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sldIdLst>
    <p:sldId id="257" r:id="rId2"/>
    <p:sldId id="259" r:id="rId3"/>
    <p:sldId id="258" r:id="rId4"/>
    <p:sldId id="413" r:id="rId5"/>
    <p:sldId id="368" r:id="rId6"/>
    <p:sldId id="412" r:id="rId7"/>
    <p:sldId id="506" r:id="rId8"/>
    <p:sldId id="414" r:id="rId9"/>
    <p:sldId id="415" r:id="rId10"/>
    <p:sldId id="405" r:id="rId11"/>
    <p:sldId id="357" r:id="rId12"/>
    <p:sldId id="416" r:id="rId13"/>
    <p:sldId id="417" r:id="rId14"/>
    <p:sldId id="420" r:id="rId15"/>
    <p:sldId id="421" r:id="rId16"/>
    <p:sldId id="422" r:id="rId17"/>
    <p:sldId id="428" r:id="rId18"/>
    <p:sldId id="430" r:id="rId19"/>
    <p:sldId id="429" r:id="rId20"/>
    <p:sldId id="411" r:id="rId21"/>
    <p:sldId id="408" r:id="rId22"/>
    <p:sldId id="426" r:id="rId23"/>
    <p:sldId id="425" r:id="rId24"/>
    <p:sldId id="423" r:id="rId25"/>
    <p:sldId id="256" r:id="rId26"/>
    <p:sldId id="435" r:id="rId27"/>
    <p:sldId id="432" r:id="rId28"/>
    <p:sldId id="260" r:id="rId29"/>
    <p:sldId id="431" r:id="rId30"/>
    <p:sldId id="433" r:id="rId31"/>
    <p:sldId id="434" r:id="rId32"/>
    <p:sldId id="436" r:id="rId33"/>
    <p:sldId id="437" r:id="rId34"/>
    <p:sldId id="441" r:id="rId35"/>
    <p:sldId id="440" r:id="rId36"/>
    <p:sldId id="439" r:id="rId37"/>
    <p:sldId id="438" r:id="rId38"/>
    <p:sldId id="442" r:id="rId39"/>
    <p:sldId id="443" r:id="rId40"/>
    <p:sldId id="444" r:id="rId41"/>
    <p:sldId id="445" r:id="rId42"/>
    <p:sldId id="446" r:id="rId43"/>
    <p:sldId id="447" r:id="rId44"/>
    <p:sldId id="448" r:id="rId45"/>
    <p:sldId id="449" r:id="rId46"/>
    <p:sldId id="450" r:id="rId47"/>
    <p:sldId id="451" r:id="rId48"/>
    <p:sldId id="452" r:id="rId49"/>
    <p:sldId id="366"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492" userDrawn="1">
          <p15:clr>
            <a:srgbClr val="A4A3A4"/>
          </p15:clr>
        </p15:guide>
        <p15:guide id="6" orient="horz" pos="2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13" d="100"/>
          <a:sy n="113" d="100"/>
        </p:scale>
        <p:origin x="322" y="91"/>
      </p:cViewPr>
      <p:guideLst>
        <p:guide orient="horz" pos="1620"/>
        <p:guide pos="2880"/>
        <p:guide pos="5328"/>
        <p:guide pos="432"/>
        <p:guide orient="horz" pos="492"/>
        <p:guide orient="horz" pos="27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0F25B-E4B9-4E90-80D3-701513F4BA1D}"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D6B-A765-4FD0-A902-4CD3EE2F6471}" type="slidenum">
              <a:rPr lang="en-US" smtClean="0"/>
              <a:t>‹#›</a:t>
            </a:fld>
            <a:endParaRPr lang="en-US"/>
          </a:p>
        </p:txBody>
      </p:sp>
    </p:spTree>
    <p:extLst>
      <p:ext uri="{BB962C8B-B14F-4D97-AF65-F5344CB8AC3E}">
        <p14:creationId xmlns:p14="http://schemas.microsoft.com/office/powerpoint/2010/main" val="2814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5</a:t>
            </a:fld>
            <a:endParaRPr lang="en-US"/>
          </a:p>
        </p:txBody>
      </p:sp>
    </p:spTree>
    <p:extLst>
      <p:ext uri="{BB962C8B-B14F-4D97-AF65-F5344CB8AC3E}">
        <p14:creationId xmlns:p14="http://schemas.microsoft.com/office/powerpoint/2010/main" val="253298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Geometric coordinates are always considered a triplet: Lat, Lon, EH. So height accuracy always plays into the equation, regardless of whether or not you want NAVD 88.</a:t>
            </a:r>
            <a:endParaRPr/>
          </a:p>
        </p:txBody>
      </p:sp>
      <p:sp>
        <p:nvSpPr>
          <p:cNvPr id="73" name="Google Shape;73;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seems that in real-time, it is readily possible to measure an ellipsoid height to less than 5 cm at 95% confidence using NRTK.  This error could be further reduced by taking multiple repeat NRTK observations on the same mark.</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02106-6C46-4D7B-B639-E2CCAEFF561B}" type="slidenum">
              <a:rPr lang="en-US" altLang="en-US" smtClean="0">
                <a:latin typeface="Gill Sans MT" panose="020B0502020104020203" pitchFamily="34" charset="0"/>
              </a:rPr>
              <a:pPr/>
              <a:t>10</a:t>
            </a:fld>
            <a:endParaRPr lang="en-US" altLang="en-US">
              <a:latin typeface="Gill Sans MT" panose="020B0502020104020203" pitchFamily="34" charset="0"/>
            </a:endParaRPr>
          </a:p>
        </p:txBody>
      </p:sp>
    </p:spTree>
    <p:extLst>
      <p:ext uri="{BB962C8B-B14F-4D97-AF65-F5344CB8AC3E}">
        <p14:creationId xmlns:p14="http://schemas.microsoft.com/office/powerpoint/2010/main" val="81176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testing of 9 bench marks in Maryland</a:t>
            </a:r>
          </a:p>
        </p:txBody>
      </p:sp>
      <p:sp>
        <p:nvSpPr>
          <p:cNvPr id="4" name="Slide Number Placeholder 3"/>
          <p:cNvSpPr>
            <a:spLocks noGrp="1"/>
          </p:cNvSpPr>
          <p:nvPr>
            <p:ph type="sldNum" sz="quarter" idx="10"/>
          </p:nvPr>
        </p:nvSpPr>
        <p:spPr/>
        <p:txBody>
          <a:bodyPr/>
          <a:lstStyle/>
          <a:p>
            <a:fld id="{31F694A7-AC10-455C-9C66-1CBC624ABA3B}" type="slidenum">
              <a:rPr lang="en-US" smtClean="0"/>
              <a:t>11</a:t>
            </a:fld>
            <a:endParaRPr lang="en-US"/>
          </a:p>
        </p:txBody>
      </p:sp>
    </p:spTree>
    <p:extLst>
      <p:ext uri="{BB962C8B-B14F-4D97-AF65-F5344CB8AC3E}">
        <p14:creationId xmlns:p14="http://schemas.microsoft.com/office/powerpoint/2010/main" val="343018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0C98580B-514E-401D-8A2F-F7688EBE6A68}" type="slidenum">
              <a:rPr lang="en-US" altLang="en-US" smtClean="0"/>
              <a:pPr>
                <a:spcBef>
                  <a:spcPct val="0"/>
                </a:spcBef>
              </a:pPr>
              <a:t>49</a:t>
            </a:fld>
            <a:endParaRPr lang="en-US" altLang="en-US"/>
          </a:p>
        </p:txBody>
      </p:sp>
    </p:spTree>
    <p:extLst>
      <p:ext uri="{BB962C8B-B14F-4D97-AF65-F5344CB8AC3E}">
        <p14:creationId xmlns:p14="http://schemas.microsoft.com/office/powerpoint/2010/main" val="129178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12/13/2024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12/13/2024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12/13/2024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12/13/2024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12/13/2024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12/13/2024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12/13/2024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12/13/2024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12/13/2024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12/13/2024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12/13/2024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a:t>12/13/2024</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ngs.noaa.gov/web/science_edu/presentations_libra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DCB8E-0EF3-45E1-8291-153308F846C5}"/>
              </a:ext>
            </a:extLst>
          </p:cNvPr>
          <p:cNvSpPr>
            <a:spLocks noGrp="1"/>
          </p:cNvSpPr>
          <p:nvPr>
            <p:ph type="ctr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GNSS Best Practices</a:t>
            </a:r>
          </a:p>
        </p:txBody>
      </p:sp>
      <p:sp>
        <p:nvSpPr>
          <p:cNvPr id="7" name="Subtitle 6">
            <a:extLst>
              <a:ext uri="{FF2B5EF4-FFF2-40B4-BE49-F238E27FC236}">
                <a16:creationId xmlns:a16="http://schemas.microsoft.com/office/drawing/2014/main" id="{7F679344-B299-4232-90D5-6B20C2CF8B3A}"/>
              </a:ext>
            </a:extLst>
          </p:cNvPr>
          <p:cNvSpPr>
            <a:spLocks noGrp="1"/>
          </p:cNvSpPr>
          <p:nvPr>
            <p:ph type="subTitle" idx="1"/>
          </p:nvPr>
        </p:nvSpPr>
        <p:spPr>
          <a:xfrm>
            <a:off x="1371600" y="2643715"/>
            <a:ext cx="6400800" cy="2111163"/>
          </a:xfrm>
        </p:spPr>
        <p:txBody>
          <a:bodyPr>
            <a:normAutofit fontScale="92500" lnSpcReduction="20000"/>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VSLS Winter Webinar</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December 13, 2024</a:t>
            </a:r>
          </a:p>
          <a:p>
            <a:pPr algn="ctr">
              <a:spcBef>
                <a:spcPct val="0"/>
              </a:spcBef>
              <a:buFontTx/>
              <a:buNone/>
            </a:pPr>
            <a:endParaRPr lang="en-GB" altLang="en-US" sz="1900" dirty="0">
              <a:solidFill>
                <a:schemeClr val="accent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 Martin</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Northeast Regional Geodetic Advisor</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Dan.martin@noaa.gov</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240-676-4762</a:t>
            </a:r>
          </a:p>
          <a:p>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18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1072158" y="447675"/>
            <a:ext cx="7315200" cy="514350"/>
          </a:xfrm>
        </p:spPr>
        <p:txBody>
          <a:bodyPr>
            <a:normAutofit fontScale="90000"/>
          </a:bodyPr>
          <a:lstStyle/>
          <a:p>
            <a:pPr eaLnBrk="1" hangingPunct="1"/>
            <a:r>
              <a:rPr lang="en-US" altLang="en-US" dirty="0">
                <a:solidFill>
                  <a:schemeClr val="accent1">
                    <a:lumMod val="75000"/>
                  </a:schemeClr>
                </a:solidFill>
              </a:rPr>
              <a:t>Summary on the Accuracy RTK</a:t>
            </a:r>
          </a:p>
        </p:txBody>
      </p:sp>
      <p:sp>
        <p:nvSpPr>
          <p:cNvPr id="3" name="Content Placeholder 2"/>
          <p:cNvSpPr>
            <a:spLocks noGrp="1"/>
          </p:cNvSpPr>
          <p:nvPr>
            <p:ph idx="4294967295"/>
          </p:nvPr>
        </p:nvSpPr>
        <p:spPr>
          <a:xfrm>
            <a:off x="780288" y="1071753"/>
            <a:ext cx="8363712" cy="3807619"/>
          </a:xfrm>
        </p:spPr>
        <p:txBody>
          <a:bodyPr>
            <a:normAutofit/>
          </a:bodyPr>
          <a:lstStyle/>
          <a:p>
            <a:pPr eaLnBrk="1" hangingPunct="1"/>
            <a:r>
              <a:rPr lang="en-US" altLang="en-US" sz="2100" dirty="0">
                <a:solidFill>
                  <a:schemeClr val="accent1">
                    <a:lumMod val="75000"/>
                  </a:schemeClr>
                </a:solidFill>
              </a:rPr>
              <a:t>RTNs in Oregon and South Carolina produced similar results</a:t>
            </a:r>
          </a:p>
          <a:p>
            <a:pPr eaLnBrk="1" hangingPunct="1"/>
            <a:r>
              <a:rPr lang="en-US" altLang="en-US" sz="2100" dirty="0">
                <a:solidFill>
                  <a:schemeClr val="accent1">
                    <a:lumMod val="75000"/>
                  </a:schemeClr>
                </a:solidFill>
              </a:rPr>
              <a:t>NRTK is more accurate than SRTK, especially vertically</a:t>
            </a:r>
          </a:p>
          <a:p>
            <a:pPr lvl="1" eaLnBrk="1" hangingPunct="1">
              <a:buFont typeface="Arial" panose="020B0604020202020204" pitchFamily="34" charset="0"/>
              <a:buChar char="•"/>
            </a:pPr>
            <a:r>
              <a:rPr lang="en-US" altLang="en-US" sz="1800" dirty="0">
                <a:solidFill>
                  <a:schemeClr val="accent1">
                    <a:lumMod val="75000"/>
                  </a:schemeClr>
                </a:solidFill>
              </a:rPr>
              <a:t>HRMSE = 1.0 to 1.8 cm for </a:t>
            </a:r>
            <a:r>
              <a:rPr lang="en-US" altLang="en-US" sz="1800" b="1" i="1" dirty="0">
                <a:solidFill>
                  <a:schemeClr val="accent1">
                    <a:lumMod val="75000"/>
                  </a:schemeClr>
                </a:solidFill>
              </a:rPr>
              <a:t>both</a:t>
            </a:r>
            <a:r>
              <a:rPr lang="en-US" altLang="en-US" sz="1800" dirty="0">
                <a:solidFill>
                  <a:schemeClr val="accent1">
                    <a:lumMod val="75000"/>
                  </a:schemeClr>
                </a:solidFill>
              </a:rPr>
              <a:t> NRTK and SRTK </a:t>
            </a:r>
          </a:p>
          <a:p>
            <a:pPr lvl="1" eaLnBrk="1" hangingPunct="1">
              <a:buFont typeface="Arial" panose="020B0604020202020204" pitchFamily="34" charset="0"/>
              <a:buChar char="•"/>
            </a:pPr>
            <a:r>
              <a:rPr lang="en-US" altLang="en-US" sz="1800" dirty="0">
                <a:solidFill>
                  <a:schemeClr val="accent1">
                    <a:lumMod val="75000"/>
                  </a:schemeClr>
                </a:solidFill>
              </a:rPr>
              <a:t>VRMSE = 3.1 to 4.7 cm for SRTK</a:t>
            </a:r>
          </a:p>
          <a:p>
            <a:pPr lvl="1" eaLnBrk="1" hangingPunct="1">
              <a:buFont typeface="Arial" panose="020B0604020202020204" pitchFamily="34" charset="0"/>
              <a:buChar char="•"/>
            </a:pPr>
            <a:r>
              <a:rPr lang="en-US" altLang="en-US" sz="1800" dirty="0">
                <a:solidFill>
                  <a:schemeClr val="accent1">
                    <a:lumMod val="75000"/>
                  </a:schemeClr>
                </a:solidFill>
              </a:rPr>
              <a:t>VRMSE = 2.0 to 2.7 cm for NRTK</a:t>
            </a:r>
          </a:p>
          <a:p>
            <a:pPr lvl="2" eaLnBrk="1" hangingPunct="1"/>
            <a:r>
              <a:rPr lang="en-US" altLang="en-US" i="1" dirty="0">
                <a:solidFill>
                  <a:srgbClr val="FF0000"/>
                </a:solidFill>
              </a:rPr>
              <a:t>VRMSE @ 95% = 3.9 to 5.3 cm</a:t>
            </a:r>
          </a:p>
          <a:p>
            <a:pPr eaLnBrk="1" hangingPunct="1"/>
            <a:r>
              <a:rPr lang="en-US" altLang="en-US" sz="2100" dirty="0">
                <a:solidFill>
                  <a:schemeClr val="accent1">
                    <a:lumMod val="75000"/>
                  </a:schemeClr>
                </a:solidFill>
              </a:rPr>
              <a:t>GPS+GLONASS is slightly more accurate than GPS-only</a:t>
            </a:r>
          </a:p>
          <a:p>
            <a:pPr eaLnBrk="1" hangingPunct="1"/>
            <a:r>
              <a:rPr lang="en-US" altLang="en-US" sz="2100" dirty="0">
                <a:solidFill>
                  <a:schemeClr val="accent1">
                    <a:lumMod val="75000"/>
                  </a:schemeClr>
                </a:solidFill>
              </a:rPr>
              <a:t>Accuracy hardly improves with session duration, especially after 5 minutes</a:t>
            </a:r>
          </a:p>
          <a:p>
            <a:pPr lvl="1" eaLnBrk="1" hangingPunct="1">
              <a:buFont typeface="Arial" panose="020B0604020202020204" pitchFamily="34" charset="0"/>
              <a:buChar char="•"/>
            </a:pPr>
            <a:r>
              <a:rPr lang="en-US" altLang="en-US" sz="1800" dirty="0">
                <a:solidFill>
                  <a:schemeClr val="accent1">
                    <a:lumMod val="75000"/>
                  </a:schemeClr>
                </a:solidFill>
              </a:rPr>
              <a:t>T = 3 to 5 minutes appears optimal</a:t>
            </a:r>
            <a:endParaRPr lang="en-US" altLang="en-US" dirty="0">
              <a:solidFill>
                <a:schemeClr val="accent1">
                  <a:lumMod val="75000"/>
                </a:schemeClr>
              </a:solidFill>
            </a:endParaRPr>
          </a:p>
        </p:txBody>
      </p:sp>
      <p:sp>
        <p:nvSpPr>
          <p:cNvPr id="2" name="Date Placeholder 1">
            <a:extLst>
              <a:ext uri="{FF2B5EF4-FFF2-40B4-BE49-F238E27FC236}">
                <a16:creationId xmlns:a16="http://schemas.microsoft.com/office/drawing/2014/main" id="{7030620F-D490-4E48-9F9F-348904993154}"/>
              </a:ext>
            </a:extLst>
          </p:cNvPr>
          <p:cNvSpPr>
            <a:spLocks noGrp="1"/>
          </p:cNvSpPr>
          <p:nvPr>
            <p:ph type="dt" sz="half" idx="10"/>
          </p:nvPr>
        </p:nvSpPr>
        <p:spPr/>
        <p:txBody>
          <a:bodyPr/>
          <a:lstStyle/>
          <a:p>
            <a:r>
              <a:rPr lang="en-US"/>
              <a:t>12/13/2024</a:t>
            </a:r>
          </a:p>
        </p:txBody>
      </p:sp>
      <p:sp>
        <p:nvSpPr>
          <p:cNvPr id="4" name="Slide Number Placeholder 3">
            <a:extLst>
              <a:ext uri="{FF2B5EF4-FFF2-40B4-BE49-F238E27FC236}">
                <a16:creationId xmlns:a16="http://schemas.microsoft.com/office/drawing/2014/main" id="{7A93551F-8006-40AD-B01F-0F1D8F3672B9}"/>
              </a:ext>
            </a:extLst>
          </p:cNvPr>
          <p:cNvSpPr>
            <a:spLocks noGrp="1"/>
          </p:cNvSpPr>
          <p:nvPr>
            <p:ph type="sldNum" sz="quarter" idx="12"/>
          </p:nvPr>
        </p:nvSpPr>
        <p:spPr/>
        <p:txBody>
          <a:bodyPr/>
          <a:lstStyle/>
          <a:p>
            <a:fld id="{D3D538F9-49A3-B84F-B36B-A7030CDE5D5B}" type="slidenum">
              <a:rPr lang="en-US" smtClean="0"/>
              <a:t>10</a:t>
            </a:fld>
            <a:endParaRPr lang="en-US"/>
          </a:p>
        </p:txBody>
      </p:sp>
    </p:spTree>
    <p:extLst>
      <p:ext uri="{BB962C8B-B14F-4D97-AF65-F5344CB8AC3E}">
        <p14:creationId xmlns:p14="http://schemas.microsoft.com/office/powerpoint/2010/main" val="16415058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78241" y="382001"/>
            <a:ext cx="7660690" cy="1218200"/>
          </a:xfrm>
        </p:spPr>
        <p:txBody>
          <a:bodyPr anchor="t">
            <a:noAutofit/>
          </a:bodyPr>
          <a:lstStyle/>
          <a:p>
            <a:r>
              <a:rPr lang="en-US" altLang="en-US" sz="3600" dirty="0">
                <a:solidFill>
                  <a:schemeClr val="accent1">
                    <a:lumMod val="75000"/>
                  </a:schemeClr>
                </a:solidFill>
                <a:latin typeface="Times New Roman" panose="02020603050405020304" pitchFamily="18" charset="0"/>
                <a:cs typeface="Times New Roman" panose="02020603050405020304" pitchFamily="18" charset="0"/>
              </a:rPr>
              <a:t>Repeat Occupations</a:t>
            </a:r>
          </a:p>
        </p:txBody>
      </p:sp>
      <p:pic>
        <p:nvPicPr>
          <p:cNvPr id="147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96" y="1710820"/>
            <a:ext cx="9094304" cy="30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6186487" y="4778366"/>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[Gillins et al. 2019]</a:t>
            </a:r>
          </a:p>
        </p:txBody>
      </p:sp>
      <p:sp>
        <p:nvSpPr>
          <p:cNvPr id="2" name="Date Placeholder 1"/>
          <p:cNvSpPr>
            <a:spLocks noGrp="1"/>
          </p:cNvSpPr>
          <p:nvPr>
            <p:ph type="dt" sz="half" idx="10"/>
          </p:nvPr>
        </p:nvSpPr>
        <p:spPr/>
        <p:txBody>
          <a:bodyPr/>
          <a:lstStyle/>
          <a:p>
            <a:r>
              <a:rPr lang="en-US"/>
              <a:t>12/13/2024</a:t>
            </a:r>
          </a:p>
        </p:txBody>
      </p:sp>
      <p:sp>
        <p:nvSpPr>
          <p:cNvPr id="3" name="Slide Number Placeholder 2"/>
          <p:cNvSpPr>
            <a:spLocks noGrp="1"/>
          </p:cNvSpPr>
          <p:nvPr>
            <p:ph type="sldNum" sz="quarter" idx="12"/>
          </p:nvPr>
        </p:nvSpPr>
        <p:spPr/>
        <p:txBody>
          <a:bodyPr/>
          <a:lstStyle/>
          <a:p>
            <a:fld id="{D3D538F9-49A3-B84F-B36B-A7030CDE5D5B}" type="slidenum">
              <a:rPr lang="en-US" smtClean="0"/>
              <a:t>11</a:t>
            </a:fld>
            <a:endParaRPr lang="en-US" dirty="0"/>
          </a:p>
        </p:txBody>
      </p:sp>
      <p:sp>
        <p:nvSpPr>
          <p:cNvPr id="5" name="TextBox 4"/>
          <p:cNvSpPr txBox="1"/>
          <p:nvPr/>
        </p:nvSpPr>
        <p:spPr>
          <a:xfrm>
            <a:off x="174330" y="1092982"/>
            <a:ext cx="8668512"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Accuracy improves even more by making repeat occupations on marks</a:t>
            </a:r>
          </a:p>
        </p:txBody>
      </p:sp>
    </p:spTree>
    <p:extLst>
      <p:ext uri="{BB962C8B-B14F-4D97-AF65-F5344CB8AC3E}">
        <p14:creationId xmlns:p14="http://schemas.microsoft.com/office/powerpoint/2010/main" val="286385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653F-AC12-4353-B540-40212D41D5F3}"/>
              </a:ext>
            </a:extLst>
          </p:cNvPr>
          <p:cNvSpPr>
            <a:spLocks noGrp="1"/>
          </p:cNvSpPr>
          <p:nvPr>
            <p:ph type="title"/>
          </p:nvPr>
        </p:nvSpPr>
        <p:spPr>
          <a:xfrm>
            <a:off x="457200" y="388856"/>
            <a:ext cx="8229600" cy="857250"/>
          </a:xfrm>
        </p:spPr>
        <p:txBody>
          <a:bodyPr>
            <a:normAutofit fontScale="90000"/>
          </a:bodyPr>
          <a:lstStyle/>
          <a:p>
            <a:r>
              <a:rPr lang="en-US" dirty="0">
                <a:solidFill>
                  <a:schemeClr val="accent1">
                    <a:lumMod val="75000"/>
                  </a:schemeClr>
                </a:solidFill>
              </a:rPr>
              <a:t>Differential Leveling Accuracy (Datum)</a:t>
            </a:r>
          </a:p>
        </p:txBody>
      </p:sp>
      <p:sp>
        <p:nvSpPr>
          <p:cNvPr id="3" name="Content Placeholder 2">
            <a:extLst>
              <a:ext uri="{FF2B5EF4-FFF2-40B4-BE49-F238E27FC236}">
                <a16:creationId xmlns:a16="http://schemas.microsoft.com/office/drawing/2014/main" id="{E1FE7016-9698-4A3A-8190-CE5DA0238BD8}"/>
              </a:ext>
            </a:extLst>
          </p:cNvPr>
          <p:cNvSpPr>
            <a:spLocks noGrp="1"/>
          </p:cNvSpPr>
          <p:nvPr>
            <p:ph idx="1"/>
          </p:nvPr>
        </p:nvSpPr>
        <p:spPr>
          <a:xfrm>
            <a:off x="457200" y="1416896"/>
            <a:ext cx="8229600" cy="3394472"/>
          </a:xfrm>
        </p:spPr>
        <p:txBody>
          <a:bodyPr/>
          <a:lstStyle/>
          <a:p>
            <a:r>
              <a:rPr lang="en-US" dirty="0">
                <a:solidFill>
                  <a:schemeClr val="accent1">
                    <a:lumMod val="75000"/>
                  </a:schemeClr>
                </a:solidFill>
              </a:rPr>
              <a:t>Capable of mm level precision/accuracy</a:t>
            </a:r>
          </a:p>
          <a:p>
            <a:r>
              <a:rPr lang="en-US" dirty="0">
                <a:solidFill>
                  <a:schemeClr val="accent1">
                    <a:lumMod val="75000"/>
                  </a:schemeClr>
                </a:solidFill>
              </a:rPr>
              <a:t>Ultimately depends on the equipment and specifications being used, and the accuracy of the existing benchmarks</a:t>
            </a:r>
          </a:p>
          <a:p>
            <a:r>
              <a:rPr lang="en-US" dirty="0">
                <a:solidFill>
                  <a:schemeClr val="accent1">
                    <a:lumMod val="75000"/>
                  </a:schemeClr>
                </a:solidFill>
              </a:rPr>
              <a:t>Are there any existing benchmarks reasonably nearby?</a:t>
            </a:r>
          </a:p>
          <a:p>
            <a:endParaRPr lang="en-US" dirty="0"/>
          </a:p>
        </p:txBody>
      </p:sp>
      <p:sp>
        <p:nvSpPr>
          <p:cNvPr id="4" name="Date Placeholder 3">
            <a:extLst>
              <a:ext uri="{FF2B5EF4-FFF2-40B4-BE49-F238E27FC236}">
                <a16:creationId xmlns:a16="http://schemas.microsoft.com/office/drawing/2014/main" id="{28D46F1E-12B8-4E3E-9895-99BD0AFF3D45}"/>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CAA6CEE5-8658-4D6A-B259-0ACB659FB726}"/>
              </a:ext>
            </a:extLst>
          </p:cNvPr>
          <p:cNvSpPr>
            <a:spLocks noGrp="1"/>
          </p:cNvSpPr>
          <p:nvPr>
            <p:ph type="sldNum" sz="quarter" idx="12"/>
          </p:nvPr>
        </p:nvSpPr>
        <p:spPr/>
        <p:txBody>
          <a:bodyPr/>
          <a:lstStyle/>
          <a:p>
            <a:fld id="{D3D538F9-49A3-B84F-B36B-A7030CDE5D5B}" type="slidenum">
              <a:rPr lang="en-US" smtClean="0"/>
              <a:t>12</a:t>
            </a:fld>
            <a:endParaRPr lang="en-US"/>
          </a:p>
        </p:txBody>
      </p:sp>
    </p:spTree>
    <p:extLst>
      <p:ext uri="{BB962C8B-B14F-4D97-AF65-F5344CB8AC3E}">
        <p14:creationId xmlns:p14="http://schemas.microsoft.com/office/powerpoint/2010/main" val="271818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C203-8B25-47FB-AEFE-BED9DEE60355}"/>
              </a:ext>
            </a:extLst>
          </p:cNvPr>
          <p:cNvSpPr>
            <a:spLocks noGrp="1"/>
          </p:cNvSpPr>
          <p:nvPr>
            <p:ph type="title"/>
          </p:nvPr>
        </p:nvSpPr>
        <p:spPr>
          <a:xfrm>
            <a:off x="457200" y="680108"/>
            <a:ext cx="8229600" cy="857250"/>
          </a:xfrm>
        </p:spPr>
        <p:txBody>
          <a:bodyPr/>
          <a:lstStyle/>
          <a:p>
            <a:r>
              <a:rPr lang="en-US" dirty="0">
                <a:solidFill>
                  <a:schemeClr val="accent1">
                    <a:lumMod val="75000"/>
                  </a:schemeClr>
                </a:solidFill>
              </a:rPr>
              <a:t>OPUS-Projects Accuracy (Datum)</a:t>
            </a:r>
          </a:p>
        </p:txBody>
      </p:sp>
      <p:sp>
        <p:nvSpPr>
          <p:cNvPr id="4" name="Date Placeholder 3">
            <a:extLst>
              <a:ext uri="{FF2B5EF4-FFF2-40B4-BE49-F238E27FC236}">
                <a16:creationId xmlns:a16="http://schemas.microsoft.com/office/drawing/2014/main" id="{118FAFD0-EE2D-4D6E-B4DC-9D3DD8CAB30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3BF8DE6-E788-4608-886B-86C422E0323B}"/>
              </a:ext>
            </a:extLst>
          </p:cNvPr>
          <p:cNvSpPr>
            <a:spLocks noGrp="1"/>
          </p:cNvSpPr>
          <p:nvPr>
            <p:ph type="sldNum" sz="quarter" idx="12"/>
          </p:nvPr>
        </p:nvSpPr>
        <p:spPr/>
        <p:txBody>
          <a:bodyPr/>
          <a:lstStyle/>
          <a:p>
            <a:fld id="{D3D538F9-49A3-B84F-B36B-A7030CDE5D5B}" type="slidenum">
              <a:rPr lang="en-US" smtClean="0"/>
              <a:t>13</a:t>
            </a:fld>
            <a:endParaRPr lang="en-US"/>
          </a:p>
        </p:txBody>
      </p:sp>
      <p:pic>
        <p:nvPicPr>
          <p:cNvPr id="14" name="Picture 13">
            <a:extLst>
              <a:ext uri="{FF2B5EF4-FFF2-40B4-BE49-F238E27FC236}">
                <a16:creationId xmlns:a16="http://schemas.microsoft.com/office/drawing/2014/main" id="{0974150D-A644-4A80-80B4-6DA6BC75E3EA}"/>
              </a:ext>
            </a:extLst>
          </p:cNvPr>
          <p:cNvPicPr>
            <a:picLocks noChangeAspect="1"/>
          </p:cNvPicPr>
          <p:nvPr/>
        </p:nvPicPr>
        <p:blipFill>
          <a:blip r:embed="rId2"/>
          <a:stretch>
            <a:fillRect/>
          </a:stretch>
        </p:blipFill>
        <p:spPr>
          <a:xfrm>
            <a:off x="244466" y="2203701"/>
            <a:ext cx="8781545" cy="2223176"/>
          </a:xfrm>
          <a:prstGeom prst="rect">
            <a:avLst/>
          </a:prstGeom>
        </p:spPr>
      </p:pic>
    </p:spTree>
    <p:extLst>
      <p:ext uri="{BB962C8B-B14F-4D97-AF65-F5344CB8AC3E}">
        <p14:creationId xmlns:p14="http://schemas.microsoft.com/office/powerpoint/2010/main" val="328357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D29F-5540-4818-8982-1452179CC623}"/>
              </a:ext>
            </a:extLst>
          </p:cNvPr>
          <p:cNvSpPr>
            <a:spLocks noGrp="1"/>
          </p:cNvSpPr>
          <p:nvPr>
            <p:ph type="title"/>
          </p:nvPr>
        </p:nvSpPr>
        <p:spPr/>
        <p:txBody>
          <a:bodyPr>
            <a:normAutofit/>
          </a:bodyPr>
          <a:lstStyle/>
          <a:p>
            <a:r>
              <a:rPr lang="en-US" dirty="0">
                <a:solidFill>
                  <a:schemeClr val="accent1">
                    <a:lumMod val="75000"/>
                  </a:schemeClr>
                </a:solidFill>
              </a:rPr>
              <a:t>Intended Use/Activity</a:t>
            </a:r>
          </a:p>
        </p:txBody>
      </p:sp>
      <p:sp>
        <p:nvSpPr>
          <p:cNvPr id="3" name="Content Placeholder 2">
            <a:extLst>
              <a:ext uri="{FF2B5EF4-FFF2-40B4-BE49-F238E27FC236}">
                <a16:creationId xmlns:a16="http://schemas.microsoft.com/office/drawing/2014/main" id="{748271B4-316F-4928-9C14-FD59D4CB46C2}"/>
              </a:ext>
            </a:extLst>
          </p:cNvPr>
          <p:cNvSpPr>
            <a:spLocks noGrp="1"/>
          </p:cNvSpPr>
          <p:nvPr>
            <p:ph idx="1"/>
          </p:nvPr>
        </p:nvSpPr>
        <p:spPr/>
        <p:txBody>
          <a:bodyPr>
            <a:normAutofit lnSpcReduction="10000"/>
          </a:bodyPr>
          <a:lstStyle/>
          <a:p>
            <a:r>
              <a:rPr lang="en-US" dirty="0">
                <a:solidFill>
                  <a:schemeClr val="accent1">
                    <a:lumMod val="75000"/>
                  </a:schemeClr>
                </a:solidFill>
              </a:rPr>
              <a:t>Relative height difference between points(NAVD 88)</a:t>
            </a:r>
          </a:p>
          <a:p>
            <a:pPr lvl="1"/>
            <a:r>
              <a:rPr lang="en-US" dirty="0">
                <a:solidFill>
                  <a:schemeClr val="accent1">
                    <a:lumMod val="75000"/>
                  </a:schemeClr>
                </a:solidFill>
              </a:rPr>
              <a:t>All Techniques suitable**</a:t>
            </a:r>
          </a:p>
          <a:p>
            <a:pPr lvl="1"/>
            <a:r>
              <a:rPr lang="en-US" dirty="0">
                <a:solidFill>
                  <a:schemeClr val="accent1">
                    <a:lumMod val="75000"/>
                  </a:schemeClr>
                </a:solidFill>
              </a:rPr>
              <a:t>What is the intended accuracy of relative height difference?</a:t>
            </a:r>
          </a:p>
          <a:p>
            <a:pPr lvl="2"/>
            <a:r>
              <a:rPr lang="en-US" dirty="0">
                <a:solidFill>
                  <a:schemeClr val="accent1">
                    <a:lumMod val="75000"/>
                  </a:schemeClr>
                </a:solidFill>
              </a:rPr>
              <a:t>Do you have the resources to achieve that accuracy?</a:t>
            </a:r>
          </a:p>
          <a:p>
            <a:pPr lvl="2"/>
            <a:r>
              <a:rPr lang="en-US" dirty="0">
                <a:solidFill>
                  <a:schemeClr val="accent1">
                    <a:lumMod val="75000"/>
                  </a:schemeClr>
                </a:solidFill>
              </a:rPr>
              <a:t>Will this height need to be maintained?</a:t>
            </a:r>
          </a:p>
        </p:txBody>
      </p:sp>
      <p:sp>
        <p:nvSpPr>
          <p:cNvPr id="4" name="Date Placeholder 3">
            <a:extLst>
              <a:ext uri="{FF2B5EF4-FFF2-40B4-BE49-F238E27FC236}">
                <a16:creationId xmlns:a16="http://schemas.microsoft.com/office/drawing/2014/main" id="{5D87E9B0-8F92-4051-A180-2276ABCE8365}"/>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0CD5CE29-0FBF-45EB-A9C0-F727BA0E4DD3}"/>
              </a:ext>
            </a:extLst>
          </p:cNvPr>
          <p:cNvSpPr>
            <a:spLocks noGrp="1"/>
          </p:cNvSpPr>
          <p:nvPr>
            <p:ph type="sldNum" sz="quarter" idx="12"/>
          </p:nvPr>
        </p:nvSpPr>
        <p:spPr/>
        <p:txBody>
          <a:bodyPr/>
          <a:lstStyle/>
          <a:p>
            <a:fld id="{D3D538F9-49A3-B84F-B36B-A7030CDE5D5B}" type="slidenum">
              <a:rPr lang="en-US" smtClean="0"/>
              <a:t>14</a:t>
            </a:fld>
            <a:endParaRPr lang="en-US"/>
          </a:p>
        </p:txBody>
      </p:sp>
      <p:sp>
        <p:nvSpPr>
          <p:cNvPr id="6" name="TextBox 5">
            <a:extLst>
              <a:ext uri="{FF2B5EF4-FFF2-40B4-BE49-F238E27FC236}">
                <a16:creationId xmlns:a16="http://schemas.microsoft.com/office/drawing/2014/main" id="{E60DF5AB-CFEB-4943-9D84-93119FDC5C41}"/>
              </a:ext>
            </a:extLst>
          </p:cNvPr>
          <p:cNvSpPr txBox="1"/>
          <p:nvPr/>
        </p:nvSpPr>
        <p:spPr>
          <a:xfrm>
            <a:off x="1634246" y="4438839"/>
            <a:ext cx="6391074" cy="646331"/>
          </a:xfrm>
          <a:prstGeom prst="rect">
            <a:avLst/>
          </a:prstGeom>
          <a:noFill/>
        </p:spPr>
        <p:txBody>
          <a:bodyPr wrap="square" rtlCol="0">
            <a:spAutoFit/>
          </a:bodyPr>
          <a:lstStyle/>
          <a:p>
            <a:r>
              <a:rPr lang="en-US" dirty="0">
                <a:solidFill>
                  <a:srgbClr val="FF0000"/>
                </a:solidFill>
              </a:rPr>
              <a:t>**OPUS and RTN ‘suitable’ but no direct connection, no way to compute a relative accuracy</a:t>
            </a:r>
          </a:p>
        </p:txBody>
      </p:sp>
    </p:spTree>
    <p:extLst>
      <p:ext uri="{BB962C8B-B14F-4D97-AF65-F5344CB8AC3E}">
        <p14:creationId xmlns:p14="http://schemas.microsoft.com/office/powerpoint/2010/main" val="31764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BC7A-C24A-4CD3-B5A2-DC245C85F67E}"/>
              </a:ext>
            </a:extLst>
          </p:cNvPr>
          <p:cNvSpPr>
            <a:spLocks noGrp="1"/>
          </p:cNvSpPr>
          <p:nvPr>
            <p:ph type="title"/>
          </p:nvPr>
        </p:nvSpPr>
        <p:spPr>
          <a:xfrm>
            <a:off x="350196" y="487466"/>
            <a:ext cx="8686800" cy="857250"/>
          </a:xfrm>
        </p:spPr>
        <p:txBody>
          <a:bodyPr>
            <a:noAutofit/>
          </a:bodyPr>
          <a:lstStyle/>
          <a:p>
            <a:r>
              <a:rPr lang="en-US" dirty="0">
                <a:solidFill>
                  <a:schemeClr val="accent1">
                    <a:lumMod val="75000"/>
                  </a:schemeClr>
                </a:solidFill>
              </a:rPr>
              <a:t>Relative  Height Accuracy 95%</a:t>
            </a:r>
          </a:p>
        </p:txBody>
      </p:sp>
      <p:sp>
        <p:nvSpPr>
          <p:cNvPr id="3" name="Content Placeholder 2">
            <a:extLst>
              <a:ext uri="{FF2B5EF4-FFF2-40B4-BE49-F238E27FC236}">
                <a16:creationId xmlns:a16="http://schemas.microsoft.com/office/drawing/2014/main" id="{AAE4CF68-CE66-45AA-A831-5C7584A893EA}"/>
              </a:ext>
            </a:extLst>
          </p:cNvPr>
          <p:cNvSpPr>
            <a:spLocks noGrp="1"/>
          </p:cNvSpPr>
          <p:nvPr>
            <p:ph idx="1"/>
          </p:nvPr>
        </p:nvSpPr>
        <p:spPr>
          <a:xfrm>
            <a:off x="457200" y="1538813"/>
            <a:ext cx="8229600" cy="3394472"/>
          </a:xfrm>
        </p:spPr>
        <p:txBody>
          <a:bodyPr/>
          <a:lstStyle/>
          <a:p>
            <a:r>
              <a:rPr lang="en-US" dirty="0">
                <a:solidFill>
                  <a:schemeClr val="accent1">
                    <a:lumMod val="75000"/>
                  </a:schemeClr>
                </a:solidFill>
              </a:rPr>
              <a:t>OPUS (4-6 cm)</a:t>
            </a:r>
          </a:p>
          <a:p>
            <a:r>
              <a:rPr lang="en-US" dirty="0">
                <a:solidFill>
                  <a:schemeClr val="accent1">
                    <a:lumMod val="75000"/>
                  </a:schemeClr>
                </a:solidFill>
              </a:rPr>
              <a:t>RTN (4-6 cm one </a:t>
            </a:r>
            <a:r>
              <a:rPr lang="en-US" dirty="0" err="1">
                <a:solidFill>
                  <a:schemeClr val="accent1">
                    <a:lumMod val="75000"/>
                  </a:schemeClr>
                </a:solidFill>
              </a:rPr>
              <a:t>obs</a:t>
            </a:r>
            <a:r>
              <a:rPr lang="en-US" dirty="0">
                <a:solidFill>
                  <a:schemeClr val="accent1">
                    <a:lumMod val="75000"/>
                  </a:schemeClr>
                </a:solidFill>
              </a:rPr>
              <a:t> 2-4 cm 6 </a:t>
            </a:r>
            <a:r>
              <a:rPr lang="en-US" dirty="0" err="1">
                <a:solidFill>
                  <a:schemeClr val="accent1">
                    <a:lumMod val="75000"/>
                  </a:schemeClr>
                </a:solidFill>
              </a:rPr>
              <a:t>obs</a:t>
            </a:r>
            <a:r>
              <a:rPr lang="en-US" dirty="0">
                <a:solidFill>
                  <a:schemeClr val="accent1">
                    <a:lumMod val="75000"/>
                  </a:schemeClr>
                </a:solidFill>
              </a:rPr>
              <a:t>)</a:t>
            </a:r>
          </a:p>
          <a:p>
            <a:r>
              <a:rPr lang="en-US" dirty="0">
                <a:solidFill>
                  <a:schemeClr val="accent1">
                    <a:lumMod val="75000"/>
                  </a:schemeClr>
                </a:solidFill>
              </a:rPr>
              <a:t>Leveling (mm to cm – distance dependent)</a:t>
            </a:r>
          </a:p>
          <a:p>
            <a:r>
              <a:rPr lang="en-US" dirty="0">
                <a:solidFill>
                  <a:schemeClr val="accent1">
                    <a:lumMod val="75000"/>
                  </a:schemeClr>
                </a:solidFill>
              </a:rPr>
              <a:t>OPUS-Projects</a:t>
            </a:r>
          </a:p>
          <a:p>
            <a:pPr lvl="1"/>
            <a:r>
              <a:rPr lang="en-US" dirty="0">
                <a:solidFill>
                  <a:schemeClr val="accent1">
                    <a:lumMod val="75000"/>
                  </a:schemeClr>
                </a:solidFill>
              </a:rPr>
              <a:t>2-5 cm ellipsoid</a:t>
            </a:r>
          </a:p>
          <a:p>
            <a:pPr lvl="1"/>
            <a:r>
              <a:rPr lang="en-US" dirty="0">
                <a:solidFill>
                  <a:schemeClr val="accent1">
                    <a:lumMod val="75000"/>
                  </a:schemeClr>
                </a:solidFill>
              </a:rPr>
              <a:t>3-6 cm Orthometric</a:t>
            </a:r>
          </a:p>
        </p:txBody>
      </p:sp>
      <p:sp>
        <p:nvSpPr>
          <p:cNvPr id="4" name="Date Placeholder 3">
            <a:extLst>
              <a:ext uri="{FF2B5EF4-FFF2-40B4-BE49-F238E27FC236}">
                <a16:creationId xmlns:a16="http://schemas.microsoft.com/office/drawing/2014/main" id="{110DE450-5B62-4821-84F5-F0D8FE8D5C0D}"/>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B4BF9F48-A261-4344-8AAC-CA74D7722B67}"/>
              </a:ext>
            </a:extLst>
          </p:cNvPr>
          <p:cNvSpPr>
            <a:spLocks noGrp="1"/>
          </p:cNvSpPr>
          <p:nvPr>
            <p:ph type="sldNum" sz="quarter" idx="12"/>
          </p:nvPr>
        </p:nvSpPr>
        <p:spPr/>
        <p:txBody>
          <a:bodyPr/>
          <a:lstStyle/>
          <a:p>
            <a:fld id="{D3D538F9-49A3-B84F-B36B-A7030CDE5D5B}" type="slidenum">
              <a:rPr lang="en-US" smtClean="0"/>
              <a:t>15</a:t>
            </a:fld>
            <a:endParaRPr lang="en-US"/>
          </a:p>
        </p:txBody>
      </p:sp>
      <p:sp>
        <p:nvSpPr>
          <p:cNvPr id="6" name="Right Brace 5">
            <a:extLst>
              <a:ext uri="{FF2B5EF4-FFF2-40B4-BE49-F238E27FC236}">
                <a16:creationId xmlns:a16="http://schemas.microsoft.com/office/drawing/2014/main" id="{FDD04456-5A9F-4B9C-97B7-E0A9EFE2F68F}"/>
              </a:ext>
            </a:extLst>
          </p:cNvPr>
          <p:cNvSpPr/>
          <p:nvPr/>
        </p:nvSpPr>
        <p:spPr>
          <a:xfrm>
            <a:off x="4202349" y="4193834"/>
            <a:ext cx="369651" cy="5587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7051600-7076-442E-8F49-80645A4800D3}"/>
              </a:ext>
            </a:extLst>
          </p:cNvPr>
          <p:cNvSpPr txBox="1"/>
          <p:nvPr/>
        </p:nvSpPr>
        <p:spPr>
          <a:xfrm>
            <a:off x="4766553" y="4150035"/>
            <a:ext cx="2821021" cy="646331"/>
          </a:xfrm>
          <a:prstGeom prst="rect">
            <a:avLst/>
          </a:prstGeom>
          <a:noFill/>
          <a:ln w="19050">
            <a:solidFill>
              <a:schemeClr val="tx1"/>
            </a:solidFill>
          </a:ln>
        </p:spPr>
        <p:txBody>
          <a:bodyPr wrap="square" rtlCol="0">
            <a:spAutoFit/>
          </a:bodyPr>
          <a:lstStyle/>
          <a:p>
            <a:r>
              <a:rPr lang="en-US" dirty="0"/>
              <a:t>Static or RTN depending on observation requirements</a:t>
            </a:r>
          </a:p>
        </p:txBody>
      </p:sp>
    </p:spTree>
    <p:extLst>
      <p:ext uri="{BB962C8B-B14F-4D97-AF65-F5344CB8AC3E}">
        <p14:creationId xmlns:p14="http://schemas.microsoft.com/office/powerpoint/2010/main" val="2467939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BC7A-C24A-4CD3-B5A2-DC245C85F67E}"/>
              </a:ext>
            </a:extLst>
          </p:cNvPr>
          <p:cNvSpPr>
            <a:spLocks noGrp="1"/>
          </p:cNvSpPr>
          <p:nvPr>
            <p:ph type="title"/>
          </p:nvPr>
        </p:nvSpPr>
        <p:spPr>
          <a:xfrm>
            <a:off x="350196" y="738082"/>
            <a:ext cx="8686800" cy="857250"/>
          </a:xfrm>
        </p:spPr>
        <p:txBody>
          <a:bodyPr>
            <a:normAutofit/>
          </a:bodyPr>
          <a:lstStyle/>
          <a:p>
            <a:r>
              <a:rPr lang="en-US" dirty="0">
                <a:solidFill>
                  <a:schemeClr val="accent1">
                    <a:lumMod val="75000"/>
                  </a:schemeClr>
                </a:solidFill>
              </a:rPr>
              <a:t>Relative </a:t>
            </a:r>
            <a:r>
              <a:rPr lang="en-US" dirty="0" err="1">
                <a:solidFill>
                  <a:schemeClr val="accent1">
                    <a:lumMod val="75000"/>
                  </a:schemeClr>
                </a:solidFill>
              </a:rPr>
              <a:t>Horizonta</a:t>
            </a:r>
            <a:r>
              <a:rPr lang="en-US" dirty="0">
                <a:solidFill>
                  <a:schemeClr val="accent1">
                    <a:lumMod val="75000"/>
                  </a:schemeClr>
                </a:solidFill>
              </a:rPr>
              <a:t> Accuracy 95%</a:t>
            </a:r>
          </a:p>
        </p:txBody>
      </p:sp>
      <p:sp>
        <p:nvSpPr>
          <p:cNvPr id="3" name="Content Placeholder 2">
            <a:extLst>
              <a:ext uri="{FF2B5EF4-FFF2-40B4-BE49-F238E27FC236}">
                <a16:creationId xmlns:a16="http://schemas.microsoft.com/office/drawing/2014/main" id="{AAE4CF68-CE66-45AA-A831-5C7584A893EA}"/>
              </a:ext>
            </a:extLst>
          </p:cNvPr>
          <p:cNvSpPr>
            <a:spLocks noGrp="1"/>
          </p:cNvSpPr>
          <p:nvPr>
            <p:ph idx="1"/>
          </p:nvPr>
        </p:nvSpPr>
        <p:spPr>
          <a:xfrm>
            <a:off x="457200" y="2006177"/>
            <a:ext cx="8229600" cy="3394472"/>
          </a:xfrm>
        </p:spPr>
        <p:txBody>
          <a:bodyPr/>
          <a:lstStyle/>
          <a:p>
            <a:r>
              <a:rPr lang="en-US" dirty="0">
                <a:solidFill>
                  <a:schemeClr val="accent1">
                    <a:lumMod val="75000"/>
                  </a:schemeClr>
                </a:solidFill>
              </a:rPr>
              <a:t>OPUS (2-4 cm)</a:t>
            </a:r>
          </a:p>
          <a:p>
            <a:r>
              <a:rPr lang="en-US" dirty="0">
                <a:solidFill>
                  <a:schemeClr val="accent1">
                    <a:lumMod val="75000"/>
                  </a:schemeClr>
                </a:solidFill>
              </a:rPr>
              <a:t>RTN (2-4 cm one </a:t>
            </a:r>
            <a:r>
              <a:rPr lang="en-US" dirty="0" err="1">
                <a:solidFill>
                  <a:schemeClr val="accent1">
                    <a:lumMod val="75000"/>
                  </a:schemeClr>
                </a:solidFill>
              </a:rPr>
              <a:t>obs</a:t>
            </a:r>
            <a:r>
              <a:rPr lang="en-US" dirty="0">
                <a:solidFill>
                  <a:schemeClr val="accent1">
                    <a:lumMod val="75000"/>
                  </a:schemeClr>
                </a:solidFill>
              </a:rPr>
              <a:t>)</a:t>
            </a:r>
          </a:p>
          <a:p>
            <a:r>
              <a:rPr lang="en-US" dirty="0">
                <a:solidFill>
                  <a:schemeClr val="accent1">
                    <a:lumMod val="75000"/>
                  </a:schemeClr>
                </a:solidFill>
              </a:rPr>
              <a:t>OPUS-Projects 1-2 cm </a:t>
            </a:r>
          </a:p>
        </p:txBody>
      </p:sp>
      <p:sp>
        <p:nvSpPr>
          <p:cNvPr id="4" name="Date Placeholder 3">
            <a:extLst>
              <a:ext uri="{FF2B5EF4-FFF2-40B4-BE49-F238E27FC236}">
                <a16:creationId xmlns:a16="http://schemas.microsoft.com/office/drawing/2014/main" id="{110DE450-5B62-4821-84F5-F0D8FE8D5C0D}"/>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B4BF9F48-A261-4344-8AAC-CA74D7722B67}"/>
              </a:ext>
            </a:extLst>
          </p:cNvPr>
          <p:cNvSpPr>
            <a:spLocks noGrp="1"/>
          </p:cNvSpPr>
          <p:nvPr>
            <p:ph type="sldNum" sz="quarter" idx="12"/>
          </p:nvPr>
        </p:nvSpPr>
        <p:spPr/>
        <p:txBody>
          <a:bodyPr/>
          <a:lstStyle/>
          <a:p>
            <a:fld id="{D3D538F9-49A3-B84F-B36B-A7030CDE5D5B}" type="slidenum">
              <a:rPr lang="en-US" smtClean="0"/>
              <a:t>16</a:t>
            </a:fld>
            <a:endParaRPr lang="en-US"/>
          </a:p>
        </p:txBody>
      </p:sp>
      <p:sp>
        <p:nvSpPr>
          <p:cNvPr id="7" name="TextBox 6">
            <a:extLst>
              <a:ext uri="{FF2B5EF4-FFF2-40B4-BE49-F238E27FC236}">
                <a16:creationId xmlns:a16="http://schemas.microsoft.com/office/drawing/2014/main" id="{77051600-7076-442E-8F49-80645A4800D3}"/>
              </a:ext>
            </a:extLst>
          </p:cNvPr>
          <p:cNvSpPr txBox="1"/>
          <p:nvPr/>
        </p:nvSpPr>
        <p:spPr>
          <a:xfrm>
            <a:off x="5513494" y="3208547"/>
            <a:ext cx="3123948" cy="646331"/>
          </a:xfrm>
          <a:prstGeom prst="rect">
            <a:avLst/>
          </a:prstGeom>
          <a:noFill/>
          <a:ln w="19050">
            <a:solidFill>
              <a:schemeClr val="tx1"/>
            </a:solidFill>
          </a:ln>
        </p:spPr>
        <p:txBody>
          <a:bodyPr wrap="square" rtlCol="0">
            <a:spAutoFit/>
          </a:bodyPr>
          <a:lstStyle/>
          <a:p>
            <a:r>
              <a:rPr lang="en-US" dirty="0"/>
              <a:t>Static or RTN depending on observation requirements</a:t>
            </a:r>
          </a:p>
        </p:txBody>
      </p:sp>
    </p:spTree>
    <p:extLst>
      <p:ext uri="{BB962C8B-B14F-4D97-AF65-F5344CB8AC3E}">
        <p14:creationId xmlns:p14="http://schemas.microsoft.com/office/powerpoint/2010/main" val="115393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r>
              <a:rPr lang="en-US" dirty="0">
                <a:solidFill>
                  <a:schemeClr val="accent1">
                    <a:lumMod val="75000"/>
                  </a:schemeClr>
                </a:solidFill>
              </a:rPr>
              <a:t>OPUS, RTN, RTK</a:t>
            </a:r>
          </a:p>
        </p:txBody>
      </p:sp>
      <p:grpSp>
        <p:nvGrpSpPr>
          <p:cNvPr id="5" name="Group 13">
            <a:extLst>
              <a:ext uri="{FF2B5EF4-FFF2-40B4-BE49-F238E27FC236}">
                <a16:creationId xmlns:a16="http://schemas.microsoft.com/office/drawing/2014/main" id="{AEDDF7B6-57D3-4594-B0A8-56128241B4EA}"/>
              </a:ext>
            </a:extLst>
          </p:cNvPr>
          <p:cNvGrpSpPr/>
          <p:nvPr/>
        </p:nvGrpSpPr>
        <p:grpSpPr>
          <a:xfrm>
            <a:off x="2018893" y="2565956"/>
            <a:ext cx="2303816" cy="1674437"/>
            <a:chOff x="1983151" y="2776188"/>
            <a:chExt cx="2345619" cy="1652693"/>
          </a:xfrm>
          <a:solidFill>
            <a:schemeClr val="bg1">
              <a:lumMod val="50000"/>
            </a:schemeClr>
          </a:solidFill>
        </p:grpSpPr>
        <p:sp>
          <p:nvSpPr>
            <p:cNvPr id="7" name="Oval 6">
              <a:extLst>
                <a:ext uri="{FF2B5EF4-FFF2-40B4-BE49-F238E27FC236}">
                  <a16:creationId xmlns:a16="http://schemas.microsoft.com/office/drawing/2014/main" id="{815A478C-9AEA-41B6-BCA2-529C61401E4E}"/>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8" name="Straight Arrow Connector 7">
              <a:extLst>
                <a:ext uri="{FF2B5EF4-FFF2-40B4-BE49-F238E27FC236}">
                  <a16:creationId xmlns:a16="http://schemas.microsoft.com/office/drawing/2014/main" id="{AF1A7AA3-EEAB-4281-A09F-73732B76C1FD}"/>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1E5BD7-2B53-4492-B768-DA1158113CE0}"/>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088447-3035-4D39-BCAE-7D10CAE084A2}"/>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4">
            <a:extLst>
              <a:ext uri="{FF2B5EF4-FFF2-40B4-BE49-F238E27FC236}">
                <a16:creationId xmlns:a16="http://schemas.microsoft.com/office/drawing/2014/main" id="{772D89B5-2DC3-49C9-95FF-1BDF2B2902BC}"/>
              </a:ext>
            </a:extLst>
          </p:cNvPr>
          <p:cNvGrpSpPr/>
          <p:nvPr/>
        </p:nvGrpSpPr>
        <p:grpSpPr>
          <a:xfrm>
            <a:off x="4334585" y="2459072"/>
            <a:ext cx="3550721" cy="1769442"/>
            <a:chOff x="1082387" y="2682416"/>
            <a:chExt cx="3615148" cy="1746465"/>
          </a:xfrm>
          <a:solidFill>
            <a:schemeClr val="bg1">
              <a:lumMod val="50000"/>
            </a:schemeClr>
          </a:solidFill>
        </p:grpSpPr>
        <p:sp>
          <p:nvSpPr>
            <p:cNvPr id="12" name="Oval 11">
              <a:extLst>
                <a:ext uri="{FF2B5EF4-FFF2-40B4-BE49-F238E27FC236}">
                  <a16:creationId xmlns:a16="http://schemas.microsoft.com/office/drawing/2014/main" id="{1A6D59ED-78AD-4E46-B29D-CB7BBB104D32}"/>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13" name="Straight Arrow Connector 12">
              <a:extLst>
                <a:ext uri="{FF2B5EF4-FFF2-40B4-BE49-F238E27FC236}">
                  <a16:creationId xmlns:a16="http://schemas.microsoft.com/office/drawing/2014/main" id="{0CEAA92D-9DD4-4DEE-BABA-98187AAF104D}"/>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C3AC1D-97C0-4E49-ABF5-4A759A42BD1E}"/>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7C4DDB-1932-4E3E-AD4D-014FA2127559}"/>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5AAC5DB-E028-4E35-9E9A-569E887C7883}"/>
              </a:ext>
            </a:extLst>
          </p:cNvPr>
          <p:cNvSpPr txBox="1"/>
          <p:nvPr/>
        </p:nvSpPr>
        <p:spPr>
          <a:xfrm>
            <a:off x="387627" y="3559708"/>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17" name="TextBox 16">
            <a:extLst>
              <a:ext uri="{FF2B5EF4-FFF2-40B4-BE49-F238E27FC236}">
                <a16:creationId xmlns:a16="http://schemas.microsoft.com/office/drawing/2014/main" id="{6BF9CBEF-6DA1-4913-88DA-D3F577EA750D}"/>
              </a:ext>
            </a:extLst>
          </p:cNvPr>
          <p:cNvSpPr txBox="1"/>
          <p:nvPr/>
        </p:nvSpPr>
        <p:spPr>
          <a:xfrm>
            <a:off x="6431052" y="3558118"/>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18" name="Group 17">
            <a:extLst>
              <a:ext uri="{FF2B5EF4-FFF2-40B4-BE49-F238E27FC236}">
                <a16:creationId xmlns:a16="http://schemas.microsoft.com/office/drawing/2014/main" id="{4AB79485-DD57-4CE4-8663-CDF3DB23447B}"/>
              </a:ext>
            </a:extLst>
          </p:cNvPr>
          <p:cNvGrpSpPr/>
          <p:nvPr/>
        </p:nvGrpSpPr>
        <p:grpSpPr>
          <a:xfrm>
            <a:off x="1874416" y="1549624"/>
            <a:ext cx="5074207" cy="461665"/>
            <a:chOff x="1921827" y="1109354"/>
            <a:chExt cx="5074207" cy="461665"/>
          </a:xfrm>
        </p:grpSpPr>
        <p:grpSp>
          <p:nvGrpSpPr>
            <p:cNvPr id="19" name="Group 18">
              <a:extLst>
                <a:ext uri="{FF2B5EF4-FFF2-40B4-BE49-F238E27FC236}">
                  <a16:creationId xmlns:a16="http://schemas.microsoft.com/office/drawing/2014/main" id="{62945DB2-D4E1-4BA9-AD26-1233FB55D99B}"/>
                </a:ext>
              </a:extLst>
            </p:cNvPr>
            <p:cNvGrpSpPr/>
            <p:nvPr/>
          </p:nvGrpSpPr>
          <p:grpSpPr>
            <a:xfrm>
              <a:off x="1921827" y="1109354"/>
              <a:ext cx="1112788" cy="461665"/>
              <a:chOff x="568040" y="1140031"/>
              <a:chExt cx="1112788" cy="461665"/>
            </a:xfrm>
          </p:grpSpPr>
          <p:sp>
            <p:nvSpPr>
              <p:cNvPr id="26" name="Oval 25">
                <a:extLst>
                  <a:ext uri="{FF2B5EF4-FFF2-40B4-BE49-F238E27FC236}">
                    <a16:creationId xmlns:a16="http://schemas.microsoft.com/office/drawing/2014/main" id="{79F7F516-E781-44D0-99C2-AC11EE9F9C75}"/>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7" name="TextBox 26">
                <a:extLst>
                  <a:ext uri="{FF2B5EF4-FFF2-40B4-BE49-F238E27FC236}">
                    <a16:creationId xmlns:a16="http://schemas.microsoft.com/office/drawing/2014/main" id="{48026D53-5C93-4D7C-AE70-1DB2CB09B3E2}"/>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20" name="Group 19">
              <a:extLst>
                <a:ext uri="{FF2B5EF4-FFF2-40B4-BE49-F238E27FC236}">
                  <a16:creationId xmlns:a16="http://schemas.microsoft.com/office/drawing/2014/main" id="{0C73AA86-97DF-445B-BEA0-FB95DE32244F}"/>
                </a:ext>
              </a:extLst>
            </p:cNvPr>
            <p:cNvGrpSpPr/>
            <p:nvPr/>
          </p:nvGrpSpPr>
          <p:grpSpPr>
            <a:xfrm>
              <a:off x="3418121" y="1109354"/>
              <a:ext cx="1342017" cy="461665"/>
              <a:chOff x="568040" y="1909948"/>
              <a:chExt cx="1342017" cy="461665"/>
            </a:xfrm>
          </p:grpSpPr>
          <p:sp>
            <p:nvSpPr>
              <p:cNvPr id="24" name="Diamond 23">
                <a:extLst>
                  <a:ext uri="{FF2B5EF4-FFF2-40B4-BE49-F238E27FC236}">
                    <a16:creationId xmlns:a16="http://schemas.microsoft.com/office/drawing/2014/main" id="{9E6C8B87-1C2D-4D5B-AF38-BDF3139DB9D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5" name="TextBox 24">
                <a:extLst>
                  <a:ext uri="{FF2B5EF4-FFF2-40B4-BE49-F238E27FC236}">
                    <a16:creationId xmlns:a16="http://schemas.microsoft.com/office/drawing/2014/main" id="{7D624AC9-26D8-4762-B680-B9C01A6B5615}"/>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21" name="Group 20">
              <a:extLst>
                <a:ext uri="{FF2B5EF4-FFF2-40B4-BE49-F238E27FC236}">
                  <a16:creationId xmlns:a16="http://schemas.microsoft.com/office/drawing/2014/main" id="{EF93E827-F8AF-42CD-91C5-5C5D3F2DA422}"/>
                </a:ext>
              </a:extLst>
            </p:cNvPr>
            <p:cNvGrpSpPr/>
            <p:nvPr/>
          </p:nvGrpSpPr>
          <p:grpSpPr>
            <a:xfrm>
              <a:off x="5128168" y="1109354"/>
              <a:ext cx="1867866" cy="461665"/>
              <a:chOff x="568040" y="2739241"/>
              <a:chExt cx="1867866" cy="461665"/>
            </a:xfrm>
          </p:grpSpPr>
          <p:sp>
            <p:nvSpPr>
              <p:cNvPr id="22" name="Rectangle 21">
                <a:extLst>
                  <a:ext uri="{FF2B5EF4-FFF2-40B4-BE49-F238E27FC236}">
                    <a16:creationId xmlns:a16="http://schemas.microsoft.com/office/drawing/2014/main" id="{0BBCBA96-BDCD-4D13-8D5F-F30F95DD4A68}"/>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3" name="TextBox 22">
                <a:extLst>
                  <a:ext uri="{FF2B5EF4-FFF2-40B4-BE49-F238E27FC236}">
                    <a16:creationId xmlns:a16="http://schemas.microsoft.com/office/drawing/2014/main" id="{6B1F6AE8-0C48-4B19-8D32-79656F3F1C52}"/>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28" name="TextBox 27">
            <a:extLst>
              <a:ext uri="{FF2B5EF4-FFF2-40B4-BE49-F238E27FC236}">
                <a16:creationId xmlns:a16="http://schemas.microsoft.com/office/drawing/2014/main" id="{DFE5A97A-5252-4284-89C7-CC4B04610B94}"/>
              </a:ext>
            </a:extLst>
          </p:cNvPr>
          <p:cNvSpPr txBox="1"/>
          <p:nvPr/>
        </p:nvSpPr>
        <p:spPr>
          <a:xfrm>
            <a:off x="1342002" y="277970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29" name="TextBox 28">
            <a:extLst>
              <a:ext uri="{FF2B5EF4-FFF2-40B4-BE49-F238E27FC236}">
                <a16:creationId xmlns:a16="http://schemas.microsoft.com/office/drawing/2014/main" id="{FFF047FF-A9B3-4E9E-AC60-F0DED264CAD2}"/>
              </a:ext>
            </a:extLst>
          </p:cNvPr>
          <p:cNvSpPr txBox="1"/>
          <p:nvPr/>
        </p:nvSpPr>
        <p:spPr>
          <a:xfrm>
            <a:off x="2325675" y="2397718"/>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30" name="TextBox 29">
            <a:extLst>
              <a:ext uri="{FF2B5EF4-FFF2-40B4-BE49-F238E27FC236}">
                <a16:creationId xmlns:a16="http://schemas.microsoft.com/office/drawing/2014/main" id="{D2202383-ABC6-45E1-B38D-7C14A22F7180}"/>
              </a:ext>
            </a:extLst>
          </p:cNvPr>
          <p:cNvSpPr txBox="1"/>
          <p:nvPr/>
        </p:nvSpPr>
        <p:spPr>
          <a:xfrm>
            <a:off x="3831862" y="2265111"/>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31" name="TextBox 30">
            <a:extLst>
              <a:ext uri="{FF2B5EF4-FFF2-40B4-BE49-F238E27FC236}">
                <a16:creationId xmlns:a16="http://schemas.microsoft.com/office/drawing/2014/main" id="{33392CB2-4779-4326-88F4-7E2F1AA916B0}"/>
              </a:ext>
            </a:extLst>
          </p:cNvPr>
          <p:cNvSpPr txBox="1"/>
          <p:nvPr/>
        </p:nvSpPr>
        <p:spPr>
          <a:xfrm>
            <a:off x="5539930" y="2845023"/>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32" name="TextBox 31">
            <a:extLst>
              <a:ext uri="{FF2B5EF4-FFF2-40B4-BE49-F238E27FC236}">
                <a16:creationId xmlns:a16="http://schemas.microsoft.com/office/drawing/2014/main" id="{A7C7C1D1-9412-4891-B3A5-F22B7B6255F5}"/>
              </a:ext>
            </a:extLst>
          </p:cNvPr>
          <p:cNvSpPr txBox="1"/>
          <p:nvPr/>
        </p:nvSpPr>
        <p:spPr>
          <a:xfrm>
            <a:off x="7473629" y="2178025"/>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D8FD713F-CDDB-4553-B3AE-2B768759511F}"/>
              </a:ext>
            </a:extLst>
          </p:cNvPr>
          <p:cNvSpPr>
            <a:spLocks noGrp="1"/>
          </p:cNvSpPr>
          <p:nvPr>
            <p:ph type="dt" sz="half" idx="10"/>
          </p:nvPr>
        </p:nvSpPr>
        <p:spPr/>
        <p:txBody>
          <a:bodyPr/>
          <a:lstStyle/>
          <a:p>
            <a:r>
              <a:rPr lang="en-US"/>
              <a:t>12/13/2024</a:t>
            </a:r>
          </a:p>
        </p:txBody>
      </p:sp>
      <p:sp>
        <p:nvSpPr>
          <p:cNvPr id="3" name="Slide Number Placeholder 2">
            <a:extLst>
              <a:ext uri="{FF2B5EF4-FFF2-40B4-BE49-F238E27FC236}">
                <a16:creationId xmlns:a16="http://schemas.microsoft.com/office/drawing/2014/main" id="{349DF938-1E2C-4672-94F8-7DFC3496E199}"/>
              </a:ext>
            </a:extLst>
          </p:cNvPr>
          <p:cNvSpPr>
            <a:spLocks noGrp="1"/>
          </p:cNvSpPr>
          <p:nvPr>
            <p:ph type="sldNum" sz="quarter" idx="12"/>
          </p:nvPr>
        </p:nvSpPr>
        <p:spPr/>
        <p:txBody>
          <a:bodyPr/>
          <a:lstStyle/>
          <a:p>
            <a:fld id="{D3D538F9-49A3-B84F-B36B-A7030CDE5D5B}" type="slidenum">
              <a:rPr lang="en-US" smtClean="0"/>
              <a:t>17</a:t>
            </a:fld>
            <a:endParaRPr lang="en-US"/>
          </a:p>
        </p:txBody>
      </p:sp>
    </p:spTree>
    <p:extLst>
      <p:ext uri="{BB962C8B-B14F-4D97-AF65-F5344CB8AC3E}">
        <p14:creationId xmlns:p14="http://schemas.microsoft.com/office/powerpoint/2010/main" val="284547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34D4-D67B-4C14-B592-49D4E0134F74}"/>
              </a:ext>
            </a:extLst>
          </p:cNvPr>
          <p:cNvSpPr>
            <a:spLocks noGrp="1"/>
          </p:cNvSpPr>
          <p:nvPr>
            <p:ph type="title"/>
          </p:nvPr>
        </p:nvSpPr>
        <p:spPr/>
        <p:txBody>
          <a:bodyPr/>
          <a:lstStyle/>
          <a:p>
            <a:r>
              <a:rPr lang="en-US" dirty="0">
                <a:solidFill>
                  <a:schemeClr val="accent1">
                    <a:lumMod val="75000"/>
                  </a:schemeClr>
                </a:solidFill>
              </a:rPr>
              <a:t>Azimuth??</a:t>
            </a:r>
          </a:p>
        </p:txBody>
      </p:sp>
      <p:sp>
        <p:nvSpPr>
          <p:cNvPr id="30" name="Date Placeholder 29">
            <a:extLst>
              <a:ext uri="{FF2B5EF4-FFF2-40B4-BE49-F238E27FC236}">
                <a16:creationId xmlns:a16="http://schemas.microsoft.com/office/drawing/2014/main" id="{8D6990DB-E00A-49F7-A064-1905B5E0062A}"/>
              </a:ext>
            </a:extLst>
          </p:cNvPr>
          <p:cNvSpPr>
            <a:spLocks noGrp="1"/>
          </p:cNvSpPr>
          <p:nvPr>
            <p:ph type="dt" sz="half" idx="10"/>
          </p:nvPr>
        </p:nvSpPr>
        <p:spPr/>
        <p:txBody>
          <a:bodyPr/>
          <a:lstStyle/>
          <a:p>
            <a:r>
              <a:rPr lang="en-US"/>
              <a:t>12/13/2024</a:t>
            </a:r>
          </a:p>
        </p:txBody>
      </p:sp>
      <p:sp>
        <p:nvSpPr>
          <p:cNvPr id="31" name="Slide Number Placeholder 30">
            <a:extLst>
              <a:ext uri="{FF2B5EF4-FFF2-40B4-BE49-F238E27FC236}">
                <a16:creationId xmlns:a16="http://schemas.microsoft.com/office/drawing/2014/main" id="{28285C16-FA91-4528-A907-6FA843578FC3}"/>
              </a:ext>
            </a:extLst>
          </p:cNvPr>
          <p:cNvSpPr>
            <a:spLocks noGrp="1"/>
          </p:cNvSpPr>
          <p:nvPr>
            <p:ph type="sldNum" sz="quarter" idx="12"/>
          </p:nvPr>
        </p:nvSpPr>
        <p:spPr/>
        <p:txBody>
          <a:bodyPr/>
          <a:lstStyle/>
          <a:p>
            <a:fld id="{D3D538F9-49A3-B84F-B36B-A7030CDE5D5B}" type="slidenum">
              <a:rPr lang="en-US" smtClean="0"/>
              <a:t>18</a:t>
            </a:fld>
            <a:endParaRPr lang="en-US"/>
          </a:p>
        </p:txBody>
      </p:sp>
      <p:pic>
        <p:nvPicPr>
          <p:cNvPr id="55" name="Picture 54">
            <a:extLst>
              <a:ext uri="{FF2B5EF4-FFF2-40B4-BE49-F238E27FC236}">
                <a16:creationId xmlns:a16="http://schemas.microsoft.com/office/drawing/2014/main" id="{E452106D-230B-4CF5-9AAB-426B37E72A4A}"/>
              </a:ext>
            </a:extLst>
          </p:cNvPr>
          <p:cNvPicPr>
            <a:picLocks noChangeAspect="1"/>
          </p:cNvPicPr>
          <p:nvPr/>
        </p:nvPicPr>
        <p:blipFill>
          <a:blip r:embed="rId2"/>
          <a:stretch>
            <a:fillRect/>
          </a:stretch>
        </p:blipFill>
        <p:spPr>
          <a:xfrm>
            <a:off x="941494" y="1107954"/>
            <a:ext cx="7111999" cy="4035546"/>
          </a:xfrm>
          <a:prstGeom prst="rect">
            <a:avLst/>
          </a:prstGeom>
        </p:spPr>
      </p:pic>
    </p:spTree>
    <p:extLst>
      <p:ext uri="{BB962C8B-B14F-4D97-AF65-F5344CB8AC3E}">
        <p14:creationId xmlns:p14="http://schemas.microsoft.com/office/powerpoint/2010/main" val="400449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r>
              <a:rPr lang="en-US" dirty="0">
                <a:solidFill>
                  <a:schemeClr val="accent1">
                    <a:lumMod val="75000"/>
                  </a:schemeClr>
                </a:solidFill>
              </a:rPr>
              <a:t>OPUS Projects</a:t>
            </a:r>
          </a:p>
        </p:txBody>
      </p:sp>
      <p:grpSp>
        <p:nvGrpSpPr>
          <p:cNvPr id="33" name="Group 13">
            <a:extLst>
              <a:ext uri="{FF2B5EF4-FFF2-40B4-BE49-F238E27FC236}">
                <a16:creationId xmlns:a16="http://schemas.microsoft.com/office/drawing/2014/main" id="{8BEEDA50-B602-4A2F-AA2C-E0636CA26262}"/>
              </a:ext>
            </a:extLst>
          </p:cNvPr>
          <p:cNvGrpSpPr/>
          <p:nvPr/>
        </p:nvGrpSpPr>
        <p:grpSpPr>
          <a:xfrm>
            <a:off x="2066306" y="2613365"/>
            <a:ext cx="2303816" cy="1674437"/>
            <a:chOff x="1983151" y="2776188"/>
            <a:chExt cx="2345619" cy="1652693"/>
          </a:xfrm>
          <a:solidFill>
            <a:schemeClr val="bg1">
              <a:lumMod val="50000"/>
            </a:schemeClr>
          </a:solidFill>
        </p:grpSpPr>
        <p:sp>
          <p:nvSpPr>
            <p:cNvPr id="34" name="Oval 33">
              <a:extLst>
                <a:ext uri="{FF2B5EF4-FFF2-40B4-BE49-F238E27FC236}">
                  <a16:creationId xmlns:a16="http://schemas.microsoft.com/office/drawing/2014/main" id="{CFBCC0E2-409F-4696-A3E5-DEF712932C8C}"/>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35" name="Straight Arrow Connector 34">
              <a:extLst>
                <a:ext uri="{FF2B5EF4-FFF2-40B4-BE49-F238E27FC236}">
                  <a16:creationId xmlns:a16="http://schemas.microsoft.com/office/drawing/2014/main" id="{77B1A4D7-DFD3-46BD-BC28-DF6E002DC459}"/>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23C6990-2C20-46C5-A8ED-9E13E836DEE9}"/>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E7198D8-614A-40DA-94C8-893AE5C7D2F8}"/>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14">
            <a:extLst>
              <a:ext uri="{FF2B5EF4-FFF2-40B4-BE49-F238E27FC236}">
                <a16:creationId xmlns:a16="http://schemas.microsoft.com/office/drawing/2014/main" id="{299222C3-10E9-4BE1-A035-1638A0548950}"/>
              </a:ext>
            </a:extLst>
          </p:cNvPr>
          <p:cNvGrpSpPr/>
          <p:nvPr/>
        </p:nvGrpSpPr>
        <p:grpSpPr>
          <a:xfrm>
            <a:off x="4381998" y="2506481"/>
            <a:ext cx="3550721" cy="1769442"/>
            <a:chOff x="1082387" y="2682416"/>
            <a:chExt cx="3615148" cy="1746465"/>
          </a:xfrm>
          <a:solidFill>
            <a:schemeClr val="bg1">
              <a:lumMod val="50000"/>
            </a:schemeClr>
          </a:solidFill>
        </p:grpSpPr>
        <p:sp>
          <p:nvSpPr>
            <p:cNvPr id="39" name="Oval 38">
              <a:extLst>
                <a:ext uri="{FF2B5EF4-FFF2-40B4-BE49-F238E27FC236}">
                  <a16:creationId xmlns:a16="http://schemas.microsoft.com/office/drawing/2014/main" id="{53A4B95A-41B3-40E0-8AA4-B8A1ECDD8FD4}"/>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40" name="Straight Arrow Connector 39">
              <a:extLst>
                <a:ext uri="{FF2B5EF4-FFF2-40B4-BE49-F238E27FC236}">
                  <a16:creationId xmlns:a16="http://schemas.microsoft.com/office/drawing/2014/main" id="{3E468B88-383A-422F-8B4F-BA1729B1E3D0}"/>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66DD252-C3CB-4B08-ADE2-62DE8FB3AA02}"/>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8BA2EA6-D8F2-4756-8E56-9F836DB8076A}"/>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FD26758F-39A5-49CF-A4E1-AA11AE262EA3}"/>
              </a:ext>
            </a:extLst>
          </p:cNvPr>
          <p:cNvCxnSpPr/>
          <p:nvPr/>
        </p:nvCxnSpPr>
        <p:spPr>
          <a:xfrm flipV="1">
            <a:off x="3122613" y="4062727"/>
            <a:ext cx="2743200"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Diamond 43">
            <a:extLst>
              <a:ext uri="{FF2B5EF4-FFF2-40B4-BE49-F238E27FC236}">
                <a16:creationId xmlns:a16="http://schemas.microsoft.com/office/drawing/2014/main" id="{EDDB8779-CDDA-4B85-842E-32C28BBA1A47}"/>
              </a:ext>
            </a:extLst>
          </p:cNvPr>
          <p:cNvSpPr/>
          <p:nvPr/>
        </p:nvSpPr>
        <p:spPr>
          <a:xfrm>
            <a:off x="2776478" y="3942902"/>
            <a:ext cx="241857" cy="264797"/>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5" name="Diamond 44">
            <a:extLst>
              <a:ext uri="{FF2B5EF4-FFF2-40B4-BE49-F238E27FC236}">
                <a16:creationId xmlns:a16="http://schemas.microsoft.com/office/drawing/2014/main" id="{2EA860B1-21DB-4F8A-900A-BD6BED8C0542}"/>
              </a:ext>
            </a:extLst>
          </p:cNvPr>
          <p:cNvSpPr/>
          <p:nvPr/>
        </p:nvSpPr>
        <p:spPr>
          <a:xfrm>
            <a:off x="5957064" y="3930264"/>
            <a:ext cx="241856" cy="262514"/>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6" name="TextBox 45">
            <a:extLst>
              <a:ext uri="{FF2B5EF4-FFF2-40B4-BE49-F238E27FC236}">
                <a16:creationId xmlns:a16="http://schemas.microsoft.com/office/drawing/2014/main" id="{A62AB2F6-BB0E-4508-AB9D-3034DC91BDFC}"/>
              </a:ext>
            </a:extLst>
          </p:cNvPr>
          <p:cNvSpPr txBox="1">
            <a:spLocks noChangeArrowheads="1"/>
          </p:cNvSpPr>
          <p:nvPr/>
        </p:nvSpPr>
        <p:spPr bwMode="auto">
          <a:xfrm>
            <a:off x="295275" y="3870640"/>
            <a:ext cx="1454150" cy="368300"/>
          </a:xfrm>
          <a:prstGeom prst="rect">
            <a:avLst/>
          </a:prstGeom>
          <a:noFill/>
          <a:ln w="9525">
            <a:noFill/>
            <a:miter lim="800000"/>
            <a:headEnd/>
            <a:tailEnd/>
          </a:ln>
        </p:spPr>
        <p:txBody>
          <a:bodyPr wrap="none">
            <a:spAutoFit/>
          </a:bodyPr>
          <a:lstStyle/>
          <a:p>
            <a:pPr defTabSz="914400"/>
            <a:r>
              <a:rPr lang="en-US" dirty="0">
                <a:solidFill>
                  <a:srgbClr val="1F497D"/>
                </a:solidFill>
                <a:latin typeface="Arial" charset="0"/>
                <a:ea typeface="+mn-ea"/>
              </a:rPr>
              <a:t>session 001</a:t>
            </a:r>
          </a:p>
        </p:txBody>
      </p:sp>
      <p:sp>
        <p:nvSpPr>
          <p:cNvPr id="47" name="TextBox 46">
            <a:extLst>
              <a:ext uri="{FF2B5EF4-FFF2-40B4-BE49-F238E27FC236}">
                <a16:creationId xmlns:a16="http://schemas.microsoft.com/office/drawing/2014/main" id="{F3E28407-C4F5-4BF7-84CD-38B319DCE1D4}"/>
              </a:ext>
            </a:extLst>
          </p:cNvPr>
          <p:cNvSpPr txBox="1"/>
          <p:nvPr/>
        </p:nvSpPr>
        <p:spPr>
          <a:xfrm>
            <a:off x="435040" y="3607117"/>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48" name="TextBox 47">
            <a:extLst>
              <a:ext uri="{FF2B5EF4-FFF2-40B4-BE49-F238E27FC236}">
                <a16:creationId xmlns:a16="http://schemas.microsoft.com/office/drawing/2014/main" id="{F7487EC3-C36D-4324-859F-452189E4299D}"/>
              </a:ext>
            </a:extLst>
          </p:cNvPr>
          <p:cNvSpPr txBox="1"/>
          <p:nvPr/>
        </p:nvSpPr>
        <p:spPr>
          <a:xfrm>
            <a:off x="6478465" y="3605527"/>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49" name="Group 60">
            <a:extLst>
              <a:ext uri="{FF2B5EF4-FFF2-40B4-BE49-F238E27FC236}">
                <a16:creationId xmlns:a16="http://schemas.microsoft.com/office/drawing/2014/main" id="{538379D4-5C8F-482E-96AF-FEB3BF1BF3E7}"/>
              </a:ext>
            </a:extLst>
          </p:cNvPr>
          <p:cNvGrpSpPr/>
          <p:nvPr/>
        </p:nvGrpSpPr>
        <p:grpSpPr>
          <a:xfrm>
            <a:off x="1921829" y="1597033"/>
            <a:ext cx="5074207" cy="461665"/>
            <a:chOff x="1921827" y="1109354"/>
            <a:chExt cx="5074207" cy="461665"/>
          </a:xfrm>
        </p:grpSpPr>
        <p:grpSp>
          <p:nvGrpSpPr>
            <p:cNvPr id="50" name="Group 57">
              <a:extLst>
                <a:ext uri="{FF2B5EF4-FFF2-40B4-BE49-F238E27FC236}">
                  <a16:creationId xmlns:a16="http://schemas.microsoft.com/office/drawing/2014/main" id="{91261259-8732-42C3-97E0-0D825BDF258E}"/>
                </a:ext>
              </a:extLst>
            </p:cNvPr>
            <p:cNvGrpSpPr/>
            <p:nvPr/>
          </p:nvGrpSpPr>
          <p:grpSpPr>
            <a:xfrm>
              <a:off x="1921827" y="1109354"/>
              <a:ext cx="1112788" cy="461665"/>
              <a:chOff x="568040" y="1140031"/>
              <a:chExt cx="1112788" cy="461665"/>
            </a:xfrm>
          </p:grpSpPr>
          <p:sp>
            <p:nvSpPr>
              <p:cNvPr id="57" name="Oval 56">
                <a:extLst>
                  <a:ext uri="{FF2B5EF4-FFF2-40B4-BE49-F238E27FC236}">
                    <a16:creationId xmlns:a16="http://schemas.microsoft.com/office/drawing/2014/main" id="{2C60BB96-4BCF-4214-A6FB-CBDEAE03B9E9}"/>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 name="TextBox 57">
                <a:extLst>
                  <a:ext uri="{FF2B5EF4-FFF2-40B4-BE49-F238E27FC236}">
                    <a16:creationId xmlns:a16="http://schemas.microsoft.com/office/drawing/2014/main" id="{693B2F62-C46A-408C-BD2F-992241C6797D}"/>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51" name="Group 58">
              <a:extLst>
                <a:ext uri="{FF2B5EF4-FFF2-40B4-BE49-F238E27FC236}">
                  <a16:creationId xmlns:a16="http://schemas.microsoft.com/office/drawing/2014/main" id="{03BBC441-DB72-4A63-A299-99431B507AB0}"/>
                </a:ext>
              </a:extLst>
            </p:cNvPr>
            <p:cNvGrpSpPr/>
            <p:nvPr/>
          </p:nvGrpSpPr>
          <p:grpSpPr>
            <a:xfrm>
              <a:off x="3418121" y="1109354"/>
              <a:ext cx="1342017" cy="461665"/>
              <a:chOff x="568040" y="1909948"/>
              <a:chExt cx="1342017" cy="461665"/>
            </a:xfrm>
          </p:grpSpPr>
          <p:sp>
            <p:nvSpPr>
              <p:cNvPr id="55" name="Diamond 54">
                <a:extLst>
                  <a:ext uri="{FF2B5EF4-FFF2-40B4-BE49-F238E27FC236}">
                    <a16:creationId xmlns:a16="http://schemas.microsoft.com/office/drawing/2014/main" id="{782B996D-4DDA-4379-A3EE-757B2021BCE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6" name="TextBox 55">
                <a:extLst>
                  <a:ext uri="{FF2B5EF4-FFF2-40B4-BE49-F238E27FC236}">
                    <a16:creationId xmlns:a16="http://schemas.microsoft.com/office/drawing/2014/main" id="{EF493236-4182-4162-98B8-F0182267D7F9}"/>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52" name="Group 59">
              <a:extLst>
                <a:ext uri="{FF2B5EF4-FFF2-40B4-BE49-F238E27FC236}">
                  <a16:creationId xmlns:a16="http://schemas.microsoft.com/office/drawing/2014/main" id="{474420F9-D151-4824-8B13-41B951B41043}"/>
                </a:ext>
              </a:extLst>
            </p:cNvPr>
            <p:cNvGrpSpPr/>
            <p:nvPr/>
          </p:nvGrpSpPr>
          <p:grpSpPr>
            <a:xfrm>
              <a:off x="5128168" y="1109354"/>
              <a:ext cx="1867866" cy="461665"/>
              <a:chOff x="568040" y="2739241"/>
              <a:chExt cx="1867866" cy="461665"/>
            </a:xfrm>
          </p:grpSpPr>
          <p:sp>
            <p:nvSpPr>
              <p:cNvPr id="53" name="Rectangle 52">
                <a:extLst>
                  <a:ext uri="{FF2B5EF4-FFF2-40B4-BE49-F238E27FC236}">
                    <a16:creationId xmlns:a16="http://schemas.microsoft.com/office/drawing/2014/main" id="{EF206DC3-ECFF-4731-A69B-381C6E7F567E}"/>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TextBox 53">
                <a:extLst>
                  <a:ext uri="{FF2B5EF4-FFF2-40B4-BE49-F238E27FC236}">
                    <a16:creationId xmlns:a16="http://schemas.microsoft.com/office/drawing/2014/main" id="{FD9EA502-ACBF-444A-BB99-F04E78735E16}"/>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59" name="TextBox 58">
            <a:extLst>
              <a:ext uri="{FF2B5EF4-FFF2-40B4-BE49-F238E27FC236}">
                <a16:creationId xmlns:a16="http://schemas.microsoft.com/office/drawing/2014/main" id="{1C6AF24D-EF3B-4A95-93A2-E207C664DF47}"/>
              </a:ext>
            </a:extLst>
          </p:cNvPr>
          <p:cNvSpPr txBox="1"/>
          <p:nvPr/>
        </p:nvSpPr>
        <p:spPr>
          <a:xfrm>
            <a:off x="1389415" y="2827116"/>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60" name="TextBox 59">
            <a:extLst>
              <a:ext uri="{FF2B5EF4-FFF2-40B4-BE49-F238E27FC236}">
                <a16:creationId xmlns:a16="http://schemas.microsoft.com/office/drawing/2014/main" id="{B5C818A3-D10F-4DB6-BFB7-70B5B35E93BF}"/>
              </a:ext>
            </a:extLst>
          </p:cNvPr>
          <p:cNvSpPr txBox="1"/>
          <p:nvPr/>
        </p:nvSpPr>
        <p:spPr>
          <a:xfrm>
            <a:off x="2373088" y="244512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61" name="TextBox 60">
            <a:extLst>
              <a:ext uri="{FF2B5EF4-FFF2-40B4-BE49-F238E27FC236}">
                <a16:creationId xmlns:a16="http://schemas.microsoft.com/office/drawing/2014/main" id="{A937471F-327B-4791-A9A2-BB9C93486E9B}"/>
              </a:ext>
            </a:extLst>
          </p:cNvPr>
          <p:cNvSpPr txBox="1"/>
          <p:nvPr/>
        </p:nvSpPr>
        <p:spPr>
          <a:xfrm>
            <a:off x="3879275" y="2312520"/>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62" name="TextBox 61">
            <a:extLst>
              <a:ext uri="{FF2B5EF4-FFF2-40B4-BE49-F238E27FC236}">
                <a16:creationId xmlns:a16="http://schemas.microsoft.com/office/drawing/2014/main" id="{A540D7DF-3497-44F4-A8EE-18EB9CC4BAB1}"/>
              </a:ext>
            </a:extLst>
          </p:cNvPr>
          <p:cNvSpPr txBox="1"/>
          <p:nvPr/>
        </p:nvSpPr>
        <p:spPr>
          <a:xfrm>
            <a:off x="5587343" y="2892432"/>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63" name="TextBox 62">
            <a:extLst>
              <a:ext uri="{FF2B5EF4-FFF2-40B4-BE49-F238E27FC236}">
                <a16:creationId xmlns:a16="http://schemas.microsoft.com/office/drawing/2014/main" id="{90824930-3CBE-43FD-BB22-0ECD04909408}"/>
              </a:ext>
            </a:extLst>
          </p:cNvPr>
          <p:cNvSpPr txBox="1"/>
          <p:nvPr/>
        </p:nvSpPr>
        <p:spPr>
          <a:xfrm>
            <a:off x="7521042" y="2225434"/>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2C0823B0-834D-407C-8C9C-7DAFEF48C2E1}"/>
              </a:ext>
            </a:extLst>
          </p:cNvPr>
          <p:cNvSpPr>
            <a:spLocks noGrp="1"/>
          </p:cNvSpPr>
          <p:nvPr>
            <p:ph type="dt" sz="half" idx="10"/>
          </p:nvPr>
        </p:nvSpPr>
        <p:spPr/>
        <p:txBody>
          <a:bodyPr/>
          <a:lstStyle/>
          <a:p>
            <a:r>
              <a:rPr lang="en-US"/>
              <a:t>12/13/2024</a:t>
            </a:r>
          </a:p>
        </p:txBody>
      </p:sp>
      <p:sp>
        <p:nvSpPr>
          <p:cNvPr id="3" name="Slide Number Placeholder 2">
            <a:extLst>
              <a:ext uri="{FF2B5EF4-FFF2-40B4-BE49-F238E27FC236}">
                <a16:creationId xmlns:a16="http://schemas.microsoft.com/office/drawing/2014/main" id="{FFBBB09A-C90D-4992-8DAD-D6690BBDF257}"/>
              </a:ext>
            </a:extLst>
          </p:cNvPr>
          <p:cNvSpPr>
            <a:spLocks noGrp="1"/>
          </p:cNvSpPr>
          <p:nvPr>
            <p:ph type="sldNum" sz="quarter" idx="12"/>
          </p:nvPr>
        </p:nvSpPr>
        <p:spPr/>
        <p:txBody>
          <a:bodyPr/>
          <a:lstStyle/>
          <a:p>
            <a:fld id="{D3D538F9-49A3-B84F-B36B-A7030CDE5D5B}" type="slidenum">
              <a:rPr lang="en-US" smtClean="0"/>
              <a:t>19</a:t>
            </a:fld>
            <a:endParaRPr lang="en-US"/>
          </a:p>
        </p:txBody>
      </p:sp>
    </p:spTree>
    <p:extLst>
      <p:ext uri="{BB962C8B-B14F-4D97-AF65-F5344CB8AC3E}">
        <p14:creationId xmlns:p14="http://schemas.microsoft.com/office/powerpoint/2010/main" val="111663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4699E801-D50B-4A91-BE9F-17777517914D}"/>
              </a:ext>
            </a:extLst>
          </p:cNvPr>
          <p:cNvSpPr txBox="1"/>
          <p:nvPr/>
        </p:nvSpPr>
        <p:spPr>
          <a:xfrm>
            <a:off x="457200" y="1330884"/>
            <a:ext cx="8625840" cy="3416320"/>
          </a:xfrm>
          <a:prstGeom prst="rect">
            <a:avLst/>
          </a:prstGeom>
          <a:noFill/>
        </p:spPr>
        <p:txBody>
          <a:bodyPr wrap="square">
            <a:spAutoFit/>
          </a:bodyPr>
          <a:lstStyle/>
          <a:p>
            <a:r>
              <a:rPr lang="en-US" sz="18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The use of GNSS technology has become common within the surveying profession.  This is especially true when it comes to the use of real-time techniques (Real-Time Kinematic) and Real-Time Networks (RTN).  These techniques offer methods that significantly increase productivity, with little degradation of accuracy.  But a tool by itself does not produce accuracy or confidence.  The procedures used, and attention to detail by the user is what helps to ensure you achieve the results you are aiming for.  In this workshop, we will discuss the GNSS tools and techniques that are available, their adequacy for common survey tasks, and take an in-depth look at “best practices” that have been developed by practitioners that are designed to catch blunders, eliminate common systematic errors, and increase confidence in survey results.  We will also look at the newly released NGS Standards and Specifications, which include the use of Real-Time techniques, and provide research showing why certain specifications or techniques are required.</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70E05525-B511-4CDE-B15F-BB9A3CD0E799}"/>
              </a:ext>
            </a:extLst>
          </p:cNvPr>
          <p:cNvSpPr>
            <a:spLocks noGrp="1"/>
          </p:cNvSpPr>
          <p:nvPr>
            <p:ph type="dt" sz="half" idx="10"/>
          </p:nvPr>
        </p:nvSpPr>
        <p:spPr/>
        <p:txBody>
          <a:bodyPr/>
          <a:lstStyle/>
          <a:p>
            <a:r>
              <a:rPr lang="en-US"/>
              <a:t>12/13/2024</a:t>
            </a:r>
          </a:p>
        </p:txBody>
      </p:sp>
      <p:sp>
        <p:nvSpPr>
          <p:cNvPr id="8" name="Slide Number Placeholder 7">
            <a:extLst>
              <a:ext uri="{FF2B5EF4-FFF2-40B4-BE49-F238E27FC236}">
                <a16:creationId xmlns:a16="http://schemas.microsoft.com/office/drawing/2014/main" id="{13B6A68A-6561-49BE-A210-F0D558343409}"/>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17854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197-F086-482F-85E5-5E5185EDAA16}"/>
              </a:ext>
            </a:extLst>
          </p:cNvPr>
          <p:cNvSpPr>
            <a:spLocks noGrp="1"/>
          </p:cNvSpPr>
          <p:nvPr>
            <p:ph type="title"/>
          </p:nvPr>
        </p:nvSpPr>
        <p:spPr/>
        <p:txBody>
          <a:bodyPr>
            <a:normAutofit/>
          </a:bodyPr>
          <a:lstStyle/>
          <a:p>
            <a:r>
              <a:rPr lang="en-US" sz="4000" dirty="0">
                <a:solidFill>
                  <a:schemeClr val="accent1">
                    <a:lumMod val="75000"/>
                  </a:schemeClr>
                </a:solidFill>
              </a:rPr>
              <a:t>Maintenance Needs of Coordinates?</a:t>
            </a:r>
          </a:p>
        </p:txBody>
      </p:sp>
      <p:sp>
        <p:nvSpPr>
          <p:cNvPr id="3" name="Content Placeholder 2">
            <a:extLst>
              <a:ext uri="{FF2B5EF4-FFF2-40B4-BE49-F238E27FC236}">
                <a16:creationId xmlns:a16="http://schemas.microsoft.com/office/drawing/2014/main" id="{8FD4036C-EBF7-4392-AE2A-D8CCA8DAF749}"/>
              </a:ext>
            </a:extLst>
          </p:cNvPr>
          <p:cNvSpPr>
            <a:spLocks noGrp="1"/>
          </p:cNvSpPr>
          <p:nvPr>
            <p:ph idx="1"/>
          </p:nvPr>
        </p:nvSpPr>
        <p:spPr/>
        <p:txBody>
          <a:bodyPr>
            <a:normAutofit/>
          </a:bodyPr>
          <a:lstStyle/>
          <a:p>
            <a:r>
              <a:rPr lang="en-US" dirty="0">
                <a:solidFill>
                  <a:schemeClr val="accent1">
                    <a:lumMod val="75000"/>
                  </a:schemeClr>
                </a:solidFill>
              </a:rPr>
              <a:t>Is this a control point that should be maintained when the Reference Frames are released?</a:t>
            </a:r>
          </a:p>
          <a:p>
            <a:r>
              <a:rPr lang="en-US" dirty="0">
                <a:solidFill>
                  <a:schemeClr val="accent1">
                    <a:lumMod val="75000"/>
                  </a:schemeClr>
                </a:solidFill>
              </a:rPr>
              <a:t>One time use?</a:t>
            </a:r>
          </a:p>
          <a:p>
            <a:r>
              <a:rPr lang="en-US" dirty="0">
                <a:solidFill>
                  <a:schemeClr val="accent1">
                    <a:lumMod val="75000"/>
                  </a:schemeClr>
                </a:solidFill>
              </a:rPr>
              <a:t>Set for others to use, check into?</a:t>
            </a:r>
          </a:p>
        </p:txBody>
      </p:sp>
      <p:sp>
        <p:nvSpPr>
          <p:cNvPr id="4" name="Date Placeholder 3">
            <a:extLst>
              <a:ext uri="{FF2B5EF4-FFF2-40B4-BE49-F238E27FC236}">
                <a16:creationId xmlns:a16="http://schemas.microsoft.com/office/drawing/2014/main" id="{78F39C67-AE1A-448C-B725-A6C54B3BB3B3}"/>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0D62A5EB-D0D4-4B7D-B720-4D665F18DDBC}"/>
              </a:ext>
            </a:extLst>
          </p:cNvPr>
          <p:cNvSpPr>
            <a:spLocks noGrp="1"/>
          </p:cNvSpPr>
          <p:nvPr>
            <p:ph type="sldNum" sz="quarter" idx="12"/>
          </p:nvPr>
        </p:nvSpPr>
        <p:spPr/>
        <p:txBody>
          <a:bodyPr/>
          <a:lstStyle/>
          <a:p>
            <a:fld id="{D3D538F9-49A3-B84F-B36B-A7030CDE5D5B}" type="slidenum">
              <a:rPr lang="en-US" smtClean="0"/>
              <a:t>20</a:t>
            </a:fld>
            <a:endParaRPr lang="en-US"/>
          </a:p>
        </p:txBody>
      </p:sp>
    </p:spTree>
    <p:extLst>
      <p:ext uri="{BB962C8B-B14F-4D97-AF65-F5344CB8AC3E}">
        <p14:creationId xmlns:p14="http://schemas.microsoft.com/office/powerpoint/2010/main" val="2254348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34192" y="61646"/>
            <a:ext cx="8229600" cy="857250"/>
          </a:xfrm>
        </p:spPr>
        <p:txBody>
          <a:bodyPr/>
          <a:lstStyle/>
          <a:p>
            <a:r>
              <a:rPr lang="en-US" altLang="en-US" dirty="0">
                <a:solidFill>
                  <a:schemeClr val="accent1">
                    <a:lumMod val="75000"/>
                  </a:schemeClr>
                </a:solidFill>
              </a:rPr>
              <a:t>Accuracy vs. Cost</a:t>
            </a:r>
          </a:p>
        </p:txBody>
      </p:sp>
      <p:sp>
        <p:nvSpPr>
          <p:cNvPr id="89091" name="Content Placeholder 4"/>
          <p:cNvSpPr>
            <a:spLocks noGrp="1"/>
          </p:cNvSpPr>
          <p:nvPr>
            <p:ph idx="1"/>
          </p:nvPr>
        </p:nvSpPr>
        <p:spPr/>
        <p:txBody>
          <a:bodyPr>
            <a:normAutofit/>
          </a:bodyPr>
          <a:lstStyle/>
          <a:p>
            <a:r>
              <a:rPr lang="en-US" altLang="en-US" sz="1800" dirty="0">
                <a:solidFill>
                  <a:schemeClr val="accent1">
                    <a:lumMod val="75000"/>
                  </a:schemeClr>
                </a:solidFill>
              </a:rPr>
              <a:t>Geodetic Leveling (other than localized)</a:t>
            </a:r>
          </a:p>
          <a:p>
            <a:r>
              <a:rPr lang="en-US" altLang="en-US" sz="1800" dirty="0">
                <a:solidFill>
                  <a:schemeClr val="accent1">
                    <a:lumMod val="75000"/>
                  </a:schemeClr>
                </a:solidFill>
              </a:rPr>
              <a:t>Set a continuous GNSS reference station (i.e., </a:t>
            </a:r>
            <a:r>
              <a:rPr lang="en-US" altLang="en-US" sz="1800" b="1" dirty="0">
                <a:solidFill>
                  <a:srgbClr val="FF0000"/>
                </a:solidFill>
              </a:rPr>
              <a:t>CORS</a:t>
            </a:r>
            <a:r>
              <a:rPr lang="en-US" altLang="en-US" sz="1800" dirty="0"/>
              <a:t>)</a:t>
            </a:r>
          </a:p>
          <a:p>
            <a:pPr lvl="1"/>
            <a:r>
              <a:rPr lang="en-US" altLang="en-US" sz="1500" dirty="0">
                <a:solidFill>
                  <a:schemeClr val="accent1">
                    <a:lumMod val="75000"/>
                  </a:schemeClr>
                </a:solidFill>
              </a:rPr>
              <a:t>Permanent or semi-permanent base station</a:t>
            </a:r>
          </a:p>
          <a:p>
            <a:r>
              <a:rPr lang="en-US" altLang="en-US" sz="1800" dirty="0">
                <a:solidFill>
                  <a:schemeClr val="accent1">
                    <a:lumMod val="75000"/>
                  </a:schemeClr>
                </a:solidFill>
              </a:rPr>
              <a:t>Campaign-style static survey campaign with multiple receivers</a:t>
            </a:r>
          </a:p>
          <a:p>
            <a:pPr lvl="1"/>
            <a:r>
              <a:rPr lang="en-US" altLang="en-US" sz="1500" dirty="0">
                <a:solidFill>
                  <a:schemeClr val="accent1">
                    <a:lumMod val="75000"/>
                  </a:schemeClr>
                </a:solidFill>
              </a:rPr>
              <a:t>Develop survey network for adjustment</a:t>
            </a:r>
          </a:p>
          <a:p>
            <a:pPr lvl="1"/>
            <a:r>
              <a:rPr lang="en-US" altLang="en-US" sz="1500" b="1" dirty="0">
                <a:solidFill>
                  <a:srgbClr val="FF0000"/>
                </a:solidFill>
              </a:rPr>
              <a:t>OPUS-Projects</a:t>
            </a:r>
          </a:p>
          <a:p>
            <a:r>
              <a:rPr lang="en-US" altLang="en-US" sz="1800" dirty="0">
                <a:solidFill>
                  <a:schemeClr val="accent1">
                    <a:lumMod val="75000"/>
                  </a:schemeClr>
                </a:solidFill>
              </a:rPr>
              <a:t>Static GNSS survey session with one receiver (i.e., </a:t>
            </a:r>
            <a:r>
              <a:rPr lang="en-US" altLang="en-US" sz="1800" b="1" dirty="0">
                <a:solidFill>
                  <a:srgbClr val="FF0000"/>
                </a:solidFill>
              </a:rPr>
              <a:t>OPUS-S</a:t>
            </a:r>
            <a:r>
              <a:rPr lang="en-US" altLang="en-US" sz="1800" dirty="0"/>
              <a:t>)</a:t>
            </a:r>
          </a:p>
          <a:p>
            <a:r>
              <a:rPr lang="en-US" altLang="en-US" sz="1800" dirty="0">
                <a:solidFill>
                  <a:schemeClr val="accent1">
                    <a:lumMod val="75000"/>
                  </a:schemeClr>
                </a:solidFill>
              </a:rPr>
              <a:t>Rapid-static GNSS survey session with one receiver (i.e., </a:t>
            </a:r>
            <a:r>
              <a:rPr lang="en-US" altLang="en-US" sz="1800" b="1" dirty="0">
                <a:solidFill>
                  <a:srgbClr val="FF0000"/>
                </a:solidFill>
              </a:rPr>
              <a:t>OPUS-RS</a:t>
            </a:r>
            <a:r>
              <a:rPr lang="en-US" altLang="en-US" sz="1800" dirty="0"/>
              <a:t>)</a:t>
            </a:r>
          </a:p>
          <a:p>
            <a:r>
              <a:rPr lang="en-US" altLang="en-US" sz="1800" dirty="0">
                <a:solidFill>
                  <a:schemeClr val="accent1">
                    <a:lumMod val="75000"/>
                  </a:schemeClr>
                </a:solidFill>
              </a:rPr>
              <a:t>Real-time network (RTN) observation</a:t>
            </a:r>
          </a:p>
        </p:txBody>
      </p:sp>
      <p:grpSp>
        <p:nvGrpSpPr>
          <p:cNvPr id="4" name="Group 3">
            <a:extLst>
              <a:ext uri="{FF2B5EF4-FFF2-40B4-BE49-F238E27FC236}">
                <a16:creationId xmlns:a16="http://schemas.microsoft.com/office/drawing/2014/main" id="{77852A90-FE03-4FC4-9770-727BCFAC67E8}"/>
              </a:ext>
            </a:extLst>
          </p:cNvPr>
          <p:cNvGrpSpPr/>
          <p:nvPr/>
        </p:nvGrpSpPr>
        <p:grpSpPr>
          <a:xfrm>
            <a:off x="7126003" y="913408"/>
            <a:ext cx="1709561" cy="3375801"/>
            <a:chOff x="6790718" y="893952"/>
            <a:chExt cx="1902874" cy="3375801"/>
          </a:xfrm>
        </p:grpSpPr>
        <p:pic>
          <p:nvPicPr>
            <p:cNvPr id="89096"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l="8652" r="9862"/>
            <a:stretch>
              <a:fillRect/>
            </a:stretch>
          </p:blipFill>
          <p:spPr bwMode="auto">
            <a:xfrm>
              <a:off x="8209587" y="1356119"/>
              <a:ext cx="442624" cy="73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DF5B438B-2017-41B9-8729-D98DDDF1D53C}"/>
                </a:ext>
              </a:extLst>
            </p:cNvPr>
            <p:cNvGrpSpPr/>
            <p:nvPr/>
          </p:nvGrpSpPr>
          <p:grpSpPr>
            <a:xfrm>
              <a:off x="6790718" y="893952"/>
              <a:ext cx="1902874" cy="3375801"/>
              <a:chOff x="4884869" y="657803"/>
              <a:chExt cx="3316844" cy="4370207"/>
            </a:xfrm>
          </p:grpSpPr>
          <p:sp>
            <p:nvSpPr>
              <p:cNvPr id="89092" name="TextBox 6"/>
              <p:cNvSpPr txBox="1">
                <a:spLocks noChangeArrowheads="1"/>
              </p:cNvSpPr>
              <p:nvPr/>
            </p:nvSpPr>
            <p:spPr bwMode="auto">
              <a:xfrm>
                <a:off x="4884869" y="657803"/>
                <a:ext cx="2012421" cy="43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600" dirty="0">
                    <a:solidFill>
                      <a:srgbClr val="008000"/>
                    </a:solidFill>
                    <a:latin typeface="Arial" panose="020B0604020202020204" pitchFamily="34" charset="0"/>
                  </a:rPr>
                  <a:t>Accuracy</a:t>
                </a:r>
              </a:p>
            </p:txBody>
          </p:sp>
          <p:pic>
            <p:nvPicPr>
              <p:cNvPr id="89093" name="Picture 2" descr="Image result for up and down arrow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256110"/>
                <a:ext cx="1419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Box 8"/>
              <p:cNvSpPr txBox="1">
                <a:spLocks noChangeArrowheads="1"/>
              </p:cNvSpPr>
              <p:nvPr/>
            </p:nvSpPr>
            <p:spPr bwMode="auto">
              <a:xfrm>
                <a:off x="6974680" y="657803"/>
                <a:ext cx="1227033" cy="43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600" dirty="0">
                    <a:solidFill>
                      <a:srgbClr val="008000"/>
                    </a:solidFill>
                    <a:latin typeface="Arial" panose="020B0604020202020204" pitchFamily="34" charset="0"/>
                  </a:rPr>
                  <a:t>Cost</a:t>
                </a:r>
              </a:p>
            </p:txBody>
          </p:sp>
          <p:pic>
            <p:nvPicPr>
              <p:cNvPr id="89095"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2" y="1256110"/>
                <a:ext cx="947738"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7" name="Group 7"/>
              <p:cNvGrpSpPr>
                <a:grpSpLocks/>
              </p:cNvGrpSpPr>
              <p:nvPr/>
            </p:nvGrpSpPr>
            <p:grpSpPr bwMode="auto">
              <a:xfrm>
                <a:off x="6794898" y="2221706"/>
                <a:ext cx="1048940" cy="947738"/>
                <a:chOff x="7535535" y="2962930"/>
                <a:chExt cx="1398916" cy="1262390"/>
              </a:xfrm>
            </p:grpSpPr>
            <p:pic>
              <p:nvPicPr>
                <p:cNvPr id="89100"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535" y="2962930"/>
                  <a:ext cx="1262390" cy="12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l="8652" r="67204"/>
                <a:stretch>
                  <a:fillRect/>
                </a:stretch>
              </p:blipFill>
              <p:spPr bwMode="auto">
                <a:xfrm>
                  <a:off x="8629651" y="2962930"/>
                  <a:ext cx="304800" cy="12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098"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291" y="3188494"/>
                <a:ext cx="946547"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l="8652" r="67204"/>
              <a:stretch>
                <a:fillRect/>
              </a:stretch>
            </p:blipFill>
            <p:spPr bwMode="auto">
              <a:xfrm>
                <a:off x="7255669" y="4081463"/>
                <a:ext cx="228600"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Date Placeholder 2">
            <a:extLst>
              <a:ext uri="{FF2B5EF4-FFF2-40B4-BE49-F238E27FC236}">
                <a16:creationId xmlns:a16="http://schemas.microsoft.com/office/drawing/2014/main" id="{1801D34C-A0F4-48CC-B8B5-1804CF8A89FA}"/>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6B64A939-CBA0-42DF-9163-0D36D63A1576}"/>
              </a:ext>
            </a:extLst>
          </p:cNvPr>
          <p:cNvSpPr>
            <a:spLocks noGrp="1"/>
          </p:cNvSpPr>
          <p:nvPr>
            <p:ph type="sldNum" sz="quarter" idx="12"/>
          </p:nvPr>
        </p:nvSpPr>
        <p:spPr/>
        <p:txBody>
          <a:bodyPr/>
          <a:lstStyle/>
          <a:p>
            <a:fld id="{D3D538F9-49A3-B84F-B36B-A7030CDE5D5B}" type="slidenum">
              <a:rPr lang="en-US" smtClean="0"/>
              <a:t>21</a:t>
            </a:fld>
            <a:endParaRPr lang="en-US"/>
          </a:p>
        </p:txBody>
      </p:sp>
    </p:spTree>
    <p:extLst>
      <p:ext uri="{BB962C8B-B14F-4D97-AF65-F5344CB8AC3E}">
        <p14:creationId xmlns:p14="http://schemas.microsoft.com/office/powerpoint/2010/main" val="269694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7571-4D8B-444F-801F-C5C169AABADC}"/>
              </a:ext>
            </a:extLst>
          </p:cNvPr>
          <p:cNvSpPr>
            <a:spLocks noGrp="1"/>
          </p:cNvSpPr>
          <p:nvPr>
            <p:ph type="title"/>
          </p:nvPr>
        </p:nvSpPr>
        <p:spPr/>
        <p:txBody>
          <a:bodyPr/>
          <a:lstStyle/>
          <a:p>
            <a:r>
              <a:rPr lang="en-US" dirty="0">
                <a:solidFill>
                  <a:schemeClr val="accent1">
                    <a:lumMod val="75000"/>
                  </a:schemeClr>
                </a:solidFill>
              </a:rPr>
              <a:t>Law of the Instrument</a:t>
            </a:r>
          </a:p>
        </p:txBody>
      </p:sp>
      <p:sp>
        <p:nvSpPr>
          <p:cNvPr id="3" name="Content Placeholder 2">
            <a:extLst>
              <a:ext uri="{FF2B5EF4-FFF2-40B4-BE49-F238E27FC236}">
                <a16:creationId xmlns:a16="http://schemas.microsoft.com/office/drawing/2014/main" id="{A7162A44-479E-46B1-A4B5-CD01E657797B}"/>
              </a:ext>
            </a:extLst>
          </p:cNvPr>
          <p:cNvSpPr>
            <a:spLocks noGrp="1"/>
          </p:cNvSpPr>
          <p:nvPr>
            <p:ph idx="1"/>
          </p:nvPr>
        </p:nvSpPr>
        <p:spPr/>
        <p:txBody>
          <a:bodyPr/>
          <a:lstStyle/>
          <a:p>
            <a:r>
              <a:rPr lang="en-US" dirty="0">
                <a:solidFill>
                  <a:schemeClr val="accent1">
                    <a:lumMod val="75000"/>
                  </a:schemeClr>
                </a:solidFill>
              </a:rPr>
              <a:t>“Maslow’s hammer”</a:t>
            </a:r>
          </a:p>
          <a:p>
            <a:pPr lvl="1"/>
            <a:r>
              <a:rPr lang="en-US" dirty="0">
                <a:solidFill>
                  <a:schemeClr val="accent1">
                    <a:lumMod val="75000"/>
                  </a:schemeClr>
                </a:solidFill>
              </a:rPr>
              <a:t>If all you have is a hammer, then everything looks like a nail</a:t>
            </a:r>
          </a:p>
          <a:p>
            <a:pPr lvl="1"/>
            <a:endParaRPr lang="en-US" dirty="0">
              <a:solidFill>
                <a:schemeClr val="accent1">
                  <a:lumMod val="75000"/>
                </a:schemeClr>
              </a:solidFill>
            </a:endParaRPr>
          </a:p>
          <a:p>
            <a:pPr lvl="1"/>
            <a:r>
              <a:rPr lang="en-US" dirty="0">
                <a:solidFill>
                  <a:schemeClr val="accent1">
                    <a:lumMod val="75000"/>
                  </a:schemeClr>
                </a:solidFill>
              </a:rPr>
              <a:t>AND similarly………..</a:t>
            </a:r>
          </a:p>
        </p:txBody>
      </p:sp>
      <p:sp>
        <p:nvSpPr>
          <p:cNvPr id="4" name="Date Placeholder 3">
            <a:extLst>
              <a:ext uri="{FF2B5EF4-FFF2-40B4-BE49-F238E27FC236}">
                <a16:creationId xmlns:a16="http://schemas.microsoft.com/office/drawing/2014/main" id="{FBFD4EC4-75D8-4AFB-99D5-6307D8F5B5ED}"/>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B77CF01E-1CD1-418D-9B41-4BED19880793}"/>
              </a:ext>
            </a:extLst>
          </p:cNvPr>
          <p:cNvSpPr>
            <a:spLocks noGrp="1"/>
          </p:cNvSpPr>
          <p:nvPr>
            <p:ph type="sldNum" sz="quarter" idx="12"/>
          </p:nvPr>
        </p:nvSpPr>
        <p:spPr/>
        <p:txBody>
          <a:bodyPr/>
          <a:lstStyle/>
          <a:p>
            <a:fld id="{D3D538F9-49A3-B84F-B36B-A7030CDE5D5B}" type="slidenum">
              <a:rPr lang="en-US" smtClean="0"/>
              <a:t>22</a:t>
            </a:fld>
            <a:endParaRPr lang="en-US"/>
          </a:p>
        </p:txBody>
      </p:sp>
    </p:spTree>
    <p:extLst>
      <p:ext uri="{BB962C8B-B14F-4D97-AF65-F5344CB8AC3E}">
        <p14:creationId xmlns:p14="http://schemas.microsoft.com/office/powerpoint/2010/main" val="142897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0B4F-4019-4071-A974-3D8FD13BDA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4A7C67-447B-4981-AA9A-ABB98A07877B}"/>
              </a:ext>
            </a:extLst>
          </p:cNvPr>
          <p:cNvSpPr>
            <a:spLocks noGrp="1"/>
          </p:cNvSpPr>
          <p:nvPr>
            <p:ph idx="1"/>
          </p:nvPr>
        </p:nvSpPr>
        <p:spPr>
          <a:xfrm>
            <a:off x="457200" y="1200151"/>
            <a:ext cx="8229600" cy="3737370"/>
          </a:xfrm>
        </p:spPr>
        <p:txBody>
          <a:bodyPr>
            <a:normAutofit/>
          </a:bodyPr>
          <a:lstStyle/>
          <a:p>
            <a:r>
              <a:rPr lang="en-US" dirty="0"/>
              <a:t>If everything looks like a nail….then all you need is a hammer!  And Remember….</a:t>
            </a:r>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472DFC09-0745-43F2-BBD1-1EBBFF1D48C5}"/>
              </a:ext>
            </a:extLst>
          </p:cNvPr>
          <p:cNvPicPr>
            <a:picLocks noChangeAspect="1"/>
          </p:cNvPicPr>
          <p:nvPr/>
        </p:nvPicPr>
        <p:blipFill>
          <a:blip r:embed="rId2"/>
          <a:stretch>
            <a:fillRect/>
          </a:stretch>
        </p:blipFill>
        <p:spPr>
          <a:xfrm>
            <a:off x="2568575" y="2235023"/>
            <a:ext cx="4006849" cy="2792006"/>
          </a:xfrm>
          <a:prstGeom prst="rect">
            <a:avLst/>
          </a:prstGeom>
        </p:spPr>
      </p:pic>
      <p:sp>
        <p:nvSpPr>
          <p:cNvPr id="5" name="Date Placeholder 4">
            <a:extLst>
              <a:ext uri="{FF2B5EF4-FFF2-40B4-BE49-F238E27FC236}">
                <a16:creationId xmlns:a16="http://schemas.microsoft.com/office/drawing/2014/main" id="{919B832D-E296-4E64-B320-C7050171FEAC}"/>
              </a:ext>
            </a:extLst>
          </p:cNvPr>
          <p:cNvSpPr>
            <a:spLocks noGrp="1"/>
          </p:cNvSpPr>
          <p:nvPr>
            <p:ph type="dt" sz="half" idx="10"/>
          </p:nvPr>
        </p:nvSpPr>
        <p:spPr/>
        <p:txBody>
          <a:bodyPr/>
          <a:lstStyle/>
          <a:p>
            <a:r>
              <a:rPr lang="en-US"/>
              <a:t>12/13/2024</a:t>
            </a:r>
          </a:p>
        </p:txBody>
      </p:sp>
      <p:sp>
        <p:nvSpPr>
          <p:cNvPr id="6" name="Slide Number Placeholder 5">
            <a:extLst>
              <a:ext uri="{FF2B5EF4-FFF2-40B4-BE49-F238E27FC236}">
                <a16:creationId xmlns:a16="http://schemas.microsoft.com/office/drawing/2014/main" id="{C331D497-0256-43DD-9F5A-FC16F429E800}"/>
              </a:ext>
            </a:extLst>
          </p:cNvPr>
          <p:cNvSpPr>
            <a:spLocks noGrp="1"/>
          </p:cNvSpPr>
          <p:nvPr>
            <p:ph type="sldNum" sz="quarter" idx="12"/>
          </p:nvPr>
        </p:nvSpPr>
        <p:spPr/>
        <p:txBody>
          <a:bodyPr/>
          <a:lstStyle/>
          <a:p>
            <a:fld id="{D3D538F9-49A3-B84F-B36B-A7030CDE5D5B}" type="slidenum">
              <a:rPr lang="en-US" smtClean="0"/>
              <a:t>23</a:t>
            </a:fld>
            <a:endParaRPr lang="en-US"/>
          </a:p>
        </p:txBody>
      </p:sp>
    </p:spTree>
    <p:extLst>
      <p:ext uri="{BB962C8B-B14F-4D97-AF65-F5344CB8AC3E}">
        <p14:creationId xmlns:p14="http://schemas.microsoft.com/office/powerpoint/2010/main" val="280922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3887-B52B-4677-96DC-3176890A19E0}"/>
              </a:ext>
            </a:extLst>
          </p:cNvPr>
          <p:cNvSpPr>
            <a:spLocks noGrp="1"/>
          </p:cNvSpPr>
          <p:nvPr>
            <p:ph type="title"/>
          </p:nvPr>
        </p:nvSpPr>
        <p:spPr/>
        <p:txBody>
          <a:bodyPr/>
          <a:lstStyle/>
          <a:p>
            <a:r>
              <a:rPr lang="en-US" dirty="0">
                <a:solidFill>
                  <a:schemeClr val="accent1">
                    <a:lumMod val="75000"/>
                  </a:schemeClr>
                </a:solidFill>
              </a:rPr>
              <a:t>But</a:t>
            </a:r>
            <a:r>
              <a:rPr lang="en-US" dirty="0"/>
              <a:t>…..</a:t>
            </a:r>
          </a:p>
        </p:txBody>
      </p:sp>
      <p:sp>
        <p:nvSpPr>
          <p:cNvPr id="3" name="Content Placeholder 2">
            <a:extLst>
              <a:ext uri="{FF2B5EF4-FFF2-40B4-BE49-F238E27FC236}">
                <a16:creationId xmlns:a16="http://schemas.microsoft.com/office/drawing/2014/main" id="{10C9D07A-49B6-4FB1-ACBC-99AAC1F1F219}"/>
              </a:ext>
            </a:extLst>
          </p:cNvPr>
          <p:cNvSpPr>
            <a:spLocks noGrp="1"/>
          </p:cNvSpPr>
          <p:nvPr>
            <p:ph idx="1"/>
          </p:nvPr>
        </p:nvSpPr>
        <p:spPr/>
        <p:txBody>
          <a:bodyPr>
            <a:normAutofit lnSpcReduction="10000"/>
          </a:bodyPr>
          <a:lstStyle/>
          <a:p>
            <a:r>
              <a:rPr lang="en-US" dirty="0">
                <a:solidFill>
                  <a:schemeClr val="accent1">
                    <a:lumMod val="75000"/>
                  </a:schemeClr>
                </a:solidFill>
              </a:rPr>
              <a:t>It is not JUST the instrument, tool, or even technique that defines the accuracy or success of a survey.</a:t>
            </a:r>
          </a:p>
          <a:p>
            <a:r>
              <a:rPr lang="en-US" dirty="0">
                <a:solidFill>
                  <a:schemeClr val="accent1">
                    <a:lumMod val="75000"/>
                  </a:schemeClr>
                </a:solidFill>
              </a:rPr>
              <a:t>Procedures and specifications that are designed to produce certain results and to detect and eliminate errors must be included in the process.</a:t>
            </a:r>
          </a:p>
        </p:txBody>
      </p:sp>
      <p:sp>
        <p:nvSpPr>
          <p:cNvPr id="4" name="Date Placeholder 3">
            <a:extLst>
              <a:ext uri="{FF2B5EF4-FFF2-40B4-BE49-F238E27FC236}">
                <a16:creationId xmlns:a16="http://schemas.microsoft.com/office/drawing/2014/main" id="{52B817B9-BF97-4A5C-B4DA-742D06E0E6C2}"/>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F7550ABC-3251-4E09-9730-D5A7846C5F7B}"/>
              </a:ext>
            </a:extLst>
          </p:cNvPr>
          <p:cNvSpPr>
            <a:spLocks noGrp="1"/>
          </p:cNvSpPr>
          <p:nvPr>
            <p:ph type="sldNum" sz="quarter" idx="12"/>
          </p:nvPr>
        </p:nvSpPr>
        <p:spPr/>
        <p:txBody>
          <a:bodyPr/>
          <a:lstStyle/>
          <a:p>
            <a:fld id="{D3D538F9-49A3-B84F-B36B-A7030CDE5D5B}" type="slidenum">
              <a:rPr lang="en-US" smtClean="0"/>
              <a:t>24</a:t>
            </a:fld>
            <a:endParaRPr lang="en-US"/>
          </a:p>
        </p:txBody>
      </p:sp>
    </p:spTree>
    <p:extLst>
      <p:ext uri="{BB962C8B-B14F-4D97-AF65-F5344CB8AC3E}">
        <p14:creationId xmlns:p14="http://schemas.microsoft.com/office/powerpoint/2010/main" val="401355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It is not just the Measuring Stick</a:t>
            </a:r>
          </a:p>
        </p:txBody>
      </p:sp>
      <p:pic>
        <p:nvPicPr>
          <p:cNvPr id="11" name="Content Placeholder 10">
            <a:extLst>
              <a:ext uri="{FF2B5EF4-FFF2-40B4-BE49-F238E27FC236}">
                <a16:creationId xmlns:a16="http://schemas.microsoft.com/office/drawing/2014/main" id="{1634BD11-E0E2-4DB8-BE83-C4EE9BAECC27}"/>
              </a:ext>
            </a:extLst>
          </p:cNvPr>
          <p:cNvPicPr>
            <a:picLocks noGrp="1" noChangeAspect="1"/>
          </p:cNvPicPr>
          <p:nvPr>
            <p:ph sz="half" idx="1"/>
          </p:nvPr>
        </p:nvPicPr>
        <p:blipFill>
          <a:blip r:embed="rId3"/>
          <a:stretch>
            <a:fillRect/>
          </a:stretch>
        </p:blipFill>
        <p:spPr>
          <a:xfrm>
            <a:off x="45976" y="2228758"/>
            <a:ext cx="4358200" cy="2800802"/>
          </a:xfrm>
        </p:spPr>
      </p:pic>
      <p:sp>
        <p:nvSpPr>
          <p:cNvPr id="12" name="Content Placeholder 11">
            <a:extLst>
              <a:ext uri="{FF2B5EF4-FFF2-40B4-BE49-F238E27FC236}">
                <a16:creationId xmlns:a16="http://schemas.microsoft.com/office/drawing/2014/main" id="{4562D1A9-FBA2-4B01-B15F-E0F84BD2A959}"/>
              </a:ext>
            </a:extLst>
          </p:cNvPr>
          <p:cNvSpPr>
            <a:spLocks noGrp="1"/>
          </p:cNvSpPr>
          <p:nvPr>
            <p:ph sz="half" idx="2"/>
          </p:nvPr>
        </p:nvSpPr>
        <p:spPr>
          <a:xfrm>
            <a:off x="2131265" y="961629"/>
            <a:ext cx="6186388" cy="1009411"/>
          </a:xfrm>
        </p:spPr>
        <p:txBody>
          <a:bodyPr>
            <a:normAutofit fontScale="92500"/>
          </a:bodyPr>
          <a:lstStyle/>
          <a:p>
            <a:r>
              <a:rPr lang="en-US" dirty="0">
                <a:solidFill>
                  <a:schemeClr val="accent1">
                    <a:lumMod val="75000"/>
                  </a:schemeClr>
                </a:solidFill>
              </a:rPr>
              <a:t>Epping BL (1857)</a:t>
            </a:r>
          </a:p>
          <a:p>
            <a:pPr lvl="1"/>
            <a:r>
              <a:rPr lang="en-US" dirty="0">
                <a:solidFill>
                  <a:schemeClr val="accent1">
                    <a:lumMod val="75000"/>
                  </a:schemeClr>
                </a:solidFill>
              </a:rPr>
              <a:t>8715.9422m (5.4 mi) +/- (0.0158m) (1.8 ppm)</a:t>
            </a:r>
          </a:p>
        </p:txBody>
      </p:sp>
      <p:pic>
        <p:nvPicPr>
          <p:cNvPr id="7" name="Picture 6">
            <a:extLst>
              <a:ext uri="{FF2B5EF4-FFF2-40B4-BE49-F238E27FC236}">
                <a16:creationId xmlns:a16="http://schemas.microsoft.com/office/drawing/2014/main" id="{A15E4AB9-B3E1-4FF6-AD75-5E45CF889CDA}"/>
              </a:ext>
            </a:extLst>
          </p:cNvPr>
          <p:cNvPicPr>
            <a:picLocks noChangeAspect="1"/>
          </p:cNvPicPr>
          <p:nvPr/>
        </p:nvPicPr>
        <p:blipFill>
          <a:blip r:embed="rId4"/>
          <a:stretch>
            <a:fillRect/>
          </a:stretch>
        </p:blipFill>
        <p:spPr>
          <a:xfrm>
            <a:off x="5281763" y="2171972"/>
            <a:ext cx="3808050" cy="2971528"/>
          </a:xfrm>
          <a:prstGeom prst="rect">
            <a:avLst/>
          </a:prstGeom>
        </p:spPr>
      </p:pic>
      <p:sp>
        <p:nvSpPr>
          <p:cNvPr id="13" name="Date Placeholder 12">
            <a:extLst>
              <a:ext uri="{FF2B5EF4-FFF2-40B4-BE49-F238E27FC236}">
                <a16:creationId xmlns:a16="http://schemas.microsoft.com/office/drawing/2014/main" id="{447D63E1-3A27-488D-BA27-0F61ACBD6B9B}"/>
              </a:ext>
            </a:extLst>
          </p:cNvPr>
          <p:cNvSpPr>
            <a:spLocks noGrp="1"/>
          </p:cNvSpPr>
          <p:nvPr>
            <p:ph type="dt" sz="half" idx="10"/>
          </p:nvPr>
        </p:nvSpPr>
        <p:spPr/>
        <p:txBody>
          <a:bodyPr/>
          <a:lstStyle/>
          <a:p>
            <a:r>
              <a:rPr lang="en-US"/>
              <a:t>12/13/2024</a:t>
            </a:r>
          </a:p>
        </p:txBody>
      </p:sp>
      <p:sp>
        <p:nvSpPr>
          <p:cNvPr id="14" name="Slide Number Placeholder 13">
            <a:extLst>
              <a:ext uri="{FF2B5EF4-FFF2-40B4-BE49-F238E27FC236}">
                <a16:creationId xmlns:a16="http://schemas.microsoft.com/office/drawing/2014/main" id="{5E50FF7C-C968-4C38-8FD7-321E9E6896DB}"/>
              </a:ext>
            </a:extLst>
          </p:cNvPr>
          <p:cNvSpPr>
            <a:spLocks noGrp="1"/>
          </p:cNvSpPr>
          <p:nvPr>
            <p:ph type="sldNum" sz="quarter" idx="12"/>
          </p:nvPr>
        </p:nvSpPr>
        <p:spPr/>
        <p:txBody>
          <a:bodyPr/>
          <a:lstStyle/>
          <a:p>
            <a:fld id="{D3D538F9-49A3-B84F-B36B-A7030CDE5D5B}" type="slidenum">
              <a:rPr lang="en-US" smtClean="0"/>
              <a:t>25</a:t>
            </a:fld>
            <a:endParaRPr lang="en-US"/>
          </a:p>
        </p:txBody>
      </p:sp>
    </p:spTree>
    <p:extLst>
      <p:ext uri="{BB962C8B-B14F-4D97-AF65-F5344CB8AC3E}">
        <p14:creationId xmlns:p14="http://schemas.microsoft.com/office/powerpoint/2010/main" val="216175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p:txBody>
          <a:bodyPr>
            <a:normAutofit/>
          </a:bodyPr>
          <a:lstStyle/>
          <a:p>
            <a:r>
              <a:rPr lang="en-US" dirty="0">
                <a:solidFill>
                  <a:schemeClr val="accent1">
                    <a:lumMod val="75000"/>
                  </a:schemeClr>
                </a:solidFill>
              </a:rPr>
              <a:t>General Thoughts</a:t>
            </a:r>
          </a:p>
          <a:p>
            <a:pPr lvl="1"/>
            <a:r>
              <a:rPr lang="en-US" dirty="0">
                <a:solidFill>
                  <a:schemeClr val="accent1">
                    <a:lumMod val="75000"/>
                  </a:schemeClr>
                </a:solidFill>
              </a:rPr>
              <a:t>Multi-constellation makes a big difference</a:t>
            </a:r>
          </a:p>
          <a:p>
            <a:pPr lvl="1"/>
            <a:r>
              <a:rPr lang="en-US" dirty="0">
                <a:solidFill>
                  <a:schemeClr val="accent1">
                    <a:lumMod val="75000"/>
                  </a:schemeClr>
                </a:solidFill>
              </a:rPr>
              <a:t>Observations in canopy?  Not recommended, but it seems the needle is moving a bit on this.</a:t>
            </a:r>
          </a:p>
          <a:p>
            <a:pPr lvl="1"/>
            <a:r>
              <a:rPr lang="en-US" dirty="0">
                <a:solidFill>
                  <a:schemeClr val="accent1">
                    <a:lumMod val="75000"/>
                  </a:schemeClr>
                </a:solidFill>
              </a:rPr>
              <a:t>Obstructions and Multipath (Avoid)</a:t>
            </a:r>
          </a:p>
          <a:p>
            <a:pPr lvl="1"/>
            <a:r>
              <a:rPr lang="en-US" dirty="0">
                <a:solidFill>
                  <a:schemeClr val="accent1">
                    <a:lumMod val="75000"/>
                  </a:schemeClr>
                </a:solidFill>
              </a:rPr>
              <a:t>Space Weather (Check NOAA Forecast)</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26</a:t>
            </a:fld>
            <a:endParaRPr lang="en-US"/>
          </a:p>
        </p:txBody>
      </p:sp>
    </p:spTree>
    <p:extLst>
      <p:ext uri="{BB962C8B-B14F-4D97-AF65-F5344CB8AC3E}">
        <p14:creationId xmlns:p14="http://schemas.microsoft.com/office/powerpoint/2010/main" val="359466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p:txBody>
          <a:bodyPr>
            <a:normAutofit/>
          </a:bodyPr>
          <a:lstStyle/>
          <a:p>
            <a:r>
              <a:rPr lang="en-US" dirty="0">
                <a:solidFill>
                  <a:schemeClr val="accent1">
                    <a:lumMod val="75000"/>
                  </a:schemeClr>
                </a:solidFill>
              </a:rPr>
              <a:t>Establish a point (or points) at or very near your office that can be used for validation.</a:t>
            </a:r>
          </a:p>
          <a:p>
            <a:pPr lvl="1"/>
            <a:r>
              <a:rPr lang="en-US" dirty="0">
                <a:solidFill>
                  <a:schemeClr val="accent1">
                    <a:lumMod val="75000"/>
                  </a:schemeClr>
                </a:solidFill>
              </a:rPr>
              <a:t>Use OPUS, OPUS Projects to establish marks</a:t>
            </a:r>
          </a:p>
          <a:p>
            <a:pPr lvl="1"/>
            <a:r>
              <a:rPr lang="en-US" dirty="0">
                <a:solidFill>
                  <a:schemeClr val="accent1">
                    <a:lumMod val="75000"/>
                  </a:schemeClr>
                </a:solidFill>
              </a:rPr>
              <a:t>Best if one mark is an existing NAVD 88 BM</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27</a:t>
            </a:fld>
            <a:endParaRPr lang="en-US"/>
          </a:p>
        </p:txBody>
      </p:sp>
    </p:spTree>
    <p:extLst>
      <p:ext uri="{BB962C8B-B14F-4D97-AF65-F5344CB8AC3E}">
        <p14:creationId xmlns:p14="http://schemas.microsoft.com/office/powerpoint/2010/main" val="297359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840956"/>
          </a:xfrm>
        </p:spPr>
        <p:txBody>
          <a:bodyPr>
            <a:normAutofit/>
          </a:bodyPr>
          <a:lstStyle/>
          <a:p>
            <a:r>
              <a:rPr lang="en-US" dirty="0">
                <a:solidFill>
                  <a:schemeClr val="accent1">
                    <a:lumMod val="75000"/>
                  </a:schemeClr>
                </a:solidFill>
              </a:rPr>
              <a:t>Equipment Check</a:t>
            </a:r>
          </a:p>
          <a:p>
            <a:pPr lvl="1"/>
            <a:r>
              <a:rPr lang="en-US" dirty="0">
                <a:solidFill>
                  <a:schemeClr val="accent1">
                    <a:lumMod val="75000"/>
                  </a:schemeClr>
                </a:solidFill>
              </a:rPr>
              <a:t>Cables, batteries, Cell or UHF antenna</a:t>
            </a:r>
          </a:p>
          <a:p>
            <a:pPr lvl="1"/>
            <a:r>
              <a:rPr lang="en-US" dirty="0">
                <a:solidFill>
                  <a:schemeClr val="accent1">
                    <a:lumMod val="75000"/>
                  </a:schemeClr>
                </a:solidFill>
              </a:rPr>
              <a:t>Cell or UHF device (if separate)</a:t>
            </a:r>
          </a:p>
          <a:p>
            <a:pPr lvl="1"/>
            <a:r>
              <a:rPr lang="en-US" dirty="0">
                <a:solidFill>
                  <a:schemeClr val="accent1">
                    <a:lumMod val="75000"/>
                  </a:schemeClr>
                </a:solidFill>
              </a:rPr>
              <a:t>Legs tight</a:t>
            </a:r>
          </a:p>
          <a:p>
            <a:pPr lvl="1"/>
            <a:r>
              <a:rPr lang="en-US" dirty="0">
                <a:solidFill>
                  <a:schemeClr val="accent1">
                    <a:lumMod val="75000"/>
                  </a:schemeClr>
                </a:solidFill>
              </a:rPr>
              <a:t>Bubbles check</a:t>
            </a:r>
          </a:p>
          <a:p>
            <a:pPr lvl="1"/>
            <a:r>
              <a:rPr lang="en-US" dirty="0">
                <a:solidFill>
                  <a:schemeClr val="accent1">
                    <a:lumMod val="75000"/>
                  </a:schemeClr>
                </a:solidFill>
              </a:rPr>
              <a:t>Tripod/bipod tips tight</a:t>
            </a:r>
          </a:p>
          <a:p>
            <a:pPr lvl="1"/>
            <a:r>
              <a:rPr lang="en-US" dirty="0">
                <a:solidFill>
                  <a:schemeClr val="accent1">
                    <a:lumMod val="75000"/>
                  </a:schemeClr>
                </a:solidFill>
              </a:rPr>
              <a:t>Tripod/bipod height validated recently</a:t>
            </a:r>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28</a:t>
            </a:fld>
            <a:endParaRPr lang="en-US"/>
          </a:p>
        </p:txBody>
      </p:sp>
    </p:spTree>
    <p:extLst>
      <p:ext uri="{BB962C8B-B14F-4D97-AF65-F5344CB8AC3E}">
        <p14:creationId xmlns:p14="http://schemas.microsoft.com/office/powerpoint/2010/main" val="376022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791796"/>
          </a:xfrm>
        </p:spPr>
        <p:txBody>
          <a:bodyPr>
            <a:normAutofit lnSpcReduction="10000"/>
          </a:bodyPr>
          <a:lstStyle/>
          <a:p>
            <a:r>
              <a:rPr lang="en-US" dirty="0">
                <a:solidFill>
                  <a:schemeClr val="accent1">
                    <a:lumMod val="75000"/>
                  </a:schemeClr>
                </a:solidFill>
              </a:rPr>
              <a:t>Sanity Check (Validation)</a:t>
            </a:r>
          </a:p>
          <a:p>
            <a:pPr lvl="1"/>
            <a:r>
              <a:rPr lang="en-US" dirty="0">
                <a:solidFill>
                  <a:schemeClr val="accent1">
                    <a:lumMod val="75000"/>
                  </a:schemeClr>
                </a:solidFill>
              </a:rPr>
              <a:t>Check to make sure RTN is up and running</a:t>
            </a:r>
          </a:p>
          <a:p>
            <a:pPr lvl="1"/>
            <a:r>
              <a:rPr lang="en-US" dirty="0">
                <a:solidFill>
                  <a:schemeClr val="accent1">
                    <a:lumMod val="75000"/>
                  </a:schemeClr>
                </a:solidFill>
              </a:rPr>
              <a:t>Do a check </a:t>
            </a:r>
            <a:r>
              <a:rPr lang="en-US" dirty="0" err="1">
                <a:solidFill>
                  <a:schemeClr val="accent1">
                    <a:lumMod val="75000"/>
                  </a:schemeClr>
                </a:solidFill>
              </a:rPr>
              <a:t>obs</a:t>
            </a:r>
            <a:r>
              <a:rPr lang="en-US" dirty="0">
                <a:solidFill>
                  <a:schemeClr val="accent1">
                    <a:lumMod val="75000"/>
                  </a:schemeClr>
                </a:solidFill>
              </a:rPr>
              <a:t> on your validation station(s)</a:t>
            </a:r>
          </a:p>
          <a:p>
            <a:pPr lvl="2"/>
            <a:r>
              <a:rPr lang="en-US" dirty="0">
                <a:solidFill>
                  <a:schemeClr val="accent1">
                    <a:lumMod val="75000"/>
                  </a:schemeClr>
                </a:solidFill>
              </a:rPr>
              <a:t>Checks rover receiver equip/config, functionality</a:t>
            </a:r>
          </a:p>
          <a:p>
            <a:pPr lvl="2"/>
            <a:r>
              <a:rPr lang="en-US" dirty="0">
                <a:solidFill>
                  <a:schemeClr val="accent1">
                    <a:lumMod val="75000"/>
                  </a:schemeClr>
                </a:solidFill>
              </a:rPr>
              <a:t>Checks DC settings</a:t>
            </a:r>
          </a:p>
          <a:p>
            <a:pPr lvl="1"/>
            <a:r>
              <a:rPr lang="en-US" dirty="0">
                <a:solidFill>
                  <a:schemeClr val="accent1">
                    <a:lumMod val="75000"/>
                  </a:schemeClr>
                </a:solidFill>
              </a:rPr>
              <a:t>Base/Rover – set base on one, check other</a:t>
            </a:r>
          </a:p>
          <a:p>
            <a:pPr lvl="2"/>
            <a:r>
              <a:rPr lang="en-US" dirty="0">
                <a:solidFill>
                  <a:schemeClr val="accent1">
                    <a:lumMod val="75000"/>
                  </a:schemeClr>
                </a:solidFill>
              </a:rPr>
              <a:t>Checks Base/rover receiver equip/config, functionality</a:t>
            </a:r>
          </a:p>
          <a:p>
            <a:pPr lvl="2"/>
            <a:r>
              <a:rPr lang="en-US" dirty="0">
                <a:solidFill>
                  <a:schemeClr val="accent1">
                    <a:lumMod val="75000"/>
                  </a:schemeClr>
                </a:solidFill>
              </a:rPr>
              <a:t>Checks DC settings</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29</a:t>
            </a:fld>
            <a:endParaRPr lang="en-US"/>
          </a:p>
        </p:txBody>
      </p:sp>
    </p:spTree>
    <p:extLst>
      <p:ext uri="{BB962C8B-B14F-4D97-AF65-F5344CB8AC3E}">
        <p14:creationId xmlns:p14="http://schemas.microsoft.com/office/powerpoint/2010/main" val="248906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A6B40-9695-4ADF-9DA7-CA8A16355F03}"/>
              </a:ext>
            </a:extLst>
          </p:cNvPr>
          <p:cNvSpPr>
            <a:spLocks noGrp="1"/>
          </p:cNvSpPr>
          <p:nvPr>
            <p:ph type="title"/>
          </p:nvPr>
        </p:nvSpPr>
        <p:spPr/>
        <p:txBody>
          <a:body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C576241-F080-4124-B7DC-CABBAEA9F913}"/>
              </a:ext>
            </a:extLst>
          </p:cNvPr>
          <p:cNvSpPr>
            <a:spLocks noGrp="1"/>
          </p:cNvSpPr>
          <p:nvPr>
            <p:ph sz="half" idx="1"/>
          </p:nvPr>
        </p:nvSpPr>
        <p:spPr>
          <a:xfrm>
            <a:off x="457200" y="1200151"/>
            <a:ext cx="4038600" cy="3852756"/>
          </a:xfrm>
        </p:spPr>
        <p:txBody>
          <a:bodyPr>
            <a:norm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View from the field – Boone </a:t>
            </a:r>
            <a:r>
              <a:rPr lang="en-US" dirty="0" err="1">
                <a:solidFill>
                  <a:schemeClr val="accent1">
                    <a:lumMod val="75000"/>
                  </a:schemeClr>
                </a:solidFill>
                <a:latin typeface="Times New Roman" panose="02020603050405020304" pitchFamily="18" charset="0"/>
                <a:cs typeface="Times New Roman" panose="02020603050405020304" pitchFamily="18" charset="0"/>
              </a:rPr>
              <a:t>Meeden</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solidFill>
                  <a:schemeClr val="accent1">
                    <a:lumMod val="75000"/>
                  </a:schemeClr>
                </a:solidFill>
                <a:latin typeface="Times New Roman" panose="02020603050405020304" pitchFamily="18" charset="0"/>
                <a:cs typeface="Times New Roman" panose="02020603050405020304" pitchFamily="18" charset="0"/>
              </a:rPr>
              <a:t>Matching the tech to the task</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Intended use, accuracy, resources</a:t>
            </a:r>
          </a:p>
          <a:p>
            <a:r>
              <a:rPr lang="en-US" dirty="0">
                <a:solidFill>
                  <a:schemeClr val="accent1">
                    <a:lumMod val="75000"/>
                  </a:schemeClr>
                </a:solidFill>
                <a:latin typeface="Times New Roman" panose="02020603050405020304" pitchFamily="18" charset="0"/>
                <a:cs typeface="Times New Roman" panose="02020603050405020304" pitchFamily="18" charset="0"/>
              </a:rPr>
              <a:t>Best practices (general)</a:t>
            </a: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D6EEC26-57B3-4783-B5CB-9660D5853108}"/>
              </a:ext>
            </a:extLst>
          </p:cNvPr>
          <p:cNvSpPr>
            <a:spLocks noGrp="1"/>
          </p:cNvSpPr>
          <p:nvPr>
            <p:ph sz="half" idx="2"/>
          </p:nvPr>
        </p:nvSpPr>
        <p:spPr/>
        <p:txBody>
          <a:bodyPr>
            <a:norm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Best practices</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Equip. </a:t>
            </a:r>
            <a:r>
              <a:rPr lang="en-US" dirty="0" err="1">
                <a:solidFill>
                  <a:schemeClr val="accent1">
                    <a:lumMod val="75000"/>
                  </a:schemeClr>
                </a:solidFill>
                <a:latin typeface="Times New Roman" panose="02020603050405020304" pitchFamily="18" charset="0"/>
                <a:cs typeface="Times New Roman" panose="02020603050405020304" pitchFamily="18" charset="0"/>
              </a:rPr>
              <a:t>maint</a:t>
            </a:r>
            <a:r>
              <a:rPr lang="en-US" dirty="0">
                <a:solidFill>
                  <a:schemeClr val="accent1">
                    <a:lumMod val="75000"/>
                  </a:schemeClr>
                </a:solidFill>
                <a:latin typeface="Times New Roman" panose="02020603050405020304" pitchFamily="18" charset="0"/>
                <a:cs typeface="Times New Roman" panose="02020603050405020304" pitchFamily="18" charset="0"/>
              </a:rPr>
              <a:t>., Errors, Redundancy, Validation</a:t>
            </a:r>
          </a:p>
          <a:p>
            <a:r>
              <a:rPr lang="en-US" dirty="0">
                <a:solidFill>
                  <a:schemeClr val="accent1">
                    <a:lumMod val="75000"/>
                  </a:schemeClr>
                </a:solidFill>
                <a:latin typeface="Times New Roman" panose="02020603050405020304" pitchFamily="18" charset="0"/>
                <a:cs typeface="Times New Roman" panose="02020603050405020304" pitchFamily="18" charset="0"/>
              </a:rPr>
              <a:t>NOAA Technical Memorandum NOS NGS 92</a:t>
            </a:r>
          </a:p>
        </p:txBody>
      </p:sp>
      <p:sp>
        <p:nvSpPr>
          <p:cNvPr id="2" name="Date Placeholder 1">
            <a:extLst>
              <a:ext uri="{FF2B5EF4-FFF2-40B4-BE49-F238E27FC236}">
                <a16:creationId xmlns:a16="http://schemas.microsoft.com/office/drawing/2014/main" id="{951F351F-C1F7-494F-B735-B8C72F4C70C5}"/>
              </a:ext>
            </a:extLst>
          </p:cNvPr>
          <p:cNvSpPr>
            <a:spLocks noGrp="1"/>
          </p:cNvSpPr>
          <p:nvPr>
            <p:ph type="dt" sz="half" idx="10"/>
          </p:nvPr>
        </p:nvSpPr>
        <p:spPr/>
        <p:txBody>
          <a:bodyPr/>
          <a:lstStyle/>
          <a:p>
            <a:r>
              <a:rPr lang="en-US"/>
              <a:t>12/13/2024</a:t>
            </a:r>
          </a:p>
        </p:txBody>
      </p:sp>
      <p:sp>
        <p:nvSpPr>
          <p:cNvPr id="3" name="Slide Number Placeholder 2">
            <a:extLst>
              <a:ext uri="{FF2B5EF4-FFF2-40B4-BE49-F238E27FC236}">
                <a16:creationId xmlns:a16="http://schemas.microsoft.com/office/drawing/2014/main" id="{B0E8A0ED-4D90-4173-90A2-EEBA20C37927}"/>
              </a:ext>
            </a:extLst>
          </p:cNvPr>
          <p:cNvSpPr>
            <a:spLocks noGrp="1"/>
          </p:cNvSpPr>
          <p:nvPr>
            <p:ph type="sldNum" sz="quarter" idx="12"/>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2680855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791796"/>
          </a:xfrm>
        </p:spPr>
        <p:txBody>
          <a:bodyPr>
            <a:normAutofit/>
          </a:bodyPr>
          <a:lstStyle/>
          <a:p>
            <a:r>
              <a:rPr lang="en-US" dirty="0">
                <a:solidFill>
                  <a:schemeClr val="accent1">
                    <a:lumMod val="75000"/>
                  </a:schemeClr>
                </a:solidFill>
              </a:rPr>
              <a:t>Initialization</a:t>
            </a:r>
          </a:p>
          <a:p>
            <a:pPr lvl="1"/>
            <a:r>
              <a:rPr lang="en-US" dirty="0">
                <a:solidFill>
                  <a:schemeClr val="accent1">
                    <a:lumMod val="75000"/>
                  </a:schemeClr>
                </a:solidFill>
              </a:rPr>
              <a:t>Always initialize in the open</a:t>
            </a:r>
          </a:p>
          <a:p>
            <a:pPr lvl="1"/>
            <a:r>
              <a:rPr lang="en-US" dirty="0">
                <a:solidFill>
                  <a:schemeClr val="accent1">
                    <a:lumMod val="75000"/>
                  </a:schemeClr>
                </a:solidFill>
              </a:rPr>
              <a:t>Should take only 10-15 seconds max</a:t>
            </a:r>
          </a:p>
          <a:p>
            <a:pPr lvl="2"/>
            <a:r>
              <a:rPr lang="en-US" dirty="0">
                <a:solidFill>
                  <a:schemeClr val="accent1">
                    <a:lumMod val="75000"/>
                  </a:schemeClr>
                </a:solidFill>
              </a:rPr>
              <a:t>If it is taking too long float &gt; fix, quit and start over</a:t>
            </a:r>
          </a:p>
          <a:p>
            <a:pPr lvl="1"/>
            <a:r>
              <a:rPr lang="en-US" dirty="0">
                <a:solidFill>
                  <a:schemeClr val="accent1">
                    <a:lumMod val="75000"/>
                  </a:schemeClr>
                </a:solidFill>
              </a:rPr>
              <a:t>RMS should drop rapidly and stabilize at sub-cm</a:t>
            </a:r>
          </a:p>
          <a:p>
            <a:pPr lvl="2"/>
            <a:r>
              <a:rPr lang="en-US" dirty="0">
                <a:solidFill>
                  <a:schemeClr val="accent1">
                    <a:lumMod val="75000"/>
                  </a:schemeClr>
                </a:solidFill>
              </a:rPr>
              <a:t>If rms remains high, or takes a while to come down, quit and start over</a:t>
            </a:r>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30</a:t>
            </a:fld>
            <a:endParaRPr lang="en-US"/>
          </a:p>
        </p:txBody>
      </p:sp>
    </p:spTree>
    <p:extLst>
      <p:ext uri="{BB962C8B-B14F-4D97-AF65-F5344CB8AC3E}">
        <p14:creationId xmlns:p14="http://schemas.microsoft.com/office/powerpoint/2010/main" val="360272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6" name="Text Placeholder 5">
            <a:extLst>
              <a:ext uri="{FF2B5EF4-FFF2-40B4-BE49-F238E27FC236}">
                <a16:creationId xmlns:a16="http://schemas.microsoft.com/office/drawing/2014/main" id="{B8C797A4-CAC5-48F6-988F-155113F78504}"/>
              </a:ext>
            </a:extLst>
          </p:cNvPr>
          <p:cNvSpPr>
            <a:spLocks noGrp="1"/>
          </p:cNvSpPr>
          <p:nvPr>
            <p:ph type="body" idx="1"/>
          </p:nvPr>
        </p:nvSpPr>
        <p:spPr/>
        <p:txBody>
          <a:bodyPr/>
          <a:lstStyle/>
          <a:p>
            <a:r>
              <a:rPr lang="en-US" dirty="0">
                <a:solidFill>
                  <a:schemeClr val="accent1">
                    <a:lumMod val="75000"/>
                  </a:schemeClr>
                </a:solidFill>
              </a:rPr>
              <a:t>Observations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sz="half" idx="2"/>
          </p:nvPr>
        </p:nvSpPr>
        <p:spPr/>
        <p:txBody>
          <a:bodyPr>
            <a:normAutofit/>
          </a:bodyPr>
          <a:lstStyle/>
          <a:p>
            <a:r>
              <a:rPr lang="en-US" dirty="0">
                <a:solidFill>
                  <a:schemeClr val="accent1">
                    <a:lumMod val="75000"/>
                  </a:schemeClr>
                </a:solidFill>
              </a:rPr>
              <a:t>Observation Time </a:t>
            </a:r>
          </a:p>
          <a:p>
            <a:pPr lvl="1"/>
            <a:r>
              <a:rPr lang="en-US" dirty="0">
                <a:solidFill>
                  <a:schemeClr val="accent1">
                    <a:lumMod val="75000"/>
                  </a:schemeClr>
                </a:solidFill>
              </a:rPr>
              <a:t>1-5 min</a:t>
            </a:r>
          </a:p>
          <a:p>
            <a:r>
              <a:rPr lang="en-US" dirty="0">
                <a:solidFill>
                  <a:schemeClr val="accent1">
                    <a:lumMod val="75000"/>
                  </a:schemeClr>
                </a:solidFill>
              </a:rPr>
              <a:t>Redundancy</a:t>
            </a:r>
          </a:p>
          <a:p>
            <a:pPr lvl="1"/>
            <a:r>
              <a:rPr lang="en-US" dirty="0">
                <a:solidFill>
                  <a:schemeClr val="accent1">
                    <a:lumMod val="75000"/>
                  </a:schemeClr>
                </a:solidFill>
              </a:rPr>
              <a:t>2 (ideally 3) (different </a:t>
            </a:r>
            <a:r>
              <a:rPr lang="en-US" dirty="0" err="1">
                <a:solidFill>
                  <a:schemeClr val="accent1">
                    <a:lumMod val="75000"/>
                  </a:schemeClr>
                </a:solidFill>
              </a:rPr>
              <a:t>init.</a:t>
            </a:r>
            <a:r>
              <a:rPr lang="en-US" dirty="0">
                <a:solidFill>
                  <a:schemeClr val="accent1">
                    <a:lumMod val="75000"/>
                  </a:schemeClr>
                </a:solidFill>
              </a:rPr>
              <a:t>)</a:t>
            </a:r>
          </a:p>
          <a:p>
            <a:pPr lvl="1"/>
            <a:r>
              <a:rPr lang="en-US" dirty="0">
                <a:solidFill>
                  <a:schemeClr val="accent1">
                    <a:lumMod val="75000"/>
                  </a:schemeClr>
                </a:solidFill>
              </a:rPr>
              <a:t>Separate start times by 3 </a:t>
            </a:r>
            <a:r>
              <a:rPr lang="en-US" dirty="0" err="1">
                <a:solidFill>
                  <a:schemeClr val="accent1">
                    <a:lumMod val="75000"/>
                  </a:schemeClr>
                </a:solidFill>
              </a:rPr>
              <a:t>hrs</a:t>
            </a:r>
            <a:endParaRPr lang="en-US" dirty="0">
              <a:solidFill>
                <a:schemeClr val="accent1">
                  <a:lumMod val="75000"/>
                </a:schemeClr>
              </a:solidFill>
            </a:endParaRPr>
          </a:p>
          <a:p>
            <a:pPr lvl="1"/>
            <a:r>
              <a:rPr lang="en-US" dirty="0">
                <a:solidFill>
                  <a:schemeClr val="accent1">
                    <a:lumMod val="75000"/>
                  </a:schemeClr>
                </a:solidFill>
              </a:rPr>
              <a:t>Different day (recommended)</a:t>
            </a:r>
          </a:p>
          <a:p>
            <a:pPr lvl="1"/>
            <a:endParaRPr lang="en-US" dirty="0">
              <a:solidFill>
                <a:schemeClr val="accent1">
                  <a:lumMod val="75000"/>
                </a:schemeClr>
              </a:solidFill>
            </a:endParaRPr>
          </a:p>
          <a:p>
            <a:pPr marL="0" indent="0">
              <a:buNone/>
            </a:pPr>
            <a:endParaRPr lang="en-US" dirty="0"/>
          </a:p>
        </p:txBody>
      </p:sp>
      <p:sp>
        <p:nvSpPr>
          <p:cNvPr id="7" name="Text Placeholder 6">
            <a:extLst>
              <a:ext uri="{FF2B5EF4-FFF2-40B4-BE49-F238E27FC236}">
                <a16:creationId xmlns:a16="http://schemas.microsoft.com/office/drawing/2014/main" id="{AFF7BAB8-1F4E-402E-9E6D-5EFE80C9803D}"/>
              </a:ext>
            </a:extLst>
          </p:cNvPr>
          <p:cNvSpPr>
            <a:spLocks noGrp="1"/>
          </p:cNvSpPr>
          <p:nvPr>
            <p:ph type="body" sz="quarter" idx="3"/>
          </p:nvPr>
        </p:nvSpPr>
        <p:spPr/>
        <p:txBody>
          <a:bodyPr/>
          <a:lstStyle/>
          <a:p>
            <a:endParaRPr lang="en-US"/>
          </a:p>
        </p:txBody>
      </p:sp>
      <p:pic>
        <p:nvPicPr>
          <p:cNvPr id="10" name="Content Placeholder 9">
            <a:extLst>
              <a:ext uri="{FF2B5EF4-FFF2-40B4-BE49-F238E27FC236}">
                <a16:creationId xmlns:a16="http://schemas.microsoft.com/office/drawing/2014/main" id="{571E5E9B-7C01-4BD3-94EE-9D55E0FAB0B7}"/>
              </a:ext>
            </a:extLst>
          </p:cNvPr>
          <p:cNvPicPr>
            <a:picLocks noGrp="1" noChangeAspect="1"/>
          </p:cNvPicPr>
          <p:nvPr>
            <p:ph sz="quarter" idx="4"/>
          </p:nvPr>
        </p:nvPicPr>
        <p:blipFill>
          <a:blip r:embed="rId2"/>
          <a:stretch>
            <a:fillRect/>
          </a:stretch>
        </p:blipFill>
        <p:spPr>
          <a:xfrm>
            <a:off x="4645025" y="2376303"/>
            <a:ext cx="4041775" cy="1471981"/>
          </a:xfrm>
        </p:spPr>
      </p:pic>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31</a:t>
            </a:fld>
            <a:endParaRPr lang="en-US"/>
          </a:p>
        </p:txBody>
      </p:sp>
      <p:sp>
        <p:nvSpPr>
          <p:cNvPr id="11" name="TextBox 10">
            <a:extLst>
              <a:ext uri="{FF2B5EF4-FFF2-40B4-BE49-F238E27FC236}">
                <a16:creationId xmlns:a16="http://schemas.microsoft.com/office/drawing/2014/main" id="{E28C8056-EF03-4BCB-9FF0-A73F2644F074}"/>
              </a:ext>
            </a:extLst>
          </p:cNvPr>
          <p:cNvSpPr txBox="1"/>
          <p:nvPr/>
        </p:nvSpPr>
        <p:spPr>
          <a:xfrm>
            <a:off x="6861386" y="1631157"/>
            <a:ext cx="1720427" cy="738664"/>
          </a:xfrm>
          <a:prstGeom prst="rect">
            <a:avLst/>
          </a:prstGeom>
          <a:solidFill>
            <a:schemeClr val="bg1"/>
          </a:solidFill>
          <a:ln>
            <a:solidFill>
              <a:srgbClr val="000000"/>
            </a:solidFill>
          </a:ln>
        </p:spPr>
        <p:txBody>
          <a:bodyPr wrap="square" rtlCol="0">
            <a:spAutoFit/>
          </a:bodyPr>
          <a:lstStyle/>
          <a:p>
            <a:r>
              <a:rPr lang="en-US" sz="1400" b="1" i="1" u="sng" dirty="0">
                <a:latin typeface="Times New Roman" panose="02020603050405020304" pitchFamily="18" charset="0"/>
                <a:cs typeface="Times New Roman" panose="02020603050405020304" pitchFamily="18" charset="0"/>
              </a:rPr>
              <a:t>95% Confidence</a:t>
            </a:r>
          </a:p>
          <a:p>
            <a:r>
              <a:rPr lang="en-US" sz="1400" b="1" i="1" dirty="0">
                <a:latin typeface="Times New Roman" panose="02020603050405020304" pitchFamily="18" charset="0"/>
                <a:cs typeface="Times New Roman" panose="02020603050405020304" pitchFamily="18" charset="0"/>
              </a:rPr>
              <a:t>± 5.0 cm, vertical</a:t>
            </a:r>
          </a:p>
          <a:p>
            <a:r>
              <a:rPr lang="en-US" sz="1400" b="1" i="1" dirty="0">
                <a:latin typeface="Times New Roman" panose="02020603050405020304" pitchFamily="18" charset="0"/>
                <a:cs typeface="Times New Roman" panose="02020603050405020304" pitchFamily="18" charset="0"/>
              </a:rPr>
              <a:t>± 2.5 cm, horizontal</a:t>
            </a:r>
          </a:p>
        </p:txBody>
      </p:sp>
    </p:spTree>
    <p:extLst>
      <p:ext uri="{BB962C8B-B14F-4D97-AF65-F5344CB8AC3E}">
        <p14:creationId xmlns:p14="http://schemas.microsoft.com/office/powerpoint/2010/main" val="30235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New Standards</a:t>
            </a:r>
          </a:p>
        </p:txBody>
      </p:sp>
      <p:sp>
        <p:nvSpPr>
          <p:cNvPr id="14" name="Text Placeholder 13">
            <a:extLst>
              <a:ext uri="{FF2B5EF4-FFF2-40B4-BE49-F238E27FC236}">
                <a16:creationId xmlns:a16="http://schemas.microsoft.com/office/drawing/2014/main" id="{D0A524CE-0B77-45ED-8221-108A4EB3A7C6}"/>
              </a:ext>
            </a:extLst>
          </p:cNvPr>
          <p:cNvSpPr>
            <a:spLocks noGrp="1"/>
          </p:cNvSpPr>
          <p:nvPr>
            <p:ph type="body" sz="quarter" idx="3"/>
          </p:nvPr>
        </p:nvSpPr>
        <p:spPr/>
        <p:txBody>
          <a:bodyPr/>
          <a:lstStyle/>
          <a:p>
            <a:r>
              <a:rPr lang="en-US" dirty="0">
                <a:solidFill>
                  <a:schemeClr val="accent1">
                    <a:lumMod val="75000"/>
                  </a:schemeClr>
                </a:solidFill>
              </a:rPr>
              <a:t>Quick Facts</a:t>
            </a:r>
          </a:p>
        </p:txBody>
      </p:sp>
      <p:sp>
        <p:nvSpPr>
          <p:cNvPr id="15" name="Content Placeholder 14">
            <a:extLst>
              <a:ext uri="{FF2B5EF4-FFF2-40B4-BE49-F238E27FC236}">
                <a16:creationId xmlns:a16="http://schemas.microsoft.com/office/drawing/2014/main" id="{B2AB7E0E-D7D3-4023-BB6A-1A10112C06EB}"/>
              </a:ext>
            </a:extLst>
          </p:cNvPr>
          <p:cNvSpPr>
            <a:spLocks noGrp="1"/>
          </p:cNvSpPr>
          <p:nvPr>
            <p:ph sz="quarter" idx="4"/>
          </p:nvPr>
        </p:nvSpPr>
        <p:spPr>
          <a:xfrm>
            <a:off x="4192694" y="1631155"/>
            <a:ext cx="4494108" cy="3306365"/>
          </a:xfrm>
        </p:spPr>
        <p:txBody>
          <a:bodyPr>
            <a:normAutofit lnSpcReduction="10000"/>
          </a:bodyPr>
          <a:lstStyle/>
          <a:p>
            <a:r>
              <a:rPr lang="en-US" dirty="0">
                <a:solidFill>
                  <a:schemeClr val="accent1">
                    <a:lumMod val="75000"/>
                  </a:schemeClr>
                </a:solidFill>
              </a:rPr>
              <a:t>Designed for OPUS Projects, and </a:t>
            </a:r>
            <a:r>
              <a:rPr lang="en-US" dirty="0" err="1">
                <a:solidFill>
                  <a:schemeClr val="accent1">
                    <a:lumMod val="75000"/>
                  </a:schemeClr>
                </a:solidFill>
              </a:rPr>
              <a:t>Bluebooking</a:t>
            </a:r>
            <a:r>
              <a:rPr lang="en-US" dirty="0">
                <a:solidFill>
                  <a:schemeClr val="accent1">
                    <a:lumMod val="75000"/>
                  </a:schemeClr>
                </a:solidFill>
              </a:rPr>
              <a:t>, but specifications valid on their own</a:t>
            </a:r>
          </a:p>
          <a:p>
            <a:r>
              <a:rPr lang="en-US" dirty="0">
                <a:solidFill>
                  <a:schemeClr val="accent1">
                    <a:lumMod val="75000"/>
                  </a:schemeClr>
                </a:solidFill>
              </a:rPr>
              <a:t>OPUS PP (Post Processed)</a:t>
            </a:r>
          </a:p>
          <a:p>
            <a:r>
              <a:rPr lang="en-US" dirty="0">
                <a:solidFill>
                  <a:schemeClr val="accent1">
                    <a:lumMod val="75000"/>
                  </a:schemeClr>
                </a:solidFill>
              </a:rPr>
              <a:t>GNSS Vector Exchange Format</a:t>
            </a:r>
          </a:p>
          <a:p>
            <a:pPr lvl="1"/>
            <a:r>
              <a:rPr lang="en-US" dirty="0">
                <a:solidFill>
                  <a:schemeClr val="accent1">
                    <a:lumMod val="75000"/>
                  </a:schemeClr>
                </a:solidFill>
              </a:rPr>
              <a:t>Post Processed (vendor software)</a:t>
            </a:r>
          </a:p>
          <a:p>
            <a:pPr lvl="1"/>
            <a:r>
              <a:rPr lang="en-US" dirty="0">
                <a:solidFill>
                  <a:schemeClr val="accent1">
                    <a:lumMod val="75000"/>
                  </a:schemeClr>
                </a:solidFill>
              </a:rPr>
              <a:t>RTN</a:t>
            </a:r>
          </a:p>
          <a:p>
            <a:pPr lvl="1"/>
            <a:r>
              <a:rPr lang="en-US" dirty="0">
                <a:solidFill>
                  <a:schemeClr val="accent1">
                    <a:lumMod val="75000"/>
                  </a:schemeClr>
                </a:solidFill>
              </a:rPr>
              <a:t>RTK</a:t>
            </a:r>
          </a:p>
          <a:p>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32</a:t>
            </a:fld>
            <a:endParaRPr lang="en-US"/>
          </a:p>
        </p:txBody>
      </p:sp>
      <p:pic>
        <p:nvPicPr>
          <p:cNvPr id="9" name="Picture 8">
            <a:extLst>
              <a:ext uri="{FF2B5EF4-FFF2-40B4-BE49-F238E27FC236}">
                <a16:creationId xmlns:a16="http://schemas.microsoft.com/office/drawing/2014/main" id="{C27315A5-FA3A-483A-829D-F823002C1DC9}"/>
              </a:ext>
            </a:extLst>
          </p:cNvPr>
          <p:cNvPicPr>
            <a:picLocks noChangeAspect="1"/>
          </p:cNvPicPr>
          <p:nvPr/>
        </p:nvPicPr>
        <p:blipFill>
          <a:blip r:embed="rId2"/>
          <a:stretch>
            <a:fillRect/>
          </a:stretch>
        </p:blipFill>
        <p:spPr>
          <a:xfrm>
            <a:off x="457200" y="921996"/>
            <a:ext cx="2991921" cy="3867605"/>
          </a:xfrm>
          <a:prstGeom prst="rect">
            <a:avLst/>
          </a:prstGeom>
        </p:spPr>
      </p:pic>
    </p:spTree>
    <p:extLst>
      <p:ext uri="{BB962C8B-B14F-4D97-AF65-F5344CB8AC3E}">
        <p14:creationId xmlns:p14="http://schemas.microsoft.com/office/powerpoint/2010/main" val="1287439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33</a:t>
            </a:fld>
            <a:endParaRPr lang="en-US"/>
          </a:p>
        </p:txBody>
      </p:sp>
      <p:pic>
        <p:nvPicPr>
          <p:cNvPr id="9" name="Picture 8">
            <a:extLst>
              <a:ext uri="{FF2B5EF4-FFF2-40B4-BE49-F238E27FC236}">
                <a16:creationId xmlns:a16="http://schemas.microsoft.com/office/drawing/2014/main" id="{8F0F2D55-2591-4D66-9A6A-0388488AAD67}"/>
              </a:ext>
            </a:extLst>
          </p:cNvPr>
          <p:cNvPicPr>
            <a:picLocks noChangeAspect="1"/>
          </p:cNvPicPr>
          <p:nvPr/>
        </p:nvPicPr>
        <p:blipFill>
          <a:blip r:embed="rId2"/>
          <a:stretch>
            <a:fillRect/>
          </a:stretch>
        </p:blipFill>
        <p:spPr>
          <a:xfrm>
            <a:off x="1581150" y="994171"/>
            <a:ext cx="5981700" cy="3943350"/>
          </a:xfrm>
          <a:prstGeom prst="rect">
            <a:avLst/>
          </a:prstGeom>
        </p:spPr>
      </p:pic>
    </p:spTree>
    <p:extLst>
      <p:ext uri="{BB962C8B-B14F-4D97-AF65-F5344CB8AC3E}">
        <p14:creationId xmlns:p14="http://schemas.microsoft.com/office/powerpoint/2010/main" val="1215889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34</a:t>
            </a:fld>
            <a:endParaRPr lang="en-US"/>
          </a:p>
        </p:txBody>
      </p:sp>
      <p:pic>
        <p:nvPicPr>
          <p:cNvPr id="6" name="Picture 5">
            <a:extLst>
              <a:ext uri="{FF2B5EF4-FFF2-40B4-BE49-F238E27FC236}">
                <a16:creationId xmlns:a16="http://schemas.microsoft.com/office/drawing/2014/main" id="{FD0689BA-873E-4349-B3BD-8B9DEB938E23}"/>
              </a:ext>
            </a:extLst>
          </p:cNvPr>
          <p:cNvPicPr>
            <a:picLocks noChangeAspect="1"/>
          </p:cNvPicPr>
          <p:nvPr/>
        </p:nvPicPr>
        <p:blipFill>
          <a:blip r:embed="rId2"/>
          <a:stretch>
            <a:fillRect/>
          </a:stretch>
        </p:blipFill>
        <p:spPr>
          <a:xfrm>
            <a:off x="1995710" y="1063229"/>
            <a:ext cx="5152581" cy="4030318"/>
          </a:xfrm>
          <a:prstGeom prst="rect">
            <a:avLst/>
          </a:prstGeom>
        </p:spPr>
      </p:pic>
    </p:spTree>
    <p:extLst>
      <p:ext uri="{BB962C8B-B14F-4D97-AF65-F5344CB8AC3E}">
        <p14:creationId xmlns:p14="http://schemas.microsoft.com/office/powerpoint/2010/main" val="2380915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35</a:t>
            </a:fld>
            <a:endParaRPr lang="en-US"/>
          </a:p>
        </p:txBody>
      </p:sp>
      <p:pic>
        <p:nvPicPr>
          <p:cNvPr id="6" name="Picture 5">
            <a:extLst>
              <a:ext uri="{FF2B5EF4-FFF2-40B4-BE49-F238E27FC236}">
                <a16:creationId xmlns:a16="http://schemas.microsoft.com/office/drawing/2014/main" id="{08EC74BC-9899-4282-9560-416DB0DDE12D}"/>
              </a:ext>
            </a:extLst>
          </p:cNvPr>
          <p:cNvPicPr>
            <a:picLocks noChangeAspect="1"/>
          </p:cNvPicPr>
          <p:nvPr/>
        </p:nvPicPr>
        <p:blipFill>
          <a:blip r:embed="rId2"/>
          <a:stretch>
            <a:fillRect/>
          </a:stretch>
        </p:blipFill>
        <p:spPr>
          <a:xfrm>
            <a:off x="473782" y="1362046"/>
            <a:ext cx="8196435" cy="3088323"/>
          </a:xfrm>
          <a:prstGeom prst="rect">
            <a:avLst/>
          </a:prstGeom>
        </p:spPr>
      </p:pic>
    </p:spTree>
    <p:extLst>
      <p:ext uri="{BB962C8B-B14F-4D97-AF65-F5344CB8AC3E}">
        <p14:creationId xmlns:p14="http://schemas.microsoft.com/office/powerpoint/2010/main" val="702730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36</a:t>
            </a:fld>
            <a:endParaRPr lang="en-US"/>
          </a:p>
        </p:txBody>
      </p:sp>
      <p:pic>
        <p:nvPicPr>
          <p:cNvPr id="6" name="Picture 5">
            <a:extLst>
              <a:ext uri="{FF2B5EF4-FFF2-40B4-BE49-F238E27FC236}">
                <a16:creationId xmlns:a16="http://schemas.microsoft.com/office/drawing/2014/main" id="{381E6CDB-9145-4FDF-BB7E-4B49B62BD079}"/>
              </a:ext>
            </a:extLst>
          </p:cNvPr>
          <p:cNvPicPr>
            <a:picLocks noChangeAspect="1"/>
          </p:cNvPicPr>
          <p:nvPr/>
        </p:nvPicPr>
        <p:blipFill>
          <a:blip r:embed="rId2"/>
          <a:stretch>
            <a:fillRect/>
          </a:stretch>
        </p:blipFill>
        <p:spPr>
          <a:xfrm>
            <a:off x="1450445" y="967384"/>
            <a:ext cx="5972175" cy="3895725"/>
          </a:xfrm>
          <a:prstGeom prst="rect">
            <a:avLst/>
          </a:prstGeom>
        </p:spPr>
      </p:pic>
    </p:spTree>
    <p:extLst>
      <p:ext uri="{BB962C8B-B14F-4D97-AF65-F5344CB8AC3E}">
        <p14:creationId xmlns:p14="http://schemas.microsoft.com/office/powerpoint/2010/main" val="3590594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37</a:t>
            </a:fld>
            <a:endParaRPr lang="en-US"/>
          </a:p>
        </p:txBody>
      </p:sp>
      <p:pic>
        <p:nvPicPr>
          <p:cNvPr id="6" name="Picture 5">
            <a:extLst>
              <a:ext uri="{FF2B5EF4-FFF2-40B4-BE49-F238E27FC236}">
                <a16:creationId xmlns:a16="http://schemas.microsoft.com/office/drawing/2014/main" id="{5DAFCB5B-B6FE-401D-B63E-8029A2A83C48}"/>
              </a:ext>
            </a:extLst>
          </p:cNvPr>
          <p:cNvPicPr>
            <a:picLocks noChangeAspect="1"/>
          </p:cNvPicPr>
          <p:nvPr/>
        </p:nvPicPr>
        <p:blipFill>
          <a:blip r:embed="rId2"/>
          <a:stretch>
            <a:fillRect/>
          </a:stretch>
        </p:blipFill>
        <p:spPr>
          <a:xfrm>
            <a:off x="1524000" y="1132285"/>
            <a:ext cx="5991225" cy="3771900"/>
          </a:xfrm>
          <a:prstGeom prst="rect">
            <a:avLst/>
          </a:prstGeom>
        </p:spPr>
      </p:pic>
    </p:spTree>
    <p:extLst>
      <p:ext uri="{BB962C8B-B14F-4D97-AF65-F5344CB8AC3E}">
        <p14:creationId xmlns:p14="http://schemas.microsoft.com/office/powerpoint/2010/main" val="3768769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38</a:t>
            </a:fld>
            <a:endParaRPr lang="en-US"/>
          </a:p>
        </p:txBody>
      </p:sp>
      <p:pic>
        <p:nvPicPr>
          <p:cNvPr id="6" name="Picture 5">
            <a:extLst>
              <a:ext uri="{FF2B5EF4-FFF2-40B4-BE49-F238E27FC236}">
                <a16:creationId xmlns:a16="http://schemas.microsoft.com/office/drawing/2014/main" id="{56DC0AAC-5699-4D19-A618-8C468531687A}"/>
              </a:ext>
            </a:extLst>
          </p:cNvPr>
          <p:cNvPicPr>
            <a:picLocks noChangeAspect="1"/>
          </p:cNvPicPr>
          <p:nvPr/>
        </p:nvPicPr>
        <p:blipFill>
          <a:blip r:embed="rId2"/>
          <a:stretch>
            <a:fillRect/>
          </a:stretch>
        </p:blipFill>
        <p:spPr>
          <a:xfrm>
            <a:off x="2341665" y="1010679"/>
            <a:ext cx="4460670" cy="4085407"/>
          </a:xfrm>
          <a:prstGeom prst="rect">
            <a:avLst/>
          </a:prstGeom>
        </p:spPr>
      </p:pic>
    </p:spTree>
    <p:extLst>
      <p:ext uri="{BB962C8B-B14F-4D97-AF65-F5344CB8AC3E}">
        <p14:creationId xmlns:p14="http://schemas.microsoft.com/office/powerpoint/2010/main" val="99119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39</a:t>
            </a:fld>
            <a:endParaRPr lang="en-US"/>
          </a:p>
        </p:txBody>
      </p:sp>
      <p:pic>
        <p:nvPicPr>
          <p:cNvPr id="6" name="Picture 5">
            <a:extLst>
              <a:ext uri="{FF2B5EF4-FFF2-40B4-BE49-F238E27FC236}">
                <a16:creationId xmlns:a16="http://schemas.microsoft.com/office/drawing/2014/main" id="{B6DCD8BC-4FBA-4BA1-BFD2-F984BCF78FDA}"/>
              </a:ext>
            </a:extLst>
          </p:cNvPr>
          <p:cNvPicPr>
            <a:picLocks noChangeAspect="1"/>
          </p:cNvPicPr>
          <p:nvPr/>
        </p:nvPicPr>
        <p:blipFill>
          <a:blip r:embed="rId2"/>
          <a:stretch>
            <a:fillRect/>
          </a:stretch>
        </p:blipFill>
        <p:spPr>
          <a:xfrm>
            <a:off x="532038" y="1516379"/>
            <a:ext cx="8079924" cy="2513754"/>
          </a:xfrm>
          <a:prstGeom prst="rect">
            <a:avLst/>
          </a:prstGeom>
        </p:spPr>
      </p:pic>
    </p:spTree>
    <p:extLst>
      <p:ext uri="{BB962C8B-B14F-4D97-AF65-F5344CB8AC3E}">
        <p14:creationId xmlns:p14="http://schemas.microsoft.com/office/powerpoint/2010/main" val="8771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3024-01F5-4224-93EE-1FF3354DAA1D}"/>
              </a:ext>
            </a:extLst>
          </p:cNvPr>
          <p:cNvSpPr>
            <a:spLocks noGrp="1"/>
          </p:cNvSpPr>
          <p:nvPr>
            <p:ph type="title"/>
          </p:nvPr>
        </p:nvSpPr>
        <p:spPr>
          <a:xfrm>
            <a:off x="457200" y="653018"/>
            <a:ext cx="8229600" cy="857250"/>
          </a:xfrm>
        </p:spPr>
        <p:txBody>
          <a:bodyPr/>
          <a:lstStyle/>
          <a:p>
            <a:r>
              <a:rPr lang="en-US" dirty="0">
                <a:solidFill>
                  <a:schemeClr val="accent1">
                    <a:lumMod val="75000"/>
                  </a:schemeClr>
                </a:solidFill>
              </a:rPr>
              <a:t>Techniques we will cover</a:t>
            </a:r>
          </a:p>
        </p:txBody>
      </p:sp>
      <p:sp>
        <p:nvSpPr>
          <p:cNvPr id="3" name="Content Placeholder 2">
            <a:extLst>
              <a:ext uri="{FF2B5EF4-FFF2-40B4-BE49-F238E27FC236}">
                <a16:creationId xmlns:a16="http://schemas.microsoft.com/office/drawing/2014/main" id="{14F88CDE-7B91-47D0-85C7-650E1A5063DD}"/>
              </a:ext>
            </a:extLst>
          </p:cNvPr>
          <p:cNvSpPr>
            <a:spLocks noGrp="1"/>
          </p:cNvSpPr>
          <p:nvPr>
            <p:ph idx="1"/>
          </p:nvPr>
        </p:nvSpPr>
        <p:spPr>
          <a:xfrm>
            <a:off x="457200" y="1647190"/>
            <a:ext cx="8229600" cy="3394472"/>
          </a:xfrm>
        </p:spPr>
        <p:txBody>
          <a:bodyPr/>
          <a:lstStyle/>
          <a:p>
            <a:r>
              <a:rPr lang="en-US" dirty="0">
                <a:solidFill>
                  <a:schemeClr val="accent1">
                    <a:lumMod val="75000"/>
                  </a:schemeClr>
                </a:solidFill>
              </a:rPr>
              <a:t>Static (OPUS) (H&amp;V)</a:t>
            </a:r>
          </a:p>
          <a:p>
            <a:r>
              <a:rPr lang="en-US" dirty="0">
                <a:solidFill>
                  <a:schemeClr val="accent1">
                    <a:lumMod val="75000"/>
                  </a:schemeClr>
                </a:solidFill>
              </a:rPr>
              <a:t>Real-Time Network (RTN) (H&amp;V)</a:t>
            </a:r>
          </a:p>
          <a:p>
            <a:r>
              <a:rPr lang="en-US" dirty="0">
                <a:solidFill>
                  <a:schemeClr val="accent1">
                    <a:lumMod val="75000"/>
                  </a:schemeClr>
                </a:solidFill>
              </a:rPr>
              <a:t>Differential Leveling (V)</a:t>
            </a:r>
          </a:p>
          <a:p>
            <a:r>
              <a:rPr lang="en-US" dirty="0">
                <a:solidFill>
                  <a:schemeClr val="accent1">
                    <a:lumMod val="75000"/>
                  </a:schemeClr>
                </a:solidFill>
              </a:rPr>
              <a:t>OPUS-Projects (H&amp;V)</a:t>
            </a:r>
          </a:p>
        </p:txBody>
      </p:sp>
      <p:sp>
        <p:nvSpPr>
          <p:cNvPr id="4" name="Date Placeholder 3">
            <a:extLst>
              <a:ext uri="{FF2B5EF4-FFF2-40B4-BE49-F238E27FC236}">
                <a16:creationId xmlns:a16="http://schemas.microsoft.com/office/drawing/2014/main" id="{99838E0D-A32C-47BB-BF56-1DB7BDDA2E60}"/>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87A60-EFE6-4954-AD18-B50B2F6E569B}"/>
              </a:ext>
            </a:extLst>
          </p:cNvPr>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142213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40</a:t>
            </a:fld>
            <a:endParaRPr lang="en-US"/>
          </a:p>
        </p:txBody>
      </p:sp>
      <p:pic>
        <p:nvPicPr>
          <p:cNvPr id="6" name="Picture 5">
            <a:extLst>
              <a:ext uri="{FF2B5EF4-FFF2-40B4-BE49-F238E27FC236}">
                <a16:creationId xmlns:a16="http://schemas.microsoft.com/office/drawing/2014/main" id="{F7EF5D9C-743D-4FE8-8029-60697C88D1CB}"/>
              </a:ext>
            </a:extLst>
          </p:cNvPr>
          <p:cNvPicPr>
            <a:picLocks noChangeAspect="1"/>
          </p:cNvPicPr>
          <p:nvPr/>
        </p:nvPicPr>
        <p:blipFill>
          <a:blip r:embed="rId2"/>
          <a:stretch>
            <a:fillRect/>
          </a:stretch>
        </p:blipFill>
        <p:spPr>
          <a:xfrm>
            <a:off x="1804194" y="1037504"/>
            <a:ext cx="5535612" cy="4092305"/>
          </a:xfrm>
          <a:prstGeom prst="rect">
            <a:avLst/>
          </a:prstGeom>
        </p:spPr>
      </p:pic>
    </p:spTree>
    <p:extLst>
      <p:ext uri="{BB962C8B-B14F-4D97-AF65-F5344CB8AC3E}">
        <p14:creationId xmlns:p14="http://schemas.microsoft.com/office/powerpoint/2010/main" val="1069953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41</a:t>
            </a:fld>
            <a:endParaRPr lang="en-US"/>
          </a:p>
        </p:txBody>
      </p:sp>
      <p:pic>
        <p:nvPicPr>
          <p:cNvPr id="6" name="Picture 5">
            <a:extLst>
              <a:ext uri="{FF2B5EF4-FFF2-40B4-BE49-F238E27FC236}">
                <a16:creationId xmlns:a16="http://schemas.microsoft.com/office/drawing/2014/main" id="{5BA59104-E3B8-42D9-9F42-0EFB977723B8}"/>
              </a:ext>
            </a:extLst>
          </p:cNvPr>
          <p:cNvPicPr>
            <a:picLocks noChangeAspect="1"/>
          </p:cNvPicPr>
          <p:nvPr/>
        </p:nvPicPr>
        <p:blipFill>
          <a:blip r:embed="rId2"/>
          <a:stretch>
            <a:fillRect/>
          </a:stretch>
        </p:blipFill>
        <p:spPr>
          <a:xfrm>
            <a:off x="1250517" y="953399"/>
            <a:ext cx="6642965" cy="3840956"/>
          </a:xfrm>
          <a:prstGeom prst="rect">
            <a:avLst/>
          </a:prstGeom>
        </p:spPr>
      </p:pic>
    </p:spTree>
    <p:extLst>
      <p:ext uri="{BB962C8B-B14F-4D97-AF65-F5344CB8AC3E}">
        <p14:creationId xmlns:p14="http://schemas.microsoft.com/office/powerpoint/2010/main" val="2747364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42</a:t>
            </a:fld>
            <a:endParaRPr lang="en-US"/>
          </a:p>
        </p:txBody>
      </p:sp>
      <p:pic>
        <p:nvPicPr>
          <p:cNvPr id="6" name="Picture 5">
            <a:extLst>
              <a:ext uri="{FF2B5EF4-FFF2-40B4-BE49-F238E27FC236}">
                <a16:creationId xmlns:a16="http://schemas.microsoft.com/office/drawing/2014/main" id="{5CE868B7-0096-4284-8EAA-2BD243A58918}"/>
              </a:ext>
            </a:extLst>
          </p:cNvPr>
          <p:cNvPicPr>
            <a:picLocks noChangeAspect="1"/>
          </p:cNvPicPr>
          <p:nvPr/>
        </p:nvPicPr>
        <p:blipFill>
          <a:blip r:embed="rId2"/>
          <a:stretch>
            <a:fillRect/>
          </a:stretch>
        </p:blipFill>
        <p:spPr>
          <a:xfrm>
            <a:off x="908479" y="1276350"/>
            <a:ext cx="7327041" cy="3153410"/>
          </a:xfrm>
          <a:prstGeom prst="rect">
            <a:avLst/>
          </a:prstGeom>
        </p:spPr>
      </p:pic>
    </p:spTree>
    <p:extLst>
      <p:ext uri="{BB962C8B-B14F-4D97-AF65-F5344CB8AC3E}">
        <p14:creationId xmlns:p14="http://schemas.microsoft.com/office/powerpoint/2010/main" val="3735479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43</a:t>
            </a:fld>
            <a:endParaRPr lang="en-US"/>
          </a:p>
        </p:txBody>
      </p:sp>
      <p:pic>
        <p:nvPicPr>
          <p:cNvPr id="6" name="Picture 5">
            <a:extLst>
              <a:ext uri="{FF2B5EF4-FFF2-40B4-BE49-F238E27FC236}">
                <a16:creationId xmlns:a16="http://schemas.microsoft.com/office/drawing/2014/main" id="{E0A0696E-6C93-4B59-9765-7AAAB6740CF1}"/>
              </a:ext>
            </a:extLst>
          </p:cNvPr>
          <p:cNvPicPr>
            <a:picLocks noChangeAspect="1"/>
          </p:cNvPicPr>
          <p:nvPr/>
        </p:nvPicPr>
        <p:blipFill>
          <a:blip r:embed="rId2"/>
          <a:stretch>
            <a:fillRect/>
          </a:stretch>
        </p:blipFill>
        <p:spPr>
          <a:xfrm>
            <a:off x="1576387" y="1176337"/>
            <a:ext cx="5991225" cy="2790825"/>
          </a:xfrm>
          <a:prstGeom prst="rect">
            <a:avLst/>
          </a:prstGeom>
        </p:spPr>
      </p:pic>
    </p:spTree>
    <p:extLst>
      <p:ext uri="{BB962C8B-B14F-4D97-AF65-F5344CB8AC3E}">
        <p14:creationId xmlns:p14="http://schemas.microsoft.com/office/powerpoint/2010/main" val="1073122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44</a:t>
            </a:fld>
            <a:endParaRPr lang="en-US"/>
          </a:p>
        </p:txBody>
      </p:sp>
      <p:pic>
        <p:nvPicPr>
          <p:cNvPr id="6" name="Picture 5">
            <a:extLst>
              <a:ext uri="{FF2B5EF4-FFF2-40B4-BE49-F238E27FC236}">
                <a16:creationId xmlns:a16="http://schemas.microsoft.com/office/drawing/2014/main" id="{83AD5C86-22B3-4280-8A8C-21FA8ACAC653}"/>
              </a:ext>
            </a:extLst>
          </p:cNvPr>
          <p:cNvPicPr>
            <a:picLocks noChangeAspect="1"/>
          </p:cNvPicPr>
          <p:nvPr/>
        </p:nvPicPr>
        <p:blipFill>
          <a:blip r:embed="rId2"/>
          <a:stretch>
            <a:fillRect/>
          </a:stretch>
        </p:blipFill>
        <p:spPr>
          <a:xfrm>
            <a:off x="1086292" y="1388957"/>
            <a:ext cx="6971415" cy="2912110"/>
          </a:xfrm>
          <a:prstGeom prst="rect">
            <a:avLst/>
          </a:prstGeom>
        </p:spPr>
      </p:pic>
    </p:spTree>
    <p:extLst>
      <p:ext uri="{BB962C8B-B14F-4D97-AF65-F5344CB8AC3E}">
        <p14:creationId xmlns:p14="http://schemas.microsoft.com/office/powerpoint/2010/main" val="952392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45</a:t>
            </a:fld>
            <a:endParaRPr lang="en-US"/>
          </a:p>
        </p:txBody>
      </p:sp>
      <p:pic>
        <p:nvPicPr>
          <p:cNvPr id="6" name="Picture 5">
            <a:extLst>
              <a:ext uri="{FF2B5EF4-FFF2-40B4-BE49-F238E27FC236}">
                <a16:creationId xmlns:a16="http://schemas.microsoft.com/office/drawing/2014/main" id="{F852A3EC-BAEF-402A-9519-E0234C377627}"/>
              </a:ext>
            </a:extLst>
          </p:cNvPr>
          <p:cNvPicPr>
            <a:picLocks noChangeAspect="1"/>
          </p:cNvPicPr>
          <p:nvPr/>
        </p:nvPicPr>
        <p:blipFill>
          <a:blip r:embed="rId2"/>
          <a:stretch>
            <a:fillRect/>
          </a:stretch>
        </p:blipFill>
        <p:spPr>
          <a:xfrm>
            <a:off x="2191761" y="918670"/>
            <a:ext cx="4760478" cy="4224830"/>
          </a:xfrm>
          <a:prstGeom prst="rect">
            <a:avLst/>
          </a:prstGeom>
        </p:spPr>
      </p:pic>
    </p:spTree>
    <p:extLst>
      <p:ext uri="{BB962C8B-B14F-4D97-AF65-F5344CB8AC3E}">
        <p14:creationId xmlns:p14="http://schemas.microsoft.com/office/powerpoint/2010/main" val="55772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46</a:t>
            </a:fld>
            <a:endParaRPr lang="en-US"/>
          </a:p>
        </p:txBody>
      </p:sp>
      <p:pic>
        <p:nvPicPr>
          <p:cNvPr id="6" name="Picture 5">
            <a:extLst>
              <a:ext uri="{FF2B5EF4-FFF2-40B4-BE49-F238E27FC236}">
                <a16:creationId xmlns:a16="http://schemas.microsoft.com/office/drawing/2014/main" id="{6C8A4120-FA9D-406F-82E3-557400772C7C}"/>
              </a:ext>
            </a:extLst>
          </p:cNvPr>
          <p:cNvPicPr>
            <a:picLocks noChangeAspect="1"/>
          </p:cNvPicPr>
          <p:nvPr/>
        </p:nvPicPr>
        <p:blipFill>
          <a:blip r:embed="rId2"/>
          <a:stretch>
            <a:fillRect/>
          </a:stretch>
        </p:blipFill>
        <p:spPr>
          <a:xfrm>
            <a:off x="2126846" y="870333"/>
            <a:ext cx="4890308" cy="4239300"/>
          </a:xfrm>
          <a:prstGeom prst="rect">
            <a:avLst/>
          </a:prstGeom>
        </p:spPr>
      </p:pic>
    </p:spTree>
    <p:extLst>
      <p:ext uri="{BB962C8B-B14F-4D97-AF65-F5344CB8AC3E}">
        <p14:creationId xmlns:p14="http://schemas.microsoft.com/office/powerpoint/2010/main" val="147169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47</a:t>
            </a:fld>
            <a:endParaRPr lang="en-US"/>
          </a:p>
        </p:txBody>
      </p:sp>
      <p:pic>
        <p:nvPicPr>
          <p:cNvPr id="6" name="Picture 5">
            <a:extLst>
              <a:ext uri="{FF2B5EF4-FFF2-40B4-BE49-F238E27FC236}">
                <a16:creationId xmlns:a16="http://schemas.microsoft.com/office/drawing/2014/main" id="{BFCA4B7D-3544-4C33-B99B-41FAF0EC7C2D}"/>
              </a:ext>
            </a:extLst>
          </p:cNvPr>
          <p:cNvPicPr>
            <a:picLocks noChangeAspect="1"/>
          </p:cNvPicPr>
          <p:nvPr/>
        </p:nvPicPr>
        <p:blipFill>
          <a:blip r:embed="rId2"/>
          <a:stretch>
            <a:fillRect/>
          </a:stretch>
        </p:blipFill>
        <p:spPr>
          <a:xfrm>
            <a:off x="583500" y="1246293"/>
            <a:ext cx="7976999" cy="3254109"/>
          </a:xfrm>
          <a:prstGeom prst="rect">
            <a:avLst/>
          </a:prstGeom>
        </p:spPr>
      </p:pic>
    </p:spTree>
    <p:extLst>
      <p:ext uri="{BB962C8B-B14F-4D97-AF65-F5344CB8AC3E}">
        <p14:creationId xmlns:p14="http://schemas.microsoft.com/office/powerpoint/2010/main" val="2930520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48</a:t>
            </a:fld>
            <a:endParaRPr lang="en-US"/>
          </a:p>
        </p:txBody>
      </p:sp>
      <p:pic>
        <p:nvPicPr>
          <p:cNvPr id="6" name="Picture 5">
            <a:extLst>
              <a:ext uri="{FF2B5EF4-FFF2-40B4-BE49-F238E27FC236}">
                <a16:creationId xmlns:a16="http://schemas.microsoft.com/office/drawing/2014/main" id="{0D4CF1AF-5700-451F-B80A-DE480FDD4117}"/>
              </a:ext>
            </a:extLst>
          </p:cNvPr>
          <p:cNvPicPr>
            <a:picLocks noChangeAspect="1"/>
          </p:cNvPicPr>
          <p:nvPr/>
        </p:nvPicPr>
        <p:blipFill>
          <a:blip r:embed="rId2"/>
          <a:stretch>
            <a:fillRect/>
          </a:stretch>
        </p:blipFill>
        <p:spPr>
          <a:xfrm>
            <a:off x="595931" y="1284816"/>
            <a:ext cx="7952138" cy="3226224"/>
          </a:xfrm>
          <a:prstGeom prst="rect">
            <a:avLst/>
          </a:prstGeom>
        </p:spPr>
      </p:pic>
    </p:spTree>
    <p:extLst>
      <p:ext uri="{BB962C8B-B14F-4D97-AF65-F5344CB8AC3E}">
        <p14:creationId xmlns:p14="http://schemas.microsoft.com/office/powerpoint/2010/main" val="979968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485900" y="1108689"/>
            <a:ext cx="6172200" cy="857250"/>
          </a:xfrm>
        </p:spPr>
        <p:txBody>
          <a:bodyPr>
            <a:normAutofit/>
          </a:bodyPr>
          <a:lstStyle/>
          <a:p>
            <a:r>
              <a:rPr lang="en-US" altLang="en-US" dirty="0">
                <a:solidFill>
                  <a:schemeClr val="accent1">
                    <a:lumMod val="75000"/>
                  </a:schemeClr>
                </a:solidFill>
                <a:latin typeface="Times New Roman" panose="02020603050405020304" pitchFamily="18" charset="0"/>
                <a:cs typeface="Times New Roman" panose="02020603050405020304" pitchFamily="18" charset="0"/>
              </a:rPr>
              <a:t>Questions?</a:t>
            </a:r>
          </a:p>
        </p:txBody>
      </p:sp>
      <p:sp>
        <p:nvSpPr>
          <p:cNvPr id="158724" name="Slide Number Placeholder 1"/>
          <p:cNvSpPr>
            <a:spLocks noGrp="1"/>
          </p:cNvSpPr>
          <p:nvPr>
            <p:ph type="sldNum" sz="quarter" idx="12"/>
          </p:nvPr>
        </p:nvSpPr>
        <p:spPr bwMode="auto">
          <a:xfrm>
            <a:off x="8734426" y="4809670"/>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7C0476E3-9E89-472C-91AD-5002CB083503}" type="slidenum">
              <a:rPr lang="en-US" altLang="en-US" sz="900">
                <a:solidFill>
                  <a:srgbClr val="898989"/>
                </a:solidFill>
              </a:rPr>
              <a:pPr algn="l">
                <a:spcBef>
                  <a:spcPct val="0"/>
                </a:spcBef>
                <a:buFontTx/>
                <a:buNone/>
              </a:pPr>
              <a:t>49</a:t>
            </a:fld>
            <a:endParaRPr lang="en-US" altLang="en-US" sz="900" dirty="0">
              <a:solidFill>
                <a:srgbClr val="898989"/>
              </a:solidFill>
            </a:endParaRPr>
          </a:p>
        </p:txBody>
      </p:sp>
      <p:sp>
        <p:nvSpPr>
          <p:cNvPr id="2" name="Date Placeholder 1"/>
          <p:cNvSpPr>
            <a:spLocks noGrp="1"/>
          </p:cNvSpPr>
          <p:nvPr>
            <p:ph type="dt" sz="half" idx="10"/>
          </p:nvPr>
        </p:nvSpPr>
        <p:spPr>
          <a:xfrm>
            <a:off x="76200" y="4826546"/>
            <a:ext cx="2133600" cy="273844"/>
          </a:xfrm>
        </p:spPr>
        <p:txBody>
          <a:bodyPr/>
          <a:lstStyle/>
          <a:p>
            <a:fld id="{98A01FAF-B36B-47D9-A901-13A4D0EF3919}" type="datetime1">
              <a:rPr lang="en-US" smtClean="0"/>
              <a:t>12/12/2024</a:t>
            </a:fld>
            <a:endParaRPr lang="en-US"/>
          </a:p>
        </p:txBody>
      </p:sp>
      <p:sp>
        <p:nvSpPr>
          <p:cNvPr id="6" name="TextBox 5">
            <a:extLst>
              <a:ext uri="{FF2B5EF4-FFF2-40B4-BE49-F238E27FC236}">
                <a16:creationId xmlns:a16="http://schemas.microsoft.com/office/drawing/2014/main" id="{E39C5EC7-DE95-4C25-8741-ED6B395FD35C}"/>
              </a:ext>
            </a:extLst>
          </p:cNvPr>
          <p:cNvSpPr txBox="1"/>
          <p:nvPr/>
        </p:nvSpPr>
        <p:spPr>
          <a:xfrm>
            <a:off x="1987974" y="3538452"/>
            <a:ext cx="5168052" cy="1477328"/>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 Martin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Northeast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ME, NH, VT, MA, CT, RI, NY, NJ</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Dan.martin@noaa.gov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240-676-4762</a:t>
            </a:r>
            <a:endParaRPr lang="en-US" dirty="0"/>
          </a:p>
        </p:txBody>
      </p:sp>
      <p:sp>
        <p:nvSpPr>
          <p:cNvPr id="8" name="TextBox 7">
            <a:extLst>
              <a:ext uri="{FF2B5EF4-FFF2-40B4-BE49-F238E27FC236}">
                <a16:creationId xmlns:a16="http://schemas.microsoft.com/office/drawing/2014/main" id="{A5B58CCB-C991-4D76-940A-0A5FAA7F8590}"/>
              </a:ext>
            </a:extLst>
          </p:cNvPr>
          <p:cNvSpPr txBox="1"/>
          <p:nvPr/>
        </p:nvSpPr>
        <p:spPr>
          <a:xfrm>
            <a:off x="1198774" y="2438898"/>
            <a:ext cx="6746452" cy="738664"/>
          </a:xfrm>
          <a:prstGeom prst="rect">
            <a:avLst/>
          </a:prstGeom>
          <a:noFill/>
        </p:spPr>
        <p:txBody>
          <a:bodyPr wrap="square">
            <a:spAutoFit/>
          </a:bodyPr>
          <a:lstStyle/>
          <a:p>
            <a:pPr algn="ctr">
              <a:spcBef>
                <a:spcPct val="0"/>
              </a:spcBef>
              <a:buFontTx/>
              <a:buNone/>
            </a:pPr>
            <a:r>
              <a:rPr lang="en-US" altLang="en-US" sz="2400" dirty="0">
                <a:latin typeface="Calibri" panose="020F0502020204030204" pitchFamily="34" charset="0"/>
              </a:rPr>
              <a:t>Presentation will be available at:</a:t>
            </a:r>
          </a:p>
          <a:p>
            <a:pPr algn="ctr">
              <a:spcBef>
                <a:spcPct val="0"/>
              </a:spcBef>
              <a:buFontTx/>
              <a:buNone/>
            </a:pPr>
            <a:r>
              <a:rPr lang="en-US" altLang="en-US" sz="1800" dirty="0">
                <a:latin typeface="Calibri" panose="020F0502020204030204" pitchFamily="34" charset="0"/>
                <a:hlinkClick r:id="rId3"/>
              </a:rPr>
              <a:t>https://www.ngs.noaa.gov/web/science_edu/presentations_library/</a:t>
            </a:r>
            <a:endParaRPr lang="en-US" altLang="en-US" sz="1800" dirty="0">
              <a:latin typeface="Calibri" panose="020F0502020204030204" pitchFamily="34" charset="0"/>
            </a:endParaRPr>
          </a:p>
        </p:txBody>
      </p:sp>
    </p:spTree>
    <p:extLst>
      <p:ext uri="{BB962C8B-B14F-4D97-AF65-F5344CB8AC3E}">
        <p14:creationId xmlns:p14="http://schemas.microsoft.com/office/powerpoint/2010/main" val="271655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solidFill>
                  <a:schemeClr val="accent1">
                    <a:lumMod val="75000"/>
                  </a:schemeClr>
                </a:solidFill>
                <a:latin typeface="Times New Roman" panose="02020603050405020304" pitchFamily="18" charset="0"/>
                <a:cs typeface="Times New Roman" panose="02020603050405020304" pitchFamily="18" charset="0"/>
              </a:rPr>
              <a:t>Technique used…which one?</a:t>
            </a:r>
          </a:p>
        </p:txBody>
      </p:sp>
      <p:sp>
        <p:nvSpPr>
          <p:cNvPr id="5" name="Content Placeholder 4"/>
          <p:cNvSpPr>
            <a:spLocks noGrp="1"/>
          </p:cNvSpPr>
          <p:nvPr>
            <p:ph idx="1"/>
          </p:nvPr>
        </p:nvSpPr>
        <p:spPr>
          <a:xfrm>
            <a:off x="176783" y="1092947"/>
            <a:ext cx="8422467" cy="3811237"/>
          </a:xfrm>
        </p:spPr>
        <p:txBody>
          <a:bodyPr>
            <a:normAutofit/>
          </a:bodyPr>
          <a:lstStyle/>
          <a:p>
            <a:pPr fontAlgn="base"/>
            <a:r>
              <a:rPr lang="en-US" dirty="0">
                <a:solidFill>
                  <a:schemeClr val="accent1">
                    <a:lumMod val="75000"/>
                  </a:schemeClr>
                </a:solidFill>
              </a:rPr>
              <a:t>Technique is determined by a number of factors</a:t>
            </a:r>
          </a:p>
          <a:p>
            <a:pPr lvl="1" fontAlgn="base"/>
            <a:r>
              <a:rPr lang="en-US" dirty="0">
                <a:solidFill>
                  <a:schemeClr val="accent1">
                    <a:lumMod val="75000"/>
                  </a:schemeClr>
                </a:solidFill>
              </a:rPr>
              <a:t>What is the intended outcome, i.e., what activity is the positioning supporting?</a:t>
            </a:r>
          </a:p>
          <a:p>
            <a:pPr lvl="1" fontAlgn="base"/>
            <a:r>
              <a:rPr lang="en-US" dirty="0">
                <a:solidFill>
                  <a:schemeClr val="accent1">
                    <a:lumMod val="75000"/>
                  </a:schemeClr>
                </a:solidFill>
              </a:rPr>
              <a:t>What is the intended accuracy or precision?</a:t>
            </a:r>
          </a:p>
          <a:p>
            <a:pPr lvl="1" fontAlgn="base"/>
            <a:r>
              <a:rPr lang="en-US" dirty="0">
                <a:solidFill>
                  <a:schemeClr val="accent1">
                    <a:lumMod val="75000"/>
                  </a:schemeClr>
                </a:solidFill>
              </a:rPr>
              <a:t>What resources are available?</a:t>
            </a:r>
          </a:p>
          <a:p>
            <a:pPr lvl="1" fontAlgn="base"/>
            <a:r>
              <a:rPr lang="en-US" dirty="0">
                <a:solidFill>
                  <a:schemeClr val="accent1">
                    <a:lumMod val="75000"/>
                  </a:schemeClr>
                </a:solidFill>
              </a:rPr>
              <a:t>How long do the coordinates need to be maintained/used/checked</a:t>
            </a:r>
          </a:p>
          <a:p>
            <a:pPr lvl="1" fontAlgn="base"/>
            <a:endParaRPr lang="en-US" dirty="0"/>
          </a:p>
          <a:p>
            <a:pPr lvl="1" fontAlgn="base"/>
            <a:endParaRPr lang="en-US" dirty="0"/>
          </a:p>
          <a:p>
            <a:pPr lvl="1" fontAlgn="base"/>
            <a:endParaRPr lang="en-US" dirty="0"/>
          </a:p>
          <a:p>
            <a:pPr lvl="2" fontAlgn="base"/>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r>
              <a:rPr lang="en-US"/>
              <a:t>12/13/2024</a:t>
            </a:r>
          </a:p>
        </p:txBody>
      </p:sp>
      <p:sp>
        <p:nvSpPr>
          <p:cNvPr id="7" name="Slide Number Placeholder 6"/>
          <p:cNvSpPr>
            <a:spLocks noGrp="1"/>
          </p:cNvSpPr>
          <p:nvPr>
            <p:ph type="sldNum" sz="quarter" idx="12"/>
          </p:nvPr>
        </p:nvSpPr>
        <p:spPr/>
        <p:txBody>
          <a:bodyPr/>
          <a:lstStyle/>
          <a:p>
            <a:fld id="{D3D538F9-49A3-B84F-B36B-A7030CDE5D5B}" type="slidenum">
              <a:rPr lang="en-US" smtClean="0"/>
              <a:t>5</a:t>
            </a:fld>
            <a:endParaRPr lang="en-US"/>
          </a:p>
        </p:txBody>
      </p:sp>
    </p:spTree>
    <p:extLst>
      <p:ext uri="{BB962C8B-B14F-4D97-AF65-F5344CB8AC3E}">
        <p14:creationId xmlns:p14="http://schemas.microsoft.com/office/powerpoint/2010/main" val="34638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D29F-5540-4818-8982-1452179CC623}"/>
              </a:ext>
            </a:extLst>
          </p:cNvPr>
          <p:cNvSpPr>
            <a:spLocks noGrp="1"/>
          </p:cNvSpPr>
          <p:nvPr>
            <p:ph type="title"/>
          </p:nvPr>
        </p:nvSpPr>
        <p:spPr>
          <a:xfrm>
            <a:off x="457200" y="510777"/>
            <a:ext cx="8229600" cy="857250"/>
          </a:xfrm>
        </p:spPr>
        <p:txBody>
          <a:bodyPr>
            <a:normAutofit/>
          </a:bodyPr>
          <a:lstStyle/>
          <a:p>
            <a:r>
              <a:rPr lang="en-US" dirty="0">
                <a:solidFill>
                  <a:schemeClr val="accent1">
                    <a:lumMod val="75000"/>
                  </a:schemeClr>
                </a:solidFill>
              </a:rPr>
              <a:t>Intended Use/Activity</a:t>
            </a:r>
          </a:p>
        </p:txBody>
      </p:sp>
      <p:sp>
        <p:nvSpPr>
          <p:cNvPr id="3" name="Content Placeholder 2">
            <a:extLst>
              <a:ext uri="{FF2B5EF4-FFF2-40B4-BE49-F238E27FC236}">
                <a16:creationId xmlns:a16="http://schemas.microsoft.com/office/drawing/2014/main" id="{748271B4-316F-4928-9C14-FD59D4CB46C2}"/>
              </a:ext>
            </a:extLst>
          </p:cNvPr>
          <p:cNvSpPr>
            <a:spLocks noGrp="1"/>
          </p:cNvSpPr>
          <p:nvPr>
            <p:ph idx="1"/>
          </p:nvPr>
        </p:nvSpPr>
        <p:spPr>
          <a:xfrm>
            <a:off x="457200" y="1504949"/>
            <a:ext cx="8229600" cy="3394472"/>
          </a:xfrm>
        </p:spPr>
        <p:txBody>
          <a:bodyPr>
            <a:normAutofit fontScale="92500"/>
          </a:bodyPr>
          <a:lstStyle/>
          <a:p>
            <a:r>
              <a:rPr lang="en-US" dirty="0">
                <a:solidFill>
                  <a:schemeClr val="accent1">
                    <a:lumMod val="75000"/>
                  </a:schemeClr>
                </a:solidFill>
              </a:rPr>
              <a:t>Position relative to a datum (NAD 83 and/or NAVD 88)</a:t>
            </a:r>
          </a:p>
          <a:p>
            <a:pPr lvl="1"/>
            <a:r>
              <a:rPr lang="en-US" dirty="0">
                <a:solidFill>
                  <a:schemeClr val="accent1">
                    <a:lumMod val="75000"/>
                  </a:schemeClr>
                </a:solidFill>
              </a:rPr>
              <a:t>All Techniques suitable</a:t>
            </a:r>
          </a:p>
          <a:p>
            <a:pPr lvl="1"/>
            <a:r>
              <a:rPr lang="en-US" dirty="0">
                <a:solidFill>
                  <a:schemeClr val="accent1">
                    <a:lumMod val="75000"/>
                  </a:schemeClr>
                </a:solidFill>
              </a:rPr>
              <a:t>What is the intended accuracy relative to the datum?</a:t>
            </a:r>
          </a:p>
          <a:p>
            <a:pPr lvl="2"/>
            <a:r>
              <a:rPr lang="en-US" dirty="0">
                <a:solidFill>
                  <a:schemeClr val="accent1">
                    <a:lumMod val="75000"/>
                  </a:schemeClr>
                </a:solidFill>
              </a:rPr>
              <a:t>Do you have the resources to utilize the technique to achieve that accuracy?</a:t>
            </a:r>
          </a:p>
          <a:p>
            <a:pPr lvl="2"/>
            <a:r>
              <a:rPr lang="en-US" dirty="0">
                <a:solidFill>
                  <a:schemeClr val="accent1">
                    <a:lumMod val="75000"/>
                  </a:schemeClr>
                </a:solidFill>
              </a:rPr>
              <a:t>Will these coordinates need to be maintained?</a:t>
            </a:r>
          </a:p>
        </p:txBody>
      </p:sp>
      <p:sp>
        <p:nvSpPr>
          <p:cNvPr id="4" name="Date Placeholder 3">
            <a:extLst>
              <a:ext uri="{FF2B5EF4-FFF2-40B4-BE49-F238E27FC236}">
                <a16:creationId xmlns:a16="http://schemas.microsoft.com/office/drawing/2014/main" id="{5D87E9B0-8F92-4051-A180-2276ABCE8365}"/>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0CD5CE29-0FBF-45EB-A9C0-F727BA0E4DD3}"/>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204255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485900" y="477820"/>
            <a:ext cx="6172200" cy="642938"/>
          </a:xfrm>
          <a:prstGeom prst="rect">
            <a:avLst/>
          </a:prstGeom>
          <a:noFill/>
          <a:ln>
            <a:noFill/>
          </a:ln>
        </p:spPr>
        <p:txBody>
          <a:bodyPr spcFirstLastPara="1" vert="horz" wrap="square" lIns="68569" tIns="34275" rIns="68569" bIns="34275" rtlCol="0" anchor="ctr" anchorCtr="0">
            <a:noAutofit/>
          </a:bodyPr>
          <a:lstStyle/>
          <a:p>
            <a:r>
              <a:rPr lang="en-US" dirty="0">
                <a:solidFill>
                  <a:schemeClr val="accent1">
                    <a:lumMod val="75000"/>
                  </a:schemeClr>
                </a:solidFill>
                <a:ea typeface="Helvetica Neue"/>
                <a:cs typeface="Helvetica Neue"/>
                <a:sym typeface="Helvetica Neue"/>
              </a:rPr>
              <a:t>Planning Your Project</a:t>
            </a:r>
            <a:endParaRPr dirty="0">
              <a:solidFill>
                <a:schemeClr val="accent1">
                  <a:lumMod val="75000"/>
                </a:schemeClr>
              </a:solidFill>
            </a:endParaRPr>
          </a:p>
        </p:txBody>
      </p:sp>
      <p:sp>
        <p:nvSpPr>
          <p:cNvPr id="76" name="Google Shape;76;p18"/>
          <p:cNvSpPr txBox="1">
            <a:spLocks noGrp="1"/>
          </p:cNvSpPr>
          <p:nvPr>
            <p:ph type="dt" idx="10"/>
          </p:nvPr>
        </p:nvSpPr>
        <p:spPr>
          <a:xfrm>
            <a:off x="1485900" y="4744395"/>
            <a:ext cx="1600200" cy="205383"/>
          </a:xfrm>
          <a:prstGeom prst="rect">
            <a:avLst/>
          </a:prstGeom>
          <a:noFill/>
          <a:ln>
            <a:noFill/>
          </a:ln>
        </p:spPr>
        <p:txBody>
          <a:bodyPr spcFirstLastPara="1" vert="horz" wrap="square" lIns="68569" tIns="34275" rIns="68569" bIns="34275" rtlCol="0" anchor="ctr" anchorCtr="0">
            <a:noAutofit/>
          </a:bodyPr>
          <a:lstStyle/>
          <a:p>
            <a:pPr defTabSz="685800">
              <a:buClr>
                <a:srgbClr val="000000"/>
              </a:buClr>
            </a:pPr>
            <a:r>
              <a:rPr lang="en-US" kern="0"/>
              <a:t>4/14/2023</a:t>
            </a:r>
            <a:endParaRPr kern="0"/>
          </a:p>
        </p:txBody>
      </p:sp>
      <p:sp>
        <p:nvSpPr>
          <p:cNvPr id="77" name="Google Shape;77;p18"/>
          <p:cNvSpPr txBox="1">
            <a:spLocks noGrp="1"/>
          </p:cNvSpPr>
          <p:nvPr>
            <p:ph type="ftr" idx="11"/>
          </p:nvPr>
        </p:nvSpPr>
        <p:spPr>
          <a:xfrm>
            <a:off x="3486150" y="4744395"/>
            <a:ext cx="2171700" cy="205383"/>
          </a:xfrm>
          <a:prstGeom prst="rect">
            <a:avLst/>
          </a:prstGeom>
          <a:noFill/>
          <a:ln>
            <a:noFill/>
          </a:ln>
        </p:spPr>
        <p:txBody>
          <a:bodyPr spcFirstLastPara="1" vert="horz" wrap="square" lIns="68569" tIns="34275" rIns="68569" bIns="34275" rtlCol="0" anchor="ctr" anchorCtr="0">
            <a:noAutofit/>
          </a:bodyPr>
          <a:lstStyle/>
          <a:p>
            <a:pPr defTabSz="685800">
              <a:buClr>
                <a:srgbClr val="000000"/>
              </a:buClr>
            </a:pPr>
            <a:r>
              <a:rPr lang="en-US" kern="0"/>
              <a:t>Passive Control in the Moderized NSRS</a:t>
            </a:r>
            <a:endParaRPr kern="0"/>
          </a:p>
        </p:txBody>
      </p:sp>
      <p:sp>
        <p:nvSpPr>
          <p:cNvPr id="79" name="Google Shape;79;p18"/>
          <p:cNvSpPr txBox="1"/>
          <p:nvPr/>
        </p:nvSpPr>
        <p:spPr>
          <a:xfrm>
            <a:off x="1376058" y="1109666"/>
            <a:ext cx="6262142" cy="992549"/>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2000" kern="0" dirty="0">
                <a:solidFill>
                  <a:schemeClr val="accent1">
                    <a:lumMod val="75000"/>
                  </a:schemeClr>
                </a:solidFill>
                <a:latin typeface="+mj-lt"/>
                <a:ea typeface="Helvetica Neue"/>
                <a:cs typeface="Helvetica Neue"/>
                <a:sym typeface="Helvetica Neue"/>
              </a:rPr>
              <a:t>Exploring the requirements for planning a successful GNSS project for submission to NGS for publication……….Or ANY GNSS project for that matter!!</a:t>
            </a:r>
            <a:endParaRPr sz="2000" kern="0" dirty="0">
              <a:solidFill>
                <a:schemeClr val="accent1">
                  <a:lumMod val="75000"/>
                </a:schemeClr>
              </a:solidFill>
              <a:latin typeface="+mj-lt"/>
              <a:cs typeface="Arial"/>
              <a:sym typeface="Arial"/>
            </a:endParaRPr>
          </a:p>
        </p:txBody>
      </p:sp>
      <p:grpSp>
        <p:nvGrpSpPr>
          <p:cNvPr id="80" name="Google Shape;80;p18" descr="Thought bubbles asking What is the project objective, how accurate does my survey need to be, what survey marks will I use as control, what new marks do I need, what survey method is most efficient?"/>
          <p:cNvGrpSpPr/>
          <p:nvPr/>
        </p:nvGrpSpPr>
        <p:grpSpPr>
          <a:xfrm>
            <a:off x="1119795" y="2324689"/>
            <a:ext cx="6773841" cy="2148490"/>
            <a:chOff x="545597" y="1873010"/>
            <a:chExt cx="8018830" cy="2511741"/>
          </a:xfrm>
        </p:grpSpPr>
        <p:pic>
          <p:nvPicPr>
            <p:cNvPr id="81" name="Google Shape;81;p18" descr="GLOBAL AWARENESS 101 - Let your VOICE be heard and get ..."/>
            <p:cNvPicPr preferRelativeResize="0"/>
            <p:nvPr/>
          </p:nvPicPr>
          <p:blipFill rotWithShape="1">
            <a:blip r:embed="rId3">
              <a:alphaModFix/>
            </a:blip>
            <a:srcRect/>
            <a:stretch/>
          </p:blipFill>
          <p:spPr>
            <a:xfrm>
              <a:off x="4074740" y="3137781"/>
              <a:ext cx="821531" cy="1035844"/>
            </a:xfrm>
            <a:prstGeom prst="rect">
              <a:avLst/>
            </a:prstGeom>
            <a:noFill/>
            <a:ln>
              <a:noFill/>
            </a:ln>
          </p:spPr>
        </p:pic>
        <p:sp>
          <p:nvSpPr>
            <p:cNvPr id="82" name="Google Shape;82;p18"/>
            <p:cNvSpPr/>
            <p:nvPr/>
          </p:nvSpPr>
          <p:spPr>
            <a:xfrm>
              <a:off x="545597" y="3655703"/>
              <a:ext cx="2113006"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is the project’s objective?</a:t>
              </a:r>
              <a:endParaRPr sz="1050" kern="0">
                <a:solidFill>
                  <a:srgbClr val="000000"/>
                </a:solidFill>
                <a:latin typeface="Arial"/>
                <a:cs typeface="Arial"/>
                <a:sym typeface="Arial"/>
              </a:endParaRPr>
            </a:p>
          </p:txBody>
        </p:sp>
        <p:sp>
          <p:nvSpPr>
            <p:cNvPr id="83" name="Google Shape;83;p18"/>
            <p:cNvSpPr/>
            <p:nvPr/>
          </p:nvSpPr>
          <p:spPr>
            <a:xfrm>
              <a:off x="3184507" y="1873010"/>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dirty="0">
                  <a:solidFill>
                    <a:srgbClr val="000000"/>
                  </a:solidFill>
                  <a:latin typeface="Helvetica Neue"/>
                  <a:ea typeface="Helvetica Neue"/>
                  <a:cs typeface="Helvetica Neue"/>
                  <a:sym typeface="Helvetica Neue"/>
                </a:rPr>
                <a:t>What survey marks will I use as control?</a:t>
              </a:r>
              <a:endParaRPr sz="1050" kern="0" dirty="0">
                <a:solidFill>
                  <a:srgbClr val="000000"/>
                </a:solidFill>
                <a:latin typeface="Arial"/>
                <a:cs typeface="Arial"/>
                <a:sym typeface="Arial"/>
              </a:endParaRPr>
            </a:p>
          </p:txBody>
        </p:sp>
        <p:grpSp>
          <p:nvGrpSpPr>
            <p:cNvPr id="84" name="Google Shape;84;p18"/>
            <p:cNvGrpSpPr/>
            <p:nvPr/>
          </p:nvGrpSpPr>
          <p:grpSpPr>
            <a:xfrm rot="-844400">
              <a:off x="3200592" y="3071924"/>
              <a:ext cx="526705" cy="544337"/>
              <a:chOff x="2963722" y="3161508"/>
              <a:chExt cx="702273" cy="725783"/>
            </a:xfrm>
          </p:grpSpPr>
          <p:sp>
            <p:nvSpPr>
              <p:cNvPr id="85" name="Google Shape;85;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6" name="Google Shape;86;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7" name="Google Shape;87;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8" name="Google Shape;88;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nvGrpSpPr>
            <p:cNvPr id="89" name="Google Shape;89;p18"/>
            <p:cNvGrpSpPr/>
            <p:nvPr/>
          </p:nvGrpSpPr>
          <p:grpSpPr>
            <a:xfrm rot="1005800" flipH="1">
              <a:off x="4923388" y="2854453"/>
              <a:ext cx="564468" cy="611293"/>
              <a:chOff x="2963722" y="3161508"/>
              <a:chExt cx="702273" cy="725783"/>
            </a:xfrm>
          </p:grpSpPr>
          <p:sp>
            <p:nvSpPr>
              <p:cNvPr id="90" name="Google Shape;90;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1" name="Google Shape;91;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2" name="Google Shape;92;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3" name="Google Shape;93;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sp>
          <p:nvSpPr>
            <p:cNvPr id="94" name="Google Shape;94;p18"/>
            <p:cNvSpPr/>
            <p:nvPr/>
          </p:nvSpPr>
          <p:spPr>
            <a:xfrm>
              <a:off x="1076475" y="2597924"/>
              <a:ext cx="2029403"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How accurate does my survey need to be?</a:t>
              </a:r>
              <a:endParaRPr sz="1050" kern="0">
                <a:solidFill>
                  <a:srgbClr val="000000"/>
                </a:solidFill>
                <a:latin typeface="Arial"/>
                <a:cs typeface="Arial"/>
                <a:sym typeface="Arial"/>
              </a:endParaRPr>
            </a:p>
          </p:txBody>
        </p:sp>
        <p:grpSp>
          <p:nvGrpSpPr>
            <p:cNvPr id="95" name="Google Shape;95;p18"/>
            <p:cNvGrpSpPr/>
            <p:nvPr/>
          </p:nvGrpSpPr>
          <p:grpSpPr>
            <a:xfrm rot="2955283" flipH="1">
              <a:off x="5138241" y="3587567"/>
              <a:ext cx="526705" cy="544337"/>
              <a:chOff x="2963722" y="3161508"/>
              <a:chExt cx="702273" cy="725783"/>
            </a:xfrm>
          </p:grpSpPr>
          <p:sp>
            <p:nvSpPr>
              <p:cNvPr id="96" name="Google Shape;96;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7" name="Google Shape;97;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8" name="Google Shape;98;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9" name="Google Shape;99;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sp>
          <p:nvSpPr>
            <p:cNvPr id="100" name="Google Shape;100;p18"/>
            <p:cNvSpPr/>
            <p:nvPr/>
          </p:nvSpPr>
          <p:spPr>
            <a:xfrm>
              <a:off x="5696323" y="2256932"/>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new marks do I need?</a:t>
              </a:r>
              <a:endParaRPr sz="1050" kern="0">
                <a:solidFill>
                  <a:srgbClr val="000000"/>
                </a:solidFill>
                <a:latin typeface="Arial"/>
                <a:cs typeface="Arial"/>
                <a:sym typeface="Arial"/>
              </a:endParaRPr>
            </a:p>
          </p:txBody>
        </p:sp>
        <p:sp>
          <p:nvSpPr>
            <p:cNvPr id="101" name="Google Shape;101;p18"/>
            <p:cNvSpPr/>
            <p:nvPr/>
          </p:nvSpPr>
          <p:spPr>
            <a:xfrm>
              <a:off x="6312408" y="3392023"/>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survey method is most efficient?</a:t>
              </a:r>
              <a:endParaRPr sz="1050" kern="0">
                <a:solidFill>
                  <a:srgbClr val="000000"/>
                </a:solidFill>
                <a:latin typeface="Arial"/>
                <a:cs typeface="Arial"/>
                <a:sym typeface="Arial"/>
              </a:endParaRPr>
            </a:p>
          </p:txBody>
        </p:sp>
        <p:grpSp>
          <p:nvGrpSpPr>
            <p:cNvPr id="102" name="Google Shape;102;p18"/>
            <p:cNvGrpSpPr/>
            <p:nvPr/>
          </p:nvGrpSpPr>
          <p:grpSpPr>
            <a:xfrm rot="-3015069">
              <a:off x="3023508" y="3640868"/>
              <a:ext cx="526705" cy="544337"/>
              <a:chOff x="2963722" y="3161508"/>
              <a:chExt cx="702273" cy="725783"/>
            </a:xfrm>
          </p:grpSpPr>
          <p:sp>
            <p:nvSpPr>
              <p:cNvPr id="103" name="Google Shape;103;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4" name="Google Shape;104;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5" name="Google Shape;105;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6" name="Google Shape;106;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nvGrpSpPr>
            <p:cNvPr id="107" name="Google Shape;107;p18"/>
            <p:cNvGrpSpPr/>
            <p:nvPr/>
          </p:nvGrpSpPr>
          <p:grpSpPr>
            <a:xfrm rot="1930910">
              <a:off x="3931328" y="2778749"/>
              <a:ext cx="526705" cy="544337"/>
              <a:chOff x="2963722" y="3161508"/>
              <a:chExt cx="702273" cy="725783"/>
            </a:xfrm>
          </p:grpSpPr>
          <p:sp>
            <p:nvSpPr>
              <p:cNvPr id="108" name="Google Shape;108;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9" name="Google Shape;109;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10" name="Google Shape;110;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11" name="Google Shape;111;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sp>
        <p:nvSpPr>
          <p:cNvPr id="2" name="Slide Number Placeholder 1">
            <a:extLst>
              <a:ext uri="{FF2B5EF4-FFF2-40B4-BE49-F238E27FC236}">
                <a16:creationId xmlns:a16="http://schemas.microsoft.com/office/drawing/2014/main" id="{DCD94F19-66B7-4CEB-9C99-71BA3C8C103C}"/>
              </a:ext>
            </a:extLst>
          </p:cNvPr>
          <p:cNvSpPr>
            <a:spLocks noGrp="1"/>
          </p:cNvSpPr>
          <p:nvPr>
            <p:ph type="sldNum" idx="12"/>
          </p:nvPr>
        </p:nvSpPr>
        <p:spPr/>
        <p:txBody>
          <a:bodyPr/>
          <a:lstStyle/>
          <a:p>
            <a:fld id="{00000000-1234-1234-1234-123412341234}"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5A85-7E3E-42CC-A87D-79F3225E23A3}"/>
              </a:ext>
            </a:extLst>
          </p:cNvPr>
          <p:cNvSpPr>
            <a:spLocks noGrp="1"/>
          </p:cNvSpPr>
          <p:nvPr>
            <p:ph type="title"/>
          </p:nvPr>
        </p:nvSpPr>
        <p:spPr/>
        <p:txBody>
          <a:bodyPr/>
          <a:lstStyle/>
          <a:p>
            <a:r>
              <a:rPr lang="en-US" dirty="0">
                <a:solidFill>
                  <a:schemeClr val="accent1">
                    <a:lumMod val="75000"/>
                  </a:schemeClr>
                </a:solidFill>
              </a:rPr>
              <a:t>OPUS Accuracy (Datum)</a:t>
            </a:r>
          </a:p>
        </p:txBody>
      </p:sp>
      <p:sp>
        <p:nvSpPr>
          <p:cNvPr id="4" name="Date Placeholder 3">
            <a:extLst>
              <a:ext uri="{FF2B5EF4-FFF2-40B4-BE49-F238E27FC236}">
                <a16:creationId xmlns:a16="http://schemas.microsoft.com/office/drawing/2014/main" id="{D6104483-096E-4E46-B2E8-2E14CA746EFB}"/>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92E4E31B-E13B-4B20-9FA3-6B40DD4479E5}"/>
              </a:ext>
            </a:extLst>
          </p:cNvPr>
          <p:cNvSpPr>
            <a:spLocks noGrp="1"/>
          </p:cNvSpPr>
          <p:nvPr>
            <p:ph type="sldNum" sz="quarter" idx="12"/>
          </p:nvPr>
        </p:nvSpPr>
        <p:spPr/>
        <p:txBody>
          <a:bodyPr/>
          <a:lstStyle/>
          <a:p>
            <a:fld id="{D3D538F9-49A3-B84F-B36B-A7030CDE5D5B}" type="slidenum">
              <a:rPr lang="en-US" smtClean="0"/>
              <a:t>8</a:t>
            </a:fld>
            <a:endParaRPr lang="en-US"/>
          </a:p>
        </p:txBody>
      </p:sp>
      <p:pic>
        <p:nvPicPr>
          <p:cNvPr id="9" name="Picture 8">
            <a:extLst>
              <a:ext uri="{FF2B5EF4-FFF2-40B4-BE49-F238E27FC236}">
                <a16:creationId xmlns:a16="http://schemas.microsoft.com/office/drawing/2014/main" id="{BDB21A57-A6FE-454F-95B0-5DC7A2FC9930}"/>
              </a:ext>
            </a:extLst>
          </p:cNvPr>
          <p:cNvPicPr>
            <a:picLocks noChangeAspect="1"/>
          </p:cNvPicPr>
          <p:nvPr/>
        </p:nvPicPr>
        <p:blipFill>
          <a:blip r:embed="rId2"/>
          <a:stretch>
            <a:fillRect/>
          </a:stretch>
        </p:blipFill>
        <p:spPr>
          <a:xfrm>
            <a:off x="120988" y="1063229"/>
            <a:ext cx="6800850" cy="3441148"/>
          </a:xfrm>
          <a:prstGeom prst="rect">
            <a:avLst/>
          </a:prstGeom>
        </p:spPr>
      </p:pic>
      <p:sp>
        <p:nvSpPr>
          <p:cNvPr id="10" name="TextBox 9">
            <a:extLst>
              <a:ext uri="{FF2B5EF4-FFF2-40B4-BE49-F238E27FC236}">
                <a16:creationId xmlns:a16="http://schemas.microsoft.com/office/drawing/2014/main" id="{77BB0CFF-41C3-483D-96FC-CC9AF1E1E1E3}"/>
              </a:ext>
            </a:extLst>
          </p:cNvPr>
          <p:cNvSpPr txBox="1"/>
          <p:nvPr/>
        </p:nvSpPr>
        <p:spPr>
          <a:xfrm>
            <a:off x="6994187" y="1147864"/>
            <a:ext cx="2028825" cy="1200329"/>
          </a:xfrm>
          <a:prstGeom prst="rect">
            <a:avLst/>
          </a:prstGeom>
          <a:noFill/>
        </p:spPr>
        <p:txBody>
          <a:bodyPr wrap="square" rtlCol="0">
            <a:spAutoFit/>
          </a:bodyPr>
          <a:lstStyle/>
          <a:p>
            <a:r>
              <a:rPr lang="en-US" i="1" dirty="0"/>
              <a:t>Approximately 3 cm and 5 cm at 95% for 2 hours and four hours respectively</a:t>
            </a:r>
          </a:p>
        </p:txBody>
      </p:sp>
    </p:spTree>
    <p:extLst>
      <p:ext uri="{BB962C8B-B14F-4D97-AF65-F5344CB8AC3E}">
        <p14:creationId xmlns:p14="http://schemas.microsoft.com/office/powerpoint/2010/main" val="385798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EBE-5083-4A51-A54B-9E578B6CE598}"/>
              </a:ext>
            </a:extLst>
          </p:cNvPr>
          <p:cNvSpPr>
            <a:spLocks noGrp="1"/>
          </p:cNvSpPr>
          <p:nvPr>
            <p:ph type="title"/>
          </p:nvPr>
        </p:nvSpPr>
        <p:spPr>
          <a:xfrm>
            <a:off x="175089" y="205979"/>
            <a:ext cx="8229600" cy="857250"/>
          </a:xfrm>
        </p:spPr>
        <p:txBody>
          <a:bodyPr/>
          <a:lstStyle/>
          <a:p>
            <a:r>
              <a:rPr lang="en-US" dirty="0">
                <a:solidFill>
                  <a:schemeClr val="accent1">
                    <a:lumMod val="75000"/>
                  </a:schemeClr>
                </a:solidFill>
              </a:rPr>
              <a:t>RTN Accuracy (Datum)</a:t>
            </a:r>
          </a:p>
        </p:txBody>
      </p:sp>
      <p:sp>
        <p:nvSpPr>
          <p:cNvPr id="4" name="Date Placeholder 3">
            <a:extLst>
              <a:ext uri="{FF2B5EF4-FFF2-40B4-BE49-F238E27FC236}">
                <a16:creationId xmlns:a16="http://schemas.microsoft.com/office/drawing/2014/main" id="{6FD21B10-3B85-43FA-9FCF-6FE6CF0FA254}"/>
              </a:ext>
            </a:extLst>
          </p:cNvPr>
          <p:cNvSpPr>
            <a:spLocks noGrp="1"/>
          </p:cNvSpPr>
          <p:nvPr>
            <p:ph type="dt" sz="half" idx="10"/>
          </p:nvPr>
        </p:nvSpPr>
        <p:spPr/>
        <p:txBody>
          <a:bodyPr/>
          <a:lstStyle/>
          <a:p>
            <a:r>
              <a:rPr lang="en-US"/>
              <a:t>12/13/2024</a:t>
            </a:r>
          </a:p>
        </p:txBody>
      </p:sp>
      <p:sp>
        <p:nvSpPr>
          <p:cNvPr id="5" name="Slide Number Placeholder 4">
            <a:extLst>
              <a:ext uri="{FF2B5EF4-FFF2-40B4-BE49-F238E27FC236}">
                <a16:creationId xmlns:a16="http://schemas.microsoft.com/office/drawing/2014/main" id="{8089F865-EF8E-4644-A938-37C3683F3E38}"/>
              </a:ext>
            </a:extLst>
          </p:cNvPr>
          <p:cNvSpPr>
            <a:spLocks noGrp="1"/>
          </p:cNvSpPr>
          <p:nvPr>
            <p:ph type="sldNum" sz="quarter" idx="12"/>
          </p:nvPr>
        </p:nvSpPr>
        <p:spPr/>
        <p:txBody>
          <a:bodyPr/>
          <a:lstStyle/>
          <a:p>
            <a:fld id="{D3D538F9-49A3-B84F-B36B-A7030CDE5D5B}" type="slidenum">
              <a:rPr lang="en-US" smtClean="0"/>
              <a:t>9</a:t>
            </a:fld>
            <a:endParaRPr lang="en-US"/>
          </a:p>
        </p:txBody>
      </p:sp>
      <p:pic>
        <p:nvPicPr>
          <p:cNvPr id="6" name="Content Placeholder 3">
            <a:extLst>
              <a:ext uri="{FF2B5EF4-FFF2-40B4-BE49-F238E27FC236}">
                <a16:creationId xmlns:a16="http://schemas.microsoft.com/office/drawing/2014/main" id="{28A7A18F-1139-475F-9D1A-2DB4BE349A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672"/>
          <a:stretch/>
        </p:blipFill>
        <p:spPr>
          <a:xfrm>
            <a:off x="193203" y="1352026"/>
            <a:ext cx="8842412" cy="3219974"/>
          </a:xfrm>
        </p:spPr>
      </p:pic>
      <p:sp>
        <p:nvSpPr>
          <p:cNvPr id="7" name="TextBox 6">
            <a:extLst>
              <a:ext uri="{FF2B5EF4-FFF2-40B4-BE49-F238E27FC236}">
                <a16:creationId xmlns:a16="http://schemas.microsoft.com/office/drawing/2014/main" id="{7B45FFD9-D06C-4297-BDF4-DC22308C3BDB}"/>
              </a:ext>
            </a:extLst>
          </p:cNvPr>
          <p:cNvSpPr txBox="1"/>
          <p:nvPr/>
        </p:nvSpPr>
        <p:spPr>
          <a:xfrm>
            <a:off x="7030643" y="-5206"/>
            <a:ext cx="2113358" cy="1384995"/>
          </a:xfrm>
          <a:prstGeom prst="rect">
            <a:avLst/>
          </a:prstGeom>
          <a:solidFill>
            <a:schemeClr val="bg1"/>
          </a:solidFill>
          <a:ln>
            <a:solidFill>
              <a:srgbClr val="000000"/>
            </a:solidFill>
          </a:ln>
        </p:spPr>
        <p:txBody>
          <a:bodyPr wrap="square" rtlCol="0">
            <a:spAutoFit/>
          </a:bodyPr>
          <a:lstStyle/>
          <a:p>
            <a:r>
              <a:rPr lang="en-US" sz="1400" b="1" i="1" u="sng" dirty="0">
                <a:latin typeface="Times New Roman" panose="02020603050405020304" pitchFamily="18" charset="0"/>
                <a:cs typeface="Times New Roman" panose="02020603050405020304" pitchFamily="18" charset="0"/>
              </a:rPr>
              <a:t>95% Confidence</a:t>
            </a:r>
          </a:p>
          <a:p>
            <a:r>
              <a:rPr lang="en-US" sz="1400" b="1" i="1" dirty="0">
                <a:latin typeface="Times New Roman" panose="02020603050405020304" pitchFamily="18" charset="0"/>
                <a:cs typeface="Times New Roman" panose="02020603050405020304" pitchFamily="18" charset="0"/>
              </a:rPr>
              <a:t>± 5.0 cm, vertical</a:t>
            </a:r>
          </a:p>
          <a:p>
            <a:r>
              <a:rPr lang="en-US" sz="1400" b="1" i="1" dirty="0">
                <a:latin typeface="Times New Roman" panose="02020603050405020304" pitchFamily="18" charset="0"/>
                <a:cs typeface="Times New Roman" panose="02020603050405020304" pitchFamily="18" charset="0"/>
              </a:rPr>
              <a:t>± 2.5 cm, horizontal</a:t>
            </a:r>
          </a:p>
          <a:p>
            <a:endParaRPr lang="en-US" sz="1400"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Or similar to accuracy of a 2-h OPUS-S solution!</a:t>
            </a:r>
          </a:p>
        </p:txBody>
      </p:sp>
      <p:sp>
        <p:nvSpPr>
          <p:cNvPr id="8" name="Oval 7">
            <a:extLst>
              <a:ext uri="{FF2B5EF4-FFF2-40B4-BE49-F238E27FC236}">
                <a16:creationId xmlns:a16="http://schemas.microsoft.com/office/drawing/2014/main" id="{0EB902CC-CC3D-4B4C-99FB-CE0B59A70E4E}"/>
              </a:ext>
            </a:extLst>
          </p:cNvPr>
          <p:cNvSpPr/>
          <p:nvPr/>
        </p:nvSpPr>
        <p:spPr>
          <a:xfrm>
            <a:off x="6009375" y="2452869"/>
            <a:ext cx="488962" cy="1326652"/>
          </a:xfrm>
          <a:prstGeom prst="ellipse">
            <a:avLst/>
          </a:prstGeom>
          <a:noFill/>
          <a:ln w="158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5EA8463-230B-4B6D-A74B-21AC5FFCAD9D}"/>
              </a:ext>
            </a:extLst>
          </p:cNvPr>
          <p:cNvCxnSpPr>
            <a:stCxn id="7" idx="1"/>
            <a:endCxn id="8" idx="0"/>
          </p:cNvCxnSpPr>
          <p:nvPr/>
        </p:nvCxnSpPr>
        <p:spPr>
          <a:xfrm flipH="1">
            <a:off x="6253856" y="687292"/>
            <a:ext cx="776787" cy="1765577"/>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0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widescreen2" id="{A38E114E-F7B4-4925-8AED-4E72AAE06EE2}" vid="{4A125BD5-4760-411E-BA3C-E105BC9D2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powerpoint_template_widescreen_508</Template>
  <TotalTime>3465</TotalTime>
  <Words>1656</Words>
  <Application>Microsoft Office PowerPoint</Application>
  <PresentationFormat>On-screen Show (16:9)</PresentationFormat>
  <Paragraphs>325</Paragraphs>
  <Slides>49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Gill Sans MT</vt:lpstr>
      <vt:lpstr>Helvetica Neue</vt:lpstr>
      <vt:lpstr>Times New Roman</vt:lpstr>
      <vt:lpstr>Office Theme</vt:lpstr>
      <vt:lpstr>GNSS Best Practices</vt:lpstr>
      <vt:lpstr>PowerPoint Presentation</vt:lpstr>
      <vt:lpstr>PowerPoint Presentation</vt:lpstr>
      <vt:lpstr>Techniques we will cover</vt:lpstr>
      <vt:lpstr>Technique used…which one?</vt:lpstr>
      <vt:lpstr>Intended Use/Activity</vt:lpstr>
      <vt:lpstr>Planning Your Project</vt:lpstr>
      <vt:lpstr>OPUS Accuracy (Datum)</vt:lpstr>
      <vt:lpstr>RTN Accuracy (Datum)</vt:lpstr>
      <vt:lpstr>Summary on the Accuracy RTK</vt:lpstr>
      <vt:lpstr>Repeat Occupations</vt:lpstr>
      <vt:lpstr>Differential Leveling Accuracy (Datum)</vt:lpstr>
      <vt:lpstr>OPUS-Projects Accuracy (Datum)</vt:lpstr>
      <vt:lpstr>Intended Use/Activity</vt:lpstr>
      <vt:lpstr>Relative  Height Accuracy 95%</vt:lpstr>
      <vt:lpstr>Relative Horizonta Accuracy 95%</vt:lpstr>
      <vt:lpstr>OPUS, RTN, RTK</vt:lpstr>
      <vt:lpstr>Azimuth??</vt:lpstr>
      <vt:lpstr>OPUS Projects</vt:lpstr>
      <vt:lpstr>Maintenance Needs of Coordinates?</vt:lpstr>
      <vt:lpstr>Accuracy vs. Cost</vt:lpstr>
      <vt:lpstr>Law of the Instrument</vt:lpstr>
      <vt:lpstr>PowerPoint Presentation</vt:lpstr>
      <vt:lpstr>But…..</vt:lpstr>
      <vt:lpstr>It is not just the Measuring Stick</vt:lpstr>
      <vt:lpstr>RTK/RTN Best Practices</vt:lpstr>
      <vt:lpstr>RTK/RTN Best Practices</vt:lpstr>
      <vt:lpstr>RTK/RTN Best Practices</vt:lpstr>
      <vt:lpstr>RTK/RTN Best Practices</vt:lpstr>
      <vt:lpstr>RTK/RTN Best Practices</vt:lpstr>
      <vt:lpstr>RTK/RTN Best Practices</vt:lpstr>
      <vt:lpstr>New Standards</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Questions?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68</cp:revision>
  <dcterms:created xsi:type="dcterms:W3CDTF">2024-12-09T14:55:22Z</dcterms:created>
  <dcterms:modified xsi:type="dcterms:W3CDTF">2024-12-13T00:17:10Z</dcterms:modified>
</cp:coreProperties>
</file>