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 id="2147483699" r:id="rId2"/>
  </p:sldMasterIdLst>
  <p:notesMasterIdLst>
    <p:notesMasterId r:id="rId24"/>
  </p:notesMasterIdLst>
  <p:sldIdLst>
    <p:sldId id="363" r:id="rId3"/>
    <p:sldId id="508" r:id="rId4"/>
    <p:sldId id="509" r:id="rId5"/>
    <p:sldId id="574" r:id="rId6"/>
    <p:sldId id="529" r:id="rId7"/>
    <p:sldId id="537" r:id="rId8"/>
    <p:sldId id="532" r:id="rId9"/>
    <p:sldId id="560" r:id="rId10"/>
    <p:sldId id="590" r:id="rId11"/>
    <p:sldId id="580" r:id="rId12"/>
    <p:sldId id="567" r:id="rId13"/>
    <p:sldId id="582" r:id="rId14"/>
    <p:sldId id="587" r:id="rId15"/>
    <p:sldId id="583" r:id="rId16"/>
    <p:sldId id="588" r:id="rId17"/>
    <p:sldId id="589" r:id="rId18"/>
    <p:sldId id="575" r:id="rId19"/>
    <p:sldId id="568" r:id="rId20"/>
    <p:sldId id="571" r:id="rId21"/>
    <p:sldId id="572" r:id="rId22"/>
    <p:sldId id="570" r:id="rId23"/>
  </p:sldIdLst>
  <p:sldSz cx="9144000" cy="6858000" type="screen4x3"/>
  <p:notesSz cx="7010400" cy="9296400"/>
  <p:defaultTextStyle>
    <a:defPPr>
      <a:defRPr lang="en-US"/>
    </a:defPPr>
    <a:lvl1pPr algn="l" rtl="0" fontAlgn="base">
      <a:spcBef>
        <a:spcPct val="0"/>
      </a:spcBef>
      <a:spcAft>
        <a:spcPct val="0"/>
      </a:spcAft>
      <a:defRPr sz="1400" b="1" kern="1200">
        <a:solidFill>
          <a:schemeClr val="tx1"/>
        </a:solidFill>
        <a:latin typeface="Verdana" pitchFamily="34" charset="0"/>
        <a:ea typeface="+mn-ea"/>
        <a:cs typeface="+mn-cs"/>
      </a:defRPr>
    </a:lvl1pPr>
    <a:lvl2pPr marL="457200" algn="l" rtl="0" fontAlgn="base">
      <a:spcBef>
        <a:spcPct val="0"/>
      </a:spcBef>
      <a:spcAft>
        <a:spcPct val="0"/>
      </a:spcAft>
      <a:defRPr sz="1400" b="1" kern="1200">
        <a:solidFill>
          <a:schemeClr val="tx1"/>
        </a:solidFill>
        <a:latin typeface="Verdana" pitchFamily="34" charset="0"/>
        <a:ea typeface="+mn-ea"/>
        <a:cs typeface="+mn-cs"/>
      </a:defRPr>
    </a:lvl2pPr>
    <a:lvl3pPr marL="914400" algn="l" rtl="0" fontAlgn="base">
      <a:spcBef>
        <a:spcPct val="0"/>
      </a:spcBef>
      <a:spcAft>
        <a:spcPct val="0"/>
      </a:spcAft>
      <a:defRPr sz="1400" b="1" kern="1200">
        <a:solidFill>
          <a:schemeClr val="tx1"/>
        </a:solidFill>
        <a:latin typeface="Verdana" pitchFamily="34" charset="0"/>
        <a:ea typeface="+mn-ea"/>
        <a:cs typeface="+mn-cs"/>
      </a:defRPr>
    </a:lvl3pPr>
    <a:lvl4pPr marL="1371600" algn="l" rtl="0" fontAlgn="base">
      <a:spcBef>
        <a:spcPct val="0"/>
      </a:spcBef>
      <a:spcAft>
        <a:spcPct val="0"/>
      </a:spcAft>
      <a:defRPr sz="1400" b="1" kern="1200">
        <a:solidFill>
          <a:schemeClr val="tx1"/>
        </a:solidFill>
        <a:latin typeface="Verdana" pitchFamily="34" charset="0"/>
        <a:ea typeface="+mn-ea"/>
        <a:cs typeface="+mn-cs"/>
      </a:defRPr>
    </a:lvl4pPr>
    <a:lvl5pPr marL="1828800" algn="l" rtl="0" fontAlgn="base">
      <a:spcBef>
        <a:spcPct val="0"/>
      </a:spcBef>
      <a:spcAft>
        <a:spcPct val="0"/>
      </a:spcAft>
      <a:defRPr sz="1400" b="1" kern="1200">
        <a:solidFill>
          <a:schemeClr val="tx1"/>
        </a:solidFill>
        <a:latin typeface="Verdana" pitchFamily="34" charset="0"/>
        <a:ea typeface="+mn-ea"/>
        <a:cs typeface="+mn-cs"/>
      </a:defRPr>
    </a:lvl5pPr>
    <a:lvl6pPr marL="2286000" algn="l" defTabSz="914400" rtl="0" eaLnBrk="1" latinLnBrk="0" hangingPunct="1">
      <a:defRPr sz="1400" b="1" kern="1200">
        <a:solidFill>
          <a:schemeClr val="tx1"/>
        </a:solidFill>
        <a:latin typeface="Verdana" pitchFamily="34" charset="0"/>
        <a:ea typeface="+mn-ea"/>
        <a:cs typeface="+mn-cs"/>
      </a:defRPr>
    </a:lvl6pPr>
    <a:lvl7pPr marL="2743200" algn="l" defTabSz="914400" rtl="0" eaLnBrk="1" latinLnBrk="0" hangingPunct="1">
      <a:defRPr sz="1400" b="1" kern="1200">
        <a:solidFill>
          <a:schemeClr val="tx1"/>
        </a:solidFill>
        <a:latin typeface="Verdana" pitchFamily="34" charset="0"/>
        <a:ea typeface="+mn-ea"/>
        <a:cs typeface="+mn-cs"/>
      </a:defRPr>
    </a:lvl7pPr>
    <a:lvl8pPr marL="3200400" algn="l" defTabSz="914400" rtl="0" eaLnBrk="1" latinLnBrk="0" hangingPunct="1">
      <a:defRPr sz="1400" b="1" kern="1200">
        <a:solidFill>
          <a:schemeClr val="tx1"/>
        </a:solidFill>
        <a:latin typeface="Verdana" pitchFamily="34" charset="0"/>
        <a:ea typeface="+mn-ea"/>
        <a:cs typeface="+mn-cs"/>
      </a:defRPr>
    </a:lvl8pPr>
    <a:lvl9pPr marL="3657600" algn="l" defTabSz="914400" rtl="0" eaLnBrk="1" latinLnBrk="0" hangingPunct="1">
      <a:defRPr sz="1400" b="1"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3333CC"/>
    <a:srgbClr val="00FF00"/>
    <a:srgbClr val="FFFF00"/>
    <a:srgbClr val="FF3300"/>
    <a:srgbClr val="FFFFFF"/>
    <a:srgbClr val="FFB113"/>
    <a:srgbClr val="FF9900"/>
    <a:srgbClr val="77623D"/>
    <a:srgbClr val="808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71" autoAdjust="0"/>
    <p:restoredTop sz="46491" autoAdjust="0"/>
  </p:normalViewPr>
  <p:slideViewPr>
    <p:cSldViewPr snapToGrid="0">
      <p:cViewPr varScale="1">
        <p:scale>
          <a:sx n="53" d="100"/>
          <a:sy n="53" d="100"/>
        </p:scale>
        <p:origin x="-326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ngs-s-brunswick\home\Dru.Smith\Geoid%20Slope%20Validation%20Survey\Processed%20Data\AGU%20stuff\AGU%20sta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G:\GSVS11%20-%20From%20Brunswick%20for%20AGU%20prep\Processed%20Data\AGU%20stuff\AGU%20bar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G:\GSVS11%20-%20From%20Brunswick%20for%20AGU%20prep\Processed%20Data\AGU%20stuff\AGU%20bar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US" sz="1800" b="1" i="0" baseline="0" dirty="0"/>
              <a:t>Divergences from GPS/leveling across line (artificially centered at zero</a:t>
            </a:r>
            <a:r>
              <a:rPr lang="en-US" sz="1800" b="1" i="0" baseline="0" dirty="0" smtClean="0"/>
              <a:t>)</a:t>
            </a:r>
          </a:p>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endParaRPr lang="en-US" dirty="0"/>
          </a:p>
        </c:rich>
      </c:tx>
      <c:layout/>
    </c:title>
    <c:plotArea>
      <c:layout>
        <c:manualLayout>
          <c:layoutTarget val="inner"/>
          <c:xMode val="edge"/>
          <c:yMode val="edge"/>
          <c:x val="0.17362970819569781"/>
          <c:y val="0.15751759348670338"/>
          <c:w val="0.63989090384590164"/>
          <c:h val="0.69217399706074334"/>
        </c:manualLayout>
      </c:layout>
      <c:scatterChart>
        <c:scatterStyle val="smoothMarker"/>
        <c:ser>
          <c:idx val="0"/>
          <c:order val="0"/>
          <c:tx>
            <c:v>USGG2009</c:v>
          </c:tx>
          <c:spPr>
            <a:ln>
              <a:solidFill>
                <a:srgbClr val="92D050"/>
              </a:solidFill>
            </a:ln>
          </c:spPr>
          <c:marker>
            <c:symbol val="none"/>
          </c:marker>
          <c:xVal>
            <c:numRef>
              <c:f>Sheet1!$C$2:$C$232</c:f>
              <c:numCache>
                <c:formatCode>General</c:formatCode>
                <c:ptCount val="231"/>
                <c:pt idx="0">
                  <c:v>0</c:v>
                </c:pt>
                <c:pt idx="1">
                  <c:v>0.75299999999992961</c:v>
                </c:pt>
                <c:pt idx="2">
                  <c:v>2.0289999999999395</c:v>
                </c:pt>
                <c:pt idx="3">
                  <c:v>3.1359999999999673</c:v>
                </c:pt>
                <c:pt idx="4">
                  <c:v>3.9219999999999677</c:v>
                </c:pt>
                <c:pt idx="5">
                  <c:v>5.1739999999999782</c:v>
                </c:pt>
                <c:pt idx="6">
                  <c:v>6.1680000000000055</c:v>
                </c:pt>
                <c:pt idx="7">
                  <c:v>7.5300000000000304</c:v>
                </c:pt>
                <c:pt idx="8">
                  <c:v>8.049000000000035</c:v>
                </c:pt>
                <c:pt idx="9">
                  <c:v>8.6410000000000089</c:v>
                </c:pt>
                <c:pt idx="10">
                  <c:v>9.4560000000000208</c:v>
                </c:pt>
                <c:pt idx="11">
                  <c:v>10.215000000000032</c:v>
                </c:pt>
                <c:pt idx="12">
                  <c:v>10.816000000000034</c:v>
                </c:pt>
                <c:pt idx="13">
                  <c:v>12.293000000000005</c:v>
                </c:pt>
                <c:pt idx="14">
                  <c:v>13.849</c:v>
                </c:pt>
                <c:pt idx="15">
                  <c:v>15.380000000000004</c:v>
                </c:pt>
                <c:pt idx="16">
                  <c:v>17.437000000000015</c:v>
                </c:pt>
                <c:pt idx="17">
                  <c:v>18.956000000000017</c:v>
                </c:pt>
                <c:pt idx="18">
                  <c:v>20.325000000000042</c:v>
                </c:pt>
                <c:pt idx="19">
                  <c:v>21.792000000000026</c:v>
                </c:pt>
                <c:pt idx="20">
                  <c:v>23.27600000000001</c:v>
                </c:pt>
                <c:pt idx="21">
                  <c:v>25.228000000000009</c:v>
                </c:pt>
                <c:pt idx="22">
                  <c:v>26.605000000000018</c:v>
                </c:pt>
                <c:pt idx="23">
                  <c:v>28.10000000000003</c:v>
                </c:pt>
                <c:pt idx="24">
                  <c:v>28.902000000000029</c:v>
                </c:pt>
                <c:pt idx="25">
                  <c:v>30.605000000000018</c:v>
                </c:pt>
                <c:pt idx="26">
                  <c:v>31.367000000000033</c:v>
                </c:pt>
                <c:pt idx="27">
                  <c:v>33.04400000000004</c:v>
                </c:pt>
                <c:pt idx="28">
                  <c:v>34.70700000000005</c:v>
                </c:pt>
                <c:pt idx="29">
                  <c:v>36.335000000000036</c:v>
                </c:pt>
                <c:pt idx="30">
                  <c:v>37.163000000000011</c:v>
                </c:pt>
                <c:pt idx="31">
                  <c:v>38.800000000000004</c:v>
                </c:pt>
                <c:pt idx="32">
                  <c:v>40.507000000000005</c:v>
                </c:pt>
                <c:pt idx="33">
                  <c:v>42.102000000000032</c:v>
                </c:pt>
                <c:pt idx="34">
                  <c:v>43.734000000000037</c:v>
                </c:pt>
                <c:pt idx="35">
                  <c:v>44.561000000000035</c:v>
                </c:pt>
                <c:pt idx="36">
                  <c:v>46.562000000000012</c:v>
                </c:pt>
                <c:pt idx="37">
                  <c:v>47.40300000000002</c:v>
                </c:pt>
                <c:pt idx="38">
                  <c:v>48.698000000000128</c:v>
                </c:pt>
                <c:pt idx="39">
                  <c:v>50.313000000000045</c:v>
                </c:pt>
                <c:pt idx="40">
                  <c:v>52.188000000000052</c:v>
                </c:pt>
                <c:pt idx="41">
                  <c:v>53.352000000000025</c:v>
                </c:pt>
                <c:pt idx="42">
                  <c:v>54.856999999999999</c:v>
                </c:pt>
                <c:pt idx="43">
                  <c:v>56.106000000000051</c:v>
                </c:pt>
                <c:pt idx="44">
                  <c:v>57.315000000000055</c:v>
                </c:pt>
                <c:pt idx="45">
                  <c:v>59.024000000000058</c:v>
                </c:pt>
                <c:pt idx="46">
                  <c:v>60.764000000000067</c:v>
                </c:pt>
                <c:pt idx="47">
                  <c:v>62.202000000000062</c:v>
                </c:pt>
                <c:pt idx="48">
                  <c:v>64.108000000000018</c:v>
                </c:pt>
                <c:pt idx="49">
                  <c:v>65.488000000000056</c:v>
                </c:pt>
                <c:pt idx="50">
                  <c:v>66.690000000000055</c:v>
                </c:pt>
                <c:pt idx="51">
                  <c:v>68.331000000000074</c:v>
                </c:pt>
                <c:pt idx="52">
                  <c:v>69.862000000000052</c:v>
                </c:pt>
                <c:pt idx="53">
                  <c:v>71.422000000000054</c:v>
                </c:pt>
                <c:pt idx="54">
                  <c:v>71.882000000000048</c:v>
                </c:pt>
                <c:pt idx="55">
                  <c:v>74.214000000000127</c:v>
                </c:pt>
                <c:pt idx="56">
                  <c:v>75.640000000000043</c:v>
                </c:pt>
                <c:pt idx="57">
                  <c:v>77.18700000000004</c:v>
                </c:pt>
                <c:pt idx="58">
                  <c:v>78.515000000000043</c:v>
                </c:pt>
                <c:pt idx="59">
                  <c:v>80.589000000000055</c:v>
                </c:pt>
                <c:pt idx="60">
                  <c:v>82.104000000000042</c:v>
                </c:pt>
                <c:pt idx="61">
                  <c:v>83.718000000000046</c:v>
                </c:pt>
                <c:pt idx="62">
                  <c:v>84.865000000000038</c:v>
                </c:pt>
                <c:pt idx="63">
                  <c:v>86.396000000000043</c:v>
                </c:pt>
                <c:pt idx="64">
                  <c:v>88.052000000000049</c:v>
                </c:pt>
                <c:pt idx="65">
                  <c:v>89.980000000000047</c:v>
                </c:pt>
                <c:pt idx="66">
                  <c:v>91.776000000000039</c:v>
                </c:pt>
                <c:pt idx="67">
                  <c:v>93.456000000000046</c:v>
                </c:pt>
                <c:pt idx="68">
                  <c:v>94.922000000000054</c:v>
                </c:pt>
                <c:pt idx="69">
                  <c:v>96.947000000000287</c:v>
                </c:pt>
                <c:pt idx="70">
                  <c:v>98.560000000000073</c:v>
                </c:pt>
                <c:pt idx="71">
                  <c:v>100.66400000000007</c:v>
                </c:pt>
                <c:pt idx="72">
                  <c:v>102.05100000000007</c:v>
                </c:pt>
                <c:pt idx="73">
                  <c:v>103.66500000000008</c:v>
                </c:pt>
                <c:pt idx="74">
                  <c:v>105.18400000000008</c:v>
                </c:pt>
                <c:pt idx="75">
                  <c:v>106.81300000000007</c:v>
                </c:pt>
                <c:pt idx="76">
                  <c:v>108.66500000000008</c:v>
                </c:pt>
                <c:pt idx="77">
                  <c:v>110.56900000000007</c:v>
                </c:pt>
                <c:pt idx="78">
                  <c:v>112.09800000000007</c:v>
                </c:pt>
                <c:pt idx="79">
                  <c:v>113.87300000000008</c:v>
                </c:pt>
                <c:pt idx="80">
                  <c:v>115.39200000000008</c:v>
                </c:pt>
                <c:pt idx="81">
                  <c:v>116.64700000000009</c:v>
                </c:pt>
                <c:pt idx="82">
                  <c:v>117.50500000000008</c:v>
                </c:pt>
                <c:pt idx="83">
                  <c:v>119.06600000000009</c:v>
                </c:pt>
                <c:pt idx="84">
                  <c:v>120.33300000000008</c:v>
                </c:pt>
                <c:pt idx="85">
                  <c:v>122.03500000000008</c:v>
                </c:pt>
                <c:pt idx="86">
                  <c:v>123.5200000000001</c:v>
                </c:pt>
                <c:pt idx="87">
                  <c:v>125.65600000000008</c:v>
                </c:pt>
                <c:pt idx="88">
                  <c:v>127.0260000000001</c:v>
                </c:pt>
                <c:pt idx="89">
                  <c:v>128.71399999999971</c:v>
                </c:pt>
                <c:pt idx="90">
                  <c:v>130.55900000000008</c:v>
                </c:pt>
                <c:pt idx="91">
                  <c:v>132.13500000000008</c:v>
                </c:pt>
                <c:pt idx="92">
                  <c:v>133.69800000000006</c:v>
                </c:pt>
                <c:pt idx="93">
                  <c:v>135.12200000000007</c:v>
                </c:pt>
                <c:pt idx="94">
                  <c:v>136.69200000000006</c:v>
                </c:pt>
                <c:pt idx="95">
                  <c:v>138.25100000000006</c:v>
                </c:pt>
                <c:pt idx="96">
                  <c:v>139.76200000000006</c:v>
                </c:pt>
                <c:pt idx="97">
                  <c:v>141.28600000000006</c:v>
                </c:pt>
                <c:pt idx="98">
                  <c:v>142.81200000000007</c:v>
                </c:pt>
                <c:pt idx="99">
                  <c:v>144.52100000000007</c:v>
                </c:pt>
                <c:pt idx="100">
                  <c:v>146.08900000000008</c:v>
                </c:pt>
                <c:pt idx="101">
                  <c:v>147.68500000000009</c:v>
                </c:pt>
                <c:pt idx="102">
                  <c:v>149.22500000000008</c:v>
                </c:pt>
                <c:pt idx="103">
                  <c:v>150.76499999999999</c:v>
                </c:pt>
                <c:pt idx="104">
                  <c:v>152.31400000000008</c:v>
                </c:pt>
                <c:pt idx="105">
                  <c:v>153.91100000000009</c:v>
                </c:pt>
                <c:pt idx="106">
                  <c:v>155.47000000000008</c:v>
                </c:pt>
                <c:pt idx="107">
                  <c:v>156.95700000000045</c:v>
                </c:pt>
                <c:pt idx="108">
                  <c:v>158.86100000000027</c:v>
                </c:pt>
                <c:pt idx="109">
                  <c:v>160.33800000000045</c:v>
                </c:pt>
                <c:pt idx="110">
                  <c:v>161.84600000000009</c:v>
                </c:pt>
                <c:pt idx="111">
                  <c:v>163.13700000000009</c:v>
                </c:pt>
                <c:pt idx="112">
                  <c:v>164.53800000000021</c:v>
                </c:pt>
                <c:pt idx="113">
                  <c:v>166.13800000000009</c:v>
                </c:pt>
                <c:pt idx="114">
                  <c:v>167.80300000000008</c:v>
                </c:pt>
                <c:pt idx="115">
                  <c:v>169.58100000000007</c:v>
                </c:pt>
                <c:pt idx="116">
                  <c:v>170.74399999999972</c:v>
                </c:pt>
                <c:pt idx="117">
                  <c:v>172.14</c:v>
                </c:pt>
                <c:pt idx="118">
                  <c:v>173.05000000000007</c:v>
                </c:pt>
                <c:pt idx="119">
                  <c:v>174.65300000000008</c:v>
                </c:pt>
                <c:pt idx="120">
                  <c:v>176.75899999999999</c:v>
                </c:pt>
                <c:pt idx="121">
                  <c:v>177.90300000000008</c:v>
                </c:pt>
                <c:pt idx="122">
                  <c:v>179.54700000000008</c:v>
                </c:pt>
                <c:pt idx="123">
                  <c:v>180.95700000000045</c:v>
                </c:pt>
                <c:pt idx="124">
                  <c:v>182.56700000000009</c:v>
                </c:pt>
                <c:pt idx="125">
                  <c:v>183.58400000000009</c:v>
                </c:pt>
                <c:pt idx="126">
                  <c:v>184.97500000000008</c:v>
                </c:pt>
                <c:pt idx="127">
                  <c:v>186.73700000000008</c:v>
                </c:pt>
                <c:pt idx="128">
                  <c:v>188.36500000000007</c:v>
                </c:pt>
                <c:pt idx="129">
                  <c:v>189.96900000000008</c:v>
                </c:pt>
                <c:pt idx="130">
                  <c:v>191.76900000000001</c:v>
                </c:pt>
                <c:pt idx="131">
                  <c:v>193.59400000000008</c:v>
                </c:pt>
                <c:pt idx="132">
                  <c:v>194.74499999999998</c:v>
                </c:pt>
                <c:pt idx="133">
                  <c:v>196.04100000000008</c:v>
                </c:pt>
                <c:pt idx="134">
                  <c:v>197.31000000000006</c:v>
                </c:pt>
                <c:pt idx="135">
                  <c:v>198.92400000000009</c:v>
                </c:pt>
                <c:pt idx="136">
                  <c:v>199.95900000000006</c:v>
                </c:pt>
                <c:pt idx="137">
                  <c:v>201.15600000000006</c:v>
                </c:pt>
                <c:pt idx="138">
                  <c:v>202.78800000000007</c:v>
                </c:pt>
                <c:pt idx="139">
                  <c:v>203.91200000000009</c:v>
                </c:pt>
                <c:pt idx="140">
                  <c:v>205.78700000000009</c:v>
                </c:pt>
                <c:pt idx="141">
                  <c:v>207.26600000000008</c:v>
                </c:pt>
                <c:pt idx="142">
                  <c:v>209.28700000000009</c:v>
                </c:pt>
                <c:pt idx="143">
                  <c:v>211.11200000000008</c:v>
                </c:pt>
                <c:pt idx="144">
                  <c:v>212.54600000000008</c:v>
                </c:pt>
                <c:pt idx="145">
                  <c:v>214.05700000000007</c:v>
                </c:pt>
                <c:pt idx="146">
                  <c:v>215.74599999999998</c:v>
                </c:pt>
                <c:pt idx="147">
                  <c:v>217.50000000000006</c:v>
                </c:pt>
                <c:pt idx="148">
                  <c:v>219.04399999999998</c:v>
                </c:pt>
                <c:pt idx="149">
                  <c:v>220.69600000000008</c:v>
                </c:pt>
                <c:pt idx="150">
                  <c:v>222.08200000000042</c:v>
                </c:pt>
                <c:pt idx="151">
                  <c:v>223.67399999999998</c:v>
                </c:pt>
                <c:pt idx="152">
                  <c:v>225.28900000000002</c:v>
                </c:pt>
                <c:pt idx="153">
                  <c:v>226.96800000000007</c:v>
                </c:pt>
                <c:pt idx="154">
                  <c:v>228.61399999999998</c:v>
                </c:pt>
                <c:pt idx="155">
                  <c:v>230.06000000000006</c:v>
                </c:pt>
                <c:pt idx="156">
                  <c:v>231.84400000000005</c:v>
                </c:pt>
                <c:pt idx="157">
                  <c:v>233.37700000000007</c:v>
                </c:pt>
                <c:pt idx="158">
                  <c:v>235.13399999999999</c:v>
                </c:pt>
                <c:pt idx="159">
                  <c:v>236.73499999999999</c:v>
                </c:pt>
                <c:pt idx="160">
                  <c:v>238.07000000000005</c:v>
                </c:pt>
                <c:pt idx="161">
                  <c:v>240.06300000000005</c:v>
                </c:pt>
                <c:pt idx="162">
                  <c:v>241.90700000000004</c:v>
                </c:pt>
                <c:pt idx="163">
                  <c:v>243.24499999999998</c:v>
                </c:pt>
                <c:pt idx="164">
                  <c:v>244.19900000000001</c:v>
                </c:pt>
                <c:pt idx="165">
                  <c:v>246.10399999999998</c:v>
                </c:pt>
                <c:pt idx="166">
                  <c:v>247.97600000000006</c:v>
                </c:pt>
                <c:pt idx="167">
                  <c:v>249.21899999999999</c:v>
                </c:pt>
                <c:pt idx="168">
                  <c:v>250.49300000000005</c:v>
                </c:pt>
                <c:pt idx="169">
                  <c:v>252.18900000000002</c:v>
                </c:pt>
                <c:pt idx="170">
                  <c:v>253.65000000000003</c:v>
                </c:pt>
                <c:pt idx="171">
                  <c:v>255.10999999999999</c:v>
                </c:pt>
                <c:pt idx="172">
                  <c:v>256.60300000000001</c:v>
                </c:pt>
                <c:pt idx="173">
                  <c:v>258.02299999999963</c:v>
                </c:pt>
                <c:pt idx="174">
                  <c:v>259.71700000000004</c:v>
                </c:pt>
                <c:pt idx="175">
                  <c:v>261.28399999999897</c:v>
                </c:pt>
                <c:pt idx="176">
                  <c:v>262.67500000000001</c:v>
                </c:pt>
                <c:pt idx="177">
                  <c:v>264.12800000000004</c:v>
                </c:pt>
                <c:pt idx="178">
                  <c:v>265.96200000000005</c:v>
                </c:pt>
                <c:pt idx="179">
                  <c:v>267.46400000000006</c:v>
                </c:pt>
                <c:pt idx="180">
                  <c:v>269.31300000000005</c:v>
                </c:pt>
                <c:pt idx="181">
                  <c:v>270.91400000000004</c:v>
                </c:pt>
                <c:pt idx="182">
                  <c:v>272.42999999999915</c:v>
                </c:pt>
                <c:pt idx="183">
                  <c:v>274.29900000000004</c:v>
                </c:pt>
                <c:pt idx="184">
                  <c:v>276.18600000000004</c:v>
                </c:pt>
                <c:pt idx="185">
                  <c:v>278.00300000000004</c:v>
                </c:pt>
                <c:pt idx="186">
                  <c:v>279.70400000000001</c:v>
                </c:pt>
                <c:pt idx="187">
                  <c:v>281.34800000000001</c:v>
                </c:pt>
                <c:pt idx="188">
                  <c:v>283.17900000000031</c:v>
                </c:pt>
                <c:pt idx="189">
                  <c:v>284.53399999999897</c:v>
                </c:pt>
                <c:pt idx="190">
                  <c:v>285.84700000000032</c:v>
                </c:pt>
                <c:pt idx="191">
                  <c:v>287.20400000000001</c:v>
                </c:pt>
                <c:pt idx="192">
                  <c:v>288.91700000000003</c:v>
                </c:pt>
                <c:pt idx="193">
                  <c:v>290.15500000000031</c:v>
                </c:pt>
                <c:pt idx="194">
                  <c:v>291.50800000000004</c:v>
                </c:pt>
                <c:pt idx="195">
                  <c:v>293.21099999999927</c:v>
                </c:pt>
                <c:pt idx="196">
                  <c:v>294.82900000000001</c:v>
                </c:pt>
                <c:pt idx="197">
                  <c:v>295.78599999999915</c:v>
                </c:pt>
                <c:pt idx="198">
                  <c:v>297.75300000000004</c:v>
                </c:pt>
                <c:pt idx="199">
                  <c:v>299.32500000000005</c:v>
                </c:pt>
                <c:pt idx="200">
                  <c:v>301.07500000000005</c:v>
                </c:pt>
                <c:pt idx="201">
                  <c:v>302.505</c:v>
                </c:pt>
                <c:pt idx="202">
                  <c:v>303.98999999999916</c:v>
                </c:pt>
                <c:pt idx="203">
                  <c:v>305.31300000000005</c:v>
                </c:pt>
                <c:pt idx="204">
                  <c:v>307.38800000000003</c:v>
                </c:pt>
                <c:pt idx="205">
                  <c:v>308.661</c:v>
                </c:pt>
                <c:pt idx="206">
                  <c:v>310.548</c:v>
                </c:pt>
                <c:pt idx="207">
                  <c:v>312.15900000000079</c:v>
                </c:pt>
                <c:pt idx="208">
                  <c:v>313.42200000000003</c:v>
                </c:pt>
                <c:pt idx="209">
                  <c:v>314.95400000000001</c:v>
                </c:pt>
                <c:pt idx="210">
                  <c:v>316.30700000000002</c:v>
                </c:pt>
                <c:pt idx="211">
                  <c:v>318.05100000000004</c:v>
                </c:pt>
                <c:pt idx="212">
                  <c:v>319.04500000000002</c:v>
                </c:pt>
                <c:pt idx="213">
                  <c:v>320.42099999999908</c:v>
                </c:pt>
                <c:pt idx="214">
                  <c:v>321.43299999999897</c:v>
                </c:pt>
                <c:pt idx="215">
                  <c:v>322.45699999999897</c:v>
                </c:pt>
                <c:pt idx="216">
                  <c:v>323.98499999999927</c:v>
                </c:pt>
                <c:pt idx="217">
                  <c:v>325.30200000000002</c:v>
                </c:pt>
              </c:numCache>
            </c:numRef>
          </c:xVal>
          <c:yVal>
            <c:numRef>
              <c:f>Sheet1!$U$2:$U$232</c:f>
              <c:numCache>
                <c:formatCode>General</c:formatCode>
                <c:ptCount val="231"/>
                <c:pt idx="0">
                  <c:v>2.3650000000000612E-2</c:v>
                </c:pt>
                <c:pt idx="1">
                  <c:v>1.707000000000107E-2</c:v>
                </c:pt>
                <c:pt idx="2">
                  <c:v>1.9250000000000225E-2</c:v>
                </c:pt>
                <c:pt idx="3">
                  <c:v>1.9759999999998671E-2</c:v>
                </c:pt>
                <c:pt idx="4">
                  <c:v>2.4320000000000112E-2</c:v>
                </c:pt>
                <c:pt idx="5">
                  <c:v>2.4730000000002392E-2</c:v>
                </c:pt>
                <c:pt idx="6">
                  <c:v>2.9830000000001227E-2</c:v>
                </c:pt>
                <c:pt idx="7">
                  <c:v>2.5710000000000791E-2</c:v>
                </c:pt>
                <c:pt idx="8">
                  <c:v>2.6039999999998956E-2</c:v>
                </c:pt>
                <c:pt idx="9">
                  <c:v>1.9910000000000143E-2</c:v>
                </c:pt>
                <c:pt idx="10">
                  <c:v>1.541999999999954E-2</c:v>
                </c:pt>
                <c:pt idx="11">
                  <c:v>1.6539999999999777E-2</c:v>
                </c:pt>
                <c:pt idx="12">
                  <c:v>1.0220000000001023E-2</c:v>
                </c:pt>
                <c:pt idx="13">
                  <c:v>1.6810000000000262E-2</c:v>
                </c:pt>
                <c:pt idx="14">
                  <c:v>2.1609999999999692E-2</c:v>
                </c:pt>
                <c:pt idx="15">
                  <c:v>2.3309999999999272E-2</c:v>
                </c:pt>
                <c:pt idx="16">
                  <c:v>2.3850000000000152E-2</c:v>
                </c:pt>
                <c:pt idx="17">
                  <c:v>1.8709999999999345E-2</c:v>
                </c:pt>
                <c:pt idx="18">
                  <c:v>2.3029999999999207E-2</c:v>
                </c:pt>
                <c:pt idx="19">
                  <c:v>1.9649999999999283E-2</c:v>
                </c:pt>
                <c:pt idx="20">
                  <c:v>2.6060000000001752E-2</c:v>
                </c:pt>
                <c:pt idx="21">
                  <c:v>1.4640000000000661E-2</c:v>
                </c:pt>
                <c:pt idx="22">
                  <c:v>2.6739999999997356E-2</c:v>
                </c:pt>
                <c:pt idx="23">
                  <c:v>3.5020000000000051E-2</c:v>
                </c:pt>
                <c:pt idx="24">
                  <c:v>2.7590000000000732E-2</c:v>
                </c:pt>
                <c:pt idx="25">
                  <c:v>2.8140000000001181E-2</c:v>
                </c:pt>
                <c:pt idx="26">
                  <c:v>2.1909999999998982E-2</c:v>
                </c:pt>
                <c:pt idx="27">
                  <c:v>2.9519999999998638E-2</c:v>
                </c:pt>
                <c:pt idx="28">
                  <c:v>2.6209999999999695E-2</c:v>
                </c:pt>
                <c:pt idx="29">
                  <c:v>2.5899999999997151E-2</c:v>
                </c:pt>
                <c:pt idx="30">
                  <c:v>1.6629999999999923E-2</c:v>
                </c:pt>
                <c:pt idx="31">
                  <c:v>1.2580000000000481E-2</c:v>
                </c:pt>
                <c:pt idx="32">
                  <c:v>2.4660000000001459E-2</c:v>
                </c:pt>
                <c:pt idx="33">
                  <c:v>9.5900000000000291E-3</c:v>
                </c:pt>
                <c:pt idx="34">
                  <c:v>1.876000000000105E-2</c:v>
                </c:pt>
                <c:pt idx="35">
                  <c:v>2.3929999999997113E-2</c:v>
                </c:pt>
                <c:pt idx="36">
                  <c:v>1.4599999999998614E-2</c:v>
                </c:pt>
                <c:pt idx="37">
                  <c:v>3.511000000000021E-2</c:v>
                </c:pt>
                <c:pt idx="38">
                  <c:v>1.9410000000001263E-2</c:v>
                </c:pt>
                <c:pt idx="39">
                  <c:v>3.6649999999998802E-2</c:v>
                </c:pt>
                <c:pt idx="40">
                  <c:v>5.100000000002991E-3</c:v>
                </c:pt>
                <c:pt idx="41">
                  <c:v>7.6699999999980846E-3</c:v>
                </c:pt>
                <c:pt idx="42">
                  <c:v>1.4889999999998293E-2</c:v>
                </c:pt>
                <c:pt idx="43">
                  <c:v>9.4900000000002569E-3</c:v>
                </c:pt>
                <c:pt idx="44">
                  <c:v>7.0099999999982086E-3</c:v>
                </c:pt>
                <c:pt idx="45">
                  <c:v>7.2400000000001621E-3</c:v>
                </c:pt>
                <c:pt idx="46">
                  <c:v>7.2600000000029464E-3</c:v>
                </c:pt>
                <c:pt idx="47">
                  <c:v>8.0800000000003248E-3</c:v>
                </c:pt>
                <c:pt idx="48">
                  <c:v>6.0699999999982591E-3</c:v>
                </c:pt>
                <c:pt idx="49">
                  <c:v>-6.0500000000012401E-3</c:v>
                </c:pt>
                <c:pt idx="50">
                  <c:v>7.5000000000069672E-4</c:v>
                </c:pt>
                <c:pt idx="51">
                  <c:v>1.0830000000002785E-2</c:v>
                </c:pt>
                <c:pt idx="52">
                  <c:v>6.0200000000001528E-3</c:v>
                </c:pt>
                <c:pt idx="53">
                  <c:v>1.169000000000224E-2</c:v>
                </c:pt>
                <c:pt idx="54">
                  <c:v>1.5280000000001327E-2</c:v>
                </c:pt>
                <c:pt idx="55">
                  <c:v>4.4800000000016129E-3</c:v>
                </c:pt>
                <c:pt idx="56">
                  <c:v>1.4250000000001206E-2</c:v>
                </c:pt>
                <c:pt idx="57">
                  <c:v>1.3999999999891882E-4</c:v>
                </c:pt>
                <c:pt idx="58">
                  <c:v>1.4799999999979281E-3</c:v>
                </c:pt>
                <c:pt idx="59">
                  <c:v>-7.1100000000001882E-3</c:v>
                </c:pt>
                <c:pt idx="60">
                  <c:v>2.2399999999975812E-3</c:v>
                </c:pt>
                <c:pt idx="61">
                  <c:v>-3.4699999999994249E-3</c:v>
                </c:pt>
                <c:pt idx="62">
                  <c:v>4.1099999999978506E-3</c:v>
                </c:pt>
                <c:pt idx="63">
                  <c:v>8.009999999999436E-3</c:v>
                </c:pt>
                <c:pt idx="64">
                  <c:v>7.4699999999985603E-3</c:v>
                </c:pt>
                <c:pt idx="65">
                  <c:v>-6.0600000000008564E-3</c:v>
                </c:pt>
                <c:pt idx="66">
                  <c:v>-6.2100000000022892E-3</c:v>
                </c:pt>
                <c:pt idx="67">
                  <c:v>1.5699999999980758E-3</c:v>
                </c:pt>
                <c:pt idx="68">
                  <c:v>-1.0350000000001859E-2</c:v>
                </c:pt>
                <c:pt idx="69">
                  <c:v>-5.8799999999970213E-3</c:v>
                </c:pt>
                <c:pt idx="70">
                  <c:v>7.7299999999993806E-3</c:v>
                </c:pt>
                <c:pt idx="71">
                  <c:v>-1.9899999999986083E-3</c:v>
                </c:pt>
                <c:pt idx="72">
                  <c:v>1.5299999999995881E-3</c:v>
                </c:pt>
                <c:pt idx="73">
                  <c:v>-7.290000000000481E-3</c:v>
                </c:pt>
                <c:pt idx="74">
                  <c:v>1.4399999999994398E-3</c:v>
                </c:pt>
                <c:pt idx="75">
                  <c:v>-4.3599999999977034E-3</c:v>
                </c:pt>
                <c:pt idx="76">
                  <c:v>-2.7399999999986389E-3</c:v>
                </c:pt>
                <c:pt idx="77">
                  <c:v>-1.8479999999999608E-2</c:v>
                </c:pt>
                <c:pt idx="78">
                  <c:v>-1.8999999999997685E-2</c:v>
                </c:pt>
                <c:pt idx="79">
                  <c:v>-7.0699999999981568E-3</c:v>
                </c:pt>
                <c:pt idx="80">
                  <c:v>-1.0169999999998017E-2</c:v>
                </c:pt>
                <c:pt idx="81">
                  <c:v>-2.4599999999985744E-3</c:v>
                </c:pt>
                <c:pt idx="82">
                  <c:v>-9.5999999999983304E-3</c:v>
                </c:pt>
                <c:pt idx="83">
                  <c:v>-1.9220000000000063E-2</c:v>
                </c:pt>
                <c:pt idx="84">
                  <c:v>-7.4999999999996562E-3</c:v>
                </c:pt>
                <c:pt idx="85">
                  <c:v>-1.5419999999998213E-2</c:v>
                </c:pt>
                <c:pt idx="86">
                  <c:v>-2.3479999999998603E-2</c:v>
                </c:pt>
                <c:pt idx="87">
                  <c:v>5.5699999999994252E-3</c:v>
                </c:pt>
                <c:pt idx="88">
                  <c:v>-1.4240000000000261E-2</c:v>
                </c:pt>
                <c:pt idx="89">
                  <c:v>-4.9100000000017524E-3</c:v>
                </c:pt>
                <c:pt idx="90">
                  <c:v>-1.4909999999999757E-2</c:v>
                </c:pt>
                <c:pt idx="91">
                  <c:v>-1.9699999999999607E-2</c:v>
                </c:pt>
                <c:pt idx="92">
                  <c:v>-2.3200000000003296E-3</c:v>
                </c:pt>
                <c:pt idx="93">
                  <c:v>-1.317000000000168E-2</c:v>
                </c:pt>
                <c:pt idx="94">
                  <c:v>-4.3099999999996067E-3</c:v>
                </c:pt>
                <c:pt idx="95">
                  <c:v>-1.2360000000000404E-2</c:v>
                </c:pt>
                <c:pt idx="96">
                  <c:v>-1.37799999999999E-2</c:v>
                </c:pt>
                <c:pt idx="97">
                  <c:v>-1.512999999999854E-2</c:v>
                </c:pt>
                <c:pt idx="98">
                  <c:v>-1.1770000000001401E-2</c:v>
                </c:pt>
                <c:pt idx="99">
                  <c:v>-1.721000000000154E-2</c:v>
                </c:pt>
                <c:pt idx="100">
                  <c:v>-2.1710000000001672E-2</c:v>
                </c:pt>
                <c:pt idx="101">
                  <c:v>-1.8130000000002245E-2</c:v>
                </c:pt>
                <c:pt idx="102">
                  <c:v>-1.673000000000192E-2</c:v>
                </c:pt>
                <c:pt idx="103">
                  <c:v>-1.3840000000001225E-2</c:v>
                </c:pt>
                <c:pt idx="104">
                  <c:v>-1.6250000000002363E-2</c:v>
                </c:pt>
                <c:pt idx="105">
                  <c:v>-2.8110000000000981E-2</c:v>
                </c:pt>
                <c:pt idx="106">
                  <c:v>-2.2610000000003249E-2</c:v>
                </c:pt>
                <c:pt idx="107">
                  <c:v>-9.8699999999987791E-3</c:v>
                </c:pt>
                <c:pt idx="108">
                  <c:v>-1.2949999999999351E-2</c:v>
                </c:pt>
                <c:pt idx="109">
                  <c:v>-1.3529999999998725E-2</c:v>
                </c:pt>
                <c:pt idx="110">
                  <c:v>-1.2379999999999614E-2</c:v>
                </c:pt>
                <c:pt idx="111">
                  <c:v>-1.9780000000000186E-2</c:v>
                </c:pt>
                <c:pt idx="112">
                  <c:v>-1.836000000000065E-2</c:v>
                </c:pt>
                <c:pt idx="113">
                  <c:v>-1.9619999999999083E-2</c:v>
                </c:pt>
                <c:pt idx="114">
                  <c:v>-2.2290000000001052E-2</c:v>
                </c:pt>
                <c:pt idx="115">
                  <c:v>-1.8249999999997681E-2</c:v>
                </c:pt>
                <c:pt idx="116">
                  <c:v>-1.2799999999997924E-2</c:v>
                </c:pt>
                <c:pt idx="117">
                  <c:v>-1.892000000000077E-2</c:v>
                </c:pt>
                <c:pt idx="118">
                  <c:v>-7.9599999999999949E-3</c:v>
                </c:pt>
                <c:pt idx="119">
                  <c:v>-1.74399999999999E-2</c:v>
                </c:pt>
                <c:pt idx="120">
                  <c:v>-9.1899999999996238E-3</c:v>
                </c:pt>
                <c:pt idx="121">
                  <c:v>-5.7399999999987739E-3</c:v>
                </c:pt>
                <c:pt idx="122">
                  <c:v>-1.5009999999999524E-2</c:v>
                </c:pt>
                <c:pt idx="123">
                  <c:v>-1.2219999999998558E-2</c:v>
                </c:pt>
                <c:pt idx="124">
                  <c:v>-9.4000000000023353E-3</c:v>
                </c:pt>
                <c:pt idx="125">
                  <c:v>-1.4180000000002555E-2</c:v>
                </c:pt>
                <c:pt idx="126">
                  <c:v>-1.08999999999988E-2</c:v>
                </c:pt>
                <c:pt idx="127">
                  <c:v>-7.7400000000012155E-3</c:v>
                </c:pt>
                <c:pt idx="128">
                  <c:v>-1.2749999999999817E-2</c:v>
                </c:pt>
                <c:pt idx="129">
                  <c:v>-1.0000000000000901E-2</c:v>
                </c:pt>
                <c:pt idx="130">
                  <c:v>-1.7719999999999961E-2</c:v>
                </c:pt>
                <c:pt idx="131">
                  <c:v>-6.0800000000001036E-3</c:v>
                </c:pt>
                <c:pt idx="132">
                  <c:v>-9.6900000000019748E-3</c:v>
                </c:pt>
                <c:pt idx="133">
                  <c:v>-1.8599999999998621E-2</c:v>
                </c:pt>
                <c:pt idx="134">
                  <c:v>-3.5599999999995652E-3</c:v>
                </c:pt>
                <c:pt idx="135">
                  <c:v>-1.73999999999979E-2</c:v>
                </c:pt>
                <c:pt idx="136">
                  <c:v>-1.2119999999998795E-2</c:v>
                </c:pt>
                <c:pt idx="137">
                  <c:v>-1.6180000000001461E-2</c:v>
                </c:pt>
                <c:pt idx="138">
                  <c:v>-1.73999999999979E-2</c:v>
                </c:pt>
                <c:pt idx="139">
                  <c:v>-2.0960000000001641E-2</c:v>
                </c:pt>
                <c:pt idx="140">
                  <c:v>-2.3729999999999793E-2</c:v>
                </c:pt>
                <c:pt idx="141">
                  <c:v>-2.1949999999999692E-2</c:v>
                </c:pt>
                <c:pt idx="142">
                  <c:v>-2.1109999999999556E-2</c:v>
                </c:pt>
                <c:pt idx="143">
                  <c:v>-1.9689999999999985E-2</c:v>
                </c:pt>
                <c:pt idx="144">
                  <c:v>-3.3380000000000409E-2</c:v>
                </c:pt>
                <c:pt idx="145">
                  <c:v>-2.2760000000001002E-2</c:v>
                </c:pt>
                <c:pt idx="146">
                  <c:v>-2.2360000000001951E-2</c:v>
                </c:pt>
                <c:pt idx="147">
                  <c:v>-1.8779999999998909E-2</c:v>
                </c:pt>
                <c:pt idx="148">
                  <c:v>-1.4639999999999315E-2</c:v>
                </c:pt>
                <c:pt idx="149">
                  <c:v>-1.4359999999999254E-2</c:v>
                </c:pt>
                <c:pt idx="150">
                  <c:v>-1.2839999999999956E-2</c:v>
                </c:pt>
                <c:pt idx="151">
                  <c:v>-1.5990000000001503E-2</c:v>
                </c:pt>
                <c:pt idx="152">
                  <c:v>-1.5479999999999494E-2</c:v>
                </c:pt>
                <c:pt idx="153">
                  <c:v>-1.0429999999998827E-2</c:v>
                </c:pt>
                <c:pt idx="154">
                  <c:v>-1.4829999999999233E-2</c:v>
                </c:pt>
                <c:pt idx="155">
                  <c:v>-1.1649999999998845E-2</c:v>
                </c:pt>
                <c:pt idx="156">
                  <c:v>-7.0599999999985362E-3</c:v>
                </c:pt>
                <c:pt idx="157">
                  <c:v>-1.2080000000000321E-2</c:v>
                </c:pt>
                <c:pt idx="158">
                  <c:v>-1.0560000000001023E-2</c:v>
                </c:pt>
                <c:pt idx="159">
                  <c:v>-3.1000000000180997E-4</c:v>
                </c:pt>
                <c:pt idx="160">
                  <c:v>-1.1200000000031224E-3</c:v>
                </c:pt>
                <c:pt idx="161">
                  <c:v>-6.3000000000024321E-3</c:v>
                </c:pt>
                <c:pt idx="162">
                  <c:v>-8.460000000002391E-3</c:v>
                </c:pt>
                <c:pt idx="163">
                  <c:v>-1.1449999999999301E-2</c:v>
                </c:pt>
                <c:pt idx="164">
                  <c:v>-6.6100000000013518E-3</c:v>
                </c:pt>
                <c:pt idx="165">
                  <c:v>-1.0439999999998444E-2</c:v>
                </c:pt>
                <c:pt idx="166">
                  <c:v>-1.3339999999998797E-2</c:v>
                </c:pt>
                <c:pt idx="167">
                  <c:v>-2.5030000000000427E-2</c:v>
                </c:pt>
                <c:pt idx="168">
                  <c:v>-9.9599999999989159E-3</c:v>
                </c:pt>
                <c:pt idx="169">
                  <c:v>-2.07799999999978E-2</c:v>
                </c:pt>
                <c:pt idx="170">
                  <c:v>-8.2300000000004037E-3</c:v>
                </c:pt>
                <c:pt idx="171">
                  <c:v>-6.7499999999996183E-3</c:v>
                </c:pt>
                <c:pt idx="172">
                  <c:v>-1.4030000000001097E-2</c:v>
                </c:pt>
                <c:pt idx="173">
                  <c:v>-1.7079999999999321E-2</c:v>
                </c:pt>
                <c:pt idx="174">
                  <c:v>-6.4200000000014419E-3</c:v>
                </c:pt>
                <c:pt idx="175">
                  <c:v>-6.4999999999984176E-3</c:v>
                </c:pt>
                <c:pt idx="176">
                  <c:v>-9.1000000000041308E-4</c:v>
                </c:pt>
                <c:pt idx="177">
                  <c:v>-8.9999999999480198E-5</c:v>
                </c:pt>
                <c:pt idx="178">
                  <c:v>6.4800000000005036E-3</c:v>
                </c:pt>
                <c:pt idx="179">
                  <c:v>3.9500000000003534E-3</c:v>
                </c:pt>
                <c:pt idx="180">
                  <c:v>2.2000000000299688E-4</c:v>
                </c:pt>
                <c:pt idx="181">
                  <c:v>-4.0900000000008282E-3</c:v>
                </c:pt>
                <c:pt idx="182">
                  <c:v>-1.076000000000058E-2</c:v>
                </c:pt>
                <c:pt idx="183">
                  <c:v>-3.5999999999980492E-3</c:v>
                </c:pt>
                <c:pt idx="184">
                  <c:v>2.6300000000005854E-3</c:v>
                </c:pt>
                <c:pt idx="185">
                  <c:v>-1.3519999999999088E-2</c:v>
                </c:pt>
                <c:pt idx="186">
                  <c:v>-1.0229999999999293E-2</c:v>
                </c:pt>
                <c:pt idx="187">
                  <c:v>-7.1700000000014677E-3</c:v>
                </c:pt>
                <c:pt idx="188">
                  <c:v>-9.300000000002558E-3</c:v>
                </c:pt>
                <c:pt idx="189">
                  <c:v>-1.6500000000008238E-3</c:v>
                </c:pt>
                <c:pt idx="190">
                  <c:v>2.8300000000001158E-3</c:v>
                </c:pt>
                <c:pt idx="191">
                  <c:v>4.560000000002137E-3</c:v>
                </c:pt>
                <c:pt idx="192">
                  <c:v>8.7100000000013278E-3</c:v>
                </c:pt>
                <c:pt idx="193">
                  <c:v>7.3699999999987829E-3</c:v>
                </c:pt>
                <c:pt idx="194">
                  <c:v>8.7000000000325695E-4</c:v>
                </c:pt>
                <c:pt idx="195">
                  <c:v>-9.9000000000093978E-4</c:v>
                </c:pt>
                <c:pt idx="196">
                  <c:v>2.500000000018606E-4</c:v>
                </c:pt>
                <c:pt idx="197">
                  <c:v>-8.5999999999875607E-4</c:v>
                </c:pt>
                <c:pt idx="198">
                  <c:v>-8.9999999999997304E-3</c:v>
                </c:pt>
                <c:pt idx="199">
                  <c:v>9.9999999999987304E-3</c:v>
                </c:pt>
                <c:pt idx="200">
                  <c:v>1.32100000000015E-2</c:v>
                </c:pt>
                <c:pt idx="201">
                  <c:v>8.7400000000001921E-3</c:v>
                </c:pt>
                <c:pt idx="202">
                  <c:v>2.5500000000001632E-2</c:v>
                </c:pt>
                <c:pt idx="203">
                  <c:v>2.1469999999997876E-2</c:v>
                </c:pt>
                <c:pt idx="204">
                  <c:v>2.1860000000000882E-2</c:v>
                </c:pt>
                <c:pt idx="205">
                  <c:v>2.4389999999997469E-2</c:v>
                </c:pt>
                <c:pt idx="206">
                  <c:v>2.7529999999999402E-2</c:v>
                </c:pt>
                <c:pt idx="207">
                  <c:v>2.9430000000002138E-2</c:v>
                </c:pt>
                <c:pt idx="208">
                  <c:v>2.2599999999997736E-2</c:v>
                </c:pt>
                <c:pt idx="209">
                  <c:v>2.9620000000001992E-2</c:v>
                </c:pt>
                <c:pt idx="210">
                  <c:v>2.352000000000198E-2</c:v>
                </c:pt>
                <c:pt idx="211">
                  <c:v>2.0589999999999241E-2</c:v>
                </c:pt>
                <c:pt idx="212">
                  <c:v>2.0969999999999041E-2</c:v>
                </c:pt>
                <c:pt idx="213">
                  <c:v>2.1600000000000143E-2</c:v>
                </c:pt>
                <c:pt idx="214">
                  <c:v>1.5970000000000081E-2</c:v>
                </c:pt>
                <c:pt idx="215">
                  <c:v>1.8249999999998989E-2</c:v>
                </c:pt>
                <c:pt idx="216">
                  <c:v>2.0120000000002788E-2</c:v>
                </c:pt>
                <c:pt idx="217">
                  <c:v>1.1060000000001209E-2</c:v>
                </c:pt>
              </c:numCache>
            </c:numRef>
          </c:yVal>
          <c:smooth val="1"/>
        </c:ser>
        <c:ser>
          <c:idx val="1"/>
          <c:order val="1"/>
          <c:tx>
            <c:v>GRACE 2010 (Nmax=180, 200 km filter on h-H)</c:v>
          </c:tx>
          <c:spPr>
            <a:ln>
              <a:solidFill>
                <a:srgbClr val="7030A0"/>
              </a:solidFill>
            </a:ln>
          </c:spPr>
          <c:marker>
            <c:symbol val="none"/>
          </c:marker>
          <c:xVal>
            <c:numRef>
              <c:f>Sheet1!$C$2:$C$232</c:f>
              <c:numCache>
                <c:formatCode>General</c:formatCode>
                <c:ptCount val="231"/>
                <c:pt idx="0">
                  <c:v>0</c:v>
                </c:pt>
                <c:pt idx="1">
                  <c:v>0.75299999999992961</c:v>
                </c:pt>
                <c:pt idx="2">
                  <c:v>2.0289999999999395</c:v>
                </c:pt>
                <c:pt idx="3">
                  <c:v>3.1359999999999673</c:v>
                </c:pt>
                <c:pt idx="4">
                  <c:v>3.9219999999999677</c:v>
                </c:pt>
                <c:pt idx="5">
                  <c:v>5.1739999999999782</c:v>
                </c:pt>
                <c:pt idx="6">
                  <c:v>6.1680000000000055</c:v>
                </c:pt>
                <c:pt idx="7">
                  <c:v>7.5300000000000304</c:v>
                </c:pt>
                <c:pt idx="8">
                  <c:v>8.049000000000035</c:v>
                </c:pt>
                <c:pt idx="9">
                  <c:v>8.6410000000000089</c:v>
                </c:pt>
                <c:pt idx="10">
                  <c:v>9.4560000000000208</c:v>
                </c:pt>
                <c:pt idx="11">
                  <c:v>10.215000000000032</c:v>
                </c:pt>
                <c:pt idx="12">
                  <c:v>10.816000000000034</c:v>
                </c:pt>
                <c:pt idx="13">
                  <c:v>12.293000000000005</c:v>
                </c:pt>
                <c:pt idx="14">
                  <c:v>13.849</c:v>
                </c:pt>
                <c:pt idx="15">
                  <c:v>15.380000000000004</c:v>
                </c:pt>
                <c:pt idx="16">
                  <c:v>17.437000000000015</c:v>
                </c:pt>
                <c:pt idx="17">
                  <c:v>18.956000000000017</c:v>
                </c:pt>
                <c:pt idx="18">
                  <c:v>20.325000000000042</c:v>
                </c:pt>
                <c:pt idx="19">
                  <c:v>21.792000000000026</c:v>
                </c:pt>
                <c:pt idx="20">
                  <c:v>23.27600000000001</c:v>
                </c:pt>
                <c:pt idx="21">
                  <c:v>25.228000000000009</c:v>
                </c:pt>
                <c:pt idx="22">
                  <c:v>26.605000000000018</c:v>
                </c:pt>
                <c:pt idx="23">
                  <c:v>28.10000000000003</c:v>
                </c:pt>
                <c:pt idx="24">
                  <c:v>28.902000000000029</c:v>
                </c:pt>
                <c:pt idx="25">
                  <c:v>30.605000000000018</c:v>
                </c:pt>
                <c:pt idx="26">
                  <c:v>31.367000000000033</c:v>
                </c:pt>
                <c:pt idx="27">
                  <c:v>33.04400000000004</c:v>
                </c:pt>
                <c:pt idx="28">
                  <c:v>34.70700000000005</c:v>
                </c:pt>
                <c:pt idx="29">
                  <c:v>36.335000000000036</c:v>
                </c:pt>
                <c:pt idx="30">
                  <c:v>37.163000000000011</c:v>
                </c:pt>
                <c:pt idx="31">
                  <c:v>38.800000000000004</c:v>
                </c:pt>
                <c:pt idx="32">
                  <c:v>40.507000000000005</c:v>
                </c:pt>
                <c:pt idx="33">
                  <c:v>42.102000000000032</c:v>
                </c:pt>
                <c:pt idx="34">
                  <c:v>43.734000000000037</c:v>
                </c:pt>
                <c:pt idx="35">
                  <c:v>44.561000000000035</c:v>
                </c:pt>
                <c:pt idx="36">
                  <c:v>46.562000000000012</c:v>
                </c:pt>
                <c:pt idx="37">
                  <c:v>47.40300000000002</c:v>
                </c:pt>
                <c:pt idx="38">
                  <c:v>48.698000000000128</c:v>
                </c:pt>
                <c:pt idx="39">
                  <c:v>50.313000000000045</c:v>
                </c:pt>
                <c:pt idx="40">
                  <c:v>52.188000000000052</c:v>
                </c:pt>
                <c:pt idx="41">
                  <c:v>53.352000000000025</c:v>
                </c:pt>
                <c:pt idx="42">
                  <c:v>54.856999999999999</c:v>
                </c:pt>
                <c:pt idx="43">
                  <c:v>56.106000000000051</c:v>
                </c:pt>
                <c:pt idx="44">
                  <c:v>57.315000000000055</c:v>
                </c:pt>
                <c:pt idx="45">
                  <c:v>59.024000000000058</c:v>
                </c:pt>
                <c:pt idx="46">
                  <c:v>60.764000000000067</c:v>
                </c:pt>
                <c:pt idx="47">
                  <c:v>62.202000000000062</c:v>
                </c:pt>
                <c:pt idx="48">
                  <c:v>64.108000000000018</c:v>
                </c:pt>
                <c:pt idx="49">
                  <c:v>65.488000000000056</c:v>
                </c:pt>
                <c:pt idx="50">
                  <c:v>66.690000000000055</c:v>
                </c:pt>
                <c:pt idx="51">
                  <c:v>68.331000000000074</c:v>
                </c:pt>
                <c:pt idx="52">
                  <c:v>69.862000000000052</c:v>
                </c:pt>
                <c:pt idx="53">
                  <c:v>71.422000000000054</c:v>
                </c:pt>
                <c:pt idx="54">
                  <c:v>71.882000000000048</c:v>
                </c:pt>
                <c:pt idx="55">
                  <c:v>74.214000000000127</c:v>
                </c:pt>
                <c:pt idx="56">
                  <c:v>75.640000000000043</c:v>
                </c:pt>
                <c:pt idx="57">
                  <c:v>77.18700000000004</c:v>
                </c:pt>
                <c:pt idx="58">
                  <c:v>78.515000000000043</c:v>
                </c:pt>
                <c:pt idx="59">
                  <c:v>80.589000000000055</c:v>
                </c:pt>
                <c:pt idx="60">
                  <c:v>82.104000000000042</c:v>
                </c:pt>
                <c:pt idx="61">
                  <c:v>83.718000000000046</c:v>
                </c:pt>
                <c:pt idx="62">
                  <c:v>84.865000000000038</c:v>
                </c:pt>
                <c:pt idx="63">
                  <c:v>86.396000000000043</c:v>
                </c:pt>
                <c:pt idx="64">
                  <c:v>88.052000000000049</c:v>
                </c:pt>
                <c:pt idx="65">
                  <c:v>89.980000000000047</c:v>
                </c:pt>
                <c:pt idx="66">
                  <c:v>91.776000000000039</c:v>
                </c:pt>
                <c:pt idx="67">
                  <c:v>93.456000000000046</c:v>
                </c:pt>
                <c:pt idx="68">
                  <c:v>94.922000000000054</c:v>
                </c:pt>
                <c:pt idx="69">
                  <c:v>96.947000000000287</c:v>
                </c:pt>
                <c:pt idx="70">
                  <c:v>98.560000000000073</c:v>
                </c:pt>
                <c:pt idx="71">
                  <c:v>100.66400000000007</c:v>
                </c:pt>
                <c:pt idx="72">
                  <c:v>102.05100000000007</c:v>
                </c:pt>
                <c:pt idx="73">
                  <c:v>103.66500000000008</c:v>
                </c:pt>
                <c:pt idx="74">
                  <c:v>105.18400000000008</c:v>
                </c:pt>
                <c:pt idx="75">
                  <c:v>106.81300000000007</c:v>
                </c:pt>
                <c:pt idx="76">
                  <c:v>108.66500000000008</c:v>
                </c:pt>
                <c:pt idx="77">
                  <c:v>110.56900000000007</c:v>
                </c:pt>
                <c:pt idx="78">
                  <c:v>112.09800000000007</c:v>
                </c:pt>
                <c:pt idx="79">
                  <c:v>113.87300000000008</c:v>
                </c:pt>
                <c:pt idx="80">
                  <c:v>115.39200000000008</c:v>
                </c:pt>
                <c:pt idx="81">
                  <c:v>116.64700000000009</c:v>
                </c:pt>
                <c:pt idx="82">
                  <c:v>117.50500000000008</c:v>
                </c:pt>
                <c:pt idx="83">
                  <c:v>119.06600000000009</c:v>
                </c:pt>
                <c:pt idx="84">
                  <c:v>120.33300000000008</c:v>
                </c:pt>
                <c:pt idx="85">
                  <c:v>122.03500000000008</c:v>
                </c:pt>
                <c:pt idx="86">
                  <c:v>123.5200000000001</c:v>
                </c:pt>
                <c:pt idx="87">
                  <c:v>125.65600000000008</c:v>
                </c:pt>
                <c:pt idx="88">
                  <c:v>127.0260000000001</c:v>
                </c:pt>
                <c:pt idx="89">
                  <c:v>128.71399999999971</c:v>
                </c:pt>
                <c:pt idx="90">
                  <c:v>130.55900000000008</c:v>
                </c:pt>
                <c:pt idx="91">
                  <c:v>132.13500000000008</c:v>
                </c:pt>
                <c:pt idx="92">
                  <c:v>133.69800000000006</c:v>
                </c:pt>
                <c:pt idx="93">
                  <c:v>135.12200000000007</c:v>
                </c:pt>
                <c:pt idx="94">
                  <c:v>136.69200000000006</c:v>
                </c:pt>
                <c:pt idx="95">
                  <c:v>138.25100000000006</c:v>
                </c:pt>
                <c:pt idx="96">
                  <c:v>139.76200000000006</c:v>
                </c:pt>
                <c:pt idx="97">
                  <c:v>141.28600000000006</c:v>
                </c:pt>
                <c:pt idx="98">
                  <c:v>142.81200000000007</c:v>
                </c:pt>
                <c:pt idx="99">
                  <c:v>144.52100000000007</c:v>
                </c:pt>
                <c:pt idx="100">
                  <c:v>146.08900000000008</c:v>
                </c:pt>
                <c:pt idx="101">
                  <c:v>147.68500000000009</c:v>
                </c:pt>
                <c:pt idx="102">
                  <c:v>149.22500000000008</c:v>
                </c:pt>
                <c:pt idx="103">
                  <c:v>150.76499999999999</c:v>
                </c:pt>
                <c:pt idx="104">
                  <c:v>152.31400000000008</c:v>
                </c:pt>
                <c:pt idx="105">
                  <c:v>153.91100000000009</c:v>
                </c:pt>
                <c:pt idx="106">
                  <c:v>155.47000000000008</c:v>
                </c:pt>
                <c:pt idx="107">
                  <c:v>156.95700000000045</c:v>
                </c:pt>
                <c:pt idx="108">
                  <c:v>158.86100000000027</c:v>
                </c:pt>
                <c:pt idx="109">
                  <c:v>160.33800000000045</c:v>
                </c:pt>
                <c:pt idx="110">
                  <c:v>161.84600000000009</c:v>
                </c:pt>
                <c:pt idx="111">
                  <c:v>163.13700000000009</c:v>
                </c:pt>
                <c:pt idx="112">
                  <c:v>164.53800000000021</c:v>
                </c:pt>
                <c:pt idx="113">
                  <c:v>166.13800000000009</c:v>
                </c:pt>
                <c:pt idx="114">
                  <c:v>167.80300000000008</c:v>
                </c:pt>
                <c:pt idx="115">
                  <c:v>169.58100000000007</c:v>
                </c:pt>
                <c:pt idx="116">
                  <c:v>170.74399999999972</c:v>
                </c:pt>
                <c:pt idx="117">
                  <c:v>172.14</c:v>
                </c:pt>
                <c:pt idx="118">
                  <c:v>173.05000000000007</c:v>
                </c:pt>
                <c:pt idx="119">
                  <c:v>174.65300000000008</c:v>
                </c:pt>
                <c:pt idx="120">
                  <c:v>176.75899999999999</c:v>
                </c:pt>
                <c:pt idx="121">
                  <c:v>177.90300000000008</c:v>
                </c:pt>
                <c:pt idx="122">
                  <c:v>179.54700000000008</c:v>
                </c:pt>
                <c:pt idx="123">
                  <c:v>180.95700000000045</c:v>
                </c:pt>
                <c:pt idx="124">
                  <c:v>182.56700000000009</c:v>
                </c:pt>
                <c:pt idx="125">
                  <c:v>183.58400000000009</c:v>
                </c:pt>
                <c:pt idx="126">
                  <c:v>184.97500000000008</c:v>
                </c:pt>
                <c:pt idx="127">
                  <c:v>186.73700000000008</c:v>
                </c:pt>
                <c:pt idx="128">
                  <c:v>188.36500000000007</c:v>
                </c:pt>
                <c:pt idx="129">
                  <c:v>189.96900000000008</c:v>
                </c:pt>
                <c:pt idx="130">
                  <c:v>191.76900000000001</c:v>
                </c:pt>
                <c:pt idx="131">
                  <c:v>193.59400000000008</c:v>
                </c:pt>
                <c:pt idx="132">
                  <c:v>194.74499999999998</c:v>
                </c:pt>
                <c:pt idx="133">
                  <c:v>196.04100000000008</c:v>
                </c:pt>
                <c:pt idx="134">
                  <c:v>197.31000000000006</c:v>
                </c:pt>
                <c:pt idx="135">
                  <c:v>198.92400000000009</c:v>
                </c:pt>
                <c:pt idx="136">
                  <c:v>199.95900000000006</c:v>
                </c:pt>
                <c:pt idx="137">
                  <c:v>201.15600000000006</c:v>
                </c:pt>
                <c:pt idx="138">
                  <c:v>202.78800000000007</c:v>
                </c:pt>
                <c:pt idx="139">
                  <c:v>203.91200000000009</c:v>
                </c:pt>
                <c:pt idx="140">
                  <c:v>205.78700000000009</c:v>
                </c:pt>
                <c:pt idx="141">
                  <c:v>207.26600000000008</c:v>
                </c:pt>
                <c:pt idx="142">
                  <c:v>209.28700000000009</c:v>
                </c:pt>
                <c:pt idx="143">
                  <c:v>211.11200000000008</c:v>
                </c:pt>
                <c:pt idx="144">
                  <c:v>212.54600000000008</c:v>
                </c:pt>
                <c:pt idx="145">
                  <c:v>214.05700000000007</c:v>
                </c:pt>
                <c:pt idx="146">
                  <c:v>215.74599999999998</c:v>
                </c:pt>
                <c:pt idx="147">
                  <c:v>217.50000000000006</c:v>
                </c:pt>
                <c:pt idx="148">
                  <c:v>219.04399999999998</c:v>
                </c:pt>
                <c:pt idx="149">
                  <c:v>220.69600000000008</c:v>
                </c:pt>
                <c:pt idx="150">
                  <c:v>222.08200000000042</c:v>
                </c:pt>
                <c:pt idx="151">
                  <c:v>223.67399999999998</c:v>
                </c:pt>
                <c:pt idx="152">
                  <c:v>225.28900000000002</c:v>
                </c:pt>
                <c:pt idx="153">
                  <c:v>226.96800000000007</c:v>
                </c:pt>
                <c:pt idx="154">
                  <c:v>228.61399999999998</c:v>
                </c:pt>
                <c:pt idx="155">
                  <c:v>230.06000000000006</c:v>
                </c:pt>
                <c:pt idx="156">
                  <c:v>231.84400000000005</c:v>
                </c:pt>
                <c:pt idx="157">
                  <c:v>233.37700000000007</c:v>
                </c:pt>
                <c:pt idx="158">
                  <c:v>235.13399999999999</c:v>
                </c:pt>
                <c:pt idx="159">
                  <c:v>236.73499999999999</c:v>
                </c:pt>
                <c:pt idx="160">
                  <c:v>238.07000000000005</c:v>
                </c:pt>
                <c:pt idx="161">
                  <c:v>240.06300000000005</c:v>
                </c:pt>
                <c:pt idx="162">
                  <c:v>241.90700000000004</c:v>
                </c:pt>
                <c:pt idx="163">
                  <c:v>243.24499999999998</c:v>
                </c:pt>
                <c:pt idx="164">
                  <c:v>244.19900000000001</c:v>
                </c:pt>
                <c:pt idx="165">
                  <c:v>246.10399999999998</c:v>
                </c:pt>
                <c:pt idx="166">
                  <c:v>247.97600000000006</c:v>
                </c:pt>
                <c:pt idx="167">
                  <c:v>249.21899999999999</c:v>
                </c:pt>
                <c:pt idx="168">
                  <c:v>250.49300000000005</c:v>
                </c:pt>
                <c:pt idx="169">
                  <c:v>252.18900000000002</c:v>
                </c:pt>
                <c:pt idx="170">
                  <c:v>253.65000000000003</c:v>
                </c:pt>
                <c:pt idx="171">
                  <c:v>255.10999999999999</c:v>
                </c:pt>
                <c:pt idx="172">
                  <c:v>256.60300000000001</c:v>
                </c:pt>
                <c:pt idx="173">
                  <c:v>258.02299999999963</c:v>
                </c:pt>
                <c:pt idx="174">
                  <c:v>259.71700000000004</c:v>
                </c:pt>
                <c:pt idx="175">
                  <c:v>261.28399999999897</c:v>
                </c:pt>
                <c:pt idx="176">
                  <c:v>262.67500000000001</c:v>
                </c:pt>
                <c:pt idx="177">
                  <c:v>264.12800000000004</c:v>
                </c:pt>
                <c:pt idx="178">
                  <c:v>265.96200000000005</c:v>
                </c:pt>
                <c:pt idx="179">
                  <c:v>267.46400000000006</c:v>
                </c:pt>
                <c:pt idx="180">
                  <c:v>269.31300000000005</c:v>
                </c:pt>
                <c:pt idx="181">
                  <c:v>270.91400000000004</c:v>
                </c:pt>
                <c:pt idx="182">
                  <c:v>272.42999999999915</c:v>
                </c:pt>
                <c:pt idx="183">
                  <c:v>274.29900000000004</c:v>
                </c:pt>
                <c:pt idx="184">
                  <c:v>276.18600000000004</c:v>
                </c:pt>
                <c:pt idx="185">
                  <c:v>278.00300000000004</c:v>
                </c:pt>
                <c:pt idx="186">
                  <c:v>279.70400000000001</c:v>
                </c:pt>
                <c:pt idx="187">
                  <c:v>281.34800000000001</c:v>
                </c:pt>
                <c:pt idx="188">
                  <c:v>283.17900000000031</c:v>
                </c:pt>
                <c:pt idx="189">
                  <c:v>284.53399999999897</c:v>
                </c:pt>
                <c:pt idx="190">
                  <c:v>285.84700000000032</c:v>
                </c:pt>
                <c:pt idx="191">
                  <c:v>287.20400000000001</c:v>
                </c:pt>
                <c:pt idx="192">
                  <c:v>288.91700000000003</c:v>
                </c:pt>
                <c:pt idx="193">
                  <c:v>290.15500000000031</c:v>
                </c:pt>
                <c:pt idx="194">
                  <c:v>291.50800000000004</c:v>
                </c:pt>
                <c:pt idx="195">
                  <c:v>293.21099999999927</c:v>
                </c:pt>
                <c:pt idx="196">
                  <c:v>294.82900000000001</c:v>
                </c:pt>
                <c:pt idx="197">
                  <c:v>295.78599999999915</c:v>
                </c:pt>
                <c:pt idx="198">
                  <c:v>297.75300000000004</c:v>
                </c:pt>
                <c:pt idx="199">
                  <c:v>299.32500000000005</c:v>
                </c:pt>
                <c:pt idx="200">
                  <c:v>301.07500000000005</c:v>
                </c:pt>
                <c:pt idx="201">
                  <c:v>302.505</c:v>
                </c:pt>
                <c:pt idx="202">
                  <c:v>303.98999999999916</c:v>
                </c:pt>
                <c:pt idx="203">
                  <c:v>305.31300000000005</c:v>
                </c:pt>
                <c:pt idx="204">
                  <c:v>307.38800000000003</c:v>
                </c:pt>
                <c:pt idx="205">
                  <c:v>308.661</c:v>
                </c:pt>
                <c:pt idx="206">
                  <c:v>310.548</c:v>
                </c:pt>
                <c:pt idx="207">
                  <c:v>312.15900000000079</c:v>
                </c:pt>
                <c:pt idx="208">
                  <c:v>313.42200000000003</c:v>
                </c:pt>
                <c:pt idx="209">
                  <c:v>314.95400000000001</c:v>
                </c:pt>
                <c:pt idx="210">
                  <c:v>316.30700000000002</c:v>
                </c:pt>
                <c:pt idx="211">
                  <c:v>318.05100000000004</c:v>
                </c:pt>
                <c:pt idx="212">
                  <c:v>319.04500000000002</c:v>
                </c:pt>
                <c:pt idx="213">
                  <c:v>320.42099999999908</c:v>
                </c:pt>
                <c:pt idx="214">
                  <c:v>321.43299999999897</c:v>
                </c:pt>
                <c:pt idx="215">
                  <c:v>322.45699999999897</c:v>
                </c:pt>
                <c:pt idx="216">
                  <c:v>323.98499999999927</c:v>
                </c:pt>
                <c:pt idx="217">
                  <c:v>325.30200000000002</c:v>
                </c:pt>
              </c:numCache>
            </c:numRef>
          </c:xVal>
          <c:yVal>
            <c:numRef>
              <c:f>Sheet1!$AI$2:$AI$232</c:f>
              <c:numCache>
                <c:formatCode>General</c:formatCode>
                <c:ptCount val="231"/>
                <c:pt idx="0">
                  <c:v>0.53157999999999916</c:v>
                </c:pt>
                <c:pt idx="1">
                  <c:v>0.51748999999999956</c:v>
                </c:pt>
                <c:pt idx="2">
                  <c:v>0.49049000000000031</c:v>
                </c:pt>
                <c:pt idx="3">
                  <c:v>0.48630000000000173</c:v>
                </c:pt>
                <c:pt idx="4">
                  <c:v>0.48181000000000135</c:v>
                </c:pt>
                <c:pt idx="5">
                  <c:v>0.47581000000000101</c:v>
                </c:pt>
                <c:pt idx="6">
                  <c:v>0.48229</c:v>
                </c:pt>
                <c:pt idx="7">
                  <c:v>0.49249999999999844</c:v>
                </c:pt>
                <c:pt idx="8">
                  <c:v>0.48149999999999926</c:v>
                </c:pt>
                <c:pt idx="9">
                  <c:v>0.47049999999999975</c:v>
                </c:pt>
                <c:pt idx="10">
                  <c:v>0.45556000000000002</c:v>
                </c:pt>
                <c:pt idx="11">
                  <c:v>0.439560000000002</c:v>
                </c:pt>
                <c:pt idx="12">
                  <c:v>0.42826999999999993</c:v>
                </c:pt>
                <c:pt idx="13">
                  <c:v>0.40689000000000181</c:v>
                </c:pt>
                <c:pt idx="14">
                  <c:v>0.40389000000000158</c:v>
                </c:pt>
                <c:pt idx="15">
                  <c:v>0.40462999999999966</c:v>
                </c:pt>
                <c:pt idx="16">
                  <c:v>0.41094000000000108</c:v>
                </c:pt>
                <c:pt idx="17">
                  <c:v>0.40949999999999986</c:v>
                </c:pt>
                <c:pt idx="18">
                  <c:v>0.40401000000000081</c:v>
                </c:pt>
                <c:pt idx="19">
                  <c:v>0.39678000000000158</c:v>
                </c:pt>
                <c:pt idx="20">
                  <c:v>0.38874000000000031</c:v>
                </c:pt>
                <c:pt idx="21">
                  <c:v>0.37789000000000245</c:v>
                </c:pt>
                <c:pt idx="22">
                  <c:v>0.36982000000000276</c:v>
                </c:pt>
                <c:pt idx="23">
                  <c:v>0.36378000000000038</c:v>
                </c:pt>
                <c:pt idx="24">
                  <c:v>0.35998000000000208</c:v>
                </c:pt>
                <c:pt idx="25">
                  <c:v>0.34813000000000238</c:v>
                </c:pt>
                <c:pt idx="26">
                  <c:v>0.34313000000000032</c:v>
                </c:pt>
                <c:pt idx="27">
                  <c:v>0.33131000000000105</c:v>
                </c:pt>
                <c:pt idx="28">
                  <c:v>0.32277000000000045</c:v>
                </c:pt>
                <c:pt idx="29">
                  <c:v>0.31021999999999994</c:v>
                </c:pt>
                <c:pt idx="30">
                  <c:v>0.30188999999999983</c:v>
                </c:pt>
                <c:pt idx="31">
                  <c:v>0.28478999999999977</c:v>
                </c:pt>
                <c:pt idx="32">
                  <c:v>0.26894999999999858</c:v>
                </c:pt>
                <c:pt idx="33">
                  <c:v>0.2543000000000018</c:v>
                </c:pt>
                <c:pt idx="34">
                  <c:v>0.25084000000000117</c:v>
                </c:pt>
                <c:pt idx="35">
                  <c:v>0.25049000000000021</c:v>
                </c:pt>
                <c:pt idx="36">
                  <c:v>0.24115999999999821</c:v>
                </c:pt>
                <c:pt idx="37">
                  <c:v>0.23215999999999781</c:v>
                </c:pt>
                <c:pt idx="38">
                  <c:v>0.21194999999999981</c:v>
                </c:pt>
                <c:pt idx="39">
                  <c:v>0.19881000000000307</c:v>
                </c:pt>
                <c:pt idx="40">
                  <c:v>0.19178999999999896</c:v>
                </c:pt>
                <c:pt idx="41">
                  <c:v>0.18585000000000004</c:v>
                </c:pt>
                <c:pt idx="42">
                  <c:v>0.17394999999999947</c:v>
                </c:pt>
                <c:pt idx="43">
                  <c:v>0.17023000000000121</c:v>
                </c:pt>
                <c:pt idx="44">
                  <c:v>0.16468000000000171</c:v>
                </c:pt>
                <c:pt idx="45">
                  <c:v>0.14199000000000128</c:v>
                </c:pt>
                <c:pt idx="46">
                  <c:v>0.11546999999999942</c:v>
                </c:pt>
                <c:pt idx="47">
                  <c:v>9.8010000000000055E-2</c:v>
                </c:pt>
                <c:pt idx="48">
                  <c:v>7.9519999999999952E-2</c:v>
                </c:pt>
                <c:pt idx="49">
                  <c:v>7.0019999999997196E-2</c:v>
                </c:pt>
                <c:pt idx="50">
                  <c:v>6.5489999999997994E-2</c:v>
                </c:pt>
                <c:pt idx="51">
                  <c:v>4.4879999999996818E-2</c:v>
                </c:pt>
                <c:pt idx="52">
                  <c:v>2.3209999999999842E-2</c:v>
                </c:pt>
                <c:pt idx="53">
                  <c:v>1.055000000000306E-2</c:v>
                </c:pt>
                <c:pt idx="54">
                  <c:v>3.5500000000016165E-3</c:v>
                </c:pt>
                <c:pt idx="55">
                  <c:v>1.9800000000006535E-3</c:v>
                </c:pt>
                <c:pt idx="56">
                  <c:v>3.0499999999992248E-3</c:v>
                </c:pt>
                <c:pt idx="57">
                  <c:v>-8.7900000000001848E-3</c:v>
                </c:pt>
                <c:pt idx="58">
                  <c:v>-1.361000000000249E-2</c:v>
                </c:pt>
                <c:pt idx="59">
                  <c:v>-3.2520000000000659E-2</c:v>
                </c:pt>
                <c:pt idx="60">
                  <c:v>-4.4420000000001528E-2</c:v>
                </c:pt>
                <c:pt idx="61">
                  <c:v>-5.1229999999999332E-2</c:v>
                </c:pt>
                <c:pt idx="62">
                  <c:v>-6.1230000000000902E-2</c:v>
                </c:pt>
                <c:pt idx="63">
                  <c:v>-7.0060000000000816E-2</c:v>
                </c:pt>
                <c:pt idx="64">
                  <c:v>-7.3829999999999993E-2</c:v>
                </c:pt>
                <c:pt idx="65">
                  <c:v>-7.6049999999997633E-2</c:v>
                </c:pt>
                <c:pt idx="66">
                  <c:v>-6.2579999999999539E-2</c:v>
                </c:pt>
                <c:pt idx="67">
                  <c:v>-6.3579999999997194E-2</c:v>
                </c:pt>
                <c:pt idx="68">
                  <c:v>-5.7339999999999169E-2</c:v>
                </c:pt>
                <c:pt idx="69">
                  <c:v>-4.9740000000002504E-2</c:v>
                </c:pt>
                <c:pt idx="70">
                  <c:v>-5.1049999999999054E-2</c:v>
                </c:pt>
                <c:pt idx="71">
                  <c:v>-4.6840000000002095E-2</c:v>
                </c:pt>
                <c:pt idx="72">
                  <c:v>-4.8010000000000524E-2</c:v>
                </c:pt>
                <c:pt idx="73">
                  <c:v>-5.4419999999999566E-2</c:v>
                </c:pt>
                <c:pt idx="74">
                  <c:v>-5.5909999999999814E-2</c:v>
                </c:pt>
                <c:pt idx="75">
                  <c:v>-6.3380000000001449E-2</c:v>
                </c:pt>
                <c:pt idx="76">
                  <c:v>-6.6600000000000104E-2</c:v>
                </c:pt>
                <c:pt idx="77">
                  <c:v>-7.4969999999999648E-2</c:v>
                </c:pt>
                <c:pt idx="78">
                  <c:v>-8.2360000000000322E-2</c:v>
                </c:pt>
                <c:pt idx="79">
                  <c:v>-9.5120000000000704E-2</c:v>
                </c:pt>
                <c:pt idx="80">
                  <c:v>-9.9659999999999804E-2</c:v>
                </c:pt>
                <c:pt idx="81">
                  <c:v>-0.10196000000000092</c:v>
                </c:pt>
                <c:pt idx="82">
                  <c:v>-9.8239999999999994E-2</c:v>
                </c:pt>
                <c:pt idx="83">
                  <c:v>-0.11136999999999983</c:v>
                </c:pt>
                <c:pt idx="84">
                  <c:v>-0.12556999999999874</c:v>
                </c:pt>
                <c:pt idx="85">
                  <c:v>-0.15067000000000064</c:v>
                </c:pt>
                <c:pt idx="86">
                  <c:v>-0.17079999999999929</c:v>
                </c:pt>
                <c:pt idx="87">
                  <c:v>-0.19887999999999839</c:v>
                </c:pt>
                <c:pt idx="88">
                  <c:v>-0.20918000000000248</c:v>
                </c:pt>
                <c:pt idx="89">
                  <c:v>-0.20855000000000146</c:v>
                </c:pt>
                <c:pt idx="90">
                  <c:v>-0.19978999999999975</c:v>
                </c:pt>
                <c:pt idx="91">
                  <c:v>-0.19055000000000091</c:v>
                </c:pt>
                <c:pt idx="92">
                  <c:v>-0.18594000000000188</c:v>
                </c:pt>
                <c:pt idx="93">
                  <c:v>-0.18467999999999921</c:v>
                </c:pt>
                <c:pt idx="94">
                  <c:v>-0.18116000000000099</c:v>
                </c:pt>
                <c:pt idx="95">
                  <c:v>-0.1861500000000004</c:v>
                </c:pt>
                <c:pt idx="96">
                  <c:v>-0.19897000000000209</c:v>
                </c:pt>
                <c:pt idx="97">
                  <c:v>-0.20162999999999698</c:v>
                </c:pt>
                <c:pt idx="98">
                  <c:v>-0.20218000000000103</c:v>
                </c:pt>
                <c:pt idx="99">
                  <c:v>-0.19535000000000041</c:v>
                </c:pt>
                <c:pt idx="100">
                  <c:v>-0.19341000000000325</c:v>
                </c:pt>
                <c:pt idx="101">
                  <c:v>-0.18412999999999871</c:v>
                </c:pt>
                <c:pt idx="102">
                  <c:v>-0.17323999999999928</c:v>
                </c:pt>
                <c:pt idx="103">
                  <c:v>-0.16891999999999982</c:v>
                </c:pt>
                <c:pt idx="104">
                  <c:v>-0.16945000000000068</c:v>
                </c:pt>
                <c:pt idx="105">
                  <c:v>-0.17690999999999896</c:v>
                </c:pt>
                <c:pt idx="106">
                  <c:v>-0.18348000000000236</c:v>
                </c:pt>
                <c:pt idx="107">
                  <c:v>-0.18609999999999927</c:v>
                </c:pt>
                <c:pt idx="108">
                  <c:v>-0.17078000000000321</c:v>
                </c:pt>
                <c:pt idx="109">
                  <c:v>-0.18746000000000104</c:v>
                </c:pt>
                <c:pt idx="110">
                  <c:v>-0.19224000000000127</c:v>
                </c:pt>
                <c:pt idx="111">
                  <c:v>-0.19602999999999979</c:v>
                </c:pt>
                <c:pt idx="112">
                  <c:v>-0.19484000000000223</c:v>
                </c:pt>
                <c:pt idx="113">
                  <c:v>-0.19260999999999776</c:v>
                </c:pt>
                <c:pt idx="114">
                  <c:v>-0.18945999999999996</c:v>
                </c:pt>
                <c:pt idx="115">
                  <c:v>-0.17941000000000024</c:v>
                </c:pt>
                <c:pt idx="116">
                  <c:v>-0.18173000000000109</c:v>
                </c:pt>
                <c:pt idx="117">
                  <c:v>-0.17800000000000021</c:v>
                </c:pt>
                <c:pt idx="118">
                  <c:v>-0.15992999999999882</c:v>
                </c:pt>
                <c:pt idx="119">
                  <c:v>-0.16216000000000291</c:v>
                </c:pt>
                <c:pt idx="120">
                  <c:v>-0.17356000000000094</c:v>
                </c:pt>
                <c:pt idx="121">
                  <c:v>-0.17857999999999921</c:v>
                </c:pt>
                <c:pt idx="122">
                  <c:v>-0.18311000000000191</c:v>
                </c:pt>
                <c:pt idx="123">
                  <c:v>-0.18471999999999836</c:v>
                </c:pt>
                <c:pt idx="124">
                  <c:v>-0.18750999999999912</c:v>
                </c:pt>
                <c:pt idx="125">
                  <c:v>-0.18960000000000121</c:v>
                </c:pt>
                <c:pt idx="126">
                  <c:v>-0.19757000000000149</c:v>
                </c:pt>
                <c:pt idx="127">
                  <c:v>-0.20485999999999904</c:v>
                </c:pt>
                <c:pt idx="128">
                  <c:v>-0.22327000000000199</c:v>
                </c:pt>
                <c:pt idx="129">
                  <c:v>-0.24793000000000318</c:v>
                </c:pt>
                <c:pt idx="130">
                  <c:v>-0.25660000000000133</c:v>
                </c:pt>
                <c:pt idx="131">
                  <c:v>-0.26432000000000117</c:v>
                </c:pt>
                <c:pt idx="132">
                  <c:v>-0.27732000000000012</c:v>
                </c:pt>
                <c:pt idx="133">
                  <c:v>-0.28498000000000073</c:v>
                </c:pt>
                <c:pt idx="134">
                  <c:v>-0.28545000000000031</c:v>
                </c:pt>
                <c:pt idx="135">
                  <c:v>-0.26859999999999906</c:v>
                </c:pt>
                <c:pt idx="136">
                  <c:v>-0.27421999999999958</c:v>
                </c:pt>
                <c:pt idx="137">
                  <c:v>-0.2792200000000013</c:v>
                </c:pt>
                <c:pt idx="138">
                  <c:v>-0.28830999999999979</c:v>
                </c:pt>
                <c:pt idx="139">
                  <c:v>-0.29232000000000047</c:v>
                </c:pt>
                <c:pt idx="140">
                  <c:v>-0.30118999999999896</c:v>
                </c:pt>
                <c:pt idx="141">
                  <c:v>-0.3029700000000019</c:v>
                </c:pt>
                <c:pt idx="142">
                  <c:v>-0.30223000000000055</c:v>
                </c:pt>
                <c:pt idx="143">
                  <c:v>-0.29779999999999857</c:v>
                </c:pt>
                <c:pt idx="144">
                  <c:v>-0.29914000000000035</c:v>
                </c:pt>
                <c:pt idx="145">
                  <c:v>-0.30450000000000038</c:v>
                </c:pt>
                <c:pt idx="146">
                  <c:v>-0.30959000000000031</c:v>
                </c:pt>
                <c:pt idx="147">
                  <c:v>-0.32064000000000031</c:v>
                </c:pt>
                <c:pt idx="148">
                  <c:v>-0.32548999999999967</c:v>
                </c:pt>
                <c:pt idx="149">
                  <c:v>-0.32302000000000325</c:v>
                </c:pt>
                <c:pt idx="150">
                  <c:v>-0.32290000000000074</c:v>
                </c:pt>
                <c:pt idx="151">
                  <c:v>-0.31191000000000096</c:v>
                </c:pt>
                <c:pt idx="152">
                  <c:v>-0.29974999999999946</c:v>
                </c:pt>
                <c:pt idx="153">
                  <c:v>-0.29458000000000023</c:v>
                </c:pt>
                <c:pt idx="154">
                  <c:v>-0.29443000000000097</c:v>
                </c:pt>
                <c:pt idx="155">
                  <c:v>-0.29341000000000134</c:v>
                </c:pt>
                <c:pt idx="156">
                  <c:v>-0.29531000000000085</c:v>
                </c:pt>
                <c:pt idx="157">
                  <c:v>-0.28318000000000082</c:v>
                </c:pt>
                <c:pt idx="158">
                  <c:v>-0.2772</c:v>
                </c:pt>
                <c:pt idx="159">
                  <c:v>-0.26732000000000128</c:v>
                </c:pt>
                <c:pt idx="160">
                  <c:v>-0.26332000000000033</c:v>
                </c:pt>
                <c:pt idx="161">
                  <c:v>-0.25001999999999913</c:v>
                </c:pt>
                <c:pt idx="162">
                  <c:v>-0.25557999999999842</c:v>
                </c:pt>
                <c:pt idx="163">
                  <c:v>-0.25428999999999996</c:v>
                </c:pt>
                <c:pt idx="164">
                  <c:v>-0.25628999999999985</c:v>
                </c:pt>
                <c:pt idx="165">
                  <c:v>-0.2518800000000001</c:v>
                </c:pt>
                <c:pt idx="166">
                  <c:v>-0.24777000000000171</c:v>
                </c:pt>
                <c:pt idx="167">
                  <c:v>-0.24777000000000171</c:v>
                </c:pt>
                <c:pt idx="168">
                  <c:v>-0.2427299999999975</c:v>
                </c:pt>
                <c:pt idx="169">
                  <c:v>-0.23677999999999871</c:v>
                </c:pt>
                <c:pt idx="170">
                  <c:v>-0.22790999999999753</c:v>
                </c:pt>
                <c:pt idx="171">
                  <c:v>-0.21508999999999945</c:v>
                </c:pt>
                <c:pt idx="172">
                  <c:v>-0.20443000000000144</c:v>
                </c:pt>
                <c:pt idx="173">
                  <c:v>-0.19396000000000019</c:v>
                </c:pt>
                <c:pt idx="174">
                  <c:v>-0.18037999999999854</c:v>
                </c:pt>
                <c:pt idx="175">
                  <c:v>-0.16597000000000087</c:v>
                </c:pt>
                <c:pt idx="176">
                  <c:v>-0.15364000000000191</c:v>
                </c:pt>
                <c:pt idx="177">
                  <c:v>-0.14030999999999849</c:v>
                </c:pt>
                <c:pt idx="178">
                  <c:v>-0.12198999999999907</c:v>
                </c:pt>
                <c:pt idx="179">
                  <c:v>-0.11465999999999961</c:v>
                </c:pt>
                <c:pt idx="180">
                  <c:v>-0.11025999999999921</c:v>
                </c:pt>
                <c:pt idx="181">
                  <c:v>-9.0390000000001858E-2</c:v>
                </c:pt>
                <c:pt idx="182">
                  <c:v>-6.9899999999999796E-2</c:v>
                </c:pt>
                <c:pt idx="183">
                  <c:v>-4.5319999999999458E-2</c:v>
                </c:pt>
                <c:pt idx="184">
                  <c:v>-2.7619999999997882E-2</c:v>
                </c:pt>
                <c:pt idx="185">
                  <c:v>-6.5100000000012518E-3</c:v>
                </c:pt>
                <c:pt idx="186">
                  <c:v>1.3129999999997763E-2</c:v>
                </c:pt>
                <c:pt idx="187">
                  <c:v>3.2749999999997552E-2</c:v>
                </c:pt>
                <c:pt idx="188">
                  <c:v>5.6330000000000123E-2</c:v>
                </c:pt>
                <c:pt idx="189">
                  <c:v>7.3979999999999824E-2</c:v>
                </c:pt>
                <c:pt idx="190">
                  <c:v>9.3470000000001024E-2</c:v>
                </c:pt>
                <c:pt idx="191">
                  <c:v>0.11185000000000146</c:v>
                </c:pt>
                <c:pt idx="192">
                  <c:v>0.13810999999999851</c:v>
                </c:pt>
                <c:pt idx="193">
                  <c:v>0.15710999999999725</c:v>
                </c:pt>
                <c:pt idx="194">
                  <c:v>0.17710999999999999</c:v>
                </c:pt>
                <c:pt idx="195">
                  <c:v>0.2030799999999974</c:v>
                </c:pt>
                <c:pt idx="196">
                  <c:v>0.23341000000000062</c:v>
                </c:pt>
                <c:pt idx="197">
                  <c:v>0.24941000000000263</c:v>
                </c:pt>
                <c:pt idx="198">
                  <c:v>0.24650000000000241</c:v>
                </c:pt>
                <c:pt idx="199">
                  <c:v>0.26024999999999682</c:v>
                </c:pt>
                <c:pt idx="200">
                  <c:v>0.27691999999999939</c:v>
                </c:pt>
                <c:pt idx="201">
                  <c:v>0.29157000000000138</c:v>
                </c:pt>
                <c:pt idx="202">
                  <c:v>0.30667000000000216</c:v>
                </c:pt>
                <c:pt idx="203">
                  <c:v>0.31667000000000051</c:v>
                </c:pt>
                <c:pt idx="204">
                  <c:v>0.35146000000000088</c:v>
                </c:pt>
                <c:pt idx="205">
                  <c:v>0.35646000000000372</c:v>
                </c:pt>
                <c:pt idx="206">
                  <c:v>0.33478000000000063</c:v>
                </c:pt>
                <c:pt idx="207">
                  <c:v>0.31703000000000031</c:v>
                </c:pt>
                <c:pt idx="208">
                  <c:v>0.30438000000000087</c:v>
                </c:pt>
                <c:pt idx="209">
                  <c:v>0.28543000000000268</c:v>
                </c:pt>
                <c:pt idx="210">
                  <c:v>0.27025999999999856</c:v>
                </c:pt>
                <c:pt idx="211">
                  <c:v>0.24969999999999856</c:v>
                </c:pt>
                <c:pt idx="212">
                  <c:v>0.23882999999999754</c:v>
                </c:pt>
                <c:pt idx="213">
                  <c:v>0.22082999999999717</c:v>
                </c:pt>
                <c:pt idx="214">
                  <c:v>0.207650000000002</c:v>
                </c:pt>
                <c:pt idx="215">
                  <c:v>0.20823000000000141</c:v>
                </c:pt>
                <c:pt idx="216">
                  <c:v>0.2327500000000004</c:v>
                </c:pt>
                <c:pt idx="217">
                  <c:v>0.23330000000000084</c:v>
                </c:pt>
              </c:numCache>
            </c:numRef>
          </c:yVal>
          <c:smooth val="1"/>
        </c:ser>
        <c:ser>
          <c:idx val="2"/>
          <c:order val="2"/>
          <c:tx>
            <c:v>GOCO2s (Nmax=220, 200 km filter on h-H)</c:v>
          </c:tx>
          <c:spPr>
            <a:ln>
              <a:solidFill>
                <a:srgbClr val="FF00FF"/>
              </a:solidFill>
            </a:ln>
          </c:spPr>
          <c:marker>
            <c:symbol val="none"/>
          </c:marker>
          <c:xVal>
            <c:numRef>
              <c:f>Sheet1!$C$2:$C$232</c:f>
              <c:numCache>
                <c:formatCode>General</c:formatCode>
                <c:ptCount val="231"/>
                <c:pt idx="0">
                  <c:v>0</c:v>
                </c:pt>
                <c:pt idx="1">
                  <c:v>0.75299999999992961</c:v>
                </c:pt>
                <c:pt idx="2">
                  <c:v>2.0289999999999395</c:v>
                </c:pt>
                <c:pt idx="3">
                  <c:v>3.1359999999999673</c:v>
                </c:pt>
                <c:pt idx="4">
                  <c:v>3.9219999999999677</c:v>
                </c:pt>
                <c:pt idx="5">
                  <c:v>5.1739999999999782</c:v>
                </c:pt>
                <c:pt idx="6">
                  <c:v>6.1680000000000055</c:v>
                </c:pt>
                <c:pt idx="7">
                  <c:v>7.5300000000000304</c:v>
                </c:pt>
                <c:pt idx="8">
                  <c:v>8.049000000000035</c:v>
                </c:pt>
                <c:pt idx="9">
                  <c:v>8.6410000000000089</c:v>
                </c:pt>
                <c:pt idx="10">
                  <c:v>9.4560000000000208</c:v>
                </c:pt>
                <c:pt idx="11">
                  <c:v>10.215000000000032</c:v>
                </c:pt>
                <c:pt idx="12">
                  <c:v>10.816000000000034</c:v>
                </c:pt>
                <c:pt idx="13">
                  <c:v>12.293000000000005</c:v>
                </c:pt>
                <c:pt idx="14">
                  <c:v>13.849</c:v>
                </c:pt>
                <c:pt idx="15">
                  <c:v>15.380000000000004</c:v>
                </c:pt>
                <c:pt idx="16">
                  <c:v>17.437000000000015</c:v>
                </c:pt>
                <c:pt idx="17">
                  <c:v>18.956000000000017</c:v>
                </c:pt>
                <c:pt idx="18">
                  <c:v>20.325000000000042</c:v>
                </c:pt>
                <c:pt idx="19">
                  <c:v>21.792000000000026</c:v>
                </c:pt>
                <c:pt idx="20">
                  <c:v>23.27600000000001</c:v>
                </c:pt>
                <c:pt idx="21">
                  <c:v>25.228000000000009</c:v>
                </c:pt>
                <c:pt idx="22">
                  <c:v>26.605000000000018</c:v>
                </c:pt>
                <c:pt idx="23">
                  <c:v>28.10000000000003</c:v>
                </c:pt>
                <c:pt idx="24">
                  <c:v>28.902000000000029</c:v>
                </c:pt>
                <c:pt idx="25">
                  <c:v>30.605000000000018</c:v>
                </c:pt>
                <c:pt idx="26">
                  <c:v>31.367000000000033</c:v>
                </c:pt>
                <c:pt idx="27">
                  <c:v>33.04400000000004</c:v>
                </c:pt>
                <c:pt idx="28">
                  <c:v>34.70700000000005</c:v>
                </c:pt>
                <c:pt idx="29">
                  <c:v>36.335000000000036</c:v>
                </c:pt>
                <c:pt idx="30">
                  <c:v>37.163000000000011</c:v>
                </c:pt>
                <c:pt idx="31">
                  <c:v>38.800000000000004</c:v>
                </c:pt>
                <c:pt idx="32">
                  <c:v>40.507000000000005</c:v>
                </c:pt>
                <c:pt idx="33">
                  <c:v>42.102000000000032</c:v>
                </c:pt>
                <c:pt idx="34">
                  <c:v>43.734000000000037</c:v>
                </c:pt>
                <c:pt idx="35">
                  <c:v>44.561000000000035</c:v>
                </c:pt>
                <c:pt idx="36">
                  <c:v>46.562000000000012</c:v>
                </c:pt>
                <c:pt idx="37">
                  <c:v>47.40300000000002</c:v>
                </c:pt>
                <c:pt idx="38">
                  <c:v>48.698000000000128</c:v>
                </c:pt>
                <c:pt idx="39">
                  <c:v>50.313000000000045</c:v>
                </c:pt>
                <c:pt idx="40">
                  <c:v>52.188000000000052</c:v>
                </c:pt>
                <c:pt idx="41">
                  <c:v>53.352000000000025</c:v>
                </c:pt>
                <c:pt idx="42">
                  <c:v>54.856999999999999</c:v>
                </c:pt>
                <c:pt idx="43">
                  <c:v>56.106000000000051</c:v>
                </c:pt>
                <c:pt idx="44">
                  <c:v>57.315000000000055</c:v>
                </c:pt>
                <c:pt idx="45">
                  <c:v>59.024000000000058</c:v>
                </c:pt>
                <c:pt idx="46">
                  <c:v>60.764000000000067</c:v>
                </c:pt>
                <c:pt idx="47">
                  <c:v>62.202000000000062</c:v>
                </c:pt>
                <c:pt idx="48">
                  <c:v>64.108000000000018</c:v>
                </c:pt>
                <c:pt idx="49">
                  <c:v>65.488000000000056</c:v>
                </c:pt>
                <c:pt idx="50">
                  <c:v>66.690000000000055</c:v>
                </c:pt>
                <c:pt idx="51">
                  <c:v>68.331000000000074</c:v>
                </c:pt>
                <c:pt idx="52">
                  <c:v>69.862000000000052</c:v>
                </c:pt>
                <c:pt idx="53">
                  <c:v>71.422000000000054</c:v>
                </c:pt>
                <c:pt idx="54">
                  <c:v>71.882000000000048</c:v>
                </c:pt>
                <c:pt idx="55">
                  <c:v>74.214000000000127</c:v>
                </c:pt>
                <c:pt idx="56">
                  <c:v>75.640000000000043</c:v>
                </c:pt>
                <c:pt idx="57">
                  <c:v>77.18700000000004</c:v>
                </c:pt>
                <c:pt idx="58">
                  <c:v>78.515000000000043</c:v>
                </c:pt>
                <c:pt idx="59">
                  <c:v>80.589000000000055</c:v>
                </c:pt>
                <c:pt idx="60">
                  <c:v>82.104000000000042</c:v>
                </c:pt>
                <c:pt idx="61">
                  <c:v>83.718000000000046</c:v>
                </c:pt>
                <c:pt idx="62">
                  <c:v>84.865000000000038</c:v>
                </c:pt>
                <c:pt idx="63">
                  <c:v>86.396000000000043</c:v>
                </c:pt>
                <c:pt idx="64">
                  <c:v>88.052000000000049</c:v>
                </c:pt>
                <c:pt idx="65">
                  <c:v>89.980000000000047</c:v>
                </c:pt>
                <c:pt idx="66">
                  <c:v>91.776000000000039</c:v>
                </c:pt>
                <c:pt idx="67">
                  <c:v>93.456000000000046</c:v>
                </c:pt>
                <c:pt idx="68">
                  <c:v>94.922000000000054</c:v>
                </c:pt>
                <c:pt idx="69">
                  <c:v>96.947000000000287</c:v>
                </c:pt>
                <c:pt idx="70">
                  <c:v>98.560000000000073</c:v>
                </c:pt>
                <c:pt idx="71">
                  <c:v>100.66400000000007</c:v>
                </c:pt>
                <c:pt idx="72">
                  <c:v>102.05100000000007</c:v>
                </c:pt>
                <c:pt idx="73">
                  <c:v>103.66500000000008</c:v>
                </c:pt>
                <c:pt idx="74">
                  <c:v>105.18400000000008</c:v>
                </c:pt>
                <c:pt idx="75">
                  <c:v>106.81300000000007</c:v>
                </c:pt>
                <c:pt idx="76">
                  <c:v>108.66500000000008</c:v>
                </c:pt>
                <c:pt idx="77">
                  <c:v>110.56900000000007</c:v>
                </c:pt>
                <c:pt idx="78">
                  <c:v>112.09800000000007</c:v>
                </c:pt>
                <c:pt idx="79">
                  <c:v>113.87300000000008</c:v>
                </c:pt>
                <c:pt idx="80">
                  <c:v>115.39200000000008</c:v>
                </c:pt>
                <c:pt idx="81">
                  <c:v>116.64700000000009</c:v>
                </c:pt>
                <c:pt idx="82">
                  <c:v>117.50500000000008</c:v>
                </c:pt>
                <c:pt idx="83">
                  <c:v>119.06600000000009</c:v>
                </c:pt>
                <c:pt idx="84">
                  <c:v>120.33300000000008</c:v>
                </c:pt>
                <c:pt idx="85">
                  <c:v>122.03500000000008</c:v>
                </c:pt>
                <c:pt idx="86">
                  <c:v>123.5200000000001</c:v>
                </c:pt>
                <c:pt idx="87">
                  <c:v>125.65600000000008</c:v>
                </c:pt>
                <c:pt idx="88">
                  <c:v>127.0260000000001</c:v>
                </c:pt>
                <c:pt idx="89">
                  <c:v>128.71399999999971</c:v>
                </c:pt>
                <c:pt idx="90">
                  <c:v>130.55900000000008</c:v>
                </c:pt>
                <c:pt idx="91">
                  <c:v>132.13500000000008</c:v>
                </c:pt>
                <c:pt idx="92">
                  <c:v>133.69800000000006</c:v>
                </c:pt>
                <c:pt idx="93">
                  <c:v>135.12200000000007</c:v>
                </c:pt>
                <c:pt idx="94">
                  <c:v>136.69200000000006</c:v>
                </c:pt>
                <c:pt idx="95">
                  <c:v>138.25100000000006</c:v>
                </c:pt>
                <c:pt idx="96">
                  <c:v>139.76200000000006</c:v>
                </c:pt>
                <c:pt idx="97">
                  <c:v>141.28600000000006</c:v>
                </c:pt>
                <c:pt idx="98">
                  <c:v>142.81200000000007</c:v>
                </c:pt>
                <c:pt idx="99">
                  <c:v>144.52100000000007</c:v>
                </c:pt>
                <c:pt idx="100">
                  <c:v>146.08900000000008</c:v>
                </c:pt>
                <c:pt idx="101">
                  <c:v>147.68500000000009</c:v>
                </c:pt>
                <c:pt idx="102">
                  <c:v>149.22500000000008</c:v>
                </c:pt>
                <c:pt idx="103">
                  <c:v>150.76499999999999</c:v>
                </c:pt>
                <c:pt idx="104">
                  <c:v>152.31400000000008</c:v>
                </c:pt>
                <c:pt idx="105">
                  <c:v>153.91100000000009</c:v>
                </c:pt>
                <c:pt idx="106">
                  <c:v>155.47000000000008</c:v>
                </c:pt>
                <c:pt idx="107">
                  <c:v>156.95700000000045</c:v>
                </c:pt>
                <c:pt idx="108">
                  <c:v>158.86100000000027</c:v>
                </c:pt>
                <c:pt idx="109">
                  <c:v>160.33800000000045</c:v>
                </c:pt>
                <c:pt idx="110">
                  <c:v>161.84600000000009</c:v>
                </c:pt>
                <c:pt idx="111">
                  <c:v>163.13700000000009</c:v>
                </c:pt>
                <c:pt idx="112">
                  <c:v>164.53800000000021</c:v>
                </c:pt>
                <c:pt idx="113">
                  <c:v>166.13800000000009</c:v>
                </c:pt>
                <c:pt idx="114">
                  <c:v>167.80300000000008</c:v>
                </c:pt>
                <c:pt idx="115">
                  <c:v>169.58100000000007</c:v>
                </c:pt>
                <c:pt idx="116">
                  <c:v>170.74399999999972</c:v>
                </c:pt>
                <c:pt idx="117">
                  <c:v>172.14</c:v>
                </c:pt>
                <c:pt idx="118">
                  <c:v>173.05000000000007</c:v>
                </c:pt>
                <c:pt idx="119">
                  <c:v>174.65300000000008</c:v>
                </c:pt>
                <c:pt idx="120">
                  <c:v>176.75899999999999</c:v>
                </c:pt>
                <c:pt idx="121">
                  <c:v>177.90300000000008</c:v>
                </c:pt>
                <c:pt idx="122">
                  <c:v>179.54700000000008</c:v>
                </c:pt>
                <c:pt idx="123">
                  <c:v>180.95700000000045</c:v>
                </c:pt>
                <c:pt idx="124">
                  <c:v>182.56700000000009</c:v>
                </c:pt>
                <c:pt idx="125">
                  <c:v>183.58400000000009</c:v>
                </c:pt>
                <c:pt idx="126">
                  <c:v>184.97500000000008</c:v>
                </c:pt>
                <c:pt idx="127">
                  <c:v>186.73700000000008</c:v>
                </c:pt>
                <c:pt idx="128">
                  <c:v>188.36500000000007</c:v>
                </c:pt>
                <c:pt idx="129">
                  <c:v>189.96900000000008</c:v>
                </c:pt>
                <c:pt idx="130">
                  <c:v>191.76900000000001</c:v>
                </c:pt>
                <c:pt idx="131">
                  <c:v>193.59400000000008</c:v>
                </c:pt>
                <c:pt idx="132">
                  <c:v>194.74499999999998</c:v>
                </c:pt>
                <c:pt idx="133">
                  <c:v>196.04100000000008</c:v>
                </c:pt>
                <c:pt idx="134">
                  <c:v>197.31000000000006</c:v>
                </c:pt>
                <c:pt idx="135">
                  <c:v>198.92400000000009</c:v>
                </c:pt>
                <c:pt idx="136">
                  <c:v>199.95900000000006</c:v>
                </c:pt>
                <c:pt idx="137">
                  <c:v>201.15600000000006</c:v>
                </c:pt>
                <c:pt idx="138">
                  <c:v>202.78800000000007</c:v>
                </c:pt>
                <c:pt idx="139">
                  <c:v>203.91200000000009</c:v>
                </c:pt>
                <c:pt idx="140">
                  <c:v>205.78700000000009</c:v>
                </c:pt>
                <c:pt idx="141">
                  <c:v>207.26600000000008</c:v>
                </c:pt>
                <c:pt idx="142">
                  <c:v>209.28700000000009</c:v>
                </c:pt>
                <c:pt idx="143">
                  <c:v>211.11200000000008</c:v>
                </c:pt>
                <c:pt idx="144">
                  <c:v>212.54600000000008</c:v>
                </c:pt>
                <c:pt idx="145">
                  <c:v>214.05700000000007</c:v>
                </c:pt>
                <c:pt idx="146">
                  <c:v>215.74599999999998</c:v>
                </c:pt>
                <c:pt idx="147">
                  <c:v>217.50000000000006</c:v>
                </c:pt>
                <c:pt idx="148">
                  <c:v>219.04399999999998</c:v>
                </c:pt>
                <c:pt idx="149">
                  <c:v>220.69600000000008</c:v>
                </c:pt>
                <c:pt idx="150">
                  <c:v>222.08200000000042</c:v>
                </c:pt>
                <c:pt idx="151">
                  <c:v>223.67399999999998</c:v>
                </c:pt>
                <c:pt idx="152">
                  <c:v>225.28900000000002</c:v>
                </c:pt>
                <c:pt idx="153">
                  <c:v>226.96800000000007</c:v>
                </c:pt>
                <c:pt idx="154">
                  <c:v>228.61399999999998</c:v>
                </c:pt>
                <c:pt idx="155">
                  <c:v>230.06000000000006</c:v>
                </c:pt>
                <c:pt idx="156">
                  <c:v>231.84400000000005</c:v>
                </c:pt>
                <c:pt idx="157">
                  <c:v>233.37700000000007</c:v>
                </c:pt>
                <c:pt idx="158">
                  <c:v>235.13399999999999</c:v>
                </c:pt>
                <c:pt idx="159">
                  <c:v>236.73499999999999</c:v>
                </c:pt>
                <c:pt idx="160">
                  <c:v>238.07000000000005</c:v>
                </c:pt>
                <c:pt idx="161">
                  <c:v>240.06300000000005</c:v>
                </c:pt>
                <c:pt idx="162">
                  <c:v>241.90700000000004</c:v>
                </c:pt>
                <c:pt idx="163">
                  <c:v>243.24499999999998</c:v>
                </c:pt>
                <c:pt idx="164">
                  <c:v>244.19900000000001</c:v>
                </c:pt>
                <c:pt idx="165">
                  <c:v>246.10399999999998</c:v>
                </c:pt>
                <c:pt idx="166">
                  <c:v>247.97600000000006</c:v>
                </c:pt>
                <c:pt idx="167">
                  <c:v>249.21899999999999</c:v>
                </c:pt>
                <c:pt idx="168">
                  <c:v>250.49300000000005</c:v>
                </c:pt>
                <c:pt idx="169">
                  <c:v>252.18900000000002</c:v>
                </c:pt>
                <c:pt idx="170">
                  <c:v>253.65000000000003</c:v>
                </c:pt>
                <c:pt idx="171">
                  <c:v>255.10999999999999</c:v>
                </c:pt>
                <c:pt idx="172">
                  <c:v>256.60300000000001</c:v>
                </c:pt>
                <c:pt idx="173">
                  <c:v>258.02299999999963</c:v>
                </c:pt>
                <c:pt idx="174">
                  <c:v>259.71700000000004</c:v>
                </c:pt>
                <c:pt idx="175">
                  <c:v>261.28399999999897</c:v>
                </c:pt>
                <c:pt idx="176">
                  <c:v>262.67500000000001</c:v>
                </c:pt>
                <c:pt idx="177">
                  <c:v>264.12800000000004</c:v>
                </c:pt>
                <c:pt idx="178">
                  <c:v>265.96200000000005</c:v>
                </c:pt>
                <c:pt idx="179">
                  <c:v>267.46400000000006</c:v>
                </c:pt>
                <c:pt idx="180">
                  <c:v>269.31300000000005</c:v>
                </c:pt>
                <c:pt idx="181">
                  <c:v>270.91400000000004</c:v>
                </c:pt>
                <c:pt idx="182">
                  <c:v>272.42999999999915</c:v>
                </c:pt>
                <c:pt idx="183">
                  <c:v>274.29900000000004</c:v>
                </c:pt>
                <c:pt idx="184">
                  <c:v>276.18600000000004</c:v>
                </c:pt>
                <c:pt idx="185">
                  <c:v>278.00300000000004</c:v>
                </c:pt>
                <c:pt idx="186">
                  <c:v>279.70400000000001</c:v>
                </c:pt>
                <c:pt idx="187">
                  <c:v>281.34800000000001</c:v>
                </c:pt>
                <c:pt idx="188">
                  <c:v>283.17900000000031</c:v>
                </c:pt>
                <c:pt idx="189">
                  <c:v>284.53399999999897</c:v>
                </c:pt>
                <c:pt idx="190">
                  <c:v>285.84700000000032</c:v>
                </c:pt>
                <c:pt idx="191">
                  <c:v>287.20400000000001</c:v>
                </c:pt>
                <c:pt idx="192">
                  <c:v>288.91700000000003</c:v>
                </c:pt>
                <c:pt idx="193">
                  <c:v>290.15500000000031</c:v>
                </c:pt>
                <c:pt idx="194">
                  <c:v>291.50800000000004</c:v>
                </c:pt>
                <c:pt idx="195">
                  <c:v>293.21099999999927</c:v>
                </c:pt>
                <c:pt idx="196">
                  <c:v>294.82900000000001</c:v>
                </c:pt>
                <c:pt idx="197">
                  <c:v>295.78599999999915</c:v>
                </c:pt>
                <c:pt idx="198">
                  <c:v>297.75300000000004</c:v>
                </c:pt>
                <c:pt idx="199">
                  <c:v>299.32500000000005</c:v>
                </c:pt>
                <c:pt idx="200">
                  <c:v>301.07500000000005</c:v>
                </c:pt>
                <c:pt idx="201">
                  <c:v>302.505</c:v>
                </c:pt>
                <c:pt idx="202">
                  <c:v>303.98999999999916</c:v>
                </c:pt>
                <c:pt idx="203">
                  <c:v>305.31300000000005</c:v>
                </c:pt>
                <c:pt idx="204">
                  <c:v>307.38800000000003</c:v>
                </c:pt>
                <c:pt idx="205">
                  <c:v>308.661</c:v>
                </c:pt>
                <c:pt idx="206">
                  <c:v>310.548</c:v>
                </c:pt>
                <c:pt idx="207">
                  <c:v>312.15900000000079</c:v>
                </c:pt>
                <c:pt idx="208">
                  <c:v>313.42200000000003</c:v>
                </c:pt>
                <c:pt idx="209">
                  <c:v>314.95400000000001</c:v>
                </c:pt>
                <c:pt idx="210">
                  <c:v>316.30700000000002</c:v>
                </c:pt>
                <c:pt idx="211">
                  <c:v>318.05100000000004</c:v>
                </c:pt>
                <c:pt idx="212">
                  <c:v>319.04500000000002</c:v>
                </c:pt>
                <c:pt idx="213">
                  <c:v>320.42099999999908</c:v>
                </c:pt>
                <c:pt idx="214">
                  <c:v>321.43299999999897</c:v>
                </c:pt>
                <c:pt idx="215">
                  <c:v>322.45699999999897</c:v>
                </c:pt>
                <c:pt idx="216">
                  <c:v>323.98499999999927</c:v>
                </c:pt>
                <c:pt idx="217">
                  <c:v>325.30200000000002</c:v>
                </c:pt>
              </c:numCache>
            </c:numRef>
          </c:xVal>
          <c:yVal>
            <c:numRef>
              <c:f>Sheet1!$AJ$2:$AJ$232</c:f>
              <c:numCache>
                <c:formatCode>General</c:formatCode>
                <c:ptCount val="231"/>
                <c:pt idx="0">
                  <c:v>0.38481999999999983</c:v>
                </c:pt>
                <c:pt idx="1">
                  <c:v>0.36973000000000056</c:v>
                </c:pt>
                <c:pt idx="2">
                  <c:v>0.34373000000000081</c:v>
                </c:pt>
                <c:pt idx="3">
                  <c:v>0.34254000000000057</c:v>
                </c:pt>
                <c:pt idx="4">
                  <c:v>0.34105000000000046</c:v>
                </c:pt>
                <c:pt idx="5">
                  <c:v>0.34004999999999946</c:v>
                </c:pt>
                <c:pt idx="6">
                  <c:v>0.34953000000000001</c:v>
                </c:pt>
                <c:pt idx="7">
                  <c:v>0.36473999999999845</c:v>
                </c:pt>
                <c:pt idx="8">
                  <c:v>0.35474</c:v>
                </c:pt>
                <c:pt idx="9">
                  <c:v>0.34473999999999927</c:v>
                </c:pt>
                <c:pt idx="10">
                  <c:v>0.33080000000000126</c:v>
                </c:pt>
                <c:pt idx="11">
                  <c:v>0.31779999999999936</c:v>
                </c:pt>
                <c:pt idx="12">
                  <c:v>0.3065100000000005</c:v>
                </c:pt>
                <c:pt idx="13">
                  <c:v>0.29113</c:v>
                </c:pt>
                <c:pt idx="14">
                  <c:v>0.29513000000000034</c:v>
                </c:pt>
                <c:pt idx="15">
                  <c:v>0.30087000000000097</c:v>
                </c:pt>
                <c:pt idx="16">
                  <c:v>0.31418000000000124</c:v>
                </c:pt>
                <c:pt idx="17">
                  <c:v>0.31774000000000058</c:v>
                </c:pt>
                <c:pt idx="18">
                  <c:v>0.31725000000000136</c:v>
                </c:pt>
                <c:pt idx="19">
                  <c:v>0.31602000000000263</c:v>
                </c:pt>
                <c:pt idx="20">
                  <c:v>0.31398000000000192</c:v>
                </c:pt>
                <c:pt idx="21">
                  <c:v>0.30913000000000007</c:v>
                </c:pt>
                <c:pt idx="22">
                  <c:v>0.30706000000000067</c:v>
                </c:pt>
                <c:pt idx="23">
                  <c:v>0.30602000000000101</c:v>
                </c:pt>
                <c:pt idx="24">
                  <c:v>0.30522000000000232</c:v>
                </c:pt>
                <c:pt idx="25">
                  <c:v>0.29937000000000086</c:v>
                </c:pt>
                <c:pt idx="26">
                  <c:v>0.29637000000000074</c:v>
                </c:pt>
                <c:pt idx="27">
                  <c:v>0.29154999999999837</c:v>
                </c:pt>
                <c:pt idx="28">
                  <c:v>0.28801000000000032</c:v>
                </c:pt>
                <c:pt idx="29">
                  <c:v>0.28045999999999927</c:v>
                </c:pt>
                <c:pt idx="30">
                  <c:v>0.27612999999999976</c:v>
                </c:pt>
                <c:pt idx="31">
                  <c:v>0.26503000000000004</c:v>
                </c:pt>
                <c:pt idx="32">
                  <c:v>0.25618999999999764</c:v>
                </c:pt>
                <c:pt idx="33">
                  <c:v>0.24654000000000353</c:v>
                </c:pt>
                <c:pt idx="34">
                  <c:v>0.24708000000000041</c:v>
                </c:pt>
                <c:pt idx="35">
                  <c:v>0.24873000000000231</c:v>
                </c:pt>
                <c:pt idx="36">
                  <c:v>0.24439999999999928</c:v>
                </c:pt>
                <c:pt idx="37">
                  <c:v>0.238399999999999</c:v>
                </c:pt>
                <c:pt idx="38">
                  <c:v>0.22419000000000044</c:v>
                </c:pt>
                <c:pt idx="39">
                  <c:v>0.21505000000000171</c:v>
                </c:pt>
                <c:pt idx="40">
                  <c:v>0.21202999999999891</c:v>
                </c:pt>
                <c:pt idx="41">
                  <c:v>0.20908999999999991</c:v>
                </c:pt>
                <c:pt idx="42">
                  <c:v>0.20119000000000042</c:v>
                </c:pt>
                <c:pt idx="43">
                  <c:v>0.19947000000000198</c:v>
                </c:pt>
                <c:pt idx="44">
                  <c:v>0.19692000000000257</c:v>
                </c:pt>
                <c:pt idx="45">
                  <c:v>0.18023000000000194</c:v>
                </c:pt>
                <c:pt idx="46">
                  <c:v>0.16071000000000218</c:v>
                </c:pt>
                <c:pt idx="47">
                  <c:v>0.14825000000000091</c:v>
                </c:pt>
                <c:pt idx="48">
                  <c:v>0.13475999999999999</c:v>
                </c:pt>
                <c:pt idx="49">
                  <c:v>0.1282599999999974</c:v>
                </c:pt>
                <c:pt idx="50">
                  <c:v>0.12472999999999956</c:v>
                </c:pt>
                <c:pt idx="51">
                  <c:v>0.10911999999999696</c:v>
                </c:pt>
                <c:pt idx="52">
                  <c:v>9.3450000000000963E-2</c:v>
                </c:pt>
                <c:pt idx="53">
                  <c:v>8.3790000000000822E-2</c:v>
                </c:pt>
                <c:pt idx="54">
                  <c:v>7.7790000000000567E-2</c:v>
                </c:pt>
                <c:pt idx="55">
                  <c:v>7.5219999999998274E-2</c:v>
                </c:pt>
                <c:pt idx="56">
                  <c:v>7.4290000000001535E-2</c:v>
                </c:pt>
                <c:pt idx="57">
                  <c:v>6.3449999999999562E-2</c:v>
                </c:pt>
                <c:pt idx="58">
                  <c:v>5.7629999999999723E-2</c:v>
                </c:pt>
                <c:pt idx="59">
                  <c:v>4.1719999999998154E-2</c:v>
                </c:pt>
                <c:pt idx="60">
                  <c:v>2.9819999999997293E-2</c:v>
                </c:pt>
                <c:pt idx="61">
                  <c:v>2.200999999999809E-2</c:v>
                </c:pt>
                <c:pt idx="62">
                  <c:v>1.2010000000000081E-2</c:v>
                </c:pt>
                <c:pt idx="63">
                  <c:v>2.1799999999991826E-3</c:v>
                </c:pt>
                <c:pt idx="64">
                  <c:v>-4.5900000000003308E-3</c:v>
                </c:pt>
                <c:pt idx="65">
                  <c:v>-1.1810000000000575E-2</c:v>
                </c:pt>
                <c:pt idx="66">
                  <c:v>-9.3399999999981675E-3</c:v>
                </c:pt>
                <c:pt idx="67">
                  <c:v>-1.6339999999999577E-2</c:v>
                </c:pt>
                <c:pt idx="68">
                  <c:v>-1.709999999999922E-2</c:v>
                </c:pt>
                <c:pt idx="69">
                  <c:v>-2.0500000000001982E-2</c:v>
                </c:pt>
                <c:pt idx="70">
                  <c:v>-2.7809999999998811E-2</c:v>
                </c:pt>
                <c:pt idx="71">
                  <c:v>-3.2600000000002273E-2</c:v>
                </c:pt>
                <c:pt idx="72">
                  <c:v>-3.6770000000000726E-2</c:v>
                </c:pt>
                <c:pt idx="73">
                  <c:v>-4.7180000000000923E-2</c:v>
                </c:pt>
                <c:pt idx="74">
                  <c:v>-5.2669999999999113E-2</c:v>
                </c:pt>
                <c:pt idx="75">
                  <c:v>-6.4140000000001904E-2</c:v>
                </c:pt>
                <c:pt idx="76">
                  <c:v>-7.1360000000002269E-2</c:v>
                </c:pt>
                <c:pt idx="77">
                  <c:v>-8.2730000000001525E-2</c:v>
                </c:pt>
                <c:pt idx="78">
                  <c:v>-9.4120000000000537E-2</c:v>
                </c:pt>
                <c:pt idx="79">
                  <c:v>-0.1078799999999977</c:v>
                </c:pt>
                <c:pt idx="80">
                  <c:v>-0.11641999999999773</c:v>
                </c:pt>
                <c:pt idx="81">
                  <c:v>-0.12372000000000258</c:v>
                </c:pt>
                <c:pt idx="82">
                  <c:v>-0.12399999999999856</c:v>
                </c:pt>
                <c:pt idx="83">
                  <c:v>-0.13712999999999909</c:v>
                </c:pt>
                <c:pt idx="84">
                  <c:v>-0.15132999999999799</c:v>
                </c:pt>
                <c:pt idx="85">
                  <c:v>-0.17042999999999991</c:v>
                </c:pt>
                <c:pt idx="86">
                  <c:v>-0.18555999999999923</c:v>
                </c:pt>
                <c:pt idx="87">
                  <c:v>-0.20563999999999893</c:v>
                </c:pt>
                <c:pt idx="88">
                  <c:v>-0.21594000000000044</c:v>
                </c:pt>
                <c:pt idx="89">
                  <c:v>-0.22130999999999937</c:v>
                </c:pt>
                <c:pt idx="90">
                  <c:v>-0.22355000000000008</c:v>
                </c:pt>
                <c:pt idx="91">
                  <c:v>-0.22331000000000181</c:v>
                </c:pt>
                <c:pt idx="92">
                  <c:v>-0.22570000000000023</c:v>
                </c:pt>
                <c:pt idx="93">
                  <c:v>-0.23143999999999959</c:v>
                </c:pt>
                <c:pt idx="94">
                  <c:v>-0.23492000000000246</c:v>
                </c:pt>
                <c:pt idx="95">
                  <c:v>-0.23990999999999879</c:v>
                </c:pt>
                <c:pt idx="96">
                  <c:v>-0.25273000000000001</c:v>
                </c:pt>
                <c:pt idx="97">
                  <c:v>-0.25738999999999895</c:v>
                </c:pt>
                <c:pt idx="98">
                  <c:v>-0.26194000000000278</c:v>
                </c:pt>
                <c:pt idx="99">
                  <c:v>-0.26010999999999818</c:v>
                </c:pt>
                <c:pt idx="100">
                  <c:v>-0.26417000000000002</c:v>
                </c:pt>
                <c:pt idx="101">
                  <c:v>-0.26089000000000007</c:v>
                </c:pt>
                <c:pt idx="102">
                  <c:v>-0.25600000000000028</c:v>
                </c:pt>
                <c:pt idx="103">
                  <c:v>-0.25568000000000168</c:v>
                </c:pt>
                <c:pt idx="104">
                  <c:v>-0.25820999999999888</c:v>
                </c:pt>
                <c:pt idx="105">
                  <c:v>-0.26267000000000001</c:v>
                </c:pt>
                <c:pt idx="106">
                  <c:v>-0.26623999999999981</c:v>
                </c:pt>
                <c:pt idx="107">
                  <c:v>-0.26886000000000032</c:v>
                </c:pt>
                <c:pt idx="108">
                  <c:v>-0.26054000000000244</c:v>
                </c:pt>
                <c:pt idx="109">
                  <c:v>-0.26822000000000001</c:v>
                </c:pt>
                <c:pt idx="110">
                  <c:v>-0.27</c:v>
                </c:pt>
                <c:pt idx="111">
                  <c:v>-0.27079000000000164</c:v>
                </c:pt>
                <c:pt idx="112">
                  <c:v>-0.26860000000000001</c:v>
                </c:pt>
                <c:pt idx="113">
                  <c:v>-0.26536999999999866</c:v>
                </c:pt>
                <c:pt idx="114">
                  <c:v>-0.26222000000000001</c:v>
                </c:pt>
                <c:pt idx="115">
                  <c:v>-0.25316999999999806</c:v>
                </c:pt>
                <c:pt idx="116">
                  <c:v>-0.25349000000000005</c:v>
                </c:pt>
                <c:pt idx="117">
                  <c:v>-0.24775999999999998</c:v>
                </c:pt>
                <c:pt idx="118">
                  <c:v>-0.23568999999999821</c:v>
                </c:pt>
                <c:pt idx="119">
                  <c:v>-0.23292000000000004</c:v>
                </c:pt>
                <c:pt idx="120">
                  <c:v>-0.23432000000000031</c:v>
                </c:pt>
                <c:pt idx="121">
                  <c:v>-0.23433999999999974</c:v>
                </c:pt>
                <c:pt idx="122">
                  <c:v>-0.23187000000000069</c:v>
                </c:pt>
                <c:pt idx="123">
                  <c:v>-0.22847999999999813</c:v>
                </c:pt>
                <c:pt idx="124">
                  <c:v>-0.22427000000000091</c:v>
                </c:pt>
                <c:pt idx="125">
                  <c:v>-0.22236000000000194</c:v>
                </c:pt>
                <c:pt idx="126">
                  <c:v>-0.22133000000000191</c:v>
                </c:pt>
                <c:pt idx="127">
                  <c:v>-0.21961999999999954</c:v>
                </c:pt>
                <c:pt idx="128">
                  <c:v>-0.22603000000000187</c:v>
                </c:pt>
                <c:pt idx="129">
                  <c:v>-0.2386900000000019</c:v>
                </c:pt>
                <c:pt idx="130">
                  <c:v>-0.23736000000000246</c:v>
                </c:pt>
                <c:pt idx="131">
                  <c:v>-0.23407999999999873</c:v>
                </c:pt>
                <c:pt idx="132">
                  <c:v>-0.24007999999999896</c:v>
                </c:pt>
                <c:pt idx="133">
                  <c:v>-0.23974000000000159</c:v>
                </c:pt>
                <c:pt idx="134">
                  <c:v>-0.23520999999999898</c:v>
                </c:pt>
                <c:pt idx="135">
                  <c:v>-0.21735999999999941</c:v>
                </c:pt>
                <c:pt idx="136">
                  <c:v>-0.21798000000000112</c:v>
                </c:pt>
                <c:pt idx="137">
                  <c:v>-0.21697999999999995</c:v>
                </c:pt>
                <c:pt idx="138">
                  <c:v>-0.21606999999999893</c:v>
                </c:pt>
                <c:pt idx="139">
                  <c:v>-0.21407999999999924</c:v>
                </c:pt>
                <c:pt idx="140">
                  <c:v>-0.21295000000000003</c:v>
                </c:pt>
                <c:pt idx="141">
                  <c:v>-0.20773000000000189</c:v>
                </c:pt>
                <c:pt idx="142">
                  <c:v>-0.19899000000000264</c:v>
                </c:pt>
                <c:pt idx="143">
                  <c:v>-0.18855999999999937</c:v>
                </c:pt>
                <c:pt idx="144">
                  <c:v>-0.18390000000000173</c:v>
                </c:pt>
                <c:pt idx="145">
                  <c:v>-0.18125999999999859</c:v>
                </c:pt>
                <c:pt idx="146">
                  <c:v>-0.17934999999999995</c:v>
                </c:pt>
                <c:pt idx="147">
                  <c:v>-0.18239999999999809</c:v>
                </c:pt>
                <c:pt idx="148">
                  <c:v>-0.18024999999999797</c:v>
                </c:pt>
                <c:pt idx="149">
                  <c:v>-0.1717800000000019</c:v>
                </c:pt>
                <c:pt idx="150">
                  <c:v>-0.16765999999999828</c:v>
                </c:pt>
                <c:pt idx="151">
                  <c:v>-0.15267000000000053</c:v>
                </c:pt>
                <c:pt idx="152">
                  <c:v>-0.13650999999999774</c:v>
                </c:pt>
                <c:pt idx="153">
                  <c:v>-0.12633999999999901</c:v>
                </c:pt>
                <c:pt idx="154">
                  <c:v>-0.1221899999999998</c:v>
                </c:pt>
                <c:pt idx="155">
                  <c:v>-0.11717000000000177</c:v>
                </c:pt>
                <c:pt idx="156">
                  <c:v>-0.11506999999999939</c:v>
                </c:pt>
                <c:pt idx="157">
                  <c:v>-9.9940000000000265E-2</c:v>
                </c:pt>
                <c:pt idx="158">
                  <c:v>-8.8960000000000525E-2</c:v>
                </c:pt>
                <c:pt idx="159">
                  <c:v>-7.7080000000002466E-2</c:v>
                </c:pt>
                <c:pt idx="160">
                  <c:v>-7.0080000000000933E-2</c:v>
                </c:pt>
                <c:pt idx="161">
                  <c:v>-5.2779999999998717E-2</c:v>
                </c:pt>
                <c:pt idx="162">
                  <c:v>-5.8339999999997831E-2</c:v>
                </c:pt>
                <c:pt idx="163">
                  <c:v>-5.7050000000000441E-2</c:v>
                </c:pt>
                <c:pt idx="164">
                  <c:v>-6.0050000000000506E-2</c:v>
                </c:pt>
                <c:pt idx="165">
                  <c:v>-5.5640000000000384E-2</c:v>
                </c:pt>
                <c:pt idx="166">
                  <c:v>-5.3530000000002083E-2</c:v>
                </c:pt>
                <c:pt idx="167">
                  <c:v>-5.4529999999999877E-2</c:v>
                </c:pt>
                <c:pt idx="168">
                  <c:v>-5.1489999999997593E-2</c:v>
                </c:pt>
                <c:pt idx="169">
                  <c:v>-4.7540000000001512E-2</c:v>
                </c:pt>
                <c:pt idx="170">
                  <c:v>-4.0669999999998818E-2</c:v>
                </c:pt>
                <c:pt idx="171">
                  <c:v>-2.9849999999999797E-2</c:v>
                </c:pt>
                <c:pt idx="172">
                  <c:v>-2.1190000000000712E-2</c:v>
                </c:pt>
                <c:pt idx="173">
                  <c:v>-1.3719999999999288E-2</c:v>
                </c:pt>
                <c:pt idx="174">
                  <c:v>-4.1399999999996023E-3</c:v>
                </c:pt>
                <c:pt idx="175">
                  <c:v>6.2699999999971355E-3</c:v>
                </c:pt>
                <c:pt idx="176">
                  <c:v>1.559999999999917E-2</c:v>
                </c:pt>
                <c:pt idx="177">
                  <c:v>2.393000000000001E-2</c:v>
                </c:pt>
                <c:pt idx="178">
                  <c:v>3.825000000000145E-2</c:v>
                </c:pt>
                <c:pt idx="179">
                  <c:v>3.5579999999999605E-2</c:v>
                </c:pt>
                <c:pt idx="180">
                  <c:v>2.7979999999999536E-2</c:v>
                </c:pt>
                <c:pt idx="181">
                  <c:v>4.0849999999998984E-2</c:v>
                </c:pt>
                <c:pt idx="182">
                  <c:v>5.5340000000001201E-2</c:v>
                </c:pt>
                <c:pt idx="183">
                  <c:v>7.0920000000000982E-2</c:v>
                </c:pt>
                <c:pt idx="184">
                  <c:v>7.5620000000000714E-2</c:v>
                </c:pt>
                <c:pt idx="185">
                  <c:v>8.2729999999998291E-2</c:v>
                </c:pt>
                <c:pt idx="186">
                  <c:v>8.9369999999999172E-2</c:v>
                </c:pt>
                <c:pt idx="187">
                  <c:v>9.4989999999999603E-2</c:v>
                </c:pt>
                <c:pt idx="188">
                  <c:v>0.10257000000000006</c:v>
                </c:pt>
                <c:pt idx="189">
                  <c:v>0.10922000000000083</c:v>
                </c:pt>
                <c:pt idx="190">
                  <c:v>0.11671000000000141</c:v>
                </c:pt>
                <c:pt idx="191">
                  <c:v>0.12309000000000152</c:v>
                </c:pt>
                <c:pt idx="192">
                  <c:v>0.13335000000000008</c:v>
                </c:pt>
                <c:pt idx="193">
                  <c:v>0.14034999999999839</c:v>
                </c:pt>
                <c:pt idx="194">
                  <c:v>0.14734999999999984</c:v>
                </c:pt>
                <c:pt idx="195">
                  <c:v>0.15631999999999793</c:v>
                </c:pt>
                <c:pt idx="196">
                  <c:v>0.17164999999999991</c:v>
                </c:pt>
                <c:pt idx="197">
                  <c:v>0.17765</c:v>
                </c:pt>
                <c:pt idx="198">
                  <c:v>0.15774000000000099</c:v>
                </c:pt>
                <c:pt idx="199">
                  <c:v>0.15448999999999974</c:v>
                </c:pt>
                <c:pt idx="200">
                  <c:v>0.15115999999999741</c:v>
                </c:pt>
                <c:pt idx="201">
                  <c:v>0.14981000000000241</c:v>
                </c:pt>
                <c:pt idx="202">
                  <c:v>0.14891000000000126</c:v>
                </c:pt>
                <c:pt idx="203">
                  <c:v>0.14490999999999993</c:v>
                </c:pt>
                <c:pt idx="204">
                  <c:v>0.15670000000000112</c:v>
                </c:pt>
                <c:pt idx="205">
                  <c:v>0.14870000000000191</c:v>
                </c:pt>
                <c:pt idx="206">
                  <c:v>0.12102000000000164</c:v>
                </c:pt>
                <c:pt idx="207">
                  <c:v>9.7269999999998205E-2</c:v>
                </c:pt>
                <c:pt idx="208">
                  <c:v>8.062000000000008E-2</c:v>
                </c:pt>
                <c:pt idx="209">
                  <c:v>5.8670000000002887E-2</c:v>
                </c:pt>
                <c:pt idx="210">
                  <c:v>3.9499999999996802E-2</c:v>
                </c:pt>
                <c:pt idx="211">
                  <c:v>1.4939999999999282E-2</c:v>
                </c:pt>
                <c:pt idx="212">
                  <c:v>2.0699999999997942E-3</c:v>
                </c:pt>
                <c:pt idx="213">
                  <c:v>-1.6930000000002172E-2</c:v>
                </c:pt>
                <c:pt idx="214">
                  <c:v>-3.1109999999998195E-2</c:v>
                </c:pt>
                <c:pt idx="215">
                  <c:v>-3.7530000000000396E-2</c:v>
                </c:pt>
                <c:pt idx="216">
                  <c:v>-2.8009999999998314E-2</c:v>
                </c:pt>
                <c:pt idx="217">
                  <c:v>-3.5460000000000491E-2</c:v>
                </c:pt>
              </c:numCache>
            </c:numRef>
          </c:yVal>
          <c:smooth val="1"/>
        </c:ser>
        <c:axId val="52474624"/>
        <c:axId val="58807040"/>
      </c:scatterChart>
      <c:valAx>
        <c:axId val="52474624"/>
        <c:scaling>
          <c:orientation val="minMax"/>
          <c:max val="325"/>
          <c:min val="0"/>
        </c:scaling>
        <c:axPos val="b"/>
        <c:title>
          <c:tx>
            <c:rich>
              <a:bodyPr/>
              <a:lstStyle/>
              <a:p>
                <a:pPr>
                  <a:defRPr/>
                </a:pPr>
                <a:r>
                  <a:rPr lang="en-US" sz="1800" b="1" i="0" baseline="0"/>
                  <a:t>Distance along GSVS11 line (km)</a:t>
                </a:r>
                <a:endParaRPr lang="en-US"/>
              </a:p>
            </c:rich>
          </c:tx>
          <c:layout/>
        </c:title>
        <c:numFmt formatCode="General" sourceLinked="1"/>
        <c:tickLblPos val="nextTo"/>
        <c:txPr>
          <a:bodyPr/>
          <a:lstStyle/>
          <a:p>
            <a:pPr>
              <a:defRPr sz="1400" b="1"/>
            </a:pPr>
            <a:endParaRPr lang="en-US"/>
          </a:p>
        </c:txPr>
        <c:crossAx val="58807040"/>
        <c:crossesAt val="-0.4"/>
        <c:crossBetween val="midCat"/>
        <c:majorUnit val="25"/>
      </c:valAx>
      <c:valAx>
        <c:axId val="58807040"/>
        <c:scaling>
          <c:orientation val="minMax"/>
        </c:scaling>
        <c:axPos val="l"/>
        <c:majorGridlines/>
        <c:title>
          <c:tx>
            <c:rich>
              <a:bodyPr rot="-5400000" vert="horz"/>
              <a:lstStyle/>
              <a:p>
                <a:pPr>
                  <a:defRPr/>
                </a:pPr>
                <a:r>
                  <a:rPr lang="en-US" sz="1800" b="1" i="0" baseline="0" dirty="0"/>
                  <a:t>Geoid </a:t>
                </a:r>
                <a:r>
                  <a:rPr lang="en-US" sz="1800" b="1" i="0" baseline="0" dirty="0" smtClean="0"/>
                  <a:t>Undulation </a:t>
                </a:r>
                <a:r>
                  <a:rPr lang="en-US" sz="1800" b="1" i="0" baseline="0" dirty="0"/>
                  <a:t>Differences from GPS/Leveling</a:t>
                </a:r>
                <a:endParaRPr lang="en-US" dirty="0"/>
              </a:p>
              <a:p>
                <a:pPr>
                  <a:defRPr/>
                </a:pPr>
                <a:r>
                  <a:rPr lang="en-US" sz="1800" b="1" i="0" baseline="0" dirty="0"/>
                  <a:t> (meters)</a:t>
                </a:r>
                <a:endParaRPr lang="en-US" dirty="0"/>
              </a:p>
            </c:rich>
          </c:tx>
          <c:layout>
            <c:manualLayout>
              <c:xMode val="edge"/>
              <c:yMode val="edge"/>
              <c:x val="2.4362281551553198E-2"/>
              <c:y val="0.21363504650233131"/>
            </c:manualLayout>
          </c:layout>
        </c:title>
        <c:numFmt formatCode="General" sourceLinked="1"/>
        <c:tickLblPos val="nextTo"/>
        <c:txPr>
          <a:bodyPr/>
          <a:lstStyle/>
          <a:p>
            <a:pPr>
              <a:defRPr sz="1400" b="1"/>
            </a:pPr>
            <a:endParaRPr lang="en-US"/>
          </a:p>
        </c:txPr>
        <c:crossAx val="52474624"/>
        <c:crosses val="autoZero"/>
        <c:crossBetween val="midCat"/>
      </c:valAx>
    </c:plotArea>
    <c:legend>
      <c:legendPos val="r"/>
      <c:layout>
        <c:manualLayout>
          <c:xMode val="edge"/>
          <c:yMode val="edge"/>
          <c:x val="0.83223832691375532"/>
          <c:y val="0.38824283902707907"/>
          <c:w val="0.16079303623033386"/>
          <c:h val="0.24151508149801068"/>
        </c:manualLayout>
      </c:layout>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400"/>
            </a:pPr>
            <a:r>
              <a:rPr lang="en-US" sz="2400"/>
              <a:t>RMSE (h-H-N) over GSVS11 </a:t>
            </a:r>
            <a:r>
              <a:rPr lang="en-US" sz="2400" baseline="0"/>
              <a:t> </a:t>
            </a:r>
            <a:endParaRPr lang="en-US" sz="2400"/>
          </a:p>
        </c:rich>
      </c:tx>
      <c:layout/>
    </c:title>
    <c:plotArea>
      <c:layout/>
      <c:barChart>
        <c:barDir val="col"/>
        <c:grouping val="clustered"/>
        <c:ser>
          <c:idx val="0"/>
          <c:order val="0"/>
          <c:tx>
            <c:strRef>
              <c:f>Sheet1!$D$1</c:f>
              <c:strCache>
                <c:ptCount val="1"/>
                <c:pt idx="0">
                  <c:v>h/H error budget 
RMS (cm)
 </c:v>
                </c:pt>
              </c:strCache>
            </c:strRef>
          </c:tx>
          <c:spPr>
            <a:solidFill>
              <a:schemeClr val="tx1"/>
            </a:solidFill>
          </c:spPr>
          <c:cat>
            <c:strRef>
              <c:f>Sheet1!$A$2:$A$13</c:f>
              <c:strCache>
                <c:ptCount val="12"/>
                <c:pt idx="0">
                  <c:v>0.4 - 15 </c:v>
                </c:pt>
                <c:pt idx="1">
                  <c:v>15-30 </c:v>
                </c:pt>
                <c:pt idx="2">
                  <c:v>30-46 </c:v>
                </c:pt>
                <c:pt idx="3">
                  <c:v>46-63 </c:v>
                </c:pt>
                <c:pt idx="4">
                  <c:v>63-81 </c:v>
                </c:pt>
                <c:pt idx="5">
                  <c:v>81-101 </c:v>
                </c:pt>
                <c:pt idx="6">
                  <c:v>101-122 </c:v>
                </c:pt>
                <c:pt idx="7">
                  <c:v>122-145 </c:v>
                </c:pt>
                <c:pt idx="8">
                  <c:v>145-172 </c:v>
                </c:pt>
                <c:pt idx="9">
                  <c:v>172-204 </c:v>
                </c:pt>
                <c:pt idx="10">
                  <c:v>204-247 </c:v>
                </c:pt>
                <c:pt idx="11">
                  <c:v>247-325 </c:v>
                </c:pt>
              </c:strCache>
            </c:strRef>
          </c:cat>
          <c:val>
            <c:numRef>
              <c:f>Sheet1!$D$2:$D$13</c:f>
              <c:numCache>
                <c:formatCode>General</c:formatCode>
                <c:ptCount val="12"/>
                <c:pt idx="0">
                  <c:v>0.4</c:v>
                </c:pt>
                <c:pt idx="1">
                  <c:v>0.5</c:v>
                </c:pt>
                <c:pt idx="2">
                  <c:v>0.60000000000000031</c:v>
                </c:pt>
                <c:pt idx="3">
                  <c:v>0.60000000000000031</c:v>
                </c:pt>
                <c:pt idx="4">
                  <c:v>0.70000000000000029</c:v>
                </c:pt>
                <c:pt idx="5">
                  <c:v>0.8</c:v>
                </c:pt>
                <c:pt idx="6">
                  <c:v>0.8</c:v>
                </c:pt>
                <c:pt idx="7">
                  <c:v>0.9</c:v>
                </c:pt>
                <c:pt idx="8">
                  <c:v>1</c:v>
                </c:pt>
                <c:pt idx="9">
                  <c:v>1</c:v>
                </c:pt>
                <c:pt idx="10">
                  <c:v>1.1000000000000001</c:v>
                </c:pt>
                <c:pt idx="11">
                  <c:v>1.4</c:v>
                </c:pt>
              </c:numCache>
            </c:numRef>
          </c:val>
        </c:ser>
        <c:ser>
          <c:idx val="1"/>
          <c:order val="1"/>
          <c:tx>
            <c:strRef>
              <c:f>Sheet1!$G$1</c:f>
              <c:strCache>
                <c:ptCount val="1"/>
                <c:pt idx="0">
                  <c:v>USGG2009 (1'x1')
RMS (cm)</c:v>
                </c:pt>
              </c:strCache>
            </c:strRef>
          </c:tx>
          <c:spPr>
            <a:solidFill>
              <a:srgbClr val="92D050"/>
            </a:solidFill>
          </c:spPr>
          <c:cat>
            <c:strRef>
              <c:f>Sheet1!$A$2:$A$13</c:f>
              <c:strCache>
                <c:ptCount val="12"/>
                <c:pt idx="0">
                  <c:v>0.4 - 15 </c:v>
                </c:pt>
                <c:pt idx="1">
                  <c:v>15-30 </c:v>
                </c:pt>
                <c:pt idx="2">
                  <c:v>30-46 </c:v>
                </c:pt>
                <c:pt idx="3">
                  <c:v>46-63 </c:v>
                </c:pt>
                <c:pt idx="4">
                  <c:v>63-81 </c:v>
                </c:pt>
                <c:pt idx="5">
                  <c:v>81-101 </c:v>
                </c:pt>
                <c:pt idx="6">
                  <c:v>101-122 </c:v>
                </c:pt>
                <c:pt idx="7">
                  <c:v>122-145 </c:v>
                </c:pt>
                <c:pt idx="8">
                  <c:v>145-172 </c:v>
                </c:pt>
                <c:pt idx="9">
                  <c:v>172-204 </c:v>
                </c:pt>
                <c:pt idx="10">
                  <c:v>204-247 </c:v>
                </c:pt>
                <c:pt idx="11">
                  <c:v>247-325 </c:v>
                </c:pt>
              </c:strCache>
            </c:strRef>
          </c:cat>
          <c:val>
            <c:numRef>
              <c:f>Sheet1!$G$2:$G$13</c:f>
              <c:numCache>
                <c:formatCode>General</c:formatCode>
                <c:ptCount val="12"/>
                <c:pt idx="0">
                  <c:v>1</c:v>
                </c:pt>
                <c:pt idx="1">
                  <c:v>1</c:v>
                </c:pt>
                <c:pt idx="2">
                  <c:v>1.5033296378372896</c:v>
                </c:pt>
                <c:pt idx="3">
                  <c:v>1.7262676501632068</c:v>
                </c:pt>
                <c:pt idx="4">
                  <c:v>2.0396078054371141</c:v>
                </c:pt>
                <c:pt idx="5">
                  <c:v>2.3769728648009423</c:v>
                </c:pt>
                <c:pt idx="6">
                  <c:v>2.6925824035672523</c:v>
                </c:pt>
                <c:pt idx="7">
                  <c:v>2.8460498941515393</c:v>
                </c:pt>
                <c:pt idx="8">
                  <c:v>2.9732137494637008</c:v>
                </c:pt>
                <c:pt idx="9">
                  <c:v>2.9546573405388301</c:v>
                </c:pt>
                <c:pt idx="10">
                  <c:v>2.7784887978899611</c:v>
                </c:pt>
                <c:pt idx="11">
                  <c:v>1.8867962264113209</c:v>
                </c:pt>
              </c:numCache>
            </c:numRef>
          </c:val>
        </c:ser>
        <c:ser>
          <c:idx val="2"/>
          <c:order val="2"/>
          <c:tx>
            <c:strRef>
              <c:f>Sheet1!$K$1</c:f>
              <c:strCache>
                <c:ptCount val="1"/>
                <c:pt idx="0">
                  <c:v>EGM2008  (5'x5')
RMS (cm)</c:v>
                </c:pt>
              </c:strCache>
            </c:strRef>
          </c:tx>
          <c:spPr>
            <a:solidFill>
              <a:srgbClr val="FFC000"/>
            </a:solidFill>
          </c:spPr>
          <c:cat>
            <c:strRef>
              <c:f>Sheet1!$A$2:$A$13</c:f>
              <c:strCache>
                <c:ptCount val="12"/>
                <c:pt idx="0">
                  <c:v>0.4 - 15 </c:v>
                </c:pt>
                <c:pt idx="1">
                  <c:v>15-30 </c:v>
                </c:pt>
                <c:pt idx="2">
                  <c:v>30-46 </c:v>
                </c:pt>
                <c:pt idx="3">
                  <c:v>46-63 </c:v>
                </c:pt>
                <c:pt idx="4">
                  <c:v>63-81 </c:v>
                </c:pt>
                <c:pt idx="5">
                  <c:v>81-101 </c:v>
                </c:pt>
                <c:pt idx="6">
                  <c:v>101-122 </c:v>
                </c:pt>
                <c:pt idx="7">
                  <c:v>122-145 </c:v>
                </c:pt>
                <c:pt idx="8">
                  <c:v>145-172 </c:v>
                </c:pt>
                <c:pt idx="9">
                  <c:v>172-204 </c:v>
                </c:pt>
                <c:pt idx="10">
                  <c:v>204-247 </c:v>
                </c:pt>
                <c:pt idx="11">
                  <c:v>247-325 </c:v>
                </c:pt>
              </c:strCache>
            </c:strRef>
          </c:cat>
          <c:val>
            <c:numRef>
              <c:f>Sheet1!$K$2:$K$13</c:f>
              <c:numCache>
                <c:formatCode>General</c:formatCode>
                <c:ptCount val="12"/>
                <c:pt idx="0">
                  <c:v>1</c:v>
                </c:pt>
                <c:pt idx="1">
                  <c:v>1.3</c:v>
                </c:pt>
                <c:pt idx="2">
                  <c:v>1.7</c:v>
                </c:pt>
                <c:pt idx="3">
                  <c:v>2.0024984394500769</c:v>
                </c:pt>
                <c:pt idx="4">
                  <c:v>2.1095023109728985</c:v>
                </c:pt>
                <c:pt idx="5">
                  <c:v>2.2360679774997885</c:v>
                </c:pt>
                <c:pt idx="6">
                  <c:v>2.3769728648009423</c:v>
                </c:pt>
                <c:pt idx="7">
                  <c:v>2.5298221281347022</c:v>
                </c:pt>
                <c:pt idx="8">
                  <c:v>2.7856776554368241</c:v>
                </c:pt>
                <c:pt idx="9">
                  <c:v>2.7730849247724092</c:v>
                </c:pt>
                <c:pt idx="10">
                  <c:v>2.9966648127543394</c:v>
                </c:pt>
                <c:pt idx="11">
                  <c:v>2.3086792761230388</c:v>
                </c:pt>
              </c:numCache>
            </c:numRef>
          </c:val>
        </c:ser>
        <c:ser>
          <c:idx val="3"/>
          <c:order val="3"/>
          <c:tx>
            <c:strRef>
              <c:f>Sheet1!$O$1</c:f>
              <c:strCache>
                <c:ptCount val="1"/>
                <c:pt idx="0">
                  <c:v>USGG2012x01 (1’x1’) 
New software
RMS(cm)</c:v>
                </c:pt>
              </c:strCache>
            </c:strRef>
          </c:tx>
          <c:cat>
            <c:strRef>
              <c:f>Sheet1!$A$2:$A$13</c:f>
              <c:strCache>
                <c:ptCount val="12"/>
                <c:pt idx="0">
                  <c:v>0.4 - 15 </c:v>
                </c:pt>
                <c:pt idx="1">
                  <c:v>15-30 </c:v>
                </c:pt>
                <c:pt idx="2">
                  <c:v>30-46 </c:v>
                </c:pt>
                <c:pt idx="3">
                  <c:v>46-63 </c:v>
                </c:pt>
                <c:pt idx="4">
                  <c:v>63-81 </c:v>
                </c:pt>
                <c:pt idx="5">
                  <c:v>81-101 </c:v>
                </c:pt>
                <c:pt idx="6">
                  <c:v>101-122 </c:v>
                </c:pt>
                <c:pt idx="7">
                  <c:v>122-145 </c:v>
                </c:pt>
                <c:pt idx="8">
                  <c:v>145-172 </c:v>
                </c:pt>
                <c:pt idx="9">
                  <c:v>172-204 </c:v>
                </c:pt>
                <c:pt idx="10">
                  <c:v>204-247 </c:v>
                </c:pt>
                <c:pt idx="11">
                  <c:v>247-325 </c:v>
                </c:pt>
              </c:strCache>
            </c:strRef>
          </c:cat>
          <c:val>
            <c:numRef>
              <c:f>Sheet1!$O$2:$O$13</c:f>
              <c:numCache>
                <c:formatCode>General</c:formatCode>
                <c:ptCount val="12"/>
                <c:pt idx="0">
                  <c:v>1</c:v>
                </c:pt>
                <c:pt idx="1">
                  <c:v>1.4</c:v>
                </c:pt>
                <c:pt idx="2">
                  <c:v>1.8110770276274835</c:v>
                </c:pt>
                <c:pt idx="3">
                  <c:v>2.1377558326431947</c:v>
                </c:pt>
                <c:pt idx="4">
                  <c:v>2.5709920264364881</c:v>
                </c:pt>
                <c:pt idx="5">
                  <c:v>2.8861739379323619</c:v>
                </c:pt>
                <c:pt idx="6">
                  <c:v>3.1048349392520049</c:v>
                </c:pt>
                <c:pt idx="7">
                  <c:v>2.9832867780352608</c:v>
                </c:pt>
                <c:pt idx="8">
                  <c:v>2.6683328128252684</c:v>
                </c:pt>
                <c:pt idx="9">
                  <c:v>2.284731931759175</c:v>
                </c:pt>
                <c:pt idx="10">
                  <c:v>2.2022715545545242</c:v>
                </c:pt>
                <c:pt idx="11">
                  <c:v>2.3600847442411892</c:v>
                </c:pt>
              </c:numCache>
            </c:numRef>
          </c:val>
        </c:ser>
        <c:ser>
          <c:idx val="4"/>
          <c:order val="4"/>
          <c:tx>
            <c:strRef>
              <c:f>Sheet1!$S$1</c:f>
              <c:strCache>
                <c:ptCount val="1"/>
                <c:pt idx="0">
                  <c:v>USGG2012x02 (1’x1’) New software + Airborne data 
RMS (cm)</c:v>
                </c:pt>
              </c:strCache>
            </c:strRef>
          </c:tx>
          <c:spPr>
            <a:solidFill>
              <a:srgbClr val="FF0000"/>
            </a:solidFill>
          </c:spPr>
          <c:cat>
            <c:strRef>
              <c:f>Sheet1!$A$2:$A$13</c:f>
              <c:strCache>
                <c:ptCount val="12"/>
                <c:pt idx="0">
                  <c:v>0.4 - 15 </c:v>
                </c:pt>
                <c:pt idx="1">
                  <c:v>15-30 </c:v>
                </c:pt>
                <c:pt idx="2">
                  <c:v>30-46 </c:v>
                </c:pt>
                <c:pt idx="3">
                  <c:v>46-63 </c:v>
                </c:pt>
                <c:pt idx="4">
                  <c:v>63-81 </c:v>
                </c:pt>
                <c:pt idx="5">
                  <c:v>81-101 </c:v>
                </c:pt>
                <c:pt idx="6">
                  <c:v>101-122 </c:v>
                </c:pt>
                <c:pt idx="7">
                  <c:v>122-145 </c:v>
                </c:pt>
                <c:pt idx="8">
                  <c:v>145-172 </c:v>
                </c:pt>
                <c:pt idx="9">
                  <c:v>172-204 </c:v>
                </c:pt>
                <c:pt idx="10">
                  <c:v>204-247 </c:v>
                </c:pt>
                <c:pt idx="11">
                  <c:v>247-325 </c:v>
                </c:pt>
              </c:strCache>
            </c:strRef>
          </c:cat>
          <c:val>
            <c:numRef>
              <c:f>Sheet1!$S$2:$S$13</c:f>
              <c:numCache>
                <c:formatCode>General</c:formatCode>
                <c:ptCount val="12"/>
                <c:pt idx="0">
                  <c:v>0.9</c:v>
                </c:pt>
                <c:pt idx="1">
                  <c:v>1.1000000000000001</c:v>
                </c:pt>
                <c:pt idx="2">
                  <c:v>1.1180339887498949</c:v>
                </c:pt>
                <c:pt idx="3">
                  <c:v>1.2369316876852974</c:v>
                </c:pt>
                <c:pt idx="4">
                  <c:v>1.3341664064126335</c:v>
                </c:pt>
                <c:pt idx="5">
                  <c:v>1.4560219778561034</c:v>
                </c:pt>
                <c:pt idx="6">
                  <c:v>1.4560219778561034</c:v>
                </c:pt>
                <c:pt idx="7">
                  <c:v>1.3341664064126335</c:v>
                </c:pt>
                <c:pt idx="8">
                  <c:v>1.0049875621120896</c:v>
                </c:pt>
                <c:pt idx="9">
                  <c:v>1.019803902718557</c:v>
                </c:pt>
                <c:pt idx="10">
                  <c:v>1.220655561573371</c:v>
                </c:pt>
                <c:pt idx="11">
                  <c:v>1.6401219466856727</c:v>
                </c:pt>
              </c:numCache>
            </c:numRef>
          </c:val>
        </c:ser>
        <c:axId val="52707712"/>
        <c:axId val="52709632"/>
      </c:barChart>
      <c:catAx>
        <c:axId val="52707712"/>
        <c:scaling>
          <c:orientation val="minMax"/>
        </c:scaling>
        <c:axPos val="b"/>
        <c:title>
          <c:tx>
            <c:rich>
              <a:bodyPr/>
              <a:lstStyle/>
              <a:p>
                <a:pPr>
                  <a:defRPr sz="2000"/>
                </a:pPr>
                <a:r>
                  <a:rPr lang="en-US" sz="2000"/>
                  <a:t>Distance bins (km)</a:t>
                </a:r>
              </a:p>
            </c:rich>
          </c:tx>
          <c:layout/>
        </c:title>
        <c:tickLblPos val="nextTo"/>
        <c:txPr>
          <a:bodyPr/>
          <a:lstStyle/>
          <a:p>
            <a:pPr>
              <a:defRPr sz="1200" b="1"/>
            </a:pPr>
            <a:endParaRPr lang="en-US"/>
          </a:p>
        </c:txPr>
        <c:crossAx val="52709632"/>
        <c:crosses val="autoZero"/>
        <c:auto val="1"/>
        <c:lblAlgn val="ctr"/>
        <c:lblOffset val="100"/>
      </c:catAx>
      <c:valAx>
        <c:axId val="52709632"/>
        <c:scaling>
          <c:orientation val="minMax"/>
        </c:scaling>
        <c:axPos val="l"/>
        <c:majorGridlines/>
        <c:title>
          <c:tx>
            <c:rich>
              <a:bodyPr rot="-5400000" vert="horz"/>
              <a:lstStyle/>
              <a:p>
                <a:pPr>
                  <a:defRPr sz="2000"/>
                </a:pPr>
                <a:r>
                  <a:rPr lang="en-US" sz="2000" dirty="0"/>
                  <a:t>RMSE </a:t>
                </a:r>
                <a:r>
                  <a:rPr lang="en-US" sz="2000" dirty="0" smtClean="0"/>
                  <a:t>(cm)</a:t>
                </a:r>
                <a:endParaRPr lang="en-US" sz="2000" dirty="0"/>
              </a:p>
            </c:rich>
          </c:tx>
          <c:layout/>
        </c:title>
        <c:numFmt formatCode="General" sourceLinked="1"/>
        <c:tickLblPos val="nextTo"/>
        <c:crossAx val="52707712"/>
        <c:crosses val="autoZero"/>
        <c:crossBetween val="between"/>
      </c:valAx>
    </c:plotArea>
    <c:legend>
      <c:legendPos val="r"/>
      <c:layout/>
      <c:txPr>
        <a:bodyPr/>
        <a:lstStyle/>
        <a:p>
          <a:pPr>
            <a:defRPr sz="1200" b="1"/>
          </a:pPr>
          <a:endParaRPr lang="en-US"/>
        </a:p>
      </c:txPr>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2400"/>
            </a:pPr>
            <a:r>
              <a:rPr lang="en-US" sz="2400"/>
              <a:t>"Geoid</a:t>
            </a:r>
            <a:r>
              <a:rPr lang="en-US" sz="2400" baseline="0"/>
              <a:t> only" RMSE over GSVS11</a:t>
            </a:r>
            <a:endParaRPr lang="en-US" sz="2400"/>
          </a:p>
        </c:rich>
      </c:tx>
      <c:layout/>
    </c:title>
    <c:plotArea>
      <c:layout/>
      <c:barChart>
        <c:barDir val="col"/>
        <c:grouping val="clustered"/>
        <c:ser>
          <c:idx val="0"/>
          <c:order val="0"/>
          <c:tx>
            <c:strRef>
              <c:f>Sheet1!$H$1</c:f>
              <c:strCache>
                <c:ptCount val="1"/>
                <c:pt idx="0">
                  <c:v>USGG2009 (1'x1')
DRMS (cm)</c:v>
                </c:pt>
              </c:strCache>
            </c:strRef>
          </c:tx>
          <c:spPr>
            <a:solidFill>
              <a:srgbClr val="92D050"/>
            </a:solidFill>
          </c:spPr>
          <c:cat>
            <c:strRef>
              <c:f>Sheet1!$A$2:$A$13</c:f>
              <c:strCache>
                <c:ptCount val="12"/>
                <c:pt idx="0">
                  <c:v>0.4 - 15 </c:v>
                </c:pt>
                <c:pt idx="1">
                  <c:v>15-30 </c:v>
                </c:pt>
                <c:pt idx="2">
                  <c:v>30-46 </c:v>
                </c:pt>
                <c:pt idx="3">
                  <c:v>46-63 </c:v>
                </c:pt>
                <c:pt idx="4">
                  <c:v>63-81 </c:v>
                </c:pt>
                <c:pt idx="5">
                  <c:v>81-101 </c:v>
                </c:pt>
                <c:pt idx="6">
                  <c:v>101-122 </c:v>
                </c:pt>
                <c:pt idx="7">
                  <c:v>122-145 </c:v>
                </c:pt>
                <c:pt idx="8">
                  <c:v>145-172 </c:v>
                </c:pt>
                <c:pt idx="9">
                  <c:v>172-204 </c:v>
                </c:pt>
                <c:pt idx="10">
                  <c:v>204-247 </c:v>
                </c:pt>
                <c:pt idx="11">
                  <c:v>247-325 </c:v>
                </c:pt>
              </c:strCache>
            </c:strRef>
          </c:cat>
          <c:val>
            <c:numRef>
              <c:f>Sheet1!$H$2:$H$13</c:f>
              <c:numCache>
                <c:formatCode>General</c:formatCode>
                <c:ptCount val="12"/>
                <c:pt idx="0">
                  <c:v>0.91651513899116765</c:v>
                </c:pt>
                <c:pt idx="1">
                  <c:v>0.86602540378443893</c:v>
                </c:pt>
                <c:pt idx="2">
                  <c:v>1.3784048752090219</c:v>
                </c:pt>
                <c:pt idx="3">
                  <c:v>1.6186414056238645</c:v>
                </c:pt>
                <c:pt idx="4">
                  <c:v>1.9157244060668017</c:v>
                </c:pt>
                <c:pt idx="5">
                  <c:v>2.2383029285599392</c:v>
                </c:pt>
                <c:pt idx="6">
                  <c:v>2.5709920264364885</c:v>
                </c:pt>
                <c:pt idx="7">
                  <c:v>2.7</c:v>
                </c:pt>
                <c:pt idx="8">
                  <c:v>2.8</c:v>
                </c:pt>
                <c:pt idx="9">
                  <c:v>2.7802877548915714</c:v>
                </c:pt>
                <c:pt idx="10">
                  <c:v>2.5514701644346136</c:v>
                </c:pt>
                <c:pt idx="11">
                  <c:v>1.264911064067352</c:v>
                </c:pt>
              </c:numCache>
            </c:numRef>
          </c:val>
        </c:ser>
        <c:ser>
          <c:idx val="1"/>
          <c:order val="1"/>
          <c:tx>
            <c:strRef>
              <c:f>Sheet1!$L$1</c:f>
              <c:strCache>
                <c:ptCount val="1"/>
                <c:pt idx="0">
                  <c:v>EGM2008  (5'x5')
DRMS (cm)</c:v>
                </c:pt>
              </c:strCache>
            </c:strRef>
          </c:tx>
          <c:spPr>
            <a:solidFill>
              <a:srgbClr val="FFC000"/>
            </a:solidFill>
          </c:spPr>
          <c:cat>
            <c:strRef>
              <c:f>Sheet1!$A$2:$A$13</c:f>
              <c:strCache>
                <c:ptCount val="12"/>
                <c:pt idx="0">
                  <c:v>0.4 - 15 </c:v>
                </c:pt>
                <c:pt idx="1">
                  <c:v>15-30 </c:v>
                </c:pt>
                <c:pt idx="2">
                  <c:v>30-46 </c:v>
                </c:pt>
                <c:pt idx="3">
                  <c:v>46-63 </c:v>
                </c:pt>
                <c:pt idx="4">
                  <c:v>63-81 </c:v>
                </c:pt>
                <c:pt idx="5">
                  <c:v>81-101 </c:v>
                </c:pt>
                <c:pt idx="6">
                  <c:v>101-122 </c:v>
                </c:pt>
                <c:pt idx="7">
                  <c:v>122-145 </c:v>
                </c:pt>
                <c:pt idx="8">
                  <c:v>145-172 </c:v>
                </c:pt>
                <c:pt idx="9">
                  <c:v>172-204 </c:v>
                </c:pt>
                <c:pt idx="10">
                  <c:v>204-247 </c:v>
                </c:pt>
                <c:pt idx="11">
                  <c:v>247-325 </c:v>
                </c:pt>
              </c:strCache>
            </c:strRef>
          </c:cat>
          <c:val>
            <c:numRef>
              <c:f>Sheet1!$L$2:$L$13</c:f>
              <c:numCache>
                <c:formatCode>General</c:formatCode>
                <c:ptCount val="12"/>
                <c:pt idx="0">
                  <c:v>0.91651513899116765</c:v>
                </c:pt>
                <c:pt idx="1">
                  <c:v>1.2000000000000002</c:v>
                </c:pt>
                <c:pt idx="2">
                  <c:v>1.5905973720586866</c:v>
                </c:pt>
                <c:pt idx="3">
                  <c:v>1.9104973174542799</c:v>
                </c:pt>
                <c:pt idx="4">
                  <c:v>1.9899748742132404</c:v>
                </c:pt>
                <c:pt idx="5">
                  <c:v>2.0880613017821115</c:v>
                </c:pt>
                <c:pt idx="6">
                  <c:v>2.2383029285599392</c:v>
                </c:pt>
                <c:pt idx="7">
                  <c:v>2.3643180835073792</c:v>
                </c:pt>
                <c:pt idx="8">
                  <c:v>2.6</c:v>
                </c:pt>
                <c:pt idx="9">
                  <c:v>2.5865034312755122</c:v>
                </c:pt>
                <c:pt idx="10">
                  <c:v>2.7874719729532722</c:v>
                </c:pt>
                <c:pt idx="11">
                  <c:v>1.8357559750685821</c:v>
                </c:pt>
              </c:numCache>
            </c:numRef>
          </c:val>
        </c:ser>
        <c:ser>
          <c:idx val="2"/>
          <c:order val="2"/>
          <c:tx>
            <c:strRef>
              <c:f>Sheet1!$P$1</c:f>
              <c:strCache>
                <c:ptCount val="1"/>
                <c:pt idx="0">
                  <c:v>USGG2012x01 (1’x1’) 
New software
DRMS(cm)</c:v>
                </c:pt>
              </c:strCache>
            </c:strRef>
          </c:tx>
          <c:spPr>
            <a:solidFill>
              <a:srgbClr val="7030A0"/>
            </a:solidFill>
          </c:spPr>
          <c:cat>
            <c:strRef>
              <c:f>Sheet1!$A$2:$A$13</c:f>
              <c:strCache>
                <c:ptCount val="12"/>
                <c:pt idx="0">
                  <c:v>0.4 - 15 </c:v>
                </c:pt>
                <c:pt idx="1">
                  <c:v>15-30 </c:v>
                </c:pt>
                <c:pt idx="2">
                  <c:v>30-46 </c:v>
                </c:pt>
                <c:pt idx="3">
                  <c:v>46-63 </c:v>
                </c:pt>
                <c:pt idx="4">
                  <c:v>63-81 </c:v>
                </c:pt>
                <c:pt idx="5">
                  <c:v>81-101 </c:v>
                </c:pt>
                <c:pt idx="6">
                  <c:v>101-122 </c:v>
                </c:pt>
                <c:pt idx="7">
                  <c:v>122-145 </c:v>
                </c:pt>
                <c:pt idx="8">
                  <c:v>145-172 </c:v>
                </c:pt>
                <c:pt idx="9">
                  <c:v>172-204 </c:v>
                </c:pt>
                <c:pt idx="10">
                  <c:v>204-247 </c:v>
                </c:pt>
                <c:pt idx="11">
                  <c:v>247-325 </c:v>
                </c:pt>
              </c:strCache>
            </c:strRef>
          </c:cat>
          <c:val>
            <c:numRef>
              <c:f>Sheet1!$P$2:$P$13</c:f>
              <c:numCache>
                <c:formatCode>General</c:formatCode>
                <c:ptCount val="12"/>
                <c:pt idx="0">
                  <c:v>0.91651513899116765</c:v>
                </c:pt>
                <c:pt idx="1">
                  <c:v>1.3076696830622012</c:v>
                </c:pt>
                <c:pt idx="2">
                  <c:v>1.7088007490635064</c:v>
                </c:pt>
                <c:pt idx="3">
                  <c:v>2.0518284528683193</c:v>
                </c:pt>
                <c:pt idx="4">
                  <c:v>2.4738633753705961</c:v>
                </c:pt>
                <c:pt idx="5">
                  <c:v>2.7730849247724092</c:v>
                </c:pt>
                <c:pt idx="6">
                  <c:v>3</c:v>
                </c:pt>
                <c:pt idx="7">
                  <c:v>2.844292530665578</c:v>
                </c:pt>
                <c:pt idx="8">
                  <c:v>2.4738633753705965</c:v>
                </c:pt>
                <c:pt idx="9">
                  <c:v>2.054263858417416</c:v>
                </c:pt>
                <c:pt idx="10">
                  <c:v>1.9078784028338915</c:v>
                </c:pt>
                <c:pt idx="11">
                  <c:v>1.9000000000000001</c:v>
                </c:pt>
              </c:numCache>
            </c:numRef>
          </c:val>
        </c:ser>
        <c:ser>
          <c:idx val="3"/>
          <c:order val="3"/>
          <c:tx>
            <c:strRef>
              <c:f>Sheet1!$T$1</c:f>
              <c:strCache>
                <c:ptCount val="1"/>
                <c:pt idx="0">
                  <c:v>USGG2012x02 (1’x1’) New software + Airborne data 
DRMS (cm)</c:v>
                </c:pt>
              </c:strCache>
            </c:strRef>
          </c:tx>
          <c:spPr>
            <a:solidFill>
              <a:srgbClr val="FF0000"/>
            </a:solidFill>
          </c:spPr>
          <c:cat>
            <c:strRef>
              <c:f>Sheet1!$A$2:$A$13</c:f>
              <c:strCache>
                <c:ptCount val="12"/>
                <c:pt idx="0">
                  <c:v>0.4 - 15 </c:v>
                </c:pt>
                <c:pt idx="1">
                  <c:v>15-30 </c:v>
                </c:pt>
                <c:pt idx="2">
                  <c:v>30-46 </c:v>
                </c:pt>
                <c:pt idx="3">
                  <c:v>46-63 </c:v>
                </c:pt>
                <c:pt idx="4">
                  <c:v>63-81 </c:v>
                </c:pt>
                <c:pt idx="5">
                  <c:v>81-101 </c:v>
                </c:pt>
                <c:pt idx="6">
                  <c:v>101-122 </c:v>
                </c:pt>
                <c:pt idx="7">
                  <c:v>122-145 </c:v>
                </c:pt>
                <c:pt idx="8">
                  <c:v>145-172 </c:v>
                </c:pt>
                <c:pt idx="9">
                  <c:v>172-204 </c:v>
                </c:pt>
                <c:pt idx="10">
                  <c:v>204-247 </c:v>
                </c:pt>
                <c:pt idx="11">
                  <c:v>247-325 </c:v>
                </c:pt>
              </c:strCache>
            </c:strRef>
          </c:cat>
          <c:val>
            <c:numRef>
              <c:f>Sheet1!$T$2:$T$13</c:f>
              <c:numCache>
                <c:formatCode>General</c:formatCode>
                <c:ptCount val="12"/>
                <c:pt idx="0">
                  <c:v>0.80622577482985502</c:v>
                </c:pt>
                <c:pt idx="1">
                  <c:v>0.9797958971132722</c:v>
                </c:pt>
                <c:pt idx="2">
                  <c:v>0.94339811320566069</c:v>
                </c:pt>
                <c:pt idx="3">
                  <c:v>1.0816653826391955</c:v>
                </c:pt>
                <c:pt idx="4">
                  <c:v>1.1357816691600549</c:v>
                </c:pt>
                <c:pt idx="5">
                  <c:v>1.216552506059644</c:v>
                </c:pt>
                <c:pt idx="6">
                  <c:v>1.216552506059644</c:v>
                </c:pt>
                <c:pt idx="7">
                  <c:v>0.98488578017961059</c:v>
                </c:pt>
                <c:pt idx="8">
                  <c:v>9.999999999999902E-2</c:v>
                </c:pt>
                <c:pt idx="9">
                  <c:v>0.20000000000000009</c:v>
                </c:pt>
                <c:pt idx="10">
                  <c:v>0.52915026221291761</c:v>
                </c:pt>
                <c:pt idx="11">
                  <c:v>0.85440037453175355</c:v>
                </c:pt>
              </c:numCache>
            </c:numRef>
          </c:val>
        </c:ser>
        <c:axId val="58934400"/>
        <c:axId val="58936320"/>
      </c:barChart>
      <c:catAx>
        <c:axId val="58934400"/>
        <c:scaling>
          <c:orientation val="minMax"/>
        </c:scaling>
        <c:axPos val="b"/>
        <c:title>
          <c:tx>
            <c:rich>
              <a:bodyPr/>
              <a:lstStyle/>
              <a:p>
                <a:pPr>
                  <a:defRPr sz="2000"/>
                </a:pPr>
                <a:r>
                  <a:rPr lang="en-US" sz="2000"/>
                  <a:t>Distance Bins (km)</a:t>
                </a:r>
              </a:p>
            </c:rich>
          </c:tx>
          <c:layout/>
        </c:title>
        <c:tickLblPos val="nextTo"/>
        <c:txPr>
          <a:bodyPr/>
          <a:lstStyle/>
          <a:p>
            <a:pPr>
              <a:defRPr sz="1200" b="1"/>
            </a:pPr>
            <a:endParaRPr lang="en-US"/>
          </a:p>
        </c:txPr>
        <c:crossAx val="58936320"/>
        <c:crosses val="autoZero"/>
        <c:auto val="1"/>
        <c:lblAlgn val="ctr"/>
        <c:lblOffset val="100"/>
      </c:catAx>
      <c:valAx>
        <c:axId val="58936320"/>
        <c:scaling>
          <c:orientation val="minMax"/>
        </c:scaling>
        <c:axPos val="l"/>
        <c:majorGridlines/>
        <c:title>
          <c:tx>
            <c:rich>
              <a:bodyPr rot="-5400000" vert="horz"/>
              <a:lstStyle/>
              <a:p>
                <a:pPr>
                  <a:defRPr sz="2000"/>
                </a:pPr>
                <a:r>
                  <a:rPr lang="en-US" sz="2000"/>
                  <a:t>"Geoid Only" RMSE (cm)</a:t>
                </a:r>
              </a:p>
            </c:rich>
          </c:tx>
          <c:layout/>
        </c:title>
        <c:numFmt formatCode="General" sourceLinked="1"/>
        <c:tickLblPos val="nextTo"/>
        <c:crossAx val="58934400"/>
        <c:crosses val="autoZero"/>
        <c:crossBetween val="between"/>
      </c:valAx>
    </c:plotArea>
    <c:legend>
      <c:legendPos val="r"/>
      <c:layout/>
      <c:txPr>
        <a:bodyPr/>
        <a:lstStyle/>
        <a:p>
          <a:pPr>
            <a:defRPr sz="1200" b="1"/>
          </a:pPr>
          <a:endParaRPr lang="en-US"/>
        </a:p>
      </c:txPr>
    </c:legend>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400" tIns="46200" rIns="92400" bIns="46200" numCol="1" anchor="t" anchorCtr="0" compatLnSpc="1">
            <a:prstTxWarp prst="textNoShape">
              <a:avLst/>
            </a:prstTxWarp>
          </a:bodyPr>
          <a:lstStyle>
            <a:lvl1pPr defTabSz="923925" eaLnBrk="1" hangingPunct="1">
              <a:defRPr sz="1200" b="0">
                <a:latin typeface="Arial" charset="0"/>
              </a:defRPr>
            </a:lvl1pPr>
          </a:lstStyle>
          <a:p>
            <a:pPr>
              <a:defRPr/>
            </a:pPr>
            <a:endParaRPr lang="en-US"/>
          </a:p>
        </p:txBody>
      </p:sp>
      <p:sp>
        <p:nvSpPr>
          <p:cNvPr id="1945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2400" tIns="46200" rIns="92400" bIns="46200" numCol="1" anchor="t" anchorCtr="0" compatLnSpc="1">
            <a:prstTxWarp prst="textNoShape">
              <a:avLst/>
            </a:prstTxWarp>
          </a:bodyPr>
          <a:lstStyle>
            <a:lvl1pPr algn="r" defTabSz="923925" eaLnBrk="1" hangingPunct="1">
              <a:defRPr sz="1200" b="0">
                <a:latin typeface="Arial" charset="0"/>
              </a:defRPr>
            </a:lvl1pPr>
          </a:lstStyle>
          <a:p>
            <a:pPr>
              <a:defRPr/>
            </a:pPr>
            <a:endParaRPr lang="en-US"/>
          </a:p>
        </p:txBody>
      </p:sp>
      <p:sp>
        <p:nvSpPr>
          <p:cNvPr id="19460" name="Rectangle 4"/>
          <p:cNvSpPr>
            <a:spLocks noGrp="1" noRot="1" noChangeAspect="1" noChangeArrowheads="1" noTextEdit="1"/>
          </p:cNvSpPr>
          <p:nvPr>
            <p:ph type="sldImg" idx="2"/>
          </p:nvPr>
        </p:nvSpPr>
        <p:spPr bwMode="auto">
          <a:xfrm>
            <a:off x="1181100" y="696913"/>
            <a:ext cx="4649788" cy="3487737"/>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2400" tIns="46200" rIns="92400" bIns="4620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46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2400" tIns="46200" rIns="92400" bIns="46200" numCol="1" anchor="b" anchorCtr="0" compatLnSpc="1">
            <a:prstTxWarp prst="textNoShape">
              <a:avLst/>
            </a:prstTxWarp>
          </a:bodyPr>
          <a:lstStyle>
            <a:lvl1pPr defTabSz="923925" eaLnBrk="1" hangingPunct="1">
              <a:defRPr sz="1200" b="0">
                <a:latin typeface="Arial" charset="0"/>
              </a:defRPr>
            </a:lvl1pPr>
          </a:lstStyle>
          <a:p>
            <a:pPr>
              <a:defRPr/>
            </a:pPr>
            <a:endParaRPr lang="en-US"/>
          </a:p>
        </p:txBody>
      </p:sp>
      <p:sp>
        <p:nvSpPr>
          <p:cNvPr id="1946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2400" tIns="46200" rIns="92400" bIns="46200" numCol="1" anchor="b" anchorCtr="0" compatLnSpc="1">
            <a:prstTxWarp prst="textNoShape">
              <a:avLst/>
            </a:prstTxWarp>
          </a:bodyPr>
          <a:lstStyle>
            <a:lvl1pPr algn="r" defTabSz="923925" eaLnBrk="1" hangingPunct="1">
              <a:defRPr sz="1200" b="0">
                <a:latin typeface="Arial" charset="0"/>
              </a:defRPr>
            </a:lvl1pPr>
          </a:lstStyle>
          <a:p>
            <a:pPr>
              <a:defRPr/>
            </a:pPr>
            <a:fld id="{6F7C9C09-D172-482A-AE88-3D1C1645DCDF}" type="slidenum">
              <a:rPr lang="en-US"/>
              <a:pPr>
                <a:defRPr/>
              </a:pPr>
              <a:t>‹#›</a:t>
            </a:fld>
            <a:endParaRPr lang="en-US"/>
          </a:p>
        </p:txBody>
      </p:sp>
    </p:spTree>
    <p:extLst>
      <p:ext uri="{BB962C8B-B14F-4D97-AF65-F5344CB8AC3E}">
        <p14:creationId xmlns:p14="http://schemas.microsoft.com/office/powerpoint/2010/main" xmlns="" val="39484342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endParaRPr lang="en-US" dirty="0" smtClean="0"/>
          </a:p>
        </p:txBody>
      </p:sp>
      <p:sp>
        <p:nvSpPr>
          <p:cNvPr id="20484" name="Slide Number Placeholder 3"/>
          <p:cNvSpPr>
            <a:spLocks noGrp="1"/>
          </p:cNvSpPr>
          <p:nvPr>
            <p:ph type="sldNum" sz="quarter" idx="5"/>
          </p:nvPr>
        </p:nvSpPr>
        <p:spPr>
          <a:noFill/>
        </p:spPr>
        <p:txBody>
          <a:bodyPr/>
          <a:lstStyle/>
          <a:p>
            <a:fld id="{6EFC0FF4-7B68-4455-9779-982877A53436}"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shapes in</a:t>
            </a:r>
            <a:r>
              <a:rPr lang="en-US" baseline="0" dirty="0" smtClean="0"/>
              <a:t> this plot are various forms of the geoid shape over the GSVS11 line.  Of primary interest is the blue line (h-H) which represents (at the time of this presentation) the very best differential ellipsoid heights and differential orthometric heights from the new GPS and leveling of GSVS11.  The blue dashed line is a smoothed (200 km filter) version of this.  Note that this survey was about geoid slopes, so the absolute offsets seen here are immaterial to the goal of this survey. </a:t>
            </a:r>
          </a:p>
          <a:p>
            <a:endParaRPr lang="en-US" baseline="0" dirty="0" smtClean="0"/>
          </a:p>
          <a:p>
            <a:r>
              <a:rPr lang="en-US" baseline="0" dirty="0" smtClean="0"/>
              <a:t>The green and orange lines almost on top of each other are the latest gravimetric geoid from NGS (USGG2009) and EGM2008.  Note how closely they appear to follow the h-H blue line.  </a:t>
            </a:r>
          </a:p>
          <a:p>
            <a:endParaRPr lang="en-US" baseline="0" dirty="0" smtClean="0"/>
          </a:p>
          <a:p>
            <a:r>
              <a:rPr lang="en-US" baseline="0" dirty="0" smtClean="0"/>
              <a:t>The purple and pink lines are SHMs </a:t>
            </a:r>
            <a:r>
              <a:rPr lang="en-US" baseline="0" dirty="0" smtClean="0"/>
              <a:t>ITG-GRACE2010s </a:t>
            </a:r>
            <a:r>
              <a:rPr lang="en-US" baseline="0" dirty="0" smtClean="0"/>
              <a:t>and </a:t>
            </a:r>
            <a:r>
              <a:rPr lang="en-US" baseline="0" dirty="0" smtClean="0"/>
              <a:t>GOCO02s</a:t>
            </a:r>
            <a:r>
              <a:rPr lang="en-US" baseline="0" dirty="0" smtClean="0"/>
              <a:t>.  Note their general inability to track even the largest details (except the more or less upward slope from Rockport to Austin) of the geoid.  One would presume this is from omission error, but the failure to match the filtered h-H values (blue dashed line) calls into question whether there is commission, not omission error going on here.  If EGM2008 were only given to maximum degree 220, it follows closely to these two models</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6F7C9C09-D172-482A-AE88-3D1C1645DCDF}"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Looking</a:t>
            </a:r>
            <a:r>
              <a:rPr lang="en-US" baseline="0" dirty="0" smtClean="0"/>
              <a:t> at the difference between </a:t>
            </a:r>
            <a:r>
              <a:rPr lang="en-US" baseline="0" dirty="0" smtClean="0"/>
              <a:t>ITG-GRACE 2010s, GOCO02s </a:t>
            </a:r>
            <a:r>
              <a:rPr lang="en-US" baseline="0" dirty="0" smtClean="0"/>
              <a:t>and h-H values over GSVS11 (USGG2009 divergences also provided to show what is achievable without </a:t>
            </a:r>
            <a:r>
              <a:rPr lang="en-US" baseline="0" dirty="0" smtClean="0"/>
              <a:t>significant omission </a:t>
            </a:r>
            <a:r>
              <a:rPr lang="en-US" baseline="0" dirty="0" smtClean="0"/>
              <a:t>or commission error).  We won’t focus further on this disagreement, as it requires more detailed study to determine how, or if, such models will play a part in future terrestrial validation surveys. Failure of the two models to match the smoothed/filtered h-H data </a:t>
            </a:r>
            <a:r>
              <a:rPr lang="en-US" baseline="0" dirty="0" smtClean="0"/>
              <a:t>seems to point </a:t>
            </a:r>
            <a:r>
              <a:rPr lang="en-US" baseline="0" dirty="0" smtClean="0"/>
              <a:t>to commission, not omission </a:t>
            </a:r>
            <a:r>
              <a:rPr lang="en-US" baseline="0" dirty="0" smtClean="0"/>
              <a:t>error, but this has not been investigated in time for this presentation.</a:t>
            </a:r>
            <a:endParaRPr lang="en-US" dirty="0"/>
          </a:p>
        </p:txBody>
      </p:sp>
      <p:sp>
        <p:nvSpPr>
          <p:cNvPr id="4" name="Slide Number Placeholder 3"/>
          <p:cNvSpPr>
            <a:spLocks noGrp="1"/>
          </p:cNvSpPr>
          <p:nvPr>
            <p:ph type="sldNum" sz="quarter" idx="10"/>
          </p:nvPr>
        </p:nvSpPr>
        <p:spPr/>
        <p:txBody>
          <a:bodyPr/>
          <a:lstStyle/>
          <a:p>
            <a:pPr>
              <a:defRPr/>
            </a:pPr>
            <a:fld id="{6F7C9C09-D172-482A-AE88-3D1C1645DCDF}"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black bars show the expected growth of error from Rockport toward Austin along GSVS11.  The dominant signal is the 0.7 km</a:t>
            </a:r>
            <a:r>
              <a:rPr lang="en-US" baseline="0" dirty="0" smtClean="0"/>
              <a:t> per sq km, but overlaying this are the empirical error estimates of GPS, with the only dependence being site specific, not baseline distance dependent.</a:t>
            </a:r>
          </a:p>
          <a:p>
            <a:endParaRPr lang="en-US" baseline="0" dirty="0" smtClean="0"/>
          </a:p>
          <a:p>
            <a:r>
              <a:rPr lang="en-US" baseline="0" dirty="0" smtClean="0"/>
              <a:t>Note that neither of the geoids yields agreement in these bars, yet the total disagreement is only a few cm out of bounds.</a:t>
            </a:r>
            <a:endParaRPr lang="en-US" dirty="0"/>
          </a:p>
        </p:txBody>
      </p:sp>
      <p:sp>
        <p:nvSpPr>
          <p:cNvPr id="4" name="Slide Number Placeholder 3"/>
          <p:cNvSpPr>
            <a:spLocks noGrp="1"/>
          </p:cNvSpPr>
          <p:nvPr>
            <p:ph type="sldNum" sz="quarter" idx="10"/>
          </p:nvPr>
        </p:nvSpPr>
        <p:spPr/>
        <p:txBody>
          <a:bodyPr/>
          <a:lstStyle/>
          <a:p>
            <a:pPr>
              <a:defRPr/>
            </a:pPr>
            <a:fld id="{6F7C9C09-D172-482A-AE88-3D1C1645DCDF}"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chart</a:t>
            </a:r>
            <a:r>
              <a:rPr lang="en-US" baseline="0" dirty="0" smtClean="0"/>
              <a:t> speaks to the ability of a gravimetric geoid model to be as accurate over distances as GPS and leveling combined.  The basic messages here are that currently, gravimetric geoids aren’t as accurate as GPS and leveling, but they aren’t bad either.  They are certainly cheaper than leveling!  Furthermore, it shows that for this survey, at least, USGG2009 has some improvements to make to beat EGM2008.  As such, NGS embarked on a rigorous re-examination of their geoid modeling methods.  The new software will likely be complete later in 2012.  But some new experimental geoids with the new software show an improvement over USGG2009, but still not quite as good as EGM2008.  </a:t>
            </a:r>
            <a:r>
              <a:rPr lang="en-US" baseline="0" dirty="0" smtClean="0"/>
              <a:t>The real story of columns 3/4/5 can be summarized as follows:  “No matter what software is used, massaging the same old, uncorrected terrestrial gravity data isn’t going to yield </a:t>
            </a:r>
          </a:p>
          <a:p>
            <a:endParaRPr lang="en-US" baseline="0" dirty="0" smtClean="0"/>
          </a:p>
          <a:p>
            <a:r>
              <a:rPr lang="en-US" baseline="0" dirty="0" smtClean="0"/>
              <a:t>However</a:t>
            </a:r>
            <a:r>
              <a:rPr lang="en-US" baseline="0" dirty="0" smtClean="0"/>
              <a:t>, when adding in airborne gravity from GRAV-D, these new geoids blow everything else away.  </a:t>
            </a:r>
            <a:endParaRPr lang="en-US" dirty="0"/>
          </a:p>
        </p:txBody>
      </p:sp>
      <p:sp>
        <p:nvSpPr>
          <p:cNvPr id="4" name="Slide Number Placeholder 3"/>
          <p:cNvSpPr>
            <a:spLocks noGrp="1"/>
          </p:cNvSpPr>
          <p:nvPr>
            <p:ph type="sldNum" sz="quarter" idx="10"/>
          </p:nvPr>
        </p:nvSpPr>
        <p:spPr/>
        <p:txBody>
          <a:bodyPr/>
          <a:lstStyle/>
          <a:p>
            <a:pPr>
              <a:defRPr/>
            </a:pPr>
            <a:fld id="{6F7C9C09-D172-482A-AE88-3D1C1645DCDF}" type="slidenum">
              <a:rPr lang="en-US" smtClean="0"/>
              <a:pPr>
                <a:defRPr/>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shows to RMS error (disagreement)</a:t>
            </a:r>
            <a:r>
              <a:rPr lang="en-US" baseline="0" dirty="0" smtClean="0"/>
              <a:t> between h, H and N for various geoid models as compared to the best GPS and leveling on GSVS11.  Note first the black bars, which are the allowable h and H error build up over further distances.  Compare these to the total error of the h-H-N values.  USGG2009 and EGM2008 have similar patterns, with EGM2008 being slightly better behaved.  The new model, USGG2012x01 has patterns of improvement and degradation relative to EGM2008 and USGG2009, showing the need to keep working on theory and software.  However, the geoid model with airborne data, USGG2012x02 shows clear improvement over all models, and even begins to approach the level of accuracy of h-H at medium wavelengths.</a:t>
            </a:r>
            <a:endParaRPr lang="en-US" dirty="0"/>
          </a:p>
        </p:txBody>
      </p:sp>
      <p:sp>
        <p:nvSpPr>
          <p:cNvPr id="4" name="Slide Number Placeholder 3"/>
          <p:cNvSpPr>
            <a:spLocks noGrp="1"/>
          </p:cNvSpPr>
          <p:nvPr>
            <p:ph type="sldNum" sz="quarter" idx="10"/>
          </p:nvPr>
        </p:nvSpPr>
        <p:spPr/>
        <p:txBody>
          <a:bodyPr/>
          <a:lstStyle/>
          <a:p>
            <a:pPr>
              <a:defRPr/>
            </a:pPr>
            <a:fld id="{6F7C9C09-D172-482A-AE88-3D1C1645DCDF}" type="slidenum">
              <a:rPr lang="en-US" smtClean="0"/>
              <a:pPr>
                <a:defRPr/>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This slide is a companion to the previous one, but the h-H errors have been</a:t>
            </a:r>
            <a:r>
              <a:rPr lang="en-US" baseline="0" dirty="0" smtClean="0"/>
              <a:t> removed, in an RMS sense, from the total h-H-N errors, leaving, ostensibly, gravimetric geoid errors only.  As seen previously, the airborne geoid is the best performer, by far.  In fact, as a general statement, it could be said that USGG2012x02, an airborne gravity data enhanced geoid model, is effectively at the 1 cm </a:t>
            </a:r>
            <a:r>
              <a:rPr lang="en-US" baseline="0" dirty="0" smtClean="0"/>
              <a:t>differential geoid undulation accuracy </a:t>
            </a:r>
            <a:r>
              <a:rPr lang="en-US" baseline="0" dirty="0" smtClean="0"/>
              <a:t>level across all distances, in the region of GSVS11.</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F7C9C09-D172-482A-AE88-3D1C1645DCDF}" type="slidenum">
              <a:rPr lang="en-US" smtClean="0"/>
              <a:pPr>
                <a:defRPr/>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plot shows what happens if you compare various spherical</a:t>
            </a:r>
            <a:r>
              <a:rPr lang="en-US" baseline="0" dirty="0" smtClean="0"/>
              <a:t> harmonic representations of the geoid against GSVS11.  In each case, EGM2008 plays a role in higher degrees.   Basically each point on each line is the disagreement if, at that spherical harmonic degree, you stopped using the given model and began using EGM2008.  So a dot on the black line at </a:t>
            </a:r>
            <a:r>
              <a:rPr lang="en-US" baseline="0" dirty="0" smtClean="0"/>
              <a:t>SHD=180 </a:t>
            </a:r>
            <a:r>
              <a:rPr lang="en-US" baseline="0" dirty="0" smtClean="0"/>
              <a:t>means that if you use </a:t>
            </a:r>
            <a:r>
              <a:rPr lang="en-US" baseline="0" dirty="0" smtClean="0"/>
              <a:t>GOCO02s </a:t>
            </a:r>
            <a:r>
              <a:rPr lang="en-US" baseline="0" dirty="0" smtClean="0"/>
              <a:t>to degree 180 and let EGM2008 control from 181 to 2190, this is the disagreement you’ll see with GSVS11.  Note that if you let the airborne data come in around degree 180 and replace EGM2008, you can drive the disagreements below 1 cm std.</a:t>
            </a:r>
            <a:endParaRPr lang="en-US" dirty="0"/>
          </a:p>
        </p:txBody>
      </p:sp>
      <p:sp>
        <p:nvSpPr>
          <p:cNvPr id="4" name="Slide Number Placeholder 3"/>
          <p:cNvSpPr>
            <a:spLocks noGrp="1"/>
          </p:cNvSpPr>
          <p:nvPr>
            <p:ph type="sldNum" sz="quarter" idx="10"/>
          </p:nvPr>
        </p:nvSpPr>
        <p:spPr/>
        <p:txBody>
          <a:bodyPr/>
          <a:lstStyle/>
          <a:p>
            <a:pPr>
              <a:defRPr/>
            </a:pPr>
            <a:fld id="{6F7C9C09-D172-482A-AE88-3D1C1645DCDF}" type="slidenum">
              <a:rPr lang="en-US" smtClean="0"/>
              <a:pPr>
                <a:defRPr/>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that the new software and airborne gravity</a:t>
            </a:r>
            <a:r>
              <a:rPr lang="en-US" baseline="0" dirty="0" smtClean="0"/>
              <a:t> data don’t have a significant improvement in the north south deflections, but do improve the east-west deflections.  Whether this is due to the N/S nature of the flights, or the E/W nature of the RTM effects or some other factor has not yet been determined.</a:t>
            </a:r>
            <a:endParaRPr lang="en-US" dirty="0"/>
          </a:p>
        </p:txBody>
      </p:sp>
      <p:sp>
        <p:nvSpPr>
          <p:cNvPr id="4" name="Slide Number Placeholder 3"/>
          <p:cNvSpPr>
            <a:spLocks noGrp="1"/>
          </p:cNvSpPr>
          <p:nvPr>
            <p:ph type="sldNum" sz="quarter" idx="10"/>
          </p:nvPr>
        </p:nvSpPr>
        <p:spPr/>
        <p:txBody>
          <a:bodyPr/>
          <a:lstStyle/>
          <a:p>
            <a:pPr>
              <a:defRPr/>
            </a:pPr>
            <a:fld id="{6F7C9C09-D172-482A-AE88-3D1C1645DCDF}" type="slidenum">
              <a:rPr lang="en-US" smtClean="0"/>
              <a:pPr>
                <a:defRPr/>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B0BE62-2EC7-48A0-AAFD-95CDBE167AB2}" type="slidenum">
              <a:rPr lang="en-US"/>
              <a:pPr/>
              <a:t>21</a:t>
            </a:fld>
            <a:endParaRPr lang="en-US"/>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above quote refers to one of many ambitious goals in the NGS 10 year plan. While admirable, its achievability remains an open question. In order to begin addressing the actual achievable accuracy of a gravimetric geoid model, NGS will engage in a variety of testing methods prior to the 2022 date when the gravimetric geoid will serve as the reference surface for a new vertical datum. The first such testing method took place in the summer of 2011 and is known as the Geoid Slope Validation Survey of 2011, or </a:t>
            </a:r>
            <a:r>
              <a:rPr lang="en-US" b="1" dirty="0" smtClean="0"/>
              <a:t>GSVS11</a:t>
            </a:r>
            <a:r>
              <a:rPr lang="en-US" dirty="0" smtClean="0"/>
              <a:t>. As its name implies, this survey tested the accuracy of differential geoid undulations between points ("geoid slopes") from NGS's gravimetric geoid models. The baseline for comparison will be independently computed geoid slopes from two methods, GPS</a:t>
            </a:r>
            <a:r>
              <a:rPr lang="en-US" baseline="0" dirty="0" smtClean="0"/>
              <a:t> and leveling as well as Deflections of the Vertical.</a:t>
            </a:r>
            <a:endParaRPr lang="en-US" dirty="0"/>
          </a:p>
        </p:txBody>
      </p:sp>
      <p:sp>
        <p:nvSpPr>
          <p:cNvPr id="4" name="Slide Number Placeholder 3"/>
          <p:cNvSpPr>
            <a:spLocks noGrp="1"/>
          </p:cNvSpPr>
          <p:nvPr>
            <p:ph type="sldNum" sz="quarter" idx="10"/>
          </p:nvPr>
        </p:nvSpPr>
        <p:spPr/>
        <p:txBody>
          <a:bodyPr/>
          <a:lstStyle/>
          <a:p>
            <a:pPr>
              <a:defRPr/>
            </a:pPr>
            <a:fld id="{6F7C9C09-D172-482A-AE88-3D1C1645DCDF}"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r>
              <a:rPr lang="en-US" dirty="0" smtClean="0"/>
              <a:t>Although a geoid slope validation</a:t>
            </a:r>
            <a:r>
              <a:rPr lang="en-US" baseline="0" dirty="0" smtClean="0"/>
              <a:t> survey won’t validate the absolute accuracy of the geoid model, it will help point out weakness in data and theory.  The accuracy of the terrestrial surveys will be best achievable, and formal accuracy estimates will be used to bound allowable disagreements with modeled geoid slopes.</a:t>
            </a:r>
          </a:p>
        </p:txBody>
      </p:sp>
      <p:sp>
        <p:nvSpPr>
          <p:cNvPr id="21508" name="Slide Number Placeholder 3"/>
          <p:cNvSpPr>
            <a:spLocks noGrp="1"/>
          </p:cNvSpPr>
          <p:nvPr>
            <p:ph type="sldNum" sz="quarter" idx="5"/>
          </p:nvPr>
        </p:nvSpPr>
        <p:spPr>
          <a:noFill/>
        </p:spPr>
        <p:txBody>
          <a:bodyPr/>
          <a:lstStyle/>
          <a:p>
            <a:fld id="{96026ED3-B881-4EF9-B4DC-25E175A80290}"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standard method of validating gravimetric geoid models (and creating hybrid geoid models) is through a comparison with existing GPS-derived heights on benchmarks with leveling-derived orthometric heights.  However such data has many disadvantages, listed here.</a:t>
            </a:r>
            <a:endParaRPr lang="en-US" dirty="0"/>
          </a:p>
        </p:txBody>
      </p:sp>
      <p:sp>
        <p:nvSpPr>
          <p:cNvPr id="4" name="Slide Number Placeholder 3"/>
          <p:cNvSpPr>
            <a:spLocks noGrp="1"/>
          </p:cNvSpPr>
          <p:nvPr>
            <p:ph type="sldNum" sz="quarter" idx="10"/>
          </p:nvPr>
        </p:nvSpPr>
        <p:spPr/>
        <p:txBody>
          <a:bodyPr/>
          <a:lstStyle/>
          <a:p>
            <a:pPr>
              <a:defRPr/>
            </a:pPr>
            <a:fld id="{6F7C9C09-D172-482A-AE88-3D1C1645DCDF}"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reasons</a:t>
            </a:r>
            <a:r>
              <a:rPr lang="en-US" baseline="0" dirty="0" smtClean="0"/>
              <a:t> for the above are:</a:t>
            </a:r>
          </a:p>
          <a:p>
            <a:r>
              <a:rPr lang="en-US" baseline="0" dirty="0" smtClean="0"/>
              <a:t>&gt;100 km    :  to allow for direct comparison to GOCE and GRACE</a:t>
            </a:r>
          </a:p>
          <a:p>
            <a:r>
              <a:rPr lang="en-US" baseline="0" dirty="0" smtClean="0"/>
              <a:t>Under GRAV-D  :  So that geoids with/without airborne gravity can be compared</a:t>
            </a:r>
          </a:p>
          <a:p>
            <a:r>
              <a:rPr lang="en-US" baseline="0" dirty="0" smtClean="0"/>
              <a:t>Avoid woods:  Better GPS visibility</a:t>
            </a:r>
          </a:p>
          <a:p>
            <a:r>
              <a:rPr lang="en-US" baseline="0" dirty="0" smtClean="0"/>
              <a:t>Roads:  Ease of accessibility </a:t>
            </a:r>
          </a:p>
          <a:p>
            <a:r>
              <a:rPr lang="en-US" baseline="0" dirty="0" smtClean="0"/>
              <a:t>Cloud-Free Nights:  For the DoV camera to see the stars</a:t>
            </a:r>
          </a:p>
          <a:p>
            <a:r>
              <a:rPr lang="en-US" baseline="0" dirty="0" smtClean="0"/>
              <a:t>Bridges:  To avoid “river crossings” in the geodetic leveling</a:t>
            </a:r>
          </a:p>
          <a:p>
            <a:r>
              <a:rPr lang="en-US" baseline="0" dirty="0" smtClean="0"/>
              <a:t>Low Elevations:  So the errors from correcting from surface data to the geoid are minimized</a:t>
            </a:r>
          </a:p>
          <a:p>
            <a:r>
              <a:rPr lang="en-US" baseline="0" dirty="0" smtClean="0"/>
              <a:t>Geoid slope:  To have an interesting signal to choose from</a:t>
            </a:r>
          </a:p>
          <a:p>
            <a:r>
              <a:rPr lang="en-US" baseline="0" dirty="0" smtClean="0"/>
              <a:t>Travel costs:  To minimize cost of survey</a:t>
            </a:r>
          </a:p>
          <a:p>
            <a:endParaRPr lang="en-US" dirty="0"/>
          </a:p>
        </p:txBody>
      </p:sp>
      <p:sp>
        <p:nvSpPr>
          <p:cNvPr id="4" name="Slide Number Placeholder 3"/>
          <p:cNvSpPr>
            <a:spLocks noGrp="1"/>
          </p:cNvSpPr>
          <p:nvPr>
            <p:ph type="sldNum" sz="quarter" idx="10"/>
          </p:nvPr>
        </p:nvSpPr>
        <p:spPr/>
        <p:txBody>
          <a:bodyPr/>
          <a:lstStyle/>
          <a:p>
            <a:pPr>
              <a:defRPr/>
            </a:pPr>
            <a:fld id="{6F7C9C09-D172-482A-AE88-3D1C1645DCDF}"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final line was a 325 km stretch from downtown Austin,</a:t>
            </a:r>
            <a:r>
              <a:rPr lang="en-US" baseline="0" dirty="0" smtClean="0"/>
              <a:t> Texas (North end) to Rockport, Texas (South end).  There were 218 official survey points along the line, with an average spacing of 1.5 km between them.  The shaded areas in the above picture were the existing GRAV-D data at the time of planning GSVS11 (since expanded).  Although the weather report looks extreme, most surveying was done in the milder times of day.</a:t>
            </a:r>
            <a:endParaRPr lang="en-US" dirty="0"/>
          </a:p>
        </p:txBody>
      </p:sp>
      <p:sp>
        <p:nvSpPr>
          <p:cNvPr id="4" name="Slide Number Placeholder 3"/>
          <p:cNvSpPr>
            <a:spLocks noGrp="1"/>
          </p:cNvSpPr>
          <p:nvPr>
            <p:ph type="sldNum" sz="quarter" idx="10"/>
          </p:nvPr>
        </p:nvSpPr>
        <p:spPr/>
        <p:txBody>
          <a:bodyPr/>
          <a:lstStyle/>
          <a:p>
            <a:pPr>
              <a:defRPr/>
            </a:pPr>
            <a:fld id="{6F7C9C09-D172-482A-AE88-3D1C1645DCDF}"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F7C9C09-D172-482A-AE88-3D1C1645DCDF}"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just a small samplin</a:t>
            </a:r>
            <a:r>
              <a:rPr lang="en-US" baseline="0" dirty="0" smtClean="0"/>
              <a:t>g of the field crews in action.  Not shown are the RTN, FG-5, short-session GPS, relative gravity and mark setting crews.</a:t>
            </a:r>
            <a:endParaRPr lang="en-US" dirty="0"/>
          </a:p>
        </p:txBody>
      </p:sp>
      <p:sp>
        <p:nvSpPr>
          <p:cNvPr id="4" name="Slide Number Placeholder 3"/>
          <p:cNvSpPr>
            <a:spLocks noGrp="1"/>
          </p:cNvSpPr>
          <p:nvPr>
            <p:ph type="sldNum" sz="quarter" idx="10"/>
          </p:nvPr>
        </p:nvSpPr>
        <p:spPr/>
        <p:txBody>
          <a:bodyPr/>
          <a:lstStyle/>
          <a:p>
            <a:pPr>
              <a:defRPr/>
            </a:pPr>
            <a:fld id="{6F7C9C09-D172-482A-AE88-3D1C1645DCDF}"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a:t>
            </a:r>
            <a:r>
              <a:rPr lang="en-US" baseline="0" dirty="0" smtClean="0"/>
              <a:t> values are empirical estimates coming from various sources.</a:t>
            </a:r>
          </a:p>
          <a:p>
            <a:endParaRPr lang="en-US" baseline="0" dirty="0" smtClean="0"/>
          </a:p>
          <a:p>
            <a:r>
              <a:rPr lang="en-US" baseline="0" dirty="0" smtClean="0"/>
              <a:t>For the differential ellipsoid height accuracies, these come from either the OPUS-S runs, showing peak-to-peak error, or else</a:t>
            </a:r>
          </a:p>
          <a:p>
            <a:r>
              <a:rPr lang="en-US" baseline="0" dirty="0" smtClean="0"/>
              <a:t>from a least squares adjustment of all the data, showing a baseline-length-independent ~6mm (give or take 2 mm) error </a:t>
            </a:r>
          </a:p>
          <a:p>
            <a:r>
              <a:rPr lang="en-US" baseline="0" dirty="0" smtClean="0"/>
              <a:t>between any two of the 218 points.</a:t>
            </a:r>
          </a:p>
          <a:p>
            <a:endParaRPr lang="en-US" baseline="0" dirty="0" smtClean="0"/>
          </a:p>
          <a:p>
            <a:r>
              <a:rPr lang="en-US" baseline="0" dirty="0" smtClean="0"/>
              <a:t>For the differential orthometric height accuracy, the value quoted is the </a:t>
            </a:r>
            <a:r>
              <a:rPr lang="en-US" dirty="0" smtClean="0"/>
              <a:t>1st Order, Class II relative maximum </a:t>
            </a:r>
          </a:p>
          <a:p>
            <a:r>
              <a:rPr lang="en-US" dirty="0" smtClean="0"/>
              <a:t>elevation difference accuracy is 0.7 mm per (</a:t>
            </a:r>
            <a:r>
              <a:rPr lang="en-US" dirty="0" err="1" smtClean="0"/>
              <a:t>sq.rt</a:t>
            </a:r>
            <a:r>
              <a:rPr lang="en-US" dirty="0" smtClean="0"/>
              <a:t>. km) based on Table 2.2</a:t>
            </a:r>
            <a:r>
              <a:rPr lang="en-US" baseline="0" dirty="0" smtClean="0"/>
              <a:t> of </a:t>
            </a:r>
            <a:r>
              <a:rPr lang="en-US" dirty="0" smtClean="0"/>
              <a:t>FGCC Standards and Specifications </a:t>
            </a:r>
          </a:p>
          <a:p>
            <a:r>
              <a:rPr lang="en-US" dirty="0" smtClean="0"/>
              <a:t>for Geodetic Control Networks.</a:t>
            </a:r>
          </a:p>
          <a:p>
            <a:endParaRPr lang="en-US" dirty="0" smtClean="0"/>
          </a:p>
          <a:p>
            <a:r>
              <a:rPr lang="en-US" dirty="0" smtClean="0"/>
              <a:t>For the Deflections</a:t>
            </a:r>
            <a:r>
              <a:rPr lang="en-US" baseline="0" dirty="0" smtClean="0"/>
              <a:t> of the Vertical, the expected error for the DIADEM camera was 0.1 arc seconds, but the</a:t>
            </a:r>
          </a:p>
          <a:p>
            <a:r>
              <a:rPr lang="en-US" baseline="0" dirty="0" smtClean="0"/>
              <a:t>empirically determined accuracy estimates from the data itself were 0.05 </a:t>
            </a:r>
            <a:r>
              <a:rPr lang="en-US" baseline="0" dirty="0" err="1" smtClean="0"/>
              <a:t>arcseconds</a:t>
            </a:r>
            <a:r>
              <a:rPr lang="en-US" baseline="0" dirty="0" smtClean="0"/>
              <a:t>.  This corresponds to about 0.36 mm over 1.5 km, which, </a:t>
            </a:r>
            <a:endParaRPr lang="en-US" baseline="0" dirty="0" smtClean="0"/>
          </a:p>
          <a:p>
            <a:r>
              <a:rPr lang="en-US" baseline="0" dirty="0" smtClean="0"/>
              <a:t>added </a:t>
            </a:r>
            <a:r>
              <a:rPr lang="en-US" baseline="0" dirty="0" smtClean="0"/>
              <a:t>in an RMS sense over 218 points yields a highly optimistic  5.3 mm of RMS over the entire line.</a:t>
            </a:r>
            <a:endParaRPr lang="en-US" dirty="0"/>
          </a:p>
        </p:txBody>
      </p:sp>
      <p:sp>
        <p:nvSpPr>
          <p:cNvPr id="4" name="Slide Number Placeholder 3"/>
          <p:cNvSpPr>
            <a:spLocks noGrp="1"/>
          </p:cNvSpPr>
          <p:nvPr>
            <p:ph type="sldNum" sz="quarter" idx="10"/>
          </p:nvPr>
        </p:nvSpPr>
        <p:spPr/>
        <p:txBody>
          <a:bodyPr/>
          <a:lstStyle/>
          <a:p>
            <a:pPr>
              <a:defRPr/>
            </a:pPr>
            <a:fld id="{6F7C9C09-D172-482A-AE88-3D1C1645DCDF}"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smtClean="0"/>
              <a:t>12/9/2011</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American Geophysical Union Fall Meeting</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2918101-C9DB-4E45-90CE-2FD1B60EDE4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12/9/2011</a:t>
            </a: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American Geophysical Union Fall Meeting</a:t>
            </a:r>
            <a:endParaRPr lang="en-US"/>
          </a:p>
        </p:txBody>
      </p:sp>
      <p:sp>
        <p:nvSpPr>
          <p:cNvPr id="7" name="Slide Number Placeholder 5"/>
          <p:cNvSpPr>
            <a:spLocks noGrp="1"/>
          </p:cNvSpPr>
          <p:nvPr>
            <p:ph type="sldNum" sz="quarter" idx="12"/>
          </p:nvPr>
        </p:nvSpPr>
        <p:spPr/>
        <p:txBody>
          <a:bodyPr/>
          <a:lstStyle>
            <a:lvl1pPr>
              <a:defRPr/>
            </a:lvl1pPr>
          </a:lstStyle>
          <a:p>
            <a:pPr>
              <a:defRPr/>
            </a:pPr>
            <a:fld id="{5BB149F2-D731-488F-9EAC-4873F75E134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12/9/2011</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American Geophysical Union Fall Meeting</a:t>
            </a:r>
            <a:endParaRPr lang="en-US"/>
          </a:p>
        </p:txBody>
      </p:sp>
      <p:sp>
        <p:nvSpPr>
          <p:cNvPr id="6" name="Slide Number Placeholder 5"/>
          <p:cNvSpPr>
            <a:spLocks noGrp="1"/>
          </p:cNvSpPr>
          <p:nvPr>
            <p:ph type="sldNum" sz="quarter" idx="12"/>
          </p:nvPr>
        </p:nvSpPr>
        <p:spPr/>
        <p:txBody>
          <a:bodyPr/>
          <a:lstStyle>
            <a:lvl1pPr>
              <a:defRPr/>
            </a:lvl1pPr>
          </a:lstStyle>
          <a:p>
            <a:pPr>
              <a:defRPr/>
            </a:pPr>
            <a:fld id="{7B159B82-9227-49CA-AF5D-D4D4EA83487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12/9/2011</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American Geophysical Union Fall Meeting</a:t>
            </a:r>
            <a:endParaRPr lang="en-US"/>
          </a:p>
        </p:txBody>
      </p:sp>
      <p:sp>
        <p:nvSpPr>
          <p:cNvPr id="6" name="Slide Number Placeholder 5"/>
          <p:cNvSpPr>
            <a:spLocks noGrp="1"/>
          </p:cNvSpPr>
          <p:nvPr>
            <p:ph type="sldNum" sz="quarter" idx="12"/>
          </p:nvPr>
        </p:nvSpPr>
        <p:spPr/>
        <p:txBody>
          <a:bodyPr/>
          <a:lstStyle>
            <a:lvl1pPr>
              <a:defRPr/>
            </a:lvl1pPr>
          </a:lstStyle>
          <a:p>
            <a:pPr>
              <a:defRPr/>
            </a:pPr>
            <a:fld id="{9D296B83-9F91-46B1-8A83-225CFCDBE95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12/9/2011</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American Geophysical Union Fall Meeting</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86AFC62-E856-4247-9A6A-FD915481AAC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12/9/2011</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American Geophysical Union Fall Meeting</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7D4626A-CDB5-4B41-A00B-BFC7DEA88BA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t>12/9/2011</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American Geophysical Union Fall Meeting</a:t>
            </a:r>
            <a:endParaRPr lang="en-US"/>
          </a:p>
        </p:txBody>
      </p:sp>
      <p:sp>
        <p:nvSpPr>
          <p:cNvPr id="6" name="Slide Number Placeholder 5"/>
          <p:cNvSpPr>
            <a:spLocks noGrp="1"/>
          </p:cNvSpPr>
          <p:nvPr>
            <p:ph type="sldNum" sz="quarter" idx="12"/>
          </p:nvPr>
        </p:nvSpPr>
        <p:spPr/>
        <p:txBody>
          <a:bodyPr/>
          <a:lstStyle>
            <a:lvl1pPr>
              <a:defRPr/>
            </a:lvl1pPr>
          </a:lstStyle>
          <a:p>
            <a:pPr>
              <a:defRPr/>
            </a:pPr>
            <a:fld id="{67D84CBE-520A-422F-9A03-FFC9E7AD1D3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t>12/9/2011</a:t>
            </a: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American Geophysical Union Fall Meeting</a:t>
            </a:r>
            <a:endParaRPr lang="en-US"/>
          </a:p>
        </p:txBody>
      </p:sp>
      <p:sp>
        <p:nvSpPr>
          <p:cNvPr id="7" name="Slide Number Placeholder 5"/>
          <p:cNvSpPr>
            <a:spLocks noGrp="1"/>
          </p:cNvSpPr>
          <p:nvPr>
            <p:ph type="sldNum" sz="quarter" idx="12"/>
          </p:nvPr>
        </p:nvSpPr>
        <p:spPr/>
        <p:txBody>
          <a:bodyPr/>
          <a:lstStyle>
            <a:lvl1pPr>
              <a:defRPr/>
            </a:lvl1pPr>
          </a:lstStyle>
          <a:p>
            <a:pPr>
              <a:defRPr/>
            </a:pPr>
            <a:fld id="{F009644F-614C-497E-88FA-CD826C99D4F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t>12/9/2011</a:t>
            </a: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American Geophysical Union Fall Meeting</a:t>
            </a:r>
            <a:endParaRPr lang="en-US"/>
          </a:p>
        </p:txBody>
      </p:sp>
      <p:sp>
        <p:nvSpPr>
          <p:cNvPr id="9" name="Slide Number Placeholder 5"/>
          <p:cNvSpPr>
            <a:spLocks noGrp="1"/>
          </p:cNvSpPr>
          <p:nvPr>
            <p:ph type="sldNum" sz="quarter" idx="12"/>
          </p:nvPr>
        </p:nvSpPr>
        <p:spPr/>
        <p:txBody>
          <a:bodyPr/>
          <a:lstStyle>
            <a:lvl1pPr>
              <a:defRPr/>
            </a:lvl1pPr>
          </a:lstStyle>
          <a:p>
            <a:pPr>
              <a:defRPr/>
            </a:pPr>
            <a:fld id="{324CE929-B10F-4497-AA71-A78278DE677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t>12/9/2011</a:t>
            </a: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American Geophysical Union Fall Meeting</a:t>
            </a:r>
            <a:endParaRPr lang="en-US"/>
          </a:p>
        </p:txBody>
      </p:sp>
      <p:sp>
        <p:nvSpPr>
          <p:cNvPr id="5" name="Slide Number Placeholder 5"/>
          <p:cNvSpPr>
            <a:spLocks noGrp="1"/>
          </p:cNvSpPr>
          <p:nvPr>
            <p:ph type="sldNum" sz="quarter" idx="12"/>
          </p:nvPr>
        </p:nvSpPr>
        <p:spPr/>
        <p:txBody>
          <a:bodyPr/>
          <a:lstStyle>
            <a:lvl1pPr>
              <a:defRPr/>
            </a:lvl1pPr>
          </a:lstStyle>
          <a:p>
            <a:pPr>
              <a:defRPr/>
            </a:pPr>
            <a:fld id="{33E0A513-7973-411E-B58E-9F3ACA70195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12/9/2011</a:t>
            </a: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American Geophysical Union Fall Meeting</a:t>
            </a:r>
            <a:endParaRPr lang="en-US"/>
          </a:p>
        </p:txBody>
      </p:sp>
      <p:sp>
        <p:nvSpPr>
          <p:cNvPr id="4" name="Slide Number Placeholder 5"/>
          <p:cNvSpPr>
            <a:spLocks noGrp="1"/>
          </p:cNvSpPr>
          <p:nvPr>
            <p:ph type="sldNum" sz="quarter" idx="12"/>
          </p:nvPr>
        </p:nvSpPr>
        <p:spPr/>
        <p:txBody>
          <a:bodyPr/>
          <a:lstStyle>
            <a:lvl1pPr>
              <a:defRPr/>
            </a:lvl1pPr>
          </a:lstStyle>
          <a:p>
            <a:pPr>
              <a:defRPr/>
            </a:pPr>
            <a:fld id="{0BDDB33C-7254-4D43-A3EB-45B86D88B65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12/9/2011</a:t>
            </a: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American Geophysical Union Fall Meeting</a:t>
            </a:r>
            <a:endParaRPr lang="en-US"/>
          </a:p>
        </p:txBody>
      </p:sp>
      <p:sp>
        <p:nvSpPr>
          <p:cNvPr id="7" name="Slide Number Placeholder 5"/>
          <p:cNvSpPr>
            <a:spLocks noGrp="1"/>
          </p:cNvSpPr>
          <p:nvPr>
            <p:ph type="sldNum" sz="quarter" idx="12"/>
          </p:nvPr>
        </p:nvSpPr>
        <p:spPr/>
        <p:txBody>
          <a:bodyPr/>
          <a:lstStyle>
            <a:lvl1pPr>
              <a:defRPr/>
            </a:lvl1pPr>
          </a:lstStyle>
          <a:p>
            <a:pPr>
              <a:defRPr/>
            </a:pPr>
            <a:fld id="{C808EBDB-67E2-4C95-AE2B-459FD7E8F69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jpe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6" descr="Header Slide.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10747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2352675"/>
            <a:ext cx="8229600" cy="3773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fontAlgn="auto" hangingPunct="0">
              <a:spcBef>
                <a:spcPts val="0"/>
              </a:spcBef>
              <a:spcAft>
                <a:spcPts val="0"/>
              </a:spcAft>
              <a:defRPr sz="1200">
                <a:solidFill>
                  <a:schemeClr val="tx1">
                    <a:tint val="75000"/>
                  </a:schemeClr>
                </a:solidFill>
                <a:latin typeface="+mn-lt"/>
              </a:defRPr>
            </a:lvl1pPr>
          </a:lstStyle>
          <a:p>
            <a:pPr>
              <a:defRPr/>
            </a:pPr>
            <a:r>
              <a:rPr lang="en-US" smtClean="0"/>
              <a:t>12/9/2011</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fontAlgn="auto" hangingPunct="0">
              <a:spcBef>
                <a:spcPts val="0"/>
              </a:spcBef>
              <a:spcAft>
                <a:spcPts val="0"/>
              </a:spcAft>
              <a:defRPr sz="1200">
                <a:solidFill>
                  <a:schemeClr val="tx1">
                    <a:tint val="75000"/>
                  </a:schemeClr>
                </a:solidFill>
                <a:latin typeface="+mn-lt"/>
              </a:defRPr>
            </a:lvl1pPr>
          </a:lstStyle>
          <a:p>
            <a:pPr>
              <a:defRPr/>
            </a:pPr>
            <a:r>
              <a:rPr lang="en-US" smtClean="0"/>
              <a:t>American Geophysical Union Fall Meeting</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fontAlgn="auto" hangingPunct="0">
              <a:spcBef>
                <a:spcPts val="0"/>
              </a:spcBef>
              <a:spcAft>
                <a:spcPts val="0"/>
              </a:spcAft>
              <a:defRPr sz="1200">
                <a:solidFill>
                  <a:schemeClr val="tx1">
                    <a:tint val="75000"/>
                  </a:schemeClr>
                </a:solidFill>
                <a:latin typeface="+mn-lt"/>
              </a:defRPr>
            </a:lvl1pPr>
          </a:lstStyle>
          <a:p>
            <a:pPr>
              <a:defRPr/>
            </a:pPr>
            <a:fld id="{9E3BEC76-EC57-4A27-8AB6-D576C39CF01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0" r:id="rId1"/>
  </p:sldLayoutIdLst>
  <p:hf hdr="0"/>
  <p:txStyles>
    <p:titleStyle>
      <a:lvl1pPr algn="ctr" rtl="0" eaLnBrk="0" fontAlgn="base" hangingPunct="0">
        <a:spcBef>
          <a:spcPct val="0"/>
        </a:spcBef>
        <a:spcAft>
          <a:spcPct val="0"/>
        </a:spcAft>
        <a:defRPr sz="4400" kern="1200">
          <a:solidFill>
            <a:schemeClr val="tx1"/>
          </a:solidFill>
          <a:latin typeface="Times New Roman" pitchFamily="18" charset="0"/>
          <a:ea typeface="+mj-ea"/>
          <a:cs typeface="Times New Roman" pitchFamily="18" charset="0"/>
        </a:defRPr>
      </a:lvl1pPr>
      <a:lvl2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imes New Roman" pitchFamily="18" charset="0"/>
          <a:ea typeface="+mn-ea"/>
          <a:cs typeface="Times New Roman" pitchFamily="18"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Continuation Slide.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2051"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fontAlgn="auto" hangingPunct="0">
              <a:spcBef>
                <a:spcPts val="0"/>
              </a:spcBef>
              <a:spcAft>
                <a:spcPts val="0"/>
              </a:spcAft>
              <a:defRPr sz="1200">
                <a:solidFill>
                  <a:schemeClr val="tx1">
                    <a:tint val="75000"/>
                  </a:schemeClr>
                </a:solidFill>
                <a:latin typeface="+mn-lt"/>
              </a:defRPr>
            </a:lvl1pPr>
          </a:lstStyle>
          <a:p>
            <a:pPr>
              <a:defRPr/>
            </a:pPr>
            <a:r>
              <a:rPr lang="en-US" smtClean="0"/>
              <a:t>12/9/2011</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fontAlgn="auto" hangingPunct="0">
              <a:spcBef>
                <a:spcPts val="0"/>
              </a:spcBef>
              <a:spcAft>
                <a:spcPts val="0"/>
              </a:spcAft>
              <a:defRPr sz="1200">
                <a:solidFill>
                  <a:schemeClr val="tx1">
                    <a:tint val="75000"/>
                  </a:schemeClr>
                </a:solidFill>
                <a:latin typeface="+mn-lt"/>
              </a:defRPr>
            </a:lvl1pPr>
          </a:lstStyle>
          <a:p>
            <a:pPr>
              <a:defRPr/>
            </a:pPr>
            <a:r>
              <a:rPr lang="en-US" smtClean="0"/>
              <a:t>American Geophysical Union Fall Meeting</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fontAlgn="auto" hangingPunct="0">
              <a:spcBef>
                <a:spcPts val="0"/>
              </a:spcBef>
              <a:spcAft>
                <a:spcPts val="0"/>
              </a:spcAft>
              <a:defRPr sz="1200">
                <a:solidFill>
                  <a:schemeClr val="tx1">
                    <a:tint val="75000"/>
                  </a:schemeClr>
                </a:solidFill>
                <a:latin typeface="+mn-lt"/>
              </a:defRPr>
            </a:lvl1pPr>
          </a:lstStyle>
          <a:p>
            <a:pPr>
              <a:defRPr/>
            </a:pPr>
            <a:fld id="{D233D757-A1F8-450A-9FA1-79ED65335FE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hdr="0"/>
  <p:txStyles>
    <p:titleStyle>
      <a:lvl1pPr algn="ctr" rtl="0" eaLnBrk="0" fontAlgn="base" hangingPunct="0">
        <a:spcBef>
          <a:spcPct val="0"/>
        </a:spcBef>
        <a:spcAft>
          <a:spcPct val="0"/>
        </a:spcAft>
        <a:defRPr sz="4400" kern="1200">
          <a:solidFill>
            <a:schemeClr val="tx1"/>
          </a:solidFill>
          <a:latin typeface="Times New Roman" pitchFamily="18" charset="0"/>
          <a:ea typeface="+mj-ea"/>
          <a:cs typeface="Times New Roman" pitchFamily="18" charset="0"/>
        </a:defRPr>
      </a:lvl1pPr>
      <a:lvl2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imes New Roman" pitchFamily="18" charset="0"/>
          <a:ea typeface="+mn-ea"/>
          <a:cs typeface="Times New Roman" pitchFamily="18"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png"/><Relationship Id="rId7" Type="http://schemas.openxmlformats.org/officeDocument/2006/relationships/image" Target="../media/image7.wmf"/><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6.wmf"/><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w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6" name="Rectangle 4"/>
          <p:cNvSpPr>
            <a:spLocks noChangeArrowheads="1"/>
          </p:cNvSpPr>
          <p:nvPr/>
        </p:nvSpPr>
        <p:spPr bwMode="auto">
          <a:xfrm>
            <a:off x="422275" y="1847850"/>
            <a:ext cx="8204200" cy="5010150"/>
          </a:xfrm>
          <a:prstGeom prst="rect">
            <a:avLst/>
          </a:prstGeom>
          <a:noFill/>
          <a:ln w="9525">
            <a:noFill/>
            <a:miter lim="800000"/>
            <a:headEnd/>
            <a:tailEnd/>
          </a:ln>
          <a:effectLst/>
        </p:spPr>
        <p:txBody>
          <a:bodyPr anchor="ctr"/>
          <a:lstStyle/>
          <a:p>
            <a:pPr algn="ctr">
              <a:defRPr/>
            </a:pPr>
            <a:r>
              <a:rPr lang="en-US" sz="3600" dirty="0" smtClean="0">
                <a:effectLst>
                  <a:outerShdw blurRad="38100" dist="38100" dir="2700000" algn="tl">
                    <a:srgbClr val="C0C0C0"/>
                  </a:outerShdw>
                </a:effectLst>
              </a:rPr>
              <a:t>Initial Results of the Geoid Slope Validation Survey of 2011</a:t>
            </a:r>
            <a:endParaRPr lang="en-US" sz="3600" dirty="0">
              <a:effectLst>
                <a:outerShdw blurRad="38100" dist="38100" dir="2700000" algn="tl">
                  <a:srgbClr val="C0C0C0"/>
                </a:outerShdw>
              </a:effectLst>
            </a:endParaRPr>
          </a:p>
          <a:p>
            <a:pPr algn="ctr">
              <a:defRPr/>
            </a:pPr>
            <a:endParaRPr lang="en-US" sz="1800" dirty="0" smtClean="0">
              <a:effectLst>
                <a:outerShdw blurRad="38100" dist="38100" dir="2700000" algn="tl">
                  <a:srgbClr val="C0C0C0"/>
                </a:outerShdw>
              </a:effectLst>
            </a:endParaRPr>
          </a:p>
          <a:p>
            <a:pPr algn="ctr">
              <a:defRPr/>
            </a:pPr>
            <a:r>
              <a:rPr lang="en-US" sz="1800" dirty="0" smtClean="0">
                <a:effectLst>
                  <a:outerShdw blurRad="38100" dist="38100" dir="2700000" algn="tl">
                    <a:srgbClr val="C0C0C0"/>
                  </a:outerShdw>
                </a:effectLst>
              </a:rPr>
              <a:t>Dru Smith</a:t>
            </a:r>
            <a:r>
              <a:rPr lang="en-US" sz="1800" baseline="30000" dirty="0" smtClean="0">
                <a:effectLst>
                  <a:outerShdw blurRad="38100" dist="38100" dir="2700000" algn="tl">
                    <a:srgbClr val="C0C0C0"/>
                  </a:outerShdw>
                </a:effectLst>
              </a:rPr>
              <a:t>1</a:t>
            </a:r>
            <a:r>
              <a:rPr lang="en-US" sz="1800" dirty="0" smtClean="0">
                <a:effectLst>
                  <a:outerShdw blurRad="38100" dist="38100" dir="2700000" algn="tl">
                    <a:srgbClr val="C0C0C0"/>
                  </a:outerShdw>
                </a:effectLst>
              </a:rPr>
              <a:t>, Simon Holmes</a:t>
            </a:r>
            <a:r>
              <a:rPr lang="en-US" sz="1800" baseline="30000" dirty="0" smtClean="0">
                <a:effectLst>
                  <a:outerShdw blurRad="38100" dist="38100" dir="2700000" algn="tl">
                    <a:srgbClr val="C0C0C0"/>
                  </a:outerShdw>
                </a:effectLst>
              </a:rPr>
              <a:t>1</a:t>
            </a:r>
            <a:r>
              <a:rPr lang="en-US" sz="1800" dirty="0" smtClean="0">
                <a:effectLst>
                  <a:outerShdw blurRad="38100" dist="38100" dir="2700000" algn="tl">
                    <a:srgbClr val="C0C0C0"/>
                  </a:outerShdw>
                </a:effectLst>
              </a:rPr>
              <a:t>, </a:t>
            </a:r>
            <a:r>
              <a:rPr lang="en-US" sz="1800" dirty="0" err="1" smtClean="0">
                <a:effectLst>
                  <a:outerShdw blurRad="38100" dist="38100" dir="2700000" algn="tl">
                    <a:srgbClr val="C0C0C0"/>
                  </a:outerShdw>
                </a:effectLst>
              </a:rPr>
              <a:t>Xiaopeng</a:t>
            </a:r>
            <a:r>
              <a:rPr lang="en-US" sz="1800" dirty="0" smtClean="0">
                <a:effectLst>
                  <a:outerShdw blurRad="38100" dist="38100" dir="2700000" algn="tl">
                    <a:srgbClr val="C0C0C0"/>
                  </a:outerShdw>
                </a:effectLst>
              </a:rPr>
              <a:t> Li</a:t>
            </a:r>
            <a:r>
              <a:rPr lang="en-US" sz="1800" baseline="30000" dirty="0" smtClean="0">
                <a:effectLst>
                  <a:outerShdw blurRad="38100" dist="38100" dir="2700000" algn="tl">
                    <a:srgbClr val="C0C0C0"/>
                  </a:outerShdw>
                </a:effectLst>
              </a:rPr>
              <a:t>1</a:t>
            </a:r>
            <a:r>
              <a:rPr lang="en-US" sz="1800" dirty="0" smtClean="0">
                <a:effectLst>
                  <a:outerShdw blurRad="38100" dist="38100" dir="2700000" algn="tl">
                    <a:srgbClr val="C0C0C0"/>
                  </a:outerShdw>
                </a:effectLst>
              </a:rPr>
              <a:t>, Yan Wang</a:t>
            </a:r>
            <a:r>
              <a:rPr lang="en-US" sz="1800" baseline="30000" dirty="0">
                <a:effectLst>
                  <a:outerShdw blurRad="38100" dist="38100" dir="2700000" algn="tl">
                    <a:srgbClr val="C0C0C0"/>
                  </a:outerShdw>
                </a:effectLst>
              </a:rPr>
              <a:t>1</a:t>
            </a:r>
            <a:r>
              <a:rPr lang="en-US" sz="1800" dirty="0">
                <a:effectLst>
                  <a:outerShdw blurRad="38100" dist="38100" dir="2700000" algn="tl">
                    <a:srgbClr val="C0C0C0"/>
                  </a:outerShdw>
                </a:effectLst>
              </a:rPr>
              <a:t>, </a:t>
            </a:r>
            <a:r>
              <a:rPr lang="en-US" sz="1800" dirty="0" smtClean="0">
                <a:effectLst>
                  <a:outerShdw blurRad="38100" dist="38100" dir="2700000" algn="tl">
                    <a:srgbClr val="C0C0C0"/>
                  </a:outerShdw>
                </a:effectLst>
              </a:rPr>
              <a:t>Malcolm Archer-Shee</a:t>
            </a:r>
            <a:r>
              <a:rPr lang="en-US" sz="1800" baseline="30000" dirty="0" smtClean="0">
                <a:effectLst>
                  <a:outerShdw blurRad="38100" dist="38100" dir="2700000" algn="tl">
                    <a:srgbClr val="C0C0C0"/>
                  </a:outerShdw>
                </a:effectLst>
              </a:rPr>
              <a:t>1</a:t>
            </a:r>
            <a:r>
              <a:rPr lang="en-US" sz="1800" dirty="0" smtClean="0">
                <a:effectLst>
                  <a:outerShdw blurRad="38100" dist="38100" dir="2700000" algn="tl">
                    <a:srgbClr val="C0C0C0"/>
                  </a:outerShdw>
                </a:effectLst>
              </a:rPr>
              <a:t>, </a:t>
            </a:r>
            <a:r>
              <a:rPr lang="en-US" sz="1800" dirty="0" err="1" smtClean="0">
                <a:effectLst>
                  <a:outerShdw blurRad="38100" dist="38100" dir="2700000" algn="tl">
                    <a:srgbClr val="C0C0C0"/>
                  </a:outerShdw>
                </a:effectLst>
              </a:rPr>
              <a:t>Ajit</a:t>
            </a:r>
            <a:r>
              <a:rPr lang="en-US" sz="1800" dirty="0" smtClean="0">
                <a:effectLst>
                  <a:outerShdw blurRad="38100" dist="38100" dir="2700000" algn="tl">
                    <a:srgbClr val="C0C0C0"/>
                  </a:outerShdw>
                </a:effectLst>
              </a:rPr>
              <a:t> Singh</a:t>
            </a:r>
            <a:r>
              <a:rPr lang="en-US" sz="1800" baseline="30000" dirty="0" smtClean="0">
                <a:effectLst>
                  <a:outerShdw blurRad="38100" dist="38100" dir="2700000" algn="tl">
                    <a:srgbClr val="C0C0C0"/>
                  </a:outerShdw>
                </a:effectLst>
              </a:rPr>
              <a:t>1</a:t>
            </a:r>
            <a:r>
              <a:rPr lang="en-US" sz="1800" dirty="0" smtClean="0">
                <a:effectLst>
                  <a:outerShdw blurRad="38100" dist="38100" dir="2700000" algn="tl">
                    <a:srgbClr val="C0C0C0"/>
                  </a:outerShdw>
                </a:effectLst>
              </a:rPr>
              <a:t>, </a:t>
            </a:r>
          </a:p>
          <a:p>
            <a:pPr algn="ctr">
              <a:defRPr/>
            </a:pPr>
            <a:r>
              <a:rPr lang="en-US" sz="1800" dirty="0" smtClean="0">
                <a:effectLst>
                  <a:outerShdw blurRad="38100" dist="38100" dir="2700000" algn="tl">
                    <a:srgbClr val="C0C0C0"/>
                  </a:outerShdw>
                </a:effectLst>
              </a:rPr>
              <a:t>Cliff Middleton</a:t>
            </a:r>
            <a:r>
              <a:rPr lang="en-US" sz="1800" baseline="30000" dirty="0" smtClean="0">
                <a:effectLst>
                  <a:outerShdw blurRad="38100" dist="38100" dir="2700000" algn="tl">
                    <a:srgbClr val="C0C0C0"/>
                  </a:outerShdw>
                </a:effectLst>
              </a:rPr>
              <a:t>1</a:t>
            </a:r>
            <a:r>
              <a:rPr lang="en-US" sz="1800" dirty="0" smtClean="0">
                <a:effectLst>
                  <a:outerShdw blurRad="38100" dist="38100" dir="2700000" algn="tl">
                    <a:srgbClr val="C0C0C0"/>
                  </a:outerShdw>
                </a:effectLst>
              </a:rPr>
              <a:t>, Daniel Winester</a:t>
            </a:r>
            <a:r>
              <a:rPr lang="en-US" sz="1800" baseline="30000" dirty="0" smtClean="0">
                <a:effectLst>
                  <a:outerShdw blurRad="38100" dist="38100" dir="2700000" algn="tl">
                    <a:srgbClr val="C0C0C0"/>
                  </a:outerShdw>
                </a:effectLst>
              </a:rPr>
              <a:t>1</a:t>
            </a:r>
            <a:r>
              <a:rPr lang="en-US" sz="1800" dirty="0" smtClean="0">
                <a:effectLst>
                  <a:outerShdw blurRad="38100" dist="38100" dir="2700000" algn="tl">
                    <a:srgbClr val="C0C0C0"/>
                  </a:outerShdw>
                </a:effectLst>
              </a:rPr>
              <a:t>, </a:t>
            </a:r>
            <a:r>
              <a:rPr lang="en-US" sz="1800" dirty="0">
                <a:effectLst>
                  <a:outerShdw blurRad="38100" dist="38100" dir="2700000" algn="tl">
                    <a:srgbClr val="C0C0C0"/>
                  </a:outerShdw>
                </a:effectLst>
              </a:rPr>
              <a:t>Dan Roman</a:t>
            </a:r>
            <a:r>
              <a:rPr lang="en-US" sz="1800" baseline="30000" dirty="0">
                <a:effectLst>
                  <a:outerShdw blurRad="38100" dist="38100" dir="2700000" algn="tl">
                    <a:srgbClr val="C0C0C0"/>
                  </a:outerShdw>
                </a:effectLst>
              </a:rPr>
              <a:t>1</a:t>
            </a:r>
            <a:r>
              <a:rPr lang="en-US" sz="1800" dirty="0">
                <a:effectLst>
                  <a:outerShdw blurRad="38100" dist="38100" dir="2700000" algn="tl">
                    <a:srgbClr val="C0C0C0"/>
                  </a:outerShdw>
                </a:effectLst>
              </a:rPr>
              <a:t> </a:t>
            </a:r>
          </a:p>
          <a:p>
            <a:pPr algn="ctr">
              <a:defRPr/>
            </a:pPr>
            <a:r>
              <a:rPr lang="en-US" sz="1800" dirty="0" smtClean="0">
                <a:effectLst>
                  <a:outerShdw blurRad="38100" dist="38100" dir="2700000" algn="tl">
                    <a:srgbClr val="C0C0C0"/>
                  </a:outerShdw>
                </a:effectLst>
              </a:rPr>
              <a:t>Beat B</a:t>
            </a:r>
            <a:r>
              <a:rPr lang="hu-HU" sz="1800" dirty="0" smtClean="0">
                <a:effectLst>
                  <a:outerShdw blurRad="38100" dist="38100" dir="2700000" algn="tl">
                    <a:srgbClr val="C0C0C0"/>
                  </a:outerShdw>
                </a:effectLst>
              </a:rPr>
              <a:t>ü</a:t>
            </a:r>
            <a:r>
              <a:rPr lang="en-US" sz="1800" dirty="0" smtClean="0">
                <a:effectLst>
                  <a:outerShdw blurRad="38100" dist="38100" dir="2700000" algn="tl">
                    <a:srgbClr val="C0C0C0"/>
                  </a:outerShdw>
                </a:effectLst>
              </a:rPr>
              <a:t>rki</a:t>
            </a:r>
            <a:r>
              <a:rPr lang="en-US" sz="1800" baseline="30000" dirty="0" smtClean="0">
                <a:effectLst>
                  <a:outerShdw blurRad="38100" dist="38100" dir="2700000" algn="tl">
                    <a:srgbClr val="C0C0C0"/>
                  </a:outerShdw>
                </a:effectLst>
              </a:rPr>
              <a:t>2</a:t>
            </a:r>
            <a:r>
              <a:rPr lang="en-US" sz="1800" dirty="0" smtClean="0">
                <a:effectLst>
                  <a:outerShdw blurRad="38100" dist="38100" dir="2700000" algn="tl">
                    <a:srgbClr val="C0C0C0"/>
                  </a:outerShdw>
                </a:effectLst>
              </a:rPr>
              <a:t>, S</a:t>
            </a:r>
            <a:r>
              <a:rPr lang="en-US" sz="1800" dirty="0" smtClean="0"/>
              <a:t>é</a:t>
            </a:r>
            <a:r>
              <a:rPr lang="en-US" sz="1800" dirty="0" smtClean="0">
                <a:effectLst>
                  <a:outerShdw blurRad="38100" dist="38100" dir="2700000" algn="tl">
                    <a:srgbClr val="C0C0C0"/>
                  </a:outerShdw>
                </a:effectLst>
              </a:rPr>
              <a:t>bastien Guillaume</a:t>
            </a:r>
            <a:r>
              <a:rPr lang="en-US" sz="1800" baseline="30000" dirty="0" smtClean="0">
                <a:effectLst>
                  <a:outerShdw blurRad="38100" dist="38100" dir="2700000" algn="tl">
                    <a:srgbClr val="C0C0C0"/>
                  </a:outerShdw>
                </a:effectLst>
              </a:rPr>
              <a:t>2</a:t>
            </a:r>
          </a:p>
          <a:p>
            <a:pPr algn="ctr">
              <a:defRPr/>
            </a:pPr>
            <a:endParaRPr lang="en-US" sz="1800" baseline="30000" dirty="0" smtClean="0">
              <a:effectLst>
                <a:outerShdw blurRad="38100" dist="38100" dir="2700000" algn="tl">
                  <a:srgbClr val="C0C0C0"/>
                </a:outerShdw>
              </a:effectLst>
            </a:endParaRPr>
          </a:p>
          <a:p>
            <a:pPr algn="ctr">
              <a:defRPr/>
            </a:pPr>
            <a:endParaRPr lang="en-US" sz="1800" baseline="30000" dirty="0" smtClean="0">
              <a:effectLst>
                <a:outerShdw blurRad="38100" dist="38100" dir="2700000" algn="tl">
                  <a:srgbClr val="C0C0C0"/>
                </a:outerShdw>
              </a:effectLst>
            </a:endParaRPr>
          </a:p>
          <a:p>
            <a:pPr algn="ctr">
              <a:defRPr/>
            </a:pPr>
            <a:r>
              <a:rPr lang="en-US" sz="1800" dirty="0" smtClean="0">
                <a:effectLst>
                  <a:outerShdw blurRad="38100" dist="38100" dir="2700000" algn="tl">
                    <a:srgbClr val="C0C0C0"/>
                  </a:outerShdw>
                </a:effectLst>
              </a:rPr>
              <a:t>American Geophysical Union</a:t>
            </a:r>
          </a:p>
          <a:p>
            <a:pPr algn="ctr">
              <a:defRPr/>
            </a:pPr>
            <a:r>
              <a:rPr lang="en-US" sz="1800" dirty="0" smtClean="0">
                <a:effectLst>
                  <a:outerShdw blurRad="38100" dist="38100" dir="2700000" algn="tl">
                    <a:srgbClr val="C0C0C0"/>
                  </a:outerShdw>
                </a:effectLst>
              </a:rPr>
              <a:t>San Francisco, CA</a:t>
            </a:r>
          </a:p>
          <a:p>
            <a:pPr algn="ctr">
              <a:defRPr/>
            </a:pPr>
            <a:endParaRPr lang="en-US" sz="1800" dirty="0" smtClean="0">
              <a:effectLst>
                <a:outerShdw blurRad="38100" dist="38100" dir="2700000" algn="tl">
                  <a:srgbClr val="C0C0C0"/>
                </a:outerShdw>
              </a:effectLst>
            </a:endParaRPr>
          </a:p>
          <a:p>
            <a:pPr algn="ctr">
              <a:defRPr/>
            </a:pPr>
            <a:endParaRPr lang="en-US" sz="1800" dirty="0" smtClean="0">
              <a:effectLst>
                <a:outerShdw blurRad="38100" dist="38100" dir="2700000" algn="tl">
                  <a:srgbClr val="C0C0C0"/>
                </a:outerShdw>
              </a:effectLst>
            </a:endParaRPr>
          </a:p>
          <a:p>
            <a:pPr algn="ctr">
              <a:defRPr/>
            </a:pPr>
            <a:r>
              <a:rPr lang="en-US" dirty="0" smtClean="0">
                <a:effectLst>
                  <a:outerShdw blurRad="38100" dist="38100" dir="2700000" algn="tl">
                    <a:srgbClr val="C0C0C0"/>
                  </a:outerShdw>
                </a:effectLst>
              </a:rPr>
              <a:t>1 = NOAA’s National Geodetic Survey</a:t>
            </a:r>
          </a:p>
          <a:p>
            <a:pPr algn="ctr">
              <a:defRPr/>
            </a:pPr>
            <a:r>
              <a:rPr lang="en-US" dirty="0" smtClean="0">
                <a:effectLst>
                  <a:outerShdw blurRad="38100" dist="38100" dir="2700000" algn="tl">
                    <a:srgbClr val="C0C0C0"/>
                  </a:outerShdw>
                </a:effectLst>
              </a:rPr>
              <a:t>2 = Institute of Geodesy and Photogrammetry, </a:t>
            </a:r>
          </a:p>
          <a:p>
            <a:pPr algn="ctr">
              <a:defRPr/>
            </a:pPr>
            <a:r>
              <a:rPr lang="en-US" dirty="0" smtClean="0">
                <a:effectLst>
                  <a:outerShdw blurRad="38100" dist="38100" dir="2700000" algn="tl">
                    <a:srgbClr val="C0C0C0"/>
                  </a:outerShdw>
                </a:effectLst>
              </a:rPr>
              <a:t>ETH Zurich, Switzerland</a:t>
            </a:r>
          </a:p>
          <a:p>
            <a:pPr algn="ctr">
              <a:defRPr/>
            </a:pPr>
            <a:endParaRPr lang="en-US" sz="1800" dirty="0" smtClean="0">
              <a:effectLst>
                <a:outerShdw blurRad="38100" dist="38100" dir="2700000" algn="tl">
                  <a:srgbClr val="C0C0C0"/>
                </a:outerShdw>
              </a:effectLst>
            </a:endParaRPr>
          </a:p>
          <a:p>
            <a:pPr algn="ctr">
              <a:defRPr/>
            </a:pPr>
            <a:r>
              <a:rPr lang="en-US" sz="1800" dirty="0">
                <a:effectLst>
                  <a:outerShdw blurRad="38100" dist="38100" dir="2700000" algn="tl">
                    <a:srgbClr val="C0C0C0"/>
                  </a:outerShdw>
                </a:effectLst>
              </a:rPr>
              <a:t/>
            </a:r>
            <a:br>
              <a:rPr lang="en-US" sz="1800" dirty="0">
                <a:effectLst>
                  <a:outerShdw blurRad="38100" dist="38100" dir="2700000" algn="tl">
                    <a:srgbClr val="C0C0C0"/>
                  </a:outerShdw>
                </a:effectLst>
              </a:rPr>
            </a:br>
            <a:r>
              <a:rPr lang="en-US" sz="1800" u="sng" dirty="0">
                <a:effectLst>
                  <a:outerShdw blurRad="38100" dist="38100" dir="2700000" algn="tl">
                    <a:srgbClr val="C0C0C0"/>
                  </a:outerShdw>
                </a:effectLst>
                <a:latin typeface="Batang" pitchFamily="18" charset="-127"/>
              </a:rPr>
              <a:t/>
            </a:r>
            <a:br>
              <a:rPr lang="en-US" sz="1800" u="sng" dirty="0">
                <a:effectLst>
                  <a:outerShdw blurRad="38100" dist="38100" dir="2700000" algn="tl">
                    <a:srgbClr val="C0C0C0"/>
                  </a:outerShdw>
                </a:effectLst>
                <a:latin typeface="Batang" pitchFamily="18" charset="-127"/>
              </a:rPr>
            </a:br>
            <a:endParaRPr lang="en-US" sz="1800" u="sng" dirty="0">
              <a:effectLst>
                <a:outerShdw blurRad="38100" dist="38100" dir="2700000" algn="tl">
                  <a:srgbClr val="C0C0C0"/>
                </a:outerShdw>
              </a:effectLst>
            </a:endParaRPr>
          </a:p>
          <a:p>
            <a:pPr algn="ctr">
              <a:defRPr/>
            </a:pPr>
            <a:endParaRPr lang="en-US" sz="1800" dirty="0">
              <a:effectLst>
                <a:outerShdw blurRad="38100" dist="38100" dir="2700000" algn="tl">
                  <a:srgbClr val="C0C0C0"/>
                </a:outerShdw>
              </a:effectLst>
            </a:endParaRPr>
          </a:p>
        </p:txBody>
      </p:sp>
      <p:sp>
        <p:nvSpPr>
          <p:cNvPr id="3" name="Footer Placeholder 2"/>
          <p:cNvSpPr>
            <a:spLocks noGrp="1"/>
          </p:cNvSpPr>
          <p:nvPr>
            <p:ph type="ftr" sz="quarter" idx="11"/>
          </p:nvPr>
        </p:nvSpPr>
        <p:spPr/>
        <p:txBody>
          <a:bodyPr/>
          <a:lstStyle/>
          <a:p>
            <a:pPr>
              <a:defRPr/>
            </a:pPr>
            <a:r>
              <a:rPr lang="en-US" smtClean="0"/>
              <a:t>American Geophysical Union Fall Meeting</a:t>
            </a:r>
            <a:endParaRPr lang="en-US" dirty="0"/>
          </a:p>
        </p:txBody>
      </p:sp>
      <p:sp>
        <p:nvSpPr>
          <p:cNvPr id="4" name="Date Placeholder 3"/>
          <p:cNvSpPr>
            <a:spLocks noGrp="1"/>
          </p:cNvSpPr>
          <p:nvPr>
            <p:ph type="dt" sz="quarter" idx="10"/>
          </p:nvPr>
        </p:nvSpPr>
        <p:spPr/>
        <p:txBody>
          <a:bodyPr/>
          <a:lstStyle/>
          <a:p>
            <a:pPr>
              <a:defRPr/>
            </a:pPr>
            <a:r>
              <a:rPr lang="en-US" smtClean="0"/>
              <a:t>12/9/2011</a:t>
            </a:r>
            <a:endParaRPr lang="en-US"/>
          </a:p>
        </p:txBody>
      </p:sp>
      <p:sp>
        <p:nvSpPr>
          <p:cNvPr id="5" name="Slide Number Placeholder 4"/>
          <p:cNvSpPr>
            <a:spLocks noGrp="1"/>
          </p:cNvSpPr>
          <p:nvPr>
            <p:ph type="sldNum" sz="quarter" idx="12"/>
          </p:nvPr>
        </p:nvSpPr>
        <p:spPr/>
        <p:txBody>
          <a:bodyPr/>
          <a:lstStyle/>
          <a:p>
            <a:pPr>
              <a:defRPr/>
            </a:pPr>
            <a:fld id="{72918101-C9DB-4E45-90CE-2FD1B60EDE4F}"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Geoids </a:t>
            </a:r>
            <a:r>
              <a:rPr lang="en-US" dirty="0" err="1" smtClean="0"/>
              <a:t>vs</a:t>
            </a:r>
            <a:r>
              <a:rPr lang="en-US" dirty="0" smtClean="0"/>
              <a:t> GSVS11</a:t>
            </a:r>
            <a:endParaRPr lang="en-US" dirty="0"/>
          </a:p>
        </p:txBody>
      </p:sp>
      <p:sp>
        <p:nvSpPr>
          <p:cNvPr id="4" name="Date Placeholder 3"/>
          <p:cNvSpPr>
            <a:spLocks noGrp="1"/>
          </p:cNvSpPr>
          <p:nvPr>
            <p:ph type="dt" sz="half" idx="10"/>
          </p:nvPr>
        </p:nvSpPr>
        <p:spPr/>
        <p:txBody>
          <a:bodyPr/>
          <a:lstStyle/>
          <a:p>
            <a:pPr>
              <a:defRPr/>
            </a:pPr>
            <a:r>
              <a:rPr lang="en-US" smtClean="0"/>
              <a:t>12/9/2011</a:t>
            </a:r>
            <a:endParaRPr lang="en-US"/>
          </a:p>
        </p:txBody>
      </p:sp>
      <p:sp>
        <p:nvSpPr>
          <p:cNvPr id="5" name="Footer Placeholder 4"/>
          <p:cNvSpPr>
            <a:spLocks noGrp="1"/>
          </p:cNvSpPr>
          <p:nvPr>
            <p:ph type="ftr" sz="quarter" idx="11"/>
          </p:nvPr>
        </p:nvSpPr>
        <p:spPr/>
        <p:txBody>
          <a:bodyPr/>
          <a:lstStyle/>
          <a:p>
            <a:pPr>
              <a:defRPr/>
            </a:pPr>
            <a:r>
              <a:rPr lang="en-US" smtClean="0"/>
              <a:t>American Geophysical Union Fall Meeting</a:t>
            </a:r>
            <a:endParaRPr lang="en-US" dirty="0"/>
          </a:p>
        </p:txBody>
      </p:sp>
      <p:sp>
        <p:nvSpPr>
          <p:cNvPr id="6" name="Slide Number Placeholder 5"/>
          <p:cNvSpPr>
            <a:spLocks noGrp="1"/>
          </p:cNvSpPr>
          <p:nvPr>
            <p:ph type="sldNum" sz="quarter" idx="12"/>
          </p:nvPr>
        </p:nvSpPr>
        <p:spPr/>
        <p:txBody>
          <a:bodyPr/>
          <a:lstStyle/>
          <a:p>
            <a:pPr>
              <a:defRPr/>
            </a:pPr>
            <a:fld id="{67D4626A-CDB5-4B41-A00B-BFC7DEA88BA0}" type="slidenum">
              <a:rPr lang="en-US" smtClean="0"/>
              <a:pPr>
                <a:defRPr/>
              </a:pPr>
              <a:t>10</a:t>
            </a:fld>
            <a:endParaRPr lang="en-US"/>
          </a:p>
        </p:txBody>
      </p:sp>
      <p:pic>
        <p:nvPicPr>
          <p:cNvPr id="1028" name="Picture 4"/>
          <p:cNvPicPr>
            <a:picLocks noChangeAspect="1" noChangeArrowheads="1"/>
          </p:cNvPicPr>
          <p:nvPr/>
        </p:nvPicPr>
        <p:blipFill>
          <a:blip r:embed="rId3" cstate="print"/>
          <a:srcRect/>
          <a:stretch>
            <a:fillRect/>
          </a:stretch>
        </p:blipFill>
        <p:spPr bwMode="auto">
          <a:xfrm>
            <a:off x="331694" y="1418623"/>
            <a:ext cx="8682318" cy="4793918"/>
          </a:xfrm>
          <a:prstGeom prst="rect">
            <a:avLst/>
          </a:prstGeom>
          <a:noFill/>
          <a:ln w="9525">
            <a:noFill/>
            <a:miter lim="800000"/>
            <a:headEnd/>
            <a:tailEnd/>
          </a:ln>
        </p:spPr>
      </p:pic>
      <p:sp>
        <p:nvSpPr>
          <p:cNvPr id="7" name="TextBox 6"/>
          <p:cNvSpPr txBox="1"/>
          <p:nvPr/>
        </p:nvSpPr>
        <p:spPr>
          <a:xfrm>
            <a:off x="324464" y="1917290"/>
            <a:ext cx="2093843" cy="307777"/>
          </a:xfrm>
          <a:prstGeom prst="rect">
            <a:avLst/>
          </a:prstGeom>
          <a:noFill/>
        </p:spPr>
        <p:txBody>
          <a:bodyPr wrap="none" rtlCol="0">
            <a:spAutoFit/>
          </a:bodyPr>
          <a:lstStyle/>
          <a:p>
            <a:r>
              <a:rPr lang="en-US" dirty="0" smtClean="0"/>
              <a:t>Austin (North end)</a:t>
            </a:r>
            <a:endParaRPr lang="en-US" dirty="0"/>
          </a:p>
        </p:txBody>
      </p:sp>
      <p:sp>
        <p:nvSpPr>
          <p:cNvPr id="8" name="TextBox 7"/>
          <p:cNvSpPr txBox="1"/>
          <p:nvPr/>
        </p:nvSpPr>
        <p:spPr>
          <a:xfrm>
            <a:off x="6272980" y="2998839"/>
            <a:ext cx="2374368" cy="307777"/>
          </a:xfrm>
          <a:prstGeom prst="rect">
            <a:avLst/>
          </a:prstGeom>
          <a:noFill/>
        </p:spPr>
        <p:txBody>
          <a:bodyPr wrap="none" rtlCol="0">
            <a:spAutoFit/>
          </a:bodyPr>
          <a:lstStyle/>
          <a:p>
            <a:r>
              <a:rPr lang="en-US" dirty="0" smtClean="0"/>
              <a:t>Rockport (South end)</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12/9/2011</a:t>
            </a:r>
            <a:endParaRPr lang="en-US"/>
          </a:p>
        </p:txBody>
      </p:sp>
      <p:sp>
        <p:nvSpPr>
          <p:cNvPr id="5" name="Footer Placeholder 4"/>
          <p:cNvSpPr>
            <a:spLocks noGrp="1"/>
          </p:cNvSpPr>
          <p:nvPr>
            <p:ph type="ftr" sz="quarter" idx="11"/>
          </p:nvPr>
        </p:nvSpPr>
        <p:spPr/>
        <p:txBody>
          <a:bodyPr/>
          <a:lstStyle/>
          <a:p>
            <a:pPr>
              <a:defRPr/>
            </a:pPr>
            <a:r>
              <a:rPr lang="en-US" smtClean="0"/>
              <a:t>American Geophysical Union Fall Meeting</a:t>
            </a:r>
            <a:endParaRPr lang="en-US" dirty="0"/>
          </a:p>
        </p:txBody>
      </p:sp>
      <p:sp>
        <p:nvSpPr>
          <p:cNvPr id="6" name="Slide Number Placeholder 5"/>
          <p:cNvSpPr>
            <a:spLocks noGrp="1"/>
          </p:cNvSpPr>
          <p:nvPr>
            <p:ph type="sldNum" sz="quarter" idx="12"/>
          </p:nvPr>
        </p:nvSpPr>
        <p:spPr/>
        <p:txBody>
          <a:bodyPr/>
          <a:lstStyle/>
          <a:p>
            <a:pPr>
              <a:defRPr/>
            </a:pPr>
            <a:fld id="{67D4626A-CDB5-4B41-A00B-BFC7DEA88BA0}" type="slidenum">
              <a:rPr lang="en-US" smtClean="0"/>
              <a:pPr>
                <a:defRPr/>
              </a:pPr>
              <a:t>11</a:t>
            </a:fld>
            <a:endParaRPr lang="en-US"/>
          </a:p>
        </p:txBody>
      </p:sp>
      <p:graphicFrame>
        <p:nvGraphicFramePr>
          <p:cNvPr id="7" name="Chart 6"/>
          <p:cNvGraphicFramePr/>
          <p:nvPr/>
        </p:nvGraphicFramePr>
        <p:xfrm>
          <a:off x="0" y="537777"/>
          <a:ext cx="8999034" cy="581841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765335" y="1476419"/>
            <a:ext cx="2093843" cy="307777"/>
          </a:xfrm>
          <a:prstGeom prst="rect">
            <a:avLst/>
          </a:prstGeom>
          <a:noFill/>
        </p:spPr>
        <p:txBody>
          <a:bodyPr wrap="none" rtlCol="0">
            <a:spAutoFit/>
          </a:bodyPr>
          <a:lstStyle/>
          <a:p>
            <a:r>
              <a:rPr lang="en-US" dirty="0" smtClean="0"/>
              <a:t>Austin (North end)</a:t>
            </a:r>
            <a:endParaRPr lang="en-US" dirty="0"/>
          </a:p>
        </p:txBody>
      </p:sp>
      <p:sp>
        <p:nvSpPr>
          <p:cNvPr id="10" name="TextBox 9"/>
          <p:cNvSpPr txBox="1"/>
          <p:nvPr/>
        </p:nvSpPr>
        <p:spPr>
          <a:xfrm>
            <a:off x="6480335" y="4219619"/>
            <a:ext cx="2379177" cy="307777"/>
          </a:xfrm>
          <a:prstGeom prst="rect">
            <a:avLst/>
          </a:prstGeom>
          <a:noFill/>
        </p:spPr>
        <p:txBody>
          <a:bodyPr wrap="none" rtlCol="0">
            <a:spAutoFit/>
          </a:bodyPr>
          <a:lstStyle/>
          <a:p>
            <a:r>
              <a:rPr lang="en-US" dirty="0" smtClean="0"/>
              <a:t>Rockport (South End)</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Geoids </a:t>
            </a:r>
            <a:r>
              <a:rPr lang="en-US" dirty="0" err="1" smtClean="0"/>
              <a:t>vs</a:t>
            </a:r>
            <a:r>
              <a:rPr lang="en-US" dirty="0" smtClean="0"/>
              <a:t> GSVS11</a:t>
            </a:r>
            <a:endParaRPr lang="en-US" dirty="0"/>
          </a:p>
        </p:txBody>
      </p:sp>
      <p:sp>
        <p:nvSpPr>
          <p:cNvPr id="4" name="Date Placeholder 3"/>
          <p:cNvSpPr>
            <a:spLocks noGrp="1"/>
          </p:cNvSpPr>
          <p:nvPr>
            <p:ph type="dt" sz="half" idx="10"/>
          </p:nvPr>
        </p:nvSpPr>
        <p:spPr/>
        <p:txBody>
          <a:bodyPr/>
          <a:lstStyle/>
          <a:p>
            <a:pPr>
              <a:defRPr/>
            </a:pPr>
            <a:r>
              <a:rPr lang="en-US" smtClean="0"/>
              <a:t>12/9/2011</a:t>
            </a:r>
            <a:endParaRPr lang="en-US"/>
          </a:p>
        </p:txBody>
      </p:sp>
      <p:sp>
        <p:nvSpPr>
          <p:cNvPr id="5" name="Footer Placeholder 4"/>
          <p:cNvSpPr>
            <a:spLocks noGrp="1"/>
          </p:cNvSpPr>
          <p:nvPr>
            <p:ph type="ftr" sz="quarter" idx="11"/>
          </p:nvPr>
        </p:nvSpPr>
        <p:spPr/>
        <p:txBody>
          <a:bodyPr/>
          <a:lstStyle/>
          <a:p>
            <a:pPr>
              <a:defRPr/>
            </a:pPr>
            <a:r>
              <a:rPr lang="en-US" smtClean="0"/>
              <a:t>American Geophysical Union Fall Meeting</a:t>
            </a:r>
            <a:endParaRPr lang="en-US" dirty="0"/>
          </a:p>
        </p:txBody>
      </p:sp>
      <p:sp>
        <p:nvSpPr>
          <p:cNvPr id="6" name="Slide Number Placeholder 5"/>
          <p:cNvSpPr>
            <a:spLocks noGrp="1"/>
          </p:cNvSpPr>
          <p:nvPr>
            <p:ph type="sldNum" sz="quarter" idx="12"/>
          </p:nvPr>
        </p:nvSpPr>
        <p:spPr/>
        <p:txBody>
          <a:bodyPr/>
          <a:lstStyle/>
          <a:p>
            <a:pPr>
              <a:defRPr/>
            </a:pPr>
            <a:fld id="{67D4626A-CDB5-4B41-A00B-BFC7DEA88BA0}" type="slidenum">
              <a:rPr lang="en-US" smtClean="0"/>
              <a:pPr>
                <a:defRPr/>
              </a:pPr>
              <a:t>12</a:t>
            </a:fld>
            <a:endParaRPr lang="en-US"/>
          </a:p>
        </p:txBody>
      </p:sp>
      <p:pic>
        <p:nvPicPr>
          <p:cNvPr id="2050" name="Picture 2"/>
          <p:cNvPicPr>
            <a:picLocks noChangeAspect="1" noChangeArrowheads="1"/>
          </p:cNvPicPr>
          <p:nvPr/>
        </p:nvPicPr>
        <p:blipFill>
          <a:blip r:embed="rId3" cstate="print"/>
          <a:srcRect/>
          <a:stretch>
            <a:fillRect/>
          </a:stretch>
        </p:blipFill>
        <p:spPr bwMode="auto">
          <a:xfrm>
            <a:off x="226423" y="1335544"/>
            <a:ext cx="8689135" cy="4745311"/>
          </a:xfrm>
          <a:prstGeom prst="rect">
            <a:avLst/>
          </a:prstGeom>
          <a:noFill/>
          <a:ln w="9525">
            <a:noFill/>
            <a:miter lim="800000"/>
            <a:headEnd/>
            <a:tailEnd/>
          </a:ln>
        </p:spPr>
      </p:pic>
      <p:sp>
        <p:nvSpPr>
          <p:cNvPr id="7" name="TextBox 6"/>
          <p:cNvSpPr txBox="1"/>
          <p:nvPr/>
        </p:nvSpPr>
        <p:spPr>
          <a:xfrm>
            <a:off x="471422" y="2766376"/>
            <a:ext cx="1388522" cy="523220"/>
          </a:xfrm>
          <a:prstGeom prst="rect">
            <a:avLst/>
          </a:prstGeom>
          <a:noFill/>
        </p:spPr>
        <p:txBody>
          <a:bodyPr wrap="none" rtlCol="0">
            <a:spAutoFit/>
          </a:bodyPr>
          <a:lstStyle/>
          <a:p>
            <a:r>
              <a:rPr lang="en-US" dirty="0" smtClean="0"/>
              <a:t>Austin </a:t>
            </a:r>
          </a:p>
          <a:p>
            <a:r>
              <a:rPr lang="en-US" dirty="0" smtClean="0"/>
              <a:t>(North end)</a:t>
            </a:r>
            <a:endParaRPr lang="en-US" dirty="0"/>
          </a:p>
        </p:txBody>
      </p:sp>
      <p:sp>
        <p:nvSpPr>
          <p:cNvPr id="8" name="TextBox 7"/>
          <p:cNvSpPr txBox="1"/>
          <p:nvPr/>
        </p:nvSpPr>
        <p:spPr>
          <a:xfrm>
            <a:off x="7164457" y="2635748"/>
            <a:ext cx="1402948" cy="523220"/>
          </a:xfrm>
          <a:prstGeom prst="rect">
            <a:avLst/>
          </a:prstGeom>
          <a:noFill/>
        </p:spPr>
        <p:txBody>
          <a:bodyPr wrap="none" rtlCol="0">
            <a:spAutoFit/>
          </a:bodyPr>
          <a:lstStyle/>
          <a:p>
            <a:r>
              <a:rPr lang="en-US" dirty="0" smtClean="0"/>
              <a:t>Rockport</a:t>
            </a:r>
          </a:p>
          <a:p>
            <a:r>
              <a:rPr lang="en-US" dirty="0" smtClean="0"/>
              <a:t>(South end)</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read the next chart</a:t>
            </a:r>
            <a:endParaRPr lang="en-US" dirty="0"/>
          </a:p>
        </p:txBody>
      </p:sp>
      <p:sp>
        <p:nvSpPr>
          <p:cNvPr id="3" name="Content Placeholder 2"/>
          <p:cNvSpPr>
            <a:spLocks noGrp="1"/>
          </p:cNvSpPr>
          <p:nvPr>
            <p:ph idx="1"/>
          </p:nvPr>
        </p:nvSpPr>
        <p:spPr/>
        <p:txBody>
          <a:bodyPr/>
          <a:lstStyle/>
          <a:p>
            <a:pPr marL="514350" indent="-514350">
              <a:buFont typeface="+mj-lt"/>
              <a:buAutoNum type="arabicParenR"/>
            </a:pPr>
            <a:r>
              <a:rPr lang="en-US" dirty="0" smtClean="0"/>
              <a:t>Pick any 2 (of the 218) points (P</a:t>
            </a:r>
            <a:r>
              <a:rPr lang="en-US" baseline="-25000" dirty="0" smtClean="0"/>
              <a:t>i</a:t>
            </a:r>
            <a:r>
              <a:rPr lang="en-US" dirty="0" smtClean="0"/>
              <a:t> and </a:t>
            </a:r>
            <a:r>
              <a:rPr lang="en-US" dirty="0" err="1" smtClean="0"/>
              <a:t>P</a:t>
            </a:r>
            <a:r>
              <a:rPr lang="en-US" baseline="-25000" dirty="0" err="1" smtClean="0"/>
              <a:t>j</a:t>
            </a:r>
            <a:r>
              <a:rPr lang="en-US" dirty="0" smtClean="0"/>
              <a:t>) separated by a distance “d</a:t>
            </a:r>
            <a:r>
              <a:rPr lang="en-US" baseline="-25000" dirty="0" smtClean="0"/>
              <a:t>ij</a:t>
            </a:r>
            <a:r>
              <a:rPr lang="en-US" dirty="0" smtClean="0"/>
              <a:t>”</a:t>
            </a:r>
            <a:endParaRPr lang="en-US" sz="1800" b="1" dirty="0" smtClean="0"/>
          </a:p>
          <a:p>
            <a:pPr marL="914400" lvl="1" indent="-514350">
              <a:buFont typeface="Arial" pitchFamily="34" charset="0"/>
              <a:buChar char="•"/>
            </a:pPr>
            <a:r>
              <a:rPr lang="en-US" dirty="0" smtClean="0"/>
              <a:t>23,871 possible (</a:t>
            </a:r>
            <a:r>
              <a:rPr lang="en-US" dirty="0" err="1" smtClean="0"/>
              <a:t>i,j</a:t>
            </a:r>
            <a:r>
              <a:rPr lang="en-US" dirty="0" smtClean="0"/>
              <a:t>) pairs of points</a:t>
            </a:r>
          </a:p>
          <a:p>
            <a:pPr marL="914400" lvl="1" indent="-514350">
              <a:buFont typeface="Arial" pitchFamily="34" charset="0"/>
              <a:buChar char="•"/>
            </a:pPr>
            <a:r>
              <a:rPr lang="en-US" dirty="0" smtClean="0"/>
              <a:t>0.4km &lt; d</a:t>
            </a:r>
            <a:r>
              <a:rPr lang="en-US" baseline="-25000" dirty="0" smtClean="0"/>
              <a:t>ij</a:t>
            </a:r>
            <a:r>
              <a:rPr lang="en-US" dirty="0" smtClean="0"/>
              <a:t> &lt; 325km</a:t>
            </a:r>
          </a:p>
          <a:p>
            <a:pPr marL="514350" indent="-514350">
              <a:buFont typeface="+mj-lt"/>
              <a:buAutoNum type="arabicParenR"/>
            </a:pPr>
            <a:r>
              <a:rPr lang="en-US" dirty="0" smtClean="0"/>
              <a:t>Compute residuals:  </a:t>
            </a:r>
            <a:r>
              <a:rPr lang="en-US" dirty="0" smtClean="0">
                <a:latin typeface="Symbol" pitchFamily="18" charset="2"/>
              </a:rPr>
              <a:t>D</a:t>
            </a:r>
            <a:r>
              <a:rPr lang="en-US" dirty="0" smtClean="0"/>
              <a:t>(h-H-N) over distance:</a:t>
            </a:r>
          </a:p>
          <a:p>
            <a:pPr marL="914400" lvl="1" indent="-514350">
              <a:buFont typeface="Arial" pitchFamily="34" charset="0"/>
              <a:buChar char="•"/>
            </a:pPr>
            <a:r>
              <a:rPr lang="en-US" dirty="0" smtClean="0">
                <a:latin typeface="Symbol" pitchFamily="18" charset="2"/>
              </a:rPr>
              <a:t>D</a:t>
            </a:r>
            <a:r>
              <a:rPr lang="en-US" dirty="0" smtClean="0"/>
              <a:t>(h-H-N) = (h</a:t>
            </a:r>
            <a:r>
              <a:rPr lang="en-US" baseline="-25000" dirty="0" smtClean="0"/>
              <a:t>i</a:t>
            </a:r>
            <a:r>
              <a:rPr lang="en-US" dirty="0" smtClean="0"/>
              <a:t>-H</a:t>
            </a:r>
            <a:r>
              <a:rPr lang="en-US" baseline="-25000" dirty="0" smtClean="0"/>
              <a:t>i</a:t>
            </a:r>
            <a:r>
              <a:rPr lang="en-US" dirty="0" smtClean="0"/>
              <a:t>)-(</a:t>
            </a:r>
            <a:r>
              <a:rPr lang="en-US" dirty="0" err="1" smtClean="0"/>
              <a:t>h</a:t>
            </a:r>
            <a:r>
              <a:rPr lang="en-US" baseline="-25000" dirty="0" err="1" smtClean="0"/>
              <a:t>j</a:t>
            </a:r>
            <a:r>
              <a:rPr lang="en-US" dirty="0" err="1" smtClean="0"/>
              <a:t>-H</a:t>
            </a:r>
            <a:r>
              <a:rPr lang="en-US" baseline="-25000" dirty="0" err="1" smtClean="0"/>
              <a:t>j</a:t>
            </a:r>
            <a:r>
              <a:rPr lang="en-US" dirty="0" smtClean="0"/>
              <a:t>) – (N</a:t>
            </a:r>
            <a:r>
              <a:rPr lang="en-US" baseline="-25000" dirty="0" smtClean="0"/>
              <a:t>i</a:t>
            </a:r>
            <a:r>
              <a:rPr lang="en-US" dirty="0" smtClean="0"/>
              <a:t>-</a:t>
            </a:r>
            <a:r>
              <a:rPr lang="en-US" dirty="0" err="1" smtClean="0"/>
              <a:t>N</a:t>
            </a:r>
            <a:r>
              <a:rPr lang="en-US" baseline="-25000" dirty="0" err="1" smtClean="0"/>
              <a:t>j</a:t>
            </a:r>
            <a:r>
              <a:rPr lang="en-US" dirty="0" smtClean="0"/>
              <a:t>)</a:t>
            </a:r>
          </a:p>
          <a:p>
            <a:pPr marL="514350" indent="-514350">
              <a:buFont typeface="+mj-lt"/>
              <a:buAutoNum type="arabicParenR"/>
            </a:pPr>
            <a:r>
              <a:rPr lang="en-US" dirty="0" smtClean="0"/>
              <a:t>Accumulate statistics on residuals for all (</a:t>
            </a:r>
            <a:r>
              <a:rPr lang="en-US" dirty="0" err="1" smtClean="0"/>
              <a:t>i,j</a:t>
            </a:r>
            <a:r>
              <a:rPr lang="en-US" dirty="0" smtClean="0"/>
              <a:t>) pairs in a bin </a:t>
            </a:r>
          </a:p>
          <a:p>
            <a:pPr marL="514350" indent="-514350">
              <a:buFont typeface="+mj-lt"/>
              <a:buAutoNum type="arabicParenR"/>
            </a:pPr>
            <a:r>
              <a:rPr lang="en-US" dirty="0" smtClean="0"/>
              <a:t>Each d</a:t>
            </a:r>
            <a:r>
              <a:rPr lang="en-US" baseline="-25000" dirty="0" smtClean="0"/>
              <a:t>ij</a:t>
            </a:r>
            <a:r>
              <a:rPr lang="en-US" dirty="0" smtClean="0"/>
              <a:t> bin contains ~2000 pairs of points</a:t>
            </a:r>
            <a:endParaRPr lang="en-US" dirty="0"/>
          </a:p>
        </p:txBody>
      </p:sp>
      <p:sp>
        <p:nvSpPr>
          <p:cNvPr id="4" name="Date Placeholder 3"/>
          <p:cNvSpPr>
            <a:spLocks noGrp="1"/>
          </p:cNvSpPr>
          <p:nvPr>
            <p:ph type="dt" sz="half" idx="10"/>
          </p:nvPr>
        </p:nvSpPr>
        <p:spPr/>
        <p:txBody>
          <a:bodyPr/>
          <a:lstStyle/>
          <a:p>
            <a:pPr>
              <a:defRPr/>
            </a:pPr>
            <a:r>
              <a:rPr lang="en-US" smtClean="0"/>
              <a:t>12/9/2011</a:t>
            </a:r>
            <a:endParaRPr lang="en-US"/>
          </a:p>
        </p:txBody>
      </p:sp>
      <p:sp>
        <p:nvSpPr>
          <p:cNvPr id="5" name="Footer Placeholder 4"/>
          <p:cNvSpPr>
            <a:spLocks noGrp="1"/>
          </p:cNvSpPr>
          <p:nvPr>
            <p:ph type="ftr" sz="quarter" idx="11"/>
          </p:nvPr>
        </p:nvSpPr>
        <p:spPr/>
        <p:txBody>
          <a:bodyPr/>
          <a:lstStyle/>
          <a:p>
            <a:pPr>
              <a:defRPr/>
            </a:pPr>
            <a:r>
              <a:rPr lang="en-US" smtClean="0"/>
              <a:t>American Geophysical Union Fall Meeting</a:t>
            </a:r>
            <a:endParaRPr lang="en-US" dirty="0"/>
          </a:p>
        </p:txBody>
      </p:sp>
      <p:sp>
        <p:nvSpPr>
          <p:cNvPr id="6" name="Slide Number Placeholder 5"/>
          <p:cNvSpPr>
            <a:spLocks noGrp="1"/>
          </p:cNvSpPr>
          <p:nvPr>
            <p:ph type="sldNum" sz="quarter" idx="12"/>
          </p:nvPr>
        </p:nvSpPr>
        <p:spPr/>
        <p:txBody>
          <a:bodyPr/>
          <a:lstStyle/>
          <a:p>
            <a:pPr>
              <a:defRPr/>
            </a:pPr>
            <a:fld id="{67D4626A-CDB5-4B41-A00B-BFC7DEA88BA0}" type="slidenum">
              <a:rPr lang="en-US" smtClean="0"/>
              <a:pPr>
                <a:defRPr/>
              </a:pPr>
              <a:t>13</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783" y="387850"/>
            <a:ext cx="8229600" cy="1143000"/>
          </a:xfrm>
        </p:spPr>
        <p:txBody>
          <a:bodyPr/>
          <a:lstStyle/>
          <a:p>
            <a:r>
              <a:rPr lang="en-US" dirty="0" smtClean="0"/>
              <a:t>High Resolution Geoids</a:t>
            </a:r>
            <a:br>
              <a:rPr lang="en-US" dirty="0" smtClean="0"/>
            </a:br>
            <a:r>
              <a:rPr lang="en-US" dirty="0" smtClean="0"/>
              <a:t>(</a:t>
            </a:r>
            <a:r>
              <a:rPr lang="en-US" dirty="0" err="1" smtClean="0"/>
              <a:t>vs</a:t>
            </a:r>
            <a:r>
              <a:rPr lang="en-US" dirty="0" smtClean="0"/>
              <a:t> GPS / Leveling; cm)</a:t>
            </a:r>
            <a:endParaRPr lang="en-US" dirty="0"/>
          </a:p>
        </p:txBody>
      </p:sp>
      <p:graphicFrame>
        <p:nvGraphicFramePr>
          <p:cNvPr id="7" name="Content Placeholder 6"/>
          <p:cNvGraphicFramePr>
            <a:graphicFrameLocks noGrp="1"/>
          </p:cNvGraphicFramePr>
          <p:nvPr>
            <p:ph idx="1"/>
          </p:nvPr>
        </p:nvGraphicFramePr>
        <p:xfrm>
          <a:off x="1271452" y="1802673"/>
          <a:ext cx="7004918" cy="4433617"/>
        </p:xfrm>
        <a:graphic>
          <a:graphicData uri="http://schemas.openxmlformats.org/drawingml/2006/table">
            <a:tbl>
              <a:tblPr firstRow="1" bandRow="1">
                <a:tableStyleId>{5C22544A-7EE6-4342-B048-85BDC9FD1C3A}</a:tableStyleId>
              </a:tblPr>
              <a:tblGrid>
                <a:gridCol w="892406"/>
                <a:gridCol w="945102"/>
                <a:gridCol w="1199497"/>
                <a:gridCol w="1297865"/>
                <a:gridCol w="1388716"/>
                <a:gridCol w="1281332"/>
              </a:tblGrid>
              <a:tr h="665256">
                <a:tc>
                  <a:txBody>
                    <a:bodyPr/>
                    <a:lstStyle/>
                    <a:p>
                      <a:r>
                        <a:rPr lang="en-US" sz="1200" dirty="0" smtClean="0"/>
                        <a:t>Bins</a:t>
                      </a:r>
                      <a:r>
                        <a:rPr lang="en-US" sz="1200" baseline="0" dirty="0" smtClean="0"/>
                        <a:t> of d</a:t>
                      </a:r>
                      <a:r>
                        <a:rPr lang="en-US" sz="1200" baseline="-25000" dirty="0" smtClean="0"/>
                        <a:t>ij</a:t>
                      </a:r>
                      <a:r>
                        <a:rPr lang="en-US" sz="1200" baseline="0" dirty="0" smtClean="0"/>
                        <a:t>,</a:t>
                      </a:r>
                    </a:p>
                    <a:p>
                      <a:r>
                        <a:rPr lang="en-US" sz="1200" baseline="0" dirty="0" smtClean="0"/>
                        <a:t>km</a:t>
                      </a:r>
                      <a:endParaRPr lang="en-US" sz="1200" dirty="0"/>
                    </a:p>
                  </a:txBody>
                  <a:tcPr/>
                </a:tc>
                <a:tc>
                  <a:txBody>
                    <a:bodyPr/>
                    <a:lstStyle/>
                    <a:p>
                      <a:r>
                        <a:rPr lang="en-US" sz="1200" dirty="0" smtClean="0"/>
                        <a:t>h/H</a:t>
                      </a:r>
                      <a:r>
                        <a:rPr lang="en-US" sz="1200" baseline="0" dirty="0" smtClean="0"/>
                        <a:t> error budget </a:t>
                      </a:r>
                      <a:endParaRPr lang="en-US" sz="1200" dirty="0"/>
                    </a:p>
                  </a:txBody>
                  <a:tcPr/>
                </a:tc>
                <a:tc>
                  <a:txBody>
                    <a:bodyPr/>
                    <a:lstStyle/>
                    <a:p>
                      <a:r>
                        <a:rPr lang="en-US" sz="1200" dirty="0" smtClean="0"/>
                        <a:t>USGG2009</a:t>
                      </a:r>
                    </a:p>
                    <a:p>
                      <a:r>
                        <a:rPr lang="en-US" sz="1200" dirty="0" smtClean="0"/>
                        <a:t>(1’x1’)</a:t>
                      </a:r>
                      <a:endParaRPr lang="en-US" sz="1200" dirty="0"/>
                    </a:p>
                  </a:txBody>
                  <a:tcPr/>
                </a:tc>
                <a:tc>
                  <a:txBody>
                    <a:bodyPr/>
                    <a:lstStyle/>
                    <a:p>
                      <a:r>
                        <a:rPr lang="en-US" sz="1200" dirty="0" smtClean="0"/>
                        <a:t>EGM2008 </a:t>
                      </a:r>
                    </a:p>
                    <a:p>
                      <a:r>
                        <a:rPr lang="en-US" sz="1200" dirty="0" smtClean="0"/>
                        <a:t>(5’x5’)</a:t>
                      </a:r>
                      <a:endParaRPr lang="en-US" sz="1200" dirty="0"/>
                    </a:p>
                  </a:txBody>
                  <a:tcPr/>
                </a:tc>
                <a:tc>
                  <a:txBody>
                    <a:bodyPr/>
                    <a:lstStyle/>
                    <a:p>
                      <a:r>
                        <a:rPr lang="en-US" sz="1200" dirty="0" smtClean="0"/>
                        <a:t>USGG2012x01 (1’x1’) </a:t>
                      </a:r>
                    </a:p>
                    <a:p>
                      <a:r>
                        <a:rPr lang="en-US" sz="1200" dirty="0" smtClean="0"/>
                        <a:t>New software</a:t>
                      </a:r>
                      <a:endParaRPr lang="en-US" sz="1200" dirty="0"/>
                    </a:p>
                  </a:txBody>
                  <a:tcPr/>
                </a:tc>
                <a:tc>
                  <a:txBody>
                    <a:bodyPr/>
                    <a:lstStyle/>
                    <a:p>
                      <a:r>
                        <a:rPr lang="en-US" sz="1200" dirty="0" smtClean="0"/>
                        <a:t>USGG2012x02 (1’x1’) New software +</a:t>
                      </a:r>
                      <a:r>
                        <a:rPr lang="en-US" sz="1200" baseline="0" dirty="0" smtClean="0"/>
                        <a:t> Airborne data</a:t>
                      </a:r>
                      <a:endParaRPr lang="en-US" sz="1200" dirty="0"/>
                    </a:p>
                  </a:txBody>
                  <a:tcPr/>
                </a:tc>
              </a:tr>
              <a:tr h="321316">
                <a:tc>
                  <a:txBody>
                    <a:bodyPr/>
                    <a:lstStyle/>
                    <a:p>
                      <a:pPr algn="ctr"/>
                      <a:r>
                        <a:rPr lang="en-US" sz="1200" dirty="0" smtClean="0"/>
                        <a:t>0.4 - 15</a:t>
                      </a:r>
                      <a:endParaRPr lang="en-US" sz="1200" dirty="0"/>
                    </a:p>
                  </a:txBody>
                  <a:tcPr/>
                </a:tc>
                <a:tc>
                  <a:txBody>
                    <a:bodyPr/>
                    <a:lstStyle/>
                    <a:p>
                      <a:pPr algn="ctr"/>
                      <a:r>
                        <a:rPr lang="en-US" sz="1200" dirty="0" smtClean="0"/>
                        <a:t>0.0 ± 0.4</a:t>
                      </a:r>
                      <a:endParaRPr lang="en-US" sz="1200" dirty="0"/>
                    </a:p>
                  </a:txBody>
                  <a:tcPr anchor="ctr"/>
                </a:tc>
                <a:tc>
                  <a:txBody>
                    <a:bodyPr/>
                    <a:lstStyle/>
                    <a:p>
                      <a:pPr algn="ctr"/>
                      <a:r>
                        <a:rPr lang="en-US" sz="1200" dirty="0" smtClean="0"/>
                        <a:t>  0.0 ± 1.0</a:t>
                      </a:r>
                      <a:endParaRPr lang="en-US" sz="1200" dirty="0"/>
                    </a:p>
                  </a:txBody>
                  <a:tcPr anchor="ctr"/>
                </a:tc>
                <a:tc>
                  <a:txBody>
                    <a:bodyPr/>
                    <a:lstStyle/>
                    <a:p>
                      <a:pPr algn="ctr" rtl="0" fontAlgn="b"/>
                      <a:r>
                        <a:rPr lang="en-US" sz="1200" b="0" i="0" u="none" strike="noStrike" dirty="0">
                          <a:solidFill>
                            <a:srgbClr val="000000"/>
                          </a:solidFill>
                          <a:latin typeface="+mn-lt"/>
                        </a:rPr>
                        <a:t> -0.0+/-1.0</a:t>
                      </a:r>
                    </a:p>
                  </a:txBody>
                  <a:tcPr marL="9525" marR="9525" marT="9525" marB="0" anchor="ctr"/>
                </a:tc>
                <a:tc>
                  <a:txBody>
                    <a:bodyPr/>
                    <a:lstStyle/>
                    <a:p>
                      <a:pPr algn="ctr" fontAlgn="b"/>
                      <a:r>
                        <a:rPr lang="en-US" sz="1200" b="0" i="0" u="none" strike="noStrike" dirty="0">
                          <a:solidFill>
                            <a:srgbClr val="000000"/>
                          </a:solidFill>
                          <a:latin typeface="+mn-lt"/>
                        </a:rPr>
                        <a:t> -0.0+/-1.0</a:t>
                      </a:r>
                    </a:p>
                  </a:txBody>
                  <a:tcPr marL="9525" marR="9525" marT="9525" marB="0" anchor="ctr"/>
                </a:tc>
                <a:tc>
                  <a:txBody>
                    <a:bodyPr/>
                    <a:lstStyle/>
                    <a:p>
                      <a:pPr algn="ctr" fontAlgn="b"/>
                      <a:r>
                        <a:rPr lang="en-US" sz="1200" b="0" i="0" u="none" strike="noStrike" dirty="0">
                          <a:solidFill>
                            <a:srgbClr val="000000"/>
                          </a:solidFill>
                          <a:latin typeface="+mn-lt"/>
                        </a:rPr>
                        <a:t> -0.0+/-0.9</a:t>
                      </a:r>
                    </a:p>
                  </a:txBody>
                  <a:tcPr marL="9525" marR="9525" marT="9525" marB="0" anchor="ctr"/>
                </a:tc>
              </a:tr>
              <a:tr h="299031">
                <a:tc>
                  <a:txBody>
                    <a:bodyPr/>
                    <a:lstStyle/>
                    <a:p>
                      <a:pPr algn="ctr"/>
                      <a:r>
                        <a:rPr lang="en-US" sz="1200" dirty="0" smtClean="0"/>
                        <a:t>15-30</a:t>
                      </a:r>
                      <a:endParaRPr 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0.0 ± 0.5</a:t>
                      </a:r>
                      <a:endParaRPr lang="en-US" sz="1200" dirty="0"/>
                    </a:p>
                  </a:txBody>
                  <a:tcPr anchor="ctr"/>
                </a:tc>
                <a:tc>
                  <a:txBody>
                    <a:bodyPr/>
                    <a:lstStyle/>
                    <a:p>
                      <a:pPr algn="ctr"/>
                      <a:r>
                        <a:rPr lang="en-US" sz="1200" dirty="0" smtClean="0"/>
                        <a:t>  0.0 ± 1.0</a:t>
                      </a:r>
                      <a:endParaRPr lang="en-US" sz="1200" dirty="0"/>
                    </a:p>
                  </a:txBody>
                  <a:tcPr anchor="ctr"/>
                </a:tc>
                <a:tc>
                  <a:txBody>
                    <a:bodyPr/>
                    <a:lstStyle/>
                    <a:p>
                      <a:pPr algn="ctr" rtl="0" fontAlgn="b"/>
                      <a:r>
                        <a:rPr lang="en-US" sz="1200" b="0" i="0" u="none" strike="noStrike" dirty="0">
                          <a:solidFill>
                            <a:srgbClr val="000000"/>
                          </a:solidFill>
                          <a:latin typeface="+mn-lt"/>
                        </a:rPr>
                        <a:t>  0.0+/-1.3</a:t>
                      </a:r>
                    </a:p>
                  </a:txBody>
                  <a:tcPr marL="9525" marR="9525" marT="9525" marB="0" anchor="ctr"/>
                </a:tc>
                <a:tc>
                  <a:txBody>
                    <a:bodyPr/>
                    <a:lstStyle/>
                    <a:p>
                      <a:pPr algn="ctr" fontAlgn="b"/>
                      <a:r>
                        <a:rPr lang="en-US" sz="1200" b="0" i="0" u="none" strike="noStrike" dirty="0">
                          <a:solidFill>
                            <a:srgbClr val="000000"/>
                          </a:solidFill>
                          <a:latin typeface="+mn-lt"/>
                        </a:rPr>
                        <a:t> -0.0+/-1.4</a:t>
                      </a:r>
                    </a:p>
                  </a:txBody>
                  <a:tcPr marL="9525" marR="9525" marT="9525" marB="0" anchor="ctr"/>
                </a:tc>
                <a:tc>
                  <a:txBody>
                    <a:bodyPr/>
                    <a:lstStyle/>
                    <a:p>
                      <a:pPr algn="ctr" fontAlgn="b"/>
                      <a:r>
                        <a:rPr lang="en-US" sz="1200" b="0" i="0" u="none" strike="noStrike" dirty="0">
                          <a:solidFill>
                            <a:srgbClr val="000000"/>
                          </a:solidFill>
                          <a:latin typeface="+mn-lt"/>
                        </a:rPr>
                        <a:t> -0.0+/-1.1</a:t>
                      </a:r>
                    </a:p>
                  </a:txBody>
                  <a:tcPr marL="9525" marR="9525" marT="9525" marB="0" anchor="ctr"/>
                </a:tc>
              </a:tr>
              <a:tr h="299031">
                <a:tc>
                  <a:txBody>
                    <a:bodyPr/>
                    <a:lstStyle/>
                    <a:p>
                      <a:pPr algn="ctr"/>
                      <a:r>
                        <a:rPr lang="en-US" sz="1200" dirty="0" smtClean="0"/>
                        <a:t>30-46</a:t>
                      </a:r>
                      <a:endParaRPr 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0.0 ± 0.6</a:t>
                      </a:r>
                      <a:endParaRPr lang="en-US" sz="1200" dirty="0"/>
                    </a:p>
                  </a:txBody>
                  <a:tcPr anchor="ctr"/>
                </a:tc>
                <a:tc>
                  <a:txBody>
                    <a:bodyPr/>
                    <a:lstStyle/>
                    <a:p>
                      <a:pPr algn="ctr"/>
                      <a:r>
                        <a:rPr lang="en-US" sz="1200" dirty="0" smtClean="0"/>
                        <a:t>-0.1 ± 1.5</a:t>
                      </a:r>
                      <a:endParaRPr lang="en-US" sz="1200" dirty="0"/>
                    </a:p>
                  </a:txBody>
                  <a:tcPr anchor="ctr"/>
                </a:tc>
                <a:tc>
                  <a:txBody>
                    <a:bodyPr/>
                    <a:lstStyle/>
                    <a:p>
                      <a:pPr algn="ctr" rtl="0" fontAlgn="b"/>
                      <a:r>
                        <a:rPr lang="en-US" sz="1200" b="0" i="0" u="none" strike="noStrike" dirty="0">
                          <a:solidFill>
                            <a:srgbClr val="000000"/>
                          </a:solidFill>
                          <a:latin typeface="+mn-lt"/>
                        </a:rPr>
                        <a:t>  0.0+/-1.7</a:t>
                      </a:r>
                    </a:p>
                  </a:txBody>
                  <a:tcPr marL="9525" marR="9525" marT="9525" marB="0" anchor="ctr"/>
                </a:tc>
                <a:tc>
                  <a:txBody>
                    <a:bodyPr/>
                    <a:lstStyle/>
                    <a:p>
                      <a:pPr algn="ctr" fontAlgn="b"/>
                      <a:r>
                        <a:rPr lang="en-US" sz="1200" b="0" i="0" u="none" strike="noStrike" dirty="0">
                          <a:solidFill>
                            <a:srgbClr val="000000"/>
                          </a:solidFill>
                          <a:latin typeface="+mn-lt"/>
                        </a:rPr>
                        <a:t> -0.2+/-1.8</a:t>
                      </a:r>
                    </a:p>
                  </a:txBody>
                  <a:tcPr marL="9525" marR="9525" marT="9525" marB="0" anchor="ctr"/>
                </a:tc>
                <a:tc>
                  <a:txBody>
                    <a:bodyPr/>
                    <a:lstStyle/>
                    <a:p>
                      <a:pPr algn="ctr" fontAlgn="b"/>
                      <a:r>
                        <a:rPr lang="en-US" sz="1200" b="0" i="0" u="none" strike="noStrike" dirty="0">
                          <a:solidFill>
                            <a:srgbClr val="000000"/>
                          </a:solidFill>
                          <a:latin typeface="+mn-lt"/>
                        </a:rPr>
                        <a:t> -0.2+/-1.1</a:t>
                      </a:r>
                    </a:p>
                  </a:txBody>
                  <a:tcPr marL="9525" marR="9525" marT="9525" marB="0" anchor="ctr"/>
                </a:tc>
              </a:tr>
              <a:tr h="299031">
                <a:tc>
                  <a:txBody>
                    <a:bodyPr/>
                    <a:lstStyle/>
                    <a:p>
                      <a:pPr algn="ctr"/>
                      <a:r>
                        <a:rPr lang="en-US" sz="1200" dirty="0" smtClean="0"/>
                        <a:t>46-63</a:t>
                      </a:r>
                      <a:endParaRPr 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0.0 ± 0.6</a:t>
                      </a:r>
                      <a:endParaRPr lang="en-US" sz="1200" dirty="0"/>
                    </a:p>
                  </a:txBody>
                  <a:tcPr anchor="ctr"/>
                </a:tc>
                <a:tc>
                  <a:txBody>
                    <a:bodyPr/>
                    <a:lstStyle/>
                    <a:p>
                      <a:pPr algn="ctr"/>
                      <a:r>
                        <a:rPr lang="en-US" sz="1200" dirty="0" smtClean="0"/>
                        <a:t>-0.3 ± 1.7</a:t>
                      </a:r>
                      <a:endParaRPr lang="en-US" sz="1200" dirty="0"/>
                    </a:p>
                  </a:txBody>
                  <a:tcPr anchor="ctr"/>
                </a:tc>
                <a:tc>
                  <a:txBody>
                    <a:bodyPr/>
                    <a:lstStyle/>
                    <a:p>
                      <a:pPr algn="ctr" rtl="0" fontAlgn="b"/>
                      <a:r>
                        <a:rPr lang="en-US" sz="1200" b="0" i="0" u="none" strike="noStrike" dirty="0">
                          <a:solidFill>
                            <a:srgbClr val="000000"/>
                          </a:solidFill>
                          <a:latin typeface="+mn-lt"/>
                        </a:rPr>
                        <a:t> -0.1+/-2.0</a:t>
                      </a:r>
                    </a:p>
                  </a:txBody>
                  <a:tcPr marL="9525" marR="9525" marT="9525" marB="0" anchor="ctr"/>
                </a:tc>
                <a:tc>
                  <a:txBody>
                    <a:bodyPr/>
                    <a:lstStyle/>
                    <a:p>
                      <a:pPr algn="ctr" fontAlgn="b"/>
                      <a:r>
                        <a:rPr lang="en-US" sz="1200" b="0" i="0" u="none" strike="noStrike" dirty="0">
                          <a:solidFill>
                            <a:srgbClr val="000000"/>
                          </a:solidFill>
                          <a:latin typeface="+mn-lt"/>
                        </a:rPr>
                        <a:t> -0.4+/-2.1</a:t>
                      </a:r>
                    </a:p>
                  </a:txBody>
                  <a:tcPr marL="9525" marR="9525" marT="9525" marB="0" anchor="ctr"/>
                </a:tc>
                <a:tc>
                  <a:txBody>
                    <a:bodyPr/>
                    <a:lstStyle/>
                    <a:p>
                      <a:pPr algn="ctr" fontAlgn="b"/>
                      <a:r>
                        <a:rPr lang="en-US" sz="1200" b="0" i="0" u="none" strike="noStrike" dirty="0">
                          <a:solidFill>
                            <a:srgbClr val="000000"/>
                          </a:solidFill>
                          <a:latin typeface="+mn-lt"/>
                        </a:rPr>
                        <a:t> -0.3+/-1.2</a:t>
                      </a:r>
                    </a:p>
                  </a:txBody>
                  <a:tcPr marL="9525" marR="9525" marT="9525" marB="0" anchor="ctr"/>
                </a:tc>
              </a:tr>
              <a:tr h="299031">
                <a:tc>
                  <a:txBody>
                    <a:bodyPr/>
                    <a:lstStyle/>
                    <a:p>
                      <a:pPr algn="ctr"/>
                      <a:r>
                        <a:rPr lang="en-US" sz="1200" dirty="0" smtClean="0"/>
                        <a:t>63-81</a:t>
                      </a:r>
                      <a:endParaRPr 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0.0 ± 0.7</a:t>
                      </a:r>
                      <a:endParaRPr lang="en-US" sz="1200" dirty="0"/>
                    </a:p>
                  </a:txBody>
                  <a:tcPr anchor="ctr"/>
                </a:tc>
                <a:tc>
                  <a:txBody>
                    <a:bodyPr/>
                    <a:lstStyle/>
                    <a:p>
                      <a:pPr algn="ctr"/>
                      <a:r>
                        <a:rPr lang="en-US" sz="1200" dirty="0" smtClean="0"/>
                        <a:t>-0.4 ± 2.0</a:t>
                      </a:r>
                      <a:endParaRPr lang="en-US" sz="1200" dirty="0"/>
                    </a:p>
                  </a:txBody>
                  <a:tcPr anchor="ctr"/>
                </a:tc>
                <a:tc>
                  <a:txBody>
                    <a:bodyPr/>
                    <a:lstStyle/>
                    <a:p>
                      <a:pPr algn="ctr" rtl="0" fontAlgn="b"/>
                      <a:r>
                        <a:rPr lang="en-US" sz="1200" b="0" i="0" u="none" strike="noStrike" dirty="0">
                          <a:solidFill>
                            <a:srgbClr val="000000"/>
                          </a:solidFill>
                          <a:latin typeface="+mn-lt"/>
                        </a:rPr>
                        <a:t> -0.2+/-2.1</a:t>
                      </a:r>
                    </a:p>
                  </a:txBody>
                  <a:tcPr marL="9525" marR="9525" marT="9525" marB="0" anchor="ctr"/>
                </a:tc>
                <a:tc>
                  <a:txBody>
                    <a:bodyPr/>
                    <a:lstStyle/>
                    <a:p>
                      <a:pPr algn="ctr" fontAlgn="b"/>
                      <a:r>
                        <a:rPr lang="en-US" sz="1200" b="0" i="0" u="none" strike="noStrike" dirty="0">
                          <a:solidFill>
                            <a:srgbClr val="000000"/>
                          </a:solidFill>
                          <a:latin typeface="+mn-lt"/>
                        </a:rPr>
                        <a:t> -0.6+/-2.5</a:t>
                      </a:r>
                    </a:p>
                  </a:txBody>
                  <a:tcPr marL="9525" marR="9525" marT="9525" marB="0" anchor="ctr"/>
                </a:tc>
                <a:tc>
                  <a:txBody>
                    <a:bodyPr/>
                    <a:lstStyle/>
                    <a:p>
                      <a:pPr algn="ctr" fontAlgn="b"/>
                      <a:r>
                        <a:rPr lang="en-US" sz="1200" b="0" i="0" u="none" strike="noStrike" dirty="0">
                          <a:solidFill>
                            <a:srgbClr val="000000"/>
                          </a:solidFill>
                          <a:latin typeface="+mn-lt"/>
                        </a:rPr>
                        <a:t> -0.3+/-1.3</a:t>
                      </a:r>
                    </a:p>
                  </a:txBody>
                  <a:tcPr marL="9525" marR="9525" marT="9525" marB="0" anchor="ctr"/>
                </a:tc>
              </a:tr>
              <a:tr h="299031">
                <a:tc>
                  <a:txBody>
                    <a:bodyPr/>
                    <a:lstStyle/>
                    <a:p>
                      <a:pPr algn="ctr"/>
                      <a:r>
                        <a:rPr lang="en-US" sz="1200" dirty="0" smtClean="0"/>
                        <a:t>81-101</a:t>
                      </a:r>
                      <a:endParaRPr 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0.0 ± 0.8</a:t>
                      </a:r>
                      <a:endParaRPr lang="en-US" sz="1200" dirty="0"/>
                    </a:p>
                  </a:txBody>
                  <a:tcPr anchor="ctr"/>
                </a:tc>
                <a:tc>
                  <a:txBody>
                    <a:bodyPr/>
                    <a:lstStyle/>
                    <a:p>
                      <a:pPr algn="ctr"/>
                      <a:r>
                        <a:rPr lang="en-US" sz="1200" dirty="0" smtClean="0"/>
                        <a:t>-0.6 ± 2.3</a:t>
                      </a:r>
                      <a:endParaRPr lang="en-US" sz="1200" dirty="0"/>
                    </a:p>
                  </a:txBody>
                  <a:tcPr anchor="ctr"/>
                </a:tc>
                <a:tc>
                  <a:txBody>
                    <a:bodyPr/>
                    <a:lstStyle/>
                    <a:p>
                      <a:pPr algn="ctr" rtl="0" fontAlgn="b"/>
                      <a:r>
                        <a:rPr lang="en-US" sz="1200" b="0" i="0" u="none" strike="noStrike" dirty="0">
                          <a:solidFill>
                            <a:srgbClr val="000000"/>
                          </a:solidFill>
                          <a:latin typeface="+mn-lt"/>
                        </a:rPr>
                        <a:t> -0.4+/-2.2</a:t>
                      </a:r>
                    </a:p>
                  </a:txBody>
                  <a:tcPr marL="9525" marR="9525" marT="9525" marB="0" anchor="ctr"/>
                </a:tc>
                <a:tc>
                  <a:txBody>
                    <a:bodyPr/>
                    <a:lstStyle/>
                    <a:p>
                      <a:pPr algn="ctr" fontAlgn="b"/>
                      <a:r>
                        <a:rPr lang="en-US" sz="1200" b="0" i="0" u="none" strike="noStrike" dirty="0">
                          <a:solidFill>
                            <a:srgbClr val="000000"/>
                          </a:solidFill>
                          <a:latin typeface="+mn-lt"/>
                        </a:rPr>
                        <a:t> -0.7+/-2.8</a:t>
                      </a:r>
                    </a:p>
                  </a:txBody>
                  <a:tcPr marL="9525" marR="9525" marT="9525" marB="0" anchor="ctr"/>
                </a:tc>
                <a:tc>
                  <a:txBody>
                    <a:bodyPr/>
                    <a:lstStyle/>
                    <a:p>
                      <a:pPr algn="ctr" fontAlgn="b"/>
                      <a:r>
                        <a:rPr lang="en-US" sz="1200" b="0" i="0" u="none" strike="noStrike" dirty="0">
                          <a:solidFill>
                            <a:srgbClr val="000000"/>
                          </a:solidFill>
                          <a:latin typeface="+mn-lt"/>
                        </a:rPr>
                        <a:t> -0.4+/-1.4</a:t>
                      </a:r>
                    </a:p>
                  </a:txBody>
                  <a:tcPr marL="9525" marR="9525" marT="9525" marB="0" anchor="ctr"/>
                </a:tc>
              </a:tr>
              <a:tr h="299031">
                <a:tc>
                  <a:txBody>
                    <a:bodyPr/>
                    <a:lstStyle/>
                    <a:p>
                      <a:pPr algn="ctr"/>
                      <a:r>
                        <a:rPr lang="en-US" sz="1200" dirty="0" smtClean="0"/>
                        <a:t>101-122</a:t>
                      </a:r>
                      <a:endParaRPr 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0.0 ± 0.8</a:t>
                      </a:r>
                      <a:endParaRPr lang="en-US" sz="1200" dirty="0"/>
                    </a:p>
                  </a:txBody>
                  <a:tcPr anchor="ctr"/>
                </a:tc>
                <a:tc>
                  <a:txBody>
                    <a:bodyPr/>
                    <a:lstStyle/>
                    <a:p>
                      <a:pPr algn="ctr"/>
                      <a:r>
                        <a:rPr lang="en-US" sz="1200" dirty="0" smtClean="0"/>
                        <a:t>-0.7 ± 2.6</a:t>
                      </a:r>
                      <a:endParaRPr lang="en-US" sz="1200" dirty="0"/>
                    </a:p>
                  </a:txBody>
                  <a:tcPr anchor="ctr"/>
                </a:tc>
                <a:tc>
                  <a:txBody>
                    <a:bodyPr/>
                    <a:lstStyle/>
                    <a:p>
                      <a:pPr algn="ctr" rtl="0" fontAlgn="b"/>
                      <a:r>
                        <a:rPr lang="en-US" sz="1200" b="0" i="0" u="none" strike="noStrike" dirty="0">
                          <a:solidFill>
                            <a:srgbClr val="000000"/>
                          </a:solidFill>
                          <a:latin typeface="+mn-lt"/>
                        </a:rPr>
                        <a:t> -0.6+/-2.3</a:t>
                      </a:r>
                    </a:p>
                  </a:txBody>
                  <a:tcPr marL="9525" marR="9525" marT="9525" marB="0" anchor="ctr"/>
                </a:tc>
                <a:tc>
                  <a:txBody>
                    <a:bodyPr/>
                    <a:lstStyle/>
                    <a:p>
                      <a:pPr algn="ctr" fontAlgn="b"/>
                      <a:r>
                        <a:rPr lang="en-US" sz="1200" b="0" i="0" u="none" strike="noStrike" dirty="0">
                          <a:solidFill>
                            <a:srgbClr val="000000"/>
                          </a:solidFill>
                          <a:latin typeface="+mn-lt"/>
                        </a:rPr>
                        <a:t> -0.8+/-3.0</a:t>
                      </a:r>
                    </a:p>
                  </a:txBody>
                  <a:tcPr marL="9525" marR="9525" marT="9525" marB="0" anchor="ctr"/>
                </a:tc>
                <a:tc>
                  <a:txBody>
                    <a:bodyPr/>
                    <a:lstStyle/>
                    <a:p>
                      <a:pPr algn="ctr" fontAlgn="b"/>
                      <a:r>
                        <a:rPr lang="en-US" sz="1200" b="0" i="0" u="none" strike="noStrike" dirty="0">
                          <a:solidFill>
                            <a:srgbClr val="000000"/>
                          </a:solidFill>
                          <a:latin typeface="+mn-lt"/>
                        </a:rPr>
                        <a:t> -0.4+/-1.4</a:t>
                      </a:r>
                    </a:p>
                  </a:txBody>
                  <a:tcPr marL="9525" marR="9525" marT="9525" marB="0" anchor="ctr"/>
                </a:tc>
              </a:tr>
              <a:tr h="299031">
                <a:tc>
                  <a:txBody>
                    <a:bodyPr/>
                    <a:lstStyle/>
                    <a:p>
                      <a:pPr algn="ctr"/>
                      <a:r>
                        <a:rPr lang="en-US" sz="1200" dirty="0" smtClean="0"/>
                        <a:t>122-145</a:t>
                      </a:r>
                      <a:endParaRPr 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0.0 ± 0.9</a:t>
                      </a:r>
                      <a:endParaRPr lang="en-US" sz="1200" dirty="0"/>
                    </a:p>
                  </a:txBody>
                  <a:tcPr anchor="ctr"/>
                </a:tc>
                <a:tc>
                  <a:txBody>
                    <a:bodyPr/>
                    <a:lstStyle/>
                    <a:p>
                      <a:pPr algn="ctr"/>
                      <a:r>
                        <a:rPr lang="en-US" sz="1200" dirty="0" smtClean="0"/>
                        <a:t>-0.9 ± 2.7</a:t>
                      </a:r>
                      <a:endParaRPr lang="en-US" sz="1200" dirty="0"/>
                    </a:p>
                  </a:txBody>
                  <a:tcPr anchor="ctr"/>
                </a:tc>
                <a:tc>
                  <a:txBody>
                    <a:bodyPr/>
                    <a:lstStyle/>
                    <a:p>
                      <a:pPr algn="ctr" rtl="0" fontAlgn="b"/>
                      <a:r>
                        <a:rPr lang="en-US" sz="1200" b="0" i="0" u="none" strike="noStrike" dirty="0">
                          <a:solidFill>
                            <a:srgbClr val="000000"/>
                          </a:solidFill>
                          <a:latin typeface="+mn-lt"/>
                        </a:rPr>
                        <a:t> -0.8+/-2.4</a:t>
                      </a:r>
                    </a:p>
                  </a:txBody>
                  <a:tcPr marL="9525" marR="9525" marT="9525" marB="0" anchor="ctr"/>
                </a:tc>
                <a:tc>
                  <a:txBody>
                    <a:bodyPr/>
                    <a:lstStyle/>
                    <a:p>
                      <a:pPr algn="ctr" fontAlgn="b"/>
                      <a:r>
                        <a:rPr lang="en-US" sz="1200" b="0" i="0" u="none" strike="noStrike" dirty="0">
                          <a:solidFill>
                            <a:srgbClr val="000000"/>
                          </a:solidFill>
                          <a:latin typeface="+mn-lt"/>
                        </a:rPr>
                        <a:t> -0.7+/-2.9</a:t>
                      </a:r>
                    </a:p>
                  </a:txBody>
                  <a:tcPr marL="9525" marR="9525" marT="9525" marB="0" anchor="ctr"/>
                </a:tc>
                <a:tc>
                  <a:txBody>
                    <a:bodyPr/>
                    <a:lstStyle/>
                    <a:p>
                      <a:pPr algn="ctr" fontAlgn="b"/>
                      <a:r>
                        <a:rPr lang="en-US" sz="1200" b="0" i="0" u="none" strike="noStrike" dirty="0">
                          <a:solidFill>
                            <a:srgbClr val="000000"/>
                          </a:solidFill>
                          <a:latin typeface="+mn-lt"/>
                        </a:rPr>
                        <a:t> -0.3+/-1.3</a:t>
                      </a:r>
                    </a:p>
                  </a:txBody>
                  <a:tcPr marL="9525" marR="9525" marT="9525" marB="0" anchor="ctr"/>
                </a:tc>
              </a:tr>
              <a:tr h="299031">
                <a:tc>
                  <a:txBody>
                    <a:bodyPr/>
                    <a:lstStyle/>
                    <a:p>
                      <a:pPr algn="ctr"/>
                      <a:r>
                        <a:rPr lang="en-US" sz="1200" dirty="0" smtClean="0"/>
                        <a:t>145-172</a:t>
                      </a:r>
                      <a:endParaRPr 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0.0 ± 1.0</a:t>
                      </a:r>
                      <a:endParaRPr lang="en-US" sz="1200" dirty="0"/>
                    </a:p>
                  </a:txBody>
                  <a:tcPr anchor="ctr"/>
                </a:tc>
                <a:tc>
                  <a:txBody>
                    <a:bodyPr/>
                    <a:lstStyle/>
                    <a:p>
                      <a:pPr algn="ctr"/>
                      <a:r>
                        <a:rPr lang="en-US" sz="1200" dirty="0" smtClean="0"/>
                        <a:t>-1.0</a:t>
                      </a:r>
                      <a:r>
                        <a:rPr lang="en-US" sz="1200" baseline="0" dirty="0" smtClean="0"/>
                        <a:t> </a:t>
                      </a:r>
                      <a:r>
                        <a:rPr lang="en-US" sz="1200" dirty="0" smtClean="0"/>
                        <a:t>± 2.8</a:t>
                      </a:r>
                      <a:endParaRPr lang="en-US" sz="1200" dirty="0"/>
                    </a:p>
                  </a:txBody>
                  <a:tcPr anchor="ctr"/>
                </a:tc>
                <a:tc>
                  <a:txBody>
                    <a:bodyPr/>
                    <a:lstStyle/>
                    <a:p>
                      <a:pPr algn="ctr" rtl="0" fontAlgn="b"/>
                      <a:r>
                        <a:rPr lang="en-US" sz="1200" b="0" i="0" u="none" strike="noStrike" dirty="0">
                          <a:solidFill>
                            <a:srgbClr val="000000"/>
                          </a:solidFill>
                          <a:latin typeface="+mn-lt"/>
                        </a:rPr>
                        <a:t> -1.0+/-2.6</a:t>
                      </a:r>
                    </a:p>
                  </a:txBody>
                  <a:tcPr marL="9525" marR="9525" marT="9525" marB="0" anchor="ctr"/>
                </a:tc>
                <a:tc>
                  <a:txBody>
                    <a:bodyPr/>
                    <a:lstStyle/>
                    <a:p>
                      <a:pPr algn="ctr" fontAlgn="b"/>
                      <a:r>
                        <a:rPr lang="en-US" sz="1200" b="0" i="0" u="none" strike="noStrike" dirty="0">
                          <a:solidFill>
                            <a:srgbClr val="000000"/>
                          </a:solidFill>
                          <a:latin typeface="+mn-lt"/>
                        </a:rPr>
                        <a:t> -0.6+/-2.6</a:t>
                      </a:r>
                    </a:p>
                  </a:txBody>
                  <a:tcPr marL="9525" marR="9525" marT="9525" marB="0" anchor="ctr"/>
                </a:tc>
                <a:tc>
                  <a:txBody>
                    <a:bodyPr/>
                    <a:lstStyle/>
                    <a:p>
                      <a:pPr algn="ctr" fontAlgn="b"/>
                      <a:r>
                        <a:rPr lang="en-US" sz="1200" b="0" i="0" u="none" strike="noStrike" dirty="0">
                          <a:solidFill>
                            <a:srgbClr val="000000"/>
                          </a:solidFill>
                          <a:latin typeface="+mn-lt"/>
                        </a:rPr>
                        <a:t> -0.1+/-1.0</a:t>
                      </a:r>
                    </a:p>
                  </a:txBody>
                  <a:tcPr marL="9525" marR="9525" marT="9525" marB="0" anchor="ctr"/>
                </a:tc>
              </a:tr>
              <a:tr h="299031">
                <a:tc>
                  <a:txBody>
                    <a:bodyPr/>
                    <a:lstStyle/>
                    <a:p>
                      <a:pPr algn="ctr"/>
                      <a:r>
                        <a:rPr lang="en-US" sz="1200" dirty="0" smtClean="0"/>
                        <a:t>172-204</a:t>
                      </a:r>
                      <a:endParaRPr 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0.0 ± 1.0</a:t>
                      </a:r>
                      <a:endParaRPr lang="en-US" sz="1200" dirty="0"/>
                    </a:p>
                  </a:txBody>
                  <a:tcPr anchor="ctr"/>
                </a:tc>
                <a:tc>
                  <a:txBody>
                    <a:bodyPr/>
                    <a:lstStyle/>
                    <a:p>
                      <a:pPr algn="ctr"/>
                      <a:r>
                        <a:rPr lang="en-US" sz="1200" dirty="0" smtClean="0"/>
                        <a:t>-1.2</a:t>
                      </a:r>
                      <a:r>
                        <a:rPr lang="en-US" sz="1200" baseline="0" dirty="0" smtClean="0"/>
                        <a:t> </a:t>
                      </a:r>
                      <a:r>
                        <a:rPr lang="en-US" sz="1200" dirty="0" smtClean="0"/>
                        <a:t>± 2.7</a:t>
                      </a:r>
                      <a:endParaRPr lang="en-US" sz="1200" dirty="0"/>
                    </a:p>
                  </a:txBody>
                  <a:tcPr anchor="ctr"/>
                </a:tc>
                <a:tc>
                  <a:txBody>
                    <a:bodyPr/>
                    <a:lstStyle/>
                    <a:p>
                      <a:pPr algn="ctr" rtl="0" fontAlgn="b"/>
                      <a:r>
                        <a:rPr lang="en-US" sz="1200" b="0" i="0" u="none" strike="noStrike" dirty="0">
                          <a:solidFill>
                            <a:srgbClr val="000000"/>
                          </a:solidFill>
                          <a:latin typeface="+mn-lt"/>
                        </a:rPr>
                        <a:t> -1.2+/-2.5</a:t>
                      </a:r>
                    </a:p>
                  </a:txBody>
                  <a:tcPr marL="9525" marR="9525" marT="9525" marB="0" anchor="ctr"/>
                </a:tc>
                <a:tc>
                  <a:txBody>
                    <a:bodyPr/>
                    <a:lstStyle/>
                    <a:p>
                      <a:pPr algn="ctr" fontAlgn="b"/>
                      <a:r>
                        <a:rPr lang="en-US" sz="1200" b="0" i="0" u="none" strike="noStrike" dirty="0">
                          <a:solidFill>
                            <a:srgbClr val="000000"/>
                          </a:solidFill>
                          <a:latin typeface="+mn-lt"/>
                        </a:rPr>
                        <a:t> -0.9+/-2.1</a:t>
                      </a:r>
                    </a:p>
                  </a:txBody>
                  <a:tcPr marL="9525" marR="9525" marT="9525" marB="0" anchor="ctr"/>
                </a:tc>
                <a:tc>
                  <a:txBody>
                    <a:bodyPr/>
                    <a:lstStyle/>
                    <a:p>
                      <a:pPr algn="ctr" fontAlgn="b"/>
                      <a:r>
                        <a:rPr lang="en-US" sz="1200" b="0" i="0" u="none" strike="noStrike" dirty="0">
                          <a:solidFill>
                            <a:srgbClr val="000000"/>
                          </a:solidFill>
                          <a:latin typeface="+mn-lt"/>
                        </a:rPr>
                        <a:t> -0.2+/-1.0</a:t>
                      </a:r>
                    </a:p>
                  </a:txBody>
                  <a:tcPr marL="9525" marR="9525" marT="9525" marB="0" anchor="ctr"/>
                </a:tc>
              </a:tr>
              <a:tr h="299031">
                <a:tc>
                  <a:txBody>
                    <a:bodyPr/>
                    <a:lstStyle/>
                    <a:p>
                      <a:pPr algn="ctr"/>
                      <a:r>
                        <a:rPr lang="en-US" sz="1200" dirty="0" smtClean="0"/>
                        <a:t>204-247</a:t>
                      </a:r>
                      <a:endParaRPr 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0.0 ± 1.1</a:t>
                      </a:r>
                      <a:endParaRPr lang="en-US" sz="1200" dirty="0"/>
                    </a:p>
                  </a:txBody>
                  <a:tcPr anchor="ctr"/>
                </a:tc>
                <a:tc>
                  <a:txBody>
                    <a:bodyPr/>
                    <a:lstStyle/>
                    <a:p>
                      <a:pPr algn="ctr"/>
                      <a:r>
                        <a:rPr lang="en-US" sz="1200" dirty="0" smtClean="0"/>
                        <a:t>-1.4 ± 2.4</a:t>
                      </a:r>
                      <a:endParaRPr lang="en-US" sz="1200" dirty="0"/>
                    </a:p>
                  </a:txBody>
                  <a:tcPr anchor="ctr"/>
                </a:tc>
                <a:tc>
                  <a:txBody>
                    <a:bodyPr/>
                    <a:lstStyle/>
                    <a:p>
                      <a:pPr algn="ctr" rtl="0" fontAlgn="b"/>
                      <a:r>
                        <a:rPr lang="en-US" sz="1200" b="0" i="0" u="none" strike="noStrike" dirty="0">
                          <a:solidFill>
                            <a:srgbClr val="000000"/>
                          </a:solidFill>
                          <a:latin typeface="+mn-lt"/>
                        </a:rPr>
                        <a:t> -1.3+/-2.7</a:t>
                      </a:r>
                    </a:p>
                  </a:txBody>
                  <a:tcPr marL="9525" marR="9525" marT="9525" marB="0" anchor="ctr"/>
                </a:tc>
                <a:tc>
                  <a:txBody>
                    <a:bodyPr/>
                    <a:lstStyle/>
                    <a:p>
                      <a:pPr algn="ctr" fontAlgn="b"/>
                      <a:r>
                        <a:rPr lang="en-US" sz="1200" b="0" i="0" u="none" strike="noStrike" dirty="0">
                          <a:solidFill>
                            <a:srgbClr val="000000"/>
                          </a:solidFill>
                          <a:latin typeface="+mn-lt"/>
                        </a:rPr>
                        <a:t> -1.7+/-1.4</a:t>
                      </a:r>
                    </a:p>
                  </a:txBody>
                  <a:tcPr marL="9525" marR="9525" marT="9525" marB="0" anchor="ctr"/>
                </a:tc>
                <a:tc>
                  <a:txBody>
                    <a:bodyPr/>
                    <a:lstStyle/>
                    <a:p>
                      <a:pPr algn="ctr" fontAlgn="b"/>
                      <a:r>
                        <a:rPr lang="en-US" sz="1200" b="0" i="0" u="none" strike="noStrike" dirty="0">
                          <a:solidFill>
                            <a:srgbClr val="000000"/>
                          </a:solidFill>
                          <a:latin typeface="+mn-lt"/>
                        </a:rPr>
                        <a:t> -0.7+/-1.0</a:t>
                      </a:r>
                    </a:p>
                  </a:txBody>
                  <a:tcPr marL="9525" marR="9525" marT="9525" marB="0" anchor="ctr"/>
                </a:tc>
              </a:tr>
              <a:tr h="299031">
                <a:tc>
                  <a:txBody>
                    <a:bodyPr/>
                    <a:lstStyle/>
                    <a:p>
                      <a:pPr algn="ctr"/>
                      <a:r>
                        <a:rPr lang="en-US" sz="1200" dirty="0" smtClean="0"/>
                        <a:t>247-325</a:t>
                      </a:r>
                      <a:endParaRPr 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0.0 ± 1.4</a:t>
                      </a:r>
                      <a:endParaRPr lang="en-US" sz="1200" dirty="0"/>
                    </a:p>
                  </a:txBody>
                  <a:tcPr anchor="ctr"/>
                </a:tc>
                <a:tc>
                  <a:txBody>
                    <a:bodyPr/>
                    <a:lstStyle/>
                    <a:p>
                      <a:pPr algn="ctr"/>
                      <a:r>
                        <a:rPr lang="en-US" sz="1200" dirty="0" smtClean="0"/>
                        <a:t>-1.0</a:t>
                      </a:r>
                      <a:r>
                        <a:rPr lang="en-US" sz="1200" baseline="0" dirty="0" smtClean="0"/>
                        <a:t> </a:t>
                      </a:r>
                      <a:r>
                        <a:rPr lang="en-US" sz="1200" dirty="0" smtClean="0"/>
                        <a:t>± 1.6</a:t>
                      </a:r>
                      <a:endParaRPr lang="en-US" sz="1200" dirty="0"/>
                    </a:p>
                  </a:txBody>
                  <a:tcPr anchor="ctr"/>
                </a:tc>
                <a:tc>
                  <a:txBody>
                    <a:bodyPr/>
                    <a:lstStyle/>
                    <a:p>
                      <a:pPr algn="ctr" rtl="0" fontAlgn="b"/>
                      <a:r>
                        <a:rPr lang="en-US" sz="1200" b="0" i="0" u="none" strike="noStrike" dirty="0">
                          <a:solidFill>
                            <a:srgbClr val="000000"/>
                          </a:solidFill>
                          <a:latin typeface="+mn-lt"/>
                        </a:rPr>
                        <a:t> -0.2+/-2.3</a:t>
                      </a:r>
                    </a:p>
                  </a:txBody>
                  <a:tcPr marL="9525" marR="9525" marT="9525" marB="0" anchor="ctr"/>
                </a:tc>
                <a:tc>
                  <a:txBody>
                    <a:bodyPr/>
                    <a:lstStyle/>
                    <a:p>
                      <a:pPr algn="ctr" fontAlgn="b"/>
                      <a:r>
                        <a:rPr lang="en-US" sz="1200" b="0" i="0" u="none" strike="noStrike" dirty="0">
                          <a:solidFill>
                            <a:srgbClr val="000000"/>
                          </a:solidFill>
                          <a:latin typeface="+mn-lt"/>
                        </a:rPr>
                        <a:t> -1.9+/-1.4</a:t>
                      </a:r>
                    </a:p>
                  </a:txBody>
                  <a:tcPr marL="9525" marR="9525" marT="9525" marB="0" anchor="ctr"/>
                </a:tc>
                <a:tc>
                  <a:txBody>
                    <a:bodyPr/>
                    <a:lstStyle/>
                    <a:p>
                      <a:pPr algn="ctr" fontAlgn="b"/>
                      <a:r>
                        <a:rPr lang="en-US" sz="1200" b="0" i="0" u="none" strike="noStrike" dirty="0">
                          <a:solidFill>
                            <a:srgbClr val="000000"/>
                          </a:solidFill>
                          <a:latin typeface="+mn-lt"/>
                        </a:rPr>
                        <a:t> -1.3+/-1.0</a:t>
                      </a:r>
                    </a:p>
                  </a:txBody>
                  <a:tcPr marL="9525" marR="9525" marT="9525" marB="0" anchor="ctr"/>
                </a:tc>
              </a:tr>
            </a:tbl>
          </a:graphicData>
        </a:graphic>
      </p:graphicFrame>
      <p:sp>
        <p:nvSpPr>
          <p:cNvPr id="4" name="Date Placeholder 3"/>
          <p:cNvSpPr>
            <a:spLocks noGrp="1"/>
          </p:cNvSpPr>
          <p:nvPr>
            <p:ph type="dt" sz="half" idx="10"/>
          </p:nvPr>
        </p:nvSpPr>
        <p:spPr/>
        <p:txBody>
          <a:bodyPr/>
          <a:lstStyle/>
          <a:p>
            <a:pPr>
              <a:defRPr/>
            </a:pPr>
            <a:r>
              <a:rPr lang="en-US" smtClean="0"/>
              <a:t>12/9/2011</a:t>
            </a:r>
            <a:endParaRPr lang="en-US"/>
          </a:p>
        </p:txBody>
      </p:sp>
      <p:sp>
        <p:nvSpPr>
          <p:cNvPr id="5" name="Footer Placeholder 4"/>
          <p:cNvSpPr>
            <a:spLocks noGrp="1"/>
          </p:cNvSpPr>
          <p:nvPr>
            <p:ph type="ftr" sz="quarter" idx="11"/>
          </p:nvPr>
        </p:nvSpPr>
        <p:spPr/>
        <p:txBody>
          <a:bodyPr/>
          <a:lstStyle/>
          <a:p>
            <a:pPr>
              <a:defRPr/>
            </a:pPr>
            <a:r>
              <a:rPr lang="en-US" smtClean="0"/>
              <a:t>American Geophysical Union Fall Meeting</a:t>
            </a:r>
            <a:endParaRPr lang="en-US" dirty="0"/>
          </a:p>
        </p:txBody>
      </p:sp>
      <p:sp>
        <p:nvSpPr>
          <p:cNvPr id="6" name="Slide Number Placeholder 5"/>
          <p:cNvSpPr>
            <a:spLocks noGrp="1"/>
          </p:cNvSpPr>
          <p:nvPr>
            <p:ph type="sldNum" sz="quarter" idx="12"/>
          </p:nvPr>
        </p:nvSpPr>
        <p:spPr/>
        <p:txBody>
          <a:bodyPr/>
          <a:lstStyle/>
          <a:p>
            <a:pPr>
              <a:defRPr/>
            </a:pPr>
            <a:fld id="{67D4626A-CDB5-4B41-A00B-BFC7DEA88BA0}" type="slidenum">
              <a:rPr lang="en-US" smtClean="0"/>
              <a:pPr>
                <a:defRPr/>
              </a:pPr>
              <a:t>14</a:t>
            </a:fld>
            <a:endParaRPr lang="en-US"/>
          </a:p>
        </p:txBody>
      </p:sp>
      <p:sp>
        <p:nvSpPr>
          <p:cNvPr id="8" name="Rectangle 7"/>
          <p:cNvSpPr/>
          <p:nvPr/>
        </p:nvSpPr>
        <p:spPr>
          <a:xfrm>
            <a:off x="7010235" y="2369127"/>
            <a:ext cx="1219365" cy="24767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189572" y="2646218"/>
            <a:ext cx="970755" cy="3561376"/>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0" y="3852222"/>
            <a:ext cx="2839239" cy="1169551"/>
          </a:xfrm>
          <a:prstGeom prst="rect">
            <a:avLst/>
          </a:prstGeom>
          <a:solidFill>
            <a:schemeClr val="bg1"/>
          </a:solidFill>
        </p:spPr>
        <p:txBody>
          <a:bodyPr wrap="none" rtlCol="0">
            <a:spAutoFit/>
          </a:bodyPr>
          <a:lstStyle/>
          <a:p>
            <a:r>
              <a:rPr lang="en-US" dirty="0" smtClean="0"/>
              <a:t>All separation distances</a:t>
            </a:r>
          </a:p>
          <a:p>
            <a:r>
              <a:rPr lang="en-US" dirty="0" smtClean="0"/>
              <a:t>show improvement </a:t>
            </a:r>
          </a:p>
          <a:p>
            <a:r>
              <a:rPr lang="en-US" dirty="0" smtClean="0"/>
              <a:t>with GSVS11 survey when</a:t>
            </a:r>
          </a:p>
          <a:p>
            <a:r>
              <a:rPr lang="en-US" dirty="0" smtClean="0"/>
              <a:t>airborne gravity are</a:t>
            </a:r>
          </a:p>
          <a:p>
            <a:r>
              <a:rPr lang="en-US" dirty="0" smtClean="0"/>
              <a:t>introduced.</a:t>
            </a:r>
            <a:endParaRPr lang="en-US" dirty="0"/>
          </a:p>
        </p:txBody>
      </p:sp>
      <p:cxnSp>
        <p:nvCxnSpPr>
          <p:cNvPr id="11" name="Straight Arrow Connector 10"/>
          <p:cNvCxnSpPr>
            <a:stCxn id="10" idx="3"/>
            <a:endCxn id="9" idx="1"/>
          </p:cNvCxnSpPr>
          <p:nvPr/>
        </p:nvCxnSpPr>
        <p:spPr>
          <a:xfrm flipV="1">
            <a:off x="2839239" y="4426906"/>
            <a:ext cx="4350333" cy="1009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089399" y="5056907"/>
            <a:ext cx="1219365" cy="568037"/>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707908" y="5098471"/>
            <a:ext cx="1219365" cy="568037"/>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348251" y="6334780"/>
            <a:ext cx="5241567" cy="523220"/>
          </a:xfrm>
          <a:prstGeom prst="rect">
            <a:avLst/>
          </a:prstGeom>
          <a:solidFill>
            <a:schemeClr val="bg1"/>
          </a:solidFill>
        </p:spPr>
        <p:txBody>
          <a:bodyPr wrap="square" rtlCol="0">
            <a:spAutoFit/>
          </a:bodyPr>
          <a:lstStyle/>
          <a:p>
            <a:r>
              <a:rPr lang="en-US" dirty="0" smtClean="0"/>
              <a:t>New software shows modest improvement</a:t>
            </a:r>
          </a:p>
          <a:p>
            <a:r>
              <a:rPr lang="en-US" dirty="0" smtClean="0"/>
              <a:t>at medium wavelengths</a:t>
            </a:r>
            <a:endParaRPr lang="en-US" dirty="0"/>
          </a:p>
        </p:txBody>
      </p:sp>
      <p:sp>
        <p:nvSpPr>
          <p:cNvPr id="16" name="Arc 15"/>
          <p:cNvSpPr/>
          <p:nvPr/>
        </p:nvSpPr>
        <p:spPr>
          <a:xfrm rot="5400000">
            <a:off x="4481947" y="4703619"/>
            <a:ext cx="886691" cy="2064328"/>
          </a:xfrm>
          <a:prstGeom prst="arc">
            <a:avLst>
              <a:gd name="adj1" fmla="val 16200000"/>
              <a:gd name="adj2" fmla="val 5660813"/>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Rectangle 16"/>
          <p:cNvSpPr/>
          <p:nvPr/>
        </p:nvSpPr>
        <p:spPr>
          <a:xfrm>
            <a:off x="5680362" y="2660072"/>
            <a:ext cx="1205347" cy="35190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038107" y="2660072"/>
            <a:ext cx="1205347" cy="35190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childTnLst>
                          </p:cTn>
                        </p:par>
                        <p:par>
                          <p:cTn id="7" fill="hold">
                            <p:stCondLst>
                              <p:cond delay="0"/>
                            </p:stCondLst>
                            <p:childTnLst>
                              <p:par>
                                <p:cTn id="8" presetID="55" presetClass="entr" presetSubtype="0" fill="hold" grpId="0" nodeType="after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p:cTn id="10" dur="500" fill="hold"/>
                                        <p:tgtEl>
                                          <p:spTgt spid="13"/>
                                        </p:tgtEl>
                                        <p:attrNameLst>
                                          <p:attrName>ppt_w</p:attrName>
                                        </p:attrNameLst>
                                      </p:cBhvr>
                                      <p:tavLst>
                                        <p:tav tm="0">
                                          <p:val>
                                            <p:strVal val="#ppt_w*0.70"/>
                                          </p:val>
                                        </p:tav>
                                        <p:tav tm="100000">
                                          <p:val>
                                            <p:strVal val="#ppt_w"/>
                                          </p:val>
                                        </p:tav>
                                      </p:tavLst>
                                    </p:anim>
                                    <p:anim calcmode="lin" valueType="num">
                                      <p:cBhvr>
                                        <p:cTn id="11" dur="500" fill="hold"/>
                                        <p:tgtEl>
                                          <p:spTgt spid="13"/>
                                        </p:tgtEl>
                                        <p:attrNameLst>
                                          <p:attrName>ppt_h</p:attrName>
                                        </p:attrNameLst>
                                      </p:cBhvr>
                                      <p:tavLst>
                                        <p:tav tm="0">
                                          <p:val>
                                            <p:strVal val="#ppt_h"/>
                                          </p:val>
                                        </p:tav>
                                        <p:tav tm="100000">
                                          <p:val>
                                            <p:strVal val="#ppt_h"/>
                                          </p:val>
                                        </p:tav>
                                      </p:tavLst>
                                    </p:anim>
                                    <p:animEffect transition="in" filter="fade">
                                      <p:cBhvr>
                                        <p:cTn id="12" dur="500"/>
                                        <p:tgtEl>
                                          <p:spTgt spid="13"/>
                                        </p:tgtEl>
                                      </p:cBhvr>
                                    </p:animEffect>
                                  </p:childTnLst>
                                </p:cTn>
                              </p:par>
                            </p:childTnLst>
                          </p:cTn>
                        </p:par>
                        <p:par>
                          <p:cTn id="13" fill="hold">
                            <p:stCondLst>
                              <p:cond delay="500"/>
                            </p:stCondLst>
                            <p:childTnLst>
                              <p:par>
                                <p:cTn id="14" presetID="55"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strVal val="#ppt_w*0.70"/>
                                          </p:val>
                                        </p:tav>
                                        <p:tav tm="100000">
                                          <p:val>
                                            <p:strVal val="#ppt_w"/>
                                          </p:val>
                                        </p:tav>
                                      </p:tavLst>
                                    </p:anim>
                                    <p:anim calcmode="lin" valueType="num">
                                      <p:cBhvr>
                                        <p:cTn id="17" dur="500" fill="hold"/>
                                        <p:tgtEl>
                                          <p:spTgt spid="14"/>
                                        </p:tgtEl>
                                        <p:attrNameLst>
                                          <p:attrName>ppt_h</p:attrName>
                                        </p:attrNameLst>
                                      </p:cBhvr>
                                      <p:tavLst>
                                        <p:tav tm="0">
                                          <p:val>
                                            <p:strVal val="#ppt_h"/>
                                          </p:val>
                                        </p:tav>
                                        <p:tav tm="100000">
                                          <p:val>
                                            <p:strVal val="#ppt_h"/>
                                          </p:val>
                                        </p:tav>
                                      </p:tavLst>
                                    </p:anim>
                                    <p:animEffect transition="in" filter="fade">
                                      <p:cBhvr>
                                        <p:cTn id="18" dur="500"/>
                                        <p:tgtEl>
                                          <p:spTgt spid="14"/>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strVal val="#ppt_w*0.70"/>
                                          </p:val>
                                        </p:tav>
                                        <p:tav tm="100000">
                                          <p:val>
                                            <p:strVal val="#ppt_w"/>
                                          </p:val>
                                        </p:tav>
                                      </p:tavLst>
                                    </p:anim>
                                    <p:anim calcmode="lin" valueType="num">
                                      <p:cBhvr>
                                        <p:cTn id="34" dur="500" fill="hold"/>
                                        <p:tgtEl>
                                          <p:spTgt spid="8"/>
                                        </p:tgtEl>
                                        <p:attrNameLst>
                                          <p:attrName>ppt_h</p:attrName>
                                        </p:attrNameLst>
                                      </p:cBhvr>
                                      <p:tavLst>
                                        <p:tav tm="0">
                                          <p:val>
                                            <p:strVal val="#ppt_h"/>
                                          </p:val>
                                        </p:tav>
                                        <p:tav tm="100000">
                                          <p:val>
                                            <p:strVal val="#ppt_h"/>
                                          </p:val>
                                        </p:tav>
                                      </p:tavLst>
                                    </p:anim>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3" grpId="0" animBg="1"/>
      <p:bldP spid="14" grpId="0" animBg="1"/>
      <p:bldP spid="15" grpId="0" animBg="1"/>
      <p:bldP spid="16" grpId="0" animBg="1"/>
      <p:bldP spid="17"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12/9/2011</a:t>
            </a:r>
            <a:endParaRPr lang="en-US"/>
          </a:p>
        </p:txBody>
      </p:sp>
      <p:sp>
        <p:nvSpPr>
          <p:cNvPr id="5" name="Footer Placeholder 4"/>
          <p:cNvSpPr>
            <a:spLocks noGrp="1"/>
          </p:cNvSpPr>
          <p:nvPr>
            <p:ph type="ftr" sz="quarter" idx="11"/>
          </p:nvPr>
        </p:nvSpPr>
        <p:spPr/>
        <p:txBody>
          <a:bodyPr/>
          <a:lstStyle/>
          <a:p>
            <a:pPr>
              <a:defRPr/>
            </a:pPr>
            <a:r>
              <a:rPr lang="en-US" smtClean="0"/>
              <a:t>American Geophysical Union Fall Meeting</a:t>
            </a:r>
            <a:endParaRPr lang="en-US" dirty="0"/>
          </a:p>
        </p:txBody>
      </p:sp>
      <p:sp>
        <p:nvSpPr>
          <p:cNvPr id="6" name="Slide Number Placeholder 5"/>
          <p:cNvSpPr>
            <a:spLocks noGrp="1"/>
          </p:cNvSpPr>
          <p:nvPr>
            <p:ph type="sldNum" sz="quarter" idx="12"/>
          </p:nvPr>
        </p:nvSpPr>
        <p:spPr/>
        <p:txBody>
          <a:bodyPr/>
          <a:lstStyle/>
          <a:p>
            <a:pPr>
              <a:defRPr/>
            </a:pPr>
            <a:fld id="{67D4626A-CDB5-4B41-A00B-BFC7DEA88BA0}" type="slidenum">
              <a:rPr lang="en-US" smtClean="0"/>
              <a:pPr>
                <a:defRPr/>
              </a:pPr>
              <a:t>15</a:t>
            </a:fld>
            <a:endParaRPr lang="en-US"/>
          </a:p>
        </p:txBody>
      </p:sp>
      <p:graphicFrame>
        <p:nvGraphicFramePr>
          <p:cNvPr id="7" name="Content Placeholder 6"/>
          <p:cNvGraphicFramePr>
            <a:graphicFrameLocks noGrp="1"/>
          </p:cNvGraphicFramePr>
          <p:nvPr>
            <p:ph idx="1"/>
          </p:nvPr>
        </p:nvGraphicFramePr>
        <p:xfrm>
          <a:off x="457200" y="538844"/>
          <a:ext cx="8229600" cy="558732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12/9/2011</a:t>
            </a:r>
            <a:endParaRPr lang="en-US"/>
          </a:p>
        </p:txBody>
      </p:sp>
      <p:sp>
        <p:nvSpPr>
          <p:cNvPr id="5" name="Footer Placeholder 4"/>
          <p:cNvSpPr>
            <a:spLocks noGrp="1"/>
          </p:cNvSpPr>
          <p:nvPr>
            <p:ph type="ftr" sz="quarter" idx="11"/>
          </p:nvPr>
        </p:nvSpPr>
        <p:spPr/>
        <p:txBody>
          <a:bodyPr/>
          <a:lstStyle/>
          <a:p>
            <a:pPr>
              <a:defRPr/>
            </a:pPr>
            <a:r>
              <a:rPr lang="en-US" smtClean="0"/>
              <a:t>American Geophysical Union Fall Meeting</a:t>
            </a:r>
            <a:endParaRPr lang="en-US" dirty="0"/>
          </a:p>
        </p:txBody>
      </p:sp>
      <p:sp>
        <p:nvSpPr>
          <p:cNvPr id="6" name="Slide Number Placeholder 5"/>
          <p:cNvSpPr>
            <a:spLocks noGrp="1"/>
          </p:cNvSpPr>
          <p:nvPr>
            <p:ph type="sldNum" sz="quarter" idx="12"/>
          </p:nvPr>
        </p:nvSpPr>
        <p:spPr/>
        <p:txBody>
          <a:bodyPr/>
          <a:lstStyle/>
          <a:p>
            <a:pPr>
              <a:defRPr/>
            </a:pPr>
            <a:fld id="{67D4626A-CDB5-4B41-A00B-BFC7DEA88BA0}" type="slidenum">
              <a:rPr lang="en-US" smtClean="0"/>
              <a:pPr>
                <a:defRPr/>
              </a:pPr>
              <a:t>16</a:t>
            </a:fld>
            <a:endParaRPr lang="en-US"/>
          </a:p>
        </p:txBody>
      </p:sp>
      <p:graphicFrame>
        <p:nvGraphicFramePr>
          <p:cNvPr id="7" name="Content Placeholder 6"/>
          <p:cNvGraphicFramePr>
            <a:graphicFrameLocks noGrp="1"/>
          </p:cNvGraphicFramePr>
          <p:nvPr>
            <p:ph idx="1"/>
          </p:nvPr>
        </p:nvGraphicFramePr>
        <p:xfrm>
          <a:off x="457200" y="604158"/>
          <a:ext cx="8229600" cy="5522006"/>
        </p:xfrm>
        <a:graphic>
          <a:graphicData uri="http://schemas.openxmlformats.org/drawingml/2006/chart">
            <c:chart xmlns:c="http://schemas.openxmlformats.org/drawingml/2006/chart" xmlns:r="http://schemas.openxmlformats.org/officeDocument/2006/relationships" r:id="rId4"/>
          </a:graphicData>
        </a:graphic>
      </p:graphicFrame>
      <p:cxnSp>
        <p:nvCxnSpPr>
          <p:cNvPr id="9" name="Straight Connector 8"/>
          <p:cNvCxnSpPr/>
          <p:nvPr/>
        </p:nvCxnSpPr>
        <p:spPr>
          <a:xfrm>
            <a:off x="506186" y="3918857"/>
            <a:ext cx="7396843" cy="0"/>
          </a:xfrm>
          <a:prstGeom prst="line">
            <a:avLst/>
          </a:prstGeom>
          <a:ln w="101600">
            <a:solidFill>
              <a:srgbClr val="3333CC"/>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877307" y="3592286"/>
            <a:ext cx="1266693" cy="523220"/>
          </a:xfrm>
          <a:prstGeom prst="rect">
            <a:avLst/>
          </a:prstGeom>
          <a:noFill/>
        </p:spPr>
        <p:txBody>
          <a:bodyPr wrap="none" rtlCol="0">
            <a:spAutoFit/>
          </a:bodyPr>
          <a:lstStyle/>
          <a:p>
            <a:r>
              <a:rPr lang="en-US" dirty="0" smtClean="0"/>
              <a:t>The “1 cm </a:t>
            </a:r>
            <a:br>
              <a:rPr lang="en-US" dirty="0" smtClean="0"/>
            </a:br>
            <a:r>
              <a:rPr lang="en-US" dirty="0" smtClean="0"/>
              <a:t>geoid”</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049" y="408453"/>
            <a:ext cx="8229600" cy="1143000"/>
          </a:xfrm>
        </p:spPr>
        <p:txBody>
          <a:bodyPr/>
          <a:lstStyle/>
          <a:p>
            <a:r>
              <a:rPr lang="en-US" dirty="0" smtClean="0"/>
              <a:t>SHM representation of geoid agreement with GSVS11</a:t>
            </a:r>
            <a:endParaRPr lang="en-US" dirty="0"/>
          </a:p>
        </p:txBody>
      </p:sp>
      <p:sp>
        <p:nvSpPr>
          <p:cNvPr id="4" name="Date Placeholder 3"/>
          <p:cNvSpPr>
            <a:spLocks noGrp="1"/>
          </p:cNvSpPr>
          <p:nvPr>
            <p:ph type="dt" sz="half" idx="10"/>
          </p:nvPr>
        </p:nvSpPr>
        <p:spPr/>
        <p:txBody>
          <a:bodyPr/>
          <a:lstStyle/>
          <a:p>
            <a:pPr>
              <a:defRPr/>
            </a:pPr>
            <a:r>
              <a:rPr lang="en-US" smtClean="0"/>
              <a:t>12/9/2011</a:t>
            </a:r>
            <a:endParaRPr lang="en-US"/>
          </a:p>
        </p:txBody>
      </p:sp>
      <p:sp>
        <p:nvSpPr>
          <p:cNvPr id="5" name="Footer Placeholder 4"/>
          <p:cNvSpPr>
            <a:spLocks noGrp="1"/>
          </p:cNvSpPr>
          <p:nvPr>
            <p:ph type="ftr" sz="quarter" idx="11"/>
          </p:nvPr>
        </p:nvSpPr>
        <p:spPr/>
        <p:txBody>
          <a:bodyPr/>
          <a:lstStyle/>
          <a:p>
            <a:pPr>
              <a:defRPr/>
            </a:pPr>
            <a:r>
              <a:rPr lang="en-US" smtClean="0"/>
              <a:t>American Geophysical Union Fall Meeting</a:t>
            </a:r>
            <a:endParaRPr lang="en-US" dirty="0"/>
          </a:p>
        </p:txBody>
      </p:sp>
      <p:sp>
        <p:nvSpPr>
          <p:cNvPr id="6" name="Slide Number Placeholder 5"/>
          <p:cNvSpPr>
            <a:spLocks noGrp="1"/>
          </p:cNvSpPr>
          <p:nvPr>
            <p:ph type="sldNum" sz="quarter" idx="12"/>
          </p:nvPr>
        </p:nvSpPr>
        <p:spPr/>
        <p:txBody>
          <a:bodyPr/>
          <a:lstStyle/>
          <a:p>
            <a:pPr>
              <a:defRPr/>
            </a:pPr>
            <a:fld id="{67D4626A-CDB5-4B41-A00B-BFC7DEA88BA0}" type="slidenum">
              <a:rPr lang="en-US" smtClean="0"/>
              <a:pPr>
                <a:defRPr/>
              </a:pPr>
              <a:t>17</a:t>
            </a:fld>
            <a:endParaRPr lang="en-US"/>
          </a:p>
        </p:txBody>
      </p:sp>
      <p:pic>
        <p:nvPicPr>
          <p:cNvPr id="3074" name="Picture 2"/>
          <p:cNvPicPr>
            <a:picLocks noGrp="1" noChangeAspect="1" noChangeArrowheads="1"/>
          </p:cNvPicPr>
          <p:nvPr>
            <p:ph idx="1"/>
          </p:nvPr>
        </p:nvPicPr>
        <p:blipFill>
          <a:blip r:embed="rId3" cstate="print"/>
          <a:srcRect/>
          <a:stretch>
            <a:fillRect/>
          </a:stretch>
        </p:blipFill>
        <p:spPr bwMode="auto">
          <a:xfrm>
            <a:off x="457200" y="1648542"/>
            <a:ext cx="8229600" cy="44292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Agreement with DIADEM </a:t>
            </a:r>
            <a:r>
              <a:rPr lang="en-US" dirty="0" err="1" smtClean="0"/>
              <a:t>DoVs</a:t>
            </a:r>
            <a:r>
              <a:rPr lang="en-US" dirty="0" smtClean="0"/>
              <a:t/>
            </a:r>
            <a:br>
              <a:rPr lang="en-US" dirty="0" smtClean="0"/>
            </a:br>
            <a:r>
              <a:rPr lang="en-US" sz="2400" dirty="0" smtClean="0"/>
              <a:t>(</a:t>
            </a:r>
            <a:r>
              <a:rPr lang="en-US" sz="2400" dirty="0" err="1" smtClean="0"/>
              <a:t>arcseconds</a:t>
            </a:r>
            <a:r>
              <a:rPr lang="en-US" sz="2400" dirty="0" smtClean="0"/>
              <a:t>)</a:t>
            </a:r>
            <a:endParaRPr lang="en-US" sz="2400" dirty="0"/>
          </a:p>
        </p:txBody>
      </p:sp>
      <p:graphicFrame>
        <p:nvGraphicFramePr>
          <p:cNvPr id="7" name="Content Placeholder 6"/>
          <p:cNvGraphicFramePr>
            <a:graphicFrameLocks noGrp="1"/>
          </p:cNvGraphicFramePr>
          <p:nvPr>
            <p:ph idx="1"/>
          </p:nvPr>
        </p:nvGraphicFramePr>
        <p:xfrm>
          <a:off x="1103972" y="1522141"/>
          <a:ext cx="7582828" cy="1747520"/>
        </p:xfrm>
        <a:graphic>
          <a:graphicData uri="http://schemas.openxmlformats.org/drawingml/2006/table">
            <a:tbl>
              <a:tblPr firstRow="1" bandRow="1">
                <a:tableStyleId>{5C22544A-7EE6-4342-B048-85BDC9FD1C3A}</a:tableStyleId>
              </a:tblPr>
              <a:tblGrid>
                <a:gridCol w="3498850"/>
                <a:gridCol w="1150706"/>
                <a:gridCol w="1037565"/>
                <a:gridCol w="1895707"/>
              </a:tblGrid>
              <a:tr h="358030">
                <a:tc>
                  <a:txBody>
                    <a:bodyPr/>
                    <a:lstStyle/>
                    <a:p>
                      <a:pPr>
                        <a:spcAft>
                          <a:spcPts val="0"/>
                        </a:spcAft>
                      </a:pPr>
                      <a:r>
                        <a:rPr lang="en-US" dirty="0"/>
                        <a:t>Model</a:t>
                      </a:r>
                    </a:p>
                  </a:txBody>
                  <a:tcPr marL="68580" marR="68580"/>
                </a:tc>
                <a:tc>
                  <a:txBody>
                    <a:bodyPr/>
                    <a:lstStyle/>
                    <a:p>
                      <a:pPr algn="ctr">
                        <a:spcAft>
                          <a:spcPts val="0"/>
                        </a:spcAft>
                      </a:pPr>
                      <a:r>
                        <a:rPr lang="en-US" dirty="0" smtClean="0"/>
                        <a:t>Mean</a:t>
                      </a:r>
                      <a:endParaRPr lang="en-US" dirty="0"/>
                    </a:p>
                  </a:txBody>
                  <a:tcPr marL="68580" marR="68580"/>
                </a:tc>
                <a:tc>
                  <a:txBody>
                    <a:bodyPr/>
                    <a:lstStyle/>
                    <a:p>
                      <a:pPr algn="ctr">
                        <a:spcAft>
                          <a:spcPts val="0"/>
                        </a:spcAft>
                      </a:pPr>
                      <a:r>
                        <a:rPr lang="en-US"/>
                        <a:t>STD</a:t>
                      </a:r>
                    </a:p>
                  </a:txBody>
                  <a:tcPr marL="68580" marR="68580"/>
                </a:tc>
                <a:tc>
                  <a:txBody>
                    <a:bodyPr/>
                    <a:lstStyle/>
                    <a:p>
                      <a:pPr>
                        <a:spcAft>
                          <a:spcPts val="0"/>
                        </a:spcAft>
                      </a:pPr>
                      <a:r>
                        <a:rPr lang="en-US" dirty="0" smtClean="0"/>
                        <a:t>Extreme</a:t>
                      </a:r>
                      <a:r>
                        <a:rPr lang="en-US" baseline="0" dirty="0" smtClean="0"/>
                        <a:t> </a:t>
                      </a:r>
                      <a:r>
                        <a:rPr lang="en-US" dirty="0" smtClean="0"/>
                        <a:t>Values</a:t>
                      </a:r>
                      <a:endParaRPr lang="en-US" dirty="0"/>
                    </a:p>
                  </a:txBody>
                  <a:tcPr marL="68580" marR="68580"/>
                </a:tc>
              </a:tr>
              <a:tr h="370840">
                <a:tc>
                  <a:txBody>
                    <a:bodyPr/>
                    <a:lstStyle/>
                    <a:p>
                      <a:pPr algn="l">
                        <a:spcAft>
                          <a:spcPts val="0"/>
                        </a:spcAft>
                      </a:pPr>
                      <a:r>
                        <a:rPr lang="en-US" b="0" dirty="0"/>
                        <a:t>USGG09</a:t>
                      </a:r>
                    </a:p>
                  </a:txBody>
                  <a:tcPr marL="68580" marR="68580"/>
                </a:tc>
                <a:tc>
                  <a:txBody>
                    <a:bodyPr/>
                    <a:lstStyle/>
                    <a:p>
                      <a:pPr algn="ctr">
                        <a:spcAft>
                          <a:spcPts val="0"/>
                        </a:spcAft>
                      </a:pPr>
                      <a:r>
                        <a:rPr lang="en-US" b="0" dirty="0"/>
                        <a:t>-0.028</a:t>
                      </a:r>
                    </a:p>
                  </a:txBody>
                  <a:tcPr marL="68580" marR="68580"/>
                </a:tc>
                <a:tc>
                  <a:txBody>
                    <a:bodyPr/>
                    <a:lstStyle/>
                    <a:p>
                      <a:pPr algn="ctr">
                        <a:spcAft>
                          <a:spcPts val="0"/>
                        </a:spcAft>
                      </a:pPr>
                      <a:r>
                        <a:rPr lang="en-US" b="0"/>
                        <a:t>0.195</a:t>
                      </a:r>
                    </a:p>
                  </a:txBody>
                  <a:tcPr marL="68580" marR="68580"/>
                </a:tc>
                <a:tc>
                  <a:txBody>
                    <a:bodyPr/>
                    <a:lstStyle/>
                    <a:p>
                      <a:pPr algn="ctr">
                        <a:spcAft>
                          <a:spcPts val="0"/>
                        </a:spcAft>
                      </a:pPr>
                      <a:r>
                        <a:rPr lang="en-US" b="0"/>
                        <a:t>-0.525/0.551</a:t>
                      </a:r>
                    </a:p>
                  </a:txBody>
                  <a:tcPr marL="68580" marR="68580"/>
                </a:tc>
              </a:tr>
              <a:tr h="370840">
                <a:tc>
                  <a:txBody>
                    <a:bodyPr/>
                    <a:lstStyle/>
                    <a:p>
                      <a:pPr algn="l">
                        <a:spcAft>
                          <a:spcPts val="0"/>
                        </a:spcAft>
                      </a:pPr>
                      <a:r>
                        <a:rPr lang="en-US" b="0" dirty="0"/>
                        <a:t>EGM08</a:t>
                      </a:r>
                    </a:p>
                  </a:txBody>
                  <a:tcPr marL="68580" marR="68580"/>
                </a:tc>
                <a:tc>
                  <a:txBody>
                    <a:bodyPr/>
                    <a:lstStyle/>
                    <a:p>
                      <a:pPr algn="ctr">
                        <a:spcAft>
                          <a:spcPts val="0"/>
                        </a:spcAft>
                      </a:pPr>
                      <a:r>
                        <a:rPr lang="en-US" b="0" dirty="0"/>
                        <a:t>-0.074</a:t>
                      </a:r>
                    </a:p>
                  </a:txBody>
                  <a:tcPr marL="68580" marR="68580"/>
                </a:tc>
                <a:tc>
                  <a:txBody>
                    <a:bodyPr/>
                    <a:lstStyle/>
                    <a:p>
                      <a:pPr algn="ctr">
                        <a:spcAft>
                          <a:spcPts val="0"/>
                        </a:spcAft>
                      </a:pPr>
                      <a:r>
                        <a:rPr lang="en-US" b="0" dirty="0"/>
                        <a:t>0.218</a:t>
                      </a:r>
                    </a:p>
                  </a:txBody>
                  <a:tcPr marL="68580" marR="68580"/>
                </a:tc>
                <a:tc>
                  <a:txBody>
                    <a:bodyPr/>
                    <a:lstStyle/>
                    <a:p>
                      <a:pPr algn="ctr">
                        <a:spcAft>
                          <a:spcPts val="0"/>
                        </a:spcAft>
                      </a:pPr>
                      <a:r>
                        <a:rPr lang="en-US" b="0" dirty="0"/>
                        <a:t>-0.659/0.462</a:t>
                      </a:r>
                    </a:p>
                  </a:txBody>
                  <a:tcPr marL="68580" marR="68580"/>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USGG2012x02 (new software, with airborne</a:t>
                      </a:r>
                      <a:r>
                        <a:rPr lang="en-US" b="0" baseline="0" dirty="0" smtClean="0"/>
                        <a:t> data)</a:t>
                      </a:r>
                      <a:endParaRPr lang="en-US" b="0" dirty="0"/>
                    </a:p>
                  </a:txBody>
                  <a:tcPr marL="68580" marR="68580"/>
                </a:tc>
                <a:tc>
                  <a:txBody>
                    <a:bodyPr/>
                    <a:lstStyle/>
                    <a:p>
                      <a:pPr algn="ctr">
                        <a:spcAft>
                          <a:spcPts val="0"/>
                        </a:spcAft>
                      </a:pPr>
                      <a:r>
                        <a:rPr lang="en-US" b="0" dirty="0"/>
                        <a:t> -0.075</a:t>
                      </a:r>
                    </a:p>
                  </a:txBody>
                  <a:tcPr marL="68580" marR="68580"/>
                </a:tc>
                <a:tc>
                  <a:txBody>
                    <a:bodyPr/>
                    <a:lstStyle/>
                    <a:p>
                      <a:pPr algn="ctr">
                        <a:spcAft>
                          <a:spcPts val="0"/>
                        </a:spcAft>
                      </a:pPr>
                      <a:r>
                        <a:rPr lang="en-US" b="0" dirty="0"/>
                        <a:t>0.199</a:t>
                      </a:r>
                    </a:p>
                  </a:txBody>
                  <a:tcPr marL="68580" marR="68580"/>
                </a:tc>
                <a:tc>
                  <a:txBody>
                    <a:bodyPr/>
                    <a:lstStyle/>
                    <a:p>
                      <a:pPr algn="ctr">
                        <a:spcAft>
                          <a:spcPts val="0"/>
                        </a:spcAft>
                      </a:pPr>
                      <a:r>
                        <a:rPr lang="en-US" b="0" dirty="0"/>
                        <a:t>-0.652/1.079</a:t>
                      </a:r>
                    </a:p>
                  </a:txBody>
                  <a:tcPr marL="68580" marR="68580"/>
                </a:tc>
              </a:tr>
            </a:tbl>
          </a:graphicData>
        </a:graphic>
      </p:graphicFrame>
      <p:sp>
        <p:nvSpPr>
          <p:cNvPr id="4" name="Date Placeholder 3"/>
          <p:cNvSpPr>
            <a:spLocks noGrp="1"/>
          </p:cNvSpPr>
          <p:nvPr>
            <p:ph type="dt" sz="half" idx="10"/>
          </p:nvPr>
        </p:nvSpPr>
        <p:spPr/>
        <p:txBody>
          <a:bodyPr/>
          <a:lstStyle/>
          <a:p>
            <a:pPr>
              <a:defRPr/>
            </a:pPr>
            <a:r>
              <a:rPr lang="en-US" smtClean="0"/>
              <a:t>12/9/2011</a:t>
            </a:r>
            <a:endParaRPr lang="en-US"/>
          </a:p>
        </p:txBody>
      </p:sp>
      <p:sp>
        <p:nvSpPr>
          <p:cNvPr id="5" name="Footer Placeholder 4"/>
          <p:cNvSpPr>
            <a:spLocks noGrp="1"/>
          </p:cNvSpPr>
          <p:nvPr>
            <p:ph type="ftr" sz="quarter" idx="11"/>
          </p:nvPr>
        </p:nvSpPr>
        <p:spPr/>
        <p:txBody>
          <a:bodyPr/>
          <a:lstStyle/>
          <a:p>
            <a:pPr>
              <a:defRPr/>
            </a:pPr>
            <a:r>
              <a:rPr lang="en-US" smtClean="0"/>
              <a:t>American Geophysical Union Fall Meeting</a:t>
            </a:r>
            <a:endParaRPr lang="en-US" dirty="0"/>
          </a:p>
        </p:txBody>
      </p:sp>
      <p:sp>
        <p:nvSpPr>
          <p:cNvPr id="6" name="Slide Number Placeholder 5"/>
          <p:cNvSpPr>
            <a:spLocks noGrp="1"/>
          </p:cNvSpPr>
          <p:nvPr>
            <p:ph type="sldNum" sz="quarter" idx="12"/>
          </p:nvPr>
        </p:nvSpPr>
        <p:spPr/>
        <p:txBody>
          <a:bodyPr/>
          <a:lstStyle/>
          <a:p>
            <a:pPr>
              <a:defRPr/>
            </a:pPr>
            <a:fld id="{67D4626A-CDB5-4B41-A00B-BFC7DEA88BA0}" type="slidenum">
              <a:rPr lang="en-US" smtClean="0"/>
              <a:pPr>
                <a:defRPr/>
              </a:pPr>
              <a:t>18</a:t>
            </a:fld>
            <a:endParaRPr lang="en-US"/>
          </a:p>
        </p:txBody>
      </p:sp>
      <p:sp>
        <p:nvSpPr>
          <p:cNvPr id="9" name="TextBox 8"/>
          <p:cNvSpPr txBox="1"/>
          <p:nvPr/>
        </p:nvSpPr>
        <p:spPr>
          <a:xfrm>
            <a:off x="356839" y="2141034"/>
            <a:ext cx="463588" cy="769441"/>
          </a:xfrm>
          <a:prstGeom prst="rect">
            <a:avLst/>
          </a:prstGeom>
          <a:noFill/>
        </p:spPr>
        <p:txBody>
          <a:bodyPr wrap="none" rtlCol="0">
            <a:spAutoFit/>
          </a:bodyPr>
          <a:lstStyle/>
          <a:p>
            <a:r>
              <a:rPr lang="en-US" sz="4400" dirty="0" smtClean="0">
                <a:latin typeface="Symbol" pitchFamily="18" charset="2"/>
              </a:rPr>
              <a:t>x</a:t>
            </a:r>
            <a:endParaRPr lang="en-US" sz="4400" dirty="0">
              <a:latin typeface="Symbol" pitchFamily="18" charset="2"/>
            </a:endParaRPr>
          </a:p>
        </p:txBody>
      </p:sp>
      <p:graphicFrame>
        <p:nvGraphicFramePr>
          <p:cNvPr id="8" name="Content Placeholder 6"/>
          <p:cNvGraphicFramePr>
            <a:graphicFrameLocks/>
          </p:cNvGraphicFramePr>
          <p:nvPr/>
        </p:nvGraphicFramePr>
        <p:xfrm>
          <a:off x="1015386" y="3783625"/>
          <a:ext cx="7623716" cy="1752600"/>
        </p:xfrm>
        <a:graphic>
          <a:graphicData uri="http://schemas.openxmlformats.org/drawingml/2006/table">
            <a:tbl>
              <a:tblPr firstRow="1" bandRow="1">
                <a:tableStyleId>{5C22544A-7EE6-4342-B048-85BDC9FD1C3A}</a:tableStyleId>
              </a:tblPr>
              <a:tblGrid>
                <a:gridCol w="3618259"/>
                <a:gridCol w="1130157"/>
                <a:gridCol w="1078787"/>
                <a:gridCol w="1796513"/>
              </a:tblGrid>
              <a:tr h="370840">
                <a:tc>
                  <a:txBody>
                    <a:bodyPr/>
                    <a:lstStyle/>
                    <a:p>
                      <a:pPr>
                        <a:spcAft>
                          <a:spcPts val="0"/>
                        </a:spcAft>
                      </a:pPr>
                      <a:r>
                        <a:rPr lang="en-US" dirty="0"/>
                        <a:t>Model</a:t>
                      </a:r>
                    </a:p>
                  </a:txBody>
                  <a:tcPr marL="68580" marR="68580"/>
                </a:tc>
                <a:tc>
                  <a:txBody>
                    <a:bodyPr/>
                    <a:lstStyle/>
                    <a:p>
                      <a:pPr algn="ctr">
                        <a:spcAft>
                          <a:spcPts val="0"/>
                        </a:spcAft>
                      </a:pPr>
                      <a:r>
                        <a:rPr lang="en-US" dirty="0"/>
                        <a:t>Mean</a:t>
                      </a:r>
                    </a:p>
                  </a:txBody>
                  <a:tcPr marL="68580" marR="68580"/>
                </a:tc>
                <a:tc>
                  <a:txBody>
                    <a:bodyPr/>
                    <a:lstStyle/>
                    <a:p>
                      <a:pPr algn="ctr">
                        <a:spcAft>
                          <a:spcPts val="0"/>
                        </a:spcAft>
                      </a:pPr>
                      <a:r>
                        <a:rPr lang="en-US"/>
                        <a:t>STD</a:t>
                      </a:r>
                    </a:p>
                  </a:txBody>
                  <a:tcPr marL="68580" marR="68580"/>
                </a:tc>
                <a:tc>
                  <a:txBody>
                    <a:bodyPr/>
                    <a:lstStyle/>
                    <a:p>
                      <a:pPr>
                        <a:spcAft>
                          <a:spcPts val="0"/>
                        </a:spcAft>
                      </a:pPr>
                      <a:r>
                        <a:rPr lang="en-US" dirty="0" smtClean="0"/>
                        <a:t>Extreme </a:t>
                      </a:r>
                      <a:r>
                        <a:rPr lang="en-US" dirty="0"/>
                        <a:t>Values</a:t>
                      </a:r>
                    </a:p>
                  </a:txBody>
                  <a:tcPr marL="68580" marR="68580"/>
                </a:tc>
              </a:tr>
              <a:tr h="370840">
                <a:tc>
                  <a:txBody>
                    <a:bodyPr/>
                    <a:lstStyle/>
                    <a:p>
                      <a:pPr>
                        <a:spcAft>
                          <a:spcPts val="0"/>
                        </a:spcAft>
                      </a:pPr>
                      <a:r>
                        <a:rPr lang="en-US" b="0"/>
                        <a:t>USGG09</a:t>
                      </a:r>
                    </a:p>
                  </a:txBody>
                  <a:tcPr marL="68580" marR="68580"/>
                </a:tc>
                <a:tc>
                  <a:txBody>
                    <a:bodyPr/>
                    <a:lstStyle/>
                    <a:p>
                      <a:pPr>
                        <a:spcAft>
                          <a:spcPts val="0"/>
                        </a:spcAft>
                      </a:pPr>
                      <a:r>
                        <a:rPr lang="en-US" b="0"/>
                        <a:t>-0.030</a:t>
                      </a:r>
                    </a:p>
                  </a:txBody>
                  <a:tcPr marL="68580" marR="68580"/>
                </a:tc>
                <a:tc>
                  <a:txBody>
                    <a:bodyPr/>
                    <a:lstStyle/>
                    <a:p>
                      <a:pPr>
                        <a:spcAft>
                          <a:spcPts val="0"/>
                        </a:spcAft>
                      </a:pPr>
                      <a:r>
                        <a:rPr lang="en-US" b="0"/>
                        <a:t>0.183</a:t>
                      </a:r>
                    </a:p>
                  </a:txBody>
                  <a:tcPr marL="68580" marR="68580"/>
                </a:tc>
                <a:tc>
                  <a:txBody>
                    <a:bodyPr/>
                    <a:lstStyle/>
                    <a:p>
                      <a:pPr>
                        <a:spcAft>
                          <a:spcPts val="0"/>
                        </a:spcAft>
                      </a:pPr>
                      <a:r>
                        <a:rPr lang="en-US" b="0"/>
                        <a:t>-0.599/0.531</a:t>
                      </a:r>
                    </a:p>
                  </a:txBody>
                  <a:tcPr marL="68580" marR="68580"/>
                </a:tc>
              </a:tr>
              <a:tr h="370840">
                <a:tc>
                  <a:txBody>
                    <a:bodyPr/>
                    <a:lstStyle/>
                    <a:p>
                      <a:pPr>
                        <a:spcAft>
                          <a:spcPts val="0"/>
                        </a:spcAft>
                      </a:pPr>
                      <a:r>
                        <a:rPr lang="en-US" b="0" dirty="0"/>
                        <a:t>EGM08</a:t>
                      </a:r>
                    </a:p>
                  </a:txBody>
                  <a:tcPr marL="68580" marR="68580"/>
                </a:tc>
                <a:tc>
                  <a:txBody>
                    <a:bodyPr/>
                    <a:lstStyle/>
                    <a:p>
                      <a:pPr>
                        <a:spcAft>
                          <a:spcPts val="0"/>
                        </a:spcAft>
                      </a:pPr>
                      <a:r>
                        <a:rPr lang="en-US" b="0"/>
                        <a:t>-0.047</a:t>
                      </a:r>
                    </a:p>
                  </a:txBody>
                  <a:tcPr marL="68580" marR="68580"/>
                </a:tc>
                <a:tc>
                  <a:txBody>
                    <a:bodyPr/>
                    <a:lstStyle/>
                    <a:p>
                      <a:pPr>
                        <a:spcAft>
                          <a:spcPts val="0"/>
                        </a:spcAft>
                      </a:pPr>
                      <a:r>
                        <a:rPr lang="en-US" b="0"/>
                        <a:t>0.225</a:t>
                      </a:r>
                    </a:p>
                  </a:txBody>
                  <a:tcPr marL="68580" marR="68580"/>
                </a:tc>
                <a:tc>
                  <a:txBody>
                    <a:bodyPr/>
                    <a:lstStyle/>
                    <a:p>
                      <a:pPr>
                        <a:spcAft>
                          <a:spcPts val="0"/>
                        </a:spcAft>
                      </a:pPr>
                      <a:r>
                        <a:rPr lang="en-US" b="0" dirty="0"/>
                        <a:t>-0.527/0.535</a:t>
                      </a:r>
                    </a:p>
                  </a:txBody>
                  <a:tcPr marL="68580" marR="68580"/>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USGG2012x02 (new software, with airborne</a:t>
                      </a:r>
                      <a:r>
                        <a:rPr lang="en-US" b="0" baseline="0" dirty="0" smtClean="0"/>
                        <a:t> data)</a:t>
                      </a:r>
                      <a:endParaRPr lang="en-US" b="0" dirty="0"/>
                    </a:p>
                  </a:txBody>
                  <a:tcPr marL="68580" marR="68580"/>
                </a:tc>
                <a:tc>
                  <a:txBody>
                    <a:bodyPr/>
                    <a:lstStyle/>
                    <a:p>
                      <a:pPr>
                        <a:spcAft>
                          <a:spcPts val="0"/>
                        </a:spcAft>
                      </a:pPr>
                      <a:r>
                        <a:rPr lang="en-US" b="0" dirty="0"/>
                        <a:t> 0.020</a:t>
                      </a:r>
                    </a:p>
                  </a:txBody>
                  <a:tcPr marL="68580" marR="68580"/>
                </a:tc>
                <a:tc>
                  <a:txBody>
                    <a:bodyPr/>
                    <a:lstStyle/>
                    <a:p>
                      <a:pPr>
                        <a:spcAft>
                          <a:spcPts val="0"/>
                        </a:spcAft>
                      </a:pPr>
                      <a:r>
                        <a:rPr lang="en-US" b="0"/>
                        <a:t>0.164</a:t>
                      </a:r>
                    </a:p>
                  </a:txBody>
                  <a:tcPr marL="68580" marR="68580"/>
                </a:tc>
                <a:tc>
                  <a:txBody>
                    <a:bodyPr/>
                    <a:lstStyle/>
                    <a:p>
                      <a:pPr>
                        <a:spcAft>
                          <a:spcPts val="0"/>
                        </a:spcAft>
                      </a:pPr>
                      <a:r>
                        <a:rPr lang="en-US" b="0" dirty="0"/>
                        <a:t>-0.483/0.507</a:t>
                      </a:r>
                    </a:p>
                  </a:txBody>
                  <a:tcPr marL="68580" marR="68580"/>
                </a:tc>
              </a:tr>
            </a:tbl>
          </a:graphicData>
        </a:graphic>
      </p:graphicFrame>
      <p:sp>
        <p:nvSpPr>
          <p:cNvPr id="10" name="TextBox 9"/>
          <p:cNvSpPr txBox="1"/>
          <p:nvPr/>
        </p:nvSpPr>
        <p:spPr>
          <a:xfrm>
            <a:off x="275690" y="4447122"/>
            <a:ext cx="524503" cy="769441"/>
          </a:xfrm>
          <a:prstGeom prst="rect">
            <a:avLst/>
          </a:prstGeom>
          <a:noFill/>
        </p:spPr>
        <p:txBody>
          <a:bodyPr wrap="none" rtlCol="0">
            <a:spAutoFit/>
          </a:bodyPr>
          <a:lstStyle/>
          <a:p>
            <a:r>
              <a:rPr lang="en-US" sz="4400" dirty="0" smtClean="0">
                <a:latin typeface="Symbol" pitchFamily="18" charset="2"/>
              </a:rPr>
              <a:t>h</a:t>
            </a:r>
            <a:endParaRPr lang="en-US" sz="4400" dirty="0">
              <a:latin typeface="Symbol" pitchFamily="18" charset="2"/>
            </a:endParaRPr>
          </a:p>
        </p:txBody>
      </p:sp>
      <p:sp>
        <p:nvSpPr>
          <p:cNvPr id="11" name="TextBox 10"/>
          <p:cNvSpPr txBox="1"/>
          <p:nvPr/>
        </p:nvSpPr>
        <p:spPr>
          <a:xfrm>
            <a:off x="277586" y="2890158"/>
            <a:ext cx="588623" cy="307777"/>
          </a:xfrm>
          <a:prstGeom prst="rect">
            <a:avLst/>
          </a:prstGeom>
          <a:noFill/>
        </p:spPr>
        <p:txBody>
          <a:bodyPr wrap="none" rtlCol="0">
            <a:spAutoFit/>
          </a:bodyPr>
          <a:lstStyle/>
          <a:p>
            <a:r>
              <a:rPr lang="en-US" dirty="0" smtClean="0"/>
              <a:t>N/S</a:t>
            </a:r>
            <a:endParaRPr lang="en-US" dirty="0"/>
          </a:p>
        </p:txBody>
      </p:sp>
      <p:sp>
        <p:nvSpPr>
          <p:cNvPr id="12" name="TextBox 11"/>
          <p:cNvSpPr txBox="1"/>
          <p:nvPr/>
        </p:nvSpPr>
        <p:spPr>
          <a:xfrm>
            <a:off x="234044" y="5246915"/>
            <a:ext cx="633507" cy="307777"/>
          </a:xfrm>
          <a:prstGeom prst="rect">
            <a:avLst/>
          </a:prstGeom>
          <a:noFill/>
        </p:spPr>
        <p:txBody>
          <a:bodyPr wrap="none" rtlCol="0">
            <a:spAutoFit/>
          </a:bodyPr>
          <a:lstStyle/>
          <a:p>
            <a:r>
              <a:rPr lang="en-US" dirty="0" smtClean="0"/>
              <a:t>E/W</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457200" y="1322614"/>
            <a:ext cx="8229600" cy="4525963"/>
          </a:xfrm>
        </p:spPr>
        <p:txBody>
          <a:bodyPr/>
          <a:lstStyle/>
          <a:p>
            <a:r>
              <a:rPr lang="en-US" dirty="0" smtClean="0"/>
              <a:t>For GSVS11, adding airborne gravity data improves geoid slope accuracy at nearly all distances &lt;325 km</a:t>
            </a:r>
          </a:p>
          <a:p>
            <a:pPr lvl="1"/>
            <a:r>
              <a:rPr lang="en-US" dirty="0" smtClean="0"/>
              <a:t>E/W deflections (“</a:t>
            </a:r>
            <a:r>
              <a:rPr lang="en-US" dirty="0" err="1" smtClean="0"/>
              <a:t>pointwise</a:t>
            </a:r>
            <a:r>
              <a:rPr lang="en-US" dirty="0" smtClean="0"/>
              <a:t> slopes”) improved, but not N/S deflections</a:t>
            </a:r>
          </a:p>
          <a:p>
            <a:endParaRPr lang="en-US" sz="1000" dirty="0" smtClean="0"/>
          </a:p>
          <a:p>
            <a:r>
              <a:rPr lang="en-US" dirty="0" smtClean="0"/>
              <a:t>Gravimetric geoid models and GPS are a viable alternative to long-line leveling</a:t>
            </a:r>
          </a:p>
          <a:p>
            <a:endParaRPr lang="en-US" sz="1000" dirty="0" smtClean="0"/>
          </a:p>
          <a:p>
            <a:r>
              <a:rPr lang="en-US" dirty="0" smtClean="0"/>
              <a:t>Improvements still being made to high resolution geoid modeling </a:t>
            </a:r>
            <a:endParaRPr lang="en-US" dirty="0"/>
          </a:p>
        </p:txBody>
      </p:sp>
      <p:sp>
        <p:nvSpPr>
          <p:cNvPr id="4" name="Date Placeholder 3"/>
          <p:cNvSpPr>
            <a:spLocks noGrp="1"/>
          </p:cNvSpPr>
          <p:nvPr>
            <p:ph type="dt" sz="half" idx="10"/>
          </p:nvPr>
        </p:nvSpPr>
        <p:spPr/>
        <p:txBody>
          <a:bodyPr/>
          <a:lstStyle/>
          <a:p>
            <a:pPr>
              <a:defRPr/>
            </a:pPr>
            <a:r>
              <a:rPr lang="en-US" smtClean="0"/>
              <a:t>12/9/2011</a:t>
            </a:r>
            <a:endParaRPr lang="en-US"/>
          </a:p>
        </p:txBody>
      </p:sp>
      <p:sp>
        <p:nvSpPr>
          <p:cNvPr id="5" name="Footer Placeholder 4"/>
          <p:cNvSpPr>
            <a:spLocks noGrp="1"/>
          </p:cNvSpPr>
          <p:nvPr>
            <p:ph type="ftr" sz="quarter" idx="11"/>
          </p:nvPr>
        </p:nvSpPr>
        <p:spPr/>
        <p:txBody>
          <a:bodyPr/>
          <a:lstStyle/>
          <a:p>
            <a:pPr>
              <a:defRPr/>
            </a:pPr>
            <a:r>
              <a:rPr lang="en-US" smtClean="0"/>
              <a:t>American Geophysical Union Fall Meeting</a:t>
            </a:r>
            <a:endParaRPr lang="en-US" dirty="0"/>
          </a:p>
        </p:txBody>
      </p:sp>
      <p:sp>
        <p:nvSpPr>
          <p:cNvPr id="6" name="Slide Number Placeholder 5"/>
          <p:cNvSpPr>
            <a:spLocks noGrp="1"/>
          </p:cNvSpPr>
          <p:nvPr>
            <p:ph type="sldNum" sz="quarter" idx="12"/>
          </p:nvPr>
        </p:nvSpPr>
        <p:spPr/>
        <p:txBody>
          <a:bodyPr/>
          <a:lstStyle/>
          <a:p>
            <a:pPr>
              <a:defRPr/>
            </a:pPr>
            <a:fld id="{67D4626A-CDB5-4B41-A00B-BFC7DEA88BA0}" type="slidenum">
              <a:rPr lang="en-US" smtClean="0"/>
              <a:pPr>
                <a:defRPr/>
              </a:pPr>
              <a:t>19</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dirty="0" smtClean="0"/>
              <a:t>Genesis of the survey</a:t>
            </a:r>
          </a:p>
        </p:txBody>
      </p:sp>
      <p:sp>
        <p:nvSpPr>
          <p:cNvPr id="4099" name="Content Placeholder 2"/>
          <p:cNvSpPr>
            <a:spLocks noGrp="1"/>
          </p:cNvSpPr>
          <p:nvPr>
            <p:ph idx="1"/>
          </p:nvPr>
        </p:nvSpPr>
        <p:spPr/>
        <p:txBody>
          <a:bodyPr/>
          <a:lstStyle/>
          <a:p>
            <a:pPr eaLnBrk="1" hangingPunct="1">
              <a:buNone/>
            </a:pPr>
            <a:r>
              <a:rPr lang="en-US" b="1" dirty="0" smtClean="0"/>
              <a:t>“...the gravimetric geoid used in defining</a:t>
            </a:r>
            <a:br>
              <a:rPr lang="en-US" b="1" dirty="0" smtClean="0"/>
            </a:br>
            <a:r>
              <a:rPr lang="en-US" b="1" dirty="0" smtClean="0"/>
              <a:t>the </a:t>
            </a:r>
            <a:r>
              <a:rPr lang="en-US" b="1" i="1" dirty="0" smtClean="0"/>
              <a:t>future vertical datum of the United States</a:t>
            </a:r>
            <a:r>
              <a:rPr lang="en-US" b="1" dirty="0" smtClean="0"/>
              <a:t> should have an absolute accuracy of 1 centimeter at any place and at any time.”</a:t>
            </a:r>
          </a:p>
          <a:p>
            <a:pPr eaLnBrk="1" hangingPunct="1">
              <a:buNone/>
            </a:pPr>
            <a:r>
              <a:rPr lang="en-US" b="1" dirty="0" smtClean="0"/>
              <a:t>				-- The NGS 10 year plan 					(2008-2018)</a:t>
            </a:r>
          </a:p>
          <a:p>
            <a:pPr eaLnBrk="1" hangingPunct="1">
              <a:buNone/>
            </a:pPr>
            <a:endParaRPr lang="en-US" b="1" dirty="0" smtClean="0"/>
          </a:p>
          <a:p>
            <a:pPr eaLnBrk="1" hangingPunct="1">
              <a:buNone/>
            </a:pPr>
            <a:r>
              <a:rPr lang="en-US" b="1" dirty="0" smtClean="0"/>
              <a:t>Admirable!...Achievable?</a:t>
            </a:r>
            <a:endParaRPr lang="en-US" dirty="0" smtClean="0"/>
          </a:p>
        </p:txBody>
      </p:sp>
      <p:sp>
        <p:nvSpPr>
          <p:cNvPr id="4" name="Footer Placeholder 3"/>
          <p:cNvSpPr>
            <a:spLocks noGrp="1"/>
          </p:cNvSpPr>
          <p:nvPr>
            <p:ph type="ftr" sz="quarter" idx="11"/>
          </p:nvPr>
        </p:nvSpPr>
        <p:spPr/>
        <p:txBody>
          <a:bodyPr/>
          <a:lstStyle/>
          <a:p>
            <a:pPr>
              <a:defRPr/>
            </a:pPr>
            <a:r>
              <a:rPr lang="en-US" smtClean="0"/>
              <a:t>American Geophysical Union Fall Meeting</a:t>
            </a:r>
            <a:endParaRPr lang="en-US"/>
          </a:p>
        </p:txBody>
      </p:sp>
      <p:sp>
        <p:nvSpPr>
          <p:cNvPr id="6" name="Date Placeholder 5"/>
          <p:cNvSpPr>
            <a:spLocks noGrp="1"/>
          </p:cNvSpPr>
          <p:nvPr>
            <p:ph type="dt" sz="quarter" idx="10"/>
          </p:nvPr>
        </p:nvSpPr>
        <p:spPr/>
        <p:txBody>
          <a:bodyPr/>
          <a:lstStyle/>
          <a:p>
            <a:pPr>
              <a:defRPr/>
            </a:pPr>
            <a:r>
              <a:rPr lang="en-US" smtClean="0"/>
              <a:t>12/9/2011</a:t>
            </a:r>
            <a:endParaRPr lang="en-US"/>
          </a:p>
        </p:txBody>
      </p:sp>
      <p:sp>
        <p:nvSpPr>
          <p:cNvPr id="7" name="Slide Number Placeholder 6"/>
          <p:cNvSpPr>
            <a:spLocks noGrp="1"/>
          </p:cNvSpPr>
          <p:nvPr>
            <p:ph type="sldNum" sz="quarter" idx="12"/>
          </p:nvPr>
        </p:nvSpPr>
        <p:spPr/>
        <p:txBody>
          <a:bodyPr/>
          <a:lstStyle/>
          <a:p>
            <a:pPr>
              <a:defRPr/>
            </a:pPr>
            <a:fld id="{67D4626A-CDB5-4B41-A00B-BFC7DEA88BA0}"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p:txBody>
          <a:bodyPr/>
          <a:lstStyle/>
          <a:p>
            <a:r>
              <a:rPr lang="en-US" dirty="0" smtClean="0"/>
              <a:t>Dozens of studies, comparing all of the terrestrial positioning techniques of GSVS11</a:t>
            </a:r>
          </a:p>
          <a:p>
            <a:endParaRPr lang="en-US" sz="1000" dirty="0" smtClean="0"/>
          </a:p>
          <a:p>
            <a:r>
              <a:rPr lang="en-US" dirty="0" smtClean="0"/>
              <a:t>Dig deeper on GRACE / GOCO2s disagreements with GSVS11</a:t>
            </a:r>
          </a:p>
          <a:p>
            <a:endParaRPr lang="en-US" sz="1000" dirty="0" smtClean="0"/>
          </a:p>
          <a:p>
            <a:r>
              <a:rPr lang="en-US" dirty="0" smtClean="0"/>
              <a:t>GSVS13:  Higher elevation, more rugged topography, additional measurements (borehole gravimetry?)</a:t>
            </a:r>
          </a:p>
          <a:p>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pPr>
              <a:defRPr/>
            </a:pPr>
            <a:r>
              <a:rPr lang="en-US" smtClean="0"/>
              <a:t>12/9/2011</a:t>
            </a:r>
            <a:endParaRPr lang="en-US"/>
          </a:p>
        </p:txBody>
      </p:sp>
      <p:sp>
        <p:nvSpPr>
          <p:cNvPr id="5" name="Footer Placeholder 4"/>
          <p:cNvSpPr>
            <a:spLocks noGrp="1"/>
          </p:cNvSpPr>
          <p:nvPr>
            <p:ph type="ftr" sz="quarter" idx="11"/>
          </p:nvPr>
        </p:nvSpPr>
        <p:spPr/>
        <p:txBody>
          <a:bodyPr/>
          <a:lstStyle/>
          <a:p>
            <a:pPr>
              <a:defRPr/>
            </a:pPr>
            <a:r>
              <a:rPr lang="en-US" smtClean="0"/>
              <a:t>American Geophysical Union Fall Meeting</a:t>
            </a:r>
            <a:endParaRPr lang="en-US" dirty="0"/>
          </a:p>
        </p:txBody>
      </p:sp>
      <p:sp>
        <p:nvSpPr>
          <p:cNvPr id="6" name="Slide Number Placeholder 5"/>
          <p:cNvSpPr>
            <a:spLocks noGrp="1"/>
          </p:cNvSpPr>
          <p:nvPr>
            <p:ph type="sldNum" sz="quarter" idx="12"/>
          </p:nvPr>
        </p:nvSpPr>
        <p:spPr/>
        <p:txBody>
          <a:bodyPr/>
          <a:lstStyle/>
          <a:p>
            <a:pPr>
              <a:defRPr/>
            </a:pPr>
            <a:fld id="{67D4626A-CDB5-4B41-A00B-BFC7DEA88BA0}" type="slidenum">
              <a:rPr lang="en-US" smtClean="0"/>
              <a:pPr>
                <a:defRPr/>
              </a:pPr>
              <a:t>20</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r>
              <a:rPr lang="en-US"/>
              <a:t>Questions/Comments?</a:t>
            </a:r>
          </a:p>
        </p:txBody>
      </p:sp>
      <p:sp>
        <p:nvSpPr>
          <p:cNvPr id="196611" name="Rectangle 3"/>
          <p:cNvSpPr>
            <a:spLocks noGrp="1" noChangeArrowheads="1"/>
          </p:cNvSpPr>
          <p:nvPr>
            <p:ph type="body" idx="1"/>
          </p:nvPr>
        </p:nvSpPr>
        <p:spPr/>
        <p:txBody>
          <a:bodyPr/>
          <a:lstStyle/>
          <a:p>
            <a:pPr algn="ctr">
              <a:buNone/>
            </a:pPr>
            <a:endParaRPr lang="en-US" dirty="0" smtClean="0"/>
          </a:p>
          <a:p>
            <a:pPr algn="ctr">
              <a:buNone/>
            </a:pPr>
            <a:endParaRPr lang="en-US" dirty="0" smtClean="0"/>
          </a:p>
          <a:p>
            <a:pPr algn="ctr">
              <a:buNone/>
            </a:pPr>
            <a:r>
              <a:rPr lang="en-US" dirty="0" smtClean="0"/>
              <a:t>Dru.Smith@noaa.gov</a:t>
            </a:r>
            <a:endParaRPr lang="en-US" dirty="0"/>
          </a:p>
          <a:p>
            <a:pPr>
              <a:buNone/>
            </a:pPr>
            <a:endParaRPr lang="en-US" dirty="0" smtClean="0"/>
          </a:p>
          <a:p>
            <a:pPr algn="ctr">
              <a:buNone/>
            </a:pPr>
            <a:r>
              <a:rPr lang="en-US" sz="2400" b="1" dirty="0" smtClean="0"/>
              <a:t>http://www.ngs.noaa.gov/GEOID/GSVS11/index.shtml</a:t>
            </a:r>
            <a:endParaRPr lang="en-US" sz="2400" b="1" dirty="0"/>
          </a:p>
          <a:p>
            <a:endParaRPr lang="en-US" sz="1600" dirty="0"/>
          </a:p>
          <a:p>
            <a:endParaRPr lang="en-US" sz="1600" dirty="0"/>
          </a:p>
        </p:txBody>
      </p:sp>
      <p:sp>
        <p:nvSpPr>
          <p:cNvPr id="4" name="Date Placeholder 3"/>
          <p:cNvSpPr>
            <a:spLocks noGrp="1"/>
          </p:cNvSpPr>
          <p:nvPr>
            <p:ph type="dt" sz="half" idx="10"/>
          </p:nvPr>
        </p:nvSpPr>
        <p:spPr/>
        <p:txBody>
          <a:bodyPr/>
          <a:lstStyle/>
          <a:p>
            <a:pPr>
              <a:defRPr/>
            </a:pPr>
            <a:r>
              <a:rPr lang="en-US" smtClean="0"/>
              <a:t>12/9/2011</a:t>
            </a:r>
            <a:endParaRPr lang="en-US"/>
          </a:p>
        </p:txBody>
      </p:sp>
      <p:sp>
        <p:nvSpPr>
          <p:cNvPr id="5" name="Slide Number Placeholder 4"/>
          <p:cNvSpPr>
            <a:spLocks noGrp="1"/>
          </p:cNvSpPr>
          <p:nvPr>
            <p:ph type="sldNum" sz="quarter" idx="12"/>
          </p:nvPr>
        </p:nvSpPr>
        <p:spPr/>
        <p:txBody>
          <a:bodyPr/>
          <a:lstStyle/>
          <a:p>
            <a:pPr>
              <a:defRPr/>
            </a:pPr>
            <a:fld id="{67D4626A-CDB5-4B41-A00B-BFC7DEA88BA0}" type="slidenum">
              <a:rPr lang="en-US" smtClean="0"/>
              <a:pPr>
                <a:defRPr/>
              </a:pPr>
              <a:t>21</a:t>
            </a:fld>
            <a:endParaRPr lang="en-US"/>
          </a:p>
        </p:txBody>
      </p:sp>
      <p:sp>
        <p:nvSpPr>
          <p:cNvPr id="6" name="Footer Placeholder 5"/>
          <p:cNvSpPr>
            <a:spLocks noGrp="1"/>
          </p:cNvSpPr>
          <p:nvPr>
            <p:ph type="ftr" sz="quarter" idx="11"/>
          </p:nvPr>
        </p:nvSpPr>
        <p:spPr/>
        <p:txBody>
          <a:bodyPr/>
          <a:lstStyle/>
          <a:p>
            <a:pPr>
              <a:defRPr/>
            </a:pPr>
            <a:r>
              <a:rPr lang="en-US" smtClean="0"/>
              <a:t>American Geophysical Union Fall Meeting</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47675" y="493713"/>
            <a:ext cx="8229600" cy="1143000"/>
          </a:xfrm>
        </p:spPr>
        <p:txBody>
          <a:bodyPr/>
          <a:lstStyle/>
          <a:p>
            <a:pPr eaLnBrk="1" hangingPunct="1"/>
            <a:r>
              <a:rPr lang="en-US" dirty="0" smtClean="0"/>
              <a:t>Goal of the survey </a:t>
            </a:r>
          </a:p>
        </p:txBody>
      </p:sp>
      <p:sp>
        <p:nvSpPr>
          <p:cNvPr id="5123" name="Content Placeholder 2"/>
          <p:cNvSpPr>
            <a:spLocks noGrp="1"/>
          </p:cNvSpPr>
          <p:nvPr>
            <p:ph idx="1"/>
          </p:nvPr>
        </p:nvSpPr>
        <p:spPr>
          <a:xfrm>
            <a:off x="447675" y="1819275"/>
            <a:ext cx="8229600" cy="4525963"/>
          </a:xfrm>
        </p:spPr>
        <p:txBody>
          <a:bodyPr/>
          <a:lstStyle/>
          <a:p>
            <a:pPr eaLnBrk="1" hangingPunct="1"/>
            <a:r>
              <a:rPr lang="en-US" dirty="0" smtClean="0"/>
              <a:t>Observe geoid shape (slope) using multiple independent terrestrial survey methods</a:t>
            </a:r>
          </a:p>
          <a:p>
            <a:pPr lvl="1" eaLnBrk="1" hangingPunct="1"/>
            <a:r>
              <a:rPr lang="en-US" dirty="0" smtClean="0"/>
              <a:t>GPS + Leveling</a:t>
            </a:r>
          </a:p>
          <a:p>
            <a:pPr lvl="1" eaLnBrk="1" hangingPunct="1"/>
            <a:r>
              <a:rPr lang="en-US" dirty="0" smtClean="0"/>
              <a:t>Deflections of the Vertical</a:t>
            </a:r>
          </a:p>
          <a:p>
            <a:pPr eaLnBrk="1" hangingPunct="1"/>
            <a:r>
              <a:rPr lang="en-US" dirty="0" smtClean="0"/>
              <a:t>Compare </a:t>
            </a:r>
            <a:r>
              <a:rPr lang="en-US" b="1" i="1" dirty="0" smtClean="0"/>
              <a:t>observed</a:t>
            </a:r>
            <a:r>
              <a:rPr lang="en-US" dirty="0" smtClean="0"/>
              <a:t> slopes (from terrestrial surveys) to </a:t>
            </a:r>
            <a:r>
              <a:rPr lang="en-US" b="1" i="1" dirty="0" smtClean="0"/>
              <a:t>modeled</a:t>
            </a:r>
            <a:r>
              <a:rPr lang="en-US" dirty="0" smtClean="0"/>
              <a:t> slopes (from </a:t>
            </a:r>
            <a:r>
              <a:rPr lang="en-US" dirty="0" err="1" smtClean="0"/>
              <a:t>gravimetry</a:t>
            </a:r>
            <a:r>
              <a:rPr lang="en-US" dirty="0" smtClean="0"/>
              <a:t> or satellites)</a:t>
            </a:r>
          </a:p>
          <a:p>
            <a:pPr lvl="1" eaLnBrk="1" hangingPunct="1"/>
            <a:r>
              <a:rPr lang="en-US" dirty="0" smtClean="0"/>
              <a:t>With / Without new GRAV-D airborne gravity</a:t>
            </a:r>
          </a:p>
        </p:txBody>
      </p:sp>
      <p:sp>
        <p:nvSpPr>
          <p:cNvPr id="4" name="Footer Placeholder 3"/>
          <p:cNvSpPr>
            <a:spLocks noGrp="1"/>
          </p:cNvSpPr>
          <p:nvPr>
            <p:ph type="ftr" sz="quarter" idx="11"/>
          </p:nvPr>
        </p:nvSpPr>
        <p:spPr/>
        <p:txBody>
          <a:bodyPr/>
          <a:lstStyle/>
          <a:p>
            <a:pPr>
              <a:defRPr/>
            </a:pPr>
            <a:r>
              <a:rPr lang="en-US" smtClean="0"/>
              <a:t>American Geophysical Union Fall Meeting</a:t>
            </a:r>
            <a:endParaRPr lang="en-US"/>
          </a:p>
        </p:txBody>
      </p:sp>
      <p:sp>
        <p:nvSpPr>
          <p:cNvPr id="6" name="Date Placeholder 5"/>
          <p:cNvSpPr>
            <a:spLocks noGrp="1"/>
          </p:cNvSpPr>
          <p:nvPr>
            <p:ph type="dt" sz="quarter" idx="10"/>
          </p:nvPr>
        </p:nvSpPr>
        <p:spPr/>
        <p:txBody>
          <a:bodyPr/>
          <a:lstStyle/>
          <a:p>
            <a:pPr>
              <a:defRPr/>
            </a:pPr>
            <a:r>
              <a:rPr lang="en-US" smtClean="0"/>
              <a:t>12/9/2011</a:t>
            </a:r>
            <a:endParaRPr lang="en-US"/>
          </a:p>
        </p:txBody>
      </p:sp>
      <p:sp>
        <p:nvSpPr>
          <p:cNvPr id="7" name="Slide Number Placeholder 6"/>
          <p:cNvSpPr>
            <a:spLocks noGrp="1"/>
          </p:cNvSpPr>
          <p:nvPr>
            <p:ph type="sldNum" sz="quarter" idx="12"/>
          </p:nvPr>
        </p:nvSpPr>
        <p:spPr/>
        <p:txBody>
          <a:bodyPr/>
          <a:lstStyle/>
          <a:p>
            <a:pPr>
              <a:defRPr/>
            </a:pPr>
            <a:fld id="{67D4626A-CDB5-4B41-A00B-BFC7DEA88BA0}"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not rely on existing surveys?</a:t>
            </a:r>
            <a:endParaRPr lang="en-US" dirty="0"/>
          </a:p>
        </p:txBody>
      </p:sp>
      <p:sp>
        <p:nvSpPr>
          <p:cNvPr id="3" name="Content Placeholder 2"/>
          <p:cNvSpPr>
            <a:spLocks noGrp="1"/>
          </p:cNvSpPr>
          <p:nvPr>
            <p:ph idx="1"/>
          </p:nvPr>
        </p:nvSpPr>
        <p:spPr/>
        <p:txBody>
          <a:bodyPr/>
          <a:lstStyle/>
          <a:p>
            <a:r>
              <a:rPr lang="en-US" dirty="0" smtClean="0"/>
              <a:t>Most existing marks are </a:t>
            </a:r>
            <a:r>
              <a:rPr lang="en-US" u="sng" dirty="0" smtClean="0"/>
              <a:t>not GPS or gravity friendly</a:t>
            </a:r>
          </a:p>
          <a:p>
            <a:pPr>
              <a:buNone/>
            </a:pPr>
            <a:endParaRPr lang="en-US" sz="1000" dirty="0" smtClean="0"/>
          </a:p>
          <a:p>
            <a:r>
              <a:rPr lang="en-US" dirty="0" smtClean="0"/>
              <a:t>Existing leveling is </a:t>
            </a:r>
            <a:r>
              <a:rPr lang="en-US" u="sng" dirty="0" smtClean="0"/>
              <a:t>decades old</a:t>
            </a:r>
          </a:p>
          <a:p>
            <a:pPr>
              <a:buNone/>
            </a:pPr>
            <a:endParaRPr lang="en-US" sz="1000" dirty="0" smtClean="0"/>
          </a:p>
          <a:p>
            <a:r>
              <a:rPr lang="en-US" dirty="0" smtClean="0"/>
              <a:t>Existing leveling and GPS are tied to </a:t>
            </a:r>
            <a:r>
              <a:rPr lang="en-US" u="sng" dirty="0" smtClean="0"/>
              <a:t>unmonitored</a:t>
            </a:r>
            <a:r>
              <a:rPr lang="en-US" dirty="0" smtClean="0"/>
              <a:t> passive control </a:t>
            </a:r>
            <a:r>
              <a:rPr lang="en-US" u="sng" dirty="0" smtClean="0"/>
              <a:t>coordinates</a:t>
            </a:r>
          </a:p>
          <a:p>
            <a:pPr>
              <a:buNone/>
            </a:pPr>
            <a:endParaRPr lang="en-US" sz="1000" dirty="0" smtClean="0"/>
          </a:p>
          <a:p>
            <a:r>
              <a:rPr lang="en-US" u="sng" dirty="0" smtClean="0"/>
              <a:t>Overlap</a:t>
            </a:r>
            <a:r>
              <a:rPr lang="en-US" dirty="0" smtClean="0"/>
              <a:t> of existing gravity, GPS or leveling is </a:t>
            </a:r>
            <a:r>
              <a:rPr lang="en-US" u="sng" dirty="0" smtClean="0"/>
              <a:t>minimal in space </a:t>
            </a:r>
            <a:r>
              <a:rPr lang="en-US" dirty="0" smtClean="0"/>
              <a:t>and widely </a:t>
            </a:r>
            <a:r>
              <a:rPr lang="en-US" u="sng" dirty="0" smtClean="0"/>
              <a:t>separated in time</a:t>
            </a:r>
          </a:p>
          <a:p>
            <a:endParaRPr lang="en-US" dirty="0"/>
          </a:p>
        </p:txBody>
      </p:sp>
      <p:sp>
        <p:nvSpPr>
          <p:cNvPr id="4" name="Date Placeholder 3"/>
          <p:cNvSpPr>
            <a:spLocks noGrp="1"/>
          </p:cNvSpPr>
          <p:nvPr>
            <p:ph type="dt" sz="half" idx="10"/>
          </p:nvPr>
        </p:nvSpPr>
        <p:spPr/>
        <p:txBody>
          <a:bodyPr/>
          <a:lstStyle/>
          <a:p>
            <a:pPr>
              <a:defRPr/>
            </a:pPr>
            <a:r>
              <a:rPr lang="en-US" smtClean="0"/>
              <a:t>12/9/2011</a:t>
            </a:r>
            <a:endParaRPr lang="en-US"/>
          </a:p>
        </p:txBody>
      </p:sp>
      <p:sp>
        <p:nvSpPr>
          <p:cNvPr id="5" name="Footer Placeholder 4"/>
          <p:cNvSpPr>
            <a:spLocks noGrp="1"/>
          </p:cNvSpPr>
          <p:nvPr>
            <p:ph type="ftr" sz="quarter" idx="11"/>
          </p:nvPr>
        </p:nvSpPr>
        <p:spPr/>
        <p:txBody>
          <a:bodyPr/>
          <a:lstStyle/>
          <a:p>
            <a:pPr>
              <a:defRPr/>
            </a:pPr>
            <a:r>
              <a:rPr lang="en-US" smtClean="0"/>
              <a:t>American Geophysical Union Fall Meeting</a:t>
            </a:r>
            <a:endParaRPr lang="en-US" dirty="0"/>
          </a:p>
        </p:txBody>
      </p:sp>
      <p:sp>
        <p:nvSpPr>
          <p:cNvPr id="6" name="Slide Number Placeholder 5"/>
          <p:cNvSpPr>
            <a:spLocks noGrp="1"/>
          </p:cNvSpPr>
          <p:nvPr>
            <p:ph type="sldNum" sz="quarter" idx="12"/>
          </p:nvPr>
        </p:nvSpPr>
        <p:spPr/>
        <p:txBody>
          <a:bodyPr/>
          <a:lstStyle/>
          <a:p>
            <a:pPr>
              <a:defRPr/>
            </a:pPr>
            <a:fld id="{67D4626A-CDB5-4B41-A00B-BFC7DEA88BA0}"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3057"/>
            <a:ext cx="8229600" cy="1143000"/>
          </a:xfrm>
        </p:spPr>
        <p:txBody>
          <a:bodyPr/>
          <a:lstStyle/>
          <a:p>
            <a:r>
              <a:rPr lang="en-US" dirty="0" smtClean="0"/>
              <a:t>Choosing the Place and Time for a New Survey</a:t>
            </a:r>
            <a:endParaRPr lang="en-US" dirty="0"/>
          </a:p>
        </p:txBody>
      </p:sp>
      <p:sp>
        <p:nvSpPr>
          <p:cNvPr id="3" name="Content Placeholder 2"/>
          <p:cNvSpPr>
            <a:spLocks noGrp="1"/>
          </p:cNvSpPr>
          <p:nvPr>
            <p:ph idx="1"/>
          </p:nvPr>
        </p:nvSpPr>
        <p:spPr>
          <a:xfrm>
            <a:off x="446183" y="1181559"/>
            <a:ext cx="8229600" cy="4525963"/>
          </a:xfrm>
        </p:spPr>
        <p:txBody>
          <a:bodyPr/>
          <a:lstStyle/>
          <a:p>
            <a:r>
              <a:rPr lang="en-US" dirty="0" smtClean="0"/>
              <a:t>Criteria:</a:t>
            </a:r>
          </a:p>
          <a:p>
            <a:pPr lvl="1"/>
            <a:r>
              <a:rPr lang="en-US" dirty="0" smtClean="0"/>
              <a:t>Significantly exceed 100 km</a:t>
            </a:r>
          </a:p>
          <a:p>
            <a:pPr lvl="1"/>
            <a:r>
              <a:rPr lang="en-US" dirty="0" smtClean="0"/>
              <a:t>Under existing GRAV-D data</a:t>
            </a:r>
          </a:p>
          <a:p>
            <a:pPr lvl="1"/>
            <a:r>
              <a:rPr lang="en-US" dirty="0" smtClean="0"/>
              <a:t>Avoid trees and woods</a:t>
            </a:r>
          </a:p>
          <a:p>
            <a:pPr lvl="1"/>
            <a:r>
              <a:rPr lang="en-US" dirty="0" smtClean="0"/>
              <a:t>Along major roads</a:t>
            </a:r>
          </a:p>
          <a:p>
            <a:pPr lvl="1"/>
            <a:r>
              <a:rPr lang="en-US" dirty="0" smtClean="0"/>
              <a:t>Cloud-free nights</a:t>
            </a:r>
          </a:p>
          <a:p>
            <a:pPr lvl="1"/>
            <a:r>
              <a:rPr lang="en-US" dirty="0" smtClean="0"/>
              <a:t>No major bridges along the route</a:t>
            </a:r>
          </a:p>
          <a:p>
            <a:pPr lvl="1"/>
            <a:r>
              <a:rPr lang="en-US" dirty="0" smtClean="0"/>
              <a:t>Low elevations</a:t>
            </a:r>
          </a:p>
          <a:p>
            <a:pPr lvl="1"/>
            <a:r>
              <a:rPr lang="en-US" dirty="0" smtClean="0"/>
              <a:t>Significant geoid slope</a:t>
            </a:r>
          </a:p>
          <a:p>
            <a:pPr lvl="1"/>
            <a:r>
              <a:rPr lang="en-US" dirty="0" smtClean="0"/>
              <a:t>Inexpensive travel costs</a:t>
            </a:r>
          </a:p>
        </p:txBody>
      </p:sp>
      <p:sp>
        <p:nvSpPr>
          <p:cNvPr id="4" name="Date Placeholder 3"/>
          <p:cNvSpPr>
            <a:spLocks noGrp="1"/>
          </p:cNvSpPr>
          <p:nvPr>
            <p:ph type="dt" sz="half" idx="10"/>
          </p:nvPr>
        </p:nvSpPr>
        <p:spPr/>
        <p:txBody>
          <a:bodyPr/>
          <a:lstStyle/>
          <a:p>
            <a:pPr>
              <a:defRPr/>
            </a:pPr>
            <a:r>
              <a:rPr lang="en-US" smtClean="0"/>
              <a:t>12/9/2011</a:t>
            </a:r>
            <a:endParaRPr lang="en-US"/>
          </a:p>
        </p:txBody>
      </p:sp>
      <p:sp>
        <p:nvSpPr>
          <p:cNvPr id="5" name="Footer Placeholder 4"/>
          <p:cNvSpPr>
            <a:spLocks noGrp="1"/>
          </p:cNvSpPr>
          <p:nvPr>
            <p:ph type="ftr" sz="quarter" idx="11"/>
          </p:nvPr>
        </p:nvSpPr>
        <p:spPr/>
        <p:txBody>
          <a:bodyPr/>
          <a:lstStyle/>
          <a:p>
            <a:pPr>
              <a:defRPr/>
            </a:pPr>
            <a:r>
              <a:rPr lang="en-US" dirty="0" smtClean="0"/>
              <a:t>American Geophysical Union Fall Meeting</a:t>
            </a:r>
            <a:endParaRPr lang="en-US" dirty="0"/>
          </a:p>
        </p:txBody>
      </p:sp>
      <p:sp>
        <p:nvSpPr>
          <p:cNvPr id="6" name="Slide Number Placeholder 5"/>
          <p:cNvSpPr>
            <a:spLocks noGrp="1"/>
          </p:cNvSpPr>
          <p:nvPr>
            <p:ph type="sldNum" sz="quarter" idx="12"/>
          </p:nvPr>
        </p:nvSpPr>
        <p:spPr/>
        <p:txBody>
          <a:bodyPr/>
          <a:lstStyle/>
          <a:p>
            <a:pPr>
              <a:defRPr/>
            </a:pPr>
            <a:fld id="{67D4626A-CDB5-4B41-A00B-BFC7DEA88BA0}" type="slidenum">
              <a:rPr lang="en-US" smtClean="0"/>
              <a:pPr>
                <a:defRPr/>
              </a:pPr>
              <a:t>5</a:t>
            </a:fld>
            <a:endParaRPr lang="en-US"/>
          </a:p>
        </p:txBody>
      </p:sp>
      <p:sp>
        <p:nvSpPr>
          <p:cNvPr id="1026" name="Tree"/>
          <p:cNvSpPr>
            <a:spLocks noEditPoints="1" noChangeArrowheads="1"/>
          </p:cNvSpPr>
          <p:nvPr/>
        </p:nvSpPr>
        <p:spPr bwMode="auto">
          <a:xfrm>
            <a:off x="8210146" y="1405650"/>
            <a:ext cx="671410" cy="671410"/>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pic>
        <p:nvPicPr>
          <p:cNvPr id="1033" name="Picture 9" descr="C:\Documents and Settings\Dru.Smith\Local Settings\Temporary Internet Files\Content.IE5\2C5ZV6QI\MC900432591[1].png"/>
          <p:cNvPicPr>
            <a:picLocks noChangeAspect="1" noChangeArrowheads="1"/>
          </p:cNvPicPr>
          <p:nvPr/>
        </p:nvPicPr>
        <p:blipFill>
          <a:blip r:embed="rId3" cstate="print"/>
          <a:srcRect/>
          <a:stretch>
            <a:fillRect/>
          </a:stretch>
        </p:blipFill>
        <p:spPr bwMode="auto">
          <a:xfrm>
            <a:off x="8132324" y="2553511"/>
            <a:ext cx="778100" cy="778100"/>
          </a:xfrm>
          <a:prstGeom prst="rect">
            <a:avLst/>
          </a:prstGeom>
          <a:noFill/>
        </p:spPr>
      </p:pic>
      <p:pic>
        <p:nvPicPr>
          <p:cNvPr id="1034" name="Picture 10" descr="C:\Documents and Settings\Dru.Smith\Local Settings\Temporary Internet Files\Content.IE5\X5YCUKVJ\MC900441322[1].png"/>
          <p:cNvPicPr>
            <a:picLocks noChangeAspect="1" noChangeArrowheads="1"/>
          </p:cNvPicPr>
          <p:nvPr/>
        </p:nvPicPr>
        <p:blipFill>
          <a:blip r:embed="rId4" cstate="print"/>
          <a:srcRect/>
          <a:stretch>
            <a:fillRect/>
          </a:stretch>
        </p:blipFill>
        <p:spPr bwMode="auto">
          <a:xfrm>
            <a:off x="6648855" y="3171218"/>
            <a:ext cx="734438" cy="734438"/>
          </a:xfrm>
          <a:prstGeom prst="rect">
            <a:avLst/>
          </a:prstGeom>
          <a:noFill/>
        </p:spPr>
      </p:pic>
      <p:pic>
        <p:nvPicPr>
          <p:cNvPr id="1035" name="Picture 11" descr="C:\Documents and Settings\Dru.Smith\Local Settings\Temporary Internet Files\Content.IE5\YDMIW1AC\MP900145617[1].jpg"/>
          <p:cNvPicPr>
            <a:picLocks noChangeAspect="1" noChangeArrowheads="1"/>
          </p:cNvPicPr>
          <p:nvPr/>
        </p:nvPicPr>
        <p:blipFill>
          <a:blip r:embed="rId5" cstate="print"/>
          <a:srcRect/>
          <a:stretch>
            <a:fillRect/>
          </a:stretch>
        </p:blipFill>
        <p:spPr bwMode="auto">
          <a:xfrm>
            <a:off x="6000021" y="2976663"/>
            <a:ext cx="812454" cy="1269460"/>
          </a:xfrm>
          <a:prstGeom prst="rect">
            <a:avLst/>
          </a:prstGeom>
          <a:noFill/>
        </p:spPr>
      </p:pic>
      <p:pic>
        <p:nvPicPr>
          <p:cNvPr id="1037" name="Picture 13" descr="C:\Documents and Settings\Dru.Smith\Local Settings\Temporary Internet Files\Content.IE5\X5YCUKVJ\MC900303675[1].wmf"/>
          <p:cNvPicPr>
            <a:picLocks noChangeAspect="1" noChangeArrowheads="1"/>
          </p:cNvPicPr>
          <p:nvPr/>
        </p:nvPicPr>
        <p:blipFill>
          <a:blip r:embed="rId6" cstate="print"/>
          <a:srcRect/>
          <a:stretch>
            <a:fillRect/>
          </a:stretch>
        </p:blipFill>
        <p:spPr bwMode="auto">
          <a:xfrm>
            <a:off x="8018553" y="1225685"/>
            <a:ext cx="1125447" cy="1131239"/>
          </a:xfrm>
          <a:prstGeom prst="rect">
            <a:avLst/>
          </a:prstGeom>
          <a:noFill/>
        </p:spPr>
      </p:pic>
      <p:pic>
        <p:nvPicPr>
          <p:cNvPr id="23" name="Picture 13" descr="C:\Documents and Settings\Dru.Smith\Local Settings\Temporary Internet Files\Content.IE5\X5YCUKVJ\MC900303675[1].wmf"/>
          <p:cNvPicPr>
            <a:picLocks noChangeAspect="1" noChangeArrowheads="1"/>
          </p:cNvPicPr>
          <p:nvPr/>
        </p:nvPicPr>
        <p:blipFill>
          <a:blip r:embed="rId6" cstate="print"/>
          <a:srcRect/>
          <a:stretch>
            <a:fillRect/>
          </a:stretch>
        </p:blipFill>
        <p:spPr bwMode="auto">
          <a:xfrm>
            <a:off x="8018553" y="2350851"/>
            <a:ext cx="1125447" cy="1131239"/>
          </a:xfrm>
          <a:prstGeom prst="rect">
            <a:avLst/>
          </a:prstGeom>
          <a:noFill/>
        </p:spPr>
      </p:pic>
      <p:pic>
        <p:nvPicPr>
          <p:cNvPr id="1038" name="Picture 14" descr="C:\Documents and Settings\Dru.Smith\Local Settings\Temporary Internet Files\Content.IE5\X5YCUKVJ\MC900383692[1].wmf"/>
          <p:cNvPicPr>
            <a:picLocks noChangeAspect="1" noChangeArrowheads="1"/>
          </p:cNvPicPr>
          <p:nvPr/>
        </p:nvPicPr>
        <p:blipFill>
          <a:blip r:embed="rId7" cstate="print"/>
          <a:srcRect/>
          <a:stretch>
            <a:fillRect/>
          </a:stretch>
        </p:blipFill>
        <p:spPr bwMode="auto">
          <a:xfrm>
            <a:off x="7788152" y="3813242"/>
            <a:ext cx="1445386" cy="699894"/>
          </a:xfrm>
          <a:prstGeom prst="rect">
            <a:avLst/>
          </a:prstGeom>
          <a:noFill/>
        </p:spPr>
      </p:pic>
      <p:pic>
        <p:nvPicPr>
          <p:cNvPr id="24" name="Picture 13" descr="C:\Documents and Settings\Dru.Smith\Local Settings\Temporary Internet Files\Content.IE5\X5YCUKVJ\MC900303675[1].wmf"/>
          <p:cNvPicPr>
            <a:picLocks noChangeAspect="1" noChangeArrowheads="1"/>
          </p:cNvPicPr>
          <p:nvPr/>
        </p:nvPicPr>
        <p:blipFill>
          <a:blip r:embed="rId6" cstate="print"/>
          <a:srcRect/>
          <a:stretch>
            <a:fillRect/>
          </a:stretch>
        </p:blipFill>
        <p:spPr bwMode="auto">
          <a:xfrm>
            <a:off x="8018553" y="3592748"/>
            <a:ext cx="1125447" cy="1131239"/>
          </a:xfrm>
          <a:prstGeom prst="rect">
            <a:avLst/>
          </a:prstGeom>
          <a:noFill/>
        </p:spPr>
      </p:pic>
      <p:pic>
        <p:nvPicPr>
          <p:cNvPr id="28" name="Picture 10" descr="C:\Documents and Settings\Dru.Smith\Local Settings\Temporary Internet Files\Content.IE5\X5YCUKVJ\MC900441322[1].png"/>
          <p:cNvPicPr>
            <a:picLocks noChangeAspect="1" noChangeArrowheads="1"/>
          </p:cNvPicPr>
          <p:nvPr/>
        </p:nvPicPr>
        <p:blipFill>
          <a:blip r:embed="rId4" cstate="print"/>
          <a:srcRect/>
          <a:stretch>
            <a:fillRect/>
          </a:stretch>
        </p:blipFill>
        <p:spPr bwMode="auto">
          <a:xfrm>
            <a:off x="6567791" y="5872265"/>
            <a:ext cx="734438" cy="734438"/>
          </a:xfrm>
          <a:prstGeom prst="rect">
            <a:avLst/>
          </a:prstGeom>
          <a:noFill/>
        </p:spPr>
      </p:pic>
      <p:pic>
        <p:nvPicPr>
          <p:cNvPr id="31" name="Picture 16" descr="C:\Documents and Settings\Dru.Smith\Local Settings\Temporary Internet Files\Content.IE5\X5YCUKVJ\MM900041080[1].gif"/>
          <p:cNvPicPr>
            <a:picLocks noChangeAspect="1" noChangeArrowheads="1" noCrop="1"/>
          </p:cNvPicPr>
          <p:nvPr/>
        </p:nvPicPr>
        <p:blipFill>
          <a:blip r:embed="rId8" cstate="print"/>
          <a:srcRect/>
          <a:stretch>
            <a:fillRect/>
          </a:stretch>
        </p:blipFill>
        <p:spPr bwMode="auto">
          <a:xfrm>
            <a:off x="8603197" y="6235842"/>
            <a:ext cx="283729" cy="562481"/>
          </a:xfrm>
          <a:prstGeom prst="rect">
            <a:avLst/>
          </a:prstGeom>
          <a:noFill/>
        </p:spPr>
      </p:pic>
      <p:pic>
        <p:nvPicPr>
          <p:cNvPr id="32" name="Picture 16" descr="C:\Documents and Settings\Dru.Smith\Local Settings\Temporary Internet Files\Content.IE5\X5YCUKVJ\MM900041080[1].gif"/>
          <p:cNvPicPr>
            <a:picLocks noChangeAspect="1" noChangeArrowheads="1" noCrop="1"/>
          </p:cNvPicPr>
          <p:nvPr/>
        </p:nvPicPr>
        <p:blipFill>
          <a:blip r:embed="rId8" cstate="print"/>
          <a:srcRect/>
          <a:stretch>
            <a:fillRect/>
          </a:stretch>
        </p:blipFill>
        <p:spPr bwMode="auto">
          <a:xfrm>
            <a:off x="8191393" y="6154778"/>
            <a:ext cx="283729" cy="562481"/>
          </a:xfrm>
          <a:prstGeom prst="rect">
            <a:avLst/>
          </a:prstGeom>
          <a:noFill/>
        </p:spPr>
      </p:pic>
      <p:pic>
        <p:nvPicPr>
          <p:cNvPr id="33" name="Picture 16" descr="C:\Documents and Settings\Dru.Smith\Local Settings\Temporary Internet Files\Content.IE5\X5YCUKVJ\MM900041080[1].gif"/>
          <p:cNvPicPr>
            <a:picLocks noChangeAspect="1" noChangeArrowheads="1" noCrop="1"/>
          </p:cNvPicPr>
          <p:nvPr/>
        </p:nvPicPr>
        <p:blipFill>
          <a:blip r:embed="rId8" cstate="print"/>
          <a:srcRect/>
          <a:stretch>
            <a:fillRect/>
          </a:stretch>
        </p:blipFill>
        <p:spPr bwMode="auto">
          <a:xfrm>
            <a:off x="8168694" y="5791613"/>
            <a:ext cx="283729" cy="562481"/>
          </a:xfrm>
          <a:prstGeom prst="rect">
            <a:avLst/>
          </a:prstGeom>
          <a:noFill/>
        </p:spPr>
      </p:pic>
      <p:pic>
        <p:nvPicPr>
          <p:cNvPr id="34" name="Picture 16" descr="C:\Documents and Settings\Dru.Smith\Local Settings\Temporary Internet Files\Content.IE5\X5YCUKVJ\MM900041080[1].gif"/>
          <p:cNvPicPr>
            <a:picLocks noChangeAspect="1" noChangeArrowheads="1" noCrop="1"/>
          </p:cNvPicPr>
          <p:nvPr/>
        </p:nvPicPr>
        <p:blipFill>
          <a:blip r:embed="rId8" cstate="print"/>
          <a:srcRect/>
          <a:stretch>
            <a:fillRect/>
          </a:stretch>
        </p:blipFill>
        <p:spPr bwMode="auto">
          <a:xfrm>
            <a:off x="8437827" y="5944013"/>
            <a:ext cx="283729" cy="562481"/>
          </a:xfrm>
          <a:prstGeom prst="rect">
            <a:avLst/>
          </a:prstGeom>
          <a:noFill/>
        </p:spPr>
      </p:pic>
      <p:pic>
        <p:nvPicPr>
          <p:cNvPr id="35" name="Picture 13" descr="C:\Documents and Settings\Dru.Smith\Local Settings\Temporary Internet Files\Content.IE5\X5YCUKVJ\MC900303675[1].wmf"/>
          <p:cNvPicPr>
            <a:picLocks noChangeAspect="1" noChangeArrowheads="1"/>
          </p:cNvPicPr>
          <p:nvPr/>
        </p:nvPicPr>
        <p:blipFill>
          <a:blip r:embed="rId6" cstate="print"/>
          <a:srcRect/>
          <a:stretch>
            <a:fillRect/>
          </a:stretch>
        </p:blipFill>
        <p:spPr bwMode="auto">
          <a:xfrm>
            <a:off x="7960188" y="5726761"/>
            <a:ext cx="1125447" cy="1131239"/>
          </a:xfrm>
          <a:prstGeom prst="rect">
            <a:avLst/>
          </a:prstGeom>
          <a:noFill/>
        </p:spPr>
      </p:pic>
      <p:pic>
        <p:nvPicPr>
          <p:cNvPr id="1044" name="Picture 20" descr="C:\Documents and Settings\Dru.Smith\Local Settings\Temporary Internet Files\Content.IE5\P66CAXRZ\MC900389360[1].wmf"/>
          <p:cNvPicPr>
            <a:picLocks noChangeAspect="1" noChangeArrowheads="1"/>
          </p:cNvPicPr>
          <p:nvPr/>
        </p:nvPicPr>
        <p:blipFill>
          <a:blip r:embed="rId9" cstate="print"/>
          <a:srcRect/>
          <a:stretch>
            <a:fillRect/>
          </a:stretch>
        </p:blipFill>
        <p:spPr bwMode="auto">
          <a:xfrm>
            <a:off x="8171237" y="4828616"/>
            <a:ext cx="817123" cy="796674"/>
          </a:xfrm>
          <a:prstGeom prst="rect">
            <a:avLst/>
          </a:prstGeom>
          <a:noFill/>
        </p:spPr>
      </p:pic>
      <p:pic>
        <p:nvPicPr>
          <p:cNvPr id="38" name="Picture 13" descr="C:\Documents and Settings\Dru.Smith\Local Settings\Temporary Internet Files\Content.IE5\X5YCUKVJ\MC900303675[1].wmf"/>
          <p:cNvPicPr>
            <a:picLocks noChangeAspect="1" noChangeArrowheads="1"/>
          </p:cNvPicPr>
          <p:nvPr/>
        </p:nvPicPr>
        <p:blipFill>
          <a:blip r:embed="rId6" cstate="print"/>
          <a:srcRect/>
          <a:stretch>
            <a:fillRect/>
          </a:stretch>
        </p:blipFill>
        <p:spPr bwMode="auto">
          <a:xfrm>
            <a:off x="8018553" y="4679004"/>
            <a:ext cx="1125447" cy="1131239"/>
          </a:xfrm>
          <a:prstGeom prst="rect">
            <a:avLst/>
          </a:prstGeom>
          <a:noFill/>
        </p:spPr>
      </p:pic>
      <p:pic>
        <p:nvPicPr>
          <p:cNvPr id="1046" name="Picture 22" descr="C:\Documents and Settings\Dru.Smith\Local Settings\Temporary Internet Files\Content.IE5\YDMIW1AC\MC900434817[1].png"/>
          <p:cNvPicPr>
            <a:picLocks noChangeAspect="1" noChangeArrowheads="1"/>
          </p:cNvPicPr>
          <p:nvPr/>
        </p:nvPicPr>
        <p:blipFill>
          <a:blip r:embed="rId10" cstate="print"/>
          <a:srcRect/>
          <a:stretch>
            <a:fillRect/>
          </a:stretch>
        </p:blipFill>
        <p:spPr bwMode="auto">
          <a:xfrm>
            <a:off x="6001851" y="5992236"/>
            <a:ext cx="749030" cy="74903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4" cstate="print"/>
          <a:srcRect/>
          <a:stretch>
            <a:fillRect/>
          </a:stretch>
        </p:blipFill>
        <p:spPr bwMode="auto">
          <a:xfrm>
            <a:off x="749687" y="1410979"/>
            <a:ext cx="6621269" cy="477202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The Chosen Line</a:t>
            </a:r>
            <a:endParaRPr lang="en-US" dirty="0"/>
          </a:p>
        </p:txBody>
      </p:sp>
      <p:sp>
        <p:nvSpPr>
          <p:cNvPr id="4" name="Date Placeholder 3"/>
          <p:cNvSpPr>
            <a:spLocks noGrp="1"/>
          </p:cNvSpPr>
          <p:nvPr>
            <p:ph type="dt" sz="half" idx="10"/>
          </p:nvPr>
        </p:nvSpPr>
        <p:spPr/>
        <p:txBody>
          <a:bodyPr/>
          <a:lstStyle/>
          <a:p>
            <a:pPr>
              <a:defRPr/>
            </a:pPr>
            <a:r>
              <a:rPr lang="en-US" smtClean="0"/>
              <a:t>12/9/2011</a:t>
            </a:r>
            <a:endParaRPr lang="en-US"/>
          </a:p>
        </p:txBody>
      </p:sp>
      <p:sp>
        <p:nvSpPr>
          <p:cNvPr id="5" name="Footer Placeholder 4"/>
          <p:cNvSpPr>
            <a:spLocks noGrp="1"/>
          </p:cNvSpPr>
          <p:nvPr>
            <p:ph type="ftr" sz="quarter" idx="11"/>
          </p:nvPr>
        </p:nvSpPr>
        <p:spPr/>
        <p:txBody>
          <a:bodyPr/>
          <a:lstStyle/>
          <a:p>
            <a:pPr>
              <a:defRPr/>
            </a:pPr>
            <a:r>
              <a:rPr lang="en-US" smtClean="0"/>
              <a:t>American Geophysical Union Fall Meeting</a:t>
            </a:r>
            <a:endParaRPr lang="en-US"/>
          </a:p>
        </p:txBody>
      </p:sp>
      <p:sp>
        <p:nvSpPr>
          <p:cNvPr id="6" name="Slide Number Placeholder 5"/>
          <p:cNvSpPr>
            <a:spLocks noGrp="1"/>
          </p:cNvSpPr>
          <p:nvPr>
            <p:ph type="sldNum" sz="quarter" idx="12"/>
          </p:nvPr>
        </p:nvSpPr>
        <p:spPr/>
        <p:txBody>
          <a:bodyPr/>
          <a:lstStyle/>
          <a:p>
            <a:pPr>
              <a:defRPr/>
            </a:pPr>
            <a:fld id="{67D4626A-CDB5-4B41-A00B-BFC7DEA88BA0}" type="slidenum">
              <a:rPr lang="en-US" smtClean="0"/>
              <a:pPr>
                <a:defRPr/>
              </a:pPr>
              <a:t>6</a:t>
            </a:fld>
            <a:endParaRPr lang="en-US"/>
          </a:p>
        </p:txBody>
      </p:sp>
      <p:pic>
        <p:nvPicPr>
          <p:cNvPr id="1027" name="Picture 3"/>
          <p:cNvPicPr>
            <a:picLocks noChangeAspect="1" noChangeArrowheads="1"/>
          </p:cNvPicPr>
          <p:nvPr/>
        </p:nvPicPr>
        <p:blipFill>
          <a:blip r:embed="rId5" cstate="print"/>
          <a:srcRect/>
          <a:stretch>
            <a:fillRect/>
          </a:stretch>
        </p:blipFill>
        <p:spPr bwMode="auto">
          <a:xfrm>
            <a:off x="5945309" y="1167789"/>
            <a:ext cx="2719914" cy="5056742"/>
          </a:xfrm>
          <a:prstGeom prst="rect">
            <a:avLst/>
          </a:prstGeom>
          <a:noFill/>
          <a:ln w="50800">
            <a:solidFill>
              <a:srgbClr val="FF3300"/>
            </a:solidFill>
            <a:miter lim="800000"/>
            <a:headEnd/>
            <a:tailEnd/>
          </a:ln>
        </p:spPr>
      </p:pic>
      <p:sp>
        <p:nvSpPr>
          <p:cNvPr id="10" name="Rectangle 9"/>
          <p:cNvSpPr/>
          <p:nvPr/>
        </p:nvSpPr>
        <p:spPr>
          <a:xfrm>
            <a:off x="3514381" y="5078776"/>
            <a:ext cx="429658" cy="716096"/>
          </a:xfrm>
          <a:prstGeom prst="rect">
            <a:avLst/>
          </a:prstGeom>
          <a:noFill/>
          <a:ln w="508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flipV="1">
            <a:off x="3512344" y="1135856"/>
            <a:ext cx="2405062" cy="3955258"/>
          </a:xfrm>
          <a:prstGeom prst="line">
            <a:avLst/>
          </a:prstGeom>
          <a:ln w="5080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533775" y="5793581"/>
            <a:ext cx="2374106" cy="454819"/>
          </a:xfrm>
          <a:prstGeom prst="line">
            <a:avLst/>
          </a:prstGeom>
          <a:ln w="50800">
            <a:solidFill>
              <a:srgbClr val="FF33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010400" y="3933825"/>
            <a:ext cx="1709122" cy="738664"/>
          </a:xfrm>
          <a:prstGeom prst="rect">
            <a:avLst/>
          </a:prstGeom>
          <a:noFill/>
        </p:spPr>
        <p:txBody>
          <a:bodyPr wrap="none" rtlCol="0">
            <a:spAutoFit/>
          </a:bodyPr>
          <a:lstStyle/>
          <a:p>
            <a:r>
              <a:rPr lang="en-US" dirty="0" smtClean="0">
                <a:solidFill>
                  <a:schemeClr val="bg1"/>
                </a:solidFill>
              </a:rPr>
              <a:t>325 km</a:t>
            </a:r>
          </a:p>
          <a:p>
            <a:r>
              <a:rPr lang="en-US" dirty="0" smtClean="0">
                <a:solidFill>
                  <a:schemeClr val="bg1"/>
                </a:solidFill>
              </a:rPr>
              <a:t>218 points</a:t>
            </a:r>
          </a:p>
          <a:p>
            <a:r>
              <a:rPr lang="en-US" dirty="0" smtClean="0">
                <a:solidFill>
                  <a:schemeClr val="bg1"/>
                </a:solidFill>
              </a:rPr>
              <a:t>1.5 km spacing</a:t>
            </a:r>
            <a:endParaRPr lang="en-US" dirty="0">
              <a:solidFill>
                <a:schemeClr val="bg1"/>
              </a:solidFill>
            </a:endParaRPr>
          </a:p>
        </p:txBody>
      </p:sp>
      <p:sp>
        <p:nvSpPr>
          <p:cNvPr id="22" name="TextBox 21"/>
          <p:cNvSpPr txBox="1"/>
          <p:nvPr/>
        </p:nvSpPr>
        <p:spPr>
          <a:xfrm>
            <a:off x="752475" y="5133975"/>
            <a:ext cx="2111475" cy="738664"/>
          </a:xfrm>
          <a:prstGeom prst="rect">
            <a:avLst/>
          </a:prstGeom>
          <a:solidFill>
            <a:schemeClr val="bg1"/>
          </a:solidFill>
        </p:spPr>
        <p:txBody>
          <a:bodyPr wrap="none" rtlCol="0">
            <a:spAutoFit/>
          </a:bodyPr>
          <a:lstStyle/>
          <a:p>
            <a:r>
              <a:rPr lang="en-US" dirty="0" smtClean="0"/>
              <a:t>South  Texas</a:t>
            </a:r>
          </a:p>
          <a:p>
            <a:r>
              <a:rPr lang="en-US" dirty="0" smtClean="0"/>
              <a:t>July-October, 2011</a:t>
            </a:r>
          </a:p>
          <a:p>
            <a:r>
              <a:rPr lang="en-US" dirty="0" smtClean="0"/>
              <a:t>hot…Hot…HOT!</a:t>
            </a:r>
            <a:endParaRPr lang="en-US" dirty="0"/>
          </a:p>
        </p:txBody>
      </p:sp>
      <p:pic>
        <p:nvPicPr>
          <p:cNvPr id="1028" name="Picture 4"/>
          <p:cNvPicPr>
            <a:picLocks noChangeAspect="1" noChangeArrowheads="1"/>
          </p:cNvPicPr>
          <p:nvPr/>
        </p:nvPicPr>
        <p:blipFill>
          <a:blip r:embed="rId6" cstate="print"/>
          <a:srcRect/>
          <a:stretch>
            <a:fillRect/>
          </a:stretch>
        </p:blipFill>
        <p:spPr bwMode="auto">
          <a:xfrm>
            <a:off x="537696" y="1495426"/>
            <a:ext cx="5284042" cy="29337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500"/>
                                        <p:tgtEl>
                                          <p:spTgt spid="14"/>
                                        </p:tgtEl>
                                      </p:cBhvr>
                                    </p:animEffec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1027"/>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1"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Surveys Performed</a:t>
            </a:r>
            <a:endParaRPr lang="en-US" dirty="0"/>
          </a:p>
        </p:txBody>
      </p:sp>
      <p:sp>
        <p:nvSpPr>
          <p:cNvPr id="3" name="Content Placeholder 2"/>
          <p:cNvSpPr>
            <a:spLocks noGrp="1"/>
          </p:cNvSpPr>
          <p:nvPr>
            <p:ph idx="1"/>
          </p:nvPr>
        </p:nvSpPr>
        <p:spPr/>
        <p:txBody>
          <a:bodyPr/>
          <a:lstStyle/>
          <a:p>
            <a:r>
              <a:rPr lang="en-US" u="sng" dirty="0" smtClean="0"/>
              <a:t>GPS</a:t>
            </a:r>
            <a:r>
              <a:rPr lang="en-US" dirty="0" smtClean="0"/>
              <a:t>: </a:t>
            </a:r>
            <a:r>
              <a:rPr lang="en-US" sz="2400" dirty="0" smtClean="0"/>
              <a:t>20 identical. units, 10/day leapfrog, 40 hrs ea. </a:t>
            </a:r>
          </a:p>
          <a:p>
            <a:r>
              <a:rPr lang="en-US" u="sng" dirty="0" smtClean="0"/>
              <a:t>Leveling</a:t>
            </a:r>
            <a:r>
              <a:rPr lang="en-US" dirty="0" smtClean="0"/>
              <a:t>:</a:t>
            </a:r>
            <a:r>
              <a:rPr lang="en-US" sz="2400" dirty="0" smtClean="0"/>
              <a:t> 1</a:t>
            </a:r>
            <a:r>
              <a:rPr lang="en-US" sz="2400" baseline="30000" dirty="0" smtClean="0"/>
              <a:t>st</a:t>
            </a:r>
            <a:r>
              <a:rPr lang="en-US" sz="2400" dirty="0" smtClean="0"/>
              <a:t> order, class II, digital barcode leveling</a:t>
            </a:r>
          </a:p>
          <a:p>
            <a:r>
              <a:rPr lang="en-US" u="sng" dirty="0" smtClean="0"/>
              <a:t>Gravity</a:t>
            </a:r>
            <a:r>
              <a:rPr lang="en-US" dirty="0" smtClean="0"/>
              <a:t>: </a:t>
            </a:r>
            <a:r>
              <a:rPr lang="en-US" sz="2400" dirty="0" smtClean="0"/>
              <a:t>FG-5 and A-10 anchors, 4 L/R in 2 teams</a:t>
            </a:r>
          </a:p>
          <a:p>
            <a:r>
              <a:rPr lang="en-US" u="sng" dirty="0" smtClean="0"/>
              <a:t>DoV</a:t>
            </a:r>
            <a:r>
              <a:rPr lang="en-US" dirty="0" smtClean="0"/>
              <a:t>: </a:t>
            </a:r>
            <a:r>
              <a:rPr lang="en-US" sz="2400" dirty="0" smtClean="0"/>
              <a:t>ETH Zurich DIADEM GPS &amp; camera system</a:t>
            </a:r>
          </a:p>
          <a:p>
            <a:r>
              <a:rPr lang="en-US" u="sng" dirty="0" smtClean="0"/>
              <a:t>LIDAR</a:t>
            </a:r>
            <a:r>
              <a:rPr lang="en-US" sz="2400" dirty="0" smtClean="0"/>
              <a:t>: </a:t>
            </a:r>
            <a:r>
              <a:rPr lang="en-US" sz="2400" dirty="0" err="1" smtClean="0"/>
              <a:t>Riegl</a:t>
            </a:r>
            <a:r>
              <a:rPr lang="en-US" sz="2400" dirty="0" smtClean="0"/>
              <a:t> Q680i-D, 2 pt/m</a:t>
            </a:r>
            <a:r>
              <a:rPr lang="en-US" sz="2400" baseline="30000" dirty="0" smtClean="0"/>
              <a:t>2</a:t>
            </a:r>
            <a:r>
              <a:rPr lang="en-US" sz="2400" dirty="0" smtClean="0"/>
              <a:t> spacing, 0.5 km width</a:t>
            </a:r>
          </a:p>
          <a:p>
            <a:r>
              <a:rPr lang="en-US" u="sng" dirty="0" smtClean="0"/>
              <a:t>Imagery</a:t>
            </a:r>
            <a:r>
              <a:rPr lang="en-US" dirty="0" smtClean="0"/>
              <a:t>:  </a:t>
            </a:r>
            <a:r>
              <a:rPr lang="en-US" sz="2400" dirty="0" err="1" smtClean="0"/>
              <a:t>Applanix</a:t>
            </a:r>
            <a:r>
              <a:rPr lang="en-US" sz="2400" dirty="0" smtClean="0"/>
              <a:t> 439 RGB </a:t>
            </a:r>
            <a:r>
              <a:rPr lang="en-US" sz="2400" dirty="0" err="1" smtClean="0"/>
              <a:t>DualCam</a:t>
            </a:r>
            <a:r>
              <a:rPr lang="en-US" sz="2400" dirty="0" smtClean="0"/>
              <a:t>, 5000’ AGL</a:t>
            </a:r>
          </a:p>
          <a:p>
            <a:r>
              <a:rPr lang="en-US" u="sng" dirty="0" smtClean="0"/>
              <a:t>Other</a:t>
            </a:r>
            <a:r>
              <a:rPr lang="en-US" dirty="0" smtClean="0"/>
              <a:t>:</a:t>
            </a:r>
          </a:p>
          <a:p>
            <a:pPr lvl="1"/>
            <a:r>
              <a:rPr lang="en-US" sz="2000" dirty="0" smtClean="0"/>
              <a:t>RTN, short-session GPS, extra gravity marks around Austin, gravity gradients</a:t>
            </a:r>
            <a:endParaRPr lang="en-US" sz="2000" dirty="0"/>
          </a:p>
        </p:txBody>
      </p:sp>
      <p:sp>
        <p:nvSpPr>
          <p:cNvPr id="4" name="Date Placeholder 3"/>
          <p:cNvSpPr>
            <a:spLocks noGrp="1"/>
          </p:cNvSpPr>
          <p:nvPr>
            <p:ph type="dt" sz="half" idx="10"/>
          </p:nvPr>
        </p:nvSpPr>
        <p:spPr/>
        <p:txBody>
          <a:bodyPr/>
          <a:lstStyle/>
          <a:p>
            <a:pPr>
              <a:defRPr/>
            </a:pPr>
            <a:r>
              <a:rPr lang="en-US" smtClean="0"/>
              <a:t>12/9/2011</a:t>
            </a:r>
            <a:endParaRPr lang="en-US"/>
          </a:p>
        </p:txBody>
      </p:sp>
      <p:sp>
        <p:nvSpPr>
          <p:cNvPr id="5" name="Footer Placeholder 4"/>
          <p:cNvSpPr>
            <a:spLocks noGrp="1"/>
          </p:cNvSpPr>
          <p:nvPr>
            <p:ph type="ftr" sz="quarter" idx="11"/>
          </p:nvPr>
        </p:nvSpPr>
        <p:spPr/>
        <p:txBody>
          <a:bodyPr/>
          <a:lstStyle/>
          <a:p>
            <a:pPr>
              <a:defRPr/>
            </a:pPr>
            <a:r>
              <a:rPr lang="en-US" smtClean="0"/>
              <a:t>American Geophysical Union Fall Meeting</a:t>
            </a:r>
            <a:endParaRPr lang="en-US"/>
          </a:p>
        </p:txBody>
      </p:sp>
      <p:sp>
        <p:nvSpPr>
          <p:cNvPr id="6" name="Slide Number Placeholder 5"/>
          <p:cNvSpPr>
            <a:spLocks noGrp="1"/>
          </p:cNvSpPr>
          <p:nvPr>
            <p:ph type="sldNum" sz="quarter" idx="12"/>
          </p:nvPr>
        </p:nvSpPr>
        <p:spPr/>
        <p:txBody>
          <a:bodyPr/>
          <a:lstStyle/>
          <a:p>
            <a:pPr>
              <a:defRPr/>
            </a:pPr>
            <a:fld id="{67D4626A-CDB5-4B41-A00B-BFC7DEA88BA0}"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12/9/2011</a:t>
            </a:r>
            <a:endParaRPr lang="en-US"/>
          </a:p>
        </p:txBody>
      </p:sp>
      <p:sp>
        <p:nvSpPr>
          <p:cNvPr id="5" name="Footer Placeholder 4"/>
          <p:cNvSpPr>
            <a:spLocks noGrp="1"/>
          </p:cNvSpPr>
          <p:nvPr>
            <p:ph type="ftr" sz="quarter" idx="11"/>
          </p:nvPr>
        </p:nvSpPr>
        <p:spPr/>
        <p:txBody>
          <a:bodyPr/>
          <a:lstStyle/>
          <a:p>
            <a:pPr>
              <a:defRPr/>
            </a:pPr>
            <a:r>
              <a:rPr lang="en-US" smtClean="0"/>
              <a:t>American Geophysical Union Fall Meeting</a:t>
            </a:r>
            <a:endParaRPr lang="en-US" dirty="0"/>
          </a:p>
        </p:txBody>
      </p:sp>
      <p:sp>
        <p:nvSpPr>
          <p:cNvPr id="6" name="Slide Number Placeholder 5"/>
          <p:cNvSpPr>
            <a:spLocks noGrp="1"/>
          </p:cNvSpPr>
          <p:nvPr>
            <p:ph type="sldNum" sz="quarter" idx="12"/>
          </p:nvPr>
        </p:nvSpPr>
        <p:spPr/>
        <p:txBody>
          <a:bodyPr/>
          <a:lstStyle/>
          <a:p>
            <a:pPr>
              <a:defRPr/>
            </a:pPr>
            <a:fld id="{67D4626A-CDB5-4B41-A00B-BFC7DEA88BA0}" type="slidenum">
              <a:rPr lang="en-US" smtClean="0"/>
              <a:pPr>
                <a:defRPr/>
              </a:pPr>
              <a:t>8</a:t>
            </a:fld>
            <a:endParaRPr lang="en-US"/>
          </a:p>
        </p:txBody>
      </p:sp>
      <p:pic>
        <p:nvPicPr>
          <p:cNvPr id="2050" name="Picture 2"/>
          <p:cNvPicPr>
            <a:picLocks noChangeAspect="1" noChangeArrowheads="1"/>
          </p:cNvPicPr>
          <p:nvPr/>
        </p:nvPicPr>
        <p:blipFill>
          <a:blip r:embed="rId3" cstate="print"/>
          <a:srcRect/>
          <a:stretch>
            <a:fillRect/>
          </a:stretch>
        </p:blipFill>
        <p:spPr bwMode="auto">
          <a:xfrm>
            <a:off x="0" y="600076"/>
            <a:ext cx="2948940" cy="2514600"/>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6448425" y="3505291"/>
            <a:ext cx="2695575" cy="2619285"/>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0" y="3867150"/>
            <a:ext cx="6338173" cy="2595563"/>
          </a:xfrm>
          <a:prstGeom prst="rect">
            <a:avLst/>
          </a:prstGeom>
          <a:noFill/>
          <a:ln w="9525">
            <a:noFill/>
            <a:miter lim="800000"/>
            <a:headEnd/>
            <a:tailEnd/>
          </a:ln>
        </p:spPr>
      </p:pic>
      <p:pic>
        <p:nvPicPr>
          <p:cNvPr id="2054" name="Picture 6"/>
          <p:cNvPicPr>
            <a:picLocks noChangeAspect="1" noChangeArrowheads="1"/>
          </p:cNvPicPr>
          <p:nvPr/>
        </p:nvPicPr>
        <p:blipFill>
          <a:blip r:embed="rId6" cstate="print"/>
          <a:srcRect/>
          <a:stretch>
            <a:fillRect/>
          </a:stretch>
        </p:blipFill>
        <p:spPr bwMode="auto">
          <a:xfrm>
            <a:off x="5229225" y="428625"/>
            <a:ext cx="3914775" cy="2931770"/>
          </a:xfrm>
          <a:prstGeom prst="rect">
            <a:avLst/>
          </a:prstGeom>
          <a:noFill/>
          <a:ln w="9525">
            <a:noFill/>
            <a:miter lim="800000"/>
            <a:headEnd/>
            <a:tailEnd/>
          </a:ln>
        </p:spPr>
      </p:pic>
      <p:sp>
        <p:nvSpPr>
          <p:cNvPr id="13" name="TextBox 12"/>
          <p:cNvSpPr txBox="1"/>
          <p:nvPr/>
        </p:nvSpPr>
        <p:spPr>
          <a:xfrm>
            <a:off x="0" y="2752210"/>
            <a:ext cx="1447801" cy="400110"/>
          </a:xfrm>
          <a:prstGeom prst="rect">
            <a:avLst/>
          </a:prstGeom>
          <a:noFill/>
        </p:spPr>
        <p:txBody>
          <a:bodyPr wrap="square" rtlCol="0">
            <a:spAutoFit/>
          </a:bodyPr>
          <a:lstStyle/>
          <a:p>
            <a:r>
              <a:rPr lang="en-US" sz="2000" dirty="0" smtClean="0">
                <a:solidFill>
                  <a:schemeClr val="bg1"/>
                </a:solidFill>
              </a:rPr>
              <a:t>GPS</a:t>
            </a:r>
            <a:endParaRPr lang="en-US" sz="2000" dirty="0">
              <a:solidFill>
                <a:schemeClr val="bg1"/>
              </a:solidFill>
            </a:endParaRPr>
          </a:p>
        </p:txBody>
      </p:sp>
      <p:sp>
        <p:nvSpPr>
          <p:cNvPr id="14" name="TextBox 13"/>
          <p:cNvSpPr txBox="1"/>
          <p:nvPr/>
        </p:nvSpPr>
        <p:spPr>
          <a:xfrm>
            <a:off x="8374237" y="2962275"/>
            <a:ext cx="769763" cy="400110"/>
          </a:xfrm>
          <a:prstGeom prst="rect">
            <a:avLst/>
          </a:prstGeom>
          <a:noFill/>
        </p:spPr>
        <p:txBody>
          <a:bodyPr wrap="none" rtlCol="0">
            <a:spAutoFit/>
          </a:bodyPr>
          <a:lstStyle/>
          <a:p>
            <a:r>
              <a:rPr lang="en-US" sz="2000" dirty="0" smtClean="0">
                <a:solidFill>
                  <a:schemeClr val="bg1"/>
                </a:solidFill>
              </a:rPr>
              <a:t>DoV</a:t>
            </a:r>
            <a:endParaRPr lang="en-US" sz="2000" dirty="0">
              <a:solidFill>
                <a:schemeClr val="bg1"/>
              </a:solidFill>
            </a:endParaRPr>
          </a:p>
        </p:txBody>
      </p:sp>
      <p:sp>
        <p:nvSpPr>
          <p:cNvPr id="15" name="TextBox 14"/>
          <p:cNvSpPr txBox="1"/>
          <p:nvPr/>
        </p:nvSpPr>
        <p:spPr>
          <a:xfrm>
            <a:off x="0" y="4762500"/>
            <a:ext cx="1393330" cy="400110"/>
          </a:xfrm>
          <a:prstGeom prst="rect">
            <a:avLst/>
          </a:prstGeom>
          <a:noFill/>
        </p:spPr>
        <p:txBody>
          <a:bodyPr wrap="none" rtlCol="0">
            <a:spAutoFit/>
          </a:bodyPr>
          <a:lstStyle/>
          <a:p>
            <a:r>
              <a:rPr lang="en-US" sz="2000" dirty="0" smtClean="0">
                <a:solidFill>
                  <a:schemeClr val="bg1"/>
                </a:solidFill>
              </a:rPr>
              <a:t>Leveling</a:t>
            </a:r>
            <a:endParaRPr lang="en-US" sz="2000" dirty="0">
              <a:solidFill>
                <a:schemeClr val="bg1"/>
              </a:solidFill>
            </a:endParaRPr>
          </a:p>
        </p:txBody>
      </p:sp>
      <p:sp>
        <p:nvSpPr>
          <p:cNvPr id="16" name="TextBox 15"/>
          <p:cNvSpPr txBox="1"/>
          <p:nvPr/>
        </p:nvSpPr>
        <p:spPr>
          <a:xfrm>
            <a:off x="7912573" y="3495675"/>
            <a:ext cx="1231427" cy="400110"/>
          </a:xfrm>
          <a:prstGeom prst="rect">
            <a:avLst/>
          </a:prstGeom>
          <a:noFill/>
        </p:spPr>
        <p:txBody>
          <a:bodyPr wrap="none" rtlCol="0">
            <a:spAutoFit/>
          </a:bodyPr>
          <a:lstStyle/>
          <a:p>
            <a:r>
              <a:rPr lang="en-US" sz="2000" dirty="0" smtClean="0">
                <a:solidFill>
                  <a:schemeClr val="bg1"/>
                </a:solidFill>
              </a:rPr>
              <a:t>Gravity</a:t>
            </a:r>
            <a:endParaRPr lang="en-US" sz="2000" dirty="0">
              <a:solidFill>
                <a:schemeClr val="bg1"/>
              </a:solidFill>
            </a:endParaRPr>
          </a:p>
        </p:txBody>
      </p:sp>
      <p:pic>
        <p:nvPicPr>
          <p:cNvPr id="18" name="Picture 3"/>
          <p:cNvPicPr>
            <a:picLocks noChangeAspect="1"/>
          </p:cNvPicPr>
          <p:nvPr/>
        </p:nvPicPr>
        <p:blipFill>
          <a:blip r:embed="rId7" cstate="print"/>
          <a:srcRect/>
          <a:stretch>
            <a:fillRect/>
          </a:stretch>
        </p:blipFill>
        <p:spPr bwMode="auto">
          <a:xfrm>
            <a:off x="3058886" y="881744"/>
            <a:ext cx="2117384" cy="2833913"/>
          </a:xfrm>
          <a:prstGeom prst="rect">
            <a:avLst/>
          </a:prstGeom>
          <a:noFill/>
          <a:ln w="25400">
            <a:solidFill>
              <a:schemeClr val="bg1"/>
            </a:solidFill>
            <a:miter lim="800000"/>
            <a:headEnd/>
            <a:tailEnd/>
          </a:ln>
        </p:spPr>
      </p:pic>
      <p:sp>
        <p:nvSpPr>
          <p:cNvPr id="17" name="TextBox 16"/>
          <p:cNvSpPr txBox="1"/>
          <p:nvPr/>
        </p:nvSpPr>
        <p:spPr>
          <a:xfrm>
            <a:off x="3131930" y="2965904"/>
            <a:ext cx="1410964" cy="707886"/>
          </a:xfrm>
          <a:prstGeom prst="rect">
            <a:avLst/>
          </a:prstGeom>
          <a:noFill/>
        </p:spPr>
        <p:txBody>
          <a:bodyPr wrap="none" rtlCol="0">
            <a:spAutoFit/>
          </a:bodyPr>
          <a:lstStyle/>
          <a:p>
            <a:r>
              <a:rPr lang="en-US" sz="2000" dirty="0" smtClean="0">
                <a:solidFill>
                  <a:schemeClr val="bg1"/>
                </a:solidFill>
              </a:rPr>
              <a:t>LIDAR/</a:t>
            </a:r>
          </a:p>
          <a:p>
            <a:r>
              <a:rPr lang="en-US" sz="2000" dirty="0" smtClean="0">
                <a:solidFill>
                  <a:schemeClr val="bg1"/>
                </a:solidFill>
              </a:rPr>
              <a:t>Imagery</a:t>
            </a:r>
            <a:endParaRPr lang="en-US" sz="2000"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Empirical Error Estimates</a:t>
            </a:r>
            <a:endParaRPr lang="en-US" dirty="0"/>
          </a:p>
        </p:txBody>
      </p:sp>
      <p:sp>
        <p:nvSpPr>
          <p:cNvPr id="4" name="Date Placeholder 3"/>
          <p:cNvSpPr>
            <a:spLocks noGrp="1"/>
          </p:cNvSpPr>
          <p:nvPr>
            <p:ph type="dt" sz="half" idx="10"/>
          </p:nvPr>
        </p:nvSpPr>
        <p:spPr/>
        <p:txBody>
          <a:bodyPr/>
          <a:lstStyle/>
          <a:p>
            <a:pPr>
              <a:defRPr/>
            </a:pPr>
            <a:r>
              <a:rPr lang="en-US" dirty="0" smtClean="0"/>
              <a:t>12/9/2011</a:t>
            </a:r>
            <a:endParaRPr lang="en-US" dirty="0"/>
          </a:p>
        </p:txBody>
      </p:sp>
      <p:sp>
        <p:nvSpPr>
          <p:cNvPr id="5" name="Footer Placeholder 4"/>
          <p:cNvSpPr>
            <a:spLocks noGrp="1"/>
          </p:cNvSpPr>
          <p:nvPr>
            <p:ph type="ftr" sz="quarter" idx="11"/>
          </p:nvPr>
        </p:nvSpPr>
        <p:spPr/>
        <p:txBody>
          <a:bodyPr/>
          <a:lstStyle/>
          <a:p>
            <a:pPr>
              <a:defRPr/>
            </a:pPr>
            <a:r>
              <a:rPr lang="en-US" dirty="0" smtClean="0"/>
              <a:t>American Geophysical Union Fall Meeting</a:t>
            </a:r>
            <a:endParaRPr lang="en-US" dirty="0"/>
          </a:p>
        </p:txBody>
      </p:sp>
      <p:sp>
        <p:nvSpPr>
          <p:cNvPr id="6" name="Slide Number Placeholder 5"/>
          <p:cNvSpPr>
            <a:spLocks noGrp="1"/>
          </p:cNvSpPr>
          <p:nvPr>
            <p:ph type="sldNum" sz="quarter" idx="12"/>
          </p:nvPr>
        </p:nvSpPr>
        <p:spPr/>
        <p:txBody>
          <a:bodyPr/>
          <a:lstStyle/>
          <a:p>
            <a:pPr>
              <a:defRPr/>
            </a:pPr>
            <a:fld id="{67D4626A-CDB5-4B41-A00B-BFC7DEA88BA0}" type="slidenum">
              <a:rPr lang="en-US" smtClean="0"/>
              <a:pPr>
                <a:defRPr/>
              </a:pPr>
              <a:t>9</a:t>
            </a:fld>
            <a:endParaRPr lang="en-US"/>
          </a:p>
        </p:txBody>
      </p:sp>
      <p:sp>
        <p:nvSpPr>
          <p:cNvPr id="11" name="Content Placeholder 2"/>
          <p:cNvSpPr>
            <a:spLocks noGrp="1"/>
          </p:cNvSpPr>
          <p:nvPr>
            <p:ph idx="1"/>
          </p:nvPr>
        </p:nvSpPr>
        <p:spPr>
          <a:xfrm>
            <a:off x="457200" y="1600200"/>
            <a:ext cx="8229600" cy="4525963"/>
          </a:xfrm>
        </p:spPr>
        <p:txBody>
          <a:bodyPr/>
          <a:lstStyle/>
          <a:p>
            <a:r>
              <a:rPr lang="en-US" b="1" dirty="0" smtClean="0">
                <a:latin typeface="Symbol" pitchFamily="18" charset="2"/>
              </a:rPr>
              <a:t>s</a:t>
            </a:r>
            <a:r>
              <a:rPr lang="en-US" b="1" baseline="-25000" dirty="0" smtClean="0">
                <a:latin typeface="Symbol" pitchFamily="18" charset="2"/>
              </a:rPr>
              <a:t>D</a:t>
            </a:r>
            <a:r>
              <a:rPr lang="en-US" b="1" baseline="-25000" dirty="0" smtClean="0"/>
              <a:t>h</a:t>
            </a:r>
            <a:r>
              <a:rPr lang="en-US" b="1" dirty="0" smtClean="0"/>
              <a:t> (OPUS-S) : 2 - 6 cm </a:t>
            </a:r>
          </a:p>
          <a:p>
            <a:pPr lvl="1"/>
            <a:r>
              <a:rPr lang="en-US" dirty="0" smtClean="0"/>
              <a:t>GPSCOM adjustment : ~ 6 mm </a:t>
            </a:r>
          </a:p>
          <a:p>
            <a:pPr lvl="1"/>
            <a:r>
              <a:rPr lang="en-US" dirty="0" smtClean="0"/>
              <a:t>(no significant baseline dependency)</a:t>
            </a:r>
          </a:p>
          <a:p>
            <a:pPr lvl="1">
              <a:buNone/>
            </a:pPr>
            <a:endParaRPr lang="en-US" dirty="0" smtClean="0"/>
          </a:p>
          <a:p>
            <a:r>
              <a:rPr lang="en-US" dirty="0" smtClean="0"/>
              <a:t>                                     </a:t>
            </a:r>
            <a:r>
              <a:rPr lang="en-US" sz="2400" dirty="0" smtClean="0"/>
              <a:t>=&gt; </a:t>
            </a:r>
            <a:r>
              <a:rPr lang="en-US" sz="2400" b="1" dirty="0" smtClean="0"/>
              <a:t>16 mm RMS over GSVS11</a:t>
            </a:r>
          </a:p>
          <a:p>
            <a:pPr>
              <a:buNone/>
            </a:pPr>
            <a:endParaRPr lang="en-US" dirty="0" smtClean="0">
              <a:latin typeface="Symbol" pitchFamily="18" charset="2"/>
            </a:endParaRPr>
          </a:p>
          <a:p>
            <a:r>
              <a:rPr lang="en-US" b="1" dirty="0" err="1" smtClean="0">
                <a:latin typeface="Symbol" pitchFamily="18" charset="2"/>
              </a:rPr>
              <a:t>s</a:t>
            </a:r>
            <a:r>
              <a:rPr lang="en-US" b="1" baseline="-25000" dirty="0" err="1" smtClean="0">
                <a:latin typeface="Symbol" pitchFamily="18" charset="2"/>
              </a:rPr>
              <a:t>x</a:t>
            </a:r>
            <a:r>
              <a:rPr lang="en-US" b="1" dirty="0" smtClean="0"/>
              <a:t> , </a:t>
            </a:r>
            <a:r>
              <a:rPr lang="en-US" b="1" dirty="0" err="1" smtClean="0">
                <a:latin typeface="Symbol" pitchFamily="18" charset="2"/>
              </a:rPr>
              <a:t>s</a:t>
            </a:r>
            <a:r>
              <a:rPr lang="en-US" b="1" baseline="-25000" dirty="0" err="1" smtClean="0">
                <a:latin typeface="Symbol" pitchFamily="18" charset="2"/>
              </a:rPr>
              <a:t>h</a:t>
            </a:r>
            <a:r>
              <a:rPr lang="en-US" b="1" dirty="0" smtClean="0"/>
              <a:t> : 0.05 </a:t>
            </a:r>
            <a:r>
              <a:rPr lang="en-US" b="1" dirty="0" err="1" smtClean="0"/>
              <a:t>arcseconds</a:t>
            </a:r>
            <a:r>
              <a:rPr lang="en-US" b="1" dirty="0" smtClean="0"/>
              <a:t> </a:t>
            </a:r>
          </a:p>
          <a:p>
            <a:pPr lvl="1"/>
            <a:r>
              <a:rPr lang="en-US" dirty="0" smtClean="0"/>
              <a:t>~ 0.36 mm / 1.5 km =&gt; </a:t>
            </a:r>
            <a:r>
              <a:rPr lang="en-US" sz="2400" b="1" dirty="0" smtClean="0"/>
              <a:t>5.3 mm RMS over GSVS11</a:t>
            </a:r>
          </a:p>
        </p:txBody>
      </p:sp>
      <p:pic>
        <p:nvPicPr>
          <p:cNvPr id="12" name="Picture 2"/>
          <p:cNvPicPr>
            <a:picLocks noChangeAspect="1" noChangeArrowheads="1"/>
          </p:cNvPicPr>
          <p:nvPr/>
        </p:nvPicPr>
        <p:blipFill>
          <a:blip r:embed="rId3" cstate="print"/>
          <a:srcRect/>
          <a:stretch>
            <a:fillRect/>
          </a:stretch>
        </p:blipFill>
        <p:spPr bwMode="auto">
          <a:xfrm>
            <a:off x="977463" y="3586797"/>
            <a:ext cx="3428572" cy="7809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9.7|1.1|11.4|9.5"/>
</p:tagLst>
</file>

<file path=ppt/tags/tag2.xml><?xml version="1.0" encoding="utf-8"?>
<p:tagLst xmlns:a="http://schemas.openxmlformats.org/drawingml/2006/main" xmlns:r="http://schemas.openxmlformats.org/officeDocument/2006/relationships" xmlns:p="http://schemas.openxmlformats.org/presentationml/2006/main">
  <p:tag name="TIMING" val="|14|5.8|7.7|18.7|1.5|1.9"/>
</p:tagLst>
</file>

<file path=ppt/tags/tag3.xml><?xml version="1.0" encoding="utf-8"?>
<p:tagLst xmlns:a="http://schemas.openxmlformats.org/drawingml/2006/main" xmlns:r="http://schemas.openxmlformats.org/officeDocument/2006/relationships" xmlns:p="http://schemas.openxmlformats.org/presentationml/2006/main">
  <p:tag name="TIMING" val="|43.6|11.9|7.1|0.8"/>
</p:tagLst>
</file>

<file path=ppt/tags/tag4.xml><?xml version="1.0" encoding="utf-8"?>
<p:tagLst xmlns:a="http://schemas.openxmlformats.org/drawingml/2006/main" xmlns:r="http://schemas.openxmlformats.org/officeDocument/2006/relationships" xmlns:p="http://schemas.openxmlformats.org/presentationml/2006/main">
  <p:tag name="TIMING" val="|19.4"/>
</p:tagLst>
</file>

<file path=ppt/tags/tag5.xml><?xml version="1.0" encoding="utf-8"?>
<p:tagLst xmlns:a="http://schemas.openxmlformats.org/drawingml/2006/main" xmlns:r="http://schemas.openxmlformats.org/officeDocument/2006/relationships" xmlns:p="http://schemas.openxmlformats.org/presentationml/2006/main">
  <p:tag name="TIMING" val="|10.7|2.8|11.2"/>
</p:tagLst>
</file>

<file path=ppt/tags/tag6.xml><?xml version="1.0" encoding="utf-8"?>
<p:tagLst xmlns:a="http://schemas.openxmlformats.org/drawingml/2006/main" xmlns:r="http://schemas.openxmlformats.org/officeDocument/2006/relationships" xmlns:p="http://schemas.openxmlformats.org/presentationml/2006/main">
  <p:tag name="TIMING" val="|17.2|8.9"/>
</p:tagLst>
</file>

<file path=ppt/theme/theme1.xml><?xml version="1.0" encoding="utf-8"?>
<a:theme xmlns:a="http://schemas.openxmlformats.org/drawingml/2006/main" name="NGSPowerPoin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NGSPowerPointTemplate</Template>
  <TotalTime>1621</TotalTime>
  <Words>2853</Words>
  <Application>Microsoft Office PowerPoint</Application>
  <PresentationFormat>On-screen Show (4:3)</PresentationFormat>
  <Paragraphs>379</Paragraphs>
  <Slides>21</Slides>
  <Notes>18</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NGSPowerPointTemplate</vt:lpstr>
      <vt:lpstr>Office Theme</vt:lpstr>
      <vt:lpstr>Slide 1</vt:lpstr>
      <vt:lpstr>Genesis of the survey</vt:lpstr>
      <vt:lpstr>Goal of the survey </vt:lpstr>
      <vt:lpstr>Why not rely on existing surveys?</vt:lpstr>
      <vt:lpstr>Choosing the Place and Time for a New Survey</vt:lpstr>
      <vt:lpstr>The Chosen Line</vt:lpstr>
      <vt:lpstr>Surveys Performed</vt:lpstr>
      <vt:lpstr>Slide 8</vt:lpstr>
      <vt:lpstr>Empirical Error Estimates</vt:lpstr>
      <vt:lpstr>Existing Geoids vs GSVS11</vt:lpstr>
      <vt:lpstr>Slide 11</vt:lpstr>
      <vt:lpstr>Existing Geoids vs GSVS11</vt:lpstr>
      <vt:lpstr>How to read the next chart</vt:lpstr>
      <vt:lpstr>High Resolution Geoids (vs GPS / Leveling; cm)</vt:lpstr>
      <vt:lpstr>Slide 15</vt:lpstr>
      <vt:lpstr>Slide 16</vt:lpstr>
      <vt:lpstr>SHM representation of geoid agreement with GSVS11</vt:lpstr>
      <vt:lpstr>Agreement with DIADEM DoVs (arcseconds)</vt:lpstr>
      <vt:lpstr>Conclusions</vt:lpstr>
      <vt:lpstr>Future Work</vt:lpstr>
      <vt:lpstr>Questions/Comments?</vt:lpstr>
    </vt:vector>
  </TitlesOfParts>
  <Company>NOAA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Dru.Smith</dc:creator>
  <cp:lastModifiedBy>Dru Smith</cp:lastModifiedBy>
  <cp:revision>1384</cp:revision>
  <dcterms:created xsi:type="dcterms:W3CDTF">2007-03-19T16:14:20Z</dcterms:created>
  <dcterms:modified xsi:type="dcterms:W3CDTF">2011-12-13T13:30:19Z</dcterms:modified>
</cp:coreProperties>
</file>