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3.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4.xml" ContentType="application/vnd.openxmlformats-officedocument.presentationml.tags+xml"/>
  <Override PartName="/ppt/notesSlides/notesSlide1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5.xml" ContentType="application/vnd.openxmlformats-officedocument.presentationml.tags+xml"/>
  <Override PartName="/ppt/notesSlides/notesSlide1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tags/tag6.xml" ContentType="application/vnd.openxmlformats-officedocument.presentationml.tags+xml"/>
  <Override PartName="/ppt/notesSlides/notesSlide1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tags/tag7.xml" ContentType="application/vnd.openxmlformats-officedocument.presentationml.tags+xml"/>
  <Override PartName="/ppt/notesSlides/notesSlide1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tags/tag8.xml" ContentType="application/vnd.openxmlformats-officedocument.presentationml.tags+xml"/>
  <Override PartName="/ppt/notesSlides/notesSlide1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99" r:id="rId2"/>
  </p:sldMasterIdLst>
  <p:notesMasterIdLst>
    <p:notesMasterId r:id="rId52"/>
  </p:notesMasterIdLst>
  <p:sldIdLst>
    <p:sldId id="363" r:id="rId3"/>
    <p:sldId id="674" r:id="rId4"/>
    <p:sldId id="735" r:id="rId5"/>
    <p:sldId id="678" r:id="rId6"/>
    <p:sldId id="677" r:id="rId7"/>
    <p:sldId id="675" r:id="rId8"/>
    <p:sldId id="679" r:id="rId9"/>
    <p:sldId id="736" r:id="rId10"/>
    <p:sldId id="737" r:id="rId11"/>
    <p:sldId id="676" r:id="rId12"/>
    <p:sldId id="683" r:id="rId13"/>
    <p:sldId id="738" r:id="rId14"/>
    <p:sldId id="685" r:id="rId15"/>
    <p:sldId id="686" r:id="rId16"/>
    <p:sldId id="687" r:id="rId17"/>
    <p:sldId id="688" r:id="rId18"/>
    <p:sldId id="689" r:id="rId19"/>
    <p:sldId id="715" r:id="rId20"/>
    <p:sldId id="690" r:id="rId21"/>
    <p:sldId id="691" r:id="rId22"/>
    <p:sldId id="749" r:id="rId23"/>
    <p:sldId id="641" r:id="rId24"/>
    <p:sldId id="745" r:id="rId25"/>
    <p:sldId id="625" r:id="rId26"/>
    <p:sldId id="744" r:id="rId27"/>
    <p:sldId id="642" r:id="rId28"/>
    <p:sldId id="713" r:id="rId29"/>
    <p:sldId id="509" r:id="rId30"/>
    <p:sldId id="537" r:id="rId31"/>
    <p:sldId id="532" r:id="rId32"/>
    <p:sldId id="560" r:id="rId33"/>
    <p:sldId id="747" r:id="rId34"/>
    <p:sldId id="748" r:id="rId35"/>
    <p:sldId id="590" r:id="rId36"/>
    <p:sldId id="580" r:id="rId37"/>
    <p:sldId id="619" r:id="rId38"/>
    <p:sldId id="620" r:id="rId39"/>
    <p:sldId id="621" r:id="rId40"/>
    <p:sldId id="622" r:id="rId41"/>
    <p:sldId id="623" r:id="rId42"/>
    <p:sldId id="624" r:id="rId43"/>
    <p:sldId id="618" r:id="rId44"/>
    <p:sldId id="592" r:id="rId45"/>
    <p:sldId id="571" r:id="rId46"/>
    <p:sldId id="751" r:id="rId47"/>
    <p:sldId id="572" r:id="rId48"/>
    <p:sldId id="570" r:id="rId49"/>
    <p:sldId id="533" r:id="rId50"/>
    <p:sldId id="746" r:id="rId51"/>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Verdana" pitchFamily="34" charset="0"/>
        <a:ea typeface="+mn-ea"/>
        <a:cs typeface="Arial" charset="0"/>
      </a:defRPr>
    </a:lvl1pPr>
    <a:lvl2pPr marL="457200" algn="l" rtl="0" fontAlgn="base">
      <a:spcBef>
        <a:spcPct val="0"/>
      </a:spcBef>
      <a:spcAft>
        <a:spcPct val="0"/>
      </a:spcAft>
      <a:defRPr sz="1400" b="1" kern="1200">
        <a:solidFill>
          <a:schemeClr val="tx1"/>
        </a:solidFill>
        <a:latin typeface="Verdana" pitchFamily="34" charset="0"/>
        <a:ea typeface="+mn-ea"/>
        <a:cs typeface="Arial" charset="0"/>
      </a:defRPr>
    </a:lvl2pPr>
    <a:lvl3pPr marL="914400" algn="l" rtl="0" fontAlgn="base">
      <a:spcBef>
        <a:spcPct val="0"/>
      </a:spcBef>
      <a:spcAft>
        <a:spcPct val="0"/>
      </a:spcAft>
      <a:defRPr sz="1400" b="1" kern="1200">
        <a:solidFill>
          <a:schemeClr val="tx1"/>
        </a:solidFill>
        <a:latin typeface="Verdana" pitchFamily="34" charset="0"/>
        <a:ea typeface="+mn-ea"/>
        <a:cs typeface="Arial" charset="0"/>
      </a:defRPr>
    </a:lvl3pPr>
    <a:lvl4pPr marL="1371600" algn="l" rtl="0" fontAlgn="base">
      <a:spcBef>
        <a:spcPct val="0"/>
      </a:spcBef>
      <a:spcAft>
        <a:spcPct val="0"/>
      </a:spcAft>
      <a:defRPr sz="1400" b="1" kern="1200">
        <a:solidFill>
          <a:schemeClr val="tx1"/>
        </a:solidFill>
        <a:latin typeface="Verdana" pitchFamily="34" charset="0"/>
        <a:ea typeface="+mn-ea"/>
        <a:cs typeface="Arial" charset="0"/>
      </a:defRPr>
    </a:lvl4pPr>
    <a:lvl5pPr marL="1828800" algn="l" rtl="0" fontAlgn="base">
      <a:spcBef>
        <a:spcPct val="0"/>
      </a:spcBef>
      <a:spcAft>
        <a:spcPct val="0"/>
      </a:spcAft>
      <a:defRPr sz="1400" b="1" kern="1200">
        <a:solidFill>
          <a:schemeClr val="tx1"/>
        </a:solidFill>
        <a:latin typeface="Verdana" pitchFamily="34" charset="0"/>
        <a:ea typeface="+mn-ea"/>
        <a:cs typeface="Arial" charset="0"/>
      </a:defRPr>
    </a:lvl5pPr>
    <a:lvl6pPr marL="2286000" algn="l" defTabSz="914400" rtl="0" eaLnBrk="1" latinLnBrk="0" hangingPunct="1">
      <a:defRPr sz="1400" b="1" kern="1200">
        <a:solidFill>
          <a:schemeClr val="tx1"/>
        </a:solidFill>
        <a:latin typeface="Verdana" pitchFamily="34" charset="0"/>
        <a:ea typeface="+mn-ea"/>
        <a:cs typeface="Arial" charset="0"/>
      </a:defRPr>
    </a:lvl6pPr>
    <a:lvl7pPr marL="2743200" algn="l" defTabSz="914400" rtl="0" eaLnBrk="1" latinLnBrk="0" hangingPunct="1">
      <a:defRPr sz="1400" b="1" kern="1200">
        <a:solidFill>
          <a:schemeClr val="tx1"/>
        </a:solidFill>
        <a:latin typeface="Verdana" pitchFamily="34" charset="0"/>
        <a:ea typeface="+mn-ea"/>
        <a:cs typeface="Arial" charset="0"/>
      </a:defRPr>
    </a:lvl7pPr>
    <a:lvl8pPr marL="3200400" algn="l" defTabSz="914400" rtl="0" eaLnBrk="1" latinLnBrk="0" hangingPunct="1">
      <a:defRPr sz="1400" b="1" kern="1200">
        <a:solidFill>
          <a:schemeClr val="tx1"/>
        </a:solidFill>
        <a:latin typeface="Verdana" pitchFamily="34" charset="0"/>
        <a:ea typeface="+mn-ea"/>
        <a:cs typeface="Arial" charset="0"/>
      </a:defRPr>
    </a:lvl8pPr>
    <a:lvl9pPr marL="3657600" algn="l" defTabSz="914400" rtl="0" eaLnBrk="1" latinLnBrk="0" hangingPunct="1">
      <a:defRPr sz="1400" b="1"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3300"/>
    <a:srgbClr val="00FF00"/>
    <a:srgbClr val="77623D"/>
    <a:srgbClr val="808000"/>
    <a:srgbClr val="FF00FF"/>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894" autoAdjust="0"/>
    <p:restoredTop sz="80995" autoAdjust="0"/>
  </p:normalViewPr>
  <p:slideViewPr>
    <p:cSldViewPr snapToGrid="0">
      <p:cViewPr varScale="1">
        <p:scale>
          <a:sx n="106" d="100"/>
          <a:sy n="106" d="100"/>
        </p:scale>
        <p:origin x="-1530" y="-90"/>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ngs-s-brunswick\home\Dru.Smith\Geoid%20Slope%20Validation%20Survey%202011\Papers\Official%20Paper\RMS%20list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ngs-s-brunswick\home\Dru.Smith\Geoid%20Slope%20Validation%20Survey%202011\Papers\Official%20Paper\RMS%20list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ngs-s-brunswick\home\Dru.Smith\Geoid%20Slope%20Validation%20Survey%202011\Papers\Official%20Paper\RMS%20list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ngs-s-brunswick\home\Dru.Smith\Geoid%20Slope%20Validation%20Survey%202011\Papers\Official%20Paper\RMS%20lists.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ngs-s-brunswick\home\Dru.Smith\Geoid%20Slope%20Validation%20Survey%202011\Papers\Official%20Paper\RMS%20lists.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ngs-s-brunswick\home\Dru.Smith\Geoid%20Slope%20Validation%20Survey%202011\Papers\Official%20Paper\RMS%20lists.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ngs-s-brunswick\home\Dru.Smith\Geoid%20Slope%20Validation%20Survey%202011\Papers\Official%20Paper\RMS%20lists.xls"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Combined</a:t>
            </a:r>
            <a:r>
              <a:rPr lang="en-US" sz="2400" baseline="0"/>
              <a:t> RMS errors of GPS, Leveling and Gravimetric Geoid models</a:t>
            </a:r>
            <a:endParaRPr lang="en-US" sz="240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c:v>
                </c:pt>
              </c:numCache>
            </c:numRef>
          </c:val>
        </c:ser>
        <c:dLbls>
          <c:showLegendKey val="0"/>
          <c:showVal val="0"/>
          <c:showCatName val="0"/>
          <c:showSerName val="0"/>
          <c:showPercent val="0"/>
          <c:showBubbleSize val="0"/>
        </c:dLbls>
        <c:gapWidth val="150"/>
        <c:axId val="145093376"/>
        <c:axId val="145095296"/>
      </c:barChart>
      <c:catAx>
        <c:axId val="145093376"/>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45095296"/>
        <c:crosses val="autoZero"/>
        <c:auto val="1"/>
        <c:lblAlgn val="ctr"/>
        <c:lblOffset val="100"/>
        <c:noMultiLvlLbl val="0"/>
      </c:catAx>
      <c:valAx>
        <c:axId val="145095296"/>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145093376"/>
        <c:crosses val="autoZero"/>
        <c:crossBetween val="between"/>
      </c:valAx>
    </c:plotArea>
    <c:legend>
      <c:legendPos val="r"/>
      <c:layout>
        <c:manualLayout>
          <c:xMode val="edge"/>
          <c:yMode val="edge"/>
          <c:x val="0.88463709701296622"/>
          <c:y val="0.17060467543583388"/>
          <c:w val="0.11536290298703378"/>
          <c:h val="4.8811487052347724E-2"/>
        </c:manualLayout>
      </c:layout>
      <c:overlay val="0"/>
    </c:legend>
    <c:plotVisOnly val="1"/>
    <c:dispBlanksAs val="gap"/>
    <c:showDLblsOverMax val="0"/>
  </c:chart>
  <c:txPr>
    <a:bodyPr/>
    <a:lstStyle/>
    <a:p>
      <a:pPr>
        <a:defRPr sz="14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Combined</a:t>
            </a:r>
            <a:r>
              <a:rPr lang="en-US" sz="2400" baseline="0"/>
              <a:t> RMS errors of GPS, Leveling and Gravimetric Geoid models</a:t>
            </a:r>
            <a:endParaRPr lang="en-US" sz="240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1.9000000000000001</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Sheet2!$G$2:$G$13</c:f>
              <c:numCache>
                <c:formatCode>General</c:formatCode>
                <c:ptCount val="12"/>
                <c:pt idx="0">
                  <c:v>1</c:v>
                </c:pt>
                <c:pt idx="1">
                  <c:v>1.3</c:v>
                </c:pt>
                <c:pt idx="2">
                  <c:v>1.7</c:v>
                </c:pt>
                <c:pt idx="3">
                  <c:v>2</c:v>
                </c:pt>
                <c:pt idx="4">
                  <c:v>2.1</c:v>
                </c:pt>
                <c:pt idx="5">
                  <c:v>2.2000000000000002</c:v>
                </c:pt>
                <c:pt idx="6">
                  <c:v>2.2999999999999998</c:v>
                </c:pt>
                <c:pt idx="7">
                  <c:v>2.6</c:v>
                </c:pt>
                <c:pt idx="8">
                  <c:v>2.8</c:v>
                </c:pt>
                <c:pt idx="9">
                  <c:v>2.8</c:v>
                </c:pt>
                <c:pt idx="10">
                  <c:v>3</c:v>
                </c:pt>
                <c:pt idx="11">
                  <c:v>2.2999999999999998</c:v>
                </c:pt>
              </c:numCache>
            </c:numRef>
          </c:val>
        </c:ser>
        <c:dLbls>
          <c:showLegendKey val="0"/>
          <c:showVal val="0"/>
          <c:showCatName val="0"/>
          <c:showSerName val="0"/>
          <c:showPercent val="0"/>
          <c:showBubbleSize val="0"/>
        </c:dLbls>
        <c:gapWidth val="150"/>
        <c:axId val="145414400"/>
        <c:axId val="146620800"/>
      </c:barChart>
      <c:catAx>
        <c:axId val="145414400"/>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46620800"/>
        <c:crosses val="autoZero"/>
        <c:auto val="1"/>
        <c:lblAlgn val="ctr"/>
        <c:lblOffset val="100"/>
        <c:noMultiLvlLbl val="0"/>
      </c:catAx>
      <c:valAx>
        <c:axId val="146620800"/>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145414400"/>
        <c:crosses val="autoZero"/>
        <c:crossBetween val="between"/>
      </c:valAx>
    </c:plotArea>
    <c:legend>
      <c:legendPos val="r"/>
      <c:layout>
        <c:manualLayout>
          <c:xMode val="edge"/>
          <c:yMode val="edge"/>
          <c:x val="0.88463709701296611"/>
          <c:y val="0.16749625953729955"/>
          <c:w val="0.11536290298703376"/>
          <c:h val="9.7622974104695406E-2"/>
        </c:manualLayout>
      </c:layout>
      <c:overlay val="0"/>
    </c:legend>
    <c:plotVisOnly val="1"/>
    <c:dispBlanksAs val="gap"/>
    <c:showDLblsOverMax val="0"/>
  </c:chart>
  <c:txPr>
    <a:bodyPr/>
    <a:lstStyle/>
    <a:p>
      <a:pPr>
        <a:defRPr sz="14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Combined</a:t>
            </a:r>
            <a:r>
              <a:rPr lang="en-US" sz="2400" baseline="0"/>
              <a:t> RMS errors of GPS, Leveling and Gravimetric Geoid models</a:t>
            </a:r>
            <a:endParaRPr lang="en-US" sz="240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1.9000000000000001</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Sheet2!$G$2:$G$13</c:f>
              <c:numCache>
                <c:formatCode>General</c:formatCode>
                <c:ptCount val="12"/>
                <c:pt idx="0">
                  <c:v>1</c:v>
                </c:pt>
                <c:pt idx="1">
                  <c:v>1.3</c:v>
                </c:pt>
                <c:pt idx="2">
                  <c:v>1.7</c:v>
                </c:pt>
                <c:pt idx="3">
                  <c:v>2</c:v>
                </c:pt>
                <c:pt idx="4">
                  <c:v>2.1</c:v>
                </c:pt>
                <c:pt idx="5">
                  <c:v>2.2000000000000002</c:v>
                </c:pt>
                <c:pt idx="6">
                  <c:v>2.2999999999999998</c:v>
                </c:pt>
                <c:pt idx="7">
                  <c:v>2.6</c:v>
                </c:pt>
                <c:pt idx="8">
                  <c:v>2.8</c:v>
                </c:pt>
                <c:pt idx="9">
                  <c:v>2.8</c:v>
                </c:pt>
                <c:pt idx="10">
                  <c:v>3</c:v>
                </c:pt>
                <c:pt idx="11">
                  <c:v>2.2999999999999998</c:v>
                </c:pt>
              </c:numCache>
            </c:numRef>
          </c:val>
        </c:ser>
        <c:ser>
          <c:idx val="2"/>
          <c:order val="2"/>
          <c:tx>
            <c:v>xEGM-G</c:v>
          </c:tx>
          <c:spPr>
            <a:solidFill>
              <a:srgbClr val="00B0F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Sheet2!$H$2:$H$13</c:f>
              <c:numCache>
                <c:formatCode>General</c:formatCode>
                <c:ptCount val="12"/>
                <c:pt idx="0">
                  <c:v>1</c:v>
                </c:pt>
                <c:pt idx="1">
                  <c:v>1.4</c:v>
                </c:pt>
                <c:pt idx="2">
                  <c:v>1.8</c:v>
                </c:pt>
                <c:pt idx="3">
                  <c:v>2.2000000000000002</c:v>
                </c:pt>
                <c:pt idx="4">
                  <c:v>2.6</c:v>
                </c:pt>
                <c:pt idx="5">
                  <c:v>2.9</c:v>
                </c:pt>
                <c:pt idx="6">
                  <c:v>3.1</c:v>
                </c:pt>
                <c:pt idx="7">
                  <c:v>3.1</c:v>
                </c:pt>
                <c:pt idx="8">
                  <c:v>2.9</c:v>
                </c:pt>
                <c:pt idx="9">
                  <c:v>2.4</c:v>
                </c:pt>
                <c:pt idx="10">
                  <c:v>2.2999999999999998</c:v>
                </c:pt>
                <c:pt idx="11">
                  <c:v>2.9</c:v>
                </c:pt>
              </c:numCache>
            </c:numRef>
          </c:val>
        </c:ser>
        <c:dLbls>
          <c:showLegendKey val="0"/>
          <c:showVal val="0"/>
          <c:showCatName val="0"/>
          <c:showSerName val="0"/>
          <c:showPercent val="0"/>
          <c:showBubbleSize val="0"/>
        </c:dLbls>
        <c:gapWidth val="150"/>
        <c:axId val="146780160"/>
        <c:axId val="146782080"/>
      </c:barChart>
      <c:catAx>
        <c:axId val="146780160"/>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46782080"/>
        <c:crosses val="autoZero"/>
        <c:auto val="1"/>
        <c:lblAlgn val="ctr"/>
        <c:lblOffset val="100"/>
        <c:noMultiLvlLbl val="0"/>
      </c:catAx>
      <c:valAx>
        <c:axId val="146782080"/>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146780160"/>
        <c:crosses val="autoZero"/>
        <c:crossBetween val="between"/>
      </c:valAx>
    </c:plotArea>
    <c:legend>
      <c:legendPos val="r"/>
      <c:layout>
        <c:manualLayout>
          <c:xMode val="edge"/>
          <c:yMode val="edge"/>
          <c:x val="0.88463709701296611"/>
          <c:y val="0.18568542281063449"/>
          <c:w val="0.11536290298703376"/>
          <c:h val="0.14643446115704314"/>
        </c:manualLayout>
      </c:layout>
      <c:overlay val="0"/>
    </c:legend>
    <c:plotVisOnly val="1"/>
    <c:dispBlanksAs val="gap"/>
    <c:showDLblsOverMax val="0"/>
  </c:chart>
  <c:txPr>
    <a:bodyPr/>
    <a:lstStyle/>
    <a:p>
      <a:pPr>
        <a:defRPr sz="14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Combined</a:t>
            </a:r>
            <a:r>
              <a:rPr lang="en-US" sz="2400" baseline="0"/>
              <a:t> RMS errors of GPS, Leveling and Gravimetric Geoid models</a:t>
            </a:r>
            <a:endParaRPr lang="en-US" sz="240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1.9000000000000001</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Sheet2!$G$2:$G$13</c:f>
              <c:numCache>
                <c:formatCode>General</c:formatCode>
                <c:ptCount val="12"/>
                <c:pt idx="0">
                  <c:v>1</c:v>
                </c:pt>
                <c:pt idx="1">
                  <c:v>1.3</c:v>
                </c:pt>
                <c:pt idx="2">
                  <c:v>1.7</c:v>
                </c:pt>
                <c:pt idx="3">
                  <c:v>2</c:v>
                </c:pt>
                <c:pt idx="4">
                  <c:v>2.1</c:v>
                </c:pt>
                <c:pt idx="5">
                  <c:v>2.2000000000000002</c:v>
                </c:pt>
                <c:pt idx="6">
                  <c:v>2.2999999999999998</c:v>
                </c:pt>
                <c:pt idx="7">
                  <c:v>2.6</c:v>
                </c:pt>
                <c:pt idx="8">
                  <c:v>2.8</c:v>
                </c:pt>
                <c:pt idx="9">
                  <c:v>2.8</c:v>
                </c:pt>
                <c:pt idx="10">
                  <c:v>3</c:v>
                </c:pt>
                <c:pt idx="11">
                  <c:v>2.2999999999999998</c:v>
                </c:pt>
              </c:numCache>
            </c:numRef>
          </c:val>
        </c:ser>
        <c:ser>
          <c:idx val="2"/>
          <c:order val="2"/>
          <c:tx>
            <c:v>xEGM-G</c:v>
          </c:tx>
          <c:spPr>
            <a:solidFill>
              <a:srgbClr val="00B0F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Sheet2!$H$2:$H$13</c:f>
              <c:numCache>
                <c:formatCode>General</c:formatCode>
                <c:ptCount val="12"/>
                <c:pt idx="0">
                  <c:v>1</c:v>
                </c:pt>
                <c:pt idx="1">
                  <c:v>1.4</c:v>
                </c:pt>
                <c:pt idx="2">
                  <c:v>1.8</c:v>
                </c:pt>
                <c:pt idx="3">
                  <c:v>2.2000000000000002</c:v>
                </c:pt>
                <c:pt idx="4">
                  <c:v>2.6</c:v>
                </c:pt>
                <c:pt idx="5">
                  <c:v>2.9</c:v>
                </c:pt>
                <c:pt idx="6">
                  <c:v>3.1</c:v>
                </c:pt>
                <c:pt idx="7">
                  <c:v>3.1</c:v>
                </c:pt>
                <c:pt idx="8">
                  <c:v>2.9</c:v>
                </c:pt>
                <c:pt idx="9">
                  <c:v>2.4</c:v>
                </c:pt>
                <c:pt idx="10">
                  <c:v>2.2999999999999998</c:v>
                </c:pt>
                <c:pt idx="11">
                  <c:v>2.9</c:v>
                </c:pt>
              </c:numCache>
            </c:numRef>
          </c:val>
        </c:ser>
        <c:ser>
          <c:idx val="3"/>
          <c:order val="3"/>
          <c:tx>
            <c:v>xEGM-GA</c:v>
          </c:tx>
          <c:spPr>
            <a:solidFill>
              <a:srgbClr val="FFC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Sheet2!$I$2:$I$13</c:f>
              <c:numCache>
                <c:formatCode>General</c:formatCode>
                <c:ptCount val="12"/>
                <c:pt idx="0">
                  <c:v>0.9</c:v>
                </c:pt>
                <c:pt idx="1">
                  <c:v>1</c:v>
                </c:pt>
                <c:pt idx="2">
                  <c:v>1.1000000000000001</c:v>
                </c:pt>
                <c:pt idx="3">
                  <c:v>1.2</c:v>
                </c:pt>
                <c:pt idx="4">
                  <c:v>1.2</c:v>
                </c:pt>
                <c:pt idx="5">
                  <c:v>1.3</c:v>
                </c:pt>
                <c:pt idx="6">
                  <c:v>1.4</c:v>
                </c:pt>
                <c:pt idx="7">
                  <c:v>1.3</c:v>
                </c:pt>
                <c:pt idx="8">
                  <c:v>1.2</c:v>
                </c:pt>
                <c:pt idx="9">
                  <c:v>1.2</c:v>
                </c:pt>
                <c:pt idx="10">
                  <c:v>1.4</c:v>
                </c:pt>
                <c:pt idx="11">
                  <c:v>2</c:v>
                </c:pt>
              </c:numCache>
            </c:numRef>
          </c:val>
        </c:ser>
        <c:dLbls>
          <c:showLegendKey val="0"/>
          <c:showVal val="0"/>
          <c:showCatName val="0"/>
          <c:showSerName val="0"/>
          <c:showPercent val="0"/>
          <c:showBubbleSize val="0"/>
        </c:dLbls>
        <c:gapWidth val="150"/>
        <c:axId val="146500224"/>
        <c:axId val="146510592"/>
      </c:barChart>
      <c:catAx>
        <c:axId val="146500224"/>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46510592"/>
        <c:crosses val="autoZero"/>
        <c:auto val="1"/>
        <c:lblAlgn val="ctr"/>
        <c:lblOffset val="100"/>
        <c:noMultiLvlLbl val="0"/>
      </c:catAx>
      <c:valAx>
        <c:axId val="146510592"/>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146500224"/>
        <c:crosses val="autoZero"/>
        <c:crossBetween val="between"/>
      </c:valAx>
    </c:plotArea>
    <c:legend>
      <c:legendPos val="r"/>
      <c:layout>
        <c:manualLayout>
          <c:xMode val="edge"/>
          <c:yMode val="edge"/>
          <c:x val="0.88463709701296611"/>
          <c:y val="0.15914985428881234"/>
          <c:w val="0.11536290298703376"/>
          <c:h val="0.19524594820939081"/>
        </c:manualLayout>
      </c:layout>
      <c:overlay val="0"/>
    </c:legend>
    <c:plotVisOnly val="1"/>
    <c:dispBlanksAs val="gap"/>
    <c:showDLblsOverMax val="0"/>
  </c:chart>
  <c:txPr>
    <a:bodyPr/>
    <a:lstStyle/>
    <a:p>
      <a:pPr>
        <a:defRPr sz="14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Combined</a:t>
            </a:r>
            <a:r>
              <a:rPr lang="en-US" sz="2400" baseline="0"/>
              <a:t> RMS errors of GPS, Leveling and Gravimetric Geoid models</a:t>
            </a:r>
            <a:endParaRPr lang="en-US" sz="240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1.9000000000000001</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Sheet2!$G$2:$G$13</c:f>
              <c:numCache>
                <c:formatCode>General</c:formatCode>
                <c:ptCount val="12"/>
                <c:pt idx="0">
                  <c:v>1</c:v>
                </c:pt>
                <c:pt idx="1">
                  <c:v>1.3</c:v>
                </c:pt>
                <c:pt idx="2">
                  <c:v>1.7</c:v>
                </c:pt>
                <c:pt idx="3">
                  <c:v>2</c:v>
                </c:pt>
                <c:pt idx="4">
                  <c:v>2.1</c:v>
                </c:pt>
                <c:pt idx="5">
                  <c:v>2.2000000000000002</c:v>
                </c:pt>
                <c:pt idx="6">
                  <c:v>2.2999999999999998</c:v>
                </c:pt>
                <c:pt idx="7">
                  <c:v>2.6</c:v>
                </c:pt>
                <c:pt idx="8">
                  <c:v>2.8</c:v>
                </c:pt>
                <c:pt idx="9">
                  <c:v>2.8</c:v>
                </c:pt>
                <c:pt idx="10">
                  <c:v>3</c:v>
                </c:pt>
                <c:pt idx="11">
                  <c:v>2.2999999999999998</c:v>
                </c:pt>
              </c:numCache>
            </c:numRef>
          </c:val>
        </c:ser>
        <c:ser>
          <c:idx val="2"/>
          <c:order val="2"/>
          <c:tx>
            <c:v>xEGM-G</c:v>
          </c:tx>
          <c:spPr>
            <a:solidFill>
              <a:srgbClr val="00B0F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Sheet2!$H$2:$H$13</c:f>
              <c:numCache>
                <c:formatCode>General</c:formatCode>
                <c:ptCount val="12"/>
                <c:pt idx="0">
                  <c:v>1</c:v>
                </c:pt>
                <c:pt idx="1">
                  <c:v>1.4</c:v>
                </c:pt>
                <c:pt idx="2">
                  <c:v>1.8</c:v>
                </c:pt>
                <c:pt idx="3">
                  <c:v>2.2000000000000002</c:v>
                </c:pt>
                <c:pt idx="4">
                  <c:v>2.6</c:v>
                </c:pt>
                <c:pt idx="5">
                  <c:v>2.9</c:v>
                </c:pt>
                <c:pt idx="6">
                  <c:v>3.1</c:v>
                </c:pt>
                <c:pt idx="7">
                  <c:v>3.1</c:v>
                </c:pt>
                <c:pt idx="8">
                  <c:v>2.9</c:v>
                </c:pt>
                <c:pt idx="9">
                  <c:v>2.4</c:v>
                </c:pt>
                <c:pt idx="10">
                  <c:v>2.2999999999999998</c:v>
                </c:pt>
                <c:pt idx="11">
                  <c:v>2.9</c:v>
                </c:pt>
              </c:numCache>
            </c:numRef>
          </c:val>
        </c:ser>
        <c:ser>
          <c:idx val="3"/>
          <c:order val="3"/>
          <c:tx>
            <c:v>xEGM-GA</c:v>
          </c:tx>
          <c:spPr>
            <a:solidFill>
              <a:srgbClr val="FFC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Sheet2!$I$2:$I$13</c:f>
              <c:numCache>
                <c:formatCode>General</c:formatCode>
                <c:ptCount val="12"/>
                <c:pt idx="0">
                  <c:v>0.9</c:v>
                </c:pt>
                <c:pt idx="1">
                  <c:v>1</c:v>
                </c:pt>
                <c:pt idx="2">
                  <c:v>1.1000000000000001</c:v>
                </c:pt>
                <c:pt idx="3">
                  <c:v>1.2</c:v>
                </c:pt>
                <c:pt idx="4">
                  <c:v>1.2</c:v>
                </c:pt>
                <c:pt idx="5">
                  <c:v>1.3</c:v>
                </c:pt>
                <c:pt idx="6">
                  <c:v>1.4</c:v>
                </c:pt>
                <c:pt idx="7">
                  <c:v>1.3</c:v>
                </c:pt>
                <c:pt idx="8">
                  <c:v>1.2</c:v>
                </c:pt>
                <c:pt idx="9">
                  <c:v>1.2</c:v>
                </c:pt>
                <c:pt idx="10">
                  <c:v>1.4</c:v>
                </c:pt>
                <c:pt idx="11">
                  <c:v>2</c:v>
                </c:pt>
              </c:numCache>
            </c:numRef>
          </c:val>
        </c:ser>
        <c:ser>
          <c:idx val="4"/>
          <c:order val="4"/>
          <c:tx>
            <c:v>xUSGG-GA-R-K480</c:v>
          </c:tx>
          <c:spPr>
            <a:solidFill>
              <a:srgbClr val="FF0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Sheet2!$J$2:$J$13</c:f>
              <c:numCache>
                <c:formatCode>General</c:formatCode>
                <c:ptCount val="12"/>
                <c:pt idx="0">
                  <c:v>0.9</c:v>
                </c:pt>
                <c:pt idx="1">
                  <c:v>1.1000000000000001</c:v>
                </c:pt>
                <c:pt idx="2">
                  <c:v>1.2</c:v>
                </c:pt>
                <c:pt idx="3">
                  <c:v>1.3</c:v>
                </c:pt>
                <c:pt idx="4">
                  <c:v>1.3</c:v>
                </c:pt>
                <c:pt idx="5">
                  <c:v>1.4</c:v>
                </c:pt>
                <c:pt idx="6">
                  <c:v>1.5</c:v>
                </c:pt>
                <c:pt idx="7">
                  <c:v>1.3</c:v>
                </c:pt>
                <c:pt idx="8">
                  <c:v>1</c:v>
                </c:pt>
                <c:pt idx="9">
                  <c:v>1.1000000000000001</c:v>
                </c:pt>
                <c:pt idx="10">
                  <c:v>1.3</c:v>
                </c:pt>
                <c:pt idx="11">
                  <c:v>1.7</c:v>
                </c:pt>
              </c:numCache>
            </c:numRef>
          </c:val>
        </c:ser>
        <c:dLbls>
          <c:showLegendKey val="0"/>
          <c:showVal val="0"/>
          <c:showCatName val="0"/>
          <c:showSerName val="0"/>
          <c:showPercent val="0"/>
          <c:showBubbleSize val="0"/>
        </c:dLbls>
        <c:gapWidth val="150"/>
        <c:axId val="2738432"/>
        <c:axId val="145052032"/>
      </c:barChart>
      <c:catAx>
        <c:axId val="2738432"/>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45052032"/>
        <c:crosses val="autoZero"/>
        <c:auto val="1"/>
        <c:lblAlgn val="ctr"/>
        <c:lblOffset val="100"/>
        <c:noMultiLvlLbl val="0"/>
      </c:catAx>
      <c:valAx>
        <c:axId val="145052032"/>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2738432"/>
        <c:crosses val="autoZero"/>
        <c:crossBetween val="between"/>
      </c:valAx>
    </c:plotArea>
    <c:legend>
      <c:legendPos val="r"/>
      <c:layout>
        <c:manualLayout>
          <c:xMode val="edge"/>
          <c:yMode val="edge"/>
          <c:x val="0.82387495238076458"/>
          <c:y val="0.17520927641457573"/>
          <c:w val="0.17612504761923561"/>
          <c:h val="0.24405743526173851"/>
        </c:manualLayout>
      </c:layout>
      <c:overlay val="0"/>
    </c:legend>
    <c:plotVisOnly val="1"/>
    <c:dispBlanksAs val="gap"/>
    <c:showDLblsOverMax val="0"/>
  </c:chart>
  <c:txPr>
    <a:bodyPr/>
    <a:lstStyle/>
    <a:p>
      <a:pPr>
        <a:defRPr sz="1400" baseline="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Combined</a:t>
            </a:r>
            <a:r>
              <a:rPr lang="en-US" sz="2400" baseline="0" dirty="0"/>
              <a:t> RMS errors of GPS, Leveling and Gravimetric Geoid </a:t>
            </a:r>
            <a:r>
              <a:rPr lang="en-US" sz="2400" baseline="0" dirty="0" smtClean="0"/>
              <a:t>models</a:t>
            </a:r>
            <a:endParaRPr lang="en-US" sz="2400" dirty="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1.9000000000000001</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Sheet2!$G$2:$G$13</c:f>
              <c:numCache>
                <c:formatCode>General</c:formatCode>
                <c:ptCount val="12"/>
                <c:pt idx="0">
                  <c:v>1</c:v>
                </c:pt>
                <c:pt idx="1">
                  <c:v>1.3</c:v>
                </c:pt>
                <c:pt idx="2">
                  <c:v>1.7</c:v>
                </c:pt>
                <c:pt idx="3">
                  <c:v>2</c:v>
                </c:pt>
                <c:pt idx="4">
                  <c:v>2.1</c:v>
                </c:pt>
                <c:pt idx="5">
                  <c:v>2.2000000000000002</c:v>
                </c:pt>
                <c:pt idx="6">
                  <c:v>2.2999999999999998</c:v>
                </c:pt>
                <c:pt idx="7">
                  <c:v>2.6</c:v>
                </c:pt>
                <c:pt idx="8">
                  <c:v>2.8</c:v>
                </c:pt>
                <c:pt idx="9">
                  <c:v>2.8</c:v>
                </c:pt>
                <c:pt idx="10">
                  <c:v>3</c:v>
                </c:pt>
                <c:pt idx="11">
                  <c:v>2.2999999999999998</c:v>
                </c:pt>
              </c:numCache>
            </c:numRef>
          </c:val>
        </c:ser>
        <c:ser>
          <c:idx val="2"/>
          <c:order val="2"/>
          <c:tx>
            <c:v>xEGM-G</c:v>
          </c:tx>
          <c:spPr>
            <a:solidFill>
              <a:srgbClr val="00B0F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Sheet2!$H$2:$H$13</c:f>
              <c:numCache>
                <c:formatCode>General</c:formatCode>
                <c:ptCount val="12"/>
                <c:pt idx="0">
                  <c:v>1</c:v>
                </c:pt>
                <c:pt idx="1">
                  <c:v>1.4</c:v>
                </c:pt>
                <c:pt idx="2">
                  <c:v>1.8</c:v>
                </c:pt>
                <c:pt idx="3">
                  <c:v>2.2000000000000002</c:v>
                </c:pt>
                <c:pt idx="4">
                  <c:v>2.6</c:v>
                </c:pt>
                <c:pt idx="5">
                  <c:v>2.9</c:v>
                </c:pt>
                <c:pt idx="6">
                  <c:v>3.1</c:v>
                </c:pt>
                <c:pt idx="7">
                  <c:v>3.1</c:v>
                </c:pt>
                <c:pt idx="8">
                  <c:v>2.9</c:v>
                </c:pt>
                <c:pt idx="9">
                  <c:v>2.4</c:v>
                </c:pt>
                <c:pt idx="10">
                  <c:v>2.2999999999999998</c:v>
                </c:pt>
                <c:pt idx="11">
                  <c:v>2.9</c:v>
                </c:pt>
              </c:numCache>
            </c:numRef>
          </c:val>
        </c:ser>
        <c:ser>
          <c:idx val="3"/>
          <c:order val="3"/>
          <c:tx>
            <c:v>xEGM-GA</c:v>
          </c:tx>
          <c:spPr>
            <a:solidFill>
              <a:srgbClr val="FFC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Sheet2!$I$2:$I$13</c:f>
              <c:numCache>
                <c:formatCode>General</c:formatCode>
                <c:ptCount val="12"/>
                <c:pt idx="0">
                  <c:v>0.9</c:v>
                </c:pt>
                <c:pt idx="1">
                  <c:v>1</c:v>
                </c:pt>
                <c:pt idx="2">
                  <c:v>1.1000000000000001</c:v>
                </c:pt>
                <c:pt idx="3">
                  <c:v>1.2</c:v>
                </c:pt>
                <c:pt idx="4">
                  <c:v>1.2</c:v>
                </c:pt>
                <c:pt idx="5">
                  <c:v>1.3</c:v>
                </c:pt>
                <c:pt idx="6">
                  <c:v>1.4</c:v>
                </c:pt>
                <c:pt idx="7">
                  <c:v>1.3</c:v>
                </c:pt>
                <c:pt idx="8">
                  <c:v>1.2</c:v>
                </c:pt>
                <c:pt idx="9">
                  <c:v>1.2</c:v>
                </c:pt>
                <c:pt idx="10">
                  <c:v>1.4</c:v>
                </c:pt>
                <c:pt idx="11">
                  <c:v>2</c:v>
                </c:pt>
              </c:numCache>
            </c:numRef>
          </c:val>
        </c:ser>
        <c:ser>
          <c:idx val="4"/>
          <c:order val="4"/>
          <c:tx>
            <c:v>xUSGG-GA-R-K480</c:v>
          </c:tx>
          <c:spPr>
            <a:solidFill>
              <a:srgbClr val="FF0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Sheet2!$J$2:$J$13</c:f>
              <c:numCache>
                <c:formatCode>General</c:formatCode>
                <c:ptCount val="12"/>
                <c:pt idx="0">
                  <c:v>0.9</c:v>
                </c:pt>
                <c:pt idx="1">
                  <c:v>1.1000000000000001</c:v>
                </c:pt>
                <c:pt idx="2">
                  <c:v>1.2</c:v>
                </c:pt>
                <c:pt idx="3">
                  <c:v>1.3</c:v>
                </c:pt>
                <c:pt idx="4">
                  <c:v>1.3</c:v>
                </c:pt>
                <c:pt idx="5">
                  <c:v>1.4</c:v>
                </c:pt>
                <c:pt idx="6">
                  <c:v>1.5</c:v>
                </c:pt>
                <c:pt idx="7">
                  <c:v>1.3</c:v>
                </c:pt>
                <c:pt idx="8">
                  <c:v>1</c:v>
                </c:pt>
                <c:pt idx="9">
                  <c:v>1.1000000000000001</c:v>
                </c:pt>
                <c:pt idx="10">
                  <c:v>1.3</c:v>
                </c:pt>
                <c:pt idx="11">
                  <c:v>1.7</c:v>
                </c:pt>
              </c:numCache>
            </c:numRef>
          </c:val>
        </c:ser>
        <c:ser>
          <c:idx val="5"/>
          <c:order val="5"/>
          <c:tx>
            <c:v>GPS/Leveling Errors</c:v>
          </c:tx>
          <c:spPr>
            <a:solidFill>
              <a:srgbClr val="92D050"/>
            </a:solidFill>
          </c:spPr>
          <c:invertIfNegative val="0"/>
          <c:val>
            <c:numRef>
              <c:f>Sheet2!$E$2:$E$13</c:f>
              <c:numCache>
                <c:formatCode>General</c:formatCode>
                <c:ptCount val="12"/>
                <c:pt idx="0">
                  <c:v>0.49126537628800004</c:v>
                </c:pt>
                <c:pt idx="1">
                  <c:v>0.56236502850799996</c:v>
                </c:pt>
                <c:pt idx="2">
                  <c:v>0.62401558174599991</c:v>
                </c:pt>
                <c:pt idx="3">
                  <c:v>0.68404834303299999</c:v>
                </c:pt>
                <c:pt idx="4">
                  <c:v>0.74476556274600003</c:v>
                </c:pt>
                <c:pt idx="5">
                  <c:v>0.80473864738500012</c:v>
                </c:pt>
                <c:pt idx="6">
                  <c:v>0.86522688193800001</c:v>
                </c:pt>
                <c:pt idx="7">
                  <c:v>0.92504560442400019</c:v>
                </c:pt>
                <c:pt idx="8">
                  <c:v>0.98916306971399981</c:v>
                </c:pt>
                <c:pt idx="9">
                  <c:v>1.0596169745940001</c:v>
                </c:pt>
                <c:pt idx="10">
                  <c:v>1.1424422102730001</c:v>
                </c:pt>
                <c:pt idx="11">
                  <c:v>1.2473302737619998</c:v>
                </c:pt>
              </c:numCache>
            </c:numRef>
          </c:val>
        </c:ser>
        <c:dLbls>
          <c:showLegendKey val="0"/>
          <c:showVal val="0"/>
          <c:showCatName val="0"/>
          <c:showSerName val="0"/>
          <c:showPercent val="0"/>
          <c:showBubbleSize val="0"/>
        </c:dLbls>
        <c:gapWidth val="150"/>
        <c:axId val="146878464"/>
        <c:axId val="146880384"/>
      </c:barChart>
      <c:catAx>
        <c:axId val="146878464"/>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46880384"/>
        <c:crosses val="autoZero"/>
        <c:auto val="1"/>
        <c:lblAlgn val="ctr"/>
        <c:lblOffset val="100"/>
        <c:noMultiLvlLbl val="0"/>
      </c:catAx>
      <c:valAx>
        <c:axId val="146880384"/>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146878464"/>
        <c:crosses val="autoZero"/>
        <c:crossBetween val="between"/>
      </c:valAx>
    </c:plotArea>
    <c:legend>
      <c:legendPos val="r"/>
      <c:layout>
        <c:manualLayout>
          <c:xMode val="edge"/>
          <c:yMode val="edge"/>
          <c:x val="0.80600685541539008"/>
          <c:y val="0.16784137822089806"/>
          <c:w val="0.18563716127289043"/>
          <c:h val="0.29286892231408629"/>
        </c:manualLayout>
      </c:layout>
      <c:overlay val="0"/>
    </c:legend>
    <c:plotVisOnly val="1"/>
    <c:dispBlanksAs val="gap"/>
    <c:showDLblsOverMax val="0"/>
  </c:chart>
  <c:txPr>
    <a:bodyPr/>
    <a:lstStyle/>
    <a:p>
      <a:pPr>
        <a:defRPr sz="14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Predicted Errors of various geoid models over GSVS11 </a:t>
            </a:r>
          </a:p>
          <a:p>
            <a:pPr>
              <a:defRPr sz="2400"/>
            </a:pPr>
            <a:r>
              <a:rPr lang="en-US" sz="2400"/>
              <a:t>after removal of GPS/Leveling error budget</a:t>
            </a:r>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Sheet2!$N$2:$N$13</c:f>
              <c:numCache>
                <c:formatCode>General</c:formatCode>
                <c:ptCount val="12"/>
                <c:pt idx="0">
                  <c:v>0.87100994831322665</c:v>
                </c:pt>
                <c:pt idx="1">
                  <c:v>1.060068665092595</c:v>
                </c:pt>
                <c:pt idx="2">
                  <c:v>1.3640397918456049</c:v>
                </c:pt>
                <c:pt idx="3">
                  <c:v>1.6649558145469832</c:v>
                </c:pt>
                <c:pt idx="4">
                  <c:v>1.8561584675203879</c:v>
                </c:pt>
                <c:pt idx="5">
                  <c:v>2.2610607487206011</c:v>
                </c:pt>
                <c:pt idx="6">
                  <c:v>2.5576126451774996</c:v>
                </c:pt>
                <c:pt idx="7">
                  <c:v>2.6427808516287987</c:v>
                </c:pt>
                <c:pt idx="8">
                  <c:v>2.8322352341417498</c:v>
                </c:pt>
                <c:pt idx="9">
                  <c:v>2.8066371099863017</c:v>
                </c:pt>
                <c:pt idx="10">
                  <c:v>2.446390360548893</c:v>
                </c:pt>
                <c:pt idx="11">
                  <c:v>1.433236612760368</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Sheet2!$O$2:$O$13</c:f>
              <c:numCache>
                <c:formatCode>General</c:formatCode>
                <c:ptCount val="12"/>
                <c:pt idx="0">
                  <c:v>0.87100994831322665</c:v>
                </c:pt>
                <c:pt idx="1">
                  <c:v>1.1720689291638089</c:v>
                </c:pt>
                <c:pt idx="2">
                  <c:v>1.5813299952059974</c:v>
                </c:pt>
                <c:pt idx="3">
                  <c:v>1.8793823092691406</c:v>
                </c:pt>
                <c:pt idx="4">
                  <c:v>1.963497964487775</c:v>
                </c:pt>
                <c:pt idx="5">
                  <c:v>2.0475340557375268</c:v>
                </c:pt>
                <c:pt idx="6">
                  <c:v>2.1310519568447517</c:v>
                </c:pt>
                <c:pt idx="7">
                  <c:v>2.4298746119369694</c:v>
                </c:pt>
                <c:pt idx="8">
                  <c:v>2.6194572761383181</c:v>
                </c:pt>
                <c:pt idx="9">
                  <c:v>2.5917584507728058</c:v>
                </c:pt>
                <c:pt idx="10">
                  <c:v>2.7739549016136769</c:v>
                </c:pt>
                <c:pt idx="11">
                  <c:v>1.932399334546774</c:v>
                </c:pt>
              </c:numCache>
            </c:numRef>
          </c:val>
        </c:ser>
        <c:ser>
          <c:idx val="2"/>
          <c:order val="2"/>
          <c:tx>
            <c:v>xEGM-G</c:v>
          </c:tx>
          <c:spPr>
            <a:solidFill>
              <a:srgbClr val="00B0F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Sheet2!$P$2:$P$13</c:f>
              <c:numCache>
                <c:formatCode>General</c:formatCode>
                <c:ptCount val="12"/>
                <c:pt idx="0">
                  <c:v>0.87100994831322665</c:v>
                </c:pt>
                <c:pt idx="1">
                  <c:v>1.2820864146816302</c:v>
                </c:pt>
                <c:pt idx="2">
                  <c:v>1.6883733454832204</c:v>
                </c:pt>
                <c:pt idx="3">
                  <c:v>2.0909514256418791</c:v>
                </c:pt>
                <c:pt idx="4">
                  <c:v>2.4910488266085093</c:v>
                </c:pt>
                <c:pt idx="5">
                  <c:v>2.7861076270318352</c:v>
                </c:pt>
                <c:pt idx="6">
                  <c:v>2.9768074245358638</c:v>
                </c:pt>
                <c:pt idx="7">
                  <c:v>2.9587650514591113</c:v>
                </c:pt>
                <c:pt idx="8">
                  <c:v>2.7260881169753071</c:v>
                </c:pt>
                <c:pt idx="9">
                  <c:v>2.1534186465135519</c:v>
                </c:pt>
                <c:pt idx="10">
                  <c:v>1.9962028444490663</c:v>
                </c:pt>
                <c:pt idx="11">
                  <c:v>2.6180464449961183</c:v>
                </c:pt>
              </c:numCache>
            </c:numRef>
          </c:val>
        </c:ser>
        <c:ser>
          <c:idx val="3"/>
          <c:order val="3"/>
          <c:tx>
            <c:v>xEGM-GA</c:v>
          </c:tx>
          <c:spPr>
            <a:solidFill>
              <a:srgbClr val="FFC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Sheet2!$Q$2:$Q$13</c:f>
              <c:numCache>
                <c:formatCode>General</c:formatCode>
                <c:ptCount val="12"/>
                <c:pt idx="0">
                  <c:v>0.75409437742275331</c:v>
                </c:pt>
                <c:pt idx="1">
                  <c:v>0.82688909456540582</c:v>
                </c:pt>
                <c:pt idx="2">
                  <c:v>0.90587226126987763</c:v>
                </c:pt>
                <c:pt idx="3">
                  <c:v>0.9859400916860046</c:v>
                </c:pt>
                <c:pt idx="4">
                  <c:v>0.94091671073885907</c:v>
                </c:pt>
                <c:pt idx="5">
                  <c:v>1.0209778202316451</c:v>
                </c:pt>
                <c:pt idx="6">
                  <c:v>1.1006282036963462</c:v>
                </c:pt>
                <c:pt idx="7">
                  <c:v>0.91339511151299513</c:v>
                </c:pt>
                <c:pt idx="8">
                  <c:v>0.67937943854224525</c:v>
                </c:pt>
                <c:pt idx="9">
                  <c:v>0.56321564888793529</c:v>
                </c:pt>
                <c:pt idx="10">
                  <c:v>0.80921307217972083</c:v>
                </c:pt>
                <c:pt idx="11">
                  <c:v>1.5633832505680794</c:v>
                </c:pt>
              </c:numCache>
            </c:numRef>
          </c:val>
        </c:ser>
        <c:ser>
          <c:idx val="4"/>
          <c:order val="4"/>
          <c:tx>
            <c:v>xUSGG-GA-R-K480</c:v>
          </c:tx>
          <c:spPr>
            <a:solidFill>
              <a:srgbClr val="FF0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Sheet2!$R$2:$R$13</c:f>
              <c:numCache>
                <c:formatCode>General</c:formatCode>
                <c:ptCount val="12"/>
                <c:pt idx="0">
                  <c:v>0.75409437742275331</c:v>
                </c:pt>
                <c:pt idx="1">
                  <c:v>0.94538117958376799</c:v>
                </c:pt>
                <c:pt idx="2">
                  <c:v>1.0249900261652314</c:v>
                </c:pt>
                <c:pt idx="3">
                  <c:v>1.1054763065727855</c:v>
                </c:pt>
                <c:pt idx="4">
                  <c:v>1.0655159579037916</c:v>
                </c:pt>
                <c:pt idx="5">
                  <c:v>1.1455984066875098</c:v>
                </c:pt>
                <c:pt idx="6">
                  <c:v>1.2253091213125962</c:v>
                </c:pt>
                <c:pt idx="7">
                  <c:v>0.91339511151299513</c:v>
                </c:pt>
                <c:pt idx="8">
                  <c:v>0.14682105269332565</c:v>
                </c:pt>
                <c:pt idx="9">
                  <c:v>0.29531655414530761</c:v>
                </c:pt>
                <c:pt idx="10">
                  <c:v>0.62034328898323909</c:v>
                </c:pt>
                <c:pt idx="11">
                  <c:v>1.1550615516745477</c:v>
                </c:pt>
              </c:numCache>
            </c:numRef>
          </c:val>
        </c:ser>
        <c:dLbls>
          <c:showLegendKey val="0"/>
          <c:showVal val="0"/>
          <c:showCatName val="0"/>
          <c:showSerName val="0"/>
          <c:showPercent val="0"/>
          <c:showBubbleSize val="0"/>
        </c:dLbls>
        <c:gapWidth val="150"/>
        <c:axId val="150121856"/>
        <c:axId val="150140416"/>
      </c:barChart>
      <c:catAx>
        <c:axId val="150121856"/>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50140416"/>
        <c:crosses val="autoZero"/>
        <c:auto val="1"/>
        <c:lblAlgn val="ctr"/>
        <c:lblOffset val="100"/>
        <c:noMultiLvlLbl val="0"/>
      </c:catAx>
      <c:valAx>
        <c:axId val="150140416"/>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150121856"/>
        <c:crosses val="autoZero"/>
        <c:crossBetween val="between"/>
      </c:valAx>
    </c:plotArea>
    <c:legend>
      <c:legendPos val="r"/>
      <c:layout>
        <c:manualLayout>
          <c:xMode val="edge"/>
          <c:yMode val="edge"/>
          <c:x val="0.8197281520525902"/>
          <c:y val="0.20744213667171488"/>
          <c:w val="0.17474484675137997"/>
          <c:h val="0.23861239829270622"/>
        </c:manualLayout>
      </c:layout>
      <c:overlay val="0"/>
    </c:legend>
    <c:plotVisOnly val="1"/>
    <c:dispBlanksAs val="gap"/>
    <c:showDLblsOverMax val="0"/>
  </c:chart>
  <c:txPr>
    <a:bodyPr/>
    <a:lstStyle/>
    <a:p>
      <a:pPr>
        <a:defRPr sz="1400" baseline="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F8C8E-B1D5-4648-A750-D12A84806F8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E956510-97A3-43A8-950B-F2E9991F4A23}">
      <dgm:prSet phldrT="[Text]"/>
      <dgm:spPr/>
      <dgm:t>
        <a:bodyPr/>
        <a:lstStyle/>
        <a:p>
          <a:r>
            <a:rPr lang="en-US" dirty="0" smtClean="0"/>
            <a:t>President</a:t>
          </a:r>
          <a:endParaRPr lang="en-US" dirty="0"/>
        </a:p>
      </dgm:t>
    </dgm:pt>
    <dgm:pt modelId="{F9737923-0E6E-4DC7-99B1-B58F5DCD1C8B}" type="parTrans" cxnId="{314DA87F-E246-418E-AEFA-6CBBD8C1FF3C}">
      <dgm:prSet/>
      <dgm:spPr/>
      <dgm:t>
        <a:bodyPr/>
        <a:lstStyle/>
        <a:p>
          <a:endParaRPr lang="en-US"/>
        </a:p>
      </dgm:t>
    </dgm:pt>
    <dgm:pt modelId="{8A813E8E-4590-4B89-8F2C-BFB1E356B548}" type="sibTrans" cxnId="{314DA87F-E246-418E-AEFA-6CBBD8C1FF3C}">
      <dgm:prSet/>
      <dgm:spPr/>
      <dgm:t>
        <a:bodyPr/>
        <a:lstStyle/>
        <a:p>
          <a:endParaRPr lang="en-US"/>
        </a:p>
      </dgm:t>
    </dgm:pt>
    <dgm:pt modelId="{246D5A08-DC26-46AF-BC85-5627B2DD04CC}">
      <dgm:prSet phldrT="[Text]"/>
      <dgm:spPr/>
      <dgm:t>
        <a:bodyPr/>
        <a:lstStyle/>
        <a:p>
          <a:r>
            <a:rPr lang="en-US" dirty="0" smtClean="0"/>
            <a:t>Department of Commerce</a:t>
          </a:r>
        </a:p>
      </dgm:t>
    </dgm:pt>
    <dgm:pt modelId="{D1925149-3806-46BA-8E31-0FE5F1BAD243}" type="parTrans" cxnId="{EE7F7AD4-5135-44D7-845C-25D488FDF8DE}">
      <dgm:prSet/>
      <dgm:spPr/>
      <dgm:t>
        <a:bodyPr/>
        <a:lstStyle/>
        <a:p>
          <a:endParaRPr lang="en-US"/>
        </a:p>
      </dgm:t>
    </dgm:pt>
    <dgm:pt modelId="{3AFCCB2C-EF35-4FDF-AA46-61F5C6DC4393}" type="sibTrans" cxnId="{EE7F7AD4-5135-44D7-845C-25D488FDF8DE}">
      <dgm:prSet/>
      <dgm:spPr/>
      <dgm:t>
        <a:bodyPr/>
        <a:lstStyle/>
        <a:p>
          <a:endParaRPr lang="en-US"/>
        </a:p>
      </dgm:t>
    </dgm:pt>
    <dgm:pt modelId="{781B9D32-E9A5-4B1B-B201-F51432C141F2}">
      <dgm:prSet phldrT="[Text]"/>
      <dgm:spPr/>
      <dgm:t>
        <a:bodyPr/>
        <a:lstStyle/>
        <a:p>
          <a:r>
            <a:rPr lang="en-US" dirty="0" smtClean="0"/>
            <a:t>NOAA</a:t>
          </a:r>
        </a:p>
      </dgm:t>
    </dgm:pt>
    <dgm:pt modelId="{D1DBD0A1-9D73-4918-9048-BDF1E8BD5BF6}" type="parTrans" cxnId="{1B603E57-3A43-4057-9CBB-90E1C9223355}">
      <dgm:prSet/>
      <dgm:spPr/>
      <dgm:t>
        <a:bodyPr/>
        <a:lstStyle/>
        <a:p>
          <a:endParaRPr lang="en-US"/>
        </a:p>
      </dgm:t>
    </dgm:pt>
    <dgm:pt modelId="{92C6E189-FB67-4B79-A70E-FE63C4B01C94}" type="sibTrans" cxnId="{1B603E57-3A43-4057-9CBB-90E1C9223355}">
      <dgm:prSet/>
      <dgm:spPr/>
      <dgm:t>
        <a:bodyPr/>
        <a:lstStyle/>
        <a:p>
          <a:endParaRPr lang="en-US"/>
        </a:p>
      </dgm:t>
    </dgm:pt>
    <dgm:pt modelId="{DA6D0D08-1FC3-44C4-86A5-44C02015B8AD}">
      <dgm:prSet phldrT="[Text]"/>
      <dgm:spPr/>
      <dgm:t>
        <a:bodyPr/>
        <a:lstStyle/>
        <a:p>
          <a:r>
            <a:rPr lang="en-US" dirty="0" smtClean="0"/>
            <a:t>National Ocean Service</a:t>
          </a:r>
        </a:p>
      </dgm:t>
    </dgm:pt>
    <dgm:pt modelId="{34E01F29-D8EB-40F1-AACB-E09C18351D53}" type="parTrans" cxnId="{B3912F5F-25DD-40AB-80C2-7BF5B323BA30}">
      <dgm:prSet/>
      <dgm:spPr/>
      <dgm:t>
        <a:bodyPr/>
        <a:lstStyle/>
        <a:p>
          <a:endParaRPr lang="en-US"/>
        </a:p>
      </dgm:t>
    </dgm:pt>
    <dgm:pt modelId="{9CD20669-F010-498D-BB2E-B6AF116AB595}" type="sibTrans" cxnId="{B3912F5F-25DD-40AB-80C2-7BF5B323BA30}">
      <dgm:prSet/>
      <dgm:spPr/>
      <dgm:t>
        <a:bodyPr/>
        <a:lstStyle/>
        <a:p>
          <a:endParaRPr lang="en-US"/>
        </a:p>
      </dgm:t>
    </dgm:pt>
    <dgm:pt modelId="{EA57FCEA-3D0E-4FF3-95FB-A074C6E9E48C}">
      <dgm:prSet phldrT="[Text]"/>
      <dgm:spPr/>
      <dgm:t>
        <a:bodyPr/>
        <a:lstStyle/>
        <a:p>
          <a:r>
            <a:rPr lang="en-US" dirty="0" smtClean="0"/>
            <a:t>National Geodetic Survey</a:t>
          </a:r>
        </a:p>
      </dgm:t>
    </dgm:pt>
    <dgm:pt modelId="{01B561C8-8045-4426-AE9B-DF28F2DA90D7}" type="parTrans" cxnId="{E787E795-0710-4D24-A69A-1EC149013EC2}">
      <dgm:prSet/>
      <dgm:spPr/>
      <dgm:t>
        <a:bodyPr/>
        <a:lstStyle/>
        <a:p>
          <a:endParaRPr lang="en-US"/>
        </a:p>
      </dgm:t>
    </dgm:pt>
    <dgm:pt modelId="{E0742647-8F1A-4CCA-8C10-58315805F61D}" type="sibTrans" cxnId="{E787E795-0710-4D24-A69A-1EC149013EC2}">
      <dgm:prSet/>
      <dgm:spPr/>
      <dgm:t>
        <a:bodyPr/>
        <a:lstStyle/>
        <a:p>
          <a:endParaRPr lang="en-US"/>
        </a:p>
      </dgm:t>
    </dgm:pt>
    <dgm:pt modelId="{25A65EC4-EDBA-434F-A627-95303BFA4C97}" type="pres">
      <dgm:prSet presAssocID="{26BF8C8E-B1D5-4648-A750-D12A84806F87}" presName="hierChild1" presStyleCnt="0">
        <dgm:presLayoutVars>
          <dgm:orgChart val="1"/>
          <dgm:chPref val="1"/>
          <dgm:dir/>
          <dgm:animOne val="branch"/>
          <dgm:animLvl val="lvl"/>
          <dgm:resizeHandles/>
        </dgm:presLayoutVars>
      </dgm:prSet>
      <dgm:spPr/>
      <dgm:t>
        <a:bodyPr/>
        <a:lstStyle/>
        <a:p>
          <a:endParaRPr lang="en-US"/>
        </a:p>
      </dgm:t>
    </dgm:pt>
    <dgm:pt modelId="{D128DAD2-1616-400E-8409-CE5BD0969B5E}" type="pres">
      <dgm:prSet presAssocID="{6E956510-97A3-43A8-950B-F2E9991F4A23}" presName="hierRoot1" presStyleCnt="0">
        <dgm:presLayoutVars>
          <dgm:hierBranch val="init"/>
        </dgm:presLayoutVars>
      </dgm:prSet>
      <dgm:spPr/>
    </dgm:pt>
    <dgm:pt modelId="{FAAA9940-C895-4D11-851C-07E3FE3E6630}" type="pres">
      <dgm:prSet presAssocID="{6E956510-97A3-43A8-950B-F2E9991F4A23}" presName="rootComposite1" presStyleCnt="0"/>
      <dgm:spPr/>
    </dgm:pt>
    <dgm:pt modelId="{72839AA9-6E11-47FA-887A-09F41E1A06CC}" type="pres">
      <dgm:prSet presAssocID="{6E956510-97A3-43A8-950B-F2E9991F4A23}" presName="rootText1" presStyleLbl="node0" presStyleIdx="0" presStyleCnt="1" custLinFactX="-95059" custLinFactNeighborX="-100000">
        <dgm:presLayoutVars>
          <dgm:chPref val="3"/>
        </dgm:presLayoutVars>
      </dgm:prSet>
      <dgm:spPr/>
      <dgm:t>
        <a:bodyPr/>
        <a:lstStyle/>
        <a:p>
          <a:endParaRPr lang="en-US"/>
        </a:p>
      </dgm:t>
    </dgm:pt>
    <dgm:pt modelId="{9F80ECCC-8982-45E1-BC21-797DC81A13C1}" type="pres">
      <dgm:prSet presAssocID="{6E956510-97A3-43A8-950B-F2E9991F4A23}" presName="rootConnector1" presStyleLbl="node1" presStyleIdx="0" presStyleCnt="0"/>
      <dgm:spPr/>
      <dgm:t>
        <a:bodyPr/>
        <a:lstStyle/>
        <a:p>
          <a:endParaRPr lang="en-US"/>
        </a:p>
      </dgm:t>
    </dgm:pt>
    <dgm:pt modelId="{FAED719B-F5C9-4752-83EE-29CBC55E95B7}" type="pres">
      <dgm:prSet presAssocID="{6E956510-97A3-43A8-950B-F2E9991F4A23}" presName="hierChild2" presStyleCnt="0"/>
      <dgm:spPr/>
    </dgm:pt>
    <dgm:pt modelId="{BD00831E-041E-42C3-98A2-F9221EEBE40A}" type="pres">
      <dgm:prSet presAssocID="{D1925149-3806-46BA-8E31-0FE5F1BAD243}" presName="Name37" presStyleLbl="parChTrans1D2" presStyleIdx="0" presStyleCnt="1"/>
      <dgm:spPr/>
      <dgm:t>
        <a:bodyPr/>
        <a:lstStyle/>
        <a:p>
          <a:endParaRPr lang="en-US"/>
        </a:p>
      </dgm:t>
    </dgm:pt>
    <dgm:pt modelId="{1CBEBF6C-EDA2-4B8E-936E-64DABD3F13B8}" type="pres">
      <dgm:prSet presAssocID="{246D5A08-DC26-46AF-BC85-5627B2DD04CC}" presName="hierRoot2" presStyleCnt="0">
        <dgm:presLayoutVars>
          <dgm:hierBranch val="init"/>
        </dgm:presLayoutVars>
      </dgm:prSet>
      <dgm:spPr/>
    </dgm:pt>
    <dgm:pt modelId="{CAABD5D0-ECA5-441E-BC86-D6591F46BDD1}" type="pres">
      <dgm:prSet presAssocID="{246D5A08-DC26-46AF-BC85-5627B2DD04CC}" presName="rootComposite" presStyleCnt="0"/>
      <dgm:spPr/>
    </dgm:pt>
    <dgm:pt modelId="{741DDE84-E5A8-4CF4-92E8-D52921228832}" type="pres">
      <dgm:prSet presAssocID="{246D5A08-DC26-46AF-BC85-5627B2DD04CC}" presName="rootText" presStyleLbl="node2" presStyleIdx="0" presStyleCnt="1" custLinFactNeighborX="-91836" custLinFactNeighborY="-6072">
        <dgm:presLayoutVars>
          <dgm:chPref val="3"/>
        </dgm:presLayoutVars>
      </dgm:prSet>
      <dgm:spPr/>
      <dgm:t>
        <a:bodyPr/>
        <a:lstStyle/>
        <a:p>
          <a:endParaRPr lang="en-US"/>
        </a:p>
      </dgm:t>
    </dgm:pt>
    <dgm:pt modelId="{0A0FF3AE-EBEF-4D36-9DDA-F926DD4D6871}" type="pres">
      <dgm:prSet presAssocID="{246D5A08-DC26-46AF-BC85-5627B2DD04CC}" presName="rootConnector" presStyleLbl="node2" presStyleIdx="0" presStyleCnt="1"/>
      <dgm:spPr/>
      <dgm:t>
        <a:bodyPr/>
        <a:lstStyle/>
        <a:p>
          <a:endParaRPr lang="en-US"/>
        </a:p>
      </dgm:t>
    </dgm:pt>
    <dgm:pt modelId="{19E8ABFF-8DB0-4081-91CA-6F217CD734CF}" type="pres">
      <dgm:prSet presAssocID="{246D5A08-DC26-46AF-BC85-5627B2DD04CC}" presName="hierChild4" presStyleCnt="0"/>
      <dgm:spPr/>
    </dgm:pt>
    <dgm:pt modelId="{1CF79003-AB55-4940-93E9-96E93F8AAFC3}" type="pres">
      <dgm:prSet presAssocID="{D1DBD0A1-9D73-4918-9048-BDF1E8BD5BF6}" presName="Name37" presStyleLbl="parChTrans1D3" presStyleIdx="0" presStyleCnt="1"/>
      <dgm:spPr/>
      <dgm:t>
        <a:bodyPr/>
        <a:lstStyle/>
        <a:p>
          <a:endParaRPr lang="en-US"/>
        </a:p>
      </dgm:t>
    </dgm:pt>
    <dgm:pt modelId="{DFB78BE9-21A5-415C-9FB0-479336A7463C}" type="pres">
      <dgm:prSet presAssocID="{781B9D32-E9A5-4B1B-B201-F51432C141F2}" presName="hierRoot2" presStyleCnt="0">
        <dgm:presLayoutVars>
          <dgm:hierBranch val="init"/>
        </dgm:presLayoutVars>
      </dgm:prSet>
      <dgm:spPr/>
    </dgm:pt>
    <dgm:pt modelId="{B060574D-6E0F-428C-843A-DEE256527DA5}" type="pres">
      <dgm:prSet presAssocID="{781B9D32-E9A5-4B1B-B201-F51432C141F2}" presName="rootComposite" presStyleCnt="0"/>
      <dgm:spPr/>
    </dgm:pt>
    <dgm:pt modelId="{8E0FEADF-4A3B-4144-8550-D7241679C56C}" type="pres">
      <dgm:prSet presAssocID="{781B9D32-E9A5-4B1B-B201-F51432C141F2}" presName="rootText" presStyleLbl="node3" presStyleIdx="0" presStyleCnt="1">
        <dgm:presLayoutVars>
          <dgm:chPref val="3"/>
        </dgm:presLayoutVars>
      </dgm:prSet>
      <dgm:spPr/>
      <dgm:t>
        <a:bodyPr/>
        <a:lstStyle/>
        <a:p>
          <a:endParaRPr lang="en-US"/>
        </a:p>
      </dgm:t>
    </dgm:pt>
    <dgm:pt modelId="{DB632A01-9C88-46B8-91EC-C7CBB9E5CECD}" type="pres">
      <dgm:prSet presAssocID="{781B9D32-E9A5-4B1B-B201-F51432C141F2}" presName="rootConnector" presStyleLbl="node3" presStyleIdx="0" presStyleCnt="1"/>
      <dgm:spPr/>
      <dgm:t>
        <a:bodyPr/>
        <a:lstStyle/>
        <a:p>
          <a:endParaRPr lang="en-US"/>
        </a:p>
      </dgm:t>
    </dgm:pt>
    <dgm:pt modelId="{ACDA554E-3EB1-4522-8CB0-9AA3FB624C5B}" type="pres">
      <dgm:prSet presAssocID="{781B9D32-E9A5-4B1B-B201-F51432C141F2}" presName="hierChild4" presStyleCnt="0"/>
      <dgm:spPr/>
    </dgm:pt>
    <dgm:pt modelId="{95DDF5B1-BE58-4835-B8B7-167FF52BB1CC}" type="pres">
      <dgm:prSet presAssocID="{34E01F29-D8EB-40F1-AACB-E09C18351D53}" presName="Name37" presStyleLbl="parChTrans1D4" presStyleIdx="0" presStyleCnt="2"/>
      <dgm:spPr/>
      <dgm:t>
        <a:bodyPr/>
        <a:lstStyle/>
        <a:p>
          <a:endParaRPr lang="en-US"/>
        </a:p>
      </dgm:t>
    </dgm:pt>
    <dgm:pt modelId="{CE07CF0A-095B-4781-A3D2-E4CDC38BCABC}" type="pres">
      <dgm:prSet presAssocID="{DA6D0D08-1FC3-44C4-86A5-44C02015B8AD}" presName="hierRoot2" presStyleCnt="0">
        <dgm:presLayoutVars>
          <dgm:hierBranch val="init"/>
        </dgm:presLayoutVars>
      </dgm:prSet>
      <dgm:spPr/>
    </dgm:pt>
    <dgm:pt modelId="{BD1E16DB-2C17-4F98-BA6C-9EBE74F0032B}" type="pres">
      <dgm:prSet presAssocID="{DA6D0D08-1FC3-44C4-86A5-44C02015B8AD}" presName="rootComposite" presStyleCnt="0"/>
      <dgm:spPr/>
    </dgm:pt>
    <dgm:pt modelId="{B4A70D83-ADCA-4219-889F-F38814F20951}" type="pres">
      <dgm:prSet presAssocID="{DA6D0D08-1FC3-44C4-86A5-44C02015B8AD}" presName="rootText" presStyleLbl="node4" presStyleIdx="0" presStyleCnt="2" custLinFactX="856" custLinFactNeighborX="100000" custLinFactNeighborY="-7152">
        <dgm:presLayoutVars>
          <dgm:chPref val="3"/>
        </dgm:presLayoutVars>
      </dgm:prSet>
      <dgm:spPr/>
      <dgm:t>
        <a:bodyPr/>
        <a:lstStyle/>
        <a:p>
          <a:endParaRPr lang="en-US"/>
        </a:p>
      </dgm:t>
    </dgm:pt>
    <dgm:pt modelId="{1AD15111-4A51-4721-BF3F-FF36685BD39B}" type="pres">
      <dgm:prSet presAssocID="{DA6D0D08-1FC3-44C4-86A5-44C02015B8AD}" presName="rootConnector" presStyleLbl="node4" presStyleIdx="0" presStyleCnt="2"/>
      <dgm:spPr/>
      <dgm:t>
        <a:bodyPr/>
        <a:lstStyle/>
        <a:p>
          <a:endParaRPr lang="en-US"/>
        </a:p>
      </dgm:t>
    </dgm:pt>
    <dgm:pt modelId="{FD6E68E8-08C2-4791-A610-A8C5B4C059C7}" type="pres">
      <dgm:prSet presAssocID="{DA6D0D08-1FC3-44C4-86A5-44C02015B8AD}" presName="hierChild4" presStyleCnt="0"/>
      <dgm:spPr/>
    </dgm:pt>
    <dgm:pt modelId="{B1CE592C-FA26-45C8-8117-D880A783F666}" type="pres">
      <dgm:prSet presAssocID="{01B561C8-8045-4426-AE9B-DF28F2DA90D7}" presName="Name37" presStyleLbl="parChTrans1D4" presStyleIdx="1" presStyleCnt="2"/>
      <dgm:spPr/>
      <dgm:t>
        <a:bodyPr/>
        <a:lstStyle/>
        <a:p>
          <a:endParaRPr lang="en-US"/>
        </a:p>
      </dgm:t>
    </dgm:pt>
    <dgm:pt modelId="{22713CA6-F5C0-4A3A-9A6D-964689B1290A}" type="pres">
      <dgm:prSet presAssocID="{EA57FCEA-3D0E-4FF3-95FB-A074C6E9E48C}" presName="hierRoot2" presStyleCnt="0">
        <dgm:presLayoutVars>
          <dgm:hierBranch val="init"/>
        </dgm:presLayoutVars>
      </dgm:prSet>
      <dgm:spPr/>
    </dgm:pt>
    <dgm:pt modelId="{BCF2F843-4E16-4FE3-9668-F57F358744F0}" type="pres">
      <dgm:prSet presAssocID="{EA57FCEA-3D0E-4FF3-95FB-A074C6E9E48C}" presName="rootComposite" presStyleCnt="0"/>
      <dgm:spPr/>
    </dgm:pt>
    <dgm:pt modelId="{74A00243-E91B-44F1-854F-C3BFDB1FFEFB}" type="pres">
      <dgm:prSet presAssocID="{EA57FCEA-3D0E-4FF3-95FB-A074C6E9E48C}" presName="rootText" presStyleLbl="node4" presStyleIdx="1" presStyleCnt="2" custLinFactX="53714" custLinFactNeighborX="100000" custLinFactNeighborY="-8574">
        <dgm:presLayoutVars>
          <dgm:chPref val="3"/>
        </dgm:presLayoutVars>
      </dgm:prSet>
      <dgm:spPr/>
      <dgm:t>
        <a:bodyPr/>
        <a:lstStyle/>
        <a:p>
          <a:endParaRPr lang="en-US"/>
        </a:p>
      </dgm:t>
    </dgm:pt>
    <dgm:pt modelId="{389C8A70-0AA6-4AB4-BCE7-6D30F0FC6205}" type="pres">
      <dgm:prSet presAssocID="{EA57FCEA-3D0E-4FF3-95FB-A074C6E9E48C}" presName="rootConnector" presStyleLbl="node4" presStyleIdx="1" presStyleCnt="2"/>
      <dgm:spPr/>
      <dgm:t>
        <a:bodyPr/>
        <a:lstStyle/>
        <a:p>
          <a:endParaRPr lang="en-US"/>
        </a:p>
      </dgm:t>
    </dgm:pt>
    <dgm:pt modelId="{7CF1D23B-6464-45F0-A365-C0D1E2EB6648}" type="pres">
      <dgm:prSet presAssocID="{EA57FCEA-3D0E-4FF3-95FB-A074C6E9E48C}" presName="hierChild4" presStyleCnt="0"/>
      <dgm:spPr/>
    </dgm:pt>
    <dgm:pt modelId="{EE38C579-E9D5-4C31-B190-B1DC5B0F2191}" type="pres">
      <dgm:prSet presAssocID="{EA57FCEA-3D0E-4FF3-95FB-A074C6E9E48C}" presName="hierChild5" presStyleCnt="0"/>
      <dgm:spPr/>
    </dgm:pt>
    <dgm:pt modelId="{F58E4B40-596B-4444-9B7A-93B41AF51ADA}" type="pres">
      <dgm:prSet presAssocID="{DA6D0D08-1FC3-44C4-86A5-44C02015B8AD}" presName="hierChild5" presStyleCnt="0"/>
      <dgm:spPr/>
    </dgm:pt>
    <dgm:pt modelId="{D932E7B3-C96E-4217-83E0-A39E811E3379}" type="pres">
      <dgm:prSet presAssocID="{781B9D32-E9A5-4B1B-B201-F51432C141F2}" presName="hierChild5" presStyleCnt="0"/>
      <dgm:spPr/>
    </dgm:pt>
    <dgm:pt modelId="{D742C262-7C00-4E40-97EE-F87F2A301863}" type="pres">
      <dgm:prSet presAssocID="{246D5A08-DC26-46AF-BC85-5627B2DD04CC}" presName="hierChild5" presStyleCnt="0"/>
      <dgm:spPr/>
    </dgm:pt>
    <dgm:pt modelId="{014ADCD2-8B0E-4177-B897-14E8033A4C05}" type="pres">
      <dgm:prSet presAssocID="{6E956510-97A3-43A8-950B-F2E9991F4A23}" presName="hierChild3" presStyleCnt="0"/>
      <dgm:spPr/>
    </dgm:pt>
  </dgm:ptLst>
  <dgm:cxnLst>
    <dgm:cxn modelId="{2CC0988A-18FA-46C3-A4CB-E670960BB7DD}" type="presOf" srcId="{EA57FCEA-3D0E-4FF3-95FB-A074C6E9E48C}" destId="{74A00243-E91B-44F1-854F-C3BFDB1FFEFB}" srcOrd="0" destOrd="0" presId="urn:microsoft.com/office/officeart/2005/8/layout/orgChart1"/>
    <dgm:cxn modelId="{DF74957D-A603-45A9-9EF2-80B3829C500D}" type="presOf" srcId="{26BF8C8E-B1D5-4648-A750-D12A84806F87}" destId="{25A65EC4-EDBA-434F-A627-95303BFA4C97}" srcOrd="0" destOrd="0" presId="urn:microsoft.com/office/officeart/2005/8/layout/orgChart1"/>
    <dgm:cxn modelId="{DC1D8647-3B51-45A7-80B0-36974FB1DDEC}" type="presOf" srcId="{01B561C8-8045-4426-AE9B-DF28F2DA90D7}" destId="{B1CE592C-FA26-45C8-8117-D880A783F666}" srcOrd="0" destOrd="0" presId="urn:microsoft.com/office/officeart/2005/8/layout/orgChart1"/>
    <dgm:cxn modelId="{5EF133E8-BAD7-4591-9600-DFEF152BBAE0}" type="presOf" srcId="{781B9D32-E9A5-4B1B-B201-F51432C141F2}" destId="{8E0FEADF-4A3B-4144-8550-D7241679C56C}" srcOrd="0" destOrd="0" presId="urn:microsoft.com/office/officeart/2005/8/layout/orgChart1"/>
    <dgm:cxn modelId="{B2C940AF-FD98-43E4-AE99-91C35046C716}" type="presOf" srcId="{246D5A08-DC26-46AF-BC85-5627B2DD04CC}" destId="{741DDE84-E5A8-4CF4-92E8-D52921228832}" srcOrd="0" destOrd="0" presId="urn:microsoft.com/office/officeart/2005/8/layout/orgChart1"/>
    <dgm:cxn modelId="{B3912F5F-25DD-40AB-80C2-7BF5B323BA30}" srcId="{781B9D32-E9A5-4B1B-B201-F51432C141F2}" destId="{DA6D0D08-1FC3-44C4-86A5-44C02015B8AD}" srcOrd="0" destOrd="0" parTransId="{34E01F29-D8EB-40F1-AACB-E09C18351D53}" sibTransId="{9CD20669-F010-498D-BB2E-B6AF116AB595}"/>
    <dgm:cxn modelId="{2F5C2CEE-BAD0-436C-BB9C-903AB9BC5BB8}" type="presOf" srcId="{781B9D32-E9A5-4B1B-B201-F51432C141F2}" destId="{DB632A01-9C88-46B8-91EC-C7CBB9E5CECD}" srcOrd="1" destOrd="0" presId="urn:microsoft.com/office/officeart/2005/8/layout/orgChart1"/>
    <dgm:cxn modelId="{4A1277D5-F1D5-4353-B219-1D7BDD88423F}" type="presOf" srcId="{6E956510-97A3-43A8-950B-F2E9991F4A23}" destId="{9F80ECCC-8982-45E1-BC21-797DC81A13C1}" srcOrd="1" destOrd="0" presId="urn:microsoft.com/office/officeart/2005/8/layout/orgChart1"/>
    <dgm:cxn modelId="{F49D39C8-A31A-4550-9696-261404DE04BB}" type="presOf" srcId="{DA6D0D08-1FC3-44C4-86A5-44C02015B8AD}" destId="{B4A70D83-ADCA-4219-889F-F38814F20951}" srcOrd="0" destOrd="0" presId="urn:microsoft.com/office/officeart/2005/8/layout/orgChart1"/>
    <dgm:cxn modelId="{73D71337-88F0-4CA7-8AF8-98ADE1648ED5}" type="presOf" srcId="{6E956510-97A3-43A8-950B-F2E9991F4A23}" destId="{72839AA9-6E11-47FA-887A-09F41E1A06CC}" srcOrd="0" destOrd="0" presId="urn:microsoft.com/office/officeart/2005/8/layout/orgChart1"/>
    <dgm:cxn modelId="{D6353D5D-382D-44AA-A627-37D79D33BD8C}" type="presOf" srcId="{D1DBD0A1-9D73-4918-9048-BDF1E8BD5BF6}" destId="{1CF79003-AB55-4940-93E9-96E93F8AAFC3}" srcOrd="0" destOrd="0" presId="urn:microsoft.com/office/officeart/2005/8/layout/orgChart1"/>
    <dgm:cxn modelId="{6740A40F-5397-4796-8DCA-F0301809D6C3}" type="presOf" srcId="{DA6D0D08-1FC3-44C4-86A5-44C02015B8AD}" destId="{1AD15111-4A51-4721-BF3F-FF36685BD39B}" srcOrd="1" destOrd="0" presId="urn:microsoft.com/office/officeart/2005/8/layout/orgChart1"/>
    <dgm:cxn modelId="{E787E795-0710-4D24-A69A-1EC149013EC2}" srcId="{DA6D0D08-1FC3-44C4-86A5-44C02015B8AD}" destId="{EA57FCEA-3D0E-4FF3-95FB-A074C6E9E48C}" srcOrd="0" destOrd="0" parTransId="{01B561C8-8045-4426-AE9B-DF28F2DA90D7}" sibTransId="{E0742647-8F1A-4CCA-8C10-58315805F61D}"/>
    <dgm:cxn modelId="{35BF316A-61AC-4ED0-9E30-58D4ED9CF3B6}" type="presOf" srcId="{D1925149-3806-46BA-8E31-0FE5F1BAD243}" destId="{BD00831E-041E-42C3-98A2-F9221EEBE40A}" srcOrd="0" destOrd="0" presId="urn:microsoft.com/office/officeart/2005/8/layout/orgChart1"/>
    <dgm:cxn modelId="{7678CB0B-A48D-4914-89F8-5FCF5E955BA7}" type="presOf" srcId="{246D5A08-DC26-46AF-BC85-5627B2DD04CC}" destId="{0A0FF3AE-EBEF-4D36-9DDA-F926DD4D6871}" srcOrd="1" destOrd="0" presId="urn:microsoft.com/office/officeart/2005/8/layout/orgChart1"/>
    <dgm:cxn modelId="{50EA055C-3638-4AF1-9AD4-B0F3D53AAD26}" type="presOf" srcId="{34E01F29-D8EB-40F1-AACB-E09C18351D53}" destId="{95DDF5B1-BE58-4835-B8B7-167FF52BB1CC}" srcOrd="0" destOrd="0" presId="urn:microsoft.com/office/officeart/2005/8/layout/orgChart1"/>
    <dgm:cxn modelId="{DEE3C3B7-7081-495B-ACAF-6C494D9DA9C1}" type="presOf" srcId="{EA57FCEA-3D0E-4FF3-95FB-A074C6E9E48C}" destId="{389C8A70-0AA6-4AB4-BCE7-6D30F0FC6205}" srcOrd="1" destOrd="0" presId="urn:microsoft.com/office/officeart/2005/8/layout/orgChart1"/>
    <dgm:cxn modelId="{EE7F7AD4-5135-44D7-845C-25D488FDF8DE}" srcId="{6E956510-97A3-43A8-950B-F2E9991F4A23}" destId="{246D5A08-DC26-46AF-BC85-5627B2DD04CC}" srcOrd="0" destOrd="0" parTransId="{D1925149-3806-46BA-8E31-0FE5F1BAD243}" sibTransId="{3AFCCB2C-EF35-4FDF-AA46-61F5C6DC4393}"/>
    <dgm:cxn modelId="{314DA87F-E246-418E-AEFA-6CBBD8C1FF3C}" srcId="{26BF8C8E-B1D5-4648-A750-D12A84806F87}" destId="{6E956510-97A3-43A8-950B-F2E9991F4A23}" srcOrd="0" destOrd="0" parTransId="{F9737923-0E6E-4DC7-99B1-B58F5DCD1C8B}" sibTransId="{8A813E8E-4590-4B89-8F2C-BFB1E356B548}"/>
    <dgm:cxn modelId="{1B603E57-3A43-4057-9CBB-90E1C9223355}" srcId="{246D5A08-DC26-46AF-BC85-5627B2DD04CC}" destId="{781B9D32-E9A5-4B1B-B201-F51432C141F2}" srcOrd="0" destOrd="0" parTransId="{D1DBD0A1-9D73-4918-9048-BDF1E8BD5BF6}" sibTransId="{92C6E189-FB67-4B79-A70E-FE63C4B01C94}"/>
    <dgm:cxn modelId="{8486A60C-1967-4C28-95FA-77B73B16D44C}" type="presParOf" srcId="{25A65EC4-EDBA-434F-A627-95303BFA4C97}" destId="{D128DAD2-1616-400E-8409-CE5BD0969B5E}" srcOrd="0" destOrd="0" presId="urn:microsoft.com/office/officeart/2005/8/layout/orgChart1"/>
    <dgm:cxn modelId="{1F1361E5-23DA-4F6B-9DF3-6711AC77DC39}" type="presParOf" srcId="{D128DAD2-1616-400E-8409-CE5BD0969B5E}" destId="{FAAA9940-C895-4D11-851C-07E3FE3E6630}" srcOrd="0" destOrd="0" presId="urn:microsoft.com/office/officeart/2005/8/layout/orgChart1"/>
    <dgm:cxn modelId="{183976A5-3D00-4E8C-BE2E-DE8CEDC93DA2}" type="presParOf" srcId="{FAAA9940-C895-4D11-851C-07E3FE3E6630}" destId="{72839AA9-6E11-47FA-887A-09F41E1A06CC}" srcOrd="0" destOrd="0" presId="urn:microsoft.com/office/officeart/2005/8/layout/orgChart1"/>
    <dgm:cxn modelId="{23D85313-B0B7-4103-84E0-C2086707B8C8}" type="presParOf" srcId="{FAAA9940-C895-4D11-851C-07E3FE3E6630}" destId="{9F80ECCC-8982-45E1-BC21-797DC81A13C1}" srcOrd="1" destOrd="0" presId="urn:microsoft.com/office/officeart/2005/8/layout/orgChart1"/>
    <dgm:cxn modelId="{98FFB74A-70FC-44AE-ABC1-BB49D60698DE}" type="presParOf" srcId="{D128DAD2-1616-400E-8409-CE5BD0969B5E}" destId="{FAED719B-F5C9-4752-83EE-29CBC55E95B7}" srcOrd="1" destOrd="0" presId="urn:microsoft.com/office/officeart/2005/8/layout/orgChart1"/>
    <dgm:cxn modelId="{7BE2682C-83C4-4862-A37B-BC4F6EAE2F21}" type="presParOf" srcId="{FAED719B-F5C9-4752-83EE-29CBC55E95B7}" destId="{BD00831E-041E-42C3-98A2-F9221EEBE40A}" srcOrd="0" destOrd="0" presId="urn:microsoft.com/office/officeart/2005/8/layout/orgChart1"/>
    <dgm:cxn modelId="{31C96730-334A-4B19-A5E1-6E578C2292D8}" type="presParOf" srcId="{FAED719B-F5C9-4752-83EE-29CBC55E95B7}" destId="{1CBEBF6C-EDA2-4B8E-936E-64DABD3F13B8}" srcOrd="1" destOrd="0" presId="urn:microsoft.com/office/officeart/2005/8/layout/orgChart1"/>
    <dgm:cxn modelId="{B9AFF51A-51E1-4295-A1EA-AA169B4F66A6}" type="presParOf" srcId="{1CBEBF6C-EDA2-4B8E-936E-64DABD3F13B8}" destId="{CAABD5D0-ECA5-441E-BC86-D6591F46BDD1}" srcOrd="0" destOrd="0" presId="urn:microsoft.com/office/officeart/2005/8/layout/orgChart1"/>
    <dgm:cxn modelId="{DBFBAAE1-2CEE-4096-B533-C4A86C1D8638}" type="presParOf" srcId="{CAABD5D0-ECA5-441E-BC86-D6591F46BDD1}" destId="{741DDE84-E5A8-4CF4-92E8-D52921228832}" srcOrd="0" destOrd="0" presId="urn:microsoft.com/office/officeart/2005/8/layout/orgChart1"/>
    <dgm:cxn modelId="{AC7422DE-F939-4AB5-8D05-84E0A39CDFF2}" type="presParOf" srcId="{CAABD5D0-ECA5-441E-BC86-D6591F46BDD1}" destId="{0A0FF3AE-EBEF-4D36-9DDA-F926DD4D6871}" srcOrd="1" destOrd="0" presId="urn:microsoft.com/office/officeart/2005/8/layout/orgChart1"/>
    <dgm:cxn modelId="{CCB6C326-1BBF-4355-8AE9-7373995C775E}" type="presParOf" srcId="{1CBEBF6C-EDA2-4B8E-936E-64DABD3F13B8}" destId="{19E8ABFF-8DB0-4081-91CA-6F217CD734CF}" srcOrd="1" destOrd="0" presId="urn:microsoft.com/office/officeart/2005/8/layout/orgChart1"/>
    <dgm:cxn modelId="{DA6A1728-CB49-49A5-815A-657FCDBD3FB0}" type="presParOf" srcId="{19E8ABFF-8DB0-4081-91CA-6F217CD734CF}" destId="{1CF79003-AB55-4940-93E9-96E93F8AAFC3}" srcOrd="0" destOrd="0" presId="urn:microsoft.com/office/officeart/2005/8/layout/orgChart1"/>
    <dgm:cxn modelId="{683424E8-34F2-4B68-BE77-305A9B120EEE}" type="presParOf" srcId="{19E8ABFF-8DB0-4081-91CA-6F217CD734CF}" destId="{DFB78BE9-21A5-415C-9FB0-479336A7463C}" srcOrd="1" destOrd="0" presId="urn:microsoft.com/office/officeart/2005/8/layout/orgChart1"/>
    <dgm:cxn modelId="{DF40ED10-D31F-43AC-8A5C-552E5DC6D1E4}" type="presParOf" srcId="{DFB78BE9-21A5-415C-9FB0-479336A7463C}" destId="{B060574D-6E0F-428C-843A-DEE256527DA5}" srcOrd="0" destOrd="0" presId="urn:microsoft.com/office/officeart/2005/8/layout/orgChart1"/>
    <dgm:cxn modelId="{FDA746F5-755F-4DF2-88E1-3817CB888D36}" type="presParOf" srcId="{B060574D-6E0F-428C-843A-DEE256527DA5}" destId="{8E0FEADF-4A3B-4144-8550-D7241679C56C}" srcOrd="0" destOrd="0" presId="urn:microsoft.com/office/officeart/2005/8/layout/orgChart1"/>
    <dgm:cxn modelId="{37DDA029-D029-464A-A5B9-AA21192BE6B5}" type="presParOf" srcId="{B060574D-6E0F-428C-843A-DEE256527DA5}" destId="{DB632A01-9C88-46B8-91EC-C7CBB9E5CECD}" srcOrd="1" destOrd="0" presId="urn:microsoft.com/office/officeart/2005/8/layout/orgChart1"/>
    <dgm:cxn modelId="{038164E1-6064-4154-BA2C-15077353DBD7}" type="presParOf" srcId="{DFB78BE9-21A5-415C-9FB0-479336A7463C}" destId="{ACDA554E-3EB1-4522-8CB0-9AA3FB624C5B}" srcOrd="1" destOrd="0" presId="urn:microsoft.com/office/officeart/2005/8/layout/orgChart1"/>
    <dgm:cxn modelId="{A90BA097-9AB1-4784-B117-7D151FDD1C7B}" type="presParOf" srcId="{ACDA554E-3EB1-4522-8CB0-9AA3FB624C5B}" destId="{95DDF5B1-BE58-4835-B8B7-167FF52BB1CC}" srcOrd="0" destOrd="0" presId="urn:microsoft.com/office/officeart/2005/8/layout/orgChart1"/>
    <dgm:cxn modelId="{3FF145ED-359F-40DB-B4D7-4777AE82CE31}" type="presParOf" srcId="{ACDA554E-3EB1-4522-8CB0-9AA3FB624C5B}" destId="{CE07CF0A-095B-4781-A3D2-E4CDC38BCABC}" srcOrd="1" destOrd="0" presId="urn:microsoft.com/office/officeart/2005/8/layout/orgChart1"/>
    <dgm:cxn modelId="{2251E1B5-5C5B-43FA-819C-339476F9C317}" type="presParOf" srcId="{CE07CF0A-095B-4781-A3D2-E4CDC38BCABC}" destId="{BD1E16DB-2C17-4F98-BA6C-9EBE74F0032B}" srcOrd="0" destOrd="0" presId="urn:microsoft.com/office/officeart/2005/8/layout/orgChart1"/>
    <dgm:cxn modelId="{621BD3C9-90E7-4F12-B464-561084EF8AC5}" type="presParOf" srcId="{BD1E16DB-2C17-4F98-BA6C-9EBE74F0032B}" destId="{B4A70D83-ADCA-4219-889F-F38814F20951}" srcOrd="0" destOrd="0" presId="urn:microsoft.com/office/officeart/2005/8/layout/orgChart1"/>
    <dgm:cxn modelId="{B5CFD828-0B7D-4DE3-AC86-1A2BCD0E21E2}" type="presParOf" srcId="{BD1E16DB-2C17-4F98-BA6C-9EBE74F0032B}" destId="{1AD15111-4A51-4721-BF3F-FF36685BD39B}" srcOrd="1" destOrd="0" presId="urn:microsoft.com/office/officeart/2005/8/layout/orgChart1"/>
    <dgm:cxn modelId="{EA96C330-A67F-42AE-B964-BAFFDDDAB7B9}" type="presParOf" srcId="{CE07CF0A-095B-4781-A3D2-E4CDC38BCABC}" destId="{FD6E68E8-08C2-4791-A610-A8C5B4C059C7}" srcOrd="1" destOrd="0" presId="urn:microsoft.com/office/officeart/2005/8/layout/orgChart1"/>
    <dgm:cxn modelId="{FEB8AB94-36ED-48E5-9529-55606EDF9E2F}" type="presParOf" srcId="{FD6E68E8-08C2-4791-A610-A8C5B4C059C7}" destId="{B1CE592C-FA26-45C8-8117-D880A783F666}" srcOrd="0" destOrd="0" presId="urn:microsoft.com/office/officeart/2005/8/layout/orgChart1"/>
    <dgm:cxn modelId="{116E6F57-1015-4617-BD27-2A40944BE802}" type="presParOf" srcId="{FD6E68E8-08C2-4791-A610-A8C5B4C059C7}" destId="{22713CA6-F5C0-4A3A-9A6D-964689B1290A}" srcOrd="1" destOrd="0" presId="urn:microsoft.com/office/officeart/2005/8/layout/orgChart1"/>
    <dgm:cxn modelId="{F79CC222-B982-4371-9A7A-633229742078}" type="presParOf" srcId="{22713CA6-F5C0-4A3A-9A6D-964689B1290A}" destId="{BCF2F843-4E16-4FE3-9668-F57F358744F0}" srcOrd="0" destOrd="0" presId="urn:microsoft.com/office/officeart/2005/8/layout/orgChart1"/>
    <dgm:cxn modelId="{86872C36-3570-4397-B8C6-8C7F705EAC53}" type="presParOf" srcId="{BCF2F843-4E16-4FE3-9668-F57F358744F0}" destId="{74A00243-E91B-44F1-854F-C3BFDB1FFEFB}" srcOrd="0" destOrd="0" presId="urn:microsoft.com/office/officeart/2005/8/layout/orgChart1"/>
    <dgm:cxn modelId="{D40D39A8-5677-4BC7-BE23-D80D7B82053F}" type="presParOf" srcId="{BCF2F843-4E16-4FE3-9668-F57F358744F0}" destId="{389C8A70-0AA6-4AB4-BCE7-6D30F0FC6205}" srcOrd="1" destOrd="0" presId="urn:microsoft.com/office/officeart/2005/8/layout/orgChart1"/>
    <dgm:cxn modelId="{01B1CD00-9DDC-42FD-B7F0-34D3CBC070D7}" type="presParOf" srcId="{22713CA6-F5C0-4A3A-9A6D-964689B1290A}" destId="{7CF1D23B-6464-45F0-A365-C0D1E2EB6648}" srcOrd="1" destOrd="0" presId="urn:microsoft.com/office/officeart/2005/8/layout/orgChart1"/>
    <dgm:cxn modelId="{C2D2DD5E-B224-4111-AA9E-103CFD65186B}" type="presParOf" srcId="{22713CA6-F5C0-4A3A-9A6D-964689B1290A}" destId="{EE38C579-E9D5-4C31-B190-B1DC5B0F2191}" srcOrd="2" destOrd="0" presId="urn:microsoft.com/office/officeart/2005/8/layout/orgChart1"/>
    <dgm:cxn modelId="{B15D6307-DB0D-4FD4-A8F0-CAA2E95254F9}" type="presParOf" srcId="{CE07CF0A-095B-4781-A3D2-E4CDC38BCABC}" destId="{F58E4B40-596B-4444-9B7A-93B41AF51ADA}" srcOrd="2" destOrd="0" presId="urn:microsoft.com/office/officeart/2005/8/layout/orgChart1"/>
    <dgm:cxn modelId="{566911E2-C57A-4A9D-9D87-D0EE9F95B350}" type="presParOf" srcId="{DFB78BE9-21A5-415C-9FB0-479336A7463C}" destId="{D932E7B3-C96E-4217-83E0-A39E811E3379}" srcOrd="2" destOrd="0" presId="urn:microsoft.com/office/officeart/2005/8/layout/orgChart1"/>
    <dgm:cxn modelId="{CA21F5F1-5D0B-47D9-B8C2-0F8A30FD7693}" type="presParOf" srcId="{1CBEBF6C-EDA2-4B8E-936E-64DABD3F13B8}" destId="{D742C262-7C00-4E40-97EE-F87F2A301863}" srcOrd="2" destOrd="0" presId="urn:microsoft.com/office/officeart/2005/8/layout/orgChart1"/>
    <dgm:cxn modelId="{E9417569-DFDE-453B-878B-A3DB404802F6}" type="presParOf" srcId="{D128DAD2-1616-400E-8409-CE5BD0969B5E}" destId="{014ADCD2-8B0E-4177-B897-14E8033A4C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E592C-FA26-45C8-8117-D880A783F666}">
      <dsp:nvSpPr>
        <dsp:cNvPr id="0" name=""/>
        <dsp:cNvSpPr/>
      </dsp:nvSpPr>
      <dsp:spPr>
        <a:xfrm>
          <a:off x="4926051" y="4355410"/>
          <a:ext cx="1138429" cy="759797"/>
        </a:xfrm>
        <a:custGeom>
          <a:avLst/>
          <a:gdLst/>
          <a:ahLst/>
          <a:cxnLst/>
          <a:rect l="0" t="0" r="0" b="0"/>
          <a:pathLst>
            <a:path>
              <a:moveTo>
                <a:pt x="0" y="0"/>
              </a:moveTo>
              <a:lnTo>
                <a:pt x="0" y="759797"/>
              </a:lnTo>
              <a:lnTo>
                <a:pt x="1138429" y="7597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DF5B1-BE58-4835-B8B7-167FF52BB1CC}">
      <dsp:nvSpPr>
        <dsp:cNvPr id="0" name=""/>
        <dsp:cNvSpPr/>
      </dsp:nvSpPr>
      <dsp:spPr>
        <a:xfrm>
          <a:off x="3905091" y="3224261"/>
          <a:ext cx="1692025" cy="292316"/>
        </a:xfrm>
        <a:custGeom>
          <a:avLst/>
          <a:gdLst/>
          <a:ahLst/>
          <a:cxnLst/>
          <a:rect l="0" t="0" r="0" b="0"/>
          <a:pathLst>
            <a:path>
              <a:moveTo>
                <a:pt x="0" y="0"/>
              </a:moveTo>
              <a:lnTo>
                <a:pt x="0" y="116161"/>
              </a:lnTo>
              <a:lnTo>
                <a:pt x="1692025" y="116161"/>
              </a:lnTo>
              <a:lnTo>
                <a:pt x="1692025" y="2923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79003-AB55-4940-93E9-96E93F8AAFC3}">
      <dsp:nvSpPr>
        <dsp:cNvPr id="0" name=""/>
        <dsp:cNvSpPr/>
      </dsp:nvSpPr>
      <dsp:spPr>
        <a:xfrm>
          <a:off x="2364391" y="1982185"/>
          <a:ext cx="1540700" cy="403243"/>
        </a:xfrm>
        <a:custGeom>
          <a:avLst/>
          <a:gdLst/>
          <a:ahLst/>
          <a:cxnLst/>
          <a:rect l="0" t="0" r="0" b="0"/>
          <a:pathLst>
            <a:path>
              <a:moveTo>
                <a:pt x="0" y="0"/>
              </a:moveTo>
              <a:lnTo>
                <a:pt x="0" y="227088"/>
              </a:lnTo>
              <a:lnTo>
                <a:pt x="1540700" y="227088"/>
              </a:lnTo>
              <a:lnTo>
                <a:pt x="1540700" y="4032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00831E-041E-42C3-98A2-F9221EEBE40A}">
      <dsp:nvSpPr>
        <dsp:cNvPr id="0" name=""/>
        <dsp:cNvSpPr/>
      </dsp:nvSpPr>
      <dsp:spPr>
        <a:xfrm>
          <a:off x="838832" y="841976"/>
          <a:ext cx="1525558" cy="301375"/>
        </a:xfrm>
        <a:custGeom>
          <a:avLst/>
          <a:gdLst/>
          <a:ahLst/>
          <a:cxnLst/>
          <a:rect l="0" t="0" r="0" b="0"/>
          <a:pathLst>
            <a:path>
              <a:moveTo>
                <a:pt x="0" y="0"/>
              </a:moveTo>
              <a:lnTo>
                <a:pt x="0" y="125220"/>
              </a:lnTo>
              <a:lnTo>
                <a:pt x="1525558" y="125220"/>
              </a:lnTo>
              <a:lnTo>
                <a:pt x="1525558" y="301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839AA9-6E11-47FA-887A-09F41E1A06CC}">
      <dsp:nvSpPr>
        <dsp:cNvPr id="0" name=""/>
        <dsp:cNvSpPr/>
      </dsp:nvSpPr>
      <dsp:spPr>
        <a:xfrm>
          <a:off x="0" y="3144"/>
          <a:ext cx="1677665" cy="838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President</a:t>
          </a:r>
          <a:endParaRPr lang="en-US" sz="1900" kern="1200" dirty="0"/>
        </a:p>
      </dsp:txBody>
      <dsp:txXfrm>
        <a:off x="0" y="3144"/>
        <a:ext cx="1677665" cy="838832"/>
      </dsp:txXfrm>
    </dsp:sp>
    <dsp:sp modelId="{741DDE84-E5A8-4CF4-92E8-D52921228832}">
      <dsp:nvSpPr>
        <dsp:cNvPr id="0" name=""/>
        <dsp:cNvSpPr/>
      </dsp:nvSpPr>
      <dsp:spPr>
        <a:xfrm>
          <a:off x="1525558" y="1143352"/>
          <a:ext cx="1677665" cy="838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Department of Commerce</a:t>
          </a:r>
        </a:p>
      </dsp:txBody>
      <dsp:txXfrm>
        <a:off x="1525558" y="1143352"/>
        <a:ext cx="1677665" cy="838832"/>
      </dsp:txXfrm>
    </dsp:sp>
    <dsp:sp modelId="{8E0FEADF-4A3B-4144-8550-D7241679C56C}">
      <dsp:nvSpPr>
        <dsp:cNvPr id="0" name=""/>
        <dsp:cNvSpPr/>
      </dsp:nvSpPr>
      <dsp:spPr>
        <a:xfrm>
          <a:off x="3066259" y="2385428"/>
          <a:ext cx="1677665" cy="838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NOAA</a:t>
          </a:r>
        </a:p>
      </dsp:txBody>
      <dsp:txXfrm>
        <a:off x="3066259" y="2385428"/>
        <a:ext cx="1677665" cy="838832"/>
      </dsp:txXfrm>
    </dsp:sp>
    <dsp:sp modelId="{B4A70D83-ADCA-4219-889F-F38814F20951}">
      <dsp:nvSpPr>
        <dsp:cNvPr id="0" name=""/>
        <dsp:cNvSpPr/>
      </dsp:nvSpPr>
      <dsp:spPr>
        <a:xfrm>
          <a:off x="4758285" y="3516577"/>
          <a:ext cx="1677665" cy="838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National Ocean Service</a:t>
          </a:r>
        </a:p>
      </dsp:txBody>
      <dsp:txXfrm>
        <a:off x="4758285" y="3516577"/>
        <a:ext cx="1677665" cy="838832"/>
      </dsp:txXfrm>
    </dsp:sp>
    <dsp:sp modelId="{74A00243-E91B-44F1-854F-C3BFDB1FFEFB}">
      <dsp:nvSpPr>
        <dsp:cNvPr id="0" name=""/>
        <dsp:cNvSpPr/>
      </dsp:nvSpPr>
      <dsp:spPr>
        <a:xfrm>
          <a:off x="6064481" y="4695791"/>
          <a:ext cx="1677665" cy="8388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National Geodetic Survey</a:t>
          </a:r>
        </a:p>
      </dsp:txBody>
      <dsp:txXfrm>
        <a:off x="6064481" y="4695791"/>
        <a:ext cx="1677665" cy="8388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defTabSz="923925" eaLnBrk="1" hangingPunct="1">
              <a:defRPr sz="1200" b="0">
                <a:latin typeface="Arial" charset="0"/>
                <a:cs typeface="+mn-cs"/>
              </a:defRPr>
            </a:lvl1pPr>
          </a:lstStyle>
          <a:p>
            <a:pPr>
              <a:defRPr/>
            </a:pPr>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lgn="r" defTabSz="923925" eaLnBrk="1" hangingPunct="1">
              <a:defRPr sz="1200" b="0">
                <a:latin typeface="Arial" charset="0"/>
                <a:cs typeface="+mn-cs"/>
              </a:defRPr>
            </a:lvl1pPr>
          </a:lstStyle>
          <a:p>
            <a:pPr>
              <a:defRPr/>
            </a:pPr>
            <a:endParaRPr lang="en-US"/>
          </a:p>
        </p:txBody>
      </p:sp>
      <p:sp>
        <p:nvSpPr>
          <p:cNvPr id="92164"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defTabSz="923925" eaLnBrk="1" hangingPunct="1">
              <a:defRPr sz="1200" b="0">
                <a:latin typeface="Arial" charset="0"/>
                <a:cs typeface="+mn-cs"/>
              </a:defRPr>
            </a:lvl1pPr>
          </a:lstStyle>
          <a:p>
            <a:pPr>
              <a:defRPr/>
            </a:pPr>
            <a:endParaRPr lang="en-US"/>
          </a:p>
        </p:txBody>
      </p:sp>
      <p:sp>
        <p:nvSpPr>
          <p:cNvPr id="194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defTabSz="923925" eaLnBrk="1" hangingPunct="1">
              <a:defRPr sz="1200" b="0">
                <a:latin typeface="Arial" charset="0"/>
                <a:cs typeface="+mn-cs"/>
              </a:defRPr>
            </a:lvl1pPr>
          </a:lstStyle>
          <a:p>
            <a:pPr>
              <a:defRPr/>
            </a:pPr>
            <a:fld id="{50783909-CCF4-4BFA-9B7D-C70B67DCA164}" type="slidenum">
              <a:rPr lang="en-US"/>
              <a:pPr>
                <a:defRPr/>
              </a:pPr>
              <a:t>‹#›</a:t>
            </a:fld>
            <a:endParaRPr lang="en-US"/>
          </a:p>
        </p:txBody>
      </p:sp>
    </p:spTree>
    <p:extLst>
      <p:ext uri="{BB962C8B-B14F-4D97-AF65-F5344CB8AC3E}">
        <p14:creationId xmlns:p14="http://schemas.microsoft.com/office/powerpoint/2010/main" val="3510335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1098ECFC-8897-46C2-8004-E157C4192247}" type="slidenum">
              <a:rPr lang="en-US" sz="1200" b="0" smtClean="0">
                <a:latin typeface="Arial" charset="0"/>
              </a:rPr>
              <a:pPr eaLnBrk="1" hangingPunct="1"/>
              <a:t>1</a:t>
            </a:fld>
            <a:endParaRPr lang="en-US" sz="1200" b="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values are empirical estimates coming from various sources.</a:t>
            </a:r>
          </a:p>
          <a:p>
            <a:endParaRPr lang="en-US" smtClean="0"/>
          </a:p>
          <a:p>
            <a:r>
              <a:rPr lang="en-US" smtClean="0"/>
              <a:t>For the differential ellipsoid height accuracies, these come from either the OPUS-S runs, showing peak-to-peak error, or else</a:t>
            </a:r>
          </a:p>
          <a:p>
            <a:r>
              <a:rPr lang="en-US" smtClean="0"/>
              <a:t>from a least squares adjustment of all the data, showing a baseline-length-independent ~4mm (give or take 2 mm) error </a:t>
            </a:r>
          </a:p>
          <a:p>
            <a:r>
              <a:rPr lang="en-US" smtClean="0"/>
              <a:t>between any two of the 218 points.</a:t>
            </a:r>
          </a:p>
          <a:p>
            <a:endParaRPr lang="en-US" smtClean="0"/>
          </a:p>
          <a:p>
            <a:r>
              <a:rPr lang="en-US" smtClean="0"/>
              <a:t>For the differential orthometric height accuracy, the value quoted is the 1st Order, Class II relative maximum </a:t>
            </a:r>
          </a:p>
          <a:p>
            <a:r>
              <a:rPr lang="en-US" smtClean="0"/>
              <a:t>elevation difference accuracy is 0.7 mm per (sq.rt. km) based on Table 2.2 of FGCC Standards and Specifications </a:t>
            </a:r>
          </a:p>
          <a:p>
            <a:r>
              <a:rPr lang="en-US" smtClean="0"/>
              <a:t>for Geodetic Control Networks.</a:t>
            </a:r>
          </a:p>
          <a:p>
            <a:endParaRPr lang="en-US" smtClean="0"/>
          </a:p>
          <a:p>
            <a:r>
              <a:rPr lang="en-US" smtClean="0"/>
              <a:t>For the Deflections of the Vertical, the expected error for the DIADEM camera was 0.1 arc seconds, but the</a:t>
            </a:r>
          </a:p>
          <a:p>
            <a:r>
              <a:rPr lang="en-US" smtClean="0"/>
              <a:t>empirically determined accuracy estimates from the data itself were 0.06 arcseconds.  This corresponds to about 0.43 mm over 1.5 km, which, added in an RMS sense over 218 points yields a highly optimistic  6.6 mm of RMS over the entire line.</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60827CED-10BB-4CB7-A457-4C2E4CEF08E0}" type="slidenum">
              <a:rPr lang="en-US" sz="1200" b="0" smtClean="0">
                <a:latin typeface="Arial" charset="0"/>
              </a:rPr>
              <a:pPr eaLnBrk="1" hangingPunct="1"/>
              <a:t>34</a:t>
            </a:fld>
            <a:endParaRPr lang="en-US" sz="1200" b="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shapes in this plot are various forms of the geoid shape over the GSVS11 line.  Of primary interest is the blue line (h-H) which represents the very best differential ellipsoid heights and differential orthometric heights from the new GPS and leveling of GSVS11.  The blue dashed line is a smoothed (200 km filter) version of this.  Note that this survey was about geoid slopes, so the absolute offsets seen here are immaterial to the goal of this survey. </a:t>
            </a:r>
          </a:p>
          <a:p>
            <a:endParaRPr lang="en-US" smtClean="0"/>
          </a:p>
          <a:p>
            <a:r>
              <a:rPr lang="en-US" smtClean="0"/>
              <a:t>The green and orange lines almost on top of each other are the latest gravimetric geoid from NGS (USGG2009) and EGM2008.  Note how closely they appear to follow the h-H blue line.  </a:t>
            </a:r>
          </a:p>
          <a:p>
            <a:endParaRPr lang="en-US" smtClean="0"/>
          </a:p>
          <a:p>
            <a:r>
              <a:rPr lang="en-US" smtClean="0"/>
              <a:t>The purple and pink lines are SHMs ITG-GRACE2010s and GOCO02s.  Note their general inability to track even the largest details (except the more or less upward slope from Rockport to Austin) of the geoid.  One would presume this is from omission error, but the failure to match the filtered h-H values (blue dashed line) calls into question whether there is commission, not omission error going on here.  If EGM2008 were only given to maximum degree 220, it follows closely to these two models.  </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9A68A5F3-6934-41A4-A295-6C1862BFD705}" type="slidenum">
              <a:rPr lang="en-US" sz="1200" b="0" smtClean="0">
                <a:latin typeface="Arial" charset="0"/>
              </a:rPr>
              <a:pPr eaLnBrk="1" hangingPunct="1"/>
              <a:t>35</a:t>
            </a:fld>
            <a:endParaRPr lang="en-US" sz="1200" b="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shows the RMS error (disagreement) between h, H and N for the USGG2009 geoid model as compared to the best GPS and leveling on GSVS11.   The data are in “distance bins”, representing how far apart any two points in the survey were.  There were 218 points, yielding 23,871 possible *pairs* of points, separated by distances ranging from 0.4 km (the closest any two points were to one another) to 325 km (the distance between the first and last points in the survey).  Each “distance bin” contains about 2,000 pairs of points, separated by a distance which puts them in that particular bin.</a:t>
            </a:r>
          </a:p>
          <a:p>
            <a:endParaRPr lang="en-US" smtClean="0"/>
          </a:p>
          <a:p>
            <a:r>
              <a:rPr lang="en-US" smtClean="0"/>
              <a:t>As this is a *total* RMS error chart, it is worth nothing that in this fairly uncomplicated, and low-elevation area that even with the combined errors of GPS, leveling and a gravimetric geoid model, the total error barely reaches 3 cm over medium distances (wavelengths).</a:t>
            </a:r>
          </a:p>
          <a:p>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45A11BB9-F60F-4571-A557-07B4F7E3FDAA}" type="slidenum">
              <a:rPr lang="en-US" sz="1200" b="0" smtClean="0">
                <a:latin typeface="Arial" charset="0"/>
              </a:rPr>
              <a:pPr eaLnBrk="1" hangingPunct="1"/>
              <a:t>36</a:t>
            </a:fld>
            <a:endParaRPr lang="en-US" sz="1200" b="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builds upon the previous one, now showing EGM2008’s performance alongside of USGG2009.  Since these two geoid models have almost identical input terrestrial gravity data, it is not surprising that they behave in very similar ways when compared to the GSVS11 GPS/leveling data.  Differences between the two models can be attributed to the different modeling approaches, plus slight differences in input data.</a:t>
            </a:r>
          </a:p>
          <a:p>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95CDE2F4-FC92-45E0-9EEE-48EE2D29F5D5}" type="slidenum">
              <a:rPr lang="en-US" sz="1200" b="0" smtClean="0">
                <a:latin typeface="Arial" charset="0"/>
              </a:rPr>
              <a:pPr eaLnBrk="1" hangingPunct="1"/>
              <a:t>37</a:t>
            </a:fld>
            <a:endParaRPr lang="en-US" sz="1200" b="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builds upon the previous two, now showing a new experimental EGM (xEGM) created at NGS which blends EGM2008 and GOCO2s (called xEGM-G).  The geoid model remains 5’ x 5’, like EGM2008.  This blending of GOCO2s was shown to have a CONUS-wide overall improvement to the geoid, but in this particular area it is obvious that GOCO2s only improves the geoid at certain wavelengths, and actually degrades them over short wave lengths.</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C2F64F9C-CADB-4413-BC52-3D1A7542FCDF}" type="slidenum">
              <a:rPr lang="en-US" sz="1200" b="0" smtClean="0">
                <a:latin typeface="Arial" charset="0"/>
              </a:rPr>
              <a:pPr eaLnBrk="1" hangingPunct="1"/>
              <a:t>38</a:t>
            </a:fld>
            <a:endParaRPr lang="en-US" sz="1200" b="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builds upon the previous three.  The significant change now is that airborne gravity data, from the GRAV-D project, has been added over this region, and blended into an experimental EGM (xEGM).  The blending combines EGM2008, GOCO2s and GRAV-D, and the experimental EGM is called “xEGM-GA” (“GA” meaning “with GOCO2s and with Airborne”).  The geoid model built upon that data has a significant improvement in comparison to the GSVS11 GPS/leveling data. </a:t>
            </a:r>
          </a:p>
          <a:p>
            <a:endParaRPr lang="en-US" smtClean="0"/>
          </a:p>
          <a:p>
            <a:r>
              <a:rPr lang="en-US" smtClean="0"/>
              <a:t>The take-away message of this slide is that the contemporary, consistent airborne gravity data is the key to improving geoid accuracy.  The previous three models (USGG2009, EGM2008 and xEGM-G) all relied upon / massaged the same terrestrial gravity data, but none of that improved the geoid significantly, whereas the airborne gravity data, being new, contemporary and consistent showed significant improvement over the other geoids.</a:t>
            </a:r>
          </a:p>
          <a:p>
            <a:endParaRPr 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F48E82DE-9BFE-4744-8F49-841DE0E6D405}" type="slidenum">
              <a:rPr lang="en-US" sz="1200" b="0" smtClean="0">
                <a:latin typeface="Arial" charset="0"/>
              </a:rPr>
              <a:pPr eaLnBrk="1" hangingPunct="1"/>
              <a:t>39</a:t>
            </a:fld>
            <a:endParaRPr lang="en-US" sz="1200" b="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builds upon the previous four.  NGS has been experimenting with more rigorous ways to account for topography and perform kernal truncations.  The most recent iteration was used to create an experimental high resolution gravimetric geoid model (xUSGG), using upon the xEGM-GA model, plus high resolution gravimetry and topography.  As can be seen, this gives a slight degradation to the model at short wavelengths, but has a noticeable improvement to the model at medium to long wavelengths.</a:t>
            </a:r>
          </a:p>
          <a:p>
            <a:endParaRPr 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F4E5526D-6056-4BC4-B2E8-9C78F05C0D4F}" type="slidenum">
              <a:rPr lang="en-US" sz="1200" b="0" smtClean="0">
                <a:latin typeface="Arial" charset="0"/>
              </a:rPr>
              <a:pPr eaLnBrk="1" hangingPunct="1"/>
              <a:t>40</a:t>
            </a:fld>
            <a:endParaRPr lang="en-US" sz="1200" b="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builds upon the previous five.  This time a new set of bars in green are added which are NOT the combined errors of GPS, Leveling and a geoid model, but are instead *only* GPS &amp; Leveling errors.  They are displayed to show the magnitude of these errors in comparison with the combined GPS/leveling/geoid errors.  </a:t>
            </a:r>
          </a:p>
          <a:p>
            <a:endParaRPr 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487DFF55-15EC-4C7E-9E5A-FC55DA60760C}" type="slidenum">
              <a:rPr lang="en-US" sz="1200" b="0" smtClean="0">
                <a:latin typeface="Arial" charset="0"/>
              </a:rPr>
              <a:pPr eaLnBrk="1" hangingPunct="1"/>
              <a:t>41</a:t>
            </a:fld>
            <a:endParaRPr lang="en-US" sz="1200" b="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is a companion to the previous one, but the h-H errors have been removed, in an RMS sense, from the total h-H-N errors, leaving gravimetric geoid model errors only.  </a:t>
            </a:r>
          </a:p>
          <a:p>
            <a:endParaRPr lang="en-US" smtClean="0"/>
          </a:p>
          <a:p>
            <a:r>
              <a:rPr lang="en-US" smtClean="0"/>
              <a:t>As seen previously, the geoids based on airborne gravity data are the best performers, and the very slight degradation using new high resolution software at short wavelengths is noticeably offset by the significant improvement at medium wavelengths.</a:t>
            </a:r>
          </a:p>
          <a:p>
            <a:endParaRPr lang="en-US" smtClean="0"/>
          </a:p>
          <a:p>
            <a:r>
              <a:rPr lang="en-US" smtClean="0"/>
              <a:t>In fact, as a general statement, it could be said that adding airborne gravity data to the gravimetric geoid model has yielded about 1 cm differential geoid undulation accuracy across all distances, in the region of GSVS11, and that this can be further improved by continued improvement to the high resolution modeling software.</a:t>
            </a:r>
          </a:p>
          <a:p>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E0CF6274-EC91-4389-A059-6BA04F7934FC}" type="slidenum">
              <a:rPr lang="en-US" sz="1200" b="0" smtClean="0">
                <a:latin typeface="Arial" charset="0"/>
              </a:rPr>
              <a:pPr eaLnBrk="1" hangingPunct="1"/>
              <a:t>42</a:t>
            </a:fld>
            <a:endParaRPr lang="en-US" sz="1200" b="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Holding the official NAVD 88 height of “TIDAL 8” (Rockport, final official point on GSVS11) fixed, compare the existing (published from the IDB on datasheets) NAVD 88 heights to</a:t>
            </a:r>
          </a:p>
          <a:p>
            <a:r>
              <a:rPr lang="en-US" smtClean="0"/>
              <a:t>those heights implied by the new leveling of GSVS11.  Obviously this is only good for those marks that have existing NAVD 88 heights (= 23 marks).</a:t>
            </a:r>
          </a:p>
          <a:p>
            <a:endParaRPr lang="en-US" smtClean="0"/>
          </a:p>
          <a:p>
            <a:r>
              <a:rPr lang="en-US" smtClean="0"/>
              <a:t>Note the approximately 12 cm offset between TIDAL 8 and the mean of the other points.  This implies that TIDAL 8 has likely subsided about 12 cm since it was last</a:t>
            </a:r>
          </a:p>
          <a:p>
            <a:r>
              <a:rPr lang="en-US" smtClean="0"/>
              <a:t>leveled to.    Note also the scatter, which is enormous, indicating much regional local motion.  Finally, note the final two points, which are at opposite ends of</a:t>
            </a:r>
          </a:p>
          <a:p>
            <a:r>
              <a:rPr lang="en-US" smtClean="0"/>
              <a:t>a runway.  Their official height differential disagrees with the new leveling by 4 cm, indicating that (as one possibility) one of them has likely moved vertically 4 cm while the other</a:t>
            </a:r>
          </a:p>
          <a:p>
            <a:r>
              <a:rPr lang="en-US" smtClean="0"/>
              <a:t>has remained stable.  Note however that these two points were on the “Bad BM” list during the “7 good, 7 bad” test during the LIDAR flights!!</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F157EF46-3304-4531-A399-0D7CD90691E9}" type="slidenum">
              <a:rPr lang="en-US" sz="1200" b="0" smtClean="0">
                <a:latin typeface="Arial" charset="0"/>
              </a:rPr>
              <a:pPr eaLnBrk="1" hangingPunct="1"/>
              <a:t>43</a:t>
            </a:fld>
            <a:endParaRPr lang="en-US" sz="1200" b="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7100" fontAlgn="base">
              <a:spcBef>
                <a:spcPct val="0"/>
              </a:spcBef>
              <a:spcAft>
                <a:spcPct val="0"/>
              </a:spcAft>
              <a:defRPr/>
            </a:pPr>
            <a:fld id="{037D9FEF-0DDD-4C88-AFD4-F644D57045CB}" type="slidenum">
              <a:rPr lang="en-US" smtClean="0">
                <a:latin typeface="Arial" pitchFamily="34" charset="0"/>
              </a:rPr>
              <a:pPr defTabSz="927100" fontAlgn="base">
                <a:spcBef>
                  <a:spcPct val="0"/>
                </a:spcBef>
                <a:spcAft>
                  <a:spcPct val="0"/>
                </a:spcAft>
                <a:defRPr/>
              </a:pPr>
              <a:t>5</a:t>
            </a:fld>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04C2D70F-5D59-4C89-805F-AB82E356BE18}" type="slidenum">
              <a:rPr lang="en-US" sz="1200" b="0" smtClean="0">
                <a:latin typeface="Arial" charset="0"/>
              </a:rPr>
              <a:pPr eaLnBrk="1" hangingPunct="1"/>
              <a:t>47</a:t>
            </a:fld>
            <a:endParaRPr lang="en-US" sz="1200" b="0" smtClean="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3D633-52D8-42C3-90D5-A7675A020686}" type="slidenum">
              <a:rPr lang="en-US"/>
              <a:pPr/>
              <a:t>49</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a:lnSpc>
                <a:spcPct val="80000"/>
              </a:lnSpc>
            </a:pPr>
            <a:r>
              <a:rPr lang="en-US" sz="800"/>
              <a:t>This slide is an idealized situation demonstrating the difference between Orthometric Heights and Dynamic Heights.  In the United States most floodplain maps, and in fact most maps in general, use Orthometric Heights (though sometimes mistakenly labeled “Mean Sea Level Heights”).  The reason for this is predominantly historic, and the Orthometric height system is something which most people understand (though, again, often under the mistaken label of “Height above Mean Sea Level”).  </a:t>
            </a:r>
          </a:p>
          <a:p>
            <a:pPr>
              <a:lnSpc>
                <a:spcPct val="80000"/>
              </a:lnSpc>
            </a:pPr>
            <a:endParaRPr lang="en-US" sz="800"/>
          </a:p>
          <a:p>
            <a:pPr>
              <a:lnSpc>
                <a:spcPct val="80000"/>
              </a:lnSpc>
            </a:pPr>
            <a:r>
              <a:rPr lang="en-US" sz="800"/>
              <a:t>Strictly speaking, however, Orthometric heights do </a:t>
            </a:r>
            <a:r>
              <a:rPr lang="en-US" sz="800" u="sng"/>
              <a:t>not</a:t>
            </a:r>
            <a:r>
              <a:rPr lang="en-US" sz="800"/>
              <a:t> show how water will flow.  (To be fair, 99.9% of the time water will flow “downhill” in an Orthometric height system.  But </a:t>
            </a:r>
            <a:r>
              <a:rPr lang="en-US" sz="800" u="sng"/>
              <a:t>not always</a:t>
            </a:r>
            <a:r>
              <a:rPr lang="en-US" sz="800"/>
              <a:t>).  Water will always, under the influence of gravity, and in the absence of other forces (winds, current, heating, friction, etc) “fill up” any basin (a puddle, a bathtub, </a:t>
            </a:r>
            <a:r>
              <a:rPr lang="en-US" sz="800" u="sng"/>
              <a:t>a floodplain</a:t>
            </a:r>
            <a:r>
              <a:rPr lang="en-US" sz="800"/>
              <a:t>, a lake, and ocean, etc, etc) such that its top surface lies along an </a:t>
            </a:r>
            <a:r>
              <a:rPr lang="en-US" sz="800" b="1"/>
              <a:t>equipotential surface</a:t>
            </a:r>
            <a:r>
              <a:rPr lang="en-US" sz="800"/>
              <a:t> (a surface of equal gravity potential).  There are an infinite number of such surfaces, like the layers of an onion, making up the gravity field of the Earth.  (The shape of each surface is determined by the mass distribution and spin of the Earth).  Dynamic heights are directly proportional to the values of gravity potential on an equipotential surface, and as such the dynamic height of all points on any given equipotential surface will all be identical to one another.  Thus Dynamic heights will </a:t>
            </a:r>
            <a:r>
              <a:rPr lang="en-US" sz="800" u="sng"/>
              <a:t>always</a:t>
            </a:r>
            <a:r>
              <a:rPr lang="en-US" sz="800"/>
              <a:t> determine the direction of water flow.</a:t>
            </a:r>
          </a:p>
          <a:p>
            <a:pPr>
              <a:lnSpc>
                <a:spcPct val="80000"/>
              </a:lnSpc>
            </a:pPr>
            <a:endParaRPr lang="en-US" sz="800"/>
          </a:p>
          <a:p>
            <a:pPr>
              <a:lnSpc>
                <a:spcPct val="80000"/>
              </a:lnSpc>
            </a:pPr>
            <a:r>
              <a:rPr lang="en-US" sz="800"/>
              <a:t>To exemplify this point – notice the heights on 4 points distributed along the top of a lake in the above figure.   If we were to use Orthometric heights to tell us about water flow we would expect the water in the lake to re-distribute from the Ortho = 503 m point into the “lower” points, but we would be incorrect.   Examining the Dynamic height system, however, we see that the all four points have the same height and therefore we correctly conclude that the water in the lake will not re-distribute itself from what is shown.  (Remember, this is in the absence of other forces, including rivers feeding the lake, etc).</a:t>
            </a:r>
          </a:p>
          <a:p>
            <a:pPr>
              <a:lnSpc>
                <a:spcPct val="80000"/>
              </a:lnSpc>
            </a:pPr>
            <a:endParaRPr lang="en-US" sz="800"/>
          </a:p>
          <a:p>
            <a:pPr>
              <a:lnSpc>
                <a:spcPct val="80000"/>
              </a:lnSpc>
            </a:pPr>
            <a:r>
              <a:rPr lang="en-US" sz="800"/>
              <a:t>Because Dynamic heights and Orthometric heights converge to very similar values near the geoid, they can only diverge significantly at a significant elevation from the geoid.  As such the most important place to consider the difference between these two height systems would be in any location of significant elevation where the land is very flat and there is a source of water nearby which may be prone to flooding.  Such places might include the upper great plains near rivers and lakes.</a:t>
            </a:r>
          </a:p>
          <a:p>
            <a:pPr>
              <a:lnSpc>
                <a:spcPct val="80000"/>
              </a:lnSpc>
            </a:pPr>
            <a:endParaRPr lang="en-US" sz="800"/>
          </a:p>
          <a:p>
            <a:pPr>
              <a:lnSpc>
                <a:spcPct val="80000"/>
              </a:lnSpc>
            </a:pPr>
            <a:r>
              <a:rPr lang="en-US" sz="800"/>
              <a:t>Dr. Dru A. Smith</a:t>
            </a:r>
          </a:p>
          <a:p>
            <a:pPr>
              <a:lnSpc>
                <a:spcPct val="80000"/>
              </a:lnSpc>
            </a:pPr>
            <a:r>
              <a:rPr lang="en-US" sz="800"/>
              <a:t>Chief Geodesist</a:t>
            </a:r>
          </a:p>
          <a:p>
            <a:pPr>
              <a:lnSpc>
                <a:spcPct val="80000"/>
              </a:lnSpc>
            </a:pPr>
            <a:r>
              <a:rPr lang="en-US" sz="800"/>
              <a:t>NOAA, National Geodetic Survey</a:t>
            </a:r>
          </a:p>
          <a:p>
            <a:pPr>
              <a:lnSpc>
                <a:spcPct val="80000"/>
              </a:lnSpc>
            </a:pPr>
            <a:r>
              <a:rPr lang="en-US" sz="800"/>
              <a:t>Dru.Smith@noaa.gov</a:t>
            </a:r>
          </a:p>
          <a:p>
            <a:pPr>
              <a:lnSpc>
                <a:spcPct val="80000"/>
              </a:lnSpc>
            </a:pPr>
            <a:r>
              <a:rPr lang="en-US" sz="800"/>
              <a:t>1/9/2006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90" eaLnBrk="0" hangingPunct="0">
              <a:defRPr sz="1400">
                <a:solidFill>
                  <a:schemeClr val="tx1"/>
                </a:solidFill>
                <a:latin typeface="Arial" charset="0"/>
              </a:defRPr>
            </a:lvl1pPr>
            <a:lvl2pPr marL="728165" indent="-280064" defTabSz="931990" eaLnBrk="0" hangingPunct="0">
              <a:defRPr sz="1400">
                <a:solidFill>
                  <a:schemeClr val="tx1"/>
                </a:solidFill>
                <a:latin typeface="Arial" charset="0"/>
              </a:defRPr>
            </a:lvl2pPr>
            <a:lvl3pPr marL="1120254" indent="-224051" defTabSz="931990" eaLnBrk="0" hangingPunct="0">
              <a:defRPr sz="1400">
                <a:solidFill>
                  <a:schemeClr val="tx1"/>
                </a:solidFill>
                <a:latin typeface="Arial" charset="0"/>
              </a:defRPr>
            </a:lvl3pPr>
            <a:lvl4pPr marL="1568356" indent="-224051" defTabSz="931990" eaLnBrk="0" hangingPunct="0">
              <a:defRPr sz="1400">
                <a:solidFill>
                  <a:schemeClr val="tx1"/>
                </a:solidFill>
                <a:latin typeface="Arial" charset="0"/>
              </a:defRPr>
            </a:lvl4pPr>
            <a:lvl5pPr marL="2016458" indent="-224051" defTabSz="931990" eaLnBrk="0" hangingPunct="0">
              <a:defRPr sz="1400">
                <a:solidFill>
                  <a:schemeClr val="tx1"/>
                </a:solidFill>
                <a:latin typeface="Arial" charset="0"/>
              </a:defRPr>
            </a:lvl5pPr>
            <a:lvl6pPr marL="2464559" indent="-224051" defTabSz="931990" eaLnBrk="0" fontAlgn="base" hangingPunct="0">
              <a:spcBef>
                <a:spcPct val="0"/>
              </a:spcBef>
              <a:spcAft>
                <a:spcPct val="0"/>
              </a:spcAft>
              <a:defRPr sz="1400">
                <a:solidFill>
                  <a:schemeClr val="tx1"/>
                </a:solidFill>
                <a:latin typeface="Arial" charset="0"/>
              </a:defRPr>
            </a:lvl6pPr>
            <a:lvl7pPr marL="2912661" indent="-224051" defTabSz="931990" eaLnBrk="0" fontAlgn="base" hangingPunct="0">
              <a:spcBef>
                <a:spcPct val="0"/>
              </a:spcBef>
              <a:spcAft>
                <a:spcPct val="0"/>
              </a:spcAft>
              <a:defRPr sz="1400">
                <a:solidFill>
                  <a:schemeClr val="tx1"/>
                </a:solidFill>
                <a:latin typeface="Arial" charset="0"/>
              </a:defRPr>
            </a:lvl7pPr>
            <a:lvl8pPr marL="3360763" indent="-224051" defTabSz="931990" eaLnBrk="0" fontAlgn="base" hangingPunct="0">
              <a:spcBef>
                <a:spcPct val="0"/>
              </a:spcBef>
              <a:spcAft>
                <a:spcPct val="0"/>
              </a:spcAft>
              <a:defRPr sz="1400">
                <a:solidFill>
                  <a:schemeClr val="tx1"/>
                </a:solidFill>
                <a:latin typeface="Arial" charset="0"/>
              </a:defRPr>
            </a:lvl8pPr>
            <a:lvl9pPr marL="3808865" indent="-224051" defTabSz="931990" eaLnBrk="0" fontAlgn="base" hangingPunct="0">
              <a:spcBef>
                <a:spcPct val="0"/>
              </a:spcBef>
              <a:spcAft>
                <a:spcPct val="0"/>
              </a:spcAft>
              <a:defRPr sz="1400">
                <a:solidFill>
                  <a:schemeClr val="tx1"/>
                </a:solidFill>
                <a:latin typeface="Arial" charset="0"/>
              </a:defRPr>
            </a:lvl9pPr>
          </a:lstStyle>
          <a:p>
            <a:pPr eaLnBrk="1" hangingPunct="1"/>
            <a:fld id="{C0953F18-AAE6-429D-AAD6-5FEDFDE85C72}" type="slidenum">
              <a:rPr lang="en-US" sz="1200"/>
              <a:pPr eaLnBrk="1" hangingPunct="1"/>
              <a:t>7</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595E5779-3E9A-48DB-BE87-E2721F7CCAD6}" type="slidenum">
              <a:rPr lang="en-US" sz="1200" b="0" smtClean="0">
                <a:latin typeface="Arial" charset="0"/>
              </a:rPr>
              <a:pPr eaLnBrk="1" hangingPunct="1"/>
              <a:t>24</a:t>
            </a:fld>
            <a:endParaRPr lang="en-US" sz="1200" b="0" smtClean="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800" smtClean="0"/>
              <a:t>This slide is an idealized situation demonstrating the usefulness of near-shore gravity, specifically the use of such gravity to accurately compute a gravimetric </a:t>
            </a:r>
            <a:r>
              <a:rPr lang="en-US" sz="800" b="1" smtClean="0"/>
              <a:t>geoid</a:t>
            </a:r>
            <a:r>
              <a:rPr lang="en-US" sz="800" smtClean="0"/>
              <a:t> model.  (The geoid is the one unique equipotential surface of the Earth’s gravity field which best fits, in a least-squares sense, global mean sea level).  </a:t>
            </a:r>
          </a:p>
          <a:p>
            <a:pPr>
              <a:lnSpc>
                <a:spcPct val="80000"/>
              </a:lnSpc>
            </a:pPr>
            <a:endParaRPr lang="en-US" sz="800" smtClean="0"/>
          </a:p>
          <a:p>
            <a:pPr>
              <a:lnSpc>
                <a:spcPct val="80000"/>
              </a:lnSpc>
            </a:pPr>
            <a:r>
              <a:rPr lang="en-US" sz="800" smtClean="0"/>
              <a:t>On land, the use of the Global Positioning System (GPS) for fast, accurate surveying is well documented.  However the height determined by GPS refers to a highly idealized, mathematically simple surface known as the ellipsoid.  Thus GPS heights are “</a:t>
            </a:r>
            <a:r>
              <a:rPr lang="en-US" sz="800" b="1" smtClean="0"/>
              <a:t>ellipsoid heights</a:t>
            </a:r>
            <a:r>
              <a:rPr lang="en-US" sz="800" smtClean="0"/>
              <a:t>”.  Unfortunately, ellipsoid heights are non-intuitive in many ways.  First, they can be dozens of meters different from heights above the geoid (known as </a:t>
            </a:r>
            <a:r>
              <a:rPr lang="en-US" sz="800" b="1" smtClean="0"/>
              <a:t>orthometric heights</a:t>
            </a:r>
            <a:r>
              <a:rPr lang="en-US" sz="800" smtClean="0"/>
              <a:t>, or more colloquially, but less correctly as “</a:t>
            </a:r>
            <a:r>
              <a:rPr lang="en-US" sz="800" b="1" smtClean="0"/>
              <a:t>heights above sea level</a:t>
            </a:r>
            <a:r>
              <a:rPr lang="en-US" sz="800" smtClean="0"/>
              <a:t>”).  Secondly, ellipsoid heights do not give an accurate portrayal of how water will flow, due to their complete disconnect from the gravity field of the Earth.  If one has an accurate model of </a:t>
            </a:r>
            <a:r>
              <a:rPr lang="en-US" sz="800" b="1" smtClean="0"/>
              <a:t>geoid undulations</a:t>
            </a:r>
            <a:r>
              <a:rPr lang="en-US" sz="800" smtClean="0"/>
              <a:t> (the separation between the geoid and ellipsoid), then one can take the GPS-derived ellipsoid heights, remove the geoid undulation, and arrive at your orthometric height (a.k.a. “height above sea level”).  This is a significantly faster method of determining orthometric heights compared to traditional surveying methods of spirit leveling.  </a:t>
            </a:r>
          </a:p>
          <a:p>
            <a:pPr>
              <a:lnSpc>
                <a:spcPct val="80000"/>
              </a:lnSpc>
            </a:pPr>
            <a:endParaRPr lang="en-US" sz="800" smtClean="0"/>
          </a:p>
          <a:p>
            <a:pPr>
              <a:lnSpc>
                <a:spcPct val="80000"/>
              </a:lnSpc>
            </a:pPr>
            <a:r>
              <a:rPr lang="en-US" sz="800" smtClean="0"/>
              <a:t>On the ocean, satellite altimetry is used to monitor sea level.  However, because the satellite orbits are known relative to the ellipsoid, and the altimetric measurement is from satellite to sea surface, the resulting information is the height of the sea surface above the ellipsoid, often called the “</a:t>
            </a:r>
            <a:r>
              <a:rPr lang="en-US" sz="800" b="1" smtClean="0"/>
              <a:t>sea surface height</a:t>
            </a:r>
            <a:r>
              <a:rPr lang="en-US" sz="800" smtClean="0"/>
              <a:t>” or SSH.  If one is interested, however, in the impact of winds, heating, currents and other phenomena on the ocean surface, then one must remove the gravitational impact on the ocean surface.  That is, one must know the separation between the ellipsoid and the geoid over the ocean in order to remove this signal, and arrive at the residual value.  This residual, the distance from the geoid up to the sea surface, is known by many names, the most common being “</a:t>
            </a:r>
            <a:r>
              <a:rPr lang="en-US" sz="800" b="1" smtClean="0"/>
              <a:t>sea surface topography</a:t>
            </a:r>
            <a:r>
              <a:rPr lang="en-US" sz="800" smtClean="0"/>
              <a:t>” (SST) or “</a:t>
            </a:r>
            <a:r>
              <a:rPr lang="en-US" sz="800" b="1" smtClean="0"/>
              <a:t>dynamic ocean topography</a:t>
            </a:r>
            <a:r>
              <a:rPr lang="en-US" sz="800" smtClean="0"/>
              <a:t>”.  </a:t>
            </a:r>
          </a:p>
          <a:p>
            <a:pPr>
              <a:lnSpc>
                <a:spcPct val="80000"/>
              </a:lnSpc>
            </a:pPr>
            <a:endParaRPr lang="en-US" sz="800" smtClean="0"/>
          </a:p>
          <a:p>
            <a:pPr>
              <a:lnSpc>
                <a:spcPct val="80000"/>
              </a:lnSpc>
            </a:pPr>
            <a:r>
              <a:rPr lang="en-US" sz="800" smtClean="0"/>
              <a:t>Coastal areas prone to flooding would benefit both by knowing accurate land elevations (to aid in construction planning, floodplain mapping, etc) as well as knowing accurately how the near shore ocean processes work (to better model responses to hurricanes and other dynamic ocean phenomena).  It is an unfortunate fact that the largest areas missing accurate gravity measurements are those areas immediately offshore.  This is because ships with gravimeters can not get into these shallows, altimetrically derived gravity models are unreliable due to the inability to accurately compute near-shore tides, and terrestrial gravimeters can not measure in the water.  The only practical option to collecting the near-shore ocean gravity data is through airborne based technologies.</a:t>
            </a:r>
          </a:p>
          <a:p>
            <a:pPr>
              <a:lnSpc>
                <a:spcPct val="80000"/>
              </a:lnSpc>
            </a:pPr>
            <a:r>
              <a:rPr lang="en-US" sz="800" smtClean="0"/>
              <a:t>  </a:t>
            </a:r>
          </a:p>
          <a:p>
            <a:pPr>
              <a:lnSpc>
                <a:spcPct val="80000"/>
              </a:lnSpc>
            </a:pPr>
            <a:r>
              <a:rPr lang="en-US" sz="800" smtClean="0"/>
              <a:t>Dr. Dru A. Smith</a:t>
            </a:r>
          </a:p>
          <a:p>
            <a:pPr>
              <a:lnSpc>
                <a:spcPct val="80000"/>
              </a:lnSpc>
            </a:pPr>
            <a:r>
              <a:rPr lang="en-US" sz="800" smtClean="0"/>
              <a:t>Chief Geodesist</a:t>
            </a:r>
          </a:p>
          <a:p>
            <a:pPr>
              <a:lnSpc>
                <a:spcPct val="80000"/>
              </a:lnSpc>
            </a:pPr>
            <a:r>
              <a:rPr lang="en-US" sz="800" smtClean="0"/>
              <a:t>NOAA, National Geodetic Survey</a:t>
            </a:r>
          </a:p>
          <a:p>
            <a:pPr>
              <a:lnSpc>
                <a:spcPct val="80000"/>
              </a:lnSpc>
            </a:pPr>
            <a:r>
              <a:rPr lang="en-US" sz="800" smtClean="0"/>
              <a:t>Dru.Smith@noaa.gov</a:t>
            </a:r>
          </a:p>
          <a:p>
            <a:pPr>
              <a:lnSpc>
                <a:spcPct val="80000"/>
              </a:lnSpc>
            </a:pPr>
            <a:r>
              <a:rPr lang="en-US" sz="800" smtClean="0"/>
              <a:t>1/11/2006</a:t>
            </a:r>
          </a:p>
          <a:p>
            <a:pPr>
              <a:lnSpc>
                <a:spcPct val="80000"/>
              </a:lnSpc>
            </a:pPr>
            <a:endParaRPr lang="en-US" sz="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 </a:t>
            </a:r>
          </a:p>
          <a:p>
            <a:endParaRPr lang="en-US" smtClean="0">
              <a:latin typeface="Arial"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90" eaLnBrk="0" hangingPunct="0">
              <a:defRPr sz="1400">
                <a:solidFill>
                  <a:schemeClr val="tx1"/>
                </a:solidFill>
                <a:latin typeface="Arial" charset="0"/>
              </a:defRPr>
            </a:lvl1pPr>
            <a:lvl2pPr marL="728165" indent="-280064" defTabSz="931990" eaLnBrk="0" hangingPunct="0">
              <a:defRPr sz="1400">
                <a:solidFill>
                  <a:schemeClr val="tx1"/>
                </a:solidFill>
                <a:latin typeface="Arial" charset="0"/>
              </a:defRPr>
            </a:lvl2pPr>
            <a:lvl3pPr marL="1120254" indent="-224051" defTabSz="931990" eaLnBrk="0" hangingPunct="0">
              <a:defRPr sz="1400">
                <a:solidFill>
                  <a:schemeClr val="tx1"/>
                </a:solidFill>
                <a:latin typeface="Arial" charset="0"/>
              </a:defRPr>
            </a:lvl3pPr>
            <a:lvl4pPr marL="1568356" indent="-224051" defTabSz="931990" eaLnBrk="0" hangingPunct="0">
              <a:defRPr sz="1400">
                <a:solidFill>
                  <a:schemeClr val="tx1"/>
                </a:solidFill>
                <a:latin typeface="Arial" charset="0"/>
              </a:defRPr>
            </a:lvl4pPr>
            <a:lvl5pPr marL="2016458" indent="-224051" defTabSz="931990" eaLnBrk="0" hangingPunct="0">
              <a:defRPr sz="1400">
                <a:solidFill>
                  <a:schemeClr val="tx1"/>
                </a:solidFill>
                <a:latin typeface="Arial" charset="0"/>
              </a:defRPr>
            </a:lvl5pPr>
            <a:lvl6pPr marL="2464559" indent="-224051" defTabSz="931990" eaLnBrk="0" fontAlgn="base" hangingPunct="0">
              <a:spcBef>
                <a:spcPct val="0"/>
              </a:spcBef>
              <a:spcAft>
                <a:spcPct val="0"/>
              </a:spcAft>
              <a:defRPr sz="1400">
                <a:solidFill>
                  <a:schemeClr val="tx1"/>
                </a:solidFill>
                <a:latin typeface="Arial" charset="0"/>
              </a:defRPr>
            </a:lvl6pPr>
            <a:lvl7pPr marL="2912661" indent="-224051" defTabSz="931990" eaLnBrk="0" fontAlgn="base" hangingPunct="0">
              <a:spcBef>
                <a:spcPct val="0"/>
              </a:spcBef>
              <a:spcAft>
                <a:spcPct val="0"/>
              </a:spcAft>
              <a:defRPr sz="1400">
                <a:solidFill>
                  <a:schemeClr val="tx1"/>
                </a:solidFill>
                <a:latin typeface="Arial" charset="0"/>
              </a:defRPr>
            </a:lvl7pPr>
            <a:lvl8pPr marL="3360763" indent="-224051" defTabSz="931990" eaLnBrk="0" fontAlgn="base" hangingPunct="0">
              <a:spcBef>
                <a:spcPct val="0"/>
              </a:spcBef>
              <a:spcAft>
                <a:spcPct val="0"/>
              </a:spcAft>
              <a:defRPr sz="1400">
                <a:solidFill>
                  <a:schemeClr val="tx1"/>
                </a:solidFill>
                <a:latin typeface="Arial" charset="0"/>
              </a:defRPr>
            </a:lvl8pPr>
            <a:lvl9pPr marL="3808865" indent="-224051" defTabSz="931990" eaLnBrk="0" fontAlgn="base" hangingPunct="0">
              <a:spcBef>
                <a:spcPct val="0"/>
              </a:spcBef>
              <a:spcAft>
                <a:spcPct val="0"/>
              </a:spcAft>
              <a:defRPr sz="1400">
                <a:solidFill>
                  <a:schemeClr val="tx1"/>
                </a:solidFill>
                <a:latin typeface="Arial" charset="0"/>
              </a:defRPr>
            </a:lvl9pPr>
          </a:lstStyle>
          <a:p>
            <a:pPr eaLnBrk="1" hangingPunct="1"/>
            <a:fld id="{58D34147-34BA-4A25-93E0-C28C2A9854A1}" type="slidenum">
              <a:rPr lang="en-US" sz="1200"/>
              <a:pPr eaLnBrk="1" hangingPunct="1"/>
              <a:t>25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Although a geoid slope validation survey won’t validate the absolute accuracy of the geoid model, it will help point out weakness in data and theory.  The accuracy of the terrestrial surveys will be the best achievable, and formal accuracy estimates will be used to bound allowable disagreements with modeled geoid slopes.</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509C4942-A578-47DA-9E11-A26851E8C0EF}" type="slidenum">
              <a:rPr lang="en-US" sz="1200" b="0" smtClean="0">
                <a:latin typeface="Arial" charset="0"/>
              </a:rPr>
              <a:pPr eaLnBrk="1" hangingPunct="1"/>
              <a:t>28</a:t>
            </a:fld>
            <a:endParaRPr lang="en-US" sz="1200" b="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final line was a 325 km stretch from downtown Austin, Texas (North end) to Rockport, Texas (South end).  There were 218 official survey points along the line, with an average spacing of 1.5 km between them.  The shaded areas in the above picture were the existing GRAV-D data at the time of planning GSVS11 (since expanded).  Although the weather report looks extreme, most surveying was done in the milder times of day.</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E42C353D-DD44-4366-B099-448A0C31000D}" type="slidenum">
              <a:rPr lang="en-US" sz="1200" b="0" smtClean="0">
                <a:latin typeface="Arial" charset="0"/>
              </a:rPr>
              <a:pPr eaLnBrk="1" hangingPunct="1"/>
              <a:t>29</a:t>
            </a:fld>
            <a:endParaRPr lang="en-US" sz="1200" b="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13B0CDE3-AB09-4C9F-93CC-36BB79C5F4C8}" type="slidenum">
              <a:rPr lang="en-US" sz="1200" b="0" smtClean="0">
                <a:latin typeface="Arial" charset="0"/>
              </a:rPr>
              <a:pPr eaLnBrk="1" hangingPunct="1"/>
              <a:t>30</a:t>
            </a:fld>
            <a:endParaRPr lang="en-US" sz="1200" b="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are just a small sampling of the field crews in action.  Not shown are the RTN, FG-5, short-session GPS, relative gravity, gravity gradients and mark setting crews.</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400" b="1">
                <a:solidFill>
                  <a:schemeClr val="tx1"/>
                </a:solidFill>
                <a:latin typeface="Verdana" pitchFamily="34" charset="0"/>
              </a:defRPr>
            </a:lvl1pPr>
            <a:lvl2pPr marL="742950" indent="-285750" defTabSz="923925" eaLnBrk="0" hangingPunct="0">
              <a:defRPr sz="1400" b="1">
                <a:solidFill>
                  <a:schemeClr val="tx1"/>
                </a:solidFill>
                <a:latin typeface="Verdana" pitchFamily="34" charset="0"/>
              </a:defRPr>
            </a:lvl2pPr>
            <a:lvl3pPr marL="1143000" indent="-228600" defTabSz="923925" eaLnBrk="0" hangingPunct="0">
              <a:defRPr sz="1400" b="1">
                <a:solidFill>
                  <a:schemeClr val="tx1"/>
                </a:solidFill>
                <a:latin typeface="Verdana" pitchFamily="34" charset="0"/>
              </a:defRPr>
            </a:lvl3pPr>
            <a:lvl4pPr marL="1600200" indent="-228600" defTabSz="923925" eaLnBrk="0" hangingPunct="0">
              <a:defRPr sz="1400" b="1">
                <a:solidFill>
                  <a:schemeClr val="tx1"/>
                </a:solidFill>
                <a:latin typeface="Verdana" pitchFamily="34" charset="0"/>
              </a:defRPr>
            </a:lvl4pPr>
            <a:lvl5pPr marL="2057400" indent="-228600" defTabSz="923925" eaLnBrk="0" hangingPunct="0">
              <a:defRPr sz="1400" b="1">
                <a:solidFill>
                  <a:schemeClr val="tx1"/>
                </a:solidFill>
                <a:latin typeface="Verdana" pitchFamily="34" charset="0"/>
              </a:defRPr>
            </a:lvl5pPr>
            <a:lvl6pPr marL="2514600" indent="-228600" defTabSz="923925" eaLnBrk="0" fontAlgn="base" hangingPunct="0">
              <a:spcBef>
                <a:spcPct val="0"/>
              </a:spcBef>
              <a:spcAft>
                <a:spcPct val="0"/>
              </a:spcAft>
              <a:defRPr sz="1400" b="1">
                <a:solidFill>
                  <a:schemeClr val="tx1"/>
                </a:solidFill>
                <a:latin typeface="Verdana" pitchFamily="34" charset="0"/>
              </a:defRPr>
            </a:lvl6pPr>
            <a:lvl7pPr marL="2971800" indent="-228600" defTabSz="923925" eaLnBrk="0" fontAlgn="base" hangingPunct="0">
              <a:spcBef>
                <a:spcPct val="0"/>
              </a:spcBef>
              <a:spcAft>
                <a:spcPct val="0"/>
              </a:spcAft>
              <a:defRPr sz="1400" b="1">
                <a:solidFill>
                  <a:schemeClr val="tx1"/>
                </a:solidFill>
                <a:latin typeface="Verdana" pitchFamily="34" charset="0"/>
              </a:defRPr>
            </a:lvl7pPr>
            <a:lvl8pPr marL="3429000" indent="-228600" defTabSz="923925" eaLnBrk="0" fontAlgn="base" hangingPunct="0">
              <a:spcBef>
                <a:spcPct val="0"/>
              </a:spcBef>
              <a:spcAft>
                <a:spcPct val="0"/>
              </a:spcAft>
              <a:defRPr sz="1400" b="1">
                <a:solidFill>
                  <a:schemeClr val="tx1"/>
                </a:solidFill>
                <a:latin typeface="Verdana" pitchFamily="34" charset="0"/>
              </a:defRPr>
            </a:lvl8pPr>
            <a:lvl9pPr marL="3886200" indent="-228600" defTabSz="923925" eaLnBrk="0" fontAlgn="base" hangingPunct="0">
              <a:spcBef>
                <a:spcPct val="0"/>
              </a:spcBef>
              <a:spcAft>
                <a:spcPct val="0"/>
              </a:spcAft>
              <a:defRPr sz="1400" b="1">
                <a:solidFill>
                  <a:schemeClr val="tx1"/>
                </a:solidFill>
                <a:latin typeface="Verdana" pitchFamily="34" charset="0"/>
              </a:defRPr>
            </a:lvl9pPr>
          </a:lstStyle>
          <a:p>
            <a:pPr eaLnBrk="1" hangingPunct="1"/>
            <a:fld id="{FD70F261-0470-4E38-A377-84650D7B279A}" type="slidenum">
              <a:rPr lang="en-US" sz="1200" b="0" smtClean="0">
                <a:latin typeface="Arial" charset="0"/>
              </a:rPr>
              <a:pPr eaLnBrk="1" hangingPunct="1"/>
              <a:t>31</a:t>
            </a:fld>
            <a:endParaRPr lang="en-US" sz="1200" b="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Nov 16, 2012</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7B1BF9-600D-4D16-ADA4-5958597551AE}" type="slidenum">
              <a:rPr lang="en-US"/>
              <a:pPr>
                <a:defRPr/>
              </a:pPr>
              <a:t>‹#›</a:t>
            </a:fld>
            <a:endParaRPr lang="en-US"/>
          </a:p>
        </p:txBody>
      </p:sp>
    </p:spTree>
    <p:extLst>
      <p:ext uri="{BB962C8B-B14F-4D97-AF65-F5344CB8AC3E}">
        <p14:creationId xmlns:p14="http://schemas.microsoft.com/office/powerpoint/2010/main" val="10524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 16, 2012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58916E-2DDC-4D98-B2AA-9A32073AD5D5}" type="slidenum">
              <a:rPr lang="en-US"/>
              <a:pPr>
                <a:defRPr/>
              </a:pPr>
              <a:t>‹#›</a:t>
            </a:fld>
            <a:endParaRPr lang="en-US"/>
          </a:p>
        </p:txBody>
      </p:sp>
    </p:spTree>
    <p:extLst>
      <p:ext uri="{BB962C8B-B14F-4D97-AF65-F5344CB8AC3E}">
        <p14:creationId xmlns:p14="http://schemas.microsoft.com/office/powerpoint/2010/main" val="410973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 16,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425C5D-B19C-44A5-86B8-9E56F6C961FB}" type="slidenum">
              <a:rPr lang="en-US"/>
              <a:pPr>
                <a:defRPr/>
              </a:pPr>
              <a:t>‹#›</a:t>
            </a:fld>
            <a:endParaRPr lang="en-US"/>
          </a:p>
        </p:txBody>
      </p:sp>
    </p:spTree>
    <p:extLst>
      <p:ext uri="{BB962C8B-B14F-4D97-AF65-F5344CB8AC3E}">
        <p14:creationId xmlns:p14="http://schemas.microsoft.com/office/powerpoint/2010/main" val="971938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 16,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827087-1B06-4BC2-AD6A-1326F485B4CE}" type="slidenum">
              <a:rPr lang="en-US"/>
              <a:pPr>
                <a:defRPr/>
              </a:pPr>
              <a:t>‹#›</a:t>
            </a:fld>
            <a:endParaRPr lang="en-US"/>
          </a:p>
        </p:txBody>
      </p:sp>
    </p:spTree>
    <p:extLst>
      <p:ext uri="{BB962C8B-B14F-4D97-AF65-F5344CB8AC3E}">
        <p14:creationId xmlns:p14="http://schemas.microsoft.com/office/powerpoint/2010/main" val="958447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458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991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 16,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D68851-A237-40D3-953E-3C19065AC238}" type="slidenum">
              <a:rPr lang="en-US"/>
              <a:pPr>
                <a:defRPr/>
              </a:pPr>
              <a:t>‹#›</a:t>
            </a:fld>
            <a:endParaRPr lang="en-US"/>
          </a:p>
        </p:txBody>
      </p:sp>
    </p:spTree>
    <p:extLst>
      <p:ext uri="{BB962C8B-B14F-4D97-AF65-F5344CB8AC3E}">
        <p14:creationId xmlns:p14="http://schemas.microsoft.com/office/powerpoint/2010/main" val="393234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Nov 16,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18C57D-C76C-4F8D-A323-F8CD8BE50B19}" type="slidenum">
              <a:rPr lang="en-US"/>
              <a:pPr>
                <a:defRPr/>
              </a:pPr>
              <a:t>‹#›</a:t>
            </a:fld>
            <a:endParaRPr lang="en-US"/>
          </a:p>
        </p:txBody>
      </p:sp>
    </p:spTree>
    <p:extLst>
      <p:ext uri="{BB962C8B-B14F-4D97-AF65-F5344CB8AC3E}">
        <p14:creationId xmlns:p14="http://schemas.microsoft.com/office/powerpoint/2010/main" val="142562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Nov 16,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88D742-B1EF-4517-A956-00917A750EA4}" type="slidenum">
              <a:rPr lang="en-US"/>
              <a:pPr>
                <a:defRPr/>
              </a:pPr>
              <a:t>‹#›</a:t>
            </a:fld>
            <a:endParaRPr lang="en-US"/>
          </a:p>
        </p:txBody>
      </p:sp>
    </p:spTree>
    <p:extLst>
      <p:ext uri="{BB962C8B-B14F-4D97-AF65-F5344CB8AC3E}">
        <p14:creationId xmlns:p14="http://schemas.microsoft.com/office/powerpoint/2010/main" val="7692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Nov 16, 2012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17EE1F2-5009-4D08-A4B1-0679AFB282E3}" type="slidenum">
              <a:rPr lang="en-US"/>
              <a:pPr>
                <a:defRPr/>
              </a:pPr>
              <a:t>‹#›</a:t>
            </a:fld>
            <a:endParaRPr lang="en-US"/>
          </a:p>
        </p:txBody>
      </p:sp>
    </p:spTree>
    <p:extLst>
      <p:ext uri="{BB962C8B-B14F-4D97-AF65-F5344CB8AC3E}">
        <p14:creationId xmlns:p14="http://schemas.microsoft.com/office/powerpoint/2010/main" val="224872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Nov 16, 2012</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21FDC9F-92A1-4605-AF3D-AC897FF94DE9}" type="slidenum">
              <a:rPr lang="en-US"/>
              <a:pPr>
                <a:defRPr/>
              </a:pPr>
              <a:t>‹#›</a:t>
            </a:fld>
            <a:endParaRPr lang="en-US"/>
          </a:p>
        </p:txBody>
      </p:sp>
    </p:spTree>
    <p:extLst>
      <p:ext uri="{BB962C8B-B14F-4D97-AF65-F5344CB8AC3E}">
        <p14:creationId xmlns:p14="http://schemas.microsoft.com/office/powerpoint/2010/main" val="143179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Nov 16, 2012</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0103ACE-DBB4-44A6-86D1-29E44380E80E}" type="slidenum">
              <a:rPr lang="en-US"/>
              <a:pPr>
                <a:defRPr/>
              </a:pPr>
              <a:t>‹#›</a:t>
            </a:fld>
            <a:endParaRPr lang="en-US"/>
          </a:p>
        </p:txBody>
      </p:sp>
    </p:spTree>
    <p:extLst>
      <p:ext uri="{BB962C8B-B14F-4D97-AF65-F5344CB8AC3E}">
        <p14:creationId xmlns:p14="http://schemas.microsoft.com/office/powerpoint/2010/main" val="389755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Nov 16, 2012</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A066152-3592-4E02-8E71-C2228A332F99}" type="slidenum">
              <a:rPr lang="en-US"/>
              <a:pPr>
                <a:defRPr/>
              </a:pPr>
              <a:t>‹#›</a:t>
            </a:fld>
            <a:endParaRPr lang="en-US"/>
          </a:p>
        </p:txBody>
      </p:sp>
    </p:spTree>
    <p:extLst>
      <p:ext uri="{BB962C8B-B14F-4D97-AF65-F5344CB8AC3E}">
        <p14:creationId xmlns:p14="http://schemas.microsoft.com/office/powerpoint/2010/main" val="87290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Nov 16, 2012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University of New Hampshire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C9457A8-6098-4B9E-A4F8-6DDC68B0B5A5}" type="slidenum">
              <a:rPr lang="en-US"/>
              <a:pPr>
                <a:defRPr/>
              </a:pPr>
              <a:t>‹#›</a:t>
            </a:fld>
            <a:endParaRPr lang="en-US"/>
          </a:p>
        </p:txBody>
      </p:sp>
    </p:spTree>
    <p:extLst>
      <p:ext uri="{BB962C8B-B14F-4D97-AF65-F5344CB8AC3E}">
        <p14:creationId xmlns:p14="http://schemas.microsoft.com/office/powerpoint/2010/main" val="171457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0747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352675"/>
            <a:ext cx="82296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smtClean="0">
                <a:solidFill>
                  <a:schemeClr val="tx1">
                    <a:tint val="75000"/>
                  </a:schemeClr>
                </a:solidFill>
                <a:latin typeface="+mn-lt"/>
                <a:cs typeface="+mn-cs"/>
              </a:defRPr>
            </a:lvl1pPr>
          </a:lstStyle>
          <a:p>
            <a:pPr>
              <a:defRPr/>
            </a:pPr>
            <a:r>
              <a:rPr lang="en-US" smtClean="0"/>
              <a:t>Nov 16, 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smtClean="0">
                <a:solidFill>
                  <a:schemeClr val="tx1">
                    <a:tint val="75000"/>
                  </a:schemeClr>
                </a:solidFill>
                <a:latin typeface="+mn-lt"/>
                <a:cs typeface="+mn-cs"/>
              </a:defRPr>
            </a:lvl1pPr>
          </a:lstStyle>
          <a:p>
            <a:pPr>
              <a:defRPr/>
            </a:pPr>
            <a:r>
              <a:rPr lang="en-US" smtClean="0"/>
              <a:t>University of New Hampshire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98CD447B-0D67-476A-9AFB-55116ED056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Lst>
  <p:hf hdr="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smtClean="0">
                <a:solidFill>
                  <a:schemeClr val="tx1">
                    <a:tint val="75000"/>
                  </a:schemeClr>
                </a:solidFill>
                <a:latin typeface="+mn-lt"/>
                <a:cs typeface="+mn-cs"/>
              </a:defRPr>
            </a:lvl1pPr>
          </a:lstStyle>
          <a:p>
            <a:pPr>
              <a:defRPr/>
            </a:pPr>
            <a:r>
              <a:rPr lang="en-US" smtClean="0"/>
              <a:t>Nov 16, 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smtClean="0">
                <a:solidFill>
                  <a:schemeClr val="tx1">
                    <a:tint val="75000"/>
                  </a:schemeClr>
                </a:solidFill>
                <a:latin typeface="+mn-lt"/>
                <a:cs typeface="+mn-cs"/>
              </a:defRPr>
            </a:lvl1pPr>
          </a:lstStyle>
          <a:p>
            <a:pPr>
              <a:defRPr/>
            </a:pPr>
            <a:r>
              <a:rPr lang="en-US" smtClean="0"/>
              <a:t>University of New Hampshire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BA73D8ED-70AB-475F-9B9D-2AE350BC90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40" r:id="rId12"/>
  </p:sldLayoutIdLst>
  <p:hf hdr="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www.ngs.noaa.gov/GRAV-D/data_products.s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chart" Target="../charts/char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chart" Target="../charts/char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chart" Target="../charts/char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ChangeArrowheads="1"/>
          </p:cNvSpPr>
          <p:nvPr/>
        </p:nvSpPr>
        <p:spPr bwMode="auto">
          <a:xfrm>
            <a:off x="0" y="1847850"/>
            <a:ext cx="9144000" cy="5010150"/>
          </a:xfrm>
          <a:prstGeom prst="rect">
            <a:avLst/>
          </a:prstGeom>
          <a:noFill/>
          <a:ln w="9525">
            <a:noFill/>
            <a:miter lim="800000"/>
            <a:headEnd/>
            <a:tailEnd/>
          </a:ln>
          <a:effectLst/>
        </p:spPr>
        <p:txBody>
          <a:bodyPr anchor="ctr"/>
          <a:lstStyle/>
          <a:p>
            <a:pPr algn="ctr">
              <a:defRPr/>
            </a:pPr>
            <a:r>
              <a:rPr lang="en-US" sz="3200" dirty="0" smtClean="0">
                <a:effectLst>
                  <a:outerShdw blurRad="38100" dist="38100" dir="2700000" algn="tl">
                    <a:srgbClr val="C0C0C0"/>
                  </a:outerShdw>
                </a:effectLst>
                <a:cs typeface="+mn-cs"/>
              </a:rPr>
              <a:t>Recent Research at </a:t>
            </a:r>
          </a:p>
          <a:p>
            <a:pPr algn="ctr">
              <a:defRPr/>
            </a:pPr>
            <a:r>
              <a:rPr lang="en-US" sz="3200" dirty="0" smtClean="0">
                <a:effectLst>
                  <a:outerShdw blurRad="38100" dist="38100" dir="2700000" algn="tl">
                    <a:srgbClr val="C0C0C0"/>
                  </a:outerShdw>
                </a:effectLst>
                <a:cs typeface="+mn-cs"/>
              </a:rPr>
              <a:t>The National </a:t>
            </a:r>
            <a:r>
              <a:rPr lang="en-US" sz="3200" dirty="0">
                <a:effectLst>
                  <a:outerShdw blurRad="38100" dist="38100" dir="2700000" algn="tl">
                    <a:srgbClr val="C0C0C0"/>
                  </a:outerShdw>
                </a:effectLst>
                <a:cs typeface="+mn-cs"/>
              </a:rPr>
              <a:t>Geodetic Survey</a:t>
            </a:r>
          </a:p>
          <a:p>
            <a:pPr algn="ctr">
              <a:defRPr/>
            </a:pPr>
            <a:endParaRPr lang="en-US" sz="1800" dirty="0">
              <a:effectLst>
                <a:outerShdw blurRad="38100" dist="38100" dir="2700000" algn="tl">
                  <a:srgbClr val="C0C0C0"/>
                </a:outerShdw>
              </a:effectLst>
              <a:cs typeface="+mn-cs"/>
            </a:endParaRPr>
          </a:p>
          <a:p>
            <a:pPr algn="ctr">
              <a:defRPr/>
            </a:pPr>
            <a:r>
              <a:rPr lang="en-US" sz="1800" dirty="0">
                <a:effectLst>
                  <a:outerShdw blurRad="38100" dist="38100" dir="2700000" algn="tl">
                    <a:srgbClr val="C0C0C0"/>
                  </a:outerShdw>
                </a:effectLst>
                <a:cs typeface="+mn-cs"/>
              </a:rPr>
              <a:t>Dru Smith</a:t>
            </a:r>
            <a:endParaRPr lang="en-US" sz="1800" baseline="30000" dirty="0">
              <a:effectLst>
                <a:outerShdw blurRad="38100" dist="38100" dir="2700000" algn="tl">
                  <a:srgbClr val="C0C0C0"/>
                </a:outerShdw>
              </a:effectLst>
              <a:cs typeface="+mn-cs"/>
            </a:endParaRPr>
          </a:p>
          <a:p>
            <a:pPr algn="ctr">
              <a:defRPr/>
            </a:pPr>
            <a:r>
              <a:rPr lang="en-US" sz="1800" dirty="0">
                <a:effectLst>
                  <a:outerShdw blurRad="38100" dist="38100" dir="2700000" algn="tl">
                    <a:srgbClr val="C0C0C0"/>
                  </a:outerShdw>
                </a:effectLst>
                <a:cs typeface="+mn-cs"/>
              </a:rPr>
              <a:t>Chief Geodesist, NGS</a:t>
            </a:r>
          </a:p>
          <a:p>
            <a:pPr algn="ctr">
              <a:defRPr/>
            </a:pPr>
            <a:endParaRPr lang="en-US" sz="1800" dirty="0">
              <a:effectLst>
                <a:outerShdw blurRad="38100" dist="38100" dir="2700000" algn="tl">
                  <a:srgbClr val="C0C0C0"/>
                </a:outerShdw>
              </a:effectLst>
              <a:cs typeface="+mn-cs"/>
            </a:endParaRPr>
          </a:p>
          <a:p>
            <a:pPr algn="ctr">
              <a:defRPr/>
            </a:pPr>
            <a:endParaRPr lang="en-US" sz="1800" dirty="0">
              <a:effectLst>
                <a:outerShdw blurRad="38100" dist="38100" dir="2700000" algn="tl">
                  <a:srgbClr val="C0C0C0"/>
                </a:outerShdw>
              </a:effectLst>
              <a:cs typeface="+mn-cs"/>
            </a:endParaRPr>
          </a:p>
          <a:p>
            <a:pPr algn="ctr">
              <a:defRPr/>
            </a:pPr>
            <a:endParaRPr lang="en-US" sz="1800" dirty="0">
              <a:effectLst>
                <a:outerShdw blurRad="38100" dist="38100" dir="2700000" algn="tl">
                  <a:srgbClr val="C0C0C0"/>
                </a:outerShdw>
              </a:effectLst>
              <a:cs typeface="+mn-cs"/>
            </a:endParaRPr>
          </a:p>
          <a:p>
            <a:pPr algn="ctr">
              <a:defRPr/>
            </a:pPr>
            <a:endParaRPr lang="en-US" sz="1800" dirty="0">
              <a:effectLst>
                <a:outerShdw blurRad="38100" dist="38100" dir="2700000" algn="tl">
                  <a:srgbClr val="C0C0C0"/>
                </a:outerShdw>
              </a:effectLst>
              <a:cs typeface="+mn-cs"/>
            </a:endParaRPr>
          </a:p>
          <a:p>
            <a:pPr algn="ctr">
              <a:defRPr/>
            </a:pPr>
            <a:r>
              <a:rPr lang="en-US" sz="1800" dirty="0">
                <a:effectLst>
                  <a:outerShdw blurRad="38100" dist="38100" dir="2700000" algn="tl">
                    <a:srgbClr val="C0C0C0"/>
                  </a:outerShdw>
                </a:effectLst>
                <a:cs typeface="+mn-cs"/>
              </a:rPr>
              <a:t/>
            </a:r>
            <a:br>
              <a:rPr lang="en-US" sz="1800" dirty="0">
                <a:effectLst>
                  <a:outerShdw blurRad="38100" dist="38100" dir="2700000" algn="tl">
                    <a:srgbClr val="C0C0C0"/>
                  </a:outerShdw>
                </a:effectLst>
                <a:cs typeface="+mn-cs"/>
              </a:rPr>
            </a:br>
            <a:r>
              <a:rPr lang="en-US" sz="1800" u="sng" dirty="0">
                <a:effectLst>
                  <a:outerShdw blurRad="38100" dist="38100" dir="2700000" algn="tl">
                    <a:srgbClr val="C0C0C0"/>
                  </a:outerShdw>
                </a:effectLst>
                <a:latin typeface="Batang" pitchFamily="18" charset="-127"/>
                <a:cs typeface="+mn-cs"/>
              </a:rPr>
              <a:t/>
            </a:r>
            <a:br>
              <a:rPr lang="en-US" sz="1800" u="sng" dirty="0">
                <a:effectLst>
                  <a:outerShdw blurRad="38100" dist="38100" dir="2700000" algn="tl">
                    <a:srgbClr val="C0C0C0"/>
                  </a:outerShdw>
                </a:effectLst>
                <a:latin typeface="Batang" pitchFamily="18" charset="-127"/>
                <a:cs typeface="+mn-cs"/>
              </a:rPr>
            </a:br>
            <a:endParaRPr lang="en-US" sz="1800" u="sng" dirty="0">
              <a:effectLst>
                <a:outerShdw blurRad="38100" dist="38100" dir="2700000" algn="tl">
                  <a:srgbClr val="C0C0C0"/>
                </a:outerShdw>
              </a:effectLst>
              <a:cs typeface="+mn-cs"/>
            </a:endParaRPr>
          </a:p>
          <a:p>
            <a:pPr algn="ctr">
              <a:defRPr/>
            </a:pPr>
            <a:endParaRPr lang="en-US" sz="1800" dirty="0">
              <a:effectLst>
                <a:outerShdw blurRad="38100" dist="38100" dir="2700000" algn="tl">
                  <a:srgbClr val="C0C0C0"/>
                </a:outerShdw>
              </a:effectLst>
              <a:cs typeface="+mn-cs"/>
            </a:endParaRPr>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Date Placeholder 3"/>
          <p:cNvSpPr>
            <a:spLocks noGrp="1"/>
          </p:cNvSpPr>
          <p:nvPr>
            <p:ph type="dt" sz="quarter" idx="10"/>
          </p:nvPr>
        </p:nvSpPr>
        <p:spPr/>
        <p:txBody>
          <a:bodyPr/>
          <a:lstStyle/>
          <a:p>
            <a:pPr>
              <a:defRPr/>
            </a:pPr>
            <a:r>
              <a:rPr lang="en-US" smtClean="0"/>
              <a:t>Nov 16, 2012</a:t>
            </a:r>
            <a:endParaRPr lang="en-US" dirty="0"/>
          </a:p>
        </p:txBody>
      </p:sp>
      <p:sp>
        <p:nvSpPr>
          <p:cNvPr id="5" name="Slide Number Placeholder 4"/>
          <p:cNvSpPr>
            <a:spLocks noGrp="1"/>
          </p:cNvSpPr>
          <p:nvPr>
            <p:ph type="sldNum" sz="quarter" idx="12"/>
          </p:nvPr>
        </p:nvSpPr>
        <p:spPr/>
        <p:txBody>
          <a:bodyPr/>
          <a:lstStyle/>
          <a:p>
            <a:pPr>
              <a:defRPr/>
            </a:pPr>
            <a:fld id="{FC36B74B-25AE-4E35-9B66-7FC3D4DFA17D}"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Geodesy</a:t>
            </a:r>
            <a:endParaRPr lang="en-US" dirty="0"/>
          </a:p>
        </p:txBody>
      </p:sp>
      <p:sp>
        <p:nvSpPr>
          <p:cNvPr id="3" name="Content Placeholder 2"/>
          <p:cNvSpPr>
            <a:spLocks noGrp="1"/>
          </p:cNvSpPr>
          <p:nvPr>
            <p:ph idx="1"/>
          </p:nvPr>
        </p:nvSpPr>
        <p:spPr/>
        <p:txBody>
          <a:bodyPr/>
          <a:lstStyle/>
          <a:p>
            <a:r>
              <a:rPr lang="en-US" dirty="0" smtClean="0"/>
              <a:t>Gravity</a:t>
            </a:r>
          </a:p>
          <a:p>
            <a:r>
              <a:rPr lang="en-US" dirty="0" smtClean="0"/>
              <a:t>Heights</a:t>
            </a:r>
          </a:p>
          <a:p>
            <a:r>
              <a:rPr lang="en-US" dirty="0" smtClean="0"/>
              <a:t>Geoid</a:t>
            </a:r>
          </a:p>
          <a:p>
            <a:r>
              <a:rPr lang="en-US" dirty="0" smtClean="0"/>
              <a:t>Vertical Datum</a:t>
            </a:r>
            <a:endParaRPr lang="en-US" dirty="0"/>
          </a:p>
        </p:txBody>
      </p:sp>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5F18C57D-C76C-4F8D-A323-F8CD8BE50B19}" type="slidenum">
              <a:rPr lang="en-US" smtClean="0"/>
              <a:pPr>
                <a:defRPr/>
              </a:pPr>
              <a:t>10</a:t>
            </a:fld>
            <a:endParaRPr lang="en-US"/>
          </a:p>
        </p:txBody>
      </p:sp>
    </p:spTree>
    <p:extLst>
      <p:ext uri="{BB962C8B-B14F-4D97-AF65-F5344CB8AC3E}">
        <p14:creationId xmlns:p14="http://schemas.microsoft.com/office/powerpoint/2010/main" val="1301909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Defining “Height”</a:t>
            </a:r>
          </a:p>
        </p:txBody>
      </p:sp>
      <p:sp>
        <p:nvSpPr>
          <p:cNvPr id="81923" name="Rectangle 3"/>
          <p:cNvSpPr>
            <a:spLocks noGrp="1" noChangeArrowheads="1"/>
          </p:cNvSpPr>
          <p:nvPr>
            <p:ph type="body" idx="1"/>
          </p:nvPr>
        </p:nvSpPr>
        <p:spPr>
          <a:xfrm>
            <a:off x="1219200" y="1400175"/>
            <a:ext cx="7162800" cy="4424363"/>
          </a:xfrm>
        </p:spPr>
        <p:txBody>
          <a:bodyPr/>
          <a:lstStyle/>
          <a:p>
            <a:r>
              <a:rPr lang="en-US" sz="2400" dirty="0" smtClean="0"/>
              <a:t>Isn’t it intuitive?  Don’t we already “know” what it means?</a:t>
            </a:r>
          </a:p>
          <a:p>
            <a:endParaRPr lang="en-US" sz="2400" dirty="0" smtClean="0"/>
          </a:p>
          <a:p>
            <a:pPr lvl="1"/>
            <a:r>
              <a:rPr lang="en-US" sz="2400" dirty="0" smtClean="0"/>
              <a:t>Generally…yes</a:t>
            </a:r>
          </a:p>
          <a:p>
            <a:pPr lvl="1"/>
            <a:endParaRPr lang="en-US" sz="2400" dirty="0" smtClean="0"/>
          </a:p>
          <a:p>
            <a:pPr lvl="1"/>
            <a:r>
              <a:rPr lang="en-US" sz="2400" dirty="0" smtClean="0"/>
              <a:t>Specifically…no (and it’s important!)</a:t>
            </a:r>
          </a:p>
          <a:p>
            <a:pPr lvl="1"/>
            <a:endParaRPr lang="en-US" sz="2400" dirty="0" smtClean="0"/>
          </a:p>
          <a:p>
            <a:r>
              <a:rPr lang="en-US" sz="2400" dirty="0" smtClean="0"/>
              <a:t>These statements keep geodesists awake at night:</a:t>
            </a:r>
          </a:p>
          <a:p>
            <a:pPr lvl="1"/>
            <a:r>
              <a:rPr lang="en-US" sz="2400" dirty="0" smtClean="0"/>
              <a:t>What is the height of __________?</a:t>
            </a:r>
          </a:p>
          <a:p>
            <a:pPr lvl="1"/>
            <a:r>
              <a:rPr lang="en-US" sz="2400" dirty="0" smtClean="0"/>
              <a:t>How accurately can we know a height?</a:t>
            </a:r>
          </a:p>
          <a:p>
            <a:pPr lvl="1"/>
            <a:r>
              <a:rPr lang="en-US" sz="2400" dirty="0" smtClean="0"/>
              <a:t>Where will water flow if this region is flooded?</a:t>
            </a:r>
          </a:p>
          <a:p>
            <a:pPr lvl="1"/>
            <a:r>
              <a:rPr lang="en-US" sz="2400" dirty="0" smtClean="0"/>
              <a:t>How fast are heights changing?</a:t>
            </a:r>
          </a:p>
        </p:txBody>
      </p:sp>
      <p:sp>
        <p:nvSpPr>
          <p:cNvPr id="2" name="Date Placeholder 1"/>
          <p:cNvSpPr>
            <a:spLocks noGrp="1"/>
          </p:cNvSpPr>
          <p:nvPr>
            <p:ph type="dt" sz="half" idx="10"/>
          </p:nvPr>
        </p:nvSpPr>
        <p:spPr/>
        <p:txBody>
          <a:bodyPr/>
          <a:lstStyle/>
          <a:p>
            <a:pPr>
              <a:defRPr/>
            </a:pPr>
            <a:r>
              <a:rPr lang="en-US" smtClean="0"/>
              <a:t>Nov 16, 2012</a:t>
            </a:r>
            <a:endParaRPr lang="en-US"/>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Slide Number Placeholder 3"/>
          <p:cNvSpPr>
            <a:spLocks noGrp="1"/>
          </p:cNvSpPr>
          <p:nvPr>
            <p:ph type="sldNum" sz="quarter" idx="12"/>
          </p:nvPr>
        </p:nvSpPr>
        <p:spPr/>
        <p:txBody>
          <a:bodyPr/>
          <a:lstStyle/>
          <a:p>
            <a:pPr>
              <a:defRPr/>
            </a:pPr>
            <a:fld id="{5F18C57D-C76C-4F8D-A323-F8CD8BE50B19}" type="slidenum">
              <a:rPr lang="en-US" smtClean="0"/>
              <a:pPr>
                <a:defRPr/>
              </a:pPr>
              <a:t>11</a:t>
            </a:fld>
            <a:endParaRPr lang="en-US"/>
          </a:p>
        </p:txBody>
      </p:sp>
    </p:spTree>
    <p:extLst>
      <p:ext uri="{BB962C8B-B14F-4D97-AF65-F5344CB8AC3E}">
        <p14:creationId xmlns:p14="http://schemas.microsoft.com/office/powerpoint/2010/main" val="1063277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2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5F18C57D-C76C-4F8D-A323-F8CD8BE50B19}" type="slidenum">
              <a:rPr lang="en-US" smtClean="0"/>
              <a:pPr>
                <a:defRPr/>
              </a:pPr>
              <a:t>12</a:t>
            </a:fld>
            <a:endParaRPr lang="en-US"/>
          </a:p>
        </p:txBody>
      </p:sp>
      <p:sp>
        <p:nvSpPr>
          <p:cNvPr id="7" name="Rectangle 2"/>
          <p:cNvSpPr txBox="1">
            <a:spLocks noChangeArrowheads="1"/>
          </p:cNvSpPr>
          <p:nvPr/>
        </p:nvSpPr>
        <p:spPr bwMode="auto">
          <a:xfrm>
            <a:off x="457200" y="4572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Defining “Height”</a:t>
            </a:r>
            <a:endParaRPr lang="en-US" dirty="0" smtClean="0"/>
          </a:p>
        </p:txBody>
      </p:sp>
      <p:sp>
        <p:nvSpPr>
          <p:cNvPr id="8" name="Rectangle 3"/>
          <p:cNvSpPr txBox="1">
            <a:spLocks noChangeArrowheads="1"/>
          </p:cNvSpPr>
          <p:nvPr/>
        </p:nvSpPr>
        <p:spPr bwMode="auto">
          <a:xfrm>
            <a:off x="1219200" y="1905000"/>
            <a:ext cx="3505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0" indent="-381000"/>
            <a:r>
              <a:rPr lang="en-US" sz="1800" smtClean="0"/>
              <a:t>Height is…</a:t>
            </a:r>
          </a:p>
          <a:p>
            <a:pPr marL="381000" indent="-381000"/>
            <a:endParaRPr lang="en-US" sz="1800" smtClean="0"/>
          </a:p>
          <a:p>
            <a:pPr marL="381000" indent="-381000"/>
            <a:r>
              <a:rPr lang="en-US" sz="1800" smtClean="0"/>
              <a:t>Some length</a:t>
            </a:r>
          </a:p>
          <a:p>
            <a:pPr marL="381000" indent="-381000"/>
            <a:r>
              <a:rPr lang="en-US" sz="1800" smtClean="0"/>
              <a:t> (usually)* </a:t>
            </a:r>
          </a:p>
          <a:p>
            <a:pPr marL="381000" indent="-381000"/>
            <a:r>
              <a:rPr lang="en-US" sz="1800" smtClean="0"/>
              <a:t>along some path </a:t>
            </a:r>
          </a:p>
          <a:p>
            <a:pPr marL="381000" indent="-381000"/>
            <a:r>
              <a:rPr lang="en-US" sz="1800" smtClean="0"/>
              <a:t>between two points </a:t>
            </a:r>
          </a:p>
          <a:p>
            <a:pPr marL="381000" indent="-381000"/>
            <a:r>
              <a:rPr lang="en-US" sz="1800" smtClean="0"/>
              <a:t>in some specified “up” direction.</a:t>
            </a:r>
            <a:endParaRPr lang="en-US" sz="1800" dirty="0" smtClean="0"/>
          </a:p>
        </p:txBody>
      </p:sp>
      <p:pic>
        <p:nvPicPr>
          <p:cNvPr id="9" name="Picture 7" descr="MCj029092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rot="18915412">
            <a:off x="5892800" y="1905000"/>
            <a:ext cx="1471613" cy="144780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8"/>
          <p:cNvSpPr txBox="1">
            <a:spLocks noChangeArrowheads="1"/>
          </p:cNvSpPr>
          <p:nvPr/>
        </p:nvSpPr>
        <p:spPr bwMode="auto">
          <a:xfrm>
            <a:off x="6303963" y="2020888"/>
            <a:ext cx="6969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8000"/>
              <a:t>?</a:t>
            </a:r>
          </a:p>
        </p:txBody>
      </p:sp>
      <p:sp>
        <p:nvSpPr>
          <p:cNvPr id="11" name="Text Box 9"/>
          <p:cNvSpPr txBox="1">
            <a:spLocks noChangeArrowheads="1"/>
          </p:cNvSpPr>
          <p:nvPr/>
        </p:nvSpPr>
        <p:spPr bwMode="auto">
          <a:xfrm>
            <a:off x="1454150" y="5888038"/>
            <a:ext cx="2352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 = More on this later</a:t>
            </a:r>
          </a:p>
        </p:txBody>
      </p:sp>
      <p:pic>
        <p:nvPicPr>
          <p:cNvPr id="12" name="Picture 13" descr="bentru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051550" y="1701800"/>
            <a:ext cx="1050925" cy="191770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Oval 15"/>
          <p:cNvSpPr>
            <a:spLocks noChangeArrowheads="1"/>
          </p:cNvSpPr>
          <p:nvPr/>
        </p:nvSpPr>
        <p:spPr bwMode="auto">
          <a:xfrm>
            <a:off x="6364288" y="3332163"/>
            <a:ext cx="231775" cy="231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6"/>
          <p:cNvSpPr>
            <a:spLocks noChangeArrowheads="1"/>
          </p:cNvSpPr>
          <p:nvPr/>
        </p:nvSpPr>
        <p:spPr bwMode="auto">
          <a:xfrm>
            <a:off x="6380163" y="2168525"/>
            <a:ext cx="231775" cy="231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7"/>
          <p:cNvSpPr txBox="1">
            <a:spLocks noChangeArrowheads="1"/>
          </p:cNvSpPr>
          <p:nvPr/>
        </p:nvSpPr>
        <p:spPr bwMode="auto">
          <a:xfrm>
            <a:off x="6316663" y="3290888"/>
            <a:ext cx="322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A</a:t>
            </a:r>
          </a:p>
        </p:txBody>
      </p:sp>
      <p:sp>
        <p:nvSpPr>
          <p:cNvPr id="16" name="Text Box 18"/>
          <p:cNvSpPr txBox="1">
            <a:spLocks noChangeArrowheads="1"/>
          </p:cNvSpPr>
          <p:nvPr/>
        </p:nvSpPr>
        <p:spPr bwMode="auto">
          <a:xfrm>
            <a:off x="6332538" y="2117725"/>
            <a:ext cx="319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B</a:t>
            </a:r>
          </a:p>
        </p:txBody>
      </p:sp>
      <p:sp>
        <p:nvSpPr>
          <p:cNvPr id="17" name="Freeform 19"/>
          <p:cNvSpPr>
            <a:spLocks/>
          </p:cNvSpPr>
          <p:nvPr/>
        </p:nvSpPr>
        <p:spPr bwMode="auto">
          <a:xfrm>
            <a:off x="6373813" y="2384425"/>
            <a:ext cx="138112" cy="1008063"/>
          </a:xfrm>
          <a:custGeom>
            <a:avLst/>
            <a:gdLst>
              <a:gd name="T0" fmla="*/ 130175 w 87"/>
              <a:gd name="T1" fmla="*/ 1008063 h 635"/>
              <a:gd name="T2" fmla="*/ 120650 w 87"/>
              <a:gd name="T3" fmla="*/ 922338 h 635"/>
              <a:gd name="T4" fmla="*/ 103187 w 87"/>
              <a:gd name="T5" fmla="*/ 896938 h 635"/>
              <a:gd name="T6" fmla="*/ 61912 w 87"/>
              <a:gd name="T7" fmla="*/ 742950 h 635"/>
              <a:gd name="T8" fmla="*/ 44450 w 87"/>
              <a:gd name="T9" fmla="*/ 666750 h 635"/>
              <a:gd name="T10" fmla="*/ 9525 w 87"/>
              <a:gd name="T11" fmla="*/ 614363 h 635"/>
              <a:gd name="T12" fmla="*/ 44450 w 87"/>
              <a:gd name="T13" fmla="*/ 333375 h 635"/>
              <a:gd name="T14" fmla="*/ 95250 w 87"/>
              <a:gd name="T15" fmla="*/ 265113 h 635"/>
              <a:gd name="T16" fmla="*/ 120650 w 87"/>
              <a:gd name="T17" fmla="*/ 212725 h 635"/>
              <a:gd name="T18" fmla="*/ 138112 w 87"/>
              <a:gd name="T19" fmla="*/ 0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635">
                <a:moveTo>
                  <a:pt x="82" y="635"/>
                </a:moveTo>
                <a:cubicBezTo>
                  <a:pt x="80" y="617"/>
                  <a:pt x="80" y="599"/>
                  <a:pt x="76" y="581"/>
                </a:cubicBezTo>
                <a:cubicBezTo>
                  <a:pt x="74" y="575"/>
                  <a:pt x="68" y="571"/>
                  <a:pt x="65" y="565"/>
                </a:cubicBezTo>
                <a:cubicBezTo>
                  <a:pt x="60" y="554"/>
                  <a:pt x="42" y="482"/>
                  <a:pt x="39" y="468"/>
                </a:cubicBezTo>
                <a:cubicBezTo>
                  <a:pt x="38" y="464"/>
                  <a:pt x="33" y="429"/>
                  <a:pt x="28" y="420"/>
                </a:cubicBezTo>
                <a:cubicBezTo>
                  <a:pt x="22" y="408"/>
                  <a:pt x="6" y="387"/>
                  <a:pt x="6" y="387"/>
                </a:cubicBezTo>
                <a:cubicBezTo>
                  <a:pt x="8" y="350"/>
                  <a:pt x="0" y="251"/>
                  <a:pt x="28" y="210"/>
                </a:cubicBezTo>
                <a:cubicBezTo>
                  <a:pt x="35" y="189"/>
                  <a:pt x="42" y="180"/>
                  <a:pt x="60" y="167"/>
                </a:cubicBezTo>
                <a:cubicBezTo>
                  <a:pt x="64" y="155"/>
                  <a:pt x="74" y="146"/>
                  <a:pt x="76" y="134"/>
                </a:cubicBezTo>
                <a:cubicBezTo>
                  <a:pt x="82" y="99"/>
                  <a:pt x="87" y="40"/>
                  <a:pt x="87" y="0"/>
                </a:cubicBezTo>
              </a:path>
            </a:pathLst>
          </a:custGeom>
          <a:noFill/>
          <a:ln w="76200">
            <a:solidFill>
              <a:schemeClr val="tx1"/>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904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childTnLst>
                                </p:cTn>
                              </p:par>
                            </p:childTnLst>
                          </p:cTn>
                        </p:par>
                        <p:par>
                          <p:cTn id="24" fill="hold">
                            <p:stCondLst>
                              <p:cond delay="0"/>
                            </p:stCondLst>
                            <p:childTnLst>
                              <p:par>
                                <p:cTn id="25" presetID="55"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childTnLst>
                                </p:cTn>
                              </p:par>
                              <p:par>
                                <p:cTn id="34" presetID="1" presetClass="entr" presetSubtype="0" fill="hold" grpId="0" nodeType="withEffect">
                                  <p:stCondLst>
                                    <p:cond delay="50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50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ntr" presetSubtype="0"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xEl>
                                              <p:pRg st="6" end="6"/>
                                            </p:txEl>
                                          </p:spTgt>
                                        </p:tgtEl>
                                        <p:attrNameLst>
                                          <p:attrName>style.visibility</p:attrName>
                                        </p:attrNameLst>
                                      </p:cBhvr>
                                      <p:to>
                                        <p:strVal val="visible"/>
                                      </p:to>
                                    </p:set>
                                  </p:childTnLst>
                                </p:cTn>
                              </p:par>
                              <p:par>
                                <p:cTn id="46" presetID="22" presetClass="entr" presetSubtype="4"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animBg="1"/>
      <p:bldP spid="15" grpId="0"/>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50211"/>
            <a:ext cx="8229600" cy="1143000"/>
          </a:xfrm>
        </p:spPr>
        <p:txBody>
          <a:bodyPr/>
          <a:lstStyle/>
          <a:p>
            <a:r>
              <a:rPr lang="en-US" smtClean="0"/>
              <a:t>Dominant Height Systems in use in the USA </a:t>
            </a:r>
          </a:p>
        </p:txBody>
      </p:sp>
      <p:sp>
        <p:nvSpPr>
          <p:cNvPr id="86019" name="Rectangle 3"/>
          <p:cNvSpPr>
            <a:spLocks noGrp="1" noChangeArrowheads="1"/>
          </p:cNvSpPr>
          <p:nvPr>
            <p:ph type="body" idx="1"/>
          </p:nvPr>
        </p:nvSpPr>
        <p:spPr>
          <a:xfrm>
            <a:off x="1219200" y="1847198"/>
            <a:ext cx="7162800" cy="4441825"/>
          </a:xfrm>
        </p:spPr>
        <p:txBody>
          <a:bodyPr/>
          <a:lstStyle/>
          <a:p>
            <a:pPr>
              <a:lnSpc>
                <a:spcPct val="90000"/>
              </a:lnSpc>
            </a:pPr>
            <a:r>
              <a:rPr lang="en-US" sz="1600" b="1" u="sng" dirty="0" smtClean="0"/>
              <a:t>Orthometric</a:t>
            </a:r>
          </a:p>
          <a:p>
            <a:pPr lvl="1">
              <a:lnSpc>
                <a:spcPct val="90000"/>
              </a:lnSpc>
            </a:pPr>
            <a:r>
              <a:rPr lang="en-US" sz="1600" dirty="0" smtClean="0"/>
              <a:t>Colloquially, but incorrectly, called “height above mean sea level”</a:t>
            </a:r>
          </a:p>
          <a:p>
            <a:pPr lvl="1">
              <a:lnSpc>
                <a:spcPct val="90000"/>
              </a:lnSpc>
            </a:pPr>
            <a:r>
              <a:rPr lang="en-US" sz="1600" dirty="0" smtClean="0"/>
              <a:t>On most topographic maps</a:t>
            </a:r>
          </a:p>
          <a:p>
            <a:pPr lvl="1">
              <a:lnSpc>
                <a:spcPct val="90000"/>
              </a:lnSpc>
            </a:pPr>
            <a:r>
              <a:rPr lang="en-US" sz="1600" dirty="0" smtClean="0"/>
              <a:t>Is a &gt;99% successful method to tell which way water will flow</a:t>
            </a:r>
          </a:p>
          <a:p>
            <a:pPr lvl="1">
              <a:lnSpc>
                <a:spcPct val="90000"/>
              </a:lnSpc>
            </a:pPr>
            <a:endParaRPr lang="en-US" sz="1600" dirty="0" smtClean="0"/>
          </a:p>
          <a:p>
            <a:pPr>
              <a:lnSpc>
                <a:spcPct val="90000"/>
              </a:lnSpc>
            </a:pPr>
            <a:r>
              <a:rPr lang="en-US" sz="1600" b="1" u="sng" dirty="0" smtClean="0"/>
              <a:t>Ellipsoid</a:t>
            </a:r>
          </a:p>
          <a:p>
            <a:pPr lvl="1">
              <a:lnSpc>
                <a:spcPct val="90000"/>
              </a:lnSpc>
            </a:pPr>
            <a:r>
              <a:rPr lang="en-US" sz="1600" dirty="0" smtClean="0"/>
              <a:t>Almost exclusively from GPS</a:t>
            </a:r>
          </a:p>
          <a:p>
            <a:pPr lvl="1">
              <a:lnSpc>
                <a:spcPct val="90000"/>
              </a:lnSpc>
            </a:pPr>
            <a:r>
              <a:rPr lang="en-US" sz="1600" dirty="0" smtClean="0"/>
              <a:t>Poor at determining water flow anywhere “non mountainous”</a:t>
            </a:r>
          </a:p>
          <a:p>
            <a:pPr lvl="1">
              <a:lnSpc>
                <a:spcPct val="90000"/>
              </a:lnSpc>
            </a:pPr>
            <a:endParaRPr lang="en-US" sz="1600" dirty="0" smtClean="0"/>
          </a:p>
          <a:p>
            <a:pPr>
              <a:lnSpc>
                <a:spcPct val="90000"/>
              </a:lnSpc>
            </a:pPr>
            <a:r>
              <a:rPr lang="en-US" sz="1600" b="1" u="sng" dirty="0" smtClean="0"/>
              <a:t>Dynamic</a:t>
            </a:r>
            <a:endParaRPr lang="en-US" sz="1600" dirty="0" smtClean="0"/>
          </a:p>
          <a:p>
            <a:pPr lvl="1">
              <a:lnSpc>
                <a:spcPct val="90000"/>
              </a:lnSpc>
            </a:pPr>
            <a:r>
              <a:rPr lang="en-US" sz="1600" dirty="0" smtClean="0"/>
              <a:t>Directly proportional to potential </a:t>
            </a:r>
            <a:r>
              <a:rPr lang="en-US" sz="1600" i="1" dirty="0" smtClean="0"/>
              <a:t>energy </a:t>
            </a:r>
            <a:r>
              <a:rPr lang="en-US" sz="1600" dirty="0" smtClean="0"/>
              <a:t>: always tells which way water will flow</a:t>
            </a:r>
          </a:p>
          <a:p>
            <a:pPr lvl="1">
              <a:lnSpc>
                <a:spcPct val="90000"/>
              </a:lnSpc>
            </a:pPr>
            <a:r>
              <a:rPr lang="en-US" sz="1600" dirty="0" smtClean="0"/>
              <a:t>Dynamic heights are </a:t>
            </a:r>
            <a:r>
              <a:rPr lang="en-US" sz="1600" i="1" dirty="0" smtClean="0"/>
              <a:t>not</a:t>
            </a:r>
            <a:r>
              <a:rPr lang="en-US" sz="1600" dirty="0" smtClean="0"/>
              <a:t> lengths!</a:t>
            </a:r>
          </a:p>
          <a:p>
            <a:pPr lvl="1">
              <a:lnSpc>
                <a:spcPct val="90000"/>
              </a:lnSpc>
            </a:pPr>
            <a:r>
              <a:rPr lang="en-US" sz="1600" dirty="0" smtClean="0"/>
              <a:t>Used primarily in describing water levels in the Great Lakes</a:t>
            </a:r>
          </a:p>
        </p:txBody>
      </p:sp>
      <p:sp>
        <p:nvSpPr>
          <p:cNvPr id="2" name="Date Placeholder 1"/>
          <p:cNvSpPr>
            <a:spLocks noGrp="1"/>
          </p:cNvSpPr>
          <p:nvPr>
            <p:ph type="dt" sz="half" idx="10"/>
          </p:nvPr>
        </p:nvSpPr>
        <p:spPr/>
        <p:txBody>
          <a:bodyPr/>
          <a:lstStyle/>
          <a:p>
            <a:pPr>
              <a:defRPr/>
            </a:pPr>
            <a:r>
              <a:rPr lang="en-US" smtClean="0"/>
              <a:t>Nov 16, 2012</a:t>
            </a:r>
            <a:endParaRPr lang="en-US"/>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Slide Number Placeholder 3"/>
          <p:cNvSpPr>
            <a:spLocks noGrp="1"/>
          </p:cNvSpPr>
          <p:nvPr>
            <p:ph type="sldNum" sz="quarter" idx="12"/>
          </p:nvPr>
        </p:nvSpPr>
        <p:spPr/>
        <p:txBody>
          <a:bodyPr/>
          <a:lstStyle/>
          <a:p>
            <a:pPr>
              <a:defRPr/>
            </a:pPr>
            <a:fld id="{5F18C57D-C76C-4F8D-A323-F8CD8BE50B19}" type="slidenum">
              <a:rPr lang="en-US" smtClean="0"/>
              <a:pPr>
                <a:defRPr/>
              </a:pPr>
              <a:t>13</a:t>
            </a:fld>
            <a:endParaRPr lang="en-US"/>
          </a:p>
        </p:txBody>
      </p:sp>
    </p:spTree>
    <p:extLst>
      <p:ext uri="{BB962C8B-B14F-4D97-AF65-F5344CB8AC3E}">
        <p14:creationId xmlns:p14="http://schemas.microsoft.com/office/powerpoint/2010/main" val="559107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01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6019">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601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019">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0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Orthometric Height (H)</a:t>
            </a:r>
          </a:p>
        </p:txBody>
      </p:sp>
      <p:sp>
        <p:nvSpPr>
          <p:cNvPr id="15363" name="Rectangle 3"/>
          <p:cNvSpPr>
            <a:spLocks noGrp="1" noChangeArrowheads="1"/>
          </p:cNvSpPr>
          <p:nvPr>
            <p:ph type="body" idx="1"/>
          </p:nvPr>
        </p:nvSpPr>
        <p:spPr>
          <a:xfrm>
            <a:off x="1219200" y="1298575"/>
            <a:ext cx="7162800" cy="3697288"/>
          </a:xfrm>
        </p:spPr>
        <p:txBody>
          <a:bodyPr/>
          <a:lstStyle/>
          <a:p>
            <a:r>
              <a:rPr lang="en-US" sz="2400" dirty="0" smtClean="0"/>
              <a:t>The distance along the </a:t>
            </a:r>
            <a:r>
              <a:rPr lang="en-US" sz="2400" i="1" u="sng" dirty="0" smtClean="0"/>
              <a:t>plumb line</a:t>
            </a:r>
            <a:r>
              <a:rPr lang="en-US" sz="2400" dirty="0" smtClean="0"/>
              <a:t> from </a:t>
            </a:r>
            <a:r>
              <a:rPr lang="en-US" sz="2400" i="1" u="sng" dirty="0" smtClean="0"/>
              <a:t>the geoid</a:t>
            </a:r>
            <a:r>
              <a:rPr lang="en-US" sz="2400" dirty="0" smtClean="0"/>
              <a:t> up to the point of interest</a:t>
            </a:r>
          </a:p>
        </p:txBody>
      </p:sp>
      <p:sp>
        <p:nvSpPr>
          <p:cNvPr id="15364" name="Freeform 4"/>
          <p:cNvSpPr>
            <a:spLocks/>
          </p:cNvSpPr>
          <p:nvPr/>
        </p:nvSpPr>
        <p:spPr bwMode="auto">
          <a:xfrm>
            <a:off x="1308100" y="4450198"/>
            <a:ext cx="7324725" cy="508000"/>
          </a:xfrm>
          <a:custGeom>
            <a:avLst/>
            <a:gdLst>
              <a:gd name="T0" fmla="*/ 0 w 4614"/>
              <a:gd name="T1" fmla="*/ 438150 h 320"/>
              <a:gd name="T2" fmla="*/ 1495425 w 4614"/>
              <a:gd name="T3" fmla="*/ 9525 h 320"/>
              <a:gd name="T4" fmla="*/ 4581525 w 4614"/>
              <a:gd name="T5" fmla="*/ 496888 h 320"/>
              <a:gd name="T6" fmla="*/ 7324725 w 4614"/>
              <a:gd name="T7" fmla="*/ 79375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Freeform 5"/>
          <p:cNvSpPr>
            <a:spLocks/>
          </p:cNvSpPr>
          <p:nvPr/>
        </p:nvSpPr>
        <p:spPr bwMode="auto">
          <a:xfrm>
            <a:off x="1393825" y="2092760"/>
            <a:ext cx="7229475" cy="1171575"/>
          </a:xfrm>
          <a:custGeom>
            <a:avLst/>
            <a:gdLst>
              <a:gd name="T0" fmla="*/ 42863 w 4554"/>
              <a:gd name="T1" fmla="*/ 1085850 h 738"/>
              <a:gd name="T2" fmla="*/ 222250 w 4554"/>
              <a:gd name="T3" fmla="*/ 846138 h 738"/>
              <a:gd name="T4" fmla="*/ 461963 w 4554"/>
              <a:gd name="T5" fmla="*/ 898525 h 738"/>
              <a:gd name="T6" fmla="*/ 615950 w 4554"/>
              <a:gd name="T7" fmla="*/ 863600 h 738"/>
              <a:gd name="T8" fmla="*/ 717550 w 4554"/>
              <a:gd name="T9" fmla="*/ 735013 h 738"/>
              <a:gd name="T10" fmla="*/ 1008063 w 4554"/>
              <a:gd name="T11" fmla="*/ 565150 h 738"/>
              <a:gd name="T12" fmla="*/ 1265238 w 4554"/>
              <a:gd name="T13" fmla="*/ 376238 h 738"/>
              <a:gd name="T14" fmla="*/ 1401763 w 4554"/>
              <a:gd name="T15" fmla="*/ 581025 h 738"/>
              <a:gd name="T16" fmla="*/ 1631950 w 4554"/>
              <a:gd name="T17" fmla="*/ 444500 h 738"/>
              <a:gd name="T18" fmla="*/ 1863725 w 4554"/>
              <a:gd name="T19" fmla="*/ 77788 h 738"/>
              <a:gd name="T20" fmla="*/ 2043113 w 4554"/>
              <a:gd name="T21" fmla="*/ 265113 h 738"/>
              <a:gd name="T22" fmla="*/ 2179638 w 4554"/>
              <a:gd name="T23" fmla="*/ 608013 h 738"/>
              <a:gd name="T24" fmla="*/ 2290763 w 4554"/>
              <a:gd name="T25" fmla="*/ 803275 h 738"/>
              <a:gd name="T26" fmla="*/ 2376488 w 4554"/>
              <a:gd name="T27" fmla="*/ 828675 h 738"/>
              <a:gd name="T28" fmla="*/ 2478088 w 4554"/>
              <a:gd name="T29" fmla="*/ 1009650 h 738"/>
              <a:gd name="T30" fmla="*/ 2606675 w 4554"/>
              <a:gd name="T31" fmla="*/ 855663 h 738"/>
              <a:gd name="T32" fmla="*/ 2743200 w 4554"/>
              <a:gd name="T33" fmla="*/ 641350 h 738"/>
              <a:gd name="T34" fmla="*/ 2794000 w 4554"/>
              <a:gd name="T35" fmla="*/ 684213 h 738"/>
              <a:gd name="T36" fmla="*/ 3016250 w 4554"/>
              <a:gd name="T37" fmla="*/ 598488 h 738"/>
              <a:gd name="T38" fmla="*/ 3281363 w 4554"/>
              <a:gd name="T39" fmla="*/ 419100 h 738"/>
              <a:gd name="T40" fmla="*/ 3486150 w 4554"/>
              <a:gd name="T41" fmla="*/ 307975 h 738"/>
              <a:gd name="T42" fmla="*/ 3683000 w 4554"/>
              <a:gd name="T43" fmla="*/ 573088 h 738"/>
              <a:gd name="T44" fmla="*/ 3794125 w 4554"/>
              <a:gd name="T45" fmla="*/ 522288 h 738"/>
              <a:gd name="T46" fmla="*/ 3973513 w 4554"/>
              <a:gd name="T47" fmla="*/ 838200 h 738"/>
              <a:gd name="T48" fmla="*/ 4238625 w 4554"/>
              <a:gd name="T49" fmla="*/ 565150 h 738"/>
              <a:gd name="T50" fmla="*/ 4324350 w 4554"/>
              <a:gd name="T51" fmla="*/ 427038 h 738"/>
              <a:gd name="T52" fmla="*/ 4452938 w 4554"/>
              <a:gd name="T53" fmla="*/ 257175 h 738"/>
              <a:gd name="T54" fmla="*/ 4837113 w 4554"/>
              <a:gd name="T55" fmla="*/ 512763 h 738"/>
              <a:gd name="T56" fmla="*/ 5041900 w 4554"/>
              <a:gd name="T57" fmla="*/ 701675 h 738"/>
              <a:gd name="T58" fmla="*/ 5264150 w 4554"/>
              <a:gd name="T59" fmla="*/ 898525 h 738"/>
              <a:gd name="T60" fmla="*/ 5546725 w 4554"/>
              <a:gd name="T61" fmla="*/ 769938 h 738"/>
              <a:gd name="T62" fmla="*/ 5768975 w 4554"/>
              <a:gd name="T63" fmla="*/ 914400 h 738"/>
              <a:gd name="T64" fmla="*/ 5930900 w 4554"/>
              <a:gd name="T65" fmla="*/ 787400 h 738"/>
              <a:gd name="T66" fmla="*/ 5991225 w 4554"/>
              <a:gd name="T67" fmla="*/ 701675 h 738"/>
              <a:gd name="T68" fmla="*/ 6281738 w 4554"/>
              <a:gd name="T69" fmla="*/ 350838 h 738"/>
              <a:gd name="T70" fmla="*/ 6469063 w 4554"/>
              <a:gd name="T71" fmla="*/ 496888 h 738"/>
              <a:gd name="T72" fmla="*/ 6683375 w 4554"/>
              <a:gd name="T73" fmla="*/ 581025 h 738"/>
              <a:gd name="T74" fmla="*/ 6931025 w 4554"/>
              <a:gd name="T75" fmla="*/ 615950 h 738"/>
              <a:gd name="T76" fmla="*/ 7007225 w 4554"/>
              <a:gd name="T77" fmla="*/ 666750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Freeform 6"/>
          <p:cNvSpPr>
            <a:spLocks/>
          </p:cNvSpPr>
          <p:nvPr/>
        </p:nvSpPr>
        <p:spPr bwMode="auto">
          <a:xfrm>
            <a:off x="4376738" y="2554723"/>
            <a:ext cx="355600" cy="2162175"/>
          </a:xfrm>
          <a:custGeom>
            <a:avLst/>
            <a:gdLst>
              <a:gd name="T0" fmla="*/ 0 w 224"/>
              <a:gd name="T1" fmla="*/ 2162175 h 1362"/>
              <a:gd name="T2" fmla="*/ 315913 w 224"/>
              <a:gd name="T3" fmla="*/ 1222375 h 1362"/>
              <a:gd name="T4" fmla="*/ 239713 w 224"/>
              <a:gd name="T5" fmla="*/ 0 h 1362"/>
              <a:gd name="T6" fmla="*/ 0 60000 65536"/>
              <a:gd name="T7" fmla="*/ 0 60000 65536"/>
              <a:gd name="T8" fmla="*/ 0 60000 65536"/>
            </a:gdLst>
            <a:ahLst/>
            <a:cxnLst>
              <a:cxn ang="T6">
                <a:pos x="T0" y="T1"/>
              </a:cxn>
              <a:cxn ang="T7">
                <a:pos x="T2" y="T3"/>
              </a:cxn>
              <a:cxn ang="T8">
                <a:pos x="T4" y="T5"/>
              </a:cxn>
            </a:cxnLst>
            <a:rect l="0" t="0" r="r" b="b"/>
            <a:pathLst>
              <a:path w="224" h="1362">
                <a:moveTo>
                  <a:pt x="0" y="1362"/>
                </a:moveTo>
                <a:cubicBezTo>
                  <a:pt x="87" y="1179"/>
                  <a:pt x="174" y="997"/>
                  <a:pt x="199" y="770"/>
                </a:cubicBezTo>
                <a:cubicBezTo>
                  <a:pt x="224" y="543"/>
                  <a:pt x="187" y="271"/>
                  <a:pt x="151" y="0"/>
                </a:cubicBezTo>
              </a:path>
            </a:pathLst>
          </a:custGeom>
          <a:noFill/>
          <a:ln w="254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Text Box 7"/>
          <p:cNvSpPr txBox="1">
            <a:spLocks noChangeArrowheads="1"/>
          </p:cNvSpPr>
          <p:nvPr/>
        </p:nvSpPr>
        <p:spPr bwMode="auto">
          <a:xfrm>
            <a:off x="4779963" y="3519923"/>
            <a:ext cx="333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H</a:t>
            </a:r>
          </a:p>
        </p:txBody>
      </p:sp>
      <p:sp>
        <p:nvSpPr>
          <p:cNvPr id="15368" name="Oval 8"/>
          <p:cNvSpPr>
            <a:spLocks noChangeArrowheads="1"/>
          </p:cNvSpPr>
          <p:nvPr/>
        </p:nvSpPr>
        <p:spPr bwMode="auto">
          <a:xfrm>
            <a:off x="4565650" y="2502335"/>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pPr>
              <a:defRPr/>
            </a:pPr>
            <a:r>
              <a:rPr lang="en-US" smtClean="0"/>
              <a:t>Nov 16, 2012</a:t>
            </a:r>
            <a:endParaRPr lang="en-US"/>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Slide Number Placeholder 3"/>
          <p:cNvSpPr>
            <a:spLocks noGrp="1"/>
          </p:cNvSpPr>
          <p:nvPr>
            <p:ph type="sldNum" sz="quarter" idx="12"/>
          </p:nvPr>
        </p:nvSpPr>
        <p:spPr/>
        <p:txBody>
          <a:bodyPr/>
          <a:lstStyle/>
          <a:p>
            <a:pPr>
              <a:defRPr/>
            </a:pPr>
            <a:fld id="{5F18C57D-C76C-4F8D-A323-F8CD8BE50B19}" type="slidenum">
              <a:rPr lang="en-US" smtClean="0"/>
              <a:pPr>
                <a:defRPr/>
              </a:pPr>
              <a:t>14</a:t>
            </a:fld>
            <a:endParaRPr lang="en-US"/>
          </a:p>
        </p:txBody>
      </p:sp>
      <p:sp>
        <p:nvSpPr>
          <p:cNvPr id="5" name="TextBox 4"/>
          <p:cNvSpPr txBox="1"/>
          <p:nvPr/>
        </p:nvSpPr>
        <p:spPr>
          <a:xfrm>
            <a:off x="7211991" y="4237255"/>
            <a:ext cx="1399742" cy="307777"/>
          </a:xfrm>
          <a:prstGeom prst="rect">
            <a:avLst/>
          </a:prstGeom>
          <a:noFill/>
        </p:spPr>
        <p:txBody>
          <a:bodyPr wrap="none" rtlCol="0">
            <a:spAutoFit/>
          </a:bodyPr>
          <a:lstStyle/>
          <a:p>
            <a:r>
              <a:rPr lang="en-US" dirty="0" smtClean="0"/>
              <a:t>“The Geoid”</a:t>
            </a:r>
            <a:endParaRPr lang="en-US" dirty="0"/>
          </a:p>
        </p:txBody>
      </p:sp>
    </p:spTree>
    <p:extLst>
      <p:ext uri="{BB962C8B-B14F-4D97-AF65-F5344CB8AC3E}">
        <p14:creationId xmlns:p14="http://schemas.microsoft.com/office/powerpoint/2010/main" val="2423005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Ellipsoid Height (h)</a:t>
            </a:r>
          </a:p>
        </p:txBody>
      </p:sp>
      <p:sp>
        <p:nvSpPr>
          <p:cNvPr id="16387" name="Rectangle 3"/>
          <p:cNvSpPr>
            <a:spLocks noGrp="1" noChangeArrowheads="1"/>
          </p:cNvSpPr>
          <p:nvPr>
            <p:ph type="body" idx="1"/>
          </p:nvPr>
        </p:nvSpPr>
        <p:spPr>
          <a:xfrm>
            <a:off x="1219200" y="1298575"/>
            <a:ext cx="7162800" cy="3697288"/>
          </a:xfrm>
        </p:spPr>
        <p:txBody>
          <a:bodyPr/>
          <a:lstStyle/>
          <a:p>
            <a:r>
              <a:rPr lang="en-US" sz="2400" dirty="0" smtClean="0"/>
              <a:t>The distance along the </a:t>
            </a:r>
            <a:r>
              <a:rPr lang="en-US" sz="2400" i="1" u="sng" dirty="0" smtClean="0"/>
              <a:t>ellipsoidal normal</a:t>
            </a:r>
            <a:r>
              <a:rPr lang="en-US" sz="2400" dirty="0" smtClean="0"/>
              <a:t> from </a:t>
            </a:r>
            <a:r>
              <a:rPr lang="en-US" sz="2400" i="1" u="sng" dirty="0" smtClean="0"/>
              <a:t>some ellipsoid</a:t>
            </a:r>
            <a:r>
              <a:rPr lang="en-US" sz="2400" dirty="0" smtClean="0"/>
              <a:t> up to the point of interest</a:t>
            </a:r>
          </a:p>
        </p:txBody>
      </p:sp>
      <p:sp>
        <p:nvSpPr>
          <p:cNvPr id="16388" name="Freeform 5"/>
          <p:cNvSpPr>
            <a:spLocks/>
          </p:cNvSpPr>
          <p:nvPr/>
        </p:nvSpPr>
        <p:spPr bwMode="auto">
          <a:xfrm>
            <a:off x="1384300" y="2076450"/>
            <a:ext cx="7229475" cy="1171575"/>
          </a:xfrm>
          <a:custGeom>
            <a:avLst/>
            <a:gdLst>
              <a:gd name="T0" fmla="*/ 42863 w 4554"/>
              <a:gd name="T1" fmla="*/ 1085850 h 738"/>
              <a:gd name="T2" fmla="*/ 222250 w 4554"/>
              <a:gd name="T3" fmla="*/ 846138 h 738"/>
              <a:gd name="T4" fmla="*/ 461963 w 4554"/>
              <a:gd name="T5" fmla="*/ 898525 h 738"/>
              <a:gd name="T6" fmla="*/ 615950 w 4554"/>
              <a:gd name="T7" fmla="*/ 863600 h 738"/>
              <a:gd name="T8" fmla="*/ 717550 w 4554"/>
              <a:gd name="T9" fmla="*/ 735013 h 738"/>
              <a:gd name="T10" fmla="*/ 1008063 w 4554"/>
              <a:gd name="T11" fmla="*/ 565150 h 738"/>
              <a:gd name="T12" fmla="*/ 1265238 w 4554"/>
              <a:gd name="T13" fmla="*/ 376238 h 738"/>
              <a:gd name="T14" fmla="*/ 1401763 w 4554"/>
              <a:gd name="T15" fmla="*/ 581025 h 738"/>
              <a:gd name="T16" fmla="*/ 1631950 w 4554"/>
              <a:gd name="T17" fmla="*/ 444500 h 738"/>
              <a:gd name="T18" fmla="*/ 1863725 w 4554"/>
              <a:gd name="T19" fmla="*/ 77788 h 738"/>
              <a:gd name="T20" fmla="*/ 2043113 w 4554"/>
              <a:gd name="T21" fmla="*/ 265113 h 738"/>
              <a:gd name="T22" fmla="*/ 2179638 w 4554"/>
              <a:gd name="T23" fmla="*/ 608013 h 738"/>
              <a:gd name="T24" fmla="*/ 2290763 w 4554"/>
              <a:gd name="T25" fmla="*/ 803275 h 738"/>
              <a:gd name="T26" fmla="*/ 2376488 w 4554"/>
              <a:gd name="T27" fmla="*/ 828675 h 738"/>
              <a:gd name="T28" fmla="*/ 2478088 w 4554"/>
              <a:gd name="T29" fmla="*/ 1009650 h 738"/>
              <a:gd name="T30" fmla="*/ 2606675 w 4554"/>
              <a:gd name="T31" fmla="*/ 855663 h 738"/>
              <a:gd name="T32" fmla="*/ 2743200 w 4554"/>
              <a:gd name="T33" fmla="*/ 641350 h 738"/>
              <a:gd name="T34" fmla="*/ 2794000 w 4554"/>
              <a:gd name="T35" fmla="*/ 684213 h 738"/>
              <a:gd name="T36" fmla="*/ 3016250 w 4554"/>
              <a:gd name="T37" fmla="*/ 598488 h 738"/>
              <a:gd name="T38" fmla="*/ 3281363 w 4554"/>
              <a:gd name="T39" fmla="*/ 419100 h 738"/>
              <a:gd name="T40" fmla="*/ 3486150 w 4554"/>
              <a:gd name="T41" fmla="*/ 307975 h 738"/>
              <a:gd name="T42" fmla="*/ 3683000 w 4554"/>
              <a:gd name="T43" fmla="*/ 573088 h 738"/>
              <a:gd name="T44" fmla="*/ 3794125 w 4554"/>
              <a:gd name="T45" fmla="*/ 522288 h 738"/>
              <a:gd name="T46" fmla="*/ 3973513 w 4554"/>
              <a:gd name="T47" fmla="*/ 838200 h 738"/>
              <a:gd name="T48" fmla="*/ 4238625 w 4554"/>
              <a:gd name="T49" fmla="*/ 565150 h 738"/>
              <a:gd name="T50" fmla="*/ 4324350 w 4554"/>
              <a:gd name="T51" fmla="*/ 427038 h 738"/>
              <a:gd name="T52" fmla="*/ 4452938 w 4554"/>
              <a:gd name="T53" fmla="*/ 257175 h 738"/>
              <a:gd name="T54" fmla="*/ 4837113 w 4554"/>
              <a:gd name="T55" fmla="*/ 512763 h 738"/>
              <a:gd name="T56" fmla="*/ 5041900 w 4554"/>
              <a:gd name="T57" fmla="*/ 701675 h 738"/>
              <a:gd name="T58" fmla="*/ 5264150 w 4554"/>
              <a:gd name="T59" fmla="*/ 898525 h 738"/>
              <a:gd name="T60" fmla="*/ 5546725 w 4554"/>
              <a:gd name="T61" fmla="*/ 769938 h 738"/>
              <a:gd name="T62" fmla="*/ 5768975 w 4554"/>
              <a:gd name="T63" fmla="*/ 914400 h 738"/>
              <a:gd name="T64" fmla="*/ 5930900 w 4554"/>
              <a:gd name="T65" fmla="*/ 787400 h 738"/>
              <a:gd name="T66" fmla="*/ 5991225 w 4554"/>
              <a:gd name="T67" fmla="*/ 701675 h 738"/>
              <a:gd name="T68" fmla="*/ 6281738 w 4554"/>
              <a:gd name="T69" fmla="*/ 350838 h 738"/>
              <a:gd name="T70" fmla="*/ 6469063 w 4554"/>
              <a:gd name="T71" fmla="*/ 496888 h 738"/>
              <a:gd name="T72" fmla="*/ 6683375 w 4554"/>
              <a:gd name="T73" fmla="*/ 581025 h 738"/>
              <a:gd name="T74" fmla="*/ 6931025 w 4554"/>
              <a:gd name="T75" fmla="*/ 615950 h 738"/>
              <a:gd name="T76" fmla="*/ 7007225 w 4554"/>
              <a:gd name="T77" fmla="*/ 666750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1" name="Text Box 7"/>
          <p:cNvSpPr txBox="1">
            <a:spLocks noChangeArrowheads="1"/>
          </p:cNvSpPr>
          <p:nvPr/>
        </p:nvSpPr>
        <p:spPr bwMode="auto">
          <a:xfrm>
            <a:off x="4591050" y="4127500"/>
            <a:ext cx="311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h</a:t>
            </a:r>
          </a:p>
        </p:txBody>
      </p:sp>
      <p:sp>
        <p:nvSpPr>
          <p:cNvPr id="88073" name="Arc 9"/>
          <p:cNvSpPr>
            <a:spLocks/>
          </p:cNvSpPr>
          <p:nvPr/>
        </p:nvSpPr>
        <p:spPr bwMode="auto">
          <a:xfrm rot="10803955" flipV="1">
            <a:off x="1104900" y="5318125"/>
            <a:ext cx="7481888" cy="730250"/>
          </a:xfrm>
          <a:custGeom>
            <a:avLst/>
            <a:gdLst>
              <a:gd name="T0" fmla="*/ 0 w 40872"/>
              <a:gd name="T1" fmla="*/ 522196 h 21600"/>
              <a:gd name="T2" fmla="*/ 7481888 w 40872"/>
              <a:gd name="T3" fmla="*/ 468746 h 21600"/>
              <a:gd name="T4" fmla="*/ 3790186 w 40872"/>
              <a:gd name="T5" fmla="*/ 730250 h 21600"/>
              <a:gd name="T6" fmla="*/ 0 60000 65536"/>
              <a:gd name="T7" fmla="*/ 0 60000 65536"/>
              <a:gd name="T8" fmla="*/ 0 60000 65536"/>
            </a:gdLst>
            <a:ahLst/>
            <a:cxnLst>
              <a:cxn ang="T6">
                <a:pos x="T0" y="T1"/>
              </a:cxn>
              <a:cxn ang="T7">
                <a:pos x="T2" y="T3"/>
              </a:cxn>
              <a:cxn ang="T8">
                <a:pos x="T4" y="T5"/>
              </a:cxn>
            </a:cxnLst>
            <a:rect l="0" t="0" r="r" b="b"/>
            <a:pathLst>
              <a:path w="40872" h="21600" fill="none" extrusionOk="0">
                <a:moveTo>
                  <a:pt x="0" y="15446"/>
                </a:moveTo>
                <a:cubicBezTo>
                  <a:pt x="2723" y="6283"/>
                  <a:pt x="11145" y="-1"/>
                  <a:pt x="20705" y="0"/>
                </a:cubicBezTo>
                <a:cubicBezTo>
                  <a:pt x="29649" y="0"/>
                  <a:pt x="37669" y="5513"/>
                  <a:pt x="40872" y="13864"/>
                </a:cubicBezTo>
              </a:path>
              <a:path w="40872" h="21600" stroke="0" extrusionOk="0">
                <a:moveTo>
                  <a:pt x="0" y="15446"/>
                </a:moveTo>
                <a:cubicBezTo>
                  <a:pt x="2723" y="6283"/>
                  <a:pt x="11145" y="-1"/>
                  <a:pt x="20705" y="0"/>
                </a:cubicBezTo>
                <a:cubicBezTo>
                  <a:pt x="29649" y="0"/>
                  <a:pt x="37669" y="5513"/>
                  <a:pt x="40872" y="13864"/>
                </a:cubicBezTo>
                <a:lnTo>
                  <a:pt x="20705" y="21600"/>
                </a:lnTo>
                <a:lnTo>
                  <a:pt x="0" y="15446"/>
                </a:lnTo>
                <a:close/>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4" name="Line 10"/>
          <p:cNvSpPr>
            <a:spLocks noChangeShapeType="1"/>
          </p:cNvSpPr>
          <p:nvPr/>
        </p:nvSpPr>
        <p:spPr bwMode="auto">
          <a:xfrm flipH="1">
            <a:off x="4579938" y="2528888"/>
            <a:ext cx="9525" cy="2786062"/>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6" name="Arc 12"/>
          <p:cNvSpPr>
            <a:spLocks/>
          </p:cNvSpPr>
          <p:nvPr/>
        </p:nvSpPr>
        <p:spPr bwMode="auto">
          <a:xfrm rot="10803955" flipV="1">
            <a:off x="1052513" y="4745038"/>
            <a:ext cx="7481887" cy="730250"/>
          </a:xfrm>
          <a:custGeom>
            <a:avLst/>
            <a:gdLst>
              <a:gd name="T0" fmla="*/ 0 w 40872"/>
              <a:gd name="T1" fmla="*/ 522196 h 21600"/>
              <a:gd name="T2" fmla="*/ 7481887 w 40872"/>
              <a:gd name="T3" fmla="*/ 468746 h 21600"/>
              <a:gd name="T4" fmla="*/ 3790186 w 40872"/>
              <a:gd name="T5" fmla="*/ 730250 h 21600"/>
              <a:gd name="T6" fmla="*/ 0 60000 65536"/>
              <a:gd name="T7" fmla="*/ 0 60000 65536"/>
              <a:gd name="T8" fmla="*/ 0 60000 65536"/>
            </a:gdLst>
            <a:ahLst/>
            <a:cxnLst>
              <a:cxn ang="T6">
                <a:pos x="T0" y="T1"/>
              </a:cxn>
              <a:cxn ang="T7">
                <a:pos x="T2" y="T3"/>
              </a:cxn>
              <a:cxn ang="T8">
                <a:pos x="T4" y="T5"/>
              </a:cxn>
            </a:cxnLst>
            <a:rect l="0" t="0" r="r" b="b"/>
            <a:pathLst>
              <a:path w="40872" h="21600" fill="none" extrusionOk="0">
                <a:moveTo>
                  <a:pt x="0" y="15446"/>
                </a:moveTo>
                <a:cubicBezTo>
                  <a:pt x="2723" y="6283"/>
                  <a:pt x="11145" y="-1"/>
                  <a:pt x="20705" y="0"/>
                </a:cubicBezTo>
                <a:cubicBezTo>
                  <a:pt x="29649" y="0"/>
                  <a:pt x="37669" y="5513"/>
                  <a:pt x="40872" y="13864"/>
                </a:cubicBezTo>
              </a:path>
              <a:path w="40872" h="21600" stroke="0" extrusionOk="0">
                <a:moveTo>
                  <a:pt x="0" y="15446"/>
                </a:moveTo>
                <a:cubicBezTo>
                  <a:pt x="2723" y="6283"/>
                  <a:pt x="11145" y="-1"/>
                  <a:pt x="20705" y="0"/>
                </a:cubicBezTo>
                <a:cubicBezTo>
                  <a:pt x="29649" y="0"/>
                  <a:pt x="37669" y="5513"/>
                  <a:pt x="40872" y="13864"/>
                </a:cubicBezTo>
                <a:lnTo>
                  <a:pt x="20705" y="21600"/>
                </a:lnTo>
                <a:lnTo>
                  <a:pt x="0" y="15446"/>
                </a:lnTo>
                <a:close/>
              </a:path>
            </a:pathLst>
          </a:custGeom>
          <a:noFill/>
          <a:ln w="38100" cap="rnd">
            <a:solidFill>
              <a:srgbClr val="00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7" name="Line 13"/>
          <p:cNvSpPr>
            <a:spLocks noChangeShapeType="1"/>
          </p:cNvSpPr>
          <p:nvPr/>
        </p:nvSpPr>
        <p:spPr bwMode="auto">
          <a:xfrm flipH="1">
            <a:off x="4587875" y="2536825"/>
            <a:ext cx="9525" cy="2197100"/>
          </a:xfrm>
          <a:prstGeom prst="line">
            <a:avLst/>
          </a:prstGeom>
          <a:noFill/>
          <a:ln w="25400">
            <a:solidFill>
              <a:srgbClr val="66FF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8" name="Text Box 14"/>
          <p:cNvSpPr txBox="1">
            <a:spLocks noChangeArrowheads="1"/>
          </p:cNvSpPr>
          <p:nvPr/>
        </p:nvSpPr>
        <p:spPr bwMode="auto">
          <a:xfrm>
            <a:off x="4649788" y="3570288"/>
            <a:ext cx="311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solidFill>
                  <a:srgbClr val="66FF33"/>
                </a:solidFill>
              </a:rPr>
              <a:t>h</a:t>
            </a:r>
          </a:p>
        </p:txBody>
      </p:sp>
      <p:sp>
        <p:nvSpPr>
          <p:cNvPr id="88079" name="Arc 15"/>
          <p:cNvSpPr>
            <a:spLocks/>
          </p:cNvSpPr>
          <p:nvPr/>
        </p:nvSpPr>
        <p:spPr bwMode="auto">
          <a:xfrm rot="11222363" flipV="1">
            <a:off x="908050" y="4562475"/>
            <a:ext cx="7481888" cy="730250"/>
          </a:xfrm>
          <a:custGeom>
            <a:avLst/>
            <a:gdLst>
              <a:gd name="T0" fmla="*/ 0 w 40872"/>
              <a:gd name="T1" fmla="*/ 522196 h 21600"/>
              <a:gd name="T2" fmla="*/ 7481888 w 40872"/>
              <a:gd name="T3" fmla="*/ 468746 h 21600"/>
              <a:gd name="T4" fmla="*/ 3790186 w 40872"/>
              <a:gd name="T5" fmla="*/ 730250 h 21600"/>
              <a:gd name="T6" fmla="*/ 0 60000 65536"/>
              <a:gd name="T7" fmla="*/ 0 60000 65536"/>
              <a:gd name="T8" fmla="*/ 0 60000 65536"/>
            </a:gdLst>
            <a:ahLst/>
            <a:cxnLst>
              <a:cxn ang="T6">
                <a:pos x="T0" y="T1"/>
              </a:cxn>
              <a:cxn ang="T7">
                <a:pos x="T2" y="T3"/>
              </a:cxn>
              <a:cxn ang="T8">
                <a:pos x="T4" y="T5"/>
              </a:cxn>
            </a:cxnLst>
            <a:rect l="0" t="0" r="r" b="b"/>
            <a:pathLst>
              <a:path w="40872" h="21600" fill="none" extrusionOk="0">
                <a:moveTo>
                  <a:pt x="0" y="15446"/>
                </a:moveTo>
                <a:cubicBezTo>
                  <a:pt x="2723" y="6283"/>
                  <a:pt x="11145" y="-1"/>
                  <a:pt x="20705" y="0"/>
                </a:cubicBezTo>
                <a:cubicBezTo>
                  <a:pt x="29649" y="0"/>
                  <a:pt x="37669" y="5513"/>
                  <a:pt x="40872" y="13864"/>
                </a:cubicBezTo>
              </a:path>
              <a:path w="40872" h="21600" stroke="0" extrusionOk="0">
                <a:moveTo>
                  <a:pt x="0" y="15446"/>
                </a:moveTo>
                <a:cubicBezTo>
                  <a:pt x="2723" y="6283"/>
                  <a:pt x="11145" y="-1"/>
                  <a:pt x="20705" y="0"/>
                </a:cubicBezTo>
                <a:cubicBezTo>
                  <a:pt x="29649" y="0"/>
                  <a:pt x="37669" y="5513"/>
                  <a:pt x="40872" y="13864"/>
                </a:cubicBezTo>
                <a:lnTo>
                  <a:pt x="20705" y="21600"/>
                </a:lnTo>
                <a:lnTo>
                  <a:pt x="0" y="15446"/>
                </a:lnTo>
                <a:close/>
              </a:path>
            </a:pathLst>
          </a:custGeom>
          <a:noFill/>
          <a:ln w="3810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0" name="Line 16"/>
          <p:cNvSpPr>
            <a:spLocks noChangeShapeType="1"/>
          </p:cNvSpPr>
          <p:nvPr/>
        </p:nvSpPr>
        <p:spPr bwMode="auto">
          <a:xfrm flipH="1">
            <a:off x="4221163" y="2555875"/>
            <a:ext cx="368300" cy="1965325"/>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1" name="Text Box 17"/>
          <p:cNvSpPr txBox="1">
            <a:spLocks noChangeArrowheads="1"/>
          </p:cNvSpPr>
          <p:nvPr/>
        </p:nvSpPr>
        <p:spPr bwMode="auto">
          <a:xfrm>
            <a:off x="4060825" y="3427413"/>
            <a:ext cx="311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solidFill>
                  <a:srgbClr val="FF3300"/>
                </a:solidFill>
              </a:rPr>
              <a:t>h</a:t>
            </a:r>
          </a:p>
        </p:txBody>
      </p:sp>
      <p:sp>
        <p:nvSpPr>
          <p:cNvPr id="16398" name="Oval 18"/>
          <p:cNvSpPr>
            <a:spLocks noChangeArrowheads="1"/>
          </p:cNvSpPr>
          <p:nvPr/>
        </p:nvSpPr>
        <p:spPr bwMode="auto">
          <a:xfrm>
            <a:off x="4556125" y="2486025"/>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pPr>
              <a:defRPr/>
            </a:pPr>
            <a:r>
              <a:rPr lang="en-US" smtClean="0"/>
              <a:t>Nov 16, 2012</a:t>
            </a:r>
            <a:endParaRPr lang="en-US"/>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Slide Number Placeholder 3"/>
          <p:cNvSpPr>
            <a:spLocks noGrp="1"/>
          </p:cNvSpPr>
          <p:nvPr>
            <p:ph type="sldNum" sz="quarter" idx="12"/>
          </p:nvPr>
        </p:nvSpPr>
        <p:spPr/>
        <p:txBody>
          <a:bodyPr/>
          <a:lstStyle/>
          <a:p>
            <a:pPr>
              <a:defRPr/>
            </a:pPr>
            <a:fld id="{5F18C57D-C76C-4F8D-A323-F8CD8BE50B19}" type="slidenum">
              <a:rPr lang="en-US" smtClean="0"/>
              <a:pPr>
                <a:defRPr/>
              </a:pPr>
              <a:t>15</a:t>
            </a:fld>
            <a:endParaRPr lang="en-US"/>
          </a:p>
        </p:txBody>
      </p:sp>
    </p:spTree>
    <p:extLst>
      <p:ext uri="{BB962C8B-B14F-4D97-AF65-F5344CB8AC3E}">
        <p14:creationId xmlns:p14="http://schemas.microsoft.com/office/powerpoint/2010/main" val="3599559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88073"/>
                                        </p:tgtEl>
                                        <p:attrNameLst>
                                          <p:attrName>ppt_x</p:attrName>
                                        </p:attrNameLst>
                                      </p:cBhvr>
                                      <p:tavLst>
                                        <p:tav tm="0">
                                          <p:val>
                                            <p:strVal val="ppt_x"/>
                                          </p:val>
                                        </p:tav>
                                        <p:tav tm="100000">
                                          <p:val>
                                            <p:strVal val="ppt_x"/>
                                          </p:val>
                                        </p:tav>
                                      </p:tavLst>
                                    </p:anim>
                                    <p:anim calcmode="lin" valueType="num">
                                      <p:cBhvr additive="base">
                                        <p:cTn id="7" dur="500"/>
                                        <p:tgtEl>
                                          <p:spTgt spid="88073"/>
                                        </p:tgtEl>
                                        <p:attrNameLst>
                                          <p:attrName>ppt_y</p:attrName>
                                        </p:attrNameLst>
                                      </p:cBhvr>
                                      <p:tavLst>
                                        <p:tav tm="0">
                                          <p:val>
                                            <p:strVal val="ppt_y"/>
                                          </p:val>
                                        </p:tav>
                                        <p:tav tm="100000">
                                          <p:val>
                                            <p:strVal val="1+ppt_h/2"/>
                                          </p:val>
                                        </p:tav>
                                      </p:tavLst>
                                    </p:anim>
                                    <p:set>
                                      <p:cBhvr>
                                        <p:cTn id="8" dur="1" fill="hold">
                                          <p:stCondLst>
                                            <p:cond delay="499"/>
                                          </p:stCondLst>
                                        </p:cTn>
                                        <p:tgtEl>
                                          <p:spTgt spid="88073"/>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88076"/>
                                        </p:tgtEl>
                                        <p:attrNameLst>
                                          <p:attrName>style.visibility</p:attrName>
                                        </p:attrNameLst>
                                      </p:cBhvr>
                                      <p:to>
                                        <p:strVal val="visible"/>
                                      </p:to>
                                    </p:set>
                                    <p:anim calcmode="lin" valueType="num">
                                      <p:cBhvr additive="base">
                                        <p:cTn id="11" dur="500" fill="hold"/>
                                        <p:tgtEl>
                                          <p:spTgt spid="88076"/>
                                        </p:tgtEl>
                                        <p:attrNameLst>
                                          <p:attrName>ppt_x</p:attrName>
                                        </p:attrNameLst>
                                      </p:cBhvr>
                                      <p:tavLst>
                                        <p:tav tm="0">
                                          <p:val>
                                            <p:strVal val="#ppt_x"/>
                                          </p:val>
                                        </p:tav>
                                        <p:tav tm="100000">
                                          <p:val>
                                            <p:strVal val="#ppt_x"/>
                                          </p:val>
                                        </p:tav>
                                      </p:tavLst>
                                    </p:anim>
                                    <p:anim calcmode="lin" valueType="num">
                                      <p:cBhvr additive="base">
                                        <p:cTn id="12" dur="500" fill="hold"/>
                                        <p:tgtEl>
                                          <p:spTgt spid="8807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grpId="0" nodeType="clickEffect">
                                  <p:stCondLst>
                                    <p:cond delay="0"/>
                                  </p:stCondLst>
                                  <p:childTnLst>
                                    <p:animEffect transition="out" filter="wipe(down)">
                                      <p:cBhvr>
                                        <p:cTn id="16" dur="500"/>
                                        <p:tgtEl>
                                          <p:spTgt spid="88074"/>
                                        </p:tgtEl>
                                      </p:cBhvr>
                                    </p:animEffect>
                                    <p:set>
                                      <p:cBhvr>
                                        <p:cTn id="17" dur="1" fill="hold">
                                          <p:stCondLst>
                                            <p:cond delay="499"/>
                                          </p:stCondLst>
                                        </p:cTn>
                                        <p:tgtEl>
                                          <p:spTgt spid="88074"/>
                                        </p:tgtEl>
                                        <p:attrNameLst>
                                          <p:attrName>style.visibility</p:attrName>
                                        </p:attrNameLst>
                                      </p:cBhvr>
                                      <p:to>
                                        <p:strVal val="hidden"/>
                                      </p:to>
                                    </p:set>
                                  </p:childTnLst>
                                </p:cTn>
                              </p:par>
                              <p:par>
                                <p:cTn id="18" presetID="22" presetClass="entr" presetSubtype="4" fill="hold" grpId="0" nodeType="withEffect">
                                  <p:stCondLst>
                                    <p:cond delay="0"/>
                                  </p:stCondLst>
                                  <p:childTnLst>
                                    <p:set>
                                      <p:cBhvr>
                                        <p:cTn id="19" dur="1" fill="hold">
                                          <p:stCondLst>
                                            <p:cond delay="0"/>
                                          </p:stCondLst>
                                        </p:cTn>
                                        <p:tgtEl>
                                          <p:spTgt spid="88077"/>
                                        </p:tgtEl>
                                        <p:attrNameLst>
                                          <p:attrName>style.visibility</p:attrName>
                                        </p:attrNameLst>
                                      </p:cBhvr>
                                      <p:to>
                                        <p:strVal val="visible"/>
                                      </p:to>
                                    </p:set>
                                    <p:animEffect transition="in" filter="wipe(down)">
                                      <p:cBhvr>
                                        <p:cTn id="20" dur="500"/>
                                        <p:tgtEl>
                                          <p:spTgt spid="88077"/>
                                        </p:tgtEl>
                                      </p:cBhvr>
                                    </p:animEffect>
                                  </p:childTnLst>
                                </p:cTn>
                              </p:par>
                              <p:par>
                                <p:cTn id="21" presetID="2" presetClass="exit" presetSubtype="4" fill="hold" grpId="0" nodeType="withEffect">
                                  <p:stCondLst>
                                    <p:cond delay="0"/>
                                  </p:stCondLst>
                                  <p:childTnLst>
                                    <p:anim calcmode="lin" valueType="num">
                                      <p:cBhvr additive="base">
                                        <p:cTn id="22" dur="500"/>
                                        <p:tgtEl>
                                          <p:spTgt spid="88071"/>
                                        </p:tgtEl>
                                        <p:attrNameLst>
                                          <p:attrName>ppt_x</p:attrName>
                                        </p:attrNameLst>
                                      </p:cBhvr>
                                      <p:tavLst>
                                        <p:tav tm="0">
                                          <p:val>
                                            <p:strVal val="ppt_x"/>
                                          </p:val>
                                        </p:tav>
                                        <p:tav tm="100000">
                                          <p:val>
                                            <p:strVal val="ppt_x"/>
                                          </p:val>
                                        </p:tav>
                                      </p:tavLst>
                                    </p:anim>
                                    <p:anim calcmode="lin" valueType="num">
                                      <p:cBhvr additive="base">
                                        <p:cTn id="23" dur="500"/>
                                        <p:tgtEl>
                                          <p:spTgt spid="88071"/>
                                        </p:tgtEl>
                                        <p:attrNameLst>
                                          <p:attrName>ppt_y</p:attrName>
                                        </p:attrNameLst>
                                      </p:cBhvr>
                                      <p:tavLst>
                                        <p:tav tm="0">
                                          <p:val>
                                            <p:strVal val="ppt_y"/>
                                          </p:val>
                                        </p:tav>
                                        <p:tav tm="100000">
                                          <p:val>
                                            <p:strVal val="1+ppt_h/2"/>
                                          </p:val>
                                        </p:tav>
                                      </p:tavLst>
                                    </p:anim>
                                    <p:set>
                                      <p:cBhvr>
                                        <p:cTn id="24" dur="1" fill="hold">
                                          <p:stCondLst>
                                            <p:cond delay="499"/>
                                          </p:stCondLst>
                                        </p:cTn>
                                        <p:tgtEl>
                                          <p:spTgt spid="8807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80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1" nodeType="clickEffect">
                                  <p:stCondLst>
                                    <p:cond delay="0"/>
                                  </p:stCondLst>
                                  <p:childTnLst>
                                    <p:anim calcmode="lin" valueType="num">
                                      <p:cBhvr additive="base">
                                        <p:cTn id="30" dur="500"/>
                                        <p:tgtEl>
                                          <p:spTgt spid="88076"/>
                                        </p:tgtEl>
                                        <p:attrNameLst>
                                          <p:attrName>ppt_x</p:attrName>
                                        </p:attrNameLst>
                                      </p:cBhvr>
                                      <p:tavLst>
                                        <p:tav tm="0">
                                          <p:val>
                                            <p:strVal val="ppt_x"/>
                                          </p:val>
                                        </p:tav>
                                        <p:tav tm="100000">
                                          <p:val>
                                            <p:strVal val="ppt_x"/>
                                          </p:val>
                                        </p:tav>
                                      </p:tavLst>
                                    </p:anim>
                                    <p:anim calcmode="lin" valueType="num">
                                      <p:cBhvr additive="base">
                                        <p:cTn id="31" dur="500"/>
                                        <p:tgtEl>
                                          <p:spTgt spid="88076"/>
                                        </p:tgtEl>
                                        <p:attrNameLst>
                                          <p:attrName>ppt_y</p:attrName>
                                        </p:attrNameLst>
                                      </p:cBhvr>
                                      <p:tavLst>
                                        <p:tav tm="0">
                                          <p:val>
                                            <p:strVal val="ppt_y"/>
                                          </p:val>
                                        </p:tav>
                                        <p:tav tm="100000">
                                          <p:val>
                                            <p:strVal val="1+ppt_h/2"/>
                                          </p:val>
                                        </p:tav>
                                      </p:tavLst>
                                    </p:anim>
                                    <p:set>
                                      <p:cBhvr>
                                        <p:cTn id="32" dur="1" fill="hold">
                                          <p:stCondLst>
                                            <p:cond delay="499"/>
                                          </p:stCondLst>
                                        </p:cTn>
                                        <p:tgtEl>
                                          <p:spTgt spid="88076"/>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88079"/>
                                        </p:tgtEl>
                                        <p:attrNameLst>
                                          <p:attrName>style.visibility</p:attrName>
                                        </p:attrNameLst>
                                      </p:cBhvr>
                                      <p:to>
                                        <p:strVal val="visible"/>
                                      </p:to>
                                    </p:set>
                                    <p:anim calcmode="lin" valueType="num">
                                      <p:cBhvr additive="base">
                                        <p:cTn id="35" dur="500" fill="hold"/>
                                        <p:tgtEl>
                                          <p:spTgt spid="88079"/>
                                        </p:tgtEl>
                                        <p:attrNameLst>
                                          <p:attrName>ppt_x</p:attrName>
                                        </p:attrNameLst>
                                      </p:cBhvr>
                                      <p:tavLst>
                                        <p:tav tm="0">
                                          <p:val>
                                            <p:strVal val="#ppt_x"/>
                                          </p:val>
                                        </p:tav>
                                        <p:tav tm="100000">
                                          <p:val>
                                            <p:strVal val="#ppt_x"/>
                                          </p:val>
                                        </p:tav>
                                      </p:tavLst>
                                    </p:anim>
                                    <p:anim calcmode="lin" valueType="num">
                                      <p:cBhvr additive="base">
                                        <p:cTn id="36" dur="500" fill="hold"/>
                                        <p:tgtEl>
                                          <p:spTgt spid="8807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xit" presetSubtype="4" fill="hold" grpId="1" nodeType="clickEffect">
                                  <p:stCondLst>
                                    <p:cond delay="0"/>
                                  </p:stCondLst>
                                  <p:childTnLst>
                                    <p:animEffect transition="out" filter="wipe(down)">
                                      <p:cBhvr>
                                        <p:cTn id="40" dur="500"/>
                                        <p:tgtEl>
                                          <p:spTgt spid="88077"/>
                                        </p:tgtEl>
                                      </p:cBhvr>
                                    </p:animEffect>
                                    <p:set>
                                      <p:cBhvr>
                                        <p:cTn id="41" dur="1" fill="hold">
                                          <p:stCondLst>
                                            <p:cond delay="499"/>
                                          </p:stCondLst>
                                        </p:cTn>
                                        <p:tgtEl>
                                          <p:spTgt spid="88077"/>
                                        </p:tgtEl>
                                        <p:attrNameLst>
                                          <p:attrName>style.visibility</p:attrName>
                                        </p:attrNameLst>
                                      </p:cBhvr>
                                      <p:to>
                                        <p:strVal val="hidden"/>
                                      </p:to>
                                    </p:set>
                                  </p:childTnLst>
                                </p:cTn>
                              </p:par>
                              <p:par>
                                <p:cTn id="42" presetID="22" presetClass="entr" presetSubtype="4" fill="hold" grpId="0" nodeType="withEffect">
                                  <p:stCondLst>
                                    <p:cond delay="0"/>
                                  </p:stCondLst>
                                  <p:childTnLst>
                                    <p:set>
                                      <p:cBhvr>
                                        <p:cTn id="43" dur="1" fill="hold">
                                          <p:stCondLst>
                                            <p:cond delay="0"/>
                                          </p:stCondLst>
                                        </p:cTn>
                                        <p:tgtEl>
                                          <p:spTgt spid="88080"/>
                                        </p:tgtEl>
                                        <p:attrNameLst>
                                          <p:attrName>style.visibility</p:attrName>
                                        </p:attrNameLst>
                                      </p:cBhvr>
                                      <p:to>
                                        <p:strVal val="visible"/>
                                      </p:to>
                                    </p:set>
                                    <p:animEffect transition="in" filter="wipe(down)">
                                      <p:cBhvr>
                                        <p:cTn id="44" dur="500"/>
                                        <p:tgtEl>
                                          <p:spTgt spid="88080"/>
                                        </p:tgtEl>
                                      </p:cBhvr>
                                    </p:animEffect>
                                  </p:childTnLst>
                                </p:cTn>
                              </p:par>
                              <p:par>
                                <p:cTn id="45" presetID="2" presetClass="exit" presetSubtype="4" fill="hold" grpId="1" nodeType="withEffect">
                                  <p:stCondLst>
                                    <p:cond delay="0"/>
                                  </p:stCondLst>
                                  <p:childTnLst>
                                    <p:anim calcmode="lin" valueType="num">
                                      <p:cBhvr additive="base">
                                        <p:cTn id="46" dur="500"/>
                                        <p:tgtEl>
                                          <p:spTgt spid="88078"/>
                                        </p:tgtEl>
                                        <p:attrNameLst>
                                          <p:attrName>ppt_x</p:attrName>
                                        </p:attrNameLst>
                                      </p:cBhvr>
                                      <p:tavLst>
                                        <p:tav tm="0">
                                          <p:val>
                                            <p:strVal val="ppt_x"/>
                                          </p:val>
                                        </p:tav>
                                        <p:tav tm="100000">
                                          <p:val>
                                            <p:strVal val="ppt_x"/>
                                          </p:val>
                                        </p:tav>
                                      </p:tavLst>
                                    </p:anim>
                                    <p:anim calcmode="lin" valueType="num">
                                      <p:cBhvr additive="base">
                                        <p:cTn id="47" dur="500"/>
                                        <p:tgtEl>
                                          <p:spTgt spid="88078"/>
                                        </p:tgtEl>
                                        <p:attrNameLst>
                                          <p:attrName>ppt_y</p:attrName>
                                        </p:attrNameLst>
                                      </p:cBhvr>
                                      <p:tavLst>
                                        <p:tav tm="0">
                                          <p:val>
                                            <p:strVal val="ppt_y"/>
                                          </p:val>
                                        </p:tav>
                                        <p:tav tm="100000">
                                          <p:val>
                                            <p:strVal val="1+ppt_h/2"/>
                                          </p:val>
                                        </p:tav>
                                      </p:tavLst>
                                    </p:anim>
                                    <p:set>
                                      <p:cBhvr>
                                        <p:cTn id="48" dur="1" fill="hold">
                                          <p:stCondLst>
                                            <p:cond delay="499"/>
                                          </p:stCondLst>
                                        </p:cTn>
                                        <p:tgtEl>
                                          <p:spTgt spid="88078"/>
                                        </p:tgtEl>
                                        <p:attrNameLst>
                                          <p:attrName>style.visibility</p:attrName>
                                        </p:attrNameLst>
                                      </p:cBhvr>
                                      <p:to>
                                        <p:strVal val="hidden"/>
                                      </p:to>
                                    </p:set>
                                  </p:childTnLst>
                                </p:cTn>
                              </p:par>
                              <p:par>
                                <p:cTn id="49" presetID="2" presetClass="entr" presetSubtype="4" fill="hold" grpId="0" nodeType="withEffect">
                                  <p:stCondLst>
                                    <p:cond delay="0"/>
                                  </p:stCondLst>
                                  <p:childTnLst>
                                    <p:set>
                                      <p:cBhvr>
                                        <p:cTn id="50" dur="1" fill="hold">
                                          <p:stCondLst>
                                            <p:cond delay="0"/>
                                          </p:stCondLst>
                                        </p:cTn>
                                        <p:tgtEl>
                                          <p:spTgt spid="88081"/>
                                        </p:tgtEl>
                                        <p:attrNameLst>
                                          <p:attrName>style.visibility</p:attrName>
                                        </p:attrNameLst>
                                      </p:cBhvr>
                                      <p:to>
                                        <p:strVal val="visible"/>
                                      </p:to>
                                    </p:set>
                                    <p:anim calcmode="lin" valueType="num">
                                      <p:cBhvr additive="base">
                                        <p:cTn id="51" dur="500" fill="hold"/>
                                        <p:tgtEl>
                                          <p:spTgt spid="88081"/>
                                        </p:tgtEl>
                                        <p:attrNameLst>
                                          <p:attrName>ppt_x</p:attrName>
                                        </p:attrNameLst>
                                      </p:cBhvr>
                                      <p:tavLst>
                                        <p:tav tm="0">
                                          <p:val>
                                            <p:strVal val="#ppt_x"/>
                                          </p:val>
                                        </p:tav>
                                        <p:tav tm="100000">
                                          <p:val>
                                            <p:strVal val="#ppt_x"/>
                                          </p:val>
                                        </p:tav>
                                      </p:tavLst>
                                    </p:anim>
                                    <p:anim calcmode="lin" valueType="num">
                                      <p:cBhvr additive="base">
                                        <p:cTn id="52" dur="500" fill="hold"/>
                                        <p:tgtEl>
                                          <p:spTgt spid="88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p:bldP spid="88073" grpId="0" animBg="1"/>
      <p:bldP spid="88074" grpId="0" animBg="1"/>
      <p:bldP spid="88076" grpId="0" animBg="1"/>
      <p:bldP spid="88076" grpId="1" animBg="1"/>
      <p:bldP spid="88077" grpId="0" animBg="1"/>
      <p:bldP spid="88077" grpId="1" animBg="1"/>
      <p:bldP spid="88078" grpId="0"/>
      <p:bldP spid="88078" grpId="1"/>
      <p:bldP spid="88079" grpId="0" animBg="1"/>
      <p:bldP spid="88080" grpId="0" animBg="1"/>
      <p:bldP spid="880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Some definitions are required…</a:t>
            </a:r>
          </a:p>
        </p:txBody>
      </p:sp>
      <p:sp>
        <p:nvSpPr>
          <p:cNvPr id="17411" name="Rectangle 3"/>
          <p:cNvSpPr>
            <a:spLocks noGrp="1" noChangeArrowheads="1"/>
          </p:cNvSpPr>
          <p:nvPr>
            <p:ph type="body" idx="1"/>
          </p:nvPr>
        </p:nvSpPr>
        <p:spPr>
          <a:xfrm>
            <a:off x="1219200" y="1905000"/>
            <a:ext cx="7162800" cy="3765550"/>
          </a:xfrm>
        </p:spPr>
        <p:txBody>
          <a:bodyPr/>
          <a:lstStyle/>
          <a:p>
            <a:r>
              <a:rPr lang="en-US" i="1" smtClean="0"/>
              <a:t>“the geoid”</a:t>
            </a:r>
          </a:p>
          <a:p>
            <a:pPr>
              <a:buFontTx/>
              <a:buNone/>
            </a:pPr>
            <a:endParaRPr lang="en-US" i="1" smtClean="0"/>
          </a:p>
          <a:p>
            <a:pPr lvl="1"/>
            <a:r>
              <a:rPr lang="en-US" smtClean="0"/>
              <a:t>is the one equipotential surface surrounding the Earth which best fits to global mean sea level in a least squares sense. </a:t>
            </a:r>
          </a:p>
        </p:txBody>
      </p:sp>
      <p:sp>
        <p:nvSpPr>
          <p:cNvPr id="2" name="Date Placeholder 1"/>
          <p:cNvSpPr>
            <a:spLocks noGrp="1"/>
          </p:cNvSpPr>
          <p:nvPr>
            <p:ph type="dt" sz="half" idx="10"/>
          </p:nvPr>
        </p:nvSpPr>
        <p:spPr/>
        <p:txBody>
          <a:bodyPr/>
          <a:lstStyle/>
          <a:p>
            <a:pPr>
              <a:defRPr/>
            </a:pPr>
            <a:r>
              <a:rPr lang="en-US" smtClean="0"/>
              <a:t>Nov 16, 2012</a:t>
            </a:r>
            <a:endParaRPr lang="en-US"/>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Slide Number Placeholder 3"/>
          <p:cNvSpPr>
            <a:spLocks noGrp="1"/>
          </p:cNvSpPr>
          <p:nvPr>
            <p:ph type="sldNum" sz="quarter" idx="12"/>
          </p:nvPr>
        </p:nvSpPr>
        <p:spPr/>
        <p:txBody>
          <a:bodyPr/>
          <a:lstStyle/>
          <a:p>
            <a:pPr>
              <a:defRPr/>
            </a:pPr>
            <a:fld id="{5F18C57D-C76C-4F8D-A323-F8CD8BE50B19}" type="slidenum">
              <a:rPr lang="en-US" smtClean="0"/>
              <a:pPr>
                <a:defRPr/>
              </a:pPr>
              <a:t>16</a:t>
            </a:fld>
            <a:endParaRPr lang="en-US"/>
          </a:p>
        </p:txBody>
      </p:sp>
    </p:spTree>
    <p:extLst>
      <p:ext uri="{BB962C8B-B14F-4D97-AF65-F5344CB8AC3E}">
        <p14:creationId xmlns:p14="http://schemas.microsoft.com/office/powerpoint/2010/main" val="2579814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Orthometric Height (H)</a:t>
            </a:r>
          </a:p>
        </p:txBody>
      </p:sp>
      <p:sp>
        <p:nvSpPr>
          <p:cNvPr id="91139" name="Rectangle 3"/>
          <p:cNvSpPr>
            <a:spLocks noGrp="1" noChangeArrowheads="1"/>
          </p:cNvSpPr>
          <p:nvPr>
            <p:ph type="body" idx="1"/>
          </p:nvPr>
        </p:nvSpPr>
        <p:spPr>
          <a:xfrm>
            <a:off x="1219200" y="1298575"/>
            <a:ext cx="7162800" cy="3697288"/>
          </a:xfrm>
        </p:spPr>
        <p:txBody>
          <a:bodyPr/>
          <a:lstStyle/>
          <a:p>
            <a:r>
              <a:rPr lang="en-US" sz="2400" dirty="0" smtClean="0"/>
              <a:t>The distance along the </a:t>
            </a:r>
            <a:r>
              <a:rPr lang="en-US" sz="2400" i="1" u="sng" dirty="0" smtClean="0"/>
              <a:t>plumb line</a:t>
            </a:r>
            <a:r>
              <a:rPr lang="en-US" sz="2400" dirty="0" smtClean="0"/>
              <a:t> from </a:t>
            </a:r>
            <a:r>
              <a:rPr lang="en-US" sz="2400" i="1" u="sng" dirty="0" smtClean="0"/>
              <a:t>the geoid</a:t>
            </a:r>
            <a:r>
              <a:rPr lang="en-US" sz="2400" dirty="0" smtClean="0"/>
              <a:t> up to the point of interest</a:t>
            </a:r>
          </a:p>
        </p:txBody>
      </p:sp>
      <p:sp>
        <p:nvSpPr>
          <p:cNvPr id="18436" name="Freeform 4"/>
          <p:cNvSpPr>
            <a:spLocks/>
          </p:cNvSpPr>
          <p:nvPr/>
        </p:nvSpPr>
        <p:spPr bwMode="auto">
          <a:xfrm>
            <a:off x="1298575" y="4433888"/>
            <a:ext cx="7324725" cy="508000"/>
          </a:xfrm>
          <a:custGeom>
            <a:avLst/>
            <a:gdLst>
              <a:gd name="T0" fmla="*/ 0 w 4614"/>
              <a:gd name="T1" fmla="*/ 438150 h 320"/>
              <a:gd name="T2" fmla="*/ 1495425 w 4614"/>
              <a:gd name="T3" fmla="*/ 9525 h 320"/>
              <a:gd name="T4" fmla="*/ 4581525 w 4614"/>
              <a:gd name="T5" fmla="*/ 496888 h 320"/>
              <a:gd name="T6" fmla="*/ 7324725 w 4614"/>
              <a:gd name="T7" fmla="*/ 79375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Freeform 5"/>
          <p:cNvSpPr>
            <a:spLocks/>
          </p:cNvSpPr>
          <p:nvPr/>
        </p:nvSpPr>
        <p:spPr bwMode="auto">
          <a:xfrm>
            <a:off x="1384300" y="2076450"/>
            <a:ext cx="7229475" cy="1171575"/>
          </a:xfrm>
          <a:custGeom>
            <a:avLst/>
            <a:gdLst>
              <a:gd name="T0" fmla="*/ 42863 w 4554"/>
              <a:gd name="T1" fmla="*/ 1085850 h 738"/>
              <a:gd name="T2" fmla="*/ 222250 w 4554"/>
              <a:gd name="T3" fmla="*/ 846138 h 738"/>
              <a:gd name="T4" fmla="*/ 461963 w 4554"/>
              <a:gd name="T5" fmla="*/ 898525 h 738"/>
              <a:gd name="T6" fmla="*/ 615950 w 4554"/>
              <a:gd name="T7" fmla="*/ 863600 h 738"/>
              <a:gd name="T8" fmla="*/ 717550 w 4554"/>
              <a:gd name="T9" fmla="*/ 735013 h 738"/>
              <a:gd name="T10" fmla="*/ 1008063 w 4554"/>
              <a:gd name="T11" fmla="*/ 565150 h 738"/>
              <a:gd name="T12" fmla="*/ 1265238 w 4554"/>
              <a:gd name="T13" fmla="*/ 376238 h 738"/>
              <a:gd name="T14" fmla="*/ 1401763 w 4554"/>
              <a:gd name="T15" fmla="*/ 581025 h 738"/>
              <a:gd name="T16" fmla="*/ 1631950 w 4554"/>
              <a:gd name="T17" fmla="*/ 444500 h 738"/>
              <a:gd name="T18" fmla="*/ 1863725 w 4554"/>
              <a:gd name="T19" fmla="*/ 77788 h 738"/>
              <a:gd name="T20" fmla="*/ 2043113 w 4554"/>
              <a:gd name="T21" fmla="*/ 265113 h 738"/>
              <a:gd name="T22" fmla="*/ 2179638 w 4554"/>
              <a:gd name="T23" fmla="*/ 608013 h 738"/>
              <a:gd name="T24" fmla="*/ 2290763 w 4554"/>
              <a:gd name="T25" fmla="*/ 803275 h 738"/>
              <a:gd name="T26" fmla="*/ 2376488 w 4554"/>
              <a:gd name="T27" fmla="*/ 828675 h 738"/>
              <a:gd name="T28" fmla="*/ 2478088 w 4554"/>
              <a:gd name="T29" fmla="*/ 1009650 h 738"/>
              <a:gd name="T30" fmla="*/ 2606675 w 4554"/>
              <a:gd name="T31" fmla="*/ 855663 h 738"/>
              <a:gd name="T32" fmla="*/ 2743200 w 4554"/>
              <a:gd name="T33" fmla="*/ 641350 h 738"/>
              <a:gd name="T34" fmla="*/ 2794000 w 4554"/>
              <a:gd name="T35" fmla="*/ 684213 h 738"/>
              <a:gd name="T36" fmla="*/ 3016250 w 4554"/>
              <a:gd name="T37" fmla="*/ 598488 h 738"/>
              <a:gd name="T38" fmla="*/ 3281363 w 4554"/>
              <a:gd name="T39" fmla="*/ 419100 h 738"/>
              <a:gd name="T40" fmla="*/ 3486150 w 4554"/>
              <a:gd name="T41" fmla="*/ 307975 h 738"/>
              <a:gd name="T42" fmla="*/ 3683000 w 4554"/>
              <a:gd name="T43" fmla="*/ 573088 h 738"/>
              <a:gd name="T44" fmla="*/ 3794125 w 4554"/>
              <a:gd name="T45" fmla="*/ 522288 h 738"/>
              <a:gd name="T46" fmla="*/ 3973513 w 4554"/>
              <a:gd name="T47" fmla="*/ 838200 h 738"/>
              <a:gd name="T48" fmla="*/ 4238625 w 4554"/>
              <a:gd name="T49" fmla="*/ 565150 h 738"/>
              <a:gd name="T50" fmla="*/ 4324350 w 4554"/>
              <a:gd name="T51" fmla="*/ 427038 h 738"/>
              <a:gd name="T52" fmla="*/ 4452938 w 4554"/>
              <a:gd name="T53" fmla="*/ 257175 h 738"/>
              <a:gd name="T54" fmla="*/ 4837113 w 4554"/>
              <a:gd name="T55" fmla="*/ 512763 h 738"/>
              <a:gd name="T56" fmla="*/ 5041900 w 4554"/>
              <a:gd name="T57" fmla="*/ 701675 h 738"/>
              <a:gd name="T58" fmla="*/ 5264150 w 4554"/>
              <a:gd name="T59" fmla="*/ 898525 h 738"/>
              <a:gd name="T60" fmla="*/ 5546725 w 4554"/>
              <a:gd name="T61" fmla="*/ 769938 h 738"/>
              <a:gd name="T62" fmla="*/ 5768975 w 4554"/>
              <a:gd name="T63" fmla="*/ 914400 h 738"/>
              <a:gd name="T64" fmla="*/ 5930900 w 4554"/>
              <a:gd name="T65" fmla="*/ 787400 h 738"/>
              <a:gd name="T66" fmla="*/ 5991225 w 4554"/>
              <a:gd name="T67" fmla="*/ 701675 h 738"/>
              <a:gd name="T68" fmla="*/ 6281738 w 4554"/>
              <a:gd name="T69" fmla="*/ 350838 h 738"/>
              <a:gd name="T70" fmla="*/ 6469063 w 4554"/>
              <a:gd name="T71" fmla="*/ 496888 h 738"/>
              <a:gd name="T72" fmla="*/ 6683375 w 4554"/>
              <a:gd name="T73" fmla="*/ 581025 h 738"/>
              <a:gd name="T74" fmla="*/ 6931025 w 4554"/>
              <a:gd name="T75" fmla="*/ 615950 h 738"/>
              <a:gd name="T76" fmla="*/ 7007225 w 4554"/>
              <a:gd name="T77" fmla="*/ 666750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Freeform 6"/>
          <p:cNvSpPr>
            <a:spLocks/>
          </p:cNvSpPr>
          <p:nvPr/>
        </p:nvSpPr>
        <p:spPr bwMode="auto">
          <a:xfrm>
            <a:off x="4367213" y="2538413"/>
            <a:ext cx="355600" cy="2162175"/>
          </a:xfrm>
          <a:custGeom>
            <a:avLst/>
            <a:gdLst>
              <a:gd name="T0" fmla="*/ 0 w 224"/>
              <a:gd name="T1" fmla="*/ 2162175 h 1362"/>
              <a:gd name="T2" fmla="*/ 315913 w 224"/>
              <a:gd name="T3" fmla="*/ 1222375 h 1362"/>
              <a:gd name="T4" fmla="*/ 239713 w 224"/>
              <a:gd name="T5" fmla="*/ 0 h 1362"/>
              <a:gd name="T6" fmla="*/ 0 60000 65536"/>
              <a:gd name="T7" fmla="*/ 0 60000 65536"/>
              <a:gd name="T8" fmla="*/ 0 60000 65536"/>
            </a:gdLst>
            <a:ahLst/>
            <a:cxnLst>
              <a:cxn ang="T6">
                <a:pos x="T0" y="T1"/>
              </a:cxn>
              <a:cxn ang="T7">
                <a:pos x="T2" y="T3"/>
              </a:cxn>
              <a:cxn ang="T8">
                <a:pos x="T4" y="T5"/>
              </a:cxn>
            </a:cxnLst>
            <a:rect l="0" t="0" r="r" b="b"/>
            <a:pathLst>
              <a:path w="224" h="1362">
                <a:moveTo>
                  <a:pt x="0" y="1362"/>
                </a:moveTo>
                <a:cubicBezTo>
                  <a:pt x="87" y="1179"/>
                  <a:pt x="174" y="997"/>
                  <a:pt x="199" y="770"/>
                </a:cubicBezTo>
                <a:cubicBezTo>
                  <a:pt x="224" y="543"/>
                  <a:pt x="187" y="271"/>
                  <a:pt x="151" y="0"/>
                </a:cubicBezTo>
              </a:path>
            </a:pathLst>
          </a:custGeom>
          <a:noFill/>
          <a:ln w="254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3" name="Text Box 7"/>
          <p:cNvSpPr txBox="1">
            <a:spLocks noChangeArrowheads="1"/>
          </p:cNvSpPr>
          <p:nvPr/>
        </p:nvSpPr>
        <p:spPr bwMode="auto">
          <a:xfrm>
            <a:off x="4770438" y="3503613"/>
            <a:ext cx="333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H</a:t>
            </a:r>
          </a:p>
        </p:txBody>
      </p:sp>
      <p:sp>
        <p:nvSpPr>
          <p:cNvPr id="18440" name="Oval 8"/>
          <p:cNvSpPr>
            <a:spLocks noChangeArrowheads="1"/>
          </p:cNvSpPr>
          <p:nvPr/>
        </p:nvSpPr>
        <p:spPr bwMode="auto">
          <a:xfrm>
            <a:off x="4556125" y="2486025"/>
            <a:ext cx="88900" cy="88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5" name="Line 9"/>
          <p:cNvSpPr>
            <a:spLocks noChangeShapeType="1"/>
          </p:cNvSpPr>
          <p:nvPr/>
        </p:nvSpPr>
        <p:spPr bwMode="auto">
          <a:xfrm flipH="1">
            <a:off x="2400300" y="4862513"/>
            <a:ext cx="2752725" cy="10255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6" name="Text Box 10"/>
          <p:cNvSpPr txBox="1">
            <a:spLocks noChangeArrowheads="1"/>
          </p:cNvSpPr>
          <p:nvPr/>
        </p:nvSpPr>
        <p:spPr bwMode="auto">
          <a:xfrm>
            <a:off x="1376363" y="5819775"/>
            <a:ext cx="7366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spcBef>
                <a:spcPct val="50000"/>
              </a:spcBef>
            </a:pPr>
            <a:r>
              <a:rPr lang="en-US"/>
              <a:t>The geoid.  Its gravity potential energy (W) is constant at all points on itself.  That is W = W</a:t>
            </a:r>
            <a:r>
              <a:rPr lang="en-US" baseline="-25000"/>
              <a:t>0</a:t>
            </a:r>
            <a:r>
              <a:rPr lang="en-US"/>
              <a:t> = Constant.  There are an infinitude of such surfaces where W=Constant…</a:t>
            </a:r>
          </a:p>
        </p:txBody>
      </p:sp>
      <p:sp>
        <p:nvSpPr>
          <p:cNvPr id="91148" name="Freeform 12"/>
          <p:cNvSpPr>
            <a:spLocks/>
          </p:cNvSpPr>
          <p:nvPr/>
        </p:nvSpPr>
        <p:spPr bwMode="auto">
          <a:xfrm>
            <a:off x="1298575" y="3827463"/>
            <a:ext cx="7324725" cy="660400"/>
          </a:xfrm>
          <a:custGeom>
            <a:avLst/>
            <a:gdLst>
              <a:gd name="T0" fmla="*/ 0 w 4614"/>
              <a:gd name="T1" fmla="*/ 569595 h 320"/>
              <a:gd name="T2" fmla="*/ 1495425 w 4614"/>
              <a:gd name="T3" fmla="*/ 12383 h 320"/>
              <a:gd name="T4" fmla="*/ 4581525 w 4614"/>
              <a:gd name="T5" fmla="*/ 645954 h 320"/>
              <a:gd name="T6" fmla="*/ 7324725 w 4614"/>
              <a:gd name="T7" fmla="*/ 103188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9" name="Text Box 13"/>
          <p:cNvSpPr txBox="1">
            <a:spLocks noChangeArrowheads="1"/>
          </p:cNvSpPr>
          <p:nvPr/>
        </p:nvSpPr>
        <p:spPr bwMode="auto">
          <a:xfrm>
            <a:off x="5360988" y="4254500"/>
            <a:ext cx="186372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W=W</a:t>
            </a:r>
            <a:r>
              <a:rPr lang="en-US" baseline="-25000"/>
              <a:t>1</a:t>
            </a:r>
            <a:r>
              <a:rPr lang="en-US"/>
              <a:t>=Constant</a:t>
            </a:r>
          </a:p>
        </p:txBody>
      </p:sp>
      <p:sp>
        <p:nvSpPr>
          <p:cNvPr id="91150" name="Freeform 14"/>
          <p:cNvSpPr>
            <a:spLocks/>
          </p:cNvSpPr>
          <p:nvPr/>
        </p:nvSpPr>
        <p:spPr bwMode="auto">
          <a:xfrm>
            <a:off x="1338263" y="3449638"/>
            <a:ext cx="7324725" cy="217487"/>
          </a:xfrm>
          <a:custGeom>
            <a:avLst/>
            <a:gdLst>
              <a:gd name="T0" fmla="*/ 0 w 4614"/>
              <a:gd name="T1" fmla="*/ 187583 h 320"/>
              <a:gd name="T2" fmla="*/ 1495425 w 4614"/>
              <a:gd name="T3" fmla="*/ 4078 h 320"/>
              <a:gd name="T4" fmla="*/ 4581525 w 4614"/>
              <a:gd name="T5" fmla="*/ 212729 h 320"/>
              <a:gd name="T6" fmla="*/ 7324725 w 4614"/>
              <a:gd name="T7" fmla="*/ 33982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2" name="Text Box 16"/>
          <p:cNvSpPr txBox="1">
            <a:spLocks noChangeArrowheads="1"/>
          </p:cNvSpPr>
          <p:nvPr/>
        </p:nvSpPr>
        <p:spPr bwMode="auto">
          <a:xfrm>
            <a:off x="5334000" y="3543300"/>
            <a:ext cx="186372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W=W</a:t>
            </a:r>
            <a:r>
              <a:rPr lang="en-US" baseline="-25000"/>
              <a:t>2</a:t>
            </a:r>
            <a:r>
              <a:rPr lang="en-US"/>
              <a:t>=Constant</a:t>
            </a:r>
          </a:p>
        </p:txBody>
      </p:sp>
      <p:sp>
        <p:nvSpPr>
          <p:cNvPr id="91153" name="Freeform 17"/>
          <p:cNvSpPr>
            <a:spLocks/>
          </p:cNvSpPr>
          <p:nvPr/>
        </p:nvSpPr>
        <p:spPr bwMode="auto">
          <a:xfrm flipV="1">
            <a:off x="1354138" y="2630488"/>
            <a:ext cx="7324725" cy="415925"/>
          </a:xfrm>
          <a:custGeom>
            <a:avLst/>
            <a:gdLst>
              <a:gd name="T0" fmla="*/ 0 w 4614"/>
              <a:gd name="T1" fmla="*/ 358735 h 320"/>
              <a:gd name="T2" fmla="*/ 1495425 w 4614"/>
              <a:gd name="T3" fmla="*/ 7799 h 320"/>
              <a:gd name="T4" fmla="*/ 4581525 w 4614"/>
              <a:gd name="T5" fmla="*/ 406827 h 320"/>
              <a:gd name="T6" fmla="*/ 7324725 w 4614"/>
              <a:gd name="T7" fmla="*/ 64988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4" name="Text Box 18"/>
          <p:cNvSpPr txBox="1">
            <a:spLocks noChangeArrowheads="1"/>
          </p:cNvSpPr>
          <p:nvPr/>
        </p:nvSpPr>
        <p:spPr bwMode="auto">
          <a:xfrm rot="10800000" flipV="1">
            <a:off x="5322888" y="2520950"/>
            <a:ext cx="186372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W=W</a:t>
            </a:r>
            <a:r>
              <a:rPr lang="en-US" baseline="-25000"/>
              <a:t>3</a:t>
            </a:r>
            <a:r>
              <a:rPr lang="en-US"/>
              <a:t>=Constant</a:t>
            </a:r>
          </a:p>
        </p:txBody>
      </p:sp>
      <p:sp>
        <p:nvSpPr>
          <p:cNvPr id="91155" name="Freeform 19"/>
          <p:cNvSpPr>
            <a:spLocks/>
          </p:cNvSpPr>
          <p:nvPr/>
        </p:nvSpPr>
        <p:spPr bwMode="auto">
          <a:xfrm>
            <a:off x="1236663" y="4800600"/>
            <a:ext cx="7324725" cy="849313"/>
          </a:xfrm>
          <a:custGeom>
            <a:avLst/>
            <a:gdLst>
              <a:gd name="T0" fmla="*/ 0 w 4614"/>
              <a:gd name="T1" fmla="*/ 732532 h 320"/>
              <a:gd name="T2" fmla="*/ 1495425 w 4614"/>
              <a:gd name="T3" fmla="*/ 15925 h 320"/>
              <a:gd name="T4" fmla="*/ 4581525 w 4614"/>
              <a:gd name="T5" fmla="*/ 830734 h 320"/>
              <a:gd name="T6" fmla="*/ 7324725 w 4614"/>
              <a:gd name="T7" fmla="*/ 132705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6" name="Text Box 20"/>
          <p:cNvSpPr txBox="1">
            <a:spLocks noChangeArrowheads="1"/>
          </p:cNvSpPr>
          <p:nvPr/>
        </p:nvSpPr>
        <p:spPr bwMode="auto">
          <a:xfrm>
            <a:off x="5172075" y="5475288"/>
            <a:ext cx="186372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W=W</a:t>
            </a:r>
            <a:r>
              <a:rPr lang="en-US" baseline="-25000"/>
              <a:t>4</a:t>
            </a:r>
            <a:r>
              <a:rPr lang="en-US"/>
              <a:t>=Constant</a:t>
            </a:r>
          </a:p>
        </p:txBody>
      </p:sp>
      <p:sp>
        <p:nvSpPr>
          <p:cNvPr id="2" name="Date Placeholder 1"/>
          <p:cNvSpPr>
            <a:spLocks noGrp="1"/>
          </p:cNvSpPr>
          <p:nvPr>
            <p:ph type="dt" sz="half" idx="10"/>
          </p:nvPr>
        </p:nvSpPr>
        <p:spPr/>
        <p:txBody>
          <a:bodyPr/>
          <a:lstStyle/>
          <a:p>
            <a:pPr>
              <a:defRPr/>
            </a:pPr>
            <a:r>
              <a:rPr lang="en-US" smtClean="0"/>
              <a:t>Nov 16, 2012</a:t>
            </a:r>
            <a:endParaRPr lang="en-US"/>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Slide Number Placeholder 3"/>
          <p:cNvSpPr>
            <a:spLocks noGrp="1"/>
          </p:cNvSpPr>
          <p:nvPr>
            <p:ph type="sldNum" sz="quarter" idx="12"/>
          </p:nvPr>
        </p:nvSpPr>
        <p:spPr/>
        <p:txBody>
          <a:bodyPr/>
          <a:lstStyle/>
          <a:p>
            <a:pPr>
              <a:defRPr/>
            </a:pPr>
            <a:fld id="{5F18C57D-C76C-4F8D-A323-F8CD8BE50B19}" type="slidenum">
              <a:rPr lang="en-US" smtClean="0"/>
              <a:pPr>
                <a:defRPr/>
              </a:pPr>
              <a:t>17</a:t>
            </a:fld>
            <a:endParaRPr lang="en-US"/>
          </a:p>
        </p:txBody>
      </p:sp>
    </p:spTree>
    <p:extLst>
      <p:ext uri="{BB962C8B-B14F-4D97-AF65-F5344CB8AC3E}">
        <p14:creationId xmlns:p14="http://schemas.microsoft.com/office/powerpoint/2010/main" val="2436336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11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114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14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11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1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1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15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11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115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1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P spid="91143" grpId="0"/>
      <p:bldP spid="91145" grpId="0" animBg="1"/>
      <p:bldP spid="91146" grpId="0"/>
      <p:bldP spid="91148" grpId="0" animBg="1"/>
      <p:bldP spid="91149" grpId="0" animBg="1"/>
      <p:bldP spid="91150" grpId="0" animBg="1"/>
      <p:bldP spid="91152" grpId="0" animBg="1"/>
      <p:bldP spid="91153" grpId="0" animBg="1"/>
      <p:bldP spid="91154" grpId="0" animBg="1"/>
      <p:bldP spid="91155" grpId="0" animBg="1"/>
      <p:bldP spid="911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33375"/>
            <a:ext cx="9144000" cy="762000"/>
          </a:xfrm>
        </p:spPr>
        <p:txBody>
          <a:bodyPr/>
          <a:lstStyle/>
          <a:p>
            <a:r>
              <a:rPr lang="en-US" smtClean="0"/>
              <a:t>Figure of the Earth – The geoid</a:t>
            </a:r>
          </a:p>
        </p:txBody>
      </p:sp>
      <p:pic>
        <p:nvPicPr>
          <p:cNvPr id="51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89025"/>
            <a:ext cx="2895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362200"/>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924300"/>
            <a:ext cx="30480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8" name="Text Box 6"/>
          <p:cNvSpPr txBox="1">
            <a:spLocks noChangeArrowheads="1"/>
          </p:cNvSpPr>
          <p:nvPr/>
        </p:nvSpPr>
        <p:spPr bwMode="auto">
          <a:xfrm>
            <a:off x="54873" y="4182070"/>
            <a:ext cx="2993127" cy="923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b="0" dirty="0">
                <a:latin typeface="Times" charset="0"/>
              </a:rPr>
              <a:t>Yes, the ocean surface does </a:t>
            </a:r>
          </a:p>
          <a:p>
            <a:pPr eaLnBrk="1" hangingPunct="1"/>
            <a:r>
              <a:rPr lang="en-US" sz="1800" b="0" dirty="0">
                <a:latin typeface="Times" charset="0"/>
              </a:rPr>
              <a:t>“dip” toward the center of the </a:t>
            </a:r>
          </a:p>
          <a:p>
            <a:pPr eaLnBrk="1" hangingPunct="1"/>
            <a:r>
              <a:rPr lang="en-US" sz="1800" b="0" dirty="0">
                <a:latin typeface="Times" charset="0"/>
              </a:rPr>
              <a:t>Earth in the Indian </a:t>
            </a:r>
            <a:r>
              <a:rPr lang="en-US" sz="1800" b="0" dirty="0" smtClean="0">
                <a:latin typeface="Times" charset="0"/>
              </a:rPr>
              <a:t>Ocean*</a:t>
            </a:r>
            <a:endParaRPr lang="en-US" sz="1800" b="0" dirty="0">
              <a:latin typeface="Times" charset="0"/>
            </a:endParaRPr>
          </a:p>
        </p:txBody>
      </p:sp>
      <p:sp>
        <p:nvSpPr>
          <p:cNvPr id="64519" name="Line 7"/>
          <p:cNvSpPr>
            <a:spLocks noChangeShapeType="1"/>
          </p:cNvSpPr>
          <p:nvPr/>
        </p:nvSpPr>
        <p:spPr bwMode="auto">
          <a:xfrm flipV="1">
            <a:off x="2743200" y="3886200"/>
            <a:ext cx="1447800" cy="609600"/>
          </a:xfrm>
          <a:prstGeom prst="line">
            <a:avLst/>
          </a:prstGeom>
          <a:noFill/>
          <a:ln w="508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0" name="Text Box 8"/>
          <p:cNvSpPr txBox="1">
            <a:spLocks noChangeArrowheads="1"/>
          </p:cNvSpPr>
          <p:nvPr/>
        </p:nvSpPr>
        <p:spPr bwMode="auto">
          <a:xfrm>
            <a:off x="6180138" y="1066800"/>
            <a:ext cx="2941831" cy="923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b="0" dirty="0">
                <a:latin typeface="Times" charset="0"/>
              </a:rPr>
              <a:t>…and it “swells” away from  </a:t>
            </a:r>
          </a:p>
          <a:p>
            <a:pPr eaLnBrk="1" hangingPunct="1"/>
            <a:r>
              <a:rPr lang="en-US" sz="1800" b="0" dirty="0">
                <a:latin typeface="Times" charset="0"/>
              </a:rPr>
              <a:t>the center of the Earth near</a:t>
            </a:r>
          </a:p>
          <a:p>
            <a:pPr eaLnBrk="1" hangingPunct="1"/>
            <a:r>
              <a:rPr lang="en-US" sz="1800" b="0" dirty="0">
                <a:latin typeface="Times" charset="0"/>
              </a:rPr>
              <a:t>New </a:t>
            </a:r>
            <a:r>
              <a:rPr lang="en-US" sz="1800" b="0" dirty="0" smtClean="0">
                <a:latin typeface="Times" charset="0"/>
              </a:rPr>
              <a:t>Guinea*</a:t>
            </a:r>
            <a:endParaRPr lang="en-US" sz="1800" b="0" dirty="0">
              <a:latin typeface="Times" charset="0"/>
            </a:endParaRPr>
          </a:p>
        </p:txBody>
      </p:sp>
      <p:sp>
        <p:nvSpPr>
          <p:cNvPr id="64521" name="Line 9"/>
          <p:cNvSpPr>
            <a:spLocks noChangeShapeType="1"/>
          </p:cNvSpPr>
          <p:nvPr/>
        </p:nvSpPr>
        <p:spPr bwMode="auto">
          <a:xfrm flipH="1">
            <a:off x="7543800" y="1828800"/>
            <a:ext cx="152400" cy="3581400"/>
          </a:xfrm>
          <a:prstGeom prst="line">
            <a:avLst/>
          </a:prstGeom>
          <a:noFill/>
          <a:ln w="508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p:cNvSpPr>
            <a:spLocks noGrp="1"/>
          </p:cNvSpPr>
          <p:nvPr>
            <p:ph type="dt" sz="half" idx="10"/>
          </p:nvPr>
        </p:nvSpPr>
        <p:spPr/>
        <p:txBody>
          <a:bodyPr/>
          <a:lstStyle/>
          <a:p>
            <a:pPr>
              <a:defRPr/>
            </a:pPr>
            <a:r>
              <a:rPr lang="en-US" smtClean="0"/>
              <a:t>Nov 16, 2012</a:t>
            </a:r>
            <a:endParaRPr lang="en-US"/>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Slide Number Placeholder 3"/>
          <p:cNvSpPr>
            <a:spLocks noGrp="1"/>
          </p:cNvSpPr>
          <p:nvPr>
            <p:ph type="sldNum" sz="quarter" idx="12"/>
          </p:nvPr>
        </p:nvSpPr>
        <p:spPr/>
        <p:txBody>
          <a:bodyPr/>
          <a:lstStyle/>
          <a:p>
            <a:pPr>
              <a:defRPr/>
            </a:pPr>
            <a:fld id="{5F18C57D-C76C-4F8D-A323-F8CD8BE50B19}" type="slidenum">
              <a:rPr lang="en-US" smtClean="0"/>
              <a:pPr>
                <a:defRPr/>
              </a:pPr>
              <a:t>18</a:t>
            </a:fld>
            <a:endParaRPr lang="en-US"/>
          </a:p>
        </p:txBody>
      </p:sp>
      <p:sp>
        <p:nvSpPr>
          <p:cNvPr id="5" name="TextBox 4"/>
          <p:cNvSpPr txBox="1"/>
          <p:nvPr/>
        </p:nvSpPr>
        <p:spPr>
          <a:xfrm>
            <a:off x="103810" y="5690968"/>
            <a:ext cx="5088829" cy="646331"/>
          </a:xfrm>
          <a:prstGeom prst="rect">
            <a:avLst/>
          </a:prstGeom>
          <a:noFill/>
        </p:spPr>
        <p:txBody>
          <a:bodyPr wrap="none" rtlCol="0">
            <a:spAutoFit/>
          </a:bodyPr>
          <a:lstStyle/>
          <a:p>
            <a:r>
              <a:rPr lang="en-US" sz="1800" b="0" dirty="0" smtClean="0">
                <a:latin typeface="Times" pitchFamily="18" charset="0"/>
                <a:cs typeface="Times" pitchFamily="18" charset="0"/>
              </a:rPr>
              <a:t>* Relative to an ellipsoid.  To be formal, the geoid is </a:t>
            </a:r>
          </a:p>
          <a:p>
            <a:r>
              <a:rPr lang="en-US" sz="1800" b="0" dirty="0" smtClean="0">
                <a:latin typeface="Times" pitchFamily="18" charset="0"/>
                <a:cs typeface="Times" pitchFamily="18" charset="0"/>
              </a:rPr>
              <a:t>      entirely convex, not “star shaped”</a:t>
            </a:r>
            <a:endParaRPr lang="en-US" sz="1800" b="0" dirty="0">
              <a:latin typeface="Times" pitchFamily="18" charset="0"/>
              <a:cs typeface="Times" pitchFamily="18" charset="0"/>
            </a:endParaRPr>
          </a:p>
        </p:txBody>
      </p:sp>
    </p:spTree>
    <p:extLst>
      <p:ext uri="{BB962C8B-B14F-4D97-AF65-F5344CB8AC3E}">
        <p14:creationId xmlns:p14="http://schemas.microsoft.com/office/powerpoint/2010/main" val="2105314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5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64519" grpId="0" animBg="1"/>
      <p:bldP spid="64520" grpId="0" animBg="1"/>
      <p:bldP spid="64521"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Freeform 4"/>
          <p:cNvSpPr>
            <a:spLocks/>
          </p:cNvSpPr>
          <p:nvPr/>
        </p:nvSpPr>
        <p:spPr bwMode="auto">
          <a:xfrm>
            <a:off x="1255713" y="900113"/>
            <a:ext cx="5662612" cy="5283200"/>
          </a:xfrm>
          <a:custGeom>
            <a:avLst/>
            <a:gdLst>
              <a:gd name="T0" fmla="*/ 0 w 3567"/>
              <a:gd name="T1" fmla="*/ 24140 h 3064"/>
              <a:gd name="T2" fmla="*/ 206375 w 3567"/>
              <a:gd name="T3" fmla="*/ 153461 h 3064"/>
              <a:gd name="T4" fmla="*/ 265112 w 3567"/>
              <a:gd name="T5" fmla="*/ 255194 h 3064"/>
              <a:gd name="T6" fmla="*/ 317500 w 3567"/>
              <a:gd name="T7" fmla="*/ 358651 h 3064"/>
              <a:gd name="T8" fmla="*/ 641350 w 3567"/>
              <a:gd name="T9" fmla="*/ 589704 h 3064"/>
              <a:gd name="T10" fmla="*/ 684212 w 3567"/>
              <a:gd name="T11" fmla="*/ 627639 h 3064"/>
              <a:gd name="T12" fmla="*/ 830262 w 3567"/>
              <a:gd name="T13" fmla="*/ 691437 h 3064"/>
              <a:gd name="T14" fmla="*/ 931862 w 3567"/>
              <a:gd name="T15" fmla="*/ 748338 h 3064"/>
              <a:gd name="T16" fmla="*/ 1035050 w 3567"/>
              <a:gd name="T17" fmla="*/ 812137 h 3064"/>
              <a:gd name="T18" fmla="*/ 1171575 w 3567"/>
              <a:gd name="T19" fmla="*/ 943182 h 3064"/>
              <a:gd name="T20" fmla="*/ 1316037 w 3567"/>
              <a:gd name="T21" fmla="*/ 1100092 h 3064"/>
              <a:gd name="T22" fmla="*/ 1350962 w 3567"/>
              <a:gd name="T23" fmla="*/ 1231137 h 3064"/>
              <a:gd name="T24" fmla="*/ 1411287 w 3567"/>
              <a:gd name="T25" fmla="*/ 1332870 h 3064"/>
              <a:gd name="T26" fmla="*/ 1624012 w 3567"/>
              <a:gd name="T27" fmla="*/ 1601858 h 3064"/>
              <a:gd name="T28" fmla="*/ 1795462 w 3567"/>
              <a:gd name="T29" fmla="*/ 1713936 h 3064"/>
              <a:gd name="T30" fmla="*/ 1949450 w 3567"/>
              <a:gd name="T31" fmla="*/ 1824290 h 3064"/>
              <a:gd name="T32" fmla="*/ 2000250 w 3567"/>
              <a:gd name="T33" fmla="*/ 1862225 h 3064"/>
              <a:gd name="T34" fmla="*/ 2257425 w 3567"/>
              <a:gd name="T35" fmla="*/ 2150180 h 3064"/>
              <a:gd name="T36" fmla="*/ 2427287 w 3567"/>
              <a:gd name="T37" fmla="*/ 2408822 h 3064"/>
              <a:gd name="T38" fmla="*/ 2530475 w 3567"/>
              <a:gd name="T39" fmla="*/ 2510555 h 3064"/>
              <a:gd name="T40" fmla="*/ 2624137 w 3567"/>
              <a:gd name="T41" fmla="*/ 2603666 h 3064"/>
              <a:gd name="T42" fmla="*/ 2701925 w 3567"/>
              <a:gd name="T43" fmla="*/ 2669189 h 3064"/>
              <a:gd name="T44" fmla="*/ 2965450 w 3567"/>
              <a:gd name="T45" fmla="*/ 2789888 h 3064"/>
              <a:gd name="T46" fmla="*/ 3043237 w 3567"/>
              <a:gd name="T47" fmla="*/ 2836444 h 3064"/>
              <a:gd name="T48" fmla="*/ 3197225 w 3567"/>
              <a:gd name="T49" fmla="*/ 3003699 h 3064"/>
              <a:gd name="T50" fmla="*/ 3563937 w 3567"/>
              <a:gd name="T51" fmla="*/ 3486498 h 3064"/>
              <a:gd name="T52" fmla="*/ 3760787 w 3567"/>
              <a:gd name="T53" fmla="*/ 3700309 h 3064"/>
              <a:gd name="T54" fmla="*/ 3846512 w 3567"/>
              <a:gd name="T55" fmla="*/ 3774453 h 3064"/>
              <a:gd name="T56" fmla="*/ 4367212 w 3567"/>
              <a:gd name="T57" fmla="*/ 4098618 h 3064"/>
              <a:gd name="T58" fmla="*/ 4478337 w 3567"/>
              <a:gd name="T59" fmla="*/ 4200351 h 3064"/>
              <a:gd name="T60" fmla="*/ 4598987 w 3567"/>
              <a:gd name="T61" fmla="*/ 4302084 h 3064"/>
              <a:gd name="T62" fmla="*/ 4675187 w 3567"/>
              <a:gd name="T63" fmla="*/ 4386573 h 3064"/>
              <a:gd name="T64" fmla="*/ 4786312 w 3567"/>
              <a:gd name="T65" fmla="*/ 4553829 h 3064"/>
              <a:gd name="T66" fmla="*/ 4905375 w 3567"/>
              <a:gd name="T67" fmla="*/ 4738327 h 3064"/>
              <a:gd name="T68" fmla="*/ 4965700 w 3567"/>
              <a:gd name="T69" fmla="*/ 4795228 h 3064"/>
              <a:gd name="T70" fmla="*/ 5238750 w 3567"/>
              <a:gd name="T71" fmla="*/ 5009039 h 3064"/>
              <a:gd name="T72" fmla="*/ 5418137 w 3567"/>
              <a:gd name="T73" fmla="*/ 5083183 h 3064"/>
              <a:gd name="T74" fmla="*/ 5581650 w 3567"/>
              <a:gd name="T75" fmla="*/ 5193537 h 3064"/>
              <a:gd name="T76" fmla="*/ 5657850 w 3567"/>
              <a:gd name="T77" fmla="*/ 5278027 h 3064"/>
              <a:gd name="T78" fmla="*/ 5649912 w 3567"/>
              <a:gd name="T79" fmla="*/ 5259060 h 30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67" h="3064">
                <a:moveTo>
                  <a:pt x="0" y="14"/>
                </a:moveTo>
                <a:cubicBezTo>
                  <a:pt x="52" y="0"/>
                  <a:pt x="90" y="62"/>
                  <a:pt x="130" y="89"/>
                </a:cubicBezTo>
                <a:cubicBezTo>
                  <a:pt x="140" y="115"/>
                  <a:pt x="154" y="125"/>
                  <a:pt x="167" y="148"/>
                </a:cubicBezTo>
                <a:cubicBezTo>
                  <a:pt x="177" y="166"/>
                  <a:pt x="187" y="193"/>
                  <a:pt x="200" y="208"/>
                </a:cubicBezTo>
                <a:cubicBezTo>
                  <a:pt x="259" y="278"/>
                  <a:pt x="321" y="308"/>
                  <a:pt x="404" y="342"/>
                </a:cubicBezTo>
                <a:cubicBezTo>
                  <a:pt x="415" y="346"/>
                  <a:pt x="421" y="359"/>
                  <a:pt x="431" y="364"/>
                </a:cubicBezTo>
                <a:cubicBezTo>
                  <a:pt x="452" y="375"/>
                  <a:pt x="497" y="393"/>
                  <a:pt x="523" y="401"/>
                </a:cubicBezTo>
                <a:cubicBezTo>
                  <a:pt x="544" y="415"/>
                  <a:pt x="563" y="427"/>
                  <a:pt x="587" y="434"/>
                </a:cubicBezTo>
                <a:cubicBezTo>
                  <a:pt x="608" y="449"/>
                  <a:pt x="627" y="463"/>
                  <a:pt x="652" y="471"/>
                </a:cubicBezTo>
                <a:cubicBezTo>
                  <a:pt x="679" y="499"/>
                  <a:pt x="710" y="521"/>
                  <a:pt x="738" y="547"/>
                </a:cubicBezTo>
                <a:cubicBezTo>
                  <a:pt x="770" y="576"/>
                  <a:pt x="793" y="613"/>
                  <a:pt x="829" y="638"/>
                </a:cubicBezTo>
                <a:cubicBezTo>
                  <a:pt x="846" y="662"/>
                  <a:pt x="840" y="688"/>
                  <a:pt x="851" y="714"/>
                </a:cubicBezTo>
                <a:cubicBezTo>
                  <a:pt x="863" y="743"/>
                  <a:pt x="869" y="739"/>
                  <a:pt x="889" y="773"/>
                </a:cubicBezTo>
                <a:cubicBezTo>
                  <a:pt x="919" y="824"/>
                  <a:pt x="963" y="910"/>
                  <a:pt x="1023" y="929"/>
                </a:cubicBezTo>
                <a:cubicBezTo>
                  <a:pt x="1054" y="960"/>
                  <a:pt x="1096" y="969"/>
                  <a:pt x="1131" y="994"/>
                </a:cubicBezTo>
                <a:cubicBezTo>
                  <a:pt x="1163" y="1016"/>
                  <a:pt x="1196" y="1036"/>
                  <a:pt x="1228" y="1058"/>
                </a:cubicBezTo>
                <a:cubicBezTo>
                  <a:pt x="1271" y="1087"/>
                  <a:pt x="1220" y="1065"/>
                  <a:pt x="1260" y="1080"/>
                </a:cubicBezTo>
                <a:cubicBezTo>
                  <a:pt x="1304" y="1144"/>
                  <a:pt x="1374" y="1187"/>
                  <a:pt x="1422" y="1247"/>
                </a:cubicBezTo>
                <a:cubicBezTo>
                  <a:pt x="1460" y="1295"/>
                  <a:pt x="1492" y="1348"/>
                  <a:pt x="1529" y="1397"/>
                </a:cubicBezTo>
                <a:cubicBezTo>
                  <a:pt x="1547" y="1420"/>
                  <a:pt x="1573" y="1435"/>
                  <a:pt x="1594" y="1456"/>
                </a:cubicBezTo>
                <a:cubicBezTo>
                  <a:pt x="1610" y="1472"/>
                  <a:pt x="1631" y="1503"/>
                  <a:pt x="1653" y="1510"/>
                </a:cubicBezTo>
                <a:cubicBezTo>
                  <a:pt x="1667" y="1530"/>
                  <a:pt x="1679" y="1541"/>
                  <a:pt x="1702" y="1548"/>
                </a:cubicBezTo>
                <a:cubicBezTo>
                  <a:pt x="1754" y="1580"/>
                  <a:pt x="1810" y="1600"/>
                  <a:pt x="1868" y="1618"/>
                </a:cubicBezTo>
                <a:cubicBezTo>
                  <a:pt x="1885" y="1629"/>
                  <a:pt x="1901" y="1634"/>
                  <a:pt x="1917" y="1645"/>
                </a:cubicBezTo>
                <a:cubicBezTo>
                  <a:pt x="1942" y="1682"/>
                  <a:pt x="1984" y="1708"/>
                  <a:pt x="2014" y="1742"/>
                </a:cubicBezTo>
                <a:cubicBezTo>
                  <a:pt x="2093" y="1832"/>
                  <a:pt x="2149" y="1949"/>
                  <a:pt x="2245" y="2022"/>
                </a:cubicBezTo>
                <a:cubicBezTo>
                  <a:pt x="2275" y="2072"/>
                  <a:pt x="2328" y="2104"/>
                  <a:pt x="2369" y="2146"/>
                </a:cubicBezTo>
                <a:cubicBezTo>
                  <a:pt x="2388" y="2165"/>
                  <a:pt x="2397" y="2179"/>
                  <a:pt x="2423" y="2189"/>
                </a:cubicBezTo>
                <a:cubicBezTo>
                  <a:pt x="2507" y="2273"/>
                  <a:pt x="2649" y="2316"/>
                  <a:pt x="2751" y="2377"/>
                </a:cubicBezTo>
                <a:cubicBezTo>
                  <a:pt x="2778" y="2393"/>
                  <a:pt x="2797" y="2418"/>
                  <a:pt x="2821" y="2436"/>
                </a:cubicBezTo>
                <a:cubicBezTo>
                  <a:pt x="2849" y="2457"/>
                  <a:pt x="2871" y="2467"/>
                  <a:pt x="2897" y="2495"/>
                </a:cubicBezTo>
                <a:cubicBezTo>
                  <a:pt x="2914" y="2513"/>
                  <a:pt x="2925" y="2529"/>
                  <a:pt x="2945" y="2544"/>
                </a:cubicBezTo>
                <a:cubicBezTo>
                  <a:pt x="2960" y="2582"/>
                  <a:pt x="2988" y="2611"/>
                  <a:pt x="3015" y="2641"/>
                </a:cubicBezTo>
                <a:cubicBezTo>
                  <a:pt x="3043" y="2673"/>
                  <a:pt x="3067" y="2712"/>
                  <a:pt x="3090" y="2748"/>
                </a:cubicBezTo>
                <a:cubicBezTo>
                  <a:pt x="3099" y="2762"/>
                  <a:pt x="3117" y="2768"/>
                  <a:pt x="3128" y="2781"/>
                </a:cubicBezTo>
                <a:cubicBezTo>
                  <a:pt x="3192" y="2857"/>
                  <a:pt x="3209" y="2879"/>
                  <a:pt x="3300" y="2905"/>
                </a:cubicBezTo>
                <a:cubicBezTo>
                  <a:pt x="3335" y="2926"/>
                  <a:pt x="3373" y="2939"/>
                  <a:pt x="3413" y="2948"/>
                </a:cubicBezTo>
                <a:cubicBezTo>
                  <a:pt x="3448" y="2969"/>
                  <a:pt x="3483" y="2988"/>
                  <a:pt x="3516" y="3012"/>
                </a:cubicBezTo>
                <a:cubicBezTo>
                  <a:pt x="3534" y="3025"/>
                  <a:pt x="3548" y="3045"/>
                  <a:pt x="3564" y="3061"/>
                </a:cubicBezTo>
                <a:cubicBezTo>
                  <a:pt x="3567" y="3064"/>
                  <a:pt x="3561" y="3054"/>
                  <a:pt x="3559" y="3050"/>
                </a:cubicBezTo>
              </a:path>
            </a:pathLst>
          </a:custGeom>
          <a:noFill/>
          <a:ln w="508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9" name="Freeform 9"/>
          <p:cNvSpPr>
            <a:spLocks/>
          </p:cNvSpPr>
          <p:nvPr/>
        </p:nvSpPr>
        <p:spPr bwMode="auto">
          <a:xfrm>
            <a:off x="3519488" y="2598738"/>
            <a:ext cx="5564187" cy="676275"/>
          </a:xfrm>
          <a:custGeom>
            <a:avLst/>
            <a:gdLst>
              <a:gd name="T0" fmla="*/ 0 w 3962"/>
              <a:gd name="T1" fmla="*/ 460375 h 426"/>
              <a:gd name="T2" fmla="*/ 1065931 w 3962"/>
              <a:gd name="T3" fmla="*/ 495300 h 426"/>
              <a:gd name="T4" fmla="*/ 1988614 w 3962"/>
              <a:gd name="T5" fmla="*/ 614363 h 426"/>
              <a:gd name="T6" fmla="*/ 3069993 w 3962"/>
              <a:gd name="T7" fmla="*/ 119063 h 426"/>
              <a:gd name="T8" fmla="*/ 4317090 w 3962"/>
              <a:gd name="T9" fmla="*/ 15875 h 426"/>
              <a:gd name="T10" fmla="*/ 5564187 w 3962"/>
              <a:gd name="T11" fmla="*/ 212725 h 4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62" h="426">
                <a:moveTo>
                  <a:pt x="0" y="290"/>
                </a:moveTo>
                <a:cubicBezTo>
                  <a:pt x="261" y="293"/>
                  <a:pt x="523" y="296"/>
                  <a:pt x="759" y="312"/>
                </a:cubicBezTo>
                <a:cubicBezTo>
                  <a:pt x="995" y="328"/>
                  <a:pt x="1178" y="426"/>
                  <a:pt x="1416" y="387"/>
                </a:cubicBezTo>
                <a:cubicBezTo>
                  <a:pt x="1654" y="348"/>
                  <a:pt x="1910" y="138"/>
                  <a:pt x="2186" y="75"/>
                </a:cubicBezTo>
                <a:cubicBezTo>
                  <a:pt x="2462" y="12"/>
                  <a:pt x="2778" y="0"/>
                  <a:pt x="3074" y="10"/>
                </a:cubicBezTo>
                <a:cubicBezTo>
                  <a:pt x="3370" y="20"/>
                  <a:pt x="3666" y="77"/>
                  <a:pt x="3962" y="134"/>
                </a:cubicBezTo>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0" name="Text Box 10"/>
          <p:cNvSpPr txBox="1">
            <a:spLocks noChangeArrowheads="1"/>
          </p:cNvSpPr>
          <p:nvPr/>
        </p:nvSpPr>
        <p:spPr bwMode="auto">
          <a:xfrm>
            <a:off x="1258888" y="685800"/>
            <a:ext cx="1704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Earth’s Surface</a:t>
            </a:r>
          </a:p>
        </p:txBody>
      </p:sp>
      <p:sp>
        <p:nvSpPr>
          <p:cNvPr id="92171" name="Text Box 11"/>
          <p:cNvSpPr txBox="1">
            <a:spLocks noChangeArrowheads="1"/>
          </p:cNvSpPr>
          <p:nvPr/>
        </p:nvSpPr>
        <p:spPr bwMode="auto">
          <a:xfrm>
            <a:off x="6421438" y="2290763"/>
            <a:ext cx="1724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Mean Sea Level</a:t>
            </a:r>
          </a:p>
        </p:txBody>
      </p:sp>
      <p:sp>
        <p:nvSpPr>
          <p:cNvPr id="92172" name="Freeform 12"/>
          <p:cNvSpPr>
            <a:spLocks/>
          </p:cNvSpPr>
          <p:nvPr/>
        </p:nvSpPr>
        <p:spPr bwMode="auto">
          <a:xfrm>
            <a:off x="0" y="2735263"/>
            <a:ext cx="9134475" cy="328612"/>
          </a:xfrm>
          <a:custGeom>
            <a:avLst/>
            <a:gdLst>
              <a:gd name="T0" fmla="*/ 230188 w 5754"/>
              <a:gd name="T1" fmla="*/ 196850 h 207"/>
              <a:gd name="T2" fmla="*/ 358775 w 5754"/>
              <a:gd name="T3" fmla="*/ 188912 h 207"/>
              <a:gd name="T4" fmla="*/ 2382838 w 5754"/>
              <a:gd name="T5" fmla="*/ 77787 h 207"/>
              <a:gd name="T6" fmla="*/ 6151563 w 5754"/>
              <a:gd name="T7" fmla="*/ 298450 h 207"/>
              <a:gd name="T8" fmla="*/ 8262938 w 5754"/>
              <a:gd name="T9" fmla="*/ 257175 h 207"/>
              <a:gd name="T10" fmla="*/ 9134475 w 5754"/>
              <a:gd name="T11" fmla="*/ 0 h 2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4" h="207">
                <a:moveTo>
                  <a:pt x="145" y="124"/>
                </a:moveTo>
                <a:cubicBezTo>
                  <a:pt x="72" y="127"/>
                  <a:pt x="0" y="131"/>
                  <a:pt x="226" y="119"/>
                </a:cubicBezTo>
                <a:cubicBezTo>
                  <a:pt x="452" y="107"/>
                  <a:pt x="893" y="38"/>
                  <a:pt x="1501" y="49"/>
                </a:cubicBezTo>
                <a:cubicBezTo>
                  <a:pt x="2109" y="60"/>
                  <a:pt x="3258" y="169"/>
                  <a:pt x="3875" y="188"/>
                </a:cubicBezTo>
                <a:cubicBezTo>
                  <a:pt x="4492" y="207"/>
                  <a:pt x="4892" y="193"/>
                  <a:pt x="5205" y="162"/>
                </a:cubicBezTo>
                <a:cubicBezTo>
                  <a:pt x="5518" y="131"/>
                  <a:pt x="5636" y="65"/>
                  <a:pt x="5754" y="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3" name="Freeform 13"/>
          <p:cNvSpPr>
            <a:spLocks/>
          </p:cNvSpPr>
          <p:nvPr/>
        </p:nvSpPr>
        <p:spPr bwMode="auto">
          <a:xfrm>
            <a:off x="-82550" y="2039938"/>
            <a:ext cx="9134475" cy="714375"/>
          </a:xfrm>
          <a:custGeom>
            <a:avLst/>
            <a:gdLst>
              <a:gd name="T0" fmla="*/ 230188 w 5754"/>
              <a:gd name="T1" fmla="*/ 427935 h 207"/>
              <a:gd name="T2" fmla="*/ 358775 w 5754"/>
              <a:gd name="T3" fmla="*/ 410679 h 207"/>
              <a:gd name="T4" fmla="*/ 2382838 w 5754"/>
              <a:gd name="T5" fmla="*/ 169103 h 207"/>
              <a:gd name="T6" fmla="*/ 6151563 w 5754"/>
              <a:gd name="T7" fmla="*/ 648804 h 207"/>
              <a:gd name="T8" fmla="*/ 8262938 w 5754"/>
              <a:gd name="T9" fmla="*/ 559076 h 207"/>
              <a:gd name="T10" fmla="*/ 9134475 w 5754"/>
              <a:gd name="T11" fmla="*/ 0 h 2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4" h="207">
                <a:moveTo>
                  <a:pt x="145" y="124"/>
                </a:moveTo>
                <a:cubicBezTo>
                  <a:pt x="72" y="127"/>
                  <a:pt x="0" y="131"/>
                  <a:pt x="226" y="119"/>
                </a:cubicBezTo>
                <a:cubicBezTo>
                  <a:pt x="452" y="107"/>
                  <a:pt x="893" y="38"/>
                  <a:pt x="1501" y="49"/>
                </a:cubicBezTo>
                <a:cubicBezTo>
                  <a:pt x="2109" y="60"/>
                  <a:pt x="3258" y="169"/>
                  <a:pt x="3875" y="188"/>
                </a:cubicBezTo>
                <a:cubicBezTo>
                  <a:pt x="4492" y="207"/>
                  <a:pt x="4892" y="193"/>
                  <a:pt x="5205" y="162"/>
                </a:cubicBezTo>
                <a:cubicBezTo>
                  <a:pt x="5518" y="131"/>
                  <a:pt x="5636" y="65"/>
                  <a:pt x="5754" y="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5" name="Freeform 15"/>
          <p:cNvSpPr>
            <a:spLocks/>
          </p:cNvSpPr>
          <p:nvPr/>
        </p:nvSpPr>
        <p:spPr bwMode="auto">
          <a:xfrm>
            <a:off x="-80963" y="1449388"/>
            <a:ext cx="9134476" cy="465137"/>
          </a:xfrm>
          <a:custGeom>
            <a:avLst/>
            <a:gdLst>
              <a:gd name="T0" fmla="*/ 230188 w 5754"/>
              <a:gd name="T1" fmla="*/ 278633 h 207"/>
              <a:gd name="T2" fmla="*/ 358775 w 5754"/>
              <a:gd name="T3" fmla="*/ 267398 h 207"/>
              <a:gd name="T4" fmla="*/ 2382838 w 5754"/>
              <a:gd name="T5" fmla="*/ 110105 h 207"/>
              <a:gd name="T6" fmla="*/ 6151563 w 5754"/>
              <a:gd name="T7" fmla="*/ 422443 h 207"/>
              <a:gd name="T8" fmla="*/ 8262938 w 5754"/>
              <a:gd name="T9" fmla="*/ 364020 h 207"/>
              <a:gd name="T10" fmla="*/ 9134476 w 5754"/>
              <a:gd name="T11" fmla="*/ 0 h 2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4" h="207">
                <a:moveTo>
                  <a:pt x="145" y="124"/>
                </a:moveTo>
                <a:cubicBezTo>
                  <a:pt x="72" y="127"/>
                  <a:pt x="0" y="131"/>
                  <a:pt x="226" y="119"/>
                </a:cubicBezTo>
                <a:cubicBezTo>
                  <a:pt x="452" y="107"/>
                  <a:pt x="893" y="38"/>
                  <a:pt x="1501" y="49"/>
                </a:cubicBezTo>
                <a:cubicBezTo>
                  <a:pt x="2109" y="60"/>
                  <a:pt x="3258" y="169"/>
                  <a:pt x="3875" y="188"/>
                </a:cubicBezTo>
                <a:cubicBezTo>
                  <a:pt x="4492" y="207"/>
                  <a:pt x="4892" y="193"/>
                  <a:pt x="5205" y="162"/>
                </a:cubicBezTo>
                <a:cubicBezTo>
                  <a:pt x="5518" y="131"/>
                  <a:pt x="5636" y="65"/>
                  <a:pt x="5754" y="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6" name="Freeform 16"/>
          <p:cNvSpPr>
            <a:spLocks/>
          </p:cNvSpPr>
          <p:nvPr/>
        </p:nvSpPr>
        <p:spPr bwMode="auto">
          <a:xfrm>
            <a:off x="80963" y="3089275"/>
            <a:ext cx="9134475" cy="669925"/>
          </a:xfrm>
          <a:custGeom>
            <a:avLst/>
            <a:gdLst>
              <a:gd name="T0" fmla="*/ 230188 w 5754"/>
              <a:gd name="T1" fmla="*/ 401308 h 207"/>
              <a:gd name="T2" fmla="*/ 358775 w 5754"/>
              <a:gd name="T3" fmla="*/ 385126 h 207"/>
              <a:gd name="T4" fmla="*/ 2382838 w 5754"/>
              <a:gd name="T5" fmla="*/ 158581 h 207"/>
              <a:gd name="T6" fmla="*/ 6151563 w 5754"/>
              <a:gd name="T7" fmla="*/ 608434 h 207"/>
              <a:gd name="T8" fmla="*/ 8262938 w 5754"/>
              <a:gd name="T9" fmla="*/ 524289 h 207"/>
              <a:gd name="T10" fmla="*/ 9134475 w 5754"/>
              <a:gd name="T11" fmla="*/ 0 h 2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4" h="207">
                <a:moveTo>
                  <a:pt x="145" y="124"/>
                </a:moveTo>
                <a:cubicBezTo>
                  <a:pt x="72" y="127"/>
                  <a:pt x="0" y="131"/>
                  <a:pt x="226" y="119"/>
                </a:cubicBezTo>
                <a:cubicBezTo>
                  <a:pt x="452" y="107"/>
                  <a:pt x="893" y="38"/>
                  <a:pt x="1501" y="49"/>
                </a:cubicBezTo>
                <a:cubicBezTo>
                  <a:pt x="2109" y="60"/>
                  <a:pt x="3258" y="169"/>
                  <a:pt x="3875" y="188"/>
                </a:cubicBezTo>
                <a:cubicBezTo>
                  <a:pt x="4492" y="207"/>
                  <a:pt x="4892" y="193"/>
                  <a:pt x="5205" y="162"/>
                </a:cubicBezTo>
                <a:cubicBezTo>
                  <a:pt x="5518" y="131"/>
                  <a:pt x="5636" y="65"/>
                  <a:pt x="5754" y="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7" name="Freeform 17"/>
          <p:cNvSpPr>
            <a:spLocks/>
          </p:cNvSpPr>
          <p:nvPr/>
        </p:nvSpPr>
        <p:spPr bwMode="auto">
          <a:xfrm>
            <a:off x="-30163" y="4000500"/>
            <a:ext cx="9134476" cy="328613"/>
          </a:xfrm>
          <a:custGeom>
            <a:avLst/>
            <a:gdLst>
              <a:gd name="T0" fmla="*/ 230188 w 5754"/>
              <a:gd name="T1" fmla="*/ 196850 h 207"/>
              <a:gd name="T2" fmla="*/ 358775 w 5754"/>
              <a:gd name="T3" fmla="*/ 188913 h 207"/>
              <a:gd name="T4" fmla="*/ 2382838 w 5754"/>
              <a:gd name="T5" fmla="*/ 77788 h 207"/>
              <a:gd name="T6" fmla="*/ 6151563 w 5754"/>
              <a:gd name="T7" fmla="*/ 298450 h 207"/>
              <a:gd name="T8" fmla="*/ 8262938 w 5754"/>
              <a:gd name="T9" fmla="*/ 257175 h 207"/>
              <a:gd name="T10" fmla="*/ 9134476 w 5754"/>
              <a:gd name="T11" fmla="*/ 0 h 2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4" h="207">
                <a:moveTo>
                  <a:pt x="145" y="124"/>
                </a:moveTo>
                <a:cubicBezTo>
                  <a:pt x="72" y="127"/>
                  <a:pt x="0" y="131"/>
                  <a:pt x="226" y="119"/>
                </a:cubicBezTo>
                <a:cubicBezTo>
                  <a:pt x="452" y="107"/>
                  <a:pt x="893" y="38"/>
                  <a:pt x="1501" y="49"/>
                </a:cubicBezTo>
                <a:cubicBezTo>
                  <a:pt x="2109" y="60"/>
                  <a:pt x="3258" y="169"/>
                  <a:pt x="3875" y="188"/>
                </a:cubicBezTo>
                <a:cubicBezTo>
                  <a:pt x="4492" y="207"/>
                  <a:pt x="4892" y="193"/>
                  <a:pt x="5205" y="162"/>
                </a:cubicBezTo>
                <a:cubicBezTo>
                  <a:pt x="5518" y="131"/>
                  <a:pt x="5636" y="65"/>
                  <a:pt x="5754" y="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8" name="Freeform 18"/>
          <p:cNvSpPr>
            <a:spLocks/>
          </p:cNvSpPr>
          <p:nvPr/>
        </p:nvSpPr>
        <p:spPr bwMode="auto">
          <a:xfrm>
            <a:off x="-41275" y="4803775"/>
            <a:ext cx="9134475" cy="328613"/>
          </a:xfrm>
          <a:custGeom>
            <a:avLst/>
            <a:gdLst>
              <a:gd name="T0" fmla="*/ 230188 w 5754"/>
              <a:gd name="T1" fmla="*/ 196850 h 207"/>
              <a:gd name="T2" fmla="*/ 358775 w 5754"/>
              <a:gd name="T3" fmla="*/ 188913 h 207"/>
              <a:gd name="T4" fmla="*/ 2382838 w 5754"/>
              <a:gd name="T5" fmla="*/ 77788 h 207"/>
              <a:gd name="T6" fmla="*/ 6151563 w 5754"/>
              <a:gd name="T7" fmla="*/ 298450 h 207"/>
              <a:gd name="T8" fmla="*/ 8262938 w 5754"/>
              <a:gd name="T9" fmla="*/ 257175 h 207"/>
              <a:gd name="T10" fmla="*/ 9134475 w 5754"/>
              <a:gd name="T11" fmla="*/ 0 h 2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4" h="207">
                <a:moveTo>
                  <a:pt x="145" y="124"/>
                </a:moveTo>
                <a:cubicBezTo>
                  <a:pt x="72" y="127"/>
                  <a:pt x="0" y="131"/>
                  <a:pt x="226" y="119"/>
                </a:cubicBezTo>
                <a:cubicBezTo>
                  <a:pt x="452" y="107"/>
                  <a:pt x="893" y="38"/>
                  <a:pt x="1501" y="49"/>
                </a:cubicBezTo>
                <a:cubicBezTo>
                  <a:pt x="2109" y="60"/>
                  <a:pt x="3258" y="169"/>
                  <a:pt x="3875" y="188"/>
                </a:cubicBezTo>
                <a:cubicBezTo>
                  <a:pt x="4492" y="207"/>
                  <a:pt x="4892" y="193"/>
                  <a:pt x="5205" y="162"/>
                </a:cubicBezTo>
                <a:cubicBezTo>
                  <a:pt x="5518" y="131"/>
                  <a:pt x="5636" y="65"/>
                  <a:pt x="5754" y="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9" name="Text Box 19"/>
          <p:cNvSpPr txBox="1">
            <a:spLocks noChangeArrowheads="1"/>
          </p:cNvSpPr>
          <p:nvPr/>
        </p:nvSpPr>
        <p:spPr bwMode="auto">
          <a:xfrm>
            <a:off x="122238" y="1323975"/>
            <a:ext cx="827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W=W</a:t>
            </a:r>
            <a:r>
              <a:rPr lang="en-US" baseline="-25000"/>
              <a:t>A</a:t>
            </a:r>
          </a:p>
        </p:txBody>
      </p:sp>
      <p:sp>
        <p:nvSpPr>
          <p:cNvPr id="92180" name="Text Box 20"/>
          <p:cNvSpPr txBox="1">
            <a:spLocks noChangeArrowheads="1"/>
          </p:cNvSpPr>
          <p:nvPr/>
        </p:nvSpPr>
        <p:spPr bwMode="auto">
          <a:xfrm>
            <a:off x="327025" y="3810000"/>
            <a:ext cx="815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W=W</a:t>
            </a:r>
            <a:r>
              <a:rPr lang="en-US" baseline="-25000"/>
              <a:t>E</a:t>
            </a:r>
          </a:p>
        </p:txBody>
      </p:sp>
      <p:sp>
        <p:nvSpPr>
          <p:cNvPr id="92181" name="Text Box 21"/>
          <p:cNvSpPr txBox="1">
            <a:spLocks noChangeArrowheads="1"/>
          </p:cNvSpPr>
          <p:nvPr/>
        </p:nvSpPr>
        <p:spPr bwMode="auto">
          <a:xfrm>
            <a:off x="290513" y="3097213"/>
            <a:ext cx="833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W=W</a:t>
            </a:r>
            <a:r>
              <a:rPr lang="en-US" baseline="-25000"/>
              <a:t>D</a:t>
            </a:r>
          </a:p>
        </p:txBody>
      </p:sp>
      <p:sp>
        <p:nvSpPr>
          <p:cNvPr id="92182" name="Text Box 22"/>
          <p:cNvSpPr txBox="1">
            <a:spLocks noChangeArrowheads="1"/>
          </p:cNvSpPr>
          <p:nvPr/>
        </p:nvSpPr>
        <p:spPr bwMode="auto">
          <a:xfrm>
            <a:off x="406400" y="2533650"/>
            <a:ext cx="820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W=W</a:t>
            </a:r>
            <a:r>
              <a:rPr lang="en-US" baseline="-25000"/>
              <a:t>C</a:t>
            </a:r>
          </a:p>
        </p:txBody>
      </p:sp>
      <p:sp>
        <p:nvSpPr>
          <p:cNvPr id="92183" name="Text Box 23"/>
          <p:cNvSpPr txBox="1">
            <a:spLocks noChangeArrowheads="1"/>
          </p:cNvSpPr>
          <p:nvPr/>
        </p:nvSpPr>
        <p:spPr bwMode="auto">
          <a:xfrm>
            <a:off x="277813" y="2011363"/>
            <a:ext cx="827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W=W</a:t>
            </a:r>
            <a:r>
              <a:rPr lang="en-US" baseline="-25000"/>
              <a:t>B</a:t>
            </a:r>
          </a:p>
        </p:txBody>
      </p:sp>
      <p:sp>
        <p:nvSpPr>
          <p:cNvPr id="92184" name="Text Box 24"/>
          <p:cNvSpPr txBox="1">
            <a:spLocks noChangeArrowheads="1"/>
          </p:cNvSpPr>
          <p:nvPr/>
        </p:nvSpPr>
        <p:spPr bwMode="auto">
          <a:xfrm>
            <a:off x="401638" y="4621213"/>
            <a:ext cx="81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W=W</a:t>
            </a:r>
            <a:r>
              <a:rPr lang="en-US" baseline="-25000"/>
              <a:t>F</a:t>
            </a:r>
          </a:p>
        </p:txBody>
      </p:sp>
      <p:sp>
        <p:nvSpPr>
          <p:cNvPr id="92185" name="Tree"/>
          <p:cNvSpPr>
            <a:spLocks noEditPoints="1" noChangeArrowheads="1"/>
          </p:cNvSpPr>
          <p:nvPr/>
        </p:nvSpPr>
        <p:spPr bwMode="auto">
          <a:xfrm>
            <a:off x="1617663" y="1028700"/>
            <a:ext cx="415925" cy="415925"/>
          </a:xfrm>
          <a:custGeom>
            <a:avLst/>
            <a:gdLst>
              <a:gd name="T0" fmla="*/ 207963 w 21600"/>
              <a:gd name="T1" fmla="*/ 0 h 21600"/>
              <a:gd name="T2" fmla="*/ 118827 w 21600"/>
              <a:gd name="T3" fmla="*/ 121311 h 21600"/>
              <a:gd name="T4" fmla="*/ 59423 w 21600"/>
              <a:gd name="T5" fmla="*/ 242623 h 21600"/>
              <a:gd name="T6" fmla="*/ 0 w 21600"/>
              <a:gd name="T7" fmla="*/ 363934 h 21600"/>
              <a:gd name="T8" fmla="*/ 297098 w 21600"/>
              <a:gd name="T9" fmla="*/ 121311 h 21600"/>
              <a:gd name="T10" fmla="*/ 356502 w 21600"/>
              <a:gd name="T11" fmla="*/ 242623 h 21600"/>
              <a:gd name="T12" fmla="*/ 415925 w 21600"/>
              <a:gd name="T13" fmla="*/ 363934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92186" name="Picture 26" descr="MCj04283830000[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5200650" y="4473575"/>
            <a:ext cx="444500" cy="365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88" name="Text Box 28"/>
          <p:cNvSpPr txBox="1">
            <a:spLocks noChangeArrowheads="1"/>
          </p:cNvSpPr>
          <p:nvPr/>
        </p:nvSpPr>
        <p:spPr bwMode="auto">
          <a:xfrm>
            <a:off x="4864100" y="555625"/>
            <a:ext cx="2968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So…which one is the geoid?</a:t>
            </a:r>
          </a:p>
        </p:txBody>
      </p:sp>
      <p:sp>
        <p:nvSpPr>
          <p:cNvPr id="92189" name="Line 29"/>
          <p:cNvSpPr>
            <a:spLocks noChangeShapeType="1"/>
          </p:cNvSpPr>
          <p:nvPr/>
        </p:nvSpPr>
        <p:spPr bwMode="auto">
          <a:xfrm>
            <a:off x="3768725" y="2889250"/>
            <a:ext cx="0" cy="187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0" name="Line 30"/>
          <p:cNvSpPr>
            <a:spLocks noChangeShapeType="1"/>
          </p:cNvSpPr>
          <p:nvPr/>
        </p:nvSpPr>
        <p:spPr bwMode="auto">
          <a:xfrm flipH="1">
            <a:off x="4067175" y="2897188"/>
            <a:ext cx="17463" cy="153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1" name="Line 31"/>
          <p:cNvSpPr>
            <a:spLocks noChangeShapeType="1"/>
          </p:cNvSpPr>
          <p:nvPr/>
        </p:nvSpPr>
        <p:spPr bwMode="auto">
          <a:xfrm>
            <a:off x="4521200" y="2930525"/>
            <a:ext cx="0" cy="146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2" name="Line 32"/>
          <p:cNvSpPr>
            <a:spLocks noChangeShapeType="1"/>
          </p:cNvSpPr>
          <p:nvPr/>
        </p:nvSpPr>
        <p:spPr bwMode="auto">
          <a:xfrm flipH="1">
            <a:off x="5160963" y="2973388"/>
            <a:ext cx="9525" cy="239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3" name="Line 33"/>
          <p:cNvSpPr>
            <a:spLocks noChangeShapeType="1"/>
          </p:cNvSpPr>
          <p:nvPr/>
        </p:nvSpPr>
        <p:spPr bwMode="auto">
          <a:xfrm flipV="1">
            <a:off x="6418263" y="2768600"/>
            <a:ext cx="0" cy="257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4" name="Line 34"/>
          <p:cNvSpPr>
            <a:spLocks noChangeShapeType="1"/>
          </p:cNvSpPr>
          <p:nvPr/>
        </p:nvSpPr>
        <p:spPr bwMode="auto">
          <a:xfrm flipH="1" flipV="1">
            <a:off x="7264400" y="2589213"/>
            <a:ext cx="7938" cy="452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5" name="Line 35"/>
          <p:cNvSpPr>
            <a:spLocks noChangeShapeType="1"/>
          </p:cNvSpPr>
          <p:nvPr/>
        </p:nvSpPr>
        <p:spPr bwMode="auto">
          <a:xfrm flipV="1">
            <a:off x="7862888" y="2581275"/>
            <a:ext cx="0" cy="444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6" name="Line 36"/>
          <p:cNvSpPr>
            <a:spLocks noChangeShapeType="1"/>
          </p:cNvSpPr>
          <p:nvPr/>
        </p:nvSpPr>
        <p:spPr bwMode="auto">
          <a:xfrm flipV="1">
            <a:off x="8494713" y="2692400"/>
            <a:ext cx="0" cy="265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7" name="Text Box 37"/>
          <p:cNvSpPr txBox="1">
            <a:spLocks noChangeArrowheads="1"/>
          </p:cNvSpPr>
          <p:nvPr/>
        </p:nvSpPr>
        <p:spPr bwMode="auto">
          <a:xfrm>
            <a:off x="4856163" y="871538"/>
            <a:ext cx="1951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C…correct!  Why?</a:t>
            </a:r>
          </a:p>
        </p:txBody>
      </p:sp>
      <p:sp>
        <p:nvSpPr>
          <p:cNvPr id="92198" name="Line 38"/>
          <p:cNvSpPr>
            <a:spLocks noChangeShapeType="1"/>
          </p:cNvSpPr>
          <p:nvPr/>
        </p:nvSpPr>
        <p:spPr bwMode="auto">
          <a:xfrm flipH="1">
            <a:off x="3511550" y="2862263"/>
            <a:ext cx="9525" cy="188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122238" y="6183313"/>
            <a:ext cx="2558714" cy="307777"/>
          </a:xfrm>
          <a:prstGeom prst="rect">
            <a:avLst/>
          </a:prstGeom>
          <a:noFill/>
        </p:spPr>
        <p:txBody>
          <a:bodyPr wrap="none" rtlCol="0">
            <a:spAutoFit/>
          </a:bodyPr>
          <a:lstStyle/>
          <a:p>
            <a:r>
              <a:rPr lang="en-US" dirty="0" smtClean="0"/>
              <a:t>Identifying “The geoid”</a:t>
            </a:r>
            <a:endParaRPr lang="en-US" dirty="0"/>
          </a:p>
        </p:txBody>
      </p:sp>
    </p:spTree>
    <p:extLst>
      <p:ext uri="{BB962C8B-B14F-4D97-AF65-F5344CB8AC3E}">
        <p14:creationId xmlns:p14="http://schemas.microsoft.com/office/powerpoint/2010/main" val="2281781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7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8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2175"/>
                                        </p:tgtEl>
                                        <p:attrNameLst>
                                          <p:attrName>style.visibility</p:attrName>
                                        </p:attrNameLst>
                                      </p:cBhvr>
                                      <p:to>
                                        <p:strVal val="visible"/>
                                      </p:to>
                                    </p:set>
                                    <p:animEffect transition="in" filter="wipe(left)">
                                      <p:cBhvr>
                                        <p:cTn id="25" dur="500"/>
                                        <p:tgtEl>
                                          <p:spTgt spid="9217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2173"/>
                                        </p:tgtEl>
                                        <p:attrNameLst>
                                          <p:attrName>style.visibility</p:attrName>
                                        </p:attrNameLst>
                                      </p:cBhvr>
                                      <p:to>
                                        <p:strVal val="visible"/>
                                      </p:to>
                                    </p:set>
                                    <p:animEffect transition="in" filter="wipe(left)">
                                      <p:cBhvr>
                                        <p:cTn id="28" dur="500"/>
                                        <p:tgtEl>
                                          <p:spTgt spid="9217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2172"/>
                                        </p:tgtEl>
                                        <p:attrNameLst>
                                          <p:attrName>style.visibility</p:attrName>
                                        </p:attrNameLst>
                                      </p:cBhvr>
                                      <p:to>
                                        <p:strVal val="visible"/>
                                      </p:to>
                                    </p:set>
                                    <p:animEffect transition="in" filter="wipe(left)">
                                      <p:cBhvr>
                                        <p:cTn id="31" dur="500"/>
                                        <p:tgtEl>
                                          <p:spTgt spid="9217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2176"/>
                                        </p:tgtEl>
                                        <p:attrNameLst>
                                          <p:attrName>style.visibility</p:attrName>
                                        </p:attrNameLst>
                                      </p:cBhvr>
                                      <p:to>
                                        <p:strVal val="visible"/>
                                      </p:to>
                                    </p:set>
                                    <p:animEffect transition="in" filter="wipe(left)">
                                      <p:cBhvr>
                                        <p:cTn id="34" dur="500"/>
                                        <p:tgtEl>
                                          <p:spTgt spid="9217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2177"/>
                                        </p:tgtEl>
                                        <p:attrNameLst>
                                          <p:attrName>style.visibility</p:attrName>
                                        </p:attrNameLst>
                                      </p:cBhvr>
                                      <p:to>
                                        <p:strVal val="visible"/>
                                      </p:to>
                                    </p:set>
                                    <p:animEffect transition="in" filter="wipe(left)">
                                      <p:cBhvr>
                                        <p:cTn id="37" dur="500"/>
                                        <p:tgtEl>
                                          <p:spTgt spid="9217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2178"/>
                                        </p:tgtEl>
                                        <p:attrNameLst>
                                          <p:attrName>style.visibility</p:attrName>
                                        </p:attrNameLst>
                                      </p:cBhvr>
                                      <p:to>
                                        <p:strVal val="visible"/>
                                      </p:to>
                                    </p:set>
                                    <p:animEffect transition="in" filter="wipe(left)">
                                      <p:cBhvr>
                                        <p:cTn id="40" dur="500"/>
                                        <p:tgtEl>
                                          <p:spTgt spid="9217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2179"/>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grpId="0" nodeType="afterEffect">
                                  <p:stCondLst>
                                    <p:cond delay="200"/>
                                  </p:stCondLst>
                                  <p:childTnLst>
                                    <p:set>
                                      <p:cBhvr>
                                        <p:cTn id="47" dur="1" fill="hold">
                                          <p:stCondLst>
                                            <p:cond delay="0"/>
                                          </p:stCondLst>
                                        </p:cTn>
                                        <p:tgtEl>
                                          <p:spTgt spid="92183"/>
                                        </p:tgtEl>
                                        <p:attrNameLst>
                                          <p:attrName>style.visibility</p:attrName>
                                        </p:attrNameLst>
                                      </p:cBhvr>
                                      <p:to>
                                        <p:strVal val="visible"/>
                                      </p:to>
                                    </p:set>
                                  </p:childTnLst>
                                </p:cTn>
                              </p:par>
                            </p:childTnLst>
                          </p:cTn>
                        </p:par>
                        <p:par>
                          <p:cTn id="48" fill="hold" nodeType="afterGroup">
                            <p:stCondLst>
                              <p:cond delay="200"/>
                            </p:stCondLst>
                            <p:childTnLst>
                              <p:par>
                                <p:cTn id="49" presetID="1" presetClass="entr" presetSubtype="0" fill="hold" grpId="0" nodeType="afterEffect">
                                  <p:stCondLst>
                                    <p:cond delay="200"/>
                                  </p:stCondLst>
                                  <p:childTnLst>
                                    <p:set>
                                      <p:cBhvr>
                                        <p:cTn id="50" dur="1" fill="hold">
                                          <p:stCondLst>
                                            <p:cond delay="0"/>
                                          </p:stCondLst>
                                        </p:cTn>
                                        <p:tgtEl>
                                          <p:spTgt spid="92182"/>
                                        </p:tgtEl>
                                        <p:attrNameLst>
                                          <p:attrName>style.visibility</p:attrName>
                                        </p:attrNameLst>
                                      </p:cBhvr>
                                      <p:to>
                                        <p:strVal val="visible"/>
                                      </p:to>
                                    </p:set>
                                  </p:childTnLst>
                                </p:cTn>
                              </p:par>
                            </p:childTnLst>
                          </p:cTn>
                        </p:par>
                        <p:par>
                          <p:cTn id="51" fill="hold" nodeType="afterGroup">
                            <p:stCondLst>
                              <p:cond delay="400"/>
                            </p:stCondLst>
                            <p:childTnLst>
                              <p:par>
                                <p:cTn id="52" presetID="1" presetClass="entr" presetSubtype="0" fill="hold" grpId="0" nodeType="afterEffect">
                                  <p:stCondLst>
                                    <p:cond delay="200"/>
                                  </p:stCondLst>
                                  <p:childTnLst>
                                    <p:set>
                                      <p:cBhvr>
                                        <p:cTn id="53" dur="1" fill="hold">
                                          <p:stCondLst>
                                            <p:cond delay="0"/>
                                          </p:stCondLst>
                                        </p:cTn>
                                        <p:tgtEl>
                                          <p:spTgt spid="92181"/>
                                        </p:tgtEl>
                                        <p:attrNameLst>
                                          <p:attrName>style.visibility</p:attrName>
                                        </p:attrNameLst>
                                      </p:cBhvr>
                                      <p:to>
                                        <p:strVal val="visible"/>
                                      </p:to>
                                    </p:set>
                                  </p:childTnLst>
                                </p:cTn>
                              </p:par>
                            </p:childTnLst>
                          </p:cTn>
                        </p:par>
                        <p:par>
                          <p:cTn id="54" fill="hold" nodeType="afterGroup">
                            <p:stCondLst>
                              <p:cond delay="600"/>
                            </p:stCondLst>
                            <p:childTnLst>
                              <p:par>
                                <p:cTn id="55" presetID="1" presetClass="entr" presetSubtype="0" fill="hold" grpId="0" nodeType="afterEffect">
                                  <p:stCondLst>
                                    <p:cond delay="200"/>
                                  </p:stCondLst>
                                  <p:childTnLst>
                                    <p:set>
                                      <p:cBhvr>
                                        <p:cTn id="56" dur="1" fill="hold">
                                          <p:stCondLst>
                                            <p:cond delay="0"/>
                                          </p:stCondLst>
                                        </p:cTn>
                                        <p:tgtEl>
                                          <p:spTgt spid="92180"/>
                                        </p:tgtEl>
                                        <p:attrNameLst>
                                          <p:attrName>style.visibility</p:attrName>
                                        </p:attrNameLst>
                                      </p:cBhvr>
                                      <p:to>
                                        <p:strVal val="visible"/>
                                      </p:to>
                                    </p:set>
                                  </p:childTnLst>
                                </p:cTn>
                              </p:par>
                            </p:childTnLst>
                          </p:cTn>
                        </p:par>
                        <p:par>
                          <p:cTn id="57" fill="hold" nodeType="afterGroup">
                            <p:stCondLst>
                              <p:cond delay="800"/>
                            </p:stCondLst>
                            <p:childTnLst>
                              <p:par>
                                <p:cTn id="58" presetID="1" presetClass="entr" presetSubtype="0" fill="hold" grpId="0" nodeType="afterEffect">
                                  <p:stCondLst>
                                    <p:cond delay="200"/>
                                  </p:stCondLst>
                                  <p:childTnLst>
                                    <p:set>
                                      <p:cBhvr>
                                        <p:cTn id="59" dur="1" fill="hold">
                                          <p:stCondLst>
                                            <p:cond delay="0"/>
                                          </p:stCondLst>
                                        </p:cTn>
                                        <p:tgtEl>
                                          <p:spTgt spid="9218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92188"/>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xit" presetSubtype="0" fill="hold" grpId="1" nodeType="clickEffect">
                                  <p:stCondLst>
                                    <p:cond delay="0"/>
                                  </p:stCondLst>
                                  <p:childTnLst>
                                    <p:animEffect transition="out" filter="fade">
                                      <p:cBhvr>
                                        <p:cTn id="67" dur="500"/>
                                        <p:tgtEl>
                                          <p:spTgt spid="92179"/>
                                        </p:tgtEl>
                                      </p:cBhvr>
                                    </p:animEffect>
                                    <p:set>
                                      <p:cBhvr>
                                        <p:cTn id="68" dur="1" fill="hold">
                                          <p:stCondLst>
                                            <p:cond delay="499"/>
                                          </p:stCondLst>
                                        </p:cTn>
                                        <p:tgtEl>
                                          <p:spTgt spid="92179"/>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92175"/>
                                        </p:tgtEl>
                                      </p:cBhvr>
                                    </p:animEffect>
                                    <p:set>
                                      <p:cBhvr>
                                        <p:cTn id="71" dur="1" fill="hold">
                                          <p:stCondLst>
                                            <p:cond delay="499"/>
                                          </p:stCondLst>
                                        </p:cTn>
                                        <p:tgtEl>
                                          <p:spTgt spid="9217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92183"/>
                                        </p:tgtEl>
                                      </p:cBhvr>
                                    </p:animEffect>
                                    <p:set>
                                      <p:cBhvr>
                                        <p:cTn id="74" dur="1" fill="hold">
                                          <p:stCondLst>
                                            <p:cond delay="499"/>
                                          </p:stCondLst>
                                        </p:cTn>
                                        <p:tgtEl>
                                          <p:spTgt spid="92183"/>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92173"/>
                                        </p:tgtEl>
                                      </p:cBhvr>
                                    </p:animEffect>
                                    <p:set>
                                      <p:cBhvr>
                                        <p:cTn id="77" dur="1" fill="hold">
                                          <p:stCondLst>
                                            <p:cond delay="499"/>
                                          </p:stCondLst>
                                        </p:cTn>
                                        <p:tgtEl>
                                          <p:spTgt spid="9217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92181"/>
                                        </p:tgtEl>
                                      </p:cBhvr>
                                    </p:animEffect>
                                    <p:set>
                                      <p:cBhvr>
                                        <p:cTn id="80" dur="1" fill="hold">
                                          <p:stCondLst>
                                            <p:cond delay="499"/>
                                          </p:stCondLst>
                                        </p:cTn>
                                        <p:tgtEl>
                                          <p:spTgt spid="9218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92176"/>
                                        </p:tgtEl>
                                      </p:cBhvr>
                                    </p:animEffect>
                                    <p:set>
                                      <p:cBhvr>
                                        <p:cTn id="83" dur="1" fill="hold">
                                          <p:stCondLst>
                                            <p:cond delay="499"/>
                                          </p:stCondLst>
                                        </p:cTn>
                                        <p:tgtEl>
                                          <p:spTgt spid="92176"/>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92180"/>
                                        </p:tgtEl>
                                      </p:cBhvr>
                                    </p:animEffect>
                                    <p:set>
                                      <p:cBhvr>
                                        <p:cTn id="86" dur="1" fill="hold">
                                          <p:stCondLst>
                                            <p:cond delay="499"/>
                                          </p:stCondLst>
                                        </p:cTn>
                                        <p:tgtEl>
                                          <p:spTgt spid="92180"/>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92177"/>
                                        </p:tgtEl>
                                      </p:cBhvr>
                                    </p:animEffect>
                                    <p:set>
                                      <p:cBhvr>
                                        <p:cTn id="89" dur="1" fill="hold">
                                          <p:stCondLst>
                                            <p:cond delay="499"/>
                                          </p:stCondLst>
                                        </p:cTn>
                                        <p:tgtEl>
                                          <p:spTgt spid="9217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92184"/>
                                        </p:tgtEl>
                                      </p:cBhvr>
                                    </p:animEffect>
                                    <p:set>
                                      <p:cBhvr>
                                        <p:cTn id="92" dur="1" fill="hold">
                                          <p:stCondLst>
                                            <p:cond delay="499"/>
                                          </p:stCondLst>
                                        </p:cTn>
                                        <p:tgtEl>
                                          <p:spTgt spid="9218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92178"/>
                                        </p:tgtEl>
                                      </p:cBhvr>
                                    </p:animEffect>
                                    <p:set>
                                      <p:cBhvr>
                                        <p:cTn id="95" dur="1" fill="hold">
                                          <p:stCondLst>
                                            <p:cond delay="499"/>
                                          </p:stCondLst>
                                        </p:cTn>
                                        <p:tgtEl>
                                          <p:spTgt spid="92178"/>
                                        </p:tgtEl>
                                        <p:attrNameLst>
                                          <p:attrName>style.visibility</p:attrName>
                                        </p:attrNameLst>
                                      </p:cBhvr>
                                      <p:to>
                                        <p:strVal val="hidden"/>
                                      </p:to>
                                    </p:set>
                                  </p:childTnLst>
                                </p:cTn>
                              </p:par>
                            </p:childTnLst>
                          </p:cTn>
                        </p:par>
                        <p:par>
                          <p:cTn id="96" fill="hold" nodeType="afterGroup">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9219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92189"/>
                                        </p:tgtEl>
                                        <p:attrNameLst>
                                          <p:attrName>style.visibility</p:attrName>
                                        </p:attrNameLst>
                                      </p:cBhvr>
                                      <p:to>
                                        <p:strVal val="visible"/>
                                      </p:to>
                                    </p:set>
                                    <p:animEffect transition="in" filter="wipe(up)">
                                      <p:cBhvr>
                                        <p:cTn id="103" dur="500"/>
                                        <p:tgtEl>
                                          <p:spTgt spid="92189"/>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92190"/>
                                        </p:tgtEl>
                                        <p:attrNameLst>
                                          <p:attrName>style.visibility</p:attrName>
                                        </p:attrNameLst>
                                      </p:cBhvr>
                                      <p:to>
                                        <p:strVal val="visible"/>
                                      </p:to>
                                    </p:set>
                                    <p:animEffect transition="in" filter="wipe(up)">
                                      <p:cBhvr>
                                        <p:cTn id="106" dur="500"/>
                                        <p:tgtEl>
                                          <p:spTgt spid="92190"/>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92191"/>
                                        </p:tgtEl>
                                        <p:attrNameLst>
                                          <p:attrName>style.visibility</p:attrName>
                                        </p:attrNameLst>
                                      </p:cBhvr>
                                      <p:to>
                                        <p:strVal val="visible"/>
                                      </p:to>
                                    </p:set>
                                    <p:animEffect transition="in" filter="wipe(up)">
                                      <p:cBhvr>
                                        <p:cTn id="109" dur="500"/>
                                        <p:tgtEl>
                                          <p:spTgt spid="92191"/>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92192"/>
                                        </p:tgtEl>
                                        <p:attrNameLst>
                                          <p:attrName>style.visibility</p:attrName>
                                        </p:attrNameLst>
                                      </p:cBhvr>
                                      <p:to>
                                        <p:strVal val="visible"/>
                                      </p:to>
                                    </p:set>
                                    <p:animEffect transition="in" filter="wipe(up)">
                                      <p:cBhvr>
                                        <p:cTn id="112" dur="500"/>
                                        <p:tgtEl>
                                          <p:spTgt spid="92192"/>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92193"/>
                                        </p:tgtEl>
                                        <p:attrNameLst>
                                          <p:attrName>style.visibility</p:attrName>
                                        </p:attrNameLst>
                                      </p:cBhvr>
                                      <p:to>
                                        <p:strVal val="visible"/>
                                      </p:to>
                                    </p:set>
                                    <p:animEffect transition="in" filter="wipe(down)">
                                      <p:cBhvr>
                                        <p:cTn id="115" dur="500"/>
                                        <p:tgtEl>
                                          <p:spTgt spid="92193"/>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92194"/>
                                        </p:tgtEl>
                                        <p:attrNameLst>
                                          <p:attrName>style.visibility</p:attrName>
                                        </p:attrNameLst>
                                      </p:cBhvr>
                                      <p:to>
                                        <p:strVal val="visible"/>
                                      </p:to>
                                    </p:set>
                                    <p:animEffect transition="in" filter="wipe(down)">
                                      <p:cBhvr>
                                        <p:cTn id="118" dur="500"/>
                                        <p:tgtEl>
                                          <p:spTgt spid="92194"/>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92195"/>
                                        </p:tgtEl>
                                        <p:attrNameLst>
                                          <p:attrName>style.visibility</p:attrName>
                                        </p:attrNameLst>
                                      </p:cBhvr>
                                      <p:to>
                                        <p:strVal val="visible"/>
                                      </p:to>
                                    </p:set>
                                    <p:animEffect transition="in" filter="wipe(down)">
                                      <p:cBhvr>
                                        <p:cTn id="121" dur="500"/>
                                        <p:tgtEl>
                                          <p:spTgt spid="92195"/>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92196"/>
                                        </p:tgtEl>
                                        <p:attrNameLst>
                                          <p:attrName>style.visibility</p:attrName>
                                        </p:attrNameLst>
                                      </p:cBhvr>
                                      <p:to>
                                        <p:strVal val="visible"/>
                                      </p:to>
                                    </p:set>
                                    <p:animEffect transition="in" filter="wipe(down)">
                                      <p:cBhvr>
                                        <p:cTn id="124" dur="500"/>
                                        <p:tgtEl>
                                          <p:spTgt spid="92196"/>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92198"/>
                                        </p:tgtEl>
                                        <p:attrNameLst>
                                          <p:attrName>style.visibility</p:attrName>
                                        </p:attrNameLst>
                                      </p:cBhvr>
                                      <p:to>
                                        <p:strVal val="visible"/>
                                      </p:to>
                                    </p:set>
                                    <p:animEffect transition="in" filter="wipe(up)">
                                      <p:cBhvr>
                                        <p:cTn id="127" dur="500"/>
                                        <p:tgtEl>
                                          <p:spTgt spid="9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P spid="92169" grpId="0" animBg="1"/>
      <p:bldP spid="92170" grpId="0"/>
      <p:bldP spid="92171" grpId="0"/>
      <p:bldP spid="92172" grpId="0" animBg="1"/>
      <p:bldP spid="92173" grpId="0" animBg="1"/>
      <p:bldP spid="92173" grpId="1" animBg="1"/>
      <p:bldP spid="92175" grpId="0" animBg="1"/>
      <p:bldP spid="92175" grpId="1" animBg="1"/>
      <p:bldP spid="92176" grpId="0" animBg="1"/>
      <p:bldP spid="92176" grpId="1" animBg="1"/>
      <p:bldP spid="92177" grpId="0" animBg="1"/>
      <p:bldP spid="92177" grpId="1" animBg="1"/>
      <p:bldP spid="92178" grpId="0" animBg="1"/>
      <p:bldP spid="92178" grpId="1" animBg="1"/>
      <p:bldP spid="92179" grpId="0"/>
      <p:bldP spid="92179" grpId="1"/>
      <p:bldP spid="92180" grpId="0"/>
      <p:bldP spid="92180" grpId="1"/>
      <p:bldP spid="92181" grpId="0"/>
      <p:bldP spid="92181" grpId="1"/>
      <p:bldP spid="92182" grpId="0"/>
      <p:bldP spid="92183" grpId="0"/>
      <p:bldP spid="92183" grpId="1"/>
      <p:bldP spid="92184" grpId="0"/>
      <p:bldP spid="92184" grpId="1"/>
      <p:bldP spid="92185" grpId="0" animBg="1"/>
      <p:bldP spid="92188" grpId="0"/>
      <p:bldP spid="92189" grpId="0" animBg="1"/>
      <p:bldP spid="92190" grpId="0" animBg="1"/>
      <p:bldP spid="92191" grpId="0" animBg="1"/>
      <p:bldP spid="92192" grpId="0" animBg="1"/>
      <p:bldP spid="92193" grpId="0" animBg="1"/>
      <p:bldP spid="92194" grpId="0" animBg="1"/>
      <p:bldP spid="92195" grpId="0" animBg="1"/>
      <p:bldP spid="92196" grpId="0" animBg="1"/>
      <p:bldP spid="92197" grpId="0"/>
      <p:bldP spid="921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Overview of NGS and NOAA</a:t>
            </a:r>
          </a:p>
          <a:p>
            <a:r>
              <a:rPr lang="en-US" dirty="0" smtClean="0"/>
              <a:t>Primer on Physical Geodesy</a:t>
            </a:r>
          </a:p>
          <a:p>
            <a:r>
              <a:rPr lang="en-US" dirty="0" smtClean="0"/>
              <a:t>Recent Research</a:t>
            </a:r>
          </a:p>
          <a:p>
            <a:pPr lvl="1"/>
            <a:r>
              <a:rPr lang="en-US" dirty="0" smtClean="0"/>
              <a:t>Geoid Slope Validation Survey of 2011</a:t>
            </a:r>
          </a:p>
          <a:p>
            <a:pPr lvl="1"/>
            <a:endParaRPr lang="en-US" dirty="0"/>
          </a:p>
        </p:txBody>
      </p:sp>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5F18C57D-C76C-4F8D-A323-F8CD8BE50B19}" type="slidenum">
              <a:rPr lang="en-US" smtClean="0"/>
              <a:pPr>
                <a:defRPr/>
              </a:pPr>
              <a:t>2</a:t>
            </a:fld>
            <a:endParaRPr lang="en-US"/>
          </a:p>
        </p:txBody>
      </p:sp>
    </p:spTree>
    <p:extLst>
      <p:ext uri="{BB962C8B-B14F-4D97-AF65-F5344CB8AC3E}">
        <p14:creationId xmlns:p14="http://schemas.microsoft.com/office/powerpoint/2010/main" val="1265916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p:cNvSpPr>
          <p:nvPr/>
        </p:nvSpPr>
        <p:spPr bwMode="auto">
          <a:xfrm>
            <a:off x="1255713" y="900113"/>
            <a:ext cx="5662612" cy="5283200"/>
          </a:xfrm>
          <a:custGeom>
            <a:avLst/>
            <a:gdLst>
              <a:gd name="T0" fmla="*/ 0 w 3567"/>
              <a:gd name="T1" fmla="*/ 24140 h 3064"/>
              <a:gd name="T2" fmla="*/ 206375 w 3567"/>
              <a:gd name="T3" fmla="*/ 153461 h 3064"/>
              <a:gd name="T4" fmla="*/ 265112 w 3567"/>
              <a:gd name="T5" fmla="*/ 255194 h 3064"/>
              <a:gd name="T6" fmla="*/ 317500 w 3567"/>
              <a:gd name="T7" fmla="*/ 358651 h 3064"/>
              <a:gd name="T8" fmla="*/ 641350 w 3567"/>
              <a:gd name="T9" fmla="*/ 589704 h 3064"/>
              <a:gd name="T10" fmla="*/ 684212 w 3567"/>
              <a:gd name="T11" fmla="*/ 627639 h 3064"/>
              <a:gd name="T12" fmla="*/ 830262 w 3567"/>
              <a:gd name="T13" fmla="*/ 691437 h 3064"/>
              <a:gd name="T14" fmla="*/ 931862 w 3567"/>
              <a:gd name="T15" fmla="*/ 748338 h 3064"/>
              <a:gd name="T16" fmla="*/ 1035050 w 3567"/>
              <a:gd name="T17" fmla="*/ 812137 h 3064"/>
              <a:gd name="T18" fmla="*/ 1171575 w 3567"/>
              <a:gd name="T19" fmla="*/ 943182 h 3064"/>
              <a:gd name="T20" fmla="*/ 1316037 w 3567"/>
              <a:gd name="T21" fmla="*/ 1100092 h 3064"/>
              <a:gd name="T22" fmla="*/ 1350962 w 3567"/>
              <a:gd name="T23" fmla="*/ 1231137 h 3064"/>
              <a:gd name="T24" fmla="*/ 1411287 w 3567"/>
              <a:gd name="T25" fmla="*/ 1332870 h 3064"/>
              <a:gd name="T26" fmla="*/ 1624012 w 3567"/>
              <a:gd name="T27" fmla="*/ 1601858 h 3064"/>
              <a:gd name="T28" fmla="*/ 1795462 w 3567"/>
              <a:gd name="T29" fmla="*/ 1713936 h 3064"/>
              <a:gd name="T30" fmla="*/ 1949450 w 3567"/>
              <a:gd name="T31" fmla="*/ 1824290 h 3064"/>
              <a:gd name="T32" fmla="*/ 2000250 w 3567"/>
              <a:gd name="T33" fmla="*/ 1862225 h 3064"/>
              <a:gd name="T34" fmla="*/ 2257425 w 3567"/>
              <a:gd name="T35" fmla="*/ 2150180 h 3064"/>
              <a:gd name="T36" fmla="*/ 2427287 w 3567"/>
              <a:gd name="T37" fmla="*/ 2408822 h 3064"/>
              <a:gd name="T38" fmla="*/ 2530475 w 3567"/>
              <a:gd name="T39" fmla="*/ 2510555 h 3064"/>
              <a:gd name="T40" fmla="*/ 2624137 w 3567"/>
              <a:gd name="T41" fmla="*/ 2603666 h 3064"/>
              <a:gd name="T42" fmla="*/ 2701925 w 3567"/>
              <a:gd name="T43" fmla="*/ 2669189 h 3064"/>
              <a:gd name="T44" fmla="*/ 2965450 w 3567"/>
              <a:gd name="T45" fmla="*/ 2789888 h 3064"/>
              <a:gd name="T46" fmla="*/ 3043237 w 3567"/>
              <a:gd name="T47" fmla="*/ 2836444 h 3064"/>
              <a:gd name="T48" fmla="*/ 3197225 w 3567"/>
              <a:gd name="T49" fmla="*/ 3003699 h 3064"/>
              <a:gd name="T50" fmla="*/ 3563937 w 3567"/>
              <a:gd name="T51" fmla="*/ 3486498 h 3064"/>
              <a:gd name="T52" fmla="*/ 3760787 w 3567"/>
              <a:gd name="T53" fmla="*/ 3700309 h 3064"/>
              <a:gd name="T54" fmla="*/ 3846512 w 3567"/>
              <a:gd name="T55" fmla="*/ 3774453 h 3064"/>
              <a:gd name="T56" fmla="*/ 4367212 w 3567"/>
              <a:gd name="T57" fmla="*/ 4098618 h 3064"/>
              <a:gd name="T58" fmla="*/ 4478337 w 3567"/>
              <a:gd name="T59" fmla="*/ 4200351 h 3064"/>
              <a:gd name="T60" fmla="*/ 4598987 w 3567"/>
              <a:gd name="T61" fmla="*/ 4302084 h 3064"/>
              <a:gd name="T62" fmla="*/ 4675187 w 3567"/>
              <a:gd name="T63" fmla="*/ 4386573 h 3064"/>
              <a:gd name="T64" fmla="*/ 4786312 w 3567"/>
              <a:gd name="T65" fmla="*/ 4553829 h 3064"/>
              <a:gd name="T66" fmla="*/ 4905375 w 3567"/>
              <a:gd name="T67" fmla="*/ 4738327 h 3064"/>
              <a:gd name="T68" fmla="*/ 4965700 w 3567"/>
              <a:gd name="T69" fmla="*/ 4795228 h 3064"/>
              <a:gd name="T70" fmla="*/ 5238750 w 3567"/>
              <a:gd name="T71" fmla="*/ 5009039 h 3064"/>
              <a:gd name="T72" fmla="*/ 5418137 w 3567"/>
              <a:gd name="T73" fmla="*/ 5083183 h 3064"/>
              <a:gd name="T74" fmla="*/ 5581650 w 3567"/>
              <a:gd name="T75" fmla="*/ 5193537 h 3064"/>
              <a:gd name="T76" fmla="*/ 5657850 w 3567"/>
              <a:gd name="T77" fmla="*/ 5278027 h 3064"/>
              <a:gd name="T78" fmla="*/ 5649912 w 3567"/>
              <a:gd name="T79" fmla="*/ 5259060 h 30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67" h="3064">
                <a:moveTo>
                  <a:pt x="0" y="14"/>
                </a:moveTo>
                <a:cubicBezTo>
                  <a:pt x="52" y="0"/>
                  <a:pt x="90" y="62"/>
                  <a:pt x="130" y="89"/>
                </a:cubicBezTo>
                <a:cubicBezTo>
                  <a:pt x="140" y="115"/>
                  <a:pt x="154" y="125"/>
                  <a:pt x="167" y="148"/>
                </a:cubicBezTo>
                <a:cubicBezTo>
                  <a:pt x="177" y="166"/>
                  <a:pt x="187" y="193"/>
                  <a:pt x="200" y="208"/>
                </a:cubicBezTo>
                <a:cubicBezTo>
                  <a:pt x="259" y="278"/>
                  <a:pt x="321" y="308"/>
                  <a:pt x="404" y="342"/>
                </a:cubicBezTo>
                <a:cubicBezTo>
                  <a:pt x="415" y="346"/>
                  <a:pt x="421" y="359"/>
                  <a:pt x="431" y="364"/>
                </a:cubicBezTo>
                <a:cubicBezTo>
                  <a:pt x="452" y="375"/>
                  <a:pt x="497" y="393"/>
                  <a:pt x="523" y="401"/>
                </a:cubicBezTo>
                <a:cubicBezTo>
                  <a:pt x="544" y="415"/>
                  <a:pt x="563" y="427"/>
                  <a:pt x="587" y="434"/>
                </a:cubicBezTo>
                <a:cubicBezTo>
                  <a:pt x="608" y="449"/>
                  <a:pt x="627" y="463"/>
                  <a:pt x="652" y="471"/>
                </a:cubicBezTo>
                <a:cubicBezTo>
                  <a:pt x="679" y="499"/>
                  <a:pt x="710" y="521"/>
                  <a:pt x="738" y="547"/>
                </a:cubicBezTo>
                <a:cubicBezTo>
                  <a:pt x="770" y="576"/>
                  <a:pt x="793" y="613"/>
                  <a:pt x="829" y="638"/>
                </a:cubicBezTo>
                <a:cubicBezTo>
                  <a:pt x="846" y="662"/>
                  <a:pt x="840" y="688"/>
                  <a:pt x="851" y="714"/>
                </a:cubicBezTo>
                <a:cubicBezTo>
                  <a:pt x="863" y="743"/>
                  <a:pt x="869" y="739"/>
                  <a:pt x="889" y="773"/>
                </a:cubicBezTo>
                <a:cubicBezTo>
                  <a:pt x="919" y="824"/>
                  <a:pt x="963" y="910"/>
                  <a:pt x="1023" y="929"/>
                </a:cubicBezTo>
                <a:cubicBezTo>
                  <a:pt x="1054" y="960"/>
                  <a:pt x="1096" y="969"/>
                  <a:pt x="1131" y="994"/>
                </a:cubicBezTo>
                <a:cubicBezTo>
                  <a:pt x="1163" y="1016"/>
                  <a:pt x="1196" y="1036"/>
                  <a:pt x="1228" y="1058"/>
                </a:cubicBezTo>
                <a:cubicBezTo>
                  <a:pt x="1271" y="1087"/>
                  <a:pt x="1220" y="1065"/>
                  <a:pt x="1260" y="1080"/>
                </a:cubicBezTo>
                <a:cubicBezTo>
                  <a:pt x="1304" y="1144"/>
                  <a:pt x="1374" y="1187"/>
                  <a:pt x="1422" y="1247"/>
                </a:cubicBezTo>
                <a:cubicBezTo>
                  <a:pt x="1460" y="1295"/>
                  <a:pt x="1492" y="1348"/>
                  <a:pt x="1529" y="1397"/>
                </a:cubicBezTo>
                <a:cubicBezTo>
                  <a:pt x="1547" y="1420"/>
                  <a:pt x="1573" y="1435"/>
                  <a:pt x="1594" y="1456"/>
                </a:cubicBezTo>
                <a:cubicBezTo>
                  <a:pt x="1610" y="1472"/>
                  <a:pt x="1631" y="1503"/>
                  <a:pt x="1653" y="1510"/>
                </a:cubicBezTo>
                <a:cubicBezTo>
                  <a:pt x="1667" y="1530"/>
                  <a:pt x="1679" y="1541"/>
                  <a:pt x="1702" y="1548"/>
                </a:cubicBezTo>
                <a:cubicBezTo>
                  <a:pt x="1754" y="1580"/>
                  <a:pt x="1810" y="1600"/>
                  <a:pt x="1868" y="1618"/>
                </a:cubicBezTo>
                <a:cubicBezTo>
                  <a:pt x="1885" y="1629"/>
                  <a:pt x="1901" y="1634"/>
                  <a:pt x="1917" y="1645"/>
                </a:cubicBezTo>
                <a:cubicBezTo>
                  <a:pt x="1942" y="1682"/>
                  <a:pt x="1984" y="1708"/>
                  <a:pt x="2014" y="1742"/>
                </a:cubicBezTo>
                <a:cubicBezTo>
                  <a:pt x="2093" y="1832"/>
                  <a:pt x="2149" y="1949"/>
                  <a:pt x="2245" y="2022"/>
                </a:cubicBezTo>
                <a:cubicBezTo>
                  <a:pt x="2275" y="2072"/>
                  <a:pt x="2328" y="2104"/>
                  <a:pt x="2369" y="2146"/>
                </a:cubicBezTo>
                <a:cubicBezTo>
                  <a:pt x="2388" y="2165"/>
                  <a:pt x="2397" y="2179"/>
                  <a:pt x="2423" y="2189"/>
                </a:cubicBezTo>
                <a:cubicBezTo>
                  <a:pt x="2507" y="2273"/>
                  <a:pt x="2649" y="2316"/>
                  <a:pt x="2751" y="2377"/>
                </a:cubicBezTo>
                <a:cubicBezTo>
                  <a:pt x="2778" y="2393"/>
                  <a:pt x="2797" y="2418"/>
                  <a:pt x="2821" y="2436"/>
                </a:cubicBezTo>
                <a:cubicBezTo>
                  <a:pt x="2849" y="2457"/>
                  <a:pt x="2871" y="2467"/>
                  <a:pt x="2897" y="2495"/>
                </a:cubicBezTo>
                <a:cubicBezTo>
                  <a:pt x="2914" y="2513"/>
                  <a:pt x="2925" y="2529"/>
                  <a:pt x="2945" y="2544"/>
                </a:cubicBezTo>
                <a:cubicBezTo>
                  <a:pt x="2960" y="2582"/>
                  <a:pt x="2988" y="2611"/>
                  <a:pt x="3015" y="2641"/>
                </a:cubicBezTo>
                <a:cubicBezTo>
                  <a:pt x="3043" y="2673"/>
                  <a:pt x="3067" y="2712"/>
                  <a:pt x="3090" y="2748"/>
                </a:cubicBezTo>
                <a:cubicBezTo>
                  <a:pt x="3099" y="2762"/>
                  <a:pt x="3117" y="2768"/>
                  <a:pt x="3128" y="2781"/>
                </a:cubicBezTo>
                <a:cubicBezTo>
                  <a:pt x="3192" y="2857"/>
                  <a:pt x="3209" y="2879"/>
                  <a:pt x="3300" y="2905"/>
                </a:cubicBezTo>
                <a:cubicBezTo>
                  <a:pt x="3335" y="2926"/>
                  <a:pt x="3373" y="2939"/>
                  <a:pt x="3413" y="2948"/>
                </a:cubicBezTo>
                <a:cubicBezTo>
                  <a:pt x="3448" y="2969"/>
                  <a:pt x="3483" y="2988"/>
                  <a:pt x="3516" y="3012"/>
                </a:cubicBezTo>
                <a:cubicBezTo>
                  <a:pt x="3534" y="3025"/>
                  <a:pt x="3548" y="3045"/>
                  <a:pt x="3564" y="3061"/>
                </a:cubicBezTo>
                <a:cubicBezTo>
                  <a:pt x="3567" y="3064"/>
                  <a:pt x="3561" y="3054"/>
                  <a:pt x="3559" y="3050"/>
                </a:cubicBezTo>
              </a:path>
            </a:pathLst>
          </a:custGeom>
          <a:noFill/>
          <a:ln w="508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3" name="Freeform 3"/>
          <p:cNvSpPr>
            <a:spLocks/>
          </p:cNvSpPr>
          <p:nvPr/>
        </p:nvSpPr>
        <p:spPr bwMode="auto">
          <a:xfrm>
            <a:off x="3519488" y="2598738"/>
            <a:ext cx="5564187" cy="676275"/>
          </a:xfrm>
          <a:custGeom>
            <a:avLst/>
            <a:gdLst>
              <a:gd name="T0" fmla="*/ 0 w 3962"/>
              <a:gd name="T1" fmla="*/ 460375 h 426"/>
              <a:gd name="T2" fmla="*/ 1065931 w 3962"/>
              <a:gd name="T3" fmla="*/ 495300 h 426"/>
              <a:gd name="T4" fmla="*/ 1988614 w 3962"/>
              <a:gd name="T5" fmla="*/ 614363 h 426"/>
              <a:gd name="T6" fmla="*/ 3069993 w 3962"/>
              <a:gd name="T7" fmla="*/ 119063 h 426"/>
              <a:gd name="T8" fmla="*/ 4317090 w 3962"/>
              <a:gd name="T9" fmla="*/ 15875 h 426"/>
              <a:gd name="T10" fmla="*/ 5564187 w 3962"/>
              <a:gd name="T11" fmla="*/ 212725 h 4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62" h="426">
                <a:moveTo>
                  <a:pt x="0" y="290"/>
                </a:moveTo>
                <a:cubicBezTo>
                  <a:pt x="261" y="293"/>
                  <a:pt x="523" y="296"/>
                  <a:pt x="759" y="312"/>
                </a:cubicBezTo>
                <a:cubicBezTo>
                  <a:pt x="995" y="328"/>
                  <a:pt x="1178" y="426"/>
                  <a:pt x="1416" y="387"/>
                </a:cubicBezTo>
                <a:cubicBezTo>
                  <a:pt x="1654" y="348"/>
                  <a:pt x="1910" y="138"/>
                  <a:pt x="2186" y="75"/>
                </a:cubicBezTo>
                <a:cubicBezTo>
                  <a:pt x="2462" y="12"/>
                  <a:pt x="2778" y="0"/>
                  <a:pt x="3074" y="10"/>
                </a:cubicBezTo>
                <a:cubicBezTo>
                  <a:pt x="3370" y="20"/>
                  <a:pt x="3666" y="77"/>
                  <a:pt x="3962" y="134"/>
                </a:cubicBezTo>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4" name="Text Box 4"/>
          <p:cNvSpPr txBox="1">
            <a:spLocks noChangeArrowheads="1"/>
          </p:cNvSpPr>
          <p:nvPr/>
        </p:nvSpPr>
        <p:spPr bwMode="auto">
          <a:xfrm>
            <a:off x="1258888" y="685800"/>
            <a:ext cx="1704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Earth’s Surface</a:t>
            </a:r>
          </a:p>
        </p:txBody>
      </p:sp>
      <p:sp>
        <p:nvSpPr>
          <p:cNvPr id="20485" name="Text Box 5"/>
          <p:cNvSpPr txBox="1">
            <a:spLocks noChangeArrowheads="1"/>
          </p:cNvSpPr>
          <p:nvPr/>
        </p:nvSpPr>
        <p:spPr bwMode="auto">
          <a:xfrm>
            <a:off x="6421438" y="2290763"/>
            <a:ext cx="1724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Mean Sea Level</a:t>
            </a:r>
          </a:p>
        </p:txBody>
      </p:sp>
      <p:sp>
        <p:nvSpPr>
          <p:cNvPr id="20486" name="Freeform 6"/>
          <p:cNvSpPr>
            <a:spLocks/>
          </p:cNvSpPr>
          <p:nvPr/>
        </p:nvSpPr>
        <p:spPr bwMode="auto">
          <a:xfrm>
            <a:off x="0" y="2735263"/>
            <a:ext cx="9134475" cy="328612"/>
          </a:xfrm>
          <a:custGeom>
            <a:avLst/>
            <a:gdLst>
              <a:gd name="T0" fmla="*/ 230188 w 5754"/>
              <a:gd name="T1" fmla="*/ 196850 h 207"/>
              <a:gd name="T2" fmla="*/ 358775 w 5754"/>
              <a:gd name="T3" fmla="*/ 188912 h 207"/>
              <a:gd name="T4" fmla="*/ 2382838 w 5754"/>
              <a:gd name="T5" fmla="*/ 77787 h 207"/>
              <a:gd name="T6" fmla="*/ 6151563 w 5754"/>
              <a:gd name="T7" fmla="*/ 298450 h 207"/>
              <a:gd name="T8" fmla="*/ 8262938 w 5754"/>
              <a:gd name="T9" fmla="*/ 257175 h 207"/>
              <a:gd name="T10" fmla="*/ 9134475 w 5754"/>
              <a:gd name="T11" fmla="*/ 0 h 2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4" h="207">
                <a:moveTo>
                  <a:pt x="145" y="124"/>
                </a:moveTo>
                <a:cubicBezTo>
                  <a:pt x="72" y="127"/>
                  <a:pt x="0" y="131"/>
                  <a:pt x="226" y="119"/>
                </a:cubicBezTo>
                <a:cubicBezTo>
                  <a:pt x="452" y="107"/>
                  <a:pt x="893" y="38"/>
                  <a:pt x="1501" y="49"/>
                </a:cubicBezTo>
                <a:cubicBezTo>
                  <a:pt x="2109" y="60"/>
                  <a:pt x="3258" y="169"/>
                  <a:pt x="3875" y="188"/>
                </a:cubicBezTo>
                <a:cubicBezTo>
                  <a:pt x="4492" y="207"/>
                  <a:pt x="4892" y="193"/>
                  <a:pt x="5205" y="162"/>
                </a:cubicBezTo>
                <a:cubicBezTo>
                  <a:pt x="5518" y="131"/>
                  <a:pt x="5636" y="65"/>
                  <a:pt x="5754" y="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Text Box 15"/>
          <p:cNvSpPr txBox="1">
            <a:spLocks noChangeArrowheads="1"/>
          </p:cNvSpPr>
          <p:nvPr/>
        </p:nvSpPr>
        <p:spPr bwMode="auto">
          <a:xfrm>
            <a:off x="406400" y="2533650"/>
            <a:ext cx="820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W=W</a:t>
            </a:r>
            <a:r>
              <a:rPr lang="en-US" baseline="-25000"/>
              <a:t>C</a:t>
            </a:r>
          </a:p>
        </p:txBody>
      </p:sp>
      <p:sp>
        <p:nvSpPr>
          <p:cNvPr id="20488" name="Tree"/>
          <p:cNvSpPr>
            <a:spLocks noEditPoints="1" noChangeArrowheads="1"/>
          </p:cNvSpPr>
          <p:nvPr/>
        </p:nvSpPr>
        <p:spPr bwMode="auto">
          <a:xfrm>
            <a:off x="1617663" y="1028700"/>
            <a:ext cx="415925" cy="415925"/>
          </a:xfrm>
          <a:custGeom>
            <a:avLst/>
            <a:gdLst>
              <a:gd name="T0" fmla="*/ 207963 w 21600"/>
              <a:gd name="T1" fmla="*/ 0 h 21600"/>
              <a:gd name="T2" fmla="*/ 118827 w 21600"/>
              <a:gd name="T3" fmla="*/ 121311 h 21600"/>
              <a:gd name="T4" fmla="*/ 59423 w 21600"/>
              <a:gd name="T5" fmla="*/ 242623 h 21600"/>
              <a:gd name="T6" fmla="*/ 0 w 21600"/>
              <a:gd name="T7" fmla="*/ 363934 h 21600"/>
              <a:gd name="T8" fmla="*/ 297098 w 21600"/>
              <a:gd name="T9" fmla="*/ 121311 h 21600"/>
              <a:gd name="T10" fmla="*/ 356502 w 21600"/>
              <a:gd name="T11" fmla="*/ 242623 h 21600"/>
              <a:gd name="T12" fmla="*/ 415925 w 21600"/>
              <a:gd name="T13" fmla="*/ 363934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20489" name="Picture 19" descr="MCj04283830000[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5200650" y="4473575"/>
            <a:ext cx="444500" cy="365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62" name="Oval 30"/>
          <p:cNvSpPr>
            <a:spLocks noChangeArrowheads="1"/>
          </p:cNvSpPr>
          <p:nvPr/>
        </p:nvSpPr>
        <p:spPr bwMode="auto">
          <a:xfrm>
            <a:off x="3051175" y="2386013"/>
            <a:ext cx="1152525" cy="1152525"/>
          </a:xfrm>
          <a:prstGeom prst="ellipse">
            <a:avLst/>
          </a:prstGeom>
          <a:noFill/>
          <a:ln w="635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Line 31"/>
          <p:cNvSpPr>
            <a:spLocks noChangeShapeType="1"/>
          </p:cNvSpPr>
          <p:nvPr/>
        </p:nvSpPr>
        <p:spPr bwMode="auto">
          <a:xfrm flipH="1">
            <a:off x="3511550" y="2862263"/>
            <a:ext cx="9525" cy="188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Text Box 32"/>
          <p:cNvSpPr txBox="1">
            <a:spLocks noChangeArrowheads="1"/>
          </p:cNvSpPr>
          <p:nvPr/>
        </p:nvSpPr>
        <p:spPr bwMode="auto">
          <a:xfrm>
            <a:off x="3325813" y="1470025"/>
            <a:ext cx="474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Let’s take a closer look at what happens right</a:t>
            </a:r>
          </a:p>
          <a:p>
            <a:pPr eaLnBrk="1" hangingPunct="1"/>
            <a:r>
              <a:rPr lang="en-US"/>
              <a:t>at the coastline…</a:t>
            </a:r>
          </a:p>
        </p:txBody>
      </p:sp>
    </p:spTree>
    <p:extLst>
      <p:ext uri="{BB962C8B-B14F-4D97-AF65-F5344CB8AC3E}">
        <p14:creationId xmlns:p14="http://schemas.microsoft.com/office/powerpoint/2010/main" val="1915502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5262"/>
                                        </p:tgtEl>
                                        <p:attrNameLst>
                                          <p:attrName>style.visibility</p:attrName>
                                        </p:attrNameLst>
                                      </p:cBhvr>
                                      <p:to>
                                        <p:strVal val="visible"/>
                                      </p:to>
                                    </p:set>
                                    <p:animEffect transition="in" filter="wipe(down)">
                                      <p:cBhvr>
                                        <p:cTn id="7" dur="500"/>
                                        <p:tgtEl>
                                          <p:spTgt spid="95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2"/>
          <p:cNvSpPr>
            <a:spLocks/>
          </p:cNvSpPr>
          <p:nvPr/>
        </p:nvSpPr>
        <p:spPr bwMode="auto">
          <a:xfrm>
            <a:off x="1255713" y="900113"/>
            <a:ext cx="5662612" cy="5283200"/>
          </a:xfrm>
          <a:custGeom>
            <a:avLst/>
            <a:gdLst>
              <a:gd name="T0" fmla="*/ 0 w 3567"/>
              <a:gd name="T1" fmla="*/ 24140 h 3064"/>
              <a:gd name="T2" fmla="*/ 206375 w 3567"/>
              <a:gd name="T3" fmla="*/ 153461 h 3064"/>
              <a:gd name="T4" fmla="*/ 265112 w 3567"/>
              <a:gd name="T5" fmla="*/ 255194 h 3064"/>
              <a:gd name="T6" fmla="*/ 317500 w 3567"/>
              <a:gd name="T7" fmla="*/ 358651 h 3064"/>
              <a:gd name="T8" fmla="*/ 641350 w 3567"/>
              <a:gd name="T9" fmla="*/ 589704 h 3064"/>
              <a:gd name="T10" fmla="*/ 684212 w 3567"/>
              <a:gd name="T11" fmla="*/ 627639 h 3064"/>
              <a:gd name="T12" fmla="*/ 830262 w 3567"/>
              <a:gd name="T13" fmla="*/ 691437 h 3064"/>
              <a:gd name="T14" fmla="*/ 931862 w 3567"/>
              <a:gd name="T15" fmla="*/ 748338 h 3064"/>
              <a:gd name="T16" fmla="*/ 1035050 w 3567"/>
              <a:gd name="T17" fmla="*/ 812137 h 3064"/>
              <a:gd name="T18" fmla="*/ 1171575 w 3567"/>
              <a:gd name="T19" fmla="*/ 943182 h 3064"/>
              <a:gd name="T20" fmla="*/ 1316037 w 3567"/>
              <a:gd name="T21" fmla="*/ 1100092 h 3064"/>
              <a:gd name="T22" fmla="*/ 1350962 w 3567"/>
              <a:gd name="T23" fmla="*/ 1231137 h 3064"/>
              <a:gd name="T24" fmla="*/ 1411287 w 3567"/>
              <a:gd name="T25" fmla="*/ 1332870 h 3064"/>
              <a:gd name="T26" fmla="*/ 1624012 w 3567"/>
              <a:gd name="T27" fmla="*/ 1601858 h 3064"/>
              <a:gd name="T28" fmla="*/ 1795462 w 3567"/>
              <a:gd name="T29" fmla="*/ 1713936 h 3064"/>
              <a:gd name="T30" fmla="*/ 1949450 w 3567"/>
              <a:gd name="T31" fmla="*/ 1824290 h 3064"/>
              <a:gd name="T32" fmla="*/ 2000250 w 3567"/>
              <a:gd name="T33" fmla="*/ 1862225 h 3064"/>
              <a:gd name="T34" fmla="*/ 2257425 w 3567"/>
              <a:gd name="T35" fmla="*/ 2150180 h 3064"/>
              <a:gd name="T36" fmla="*/ 2427287 w 3567"/>
              <a:gd name="T37" fmla="*/ 2408822 h 3064"/>
              <a:gd name="T38" fmla="*/ 2530475 w 3567"/>
              <a:gd name="T39" fmla="*/ 2510555 h 3064"/>
              <a:gd name="T40" fmla="*/ 2624137 w 3567"/>
              <a:gd name="T41" fmla="*/ 2603666 h 3064"/>
              <a:gd name="T42" fmla="*/ 2701925 w 3567"/>
              <a:gd name="T43" fmla="*/ 2669189 h 3064"/>
              <a:gd name="T44" fmla="*/ 2965450 w 3567"/>
              <a:gd name="T45" fmla="*/ 2789888 h 3064"/>
              <a:gd name="T46" fmla="*/ 3043237 w 3567"/>
              <a:gd name="T47" fmla="*/ 2836444 h 3064"/>
              <a:gd name="T48" fmla="*/ 3197225 w 3567"/>
              <a:gd name="T49" fmla="*/ 3003699 h 3064"/>
              <a:gd name="T50" fmla="*/ 3563937 w 3567"/>
              <a:gd name="T51" fmla="*/ 3486498 h 3064"/>
              <a:gd name="T52" fmla="*/ 3760787 w 3567"/>
              <a:gd name="T53" fmla="*/ 3700309 h 3064"/>
              <a:gd name="T54" fmla="*/ 3846512 w 3567"/>
              <a:gd name="T55" fmla="*/ 3774453 h 3064"/>
              <a:gd name="T56" fmla="*/ 4367212 w 3567"/>
              <a:gd name="T57" fmla="*/ 4098618 h 3064"/>
              <a:gd name="T58" fmla="*/ 4478337 w 3567"/>
              <a:gd name="T59" fmla="*/ 4200351 h 3064"/>
              <a:gd name="T60" fmla="*/ 4598987 w 3567"/>
              <a:gd name="T61" fmla="*/ 4302084 h 3064"/>
              <a:gd name="T62" fmla="*/ 4675187 w 3567"/>
              <a:gd name="T63" fmla="*/ 4386573 h 3064"/>
              <a:gd name="T64" fmla="*/ 4786312 w 3567"/>
              <a:gd name="T65" fmla="*/ 4553829 h 3064"/>
              <a:gd name="T66" fmla="*/ 4905375 w 3567"/>
              <a:gd name="T67" fmla="*/ 4738327 h 3064"/>
              <a:gd name="T68" fmla="*/ 4965700 w 3567"/>
              <a:gd name="T69" fmla="*/ 4795228 h 3064"/>
              <a:gd name="T70" fmla="*/ 5238750 w 3567"/>
              <a:gd name="T71" fmla="*/ 5009039 h 3064"/>
              <a:gd name="T72" fmla="*/ 5418137 w 3567"/>
              <a:gd name="T73" fmla="*/ 5083183 h 3064"/>
              <a:gd name="T74" fmla="*/ 5581650 w 3567"/>
              <a:gd name="T75" fmla="*/ 5193537 h 3064"/>
              <a:gd name="T76" fmla="*/ 5657850 w 3567"/>
              <a:gd name="T77" fmla="*/ 5278027 h 3064"/>
              <a:gd name="T78" fmla="*/ 5649912 w 3567"/>
              <a:gd name="T79" fmla="*/ 5259060 h 30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67" h="3064">
                <a:moveTo>
                  <a:pt x="0" y="14"/>
                </a:moveTo>
                <a:cubicBezTo>
                  <a:pt x="52" y="0"/>
                  <a:pt x="90" y="62"/>
                  <a:pt x="130" y="89"/>
                </a:cubicBezTo>
                <a:cubicBezTo>
                  <a:pt x="140" y="115"/>
                  <a:pt x="154" y="125"/>
                  <a:pt x="167" y="148"/>
                </a:cubicBezTo>
                <a:cubicBezTo>
                  <a:pt x="177" y="166"/>
                  <a:pt x="187" y="193"/>
                  <a:pt x="200" y="208"/>
                </a:cubicBezTo>
                <a:cubicBezTo>
                  <a:pt x="259" y="278"/>
                  <a:pt x="321" y="308"/>
                  <a:pt x="404" y="342"/>
                </a:cubicBezTo>
                <a:cubicBezTo>
                  <a:pt x="415" y="346"/>
                  <a:pt x="421" y="359"/>
                  <a:pt x="431" y="364"/>
                </a:cubicBezTo>
                <a:cubicBezTo>
                  <a:pt x="452" y="375"/>
                  <a:pt x="497" y="393"/>
                  <a:pt x="523" y="401"/>
                </a:cubicBezTo>
                <a:cubicBezTo>
                  <a:pt x="544" y="415"/>
                  <a:pt x="563" y="427"/>
                  <a:pt x="587" y="434"/>
                </a:cubicBezTo>
                <a:cubicBezTo>
                  <a:pt x="608" y="449"/>
                  <a:pt x="627" y="463"/>
                  <a:pt x="652" y="471"/>
                </a:cubicBezTo>
                <a:cubicBezTo>
                  <a:pt x="679" y="499"/>
                  <a:pt x="710" y="521"/>
                  <a:pt x="738" y="547"/>
                </a:cubicBezTo>
                <a:cubicBezTo>
                  <a:pt x="770" y="576"/>
                  <a:pt x="793" y="613"/>
                  <a:pt x="829" y="638"/>
                </a:cubicBezTo>
                <a:cubicBezTo>
                  <a:pt x="846" y="662"/>
                  <a:pt x="840" y="688"/>
                  <a:pt x="851" y="714"/>
                </a:cubicBezTo>
                <a:cubicBezTo>
                  <a:pt x="863" y="743"/>
                  <a:pt x="869" y="739"/>
                  <a:pt x="889" y="773"/>
                </a:cubicBezTo>
                <a:cubicBezTo>
                  <a:pt x="919" y="824"/>
                  <a:pt x="963" y="910"/>
                  <a:pt x="1023" y="929"/>
                </a:cubicBezTo>
                <a:cubicBezTo>
                  <a:pt x="1054" y="960"/>
                  <a:pt x="1096" y="969"/>
                  <a:pt x="1131" y="994"/>
                </a:cubicBezTo>
                <a:cubicBezTo>
                  <a:pt x="1163" y="1016"/>
                  <a:pt x="1196" y="1036"/>
                  <a:pt x="1228" y="1058"/>
                </a:cubicBezTo>
                <a:cubicBezTo>
                  <a:pt x="1271" y="1087"/>
                  <a:pt x="1220" y="1065"/>
                  <a:pt x="1260" y="1080"/>
                </a:cubicBezTo>
                <a:cubicBezTo>
                  <a:pt x="1304" y="1144"/>
                  <a:pt x="1374" y="1187"/>
                  <a:pt x="1422" y="1247"/>
                </a:cubicBezTo>
                <a:cubicBezTo>
                  <a:pt x="1460" y="1295"/>
                  <a:pt x="1492" y="1348"/>
                  <a:pt x="1529" y="1397"/>
                </a:cubicBezTo>
                <a:cubicBezTo>
                  <a:pt x="1547" y="1420"/>
                  <a:pt x="1573" y="1435"/>
                  <a:pt x="1594" y="1456"/>
                </a:cubicBezTo>
                <a:cubicBezTo>
                  <a:pt x="1610" y="1472"/>
                  <a:pt x="1631" y="1503"/>
                  <a:pt x="1653" y="1510"/>
                </a:cubicBezTo>
                <a:cubicBezTo>
                  <a:pt x="1667" y="1530"/>
                  <a:pt x="1679" y="1541"/>
                  <a:pt x="1702" y="1548"/>
                </a:cubicBezTo>
                <a:cubicBezTo>
                  <a:pt x="1754" y="1580"/>
                  <a:pt x="1810" y="1600"/>
                  <a:pt x="1868" y="1618"/>
                </a:cubicBezTo>
                <a:cubicBezTo>
                  <a:pt x="1885" y="1629"/>
                  <a:pt x="1901" y="1634"/>
                  <a:pt x="1917" y="1645"/>
                </a:cubicBezTo>
                <a:cubicBezTo>
                  <a:pt x="1942" y="1682"/>
                  <a:pt x="1984" y="1708"/>
                  <a:pt x="2014" y="1742"/>
                </a:cubicBezTo>
                <a:cubicBezTo>
                  <a:pt x="2093" y="1832"/>
                  <a:pt x="2149" y="1949"/>
                  <a:pt x="2245" y="2022"/>
                </a:cubicBezTo>
                <a:cubicBezTo>
                  <a:pt x="2275" y="2072"/>
                  <a:pt x="2328" y="2104"/>
                  <a:pt x="2369" y="2146"/>
                </a:cubicBezTo>
                <a:cubicBezTo>
                  <a:pt x="2388" y="2165"/>
                  <a:pt x="2397" y="2179"/>
                  <a:pt x="2423" y="2189"/>
                </a:cubicBezTo>
                <a:cubicBezTo>
                  <a:pt x="2507" y="2273"/>
                  <a:pt x="2649" y="2316"/>
                  <a:pt x="2751" y="2377"/>
                </a:cubicBezTo>
                <a:cubicBezTo>
                  <a:pt x="2778" y="2393"/>
                  <a:pt x="2797" y="2418"/>
                  <a:pt x="2821" y="2436"/>
                </a:cubicBezTo>
                <a:cubicBezTo>
                  <a:pt x="2849" y="2457"/>
                  <a:pt x="2871" y="2467"/>
                  <a:pt x="2897" y="2495"/>
                </a:cubicBezTo>
                <a:cubicBezTo>
                  <a:pt x="2914" y="2513"/>
                  <a:pt x="2925" y="2529"/>
                  <a:pt x="2945" y="2544"/>
                </a:cubicBezTo>
                <a:cubicBezTo>
                  <a:pt x="2960" y="2582"/>
                  <a:pt x="2988" y="2611"/>
                  <a:pt x="3015" y="2641"/>
                </a:cubicBezTo>
                <a:cubicBezTo>
                  <a:pt x="3043" y="2673"/>
                  <a:pt x="3067" y="2712"/>
                  <a:pt x="3090" y="2748"/>
                </a:cubicBezTo>
                <a:cubicBezTo>
                  <a:pt x="3099" y="2762"/>
                  <a:pt x="3117" y="2768"/>
                  <a:pt x="3128" y="2781"/>
                </a:cubicBezTo>
                <a:cubicBezTo>
                  <a:pt x="3192" y="2857"/>
                  <a:pt x="3209" y="2879"/>
                  <a:pt x="3300" y="2905"/>
                </a:cubicBezTo>
                <a:cubicBezTo>
                  <a:pt x="3335" y="2926"/>
                  <a:pt x="3373" y="2939"/>
                  <a:pt x="3413" y="2948"/>
                </a:cubicBezTo>
                <a:cubicBezTo>
                  <a:pt x="3448" y="2969"/>
                  <a:pt x="3483" y="2988"/>
                  <a:pt x="3516" y="3012"/>
                </a:cubicBezTo>
                <a:cubicBezTo>
                  <a:pt x="3534" y="3025"/>
                  <a:pt x="3548" y="3045"/>
                  <a:pt x="3564" y="3061"/>
                </a:cubicBezTo>
                <a:cubicBezTo>
                  <a:pt x="3567" y="3064"/>
                  <a:pt x="3561" y="3054"/>
                  <a:pt x="3559" y="3050"/>
                </a:cubicBezTo>
              </a:path>
            </a:pathLst>
          </a:custGeom>
          <a:noFill/>
          <a:ln w="50800">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7" name="Text Box 4"/>
          <p:cNvSpPr txBox="1">
            <a:spLocks noChangeArrowheads="1"/>
          </p:cNvSpPr>
          <p:nvPr/>
        </p:nvSpPr>
        <p:spPr bwMode="auto">
          <a:xfrm>
            <a:off x="1258888" y="685800"/>
            <a:ext cx="1704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Earth’s Surface</a:t>
            </a:r>
          </a:p>
        </p:txBody>
      </p:sp>
      <p:sp>
        <p:nvSpPr>
          <p:cNvPr id="96273" name="Line 17"/>
          <p:cNvSpPr>
            <a:spLocks noChangeShapeType="1"/>
          </p:cNvSpPr>
          <p:nvPr/>
        </p:nvSpPr>
        <p:spPr bwMode="auto">
          <a:xfrm flipH="1">
            <a:off x="6661150" y="2019300"/>
            <a:ext cx="19050" cy="272415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4" name="Text Box 18"/>
          <p:cNvSpPr txBox="1">
            <a:spLocks noChangeArrowheads="1"/>
          </p:cNvSpPr>
          <p:nvPr/>
        </p:nvSpPr>
        <p:spPr bwMode="auto">
          <a:xfrm>
            <a:off x="6653213" y="2855913"/>
            <a:ext cx="388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latin typeface="Symbol" pitchFamily="18" charset="2"/>
              </a:rPr>
              <a:t>h</a:t>
            </a:r>
            <a:r>
              <a:rPr lang="en-US" baseline="-25000"/>
              <a:t>Q</a:t>
            </a:r>
          </a:p>
        </p:txBody>
      </p:sp>
      <p:sp>
        <p:nvSpPr>
          <p:cNvPr id="96275" name="Text Box 19"/>
          <p:cNvSpPr txBox="1">
            <a:spLocks noChangeArrowheads="1"/>
          </p:cNvSpPr>
          <p:nvPr/>
        </p:nvSpPr>
        <p:spPr bwMode="auto">
          <a:xfrm>
            <a:off x="3262313" y="862013"/>
            <a:ext cx="5430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latin typeface="Symbol" pitchFamily="18" charset="2"/>
              </a:rPr>
              <a:t>h</a:t>
            </a:r>
            <a:r>
              <a:rPr lang="en-US" baseline="-25000"/>
              <a:t>Q</a:t>
            </a:r>
            <a:r>
              <a:rPr lang="en-US">
                <a:latin typeface="Symbol" pitchFamily="18" charset="2"/>
              </a:rPr>
              <a:t> </a:t>
            </a:r>
            <a:r>
              <a:rPr lang="en-US"/>
              <a:t>= Distance above Local Mean Sea Level (LMSL)</a:t>
            </a:r>
          </a:p>
        </p:txBody>
      </p:sp>
      <p:sp>
        <p:nvSpPr>
          <p:cNvPr id="96271" name="Line 15"/>
          <p:cNvSpPr>
            <a:spLocks noChangeShapeType="1"/>
          </p:cNvSpPr>
          <p:nvPr/>
        </p:nvSpPr>
        <p:spPr bwMode="auto">
          <a:xfrm>
            <a:off x="4154488" y="1992313"/>
            <a:ext cx="2544762" cy="2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6" name="Rectangle 20" descr="Light downward diagonal"/>
          <p:cNvSpPr>
            <a:spLocks noChangeArrowheads="1"/>
          </p:cNvSpPr>
          <p:nvPr/>
        </p:nvSpPr>
        <p:spPr bwMode="auto">
          <a:xfrm flipV="1">
            <a:off x="2819400" y="2381250"/>
            <a:ext cx="3419475" cy="65088"/>
          </a:xfrm>
          <a:prstGeom prst="rect">
            <a:avLst/>
          </a:prstGeom>
          <a:pattFill prst="ltDnDiag">
            <a:fgClr>
              <a:srgbClr val="9933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7" name="Rectangle 21" descr="Light downward diagonal"/>
          <p:cNvSpPr>
            <a:spLocks noChangeArrowheads="1"/>
          </p:cNvSpPr>
          <p:nvPr/>
        </p:nvSpPr>
        <p:spPr bwMode="auto">
          <a:xfrm>
            <a:off x="5897563" y="2460625"/>
            <a:ext cx="103187" cy="2897188"/>
          </a:xfrm>
          <a:prstGeom prst="rect">
            <a:avLst/>
          </a:prstGeom>
          <a:pattFill prst="ltDnDiag">
            <a:fgClr>
              <a:srgbClr val="9933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8" name="Rectangle 22"/>
          <p:cNvSpPr>
            <a:spLocks noChangeArrowheads="1"/>
          </p:cNvSpPr>
          <p:nvPr/>
        </p:nvSpPr>
        <p:spPr bwMode="auto">
          <a:xfrm>
            <a:off x="4117975" y="1992313"/>
            <a:ext cx="71438" cy="3794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9" name="Text Box 23"/>
          <p:cNvSpPr txBox="1">
            <a:spLocks noChangeArrowheads="1"/>
          </p:cNvSpPr>
          <p:nvPr/>
        </p:nvSpPr>
        <p:spPr bwMode="auto">
          <a:xfrm>
            <a:off x="3765550" y="1809750"/>
            <a:ext cx="334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Q</a:t>
            </a:r>
          </a:p>
        </p:txBody>
      </p:sp>
      <p:sp>
        <p:nvSpPr>
          <p:cNvPr id="96280" name="Text Box 24"/>
          <p:cNvSpPr txBox="1">
            <a:spLocks noChangeArrowheads="1"/>
          </p:cNvSpPr>
          <p:nvPr/>
        </p:nvSpPr>
        <p:spPr bwMode="auto">
          <a:xfrm>
            <a:off x="3273425" y="547688"/>
            <a:ext cx="5011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Q = Reference point for a tide gage</a:t>
            </a:r>
          </a:p>
        </p:txBody>
      </p:sp>
      <p:sp>
        <p:nvSpPr>
          <p:cNvPr id="96281" name="Text Box 25"/>
          <p:cNvSpPr txBox="1">
            <a:spLocks noChangeArrowheads="1"/>
          </p:cNvSpPr>
          <p:nvPr/>
        </p:nvSpPr>
        <p:spPr bwMode="auto">
          <a:xfrm>
            <a:off x="3330575" y="1211263"/>
            <a:ext cx="5011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H</a:t>
            </a:r>
            <a:r>
              <a:rPr lang="en-US" baseline="-25000"/>
              <a:t>Q</a:t>
            </a:r>
            <a:r>
              <a:rPr lang="en-US">
                <a:latin typeface="Symbol" pitchFamily="18" charset="2"/>
              </a:rPr>
              <a:t> </a:t>
            </a:r>
            <a:r>
              <a:rPr lang="en-US"/>
              <a:t>= Orthometric Height</a:t>
            </a:r>
          </a:p>
        </p:txBody>
      </p:sp>
      <p:sp>
        <p:nvSpPr>
          <p:cNvPr id="96284" name="Text Box 28"/>
          <p:cNvSpPr txBox="1">
            <a:spLocks noChangeArrowheads="1"/>
          </p:cNvSpPr>
          <p:nvPr/>
        </p:nvSpPr>
        <p:spPr bwMode="auto">
          <a:xfrm>
            <a:off x="3505200" y="2657475"/>
            <a:ext cx="430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H</a:t>
            </a:r>
            <a:r>
              <a:rPr lang="en-US" baseline="-25000"/>
              <a:t>Q</a:t>
            </a:r>
          </a:p>
        </p:txBody>
      </p:sp>
      <p:sp>
        <p:nvSpPr>
          <p:cNvPr id="21521" name="Text Box 31"/>
          <p:cNvSpPr txBox="1">
            <a:spLocks noChangeArrowheads="1"/>
          </p:cNvSpPr>
          <p:nvPr/>
        </p:nvSpPr>
        <p:spPr bwMode="auto">
          <a:xfrm>
            <a:off x="7307263" y="4395788"/>
            <a:ext cx="1724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Mean Sea Level</a:t>
            </a:r>
          </a:p>
        </p:txBody>
      </p:sp>
      <p:sp>
        <p:nvSpPr>
          <p:cNvPr id="21522" name="Text Box 32"/>
          <p:cNvSpPr txBox="1">
            <a:spLocks noChangeArrowheads="1"/>
          </p:cNvSpPr>
          <p:nvPr/>
        </p:nvSpPr>
        <p:spPr bwMode="auto">
          <a:xfrm>
            <a:off x="7580312" y="3076575"/>
            <a:ext cx="1177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The Geoid</a:t>
            </a:r>
          </a:p>
        </p:txBody>
      </p:sp>
      <p:sp>
        <p:nvSpPr>
          <p:cNvPr id="96289" name="Text Box 33"/>
          <p:cNvSpPr txBox="1">
            <a:spLocks noChangeArrowheads="1"/>
          </p:cNvSpPr>
          <p:nvPr/>
        </p:nvSpPr>
        <p:spPr bwMode="auto">
          <a:xfrm>
            <a:off x="4886325" y="3841750"/>
            <a:ext cx="398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e</a:t>
            </a:r>
            <a:r>
              <a:rPr lang="en-US" baseline="-25000"/>
              <a:t>Q</a:t>
            </a:r>
          </a:p>
        </p:txBody>
      </p:sp>
      <p:sp>
        <p:nvSpPr>
          <p:cNvPr id="96290" name="Text Box 34"/>
          <p:cNvSpPr txBox="1">
            <a:spLocks noChangeArrowheads="1"/>
          </p:cNvSpPr>
          <p:nvPr/>
        </p:nvSpPr>
        <p:spPr bwMode="auto">
          <a:xfrm>
            <a:off x="96838" y="5338763"/>
            <a:ext cx="586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e</a:t>
            </a:r>
            <a:r>
              <a:rPr lang="en-US" baseline="-25000"/>
              <a:t>Q</a:t>
            </a:r>
            <a:r>
              <a:rPr lang="en-US">
                <a:latin typeface="Symbol" pitchFamily="18" charset="2"/>
              </a:rPr>
              <a:t> </a:t>
            </a:r>
            <a:r>
              <a:rPr lang="en-US"/>
              <a:t>= Error in assuming MSL = geoid at this tide gage</a:t>
            </a:r>
          </a:p>
        </p:txBody>
      </p:sp>
      <p:sp>
        <p:nvSpPr>
          <p:cNvPr id="21525" name="Line 35"/>
          <p:cNvSpPr>
            <a:spLocks noChangeShapeType="1"/>
          </p:cNvSpPr>
          <p:nvPr/>
        </p:nvSpPr>
        <p:spPr bwMode="auto">
          <a:xfrm>
            <a:off x="5367338" y="3416301"/>
            <a:ext cx="0" cy="133990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94" name="Freeform 38"/>
          <p:cNvSpPr>
            <a:spLocks/>
          </p:cNvSpPr>
          <p:nvPr/>
        </p:nvSpPr>
        <p:spPr bwMode="auto">
          <a:xfrm>
            <a:off x="4135438" y="1990725"/>
            <a:ext cx="26987" cy="1368425"/>
          </a:xfrm>
          <a:custGeom>
            <a:avLst/>
            <a:gdLst>
              <a:gd name="T0" fmla="*/ 0 w 17"/>
              <a:gd name="T1" fmla="*/ 1368425 h 862"/>
              <a:gd name="T2" fmla="*/ 17462 w 17"/>
              <a:gd name="T3" fmla="*/ 522288 h 862"/>
              <a:gd name="T4" fmla="*/ 26987 w 17"/>
              <a:gd name="T5" fmla="*/ 0 h 862"/>
              <a:gd name="T6" fmla="*/ 0 60000 65536"/>
              <a:gd name="T7" fmla="*/ 0 60000 65536"/>
              <a:gd name="T8" fmla="*/ 0 60000 65536"/>
            </a:gdLst>
            <a:ahLst/>
            <a:cxnLst>
              <a:cxn ang="T6">
                <a:pos x="T0" y="T1"/>
              </a:cxn>
              <a:cxn ang="T7">
                <a:pos x="T2" y="T3"/>
              </a:cxn>
              <a:cxn ang="T8">
                <a:pos x="T4" y="T5"/>
              </a:cxn>
            </a:cxnLst>
            <a:rect l="0" t="0" r="r" b="b"/>
            <a:pathLst>
              <a:path w="17" h="862">
                <a:moveTo>
                  <a:pt x="0" y="862"/>
                </a:moveTo>
                <a:cubicBezTo>
                  <a:pt x="4" y="667"/>
                  <a:pt x="8" y="473"/>
                  <a:pt x="11" y="329"/>
                </a:cubicBezTo>
                <a:cubicBezTo>
                  <a:pt x="14" y="185"/>
                  <a:pt x="15" y="92"/>
                  <a:pt x="17" y="0"/>
                </a:cubicBezTo>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95" name="Line 39"/>
          <p:cNvSpPr>
            <a:spLocks noChangeShapeType="1"/>
          </p:cNvSpPr>
          <p:nvPr/>
        </p:nvSpPr>
        <p:spPr bwMode="auto">
          <a:xfrm flipV="1">
            <a:off x="4111625" y="2000250"/>
            <a:ext cx="85725" cy="31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p:nvPr/>
        </p:nvCxnSpPr>
        <p:spPr>
          <a:xfrm>
            <a:off x="5221653" y="4756202"/>
            <a:ext cx="3809635" cy="0"/>
          </a:xfrm>
          <a:prstGeom prst="line">
            <a:avLst/>
          </a:prstGeom>
          <a:ln w="508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96838" y="3347640"/>
            <a:ext cx="8712200" cy="67469"/>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879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2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2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27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62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62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29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62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6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3" grpId="0" animBg="1"/>
      <p:bldP spid="96274" grpId="0"/>
      <p:bldP spid="96275" grpId="0"/>
      <p:bldP spid="96271" grpId="0" animBg="1"/>
      <p:bldP spid="96276" grpId="0" animBg="1"/>
      <p:bldP spid="96277" grpId="0" animBg="1"/>
      <p:bldP spid="96278" grpId="0" animBg="1"/>
      <p:bldP spid="96279" grpId="0"/>
      <p:bldP spid="96280" grpId="0"/>
      <p:bldP spid="96281" grpId="0"/>
      <p:bldP spid="96284" grpId="0"/>
      <p:bldP spid="96289" grpId="0"/>
      <p:bldP spid="96290" grpId="0"/>
      <p:bldP spid="96294" grpId="0" animBg="1"/>
      <p:bldP spid="9629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Geoid Undulation (N)</a:t>
            </a:r>
          </a:p>
        </p:txBody>
      </p:sp>
      <p:sp>
        <p:nvSpPr>
          <p:cNvPr id="89091" name="Rectangle 3"/>
          <p:cNvSpPr>
            <a:spLocks noGrp="1" noChangeArrowheads="1"/>
          </p:cNvSpPr>
          <p:nvPr>
            <p:ph type="body" idx="1"/>
          </p:nvPr>
        </p:nvSpPr>
        <p:spPr>
          <a:xfrm>
            <a:off x="1219200" y="1298575"/>
            <a:ext cx="7162800" cy="3697288"/>
          </a:xfrm>
        </p:spPr>
        <p:txBody>
          <a:bodyPr/>
          <a:lstStyle/>
          <a:p>
            <a:r>
              <a:rPr lang="en-US" sz="2400" dirty="0" smtClean="0"/>
              <a:t>The distance along the </a:t>
            </a:r>
            <a:r>
              <a:rPr lang="en-US" sz="2400" i="1" u="sng" dirty="0" smtClean="0"/>
              <a:t>ellipsoidal normal</a:t>
            </a:r>
            <a:r>
              <a:rPr lang="en-US" sz="2400" dirty="0" smtClean="0"/>
              <a:t> from </a:t>
            </a:r>
            <a:r>
              <a:rPr lang="en-US" sz="2400" i="1" u="sng" dirty="0" smtClean="0"/>
              <a:t>some ellipsoid</a:t>
            </a:r>
            <a:r>
              <a:rPr lang="en-US" sz="2400" dirty="0" smtClean="0"/>
              <a:t> up to </a:t>
            </a:r>
            <a:r>
              <a:rPr lang="en-US" sz="2400" i="1" u="sng" dirty="0" smtClean="0"/>
              <a:t>the geoid</a:t>
            </a:r>
          </a:p>
        </p:txBody>
      </p:sp>
      <p:sp>
        <p:nvSpPr>
          <p:cNvPr id="26628" name="Freeform 4"/>
          <p:cNvSpPr>
            <a:spLocks/>
          </p:cNvSpPr>
          <p:nvPr/>
        </p:nvSpPr>
        <p:spPr bwMode="auto">
          <a:xfrm>
            <a:off x="1298575" y="4433888"/>
            <a:ext cx="7324725" cy="508000"/>
          </a:xfrm>
          <a:custGeom>
            <a:avLst/>
            <a:gdLst>
              <a:gd name="T0" fmla="*/ 0 w 4614"/>
              <a:gd name="T1" fmla="*/ 438150 h 320"/>
              <a:gd name="T2" fmla="*/ 1495425 w 4614"/>
              <a:gd name="T3" fmla="*/ 9525 h 320"/>
              <a:gd name="T4" fmla="*/ 4581525 w 4614"/>
              <a:gd name="T5" fmla="*/ 496888 h 320"/>
              <a:gd name="T6" fmla="*/ 7324725 w 4614"/>
              <a:gd name="T7" fmla="*/ 79375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9" name="Freeform 5"/>
          <p:cNvSpPr>
            <a:spLocks/>
          </p:cNvSpPr>
          <p:nvPr/>
        </p:nvSpPr>
        <p:spPr bwMode="auto">
          <a:xfrm>
            <a:off x="1384300" y="2076450"/>
            <a:ext cx="7229475" cy="1171575"/>
          </a:xfrm>
          <a:custGeom>
            <a:avLst/>
            <a:gdLst>
              <a:gd name="T0" fmla="*/ 42863 w 4554"/>
              <a:gd name="T1" fmla="*/ 1085850 h 738"/>
              <a:gd name="T2" fmla="*/ 222250 w 4554"/>
              <a:gd name="T3" fmla="*/ 846138 h 738"/>
              <a:gd name="T4" fmla="*/ 461963 w 4554"/>
              <a:gd name="T5" fmla="*/ 898525 h 738"/>
              <a:gd name="T6" fmla="*/ 615950 w 4554"/>
              <a:gd name="T7" fmla="*/ 863600 h 738"/>
              <a:gd name="T8" fmla="*/ 717550 w 4554"/>
              <a:gd name="T9" fmla="*/ 735013 h 738"/>
              <a:gd name="T10" fmla="*/ 1008063 w 4554"/>
              <a:gd name="T11" fmla="*/ 565150 h 738"/>
              <a:gd name="T12" fmla="*/ 1265238 w 4554"/>
              <a:gd name="T13" fmla="*/ 376238 h 738"/>
              <a:gd name="T14" fmla="*/ 1401763 w 4554"/>
              <a:gd name="T15" fmla="*/ 581025 h 738"/>
              <a:gd name="T16" fmla="*/ 1631950 w 4554"/>
              <a:gd name="T17" fmla="*/ 444500 h 738"/>
              <a:gd name="T18" fmla="*/ 1863725 w 4554"/>
              <a:gd name="T19" fmla="*/ 77788 h 738"/>
              <a:gd name="T20" fmla="*/ 2043113 w 4554"/>
              <a:gd name="T21" fmla="*/ 265113 h 738"/>
              <a:gd name="T22" fmla="*/ 2179638 w 4554"/>
              <a:gd name="T23" fmla="*/ 608013 h 738"/>
              <a:gd name="T24" fmla="*/ 2290763 w 4554"/>
              <a:gd name="T25" fmla="*/ 803275 h 738"/>
              <a:gd name="T26" fmla="*/ 2376488 w 4554"/>
              <a:gd name="T27" fmla="*/ 828675 h 738"/>
              <a:gd name="T28" fmla="*/ 2478088 w 4554"/>
              <a:gd name="T29" fmla="*/ 1009650 h 738"/>
              <a:gd name="T30" fmla="*/ 2606675 w 4554"/>
              <a:gd name="T31" fmla="*/ 855663 h 738"/>
              <a:gd name="T32" fmla="*/ 2743200 w 4554"/>
              <a:gd name="T33" fmla="*/ 641350 h 738"/>
              <a:gd name="T34" fmla="*/ 2794000 w 4554"/>
              <a:gd name="T35" fmla="*/ 684213 h 738"/>
              <a:gd name="T36" fmla="*/ 3016250 w 4554"/>
              <a:gd name="T37" fmla="*/ 598488 h 738"/>
              <a:gd name="T38" fmla="*/ 3281363 w 4554"/>
              <a:gd name="T39" fmla="*/ 419100 h 738"/>
              <a:gd name="T40" fmla="*/ 3486150 w 4554"/>
              <a:gd name="T41" fmla="*/ 307975 h 738"/>
              <a:gd name="T42" fmla="*/ 3683000 w 4554"/>
              <a:gd name="T43" fmla="*/ 573088 h 738"/>
              <a:gd name="T44" fmla="*/ 3794125 w 4554"/>
              <a:gd name="T45" fmla="*/ 522288 h 738"/>
              <a:gd name="T46" fmla="*/ 3973513 w 4554"/>
              <a:gd name="T47" fmla="*/ 838200 h 738"/>
              <a:gd name="T48" fmla="*/ 4238625 w 4554"/>
              <a:gd name="T49" fmla="*/ 565150 h 738"/>
              <a:gd name="T50" fmla="*/ 4324350 w 4554"/>
              <a:gd name="T51" fmla="*/ 427038 h 738"/>
              <a:gd name="T52" fmla="*/ 4452938 w 4554"/>
              <a:gd name="T53" fmla="*/ 257175 h 738"/>
              <a:gd name="T54" fmla="*/ 4837113 w 4554"/>
              <a:gd name="T55" fmla="*/ 512763 h 738"/>
              <a:gd name="T56" fmla="*/ 5041900 w 4554"/>
              <a:gd name="T57" fmla="*/ 701675 h 738"/>
              <a:gd name="T58" fmla="*/ 5264150 w 4554"/>
              <a:gd name="T59" fmla="*/ 898525 h 738"/>
              <a:gd name="T60" fmla="*/ 5546725 w 4554"/>
              <a:gd name="T61" fmla="*/ 769938 h 738"/>
              <a:gd name="T62" fmla="*/ 5768975 w 4554"/>
              <a:gd name="T63" fmla="*/ 914400 h 738"/>
              <a:gd name="T64" fmla="*/ 5930900 w 4554"/>
              <a:gd name="T65" fmla="*/ 787400 h 738"/>
              <a:gd name="T66" fmla="*/ 5991225 w 4554"/>
              <a:gd name="T67" fmla="*/ 701675 h 738"/>
              <a:gd name="T68" fmla="*/ 6281738 w 4554"/>
              <a:gd name="T69" fmla="*/ 350838 h 738"/>
              <a:gd name="T70" fmla="*/ 6469063 w 4554"/>
              <a:gd name="T71" fmla="*/ 496888 h 738"/>
              <a:gd name="T72" fmla="*/ 6683375 w 4554"/>
              <a:gd name="T73" fmla="*/ 581025 h 738"/>
              <a:gd name="T74" fmla="*/ 6931025 w 4554"/>
              <a:gd name="T75" fmla="*/ 615950 h 738"/>
              <a:gd name="T76" fmla="*/ 7007225 w 4554"/>
              <a:gd name="T77" fmla="*/ 666750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Text Box 6"/>
          <p:cNvSpPr txBox="1">
            <a:spLocks noChangeArrowheads="1"/>
          </p:cNvSpPr>
          <p:nvPr/>
        </p:nvSpPr>
        <p:spPr bwMode="auto">
          <a:xfrm>
            <a:off x="4257675" y="3427413"/>
            <a:ext cx="311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h</a:t>
            </a:r>
          </a:p>
        </p:txBody>
      </p:sp>
      <p:sp>
        <p:nvSpPr>
          <p:cNvPr id="26631" name="Arc 7"/>
          <p:cNvSpPr>
            <a:spLocks/>
          </p:cNvSpPr>
          <p:nvPr/>
        </p:nvSpPr>
        <p:spPr bwMode="auto">
          <a:xfrm rot="10803955" flipV="1">
            <a:off x="1104900" y="5318125"/>
            <a:ext cx="7481888" cy="730250"/>
          </a:xfrm>
          <a:custGeom>
            <a:avLst/>
            <a:gdLst>
              <a:gd name="T0" fmla="*/ 0 w 40872"/>
              <a:gd name="T1" fmla="*/ 522196 h 21600"/>
              <a:gd name="T2" fmla="*/ 7481888 w 40872"/>
              <a:gd name="T3" fmla="*/ 468746 h 21600"/>
              <a:gd name="T4" fmla="*/ 3790186 w 40872"/>
              <a:gd name="T5" fmla="*/ 730250 h 21600"/>
              <a:gd name="T6" fmla="*/ 0 60000 65536"/>
              <a:gd name="T7" fmla="*/ 0 60000 65536"/>
              <a:gd name="T8" fmla="*/ 0 60000 65536"/>
            </a:gdLst>
            <a:ahLst/>
            <a:cxnLst>
              <a:cxn ang="T6">
                <a:pos x="T0" y="T1"/>
              </a:cxn>
              <a:cxn ang="T7">
                <a:pos x="T2" y="T3"/>
              </a:cxn>
              <a:cxn ang="T8">
                <a:pos x="T4" y="T5"/>
              </a:cxn>
            </a:cxnLst>
            <a:rect l="0" t="0" r="r" b="b"/>
            <a:pathLst>
              <a:path w="40872" h="21600" fill="none" extrusionOk="0">
                <a:moveTo>
                  <a:pt x="0" y="15446"/>
                </a:moveTo>
                <a:cubicBezTo>
                  <a:pt x="2723" y="6283"/>
                  <a:pt x="11145" y="-1"/>
                  <a:pt x="20705" y="0"/>
                </a:cubicBezTo>
                <a:cubicBezTo>
                  <a:pt x="29649" y="0"/>
                  <a:pt x="37669" y="5513"/>
                  <a:pt x="40872" y="13864"/>
                </a:cubicBezTo>
              </a:path>
              <a:path w="40872" h="21600" stroke="0" extrusionOk="0">
                <a:moveTo>
                  <a:pt x="0" y="15446"/>
                </a:moveTo>
                <a:cubicBezTo>
                  <a:pt x="2723" y="6283"/>
                  <a:pt x="11145" y="-1"/>
                  <a:pt x="20705" y="0"/>
                </a:cubicBezTo>
                <a:cubicBezTo>
                  <a:pt x="29649" y="0"/>
                  <a:pt x="37669" y="5513"/>
                  <a:pt x="40872" y="13864"/>
                </a:cubicBezTo>
                <a:lnTo>
                  <a:pt x="20705" y="21600"/>
                </a:lnTo>
                <a:lnTo>
                  <a:pt x="0" y="1544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Line 8"/>
          <p:cNvSpPr>
            <a:spLocks noChangeShapeType="1"/>
          </p:cNvSpPr>
          <p:nvPr/>
        </p:nvSpPr>
        <p:spPr bwMode="auto">
          <a:xfrm flipH="1">
            <a:off x="4579938" y="2538413"/>
            <a:ext cx="9525" cy="27860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Freeform 9"/>
          <p:cNvSpPr>
            <a:spLocks/>
          </p:cNvSpPr>
          <p:nvPr/>
        </p:nvSpPr>
        <p:spPr bwMode="auto">
          <a:xfrm>
            <a:off x="4367213" y="2538413"/>
            <a:ext cx="355600" cy="2162175"/>
          </a:xfrm>
          <a:custGeom>
            <a:avLst/>
            <a:gdLst>
              <a:gd name="T0" fmla="*/ 0 w 224"/>
              <a:gd name="T1" fmla="*/ 2162175 h 1362"/>
              <a:gd name="T2" fmla="*/ 315913 w 224"/>
              <a:gd name="T3" fmla="*/ 1222375 h 1362"/>
              <a:gd name="T4" fmla="*/ 239713 w 224"/>
              <a:gd name="T5" fmla="*/ 0 h 1362"/>
              <a:gd name="T6" fmla="*/ 0 60000 65536"/>
              <a:gd name="T7" fmla="*/ 0 60000 65536"/>
              <a:gd name="T8" fmla="*/ 0 60000 65536"/>
            </a:gdLst>
            <a:ahLst/>
            <a:cxnLst>
              <a:cxn ang="T6">
                <a:pos x="T0" y="T1"/>
              </a:cxn>
              <a:cxn ang="T7">
                <a:pos x="T2" y="T3"/>
              </a:cxn>
              <a:cxn ang="T8">
                <a:pos x="T4" y="T5"/>
              </a:cxn>
            </a:cxnLst>
            <a:rect l="0" t="0" r="r" b="b"/>
            <a:pathLst>
              <a:path w="224" h="1362">
                <a:moveTo>
                  <a:pt x="0" y="1362"/>
                </a:moveTo>
                <a:cubicBezTo>
                  <a:pt x="87" y="1179"/>
                  <a:pt x="174" y="997"/>
                  <a:pt x="199" y="770"/>
                </a:cubicBezTo>
                <a:cubicBezTo>
                  <a:pt x="224" y="543"/>
                  <a:pt x="187" y="271"/>
                  <a:pt x="151" y="0"/>
                </a:cubicBezTo>
              </a:path>
            </a:pathLst>
          </a:custGeom>
          <a:noFill/>
          <a:ln w="254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4" name="Text Box 11"/>
          <p:cNvSpPr txBox="1">
            <a:spLocks noChangeArrowheads="1"/>
          </p:cNvSpPr>
          <p:nvPr/>
        </p:nvSpPr>
        <p:spPr bwMode="auto">
          <a:xfrm>
            <a:off x="4770438" y="3503613"/>
            <a:ext cx="333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H</a:t>
            </a:r>
          </a:p>
        </p:txBody>
      </p:sp>
      <p:sp>
        <p:nvSpPr>
          <p:cNvPr id="89100" name="Text Box 12"/>
          <p:cNvSpPr txBox="1">
            <a:spLocks noChangeArrowheads="1"/>
          </p:cNvSpPr>
          <p:nvPr/>
        </p:nvSpPr>
        <p:spPr bwMode="auto">
          <a:xfrm>
            <a:off x="4092575" y="4894263"/>
            <a:ext cx="333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N</a:t>
            </a:r>
          </a:p>
        </p:txBody>
      </p:sp>
      <p:sp>
        <p:nvSpPr>
          <p:cNvPr id="26636" name="Text Box 13"/>
          <p:cNvSpPr txBox="1">
            <a:spLocks noChangeArrowheads="1"/>
          </p:cNvSpPr>
          <p:nvPr/>
        </p:nvSpPr>
        <p:spPr bwMode="auto">
          <a:xfrm>
            <a:off x="7321550" y="4202113"/>
            <a:ext cx="1177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The Geoid</a:t>
            </a:r>
          </a:p>
        </p:txBody>
      </p:sp>
      <p:sp>
        <p:nvSpPr>
          <p:cNvPr id="26637" name="Text Box 14"/>
          <p:cNvSpPr txBox="1">
            <a:spLocks noChangeArrowheads="1"/>
          </p:cNvSpPr>
          <p:nvPr/>
        </p:nvSpPr>
        <p:spPr bwMode="auto">
          <a:xfrm>
            <a:off x="6637338" y="5834063"/>
            <a:ext cx="1984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A chosen Ellipsoid</a:t>
            </a:r>
          </a:p>
        </p:txBody>
      </p:sp>
      <p:sp>
        <p:nvSpPr>
          <p:cNvPr id="89103" name="Text Box 15"/>
          <p:cNvSpPr txBox="1">
            <a:spLocks noChangeArrowheads="1"/>
          </p:cNvSpPr>
          <p:nvPr/>
        </p:nvSpPr>
        <p:spPr bwMode="auto">
          <a:xfrm>
            <a:off x="642938" y="3481388"/>
            <a:ext cx="2206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3600"/>
              <a:t>H ≈ h-N</a:t>
            </a:r>
          </a:p>
        </p:txBody>
      </p:sp>
      <p:sp>
        <p:nvSpPr>
          <p:cNvPr id="89104" name="Line 16"/>
          <p:cNvSpPr>
            <a:spLocks noChangeShapeType="1"/>
          </p:cNvSpPr>
          <p:nvPr/>
        </p:nvSpPr>
        <p:spPr bwMode="auto">
          <a:xfrm flipH="1" flipV="1">
            <a:off x="4570413" y="4760913"/>
            <a:ext cx="3175" cy="563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p:cNvSpPr>
            <a:spLocks noGrp="1"/>
          </p:cNvSpPr>
          <p:nvPr>
            <p:ph type="dt" sz="half" idx="10"/>
          </p:nvPr>
        </p:nvSpPr>
        <p:spPr/>
        <p:txBody>
          <a:bodyPr/>
          <a:lstStyle/>
          <a:p>
            <a:pPr>
              <a:defRPr/>
            </a:pPr>
            <a:r>
              <a:rPr lang="en-US" smtClean="0"/>
              <a:t>Nov 16, 2012</a:t>
            </a:r>
            <a:endParaRPr lang="en-US"/>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Slide Number Placeholder 3"/>
          <p:cNvSpPr>
            <a:spLocks noGrp="1"/>
          </p:cNvSpPr>
          <p:nvPr>
            <p:ph type="sldNum" sz="quarter" idx="12"/>
          </p:nvPr>
        </p:nvSpPr>
        <p:spPr/>
        <p:txBody>
          <a:bodyPr/>
          <a:lstStyle/>
          <a:p>
            <a:pPr>
              <a:defRPr/>
            </a:pPr>
            <a:fld id="{5F18C57D-C76C-4F8D-A323-F8CD8BE50B19}"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104"/>
                                        </p:tgtEl>
                                        <p:attrNameLst>
                                          <p:attrName>style.visibility</p:attrName>
                                        </p:attrNameLst>
                                      </p:cBhvr>
                                      <p:to>
                                        <p:strVal val="visible"/>
                                      </p:to>
                                    </p:set>
                                    <p:animEffect transition="in" filter="wipe(down)">
                                      <p:cBhvr>
                                        <p:cTn id="7" dur="500"/>
                                        <p:tgtEl>
                                          <p:spTgt spid="8910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9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0" grpId="0"/>
      <p:bldP spid="89103" grpId="0"/>
      <p:bldP spid="8910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Stokes Integral</a:t>
            </a:r>
            <a:endParaRPr lang="en-US" dirty="0"/>
          </a:p>
        </p:txBody>
      </p:sp>
      <p:sp>
        <p:nvSpPr>
          <p:cNvPr id="3" name="Content Placeholder 2"/>
          <p:cNvSpPr>
            <a:spLocks noGrp="1"/>
          </p:cNvSpPr>
          <p:nvPr>
            <p:ph idx="1"/>
          </p:nvPr>
        </p:nvSpPr>
        <p:spPr/>
        <p:txBody>
          <a:bodyPr/>
          <a:lstStyle/>
          <a:p>
            <a:r>
              <a:rPr lang="en-US" dirty="0" smtClean="0"/>
              <a:t>Just because a really complicated equation had to be in here somewhere</a:t>
            </a:r>
          </a:p>
          <a:p>
            <a:endParaRPr lang="en-US" dirty="0"/>
          </a:p>
          <a:p>
            <a:endParaRPr lang="en-US" dirty="0" smtClean="0"/>
          </a:p>
          <a:p>
            <a:endParaRPr lang="en-US" dirty="0"/>
          </a:p>
          <a:p>
            <a:r>
              <a:rPr lang="en-US" dirty="0" smtClean="0"/>
              <a:t>In English:  if we measure gravity all over the Earth, we can know the geoid undulation at any location on Earth</a:t>
            </a:r>
          </a:p>
          <a:p>
            <a:endParaRPr lang="en-US" dirty="0"/>
          </a:p>
          <a:p>
            <a:endParaRPr lang="en-US" dirty="0" smtClean="0"/>
          </a:p>
          <a:p>
            <a:endParaRPr lang="en-US" dirty="0"/>
          </a:p>
          <a:p>
            <a:pPr marL="0" indent="0">
              <a:buNone/>
            </a:pPr>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5F18C57D-C76C-4F8D-A323-F8CD8BE50B19}" type="slidenum">
              <a:rPr lang="en-US" smtClean="0"/>
              <a:pPr>
                <a:defRPr/>
              </a:pPr>
              <a:t>23</a:t>
            </a:fld>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658802804"/>
              </p:ext>
            </p:extLst>
          </p:nvPr>
        </p:nvGraphicFramePr>
        <p:xfrm>
          <a:off x="1333500" y="3215812"/>
          <a:ext cx="6477000" cy="1047750"/>
        </p:xfrm>
        <a:graphic>
          <a:graphicData uri="http://schemas.openxmlformats.org/presentationml/2006/ole">
            <mc:AlternateContent xmlns:mc="http://schemas.openxmlformats.org/markup-compatibility/2006">
              <mc:Choice xmlns:v="urn:schemas-microsoft-com:vml" Requires="v">
                <p:oleObj spid="_x0000_s122894" name="Equation" r:id="rId3" imgW="3073400" imgH="495300" progId="Equation.3">
                  <p:embed/>
                </p:oleObj>
              </mc:Choice>
              <mc:Fallback>
                <p:oleObj name="Equation" r:id="rId3" imgW="3073400" imgH="495300"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3215812"/>
                        <a:ext cx="6477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3045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oce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3950"/>
            <a:ext cx="91440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Freeform 3"/>
          <p:cNvSpPr>
            <a:spLocks/>
          </p:cNvSpPr>
          <p:nvPr/>
        </p:nvSpPr>
        <p:spPr bwMode="auto">
          <a:xfrm>
            <a:off x="0" y="3227388"/>
            <a:ext cx="9144000" cy="1419225"/>
          </a:xfrm>
          <a:custGeom>
            <a:avLst/>
            <a:gdLst>
              <a:gd name="T0" fmla="*/ 0 w 5737"/>
              <a:gd name="T1" fmla="*/ 677863 h 894"/>
              <a:gd name="T2" fmla="*/ 2390797 w 5737"/>
              <a:gd name="T3" fmla="*/ 96838 h 894"/>
              <a:gd name="T4" fmla="*/ 5361760 w 5737"/>
              <a:gd name="T5" fmla="*/ 1262063 h 894"/>
              <a:gd name="T6" fmla="*/ 8162180 w 5737"/>
              <a:gd name="T7" fmla="*/ 1042988 h 894"/>
              <a:gd name="T8" fmla="*/ 9144000 w 5737"/>
              <a:gd name="T9" fmla="*/ 1106488 h 8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37" h="894">
                <a:moveTo>
                  <a:pt x="0" y="427"/>
                </a:moveTo>
                <a:cubicBezTo>
                  <a:pt x="250" y="366"/>
                  <a:pt x="939" y="0"/>
                  <a:pt x="1500" y="61"/>
                </a:cubicBezTo>
                <a:cubicBezTo>
                  <a:pt x="2061" y="122"/>
                  <a:pt x="2761" y="696"/>
                  <a:pt x="3364" y="795"/>
                </a:cubicBezTo>
                <a:cubicBezTo>
                  <a:pt x="3967" y="894"/>
                  <a:pt x="4726" y="673"/>
                  <a:pt x="5121" y="657"/>
                </a:cubicBezTo>
                <a:cubicBezTo>
                  <a:pt x="5516" y="641"/>
                  <a:pt x="5609" y="689"/>
                  <a:pt x="5737" y="697"/>
                </a:cubicBezTo>
              </a:path>
            </a:pathLst>
          </a:custGeom>
          <a:noFill/>
          <a:ln w="635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 name="Tree"/>
          <p:cNvSpPr>
            <a:spLocks noEditPoints="1" noChangeArrowheads="1"/>
          </p:cNvSpPr>
          <p:nvPr/>
        </p:nvSpPr>
        <p:spPr bwMode="auto">
          <a:xfrm>
            <a:off x="1600200" y="1362075"/>
            <a:ext cx="152400" cy="457200"/>
          </a:xfrm>
          <a:custGeom>
            <a:avLst/>
            <a:gdLst>
              <a:gd name="T0" fmla="*/ 76200 w 21600"/>
              <a:gd name="T1" fmla="*/ 0 h 21600"/>
              <a:gd name="T2" fmla="*/ 43540 w 21600"/>
              <a:gd name="T3" fmla="*/ 133350 h 21600"/>
              <a:gd name="T4" fmla="*/ 21773 w 21600"/>
              <a:gd name="T5" fmla="*/ 266700 h 21600"/>
              <a:gd name="T6" fmla="*/ 0 w 21600"/>
              <a:gd name="T7" fmla="*/ 400050 h 21600"/>
              <a:gd name="T8" fmla="*/ 108860 w 21600"/>
              <a:gd name="T9" fmla="*/ 133350 h 21600"/>
              <a:gd name="T10" fmla="*/ 130627 w 21600"/>
              <a:gd name="T11" fmla="*/ 266700 h 21600"/>
              <a:gd name="T12" fmla="*/ 152400 w 21600"/>
              <a:gd name="T13" fmla="*/ 40005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1269" name="Tree"/>
          <p:cNvSpPr>
            <a:spLocks noEditPoints="1" noChangeArrowheads="1"/>
          </p:cNvSpPr>
          <p:nvPr/>
        </p:nvSpPr>
        <p:spPr bwMode="auto">
          <a:xfrm>
            <a:off x="1257300" y="1209675"/>
            <a:ext cx="152400" cy="457200"/>
          </a:xfrm>
          <a:custGeom>
            <a:avLst/>
            <a:gdLst>
              <a:gd name="T0" fmla="*/ 76200 w 21600"/>
              <a:gd name="T1" fmla="*/ 0 h 21600"/>
              <a:gd name="T2" fmla="*/ 43540 w 21600"/>
              <a:gd name="T3" fmla="*/ 133350 h 21600"/>
              <a:gd name="T4" fmla="*/ 21773 w 21600"/>
              <a:gd name="T5" fmla="*/ 266700 h 21600"/>
              <a:gd name="T6" fmla="*/ 0 w 21600"/>
              <a:gd name="T7" fmla="*/ 400050 h 21600"/>
              <a:gd name="T8" fmla="*/ 108860 w 21600"/>
              <a:gd name="T9" fmla="*/ 133350 h 21600"/>
              <a:gd name="T10" fmla="*/ 130627 w 21600"/>
              <a:gd name="T11" fmla="*/ 266700 h 21600"/>
              <a:gd name="T12" fmla="*/ 152400 w 21600"/>
              <a:gd name="T13" fmla="*/ 40005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11270" name="Picture 6" descr="an00325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2875" y="5819775"/>
            <a:ext cx="495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161925" y="3260725"/>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b="0" dirty="0">
                <a:solidFill>
                  <a:schemeClr val="bg1"/>
                </a:solidFill>
                <a:latin typeface="Arial" charset="0"/>
              </a:rPr>
              <a:t>Geoid</a:t>
            </a:r>
          </a:p>
        </p:txBody>
      </p:sp>
      <p:sp>
        <p:nvSpPr>
          <p:cNvPr id="11272" name="Text Box 8"/>
          <p:cNvSpPr txBox="1">
            <a:spLocks noChangeArrowheads="1"/>
          </p:cNvSpPr>
          <p:nvPr/>
        </p:nvSpPr>
        <p:spPr bwMode="auto">
          <a:xfrm>
            <a:off x="171450" y="529590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b="0" dirty="0">
                <a:solidFill>
                  <a:schemeClr val="bg1"/>
                </a:solidFill>
                <a:latin typeface="Arial" charset="0"/>
              </a:rPr>
              <a:t>Ellipsoid</a:t>
            </a:r>
          </a:p>
        </p:txBody>
      </p:sp>
      <p:sp>
        <p:nvSpPr>
          <p:cNvPr id="11273" name="Text Box 9"/>
          <p:cNvSpPr txBox="1">
            <a:spLocks noChangeArrowheads="1"/>
          </p:cNvSpPr>
          <p:nvPr/>
        </p:nvSpPr>
        <p:spPr bwMode="auto">
          <a:xfrm>
            <a:off x="152400" y="1504950"/>
            <a:ext cx="97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b="0">
                <a:solidFill>
                  <a:schemeClr val="bg1"/>
                </a:solidFill>
                <a:latin typeface="Arial" charset="0"/>
              </a:rPr>
              <a:t>Earth’s</a:t>
            </a:r>
          </a:p>
          <a:p>
            <a:pPr eaLnBrk="1" hangingPunct="1"/>
            <a:r>
              <a:rPr lang="en-US" sz="1800" b="0">
                <a:solidFill>
                  <a:schemeClr val="bg1"/>
                </a:solidFill>
                <a:latin typeface="Arial" charset="0"/>
              </a:rPr>
              <a:t>Surface</a:t>
            </a:r>
          </a:p>
        </p:txBody>
      </p:sp>
      <p:sp>
        <p:nvSpPr>
          <p:cNvPr id="11274" name="Text Box 10"/>
          <p:cNvSpPr txBox="1">
            <a:spLocks noChangeArrowheads="1"/>
          </p:cNvSpPr>
          <p:nvPr/>
        </p:nvSpPr>
        <p:spPr bwMode="auto">
          <a:xfrm>
            <a:off x="4548188" y="35052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b="0">
                <a:latin typeface="Arial" charset="0"/>
              </a:rPr>
              <a:t>Coast</a:t>
            </a:r>
          </a:p>
        </p:txBody>
      </p:sp>
      <p:sp>
        <p:nvSpPr>
          <p:cNvPr id="11280" name="AutoShape 16"/>
          <p:cNvSpPr>
            <a:spLocks/>
          </p:cNvSpPr>
          <p:nvPr/>
        </p:nvSpPr>
        <p:spPr bwMode="auto">
          <a:xfrm>
            <a:off x="1866900" y="1962150"/>
            <a:ext cx="252413" cy="3067050"/>
          </a:xfrm>
          <a:prstGeom prst="leftBrace">
            <a:avLst>
              <a:gd name="adj1" fmla="val 10125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Text Box 17"/>
          <p:cNvSpPr txBox="1">
            <a:spLocks noChangeArrowheads="1"/>
          </p:cNvSpPr>
          <p:nvPr/>
        </p:nvSpPr>
        <p:spPr bwMode="auto">
          <a:xfrm>
            <a:off x="549275" y="6069013"/>
            <a:ext cx="78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b="0" dirty="0">
                <a:solidFill>
                  <a:schemeClr val="bg1"/>
                </a:solidFill>
                <a:latin typeface="Arial" charset="0"/>
              </a:rPr>
              <a:t>From </a:t>
            </a:r>
          </a:p>
          <a:p>
            <a:pPr eaLnBrk="1" hangingPunct="1"/>
            <a:r>
              <a:rPr lang="en-US" sz="1800" b="0" dirty="0">
                <a:solidFill>
                  <a:schemeClr val="bg1"/>
                </a:solidFill>
                <a:latin typeface="Arial" charset="0"/>
              </a:rPr>
              <a:t>GPS</a:t>
            </a:r>
          </a:p>
        </p:txBody>
      </p:sp>
      <p:sp>
        <p:nvSpPr>
          <p:cNvPr id="11282" name="Text Box 18"/>
          <p:cNvSpPr txBox="1">
            <a:spLocks noChangeArrowheads="1"/>
          </p:cNvSpPr>
          <p:nvPr/>
        </p:nvSpPr>
        <p:spPr bwMode="auto">
          <a:xfrm>
            <a:off x="2451100" y="800100"/>
            <a:ext cx="211250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i="1" u="sng" dirty="0">
                <a:latin typeface="Arial" charset="0"/>
              </a:rPr>
              <a:t>How “high above</a:t>
            </a:r>
          </a:p>
          <a:p>
            <a:pPr eaLnBrk="1" hangingPunct="1"/>
            <a:r>
              <a:rPr lang="en-US" sz="1800" i="1" u="sng" dirty="0" smtClean="0">
                <a:latin typeface="Arial" charset="0"/>
              </a:rPr>
              <a:t>‘sea level’ ” </a:t>
            </a:r>
            <a:r>
              <a:rPr lang="en-US" sz="1800" i="1" u="sng" dirty="0">
                <a:latin typeface="Arial" charset="0"/>
              </a:rPr>
              <a:t>am I?</a:t>
            </a:r>
          </a:p>
          <a:p>
            <a:pPr eaLnBrk="1" hangingPunct="1"/>
            <a:r>
              <a:rPr lang="en-US" sz="1800" i="1" dirty="0">
                <a:latin typeface="Arial" charset="0"/>
              </a:rPr>
              <a:t>(FEMA, USACE,</a:t>
            </a:r>
          </a:p>
          <a:p>
            <a:pPr eaLnBrk="1" hangingPunct="1"/>
            <a:r>
              <a:rPr lang="en-US" sz="1800" i="1" dirty="0">
                <a:latin typeface="Arial" charset="0"/>
              </a:rPr>
              <a:t>Surveying and </a:t>
            </a:r>
          </a:p>
          <a:p>
            <a:pPr eaLnBrk="1" hangingPunct="1"/>
            <a:r>
              <a:rPr lang="en-US" sz="1800" i="1" dirty="0">
                <a:latin typeface="Arial" charset="0"/>
              </a:rPr>
              <a:t>Mapping)</a:t>
            </a:r>
          </a:p>
        </p:txBody>
      </p:sp>
      <p:grpSp>
        <p:nvGrpSpPr>
          <p:cNvPr id="11283" name="Group 19"/>
          <p:cNvGrpSpPr>
            <a:grpSpLocks/>
          </p:cNvGrpSpPr>
          <p:nvPr/>
        </p:nvGrpSpPr>
        <p:grpSpPr bwMode="auto">
          <a:xfrm>
            <a:off x="1154113" y="3500438"/>
            <a:ext cx="727075" cy="2976562"/>
            <a:chOff x="600" y="1758"/>
            <a:chExt cx="585" cy="1974"/>
          </a:xfrm>
        </p:grpSpPr>
        <p:grpSp>
          <p:nvGrpSpPr>
            <p:cNvPr id="11320" name="Group 20"/>
            <p:cNvGrpSpPr>
              <a:grpSpLocks/>
            </p:cNvGrpSpPr>
            <p:nvPr/>
          </p:nvGrpSpPr>
          <p:grpSpPr bwMode="auto">
            <a:xfrm>
              <a:off x="1053" y="1758"/>
              <a:ext cx="132" cy="1974"/>
              <a:chOff x="1053" y="1758"/>
              <a:chExt cx="132" cy="1974"/>
            </a:xfrm>
          </p:grpSpPr>
          <p:sp>
            <p:nvSpPr>
              <p:cNvPr id="11322" name="Line 21"/>
              <p:cNvSpPr>
                <a:spLocks noChangeShapeType="1"/>
              </p:cNvSpPr>
              <p:nvPr/>
            </p:nvSpPr>
            <p:spPr bwMode="auto">
              <a:xfrm flipH="1">
                <a:off x="1053" y="1758"/>
                <a:ext cx="132" cy="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3" name="Line 22"/>
              <p:cNvSpPr>
                <a:spLocks noChangeShapeType="1"/>
              </p:cNvSpPr>
              <p:nvPr/>
            </p:nvSpPr>
            <p:spPr bwMode="auto">
              <a:xfrm>
                <a:off x="1053" y="1758"/>
                <a:ext cx="0" cy="197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21" name="Line 23"/>
            <p:cNvSpPr>
              <a:spLocks noChangeShapeType="1"/>
            </p:cNvSpPr>
            <p:nvPr/>
          </p:nvSpPr>
          <p:spPr bwMode="auto">
            <a:xfrm flipH="1">
              <a:off x="600" y="3729"/>
              <a:ext cx="45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84" name="Text Box 24"/>
          <p:cNvSpPr txBox="1">
            <a:spLocks noChangeArrowheads="1"/>
          </p:cNvSpPr>
          <p:nvPr/>
        </p:nvSpPr>
        <p:spPr bwMode="auto">
          <a:xfrm>
            <a:off x="3394075" y="5921375"/>
            <a:ext cx="97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u="sng" dirty="0">
                <a:solidFill>
                  <a:schemeClr val="bg1"/>
                </a:solidFill>
                <a:latin typeface="Arial" charset="0"/>
              </a:rPr>
              <a:t>From </a:t>
            </a:r>
          </a:p>
          <a:p>
            <a:pPr eaLnBrk="1" hangingPunct="1"/>
            <a:r>
              <a:rPr lang="en-US" sz="1800" u="sng" dirty="0">
                <a:solidFill>
                  <a:schemeClr val="bg1"/>
                </a:solidFill>
                <a:latin typeface="Arial" charset="0"/>
              </a:rPr>
              <a:t>Gravity</a:t>
            </a:r>
          </a:p>
        </p:txBody>
      </p:sp>
      <p:grpSp>
        <p:nvGrpSpPr>
          <p:cNvPr id="11285" name="Group 25"/>
          <p:cNvGrpSpPr>
            <a:grpSpLocks/>
          </p:cNvGrpSpPr>
          <p:nvPr/>
        </p:nvGrpSpPr>
        <p:grpSpPr bwMode="auto">
          <a:xfrm flipH="1">
            <a:off x="6834188" y="4514850"/>
            <a:ext cx="423862" cy="2066925"/>
            <a:chOff x="600" y="1758"/>
            <a:chExt cx="585" cy="1974"/>
          </a:xfrm>
        </p:grpSpPr>
        <p:grpSp>
          <p:nvGrpSpPr>
            <p:cNvPr id="11316" name="Group 26"/>
            <p:cNvGrpSpPr>
              <a:grpSpLocks/>
            </p:cNvGrpSpPr>
            <p:nvPr/>
          </p:nvGrpSpPr>
          <p:grpSpPr bwMode="auto">
            <a:xfrm>
              <a:off x="1053" y="1758"/>
              <a:ext cx="132" cy="1974"/>
              <a:chOff x="1053" y="1758"/>
              <a:chExt cx="132" cy="1974"/>
            </a:xfrm>
          </p:grpSpPr>
          <p:sp>
            <p:nvSpPr>
              <p:cNvPr id="11318" name="Line 27"/>
              <p:cNvSpPr>
                <a:spLocks noChangeShapeType="1"/>
              </p:cNvSpPr>
              <p:nvPr/>
            </p:nvSpPr>
            <p:spPr bwMode="auto">
              <a:xfrm flipH="1">
                <a:off x="1053" y="1758"/>
                <a:ext cx="132" cy="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9" name="Line 28"/>
              <p:cNvSpPr>
                <a:spLocks noChangeShapeType="1"/>
              </p:cNvSpPr>
              <p:nvPr/>
            </p:nvSpPr>
            <p:spPr bwMode="auto">
              <a:xfrm flipH="1">
                <a:off x="1053" y="1758"/>
                <a:ext cx="0" cy="197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17" name="Line 29"/>
            <p:cNvSpPr>
              <a:spLocks noChangeShapeType="1"/>
            </p:cNvSpPr>
            <p:nvPr/>
          </p:nvSpPr>
          <p:spPr bwMode="auto">
            <a:xfrm flipH="1">
              <a:off x="600" y="3729"/>
              <a:ext cx="45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86" name="Text Box 30"/>
          <p:cNvSpPr txBox="1">
            <a:spLocks noChangeArrowheads="1"/>
          </p:cNvSpPr>
          <p:nvPr/>
        </p:nvSpPr>
        <p:spPr bwMode="auto">
          <a:xfrm>
            <a:off x="8039100" y="4419600"/>
            <a:ext cx="97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b="0" dirty="0">
                <a:solidFill>
                  <a:schemeClr val="bg1"/>
                </a:solidFill>
                <a:latin typeface="Arial" charset="0"/>
              </a:rPr>
              <a:t>Ocean</a:t>
            </a:r>
          </a:p>
          <a:p>
            <a:pPr eaLnBrk="1" hangingPunct="1"/>
            <a:r>
              <a:rPr lang="en-US" sz="1800" b="0" dirty="0">
                <a:solidFill>
                  <a:schemeClr val="bg1"/>
                </a:solidFill>
                <a:latin typeface="Arial" charset="0"/>
              </a:rPr>
              <a:t>Surface</a:t>
            </a:r>
          </a:p>
        </p:txBody>
      </p:sp>
      <p:sp>
        <p:nvSpPr>
          <p:cNvPr id="11287" name="Text Box 31"/>
          <p:cNvSpPr txBox="1">
            <a:spLocks noChangeArrowheads="1"/>
          </p:cNvSpPr>
          <p:nvPr/>
        </p:nvSpPr>
        <p:spPr bwMode="auto">
          <a:xfrm>
            <a:off x="7194550" y="6216650"/>
            <a:ext cx="1949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b="0" dirty="0">
                <a:solidFill>
                  <a:schemeClr val="bg1"/>
                </a:solidFill>
                <a:latin typeface="Arial" charset="0"/>
              </a:rPr>
              <a:t>From </a:t>
            </a:r>
          </a:p>
          <a:p>
            <a:pPr eaLnBrk="1" hangingPunct="1"/>
            <a:r>
              <a:rPr lang="en-US" sz="1800" b="0" dirty="0">
                <a:solidFill>
                  <a:schemeClr val="bg1"/>
                </a:solidFill>
                <a:latin typeface="Arial" charset="0"/>
              </a:rPr>
              <a:t>Satellite Altimetry</a:t>
            </a:r>
          </a:p>
        </p:txBody>
      </p:sp>
      <p:grpSp>
        <p:nvGrpSpPr>
          <p:cNvPr id="11288" name="Group 32"/>
          <p:cNvGrpSpPr>
            <a:grpSpLocks/>
          </p:cNvGrpSpPr>
          <p:nvPr/>
        </p:nvGrpSpPr>
        <p:grpSpPr bwMode="auto">
          <a:xfrm>
            <a:off x="2147888" y="4181475"/>
            <a:ext cx="1281112" cy="2057400"/>
            <a:chOff x="1353" y="2130"/>
            <a:chExt cx="807" cy="1296"/>
          </a:xfrm>
        </p:grpSpPr>
        <p:grpSp>
          <p:nvGrpSpPr>
            <p:cNvPr id="11312" name="Group 33"/>
            <p:cNvGrpSpPr>
              <a:grpSpLocks/>
            </p:cNvGrpSpPr>
            <p:nvPr/>
          </p:nvGrpSpPr>
          <p:grpSpPr bwMode="auto">
            <a:xfrm flipH="1">
              <a:off x="1353" y="2130"/>
              <a:ext cx="321" cy="1296"/>
              <a:chOff x="1053" y="1758"/>
              <a:chExt cx="132" cy="1974"/>
            </a:xfrm>
          </p:grpSpPr>
          <p:sp>
            <p:nvSpPr>
              <p:cNvPr id="11314" name="Line 34"/>
              <p:cNvSpPr>
                <a:spLocks noChangeShapeType="1"/>
              </p:cNvSpPr>
              <p:nvPr/>
            </p:nvSpPr>
            <p:spPr bwMode="auto">
              <a:xfrm flipH="1">
                <a:off x="1053" y="1758"/>
                <a:ext cx="132" cy="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5" name="Line 35"/>
              <p:cNvSpPr>
                <a:spLocks noChangeShapeType="1"/>
              </p:cNvSpPr>
              <p:nvPr/>
            </p:nvSpPr>
            <p:spPr bwMode="auto">
              <a:xfrm>
                <a:off x="1053" y="1758"/>
                <a:ext cx="0" cy="197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13" name="Line 36"/>
            <p:cNvSpPr>
              <a:spLocks noChangeShapeType="1"/>
            </p:cNvSpPr>
            <p:nvPr/>
          </p:nvSpPr>
          <p:spPr bwMode="auto">
            <a:xfrm>
              <a:off x="1674" y="3408"/>
              <a:ext cx="48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0" name="Group 42"/>
          <p:cNvGrpSpPr>
            <a:grpSpLocks/>
          </p:cNvGrpSpPr>
          <p:nvPr/>
        </p:nvGrpSpPr>
        <p:grpSpPr bwMode="auto">
          <a:xfrm>
            <a:off x="2143125" y="2005013"/>
            <a:ext cx="1552575" cy="633412"/>
            <a:chOff x="1350" y="759"/>
            <a:chExt cx="978" cy="399"/>
          </a:xfrm>
        </p:grpSpPr>
        <p:sp>
          <p:nvSpPr>
            <p:cNvPr id="11306" name="Line 43"/>
            <p:cNvSpPr>
              <a:spLocks noChangeShapeType="1"/>
            </p:cNvSpPr>
            <p:nvPr/>
          </p:nvSpPr>
          <p:spPr bwMode="auto">
            <a:xfrm>
              <a:off x="1350" y="1158"/>
              <a:ext cx="978"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7" name="Line 44"/>
            <p:cNvSpPr>
              <a:spLocks noChangeShapeType="1"/>
            </p:cNvSpPr>
            <p:nvPr/>
          </p:nvSpPr>
          <p:spPr bwMode="auto">
            <a:xfrm flipV="1">
              <a:off x="2328" y="759"/>
              <a:ext cx="0" cy="3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91" name="Text Box 45"/>
          <p:cNvSpPr txBox="1">
            <a:spLocks noChangeArrowheads="1"/>
          </p:cNvSpPr>
          <p:nvPr/>
        </p:nvSpPr>
        <p:spPr bwMode="auto">
          <a:xfrm>
            <a:off x="5810250" y="942975"/>
            <a:ext cx="3079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1800" i="1" u="sng" dirty="0">
                <a:latin typeface="Arial" charset="0"/>
              </a:rPr>
              <a:t>How large are near-shore</a:t>
            </a:r>
          </a:p>
          <a:p>
            <a:pPr eaLnBrk="1" hangingPunct="1"/>
            <a:r>
              <a:rPr lang="en-US" sz="1800" i="1" u="sng" dirty="0">
                <a:latin typeface="Arial" charset="0"/>
              </a:rPr>
              <a:t>hydrodynamic processes?</a:t>
            </a:r>
          </a:p>
          <a:p>
            <a:pPr eaLnBrk="1" hangingPunct="1"/>
            <a:r>
              <a:rPr lang="en-US" sz="1800" i="1" dirty="0">
                <a:latin typeface="Arial" charset="0"/>
              </a:rPr>
              <a:t>(Coast Survey, CSC,</a:t>
            </a:r>
          </a:p>
          <a:p>
            <a:pPr eaLnBrk="1" hangingPunct="1"/>
            <a:r>
              <a:rPr lang="en-US" sz="1800" i="1" dirty="0">
                <a:latin typeface="Arial" charset="0"/>
              </a:rPr>
              <a:t>CZM)</a:t>
            </a:r>
          </a:p>
        </p:txBody>
      </p:sp>
      <p:sp>
        <p:nvSpPr>
          <p:cNvPr id="11292" name="Line 46"/>
          <p:cNvSpPr>
            <a:spLocks noChangeShapeType="1"/>
          </p:cNvSpPr>
          <p:nvPr/>
        </p:nvSpPr>
        <p:spPr bwMode="auto">
          <a:xfrm flipV="1">
            <a:off x="7986713" y="4310063"/>
            <a:ext cx="757237" cy="23336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6" name="Text Box 50"/>
          <p:cNvSpPr txBox="1">
            <a:spLocks noChangeArrowheads="1"/>
          </p:cNvSpPr>
          <p:nvPr/>
        </p:nvSpPr>
        <p:spPr bwMode="auto">
          <a:xfrm>
            <a:off x="393700" y="155575"/>
            <a:ext cx="829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2400" u="sng">
                <a:latin typeface="Arial" charset="0"/>
              </a:rPr>
              <a:t>Gravity measurements help answer two big questions…</a:t>
            </a:r>
          </a:p>
        </p:txBody>
      </p:sp>
      <p:sp>
        <p:nvSpPr>
          <p:cNvPr id="11298" name="Freeform 54"/>
          <p:cNvSpPr>
            <a:spLocks/>
          </p:cNvSpPr>
          <p:nvPr/>
        </p:nvSpPr>
        <p:spPr bwMode="auto">
          <a:xfrm>
            <a:off x="-15875" y="4891088"/>
            <a:ext cx="9167813" cy="361950"/>
          </a:xfrm>
          <a:custGeom>
            <a:avLst/>
            <a:gdLst>
              <a:gd name="T0" fmla="*/ 0 w 5770"/>
              <a:gd name="T1" fmla="*/ 354013 h 228"/>
              <a:gd name="T2" fmla="*/ 4752327 w 5770"/>
              <a:gd name="T3" fmla="*/ 1588 h 228"/>
              <a:gd name="T4" fmla="*/ 9167813 w 5770"/>
              <a:gd name="T5" fmla="*/ 361950 h 228"/>
              <a:gd name="T6" fmla="*/ 0 60000 65536"/>
              <a:gd name="T7" fmla="*/ 0 60000 65536"/>
              <a:gd name="T8" fmla="*/ 0 60000 65536"/>
            </a:gdLst>
            <a:ahLst/>
            <a:cxnLst>
              <a:cxn ang="T6">
                <a:pos x="T0" y="T1"/>
              </a:cxn>
              <a:cxn ang="T7">
                <a:pos x="T2" y="T3"/>
              </a:cxn>
              <a:cxn ang="T8">
                <a:pos x="T4" y="T5"/>
              </a:cxn>
            </a:cxnLst>
            <a:rect l="0" t="0" r="r" b="b"/>
            <a:pathLst>
              <a:path w="5770" h="228">
                <a:moveTo>
                  <a:pt x="0" y="223"/>
                </a:moveTo>
                <a:cubicBezTo>
                  <a:pt x="1014" y="111"/>
                  <a:pt x="2029" y="0"/>
                  <a:pt x="2991" y="1"/>
                </a:cubicBezTo>
                <a:cubicBezTo>
                  <a:pt x="3953" y="2"/>
                  <a:pt x="5307" y="190"/>
                  <a:pt x="5770" y="228"/>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Straight Arrow Connector 5"/>
          <p:cNvCxnSpPr/>
          <p:nvPr/>
        </p:nvCxnSpPr>
        <p:spPr>
          <a:xfrm flipH="1" flipV="1">
            <a:off x="2143125" y="2005013"/>
            <a:ext cx="9525" cy="1271587"/>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629400" y="4033837"/>
            <a:ext cx="9525" cy="43814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133600" y="3352800"/>
            <a:ext cx="19050" cy="16383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1297" name="Group 51"/>
          <p:cNvGrpSpPr>
            <a:grpSpLocks/>
          </p:cNvGrpSpPr>
          <p:nvPr/>
        </p:nvGrpSpPr>
        <p:grpSpPr bwMode="auto">
          <a:xfrm>
            <a:off x="6089650" y="2132013"/>
            <a:ext cx="530225" cy="2168525"/>
            <a:chOff x="3836" y="1343"/>
            <a:chExt cx="334" cy="1366"/>
          </a:xfrm>
        </p:grpSpPr>
        <p:sp>
          <p:nvSpPr>
            <p:cNvPr id="11304" name="Line 52"/>
            <p:cNvSpPr>
              <a:spLocks noChangeShapeType="1"/>
            </p:cNvSpPr>
            <p:nvPr/>
          </p:nvSpPr>
          <p:spPr bwMode="auto">
            <a:xfrm rot="10800000" flipV="1">
              <a:off x="3836" y="2709"/>
              <a:ext cx="334"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5" name="Line 53"/>
            <p:cNvSpPr>
              <a:spLocks noChangeShapeType="1"/>
            </p:cNvSpPr>
            <p:nvPr/>
          </p:nvSpPr>
          <p:spPr bwMode="auto">
            <a:xfrm rot="10800000">
              <a:off x="3836" y="1343"/>
              <a:ext cx="0" cy="13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21" name="Straight Arrow Connector 20"/>
          <p:cNvCxnSpPr/>
          <p:nvPr/>
        </p:nvCxnSpPr>
        <p:spPr>
          <a:xfrm flipV="1">
            <a:off x="6634171" y="4471985"/>
            <a:ext cx="0" cy="519116"/>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1289" name="Group 37"/>
          <p:cNvGrpSpPr>
            <a:grpSpLocks/>
          </p:cNvGrpSpPr>
          <p:nvPr/>
        </p:nvGrpSpPr>
        <p:grpSpPr bwMode="auto">
          <a:xfrm flipH="1">
            <a:off x="4195763" y="4740275"/>
            <a:ext cx="2411412" cy="1479550"/>
            <a:chOff x="1353" y="2130"/>
            <a:chExt cx="807" cy="1296"/>
          </a:xfrm>
        </p:grpSpPr>
        <p:grpSp>
          <p:nvGrpSpPr>
            <p:cNvPr id="11308" name="Group 38"/>
            <p:cNvGrpSpPr>
              <a:grpSpLocks/>
            </p:cNvGrpSpPr>
            <p:nvPr/>
          </p:nvGrpSpPr>
          <p:grpSpPr bwMode="auto">
            <a:xfrm flipH="1">
              <a:off x="1353" y="2130"/>
              <a:ext cx="321" cy="1296"/>
              <a:chOff x="1053" y="1758"/>
              <a:chExt cx="132" cy="1974"/>
            </a:xfrm>
          </p:grpSpPr>
          <p:sp>
            <p:nvSpPr>
              <p:cNvPr id="11310" name="Line 39"/>
              <p:cNvSpPr>
                <a:spLocks noChangeShapeType="1"/>
              </p:cNvSpPr>
              <p:nvPr/>
            </p:nvSpPr>
            <p:spPr bwMode="auto">
              <a:xfrm flipH="1">
                <a:off x="1053" y="1758"/>
                <a:ext cx="132" cy="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1" name="Line 40"/>
              <p:cNvSpPr>
                <a:spLocks noChangeShapeType="1"/>
              </p:cNvSpPr>
              <p:nvPr/>
            </p:nvSpPr>
            <p:spPr bwMode="auto">
              <a:xfrm>
                <a:off x="1053" y="1758"/>
                <a:ext cx="0" cy="197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09" name="Line 41"/>
            <p:cNvSpPr>
              <a:spLocks noChangeShapeType="1"/>
            </p:cNvSpPr>
            <p:nvPr/>
          </p:nvSpPr>
          <p:spPr bwMode="auto">
            <a:xfrm>
              <a:off x="1674" y="3408"/>
              <a:ext cx="48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77" name="AutoShape 13"/>
          <p:cNvSpPr>
            <a:spLocks/>
          </p:cNvSpPr>
          <p:nvPr/>
        </p:nvSpPr>
        <p:spPr bwMode="auto">
          <a:xfrm>
            <a:off x="6653213" y="4081463"/>
            <a:ext cx="152400" cy="907256"/>
          </a:xfrm>
          <a:prstGeom prst="rightBrace">
            <a:avLst>
              <a:gd name="adj1" fmla="val 476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Date Placeholder 51"/>
          <p:cNvSpPr>
            <a:spLocks noGrp="1"/>
          </p:cNvSpPr>
          <p:nvPr>
            <p:ph type="dt" sz="half" idx="10"/>
          </p:nvPr>
        </p:nvSpPr>
        <p:spPr/>
        <p:txBody>
          <a:bodyPr/>
          <a:lstStyle/>
          <a:p>
            <a:pPr>
              <a:defRPr/>
            </a:pPr>
            <a:r>
              <a:rPr lang="en-US" smtClean="0"/>
              <a:t>Nov 16, 2012</a:t>
            </a:r>
            <a:endParaRPr lang="en-US"/>
          </a:p>
        </p:txBody>
      </p:sp>
      <p:sp>
        <p:nvSpPr>
          <p:cNvPr id="53" name="Slide Number Placeholder 52"/>
          <p:cNvSpPr>
            <a:spLocks noGrp="1"/>
          </p:cNvSpPr>
          <p:nvPr>
            <p:ph type="sldNum" sz="quarter" idx="12"/>
          </p:nvPr>
        </p:nvSpPr>
        <p:spPr/>
        <p:txBody>
          <a:bodyPr/>
          <a:lstStyle/>
          <a:p>
            <a:pPr>
              <a:defRPr/>
            </a:pPr>
            <a:fld id="{4FD68851-A237-40D3-953E-3C19065AC238}" type="slidenum">
              <a:rPr lang="en-US" smtClean="0"/>
              <a:pPr>
                <a:defRPr/>
              </a:pPr>
              <a:t>24</a:t>
            </a:fld>
            <a:endParaRPr lang="en-US"/>
          </a:p>
        </p:txBody>
      </p:sp>
      <p:sp>
        <p:nvSpPr>
          <p:cNvPr id="54" name="Footer Placeholder 53"/>
          <p:cNvSpPr>
            <a:spLocks noGrp="1"/>
          </p:cNvSpPr>
          <p:nvPr>
            <p:ph type="ftr" sz="quarter" idx="11"/>
          </p:nvPr>
        </p:nvSpPr>
        <p:spPr/>
        <p:txBody>
          <a:bodyPr/>
          <a:lstStyle/>
          <a:p>
            <a:pPr>
              <a:defRPr/>
            </a:pPr>
            <a:r>
              <a:rPr lang="en-US" smtClean="0"/>
              <a:t>University of New Hampshire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98"/>
                                        </p:tgtEl>
                                        <p:attrNameLst>
                                          <p:attrName>style.visibility</p:attrName>
                                        </p:attrNameLst>
                                      </p:cBhvr>
                                      <p:to>
                                        <p:strVal val="visible"/>
                                      </p:to>
                                    </p:set>
                                    <p:animEffect transition="in" filter="wipe(left)">
                                      <p:cBhvr>
                                        <p:cTn id="7" dur="500"/>
                                        <p:tgtEl>
                                          <p:spTgt spid="1129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27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267"/>
                                        </p:tgtEl>
                                        <p:attrNameLst>
                                          <p:attrName>style.visibility</p:attrName>
                                        </p:attrNameLst>
                                      </p:cBhvr>
                                      <p:to>
                                        <p:strVal val="visible"/>
                                      </p:to>
                                    </p:set>
                                    <p:animEffect transition="in" filter="wipe(left)">
                                      <p:cBhvr>
                                        <p:cTn id="14" dur="500"/>
                                        <p:tgtEl>
                                          <p:spTgt spid="1126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12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90"/>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9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97"/>
                                        </p:tgtEl>
                                        <p:attrNameLst>
                                          <p:attrName>style.visibility</p:attrName>
                                        </p:attrNameLst>
                                      </p:cBhvr>
                                      <p:to>
                                        <p:strVal val="visible"/>
                                      </p:to>
                                    </p:set>
                                  </p:childTnLst>
                                </p:cTn>
                              </p:par>
                            </p:childTnLst>
                          </p:cTn>
                        </p:par>
                        <p:par>
                          <p:cTn id="33" fill="hold">
                            <p:stCondLst>
                              <p:cond delay="0"/>
                            </p:stCondLst>
                            <p:childTnLst>
                              <p:par>
                                <p:cTn id="34" presetID="2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28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2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2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2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down)">
                                      <p:cBhvr>
                                        <p:cTn id="55" dur="500"/>
                                        <p:tgtEl>
                                          <p:spTgt spid="63"/>
                                        </p:tgtEl>
                                      </p:cBhvr>
                                    </p:animEffect>
                                  </p:childTnLst>
                                </p:cTn>
                              </p:par>
                              <p:par>
                                <p:cTn id="56" presetID="22" presetClass="entr" presetSubtype="4"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28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2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71" grpId="0"/>
      <p:bldP spid="11272" grpId="0"/>
      <p:bldP spid="11280" grpId="0" animBg="1"/>
      <p:bldP spid="11281" grpId="0"/>
      <p:bldP spid="11282" grpId="0"/>
      <p:bldP spid="11284" grpId="0"/>
      <p:bldP spid="11291" grpId="0"/>
      <p:bldP spid="11298" grpId="0" animBg="1"/>
      <p:bldP spid="1127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l="12794" t="7828" r="6938" b="12318"/>
          <a:stretch>
            <a:fillRect/>
          </a:stretch>
        </p:blipFill>
        <p:spPr bwMode="auto">
          <a:xfrm>
            <a:off x="0" y="523875"/>
            <a:ext cx="3100388"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itle 1"/>
          <p:cNvSpPr>
            <a:spLocks noGrp="1"/>
          </p:cNvSpPr>
          <p:nvPr>
            <p:ph type="title"/>
          </p:nvPr>
        </p:nvSpPr>
        <p:spPr>
          <a:xfrm>
            <a:off x="3192463" y="152400"/>
            <a:ext cx="5951537" cy="1143000"/>
          </a:xfrm>
        </p:spPr>
        <p:txBody>
          <a:bodyPr/>
          <a:lstStyle/>
          <a:p>
            <a:r>
              <a:rPr lang="en-US" sz="4000" b="1" smtClean="0"/>
              <a:t>GRAV-D</a:t>
            </a:r>
          </a:p>
        </p:txBody>
      </p:sp>
      <p:sp>
        <p:nvSpPr>
          <p:cNvPr id="24580" name="Content Placeholder 2"/>
          <p:cNvSpPr>
            <a:spLocks noGrp="1"/>
          </p:cNvSpPr>
          <p:nvPr>
            <p:ph idx="1"/>
          </p:nvPr>
        </p:nvSpPr>
        <p:spPr>
          <a:xfrm>
            <a:off x="3352800" y="1052513"/>
            <a:ext cx="5562600" cy="2147887"/>
          </a:xfrm>
        </p:spPr>
        <p:txBody>
          <a:bodyPr/>
          <a:lstStyle/>
          <a:p>
            <a:r>
              <a:rPr lang="en-US" sz="2000" smtClean="0"/>
              <a:t>In FY12 airborne surveys have been conducted in the Great Lakes and Texas</a:t>
            </a:r>
          </a:p>
          <a:p>
            <a:r>
              <a:rPr lang="en-US" sz="2000" smtClean="0"/>
              <a:t>16.23% of the country is completed</a:t>
            </a:r>
          </a:p>
          <a:p>
            <a:r>
              <a:rPr lang="en-US" sz="2000" smtClean="0"/>
              <a:t>Subsequent FY12 surveys will focus on the Great Lakes, Maine, and Alaska</a:t>
            </a:r>
          </a:p>
          <a:p>
            <a:endParaRPr lang="en-US" smtClean="0"/>
          </a:p>
        </p:txBody>
      </p:sp>
      <p:sp>
        <p:nvSpPr>
          <p:cNvPr id="3" name="Rectangle 2"/>
          <p:cNvSpPr/>
          <p:nvPr/>
        </p:nvSpPr>
        <p:spPr>
          <a:xfrm>
            <a:off x="5486400" y="5661025"/>
            <a:ext cx="533400" cy="1905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5486400" y="5988050"/>
            <a:ext cx="533400" cy="1905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5486400" y="6273800"/>
            <a:ext cx="533400" cy="1905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4" name="TextBox 3"/>
          <p:cNvSpPr txBox="1">
            <a:spLocks noChangeArrowheads="1"/>
          </p:cNvSpPr>
          <p:nvPr/>
        </p:nvSpPr>
        <p:spPr bwMode="auto">
          <a:xfrm>
            <a:off x="6197600" y="617855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t>Pre-FY 2010</a:t>
            </a:r>
          </a:p>
        </p:txBody>
      </p:sp>
      <p:sp>
        <p:nvSpPr>
          <p:cNvPr id="24585" name="TextBox 25"/>
          <p:cNvSpPr txBox="1">
            <a:spLocks noChangeArrowheads="1"/>
          </p:cNvSpPr>
          <p:nvPr/>
        </p:nvSpPr>
        <p:spPr bwMode="auto">
          <a:xfrm>
            <a:off x="6197600" y="589280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t>FY 2010</a:t>
            </a:r>
          </a:p>
        </p:txBody>
      </p:sp>
      <p:sp>
        <p:nvSpPr>
          <p:cNvPr id="24586" name="TextBox 26"/>
          <p:cNvSpPr txBox="1">
            <a:spLocks noChangeArrowheads="1"/>
          </p:cNvSpPr>
          <p:nvPr/>
        </p:nvSpPr>
        <p:spPr bwMode="auto">
          <a:xfrm>
            <a:off x="6197600" y="5565775"/>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t>FY 2011</a:t>
            </a:r>
          </a:p>
        </p:txBody>
      </p:sp>
      <p:sp>
        <p:nvSpPr>
          <p:cNvPr id="28" name="Rectangle 27"/>
          <p:cNvSpPr/>
          <p:nvPr/>
        </p:nvSpPr>
        <p:spPr>
          <a:xfrm>
            <a:off x="5486400" y="5048250"/>
            <a:ext cx="53340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8" name="TextBox 28"/>
          <p:cNvSpPr txBox="1">
            <a:spLocks noChangeArrowheads="1"/>
          </p:cNvSpPr>
          <p:nvPr/>
        </p:nvSpPr>
        <p:spPr bwMode="auto">
          <a:xfrm>
            <a:off x="6197600" y="495300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t>Planned FY 2012</a:t>
            </a:r>
          </a:p>
        </p:txBody>
      </p:sp>
      <p:sp>
        <p:nvSpPr>
          <p:cNvPr id="2" name="Rectangle 1"/>
          <p:cNvSpPr/>
          <p:nvPr/>
        </p:nvSpPr>
        <p:spPr>
          <a:xfrm>
            <a:off x="5240338" y="3200400"/>
            <a:ext cx="3903662" cy="1800225"/>
          </a:xfrm>
          <a:prstGeom prst="rect">
            <a:avLst/>
          </a:prstGeom>
        </p:spPr>
        <p:txBody>
          <a:bodyPr>
            <a:spAutoFit/>
          </a:bodyPr>
          <a:lstStyle/>
          <a:p>
            <a:pPr marL="285750" indent="-285750">
              <a:spcBef>
                <a:spcPts val="1200"/>
              </a:spcBef>
              <a:buFont typeface="Arial" pitchFamily="34" charset="0"/>
              <a:buChar char="•"/>
              <a:defRPr/>
            </a:pPr>
            <a:r>
              <a:rPr lang="en-US" sz="2000" dirty="0">
                <a:latin typeface="+mn-lt"/>
              </a:rPr>
              <a:t>All Gulf of Mexico data released publicly, more coming soon</a:t>
            </a:r>
          </a:p>
          <a:p>
            <a:pPr marL="285750" indent="-285750">
              <a:spcBef>
                <a:spcPts val="600"/>
              </a:spcBef>
              <a:buFont typeface="Arial" pitchFamily="34" charset="0"/>
              <a:buChar char="•"/>
              <a:defRPr/>
            </a:pPr>
            <a:r>
              <a:rPr lang="en-US" sz="2000" dirty="0">
                <a:latin typeface="+mn-lt"/>
              </a:rPr>
              <a:t>Data and </a:t>
            </a:r>
            <a:r>
              <a:rPr lang="en-US" dirty="0"/>
              <a:t>metadata at: </a:t>
            </a:r>
            <a:r>
              <a:rPr lang="en-US" dirty="0">
                <a:hlinkClick r:id="rId4"/>
              </a:rPr>
              <a:t>http://www.ngs.noaa.gov/GRAV-D/data_products.shtml</a:t>
            </a:r>
            <a:r>
              <a:rPr lang="en-US" dirty="0"/>
              <a:t> </a:t>
            </a:r>
          </a:p>
          <a:p>
            <a:pPr marL="285750" indent="-285750">
              <a:buFont typeface="Arial" pitchFamily="34" charset="0"/>
              <a:buChar char="•"/>
              <a:defRPr/>
            </a:pPr>
            <a:endParaRPr lang="en-US" dirty="0"/>
          </a:p>
        </p:txBody>
      </p:sp>
      <p:sp>
        <p:nvSpPr>
          <p:cNvPr id="17" name="Rectangle 16"/>
          <p:cNvSpPr/>
          <p:nvPr/>
        </p:nvSpPr>
        <p:spPr>
          <a:xfrm>
            <a:off x="5486400" y="6553200"/>
            <a:ext cx="53340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91" name="TextBox 26"/>
          <p:cNvSpPr txBox="1">
            <a:spLocks noChangeArrowheads="1"/>
          </p:cNvSpPr>
          <p:nvPr/>
        </p:nvSpPr>
        <p:spPr bwMode="auto">
          <a:xfrm>
            <a:off x="6197600" y="6477000"/>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t>Data Released</a:t>
            </a:r>
          </a:p>
        </p:txBody>
      </p:sp>
      <p:pic>
        <p:nvPicPr>
          <p:cNvPr id="24592"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l="4485" t="20399" r="3494" b="13434"/>
          <a:stretch>
            <a:fillRect/>
          </a:stretch>
        </p:blipFill>
        <p:spPr bwMode="auto">
          <a:xfrm>
            <a:off x="0" y="3200400"/>
            <a:ext cx="52403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5486400" y="5349875"/>
            <a:ext cx="533400" cy="1905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94" name="TextBox 28"/>
          <p:cNvSpPr txBox="1">
            <a:spLocks noChangeArrowheads="1"/>
          </p:cNvSpPr>
          <p:nvPr/>
        </p:nvSpPr>
        <p:spPr bwMode="auto">
          <a:xfrm>
            <a:off x="6197600" y="5254625"/>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t>FY 2012</a:t>
            </a:r>
          </a:p>
        </p:txBody>
      </p:sp>
      <p:sp>
        <p:nvSpPr>
          <p:cNvPr id="19" name="Date Placeholder 18"/>
          <p:cNvSpPr>
            <a:spLocks noGrp="1"/>
          </p:cNvSpPr>
          <p:nvPr>
            <p:ph type="dt" sz="half" idx="10"/>
          </p:nvPr>
        </p:nvSpPr>
        <p:spPr/>
        <p:txBody>
          <a:bodyPr/>
          <a:lstStyle/>
          <a:p>
            <a:pPr>
              <a:defRPr/>
            </a:pPr>
            <a:r>
              <a:rPr lang="en-US" smtClean="0"/>
              <a:t>Nov 16, 2012</a:t>
            </a:r>
            <a:endParaRPr lang="en-US"/>
          </a:p>
        </p:txBody>
      </p:sp>
      <p:sp>
        <p:nvSpPr>
          <p:cNvPr id="21" name="Slide Number Placeholder 20"/>
          <p:cNvSpPr>
            <a:spLocks noGrp="1"/>
          </p:cNvSpPr>
          <p:nvPr>
            <p:ph type="sldNum" sz="quarter" idx="12"/>
          </p:nvPr>
        </p:nvSpPr>
        <p:spPr/>
        <p:txBody>
          <a:bodyPr/>
          <a:lstStyle/>
          <a:p>
            <a:pPr>
              <a:defRPr/>
            </a:pPr>
            <a:fld id="{5F18C57D-C76C-4F8D-A323-F8CD8BE50B19}" type="slidenum">
              <a:rPr lang="en-US" smtClean="0"/>
              <a:pPr>
                <a:defRPr/>
              </a:pPr>
              <a:t>25</a:t>
            </a:fld>
            <a:endParaRPr lang="en-US"/>
          </a:p>
        </p:txBody>
      </p:sp>
      <p:sp>
        <p:nvSpPr>
          <p:cNvPr id="22" name="Footer Placeholder 21"/>
          <p:cNvSpPr>
            <a:spLocks noGrp="1"/>
          </p:cNvSpPr>
          <p:nvPr>
            <p:ph type="ftr" sz="quarter" idx="11"/>
          </p:nvPr>
        </p:nvSpPr>
        <p:spPr/>
        <p:txBody>
          <a:bodyPr/>
          <a:lstStyle/>
          <a:p>
            <a:pPr>
              <a:defRPr/>
            </a:pPr>
            <a:r>
              <a:rPr lang="en-US" smtClean="0"/>
              <a:t>University of New Hampshire</a:t>
            </a:r>
            <a:endParaRPr lang="en-US" dirty="0"/>
          </a:p>
        </p:txBody>
      </p:sp>
    </p:spTree>
    <p:extLst>
      <p:ext uri="{BB962C8B-B14F-4D97-AF65-F5344CB8AC3E}">
        <p14:creationId xmlns:p14="http://schemas.microsoft.com/office/powerpoint/2010/main" val="662866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H ≈ h-N</a:t>
            </a:r>
          </a:p>
        </p:txBody>
      </p:sp>
      <p:sp>
        <p:nvSpPr>
          <p:cNvPr id="27651" name="Rectangle 3"/>
          <p:cNvSpPr>
            <a:spLocks noGrp="1" noChangeArrowheads="1"/>
          </p:cNvSpPr>
          <p:nvPr>
            <p:ph type="body" idx="1"/>
          </p:nvPr>
        </p:nvSpPr>
        <p:spPr/>
        <p:txBody>
          <a:bodyPr/>
          <a:lstStyle/>
          <a:p>
            <a:r>
              <a:rPr lang="en-US" smtClean="0"/>
              <a:t>Good to sub-mm over most of the world</a:t>
            </a:r>
          </a:p>
          <a:p>
            <a:endParaRPr lang="en-US" smtClean="0"/>
          </a:p>
          <a:p>
            <a:r>
              <a:rPr lang="en-US" smtClean="0"/>
              <a:t>Good to &lt; 1 cm anywhere in the USA</a:t>
            </a:r>
          </a:p>
          <a:p>
            <a:endParaRPr lang="en-US" smtClean="0"/>
          </a:p>
          <a:p>
            <a:r>
              <a:rPr lang="en-US" smtClean="0"/>
              <a:t>If determining N were fast (it is) and accurate (well…) then H can be determined from GPS!</a:t>
            </a:r>
          </a:p>
          <a:p>
            <a:endParaRPr lang="en-US" smtClean="0"/>
          </a:p>
          <a:p>
            <a:r>
              <a:rPr lang="en-US" smtClean="0"/>
              <a:t>That brings us to…</a:t>
            </a:r>
          </a:p>
          <a:p>
            <a:endParaRPr lang="en-US" smtClean="0"/>
          </a:p>
        </p:txBody>
      </p:sp>
      <p:sp>
        <p:nvSpPr>
          <p:cNvPr id="2" name="Date Placeholder 1"/>
          <p:cNvSpPr>
            <a:spLocks noGrp="1"/>
          </p:cNvSpPr>
          <p:nvPr>
            <p:ph type="dt" sz="half" idx="10"/>
          </p:nvPr>
        </p:nvSpPr>
        <p:spPr/>
        <p:txBody>
          <a:bodyPr/>
          <a:lstStyle/>
          <a:p>
            <a:pPr>
              <a:defRPr/>
            </a:pPr>
            <a:r>
              <a:rPr lang="en-US" smtClean="0"/>
              <a:t>Nov 16, 2012</a:t>
            </a:r>
            <a:endParaRPr lang="en-US"/>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Slide Number Placeholder 3"/>
          <p:cNvSpPr>
            <a:spLocks noGrp="1"/>
          </p:cNvSpPr>
          <p:nvPr>
            <p:ph type="sldNum" sz="quarter" idx="12"/>
          </p:nvPr>
        </p:nvSpPr>
        <p:spPr/>
        <p:txBody>
          <a:bodyPr/>
          <a:lstStyle/>
          <a:p>
            <a:pPr>
              <a:defRPr/>
            </a:pPr>
            <a:fld id="{5F18C57D-C76C-4F8D-A323-F8CD8BE50B19}"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19" y="2791806"/>
            <a:ext cx="8229600" cy="1143000"/>
          </a:xfrm>
        </p:spPr>
        <p:txBody>
          <a:bodyPr/>
          <a:lstStyle/>
          <a:p>
            <a:r>
              <a:rPr lang="en-US" dirty="0" smtClean="0"/>
              <a:t>The Geoid Slope Validation </a:t>
            </a:r>
            <a:br>
              <a:rPr lang="en-US" dirty="0" smtClean="0"/>
            </a:br>
            <a:r>
              <a:rPr lang="en-US" dirty="0" smtClean="0"/>
              <a:t>Survey of 2011</a:t>
            </a:r>
            <a:endParaRPr lang="en-US" dirty="0"/>
          </a:p>
        </p:txBody>
      </p:sp>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5F18C57D-C76C-4F8D-A323-F8CD8BE50B19}" type="slidenum">
              <a:rPr lang="en-US" smtClean="0"/>
              <a:pPr>
                <a:defRPr/>
              </a:pPr>
              <a:t>27</a:t>
            </a:fld>
            <a:endParaRPr lang="en-US"/>
          </a:p>
        </p:txBody>
      </p:sp>
    </p:spTree>
    <p:extLst>
      <p:ext uri="{BB962C8B-B14F-4D97-AF65-F5344CB8AC3E}">
        <p14:creationId xmlns:p14="http://schemas.microsoft.com/office/powerpoint/2010/main" val="883737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47675" y="493713"/>
            <a:ext cx="8229600" cy="1143000"/>
          </a:xfrm>
        </p:spPr>
        <p:txBody>
          <a:bodyPr/>
          <a:lstStyle/>
          <a:p>
            <a:pPr eaLnBrk="1" hangingPunct="1"/>
            <a:r>
              <a:rPr lang="en-US" smtClean="0"/>
              <a:t>Goal of the survey </a:t>
            </a:r>
          </a:p>
        </p:txBody>
      </p:sp>
      <p:sp>
        <p:nvSpPr>
          <p:cNvPr id="39939" name="Content Placeholder 2"/>
          <p:cNvSpPr>
            <a:spLocks noGrp="1"/>
          </p:cNvSpPr>
          <p:nvPr>
            <p:ph idx="1"/>
          </p:nvPr>
        </p:nvSpPr>
        <p:spPr>
          <a:xfrm>
            <a:off x="447675" y="1819275"/>
            <a:ext cx="8229600" cy="4525963"/>
          </a:xfrm>
        </p:spPr>
        <p:txBody>
          <a:bodyPr/>
          <a:lstStyle/>
          <a:p>
            <a:pPr eaLnBrk="1" hangingPunct="1"/>
            <a:r>
              <a:rPr lang="en-US" smtClean="0"/>
              <a:t>Observe geoid shape (slope) using multiple independent terrestrial survey methods</a:t>
            </a:r>
          </a:p>
          <a:p>
            <a:pPr lvl="1" eaLnBrk="1" hangingPunct="1"/>
            <a:r>
              <a:rPr lang="en-US" smtClean="0"/>
              <a:t>GPS + Leveling</a:t>
            </a:r>
          </a:p>
          <a:p>
            <a:pPr lvl="1" eaLnBrk="1" hangingPunct="1"/>
            <a:r>
              <a:rPr lang="en-US" smtClean="0"/>
              <a:t>Deflections of the Vertical</a:t>
            </a:r>
          </a:p>
          <a:p>
            <a:pPr eaLnBrk="1" hangingPunct="1"/>
            <a:r>
              <a:rPr lang="en-US" smtClean="0"/>
              <a:t>Compare </a:t>
            </a:r>
            <a:r>
              <a:rPr lang="en-US" b="1" i="1" smtClean="0"/>
              <a:t>observed</a:t>
            </a:r>
            <a:r>
              <a:rPr lang="en-US" smtClean="0"/>
              <a:t> slopes (from terrestrial surveys) to </a:t>
            </a:r>
            <a:r>
              <a:rPr lang="en-US" b="1" i="1" smtClean="0"/>
              <a:t>modeled</a:t>
            </a:r>
            <a:r>
              <a:rPr lang="en-US" smtClean="0"/>
              <a:t> slopes (from gravimetry or satellites)</a:t>
            </a:r>
          </a:p>
          <a:p>
            <a:pPr lvl="1" eaLnBrk="1" hangingPunct="1"/>
            <a:r>
              <a:rPr lang="en-US" smtClean="0"/>
              <a:t>With / Without new GRAV-D airborne gravity</a:t>
            </a:r>
          </a:p>
        </p:txBody>
      </p:sp>
      <p:sp>
        <p:nvSpPr>
          <p:cNvPr id="4" name="Footer Placeholder 3"/>
          <p:cNvSpPr>
            <a:spLocks noGrp="1"/>
          </p:cNvSpPr>
          <p:nvPr>
            <p:ph type="ftr" sz="quarter" idx="11"/>
          </p:nvPr>
        </p:nvSpPr>
        <p:spPr/>
        <p:txBody>
          <a:bodyPr/>
          <a:lstStyle/>
          <a:p>
            <a:pPr>
              <a:defRPr/>
            </a:pPr>
            <a:r>
              <a:rPr lang="en-US" smtClean="0"/>
              <a:t>University of New Hampshire</a:t>
            </a:r>
            <a:endParaRPr lang="en-US"/>
          </a:p>
        </p:txBody>
      </p:sp>
      <p:sp>
        <p:nvSpPr>
          <p:cNvPr id="6" name="Date Placeholder 5"/>
          <p:cNvSpPr>
            <a:spLocks noGrp="1"/>
          </p:cNvSpPr>
          <p:nvPr>
            <p:ph type="dt" sz="quarter" idx="10"/>
          </p:nvPr>
        </p:nvSpPr>
        <p:spPr/>
        <p:txBody>
          <a:bodyPr/>
          <a:lstStyle/>
          <a:p>
            <a:pPr>
              <a:defRPr/>
            </a:pPr>
            <a:r>
              <a:rPr lang="en-US" smtClean="0"/>
              <a:t>Nov 16, 2012</a:t>
            </a:r>
            <a:endParaRPr lang="en-US"/>
          </a:p>
        </p:txBody>
      </p:sp>
      <p:sp>
        <p:nvSpPr>
          <p:cNvPr id="7" name="Slide Number Placeholder 6"/>
          <p:cNvSpPr>
            <a:spLocks noGrp="1"/>
          </p:cNvSpPr>
          <p:nvPr>
            <p:ph type="sldNum" sz="quarter" idx="12"/>
          </p:nvPr>
        </p:nvSpPr>
        <p:spPr/>
        <p:txBody>
          <a:bodyPr/>
          <a:lstStyle/>
          <a:p>
            <a:pPr>
              <a:defRPr/>
            </a:pPr>
            <a:fld id="{E026B6B1-67C8-4525-A32B-A0E7FF22858D}"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300" y="1411288"/>
            <a:ext cx="6621463"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1"/>
          <p:cNvSpPr>
            <a:spLocks noGrp="1"/>
          </p:cNvSpPr>
          <p:nvPr>
            <p:ph type="title"/>
          </p:nvPr>
        </p:nvSpPr>
        <p:spPr/>
        <p:txBody>
          <a:bodyPr/>
          <a:lstStyle/>
          <a:p>
            <a:r>
              <a:rPr lang="en-US" smtClean="0"/>
              <a:t>The Chosen Line</a:t>
            </a:r>
          </a:p>
        </p:txBody>
      </p:sp>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a:p>
        </p:txBody>
      </p:sp>
      <p:sp>
        <p:nvSpPr>
          <p:cNvPr id="6" name="Slide Number Placeholder 5"/>
          <p:cNvSpPr>
            <a:spLocks noGrp="1"/>
          </p:cNvSpPr>
          <p:nvPr>
            <p:ph type="sldNum" sz="quarter" idx="12"/>
          </p:nvPr>
        </p:nvSpPr>
        <p:spPr/>
        <p:txBody>
          <a:bodyPr/>
          <a:lstStyle/>
          <a:p>
            <a:pPr>
              <a:defRPr/>
            </a:pPr>
            <a:fld id="{93B6246D-B728-4821-A258-C3540D1AFA60}" type="slidenum">
              <a:rPr lang="en-US" smtClean="0"/>
              <a:pPr>
                <a:defRPr/>
              </a:pPr>
              <a:t>29</a:t>
            </a:fld>
            <a:endParaRPr lang="en-US"/>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5188" y="1168400"/>
            <a:ext cx="2719387" cy="5056188"/>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3514725" y="5078413"/>
            <a:ext cx="428625" cy="715962"/>
          </a:xfrm>
          <a:prstGeom prst="rect">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flipV="1">
            <a:off x="3513138" y="1135063"/>
            <a:ext cx="2403475" cy="3956050"/>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33775" y="5792788"/>
            <a:ext cx="2373313" cy="455612"/>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7010400" y="3933825"/>
            <a:ext cx="17097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solidFill>
                  <a:schemeClr val="bg1"/>
                </a:solidFill>
              </a:rPr>
              <a:t>325 km</a:t>
            </a:r>
          </a:p>
          <a:p>
            <a:pPr eaLnBrk="1" hangingPunct="1"/>
            <a:r>
              <a:rPr lang="en-US">
                <a:solidFill>
                  <a:schemeClr val="bg1"/>
                </a:solidFill>
              </a:rPr>
              <a:t>218 points</a:t>
            </a:r>
          </a:p>
          <a:p>
            <a:pPr eaLnBrk="1" hangingPunct="1"/>
            <a:r>
              <a:rPr lang="en-US">
                <a:solidFill>
                  <a:schemeClr val="bg1"/>
                </a:solidFill>
              </a:rPr>
              <a:t>1.5 km spacing</a:t>
            </a:r>
          </a:p>
        </p:txBody>
      </p:sp>
      <p:sp>
        <p:nvSpPr>
          <p:cNvPr id="22" name="TextBox 21"/>
          <p:cNvSpPr txBox="1">
            <a:spLocks noChangeArrowheads="1"/>
          </p:cNvSpPr>
          <p:nvPr/>
        </p:nvSpPr>
        <p:spPr bwMode="auto">
          <a:xfrm>
            <a:off x="752475" y="5133975"/>
            <a:ext cx="2111375"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South  Texas</a:t>
            </a:r>
          </a:p>
          <a:p>
            <a:pPr eaLnBrk="1" hangingPunct="1"/>
            <a:r>
              <a:rPr lang="en-US"/>
              <a:t>July-October, 2011</a:t>
            </a:r>
          </a:p>
          <a:p>
            <a:pPr eaLnBrk="1" hangingPunct="1"/>
            <a:r>
              <a:rPr lang="en-US"/>
              <a:t>hot…Hot…HOT!</a:t>
            </a: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163" y="1495425"/>
            <a:ext cx="52832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54063509"/>
              </p:ext>
            </p:extLst>
          </p:nvPr>
        </p:nvGraphicFramePr>
        <p:xfrm>
          <a:off x="467474" y="770562"/>
          <a:ext cx="8229600" cy="5609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5F18C57D-C76C-4F8D-A323-F8CD8BE50B19}" type="slidenum">
              <a:rPr lang="en-US" smtClean="0"/>
              <a:pPr>
                <a:defRPr/>
              </a:pPr>
              <a:t>3</a:t>
            </a:fld>
            <a:endParaRPr lang="en-US"/>
          </a:p>
        </p:txBody>
      </p:sp>
    </p:spTree>
    <p:extLst>
      <p:ext uri="{BB962C8B-B14F-4D97-AF65-F5344CB8AC3E}">
        <p14:creationId xmlns:p14="http://schemas.microsoft.com/office/powerpoint/2010/main" val="805466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Surveys Performed</a:t>
            </a:r>
          </a:p>
        </p:txBody>
      </p:sp>
      <p:sp>
        <p:nvSpPr>
          <p:cNvPr id="61443" name="Content Placeholder 2"/>
          <p:cNvSpPr>
            <a:spLocks noGrp="1"/>
          </p:cNvSpPr>
          <p:nvPr>
            <p:ph idx="1"/>
          </p:nvPr>
        </p:nvSpPr>
        <p:spPr/>
        <p:txBody>
          <a:bodyPr/>
          <a:lstStyle/>
          <a:p>
            <a:r>
              <a:rPr lang="en-US" u="sng" smtClean="0"/>
              <a:t>GPS</a:t>
            </a:r>
            <a:r>
              <a:rPr lang="en-US" smtClean="0"/>
              <a:t>: </a:t>
            </a:r>
            <a:r>
              <a:rPr lang="en-US" sz="2400" smtClean="0"/>
              <a:t>20 identical. units, 10/day leapfrog, 40 hrs ea. </a:t>
            </a:r>
          </a:p>
          <a:p>
            <a:r>
              <a:rPr lang="en-US" u="sng" smtClean="0"/>
              <a:t>Leveling</a:t>
            </a:r>
            <a:r>
              <a:rPr lang="en-US" smtClean="0"/>
              <a:t>:</a:t>
            </a:r>
            <a:r>
              <a:rPr lang="en-US" sz="2400" smtClean="0"/>
              <a:t> 1</a:t>
            </a:r>
            <a:r>
              <a:rPr lang="en-US" sz="2400" baseline="30000" smtClean="0"/>
              <a:t>st</a:t>
            </a:r>
            <a:r>
              <a:rPr lang="en-US" sz="2400" smtClean="0"/>
              <a:t> order, class II, digital barcode leveling</a:t>
            </a:r>
          </a:p>
          <a:p>
            <a:r>
              <a:rPr lang="en-US" u="sng" smtClean="0"/>
              <a:t>Gravity</a:t>
            </a:r>
            <a:r>
              <a:rPr lang="en-US" smtClean="0"/>
              <a:t>: </a:t>
            </a:r>
            <a:r>
              <a:rPr lang="en-US" sz="2400" smtClean="0"/>
              <a:t>FG-5 and A-10 anchors, 4 L/R in 2 teams</a:t>
            </a:r>
          </a:p>
          <a:p>
            <a:r>
              <a:rPr lang="en-US" u="sng" smtClean="0"/>
              <a:t>DoV</a:t>
            </a:r>
            <a:r>
              <a:rPr lang="en-US" smtClean="0"/>
              <a:t>: </a:t>
            </a:r>
            <a:r>
              <a:rPr lang="en-US" sz="2400" smtClean="0"/>
              <a:t>ETH Zurich DIADEM GPS &amp; camera system</a:t>
            </a:r>
          </a:p>
          <a:p>
            <a:r>
              <a:rPr lang="en-US" u="sng" smtClean="0"/>
              <a:t>LIDAR</a:t>
            </a:r>
            <a:r>
              <a:rPr lang="en-US" sz="2400" smtClean="0"/>
              <a:t>: Riegl Q680i-D, 2 pt/m</a:t>
            </a:r>
            <a:r>
              <a:rPr lang="en-US" sz="2400" baseline="30000" smtClean="0"/>
              <a:t>2</a:t>
            </a:r>
            <a:r>
              <a:rPr lang="en-US" sz="2400" smtClean="0"/>
              <a:t> spacing, 0.5 km width</a:t>
            </a:r>
          </a:p>
          <a:p>
            <a:r>
              <a:rPr lang="en-US" u="sng" smtClean="0"/>
              <a:t>Imagery</a:t>
            </a:r>
            <a:r>
              <a:rPr lang="en-US" smtClean="0"/>
              <a:t>:  </a:t>
            </a:r>
            <a:r>
              <a:rPr lang="en-US" sz="2400" smtClean="0"/>
              <a:t>Applanix 439 RGB DualCam, 5000’ AGL</a:t>
            </a:r>
          </a:p>
          <a:p>
            <a:r>
              <a:rPr lang="en-US" u="sng" smtClean="0"/>
              <a:t>Other</a:t>
            </a:r>
            <a:r>
              <a:rPr lang="en-US" smtClean="0"/>
              <a:t>:</a:t>
            </a:r>
          </a:p>
          <a:p>
            <a:pPr lvl="1"/>
            <a:r>
              <a:rPr lang="en-US" sz="2000" smtClean="0"/>
              <a:t>RTN, short-session GPS, extra gravity marks around Austin, gravity gradients</a:t>
            </a:r>
          </a:p>
        </p:txBody>
      </p:sp>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a:p>
        </p:txBody>
      </p:sp>
      <p:sp>
        <p:nvSpPr>
          <p:cNvPr id="6" name="Slide Number Placeholder 5"/>
          <p:cNvSpPr>
            <a:spLocks noGrp="1"/>
          </p:cNvSpPr>
          <p:nvPr>
            <p:ph type="sldNum" sz="quarter" idx="12"/>
          </p:nvPr>
        </p:nvSpPr>
        <p:spPr/>
        <p:txBody>
          <a:bodyPr/>
          <a:lstStyle/>
          <a:p>
            <a:pPr>
              <a:defRPr/>
            </a:pPr>
            <a:fld id="{A2D7D0FA-CE8B-4C41-BEF3-423506306DD5}"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A2631BDF-016A-4297-9A95-FB301DE1D550}" type="slidenum">
              <a:rPr lang="en-US" smtClean="0"/>
              <a:pPr>
                <a:defRPr/>
              </a:pPr>
              <a:t>31</a:t>
            </a:fld>
            <a:endParaRPr lang="en-US"/>
          </a:p>
        </p:txBody>
      </p:sp>
      <p:pic>
        <p:nvPicPr>
          <p:cNvPr id="624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075"/>
            <a:ext cx="2949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8425" y="3505200"/>
            <a:ext cx="26955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867150"/>
            <a:ext cx="6338888"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9225" y="428625"/>
            <a:ext cx="39147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TextBox 12"/>
          <p:cNvSpPr txBox="1">
            <a:spLocks noChangeArrowheads="1"/>
          </p:cNvSpPr>
          <p:nvPr/>
        </p:nvSpPr>
        <p:spPr bwMode="auto">
          <a:xfrm>
            <a:off x="0" y="2752725"/>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2000">
                <a:solidFill>
                  <a:schemeClr val="bg1"/>
                </a:solidFill>
              </a:rPr>
              <a:t>GPS</a:t>
            </a:r>
          </a:p>
        </p:txBody>
      </p:sp>
      <p:sp>
        <p:nvSpPr>
          <p:cNvPr id="62474" name="TextBox 13"/>
          <p:cNvSpPr txBox="1">
            <a:spLocks noChangeArrowheads="1"/>
          </p:cNvSpPr>
          <p:nvPr/>
        </p:nvSpPr>
        <p:spPr bwMode="auto">
          <a:xfrm>
            <a:off x="8374063" y="2962275"/>
            <a:ext cx="769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2000">
                <a:solidFill>
                  <a:schemeClr val="bg1"/>
                </a:solidFill>
              </a:rPr>
              <a:t>DoV</a:t>
            </a:r>
          </a:p>
        </p:txBody>
      </p:sp>
      <p:sp>
        <p:nvSpPr>
          <p:cNvPr id="62475" name="TextBox 14"/>
          <p:cNvSpPr txBox="1">
            <a:spLocks noChangeArrowheads="1"/>
          </p:cNvSpPr>
          <p:nvPr/>
        </p:nvSpPr>
        <p:spPr bwMode="auto">
          <a:xfrm>
            <a:off x="0" y="4762500"/>
            <a:ext cx="139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2000">
                <a:solidFill>
                  <a:schemeClr val="bg1"/>
                </a:solidFill>
              </a:rPr>
              <a:t>Leveling</a:t>
            </a:r>
          </a:p>
        </p:txBody>
      </p:sp>
      <p:sp>
        <p:nvSpPr>
          <p:cNvPr id="62476" name="TextBox 15"/>
          <p:cNvSpPr txBox="1">
            <a:spLocks noChangeArrowheads="1"/>
          </p:cNvSpPr>
          <p:nvPr/>
        </p:nvSpPr>
        <p:spPr bwMode="auto">
          <a:xfrm>
            <a:off x="7912100" y="3495675"/>
            <a:ext cx="1231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2000">
                <a:solidFill>
                  <a:schemeClr val="bg1"/>
                </a:solidFill>
              </a:rPr>
              <a:t>Gravity</a:t>
            </a:r>
          </a:p>
        </p:txBody>
      </p:sp>
      <p:pic>
        <p:nvPicPr>
          <p:cNvPr id="62477"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113" y="881063"/>
            <a:ext cx="2117725" cy="28352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2478" name="TextBox 16"/>
          <p:cNvSpPr txBox="1">
            <a:spLocks noChangeArrowheads="1"/>
          </p:cNvSpPr>
          <p:nvPr/>
        </p:nvSpPr>
        <p:spPr bwMode="auto">
          <a:xfrm>
            <a:off x="3132138" y="2965450"/>
            <a:ext cx="1411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sz="2000">
                <a:solidFill>
                  <a:schemeClr val="bg1"/>
                </a:solidFill>
              </a:rPr>
              <a:t>LIDAR/</a:t>
            </a:r>
          </a:p>
          <a:p>
            <a:pPr eaLnBrk="1" hangingPunct="1"/>
            <a:r>
              <a:rPr lang="en-US" sz="2000">
                <a:solidFill>
                  <a:schemeClr val="bg1"/>
                </a:solidFill>
              </a:rPr>
              <a:t>Imagery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LIDAR</a:t>
            </a:r>
            <a:endParaRPr lang="en-US" dirty="0"/>
          </a:p>
        </p:txBody>
      </p:sp>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5F18C57D-C76C-4F8D-A323-F8CD8BE50B19}" type="slidenum">
              <a:rPr lang="en-US" smtClean="0"/>
              <a:pPr>
                <a:defRPr/>
              </a:pPr>
              <a:t>32</a:t>
            </a:fld>
            <a:endParaRPr lang="en-US"/>
          </a:p>
        </p:txBody>
      </p:sp>
      <p:pic>
        <p:nvPicPr>
          <p:cNvPr id="120834" name="Picture 2" descr="Z:\Geoid Slope Validation Survey 2011\stadium_elevati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3956" y="1600200"/>
            <a:ext cx="763608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00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Blended LIDAR with NED</a:t>
            </a:r>
            <a:endParaRPr lang="en-US" dirty="0"/>
          </a:p>
        </p:txBody>
      </p:sp>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5F18C57D-C76C-4F8D-A323-F8CD8BE50B19}" type="slidenum">
              <a:rPr lang="en-US" smtClean="0"/>
              <a:pPr>
                <a:defRPr/>
              </a:pPr>
              <a:t>33</a:t>
            </a:fld>
            <a:endParaRPr lang="en-US"/>
          </a:p>
        </p:txBody>
      </p:sp>
      <p:pic>
        <p:nvPicPr>
          <p:cNvPr id="121858" name="Picture 2" descr="Z:\Geoid Slope Validation Survey 2011\southTX.NED.dem.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03490" y="1600200"/>
            <a:ext cx="513701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32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Empirical Error Estimates</a:t>
            </a:r>
          </a:p>
        </p:txBody>
      </p:sp>
      <p:sp>
        <p:nvSpPr>
          <p:cNvPr id="4" name="Date Placeholder 3"/>
          <p:cNvSpPr>
            <a:spLocks noGrp="1"/>
          </p:cNvSpPr>
          <p:nvPr>
            <p:ph type="dt" sz="quarter" idx="10"/>
          </p:nvPr>
        </p:nvSpPr>
        <p:spPr/>
        <p:txBody>
          <a:bodyPr/>
          <a:lstStyle/>
          <a:p>
            <a:pPr>
              <a:defRPr/>
            </a:pPr>
            <a:r>
              <a:rPr lang="en-US" smtClean="0"/>
              <a:t>Nov 16, 2012</a:t>
            </a:r>
            <a:endParaRPr lang="en-US" dirty="0"/>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80CD9654-B37C-4228-A6D3-7BD6DC787F77}" type="slidenum">
              <a:rPr lang="en-US" smtClean="0"/>
              <a:pPr>
                <a:defRPr/>
              </a:pPr>
              <a:t>34</a:t>
            </a:fld>
            <a:endParaRPr lang="en-US"/>
          </a:p>
        </p:txBody>
      </p:sp>
      <p:sp>
        <p:nvSpPr>
          <p:cNvPr id="63494" name="Content Placeholder 2"/>
          <p:cNvSpPr>
            <a:spLocks noGrp="1"/>
          </p:cNvSpPr>
          <p:nvPr>
            <p:ph idx="1"/>
          </p:nvPr>
        </p:nvSpPr>
        <p:spPr/>
        <p:txBody>
          <a:bodyPr/>
          <a:lstStyle/>
          <a:p>
            <a:r>
              <a:rPr lang="en-US" b="1" dirty="0" err="1" smtClean="0">
                <a:latin typeface="Symbol" pitchFamily="18" charset="2"/>
              </a:rPr>
              <a:t>s</a:t>
            </a:r>
            <a:r>
              <a:rPr lang="en-US" b="1" baseline="-25000" dirty="0" err="1" smtClean="0">
                <a:latin typeface="Symbol" pitchFamily="18" charset="2"/>
              </a:rPr>
              <a:t>D</a:t>
            </a:r>
            <a:r>
              <a:rPr lang="en-US" b="1" baseline="-25000" dirty="0" err="1" smtClean="0"/>
              <a:t>h</a:t>
            </a:r>
            <a:r>
              <a:rPr lang="en-US" b="1" dirty="0" smtClean="0"/>
              <a:t> (OPUS-S) : 2 - 6 cm </a:t>
            </a:r>
          </a:p>
          <a:p>
            <a:pPr lvl="1"/>
            <a:r>
              <a:rPr lang="en-US" dirty="0" smtClean="0"/>
              <a:t>GPSCOM combination: ~ 4 mm </a:t>
            </a:r>
          </a:p>
          <a:p>
            <a:pPr lvl="1"/>
            <a:r>
              <a:rPr lang="en-US" dirty="0" smtClean="0"/>
              <a:t>(no significant baseline dependency)</a:t>
            </a:r>
          </a:p>
          <a:p>
            <a:pPr lvl="1">
              <a:buFont typeface="Arial" charset="0"/>
              <a:buNone/>
            </a:pPr>
            <a:endParaRPr lang="en-US" dirty="0" smtClean="0"/>
          </a:p>
          <a:p>
            <a:r>
              <a:rPr lang="en-US" dirty="0" smtClean="0"/>
              <a:t>                                     </a:t>
            </a:r>
            <a:r>
              <a:rPr lang="en-US" sz="2400" dirty="0" smtClean="0"/>
              <a:t>=&gt; </a:t>
            </a:r>
            <a:r>
              <a:rPr lang="en-US" sz="2400" b="1" dirty="0" smtClean="0"/>
              <a:t>16 mm RMS over GSVS11</a:t>
            </a:r>
          </a:p>
          <a:p>
            <a:pPr>
              <a:buFont typeface="Arial" charset="0"/>
              <a:buNone/>
            </a:pPr>
            <a:endParaRPr lang="en-US" dirty="0" smtClean="0">
              <a:latin typeface="Symbol" pitchFamily="18" charset="2"/>
            </a:endParaRPr>
          </a:p>
          <a:p>
            <a:r>
              <a:rPr lang="en-US" b="1" dirty="0" err="1" smtClean="0">
                <a:latin typeface="Symbol" pitchFamily="18" charset="2"/>
              </a:rPr>
              <a:t>s</a:t>
            </a:r>
            <a:r>
              <a:rPr lang="en-US" b="1" baseline="-25000" dirty="0" err="1" smtClean="0">
                <a:latin typeface="Symbol" pitchFamily="18" charset="2"/>
              </a:rPr>
              <a:t>x</a:t>
            </a:r>
            <a:r>
              <a:rPr lang="en-US" b="1" dirty="0" smtClean="0"/>
              <a:t> , </a:t>
            </a:r>
            <a:r>
              <a:rPr lang="en-US" b="1" dirty="0" err="1" smtClean="0">
                <a:latin typeface="Symbol" pitchFamily="18" charset="2"/>
              </a:rPr>
              <a:t>s</a:t>
            </a:r>
            <a:r>
              <a:rPr lang="en-US" b="1" baseline="-25000" dirty="0" err="1" smtClean="0">
                <a:latin typeface="Symbol" pitchFamily="18" charset="2"/>
              </a:rPr>
              <a:t>h</a:t>
            </a:r>
            <a:r>
              <a:rPr lang="en-US" b="1" dirty="0" smtClean="0"/>
              <a:t> : 0.06 </a:t>
            </a:r>
            <a:r>
              <a:rPr lang="en-US" b="1" dirty="0" err="1" smtClean="0"/>
              <a:t>arcseconds</a:t>
            </a:r>
            <a:r>
              <a:rPr lang="en-US" b="1" dirty="0" smtClean="0"/>
              <a:t> </a:t>
            </a:r>
          </a:p>
          <a:p>
            <a:pPr lvl="1"/>
            <a:r>
              <a:rPr lang="en-US" dirty="0" smtClean="0"/>
              <a:t>~ 0.43 mm / 1.5 km =&gt; </a:t>
            </a:r>
            <a:r>
              <a:rPr lang="en-US" sz="2400" b="1" dirty="0" smtClean="0"/>
              <a:t>6.6 mm RMS over GSVS11</a:t>
            </a:r>
          </a:p>
        </p:txBody>
      </p:sp>
      <p:pic>
        <p:nvPicPr>
          <p:cNvPr id="634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00" y="3586163"/>
            <a:ext cx="34274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0475"/>
            <a:ext cx="9144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p:cNvSpPr>
            <a:spLocks noGrp="1"/>
          </p:cNvSpPr>
          <p:nvPr>
            <p:ph type="title"/>
          </p:nvPr>
        </p:nvSpPr>
        <p:spPr/>
        <p:txBody>
          <a:bodyPr/>
          <a:lstStyle/>
          <a:p>
            <a:r>
              <a:rPr lang="en-US" smtClean="0"/>
              <a:t>Existing Geoids vs GSVS11</a:t>
            </a:r>
          </a:p>
        </p:txBody>
      </p:sp>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4ADB7026-80B3-483D-BCDE-6C51FE5698A8}" type="slidenum">
              <a:rPr lang="en-US" smtClean="0"/>
              <a:pPr>
                <a:defRPr/>
              </a:pPr>
              <a:t>35</a:t>
            </a:fld>
            <a:endParaRPr lang="en-US"/>
          </a:p>
        </p:txBody>
      </p:sp>
      <p:sp>
        <p:nvSpPr>
          <p:cNvPr id="64519" name="TextBox 6"/>
          <p:cNvSpPr txBox="1">
            <a:spLocks noChangeArrowheads="1"/>
          </p:cNvSpPr>
          <p:nvPr/>
        </p:nvSpPr>
        <p:spPr bwMode="auto">
          <a:xfrm>
            <a:off x="1219200" y="1571625"/>
            <a:ext cx="13890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Austin </a:t>
            </a:r>
          </a:p>
          <a:p>
            <a:pPr eaLnBrk="1" hangingPunct="1"/>
            <a:r>
              <a:rPr lang="en-US"/>
              <a:t>(North end)</a:t>
            </a:r>
          </a:p>
        </p:txBody>
      </p:sp>
      <p:sp>
        <p:nvSpPr>
          <p:cNvPr id="64520" name="TextBox 7"/>
          <p:cNvSpPr txBox="1">
            <a:spLocks noChangeArrowheads="1"/>
          </p:cNvSpPr>
          <p:nvPr/>
        </p:nvSpPr>
        <p:spPr bwMode="auto">
          <a:xfrm>
            <a:off x="7118350" y="5124450"/>
            <a:ext cx="1403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Rockport </a:t>
            </a:r>
          </a:p>
          <a:p>
            <a:pPr eaLnBrk="1" hangingPunct="1"/>
            <a:r>
              <a:rPr lang="en-US"/>
              <a:t>(South end)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8415BB52-C256-4C67-9C4A-D098DCA478FF}" type="slidenum">
              <a:rPr lang="en-US" smtClean="0"/>
              <a:pPr>
                <a:defRPr/>
              </a:pPr>
              <a:t>36</a:t>
            </a:fld>
            <a:endParaRPr lang="en-US"/>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4161C84E-5E54-4E5D-9C91-4A321650B1FD}" type="slidenum">
              <a:rPr lang="en-US" smtClean="0"/>
              <a:pPr>
                <a:defRPr/>
              </a:pPr>
              <a:t>37</a:t>
            </a:fld>
            <a:endParaRPr lang="en-US"/>
          </a:p>
        </p:txBody>
      </p:sp>
      <p:sp>
        <p:nvSpPr>
          <p:cNvPr id="8" name="Oval 7"/>
          <p:cNvSpPr/>
          <p:nvPr/>
        </p:nvSpPr>
        <p:spPr>
          <a:xfrm rot="20123027">
            <a:off x="1474788" y="3084513"/>
            <a:ext cx="2584450" cy="914400"/>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rot="20955721">
            <a:off x="4113213" y="2130425"/>
            <a:ext cx="2754312" cy="914400"/>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a:off x="4300538" y="1746250"/>
            <a:ext cx="2557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EGM2008 is better here</a:t>
            </a:r>
          </a:p>
        </p:txBody>
      </p:sp>
      <p:sp>
        <p:nvSpPr>
          <p:cNvPr id="14" name="TextBox 13"/>
          <p:cNvSpPr txBox="1">
            <a:spLocks noChangeArrowheads="1"/>
          </p:cNvSpPr>
          <p:nvPr/>
        </p:nvSpPr>
        <p:spPr bwMode="auto">
          <a:xfrm rot="-1913309">
            <a:off x="1423988" y="2801938"/>
            <a:ext cx="1550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USGG2009 is </a:t>
            </a:r>
          </a:p>
          <a:p>
            <a:pPr eaLnBrk="1" hangingPunct="1"/>
            <a:r>
              <a:rPr lang="en-US"/>
              <a:t>better here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2088BB6C-06D2-4B18-9177-15B06115689F}" type="slidenum">
              <a:rPr lang="en-US" smtClean="0"/>
              <a:pPr>
                <a:defRPr/>
              </a:pPr>
              <a:t>38</a:t>
            </a:fld>
            <a:endParaRPr lang="en-US"/>
          </a:p>
        </p:txBody>
      </p:sp>
      <p:sp>
        <p:nvSpPr>
          <p:cNvPr id="8" name="Oval 7"/>
          <p:cNvSpPr/>
          <p:nvPr/>
        </p:nvSpPr>
        <p:spPr>
          <a:xfrm rot="19835022">
            <a:off x="746125" y="2452688"/>
            <a:ext cx="5613400" cy="914400"/>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a:spLocks noChangeArrowheads="1"/>
          </p:cNvSpPr>
          <p:nvPr/>
        </p:nvSpPr>
        <p:spPr bwMode="auto">
          <a:xfrm rot="-1860070">
            <a:off x="796925" y="2386013"/>
            <a:ext cx="4362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Adding GOCO2s makes things worse here</a:t>
            </a:r>
          </a:p>
        </p:txBody>
      </p:sp>
      <p:sp>
        <p:nvSpPr>
          <p:cNvPr id="11" name="Oval 10"/>
          <p:cNvSpPr/>
          <p:nvPr/>
        </p:nvSpPr>
        <p:spPr>
          <a:xfrm rot="1165667">
            <a:off x="5611813" y="2081213"/>
            <a:ext cx="2016125" cy="914400"/>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rot="1743715">
            <a:off x="5792788" y="1643063"/>
            <a:ext cx="2481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Adding GOCO2s makes</a:t>
            </a:r>
          </a:p>
          <a:p>
            <a:pPr eaLnBrk="1" hangingPunct="1"/>
            <a:r>
              <a:rPr lang="en-US"/>
              <a:t> things better here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1"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0456DF3C-4570-4BEA-B92B-C05D4A726932}" type="slidenum">
              <a:rPr lang="en-US" smtClean="0"/>
              <a:pPr>
                <a:defRPr/>
              </a:pPr>
              <a:t>39</a:t>
            </a:fld>
            <a:endParaRPr lang="en-US"/>
          </a:p>
        </p:txBody>
      </p:sp>
      <p:sp>
        <p:nvSpPr>
          <p:cNvPr id="8" name="Oval 7"/>
          <p:cNvSpPr/>
          <p:nvPr/>
        </p:nvSpPr>
        <p:spPr>
          <a:xfrm rot="20823156">
            <a:off x="1162050" y="3168650"/>
            <a:ext cx="6870700" cy="1292225"/>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1608138" y="1500188"/>
            <a:ext cx="4560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Airborne Gravity Improves the </a:t>
            </a:r>
          </a:p>
          <a:p>
            <a:pPr eaLnBrk="1" hangingPunct="1"/>
            <a:r>
              <a:rPr lang="en-US"/>
              <a:t>Geoid across ALL DISTANCES</a:t>
            </a:r>
          </a:p>
        </p:txBody>
      </p:sp>
      <p:cxnSp>
        <p:nvCxnSpPr>
          <p:cNvPr id="12" name="Straight Arrow Connector 11"/>
          <p:cNvCxnSpPr>
            <a:stCxn id="11" idx="2"/>
            <a:endCxn id="8" idx="0"/>
          </p:cNvCxnSpPr>
          <p:nvPr/>
        </p:nvCxnSpPr>
        <p:spPr>
          <a:xfrm>
            <a:off x="3887788" y="2024063"/>
            <a:ext cx="565150" cy="1160462"/>
          </a:xfrm>
          <a:prstGeom prst="straightConnector1">
            <a:avLst/>
          </a:prstGeom>
          <a:ln w="38100">
            <a:solidFill>
              <a:srgbClr val="77623D"/>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a:t>
            </a:r>
            <a:endParaRPr lang="en-US" dirty="0"/>
          </a:p>
        </p:txBody>
      </p:sp>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5F18C57D-C76C-4F8D-A323-F8CD8BE50B19}" type="slidenum">
              <a:rPr lang="en-US" smtClean="0"/>
              <a:pPr>
                <a:defRPr/>
              </a:pPr>
              <a:t>4</a:t>
            </a:fld>
            <a:endParaRPr lang="en-US"/>
          </a:p>
        </p:txBody>
      </p:sp>
      <p:pic>
        <p:nvPicPr>
          <p:cNvPr id="1187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963" y="1177446"/>
            <a:ext cx="6621326" cy="499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680570" y="4421688"/>
            <a:ext cx="977030" cy="1640909"/>
          </a:xfrm>
          <a:prstGeom prst="rect">
            <a:avLst/>
          </a:prstGeom>
          <a:no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20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D2871893-12F2-4A12-9054-082BEA9D6095}" type="slidenum">
              <a:rPr lang="en-US" smtClean="0"/>
              <a:pPr>
                <a:defRPr/>
              </a:pPr>
              <a:t>40</a:t>
            </a:fld>
            <a:endParaRPr lang="en-US"/>
          </a:p>
        </p:txBody>
      </p:sp>
      <p:sp>
        <p:nvSpPr>
          <p:cNvPr id="8" name="Oval 7"/>
          <p:cNvSpPr/>
          <p:nvPr/>
        </p:nvSpPr>
        <p:spPr>
          <a:xfrm rot="21112219">
            <a:off x="1049338" y="3313113"/>
            <a:ext cx="3917950" cy="1157287"/>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rot="-598257">
            <a:off x="1360488" y="2517775"/>
            <a:ext cx="2362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New software makes </a:t>
            </a:r>
          </a:p>
          <a:p>
            <a:pPr eaLnBrk="1" hangingPunct="1"/>
            <a:r>
              <a:rPr lang="en-US"/>
              <a:t>things worse here</a:t>
            </a:r>
          </a:p>
        </p:txBody>
      </p:sp>
      <p:sp>
        <p:nvSpPr>
          <p:cNvPr id="12" name="Oval 11"/>
          <p:cNvSpPr/>
          <p:nvPr/>
        </p:nvSpPr>
        <p:spPr>
          <a:xfrm rot="20182156">
            <a:off x="5286375" y="3494088"/>
            <a:ext cx="2343150" cy="682625"/>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a:spLocks noChangeArrowheads="1"/>
          </p:cNvSpPr>
          <p:nvPr/>
        </p:nvSpPr>
        <p:spPr bwMode="auto">
          <a:xfrm rot="-1262985">
            <a:off x="7156450" y="3465513"/>
            <a:ext cx="1704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New software  </a:t>
            </a:r>
          </a:p>
          <a:p>
            <a:pPr eaLnBrk="1" hangingPunct="1"/>
            <a:r>
              <a:rPr lang="en-US"/>
              <a:t>Makes things </a:t>
            </a:r>
          </a:p>
          <a:p>
            <a:pPr eaLnBrk="1" hangingPunct="1"/>
            <a:r>
              <a:rPr lang="en-US"/>
              <a:t>better here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A0FCFD64-20E6-4D2C-A9ED-195D0927784B}" type="slidenum">
              <a:rPr lang="en-US" smtClean="0"/>
              <a:pPr>
                <a:defRPr/>
              </a:pPr>
              <a:t>41</a:t>
            </a:fld>
            <a:endParaRPr lang="en-US"/>
          </a:p>
        </p:txBody>
      </p:sp>
      <p:sp>
        <p:nvSpPr>
          <p:cNvPr id="11" name="Rectangle 10"/>
          <p:cNvSpPr/>
          <p:nvPr/>
        </p:nvSpPr>
        <p:spPr>
          <a:xfrm>
            <a:off x="7280275" y="2971800"/>
            <a:ext cx="1863725" cy="482600"/>
          </a:xfrm>
          <a:prstGeom prst="rect">
            <a:avLst/>
          </a:prstGeom>
          <a:noFill/>
          <a:ln>
            <a:solidFill>
              <a:srgbClr val="7762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a:off x="7021513" y="5232400"/>
            <a:ext cx="2381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Let’s remove this</a:t>
            </a:r>
          </a:p>
          <a:p>
            <a:pPr eaLnBrk="1" hangingPunct="1"/>
            <a:r>
              <a:rPr lang="en-US"/>
              <a:t>from all of the other </a:t>
            </a:r>
          </a:p>
          <a:p>
            <a:pPr eaLnBrk="1" hangingPunct="1"/>
            <a:r>
              <a:rPr lang="en-US"/>
              <a:t>bars to leave </a:t>
            </a:r>
          </a:p>
          <a:p>
            <a:pPr eaLnBrk="1" hangingPunct="1"/>
            <a:r>
              <a:rPr lang="en-US"/>
              <a:t>geoid-only RMSE</a:t>
            </a:r>
          </a:p>
        </p:txBody>
      </p:sp>
      <p:cxnSp>
        <p:nvCxnSpPr>
          <p:cNvPr id="14" name="Straight Arrow Connector 13"/>
          <p:cNvCxnSpPr>
            <a:stCxn id="12" idx="0"/>
            <a:endCxn id="11" idx="2"/>
          </p:cNvCxnSpPr>
          <p:nvPr/>
        </p:nvCxnSpPr>
        <p:spPr>
          <a:xfrm flipV="1">
            <a:off x="8212138" y="3454400"/>
            <a:ext cx="0" cy="1778000"/>
          </a:xfrm>
          <a:prstGeom prst="straightConnector1">
            <a:avLst/>
          </a:prstGeom>
          <a:ln w="25400">
            <a:solidFill>
              <a:srgbClr val="77623D"/>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0" y="389106"/>
          <a:ext cx="9191241" cy="6099243"/>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06E6ECB5-6D22-4591-903F-E08AF9E76FBA}" type="slidenum">
              <a:rPr lang="en-US" smtClean="0"/>
              <a:pPr>
                <a:defRPr/>
              </a:pPr>
              <a:t>42</a:t>
            </a:fld>
            <a:endParaRPr lang="en-US"/>
          </a:p>
        </p:txBody>
      </p:sp>
      <p:cxnSp>
        <p:nvCxnSpPr>
          <p:cNvPr id="9" name="Straight Connector 8"/>
          <p:cNvCxnSpPr/>
          <p:nvPr/>
        </p:nvCxnSpPr>
        <p:spPr>
          <a:xfrm>
            <a:off x="973138" y="4114800"/>
            <a:ext cx="6929437" cy="0"/>
          </a:xfrm>
          <a:prstGeom prst="line">
            <a:avLst/>
          </a:prstGeom>
          <a:ln w="101600">
            <a:solidFill>
              <a:srgbClr val="00FF00"/>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7877175" y="3854450"/>
            <a:ext cx="1266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The “1 cm </a:t>
            </a:r>
            <a:br>
              <a:rPr lang="en-US"/>
            </a:br>
            <a:r>
              <a:rPr lang="en-US"/>
              <a:t>geoid”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Old minus new leveling</a:t>
            </a:r>
          </a:p>
        </p:txBody>
      </p:sp>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3279DE02-47F6-4950-9B2D-F13C2A1BDFC4}" type="slidenum">
              <a:rPr lang="en-US" smtClean="0"/>
              <a:pPr>
                <a:defRPr/>
              </a:pPr>
              <a:t>43</a:t>
            </a:fld>
            <a:endParaRPr lang="en-US"/>
          </a:p>
        </p:txBody>
      </p:sp>
      <p:pic>
        <p:nvPicPr>
          <p:cNvPr id="7475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1928813"/>
            <a:ext cx="8229600" cy="3868737"/>
          </a:xfrm>
        </p:spPr>
      </p:pic>
      <p:cxnSp>
        <p:nvCxnSpPr>
          <p:cNvPr id="9" name="Straight Arrow Connector 8"/>
          <p:cNvCxnSpPr/>
          <p:nvPr/>
        </p:nvCxnSpPr>
        <p:spPr>
          <a:xfrm flipV="1">
            <a:off x="1730375" y="1566863"/>
            <a:ext cx="494188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760" name="TextBox 10"/>
          <p:cNvSpPr txBox="1">
            <a:spLocks noChangeArrowheads="1"/>
          </p:cNvSpPr>
          <p:nvPr/>
        </p:nvSpPr>
        <p:spPr bwMode="auto">
          <a:xfrm>
            <a:off x="6640513" y="1360488"/>
            <a:ext cx="1023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North </a:t>
            </a:r>
          </a:p>
          <a:p>
            <a:pPr eaLnBrk="1" hangingPunct="1"/>
            <a:r>
              <a:rPr lang="en-US"/>
              <a:t>(Austin)</a:t>
            </a:r>
          </a:p>
        </p:txBody>
      </p:sp>
      <p:sp>
        <p:nvSpPr>
          <p:cNvPr id="74761" name="TextBox 11"/>
          <p:cNvSpPr txBox="1">
            <a:spLocks noChangeArrowheads="1"/>
          </p:cNvSpPr>
          <p:nvPr/>
        </p:nvSpPr>
        <p:spPr bwMode="auto">
          <a:xfrm>
            <a:off x="815975" y="1382713"/>
            <a:ext cx="1290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Verdana" pitchFamily="34" charset="0"/>
              </a:defRPr>
            </a:lvl1pPr>
            <a:lvl2pPr marL="742950" indent="-285750" eaLnBrk="0" hangingPunct="0">
              <a:defRPr sz="1400" b="1">
                <a:solidFill>
                  <a:schemeClr val="tx1"/>
                </a:solidFill>
                <a:latin typeface="Verdana" pitchFamily="34" charset="0"/>
              </a:defRPr>
            </a:lvl2pPr>
            <a:lvl3pPr marL="1143000" indent="-228600" eaLnBrk="0" hangingPunct="0">
              <a:defRPr sz="1400" b="1">
                <a:solidFill>
                  <a:schemeClr val="tx1"/>
                </a:solidFill>
                <a:latin typeface="Verdana" pitchFamily="34" charset="0"/>
              </a:defRPr>
            </a:lvl3pPr>
            <a:lvl4pPr marL="1600200" indent="-228600" eaLnBrk="0" hangingPunct="0">
              <a:defRPr sz="1400" b="1">
                <a:solidFill>
                  <a:schemeClr val="tx1"/>
                </a:solidFill>
                <a:latin typeface="Verdana" pitchFamily="34" charset="0"/>
              </a:defRPr>
            </a:lvl4pPr>
            <a:lvl5pPr marL="2057400" indent="-228600" eaLnBrk="0" hangingPunct="0">
              <a:defRPr sz="1400" b="1">
                <a:solidFill>
                  <a:schemeClr val="tx1"/>
                </a:solidFill>
                <a:latin typeface="Verdana" pitchFamily="34" charset="0"/>
              </a:defRPr>
            </a:lvl5pPr>
            <a:lvl6pPr marL="2514600" indent="-228600" eaLnBrk="0" fontAlgn="base" hangingPunct="0">
              <a:spcBef>
                <a:spcPct val="0"/>
              </a:spcBef>
              <a:spcAft>
                <a:spcPct val="0"/>
              </a:spcAft>
              <a:defRPr sz="1400" b="1">
                <a:solidFill>
                  <a:schemeClr val="tx1"/>
                </a:solidFill>
                <a:latin typeface="Verdana" pitchFamily="34" charset="0"/>
              </a:defRPr>
            </a:lvl6pPr>
            <a:lvl7pPr marL="2971800" indent="-228600" eaLnBrk="0" fontAlgn="base" hangingPunct="0">
              <a:spcBef>
                <a:spcPct val="0"/>
              </a:spcBef>
              <a:spcAft>
                <a:spcPct val="0"/>
              </a:spcAft>
              <a:defRPr sz="1400" b="1">
                <a:solidFill>
                  <a:schemeClr val="tx1"/>
                </a:solidFill>
                <a:latin typeface="Verdana" pitchFamily="34" charset="0"/>
              </a:defRPr>
            </a:lvl7pPr>
            <a:lvl8pPr marL="3429000" indent="-228600" eaLnBrk="0" fontAlgn="base" hangingPunct="0">
              <a:spcBef>
                <a:spcPct val="0"/>
              </a:spcBef>
              <a:spcAft>
                <a:spcPct val="0"/>
              </a:spcAft>
              <a:defRPr sz="1400" b="1">
                <a:solidFill>
                  <a:schemeClr val="tx1"/>
                </a:solidFill>
                <a:latin typeface="Verdana" pitchFamily="34" charset="0"/>
              </a:defRPr>
            </a:lvl8pPr>
            <a:lvl9pPr marL="3886200" indent="-228600" eaLnBrk="0" fontAlgn="base" hangingPunct="0">
              <a:spcBef>
                <a:spcPct val="0"/>
              </a:spcBef>
              <a:spcAft>
                <a:spcPct val="0"/>
              </a:spcAft>
              <a:defRPr sz="1400" b="1">
                <a:solidFill>
                  <a:schemeClr val="tx1"/>
                </a:solidFill>
                <a:latin typeface="Verdana" pitchFamily="34" charset="0"/>
              </a:defRPr>
            </a:lvl9pPr>
          </a:lstStyle>
          <a:p>
            <a:pPr eaLnBrk="1" hangingPunct="1"/>
            <a:r>
              <a:rPr lang="en-US"/>
              <a:t>South</a:t>
            </a:r>
          </a:p>
          <a:p>
            <a:pPr eaLnBrk="1" hangingPunct="1"/>
            <a:r>
              <a:rPr lang="en-US"/>
              <a:t>(Rockport)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Conclusions</a:t>
            </a:r>
          </a:p>
        </p:txBody>
      </p:sp>
      <p:sp>
        <p:nvSpPr>
          <p:cNvPr id="3" name="Content Placeholder 2"/>
          <p:cNvSpPr>
            <a:spLocks noGrp="1"/>
          </p:cNvSpPr>
          <p:nvPr>
            <p:ph idx="1"/>
          </p:nvPr>
        </p:nvSpPr>
        <p:spPr>
          <a:xfrm>
            <a:off x="457200" y="1322388"/>
            <a:ext cx="8229600" cy="4525962"/>
          </a:xfrm>
        </p:spPr>
        <p:txBody>
          <a:bodyPr/>
          <a:lstStyle/>
          <a:p>
            <a:r>
              <a:rPr lang="en-US" dirty="0" smtClean="0"/>
              <a:t>For GSVS11, adding airborne gravity data improves geoid slope accuracy at nearly all distances &lt;325 km</a:t>
            </a:r>
          </a:p>
          <a:p>
            <a:endParaRPr lang="en-US" sz="1000" dirty="0" smtClean="0"/>
          </a:p>
        </p:txBody>
      </p:sp>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C6C379F9-4CA1-4E19-AE60-B0955DD7BF9B}" type="slidenum">
              <a:rPr lang="en-US" smtClean="0"/>
              <a:pPr>
                <a:defRPr/>
              </a:pPr>
              <a:t>44</a:t>
            </a:fld>
            <a:endParaRPr lang="en-US"/>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Conclusions</a:t>
            </a:r>
          </a:p>
        </p:txBody>
      </p:sp>
      <p:sp>
        <p:nvSpPr>
          <p:cNvPr id="3" name="Content Placeholder 2"/>
          <p:cNvSpPr>
            <a:spLocks noGrp="1"/>
          </p:cNvSpPr>
          <p:nvPr>
            <p:ph idx="1"/>
          </p:nvPr>
        </p:nvSpPr>
        <p:spPr>
          <a:xfrm>
            <a:off x="457200" y="1322388"/>
            <a:ext cx="8229600" cy="4525962"/>
          </a:xfrm>
        </p:spPr>
        <p:txBody>
          <a:bodyPr/>
          <a:lstStyle/>
          <a:p>
            <a:r>
              <a:rPr lang="en-US" dirty="0" smtClean="0"/>
              <a:t>A “1 cm” geoid is achievable in coastal areas</a:t>
            </a:r>
          </a:p>
          <a:p>
            <a:pPr lvl="1"/>
            <a:r>
              <a:rPr lang="en-US" dirty="0" smtClean="0"/>
              <a:t>With good GPS, this means “2 cm” differential orthometric heights for all distances between 0 and 300 km (at least)</a:t>
            </a:r>
          </a:p>
          <a:p>
            <a:pPr lvl="1"/>
            <a:r>
              <a:rPr lang="en-US" dirty="0" smtClean="0"/>
              <a:t>An acceptable replacement for leveling over “long” (&gt; 150 km) lines</a:t>
            </a:r>
          </a:p>
          <a:p>
            <a:pPr lvl="1"/>
            <a:r>
              <a:rPr lang="en-US" dirty="0" smtClean="0"/>
              <a:t>Leveling remains the most precise local differential height tool</a:t>
            </a:r>
          </a:p>
          <a:p>
            <a:pPr marL="457200" lvl="1" indent="0">
              <a:buNone/>
            </a:pPr>
            <a:endParaRPr lang="en-US" dirty="0" smtClean="0"/>
          </a:p>
        </p:txBody>
      </p:sp>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C6C379F9-4CA1-4E19-AE60-B0955DD7BF9B}" type="slidenum">
              <a:rPr lang="en-US" smtClean="0"/>
              <a:pPr>
                <a:defRPr/>
              </a:pPr>
              <a:t>45</a:t>
            </a:fld>
            <a:endParaRPr lang="en-US"/>
          </a:p>
        </p:txBody>
      </p:sp>
    </p:spTree>
    <p:custDataLst>
      <p:tags r:id="rId1"/>
    </p:custDataLst>
    <p:extLst>
      <p:ext uri="{BB962C8B-B14F-4D97-AF65-F5344CB8AC3E}">
        <p14:creationId xmlns:p14="http://schemas.microsoft.com/office/powerpoint/2010/main" val="4217978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Future Work</a:t>
            </a:r>
          </a:p>
        </p:txBody>
      </p:sp>
      <p:sp>
        <p:nvSpPr>
          <p:cNvPr id="3" name="Content Placeholder 2"/>
          <p:cNvSpPr>
            <a:spLocks noGrp="1"/>
          </p:cNvSpPr>
          <p:nvPr>
            <p:ph idx="1"/>
          </p:nvPr>
        </p:nvSpPr>
        <p:spPr/>
        <p:txBody>
          <a:bodyPr/>
          <a:lstStyle/>
          <a:p>
            <a:r>
              <a:rPr lang="en-US" dirty="0" smtClean="0"/>
              <a:t>Dozens of studies, comparing all of the terrestrial positioning techniques of GSVS11</a:t>
            </a:r>
          </a:p>
          <a:p>
            <a:endParaRPr lang="en-US" sz="1000" dirty="0" smtClean="0"/>
          </a:p>
          <a:p>
            <a:endParaRPr lang="en-US" sz="1000" dirty="0" smtClean="0"/>
          </a:p>
          <a:p>
            <a:r>
              <a:rPr lang="en-US" dirty="0" smtClean="0"/>
              <a:t>GSVS13:  IOWA!!!</a:t>
            </a:r>
          </a:p>
          <a:p>
            <a:pPr lvl="1"/>
            <a:r>
              <a:rPr lang="en-US" dirty="0" smtClean="0"/>
              <a:t>Higher elevation, more complicated geoid, additional measurements (borehole </a:t>
            </a:r>
            <a:r>
              <a:rPr lang="en-US" dirty="0" err="1" smtClean="0"/>
              <a:t>gravimetry</a:t>
            </a:r>
            <a:r>
              <a:rPr lang="en-US" dirty="0" smtClean="0"/>
              <a:t>?)</a:t>
            </a:r>
          </a:p>
          <a:p>
            <a:endParaRPr lang="en-US" dirty="0" smtClean="0"/>
          </a:p>
          <a:p>
            <a:endParaRPr lang="en-US" dirty="0" smtClean="0"/>
          </a:p>
          <a:p>
            <a:endParaRPr lang="en-US" dirty="0" smtClean="0"/>
          </a:p>
        </p:txBody>
      </p:sp>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429BEAA0-AA73-4AE3-B483-C07C22DFFDFB}" type="slidenum">
              <a:rPr lang="en-US" smtClean="0"/>
              <a:pPr>
                <a:defRPr/>
              </a:pPr>
              <a:t>46</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Questions/Comments?</a:t>
            </a:r>
          </a:p>
        </p:txBody>
      </p:sp>
      <p:sp>
        <p:nvSpPr>
          <p:cNvPr id="77827" name="Rectangle 3"/>
          <p:cNvSpPr>
            <a:spLocks noGrp="1" noChangeArrowheads="1"/>
          </p:cNvSpPr>
          <p:nvPr>
            <p:ph type="body" idx="1"/>
          </p:nvPr>
        </p:nvSpPr>
        <p:spPr/>
        <p:txBody>
          <a:bodyPr/>
          <a:lstStyle/>
          <a:p>
            <a:pPr algn="ctr">
              <a:buFont typeface="Arial" charset="0"/>
              <a:buNone/>
            </a:pPr>
            <a:endParaRPr lang="en-US" smtClean="0"/>
          </a:p>
          <a:p>
            <a:pPr algn="ctr">
              <a:buFont typeface="Arial" charset="0"/>
              <a:buNone/>
            </a:pPr>
            <a:endParaRPr lang="en-US" smtClean="0"/>
          </a:p>
          <a:p>
            <a:pPr algn="ctr">
              <a:buFont typeface="Arial" charset="0"/>
              <a:buNone/>
            </a:pPr>
            <a:r>
              <a:rPr lang="en-US" smtClean="0"/>
              <a:t>Dru.Smith@noaa.gov</a:t>
            </a:r>
          </a:p>
          <a:p>
            <a:pPr>
              <a:buFont typeface="Arial" charset="0"/>
              <a:buNone/>
            </a:pPr>
            <a:endParaRPr lang="en-US" smtClean="0"/>
          </a:p>
          <a:p>
            <a:pPr algn="ctr">
              <a:buFont typeface="Arial" charset="0"/>
              <a:buNone/>
            </a:pPr>
            <a:r>
              <a:rPr lang="en-US" sz="2400" b="1" smtClean="0"/>
              <a:t>http://www.ngs.noaa.gov/GEOID/GSVS11/index.shtml</a:t>
            </a:r>
          </a:p>
          <a:p>
            <a:endParaRPr lang="en-US" sz="1600" smtClean="0"/>
          </a:p>
          <a:p>
            <a:endParaRPr lang="en-US" sz="1600" smtClean="0"/>
          </a:p>
        </p:txBody>
      </p:sp>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Slide Number Placeholder 4"/>
          <p:cNvSpPr>
            <a:spLocks noGrp="1"/>
          </p:cNvSpPr>
          <p:nvPr>
            <p:ph type="sldNum" sz="quarter" idx="12"/>
          </p:nvPr>
        </p:nvSpPr>
        <p:spPr/>
        <p:txBody>
          <a:bodyPr/>
          <a:lstStyle/>
          <a:p>
            <a:pPr>
              <a:defRPr/>
            </a:pPr>
            <a:fld id="{362D58DB-E95F-4C93-B6B1-71C0AF27BA6A}" type="slidenum">
              <a:rPr lang="en-US" smtClean="0"/>
              <a:pPr>
                <a:defRPr/>
              </a:pPr>
              <a:t>47</a:t>
            </a:fld>
            <a:endParaRPr lang="en-US"/>
          </a:p>
        </p:txBody>
      </p:sp>
      <p:sp>
        <p:nvSpPr>
          <p:cNvPr id="6" name="Footer Placeholder 5"/>
          <p:cNvSpPr>
            <a:spLocks noGrp="1"/>
          </p:cNvSpPr>
          <p:nvPr>
            <p:ph type="ftr" sz="quarter" idx="11"/>
          </p:nvPr>
        </p:nvSpPr>
        <p:spPr/>
        <p:txBody>
          <a:bodyPr/>
          <a:lstStyle/>
          <a:p>
            <a:pPr>
              <a:defRPr/>
            </a:pPr>
            <a:r>
              <a:rPr lang="en-US" smtClean="0"/>
              <a:t>University of New Hampshire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Extra Slides</a:t>
            </a:r>
          </a:p>
        </p:txBody>
      </p:sp>
      <p:sp>
        <p:nvSpPr>
          <p:cNvPr id="78851"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a:p>
        </p:txBody>
      </p:sp>
      <p:sp>
        <p:nvSpPr>
          <p:cNvPr id="6" name="Slide Number Placeholder 5"/>
          <p:cNvSpPr>
            <a:spLocks noGrp="1"/>
          </p:cNvSpPr>
          <p:nvPr>
            <p:ph type="sldNum" sz="quarter" idx="12"/>
          </p:nvPr>
        </p:nvSpPr>
        <p:spPr/>
        <p:txBody>
          <a:bodyPr/>
          <a:lstStyle/>
          <a:p>
            <a:pPr>
              <a:defRPr/>
            </a:pPr>
            <a:fld id="{E9B5F17B-5B2E-4FC3-A163-64412FF09B64}"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5" name="Freeform 27"/>
          <p:cNvSpPr>
            <a:spLocks/>
          </p:cNvSpPr>
          <p:nvPr/>
        </p:nvSpPr>
        <p:spPr bwMode="auto">
          <a:xfrm>
            <a:off x="0" y="1298575"/>
            <a:ext cx="9169400" cy="5559425"/>
          </a:xfrm>
          <a:custGeom>
            <a:avLst/>
            <a:gdLst>
              <a:gd name="T0" fmla="*/ 1098 w 5776"/>
              <a:gd name="T1" fmla="*/ 865 h 3502"/>
              <a:gd name="T2" fmla="*/ 786 w 5776"/>
              <a:gd name="T3" fmla="*/ 702 h 3502"/>
              <a:gd name="T4" fmla="*/ 596 w 5776"/>
              <a:gd name="T5" fmla="*/ 620 h 3502"/>
              <a:gd name="T6" fmla="*/ 178 w 5776"/>
              <a:gd name="T7" fmla="*/ 454 h 3502"/>
              <a:gd name="T8" fmla="*/ 34 w 5776"/>
              <a:gd name="T9" fmla="*/ 130 h 3502"/>
              <a:gd name="T10" fmla="*/ 0 w 5776"/>
              <a:gd name="T11" fmla="*/ 0 h 3502"/>
              <a:gd name="T12" fmla="*/ 10 w 5776"/>
              <a:gd name="T13" fmla="*/ 3502 h 3502"/>
              <a:gd name="T14" fmla="*/ 5776 w 5776"/>
              <a:gd name="T15" fmla="*/ 3502 h 3502"/>
              <a:gd name="T16" fmla="*/ 5766 w 5776"/>
              <a:gd name="T17" fmla="*/ 18 h 3502"/>
              <a:gd name="T18" fmla="*/ 5728 w 5776"/>
              <a:gd name="T19" fmla="*/ 422 h 3502"/>
              <a:gd name="T20" fmla="*/ 5682 w 5776"/>
              <a:gd name="T21" fmla="*/ 596 h 3502"/>
              <a:gd name="T22" fmla="*/ 5606 w 5776"/>
              <a:gd name="T23" fmla="*/ 696 h 3502"/>
              <a:gd name="T24" fmla="*/ 5464 w 5776"/>
              <a:gd name="T25" fmla="*/ 778 h 3502"/>
              <a:gd name="T26" fmla="*/ 3286 w 5776"/>
              <a:gd name="T27" fmla="*/ 1294 h 3502"/>
              <a:gd name="T28" fmla="*/ 1098 w 5776"/>
              <a:gd name="T29" fmla="*/ 865 h 3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76" h="3502">
                <a:moveTo>
                  <a:pt x="1098" y="865"/>
                </a:moveTo>
                <a:cubicBezTo>
                  <a:pt x="681" y="766"/>
                  <a:pt x="870" y="743"/>
                  <a:pt x="786" y="702"/>
                </a:cubicBezTo>
                <a:cubicBezTo>
                  <a:pt x="702" y="661"/>
                  <a:pt x="697" y="661"/>
                  <a:pt x="596" y="620"/>
                </a:cubicBezTo>
                <a:cubicBezTo>
                  <a:pt x="495" y="579"/>
                  <a:pt x="272" y="536"/>
                  <a:pt x="178" y="454"/>
                </a:cubicBezTo>
                <a:cubicBezTo>
                  <a:pt x="84" y="372"/>
                  <a:pt x="64" y="206"/>
                  <a:pt x="34" y="130"/>
                </a:cubicBezTo>
                <a:lnTo>
                  <a:pt x="0" y="0"/>
                </a:lnTo>
                <a:lnTo>
                  <a:pt x="10" y="3502"/>
                </a:lnTo>
                <a:lnTo>
                  <a:pt x="5776" y="3502"/>
                </a:lnTo>
                <a:lnTo>
                  <a:pt x="5766" y="18"/>
                </a:lnTo>
                <a:lnTo>
                  <a:pt x="5728" y="422"/>
                </a:lnTo>
                <a:cubicBezTo>
                  <a:pt x="5714" y="518"/>
                  <a:pt x="5702" y="551"/>
                  <a:pt x="5682" y="596"/>
                </a:cubicBezTo>
                <a:cubicBezTo>
                  <a:pt x="5662" y="641"/>
                  <a:pt x="5642" y="666"/>
                  <a:pt x="5606" y="696"/>
                </a:cubicBezTo>
                <a:lnTo>
                  <a:pt x="5464" y="778"/>
                </a:lnTo>
                <a:cubicBezTo>
                  <a:pt x="5078" y="878"/>
                  <a:pt x="4014" y="1280"/>
                  <a:pt x="3286" y="1294"/>
                </a:cubicBezTo>
                <a:cubicBezTo>
                  <a:pt x="2558" y="1308"/>
                  <a:pt x="1515" y="964"/>
                  <a:pt x="1098" y="865"/>
                </a:cubicBezTo>
                <a:close/>
              </a:path>
            </a:pathLst>
          </a:custGeom>
          <a:solidFill>
            <a:srgbClr val="CC99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Freeform 20"/>
          <p:cNvSpPr>
            <a:spLocks/>
          </p:cNvSpPr>
          <p:nvPr/>
        </p:nvSpPr>
        <p:spPr bwMode="auto">
          <a:xfrm>
            <a:off x="-11113" y="2687638"/>
            <a:ext cx="1739901" cy="207962"/>
          </a:xfrm>
          <a:custGeom>
            <a:avLst/>
            <a:gdLst>
              <a:gd name="T0" fmla="*/ 1096 w 1096"/>
              <a:gd name="T1" fmla="*/ 0 h 131"/>
              <a:gd name="T2" fmla="*/ 805 w 1096"/>
              <a:gd name="T3" fmla="*/ 46 h 131"/>
              <a:gd name="T4" fmla="*/ 409 w 1096"/>
              <a:gd name="T5" fmla="*/ 121 h 131"/>
              <a:gd name="T6" fmla="*/ 0 w 1096"/>
              <a:gd name="T7" fmla="*/ 106 h 131"/>
            </a:gdLst>
            <a:ahLst/>
            <a:cxnLst>
              <a:cxn ang="0">
                <a:pos x="T0" y="T1"/>
              </a:cxn>
              <a:cxn ang="0">
                <a:pos x="T2" y="T3"/>
              </a:cxn>
              <a:cxn ang="0">
                <a:pos x="T4" y="T5"/>
              </a:cxn>
              <a:cxn ang="0">
                <a:pos x="T6" y="T7"/>
              </a:cxn>
            </a:cxnLst>
            <a:rect l="0" t="0" r="r" b="b"/>
            <a:pathLst>
              <a:path w="1096" h="131">
                <a:moveTo>
                  <a:pt x="1096" y="0"/>
                </a:moveTo>
                <a:cubicBezTo>
                  <a:pt x="1048" y="8"/>
                  <a:pt x="919" y="26"/>
                  <a:pt x="805" y="46"/>
                </a:cubicBezTo>
                <a:cubicBezTo>
                  <a:pt x="691" y="66"/>
                  <a:pt x="543" y="111"/>
                  <a:pt x="409" y="121"/>
                </a:cubicBezTo>
                <a:cubicBezTo>
                  <a:pt x="275" y="131"/>
                  <a:pt x="113" y="122"/>
                  <a:pt x="0" y="106"/>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Freeform 22"/>
          <p:cNvSpPr>
            <a:spLocks/>
          </p:cNvSpPr>
          <p:nvPr/>
        </p:nvSpPr>
        <p:spPr bwMode="auto">
          <a:xfrm>
            <a:off x="8658225" y="2557463"/>
            <a:ext cx="485775" cy="53975"/>
          </a:xfrm>
          <a:custGeom>
            <a:avLst/>
            <a:gdLst>
              <a:gd name="T0" fmla="*/ 0 w 302"/>
              <a:gd name="T1" fmla="*/ 0 h 33"/>
              <a:gd name="T2" fmla="*/ 171 w 302"/>
              <a:gd name="T3" fmla="*/ 16 h 33"/>
              <a:gd name="T4" fmla="*/ 302 w 302"/>
              <a:gd name="T5" fmla="*/ 33 h 33"/>
            </a:gdLst>
            <a:ahLst/>
            <a:cxnLst>
              <a:cxn ang="0">
                <a:pos x="T0" y="T1"/>
              </a:cxn>
              <a:cxn ang="0">
                <a:pos x="T2" y="T3"/>
              </a:cxn>
              <a:cxn ang="0">
                <a:pos x="T4" y="T5"/>
              </a:cxn>
            </a:cxnLst>
            <a:rect l="0" t="0" r="r" b="b"/>
            <a:pathLst>
              <a:path w="302" h="33">
                <a:moveTo>
                  <a:pt x="0" y="0"/>
                </a:moveTo>
                <a:cubicBezTo>
                  <a:pt x="60" y="5"/>
                  <a:pt x="121" y="10"/>
                  <a:pt x="171" y="16"/>
                </a:cubicBezTo>
                <a:cubicBezTo>
                  <a:pt x="221" y="22"/>
                  <a:pt x="261" y="27"/>
                  <a:pt x="302" y="33"/>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 name="Freeform 9"/>
          <p:cNvSpPr>
            <a:spLocks/>
          </p:cNvSpPr>
          <p:nvPr/>
        </p:nvSpPr>
        <p:spPr bwMode="auto">
          <a:xfrm>
            <a:off x="0" y="4368800"/>
            <a:ext cx="9144000" cy="1054100"/>
          </a:xfrm>
          <a:custGeom>
            <a:avLst/>
            <a:gdLst>
              <a:gd name="T0" fmla="*/ 0 w 5760"/>
              <a:gd name="T1" fmla="*/ 464 h 664"/>
              <a:gd name="T2" fmla="*/ 1824 w 5760"/>
              <a:gd name="T3" fmla="*/ 32 h 664"/>
              <a:gd name="T4" fmla="*/ 4272 w 5760"/>
              <a:gd name="T5" fmla="*/ 656 h 664"/>
              <a:gd name="T6" fmla="*/ 5760 w 5760"/>
              <a:gd name="T7" fmla="*/ 80 h 664"/>
            </a:gdLst>
            <a:ahLst/>
            <a:cxnLst>
              <a:cxn ang="0">
                <a:pos x="T0" y="T1"/>
              </a:cxn>
              <a:cxn ang="0">
                <a:pos x="T2" y="T3"/>
              </a:cxn>
              <a:cxn ang="0">
                <a:pos x="T4" y="T5"/>
              </a:cxn>
              <a:cxn ang="0">
                <a:pos x="T6" y="T7"/>
              </a:cxn>
            </a:cxnLst>
            <a:rect l="0" t="0" r="r" b="b"/>
            <a:pathLst>
              <a:path w="5760" h="664">
                <a:moveTo>
                  <a:pt x="0" y="464"/>
                </a:moveTo>
                <a:cubicBezTo>
                  <a:pt x="556" y="232"/>
                  <a:pt x="1112" y="0"/>
                  <a:pt x="1824" y="32"/>
                </a:cubicBezTo>
                <a:cubicBezTo>
                  <a:pt x="2536" y="64"/>
                  <a:pt x="3616" y="648"/>
                  <a:pt x="4272" y="656"/>
                </a:cubicBezTo>
                <a:cubicBezTo>
                  <a:pt x="4928" y="664"/>
                  <a:pt x="5344" y="372"/>
                  <a:pt x="5760" y="80"/>
                </a:cubicBezTo>
              </a:path>
            </a:pathLst>
          </a:cu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Freeform 10"/>
          <p:cNvSpPr>
            <a:spLocks/>
          </p:cNvSpPr>
          <p:nvPr/>
        </p:nvSpPr>
        <p:spPr bwMode="auto">
          <a:xfrm>
            <a:off x="1741488" y="2501900"/>
            <a:ext cx="6915150" cy="1970088"/>
          </a:xfrm>
          <a:custGeom>
            <a:avLst/>
            <a:gdLst>
              <a:gd name="T0" fmla="*/ 0 w 4356"/>
              <a:gd name="T1" fmla="*/ 118 h 1241"/>
              <a:gd name="T2" fmla="*/ 102 w 4356"/>
              <a:gd name="T3" fmla="*/ 262 h 1241"/>
              <a:gd name="T4" fmla="*/ 270 w 4356"/>
              <a:gd name="T5" fmla="*/ 406 h 1241"/>
              <a:gd name="T6" fmla="*/ 372 w 4356"/>
              <a:gd name="T7" fmla="*/ 472 h 1241"/>
              <a:gd name="T8" fmla="*/ 546 w 4356"/>
              <a:gd name="T9" fmla="*/ 586 h 1241"/>
              <a:gd name="T10" fmla="*/ 600 w 4356"/>
              <a:gd name="T11" fmla="*/ 634 h 1241"/>
              <a:gd name="T12" fmla="*/ 660 w 4356"/>
              <a:gd name="T13" fmla="*/ 706 h 1241"/>
              <a:gd name="T14" fmla="*/ 714 w 4356"/>
              <a:gd name="T15" fmla="*/ 736 h 1241"/>
              <a:gd name="T16" fmla="*/ 954 w 4356"/>
              <a:gd name="T17" fmla="*/ 796 h 1241"/>
              <a:gd name="T18" fmla="*/ 1104 w 4356"/>
              <a:gd name="T19" fmla="*/ 820 h 1241"/>
              <a:gd name="T20" fmla="*/ 1206 w 4356"/>
              <a:gd name="T21" fmla="*/ 868 h 1241"/>
              <a:gd name="T22" fmla="*/ 1278 w 4356"/>
              <a:gd name="T23" fmla="*/ 922 h 1241"/>
              <a:gd name="T24" fmla="*/ 1440 w 4356"/>
              <a:gd name="T25" fmla="*/ 988 h 1241"/>
              <a:gd name="T26" fmla="*/ 1578 w 4356"/>
              <a:gd name="T27" fmla="*/ 994 h 1241"/>
              <a:gd name="T28" fmla="*/ 1668 w 4356"/>
              <a:gd name="T29" fmla="*/ 1012 h 1241"/>
              <a:gd name="T30" fmla="*/ 1986 w 4356"/>
              <a:gd name="T31" fmla="*/ 1054 h 1241"/>
              <a:gd name="T32" fmla="*/ 2046 w 4356"/>
              <a:gd name="T33" fmla="*/ 1078 h 1241"/>
              <a:gd name="T34" fmla="*/ 2232 w 4356"/>
              <a:gd name="T35" fmla="*/ 1180 h 1241"/>
              <a:gd name="T36" fmla="*/ 2316 w 4356"/>
              <a:gd name="T37" fmla="*/ 1222 h 1241"/>
              <a:gd name="T38" fmla="*/ 2694 w 4356"/>
              <a:gd name="T39" fmla="*/ 1216 h 1241"/>
              <a:gd name="T40" fmla="*/ 2772 w 4356"/>
              <a:gd name="T41" fmla="*/ 1192 h 1241"/>
              <a:gd name="T42" fmla="*/ 2892 w 4356"/>
              <a:gd name="T43" fmla="*/ 1138 h 1241"/>
              <a:gd name="T44" fmla="*/ 3018 w 4356"/>
              <a:gd name="T45" fmla="*/ 1084 h 1241"/>
              <a:gd name="T46" fmla="*/ 3102 w 4356"/>
              <a:gd name="T47" fmla="*/ 1042 h 1241"/>
              <a:gd name="T48" fmla="*/ 3264 w 4356"/>
              <a:gd name="T49" fmla="*/ 976 h 1241"/>
              <a:gd name="T50" fmla="*/ 3402 w 4356"/>
              <a:gd name="T51" fmla="*/ 964 h 1241"/>
              <a:gd name="T52" fmla="*/ 3420 w 4356"/>
              <a:gd name="T53" fmla="*/ 952 h 1241"/>
              <a:gd name="T54" fmla="*/ 3450 w 4356"/>
              <a:gd name="T55" fmla="*/ 946 h 1241"/>
              <a:gd name="T56" fmla="*/ 3486 w 4356"/>
              <a:gd name="T57" fmla="*/ 904 h 1241"/>
              <a:gd name="T58" fmla="*/ 3552 w 4356"/>
              <a:gd name="T59" fmla="*/ 838 h 1241"/>
              <a:gd name="T60" fmla="*/ 3600 w 4356"/>
              <a:gd name="T61" fmla="*/ 778 h 1241"/>
              <a:gd name="T62" fmla="*/ 3654 w 4356"/>
              <a:gd name="T63" fmla="*/ 700 h 1241"/>
              <a:gd name="T64" fmla="*/ 3714 w 4356"/>
              <a:gd name="T65" fmla="*/ 622 h 1241"/>
              <a:gd name="T66" fmla="*/ 3732 w 4356"/>
              <a:gd name="T67" fmla="*/ 604 h 1241"/>
              <a:gd name="T68" fmla="*/ 3768 w 4356"/>
              <a:gd name="T69" fmla="*/ 592 h 1241"/>
              <a:gd name="T70" fmla="*/ 3972 w 4356"/>
              <a:gd name="T71" fmla="*/ 424 h 1241"/>
              <a:gd name="T72" fmla="*/ 4014 w 4356"/>
              <a:gd name="T73" fmla="*/ 400 h 1241"/>
              <a:gd name="T74" fmla="*/ 4068 w 4356"/>
              <a:gd name="T75" fmla="*/ 352 h 1241"/>
              <a:gd name="T76" fmla="*/ 4158 w 4356"/>
              <a:gd name="T77" fmla="*/ 262 h 1241"/>
              <a:gd name="T78" fmla="*/ 4218 w 4356"/>
              <a:gd name="T79" fmla="*/ 214 h 1241"/>
              <a:gd name="T80" fmla="*/ 4284 w 4356"/>
              <a:gd name="T81" fmla="*/ 160 h 1241"/>
              <a:gd name="T82" fmla="*/ 4314 w 4356"/>
              <a:gd name="T83" fmla="*/ 136 h 1241"/>
              <a:gd name="T84" fmla="*/ 4326 w 4356"/>
              <a:gd name="T85" fmla="*/ 118 h 1241"/>
              <a:gd name="T86" fmla="*/ 4356 w 4356"/>
              <a:gd name="T87" fmla="*/ 34 h 1241"/>
              <a:gd name="T88" fmla="*/ 3390 w 4356"/>
              <a:gd name="T89" fmla="*/ 16 h 1241"/>
              <a:gd name="T90" fmla="*/ 1770 w 4356"/>
              <a:gd name="T91" fmla="*/ 130 h 1241"/>
              <a:gd name="T92" fmla="*/ 960 w 4356"/>
              <a:gd name="T93" fmla="*/ 82 h 1241"/>
              <a:gd name="T94" fmla="*/ 489 w 4356"/>
              <a:gd name="T95" fmla="*/ 73 h 1241"/>
              <a:gd name="T96" fmla="*/ 3 w 4356"/>
              <a:gd name="T97" fmla="*/ 115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56" h="1241">
                <a:moveTo>
                  <a:pt x="0" y="118"/>
                </a:moveTo>
                <a:cubicBezTo>
                  <a:pt x="49" y="150"/>
                  <a:pt x="72" y="212"/>
                  <a:pt x="102" y="262"/>
                </a:cubicBezTo>
                <a:cubicBezTo>
                  <a:pt x="140" y="326"/>
                  <a:pt x="198" y="382"/>
                  <a:pt x="270" y="406"/>
                </a:cubicBezTo>
                <a:cubicBezTo>
                  <a:pt x="298" y="434"/>
                  <a:pt x="339" y="448"/>
                  <a:pt x="372" y="472"/>
                </a:cubicBezTo>
                <a:cubicBezTo>
                  <a:pt x="429" y="513"/>
                  <a:pt x="488" y="547"/>
                  <a:pt x="546" y="586"/>
                </a:cubicBezTo>
                <a:cubicBezTo>
                  <a:pt x="561" y="609"/>
                  <a:pt x="583" y="612"/>
                  <a:pt x="600" y="634"/>
                </a:cubicBezTo>
                <a:cubicBezTo>
                  <a:pt x="658" y="709"/>
                  <a:pt x="584" y="630"/>
                  <a:pt x="660" y="706"/>
                </a:cubicBezTo>
                <a:cubicBezTo>
                  <a:pt x="675" y="721"/>
                  <a:pt x="697" y="725"/>
                  <a:pt x="714" y="736"/>
                </a:cubicBezTo>
                <a:cubicBezTo>
                  <a:pt x="777" y="775"/>
                  <a:pt x="881" y="788"/>
                  <a:pt x="954" y="796"/>
                </a:cubicBezTo>
                <a:cubicBezTo>
                  <a:pt x="1003" y="808"/>
                  <a:pt x="1054" y="812"/>
                  <a:pt x="1104" y="820"/>
                </a:cubicBezTo>
                <a:cubicBezTo>
                  <a:pt x="1135" y="841"/>
                  <a:pt x="1173" y="850"/>
                  <a:pt x="1206" y="868"/>
                </a:cubicBezTo>
                <a:cubicBezTo>
                  <a:pt x="1232" y="882"/>
                  <a:pt x="1254" y="906"/>
                  <a:pt x="1278" y="922"/>
                </a:cubicBezTo>
                <a:cubicBezTo>
                  <a:pt x="1323" y="952"/>
                  <a:pt x="1385" y="984"/>
                  <a:pt x="1440" y="988"/>
                </a:cubicBezTo>
                <a:cubicBezTo>
                  <a:pt x="1486" y="991"/>
                  <a:pt x="1532" y="992"/>
                  <a:pt x="1578" y="994"/>
                </a:cubicBezTo>
                <a:cubicBezTo>
                  <a:pt x="1607" y="1004"/>
                  <a:pt x="1668" y="1012"/>
                  <a:pt x="1668" y="1012"/>
                </a:cubicBezTo>
                <a:cubicBezTo>
                  <a:pt x="1757" y="1057"/>
                  <a:pt x="1892" y="1050"/>
                  <a:pt x="1986" y="1054"/>
                </a:cubicBezTo>
                <a:cubicBezTo>
                  <a:pt x="2007" y="1061"/>
                  <a:pt x="2025" y="1071"/>
                  <a:pt x="2046" y="1078"/>
                </a:cubicBezTo>
                <a:cubicBezTo>
                  <a:pt x="2099" y="1118"/>
                  <a:pt x="2168" y="1159"/>
                  <a:pt x="2232" y="1180"/>
                </a:cubicBezTo>
                <a:cubicBezTo>
                  <a:pt x="2264" y="1191"/>
                  <a:pt x="2281" y="1213"/>
                  <a:pt x="2316" y="1222"/>
                </a:cubicBezTo>
                <a:cubicBezTo>
                  <a:pt x="2344" y="1241"/>
                  <a:pt x="2668" y="1217"/>
                  <a:pt x="2694" y="1216"/>
                </a:cubicBezTo>
                <a:cubicBezTo>
                  <a:pt x="2722" y="1209"/>
                  <a:pt x="2744" y="1198"/>
                  <a:pt x="2772" y="1192"/>
                </a:cubicBezTo>
                <a:cubicBezTo>
                  <a:pt x="2810" y="1166"/>
                  <a:pt x="2851" y="1157"/>
                  <a:pt x="2892" y="1138"/>
                </a:cubicBezTo>
                <a:cubicBezTo>
                  <a:pt x="2934" y="1119"/>
                  <a:pt x="2974" y="1099"/>
                  <a:pt x="3018" y="1084"/>
                </a:cubicBezTo>
                <a:cubicBezTo>
                  <a:pt x="3063" y="1048"/>
                  <a:pt x="3036" y="1064"/>
                  <a:pt x="3102" y="1042"/>
                </a:cubicBezTo>
                <a:cubicBezTo>
                  <a:pt x="3154" y="1025"/>
                  <a:pt x="3210" y="990"/>
                  <a:pt x="3264" y="976"/>
                </a:cubicBezTo>
                <a:cubicBezTo>
                  <a:pt x="3289" y="970"/>
                  <a:pt x="3395" y="964"/>
                  <a:pt x="3402" y="964"/>
                </a:cubicBezTo>
                <a:cubicBezTo>
                  <a:pt x="3408" y="960"/>
                  <a:pt x="3413" y="955"/>
                  <a:pt x="3420" y="952"/>
                </a:cubicBezTo>
                <a:cubicBezTo>
                  <a:pt x="3430" y="948"/>
                  <a:pt x="3441" y="951"/>
                  <a:pt x="3450" y="946"/>
                </a:cubicBezTo>
                <a:cubicBezTo>
                  <a:pt x="3463" y="939"/>
                  <a:pt x="3477" y="913"/>
                  <a:pt x="3486" y="904"/>
                </a:cubicBezTo>
                <a:cubicBezTo>
                  <a:pt x="3509" y="881"/>
                  <a:pt x="3532" y="865"/>
                  <a:pt x="3552" y="838"/>
                </a:cubicBezTo>
                <a:cubicBezTo>
                  <a:pt x="3569" y="786"/>
                  <a:pt x="3538" y="871"/>
                  <a:pt x="3600" y="778"/>
                </a:cubicBezTo>
                <a:cubicBezTo>
                  <a:pt x="3618" y="751"/>
                  <a:pt x="3640" y="728"/>
                  <a:pt x="3654" y="700"/>
                </a:cubicBezTo>
                <a:cubicBezTo>
                  <a:pt x="3663" y="654"/>
                  <a:pt x="3680" y="650"/>
                  <a:pt x="3714" y="622"/>
                </a:cubicBezTo>
                <a:cubicBezTo>
                  <a:pt x="3721" y="617"/>
                  <a:pt x="3725" y="608"/>
                  <a:pt x="3732" y="604"/>
                </a:cubicBezTo>
                <a:cubicBezTo>
                  <a:pt x="3743" y="598"/>
                  <a:pt x="3768" y="592"/>
                  <a:pt x="3768" y="592"/>
                </a:cubicBezTo>
                <a:cubicBezTo>
                  <a:pt x="3830" y="530"/>
                  <a:pt x="3904" y="481"/>
                  <a:pt x="3972" y="424"/>
                </a:cubicBezTo>
                <a:cubicBezTo>
                  <a:pt x="4006" y="396"/>
                  <a:pt x="3973" y="429"/>
                  <a:pt x="4014" y="400"/>
                </a:cubicBezTo>
                <a:cubicBezTo>
                  <a:pt x="4032" y="387"/>
                  <a:pt x="4052" y="368"/>
                  <a:pt x="4068" y="352"/>
                </a:cubicBezTo>
                <a:cubicBezTo>
                  <a:pt x="4082" y="311"/>
                  <a:pt x="4129" y="291"/>
                  <a:pt x="4158" y="262"/>
                </a:cubicBezTo>
                <a:cubicBezTo>
                  <a:pt x="4200" y="220"/>
                  <a:pt x="4179" y="234"/>
                  <a:pt x="4218" y="214"/>
                </a:cubicBezTo>
                <a:cubicBezTo>
                  <a:pt x="4232" y="194"/>
                  <a:pt x="4262" y="174"/>
                  <a:pt x="4284" y="160"/>
                </a:cubicBezTo>
                <a:cubicBezTo>
                  <a:pt x="4318" y="108"/>
                  <a:pt x="4273" y="169"/>
                  <a:pt x="4314" y="136"/>
                </a:cubicBezTo>
                <a:cubicBezTo>
                  <a:pt x="4320" y="131"/>
                  <a:pt x="4323" y="125"/>
                  <a:pt x="4326" y="118"/>
                </a:cubicBezTo>
                <a:cubicBezTo>
                  <a:pt x="4328" y="114"/>
                  <a:pt x="4356" y="42"/>
                  <a:pt x="4356" y="34"/>
                </a:cubicBezTo>
                <a:cubicBezTo>
                  <a:pt x="4111" y="26"/>
                  <a:pt x="3821" y="0"/>
                  <a:pt x="3390" y="16"/>
                </a:cubicBezTo>
                <a:cubicBezTo>
                  <a:pt x="2959" y="32"/>
                  <a:pt x="2175" y="119"/>
                  <a:pt x="1770" y="130"/>
                </a:cubicBezTo>
                <a:cubicBezTo>
                  <a:pt x="1365" y="141"/>
                  <a:pt x="1173" y="91"/>
                  <a:pt x="960" y="82"/>
                </a:cubicBezTo>
                <a:cubicBezTo>
                  <a:pt x="747" y="73"/>
                  <a:pt x="648" y="68"/>
                  <a:pt x="489" y="73"/>
                </a:cubicBezTo>
                <a:cubicBezTo>
                  <a:pt x="330" y="78"/>
                  <a:pt x="104" y="106"/>
                  <a:pt x="3" y="115"/>
                </a:cubicBezTo>
              </a:path>
            </a:pathLst>
          </a:cu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Freeform 15"/>
          <p:cNvSpPr>
            <a:spLocks/>
          </p:cNvSpPr>
          <p:nvPr/>
        </p:nvSpPr>
        <p:spPr bwMode="auto">
          <a:xfrm>
            <a:off x="2708275" y="2611438"/>
            <a:ext cx="42863" cy="1808162"/>
          </a:xfrm>
          <a:custGeom>
            <a:avLst/>
            <a:gdLst>
              <a:gd name="T0" fmla="*/ 0 w 56"/>
              <a:gd name="T1" fmla="*/ 1968 h 1968"/>
              <a:gd name="T2" fmla="*/ 48 w 56"/>
              <a:gd name="T3" fmla="*/ 1056 h 1968"/>
              <a:gd name="T4" fmla="*/ 48 w 56"/>
              <a:gd name="T5" fmla="*/ 0 h 1968"/>
            </a:gdLst>
            <a:ahLst/>
            <a:cxnLst>
              <a:cxn ang="0">
                <a:pos x="T0" y="T1"/>
              </a:cxn>
              <a:cxn ang="0">
                <a:pos x="T2" y="T3"/>
              </a:cxn>
              <a:cxn ang="0">
                <a:pos x="T4" y="T5"/>
              </a:cxn>
            </a:cxnLst>
            <a:rect l="0" t="0" r="r" b="b"/>
            <a:pathLst>
              <a:path w="56" h="1968">
                <a:moveTo>
                  <a:pt x="0" y="1968"/>
                </a:moveTo>
                <a:cubicBezTo>
                  <a:pt x="20" y="1676"/>
                  <a:pt x="40" y="1384"/>
                  <a:pt x="48" y="1056"/>
                </a:cubicBezTo>
                <a:cubicBezTo>
                  <a:pt x="56" y="728"/>
                  <a:pt x="52" y="364"/>
                  <a:pt x="48" y="0"/>
                </a:cubicBezTo>
              </a:path>
            </a:pathLst>
          </a:custGeom>
          <a:noFill/>
          <a:ln w="9525" cap="flat">
            <a:solidFill>
              <a:schemeClr val="tx1"/>
            </a:solidFill>
            <a:prstDash val="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Freeform 16"/>
          <p:cNvSpPr>
            <a:spLocks/>
          </p:cNvSpPr>
          <p:nvPr/>
        </p:nvSpPr>
        <p:spPr bwMode="auto">
          <a:xfrm>
            <a:off x="3919538" y="2709863"/>
            <a:ext cx="290512" cy="1924050"/>
          </a:xfrm>
          <a:custGeom>
            <a:avLst/>
            <a:gdLst>
              <a:gd name="T0" fmla="*/ 0 w 440"/>
              <a:gd name="T1" fmla="*/ 1970 h 1970"/>
              <a:gd name="T2" fmla="*/ 318 w 440"/>
              <a:gd name="T3" fmla="*/ 753 h 1970"/>
              <a:gd name="T4" fmla="*/ 440 w 440"/>
              <a:gd name="T5" fmla="*/ 0 h 1970"/>
            </a:gdLst>
            <a:ahLst/>
            <a:cxnLst>
              <a:cxn ang="0">
                <a:pos x="T0" y="T1"/>
              </a:cxn>
              <a:cxn ang="0">
                <a:pos x="T2" y="T3"/>
              </a:cxn>
              <a:cxn ang="0">
                <a:pos x="T4" y="T5"/>
              </a:cxn>
            </a:cxnLst>
            <a:rect l="0" t="0" r="r" b="b"/>
            <a:pathLst>
              <a:path w="440" h="1970">
                <a:moveTo>
                  <a:pt x="0" y="1970"/>
                </a:moveTo>
                <a:cubicBezTo>
                  <a:pt x="122" y="1525"/>
                  <a:pt x="245" y="1081"/>
                  <a:pt x="318" y="753"/>
                </a:cubicBezTo>
                <a:cubicBezTo>
                  <a:pt x="391" y="425"/>
                  <a:pt x="420" y="125"/>
                  <a:pt x="440" y="0"/>
                </a:cubicBezTo>
              </a:path>
            </a:pathLst>
          </a:custGeom>
          <a:noFill/>
          <a:ln w="9525" cap="flat">
            <a:solidFill>
              <a:schemeClr val="tx1"/>
            </a:solidFill>
            <a:prstDash val="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Freeform 19"/>
          <p:cNvSpPr>
            <a:spLocks/>
          </p:cNvSpPr>
          <p:nvPr/>
        </p:nvSpPr>
        <p:spPr bwMode="auto">
          <a:xfrm>
            <a:off x="7842250" y="2519363"/>
            <a:ext cx="531813" cy="2471737"/>
          </a:xfrm>
          <a:custGeom>
            <a:avLst/>
            <a:gdLst>
              <a:gd name="T0" fmla="*/ 459 w 459"/>
              <a:gd name="T1" fmla="*/ 2309 h 2309"/>
              <a:gd name="T2" fmla="*/ 75 w 459"/>
              <a:gd name="T3" fmla="*/ 950 h 2309"/>
              <a:gd name="T4" fmla="*/ 10 w 459"/>
              <a:gd name="T5" fmla="*/ 0 h 2309"/>
            </a:gdLst>
            <a:ahLst/>
            <a:cxnLst>
              <a:cxn ang="0">
                <a:pos x="T0" y="T1"/>
              </a:cxn>
              <a:cxn ang="0">
                <a:pos x="T2" y="T3"/>
              </a:cxn>
              <a:cxn ang="0">
                <a:pos x="T4" y="T5"/>
              </a:cxn>
            </a:cxnLst>
            <a:rect l="0" t="0" r="r" b="b"/>
            <a:pathLst>
              <a:path w="459" h="2309">
                <a:moveTo>
                  <a:pt x="459" y="2309"/>
                </a:moveTo>
                <a:cubicBezTo>
                  <a:pt x="304" y="1822"/>
                  <a:pt x="150" y="1335"/>
                  <a:pt x="75" y="950"/>
                </a:cubicBezTo>
                <a:cubicBezTo>
                  <a:pt x="0" y="565"/>
                  <a:pt x="5" y="282"/>
                  <a:pt x="10" y="0"/>
                </a:cubicBezTo>
              </a:path>
            </a:pathLst>
          </a:custGeom>
          <a:noFill/>
          <a:ln w="9525" cap="flat">
            <a:solidFill>
              <a:schemeClr val="tx1"/>
            </a:solidFill>
            <a:prstDash val="dash"/>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 name="Text Box 29"/>
          <p:cNvSpPr txBox="1">
            <a:spLocks noChangeArrowheads="1"/>
          </p:cNvSpPr>
          <p:nvPr/>
        </p:nvSpPr>
        <p:spPr bwMode="auto">
          <a:xfrm>
            <a:off x="1622425" y="1782763"/>
            <a:ext cx="14398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Ortho = 500 m</a:t>
            </a:r>
          </a:p>
          <a:p>
            <a:r>
              <a:rPr lang="en-US" sz="1400"/>
              <a:t>Dynam = </a:t>
            </a:r>
            <a:r>
              <a:rPr lang="en-US" sz="1400">
                <a:solidFill>
                  <a:srgbClr val="FF3300"/>
                </a:solidFill>
              </a:rPr>
              <a:t>498 m</a:t>
            </a:r>
          </a:p>
        </p:txBody>
      </p:sp>
      <p:sp>
        <p:nvSpPr>
          <p:cNvPr id="2078" name="Text Box 30"/>
          <p:cNvSpPr txBox="1">
            <a:spLocks noChangeArrowheads="1"/>
          </p:cNvSpPr>
          <p:nvPr/>
        </p:nvSpPr>
        <p:spPr bwMode="auto">
          <a:xfrm>
            <a:off x="3679825" y="1782763"/>
            <a:ext cx="14398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Ortho = 501 m</a:t>
            </a:r>
          </a:p>
          <a:p>
            <a:r>
              <a:rPr lang="en-US" sz="1400"/>
              <a:t>Dynam = </a:t>
            </a:r>
            <a:r>
              <a:rPr lang="en-US" sz="1400">
                <a:solidFill>
                  <a:srgbClr val="FF3300"/>
                </a:solidFill>
              </a:rPr>
              <a:t>498 m</a:t>
            </a:r>
          </a:p>
        </p:txBody>
      </p:sp>
      <p:sp>
        <p:nvSpPr>
          <p:cNvPr id="2080" name="Text Box 32"/>
          <p:cNvSpPr txBox="1">
            <a:spLocks noChangeArrowheads="1"/>
          </p:cNvSpPr>
          <p:nvPr/>
        </p:nvSpPr>
        <p:spPr bwMode="auto">
          <a:xfrm>
            <a:off x="5584825" y="1725613"/>
            <a:ext cx="14398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Ortho = 503 m</a:t>
            </a:r>
          </a:p>
          <a:p>
            <a:r>
              <a:rPr lang="en-US" sz="1400"/>
              <a:t>Dynam = </a:t>
            </a:r>
            <a:r>
              <a:rPr lang="en-US" sz="1400">
                <a:solidFill>
                  <a:srgbClr val="FF3300"/>
                </a:solidFill>
              </a:rPr>
              <a:t>498 m</a:t>
            </a:r>
          </a:p>
        </p:txBody>
      </p:sp>
      <p:sp>
        <p:nvSpPr>
          <p:cNvPr id="2081" name="Text Box 33"/>
          <p:cNvSpPr txBox="1">
            <a:spLocks noChangeArrowheads="1"/>
          </p:cNvSpPr>
          <p:nvPr/>
        </p:nvSpPr>
        <p:spPr bwMode="auto">
          <a:xfrm>
            <a:off x="7251700" y="1754188"/>
            <a:ext cx="14398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Ortho = 502 m</a:t>
            </a:r>
          </a:p>
          <a:p>
            <a:r>
              <a:rPr lang="en-US" sz="1400"/>
              <a:t>Dynam = </a:t>
            </a:r>
            <a:r>
              <a:rPr lang="en-US" sz="1400">
                <a:solidFill>
                  <a:srgbClr val="FF3300"/>
                </a:solidFill>
              </a:rPr>
              <a:t>498 m</a:t>
            </a:r>
            <a:endParaRPr lang="en-US" sz="1400"/>
          </a:p>
        </p:txBody>
      </p:sp>
      <p:sp>
        <p:nvSpPr>
          <p:cNvPr id="2082" name="Freeform 34"/>
          <p:cNvSpPr>
            <a:spLocks/>
          </p:cNvSpPr>
          <p:nvPr/>
        </p:nvSpPr>
        <p:spPr bwMode="auto">
          <a:xfrm>
            <a:off x="6391275" y="2552700"/>
            <a:ext cx="341313" cy="2816225"/>
          </a:xfrm>
          <a:custGeom>
            <a:avLst/>
            <a:gdLst>
              <a:gd name="T0" fmla="*/ 0 w 443"/>
              <a:gd name="T1" fmla="*/ 2538 h 2538"/>
              <a:gd name="T2" fmla="*/ 384 w 443"/>
              <a:gd name="T3" fmla="*/ 1068 h 2538"/>
              <a:gd name="T4" fmla="*/ 354 w 443"/>
              <a:gd name="T5" fmla="*/ 0 h 2538"/>
            </a:gdLst>
            <a:ahLst/>
            <a:cxnLst>
              <a:cxn ang="0">
                <a:pos x="T0" y="T1"/>
              </a:cxn>
              <a:cxn ang="0">
                <a:pos x="T2" y="T3"/>
              </a:cxn>
              <a:cxn ang="0">
                <a:pos x="T4" y="T5"/>
              </a:cxn>
            </a:cxnLst>
            <a:rect l="0" t="0" r="r" b="b"/>
            <a:pathLst>
              <a:path w="443" h="2538">
                <a:moveTo>
                  <a:pt x="0" y="2538"/>
                </a:moveTo>
                <a:cubicBezTo>
                  <a:pt x="162" y="2014"/>
                  <a:pt x="325" y="1491"/>
                  <a:pt x="384" y="1068"/>
                </a:cubicBezTo>
                <a:cubicBezTo>
                  <a:pt x="443" y="645"/>
                  <a:pt x="398" y="322"/>
                  <a:pt x="354" y="0"/>
                </a:cubicBezTo>
              </a:path>
            </a:pathLst>
          </a:custGeom>
          <a:noFill/>
          <a:ln w="9525" cap="flat" cmpd="sng">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 name="Text Box 35"/>
          <p:cNvSpPr txBox="1">
            <a:spLocks noChangeArrowheads="1"/>
          </p:cNvSpPr>
          <p:nvPr/>
        </p:nvSpPr>
        <p:spPr bwMode="auto">
          <a:xfrm>
            <a:off x="1504950" y="4706938"/>
            <a:ext cx="17748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The Geoid</a:t>
            </a:r>
          </a:p>
          <a:p>
            <a:r>
              <a:rPr lang="en-US" sz="1400"/>
              <a:t>(W = constant = W</a:t>
            </a:r>
            <a:r>
              <a:rPr lang="en-US" sz="1400" baseline="-25000"/>
              <a:t>0</a:t>
            </a:r>
            <a:r>
              <a:rPr lang="en-US" sz="1400"/>
              <a:t>)</a:t>
            </a:r>
          </a:p>
        </p:txBody>
      </p:sp>
      <p:sp>
        <p:nvSpPr>
          <p:cNvPr id="2084" name="Text Box 36"/>
          <p:cNvSpPr txBox="1">
            <a:spLocks noChangeArrowheads="1"/>
          </p:cNvSpPr>
          <p:nvPr/>
        </p:nvSpPr>
        <p:spPr bwMode="auto">
          <a:xfrm>
            <a:off x="74613" y="3240088"/>
            <a:ext cx="17716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Some Equipotential </a:t>
            </a:r>
          </a:p>
          <a:p>
            <a:r>
              <a:rPr lang="en-US" sz="1400"/>
              <a:t>Surface</a:t>
            </a:r>
          </a:p>
          <a:p>
            <a:r>
              <a:rPr lang="en-US" sz="1400"/>
              <a:t>(W = constant = W</a:t>
            </a:r>
            <a:r>
              <a:rPr lang="en-US" sz="1400" baseline="-25000"/>
              <a:t>1</a:t>
            </a:r>
            <a:r>
              <a:rPr lang="en-US" sz="1400"/>
              <a:t>)</a:t>
            </a:r>
          </a:p>
        </p:txBody>
      </p:sp>
      <p:sp>
        <p:nvSpPr>
          <p:cNvPr id="2086" name="Text Box 38"/>
          <p:cNvSpPr txBox="1">
            <a:spLocks noChangeArrowheads="1"/>
          </p:cNvSpPr>
          <p:nvPr/>
        </p:nvSpPr>
        <p:spPr bwMode="auto">
          <a:xfrm>
            <a:off x="428625" y="512763"/>
            <a:ext cx="82677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b="1" dirty="0"/>
              <a:t>Orthometric Height</a:t>
            </a:r>
            <a:r>
              <a:rPr lang="en-US" dirty="0"/>
              <a:t> = Physical Length along Plumb Line from Geoid to Surface</a:t>
            </a:r>
          </a:p>
          <a:p>
            <a:pPr algn="l"/>
            <a:r>
              <a:rPr lang="en-US" b="1" dirty="0"/>
              <a:t>Dynamic Height</a:t>
            </a:r>
            <a:r>
              <a:rPr lang="en-US" dirty="0"/>
              <a:t> = (W</a:t>
            </a:r>
            <a:r>
              <a:rPr lang="en-US" baseline="-25000" dirty="0"/>
              <a:t>0</a:t>
            </a:r>
            <a:r>
              <a:rPr lang="en-US" dirty="0"/>
              <a:t>-W</a:t>
            </a:r>
            <a:r>
              <a:rPr lang="en-US" baseline="-25000" dirty="0"/>
              <a:t>1</a:t>
            </a:r>
            <a:r>
              <a:rPr lang="en-US" dirty="0"/>
              <a:t>) / </a:t>
            </a:r>
            <a:r>
              <a:rPr lang="en-US" dirty="0">
                <a:latin typeface="Symbol" pitchFamily="18" charset="2"/>
              </a:rPr>
              <a:t>g</a:t>
            </a:r>
            <a:r>
              <a:rPr lang="en-US" baseline="-25000" dirty="0"/>
              <a:t>45  </a:t>
            </a:r>
            <a:r>
              <a:rPr lang="en-US" b="1" dirty="0"/>
              <a:t>: </a:t>
            </a:r>
            <a:r>
              <a:rPr lang="en-US" i="1" dirty="0"/>
              <a:t>Has no geometrical meaning</a:t>
            </a:r>
            <a:endParaRPr lang="en-US" u="sng" dirty="0">
              <a:solidFill>
                <a:srgbClr val="FF3300"/>
              </a:solidFill>
            </a:endParaRPr>
          </a:p>
        </p:txBody>
      </p:sp>
      <p:sp>
        <p:nvSpPr>
          <p:cNvPr id="2087" name="Line 39"/>
          <p:cNvSpPr>
            <a:spLocks noChangeShapeType="1"/>
          </p:cNvSpPr>
          <p:nvPr/>
        </p:nvSpPr>
        <p:spPr bwMode="auto">
          <a:xfrm flipH="1" flipV="1">
            <a:off x="738188" y="2862263"/>
            <a:ext cx="233362" cy="366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8" name="Line 40"/>
          <p:cNvSpPr>
            <a:spLocks noChangeShapeType="1"/>
          </p:cNvSpPr>
          <p:nvPr/>
        </p:nvSpPr>
        <p:spPr bwMode="auto">
          <a:xfrm flipH="1" flipV="1">
            <a:off x="1323975" y="4629150"/>
            <a:ext cx="557213"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91" name="Group 43"/>
          <p:cNvGrpSpPr>
            <a:grpSpLocks/>
          </p:cNvGrpSpPr>
          <p:nvPr/>
        </p:nvGrpSpPr>
        <p:grpSpPr bwMode="auto">
          <a:xfrm rot="231880">
            <a:off x="2713038" y="4275138"/>
            <a:ext cx="161925" cy="138112"/>
            <a:chOff x="1764" y="3402"/>
            <a:chExt cx="102" cy="87"/>
          </a:xfrm>
        </p:grpSpPr>
        <p:sp>
          <p:nvSpPr>
            <p:cNvPr id="2089" name="Line 41"/>
            <p:cNvSpPr>
              <a:spLocks noChangeShapeType="1"/>
            </p:cNvSpPr>
            <p:nvPr/>
          </p:nvSpPr>
          <p:spPr bwMode="auto">
            <a:xfrm>
              <a:off x="1764" y="3402"/>
              <a:ext cx="1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 name="Line 42"/>
            <p:cNvSpPr>
              <a:spLocks noChangeShapeType="1"/>
            </p:cNvSpPr>
            <p:nvPr/>
          </p:nvSpPr>
          <p:spPr bwMode="auto">
            <a:xfrm>
              <a:off x="1866" y="3402"/>
              <a:ext cx="0" cy="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92" name="Group 44"/>
          <p:cNvGrpSpPr>
            <a:grpSpLocks/>
          </p:cNvGrpSpPr>
          <p:nvPr/>
        </p:nvGrpSpPr>
        <p:grpSpPr bwMode="auto">
          <a:xfrm rot="781324">
            <a:off x="3941763" y="4498975"/>
            <a:ext cx="161925" cy="138113"/>
            <a:chOff x="1764" y="3402"/>
            <a:chExt cx="102" cy="87"/>
          </a:xfrm>
        </p:grpSpPr>
        <p:sp>
          <p:nvSpPr>
            <p:cNvPr id="2093" name="Line 45"/>
            <p:cNvSpPr>
              <a:spLocks noChangeShapeType="1"/>
            </p:cNvSpPr>
            <p:nvPr/>
          </p:nvSpPr>
          <p:spPr bwMode="auto">
            <a:xfrm>
              <a:off x="1764" y="3402"/>
              <a:ext cx="1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4" name="Line 46"/>
            <p:cNvSpPr>
              <a:spLocks noChangeShapeType="1"/>
            </p:cNvSpPr>
            <p:nvPr/>
          </p:nvSpPr>
          <p:spPr bwMode="auto">
            <a:xfrm>
              <a:off x="1866" y="3402"/>
              <a:ext cx="0" cy="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95" name="Group 47"/>
          <p:cNvGrpSpPr>
            <a:grpSpLocks/>
          </p:cNvGrpSpPr>
          <p:nvPr/>
        </p:nvGrpSpPr>
        <p:grpSpPr bwMode="auto">
          <a:xfrm rot="1023075">
            <a:off x="6415088" y="5229225"/>
            <a:ext cx="161925" cy="138113"/>
            <a:chOff x="1764" y="3402"/>
            <a:chExt cx="102" cy="87"/>
          </a:xfrm>
        </p:grpSpPr>
        <p:sp>
          <p:nvSpPr>
            <p:cNvPr id="2096" name="Line 48"/>
            <p:cNvSpPr>
              <a:spLocks noChangeShapeType="1"/>
            </p:cNvSpPr>
            <p:nvPr/>
          </p:nvSpPr>
          <p:spPr bwMode="auto">
            <a:xfrm>
              <a:off x="1764" y="3402"/>
              <a:ext cx="1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7" name="Line 49"/>
            <p:cNvSpPr>
              <a:spLocks noChangeShapeType="1"/>
            </p:cNvSpPr>
            <p:nvPr/>
          </p:nvSpPr>
          <p:spPr bwMode="auto">
            <a:xfrm>
              <a:off x="1866" y="3402"/>
              <a:ext cx="0" cy="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98" name="Group 50"/>
          <p:cNvGrpSpPr>
            <a:grpSpLocks/>
          </p:cNvGrpSpPr>
          <p:nvPr/>
        </p:nvGrpSpPr>
        <p:grpSpPr bwMode="auto">
          <a:xfrm rot="-1807434">
            <a:off x="8375650" y="4821238"/>
            <a:ext cx="161925" cy="138112"/>
            <a:chOff x="1764" y="3402"/>
            <a:chExt cx="102" cy="87"/>
          </a:xfrm>
        </p:grpSpPr>
        <p:sp>
          <p:nvSpPr>
            <p:cNvPr id="2099" name="Line 51"/>
            <p:cNvSpPr>
              <a:spLocks noChangeShapeType="1"/>
            </p:cNvSpPr>
            <p:nvPr/>
          </p:nvSpPr>
          <p:spPr bwMode="auto">
            <a:xfrm>
              <a:off x="1764" y="3402"/>
              <a:ext cx="1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Line 52"/>
            <p:cNvSpPr>
              <a:spLocks noChangeShapeType="1"/>
            </p:cNvSpPr>
            <p:nvPr/>
          </p:nvSpPr>
          <p:spPr bwMode="auto">
            <a:xfrm>
              <a:off x="1866" y="3402"/>
              <a:ext cx="0" cy="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01" name="Group 53"/>
          <p:cNvGrpSpPr>
            <a:grpSpLocks/>
          </p:cNvGrpSpPr>
          <p:nvPr/>
        </p:nvGrpSpPr>
        <p:grpSpPr bwMode="auto">
          <a:xfrm rot="5400000">
            <a:off x="7846219" y="2547144"/>
            <a:ext cx="161925" cy="138113"/>
            <a:chOff x="1764" y="3402"/>
            <a:chExt cx="102" cy="87"/>
          </a:xfrm>
        </p:grpSpPr>
        <p:sp>
          <p:nvSpPr>
            <p:cNvPr id="2102" name="Line 54"/>
            <p:cNvSpPr>
              <a:spLocks noChangeShapeType="1"/>
            </p:cNvSpPr>
            <p:nvPr/>
          </p:nvSpPr>
          <p:spPr bwMode="auto">
            <a:xfrm>
              <a:off x="1764" y="3402"/>
              <a:ext cx="1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3" name="Line 55"/>
            <p:cNvSpPr>
              <a:spLocks noChangeShapeType="1"/>
            </p:cNvSpPr>
            <p:nvPr/>
          </p:nvSpPr>
          <p:spPr bwMode="auto">
            <a:xfrm>
              <a:off x="1866" y="3402"/>
              <a:ext cx="0" cy="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04" name="Group 56"/>
          <p:cNvGrpSpPr>
            <a:grpSpLocks/>
          </p:cNvGrpSpPr>
          <p:nvPr/>
        </p:nvGrpSpPr>
        <p:grpSpPr bwMode="auto">
          <a:xfrm rot="5642669">
            <a:off x="4193381" y="2724945"/>
            <a:ext cx="161925" cy="138112"/>
            <a:chOff x="1764" y="3402"/>
            <a:chExt cx="102" cy="87"/>
          </a:xfrm>
        </p:grpSpPr>
        <p:sp>
          <p:nvSpPr>
            <p:cNvPr id="2105" name="Line 57"/>
            <p:cNvSpPr>
              <a:spLocks noChangeShapeType="1"/>
            </p:cNvSpPr>
            <p:nvPr/>
          </p:nvSpPr>
          <p:spPr bwMode="auto">
            <a:xfrm>
              <a:off x="1764" y="3402"/>
              <a:ext cx="1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6" name="Line 58"/>
            <p:cNvSpPr>
              <a:spLocks noChangeShapeType="1"/>
            </p:cNvSpPr>
            <p:nvPr/>
          </p:nvSpPr>
          <p:spPr bwMode="auto">
            <a:xfrm>
              <a:off x="1866" y="3402"/>
              <a:ext cx="0" cy="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07" name="Group 59"/>
          <p:cNvGrpSpPr>
            <a:grpSpLocks/>
          </p:cNvGrpSpPr>
          <p:nvPr/>
        </p:nvGrpSpPr>
        <p:grpSpPr bwMode="auto">
          <a:xfrm rot="5400000">
            <a:off x="2731294" y="2632869"/>
            <a:ext cx="161925" cy="138113"/>
            <a:chOff x="1764" y="3402"/>
            <a:chExt cx="102" cy="87"/>
          </a:xfrm>
        </p:grpSpPr>
        <p:sp>
          <p:nvSpPr>
            <p:cNvPr id="2108" name="Line 60"/>
            <p:cNvSpPr>
              <a:spLocks noChangeShapeType="1"/>
            </p:cNvSpPr>
            <p:nvPr/>
          </p:nvSpPr>
          <p:spPr bwMode="auto">
            <a:xfrm>
              <a:off x="1764" y="3402"/>
              <a:ext cx="1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9" name="Line 61"/>
            <p:cNvSpPr>
              <a:spLocks noChangeShapeType="1"/>
            </p:cNvSpPr>
            <p:nvPr/>
          </p:nvSpPr>
          <p:spPr bwMode="auto">
            <a:xfrm>
              <a:off x="1866" y="3402"/>
              <a:ext cx="0" cy="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10" name="Group 62"/>
          <p:cNvGrpSpPr>
            <a:grpSpLocks/>
          </p:cNvGrpSpPr>
          <p:nvPr/>
        </p:nvGrpSpPr>
        <p:grpSpPr bwMode="auto">
          <a:xfrm rot="5158681">
            <a:off x="6657181" y="2564607"/>
            <a:ext cx="161925" cy="138112"/>
            <a:chOff x="1764" y="3402"/>
            <a:chExt cx="102" cy="87"/>
          </a:xfrm>
        </p:grpSpPr>
        <p:sp>
          <p:nvSpPr>
            <p:cNvPr id="2111" name="Line 63"/>
            <p:cNvSpPr>
              <a:spLocks noChangeShapeType="1"/>
            </p:cNvSpPr>
            <p:nvPr/>
          </p:nvSpPr>
          <p:spPr bwMode="auto">
            <a:xfrm>
              <a:off x="1764" y="3402"/>
              <a:ext cx="1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2" name="Line 64"/>
            <p:cNvSpPr>
              <a:spLocks noChangeShapeType="1"/>
            </p:cNvSpPr>
            <p:nvPr/>
          </p:nvSpPr>
          <p:spPr bwMode="auto">
            <a:xfrm>
              <a:off x="1866" y="3402"/>
              <a:ext cx="0" cy="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13" name="Text Box 65"/>
          <p:cNvSpPr txBox="1">
            <a:spLocks noChangeArrowheads="1"/>
          </p:cNvSpPr>
          <p:nvPr/>
        </p:nvSpPr>
        <p:spPr bwMode="auto">
          <a:xfrm>
            <a:off x="4895850" y="3367088"/>
            <a:ext cx="144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Plumb Lines</a:t>
            </a:r>
          </a:p>
        </p:txBody>
      </p:sp>
      <p:sp>
        <p:nvSpPr>
          <p:cNvPr id="2115" name="Line 67"/>
          <p:cNvSpPr>
            <a:spLocks noChangeShapeType="1"/>
          </p:cNvSpPr>
          <p:nvPr/>
        </p:nvSpPr>
        <p:spPr bwMode="auto">
          <a:xfrm flipH="1" flipV="1">
            <a:off x="2733675" y="3378200"/>
            <a:ext cx="2247900" cy="19685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6" name="Line 68"/>
          <p:cNvSpPr>
            <a:spLocks noChangeShapeType="1"/>
          </p:cNvSpPr>
          <p:nvPr/>
        </p:nvSpPr>
        <p:spPr bwMode="auto">
          <a:xfrm flipH="1">
            <a:off x="3994150" y="3663950"/>
            <a:ext cx="1143000" cy="517525"/>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7" name="Line 69"/>
          <p:cNvSpPr>
            <a:spLocks noChangeShapeType="1"/>
          </p:cNvSpPr>
          <p:nvPr/>
        </p:nvSpPr>
        <p:spPr bwMode="auto">
          <a:xfrm>
            <a:off x="5819775" y="3698875"/>
            <a:ext cx="781050" cy="657225"/>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8" name="Line 70"/>
          <p:cNvSpPr>
            <a:spLocks noChangeShapeType="1"/>
          </p:cNvSpPr>
          <p:nvPr/>
        </p:nvSpPr>
        <p:spPr bwMode="auto">
          <a:xfrm>
            <a:off x="6289675" y="3590925"/>
            <a:ext cx="1647825" cy="60325"/>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0" name="Text Box 72"/>
          <p:cNvSpPr txBox="1">
            <a:spLocks noChangeArrowheads="1"/>
          </p:cNvSpPr>
          <p:nvPr/>
        </p:nvSpPr>
        <p:spPr bwMode="auto">
          <a:xfrm>
            <a:off x="2006600" y="0"/>
            <a:ext cx="5149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sng"/>
              <a:t>Orthometric versus Dynamic Heights</a:t>
            </a:r>
          </a:p>
        </p:txBody>
      </p:sp>
      <p:sp>
        <p:nvSpPr>
          <p:cNvPr id="2121" name="Oval 73"/>
          <p:cNvSpPr>
            <a:spLocks noChangeArrowheads="1"/>
          </p:cNvSpPr>
          <p:nvPr/>
        </p:nvSpPr>
        <p:spPr bwMode="auto">
          <a:xfrm>
            <a:off x="2705100" y="2562225"/>
            <a:ext cx="76200" cy="762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2" name="Oval 74"/>
          <p:cNvSpPr>
            <a:spLocks noChangeArrowheads="1"/>
          </p:cNvSpPr>
          <p:nvPr/>
        </p:nvSpPr>
        <p:spPr bwMode="auto">
          <a:xfrm>
            <a:off x="4168775" y="2660650"/>
            <a:ext cx="76200" cy="762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3" name="Oval 75"/>
          <p:cNvSpPr>
            <a:spLocks noChangeArrowheads="1"/>
          </p:cNvSpPr>
          <p:nvPr/>
        </p:nvSpPr>
        <p:spPr bwMode="auto">
          <a:xfrm>
            <a:off x="6626225" y="2498725"/>
            <a:ext cx="76200" cy="762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4" name="Oval 76"/>
          <p:cNvSpPr>
            <a:spLocks noChangeArrowheads="1"/>
          </p:cNvSpPr>
          <p:nvPr/>
        </p:nvSpPr>
        <p:spPr bwMode="auto">
          <a:xfrm>
            <a:off x="7816850" y="2466975"/>
            <a:ext cx="76200" cy="762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5" name="Rectangle 77"/>
          <p:cNvSpPr>
            <a:spLocks noChangeArrowheads="1"/>
          </p:cNvSpPr>
          <p:nvPr/>
        </p:nvSpPr>
        <p:spPr bwMode="auto">
          <a:xfrm>
            <a:off x="0" y="5564188"/>
            <a:ext cx="324643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b="1"/>
              <a:t>Equipotential</a:t>
            </a:r>
            <a:r>
              <a:rPr lang="en-US" sz="1400"/>
              <a:t> : Having constant </a:t>
            </a:r>
          </a:p>
          <a:p>
            <a:pPr algn="l"/>
            <a:r>
              <a:rPr lang="en-US" sz="1400"/>
              <a:t>gravity potential energy (W) </a:t>
            </a:r>
          </a:p>
          <a:p>
            <a:pPr algn="l"/>
            <a:r>
              <a:rPr lang="en-US" sz="1400"/>
              <a:t>[Not the same as “constant gravity (g)”]</a:t>
            </a:r>
          </a:p>
          <a:p>
            <a:pPr algn="l"/>
            <a:endParaRPr lang="en-US" sz="1400"/>
          </a:p>
          <a:p>
            <a:pPr algn="l"/>
            <a:r>
              <a:rPr lang="en-US" sz="1400" b="1">
                <a:latin typeface="Symbol" pitchFamily="18" charset="2"/>
              </a:rPr>
              <a:t>g</a:t>
            </a:r>
            <a:r>
              <a:rPr lang="en-US" sz="1400" b="1" baseline="-25000"/>
              <a:t>45</a:t>
            </a:r>
            <a:r>
              <a:rPr lang="en-US" sz="1400" b="1"/>
              <a:t> </a:t>
            </a:r>
            <a:r>
              <a:rPr lang="en-US" sz="1400"/>
              <a:t>= A constant arbitrary gravity value</a:t>
            </a:r>
          </a:p>
        </p:txBody>
      </p:sp>
      <p:sp>
        <p:nvSpPr>
          <p:cNvPr id="2126" name="Line 78"/>
          <p:cNvSpPr>
            <a:spLocks noChangeShapeType="1"/>
          </p:cNvSpPr>
          <p:nvPr/>
        </p:nvSpPr>
        <p:spPr bwMode="auto">
          <a:xfrm>
            <a:off x="2381250" y="2276475"/>
            <a:ext cx="304800" cy="238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7" name="Line 79"/>
          <p:cNvSpPr>
            <a:spLocks noChangeShapeType="1"/>
          </p:cNvSpPr>
          <p:nvPr/>
        </p:nvSpPr>
        <p:spPr bwMode="auto">
          <a:xfrm flipH="1">
            <a:off x="7881938" y="2200275"/>
            <a:ext cx="147637"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8" name="Line 80"/>
          <p:cNvSpPr>
            <a:spLocks noChangeShapeType="1"/>
          </p:cNvSpPr>
          <p:nvPr/>
        </p:nvSpPr>
        <p:spPr bwMode="auto">
          <a:xfrm>
            <a:off x="6348413" y="2162175"/>
            <a:ext cx="276225"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9" name="Line 81"/>
          <p:cNvSpPr>
            <a:spLocks noChangeShapeType="1"/>
          </p:cNvSpPr>
          <p:nvPr/>
        </p:nvSpPr>
        <p:spPr bwMode="auto">
          <a:xfrm flipH="1">
            <a:off x="4243388" y="2205038"/>
            <a:ext cx="180975" cy="38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 name="Text Box 82"/>
          <p:cNvSpPr txBox="1">
            <a:spLocks noChangeArrowheads="1"/>
          </p:cNvSpPr>
          <p:nvPr/>
        </p:nvSpPr>
        <p:spPr bwMode="auto">
          <a:xfrm>
            <a:off x="5216525" y="5667375"/>
            <a:ext cx="39592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t> </a:t>
            </a:r>
            <a:r>
              <a:rPr lang="en-US" u="sng"/>
              <a:t>At the Geoid:</a:t>
            </a:r>
            <a:r>
              <a:rPr lang="en-US"/>
              <a:t>  Ortho. = Dynamic = 0</a:t>
            </a:r>
          </a:p>
          <a:p>
            <a:pPr>
              <a:buFontTx/>
              <a:buChar char="•"/>
            </a:pPr>
            <a:r>
              <a:rPr lang="en-US"/>
              <a:t> As ortho Height increases, so does </a:t>
            </a:r>
          </a:p>
          <a:p>
            <a:r>
              <a:rPr lang="en-US"/>
              <a:t>the potential discrepancy between</a:t>
            </a:r>
          </a:p>
          <a:p>
            <a:r>
              <a:rPr lang="en-US"/>
              <a:t> orthometric and dynamic height      </a:t>
            </a:r>
          </a:p>
        </p:txBody>
      </p:sp>
      <p:sp>
        <p:nvSpPr>
          <p:cNvPr id="2131" name="Rectangle 83"/>
          <p:cNvSpPr>
            <a:spLocks noChangeArrowheads="1"/>
          </p:cNvSpPr>
          <p:nvPr/>
        </p:nvSpPr>
        <p:spPr bwMode="auto">
          <a:xfrm>
            <a:off x="1885950" y="1208088"/>
            <a:ext cx="550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u="sng">
                <a:solidFill>
                  <a:srgbClr val="FF3300"/>
                </a:solidFill>
              </a:rPr>
              <a:t>Dynamic Heights are directly related to water levels!!</a:t>
            </a:r>
          </a:p>
        </p:txBody>
      </p:sp>
      <p:sp>
        <p:nvSpPr>
          <p:cNvPr id="2132" name="AutoShape 84"/>
          <p:cNvSpPr>
            <a:spLocks noChangeArrowheads="1"/>
          </p:cNvSpPr>
          <p:nvPr/>
        </p:nvSpPr>
        <p:spPr bwMode="auto">
          <a:xfrm>
            <a:off x="1628775" y="1323975"/>
            <a:ext cx="325438" cy="161925"/>
          </a:xfrm>
          <a:prstGeom prst="rightArrow">
            <a:avLst>
              <a:gd name="adj1" fmla="val 50000"/>
              <a:gd name="adj2" fmla="val 50245"/>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3" name="AutoShape 85"/>
          <p:cNvSpPr>
            <a:spLocks noChangeArrowheads="1"/>
          </p:cNvSpPr>
          <p:nvPr/>
        </p:nvSpPr>
        <p:spPr bwMode="auto">
          <a:xfrm rot="10800000">
            <a:off x="7343775" y="1314450"/>
            <a:ext cx="325438" cy="161925"/>
          </a:xfrm>
          <a:prstGeom prst="rightArrow">
            <a:avLst>
              <a:gd name="adj1" fmla="val 50000"/>
              <a:gd name="adj2" fmla="val 50245"/>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Date Placeholder 62"/>
          <p:cNvSpPr>
            <a:spLocks noGrp="1"/>
          </p:cNvSpPr>
          <p:nvPr>
            <p:ph type="dt" sz="half" idx="10"/>
          </p:nvPr>
        </p:nvSpPr>
        <p:spPr/>
        <p:txBody>
          <a:bodyPr/>
          <a:lstStyle/>
          <a:p>
            <a:pPr>
              <a:defRPr/>
            </a:pPr>
            <a:r>
              <a:rPr lang="en-US" smtClean="0"/>
              <a:t>Nov 16, 2012</a:t>
            </a:r>
            <a:endParaRPr lang="en-US"/>
          </a:p>
        </p:txBody>
      </p:sp>
      <p:sp>
        <p:nvSpPr>
          <p:cNvPr id="64" name="Slide Number Placeholder 63"/>
          <p:cNvSpPr>
            <a:spLocks noGrp="1"/>
          </p:cNvSpPr>
          <p:nvPr>
            <p:ph type="sldNum" sz="quarter" idx="12"/>
          </p:nvPr>
        </p:nvSpPr>
        <p:spPr/>
        <p:txBody>
          <a:bodyPr/>
          <a:lstStyle/>
          <a:p>
            <a:pPr>
              <a:defRPr/>
            </a:pPr>
            <a:fld id="{4FD68851-A237-40D3-953E-3C19065AC238}" type="slidenum">
              <a:rPr lang="en-US" smtClean="0"/>
              <a:pPr>
                <a:defRPr/>
              </a:pPr>
              <a:t>49</a:t>
            </a:fld>
            <a:endParaRPr lang="en-US"/>
          </a:p>
        </p:txBody>
      </p:sp>
      <p:sp>
        <p:nvSpPr>
          <p:cNvPr id="65" name="Footer Placeholder 64"/>
          <p:cNvSpPr>
            <a:spLocks noGrp="1"/>
          </p:cNvSpPr>
          <p:nvPr>
            <p:ph type="ftr" sz="quarter" idx="11"/>
          </p:nvPr>
        </p:nvSpPr>
        <p:spPr/>
        <p:txBody>
          <a:bodyPr/>
          <a:lstStyle/>
          <a:p>
            <a:pPr>
              <a:defRPr/>
            </a:pPr>
            <a:r>
              <a:rPr lang="en-US" smtClean="0"/>
              <a:t>University of New Hampshire</a:t>
            </a:r>
            <a:endParaRPr lang="en-US" dirty="0"/>
          </a:p>
        </p:txBody>
      </p:sp>
    </p:spTree>
    <p:extLst>
      <p:ext uri="{BB962C8B-B14F-4D97-AF65-F5344CB8AC3E}">
        <p14:creationId xmlns:p14="http://schemas.microsoft.com/office/powerpoint/2010/main" val="556653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5" descr="C:\Documents and Settings\craig.woolcott\Desktop\org_for_budget.06.07.11.jpg"/>
          <p:cNvPicPr>
            <a:picLocks noChangeAspect="1" noChangeArrowheads="1"/>
          </p:cNvPicPr>
          <p:nvPr/>
        </p:nvPicPr>
        <p:blipFill>
          <a:blip r:embed="rId3" cstate="print"/>
          <a:srcRect t="15088" b="5664"/>
          <a:stretch>
            <a:fillRect/>
          </a:stretch>
        </p:blipFill>
        <p:spPr bwMode="auto">
          <a:xfrm>
            <a:off x="17463" y="1004888"/>
            <a:ext cx="9144000" cy="5319712"/>
          </a:xfrm>
          <a:prstGeom prst="rect">
            <a:avLst/>
          </a:prstGeom>
          <a:noFill/>
          <a:ln w="9525">
            <a:noFill/>
            <a:miter lim="800000"/>
            <a:headEnd/>
            <a:tailEnd/>
          </a:ln>
        </p:spPr>
      </p:pic>
      <p:sp>
        <p:nvSpPr>
          <p:cNvPr id="18436" name="Slide Number Placeholder 5"/>
          <p:cNvSpPr>
            <a:spLocks noGrp="1"/>
          </p:cNvSpPr>
          <p:nvPr>
            <p:ph type="sldNum" sz="quarter" idx="4294967295"/>
          </p:nvPr>
        </p:nvSpPr>
        <p:spPr bwMode="auto">
          <a:xfrm>
            <a:off x="8686800" y="6111875"/>
            <a:ext cx="457200" cy="365125"/>
          </a:xfrm>
          <a:prstGeom prst="rect">
            <a:avLst/>
          </a:prstGeom>
          <a:noFill/>
          <a:ln>
            <a:miter lim="800000"/>
            <a:headEnd/>
            <a:tailEnd/>
          </a:ln>
        </p:spPr>
        <p:txBody>
          <a:bodyPr/>
          <a:lstStyle/>
          <a:p>
            <a:fld id="{53A14D2A-AFA9-42B3-8AF4-425B5A49F3E4}" type="slidenum">
              <a:rPr lang="en-US" sz="1400" b="1">
                <a:solidFill>
                  <a:srgbClr val="A6BED2"/>
                </a:solidFill>
                <a:latin typeface="Arial" pitchFamily="34" charset="0"/>
              </a:rPr>
              <a:pPr/>
              <a:t>5</a:t>
            </a:fld>
            <a:endParaRPr lang="en-US" sz="1400" b="1">
              <a:solidFill>
                <a:srgbClr val="A6BED2"/>
              </a:solidFill>
              <a:latin typeface="Arial" pitchFamily="34" charset="0"/>
            </a:endParaRPr>
          </a:p>
        </p:txBody>
      </p:sp>
      <p:sp>
        <p:nvSpPr>
          <p:cNvPr id="12" name="Title 3"/>
          <p:cNvSpPr txBox="1">
            <a:spLocks/>
          </p:cNvSpPr>
          <p:nvPr/>
        </p:nvSpPr>
        <p:spPr>
          <a:xfrm>
            <a:off x="381000" y="152400"/>
            <a:ext cx="8183563" cy="685800"/>
          </a:xfrm>
          <a:prstGeom prst="rect">
            <a:avLst/>
          </a:prstGeom>
        </p:spPr>
        <p:txBody>
          <a:bodyPr anchor="b">
            <a:normAutofit/>
          </a:bodyPr>
          <a:lstStyle/>
          <a:p>
            <a:pPr fontAlgn="auto">
              <a:spcBef>
                <a:spcPts val="0"/>
              </a:spcBef>
              <a:spcAft>
                <a:spcPts val="0"/>
              </a:spcAft>
              <a:defRPr/>
            </a:pPr>
            <a:r>
              <a:rPr lang="en-US" sz="3200" b="1" dirty="0">
                <a:effectLst>
                  <a:outerShdw blurRad="53975" dist="22860" dir="5400000" algn="tl" rotWithShape="0">
                    <a:srgbClr val="000000">
                      <a:alpha val="55000"/>
                    </a:srgbClr>
                  </a:outerShdw>
                </a:effectLst>
                <a:latin typeface="Lucida Sans" pitchFamily="34" charset="0"/>
                <a:ea typeface="+mj-ea"/>
                <a:cs typeface="Lucida Sans" pitchFamily="34" charset="0"/>
              </a:rPr>
              <a:t>NOS Organization</a:t>
            </a:r>
          </a:p>
        </p:txBody>
      </p:sp>
      <p:sp>
        <p:nvSpPr>
          <p:cNvPr id="18438" name="AutoShape 12" descr="imap://craig%2Ewoolcott@mail.nems.noaa.gov:993/fetch%3EUID%3E/INBOX%3E102226?part=1.2&amp;type=image/jpeg&amp;filename=org_for_budget.04.18.11.jpg"/>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p>
        </p:txBody>
      </p:sp>
      <p:sp>
        <p:nvSpPr>
          <p:cNvPr id="18439" name="TextBox 7"/>
          <p:cNvSpPr txBox="1">
            <a:spLocks noChangeArrowheads="1"/>
          </p:cNvSpPr>
          <p:nvPr/>
        </p:nvSpPr>
        <p:spPr bwMode="auto">
          <a:xfrm>
            <a:off x="4583113" y="4540250"/>
            <a:ext cx="604837" cy="400050"/>
          </a:xfrm>
          <a:prstGeom prst="rect">
            <a:avLst/>
          </a:prstGeom>
          <a:noFill/>
          <a:ln w="9525">
            <a:noFill/>
            <a:miter lim="800000"/>
            <a:headEnd/>
            <a:tailEnd/>
          </a:ln>
        </p:spPr>
        <p:txBody>
          <a:bodyPr>
            <a:spAutoFit/>
          </a:bodyPr>
          <a:lstStyle/>
          <a:p>
            <a:r>
              <a:rPr lang="en-US" sz="2000">
                <a:solidFill>
                  <a:schemeClr val="accent1"/>
                </a:solidFill>
              </a:rPr>
              <a:t>*</a:t>
            </a:r>
          </a:p>
        </p:txBody>
      </p:sp>
      <p:pic>
        <p:nvPicPr>
          <p:cNvPr id="18440" name="Picture 2"/>
          <p:cNvPicPr>
            <a:picLocks noChangeAspect="1" noChangeArrowheads="1"/>
          </p:cNvPicPr>
          <p:nvPr/>
        </p:nvPicPr>
        <p:blipFill>
          <a:blip r:embed="rId4" cstate="print"/>
          <a:srcRect/>
          <a:stretch>
            <a:fillRect/>
          </a:stretch>
        </p:blipFill>
        <p:spPr bwMode="auto">
          <a:xfrm>
            <a:off x="7696200" y="5715000"/>
            <a:ext cx="1036638" cy="1036638"/>
          </a:xfrm>
          <a:prstGeom prst="rect">
            <a:avLst/>
          </a:prstGeom>
          <a:noFill/>
          <a:ln w="9525">
            <a:noFill/>
            <a:miter lim="800000"/>
            <a:headEnd/>
            <a:tailEnd/>
          </a:ln>
        </p:spPr>
      </p:pic>
      <p:sp>
        <p:nvSpPr>
          <p:cNvPr id="2" name="Rectangle 1"/>
          <p:cNvSpPr/>
          <p:nvPr/>
        </p:nvSpPr>
        <p:spPr>
          <a:xfrm>
            <a:off x="328613" y="4121063"/>
            <a:ext cx="2589951" cy="5260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Tree>
    <p:extLst>
      <p:ext uri="{BB962C8B-B14F-4D97-AF65-F5344CB8AC3E}">
        <p14:creationId xmlns:p14="http://schemas.microsoft.com/office/powerpoint/2010/main" val="115363842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Services of NOS</a:t>
            </a:r>
            <a:endParaRPr lang="en-US" dirty="0"/>
          </a:p>
        </p:txBody>
      </p:sp>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5F18C57D-C76C-4F8D-A323-F8CD8BE50B19}" type="slidenum">
              <a:rPr lang="en-US" smtClean="0"/>
              <a:pPr>
                <a:defRPr/>
              </a:pPr>
              <a:t>6</a:t>
            </a:fld>
            <a:endParaRPr lang="en-US"/>
          </a:p>
        </p:txBody>
      </p:sp>
      <p:pic>
        <p:nvPicPr>
          <p:cNvPr id="1198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28" y="2627204"/>
            <a:ext cx="27432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86110" y="1863869"/>
            <a:ext cx="4450257" cy="738664"/>
          </a:xfrm>
          <a:prstGeom prst="rect">
            <a:avLst/>
          </a:prstGeom>
          <a:noFill/>
        </p:spPr>
        <p:txBody>
          <a:bodyPr wrap="none" rtlCol="0">
            <a:spAutoFit/>
          </a:bodyPr>
          <a:lstStyle/>
          <a:p>
            <a:r>
              <a:rPr lang="en-US" dirty="0" smtClean="0"/>
              <a:t>Tides and Currents</a:t>
            </a:r>
          </a:p>
          <a:p>
            <a:r>
              <a:rPr lang="en-US" dirty="0" smtClean="0"/>
              <a:t>Sea Level Datums (MLLW, MSL, MHW, </a:t>
            </a:r>
            <a:r>
              <a:rPr lang="en-US" dirty="0" err="1" smtClean="0"/>
              <a:t>etc</a:t>
            </a:r>
            <a:r>
              <a:rPr lang="en-US" dirty="0" smtClean="0"/>
              <a:t>)</a:t>
            </a:r>
          </a:p>
          <a:p>
            <a:r>
              <a:rPr lang="en-US" dirty="0" smtClean="0"/>
              <a:t>Water Levels (Great Lakes, </a:t>
            </a:r>
            <a:r>
              <a:rPr lang="en-US" dirty="0" err="1" smtClean="0"/>
              <a:t>etc</a:t>
            </a:r>
            <a:r>
              <a:rPr lang="en-US" dirty="0" smtClean="0"/>
              <a:t>)</a:t>
            </a:r>
            <a:endParaRPr lang="en-US" dirty="0"/>
          </a:p>
        </p:txBody>
      </p:sp>
      <p:cxnSp>
        <p:nvCxnSpPr>
          <p:cNvPr id="9" name="Straight Arrow Connector 8"/>
          <p:cNvCxnSpPr/>
          <p:nvPr/>
        </p:nvCxnSpPr>
        <p:spPr>
          <a:xfrm flipV="1">
            <a:off x="2417523" y="2305476"/>
            <a:ext cx="1393222" cy="109872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76441" y="3153678"/>
            <a:ext cx="3669594" cy="1600438"/>
          </a:xfrm>
          <a:prstGeom prst="rect">
            <a:avLst/>
          </a:prstGeom>
          <a:noFill/>
        </p:spPr>
        <p:txBody>
          <a:bodyPr wrap="none" rtlCol="0">
            <a:spAutoFit/>
          </a:bodyPr>
          <a:lstStyle/>
          <a:p>
            <a:r>
              <a:rPr lang="en-US" dirty="0" smtClean="0"/>
              <a:t>National Spatial Reference System</a:t>
            </a:r>
          </a:p>
          <a:p>
            <a:r>
              <a:rPr lang="en-US" dirty="0"/>
              <a:t> </a:t>
            </a:r>
            <a:r>
              <a:rPr lang="en-US" dirty="0" smtClean="0"/>
              <a:t> Terrestrial Datums</a:t>
            </a:r>
          </a:p>
          <a:p>
            <a:r>
              <a:rPr lang="en-US" dirty="0" smtClean="0"/>
              <a:t>  Coordinates</a:t>
            </a:r>
          </a:p>
          <a:p>
            <a:r>
              <a:rPr lang="en-US" dirty="0" smtClean="0"/>
              <a:t>  Shoreline Definition</a:t>
            </a:r>
          </a:p>
          <a:p>
            <a:r>
              <a:rPr lang="en-US" dirty="0" smtClean="0"/>
              <a:t>Imagery</a:t>
            </a:r>
          </a:p>
          <a:p>
            <a:r>
              <a:rPr lang="en-US" dirty="0" smtClean="0"/>
              <a:t>Gravity</a:t>
            </a:r>
          </a:p>
          <a:p>
            <a:r>
              <a:rPr lang="en-US" dirty="0" smtClean="0"/>
              <a:t>Geodesy</a:t>
            </a:r>
          </a:p>
        </p:txBody>
      </p:sp>
      <p:cxnSp>
        <p:nvCxnSpPr>
          <p:cNvPr id="13" name="Straight Arrow Connector 12"/>
          <p:cNvCxnSpPr>
            <a:endCxn id="12" idx="1"/>
          </p:cNvCxnSpPr>
          <p:nvPr/>
        </p:nvCxnSpPr>
        <p:spPr>
          <a:xfrm flipV="1">
            <a:off x="2569923" y="3953897"/>
            <a:ext cx="1806518" cy="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92263" y="4659682"/>
            <a:ext cx="2236578" cy="108976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28841" y="5595558"/>
            <a:ext cx="2403222" cy="523220"/>
          </a:xfrm>
          <a:prstGeom prst="rect">
            <a:avLst/>
          </a:prstGeom>
          <a:noFill/>
        </p:spPr>
        <p:txBody>
          <a:bodyPr wrap="none" rtlCol="0">
            <a:spAutoFit/>
          </a:bodyPr>
          <a:lstStyle/>
          <a:p>
            <a:r>
              <a:rPr lang="en-US" dirty="0" smtClean="0"/>
              <a:t>Nautical Charts</a:t>
            </a:r>
          </a:p>
          <a:p>
            <a:r>
              <a:rPr lang="en-US" dirty="0" smtClean="0"/>
              <a:t>Hydrodynamic Models</a:t>
            </a:r>
            <a:endParaRPr lang="en-US" dirty="0"/>
          </a:p>
        </p:txBody>
      </p:sp>
    </p:spTree>
    <p:extLst>
      <p:ext uri="{BB962C8B-B14F-4D97-AF65-F5344CB8AC3E}">
        <p14:creationId xmlns:p14="http://schemas.microsoft.com/office/powerpoint/2010/main" val="206330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533400"/>
            <a:ext cx="7696200" cy="1219200"/>
          </a:xfrm>
        </p:spPr>
        <p:txBody>
          <a:bodyPr/>
          <a:lstStyle/>
          <a:p>
            <a:pPr eaLnBrk="1" hangingPunct="1"/>
            <a:r>
              <a:rPr lang="en-US" sz="4000" b="1" smtClean="0">
                <a:solidFill>
                  <a:srgbClr val="004F8A"/>
                </a:solidFill>
                <a:cs typeface="Arial" charset="0"/>
              </a:rPr>
              <a:t>NGS Mission Statement</a:t>
            </a:r>
          </a:p>
        </p:txBody>
      </p:sp>
      <p:sp>
        <p:nvSpPr>
          <p:cNvPr id="14339" name="Rectangle 3"/>
          <p:cNvSpPr>
            <a:spLocks noGrp="1" noChangeArrowheads="1"/>
          </p:cNvSpPr>
          <p:nvPr>
            <p:ph idx="1"/>
          </p:nvPr>
        </p:nvSpPr>
        <p:spPr>
          <a:xfrm>
            <a:off x="609600" y="1676400"/>
            <a:ext cx="8153400" cy="1905000"/>
          </a:xfrm>
        </p:spPr>
        <p:txBody>
          <a:bodyPr/>
          <a:lstStyle/>
          <a:p>
            <a:pPr marL="0" indent="0" algn="ctr" eaLnBrk="1" hangingPunct="1">
              <a:lnSpc>
                <a:spcPct val="90000"/>
              </a:lnSpc>
              <a:buFont typeface="Wingdings" pitchFamily="2" charset="2"/>
              <a:buNone/>
              <a:tabLst>
                <a:tab pos="0" algn="l"/>
              </a:tabLst>
            </a:pPr>
            <a:r>
              <a:rPr lang="en-US" altLang="zh-CN" sz="2800" dirty="0" smtClean="0">
                <a:ea typeface="宋体" pitchFamily="2" charset="-122"/>
                <a:cs typeface="Arial" charset="0"/>
              </a:rPr>
              <a:t>To define, maintain and provide access to the </a:t>
            </a:r>
            <a:r>
              <a:rPr lang="en-US" altLang="zh-CN" sz="2800" b="1" dirty="0" smtClean="0">
                <a:ea typeface="宋体" pitchFamily="2" charset="-122"/>
                <a:cs typeface="Arial" charset="0"/>
              </a:rPr>
              <a:t>National Spatial Reference System</a:t>
            </a:r>
            <a:r>
              <a:rPr lang="en-US" altLang="zh-CN" sz="2800" dirty="0" smtClean="0">
                <a:ea typeface="宋体" pitchFamily="2" charset="-122"/>
                <a:cs typeface="Arial" charset="0"/>
              </a:rPr>
              <a:t> (NSRS) to meet our nation’s economic, social, and 	environmental needs.  </a:t>
            </a:r>
          </a:p>
        </p:txBody>
      </p:sp>
      <p:sp>
        <p:nvSpPr>
          <p:cNvPr id="14340" name="Rectangle 5"/>
          <p:cNvSpPr>
            <a:spLocks noChangeArrowheads="1"/>
          </p:cNvSpPr>
          <p:nvPr/>
        </p:nvSpPr>
        <p:spPr bwMode="auto">
          <a:xfrm>
            <a:off x="657291" y="3129419"/>
            <a:ext cx="8153400" cy="15696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r>
              <a:rPr lang="en-US" sz="2400" dirty="0">
                <a:cs typeface="Arial" charset="0"/>
              </a:rPr>
              <a:t>The </a:t>
            </a:r>
            <a:r>
              <a:rPr lang="en-US" sz="2400" b="1" dirty="0">
                <a:cs typeface="Arial" charset="0"/>
              </a:rPr>
              <a:t>NSRS</a:t>
            </a:r>
            <a:r>
              <a:rPr lang="en-US" sz="2400" dirty="0">
                <a:cs typeface="Arial" charset="0"/>
              </a:rPr>
              <a:t> is a consistent coordinate system that defines latitude, longitude, height, scale, gravity, and orientation throughout </a:t>
            </a:r>
            <a:r>
              <a:rPr lang="en-US" sz="2400" dirty="0" smtClean="0">
                <a:cs typeface="Arial" charset="0"/>
              </a:rPr>
              <a:t>the United </a:t>
            </a:r>
            <a:r>
              <a:rPr lang="en-US" sz="2400" dirty="0">
                <a:cs typeface="Arial" charset="0"/>
              </a:rPr>
              <a:t>States. </a:t>
            </a:r>
          </a:p>
        </p:txBody>
      </p:sp>
      <p:pic>
        <p:nvPicPr>
          <p:cNvPr id="14341" name="Picture 28" descr="geoi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067300"/>
            <a:ext cx="112236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0" descr="Level lady-scale 1.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4876800"/>
            <a:ext cx="1092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00000035_GPS%20constellation%20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0" y="4876800"/>
            <a:ext cx="14017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Nov 16, 2012</a:t>
            </a:r>
            <a:endParaRPr lang="en-US"/>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Slide Number Placeholder 3"/>
          <p:cNvSpPr>
            <a:spLocks noGrp="1"/>
          </p:cNvSpPr>
          <p:nvPr>
            <p:ph type="sldNum" sz="quarter" idx="12"/>
          </p:nvPr>
        </p:nvSpPr>
        <p:spPr/>
        <p:txBody>
          <a:bodyPr/>
          <a:lstStyle/>
          <a:p>
            <a:pPr>
              <a:defRPr/>
            </a:pPr>
            <a:fld id="{5F18C57D-C76C-4F8D-A323-F8CD8BE50B19}" type="slidenum">
              <a:rPr lang="en-US" smtClean="0"/>
              <a:pPr>
                <a:defRPr/>
              </a:pPr>
              <a:t>7</a:t>
            </a:fld>
            <a:endParaRPr lang="en-US"/>
          </a:p>
        </p:txBody>
      </p:sp>
    </p:spTree>
    <p:extLst>
      <p:ext uri="{BB962C8B-B14F-4D97-AF65-F5344CB8AC3E}">
        <p14:creationId xmlns:p14="http://schemas.microsoft.com/office/powerpoint/2010/main" val="2491316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667" y="2843177"/>
            <a:ext cx="8229600" cy="1143000"/>
          </a:xfrm>
        </p:spPr>
        <p:txBody>
          <a:bodyPr/>
          <a:lstStyle/>
          <a:p>
            <a:r>
              <a:rPr lang="en-US" dirty="0" smtClean="0"/>
              <a:t>Geodesy</a:t>
            </a:r>
            <a:endParaRPr lang="en-US" dirty="0"/>
          </a:p>
        </p:txBody>
      </p:sp>
      <p:sp>
        <p:nvSpPr>
          <p:cNvPr id="4" name="Date Placeholder 3"/>
          <p:cNvSpPr>
            <a:spLocks noGrp="1"/>
          </p:cNvSpPr>
          <p:nvPr>
            <p:ph type="dt" sz="half" idx="10"/>
          </p:nvPr>
        </p:nvSpPr>
        <p:spPr/>
        <p:txBody>
          <a:bodyPr/>
          <a:lstStyle/>
          <a:p>
            <a:pPr>
              <a:defRPr/>
            </a:pPr>
            <a:r>
              <a:rPr lang="en-US" smtClean="0"/>
              <a:t>Nov 16, 2012</a:t>
            </a:r>
            <a:endParaRPr lang="en-US"/>
          </a:p>
        </p:txBody>
      </p:sp>
      <p:sp>
        <p:nvSpPr>
          <p:cNvPr id="5" name="Footer Placeholder 4"/>
          <p:cNvSpPr>
            <a:spLocks noGrp="1"/>
          </p:cNvSpPr>
          <p:nvPr>
            <p:ph type="ftr" sz="quarter" idx="11"/>
          </p:nvPr>
        </p:nvSpPr>
        <p:spPr/>
        <p:txBody>
          <a:bodyPr/>
          <a:lstStyle/>
          <a:p>
            <a:pPr>
              <a:defRPr/>
            </a:pPr>
            <a:r>
              <a:rPr lang="en-US" smtClean="0"/>
              <a:t>University of New Hampshire</a:t>
            </a:r>
            <a:endParaRPr lang="en-US" dirty="0"/>
          </a:p>
        </p:txBody>
      </p:sp>
      <p:sp>
        <p:nvSpPr>
          <p:cNvPr id="6" name="Slide Number Placeholder 5"/>
          <p:cNvSpPr>
            <a:spLocks noGrp="1"/>
          </p:cNvSpPr>
          <p:nvPr>
            <p:ph type="sldNum" sz="quarter" idx="12"/>
          </p:nvPr>
        </p:nvSpPr>
        <p:spPr/>
        <p:txBody>
          <a:bodyPr/>
          <a:lstStyle/>
          <a:p>
            <a:pPr>
              <a:defRPr/>
            </a:pPr>
            <a:fld id="{5F18C57D-C76C-4F8D-A323-F8CD8BE50B19}" type="slidenum">
              <a:rPr lang="en-US" smtClean="0"/>
              <a:pPr>
                <a:defRPr/>
              </a:pPr>
              <a:t>8</a:t>
            </a:fld>
            <a:endParaRPr lang="en-US"/>
          </a:p>
        </p:txBody>
      </p:sp>
    </p:spTree>
    <p:extLst>
      <p:ext uri="{BB962C8B-B14F-4D97-AF65-F5344CB8AC3E}">
        <p14:creationId xmlns:p14="http://schemas.microsoft.com/office/powerpoint/2010/main" val="3100641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What is Geodesy?</a:t>
            </a:r>
          </a:p>
        </p:txBody>
      </p:sp>
      <p:sp>
        <p:nvSpPr>
          <p:cNvPr id="36867" name="Rectangle 3"/>
          <p:cNvSpPr>
            <a:spLocks noGrp="1" noChangeArrowheads="1"/>
          </p:cNvSpPr>
          <p:nvPr>
            <p:ph type="body" idx="1"/>
          </p:nvPr>
        </p:nvSpPr>
        <p:spPr>
          <a:xfrm>
            <a:off x="1219200" y="1447800"/>
            <a:ext cx="7162800" cy="3048000"/>
          </a:xfrm>
        </p:spPr>
        <p:txBody>
          <a:bodyPr/>
          <a:lstStyle/>
          <a:p>
            <a:pPr>
              <a:lnSpc>
                <a:spcPct val="90000"/>
              </a:lnSpc>
            </a:pPr>
            <a:r>
              <a:rPr lang="en-US" sz="2400" dirty="0" smtClean="0"/>
              <a:t>The scientific study of</a:t>
            </a:r>
          </a:p>
          <a:p>
            <a:pPr lvl="1">
              <a:lnSpc>
                <a:spcPct val="90000"/>
              </a:lnSpc>
            </a:pPr>
            <a:r>
              <a:rPr lang="en-US" sz="2000" dirty="0" smtClean="0"/>
              <a:t>the size and shape of the Earth, </a:t>
            </a:r>
          </a:p>
          <a:p>
            <a:pPr lvl="1">
              <a:lnSpc>
                <a:spcPct val="90000"/>
              </a:lnSpc>
            </a:pPr>
            <a:r>
              <a:rPr lang="en-US" sz="2000" dirty="0" smtClean="0"/>
              <a:t>its gravity field, </a:t>
            </a:r>
          </a:p>
          <a:p>
            <a:pPr lvl="1">
              <a:lnSpc>
                <a:spcPct val="90000"/>
              </a:lnSpc>
            </a:pPr>
            <a:r>
              <a:rPr lang="en-US" sz="2000" dirty="0" smtClean="0"/>
              <a:t>the precise determination of positions on the Earth’s surface and </a:t>
            </a:r>
          </a:p>
          <a:p>
            <a:pPr lvl="1">
              <a:lnSpc>
                <a:spcPct val="90000"/>
              </a:lnSpc>
            </a:pPr>
            <a:r>
              <a:rPr lang="en-US" sz="2000" dirty="0" smtClean="0"/>
              <a:t>the measurement of geodynamic phenomena</a:t>
            </a:r>
          </a:p>
          <a:p>
            <a:pPr lvl="2">
              <a:lnSpc>
                <a:spcPct val="90000"/>
              </a:lnSpc>
            </a:pPr>
            <a:r>
              <a:rPr lang="en-US" sz="1800" dirty="0" smtClean="0"/>
              <a:t>such as the motion of the magnetic poles,</a:t>
            </a:r>
          </a:p>
          <a:p>
            <a:pPr lvl="2">
              <a:lnSpc>
                <a:spcPct val="90000"/>
              </a:lnSpc>
            </a:pPr>
            <a:r>
              <a:rPr lang="en-US" sz="1800" dirty="0" smtClean="0"/>
              <a:t>tides and </a:t>
            </a:r>
          </a:p>
          <a:p>
            <a:pPr lvl="2">
              <a:lnSpc>
                <a:spcPct val="90000"/>
              </a:lnSpc>
            </a:pPr>
            <a:r>
              <a:rPr lang="en-US" sz="1800" dirty="0" smtClean="0"/>
              <a:t>tectonic plate motion. </a:t>
            </a:r>
          </a:p>
          <a:p>
            <a:pPr>
              <a:lnSpc>
                <a:spcPct val="90000"/>
              </a:lnSpc>
            </a:pPr>
            <a:endParaRPr lang="en-US" dirty="0" smtClean="0"/>
          </a:p>
          <a:p>
            <a:pPr marL="0" indent="0">
              <a:lnSpc>
                <a:spcPct val="90000"/>
              </a:lnSpc>
              <a:buNone/>
            </a:pPr>
            <a:endParaRPr lang="en-US" dirty="0" smtClean="0"/>
          </a:p>
          <a:p>
            <a:pPr>
              <a:lnSpc>
                <a:spcPct val="90000"/>
              </a:lnSpc>
            </a:pPr>
            <a:endParaRPr lang="en-US" dirty="0" smtClean="0"/>
          </a:p>
        </p:txBody>
      </p:sp>
      <p:sp>
        <p:nvSpPr>
          <p:cNvPr id="2" name="Date Placeholder 1"/>
          <p:cNvSpPr>
            <a:spLocks noGrp="1"/>
          </p:cNvSpPr>
          <p:nvPr>
            <p:ph type="dt" sz="half" idx="10"/>
          </p:nvPr>
        </p:nvSpPr>
        <p:spPr/>
        <p:txBody>
          <a:bodyPr/>
          <a:lstStyle/>
          <a:p>
            <a:pPr>
              <a:defRPr/>
            </a:pPr>
            <a:r>
              <a:rPr lang="en-US" smtClean="0"/>
              <a:t>Nov 16, 2012</a:t>
            </a:r>
            <a:endParaRPr lang="en-US"/>
          </a:p>
        </p:txBody>
      </p:sp>
      <p:sp>
        <p:nvSpPr>
          <p:cNvPr id="3" name="Footer Placeholder 2"/>
          <p:cNvSpPr>
            <a:spLocks noGrp="1"/>
          </p:cNvSpPr>
          <p:nvPr>
            <p:ph type="ftr" sz="quarter" idx="11"/>
          </p:nvPr>
        </p:nvSpPr>
        <p:spPr/>
        <p:txBody>
          <a:bodyPr/>
          <a:lstStyle/>
          <a:p>
            <a:pPr>
              <a:defRPr/>
            </a:pPr>
            <a:r>
              <a:rPr lang="en-US" smtClean="0"/>
              <a:t>University of New Hampshire</a:t>
            </a:r>
            <a:endParaRPr lang="en-US" dirty="0"/>
          </a:p>
        </p:txBody>
      </p:sp>
      <p:sp>
        <p:nvSpPr>
          <p:cNvPr id="4" name="Slide Number Placeholder 3"/>
          <p:cNvSpPr>
            <a:spLocks noGrp="1"/>
          </p:cNvSpPr>
          <p:nvPr>
            <p:ph type="sldNum" sz="quarter" idx="12"/>
          </p:nvPr>
        </p:nvSpPr>
        <p:spPr/>
        <p:txBody>
          <a:bodyPr/>
          <a:lstStyle/>
          <a:p>
            <a:pPr>
              <a:defRPr/>
            </a:pPr>
            <a:fld id="{5F18C57D-C76C-4F8D-A323-F8CD8BE50B19}" type="slidenum">
              <a:rPr lang="en-US" smtClean="0"/>
              <a:pPr>
                <a:defRPr/>
              </a:pPr>
              <a:t>9</a:t>
            </a:fld>
            <a:endParaRPr lang="en-US"/>
          </a:p>
        </p:txBody>
      </p:sp>
    </p:spTree>
    <p:extLst>
      <p:ext uri="{BB962C8B-B14F-4D97-AF65-F5344CB8AC3E}">
        <p14:creationId xmlns:p14="http://schemas.microsoft.com/office/powerpoint/2010/main" val="239953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7|1.1|11.4|9.5"/>
</p:tagLst>
</file>

<file path=ppt/tags/tag10.xml><?xml version="1.0" encoding="utf-8"?>
<p:tagLst xmlns:a="http://schemas.openxmlformats.org/drawingml/2006/main" xmlns:r="http://schemas.openxmlformats.org/officeDocument/2006/relationships" xmlns:p="http://schemas.openxmlformats.org/presentationml/2006/main">
  <p:tag name="TIMING" val="|10.7|2.8|11.2"/>
</p:tagLst>
</file>

<file path=ppt/tags/tag11.xml><?xml version="1.0" encoding="utf-8"?>
<p:tagLst xmlns:a="http://schemas.openxmlformats.org/drawingml/2006/main" xmlns:r="http://schemas.openxmlformats.org/officeDocument/2006/relationships" xmlns:p="http://schemas.openxmlformats.org/presentationml/2006/main">
  <p:tag name="TIMING" val="|17.2|8.9"/>
</p:tagLst>
</file>

<file path=ppt/tags/tag2.xml><?xml version="1.0" encoding="utf-8"?>
<p:tagLst xmlns:a="http://schemas.openxmlformats.org/drawingml/2006/main" xmlns:r="http://schemas.openxmlformats.org/officeDocument/2006/relationships" xmlns:p="http://schemas.openxmlformats.org/presentationml/2006/main">
  <p:tag name="TIMING" val="|19.4"/>
</p:tagLst>
</file>

<file path=ppt/tags/tag3.xml><?xml version="1.0" encoding="utf-8"?>
<p:tagLst xmlns:a="http://schemas.openxmlformats.org/drawingml/2006/main" xmlns:r="http://schemas.openxmlformats.org/officeDocument/2006/relationships" xmlns:p="http://schemas.openxmlformats.org/presentationml/2006/main">
  <p:tag name="TIMING" val="|19.4"/>
</p:tagLst>
</file>

<file path=ppt/tags/tag4.xml><?xml version="1.0" encoding="utf-8"?>
<p:tagLst xmlns:a="http://schemas.openxmlformats.org/drawingml/2006/main" xmlns:r="http://schemas.openxmlformats.org/officeDocument/2006/relationships" xmlns:p="http://schemas.openxmlformats.org/presentationml/2006/main">
  <p:tag name="TIMING" val="|19.4"/>
</p:tagLst>
</file>

<file path=ppt/tags/tag5.xml><?xml version="1.0" encoding="utf-8"?>
<p:tagLst xmlns:a="http://schemas.openxmlformats.org/drawingml/2006/main" xmlns:r="http://schemas.openxmlformats.org/officeDocument/2006/relationships" xmlns:p="http://schemas.openxmlformats.org/presentationml/2006/main">
  <p:tag name="TIMING" val="|19.4"/>
</p:tagLst>
</file>

<file path=ppt/tags/tag6.xml><?xml version="1.0" encoding="utf-8"?>
<p:tagLst xmlns:a="http://schemas.openxmlformats.org/drawingml/2006/main" xmlns:r="http://schemas.openxmlformats.org/officeDocument/2006/relationships" xmlns:p="http://schemas.openxmlformats.org/presentationml/2006/main">
  <p:tag name="TIMING" val="|19.4"/>
</p:tagLst>
</file>

<file path=ppt/tags/tag7.xml><?xml version="1.0" encoding="utf-8"?>
<p:tagLst xmlns:a="http://schemas.openxmlformats.org/drawingml/2006/main" xmlns:r="http://schemas.openxmlformats.org/officeDocument/2006/relationships" xmlns:p="http://schemas.openxmlformats.org/presentationml/2006/main">
  <p:tag name="TIMING" val="|19.4"/>
</p:tagLst>
</file>

<file path=ppt/tags/tag8.xml><?xml version="1.0" encoding="utf-8"?>
<p:tagLst xmlns:a="http://schemas.openxmlformats.org/drawingml/2006/main" xmlns:r="http://schemas.openxmlformats.org/officeDocument/2006/relationships" xmlns:p="http://schemas.openxmlformats.org/presentationml/2006/main">
  <p:tag name="TIMING" val="|19.4"/>
</p:tagLst>
</file>

<file path=ppt/tags/tag9.xml><?xml version="1.0" encoding="utf-8"?>
<p:tagLst xmlns:a="http://schemas.openxmlformats.org/drawingml/2006/main" xmlns:r="http://schemas.openxmlformats.org/officeDocument/2006/relationships" xmlns:p="http://schemas.openxmlformats.org/presentationml/2006/main">
  <p:tag name="TIMING" val="|10.7|2.8|11.2"/>
</p:tagLst>
</file>

<file path=ppt/theme/theme1.xml><?xml version="1.0" encoding="utf-8"?>
<a:theme xmlns:a="http://schemas.openxmlformats.org/drawingml/2006/main" name="NG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NGSPowerPointTemplate</Template>
  <TotalTime>4710</TotalTime>
  <Words>4683</Words>
  <Application>Microsoft Office PowerPoint</Application>
  <PresentationFormat>On-screen Show (4:3)</PresentationFormat>
  <Paragraphs>577</Paragraphs>
  <Slides>49</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2" baseType="lpstr">
      <vt:lpstr>NGSPowerPointTemplate</vt:lpstr>
      <vt:lpstr>Office Theme</vt:lpstr>
      <vt:lpstr>Equation</vt:lpstr>
      <vt:lpstr>PowerPoint Presentation</vt:lpstr>
      <vt:lpstr>Outline</vt:lpstr>
      <vt:lpstr>PowerPoint Presentation</vt:lpstr>
      <vt:lpstr>NOAA</vt:lpstr>
      <vt:lpstr>PowerPoint Presentation</vt:lpstr>
      <vt:lpstr>Navigation Services of NOS</vt:lpstr>
      <vt:lpstr>NGS Mission Statement</vt:lpstr>
      <vt:lpstr>Geodesy</vt:lpstr>
      <vt:lpstr>What is Geodesy?</vt:lpstr>
      <vt:lpstr>“Physical” Geodesy</vt:lpstr>
      <vt:lpstr>Defining “Height”</vt:lpstr>
      <vt:lpstr>PowerPoint Presentation</vt:lpstr>
      <vt:lpstr>Dominant Height Systems in use in the USA </vt:lpstr>
      <vt:lpstr>Orthometric Height (H)</vt:lpstr>
      <vt:lpstr>Ellipsoid Height (h)</vt:lpstr>
      <vt:lpstr>Some definitions are required…</vt:lpstr>
      <vt:lpstr>Orthometric Height (H)</vt:lpstr>
      <vt:lpstr>Figure of the Earth – The geoid</vt:lpstr>
      <vt:lpstr>PowerPoint Presentation</vt:lpstr>
      <vt:lpstr>PowerPoint Presentation</vt:lpstr>
      <vt:lpstr>PowerPoint Presentation</vt:lpstr>
      <vt:lpstr>Geoid Undulation (N)</vt:lpstr>
      <vt:lpstr>Stokes Integral</vt:lpstr>
      <vt:lpstr>PowerPoint Presentation</vt:lpstr>
      <vt:lpstr>GRAV-D</vt:lpstr>
      <vt:lpstr>H ≈ h-N</vt:lpstr>
      <vt:lpstr>The Geoid Slope Validation  Survey of 2011</vt:lpstr>
      <vt:lpstr>Goal of the survey </vt:lpstr>
      <vt:lpstr>The Chosen Line</vt:lpstr>
      <vt:lpstr>Surveys Performed</vt:lpstr>
      <vt:lpstr>PowerPoint Presentation</vt:lpstr>
      <vt:lpstr>LIDAR</vt:lpstr>
      <vt:lpstr>Blended LIDAR with NED</vt:lpstr>
      <vt:lpstr>Empirical Error Estimates</vt:lpstr>
      <vt:lpstr>Existing Geoids vs GSVS11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 minus new leveling</vt:lpstr>
      <vt:lpstr>Conclusions</vt:lpstr>
      <vt:lpstr>Conclusions</vt:lpstr>
      <vt:lpstr>Future Work</vt:lpstr>
      <vt:lpstr>Questions/Comments?</vt:lpstr>
      <vt:lpstr>Extra Slides</vt:lpstr>
      <vt:lpstr>PowerPoint Presentation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Dru.Smith</dc:creator>
  <cp:lastModifiedBy>Dru Smith</cp:lastModifiedBy>
  <cp:revision>1454</cp:revision>
  <dcterms:created xsi:type="dcterms:W3CDTF">2007-03-19T16:14:20Z</dcterms:created>
  <dcterms:modified xsi:type="dcterms:W3CDTF">2012-11-19T12:52:42Z</dcterms:modified>
</cp:coreProperties>
</file>