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1"/>
    <p:sldMasterId id="2147487568" r:id="rId2"/>
    <p:sldMasterId id="2147487879" r:id="rId3"/>
    <p:sldMasterId id="2147487891" r:id="rId4"/>
  </p:sldMasterIdLst>
  <p:notesMasterIdLst>
    <p:notesMasterId r:id="rId50"/>
  </p:notesMasterIdLst>
  <p:handoutMasterIdLst>
    <p:handoutMasterId r:id="rId51"/>
  </p:handoutMasterIdLst>
  <p:sldIdLst>
    <p:sldId id="362" r:id="rId5"/>
    <p:sldId id="977" r:id="rId6"/>
    <p:sldId id="1136" r:id="rId7"/>
    <p:sldId id="978" r:id="rId8"/>
    <p:sldId id="979" r:id="rId9"/>
    <p:sldId id="1074" r:id="rId10"/>
    <p:sldId id="1137" r:id="rId11"/>
    <p:sldId id="1139" r:id="rId12"/>
    <p:sldId id="1142" r:id="rId13"/>
    <p:sldId id="1185" r:id="rId14"/>
    <p:sldId id="1148" r:id="rId15"/>
    <p:sldId id="1150" r:id="rId16"/>
    <p:sldId id="1151" r:id="rId17"/>
    <p:sldId id="1152" r:id="rId18"/>
    <p:sldId id="1194" r:id="rId19"/>
    <p:sldId id="1186" r:id="rId20"/>
    <p:sldId id="1144" r:id="rId21"/>
    <p:sldId id="1182" r:id="rId22"/>
    <p:sldId id="1183" r:id="rId23"/>
    <p:sldId id="1184" r:id="rId24"/>
    <p:sldId id="1188" r:id="rId25"/>
    <p:sldId id="1161" r:id="rId26"/>
    <p:sldId id="1146" r:id="rId27"/>
    <p:sldId id="1158" r:id="rId28"/>
    <p:sldId id="1159" r:id="rId29"/>
    <p:sldId id="1160" r:id="rId30"/>
    <p:sldId id="1162" r:id="rId31"/>
    <p:sldId id="1163" r:id="rId32"/>
    <p:sldId id="1164" r:id="rId33"/>
    <p:sldId id="1170" r:id="rId34"/>
    <p:sldId id="1171" r:id="rId35"/>
    <p:sldId id="1190" r:id="rId36"/>
    <p:sldId id="1176" r:id="rId37"/>
    <p:sldId id="1172" r:id="rId38"/>
    <p:sldId id="1180" r:id="rId39"/>
    <p:sldId id="1196" r:id="rId40"/>
    <p:sldId id="1179" r:id="rId41"/>
    <p:sldId id="1195" r:id="rId42"/>
    <p:sldId id="1192" r:id="rId43"/>
    <p:sldId id="1193" r:id="rId44"/>
    <p:sldId id="1173" r:id="rId45"/>
    <p:sldId id="1175" r:id="rId46"/>
    <p:sldId id="1177" r:id="rId47"/>
    <p:sldId id="1178" r:id="rId48"/>
    <p:sldId id="1197"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Default Section" id="{09F8A628-72DE-4096-A056-B4556D9A6753}">
          <p14:sldIdLst>
            <p14:sldId id="362"/>
            <p14:sldId id="977"/>
            <p14:sldId id="1136"/>
            <p14:sldId id="978"/>
            <p14:sldId id="979"/>
            <p14:sldId id="1074"/>
            <p14:sldId id="1137"/>
            <p14:sldId id="1139"/>
            <p14:sldId id="1142"/>
            <p14:sldId id="1185"/>
            <p14:sldId id="1148"/>
            <p14:sldId id="1150"/>
            <p14:sldId id="1151"/>
            <p14:sldId id="1152"/>
            <p14:sldId id="1194"/>
            <p14:sldId id="1186"/>
            <p14:sldId id="1144"/>
            <p14:sldId id="1182"/>
            <p14:sldId id="1183"/>
            <p14:sldId id="1184"/>
            <p14:sldId id="1188"/>
            <p14:sldId id="1161"/>
            <p14:sldId id="1146"/>
            <p14:sldId id="1158"/>
            <p14:sldId id="1159"/>
            <p14:sldId id="1160"/>
            <p14:sldId id="1162"/>
            <p14:sldId id="1163"/>
            <p14:sldId id="1164"/>
            <p14:sldId id="1170"/>
            <p14:sldId id="1171"/>
            <p14:sldId id="1190"/>
            <p14:sldId id="1176"/>
            <p14:sldId id="1172"/>
            <p14:sldId id="1180"/>
            <p14:sldId id="1196"/>
            <p14:sldId id="1179"/>
            <p14:sldId id="1195"/>
            <p14:sldId id="1192"/>
            <p14:sldId id="1193"/>
            <p14:sldId id="1173"/>
            <p14:sldId id="1175"/>
            <p14:sldId id="1177"/>
            <p14:sldId id="1178"/>
            <p14:sldId id="1197"/>
          </p14:sldIdLst>
        </p14:section>
      </p14:sectionLst>
    </p:ext>
    <p:ext uri="{EFAFB233-063F-42B5-8137-9DF3F51BA10A}">
      <p15:sldGuideLst xmlns:p15="http://schemas.microsoft.com/office/powerpoint/2012/main">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531">
          <p15:clr>
            <a:srgbClr val="A4A3A4"/>
          </p15:clr>
        </p15:guide>
        <p15:guide id="9" pos="3348">
          <p15:clr>
            <a:srgbClr val="A4A3A4"/>
          </p15:clr>
        </p15:guide>
        <p15:guide id="10" pos="1976">
          <p15:clr>
            <a:srgbClr val="A4A3A4"/>
          </p15:clr>
        </p15:guide>
        <p15:guide id="11" pos="417">
          <p15:clr>
            <a:srgbClr val="A4A3A4"/>
          </p15:clr>
        </p15:guide>
        <p15:guide id="12" pos="4970">
          <p15:clr>
            <a:srgbClr val="A4A3A4"/>
          </p15:clr>
        </p15:guide>
        <p15:guide id="13" pos="1289">
          <p15:clr>
            <a:srgbClr val="A4A3A4"/>
          </p15:clr>
        </p15:guide>
        <p15:guide id="14" pos="53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u Smith" initials="DS" lastIdx="1" clrIdx="0">
    <p:extLst>
      <p:ext uri="{19B8F6BF-5375-455C-9EA6-DF929625EA0E}">
        <p15:presenceInfo xmlns:p15="http://schemas.microsoft.com/office/powerpoint/2012/main" userId="Dru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C00000"/>
    <a:srgbClr val="0099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047" autoAdjust="0"/>
  </p:normalViewPr>
  <p:slideViewPr>
    <p:cSldViewPr snapToGrid="0">
      <p:cViewPr>
        <p:scale>
          <a:sx n="95" d="100"/>
          <a:sy n="95" d="100"/>
        </p:scale>
        <p:origin x="786" y="432"/>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1/30/2018</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1/30/2018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12</a:t>
            </a:fld>
            <a:endParaRPr lang="en-US" altLang="en-US"/>
          </a:p>
        </p:txBody>
      </p:sp>
    </p:spTree>
    <p:extLst>
      <p:ext uri="{BB962C8B-B14F-4D97-AF65-F5344CB8AC3E}">
        <p14:creationId xmlns:p14="http://schemas.microsoft.com/office/powerpoint/2010/main" val="318779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 but worth monitoring, large earthquakes or volcanic eruptions can move enough mass locally</a:t>
            </a:r>
            <a:r>
              <a:rPr lang="en-US" baseline="0" dirty="0" smtClean="0"/>
              <a:t> to cause the geoid to make a permanent local shift.  </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13</a:t>
            </a:fld>
            <a:endParaRPr lang="en-US" altLang="en-US"/>
          </a:p>
        </p:txBody>
      </p:sp>
    </p:spTree>
    <p:extLst>
      <p:ext uri="{BB962C8B-B14F-4D97-AF65-F5344CB8AC3E}">
        <p14:creationId xmlns:p14="http://schemas.microsoft.com/office/powerpoint/2010/main" val="325527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9269" y="928956"/>
            <a:ext cx="413773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88" tIns="41744" rIns="83488" bIns="41744" anchor="ctr"/>
          <a:lstStyle/>
          <a:p>
            <a:endParaRPr lang="en-US"/>
          </a:p>
        </p:txBody>
      </p:sp>
      <p:sp>
        <p:nvSpPr>
          <p:cNvPr id="4098" name="Text Box 2"/>
          <p:cNvSpPr txBox="1">
            <a:spLocks noGrp="1" noChangeArrowheads="1"/>
          </p:cNvSpPr>
          <p:nvPr>
            <p:ph type="body"/>
          </p:nvPr>
        </p:nvSpPr>
        <p:spPr bwMode="auto">
          <a:xfrm>
            <a:off x="1067665" y="4419136"/>
            <a:ext cx="4868090"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a:latin typeface="Arial" charset="0"/>
                <a:ea typeface="msgothic" charset="0"/>
                <a:cs typeface="msgothic" charset="0"/>
              </a:rPr>
              <a:t>Seasonal variations of the synthetic geoids for 1987 computed using global model forecasts for the same period: atmosphere from ECMWF; oceans from POCM; total land water plus snow from </a:t>
            </a:r>
            <a:r>
              <a:rPr lang="en-GB" altLang="en-US" dirty="0" err="1">
                <a:latin typeface="Arial" charset="0"/>
                <a:ea typeface="msgothic" charset="0"/>
                <a:cs typeface="msgothic" charset="0"/>
              </a:rPr>
              <a:t>LaD</a:t>
            </a:r>
            <a:r>
              <a:rPr lang="en-GB" altLang="en-US" dirty="0" smtClean="0">
                <a:latin typeface="Arial" charset="0"/>
                <a:ea typeface="msgothic" charset="0"/>
                <a:cs typeface="msgothic" charset="0"/>
              </a:rPr>
              <a:t>.  </a:t>
            </a: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endParaRPr lang="en-GB" altLang="en-US" dirty="0" smtClean="0">
              <a:latin typeface="Arial" charset="0"/>
              <a:ea typeface="msgothic" charset="0"/>
              <a:cs typeface="msgothic" charset="0"/>
            </a:endParaRP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smtClean="0">
                <a:latin typeface="Arial" charset="0"/>
                <a:ea typeface="msgothic" charset="0"/>
                <a:cs typeface="msgothic" charset="0"/>
              </a:rPr>
              <a:t>NGS</a:t>
            </a:r>
            <a:r>
              <a:rPr lang="en-GB" altLang="en-US" baseline="0" dirty="0" smtClean="0">
                <a:latin typeface="Arial" charset="0"/>
                <a:ea typeface="msgothic" charset="0"/>
                <a:cs typeface="msgothic" charset="0"/>
              </a:rPr>
              <a:t> sees this as a signal to be modelled and removed so users are not worried about “seasonal heights”.</a:t>
            </a:r>
            <a:endParaRPr lang="en-GB" altLang="en-US" dirty="0">
              <a:latin typeface="Arial" charset="0"/>
              <a:ea typeface="msgothic" charset="0"/>
              <a:cs typeface="msgothic" charset="0"/>
            </a:endParaRPr>
          </a:p>
        </p:txBody>
      </p:sp>
    </p:spTree>
    <p:extLst>
      <p:ext uri="{BB962C8B-B14F-4D97-AF65-F5344CB8AC3E}">
        <p14:creationId xmlns:p14="http://schemas.microsoft.com/office/powerpoint/2010/main" val="97460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22</a:t>
            </a:fld>
            <a:endParaRPr lang="en-US" altLang="en-US" smtClean="0"/>
          </a:p>
        </p:txBody>
      </p:sp>
    </p:spTree>
    <p:extLst>
      <p:ext uri="{BB962C8B-B14F-4D97-AF65-F5344CB8AC3E}">
        <p14:creationId xmlns:p14="http://schemas.microsoft.com/office/powerpoint/2010/main" val="180780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derivative of potential relative to</a:t>
            </a:r>
            <a:r>
              <a:rPr lang="en-US" baseline="0" dirty="0" smtClean="0"/>
              <a:t> radial distance from the Earth (</a:t>
            </a:r>
            <a:r>
              <a:rPr lang="en-US" baseline="0" dirty="0" err="1" smtClean="0"/>
              <a:t>dW</a:t>
            </a:r>
            <a:r>
              <a:rPr lang="en-US" baseline="0" dirty="0" smtClean="0"/>
              <a:t>/</a:t>
            </a:r>
            <a:r>
              <a:rPr lang="en-US" baseline="0" dirty="0" err="1" smtClean="0"/>
              <a:t>dr</a:t>
            </a:r>
            <a:r>
              <a:rPr lang="en-US" baseline="0" dirty="0" smtClean="0"/>
              <a:t>) is being treated as negative here.  The sense of the sign is convention, and differs based on which textbook and in which field (geodesy or physics) is being consulted.</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43</a:t>
            </a:fld>
            <a:endParaRPr lang="en-US" altLang="en-US"/>
          </a:p>
        </p:txBody>
      </p:sp>
    </p:spTree>
    <p:extLst>
      <p:ext uri="{BB962C8B-B14F-4D97-AF65-F5344CB8AC3E}">
        <p14:creationId xmlns:p14="http://schemas.microsoft.com/office/powerpoint/2010/main" val="2483596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264564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30853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50679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24047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2148942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1382204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2022, Part 2:  Geopotential Coordinates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39132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1148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313475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427353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February 1, 2018</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Blueprint for 2022, Part 2:  Geopotential Coordinates</a:t>
            </a:r>
            <a:endParaRPr lang="en-US"/>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23478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pitchFamily="34" charset="0"/>
                <a:ea typeface="ＭＳ Ｐゴシック" pitchFamily="34" charset="-128"/>
                <a:cs typeface="Arial" pitchFamily="34" charset="0"/>
              </a:defRPr>
            </a:lvl1pPr>
          </a:lstStyle>
          <a:p>
            <a:pPr>
              <a:defRPr/>
            </a:pPr>
            <a:r>
              <a:rPr lang="en-US" altLang="en-US" smtClean="0"/>
              <a:t>February 1, 2018</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ea typeface="+mn-ea"/>
                <a:cs typeface="+mn-cs"/>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6" r:id="rId1"/>
    <p:sldLayoutId id="2147487867" r:id="rId2"/>
    <p:sldLayoutId id="2147487857" r:id="rId3"/>
    <p:sldLayoutId id="2147487858" r:id="rId4"/>
    <p:sldLayoutId id="2147487859" r:id="rId5"/>
    <p:sldLayoutId id="2147487860" r:id="rId6"/>
    <p:sldLayoutId id="2147487861" r:id="rId7"/>
    <p:sldLayoutId id="2147487862" r:id="rId8"/>
    <p:sldLayoutId id="2147487863" r:id="rId9"/>
    <p:sldLayoutId id="2147487864" r:id="rId10"/>
    <p:sldLayoutId id="214748786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February 1, 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Blueprint for 2022, Part 2:  Geopotential Coordinates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February 1, 2018</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Blueprint for 2022, Part 2:  Geopotential Coordinates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February 1, 2018</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Blueprint for 2022, Part 2:  Geopotential Coordinates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Blueprint for 2022, Part 2:</a:t>
            </a:r>
          </a:p>
          <a:p>
            <a:pPr algn="ctr">
              <a:defRPr/>
            </a:pPr>
            <a:r>
              <a:rPr lang="en-US" sz="3600" b="1" dirty="0" smtClean="0">
                <a:solidFill>
                  <a:prstClr val="black"/>
                </a:solidFill>
                <a:latin typeface="Verdana" pitchFamily="34" charset="0"/>
                <a:ea typeface="+mn-ea"/>
              </a:rPr>
              <a:t>Geopotential Coordinates</a:t>
            </a:r>
          </a:p>
          <a:p>
            <a:pPr algn="ctr">
              <a:defRPr/>
            </a:pPr>
            <a:r>
              <a:rPr lang="en-US" sz="3600" b="1" dirty="0" smtClean="0">
                <a:solidFill>
                  <a:prstClr val="black"/>
                </a:solidFill>
                <a:latin typeface="Verdana" pitchFamily="34" charset="0"/>
                <a:ea typeface="+mn-ea"/>
              </a:rPr>
              <a:t>  </a:t>
            </a:r>
          </a:p>
          <a:p>
            <a:pPr algn="ctr">
              <a:defRPr/>
            </a:pPr>
            <a:r>
              <a:rPr lang="en-US" sz="3600" b="1" dirty="0" smtClean="0">
                <a:solidFill>
                  <a:prstClr val="black"/>
                </a:solidFill>
                <a:latin typeface="Verdana" pitchFamily="34" charset="0"/>
                <a:ea typeface="+mn-ea"/>
              </a:rPr>
              <a:t>AKA “Replacing NAVD 88”</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February 1, 2018</a:t>
            </a:r>
            <a:endParaRPr lang="en-US" dirty="0"/>
          </a:p>
        </p:txBody>
      </p:sp>
      <p:sp>
        <p:nvSpPr>
          <p:cNvPr id="3" name="Slide Number Placeholder 2"/>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
        <p:nvSpPr>
          <p:cNvPr id="4" name="Footer Placeholder 3"/>
          <p:cNvSpPr>
            <a:spLocks noGrp="1"/>
          </p:cNvSpPr>
          <p:nvPr>
            <p:ph type="ftr" sz="quarter" idx="11"/>
          </p:nvPr>
        </p:nvSpPr>
        <p:spPr/>
        <p:txBody>
          <a:bodyPr/>
          <a:lstStyle/>
          <a:p>
            <a:pPr>
              <a:defRPr/>
            </a:pPr>
            <a:r>
              <a:rPr lang="en-US" dirty="0" smtClean="0"/>
              <a:t>Blueprint for 2022, Part 2:  Geopotential Coordinates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2437"/>
            <a:ext cx="8229600" cy="1143000"/>
          </a:xfrm>
        </p:spPr>
        <p:txBody>
          <a:bodyPr/>
          <a:lstStyle/>
          <a:p>
            <a:r>
              <a:rPr lang="en-US" dirty="0" smtClean="0"/>
              <a:t>Time Dependency</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spTree>
    <p:extLst>
      <p:ext uri="{BB962C8B-B14F-4D97-AF65-F5344CB8AC3E}">
        <p14:creationId xmlns:p14="http://schemas.microsoft.com/office/powerpoint/2010/main" val="121947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Mass</a:t>
            </a:r>
            <a:endParaRPr lang="en-US" dirty="0"/>
          </a:p>
        </p:txBody>
      </p:sp>
      <p:sp>
        <p:nvSpPr>
          <p:cNvPr id="3" name="Content Placeholder 2"/>
          <p:cNvSpPr>
            <a:spLocks noGrp="1"/>
          </p:cNvSpPr>
          <p:nvPr>
            <p:ph idx="1"/>
          </p:nvPr>
        </p:nvSpPr>
        <p:spPr/>
        <p:txBody>
          <a:bodyPr/>
          <a:lstStyle/>
          <a:p>
            <a:r>
              <a:rPr lang="en-US" sz="2800" dirty="0" smtClean="0"/>
              <a:t>Mass </a:t>
            </a:r>
            <a:r>
              <a:rPr lang="en-US" sz="2800" b="1" i="1" dirty="0" smtClean="0"/>
              <a:t>quantity</a:t>
            </a:r>
            <a:r>
              <a:rPr lang="en-US" sz="2800" dirty="0" smtClean="0"/>
              <a:t> in the Earth system is effectively constant</a:t>
            </a:r>
            <a:endParaRPr lang="en-US" sz="2800" dirty="0"/>
          </a:p>
          <a:p>
            <a:r>
              <a:rPr lang="en-US" sz="2800" dirty="0"/>
              <a:t>M</a:t>
            </a:r>
            <a:r>
              <a:rPr lang="en-US" sz="2800" dirty="0" smtClean="0"/>
              <a:t>ass </a:t>
            </a:r>
            <a:r>
              <a:rPr lang="en-US" sz="2800" b="1" i="1" dirty="0" smtClean="0"/>
              <a:t>distributions</a:t>
            </a:r>
            <a:r>
              <a:rPr lang="en-US" sz="2800" dirty="0" smtClean="0"/>
              <a:t> in the Earth system are time dependent and some are large enough to be measurable</a:t>
            </a:r>
          </a:p>
          <a:p>
            <a:pPr lvl="1"/>
            <a:r>
              <a:rPr lang="en-US" sz="2400" dirty="0" smtClean="0"/>
              <a:t>Secular</a:t>
            </a:r>
          </a:p>
          <a:p>
            <a:pPr lvl="2"/>
            <a:r>
              <a:rPr lang="en-US" sz="2000" i="1" dirty="0" smtClean="0"/>
              <a:t>Shape</a:t>
            </a:r>
            <a:r>
              <a:rPr lang="en-US" sz="2000" dirty="0" smtClean="0"/>
              <a:t> change to every </a:t>
            </a:r>
            <a:r>
              <a:rPr lang="en-US" sz="2000" dirty="0" smtClean="0"/>
              <a:t> equipotential surface (like the geoid)</a:t>
            </a:r>
            <a:endParaRPr lang="en-US" sz="2000" dirty="0" smtClean="0"/>
          </a:p>
          <a:p>
            <a:pPr lvl="2"/>
            <a:r>
              <a:rPr lang="en-US" sz="2000" i="1" dirty="0" smtClean="0"/>
              <a:t>Size</a:t>
            </a:r>
            <a:r>
              <a:rPr lang="en-US" sz="2000" dirty="0" smtClean="0"/>
              <a:t> change to global mean sea level</a:t>
            </a:r>
          </a:p>
          <a:p>
            <a:pPr lvl="1"/>
            <a:r>
              <a:rPr lang="en-US" sz="2400" dirty="0" smtClean="0"/>
              <a:t>Episodic</a:t>
            </a:r>
            <a:endParaRPr lang="en-US" sz="2400" dirty="0" smtClean="0"/>
          </a:p>
          <a:p>
            <a:pPr lvl="1"/>
            <a:r>
              <a:rPr lang="en-US" sz="2400" dirty="0" smtClean="0"/>
              <a:t>Periodi</a:t>
            </a:r>
            <a:r>
              <a:rPr lang="en-US" sz="2400" dirty="0"/>
              <a:t>c</a:t>
            </a:r>
            <a:endParaRPr lang="en-US" sz="2400" dirty="0" smtClean="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11</a:t>
            </a:fld>
            <a:endParaRPr lang="en-US" altLang="en-US" dirty="0"/>
          </a:p>
        </p:txBody>
      </p:sp>
    </p:spTree>
    <p:extLst>
      <p:ext uri="{BB962C8B-B14F-4D97-AF65-F5344CB8AC3E}">
        <p14:creationId xmlns:p14="http://schemas.microsoft.com/office/powerpoint/2010/main" val="41439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179983" y="1417638"/>
            <a:ext cx="5640513" cy="5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i="1" u="sng" dirty="0" smtClean="0"/>
              <a:t>Secular</a:t>
            </a:r>
            <a:r>
              <a:rPr lang="en-US" dirty="0" smtClean="0"/>
              <a:t> Mass Movement</a:t>
            </a:r>
            <a:endParaRPr lang="en-US" dirty="0"/>
          </a:p>
        </p:txBody>
      </p:sp>
      <p:sp>
        <p:nvSpPr>
          <p:cNvPr id="2" name="TextBox 1"/>
          <p:cNvSpPr txBox="1"/>
          <p:nvPr/>
        </p:nvSpPr>
        <p:spPr>
          <a:xfrm>
            <a:off x="5820496" y="1637308"/>
            <a:ext cx="2997937" cy="4893647"/>
          </a:xfrm>
          <a:prstGeom prst="rect">
            <a:avLst/>
          </a:prstGeom>
          <a:noFill/>
        </p:spPr>
        <p:txBody>
          <a:bodyPr wrap="none" rtlCol="0">
            <a:spAutoFit/>
          </a:bodyPr>
          <a:lstStyle/>
          <a:p>
            <a:r>
              <a:rPr lang="en-US" sz="1400" b="1" dirty="0" smtClean="0"/>
              <a:t>Mass is flowing in the mantle</a:t>
            </a:r>
          </a:p>
          <a:p>
            <a:r>
              <a:rPr lang="en-US" sz="1400" b="1" dirty="0" smtClean="0"/>
              <a:t>to coalesce under Hudson</a:t>
            </a:r>
          </a:p>
          <a:p>
            <a:r>
              <a:rPr lang="en-US" sz="1400" b="1" dirty="0" smtClean="0"/>
              <a:t>Bay, pushing the crust up.</a:t>
            </a:r>
          </a:p>
          <a:p>
            <a:endParaRPr lang="en-US" sz="1400" b="1" dirty="0" smtClean="0"/>
          </a:p>
          <a:p>
            <a:r>
              <a:rPr lang="en-US" sz="1400" b="1" u="sng" dirty="0" smtClean="0"/>
              <a:t>GPS</a:t>
            </a:r>
            <a:r>
              <a:rPr lang="en-US" sz="1400" b="1" dirty="0" smtClean="0"/>
              <a:t> on the crust sees this </a:t>
            </a:r>
          </a:p>
          <a:p>
            <a:r>
              <a:rPr lang="en-US" sz="1400" b="1" dirty="0" smtClean="0"/>
              <a:t>as one effect:</a:t>
            </a:r>
          </a:p>
          <a:p>
            <a:r>
              <a:rPr lang="en-US" sz="1400" b="1" dirty="0" smtClean="0"/>
              <a:t>An increase in ellipsoid height</a:t>
            </a:r>
          </a:p>
          <a:p>
            <a:endParaRPr lang="en-US" sz="1400" b="1" dirty="0"/>
          </a:p>
          <a:p>
            <a:r>
              <a:rPr lang="en-US" sz="1400" b="1" dirty="0" smtClean="0"/>
              <a:t>A </a:t>
            </a:r>
            <a:r>
              <a:rPr lang="en-US" sz="1400" b="1" u="sng" dirty="0" smtClean="0"/>
              <a:t>gravimeter</a:t>
            </a:r>
            <a:r>
              <a:rPr lang="en-US" sz="1400" b="1" dirty="0" smtClean="0"/>
              <a:t> on the crust</a:t>
            </a:r>
          </a:p>
          <a:p>
            <a:r>
              <a:rPr lang="en-US" sz="1400" b="1" dirty="0" smtClean="0"/>
              <a:t>sees two effects:</a:t>
            </a:r>
          </a:p>
          <a:p>
            <a:endParaRPr lang="en-US" sz="1400" b="1" dirty="0" smtClean="0"/>
          </a:p>
          <a:p>
            <a:r>
              <a:rPr lang="en-US" sz="1400" b="1" dirty="0" smtClean="0"/>
              <a:t>(small) </a:t>
            </a:r>
            <a:r>
              <a:rPr lang="en-US" sz="1400" b="1" i="1" dirty="0" smtClean="0"/>
              <a:t>decrease</a:t>
            </a:r>
            <a:r>
              <a:rPr lang="en-US" sz="1400" b="1" dirty="0" smtClean="0"/>
              <a:t> in gravity as the</a:t>
            </a:r>
          </a:p>
          <a:p>
            <a:r>
              <a:rPr lang="en-US" sz="1400" b="1" dirty="0" smtClean="0"/>
              <a:t>gravimeter location gets</a:t>
            </a:r>
          </a:p>
          <a:p>
            <a:r>
              <a:rPr lang="en-US" sz="1400" b="1" dirty="0" smtClean="0"/>
              <a:t>farther from the </a:t>
            </a:r>
            <a:r>
              <a:rPr lang="en-US" sz="1400" b="1" dirty="0" err="1" smtClean="0"/>
              <a:t>geocenter</a:t>
            </a:r>
            <a:endParaRPr lang="en-US" sz="1400" b="1" dirty="0" smtClean="0"/>
          </a:p>
          <a:p>
            <a:endParaRPr lang="en-US" sz="1400" b="1" dirty="0" smtClean="0"/>
          </a:p>
          <a:p>
            <a:r>
              <a:rPr lang="en-US" sz="1400" b="1" dirty="0" smtClean="0"/>
              <a:t>(larger) </a:t>
            </a:r>
            <a:r>
              <a:rPr lang="en-US" sz="1400" b="1" i="1" dirty="0" smtClean="0"/>
              <a:t>increase</a:t>
            </a:r>
            <a:r>
              <a:rPr lang="en-US" sz="1400" b="1" dirty="0" smtClean="0"/>
              <a:t> in gravity as the</a:t>
            </a:r>
          </a:p>
          <a:p>
            <a:r>
              <a:rPr lang="en-US" sz="1400" b="1" dirty="0" smtClean="0"/>
              <a:t>amount of mass below the</a:t>
            </a:r>
          </a:p>
          <a:p>
            <a:r>
              <a:rPr lang="en-US" sz="1400" b="1" dirty="0" smtClean="0"/>
              <a:t>gravimeter pulls harder</a:t>
            </a:r>
          </a:p>
          <a:p>
            <a:endParaRPr lang="en-US" sz="1400" b="1" dirty="0"/>
          </a:p>
          <a:p>
            <a:r>
              <a:rPr lang="en-US" sz="1400" b="1" dirty="0" smtClean="0"/>
              <a:t>This gravity change causes the</a:t>
            </a:r>
          </a:p>
          <a:p>
            <a:r>
              <a:rPr lang="en-US" sz="1400" b="1" dirty="0" smtClean="0"/>
              <a:t>geoid to “swell” in the area</a:t>
            </a:r>
          </a:p>
          <a:p>
            <a:endParaRPr lang="en-US" dirty="0"/>
          </a:p>
        </p:txBody>
      </p:sp>
      <p:sp>
        <p:nvSpPr>
          <p:cNvPr id="3" name="Date Placeholder 2"/>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12</a:t>
            </a:fld>
            <a:endParaRPr lang="en-US" altLang="en-US" dirty="0"/>
          </a:p>
        </p:txBody>
      </p:sp>
    </p:spTree>
    <p:extLst>
      <p:ext uri="{BB962C8B-B14F-4D97-AF65-F5344CB8AC3E}">
        <p14:creationId xmlns:p14="http://schemas.microsoft.com/office/powerpoint/2010/main" val="28872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Episodic</a:t>
            </a:r>
            <a:r>
              <a:rPr lang="en-US" dirty="0" smtClean="0"/>
              <a:t> Mass Movement</a:t>
            </a:r>
            <a:endParaRPr lang="en-US" dirty="0"/>
          </a:p>
        </p:txBody>
      </p:sp>
      <p:sp>
        <p:nvSpPr>
          <p:cNvPr id="4" name="Slide Number Placeholder 3"/>
          <p:cNvSpPr>
            <a:spLocks noGrp="1"/>
          </p:cNvSpPr>
          <p:nvPr>
            <p:ph type="sldNum" sz="quarter" idx="12"/>
          </p:nvPr>
        </p:nvSpPr>
        <p:spPr/>
        <p:txBody>
          <a:bodyPr/>
          <a:lstStyle/>
          <a:p>
            <a:pPr>
              <a:defRPr/>
            </a:pPr>
            <a:fld id="{81083702-E6E1-411B-A9C5-9B25E2FC045E}" type="slidenum">
              <a:rPr lang="en-US" smtClean="0"/>
              <a:pPr>
                <a:defRPr/>
              </a:pPr>
              <a:t>13</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87495"/>
            <a:ext cx="5167065" cy="413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505" y="2332249"/>
            <a:ext cx="4933950"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253163" y="2521142"/>
            <a:ext cx="4058292" cy="19520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3775" y="3117045"/>
            <a:ext cx="1337352" cy="20377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ltLang="en-US" smtClean="0"/>
              <a:t>February 1, 2018</a:t>
            </a:r>
            <a:endParaRPr lang="en-US" altLang="en-US"/>
          </a:p>
        </p:txBody>
      </p:sp>
      <p:sp>
        <p:nvSpPr>
          <p:cNvPr id="6" name="Footer Placeholder 5"/>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176727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535754"/>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endParaRPr lang="en-GB" altLang="en-US" sz="1500"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600" y="5543642"/>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818" y="1281406"/>
            <a:ext cx="6143008" cy="42319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2240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a:latin typeface="Arial" charset="0"/>
              </a:rPr>
              <a:t>Ramillien G et al. Geophys. J. Int. 2004;158:813-826</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2004 RAS</a:t>
            </a:r>
          </a:p>
        </p:txBody>
      </p:sp>
      <p:sp>
        <p:nvSpPr>
          <p:cNvPr id="8" name="Title 1"/>
          <p:cNvSpPr txBox="1">
            <a:spLocks/>
          </p:cNvSpPr>
          <p:nvPr/>
        </p:nvSpPr>
        <p:spPr>
          <a:xfrm>
            <a:off x="457200" y="457200"/>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i="1" u="sng" dirty="0" smtClean="0"/>
              <a:t>Periodic</a:t>
            </a:r>
            <a:r>
              <a:rPr lang="en-US" dirty="0" smtClean="0"/>
              <a:t> </a:t>
            </a:r>
            <a:r>
              <a:rPr lang="en-US" dirty="0" smtClean="0"/>
              <a:t>Mass Movement</a:t>
            </a:r>
            <a:endParaRPr lang="en-US" dirty="0"/>
          </a:p>
        </p:txBody>
      </p:sp>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14</a:t>
            </a:fld>
            <a:endParaRPr lang="en-US" altLang="en-US"/>
          </a:p>
        </p:txBody>
      </p:sp>
    </p:spTree>
    <p:extLst>
      <p:ext uri="{BB962C8B-B14F-4D97-AF65-F5344CB8AC3E}">
        <p14:creationId xmlns:p14="http://schemas.microsoft.com/office/powerpoint/2010/main" val="2346321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a:t>
            </a:r>
            <a:r>
              <a:rPr lang="en-US" dirty="0" smtClean="0"/>
              <a:t>Service (</a:t>
            </a:r>
            <a:r>
              <a:rPr lang="en-US" dirty="0" err="1" smtClean="0"/>
              <a:t>GeMS</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Goal:  Track all changes to the geoid which would prevent 1 cm accuracy</a:t>
            </a:r>
          </a:p>
          <a:p>
            <a:r>
              <a:rPr lang="en-US" sz="2800" dirty="0" smtClean="0"/>
              <a:t>Aspects included:</a:t>
            </a:r>
            <a:endParaRPr lang="en-US" sz="2800" dirty="0" smtClean="0"/>
          </a:p>
          <a:p>
            <a:pPr lvl="1"/>
            <a:r>
              <a:rPr lang="en-US" sz="2400" dirty="0" smtClean="0"/>
              <a:t>Shape, Secular:  e.g. Hudson Bay</a:t>
            </a:r>
          </a:p>
          <a:p>
            <a:pPr lvl="1"/>
            <a:r>
              <a:rPr lang="en-US" sz="2400" dirty="0" smtClean="0"/>
              <a:t>Shape, Episodic:  e.g. Massive Earthquakes</a:t>
            </a:r>
            <a:endParaRPr lang="en-US" sz="2400" dirty="0" smtClean="0"/>
          </a:p>
          <a:p>
            <a:pPr lvl="1"/>
            <a:r>
              <a:rPr lang="en-US" sz="2400" dirty="0" smtClean="0"/>
              <a:t>W0, Secular:  Global </a:t>
            </a:r>
            <a:r>
              <a:rPr lang="en-US" sz="2400" dirty="0" smtClean="0"/>
              <a:t>Sea Level </a:t>
            </a:r>
            <a:r>
              <a:rPr lang="en-US" sz="2400" dirty="0" smtClean="0"/>
              <a:t>Change (see next slides)</a:t>
            </a:r>
          </a:p>
          <a:p>
            <a:r>
              <a:rPr lang="en-US" sz="2800" dirty="0" smtClean="0"/>
              <a:t>Examples of things excluded:</a:t>
            </a:r>
          </a:p>
          <a:p>
            <a:pPr lvl="1"/>
            <a:r>
              <a:rPr lang="en-US" sz="2400" dirty="0" smtClean="0"/>
              <a:t>Size, Secular:  Mass quantity of Earth is effectively static</a:t>
            </a:r>
          </a:p>
          <a:p>
            <a:pPr lvl="1"/>
            <a:r>
              <a:rPr lang="en-US" sz="2400" dirty="0" smtClean="0"/>
              <a:t>Shape, Periodic:  Seasonal glacier cycle</a:t>
            </a:r>
            <a:endParaRPr lang="en-US" sz="2400" dirty="0"/>
          </a:p>
          <a:p>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spTree>
    <p:extLst>
      <p:ext uri="{BB962C8B-B14F-4D97-AF65-F5344CB8AC3E}">
        <p14:creationId xmlns:p14="http://schemas.microsoft.com/office/powerpoint/2010/main" val="8377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16</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Sea Level and The Geoid</a:t>
            </a:r>
            <a:endParaRPr lang="en-US" dirty="0"/>
          </a:p>
        </p:txBody>
      </p:sp>
    </p:spTree>
    <p:extLst>
      <p:ext uri="{BB962C8B-B14F-4D97-AF65-F5344CB8AC3E}">
        <p14:creationId xmlns:p14="http://schemas.microsoft.com/office/powerpoint/2010/main" val="389448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Sea Level Change</a:t>
            </a:r>
            <a:endParaRPr lang="en-US" dirty="0"/>
          </a:p>
        </p:txBody>
      </p:sp>
      <p:sp>
        <p:nvSpPr>
          <p:cNvPr id="3" name="Content Placeholder 2"/>
          <p:cNvSpPr>
            <a:spLocks noGrp="1"/>
          </p:cNvSpPr>
          <p:nvPr>
            <p:ph idx="1"/>
          </p:nvPr>
        </p:nvSpPr>
        <p:spPr/>
        <p:txBody>
          <a:bodyPr/>
          <a:lstStyle/>
          <a:p>
            <a:r>
              <a:rPr lang="en-US" dirty="0" smtClean="0"/>
              <a:t>Special geoid-definition problem…</a:t>
            </a:r>
          </a:p>
          <a:p>
            <a:r>
              <a:rPr lang="en-US" dirty="0" smtClean="0"/>
              <a:t>Consider only the mechanics of sea-level change:</a:t>
            </a:r>
            <a:endParaRPr lang="en-US" dirty="0" smtClean="0"/>
          </a:p>
          <a:p>
            <a:pPr lvl="1"/>
            <a:r>
              <a:rPr lang="en-US" dirty="0" smtClean="0"/>
              <a:t>Mass </a:t>
            </a:r>
            <a:r>
              <a:rPr lang="en-US" i="1" dirty="0" smtClean="0"/>
              <a:t>is</a:t>
            </a:r>
            <a:r>
              <a:rPr lang="en-US" dirty="0" smtClean="0"/>
              <a:t> moving about (</a:t>
            </a:r>
            <a:r>
              <a:rPr lang="en-US" u="sng" dirty="0" smtClean="0"/>
              <a:t>geopotential</a:t>
            </a:r>
            <a:r>
              <a:rPr lang="en-US" dirty="0" smtClean="0"/>
              <a:t> change)</a:t>
            </a:r>
          </a:p>
          <a:p>
            <a:pPr lvl="2"/>
            <a:r>
              <a:rPr lang="en-US" dirty="0" smtClean="0"/>
              <a:t>Land ice melts and joins the ocean, re-distributing mass around the globe</a:t>
            </a:r>
          </a:p>
          <a:p>
            <a:pPr lvl="1"/>
            <a:r>
              <a:rPr lang="en-US" dirty="0" smtClean="0"/>
              <a:t>Global mean sea level is rising (</a:t>
            </a:r>
            <a:r>
              <a:rPr lang="en-US" u="sng" dirty="0" smtClean="0"/>
              <a:t>geometric</a:t>
            </a:r>
            <a:r>
              <a:rPr lang="en-US" dirty="0" smtClean="0"/>
              <a:t> change)</a:t>
            </a:r>
          </a:p>
          <a:p>
            <a:pPr lvl="2"/>
            <a:r>
              <a:rPr lang="en-US" dirty="0" smtClean="0"/>
              <a:t>By long standing tradition, the geoid is the one equipotential surface that fits global mean sea level</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17</a:t>
            </a:fld>
            <a:endParaRPr lang="en-US" altLang="en-US" dirty="0"/>
          </a:p>
        </p:txBody>
      </p:sp>
    </p:spTree>
    <p:extLst>
      <p:ext uri="{BB962C8B-B14F-4D97-AF65-F5344CB8AC3E}">
        <p14:creationId xmlns:p14="http://schemas.microsoft.com/office/powerpoint/2010/main" val="33953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3" name="Straight Connector 92"/>
          <p:cNvCxnSpPr/>
          <p:nvPr/>
        </p:nvCxnSpPr>
        <p:spPr>
          <a:xfrm>
            <a:off x="4704399" y="1701307"/>
            <a:ext cx="1" cy="3345239"/>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49072" y="2804430"/>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22100" y="2285757"/>
            <a:ext cx="336147" cy="518673"/>
            <a:chOff x="1719002" y="77363"/>
            <a:chExt cx="448196" cy="691564"/>
          </a:xfrm>
        </p:grpSpPr>
        <p:sp>
          <p:nvSpPr>
            <p:cNvPr id="8" name="Rectangle 7"/>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648972" y="4024336"/>
            <a:ext cx="2139728" cy="686487"/>
            <a:chOff x="1949857" y="3128117"/>
            <a:chExt cx="2852970" cy="915316"/>
          </a:xfrm>
        </p:grpSpPr>
        <p:grpSp>
          <p:nvGrpSpPr>
            <p:cNvPr id="105" name="Group 104"/>
            <p:cNvGrpSpPr/>
            <p:nvPr/>
          </p:nvGrpSpPr>
          <p:grpSpPr>
            <a:xfrm>
              <a:off x="1949857" y="3128117"/>
              <a:ext cx="2217853" cy="915316"/>
              <a:chOff x="1949857" y="3128117"/>
              <a:chExt cx="2217853" cy="915316"/>
            </a:xfrm>
          </p:grpSpPr>
          <p:sp>
            <p:nvSpPr>
              <p:cNvPr id="39" name="Arc 38"/>
              <p:cNvSpPr/>
              <p:nvPr/>
            </p:nvSpPr>
            <p:spPr>
              <a:xfrm rot="8258195">
                <a:off x="1949857" y="3128117"/>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8258195">
                <a:off x="2607416" y="3129033"/>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8258195">
                <a:off x="3253310" y="3128118"/>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Arc 41"/>
            <p:cNvSpPr/>
            <p:nvPr/>
          </p:nvSpPr>
          <p:spPr>
            <a:xfrm rot="8258195">
              <a:off x="3888427" y="312903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6293272" y="2285757"/>
            <a:ext cx="336147" cy="518673"/>
            <a:chOff x="1719002" y="77363"/>
            <a:chExt cx="448196" cy="691564"/>
          </a:xfrm>
        </p:grpSpPr>
        <p:sp>
          <p:nvSpPr>
            <p:cNvPr id="73" name="Rectangle 72"/>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889453" y="2981451"/>
            <a:ext cx="2139728" cy="686487"/>
            <a:chOff x="8903083" y="2424919"/>
            <a:chExt cx="2852970" cy="915316"/>
          </a:xfrm>
        </p:grpSpPr>
        <p:sp>
          <p:nvSpPr>
            <p:cNvPr id="83" name="Arc 82"/>
            <p:cNvSpPr/>
            <p:nvPr/>
          </p:nvSpPr>
          <p:spPr>
            <a:xfrm rot="8258195">
              <a:off x="8903083" y="2424919"/>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8258195">
              <a:off x="9560642" y="2425835"/>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8258195">
              <a:off x="10206536" y="242492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8258195">
              <a:off x="10841653" y="2425832"/>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9" name="Right Arrow 88"/>
          <p:cNvSpPr/>
          <p:nvPr/>
        </p:nvSpPr>
        <p:spPr>
          <a:xfrm>
            <a:off x="3929035" y="3257077"/>
            <a:ext cx="1719860" cy="22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874051" y="2819787"/>
            <a:ext cx="2172390" cy="507831"/>
          </a:xfrm>
          <a:prstGeom prst="rect">
            <a:avLst/>
          </a:prstGeom>
          <a:noFill/>
        </p:spPr>
        <p:txBody>
          <a:bodyPr wrap="none" rtlCol="0">
            <a:spAutoFit/>
          </a:bodyPr>
          <a:lstStyle/>
          <a:p>
            <a:r>
              <a:rPr lang="en-US" sz="2700" dirty="0"/>
              <a:t>Time Passes</a:t>
            </a:r>
            <a:endParaRPr lang="en-US" sz="2700" dirty="0"/>
          </a:p>
        </p:txBody>
      </p:sp>
      <p:sp>
        <p:nvSpPr>
          <p:cNvPr id="91" name="TextBox 90"/>
          <p:cNvSpPr txBox="1"/>
          <p:nvPr/>
        </p:nvSpPr>
        <p:spPr>
          <a:xfrm>
            <a:off x="3829076" y="3425565"/>
            <a:ext cx="2685351" cy="507831"/>
          </a:xfrm>
          <a:prstGeom prst="rect">
            <a:avLst/>
          </a:prstGeom>
          <a:noFill/>
        </p:spPr>
        <p:txBody>
          <a:bodyPr wrap="none" rtlCol="0">
            <a:spAutoFit/>
          </a:bodyPr>
          <a:lstStyle/>
          <a:p>
            <a:r>
              <a:rPr lang="en-US" sz="2700" dirty="0"/>
              <a:t>Sea Level Rises</a:t>
            </a:r>
            <a:endParaRPr lang="en-US" sz="2700" dirty="0"/>
          </a:p>
        </p:txBody>
      </p:sp>
      <p:sp>
        <p:nvSpPr>
          <p:cNvPr id="96" name="TextBox 95"/>
          <p:cNvSpPr txBox="1"/>
          <p:nvPr/>
        </p:nvSpPr>
        <p:spPr>
          <a:xfrm>
            <a:off x="373276" y="234093"/>
            <a:ext cx="8339142" cy="523220"/>
          </a:xfrm>
          <a:prstGeom prst="rect">
            <a:avLst/>
          </a:prstGeom>
          <a:noFill/>
        </p:spPr>
        <p:txBody>
          <a:bodyPr wrap="none" rtlCol="0">
            <a:spAutoFit/>
          </a:bodyPr>
          <a:lstStyle/>
          <a:p>
            <a:r>
              <a:rPr lang="en-US" sz="2800" dirty="0"/>
              <a:t>Scenario 1:  Geoid Definition remains tied to GMSL</a:t>
            </a:r>
            <a:endParaRPr lang="en-US" sz="2800" dirty="0"/>
          </a:p>
        </p:txBody>
      </p:sp>
      <p:cxnSp>
        <p:nvCxnSpPr>
          <p:cNvPr id="98" name="Straight Connector 97"/>
          <p:cNvCxnSpPr/>
          <p:nvPr/>
        </p:nvCxnSpPr>
        <p:spPr>
          <a:xfrm>
            <a:off x="284629" y="4648867"/>
            <a:ext cx="32475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240519" y="3615185"/>
            <a:ext cx="261837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78783" y="2819787"/>
            <a:ext cx="0" cy="182908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6156338" y="2819786"/>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p:nvPr/>
        </p:nvCxnSpPr>
        <p:spPr>
          <a:xfrm flipV="1">
            <a:off x="6461345" y="2819788"/>
            <a:ext cx="0" cy="79539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83560" y="3400337"/>
            <a:ext cx="718399" cy="839951"/>
            <a:chOff x="809429" y="3747584"/>
            <a:chExt cx="957864" cy="1119935"/>
          </a:xfrm>
        </p:grpSpPr>
        <p:sp>
          <p:nvSpPr>
            <p:cNvPr id="112" name="TextBox 111"/>
            <p:cNvSpPr txBox="1"/>
            <p:nvPr/>
          </p:nvSpPr>
          <p:spPr>
            <a:xfrm>
              <a:off x="809429" y="3747584"/>
              <a:ext cx="746358" cy="954108"/>
            </a:xfrm>
            <a:prstGeom prst="rect">
              <a:avLst/>
            </a:prstGeom>
            <a:noFill/>
          </p:spPr>
          <p:txBody>
            <a:bodyPr wrap="none" rtlCol="0">
              <a:spAutoFit/>
            </a:bodyPr>
            <a:lstStyle/>
            <a:p>
              <a:r>
                <a:rPr lang="en-US" sz="4050" dirty="0"/>
                <a:t>H</a:t>
              </a:r>
              <a:endParaRPr lang="en-US" sz="4050" dirty="0"/>
            </a:p>
          </p:txBody>
        </p:sp>
        <p:sp>
          <p:nvSpPr>
            <p:cNvPr id="113" name="TextBox 112"/>
            <p:cNvSpPr txBox="1"/>
            <p:nvPr/>
          </p:nvSpPr>
          <p:spPr>
            <a:xfrm>
              <a:off x="1236805" y="4128855"/>
              <a:ext cx="530488" cy="738664"/>
            </a:xfrm>
            <a:prstGeom prst="rect">
              <a:avLst/>
            </a:prstGeom>
            <a:noFill/>
          </p:spPr>
          <p:txBody>
            <a:bodyPr wrap="none" rtlCol="0">
              <a:spAutoFit/>
            </a:bodyPr>
            <a:lstStyle/>
            <a:p>
              <a:r>
                <a:rPr lang="en-US" sz="3000" dirty="0"/>
                <a:t>1</a:t>
              </a:r>
              <a:endParaRPr lang="en-US" sz="3000" dirty="0"/>
            </a:p>
          </p:txBody>
        </p:sp>
      </p:grpSp>
      <p:grpSp>
        <p:nvGrpSpPr>
          <p:cNvPr id="115" name="Group 114"/>
          <p:cNvGrpSpPr/>
          <p:nvPr/>
        </p:nvGrpSpPr>
        <p:grpSpPr>
          <a:xfrm>
            <a:off x="6400416" y="2860416"/>
            <a:ext cx="718399" cy="839951"/>
            <a:chOff x="809429" y="3747584"/>
            <a:chExt cx="957864" cy="1119935"/>
          </a:xfrm>
        </p:grpSpPr>
        <p:sp>
          <p:nvSpPr>
            <p:cNvPr id="116" name="TextBox 115"/>
            <p:cNvSpPr txBox="1"/>
            <p:nvPr/>
          </p:nvSpPr>
          <p:spPr>
            <a:xfrm>
              <a:off x="809429" y="3747584"/>
              <a:ext cx="746358" cy="954108"/>
            </a:xfrm>
            <a:prstGeom prst="rect">
              <a:avLst/>
            </a:prstGeom>
            <a:noFill/>
          </p:spPr>
          <p:txBody>
            <a:bodyPr wrap="none" rtlCol="0">
              <a:spAutoFit/>
            </a:bodyPr>
            <a:lstStyle/>
            <a:p>
              <a:r>
                <a:rPr lang="en-US" sz="4050" dirty="0"/>
                <a:t>H</a:t>
              </a:r>
              <a:endParaRPr lang="en-US" sz="4050" dirty="0"/>
            </a:p>
          </p:txBody>
        </p:sp>
        <p:sp>
          <p:nvSpPr>
            <p:cNvPr id="117" name="TextBox 116"/>
            <p:cNvSpPr txBox="1"/>
            <p:nvPr/>
          </p:nvSpPr>
          <p:spPr>
            <a:xfrm>
              <a:off x="1236805" y="4128855"/>
              <a:ext cx="530488" cy="738664"/>
            </a:xfrm>
            <a:prstGeom prst="rect">
              <a:avLst/>
            </a:prstGeom>
            <a:noFill/>
          </p:spPr>
          <p:txBody>
            <a:bodyPr wrap="none" rtlCol="0">
              <a:spAutoFit/>
            </a:bodyPr>
            <a:lstStyle/>
            <a:p>
              <a:r>
                <a:rPr lang="en-US" sz="3000" dirty="0"/>
                <a:t>2</a:t>
              </a:r>
              <a:endParaRPr lang="en-US" sz="3000" dirty="0"/>
            </a:p>
          </p:txBody>
        </p:sp>
      </p:grpSp>
      <p:sp>
        <p:nvSpPr>
          <p:cNvPr id="118" name="TextBox 117"/>
          <p:cNvSpPr txBox="1"/>
          <p:nvPr/>
        </p:nvSpPr>
        <p:spPr>
          <a:xfrm>
            <a:off x="230257" y="5780709"/>
            <a:ext cx="8948283" cy="461665"/>
          </a:xfrm>
          <a:prstGeom prst="rect">
            <a:avLst/>
          </a:prstGeom>
          <a:noFill/>
        </p:spPr>
        <p:txBody>
          <a:bodyPr wrap="none" rtlCol="0">
            <a:spAutoFit/>
          </a:bodyPr>
          <a:lstStyle/>
          <a:p>
            <a:r>
              <a:rPr lang="en-US" sz="2400" dirty="0"/>
              <a:t>As Global Mean Sea Level rises, orthometric height gets smaller</a:t>
            </a:r>
            <a:endParaRPr lang="en-US" sz="2400" dirty="0"/>
          </a:p>
        </p:txBody>
      </p:sp>
      <p:sp>
        <p:nvSpPr>
          <p:cNvPr id="2" name="TextBox 1"/>
          <p:cNvSpPr txBox="1"/>
          <p:nvPr/>
        </p:nvSpPr>
        <p:spPr>
          <a:xfrm>
            <a:off x="1024459" y="4599692"/>
            <a:ext cx="800219" cy="369332"/>
          </a:xfrm>
          <a:prstGeom prst="rect">
            <a:avLst/>
          </a:prstGeom>
          <a:noFill/>
        </p:spPr>
        <p:txBody>
          <a:bodyPr wrap="none" rtlCol="0">
            <a:spAutoFit/>
          </a:bodyPr>
          <a:lstStyle/>
          <a:p>
            <a:r>
              <a:rPr lang="en-US" dirty="0" smtClean="0"/>
              <a:t>Geoid</a:t>
            </a:r>
            <a:endParaRPr lang="en-US" dirty="0"/>
          </a:p>
        </p:txBody>
      </p:sp>
      <p:sp>
        <p:nvSpPr>
          <p:cNvPr id="38" name="TextBox 37"/>
          <p:cNvSpPr txBox="1"/>
          <p:nvPr/>
        </p:nvSpPr>
        <p:spPr>
          <a:xfrm>
            <a:off x="2598156" y="4644853"/>
            <a:ext cx="838691" cy="369332"/>
          </a:xfrm>
          <a:prstGeom prst="rect">
            <a:avLst/>
          </a:prstGeom>
          <a:noFill/>
        </p:spPr>
        <p:txBody>
          <a:bodyPr wrap="none" rtlCol="0">
            <a:spAutoFit/>
          </a:bodyPr>
          <a:lstStyle/>
          <a:p>
            <a:r>
              <a:rPr lang="en-US" dirty="0" smtClean="0"/>
              <a:t>GMSL</a:t>
            </a:r>
            <a:endParaRPr lang="en-US" dirty="0"/>
          </a:p>
        </p:txBody>
      </p:sp>
      <p:sp>
        <p:nvSpPr>
          <p:cNvPr id="43" name="TextBox 42"/>
          <p:cNvSpPr txBox="1"/>
          <p:nvPr/>
        </p:nvSpPr>
        <p:spPr>
          <a:xfrm>
            <a:off x="6550225" y="3594068"/>
            <a:ext cx="800219" cy="369332"/>
          </a:xfrm>
          <a:prstGeom prst="rect">
            <a:avLst/>
          </a:prstGeom>
          <a:noFill/>
        </p:spPr>
        <p:txBody>
          <a:bodyPr wrap="none" rtlCol="0">
            <a:spAutoFit/>
          </a:bodyPr>
          <a:lstStyle/>
          <a:p>
            <a:r>
              <a:rPr lang="en-US" dirty="0" smtClean="0"/>
              <a:t>Geoid</a:t>
            </a:r>
            <a:endParaRPr lang="en-US" dirty="0"/>
          </a:p>
        </p:txBody>
      </p:sp>
      <p:sp>
        <p:nvSpPr>
          <p:cNvPr id="44" name="TextBox 43"/>
          <p:cNvSpPr txBox="1"/>
          <p:nvPr/>
        </p:nvSpPr>
        <p:spPr>
          <a:xfrm>
            <a:off x="8123921" y="3639230"/>
            <a:ext cx="838691" cy="369332"/>
          </a:xfrm>
          <a:prstGeom prst="rect">
            <a:avLst/>
          </a:prstGeom>
          <a:noFill/>
        </p:spPr>
        <p:txBody>
          <a:bodyPr wrap="none" rtlCol="0">
            <a:spAutoFit/>
          </a:bodyPr>
          <a:lstStyle/>
          <a:p>
            <a:r>
              <a:rPr lang="en-US" dirty="0" smtClean="0"/>
              <a:t>GMSL</a:t>
            </a:r>
            <a:endParaRPr lang="en-US" dirty="0"/>
          </a:p>
        </p:txBody>
      </p:sp>
    </p:spTree>
    <p:extLst>
      <p:ext uri="{BB962C8B-B14F-4D97-AF65-F5344CB8AC3E}">
        <p14:creationId xmlns:p14="http://schemas.microsoft.com/office/powerpoint/2010/main" val="2285211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3" name="Straight Connector 92"/>
          <p:cNvCxnSpPr/>
          <p:nvPr/>
        </p:nvCxnSpPr>
        <p:spPr>
          <a:xfrm>
            <a:off x="4704399" y="1701307"/>
            <a:ext cx="1" cy="3345239"/>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49072" y="2804430"/>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22100" y="2285757"/>
            <a:ext cx="336147" cy="518673"/>
            <a:chOff x="1719002" y="77363"/>
            <a:chExt cx="448196" cy="691564"/>
          </a:xfrm>
        </p:grpSpPr>
        <p:sp>
          <p:nvSpPr>
            <p:cNvPr id="8" name="Rectangle 7"/>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648972" y="4024336"/>
            <a:ext cx="2139728" cy="686487"/>
            <a:chOff x="1949857" y="3128117"/>
            <a:chExt cx="2852970" cy="915316"/>
          </a:xfrm>
        </p:grpSpPr>
        <p:grpSp>
          <p:nvGrpSpPr>
            <p:cNvPr id="105" name="Group 104"/>
            <p:cNvGrpSpPr/>
            <p:nvPr/>
          </p:nvGrpSpPr>
          <p:grpSpPr>
            <a:xfrm>
              <a:off x="1949857" y="3128117"/>
              <a:ext cx="2217853" cy="915316"/>
              <a:chOff x="1949857" y="3128117"/>
              <a:chExt cx="2217853" cy="915316"/>
            </a:xfrm>
          </p:grpSpPr>
          <p:sp>
            <p:nvSpPr>
              <p:cNvPr id="39" name="Arc 38"/>
              <p:cNvSpPr/>
              <p:nvPr/>
            </p:nvSpPr>
            <p:spPr>
              <a:xfrm rot="8258195">
                <a:off x="1949857" y="3128117"/>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8258195">
                <a:off x="2607416" y="3129033"/>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8258195">
                <a:off x="3253310" y="3128118"/>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Arc 41"/>
            <p:cNvSpPr/>
            <p:nvPr/>
          </p:nvSpPr>
          <p:spPr>
            <a:xfrm rot="8258195">
              <a:off x="3888427" y="312903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6293272" y="2285757"/>
            <a:ext cx="336147" cy="518673"/>
            <a:chOff x="1719002" y="77363"/>
            <a:chExt cx="448196" cy="691564"/>
          </a:xfrm>
        </p:grpSpPr>
        <p:sp>
          <p:nvSpPr>
            <p:cNvPr id="73" name="Rectangle 72"/>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889453" y="2981451"/>
            <a:ext cx="2139728" cy="686487"/>
            <a:chOff x="8903083" y="2424919"/>
            <a:chExt cx="2852970" cy="915316"/>
          </a:xfrm>
        </p:grpSpPr>
        <p:sp>
          <p:nvSpPr>
            <p:cNvPr id="83" name="Arc 82"/>
            <p:cNvSpPr/>
            <p:nvPr/>
          </p:nvSpPr>
          <p:spPr>
            <a:xfrm rot="8258195">
              <a:off x="8903083" y="2424919"/>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8258195">
              <a:off x="9560642" y="2425835"/>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8258195">
              <a:off x="10206536" y="242492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8258195">
              <a:off x="10841653" y="2425832"/>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9" name="Right Arrow 88"/>
          <p:cNvSpPr/>
          <p:nvPr/>
        </p:nvSpPr>
        <p:spPr>
          <a:xfrm>
            <a:off x="3929035" y="3257077"/>
            <a:ext cx="1719860" cy="22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874051" y="2819787"/>
            <a:ext cx="2172390" cy="507831"/>
          </a:xfrm>
          <a:prstGeom prst="rect">
            <a:avLst/>
          </a:prstGeom>
          <a:noFill/>
        </p:spPr>
        <p:txBody>
          <a:bodyPr wrap="none" rtlCol="0">
            <a:spAutoFit/>
          </a:bodyPr>
          <a:lstStyle/>
          <a:p>
            <a:r>
              <a:rPr lang="en-US" sz="2700" dirty="0"/>
              <a:t>Time Passes</a:t>
            </a:r>
            <a:endParaRPr lang="en-US" sz="2700" dirty="0"/>
          </a:p>
        </p:txBody>
      </p:sp>
      <p:sp>
        <p:nvSpPr>
          <p:cNvPr id="91" name="TextBox 90"/>
          <p:cNvSpPr txBox="1"/>
          <p:nvPr/>
        </p:nvSpPr>
        <p:spPr>
          <a:xfrm>
            <a:off x="3829076" y="3425565"/>
            <a:ext cx="2685351" cy="507831"/>
          </a:xfrm>
          <a:prstGeom prst="rect">
            <a:avLst/>
          </a:prstGeom>
          <a:noFill/>
        </p:spPr>
        <p:txBody>
          <a:bodyPr wrap="none" rtlCol="0">
            <a:spAutoFit/>
          </a:bodyPr>
          <a:lstStyle/>
          <a:p>
            <a:r>
              <a:rPr lang="en-US" sz="2700" dirty="0"/>
              <a:t>Sea Level Rises</a:t>
            </a:r>
            <a:endParaRPr lang="en-US" sz="2700" dirty="0"/>
          </a:p>
        </p:txBody>
      </p:sp>
      <p:sp>
        <p:nvSpPr>
          <p:cNvPr id="96" name="TextBox 95"/>
          <p:cNvSpPr txBox="1"/>
          <p:nvPr/>
        </p:nvSpPr>
        <p:spPr>
          <a:xfrm>
            <a:off x="368909" y="341532"/>
            <a:ext cx="8460971" cy="523220"/>
          </a:xfrm>
          <a:prstGeom prst="rect">
            <a:avLst/>
          </a:prstGeom>
          <a:noFill/>
        </p:spPr>
        <p:txBody>
          <a:bodyPr wrap="none" rtlCol="0">
            <a:spAutoFit/>
          </a:bodyPr>
          <a:lstStyle/>
          <a:p>
            <a:r>
              <a:rPr lang="en-US" sz="2800" dirty="0"/>
              <a:t>Scenario 2:  Geoid Definition decoupled from GMSL</a:t>
            </a:r>
            <a:endParaRPr lang="en-US" sz="2800" dirty="0"/>
          </a:p>
        </p:txBody>
      </p:sp>
      <p:cxnSp>
        <p:nvCxnSpPr>
          <p:cNvPr id="98" name="Straight Connector 97"/>
          <p:cNvCxnSpPr/>
          <p:nvPr/>
        </p:nvCxnSpPr>
        <p:spPr>
          <a:xfrm>
            <a:off x="284629" y="4648867"/>
            <a:ext cx="32475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56338" y="4646014"/>
            <a:ext cx="261837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78783" y="2819787"/>
            <a:ext cx="0" cy="182908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6156338" y="2819786"/>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p:nvPr/>
        </p:nvCxnSpPr>
        <p:spPr>
          <a:xfrm flipV="1">
            <a:off x="6461345" y="2819789"/>
            <a:ext cx="0" cy="182622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83560" y="3400337"/>
            <a:ext cx="718399" cy="839951"/>
            <a:chOff x="809429" y="3747584"/>
            <a:chExt cx="957864" cy="1119935"/>
          </a:xfrm>
        </p:grpSpPr>
        <p:sp>
          <p:nvSpPr>
            <p:cNvPr id="112" name="TextBox 111"/>
            <p:cNvSpPr txBox="1"/>
            <p:nvPr/>
          </p:nvSpPr>
          <p:spPr>
            <a:xfrm>
              <a:off x="809429" y="3747584"/>
              <a:ext cx="746358" cy="954108"/>
            </a:xfrm>
            <a:prstGeom prst="rect">
              <a:avLst/>
            </a:prstGeom>
            <a:noFill/>
          </p:spPr>
          <p:txBody>
            <a:bodyPr wrap="none" rtlCol="0">
              <a:spAutoFit/>
            </a:bodyPr>
            <a:lstStyle/>
            <a:p>
              <a:r>
                <a:rPr lang="en-US" sz="4050" dirty="0"/>
                <a:t>H</a:t>
              </a:r>
              <a:endParaRPr lang="en-US" sz="4050" dirty="0"/>
            </a:p>
          </p:txBody>
        </p:sp>
        <p:sp>
          <p:nvSpPr>
            <p:cNvPr id="113" name="TextBox 112"/>
            <p:cNvSpPr txBox="1"/>
            <p:nvPr/>
          </p:nvSpPr>
          <p:spPr>
            <a:xfrm>
              <a:off x="1236805" y="4128855"/>
              <a:ext cx="530488" cy="738664"/>
            </a:xfrm>
            <a:prstGeom prst="rect">
              <a:avLst/>
            </a:prstGeom>
            <a:noFill/>
          </p:spPr>
          <p:txBody>
            <a:bodyPr wrap="none" rtlCol="0">
              <a:spAutoFit/>
            </a:bodyPr>
            <a:lstStyle/>
            <a:p>
              <a:r>
                <a:rPr lang="en-US" sz="3000" dirty="0"/>
                <a:t>1</a:t>
              </a:r>
              <a:endParaRPr lang="en-US" sz="3000" dirty="0"/>
            </a:p>
          </p:txBody>
        </p:sp>
      </p:grpSp>
      <p:grpSp>
        <p:nvGrpSpPr>
          <p:cNvPr id="115" name="Group 114"/>
          <p:cNvGrpSpPr/>
          <p:nvPr/>
        </p:nvGrpSpPr>
        <p:grpSpPr>
          <a:xfrm>
            <a:off x="6451656" y="3373926"/>
            <a:ext cx="718399" cy="839951"/>
            <a:chOff x="809429" y="3747584"/>
            <a:chExt cx="957864" cy="1119935"/>
          </a:xfrm>
        </p:grpSpPr>
        <p:sp>
          <p:nvSpPr>
            <p:cNvPr id="116" name="TextBox 115"/>
            <p:cNvSpPr txBox="1"/>
            <p:nvPr/>
          </p:nvSpPr>
          <p:spPr>
            <a:xfrm>
              <a:off x="809429" y="3747584"/>
              <a:ext cx="746358" cy="954108"/>
            </a:xfrm>
            <a:prstGeom prst="rect">
              <a:avLst/>
            </a:prstGeom>
            <a:noFill/>
          </p:spPr>
          <p:txBody>
            <a:bodyPr wrap="none" rtlCol="0">
              <a:spAutoFit/>
            </a:bodyPr>
            <a:lstStyle/>
            <a:p>
              <a:r>
                <a:rPr lang="en-US" sz="4050" dirty="0"/>
                <a:t>H</a:t>
              </a:r>
              <a:endParaRPr lang="en-US" sz="4050" dirty="0"/>
            </a:p>
          </p:txBody>
        </p:sp>
        <p:sp>
          <p:nvSpPr>
            <p:cNvPr id="117" name="TextBox 116"/>
            <p:cNvSpPr txBox="1"/>
            <p:nvPr/>
          </p:nvSpPr>
          <p:spPr>
            <a:xfrm>
              <a:off x="1236805" y="4128855"/>
              <a:ext cx="530488" cy="738664"/>
            </a:xfrm>
            <a:prstGeom prst="rect">
              <a:avLst/>
            </a:prstGeom>
            <a:noFill/>
          </p:spPr>
          <p:txBody>
            <a:bodyPr wrap="none" rtlCol="0">
              <a:spAutoFit/>
            </a:bodyPr>
            <a:lstStyle/>
            <a:p>
              <a:r>
                <a:rPr lang="en-US" sz="3000" dirty="0"/>
                <a:t>2</a:t>
              </a:r>
              <a:endParaRPr lang="en-US" sz="3000" dirty="0"/>
            </a:p>
          </p:txBody>
        </p:sp>
      </p:grpSp>
      <p:sp>
        <p:nvSpPr>
          <p:cNvPr id="118" name="TextBox 117"/>
          <p:cNvSpPr txBox="1"/>
          <p:nvPr/>
        </p:nvSpPr>
        <p:spPr>
          <a:xfrm>
            <a:off x="456276" y="5793641"/>
            <a:ext cx="8045792" cy="400110"/>
          </a:xfrm>
          <a:prstGeom prst="rect">
            <a:avLst/>
          </a:prstGeom>
          <a:noFill/>
        </p:spPr>
        <p:txBody>
          <a:bodyPr wrap="none" rtlCol="0">
            <a:spAutoFit/>
          </a:bodyPr>
          <a:lstStyle/>
          <a:p>
            <a:r>
              <a:rPr lang="en-US" sz="2000" dirty="0"/>
              <a:t>As Global Mean Sea Level rises, orthometric height remains constant</a:t>
            </a:r>
            <a:endParaRPr lang="en-US" sz="2000" dirty="0"/>
          </a:p>
        </p:txBody>
      </p:sp>
      <p:sp>
        <p:nvSpPr>
          <p:cNvPr id="37" name="TextBox 36"/>
          <p:cNvSpPr txBox="1"/>
          <p:nvPr/>
        </p:nvSpPr>
        <p:spPr>
          <a:xfrm>
            <a:off x="1024459" y="4599692"/>
            <a:ext cx="800219" cy="369332"/>
          </a:xfrm>
          <a:prstGeom prst="rect">
            <a:avLst/>
          </a:prstGeom>
          <a:noFill/>
        </p:spPr>
        <p:txBody>
          <a:bodyPr wrap="none" rtlCol="0">
            <a:spAutoFit/>
          </a:bodyPr>
          <a:lstStyle/>
          <a:p>
            <a:r>
              <a:rPr lang="en-US" dirty="0" smtClean="0"/>
              <a:t>Geoid</a:t>
            </a:r>
            <a:endParaRPr lang="en-US" dirty="0"/>
          </a:p>
        </p:txBody>
      </p:sp>
      <p:sp>
        <p:nvSpPr>
          <p:cNvPr id="38" name="TextBox 37"/>
          <p:cNvSpPr txBox="1"/>
          <p:nvPr/>
        </p:nvSpPr>
        <p:spPr>
          <a:xfrm>
            <a:off x="2598156" y="4644853"/>
            <a:ext cx="838691" cy="369332"/>
          </a:xfrm>
          <a:prstGeom prst="rect">
            <a:avLst/>
          </a:prstGeom>
          <a:noFill/>
        </p:spPr>
        <p:txBody>
          <a:bodyPr wrap="none" rtlCol="0">
            <a:spAutoFit/>
          </a:bodyPr>
          <a:lstStyle/>
          <a:p>
            <a:r>
              <a:rPr lang="en-US" dirty="0" smtClean="0"/>
              <a:t>GMSL</a:t>
            </a:r>
            <a:endParaRPr lang="en-US" dirty="0"/>
          </a:p>
        </p:txBody>
      </p:sp>
      <p:sp>
        <p:nvSpPr>
          <p:cNvPr id="43" name="TextBox 42"/>
          <p:cNvSpPr txBox="1"/>
          <p:nvPr/>
        </p:nvSpPr>
        <p:spPr>
          <a:xfrm>
            <a:off x="6635120" y="4628720"/>
            <a:ext cx="800219" cy="369332"/>
          </a:xfrm>
          <a:prstGeom prst="rect">
            <a:avLst/>
          </a:prstGeom>
          <a:noFill/>
        </p:spPr>
        <p:txBody>
          <a:bodyPr wrap="none" rtlCol="0">
            <a:spAutoFit/>
          </a:bodyPr>
          <a:lstStyle/>
          <a:p>
            <a:r>
              <a:rPr lang="en-US" dirty="0" smtClean="0"/>
              <a:t>Geoid</a:t>
            </a:r>
            <a:endParaRPr lang="en-US" dirty="0"/>
          </a:p>
        </p:txBody>
      </p:sp>
      <p:sp>
        <p:nvSpPr>
          <p:cNvPr id="44" name="TextBox 43"/>
          <p:cNvSpPr txBox="1"/>
          <p:nvPr/>
        </p:nvSpPr>
        <p:spPr>
          <a:xfrm>
            <a:off x="8150015" y="3663845"/>
            <a:ext cx="838691" cy="369332"/>
          </a:xfrm>
          <a:prstGeom prst="rect">
            <a:avLst/>
          </a:prstGeom>
          <a:noFill/>
        </p:spPr>
        <p:txBody>
          <a:bodyPr wrap="none" rtlCol="0">
            <a:spAutoFit/>
          </a:bodyPr>
          <a:lstStyle/>
          <a:p>
            <a:r>
              <a:rPr lang="en-US" dirty="0" smtClean="0"/>
              <a:t>GMSL</a:t>
            </a:r>
            <a:endParaRPr lang="en-US" dirty="0"/>
          </a:p>
        </p:txBody>
      </p:sp>
    </p:spTree>
    <p:extLst>
      <p:ext uri="{BB962C8B-B14F-4D97-AF65-F5344CB8AC3E}">
        <p14:creationId xmlns:p14="http://schemas.microsoft.com/office/powerpoint/2010/main" val="147824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8" name="Slide Number Placeholder 7"/>
          <p:cNvSpPr>
            <a:spLocks noGrp="1"/>
          </p:cNvSpPr>
          <p:nvPr>
            <p:ph type="sldNum" sz="quarter" idx="12"/>
          </p:nvPr>
        </p:nvSpPr>
        <p:spPr/>
        <p:txBody>
          <a:bodyPr/>
          <a:lstStyle/>
          <a:p>
            <a:pPr>
              <a:defRPr/>
            </a:pPr>
            <a:fld id="{A269A303-B593-45E6-8920-67DA3337AB25}" type="slidenum">
              <a:rPr lang="en-US" altLang="en-US" smtClean="0"/>
              <a:pPr>
                <a:defRPr/>
              </a:pPr>
              <a:t>2</a:t>
            </a:fld>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508299"/>
            <a:ext cx="4422372" cy="5848051"/>
          </a:xfrm>
          <a:prstGeom prst="rect">
            <a:avLst/>
          </a:prstGeom>
        </p:spPr>
      </p:pic>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179497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275"/>
            <a:ext cx="8229600" cy="1143000"/>
          </a:xfrm>
        </p:spPr>
        <p:txBody>
          <a:bodyPr/>
          <a:lstStyle/>
          <a:p>
            <a:r>
              <a:rPr lang="en-US" sz="3600" dirty="0" smtClean="0"/>
              <a:t>Choosing a new geoid as GMSL changes</a:t>
            </a:r>
            <a:endParaRPr lang="en-US" sz="3600" dirty="0"/>
          </a:p>
        </p:txBody>
      </p:sp>
      <p:sp>
        <p:nvSpPr>
          <p:cNvPr id="4" name="Date Placeholder 3"/>
          <p:cNvSpPr>
            <a:spLocks noGrp="1"/>
          </p:cNvSpPr>
          <p:nvPr>
            <p:ph type="dt" sz="half" idx="10"/>
          </p:nvPr>
        </p:nvSpPr>
        <p:spPr/>
        <p:txBody>
          <a:bodyPr/>
          <a:lstStyle/>
          <a:p>
            <a:pPr>
              <a:defRPr/>
            </a:pPr>
            <a:r>
              <a:rPr lang="en-US" smtClean="0"/>
              <a:t>February 1, 2018</a:t>
            </a:r>
            <a:endParaRPr 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pic>
        <p:nvPicPr>
          <p:cNvPr id="3" name="Picture 2"/>
          <p:cNvPicPr>
            <a:picLocks noChangeAspect="1"/>
          </p:cNvPicPr>
          <p:nvPr/>
        </p:nvPicPr>
        <p:blipFill>
          <a:blip r:embed="rId2"/>
          <a:stretch>
            <a:fillRect/>
          </a:stretch>
        </p:blipFill>
        <p:spPr>
          <a:xfrm>
            <a:off x="0" y="1192900"/>
            <a:ext cx="9144000" cy="5163450"/>
          </a:xfrm>
          <a:prstGeom prst="rect">
            <a:avLst/>
          </a:prstGeom>
        </p:spPr>
      </p:pic>
    </p:spTree>
    <p:extLst>
      <p:ext uri="{BB962C8B-B14F-4D97-AF65-F5344CB8AC3E}">
        <p14:creationId xmlns:p14="http://schemas.microsoft.com/office/powerpoint/2010/main" val="853773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21</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NAPGD2022</a:t>
            </a:r>
            <a:endParaRPr lang="en-US" dirty="0"/>
          </a:p>
        </p:txBody>
      </p:sp>
    </p:spTree>
    <p:extLst>
      <p:ext uri="{BB962C8B-B14F-4D97-AF65-F5344CB8AC3E}">
        <p14:creationId xmlns:p14="http://schemas.microsoft.com/office/powerpoint/2010/main" val="3685734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Old:</a:t>
            </a:r>
          </a:p>
          <a:p>
            <a:pPr marL="457200" lvl="1" indent="0" eaLnBrk="1" hangingPunct="1">
              <a:buNone/>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None/>
            </a:pPr>
            <a:r>
              <a:rPr lang="en-US" altLang="en-US" sz="2400" dirty="0">
                <a:cs typeface="Times New Roman" panose="02020603050405020304" pitchFamily="18" charset="0"/>
              </a:rPr>
              <a:t>PRVD 02</a:t>
            </a:r>
          </a:p>
          <a:p>
            <a:pPr marL="457200" lvl="1" indent="0" eaLnBrk="1" hangingPunct="1">
              <a:buNone/>
            </a:pPr>
            <a:r>
              <a:rPr lang="en-US" altLang="en-US" sz="2400" dirty="0">
                <a:cs typeface="Times New Roman" panose="02020603050405020304" pitchFamily="18" charset="0"/>
              </a:rPr>
              <a:t>VIVD09</a:t>
            </a:r>
          </a:p>
          <a:p>
            <a:pPr marL="457200" lvl="1" indent="0" eaLnBrk="1" hangingPunct="1">
              <a:buNone/>
            </a:pPr>
            <a:r>
              <a:rPr lang="en-US" altLang="en-US" sz="2400" dirty="0">
                <a:cs typeface="Times New Roman" panose="02020603050405020304" pitchFamily="18" charset="0"/>
              </a:rPr>
              <a:t>ASVD02</a:t>
            </a:r>
          </a:p>
          <a:p>
            <a:pPr marL="457200" lvl="1" indent="0" eaLnBrk="1" hangingPunct="1">
              <a:buNone/>
            </a:pPr>
            <a:r>
              <a:rPr lang="en-US" altLang="en-US" sz="2400" dirty="0">
                <a:cs typeface="Times New Roman" panose="02020603050405020304" pitchFamily="18" charset="0"/>
              </a:rPr>
              <a:t>NMVD03</a:t>
            </a:r>
          </a:p>
          <a:p>
            <a:pPr marL="457200" lvl="1" indent="0" eaLnBrk="1" hangingPunct="1">
              <a:buNone/>
            </a:pPr>
            <a:r>
              <a:rPr lang="en-US" altLang="en-US" sz="2400" dirty="0">
                <a:cs typeface="Times New Roman" panose="02020603050405020304" pitchFamily="18" charset="0"/>
              </a:rPr>
              <a:t>GUVD04</a:t>
            </a:r>
          </a:p>
          <a:p>
            <a:pPr marL="457200" lvl="1" indent="0" eaLnBrk="1" hangingPunct="1">
              <a:buNone/>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None/>
            </a:pPr>
            <a:r>
              <a:rPr lang="en-US" altLang="en-US" sz="2400" dirty="0" smtClean="0">
                <a:cs typeface="Times New Roman" panose="02020603050405020304" pitchFamily="18" charset="0"/>
              </a:rPr>
              <a:t>IGSN71</a:t>
            </a:r>
          </a:p>
          <a:p>
            <a:pPr marL="457200" lvl="1" indent="0" eaLnBrk="1" hangingPunct="1">
              <a:buNone/>
            </a:pPr>
            <a:r>
              <a:rPr lang="en-US" altLang="en-US" sz="2400" dirty="0" smtClean="0">
                <a:cs typeface="Times New Roman" panose="02020603050405020304" pitchFamily="18" charset="0"/>
              </a:rPr>
              <a:t>GEOID12B</a:t>
            </a:r>
          </a:p>
          <a:p>
            <a:pPr marL="457200" lvl="1" indent="0" eaLnBrk="1" hangingPunct="1">
              <a:buNone/>
            </a:pPr>
            <a:r>
              <a:rPr lang="en-US" altLang="en-US" sz="2400" dirty="0" smtClean="0">
                <a:cs typeface="Times New Roman" panose="02020603050405020304" pitchFamily="18" charset="0"/>
              </a:rPr>
              <a:t>DEFLEC12B</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514600"/>
            <a:ext cx="6324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New:</a:t>
            </a:r>
          </a:p>
          <a:p>
            <a:pPr marL="457200" lvl="1" indent="0" eaLnBrk="1" hangingPunct="1">
              <a:buNone/>
            </a:pPr>
            <a:r>
              <a:rPr lang="en-US" altLang="en-US" sz="2400" dirty="0" smtClean="0">
                <a:cs typeface="Times New Roman" panose="02020603050405020304" pitchFamily="18" charset="0"/>
              </a:rPr>
              <a:t>The North American-Pacific Geopotential Datum of 2022 (NAPGD2022)</a:t>
            </a:r>
          </a:p>
          <a:p>
            <a:pPr marL="457200" lvl="1" indent="0" eaLnBrk="1" hangingPunct="1">
              <a:buNone/>
            </a:pPr>
            <a:endParaRPr lang="en-US" altLang="en-US" sz="2400" dirty="0" smtClean="0">
              <a:cs typeface="Times New Roman" panose="02020603050405020304" pitchFamily="18" charset="0"/>
            </a:endParaRP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Will </a:t>
            </a:r>
            <a:r>
              <a:rPr lang="en-US" altLang="en-US" sz="2400" dirty="0" smtClean="0">
                <a:cs typeface="Times New Roman" panose="02020603050405020304" pitchFamily="18" charset="0"/>
              </a:rPr>
              <a:t>include:</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rPr>
              <a:t>GEOID2022</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rPr>
              <a:t>DEFLEC2022</a:t>
            </a:r>
          </a:p>
          <a:p>
            <a:pPr marL="457200" lvl="1" indent="0" eaLnBrk="1" hangingPunct="1">
              <a:buNone/>
            </a:pPr>
            <a:r>
              <a:rPr lang="en-US" altLang="en-US" sz="2400" dirty="0" smtClean="0">
                <a:cs typeface="Times New Roman" panose="02020603050405020304" pitchFamily="18" charset="0"/>
              </a:rPr>
              <a:t>		GRAV2022</a:t>
            </a:r>
          </a:p>
          <a:p>
            <a:pPr marL="457200" lvl="1" indent="0" eaLnBrk="1" hangingPunct="1">
              <a:buNone/>
            </a:pPr>
            <a:r>
              <a:rPr lang="en-US" altLang="en-US" sz="2400" dirty="0" smtClean="0">
                <a:cs typeface="Times New Roman" panose="02020603050405020304" pitchFamily="18" charset="0"/>
              </a:rPr>
              <a:t>		DEM2022</a:t>
            </a:r>
          </a:p>
          <a:p>
            <a:pPr marL="457200" lvl="1" indent="0" eaLnBrk="1" hangingPunct="1">
              <a:buNone/>
            </a:pPr>
            <a:endParaRPr lang="en-US" altLang="en-US" sz="2400" dirty="0" smtClean="0">
              <a:cs typeface="Times New Roman" panose="02020603050405020304" pitchFamily="18" charset="0"/>
            </a:endParaRP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TextBox 3"/>
          <p:cNvSpPr txBox="1"/>
          <p:nvPr/>
        </p:nvSpPr>
        <p:spPr>
          <a:xfrm>
            <a:off x="0" y="1990725"/>
            <a:ext cx="989373" cy="430887"/>
          </a:xfrm>
          <a:prstGeom prst="rect">
            <a:avLst/>
          </a:prstGeom>
          <a:noFill/>
        </p:spPr>
        <p:txBody>
          <a:bodyPr wrap="none" rtlCol="0">
            <a:spAutoFit/>
          </a:bodyPr>
          <a:lstStyle/>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8" name="TextBox 7"/>
          <p:cNvSpPr txBox="1"/>
          <p:nvPr/>
        </p:nvSpPr>
        <p:spPr>
          <a:xfrm>
            <a:off x="0" y="3238454"/>
            <a:ext cx="989373" cy="600164"/>
          </a:xfrm>
          <a:prstGeom prst="rect">
            <a:avLst/>
          </a:prstGeom>
          <a:noFill/>
        </p:spPr>
        <p:txBody>
          <a:bodyPr wrap="none" rtlCol="0">
            <a:spAutoFit/>
          </a:bodyPr>
          <a:lstStyle/>
          <a:p>
            <a:r>
              <a:rPr lang="en-US" sz="1100" b="1" dirty="0" smtClean="0">
                <a:solidFill>
                  <a:srgbClr val="FF0000"/>
                </a:solidFill>
              </a:rPr>
              <a:t>Normal</a:t>
            </a:r>
          </a:p>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5" name="Left Brace 4"/>
          <p:cNvSpPr/>
          <p:nvPr/>
        </p:nvSpPr>
        <p:spPr>
          <a:xfrm>
            <a:off x="989373" y="2514599"/>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7" y="4602095"/>
            <a:ext cx="772969" cy="430887"/>
          </a:xfrm>
          <a:prstGeom prst="rect">
            <a:avLst/>
          </a:prstGeom>
          <a:noFill/>
        </p:spPr>
        <p:txBody>
          <a:bodyPr wrap="none" rtlCol="0">
            <a:spAutoFit/>
          </a:bodyPr>
          <a:lstStyle/>
          <a:p>
            <a:r>
              <a:rPr lang="en-US" sz="1100" b="1" dirty="0" smtClean="0">
                <a:solidFill>
                  <a:srgbClr val="FF0000"/>
                </a:solidFill>
              </a:rPr>
              <a:t>Dynamic</a:t>
            </a:r>
          </a:p>
          <a:p>
            <a:r>
              <a:rPr lang="en-US" sz="1100" b="1" dirty="0" smtClean="0">
                <a:solidFill>
                  <a:srgbClr val="FF0000"/>
                </a:solidFill>
              </a:rPr>
              <a:t>Heights</a:t>
            </a:r>
            <a:endParaRPr lang="en-US" sz="1100" b="1" dirty="0">
              <a:solidFill>
                <a:srgbClr val="FF0000"/>
              </a:solidFill>
            </a:endParaRPr>
          </a:p>
        </p:txBody>
      </p:sp>
      <p:sp>
        <p:nvSpPr>
          <p:cNvPr id="11" name="TextBox 10"/>
          <p:cNvSpPr txBox="1"/>
          <p:nvPr/>
        </p:nvSpPr>
        <p:spPr>
          <a:xfrm>
            <a:off x="-43837" y="5153110"/>
            <a:ext cx="668773" cy="261610"/>
          </a:xfrm>
          <a:prstGeom prst="rect">
            <a:avLst/>
          </a:prstGeom>
          <a:noFill/>
        </p:spPr>
        <p:txBody>
          <a:bodyPr wrap="none" rtlCol="0">
            <a:spAutoFit/>
          </a:bodyPr>
          <a:lstStyle/>
          <a:p>
            <a:r>
              <a:rPr lang="en-US" sz="1100" b="1" dirty="0" smtClean="0">
                <a:solidFill>
                  <a:srgbClr val="FF0000"/>
                </a:solidFill>
              </a:rPr>
              <a:t>Gravity</a:t>
            </a:r>
          </a:p>
        </p:txBody>
      </p:sp>
      <p:sp>
        <p:nvSpPr>
          <p:cNvPr id="13" name="TextBox 12"/>
          <p:cNvSpPr txBox="1"/>
          <p:nvPr/>
        </p:nvSpPr>
        <p:spPr>
          <a:xfrm>
            <a:off x="-43837" y="5534848"/>
            <a:ext cx="1000595" cy="430887"/>
          </a:xfrm>
          <a:prstGeom prst="rect">
            <a:avLst/>
          </a:prstGeom>
          <a:noFill/>
        </p:spPr>
        <p:txBody>
          <a:bodyPr wrap="none" rtlCol="0">
            <a:spAutoFit/>
          </a:bodyPr>
          <a:lstStyle/>
          <a:p>
            <a:r>
              <a:rPr lang="en-US" sz="1100" b="1" dirty="0" smtClean="0">
                <a:solidFill>
                  <a:srgbClr val="FF0000"/>
                </a:solidFill>
              </a:rPr>
              <a:t>Geoid</a:t>
            </a:r>
          </a:p>
          <a:p>
            <a:r>
              <a:rPr lang="en-US" sz="1100" b="1" dirty="0" smtClean="0">
                <a:solidFill>
                  <a:srgbClr val="FF0000"/>
                </a:solidFill>
              </a:rPr>
              <a:t>Undulations</a:t>
            </a:r>
          </a:p>
        </p:txBody>
      </p:sp>
      <p:sp>
        <p:nvSpPr>
          <p:cNvPr id="14" name="TextBox 13"/>
          <p:cNvSpPr txBox="1"/>
          <p:nvPr/>
        </p:nvSpPr>
        <p:spPr>
          <a:xfrm>
            <a:off x="-11222" y="5965735"/>
            <a:ext cx="1148071" cy="430887"/>
          </a:xfrm>
          <a:prstGeom prst="rect">
            <a:avLst/>
          </a:prstGeom>
          <a:noFill/>
        </p:spPr>
        <p:txBody>
          <a:bodyPr wrap="none" rtlCol="0">
            <a:spAutoFit/>
          </a:bodyPr>
          <a:lstStyle/>
          <a:p>
            <a:r>
              <a:rPr lang="en-US" sz="1100" b="1" dirty="0" smtClean="0">
                <a:solidFill>
                  <a:srgbClr val="FF0000"/>
                </a:solidFill>
              </a:rPr>
              <a:t>Deflections of</a:t>
            </a:r>
          </a:p>
          <a:p>
            <a:r>
              <a:rPr lang="en-US" sz="1100" b="1" dirty="0">
                <a:solidFill>
                  <a:srgbClr val="FF0000"/>
                </a:solidFill>
              </a:rPr>
              <a:t>t</a:t>
            </a:r>
            <a:r>
              <a:rPr lang="en-US" sz="1100" b="1" dirty="0" smtClean="0">
                <a:solidFill>
                  <a:srgbClr val="FF0000"/>
                </a:solidFill>
              </a:rPr>
              <a: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22</a:t>
            </a:fld>
            <a:endParaRPr lang="en-US"/>
          </a:p>
        </p:txBody>
      </p:sp>
    </p:spTree>
    <p:extLst>
      <p:ext uri="{BB962C8B-B14F-4D97-AF65-F5344CB8AC3E}">
        <p14:creationId xmlns:p14="http://schemas.microsoft.com/office/powerpoint/2010/main" val="9387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NAP</a:t>
            </a:r>
            <a:r>
              <a:rPr lang="en-US" dirty="0" smtClean="0"/>
              <a:t>GD2022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North American-Pacific</a:t>
            </a:r>
            <a:r>
              <a:rPr lang="en-US" dirty="0" smtClean="0"/>
              <a:t>…”</a:t>
            </a:r>
          </a:p>
          <a:p>
            <a:pPr lvl="1"/>
            <a:r>
              <a:rPr lang="en-US" dirty="0" smtClean="0"/>
              <a:t>Because the </a:t>
            </a:r>
            <a:r>
              <a:rPr lang="en-US" i="1" dirty="0" smtClean="0"/>
              <a:t>gridded</a:t>
            </a:r>
            <a:r>
              <a:rPr lang="en-US" dirty="0" smtClean="0"/>
              <a:t> components (geoid, DoV, gravity, DEM) will cover all major USA populated territories, and these happen to fall in the general regions of “North America” and “The Pacific Ocean”</a:t>
            </a:r>
          </a:p>
          <a:p>
            <a:pPr lvl="2"/>
            <a:r>
              <a:rPr lang="en-US" dirty="0" smtClean="0"/>
              <a:t>However, the foundation of</a:t>
            </a:r>
            <a:r>
              <a:rPr lang="en-US" dirty="0" smtClean="0"/>
              <a:t> the gridded components will be a </a:t>
            </a:r>
            <a:r>
              <a:rPr lang="en-US" i="1" dirty="0" smtClean="0"/>
              <a:t>global</a:t>
            </a:r>
            <a:r>
              <a:rPr lang="en-US" dirty="0" smtClean="0"/>
              <a:t> geopotential model</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23</a:t>
            </a:fld>
            <a:endParaRPr lang="en-US" altLang="en-US" dirty="0"/>
          </a:p>
        </p:txBody>
      </p:sp>
    </p:spTree>
    <p:extLst>
      <p:ext uri="{BB962C8B-B14F-4D97-AF65-F5344CB8AC3E}">
        <p14:creationId xmlns:p14="http://schemas.microsoft.com/office/powerpoint/2010/main" val="37248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t>
            </a:r>
            <a:r>
              <a:rPr lang="en-US" dirty="0" smtClean="0">
                <a:solidFill>
                  <a:srgbClr val="FF0000"/>
                </a:solidFill>
              </a:rPr>
              <a:t>G</a:t>
            </a:r>
            <a:r>
              <a:rPr lang="en-US" dirty="0" smtClean="0"/>
              <a:t>D2022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Geopotential</a:t>
            </a:r>
            <a:r>
              <a:rPr lang="en-US" dirty="0" smtClean="0"/>
              <a:t>…”</a:t>
            </a:r>
          </a:p>
          <a:p>
            <a:pPr lvl="1"/>
            <a:r>
              <a:rPr lang="en-US" dirty="0" smtClean="0"/>
              <a:t>Because it isn’t just about heights, but rather about all geodetic coordinates related to Earth’s geopotential field (geoid, deflections, </a:t>
            </a:r>
            <a:r>
              <a:rPr lang="en-US" dirty="0" err="1" smtClean="0"/>
              <a:t>etc</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24</a:t>
            </a:fld>
            <a:endParaRPr lang="en-US" altLang="en-US" dirty="0"/>
          </a:p>
        </p:txBody>
      </p:sp>
    </p:spTree>
    <p:extLst>
      <p:ext uri="{BB962C8B-B14F-4D97-AF65-F5344CB8AC3E}">
        <p14:creationId xmlns:p14="http://schemas.microsoft.com/office/powerpoint/2010/main" val="41441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a:t>
            </a:r>
            <a:r>
              <a:rPr lang="en-US" dirty="0" smtClean="0">
                <a:solidFill>
                  <a:srgbClr val="FF0000"/>
                </a:solidFill>
              </a:rPr>
              <a:t>D</a:t>
            </a:r>
            <a:r>
              <a:rPr lang="en-US" dirty="0" smtClean="0"/>
              <a:t>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Datum</a:t>
            </a:r>
            <a:r>
              <a:rPr lang="en-US" dirty="0" smtClean="0"/>
              <a:t>…”</a:t>
            </a:r>
          </a:p>
          <a:p>
            <a:pPr lvl="1"/>
            <a:r>
              <a:rPr lang="en-US" dirty="0" smtClean="0"/>
              <a:t>Because a “geopotential reference frame” was, frankly, an unwieldy term that had no precedence in geodetic literature.  </a:t>
            </a:r>
            <a:endParaRPr lang="en-US" dirty="0"/>
          </a:p>
          <a:p>
            <a:pPr lvl="2"/>
            <a:r>
              <a:rPr lang="en-US" dirty="0" smtClean="0"/>
              <a:t>“Reference Frame” only carries a geometric connotation in geodesy</a:t>
            </a:r>
          </a:p>
          <a:p>
            <a:pPr lvl="1"/>
            <a:r>
              <a:rPr lang="en-US" dirty="0" smtClean="0"/>
              <a:t>It is replacing, and expanding upon, the idea of a “vertical datum”</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25</a:t>
            </a:fld>
            <a:endParaRPr lang="en-US" altLang="en-US" dirty="0"/>
          </a:p>
        </p:txBody>
      </p:sp>
    </p:spTree>
    <p:extLst>
      <p:ext uri="{BB962C8B-B14F-4D97-AF65-F5344CB8AC3E}">
        <p14:creationId xmlns:p14="http://schemas.microsoft.com/office/powerpoint/2010/main" val="26529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NAPGD</a:t>
            </a:r>
            <a:r>
              <a:rPr lang="en-US" dirty="0" smtClean="0">
                <a:solidFill>
                  <a:srgbClr val="FF0000"/>
                </a:solidFill>
              </a:rPr>
              <a:t>2022</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2022</a:t>
            </a:r>
            <a:r>
              <a:rPr lang="en-US" dirty="0" smtClean="0"/>
              <a:t>”</a:t>
            </a:r>
          </a:p>
          <a:p>
            <a:pPr lvl="1"/>
            <a:r>
              <a:rPr lang="en-US" dirty="0" smtClean="0"/>
              <a:t>Because that is our target release date</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26</a:t>
            </a:fld>
            <a:endParaRPr lang="en-US" altLang="en-US" dirty="0"/>
          </a:p>
        </p:txBody>
      </p:sp>
    </p:spTree>
    <p:extLst>
      <p:ext uri="{BB962C8B-B14F-4D97-AF65-F5344CB8AC3E}">
        <p14:creationId xmlns:p14="http://schemas.microsoft.com/office/powerpoint/2010/main" val="12728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Expected changes to orthometric heights</a:t>
            </a:r>
            <a:endParaRPr lang="en-US" sz="3600" dirty="0"/>
          </a:p>
        </p:txBody>
      </p:sp>
      <p:sp>
        <p:nvSpPr>
          <p:cNvPr id="3" name="Date Placeholder 2"/>
          <p:cNvSpPr>
            <a:spLocks noGrp="1"/>
          </p:cNvSpPr>
          <p:nvPr>
            <p:ph type="dt" sz="half" idx="10"/>
          </p:nvPr>
        </p:nvSpPr>
        <p:spPr/>
        <p:txBody>
          <a:bodyPr/>
          <a:lstStyle/>
          <a:p>
            <a:pPr>
              <a:defRPr/>
            </a:pPr>
            <a:r>
              <a:rPr lang="en-US" altLang="en-US" smtClean="0"/>
              <a:t>February 1, 2018</a:t>
            </a:r>
            <a:endParaRPr lang="en-US" altLang="en-US"/>
          </a:p>
        </p:txBody>
      </p:sp>
      <p:sp>
        <p:nvSpPr>
          <p:cNvPr id="4" name="Footer Placeholder 3"/>
          <p:cNvSpPr>
            <a:spLocks noGrp="1"/>
          </p:cNvSpPr>
          <p:nvPr>
            <p:ph type="ftr" sz="quarter" idx="11"/>
          </p:nvPr>
        </p:nvSpPr>
        <p:spPr/>
        <p:txBody>
          <a:bodyPr/>
          <a:lstStyle/>
          <a:p>
            <a:pPr>
              <a:defRPr/>
            </a:pPr>
            <a:r>
              <a:rPr lang="en-US" smtClean="0"/>
              <a:t>Blueprint for 2022, Part 2:  Geopotential Coordinates</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27</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1634490" y="1804987"/>
            <a:ext cx="5875020" cy="3248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451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sp>
        <p:nvSpPr>
          <p:cNvPr id="3" name="Date Placeholder 2"/>
          <p:cNvSpPr>
            <a:spLocks noGrp="1"/>
          </p:cNvSpPr>
          <p:nvPr>
            <p:ph type="dt" sz="half" idx="10"/>
          </p:nvPr>
        </p:nvSpPr>
        <p:spPr/>
        <p:txBody>
          <a:bodyPr/>
          <a:lstStyle/>
          <a:p>
            <a:pPr>
              <a:defRPr/>
            </a:pPr>
            <a:r>
              <a:rPr lang="en-US" altLang="en-US" smtClean="0"/>
              <a:t>February 1, 2018</a:t>
            </a:r>
            <a:endParaRPr lang="en-US" altLang="en-US"/>
          </a:p>
        </p:txBody>
      </p:sp>
      <p:sp>
        <p:nvSpPr>
          <p:cNvPr id="4" name="Footer Placeholder 3"/>
          <p:cNvSpPr>
            <a:spLocks noGrp="1"/>
          </p:cNvSpPr>
          <p:nvPr>
            <p:ph type="ftr" sz="quarter" idx="11"/>
          </p:nvPr>
        </p:nvSpPr>
        <p:spPr/>
        <p:txBody>
          <a:bodyPr/>
          <a:lstStyle/>
          <a:p>
            <a:pPr>
              <a:defRPr/>
            </a:pPr>
            <a:r>
              <a:rPr lang="en-US" smtClean="0"/>
              <a:t>Blueprint for 2022, Part 2:  Geopotential Coordinates</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28</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9872" t="3026" r="17949" b="6859"/>
          <a:stretch/>
        </p:blipFill>
        <p:spPr bwMode="auto">
          <a:xfrm>
            <a:off x="1614170" y="1703520"/>
            <a:ext cx="5915660" cy="4086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1229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February 1, 2018</a:t>
            </a:r>
            <a:endParaRPr lang="en-US" altLang="en-US"/>
          </a:p>
        </p:txBody>
      </p:sp>
      <p:sp>
        <p:nvSpPr>
          <p:cNvPr id="4" name="Footer Placeholder 3"/>
          <p:cNvSpPr>
            <a:spLocks noGrp="1"/>
          </p:cNvSpPr>
          <p:nvPr>
            <p:ph type="ftr" sz="quarter" idx="11"/>
          </p:nvPr>
        </p:nvSpPr>
        <p:spPr/>
        <p:txBody>
          <a:bodyPr/>
          <a:lstStyle/>
          <a:p>
            <a:pPr>
              <a:defRPr/>
            </a:pPr>
            <a:r>
              <a:rPr lang="en-US" smtClean="0"/>
              <a:t>Blueprint for 2022, Part 2:  Geopotential Coordinates</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29</a:t>
            </a:fld>
            <a:endParaRPr lang="en-US" altLang="en-US"/>
          </a:p>
        </p:txBody>
      </p:sp>
      <mc:AlternateContent xmlns:mc="http://schemas.openxmlformats.org/markup-compatibility/2006" xmlns:a14="http://schemas.microsoft.com/office/drawing/2010/main">
        <mc:Choice Requires="a14">
          <p:sp>
            <p:nvSpPr>
              <p:cNvPr id="6" name="Rectangle 5"/>
              <p:cNvSpPr/>
              <p:nvPr/>
            </p:nvSpPr>
            <p:spPr>
              <a:xfrm>
                <a:off x="789271" y="2341545"/>
                <a:ext cx="7565457" cy="513282"/>
              </a:xfrm>
              <a:prstGeom prst="rect">
                <a:avLst/>
              </a:prstGeom>
            </p:spPr>
            <p:txBody>
              <a:bodyPr wrap="square">
                <a:spAutoFit/>
              </a:bodyPr>
              <a:lstStyle/>
              <a:p>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𝑁𝐴𝑃𝐺𝐷</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rgbClr val="FF0000"/>
                            </a:solidFill>
                            <a:effectLst/>
                            <a:latin typeface="Cambria Math" panose="02040503050406030204" pitchFamily="18" charset="0"/>
                          </a:rPr>
                        </m:ctrlPr>
                      </m:sSub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h</m:t>
                        </m:r>
                      </m:e>
                      <m: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𝑇𝑅𝐹</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rgbClr val="FF0000"/>
                            </a:solidFill>
                            <a:effectLst/>
                            <a:latin typeface="Cambria Math" panose="02040503050406030204" pitchFamily="18" charset="0"/>
                          </a:rPr>
                        </m:ctrlPr>
                      </m:sSub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𝐺𝐸𝑂𝐼𝐷</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789271" y="2341545"/>
                <a:ext cx="7565457" cy="513282"/>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24865" y="4689797"/>
            <a:ext cx="4467890" cy="1200329"/>
          </a:xfrm>
          <a:prstGeom prst="rect">
            <a:avLst/>
          </a:prstGeom>
          <a:noFill/>
        </p:spPr>
        <p:txBody>
          <a:bodyPr wrap="none" rtlCol="0">
            <a:spAutoFit/>
          </a:bodyPr>
          <a:lstStyle/>
          <a:p>
            <a:r>
              <a:rPr lang="en-US" dirty="0" smtClean="0"/>
              <a:t>Time-dependencies of </a:t>
            </a:r>
            <a:r>
              <a:rPr lang="en-US" u="sng" dirty="0" smtClean="0"/>
              <a:t>ellipsoid heights</a:t>
            </a:r>
          </a:p>
          <a:p>
            <a:r>
              <a:rPr lang="en-US" dirty="0" smtClean="0"/>
              <a:t>come from OPUS, where time-dependent</a:t>
            </a:r>
          </a:p>
          <a:p>
            <a:r>
              <a:rPr lang="en-US" dirty="0" smtClean="0"/>
              <a:t>CORS coordinates serve as control for</a:t>
            </a:r>
          </a:p>
          <a:p>
            <a:r>
              <a:rPr lang="en-US" smtClean="0"/>
              <a:t>your time-dependent GNSS </a:t>
            </a:r>
            <a:r>
              <a:rPr lang="en-US" dirty="0" smtClean="0"/>
              <a:t>survey.</a:t>
            </a:r>
            <a:endParaRPr lang="en-US" dirty="0" smtClean="0"/>
          </a:p>
        </p:txBody>
      </p:sp>
      <p:sp>
        <p:nvSpPr>
          <p:cNvPr id="8" name="TextBox 7"/>
          <p:cNvSpPr txBox="1"/>
          <p:nvPr/>
        </p:nvSpPr>
        <p:spPr>
          <a:xfrm>
            <a:off x="4876615" y="4689796"/>
            <a:ext cx="4331057" cy="1477328"/>
          </a:xfrm>
          <a:prstGeom prst="rect">
            <a:avLst/>
          </a:prstGeom>
          <a:noFill/>
        </p:spPr>
        <p:txBody>
          <a:bodyPr wrap="none" rtlCol="0">
            <a:spAutoFit/>
          </a:bodyPr>
          <a:lstStyle/>
          <a:p>
            <a:r>
              <a:rPr lang="en-US" dirty="0" smtClean="0"/>
              <a:t>Time-dependencies of </a:t>
            </a:r>
            <a:r>
              <a:rPr lang="en-US" u="sng" dirty="0" smtClean="0"/>
              <a:t>geoid undulations</a:t>
            </a:r>
          </a:p>
          <a:p>
            <a:r>
              <a:rPr lang="en-US" dirty="0" smtClean="0"/>
              <a:t>are captured in the dynamic component</a:t>
            </a:r>
          </a:p>
          <a:p>
            <a:r>
              <a:rPr lang="en-US" dirty="0" smtClean="0"/>
              <a:t>of GEOID2022 (“DGEOID2022”), which</a:t>
            </a:r>
          </a:p>
          <a:p>
            <a:r>
              <a:rPr lang="en-US" dirty="0" smtClean="0"/>
              <a:t>will come from the geoid monitoring</a:t>
            </a:r>
          </a:p>
          <a:p>
            <a:r>
              <a:rPr lang="en-US" dirty="0" smtClean="0"/>
              <a:t>service, or </a:t>
            </a:r>
            <a:r>
              <a:rPr lang="en-US" dirty="0" err="1" smtClean="0"/>
              <a:t>GeMS</a:t>
            </a:r>
            <a:r>
              <a:rPr lang="en-US" dirty="0" smtClean="0"/>
              <a:t>.</a:t>
            </a:r>
            <a:endParaRPr lang="en-US" dirty="0"/>
          </a:p>
        </p:txBody>
      </p:sp>
      <p:sp>
        <p:nvSpPr>
          <p:cNvPr id="9" name="Up Arrow 8"/>
          <p:cNvSpPr/>
          <p:nvPr/>
        </p:nvSpPr>
        <p:spPr>
          <a:xfrm rot="2837372">
            <a:off x="3081210" y="2708778"/>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6799826" y="3005589"/>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18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000" dirty="0" smtClean="0"/>
              <a:t>Quick topics:</a:t>
            </a:r>
          </a:p>
          <a:p>
            <a:pPr lvl="1"/>
            <a:r>
              <a:rPr lang="en-US" sz="1600" dirty="0"/>
              <a:t>How and Why (again</a:t>
            </a:r>
            <a:r>
              <a:rPr lang="en-US" sz="1600" dirty="0" smtClean="0"/>
              <a:t>)</a:t>
            </a:r>
            <a:endParaRPr lang="en-US" sz="2000" dirty="0" smtClean="0"/>
          </a:p>
          <a:p>
            <a:pPr lvl="1"/>
            <a:r>
              <a:rPr lang="en-US" sz="1600" dirty="0" smtClean="0"/>
              <a:t>Geodetic Control</a:t>
            </a:r>
          </a:p>
          <a:p>
            <a:pPr lvl="1"/>
            <a:r>
              <a:rPr lang="en-US" sz="1600" dirty="0" smtClean="0"/>
              <a:t>Why not leveling?</a:t>
            </a:r>
          </a:p>
          <a:p>
            <a:pPr lvl="1"/>
            <a:r>
              <a:rPr lang="en-US" sz="1600" dirty="0" smtClean="0"/>
              <a:t>Geoid modeling </a:t>
            </a:r>
            <a:r>
              <a:rPr lang="en-US" sz="1600" dirty="0" smtClean="0"/>
              <a:t>history</a:t>
            </a:r>
          </a:p>
          <a:p>
            <a:pPr lvl="1"/>
            <a:r>
              <a:rPr lang="en-US" sz="1600" dirty="0" smtClean="0"/>
              <a:t>Geopotential</a:t>
            </a:r>
            <a:endParaRPr lang="en-US" sz="1600" dirty="0" smtClean="0"/>
          </a:p>
          <a:p>
            <a:r>
              <a:rPr lang="en-US" sz="2000" dirty="0" smtClean="0"/>
              <a:t>Deeper dives</a:t>
            </a:r>
            <a:r>
              <a:rPr lang="en-US" sz="2000" dirty="0" smtClean="0"/>
              <a:t>:</a:t>
            </a:r>
            <a:endParaRPr lang="en-US" sz="1600" dirty="0" smtClean="0"/>
          </a:p>
          <a:p>
            <a:pPr lvl="1"/>
            <a:r>
              <a:rPr lang="en-US" sz="1600" dirty="0" smtClean="0"/>
              <a:t>Time Dependency</a:t>
            </a:r>
          </a:p>
          <a:p>
            <a:pPr lvl="1"/>
            <a:r>
              <a:rPr lang="en-US" sz="1600" dirty="0" smtClean="0"/>
              <a:t>Sea Level and the geoid (or not)</a:t>
            </a:r>
          </a:p>
          <a:p>
            <a:pPr lvl="1"/>
            <a:r>
              <a:rPr lang="en-US" sz="1600" b="1" dirty="0" smtClean="0"/>
              <a:t>NAPGD2022</a:t>
            </a:r>
          </a:p>
          <a:p>
            <a:pPr lvl="2"/>
            <a:r>
              <a:rPr lang="en-US" sz="1400" dirty="0"/>
              <a:t>/</a:t>
            </a:r>
            <a:r>
              <a:rPr lang="en-US" sz="1400" dirty="0" smtClean="0"/>
              <a:t>nap-</a:t>
            </a:r>
            <a:r>
              <a:rPr lang="en-US" sz="1400" dirty="0" err="1" smtClean="0"/>
              <a:t>jee</a:t>
            </a:r>
            <a:r>
              <a:rPr lang="en-US" sz="1400" dirty="0" smtClean="0"/>
              <a:t>-</a:t>
            </a:r>
            <a:r>
              <a:rPr lang="en-US" sz="1400" dirty="0" err="1" smtClean="0"/>
              <a:t>dee</a:t>
            </a:r>
            <a:r>
              <a:rPr lang="en-US" sz="1400" dirty="0" smtClean="0"/>
              <a:t>-</a:t>
            </a:r>
            <a:r>
              <a:rPr lang="en-US" sz="1400" dirty="0" err="1" smtClean="0"/>
              <a:t>twen</a:t>
            </a:r>
            <a:r>
              <a:rPr lang="en-US" sz="1400" dirty="0" smtClean="0"/>
              <a:t>-tee-</a:t>
            </a:r>
            <a:r>
              <a:rPr lang="en-US" sz="1400" dirty="0" err="1" smtClean="0"/>
              <a:t>twen</a:t>
            </a:r>
            <a:r>
              <a:rPr lang="en-US" sz="1400" dirty="0" smtClean="0"/>
              <a:t>-tee-too/</a:t>
            </a:r>
          </a:p>
          <a:p>
            <a:pPr lvl="1"/>
            <a:r>
              <a:rPr lang="en-US" sz="1600" dirty="0" smtClean="0"/>
              <a:t>Leveling?  Yes!</a:t>
            </a:r>
          </a:p>
          <a:p>
            <a:pPr lvl="1"/>
            <a:r>
              <a:rPr lang="en-US" sz="1600" dirty="0" smtClean="0"/>
              <a:t>Updates and Replacements</a:t>
            </a:r>
          </a:p>
          <a:p>
            <a:pPr lvl="1"/>
            <a:r>
              <a:rPr lang="en-US" sz="1600" dirty="0" smtClean="0"/>
              <a:t>Summary</a:t>
            </a:r>
            <a:endParaRPr lang="en-US" sz="800"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a:t>
            </a:fld>
            <a:endParaRPr lang="en-US" altLang="en-US" dirty="0"/>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901122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products</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30</a:t>
            </a:fld>
            <a:endParaRPr lang="en-US" altLang="en-US" dirty="0"/>
          </a:p>
        </p:txBody>
      </p:sp>
      <p:sp>
        <p:nvSpPr>
          <p:cNvPr id="10" name="Content Placeholder 9"/>
          <p:cNvSpPr>
            <a:spLocks noGrp="1"/>
          </p:cNvSpPr>
          <p:nvPr>
            <p:ph idx="1"/>
          </p:nvPr>
        </p:nvSpPr>
        <p:spPr/>
        <p:txBody>
          <a:bodyPr/>
          <a:lstStyle/>
          <a:p>
            <a:r>
              <a:rPr lang="en-US" sz="2400" dirty="0" smtClean="0"/>
              <a:t>All will be 1 x 1 arcminute grids</a:t>
            </a:r>
          </a:p>
          <a:p>
            <a:r>
              <a:rPr lang="en-US" sz="2400" dirty="0" smtClean="0"/>
              <a:t>All will cover three finite regions of the globe</a:t>
            </a:r>
          </a:p>
          <a:p>
            <a:r>
              <a:rPr lang="en-US" sz="2400" dirty="0" smtClean="0"/>
              <a:t>All will have a static and dynamic component</a:t>
            </a:r>
          </a:p>
          <a:p>
            <a:pPr lvl="1"/>
            <a:r>
              <a:rPr lang="en-US" sz="2000" dirty="0" smtClean="0"/>
              <a:t>Dynamic surface gravity not expected to be ready by 2022</a:t>
            </a:r>
          </a:p>
          <a:p>
            <a:r>
              <a:rPr lang="en-US" sz="2400" dirty="0" smtClean="0"/>
              <a:t>GEOID2022</a:t>
            </a:r>
          </a:p>
          <a:p>
            <a:pPr lvl="1"/>
            <a:r>
              <a:rPr lang="en-US" sz="2000" dirty="0" smtClean="0"/>
              <a:t>Official converter of *TRF2022 ellipsoid heights into NAPGD2022 orthometric heights</a:t>
            </a:r>
          </a:p>
          <a:p>
            <a:r>
              <a:rPr lang="en-US" sz="2400" dirty="0" smtClean="0"/>
              <a:t>DEFLEC2022</a:t>
            </a:r>
          </a:p>
          <a:p>
            <a:pPr lvl="1"/>
            <a:r>
              <a:rPr lang="en-US" sz="2000" dirty="0" smtClean="0"/>
              <a:t>Surface deflections of the vertical in N/S and E/W</a:t>
            </a:r>
          </a:p>
          <a:p>
            <a:r>
              <a:rPr lang="en-US" sz="2400" dirty="0" smtClean="0"/>
              <a:t>GRAV2022</a:t>
            </a:r>
          </a:p>
          <a:p>
            <a:pPr lvl="1"/>
            <a:r>
              <a:rPr lang="en-US" sz="2000" dirty="0" smtClean="0"/>
              <a:t>Surface acceleration of gravity </a:t>
            </a:r>
          </a:p>
          <a:p>
            <a:pPr lvl="1"/>
            <a:endParaRPr lang="en-US" dirty="0"/>
          </a:p>
        </p:txBody>
      </p:sp>
    </p:spTree>
    <p:extLst>
      <p:ext uri="{BB962C8B-B14F-4D97-AF65-F5344CB8AC3E}">
        <p14:creationId xmlns:p14="http://schemas.microsoft.com/office/powerpoint/2010/main" val="21690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4259" y="1376412"/>
            <a:ext cx="3767596" cy="2911325"/>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31</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268067"/>
            <a:ext cx="2617949" cy="33879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30" y="3326580"/>
            <a:ext cx="3232767" cy="2498047"/>
          </a:xfrm>
          <a:prstGeom prst="rect">
            <a:avLst/>
          </a:prstGeom>
        </p:spPr>
      </p:pic>
      <p:sp>
        <p:nvSpPr>
          <p:cNvPr id="10" name="TextBox 9"/>
          <p:cNvSpPr txBox="1"/>
          <p:nvPr/>
        </p:nvSpPr>
        <p:spPr>
          <a:xfrm>
            <a:off x="5831855" y="1376412"/>
            <a:ext cx="2634119" cy="646331"/>
          </a:xfrm>
          <a:prstGeom prst="rect">
            <a:avLst/>
          </a:prstGeom>
          <a:noFill/>
        </p:spPr>
        <p:txBody>
          <a:bodyPr wrap="none" rtlCol="0">
            <a:spAutoFit/>
          </a:bodyPr>
          <a:lstStyle/>
          <a:p>
            <a:r>
              <a:rPr lang="en-US" dirty="0" smtClean="0"/>
              <a:t>“North American region”</a:t>
            </a:r>
          </a:p>
          <a:p>
            <a:r>
              <a:rPr lang="en-US" dirty="0" smtClean="0"/>
              <a:t>¼ of the Earth</a:t>
            </a:r>
            <a:endParaRPr lang="en-US" dirty="0"/>
          </a:p>
        </p:txBody>
      </p:sp>
      <p:sp>
        <p:nvSpPr>
          <p:cNvPr id="11" name="TextBox 10"/>
          <p:cNvSpPr txBox="1"/>
          <p:nvPr/>
        </p:nvSpPr>
        <p:spPr>
          <a:xfrm>
            <a:off x="6165635" y="5716658"/>
            <a:ext cx="2326278" cy="369332"/>
          </a:xfrm>
          <a:prstGeom prst="rect">
            <a:avLst/>
          </a:prstGeom>
          <a:noFill/>
        </p:spPr>
        <p:txBody>
          <a:bodyPr wrap="none" rtlCol="0">
            <a:spAutoFit/>
          </a:bodyPr>
          <a:lstStyle/>
          <a:p>
            <a:r>
              <a:rPr lang="en-US" dirty="0" smtClean="0"/>
              <a:t>“Guam/CNMI region”</a:t>
            </a:r>
          </a:p>
        </p:txBody>
      </p:sp>
      <p:sp>
        <p:nvSpPr>
          <p:cNvPr id="12" name="TextBox 11"/>
          <p:cNvSpPr txBox="1"/>
          <p:nvPr/>
        </p:nvSpPr>
        <p:spPr>
          <a:xfrm>
            <a:off x="469517" y="5749141"/>
            <a:ext cx="2813591" cy="369332"/>
          </a:xfrm>
          <a:prstGeom prst="rect">
            <a:avLst/>
          </a:prstGeom>
          <a:noFill/>
        </p:spPr>
        <p:txBody>
          <a:bodyPr wrap="none" rtlCol="0">
            <a:spAutoFit/>
          </a:bodyPr>
          <a:lstStyle/>
          <a:p>
            <a:r>
              <a:rPr lang="en-US" dirty="0" smtClean="0"/>
              <a:t>“American Samoa region”</a:t>
            </a:r>
          </a:p>
        </p:txBody>
      </p:sp>
    </p:spTree>
    <p:extLst>
      <p:ext uri="{BB962C8B-B14F-4D97-AF65-F5344CB8AC3E}">
        <p14:creationId xmlns:p14="http://schemas.microsoft.com/office/powerpoint/2010/main" val="1596025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32</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Leveling?  Yes!</a:t>
            </a:r>
            <a:endParaRPr lang="en-US" dirty="0"/>
          </a:p>
        </p:txBody>
      </p:sp>
    </p:spTree>
    <p:extLst>
      <p:ext uri="{BB962C8B-B14F-4D97-AF65-F5344CB8AC3E}">
        <p14:creationId xmlns:p14="http://schemas.microsoft.com/office/powerpoint/2010/main" val="3586027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Yes!</a:t>
            </a:r>
            <a:endParaRPr lang="en-US" dirty="0"/>
          </a:p>
        </p:txBody>
      </p:sp>
      <p:sp>
        <p:nvSpPr>
          <p:cNvPr id="3" name="Content Placeholder 2"/>
          <p:cNvSpPr>
            <a:spLocks noGrp="1"/>
          </p:cNvSpPr>
          <p:nvPr>
            <p:ph idx="1"/>
          </p:nvPr>
        </p:nvSpPr>
        <p:spPr/>
        <p:txBody>
          <a:bodyPr/>
          <a:lstStyle/>
          <a:p>
            <a:r>
              <a:rPr lang="en-US" dirty="0" smtClean="0"/>
              <a:t>Leveling yields differential heights</a:t>
            </a:r>
          </a:p>
          <a:p>
            <a:r>
              <a:rPr lang="en-US" dirty="0" smtClean="0"/>
              <a:t>If you want absolute heights, you need one or more known heights</a:t>
            </a:r>
          </a:p>
          <a:p>
            <a:r>
              <a:rPr lang="en-US" dirty="0" smtClean="0"/>
              <a:t>Previously this was about finding a benchmark with a published NAVD 88 height</a:t>
            </a:r>
          </a:p>
          <a:p>
            <a:pPr lvl="1"/>
            <a:r>
              <a:rPr lang="en-US" dirty="0" smtClean="0"/>
              <a:t>Does published mean “known”? </a:t>
            </a:r>
          </a:p>
          <a:p>
            <a:pPr lvl="1"/>
            <a:r>
              <a:rPr lang="en-US" dirty="0" smtClean="0"/>
              <a:t>Does it mean “trusted”?</a:t>
            </a:r>
          </a:p>
          <a:p>
            <a:pPr lvl="1"/>
            <a:r>
              <a:rPr lang="en-US" dirty="0" smtClean="0"/>
              <a:t>Does it mean “current”?</a:t>
            </a:r>
          </a:p>
          <a:p>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33</a:t>
            </a:fld>
            <a:endParaRPr lang="en-US" altLang="en-US" dirty="0"/>
          </a:p>
        </p:txBody>
      </p:sp>
    </p:spTree>
    <p:extLst>
      <p:ext uri="{BB962C8B-B14F-4D97-AF65-F5344CB8AC3E}">
        <p14:creationId xmlns:p14="http://schemas.microsoft.com/office/powerpoint/2010/main" val="24713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When was this point last leveled?</a:t>
            </a:r>
            <a:endParaRPr lang="en-US" sz="4000"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34</a:t>
            </a:fld>
            <a:endParaRPr lang="en-US" altLang="en-US" dirty="0"/>
          </a:p>
        </p:txBody>
      </p:sp>
      <p:pic>
        <p:nvPicPr>
          <p:cNvPr id="10" name="Content Placeholder 9"/>
          <p:cNvPicPr>
            <a:picLocks noGrp="1" noChangeAspect="1"/>
          </p:cNvPicPr>
          <p:nvPr>
            <p:ph idx="1"/>
          </p:nvPr>
        </p:nvPicPr>
        <p:blipFill>
          <a:blip r:embed="rId2"/>
          <a:stretch>
            <a:fillRect/>
          </a:stretch>
        </p:blipFill>
        <p:spPr>
          <a:xfrm>
            <a:off x="80409" y="1360477"/>
            <a:ext cx="6472791" cy="4297363"/>
          </a:xfrm>
          <a:prstGeom prst="rect">
            <a:avLst/>
          </a:prstGeom>
        </p:spPr>
      </p:pic>
      <p:pic>
        <p:nvPicPr>
          <p:cNvPr id="11" name="Picture 10"/>
          <p:cNvPicPr>
            <a:picLocks noChangeAspect="1"/>
          </p:cNvPicPr>
          <p:nvPr/>
        </p:nvPicPr>
        <p:blipFill>
          <a:blip r:embed="rId3"/>
          <a:stretch>
            <a:fillRect/>
          </a:stretch>
        </p:blipFill>
        <p:spPr>
          <a:xfrm>
            <a:off x="152547" y="5644949"/>
            <a:ext cx="4612058" cy="951125"/>
          </a:xfrm>
          <a:prstGeom prst="rect">
            <a:avLst/>
          </a:prstGeom>
        </p:spPr>
      </p:pic>
      <p:sp>
        <p:nvSpPr>
          <p:cNvPr id="12" name="Rectangle 11"/>
          <p:cNvSpPr/>
          <p:nvPr/>
        </p:nvSpPr>
        <p:spPr>
          <a:xfrm>
            <a:off x="734938" y="2948299"/>
            <a:ext cx="5093294" cy="153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01097" y="2173237"/>
            <a:ext cx="1784463" cy="738664"/>
          </a:xfrm>
          <a:prstGeom prst="rect">
            <a:avLst/>
          </a:prstGeom>
          <a:noFill/>
        </p:spPr>
        <p:txBody>
          <a:bodyPr wrap="none" rtlCol="0">
            <a:spAutoFit/>
          </a:bodyPr>
          <a:lstStyle/>
          <a:p>
            <a:r>
              <a:rPr lang="en-US" sz="1400" b="1" dirty="0" smtClean="0"/>
              <a:t>Has an “adjusted” </a:t>
            </a:r>
          </a:p>
          <a:p>
            <a:r>
              <a:rPr lang="en-US" sz="1400" b="1" dirty="0" smtClean="0"/>
              <a:t>NAVD 88 height to </a:t>
            </a:r>
          </a:p>
          <a:p>
            <a:r>
              <a:rPr lang="en-US" sz="1400" b="1" dirty="0" smtClean="0"/>
              <a:t>a millimeter…</a:t>
            </a:r>
            <a:endParaRPr lang="en-US" sz="1400" b="1" dirty="0"/>
          </a:p>
        </p:txBody>
      </p:sp>
      <p:sp>
        <p:nvSpPr>
          <p:cNvPr id="14" name="Rectangle 13"/>
          <p:cNvSpPr/>
          <p:nvPr/>
        </p:nvSpPr>
        <p:spPr>
          <a:xfrm>
            <a:off x="1828800" y="1888621"/>
            <a:ext cx="1059679" cy="121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01097" y="1360477"/>
            <a:ext cx="2095189" cy="738664"/>
          </a:xfrm>
          <a:prstGeom prst="rect">
            <a:avLst/>
          </a:prstGeom>
          <a:noFill/>
        </p:spPr>
        <p:txBody>
          <a:bodyPr wrap="none" rtlCol="0">
            <a:spAutoFit/>
          </a:bodyPr>
          <a:lstStyle/>
          <a:p>
            <a:r>
              <a:rPr lang="en-US" sz="1400" b="1" dirty="0" smtClean="0"/>
              <a:t>It’s in Louisiana where</a:t>
            </a:r>
          </a:p>
          <a:p>
            <a:r>
              <a:rPr lang="en-US" sz="1400" b="1" dirty="0"/>
              <a:t>a</a:t>
            </a:r>
            <a:r>
              <a:rPr lang="en-US" sz="1400" b="1" dirty="0" smtClean="0"/>
              <a:t>ccurate heights are </a:t>
            </a:r>
          </a:p>
          <a:p>
            <a:r>
              <a:rPr lang="en-US" sz="1400" b="1" dirty="0"/>
              <a:t>v</a:t>
            </a:r>
            <a:r>
              <a:rPr lang="en-US" sz="1400" b="1" dirty="0" smtClean="0"/>
              <a:t>ery important…</a:t>
            </a:r>
            <a:endParaRPr lang="en-US" sz="1400" b="1" dirty="0"/>
          </a:p>
        </p:txBody>
      </p:sp>
      <p:sp>
        <p:nvSpPr>
          <p:cNvPr id="16" name="Rectangle 15"/>
          <p:cNvSpPr/>
          <p:nvPr/>
        </p:nvSpPr>
        <p:spPr>
          <a:xfrm>
            <a:off x="734938" y="5734228"/>
            <a:ext cx="3837062" cy="734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01097" y="2911901"/>
            <a:ext cx="2517036" cy="954107"/>
          </a:xfrm>
          <a:prstGeom prst="rect">
            <a:avLst/>
          </a:prstGeom>
          <a:noFill/>
        </p:spPr>
        <p:txBody>
          <a:bodyPr wrap="none" rtlCol="0">
            <a:spAutoFit/>
          </a:bodyPr>
          <a:lstStyle/>
          <a:p>
            <a:r>
              <a:rPr lang="en-US" sz="1400" b="1" dirty="0" smtClean="0"/>
              <a:t>It was monumented in</a:t>
            </a:r>
          </a:p>
          <a:p>
            <a:r>
              <a:rPr lang="en-US" sz="1400" b="1" dirty="0" smtClean="0"/>
              <a:t>1968 (ignore the glitch),</a:t>
            </a:r>
          </a:p>
          <a:p>
            <a:r>
              <a:rPr lang="en-US" sz="1400" b="1" dirty="0" smtClean="0"/>
              <a:t>and was last known to be</a:t>
            </a:r>
          </a:p>
          <a:p>
            <a:r>
              <a:rPr lang="en-US" sz="1400" b="1" dirty="0" smtClean="0"/>
              <a:t>in good condition in 2002…</a:t>
            </a:r>
            <a:endParaRPr lang="en-US" sz="1400" b="1" dirty="0"/>
          </a:p>
        </p:txBody>
      </p:sp>
      <p:sp>
        <p:nvSpPr>
          <p:cNvPr id="18" name="TextBox 17"/>
          <p:cNvSpPr txBox="1"/>
          <p:nvPr/>
        </p:nvSpPr>
        <p:spPr>
          <a:xfrm>
            <a:off x="6553200" y="5119320"/>
            <a:ext cx="2122697" cy="1384995"/>
          </a:xfrm>
          <a:prstGeom prst="rect">
            <a:avLst/>
          </a:prstGeom>
          <a:noFill/>
        </p:spPr>
        <p:txBody>
          <a:bodyPr wrap="none" rtlCol="0">
            <a:spAutoFit/>
          </a:bodyPr>
          <a:lstStyle/>
          <a:p>
            <a:r>
              <a:rPr lang="en-US" sz="1400" b="1" dirty="0" smtClean="0"/>
              <a:t>It’s a trick question.  </a:t>
            </a:r>
          </a:p>
          <a:p>
            <a:r>
              <a:rPr lang="en-US" sz="1400" b="1" dirty="0" smtClean="0"/>
              <a:t>You can’t figure it out</a:t>
            </a:r>
          </a:p>
          <a:p>
            <a:r>
              <a:rPr lang="en-US" sz="1400" b="1" dirty="0" smtClean="0"/>
              <a:t>from anything on here.</a:t>
            </a:r>
          </a:p>
          <a:p>
            <a:endParaRPr lang="en-US" sz="1400" b="1" dirty="0"/>
          </a:p>
          <a:p>
            <a:r>
              <a:rPr lang="en-US" sz="1400" b="1" dirty="0" smtClean="0"/>
              <a:t>But the answer is: </a:t>
            </a:r>
          </a:p>
          <a:p>
            <a:r>
              <a:rPr lang="en-US" sz="1400" b="1" u="sng" dirty="0" smtClean="0"/>
              <a:t>Just once:  1968</a:t>
            </a:r>
            <a:r>
              <a:rPr lang="en-US" sz="1400" b="1" dirty="0" smtClean="0"/>
              <a:t>.</a:t>
            </a:r>
          </a:p>
        </p:txBody>
      </p:sp>
      <p:sp>
        <p:nvSpPr>
          <p:cNvPr id="19" name="Rectangle 18"/>
          <p:cNvSpPr/>
          <p:nvPr/>
        </p:nvSpPr>
        <p:spPr>
          <a:xfrm>
            <a:off x="152547" y="5221480"/>
            <a:ext cx="5385914" cy="423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601097" y="3856920"/>
            <a:ext cx="2440092" cy="1169551"/>
          </a:xfrm>
          <a:prstGeom prst="rect">
            <a:avLst/>
          </a:prstGeom>
          <a:noFill/>
        </p:spPr>
        <p:txBody>
          <a:bodyPr wrap="none" rtlCol="0">
            <a:spAutoFit/>
          </a:bodyPr>
          <a:lstStyle/>
          <a:p>
            <a:r>
              <a:rPr lang="en-US" sz="1400" b="1" dirty="0" smtClean="0"/>
              <a:t>Savvy datasheet snoopers</a:t>
            </a:r>
          </a:p>
          <a:p>
            <a:r>
              <a:rPr lang="en-US" sz="1400" b="1" dirty="0" smtClean="0"/>
              <a:t>may recognize this text as</a:t>
            </a:r>
          </a:p>
          <a:p>
            <a:r>
              <a:rPr lang="en-US" sz="1400" b="1" dirty="0" smtClean="0"/>
              <a:t>meaning “it was adjusted</a:t>
            </a:r>
          </a:p>
          <a:p>
            <a:r>
              <a:rPr lang="en-US" sz="1400" b="1" dirty="0" smtClean="0"/>
              <a:t>as part of the original roll-</a:t>
            </a:r>
          </a:p>
          <a:p>
            <a:r>
              <a:rPr lang="en-US" sz="1400" b="1" dirty="0" smtClean="0"/>
              <a:t>out of NAVD 88…</a:t>
            </a:r>
          </a:p>
        </p:txBody>
      </p:sp>
    </p:spTree>
    <p:extLst>
      <p:ext uri="{BB962C8B-B14F-4D97-AF65-F5344CB8AC3E}">
        <p14:creationId xmlns:p14="http://schemas.microsoft.com/office/powerpoint/2010/main" val="2991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9"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81940"/>
          </a:xfrm>
        </p:spPr>
        <p:txBody>
          <a:bodyPr/>
          <a:lstStyle/>
          <a:p>
            <a:r>
              <a:rPr lang="en-US" dirty="0" smtClean="0"/>
              <a:t>When was this point leveled?</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35</a:t>
            </a:fld>
            <a:endParaRPr lang="en-US" altLang="en-US" dirty="0"/>
          </a:p>
        </p:txBody>
      </p:sp>
      <p:pic>
        <p:nvPicPr>
          <p:cNvPr id="8" name="Picture 7"/>
          <p:cNvPicPr>
            <a:picLocks noChangeAspect="1"/>
          </p:cNvPicPr>
          <p:nvPr/>
        </p:nvPicPr>
        <p:blipFill>
          <a:blip r:embed="rId2"/>
          <a:stretch>
            <a:fillRect/>
          </a:stretch>
        </p:blipFill>
        <p:spPr>
          <a:xfrm>
            <a:off x="-18380" y="4213077"/>
            <a:ext cx="4547218" cy="1870855"/>
          </a:xfrm>
          <a:prstGeom prst="rect">
            <a:avLst/>
          </a:prstGeom>
        </p:spPr>
      </p:pic>
      <p:sp>
        <p:nvSpPr>
          <p:cNvPr id="9" name="TextBox 8"/>
          <p:cNvSpPr txBox="1"/>
          <p:nvPr/>
        </p:nvSpPr>
        <p:spPr>
          <a:xfrm>
            <a:off x="4719444" y="1511558"/>
            <a:ext cx="3467616" cy="1200329"/>
          </a:xfrm>
          <a:prstGeom prst="rect">
            <a:avLst/>
          </a:prstGeom>
          <a:noFill/>
        </p:spPr>
        <p:txBody>
          <a:bodyPr wrap="none" rtlCol="0">
            <a:spAutoFit/>
          </a:bodyPr>
          <a:lstStyle/>
          <a:p>
            <a:r>
              <a:rPr lang="en-US" dirty="0" smtClean="0"/>
              <a:t>You wouldn’t know it, but it was</a:t>
            </a:r>
          </a:p>
          <a:p>
            <a:r>
              <a:rPr lang="en-US" dirty="0" smtClean="0"/>
              <a:t>leveled in:</a:t>
            </a:r>
          </a:p>
          <a:p>
            <a:r>
              <a:rPr lang="en-US" dirty="0" smtClean="0"/>
              <a:t>1917, 1942, 1942 (again), 1945,</a:t>
            </a:r>
          </a:p>
          <a:p>
            <a:r>
              <a:rPr lang="en-US" dirty="0" smtClean="0"/>
              <a:t>1951, 1981</a:t>
            </a:r>
            <a:endParaRPr lang="en-US" dirty="0"/>
          </a:p>
        </p:txBody>
      </p:sp>
      <p:sp>
        <p:nvSpPr>
          <p:cNvPr id="11" name="TextBox 10"/>
          <p:cNvSpPr txBox="1"/>
          <p:nvPr/>
        </p:nvSpPr>
        <p:spPr>
          <a:xfrm>
            <a:off x="6019800" y="2711887"/>
            <a:ext cx="2723823" cy="646331"/>
          </a:xfrm>
          <a:prstGeom prst="rect">
            <a:avLst/>
          </a:prstGeom>
          <a:noFill/>
        </p:spPr>
        <p:txBody>
          <a:bodyPr wrap="none" rtlCol="0">
            <a:spAutoFit/>
          </a:bodyPr>
          <a:lstStyle/>
          <a:p>
            <a:r>
              <a:rPr lang="en-US" dirty="0" smtClean="0"/>
              <a:t>The 1981 data went into </a:t>
            </a:r>
          </a:p>
          <a:p>
            <a:r>
              <a:rPr lang="en-US" dirty="0" smtClean="0"/>
              <a:t>the NAVD 88 height</a:t>
            </a:r>
            <a:endParaRPr lang="en-US" dirty="0"/>
          </a:p>
        </p:txBody>
      </p:sp>
      <p:sp>
        <p:nvSpPr>
          <p:cNvPr id="12" name="TextBox 11"/>
          <p:cNvSpPr txBox="1"/>
          <p:nvPr/>
        </p:nvSpPr>
        <p:spPr>
          <a:xfrm>
            <a:off x="4719444" y="3756810"/>
            <a:ext cx="4134465" cy="2585323"/>
          </a:xfrm>
          <a:prstGeom prst="rect">
            <a:avLst/>
          </a:prstGeom>
          <a:noFill/>
        </p:spPr>
        <p:txBody>
          <a:bodyPr wrap="none" rtlCol="0">
            <a:spAutoFit/>
          </a:bodyPr>
          <a:lstStyle/>
          <a:p>
            <a:r>
              <a:rPr lang="en-US" dirty="0" smtClean="0"/>
              <a:t>Q: But what about 64 </a:t>
            </a:r>
          </a:p>
          <a:p>
            <a:r>
              <a:rPr lang="en-US" dirty="0" smtClean="0"/>
              <a:t>years and 6 occupations?</a:t>
            </a:r>
          </a:p>
          <a:p>
            <a:endParaRPr lang="en-US" dirty="0" smtClean="0"/>
          </a:p>
          <a:p>
            <a:r>
              <a:rPr lang="en-US" dirty="0" smtClean="0"/>
              <a:t>A: You get a “warning” about vertical </a:t>
            </a:r>
          </a:p>
          <a:p>
            <a:r>
              <a:rPr lang="en-US" dirty="0" smtClean="0"/>
              <a:t>movement, but no estimate of the rate.</a:t>
            </a:r>
          </a:p>
          <a:p>
            <a:endParaRPr lang="en-US" dirty="0" smtClean="0"/>
          </a:p>
          <a:p>
            <a:r>
              <a:rPr lang="en-US" dirty="0" smtClean="0"/>
              <a:t>Less than ¼ mile away is AH1055, </a:t>
            </a:r>
          </a:p>
          <a:p>
            <a:r>
              <a:rPr lang="en-US" dirty="0" smtClean="0"/>
              <a:t>leveled once in 1981, with NO </a:t>
            </a:r>
          </a:p>
          <a:p>
            <a:r>
              <a:rPr lang="en-US" dirty="0" smtClean="0"/>
              <a:t>warnings.</a:t>
            </a:r>
          </a:p>
        </p:txBody>
      </p:sp>
      <p:pic>
        <p:nvPicPr>
          <p:cNvPr id="14" name="Picture 13"/>
          <p:cNvPicPr>
            <a:picLocks noChangeAspect="1"/>
          </p:cNvPicPr>
          <p:nvPr/>
        </p:nvPicPr>
        <p:blipFill>
          <a:blip r:embed="rId3"/>
          <a:stretch>
            <a:fillRect/>
          </a:stretch>
        </p:blipFill>
        <p:spPr>
          <a:xfrm>
            <a:off x="1" y="1452785"/>
            <a:ext cx="4554482" cy="2760292"/>
          </a:xfrm>
          <a:prstGeom prst="rect">
            <a:avLst/>
          </a:prstGeom>
        </p:spPr>
      </p:pic>
      <p:sp>
        <p:nvSpPr>
          <p:cNvPr id="15" name="Rectangle 14"/>
          <p:cNvSpPr/>
          <p:nvPr/>
        </p:nvSpPr>
        <p:spPr>
          <a:xfrm>
            <a:off x="457200" y="3999244"/>
            <a:ext cx="3843495" cy="213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2542233"/>
            <a:ext cx="3913833" cy="100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862" y="3626343"/>
            <a:ext cx="3913833" cy="314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 Control</a:t>
            </a:r>
            <a:endParaRPr lang="en-US" dirty="0"/>
          </a:p>
        </p:txBody>
      </p:sp>
      <p:sp>
        <p:nvSpPr>
          <p:cNvPr id="3" name="Content Placeholder 2"/>
          <p:cNvSpPr>
            <a:spLocks noGrp="1"/>
          </p:cNvSpPr>
          <p:nvPr>
            <p:ph idx="1"/>
          </p:nvPr>
        </p:nvSpPr>
        <p:spPr/>
        <p:txBody>
          <a:bodyPr/>
          <a:lstStyle/>
          <a:p>
            <a:r>
              <a:rPr lang="en-US" dirty="0" smtClean="0"/>
              <a:t>In NAPGD2022, “known” heights for a leveling survey:</a:t>
            </a:r>
          </a:p>
          <a:p>
            <a:pPr lvl="1"/>
            <a:r>
              <a:rPr lang="en-US" dirty="0" smtClean="0"/>
              <a:t>Primary:  Perform your own GPS survey</a:t>
            </a:r>
          </a:p>
          <a:p>
            <a:pPr lvl="2"/>
            <a:r>
              <a:rPr lang="en-US" dirty="0" smtClean="0"/>
              <a:t>Yields starting orthometric heights using GEOID2022</a:t>
            </a:r>
          </a:p>
          <a:p>
            <a:pPr lvl="2"/>
            <a:r>
              <a:rPr lang="en-US" dirty="0" smtClean="0"/>
              <a:t>RTK may be perfectly acceptable!</a:t>
            </a:r>
          </a:p>
          <a:p>
            <a:pPr lvl="1"/>
            <a:r>
              <a:rPr lang="en-US" dirty="0" smtClean="0"/>
              <a:t>Secondary: Find a “not stale” passive mark</a:t>
            </a:r>
          </a:p>
          <a:p>
            <a:pPr lvl="2"/>
            <a:r>
              <a:rPr lang="en-US" dirty="0" smtClean="0"/>
              <a:t>“Staleness” depends on the mark</a:t>
            </a:r>
          </a:p>
          <a:p>
            <a:pPr lvl="1"/>
            <a:r>
              <a:rPr lang="en-US" dirty="0" smtClean="0"/>
              <a:t>Tertiary: Use VERTCON 3 on an NAVD 88 height</a:t>
            </a:r>
          </a:p>
          <a:p>
            <a:pPr lvl="2"/>
            <a:r>
              <a:rPr lang="en-US" dirty="0" smtClean="0"/>
              <a:t>Please don’t do this</a:t>
            </a:r>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36</a:t>
            </a:fld>
            <a:endParaRPr lang="en-US" altLang="en-US" dirty="0"/>
          </a:p>
        </p:txBody>
      </p:sp>
      <p:cxnSp>
        <p:nvCxnSpPr>
          <p:cNvPr id="8" name="Straight Connector 7"/>
          <p:cNvCxnSpPr/>
          <p:nvPr/>
        </p:nvCxnSpPr>
        <p:spPr>
          <a:xfrm flipV="1">
            <a:off x="457200" y="5516544"/>
            <a:ext cx="8325059" cy="2009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and Replacements</a:t>
            </a:r>
            <a:endParaRPr lang="en-US" dirty="0"/>
          </a:p>
        </p:txBody>
      </p:sp>
      <p:sp>
        <p:nvSpPr>
          <p:cNvPr id="3" name="Content Placeholder 2"/>
          <p:cNvSpPr>
            <a:spLocks noGrp="1"/>
          </p:cNvSpPr>
          <p:nvPr>
            <p:ph idx="1"/>
          </p:nvPr>
        </p:nvSpPr>
        <p:spPr/>
        <p:txBody>
          <a:bodyPr/>
          <a:lstStyle/>
          <a:p>
            <a:r>
              <a:rPr lang="en-US" dirty="0" smtClean="0"/>
              <a:t>NAPGD2022 will come with a version number</a:t>
            </a:r>
          </a:p>
          <a:p>
            <a:r>
              <a:rPr lang="en-US" u="sng" dirty="0" smtClean="0"/>
              <a:t>Updates</a:t>
            </a:r>
            <a:r>
              <a:rPr lang="en-US" dirty="0" smtClean="0"/>
              <a:t> will change the version</a:t>
            </a:r>
          </a:p>
          <a:p>
            <a:pPr lvl="1"/>
            <a:r>
              <a:rPr lang="en-US" dirty="0" smtClean="0"/>
              <a:t>Bug fixes, new data, new theories, minor improvements</a:t>
            </a:r>
          </a:p>
          <a:p>
            <a:r>
              <a:rPr lang="en-US" u="sng" dirty="0" smtClean="0"/>
              <a:t>Replacements</a:t>
            </a:r>
            <a:r>
              <a:rPr lang="en-US" dirty="0" smtClean="0"/>
              <a:t> will change the </a:t>
            </a:r>
            <a:r>
              <a:rPr lang="en-US" i="1" dirty="0" smtClean="0"/>
              <a:t>name</a:t>
            </a:r>
          </a:p>
          <a:p>
            <a:pPr lvl="1"/>
            <a:r>
              <a:rPr lang="en-US" dirty="0" smtClean="0"/>
              <a:t>When GMSL has changed by some threshold (20 cm)</a:t>
            </a:r>
          </a:p>
          <a:p>
            <a:pPr lvl="2"/>
            <a:r>
              <a:rPr lang="en-US" dirty="0" smtClean="0"/>
              <a:t>About 50-70 years</a:t>
            </a:r>
          </a:p>
          <a:p>
            <a:pPr lvl="1"/>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37</a:t>
            </a:fld>
            <a:endParaRPr lang="en-US" altLang="en-US" dirty="0"/>
          </a:p>
        </p:txBody>
      </p:sp>
    </p:spTree>
    <p:extLst>
      <p:ext uri="{BB962C8B-B14F-4D97-AF65-F5344CB8AC3E}">
        <p14:creationId xmlns:p14="http://schemas.microsoft.com/office/powerpoint/2010/main" val="4046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NAPGD2022</a:t>
            </a:r>
          </a:p>
          <a:p>
            <a:pPr lvl="1"/>
            <a:r>
              <a:rPr lang="en-US" dirty="0" smtClean="0"/>
              <a:t>Mutual consistency of heights, gravity, </a:t>
            </a:r>
            <a:r>
              <a:rPr lang="en-US" dirty="0" err="1" smtClean="0"/>
              <a:t>etc</a:t>
            </a:r>
            <a:endParaRPr lang="en-US" dirty="0" smtClean="0"/>
          </a:p>
          <a:p>
            <a:pPr lvl="1"/>
            <a:r>
              <a:rPr lang="en-US" dirty="0" smtClean="0"/>
              <a:t>Time dependent coordinates</a:t>
            </a:r>
          </a:p>
          <a:p>
            <a:pPr lvl="1"/>
            <a:r>
              <a:rPr lang="en-US" dirty="0"/>
              <a:t>Geoid definition decoupled from </a:t>
            </a:r>
            <a:r>
              <a:rPr lang="en-US" dirty="0" smtClean="0"/>
              <a:t>GMSL</a:t>
            </a:r>
          </a:p>
          <a:p>
            <a:pPr lvl="1"/>
            <a:r>
              <a:rPr lang="en-US" dirty="0" smtClean="0"/>
              <a:t>Orthometric heights defined by GPS &amp; geoid</a:t>
            </a:r>
          </a:p>
          <a:p>
            <a:pPr lvl="1"/>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38</a:t>
            </a:fld>
            <a:endParaRPr lang="en-US" altLang="en-US" dirty="0"/>
          </a:p>
        </p:txBody>
      </p:sp>
    </p:spTree>
    <p:extLst>
      <p:ext uri="{BB962C8B-B14F-4D97-AF65-F5344CB8AC3E}">
        <p14:creationId xmlns:p14="http://schemas.microsoft.com/office/powerpoint/2010/main" val="308622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39</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Thank you!</a:t>
            </a:r>
            <a:endParaRPr lang="en-US" dirty="0"/>
          </a:p>
        </p:txBody>
      </p:sp>
    </p:spTree>
    <p:extLst>
      <p:ext uri="{BB962C8B-B14F-4D97-AF65-F5344CB8AC3E}">
        <p14:creationId xmlns:p14="http://schemas.microsoft.com/office/powerpoint/2010/main" val="51335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NGS wrote it…</a:t>
            </a:r>
            <a:endParaRPr lang="en-US" dirty="0"/>
          </a:p>
        </p:txBody>
      </p:sp>
      <p:sp>
        <p:nvSpPr>
          <p:cNvPr id="3" name="Content Placeholder 2"/>
          <p:cNvSpPr>
            <a:spLocks noGrp="1"/>
          </p:cNvSpPr>
          <p:nvPr>
            <p:ph idx="1"/>
          </p:nvPr>
        </p:nvSpPr>
        <p:spPr/>
        <p:txBody>
          <a:bodyPr/>
          <a:lstStyle/>
          <a:p>
            <a:r>
              <a:rPr lang="en-US" dirty="0" smtClean="0"/>
              <a:t>2007 (1</a:t>
            </a:r>
            <a:r>
              <a:rPr lang="en-US" baseline="30000" dirty="0" smtClean="0"/>
              <a:t>st</a:t>
            </a:r>
            <a:r>
              <a:rPr lang="en-US" dirty="0" smtClean="0"/>
              <a:t> Ten Year Plan) :  “Replace NAVD 88”</a:t>
            </a:r>
          </a:p>
          <a:p>
            <a:endParaRPr lang="en-US" dirty="0" smtClean="0"/>
          </a:p>
          <a:p>
            <a:r>
              <a:rPr lang="en-US" dirty="0" smtClean="0"/>
              <a:t>2012 (2</a:t>
            </a:r>
            <a:r>
              <a:rPr lang="en-US" baseline="30000" dirty="0" smtClean="0"/>
              <a:t>nd</a:t>
            </a:r>
            <a:r>
              <a:rPr lang="en-US" dirty="0" smtClean="0"/>
              <a:t> Ten Year Plan) :  “Replace NAVD 88”</a:t>
            </a:r>
            <a:endParaRPr lang="en-US" dirty="0"/>
          </a:p>
          <a:p>
            <a:endParaRPr lang="en-US" dirty="0" smtClean="0"/>
          </a:p>
          <a:p>
            <a:r>
              <a:rPr lang="en-US" dirty="0" smtClean="0"/>
              <a:t>Details were lacking, and therefore outreach material couldn’t properly prepare the user community for 2022</a:t>
            </a:r>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4</a:t>
            </a:fld>
            <a:endParaRPr lang="en-US" altLang="en-US" dirty="0"/>
          </a:p>
        </p:txBody>
      </p:sp>
      <p:sp>
        <p:nvSpPr>
          <p:cNvPr id="6" name="Footer Placeholder 5"/>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21622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February 1, 2018</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2022, Part 2:  Geopotential Coordinates</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40</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Questions?</a:t>
            </a:r>
            <a:endParaRPr lang="en-US" dirty="0"/>
          </a:p>
        </p:txBody>
      </p:sp>
    </p:spTree>
    <p:extLst>
      <p:ext uri="{BB962C8B-B14F-4D97-AF65-F5344CB8AC3E}">
        <p14:creationId xmlns:p14="http://schemas.microsoft.com/office/powerpoint/2010/main" val="2317059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41</a:t>
            </a:fld>
            <a:endParaRPr lang="en-US" altLang="en-US" dirty="0"/>
          </a:p>
        </p:txBody>
      </p:sp>
    </p:spTree>
    <p:extLst>
      <p:ext uri="{BB962C8B-B14F-4D97-AF65-F5344CB8AC3E}">
        <p14:creationId xmlns:p14="http://schemas.microsoft.com/office/powerpoint/2010/main" val="76999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Geoid Modeling History</a:t>
            </a:r>
            <a:endParaRPr lang="en-US" dirty="0"/>
          </a:p>
        </p:txBody>
      </p:sp>
      <p:sp>
        <p:nvSpPr>
          <p:cNvPr id="3" name="Content Placeholder 2"/>
          <p:cNvSpPr>
            <a:spLocks noGrp="1"/>
          </p:cNvSpPr>
          <p:nvPr>
            <p:ph idx="1"/>
          </p:nvPr>
        </p:nvSpPr>
        <p:spPr/>
        <p:txBody>
          <a:bodyPr/>
          <a:lstStyle/>
          <a:p>
            <a:r>
              <a:rPr lang="en-US" sz="2800" dirty="0" smtClean="0"/>
              <a:t>Provides context as to why “sea level” has been a perpetual human choice for “surface of zero height”</a:t>
            </a:r>
          </a:p>
          <a:p>
            <a:pPr lvl="1"/>
            <a:r>
              <a:rPr lang="en-US" sz="2400" dirty="0" smtClean="0"/>
              <a:t>Attempts to model the sea level go back to the 1800s</a:t>
            </a:r>
          </a:p>
          <a:p>
            <a:pPr lvl="1"/>
            <a:r>
              <a:rPr lang="en-US" sz="2400" dirty="0" smtClean="0"/>
              <a:t>Knowledge of currents and global sea level change have complicated the matter in the last 30 years or so</a:t>
            </a:r>
          </a:p>
          <a:p>
            <a:pPr lvl="2"/>
            <a:r>
              <a:rPr lang="en-US" sz="2000" dirty="0" smtClean="0"/>
              <a:t>“Height above sea level” is too vague.  </a:t>
            </a:r>
          </a:p>
          <a:p>
            <a:pPr lvl="3"/>
            <a:r>
              <a:rPr lang="en-US" sz="1800" dirty="0" smtClean="0"/>
              <a:t>Which “sea level” and on what date?</a:t>
            </a:r>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42</a:t>
            </a:fld>
            <a:endParaRPr lang="en-US" altLang="en-US" dirty="0"/>
          </a:p>
        </p:txBody>
      </p:sp>
      <p:sp>
        <p:nvSpPr>
          <p:cNvPr id="6" name="Footer Placeholder 5"/>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592056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982" y="1901710"/>
            <a:ext cx="3499772" cy="3711595"/>
          </a:xfrm>
          <a:prstGeom prst="rect">
            <a:avLst/>
          </a:prstGeom>
        </p:spPr>
      </p:pic>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43</a:t>
            </a:fld>
            <a:endParaRPr lang="en-US" altLang="en-US" dirty="0"/>
          </a:p>
        </p:txBody>
      </p:sp>
      <p:sp>
        <p:nvSpPr>
          <p:cNvPr id="11" name="Freeform 10"/>
          <p:cNvSpPr/>
          <p:nvPr/>
        </p:nvSpPr>
        <p:spPr>
          <a:xfrm>
            <a:off x="2099363" y="2055337"/>
            <a:ext cx="3524391" cy="3548037"/>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824201" y="1901710"/>
            <a:ext cx="4017799" cy="3879003"/>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533258" y="1757442"/>
            <a:ext cx="4486542" cy="4136888"/>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5483185" y="3092642"/>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56867" y="2961837"/>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a:t>
            </a:r>
            <a:r>
              <a:rPr lang="en-US" sz="1100" b="1" dirty="0" smtClean="0"/>
              <a:t>W=62,630,000 </a:t>
            </a:r>
            <a:r>
              <a:rPr lang="en-US" sz="1100" b="1" dirty="0" smtClean="0"/>
              <a:t>m^2 / s^2)</a:t>
            </a:r>
            <a:endParaRPr lang="en-US" sz="1100" b="1" dirty="0"/>
          </a:p>
        </p:txBody>
      </p:sp>
      <p:cxnSp>
        <p:nvCxnSpPr>
          <p:cNvPr id="20" name="Straight Arrow Connector 19"/>
          <p:cNvCxnSpPr/>
          <p:nvPr/>
        </p:nvCxnSpPr>
        <p:spPr>
          <a:xfrm flipV="1">
            <a:off x="5412337" y="2559540"/>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6019" y="2428735"/>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a:t>
            </a:r>
            <a:r>
              <a:rPr lang="en-US" sz="1100" b="1" dirty="0" smtClean="0"/>
              <a:t>W=62,620,000 </a:t>
            </a:r>
            <a:r>
              <a:rPr lang="en-US" sz="1100" b="1" dirty="0" smtClean="0"/>
              <a:t>m^2 / s^2)</a:t>
            </a:r>
            <a:endParaRPr lang="en-US" sz="1100" b="1" dirty="0"/>
          </a:p>
        </p:txBody>
      </p:sp>
      <p:cxnSp>
        <p:nvCxnSpPr>
          <p:cNvPr id="22" name="Straight Arrow Connector 21"/>
          <p:cNvCxnSpPr/>
          <p:nvPr/>
        </p:nvCxnSpPr>
        <p:spPr>
          <a:xfrm flipV="1">
            <a:off x="5019406" y="2008803"/>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93088" y="1877998"/>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a:t>
            </a:r>
            <a:r>
              <a:rPr lang="en-US" sz="1100" b="1" dirty="0" smtClean="0"/>
              <a:t>W=62,610,000 </a:t>
            </a:r>
            <a:r>
              <a:rPr lang="en-US" sz="1100" b="1" dirty="0" smtClean="0"/>
              <a:t>m^2 / s^2)</a:t>
            </a:r>
            <a:endParaRPr lang="en-US" sz="1100" b="1" dirty="0"/>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176763" y="1971569"/>
            <a:ext cx="3438525" cy="3631805"/>
          </a:xfrm>
          <a:prstGeom prst="rect">
            <a:avLst/>
          </a:prstGeom>
        </p:spPr>
      </p:pic>
      <p:sp>
        <p:nvSpPr>
          <p:cNvPr id="26" name="Freeform 25"/>
          <p:cNvSpPr/>
          <p:nvPr/>
        </p:nvSpPr>
        <p:spPr>
          <a:xfrm>
            <a:off x="2308076" y="2259007"/>
            <a:ext cx="3113565" cy="3134455"/>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5421641" y="3915871"/>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95323" y="3785066"/>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a:t>
            </a:r>
            <a:r>
              <a:rPr lang="en-US" sz="1100" b="1" dirty="0" smtClean="0"/>
              <a:t>W=62,640,000 </a:t>
            </a:r>
            <a:r>
              <a:rPr lang="en-US" sz="1100" b="1" dirty="0" smtClean="0"/>
              <a:t>m^2 / s^2)</a:t>
            </a:r>
            <a:endParaRPr lang="en-US" sz="1100" b="1" dirty="0"/>
          </a:p>
        </p:txBody>
      </p:sp>
      <p:sp>
        <p:nvSpPr>
          <p:cNvPr id="29" name="Freeform 28"/>
          <p:cNvSpPr/>
          <p:nvPr/>
        </p:nvSpPr>
        <p:spPr>
          <a:xfrm>
            <a:off x="2423426" y="2365713"/>
            <a:ext cx="2900883" cy="2920346"/>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5183668" y="4393292"/>
            <a:ext cx="86075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17523" y="4209290"/>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a:t>
            </a:r>
            <a:r>
              <a:rPr lang="en-US" sz="1100" b="1" dirty="0" smtClean="0"/>
              <a:t>W=62,650,000 </a:t>
            </a:r>
            <a:r>
              <a:rPr lang="en-US" sz="1100" b="1" dirty="0" smtClean="0"/>
              <a:t>m^2 / s^2)</a:t>
            </a:r>
            <a:endParaRPr lang="en-US" sz="1100" b="1" dirty="0"/>
          </a:p>
        </p:txBody>
      </p:sp>
      <p:sp>
        <p:nvSpPr>
          <p:cNvPr id="32" name="Freeform 31"/>
          <p:cNvSpPr/>
          <p:nvPr/>
        </p:nvSpPr>
        <p:spPr>
          <a:xfrm>
            <a:off x="2522807" y="2471311"/>
            <a:ext cx="2721540" cy="2739800"/>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4798928" y="4795406"/>
            <a:ext cx="1158422" cy="873"/>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95705" y="4659446"/>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a:t>
            </a:r>
            <a:r>
              <a:rPr lang="en-US" sz="1100" b="1" dirty="0" smtClean="0"/>
              <a:t>W=62,660,000 </a:t>
            </a:r>
            <a:r>
              <a:rPr lang="en-US" sz="1100" b="1" dirty="0" smtClean="0"/>
              <a:t>m^2 / s^2)</a:t>
            </a:r>
            <a:endParaRPr lang="en-US" sz="1100" b="1" dirty="0"/>
          </a:p>
        </p:txBody>
      </p:sp>
      <p:sp>
        <p:nvSpPr>
          <p:cNvPr id="39" name="Title 1"/>
          <p:cNvSpPr>
            <a:spLocks noGrp="1"/>
          </p:cNvSpPr>
          <p:nvPr>
            <p:ph type="title"/>
          </p:nvPr>
        </p:nvSpPr>
        <p:spPr>
          <a:xfrm>
            <a:off x="457200" y="457200"/>
            <a:ext cx="8229600" cy="1143000"/>
          </a:xfrm>
        </p:spPr>
        <p:txBody>
          <a:bodyPr/>
          <a:lstStyle/>
          <a:p>
            <a:r>
              <a:rPr lang="en-US" dirty="0" smtClean="0"/>
              <a:t>Earth’s Geopotential Field</a:t>
            </a:r>
          </a:p>
        </p:txBody>
      </p:sp>
      <p:sp>
        <p:nvSpPr>
          <p:cNvPr id="40" name="Freeform 39"/>
          <p:cNvSpPr/>
          <p:nvPr/>
        </p:nvSpPr>
        <p:spPr>
          <a:xfrm>
            <a:off x="2262397" y="2152432"/>
            <a:ext cx="3228948" cy="3298519"/>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1421476" y="1971569"/>
            <a:ext cx="1200990" cy="758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3903" y="1498798"/>
            <a:ext cx="2946640" cy="769441"/>
            <a:chOff x="23903" y="1498798"/>
            <a:chExt cx="2946640" cy="769441"/>
          </a:xfrm>
        </p:grpSpPr>
        <p:sp>
          <p:nvSpPr>
            <p:cNvPr id="41" name="TextBox 40"/>
            <p:cNvSpPr txBox="1"/>
            <p:nvPr/>
          </p:nvSpPr>
          <p:spPr>
            <a:xfrm>
              <a:off x="23903" y="1498798"/>
              <a:ext cx="2946640" cy="769441"/>
            </a:xfrm>
            <a:prstGeom prst="rect">
              <a:avLst/>
            </a:prstGeom>
            <a:noFill/>
          </p:spPr>
          <p:txBody>
            <a:bodyPr wrap="none" rtlCol="0">
              <a:spAutoFit/>
            </a:bodyPr>
            <a:lstStyle/>
            <a:p>
              <a:r>
                <a:rPr lang="en-US" sz="1100" b="1" dirty="0" smtClean="0">
                  <a:solidFill>
                    <a:srgbClr val="FF0000"/>
                  </a:solidFill>
                </a:rPr>
                <a:t>Surface of equal gravity potential energy </a:t>
              </a:r>
            </a:p>
            <a:p>
              <a:r>
                <a:rPr lang="en-US" sz="1100" b="1" dirty="0" smtClean="0">
                  <a:solidFill>
                    <a:srgbClr val="FF0000"/>
                  </a:solidFill>
                </a:rPr>
                <a:t>(W=62,636,856 m^2 / s^2 = W  )</a:t>
              </a:r>
            </a:p>
            <a:p>
              <a:r>
                <a:rPr lang="en-US" sz="1100" b="1" dirty="0" smtClean="0">
                  <a:solidFill>
                    <a:srgbClr val="FF0000"/>
                  </a:solidFill>
                </a:rPr>
                <a:t>The “Holy Grail”…</a:t>
              </a:r>
            </a:p>
            <a:p>
              <a:r>
                <a:rPr lang="en-US" sz="1100" b="1" dirty="0" smtClean="0">
                  <a:solidFill>
                    <a:srgbClr val="FF0000"/>
                  </a:solidFill>
                </a:rPr>
                <a:t>“THE” geoid…</a:t>
              </a:r>
              <a:endParaRPr lang="en-US" sz="1100" b="1" dirty="0">
                <a:solidFill>
                  <a:srgbClr val="FF0000"/>
                </a:solidFill>
              </a:endParaRPr>
            </a:p>
          </p:txBody>
        </p:sp>
        <p:sp>
          <p:nvSpPr>
            <p:cNvPr id="45" name="Rectangle 44"/>
            <p:cNvSpPr/>
            <p:nvPr/>
          </p:nvSpPr>
          <p:spPr>
            <a:xfrm>
              <a:off x="1936484" y="1732902"/>
              <a:ext cx="263214" cy="261610"/>
            </a:xfrm>
            <a:prstGeom prst="rect">
              <a:avLst/>
            </a:prstGeom>
          </p:spPr>
          <p:txBody>
            <a:bodyPr wrap="none">
              <a:spAutoFit/>
            </a:bodyPr>
            <a:lstStyle/>
            <a:p>
              <a:r>
                <a:rPr lang="en-US" sz="1100" b="1" dirty="0" smtClean="0">
                  <a:solidFill>
                    <a:srgbClr val="FF0000"/>
                  </a:solidFill>
                </a:rPr>
                <a:t>0</a:t>
              </a:r>
              <a:endParaRPr lang="en-US" sz="1100" dirty="0"/>
            </a:p>
          </p:txBody>
        </p:sp>
      </p:grpSp>
    </p:spTree>
    <p:extLst>
      <p:ext uri="{BB962C8B-B14F-4D97-AF65-F5344CB8AC3E}">
        <p14:creationId xmlns:p14="http://schemas.microsoft.com/office/powerpoint/2010/main" val="31880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9" presetClass="emph" presetSubtype="0" grpId="1" nodeType="clickEffect">
                                  <p:stCondLst>
                                    <p:cond delay="0"/>
                                  </p:stCondLst>
                                  <p:childTnLst>
                                    <p:set>
                                      <p:cBhvr rctx="PPT">
                                        <p:cTn id="85" dur="indefinite"/>
                                        <p:tgtEl>
                                          <p:spTgt spid="11"/>
                                        </p:tgtEl>
                                        <p:attrNameLst>
                                          <p:attrName>style.opacity</p:attrName>
                                        </p:attrNameLst>
                                      </p:cBhvr>
                                      <p:to>
                                        <p:strVal val="0.25"/>
                                      </p:to>
                                    </p:set>
                                    <p:animEffect filter="image" prLst="opacity: 0.25">
                                      <p:cBhvr rctx="IE">
                                        <p:cTn id="86" dur="indefinite"/>
                                        <p:tgtEl>
                                          <p:spTgt spid="11"/>
                                        </p:tgtEl>
                                      </p:cBhvr>
                                    </p:animEffect>
                                  </p:childTnLst>
                                </p:cTn>
                              </p:par>
                              <p:par>
                                <p:cTn id="87" presetID="9" presetClass="emph" presetSubtype="0" grpId="1" nodeType="withEffect">
                                  <p:stCondLst>
                                    <p:cond delay="0"/>
                                  </p:stCondLst>
                                  <p:childTnLst>
                                    <p:set>
                                      <p:cBhvr rctx="PPT">
                                        <p:cTn id="88" dur="indefinite"/>
                                        <p:tgtEl>
                                          <p:spTgt spid="13"/>
                                        </p:tgtEl>
                                        <p:attrNameLst>
                                          <p:attrName>style.opacity</p:attrName>
                                        </p:attrNameLst>
                                      </p:cBhvr>
                                      <p:to>
                                        <p:strVal val="0.25"/>
                                      </p:to>
                                    </p:set>
                                    <p:animEffect filter="image" prLst="opacity: 0.25">
                                      <p:cBhvr rctx="IE">
                                        <p:cTn id="89" dur="indefinite"/>
                                        <p:tgtEl>
                                          <p:spTgt spid="13"/>
                                        </p:tgtEl>
                                      </p:cBhvr>
                                    </p:animEffect>
                                  </p:childTnLst>
                                </p:cTn>
                              </p:par>
                              <p:par>
                                <p:cTn id="90" presetID="9" presetClass="emph" presetSubtype="0" grpId="1" nodeType="withEffect">
                                  <p:stCondLst>
                                    <p:cond delay="0"/>
                                  </p:stCondLst>
                                  <p:childTnLst>
                                    <p:set>
                                      <p:cBhvr rctx="PPT">
                                        <p:cTn id="91" dur="indefinite"/>
                                        <p:tgtEl>
                                          <p:spTgt spid="14"/>
                                        </p:tgtEl>
                                        <p:attrNameLst>
                                          <p:attrName>style.opacity</p:attrName>
                                        </p:attrNameLst>
                                      </p:cBhvr>
                                      <p:to>
                                        <p:strVal val="0.25"/>
                                      </p:to>
                                    </p:set>
                                    <p:animEffect filter="image" prLst="opacity: 0.25">
                                      <p:cBhvr rctx="IE">
                                        <p:cTn id="92" dur="indefinite"/>
                                        <p:tgtEl>
                                          <p:spTgt spid="14"/>
                                        </p:tgtEl>
                                      </p:cBhvr>
                                    </p:animEffect>
                                  </p:childTnLst>
                                </p:cTn>
                              </p:par>
                              <p:par>
                                <p:cTn id="93" presetID="9" presetClass="emph" presetSubtype="0" grpId="1" nodeType="withEffect">
                                  <p:stCondLst>
                                    <p:cond delay="0"/>
                                  </p:stCondLst>
                                  <p:childTnLst>
                                    <p:set>
                                      <p:cBhvr rctx="PPT">
                                        <p:cTn id="94" dur="indefinite"/>
                                        <p:tgtEl>
                                          <p:spTgt spid="26"/>
                                        </p:tgtEl>
                                        <p:attrNameLst>
                                          <p:attrName>style.opacity</p:attrName>
                                        </p:attrNameLst>
                                      </p:cBhvr>
                                      <p:to>
                                        <p:strVal val="0.25"/>
                                      </p:to>
                                    </p:set>
                                    <p:animEffect filter="image" prLst="opacity: 0.25">
                                      <p:cBhvr rctx="IE">
                                        <p:cTn id="95" dur="indefinite"/>
                                        <p:tgtEl>
                                          <p:spTgt spid="26"/>
                                        </p:tgtEl>
                                      </p:cBhvr>
                                    </p:animEffect>
                                  </p:childTnLst>
                                </p:cTn>
                              </p:par>
                              <p:par>
                                <p:cTn id="96" presetID="9" presetClass="emph" presetSubtype="0" grpId="1" nodeType="withEffect">
                                  <p:stCondLst>
                                    <p:cond delay="0"/>
                                  </p:stCondLst>
                                  <p:childTnLst>
                                    <p:set>
                                      <p:cBhvr rctx="PPT">
                                        <p:cTn id="97" dur="indefinite"/>
                                        <p:tgtEl>
                                          <p:spTgt spid="29"/>
                                        </p:tgtEl>
                                        <p:attrNameLst>
                                          <p:attrName>style.opacity</p:attrName>
                                        </p:attrNameLst>
                                      </p:cBhvr>
                                      <p:to>
                                        <p:strVal val="0.25"/>
                                      </p:to>
                                    </p:set>
                                    <p:animEffect filter="image" prLst="opacity: 0.25">
                                      <p:cBhvr rctx="IE">
                                        <p:cTn id="98" dur="indefinite"/>
                                        <p:tgtEl>
                                          <p:spTgt spid="29"/>
                                        </p:tgtEl>
                                      </p:cBhvr>
                                    </p:animEffect>
                                  </p:childTnLst>
                                </p:cTn>
                              </p:par>
                              <p:par>
                                <p:cTn id="99" presetID="9" presetClass="emph" presetSubtype="0" grpId="1" nodeType="withEffect">
                                  <p:stCondLst>
                                    <p:cond delay="0"/>
                                  </p:stCondLst>
                                  <p:childTnLst>
                                    <p:set>
                                      <p:cBhvr rctx="PPT">
                                        <p:cTn id="100" dur="indefinite"/>
                                        <p:tgtEl>
                                          <p:spTgt spid="32"/>
                                        </p:tgtEl>
                                        <p:attrNameLst>
                                          <p:attrName>style.opacity</p:attrName>
                                        </p:attrNameLst>
                                      </p:cBhvr>
                                      <p:to>
                                        <p:strVal val="0.25"/>
                                      </p:to>
                                    </p:set>
                                    <p:animEffect filter="image" prLst="opacity: 0.25">
                                      <p:cBhvr rctx="IE">
                                        <p:cTn id="101" dur="indefinite"/>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8" grpId="0"/>
      <p:bldP spid="21" grpId="0"/>
      <p:bldP spid="23" grpId="0"/>
      <p:bldP spid="26" grpId="0" animBg="1"/>
      <p:bldP spid="26" grpId="1" animBg="1"/>
      <p:bldP spid="28" grpId="0"/>
      <p:bldP spid="29" grpId="0" animBg="1"/>
      <p:bldP spid="29" grpId="1" animBg="1"/>
      <p:bldP spid="31" grpId="0"/>
      <p:bldP spid="32" grpId="0" animBg="1"/>
      <p:bldP spid="32" grpId="1" animBg="1"/>
      <p:bldP spid="34" grpId="0"/>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689958" y="2822444"/>
            <a:ext cx="7752978" cy="839466"/>
          </a:xfrm>
          <a:prstGeom prst="rect">
            <a:avLst/>
          </a:prstGeom>
        </p:spPr>
      </p:pic>
      <p:sp>
        <p:nvSpPr>
          <p:cNvPr id="2" name="Title 1"/>
          <p:cNvSpPr>
            <a:spLocks noGrp="1"/>
          </p:cNvSpPr>
          <p:nvPr>
            <p:ph type="title"/>
          </p:nvPr>
        </p:nvSpPr>
        <p:spPr/>
        <p:txBody>
          <a:bodyPr/>
          <a:lstStyle/>
          <a:p>
            <a:r>
              <a:rPr lang="en-US" dirty="0" smtClean="0"/>
              <a:t>Geopotential Field</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44</a:t>
            </a:fld>
            <a:endParaRPr lang="en-US" altLang="en-US" dirty="0"/>
          </a:p>
        </p:txBody>
      </p:sp>
      <p:sp>
        <p:nvSpPr>
          <p:cNvPr id="8" name="TextBox 7"/>
          <p:cNvSpPr txBox="1"/>
          <p:nvPr/>
        </p:nvSpPr>
        <p:spPr>
          <a:xfrm>
            <a:off x="608672" y="2011321"/>
            <a:ext cx="1146468" cy="923330"/>
          </a:xfrm>
          <a:prstGeom prst="rect">
            <a:avLst/>
          </a:prstGeom>
          <a:noFill/>
        </p:spPr>
        <p:txBody>
          <a:bodyPr wrap="none" rtlCol="0">
            <a:spAutoFit/>
          </a:bodyPr>
          <a:lstStyle/>
          <a:p>
            <a:r>
              <a:rPr lang="en-US" dirty="0" smtClean="0"/>
              <a:t>Gravity</a:t>
            </a:r>
            <a:br>
              <a:rPr lang="en-US" dirty="0" smtClean="0"/>
            </a:br>
            <a:r>
              <a:rPr lang="en-US" dirty="0" smtClean="0"/>
              <a:t>Potential</a:t>
            </a:r>
          </a:p>
          <a:p>
            <a:r>
              <a:rPr lang="en-US" dirty="0" smtClean="0"/>
              <a:t>Energy…</a:t>
            </a:r>
            <a:endParaRPr lang="en-US" dirty="0"/>
          </a:p>
        </p:txBody>
      </p:sp>
      <p:sp>
        <p:nvSpPr>
          <p:cNvPr id="9" name="TextBox 8"/>
          <p:cNvSpPr txBox="1"/>
          <p:nvPr/>
        </p:nvSpPr>
        <p:spPr>
          <a:xfrm>
            <a:off x="3229292" y="1411157"/>
            <a:ext cx="4737194" cy="1200329"/>
          </a:xfrm>
          <a:prstGeom prst="rect">
            <a:avLst/>
          </a:prstGeom>
          <a:noFill/>
        </p:spPr>
        <p:txBody>
          <a:bodyPr wrap="none" rtlCol="0">
            <a:spAutoFit/>
          </a:bodyPr>
          <a:lstStyle/>
          <a:p>
            <a:r>
              <a:rPr lang="en-US" dirty="0" smtClean="0"/>
              <a:t>…as a function of </a:t>
            </a:r>
          </a:p>
          <a:p>
            <a:r>
              <a:rPr lang="en-US" dirty="0" smtClean="0"/>
              <a:t>geocentric co-latitude, </a:t>
            </a:r>
          </a:p>
          <a:p>
            <a:r>
              <a:rPr lang="en-US" dirty="0" smtClean="0"/>
              <a:t>geocentric longitude</a:t>
            </a:r>
          </a:p>
          <a:p>
            <a:r>
              <a:rPr lang="en-US" dirty="0" smtClean="0"/>
              <a:t>radial distance from the center of the Earth…</a:t>
            </a:r>
            <a:endParaRPr lang="en-US" dirty="0"/>
          </a:p>
        </p:txBody>
      </p:sp>
      <p:sp>
        <p:nvSpPr>
          <p:cNvPr id="14" name="Rectangle 13"/>
          <p:cNvSpPr/>
          <p:nvPr/>
        </p:nvSpPr>
        <p:spPr>
          <a:xfrm>
            <a:off x="8138161" y="3092335"/>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43895" y="3107743"/>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26894" y="3089246"/>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44488" y="3261524"/>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11420" y="3286463"/>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95008" y="3774664"/>
            <a:ext cx="1903085" cy="369332"/>
          </a:xfrm>
          <a:prstGeom prst="rect">
            <a:avLst/>
          </a:prstGeom>
          <a:noFill/>
        </p:spPr>
        <p:txBody>
          <a:bodyPr wrap="none" rtlCol="0">
            <a:spAutoFit/>
          </a:bodyPr>
          <a:lstStyle/>
          <a:p>
            <a:r>
              <a:rPr lang="en-US" dirty="0" smtClean="0"/>
              <a:t>…can become…</a:t>
            </a:r>
            <a:endParaRPr lang="en-US" dirty="0"/>
          </a:p>
        </p:txBody>
      </p:sp>
      <p:sp>
        <p:nvSpPr>
          <p:cNvPr id="21" name="TextBox 20"/>
          <p:cNvSpPr txBox="1"/>
          <p:nvPr/>
        </p:nvSpPr>
        <p:spPr>
          <a:xfrm>
            <a:off x="3012232" y="4293810"/>
            <a:ext cx="2313454" cy="369332"/>
          </a:xfrm>
          <a:prstGeom prst="rect">
            <a:avLst/>
          </a:prstGeom>
          <a:noFill/>
        </p:spPr>
        <p:txBody>
          <a:bodyPr wrap="none" rtlCol="0">
            <a:spAutoFit/>
          </a:bodyPr>
          <a:lstStyle/>
          <a:p>
            <a:r>
              <a:rPr lang="en-US" dirty="0" smtClean="0"/>
              <a:t>Geoid Undulations…</a:t>
            </a:r>
            <a:endParaRPr lang="en-US" dirty="0"/>
          </a:p>
        </p:txBody>
      </p:sp>
      <p:sp>
        <p:nvSpPr>
          <p:cNvPr id="23" name="TextBox 22"/>
          <p:cNvSpPr txBox="1"/>
          <p:nvPr/>
        </p:nvSpPr>
        <p:spPr>
          <a:xfrm>
            <a:off x="3012232" y="4937842"/>
            <a:ext cx="2736647" cy="369332"/>
          </a:xfrm>
          <a:prstGeom prst="rect">
            <a:avLst/>
          </a:prstGeom>
          <a:noFill/>
        </p:spPr>
        <p:txBody>
          <a:bodyPr wrap="none" rtlCol="0">
            <a:spAutoFit/>
          </a:bodyPr>
          <a:lstStyle/>
          <a:p>
            <a:r>
              <a:rPr lang="en-US" dirty="0" smtClean="0"/>
              <a:t>Acceleration of Gravity…</a:t>
            </a:r>
            <a:endParaRPr lang="en-US" dirty="0"/>
          </a:p>
        </p:txBody>
      </p:sp>
      <p:pic>
        <p:nvPicPr>
          <p:cNvPr id="26" name="Picture 25"/>
          <p:cNvPicPr>
            <a:picLocks noChangeAspect="1"/>
          </p:cNvPicPr>
          <p:nvPr/>
        </p:nvPicPr>
        <p:blipFill>
          <a:blip r:embed="rId3"/>
          <a:stretch>
            <a:fillRect/>
          </a:stretch>
        </p:blipFill>
        <p:spPr>
          <a:xfrm>
            <a:off x="527456" y="4170194"/>
            <a:ext cx="2265345" cy="605678"/>
          </a:xfrm>
          <a:prstGeom prst="rect">
            <a:avLst/>
          </a:prstGeom>
        </p:spPr>
      </p:pic>
      <p:pic>
        <p:nvPicPr>
          <p:cNvPr id="27" name="Picture 26"/>
          <p:cNvPicPr>
            <a:picLocks noChangeAspect="1"/>
          </p:cNvPicPr>
          <p:nvPr/>
        </p:nvPicPr>
        <p:blipFill>
          <a:blip r:embed="rId4"/>
          <a:stretch>
            <a:fillRect/>
          </a:stretch>
        </p:blipFill>
        <p:spPr>
          <a:xfrm>
            <a:off x="1590502" y="4813541"/>
            <a:ext cx="1244397" cy="572310"/>
          </a:xfrm>
          <a:prstGeom prst="rect">
            <a:avLst/>
          </a:prstGeom>
        </p:spPr>
      </p:pic>
      <p:pic>
        <p:nvPicPr>
          <p:cNvPr id="29" name="Picture 28"/>
          <p:cNvPicPr>
            <a:picLocks noChangeAspect="1"/>
          </p:cNvPicPr>
          <p:nvPr/>
        </p:nvPicPr>
        <p:blipFill>
          <a:blip r:embed="rId5"/>
          <a:stretch>
            <a:fillRect/>
          </a:stretch>
        </p:blipFill>
        <p:spPr>
          <a:xfrm>
            <a:off x="1016027" y="5477058"/>
            <a:ext cx="1865953" cy="720292"/>
          </a:xfrm>
          <a:prstGeom prst="rect">
            <a:avLst/>
          </a:prstGeom>
        </p:spPr>
      </p:pic>
      <p:sp>
        <p:nvSpPr>
          <p:cNvPr id="30" name="TextBox 29"/>
          <p:cNvSpPr txBox="1"/>
          <p:nvPr/>
        </p:nvSpPr>
        <p:spPr>
          <a:xfrm>
            <a:off x="2969717" y="5647096"/>
            <a:ext cx="2903424" cy="369332"/>
          </a:xfrm>
          <a:prstGeom prst="rect">
            <a:avLst/>
          </a:prstGeom>
          <a:noFill/>
        </p:spPr>
        <p:txBody>
          <a:bodyPr wrap="none" rtlCol="0">
            <a:spAutoFit/>
          </a:bodyPr>
          <a:lstStyle/>
          <a:p>
            <a:r>
              <a:rPr lang="en-US" dirty="0" smtClean="0"/>
              <a:t>Deflection of the Vertical…</a:t>
            </a:r>
            <a:endParaRPr lang="en-US" dirty="0"/>
          </a:p>
        </p:txBody>
      </p:sp>
      <p:sp>
        <p:nvSpPr>
          <p:cNvPr id="31" name="TextBox 30"/>
          <p:cNvSpPr txBox="1"/>
          <p:nvPr/>
        </p:nvSpPr>
        <p:spPr>
          <a:xfrm>
            <a:off x="6243641" y="5647096"/>
            <a:ext cx="2044149" cy="369332"/>
          </a:xfrm>
          <a:prstGeom prst="rect">
            <a:avLst/>
          </a:prstGeom>
          <a:noFill/>
        </p:spPr>
        <p:txBody>
          <a:bodyPr wrap="none" rtlCol="0">
            <a:spAutoFit/>
          </a:bodyPr>
          <a:lstStyle/>
          <a:p>
            <a:r>
              <a:rPr lang="en-US" dirty="0" smtClean="0"/>
              <a:t>Etc., ad </a:t>
            </a:r>
            <a:r>
              <a:rPr lang="en-US" dirty="0" err="1" smtClean="0"/>
              <a:t>nauseum</a:t>
            </a:r>
            <a:r>
              <a:rPr lang="en-US" dirty="0" smtClean="0"/>
              <a:t>.</a:t>
            </a:r>
            <a:endParaRPr lang="en-US" dirty="0"/>
          </a:p>
        </p:txBody>
      </p:sp>
    </p:spTree>
    <p:extLst>
      <p:ext uri="{BB962C8B-B14F-4D97-AF65-F5344CB8AC3E}">
        <p14:creationId xmlns:p14="http://schemas.microsoft.com/office/powerpoint/2010/main" val="41641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1" grpId="0"/>
      <p:bldP spid="23"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9458" y="693337"/>
            <a:ext cx="9124542" cy="5144756"/>
          </a:xfrm>
          <a:prstGeom prst="rect">
            <a:avLst/>
          </a:prstGeom>
        </p:spPr>
      </p:pic>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45</a:t>
            </a:fld>
            <a:endParaRPr lang="en-US" altLang="en-US" dirty="0"/>
          </a:p>
        </p:txBody>
      </p:sp>
    </p:spTree>
    <p:extLst>
      <p:ext uri="{BB962C8B-B14F-4D97-AF65-F5344CB8AC3E}">
        <p14:creationId xmlns:p14="http://schemas.microsoft.com/office/powerpoint/2010/main" val="12233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came into being…</a:t>
            </a:r>
            <a:endParaRPr lang="en-US" dirty="0"/>
          </a:p>
        </p:txBody>
      </p:sp>
      <p:sp>
        <p:nvSpPr>
          <p:cNvPr id="3" name="Content Placeholder 2"/>
          <p:cNvSpPr>
            <a:spLocks noGrp="1"/>
          </p:cNvSpPr>
          <p:nvPr>
            <p:ph idx="1"/>
          </p:nvPr>
        </p:nvSpPr>
        <p:spPr/>
        <p:txBody>
          <a:bodyPr/>
          <a:lstStyle/>
          <a:p>
            <a:r>
              <a:rPr lang="en-US" dirty="0" smtClean="0"/>
              <a:t>The idea of “blueprint” documents was fuzzy at first, but the need for details was clear</a:t>
            </a:r>
          </a:p>
          <a:p>
            <a:r>
              <a:rPr lang="en-US" dirty="0" smtClean="0"/>
              <a:t>2014-2017:  Driven mostly by the geometric side</a:t>
            </a:r>
          </a:p>
          <a:p>
            <a:pPr lvl="1"/>
            <a:r>
              <a:rPr lang="en-US" dirty="0" smtClean="0"/>
              <a:t>Culminated in early 2017:  </a:t>
            </a:r>
            <a:r>
              <a:rPr lang="en-US" b="1" i="1" dirty="0" smtClean="0"/>
              <a:t>Blueprint Part 1: Geometric Coordinates</a:t>
            </a:r>
          </a:p>
          <a:p>
            <a:pPr lvl="1"/>
            <a:r>
              <a:rPr lang="en-US" dirty="0" smtClean="0"/>
              <a:t>Obvious follow-up was “</a:t>
            </a:r>
            <a:r>
              <a:rPr lang="en-US" b="1" i="1" dirty="0" smtClean="0"/>
              <a:t>Part 2, Geopotential Coordinates</a:t>
            </a:r>
            <a:r>
              <a:rPr lang="en-US" dirty="0" smtClean="0"/>
              <a:t>”</a:t>
            </a:r>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5</a:t>
            </a:fld>
            <a:endParaRPr lang="en-US" altLang="en-US" dirty="0"/>
          </a:p>
        </p:txBody>
      </p:sp>
      <p:sp>
        <p:nvSpPr>
          <p:cNvPr id="6" name="Footer Placeholder 5"/>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34299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Geodetic Control</a:t>
            </a:r>
            <a:endParaRPr lang="en-US" dirty="0"/>
          </a:p>
        </p:txBody>
      </p:sp>
      <p:sp>
        <p:nvSpPr>
          <p:cNvPr id="3" name="Content Placeholder 2"/>
          <p:cNvSpPr>
            <a:spLocks noGrp="1"/>
          </p:cNvSpPr>
          <p:nvPr>
            <p:ph idx="1"/>
          </p:nvPr>
        </p:nvSpPr>
        <p:spPr/>
        <p:txBody>
          <a:bodyPr/>
          <a:lstStyle/>
          <a:p>
            <a:r>
              <a:rPr lang="en-US" dirty="0" smtClean="0"/>
              <a:t>Verbatim from Blueprint, Part 1</a:t>
            </a:r>
            <a:endParaRPr lang="en-US" dirty="0" smtClean="0"/>
          </a:p>
          <a:p>
            <a:pPr lvl="1"/>
            <a:r>
              <a:rPr lang="en-US" dirty="0" smtClean="0"/>
              <a:t>Additional words about vertical stability</a:t>
            </a:r>
            <a:endParaRPr lang="en-US" dirty="0" smtClean="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6</a:t>
            </a:fld>
            <a:endParaRPr lang="en-US" altLang="en-US" dirty="0"/>
          </a:p>
        </p:txBody>
      </p:sp>
      <p:sp>
        <p:nvSpPr>
          <p:cNvPr id="6" name="Footer Placeholder 5"/>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6557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Why </a:t>
            </a:r>
            <a:r>
              <a:rPr lang="en-US" i="1" dirty="0" smtClean="0"/>
              <a:t>not</a:t>
            </a:r>
            <a:r>
              <a:rPr lang="en-US" dirty="0" smtClean="0"/>
              <a:t> leveling?</a:t>
            </a:r>
            <a:endParaRPr lang="en-US" dirty="0"/>
          </a:p>
        </p:txBody>
      </p:sp>
      <p:sp>
        <p:nvSpPr>
          <p:cNvPr id="3" name="Content Placeholder 2"/>
          <p:cNvSpPr>
            <a:spLocks noGrp="1"/>
          </p:cNvSpPr>
          <p:nvPr>
            <p:ph idx="1"/>
          </p:nvPr>
        </p:nvSpPr>
        <p:spPr/>
        <p:txBody>
          <a:bodyPr/>
          <a:lstStyle/>
          <a:p>
            <a:r>
              <a:rPr lang="en-US" dirty="0" smtClean="0"/>
              <a:t>Wrong tool for a </a:t>
            </a:r>
            <a:r>
              <a:rPr lang="en-US" i="1" dirty="0" smtClean="0"/>
              <a:t>continental</a:t>
            </a:r>
            <a:r>
              <a:rPr lang="en-US" dirty="0" smtClean="0"/>
              <a:t> vertical datum on a </a:t>
            </a:r>
            <a:r>
              <a:rPr lang="en-US" i="1" dirty="0" smtClean="0"/>
              <a:t>dynamic</a:t>
            </a:r>
            <a:r>
              <a:rPr lang="en-US" dirty="0" smtClean="0"/>
              <a:t> planet</a:t>
            </a:r>
          </a:p>
          <a:p>
            <a:r>
              <a:rPr lang="en-US" dirty="0" smtClean="0"/>
              <a:t>Geoid accuracy has improved by 2 orders of magnitude in the last 50 years</a:t>
            </a:r>
          </a:p>
          <a:p>
            <a:pPr lvl="1"/>
            <a:r>
              <a:rPr lang="en-US" dirty="0" smtClean="0"/>
              <a:t>Including its dynamic component</a:t>
            </a:r>
          </a:p>
          <a:p>
            <a:r>
              <a:rPr lang="en-US" dirty="0" smtClean="0"/>
              <a:t>GPS height accuracy has reached the cm level</a:t>
            </a:r>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7</a:t>
            </a:fld>
            <a:endParaRPr lang="en-US" altLang="en-US" dirty="0"/>
          </a:p>
        </p:txBody>
      </p:sp>
      <p:sp>
        <p:nvSpPr>
          <p:cNvPr id="6" name="Footer Placeholder 5"/>
          <p:cNvSpPr>
            <a:spLocks noGrp="1"/>
          </p:cNvSpPr>
          <p:nvPr>
            <p:ph type="ftr" sz="quarter" idx="11"/>
          </p:nvPr>
        </p:nvSpPr>
        <p:spPr/>
        <p:txBody>
          <a:bodyPr/>
          <a:lstStyle/>
          <a:p>
            <a:pPr>
              <a:defRPr/>
            </a:pPr>
            <a:r>
              <a:rPr lang="en-US" smtClean="0"/>
              <a:t>Blueprint for 2022, Part 2:  Geopotential Coordinates</a:t>
            </a:r>
            <a:endParaRPr lang="en-US"/>
          </a:p>
        </p:txBody>
      </p:sp>
    </p:spTree>
    <p:extLst>
      <p:ext uri="{BB962C8B-B14F-4D97-AF65-F5344CB8AC3E}">
        <p14:creationId xmlns:p14="http://schemas.microsoft.com/office/powerpoint/2010/main" val="5266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Geopotential</a:t>
            </a:r>
            <a:endParaRPr lang="en-US" dirty="0"/>
          </a:p>
        </p:txBody>
      </p:sp>
      <p:sp>
        <p:nvSpPr>
          <p:cNvPr id="3" name="Content Placeholder 2"/>
          <p:cNvSpPr>
            <a:spLocks noGrp="1"/>
          </p:cNvSpPr>
          <p:nvPr>
            <p:ph idx="1"/>
          </p:nvPr>
        </p:nvSpPr>
        <p:spPr/>
        <p:txBody>
          <a:bodyPr/>
          <a:lstStyle/>
          <a:p>
            <a:r>
              <a:rPr lang="en-US" dirty="0" smtClean="0"/>
              <a:t>If you care about any of the following things…</a:t>
            </a:r>
          </a:p>
          <a:p>
            <a:pPr lvl="1"/>
            <a:r>
              <a:rPr lang="en-US" dirty="0" smtClean="0"/>
              <a:t>Heights (orthometric, dynamic, normal)</a:t>
            </a:r>
          </a:p>
          <a:p>
            <a:pPr lvl="1"/>
            <a:r>
              <a:rPr lang="en-US" dirty="0" smtClean="0"/>
              <a:t>Gravity</a:t>
            </a:r>
          </a:p>
          <a:p>
            <a:pPr lvl="1"/>
            <a:r>
              <a:rPr lang="en-US" dirty="0" smtClean="0"/>
              <a:t>Deflections of the Vertical</a:t>
            </a:r>
          </a:p>
          <a:p>
            <a:pPr lvl="2"/>
            <a:r>
              <a:rPr lang="en-US" dirty="0" smtClean="0"/>
              <a:t>Including their impact on azimuths</a:t>
            </a:r>
          </a:p>
          <a:p>
            <a:pPr marL="0" indent="0">
              <a:buNone/>
            </a:pPr>
            <a:endParaRPr lang="en-US" dirty="0" smtClean="0"/>
          </a:p>
          <a:p>
            <a:r>
              <a:rPr lang="en-US" dirty="0" smtClean="0"/>
              <a:t>…then you should care about </a:t>
            </a:r>
            <a:r>
              <a:rPr lang="en-US" i="1" dirty="0" smtClean="0"/>
              <a:t>geopotential</a:t>
            </a:r>
            <a:endParaRPr lang="en-US" i="1"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8</a:t>
            </a:fld>
            <a:endParaRPr lang="en-US" altLang="en-US" dirty="0"/>
          </a:p>
        </p:txBody>
      </p:sp>
    </p:spTree>
    <p:extLst>
      <p:ext uri="{BB962C8B-B14F-4D97-AF65-F5344CB8AC3E}">
        <p14:creationId xmlns:p14="http://schemas.microsoft.com/office/powerpoint/2010/main" val="19850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So…what is “Geopotential”</a:t>
            </a:r>
            <a:endParaRPr lang="en-US" dirty="0"/>
          </a:p>
        </p:txBody>
      </p:sp>
      <p:sp>
        <p:nvSpPr>
          <p:cNvPr id="3" name="Content Placeholder 2"/>
          <p:cNvSpPr>
            <a:spLocks noGrp="1"/>
          </p:cNvSpPr>
          <p:nvPr>
            <p:ph idx="1"/>
          </p:nvPr>
        </p:nvSpPr>
        <p:spPr/>
        <p:txBody>
          <a:bodyPr/>
          <a:lstStyle/>
          <a:p>
            <a:r>
              <a:rPr lang="en-US" dirty="0" smtClean="0"/>
              <a:t>Geo:  </a:t>
            </a:r>
            <a:r>
              <a:rPr lang="en-US" i="1" dirty="0" smtClean="0">
                <a:solidFill>
                  <a:srgbClr val="FF0000"/>
                </a:solidFill>
              </a:rPr>
              <a:t>Earth</a:t>
            </a:r>
          </a:p>
          <a:p>
            <a:r>
              <a:rPr lang="en-US" dirty="0" smtClean="0"/>
              <a:t>Potential:  </a:t>
            </a:r>
            <a:r>
              <a:rPr lang="en-US" i="1" dirty="0" smtClean="0">
                <a:solidFill>
                  <a:srgbClr val="FF0000"/>
                </a:solidFill>
              </a:rPr>
              <a:t>Gravity Potential </a:t>
            </a:r>
            <a:r>
              <a:rPr lang="en-US" i="1" dirty="0" smtClean="0">
                <a:solidFill>
                  <a:srgbClr val="FF0000"/>
                </a:solidFill>
              </a:rPr>
              <a:t>Energy</a:t>
            </a:r>
            <a:endParaRPr lang="en-US" dirty="0"/>
          </a:p>
          <a:p>
            <a:r>
              <a:rPr lang="en-US" dirty="0" smtClean="0"/>
              <a:t>Geopotential:  Gravity Potential Energy Field that surrounds the Earth</a:t>
            </a:r>
            <a:r>
              <a:rPr lang="en-US" dirty="0" smtClean="0"/>
              <a:t>.</a:t>
            </a:r>
          </a:p>
          <a:p>
            <a:pPr lvl="1"/>
            <a:r>
              <a:rPr lang="en-US" dirty="0" smtClean="0"/>
              <a:t>Mass =&gt; Geopotential (including “the geoid”)</a:t>
            </a:r>
          </a:p>
          <a:p>
            <a:pPr lvl="1"/>
            <a:r>
              <a:rPr lang="en-US" dirty="0" smtClean="0"/>
              <a:t>Mass Change =&gt; Geopotential Change (including “the geoid”)</a:t>
            </a:r>
            <a:endParaRPr lang="en-US" dirty="0"/>
          </a:p>
          <a:p>
            <a:r>
              <a:rPr lang="en-US" dirty="0" smtClean="0"/>
              <a:t>More later, if time allows…</a:t>
            </a:r>
            <a:endParaRPr lang="en-US" dirty="0"/>
          </a:p>
        </p:txBody>
      </p:sp>
      <p:sp>
        <p:nvSpPr>
          <p:cNvPr id="4" name="Date Placeholder 3"/>
          <p:cNvSpPr>
            <a:spLocks noGrp="1"/>
          </p:cNvSpPr>
          <p:nvPr>
            <p:ph type="dt" sz="half" idx="10"/>
          </p:nvPr>
        </p:nvSpPr>
        <p:spPr/>
        <p:txBody>
          <a:bodyPr/>
          <a:lstStyle/>
          <a:p>
            <a:pPr>
              <a:defRPr/>
            </a:pPr>
            <a:r>
              <a:rPr lang="en-US" altLang="en-US" smtClean="0"/>
              <a:t>February 1, 2018</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2022, Part 2:  Geopotential Coordinates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9</a:t>
            </a:fld>
            <a:endParaRPr lang="en-US" altLang="en-US" dirty="0"/>
          </a:p>
        </p:txBody>
      </p:sp>
    </p:spTree>
    <p:extLst>
      <p:ext uri="{BB962C8B-B14F-4D97-AF65-F5344CB8AC3E}">
        <p14:creationId xmlns:p14="http://schemas.microsoft.com/office/powerpoint/2010/main" val="24169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87874</TotalTime>
  <Words>2598</Words>
  <Application>Microsoft Office PowerPoint</Application>
  <PresentationFormat>On-screen Show (4:3)</PresentationFormat>
  <Paragraphs>468</Paragraphs>
  <Slides>45</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MS PGothic</vt:lpstr>
      <vt:lpstr>MS PGothic</vt:lpstr>
      <vt:lpstr>Arial</vt:lpstr>
      <vt:lpstr>Calibri</vt:lpstr>
      <vt:lpstr>Cambria Math</vt:lpstr>
      <vt:lpstr>Gill Sans MT</vt:lpstr>
      <vt:lpstr>msgothic</vt:lpstr>
      <vt:lpstr>Times New Roman</vt:lpstr>
      <vt:lpstr>Verdana</vt:lpstr>
      <vt:lpstr>Theme1</vt:lpstr>
      <vt:lpstr>Office Theme</vt:lpstr>
      <vt:lpstr>1_Office Theme</vt:lpstr>
      <vt:lpstr>2_Office Theme</vt:lpstr>
      <vt:lpstr>PowerPoint Presentation</vt:lpstr>
      <vt:lpstr>PowerPoint Presentation</vt:lpstr>
      <vt:lpstr>Overview</vt:lpstr>
      <vt:lpstr>Why NGS wrote it…</vt:lpstr>
      <vt:lpstr>How it came into being…</vt:lpstr>
      <vt:lpstr>Content:  Geodetic Control</vt:lpstr>
      <vt:lpstr>Content:  Why not leveling?</vt:lpstr>
      <vt:lpstr>Content:  Geopotential</vt:lpstr>
      <vt:lpstr>So…what is “Geopotential”</vt:lpstr>
      <vt:lpstr>Time Dependency</vt:lpstr>
      <vt:lpstr>Time and Mass</vt:lpstr>
      <vt:lpstr>Secular Mass Movement</vt:lpstr>
      <vt:lpstr>Episodic Mass Movement</vt:lpstr>
      <vt:lpstr>PowerPoint Presentation</vt:lpstr>
      <vt:lpstr>Geoid Monitoring Service (GeMS)</vt:lpstr>
      <vt:lpstr>PowerPoint Presentation</vt:lpstr>
      <vt:lpstr>Secular Sea Level Change</vt:lpstr>
      <vt:lpstr>PowerPoint Presentation</vt:lpstr>
      <vt:lpstr>PowerPoint Presentation</vt:lpstr>
      <vt:lpstr>Choosing a new geoid as GMSL changes</vt:lpstr>
      <vt:lpstr>PowerPoint Presentation</vt:lpstr>
      <vt:lpstr>Replacing NAVD 88</vt:lpstr>
      <vt:lpstr>NAPGD2022</vt:lpstr>
      <vt:lpstr>NAPGD2022</vt:lpstr>
      <vt:lpstr>NAPGD2022</vt:lpstr>
      <vt:lpstr>NAPGD2022</vt:lpstr>
      <vt:lpstr>Expected changes to orthometric heights</vt:lpstr>
      <vt:lpstr>Expected changes to orthometric heights</vt:lpstr>
      <vt:lpstr>Definitional Relationship</vt:lpstr>
      <vt:lpstr>High resolution products</vt:lpstr>
      <vt:lpstr>The three gridded regions</vt:lpstr>
      <vt:lpstr>PowerPoint Presentation</vt:lpstr>
      <vt:lpstr>Leveling? Yes!</vt:lpstr>
      <vt:lpstr>When was this point last leveled?</vt:lpstr>
      <vt:lpstr>When was this point leveled?</vt:lpstr>
      <vt:lpstr>Leveling - Control</vt:lpstr>
      <vt:lpstr>Updates and Replacements</vt:lpstr>
      <vt:lpstr>Summary</vt:lpstr>
      <vt:lpstr>PowerPoint Presentation</vt:lpstr>
      <vt:lpstr>PowerPoint Presentation</vt:lpstr>
      <vt:lpstr>Extra Slides</vt:lpstr>
      <vt:lpstr>Content:  Geoid Modeling History</vt:lpstr>
      <vt:lpstr>Earth’s Geopotential Field</vt:lpstr>
      <vt:lpstr>Geopotential Field</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2816</cp:revision>
  <cp:lastPrinted>2017-02-02T17:15:29Z</cp:lastPrinted>
  <dcterms:created xsi:type="dcterms:W3CDTF">2009-09-30T12:20:38Z</dcterms:created>
  <dcterms:modified xsi:type="dcterms:W3CDTF">2018-01-31T19:48:49Z</dcterms:modified>
</cp:coreProperties>
</file>