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1" r:id="rId4"/>
    <p:sldMasterId id="2147483713" r:id="rId5"/>
    <p:sldMasterId id="2147483725" r:id="rId6"/>
  </p:sldMasterIdLst>
  <p:notesMasterIdLst>
    <p:notesMasterId r:id="rId34"/>
  </p:notesMasterIdLst>
  <p:sldIdLst>
    <p:sldId id="321" r:id="rId7"/>
    <p:sldId id="346" r:id="rId8"/>
    <p:sldId id="326" r:id="rId9"/>
    <p:sldId id="327" r:id="rId10"/>
    <p:sldId id="313" r:id="rId11"/>
    <p:sldId id="259" r:id="rId12"/>
    <p:sldId id="360" r:id="rId13"/>
    <p:sldId id="350" r:id="rId14"/>
    <p:sldId id="356" r:id="rId15"/>
    <p:sldId id="357" r:id="rId16"/>
    <p:sldId id="358" r:id="rId17"/>
    <p:sldId id="353" r:id="rId18"/>
    <p:sldId id="354" r:id="rId19"/>
    <p:sldId id="317" r:id="rId20"/>
    <p:sldId id="280" r:id="rId21"/>
    <p:sldId id="292" r:id="rId22"/>
    <p:sldId id="295" r:id="rId23"/>
    <p:sldId id="362" r:id="rId24"/>
    <p:sldId id="345" r:id="rId25"/>
    <p:sldId id="329" r:id="rId26"/>
    <p:sldId id="283" r:id="rId27"/>
    <p:sldId id="294" r:id="rId28"/>
    <p:sldId id="314" r:id="rId29"/>
    <p:sldId id="276" r:id="rId30"/>
    <p:sldId id="361" r:id="rId31"/>
    <p:sldId id="303" r:id="rId32"/>
    <p:sldId id="30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72209" autoAdjust="0"/>
  </p:normalViewPr>
  <p:slideViewPr>
    <p:cSldViewPr snapToGrid="0">
      <p:cViewPr varScale="1">
        <p:scale>
          <a:sx n="83" d="100"/>
          <a:sy n="83" d="100"/>
        </p:scale>
        <p:origin x="1014" y="60"/>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ngs-s-brunswick\NGS\shared\OPUS\dashboard%20and%20integrity\opus_solutions-value-ad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Shared OPUS solutions, by Month &amp; Year</a:t>
            </a:r>
          </a:p>
        </c:rich>
      </c:tx>
      <c:layout>
        <c:manualLayout>
          <c:xMode val="edge"/>
          <c:yMode val="edge"/>
          <c:x val="0.29945583280051608"/>
          <c:y val="2.2550943825066231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GalenPlotter!$J$3</c:f>
              <c:strCache>
                <c:ptCount val="1"/>
                <c:pt idx="0">
                  <c:v>2007</c:v>
                </c:pt>
              </c:strCache>
            </c:strRef>
          </c:tx>
          <c:spPr>
            <a:ln w="34925" cap="rnd">
              <a:solidFill>
                <a:schemeClr val="accent6"/>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GalenPlotter!$J$4:$J$15</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4</c:v>
                </c:pt>
              </c:numCache>
            </c:numRef>
          </c:val>
          <c:smooth val="0"/>
          <c:extLst>
            <c:ext xmlns:c16="http://schemas.microsoft.com/office/drawing/2014/chart" uri="{C3380CC4-5D6E-409C-BE32-E72D297353CC}">
              <c16:uniqueId val="{00000000-61D9-4826-8913-E8E429D18E13}"/>
            </c:ext>
          </c:extLst>
        </c:ser>
        <c:ser>
          <c:idx val="1"/>
          <c:order val="1"/>
          <c:tx>
            <c:strRef>
              <c:f>GalenPlotter!$K$3</c:f>
              <c:strCache>
                <c:ptCount val="1"/>
                <c:pt idx="0">
                  <c:v>2008</c:v>
                </c:pt>
              </c:strCache>
            </c:strRef>
          </c:tx>
          <c:spPr>
            <a:ln w="34925" cap="rnd">
              <a:solidFill>
                <a:schemeClr val="accent5"/>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GalenPlotter!$K$4:$K$15</c:f>
              <c:numCache>
                <c:formatCode>General</c:formatCode>
                <c:ptCount val="12"/>
                <c:pt idx="0">
                  <c:v>19</c:v>
                </c:pt>
                <c:pt idx="1">
                  <c:v>18</c:v>
                </c:pt>
                <c:pt idx="2">
                  <c:v>23</c:v>
                </c:pt>
                <c:pt idx="3">
                  <c:v>13</c:v>
                </c:pt>
                <c:pt idx="4">
                  <c:v>38</c:v>
                </c:pt>
                <c:pt idx="5">
                  <c:v>22</c:v>
                </c:pt>
                <c:pt idx="6">
                  <c:v>42</c:v>
                </c:pt>
                <c:pt idx="7">
                  <c:v>49</c:v>
                </c:pt>
                <c:pt idx="8">
                  <c:v>99</c:v>
                </c:pt>
                <c:pt idx="9">
                  <c:v>90</c:v>
                </c:pt>
                <c:pt idx="10">
                  <c:v>62</c:v>
                </c:pt>
                <c:pt idx="11">
                  <c:v>39</c:v>
                </c:pt>
              </c:numCache>
            </c:numRef>
          </c:val>
          <c:smooth val="0"/>
          <c:extLst>
            <c:ext xmlns:c16="http://schemas.microsoft.com/office/drawing/2014/chart" uri="{C3380CC4-5D6E-409C-BE32-E72D297353CC}">
              <c16:uniqueId val="{00000001-61D9-4826-8913-E8E429D18E13}"/>
            </c:ext>
          </c:extLst>
        </c:ser>
        <c:ser>
          <c:idx val="2"/>
          <c:order val="2"/>
          <c:tx>
            <c:strRef>
              <c:f>GalenPlotter!$L$3</c:f>
              <c:strCache>
                <c:ptCount val="1"/>
                <c:pt idx="0">
                  <c:v>2009</c:v>
                </c:pt>
              </c:strCache>
            </c:strRef>
          </c:tx>
          <c:spPr>
            <a:ln w="34925" cap="rnd">
              <a:solidFill>
                <a:schemeClr val="accent4"/>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GalenPlotter!$L$4:$L$15</c:f>
              <c:numCache>
                <c:formatCode>General</c:formatCode>
                <c:ptCount val="12"/>
                <c:pt idx="0">
                  <c:v>66</c:v>
                </c:pt>
                <c:pt idx="1">
                  <c:v>28</c:v>
                </c:pt>
                <c:pt idx="2">
                  <c:v>72</c:v>
                </c:pt>
                <c:pt idx="3">
                  <c:v>141</c:v>
                </c:pt>
                <c:pt idx="4">
                  <c:v>96</c:v>
                </c:pt>
                <c:pt idx="5">
                  <c:v>63</c:v>
                </c:pt>
                <c:pt idx="6">
                  <c:v>86</c:v>
                </c:pt>
                <c:pt idx="7">
                  <c:v>62</c:v>
                </c:pt>
                <c:pt idx="8">
                  <c:v>170</c:v>
                </c:pt>
                <c:pt idx="9">
                  <c:v>130</c:v>
                </c:pt>
                <c:pt idx="10">
                  <c:v>109</c:v>
                </c:pt>
                <c:pt idx="11">
                  <c:v>72</c:v>
                </c:pt>
              </c:numCache>
            </c:numRef>
          </c:val>
          <c:smooth val="0"/>
          <c:extLst>
            <c:ext xmlns:c16="http://schemas.microsoft.com/office/drawing/2014/chart" uri="{C3380CC4-5D6E-409C-BE32-E72D297353CC}">
              <c16:uniqueId val="{00000002-61D9-4826-8913-E8E429D18E13}"/>
            </c:ext>
          </c:extLst>
        </c:ser>
        <c:ser>
          <c:idx val="3"/>
          <c:order val="3"/>
          <c:tx>
            <c:strRef>
              <c:f>GalenPlotter!$M$3</c:f>
              <c:strCache>
                <c:ptCount val="1"/>
                <c:pt idx="0">
                  <c:v>2010</c:v>
                </c:pt>
              </c:strCache>
            </c:strRef>
          </c:tx>
          <c:spPr>
            <a:ln w="34925" cap="rnd">
              <a:solidFill>
                <a:schemeClr val="accent6">
                  <a:lumMod val="6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GalenPlotter!$M$4:$M$15</c:f>
              <c:numCache>
                <c:formatCode>#,##0</c:formatCode>
                <c:ptCount val="12"/>
                <c:pt idx="0" formatCode="General">
                  <c:v>109</c:v>
                </c:pt>
                <c:pt idx="1">
                  <c:v>139</c:v>
                </c:pt>
                <c:pt idx="2">
                  <c:v>107</c:v>
                </c:pt>
                <c:pt idx="3">
                  <c:v>175</c:v>
                </c:pt>
                <c:pt idx="4">
                  <c:v>149</c:v>
                </c:pt>
                <c:pt idx="5">
                  <c:v>162</c:v>
                </c:pt>
                <c:pt idx="6">
                  <c:v>207</c:v>
                </c:pt>
                <c:pt idx="7">
                  <c:v>192</c:v>
                </c:pt>
                <c:pt idx="8">
                  <c:v>55</c:v>
                </c:pt>
                <c:pt idx="9">
                  <c:v>110</c:v>
                </c:pt>
                <c:pt idx="10">
                  <c:v>133</c:v>
                </c:pt>
                <c:pt idx="11">
                  <c:v>81</c:v>
                </c:pt>
              </c:numCache>
            </c:numRef>
          </c:val>
          <c:smooth val="0"/>
          <c:extLst>
            <c:ext xmlns:c16="http://schemas.microsoft.com/office/drawing/2014/chart" uri="{C3380CC4-5D6E-409C-BE32-E72D297353CC}">
              <c16:uniqueId val="{00000003-61D9-4826-8913-E8E429D18E13}"/>
            </c:ext>
          </c:extLst>
        </c:ser>
        <c:ser>
          <c:idx val="4"/>
          <c:order val="4"/>
          <c:tx>
            <c:strRef>
              <c:f>GalenPlotter!$N$3</c:f>
              <c:strCache>
                <c:ptCount val="1"/>
                <c:pt idx="0">
                  <c:v>2011</c:v>
                </c:pt>
              </c:strCache>
            </c:strRef>
          </c:tx>
          <c:spPr>
            <a:ln w="34925" cap="rnd">
              <a:solidFill>
                <a:schemeClr val="accent5">
                  <a:lumMod val="6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GalenPlotter!$N$4:$N$15</c:f>
              <c:numCache>
                <c:formatCode>#,##0</c:formatCode>
                <c:ptCount val="12"/>
                <c:pt idx="0">
                  <c:v>98</c:v>
                </c:pt>
                <c:pt idx="1">
                  <c:v>110</c:v>
                </c:pt>
                <c:pt idx="2">
                  <c:v>131</c:v>
                </c:pt>
                <c:pt idx="3">
                  <c:v>152</c:v>
                </c:pt>
                <c:pt idx="4">
                  <c:v>114</c:v>
                </c:pt>
                <c:pt idx="5">
                  <c:v>133</c:v>
                </c:pt>
                <c:pt idx="6">
                  <c:v>102</c:v>
                </c:pt>
                <c:pt idx="7">
                  <c:v>124</c:v>
                </c:pt>
                <c:pt idx="8" formatCode="General">
                  <c:v>89</c:v>
                </c:pt>
                <c:pt idx="9">
                  <c:v>113</c:v>
                </c:pt>
                <c:pt idx="10" formatCode="General">
                  <c:v>89</c:v>
                </c:pt>
                <c:pt idx="11" formatCode="General">
                  <c:v>95</c:v>
                </c:pt>
              </c:numCache>
            </c:numRef>
          </c:val>
          <c:smooth val="0"/>
          <c:extLst>
            <c:ext xmlns:c16="http://schemas.microsoft.com/office/drawing/2014/chart" uri="{C3380CC4-5D6E-409C-BE32-E72D297353CC}">
              <c16:uniqueId val="{00000004-61D9-4826-8913-E8E429D18E13}"/>
            </c:ext>
          </c:extLst>
        </c:ser>
        <c:ser>
          <c:idx val="5"/>
          <c:order val="5"/>
          <c:tx>
            <c:strRef>
              <c:f>GalenPlotter!$O$3</c:f>
              <c:strCache>
                <c:ptCount val="1"/>
                <c:pt idx="0">
                  <c:v>2012</c:v>
                </c:pt>
              </c:strCache>
            </c:strRef>
          </c:tx>
          <c:spPr>
            <a:ln w="34925" cap="rnd">
              <a:solidFill>
                <a:schemeClr val="accent4">
                  <a:lumMod val="6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GalenPlotter!$O$4:$O$15</c:f>
              <c:numCache>
                <c:formatCode>General</c:formatCode>
                <c:ptCount val="12"/>
                <c:pt idx="0">
                  <c:v>114</c:v>
                </c:pt>
                <c:pt idx="1">
                  <c:v>113</c:v>
                </c:pt>
                <c:pt idx="2">
                  <c:v>92</c:v>
                </c:pt>
                <c:pt idx="3">
                  <c:v>142</c:v>
                </c:pt>
                <c:pt idx="4">
                  <c:v>91</c:v>
                </c:pt>
                <c:pt idx="5">
                  <c:v>66</c:v>
                </c:pt>
                <c:pt idx="6">
                  <c:v>77</c:v>
                </c:pt>
                <c:pt idx="7">
                  <c:v>39</c:v>
                </c:pt>
                <c:pt idx="8">
                  <c:v>84</c:v>
                </c:pt>
                <c:pt idx="9">
                  <c:v>98</c:v>
                </c:pt>
                <c:pt idx="10">
                  <c:v>48</c:v>
                </c:pt>
                <c:pt idx="11">
                  <c:v>191</c:v>
                </c:pt>
              </c:numCache>
            </c:numRef>
          </c:val>
          <c:smooth val="0"/>
          <c:extLst>
            <c:ext xmlns:c16="http://schemas.microsoft.com/office/drawing/2014/chart" uri="{C3380CC4-5D6E-409C-BE32-E72D297353CC}">
              <c16:uniqueId val="{00000005-61D9-4826-8913-E8E429D18E13}"/>
            </c:ext>
          </c:extLst>
        </c:ser>
        <c:ser>
          <c:idx val="6"/>
          <c:order val="6"/>
          <c:tx>
            <c:strRef>
              <c:f>GalenPlotter!$P$3</c:f>
              <c:strCache>
                <c:ptCount val="1"/>
                <c:pt idx="0">
                  <c:v>2013</c:v>
                </c:pt>
              </c:strCache>
            </c:strRef>
          </c:tx>
          <c:spPr>
            <a:ln w="34925" cap="rnd">
              <a:solidFill>
                <a:schemeClr val="accent6">
                  <a:lumMod val="80000"/>
                  <a:lumOff val="2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GalenPlotter!$P$4:$P$15</c:f>
              <c:numCache>
                <c:formatCode>General</c:formatCode>
                <c:ptCount val="12"/>
                <c:pt idx="0">
                  <c:v>79</c:v>
                </c:pt>
                <c:pt idx="1">
                  <c:v>35</c:v>
                </c:pt>
                <c:pt idx="2">
                  <c:v>64</c:v>
                </c:pt>
                <c:pt idx="3">
                  <c:v>79</c:v>
                </c:pt>
                <c:pt idx="4">
                  <c:v>128</c:v>
                </c:pt>
                <c:pt idx="5">
                  <c:v>111</c:v>
                </c:pt>
                <c:pt idx="6">
                  <c:v>145</c:v>
                </c:pt>
                <c:pt idx="7">
                  <c:v>294</c:v>
                </c:pt>
                <c:pt idx="8">
                  <c:v>180</c:v>
                </c:pt>
                <c:pt idx="9" formatCode="#,##0">
                  <c:v>122</c:v>
                </c:pt>
                <c:pt idx="10" formatCode="#,##0">
                  <c:v>122</c:v>
                </c:pt>
                <c:pt idx="11" formatCode="#,##0">
                  <c:v>140</c:v>
                </c:pt>
              </c:numCache>
            </c:numRef>
          </c:val>
          <c:smooth val="0"/>
          <c:extLst>
            <c:ext xmlns:c16="http://schemas.microsoft.com/office/drawing/2014/chart" uri="{C3380CC4-5D6E-409C-BE32-E72D297353CC}">
              <c16:uniqueId val="{00000006-61D9-4826-8913-E8E429D18E13}"/>
            </c:ext>
          </c:extLst>
        </c:ser>
        <c:ser>
          <c:idx val="7"/>
          <c:order val="7"/>
          <c:tx>
            <c:strRef>
              <c:f>GalenPlotter!$Q$3</c:f>
              <c:strCache>
                <c:ptCount val="1"/>
                <c:pt idx="0">
                  <c:v>2014</c:v>
                </c:pt>
              </c:strCache>
            </c:strRef>
          </c:tx>
          <c:spPr>
            <a:ln w="34925" cap="rnd">
              <a:solidFill>
                <a:schemeClr val="accent5">
                  <a:lumMod val="80000"/>
                  <a:lumOff val="2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GalenPlotter!$Q$4:$Q$15</c:f>
              <c:numCache>
                <c:formatCode>General</c:formatCode>
                <c:ptCount val="12"/>
                <c:pt idx="0">
                  <c:v>120</c:v>
                </c:pt>
                <c:pt idx="1">
                  <c:v>86</c:v>
                </c:pt>
                <c:pt idx="2">
                  <c:v>346</c:v>
                </c:pt>
                <c:pt idx="3">
                  <c:v>259</c:v>
                </c:pt>
                <c:pt idx="4">
                  <c:v>269</c:v>
                </c:pt>
                <c:pt idx="5">
                  <c:v>185</c:v>
                </c:pt>
                <c:pt idx="6">
                  <c:v>117</c:v>
                </c:pt>
                <c:pt idx="7">
                  <c:v>165</c:v>
                </c:pt>
                <c:pt idx="8">
                  <c:v>165</c:v>
                </c:pt>
                <c:pt idx="9">
                  <c:v>214</c:v>
                </c:pt>
                <c:pt idx="10">
                  <c:v>151</c:v>
                </c:pt>
                <c:pt idx="11">
                  <c:v>124</c:v>
                </c:pt>
              </c:numCache>
            </c:numRef>
          </c:val>
          <c:smooth val="0"/>
          <c:extLst>
            <c:ext xmlns:c16="http://schemas.microsoft.com/office/drawing/2014/chart" uri="{C3380CC4-5D6E-409C-BE32-E72D297353CC}">
              <c16:uniqueId val="{00000007-61D9-4826-8913-E8E429D18E13}"/>
            </c:ext>
          </c:extLst>
        </c:ser>
        <c:ser>
          <c:idx val="8"/>
          <c:order val="8"/>
          <c:tx>
            <c:strRef>
              <c:f>GalenPlotter!$R$3</c:f>
              <c:strCache>
                <c:ptCount val="1"/>
                <c:pt idx="0">
                  <c:v>2015</c:v>
                </c:pt>
              </c:strCache>
            </c:strRef>
          </c:tx>
          <c:spPr>
            <a:ln w="34925" cap="rnd">
              <a:solidFill>
                <a:schemeClr val="accent4">
                  <a:lumMod val="80000"/>
                  <a:lumOff val="2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GalenPlotter!$R$4:$R$15</c:f>
              <c:numCache>
                <c:formatCode>General</c:formatCode>
                <c:ptCount val="12"/>
                <c:pt idx="0">
                  <c:v>108</c:v>
                </c:pt>
                <c:pt idx="1">
                  <c:v>146</c:v>
                </c:pt>
                <c:pt idx="2">
                  <c:v>264</c:v>
                </c:pt>
                <c:pt idx="3">
                  <c:v>213</c:v>
                </c:pt>
                <c:pt idx="4">
                  <c:v>109</c:v>
                </c:pt>
                <c:pt idx="5">
                  <c:v>148</c:v>
                </c:pt>
                <c:pt idx="6">
                  <c:v>86</c:v>
                </c:pt>
                <c:pt idx="7">
                  <c:v>109</c:v>
                </c:pt>
                <c:pt idx="8">
                  <c:v>169</c:v>
                </c:pt>
                <c:pt idx="9" formatCode="#,##0">
                  <c:v>90</c:v>
                </c:pt>
                <c:pt idx="10" formatCode="#,##0">
                  <c:v>109</c:v>
                </c:pt>
                <c:pt idx="11" formatCode="#,##0">
                  <c:v>133</c:v>
                </c:pt>
              </c:numCache>
            </c:numRef>
          </c:val>
          <c:smooth val="0"/>
          <c:extLst>
            <c:ext xmlns:c16="http://schemas.microsoft.com/office/drawing/2014/chart" uri="{C3380CC4-5D6E-409C-BE32-E72D297353CC}">
              <c16:uniqueId val="{00000008-61D9-4826-8913-E8E429D18E13}"/>
            </c:ext>
          </c:extLst>
        </c:ser>
        <c:ser>
          <c:idx val="9"/>
          <c:order val="9"/>
          <c:tx>
            <c:strRef>
              <c:f>GalenPlotter!$S$3</c:f>
              <c:strCache>
                <c:ptCount val="1"/>
                <c:pt idx="0">
                  <c:v>2016</c:v>
                </c:pt>
              </c:strCache>
            </c:strRef>
          </c:tx>
          <c:spPr>
            <a:ln w="34925" cap="rnd">
              <a:solidFill>
                <a:schemeClr val="accent6">
                  <a:lumMod val="8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GalenPlotter!$S$4:$S$15</c:f>
              <c:numCache>
                <c:formatCode>General</c:formatCode>
                <c:ptCount val="12"/>
                <c:pt idx="0">
                  <c:v>236</c:v>
                </c:pt>
                <c:pt idx="1">
                  <c:v>244</c:v>
                </c:pt>
                <c:pt idx="2">
                  <c:v>290</c:v>
                </c:pt>
                <c:pt idx="3">
                  <c:v>256</c:v>
                </c:pt>
                <c:pt idx="4">
                  <c:v>248</c:v>
                </c:pt>
                <c:pt idx="5">
                  <c:v>250</c:v>
                </c:pt>
                <c:pt idx="6">
                  <c:v>143</c:v>
                </c:pt>
                <c:pt idx="7">
                  <c:v>205</c:v>
                </c:pt>
                <c:pt idx="8">
                  <c:v>179</c:v>
                </c:pt>
                <c:pt idx="9">
                  <c:v>131</c:v>
                </c:pt>
                <c:pt idx="10">
                  <c:v>126</c:v>
                </c:pt>
                <c:pt idx="11">
                  <c:v>165</c:v>
                </c:pt>
              </c:numCache>
            </c:numRef>
          </c:val>
          <c:smooth val="0"/>
          <c:extLst>
            <c:ext xmlns:c16="http://schemas.microsoft.com/office/drawing/2014/chart" uri="{C3380CC4-5D6E-409C-BE32-E72D297353CC}">
              <c16:uniqueId val="{00000009-61D9-4826-8913-E8E429D18E13}"/>
            </c:ext>
          </c:extLst>
        </c:ser>
        <c:ser>
          <c:idx val="10"/>
          <c:order val="10"/>
          <c:tx>
            <c:strRef>
              <c:f>GalenPlotter!$T$3</c:f>
              <c:strCache>
                <c:ptCount val="1"/>
                <c:pt idx="0">
                  <c:v>2017</c:v>
                </c:pt>
              </c:strCache>
            </c:strRef>
          </c:tx>
          <c:spPr>
            <a:ln w="34925" cap="rnd">
              <a:solidFill>
                <a:schemeClr val="accent5">
                  <a:lumMod val="8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GalenPlotter!$T$4:$T$15</c:f>
              <c:numCache>
                <c:formatCode>General</c:formatCode>
                <c:ptCount val="12"/>
                <c:pt idx="0">
                  <c:v>194</c:v>
                </c:pt>
                <c:pt idx="1">
                  <c:v>168</c:v>
                </c:pt>
                <c:pt idx="2">
                  <c:v>387</c:v>
                </c:pt>
                <c:pt idx="3">
                  <c:v>298</c:v>
                </c:pt>
                <c:pt idx="4">
                  <c:v>229</c:v>
                </c:pt>
                <c:pt idx="5">
                  <c:v>200</c:v>
                </c:pt>
                <c:pt idx="6">
                  <c:v>254</c:v>
                </c:pt>
                <c:pt idx="7">
                  <c:v>187</c:v>
                </c:pt>
                <c:pt idx="8">
                  <c:v>186</c:v>
                </c:pt>
                <c:pt idx="9" formatCode="#,##0">
                  <c:v>186</c:v>
                </c:pt>
                <c:pt idx="10" formatCode="#,##0">
                  <c:v>92</c:v>
                </c:pt>
                <c:pt idx="11" formatCode="#,##0">
                  <c:v>169</c:v>
                </c:pt>
              </c:numCache>
            </c:numRef>
          </c:val>
          <c:smooth val="0"/>
          <c:extLst>
            <c:ext xmlns:c16="http://schemas.microsoft.com/office/drawing/2014/chart" uri="{C3380CC4-5D6E-409C-BE32-E72D297353CC}">
              <c16:uniqueId val="{0000000A-61D9-4826-8913-E8E429D18E13}"/>
            </c:ext>
          </c:extLst>
        </c:ser>
        <c:ser>
          <c:idx val="11"/>
          <c:order val="11"/>
          <c:tx>
            <c:strRef>
              <c:f>GalenPlotter!$U$3</c:f>
              <c:strCache>
                <c:ptCount val="1"/>
                <c:pt idx="0">
                  <c:v>2018</c:v>
                </c:pt>
              </c:strCache>
            </c:strRef>
          </c:tx>
          <c:spPr>
            <a:ln w="34925" cap="rnd">
              <a:solidFill>
                <a:schemeClr val="accent4">
                  <a:lumMod val="8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GalenPlotter!$U$4:$U$15</c:f>
              <c:numCache>
                <c:formatCode>General</c:formatCode>
                <c:ptCount val="12"/>
                <c:pt idx="0">
                  <c:v>178</c:v>
                </c:pt>
                <c:pt idx="1">
                  <c:v>359</c:v>
                </c:pt>
                <c:pt idx="2">
                  <c:v>711</c:v>
                </c:pt>
                <c:pt idx="3">
                  <c:v>988</c:v>
                </c:pt>
                <c:pt idx="4">
                  <c:v>740</c:v>
                </c:pt>
                <c:pt idx="5">
                  <c:v>592</c:v>
                </c:pt>
                <c:pt idx="6">
                  <c:v>770</c:v>
                </c:pt>
                <c:pt idx="7">
                  <c:v>1488</c:v>
                </c:pt>
                <c:pt idx="8">
                  <c:v>964</c:v>
                </c:pt>
                <c:pt idx="9">
                  <c:v>233</c:v>
                </c:pt>
                <c:pt idx="10">
                  <c:v>300</c:v>
                </c:pt>
                <c:pt idx="11">
                  <c:v>241</c:v>
                </c:pt>
              </c:numCache>
            </c:numRef>
          </c:val>
          <c:smooth val="0"/>
          <c:extLst>
            <c:ext xmlns:c16="http://schemas.microsoft.com/office/drawing/2014/chart" uri="{C3380CC4-5D6E-409C-BE32-E72D297353CC}">
              <c16:uniqueId val="{0000000B-61D9-4826-8913-E8E429D18E13}"/>
            </c:ext>
          </c:extLst>
        </c:ser>
        <c:ser>
          <c:idx val="12"/>
          <c:order val="12"/>
          <c:tx>
            <c:strRef>
              <c:f>GalenPlotter!$V$3</c:f>
              <c:strCache>
                <c:ptCount val="1"/>
                <c:pt idx="0">
                  <c:v>2019</c:v>
                </c:pt>
              </c:strCache>
            </c:strRef>
          </c:tx>
          <c:spPr>
            <a:ln w="34925" cap="rnd">
              <a:solidFill>
                <a:schemeClr val="accent6">
                  <a:lumMod val="60000"/>
                  <a:lumOff val="4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GalenPlotter!$V$4:$V$15</c:f>
              <c:numCache>
                <c:formatCode>General</c:formatCode>
                <c:ptCount val="12"/>
                <c:pt idx="0">
                  <c:v>71</c:v>
                </c:pt>
                <c:pt idx="1">
                  <c:v>176</c:v>
                </c:pt>
                <c:pt idx="2">
                  <c:v>340</c:v>
                </c:pt>
                <c:pt idx="3">
                  <c:v>200</c:v>
                </c:pt>
                <c:pt idx="4">
                  <c:v>210</c:v>
                </c:pt>
                <c:pt idx="5">
                  <c:v>244</c:v>
                </c:pt>
                <c:pt idx="6">
                  <c:v>362</c:v>
                </c:pt>
                <c:pt idx="7">
                  <c:v>440</c:v>
                </c:pt>
                <c:pt idx="8">
                  <c:v>565</c:v>
                </c:pt>
                <c:pt idx="9" formatCode="#,##0">
                  <c:v>446</c:v>
                </c:pt>
                <c:pt idx="10" formatCode="#,##0">
                  <c:v>559</c:v>
                </c:pt>
                <c:pt idx="11" formatCode="#,##0">
                  <c:v>636</c:v>
                </c:pt>
              </c:numCache>
            </c:numRef>
          </c:val>
          <c:smooth val="0"/>
          <c:extLst>
            <c:ext xmlns:c16="http://schemas.microsoft.com/office/drawing/2014/chart" uri="{C3380CC4-5D6E-409C-BE32-E72D297353CC}">
              <c16:uniqueId val="{0000000C-61D9-4826-8913-E8E429D18E13}"/>
            </c:ext>
          </c:extLst>
        </c:ser>
        <c:ser>
          <c:idx val="13"/>
          <c:order val="13"/>
          <c:tx>
            <c:strRef>
              <c:f>GalenPlotter!$W$3</c:f>
              <c:strCache>
                <c:ptCount val="1"/>
                <c:pt idx="0">
                  <c:v>2020</c:v>
                </c:pt>
              </c:strCache>
            </c:strRef>
          </c:tx>
          <c:spPr>
            <a:ln w="34925" cap="rnd">
              <a:solidFill>
                <a:schemeClr val="accent5">
                  <a:lumMod val="60000"/>
                  <a:lumOff val="40000"/>
                </a:schemeClr>
              </a:solidFill>
              <a:round/>
            </a:ln>
            <a:effectLst>
              <a:outerShdw blurRad="40000" dist="23000" dir="5400000" rotWithShape="0">
                <a:srgbClr val="000000">
                  <a:alpha val="35000"/>
                </a:srgbClr>
              </a:outerShd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GalenPlotter!$W$4:$W$15</c:f>
              <c:numCache>
                <c:formatCode>General</c:formatCode>
                <c:ptCount val="12"/>
                <c:pt idx="0">
                  <c:v>555</c:v>
                </c:pt>
                <c:pt idx="1">
                  <c:v>852</c:v>
                </c:pt>
                <c:pt idx="2">
                  <c:v>492</c:v>
                </c:pt>
                <c:pt idx="3">
                  <c:v>641</c:v>
                </c:pt>
                <c:pt idx="4">
                  <c:v>708</c:v>
                </c:pt>
                <c:pt idx="5">
                  <c:v>903</c:v>
                </c:pt>
                <c:pt idx="6">
                  <c:v>1019</c:v>
                </c:pt>
                <c:pt idx="7">
                  <c:v>813</c:v>
                </c:pt>
                <c:pt idx="8">
                  <c:v>854</c:v>
                </c:pt>
                <c:pt idx="9">
                  <c:v>954</c:v>
                </c:pt>
                <c:pt idx="10">
                  <c:v>547</c:v>
                </c:pt>
                <c:pt idx="11">
                  <c:v>925</c:v>
                </c:pt>
              </c:numCache>
            </c:numRef>
          </c:val>
          <c:smooth val="0"/>
          <c:extLst>
            <c:ext xmlns:c16="http://schemas.microsoft.com/office/drawing/2014/chart" uri="{C3380CC4-5D6E-409C-BE32-E72D297353CC}">
              <c16:uniqueId val="{0000000D-61D9-4826-8913-E8E429D18E13}"/>
            </c:ext>
          </c:extLst>
        </c:ser>
        <c:ser>
          <c:idx val="14"/>
          <c:order val="14"/>
          <c:tx>
            <c:strRef>
              <c:f>GalenPlotter!$X$3</c:f>
              <c:strCache>
                <c:ptCount val="1"/>
                <c:pt idx="0">
                  <c:v>2021</c:v>
                </c:pt>
              </c:strCache>
            </c:strRef>
          </c:tx>
          <c:spPr>
            <a:ln w="34925" cap="rnd">
              <a:solidFill>
                <a:schemeClr val="accent4">
                  <a:lumMod val="60000"/>
                  <a:lumOff val="40000"/>
                </a:schemeClr>
              </a:solidFill>
              <a:round/>
            </a:ln>
            <a:effectLst>
              <a:outerShdw blurRad="40000" dist="23000" dir="5400000" rotWithShape="0">
                <a:srgbClr val="000000">
                  <a:alpha val="35000"/>
                </a:srgbClr>
              </a:outerShdw>
            </a:effectLst>
          </c:spPr>
          <c:marker>
            <c:symbol val="none"/>
          </c:marker>
          <c:dLbls>
            <c:dLbl>
              <c:idx val="0"/>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D42-4259-89F0-E4A38B7D840D}"/>
                </c:ext>
              </c:extLst>
            </c:dLbl>
            <c:dLbl>
              <c:idx val="1"/>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D42-4259-89F0-E4A38B7D840D}"/>
                </c:ext>
              </c:extLst>
            </c:dLbl>
            <c:dLbl>
              <c:idx val="2"/>
              <c:layout/>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layout>
                    <c:manualLayout>
                      <c:w val="3.3110806551097945E-2"/>
                      <c:h val="4.4124680084379593E-2"/>
                    </c:manualLayout>
                  </c15:layout>
                </c:ext>
                <c:ext xmlns:c16="http://schemas.microsoft.com/office/drawing/2014/chart" uri="{C3380CC4-5D6E-409C-BE32-E72D297353CC}">
                  <c16:uniqueId val="{00000002-BD42-4259-89F0-E4A38B7D840D}"/>
                </c:ext>
              </c:extLst>
            </c:dLbl>
            <c:dLbl>
              <c:idx val="3"/>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D42-4259-89F0-E4A38B7D840D}"/>
                </c:ext>
              </c:extLst>
            </c:dLbl>
            <c:dLbl>
              <c:idx val="4"/>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D42-4259-89F0-E4A38B7D840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GalenPlotter!$X$4:$X$15</c:f>
              <c:numCache>
                <c:formatCode>General</c:formatCode>
                <c:ptCount val="12"/>
                <c:pt idx="0">
                  <c:v>933</c:v>
                </c:pt>
                <c:pt idx="1">
                  <c:v>969</c:v>
                </c:pt>
                <c:pt idx="2">
                  <c:v>1649</c:v>
                </c:pt>
                <c:pt idx="3">
                  <c:v>1358</c:v>
                </c:pt>
                <c:pt idx="4">
                  <c:v>1226</c:v>
                </c:pt>
              </c:numCache>
            </c:numRef>
          </c:val>
          <c:smooth val="0"/>
          <c:extLst>
            <c:ext xmlns:c16="http://schemas.microsoft.com/office/drawing/2014/chart" uri="{C3380CC4-5D6E-409C-BE32-E72D297353CC}">
              <c16:uniqueId val="{0000000E-61D9-4826-8913-E8E429D18E13}"/>
            </c:ext>
          </c:extLst>
        </c:ser>
        <c:dLbls>
          <c:dLblPos val="ctr"/>
          <c:showLegendKey val="0"/>
          <c:showVal val="1"/>
          <c:showCatName val="0"/>
          <c:showSerName val="0"/>
          <c:showPercent val="0"/>
          <c:showBubbleSize val="0"/>
        </c:dLbls>
        <c:smooth val="0"/>
        <c:axId val="573001736"/>
        <c:axId val="572999768"/>
      </c:lineChart>
      <c:catAx>
        <c:axId val="57300173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2999768"/>
        <c:crosses val="autoZero"/>
        <c:auto val="1"/>
        <c:lblAlgn val="ctr"/>
        <c:lblOffset val="100"/>
        <c:noMultiLvlLbl val="0"/>
      </c:catAx>
      <c:valAx>
        <c:axId val="572999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 of Shared OPUS Solutions</a:t>
                </a:r>
              </a:p>
            </c:rich>
          </c:tx>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30017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886D06-FDA3-43FD-93B9-DD970991E516}" type="doc">
      <dgm:prSet loTypeId="urn:microsoft.com/office/officeart/2005/8/layout/hProcess9" loCatId="process" qsTypeId="urn:microsoft.com/office/officeart/2005/8/quickstyle/simple1" qsCatId="simple" csTypeId="urn:microsoft.com/office/officeart/2005/8/colors/accent1_2" csCatId="accent1" phldr="1"/>
      <dgm:spPr/>
    </dgm:pt>
    <dgm:pt modelId="{3CEC2561-E2BB-4C30-908A-6DE9BAAD9D76}">
      <dgm:prSet phldrT="[Text]"/>
      <dgm:spPr>
        <a:solidFill>
          <a:srgbClr val="00B050"/>
        </a:solidFill>
      </dgm:spPr>
      <dgm:t>
        <a:bodyPr/>
        <a:lstStyle/>
        <a:p>
          <a:r>
            <a:rPr lang="en-US" dirty="0" smtClean="0"/>
            <a:t>Mark Recovery Submission</a:t>
          </a:r>
          <a:endParaRPr lang="en-US" dirty="0"/>
        </a:p>
      </dgm:t>
    </dgm:pt>
    <dgm:pt modelId="{01C8E841-955F-49D3-9118-3BBB59DB8F50}" type="parTrans" cxnId="{BAB3C8BD-89FB-473C-9B4E-74A4F2132BD6}">
      <dgm:prSet/>
      <dgm:spPr/>
      <dgm:t>
        <a:bodyPr/>
        <a:lstStyle/>
        <a:p>
          <a:endParaRPr lang="en-US"/>
        </a:p>
      </dgm:t>
    </dgm:pt>
    <dgm:pt modelId="{A9FAD357-CE29-4E0C-8915-59DC68DE92C1}" type="sibTrans" cxnId="{BAB3C8BD-89FB-473C-9B4E-74A4F2132BD6}">
      <dgm:prSet/>
      <dgm:spPr/>
      <dgm:t>
        <a:bodyPr/>
        <a:lstStyle/>
        <a:p>
          <a:endParaRPr lang="en-US"/>
        </a:p>
      </dgm:t>
    </dgm:pt>
    <dgm:pt modelId="{D8FC6DB8-0B66-4924-9438-6FD0F38F7428}">
      <dgm:prSet phldrT="[Text]"/>
      <dgm:spPr/>
      <dgm:t>
        <a:bodyPr/>
        <a:lstStyle/>
        <a:p>
          <a:r>
            <a:rPr lang="en-US" dirty="0" smtClean="0"/>
            <a:t>Update GPSonBM Priority Map (~1week)</a:t>
          </a:r>
          <a:endParaRPr lang="en-US" dirty="0"/>
        </a:p>
      </dgm:t>
    </dgm:pt>
    <dgm:pt modelId="{40881D12-48FE-4C63-AB9B-E494D8AD1724}" type="parTrans" cxnId="{2AA7072E-376B-47B5-B167-04313436CD29}">
      <dgm:prSet/>
      <dgm:spPr/>
      <dgm:t>
        <a:bodyPr/>
        <a:lstStyle/>
        <a:p>
          <a:endParaRPr lang="en-US"/>
        </a:p>
      </dgm:t>
    </dgm:pt>
    <dgm:pt modelId="{484D672F-0F1F-436C-A8E7-A490311E9961}" type="sibTrans" cxnId="{2AA7072E-376B-47B5-B167-04313436CD29}">
      <dgm:prSet/>
      <dgm:spPr/>
      <dgm:t>
        <a:bodyPr/>
        <a:lstStyle/>
        <a:p>
          <a:endParaRPr lang="en-US"/>
        </a:p>
      </dgm:t>
    </dgm:pt>
    <dgm:pt modelId="{2668D3EA-5306-421A-B004-BFCB1DFBD891}">
      <dgm:prSet phldrT="[Text]"/>
      <dgm:spPr/>
      <dgm:t>
        <a:bodyPr/>
        <a:lstStyle/>
        <a:p>
          <a:r>
            <a:rPr lang="en-US" dirty="0" smtClean="0"/>
            <a:t>Update NGS Datasheet</a:t>
          </a:r>
        </a:p>
        <a:p>
          <a:r>
            <a:rPr lang="en-US" dirty="0" smtClean="0"/>
            <a:t> (~3 months)</a:t>
          </a:r>
          <a:endParaRPr lang="en-US" dirty="0"/>
        </a:p>
      </dgm:t>
    </dgm:pt>
    <dgm:pt modelId="{1CB3E2C5-5AAF-443D-96D0-69179654675F}" type="parTrans" cxnId="{7C6C7B60-6FBB-4E77-9380-53DE5B38D26A}">
      <dgm:prSet/>
      <dgm:spPr/>
      <dgm:t>
        <a:bodyPr/>
        <a:lstStyle/>
        <a:p>
          <a:endParaRPr lang="en-US"/>
        </a:p>
      </dgm:t>
    </dgm:pt>
    <dgm:pt modelId="{316E2EC5-07A2-4487-8723-3338E63BC845}" type="sibTrans" cxnId="{7C6C7B60-6FBB-4E77-9380-53DE5B38D26A}">
      <dgm:prSet/>
      <dgm:spPr/>
      <dgm:t>
        <a:bodyPr/>
        <a:lstStyle/>
        <a:p>
          <a:endParaRPr lang="en-US"/>
        </a:p>
      </dgm:t>
    </dgm:pt>
    <dgm:pt modelId="{41A6F005-6A6F-42D1-833E-5E6AA8A756C8}" type="pres">
      <dgm:prSet presAssocID="{5A886D06-FDA3-43FD-93B9-DD970991E516}" presName="CompostProcess" presStyleCnt="0">
        <dgm:presLayoutVars>
          <dgm:dir/>
          <dgm:resizeHandles val="exact"/>
        </dgm:presLayoutVars>
      </dgm:prSet>
      <dgm:spPr/>
    </dgm:pt>
    <dgm:pt modelId="{62AD0F13-0172-458E-9C12-1CC51710614C}" type="pres">
      <dgm:prSet presAssocID="{5A886D06-FDA3-43FD-93B9-DD970991E516}" presName="arrow" presStyleLbl="bgShp" presStyleIdx="0" presStyleCnt="1"/>
      <dgm:spPr/>
    </dgm:pt>
    <dgm:pt modelId="{049C4079-623F-4E20-A85C-5CF63DDD4250}" type="pres">
      <dgm:prSet presAssocID="{5A886D06-FDA3-43FD-93B9-DD970991E516}" presName="linearProcess" presStyleCnt="0"/>
      <dgm:spPr/>
    </dgm:pt>
    <dgm:pt modelId="{AA335A9A-E931-4BC1-AC57-73A6E2E6DE01}" type="pres">
      <dgm:prSet presAssocID="{3CEC2561-E2BB-4C30-908A-6DE9BAAD9D76}" presName="textNode" presStyleLbl="node1" presStyleIdx="0" presStyleCnt="3">
        <dgm:presLayoutVars>
          <dgm:bulletEnabled val="1"/>
        </dgm:presLayoutVars>
      </dgm:prSet>
      <dgm:spPr/>
      <dgm:t>
        <a:bodyPr/>
        <a:lstStyle/>
        <a:p>
          <a:endParaRPr lang="en-US"/>
        </a:p>
      </dgm:t>
    </dgm:pt>
    <dgm:pt modelId="{C61A0D74-1B8C-44A3-B29C-B683C18B257E}" type="pres">
      <dgm:prSet presAssocID="{A9FAD357-CE29-4E0C-8915-59DC68DE92C1}" presName="sibTrans" presStyleCnt="0"/>
      <dgm:spPr/>
    </dgm:pt>
    <dgm:pt modelId="{B1BD9422-8B7B-4890-BC85-2135DD2B9AD1}" type="pres">
      <dgm:prSet presAssocID="{D8FC6DB8-0B66-4924-9438-6FD0F38F7428}" presName="textNode" presStyleLbl="node1" presStyleIdx="1" presStyleCnt="3">
        <dgm:presLayoutVars>
          <dgm:bulletEnabled val="1"/>
        </dgm:presLayoutVars>
      </dgm:prSet>
      <dgm:spPr/>
      <dgm:t>
        <a:bodyPr/>
        <a:lstStyle/>
        <a:p>
          <a:endParaRPr lang="en-US"/>
        </a:p>
      </dgm:t>
    </dgm:pt>
    <dgm:pt modelId="{82138A50-8176-4375-B07C-2AC9FF739421}" type="pres">
      <dgm:prSet presAssocID="{484D672F-0F1F-436C-A8E7-A490311E9961}" presName="sibTrans" presStyleCnt="0"/>
      <dgm:spPr/>
    </dgm:pt>
    <dgm:pt modelId="{D26640CB-F4F6-46E3-AF15-0AD4B9C30F6B}" type="pres">
      <dgm:prSet presAssocID="{2668D3EA-5306-421A-B004-BFCB1DFBD891}" presName="textNode" presStyleLbl="node1" presStyleIdx="2" presStyleCnt="3">
        <dgm:presLayoutVars>
          <dgm:bulletEnabled val="1"/>
        </dgm:presLayoutVars>
      </dgm:prSet>
      <dgm:spPr/>
      <dgm:t>
        <a:bodyPr/>
        <a:lstStyle/>
        <a:p>
          <a:endParaRPr lang="en-US"/>
        </a:p>
      </dgm:t>
    </dgm:pt>
  </dgm:ptLst>
  <dgm:cxnLst>
    <dgm:cxn modelId="{518AD5EA-F4CE-4230-A0EC-E842E382B340}" type="presOf" srcId="{3CEC2561-E2BB-4C30-908A-6DE9BAAD9D76}" destId="{AA335A9A-E931-4BC1-AC57-73A6E2E6DE01}" srcOrd="0" destOrd="0" presId="urn:microsoft.com/office/officeart/2005/8/layout/hProcess9"/>
    <dgm:cxn modelId="{480398EF-F210-4F80-8E0C-97FB809E0C31}" type="presOf" srcId="{D8FC6DB8-0B66-4924-9438-6FD0F38F7428}" destId="{B1BD9422-8B7B-4890-BC85-2135DD2B9AD1}" srcOrd="0" destOrd="0" presId="urn:microsoft.com/office/officeart/2005/8/layout/hProcess9"/>
    <dgm:cxn modelId="{2AA7072E-376B-47B5-B167-04313436CD29}" srcId="{5A886D06-FDA3-43FD-93B9-DD970991E516}" destId="{D8FC6DB8-0B66-4924-9438-6FD0F38F7428}" srcOrd="1" destOrd="0" parTransId="{40881D12-48FE-4C63-AB9B-E494D8AD1724}" sibTransId="{484D672F-0F1F-436C-A8E7-A490311E9961}"/>
    <dgm:cxn modelId="{BAB3C8BD-89FB-473C-9B4E-74A4F2132BD6}" srcId="{5A886D06-FDA3-43FD-93B9-DD970991E516}" destId="{3CEC2561-E2BB-4C30-908A-6DE9BAAD9D76}" srcOrd="0" destOrd="0" parTransId="{01C8E841-955F-49D3-9118-3BBB59DB8F50}" sibTransId="{A9FAD357-CE29-4E0C-8915-59DC68DE92C1}"/>
    <dgm:cxn modelId="{7C6C7B60-6FBB-4E77-9380-53DE5B38D26A}" srcId="{5A886D06-FDA3-43FD-93B9-DD970991E516}" destId="{2668D3EA-5306-421A-B004-BFCB1DFBD891}" srcOrd="2" destOrd="0" parTransId="{1CB3E2C5-5AAF-443D-96D0-69179654675F}" sibTransId="{316E2EC5-07A2-4487-8723-3338E63BC845}"/>
    <dgm:cxn modelId="{D62E80FD-5785-4283-8C85-478276F8BC38}" type="presOf" srcId="{2668D3EA-5306-421A-B004-BFCB1DFBD891}" destId="{D26640CB-F4F6-46E3-AF15-0AD4B9C30F6B}" srcOrd="0" destOrd="0" presId="urn:microsoft.com/office/officeart/2005/8/layout/hProcess9"/>
    <dgm:cxn modelId="{AFC55EFA-BBF7-41C3-A391-277BA26E23B9}" type="presOf" srcId="{5A886D06-FDA3-43FD-93B9-DD970991E516}" destId="{41A6F005-6A6F-42D1-833E-5E6AA8A756C8}" srcOrd="0" destOrd="0" presId="urn:microsoft.com/office/officeart/2005/8/layout/hProcess9"/>
    <dgm:cxn modelId="{F1AC4209-A2F1-437E-AEDD-91CDE5163CD2}" type="presParOf" srcId="{41A6F005-6A6F-42D1-833E-5E6AA8A756C8}" destId="{62AD0F13-0172-458E-9C12-1CC51710614C}" srcOrd="0" destOrd="0" presId="urn:microsoft.com/office/officeart/2005/8/layout/hProcess9"/>
    <dgm:cxn modelId="{F41C04CC-9919-4BA1-9263-34D8E170EA53}" type="presParOf" srcId="{41A6F005-6A6F-42D1-833E-5E6AA8A756C8}" destId="{049C4079-623F-4E20-A85C-5CF63DDD4250}" srcOrd="1" destOrd="0" presId="urn:microsoft.com/office/officeart/2005/8/layout/hProcess9"/>
    <dgm:cxn modelId="{9BCF2676-B154-4F5B-8CD7-7942BDBD0597}" type="presParOf" srcId="{049C4079-623F-4E20-A85C-5CF63DDD4250}" destId="{AA335A9A-E931-4BC1-AC57-73A6E2E6DE01}" srcOrd="0" destOrd="0" presId="urn:microsoft.com/office/officeart/2005/8/layout/hProcess9"/>
    <dgm:cxn modelId="{68D3FAB8-944F-4E11-B797-5FC900C35850}" type="presParOf" srcId="{049C4079-623F-4E20-A85C-5CF63DDD4250}" destId="{C61A0D74-1B8C-44A3-B29C-B683C18B257E}" srcOrd="1" destOrd="0" presId="urn:microsoft.com/office/officeart/2005/8/layout/hProcess9"/>
    <dgm:cxn modelId="{11E00306-323B-48CE-9EE8-15EFFBD66281}" type="presParOf" srcId="{049C4079-623F-4E20-A85C-5CF63DDD4250}" destId="{B1BD9422-8B7B-4890-BC85-2135DD2B9AD1}" srcOrd="2" destOrd="0" presId="urn:microsoft.com/office/officeart/2005/8/layout/hProcess9"/>
    <dgm:cxn modelId="{5E2B3723-E2EB-4594-B7D8-FD906EAA33F9}" type="presParOf" srcId="{049C4079-623F-4E20-A85C-5CF63DDD4250}" destId="{82138A50-8176-4375-B07C-2AC9FF739421}" srcOrd="3" destOrd="0" presId="urn:microsoft.com/office/officeart/2005/8/layout/hProcess9"/>
    <dgm:cxn modelId="{BCA05559-5C2B-4B9B-A140-BFFD17FAF06A}" type="presParOf" srcId="{049C4079-623F-4E20-A85C-5CF63DDD4250}" destId="{D26640CB-F4F6-46E3-AF15-0AD4B9C30F6B}"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886D06-FDA3-43FD-93B9-DD970991E516}" type="doc">
      <dgm:prSet loTypeId="urn:microsoft.com/office/officeart/2005/8/layout/hProcess9" loCatId="process" qsTypeId="urn:microsoft.com/office/officeart/2005/8/quickstyle/simple1" qsCatId="simple" csTypeId="urn:microsoft.com/office/officeart/2005/8/colors/accent1_2" csCatId="accent1" phldr="1"/>
      <dgm:spPr/>
    </dgm:pt>
    <dgm:pt modelId="{3CEC2561-E2BB-4C30-908A-6DE9BAAD9D76}">
      <dgm:prSet phldrT="[Text]"/>
      <dgm:spPr>
        <a:solidFill>
          <a:srgbClr val="00B050"/>
        </a:solidFill>
      </dgm:spPr>
      <dgm:t>
        <a:bodyPr/>
        <a:lstStyle/>
        <a:p>
          <a:r>
            <a:rPr lang="en-US" dirty="0" smtClean="0"/>
            <a:t>Data submitted to OPUS and Share confirmation approved by user</a:t>
          </a:r>
          <a:endParaRPr lang="en-US" dirty="0"/>
        </a:p>
      </dgm:t>
    </dgm:pt>
    <dgm:pt modelId="{01C8E841-955F-49D3-9118-3BBB59DB8F50}" type="parTrans" cxnId="{BAB3C8BD-89FB-473C-9B4E-74A4F2132BD6}">
      <dgm:prSet/>
      <dgm:spPr/>
      <dgm:t>
        <a:bodyPr/>
        <a:lstStyle/>
        <a:p>
          <a:endParaRPr lang="en-US"/>
        </a:p>
      </dgm:t>
    </dgm:pt>
    <dgm:pt modelId="{A9FAD357-CE29-4E0C-8915-59DC68DE92C1}" type="sibTrans" cxnId="{BAB3C8BD-89FB-473C-9B4E-74A4F2132BD6}">
      <dgm:prSet/>
      <dgm:spPr/>
      <dgm:t>
        <a:bodyPr/>
        <a:lstStyle/>
        <a:p>
          <a:endParaRPr lang="en-US"/>
        </a:p>
      </dgm:t>
    </dgm:pt>
    <dgm:pt modelId="{D8FC6DB8-0B66-4924-9438-6FD0F38F7428}">
      <dgm:prSet phldrT="[Text]"/>
      <dgm:spPr/>
      <dgm:t>
        <a:bodyPr/>
        <a:lstStyle/>
        <a:p>
          <a:r>
            <a:rPr lang="en-US" dirty="0" smtClean="0"/>
            <a:t>OPUS Solution Shared (~1 day after confirmation email)</a:t>
          </a:r>
          <a:endParaRPr lang="en-US" dirty="0"/>
        </a:p>
      </dgm:t>
    </dgm:pt>
    <dgm:pt modelId="{40881D12-48FE-4C63-AB9B-E494D8AD1724}" type="parTrans" cxnId="{2AA7072E-376B-47B5-B167-04313436CD29}">
      <dgm:prSet/>
      <dgm:spPr/>
      <dgm:t>
        <a:bodyPr/>
        <a:lstStyle/>
        <a:p>
          <a:endParaRPr lang="en-US"/>
        </a:p>
      </dgm:t>
    </dgm:pt>
    <dgm:pt modelId="{484D672F-0F1F-436C-A8E7-A490311E9961}" type="sibTrans" cxnId="{2AA7072E-376B-47B5-B167-04313436CD29}">
      <dgm:prSet/>
      <dgm:spPr/>
      <dgm:t>
        <a:bodyPr/>
        <a:lstStyle/>
        <a:p>
          <a:endParaRPr lang="en-US"/>
        </a:p>
      </dgm:t>
    </dgm:pt>
    <dgm:pt modelId="{2668D3EA-5306-421A-B004-BFCB1DFBD891}">
      <dgm:prSet phldrT="[Text]"/>
      <dgm:spPr/>
      <dgm:t>
        <a:bodyPr/>
        <a:lstStyle/>
        <a:p>
          <a:r>
            <a:rPr lang="en-US" dirty="0" smtClean="0"/>
            <a:t>Update GPSonBM Priority Map</a:t>
          </a:r>
        </a:p>
        <a:p>
          <a:r>
            <a:rPr lang="en-US" dirty="0" smtClean="0"/>
            <a:t> (~1-2 weeks)</a:t>
          </a:r>
          <a:endParaRPr lang="en-US" dirty="0"/>
        </a:p>
      </dgm:t>
    </dgm:pt>
    <dgm:pt modelId="{1CB3E2C5-5AAF-443D-96D0-69179654675F}" type="parTrans" cxnId="{7C6C7B60-6FBB-4E77-9380-53DE5B38D26A}">
      <dgm:prSet/>
      <dgm:spPr/>
      <dgm:t>
        <a:bodyPr/>
        <a:lstStyle/>
        <a:p>
          <a:endParaRPr lang="en-US"/>
        </a:p>
      </dgm:t>
    </dgm:pt>
    <dgm:pt modelId="{316E2EC5-07A2-4487-8723-3338E63BC845}" type="sibTrans" cxnId="{7C6C7B60-6FBB-4E77-9380-53DE5B38D26A}">
      <dgm:prSet/>
      <dgm:spPr/>
      <dgm:t>
        <a:bodyPr/>
        <a:lstStyle/>
        <a:p>
          <a:endParaRPr lang="en-US"/>
        </a:p>
      </dgm:t>
    </dgm:pt>
    <dgm:pt modelId="{41A6F005-6A6F-42D1-833E-5E6AA8A756C8}" type="pres">
      <dgm:prSet presAssocID="{5A886D06-FDA3-43FD-93B9-DD970991E516}" presName="CompostProcess" presStyleCnt="0">
        <dgm:presLayoutVars>
          <dgm:dir/>
          <dgm:resizeHandles val="exact"/>
        </dgm:presLayoutVars>
      </dgm:prSet>
      <dgm:spPr/>
    </dgm:pt>
    <dgm:pt modelId="{62AD0F13-0172-458E-9C12-1CC51710614C}" type="pres">
      <dgm:prSet presAssocID="{5A886D06-FDA3-43FD-93B9-DD970991E516}" presName="arrow" presStyleLbl="bgShp" presStyleIdx="0" presStyleCnt="1"/>
      <dgm:spPr/>
    </dgm:pt>
    <dgm:pt modelId="{049C4079-623F-4E20-A85C-5CF63DDD4250}" type="pres">
      <dgm:prSet presAssocID="{5A886D06-FDA3-43FD-93B9-DD970991E516}" presName="linearProcess" presStyleCnt="0"/>
      <dgm:spPr/>
    </dgm:pt>
    <dgm:pt modelId="{AA335A9A-E931-4BC1-AC57-73A6E2E6DE01}" type="pres">
      <dgm:prSet presAssocID="{3CEC2561-E2BB-4C30-908A-6DE9BAAD9D76}" presName="textNode" presStyleLbl="node1" presStyleIdx="0" presStyleCnt="3">
        <dgm:presLayoutVars>
          <dgm:bulletEnabled val="1"/>
        </dgm:presLayoutVars>
      </dgm:prSet>
      <dgm:spPr/>
      <dgm:t>
        <a:bodyPr/>
        <a:lstStyle/>
        <a:p>
          <a:endParaRPr lang="en-US"/>
        </a:p>
      </dgm:t>
    </dgm:pt>
    <dgm:pt modelId="{C61A0D74-1B8C-44A3-B29C-B683C18B257E}" type="pres">
      <dgm:prSet presAssocID="{A9FAD357-CE29-4E0C-8915-59DC68DE92C1}" presName="sibTrans" presStyleCnt="0"/>
      <dgm:spPr/>
    </dgm:pt>
    <dgm:pt modelId="{B1BD9422-8B7B-4890-BC85-2135DD2B9AD1}" type="pres">
      <dgm:prSet presAssocID="{D8FC6DB8-0B66-4924-9438-6FD0F38F7428}" presName="textNode" presStyleLbl="node1" presStyleIdx="1" presStyleCnt="3">
        <dgm:presLayoutVars>
          <dgm:bulletEnabled val="1"/>
        </dgm:presLayoutVars>
      </dgm:prSet>
      <dgm:spPr/>
      <dgm:t>
        <a:bodyPr/>
        <a:lstStyle/>
        <a:p>
          <a:endParaRPr lang="en-US"/>
        </a:p>
      </dgm:t>
    </dgm:pt>
    <dgm:pt modelId="{82138A50-8176-4375-B07C-2AC9FF739421}" type="pres">
      <dgm:prSet presAssocID="{484D672F-0F1F-436C-A8E7-A490311E9961}" presName="sibTrans" presStyleCnt="0"/>
      <dgm:spPr/>
    </dgm:pt>
    <dgm:pt modelId="{D26640CB-F4F6-46E3-AF15-0AD4B9C30F6B}" type="pres">
      <dgm:prSet presAssocID="{2668D3EA-5306-421A-B004-BFCB1DFBD891}" presName="textNode" presStyleLbl="node1" presStyleIdx="2" presStyleCnt="3">
        <dgm:presLayoutVars>
          <dgm:bulletEnabled val="1"/>
        </dgm:presLayoutVars>
      </dgm:prSet>
      <dgm:spPr/>
      <dgm:t>
        <a:bodyPr/>
        <a:lstStyle/>
        <a:p>
          <a:endParaRPr lang="en-US"/>
        </a:p>
      </dgm:t>
    </dgm:pt>
  </dgm:ptLst>
  <dgm:cxnLst>
    <dgm:cxn modelId="{518AD5EA-F4CE-4230-A0EC-E842E382B340}" type="presOf" srcId="{3CEC2561-E2BB-4C30-908A-6DE9BAAD9D76}" destId="{AA335A9A-E931-4BC1-AC57-73A6E2E6DE01}" srcOrd="0" destOrd="0" presId="urn:microsoft.com/office/officeart/2005/8/layout/hProcess9"/>
    <dgm:cxn modelId="{480398EF-F210-4F80-8E0C-97FB809E0C31}" type="presOf" srcId="{D8FC6DB8-0B66-4924-9438-6FD0F38F7428}" destId="{B1BD9422-8B7B-4890-BC85-2135DD2B9AD1}" srcOrd="0" destOrd="0" presId="urn:microsoft.com/office/officeart/2005/8/layout/hProcess9"/>
    <dgm:cxn modelId="{2AA7072E-376B-47B5-B167-04313436CD29}" srcId="{5A886D06-FDA3-43FD-93B9-DD970991E516}" destId="{D8FC6DB8-0B66-4924-9438-6FD0F38F7428}" srcOrd="1" destOrd="0" parTransId="{40881D12-48FE-4C63-AB9B-E494D8AD1724}" sibTransId="{484D672F-0F1F-436C-A8E7-A490311E9961}"/>
    <dgm:cxn modelId="{BAB3C8BD-89FB-473C-9B4E-74A4F2132BD6}" srcId="{5A886D06-FDA3-43FD-93B9-DD970991E516}" destId="{3CEC2561-E2BB-4C30-908A-6DE9BAAD9D76}" srcOrd="0" destOrd="0" parTransId="{01C8E841-955F-49D3-9118-3BBB59DB8F50}" sibTransId="{A9FAD357-CE29-4E0C-8915-59DC68DE92C1}"/>
    <dgm:cxn modelId="{7C6C7B60-6FBB-4E77-9380-53DE5B38D26A}" srcId="{5A886D06-FDA3-43FD-93B9-DD970991E516}" destId="{2668D3EA-5306-421A-B004-BFCB1DFBD891}" srcOrd="2" destOrd="0" parTransId="{1CB3E2C5-5AAF-443D-96D0-69179654675F}" sibTransId="{316E2EC5-07A2-4487-8723-3338E63BC845}"/>
    <dgm:cxn modelId="{D62E80FD-5785-4283-8C85-478276F8BC38}" type="presOf" srcId="{2668D3EA-5306-421A-B004-BFCB1DFBD891}" destId="{D26640CB-F4F6-46E3-AF15-0AD4B9C30F6B}" srcOrd="0" destOrd="0" presId="urn:microsoft.com/office/officeart/2005/8/layout/hProcess9"/>
    <dgm:cxn modelId="{AFC55EFA-BBF7-41C3-A391-277BA26E23B9}" type="presOf" srcId="{5A886D06-FDA3-43FD-93B9-DD970991E516}" destId="{41A6F005-6A6F-42D1-833E-5E6AA8A756C8}" srcOrd="0" destOrd="0" presId="urn:microsoft.com/office/officeart/2005/8/layout/hProcess9"/>
    <dgm:cxn modelId="{F1AC4209-A2F1-437E-AEDD-91CDE5163CD2}" type="presParOf" srcId="{41A6F005-6A6F-42D1-833E-5E6AA8A756C8}" destId="{62AD0F13-0172-458E-9C12-1CC51710614C}" srcOrd="0" destOrd="0" presId="urn:microsoft.com/office/officeart/2005/8/layout/hProcess9"/>
    <dgm:cxn modelId="{F41C04CC-9919-4BA1-9263-34D8E170EA53}" type="presParOf" srcId="{41A6F005-6A6F-42D1-833E-5E6AA8A756C8}" destId="{049C4079-623F-4E20-A85C-5CF63DDD4250}" srcOrd="1" destOrd="0" presId="urn:microsoft.com/office/officeart/2005/8/layout/hProcess9"/>
    <dgm:cxn modelId="{9BCF2676-B154-4F5B-8CD7-7942BDBD0597}" type="presParOf" srcId="{049C4079-623F-4E20-A85C-5CF63DDD4250}" destId="{AA335A9A-E931-4BC1-AC57-73A6E2E6DE01}" srcOrd="0" destOrd="0" presId="urn:microsoft.com/office/officeart/2005/8/layout/hProcess9"/>
    <dgm:cxn modelId="{68D3FAB8-944F-4E11-B797-5FC900C35850}" type="presParOf" srcId="{049C4079-623F-4E20-A85C-5CF63DDD4250}" destId="{C61A0D74-1B8C-44A3-B29C-B683C18B257E}" srcOrd="1" destOrd="0" presId="urn:microsoft.com/office/officeart/2005/8/layout/hProcess9"/>
    <dgm:cxn modelId="{11E00306-323B-48CE-9EE8-15EFFBD66281}" type="presParOf" srcId="{049C4079-623F-4E20-A85C-5CF63DDD4250}" destId="{B1BD9422-8B7B-4890-BC85-2135DD2B9AD1}" srcOrd="2" destOrd="0" presId="urn:microsoft.com/office/officeart/2005/8/layout/hProcess9"/>
    <dgm:cxn modelId="{5E2B3723-E2EB-4594-B7D8-FD906EAA33F9}" type="presParOf" srcId="{049C4079-623F-4E20-A85C-5CF63DDD4250}" destId="{82138A50-8176-4375-B07C-2AC9FF739421}" srcOrd="3" destOrd="0" presId="urn:microsoft.com/office/officeart/2005/8/layout/hProcess9"/>
    <dgm:cxn modelId="{BCA05559-5C2B-4B9B-A140-BFFD17FAF06A}" type="presParOf" srcId="{049C4079-623F-4E20-A85C-5CF63DDD4250}" destId="{D26640CB-F4F6-46E3-AF15-0AD4B9C30F6B}" srcOrd="4"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886D06-FDA3-43FD-93B9-DD970991E516}" type="doc">
      <dgm:prSet loTypeId="urn:microsoft.com/office/officeart/2005/8/layout/hProcess9" loCatId="process" qsTypeId="urn:microsoft.com/office/officeart/2005/8/quickstyle/simple1" qsCatId="simple" csTypeId="urn:microsoft.com/office/officeart/2005/8/colors/accent1_2" csCatId="accent1" phldr="1"/>
      <dgm:spPr/>
    </dgm:pt>
    <dgm:pt modelId="{3CEC2561-E2BB-4C30-908A-6DE9BAAD9D76}">
      <dgm:prSet phldrT="[Text]"/>
      <dgm:spPr>
        <a:solidFill>
          <a:srgbClr val="00B050"/>
        </a:solidFill>
      </dgm:spPr>
      <dgm:t>
        <a:bodyPr/>
        <a:lstStyle/>
        <a:p>
          <a:r>
            <a:rPr lang="en-US" dirty="0" smtClean="0"/>
            <a:t>Data submitted to NGS to be Bluebooked through OPUS Projects</a:t>
          </a:r>
          <a:endParaRPr lang="en-US" dirty="0"/>
        </a:p>
      </dgm:t>
    </dgm:pt>
    <dgm:pt modelId="{01C8E841-955F-49D3-9118-3BBB59DB8F50}" type="parTrans" cxnId="{BAB3C8BD-89FB-473C-9B4E-74A4F2132BD6}">
      <dgm:prSet/>
      <dgm:spPr/>
      <dgm:t>
        <a:bodyPr/>
        <a:lstStyle/>
        <a:p>
          <a:endParaRPr lang="en-US"/>
        </a:p>
      </dgm:t>
    </dgm:pt>
    <dgm:pt modelId="{A9FAD357-CE29-4E0C-8915-59DC68DE92C1}" type="sibTrans" cxnId="{BAB3C8BD-89FB-473C-9B4E-74A4F2132BD6}">
      <dgm:prSet/>
      <dgm:spPr/>
      <dgm:t>
        <a:bodyPr/>
        <a:lstStyle/>
        <a:p>
          <a:endParaRPr lang="en-US"/>
        </a:p>
      </dgm:t>
    </dgm:pt>
    <dgm:pt modelId="{D8FC6DB8-0B66-4924-9438-6FD0F38F7428}">
      <dgm:prSet phldrT="[Text]"/>
      <dgm:spPr/>
      <dgm:t>
        <a:bodyPr/>
        <a:lstStyle/>
        <a:p>
          <a:r>
            <a:rPr lang="en-US" dirty="0" smtClean="0"/>
            <a:t>Results published on NGS Datasheets - depends on size and complexity of survey ( ~2 – 4 weeks)</a:t>
          </a:r>
          <a:endParaRPr lang="en-US" dirty="0"/>
        </a:p>
      </dgm:t>
    </dgm:pt>
    <dgm:pt modelId="{40881D12-48FE-4C63-AB9B-E494D8AD1724}" type="parTrans" cxnId="{2AA7072E-376B-47B5-B167-04313436CD29}">
      <dgm:prSet/>
      <dgm:spPr/>
      <dgm:t>
        <a:bodyPr/>
        <a:lstStyle/>
        <a:p>
          <a:endParaRPr lang="en-US"/>
        </a:p>
      </dgm:t>
    </dgm:pt>
    <dgm:pt modelId="{484D672F-0F1F-436C-A8E7-A490311E9961}" type="sibTrans" cxnId="{2AA7072E-376B-47B5-B167-04313436CD29}">
      <dgm:prSet/>
      <dgm:spPr/>
      <dgm:t>
        <a:bodyPr/>
        <a:lstStyle/>
        <a:p>
          <a:endParaRPr lang="en-US"/>
        </a:p>
      </dgm:t>
    </dgm:pt>
    <dgm:pt modelId="{2668D3EA-5306-421A-B004-BFCB1DFBD891}">
      <dgm:prSet phldrT="[Text]"/>
      <dgm:spPr/>
      <dgm:t>
        <a:bodyPr/>
        <a:lstStyle/>
        <a:p>
          <a:r>
            <a:rPr lang="en-US" dirty="0" smtClean="0"/>
            <a:t>Update GPSonBM Priority Map</a:t>
          </a:r>
        </a:p>
        <a:p>
          <a:r>
            <a:rPr lang="en-US" dirty="0" smtClean="0"/>
            <a:t> (~1-2 weeks)</a:t>
          </a:r>
          <a:endParaRPr lang="en-US" dirty="0"/>
        </a:p>
      </dgm:t>
    </dgm:pt>
    <dgm:pt modelId="{1CB3E2C5-5AAF-443D-96D0-69179654675F}" type="parTrans" cxnId="{7C6C7B60-6FBB-4E77-9380-53DE5B38D26A}">
      <dgm:prSet/>
      <dgm:spPr/>
      <dgm:t>
        <a:bodyPr/>
        <a:lstStyle/>
        <a:p>
          <a:endParaRPr lang="en-US"/>
        </a:p>
      </dgm:t>
    </dgm:pt>
    <dgm:pt modelId="{316E2EC5-07A2-4487-8723-3338E63BC845}" type="sibTrans" cxnId="{7C6C7B60-6FBB-4E77-9380-53DE5B38D26A}">
      <dgm:prSet/>
      <dgm:spPr/>
      <dgm:t>
        <a:bodyPr/>
        <a:lstStyle/>
        <a:p>
          <a:endParaRPr lang="en-US"/>
        </a:p>
      </dgm:t>
    </dgm:pt>
    <dgm:pt modelId="{41A6F005-6A6F-42D1-833E-5E6AA8A756C8}" type="pres">
      <dgm:prSet presAssocID="{5A886D06-FDA3-43FD-93B9-DD970991E516}" presName="CompostProcess" presStyleCnt="0">
        <dgm:presLayoutVars>
          <dgm:dir/>
          <dgm:resizeHandles val="exact"/>
        </dgm:presLayoutVars>
      </dgm:prSet>
      <dgm:spPr/>
    </dgm:pt>
    <dgm:pt modelId="{62AD0F13-0172-458E-9C12-1CC51710614C}" type="pres">
      <dgm:prSet presAssocID="{5A886D06-FDA3-43FD-93B9-DD970991E516}" presName="arrow" presStyleLbl="bgShp" presStyleIdx="0" presStyleCnt="1"/>
      <dgm:spPr/>
    </dgm:pt>
    <dgm:pt modelId="{049C4079-623F-4E20-A85C-5CF63DDD4250}" type="pres">
      <dgm:prSet presAssocID="{5A886D06-FDA3-43FD-93B9-DD970991E516}" presName="linearProcess" presStyleCnt="0"/>
      <dgm:spPr/>
    </dgm:pt>
    <dgm:pt modelId="{AA335A9A-E931-4BC1-AC57-73A6E2E6DE01}" type="pres">
      <dgm:prSet presAssocID="{3CEC2561-E2BB-4C30-908A-6DE9BAAD9D76}" presName="textNode" presStyleLbl="node1" presStyleIdx="0" presStyleCnt="3">
        <dgm:presLayoutVars>
          <dgm:bulletEnabled val="1"/>
        </dgm:presLayoutVars>
      </dgm:prSet>
      <dgm:spPr/>
      <dgm:t>
        <a:bodyPr/>
        <a:lstStyle/>
        <a:p>
          <a:endParaRPr lang="en-US"/>
        </a:p>
      </dgm:t>
    </dgm:pt>
    <dgm:pt modelId="{C61A0D74-1B8C-44A3-B29C-B683C18B257E}" type="pres">
      <dgm:prSet presAssocID="{A9FAD357-CE29-4E0C-8915-59DC68DE92C1}" presName="sibTrans" presStyleCnt="0"/>
      <dgm:spPr/>
    </dgm:pt>
    <dgm:pt modelId="{B1BD9422-8B7B-4890-BC85-2135DD2B9AD1}" type="pres">
      <dgm:prSet presAssocID="{D8FC6DB8-0B66-4924-9438-6FD0F38F7428}" presName="textNode" presStyleLbl="node1" presStyleIdx="1" presStyleCnt="3" custLinFactNeighborY="3063">
        <dgm:presLayoutVars>
          <dgm:bulletEnabled val="1"/>
        </dgm:presLayoutVars>
      </dgm:prSet>
      <dgm:spPr/>
      <dgm:t>
        <a:bodyPr/>
        <a:lstStyle/>
        <a:p>
          <a:endParaRPr lang="en-US"/>
        </a:p>
      </dgm:t>
    </dgm:pt>
    <dgm:pt modelId="{82138A50-8176-4375-B07C-2AC9FF739421}" type="pres">
      <dgm:prSet presAssocID="{484D672F-0F1F-436C-A8E7-A490311E9961}" presName="sibTrans" presStyleCnt="0"/>
      <dgm:spPr/>
    </dgm:pt>
    <dgm:pt modelId="{D26640CB-F4F6-46E3-AF15-0AD4B9C30F6B}" type="pres">
      <dgm:prSet presAssocID="{2668D3EA-5306-421A-B004-BFCB1DFBD891}" presName="textNode" presStyleLbl="node1" presStyleIdx="2" presStyleCnt="3">
        <dgm:presLayoutVars>
          <dgm:bulletEnabled val="1"/>
        </dgm:presLayoutVars>
      </dgm:prSet>
      <dgm:spPr/>
      <dgm:t>
        <a:bodyPr/>
        <a:lstStyle/>
        <a:p>
          <a:endParaRPr lang="en-US"/>
        </a:p>
      </dgm:t>
    </dgm:pt>
  </dgm:ptLst>
  <dgm:cxnLst>
    <dgm:cxn modelId="{518AD5EA-F4CE-4230-A0EC-E842E382B340}" type="presOf" srcId="{3CEC2561-E2BB-4C30-908A-6DE9BAAD9D76}" destId="{AA335A9A-E931-4BC1-AC57-73A6E2E6DE01}" srcOrd="0" destOrd="0" presId="urn:microsoft.com/office/officeart/2005/8/layout/hProcess9"/>
    <dgm:cxn modelId="{480398EF-F210-4F80-8E0C-97FB809E0C31}" type="presOf" srcId="{D8FC6DB8-0B66-4924-9438-6FD0F38F7428}" destId="{B1BD9422-8B7B-4890-BC85-2135DD2B9AD1}" srcOrd="0" destOrd="0" presId="urn:microsoft.com/office/officeart/2005/8/layout/hProcess9"/>
    <dgm:cxn modelId="{2AA7072E-376B-47B5-B167-04313436CD29}" srcId="{5A886D06-FDA3-43FD-93B9-DD970991E516}" destId="{D8FC6DB8-0B66-4924-9438-6FD0F38F7428}" srcOrd="1" destOrd="0" parTransId="{40881D12-48FE-4C63-AB9B-E494D8AD1724}" sibTransId="{484D672F-0F1F-436C-A8E7-A490311E9961}"/>
    <dgm:cxn modelId="{BAB3C8BD-89FB-473C-9B4E-74A4F2132BD6}" srcId="{5A886D06-FDA3-43FD-93B9-DD970991E516}" destId="{3CEC2561-E2BB-4C30-908A-6DE9BAAD9D76}" srcOrd="0" destOrd="0" parTransId="{01C8E841-955F-49D3-9118-3BBB59DB8F50}" sibTransId="{A9FAD357-CE29-4E0C-8915-59DC68DE92C1}"/>
    <dgm:cxn modelId="{7C6C7B60-6FBB-4E77-9380-53DE5B38D26A}" srcId="{5A886D06-FDA3-43FD-93B9-DD970991E516}" destId="{2668D3EA-5306-421A-B004-BFCB1DFBD891}" srcOrd="2" destOrd="0" parTransId="{1CB3E2C5-5AAF-443D-96D0-69179654675F}" sibTransId="{316E2EC5-07A2-4487-8723-3338E63BC845}"/>
    <dgm:cxn modelId="{D62E80FD-5785-4283-8C85-478276F8BC38}" type="presOf" srcId="{2668D3EA-5306-421A-B004-BFCB1DFBD891}" destId="{D26640CB-F4F6-46E3-AF15-0AD4B9C30F6B}" srcOrd="0" destOrd="0" presId="urn:microsoft.com/office/officeart/2005/8/layout/hProcess9"/>
    <dgm:cxn modelId="{AFC55EFA-BBF7-41C3-A391-277BA26E23B9}" type="presOf" srcId="{5A886D06-FDA3-43FD-93B9-DD970991E516}" destId="{41A6F005-6A6F-42D1-833E-5E6AA8A756C8}" srcOrd="0" destOrd="0" presId="urn:microsoft.com/office/officeart/2005/8/layout/hProcess9"/>
    <dgm:cxn modelId="{F1AC4209-A2F1-437E-AEDD-91CDE5163CD2}" type="presParOf" srcId="{41A6F005-6A6F-42D1-833E-5E6AA8A756C8}" destId="{62AD0F13-0172-458E-9C12-1CC51710614C}" srcOrd="0" destOrd="0" presId="urn:microsoft.com/office/officeart/2005/8/layout/hProcess9"/>
    <dgm:cxn modelId="{F41C04CC-9919-4BA1-9263-34D8E170EA53}" type="presParOf" srcId="{41A6F005-6A6F-42D1-833E-5E6AA8A756C8}" destId="{049C4079-623F-4E20-A85C-5CF63DDD4250}" srcOrd="1" destOrd="0" presId="urn:microsoft.com/office/officeart/2005/8/layout/hProcess9"/>
    <dgm:cxn modelId="{9BCF2676-B154-4F5B-8CD7-7942BDBD0597}" type="presParOf" srcId="{049C4079-623F-4E20-A85C-5CF63DDD4250}" destId="{AA335A9A-E931-4BC1-AC57-73A6E2E6DE01}" srcOrd="0" destOrd="0" presId="urn:microsoft.com/office/officeart/2005/8/layout/hProcess9"/>
    <dgm:cxn modelId="{68D3FAB8-944F-4E11-B797-5FC900C35850}" type="presParOf" srcId="{049C4079-623F-4E20-A85C-5CF63DDD4250}" destId="{C61A0D74-1B8C-44A3-B29C-B683C18B257E}" srcOrd="1" destOrd="0" presId="urn:microsoft.com/office/officeart/2005/8/layout/hProcess9"/>
    <dgm:cxn modelId="{11E00306-323B-48CE-9EE8-15EFFBD66281}" type="presParOf" srcId="{049C4079-623F-4E20-A85C-5CF63DDD4250}" destId="{B1BD9422-8B7B-4890-BC85-2135DD2B9AD1}" srcOrd="2" destOrd="0" presId="urn:microsoft.com/office/officeart/2005/8/layout/hProcess9"/>
    <dgm:cxn modelId="{5E2B3723-E2EB-4594-B7D8-FD906EAA33F9}" type="presParOf" srcId="{049C4079-623F-4E20-A85C-5CF63DDD4250}" destId="{82138A50-8176-4375-B07C-2AC9FF739421}" srcOrd="3" destOrd="0" presId="urn:microsoft.com/office/officeart/2005/8/layout/hProcess9"/>
    <dgm:cxn modelId="{BCA05559-5C2B-4B9B-A140-BFFD17FAF06A}" type="presParOf" srcId="{049C4079-623F-4E20-A85C-5CF63DDD4250}" destId="{D26640CB-F4F6-46E3-AF15-0AD4B9C30F6B}" srcOrd="4"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D0F13-0172-458E-9C12-1CC51710614C}">
      <dsp:nvSpPr>
        <dsp:cNvPr id="0" name=""/>
        <dsp:cNvSpPr/>
      </dsp:nvSpPr>
      <dsp:spPr>
        <a:xfrm>
          <a:off x="909841" y="0"/>
          <a:ext cx="10311541" cy="230024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335A9A-E931-4BC1-AC57-73A6E2E6DE01}">
      <dsp:nvSpPr>
        <dsp:cNvPr id="0" name=""/>
        <dsp:cNvSpPr/>
      </dsp:nvSpPr>
      <dsp:spPr>
        <a:xfrm>
          <a:off x="364884" y="690072"/>
          <a:ext cx="3639367" cy="920097"/>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Mark Recovery Submission</a:t>
          </a:r>
          <a:endParaRPr lang="en-US" sz="2000" kern="1200" dirty="0"/>
        </a:p>
      </dsp:txBody>
      <dsp:txXfrm>
        <a:off x="409799" y="734987"/>
        <a:ext cx="3549537" cy="830267"/>
      </dsp:txXfrm>
    </dsp:sp>
    <dsp:sp modelId="{B1BD9422-8B7B-4890-BC85-2135DD2B9AD1}">
      <dsp:nvSpPr>
        <dsp:cNvPr id="0" name=""/>
        <dsp:cNvSpPr/>
      </dsp:nvSpPr>
      <dsp:spPr>
        <a:xfrm>
          <a:off x="4245928" y="690072"/>
          <a:ext cx="3639367" cy="9200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Update GPSonBM Priority Map (~1week)</a:t>
          </a:r>
          <a:endParaRPr lang="en-US" sz="2000" kern="1200" dirty="0"/>
        </a:p>
      </dsp:txBody>
      <dsp:txXfrm>
        <a:off x="4290843" y="734987"/>
        <a:ext cx="3549537" cy="830267"/>
      </dsp:txXfrm>
    </dsp:sp>
    <dsp:sp modelId="{D26640CB-F4F6-46E3-AF15-0AD4B9C30F6B}">
      <dsp:nvSpPr>
        <dsp:cNvPr id="0" name=""/>
        <dsp:cNvSpPr/>
      </dsp:nvSpPr>
      <dsp:spPr>
        <a:xfrm>
          <a:off x="8126972" y="690072"/>
          <a:ext cx="3639367" cy="9200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Update NGS Datasheet</a:t>
          </a:r>
        </a:p>
        <a:p>
          <a:pPr lvl="0" algn="ctr" defTabSz="889000">
            <a:lnSpc>
              <a:spcPct val="90000"/>
            </a:lnSpc>
            <a:spcBef>
              <a:spcPct val="0"/>
            </a:spcBef>
            <a:spcAft>
              <a:spcPct val="35000"/>
            </a:spcAft>
          </a:pPr>
          <a:r>
            <a:rPr lang="en-US" sz="2000" kern="1200" dirty="0" smtClean="0"/>
            <a:t> (~3 months)</a:t>
          </a:r>
          <a:endParaRPr lang="en-US" sz="2000" kern="1200" dirty="0"/>
        </a:p>
      </dsp:txBody>
      <dsp:txXfrm>
        <a:off x="8171887" y="734987"/>
        <a:ext cx="3549537" cy="830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D0F13-0172-458E-9C12-1CC51710614C}">
      <dsp:nvSpPr>
        <dsp:cNvPr id="0" name=""/>
        <dsp:cNvSpPr/>
      </dsp:nvSpPr>
      <dsp:spPr>
        <a:xfrm>
          <a:off x="674901" y="0"/>
          <a:ext cx="7648884" cy="246905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335A9A-E931-4BC1-AC57-73A6E2E6DE01}">
      <dsp:nvSpPr>
        <dsp:cNvPr id="0" name=""/>
        <dsp:cNvSpPr/>
      </dsp:nvSpPr>
      <dsp:spPr>
        <a:xfrm>
          <a:off x="304936" y="740715"/>
          <a:ext cx="2699606" cy="987620"/>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Data submitted to OPUS and Share confirmation approved by user</a:t>
          </a:r>
          <a:endParaRPr lang="en-US" sz="1600" kern="1200" dirty="0"/>
        </a:p>
      </dsp:txBody>
      <dsp:txXfrm>
        <a:off x="353148" y="788927"/>
        <a:ext cx="2603182" cy="891196"/>
      </dsp:txXfrm>
    </dsp:sp>
    <dsp:sp modelId="{B1BD9422-8B7B-4890-BC85-2135DD2B9AD1}">
      <dsp:nvSpPr>
        <dsp:cNvPr id="0" name=""/>
        <dsp:cNvSpPr/>
      </dsp:nvSpPr>
      <dsp:spPr>
        <a:xfrm>
          <a:off x="3149540" y="740715"/>
          <a:ext cx="2699606" cy="9876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OPUS Solution Shared (~1 day after confirmation email)</a:t>
          </a:r>
          <a:endParaRPr lang="en-US" sz="1600" kern="1200" dirty="0"/>
        </a:p>
      </dsp:txBody>
      <dsp:txXfrm>
        <a:off x="3197752" y="788927"/>
        <a:ext cx="2603182" cy="891196"/>
      </dsp:txXfrm>
    </dsp:sp>
    <dsp:sp modelId="{D26640CB-F4F6-46E3-AF15-0AD4B9C30F6B}">
      <dsp:nvSpPr>
        <dsp:cNvPr id="0" name=""/>
        <dsp:cNvSpPr/>
      </dsp:nvSpPr>
      <dsp:spPr>
        <a:xfrm>
          <a:off x="5994145" y="740715"/>
          <a:ext cx="2699606" cy="9876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Update GPSonBM Priority Map</a:t>
          </a:r>
        </a:p>
        <a:p>
          <a:pPr lvl="0" algn="ctr" defTabSz="711200">
            <a:lnSpc>
              <a:spcPct val="90000"/>
            </a:lnSpc>
            <a:spcBef>
              <a:spcPct val="0"/>
            </a:spcBef>
            <a:spcAft>
              <a:spcPct val="35000"/>
            </a:spcAft>
          </a:pPr>
          <a:r>
            <a:rPr lang="en-US" sz="1600" kern="1200" dirty="0" smtClean="0"/>
            <a:t> (~1-2 weeks)</a:t>
          </a:r>
          <a:endParaRPr lang="en-US" sz="1600" kern="1200" dirty="0"/>
        </a:p>
      </dsp:txBody>
      <dsp:txXfrm>
        <a:off x="6042357" y="788927"/>
        <a:ext cx="2603182" cy="8911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D0F13-0172-458E-9C12-1CC51710614C}">
      <dsp:nvSpPr>
        <dsp:cNvPr id="0" name=""/>
        <dsp:cNvSpPr/>
      </dsp:nvSpPr>
      <dsp:spPr>
        <a:xfrm>
          <a:off x="878241" y="0"/>
          <a:ext cx="9953400" cy="219430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335A9A-E931-4BC1-AC57-73A6E2E6DE01}">
      <dsp:nvSpPr>
        <dsp:cNvPr id="0" name=""/>
        <dsp:cNvSpPr/>
      </dsp:nvSpPr>
      <dsp:spPr>
        <a:xfrm>
          <a:off x="396809" y="658291"/>
          <a:ext cx="3512964" cy="877721"/>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Data submitted to NGS to be Bluebooked through OPUS Projects</a:t>
          </a:r>
          <a:endParaRPr lang="en-US" sz="1600" kern="1200" dirty="0"/>
        </a:p>
      </dsp:txBody>
      <dsp:txXfrm>
        <a:off x="439656" y="701138"/>
        <a:ext cx="3427270" cy="792027"/>
      </dsp:txXfrm>
    </dsp:sp>
    <dsp:sp modelId="{B1BD9422-8B7B-4890-BC85-2135DD2B9AD1}">
      <dsp:nvSpPr>
        <dsp:cNvPr id="0" name=""/>
        <dsp:cNvSpPr/>
      </dsp:nvSpPr>
      <dsp:spPr>
        <a:xfrm>
          <a:off x="4098459" y="685175"/>
          <a:ext cx="3512964" cy="8777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Results published on NGS Datasheets - depends on size and complexity of survey ( ~2 – 4 weeks)</a:t>
          </a:r>
          <a:endParaRPr lang="en-US" sz="1600" kern="1200" dirty="0"/>
        </a:p>
      </dsp:txBody>
      <dsp:txXfrm>
        <a:off x="4141306" y="728022"/>
        <a:ext cx="3427270" cy="792027"/>
      </dsp:txXfrm>
    </dsp:sp>
    <dsp:sp modelId="{D26640CB-F4F6-46E3-AF15-0AD4B9C30F6B}">
      <dsp:nvSpPr>
        <dsp:cNvPr id="0" name=""/>
        <dsp:cNvSpPr/>
      </dsp:nvSpPr>
      <dsp:spPr>
        <a:xfrm>
          <a:off x="7800108" y="658291"/>
          <a:ext cx="3512964" cy="8777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Update GPSonBM Priority Map</a:t>
          </a:r>
        </a:p>
        <a:p>
          <a:pPr lvl="0" algn="ctr" defTabSz="711200">
            <a:lnSpc>
              <a:spcPct val="90000"/>
            </a:lnSpc>
            <a:spcBef>
              <a:spcPct val="0"/>
            </a:spcBef>
            <a:spcAft>
              <a:spcPct val="35000"/>
            </a:spcAft>
          </a:pPr>
          <a:r>
            <a:rPr lang="en-US" sz="1600" kern="1200" dirty="0" smtClean="0"/>
            <a:t> (~1-2 weeks)</a:t>
          </a:r>
          <a:endParaRPr lang="en-US" sz="1600" kern="1200" dirty="0"/>
        </a:p>
      </dsp:txBody>
      <dsp:txXfrm>
        <a:off x="7842955" y="701138"/>
        <a:ext cx="3427270" cy="7920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346218-2C91-4776-B4B9-ADB63F07C9C3}" type="datetimeFigureOut">
              <a:rPr lang="en-US" smtClean="0"/>
              <a:t>6/10/2021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DDF138-68D5-4A60-B6B0-4F5841EB5859}" type="slidenum">
              <a:rPr lang="en-US" smtClean="0"/>
              <a:t>‹#›</a:t>
            </a:fld>
            <a:endParaRPr lang="en-US"/>
          </a:p>
        </p:txBody>
      </p:sp>
    </p:spTree>
    <p:extLst>
      <p:ext uri="{BB962C8B-B14F-4D97-AF65-F5344CB8AC3E}">
        <p14:creationId xmlns:p14="http://schemas.microsoft.com/office/powerpoint/2010/main" val="2252352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1</a:t>
            </a:fld>
            <a:endParaRPr lang="en-US"/>
          </a:p>
        </p:txBody>
      </p:sp>
    </p:spTree>
    <p:extLst>
      <p:ext uri="{BB962C8B-B14F-4D97-AF65-F5344CB8AC3E}">
        <p14:creationId xmlns:p14="http://schemas.microsoft.com/office/powerpoint/2010/main" val="1270516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Point of scientific clarity:  The geoid is a surface that is always convex.  Yes it has undulations, but geoid</a:t>
            </a:r>
            <a:r>
              <a:rPr lang="en-US" baseline="0" dirty="0" smtClean="0"/>
              <a:t> purists in the audience will point out to you that, measured at the scale of the Earth itself, the geoid always has a POSITIVE radius relative to the center of the Earth.  But when we zoom in, just for illustrative purposes, it is nice to show an “undulating” geoid, to distinguish it from both the smooth ellipsoid and the not smooth topography.</a:t>
            </a:r>
          </a:p>
          <a:p>
            <a:endParaRPr lang="en-US" baseline="0" dirty="0" smtClean="0"/>
          </a:p>
          <a:p>
            <a:r>
              <a:rPr lang="en-US" baseline="0" dirty="0" smtClean="0"/>
              <a:t>Additionally, don’t even bother showing that the plumb line (H) is curved.  For purists, fine, but even at America’s largest known curved plumb line (Den</a:t>
            </a:r>
          </a:p>
          <a:p>
            <a:endParaRPr lang="en-US" baseline="0" dirty="0" smtClean="0"/>
          </a:p>
          <a:p>
            <a:endParaRPr lang="en-US" baseline="0" dirty="0" smtClean="0"/>
          </a:p>
          <a:p>
            <a:r>
              <a:rPr lang="en-US" dirty="0" smtClean="0"/>
              <a:t>If we get two</a:t>
            </a:r>
            <a:r>
              <a:rPr lang="en-US" baseline="0" dirty="0" smtClean="0"/>
              <a:t> observations that agree to within 5 cm, we use the data, if they don’t agree then we ask for a third. This process helps us evaluate which of the datasets is correct, and which may be wrong. New GPS observations are much less expensive that new leveling. </a:t>
            </a:r>
          </a:p>
          <a:p>
            <a:r>
              <a:rPr lang="en-US" baseline="0" dirty="0" smtClean="0"/>
              <a:t>Process of comparing independent data sources allows us to make a decision about which observation are correct.</a:t>
            </a:r>
          </a:p>
          <a:p>
            <a:endParaRPr lang="en-US" baseline="0" dirty="0" smtClean="0"/>
          </a:p>
          <a:p>
            <a:r>
              <a:rPr lang="en-US" baseline="0" dirty="0" smtClean="0"/>
              <a:t>Because NAVD 88 is a leveling based datum, NGS has used hybrid geoid models for the last 2 decades to provide NAVD 88 orthometric heights from GPS derived NAD 83 ellipsoid heights. These hybrid geoid were made by warping a gravimetric geoid model to the NAVD 88 surface using the GPS observations on levelled NAVD 88 marks. GEOID18 was the last hybrid geoid model that NGS will release before moving to the Modernized NSRS which will use a purely gravimetric geoid model (GEOID2022) as the foundation for NAPGD2022. </a:t>
            </a:r>
            <a:endParaRPr lang="en-US" dirty="0" smtClean="0"/>
          </a:p>
          <a:p>
            <a:r>
              <a:rPr lang="en-US" baseline="0" dirty="0" err="1" smtClean="0"/>
              <a:t>ali</a:t>
            </a:r>
            <a:r>
              <a:rPr lang="en-US" baseline="0" dirty="0" smtClean="0"/>
              <a:t>), this curvature is a SUB MILLIMETER effect.</a:t>
            </a:r>
          </a:p>
          <a:p>
            <a:r>
              <a:rPr lang="en-US" baseline="0" dirty="0" smtClean="0"/>
              <a:t>Photo credit for GPS picture: </a:t>
            </a:r>
            <a:r>
              <a:rPr lang="en-US" sz="1200" b="0" i="0" u="none" strike="noStrike" kern="1200" dirty="0" smtClean="0">
                <a:solidFill>
                  <a:schemeClr val="tx1"/>
                </a:solidFill>
                <a:effectLst/>
                <a:latin typeface="+mn-lt"/>
                <a:ea typeface="+mn-ea"/>
                <a:cs typeface="+mn-cs"/>
              </a:rPr>
              <a:t>by </a:t>
            </a:r>
            <a:r>
              <a:rPr lang="en-US" sz="1200" b="0" i="0" u="none" strike="noStrike" kern="1200" dirty="0" err="1" smtClean="0">
                <a:solidFill>
                  <a:schemeClr val="tx1"/>
                </a:solidFill>
                <a:effectLst/>
                <a:latin typeface="+mn-lt"/>
                <a:ea typeface="+mn-ea"/>
                <a:cs typeface="+mn-cs"/>
              </a:rPr>
              <a:t>Rudolphe</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Konou</a:t>
            </a:r>
            <a:r>
              <a:rPr lang="en-US" sz="1200" b="0" i="0" u="none" strike="noStrike" kern="1200" dirty="0" smtClean="0">
                <a:solidFill>
                  <a:schemeClr val="tx1"/>
                </a:solidFill>
                <a:effectLst/>
                <a:latin typeface="+mn-lt"/>
                <a:ea typeface="+mn-ea"/>
                <a:cs typeface="+mn-cs"/>
              </a:rPr>
              <a:t>, Florida </a:t>
            </a:r>
            <a:r>
              <a:rPr lang="en-US" sz="1200" b="0" i="0" u="none" strike="noStrike" kern="1200" dirty="0" err="1" smtClean="0">
                <a:solidFill>
                  <a:schemeClr val="tx1"/>
                </a:solidFill>
                <a:effectLst/>
                <a:latin typeface="+mn-lt"/>
                <a:ea typeface="+mn-ea"/>
                <a:cs typeface="+mn-cs"/>
              </a:rPr>
              <a:t>Dept</a:t>
            </a:r>
            <a:r>
              <a:rPr lang="en-US" sz="1200" b="0" i="0" u="none" strike="noStrike" kern="1200" dirty="0" smtClean="0">
                <a:solidFill>
                  <a:schemeClr val="tx1"/>
                </a:solidFill>
                <a:effectLst/>
                <a:latin typeface="+mn-lt"/>
                <a:ea typeface="+mn-ea"/>
                <a:cs typeface="+mn-cs"/>
              </a:rPr>
              <a:t> of Environmental Protection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2863803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Point of scientific clarity:  The geoid is a surface that is always convex.  Yes it has undulations, but geoid</a:t>
            </a:r>
            <a:r>
              <a:rPr lang="en-US" baseline="0" dirty="0" smtClean="0"/>
              <a:t> purists in the audience will point out to you that, measured at the scale of the Earth itself, the geoid always has a POSITIVE radius relative to the center of the Earth.  But when we zoom in, just for illustrative purposes, it is nice to show an “undulating” geoid, to distinguish it from both the smooth ellipsoid and the not smooth topography.</a:t>
            </a:r>
          </a:p>
          <a:p>
            <a:endParaRPr lang="en-US" baseline="0" dirty="0" smtClean="0"/>
          </a:p>
          <a:p>
            <a:r>
              <a:rPr lang="en-US" baseline="0" dirty="0" smtClean="0"/>
              <a:t>Additionally, don’t even bother showing that the plumb line (H) is curved.  For purists, fine, but even at America’s largest known curved plumb line (Den</a:t>
            </a:r>
          </a:p>
          <a:p>
            <a:endParaRPr lang="en-US" baseline="0" dirty="0" smtClean="0"/>
          </a:p>
          <a:p>
            <a:endParaRPr lang="en-US" baseline="0" dirty="0" smtClean="0"/>
          </a:p>
          <a:p>
            <a:r>
              <a:rPr lang="en-US" dirty="0" smtClean="0"/>
              <a:t>If we get two</a:t>
            </a:r>
            <a:r>
              <a:rPr lang="en-US" baseline="0" dirty="0" smtClean="0"/>
              <a:t> observations that agree to within 5 cm, we use the data, if they don’t agree then we ask for a third. This process helps us evaluate which of the datasets is correct, and which may be wrong. New GPS observations are much less expensive that new leveling. </a:t>
            </a:r>
          </a:p>
          <a:p>
            <a:r>
              <a:rPr lang="en-US" baseline="0" dirty="0" smtClean="0"/>
              <a:t>Process of comparing independent data sources allows us to make a decision about which observation are correct.</a:t>
            </a:r>
          </a:p>
          <a:p>
            <a:endParaRPr lang="en-US" baseline="0" dirty="0" smtClean="0"/>
          </a:p>
          <a:p>
            <a:r>
              <a:rPr lang="en-US" baseline="0" dirty="0" smtClean="0"/>
              <a:t>Because NAVD 88 is a leveling based datum, NGS has used hybrid geoid models for the last 2 decades to provide NAVD 88 orthometric heights from GPS derived NAD 83 ellipsoid heights. These hybrid geoid were made by warping a gravimetric geoid model to the NAVD 88 surface using the GPS observations on levelled NAVD 88 marks. GEOID18 was the last hybrid geoid model that NGS will release before moving to the Modernized NSRS which will use a purely gravimetric geoid model (GEOID2022) as the foundation for NAPGD2022. </a:t>
            </a:r>
            <a:endParaRPr lang="en-US" dirty="0" smtClean="0"/>
          </a:p>
          <a:p>
            <a:r>
              <a:rPr lang="en-US" baseline="0" dirty="0" err="1" smtClean="0"/>
              <a:t>ali</a:t>
            </a:r>
            <a:r>
              <a:rPr lang="en-US" baseline="0" dirty="0" smtClean="0"/>
              <a:t>), this curvature is a SUB MILLIMETER effect.</a:t>
            </a:r>
          </a:p>
          <a:p>
            <a:r>
              <a:rPr lang="en-US" baseline="0" dirty="0" smtClean="0"/>
              <a:t>Photo credit for GPS picture: </a:t>
            </a:r>
            <a:r>
              <a:rPr lang="en-US" sz="1200" b="0" i="0" u="none" strike="noStrike" kern="1200" dirty="0" smtClean="0">
                <a:solidFill>
                  <a:schemeClr val="tx1"/>
                </a:solidFill>
                <a:effectLst/>
                <a:latin typeface="+mn-lt"/>
                <a:ea typeface="+mn-ea"/>
                <a:cs typeface="+mn-cs"/>
              </a:rPr>
              <a:t>by </a:t>
            </a:r>
            <a:r>
              <a:rPr lang="en-US" sz="1200" b="0" i="0" u="none" strike="noStrike" kern="1200" dirty="0" err="1" smtClean="0">
                <a:solidFill>
                  <a:schemeClr val="tx1"/>
                </a:solidFill>
                <a:effectLst/>
                <a:latin typeface="+mn-lt"/>
                <a:ea typeface="+mn-ea"/>
                <a:cs typeface="+mn-cs"/>
              </a:rPr>
              <a:t>Rudolphe</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Konou</a:t>
            </a:r>
            <a:r>
              <a:rPr lang="en-US" sz="1200" b="0" i="0" u="none" strike="noStrike" kern="1200" dirty="0" smtClean="0">
                <a:solidFill>
                  <a:schemeClr val="tx1"/>
                </a:solidFill>
                <a:effectLst/>
                <a:latin typeface="+mn-lt"/>
                <a:ea typeface="+mn-ea"/>
                <a:cs typeface="+mn-cs"/>
              </a:rPr>
              <a:t>, Florida </a:t>
            </a:r>
            <a:r>
              <a:rPr lang="en-US" sz="1200" b="0" i="0" u="none" strike="noStrike" kern="1200" dirty="0" err="1" smtClean="0">
                <a:solidFill>
                  <a:schemeClr val="tx1"/>
                </a:solidFill>
                <a:effectLst/>
                <a:latin typeface="+mn-lt"/>
                <a:ea typeface="+mn-ea"/>
                <a:cs typeface="+mn-cs"/>
              </a:rPr>
              <a:t>Dept</a:t>
            </a:r>
            <a:r>
              <a:rPr lang="en-US" sz="1200" b="0" i="0" u="none" strike="noStrike" kern="1200" dirty="0" smtClean="0">
                <a:solidFill>
                  <a:schemeClr val="tx1"/>
                </a:solidFill>
                <a:effectLst/>
                <a:latin typeface="+mn-lt"/>
                <a:ea typeface="+mn-ea"/>
                <a:cs typeface="+mn-cs"/>
              </a:rPr>
              <a:t> of Environmental Protection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454250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latin typeface="Helvetica" panose="020B0604020202020204" pitchFamily="34" charset="0"/>
                <a:cs typeface="Helvetica" panose="020B0604020202020204" pitchFamily="34" charset="0"/>
              </a:rPr>
              <a:t>GPS/leveling (GPS on benchmarks)</a:t>
            </a:r>
          </a:p>
          <a:p>
            <a:pPr lvl="1"/>
            <a:r>
              <a:rPr lang="en-US" sz="1600" dirty="0" smtClean="0">
                <a:latin typeface="Helvetica" panose="020B0604020202020204" pitchFamily="34" charset="0"/>
                <a:cs typeface="Helvetica" panose="020B0604020202020204" pitchFamily="34" charset="0"/>
              </a:rPr>
              <a:t>Applications: geoid model validation</a:t>
            </a:r>
          </a:p>
          <a:p>
            <a:pPr lvl="1"/>
            <a:r>
              <a:rPr lang="en-US" sz="1600" dirty="0" smtClean="0">
                <a:latin typeface="Helvetica" panose="020B0604020202020204" pitchFamily="34" charset="0"/>
                <a:cs typeface="Helvetica" panose="020B0604020202020204" pitchFamily="34" charset="0"/>
              </a:rPr>
              <a:t>Imperfect dataset: GNSS, leveling</a:t>
            </a:r>
          </a:p>
          <a:p>
            <a:pPr lvl="1"/>
            <a:r>
              <a:rPr lang="en-US" sz="1600" dirty="0" smtClean="0">
                <a:latin typeface="Helvetica" panose="020B0604020202020204" pitchFamily="34" charset="0"/>
                <a:cs typeface="Helvetica" panose="020B0604020202020204" pitchFamily="34" charset="0"/>
              </a:rPr>
              <a:t>Lots of observations/classes</a:t>
            </a:r>
          </a:p>
          <a:p>
            <a:pPr lvl="1"/>
            <a:r>
              <a:rPr lang="en-US" sz="1600" dirty="0" smtClean="0">
                <a:latin typeface="Helvetica" panose="020B0604020202020204" pitchFamily="34" charset="0"/>
                <a:cs typeface="Helvetica" panose="020B0604020202020204" pitchFamily="34" charset="0"/>
              </a:rPr>
              <a:t>Cleaning: Hybrid Geoid Models (GEOID18)</a:t>
            </a:r>
          </a:p>
          <a:p>
            <a:r>
              <a:rPr lang="en-US" sz="2000" dirty="0" smtClean="0">
                <a:latin typeface="Helvetica" panose="020B0604020202020204" pitchFamily="34" charset="0"/>
                <a:cs typeface="Helvetica" panose="020B0604020202020204" pitchFamily="34" charset="0"/>
              </a:rPr>
              <a:t>Machine Learning</a:t>
            </a:r>
          </a:p>
          <a:p>
            <a:pPr lvl="1"/>
            <a:r>
              <a:rPr lang="en-US" sz="1600" dirty="0" smtClean="0">
                <a:latin typeface="Helvetica" panose="020B0604020202020204" pitchFamily="34" charset="0"/>
                <a:cs typeface="Helvetica" panose="020B0604020202020204" pitchFamily="34" charset="0"/>
              </a:rPr>
              <a:t>Use results from GEOID18 to ‘train’ a model</a:t>
            </a:r>
          </a:p>
          <a:p>
            <a:pPr lvl="2"/>
            <a:r>
              <a:rPr lang="en-US" sz="1400" dirty="0" smtClean="0">
                <a:latin typeface="Helvetica" panose="020B0604020202020204" pitchFamily="34" charset="0"/>
                <a:cs typeface="Helvetica" panose="020B0604020202020204" pitchFamily="34" charset="0"/>
              </a:rPr>
              <a:t>“Supervised Classification” with MATLAB R2020a</a:t>
            </a:r>
          </a:p>
          <a:p>
            <a:pPr lvl="2"/>
            <a:r>
              <a:rPr lang="en-US" sz="1400" dirty="0" smtClean="0">
                <a:latin typeface="Helvetica" panose="020B0604020202020204" pitchFamily="34" charset="0"/>
                <a:cs typeface="Helvetica" panose="020B0604020202020204" pitchFamily="34" charset="0"/>
              </a:rPr>
              <a:t>Binary Class: ‘Use/Yes’ or ‘Not Use/No’ </a:t>
            </a:r>
          </a:p>
          <a:p>
            <a:pPr lvl="1"/>
            <a:r>
              <a:rPr lang="en-US" sz="1600" dirty="0" smtClean="0">
                <a:latin typeface="Helvetica" panose="020B0604020202020204" pitchFamily="34" charset="0"/>
                <a:cs typeface="Helvetica" panose="020B0604020202020204" pitchFamily="34" charset="0"/>
              </a:rPr>
              <a:t>Use model on new data going forward</a:t>
            </a:r>
          </a:p>
          <a:p>
            <a:pPr lvl="2"/>
            <a:r>
              <a:rPr lang="en-US" sz="1400" dirty="0" smtClean="0">
                <a:latin typeface="Helvetica" panose="020B0604020202020204" pitchFamily="34" charset="0"/>
                <a:cs typeface="Helvetica" panose="020B0604020202020204" pitchFamily="34" charset="0"/>
              </a:rPr>
              <a:t>Have ~250 new submissions on bench marks each month</a:t>
            </a:r>
          </a:p>
          <a:p>
            <a:pPr lvl="2"/>
            <a:r>
              <a:rPr lang="en-US" sz="1400" dirty="0" smtClean="0">
                <a:latin typeface="Helvetica" panose="020B0604020202020204" pitchFamily="34" charset="0"/>
                <a:cs typeface="Helvetica" panose="020B0604020202020204" pitchFamily="34" charset="0"/>
              </a:rPr>
              <a:t>Avoid going back through manual editing/cleaning process</a:t>
            </a:r>
          </a:p>
          <a:p>
            <a:endParaRPr lang="en-US" baseline="0" dirty="0" smtClean="0"/>
          </a:p>
          <a:p>
            <a:r>
              <a:rPr lang="en-US" baseline="0" dirty="0" smtClean="0"/>
              <a:t>Our goal in this application though is to separate the good and the bad observational benchmarks using machine learning.  In this machine learning model, we rely on a set of pre-determined classifications to train the model.  So, what we have in this case is a set of 35,000 GPS on benchmarks that were evaluated for use in NGS’s latest hybrid geoid model, GEOID18, which have already been given Yes/No designations.  We are using MATLAB software to perform the machine learning with a SUPERVISED CLASSIFICATION framework.</a:t>
            </a:r>
          </a:p>
          <a:p>
            <a:r>
              <a:rPr lang="en-US" baseline="0" dirty="0" smtClean="0"/>
              <a:t/>
            </a:r>
            <a:br>
              <a:rPr lang="en-US" baseline="0" dirty="0" smtClean="0"/>
            </a:br>
            <a:r>
              <a:rPr lang="en-US" baseline="0" dirty="0" smtClean="0"/>
              <a:t>Ultimately, the goal is to then take an appropriately trained and accurate machine learning model – and apply it to new dataset that it hasn’t seen before.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87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GPSonBM</a:t>
            </a:r>
            <a:r>
              <a:rPr lang="en-US" baseline="0" dirty="0" smtClean="0"/>
              <a:t> History overview:</a:t>
            </a:r>
          </a:p>
          <a:p>
            <a:r>
              <a:rPr lang="en-US" baseline="0" dirty="0" smtClean="0"/>
              <a:t>2007- Launched OPUS Database / Sharing</a:t>
            </a:r>
            <a:endParaRPr lang="en-US" dirty="0" smtClean="0"/>
          </a:p>
          <a:p>
            <a:r>
              <a:rPr lang="en-US" dirty="0" smtClean="0"/>
              <a:t>2014 -2017 – Outreach event for National Surveyor’s Week – People asked for specific target marks</a:t>
            </a:r>
            <a:r>
              <a:rPr lang="en-US" baseline="0" dirty="0" smtClean="0"/>
              <a:t> – started with static lists</a:t>
            </a:r>
            <a:endParaRPr lang="en-US" dirty="0" smtClean="0"/>
          </a:p>
          <a:p>
            <a:r>
              <a:rPr lang="en-US" dirty="0" smtClean="0"/>
              <a:t>2018 – GEOID 18 Campaign – </a:t>
            </a:r>
            <a:r>
              <a:rPr lang="en-US" sz="1100" dirty="0" smtClean="0"/>
              <a:t>Priority marks &amp; 30km spacing goal</a:t>
            </a:r>
          </a:p>
          <a:p>
            <a:r>
              <a:rPr lang="en-US" dirty="0" smtClean="0"/>
              <a:t>2019 – 2021 – Transformation Tool Campaign – 10km goal</a:t>
            </a:r>
          </a:p>
          <a:p>
            <a:r>
              <a:rPr lang="en-US" dirty="0" smtClean="0"/>
              <a:t>2021 and on – NSRS Modernization Preparation –</a:t>
            </a:r>
            <a:r>
              <a:rPr lang="en-US" sz="1050" dirty="0" smtClean="0"/>
              <a:t>REC’s &amp; SEC’s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998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473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States that have</a:t>
            </a:r>
            <a:r>
              <a:rPr lang="en-US" baseline="0" dirty="0" smtClean="0"/>
              <a:t> submitted very little GPSonBM data so far:</a:t>
            </a:r>
            <a:endParaRPr lang="en-US" dirty="0" smtClean="0"/>
          </a:p>
          <a:p>
            <a:r>
              <a:rPr lang="en-US" dirty="0" smtClean="0"/>
              <a:t>AL</a:t>
            </a:r>
          </a:p>
          <a:p>
            <a:r>
              <a:rPr lang="en-US" dirty="0" smtClean="0"/>
              <a:t>NM</a:t>
            </a:r>
          </a:p>
          <a:p>
            <a:r>
              <a:rPr lang="en-US" dirty="0" smtClean="0"/>
              <a:t>NV</a:t>
            </a:r>
          </a:p>
          <a:p>
            <a:r>
              <a:rPr lang="en-US" dirty="0" smtClean="0"/>
              <a:t>WV</a:t>
            </a:r>
          </a:p>
          <a:p>
            <a:r>
              <a:rPr lang="en-US" dirty="0" smtClean="0"/>
              <a:t>PR</a:t>
            </a:r>
          </a:p>
          <a:p>
            <a:r>
              <a:rPr lang="en-US" dirty="0" smtClean="0"/>
              <a:t>KY</a:t>
            </a:r>
          </a:p>
          <a:p>
            <a:r>
              <a:rPr lang="en-US" dirty="0" smtClean="0"/>
              <a:t>ID</a:t>
            </a:r>
          </a:p>
          <a:p>
            <a:r>
              <a:rPr lang="en-US" dirty="0" smtClean="0"/>
              <a:t>NH</a:t>
            </a:r>
          </a:p>
          <a:p>
            <a:r>
              <a:rPr lang="en-US" dirty="0" smtClean="0"/>
              <a:t>ME</a:t>
            </a:r>
          </a:p>
          <a:p>
            <a:r>
              <a:rPr lang="en-US" dirty="0" smtClean="0"/>
              <a:t>GA</a:t>
            </a:r>
          </a:p>
          <a:p>
            <a:r>
              <a:rPr lang="en-US" dirty="0" smtClean="0"/>
              <a:t>HI </a:t>
            </a:r>
          </a:p>
          <a:p>
            <a:r>
              <a:rPr lang="en-US" dirty="0" smtClean="0"/>
              <a:t>RI</a:t>
            </a:r>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17</a:t>
            </a:fld>
            <a:endParaRPr lang="en-US"/>
          </a:p>
        </p:txBody>
      </p:sp>
    </p:spTree>
    <p:extLst>
      <p:ext uri="{BB962C8B-B14F-4D97-AF65-F5344CB8AC3E}">
        <p14:creationId xmlns:p14="http://schemas.microsoft.com/office/powerpoint/2010/main" val="2074000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States that have</a:t>
            </a:r>
            <a:r>
              <a:rPr lang="en-US" baseline="0" dirty="0" smtClean="0"/>
              <a:t> submitted very little GPSonBM data so far:</a:t>
            </a:r>
            <a:endParaRPr lang="en-US" dirty="0" smtClean="0"/>
          </a:p>
          <a:p>
            <a:r>
              <a:rPr lang="en-US" dirty="0" smtClean="0"/>
              <a:t>AL</a:t>
            </a:r>
          </a:p>
          <a:p>
            <a:r>
              <a:rPr lang="en-US" dirty="0" smtClean="0"/>
              <a:t>NM</a:t>
            </a:r>
          </a:p>
          <a:p>
            <a:r>
              <a:rPr lang="en-US" dirty="0" smtClean="0"/>
              <a:t>NV</a:t>
            </a:r>
          </a:p>
          <a:p>
            <a:r>
              <a:rPr lang="en-US" dirty="0" smtClean="0"/>
              <a:t>WV</a:t>
            </a:r>
          </a:p>
          <a:p>
            <a:r>
              <a:rPr lang="en-US" dirty="0" smtClean="0"/>
              <a:t>PR</a:t>
            </a:r>
          </a:p>
          <a:p>
            <a:r>
              <a:rPr lang="en-US" dirty="0" smtClean="0"/>
              <a:t>KY</a:t>
            </a:r>
          </a:p>
          <a:p>
            <a:r>
              <a:rPr lang="en-US" dirty="0" smtClean="0"/>
              <a:t>ID</a:t>
            </a:r>
          </a:p>
          <a:p>
            <a:r>
              <a:rPr lang="en-US" dirty="0" smtClean="0"/>
              <a:t>NH</a:t>
            </a:r>
          </a:p>
          <a:p>
            <a:r>
              <a:rPr lang="en-US" dirty="0" smtClean="0"/>
              <a:t>ME</a:t>
            </a:r>
          </a:p>
          <a:p>
            <a:r>
              <a:rPr lang="en-US" dirty="0" smtClean="0"/>
              <a:t>GA</a:t>
            </a:r>
          </a:p>
          <a:p>
            <a:r>
              <a:rPr lang="en-US" dirty="0" smtClean="0"/>
              <a:t>HI </a:t>
            </a:r>
          </a:p>
          <a:p>
            <a:r>
              <a:rPr lang="en-US" dirty="0" smtClean="0"/>
              <a:t>RI</a:t>
            </a:r>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18</a:t>
            </a:fld>
            <a:endParaRPr lang="en-US"/>
          </a:p>
        </p:txBody>
      </p:sp>
    </p:spTree>
    <p:extLst>
      <p:ext uri="{BB962C8B-B14F-4D97-AF65-F5344CB8AC3E}">
        <p14:creationId xmlns:p14="http://schemas.microsoft.com/office/powerpoint/2010/main" val="1971603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5E47A-0680-4AA2-9068-4BB6DB6165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119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Single Shared OPUS solutions currently provide coordinates tied to the NSRS,  including a “No-Check” NAVD 88 height using GEOID18.</a:t>
            </a:r>
          </a:p>
          <a:p>
            <a:endParaRPr lang="en-US" dirty="0" smtClean="0"/>
          </a:p>
          <a:p>
            <a:r>
              <a:rPr lang="en-US" dirty="0" smtClean="0"/>
              <a:t>For the initial release of the Modernized NSRS, individual Shared solutions will be will be processed together with other observations submitted by December 31</a:t>
            </a:r>
            <a:r>
              <a:rPr lang="en-US" baseline="30000" dirty="0" smtClean="0"/>
              <a:t>st</a:t>
            </a:r>
            <a:r>
              <a:rPr lang="en-US" dirty="0" smtClean="0"/>
              <a:t>, 2021 to compute the 2020.0 Reference Epoch Coordinates</a:t>
            </a:r>
          </a:p>
          <a:p>
            <a:endParaRPr lang="en-US" dirty="0" smtClean="0"/>
          </a:p>
          <a:p>
            <a:r>
              <a:rPr lang="en-US" dirty="0" smtClean="0"/>
              <a:t>Eventually, a series of Survey Epoch Coordinates (SEC’s) will also be computed from observations within a series of “adjustment windows” (TBD, but ~ 4 weeks) which is how the Modernized NSRS will provide the time-varying component of coordinates</a:t>
            </a:r>
          </a:p>
          <a:p>
            <a:endParaRPr lang="en-US" dirty="0" smtClean="0"/>
          </a:p>
          <a:p>
            <a:r>
              <a:rPr lang="en-US" dirty="0" smtClean="0"/>
              <a:t>Areas where the NAVD 88 is old and out of date or has been suppressed should go through Bluebook process to update the heights so they can be used  </a:t>
            </a:r>
          </a:p>
          <a:p>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23</a:t>
            </a:fld>
            <a:endParaRPr lang="en-US"/>
          </a:p>
        </p:txBody>
      </p:sp>
    </p:spTree>
    <p:extLst>
      <p:ext uri="{BB962C8B-B14F-4D97-AF65-F5344CB8AC3E}">
        <p14:creationId xmlns:p14="http://schemas.microsoft.com/office/powerpoint/2010/main" val="735477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Using</a:t>
            </a:r>
            <a:r>
              <a:rPr lang="en-US" baseline="0" dirty="0" smtClean="0"/>
              <a:t> our online Mark Recovery Form, a</a:t>
            </a:r>
            <a:r>
              <a:rPr lang="en-US" dirty="0" smtClean="0"/>
              <a:t>nyone can search</a:t>
            </a:r>
            <a:r>
              <a:rPr lang="en-US" baseline="0" dirty="0" smtClean="0"/>
              <a:t> for, find, and file a recovery report for our benchmarks. We update our priority list and maps when people report that the marks on our list have been damaged, destroyed, or are not suitable for GPS observations.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5E47A-0680-4AA2-9068-4BB6DB6165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45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NAVD 88 consists of about 800,000 bench marks</a:t>
            </a:r>
            <a:r>
              <a:rPr lang="en-US" baseline="0" dirty="0" smtClean="0"/>
              <a:t> and ~2.2M km of leveling. Data was collecting over many decades by roving bands of surveyors who walked across the country multiple times over the years, east to west, north to south and back again. It is currently the official vertical datum of the US and is required for federal mapping projects.</a:t>
            </a:r>
          </a:p>
          <a:p>
            <a:r>
              <a:rPr lang="en-US" baseline="0" dirty="0" smtClean="0"/>
              <a:t>GPS data on those leveled marks </a:t>
            </a:r>
            <a:r>
              <a:rPr lang="en-US" dirty="0" smtClean="0"/>
              <a:t>will be used to create GEOID18</a:t>
            </a:r>
            <a:r>
              <a:rPr lang="en-US" baseline="0" dirty="0" smtClean="0"/>
              <a:t> – the model used to derive NAVD88 heights from GPS ellipsoid heights, as well as the transformation tools that will be released with NAPGD2022.</a:t>
            </a:r>
          </a:p>
          <a:p>
            <a:r>
              <a:rPr lang="en-US" baseline="0" dirty="0" smtClean="0"/>
              <a:t>GPS data on those leveled marks </a:t>
            </a:r>
            <a:r>
              <a:rPr lang="en-US" dirty="0" smtClean="0"/>
              <a:t>will be used to create </a:t>
            </a:r>
            <a:r>
              <a:rPr lang="en-US" baseline="0" dirty="0" smtClean="0"/>
              <a:t>the transformation tools that will be released with NAPGD2022.</a:t>
            </a:r>
          </a:p>
          <a:p>
            <a:endParaRPr lang="en-US" baseline="0" dirty="0" smtClean="0"/>
          </a:p>
          <a:p>
            <a:r>
              <a:rPr lang="en-US" baseline="0" dirty="0" smtClean="0"/>
              <a:t>Incredible effort – best tech at the time</a:t>
            </a:r>
          </a:p>
          <a:p>
            <a:r>
              <a:rPr lang="en-US" baseline="0" dirty="0" smtClean="0"/>
              <a:t>BUT:</a:t>
            </a:r>
          </a:p>
          <a:p>
            <a:pPr marL="285750" indent="-285750">
              <a:buFont typeface="Arial" panose="020B0604020202020204" pitchFamily="34" charset="0"/>
              <a:buChar char="•"/>
            </a:pPr>
            <a:r>
              <a:rPr lang="en-US" sz="2400" b="1" dirty="0" smtClean="0"/>
              <a:t>ACCESS!</a:t>
            </a:r>
          </a:p>
          <a:p>
            <a:pPr marL="742950" lvl="8" indent="-285750">
              <a:buFont typeface="Arial" panose="020B0604020202020204" pitchFamily="34" charset="0"/>
              <a:buChar char="•"/>
            </a:pPr>
            <a:r>
              <a:rPr lang="en-US" sz="2400" dirty="0" smtClean="0"/>
              <a:t>Leveling is time intensive and expensive </a:t>
            </a:r>
          </a:p>
          <a:p>
            <a:pPr marL="742950" lvl="7" indent="-285750">
              <a:buFont typeface="Arial" panose="020B0604020202020204" pitchFamily="34" charset="0"/>
              <a:buChar char="•"/>
            </a:pPr>
            <a:r>
              <a:rPr lang="en-US" sz="2400" dirty="0" smtClean="0"/>
              <a:t>Access has</a:t>
            </a:r>
            <a:r>
              <a:rPr lang="en-US" sz="2400" baseline="0" dirty="0" smtClean="0"/>
              <a:t> historically been through passive control, bench marks that you must find </a:t>
            </a:r>
            <a:endParaRPr lang="en-US" sz="2400" dirty="0" smtClean="0"/>
          </a:p>
          <a:p>
            <a:pPr marL="285750" lvl="6" indent="-285750">
              <a:buFont typeface="Arial" panose="020B0604020202020204" pitchFamily="34" charset="0"/>
              <a:buChar char="•"/>
            </a:pPr>
            <a:r>
              <a:rPr lang="en-US" sz="2400" b="1" dirty="0" smtClean="0"/>
              <a:t>Accuracy!</a:t>
            </a:r>
          </a:p>
          <a:p>
            <a:pPr marL="742950" lvl="7" indent="-285750">
              <a:buFont typeface="Arial" panose="020B0604020202020204" pitchFamily="34" charset="0"/>
              <a:buChar char="•"/>
            </a:pPr>
            <a:r>
              <a:rPr lang="en-US" sz="2400" dirty="0" smtClean="0"/>
              <a:t>Distance dependent errors</a:t>
            </a:r>
            <a:r>
              <a:rPr lang="en-US" sz="2400" baseline="0" dirty="0" smtClean="0"/>
              <a:t> can build up, making the overall network less reliable</a:t>
            </a:r>
            <a:endParaRPr lang="en-US" sz="2400" dirty="0" smtClean="0"/>
          </a:p>
          <a:p>
            <a:pPr marL="742950" lvl="7" indent="-285750">
              <a:buFont typeface="Arial" panose="020B0604020202020204" pitchFamily="34" charset="0"/>
              <a:buChar char="•"/>
            </a:pPr>
            <a:r>
              <a:rPr lang="en-US" sz="2400" dirty="0" smtClean="0"/>
              <a:t>Bench mark  can move over time ,</a:t>
            </a:r>
            <a:r>
              <a:rPr lang="en-US" sz="2400" baseline="0" dirty="0" smtClean="0"/>
              <a:t> Only as reliable as the last observation </a:t>
            </a:r>
          </a:p>
          <a:p>
            <a:pPr marL="342900" lvl="6" indent="-342900">
              <a:buFont typeface="Arial" panose="020B0604020202020204" pitchFamily="34" charset="0"/>
              <a:buChar char="•"/>
            </a:pPr>
            <a:r>
              <a:rPr lang="en-US" sz="2400" b="1" dirty="0" smtClean="0"/>
              <a:t>Consistency!</a:t>
            </a:r>
          </a:p>
          <a:p>
            <a:pPr marL="742950" lvl="7" indent="-285750">
              <a:buFont typeface="Arial" panose="020B0604020202020204" pitchFamily="34" charset="0"/>
              <a:buChar char="•"/>
            </a:pPr>
            <a:r>
              <a:rPr lang="en-US" sz="2400" dirty="0" smtClean="0"/>
              <a:t>Modernized NSRS will eliminate systematic errors in current datums</a:t>
            </a:r>
          </a:p>
          <a:p>
            <a:pPr marL="742950" lvl="7" indent="-285750">
              <a:buFont typeface="Arial" panose="020B0604020202020204" pitchFamily="34" charset="0"/>
              <a:buChar char="•"/>
            </a:pPr>
            <a:r>
              <a:rPr lang="en-US" sz="2400" dirty="0" smtClean="0"/>
              <a:t>Aligned with global reference frames</a:t>
            </a:r>
          </a:p>
          <a:p>
            <a:pPr marL="742950" lvl="7" indent="-285750">
              <a:buFont typeface="Arial" panose="020B0604020202020204" pitchFamily="34" charset="0"/>
              <a:buChar char="•"/>
            </a:pPr>
            <a:r>
              <a:rPr lang="en-US" sz="2400" dirty="0" smtClean="0"/>
              <a:t>Integrated system for both positions and heights (“elevations”)</a:t>
            </a:r>
            <a:endParaRPr lang="en-US" baseline="0" dirty="0" smtClean="0"/>
          </a:p>
          <a:p>
            <a:endParaRPr lang="en-US" baseline="0" dirty="0" smtClean="0"/>
          </a:p>
          <a:p>
            <a:r>
              <a:rPr lang="en-US" baseline="0" dirty="0" smtClean="0"/>
              <a:t>But, long time period during which things were moving that we could not adequately account for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smtClean="0"/>
              <a:t>New reference frames will give coordinates at specific reference epochs and the IFVM will move coordinates through time from the survey epoch to the reference epoch.</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082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973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smtClean="0"/>
              <a:t>Historically used to create the hybrid geoid models used to provide GPS derived NAVD 88 orthometric heights (GEOID99 – GEOID18)</a:t>
            </a:r>
          </a:p>
          <a:p>
            <a:r>
              <a:rPr lang="en-US" sz="1200" dirty="0" smtClean="0"/>
              <a:t>Evaluate the experimental gravimetric geoid models (</a:t>
            </a:r>
            <a:r>
              <a:rPr lang="en-US" sz="1200" dirty="0" err="1" smtClean="0"/>
              <a:t>xGEOIDs</a:t>
            </a:r>
            <a:r>
              <a:rPr lang="en-US" sz="1200" dirty="0" smtClean="0"/>
              <a:t>) as team iterates toward GEOID2022, the foundation for NAPGD2022 </a:t>
            </a:r>
          </a:p>
          <a:p>
            <a:r>
              <a:rPr lang="en-US" sz="1200" dirty="0" smtClean="0"/>
              <a:t>Create transformation tools between NAVD88 and NAPGD2022</a:t>
            </a:r>
          </a:p>
          <a:p>
            <a:r>
              <a:rPr lang="en-US" sz="1200" dirty="0" smtClean="0"/>
              <a:t>Gathering data to generate 2020.0 Reference Epoch Coordinates and (eventually) a series of Survey Epoch Coordinates </a:t>
            </a:r>
          </a:p>
          <a:p>
            <a:endParaRPr lang="en-US" dirty="0"/>
          </a:p>
        </p:txBody>
      </p:sp>
    </p:spTree>
    <p:extLst>
      <p:ext uri="{BB962C8B-B14F-4D97-AF65-F5344CB8AC3E}">
        <p14:creationId xmlns:p14="http://schemas.microsoft.com/office/powerpoint/2010/main" val="4059862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Listed in decreasing order of accuracy, but also in decreasing order of cost</a:t>
            </a:r>
            <a:r>
              <a:rPr lang="en-US" baseline="0" dirty="0" smtClean="0"/>
              <a:t> and increasing order of simplicity</a:t>
            </a:r>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5</a:t>
            </a:fld>
            <a:endParaRPr lang="en-US"/>
          </a:p>
        </p:txBody>
      </p:sp>
    </p:spTree>
    <p:extLst>
      <p:ext uri="{BB962C8B-B14F-4D97-AF65-F5344CB8AC3E}">
        <p14:creationId xmlns:p14="http://schemas.microsoft.com/office/powerpoint/2010/main" val="320342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Hybrids:</a:t>
            </a:r>
            <a:r>
              <a:rPr lang="en-US" baseline="0" dirty="0" smtClean="0"/>
              <a:t> </a:t>
            </a:r>
            <a:r>
              <a:rPr lang="en-US" dirty="0" smtClean="0"/>
              <a:t>NGS created hybrid geoid models to convert NAD83 ellipsoid heights from GPS observations to NAVD 88 </a:t>
            </a:r>
            <a:r>
              <a:rPr lang="en-US" dirty="0" err="1" smtClean="0"/>
              <a:t>orthometric</a:t>
            </a:r>
            <a:r>
              <a:rPr lang="en-US" dirty="0" smtClean="0"/>
              <a:t> heights.</a:t>
            </a:r>
          </a:p>
          <a:p>
            <a:r>
              <a:rPr lang="en-US" dirty="0" smtClean="0"/>
              <a:t>Series of models released 1996 to 2019</a:t>
            </a:r>
          </a:p>
          <a:p>
            <a:r>
              <a:rPr lang="en-US" dirty="0" smtClean="0"/>
              <a:t>Covering all US States and territories</a:t>
            </a:r>
          </a:p>
          <a:p>
            <a:r>
              <a:rPr lang="en-US" dirty="0" smtClean="0"/>
              <a:t>Used </a:t>
            </a:r>
            <a:r>
              <a:rPr lang="en-US" dirty="0" err="1" smtClean="0"/>
              <a:t>GPSonBM</a:t>
            </a:r>
            <a:r>
              <a:rPr lang="en-US" dirty="0" smtClean="0"/>
              <a:t> data to constrain models to NAVD 88 heights</a:t>
            </a:r>
          </a:p>
          <a:p>
            <a:r>
              <a:rPr lang="en-US" dirty="0" smtClean="0"/>
              <a:t>Current official model is GEOID18</a:t>
            </a:r>
          </a:p>
          <a:p>
            <a:endParaRPr lang="en-US" dirty="0" smtClean="0"/>
          </a:p>
          <a:p>
            <a:r>
              <a:rPr lang="en-US" dirty="0" smtClean="0"/>
              <a:t>Gravimetric</a:t>
            </a:r>
            <a:r>
              <a:rPr lang="en-US" baseline="0" dirty="0" smtClean="0"/>
              <a:t> Models …</a:t>
            </a:r>
            <a:endParaRPr lang="en-US" dirty="0" smtClean="0"/>
          </a:p>
          <a:p>
            <a:r>
              <a:rPr lang="en-US" dirty="0" smtClean="0"/>
              <a:t>Combine terrestrial, airborne, and satellite based gravity measurements with DEM, Math, &amp; Physics</a:t>
            </a:r>
          </a:p>
          <a:p>
            <a:r>
              <a:rPr lang="en-US" dirty="0" smtClean="0"/>
              <a:t>GEOID2022 will define NAPGD2022 in Modernized NSRS</a:t>
            </a:r>
          </a:p>
          <a:p>
            <a:r>
              <a:rPr lang="en-US" dirty="0" smtClean="0"/>
              <a:t>Current prototype is xGEOID20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C8CAA-9990-4A5A-A20A-21D2DA156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51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How exactly are these two </a:t>
            </a:r>
            <a:r>
              <a:rPr lang="en-US" smtClean="0"/>
              <a:t>surfaces</a:t>
            </a:r>
            <a:r>
              <a:rPr lang="en-US" baseline="0" smtClean="0"/>
              <a:t> related?</a:t>
            </a:r>
            <a:endParaRPr lang="en-US" dirty="0" smtClean="0"/>
          </a:p>
          <a:p>
            <a:endParaRPr lang="en-US" dirty="0" smtClean="0"/>
          </a:p>
          <a:p>
            <a:r>
              <a:rPr lang="en-US" dirty="0" smtClean="0"/>
              <a:t>Point </a:t>
            </a:r>
            <a:r>
              <a:rPr lang="en-US" dirty="0" smtClean="0"/>
              <a:t>of scientific clarity:  The geoid is a surface that is always convex.  Yes it has undulations, but geoid</a:t>
            </a:r>
            <a:r>
              <a:rPr lang="en-US" baseline="0" dirty="0" smtClean="0"/>
              <a:t> purists in the audience will point out to you that, measured at the scale of the Earth itself, the geoid always has a POSITIVE radius relative to the center of the Earth.  But when we zoom in, just for illustrative purposes, it is nice to show an “undulating” geoid, to distinguish it from both the smooth ellipsoid and the not smooth topography.</a:t>
            </a:r>
          </a:p>
          <a:p>
            <a:endParaRPr lang="en-US" baseline="0" dirty="0" smtClean="0"/>
          </a:p>
          <a:p>
            <a:r>
              <a:rPr lang="en-US" baseline="0" dirty="0" smtClean="0"/>
              <a:t>Additionally, don’t even bother showing that the plumb line (H) is curved.  For purists, fine, but even at America’s largest known curved plumb line (Den</a:t>
            </a:r>
          </a:p>
          <a:p>
            <a:endParaRPr lang="en-US" baseline="0" dirty="0" smtClean="0"/>
          </a:p>
          <a:p>
            <a:endParaRPr lang="en-US" baseline="0" dirty="0" smtClean="0"/>
          </a:p>
          <a:p>
            <a:r>
              <a:rPr lang="en-US" dirty="0" smtClean="0"/>
              <a:t>If we get two</a:t>
            </a:r>
            <a:r>
              <a:rPr lang="en-US" baseline="0" dirty="0" smtClean="0"/>
              <a:t> observations that agree to within 5 cm, we use the data, if they don’t agree then we ask for a third. This process helps us evaluate which of the datasets is correct, and which may be wrong. New GPS observations are much less expensive that new leveling. </a:t>
            </a:r>
          </a:p>
          <a:p>
            <a:r>
              <a:rPr lang="en-US" baseline="0" dirty="0" smtClean="0"/>
              <a:t>Process of comparing independent data sources allows us to make a decision about which observation are correct.</a:t>
            </a:r>
          </a:p>
          <a:p>
            <a:endParaRPr lang="en-US" baseline="0" dirty="0" smtClean="0"/>
          </a:p>
          <a:p>
            <a:r>
              <a:rPr lang="en-US" baseline="0" dirty="0" smtClean="0"/>
              <a:t>Because NAVD 88 is a leveling based datum, NGS has used hybrid geoid models for the last 2 decades to provide NAVD 88 orthometric heights from GPS derived NAD 83 ellipsoid heights. These hybrid geoid were made by warping a gravimetric geoid model to the NAVD 88 surface using the GPS observations on levelled NAVD 88 marks. GEOID18 was the last hybrid geoid model that NGS will release before moving to the Modernized NSRS which will use a purely gravimetric geoid model (GEOID2022) as the foundation for NAPGD2022. </a:t>
            </a:r>
            <a:endParaRPr lang="en-US" dirty="0" smtClean="0"/>
          </a:p>
          <a:p>
            <a:r>
              <a:rPr lang="en-US" baseline="0" dirty="0" err="1" smtClean="0"/>
              <a:t>ali</a:t>
            </a:r>
            <a:r>
              <a:rPr lang="en-US" baseline="0" dirty="0" smtClean="0"/>
              <a:t>), this curvature is a SUB MILLIMETER effect.</a:t>
            </a:r>
          </a:p>
          <a:p>
            <a:r>
              <a:rPr lang="en-US" baseline="0" dirty="0" smtClean="0"/>
              <a:t>Photo credit for GPS picture: </a:t>
            </a:r>
            <a:r>
              <a:rPr lang="en-US" sz="1200" b="0" i="0" u="none" strike="noStrike" kern="1200" dirty="0" smtClean="0">
                <a:solidFill>
                  <a:schemeClr val="tx1"/>
                </a:solidFill>
                <a:effectLst/>
                <a:latin typeface="+mn-lt"/>
                <a:ea typeface="+mn-ea"/>
                <a:cs typeface="+mn-cs"/>
              </a:rPr>
              <a:t>by </a:t>
            </a:r>
            <a:r>
              <a:rPr lang="en-US" sz="1200" b="0" i="0" u="none" strike="noStrike" kern="1200" dirty="0" err="1" smtClean="0">
                <a:solidFill>
                  <a:schemeClr val="tx1"/>
                </a:solidFill>
                <a:effectLst/>
                <a:latin typeface="+mn-lt"/>
                <a:ea typeface="+mn-ea"/>
                <a:cs typeface="+mn-cs"/>
              </a:rPr>
              <a:t>Rudolphe</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Konou</a:t>
            </a:r>
            <a:r>
              <a:rPr lang="en-US" sz="1200" b="0" i="0" u="none" strike="noStrike" kern="1200" dirty="0" smtClean="0">
                <a:solidFill>
                  <a:schemeClr val="tx1"/>
                </a:solidFill>
                <a:effectLst/>
                <a:latin typeface="+mn-lt"/>
                <a:ea typeface="+mn-ea"/>
                <a:cs typeface="+mn-cs"/>
              </a:rPr>
              <a:t>, Florida </a:t>
            </a:r>
            <a:r>
              <a:rPr lang="en-US" sz="1200" b="0" i="0" u="none" strike="noStrike" kern="1200" dirty="0" err="1" smtClean="0">
                <a:solidFill>
                  <a:schemeClr val="tx1"/>
                </a:solidFill>
                <a:effectLst/>
                <a:latin typeface="+mn-lt"/>
                <a:ea typeface="+mn-ea"/>
                <a:cs typeface="+mn-cs"/>
              </a:rPr>
              <a:t>Dept</a:t>
            </a:r>
            <a:r>
              <a:rPr lang="en-US" sz="1200" b="0" i="0" u="none" strike="noStrike" kern="1200" dirty="0" smtClean="0">
                <a:solidFill>
                  <a:schemeClr val="tx1"/>
                </a:solidFill>
                <a:effectLst/>
                <a:latin typeface="+mn-lt"/>
                <a:ea typeface="+mn-ea"/>
                <a:cs typeface="+mn-cs"/>
              </a:rPr>
              <a:t> of Environmental Protection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144614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future –this question will close </a:t>
            </a:r>
            <a:r>
              <a:rPr lang="en-US" i="1" baseline="0" dirty="0" smtClean="0"/>
              <a:t>by definition</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410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705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OPUS Share info to show improvement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923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211975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2382674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1142651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97469" y="568325"/>
            <a:ext cx="10409767" cy="11445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97467" y="1906588"/>
            <a:ext cx="5103284" cy="43195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203952" y="1906588"/>
            <a:ext cx="5103283" cy="2082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203952" y="4141791"/>
            <a:ext cx="5103283" cy="20843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6252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Date of this slide: Sept 3, 2020</a:t>
            </a:r>
            <a:endParaRPr lang="en-US"/>
          </a:p>
        </p:txBody>
      </p:sp>
      <p:sp>
        <p:nvSpPr>
          <p:cNvPr id="5" name="Footer Placeholder 4"/>
          <p:cNvSpPr>
            <a:spLocks noGrp="1"/>
          </p:cNvSpPr>
          <p:nvPr>
            <p:ph type="ftr" sz="quarter" idx="11"/>
          </p:nvPr>
        </p:nvSpPr>
        <p:spPr/>
        <p:txBody>
          <a:bodyPr/>
          <a:lstStyle/>
          <a:p>
            <a:r>
              <a:rPr lang="en-US" smtClean="0"/>
              <a:t>Modernized NSRS: 4 hour version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7157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Date of this slide: Sept 3, 2020</a:t>
            </a:r>
            <a:endParaRPr lang="en-US"/>
          </a:p>
        </p:txBody>
      </p:sp>
      <p:sp>
        <p:nvSpPr>
          <p:cNvPr id="5" name="Footer Placeholder 4"/>
          <p:cNvSpPr>
            <a:spLocks noGrp="1"/>
          </p:cNvSpPr>
          <p:nvPr>
            <p:ph type="ftr" sz="quarter" idx="11"/>
          </p:nvPr>
        </p:nvSpPr>
        <p:spPr/>
        <p:txBody>
          <a:bodyPr/>
          <a:lstStyle/>
          <a:p>
            <a:r>
              <a:rPr lang="en-US" smtClean="0"/>
              <a:t>Modernized NSRS: 4 hour version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04003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Date of this slide: Sept 3, 2020</a:t>
            </a:r>
            <a:endParaRPr lang="en-US"/>
          </a:p>
        </p:txBody>
      </p:sp>
      <p:sp>
        <p:nvSpPr>
          <p:cNvPr id="5" name="Footer Placeholder 4"/>
          <p:cNvSpPr>
            <a:spLocks noGrp="1"/>
          </p:cNvSpPr>
          <p:nvPr>
            <p:ph type="ftr" sz="quarter" idx="11"/>
          </p:nvPr>
        </p:nvSpPr>
        <p:spPr/>
        <p:txBody>
          <a:bodyPr/>
          <a:lstStyle/>
          <a:p>
            <a:r>
              <a:rPr lang="en-US" smtClean="0"/>
              <a:t>Modernized NSRS: 4 hour version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68272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Date of this slide: Sept 3, 2020</a:t>
            </a:r>
            <a:endParaRPr lang="en-US"/>
          </a:p>
        </p:txBody>
      </p:sp>
      <p:sp>
        <p:nvSpPr>
          <p:cNvPr id="6" name="Footer Placeholder 5"/>
          <p:cNvSpPr>
            <a:spLocks noGrp="1"/>
          </p:cNvSpPr>
          <p:nvPr>
            <p:ph type="ftr" sz="quarter" idx="11"/>
          </p:nvPr>
        </p:nvSpPr>
        <p:spPr/>
        <p:txBody>
          <a:bodyPr/>
          <a:lstStyle/>
          <a:p>
            <a:r>
              <a:rPr lang="en-US" smtClean="0"/>
              <a:t>Modernized NSRS: 4 hour version</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12956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5"/>
            <a:ext cx="5389033"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Date of this slide: Sept 3, 2020</a:t>
            </a:r>
            <a:endParaRPr lang="en-US"/>
          </a:p>
        </p:txBody>
      </p:sp>
      <p:sp>
        <p:nvSpPr>
          <p:cNvPr id="8" name="Footer Placeholder 7"/>
          <p:cNvSpPr>
            <a:spLocks noGrp="1"/>
          </p:cNvSpPr>
          <p:nvPr>
            <p:ph type="ftr" sz="quarter" idx="11"/>
          </p:nvPr>
        </p:nvSpPr>
        <p:spPr/>
        <p:txBody>
          <a:bodyPr/>
          <a:lstStyle/>
          <a:p>
            <a:r>
              <a:rPr lang="en-US" smtClean="0"/>
              <a:t>Modernized NSRS: 4 hour version</a:t>
            </a:r>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441041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Date of this slide: Sept 3, 2020</a:t>
            </a:r>
            <a:endParaRPr lang="en-US"/>
          </a:p>
        </p:txBody>
      </p:sp>
      <p:sp>
        <p:nvSpPr>
          <p:cNvPr id="4" name="Footer Placeholder 3"/>
          <p:cNvSpPr>
            <a:spLocks noGrp="1"/>
          </p:cNvSpPr>
          <p:nvPr>
            <p:ph type="ftr" sz="quarter" idx="11"/>
          </p:nvPr>
        </p:nvSpPr>
        <p:spPr/>
        <p:txBody>
          <a:bodyPr/>
          <a:lstStyle/>
          <a:p>
            <a:r>
              <a:rPr lang="en-US" smtClean="0"/>
              <a:t>Modernized NSRS: 4 hour version</a:t>
            </a:r>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84738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Date of this slide: Sept 3, 2020</a:t>
            </a:r>
            <a:endParaRPr lang="en-US"/>
          </a:p>
        </p:txBody>
      </p:sp>
      <p:sp>
        <p:nvSpPr>
          <p:cNvPr id="3" name="Footer Placeholder 2"/>
          <p:cNvSpPr>
            <a:spLocks noGrp="1"/>
          </p:cNvSpPr>
          <p:nvPr>
            <p:ph type="ftr" sz="quarter" idx="11"/>
          </p:nvPr>
        </p:nvSpPr>
        <p:spPr/>
        <p:txBody>
          <a:bodyPr/>
          <a:lstStyle/>
          <a:p>
            <a:r>
              <a:rPr lang="en-US" smtClean="0"/>
              <a:t>Modernized NSRS: 4 hour version</a:t>
            </a:r>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582423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3566434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Date of this slide: Sept 3, 2020</a:t>
            </a:r>
            <a:endParaRPr lang="en-US"/>
          </a:p>
        </p:txBody>
      </p:sp>
      <p:sp>
        <p:nvSpPr>
          <p:cNvPr id="6" name="Footer Placeholder 5"/>
          <p:cNvSpPr>
            <a:spLocks noGrp="1"/>
          </p:cNvSpPr>
          <p:nvPr>
            <p:ph type="ftr" sz="quarter" idx="11"/>
          </p:nvPr>
        </p:nvSpPr>
        <p:spPr/>
        <p:txBody>
          <a:bodyPr/>
          <a:lstStyle/>
          <a:p>
            <a:r>
              <a:rPr lang="en-US" smtClean="0"/>
              <a:t>Modernized NSRS: 4 hour version</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507253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Date of this slide: Sept 3, 2020</a:t>
            </a:r>
            <a:endParaRPr lang="en-US"/>
          </a:p>
        </p:txBody>
      </p:sp>
      <p:sp>
        <p:nvSpPr>
          <p:cNvPr id="6" name="Footer Placeholder 5"/>
          <p:cNvSpPr>
            <a:spLocks noGrp="1"/>
          </p:cNvSpPr>
          <p:nvPr>
            <p:ph type="ftr" sz="quarter" idx="11"/>
          </p:nvPr>
        </p:nvSpPr>
        <p:spPr/>
        <p:txBody>
          <a:bodyPr/>
          <a:lstStyle/>
          <a:p>
            <a:r>
              <a:rPr lang="en-US" smtClean="0"/>
              <a:t>Modernized NSRS: 4 hour version</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363712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Date of this slide: Sept 3, 2020</a:t>
            </a:r>
            <a:endParaRPr lang="en-US"/>
          </a:p>
        </p:txBody>
      </p:sp>
      <p:sp>
        <p:nvSpPr>
          <p:cNvPr id="5" name="Footer Placeholder 4"/>
          <p:cNvSpPr>
            <a:spLocks noGrp="1"/>
          </p:cNvSpPr>
          <p:nvPr>
            <p:ph type="ftr" sz="quarter" idx="11"/>
          </p:nvPr>
        </p:nvSpPr>
        <p:spPr/>
        <p:txBody>
          <a:bodyPr/>
          <a:lstStyle/>
          <a:p>
            <a:r>
              <a:rPr lang="en-US" smtClean="0"/>
              <a:t>Modernized NSRS: 4 hour version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5547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Date of this slide: Sept 3, 2020</a:t>
            </a:r>
            <a:endParaRPr lang="en-US"/>
          </a:p>
        </p:txBody>
      </p:sp>
      <p:sp>
        <p:nvSpPr>
          <p:cNvPr id="5" name="Footer Placeholder 4"/>
          <p:cNvSpPr>
            <a:spLocks noGrp="1"/>
          </p:cNvSpPr>
          <p:nvPr>
            <p:ph type="ftr" sz="quarter" idx="11"/>
          </p:nvPr>
        </p:nvSpPr>
        <p:spPr/>
        <p:txBody>
          <a:bodyPr/>
          <a:lstStyle/>
          <a:p>
            <a:r>
              <a:rPr lang="en-US" smtClean="0"/>
              <a:t>Modernized NSRS: 4 hour version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15508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685800"/>
          </a:xfrm>
        </p:spPr>
        <p:txBody>
          <a:bodyPr/>
          <a:lstStyle/>
          <a:p>
            <a:r>
              <a:rPr lang="en-US" smtClean="0"/>
              <a:t>Click to edit Master title style</a:t>
            </a:r>
            <a:endParaRPr lang="en-US" dirty="0"/>
          </a:p>
        </p:txBody>
      </p:sp>
      <p:sp>
        <p:nvSpPr>
          <p:cNvPr id="5" name="Content Placeholder 2"/>
          <p:cNvSpPr>
            <a:spLocks noGrp="1"/>
          </p:cNvSpPr>
          <p:nvPr>
            <p:ph idx="1"/>
          </p:nvPr>
        </p:nvSpPr>
        <p:spPr>
          <a:xfrm>
            <a:off x="609600" y="1371600"/>
            <a:ext cx="10972800" cy="4343400"/>
          </a:xfrm>
        </p:spPr>
        <p:txBody>
          <a:bodyPr/>
          <a:lstStyle>
            <a:lvl1pPr marL="171446" indent="-171446">
              <a:buFont typeface="Arial"/>
              <a:buChar char="•"/>
              <a:defRPr sz="1500"/>
            </a:lvl1pPr>
            <a:lvl2pPr marL="342892" indent="-171446">
              <a:buFont typeface="Arial"/>
              <a:buChar char="•"/>
              <a:defRPr sz="1200"/>
            </a:lvl2pPr>
            <a:lvl3pPr marL="514337" indent="-171446">
              <a:buFont typeface="Arial"/>
              <a:buChar char="•"/>
              <a:defRPr/>
            </a:lvl3pPr>
            <a:lvl4pPr marL="685783" indent="-171446">
              <a:defRPr/>
            </a:lvl4pPr>
            <a:lvl5pPr marL="857228" indent="-171446">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a:xfrm>
            <a:off x="23813" y="6656390"/>
            <a:ext cx="2438400" cy="182563"/>
          </a:xfrm>
        </p:spPr>
        <p:txBody>
          <a:bodyPr/>
          <a:lstStyle>
            <a:lvl1pPr>
              <a:defRPr/>
            </a:lvl1pPr>
          </a:lstStyle>
          <a:p>
            <a:pPr>
              <a:defRPr/>
            </a:pPr>
            <a:r>
              <a:rPr lang="en-US" altLang="en-US" smtClean="0"/>
              <a:t>Date of this slide: Sept 3, 2020</a:t>
            </a:r>
            <a:endParaRPr lang="en-US" altLang="en-US" dirty="0"/>
          </a:p>
        </p:txBody>
      </p:sp>
      <p:sp>
        <p:nvSpPr>
          <p:cNvPr id="6" name="Slide Number Placeholder 7"/>
          <p:cNvSpPr>
            <a:spLocks noGrp="1"/>
          </p:cNvSpPr>
          <p:nvPr>
            <p:ph type="sldNum" sz="quarter" idx="11"/>
          </p:nvPr>
        </p:nvSpPr>
        <p:spPr>
          <a:xfrm>
            <a:off x="23815" y="6475415"/>
            <a:ext cx="485775" cy="182563"/>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131087900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Date of this slide: Sept 3, 2020</a:t>
            </a:r>
            <a:endParaRPr lang="en-US"/>
          </a:p>
        </p:txBody>
      </p:sp>
      <p:sp>
        <p:nvSpPr>
          <p:cNvPr id="5" name="Footer Placeholder 4"/>
          <p:cNvSpPr>
            <a:spLocks noGrp="1"/>
          </p:cNvSpPr>
          <p:nvPr>
            <p:ph type="ftr" sz="quarter" idx="11"/>
          </p:nvPr>
        </p:nvSpPr>
        <p:spPr/>
        <p:txBody>
          <a:bodyPr/>
          <a:lstStyle/>
          <a:p>
            <a:r>
              <a:rPr lang="en-US" smtClean="0"/>
              <a:t>Modernized NSRS: 4 hour version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425343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Date of this slide: Sept 3, 2020</a:t>
            </a:r>
            <a:endParaRPr lang="en-US"/>
          </a:p>
        </p:txBody>
      </p:sp>
      <p:sp>
        <p:nvSpPr>
          <p:cNvPr id="5" name="Footer Placeholder 4"/>
          <p:cNvSpPr>
            <a:spLocks noGrp="1"/>
          </p:cNvSpPr>
          <p:nvPr>
            <p:ph type="ftr" sz="quarter" idx="11"/>
          </p:nvPr>
        </p:nvSpPr>
        <p:spPr/>
        <p:txBody>
          <a:bodyPr/>
          <a:lstStyle/>
          <a:p>
            <a:r>
              <a:rPr lang="en-US" smtClean="0"/>
              <a:t>Modernized NSRS: 4 hour version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2668893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Date of this slide: Sept 3, 2020</a:t>
            </a:r>
            <a:endParaRPr lang="en-US"/>
          </a:p>
        </p:txBody>
      </p:sp>
      <p:sp>
        <p:nvSpPr>
          <p:cNvPr id="5" name="Footer Placeholder 4"/>
          <p:cNvSpPr>
            <a:spLocks noGrp="1"/>
          </p:cNvSpPr>
          <p:nvPr>
            <p:ph type="ftr" sz="quarter" idx="11"/>
          </p:nvPr>
        </p:nvSpPr>
        <p:spPr/>
        <p:txBody>
          <a:bodyPr/>
          <a:lstStyle/>
          <a:p>
            <a:r>
              <a:rPr lang="en-US" smtClean="0"/>
              <a:t>Modernized NSRS: 4 hour version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027823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Date of this slide: Sept 3, 2020</a:t>
            </a:r>
            <a:endParaRPr lang="en-US"/>
          </a:p>
        </p:txBody>
      </p:sp>
      <p:sp>
        <p:nvSpPr>
          <p:cNvPr id="6" name="Footer Placeholder 5"/>
          <p:cNvSpPr>
            <a:spLocks noGrp="1"/>
          </p:cNvSpPr>
          <p:nvPr>
            <p:ph type="ftr" sz="quarter" idx="11"/>
          </p:nvPr>
        </p:nvSpPr>
        <p:spPr/>
        <p:txBody>
          <a:bodyPr/>
          <a:lstStyle/>
          <a:p>
            <a:r>
              <a:rPr lang="en-US" smtClean="0"/>
              <a:t>Modernized NSRS: 4 hour version</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110216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Date of this slide: Sept 3, 2020</a:t>
            </a:r>
            <a:endParaRPr lang="en-US"/>
          </a:p>
        </p:txBody>
      </p:sp>
      <p:sp>
        <p:nvSpPr>
          <p:cNvPr id="8" name="Footer Placeholder 7"/>
          <p:cNvSpPr>
            <a:spLocks noGrp="1"/>
          </p:cNvSpPr>
          <p:nvPr>
            <p:ph type="ftr" sz="quarter" idx="11"/>
          </p:nvPr>
        </p:nvSpPr>
        <p:spPr/>
        <p:txBody>
          <a:bodyPr/>
          <a:lstStyle/>
          <a:p>
            <a:r>
              <a:rPr lang="en-US" smtClean="0"/>
              <a:t>Modernized NSRS: 4 hour version</a:t>
            </a:r>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672204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1652584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Date of this slide: Sept 3, 2020</a:t>
            </a:r>
            <a:endParaRPr lang="en-US"/>
          </a:p>
        </p:txBody>
      </p:sp>
      <p:sp>
        <p:nvSpPr>
          <p:cNvPr id="4" name="Footer Placeholder 3"/>
          <p:cNvSpPr>
            <a:spLocks noGrp="1"/>
          </p:cNvSpPr>
          <p:nvPr>
            <p:ph type="ftr" sz="quarter" idx="11"/>
          </p:nvPr>
        </p:nvSpPr>
        <p:spPr/>
        <p:txBody>
          <a:bodyPr/>
          <a:lstStyle/>
          <a:p>
            <a:r>
              <a:rPr lang="en-US" smtClean="0"/>
              <a:t>Modernized NSRS: 4 hour version</a:t>
            </a:r>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428672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Date of this slide: Sept 3, 2020</a:t>
            </a:r>
            <a:endParaRPr lang="en-US"/>
          </a:p>
        </p:txBody>
      </p:sp>
      <p:sp>
        <p:nvSpPr>
          <p:cNvPr id="3" name="Footer Placeholder 2"/>
          <p:cNvSpPr>
            <a:spLocks noGrp="1"/>
          </p:cNvSpPr>
          <p:nvPr>
            <p:ph type="ftr" sz="quarter" idx="11"/>
          </p:nvPr>
        </p:nvSpPr>
        <p:spPr/>
        <p:txBody>
          <a:bodyPr/>
          <a:lstStyle/>
          <a:p>
            <a:r>
              <a:rPr lang="en-US" smtClean="0"/>
              <a:t>Modernized NSRS: 4 hour version</a:t>
            </a:r>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68481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Date of this slide: Sept 3, 2020</a:t>
            </a:r>
            <a:endParaRPr lang="en-US"/>
          </a:p>
        </p:txBody>
      </p:sp>
      <p:sp>
        <p:nvSpPr>
          <p:cNvPr id="6" name="Footer Placeholder 5"/>
          <p:cNvSpPr>
            <a:spLocks noGrp="1"/>
          </p:cNvSpPr>
          <p:nvPr>
            <p:ph type="ftr" sz="quarter" idx="11"/>
          </p:nvPr>
        </p:nvSpPr>
        <p:spPr/>
        <p:txBody>
          <a:bodyPr/>
          <a:lstStyle/>
          <a:p>
            <a:r>
              <a:rPr lang="en-US" smtClean="0"/>
              <a:t>Modernized NSRS: 4 hour version</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910969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Date of this slide: Sept 3, 2020</a:t>
            </a:r>
            <a:endParaRPr lang="en-US"/>
          </a:p>
        </p:txBody>
      </p:sp>
      <p:sp>
        <p:nvSpPr>
          <p:cNvPr id="6" name="Footer Placeholder 5"/>
          <p:cNvSpPr>
            <a:spLocks noGrp="1"/>
          </p:cNvSpPr>
          <p:nvPr>
            <p:ph type="ftr" sz="quarter" idx="11"/>
          </p:nvPr>
        </p:nvSpPr>
        <p:spPr/>
        <p:txBody>
          <a:bodyPr/>
          <a:lstStyle/>
          <a:p>
            <a:r>
              <a:rPr lang="en-US" smtClean="0"/>
              <a:t>Modernized NSRS: 4 hour version</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304460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Date of this slide: Sept 3, 2020</a:t>
            </a:r>
            <a:endParaRPr lang="en-US"/>
          </a:p>
        </p:txBody>
      </p:sp>
      <p:sp>
        <p:nvSpPr>
          <p:cNvPr id="5" name="Footer Placeholder 4"/>
          <p:cNvSpPr>
            <a:spLocks noGrp="1"/>
          </p:cNvSpPr>
          <p:nvPr>
            <p:ph type="ftr" sz="quarter" idx="11"/>
          </p:nvPr>
        </p:nvSpPr>
        <p:spPr/>
        <p:txBody>
          <a:bodyPr/>
          <a:lstStyle/>
          <a:p>
            <a:r>
              <a:rPr lang="en-US" smtClean="0"/>
              <a:t>Modernized NSRS: 4 hour version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122595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Date of this slide: Sept 3, 2020</a:t>
            </a:r>
            <a:endParaRPr lang="en-US"/>
          </a:p>
        </p:txBody>
      </p:sp>
      <p:sp>
        <p:nvSpPr>
          <p:cNvPr id="5" name="Footer Placeholder 4"/>
          <p:cNvSpPr>
            <a:spLocks noGrp="1"/>
          </p:cNvSpPr>
          <p:nvPr>
            <p:ph type="ftr" sz="quarter" idx="11"/>
          </p:nvPr>
        </p:nvSpPr>
        <p:spPr/>
        <p:txBody>
          <a:bodyPr/>
          <a:lstStyle/>
          <a:p>
            <a:r>
              <a:rPr lang="en-US" smtClean="0"/>
              <a:t>Modernized NSRS: 4 hour version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594603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685800"/>
          </a:xfrm>
        </p:spPr>
        <p:txBody>
          <a:bodyPr/>
          <a:lstStyle/>
          <a:p>
            <a:r>
              <a:rPr lang="en-US" smtClean="0"/>
              <a:t>Click to edit Master title style</a:t>
            </a:r>
            <a:endParaRPr lang="en-US" dirty="0"/>
          </a:p>
        </p:txBody>
      </p:sp>
      <p:sp>
        <p:nvSpPr>
          <p:cNvPr id="5" name="Content Placeholder 2"/>
          <p:cNvSpPr>
            <a:spLocks noGrp="1"/>
          </p:cNvSpPr>
          <p:nvPr>
            <p:ph idx="1"/>
          </p:nvPr>
        </p:nvSpPr>
        <p:spPr>
          <a:xfrm>
            <a:off x="609600" y="1371600"/>
            <a:ext cx="10972800" cy="4343400"/>
          </a:xfrm>
        </p:spPr>
        <p:txBody>
          <a:bodyPr/>
          <a:lstStyle>
            <a:lvl1pPr marL="228594" indent="-228594">
              <a:buFont typeface="Arial"/>
              <a:buChar char="•"/>
              <a:defRPr sz="2000"/>
            </a:lvl1pPr>
            <a:lvl2pPr marL="457189" indent="-228594">
              <a:buFont typeface="Arial"/>
              <a:buChar char="•"/>
              <a:defRPr sz="1600"/>
            </a:lvl2pPr>
            <a:lvl3pPr marL="685783" indent="-228594">
              <a:buFont typeface="Arial"/>
              <a:buChar char="•"/>
              <a:defRPr/>
            </a:lvl3pPr>
            <a:lvl4pPr marL="914377" indent="-228594">
              <a:defRPr/>
            </a:lvl4pPr>
            <a:lvl5pPr marL="1142971" indent="-228594">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a:xfrm>
            <a:off x="23813" y="6656388"/>
            <a:ext cx="2438400" cy="182563"/>
          </a:xfrm>
        </p:spPr>
        <p:txBody>
          <a:bodyPr/>
          <a:lstStyle>
            <a:lvl1pPr>
              <a:defRPr/>
            </a:lvl1pPr>
          </a:lstStyle>
          <a:p>
            <a:pPr>
              <a:defRPr/>
            </a:pPr>
            <a:r>
              <a:rPr lang="en-US" altLang="en-US" smtClean="0"/>
              <a:t>Date of this slide: Sept 3, 2020</a:t>
            </a:r>
            <a:endParaRPr lang="en-US" altLang="en-US" dirty="0"/>
          </a:p>
        </p:txBody>
      </p:sp>
      <p:sp>
        <p:nvSpPr>
          <p:cNvPr id="6" name="Slide Number Placeholder 7"/>
          <p:cNvSpPr>
            <a:spLocks noGrp="1"/>
          </p:cNvSpPr>
          <p:nvPr>
            <p:ph type="sldNum" sz="quarter" idx="11"/>
          </p:nvPr>
        </p:nvSpPr>
        <p:spPr>
          <a:xfrm>
            <a:off x="23814" y="6475413"/>
            <a:ext cx="485775" cy="182563"/>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71199006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457200"/>
            <a:ext cx="11277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6859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14400" y="2130425"/>
            <a:ext cx="10363200" cy="1470027"/>
          </a:xfrm>
          <a:prstGeom prst="rect">
            <a:avLst/>
          </a:prstGeom>
        </p:spPr>
        <p:txBody>
          <a:bodyPr/>
          <a:lstStyle/>
          <a:p>
            <a:r>
              <a:t>Title Text</a:t>
            </a:r>
          </a:p>
        </p:txBody>
      </p:sp>
      <p:sp>
        <p:nvSpPr>
          <p:cNvPr id="12"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9585" algn="ctr">
              <a:buSzTx/>
              <a:buFontTx/>
              <a:buNone/>
              <a:defRPr>
                <a:solidFill>
                  <a:srgbClr val="888888"/>
                </a:solidFill>
              </a:defRPr>
            </a:lvl2pPr>
            <a:lvl3pPr marL="0" indent="1219170" algn="ctr">
              <a:buSzTx/>
              <a:buFontTx/>
              <a:buNone/>
              <a:defRPr>
                <a:solidFill>
                  <a:srgbClr val="888888"/>
                </a:solidFill>
              </a:defRPr>
            </a:lvl3pPr>
            <a:lvl4pPr marL="0" indent="1828754" algn="ctr">
              <a:buSzTx/>
              <a:buFontTx/>
              <a:buNone/>
              <a:defRPr>
                <a:solidFill>
                  <a:srgbClr val="888888"/>
                </a:solidFill>
              </a:defRPr>
            </a:lvl4pPr>
            <a:lvl5pPr marL="0" indent="243833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979060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598288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26301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63084" y="4406902"/>
            <a:ext cx="10363201" cy="1362076"/>
          </a:xfrm>
          <a:prstGeom prst="rect">
            <a:avLst/>
          </a:prstGeom>
        </p:spPr>
        <p:txBody>
          <a:bodyPr anchor="t"/>
          <a:lstStyle>
            <a:lvl1pPr algn="l">
              <a:defRPr sz="5333" b="1" cap="all"/>
            </a:lvl1pPr>
          </a:lstStyle>
          <a:p>
            <a:r>
              <a:t>Title Text</a:t>
            </a:r>
          </a:p>
        </p:txBody>
      </p:sp>
      <p:sp>
        <p:nvSpPr>
          <p:cNvPr id="30" name="Body Level One…"/>
          <p:cNvSpPr txBox="1">
            <a:spLocks noGrp="1"/>
          </p:cNvSpPr>
          <p:nvPr>
            <p:ph type="body" sz="quarter" idx="1"/>
          </p:nvPr>
        </p:nvSpPr>
        <p:spPr>
          <a:xfrm>
            <a:off x="963084" y="2906713"/>
            <a:ext cx="10363201" cy="1500188"/>
          </a:xfrm>
          <a:prstGeom prst="rect">
            <a:avLst/>
          </a:prstGeom>
        </p:spPr>
        <p:txBody>
          <a:bodyPr anchor="b"/>
          <a:lstStyle>
            <a:lvl1pPr marL="0" indent="0">
              <a:spcBef>
                <a:spcPts val="533"/>
              </a:spcBef>
              <a:buSzTx/>
              <a:buFontTx/>
              <a:buNone/>
              <a:defRPr sz="2667">
                <a:solidFill>
                  <a:srgbClr val="888888"/>
                </a:solidFill>
              </a:defRPr>
            </a:lvl1pPr>
            <a:lvl2pPr marL="0" indent="609585">
              <a:spcBef>
                <a:spcPts val="533"/>
              </a:spcBef>
              <a:buSzTx/>
              <a:buFontTx/>
              <a:buNone/>
              <a:defRPr sz="2667">
                <a:solidFill>
                  <a:srgbClr val="888888"/>
                </a:solidFill>
              </a:defRPr>
            </a:lvl2pPr>
            <a:lvl3pPr marL="0" indent="1219170">
              <a:spcBef>
                <a:spcPts val="533"/>
              </a:spcBef>
              <a:buSzTx/>
              <a:buFontTx/>
              <a:buNone/>
              <a:defRPr sz="2667">
                <a:solidFill>
                  <a:srgbClr val="888888"/>
                </a:solidFill>
              </a:defRPr>
            </a:lvl3pPr>
            <a:lvl4pPr marL="0" indent="1828754">
              <a:spcBef>
                <a:spcPts val="533"/>
              </a:spcBef>
              <a:buSzTx/>
              <a:buFontTx/>
              <a:buNone/>
              <a:defRPr sz="2667">
                <a:solidFill>
                  <a:srgbClr val="888888"/>
                </a:solidFill>
              </a:defRPr>
            </a:lvl4pPr>
            <a:lvl5pPr marL="0" indent="2438339">
              <a:spcBef>
                <a:spcPts val="533"/>
              </a:spcBef>
              <a:buSzTx/>
              <a:buFontTx/>
              <a:buNone/>
              <a:defRPr sz="2667">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757458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09600" y="1600201"/>
            <a:ext cx="5384800" cy="4525964"/>
          </a:xfrm>
          <a:prstGeom prst="rect">
            <a:avLst/>
          </a:prstGeom>
        </p:spPr>
        <p:txBody>
          <a:bodyPr/>
          <a:lstStyle>
            <a:lvl1pPr>
              <a:spcBef>
                <a:spcPts val="800"/>
              </a:spcBef>
              <a:defRPr sz="3733"/>
            </a:lvl1pPr>
            <a:lvl2pPr marL="1054074" indent="-444489">
              <a:spcBef>
                <a:spcPts val="800"/>
              </a:spcBef>
              <a:defRPr sz="3733"/>
            </a:lvl2pPr>
            <a:lvl3pPr marL="1645878" indent="-426708">
              <a:spcBef>
                <a:spcPts val="800"/>
              </a:spcBef>
              <a:defRPr sz="3733"/>
            </a:lvl3pPr>
            <a:lvl4pPr marL="2302876" indent="-474121">
              <a:spcBef>
                <a:spcPts val="800"/>
              </a:spcBef>
              <a:defRPr sz="3733"/>
            </a:lvl4pPr>
            <a:lvl5pPr marL="2912461" indent="-474121">
              <a:spcBef>
                <a:spcPts val="800"/>
              </a:spcBef>
              <a:defRPr sz="3733"/>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076579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09600" y="1535113"/>
            <a:ext cx="5386917" cy="639764"/>
          </a:xfrm>
          <a:prstGeom prst="rect">
            <a:avLst/>
          </a:prstGeom>
        </p:spPr>
        <p:txBody>
          <a:bodyPr anchor="b"/>
          <a:lstStyle>
            <a:lvl1pPr marL="0" indent="0">
              <a:spcBef>
                <a:spcPts val="667"/>
              </a:spcBef>
              <a:buSzTx/>
              <a:buFontTx/>
              <a:buNone/>
              <a:defRPr sz="3200" b="1"/>
            </a:lvl1pPr>
            <a:lvl2pPr marL="0" indent="609585">
              <a:spcBef>
                <a:spcPts val="667"/>
              </a:spcBef>
              <a:buSzTx/>
              <a:buFontTx/>
              <a:buNone/>
              <a:defRPr sz="3200" b="1"/>
            </a:lvl2pPr>
            <a:lvl3pPr marL="0" indent="1219170">
              <a:spcBef>
                <a:spcPts val="667"/>
              </a:spcBef>
              <a:buSzTx/>
              <a:buFontTx/>
              <a:buNone/>
              <a:defRPr sz="3200" b="1"/>
            </a:lvl3pPr>
            <a:lvl4pPr marL="0" indent="1828754">
              <a:spcBef>
                <a:spcPts val="667"/>
              </a:spcBef>
              <a:buSzTx/>
              <a:buFontTx/>
              <a:buNone/>
              <a:defRPr sz="3200" b="1"/>
            </a:lvl4pPr>
            <a:lvl5pPr marL="0" indent="2438339">
              <a:spcBef>
                <a:spcPts val="667"/>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93368" y="1535113"/>
            <a:ext cx="5389035" cy="639764"/>
          </a:xfrm>
          <a:prstGeom prst="rect">
            <a:avLst/>
          </a:prstGeom>
        </p:spPr>
        <p:txBody>
          <a:bodyPr anchor="b"/>
          <a:lstStyle>
            <a:lvl1pPr marL="0" indent="0">
              <a:spcBef>
                <a:spcPts val="667"/>
              </a:spcBef>
              <a:buSzTx/>
              <a:buFontTx/>
              <a:buNone/>
              <a:defRPr sz="2400" b="1"/>
            </a:lvl1pPr>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593152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107609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912868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09602" y="273049"/>
            <a:ext cx="4011085" cy="1162052"/>
          </a:xfrm>
          <a:prstGeom prst="rect">
            <a:avLst/>
          </a:prstGeom>
        </p:spPr>
        <p:txBody>
          <a:bodyPr anchor="b"/>
          <a:lstStyle>
            <a:lvl1pPr algn="l">
              <a:defRPr sz="2667" b="1"/>
            </a:lvl1pPr>
          </a:lstStyle>
          <a:p>
            <a:r>
              <a:t>Title Text</a:t>
            </a:r>
          </a:p>
        </p:txBody>
      </p:sp>
      <p:sp>
        <p:nvSpPr>
          <p:cNvPr id="73" name="Body Level One…"/>
          <p:cNvSpPr txBox="1">
            <a:spLocks noGrp="1"/>
          </p:cNvSpPr>
          <p:nvPr>
            <p:ph type="body" idx="1"/>
          </p:nvPr>
        </p:nvSpPr>
        <p:spPr>
          <a:xfrm>
            <a:off x="4766733" y="273051"/>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609601" y="1435102"/>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422179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389718" y="4800600"/>
            <a:ext cx="7315201" cy="566739"/>
          </a:xfrm>
          <a:prstGeom prst="rect">
            <a:avLst/>
          </a:prstGeom>
        </p:spPr>
        <p:txBody>
          <a:bodyPr anchor="b"/>
          <a:lstStyle>
            <a:lvl1pPr algn="l">
              <a:defRPr sz="2667" b="1"/>
            </a:lvl1pPr>
          </a:lstStyle>
          <a:p>
            <a:r>
              <a:t>Title Text</a:t>
            </a:r>
          </a:p>
        </p:txBody>
      </p:sp>
      <p:sp>
        <p:nvSpPr>
          <p:cNvPr id="83" name="Picture Placeholder 2"/>
          <p:cNvSpPr>
            <a:spLocks noGrp="1"/>
          </p:cNvSpPr>
          <p:nvPr>
            <p:ph type="pic" sz="half" idx="13"/>
          </p:nvPr>
        </p:nvSpPr>
        <p:spPr>
          <a:xfrm>
            <a:off x="2389718" y="612776"/>
            <a:ext cx="7315201" cy="41148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2389718" y="5367337"/>
            <a:ext cx="7315201" cy="804864"/>
          </a:xfrm>
          <a:prstGeom prst="rect">
            <a:avLst/>
          </a:prstGeom>
        </p:spPr>
        <p:txBody>
          <a:bodyPr/>
          <a:lstStyle>
            <a:lvl1pPr marL="0" indent="0">
              <a:spcBef>
                <a:spcPts val="400"/>
              </a:spcBef>
              <a:buSzTx/>
              <a:buFontTx/>
              <a:buNone/>
              <a:defRPr sz="1867"/>
            </a:lvl1pPr>
            <a:lvl2pPr marL="0" indent="609585">
              <a:spcBef>
                <a:spcPts val="400"/>
              </a:spcBef>
              <a:buSzTx/>
              <a:buFontTx/>
              <a:buNone/>
              <a:defRPr sz="1867"/>
            </a:lvl2pPr>
            <a:lvl3pPr marL="0" indent="1219170">
              <a:spcBef>
                <a:spcPts val="400"/>
              </a:spcBef>
              <a:buSzTx/>
              <a:buFontTx/>
              <a:buNone/>
              <a:defRPr sz="1867"/>
            </a:lvl3pPr>
            <a:lvl4pPr marL="0" indent="1828754">
              <a:spcBef>
                <a:spcPts val="400"/>
              </a:spcBef>
              <a:buSzTx/>
              <a:buFontTx/>
              <a:buNone/>
              <a:defRPr sz="1867"/>
            </a:lvl4pPr>
            <a:lvl5pPr marL="0" indent="2438339">
              <a:spcBef>
                <a:spcPts val="400"/>
              </a:spcBef>
              <a:buSzTx/>
              <a:buFontTx/>
              <a:buNone/>
              <a:defRPr sz="1867"/>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403699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429462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839200" y="274637"/>
            <a:ext cx="2743200" cy="5851528"/>
          </a:xfrm>
          <a:prstGeom prst="rect">
            <a:avLst/>
          </a:prstGeom>
        </p:spPr>
        <p:txBody>
          <a:bodyPr/>
          <a:lstStyle/>
          <a:p>
            <a:r>
              <a:t>Title Text</a:t>
            </a:r>
          </a:p>
        </p:txBody>
      </p:sp>
      <p:sp>
        <p:nvSpPr>
          <p:cNvPr id="102" name="Body Level One…"/>
          <p:cNvSpPr txBox="1">
            <a:spLocks noGrp="1"/>
          </p:cNvSpPr>
          <p:nvPr>
            <p:ph type="body" idx="1"/>
          </p:nvPr>
        </p:nvSpPr>
        <p:spPr>
          <a:xfrm>
            <a:off x="609600" y="274637"/>
            <a:ext cx="8026400" cy="58515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255062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6/10/2021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768913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8"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12767862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6/10/2021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88567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6/10/2021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8149253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6/10/2021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480857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6/10/2021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680940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6/10/2021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52539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6/10/2021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65243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6/10/2021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2789889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6/10/2021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703817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6/10/2021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020039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6/10/2021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52045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4"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274283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6/10/2021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6545626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6/10/2021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4783198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6/10/2021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71307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6/10/2021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755653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6/10/2021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660526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6/10/2021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4946283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6/10/2021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5563794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6/10/2021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134955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6/10/2021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7784287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6/10/2021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020757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3"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4" name="Slide Number Placeholder 5"/>
          <p:cNvSpPr>
            <a:spLocks noGrp="1"/>
          </p:cNvSpPr>
          <p:nvPr>
            <p:ph type="sldNum" sz="quarter" idx="12"/>
          </p:nvPr>
        </p:nvSpPr>
        <p:spPr/>
        <p:txBody>
          <a:bodyPr/>
          <a:lstStyle>
            <a:lvl1pPr defTabSz="9144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37908806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6/10/2021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14386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3862294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3141842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jp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2.jp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1"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r>
              <a:rPr lang="en-US" smtClean="0"/>
              <a:t>Date of this slide: Sept 3, 2020</a:t>
            </a:r>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r>
              <a:rPr lang="en-US" dirty="0" smtClean="0"/>
              <a:t>Modernized NSRS: 4 hour version</a:t>
            </a:r>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fld id="{9FD14B67-5B11-4339-9EE3-C1E8D2A75965}" type="slidenum">
              <a:rPr lang="en-US" smtClean="0"/>
              <a:pPr>
                <a:defRPr/>
              </a:pPr>
              <a:t>‹#›</a:t>
            </a:fld>
            <a:endParaRPr lang="en-US" dirty="0"/>
          </a:p>
        </p:txBody>
      </p:sp>
    </p:spTree>
    <p:extLst>
      <p:ext uri="{BB962C8B-B14F-4D97-AF65-F5344CB8AC3E}">
        <p14:creationId xmlns:p14="http://schemas.microsoft.com/office/powerpoint/2010/main" val="3713447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anose="02020603050405020304" pitchFamily="18" charset="0"/>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panose="02020603050405020304" pitchFamily="18" charset="0"/>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panose="02020603050405020304" pitchFamily="18" charset="0"/>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panose="02020603050405020304" pitchFamily="18" charset="0"/>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Date of this slide: Sept 3, 2020</a:t>
            </a:r>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Modernized NSRS: 4 hour version</a:t>
            </a: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35285390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smtClean="0"/>
              <a:t>Date of this slide: Sept 3, 2020</a:t>
            </a: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t>Modernized NSRS: 4 hour version</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5455261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8"/>
            <a:ext cx="109728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1"/>
            <a:ext cx="10972800" cy="4525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238400" y="6369636"/>
            <a:ext cx="344002" cy="338554"/>
          </a:xfrm>
          <a:prstGeom prst="rect">
            <a:avLst/>
          </a:prstGeom>
          <a:ln w="12700">
            <a:miter lim="400000"/>
          </a:ln>
        </p:spPr>
        <p:txBody>
          <a:bodyPr wrap="none" lIns="45719" rIns="45719" anchor="ctr">
            <a:spAutoFit/>
          </a:bodyPr>
          <a:lstStyle>
            <a:lvl1pPr algn="r">
              <a:defRPr sz="16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54883253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med"/>
  <p:hf hdr="0" ftr="0" dt="0"/>
  <p:txStyles>
    <p:titleStyle>
      <a:lvl1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1pPr>
      <a:lvl2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2pPr>
      <a:lvl3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3pPr>
      <a:lvl4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4pPr>
      <a:lvl5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5pPr>
      <a:lvl6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6pPr>
      <a:lvl7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7pPr>
      <a:lvl8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8pPr>
      <a:lvl9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9pPr>
    </p:titleStyle>
    <p:bodyStyle>
      <a:lvl1pPr marL="457189" marR="0" indent="-457189"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1pPr>
      <a:lvl2pPr marL="1045002" marR="0" indent="-435417"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2pPr>
      <a:lvl3pPr marL="1625559" marR="0" indent="-406390"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3pPr>
      <a:lvl4pPr marL="2316422"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4pPr>
      <a:lvl5pPr marL="2926007"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5pPr>
      <a:lvl6pPr marL="3535592"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6pPr>
      <a:lvl7pPr marL="4145176"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7pPr>
      <a:lvl8pPr marL="4754760" marR="0" indent="-487666"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8pPr>
      <a:lvl9pPr marL="5364345" marR="0" indent="-487666"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9pPr>
    </p:bodyStyle>
    <p:otherStyle>
      <a:lvl1pPr marL="0" marR="0" indent="0"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9585"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9170"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8754"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8339"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7924"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7509"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7093"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6678"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6/10/2021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207901934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6/10/2021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156511309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44.png"/><Relationship Id="rId5" Type="http://schemas.openxmlformats.org/officeDocument/2006/relationships/image" Target="../media/image41.emf"/><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3.jpg"/><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hyperlink" Target="geodesy.noaa.gov/surveys/mark-recovery/" TargetMode="External"/><Relationship Id="rId2" Type="http://schemas.openxmlformats.org/officeDocument/2006/relationships/hyperlink" Target="geodesy.noaa.gov/GPSonBM/" TargetMode="Externa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hyperlink" Target="https://geodesy.noaa.gov/GEOID/GEOID18/" TargetMode="External"/><Relationship Id="rId4" Type="http://schemas.openxmlformats.org/officeDocument/2006/relationships/hyperlink" Target="geodesy.noaa.gov/OPU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28.png"/><Relationship Id="rId3" Type="http://schemas.openxmlformats.org/officeDocument/2006/relationships/image" Target="../media/image16.png"/><Relationship Id="rId21" Type="http://schemas.openxmlformats.org/officeDocument/2006/relationships/image" Target="../media/image31.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7.png"/><Relationship Id="rId2" Type="http://schemas.openxmlformats.org/officeDocument/2006/relationships/notesSlide" Target="../notesSlides/notesSlide5.xml"/><Relationship Id="rId16" Type="http://schemas.microsoft.com/office/2007/relationships/hdphoto" Target="../media/hdphoto3.wdp"/><Relationship Id="rId20" Type="http://schemas.openxmlformats.org/officeDocument/2006/relationships/image" Target="../media/image30.png"/><Relationship Id="rId1" Type="http://schemas.openxmlformats.org/officeDocument/2006/relationships/slideLayout" Target="../slideLayouts/slideLayout60.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3.png"/><Relationship Id="rId10" Type="http://schemas.openxmlformats.org/officeDocument/2006/relationships/image" Target="../media/image22.png"/><Relationship Id="rId19"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21.png"/><Relationship Id="rId14" Type="http://schemas.microsoft.com/office/2007/relationships/hdphoto" Target="../media/hdphoto2.wdp"/><Relationship Id="rId22"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txBox="1">
            <a:spLocks/>
          </p:cNvSpPr>
          <p:nvPr/>
        </p:nvSpPr>
        <p:spPr bwMode="auto">
          <a:xfrm>
            <a:off x="1837508" y="3329899"/>
            <a:ext cx="8185202" cy="1878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189" eaLnBrk="1" hangingPunct="1">
              <a:spcBef>
                <a:spcPct val="20000"/>
              </a:spcBef>
            </a:pPr>
            <a:r>
              <a:rPr lang="en-US" dirty="0" smtClean="0">
                <a:solidFill>
                  <a:prstClr val="black"/>
                </a:solidFill>
                <a:latin typeface="Arial" panose="020B0604020202020204" pitchFamily="34" charset="0"/>
                <a:cs typeface="Arial" panose="020B0604020202020204" pitchFamily="34" charset="0"/>
              </a:rPr>
              <a:t>NGS Webinar Series</a:t>
            </a:r>
          </a:p>
          <a:p>
            <a:pPr algn="ctr" defTabSz="457189" eaLnBrk="1" hangingPunct="1">
              <a:spcBef>
                <a:spcPct val="20000"/>
              </a:spcBef>
            </a:pPr>
            <a:r>
              <a:rPr lang="en-US" dirty="0" smtClean="0">
                <a:solidFill>
                  <a:prstClr val="black"/>
                </a:solidFill>
                <a:latin typeface="Arial" panose="020B0604020202020204" pitchFamily="34" charset="0"/>
                <a:cs typeface="Arial" panose="020B0604020202020204" pitchFamily="34" charset="0"/>
              </a:rPr>
              <a:t>June 10</a:t>
            </a:r>
            <a:r>
              <a:rPr lang="en-US" baseline="30000" dirty="0" smtClean="0">
                <a:solidFill>
                  <a:prstClr val="black"/>
                </a:solidFill>
                <a:latin typeface="Arial" panose="020B0604020202020204" pitchFamily="34" charset="0"/>
                <a:cs typeface="Arial" panose="020B0604020202020204" pitchFamily="34" charset="0"/>
              </a:rPr>
              <a:t>th</a:t>
            </a:r>
            <a:r>
              <a:rPr lang="en-US" dirty="0" smtClean="0">
                <a:solidFill>
                  <a:prstClr val="black"/>
                </a:solidFill>
                <a:latin typeface="Arial" panose="020B0604020202020204" pitchFamily="34" charset="0"/>
                <a:cs typeface="Arial" panose="020B0604020202020204" pitchFamily="34" charset="0"/>
              </a:rPr>
              <a:t>, 2021</a:t>
            </a:r>
            <a:endParaRPr lang="en-US" dirty="0">
              <a:solidFill>
                <a:prstClr val="black"/>
              </a:solidFill>
              <a:latin typeface="Arial" panose="020B0604020202020204" pitchFamily="34" charset="0"/>
              <a:cs typeface="Arial" panose="020B0604020202020204" pitchFamily="34" charset="0"/>
            </a:endParaRPr>
          </a:p>
          <a:p>
            <a:pPr algn="ctr" defTabSz="457189" eaLnBrk="1" hangingPunct="1">
              <a:spcBef>
                <a:spcPct val="20000"/>
              </a:spcBef>
            </a:pPr>
            <a:endParaRPr lang="en-US" dirty="0">
              <a:solidFill>
                <a:prstClr val="black"/>
              </a:solidFill>
              <a:latin typeface="Arial" panose="020B0604020202020204" pitchFamily="34" charset="0"/>
              <a:cs typeface="Arial" panose="020B0604020202020204" pitchFamily="34" charset="0"/>
            </a:endParaRPr>
          </a:p>
          <a:p>
            <a:pPr algn="ctr" defTabSz="457189" eaLnBrk="1" hangingPunct="1">
              <a:spcBef>
                <a:spcPct val="20000"/>
              </a:spcBef>
            </a:pPr>
            <a:r>
              <a:rPr lang="en-US" sz="2000" dirty="0" smtClean="0">
                <a:solidFill>
                  <a:prstClr val="black"/>
                </a:solidFill>
                <a:latin typeface="Arial" panose="020B0604020202020204" pitchFamily="34" charset="0"/>
                <a:cs typeface="Arial" panose="020B0604020202020204" pitchFamily="34" charset="0"/>
              </a:rPr>
              <a:t>NOAA’s National Geodetic Survey</a:t>
            </a:r>
          </a:p>
          <a:p>
            <a:pPr algn="ctr" defTabSz="457189" eaLnBrk="1" hangingPunct="1">
              <a:spcBef>
                <a:spcPct val="20000"/>
              </a:spcBef>
            </a:pPr>
            <a:r>
              <a:rPr lang="en-US" sz="2000" dirty="0" smtClean="0">
                <a:solidFill>
                  <a:prstClr val="black"/>
                </a:solidFill>
                <a:latin typeface="Arial" panose="020B0604020202020204" pitchFamily="34" charset="0"/>
                <a:cs typeface="Arial" panose="020B0604020202020204" pitchFamily="34" charset="0"/>
              </a:rPr>
              <a:t>GPSonBM </a:t>
            </a:r>
            <a:r>
              <a:rPr lang="en-US" sz="2000" dirty="0">
                <a:solidFill>
                  <a:prstClr val="black"/>
                </a:solidFill>
                <a:latin typeface="Arial" panose="020B0604020202020204" pitchFamily="34" charset="0"/>
                <a:cs typeface="Arial" panose="020B0604020202020204" pitchFamily="34" charset="0"/>
              </a:rPr>
              <a:t>Team: </a:t>
            </a:r>
          </a:p>
          <a:p>
            <a:pPr algn="ctr" defTabSz="457189" eaLnBrk="1" hangingPunct="1">
              <a:spcBef>
                <a:spcPct val="20000"/>
              </a:spcBef>
            </a:pPr>
            <a:r>
              <a:rPr lang="en-US" sz="2000" b="1" dirty="0">
                <a:solidFill>
                  <a:prstClr val="black"/>
                </a:solidFill>
                <a:latin typeface="Arial" panose="020B0604020202020204" pitchFamily="34" charset="0"/>
                <a:cs typeface="Arial" panose="020B0604020202020204" pitchFamily="34" charset="0"/>
              </a:rPr>
              <a:t>Dr. Kevin Ahlgren, Geodesist &amp; Geoid Modeler</a:t>
            </a:r>
          </a:p>
          <a:p>
            <a:pPr algn="ctr" defTabSz="457189" eaLnBrk="1" hangingPunct="1">
              <a:spcBef>
                <a:spcPct val="20000"/>
              </a:spcBef>
            </a:pPr>
            <a:r>
              <a:rPr lang="en-US" sz="2000" dirty="0" smtClean="0">
                <a:solidFill>
                  <a:prstClr val="black"/>
                </a:solidFill>
                <a:latin typeface="Arial" panose="020B0604020202020204" pitchFamily="34" charset="0"/>
                <a:cs typeface="Arial" panose="020B0604020202020204" pitchFamily="34" charset="0"/>
              </a:rPr>
              <a:t>Galen </a:t>
            </a:r>
            <a:r>
              <a:rPr lang="en-US" sz="2000" dirty="0">
                <a:solidFill>
                  <a:prstClr val="black"/>
                </a:solidFill>
                <a:latin typeface="Arial" panose="020B0604020202020204" pitchFamily="34" charset="0"/>
                <a:cs typeface="Arial" panose="020B0604020202020204" pitchFamily="34" charset="0"/>
              </a:rPr>
              <a:t>Scott, </a:t>
            </a:r>
            <a:r>
              <a:rPr lang="en-US" sz="2000" dirty="0" smtClean="0">
                <a:solidFill>
                  <a:prstClr val="black"/>
                </a:solidFill>
                <a:latin typeface="Arial" panose="020B0604020202020204" pitchFamily="34" charset="0"/>
                <a:cs typeface="Arial" panose="020B0604020202020204" pitchFamily="34" charset="0"/>
              </a:rPr>
              <a:t>NGS Constituent Resources Manager</a:t>
            </a:r>
          </a:p>
          <a:p>
            <a:pPr algn="ctr" defTabSz="457189" eaLnBrk="1" hangingPunct="1">
              <a:spcBef>
                <a:spcPct val="20000"/>
              </a:spcBef>
            </a:pPr>
            <a:r>
              <a:rPr lang="en-US" sz="2000" dirty="0" smtClean="0">
                <a:solidFill>
                  <a:prstClr val="black"/>
                </a:solidFill>
                <a:latin typeface="Arial" panose="020B0604020202020204" pitchFamily="34" charset="0"/>
                <a:cs typeface="Arial" panose="020B0604020202020204" pitchFamily="34" charset="0"/>
              </a:rPr>
              <a:t>Brian Shaw, Rocky Mountain Regional Geodetic Advisor   </a:t>
            </a:r>
          </a:p>
          <a:p>
            <a:pPr algn="ctr" defTabSz="457189" eaLnBrk="1" hangingPunct="1">
              <a:spcBef>
                <a:spcPct val="20000"/>
              </a:spcBef>
            </a:pPr>
            <a:r>
              <a:rPr lang="en-US" sz="2000" dirty="0" smtClean="0">
                <a:solidFill>
                  <a:prstClr val="black"/>
                </a:solidFill>
                <a:latin typeface="Arial" panose="020B0604020202020204" pitchFamily="34" charset="0"/>
                <a:cs typeface="Arial" panose="020B0604020202020204" pitchFamily="34" charset="0"/>
              </a:rPr>
              <a:t> </a:t>
            </a:r>
          </a:p>
        </p:txBody>
      </p:sp>
      <p:sp>
        <p:nvSpPr>
          <p:cNvPr id="4" name="Title 1"/>
          <p:cNvSpPr txBox="1">
            <a:spLocks/>
          </p:cNvSpPr>
          <p:nvPr/>
        </p:nvSpPr>
        <p:spPr bwMode="auto">
          <a:xfrm>
            <a:off x="186206" y="1612199"/>
            <a:ext cx="11487806" cy="939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189" eaLnBrk="1" hangingPunct="1"/>
            <a:r>
              <a:rPr lang="en-US" sz="3600" b="1" dirty="0">
                <a:solidFill>
                  <a:prstClr val="black"/>
                </a:solidFill>
                <a:latin typeface="Arial" panose="020B0604020202020204" pitchFamily="34" charset="0"/>
                <a:cs typeface="Arial" panose="020B0604020202020204" pitchFamily="34" charset="0"/>
              </a:rPr>
              <a:t>GPS on </a:t>
            </a:r>
            <a:r>
              <a:rPr lang="en-US" sz="3600" b="1" dirty="0" smtClean="0">
                <a:solidFill>
                  <a:prstClr val="black"/>
                </a:solidFill>
                <a:latin typeface="Arial" panose="020B0604020202020204" pitchFamily="34" charset="0"/>
                <a:cs typeface="Arial" panose="020B0604020202020204" pitchFamily="34" charset="0"/>
              </a:rPr>
              <a:t>Bench Marks: </a:t>
            </a:r>
          </a:p>
          <a:p>
            <a:pPr algn="ctr" defTabSz="457189" eaLnBrk="1" hangingPunct="1"/>
            <a:r>
              <a:rPr lang="en-US" sz="3600" b="1" dirty="0" smtClean="0">
                <a:solidFill>
                  <a:prstClr val="black"/>
                </a:solidFill>
                <a:latin typeface="Arial" panose="020B0604020202020204" pitchFamily="34" charset="0"/>
                <a:cs typeface="Arial" panose="020B0604020202020204" pitchFamily="34" charset="0"/>
              </a:rPr>
              <a:t> Summer 2021 Update</a:t>
            </a:r>
            <a:endParaRPr lang="en-US" sz="3600" b="1" dirty="0">
              <a:solidFill>
                <a:prstClr val="black"/>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CE0248DD-E039-490F-A33E-18FD7AE8E335}" type="slidenum">
              <a:rPr lang="en-US" smtClean="0"/>
              <a:pPr>
                <a:defRPr/>
              </a:pPr>
              <a:t>1</a:t>
            </a:fld>
            <a:endParaRPr lang="en-US"/>
          </a:p>
        </p:txBody>
      </p:sp>
    </p:spTree>
    <p:extLst>
      <p:ext uri="{BB962C8B-B14F-4D97-AF65-F5344CB8AC3E}">
        <p14:creationId xmlns:p14="http://schemas.microsoft.com/office/powerpoint/2010/main" val="2529872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4252" t="5408" r="4090" b="5283"/>
          <a:stretch/>
        </p:blipFill>
        <p:spPr>
          <a:xfrm>
            <a:off x="3760652" y="509901"/>
            <a:ext cx="8431348" cy="6348099"/>
          </a:xfrm>
          <a:prstGeom prst="rect">
            <a:avLst/>
          </a:prstGeom>
        </p:spPr>
      </p:pic>
      <p:sp>
        <p:nvSpPr>
          <p:cNvPr id="8" name="Title 1"/>
          <p:cNvSpPr txBox="1">
            <a:spLocks/>
          </p:cNvSpPr>
          <p:nvPr/>
        </p:nvSpPr>
        <p:spPr>
          <a:xfrm>
            <a:off x="95050" y="1049234"/>
            <a:ext cx="3665602" cy="1143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4267" b="0" i="0" u="none" strike="noStrike" kern="1200" cap="none" spc="0" normalizeH="0" baseline="0" noProof="0" dirty="0" smtClean="0">
                <a:ln>
                  <a:noFill/>
                </a:ln>
                <a:solidFill>
                  <a:prstClr val="black"/>
                </a:solidFill>
                <a:effectLst/>
                <a:uLnTx/>
                <a:uFillTx/>
                <a:latin typeface="Helvetica" panose="020B0604020202020204" pitchFamily="34" charset="0"/>
                <a:ea typeface="+mj-ea"/>
                <a:cs typeface="Helvetica" panose="020B0604020202020204" pitchFamily="34" charset="0"/>
              </a:rPr>
              <a:t>Residual from gravimetric</a:t>
            </a:r>
            <a:r>
              <a:rPr kumimoji="0" lang="en-US" sz="4267" b="0" i="0" u="none" strike="noStrike" kern="1200" cap="none" spc="0" normalizeH="0" noProof="0" dirty="0" smtClean="0">
                <a:ln>
                  <a:noFill/>
                </a:ln>
                <a:solidFill>
                  <a:prstClr val="black"/>
                </a:solidFill>
                <a:effectLst/>
                <a:uLnTx/>
                <a:uFillTx/>
                <a:latin typeface="Helvetica" panose="020B0604020202020204" pitchFamily="34" charset="0"/>
                <a:ea typeface="+mj-ea"/>
                <a:cs typeface="Helvetica" panose="020B0604020202020204" pitchFamily="34" charset="0"/>
              </a:rPr>
              <a:t> geoid</a:t>
            </a:r>
            <a:r>
              <a:rPr kumimoji="0" lang="en-US" sz="2667" b="0" i="0" u="none" strike="noStrike" kern="1200" cap="none" spc="0" normalizeH="0" baseline="0" noProof="0" dirty="0" smtClean="0">
                <a:ln>
                  <a:noFill/>
                </a:ln>
                <a:solidFill>
                  <a:prstClr val="black"/>
                </a:solidFill>
                <a:effectLst/>
                <a:uLnTx/>
                <a:uFillTx/>
                <a:latin typeface="Helvetica" panose="020B0604020202020204" pitchFamily="34" charset="0"/>
                <a:ea typeface="+mj-ea"/>
                <a:cs typeface="Helvetica" panose="020B0604020202020204" pitchFamily="34" charset="0"/>
              </a:rPr>
              <a:t> </a:t>
            </a:r>
            <a:endParaRPr kumimoji="0" lang="en-US" sz="2667" b="0" i="0" u="none" strike="noStrike" kern="1200" cap="none" spc="0" normalizeH="0" baseline="0" noProof="0" dirty="0">
              <a:ln>
                <a:noFill/>
              </a:ln>
              <a:solidFill>
                <a:prstClr val="black"/>
              </a:solidFill>
              <a:effectLst/>
              <a:uLnTx/>
              <a:uFillTx/>
              <a:latin typeface="Helvetica" panose="020B0604020202020204" pitchFamily="34" charset="0"/>
              <a:ea typeface="+mj-ea"/>
              <a:cs typeface="Helvetica" panose="020B0604020202020204" pitchFamily="34" charset="0"/>
            </a:endParaRPr>
          </a:p>
        </p:txBody>
      </p:sp>
      <p:sp>
        <p:nvSpPr>
          <p:cNvPr id="4" name="TextBox 3"/>
          <p:cNvSpPr txBox="1"/>
          <p:nvPr/>
        </p:nvSpPr>
        <p:spPr>
          <a:xfrm>
            <a:off x="95047" y="2714911"/>
            <a:ext cx="3798079" cy="1405256"/>
          </a:xfrm>
          <a:prstGeom prst="rect">
            <a:avLst/>
          </a:prstGeom>
          <a:noFill/>
        </p:spPr>
        <p:txBody>
          <a:bodyPr wrap="square" rtlCol="0">
            <a:spAutoFit/>
          </a:bodyPr>
          <a:lstStyle/>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Use</a:t>
            </a:r>
            <a:r>
              <a:rPr lang="en-US" sz="2133" dirty="0" smtClean="0">
                <a:solidFill>
                  <a:prstClr val="black"/>
                </a:solidFill>
                <a:latin typeface="Helvetica" panose="020B0604020202020204" pitchFamily="34" charset="0"/>
                <a:cs typeface="Helvetica" panose="020B0604020202020204" pitchFamily="34" charset="0"/>
              </a:rPr>
              <a:t>d in future </a:t>
            </a:r>
            <a:r>
              <a:rPr lang="en-US" sz="2133" b="1" i="1" dirty="0" smtClean="0">
                <a:solidFill>
                  <a:prstClr val="black"/>
                </a:solidFill>
                <a:latin typeface="Helvetica" panose="020B0604020202020204" pitchFamily="34" charset="0"/>
                <a:cs typeface="Helvetica" panose="020B0604020202020204" pitchFamily="34" charset="0"/>
              </a:rPr>
              <a:t>Transformation Tool</a:t>
            </a:r>
          </a:p>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Used</a:t>
            </a:r>
            <a:r>
              <a:rPr kumimoji="0" lang="en-US" sz="2133" b="0" i="0" u="none" strike="noStrike" kern="1200" cap="none" spc="0" normalizeH="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 in evaluating </a:t>
            </a:r>
            <a:r>
              <a:rPr kumimoji="0" lang="en-US" sz="2133" b="0" i="0" u="none" strike="noStrike" kern="1200" cap="none" spc="0" normalizeH="0" noProof="0" dirty="0" err="1" smtClean="0">
                <a:ln>
                  <a:noFill/>
                </a:ln>
                <a:solidFill>
                  <a:prstClr val="black"/>
                </a:solidFill>
                <a:effectLst/>
                <a:uLnTx/>
                <a:uFillTx/>
                <a:latin typeface="Helvetica" panose="020B0604020202020204" pitchFamily="34" charset="0"/>
                <a:ea typeface="+mn-ea"/>
                <a:cs typeface="Helvetica" panose="020B0604020202020204" pitchFamily="34" charset="0"/>
              </a:rPr>
              <a:t>xGEOID</a:t>
            </a:r>
            <a:r>
              <a:rPr kumimoji="0" lang="en-US" sz="2133" b="0" i="0" u="none" strike="noStrike" kern="1200" cap="none" spc="0" normalizeH="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 quality</a:t>
            </a:r>
            <a:endParaRPr kumimoji="0" lang="en-US" sz="2133"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3" name="Picture 2"/>
          <p:cNvPicPr>
            <a:picLocks noChangeAspect="1"/>
          </p:cNvPicPr>
          <p:nvPr/>
        </p:nvPicPr>
        <p:blipFill rotWithShape="1">
          <a:blip r:embed="rId5"/>
          <a:srcRect l="8458" t="14918" r="8669" b="5367"/>
          <a:stretch/>
        </p:blipFill>
        <p:spPr>
          <a:xfrm>
            <a:off x="3822422" y="5149969"/>
            <a:ext cx="984246" cy="1630392"/>
          </a:xfrm>
          <a:prstGeom prst="rect">
            <a:avLst/>
          </a:prstGeom>
          <a:ln>
            <a:solidFill>
              <a:schemeClr val="tx1"/>
            </a:solidFill>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571999"/>
            <a:ext cx="2851543" cy="2295144"/>
          </a:xfrm>
          <a:prstGeom prst="rect">
            <a:avLst/>
          </a:prstGeom>
        </p:spPr>
      </p:pic>
    </p:spTree>
    <p:extLst>
      <p:ext uri="{BB962C8B-B14F-4D97-AF65-F5344CB8AC3E}">
        <p14:creationId xmlns:p14="http://schemas.microsoft.com/office/powerpoint/2010/main" val="34953648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154" t="5283" r="4187" b="5283"/>
          <a:stretch/>
        </p:blipFill>
        <p:spPr>
          <a:xfrm>
            <a:off x="3756667" y="509901"/>
            <a:ext cx="8419488" cy="6348099"/>
          </a:xfrm>
          <a:prstGeom prst="rect">
            <a:avLst/>
          </a:prstGeom>
        </p:spPr>
      </p:pic>
      <p:sp>
        <p:nvSpPr>
          <p:cNvPr id="8" name="Title 1"/>
          <p:cNvSpPr txBox="1">
            <a:spLocks/>
          </p:cNvSpPr>
          <p:nvPr/>
        </p:nvSpPr>
        <p:spPr>
          <a:xfrm>
            <a:off x="95050" y="817736"/>
            <a:ext cx="3665602" cy="1143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4267" b="0" i="0" u="none" strike="noStrike" kern="1200" cap="none" spc="0" normalizeH="0" baseline="0" noProof="0" dirty="0" smtClean="0">
                <a:ln>
                  <a:noFill/>
                </a:ln>
                <a:solidFill>
                  <a:prstClr val="black"/>
                </a:solidFill>
                <a:effectLst/>
                <a:uLnTx/>
                <a:uFillTx/>
                <a:latin typeface="Helvetica" panose="020B0604020202020204" pitchFamily="34" charset="0"/>
                <a:ea typeface="+mj-ea"/>
                <a:cs typeface="Helvetica" panose="020B0604020202020204" pitchFamily="34" charset="0"/>
              </a:rPr>
              <a:t>Residual from hybrid geoid</a:t>
            </a:r>
            <a:r>
              <a:rPr kumimoji="0" lang="en-US" sz="2667" b="0" i="0" u="none" strike="noStrike" kern="1200" cap="none" spc="0" normalizeH="0" baseline="0" noProof="0" dirty="0" smtClean="0">
                <a:ln>
                  <a:noFill/>
                </a:ln>
                <a:solidFill>
                  <a:prstClr val="black"/>
                </a:solidFill>
                <a:effectLst/>
                <a:uLnTx/>
                <a:uFillTx/>
                <a:latin typeface="Helvetica" panose="020B0604020202020204" pitchFamily="34" charset="0"/>
                <a:ea typeface="+mj-ea"/>
                <a:cs typeface="Helvetica" panose="020B0604020202020204" pitchFamily="34" charset="0"/>
              </a:rPr>
              <a:t> </a:t>
            </a:r>
            <a:endParaRPr kumimoji="0" lang="en-US" sz="2667" b="0" i="0" u="none" strike="noStrike" kern="1200" cap="none" spc="0" normalizeH="0" baseline="0" noProof="0" dirty="0">
              <a:ln>
                <a:noFill/>
              </a:ln>
              <a:solidFill>
                <a:prstClr val="black"/>
              </a:solidFill>
              <a:effectLst/>
              <a:uLnTx/>
              <a:uFillTx/>
              <a:latin typeface="Helvetica" panose="020B0604020202020204" pitchFamily="34" charset="0"/>
              <a:ea typeface="+mj-ea"/>
              <a:cs typeface="Helvetica" panose="020B0604020202020204" pitchFamily="34" charset="0"/>
            </a:endParaRPr>
          </a:p>
        </p:txBody>
      </p:sp>
      <p:sp>
        <p:nvSpPr>
          <p:cNvPr id="4" name="TextBox 3"/>
          <p:cNvSpPr txBox="1"/>
          <p:nvPr/>
        </p:nvSpPr>
        <p:spPr>
          <a:xfrm>
            <a:off x="95047" y="2483413"/>
            <a:ext cx="3798079" cy="1077026"/>
          </a:xfrm>
          <a:prstGeom prst="rect">
            <a:avLst/>
          </a:prstGeom>
          <a:noFill/>
        </p:spPr>
        <p:txBody>
          <a:bodyPr wrap="square" rtlCol="0">
            <a:spAutoFit/>
          </a:bodyPr>
          <a:lstStyle/>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33" noProof="0" dirty="0" smtClean="0">
                <a:solidFill>
                  <a:prstClr val="black"/>
                </a:solidFill>
                <a:latin typeface="Helvetica" panose="020B0604020202020204" pitchFamily="34" charset="0"/>
                <a:cs typeface="Helvetica" panose="020B0604020202020204" pitchFamily="34" charset="0"/>
              </a:rPr>
              <a:t>After constraining geoid to benchmarks</a:t>
            </a:r>
            <a:endParaRPr kumimoji="0" lang="en-US" sz="2133"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endParaRPr>
          </a:p>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3" name="Picture 2"/>
          <p:cNvPicPr>
            <a:picLocks noChangeAspect="1"/>
          </p:cNvPicPr>
          <p:nvPr/>
        </p:nvPicPr>
        <p:blipFill rotWithShape="1">
          <a:blip r:embed="rId5"/>
          <a:srcRect l="8458" t="14918" r="8669" b="5367"/>
          <a:stretch/>
        </p:blipFill>
        <p:spPr>
          <a:xfrm>
            <a:off x="3822422" y="5149969"/>
            <a:ext cx="984246" cy="1630392"/>
          </a:xfrm>
          <a:prstGeom prst="rect">
            <a:avLst/>
          </a:prstGeom>
          <a:ln>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562576"/>
            <a:ext cx="2851891" cy="2295424"/>
          </a:xfrm>
          <a:prstGeom prst="rect">
            <a:avLst/>
          </a:prstGeom>
        </p:spPr>
      </p:pic>
    </p:spTree>
    <p:extLst>
      <p:ext uri="{BB962C8B-B14F-4D97-AF65-F5344CB8AC3E}">
        <p14:creationId xmlns:p14="http://schemas.microsoft.com/office/powerpoint/2010/main" val="24898239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1956" y="318007"/>
            <a:ext cx="10972800" cy="1143000"/>
          </a:xfrm>
        </p:spPr>
        <p:txBody>
          <a:bodyPr/>
          <a:lstStyle/>
          <a:p>
            <a:r>
              <a:rPr lang="en-US" sz="4000" b="1" dirty="0" smtClean="0"/>
              <a:t>Hybrid GEOID18 and NAVD 88 </a:t>
            </a:r>
            <a:r>
              <a:rPr lang="en-US" sz="4000" b="1" dirty="0"/>
              <a:t>Heights</a:t>
            </a:r>
          </a:p>
        </p:txBody>
      </p:sp>
      <p:sp>
        <p:nvSpPr>
          <p:cNvPr id="11" name="Freeform 10"/>
          <p:cNvSpPr/>
          <p:nvPr/>
        </p:nvSpPr>
        <p:spPr>
          <a:xfrm>
            <a:off x="1031956" y="5441109"/>
            <a:ext cx="6496050" cy="382715"/>
          </a:xfrm>
          <a:custGeom>
            <a:avLst/>
            <a:gdLst>
              <a:gd name="connsiteX0" fmla="*/ 0 w 6677025"/>
              <a:gd name="connsiteY0" fmla="*/ 382715 h 382715"/>
              <a:gd name="connsiteX1" fmla="*/ 3552825 w 6677025"/>
              <a:gd name="connsiteY1" fmla="*/ 1715 h 382715"/>
              <a:gd name="connsiteX2" fmla="*/ 6677025 w 6677025"/>
              <a:gd name="connsiteY2" fmla="*/ 268415 h 382715"/>
            </a:gdLst>
            <a:ahLst/>
            <a:cxnLst>
              <a:cxn ang="0">
                <a:pos x="connsiteX0" y="connsiteY0"/>
              </a:cxn>
              <a:cxn ang="0">
                <a:pos x="connsiteX1" y="connsiteY1"/>
              </a:cxn>
              <a:cxn ang="0">
                <a:pos x="connsiteX2" y="connsiteY2"/>
              </a:cxn>
            </a:cxnLst>
            <a:rect l="l" t="t" r="r" b="b"/>
            <a:pathLst>
              <a:path w="6677025" h="382715">
                <a:moveTo>
                  <a:pt x="0" y="382715"/>
                </a:moveTo>
                <a:cubicBezTo>
                  <a:pt x="1219994" y="201740"/>
                  <a:pt x="2439988" y="20765"/>
                  <a:pt x="3552825" y="1715"/>
                </a:cubicBezTo>
                <a:cubicBezTo>
                  <a:pt x="4665662" y="-17335"/>
                  <a:pt x="5671343" y="125540"/>
                  <a:pt x="6677025" y="268415"/>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4" name="TextBox 13"/>
          <p:cNvSpPr txBox="1"/>
          <p:nvPr/>
        </p:nvSpPr>
        <p:spPr>
          <a:xfrm>
            <a:off x="7528009" y="5234862"/>
            <a:ext cx="1434047"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mn-cs"/>
              </a:rPr>
              <a:t>A chosen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mn-cs"/>
              </a:rPr>
              <a:t>ellipsoid</a:t>
            </a:r>
          </a:p>
        </p:txBody>
      </p:sp>
      <p:cxnSp>
        <p:nvCxnSpPr>
          <p:cNvPr id="16" name="Straight Arrow Connector 15"/>
          <p:cNvCxnSpPr/>
          <p:nvPr/>
        </p:nvCxnSpPr>
        <p:spPr>
          <a:xfrm flipH="1" flipV="1">
            <a:off x="4618137" y="2706986"/>
            <a:ext cx="14152" cy="2734124"/>
          </a:xfrm>
          <a:prstGeom prst="straightConnector1">
            <a:avLst/>
          </a:prstGeom>
          <a:ln w="1016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3995287" y="3374161"/>
            <a:ext cx="569387" cy="92333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79646"/>
                </a:solidFill>
                <a:effectLst/>
                <a:uLnTx/>
                <a:uFillTx/>
                <a:latin typeface="Times New Roman" panose="02020603050405020304" pitchFamily="18" charset="0"/>
                <a:ea typeface="MS PGothic" pitchFamily="34" charset="-128"/>
                <a:cs typeface="+mn-cs"/>
              </a:rPr>
              <a:t>h</a:t>
            </a:r>
            <a:endParaRPr kumimoji="0" lang="en-US" sz="5400" b="0" i="0" u="none" strike="noStrike" kern="1200" cap="none" spc="0" normalizeH="0" baseline="0" noProof="0" dirty="0">
              <a:ln>
                <a:noFill/>
              </a:ln>
              <a:solidFill>
                <a:srgbClr val="F79646"/>
              </a:solidFill>
              <a:effectLst/>
              <a:uLnTx/>
              <a:uFillTx/>
              <a:latin typeface="Times New Roman" panose="02020603050405020304" pitchFamily="18" charset="0"/>
              <a:ea typeface="MS PGothic" pitchFamily="34" charset="-128"/>
              <a:cs typeface="+mn-cs"/>
            </a:endParaRPr>
          </a:p>
        </p:txBody>
      </p:sp>
      <p:cxnSp>
        <p:nvCxnSpPr>
          <p:cNvPr id="22" name="Straight Arrow Connector 21"/>
          <p:cNvCxnSpPr/>
          <p:nvPr/>
        </p:nvCxnSpPr>
        <p:spPr>
          <a:xfrm flipV="1">
            <a:off x="4862708" y="4320735"/>
            <a:ext cx="0" cy="1120376"/>
          </a:xfrm>
          <a:prstGeom prst="straightConnector1">
            <a:avLst/>
          </a:prstGeom>
          <a:ln w="1016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997616" y="4800452"/>
            <a:ext cx="1593706" cy="70788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PGothic" pitchFamily="34" charset="-128"/>
                <a:cs typeface="+mn-cs"/>
              </a:rPr>
              <a:t>N</a:t>
            </a:r>
            <a:r>
              <a:rPr kumimoji="0" lang="en-US" sz="2800" b="1" i="0" u="none" strike="noStrike" kern="1200" cap="none" spc="0" normalizeH="0" baseline="-25000" noProof="0" dirty="0" smtClean="0">
                <a:ln>
                  <a:noFill/>
                </a:ln>
                <a:solidFill>
                  <a:srgbClr val="7030A0"/>
                </a:solidFill>
                <a:effectLst/>
                <a:uLnTx/>
                <a:uFillTx/>
                <a:latin typeface="Times New Roman" panose="02020603050405020304" pitchFamily="18" charset="0"/>
                <a:ea typeface="MS PGothic" pitchFamily="34" charset="-128"/>
                <a:cs typeface="+mn-cs"/>
              </a:rPr>
              <a:t>GEOID18</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S PGothic" pitchFamily="34" charset="-128"/>
              <a:cs typeface="+mn-cs"/>
            </a:endParaRPr>
          </a:p>
        </p:txBody>
      </p:sp>
      <p:cxnSp>
        <p:nvCxnSpPr>
          <p:cNvPr id="26" name="Straight Arrow Connector 25"/>
          <p:cNvCxnSpPr>
            <a:endCxn id="28" idx="13"/>
          </p:cNvCxnSpPr>
          <p:nvPr/>
        </p:nvCxnSpPr>
        <p:spPr>
          <a:xfrm flipH="1" flipV="1">
            <a:off x="4838035" y="2697694"/>
            <a:ext cx="24673" cy="1623041"/>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953092" y="3672731"/>
            <a:ext cx="1609736" cy="70788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00B050"/>
                </a:solidFill>
                <a:effectLst/>
                <a:uLnTx/>
                <a:uFillTx/>
                <a:latin typeface="Times New Roman" panose="02020603050405020304" pitchFamily="18" charset="0"/>
                <a:ea typeface="MS PGothic" pitchFamily="34" charset="-128"/>
                <a:cs typeface="+mn-cs"/>
              </a:rPr>
              <a:t>H</a:t>
            </a:r>
            <a:r>
              <a:rPr kumimoji="0" lang="en-US" sz="3200" b="1" i="0" u="none" strike="noStrike" kern="1200" cap="none" spc="0" normalizeH="0" baseline="-25000" noProof="0" dirty="0" smtClean="0">
                <a:ln>
                  <a:noFill/>
                </a:ln>
                <a:solidFill>
                  <a:srgbClr val="00B050"/>
                </a:solidFill>
                <a:effectLst/>
                <a:uLnTx/>
                <a:uFillTx/>
                <a:latin typeface="Times New Roman" panose="02020603050405020304" pitchFamily="18" charset="0"/>
                <a:ea typeface="MS PGothic" pitchFamily="34" charset="-128"/>
                <a:cs typeface="+mn-cs"/>
              </a:rPr>
              <a:t>NAVD88</a:t>
            </a:r>
            <a:endPar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S PGothic" pitchFamily="34" charset="-128"/>
              <a:cs typeface="+mn-cs"/>
            </a:endParaRPr>
          </a:p>
        </p:txBody>
      </p:sp>
      <p:sp>
        <p:nvSpPr>
          <p:cNvPr id="3" name="TextBox 2"/>
          <p:cNvSpPr txBox="1"/>
          <p:nvPr/>
        </p:nvSpPr>
        <p:spPr>
          <a:xfrm>
            <a:off x="2614312" y="5771580"/>
            <a:ext cx="4024035"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Times New Roman" panose="02020603050405020304" pitchFamily="18" charset="0"/>
                <a:ea typeface="MS PGothic" pitchFamily="34" charset="-128"/>
                <a:cs typeface="Times New Roman" panose="02020603050405020304" pitchFamily="18" charset="0"/>
              </a:rPr>
              <a:t>*The relationship between the ellipsoid and the geoid may be swapped in some locations  </a:t>
            </a:r>
          </a:p>
        </p:txBody>
      </p:sp>
      <p:sp>
        <p:nvSpPr>
          <p:cNvPr id="54" name="TextBox 53"/>
          <p:cNvSpPr txBox="1"/>
          <p:nvPr/>
        </p:nvSpPr>
        <p:spPr>
          <a:xfrm>
            <a:off x="9198896" y="1141088"/>
            <a:ext cx="527709"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79646"/>
                </a:solidFill>
                <a:effectLst/>
                <a:uLnTx/>
                <a:uFillTx/>
                <a:latin typeface="Times New Roman" panose="02020603050405020304" pitchFamily="18" charset="0"/>
                <a:ea typeface="MS PGothic" pitchFamily="34" charset="-128"/>
                <a:cs typeface="+mn-cs"/>
              </a:rPr>
              <a:t>h</a:t>
            </a:r>
          </a:p>
        </p:txBody>
      </p:sp>
      <p:sp>
        <p:nvSpPr>
          <p:cNvPr id="55" name="Rectangle 54"/>
          <p:cNvSpPr/>
          <p:nvPr/>
        </p:nvSpPr>
        <p:spPr>
          <a:xfrm>
            <a:off x="6810504" y="1160064"/>
            <a:ext cx="2194832" cy="83099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smtClean="0">
                <a:ln>
                  <a:noFill/>
                </a:ln>
                <a:solidFill>
                  <a:srgbClr val="00B050"/>
                </a:solidFill>
                <a:effectLst/>
                <a:uLnTx/>
                <a:uFillTx/>
                <a:latin typeface="Times New Roman" panose="02020603050405020304" pitchFamily="18" charset="0"/>
                <a:ea typeface="MS PGothic" pitchFamily="34" charset="-128"/>
                <a:cs typeface="+mn-cs"/>
              </a:rPr>
              <a:t>H</a:t>
            </a:r>
            <a:r>
              <a:rPr kumimoji="0" lang="en-US" sz="3200" b="1" i="0" u="none" strike="noStrike" kern="1200" cap="none" spc="0" normalizeH="0" baseline="-25000" noProof="0" dirty="0" smtClean="0">
                <a:ln>
                  <a:noFill/>
                </a:ln>
                <a:solidFill>
                  <a:srgbClr val="00B050"/>
                </a:solidFill>
                <a:effectLst/>
                <a:uLnTx/>
                <a:uFillTx/>
                <a:latin typeface="Times New Roman" panose="02020603050405020304" pitchFamily="18" charset="0"/>
                <a:ea typeface="MS PGothic" pitchFamily="34" charset="-128"/>
                <a:cs typeface="+mn-cs"/>
              </a:rPr>
              <a:t>NAVD88</a:t>
            </a: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mn-cs"/>
              </a:rPr>
              <a:t> </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mn-cs"/>
              </a:rPr>
              <a:t>=</a:t>
            </a:r>
            <a:endPar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ea typeface="MS PGothic" pitchFamily="34" charset="-128"/>
              <a:cs typeface="+mn-cs"/>
            </a:endParaRPr>
          </a:p>
        </p:txBody>
      </p:sp>
      <p:sp>
        <p:nvSpPr>
          <p:cNvPr id="56" name="Rectangle 55"/>
          <p:cNvSpPr/>
          <p:nvPr/>
        </p:nvSpPr>
        <p:spPr>
          <a:xfrm>
            <a:off x="9662180" y="1163675"/>
            <a:ext cx="2172390" cy="83099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mn-cs"/>
              </a:rPr>
              <a:t>- </a:t>
            </a:r>
            <a:r>
              <a:rPr kumimoji="0" lang="en-US" sz="48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PGothic" pitchFamily="34" charset="-128"/>
                <a:cs typeface="+mn-cs"/>
              </a:rPr>
              <a:t>N</a:t>
            </a:r>
            <a:r>
              <a:rPr kumimoji="0" lang="en-US" sz="3200" b="1" i="0" u="none" strike="noStrike" kern="1200" cap="none" spc="0" normalizeH="0" baseline="-25000" noProof="0" dirty="0" smtClean="0">
                <a:ln>
                  <a:noFill/>
                </a:ln>
                <a:solidFill>
                  <a:srgbClr val="7030A0"/>
                </a:solidFill>
                <a:effectLst/>
                <a:uLnTx/>
                <a:uFillTx/>
                <a:latin typeface="Times New Roman" panose="02020603050405020304" pitchFamily="18" charset="0"/>
                <a:ea typeface="MS PGothic" pitchFamily="34" charset="-128"/>
                <a:cs typeface="+mn-cs"/>
              </a:rPr>
              <a:t>GEOID18</a:t>
            </a:r>
            <a:endPar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PGothic" pitchFamily="34" charset="-128"/>
              <a:cs typeface="+mn-cs"/>
            </a:endParaRPr>
          </a:p>
        </p:txBody>
      </p:sp>
      <p:grpSp>
        <p:nvGrpSpPr>
          <p:cNvPr id="39" name="Group 38"/>
          <p:cNvGrpSpPr/>
          <p:nvPr/>
        </p:nvGrpSpPr>
        <p:grpSpPr>
          <a:xfrm>
            <a:off x="3018" y="4358180"/>
            <a:ext cx="10446906" cy="1048900"/>
            <a:chOff x="3018" y="4358180"/>
            <a:chExt cx="10446906" cy="1048900"/>
          </a:xfrm>
        </p:grpSpPr>
        <p:sp>
          <p:nvSpPr>
            <p:cNvPr id="13" name="TextBox 12"/>
            <p:cNvSpPr txBox="1"/>
            <p:nvPr/>
          </p:nvSpPr>
          <p:spPr>
            <a:xfrm>
              <a:off x="7867166" y="4589302"/>
              <a:ext cx="258275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mn-cs"/>
                </a:rPr>
                <a:t>Gravimetric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mn-cs"/>
                </a:rPr>
                <a:t>geoid</a:t>
              </a:r>
            </a:p>
          </p:txBody>
        </p:sp>
        <p:grpSp>
          <p:nvGrpSpPr>
            <p:cNvPr id="34" name="Group 33"/>
            <p:cNvGrpSpPr/>
            <p:nvPr/>
          </p:nvGrpSpPr>
          <p:grpSpPr>
            <a:xfrm>
              <a:off x="3018" y="4358180"/>
              <a:ext cx="7666671" cy="1048900"/>
              <a:chOff x="3018" y="4358180"/>
              <a:chExt cx="7666671" cy="1048900"/>
            </a:xfrm>
          </p:grpSpPr>
          <p:sp>
            <p:nvSpPr>
              <p:cNvPr id="42" name="TextBox 41"/>
              <p:cNvSpPr txBox="1"/>
              <p:nvPr/>
            </p:nvSpPr>
            <p:spPr>
              <a:xfrm>
                <a:off x="3018" y="5006970"/>
                <a:ext cx="14557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xGEOID19</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Freeform 58"/>
              <p:cNvSpPr/>
              <p:nvPr/>
            </p:nvSpPr>
            <p:spPr>
              <a:xfrm>
                <a:off x="1166904" y="4358180"/>
                <a:ext cx="6502785" cy="598881"/>
              </a:xfrm>
              <a:custGeom>
                <a:avLst/>
                <a:gdLst>
                  <a:gd name="connsiteX0" fmla="*/ 44835 w 7398135"/>
                  <a:gd name="connsiteY0" fmla="*/ 591189 h 598881"/>
                  <a:gd name="connsiteX1" fmla="*/ 111510 w 7398135"/>
                  <a:gd name="connsiteY1" fmla="*/ 553089 h 598881"/>
                  <a:gd name="connsiteX2" fmla="*/ 2016510 w 7398135"/>
                  <a:gd name="connsiteY2" fmla="*/ 639 h 598881"/>
                  <a:gd name="connsiteX3" fmla="*/ 4416810 w 7398135"/>
                  <a:gd name="connsiteY3" fmla="*/ 438789 h 598881"/>
                  <a:gd name="connsiteX4" fmla="*/ 5740785 w 7398135"/>
                  <a:gd name="connsiteY4" fmla="*/ 267339 h 598881"/>
                  <a:gd name="connsiteX5" fmla="*/ 6893310 w 7398135"/>
                  <a:gd name="connsiteY5" fmla="*/ 334014 h 598881"/>
                  <a:gd name="connsiteX6" fmla="*/ 7398135 w 7398135"/>
                  <a:gd name="connsiteY6" fmla="*/ 486414 h 5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5" h="598881">
                    <a:moveTo>
                      <a:pt x="44835" y="591189"/>
                    </a:moveTo>
                    <a:cubicBezTo>
                      <a:pt x="-86134" y="621351"/>
                      <a:pt x="111510" y="553089"/>
                      <a:pt x="111510" y="553089"/>
                    </a:cubicBezTo>
                    <a:cubicBezTo>
                      <a:pt x="440123" y="454664"/>
                      <a:pt x="1298960" y="19689"/>
                      <a:pt x="2016510" y="639"/>
                    </a:cubicBezTo>
                    <a:cubicBezTo>
                      <a:pt x="2734060" y="-18411"/>
                      <a:pt x="3796098" y="394339"/>
                      <a:pt x="4416810" y="438789"/>
                    </a:cubicBezTo>
                    <a:cubicBezTo>
                      <a:pt x="5037522" y="483239"/>
                      <a:pt x="5328035" y="284801"/>
                      <a:pt x="5740785" y="267339"/>
                    </a:cubicBezTo>
                    <a:cubicBezTo>
                      <a:pt x="6153535" y="249876"/>
                      <a:pt x="6617085" y="297502"/>
                      <a:pt x="6893310" y="334014"/>
                    </a:cubicBezTo>
                    <a:cubicBezTo>
                      <a:pt x="7169535" y="370526"/>
                      <a:pt x="7283835" y="428470"/>
                      <a:pt x="7398135" y="486414"/>
                    </a:cubicBezTo>
                  </a:path>
                </a:pathLst>
              </a:cu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grpSp>
      </p:grpSp>
      <p:grpSp>
        <p:nvGrpSpPr>
          <p:cNvPr id="38" name="Group 37"/>
          <p:cNvGrpSpPr/>
          <p:nvPr/>
        </p:nvGrpSpPr>
        <p:grpSpPr>
          <a:xfrm>
            <a:off x="1074912" y="1592654"/>
            <a:ext cx="8377879" cy="1798836"/>
            <a:chOff x="1074912" y="1592654"/>
            <a:chExt cx="8377879" cy="1798836"/>
          </a:xfrm>
        </p:grpSpPr>
        <p:sp>
          <p:nvSpPr>
            <p:cNvPr id="12" name="TextBox 11"/>
            <p:cNvSpPr txBox="1"/>
            <p:nvPr/>
          </p:nvSpPr>
          <p:spPr>
            <a:xfrm>
              <a:off x="7670957" y="2929825"/>
              <a:ext cx="178183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mn-cs"/>
                </a:rPr>
                <a:t>Topography</a:t>
              </a:r>
            </a:p>
          </p:txBody>
        </p:sp>
        <p:grpSp>
          <p:nvGrpSpPr>
            <p:cNvPr id="60" name="Group 59"/>
            <p:cNvGrpSpPr/>
            <p:nvPr/>
          </p:nvGrpSpPr>
          <p:grpSpPr>
            <a:xfrm>
              <a:off x="1074912" y="1592654"/>
              <a:ext cx="6658723" cy="1619390"/>
              <a:chOff x="1074912" y="2135853"/>
              <a:chExt cx="6658723" cy="1619390"/>
            </a:xfrm>
          </p:grpSpPr>
          <p:sp>
            <p:nvSpPr>
              <p:cNvPr id="28" name="Freeform 27"/>
              <p:cNvSpPr/>
              <p:nvPr/>
            </p:nvSpPr>
            <p:spPr>
              <a:xfrm>
                <a:off x="1108868" y="2135853"/>
                <a:ext cx="6624767" cy="1619390"/>
              </a:xfrm>
              <a:custGeom>
                <a:avLst/>
                <a:gdLst>
                  <a:gd name="connsiteX0" fmla="*/ 33467 w 6624767"/>
                  <a:gd name="connsiteY0" fmla="*/ 1371740 h 1619390"/>
                  <a:gd name="connsiteX1" fmla="*/ 52517 w 6624767"/>
                  <a:gd name="connsiteY1" fmla="*/ 1295540 h 1619390"/>
                  <a:gd name="connsiteX2" fmla="*/ 528767 w 6624767"/>
                  <a:gd name="connsiteY2" fmla="*/ 533540 h 1619390"/>
                  <a:gd name="connsiteX3" fmla="*/ 833567 w 6624767"/>
                  <a:gd name="connsiteY3" fmla="*/ 1181240 h 1619390"/>
                  <a:gd name="connsiteX4" fmla="*/ 1119317 w 6624767"/>
                  <a:gd name="connsiteY4" fmla="*/ 400190 h 1619390"/>
                  <a:gd name="connsiteX5" fmla="*/ 1366967 w 6624767"/>
                  <a:gd name="connsiteY5" fmla="*/ 140 h 1619390"/>
                  <a:gd name="connsiteX6" fmla="*/ 1595567 w 6624767"/>
                  <a:gd name="connsiteY6" fmla="*/ 438290 h 1619390"/>
                  <a:gd name="connsiteX7" fmla="*/ 1881317 w 6624767"/>
                  <a:gd name="connsiteY7" fmla="*/ 495440 h 1619390"/>
                  <a:gd name="connsiteX8" fmla="*/ 2014667 w 6624767"/>
                  <a:gd name="connsiteY8" fmla="*/ 876440 h 1619390"/>
                  <a:gd name="connsiteX9" fmla="*/ 2586167 w 6624767"/>
                  <a:gd name="connsiteY9" fmla="*/ 838340 h 1619390"/>
                  <a:gd name="connsiteX10" fmla="*/ 2814767 w 6624767"/>
                  <a:gd name="connsiteY10" fmla="*/ 990740 h 1619390"/>
                  <a:gd name="connsiteX11" fmla="*/ 3157667 w 6624767"/>
                  <a:gd name="connsiteY11" fmla="*/ 1181240 h 1619390"/>
                  <a:gd name="connsiteX12" fmla="*/ 3367217 w 6624767"/>
                  <a:gd name="connsiteY12" fmla="*/ 1181240 h 1619390"/>
                  <a:gd name="connsiteX13" fmla="*/ 3729167 w 6624767"/>
                  <a:gd name="connsiteY13" fmla="*/ 1105040 h 1619390"/>
                  <a:gd name="connsiteX14" fmla="*/ 4224467 w 6624767"/>
                  <a:gd name="connsiteY14" fmla="*/ 1124090 h 1619390"/>
                  <a:gd name="connsiteX15" fmla="*/ 4548317 w 6624767"/>
                  <a:gd name="connsiteY15" fmla="*/ 1009790 h 1619390"/>
                  <a:gd name="connsiteX16" fmla="*/ 4948367 w 6624767"/>
                  <a:gd name="connsiteY16" fmla="*/ 1047890 h 1619390"/>
                  <a:gd name="connsiteX17" fmla="*/ 5519867 w 6624767"/>
                  <a:gd name="connsiteY17" fmla="*/ 1352690 h 1619390"/>
                  <a:gd name="connsiteX18" fmla="*/ 5996117 w 6624767"/>
                  <a:gd name="connsiteY18" fmla="*/ 1428890 h 1619390"/>
                  <a:gd name="connsiteX19" fmla="*/ 6243767 w 6624767"/>
                  <a:gd name="connsiteY19" fmla="*/ 1486040 h 1619390"/>
                  <a:gd name="connsiteX20" fmla="*/ 6453317 w 6624767"/>
                  <a:gd name="connsiteY20" fmla="*/ 1562240 h 1619390"/>
                  <a:gd name="connsiteX21" fmla="*/ 6624767 w 6624767"/>
                  <a:gd name="connsiteY21" fmla="*/ 1619390 h 16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4767" h="1619390">
                    <a:moveTo>
                      <a:pt x="33467" y="1371740"/>
                    </a:moveTo>
                    <a:cubicBezTo>
                      <a:pt x="1717" y="1403490"/>
                      <a:pt x="-30033" y="1435240"/>
                      <a:pt x="52517" y="1295540"/>
                    </a:cubicBezTo>
                    <a:cubicBezTo>
                      <a:pt x="135067" y="1155840"/>
                      <a:pt x="398592" y="552590"/>
                      <a:pt x="528767" y="533540"/>
                    </a:cubicBezTo>
                    <a:cubicBezTo>
                      <a:pt x="658942" y="514490"/>
                      <a:pt x="735142" y="1203465"/>
                      <a:pt x="833567" y="1181240"/>
                    </a:cubicBezTo>
                    <a:cubicBezTo>
                      <a:pt x="931992" y="1159015"/>
                      <a:pt x="1030417" y="597040"/>
                      <a:pt x="1119317" y="400190"/>
                    </a:cubicBezTo>
                    <a:cubicBezTo>
                      <a:pt x="1208217" y="203340"/>
                      <a:pt x="1287592" y="-6210"/>
                      <a:pt x="1366967" y="140"/>
                    </a:cubicBezTo>
                    <a:cubicBezTo>
                      <a:pt x="1446342" y="6490"/>
                      <a:pt x="1509842" y="355740"/>
                      <a:pt x="1595567" y="438290"/>
                    </a:cubicBezTo>
                    <a:cubicBezTo>
                      <a:pt x="1681292" y="520840"/>
                      <a:pt x="1811467" y="422415"/>
                      <a:pt x="1881317" y="495440"/>
                    </a:cubicBezTo>
                    <a:cubicBezTo>
                      <a:pt x="1951167" y="568465"/>
                      <a:pt x="1897192" y="819290"/>
                      <a:pt x="2014667" y="876440"/>
                    </a:cubicBezTo>
                    <a:cubicBezTo>
                      <a:pt x="2132142" y="933590"/>
                      <a:pt x="2452817" y="819290"/>
                      <a:pt x="2586167" y="838340"/>
                    </a:cubicBezTo>
                    <a:cubicBezTo>
                      <a:pt x="2719517" y="857390"/>
                      <a:pt x="2719517" y="933590"/>
                      <a:pt x="2814767" y="990740"/>
                    </a:cubicBezTo>
                    <a:cubicBezTo>
                      <a:pt x="2910017" y="1047890"/>
                      <a:pt x="3065592" y="1149490"/>
                      <a:pt x="3157667" y="1181240"/>
                    </a:cubicBezTo>
                    <a:cubicBezTo>
                      <a:pt x="3249742" y="1212990"/>
                      <a:pt x="3271967" y="1193940"/>
                      <a:pt x="3367217" y="1181240"/>
                    </a:cubicBezTo>
                    <a:cubicBezTo>
                      <a:pt x="3462467" y="1168540"/>
                      <a:pt x="3586292" y="1114565"/>
                      <a:pt x="3729167" y="1105040"/>
                    </a:cubicBezTo>
                    <a:cubicBezTo>
                      <a:pt x="3872042" y="1095515"/>
                      <a:pt x="4087942" y="1139965"/>
                      <a:pt x="4224467" y="1124090"/>
                    </a:cubicBezTo>
                    <a:cubicBezTo>
                      <a:pt x="4360992" y="1108215"/>
                      <a:pt x="4427667" y="1022490"/>
                      <a:pt x="4548317" y="1009790"/>
                    </a:cubicBezTo>
                    <a:cubicBezTo>
                      <a:pt x="4668967" y="997090"/>
                      <a:pt x="4786442" y="990740"/>
                      <a:pt x="4948367" y="1047890"/>
                    </a:cubicBezTo>
                    <a:cubicBezTo>
                      <a:pt x="5110292" y="1105040"/>
                      <a:pt x="5345242" y="1289190"/>
                      <a:pt x="5519867" y="1352690"/>
                    </a:cubicBezTo>
                    <a:cubicBezTo>
                      <a:pt x="5694492" y="1416190"/>
                      <a:pt x="5875467" y="1406665"/>
                      <a:pt x="5996117" y="1428890"/>
                    </a:cubicBezTo>
                    <a:cubicBezTo>
                      <a:pt x="6116767" y="1451115"/>
                      <a:pt x="6167567" y="1463815"/>
                      <a:pt x="6243767" y="1486040"/>
                    </a:cubicBezTo>
                    <a:cubicBezTo>
                      <a:pt x="6319967" y="1508265"/>
                      <a:pt x="6389817" y="1540015"/>
                      <a:pt x="6453317" y="1562240"/>
                    </a:cubicBezTo>
                    <a:cubicBezTo>
                      <a:pt x="6516817" y="1584465"/>
                      <a:pt x="6570792" y="1601927"/>
                      <a:pt x="6624767" y="1619390"/>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grpSp>
            <p:nvGrpSpPr>
              <p:cNvPr id="61" name="Group 60"/>
              <p:cNvGrpSpPr/>
              <p:nvPr/>
            </p:nvGrpSpPr>
            <p:grpSpPr>
              <a:xfrm>
                <a:off x="1074912" y="2919732"/>
                <a:ext cx="5701896" cy="620955"/>
                <a:chOff x="1121679" y="4043875"/>
                <a:chExt cx="5701896" cy="620955"/>
              </a:xfrm>
            </p:grpSpPr>
            <p:sp>
              <p:nvSpPr>
                <p:cNvPr id="62" name="Oval 61"/>
                <p:cNvSpPr/>
                <p:nvPr/>
              </p:nvSpPr>
              <p:spPr>
                <a:xfrm>
                  <a:off x="6722379" y="4526475"/>
                  <a:ext cx="101196" cy="12565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Oval 62"/>
                <p:cNvSpPr/>
                <p:nvPr/>
              </p:nvSpPr>
              <p:spPr>
                <a:xfrm>
                  <a:off x="1121679" y="4539175"/>
                  <a:ext cx="101196" cy="12565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Oval 63"/>
                <p:cNvSpPr/>
                <p:nvPr/>
              </p:nvSpPr>
              <p:spPr>
                <a:xfrm>
                  <a:off x="1807479" y="4120075"/>
                  <a:ext cx="101196" cy="12565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Oval 64"/>
                <p:cNvSpPr/>
                <p:nvPr/>
              </p:nvSpPr>
              <p:spPr>
                <a:xfrm>
                  <a:off x="3077479" y="4043875"/>
                  <a:ext cx="101196" cy="12565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Oval 65"/>
                <p:cNvSpPr/>
                <p:nvPr/>
              </p:nvSpPr>
              <p:spPr>
                <a:xfrm>
                  <a:off x="3890279" y="4158175"/>
                  <a:ext cx="101196" cy="12565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sp>
        <p:nvSpPr>
          <p:cNvPr id="67" name="Rounded Rectangular Callout 66"/>
          <p:cNvSpPr/>
          <p:nvPr/>
        </p:nvSpPr>
        <p:spPr>
          <a:xfrm>
            <a:off x="3991475" y="1251609"/>
            <a:ext cx="2646871" cy="878186"/>
          </a:xfrm>
          <a:prstGeom prst="wedgeRoundRectCallout">
            <a:avLst>
              <a:gd name="adj1" fmla="val -51375"/>
              <a:gd name="adj2" fmla="val 9365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Benchmarks with Leveled NAVD 88 heights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0" name="Group 39"/>
          <p:cNvGrpSpPr/>
          <p:nvPr/>
        </p:nvGrpSpPr>
        <p:grpSpPr>
          <a:xfrm>
            <a:off x="85375" y="2502188"/>
            <a:ext cx="9306853" cy="2343617"/>
            <a:chOff x="85375" y="2502188"/>
            <a:chExt cx="9306853" cy="2343617"/>
          </a:xfrm>
        </p:grpSpPr>
        <p:grpSp>
          <p:nvGrpSpPr>
            <p:cNvPr id="33" name="Group 32"/>
            <p:cNvGrpSpPr/>
            <p:nvPr/>
          </p:nvGrpSpPr>
          <p:grpSpPr>
            <a:xfrm>
              <a:off x="85375" y="2502188"/>
              <a:ext cx="7822545" cy="2343617"/>
              <a:chOff x="85375" y="2502188"/>
              <a:chExt cx="7822545" cy="2343617"/>
            </a:xfrm>
          </p:grpSpPr>
          <p:grpSp>
            <p:nvGrpSpPr>
              <p:cNvPr id="57" name="Group 56"/>
              <p:cNvGrpSpPr/>
              <p:nvPr/>
            </p:nvGrpSpPr>
            <p:grpSpPr>
              <a:xfrm>
                <a:off x="1121679" y="4043875"/>
                <a:ext cx="5701896" cy="620955"/>
                <a:chOff x="1121679" y="4043875"/>
                <a:chExt cx="5701896" cy="620955"/>
              </a:xfrm>
            </p:grpSpPr>
            <p:sp>
              <p:nvSpPr>
                <p:cNvPr id="46" name="Oval 45"/>
                <p:cNvSpPr/>
                <p:nvPr/>
              </p:nvSpPr>
              <p:spPr>
                <a:xfrm>
                  <a:off x="6722379" y="4526475"/>
                  <a:ext cx="101196" cy="12565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a:off x="1121679" y="4539175"/>
                  <a:ext cx="101196" cy="12565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Oval 44"/>
                <p:cNvSpPr/>
                <p:nvPr/>
              </p:nvSpPr>
              <p:spPr>
                <a:xfrm>
                  <a:off x="1807479" y="4120075"/>
                  <a:ext cx="101196" cy="12565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Oval 46"/>
                <p:cNvSpPr/>
                <p:nvPr/>
              </p:nvSpPr>
              <p:spPr>
                <a:xfrm>
                  <a:off x="3077479" y="4043875"/>
                  <a:ext cx="101196" cy="12565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p:cNvSpPr/>
                <p:nvPr/>
              </p:nvSpPr>
              <p:spPr>
                <a:xfrm>
                  <a:off x="3890279" y="4158175"/>
                  <a:ext cx="101196" cy="12565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0" name="Group 29"/>
              <p:cNvGrpSpPr/>
              <p:nvPr/>
            </p:nvGrpSpPr>
            <p:grpSpPr>
              <a:xfrm>
                <a:off x="85375" y="2502188"/>
                <a:ext cx="7822545" cy="2343617"/>
                <a:chOff x="85375" y="2502188"/>
                <a:chExt cx="7822545" cy="2343617"/>
              </a:xfrm>
            </p:grpSpPr>
            <p:grpSp>
              <p:nvGrpSpPr>
                <p:cNvPr id="17" name="Group 16"/>
                <p:cNvGrpSpPr/>
                <p:nvPr/>
              </p:nvGrpSpPr>
              <p:grpSpPr>
                <a:xfrm>
                  <a:off x="85375" y="3779620"/>
                  <a:ext cx="7822545" cy="1066185"/>
                  <a:chOff x="66968" y="2708866"/>
                  <a:chExt cx="7822545" cy="1066185"/>
                </a:xfrm>
              </p:grpSpPr>
              <p:sp>
                <p:nvSpPr>
                  <p:cNvPr id="44" name="Freeform 43"/>
                  <p:cNvSpPr/>
                  <p:nvPr/>
                </p:nvSpPr>
                <p:spPr>
                  <a:xfrm>
                    <a:off x="1052940" y="2708866"/>
                    <a:ext cx="6836573" cy="1066185"/>
                  </a:xfrm>
                  <a:custGeom>
                    <a:avLst/>
                    <a:gdLst>
                      <a:gd name="connsiteX0" fmla="*/ 44835 w 7398135"/>
                      <a:gd name="connsiteY0" fmla="*/ 591189 h 598881"/>
                      <a:gd name="connsiteX1" fmla="*/ 111510 w 7398135"/>
                      <a:gd name="connsiteY1" fmla="*/ 553089 h 598881"/>
                      <a:gd name="connsiteX2" fmla="*/ 2016510 w 7398135"/>
                      <a:gd name="connsiteY2" fmla="*/ 639 h 598881"/>
                      <a:gd name="connsiteX3" fmla="*/ 4416810 w 7398135"/>
                      <a:gd name="connsiteY3" fmla="*/ 438789 h 598881"/>
                      <a:gd name="connsiteX4" fmla="*/ 5740785 w 7398135"/>
                      <a:gd name="connsiteY4" fmla="*/ 267339 h 598881"/>
                      <a:gd name="connsiteX5" fmla="*/ 6893310 w 7398135"/>
                      <a:gd name="connsiteY5" fmla="*/ 334014 h 598881"/>
                      <a:gd name="connsiteX6" fmla="*/ 7398135 w 7398135"/>
                      <a:gd name="connsiteY6" fmla="*/ 486414 h 598881"/>
                      <a:gd name="connsiteX0" fmla="*/ 44835 w 7482219"/>
                      <a:gd name="connsiteY0" fmla="*/ 591189 h 915058"/>
                      <a:gd name="connsiteX1" fmla="*/ 111510 w 7482219"/>
                      <a:gd name="connsiteY1" fmla="*/ 553089 h 915058"/>
                      <a:gd name="connsiteX2" fmla="*/ 2016510 w 7482219"/>
                      <a:gd name="connsiteY2" fmla="*/ 639 h 915058"/>
                      <a:gd name="connsiteX3" fmla="*/ 4416810 w 7482219"/>
                      <a:gd name="connsiteY3" fmla="*/ 438789 h 915058"/>
                      <a:gd name="connsiteX4" fmla="*/ 5740785 w 7482219"/>
                      <a:gd name="connsiteY4" fmla="*/ 267339 h 915058"/>
                      <a:gd name="connsiteX5" fmla="*/ 6893310 w 7482219"/>
                      <a:gd name="connsiteY5" fmla="*/ 334014 h 915058"/>
                      <a:gd name="connsiteX6" fmla="*/ 7482219 w 7482219"/>
                      <a:gd name="connsiteY6" fmla="*/ 915058 h 915058"/>
                      <a:gd name="connsiteX0" fmla="*/ 44835 w 7482219"/>
                      <a:gd name="connsiteY0" fmla="*/ 591189 h 915058"/>
                      <a:gd name="connsiteX1" fmla="*/ 111510 w 7482219"/>
                      <a:gd name="connsiteY1" fmla="*/ 553089 h 915058"/>
                      <a:gd name="connsiteX2" fmla="*/ 2016510 w 7482219"/>
                      <a:gd name="connsiteY2" fmla="*/ 639 h 915058"/>
                      <a:gd name="connsiteX3" fmla="*/ 4416810 w 7482219"/>
                      <a:gd name="connsiteY3" fmla="*/ 438789 h 915058"/>
                      <a:gd name="connsiteX4" fmla="*/ 5740785 w 7482219"/>
                      <a:gd name="connsiteY4" fmla="*/ 267339 h 915058"/>
                      <a:gd name="connsiteX5" fmla="*/ 6879297 w 7482219"/>
                      <a:gd name="connsiteY5" fmla="*/ 619776 h 915058"/>
                      <a:gd name="connsiteX6" fmla="*/ 7482219 w 7482219"/>
                      <a:gd name="connsiteY6" fmla="*/ 915058 h 915058"/>
                      <a:gd name="connsiteX0" fmla="*/ 147322 w 7584706"/>
                      <a:gd name="connsiteY0" fmla="*/ 958329 h 1282198"/>
                      <a:gd name="connsiteX1" fmla="*/ 213997 w 7584706"/>
                      <a:gd name="connsiteY1" fmla="*/ 920229 h 1282198"/>
                      <a:gd name="connsiteX2" fmla="*/ 2231109 w 7584706"/>
                      <a:gd name="connsiteY2" fmla="*/ 371 h 1282198"/>
                      <a:gd name="connsiteX3" fmla="*/ 4519297 w 7584706"/>
                      <a:gd name="connsiteY3" fmla="*/ 805929 h 1282198"/>
                      <a:gd name="connsiteX4" fmla="*/ 5843272 w 7584706"/>
                      <a:gd name="connsiteY4" fmla="*/ 634479 h 1282198"/>
                      <a:gd name="connsiteX5" fmla="*/ 6981784 w 7584706"/>
                      <a:gd name="connsiteY5" fmla="*/ 986916 h 1282198"/>
                      <a:gd name="connsiteX6" fmla="*/ 7584706 w 7584706"/>
                      <a:gd name="connsiteY6" fmla="*/ 1282198 h 1282198"/>
                      <a:gd name="connsiteX0" fmla="*/ 147322 w 7584706"/>
                      <a:gd name="connsiteY0" fmla="*/ 963495 h 1287364"/>
                      <a:gd name="connsiteX1" fmla="*/ 213997 w 7584706"/>
                      <a:gd name="connsiteY1" fmla="*/ 925395 h 1287364"/>
                      <a:gd name="connsiteX2" fmla="*/ 2231109 w 7584706"/>
                      <a:gd name="connsiteY2" fmla="*/ 5537 h 1287364"/>
                      <a:gd name="connsiteX3" fmla="*/ 4701479 w 7584706"/>
                      <a:gd name="connsiteY3" fmla="*/ 545745 h 1287364"/>
                      <a:gd name="connsiteX4" fmla="*/ 5843272 w 7584706"/>
                      <a:gd name="connsiteY4" fmla="*/ 639645 h 1287364"/>
                      <a:gd name="connsiteX5" fmla="*/ 6981784 w 7584706"/>
                      <a:gd name="connsiteY5" fmla="*/ 992082 h 1287364"/>
                      <a:gd name="connsiteX6" fmla="*/ 7584706 w 7584706"/>
                      <a:gd name="connsiteY6" fmla="*/ 1287364 h 1287364"/>
                      <a:gd name="connsiteX0" fmla="*/ 106549 w 7543933"/>
                      <a:gd name="connsiteY0" fmla="*/ 1389716 h 1713585"/>
                      <a:gd name="connsiteX1" fmla="*/ 173224 w 7543933"/>
                      <a:gd name="connsiteY1" fmla="*/ 1351616 h 1713585"/>
                      <a:gd name="connsiteX2" fmla="*/ 1556838 w 7543933"/>
                      <a:gd name="connsiteY2" fmla="*/ 34768 h 1713585"/>
                      <a:gd name="connsiteX3" fmla="*/ 2190336 w 7543933"/>
                      <a:gd name="connsiteY3" fmla="*/ 431758 h 1713585"/>
                      <a:gd name="connsiteX4" fmla="*/ 4660706 w 7543933"/>
                      <a:gd name="connsiteY4" fmla="*/ 971966 h 1713585"/>
                      <a:gd name="connsiteX5" fmla="*/ 5802499 w 7543933"/>
                      <a:gd name="connsiteY5" fmla="*/ 1065866 h 1713585"/>
                      <a:gd name="connsiteX6" fmla="*/ 6941011 w 7543933"/>
                      <a:gd name="connsiteY6" fmla="*/ 1418303 h 1713585"/>
                      <a:gd name="connsiteX7" fmla="*/ 7543933 w 7543933"/>
                      <a:gd name="connsiteY7" fmla="*/ 1713585 h 171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933" h="1713585">
                        <a:moveTo>
                          <a:pt x="106549" y="1389716"/>
                        </a:moveTo>
                        <a:cubicBezTo>
                          <a:pt x="-24420" y="1419878"/>
                          <a:pt x="-68491" y="1577441"/>
                          <a:pt x="173224" y="1351616"/>
                        </a:cubicBezTo>
                        <a:cubicBezTo>
                          <a:pt x="414939" y="1125791"/>
                          <a:pt x="1220653" y="188078"/>
                          <a:pt x="1556838" y="34768"/>
                        </a:cubicBezTo>
                        <a:cubicBezTo>
                          <a:pt x="1893023" y="-118542"/>
                          <a:pt x="1673025" y="275558"/>
                          <a:pt x="2190336" y="431758"/>
                        </a:cubicBezTo>
                        <a:cubicBezTo>
                          <a:pt x="2707647" y="587958"/>
                          <a:pt x="4058679" y="866281"/>
                          <a:pt x="4660706" y="971966"/>
                        </a:cubicBezTo>
                        <a:cubicBezTo>
                          <a:pt x="5262733" y="1077651"/>
                          <a:pt x="5422448" y="991477"/>
                          <a:pt x="5802499" y="1065866"/>
                        </a:cubicBezTo>
                        <a:cubicBezTo>
                          <a:pt x="6182550" y="1140255"/>
                          <a:pt x="6664786" y="1381791"/>
                          <a:pt x="6941011" y="1418303"/>
                        </a:cubicBezTo>
                        <a:cubicBezTo>
                          <a:pt x="7217236" y="1454815"/>
                          <a:pt x="7429633" y="1655641"/>
                          <a:pt x="7543933" y="1713585"/>
                        </a:cubicBezTo>
                      </a:path>
                    </a:pathLst>
                  </a:cu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7" name="TextBox 6"/>
                  <p:cNvSpPr txBox="1"/>
                  <p:nvPr/>
                </p:nvSpPr>
                <p:spPr>
                  <a:xfrm>
                    <a:off x="66968" y="3249981"/>
                    <a:ext cx="14557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GEOID18</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7" name="Group 26"/>
                <p:cNvGrpSpPr/>
                <p:nvPr/>
              </p:nvGrpSpPr>
              <p:grpSpPr>
                <a:xfrm>
                  <a:off x="1125510" y="2502188"/>
                  <a:ext cx="5647467" cy="2055389"/>
                  <a:chOff x="1125510" y="2502188"/>
                  <a:chExt cx="5647467" cy="2055389"/>
                </a:xfrm>
              </p:grpSpPr>
              <p:cxnSp>
                <p:nvCxnSpPr>
                  <p:cNvPr id="5" name="Straight Arrow Connector 4"/>
                  <p:cNvCxnSpPr>
                    <a:stCxn id="63" idx="4"/>
                    <a:endCxn id="21" idx="1"/>
                  </p:cNvCxnSpPr>
                  <p:nvPr/>
                </p:nvCxnSpPr>
                <p:spPr>
                  <a:xfrm>
                    <a:off x="1125510" y="2997488"/>
                    <a:ext cx="10989" cy="156008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64" idx="4"/>
                    <a:endCxn id="45" idx="1"/>
                  </p:cNvCxnSpPr>
                  <p:nvPr/>
                </p:nvCxnSpPr>
                <p:spPr>
                  <a:xfrm>
                    <a:off x="1811310" y="2578388"/>
                    <a:ext cx="10989" cy="156008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65" idx="4"/>
                    <a:endCxn id="47" idx="0"/>
                  </p:cNvCxnSpPr>
                  <p:nvPr/>
                </p:nvCxnSpPr>
                <p:spPr>
                  <a:xfrm>
                    <a:off x="3081310" y="2502188"/>
                    <a:ext cx="46767" cy="154168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66" idx="5"/>
                    <a:endCxn id="49" idx="0"/>
                  </p:cNvCxnSpPr>
                  <p:nvPr/>
                </p:nvCxnSpPr>
                <p:spPr>
                  <a:xfrm>
                    <a:off x="3929888" y="2598086"/>
                    <a:ext cx="10989" cy="156008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62" idx="4"/>
                    <a:endCxn id="46" idx="0"/>
                  </p:cNvCxnSpPr>
                  <p:nvPr/>
                </p:nvCxnSpPr>
                <p:spPr>
                  <a:xfrm>
                    <a:off x="6726210" y="2984788"/>
                    <a:ext cx="46767" cy="154168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grpSp>
        </p:grpSp>
        <p:sp>
          <p:nvSpPr>
            <p:cNvPr id="68" name="TextBox 67"/>
            <p:cNvSpPr txBox="1"/>
            <p:nvPr/>
          </p:nvSpPr>
          <p:spPr>
            <a:xfrm>
              <a:off x="7473113" y="4246674"/>
              <a:ext cx="191911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mn-cs"/>
                </a:rPr>
                <a:t>Hybrid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mn-cs"/>
                </a:rPr>
                <a:t>geoid</a:t>
              </a:r>
            </a:p>
          </p:txBody>
        </p:sp>
      </p:grpSp>
      <p:grpSp>
        <p:nvGrpSpPr>
          <p:cNvPr id="52" name="Group 51"/>
          <p:cNvGrpSpPr/>
          <p:nvPr/>
        </p:nvGrpSpPr>
        <p:grpSpPr>
          <a:xfrm>
            <a:off x="398351" y="932507"/>
            <a:ext cx="6986383" cy="2025341"/>
            <a:chOff x="398351" y="932507"/>
            <a:chExt cx="6986383" cy="2025341"/>
          </a:xfrm>
        </p:grpSpPr>
        <p:grpSp>
          <p:nvGrpSpPr>
            <p:cNvPr id="51" name="Group 50"/>
            <p:cNvGrpSpPr/>
            <p:nvPr/>
          </p:nvGrpSpPr>
          <p:grpSpPr>
            <a:xfrm>
              <a:off x="398351" y="932507"/>
              <a:ext cx="1510323" cy="1926626"/>
              <a:chOff x="398351" y="932507"/>
              <a:chExt cx="1510323" cy="1926626"/>
            </a:xfrm>
          </p:grpSpPr>
          <p:sp>
            <p:nvSpPr>
              <p:cNvPr id="71" name="Rounded Rectangular Callout 70"/>
              <p:cNvSpPr/>
              <p:nvPr/>
            </p:nvSpPr>
            <p:spPr>
              <a:xfrm>
                <a:off x="398351" y="932507"/>
                <a:ext cx="1510323" cy="878186"/>
              </a:xfrm>
              <a:prstGeom prst="wedgeRoundRectCallout">
                <a:avLst>
                  <a:gd name="adj1" fmla="val -2226"/>
                  <a:gd name="adj2" fmla="val 17384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GPS on Bench Marks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9" name="Picture 2" descr="https://lh3.googleusercontent.com/q9bkpR646ciMmr3QWsyNM-9_7_B3OtLi8Y3I85jMjd7S-wLZS7nG0I0EuRB8CQrkQsG3eyIpfEK4oOJNqIsI2xEOGRqESegkBMbxNenkKOc3vHX4p0zZwR7la-hzKvT2_veDRweq"/>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999" t="7801" r="31404" b="15958"/>
              <a:stretch/>
            </p:blipFill>
            <p:spPr bwMode="auto">
              <a:xfrm>
                <a:off x="504447" y="1847381"/>
                <a:ext cx="611757" cy="1011752"/>
              </a:xfrm>
              <a:prstGeom prst="rect">
                <a:avLst/>
              </a:prstGeom>
              <a:noFill/>
              <a:extLst>
                <a:ext uri="{909E8E84-426E-40DD-AFC4-6F175D3DCCD1}">
                  <a14:hiddenFill xmlns:a14="http://schemas.microsoft.com/office/drawing/2010/main">
                    <a:solidFill>
                      <a:srgbClr val="FFFFFF"/>
                    </a:solidFill>
                  </a14:hiddenFill>
                </a:ext>
              </a:extLst>
            </p:spPr>
          </p:pic>
        </p:grpSp>
        <p:pic>
          <p:nvPicPr>
            <p:cNvPr id="70" name="Picture 2" descr="https://lh3.googleusercontent.com/q9bkpR646ciMmr3QWsyNM-9_7_B3OtLi8Y3I85jMjd7S-wLZS7nG0I0EuRB8CQrkQsG3eyIpfEK4oOJNqIsI2xEOGRqESegkBMbxNenkKOc3vHX4p0zZwR7la-hzKvT2_veDRweq"/>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999" t="7801" r="31404" b="15958"/>
            <a:stretch/>
          </p:blipFill>
          <p:spPr bwMode="auto">
            <a:xfrm>
              <a:off x="6772977" y="1946096"/>
              <a:ext cx="611757" cy="10117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p:cNvGrpSpPr/>
          <p:nvPr/>
        </p:nvGrpSpPr>
        <p:grpSpPr>
          <a:xfrm>
            <a:off x="9159532" y="4627967"/>
            <a:ext cx="2859127" cy="2194303"/>
            <a:chOff x="7742258" y="2501611"/>
            <a:chExt cx="4054348" cy="3901487"/>
          </a:xfrm>
        </p:grpSpPr>
        <p:pic>
          <p:nvPicPr>
            <p:cNvPr id="73" name="Picture 6" descr="https://www.ngs.noaa.gov/GEOID/GEOID18/maps/geoid18_conus_we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2258" y="3270193"/>
              <a:ext cx="4054348" cy="3132905"/>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p:cNvSpPr/>
            <p:nvPr/>
          </p:nvSpPr>
          <p:spPr>
            <a:xfrm rot="20444378">
              <a:off x="10014477" y="2501611"/>
              <a:ext cx="1612095" cy="711399"/>
            </a:xfrm>
            <a:prstGeom prst="rect">
              <a:avLst/>
            </a:prstGeom>
            <a:solidFill>
              <a:sysClr val="window" lastClr="FFFFFF"/>
            </a:solidFill>
            <a:ln w="25400" cap="flat" cmpd="sng" algn="ctr">
              <a:solidFill>
                <a:srgbClr val="4F81BD"/>
              </a:solidFill>
              <a:prstDash val="solid"/>
            </a:ln>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rPr>
                <a:t>GEOID18</a:t>
              </a:r>
            </a:p>
          </p:txBody>
        </p:sp>
      </p:grpSp>
      <p:sp>
        <p:nvSpPr>
          <p:cNvPr id="58" name="Freeform 57"/>
          <p:cNvSpPr/>
          <p:nvPr/>
        </p:nvSpPr>
        <p:spPr>
          <a:xfrm>
            <a:off x="1145679" y="4360105"/>
            <a:ext cx="6502785" cy="598881"/>
          </a:xfrm>
          <a:custGeom>
            <a:avLst/>
            <a:gdLst>
              <a:gd name="connsiteX0" fmla="*/ 44835 w 7398135"/>
              <a:gd name="connsiteY0" fmla="*/ 591189 h 598881"/>
              <a:gd name="connsiteX1" fmla="*/ 111510 w 7398135"/>
              <a:gd name="connsiteY1" fmla="*/ 553089 h 598881"/>
              <a:gd name="connsiteX2" fmla="*/ 2016510 w 7398135"/>
              <a:gd name="connsiteY2" fmla="*/ 639 h 598881"/>
              <a:gd name="connsiteX3" fmla="*/ 4416810 w 7398135"/>
              <a:gd name="connsiteY3" fmla="*/ 438789 h 598881"/>
              <a:gd name="connsiteX4" fmla="*/ 5740785 w 7398135"/>
              <a:gd name="connsiteY4" fmla="*/ 267339 h 598881"/>
              <a:gd name="connsiteX5" fmla="*/ 6893310 w 7398135"/>
              <a:gd name="connsiteY5" fmla="*/ 334014 h 598881"/>
              <a:gd name="connsiteX6" fmla="*/ 7398135 w 7398135"/>
              <a:gd name="connsiteY6" fmla="*/ 486414 h 5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5" h="598881">
                <a:moveTo>
                  <a:pt x="44835" y="591189"/>
                </a:moveTo>
                <a:cubicBezTo>
                  <a:pt x="-86134" y="621351"/>
                  <a:pt x="111510" y="553089"/>
                  <a:pt x="111510" y="553089"/>
                </a:cubicBezTo>
                <a:cubicBezTo>
                  <a:pt x="440123" y="454664"/>
                  <a:pt x="1298960" y="19689"/>
                  <a:pt x="2016510" y="639"/>
                </a:cubicBezTo>
                <a:cubicBezTo>
                  <a:pt x="2734060" y="-18411"/>
                  <a:pt x="3796098" y="394339"/>
                  <a:pt x="4416810" y="438789"/>
                </a:cubicBezTo>
                <a:cubicBezTo>
                  <a:pt x="5037522" y="483239"/>
                  <a:pt x="5328035" y="284801"/>
                  <a:pt x="5740785" y="267339"/>
                </a:cubicBezTo>
                <a:cubicBezTo>
                  <a:pt x="6153535" y="249876"/>
                  <a:pt x="6617085" y="297502"/>
                  <a:pt x="6893310" y="334014"/>
                </a:cubicBezTo>
                <a:cubicBezTo>
                  <a:pt x="7169535" y="370526"/>
                  <a:pt x="7283835" y="428470"/>
                  <a:pt x="7398135" y="486414"/>
                </a:cubicBezTo>
              </a:path>
            </a:pathLst>
          </a:cu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0369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nodeType="afterEffect">
                                  <p:stCondLst>
                                    <p:cond delay="0"/>
                                  </p:stCondLst>
                                  <p:childTnLst>
                                    <p:set>
                                      <p:cBhvr>
                                        <p:cTn id="49" dur="1" fill="hold">
                                          <p:stCondLst>
                                            <p:cond delay="0"/>
                                          </p:stCondLst>
                                        </p:cTn>
                                        <p:tgtEl>
                                          <p:spTgt spid="54">
                                            <p:txEl>
                                              <p:pRg st="0" end="0"/>
                                            </p:txEl>
                                          </p:spTgt>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5" grpId="0"/>
      <p:bldP spid="29" grpId="0"/>
      <p:bldP spid="3" grpId="0"/>
      <p:bldP spid="55" grpId="0"/>
      <p:bldP spid="56" grpId="0"/>
      <p:bldP spid="5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3714" y="319037"/>
            <a:ext cx="10972800" cy="1143000"/>
          </a:xfrm>
        </p:spPr>
        <p:txBody>
          <a:bodyPr/>
          <a:lstStyle/>
          <a:p>
            <a:r>
              <a:rPr lang="en-US" sz="3600" b="1" dirty="0" smtClean="0"/>
              <a:t>GEOID2022 will define NAPGD2022 Heights</a:t>
            </a:r>
            <a:endParaRPr lang="en-US" sz="3600" b="1" dirty="0"/>
          </a:p>
        </p:txBody>
      </p:sp>
      <p:sp>
        <p:nvSpPr>
          <p:cNvPr id="9" name="Freeform 8"/>
          <p:cNvSpPr/>
          <p:nvPr/>
        </p:nvSpPr>
        <p:spPr>
          <a:xfrm>
            <a:off x="1025224" y="4268805"/>
            <a:ext cx="6502785" cy="598881"/>
          </a:xfrm>
          <a:custGeom>
            <a:avLst/>
            <a:gdLst>
              <a:gd name="connsiteX0" fmla="*/ 44835 w 7398135"/>
              <a:gd name="connsiteY0" fmla="*/ 591189 h 598881"/>
              <a:gd name="connsiteX1" fmla="*/ 111510 w 7398135"/>
              <a:gd name="connsiteY1" fmla="*/ 553089 h 598881"/>
              <a:gd name="connsiteX2" fmla="*/ 2016510 w 7398135"/>
              <a:gd name="connsiteY2" fmla="*/ 639 h 598881"/>
              <a:gd name="connsiteX3" fmla="*/ 4416810 w 7398135"/>
              <a:gd name="connsiteY3" fmla="*/ 438789 h 598881"/>
              <a:gd name="connsiteX4" fmla="*/ 5740785 w 7398135"/>
              <a:gd name="connsiteY4" fmla="*/ 267339 h 598881"/>
              <a:gd name="connsiteX5" fmla="*/ 6893310 w 7398135"/>
              <a:gd name="connsiteY5" fmla="*/ 334014 h 598881"/>
              <a:gd name="connsiteX6" fmla="*/ 7398135 w 7398135"/>
              <a:gd name="connsiteY6" fmla="*/ 486414 h 5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5" h="598881">
                <a:moveTo>
                  <a:pt x="44835" y="591189"/>
                </a:moveTo>
                <a:cubicBezTo>
                  <a:pt x="-86134" y="621351"/>
                  <a:pt x="111510" y="553089"/>
                  <a:pt x="111510" y="553089"/>
                </a:cubicBezTo>
                <a:cubicBezTo>
                  <a:pt x="440123" y="454664"/>
                  <a:pt x="1298960" y="19689"/>
                  <a:pt x="2016510" y="639"/>
                </a:cubicBezTo>
                <a:cubicBezTo>
                  <a:pt x="2734060" y="-18411"/>
                  <a:pt x="3796098" y="394339"/>
                  <a:pt x="4416810" y="438789"/>
                </a:cubicBezTo>
                <a:cubicBezTo>
                  <a:pt x="5037522" y="483239"/>
                  <a:pt x="5328035" y="284801"/>
                  <a:pt x="5740785" y="267339"/>
                </a:cubicBezTo>
                <a:cubicBezTo>
                  <a:pt x="6153535" y="249876"/>
                  <a:pt x="6617085" y="297502"/>
                  <a:pt x="6893310" y="334014"/>
                </a:cubicBezTo>
                <a:cubicBezTo>
                  <a:pt x="7169535" y="370526"/>
                  <a:pt x="7283835" y="428470"/>
                  <a:pt x="7398135" y="486414"/>
                </a:cubicBezTo>
              </a:path>
            </a:pathLst>
          </a:cu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1" name="Freeform 10"/>
          <p:cNvSpPr/>
          <p:nvPr/>
        </p:nvSpPr>
        <p:spPr>
          <a:xfrm>
            <a:off x="1031956" y="5441109"/>
            <a:ext cx="6496050" cy="382715"/>
          </a:xfrm>
          <a:custGeom>
            <a:avLst/>
            <a:gdLst>
              <a:gd name="connsiteX0" fmla="*/ 0 w 6677025"/>
              <a:gd name="connsiteY0" fmla="*/ 382715 h 382715"/>
              <a:gd name="connsiteX1" fmla="*/ 3552825 w 6677025"/>
              <a:gd name="connsiteY1" fmla="*/ 1715 h 382715"/>
              <a:gd name="connsiteX2" fmla="*/ 6677025 w 6677025"/>
              <a:gd name="connsiteY2" fmla="*/ 268415 h 382715"/>
            </a:gdLst>
            <a:ahLst/>
            <a:cxnLst>
              <a:cxn ang="0">
                <a:pos x="connsiteX0" y="connsiteY0"/>
              </a:cxn>
              <a:cxn ang="0">
                <a:pos x="connsiteX1" y="connsiteY1"/>
              </a:cxn>
              <a:cxn ang="0">
                <a:pos x="connsiteX2" y="connsiteY2"/>
              </a:cxn>
            </a:cxnLst>
            <a:rect l="l" t="t" r="r" b="b"/>
            <a:pathLst>
              <a:path w="6677025" h="382715">
                <a:moveTo>
                  <a:pt x="0" y="382715"/>
                </a:moveTo>
                <a:cubicBezTo>
                  <a:pt x="1219994" y="201740"/>
                  <a:pt x="2439988" y="20765"/>
                  <a:pt x="3552825" y="1715"/>
                </a:cubicBezTo>
                <a:cubicBezTo>
                  <a:pt x="4665662" y="-17335"/>
                  <a:pt x="5671343" y="125540"/>
                  <a:pt x="6677025" y="268415"/>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2" name="TextBox 11"/>
          <p:cNvSpPr txBox="1"/>
          <p:nvPr/>
        </p:nvSpPr>
        <p:spPr>
          <a:xfrm>
            <a:off x="7659496" y="3473708"/>
            <a:ext cx="178183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mn-cs"/>
              </a:rPr>
              <a:t>Topography</a:t>
            </a:r>
          </a:p>
        </p:txBody>
      </p:sp>
      <p:sp>
        <p:nvSpPr>
          <p:cNvPr id="13" name="TextBox 12"/>
          <p:cNvSpPr txBox="1"/>
          <p:nvPr/>
        </p:nvSpPr>
        <p:spPr>
          <a:xfrm>
            <a:off x="7597701" y="4512157"/>
            <a:ext cx="182614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mn-cs"/>
              </a:rPr>
              <a:t>GEOID2022</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mn-cs"/>
            </a:endParaRPr>
          </a:p>
        </p:txBody>
      </p:sp>
      <p:sp>
        <p:nvSpPr>
          <p:cNvPr id="14" name="TextBox 13"/>
          <p:cNvSpPr txBox="1"/>
          <p:nvPr/>
        </p:nvSpPr>
        <p:spPr>
          <a:xfrm>
            <a:off x="7528009" y="5234862"/>
            <a:ext cx="1434047"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mn-cs"/>
              </a:rPr>
              <a:t>A chosen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mn-cs"/>
              </a:rPr>
              <a:t>ellipsoid</a:t>
            </a:r>
          </a:p>
        </p:txBody>
      </p:sp>
      <p:cxnSp>
        <p:nvCxnSpPr>
          <p:cNvPr id="16" name="Straight Arrow Connector 15"/>
          <p:cNvCxnSpPr/>
          <p:nvPr/>
        </p:nvCxnSpPr>
        <p:spPr>
          <a:xfrm flipV="1">
            <a:off x="4795247" y="3237878"/>
            <a:ext cx="14990" cy="2203231"/>
          </a:xfrm>
          <a:prstGeom prst="straightConnector1">
            <a:avLst/>
          </a:prstGeom>
          <a:ln w="1016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814751" y="1192440"/>
            <a:ext cx="527709"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79646"/>
                </a:solidFill>
                <a:effectLst/>
                <a:uLnTx/>
                <a:uFillTx/>
                <a:latin typeface="Times New Roman" panose="02020603050405020304" pitchFamily="18" charset="0"/>
                <a:ea typeface="MS PGothic" pitchFamily="34" charset="-128"/>
                <a:cs typeface="+mn-cs"/>
              </a:rPr>
              <a:t>h</a:t>
            </a:r>
          </a:p>
        </p:txBody>
      </p:sp>
      <p:sp>
        <p:nvSpPr>
          <p:cNvPr id="20" name="Rectangle 19"/>
          <p:cNvSpPr/>
          <p:nvPr/>
        </p:nvSpPr>
        <p:spPr>
          <a:xfrm>
            <a:off x="3933299" y="3672731"/>
            <a:ext cx="569387" cy="92333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79646"/>
                </a:solidFill>
                <a:effectLst/>
                <a:uLnTx/>
                <a:uFillTx/>
                <a:latin typeface="Times New Roman" panose="02020603050405020304" pitchFamily="18" charset="0"/>
                <a:ea typeface="MS PGothic" pitchFamily="34" charset="-128"/>
                <a:cs typeface="+mn-cs"/>
              </a:rPr>
              <a:t>h</a:t>
            </a:r>
            <a:endParaRPr kumimoji="0" lang="en-US" sz="5400" b="0" i="0" u="none" strike="noStrike" kern="1200" cap="none" spc="0" normalizeH="0" baseline="0" noProof="0" dirty="0">
              <a:ln>
                <a:noFill/>
              </a:ln>
              <a:solidFill>
                <a:srgbClr val="F79646"/>
              </a:solidFill>
              <a:effectLst/>
              <a:uLnTx/>
              <a:uFillTx/>
              <a:latin typeface="Times New Roman" panose="02020603050405020304" pitchFamily="18" charset="0"/>
              <a:ea typeface="MS PGothic" pitchFamily="34" charset="-128"/>
              <a:cs typeface="+mn-cs"/>
            </a:endParaRPr>
          </a:p>
        </p:txBody>
      </p:sp>
      <p:cxnSp>
        <p:nvCxnSpPr>
          <p:cNvPr id="22" name="Straight Arrow Connector 21"/>
          <p:cNvCxnSpPr/>
          <p:nvPr/>
        </p:nvCxnSpPr>
        <p:spPr>
          <a:xfrm flipV="1">
            <a:off x="4862708" y="4742989"/>
            <a:ext cx="12991" cy="698121"/>
          </a:xfrm>
          <a:prstGeom prst="straightConnector1">
            <a:avLst/>
          </a:prstGeom>
          <a:ln w="1016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997616" y="4800452"/>
            <a:ext cx="2012089" cy="70788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PGothic" pitchFamily="34" charset="-128"/>
                <a:cs typeface="+mn-cs"/>
              </a:rPr>
              <a:t>N</a:t>
            </a:r>
            <a:r>
              <a:rPr kumimoji="0" lang="en-US" sz="3200" b="1" i="0" u="none" strike="noStrike" kern="1200" cap="none" spc="0" normalizeH="0" baseline="-25000" noProof="0" dirty="0" smtClean="0">
                <a:ln>
                  <a:noFill/>
                </a:ln>
                <a:solidFill>
                  <a:srgbClr val="7030A0"/>
                </a:solidFill>
                <a:effectLst/>
                <a:uLnTx/>
                <a:uFillTx/>
                <a:latin typeface="Times New Roman" panose="02020603050405020304" pitchFamily="18" charset="0"/>
                <a:ea typeface="MS PGothic" pitchFamily="34" charset="-128"/>
                <a:cs typeface="+mn-cs"/>
              </a:rPr>
              <a:t>GEOID2022</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MS PGothic" pitchFamily="34" charset="-128"/>
              <a:cs typeface="+mn-cs"/>
            </a:endParaRPr>
          </a:p>
        </p:txBody>
      </p:sp>
      <p:cxnSp>
        <p:nvCxnSpPr>
          <p:cNvPr id="26" name="Straight Arrow Connector 25"/>
          <p:cNvCxnSpPr/>
          <p:nvPr/>
        </p:nvCxnSpPr>
        <p:spPr>
          <a:xfrm flipV="1">
            <a:off x="4873781" y="3249981"/>
            <a:ext cx="9616" cy="1493006"/>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8" name="Freeform 27"/>
          <p:cNvSpPr/>
          <p:nvPr/>
        </p:nvSpPr>
        <p:spPr>
          <a:xfrm>
            <a:off x="1108868" y="2126800"/>
            <a:ext cx="6624767" cy="1619390"/>
          </a:xfrm>
          <a:custGeom>
            <a:avLst/>
            <a:gdLst>
              <a:gd name="connsiteX0" fmla="*/ 33467 w 6624767"/>
              <a:gd name="connsiteY0" fmla="*/ 1371740 h 1619390"/>
              <a:gd name="connsiteX1" fmla="*/ 52517 w 6624767"/>
              <a:gd name="connsiteY1" fmla="*/ 1295540 h 1619390"/>
              <a:gd name="connsiteX2" fmla="*/ 528767 w 6624767"/>
              <a:gd name="connsiteY2" fmla="*/ 533540 h 1619390"/>
              <a:gd name="connsiteX3" fmla="*/ 833567 w 6624767"/>
              <a:gd name="connsiteY3" fmla="*/ 1181240 h 1619390"/>
              <a:gd name="connsiteX4" fmla="*/ 1119317 w 6624767"/>
              <a:gd name="connsiteY4" fmla="*/ 400190 h 1619390"/>
              <a:gd name="connsiteX5" fmla="*/ 1366967 w 6624767"/>
              <a:gd name="connsiteY5" fmla="*/ 140 h 1619390"/>
              <a:gd name="connsiteX6" fmla="*/ 1595567 w 6624767"/>
              <a:gd name="connsiteY6" fmla="*/ 438290 h 1619390"/>
              <a:gd name="connsiteX7" fmla="*/ 1881317 w 6624767"/>
              <a:gd name="connsiteY7" fmla="*/ 495440 h 1619390"/>
              <a:gd name="connsiteX8" fmla="*/ 2014667 w 6624767"/>
              <a:gd name="connsiteY8" fmla="*/ 876440 h 1619390"/>
              <a:gd name="connsiteX9" fmla="*/ 2586167 w 6624767"/>
              <a:gd name="connsiteY9" fmla="*/ 838340 h 1619390"/>
              <a:gd name="connsiteX10" fmla="*/ 2814767 w 6624767"/>
              <a:gd name="connsiteY10" fmla="*/ 990740 h 1619390"/>
              <a:gd name="connsiteX11" fmla="*/ 3157667 w 6624767"/>
              <a:gd name="connsiteY11" fmla="*/ 1181240 h 1619390"/>
              <a:gd name="connsiteX12" fmla="*/ 3367217 w 6624767"/>
              <a:gd name="connsiteY12" fmla="*/ 1181240 h 1619390"/>
              <a:gd name="connsiteX13" fmla="*/ 3729167 w 6624767"/>
              <a:gd name="connsiteY13" fmla="*/ 1105040 h 1619390"/>
              <a:gd name="connsiteX14" fmla="*/ 4224467 w 6624767"/>
              <a:gd name="connsiteY14" fmla="*/ 1124090 h 1619390"/>
              <a:gd name="connsiteX15" fmla="*/ 4548317 w 6624767"/>
              <a:gd name="connsiteY15" fmla="*/ 1009790 h 1619390"/>
              <a:gd name="connsiteX16" fmla="*/ 4948367 w 6624767"/>
              <a:gd name="connsiteY16" fmla="*/ 1047890 h 1619390"/>
              <a:gd name="connsiteX17" fmla="*/ 5519867 w 6624767"/>
              <a:gd name="connsiteY17" fmla="*/ 1352690 h 1619390"/>
              <a:gd name="connsiteX18" fmla="*/ 5996117 w 6624767"/>
              <a:gd name="connsiteY18" fmla="*/ 1428890 h 1619390"/>
              <a:gd name="connsiteX19" fmla="*/ 6243767 w 6624767"/>
              <a:gd name="connsiteY19" fmla="*/ 1486040 h 1619390"/>
              <a:gd name="connsiteX20" fmla="*/ 6453317 w 6624767"/>
              <a:gd name="connsiteY20" fmla="*/ 1562240 h 1619390"/>
              <a:gd name="connsiteX21" fmla="*/ 6624767 w 6624767"/>
              <a:gd name="connsiteY21" fmla="*/ 1619390 h 16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4767" h="1619390">
                <a:moveTo>
                  <a:pt x="33467" y="1371740"/>
                </a:moveTo>
                <a:cubicBezTo>
                  <a:pt x="1717" y="1403490"/>
                  <a:pt x="-30033" y="1435240"/>
                  <a:pt x="52517" y="1295540"/>
                </a:cubicBezTo>
                <a:cubicBezTo>
                  <a:pt x="135067" y="1155840"/>
                  <a:pt x="398592" y="552590"/>
                  <a:pt x="528767" y="533540"/>
                </a:cubicBezTo>
                <a:cubicBezTo>
                  <a:pt x="658942" y="514490"/>
                  <a:pt x="735142" y="1203465"/>
                  <a:pt x="833567" y="1181240"/>
                </a:cubicBezTo>
                <a:cubicBezTo>
                  <a:pt x="931992" y="1159015"/>
                  <a:pt x="1030417" y="597040"/>
                  <a:pt x="1119317" y="400190"/>
                </a:cubicBezTo>
                <a:cubicBezTo>
                  <a:pt x="1208217" y="203340"/>
                  <a:pt x="1287592" y="-6210"/>
                  <a:pt x="1366967" y="140"/>
                </a:cubicBezTo>
                <a:cubicBezTo>
                  <a:pt x="1446342" y="6490"/>
                  <a:pt x="1509842" y="355740"/>
                  <a:pt x="1595567" y="438290"/>
                </a:cubicBezTo>
                <a:cubicBezTo>
                  <a:pt x="1681292" y="520840"/>
                  <a:pt x="1811467" y="422415"/>
                  <a:pt x="1881317" y="495440"/>
                </a:cubicBezTo>
                <a:cubicBezTo>
                  <a:pt x="1951167" y="568465"/>
                  <a:pt x="1897192" y="819290"/>
                  <a:pt x="2014667" y="876440"/>
                </a:cubicBezTo>
                <a:cubicBezTo>
                  <a:pt x="2132142" y="933590"/>
                  <a:pt x="2452817" y="819290"/>
                  <a:pt x="2586167" y="838340"/>
                </a:cubicBezTo>
                <a:cubicBezTo>
                  <a:pt x="2719517" y="857390"/>
                  <a:pt x="2719517" y="933590"/>
                  <a:pt x="2814767" y="990740"/>
                </a:cubicBezTo>
                <a:cubicBezTo>
                  <a:pt x="2910017" y="1047890"/>
                  <a:pt x="3065592" y="1149490"/>
                  <a:pt x="3157667" y="1181240"/>
                </a:cubicBezTo>
                <a:cubicBezTo>
                  <a:pt x="3249742" y="1212990"/>
                  <a:pt x="3271967" y="1193940"/>
                  <a:pt x="3367217" y="1181240"/>
                </a:cubicBezTo>
                <a:cubicBezTo>
                  <a:pt x="3462467" y="1168540"/>
                  <a:pt x="3586292" y="1114565"/>
                  <a:pt x="3729167" y="1105040"/>
                </a:cubicBezTo>
                <a:cubicBezTo>
                  <a:pt x="3872042" y="1095515"/>
                  <a:pt x="4087942" y="1139965"/>
                  <a:pt x="4224467" y="1124090"/>
                </a:cubicBezTo>
                <a:cubicBezTo>
                  <a:pt x="4360992" y="1108215"/>
                  <a:pt x="4427667" y="1022490"/>
                  <a:pt x="4548317" y="1009790"/>
                </a:cubicBezTo>
                <a:cubicBezTo>
                  <a:pt x="4668967" y="997090"/>
                  <a:pt x="4786442" y="990740"/>
                  <a:pt x="4948367" y="1047890"/>
                </a:cubicBezTo>
                <a:cubicBezTo>
                  <a:pt x="5110292" y="1105040"/>
                  <a:pt x="5345242" y="1289190"/>
                  <a:pt x="5519867" y="1352690"/>
                </a:cubicBezTo>
                <a:cubicBezTo>
                  <a:pt x="5694492" y="1416190"/>
                  <a:pt x="5875467" y="1406665"/>
                  <a:pt x="5996117" y="1428890"/>
                </a:cubicBezTo>
                <a:cubicBezTo>
                  <a:pt x="6116767" y="1451115"/>
                  <a:pt x="6167567" y="1463815"/>
                  <a:pt x="6243767" y="1486040"/>
                </a:cubicBezTo>
                <a:cubicBezTo>
                  <a:pt x="6319967" y="1508265"/>
                  <a:pt x="6389817" y="1540015"/>
                  <a:pt x="6453317" y="1562240"/>
                </a:cubicBezTo>
                <a:cubicBezTo>
                  <a:pt x="6516817" y="1584465"/>
                  <a:pt x="6570792" y="1601927"/>
                  <a:pt x="6624767" y="1619390"/>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9" name="Rectangle 28"/>
          <p:cNvSpPr/>
          <p:nvPr/>
        </p:nvSpPr>
        <p:spPr>
          <a:xfrm>
            <a:off x="4953092" y="3672731"/>
            <a:ext cx="2100255" cy="70788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00B050"/>
                </a:solidFill>
                <a:effectLst/>
                <a:uLnTx/>
                <a:uFillTx/>
                <a:latin typeface="Times New Roman" panose="02020603050405020304" pitchFamily="18" charset="0"/>
                <a:ea typeface="MS PGothic" pitchFamily="34" charset="-128"/>
                <a:cs typeface="+mn-cs"/>
              </a:rPr>
              <a:t>H</a:t>
            </a:r>
            <a:r>
              <a:rPr kumimoji="0" lang="en-US" sz="3200" b="1" i="0" u="none" strike="noStrike" kern="1200" cap="none" spc="0" normalizeH="0" baseline="-25000" noProof="0" dirty="0" smtClean="0">
                <a:ln>
                  <a:noFill/>
                </a:ln>
                <a:solidFill>
                  <a:srgbClr val="00B050"/>
                </a:solidFill>
                <a:effectLst/>
                <a:uLnTx/>
                <a:uFillTx/>
                <a:latin typeface="Times New Roman" panose="02020603050405020304" pitchFamily="18" charset="0"/>
                <a:ea typeface="MS PGothic" pitchFamily="34" charset="-128"/>
                <a:cs typeface="+mn-cs"/>
              </a:rPr>
              <a:t>NAPGD2022</a:t>
            </a:r>
            <a:endPar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S PGothic" pitchFamily="34" charset="-128"/>
              <a:cs typeface="+mn-cs"/>
            </a:endParaRPr>
          </a:p>
        </p:txBody>
      </p:sp>
      <p:sp>
        <p:nvSpPr>
          <p:cNvPr id="35" name="Rectangle 34"/>
          <p:cNvSpPr/>
          <p:nvPr/>
        </p:nvSpPr>
        <p:spPr>
          <a:xfrm>
            <a:off x="37322" y="1223218"/>
            <a:ext cx="2828018" cy="769441"/>
          </a:xfrm>
          <a:prstGeom prst="rect">
            <a:avLst/>
          </a:prstGeom>
        </p:spPr>
        <p:txBody>
          <a:bodyPr wrap="none">
            <a:spAutoFit/>
          </a:bodyPr>
          <a:lstStyle/>
          <a:p>
            <a:pPr lvl="0" fontAlgn="base">
              <a:spcBef>
                <a:spcPct val="0"/>
              </a:spcBef>
              <a:spcAft>
                <a:spcPct val="0"/>
              </a:spcAft>
              <a:defRPr/>
            </a:pPr>
            <a:r>
              <a:rPr kumimoji="0" lang="en-US" sz="4400" b="1" i="0" u="none" strike="noStrike" kern="1200" cap="none" spc="0" normalizeH="0" baseline="0" noProof="0" dirty="0" smtClean="0">
                <a:ln>
                  <a:noFill/>
                </a:ln>
                <a:solidFill>
                  <a:srgbClr val="00B050"/>
                </a:solidFill>
                <a:effectLst/>
                <a:uLnTx/>
                <a:uFillTx/>
                <a:latin typeface="Times New Roman" panose="02020603050405020304" pitchFamily="18" charset="0"/>
                <a:ea typeface="MS PGothic" pitchFamily="34" charset="-128"/>
                <a:cs typeface="+mn-cs"/>
              </a:rPr>
              <a:t>H</a:t>
            </a:r>
            <a:r>
              <a:rPr kumimoji="0" lang="en-US" sz="3600" b="1" i="0" u="none" strike="noStrike" kern="1200" cap="none" spc="0" normalizeH="0" baseline="-25000" noProof="0" dirty="0" smtClean="0">
                <a:ln>
                  <a:noFill/>
                </a:ln>
                <a:solidFill>
                  <a:srgbClr val="00B050"/>
                </a:solidFill>
                <a:effectLst/>
                <a:uLnTx/>
                <a:uFillTx/>
                <a:latin typeface="Times New Roman" panose="02020603050405020304" pitchFamily="18" charset="0"/>
                <a:ea typeface="MS PGothic" pitchFamily="34" charset="-128"/>
                <a:cs typeface="+mn-cs"/>
              </a:rPr>
              <a:t>NAPGD2022</a:t>
            </a:r>
            <a:r>
              <a:rPr lang="en-US" sz="3600" b="1" dirty="0">
                <a:solidFill>
                  <a:prstClr val="black"/>
                </a:solidFill>
                <a:latin typeface="Times New Roman" panose="02020603050405020304" pitchFamily="18" charset="0"/>
                <a:ea typeface="MS PGothic" pitchFamily="34" charset="-128"/>
              </a:rPr>
              <a:t> = </a:t>
            </a:r>
            <a:endParaRPr kumimoji="0" lang="en-US" sz="3600" b="0" i="0" u="none" strike="noStrike" kern="1200" cap="none" spc="0" normalizeH="0" baseline="0" noProof="0" dirty="0">
              <a:ln>
                <a:noFill/>
              </a:ln>
              <a:solidFill>
                <a:srgbClr val="00B050"/>
              </a:solidFill>
              <a:effectLst/>
              <a:uLnTx/>
              <a:uFillTx/>
              <a:latin typeface="Times New Roman" panose="02020603050405020304" pitchFamily="18" charset="0"/>
              <a:ea typeface="MS PGothic" pitchFamily="34" charset="-128"/>
              <a:cs typeface="+mn-cs"/>
            </a:endParaRPr>
          </a:p>
        </p:txBody>
      </p:sp>
      <p:sp>
        <p:nvSpPr>
          <p:cNvPr id="36" name="Rectangle 35"/>
          <p:cNvSpPr/>
          <p:nvPr/>
        </p:nvSpPr>
        <p:spPr>
          <a:xfrm>
            <a:off x="3210147" y="1192440"/>
            <a:ext cx="2783134" cy="83099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4800" b="1" dirty="0" smtClean="0">
                <a:solidFill>
                  <a:prstClr val="black"/>
                </a:solidFill>
                <a:latin typeface="Times New Roman" panose="02020603050405020304" pitchFamily="18" charset="0"/>
                <a:ea typeface="MS PGothic" pitchFamily="34" charset="-128"/>
              </a:rPr>
              <a:t> -</a:t>
            </a: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mn-cs"/>
              </a:rPr>
              <a:t> </a:t>
            </a:r>
            <a:r>
              <a:rPr kumimoji="0" lang="en-US" sz="48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PGothic" pitchFamily="34" charset="-128"/>
                <a:cs typeface="+mn-cs"/>
              </a:rPr>
              <a:t>N</a:t>
            </a:r>
            <a:r>
              <a:rPr kumimoji="0" lang="en-US" sz="3600" b="1" i="0" u="none" strike="noStrike" kern="1200" cap="none" spc="0" normalizeH="0" baseline="-25000" noProof="0" dirty="0" smtClean="0">
                <a:ln>
                  <a:noFill/>
                </a:ln>
                <a:solidFill>
                  <a:srgbClr val="7030A0"/>
                </a:solidFill>
                <a:effectLst/>
                <a:uLnTx/>
                <a:uFillTx/>
                <a:latin typeface="Times New Roman" panose="02020603050405020304" pitchFamily="18" charset="0"/>
                <a:ea typeface="MS PGothic" pitchFamily="34" charset="-128"/>
                <a:cs typeface="+mn-cs"/>
              </a:rPr>
              <a:t>GEOID2022</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S PGothic" pitchFamily="34" charset="-128"/>
              <a:cs typeface="+mn-cs"/>
            </a:endParaRPr>
          </a:p>
        </p:txBody>
      </p:sp>
      <p:sp>
        <p:nvSpPr>
          <p:cNvPr id="3" name="TextBox 2"/>
          <p:cNvSpPr txBox="1"/>
          <p:nvPr/>
        </p:nvSpPr>
        <p:spPr>
          <a:xfrm>
            <a:off x="2614312" y="5771580"/>
            <a:ext cx="4024035"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Times New Roman" panose="02020603050405020304" pitchFamily="18" charset="0"/>
                <a:ea typeface="MS PGothic" pitchFamily="34" charset="-128"/>
                <a:cs typeface="Times New Roman" panose="02020603050405020304" pitchFamily="18" charset="0"/>
              </a:rPr>
              <a:t>*The relationship between the ellipsoid and the geoid may be swapped in some locations  </a:t>
            </a:r>
          </a:p>
        </p:txBody>
      </p:sp>
      <p:grpSp>
        <p:nvGrpSpPr>
          <p:cNvPr id="27" name="Group 26"/>
          <p:cNvGrpSpPr/>
          <p:nvPr/>
        </p:nvGrpSpPr>
        <p:grpSpPr>
          <a:xfrm>
            <a:off x="5854666" y="1193230"/>
            <a:ext cx="3107391" cy="2316860"/>
            <a:chOff x="3324725" y="-82658"/>
            <a:chExt cx="2600536" cy="3025886"/>
          </a:xfrm>
        </p:grpSpPr>
        <p:grpSp>
          <p:nvGrpSpPr>
            <p:cNvPr id="33" name="Group 32"/>
            <p:cNvGrpSpPr/>
            <p:nvPr/>
          </p:nvGrpSpPr>
          <p:grpSpPr>
            <a:xfrm>
              <a:off x="3324725" y="-82658"/>
              <a:ext cx="2600536" cy="2809270"/>
              <a:chOff x="6399123" y="36960"/>
              <a:chExt cx="2600536" cy="2809270"/>
            </a:xfrm>
          </p:grpSpPr>
          <p:pic>
            <p:nvPicPr>
              <p:cNvPr id="37" name="Picture 2" descr="https://lh3.googleusercontent.com/S1XOYQBbS0C3cGyn9yZ5WWrfL0hoUVTwXPkwplNFKT9ZFaMQY7UUoOl1mZxVoEkHPYJL91at1cDJlGXDQJQ3KAGNsSb64nb-tkEhFG1m9NaQZOR9GAB198qw0HrG3DKk1iZDK2l_YMrXbDtrdb_ykGqKK-tmObAJWnFYUQjLQVPvPJNfdXt7icqPahRcbkDWkNa9-fRRvCP2rB5bLWbkoeet1Btzop0cwtckaDePJMqvoMbEKuliY60d4Zs9dEAx4MLfJHwiJjkV_ai2JXQk85cT5oKoyHmgWy3UY0v_lDCRZMhj-E0EEJ5O2S74nadCiKivx1P_psT-iSA7-hp3vtQTsNUhlPOZI5zZdm6bhFEuN2QAkGLJhUytCNlXkSea-sfq5YmCRI5Zb0HnmxChklDkOaZv7brDCx5ngEYv61hmyh1k9eYXvWgMvXE_XjjAv3FBFyO-N3xYLLgZNJBSqhsjfBxY4oPXXxY20BV3WaGM664__VDYaHiC7E82eVcLMs0LDcigR4NlFzHY0gkUz_gA2jkFn0GNmioj6uQtYjqoRZrYK5kfo530ai7xP6nWQtlK9fNUNtLXuSUSa9V9eMLjJKA8J8hgEBX5GUY=w1408-h941-n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23" t="5189" r="17825" b="20118"/>
              <a:stretch/>
            </p:blipFill>
            <p:spPr bwMode="auto">
              <a:xfrm>
                <a:off x="6462212" y="888217"/>
                <a:ext cx="1771011" cy="1958013"/>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23"/>
              <p:cNvSpPr txBox="1">
                <a:spLocks noChangeArrowheads="1"/>
              </p:cNvSpPr>
              <p:nvPr/>
            </p:nvSpPr>
            <p:spPr bwMode="auto">
              <a:xfrm>
                <a:off x="6399123" y="36960"/>
                <a:ext cx="2600536" cy="92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MS PGothic" pitchFamily="34" charset="-128"/>
                    <a:cs typeface="+mn-cs"/>
                  </a:rPr>
                  <a:t>H: </a:t>
                </a:r>
                <a:r>
                  <a:rPr kumimoji="0" lang="en-US" sz="2000" b="1" i="0" u="none" strike="noStrike" kern="1200" cap="none" spc="0" normalizeH="0" baseline="0" noProof="0" dirty="0" smtClean="0">
                    <a:ln>
                      <a:noFill/>
                    </a:ln>
                    <a:solidFill>
                      <a:srgbClr val="00B050"/>
                    </a:solidFill>
                    <a:effectLst/>
                    <a:uLnTx/>
                    <a:uFillTx/>
                    <a:latin typeface="Times New Roman" panose="02020603050405020304" pitchFamily="18" charset="0"/>
                    <a:ea typeface="MS PGothic" pitchFamily="34" charset="-128"/>
                    <a:cs typeface="+mn-cs"/>
                  </a:rPr>
                  <a:t>Orthometric height </a:t>
                </a:r>
                <a:r>
                  <a:rPr kumimoji="0" lang="en-US" altLang="en-US" sz="2000" b="1" i="0" u="none" strike="noStrike" kern="1200" cap="none" spc="0" normalizeH="0" baseline="0" noProof="0" dirty="0" smtClean="0">
                    <a:ln>
                      <a:noFill/>
                    </a:ln>
                    <a:solidFill>
                      <a:srgbClr val="00B050"/>
                    </a:solidFill>
                    <a:effectLst/>
                    <a:uLnTx/>
                    <a:uFillTx/>
                    <a:latin typeface="Times New Roman" panose="02020603050405020304" pitchFamily="18" charset="0"/>
                    <a:ea typeface="MS PGothic" pitchFamily="34" charset="-128"/>
                    <a:cs typeface="+mn-cs"/>
                  </a:rPr>
                  <a:t>– which way water flows</a:t>
                </a:r>
                <a:endParaRPr kumimoji="0" lang="en-US" alt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MS PGothic" pitchFamily="34" charset="-128"/>
                  <a:cs typeface="+mn-cs"/>
                </a:endParaRPr>
              </a:p>
            </p:txBody>
          </p:sp>
        </p:grpSp>
        <p:pic>
          <p:nvPicPr>
            <p:cNvPr id="34" name="Picture 2" descr="https://lh6.googleusercontent.com/wi3AYco9vXR_62LwCykcbpJO0IPb2yV_ulTfZMvvjnUgveLsikZKAV6XZWiwTJCBH9Y7QZ03H0YiGoR7dVgp2rGiBxPA5tig9ih7kePfVolBU3qyplbKgwelzs7Z7V2XWOAcLRsCQ3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191" t="11363" r="19174" b="10814"/>
            <a:stretch/>
          </p:blipFill>
          <p:spPr bwMode="auto">
            <a:xfrm>
              <a:off x="4478897" y="1961327"/>
              <a:ext cx="1036886" cy="9819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9518236" y="3494923"/>
            <a:ext cx="2500693" cy="2861432"/>
            <a:chOff x="9518236" y="3494923"/>
            <a:chExt cx="2500693" cy="2861432"/>
          </a:xfrm>
        </p:grpSpPr>
        <p:sp>
          <p:nvSpPr>
            <p:cNvPr id="40" name="Text Box 26"/>
            <p:cNvSpPr txBox="1">
              <a:spLocks noChangeArrowheads="1"/>
            </p:cNvSpPr>
            <p:nvPr/>
          </p:nvSpPr>
          <p:spPr bwMode="auto">
            <a:xfrm>
              <a:off x="9556336" y="5340692"/>
              <a:ext cx="246259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smtClean="0">
                  <a:ln>
                    <a:noFill/>
                  </a:ln>
                  <a:solidFill>
                    <a:srgbClr val="7030A0"/>
                  </a:solidFill>
                  <a:effectLst/>
                  <a:uLnTx/>
                  <a:uFillTx/>
                  <a:latin typeface="Calibri"/>
                  <a:ea typeface="+mn-ea"/>
                  <a:cs typeface="+mn-cs"/>
                </a:rPr>
                <a:t>N: Geoid undulation from </a:t>
              </a:r>
              <a:r>
                <a:rPr kumimoji="0" lang="en-US" altLang="en-US" sz="2000" b="1" i="0" u="none" strike="noStrike" kern="1200" cap="none" spc="0" normalizeH="0" baseline="0" noProof="0" dirty="0">
                  <a:ln>
                    <a:noFill/>
                  </a:ln>
                  <a:solidFill>
                    <a:srgbClr val="7030A0"/>
                  </a:solidFill>
                  <a:effectLst/>
                  <a:uLnTx/>
                  <a:uFillTx/>
                  <a:latin typeface="Calibri"/>
                  <a:ea typeface="+mn-ea"/>
                  <a:cs typeface="+mn-cs"/>
                </a:rPr>
                <a:t>a </a:t>
              </a:r>
              <a:r>
                <a:rPr kumimoji="0" lang="en-US" altLang="en-US" sz="2000" b="1" i="0" u="none" strike="noStrike" kern="1200" cap="none" spc="0" normalizeH="0" baseline="0" noProof="0" dirty="0" smtClean="0">
                  <a:ln>
                    <a:noFill/>
                  </a:ln>
                  <a:solidFill>
                    <a:srgbClr val="7030A0"/>
                  </a:solidFill>
                  <a:effectLst/>
                  <a:uLnTx/>
                  <a:uFillTx/>
                  <a:latin typeface="Calibri"/>
                  <a:ea typeface="+mn-ea"/>
                  <a:cs typeface="+mn-cs"/>
                </a:rPr>
                <a:t>gravimetric geoid model</a:t>
              </a:r>
              <a:endParaRPr kumimoji="0" lang="en-US" altLang="en-US" sz="2000" b="1" i="0" u="none" strike="noStrike" kern="1200" cap="none" spc="0" normalizeH="0" baseline="0" noProof="0" dirty="0">
                <a:ln>
                  <a:noFill/>
                </a:ln>
                <a:solidFill>
                  <a:srgbClr val="7030A0"/>
                </a:solidFill>
                <a:effectLst/>
                <a:uLnTx/>
                <a:uFillTx/>
                <a:latin typeface="Calibri"/>
                <a:ea typeface="+mn-ea"/>
                <a:cs typeface="+mn-cs"/>
              </a:endParaRPr>
            </a:p>
          </p:txBody>
        </p:sp>
        <p:pic>
          <p:nvPicPr>
            <p:cNvPr id="41" name="Picture 27" descr="geo03a_70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59" t="52025" r="61625" b="25487"/>
            <a:stretch/>
          </p:blipFill>
          <p:spPr bwMode="auto">
            <a:xfrm>
              <a:off x="9518236" y="3494923"/>
              <a:ext cx="2342400" cy="18308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9037442" y="582311"/>
            <a:ext cx="3074087" cy="2622116"/>
            <a:chOff x="9037442" y="582311"/>
            <a:chExt cx="3074087" cy="2622116"/>
          </a:xfrm>
        </p:grpSpPr>
        <p:grpSp>
          <p:nvGrpSpPr>
            <p:cNvPr id="15" name="Group 14"/>
            <p:cNvGrpSpPr/>
            <p:nvPr/>
          </p:nvGrpSpPr>
          <p:grpSpPr>
            <a:xfrm>
              <a:off x="9631420" y="582311"/>
              <a:ext cx="2480109" cy="2622116"/>
              <a:chOff x="9631420" y="582311"/>
              <a:chExt cx="2480109" cy="2622116"/>
            </a:xfrm>
          </p:grpSpPr>
          <p:sp>
            <p:nvSpPr>
              <p:cNvPr id="31" name="Text Box 23"/>
              <p:cNvSpPr txBox="1">
                <a:spLocks noChangeArrowheads="1"/>
              </p:cNvSpPr>
              <p:nvPr/>
            </p:nvSpPr>
            <p:spPr bwMode="auto">
              <a:xfrm>
                <a:off x="9631420" y="2496541"/>
                <a:ext cx="24801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smtClean="0">
                    <a:ln>
                      <a:noFill/>
                    </a:ln>
                    <a:solidFill>
                      <a:srgbClr val="F79646"/>
                    </a:solidFill>
                    <a:effectLst/>
                    <a:uLnTx/>
                    <a:uFillTx/>
                    <a:latin typeface="Calibri"/>
                    <a:ea typeface="+mn-ea"/>
                    <a:cs typeface="+mn-cs"/>
                  </a:rPr>
                  <a:t>h: Ellipsoid height measured  </a:t>
                </a:r>
                <a:r>
                  <a:rPr kumimoji="0" lang="en-US" altLang="en-US" sz="2000" b="1" i="0" u="none" strike="noStrike" kern="1200" cap="none" spc="0" normalizeH="0" baseline="0" noProof="0" dirty="0">
                    <a:ln>
                      <a:noFill/>
                    </a:ln>
                    <a:solidFill>
                      <a:srgbClr val="F79646"/>
                    </a:solidFill>
                    <a:effectLst/>
                    <a:uLnTx/>
                    <a:uFillTx/>
                    <a:latin typeface="Calibri"/>
                    <a:ea typeface="+mn-ea"/>
                    <a:cs typeface="+mn-cs"/>
                  </a:rPr>
                  <a:t>using GPS</a:t>
                </a:r>
              </a:p>
            </p:txBody>
          </p:sp>
          <p:pic>
            <p:nvPicPr>
              <p:cNvPr id="32" name="Picture 24" descr="geo03a_70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98" t="26435" r="54709" b="47669"/>
              <a:stretch/>
            </p:blipFill>
            <p:spPr bwMode="auto">
              <a:xfrm>
                <a:off x="10049950" y="582311"/>
                <a:ext cx="1938253" cy="192972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https://lh3.googleusercontent.com/q9bkpR646ciMmr3QWsyNM-9_7_B3OtLi8Y3I85jMjd7S-wLZS7nG0I0EuRB8CQrkQsG3eyIpfEK4oOJNqIsI2xEOGRqESegkBMbxNenkKOc3vHX4p0zZwR7la-hzKvT2_veDRweq"/>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999" t="7801" r="31404" b="15958"/>
            <a:stretch/>
          </p:blipFill>
          <p:spPr bwMode="auto">
            <a:xfrm>
              <a:off x="9037442" y="583586"/>
              <a:ext cx="1191945" cy="1971294"/>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TextBox 42"/>
          <p:cNvSpPr txBox="1"/>
          <p:nvPr/>
        </p:nvSpPr>
        <p:spPr>
          <a:xfrm>
            <a:off x="255205" y="6924305"/>
            <a:ext cx="9080084" cy="1477328"/>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Theoretically,  the difference between these three values should be zero.  In practice, using actual observations gives a residual, or measure of the misfit between the three.  We use the residual to evaluate and quality control the observations</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In the Modernized System the GEOID 2022 model will DEFINE  the height rather than estimate it as done with the hybrid geoid models.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7898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49" y="548124"/>
            <a:ext cx="11508171" cy="1143000"/>
          </a:xfrm>
        </p:spPr>
        <p:txBody>
          <a:bodyPr anchor="t">
            <a:normAutofit fontScale="90000"/>
          </a:bodyPr>
          <a:lstStyle/>
          <a:p>
            <a:pPr lvl="0"/>
            <a:r>
              <a:rPr lang="en-US" dirty="0" smtClean="0">
                <a:solidFill>
                  <a:prstClr val="black"/>
                </a:solidFill>
              </a:rPr>
              <a:t>Automatic Evaluation of New GPS </a:t>
            </a:r>
            <a:r>
              <a:rPr lang="en-US" dirty="0">
                <a:solidFill>
                  <a:prstClr val="black"/>
                </a:solidFill>
              </a:rPr>
              <a:t>on </a:t>
            </a:r>
            <a:r>
              <a:rPr lang="en-US" dirty="0" smtClean="0">
                <a:solidFill>
                  <a:prstClr val="black"/>
                </a:solidFill>
              </a:rPr>
              <a:t>Bench Mark data with </a:t>
            </a:r>
            <a:r>
              <a:rPr lang="en-US" dirty="0">
                <a:solidFill>
                  <a:prstClr val="black"/>
                </a:solidFill>
              </a:rPr>
              <a:t>Machine Learning  </a:t>
            </a:r>
          </a:p>
        </p:txBody>
      </p:sp>
      <p:sp>
        <p:nvSpPr>
          <p:cNvPr id="3" name="Content Placeholder 2"/>
          <p:cNvSpPr>
            <a:spLocks noGrp="1"/>
          </p:cNvSpPr>
          <p:nvPr>
            <p:ph idx="1"/>
          </p:nvPr>
        </p:nvSpPr>
        <p:spPr>
          <a:xfrm>
            <a:off x="5849334" y="1822747"/>
            <a:ext cx="6473590" cy="2872212"/>
          </a:xfrm>
        </p:spPr>
        <p:txBody>
          <a:bodyPr>
            <a:noAutofit/>
          </a:bodyPr>
          <a:lstStyle/>
          <a:p>
            <a:pPr marL="57149" indent="0">
              <a:buNone/>
            </a:pPr>
            <a:r>
              <a:rPr lang="en-US" sz="2400" dirty="0" smtClean="0">
                <a:latin typeface="Helvetica" panose="020B0604020202020204" pitchFamily="34" charset="0"/>
                <a:cs typeface="Helvetica" panose="020B0604020202020204" pitchFamily="34" charset="0"/>
              </a:rPr>
              <a:t>Use </a:t>
            </a:r>
            <a:r>
              <a:rPr lang="en-US" sz="2400" dirty="0">
                <a:latin typeface="Helvetica" panose="020B0604020202020204" pitchFamily="34" charset="0"/>
                <a:cs typeface="Helvetica" panose="020B0604020202020204" pitchFamily="34" charset="0"/>
              </a:rPr>
              <a:t>results from GEOID18 to ‘train’ a model</a:t>
            </a:r>
          </a:p>
          <a:p>
            <a:pPr lvl="1"/>
            <a:r>
              <a:rPr lang="en-US" sz="2000" dirty="0">
                <a:latin typeface="Helvetica" panose="020B0604020202020204" pitchFamily="34" charset="0"/>
                <a:cs typeface="Helvetica" panose="020B0604020202020204" pitchFamily="34" charset="0"/>
              </a:rPr>
              <a:t>“Supervised </a:t>
            </a:r>
            <a:r>
              <a:rPr lang="en-US" sz="2000" dirty="0" smtClean="0">
                <a:latin typeface="Helvetica" panose="020B0604020202020204" pitchFamily="34" charset="0"/>
                <a:cs typeface="Helvetica" panose="020B0604020202020204" pitchFamily="34" charset="0"/>
              </a:rPr>
              <a:t>Classification” - based on </a:t>
            </a:r>
            <a:r>
              <a:rPr lang="en-US" sz="2000" dirty="0">
                <a:latin typeface="Helvetica" panose="020B0604020202020204" pitchFamily="34" charset="0"/>
                <a:cs typeface="Helvetica" panose="020B0604020202020204" pitchFamily="34" charset="0"/>
              </a:rPr>
              <a:t>previous manual editing/cleaning process</a:t>
            </a:r>
          </a:p>
          <a:p>
            <a:pPr lvl="1"/>
            <a:r>
              <a:rPr lang="en-US" sz="2000" dirty="0" smtClean="0">
                <a:latin typeface="Helvetica" panose="020B0604020202020204" pitchFamily="34" charset="0"/>
                <a:cs typeface="Helvetica" panose="020B0604020202020204" pitchFamily="34" charset="0"/>
              </a:rPr>
              <a:t>Binary </a:t>
            </a:r>
            <a:r>
              <a:rPr lang="en-US" sz="2000" dirty="0">
                <a:latin typeface="Helvetica" panose="020B0604020202020204" pitchFamily="34" charset="0"/>
                <a:cs typeface="Helvetica" panose="020B0604020202020204" pitchFamily="34" charset="0"/>
              </a:rPr>
              <a:t>Class: ‘Use/Yes’ or ‘Not Use/No’ </a:t>
            </a:r>
          </a:p>
          <a:p>
            <a:pPr marL="57149" indent="0">
              <a:buNone/>
            </a:pPr>
            <a:r>
              <a:rPr lang="en-US" sz="2400" dirty="0">
                <a:latin typeface="Helvetica" panose="020B0604020202020204" pitchFamily="34" charset="0"/>
                <a:cs typeface="Helvetica" panose="020B0604020202020204" pitchFamily="34" charset="0"/>
              </a:rPr>
              <a:t>Use model on new data going forward</a:t>
            </a:r>
          </a:p>
          <a:p>
            <a:pPr lvl="1"/>
            <a:r>
              <a:rPr lang="en-US" sz="2000" dirty="0" smtClean="0">
                <a:latin typeface="Helvetica" panose="020B0604020202020204" pitchFamily="34" charset="0"/>
                <a:cs typeface="Helvetica" panose="020B0604020202020204" pitchFamily="34" charset="0"/>
              </a:rPr>
              <a:t>Automate evaluation of  </a:t>
            </a:r>
            <a:r>
              <a:rPr lang="en-US" sz="2000" dirty="0">
                <a:latin typeface="Helvetica" panose="020B0604020202020204" pitchFamily="34" charset="0"/>
                <a:cs typeface="Helvetica" panose="020B0604020202020204" pitchFamily="34" charset="0"/>
              </a:rPr>
              <a:t>~250 new submissions on </a:t>
            </a:r>
            <a:r>
              <a:rPr lang="en-US" sz="2000" dirty="0" smtClean="0">
                <a:latin typeface="Helvetica" panose="020B0604020202020204" pitchFamily="34" charset="0"/>
                <a:cs typeface="Helvetica" panose="020B0604020202020204" pitchFamily="34" charset="0"/>
              </a:rPr>
              <a:t>benchmarks </a:t>
            </a:r>
            <a:r>
              <a:rPr lang="en-US" sz="2000" dirty="0">
                <a:latin typeface="Helvetica" panose="020B0604020202020204" pitchFamily="34" charset="0"/>
                <a:cs typeface="Helvetica" panose="020B0604020202020204" pitchFamily="34" charset="0"/>
              </a:rPr>
              <a:t>each month</a:t>
            </a:r>
          </a:p>
          <a:p>
            <a:pPr lvl="1"/>
            <a:r>
              <a:rPr lang="en-US" sz="2000" dirty="0" smtClean="0">
                <a:latin typeface="Helvetica" panose="020B0604020202020204" pitchFamily="34" charset="0"/>
                <a:cs typeface="Helvetica" panose="020B0604020202020204" pitchFamily="34" charset="0"/>
              </a:rPr>
              <a:t>Reduce need for human review</a:t>
            </a:r>
            <a:endParaRPr lang="en-US" sz="2000" dirty="0">
              <a:latin typeface="Helvetica" panose="020B0604020202020204" pitchFamily="34" charset="0"/>
              <a:cs typeface="Helvetica" panose="020B0604020202020204" pitchFamily="34" charset="0"/>
            </a:endParaRPr>
          </a:p>
          <a:p>
            <a:pPr lvl="1"/>
            <a:endParaRPr lang="en-US" sz="1800" dirty="0" smtClean="0">
              <a:latin typeface="Helvetica" panose="020B0604020202020204" pitchFamily="34" charset="0"/>
              <a:cs typeface="Helvetica" panose="020B0604020202020204" pitchFamily="34" charset="0"/>
            </a:endParaRPr>
          </a:p>
          <a:p>
            <a:pPr lvl="1"/>
            <a:endParaRPr lang="en-US" sz="1800" dirty="0" smtClean="0">
              <a:latin typeface="Helvetica" panose="020B0604020202020204" pitchFamily="34" charset="0"/>
              <a:cs typeface="Helvetica" panose="020B0604020202020204" pitchFamily="34" charset="0"/>
            </a:endParaRPr>
          </a:p>
          <a:p>
            <a:endParaRPr lang="en-US" sz="2400" dirty="0" smtClean="0">
              <a:latin typeface="Helvetica" panose="020B0604020202020204" pitchFamily="34" charset="0"/>
              <a:cs typeface="Helvetica" panose="020B0604020202020204" pitchFamily="34" charset="0"/>
            </a:endParaRPr>
          </a:p>
        </p:txBody>
      </p:sp>
      <p:grpSp>
        <p:nvGrpSpPr>
          <p:cNvPr id="17" name="Group 16"/>
          <p:cNvGrpSpPr/>
          <p:nvPr/>
        </p:nvGrpSpPr>
        <p:grpSpPr>
          <a:xfrm>
            <a:off x="0" y="5179281"/>
            <a:ext cx="5464885" cy="1671391"/>
            <a:chOff x="1501477" y="1579194"/>
            <a:chExt cx="9503804" cy="5162895"/>
          </a:xfrm>
        </p:grpSpPr>
        <p:pic>
          <p:nvPicPr>
            <p:cNvPr id="10"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1477" y="1579194"/>
              <a:ext cx="9292015" cy="5162895"/>
            </a:xfrm>
            <a:prstGeom prst="rect">
              <a:avLst/>
            </a:prstGeom>
            <a:ln>
              <a:solidFill>
                <a:schemeClr val="tx1"/>
              </a:solidFill>
            </a:ln>
          </p:spPr>
        </p:pic>
        <p:sp>
          <p:nvSpPr>
            <p:cNvPr id="11" name="Oval 10"/>
            <p:cNvSpPr/>
            <p:nvPr/>
          </p:nvSpPr>
          <p:spPr>
            <a:xfrm>
              <a:off x="4175712" y="5600163"/>
              <a:ext cx="412124" cy="41212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143256" y="5458496"/>
              <a:ext cx="412124" cy="41212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406731" y="5394101"/>
              <a:ext cx="412124" cy="41212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563432" y="5394101"/>
              <a:ext cx="412124" cy="41212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714444" y="1648341"/>
              <a:ext cx="888642" cy="329989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rot="20054197">
              <a:off x="9001616" y="4938654"/>
              <a:ext cx="2003665" cy="91089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37817"/>
            <a:ext cx="5346551" cy="2541464"/>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5755014" y="4849972"/>
            <a:ext cx="1540025" cy="2008028"/>
          </a:xfrm>
          <a:prstGeom prst="rect">
            <a:avLst/>
          </a:prstGeom>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b="9264"/>
          <a:stretch/>
        </p:blipFill>
        <p:spPr>
          <a:xfrm>
            <a:off x="8002900" y="4847877"/>
            <a:ext cx="3081644" cy="1976760"/>
          </a:xfrm>
          <a:prstGeom prst="rect">
            <a:avLst/>
          </a:prstGeom>
        </p:spPr>
      </p:pic>
      <p:grpSp>
        <p:nvGrpSpPr>
          <p:cNvPr id="6" name="Group 5"/>
          <p:cNvGrpSpPr/>
          <p:nvPr/>
        </p:nvGrpSpPr>
        <p:grpSpPr>
          <a:xfrm>
            <a:off x="81479" y="1194724"/>
            <a:ext cx="2645955" cy="1511438"/>
            <a:chOff x="410241" y="2147685"/>
            <a:chExt cx="3528486" cy="2401243"/>
          </a:xfrm>
        </p:grpSpPr>
        <p:sp>
          <p:nvSpPr>
            <p:cNvPr id="18" name="Hexagon 17"/>
            <p:cNvSpPr>
              <a:spLocks noChangeAspect="1"/>
            </p:cNvSpPr>
            <p:nvPr/>
          </p:nvSpPr>
          <p:spPr>
            <a:xfrm>
              <a:off x="410241" y="2147685"/>
              <a:ext cx="1796925" cy="1549262"/>
            </a:xfrm>
            <a:prstGeom prst="hexagon">
              <a:avLst>
                <a:gd name="adj" fmla="val 25000"/>
                <a:gd name="vf" fmla="val 115470"/>
              </a:avLst>
            </a:prstGeom>
            <a:blipFill>
              <a:blip r:embed="rId7" cstate="print">
                <a:extLst>
                  <a:ext uri="{28A0092B-C50C-407E-A947-70E740481C1C}">
                    <a14:useLocalDpi xmlns:a14="http://schemas.microsoft.com/office/drawing/2010/main" val="0"/>
                  </a:ext>
                </a:extLst>
              </a:blip>
              <a:srcRect/>
              <a:stretch>
                <a:fillRect l="-7000" r="-7000"/>
              </a:stretch>
            </a:blip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Hexagon 18"/>
            <p:cNvSpPr>
              <a:spLocks noChangeAspect="1"/>
            </p:cNvSpPr>
            <p:nvPr/>
          </p:nvSpPr>
          <p:spPr>
            <a:xfrm>
              <a:off x="2146479" y="3003698"/>
              <a:ext cx="1792248" cy="1545230"/>
            </a:xfrm>
            <a:prstGeom prst="hexagon">
              <a:avLst>
                <a:gd name="adj" fmla="val 25000"/>
                <a:gd name="vf" fmla="val 115470"/>
              </a:avLst>
            </a:prstGeom>
            <a:blipFill>
              <a:blip r:embed="rId8" cstate="print">
                <a:extLst>
                  <a:ext uri="{28A0092B-C50C-407E-A947-70E740481C1C}">
                    <a14:useLocalDpi xmlns:a14="http://schemas.microsoft.com/office/drawing/2010/main" val="0"/>
                  </a:ext>
                </a:extLst>
              </a:blip>
              <a:srcRect/>
              <a:stretch>
                <a:fillRect l="-31000" r="-31000"/>
              </a:stretch>
            </a:blipFill>
          </p:spPr>
          <p:style>
            <a:lnRef idx="2">
              <a:schemeClr val="accent4">
                <a:hueOff val="-2232385"/>
                <a:satOff val="13449"/>
                <a:lumOff val="1078"/>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4" name="Slide Number Placeholder 3"/>
          <p:cNvSpPr>
            <a:spLocks noGrp="1"/>
          </p:cNvSpPr>
          <p:nvPr>
            <p:ph type="sldNum" sz="quarter" idx="12"/>
          </p:nvPr>
        </p:nvSpPr>
        <p:spPr/>
        <p:txBody>
          <a:bodyPr/>
          <a:lstStyle/>
          <a:p>
            <a:fld id="{D3D538F9-49A3-B84F-B36B-A7030CDE5D5B}" type="slidenum">
              <a:rPr lang="en-US" smtClean="0"/>
              <a:t>14</a:t>
            </a:fld>
            <a:endParaRPr lang="en-US"/>
          </a:p>
        </p:txBody>
      </p:sp>
    </p:spTree>
    <p:extLst>
      <p:ext uri="{BB962C8B-B14F-4D97-AF65-F5344CB8AC3E}">
        <p14:creationId xmlns:p14="http://schemas.microsoft.com/office/powerpoint/2010/main" val="511083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0" name="Chart 9"/>
          <p:cNvGraphicFramePr>
            <a:graphicFrameLocks noGrp="1"/>
          </p:cNvGraphicFramePr>
          <p:nvPr>
            <p:extLst>
              <p:ext uri="{D42A27DB-BD31-4B8C-83A1-F6EECF244321}">
                <p14:modId xmlns:p14="http://schemas.microsoft.com/office/powerpoint/2010/main" val="4202662455"/>
              </p:ext>
            </p:extLst>
          </p:nvPr>
        </p:nvGraphicFramePr>
        <p:xfrm>
          <a:off x="298763" y="1502875"/>
          <a:ext cx="11606543" cy="506852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339713" y="369809"/>
            <a:ext cx="11524642" cy="1323439"/>
          </a:xfrm>
          <a:prstGeom prst="rect">
            <a:avLst/>
          </a:prstGeom>
          <a:noFill/>
        </p:spPr>
        <p:txBody>
          <a:bodyPr wrap="square" rtlCol="0">
            <a:spAutoFit/>
          </a:bodyPr>
          <a:lstStyle/>
          <a:p>
            <a:pPr algn="ctr" defTabSz="457189">
              <a:defRPr/>
            </a:pPr>
            <a:r>
              <a:rPr lang="en-US" sz="4000" dirty="0">
                <a:solidFill>
                  <a:prstClr val="black"/>
                </a:solidFill>
                <a:latin typeface="Calibri"/>
              </a:rPr>
              <a:t>GPSonBM is Driving </a:t>
            </a:r>
            <a:r>
              <a:rPr lang="en-US" sz="4000" dirty="0" smtClean="0">
                <a:solidFill>
                  <a:prstClr val="black"/>
                </a:solidFill>
                <a:latin typeface="Calibri"/>
              </a:rPr>
              <a:t>a Surge </a:t>
            </a:r>
            <a:r>
              <a:rPr lang="en-US" sz="4000" dirty="0">
                <a:solidFill>
                  <a:prstClr val="black"/>
                </a:solidFill>
                <a:latin typeface="Calibri"/>
              </a:rPr>
              <a:t>in Shared OPUS </a:t>
            </a:r>
            <a:r>
              <a:rPr lang="en-US" sz="4000" dirty="0" smtClean="0">
                <a:solidFill>
                  <a:prstClr val="black"/>
                </a:solidFill>
                <a:latin typeface="Calibri"/>
              </a:rPr>
              <a:t>Solutions</a:t>
            </a:r>
          </a:p>
          <a:p>
            <a:pPr algn="ctr" defTabSz="457189">
              <a:defRPr/>
            </a:pPr>
            <a:endParaRPr lang="en-US" sz="4000" dirty="0" smtClean="0">
              <a:solidFill>
                <a:prstClr val="black"/>
              </a:solidFill>
              <a:latin typeface="Calibri"/>
            </a:endParaRPr>
          </a:p>
        </p:txBody>
      </p:sp>
      <p:sp>
        <p:nvSpPr>
          <p:cNvPr id="7" name="Rounded Rectangular Callout 6"/>
          <p:cNvSpPr/>
          <p:nvPr/>
        </p:nvSpPr>
        <p:spPr>
          <a:xfrm>
            <a:off x="8840215" y="1900316"/>
            <a:ext cx="1621854" cy="747886"/>
          </a:xfrm>
          <a:prstGeom prst="wedgeRoundRectCallout">
            <a:avLst>
              <a:gd name="adj1" fmla="val -114651"/>
              <a:gd name="adj2" fmla="val 64941"/>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defRPr/>
            </a:pPr>
            <a:r>
              <a:rPr lang="en-US" sz="1800" b="1" dirty="0">
                <a:solidFill>
                  <a:sysClr val="windowText" lastClr="000000"/>
                </a:solidFill>
                <a:latin typeface="Calibri"/>
              </a:rPr>
              <a:t>2018</a:t>
            </a:r>
            <a:r>
              <a:rPr lang="en-US" sz="1800" dirty="0">
                <a:solidFill>
                  <a:sysClr val="windowText" lastClr="000000"/>
                </a:solidFill>
                <a:latin typeface="Calibri"/>
              </a:rPr>
              <a:t> </a:t>
            </a:r>
            <a:r>
              <a:rPr lang="en-US" sz="1800" dirty="0" smtClean="0">
                <a:solidFill>
                  <a:sysClr val="windowText" lastClr="000000"/>
                </a:solidFill>
                <a:latin typeface="Calibri"/>
              </a:rPr>
              <a:t>GEOID18 Campaign</a:t>
            </a:r>
            <a:endParaRPr lang="en-US" sz="1800" dirty="0">
              <a:solidFill>
                <a:sysClr val="windowText" lastClr="000000"/>
              </a:solidFill>
              <a:latin typeface="Calibri"/>
            </a:endParaRPr>
          </a:p>
        </p:txBody>
      </p:sp>
      <p:sp>
        <p:nvSpPr>
          <p:cNvPr id="6" name="Rounded Rectangular Callout 5"/>
          <p:cNvSpPr/>
          <p:nvPr/>
        </p:nvSpPr>
        <p:spPr>
          <a:xfrm>
            <a:off x="3431726" y="4935997"/>
            <a:ext cx="2370924" cy="683931"/>
          </a:xfrm>
          <a:prstGeom prst="wedgeRoundRectCallout">
            <a:avLst>
              <a:gd name="adj1" fmla="val 90394"/>
              <a:gd name="adj2" fmla="val -22498"/>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685800">
              <a:defRPr/>
            </a:pPr>
            <a:r>
              <a:rPr lang="en-US" sz="1800" b="1" dirty="0">
                <a:solidFill>
                  <a:sysClr val="windowText" lastClr="000000"/>
                </a:solidFill>
                <a:latin typeface="Calibri"/>
              </a:rPr>
              <a:t>2019</a:t>
            </a:r>
            <a:r>
              <a:rPr lang="en-US" sz="1800" dirty="0">
                <a:solidFill>
                  <a:sysClr val="windowText" lastClr="000000"/>
                </a:solidFill>
                <a:latin typeface="Calibri"/>
              </a:rPr>
              <a:t> </a:t>
            </a:r>
            <a:r>
              <a:rPr lang="en-US" sz="1800" dirty="0" smtClean="0">
                <a:solidFill>
                  <a:sysClr val="windowText" lastClr="000000"/>
                </a:solidFill>
                <a:latin typeface="Calibri"/>
              </a:rPr>
              <a:t>Transformation </a:t>
            </a:r>
            <a:r>
              <a:rPr lang="en-US" sz="1800" dirty="0">
                <a:solidFill>
                  <a:sysClr val="windowText" lastClr="000000"/>
                </a:solidFill>
                <a:latin typeface="Calibri"/>
              </a:rPr>
              <a:t>Tool Campaign Launch </a:t>
            </a:r>
          </a:p>
        </p:txBody>
      </p:sp>
      <p:sp>
        <p:nvSpPr>
          <p:cNvPr id="13" name="Rounded Rectangular Callout 12"/>
          <p:cNvSpPr/>
          <p:nvPr/>
        </p:nvSpPr>
        <p:spPr>
          <a:xfrm>
            <a:off x="5197093" y="2218989"/>
            <a:ext cx="2199885" cy="730422"/>
          </a:xfrm>
          <a:prstGeom prst="wedgeRoundRectCallout">
            <a:avLst>
              <a:gd name="adj1" fmla="val 2584"/>
              <a:gd name="adj2" fmla="val 179849"/>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685800">
              <a:defRPr/>
            </a:pPr>
            <a:r>
              <a:rPr lang="en-US" sz="1800" b="1" dirty="0" smtClean="0">
                <a:solidFill>
                  <a:sysClr val="windowText" lastClr="000000"/>
                </a:solidFill>
                <a:latin typeface="Calibri"/>
              </a:rPr>
              <a:t>2020</a:t>
            </a:r>
            <a:r>
              <a:rPr lang="en-US" sz="1800" dirty="0" smtClean="0">
                <a:solidFill>
                  <a:sysClr val="windowText" lastClr="000000"/>
                </a:solidFill>
                <a:latin typeface="Calibri"/>
              </a:rPr>
              <a:t> Transformation </a:t>
            </a:r>
            <a:r>
              <a:rPr lang="en-US" sz="1800" dirty="0">
                <a:solidFill>
                  <a:sysClr val="windowText" lastClr="000000"/>
                </a:solidFill>
                <a:latin typeface="Calibri"/>
              </a:rPr>
              <a:t>Tool </a:t>
            </a:r>
            <a:r>
              <a:rPr lang="en-US" sz="1800" dirty="0" smtClean="0">
                <a:solidFill>
                  <a:sysClr val="windowText" lastClr="000000"/>
                </a:solidFill>
                <a:latin typeface="Calibri"/>
              </a:rPr>
              <a:t>Campaign</a:t>
            </a:r>
            <a:endParaRPr lang="en-US" sz="1800" dirty="0">
              <a:solidFill>
                <a:sysClr val="windowText" lastClr="000000"/>
              </a:solidFill>
              <a:latin typeface="Calibri"/>
            </a:endParaRPr>
          </a:p>
        </p:txBody>
      </p:sp>
      <p:sp>
        <p:nvSpPr>
          <p:cNvPr id="11" name="Rounded Rectangular Callout 10"/>
          <p:cNvSpPr/>
          <p:nvPr/>
        </p:nvSpPr>
        <p:spPr>
          <a:xfrm>
            <a:off x="1081112" y="1996577"/>
            <a:ext cx="1783838" cy="797442"/>
          </a:xfrm>
          <a:prstGeom prst="wedgeRoundRectCallout">
            <a:avLst>
              <a:gd name="adj1" fmla="val 43573"/>
              <a:gd name="adj2" fmla="val 123411"/>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defRPr/>
            </a:pPr>
            <a:r>
              <a:rPr lang="en-US" sz="1800" b="1" dirty="0" smtClean="0">
                <a:solidFill>
                  <a:sysClr val="windowText" lastClr="000000"/>
                </a:solidFill>
                <a:latin typeface="Calibri"/>
              </a:rPr>
              <a:t>2021 </a:t>
            </a:r>
            <a:r>
              <a:rPr lang="en-US" sz="1800" dirty="0" smtClean="0">
                <a:solidFill>
                  <a:sysClr val="windowText" lastClr="000000"/>
                </a:solidFill>
                <a:latin typeface="Calibri"/>
              </a:rPr>
              <a:t>NSRS Mod Campaign</a:t>
            </a:r>
            <a:endParaRPr lang="en-US" sz="1800" dirty="0">
              <a:solidFill>
                <a:sysClr val="windowText" lastClr="000000"/>
              </a:solidFill>
              <a:latin typeface="Calibri"/>
            </a:endParaRPr>
          </a:p>
        </p:txBody>
      </p:sp>
      <p:sp>
        <p:nvSpPr>
          <p:cNvPr id="2" name="Rectangle 1"/>
          <p:cNvSpPr/>
          <p:nvPr/>
        </p:nvSpPr>
        <p:spPr>
          <a:xfrm>
            <a:off x="880380" y="994068"/>
            <a:ext cx="10443308" cy="584775"/>
          </a:xfrm>
          <a:prstGeom prst="rect">
            <a:avLst/>
          </a:prstGeom>
        </p:spPr>
        <p:txBody>
          <a:bodyPr wrap="none">
            <a:spAutoFit/>
          </a:bodyPr>
          <a:lstStyle/>
          <a:p>
            <a:pPr algn="ctr" defTabSz="457189">
              <a:defRPr/>
            </a:pPr>
            <a:r>
              <a:rPr lang="en-US" sz="3200" dirty="0">
                <a:solidFill>
                  <a:prstClr val="black"/>
                </a:solidFill>
              </a:rPr>
              <a:t>Modernized NSRS will be Realized through Shared GNSS Data </a:t>
            </a:r>
          </a:p>
        </p:txBody>
      </p:sp>
      <p:pic>
        <p:nvPicPr>
          <p:cNvPr id="12" name="Picture 6" descr="https://www.ngs.noaa.gov/GEOID/GEOID18/maps/geoid18_conus_we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35097" y="2707360"/>
            <a:ext cx="3256903" cy="19228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CE0248DD-E039-490F-A33E-18FD7AE8E335}" type="slidenum">
              <a:rPr lang="en-US" smtClean="0"/>
              <a:pPr>
                <a:defRPr/>
              </a:pPr>
              <a:t>15</a:t>
            </a:fld>
            <a:endParaRPr lang="en-US"/>
          </a:p>
        </p:txBody>
      </p:sp>
    </p:spTree>
    <p:extLst>
      <p:ext uri="{BB962C8B-B14F-4D97-AF65-F5344CB8AC3E}">
        <p14:creationId xmlns:p14="http://schemas.microsoft.com/office/powerpoint/2010/main" val="338562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6" grpId="1" animBg="1"/>
      <p:bldP spid="13" grpId="0" animBg="1"/>
      <p:bldP spid="13" grpId="1" animBg="1"/>
      <p:bldP spid="11" grpId="0" animBg="1"/>
      <p:bldP spid="11" grpId="1"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789" y="1418032"/>
            <a:ext cx="2505798" cy="2505798"/>
          </a:xfrm>
          <a:prstGeom prst="rect">
            <a:avLst/>
          </a:prstGeom>
        </p:spPr>
      </p:pic>
      <p:sp>
        <p:nvSpPr>
          <p:cNvPr id="10" name="Title 9"/>
          <p:cNvSpPr>
            <a:spLocks noGrp="1"/>
          </p:cNvSpPr>
          <p:nvPr>
            <p:ph type="title"/>
          </p:nvPr>
        </p:nvSpPr>
        <p:spPr>
          <a:xfrm>
            <a:off x="73572" y="817859"/>
            <a:ext cx="11866179" cy="490515"/>
          </a:xfrm>
        </p:spPr>
        <p:txBody>
          <a:bodyPr>
            <a:noAutofit/>
          </a:bodyPr>
          <a:lstStyle/>
          <a:p>
            <a:r>
              <a:rPr lang="en-US" sz="3600" dirty="0" smtClean="0">
                <a:solidFill>
                  <a:prstClr val="black"/>
                </a:solidFill>
              </a:rPr>
              <a:t>Transformation Tool Campaign Priority List and Web </a:t>
            </a:r>
            <a:r>
              <a:rPr lang="en-US" sz="3600" dirty="0">
                <a:solidFill>
                  <a:prstClr val="black"/>
                </a:solidFill>
              </a:rPr>
              <a:t>Map</a:t>
            </a:r>
            <a:br>
              <a:rPr lang="en-US" sz="3600" dirty="0">
                <a:solidFill>
                  <a:prstClr val="black"/>
                </a:solidFill>
              </a:rPr>
            </a:br>
            <a:endParaRPr lang="en-US" sz="3600" dirty="0"/>
          </a:p>
        </p:txBody>
      </p:sp>
      <p:grpSp>
        <p:nvGrpSpPr>
          <p:cNvPr id="20" name="Group 19"/>
          <p:cNvGrpSpPr/>
          <p:nvPr/>
        </p:nvGrpSpPr>
        <p:grpSpPr>
          <a:xfrm>
            <a:off x="4632987" y="1358462"/>
            <a:ext cx="7381592" cy="5384166"/>
            <a:chOff x="4632987" y="1358462"/>
            <a:chExt cx="7381592" cy="5384166"/>
          </a:xfrm>
        </p:grpSpPr>
        <p:pic>
          <p:nvPicPr>
            <p:cNvPr id="9" name="Picture 8"/>
            <p:cNvPicPr>
              <a:picLocks noChangeAspect="1"/>
            </p:cNvPicPr>
            <p:nvPr/>
          </p:nvPicPr>
          <p:blipFill>
            <a:blip r:embed="rId4"/>
            <a:stretch>
              <a:fillRect/>
            </a:stretch>
          </p:blipFill>
          <p:spPr>
            <a:xfrm>
              <a:off x="4778317" y="1358462"/>
              <a:ext cx="6794983" cy="4127938"/>
            </a:xfrm>
            <a:prstGeom prst="rect">
              <a:avLst/>
            </a:prstGeom>
          </p:spPr>
        </p:pic>
        <p:sp>
          <p:nvSpPr>
            <p:cNvPr id="2" name="Rectangle 1"/>
            <p:cNvSpPr/>
            <p:nvPr/>
          </p:nvSpPr>
          <p:spPr>
            <a:xfrm>
              <a:off x="9294125" y="5536488"/>
              <a:ext cx="2720454" cy="120614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defTabSz="457189" fontAlgn="base">
                <a:spcBef>
                  <a:spcPct val="20000"/>
                </a:spcBef>
                <a:defRPr/>
              </a:pPr>
              <a:r>
                <a:rPr lang="en-US" dirty="0">
                  <a:solidFill>
                    <a:prstClr val="black"/>
                  </a:solidFill>
                  <a:latin typeface="Calibri"/>
                </a:rPr>
                <a:t>The web map has several functions that allow users to search, explore, filter, and export the data</a:t>
              </a:r>
            </a:p>
          </p:txBody>
        </p:sp>
        <p:sp>
          <p:nvSpPr>
            <p:cNvPr id="12" name="Rectangle 11"/>
            <p:cNvSpPr/>
            <p:nvPr/>
          </p:nvSpPr>
          <p:spPr>
            <a:xfrm>
              <a:off x="4632987" y="5775493"/>
              <a:ext cx="4520341" cy="830997"/>
            </a:xfrm>
            <a:prstGeom prst="rect">
              <a:avLst/>
            </a:prstGeom>
          </p:spPr>
          <p:txBody>
            <a:bodyPr wrap="none">
              <a:spAutoFit/>
            </a:bodyPr>
            <a:lstStyle/>
            <a:p>
              <a:pPr algn="ctr"/>
              <a:r>
                <a:rPr lang="en-US" sz="2400" dirty="0"/>
                <a:t>Check out </a:t>
              </a:r>
              <a:r>
                <a:rPr lang="en-US" sz="2400" dirty="0" smtClean="0"/>
                <a:t>the GPSonBM webpage:</a:t>
              </a:r>
              <a:endParaRPr lang="en-US" sz="2400" dirty="0"/>
            </a:p>
            <a:p>
              <a:pPr algn="ctr"/>
              <a:r>
                <a:rPr lang="en-US" sz="2400" dirty="0"/>
                <a:t>www.ngs.noaa.gov/GPSonBM/</a:t>
              </a:r>
            </a:p>
          </p:txBody>
        </p:sp>
      </p:grpSp>
      <p:grpSp>
        <p:nvGrpSpPr>
          <p:cNvPr id="21" name="Group 20"/>
          <p:cNvGrpSpPr/>
          <p:nvPr/>
        </p:nvGrpSpPr>
        <p:grpSpPr>
          <a:xfrm>
            <a:off x="0" y="1308374"/>
            <a:ext cx="4572161" cy="5549626"/>
            <a:chOff x="0" y="1308374"/>
            <a:chExt cx="4572161" cy="5549626"/>
          </a:xfrm>
        </p:grpSpPr>
        <p:pic>
          <p:nvPicPr>
            <p:cNvPr id="3" name="Picture 2"/>
            <p:cNvPicPr>
              <a:picLocks noChangeAspect="1"/>
            </p:cNvPicPr>
            <p:nvPr/>
          </p:nvPicPr>
          <p:blipFill>
            <a:blip r:embed="rId5"/>
            <a:stretch>
              <a:fillRect/>
            </a:stretch>
          </p:blipFill>
          <p:spPr>
            <a:xfrm>
              <a:off x="0" y="1308374"/>
              <a:ext cx="4572161" cy="5549626"/>
            </a:xfrm>
            <a:prstGeom prst="rect">
              <a:avLst/>
            </a:prstGeom>
          </p:spPr>
        </p:pic>
        <p:sp>
          <p:nvSpPr>
            <p:cNvPr id="7" name="Right Arrow 6"/>
            <p:cNvSpPr/>
            <p:nvPr/>
          </p:nvSpPr>
          <p:spPr>
            <a:xfrm rot="11634441">
              <a:off x="825544" y="3031152"/>
              <a:ext cx="1307805" cy="31100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19" name="Group 18"/>
          <p:cNvGrpSpPr/>
          <p:nvPr/>
        </p:nvGrpSpPr>
        <p:grpSpPr>
          <a:xfrm>
            <a:off x="7128667" y="4169835"/>
            <a:ext cx="1119116" cy="1004582"/>
            <a:chOff x="7128667" y="4169835"/>
            <a:chExt cx="1119116" cy="1004582"/>
          </a:xfrm>
        </p:grpSpPr>
        <p:sp>
          <p:nvSpPr>
            <p:cNvPr id="17" name="Right Arrow 16"/>
            <p:cNvSpPr/>
            <p:nvPr/>
          </p:nvSpPr>
          <p:spPr>
            <a:xfrm rot="5400000">
              <a:off x="7370600" y="4656611"/>
              <a:ext cx="635250" cy="4003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TextBox 17"/>
            <p:cNvSpPr txBox="1"/>
            <p:nvPr/>
          </p:nvSpPr>
          <p:spPr>
            <a:xfrm>
              <a:off x="7128667" y="4169835"/>
              <a:ext cx="1119116" cy="369332"/>
            </a:xfrm>
            <a:prstGeom prst="rect">
              <a:avLst/>
            </a:prstGeom>
            <a:solidFill>
              <a:schemeClr val="bg1"/>
            </a:solidFill>
          </p:spPr>
          <p:txBody>
            <a:bodyPr wrap="square" rtlCol="0">
              <a:spAutoFit/>
            </a:bodyPr>
            <a:lstStyle/>
            <a:p>
              <a:r>
                <a:rPr lang="en-US" dirty="0" smtClean="0"/>
                <a:t>Layer List</a:t>
              </a:r>
              <a:endParaRPr lang="en-US" dirty="0"/>
            </a:p>
          </p:txBody>
        </p:sp>
      </p:grpSp>
      <p:grpSp>
        <p:nvGrpSpPr>
          <p:cNvPr id="23" name="Group 22"/>
          <p:cNvGrpSpPr/>
          <p:nvPr/>
        </p:nvGrpSpPr>
        <p:grpSpPr>
          <a:xfrm>
            <a:off x="0" y="1119116"/>
            <a:ext cx="12192000" cy="5738884"/>
            <a:chOff x="135261" y="1308374"/>
            <a:chExt cx="12056739" cy="5480919"/>
          </a:xfrm>
        </p:grpSpPr>
        <p:pic>
          <p:nvPicPr>
            <p:cNvPr id="13" name="Picture 12"/>
            <p:cNvPicPr>
              <a:picLocks noChangeAspect="1"/>
            </p:cNvPicPr>
            <p:nvPr/>
          </p:nvPicPr>
          <p:blipFill>
            <a:blip r:embed="rId6"/>
            <a:stretch>
              <a:fillRect/>
            </a:stretch>
          </p:blipFill>
          <p:spPr>
            <a:xfrm>
              <a:off x="1055427" y="1308374"/>
              <a:ext cx="11136573" cy="5480919"/>
            </a:xfrm>
            <a:prstGeom prst="rect">
              <a:avLst/>
            </a:prstGeom>
          </p:spPr>
        </p:pic>
        <p:sp>
          <p:nvSpPr>
            <p:cNvPr id="22" name="Right Arrow 21"/>
            <p:cNvSpPr/>
            <p:nvPr/>
          </p:nvSpPr>
          <p:spPr>
            <a:xfrm rot="20622938">
              <a:off x="135261" y="3368066"/>
              <a:ext cx="1426353" cy="3221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7"/>
          <a:stretch>
            <a:fillRect/>
          </a:stretch>
        </p:blipFill>
        <p:spPr>
          <a:xfrm>
            <a:off x="5821" y="1119116"/>
            <a:ext cx="12201948" cy="5738884"/>
          </a:xfrm>
          <a:prstGeom prst="rect">
            <a:avLst/>
          </a:prstGeom>
        </p:spPr>
      </p:pic>
      <p:grpSp>
        <p:nvGrpSpPr>
          <p:cNvPr id="25" name="Group 24"/>
          <p:cNvGrpSpPr/>
          <p:nvPr/>
        </p:nvGrpSpPr>
        <p:grpSpPr>
          <a:xfrm>
            <a:off x="5493757" y="1798889"/>
            <a:ext cx="6714012" cy="4028009"/>
            <a:chOff x="5493757" y="1798889"/>
            <a:chExt cx="6714012" cy="4028009"/>
          </a:xfrm>
        </p:grpSpPr>
        <p:pic>
          <p:nvPicPr>
            <p:cNvPr id="16" name="Picture 15"/>
            <p:cNvPicPr>
              <a:picLocks noChangeAspect="1"/>
            </p:cNvPicPr>
            <p:nvPr/>
          </p:nvPicPr>
          <p:blipFill>
            <a:blip r:embed="rId8"/>
            <a:stretch>
              <a:fillRect/>
            </a:stretch>
          </p:blipFill>
          <p:spPr>
            <a:xfrm>
              <a:off x="7250220" y="1798889"/>
              <a:ext cx="4957549" cy="4028009"/>
            </a:xfrm>
            <a:prstGeom prst="rect">
              <a:avLst/>
            </a:prstGeom>
          </p:spPr>
        </p:pic>
        <p:sp>
          <p:nvSpPr>
            <p:cNvPr id="24" name="Right Arrow 23"/>
            <p:cNvSpPr/>
            <p:nvPr/>
          </p:nvSpPr>
          <p:spPr>
            <a:xfrm rot="20383933">
              <a:off x="5493757" y="4001570"/>
              <a:ext cx="1986310" cy="6554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Slide Number Placeholder 3"/>
          <p:cNvSpPr>
            <a:spLocks noGrp="1"/>
          </p:cNvSpPr>
          <p:nvPr>
            <p:ph type="sldNum" sz="quarter" idx="12"/>
          </p:nvPr>
        </p:nvSpPr>
        <p:spPr/>
        <p:txBody>
          <a:bodyPr/>
          <a:lstStyle/>
          <a:p>
            <a:fld id="{D3D538F9-49A3-B84F-B36B-A7030CDE5D5B}" type="slidenum">
              <a:rPr lang="en-US" smtClean="0"/>
              <a:t>16</a:t>
            </a:fld>
            <a:endParaRPr lang="en-US"/>
          </a:p>
        </p:txBody>
      </p:sp>
    </p:spTree>
    <p:extLst>
      <p:ext uri="{BB962C8B-B14F-4D97-AF65-F5344CB8AC3E}">
        <p14:creationId xmlns:p14="http://schemas.microsoft.com/office/powerpoint/2010/main" val="20444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7229"/>
            <a:ext cx="12192000" cy="5558585"/>
          </a:xfrm>
          <a:prstGeom prst="rect">
            <a:avLst/>
          </a:prstGeom>
        </p:spPr>
      </p:pic>
      <p:sp>
        <p:nvSpPr>
          <p:cNvPr id="2" name="Title 1"/>
          <p:cNvSpPr>
            <a:spLocks noGrp="1"/>
          </p:cNvSpPr>
          <p:nvPr>
            <p:ph type="title"/>
          </p:nvPr>
        </p:nvSpPr>
        <p:spPr>
          <a:xfrm>
            <a:off x="111951" y="522246"/>
            <a:ext cx="11966315" cy="644381"/>
          </a:xfrm>
        </p:spPr>
        <p:txBody>
          <a:bodyPr>
            <a:noAutofit/>
          </a:bodyPr>
          <a:lstStyle/>
          <a:p>
            <a:r>
              <a:rPr lang="en-US" sz="3600" dirty="0"/>
              <a:t>GPSonBM Transformation Tool Campaign: Progress Dashboard</a:t>
            </a:r>
          </a:p>
        </p:txBody>
      </p:sp>
      <p:sp>
        <p:nvSpPr>
          <p:cNvPr id="3" name="Slide Number Placeholder 2"/>
          <p:cNvSpPr>
            <a:spLocks noGrp="1"/>
          </p:cNvSpPr>
          <p:nvPr>
            <p:ph type="sldNum" sz="quarter" idx="12"/>
          </p:nvPr>
        </p:nvSpPr>
        <p:spPr/>
        <p:txBody>
          <a:bodyPr/>
          <a:lstStyle/>
          <a:p>
            <a:fld id="{D3D538F9-49A3-B84F-B36B-A7030CDE5D5B}" type="slidenum">
              <a:rPr lang="en-US" smtClean="0"/>
              <a:t>17</a:t>
            </a:fld>
            <a:endParaRPr lang="en-US"/>
          </a:p>
        </p:txBody>
      </p:sp>
    </p:spTree>
    <p:extLst>
      <p:ext uri="{BB962C8B-B14F-4D97-AF65-F5344CB8AC3E}">
        <p14:creationId xmlns:p14="http://schemas.microsoft.com/office/powerpoint/2010/main" val="27810326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379965" y="1639184"/>
            <a:ext cx="4024315" cy="4965901"/>
          </a:xfrm>
          <a:prstGeom prst="rect">
            <a:avLst/>
          </a:prstGeom>
        </p:spPr>
      </p:pic>
      <p:sp>
        <p:nvSpPr>
          <p:cNvPr id="2" name="Title 1"/>
          <p:cNvSpPr>
            <a:spLocks noGrp="1"/>
          </p:cNvSpPr>
          <p:nvPr>
            <p:ph type="title"/>
          </p:nvPr>
        </p:nvSpPr>
        <p:spPr>
          <a:xfrm>
            <a:off x="111951" y="522246"/>
            <a:ext cx="11966315" cy="644381"/>
          </a:xfrm>
        </p:spPr>
        <p:txBody>
          <a:bodyPr>
            <a:noAutofit/>
          </a:bodyPr>
          <a:lstStyle/>
          <a:p>
            <a:r>
              <a:rPr lang="en-US" sz="3600" dirty="0"/>
              <a:t>GPSonBM Transformation Tool Campaign: Progress Dashboard</a:t>
            </a:r>
          </a:p>
        </p:txBody>
      </p:sp>
      <p:graphicFrame>
        <p:nvGraphicFramePr>
          <p:cNvPr id="9" name="Table 8"/>
          <p:cNvGraphicFramePr>
            <a:graphicFrameLocks noGrp="1"/>
          </p:cNvGraphicFramePr>
          <p:nvPr>
            <p:extLst>
              <p:ext uri="{D42A27DB-BD31-4B8C-83A1-F6EECF244321}">
                <p14:modId xmlns:p14="http://schemas.microsoft.com/office/powerpoint/2010/main" val="204205569"/>
              </p:ext>
            </p:extLst>
          </p:nvPr>
        </p:nvGraphicFramePr>
        <p:xfrm>
          <a:off x="3069510" y="2008521"/>
          <a:ext cx="2107678" cy="4649590"/>
        </p:xfrm>
        <a:graphic>
          <a:graphicData uri="http://schemas.openxmlformats.org/drawingml/2006/table">
            <a:tbl>
              <a:tblPr firstRow="1" bandRow="1">
                <a:tableStyleId>{5C22544A-7EE6-4342-B048-85BDC9FD1C3A}</a:tableStyleId>
              </a:tblPr>
              <a:tblGrid>
                <a:gridCol w="917053">
                  <a:extLst>
                    <a:ext uri="{9D8B030D-6E8A-4147-A177-3AD203B41FA5}">
                      <a16:colId xmlns:a16="http://schemas.microsoft.com/office/drawing/2014/main" val="1485320454"/>
                    </a:ext>
                  </a:extLst>
                </a:gridCol>
                <a:gridCol w="1190625">
                  <a:extLst>
                    <a:ext uri="{9D8B030D-6E8A-4147-A177-3AD203B41FA5}">
                      <a16:colId xmlns:a16="http://schemas.microsoft.com/office/drawing/2014/main" val="1635650997"/>
                    </a:ext>
                  </a:extLst>
                </a:gridCol>
              </a:tblGrid>
              <a:tr h="422690">
                <a:tc>
                  <a:txBody>
                    <a:bodyPr/>
                    <a:lstStyle/>
                    <a:p>
                      <a:r>
                        <a:rPr lang="en-US" sz="2000" dirty="0" smtClean="0"/>
                        <a:t>Rank</a:t>
                      </a:r>
                      <a:endParaRPr lang="en-US" sz="2000" dirty="0"/>
                    </a:p>
                  </a:txBody>
                  <a:tcPr/>
                </a:tc>
                <a:tc>
                  <a:txBody>
                    <a:bodyPr/>
                    <a:lstStyle/>
                    <a:p>
                      <a:r>
                        <a:rPr lang="en-US" sz="2000" dirty="0" smtClean="0"/>
                        <a:t>State</a:t>
                      </a:r>
                      <a:endParaRPr lang="en-US" sz="2000" dirty="0"/>
                    </a:p>
                  </a:txBody>
                  <a:tcPr/>
                </a:tc>
                <a:extLst>
                  <a:ext uri="{0D108BD9-81ED-4DB2-BD59-A6C34878D82A}">
                    <a16:rowId xmlns:a16="http://schemas.microsoft.com/office/drawing/2014/main" val="1685051949"/>
                  </a:ext>
                </a:extLst>
              </a:tr>
              <a:tr h="422690">
                <a:tc>
                  <a:txBody>
                    <a:bodyPr/>
                    <a:lstStyle/>
                    <a:p>
                      <a:r>
                        <a:rPr lang="en-US" sz="2000" dirty="0" smtClean="0"/>
                        <a:t>1</a:t>
                      </a:r>
                    </a:p>
                  </a:txBody>
                  <a:tcPr/>
                </a:tc>
                <a:tc>
                  <a:txBody>
                    <a:bodyPr/>
                    <a:lstStyle/>
                    <a:p>
                      <a:r>
                        <a:rPr lang="en-US" sz="2000" dirty="0" smtClean="0"/>
                        <a:t>WI</a:t>
                      </a:r>
                      <a:endParaRPr lang="en-US" sz="2000" dirty="0"/>
                    </a:p>
                  </a:txBody>
                  <a:tcPr/>
                </a:tc>
                <a:extLst>
                  <a:ext uri="{0D108BD9-81ED-4DB2-BD59-A6C34878D82A}">
                    <a16:rowId xmlns:a16="http://schemas.microsoft.com/office/drawing/2014/main" val="2135721889"/>
                  </a:ext>
                </a:extLst>
              </a:tr>
              <a:tr h="422690">
                <a:tc>
                  <a:txBody>
                    <a:bodyPr/>
                    <a:lstStyle/>
                    <a:p>
                      <a:r>
                        <a:rPr lang="en-US" sz="2000" dirty="0" smtClean="0"/>
                        <a:t>2</a:t>
                      </a:r>
                      <a:endParaRPr lang="en-US" sz="2000" dirty="0"/>
                    </a:p>
                  </a:txBody>
                  <a:tcPr/>
                </a:tc>
                <a:tc>
                  <a:txBody>
                    <a:bodyPr/>
                    <a:lstStyle/>
                    <a:p>
                      <a:r>
                        <a:rPr lang="en-US" sz="2000" dirty="0" smtClean="0"/>
                        <a:t>MN</a:t>
                      </a:r>
                      <a:endParaRPr lang="en-US" sz="2000" dirty="0"/>
                    </a:p>
                  </a:txBody>
                  <a:tcPr/>
                </a:tc>
                <a:extLst>
                  <a:ext uri="{0D108BD9-81ED-4DB2-BD59-A6C34878D82A}">
                    <a16:rowId xmlns:a16="http://schemas.microsoft.com/office/drawing/2014/main" val="1801969889"/>
                  </a:ext>
                </a:extLst>
              </a:tr>
              <a:tr h="422690">
                <a:tc>
                  <a:txBody>
                    <a:bodyPr/>
                    <a:lstStyle/>
                    <a:p>
                      <a:r>
                        <a:rPr lang="en-US" sz="2000" dirty="0" smtClean="0"/>
                        <a:t>3</a:t>
                      </a:r>
                      <a:endParaRPr lang="en-US" sz="2000" dirty="0"/>
                    </a:p>
                  </a:txBody>
                  <a:tcPr/>
                </a:tc>
                <a:tc>
                  <a:txBody>
                    <a:bodyPr/>
                    <a:lstStyle/>
                    <a:p>
                      <a:r>
                        <a:rPr lang="en-US" sz="2000" dirty="0" smtClean="0"/>
                        <a:t>IL</a:t>
                      </a:r>
                      <a:endParaRPr lang="en-US" sz="2000" dirty="0"/>
                    </a:p>
                  </a:txBody>
                  <a:tcPr/>
                </a:tc>
                <a:extLst>
                  <a:ext uri="{0D108BD9-81ED-4DB2-BD59-A6C34878D82A}">
                    <a16:rowId xmlns:a16="http://schemas.microsoft.com/office/drawing/2014/main" val="3500038507"/>
                  </a:ext>
                </a:extLst>
              </a:tr>
              <a:tr h="422690">
                <a:tc>
                  <a:txBody>
                    <a:bodyPr/>
                    <a:lstStyle/>
                    <a:p>
                      <a:r>
                        <a:rPr lang="en-US" sz="2000" dirty="0" smtClean="0"/>
                        <a:t>4</a:t>
                      </a:r>
                      <a:endParaRPr lang="en-US" sz="2000" dirty="0"/>
                    </a:p>
                  </a:txBody>
                  <a:tcPr/>
                </a:tc>
                <a:tc>
                  <a:txBody>
                    <a:bodyPr/>
                    <a:lstStyle/>
                    <a:p>
                      <a:r>
                        <a:rPr lang="en-US" sz="2000" dirty="0" smtClean="0"/>
                        <a:t>AZ</a:t>
                      </a:r>
                      <a:endParaRPr lang="en-US" sz="2000" dirty="0"/>
                    </a:p>
                  </a:txBody>
                  <a:tcPr/>
                </a:tc>
                <a:extLst>
                  <a:ext uri="{0D108BD9-81ED-4DB2-BD59-A6C34878D82A}">
                    <a16:rowId xmlns:a16="http://schemas.microsoft.com/office/drawing/2014/main" val="768636078"/>
                  </a:ext>
                </a:extLst>
              </a:tr>
              <a:tr h="422690">
                <a:tc>
                  <a:txBody>
                    <a:bodyPr/>
                    <a:lstStyle/>
                    <a:p>
                      <a:r>
                        <a:rPr lang="en-US" sz="2000" dirty="0" smtClean="0"/>
                        <a:t>5</a:t>
                      </a:r>
                      <a:endParaRPr lang="en-US" sz="2000" dirty="0"/>
                    </a:p>
                  </a:txBody>
                  <a:tcPr/>
                </a:tc>
                <a:tc>
                  <a:txBody>
                    <a:bodyPr/>
                    <a:lstStyle/>
                    <a:p>
                      <a:r>
                        <a:rPr lang="en-US" sz="2000" dirty="0" smtClean="0"/>
                        <a:t>PA</a:t>
                      </a:r>
                      <a:endParaRPr lang="en-US" sz="2000" dirty="0"/>
                    </a:p>
                  </a:txBody>
                  <a:tcPr/>
                </a:tc>
                <a:extLst>
                  <a:ext uri="{0D108BD9-81ED-4DB2-BD59-A6C34878D82A}">
                    <a16:rowId xmlns:a16="http://schemas.microsoft.com/office/drawing/2014/main" val="1711870283"/>
                  </a:ext>
                </a:extLst>
              </a:tr>
              <a:tr h="422690">
                <a:tc>
                  <a:txBody>
                    <a:bodyPr/>
                    <a:lstStyle/>
                    <a:p>
                      <a:r>
                        <a:rPr lang="en-US" sz="2000" dirty="0" smtClean="0"/>
                        <a:t>6</a:t>
                      </a:r>
                      <a:endParaRPr lang="en-US" sz="2000" dirty="0"/>
                    </a:p>
                  </a:txBody>
                  <a:tcPr/>
                </a:tc>
                <a:tc>
                  <a:txBody>
                    <a:bodyPr/>
                    <a:lstStyle/>
                    <a:p>
                      <a:r>
                        <a:rPr lang="en-US" sz="2000" dirty="0" smtClean="0"/>
                        <a:t>FL</a:t>
                      </a:r>
                      <a:endParaRPr lang="en-US" sz="2000" dirty="0"/>
                    </a:p>
                  </a:txBody>
                  <a:tcPr/>
                </a:tc>
                <a:extLst>
                  <a:ext uri="{0D108BD9-81ED-4DB2-BD59-A6C34878D82A}">
                    <a16:rowId xmlns:a16="http://schemas.microsoft.com/office/drawing/2014/main" val="805573251"/>
                  </a:ext>
                </a:extLst>
              </a:tr>
              <a:tr h="422690">
                <a:tc>
                  <a:txBody>
                    <a:bodyPr/>
                    <a:lstStyle/>
                    <a:p>
                      <a:r>
                        <a:rPr lang="en-US" sz="2000" dirty="0" smtClean="0"/>
                        <a:t>7</a:t>
                      </a:r>
                      <a:endParaRPr lang="en-US" sz="2000" dirty="0"/>
                    </a:p>
                  </a:txBody>
                  <a:tcPr/>
                </a:tc>
                <a:tc>
                  <a:txBody>
                    <a:bodyPr/>
                    <a:lstStyle/>
                    <a:p>
                      <a:r>
                        <a:rPr lang="en-US" sz="2000" dirty="0" smtClean="0"/>
                        <a:t>MO</a:t>
                      </a:r>
                      <a:endParaRPr lang="en-US" sz="2000" dirty="0"/>
                    </a:p>
                  </a:txBody>
                  <a:tcPr/>
                </a:tc>
                <a:extLst>
                  <a:ext uri="{0D108BD9-81ED-4DB2-BD59-A6C34878D82A}">
                    <a16:rowId xmlns:a16="http://schemas.microsoft.com/office/drawing/2014/main" val="2573495711"/>
                  </a:ext>
                </a:extLst>
              </a:tr>
              <a:tr h="422690">
                <a:tc>
                  <a:txBody>
                    <a:bodyPr/>
                    <a:lstStyle/>
                    <a:p>
                      <a:r>
                        <a:rPr lang="en-US" sz="2000" dirty="0" smtClean="0"/>
                        <a:t>8</a:t>
                      </a:r>
                      <a:endParaRPr lang="en-US" sz="2000" dirty="0"/>
                    </a:p>
                  </a:txBody>
                  <a:tcPr/>
                </a:tc>
                <a:tc>
                  <a:txBody>
                    <a:bodyPr/>
                    <a:lstStyle/>
                    <a:p>
                      <a:r>
                        <a:rPr lang="en-US" sz="2000" dirty="0" smtClean="0"/>
                        <a:t>AL</a:t>
                      </a:r>
                      <a:endParaRPr lang="en-US" sz="2000" dirty="0"/>
                    </a:p>
                  </a:txBody>
                  <a:tcPr/>
                </a:tc>
                <a:extLst>
                  <a:ext uri="{0D108BD9-81ED-4DB2-BD59-A6C34878D82A}">
                    <a16:rowId xmlns:a16="http://schemas.microsoft.com/office/drawing/2014/main" val="3420669481"/>
                  </a:ext>
                </a:extLst>
              </a:tr>
              <a:tr h="422690">
                <a:tc>
                  <a:txBody>
                    <a:bodyPr/>
                    <a:lstStyle/>
                    <a:p>
                      <a:r>
                        <a:rPr lang="en-US" sz="2000" dirty="0" smtClean="0"/>
                        <a:t>9</a:t>
                      </a:r>
                      <a:endParaRPr lang="en-US" sz="2000" dirty="0"/>
                    </a:p>
                  </a:txBody>
                  <a:tcPr/>
                </a:tc>
                <a:tc>
                  <a:txBody>
                    <a:bodyPr/>
                    <a:lstStyle/>
                    <a:p>
                      <a:r>
                        <a:rPr lang="en-US" sz="2000" dirty="0" smtClean="0"/>
                        <a:t>OH</a:t>
                      </a:r>
                      <a:endParaRPr lang="en-US" sz="2000" dirty="0"/>
                    </a:p>
                  </a:txBody>
                  <a:tcPr/>
                </a:tc>
                <a:extLst>
                  <a:ext uri="{0D108BD9-81ED-4DB2-BD59-A6C34878D82A}">
                    <a16:rowId xmlns:a16="http://schemas.microsoft.com/office/drawing/2014/main" val="47787112"/>
                  </a:ext>
                </a:extLst>
              </a:tr>
              <a:tr h="422690">
                <a:tc>
                  <a:txBody>
                    <a:bodyPr/>
                    <a:lstStyle/>
                    <a:p>
                      <a:r>
                        <a:rPr lang="en-US" sz="2000" dirty="0" smtClean="0"/>
                        <a:t>10</a:t>
                      </a:r>
                      <a:endParaRPr lang="en-US" sz="2000" dirty="0"/>
                    </a:p>
                  </a:txBody>
                  <a:tcPr/>
                </a:tc>
                <a:tc>
                  <a:txBody>
                    <a:bodyPr/>
                    <a:lstStyle/>
                    <a:p>
                      <a:r>
                        <a:rPr lang="en-US" sz="2000" dirty="0" smtClean="0"/>
                        <a:t>NE</a:t>
                      </a:r>
                      <a:endParaRPr lang="en-US" sz="2000" dirty="0"/>
                    </a:p>
                  </a:txBody>
                  <a:tcPr/>
                </a:tc>
                <a:extLst>
                  <a:ext uri="{0D108BD9-81ED-4DB2-BD59-A6C34878D82A}">
                    <a16:rowId xmlns:a16="http://schemas.microsoft.com/office/drawing/2014/main" val="1107953068"/>
                  </a:ext>
                </a:extLst>
              </a:tr>
            </a:tbl>
          </a:graphicData>
        </a:graphic>
      </p:graphicFrame>
      <p:sp>
        <p:nvSpPr>
          <p:cNvPr id="10" name="TextBox 9"/>
          <p:cNvSpPr txBox="1"/>
          <p:nvPr/>
        </p:nvSpPr>
        <p:spPr>
          <a:xfrm>
            <a:off x="2144530" y="1269852"/>
            <a:ext cx="3957638" cy="738664"/>
          </a:xfrm>
          <a:prstGeom prst="rect">
            <a:avLst/>
          </a:prstGeom>
          <a:solidFill>
            <a:schemeClr val="bg1"/>
          </a:solidFill>
          <a:ln>
            <a:solidFill>
              <a:schemeClr val="bg1"/>
            </a:solidFill>
          </a:ln>
        </p:spPr>
        <p:txBody>
          <a:bodyPr wrap="square" rtlCol="0">
            <a:spAutoFit/>
          </a:bodyPr>
          <a:lstStyle/>
          <a:p>
            <a:pPr algn="ctr"/>
            <a:r>
              <a:rPr lang="en-US" sz="2400" b="1" dirty="0" smtClean="0"/>
              <a:t>2021 Top 10 List</a:t>
            </a:r>
          </a:p>
          <a:p>
            <a:pPr algn="ctr"/>
            <a:r>
              <a:rPr lang="en-US" b="1" dirty="0" smtClean="0"/>
              <a:t>10 km Hexagons Closed in 2021</a:t>
            </a:r>
            <a:endParaRPr lang="en-US" b="1" dirty="0"/>
          </a:p>
        </p:txBody>
      </p:sp>
      <p:sp>
        <p:nvSpPr>
          <p:cNvPr id="3" name="Slide Number Placeholder 2"/>
          <p:cNvSpPr>
            <a:spLocks noGrp="1"/>
          </p:cNvSpPr>
          <p:nvPr>
            <p:ph type="sldNum" sz="quarter" idx="12"/>
          </p:nvPr>
        </p:nvSpPr>
        <p:spPr/>
        <p:txBody>
          <a:bodyPr/>
          <a:lstStyle/>
          <a:p>
            <a:fld id="{D3D538F9-49A3-B84F-B36B-A7030CDE5D5B}" type="slidenum">
              <a:rPr lang="en-US" smtClean="0"/>
              <a:t>18</a:t>
            </a:fld>
            <a:endParaRPr lang="en-US"/>
          </a:p>
        </p:txBody>
      </p:sp>
    </p:spTree>
    <p:extLst>
      <p:ext uri="{BB962C8B-B14F-4D97-AF65-F5344CB8AC3E}">
        <p14:creationId xmlns:p14="http://schemas.microsoft.com/office/powerpoint/2010/main" val="3597272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73489" y="6610588"/>
            <a:ext cx="976995" cy="261758"/>
          </a:xfrm>
          <a:prstGeom prst="rect">
            <a:avLst/>
          </a:prstGeom>
        </p:spPr>
      </p:pic>
      <p:pic>
        <p:nvPicPr>
          <p:cNvPr id="8" name="Picture 7"/>
          <p:cNvPicPr>
            <a:picLocks noChangeAspect="1"/>
          </p:cNvPicPr>
          <p:nvPr/>
        </p:nvPicPr>
        <p:blipFill>
          <a:blip r:embed="rId3"/>
          <a:stretch>
            <a:fillRect/>
          </a:stretch>
        </p:blipFill>
        <p:spPr>
          <a:xfrm>
            <a:off x="4174566" y="6318249"/>
            <a:ext cx="960141" cy="292351"/>
          </a:xfrm>
          <a:prstGeom prst="rect">
            <a:avLst/>
          </a:prstGeom>
        </p:spPr>
      </p:pic>
      <p:pic>
        <p:nvPicPr>
          <p:cNvPr id="7" name="Picture 6"/>
          <p:cNvPicPr>
            <a:picLocks noChangeAspect="1"/>
          </p:cNvPicPr>
          <p:nvPr/>
        </p:nvPicPr>
        <p:blipFill>
          <a:blip r:embed="rId4"/>
          <a:stretch>
            <a:fillRect/>
          </a:stretch>
        </p:blipFill>
        <p:spPr>
          <a:xfrm>
            <a:off x="177799" y="6314571"/>
            <a:ext cx="484187" cy="296017"/>
          </a:xfrm>
          <a:prstGeom prst="rect">
            <a:avLst/>
          </a:prstGeom>
        </p:spPr>
      </p:pic>
      <p:sp>
        <p:nvSpPr>
          <p:cNvPr id="2" name="Title 1"/>
          <p:cNvSpPr>
            <a:spLocks noGrp="1"/>
          </p:cNvSpPr>
          <p:nvPr>
            <p:ph type="title"/>
          </p:nvPr>
        </p:nvSpPr>
        <p:spPr/>
        <p:txBody>
          <a:bodyPr/>
          <a:lstStyle/>
          <a:p>
            <a:r>
              <a:rPr lang="en-US" dirty="0" smtClean="0"/>
              <a:t>Tracking Progress in Populated Areas</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726415" y="1285903"/>
            <a:ext cx="4175130" cy="5006788"/>
          </a:xfr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285902"/>
            <a:ext cx="7737763" cy="5006788"/>
          </a:xfrm>
          <a:prstGeom prst="rect">
            <a:avLst/>
          </a:prstGeom>
        </p:spPr>
      </p:pic>
      <p:sp>
        <p:nvSpPr>
          <p:cNvPr id="6" name="Rectangle 5"/>
          <p:cNvSpPr/>
          <p:nvPr/>
        </p:nvSpPr>
        <p:spPr>
          <a:xfrm>
            <a:off x="133220" y="6302465"/>
            <a:ext cx="11030079" cy="646331"/>
          </a:xfrm>
          <a:prstGeom prst="rect">
            <a:avLst/>
          </a:prstGeom>
        </p:spPr>
        <p:txBody>
          <a:bodyPr wrap="square">
            <a:spAutoFit/>
          </a:bodyPr>
          <a:lstStyle/>
          <a:p>
            <a:r>
              <a:rPr lang="en-US" dirty="0" smtClean="0"/>
              <a:t>Blue represents populated areas (&gt;2,500).  Dark Pink </a:t>
            </a:r>
            <a:r>
              <a:rPr lang="en-US" dirty="0"/>
              <a:t>are the 10 km hexagons within 20 km of the populated areas.  </a:t>
            </a:r>
            <a:r>
              <a:rPr lang="en-US" dirty="0" smtClean="0"/>
              <a:t>Light Pink </a:t>
            </a:r>
            <a:r>
              <a:rPr lang="en-US" dirty="0"/>
              <a:t>are those outside the 20 km </a:t>
            </a:r>
            <a:r>
              <a:rPr lang="en-US" dirty="0" smtClean="0"/>
              <a:t>areas, </a:t>
            </a:r>
            <a:r>
              <a:rPr lang="en-US" dirty="0"/>
              <a:t>away from populated areas.</a:t>
            </a:r>
          </a:p>
        </p:txBody>
      </p:sp>
      <p:sp>
        <p:nvSpPr>
          <p:cNvPr id="3" name="Slide Number Placeholder 2"/>
          <p:cNvSpPr>
            <a:spLocks noGrp="1"/>
          </p:cNvSpPr>
          <p:nvPr>
            <p:ph type="sldNum" sz="quarter" idx="12"/>
          </p:nvPr>
        </p:nvSpPr>
        <p:spPr/>
        <p:txBody>
          <a:bodyPr/>
          <a:lstStyle/>
          <a:p>
            <a:fld id="{D3D538F9-49A3-B84F-B36B-A7030CDE5D5B}" type="slidenum">
              <a:rPr lang="en-US" smtClean="0"/>
              <a:t>19</a:t>
            </a:fld>
            <a:endParaRPr lang="en-US"/>
          </a:p>
        </p:txBody>
      </p:sp>
    </p:spTree>
    <p:extLst>
      <p:ext uri="{BB962C8B-B14F-4D97-AF65-F5344CB8AC3E}">
        <p14:creationId xmlns:p14="http://schemas.microsoft.com/office/powerpoint/2010/main" val="8015547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idx="1"/>
          </p:nvPr>
        </p:nvSpPr>
        <p:spPr/>
        <p:txBody>
          <a:bodyPr/>
          <a:lstStyle/>
          <a:p>
            <a:r>
              <a:rPr lang="en-US" dirty="0" smtClean="0"/>
              <a:t>GPS on Bench Marks: Past, Present, Future</a:t>
            </a:r>
          </a:p>
          <a:p>
            <a:r>
              <a:rPr lang="en-US" dirty="0" smtClean="0"/>
              <a:t>Geoid explanation – </a:t>
            </a:r>
          </a:p>
          <a:p>
            <a:pPr lvl="1"/>
            <a:r>
              <a:rPr lang="en-US" dirty="0"/>
              <a:t>H</a:t>
            </a:r>
            <a:r>
              <a:rPr lang="en-US" dirty="0" smtClean="0"/>
              <a:t>ybrid (GEOID12B/GEOID18) – NAVD 88</a:t>
            </a:r>
          </a:p>
          <a:p>
            <a:pPr lvl="1"/>
            <a:r>
              <a:rPr lang="en-US" dirty="0" smtClean="0"/>
              <a:t>Gravimetric (</a:t>
            </a:r>
            <a:r>
              <a:rPr lang="en-US" dirty="0" err="1" smtClean="0"/>
              <a:t>xGEOIDs</a:t>
            </a:r>
            <a:r>
              <a:rPr lang="en-US" dirty="0" smtClean="0"/>
              <a:t>) – NAPGD2022</a:t>
            </a:r>
          </a:p>
          <a:p>
            <a:r>
              <a:rPr lang="en-US" dirty="0" smtClean="0"/>
              <a:t>Machine Learning to improve</a:t>
            </a:r>
          </a:p>
          <a:p>
            <a:r>
              <a:rPr lang="en-US" dirty="0" smtClean="0"/>
              <a:t>GPS on Bench Mark Status Update for Transformation Tool</a:t>
            </a:r>
          </a:p>
          <a:p>
            <a:r>
              <a:rPr lang="en-US" dirty="0"/>
              <a:t>Update timing of data submissions and product </a:t>
            </a:r>
            <a:r>
              <a:rPr lang="en-US" dirty="0" smtClean="0"/>
              <a:t>updates </a:t>
            </a:r>
            <a:endParaRPr lang="en-US" dirty="0"/>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2</a:t>
            </a:fld>
            <a:endParaRPr lang="en-US"/>
          </a:p>
        </p:txBody>
      </p:sp>
    </p:spTree>
    <p:extLst>
      <p:ext uri="{BB962C8B-B14F-4D97-AF65-F5344CB8AC3E}">
        <p14:creationId xmlns:p14="http://schemas.microsoft.com/office/powerpoint/2010/main" val="36091528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3" y="392115"/>
            <a:ext cx="10972800" cy="1143000"/>
          </a:xfrm>
        </p:spPr>
        <p:txBody>
          <a:bodyPr/>
          <a:lstStyle/>
          <a:p>
            <a:r>
              <a:rPr lang="en-US" dirty="0" smtClean="0"/>
              <a:t>Data Submission Route Comparison</a:t>
            </a:r>
            <a:endParaRPr lang="en-US" dirty="0"/>
          </a:p>
        </p:txBody>
      </p:sp>
      <p:sp>
        <p:nvSpPr>
          <p:cNvPr id="8" name="Text Placeholder 7"/>
          <p:cNvSpPr>
            <a:spLocks noGrp="1"/>
          </p:cNvSpPr>
          <p:nvPr>
            <p:ph type="body" idx="1"/>
          </p:nvPr>
        </p:nvSpPr>
        <p:spPr/>
        <p:txBody>
          <a:bodyPr>
            <a:normAutofit/>
          </a:bodyPr>
          <a:lstStyle/>
          <a:p>
            <a:r>
              <a:rPr lang="en-US" sz="2800" dirty="0" smtClean="0"/>
              <a:t>Shared OPUS Solution</a:t>
            </a:r>
            <a:endParaRPr lang="en-US" sz="2800" dirty="0"/>
          </a:p>
        </p:txBody>
      </p:sp>
      <p:sp>
        <p:nvSpPr>
          <p:cNvPr id="9" name="Content Placeholder 8"/>
          <p:cNvSpPr>
            <a:spLocks noGrp="1"/>
          </p:cNvSpPr>
          <p:nvPr>
            <p:ph sz="half" idx="2"/>
          </p:nvPr>
        </p:nvSpPr>
        <p:spPr/>
        <p:txBody>
          <a:bodyPr>
            <a:normAutofit/>
          </a:bodyPr>
          <a:lstStyle/>
          <a:p>
            <a:r>
              <a:rPr lang="en-US" dirty="0" smtClean="0"/>
              <a:t>Individual Observation – not for use as geodetic control</a:t>
            </a:r>
          </a:p>
          <a:p>
            <a:r>
              <a:rPr lang="en-US" dirty="0" smtClean="0"/>
              <a:t>Will NOT update NGS Datasheet</a:t>
            </a:r>
          </a:p>
          <a:p>
            <a:r>
              <a:rPr lang="en-US" dirty="0" smtClean="0"/>
              <a:t>Will be harvested for inclusion in adjustment and receive 2020.0 REC to be released with modernized NSRS</a:t>
            </a:r>
          </a:p>
          <a:p>
            <a:r>
              <a:rPr lang="en-US" dirty="0" smtClean="0"/>
              <a:t>Will </a:t>
            </a:r>
            <a:r>
              <a:rPr lang="en-US" dirty="0"/>
              <a:t>be used to create transformation </a:t>
            </a:r>
            <a:r>
              <a:rPr lang="en-US" dirty="0" smtClean="0"/>
              <a:t>tool,  only if mark has published NAVD 88 height (not suppressed heights)</a:t>
            </a:r>
            <a:endParaRPr lang="en-US" dirty="0"/>
          </a:p>
        </p:txBody>
      </p:sp>
      <p:sp>
        <p:nvSpPr>
          <p:cNvPr id="10" name="Text Placeholder 9"/>
          <p:cNvSpPr>
            <a:spLocks noGrp="1"/>
          </p:cNvSpPr>
          <p:nvPr>
            <p:ph type="body" sz="quarter" idx="3"/>
          </p:nvPr>
        </p:nvSpPr>
        <p:spPr/>
        <p:txBody>
          <a:bodyPr>
            <a:normAutofit fontScale="92500"/>
          </a:bodyPr>
          <a:lstStyle/>
          <a:p>
            <a:r>
              <a:rPr lang="en-US" sz="2800" dirty="0" err="1" smtClean="0"/>
              <a:t>Bluebooking</a:t>
            </a:r>
            <a:r>
              <a:rPr lang="en-US" sz="2800" dirty="0" smtClean="0"/>
              <a:t> through OPUS 4.0 &amp; 5.0</a:t>
            </a:r>
            <a:endParaRPr lang="en-US" sz="2800" dirty="0"/>
          </a:p>
        </p:txBody>
      </p:sp>
      <p:sp>
        <p:nvSpPr>
          <p:cNvPr id="11" name="Content Placeholder 10"/>
          <p:cNvSpPr>
            <a:spLocks noGrp="1"/>
          </p:cNvSpPr>
          <p:nvPr>
            <p:ph sz="quarter" idx="4"/>
          </p:nvPr>
        </p:nvSpPr>
        <p:spPr>
          <a:xfrm>
            <a:off x="6193370" y="2174875"/>
            <a:ext cx="5389033" cy="4353516"/>
          </a:xfrm>
        </p:spPr>
        <p:txBody>
          <a:bodyPr>
            <a:normAutofit/>
          </a:bodyPr>
          <a:lstStyle/>
          <a:p>
            <a:r>
              <a:rPr lang="en-US" dirty="0" smtClean="0"/>
              <a:t>Redundant observations and network adjustment of coordinates</a:t>
            </a:r>
          </a:p>
          <a:p>
            <a:r>
              <a:rPr lang="en-US" dirty="0" smtClean="0"/>
              <a:t>Will provide new NAVD 88 heights published on NGS Datasheets</a:t>
            </a:r>
          </a:p>
          <a:p>
            <a:r>
              <a:rPr lang="en-US" dirty="0"/>
              <a:t>Will be harvested for inclusion in adjustment and receive 2020.0 </a:t>
            </a:r>
            <a:r>
              <a:rPr lang="en-US" dirty="0" smtClean="0"/>
              <a:t>REC’s </a:t>
            </a:r>
            <a:r>
              <a:rPr lang="en-US" dirty="0"/>
              <a:t>to be released with modernized NSRS</a:t>
            </a:r>
          </a:p>
          <a:p>
            <a:r>
              <a:rPr lang="en-US" dirty="0"/>
              <a:t>Will be used to create transformation </a:t>
            </a:r>
            <a:r>
              <a:rPr lang="en-US" dirty="0" smtClean="0"/>
              <a:t>tool</a:t>
            </a:r>
          </a:p>
          <a:p>
            <a:r>
              <a:rPr lang="en-US" dirty="0" smtClean="0"/>
              <a:t>5.0  - Will allow import of RTK vectors</a:t>
            </a:r>
            <a:endParaRPr lang="en-US" dirty="0"/>
          </a:p>
        </p:txBody>
      </p:sp>
      <p:sp>
        <p:nvSpPr>
          <p:cNvPr id="2" name="Slide Number Placeholder 1"/>
          <p:cNvSpPr>
            <a:spLocks noGrp="1"/>
          </p:cNvSpPr>
          <p:nvPr>
            <p:ph type="sldNum" sz="quarter" idx="12"/>
          </p:nvPr>
        </p:nvSpPr>
        <p:spPr/>
        <p:txBody>
          <a:bodyPr/>
          <a:lstStyle/>
          <a:p>
            <a:fld id="{D3D538F9-49A3-B84F-B36B-A7030CDE5D5B}" type="slidenum">
              <a:rPr lang="en-US" smtClean="0"/>
              <a:t>20</a:t>
            </a:fld>
            <a:endParaRPr lang="en-US"/>
          </a:p>
        </p:txBody>
      </p:sp>
    </p:spTree>
    <p:extLst>
      <p:ext uri="{BB962C8B-B14F-4D97-AF65-F5344CB8AC3E}">
        <p14:creationId xmlns:p14="http://schemas.microsoft.com/office/powerpoint/2010/main" val="28508640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41612" y="600503"/>
            <a:ext cx="5508811" cy="1200329"/>
          </a:xfrm>
          <a:prstGeom prst="rect">
            <a:avLst/>
          </a:prstGeom>
          <a:noFill/>
        </p:spPr>
        <p:txBody>
          <a:bodyPr wrap="square" rtlCol="0">
            <a:spAutoFit/>
          </a:bodyPr>
          <a:lstStyle/>
          <a:p>
            <a:pPr algn="ctr" defTabSz="457189">
              <a:defRPr/>
            </a:pPr>
            <a:r>
              <a:rPr lang="en-US" sz="3600" dirty="0">
                <a:solidFill>
                  <a:prstClr val="black"/>
                </a:solidFill>
                <a:latin typeface="Calibri"/>
              </a:rPr>
              <a:t>Share GPS </a:t>
            </a:r>
            <a:r>
              <a:rPr lang="en-US" sz="3600" dirty="0" smtClean="0">
                <a:solidFill>
                  <a:prstClr val="black"/>
                </a:solidFill>
                <a:latin typeface="Calibri"/>
              </a:rPr>
              <a:t>Observations </a:t>
            </a:r>
            <a:r>
              <a:rPr lang="en-US" sz="3600" dirty="0">
                <a:solidFill>
                  <a:prstClr val="black"/>
                </a:solidFill>
                <a:latin typeface="Calibri"/>
              </a:rPr>
              <a:t>through OPUS </a:t>
            </a: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5075" y="761713"/>
            <a:ext cx="4727621" cy="570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 name="Oval 7"/>
          <p:cNvSpPr>
            <a:spLocks noChangeArrowheads="1"/>
          </p:cNvSpPr>
          <p:nvPr/>
        </p:nvSpPr>
        <p:spPr bwMode="auto">
          <a:xfrm>
            <a:off x="8029425" y="5142152"/>
            <a:ext cx="1900551" cy="242134"/>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 typeface="Arial" panose="020B0604020202020204" pitchFamily="34" charset="0"/>
              <a:buNone/>
            </a:pPr>
            <a:endParaRPr lang="en-US" altLang="en-US" sz="1050">
              <a:solidFill>
                <a:prstClr val="black"/>
              </a:solidFill>
              <a:latin typeface="Verdana" panose="020B0604030504040204" pitchFamily="34" charset="0"/>
              <a:ea typeface="ＭＳ Ｐゴシック" panose="020B0600070205080204" pitchFamily="34" charset="-128"/>
            </a:endParaRPr>
          </a:p>
        </p:txBody>
      </p:sp>
      <p:sp>
        <p:nvSpPr>
          <p:cNvPr id="11" name="Rectangle 10"/>
          <p:cNvSpPr/>
          <p:nvPr/>
        </p:nvSpPr>
        <p:spPr>
          <a:xfrm>
            <a:off x="311106" y="1867446"/>
            <a:ext cx="7094629" cy="4918269"/>
          </a:xfrm>
          <a:prstGeom prst="rect">
            <a:avLst/>
          </a:prstGeom>
        </p:spPr>
        <p:txBody>
          <a:bodyPr wrap="square">
            <a:spAutoFit/>
          </a:bodyPr>
          <a:lstStyle/>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Upload </a:t>
            </a:r>
            <a:r>
              <a:rPr lang="en-US" altLang="en-US" sz="2800" b="1" dirty="0">
                <a:solidFill>
                  <a:prstClr val="black"/>
                </a:solidFill>
                <a:ea typeface="ＭＳ Ｐゴシック" panose="020B0600070205080204" pitchFamily="34" charset="-128"/>
              </a:rPr>
              <a:t>4+hour</a:t>
            </a:r>
            <a:r>
              <a:rPr lang="en-US" altLang="en-US" sz="2800" dirty="0">
                <a:solidFill>
                  <a:prstClr val="black"/>
                </a:solidFill>
                <a:ea typeface="ＭＳ Ｐゴシック" panose="020B0600070205080204" pitchFamily="34" charset="-128"/>
              </a:rPr>
              <a:t> GPS observation file</a:t>
            </a:r>
          </a:p>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Provide </a:t>
            </a:r>
            <a:r>
              <a:rPr lang="en-US" altLang="en-US" sz="2800" u="sng" dirty="0">
                <a:solidFill>
                  <a:prstClr val="black"/>
                </a:solidFill>
                <a:ea typeface="ＭＳ Ｐゴシック" panose="020B0600070205080204" pitchFamily="34" charset="-128"/>
              </a:rPr>
              <a:t>antenna type</a:t>
            </a:r>
            <a:r>
              <a:rPr lang="en-US" altLang="en-US" sz="2800" dirty="0">
                <a:solidFill>
                  <a:prstClr val="black"/>
                </a:solidFill>
                <a:ea typeface="ＭＳ Ｐゴシック" panose="020B0600070205080204" pitchFamily="34" charset="-128"/>
              </a:rPr>
              <a:t>, </a:t>
            </a:r>
            <a:r>
              <a:rPr lang="en-US" altLang="en-US" sz="2800" u="sng" dirty="0">
                <a:solidFill>
                  <a:prstClr val="black"/>
                </a:solidFill>
                <a:ea typeface="ＭＳ Ｐゴシック" panose="020B0600070205080204" pitchFamily="34" charset="-128"/>
              </a:rPr>
              <a:t>antenna height</a:t>
            </a:r>
            <a:r>
              <a:rPr lang="en-US" altLang="en-US" sz="2800" dirty="0">
                <a:solidFill>
                  <a:prstClr val="black"/>
                </a:solidFill>
                <a:ea typeface="ＭＳ Ｐゴシック" panose="020B0600070205080204" pitchFamily="34" charset="-128"/>
              </a:rPr>
              <a:t>, and </a:t>
            </a:r>
            <a:r>
              <a:rPr lang="en-US" altLang="en-US" sz="2800" u="sng" dirty="0">
                <a:solidFill>
                  <a:prstClr val="black"/>
                </a:solidFill>
                <a:ea typeface="ＭＳ Ｐゴシック" panose="020B0600070205080204" pitchFamily="34" charset="-128"/>
              </a:rPr>
              <a:t>email address</a:t>
            </a:r>
          </a:p>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Click “Options” &amp; Select “Yes, Share” </a:t>
            </a:r>
          </a:p>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Identify the Mark by PID</a:t>
            </a:r>
          </a:p>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Write a “To Reach” description </a:t>
            </a:r>
          </a:p>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Attach 2 photos: </a:t>
            </a:r>
            <a:endParaRPr lang="en-US" altLang="en-US" sz="2800" dirty="0" smtClean="0">
              <a:solidFill>
                <a:prstClr val="black"/>
              </a:solidFill>
              <a:ea typeface="ＭＳ Ｐゴシック" panose="020B0600070205080204" pitchFamily="34" charset="-128"/>
            </a:endParaRPr>
          </a:p>
          <a:p>
            <a:pPr marL="742931" lvl="1" indent="-285743" defTabSz="457189" fontAlgn="base">
              <a:buFont typeface="Arial" panose="020B0604020202020204" pitchFamily="34" charset="0"/>
              <a:buChar char="•"/>
            </a:pPr>
            <a:r>
              <a:rPr lang="en-US" sz="2800" dirty="0">
                <a:solidFill>
                  <a:prstClr val="black"/>
                </a:solidFill>
                <a:ea typeface="ＭＳ Ｐゴシック" panose="020B0600070205080204" pitchFamily="34" charset="-128"/>
              </a:rPr>
              <a:t>close-up </a:t>
            </a:r>
            <a:r>
              <a:rPr lang="en-US" sz="2800" dirty="0" smtClean="0">
                <a:solidFill>
                  <a:prstClr val="black"/>
                </a:solidFill>
                <a:ea typeface="ＭＳ Ｐゴシック" panose="020B0600070205080204" pitchFamily="34" charset="-128"/>
              </a:rPr>
              <a:t>(</a:t>
            </a:r>
            <a:r>
              <a:rPr lang="en-US" sz="2800" dirty="0">
                <a:solidFill>
                  <a:prstClr val="black"/>
                </a:solidFill>
                <a:ea typeface="ＭＳ Ｐゴシック" panose="020B0600070205080204" pitchFamily="34" charset="-128"/>
              </a:rPr>
              <a:t>avoid dark/blurry/dirt-covered) </a:t>
            </a:r>
          </a:p>
          <a:p>
            <a:pPr marL="742931" lvl="1" indent="-285743" defTabSz="457189" fontAlgn="base">
              <a:buFont typeface="Arial" panose="020B0604020202020204" pitchFamily="34" charset="0"/>
              <a:buChar char="•"/>
            </a:pPr>
            <a:r>
              <a:rPr lang="en-US" sz="2800" dirty="0">
                <a:solidFill>
                  <a:prstClr val="black"/>
                </a:solidFill>
                <a:ea typeface="ＭＳ Ｐゴシック" panose="020B0600070205080204" pitchFamily="34" charset="-128"/>
              </a:rPr>
              <a:t>horizon </a:t>
            </a:r>
            <a:r>
              <a:rPr lang="en-US" sz="2800" dirty="0" smtClean="0">
                <a:solidFill>
                  <a:prstClr val="black"/>
                </a:solidFill>
                <a:ea typeface="ＭＳ Ｐゴシック" panose="020B0600070205080204" pitchFamily="34" charset="-128"/>
              </a:rPr>
              <a:t>(</a:t>
            </a:r>
            <a:r>
              <a:rPr lang="en-US" sz="2800" dirty="0">
                <a:solidFill>
                  <a:prstClr val="black"/>
                </a:solidFill>
                <a:ea typeface="ＭＳ Ｐゴシック" panose="020B0600070205080204" pitchFamily="34" charset="-128"/>
              </a:rPr>
              <a:t>show equipment in use)</a:t>
            </a:r>
          </a:p>
          <a:p>
            <a:pPr marL="257175" indent="-257175" fontAlgn="base">
              <a:spcBef>
                <a:spcPct val="20000"/>
              </a:spcBef>
              <a:spcAft>
                <a:spcPct val="0"/>
              </a:spcAft>
              <a:buFont typeface="Arial" panose="020B0604020202020204" pitchFamily="34" charset="0"/>
              <a:buChar char="•"/>
            </a:pPr>
            <a:r>
              <a:rPr lang="en-US" altLang="en-US" sz="2800" dirty="0" smtClean="0">
                <a:solidFill>
                  <a:prstClr val="black"/>
                </a:solidFill>
                <a:ea typeface="ＭＳ Ｐゴシック" panose="020B0600070205080204" pitchFamily="34" charset="-128"/>
              </a:rPr>
              <a:t>Respond </a:t>
            </a:r>
            <a:r>
              <a:rPr lang="en-US" altLang="en-US" sz="2800" dirty="0">
                <a:solidFill>
                  <a:prstClr val="black"/>
                </a:solidFill>
                <a:ea typeface="ＭＳ Ｐゴシック" panose="020B0600070205080204" pitchFamily="34" charset="-128"/>
              </a:rPr>
              <a:t>to confirmation email</a:t>
            </a:r>
          </a:p>
        </p:txBody>
      </p:sp>
      <p:sp>
        <p:nvSpPr>
          <p:cNvPr id="9" name="Oval 7"/>
          <p:cNvSpPr>
            <a:spLocks noChangeArrowheads="1"/>
          </p:cNvSpPr>
          <p:nvPr/>
        </p:nvSpPr>
        <p:spPr bwMode="auto">
          <a:xfrm>
            <a:off x="8029425" y="3491472"/>
            <a:ext cx="1900551" cy="242134"/>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 typeface="Arial" panose="020B0604020202020204" pitchFamily="34" charset="0"/>
              <a:buNone/>
            </a:pPr>
            <a:endParaRPr lang="en-US" altLang="en-US" sz="1050">
              <a:solidFill>
                <a:prstClr val="black"/>
              </a:solidFill>
              <a:latin typeface="Verdana" panose="020B0604030504040204" pitchFamily="34" charset="0"/>
              <a:ea typeface="ＭＳ Ｐゴシック" panose="020B0600070205080204" pitchFamily="34" charset="-128"/>
            </a:endParaRPr>
          </a:p>
        </p:txBody>
      </p:sp>
      <p:pic>
        <p:nvPicPr>
          <p:cNvPr id="12" name="Picture 11"/>
          <p:cNvPicPr>
            <a:picLocks noChangeAspect="1"/>
          </p:cNvPicPr>
          <p:nvPr/>
        </p:nvPicPr>
        <p:blipFill>
          <a:blip r:embed="rId5"/>
          <a:stretch>
            <a:fillRect/>
          </a:stretch>
        </p:blipFill>
        <p:spPr>
          <a:xfrm>
            <a:off x="7138515" y="1708499"/>
            <a:ext cx="4780739" cy="3006543"/>
          </a:xfrm>
          <a:prstGeom prst="rect">
            <a:avLst/>
          </a:prstGeom>
        </p:spPr>
      </p:pic>
      <p:sp>
        <p:nvSpPr>
          <p:cNvPr id="13" name="TextBox 12"/>
          <p:cNvSpPr txBox="1"/>
          <p:nvPr/>
        </p:nvSpPr>
        <p:spPr>
          <a:xfrm>
            <a:off x="7177670" y="4687869"/>
            <a:ext cx="4780739"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000" dirty="0">
                <a:solidFill>
                  <a:schemeClr val="tx1"/>
                </a:solidFill>
              </a:rPr>
              <a:t>geodesy.noaa.gov/</a:t>
            </a:r>
            <a:r>
              <a:rPr lang="en-US" sz="2000" dirty="0" err="1">
                <a:solidFill>
                  <a:schemeClr val="tx1"/>
                </a:solidFill>
              </a:rPr>
              <a:t>corbin</a:t>
            </a:r>
            <a:r>
              <a:rPr lang="en-US" sz="2000" dirty="0">
                <a:solidFill>
                  <a:schemeClr val="tx1"/>
                </a:solidFill>
              </a:rPr>
              <a:t>/</a:t>
            </a:r>
            <a:r>
              <a:rPr lang="en-US" sz="2000" dirty="0" err="1">
                <a:solidFill>
                  <a:schemeClr val="tx1"/>
                </a:solidFill>
              </a:rPr>
              <a:t>class_description</a:t>
            </a:r>
            <a:r>
              <a:rPr lang="en-US" sz="2000" dirty="0">
                <a:solidFill>
                  <a:schemeClr val="tx1"/>
                </a:solidFill>
              </a:rPr>
              <a:t>/opus-share-tutorial/</a:t>
            </a:r>
          </a:p>
        </p:txBody>
      </p:sp>
      <p:sp>
        <p:nvSpPr>
          <p:cNvPr id="2" name="Slide Number Placeholder 1"/>
          <p:cNvSpPr>
            <a:spLocks noGrp="1"/>
          </p:cNvSpPr>
          <p:nvPr>
            <p:ph type="sldNum" sz="quarter" idx="12"/>
          </p:nvPr>
        </p:nvSpPr>
        <p:spPr/>
        <p:txBody>
          <a:bodyPr/>
          <a:lstStyle/>
          <a:p>
            <a:pPr>
              <a:defRPr/>
            </a:pPr>
            <a:fld id="{CE0248DD-E039-490F-A33E-18FD7AE8E335}" type="slidenum">
              <a:rPr lang="en-US" smtClean="0"/>
              <a:pPr>
                <a:defRPr/>
              </a:pPr>
              <a:t>21</a:t>
            </a:fld>
            <a:endParaRPr lang="en-US"/>
          </a:p>
        </p:txBody>
      </p:sp>
    </p:spTree>
    <p:extLst>
      <p:ext uri="{BB962C8B-B14F-4D97-AF65-F5344CB8AC3E}">
        <p14:creationId xmlns:p14="http://schemas.microsoft.com/office/powerpoint/2010/main" val="388506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710" y="2268729"/>
            <a:ext cx="9953193" cy="4549734"/>
          </a:xfrm>
          <a:prstGeom prst="rect">
            <a:avLst/>
          </a:prstGeom>
        </p:spPr>
      </p:pic>
      <p:sp>
        <p:nvSpPr>
          <p:cNvPr id="2" name="Title 1"/>
          <p:cNvSpPr>
            <a:spLocks noGrp="1"/>
          </p:cNvSpPr>
          <p:nvPr>
            <p:ph type="title"/>
          </p:nvPr>
        </p:nvSpPr>
        <p:spPr/>
        <p:txBody>
          <a:bodyPr/>
          <a:lstStyle/>
          <a:p>
            <a:r>
              <a:rPr lang="en-US" dirty="0" smtClean="0"/>
              <a:t>OPUS Shared Solutions Dashboard</a:t>
            </a:r>
            <a:endParaRPr lang="en-US" dirty="0"/>
          </a:p>
        </p:txBody>
      </p:sp>
      <p:pic>
        <p:nvPicPr>
          <p:cNvPr id="7" name="Picture 6"/>
          <p:cNvPicPr>
            <a:picLocks noChangeAspect="1"/>
          </p:cNvPicPr>
          <p:nvPr/>
        </p:nvPicPr>
        <p:blipFill>
          <a:blip r:embed="rId3"/>
          <a:stretch>
            <a:fillRect/>
          </a:stretch>
        </p:blipFill>
        <p:spPr>
          <a:xfrm>
            <a:off x="2863748" y="10091158"/>
            <a:ext cx="8153168" cy="4381535"/>
          </a:xfrm>
          <a:prstGeom prst="rect">
            <a:avLst/>
          </a:prstGeom>
        </p:spPr>
      </p:pic>
      <p:sp>
        <p:nvSpPr>
          <p:cNvPr id="13" name="TextBox 12"/>
          <p:cNvSpPr txBox="1"/>
          <p:nvPr/>
        </p:nvSpPr>
        <p:spPr>
          <a:xfrm>
            <a:off x="609600" y="1202012"/>
            <a:ext cx="11140966" cy="1077218"/>
          </a:xfrm>
          <a:prstGeom prst="rect">
            <a:avLst/>
          </a:prstGeom>
          <a:noFill/>
        </p:spPr>
        <p:txBody>
          <a:bodyPr wrap="square" rtlCol="0">
            <a:spAutoFit/>
          </a:bodyPr>
          <a:lstStyle/>
          <a:p>
            <a:pPr algn="ctr"/>
            <a:r>
              <a:rPr lang="en-US" sz="3200" dirty="0" smtClean="0"/>
              <a:t>Dashboard enables sorting and visualization of Shared Solutions by Month &amp; Year, State, Agency Type, and Submitting Agency </a:t>
            </a:r>
            <a:endParaRPr lang="en-US" sz="3200" dirty="0"/>
          </a:p>
        </p:txBody>
      </p:sp>
      <p:sp>
        <p:nvSpPr>
          <p:cNvPr id="15" name="Rectangular Callout 14"/>
          <p:cNvSpPr/>
          <p:nvPr/>
        </p:nvSpPr>
        <p:spPr>
          <a:xfrm>
            <a:off x="2862262" y="5321301"/>
            <a:ext cx="1452563" cy="984250"/>
          </a:xfrm>
          <a:prstGeom prst="wedgeRectCallout">
            <a:avLst>
              <a:gd name="adj1" fmla="val -60924"/>
              <a:gd name="adj2" fmla="val -2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Note the impact of GPSonBM Campaigns </a:t>
            </a:r>
            <a:endParaRPr lang="en-US" sz="1600"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524069"/>
              </p:ext>
            </p:extLst>
          </p:nvPr>
        </p:nvGraphicFramePr>
        <p:xfrm>
          <a:off x="9201630" y="2632364"/>
          <a:ext cx="2990370" cy="3819982"/>
        </p:xfrm>
        <a:graphic>
          <a:graphicData uri="http://schemas.openxmlformats.org/drawingml/2006/table">
            <a:tbl>
              <a:tblPr firstRow="1" bandRow="1">
                <a:tableStyleId>{5C22544A-7EE6-4342-B048-85BDC9FD1C3A}</a:tableStyleId>
              </a:tblPr>
              <a:tblGrid>
                <a:gridCol w="1614672">
                  <a:extLst>
                    <a:ext uri="{9D8B030D-6E8A-4147-A177-3AD203B41FA5}">
                      <a16:colId xmlns:a16="http://schemas.microsoft.com/office/drawing/2014/main" val="2088509437"/>
                    </a:ext>
                  </a:extLst>
                </a:gridCol>
                <a:gridCol w="1375698">
                  <a:extLst>
                    <a:ext uri="{9D8B030D-6E8A-4147-A177-3AD203B41FA5}">
                      <a16:colId xmlns:a16="http://schemas.microsoft.com/office/drawing/2014/main" val="2103495573"/>
                    </a:ext>
                  </a:extLst>
                </a:gridCol>
              </a:tblGrid>
              <a:tr h="1351057">
                <a:tc>
                  <a:txBody>
                    <a:bodyPr/>
                    <a:lstStyle/>
                    <a:p>
                      <a:pPr algn="ctr"/>
                      <a:endParaRPr lang="en-US" sz="2000" dirty="0" smtClean="0"/>
                    </a:p>
                    <a:p>
                      <a:pPr algn="ctr"/>
                      <a:r>
                        <a:rPr lang="en-US" sz="2000" dirty="0" smtClean="0"/>
                        <a:t>Agency type</a:t>
                      </a:r>
                      <a:endParaRPr lang="en-US" sz="2000" dirty="0"/>
                    </a:p>
                  </a:txBody>
                  <a:tcPr marL="68580" marR="68580" marT="34290" marB="34290"/>
                </a:tc>
                <a:tc>
                  <a:txBody>
                    <a:bodyPr/>
                    <a:lstStyle/>
                    <a:p>
                      <a:pPr algn="ctr"/>
                      <a:r>
                        <a:rPr lang="en-US" sz="2000" dirty="0" smtClean="0"/>
                        <a:t># Shared Solutions on NGS marks</a:t>
                      </a:r>
                      <a:endParaRPr lang="en-US" sz="2000" dirty="0"/>
                    </a:p>
                  </a:txBody>
                  <a:tcPr marL="68580" marR="68580" marT="34290" marB="34290"/>
                </a:tc>
                <a:extLst>
                  <a:ext uri="{0D108BD9-81ED-4DB2-BD59-A6C34878D82A}">
                    <a16:rowId xmlns:a16="http://schemas.microsoft.com/office/drawing/2014/main" val="1354004600"/>
                  </a:ext>
                </a:extLst>
              </a:tr>
              <a:tr h="602308">
                <a:tc>
                  <a:txBody>
                    <a:bodyPr/>
                    <a:lstStyle/>
                    <a:p>
                      <a:pPr algn="ctr"/>
                      <a:r>
                        <a:rPr lang="en-US" sz="2000" dirty="0" smtClean="0"/>
                        <a:t>State</a:t>
                      </a:r>
                      <a:endParaRPr lang="en-US" sz="2000" dirty="0"/>
                    </a:p>
                  </a:txBody>
                  <a:tcPr marL="68580" marR="68580" marT="34290" marB="34290"/>
                </a:tc>
                <a:tc>
                  <a:txBody>
                    <a:bodyPr/>
                    <a:lstStyle/>
                    <a:p>
                      <a:pPr algn="ctr"/>
                      <a:r>
                        <a:rPr lang="en-US" sz="2000" dirty="0" smtClean="0"/>
                        <a:t>~21,700</a:t>
                      </a:r>
                      <a:endParaRPr lang="en-US" sz="2000" dirty="0"/>
                    </a:p>
                  </a:txBody>
                  <a:tcPr marL="68580" marR="68580" marT="34290" marB="34290"/>
                </a:tc>
                <a:extLst>
                  <a:ext uri="{0D108BD9-81ED-4DB2-BD59-A6C34878D82A}">
                    <a16:rowId xmlns:a16="http://schemas.microsoft.com/office/drawing/2014/main" val="3500577698"/>
                  </a:ext>
                </a:extLst>
              </a:tr>
              <a:tr h="662226">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2000" dirty="0" smtClean="0"/>
                        <a:t>Private Sector</a:t>
                      </a:r>
                    </a:p>
                  </a:txBody>
                  <a:tcPr marL="68580" marR="68580" marT="34290" marB="34290"/>
                </a:tc>
                <a:tc>
                  <a:txBody>
                    <a:bodyPr/>
                    <a:lstStyle/>
                    <a:p>
                      <a:pPr algn="ctr"/>
                      <a:r>
                        <a:rPr lang="en-US" sz="2000" dirty="0" smtClean="0"/>
                        <a:t>~4,600</a:t>
                      </a:r>
                      <a:endParaRPr lang="en-US" sz="2000" dirty="0"/>
                    </a:p>
                  </a:txBody>
                  <a:tcPr marL="68580" marR="68580" marT="34290" marB="34290"/>
                </a:tc>
                <a:extLst>
                  <a:ext uri="{0D108BD9-81ED-4DB2-BD59-A6C34878D82A}">
                    <a16:rowId xmlns:a16="http://schemas.microsoft.com/office/drawing/2014/main" val="2501708678"/>
                  </a:ext>
                </a:extLst>
              </a:tr>
              <a:tr h="637779">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2000" dirty="0" smtClean="0"/>
                        <a:t>Federal</a:t>
                      </a:r>
                    </a:p>
                  </a:txBody>
                  <a:tcPr marL="68580" marR="68580" marT="34290" marB="34290"/>
                </a:tc>
                <a:tc>
                  <a:txBody>
                    <a:bodyPr/>
                    <a:lstStyle/>
                    <a:p>
                      <a:pPr algn="ctr"/>
                      <a:r>
                        <a:rPr lang="en-US" sz="2000" dirty="0" smtClean="0"/>
                        <a:t>~3,100</a:t>
                      </a:r>
                      <a:endParaRPr lang="en-US" sz="2000" dirty="0"/>
                    </a:p>
                  </a:txBody>
                  <a:tcPr marL="68580" marR="68580" marT="34290" marB="34290"/>
                </a:tc>
                <a:extLst>
                  <a:ext uri="{0D108BD9-81ED-4DB2-BD59-A6C34878D82A}">
                    <a16:rowId xmlns:a16="http://schemas.microsoft.com/office/drawing/2014/main" val="2464612380"/>
                  </a:ext>
                </a:extLst>
              </a:tr>
              <a:tr h="566612">
                <a:tc>
                  <a:txBody>
                    <a:bodyPr/>
                    <a:lstStyle/>
                    <a:p>
                      <a:pPr algn="ctr"/>
                      <a:r>
                        <a:rPr lang="en-US" sz="2000" dirty="0" smtClean="0"/>
                        <a:t>Academic</a:t>
                      </a:r>
                      <a:endParaRPr lang="en-US" sz="2000" dirty="0"/>
                    </a:p>
                  </a:txBody>
                  <a:tcPr marL="68580" marR="68580" marT="34290" marB="34290"/>
                </a:tc>
                <a:tc>
                  <a:txBody>
                    <a:bodyPr/>
                    <a:lstStyle/>
                    <a:p>
                      <a:pPr algn="ctr"/>
                      <a:r>
                        <a:rPr lang="en-US" sz="2000" dirty="0" smtClean="0"/>
                        <a:t>~890</a:t>
                      </a:r>
                      <a:endParaRPr lang="en-US" sz="2000" dirty="0"/>
                    </a:p>
                  </a:txBody>
                  <a:tcPr marL="68580" marR="68580" marT="34290" marB="34290"/>
                </a:tc>
                <a:extLst>
                  <a:ext uri="{0D108BD9-81ED-4DB2-BD59-A6C34878D82A}">
                    <a16:rowId xmlns:a16="http://schemas.microsoft.com/office/drawing/2014/main" val="2662671429"/>
                  </a:ext>
                </a:extLst>
              </a:tr>
            </a:tbl>
          </a:graphicData>
        </a:graphic>
      </p:graphicFrame>
      <p:sp>
        <p:nvSpPr>
          <p:cNvPr id="3" name="Slide Number Placeholder 2"/>
          <p:cNvSpPr>
            <a:spLocks noGrp="1"/>
          </p:cNvSpPr>
          <p:nvPr>
            <p:ph type="sldNum" sz="quarter" idx="12"/>
          </p:nvPr>
        </p:nvSpPr>
        <p:spPr/>
        <p:txBody>
          <a:bodyPr/>
          <a:lstStyle/>
          <a:p>
            <a:fld id="{D3D538F9-49A3-B84F-B36B-A7030CDE5D5B}" type="slidenum">
              <a:rPr lang="en-US" smtClean="0"/>
              <a:t>22</a:t>
            </a:fld>
            <a:endParaRPr lang="en-US"/>
          </a:p>
        </p:txBody>
      </p:sp>
    </p:spTree>
    <p:extLst>
      <p:ext uri="{BB962C8B-B14F-4D97-AF65-F5344CB8AC3E}">
        <p14:creationId xmlns:p14="http://schemas.microsoft.com/office/powerpoint/2010/main" val="33521416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dirty="0" smtClean="0"/>
              <a:t>Campaign-Style Bluebooked Surveys</a:t>
            </a:r>
            <a:br>
              <a:rPr lang="en-US" dirty="0" smtClean="0"/>
            </a:br>
            <a:r>
              <a:rPr lang="en-US" dirty="0" smtClean="0"/>
              <a:t> </a:t>
            </a:r>
            <a:r>
              <a:rPr lang="en-US" sz="3600" dirty="0" smtClean="0"/>
              <a:t>For Areas of Motion &amp; Getting your Local Network into the NSRS</a:t>
            </a:r>
            <a:endParaRPr lang="en-US" sz="3600"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66675" y="1600203"/>
            <a:ext cx="5048250" cy="36873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1894" t="65357" r="36620" b="-461"/>
          <a:stretch/>
        </p:blipFill>
        <p:spPr>
          <a:xfrm>
            <a:off x="336353" y="5002216"/>
            <a:ext cx="1954751" cy="1800225"/>
          </a:xfrm>
          <a:prstGeom prst="rect">
            <a:avLst/>
          </a:prstGeom>
        </p:spPr>
      </p:pic>
      <p:grpSp>
        <p:nvGrpSpPr>
          <p:cNvPr id="8" name="Group 7"/>
          <p:cNvGrpSpPr/>
          <p:nvPr/>
        </p:nvGrpSpPr>
        <p:grpSpPr>
          <a:xfrm>
            <a:off x="2346887" y="4783141"/>
            <a:ext cx="639649" cy="2019300"/>
            <a:chOff x="11221659" y="4510588"/>
            <a:chExt cx="901932" cy="3073219"/>
          </a:xfrm>
        </p:grpSpPr>
        <p:pic>
          <p:nvPicPr>
            <p:cNvPr id="6" name="Picture 5"/>
            <p:cNvPicPr>
              <a:picLocks noChangeAspect="1"/>
            </p:cNvPicPr>
            <p:nvPr/>
          </p:nvPicPr>
          <p:blipFill rotWithShape="1">
            <a:blip r:embed="rId5"/>
            <a:srcRect l="21225" t="48725"/>
            <a:stretch/>
          </p:blipFill>
          <p:spPr>
            <a:xfrm>
              <a:off x="11388801" y="4701657"/>
              <a:ext cx="734790" cy="2882150"/>
            </a:xfrm>
            <a:prstGeom prst="rect">
              <a:avLst/>
            </a:prstGeom>
          </p:spPr>
        </p:pic>
        <p:pic>
          <p:nvPicPr>
            <p:cNvPr id="7" name="Picture 6"/>
            <p:cNvPicPr>
              <a:picLocks noChangeAspect="1"/>
            </p:cNvPicPr>
            <p:nvPr/>
          </p:nvPicPr>
          <p:blipFill rotWithShape="1">
            <a:blip r:embed="rId5"/>
            <a:srcRect l="3306" t="-488" b="97089"/>
            <a:stretch/>
          </p:blipFill>
          <p:spPr>
            <a:xfrm>
              <a:off x="11221659" y="4510588"/>
              <a:ext cx="901932" cy="191069"/>
            </a:xfrm>
            <a:prstGeom prst="rect">
              <a:avLst/>
            </a:prstGeom>
          </p:spPr>
        </p:pic>
      </p:grpSp>
      <p:pic>
        <p:nvPicPr>
          <p:cNvPr id="9" name="Picture 8"/>
          <p:cNvPicPr>
            <a:picLocks noChangeAspect="1"/>
          </p:cNvPicPr>
          <p:nvPr/>
        </p:nvPicPr>
        <p:blipFill>
          <a:blip r:embed="rId6"/>
          <a:stretch>
            <a:fillRect/>
          </a:stretch>
        </p:blipFill>
        <p:spPr>
          <a:xfrm>
            <a:off x="8086725" y="1581156"/>
            <a:ext cx="4313375" cy="4158712"/>
          </a:xfrm>
          <a:prstGeom prst="rect">
            <a:avLst/>
          </a:prstGeom>
        </p:spPr>
      </p:pic>
      <p:grpSp>
        <p:nvGrpSpPr>
          <p:cNvPr id="10" name="Group 9"/>
          <p:cNvGrpSpPr/>
          <p:nvPr/>
        </p:nvGrpSpPr>
        <p:grpSpPr>
          <a:xfrm>
            <a:off x="8105669" y="3562031"/>
            <a:ext cx="4294431" cy="3644388"/>
            <a:chOff x="2865911" y="685800"/>
            <a:chExt cx="4929002" cy="4182904"/>
          </a:xfrm>
        </p:grpSpPr>
        <p:pic>
          <p:nvPicPr>
            <p:cNvPr id="11" name="Picture 10"/>
            <p:cNvPicPr>
              <a:picLocks noChangeAspect="1"/>
            </p:cNvPicPr>
            <p:nvPr/>
          </p:nvPicPr>
          <p:blipFill rotWithShape="1">
            <a:blip r:embed="rId7"/>
            <a:srcRect b="30315"/>
            <a:stretch/>
          </p:blipFill>
          <p:spPr>
            <a:xfrm>
              <a:off x="2865911" y="685800"/>
              <a:ext cx="4929002" cy="4105275"/>
            </a:xfrm>
            <a:prstGeom prst="rect">
              <a:avLst/>
            </a:prstGeom>
          </p:spPr>
        </p:pic>
        <p:pic>
          <p:nvPicPr>
            <p:cNvPr id="12" name="Picture 11"/>
            <p:cNvPicPr>
              <a:picLocks noChangeAspect="1"/>
            </p:cNvPicPr>
            <p:nvPr/>
          </p:nvPicPr>
          <p:blipFill rotWithShape="1">
            <a:blip r:embed="rId7"/>
            <a:srcRect l="22894" t="69555" r="17297"/>
            <a:stretch/>
          </p:blipFill>
          <p:spPr>
            <a:xfrm>
              <a:off x="4100472" y="3078004"/>
              <a:ext cx="2943225" cy="1790700"/>
            </a:xfrm>
            <a:prstGeom prst="rect">
              <a:avLst/>
            </a:prstGeom>
          </p:spPr>
        </p:pic>
      </p:grpSp>
      <p:sp>
        <p:nvSpPr>
          <p:cNvPr id="13" name="TextBox 12"/>
          <p:cNvSpPr txBox="1"/>
          <p:nvPr/>
        </p:nvSpPr>
        <p:spPr>
          <a:xfrm>
            <a:off x="5114925" y="1600203"/>
            <a:ext cx="2971800" cy="526297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smtClean="0"/>
              <a:t>Update NAVD 88 heights on NGS datasheets in areas where the heights have been suppressed or the data is out of date. </a:t>
            </a:r>
          </a:p>
          <a:p>
            <a:pPr algn="ctr"/>
            <a:endParaRPr lang="en-US" sz="2400" dirty="0" smtClean="0"/>
          </a:p>
          <a:p>
            <a:pPr algn="ctr"/>
            <a:r>
              <a:rPr lang="en-US" sz="2400" dirty="0" smtClean="0"/>
              <a:t>Get new current NAVD 88 heights, 2020.0 REC’s, accurate transformation grid and baseline for time series </a:t>
            </a:r>
            <a:endParaRPr lang="en-US" sz="2400" dirty="0"/>
          </a:p>
        </p:txBody>
      </p:sp>
      <p:sp>
        <p:nvSpPr>
          <p:cNvPr id="14" name="Slide Number Placeholder 13"/>
          <p:cNvSpPr>
            <a:spLocks noGrp="1"/>
          </p:cNvSpPr>
          <p:nvPr>
            <p:ph type="sldNum" sz="quarter" idx="12"/>
          </p:nvPr>
        </p:nvSpPr>
        <p:spPr/>
        <p:txBody>
          <a:bodyPr/>
          <a:lstStyle/>
          <a:p>
            <a:fld id="{D3D538F9-49A3-B84F-B36B-A7030CDE5D5B}" type="slidenum">
              <a:rPr lang="en-US" smtClean="0"/>
              <a:t>23</a:t>
            </a:fld>
            <a:endParaRPr lang="en-US"/>
          </a:p>
        </p:txBody>
      </p:sp>
    </p:spTree>
    <p:extLst>
      <p:ext uri="{BB962C8B-B14F-4D97-AF65-F5344CB8AC3E}">
        <p14:creationId xmlns:p14="http://schemas.microsoft.com/office/powerpoint/2010/main" val="1982273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97712" y="441156"/>
            <a:ext cx="11165452" cy="707886"/>
          </a:xfrm>
          <a:prstGeom prst="rect">
            <a:avLst/>
          </a:prstGeom>
          <a:noFill/>
        </p:spPr>
        <p:txBody>
          <a:bodyPr wrap="square" rtlCol="0">
            <a:spAutoFit/>
          </a:bodyPr>
          <a:lstStyle/>
          <a:p>
            <a:pPr algn="ctr" defTabSz="457189">
              <a:defRPr/>
            </a:pPr>
            <a:r>
              <a:rPr lang="en-US" sz="4000" dirty="0" smtClean="0">
                <a:solidFill>
                  <a:prstClr val="black"/>
                </a:solidFill>
                <a:latin typeface="Calibri"/>
              </a:rPr>
              <a:t>NGS Mark </a:t>
            </a:r>
            <a:r>
              <a:rPr lang="en-US" sz="4000" dirty="0">
                <a:solidFill>
                  <a:prstClr val="black"/>
                </a:solidFill>
                <a:latin typeface="Calibri"/>
              </a:rPr>
              <a:t>Recovery </a:t>
            </a:r>
            <a:r>
              <a:rPr lang="en-US" sz="4000" dirty="0" smtClean="0">
                <a:solidFill>
                  <a:prstClr val="black"/>
                </a:solidFill>
                <a:latin typeface="Calibri"/>
              </a:rPr>
              <a:t>Webpage and Dashboard</a:t>
            </a:r>
            <a:endParaRPr lang="en-US" sz="4000" dirty="0">
              <a:solidFill>
                <a:prstClr val="black"/>
              </a:solidFill>
              <a:latin typeface="Calibri"/>
            </a:endParaRPr>
          </a:p>
        </p:txBody>
      </p:sp>
      <p:sp>
        <p:nvSpPr>
          <p:cNvPr id="6" name="TextBox 5"/>
          <p:cNvSpPr txBox="1"/>
          <p:nvPr/>
        </p:nvSpPr>
        <p:spPr>
          <a:xfrm>
            <a:off x="203761" y="1149042"/>
            <a:ext cx="11259403" cy="954107"/>
          </a:xfrm>
          <a:prstGeom prst="rect">
            <a:avLst/>
          </a:prstGeom>
          <a:noFill/>
        </p:spPr>
        <p:txBody>
          <a:bodyPr wrap="square" rtlCol="0">
            <a:spAutoFit/>
          </a:bodyPr>
          <a:lstStyle/>
          <a:p>
            <a:pPr algn="ctr" defTabSz="457189">
              <a:defRPr/>
            </a:pPr>
            <a:r>
              <a:rPr lang="en-US" sz="2800" dirty="0">
                <a:solidFill>
                  <a:prstClr val="black"/>
                </a:solidFill>
                <a:latin typeface="Calibri"/>
              </a:rPr>
              <a:t>Crowd sourced mark recoveries help update the GPSonBM map, let NGS and others know if the mark is still usable, and pictures make it easier to find.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9810" y="3034199"/>
            <a:ext cx="5382736" cy="3823801"/>
          </a:xfrm>
          <a:prstGeom prst="rect">
            <a:avLst/>
          </a:prstGeom>
        </p:spPr>
      </p:pic>
      <p:sp>
        <p:nvSpPr>
          <p:cNvPr id="9" name="Rectangle 8"/>
          <p:cNvSpPr/>
          <p:nvPr/>
        </p:nvSpPr>
        <p:spPr>
          <a:xfrm>
            <a:off x="2977242" y="2133097"/>
            <a:ext cx="6429132"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685800">
              <a:defRPr/>
            </a:pPr>
            <a:r>
              <a:rPr lang="en-US" sz="2800" dirty="0">
                <a:solidFill>
                  <a:srgbClr val="1F497D"/>
                </a:solidFill>
                <a:latin typeface="Calibri"/>
              </a:rPr>
              <a:t>www.ngs.noaa.gov/surveys/mark-recovery</a:t>
            </a:r>
          </a:p>
        </p:txBody>
      </p:sp>
      <p:grpSp>
        <p:nvGrpSpPr>
          <p:cNvPr id="11" name="Group 10"/>
          <p:cNvGrpSpPr/>
          <p:nvPr/>
        </p:nvGrpSpPr>
        <p:grpSpPr>
          <a:xfrm>
            <a:off x="28098" y="2801654"/>
            <a:ext cx="12068367" cy="4373239"/>
            <a:chOff x="28098" y="2801654"/>
            <a:chExt cx="12068367" cy="4373239"/>
          </a:xfrm>
        </p:grpSpPr>
        <p:pic>
          <p:nvPicPr>
            <p:cNvPr id="4" name="Picture 3"/>
            <p:cNvPicPr>
              <a:picLocks noChangeAspect="1"/>
            </p:cNvPicPr>
            <p:nvPr/>
          </p:nvPicPr>
          <p:blipFill>
            <a:blip r:embed="rId5"/>
            <a:stretch>
              <a:fillRect/>
            </a:stretch>
          </p:blipFill>
          <p:spPr>
            <a:xfrm>
              <a:off x="9506471" y="3388295"/>
              <a:ext cx="2381977" cy="3265804"/>
            </a:xfrm>
            <a:prstGeom prst="rect">
              <a:avLst/>
            </a:prstGeom>
          </p:spPr>
        </p:pic>
        <p:pic>
          <p:nvPicPr>
            <p:cNvPr id="10" name="Picture 9"/>
            <p:cNvPicPr>
              <a:picLocks noChangeAspect="1"/>
            </p:cNvPicPr>
            <p:nvPr/>
          </p:nvPicPr>
          <p:blipFill>
            <a:blip r:embed="rId6"/>
            <a:stretch>
              <a:fillRect/>
            </a:stretch>
          </p:blipFill>
          <p:spPr>
            <a:xfrm>
              <a:off x="28098" y="2801654"/>
              <a:ext cx="5406116" cy="4373239"/>
            </a:xfrm>
            <a:prstGeom prst="rect">
              <a:avLst/>
            </a:prstGeom>
          </p:spPr>
        </p:pic>
        <p:sp>
          <p:nvSpPr>
            <p:cNvPr id="2" name="Rectangle 1"/>
            <p:cNvSpPr/>
            <p:nvPr/>
          </p:nvSpPr>
          <p:spPr>
            <a:xfrm>
              <a:off x="9298455" y="3049741"/>
              <a:ext cx="2798010"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457189">
                <a:defRPr/>
              </a:pPr>
              <a:r>
                <a:rPr lang="en-US" sz="1600" dirty="0">
                  <a:solidFill>
                    <a:prstClr val="black"/>
                  </a:solidFill>
                </a:rPr>
                <a:t>Now with Find Marks Near Me!</a:t>
              </a:r>
            </a:p>
          </p:txBody>
        </p:sp>
      </p:grpSp>
      <p:sp>
        <p:nvSpPr>
          <p:cNvPr id="5" name="TextBox 4"/>
          <p:cNvSpPr txBox="1"/>
          <p:nvPr/>
        </p:nvSpPr>
        <p:spPr>
          <a:xfrm>
            <a:off x="3158501" y="4192131"/>
            <a:ext cx="5349922"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smtClean="0"/>
              <a:t>Maintain you local control network: Submit a Recovery Note for each mark you find </a:t>
            </a:r>
            <a:r>
              <a:rPr lang="en-US" dirty="0" smtClean="0"/>
              <a:t>(up to once per year)</a:t>
            </a:r>
          </a:p>
          <a:p>
            <a:pPr algn="ctr"/>
            <a:r>
              <a:rPr lang="en-US" sz="2400" dirty="0" smtClean="0"/>
              <a:t>Did you find it?</a:t>
            </a:r>
          </a:p>
          <a:p>
            <a:pPr algn="ctr"/>
            <a:r>
              <a:rPr lang="en-US" sz="2400" dirty="0" smtClean="0"/>
              <a:t>Is it </a:t>
            </a:r>
            <a:r>
              <a:rPr lang="en-US" sz="2400" dirty="0" err="1" smtClean="0"/>
              <a:t>GPSable</a:t>
            </a:r>
            <a:r>
              <a:rPr lang="en-US" sz="2400" dirty="0" smtClean="0"/>
              <a:t>?</a:t>
            </a:r>
          </a:p>
          <a:p>
            <a:pPr algn="ctr"/>
            <a:r>
              <a:rPr lang="en-US" sz="2400" dirty="0" smtClean="0"/>
              <a:t>Got new photos?</a:t>
            </a:r>
          </a:p>
        </p:txBody>
      </p:sp>
      <p:sp>
        <p:nvSpPr>
          <p:cNvPr id="12" name="Slide Number Placeholder 11"/>
          <p:cNvSpPr>
            <a:spLocks noGrp="1"/>
          </p:cNvSpPr>
          <p:nvPr>
            <p:ph type="sldNum" sz="quarter" idx="12"/>
          </p:nvPr>
        </p:nvSpPr>
        <p:spPr/>
        <p:txBody>
          <a:bodyPr/>
          <a:lstStyle/>
          <a:p>
            <a:pPr>
              <a:defRPr/>
            </a:pPr>
            <a:fld id="{CE0248DD-E039-490F-A33E-18FD7AE8E335}" type="slidenum">
              <a:rPr lang="en-US" smtClean="0"/>
              <a:pPr>
                <a:defRPr/>
              </a:pPr>
              <a:t>24</a:t>
            </a:fld>
            <a:endParaRPr lang="en-US"/>
          </a:p>
        </p:txBody>
      </p:sp>
      <p:pic>
        <p:nvPicPr>
          <p:cNvPr id="13" name="Picture 12"/>
          <p:cNvPicPr>
            <a:picLocks noChangeAspect="1"/>
          </p:cNvPicPr>
          <p:nvPr/>
        </p:nvPicPr>
        <p:blipFill>
          <a:blip r:embed="rId7"/>
          <a:stretch>
            <a:fillRect/>
          </a:stretch>
        </p:blipFill>
        <p:spPr>
          <a:xfrm>
            <a:off x="1554318" y="2746234"/>
            <a:ext cx="8841349" cy="4056346"/>
          </a:xfrm>
          <a:prstGeom prst="rect">
            <a:avLst/>
          </a:prstGeom>
        </p:spPr>
      </p:pic>
    </p:spTree>
    <p:extLst>
      <p:ext uri="{BB962C8B-B14F-4D97-AF65-F5344CB8AC3E}">
        <p14:creationId xmlns:p14="http://schemas.microsoft.com/office/powerpoint/2010/main" val="18974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484659" cy="1143000"/>
          </a:xfrm>
        </p:spPr>
        <p:txBody>
          <a:bodyPr/>
          <a:lstStyle/>
          <a:p>
            <a:r>
              <a:rPr lang="en-US" dirty="0" smtClean="0"/>
              <a:t>Timelines for GPSonBM data</a:t>
            </a:r>
            <a:endParaRPr lang="en-US" dirty="0"/>
          </a:p>
        </p:txBody>
      </p:sp>
      <p:graphicFrame>
        <p:nvGraphicFramePr>
          <p:cNvPr id="7" name="Content Placeholder 6"/>
          <p:cNvGraphicFramePr>
            <a:graphicFrameLocks noGrp="1"/>
          </p:cNvGraphicFramePr>
          <p:nvPr>
            <p:ph idx="1"/>
            <p:extLst/>
          </p:nvPr>
        </p:nvGraphicFramePr>
        <p:xfrm>
          <a:off x="-100591" y="946574"/>
          <a:ext cx="12131225" cy="2300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25</a:t>
            </a:fld>
            <a:endParaRPr lang="en-US"/>
          </a:p>
        </p:txBody>
      </p:sp>
      <p:graphicFrame>
        <p:nvGraphicFramePr>
          <p:cNvPr id="8" name="Content Placeholder 6"/>
          <p:cNvGraphicFramePr>
            <a:graphicFrameLocks/>
          </p:cNvGraphicFramePr>
          <p:nvPr>
            <p:extLst/>
          </p:nvPr>
        </p:nvGraphicFramePr>
        <p:xfrm>
          <a:off x="-100590" y="2668398"/>
          <a:ext cx="8998688" cy="24690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p:cNvSpPr txBox="1"/>
          <p:nvPr/>
        </p:nvSpPr>
        <p:spPr>
          <a:xfrm>
            <a:off x="221201" y="4450515"/>
            <a:ext cx="4177553" cy="369332"/>
          </a:xfrm>
          <a:prstGeom prst="rect">
            <a:avLst/>
          </a:prstGeom>
          <a:noFill/>
        </p:spPr>
        <p:txBody>
          <a:bodyPr wrap="square" rtlCol="0">
            <a:spAutoFit/>
          </a:bodyPr>
          <a:lstStyle/>
          <a:p>
            <a:r>
              <a:rPr lang="en-US" dirty="0" smtClean="0"/>
              <a:t>Depends on Day of the week submitted</a:t>
            </a:r>
            <a:endParaRPr lang="en-US" dirty="0"/>
          </a:p>
        </p:txBody>
      </p:sp>
      <p:graphicFrame>
        <p:nvGraphicFramePr>
          <p:cNvPr id="11" name="Content Placeholder 6"/>
          <p:cNvGraphicFramePr>
            <a:graphicFrameLocks/>
          </p:cNvGraphicFramePr>
          <p:nvPr>
            <p:extLst/>
          </p:nvPr>
        </p:nvGraphicFramePr>
        <p:xfrm>
          <a:off x="-127484" y="4616822"/>
          <a:ext cx="11709883" cy="219430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6042713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161" y="581442"/>
            <a:ext cx="9032981" cy="622517"/>
          </a:xfrm>
        </p:spPr>
        <p:txBody>
          <a:bodyPr>
            <a:normAutofit fontScale="90000"/>
          </a:bodyPr>
          <a:lstStyle/>
          <a:p>
            <a:r>
              <a:rPr lang="en-US" sz="3300" dirty="0">
                <a:latin typeface="Helvetica" panose="020B0604020202020204" pitchFamily="34" charset="0"/>
                <a:cs typeface="Helvetica" panose="020B0604020202020204" pitchFamily="34" charset="0"/>
              </a:rPr>
              <a:t>Traversing the Path Toward NSRS Modernization</a:t>
            </a:r>
          </a:p>
        </p:txBody>
      </p:sp>
      <p:sp>
        <p:nvSpPr>
          <p:cNvPr id="3" name="Content Placeholder 2"/>
          <p:cNvSpPr>
            <a:spLocks noGrp="1"/>
          </p:cNvSpPr>
          <p:nvPr>
            <p:ph idx="1"/>
          </p:nvPr>
        </p:nvSpPr>
        <p:spPr>
          <a:xfrm>
            <a:off x="729163" y="1252390"/>
            <a:ext cx="10848975" cy="2674189"/>
          </a:xfrm>
        </p:spPr>
        <p:txBody>
          <a:bodyPr>
            <a:noAutofit/>
          </a:bodyPr>
          <a:lstStyle/>
          <a:p>
            <a:pPr marL="385763" indent="-385763">
              <a:buFont typeface="+mj-lt"/>
              <a:buAutoNum type="arabicPeriod"/>
            </a:pPr>
            <a:r>
              <a:rPr lang="en-US" sz="2100" dirty="0">
                <a:latin typeface="Helvetica" panose="020B0604020202020204" pitchFamily="34" charset="0"/>
                <a:cs typeface="Helvetica" panose="020B0604020202020204" pitchFamily="34" charset="0"/>
              </a:rPr>
              <a:t>Collect and Submit </a:t>
            </a:r>
            <a:r>
              <a:rPr lang="en-US" sz="2100" dirty="0" smtClean="0">
                <a:latin typeface="Helvetica" panose="020B0604020202020204" pitchFamily="34" charset="0"/>
                <a:cs typeface="Helvetica" panose="020B0604020202020204" pitchFamily="34" charset="0"/>
              </a:rPr>
              <a:t>GPSonBM </a:t>
            </a:r>
            <a:r>
              <a:rPr lang="en-US" sz="2100" dirty="0">
                <a:latin typeface="Helvetica" panose="020B0604020202020204" pitchFamily="34" charset="0"/>
                <a:cs typeface="Helvetica" panose="020B0604020202020204" pitchFamily="34" charset="0"/>
              </a:rPr>
              <a:t>data </a:t>
            </a:r>
            <a:r>
              <a:rPr lang="en-US" sz="2400" b="1" dirty="0" smtClean="0"/>
              <a:t>before December 31</a:t>
            </a:r>
            <a:r>
              <a:rPr lang="en-US" sz="2400" b="1" baseline="30000" dirty="0" smtClean="0"/>
              <a:t>st</a:t>
            </a:r>
            <a:r>
              <a:rPr lang="en-US" sz="2400" b="1" dirty="0" smtClean="0"/>
              <a:t>, 2021</a:t>
            </a:r>
            <a:endParaRPr lang="en-US" sz="2400" b="1" dirty="0"/>
          </a:p>
          <a:p>
            <a:pPr marL="385763" indent="-385763">
              <a:buFont typeface="+mj-lt"/>
              <a:buAutoNum type="arabicPeriod"/>
            </a:pPr>
            <a:r>
              <a:rPr lang="en-US" sz="2100" dirty="0" smtClean="0">
                <a:latin typeface="Helvetica" panose="020B0604020202020204" pitchFamily="34" charset="0"/>
                <a:cs typeface="Helvetica" panose="020B0604020202020204" pitchFamily="34" charset="0"/>
              </a:rPr>
              <a:t>Find Marks near you and send in Mark </a:t>
            </a:r>
            <a:r>
              <a:rPr lang="en-US" sz="2100" dirty="0">
                <a:latin typeface="Helvetica" panose="020B0604020202020204" pitchFamily="34" charset="0"/>
                <a:cs typeface="Helvetica" panose="020B0604020202020204" pitchFamily="34" charset="0"/>
              </a:rPr>
              <a:t>R</a:t>
            </a:r>
            <a:r>
              <a:rPr lang="en-US" sz="2100" dirty="0" smtClean="0">
                <a:latin typeface="Helvetica" panose="020B0604020202020204" pitchFamily="34" charset="0"/>
                <a:cs typeface="Helvetica" panose="020B0604020202020204" pitchFamily="34" charset="0"/>
              </a:rPr>
              <a:t>ecoveries</a:t>
            </a:r>
          </a:p>
          <a:p>
            <a:pPr marL="385763" indent="-385763">
              <a:buFont typeface="+mj-lt"/>
              <a:buAutoNum type="arabicPeriod"/>
            </a:pPr>
            <a:r>
              <a:rPr lang="en-US" sz="2100" dirty="0" smtClean="0">
                <a:latin typeface="Helvetica" panose="020B0604020202020204" pitchFamily="34" charset="0"/>
                <a:cs typeface="Helvetica" panose="020B0604020202020204" pitchFamily="34" charset="0"/>
              </a:rPr>
              <a:t>Stay </a:t>
            </a:r>
            <a:r>
              <a:rPr lang="en-US" sz="2100" dirty="0">
                <a:latin typeface="Helvetica" panose="020B0604020202020204" pitchFamily="34" charset="0"/>
                <a:cs typeface="Helvetica" panose="020B0604020202020204" pitchFamily="34" charset="0"/>
              </a:rPr>
              <a:t>in the Loop – Subscribe to NGS News &amp; </a:t>
            </a:r>
            <a:r>
              <a:rPr lang="en-US" sz="2100" dirty="0" smtClean="0">
                <a:latin typeface="Helvetica" panose="020B0604020202020204" pitchFamily="34" charset="0"/>
                <a:cs typeface="Helvetica" panose="020B0604020202020204" pitchFamily="34" charset="0"/>
              </a:rPr>
              <a:t>GPSonBM Updates</a:t>
            </a:r>
            <a:endParaRPr lang="en-US" sz="2100" dirty="0">
              <a:latin typeface="Helvetica" panose="020B0604020202020204" pitchFamily="34" charset="0"/>
              <a:cs typeface="Helvetica" panose="020B0604020202020204" pitchFamily="34" charset="0"/>
            </a:endParaRPr>
          </a:p>
          <a:p>
            <a:pPr marL="385763" indent="-385763">
              <a:buFont typeface="+mj-lt"/>
              <a:buAutoNum type="arabicPeriod"/>
            </a:pPr>
            <a:r>
              <a:rPr lang="en-US" sz="2100" dirty="0">
                <a:latin typeface="Helvetica" panose="020B0604020202020204" pitchFamily="34" charset="0"/>
                <a:cs typeface="Helvetica" panose="020B0604020202020204" pitchFamily="34" charset="0"/>
              </a:rPr>
              <a:t>Get ahead of the curve with online lessons, videos, &amp; tutorials</a:t>
            </a:r>
          </a:p>
        </p:txBody>
      </p:sp>
      <p:pic>
        <p:nvPicPr>
          <p:cNvPr id="8" name="Picture 7"/>
          <p:cNvPicPr>
            <a:picLocks noChangeAspect="1"/>
          </p:cNvPicPr>
          <p:nvPr/>
        </p:nvPicPr>
        <p:blipFill rotWithShape="1">
          <a:blip r:embed="rId3"/>
          <a:srcRect l="33684"/>
          <a:stretch/>
        </p:blipFill>
        <p:spPr>
          <a:xfrm>
            <a:off x="8415485" y="2846111"/>
            <a:ext cx="3634534" cy="1820693"/>
          </a:xfrm>
          <a:prstGeom prst="rect">
            <a:avLst/>
          </a:prstGeom>
        </p:spPr>
      </p:pic>
      <p:pic>
        <p:nvPicPr>
          <p:cNvPr id="10" name="Picture 9"/>
          <p:cNvPicPr>
            <a:picLocks noChangeAspect="1"/>
          </p:cNvPicPr>
          <p:nvPr/>
        </p:nvPicPr>
        <p:blipFill>
          <a:blip r:embed="rId4"/>
          <a:stretch>
            <a:fillRect/>
          </a:stretch>
        </p:blipFill>
        <p:spPr>
          <a:xfrm>
            <a:off x="7256257" y="4798926"/>
            <a:ext cx="1940950" cy="1687493"/>
          </a:xfrm>
          <a:prstGeom prst="rect">
            <a:avLst/>
          </a:prstGeom>
        </p:spPr>
      </p:pic>
      <p:pic>
        <p:nvPicPr>
          <p:cNvPr id="7" name="Picture 6"/>
          <p:cNvPicPr>
            <a:picLocks noChangeAspect="1"/>
          </p:cNvPicPr>
          <p:nvPr/>
        </p:nvPicPr>
        <p:blipFill>
          <a:blip r:embed="rId5"/>
          <a:stretch>
            <a:fillRect/>
          </a:stretch>
        </p:blipFill>
        <p:spPr>
          <a:xfrm>
            <a:off x="9229327" y="4798926"/>
            <a:ext cx="2881630" cy="1809737"/>
          </a:xfrm>
          <a:prstGeom prst="rect">
            <a:avLst/>
          </a:prstGeom>
        </p:spPr>
      </p:pic>
      <p:pic>
        <p:nvPicPr>
          <p:cNvPr id="11" name="Picture 10"/>
          <p:cNvPicPr>
            <a:picLocks noChangeAspect="1"/>
          </p:cNvPicPr>
          <p:nvPr/>
        </p:nvPicPr>
        <p:blipFill rotWithShape="1">
          <a:blip r:embed="rId6"/>
          <a:srcRect l="1530" t="10679" r="2653"/>
          <a:stretch/>
        </p:blipFill>
        <p:spPr>
          <a:xfrm>
            <a:off x="350332" y="2941775"/>
            <a:ext cx="3327991" cy="717906"/>
          </a:xfrm>
          <a:prstGeom prst="rect">
            <a:avLst/>
          </a:prstGeom>
        </p:spPr>
      </p:pic>
      <p:pic>
        <p:nvPicPr>
          <p:cNvPr id="12" name="Picture 11"/>
          <p:cNvPicPr>
            <a:picLocks noChangeAspect="1"/>
          </p:cNvPicPr>
          <p:nvPr/>
        </p:nvPicPr>
        <p:blipFill>
          <a:blip r:embed="rId7"/>
          <a:stretch>
            <a:fillRect/>
          </a:stretch>
        </p:blipFill>
        <p:spPr>
          <a:xfrm>
            <a:off x="94220" y="3643948"/>
            <a:ext cx="4074358" cy="3162300"/>
          </a:xfrm>
          <a:prstGeom prst="rect">
            <a:avLst/>
          </a:prstGeom>
        </p:spPr>
      </p:pic>
      <p:pic>
        <p:nvPicPr>
          <p:cNvPr id="16" name="Picture 15"/>
          <p:cNvPicPr>
            <a:picLocks noChangeAspect="1"/>
          </p:cNvPicPr>
          <p:nvPr/>
        </p:nvPicPr>
        <p:blipFill>
          <a:blip r:embed="rId8"/>
          <a:stretch>
            <a:fillRect/>
          </a:stretch>
        </p:blipFill>
        <p:spPr>
          <a:xfrm>
            <a:off x="4617864" y="3540444"/>
            <a:ext cx="2381977" cy="3265804"/>
          </a:xfrm>
          <a:prstGeom prst="rect">
            <a:avLst/>
          </a:prstGeom>
        </p:spPr>
      </p:pic>
      <p:sp>
        <p:nvSpPr>
          <p:cNvPr id="4" name="Slide Number Placeholder 3"/>
          <p:cNvSpPr>
            <a:spLocks noGrp="1"/>
          </p:cNvSpPr>
          <p:nvPr>
            <p:ph type="sldNum" sz="quarter" idx="12"/>
          </p:nvPr>
        </p:nvSpPr>
        <p:spPr/>
        <p:txBody>
          <a:bodyPr/>
          <a:lstStyle/>
          <a:p>
            <a:fld id="{D3D538F9-49A3-B84F-B36B-A7030CDE5D5B}" type="slidenum">
              <a:rPr lang="en-US" smtClean="0"/>
              <a:t>26</a:t>
            </a:fld>
            <a:endParaRPr lang="en-US"/>
          </a:p>
        </p:txBody>
      </p:sp>
    </p:spTree>
    <p:extLst>
      <p:ext uri="{BB962C8B-B14F-4D97-AF65-F5344CB8AC3E}">
        <p14:creationId xmlns:p14="http://schemas.microsoft.com/office/powerpoint/2010/main" val="18964614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0388" y="1106783"/>
            <a:ext cx="8151223" cy="3108543"/>
          </a:xfrm>
          <a:prstGeom prst="rect">
            <a:avLst/>
          </a:prstGeom>
        </p:spPr>
        <p:txBody>
          <a:bodyPr wrap="square">
            <a:spAutoFit/>
          </a:bodyPr>
          <a:lstStyle/>
          <a:p>
            <a:pPr algn="ctr" defTabSz="457189" fontAlgn="base"/>
            <a:r>
              <a:rPr lang="en-US" sz="4050" b="1" dirty="0"/>
              <a:t>The future is already here — </a:t>
            </a:r>
          </a:p>
          <a:p>
            <a:pPr algn="ctr" defTabSz="457189" fontAlgn="base"/>
            <a:r>
              <a:rPr lang="en-US" sz="4050" b="1" dirty="0"/>
              <a:t>it's just not very evenly distributed.</a:t>
            </a:r>
          </a:p>
          <a:p>
            <a:pPr algn="r" defTabSz="457189" fontAlgn="base"/>
            <a:r>
              <a:rPr lang="en-US" sz="2700" b="1" dirty="0"/>
              <a:t>- William Gibson</a:t>
            </a:r>
          </a:p>
          <a:p>
            <a:pPr algn="ctr" defTabSz="457189" fontAlgn="base"/>
            <a:r>
              <a:rPr lang="en-US" sz="4800" dirty="0">
                <a:solidFill>
                  <a:srgbClr val="000000"/>
                </a:solidFill>
                <a:latin typeface="Times New Roman" panose="02020603050405020304" pitchFamily="18" charset="0"/>
              </a:rPr>
              <a:t/>
            </a:r>
            <a:br>
              <a:rPr lang="en-US" sz="4800" dirty="0">
                <a:solidFill>
                  <a:srgbClr val="000000"/>
                </a:solidFill>
                <a:latin typeface="Times New Roman" panose="02020603050405020304" pitchFamily="18" charset="0"/>
              </a:rPr>
            </a:br>
            <a:endParaRPr lang="en-US" sz="4000" dirty="0">
              <a:solidFill>
                <a:srgbClr val="000000"/>
              </a:solidFill>
              <a:latin typeface="Times New Roman" panose="02020603050405020304" pitchFamily="18" charset="0"/>
            </a:endParaRPr>
          </a:p>
        </p:txBody>
      </p:sp>
      <p:sp>
        <p:nvSpPr>
          <p:cNvPr id="3" name="Rectangle 2"/>
          <p:cNvSpPr/>
          <p:nvPr/>
        </p:nvSpPr>
        <p:spPr>
          <a:xfrm>
            <a:off x="1523999" y="3048677"/>
            <a:ext cx="4572000" cy="923330"/>
          </a:xfrm>
          <a:prstGeom prst="rect">
            <a:avLst/>
          </a:prstGeom>
        </p:spPr>
        <p:txBody>
          <a:bodyPr>
            <a:spAutoFit/>
          </a:bodyPr>
          <a:lstStyle/>
          <a:p>
            <a:pPr algn="ctr" defTabSz="457189" fontAlgn="base"/>
            <a:r>
              <a:rPr lang="en-US" sz="2700" dirty="0">
                <a:solidFill>
                  <a:srgbClr val="000000"/>
                </a:solidFill>
                <a:latin typeface="Times New Roman" panose="02020603050405020304" pitchFamily="18" charset="0"/>
              </a:rPr>
              <a:t>Contact the GPSonBM team:</a:t>
            </a:r>
          </a:p>
          <a:p>
            <a:pPr algn="ctr" defTabSz="457189" fontAlgn="base"/>
            <a:r>
              <a:rPr lang="en-US" sz="2700" dirty="0">
                <a:solidFill>
                  <a:srgbClr val="000000"/>
                </a:solidFill>
                <a:latin typeface="Times New Roman" panose="02020603050405020304" pitchFamily="18" charset="0"/>
              </a:rPr>
              <a:t>ngs.gpsonbm@noaa.gov</a:t>
            </a:r>
            <a:endParaRPr lang="en-US" sz="3600" dirty="0">
              <a:solidFill>
                <a:srgbClr val="000000"/>
              </a:solidFill>
              <a:latin typeface="Times New Roman" panose="02020603050405020304" pitchFamily="18" charset="0"/>
            </a:endParaRPr>
          </a:p>
        </p:txBody>
      </p:sp>
      <p:sp>
        <p:nvSpPr>
          <p:cNvPr id="4" name="Rectangle 3"/>
          <p:cNvSpPr/>
          <p:nvPr/>
        </p:nvSpPr>
        <p:spPr>
          <a:xfrm>
            <a:off x="5996901" y="3048677"/>
            <a:ext cx="4572000" cy="923330"/>
          </a:xfrm>
          <a:prstGeom prst="rect">
            <a:avLst/>
          </a:prstGeom>
        </p:spPr>
        <p:txBody>
          <a:bodyPr>
            <a:spAutoFit/>
          </a:bodyPr>
          <a:lstStyle/>
          <a:p>
            <a:pPr algn="ctr" defTabSz="457189" fontAlgn="base"/>
            <a:r>
              <a:rPr lang="en-US" sz="2700" dirty="0">
                <a:solidFill>
                  <a:srgbClr val="000000"/>
                </a:solidFill>
                <a:latin typeface="Times New Roman" panose="02020603050405020304" pitchFamily="18" charset="0"/>
              </a:rPr>
              <a:t>Provide Feedback:</a:t>
            </a:r>
          </a:p>
          <a:p>
            <a:pPr algn="ctr" defTabSz="457189" fontAlgn="base"/>
            <a:r>
              <a:rPr lang="en-US" sz="2700" dirty="0">
                <a:solidFill>
                  <a:srgbClr val="000000"/>
                </a:solidFill>
                <a:latin typeface="Times New Roman" panose="02020603050405020304" pitchFamily="18" charset="0"/>
              </a:rPr>
              <a:t>ngs.feedback@noaa.gov</a:t>
            </a:r>
            <a:endParaRPr lang="en-US" sz="3600" dirty="0">
              <a:solidFill>
                <a:srgbClr val="000000"/>
              </a:solidFill>
              <a:latin typeface="Times New Roman" panose="02020603050405020304" pitchFamily="18" charset="0"/>
            </a:endParaRPr>
          </a:p>
        </p:txBody>
      </p:sp>
      <p:sp>
        <p:nvSpPr>
          <p:cNvPr id="5" name="Rectangle 4"/>
          <p:cNvSpPr/>
          <p:nvPr/>
        </p:nvSpPr>
        <p:spPr>
          <a:xfrm>
            <a:off x="203338" y="4594174"/>
            <a:ext cx="7213321" cy="461665"/>
          </a:xfrm>
          <a:prstGeom prst="rect">
            <a:avLst/>
          </a:prstGeom>
        </p:spPr>
        <p:txBody>
          <a:bodyPr wrap="none">
            <a:spAutoFit/>
          </a:bodyPr>
          <a:lstStyle/>
          <a:p>
            <a:r>
              <a:rPr lang="en-US" sz="2400" dirty="0" smtClean="0"/>
              <a:t>GPS on BenchMarks Page: </a:t>
            </a:r>
            <a:r>
              <a:rPr lang="en-US" sz="2400" dirty="0" smtClean="0">
                <a:hlinkClick r:id="rId2" action="ppaction://hlinkfile"/>
              </a:rPr>
              <a:t>geodesy.noaa.gov/GPSonBM</a:t>
            </a:r>
            <a:r>
              <a:rPr lang="en-US" sz="2400" dirty="0">
                <a:hlinkClick r:id="rId2" action="ppaction://hlinkfile"/>
              </a:rPr>
              <a:t>/</a:t>
            </a:r>
            <a:endParaRPr lang="en-US" sz="2400" dirty="0"/>
          </a:p>
        </p:txBody>
      </p:sp>
      <p:sp>
        <p:nvSpPr>
          <p:cNvPr id="6" name="Rectangle 5"/>
          <p:cNvSpPr/>
          <p:nvPr/>
        </p:nvSpPr>
        <p:spPr>
          <a:xfrm>
            <a:off x="203338" y="5105305"/>
            <a:ext cx="7534114" cy="461665"/>
          </a:xfrm>
          <a:prstGeom prst="rect">
            <a:avLst/>
          </a:prstGeom>
        </p:spPr>
        <p:txBody>
          <a:bodyPr wrap="none">
            <a:spAutoFit/>
          </a:bodyPr>
          <a:lstStyle/>
          <a:p>
            <a:r>
              <a:rPr lang="en-US" sz="2400" dirty="0" smtClean="0"/>
              <a:t>Mark Recovery: </a:t>
            </a:r>
            <a:r>
              <a:rPr lang="en-US" sz="2400" dirty="0" smtClean="0">
                <a:hlinkClick r:id="rId3" action="ppaction://hlinkfile"/>
              </a:rPr>
              <a:t>geodesy.noaa.gov/surveys/mark-recovery</a:t>
            </a:r>
            <a:r>
              <a:rPr lang="en-US" sz="2400" dirty="0">
                <a:hlinkClick r:id="rId3" action="ppaction://hlinkfile"/>
              </a:rPr>
              <a:t>/</a:t>
            </a:r>
            <a:endParaRPr lang="en-US" sz="2400" dirty="0"/>
          </a:p>
        </p:txBody>
      </p:sp>
      <p:sp>
        <p:nvSpPr>
          <p:cNvPr id="7" name="Rectangle 6"/>
          <p:cNvSpPr/>
          <p:nvPr/>
        </p:nvSpPr>
        <p:spPr>
          <a:xfrm>
            <a:off x="203338" y="6127567"/>
            <a:ext cx="4198906" cy="461665"/>
          </a:xfrm>
          <a:prstGeom prst="rect">
            <a:avLst/>
          </a:prstGeom>
        </p:spPr>
        <p:txBody>
          <a:bodyPr wrap="none">
            <a:spAutoFit/>
          </a:bodyPr>
          <a:lstStyle/>
          <a:p>
            <a:r>
              <a:rPr lang="en-US" sz="2400" dirty="0" smtClean="0"/>
              <a:t>OPUS: </a:t>
            </a:r>
            <a:r>
              <a:rPr lang="en-US" sz="2400" dirty="0" smtClean="0">
                <a:hlinkClick r:id="rId4" action="ppaction://hlinkfile"/>
              </a:rPr>
              <a:t>geodesy.noaa.gov/OPUS</a:t>
            </a:r>
            <a:r>
              <a:rPr lang="en-US" sz="2400" dirty="0">
                <a:hlinkClick r:id="rId4" action="ppaction://hlinkfile"/>
              </a:rPr>
              <a:t>/</a:t>
            </a:r>
            <a:endParaRPr lang="en-US" sz="2400" dirty="0"/>
          </a:p>
        </p:txBody>
      </p:sp>
      <p:sp>
        <p:nvSpPr>
          <p:cNvPr id="9" name="Rectangle 8"/>
          <p:cNvSpPr/>
          <p:nvPr/>
        </p:nvSpPr>
        <p:spPr>
          <a:xfrm>
            <a:off x="203338" y="5616436"/>
            <a:ext cx="5967018" cy="461665"/>
          </a:xfrm>
          <a:prstGeom prst="rect">
            <a:avLst/>
          </a:prstGeom>
        </p:spPr>
        <p:txBody>
          <a:bodyPr wrap="none">
            <a:spAutoFit/>
          </a:bodyPr>
          <a:lstStyle/>
          <a:p>
            <a:r>
              <a:rPr lang="en-US" sz="2400" dirty="0" smtClean="0"/>
              <a:t>GEOID18</a:t>
            </a:r>
            <a:r>
              <a:rPr lang="en-US" sz="2400" dirty="0"/>
              <a:t>: </a:t>
            </a:r>
            <a:r>
              <a:rPr lang="en-US" sz="2400" dirty="0" smtClean="0">
                <a:hlinkClick r:id="rId5"/>
              </a:rPr>
              <a:t>geodesy.noaa.gov/GEOID/GEOID18</a:t>
            </a:r>
            <a:r>
              <a:rPr lang="en-US" sz="2400" dirty="0">
                <a:hlinkClick r:id="rId5"/>
              </a:rPr>
              <a:t>/</a:t>
            </a:r>
            <a:endParaRPr lang="en-US" sz="2400" dirty="0"/>
          </a:p>
        </p:txBody>
      </p:sp>
      <p:sp>
        <p:nvSpPr>
          <p:cNvPr id="8" name="Slide Number Placeholder 7"/>
          <p:cNvSpPr>
            <a:spLocks noGrp="1"/>
          </p:cNvSpPr>
          <p:nvPr>
            <p:ph type="sldNum" sz="quarter" idx="12"/>
          </p:nvPr>
        </p:nvSpPr>
        <p:spPr/>
        <p:txBody>
          <a:bodyPr/>
          <a:lstStyle/>
          <a:p>
            <a:fld id="{D3D538F9-49A3-B84F-B36B-A7030CDE5D5B}" type="slidenum">
              <a:rPr lang="en-US" smtClean="0"/>
              <a:t>27</a:t>
            </a:fld>
            <a:endParaRPr lang="en-US"/>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4429" y="4018609"/>
            <a:ext cx="2291141" cy="2291141"/>
          </a:xfrm>
          <a:prstGeom prst="rect">
            <a:avLst/>
          </a:prstGeom>
        </p:spPr>
      </p:pic>
    </p:spTree>
    <p:extLst>
      <p:ext uri="{BB962C8B-B14F-4D97-AF65-F5344CB8AC3E}">
        <p14:creationId xmlns:p14="http://schemas.microsoft.com/office/powerpoint/2010/main" val="1747096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1" descr="C:\BShaw\My_Maps\Leveling\images\LevelingByOrder_f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3361" y="309354"/>
            <a:ext cx="8183166" cy="613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0"/>
            <a:ext cx="12192000" cy="1325974"/>
          </a:xfrm>
          <a:prstGeom prst="rect">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a:ea typeface="+mj-ea"/>
                <a:cs typeface="Helvetica" panose="020B0604020202020204" pitchFamily="34" charset="0"/>
              </a:rPr>
              <a:t>NAVD 88 is Based on </a:t>
            </a: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a:ea typeface="+mj-ea"/>
                <a:cs typeface="Helvetica" panose="020B0604020202020204" pitchFamily="34" charset="0"/>
              </a:rPr>
              <a:t>Continental Scale Geodetic Leveling</a:t>
            </a:r>
            <a:endParaRPr kumimoji="0" lang="en-US" sz="4400" b="0" i="0" u="none" strike="noStrike" kern="1200" cap="none" spc="0" normalizeH="0" baseline="0" noProof="0" dirty="0">
              <a:ln>
                <a:noFill/>
              </a:ln>
              <a:solidFill>
                <a:prstClr val="black"/>
              </a:solidFill>
              <a:effectLst/>
              <a:uLnTx/>
              <a:uFillTx/>
              <a:latin typeface="Calibri"/>
              <a:ea typeface="+mj-ea"/>
              <a:cs typeface="Helvetica" panose="020B0604020202020204" pitchFamily="34" charset="0"/>
            </a:endParaRPr>
          </a:p>
        </p:txBody>
      </p:sp>
      <p:sp>
        <p:nvSpPr>
          <p:cNvPr id="4" name="Rounded Rectangle 3"/>
          <p:cNvSpPr/>
          <p:nvPr/>
        </p:nvSpPr>
        <p:spPr>
          <a:xfrm>
            <a:off x="9410006" y="3241964"/>
            <a:ext cx="2781993" cy="1425487"/>
          </a:xfrm>
          <a:prstGeom prst="roundRect">
            <a:avLst/>
          </a:prstGeom>
          <a:blipFill rotWithShape="1">
            <a:blip r:embed="rId5" cstate="print">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2" name="Picture 1"/>
          <p:cNvPicPr>
            <a:picLocks noChangeAspect="1"/>
          </p:cNvPicPr>
          <p:nvPr/>
        </p:nvPicPr>
        <p:blipFill rotWithShape="1">
          <a:blip r:embed="rId6"/>
          <a:srcRect t="17257"/>
          <a:stretch/>
        </p:blipFill>
        <p:spPr>
          <a:xfrm>
            <a:off x="0" y="4934802"/>
            <a:ext cx="3594446" cy="1923198"/>
          </a:xfrm>
          <a:prstGeom prst="rect">
            <a:avLst/>
          </a:prstGeom>
        </p:spPr>
      </p:pic>
      <p:sp>
        <p:nvSpPr>
          <p:cNvPr id="5" name="Rectangle 4"/>
          <p:cNvSpPr/>
          <p:nvPr/>
        </p:nvSpPr>
        <p:spPr>
          <a:xfrm>
            <a:off x="0" y="1422228"/>
            <a:ext cx="2743200"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Current Vertical Datums: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NAVD88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CONUS &amp; 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PRVD02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Puerto Rico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VIVD09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US Virgin Islands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GUVD04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Guam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NMVD03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Commonwealth of the Northern Marianas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3594446" y="5821368"/>
            <a:ext cx="8527974" cy="89255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600" dirty="0"/>
              <a:t>NAVD 88 consists of about 800,000 bench marks </a:t>
            </a:r>
            <a:r>
              <a:rPr lang="en-US" sz="2600" dirty="0" smtClean="0"/>
              <a:t>connected by about 2.2M </a:t>
            </a:r>
            <a:r>
              <a:rPr lang="en-US" sz="2600" dirty="0"/>
              <a:t>km of </a:t>
            </a:r>
            <a:r>
              <a:rPr lang="en-US" sz="2600" dirty="0" smtClean="0"/>
              <a:t>leveling conducted over 80+ years</a:t>
            </a:r>
            <a:endParaRPr lang="en-US" sz="2600" dirty="0"/>
          </a:p>
        </p:txBody>
      </p:sp>
      <p:sp>
        <p:nvSpPr>
          <p:cNvPr id="3" name="Slide Number Placeholder 2"/>
          <p:cNvSpPr>
            <a:spLocks noGrp="1"/>
          </p:cNvSpPr>
          <p:nvPr>
            <p:ph type="sldNum" sz="quarter" idx="12"/>
          </p:nvPr>
        </p:nvSpPr>
        <p:spPr/>
        <p:txBody>
          <a:bodyPr/>
          <a:lstStyle/>
          <a:p>
            <a:fld id="{D3D538F9-49A3-B84F-B36B-A7030CDE5D5B}" type="slidenum">
              <a:rPr lang="en-US" smtClean="0"/>
              <a:t>3</a:t>
            </a:fld>
            <a:endParaRPr lang="en-US"/>
          </a:p>
        </p:txBody>
      </p:sp>
    </p:spTree>
    <p:extLst>
      <p:ext uri="{BB962C8B-B14F-4D97-AF65-F5344CB8AC3E}">
        <p14:creationId xmlns:p14="http://schemas.microsoft.com/office/powerpoint/2010/main" val="2580081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36223" y="801993"/>
            <a:ext cx="1215577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rIns="60959" anchor="ctr">
            <a:spAutoFit/>
          </a:bodyPr>
          <a:lstStyle>
            <a:lvl1pPr>
              <a:defRPr sz="4400">
                <a:solidFill>
                  <a:srgbClr val="17375E"/>
                </a:solidFill>
                <a:latin typeface="Times New Roman"/>
                <a:ea typeface="Times New Roman"/>
                <a:cs typeface="Times New Roman"/>
                <a:sym typeface="Times New Roman"/>
              </a:defRPr>
            </a:lvl1pP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srgbClr val="000000"/>
              </a:solidFill>
              <a:effectLst/>
              <a:uLnTx/>
              <a:uFillTx/>
              <a:latin typeface="Calibri"/>
              <a:ea typeface="+mj-ea"/>
              <a:cs typeface="Calibri"/>
              <a:sym typeface="Times New Roman"/>
            </a:endParaRPr>
          </a:p>
        </p:txBody>
      </p:sp>
      <p:pic>
        <p:nvPicPr>
          <p:cNvPr id="12" name="Picture 1" descr="C:\BShaw\My_Maps\Leveling\images\LevelingByOrder_f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87" y="3319808"/>
            <a:ext cx="4111053" cy="308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0869" y="3389811"/>
            <a:ext cx="2962977" cy="2222233"/>
          </a:xfrm>
          <a:prstGeom prst="rect">
            <a:avLst/>
          </a:prstGeom>
        </p:spPr>
      </p:pic>
      <p:sp>
        <p:nvSpPr>
          <p:cNvPr id="7" name="Title 1"/>
          <p:cNvSpPr>
            <a:spLocks noGrp="1"/>
          </p:cNvSpPr>
          <p:nvPr>
            <p:ph type="title"/>
          </p:nvPr>
        </p:nvSpPr>
        <p:spPr>
          <a:xfrm>
            <a:off x="609600" y="274638"/>
            <a:ext cx="10972800" cy="1143000"/>
          </a:xfrm>
        </p:spPr>
        <p:txBody>
          <a:bodyPr>
            <a:noAutofit/>
          </a:bodyPr>
          <a:lstStyle/>
          <a:p>
            <a:r>
              <a:rPr lang="en-US" sz="4400" dirty="0" smtClean="0"/>
              <a:t>Building on the Past to Prepare for the Future</a:t>
            </a:r>
            <a:endParaRPr lang="en-US" sz="4400" dirty="0"/>
          </a:p>
        </p:txBody>
      </p:sp>
      <p:sp>
        <p:nvSpPr>
          <p:cNvPr id="2" name="Rectangle 1"/>
          <p:cNvSpPr/>
          <p:nvPr/>
        </p:nvSpPr>
        <p:spPr>
          <a:xfrm>
            <a:off x="313173" y="6403098"/>
            <a:ext cx="11565653" cy="369332"/>
          </a:xfrm>
          <a:prstGeom prst="rect">
            <a:avLst/>
          </a:prstGeom>
        </p:spPr>
        <p:txBody>
          <a:bodyPr wrap="square">
            <a:spAutoFit/>
          </a:bodyPr>
          <a:lstStyle/>
          <a:p>
            <a:r>
              <a:rPr lang="en-US" dirty="0" smtClean="0"/>
              <a:t>What is GPSonBM? New </a:t>
            </a:r>
            <a:r>
              <a:rPr lang="en-US" dirty="0"/>
              <a:t>GPS / GNSS data </a:t>
            </a:r>
            <a:r>
              <a:rPr lang="en-US" dirty="0" smtClean="0"/>
              <a:t>on existing </a:t>
            </a:r>
            <a:r>
              <a:rPr lang="en-US" dirty="0"/>
              <a:t>NGS marks with published NAVD 88 orthometric heights</a:t>
            </a:r>
          </a:p>
        </p:txBody>
      </p:sp>
      <p:sp>
        <p:nvSpPr>
          <p:cNvPr id="3" name="Rectangle 2"/>
          <p:cNvSpPr/>
          <p:nvPr/>
        </p:nvSpPr>
        <p:spPr>
          <a:xfrm>
            <a:off x="142754" y="1201805"/>
            <a:ext cx="11885123" cy="707886"/>
          </a:xfrm>
          <a:prstGeom prst="rect">
            <a:avLst/>
          </a:prstGeom>
        </p:spPr>
        <p:txBody>
          <a:bodyPr wrap="square">
            <a:spAutoFit/>
          </a:bodyPr>
          <a:lstStyle/>
          <a:p>
            <a:pPr algn="ctr"/>
            <a:r>
              <a:rPr lang="en-US" sz="2000" dirty="0">
                <a:latin typeface="+mj-lt"/>
                <a:cs typeface="Times New Roman" panose="02020603050405020304" pitchFamily="18" charset="0"/>
              </a:rPr>
              <a:t>GPS on Bench Marks is </a:t>
            </a:r>
            <a:r>
              <a:rPr lang="en-US" sz="2000" dirty="0" smtClean="0">
                <a:latin typeface="+mj-lt"/>
                <a:cs typeface="Times New Roman" panose="02020603050405020304" pitchFamily="18" charset="0"/>
              </a:rPr>
              <a:t>about </a:t>
            </a:r>
            <a:r>
              <a:rPr lang="en-US" sz="2000" dirty="0">
                <a:latin typeface="+mj-lt"/>
                <a:cs typeface="Times New Roman" panose="02020603050405020304" pitchFamily="18" charset="0"/>
              </a:rPr>
              <a:t>building the Transformation Tool to connect the past and future </a:t>
            </a:r>
            <a:r>
              <a:rPr lang="en-US" sz="2000" dirty="0" smtClean="0">
                <a:latin typeface="+mj-lt"/>
                <a:cs typeface="Times New Roman" panose="02020603050405020304" pitchFamily="18" charset="0"/>
              </a:rPr>
              <a:t>Datums and preparing </a:t>
            </a:r>
            <a:r>
              <a:rPr lang="en-US" sz="2000" dirty="0">
                <a:latin typeface="+mj-lt"/>
                <a:cs typeface="Times New Roman" panose="02020603050405020304" pitchFamily="18" charset="0"/>
              </a:rPr>
              <a:t>the country and our communities to take full advantage of the benefits of the Modernized NSRS</a:t>
            </a:r>
          </a:p>
        </p:txBody>
      </p:sp>
      <p:sp>
        <p:nvSpPr>
          <p:cNvPr id="5" name="Rectangle 4"/>
          <p:cNvSpPr/>
          <p:nvPr/>
        </p:nvSpPr>
        <p:spPr>
          <a:xfrm>
            <a:off x="1709862" y="1902946"/>
            <a:ext cx="9888279" cy="1323439"/>
          </a:xfrm>
          <a:prstGeom prst="rect">
            <a:avLst/>
          </a:prstGeom>
        </p:spPr>
        <p:txBody>
          <a:bodyPr wrap="square">
            <a:spAutoFit/>
          </a:bodyPr>
          <a:lstStyle/>
          <a:p>
            <a:pPr algn="ctr"/>
            <a:r>
              <a:rPr lang="en-US" sz="2000" b="1" dirty="0" smtClean="0">
                <a:latin typeface="+mj-lt"/>
              </a:rPr>
              <a:t>Benefits of Participating in GPSonBM: </a:t>
            </a:r>
          </a:p>
          <a:p>
            <a:pPr marL="285750" indent="-285750">
              <a:buFont typeface="Arial" panose="020B0604020202020204" pitchFamily="34" charset="0"/>
              <a:buChar char="•"/>
            </a:pPr>
            <a:r>
              <a:rPr lang="en-US" sz="2000" dirty="0" smtClean="0">
                <a:latin typeface="+mj-lt"/>
              </a:rPr>
              <a:t>Improve local results of NAVD </a:t>
            </a:r>
            <a:r>
              <a:rPr lang="en-US" sz="2000" dirty="0">
                <a:latin typeface="+mj-lt"/>
              </a:rPr>
              <a:t>88 – NAPGD2022 Transformation Tools</a:t>
            </a:r>
          </a:p>
          <a:p>
            <a:pPr marL="285750" indent="-285750">
              <a:buFont typeface="Arial" panose="020B0604020202020204" pitchFamily="34" charset="0"/>
              <a:buChar char="•"/>
            </a:pPr>
            <a:r>
              <a:rPr lang="en-US" sz="2000" dirty="0" smtClean="0">
                <a:latin typeface="+mj-lt"/>
              </a:rPr>
              <a:t>2020.0 </a:t>
            </a:r>
            <a:r>
              <a:rPr lang="en-US" sz="2000" dirty="0">
                <a:latin typeface="+mj-lt"/>
              </a:rPr>
              <a:t>Reference Epoch Coordinates (REC’s</a:t>
            </a:r>
            <a:r>
              <a:rPr lang="en-US" sz="2000" dirty="0" smtClean="0">
                <a:latin typeface="+mj-lt"/>
              </a:rPr>
              <a:t>) with initial release of Modernized system</a:t>
            </a:r>
            <a:endParaRPr lang="en-US" sz="2000" dirty="0">
              <a:latin typeface="+mj-lt"/>
            </a:endParaRPr>
          </a:p>
          <a:p>
            <a:pPr marL="285750" indent="-285750">
              <a:buFont typeface="Arial" panose="020B0604020202020204" pitchFamily="34" charset="0"/>
              <a:buChar char="•"/>
            </a:pPr>
            <a:r>
              <a:rPr lang="en-US" sz="2000" dirty="0" smtClean="0">
                <a:latin typeface="+mj-lt"/>
              </a:rPr>
              <a:t>Go 4D - Track changes over time with Survey Epoch Coordinates (SEC’s)</a:t>
            </a:r>
            <a:endParaRPr lang="en-US" sz="2000" dirty="0">
              <a:latin typeface="+mj-lt"/>
            </a:endParaRPr>
          </a:p>
        </p:txBody>
      </p:sp>
      <p:sp>
        <p:nvSpPr>
          <p:cNvPr id="6" name="Rectangle 5"/>
          <p:cNvSpPr/>
          <p:nvPr/>
        </p:nvSpPr>
        <p:spPr>
          <a:xfrm>
            <a:off x="4067911" y="5612044"/>
            <a:ext cx="3674347" cy="646331"/>
          </a:xfrm>
          <a:prstGeom prst="rect">
            <a:avLst/>
          </a:prstGeom>
        </p:spPr>
        <p:txBody>
          <a:bodyPr wrap="square">
            <a:spAutoFit/>
          </a:bodyPr>
          <a:lstStyle/>
          <a:p>
            <a:pPr marL="285750" indent="-285750" fontAlgn="base">
              <a:buFont typeface="Arial" panose="020B0604020202020204" pitchFamily="34" charset="0"/>
              <a:buChar char="•"/>
            </a:pPr>
            <a:r>
              <a:rPr lang="en-US" dirty="0" smtClean="0"/>
              <a:t>Update </a:t>
            </a:r>
            <a:r>
              <a:rPr lang="en-US" dirty="0"/>
              <a:t>Passive Control Status</a:t>
            </a:r>
          </a:p>
          <a:p>
            <a:pPr marL="285750" indent="-285750">
              <a:buFont typeface="Arial" panose="020B0604020202020204" pitchFamily="34" charset="0"/>
              <a:buChar char="•"/>
            </a:pPr>
            <a:r>
              <a:rPr lang="en-US" dirty="0"/>
              <a:t>Check your RTN results</a:t>
            </a:r>
          </a:p>
        </p:txBody>
      </p:sp>
      <p:pic>
        <p:nvPicPr>
          <p:cNvPr id="1028" name="Picture 4" descr="xGEOID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0987" y="3322422"/>
            <a:ext cx="3987839" cy="30815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3563" y="3012251"/>
            <a:ext cx="4054348" cy="3484270"/>
            <a:chOff x="13563" y="3012251"/>
            <a:chExt cx="4054348" cy="3484270"/>
          </a:xfrm>
        </p:grpSpPr>
        <p:pic>
          <p:nvPicPr>
            <p:cNvPr id="1030" name="Picture 6" descr="https://www.ngs.noaa.gov/GEOID/GEOID18/maps/geoid18_conus_we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563" y="3363616"/>
              <a:ext cx="4054348" cy="313290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rot="20444378">
              <a:off x="141292" y="3012251"/>
              <a:ext cx="1518365" cy="523220"/>
            </a:xfrm>
            <a:prstGeom prst="rect">
              <a:avLst/>
            </a:prstGeom>
            <a:solidFill>
              <a:sysClr val="window" lastClr="FFFFFF"/>
            </a:solidFill>
            <a:ln w="25400" cap="flat" cmpd="sng" algn="ctr">
              <a:solidFill>
                <a:srgbClr val="4F81BD"/>
              </a:solidFill>
              <a:prstDash val="solid"/>
            </a:ln>
            <a:effectLst/>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rPr>
                <a:t>GEOID18</a:t>
              </a:r>
            </a:p>
          </p:txBody>
        </p:sp>
      </p:grpSp>
      <p:sp>
        <p:nvSpPr>
          <p:cNvPr id="8" name="Slide Number Placeholder 7"/>
          <p:cNvSpPr>
            <a:spLocks noGrp="1"/>
          </p:cNvSpPr>
          <p:nvPr>
            <p:ph type="sldNum" sz="quarter" idx="2"/>
          </p:nvPr>
        </p:nvSpPr>
        <p:spPr/>
        <p:txBody>
          <a:bodyPr/>
          <a:lstStyle/>
          <a:p>
            <a:fld id="{86CB4B4D-7CA3-9044-876B-883B54F8677D}" type="slidenum">
              <a:rPr lang="en-US" smtClean="0"/>
              <a:t>4</a:t>
            </a:fld>
            <a:endParaRPr lang="en-US"/>
          </a:p>
        </p:txBody>
      </p:sp>
    </p:spTree>
    <p:extLst>
      <p:ext uri="{BB962C8B-B14F-4D97-AF65-F5344CB8AC3E}">
        <p14:creationId xmlns:p14="http://schemas.microsoft.com/office/powerpoint/2010/main" val="42083887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159" y="429442"/>
            <a:ext cx="10972800" cy="994558"/>
          </a:xfrm>
        </p:spPr>
        <p:txBody>
          <a:bodyPr>
            <a:normAutofit/>
          </a:bodyPr>
          <a:lstStyle/>
          <a:p>
            <a:r>
              <a:rPr lang="en-US" sz="3600" dirty="0" smtClean="0"/>
              <a:t>GPSonBM Helps You Prepare for the Modernized NSRS  </a:t>
            </a:r>
            <a:endParaRPr lang="en-US" sz="3600" dirty="0"/>
          </a:p>
        </p:txBody>
      </p:sp>
      <p:sp>
        <p:nvSpPr>
          <p:cNvPr id="3" name="Content Placeholder 2"/>
          <p:cNvSpPr>
            <a:spLocks noGrp="1"/>
          </p:cNvSpPr>
          <p:nvPr>
            <p:ph idx="1"/>
          </p:nvPr>
        </p:nvSpPr>
        <p:spPr>
          <a:xfrm>
            <a:off x="3142594" y="1600203"/>
            <a:ext cx="9049406" cy="4525963"/>
          </a:xfrm>
        </p:spPr>
        <p:txBody>
          <a:bodyPr>
            <a:normAutofit lnSpcReduction="10000"/>
          </a:bodyPr>
          <a:lstStyle/>
          <a:p>
            <a:pPr marL="514350" indent="-514350">
              <a:buFont typeface="+mj-lt"/>
              <a:buAutoNum type="arabicPeriod"/>
            </a:pPr>
            <a:r>
              <a:rPr lang="en-US" dirty="0" smtClean="0"/>
              <a:t> </a:t>
            </a:r>
            <a:r>
              <a:rPr lang="en-US" b="1" u="sng" dirty="0" smtClean="0"/>
              <a:t>Resurvey</a:t>
            </a:r>
            <a:r>
              <a:rPr lang="en-US" dirty="0" smtClean="0"/>
              <a:t>: Return to the field and collect new observations to compute REC’s</a:t>
            </a:r>
          </a:p>
          <a:p>
            <a:pPr marL="514350" indent="-514350">
              <a:buFont typeface="+mj-lt"/>
              <a:buAutoNum type="arabicPeriod"/>
            </a:pPr>
            <a:r>
              <a:rPr lang="en-US" dirty="0" smtClean="0"/>
              <a:t> </a:t>
            </a:r>
            <a:r>
              <a:rPr lang="en-US" b="1" u="sng" dirty="0" smtClean="0"/>
              <a:t>Readjust</a:t>
            </a:r>
            <a:r>
              <a:rPr lang="en-US" dirty="0" smtClean="0"/>
              <a:t>: Using existing observations, re-compute new coordinates based upon geodetic control with published REC’s</a:t>
            </a:r>
          </a:p>
          <a:p>
            <a:pPr marL="514350" indent="-514350">
              <a:buFont typeface="+mj-lt"/>
              <a:buAutoNum type="arabicPeriod"/>
            </a:pPr>
            <a:r>
              <a:rPr lang="en-US" dirty="0" smtClean="0"/>
              <a:t> </a:t>
            </a:r>
            <a:r>
              <a:rPr lang="en-US" b="1" u="sng" dirty="0" smtClean="0"/>
              <a:t>Transform</a:t>
            </a:r>
            <a:r>
              <a:rPr lang="en-US" dirty="0" smtClean="0"/>
              <a:t>: Take finished products which have coordinates in the old datum and use transformation software to estimate coordinates in the new datum</a:t>
            </a:r>
            <a:endParaRPr lang="en-US" dirty="0"/>
          </a:p>
        </p:txBody>
      </p:sp>
      <p:sp>
        <p:nvSpPr>
          <p:cNvPr id="8" name="Right Arrow 7"/>
          <p:cNvSpPr/>
          <p:nvPr/>
        </p:nvSpPr>
        <p:spPr>
          <a:xfrm>
            <a:off x="1764170" y="4770442"/>
            <a:ext cx="1378424" cy="7369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120849" y="1182344"/>
            <a:ext cx="2311703" cy="3862470"/>
            <a:chOff x="120849" y="1182344"/>
            <a:chExt cx="2311703" cy="3862470"/>
          </a:xfrm>
        </p:grpSpPr>
        <p:sp>
          <p:nvSpPr>
            <p:cNvPr id="5" name="TextBox 4"/>
            <p:cNvSpPr txBox="1"/>
            <p:nvPr/>
          </p:nvSpPr>
          <p:spPr>
            <a:xfrm>
              <a:off x="120849" y="3567486"/>
              <a:ext cx="2311703" cy="1477328"/>
            </a:xfrm>
            <a:prstGeom prst="rect">
              <a:avLst/>
            </a:prstGeom>
            <a:noFill/>
          </p:spPr>
          <p:txBody>
            <a:bodyPr wrap="square" rtlCol="0">
              <a:spAutoFit/>
            </a:bodyPr>
            <a:lstStyle/>
            <a:p>
              <a:pPr algn="ctr"/>
              <a:r>
                <a:rPr lang="en-US" b="1" dirty="0" smtClean="0"/>
                <a:t>Working in the modernized NSRS:</a:t>
              </a:r>
            </a:p>
            <a:p>
              <a:pPr algn="ctr"/>
              <a:r>
                <a:rPr lang="en-US" dirty="0" smtClean="0"/>
                <a:t>April 2019</a:t>
              </a:r>
            </a:p>
            <a:p>
              <a:pPr algn="ctr"/>
              <a:r>
                <a:rPr lang="en-US" dirty="0" smtClean="0"/>
                <a:t>Revised February 2021</a:t>
              </a:r>
            </a:p>
            <a:p>
              <a:pPr algn="ctr"/>
              <a:r>
                <a:rPr lang="en-US" b="1" i="1" dirty="0"/>
                <a:t>NOAA TR NOS NGS </a:t>
              </a:r>
              <a:r>
                <a:rPr lang="en-US" b="1" i="1" dirty="0" smtClean="0">
                  <a:solidFill>
                    <a:srgbClr val="FF0000"/>
                  </a:solidFill>
                </a:rPr>
                <a:t>67</a:t>
              </a:r>
            </a:p>
          </p:txBody>
        </p:sp>
        <p:pic>
          <p:nvPicPr>
            <p:cNvPr id="6" name="Picture 5"/>
            <p:cNvPicPr>
              <a:picLocks noChangeAspect="1"/>
            </p:cNvPicPr>
            <p:nvPr/>
          </p:nvPicPr>
          <p:blipFill>
            <a:blip r:embed="rId3"/>
            <a:stretch>
              <a:fillRect/>
            </a:stretch>
          </p:blipFill>
          <p:spPr>
            <a:xfrm>
              <a:off x="120850" y="1182344"/>
              <a:ext cx="1784618" cy="2305404"/>
            </a:xfrm>
            <a:prstGeom prst="rect">
              <a:avLst/>
            </a:prstGeom>
          </p:spPr>
        </p:pic>
      </p:grpSp>
      <p:grpSp>
        <p:nvGrpSpPr>
          <p:cNvPr id="9" name="Group 8"/>
          <p:cNvGrpSpPr/>
          <p:nvPr/>
        </p:nvGrpSpPr>
        <p:grpSpPr>
          <a:xfrm>
            <a:off x="120849" y="3328524"/>
            <a:ext cx="2218323" cy="3620814"/>
            <a:chOff x="7705838" y="3043911"/>
            <a:chExt cx="2124944" cy="3505325"/>
          </a:xfrm>
        </p:grpSpPr>
        <p:pic>
          <p:nvPicPr>
            <p:cNvPr id="10" name="Picture 9"/>
            <p:cNvPicPr>
              <a:picLocks noChangeAspect="1"/>
            </p:cNvPicPr>
            <p:nvPr/>
          </p:nvPicPr>
          <p:blipFill rotWithShape="1">
            <a:blip r:embed="rId4"/>
            <a:srcRect r="6141"/>
            <a:stretch/>
          </p:blipFill>
          <p:spPr>
            <a:xfrm>
              <a:off x="7705838" y="3043911"/>
              <a:ext cx="2124944" cy="3505325"/>
            </a:xfrm>
            <a:prstGeom prst="rect">
              <a:avLst/>
            </a:prstGeom>
          </p:spPr>
        </p:pic>
        <p:pic>
          <p:nvPicPr>
            <p:cNvPr id="11" name="Picture 10"/>
            <p:cNvPicPr>
              <a:picLocks noChangeAspect="1"/>
            </p:cNvPicPr>
            <p:nvPr/>
          </p:nvPicPr>
          <p:blipFill rotWithShape="1">
            <a:blip r:embed="rId5"/>
            <a:srcRect l="19866" t="12780" r="17362" b="58947"/>
            <a:stretch/>
          </p:blipFill>
          <p:spPr>
            <a:xfrm>
              <a:off x="7705838" y="3225129"/>
              <a:ext cx="2122413" cy="662017"/>
            </a:xfrm>
            <a:prstGeom prst="rect">
              <a:avLst/>
            </a:prstGeom>
          </p:spPr>
        </p:pic>
      </p:grpSp>
      <p:sp>
        <p:nvSpPr>
          <p:cNvPr id="7" name="Slide Number Placeholder 6"/>
          <p:cNvSpPr>
            <a:spLocks noGrp="1"/>
          </p:cNvSpPr>
          <p:nvPr>
            <p:ph type="sldNum" sz="quarter" idx="12"/>
          </p:nvPr>
        </p:nvSpPr>
        <p:spPr/>
        <p:txBody>
          <a:bodyPr/>
          <a:lstStyle/>
          <a:p>
            <a:fld id="{D3D538F9-49A3-B84F-B36B-A7030CDE5D5B}" type="slidenum">
              <a:rPr lang="en-US" smtClean="0"/>
              <a:t>5</a:t>
            </a:fld>
            <a:endParaRPr lang="en-US"/>
          </a:p>
        </p:txBody>
      </p:sp>
    </p:spTree>
    <p:extLst>
      <p:ext uri="{BB962C8B-B14F-4D97-AF65-F5344CB8AC3E}">
        <p14:creationId xmlns:p14="http://schemas.microsoft.com/office/powerpoint/2010/main" val="293862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4.44444E-6 L 0.00169 -0.47176 " pathEditMode="relative" rAng="0" ptsTypes="AA">
                                      <p:cBhvr>
                                        <p:cTn id="10" dur="2000" fill="hold"/>
                                        <p:tgtEl>
                                          <p:spTgt spid="8"/>
                                        </p:tgtEl>
                                        <p:attrNameLst>
                                          <p:attrName>ppt_x</p:attrName>
                                          <p:attrName>ppt_y</p:attrName>
                                        </p:attrNameLst>
                                      </p:cBhvr>
                                      <p:rCtr x="78" y="-23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75" y="516190"/>
            <a:ext cx="11865685" cy="758428"/>
          </a:xfrm>
        </p:spPr>
        <p:txBody>
          <a:bodyPr/>
          <a:lstStyle/>
          <a:p>
            <a:pPr lvl="0" defTabSz="609585" eaLnBrk="1" fontAlgn="auto">
              <a:spcBef>
                <a:spcPts val="0"/>
              </a:spcBef>
              <a:spcAft>
                <a:spcPts val="0"/>
              </a:spcAft>
              <a:defRPr/>
            </a:pPr>
            <a:r>
              <a:rPr lang="en-US" sz="4000" dirty="0">
                <a:solidFill>
                  <a:srgbClr val="000000"/>
                </a:solidFill>
                <a:latin typeface="Calibri"/>
                <a:cs typeface="Calibri"/>
                <a:sym typeface="Times New Roman"/>
              </a:rPr>
              <a:t>GPSonBM </a:t>
            </a:r>
            <a:r>
              <a:rPr lang="en-US" sz="4000" dirty="0" smtClean="0">
                <a:solidFill>
                  <a:srgbClr val="000000"/>
                </a:solidFill>
                <a:latin typeface="Calibri"/>
                <a:cs typeface="Calibri"/>
                <a:sym typeface="Times New Roman"/>
              </a:rPr>
              <a:t>Measurements Connect </a:t>
            </a:r>
            <a:br>
              <a:rPr lang="en-US" sz="4000" dirty="0" smtClean="0">
                <a:solidFill>
                  <a:srgbClr val="000000"/>
                </a:solidFill>
                <a:latin typeface="Calibri"/>
                <a:cs typeface="Calibri"/>
                <a:sym typeface="Times New Roman"/>
              </a:rPr>
            </a:br>
            <a:r>
              <a:rPr lang="en-US" sz="4000" dirty="0" smtClean="0">
                <a:solidFill>
                  <a:srgbClr val="000000"/>
                </a:solidFill>
                <a:latin typeface="Calibri"/>
                <a:cs typeface="Calibri"/>
                <a:sym typeface="Times New Roman"/>
              </a:rPr>
              <a:t>Current and Future Datums</a:t>
            </a:r>
            <a:endParaRPr lang="en-US" sz="4000" dirty="0">
              <a:solidFill>
                <a:srgbClr val="000000"/>
              </a:solidFill>
              <a:latin typeface="Calibri"/>
              <a:cs typeface="Calibri"/>
              <a:sym typeface="Times New Roman"/>
            </a:endParaRPr>
          </a:p>
        </p:txBody>
      </p:sp>
      <p:sp>
        <p:nvSpPr>
          <p:cNvPr id="3" name="Content Placeholder 2"/>
          <p:cNvSpPr>
            <a:spLocks noGrp="1"/>
          </p:cNvSpPr>
          <p:nvPr>
            <p:ph idx="1"/>
          </p:nvPr>
        </p:nvSpPr>
        <p:spPr>
          <a:xfrm>
            <a:off x="217686" y="1482237"/>
            <a:ext cx="11645462" cy="1141664"/>
          </a:xfrm>
        </p:spPr>
        <p:txBody>
          <a:bodyPr/>
          <a:lstStyle/>
          <a:p>
            <a:pPr marL="0" lvl="0" indent="0" defTabSz="914400" eaLnBrk="1" fontAlgn="auto" hangingPunct="1">
              <a:spcBef>
                <a:spcPts val="0"/>
              </a:spcBef>
              <a:spcAft>
                <a:spcPts val="0"/>
              </a:spcAft>
              <a:buNone/>
              <a:defRPr/>
            </a:pPr>
            <a:r>
              <a:rPr lang="en-US" sz="2400" dirty="0">
                <a:solidFill>
                  <a:srgbClr val="000000"/>
                </a:solidFill>
                <a:cs typeface="Helvetica"/>
              </a:rPr>
              <a:t>Because the relationships between the old and new datums vary by location, the accuracy of the transformations in any particular place is directly related to the density of GPSonBM data available in that area.</a:t>
            </a:r>
            <a:endParaRPr lang="en-US" sz="2400" dirty="0">
              <a:solidFill>
                <a:srgbClr val="000000"/>
              </a:solidFill>
              <a:latin typeface="Helvetica"/>
              <a:cs typeface="Helvetica"/>
            </a:endParaRPr>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6</a:t>
            </a:fld>
            <a:endParaRPr lang="en-US"/>
          </a:p>
        </p:txBody>
      </p:sp>
      <p:sp>
        <p:nvSpPr>
          <p:cNvPr id="9" name="TextBox 8"/>
          <p:cNvSpPr txBox="1"/>
          <p:nvPr/>
        </p:nvSpPr>
        <p:spPr>
          <a:xfrm>
            <a:off x="8893915" y="4368062"/>
            <a:ext cx="1422184" cy="369332"/>
          </a:xfrm>
          <a:prstGeom prst="rect">
            <a:avLst/>
          </a:prstGeom>
          <a:noFill/>
        </p:spPr>
        <p:txBody>
          <a:bodyPr wrap="none" rtlCol="0">
            <a:spAutoFit/>
          </a:bodyPr>
          <a:lstStyle/>
          <a:p>
            <a:pPr fontAlgn="base">
              <a:spcBef>
                <a:spcPct val="0"/>
              </a:spcBef>
              <a:spcAft>
                <a:spcPct val="0"/>
              </a:spcAft>
            </a:pPr>
            <a:r>
              <a:rPr lang="en-US" dirty="0">
                <a:solidFill>
                  <a:prstClr val="white"/>
                </a:solidFill>
                <a:latin typeface="Times New Roman" panose="02020603050405020304" pitchFamily="18" charset="0"/>
                <a:ea typeface="MS PGothic" pitchFamily="34" charset="-128"/>
              </a:rPr>
              <a:t>PID: EZ0840</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111" y="2290164"/>
            <a:ext cx="6997889" cy="466234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367" y="4603925"/>
            <a:ext cx="2995448" cy="2254075"/>
          </a:xfrm>
          <a:prstGeom prst="rect">
            <a:avLst/>
          </a:prstGeom>
        </p:spPr>
      </p:pic>
      <p:sp>
        <p:nvSpPr>
          <p:cNvPr id="8" name="Rectangle 7"/>
          <p:cNvSpPr/>
          <p:nvPr/>
        </p:nvSpPr>
        <p:spPr>
          <a:xfrm>
            <a:off x="-363288" y="2885394"/>
            <a:ext cx="5828667" cy="1815882"/>
          </a:xfrm>
          <a:prstGeom prst="rect">
            <a:avLst/>
          </a:prstGeom>
        </p:spPr>
        <p:txBody>
          <a:bodyPr wrap="square">
            <a:spAutoFit/>
          </a:bodyPr>
          <a:lstStyle/>
          <a:p>
            <a:pPr lvl="1"/>
            <a:r>
              <a:rPr lang="en-US" sz="2400" b="1" dirty="0" smtClean="0"/>
              <a:t>In moving from NAVD 88 to NAPGD2022, there will be a Shift</a:t>
            </a:r>
            <a:r>
              <a:rPr lang="en-US" sz="2400" dirty="0"/>
              <a:t>: A one-time jump </a:t>
            </a:r>
            <a:r>
              <a:rPr lang="en-US" sz="2400" dirty="0" smtClean="0"/>
              <a:t>in </a:t>
            </a:r>
            <a:r>
              <a:rPr lang="en-US" sz="2400" dirty="0"/>
              <a:t>the 0 to 2 meter range </a:t>
            </a:r>
            <a:r>
              <a:rPr lang="en-US" sz="2000" dirty="0"/>
              <a:t>(orthometric height)</a:t>
            </a:r>
            <a:endParaRPr lang="en-US" sz="2400" dirty="0"/>
          </a:p>
          <a:p>
            <a:pPr lvl="2"/>
            <a:endParaRPr lang="en-US" sz="2000" dirty="0" smtClean="0"/>
          </a:p>
          <a:p>
            <a:pPr lvl="2"/>
            <a:r>
              <a:rPr lang="en-US" sz="2000" dirty="0" smtClean="0"/>
              <a:t>From </a:t>
            </a:r>
            <a:r>
              <a:rPr lang="en-US" sz="2000" dirty="0"/>
              <a:t>fixing biases and/or tilts in NAVD </a:t>
            </a:r>
            <a:r>
              <a:rPr lang="en-US" sz="2000" dirty="0" smtClean="0"/>
              <a:t>88</a:t>
            </a:r>
            <a:endParaRPr lang="en-US" sz="2000" dirty="0"/>
          </a:p>
        </p:txBody>
      </p:sp>
      <p:sp>
        <p:nvSpPr>
          <p:cNvPr id="11" name="Right Arrow Callout 10"/>
          <p:cNvSpPr/>
          <p:nvPr/>
        </p:nvSpPr>
        <p:spPr>
          <a:xfrm>
            <a:off x="3941992" y="5227828"/>
            <a:ext cx="3575995" cy="1307054"/>
          </a:xfrm>
          <a:prstGeom prst="rightArrowCallout">
            <a:avLst>
              <a:gd name="adj1" fmla="val 18660"/>
              <a:gd name="adj2" fmla="val 21002"/>
              <a:gd name="adj3" fmla="val 30693"/>
              <a:gd name="adj4" fmla="val 64977"/>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GPSonBM data is used to measure  the Shift</a:t>
            </a:r>
            <a:endParaRPr lang="en-US" sz="2400" dirty="0">
              <a:solidFill>
                <a:schemeClr val="tx1"/>
              </a:solidFill>
            </a:endParaRPr>
          </a:p>
        </p:txBody>
      </p:sp>
    </p:spTree>
    <p:extLst>
      <p:ext uri="{BB962C8B-B14F-4D97-AF65-F5344CB8AC3E}">
        <p14:creationId xmlns:p14="http://schemas.microsoft.com/office/powerpoint/2010/main" val="2219013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Arc 72"/>
          <p:cNvSpPr/>
          <p:nvPr/>
        </p:nvSpPr>
        <p:spPr>
          <a:xfrm>
            <a:off x="9211876" y="4924198"/>
            <a:ext cx="914400" cy="914400"/>
          </a:xfrm>
          <a:prstGeom prst="arc">
            <a:avLst>
              <a:gd name="adj1" fmla="val 1691008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76"/>
          <p:cNvSpPr/>
          <p:nvPr/>
        </p:nvSpPr>
        <p:spPr>
          <a:xfrm rot="19049829">
            <a:off x="10175859" y="2513663"/>
            <a:ext cx="1867358" cy="2390458"/>
          </a:xfrm>
          <a:custGeom>
            <a:avLst/>
            <a:gdLst>
              <a:gd name="connsiteX0" fmla="*/ 0 w 1559834"/>
              <a:gd name="connsiteY0" fmla="*/ 1663908 h 1829974"/>
              <a:gd name="connsiteX1" fmla="*/ 539646 w 1559834"/>
              <a:gd name="connsiteY1" fmla="*/ 1813810 h 1829974"/>
              <a:gd name="connsiteX2" fmla="*/ 974361 w 1559834"/>
              <a:gd name="connsiteY2" fmla="*/ 1798820 h 1829974"/>
              <a:gd name="connsiteX3" fmla="*/ 1244184 w 1559834"/>
              <a:gd name="connsiteY3" fmla="*/ 1573967 h 1829974"/>
              <a:gd name="connsiteX4" fmla="*/ 1558977 w 1559834"/>
              <a:gd name="connsiteY4" fmla="*/ 1169233 h 1829974"/>
              <a:gd name="connsiteX5" fmla="*/ 1319135 w 1559834"/>
              <a:gd name="connsiteY5" fmla="*/ 0 h 1829974"/>
              <a:gd name="connsiteX0" fmla="*/ 0 w 1430605"/>
              <a:gd name="connsiteY0" fmla="*/ 1663908 h 1829974"/>
              <a:gd name="connsiteX1" fmla="*/ 539646 w 1430605"/>
              <a:gd name="connsiteY1" fmla="*/ 1813810 h 1829974"/>
              <a:gd name="connsiteX2" fmla="*/ 974361 w 1430605"/>
              <a:gd name="connsiteY2" fmla="*/ 1798820 h 1829974"/>
              <a:gd name="connsiteX3" fmla="*/ 1244184 w 1430605"/>
              <a:gd name="connsiteY3" fmla="*/ 1573967 h 1829974"/>
              <a:gd name="connsiteX4" fmla="*/ 1423826 w 1430605"/>
              <a:gd name="connsiteY4" fmla="*/ 1045025 h 1829974"/>
              <a:gd name="connsiteX5" fmla="*/ 1319135 w 1430605"/>
              <a:gd name="connsiteY5" fmla="*/ 0 h 1829974"/>
              <a:gd name="connsiteX0" fmla="*/ 0 w 1435574"/>
              <a:gd name="connsiteY0" fmla="*/ 1663908 h 1834194"/>
              <a:gd name="connsiteX1" fmla="*/ 539646 w 1435574"/>
              <a:gd name="connsiteY1" fmla="*/ 1813810 h 1834194"/>
              <a:gd name="connsiteX2" fmla="*/ 974361 w 1435574"/>
              <a:gd name="connsiteY2" fmla="*/ 1798820 h 1834194"/>
              <a:gd name="connsiteX3" fmla="*/ 1176141 w 1435574"/>
              <a:gd name="connsiteY3" fmla="*/ 1502647 h 1834194"/>
              <a:gd name="connsiteX4" fmla="*/ 1423826 w 1435574"/>
              <a:gd name="connsiteY4" fmla="*/ 1045025 h 1834194"/>
              <a:gd name="connsiteX5" fmla="*/ 1319135 w 1435574"/>
              <a:gd name="connsiteY5" fmla="*/ 0 h 1834194"/>
              <a:gd name="connsiteX0" fmla="*/ 0 w 1435574"/>
              <a:gd name="connsiteY0" fmla="*/ 1663908 h 1814189"/>
              <a:gd name="connsiteX1" fmla="*/ 539646 w 1435574"/>
              <a:gd name="connsiteY1" fmla="*/ 1813810 h 1814189"/>
              <a:gd name="connsiteX2" fmla="*/ 894198 w 1435574"/>
              <a:gd name="connsiteY2" fmla="*/ 1700253 h 1814189"/>
              <a:gd name="connsiteX3" fmla="*/ 1176141 w 1435574"/>
              <a:gd name="connsiteY3" fmla="*/ 1502647 h 1814189"/>
              <a:gd name="connsiteX4" fmla="*/ 1423826 w 1435574"/>
              <a:gd name="connsiteY4" fmla="*/ 1045025 h 1814189"/>
              <a:gd name="connsiteX5" fmla="*/ 1319135 w 1435574"/>
              <a:gd name="connsiteY5" fmla="*/ 0 h 1814189"/>
              <a:gd name="connsiteX0" fmla="*/ 0 w 1435574"/>
              <a:gd name="connsiteY0" fmla="*/ 1663908 h 1876395"/>
              <a:gd name="connsiteX1" fmla="*/ 500516 w 1435574"/>
              <a:gd name="connsiteY1" fmla="*/ 1876174 h 1876395"/>
              <a:gd name="connsiteX2" fmla="*/ 894198 w 1435574"/>
              <a:gd name="connsiteY2" fmla="*/ 1700253 h 1876395"/>
              <a:gd name="connsiteX3" fmla="*/ 1176141 w 1435574"/>
              <a:gd name="connsiteY3" fmla="*/ 1502647 h 1876395"/>
              <a:gd name="connsiteX4" fmla="*/ 1423826 w 1435574"/>
              <a:gd name="connsiteY4" fmla="*/ 1045025 h 1876395"/>
              <a:gd name="connsiteX5" fmla="*/ 1319135 w 1435574"/>
              <a:gd name="connsiteY5" fmla="*/ 0 h 1876395"/>
              <a:gd name="connsiteX0" fmla="*/ 0 w 1435574"/>
              <a:gd name="connsiteY0" fmla="*/ 1663908 h 1877045"/>
              <a:gd name="connsiteX1" fmla="*/ 500516 w 1435574"/>
              <a:gd name="connsiteY1" fmla="*/ 1876174 h 1877045"/>
              <a:gd name="connsiteX2" fmla="*/ 912139 w 1435574"/>
              <a:gd name="connsiteY2" fmla="*/ 1729739 h 1877045"/>
              <a:gd name="connsiteX3" fmla="*/ 1176141 w 1435574"/>
              <a:gd name="connsiteY3" fmla="*/ 1502647 h 1877045"/>
              <a:gd name="connsiteX4" fmla="*/ 1423826 w 1435574"/>
              <a:gd name="connsiteY4" fmla="*/ 1045025 h 1877045"/>
              <a:gd name="connsiteX5" fmla="*/ 1319135 w 1435574"/>
              <a:gd name="connsiteY5" fmla="*/ 0 h 1877045"/>
              <a:gd name="connsiteX0" fmla="*/ 0 w 1435574"/>
              <a:gd name="connsiteY0" fmla="*/ 1663908 h 1877089"/>
              <a:gd name="connsiteX1" fmla="*/ 500516 w 1435574"/>
              <a:gd name="connsiteY1" fmla="*/ 1876174 h 1877089"/>
              <a:gd name="connsiteX2" fmla="*/ 912139 w 1435574"/>
              <a:gd name="connsiteY2" fmla="*/ 1729739 h 1877089"/>
              <a:gd name="connsiteX3" fmla="*/ 1239553 w 1435574"/>
              <a:gd name="connsiteY3" fmla="*/ 1471647 h 1877089"/>
              <a:gd name="connsiteX4" fmla="*/ 1423826 w 1435574"/>
              <a:gd name="connsiteY4" fmla="*/ 1045025 h 1877089"/>
              <a:gd name="connsiteX5" fmla="*/ 1319135 w 1435574"/>
              <a:gd name="connsiteY5" fmla="*/ 0 h 1877089"/>
              <a:gd name="connsiteX0" fmla="*/ 0 w 1435574"/>
              <a:gd name="connsiteY0" fmla="*/ 1663908 h 1849939"/>
              <a:gd name="connsiteX1" fmla="*/ 484749 w 1435574"/>
              <a:gd name="connsiteY1" fmla="*/ 1848753 h 1849939"/>
              <a:gd name="connsiteX2" fmla="*/ 912139 w 1435574"/>
              <a:gd name="connsiteY2" fmla="*/ 1729739 h 1849939"/>
              <a:gd name="connsiteX3" fmla="*/ 1239553 w 1435574"/>
              <a:gd name="connsiteY3" fmla="*/ 1471647 h 1849939"/>
              <a:gd name="connsiteX4" fmla="*/ 1423826 w 1435574"/>
              <a:gd name="connsiteY4" fmla="*/ 1045025 h 1849939"/>
              <a:gd name="connsiteX5" fmla="*/ 1319135 w 1435574"/>
              <a:gd name="connsiteY5" fmla="*/ 0 h 1849939"/>
              <a:gd name="connsiteX0" fmla="*/ 0 w 1409480"/>
              <a:gd name="connsiteY0" fmla="*/ 1688698 h 1849263"/>
              <a:gd name="connsiteX1" fmla="*/ 458655 w 1409480"/>
              <a:gd name="connsiteY1" fmla="*/ 1848753 h 1849263"/>
              <a:gd name="connsiteX2" fmla="*/ 886045 w 1409480"/>
              <a:gd name="connsiteY2" fmla="*/ 1729739 h 1849263"/>
              <a:gd name="connsiteX3" fmla="*/ 1213459 w 1409480"/>
              <a:gd name="connsiteY3" fmla="*/ 1471647 h 1849263"/>
              <a:gd name="connsiteX4" fmla="*/ 1397732 w 1409480"/>
              <a:gd name="connsiteY4" fmla="*/ 1045025 h 1849263"/>
              <a:gd name="connsiteX5" fmla="*/ 1293041 w 1409480"/>
              <a:gd name="connsiteY5" fmla="*/ 0 h 1849263"/>
              <a:gd name="connsiteX0" fmla="*/ 0 w 1409480"/>
              <a:gd name="connsiteY0" fmla="*/ 1688698 h 1853082"/>
              <a:gd name="connsiteX1" fmla="*/ 458655 w 1409480"/>
              <a:gd name="connsiteY1" fmla="*/ 1848753 h 1853082"/>
              <a:gd name="connsiteX2" fmla="*/ 886045 w 1409480"/>
              <a:gd name="connsiteY2" fmla="*/ 1729739 h 1853082"/>
              <a:gd name="connsiteX3" fmla="*/ 1213459 w 1409480"/>
              <a:gd name="connsiteY3" fmla="*/ 1471647 h 1853082"/>
              <a:gd name="connsiteX4" fmla="*/ 1397732 w 1409480"/>
              <a:gd name="connsiteY4" fmla="*/ 1045025 h 1853082"/>
              <a:gd name="connsiteX5" fmla="*/ 1293041 w 1409480"/>
              <a:gd name="connsiteY5" fmla="*/ 0 h 1853082"/>
              <a:gd name="connsiteX0" fmla="*/ 0 w 1409480"/>
              <a:gd name="connsiteY0" fmla="*/ 1688698 h 1865893"/>
              <a:gd name="connsiteX1" fmla="*/ 471883 w 1409480"/>
              <a:gd name="connsiteY1" fmla="*/ 1865468 h 1865893"/>
              <a:gd name="connsiteX2" fmla="*/ 886045 w 1409480"/>
              <a:gd name="connsiteY2" fmla="*/ 1729739 h 1865893"/>
              <a:gd name="connsiteX3" fmla="*/ 1213459 w 1409480"/>
              <a:gd name="connsiteY3" fmla="*/ 1471647 h 1865893"/>
              <a:gd name="connsiteX4" fmla="*/ 1397732 w 1409480"/>
              <a:gd name="connsiteY4" fmla="*/ 1045025 h 1865893"/>
              <a:gd name="connsiteX5" fmla="*/ 1293041 w 1409480"/>
              <a:gd name="connsiteY5" fmla="*/ 0 h 1865893"/>
              <a:gd name="connsiteX0" fmla="*/ 0 w 1409480"/>
              <a:gd name="connsiteY0" fmla="*/ 1688698 h 1870447"/>
              <a:gd name="connsiteX1" fmla="*/ 471883 w 1409480"/>
              <a:gd name="connsiteY1" fmla="*/ 1865468 h 1870447"/>
              <a:gd name="connsiteX2" fmla="*/ 886045 w 1409480"/>
              <a:gd name="connsiteY2" fmla="*/ 1729739 h 1870447"/>
              <a:gd name="connsiteX3" fmla="*/ 1213459 w 1409480"/>
              <a:gd name="connsiteY3" fmla="*/ 1471647 h 1870447"/>
              <a:gd name="connsiteX4" fmla="*/ 1397732 w 1409480"/>
              <a:gd name="connsiteY4" fmla="*/ 1045025 h 1870447"/>
              <a:gd name="connsiteX5" fmla="*/ 1293041 w 1409480"/>
              <a:gd name="connsiteY5" fmla="*/ 0 h 187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480" h="1870447">
                <a:moveTo>
                  <a:pt x="0" y="1688698"/>
                </a:moveTo>
                <a:cubicBezTo>
                  <a:pt x="234849" y="1908298"/>
                  <a:pt x="282899" y="1869151"/>
                  <a:pt x="471883" y="1865468"/>
                </a:cubicBezTo>
                <a:cubicBezTo>
                  <a:pt x="660867" y="1861785"/>
                  <a:pt x="762449" y="1795376"/>
                  <a:pt x="886045" y="1729739"/>
                </a:cubicBezTo>
                <a:cubicBezTo>
                  <a:pt x="1009641" y="1664102"/>
                  <a:pt x="1128178" y="1585766"/>
                  <a:pt x="1213459" y="1471647"/>
                </a:cubicBezTo>
                <a:cubicBezTo>
                  <a:pt x="1298740" y="1357528"/>
                  <a:pt x="1373900" y="1295466"/>
                  <a:pt x="1397732" y="1045025"/>
                </a:cubicBezTo>
                <a:cubicBezTo>
                  <a:pt x="1421564" y="794584"/>
                  <a:pt x="1419208" y="453452"/>
                  <a:pt x="1293041" y="0"/>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78"/>
          <p:cNvSpPr/>
          <p:nvPr/>
        </p:nvSpPr>
        <p:spPr>
          <a:xfrm>
            <a:off x="2606245" y="3431314"/>
            <a:ext cx="10270400" cy="1622935"/>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457781 w 7433372"/>
              <a:gd name="connsiteY4" fmla="*/ 1957942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87931 w 7433372"/>
              <a:gd name="connsiteY4" fmla="*/ 1949303 h 2482783"/>
              <a:gd name="connsiteX5" fmla="*/ 7433372 w 7433372"/>
              <a:gd name="connsiteY5" fmla="*/ 2482783 h 2482783"/>
              <a:gd name="connsiteX0" fmla="*/ 576260 w 7440033"/>
              <a:gd name="connsiteY0" fmla="*/ 0 h 2482783"/>
              <a:gd name="connsiteX1" fmla="*/ 49210 w 7440033"/>
              <a:gd name="connsiteY1" fmla="*/ 664092 h 2482783"/>
              <a:gd name="connsiteX2" fmla="*/ 2087560 w 7440033"/>
              <a:gd name="connsiteY2" fmla="*/ 974651 h 2482783"/>
              <a:gd name="connsiteX3" fmla="*/ 3973802 w 7440033"/>
              <a:gd name="connsiteY3" fmla="*/ 1720768 h 2482783"/>
              <a:gd name="connsiteX4" fmla="*/ 6394592 w 7440033"/>
              <a:gd name="connsiteY4" fmla="*/ 1949303 h 2482783"/>
              <a:gd name="connsiteX5" fmla="*/ 7440033 w 7440033"/>
              <a:gd name="connsiteY5" fmla="*/ 2482783 h 2482783"/>
              <a:gd name="connsiteX0" fmla="*/ 0 w 6863773"/>
              <a:gd name="connsiteY0" fmla="*/ 0 h 2482783"/>
              <a:gd name="connsiteX1" fmla="*/ 511175 w 6863773"/>
              <a:gd name="connsiteY1" fmla="*/ 1487672 h 2482783"/>
              <a:gd name="connsiteX2" fmla="*/ 1511300 w 6863773"/>
              <a:gd name="connsiteY2" fmla="*/ 974651 h 2482783"/>
              <a:gd name="connsiteX3" fmla="*/ 3397542 w 6863773"/>
              <a:gd name="connsiteY3" fmla="*/ 1720768 h 2482783"/>
              <a:gd name="connsiteX4" fmla="*/ 5818332 w 6863773"/>
              <a:gd name="connsiteY4" fmla="*/ 1949303 h 2482783"/>
              <a:gd name="connsiteX5" fmla="*/ 6863773 w 6863773"/>
              <a:gd name="connsiteY5" fmla="*/ 2482783 h 2482783"/>
              <a:gd name="connsiteX0" fmla="*/ 0 w 7721023"/>
              <a:gd name="connsiteY0" fmla="*/ 0 h 1754231"/>
              <a:gd name="connsiteX1" fmla="*/ 1368425 w 7721023"/>
              <a:gd name="connsiteY1" fmla="*/ 759120 h 1754231"/>
              <a:gd name="connsiteX2" fmla="*/ 2368550 w 7721023"/>
              <a:gd name="connsiteY2" fmla="*/ 246099 h 1754231"/>
              <a:gd name="connsiteX3" fmla="*/ 4254792 w 7721023"/>
              <a:gd name="connsiteY3" fmla="*/ 992216 h 1754231"/>
              <a:gd name="connsiteX4" fmla="*/ 6675582 w 7721023"/>
              <a:gd name="connsiteY4" fmla="*/ 1220751 h 1754231"/>
              <a:gd name="connsiteX5" fmla="*/ 7721023 w 7721023"/>
              <a:gd name="connsiteY5" fmla="*/ 1754231 h 1754231"/>
              <a:gd name="connsiteX0" fmla="*/ 0 w 7721023"/>
              <a:gd name="connsiteY0" fmla="*/ 0 h 1754231"/>
              <a:gd name="connsiteX1" fmla="*/ 903279 w 7721023"/>
              <a:gd name="connsiteY1" fmla="*/ 914747 h 1754231"/>
              <a:gd name="connsiteX2" fmla="*/ 1368425 w 7721023"/>
              <a:gd name="connsiteY2" fmla="*/ 759120 h 1754231"/>
              <a:gd name="connsiteX3" fmla="*/ 2368550 w 7721023"/>
              <a:gd name="connsiteY3" fmla="*/ 246099 h 1754231"/>
              <a:gd name="connsiteX4" fmla="*/ 4254792 w 7721023"/>
              <a:gd name="connsiteY4" fmla="*/ 992216 h 1754231"/>
              <a:gd name="connsiteX5" fmla="*/ 6675582 w 7721023"/>
              <a:gd name="connsiteY5" fmla="*/ 1220751 h 1754231"/>
              <a:gd name="connsiteX6" fmla="*/ 7721023 w 7721023"/>
              <a:gd name="connsiteY6" fmla="*/ 1754231 h 1754231"/>
              <a:gd name="connsiteX0" fmla="*/ 0 w 7714673"/>
              <a:gd name="connsiteY0" fmla="*/ 663410 h 1510551"/>
              <a:gd name="connsiteX1" fmla="*/ 896929 w 7714673"/>
              <a:gd name="connsiteY1" fmla="*/ 671067 h 1510551"/>
              <a:gd name="connsiteX2" fmla="*/ 1362075 w 7714673"/>
              <a:gd name="connsiteY2" fmla="*/ 515440 h 1510551"/>
              <a:gd name="connsiteX3" fmla="*/ 2362200 w 7714673"/>
              <a:gd name="connsiteY3" fmla="*/ 2419 h 1510551"/>
              <a:gd name="connsiteX4" fmla="*/ 4248442 w 7714673"/>
              <a:gd name="connsiteY4" fmla="*/ 748536 h 1510551"/>
              <a:gd name="connsiteX5" fmla="*/ 6669232 w 7714673"/>
              <a:gd name="connsiteY5" fmla="*/ 977071 h 1510551"/>
              <a:gd name="connsiteX6" fmla="*/ 7714673 w 7714673"/>
              <a:gd name="connsiteY6" fmla="*/ 1510551 h 1510551"/>
              <a:gd name="connsiteX0" fmla="*/ 0 w 7714673"/>
              <a:gd name="connsiteY0" fmla="*/ 663404 h 1510545"/>
              <a:gd name="connsiteX1" fmla="*/ 1362075 w 7714673"/>
              <a:gd name="connsiteY1" fmla="*/ 515434 h 1510545"/>
              <a:gd name="connsiteX2" fmla="*/ 2362200 w 7714673"/>
              <a:gd name="connsiteY2" fmla="*/ 2413 h 1510545"/>
              <a:gd name="connsiteX3" fmla="*/ 4248442 w 7714673"/>
              <a:gd name="connsiteY3" fmla="*/ 748530 h 1510545"/>
              <a:gd name="connsiteX4" fmla="*/ 6669232 w 7714673"/>
              <a:gd name="connsiteY4" fmla="*/ 977065 h 1510545"/>
              <a:gd name="connsiteX5" fmla="*/ 7714673 w 7714673"/>
              <a:gd name="connsiteY5" fmla="*/ 1510545 h 1510545"/>
              <a:gd name="connsiteX0" fmla="*/ 0 w 7397173"/>
              <a:gd name="connsiteY0" fmla="*/ 1260120 h 1511173"/>
              <a:gd name="connsiteX1" fmla="*/ 1044575 w 7397173"/>
              <a:gd name="connsiteY1" fmla="*/ 516062 h 1511173"/>
              <a:gd name="connsiteX2" fmla="*/ 2044700 w 7397173"/>
              <a:gd name="connsiteY2" fmla="*/ 3041 h 1511173"/>
              <a:gd name="connsiteX3" fmla="*/ 3930942 w 7397173"/>
              <a:gd name="connsiteY3" fmla="*/ 749158 h 1511173"/>
              <a:gd name="connsiteX4" fmla="*/ 6351732 w 7397173"/>
              <a:gd name="connsiteY4" fmla="*/ 977693 h 1511173"/>
              <a:gd name="connsiteX5" fmla="*/ 7397173 w 7397173"/>
              <a:gd name="connsiteY5" fmla="*/ 1511173 h 1511173"/>
              <a:gd name="connsiteX0" fmla="*/ 137 w 7397310"/>
              <a:gd name="connsiteY0" fmla="*/ 1260120 h 1511173"/>
              <a:gd name="connsiteX1" fmla="*/ 1044712 w 7397310"/>
              <a:gd name="connsiteY1" fmla="*/ 516062 h 1511173"/>
              <a:gd name="connsiteX2" fmla="*/ 2044837 w 7397310"/>
              <a:gd name="connsiteY2" fmla="*/ 3041 h 1511173"/>
              <a:gd name="connsiteX3" fmla="*/ 3931079 w 7397310"/>
              <a:gd name="connsiteY3" fmla="*/ 749158 h 1511173"/>
              <a:gd name="connsiteX4" fmla="*/ 6351869 w 7397310"/>
              <a:gd name="connsiteY4" fmla="*/ 977693 h 1511173"/>
              <a:gd name="connsiteX5" fmla="*/ 7397310 w 7397310"/>
              <a:gd name="connsiteY5" fmla="*/ 1511173 h 1511173"/>
              <a:gd name="connsiteX0" fmla="*/ 139 w 7390962"/>
              <a:gd name="connsiteY0" fmla="*/ 1312024 h 1511243"/>
              <a:gd name="connsiteX1" fmla="*/ 1038364 w 7390962"/>
              <a:gd name="connsiteY1" fmla="*/ 516132 h 1511243"/>
              <a:gd name="connsiteX2" fmla="*/ 2038489 w 7390962"/>
              <a:gd name="connsiteY2" fmla="*/ 3111 h 1511243"/>
              <a:gd name="connsiteX3" fmla="*/ 3924731 w 7390962"/>
              <a:gd name="connsiteY3" fmla="*/ 749228 h 1511243"/>
              <a:gd name="connsiteX4" fmla="*/ 6345521 w 7390962"/>
              <a:gd name="connsiteY4" fmla="*/ 977763 h 1511243"/>
              <a:gd name="connsiteX5" fmla="*/ 7390962 w 7390962"/>
              <a:gd name="connsiteY5" fmla="*/ 1511243 h 1511243"/>
              <a:gd name="connsiteX0" fmla="*/ 116 w 7390939"/>
              <a:gd name="connsiteY0" fmla="*/ 1308915 h 1508134"/>
              <a:gd name="connsiteX1" fmla="*/ 1181216 w 7390939"/>
              <a:gd name="connsiteY1" fmla="*/ 752034 h 1508134"/>
              <a:gd name="connsiteX2" fmla="*/ 2038466 w 7390939"/>
              <a:gd name="connsiteY2" fmla="*/ 2 h 1508134"/>
              <a:gd name="connsiteX3" fmla="*/ 3924708 w 7390939"/>
              <a:gd name="connsiteY3" fmla="*/ 746119 h 1508134"/>
              <a:gd name="connsiteX4" fmla="*/ 6345498 w 7390939"/>
              <a:gd name="connsiteY4" fmla="*/ 974654 h 1508134"/>
              <a:gd name="connsiteX5" fmla="*/ 7390939 w 7390939"/>
              <a:gd name="connsiteY5" fmla="*/ 1508134 h 1508134"/>
              <a:gd name="connsiteX0" fmla="*/ 116 w 7390939"/>
              <a:gd name="connsiteY0" fmla="*/ 1245563 h 1444782"/>
              <a:gd name="connsiteX1" fmla="*/ 1181216 w 7390939"/>
              <a:gd name="connsiteY1" fmla="*/ 688682 h 1444782"/>
              <a:gd name="connsiteX2" fmla="*/ 2082916 w 7390939"/>
              <a:gd name="connsiteY2" fmla="*/ 2 h 1444782"/>
              <a:gd name="connsiteX3" fmla="*/ 3924708 w 7390939"/>
              <a:gd name="connsiteY3" fmla="*/ 682767 h 1444782"/>
              <a:gd name="connsiteX4" fmla="*/ 6345498 w 7390939"/>
              <a:gd name="connsiteY4" fmla="*/ 911302 h 1444782"/>
              <a:gd name="connsiteX5" fmla="*/ 7390939 w 7390939"/>
              <a:gd name="connsiteY5" fmla="*/ 1444782 h 1444782"/>
              <a:gd name="connsiteX0" fmla="*/ 0 w 6209723"/>
              <a:gd name="connsiteY0" fmla="*/ 688682 h 1444782"/>
              <a:gd name="connsiteX1" fmla="*/ 901700 w 6209723"/>
              <a:gd name="connsiteY1" fmla="*/ 2 h 1444782"/>
              <a:gd name="connsiteX2" fmla="*/ 2743492 w 6209723"/>
              <a:gd name="connsiteY2" fmla="*/ 682767 h 1444782"/>
              <a:gd name="connsiteX3" fmla="*/ 5164282 w 6209723"/>
              <a:gd name="connsiteY3" fmla="*/ 911302 h 1444782"/>
              <a:gd name="connsiteX4" fmla="*/ 6209723 w 6209723"/>
              <a:gd name="connsiteY4" fmla="*/ 1444782 h 1444782"/>
              <a:gd name="connsiteX0" fmla="*/ 0 w 6209723"/>
              <a:gd name="connsiteY0" fmla="*/ 636945 h 1444879"/>
              <a:gd name="connsiteX1" fmla="*/ 901700 w 6209723"/>
              <a:gd name="connsiteY1" fmla="*/ 99 h 1444879"/>
              <a:gd name="connsiteX2" fmla="*/ 2743492 w 6209723"/>
              <a:gd name="connsiteY2" fmla="*/ 682864 h 1444879"/>
              <a:gd name="connsiteX3" fmla="*/ 5164282 w 6209723"/>
              <a:gd name="connsiteY3" fmla="*/ 911399 h 1444879"/>
              <a:gd name="connsiteX4" fmla="*/ 6209723 w 6209723"/>
              <a:gd name="connsiteY4" fmla="*/ 1444879 h 1444879"/>
              <a:gd name="connsiteX0" fmla="*/ 0 w 6209723"/>
              <a:gd name="connsiteY0" fmla="*/ 636989 h 1444923"/>
              <a:gd name="connsiteX1" fmla="*/ 901700 w 6209723"/>
              <a:gd name="connsiteY1" fmla="*/ 143 h 1444923"/>
              <a:gd name="connsiteX2" fmla="*/ 2743492 w 6209723"/>
              <a:gd name="connsiteY2" fmla="*/ 682908 h 1444923"/>
              <a:gd name="connsiteX3" fmla="*/ 5164282 w 6209723"/>
              <a:gd name="connsiteY3" fmla="*/ 911443 h 1444923"/>
              <a:gd name="connsiteX4" fmla="*/ 6209723 w 6209723"/>
              <a:gd name="connsiteY4" fmla="*/ 1444923 h 1444923"/>
              <a:gd name="connsiteX0" fmla="*/ 0 w 6247823"/>
              <a:gd name="connsiteY0" fmla="*/ 636989 h 1475160"/>
              <a:gd name="connsiteX1" fmla="*/ 901700 w 6247823"/>
              <a:gd name="connsiteY1" fmla="*/ 143 h 1475160"/>
              <a:gd name="connsiteX2" fmla="*/ 2743492 w 6247823"/>
              <a:gd name="connsiteY2" fmla="*/ 682908 h 1475160"/>
              <a:gd name="connsiteX3" fmla="*/ 5164282 w 6247823"/>
              <a:gd name="connsiteY3" fmla="*/ 911443 h 1475160"/>
              <a:gd name="connsiteX4" fmla="*/ 6247823 w 6247823"/>
              <a:gd name="connsiteY4" fmla="*/ 1475160 h 147516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7069902"/>
              <a:gd name="connsiteY0" fmla="*/ 636989 h 1343593"/>
              <a:gd name="connsiteX1" fmla="*/ 901700 w 7069902"/>
              <a:gd name="connsiteY1" fmla="*/ 143 h 1343593"/>
              <a:gd name="connsiteX2" fmla="*/ 2743492 w 7069902"/>
              <a:gd name="connsiteY2" fmla="*/ 682908 h 1343593"/>
              <a:gd name="connsiteX3" fmla="*/ 5164282 w 7069902"/>
              <a:gd name="connsiteY3" fmla="*/ 911443 h 1343593"/>
              <a:gd name="connsiteX4" fmla="*/ 6933623 w 7069902"/>
              <a:gd name="connsiteY4" fmla="*/ 1311020 h 1343593"/>
              <a:gd name="connsiteX5" fmla="*/ 6951396 w 7069902"/>
              <a:gd name="connsiteY5" fmla="*/ 1320822 h 1343593"/>
              <a:gd name="connsiteX0" fmla="*/ 0 w 7913842"/>
              <a:gd name="connsiteY0" fmla="*/ 636989 h 1553757"/>
              <a:gd name="connsiteX1" fmla="*/ 901700 w 7913842"/>
              <a:gd name="connsiteY1" fmla="*/ 143 h 1553757"/>
              <a:gd name="connsiteX2" fmla="*/ 2743492 w 7913842"/>
              <a:gd name="connsiteY2" fmla="*/ 682908 h 1553757"/>
              <a:gd name="connsiteX3" fmla="*/ 5164282 w 7913842"/>
              <a:gd name="connsiteY3" fmla="*/ 911443 h 1553757"/>
              <a:gd name="connsiteX4" fmla="*/ 6933623 w 7913842"/>
              <a:gd name="connsiteY4" fmla="*/ 1311020 h 1553757"/>
              <a:gd name="connsiteX5" fmla="*/ 7913842 w 7913842"/>
              <a:gd name="connsiteY5" fmla="*/ 1553757 h 1553757"/>
              <a:gd name="connsiteX0" fmla="*/ 0 w 8995448"/>
              <a:gd name="connsiteY0" fmla="*/ 636989 h 1911479"/>
              <a:gd name="connsiteX1" fmla="*/ 901700 w 8995448"/>
              <a:gd name="connsiteY1" fmla="*/ 143 h 1911479"/>
              <a:gd name="connsiteX2" fmla="*/ 2743492 w 8995448"/>
              <a:gd name="connsiteY2" fmla="*/ 682908 h 1911479"/>
              <a:gd name="connsiteX3" fmla="*/ 5164282 w 8995448"/>
              <a:gd name="connsiteY3" fmla="*/ 911443 h 1911479"/>
              <a:gd name="connsiteX4" fmla="*/ 6933623 w 8995448"/>
              <a:gd name="connsiteY4" fmla="*/ 1311020 h 1911479"/>
              <a:gd name="connsiteX5" fmla="*/ 8995448 w 8995448"/>
              <a:gd name="connsiteY5" fmla="*/ 1911479 h 1911479"/>
              <a:gd name="connsiteX0" fmla="*/ 0 w 9332545"/>
              <a:gd name="connsiteY0" fmla="*/ 636989 h 1911479"/>
              <a:gd name="connsiteX1" fmla="*/ 901700 w 9332545"/>
              <a:gd name="connsiteY1" fmla="*/ 143 h 1911479"/>
              <a:gd name="connsiteX2" fmla="*/ 2743492 w 9332545"/>
              <a:gd name="connsiteY2" fmla="*/ 682908 h 1911479"/>
              <a:gd name="connsiteX3" fmla="*/ 5164282 w 9332545"/>
              <a:gd name="connsiteY3" fmla="*/ 911443 h 1911479"/>
              <a:gd name="connsiteX4" fmla="*/ 6933623 w 9332545"/>
              <a:gd name="connsiteY4" fmla="*/ 1311020 h 1911479"/>
              <a:gd name="connsiteX5" fmla="*/ 9224602 w 9332545"/>
              <a:gd name="connsiteY5" fmla="*/ 1661906 h 1911479"/>
              <a:gd name="connsiteX6" fmla="*/ 8995448 w 9332545"/>
              <a:gd name="connsiteY6" fmla="*/ 1911479 h 1911479"/>
              <a:gd name="connsiteX0" fmla="*/ 0 w 9332545"/>
              <a:gd name="connsiteY0" fmla="*/ 636989 h 1911479"/>
              <a:gd name="connsiteX1" fmla="*/ 901700 w 9332545"/>
              <a:gd name="connsiteY1" fmla="*/ 143 h 1911479"/>
              <a:gd name="connsiteX2" fmla="*/ 2743492 w 9332545"/>
              <a:gd name="connsiteY2" fmla="*/ 682908 h 1911479"/>
              <a:gd name="connsiteX3" fmla="*/ 5164282 w 9332545"/>
              <a:gd name="connsiteY3" fmla="*/ 911443 h 1911479"/>
              <a:gd name="connsiteX4" fmla="*/ 6933623 w 9332545"/>
              <a:gd name="connsiteY4" fmla="*/ 1311020 h 1911479"/>
              <a:gd name="connsiteX5" fmla="*/ 9224602 w 9332545"/>
              <a:gd name="connsiteY5" fmla="*/ 1661906 h 1911479"/>
              <a:gd name="connsiteX6" fmla="*/ 8995448 w 9332545"/>
              <a:gd name="connsiteY6" fmla="*/ 1911479 h 1911479"/>
              <a:gd name="connsiteX0" fmla="*/ 0 w 10086221"/>
              <a:gd name="connsiteY0" fmla="*/ 636989 h 1681272"/>
              <a:gd name="connsiteX1" fmla="*/ 901700 w 10086221"/>
              <a:gd name="connsiteY1" fmla="*/ 143 h 1681272"/>
              <a:gd name="connsiteX2" fmla="*/ 2743492 w 10086221"/>
              <a:gd name="connsiteY2" fmla="*/ 682908 h 1681272"/>
              <a:gd name="connsiteX3" fmla="*/ 5164282 w 10086221"/>
              <a:gd name="connsiteY3" fmla="*/ 911443 h 1681272"/>
              <a:gd name="connsiteX4" fmla="*/ 6933623 w 10086221"/>
              <a:gd name="connsiteY4" fmla="*/ 1311020 h 1681272"/>
              <a:gd name="connsiteX5" fmla="*/ 9224602 w 10086221"/>
              <a:gd name="connsiteY5" fmla="*/ 1661906 h 1681272"/>
              <a:gd name="connsiteX6" fmla="*/ 10086221 w 10086221"/>
              <a:gd name="connsiteY6" fmla="*/ 1445609 h 1681272"/>
              <a:gd name="connsiteX0" fmla="*/ 0 w 10086221"/>
              <a:gd name="connsiteY0" fmla="*/ 636989 h 1736954"/>
              <a:gd name="connsiteX1" fmla="*/ 901700 w 10086221"/>
              <a:gd name="connsiteY1" fmla="*/ 143 h 1736954"/>
              <a:gd name="connsiteX2" fmla="*/ 2743492 w 10086221"/>
              <a:gd name="connsiteY2" fmla="*/ 682908 h 1736954"/>
              <a:gd name="connsiteX3" fmla="*/ 5164282 w 10086221"/>
              <a:gd name="connsiteY3" fmla="*/ 911443 h 1736954"/>
              <a:gd name="connsiteX4" fmla="*/ 6933623 w 10086221"/>
              <a:gd name="connsiteY4" fmla="*/ 1311020 h 1736954"/>
              <a:gd name="connsiteX5" fmla="*/ 9096275 w 10086221"/>
              <a:gd name="connsiteY5" fmla="*/ 1736778 h 1736954"/>
              <a:gd name="connsiteX6" fmla="*/ 10086221 w 10086221"/>
              <a:gd name="connsiteY6" fmla="*/ 1445609 h 1736954"/>
              <a:gd name="connsiteX0" fmla="*/ 0 w 10086221"/>
              <a:gd name="connsiteY0" fmla="*/ 636989 h 1737211"/>
              <a:gd name="connsiteX1" fmla="*/ 901700 w 10086221"/>
              <a:gd name="connsiteY1" fmla="*/ 143 h 1737211"/>
              <a:gd name="connsiteX2" fmla="*/ 2743492 w 10086221"/>
              <a:gd name="connsiteY2" fmla="*/ 682908 h 1737211"/>
              <a:gd name="connsiteX3" fmla="*/ 5164282 w 10086221"/>
              <a:gd name="connsiteY3" fmla="*/ 911443 h 1737211"/>
              <a:gd name="connsiteX4" fmla="*/ 6933623 w 10086221"/>
              <a:gd name="connsiteY4" fmla="*/ 1311020 h 1737211"/>
              <a:gd name="connsiteX5" fmla="*/ 9096275 w 10086221"/>
              <a:gd name="connsiteY5" fmla="*/ 1736778 h 1737211"/>
              <a:gd name="connsiteX6" fmla="*/ 10086221 w 10086221"/>
              <a:gd name="connsiteY6" fmla="*/ 1445609 h 1737211"/>
              <a:gd name="connsiteX0" fmla="*/ 0 w 10086221"/>
              <a:gd name="connsiteY0" fmla="*/ 636989 h 1736954"/>
              <a:gd name="connsiteX1" fmla="*/ 901700 w 10086221"/>
              <a:gd name="connsiteY1" fmla="*/ 143 h 1736954"/>
              <a:gd name="connsiteX2" fmla="*/ 2743492 w 10086221"/>
              <a:gd name="connsiteY2" fmla="*/ 682908 h 1736954"/>
              <a:gd name="connsiteX3" fmla="*/ 5164282 w 10086221"/>
              <a:gd name="connsiteY3" fmla="*/ 911443 h 1736954"/>
              <a:gd name="connsiteX4" fmla="*/ 6933623 w 10086221"/>
              <a:gd name="connsiteY4" fmla="*/ 1311020 h 1736954"/>
              <a:gd name="connsiteX5" fmla="*/ 9096275 w 10086221"/>
              <a:gd name="connsiteY5" fmla="*/ 1736778 h 1736954"/>
              <a:gd name="connsiteX6" fmla="*/ 10086221 w 10086221"/>
              <a:gd name="connsiteY6" fmla="*/ 1445609 h 1736954"/>
              <a:gd name="connsiteX0" fmla="*/ 0 w 10086221"/>
              <a:gd name="connsiteY0" fmla="*/ 636989 h 1475303"/>
              <a:gd name="connsiteX1" fmla="*/ 901700 w 10086221"/>
              <a:gd name="connsiteY1" fmla="*/ 143 h 1475303"/>
              <a:gd name="connsiteX2" fmla="*/ 2743492 w 10086221"/>
              <a:gd name="connsiteY2" fmla="*/ 682908 h 1475303"/>
              <a:gd name="connsiteX3" fmla="*/ 5164282 w 10086221"/>
              <a:gd name="connsiteY3" fmla="*/ 911443 h 1475303"/>
              <a:gd name="connsiteX4" fmla="*/ 6933623 w 10086221"/>
              <a:gd name="connsiteY4" fmla="*/ 1311020 h 1475303"/>
              <a:gd name="connsiteX5" fmla="*/ 8582970 w 10086221"/>
              <a:gd name="connsiteY5" fmla="*/ 1428971 h 1475303"/>
              <a:gd name="connsiteX6" fmla="*/ 10086221 w 10086221"/>
              <a:gd name="connsiteY6" fmla="*/ 1445609 h 1475303"/>
              <a:gd name="connsiteX0" fmla="*/ 0 w 10269544"/>
              <a:gd name="connsiteY0" fmla="*/ 636989 h 1438138"/>
              <a:gd name="connsiteX1" fmla="*/ 901700 w 10269544"/>
              <a:gd name="connsiteY1" fmla="*/ 143 h 1438138"/>
              <a:gd name="connsiteX2" fmla="*/ 2743492 w 10269544"/>
              <a:gd name="connsiteY2" fmla="*/ 682908 h 1438138"/>
              <a:gd name="connsiteX3" fmla="*/ 5164282 w 10269544"/>
              <a:gd name="connsiteY3" fmla="*/ 911443 h 1438138"/>
              <a:gd name="connsiteX4" fmla="*/ 6933623 w 10269544"/>
              <a:gd name="connsiteY4" fmla="*/ 1311020 h 1438138"/>
              <a:gd name="connsiteX5" fmla="*/ 8582970 w 10269544"/>
              <a:gd name="connsiteY5" fmla="*/ 1428971 h 1438138"/>
              <a:gd name="connsiteX6" fmla="*/ 10269544 w 10269544"/>
              <a:gd name="connsiteY6" fmla="*/ 1362418 h 1438138"/>
              <a:gd name="connsiteX0" fmla="*/ 0 w 10269544"/>
              <a:gd name="connsiteY0" fmla="*/ 636989 h 1472839"/>
              <a:gd name="connsiteX1" fmla="*/ 901700 w 10269544"/>
              <a:gd name="connsiteY1" fmla="*/ 143 h 1472839"/>
              <a:gd name="connsiteX2" fmla="*/ 2743492 w 10269544"/>
              <a:gd name="connsiteY2" fmla="*/ 682908 h 1472839"/>
              <a:gd name="connsiteX3" fmla="*/ 5164282 w 10269544"/>
              <a:gd name="connsiteY3" fmla="*/ 911443 h 1472839"/>
              <a:gd name="connsiteX4" fmla="*/ 6933623 w 10269544"/>
              <a:gd name="connsiteY4" fmla="*/ 1311020 h 1472839"/>
              <a:gd name="connsiteX5" fmla="*/ 8546306 w 10269544"/>
              <a:gd name="connsiteY5" fmla="*/ 1470567 h 1472839"/>
              <a:gd name="connsiteX6" fmla="*/ 10269544 w 10269544"/>
              <a:gd name="connsiteY6" fmla="*/ 1362418 h 1472839"/>
              <a:gd name="connsiteX0" fmla="*/ 0 w 10269544"/>
              <a:gd name="connsiteY0" fmla="*/ 636989 h 1472839"/>
              <a:gd name="connsiteX1" fmla="*/ 901700 w 10269544"/>
              <a:gd name="connsiteY1" fmla="*/ 143 h 1472839"/>
              <a:gd name="connsiteX2" fmla="*/ 2743492 w 10269544"/>
              <a:gd name="connsiteY2" fmla="*/ 682908 h 1472839"/>
              <a:gd name="connsiteX3" fmla="*/ 5164282 w 10269544"/>
              <a:gd name="connsiteY3" fmla="*/ 911443 h 1472839"/>
              <a:gd name="connsiteX4" fmla="*/ 6933623 w 10269544"/>
              <a:gd name="connsiteY4" fmla="*/ 1311020 h 1472839"/>
              <a:gd name="connsiteX5" fmla="*/ 8546306 w 10269544"/>
              <a:gd name="connsiteY5" fmla="*/ 1470567 h 1472839"/>
              <a:gd name="connsiteX6" fmla="*/ 10269544 w 10269544"/>
              <a:gd name="connsiteY6" fmla="*/ 1362418 h 14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9544" h="1472839">
                <a:moveTo>
                  <a:pt x="0" y="636989"/>
                </a:moveTo>
                <a:cubicBezTo>
                  <a:pt x="194733" y="291173"/>
                  <a:pt x="444451" y="-7510"/>
                  <a:pt x="901700" y="143"/>
                </a:cubicBezTo>
                <a:cubicBezTo>
                  <a:pt x="1358949" y="7796"/>
                  <a:pt x="2033062" y="531025"/>
                  <a:pt x="2743492" y="682908"/>
                </a:cubicBezTo>
                <a:cubicBezTo>
                  <a:pt x="3453922" y="834791"/>
                  <a:pt x="4465927" y="806758"/>
                  <a:pt x="5164282" y="911443"/>
                </a:cubicBezTo>
                <a:cubicBezTo>
                  <a:pt x="5862637" y="1016128"/>
                  <a:pt x="6310372" y="1148507"/>
                  <a:pt x="6933623" y="1311020"/>
                </a:cubicBezTo>
                <a:cubicBezTo>
                  <a:pt x="7556874" y="1473533"/>
                  <a:pt x="8129339" y="1478639"/>
                  <a:pt x="8546306" y="1470567"/>
                </a:cubicBezTo>
                <a:cubicBezTo>
                  <a:pt x="9838736" y="1406788"/>
                  <a:pt x="9939562" y="1459474"/>
                  <a:pt x="10269544" y="1362418"/>
                </a:cubicBezTo>
              </a:path>
            </a:pathLst>
          </a:custGeom>
          <a:noFill/>
          <a:ln w="38100">
            <a:solidFill>
              <a:srgbClr val="6CAAB4"/>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reeform 4"/>
          <p:cNvSpPr/>
          <p:nvPr/>
        </p:nvSpPr>
        <p:spPr>
          <a:xfrm>
            <a:off x="1450339" y="2238982"/>
            <a:ext cx="11481663" cy="3100652"/>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85759"/>
              <a:gd name="connsiteY0" fmla="*/ 0 h 2517339"/>
              <a:gd name="connsiteX1" fmla="*/ 42549 w 7485759"/>
              <a:gd name="connsiteY1" fmla="*/ 664092 h 2517339"/>
              <a:gd name="connsiteX2" fmla="*/ 2023749 w 7485759"/>
              <a:gd name="connsiteY2" fmla="*/ 968892 h 2517339"/>
              <a:gd name="connsiteX3" fmla="*/ 3925865 w 7485759"/>
              <a:gd name="connsiteY3" fmla="*/ 1729407 h 2517339"/>
              <a:gd name="connsiteX4" fmla="*/ 6375231 w 7485759"/>
              <a:gd name="connsiteY4" fmla="*/ 1960821 h 2517339"/>
              <a:gd name="connsiteX5" fmla="*/ 7485759 w 7485759"/>
              <a:gd name="connsiteY5" fmla="*/ 2517339 h 2517339"/>
              <a:gd name="connsiteX0" fmla="*/ 569599 w 8099349"/>
              <a:gd name="connsiteY0" fmla="*/ 0 h 2314831"/>
              <a:gd name="connsiteX1" fmla="*/ 42549 w 8099349"/>
              <a:gd name="connsiteY1" fmla="*/ 664092 h 2314831"/>
              <a:gd name="connsiteX2" fmla="*/ 2023749 w 8099349"/>
              <a:gd name="connsiteY2" fmla="*/ 968892 h 2314831"/>
              <a:gd name="connsiteX3" fmla="*/ 3925865 w 8099349"/>
              <a:gd name="connsiteY3" fmla="*/ 1729407 h 2314831"/>
              <a:gd name="connsiteX4" fmla="*/ 6375231 w 8099349"/>
              <a:gd name="connsiteY4" fmla="*/ 1960821 h 2314831"/>
              <a:gd name="connsiteX5" fmla="*/ 8099349 w 8099349"/>
              <a:gd name="connsiteY5" fmla="*/ 2314831 h 2314831"/>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45329"/>
              <a:gd name="connsiteY0" fmla="*/ 0 h 2352173"/>
              <a:gd name="connsiteX1" fmla="*/ 42549 w 8145329"/>
              <a:gd name="connsiteY1" fmla="*/ 664092 h 2352173"/>
              <a:gd name="connsiteX2" fmla="*/ 2023749 w 8145329"/>
              <a:gd name="connsiteY2" fmla="*/ 968892 h 2352173"/>
              <a:gd name="connsiteX3" fmla="*/ 3925865 w 8145329"/>
              <a:gd name="connsiteY3" fmla="*/ 1729407 h 2352173"/>
              <a:gd name="connsiteX4" fmla="*/ 6375231 w 8145329"/>
              <a:gd name="connsiteY4" fmla="*/ 1960821 h 2352173"/>
              <a:gd name="connsiteX5" fmla="*/ 8145329 w 8145329"/>
              <a:gd name="connsiteY5" fmla="*/ 2352173 h 2352173"/>
              <a:gd name="connsiteX0" fmla="*/ 569599 w 8151671"/>
              <a:gd name="connsiteY0" fmla="*/ 0 h 2334938"/>
              <a:gd name="connsiteX1" fmla="*/ 42549 w 8151671"/>
              <a:gd name="connsiteY1" fmla="*/ 664092 h 2334938"/>
              <a:gd name="connsiteX2" fmla="*/ 2023749 w 8151671"/>
              <a:gd name="connsiteY2" fmla="*/ 968892 h 2334938"/>
              <a:gd name="connsiteX3" fmla="*/ 3925865 w 8151671"/>
              <a:gd name="connsiteY3" fmla="*/ 1729407 h 2334938"/>
              <a:gd name="connsiteX4" fmla="*/ 6375231 w 8151671"/>
              <a:gd name="connsiteY4" fmla="*/ 1960821 h 2334938"/>
              <a:gd name="connsiteX5" fmla="*/ 8151671 w 8151671"/>
              <a:gd name="connsiteY5" fmla="*/ 2334938 h 2334938"/>
              <a:gd name="connsiteX0" fmla="*/ 651630 w 8233702"/>
              <a:gd name="connsiteY0" fmla="*/ 0 h 2334938"/>
              <a:gd name="connsiteX1" fmla="*/ 38963 w 8233702"/>
              <a:gd name="connsiteY1" fmla="*/ 827822 h 2334938"/>
              <a:gd name="connsiteX2" fmla="*/ 2105780 w 8233702"/>
              <a:gd name="connsiteY2" fmla="*/ 968892 h 2334938"/>
              <a:gd name="connsiteX3" fmla="*/ 4007896 w 8233702"/>
              <a:gd name="connsiteY3" fmla="*/ 1729407 h 2334938"/>
              <a:gd name="connsiteX4" fmla="*/ 6457262 w 8233702"/>
              <a:gd name="connsiteY4" fmla="*/ 1960821 h 2334938"/>
              <a:gd name="connsiteX5" fmla="*/ 8233702 w 8233702"/>
              <a:gd name="connsiteY5" fmla="*/ 2334938 h 2334938"/>
              <a:gd name="connsiteX0" fmla="*/ 655616 w 8237688"/>
              <a:gd name="connsiteY0" fmla="*/ 0 h 2334938"/>
              <a:gd name="connsiteX1" fmla="*/ 42949 w 8237688"/>
              <a:gd name="connsiteY1" fmla="*/ 827822 h 2334938"/>
              <a:gd name="connsiteX2" fmla="*/ 2119279 w 8237688"/>
              <a:gd name="connsiteY2" fmla="*/ 1003361 h 2334938"/>
              <a:gd name="connsiteX3" fmla="*/ 4011882 w 8237688"/>
              <a:gd name="connsiteY3" fmla="*/ 1729407 h 2334938"/>
              <a:gd name="connsiteX4" fmla="*/ 6461248 w 8237688"/>
              <a:gd name="connsiteY4" fmla="*/ 1960821 h 2334938"/>
              <a:gd name="connsiteX5" fmla="*/ 8237688 w 8237688"/>
              <a:gd name="connsiteY5" fmla="*/ 2334938 h 2334938"/>
              <a:gd name="connsiteX0" fmla="*/ 655616 w 8237688"/>
              <a:gd name="connsiteY0" fmla="*/ 0 h 2334938"/>
              <a:gd name="connsiteX1" fmla="*/ 42949 w 8237688"/>
              <a:gd name="connsiteY1" fmla="*/ 827822 h 2334938"/>
              <a:gd name="connsiteX2" fmla="*/ 2119279 w 8237688"/>
              <a:gd name="connsiteY2" fmla="*/ 1046448 h 2334938"/>
              <a:gd name="connsiteX3" fmla="*/ 4011882 w 8237688"/>
              <a:gd name="connsiteY3" fmla="*/ 1729407 h 2334938"/>
              <a:gd name="connsiteX4" fmla="*/ 6461248 w 8237688"/>
              <a:gd name="connsiteY4" fmla="*/ 1960821 h 2334938"/>
              <a:gd name="connsiteX5" fmla="*/ 8237688 w 8237688"/>
              <a:gd name="connsiteY5" fmla="*/ 2334938 h 2334938"/>
              <a:gd name="connsiteX0" fmla="*/ 658787 w 8240859"/>
              <a:gd name="connsiteY0" fmla="*/ 0 h 2334938"/>
              <a:gd name="connsiteX1" fmla="*/ 46120 w 8240859"/>
              <a:gd name="connsiteY1" fmla="*/ 827822 h 2334938"/>
              <a:gd name="connsiteX2" fmla="*/ 2189041 w 8240859"/>
              <a:gd name="connsiteY2" fmla="*/ 1011979 h 2334938"/>
              <a:gd name="connsiteX3" fmla="*/ 4015053 w 8240859"/>
              <a:gd name="connsiteY3" fmla="*/ 1729407 h 2334938"/>
              <a:gd name="connsiteX4" fmla="*/ 6464419 w 8240859"/>
              <a:gd name="connsiteY4" fmla="*/ 1960821 h 2334938"/>
              <a:gd name="connsiteX5" fmla="*/ 8240859 w 8240859"/>
              <a:gd name="connsiteY5" fmla="*/ 2334938 h 2334938"/>
              <a:gd name="connsiteX0" fmla="*/ 653318 w 8235390"/>
              <a:gd name="connsiteY0" fmla="*/ 0 h 2334938"/>
              <a:gd name="connsiteX1" fmla="*/ 40651 w 8235390"/>
              <a:gd name="connsiteY1" fmla="*/ 827822 h 2334938"/>
              <a:gd name="connsiteX2" fmla="*/ 2067849 w 8235390"/>
              <a:gd name="connsiteY2" fmla="*/ 1144382 h 2334938"/>
              <a:gd name="connsiteX3" fmla="*/ 4009584 w 8235390"/>
              <a:gd name="connsiteY3" fmla="*/ 1729407 h 2334938"/>
              <a:gd name="connsiteX4" fmla="*/ 6458950 w 8235390"/>
              <a:gd name="connsiteY4" fmla="*/ 1960821 h 2334938"/>
              <a:gd name="connsiteX5" fmla="*/ 8235390 w 8235390"/>
              <a:gd name="connsiteY5" fmla="*/ 2334938 h 2334938"/>
              <a:gd name="connsiteX0" fmla="*/ 653318 w 8235390"/>
              <a:gd name="connsiteY0" fmla="*/ 0 h 2334938"/>
              <a:gd name="connsiteX1" fmla="*/ 40651 w 8235390"/>
              <a:gd name="connsiteY1" fmla="*/ 827822 h 2334938"/>
              <a:gd name="connsiteX2" fmla="*/ 2067849 w 8235390"/>
              <a:gd name="connsiteY2" fmla="*/ 1144382 h 2334938"/>
              <a:gd name="connsiteX3" fmla="*/ 4009584 w 8235390"/>
              <a:gd name="connsiteY3" fmla="*/ 1729407 h 2334938"/>
              <a:gd name="connsiteX4" fmla="*/ 6458950 w 8235390"/>
              <a:gd name="connsiteY4" fmla="*/ 1960821 h 2334938"/>
              <a:gd name="connsiteX5" fmla="*/ 8235390 w 8235390"/>
              <a:gd name="connsiteY5" fmla="*/ 2334938 h 2334938"/>
              <a:gd name="connsiteX0" fmla="*/ 652374 w 8234446"/>
              <a:gd name="connsiteY0" fmla="*/ 0 h 2334938"/>
              <a:gd name="connsiteX1" fmla="*/ 39707 w 8234446"/>
              <a:gd name="connsiteY1" fmla="*/ 827822 h 2334938"/>
              <a:gd name="connsiteX2" fmla="*/ 2046483 w 8234446"/>
              <a:gd name="connsiteY2" fmla="*/ 1205066 h 2334938"/>
              <a:gd name="connsiteX3" fmla="*/ 4008640 w 8234446"/>
              <a:gd name="connsiteY3" fmla="*/ 1729407 h 2334938"/>
              <a:gd name="connsiteX4" fmla="*/ 6458006 w 8234446"/>
              <a:gd name="connsiteY4" fmla="*/ 1960821 h 2334938"/>
              <a:gd name="connsiteX5" fmla="*/ 8234446 w 8234446"/>
              <a:gd name="connsiteY5" fmla="*/ 2334938 h 2334938"/>
              <a:gd name="connsiteX0" fmla="*/ 652374 w 8234446"/>
              <a:gd name="connsiteY0" fmla="*/ 0 h 2334938"/>
              <a:gd name="connsiteX1" fmla="*/ 39707 w 8234446"/>
              <a:gd name="connsiteY1" fmla="*/ 827822 h 2334938"/>
              <a:gd name="connsiteX2" fmla="*/ 2046483 w 8234446"/>
              <a:gd name="connsiteY2" fmla="*/ 1205066 h 2334938"/>
              <a:gd name="connsiteX3" fmla="*/ 4022255 w 8234446"/>
              <a:gd name="connsiteY3" fmla="*/ 1707340 h 2334938"/>
              <a:gd name="connsiteX4" fmla="*/ 6458006 w 8234446"/>
              <a:gd name="connsiteY4" fmla="*/ 1960821 h 2334938"/>
              <a:gd name="connsiteX5" fmla="*/ 8234446 w 8234446"/>
              <a:gd name="connsiteY5" fmla="*/ 2334938 h 2334938"/>
              <a:gd name="connsiteX0" fmla="*/ 652374 w 8234446"/>
              <a:gd name="connsiteY0" fmla="*/ 0 h 2334938"/>
              <a:gd name="connsiteX1" fmla="*/ 39707 w 8234446"/>
              <a:gd name="connsiteY1" fmla="*/ 827822 h 2334938"/>
              <a:gd name="connsiteX2" fmla="*/ 2046483 w 8234446"/>
              <a:gd name="connsiteY2" fmla="*/ 1205066 h 2334938"/>
              <a:gd name="connsiteX3" fmla="*/ 4022255 w 8234446"/>
              <a:gd name="connsiteY3" fmla="*/ 1707340 h 2334938"/>
              <a:gd name="connsiteX4" fmla="*/ 6458006 w 8234446"/>
              <a:gd name="connsiteY4" fmla="*/ 1960821 h 2334938"/>
              <a:gd name="connsiteX5" fmla="*/ 8234446 w 8234446"/>
              <a:gd name="connsiteY5" fmla="*/ 2334938 h 2334938"/>
              <a:gd name="connsiteX0" fmla="*/ 652374 w 8234446"/>
              <a:gd name="connsiteY0" fmla="*/ 0 h 2334938"/>
              <a:gd name="connsiteX1" fmla="*/ 39707 w 8234446"/>
              <a:gd name="connsiteY1" fmla="*/ 827822 h 2334938"/>
              <a:gd name="connsiteX2" fmla="*/ 2046483 w 8234446"/>
              <a:gd name="connsiteY2" fmla="*/ 1205066 h 2334938"/>
              <a:gd name="connsiteX3" fmla="*/ 4022255 w 8234446"/>
              <a:gd name="connsiteY3" fmla="*/ 1707340 h 2334938"/>
              <a:gd name="connsiteX4" fmla="*/ 6253788 w 8234446"/>
              <a:gd name="connsiteY4" fmla="*/ 2021506 h 2334938"/>
              <a:gd name="connsiteX5" fmla="*/ 8234446 w 8234446"/>
              <a:gd name="connsiteY5" fmla="*/ 2334938 h 2334938"/>
              <a:gd name="connsiteX0" fmla="*/ 652374 w 8234446"/>
              <a:gd name="connsiteY0" fmla="*/ 0 h 2334938"/>
              <a:gd name="connsiteX1" fmla="*/ 39707 w 8234446"/>
              <a:gd name="connsiteY1" fmla="*/ 827822 h 2334938"/>
              <a:gd name="connsiteX2" fmla="*/ 2046483 w 8234446"/>
              <a:gd name="connsiteY2" fmla="*/ 1205066 h 2334938"/>
              <a:gd name="connsiteX3" fmla="*/ 4022255 w 8234446"/>
              <a:gd name="connsiteY3" fmla="*/ 1707340 h 2334938"/>
              <a:gd name="connsiteX4" fmla="*/ 6253788 w 8234446"/>
              <a:gd name="connsiteY4" fmla="*/ 2021506 h 2334938"/>
              <a:gd name="connsiteX5" fmla="*/ 8234446 w 8234446"/>
              <a:gd name="connsiteY5" fmla="*/ 2334938 h 2334938"/>
              <a:gd name="connsiteX0" fmla="*/ 652374 w 8234446"/>
              <a:gd name="connsiteY0" fmla="*/ 0 h 2334938"/>
              <a:gd name="connsiteX1" fmla="*/ 39707 w 8234446"/>
              <a:gd name="connsiteY1" fmla="*/ 827822 h 2334938"/>
              <a:gd name="connsiteX2" fmla="*/ 2046483 w 8234446"/>
              <a:gd name="connsiteY2" fmla="*/ 1205066 h 2334938"/>
              <a:gd name="connsiteX3" fmla="*/ 4022255 w 8234446"/>
              <a:gd name="connsiteY3" fmla="*/ 1707340 h 2334938"/>
              <a:gd name="connsiteX4" fmla="*/ 6253788 w 8234446"/>
              <a:gd name="connsiteY4" fmla="*/ 2021506 h 2334938"/>
              <a:gd name="connsiteX5" fmla="*/ 8234446 w 8234446"/>
              <a:gd name="connsiteY5" fmla="*/ 2334938 h 2334938"/>
              <a:gd name="connsiteX0" fmla="*/ 652374 w 8234446"/>
              <a:gd name="connsiteY0" fmla="*/ 0 h 2334938"/>
              <a:gd name="connsiteX1" fmla="*/ 39707 w 8234446"/>
              <a:gd name="connsiteY1" fmla="*/ 827822 h 2334938"/>
              <a:gd name="connsiteX2" fmla="*/ 2046483 w 8234446"/>
              <a:gd name="connsiteY2" fmla="*/ 1205066 h 2334938"/>
              <a:gd name="connsiteX3" fmla="*/ 4022255 w 8234446"/>
              <a:gd name="connsiteY3" fmla="*/ 1707340 h 2334938"/>
              <a:gd name="connsiteX4" fmla="*/ 6253788 w 8234446"/>
              <a:gd name="connsiteY4" fmla="*/ 2021506 h 2334938"/>
              <a:gd name="connsiteX5" fmla="*/ 8234446 w 8234446"/>
              <a:gd name="connsiteY5" fmla="*/ 2334938 h 2334938"/>
              <a:gd name="connsiteX0" fmla="*/ 652374 w 8234446"/>
              <a:gd name="connsiteY0" fmla="*/ 0 h 2334938"/>
              <a:gd name="connsiteX1" fmla="*/ 39707 w 8234446"/>
              <a:gd name="connsiteY1" fmla="*/ 827822 h 2334938"/>
              <a:gd name="connsiteX2" fmla="*/ 2046483 w 8234446"/>
              <a:gd name="connsiteY2" fmla="*/ 1205066 h 2334938"/>
              <a:gd name="connsiteX3" fmla="*/ 4022255 w 8234446"/>
              <a:gd name="connsiteY3" fmla="*/ 1707340 h 2334938"/>
              <a:gd name="connsiteX4" fmla="*/ 6253788 w 8234446"/>
              <a:gd name="connsiteY4" fmla="*/ 2021506 h 2334938"/>
              <a:gd name="connsiteX5" fmla="*/ 8234446 w 8234446"/>
              <a:gd name="connsiteY5" fmla="*/ 2334938 h 2334938"/>
              <a:gd name="connsiteX0" fmla="*/ 652374 w 8234446"/>
              <a:gd name="connsiteY0" fmla="*/ 0 h 2334938"/>
              <a:gd name="connsiteX1" fmla="*/ 39707 w 8234446"/>
              <a:gd name="connsiteY1" fmla="*/ 827822 h 2334938"/>
              <a:gd name="connsiteX2" fmla="*/ 2046483 w 8234446"/>
              <a:gd name="connsiteY2" fmla="*/ 1205066 h 2334938"/>
              <a:gd name="connsiteX3" fmla="*/ 4022255 w 8234446"/>
              <a:gd name="connsiteY3" fmla="*/ 1707340 h 2334938"/>
              <a:gd name="connsiteX4" fmla="*/ 6253788 w 8234446"/>
              <a:gd name="connsiteY4" fmla="*/ 2021506 h 2334938"/>
              <a:gd name="connsiteX5" fmla="*/ 8234446 w 8234446"/>
              <a:gd name="connsiteY5" fmla="*/ 2334938 h 2334938"/>
              <a:gd name="connsiteX0" fmla="*/ 652374 w 8234446"/>
              <a:gd name="connsiteY0" fmla="*/ 0 h 2334938"/>
              <a:gd name="connsiteX1" fmla="*/ 39707 w 8234446"/>
              <a:gd name="connsiteY1" fmla="*/ 827822 h 2334938"/>
              <a:gd name="connsiteX2" fmla="*/ 2046483 w 8234446"/>
              <a:gd name="connsiteY2" fmla="*/ 1205066 h 2334938"/>
              <a:gd name="connsiteX3" fmla="*/ 4022255 w 8234446"/>
              <a:gd name="connsiteY3" fmla="*/ 1707340 h 2334938"/>
              <a:gd name="connsiteX4" fmla="*/ 6253788 w 8234446"/>
              <a:gd name="connsiteY4" fmla="*/ 2021506 h 2334938"/>
              <a:gd name="connsiteX5" fmla="*/ 8234446 w 8234446"/>
              <a:gd name="connsiteY5" fmla="*/ 2334938 h 2334938"/>
              <a:gd name="connsiteX0" fmla="*/ 652374 w 8234446"/>
              <a:gd name="connsiteY0" fmla="*/ 0 h 2334938"/>
              <a:gd name="connsiteX1" fmla="*/ 39707 w 8234446"/>
              <a:gd name="connsiteY1" fmla="*/ 827822 h 2334938"/>
              <a:gd name="connsiteX2" fmla="*/ 2046483 w 8234446"/>
              <a:gd name="connsiteY2" fmla="*/ 1205066 h 2334938"/>
              <a:gd name="connsiteX3" fmla="*/ 4022255 w 8234446"/>
              <a:gd name="connsiteY3" fmla="*/ 1707340 h 2334938"/>
              <a:gd name="connsiteX4" fmla="*/ 6253788 w 8234446"/>
              <a:gd name="connsiteY4" fmla="*/ 2021506 h 2334938"/>
              <a:gd name="connsiteX5" fmla="*/ 8234446 w 8234446"/>
              <a:gd name="connsiteY5" fmla="*/ 2334938 h 2334938"/>
              <a:gd name="connsiteX0" fmla="*/ 652374 w 8234446"/>
              <a:gd name="connsiteY0" fmla="*/ 0 h 2334938"/>
              <a:gd name="connsiteX1" fmla="*/ 39707 w 8234446"/>
              <a:gd name="connsiteY1" fmla="*/ 827822 h 2334938"/>
              <a:gd name="connsiteX2" fmla="*/ 2046483 w 8234446"/>
              <a:gd name="connsiteY2" fmla="*/ 1205066 h 2334938"/>
              <a:gd name="connsiteX3" fmla="*/ 4022255 w 8234446"/>
              <a:gd name="connsiteY3" fmla="*/ 1707340 h 2334938"/>
              <a:gd name="connsiteX4" fmla="*/ 6253788 w 8234446"/>
              <a:gd name="connsiteY4" fmla="*/ 2021506 h 2334938"/>
              <a:gd name="connsiteX5" fmla="*/ 8234446 w 8234446"/>
              <a:gd name="connsiteY5" fmla="*/ 2334938 h 2334938"/>
              <a:gd name="connsiteX0" fmla="*/ 652374 w 8234446"/>
              <a:gd name="connsiteY0" fmla="*/ 0 h 2334938"/>
              <a:gd name="connsiteX1" fmla="*/ 39707 w 8234446"/>
              <a:gd name="connsiteY1" fmla="*/ 827822 h 2334938"/>
              <a:gd name="connsiteX2" fmla="*/ 2046483 w 8234446"/>
              <a:gd name="connsiteY2" fmla="*/ 1205066 h 2334938"/>
              <a:gd name="connsiteX3" fmla="*/ 4015447 w 8234446"/>
              <a:gd name="connsiteY3" fmla="*/ 1696307 h 2334938"/>
              <a:gd name="connsiteX4" fmla="*/ 6253788 w 8234446"/>
              <a:gd name="connsiteY4" fmla="*/ 2021506 h 2334938"/>
              <a:gd name="connsiteX5" fmla="*/ 8234446 w 8234446"/>
              <a:gd name="connsiteY5" fmla="*/ 2334938 h 2334938"/>
              <a:gd name="connsiteX0" fmla="*/ 652374 w 8234446"/>
              <a:gd name="connsiteY0" fmla="*/ 0 h 2334938"/>
              <a:gd name="connsiteX1" fmla="*/ 39707 w 8234446"/>
              <a:gd name="connsiteY1" fmla="*/ 827822 h 2334938"/>
              <a:gd name="connsiteX2" fmla="*/ 2046483 w 8234446"/>
              <a:gd name="connsiteY2" fmla="*/ 1205066 h 2334938"/>
              <a:gd name="connsiteX3" fmla="*/ 4015447 w 8234446"/>
              <a:gd name="connsiteY3" fmla="*/ 1696307 h 2334938"/>
              <a:gd name="connsiteX4" fmla="*/ 6253788 w 8234446"/>
              <a:gd name="connsiteY4" fmla="*/ 2021506 h 2334938"/>
              <a:gd name="connsiteX5" fmla="*/ 8234446 w 8234446"/>
              <a:gd name="connsiteY5" fmla="*/ 2334938 h 2334938"/>
              <a:gd name="connsiteX0" fmla="*/ 652374 w 8234446"/>
              <a:gd name="connsiteY0" fmla="*/ 0 h 2334938"/>
              <a:gd name="connsiteX1" fmla="*/ 39707 w 8234446"/>
              <a:gd name="connsiteY1" fmla="*/ 827822 h 2334938"/>
              <a:gd name="connsiteX2" fmla="*/ 2046483 w 8234446"/>
              <a:gd name="connsiteY2" fmla="*/ 1205066 h 2334938"/>
              <a:gd name="connsiteX3" fmla="*/ 4015447 w 8234446"/>
              <a:gd name="connsiteY3" fmla="*/ 1696307 h 2334938"/>
              <a:gd name="connsiteX4" fmla="*/ 6253788 w 8234446"/>
              <a:gd name="connsiteY4" fmla="*/ 2021506 h 2334938"/>
              <a:gd name="connsiteX5" fmla="*/ 8234446 w 8234446"/>
              <a:gd name="connsiteY5" fmla="*/ 2334938 h 2334938"/>
              <a:gd name="connsiteX0" fmla="*/ 652374 w 8234446"/>
              <a:gd name="connsiteY0" fmla="*/ 0 h 2334938"/>
              <a:gd name="connsiteX1" fmla="*/ 39707 w 8234446"/>
              <a:gd name="connsiteY1" fmla="*/ 827822 h 2334938"/>
              <a:gd name="connsiteX2" fmla="*/ 2046483 w 8234446"/>
              <a:gd name="connsiteY2" fmla="*/ 1205066 h 2334938"/>
              <a:gd name="connsiteX3" fmla="*/ 4015447 w 8234446"/>
              <a:gd name="connsiteY3" fmla="*/ 1696307 h 2334938"/>
              <a:gd name="connsiteX4" fmla="*/ 6253788 w 8234446"/>
              <a:gd name="connsiteY4" fmla="*/ 2021506 h 2334938"/>
              <a:gd name="connsiteX5" fmla="*/ 8234446 w 8234446"/>
              <a:gd name="connsiteY5" fmla="*/ 2334938 h 2334938"/>
              <a:gd name="connsiteX0" fmla="*/ 652374 w 8234446"/>
              <a:gd name="connsiteY0" fmla="*/ 0 h 2334938"/>
              <a:gd name="connsiteX1" fmla="*/ 39707 w 8234446"/>
              <a:gd name="connsiteY1" fmla="*/ 827822 h 2334938"/>
              <a:gd name="connsiteX2" fmla="*/ 2046483 w 8234446"/>
              <a:gd name="connsiteY2" fmla="*/ 1205066 h 2334938"/>
              <a:gd name="connsiteX3" fmla="*/ 4015447 w 8234446"/>
              <a:gd name="connsiteY3" fmla="*/ 1696307 h 2334938"/>
              <a:gd name="connsiteX4" fmla="*/ 6253788 w 8234446"/>
              <a:gd name="connsiteY4" fmla="*/ 2021506 h 2334938"/>
              <a:gd name="connsiteX5" fmla="*/ 8234446 w 8234446"/>
              <a:gd name="connsiteY5" fmla="*/ 2334938 h 2334938"/>
              <a:gd name="connsiteX0" fmla="*/ 664443 w 8246515"/>
              <a:gd name="connsiteY0" fmla="*/ 0 h 2334938"/>
              <a:gd name="connsiteX1" fmla="*/ 51776 w 8246515"/>
              <a:gd name="connsiteY1" fmla="*/ 827822 h 2334938"/>
              <a:gd name="connsiteX2" fmla="*/ 2310421 w 8246515"/>
              <a:gd name="connsiteY2" fmla="*/ 1271268 h 2334938"/>
              <a:gd name="connsiteX3" fmla="*/ 4027516 w 8246515"/>
              <a:gd name="connsiteY3" fmla="*/ 1696307 h 2334938"/>
              <a:gd name="connsiteX4" fmla="*/ 6265857 w 8246515"/>
              <a:gd name="connsiteY4" fmla="*/ 2021506 h 2334938"/>
              <a:gd name="connsiteX5" fmla="*/ 8246515 w 8246515"/>
              <a:gd name="connsiteY5" fmla="*/ 2334938 h 2334938"/>
              <a:gd name="connsiteX0" fmla="*/ 664443 w 8246515"/>
              <a:gd name="connsiteY0" fmla="*/ 0 h 2334938"/>
              <a:gd name="connsiteX1" fmla="*/ 51776 w 8246515"/>
              <a:gd name="connsiteY1" fmla="*/ 827822 h 2334938"/>
              <a:gd name="connsiteX2" fmla="*/ 2310421 w 8246515"/>
              <a:gd name="connsiteY2" fmla="*/ 1271268 h 2334938"/>
              <a:gd name="connsiteX3" fmla="*/ 4027516 w 8246515"/>
              <a:gd name="connsiteY3" fmla="*/ 1696307 h 2334938"/>
              <a:gd name="connsiteX4" fmla="*/ 6265857 w 8246515"/>
              <a:gd name="connsiteY4" fmla="*/ 2021506 h 2334938"/>
              <a:gd name="connsiteX5" fmla="*/ 8246515 w 8246515"/>
              <a:gd name="connsiteY5" fmla="*/ 2334938 h 2334938"/>
              <a:gd name="connsiteX0" fmla="*/ 664443 w 8246515"/>
              <a:gd name="connsiteY0" fmla="*/ 0 h 2334938"/>
              <a:gd name="connsiteX1" fmla="*/ 51776 w 8246515"/>
              <a:gd name="connsiteY1" fmla="*/ 827822 h 2334938"/>
              <a:gd name="connsiteX2" fmla="*/ 2310421 w 8246515"/>
              <a:gd name="connsiteY2" fmla="*/ 1271268 h 2334938"/>
              <a:gd name="connsiteX3" fmla="*/ 4027516 w 8246515"/>
              <a:gd name="connsiteY3" fmla="*/ 1696307 h 2334938"/>
              <a:gd name="connsiteX4" fmla="*/ 6265857 w 8246515"/>
              <a:gd name="connsiteY4" fmla="*/ 2021506 h 2334938"/>
              <a:gd name="connsiteX5" fmla="*/ 8246515 w 8246515"/>
              <a:gd name="connsiteY5" fmla="*/ 2334938 h 2334938"/>
              <a:gd name="connsiteX0" fmla="*/ 664443 w 8246515"/>
              <a:gd name="connsiteY0" fmla="*/ 0 h 2334938"/>
              <a:gd name="connsiteX1" fmla="*/ 51776 w 8246515"/>
              <a:gd name="connsiteY1" fmla="*/ 827822 h 2334938"/>
              <a:gd name="connsiteX2" fmla="*/ 2310421 w 8246515"/>
              <a:gd name="connsiteY2" fmla="*/ 1271268 h 2334938"/>
              <a:gd name="connsiteX3" fmla="*/ 4027516 w 8246515"/>
              <a:gd name="connsiteY3" fmla="*/ 1696307 h 2334938"/>
              <a:gd name="connsiteX4" fmla="*/ 6265857 w 8246515"/>
              <a:gd name="connsiteY4" fmla="*/ 2021506 h 2334938"/>
              <a:gd name="connsiteX5" fmla="*/ 8246515 w 8246515"/>
              <a:gd name="connsiteY5" fmla="*/ 2334938 h 2334938"/>
              <a:gd name="connsiteX0" fmla="*/ 664443 w 8246515"/>
              <a:gd name="connsiteY0" fmla="*/ 0 h 2334938"/>
              <a:gd name="connsiteX1" fmla="*/ 51776 w 8246515"/>
              <a:gd name="connsiteY1" fmla="*/ 827822 h 2334938"/>
              <a:gd name="connsiteX2" fmla="*/ 2310421 w 8246515"/>
              <a:gd name="connsiteY2" fmla="*/ 1271268 h 2334938"/>
              <a:gd name="connsiteX3" fmla="*/ 4027516 w 8246515"/>
              <a:gd name="connsiteY3" fmla="*/ 1696307 h 2334938"/>
              <a:gd name="connsiteX4" fmla="*/ 6238629 w 8246515"/>
              <a:gd name="connsiteY4" fmla="*/ 1988405 h 2334938"/>
              <a:gd name="connsiteX5" fmla="*/ 8246515 w 8246515"/>
              <a:gd name="connsiteY5" fmla="*/ 2334938 h 2334938"/>
              <a:gd name="connsiteX0" fmla="*/ 664443 w 8246515"/>
              <a:gd name="connsiteY0" fmla="*/ 0 h 2334938"/>
              <a:gd name="connsiteX1" fmla="*/ 51776 w 8246515"/>
              <a:gd name="connsiteY1" fmla="*/ 827822 h 2334938"/>
              <a:gd name="connsiteX2" fmla="*/ 2310421 w 8246515"/>
              <a:gd name="connsiteY2" fmla="*/ 1271268 h 2334938"/>
              <a:gd name="connsiteX3" fmla="*/ 4041131 w 8246515"/>
              <a:gd name="connsiteY3" fmla="*/ 1641139 h 2334938"/>
              <a:gd name="connsiteX4" fmla="*/ 6238629 w 8246515"/>
              <a:gd name="connsiteY4" fmla="*/ 1988405 h 2334938"/>
              <a:gd name="connsiteX5" fmla="*/ 8246515 w 8246515"/>
              <a:gd name="connsiteY5" fmla="*/ 2334938 h 2334938"/>
              <a:gd name="connsiteX0" fmla="*/ 633462 w 8215534"/>
              <a:gd name="connsiteY0" fmla="*/ 0 h 2334938"/>
              <a:gd name="connsiteX1" fmla="*/ 20795 w 8215534"/>
              <a:gd name="connsiteY1" fmla="*/ 827822 h 2334938"/>
              <a:gd name="connsiteX2" fmla="*/ 1578291 w 8215534"/>
              <a:gd name="connsiteY2" fmla="*/ 1045080 h 2334938"/>
              <a:gd name="connsiteX3" fmla="*/ 4010150 w 8215534"/>
              <a:gd name="connsiteY3" fmla="*/ 1641139 h 2334938"/>
              <a:gd name="connsiteX4" fmla="*/ 6207648 w 8215534"/>
              <a:gd name="connsiteY4" fmla="*/ 1988405 h 2334938"/>
              <a:gd name="connsiteX5" fmla="*/ 8215534 w 8215534"/>
              <a:gd name="connsiteY5" fmla="*/ 2334938 h 2334938"/>
              <a:gd name="connsiteX0" fmla="*/ 633462 w 8215534"/>
              <a:gd name="connsiteY0" fmla="*/ 0 h 2334938"/>
              <a:gd name="connsiteX1" fmla="*/ 20795 w 8215534"/>
              <a:gd name="connsiteY1" fmla="*/ 827822 h 2334938"/>
              <a:gd name="connsiteX2" fmla="*/ 1578291 w 8215534"/>
              <a:gd name="connsiteY2" fmla="*/ 1045080 h 2334938"/>
              <a:gd name="connsiteX3" fmla="*/ 2674418 w 8215534"/>
              <a:gd name="connsiteY3" fmla="*/ 1300602 h 2334938"/>
              <a:gd name="connsiteX4" fmla="*/ 4010150 w 8215534"/>
              <a:gd name="connsiteY4" fmla="*/ 1641139 h 2334938"/>
              <a:gd name="connsiteX5" fmla="*/ 6207648 w 8215534"/>
              <a:gd name="connsiteY5" fmla="*/ 1988405 h 2334938"/>
              <a:gd name="connsiteX6" fmla="*/ 8215534 w 8215534"/>
              <a:gd name="connsiteY6" fmla="*/ 2334938 h 2334938"/>
              <a:gd name="connsiteX0" fmla="*/ 633462 w 8215534"/>
              <a:gd name="connsiteY0" fmla="*/ 0 h 2334938"/>
              <a:gd name="connsiteX1" fmla="*/ 20795 w 8215534"/>
              <a:gd name="connsiteY1" fmla="*/ 827822 h 2334938"/>
              <a:gd name="connsiteX2" fmla="*/ 1578291 w 8215534"/>
              <a:gd name="connsiteY2" fmla="*/ 1045080 h 2334938"/>
              <a:gd name="connsiteX3" fmla="*/ 2647189 w 8215534"/>
              <a:gd name="connsiteY3" fmla="*/ 1427488 h 2334938"/>
              <a:gd name="connsiteX4" fmla="*/ 4010150 w 8215534"/>
              <a:gd name="connsiteY4" fmla="*/ 1641139 h 2334938"/>
              <a:gd name="connsiteX5" fmla="*/ 6207648 w 8215534"/>
              <a:gd name="connsiteY5" fmla="*/ 1988405 h 2334938"/>
              <a:gd name="connsiteX6" fmla="*/ 8215534 w 8215534"/>
              <a:gd name="connsiteY6" fmla="*/ 2334938 h 2334938"/>
              <a:gd name="connsiteX0" fmla="*/ 633462 w 8215534"/>
              <a:gd name="connsiteY0" fmla="*/ 0 h 2334938"/>
              <a:gd name="connsiteX1" fmla="*/ 20795 w 8215534"/>
              <a:gd name="connsiteY1" fmla="*/ 827822 h 2334938"/>
              <a:gd name="connsiteX2" fmla="*/ 1578291 w 8215534"/>
              <a:gd name="connsiteY2" fmla="*/ 1045080 h 2334938"/>
              <a:gd name="connsiteX3" fmla="*/ 2647189 w 8215534"/>
              <a:gd name="connsiteY3" fmla="*/ 1427488 h 2334938"/>
              <a:gd name="connsiteX4" fmla="*/ 4010150 w 8215534"/>
              <a:gd name="connsiteY4" fmla="*/ 1641139 h 2334938"/>
              <a:gd name="connsiteX5" fmla="*/ 6207648 w 8215534"/>
              <a:gd name="connsiteY5" fmla="*/ 1988405 h 2334938"/>
              <a:gd name="connsiteX6" fmla="*/ 8215534 w 8215534"/>
              <a:gd name="connsiteY6" fmla="*/ 2334938 h 2334938"/>
              <a:gd name="connsiteX0" fmla="*/ 633462 w 8215534"/>
              <a:gd name="connsiteY0" fmla="*/ 0 h 2334938"/>
              <a:gd name="connsiteX1" fmla="*/ 20795 w 8215534"/>
              <a:gd name="connsiteY1" fmla="*/ 827822 h 2334938"/>
              <a:gd name="connsiteX2" fmla="*/ 1578291 w 8215534"/>
              <a:gd name="connsiteY2" fmla="*/ 1045080 h 2334938"/>
              <a:gd name="connsiteX3" fmla="*/ 2647189 w 8215534"/>
              <a:gd name="connsiteY3" fmla="*/ 1427488 h 2334938"/>
              <a:gd name="connsiteX4" fmla="*/ 4010150 w 8215534"/>
              <a:gd name="connsiteY4" fmla="*/ 1641139 h 2334938"/>
              <a:gd name="connsiteX5" fmla="*/ 6207648 w 8215534"/>
              <a:gd name="connsiteY5" fmla="*/ 1988405 h 2334938"/>
              <a:gd name="connsiteX6" fmla="*/ 8215534 w 8215534"/>
              <a:gd name="connsiteY6" fmla="*/ 2334938 h 2334938"/>
              <a:gd name="connsiteX0" fmla="*/ 633462 w 8215534"/>
              <a:gd name="connsiteY0" fmla="*/ 0 h 2334938"/>
              <a:gd name="connsiteX1" fmla="*/ 20795 w 8215534"/>
              <a:gd name="connsiteY1" fmla="*/ 827822 h 2334938"/>
              <a:gd name="connsiteX2" fmla="*/ 1578291 w 8215534"/>
              <a:gd name="connsiteY2" fmla="*/ 1045080 h 2334938"/>
              <a:gd name="connsiteX3" fmla="*/ 2647189 w 8215534"/>
              <a:gd name="connsiteY3" fmla="*/ 1427488 h 2334938"/>
              <a:gd name="connsiteX4" fmla="*/ 4010150 w 8215534"/>
              <a:gd name="connsiteY4" fmla="*/ 1641139 h 2334938"/>
              <a:gd name="connsiteX5" fmla="*/ 6207648 w 8215534"/>
              <a:gd name="connsiteY5" fmla="*/ 1988405 h 2334938"/>
              <a:gd name="connsiteX6" fmla="*/ 8215534 w 8215534"/>
              <a:gd name="connsiteY6" fmla="*/ 2334938 h 2334938"/>
              <a:gd name="connsiteX0" fmla="*/ 633462 w 8215534"/>
              <a:gd name="connsiteY0" fmla="*/ 0 h 2334938"/>
              <a:gd name="connsiteX1" fmla="*/ 20795 w 8215534"/>
              <a:gd name="connsiteY1" fmla="*/ 827822 h 2334938"/>
              <a:gd name="connsiteX2" fmla="*/ 1578291 w 8215534"/>
              <a:gd name="connsiteY2" fmla="*/ 1045080 h 2334938"/>
              <a:gd name="connsiteX3" fmla="*/ 2647189 w 8215534"/>
              <a:gd name="connsiteY3" fmla="*/ 1427488 h 2334938"/>
              <a:gd name="connsiteX4" fmla="*/ 4010150 w 8215534"/>
              <a:gd name="connsiteY4" fmla="*/ 1641139 h 2334938"/>
              <a:gd name="connsiteX5" fmla="*/ 6207648 w 8215534"/>
              <a:gd name="connsiteY5" fmla="*/ 1988405 h 2334938"/>
              <a:gd name="connsiteX6" fmla="*/ 8215534 w 8215534"/>
              <a:gd name="connsiteY6" fmla="*/ 2334938 h 2334938"/>
              <a:gd name="connsiteX0" fmla="*/ 633462 w 8215534"/>
              <a:gd name="connsiteY0" fmla="*/ 0 h 2334938"/>
              <a:gd name="connsiteX1" fmla="*/ 20795 w 8215534"/>
              <a:gd name="connsiteY1" fmla="*/ 827822 h 2334938"/>
              <a:gd name="connsiteX2" fmla="*/ 1578291 w 8215534"/>
              <a:gd name="connsiteY2" fmla="*/ 1045080 h 2334938"/>
              <a:gd name="connsiteX3" fmla="*/ 2647189 w 8215534"/>
              <a:gd name="connsiteY3" fmla="*/ 1427488 h 2334938"/>
              <a:gd name="connsiteX4" fmla="*/ 4010150 w 8215534"/>
              <a:gd name="connsiteY4" fmla="*/ 1641139 h 2334938"/>
              <a:gd name="connsiteX5" fmla="*/ 6207648 w 8215534"/>
              <a:gd name="connsiteY5" fmla="*/ 1988405 h 2334938"/>
              <a:gd name="connsiteX6" fmla="*/ 8215534 w 8215534"/>
              <a:gd name="connsiteY6" fmla="*/ 2334938 h 2334938"/>
              <a:gd name="connsiteX0" fmla="*/ 633462 w 8215534"/>
              <a:gd name="connsiteY0" fmla="*/ 0 h 2334938"/>
              <a:gd name="connsiteX1" fmla="*/ 20795 w 8215534"/>
              <a:gd name="connsiteY1" fmla="*/ 827822 h 2334938"/>
              <a:gd name="connsiteX2" fmla="*/ 1578291 w 8215534"/>
              <a:gd name="connsiteY2" fmla="*/ 1045080 h 2334938"/>
              <a:gd name="connsiteX3" fmla="*/ 2647189 w 8215534"/>
              <a:gd name="connsiteY3" fmla="*/ 1427488 h 2334938"/>
              <a:gd name="connsiteX4" fmla="*/ 4010150 w 8215534"/>
              <a:gd name="connsiteY4" fmla="*/ 1641139 h 2334938"/>
              <a:gd name="connsiteX5" fmla="*/ 6207648 w 8215534"/>
              <a:gd name="connsiteY5" fmla="*/ 1988405 h 2334938"/>
              <a:gd name="connsiteX6" fmla="*/ 8215534 w 8215534"/>
              <a:gd name="connsiteY6" fmla="*/ 2334938 h 2334938"/>
              <a:gd name="connsiteX0" fmla="*/ 487884 w 8069956"/>
              <a:gd name="connsiteY0" fmla="*/ 0 h 2334938"/>
              <a:gd name="connsiteX1" fmla="*/ 24976 w 8069956"/>
              <a:gd name="connsiteY1" fmla="*/ 794721 h 2334938"/>
              <a:gd name="connsiteX2" fmla="*/ 1432713 w 8069956"/>
              <a:gd name="connsiteY2" fmla="*/ 1045080 h 2334938"/>
              <a:gd name="connsiteX3" fmla="*/ 2501611 w 8069956"/>
              <a:gd name="connsiteY3" fmla="*/ 1427488 h 2334938"/>
              <a:gd name="connsiteX4" fmla="*/ 3864572 w 8069956"/>
              <a:gd name="connsiteY4" fmla="*/ 1641139 h 2334938"/>
              <a:gd name="connsiteX5" fmla="*/ 6062070 w 8069956"/>
              <a:gd name="connsiteY5" fmla="*/ 1988405 h 2334938"/>
              <a:gd name="connsiteX6" fmla="*/ 8069956 w 8069956"/>
              <a:gd name="connsiteY6" fmla="*/ 2334938 h 2334938"/>
              <a:gd name="connsiteX0" fmla="*/ 492442 w 8074514"/>
              <a:gd name="connsiteY0" fmla="*/ 0 h 2334938"/>
              <a:gd name="connsiteX1" fmla="*/ 29534 w 8074514"/>
              <a:gd name="connsiteY1" fmla="*/ 794721 h 2334938"/>
              <a:gd name="connsiteX2" fmla="*/ 1539379 w 8074514"/>
              <a:gd name="connsiteY2" fmla="*/ 1045080 h 2334938"/>
              <a:gd name="connsiteX3" fmla="*/ 2506169 w 8074514"/>
              <a:gd name="connsiteY3" fmla="*/ 1427488 h 2334938"/>
              <a:gd name="connsiteX4" fmla="*/ 3869130 w 8074514"/>
              <a:gd name="connsiteY4" fmla="*/ 1641139 h 2334938"/>
              <a:gd name="connsiteX5" fmla="*/ 6066628 w 8074514"/>
              <a:gd name="connsiteY5" fmla="*/ 1988405 h 2334938"/>
              <a:gd name="connsiteX6" fmla="*/ 8074514 w 8074514"/>
              <a:gd name="connsiteY6" fmla="*/ 2334938 h 2334938"/>
              <a:gd name="connsiteX0" fmla="*/ 492443 w 8074515"/>
              <a:gd name="connsiteY0" fmla="*/ 0 h 2334938"/>
              <a:gd name="connsiteX1" fmla="*/ 29535 w 8074515"/>
              <a:gd name="connsiteY1" fmla="*/ 794721 h 2334938"/>
              <a:gd name="connsiteX2" fmla="*/ 1539380 w 8074515"/>
              <a:gd name="connsiteY2" fmla="*/ 1067148 h 2334938"/>
              <a:gd name="connsiteX3" fmla="*/ 2506170 w 8074515"/>
              <a:gd name="connsiteY3" fmla="*/ 1427488 h 2334938"/>
              <a:gd name="connsiteX4" fmla="*/ 3869131 w 8074515"/>
              <a:gd name="connsiteY4" fmla="*/ 1641139 h 2334938"/>
              <a:gd name="connsiteX5" fmla="*/ 6066629 w 8074515"/>
              <a:gd name="connsiteY5" fmla="*/ 1988405 h 2334938"/>
              <a:gd name="connsiteX6" fmla="*/ 8074515 w 8074515"/>
              <a:gd name="connsiteY6" fmla="*/ 2334938 h 2334938"/>
              <a:gd name="connsiteX0" fmla="*/ 369035 w 7951107"/>
              <a:gd name="connsiteY0" fmla="*/ 0 h 2334938"/>
              <a:gd name="connsiteX1" fmla="*/ 35465 w 7951107"/>
              <a:gd name="connsiteY1" fmla="*/ 827822 h 2334938"/>
              <a:gd name="connsiteX2" fmla="*/ 1415972 w 7951107"/>
              <a:gd name="connsiteY2" fmla="*/ 1067148 h 2334938"/>
              <a:gd name="connsiteX3" fmla="*/ 2382762 w 7951107"/>
              <a:gd name="connsiteY3" fmla="*/ 1427488 h 2334938"/>
              <a:gd name="connsiteX4" fmla="*/ 3745723 w 7951107"/>
              <a:gd name="connsiteY4" fmla="*/ 1641139 h 2334938"/>
              <a:gd name="connsiteX5" fmla="*/ 5943221 w 7951107"/>
              <a:gd name="connsiteY5" fmla="*/ 1988405 h 2334938"/>
              <a:gd name="connsiteX6" fmla="*/ 7951107 w 7951107"/>
              <a:gd name="connsiteY6" fmla="*/ 2334938 h 2334938"/>
              <a:gd name="connsiteX0" fmla="*/ 369035 w 7951107"/>
              <a:gd name="connsiteY0" fmla="*/ 0 h 2334938"/>
              <a:gd name="connsiteX1" fmla="*/ 35465 w 7951107"/>
              <a:gd name="connsiteY1" fmla="*/ 827822 h 2334938"/>
              <a:gd name="connsiteX2" fmla="*/ 1415972 w 7951107"/>
              <a:gd name="connsiteY2" fmla="*/ 1067148 h 2334938"/>
              <a:gd name="connsiteX3" fmla="*/ 2382762 w 7951107"/>
              <a:gd name="connsiteY3" fmla="*/ 1427488 h 2334938"/>
              <a:gd name="connsiteX4" fmla="*/ 3752530 w 7951107"/>
              <a:gd name="connsiteY4" fmla="*/ 1663206 h 2334938"/>
              <a:gd name="connsiteX5" fmla="*/ 5943221 w 7951107"/>
              <a:gd name="connsiteY5" fmla="*/ 1988405 h 2334938"/>
              <a:gd name="connsiteX6" fmla="*/ 7951107 w 7951107"/>
              <a:gd name="connsiteY6" fmla="*/ 2334938 h 2334938"/>
              <a:gd name="connsiteX0" fmla="*/ 369035 w 7951107"/>
              <a:gd name="connsiteY0" fmla="*/ 0 h 2334938"/>
              <a:gd name="connsiteX1" fmla="*/ 35465 w 7951107"/>
              <a:gd name="connsiteY1" fmla="*/ 827822 h 2334938"/>
              <a:gd name="connsiteX2" fmla="*/ 1415972 w 7951107"/>
              <a:gd name="connsiteY2" fmla="*/ 1067148 h 2334938"/>
              <a:gd name="connsiteX3" fmla="*/ 2382762 w 7951107"/>
              <a:gd name="connsiteY3" fmla="*/ 1427488 h 2334938"/>
              <a:gd name="connsiteX4" fmla="*/ 3752530 w 7951107"/>
              <a:gd name="connsiteY4" fmla="*/ 1663206 h 2334938"/>
              <a:gd name="connsiteX5" fmla="*/ 5943221 w 7951107"/>
              <a:gd name="connsiteY5" fmla="*/ 1988405 h 2334938"/>
              <a:gd name="connsiteX6" fmla="*/ 7951107 w 7951107"/>
              <a:gd name="connsiteY6" fmla="*/ 2334938 h 2334938"/>
              <a:gd name="connsiteX0" fmla="*/ 369035 w 7951107"/>
              <a:gd name="connsiteY0" fmla="*/ 0 h 2334938"/>
              <a:gd name="connsiteX1" fmla="*/ 35465 w 7951107"/>
              <a:gd name="connsiteY1" fmla="*/ 827822 h 2334938"/>
              <a:gd name="connsiteX2" fmla="*/ 1415972 w 7951107"/>
              <a:gd name="connsiteY2" fmla="*/ 1067148 h 2334938"/>
              <a:gd name="connsiteX3" fmla="*/ 2382762 w 7951107"/>
              <a:gd name="connsiteY3" fmla="*/ 1427488 h 2334938"/>
              <a:gd name="connsiteX4" fmla="*/ 3752530 w 7951107"/>
              <a:gd name="connsiteY4" fmla="*/ 1663206 h 2334938"/>
              <a:gd name="connsiteX5" fmla="*/ 5977257 w 7951107"/>
              <a:gd name="connsiteY5" fmla="*/ 1971855 h 2334938"/>
              <a:gd name="connsiteX6" fmla="*/ 7951107 w 7951107"/>
              <a:gd name="connsiteY6" fmla="*/ 2334938 h 2334938"/>
              <a:gd name="connsiteX0" fmla="*/ 222565 w 7974819"/>
              <a:gd name="connsiteY0" fmla="*/ 0 h 1904630"/>
              <a:gd name="connsiteX1" fmla="*/ 59177 w 7974819"/>
              <a:gd name="connsiteY1" fmla="*/ 397514 h 1904630"/>
              <a:gd name="connsiteX2" fmla="*/ 1439684 w 7974819"/>
              <a:gd name="connsiteY2" fmla="*/ 636840 h 1904630"/>
              <a:gd name="connsiteX3" fmla="*/ 2406474 w 7974819"/>
              <a:gd name="connsiteY3" fmla="*/ 997180 h 1904630"/>
              <a:gd name="connsiteX4" fmla="*/ 3776242 w 7974819"/>
              <a:gd name="connsiteY4" fmla="*/ 1232898 h 1904630"/>
              <a:gd name="connsiteX5" fmla="*/ 6000969 w 7974819"/>
              <a:gd name="connsiteY5" fmla="*/ 1541547 h 1904630"/>
              <a:gd name="connsiteX6" fmla="*/ 7974819 w 7974819"/>
              <a:gd name="connsiteY6" fmla="*/ 1904630 h 1904630"/>
              <a:gd name="connsiteX0" fmla="*/ 236131 w 7988385"/>
              <a:gd name="connsiteY0" fmla="*/ 0 h 1904630"/>
              <a:gd name="connsiteX1" fmla="*/ 72743 w 7988385"/>
              <a:gd name="connsiteY1" fmla="*/ 397514 h 1904630"/>
              <a:gd name="connsiteX2" fmla="*/ 1453250 w 7988385"/>
              <a:gd name="connsiteY2" fmla="*/ 636840 h 1904630"/>
              <a:gd name="connsiteX3" fmla="*/ 2420040 w 7988385"/>
              <a:gd name="connsiteY3" fmla="*/ 997180 h 1904630"/>
              <a:gd name="connsiteX4" fmla="*/ 3789808 w 7988385"/>
              <a:gd name="connsiteY4" fmla="*/ 1232898 h 1904630"/>
              <a:gd name="connsiteX5" fmla="*/ 6014535 w 7988385"/>
              <a:gd name="connsiteY5" fmla="*/ 1541547 h 1904630"/>
              <a:gd name="connsiteX6" fmla="*/ 7988385 w 7988385"/>
              <a:gd name="connsiteY6" fmla="*/ 1904630 h 1904630"/>
              <a:gd name="connsiteX0" fmla="*/ 278864 w 7976659"/>
              <a:gd name="connsiteY0" fmla="*/ 0 h 1888080"/>
              <a:gd name="connsiteX1" fmla="*/ 61017 w 7976659"/>
              <a:gd name="connsiteY1" fmla="*/ 380964 h 1888080"/>
              <a:gd name="connsiteX2" fmla="*/ 1441524 w 7976659"/>
              <a:gd name="connsiteY2" fmla="*/ 620290 h 1888080"/>
              <a:gd name="connsiteX3" fmla="*/ 2408314 w 7976659"/>
              <a:gd name="connsiteY3" fmla="*/ 980630 h 1888080"/>
              <a:gd name="connsiteX4" fmla="*/ 3778082 w 7976659"/>
              <a:gd name="connsiteY4" fmla="*/ 1216348 h 1888080"/>
              <a:gd name="connsiteX5" fmla="*/ 6002809 w 7976659"/>
              <a:gd name="connsiteY5" fmla="*/ 1524997 h 1888080"/>
              <a:gd name="connsiteX6" fmla="*/ 7976659 w 7976659"/>
              <a:gd name="connsiteY6" fmla="*/ 1888080 h 1888080"/>
              <a:gd name="connsiteX0" fmla="*/ 278864 w 7976659"/>
              <a:gd name="connsiteY0" fmla="*/ 0 h 1888080"/>
              <a:gd name="connsiteX1" fmla="*/ 61017 w 7976659"/>
              <a:gd name="connsiteY1" fmla="*/ 380964 h 1888080"/>
              <a:gd name="connsiteX2" fmla="*/ 1441524 w 7976659"/>
              <a:gd name="connsiteY2" fmla="*/ 620290 h 1888080"/>
              <a:gd name="connsiteX3" fmla="*/ 2408314 w 7976659"/>
              <a:gd name="connsiteY3" fmla="*/ 980630 h 1888080"/>
              <a:gd name="connsiteX4" fmla="*/ 3778082 w 7976659"/>
              <a:gd name="connsiteY4" fmla="*/ 1216348 h 1888080"/>
              <a:gd name="connsiteX5" fmla="*/ 6002809 w 7976659"/>
              <a:gd name="connsiteY5" fmla="*/ 1524997 h 1888080"/>
              <a:gd name="connsiteX6" fmla="*/ 7976659 w 7976659"/>
              <a:gd name="connsiteY6" fmla="*/ 1888080 h 1888080"/>
              <a:gd name="connsiteX0" fmla="*/ 278864 w 7976659"/>
              <a:gd name="connsiteY0" fmla="*/ 0 h 1888080"/>
              <a:gd name="connsiteX1" fmla="*/ 61017 w 7976659"/>
              <a:gd name="connsiteY1" fmla="*/ 380964 h 1888080"/>
              <a:gd name="connsiteX2" fmla="*/ 1441524 w 7976659"/>
              <a:gd name="connsiteY2" fmla="*/ 620290 h 1888080"/>
              <a:gd name="connsiteX3" fmla="*/ 2408314 w 7976659"/>
              <a:gd name="connsiteY3" fmla="*/ 980630 h 1888080"/>
              <a:gd name="connsiteX4" fmla="*/ 3778082 w 7976659"/>
              <a:gd name="connsiteY4" fmla="*/ 1216348 h 1888080"/>
              <a:gd name="connsiteX5" fmla="*/ 6002809 w 7976659"/>
              <a:gd name="connsiteY5" fmla="*/ 1524997 h 1888080"/>
              <a:gd name="connsiteX6" fmla="*/ 7976659 w 7976659"/>
              <a:gd name="connsiteY6" fmla="*/ 1888080 h 1888080"/>
              <a:gd name="connsiteX0" fmla="*/ 278864 w 7976659"/>
              <a:gd name="connsiteY0" fmla="*/ 0 h 1888080"/>
              <a:gd name="connsiteX1" fmla="*/ 61017 w 7976659"/>
              <a:gd name="connsiteY1" fmla="*/ 380964 h 1888080"/>
              <a:gd name="connsiteX2" fmla="*/ 1441524 w 7976659"/>
              <a:gd name="connsiteY2" fmla="*/ 620290 h 1888080"/>
              <a:gd name="connsiteX3" fmla="*/ 2408314 w 7976659"/>
              <a:gd name="connsiteY3" fmla="*/ 980630 h 1888080"/>
              <a:gd name="connsiteX4" fmla="*/ 3778082 w 7976659"/>
              <a:gd name="connsiteY4" fmla="*/ 1216348 h 1888080"/>
              <a:gd name="connsiteX5" fmla="*/ 6002809 w 7976659"/>
              <a:gd name="connsiteY5" fmla="*/ 1524997 h 1888080"/>
              <a:gd name="connsiteX6" fmla="*/ 7976659 w 7976659"/>
              <a:gd name="connsiteY6" fmla="*/ 1888080 h 1888080"/>
              <a:gd name="connsiteX0" fmla="*/ 278864 w 8158423"/>
              <a:gd name="connsiteY0" fmla="*/ 0 h 1888080"/>
              <a:gd name="connsiteX1" fmla="*/ 61017 w 8158423"/>
              <a:gd name="connsiteY1" fmla="*/ 380964 h 1888080"/>
              <a:gd name="connsiteX2" fmla="*/ 1441524 w 8158423"/>
              <a:gd name="connsiteY2" fmla="*/ 620290 h 1888080"/>
              <a:gd name="connsiteX3" fmla="*/ 2408314 w 8158423"/>
              <a:gd name="connsiteY3" fmla="*/ 980630 h 1888080"/>
              <a:gd name="connsiteX4" fmla="*/ 3778082 w 8158423"/>
              <a:gd name="connsiteY4" fmla="*/ 1216348 h 1888080"/>
              <a:gd name="connsiteX5" fmla="*/ 6002809 w 8158423"/>
              <a:gd name="connsiteY5" fmla="*/ 1524997 h 1888080"/>
              <a:gd name="connsiteX6" fmla="*/ 7976659 w 8158423"/>
              <a:gd name="connsiteY6" fmla="*/ 1888080 h 1888080"/>
              <a:gd name="connsiteX0" fmla="*/ 278864 w 8183499"/>
              <a:gd name="connsiteY0" fmla="*/ 0 h 1893597"/>
              <a:gd name="connsiteX1" fmla="*/ 61017 w 8183499"/>
              <a:gd name="connsiteY1" fmla="*/ 380964 h 1893597"/>
              <a:gd name="connsiteX2" fmla="*/ 1441524 w 8183499"/>
              <a:gd name="connsiteY2" fmla="*/ 620290 h 1893597"/>
              <a:gd name="connsiteX3" fmla="*/ 2408314 w 8183499"/>
              <a:gd name="connsiteY3" fmla="*/ 980630 h 1893597"/>
              <a:gd name="connsiteX4" fmla="*/ 3778082 w 8183499"/>
              <a:gd name="connsiteY4" fmla="*/ 1216348 h 1893597"/>
              <a:gd name="connsiteX5" fmla="*/ 6002809 w 8183499"/>
              <a:gd name="connsiteY5" fmla="*/ 1524997 h 1893597"/>
              <a:gd name="connsiteX6" fmla="*/ 8003888 w 8183499"/>
              <a:gd name="connsiteY6" fmla="*/ 1893597 h 1893597"/>
              <a:gd name="connsiteX0" fmla="*/ 278864 w 8526177"/>
              <a:gd name="connsiteY0" fmla="*/ 0 h 1866013"/>
              <a:gd name="connsiteX1" fmla="*/ 61017 w 8526177"/>
              <a:gd name="connsiteY1" fmla="*/ 380964 h 1866013"/>
              <a:gd name="connsiteX2" fmla="*/ 1441524 w 8526177"/>
              <a:gd name="connsiteY2" fmla="*/ 620290 h 1866013"/>
              <a:gd name="connsiteX3" fmla="*/ 2408314 w 8526177"/>
              <a:gd name="connsiteY3" fmla="*/ 980630 h 1866013"/>
              <a:gd name="connsiteX4" fmla="*/ 3778082 w 8526177"/>
              <a:gd name="connsiteY4" fmla="*/ 1216348 h 1866013"/>
              <a:gd name="connsiteX5" fmla="*/ 6002809 w 8526177"/>
              <a:gd name="connsiteY5" fmla="*/ 1524997 h 1866013"/>
              <a:gd name="connsiteX6" fmla="*/ 8371480 w 8526177"/>
              <a:gd name="connsiteY6" fmla="*/ 1866013 h 186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6177" h="1866013">
                <a:moveTo>
                  <a:pt x="278864" y="0"/>
                </a:moveTo>
                <a:cubicBezTo>
                  <a:pt x="188998" y="91374"/>
                  <a:pt x="-132760" y="277582"/>
                  <a:pt x="61017" y="380964"/>
                </a:cubicBezTo>
                <a:cubicBezTo>
                  <a:pt x="254794" y="484346"/>
                  <a:pt x="1050308" y="520346"/>
                  <a:pt x="1441524" y="620290"/>
                </a:cubicBezTo>
                <a:cubicBezTo>
                  <a:pt x="1832740" y="720234"/>
                  <a:pt x="2037041" y="820603"/>
                  <a:pt x="2408314" y="980630"/>
                </a:cubicBezTo>
                <a:cubicBezTo>
                  <a:pt x="2772782" y="1146173"/>
                  <a:pt x="3369605" y="1180787"/>
                  <a:pt x="3778082" y="1216348"/>
                </a:cubicBezTo>
                <a:cubicBezTo>
                  <a:pt x="4186559" y="1251909"/>
                  <a:pt x="4740314" y="1197887"/>
                  <a:pt x="6002809" y="1524997"/>
                </a:cubicBezTo>
                <a:cubicBezTo>
                  <a:pt x="7088317" y="1841074"/>
                  <a:pt x="9098170" y="1322784"/>
                  <a:pt x="8371480" y="1866013"/>
                </a:cubicBezTo>
              </a:path>
            </a:pathLst>
          </a:custGeom>
          <a:noFill/>
          <a:ln w="38100">
            <a:solidFill>
              <a:srgbClr val="942825"/>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510731" y="4435216"/>
            <a:ext cx="2687639" cy="1568451"/>
          </a:xfrm>
          <a:prstGeom prst="rect">
            <a:avLst/>
          </a:prstGeom>
          <a:ln>
            <a:noFill/>
          </a:ln>
          <a:effectLst>
            <a:outerShdw blurRad="292100" dist="139700" dir="2700000" algn="tl" rotWithShape="0">
              <a:srgbClr val="333333">
                <a:alpha val="65000"/>
              </a:srgbClr>
            </a:outerShdw>
          </a:effectLst>
        </p:spPr>
      </p:pic>
      <p:pic>
        <p:nvPicPr>
          <p:cNvPr id="7" name="Picture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5682" y="5370518"/>
            <a:ext cx="742951"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3336" y="6340475"/>
            <a:ext cx="53181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336" y="4797426"/>
            <a:ext cx="1420813" cy="85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8311" y="6143630"/>
            <a:ext cx="12223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40649" y="5149855"/>
            <a:ext cx="6508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9"/>
          <p:cNvSpPr txBox="1">
            <a:spLocks noChangeArrowheads="1"/>
          </p:cNvSpPr>
          <p:nvPr/>
        </p:nvSpPr>
        <p:spPr bwMode="auto">
          <a:xfrm>
            <a:off x="332563" y="1189043"/>
            <a:ext cx="12906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prstClr val="black"/>
                </a:solidFill>
                <a:effectLst/>
                <a:uLnTx/>
                <a:uFillTx/>
                <a:latin typeface="Franklin Gothic Heavy" panose="020B0903020102020204" pitchFamily="34" charset="0"/>
                <a:ea typeface="MS PGothic" panose="020B0600070205080204" pitchFamily="34" charset="-128"/>
                <a:cs typeface="+mn-cs"/>
              </a:rPr>
              <a:t>EGM2008</a:t>
            </a:r>
          </a:p>
        </p:txBody>
      </p:sp>
      <p:sp>
        <p:nvSpPr>
          <p:cNvPr id="14" name="TextBox 20"/>
          <p:cNvSpPr txBox="1">
            <a:spLocks noChangeArrowheads="1"/>
          </p:cNvSpPr>
          <p:nvPr/>
        </p:nvSpPr>
        <p:spPr bwMode="auto">
          <a:xfrm>
            <a:off x="95298" y="4738401"/>
            <a:ext cx="11459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dirty="0" smtClean="0">
                <a:ln>
                  <a:noFill/>
                </a:ln>
                <a:solidFill>
                  <a:srgbClr val="6CAAB4"/>
                </a:solidFill>
                <a:effectLst/>
                <a:uLnTx/>
                <a:uFillTx/>
                <a:latin typeface="Franklin Gothic Heavy" panose="020B0903020102020204" pitchFamily="34" charset="0"/>
                <a:ea typeface="MS PGothic" panose="020B0600070205080204" pitchFamily="34" charset="-128"/>
                <a:cs typeface="+mn-cs"/>
              </a:rPr>
              <a:t>GRACE</a:t>
            </a:r>
          </a:p>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dirty="0" smtClean="0">
                <a:ln>
                  <a:noFill/>
                </a:ln>
                <a:solidFill>
                  <a:srgbClr val="6CAAB4"/>
                </a:solidFill>
                <a:effectLst/>
                <a:uLnTx/>
                <a:uFillTx/>
                <a:latin typeface="Franklin Gothic Heavy" panose="020B0903020102020204" pitchFamily="34" charset="0"/>
                <a:ea typeface="MS PGothic" panose="020B0600070205080204" pitchFamily="34" charset="-128"/>
                <a:cs typeface="+mn-cs"/>
              </a:rPr>
              <a:t>GRACE FO</a:t>
            </a:r>
            <a:endParaRPr kumimoji="0" lang="en-US" altLang="en-US" sz="1600" b="0" i="0" u="none" strike="noStrike" kern="1200" cap="none" spc="0" normalizeH="0" baseline="0" noProof="0" dirty="0">
              <a:ln>
                <a:noFill/>
              </a:ln>
              <a:solidFill>
                <a:srgbClr val="6CAAB4"/>
              </a:solidFill>
              <a:effectLst/>
              <a:uLnTx/>
              <a:uFillTx/>
              <a:latin typeface="Franklin Gothic Heavy" panose="020B0903020102020204" pitchFamily="34" charset="0"/>
              <a:ea typeface="MS PGothic" panose="020B0600070205080204" pitchFamily="34" charset="-128"/>
              <a:cs typeface="+mn-cs"/>
            </a:endParaRPr>
          </a:p>
        </p:txBody>
      </p:sp>
      <p:sp>
        <p:nvSpPr>
          <p:cNvPr id="15" name="TextBox 21"/>
          <p:cNvSpPr txBox="1">
            <a:spLocks noChangeArrowheads="1"/>
          </p:cNvSpPr>
          <p:nvPr/>
        </p:nvSpPr>
        <p:spPr bwMode="auto">
          <a:xfrm>
            <a:off x="1481911" y="5981702"/>
            <a:ext cx="7152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6CAAB4"/>
                </a:solidFill>
                <a:effectLst/>
                <a:uLnTx/>
                <a:uFillTx/>
                <a:latin typeface="Franklin Gothic Heavy" panose="020B0903020102020204" pitchFamily="34" charset="0"/>
                <a:ea typeface="MS PGothic" panose="020B0600070205080204" pitchFamily="34" charset="-128"/>
                <a:cs typeface="+mn-cs"/>
              </a:rPr>
              <a:t>GOCE</a:t>
            </a:r>
          </a:p>
        </p:txBody>
      </p:sp>
      <p:grpSp>
        <p:nvGrpSpPr>
          <p:cNvPr id="17" name="Group 6"/>
          <p:cNvGrpSpPr>
            <a:grpSpLocks/>
          </p:cNvGrpSpPr>
          <p:nvPr/>
        </p:nvGrpSpPr>
        <p:grpSpPr bwMode="auto">
          <a:xfrm>
            <a:off x="3643228" y="1667164"/>
            <a:ext cx="3417828" cy="1194251"/>
            <a:chOff x="4110663" y="1760270"/>
            <a:chExt cx="4638836" cy="1621178"/>
          </a:xfrm>
        </p:grpSpPr>
        <p:grpSp>
          <p:nvGrpSpPr>
            <p:cNvPr id="18" name="Group 3"/>
            <p:cNvGrpSpPr>
              <a:grpSpLocks/>
            </p:cNvGrpSpPr>
            <p:nvPr/>
          </p:nvGrpSpPr>
          <p:grpSpPr bwMode="auto">
            <a:xfrm>
              <a:off x="4110663" y="1760270"/>
              <a:ext cx="4638836" cy="1621178"/>
              <a:chOff x="2948229" y="1394636"/>
              <a:chExt cx="4638836" cy="1621178"/>
            </a:xfrm>
          </p:grpSpPr>
          <p:pic>
            <p:nvPicPr>
              <p:cNvPr id="33" name="Picture 32"/>
              <p:cNvPicPr>
                <a:picLocks noChangeAspect="1"/>
              </p:cNvPicPr>
              <p:nvPr/>
            </p:nvPicPr>
            <p:blipFill>
              <a:blip r:embed="rId10">
                <a:clrChange>
                  <a:clrFrom>
                    <a:srgbClr val="FFFFFF"/>
                  </a:clrFrom>
                  <a:clrTo>
                    <a:srgbClr val="FFFFFF">
                      <a:alpha val="0"/>
                    </a:srgbClr>
                  </a:clrTo>
                </a:clrChange>
              </a:blip>
              <a:stretch>
                <a:fillRect/>
              </a:stretch>
            </p:blipFill>
            <p:spPr>
              <a:xfrm>
                <a:off x="2948229" y="1732844"/>
                <a:ext cx="1778062" cy="1168646"/>
              </a:xfrm>
              <a:prstGeom prst="rect">
                <a:avLst/>
              </a:prstGeom>
              <a:ln>
                <a:noFill/>
              </a:ln>
              <a:effectLst>
                <a:outerShdw blurRad="292100" dist="139700" dir="2700000" algn="tl" rotWithShape="0">
                  <a:srgbClr val="333333">
                    <a:alpha val="65000"/>
                  </a:srgbClr>
                </a:outerShdw>
              </a:effectLst>
            </p:spPr>
          </p:pic>
          <p:pic>
            <p:nvPicPr>
              <p:cNvPr id="34" name="Picture 33"/>
              <p:cNvPicPr>
                <a:picLocks noChangeAspect="1"/>
              </p:cNvPicPr>
              <p:nvPr/>
            </p:nvPicPr>
            <p:blipFill>
              <a:blip r:embed="rId10">
                <a:clrChange>
                  <a:clrFrom>
                    <a:srgbClr val="FFFFFF"/>
                  </a:clrFrom>
                  <a:clrTo>
                    <a:srgbClr val="FFFFFF">
                      <a:alpha val="0"/>
                    </a:srgbClr>
                  </a:clrTo>
                </a:clrChange>
              </a:blip>
              <a:stretch>
                <a:fillRect/>
              </a:stretch>
            </p:blipFill>
            <p:spPr>
              <a:xfrm>
                <a:off x="5805828" y="1732844"/>
                <a:ext cx="1781237" cy="1170234"/>
              </a:xfrm>
              <a:prstGeom prst="rect">
                <a:avLst/>
              </a:prstGeom>
              <a:ln>
                <a:noFill/>
              </a:ln>
              <a:effectLst>
                <a:outerShdw blurRad="292100" dist="139700" dir="2700000" algn="tl" rotWithShape="0">
                  <a:srgbClr val="333333">
                    <a:alpha val="65000"/>
                  </a:srgbClr>
                </a:outerShdw>
              </a:effectLst>
            </p:spPr>
          </p:pic>
          <p:sp>
            <p:nvSpPr>
              <p:cNvPr id="35" name="TextBox 29"/>
              <p:cNvSpPr txBox="1">
                <a:spLocks noChangeArrowheads="1"/>
              </p:cNvSpPr>
              <p:nvPr/>
            </p:nvSpPr>
            <p:spPr bwMode="auto">
              <a:xfrm>
                <a:off x="3232111" y="1394636"/>
                <a:ext cx="1203128" cy="3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prstClr val="black"/>
                    </a:solidFill>
                    <a:effectLst/>
                    <a:uLnTx/>
                    <a:uFillTx/>
                    <a:latin typeface="Franklin Gothic Heavy" panose="020B0903020102020204" pitchFamily="34" charset="0"/>
                    <a:ea typeface="MS PGothic" panose="020B0600070205080204" pitchFamily="34" charset="-128"/>
                    <a:cs typeface="+mn-cs"/>
                  </a:rPr>
                  <a:t>USGG2012</a:t>
                </a:r>
              </a:p>
            </p:txBody>
          </p:sp>
          <p:sp>
            <p:nvSpPr>
              <p:cNvPr id="36" name="TextBox 35"/>
              <p:cNvSpPr txBox="1"/>
              <p:nvPr/>
            </p:nvSpPr>
            <p:spPr>
              <a:xfrm>
                <a:off x="5994747" y="1394636"/>
                <a:ext cx="1401395" cy="338625"/>
              </a:xfrm>
              <a:prstGeom prst="rect">
                <a:avLst/>
              </a:prstGeom>
              <a:noFill/>
            </p:spPr>
            <p:txBody>
              <a:bodyPr wrap="none">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Franklin Gothic Heavy" panose="020B0903020102020204" pitchFamily="34" charset="0"/>
                    <a:ea typeface="ＭＳ Ｐゴシック" charset="0"/>
                    <a:cs typeface="ＭＳ Ｐゴシック" charset="0"/>
                  </a:rPr>
                  <a:t>GEOID12A/B</a:t>
                </a:r>
              </a:p>
            </p:txBody>
          </p:sp>
          <p:pic>
            <p:nvPicPr>
              <p:cNvPr id="37" name="Picture 31"/>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059336" y="2266676"/>
                <a:ext cx="749138" cy="74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eform 37"/>
              <p:cNvSpPr/>
              <p:nvPr/>
            </p:nvSpPr>
            <p:spPr>
              <a:xfrm>
                <a:off x="4726291" y="2196492"/>
                <a:ext cx="1055724" cy="184189"/>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 name="connsiteX0" fmla="*/ 0 w 1121434"/>
                  <a:gd name="connsiteY0" fmla="*/ 108437 h 506346"/>
                  <a:gd name="connsiteX1" fmla="*/ 276045 w 1121434"/>
                  <a:gd name="connsiteY1" fmla="*/ 22173 h 506346"/>
                  <a:gd name="connsiteX2" fmla="*/ 713475 w 1121434"/>
                  <a:gd name="connsiteY2" fmla="*/ 505439 h 506346"/>
                  <a:gd name="connsiteX3" fmla="*/ 1121434 w 1121434"/>
                  <a:gd name="connsiteY3" fmla="*/ 142942 h 506346"/>
                </a:gdLst>
                <a:ahLst/>
                <a:cxnLst>
                  <a:cxn ang="0">
                    <a:pos x="connsiteX0" y="connsiteY0"/>
                  </a:cxn>
                  <a:cxn ang="0">
                    <a:pos x="connsiteX1" y="connsiteY1"/>
                  </a:cxn>
                  <a:cxn ang="0">
                    <a:pos x="connsiteX2" y="connsiteY2"/>
                  </a:cxn>
                  <a:cxn ang="0">
                    <a:pos x="connsiteX3" y="connsiteY3"/>
                  </a:cxn>
                </a:cxnLst>
                <a:rect l="l" t="t" r="r" b="b"/>
                <a:pathLst>
                  <a:path w="1121434" h="506346">
                    <a:moveTo>
                      <a:pt x="0" y="108437"/>
                    </a:moveTo>
                    <a:cubicBezTo>
                      <a:pt x="80513" y="53803"/>
                      <a:pt x="157133" y="-43994"/>
                      <a:pt x="276045" y="22173"/>
                    </a:cubicBezTo>
                    <a:cubicBezTo>
                      <a:pt x="394958" y="88340"/>
                      <a:pt x="572577" y="485311"/>
                      <a:pt x="713475" y="505439"/>
                    </a:cubicBezTo>
                    <a:cubicBezTo>
                      <a:pt x="854373" y="525567"/>
                      <a:pt x="976222" y="204764"/>
                      <a:pt x="1121434" y="142942"/>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Down Arrow 38"/>
              <p:cNvSpPr/>
              <p:nvPr/>
            </p:nvSpPr>
            <p:spPr>
              <a:xfrm>
                <a:off x="5367663" y="2137742"/>
                <a:ext cx="127004" cy="128614"/>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Down Arrow 39"/>
              <p:cNvSpPr/>
              <p:nvPr/>
            </p:nvSpPr>
            <p:spPr>
              <a:xfrm flipV="1">
                <a:off x="4837420" y="2080580"/>
                <a:ext cx="149230" cy="79392"/>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9" name="Group 5"/>
            <p:cNvGrpSpPr>
              <a:grpSpLocks/>
            </p:cNvGrpSpPr>
            <p:nvPr/>
          </p:nvGrpSpPr>
          <p:grpSpPr bwMode="auto">
            <a:xfrm>
              <a:off x="6327240" y="2970778"/>
              <a:ext cx="462365" cy="146733"/>
              <a:chOff x="6327240" y="2970778"/>
              <a:chExt cx="462365" cy="146733"/>
            </a:xfrm>
          </p:grpSpPr>
          <p:pic>
            <p:nvPicPr>
              <p:cNvPr id="20" name="Picture 4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21516" y="3043053"/>
                <a:ext cx="55103" cy="5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4"/>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38165" y="3015055"/>
                <a:ext cx="55103" cy="5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4"/>
              <p:cNvGrpSpPr>
                <a:grpSpLocks/>
              </p:cNvGrpSpPr>
              <p:nvPr/>
            </p:nvGrpSpPr>
            <p:grpSpPr bwMode="auto">
              <a:xfrm>
                <a:off x="6327240" y="2970778"/>
                <a:ext cx="462365" cy="146733"/>
                <a:chOff x="5164563" y="2601104"/>
                <a:chExt cx="462365" cy="146733"/>
              </a:xfrm>
            </p:grpSpPr>
            <p:pic>
              <p:nvPicPr>
                <p:cNvPr id="23" name="Picture 37"/>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16722" y="2643240"/>
                  <a:ext cx="55103" cy="5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8"/>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71825" y="2638496"/>
                  <a:ext cx="55103" cy="5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9"/>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39204" y="2688339"/>
                  <a:ext cx="55103" cy="5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91793" y="2692734"/>
                  <a:ext cx="55103" cy="5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1"/>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98825" y="2655841"/>
                  <a:ext cx="55103" cy="5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2218" y="2669577"/>
                  <a:ext cx="55103" cy="5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5"/>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07256" y="2642025"/>
                  <a:ext cx="55103" cy="5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47937" y="2638496"/>
                  <a:ext cx="55103" cy="5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7"/>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64563" y="2601104"/>
                  <a:ext cx="55103" cy="5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8"/>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92834" y="2614474"/>
                  <a:ext cx="55103" cy="5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41" name="TextBox 50"/>
          <p:cNvSpPr txBox="1">
            <a:spLocks noChangeArrowheads="1"/>
          </p:cNvSpPr>
          <p:nvPr/>
        </p:nvSpPr>
        <p:spPr bwMode="auto">
          <a:xfrm>
            <a:off x="2986857" y="2835280"/>
            <a:ext cx="6628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98B1D0"/>
                </a:solidFill>
                <a:effectLst/>
                <a:uLnTx/>
                <a:uFillTx/>
                <a:latin typeface="Franklin Gothic Heavy" panose="020B0903020102020204" pitchFamily="34" charset="0"/>
                <a:ea typeface="MS PGothic" panose="020B0600070205080204" pitchFamily="34" charset="-128"/>
                <a:cs typeface="+mn-cs"/>
              </a:rPr>
              <a:t>2012</a:t>
            </a:r>
          </a:p>
        </p:txBody>
      </p:sp>
      <p:sp>
        <p:nvSpPr>
          <p:cNvPr id="42" name="TextBox 51"/>
          <p:cNvSpPr txBox="1">
            <a:spLocks noChangeArrowheads="1"/>
          </p:cNvSpPr>
          <p:nvPr/>
        </p:nvSpPr>
        <p:spPr bwMode="auto">
          <a:xfrm>
            <a:off x="392886" y="2386018"/>
            <a:ext cx="6655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98B1D0"/>
                </a:solidFill>
                <a:effectLst/>
                <a:uLnTx/>
                <a:uFillTx/>
                <a:latin typeface="Franklin Gothic Heavy" panose="020B0903020102020204" pitchFamily="34" charset="0"/>
                <a:ea typeface="MS PGothic" panose="020B0600070205080204" pitchFamily="34" charset="-128"/>
                <a:cs typeface="+mn-cs"/>
              </a:rPr>
              <a:t>2008</a:t>
            </a:r>
          </a:p>
        </p:txBody>
      </p:sp>
      <p:pic>
        <p:nvPicPr>
          <p:cNvPr id="43" name="Picture 42"/>
          <p:cNvPicPr>
            <a:picLocks noChangeAspect="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Lst>
          </a:blip>
          <a:srcRect t="12494" b="23973"/>
          <a:stretch/>
        </p:blipFill>
        <p:spPr>
          <a:xfrm>
            <a:off x="4015411" y="4798414"/>
            <a:ext cx="3090863" cy="1257300"/>
          </a:xfrm>
          <a:prstGeom prst="rect">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rotWithShape="1">
          <a:blip r:embed="rId15">
            <a:extLst>
              <a:ext uri="{BEBA8EAE-BF5A-486C-A8C5-ECC9F3942E4B}">
                <a14:imgProps xmlns:a14="http://schemas.microsoft.com/office/drawing/2010/main">
                  <a14:imgLayer r:embed="rId16">
                    <a14:imgEffect>
                      <a14:saturation sat="0"/>
                    </a14:imgEffect>
                  </a14:imgLayer>
                </a14:imgProps>
              </a:ext>
            </a:extLst>
          </a:blip>
          <a:srcRect t="13005" b="23561"/>
          <a:stretch/>
        </p:blipFill>
        <p:spPr>
          <a:xfrm>
            <a:off x="5126628" y="5042020"/>
            <a:ext cx="3084513" cy="1247775"/>
          </a:xfrm>
          <a:prstGeom prst="rect">
            <a:avLst/>
          </a:prstGeom>
          <a:ln>
            <a:noFill/>
          </a:ln>
          <a:effectLst>
            <a:outerShdw blurRad="292100" dist="139700" dir="2700000" algn="tl" rotWithShape="0">
              <a:srgbClr val="333333">
                <a:alpha val="65000"/>
              </a:srgbClr>
            </a:outerShdw>
          </a:effectLst>
        </p:spPr>
      </p:pic>
      <p:sp>
        <p:nvSpPr>
          <p:cNvPr id="45" name="TextBox 62"/>
          <p:cNvSpPr txBox="1">
            <a:spLocks noChangeArrowheads="1"/>
          </p:cNvSpPr>
          <p:nvPr/>
        </p:nvSpPr>
        <p:spPr bwMode="auto">
          <a:xfrm>
            <a:off x="4721999" y="3576643"/>
            <a:ext cx="663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98B1D0"/>
                </a:solidFill>
                <a:effectLst/>
                <a:uLnTx/>
                <a:uFillTx/>
                <a:latin typeface="Franklin Gothic Heavy" panose="020B0903020102020204" pitchFamily="34" charset="0"/>
                <a:ea typeface="MS PGothic" panose="020B0600070205080204" pitchFamily="34" charset="-128"/>
                <a:cs typeface="+mn-cs"/>
              </a:rPr>
              <a:t>2014</a:t>
            </a:r>
          </a:p>
        </p:txBody>
      </p:sp>
      <p:sp>
        <p:nvSpPr>
          <p:cNvPr id="46" name="TextBox 63"/>
          <p:cNvSpPr txBox="1">
            <a:spLocks noChangeArrowheads="1"/>
          </p:cNvSpPr>
          <p:nvPr/>
        </p:nvSpPr>
        <p:spPr bwMode="auto">
          <a:xfrm>
            <a:off x="5442864" y="3794422"/>
            <a:ext cx="6626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98B1D0"/>
                </a:solidFill>
                <a:effectLst/>
                <a:uLnTx/>
                <a:uFillTx/>
                <a:latin typeface="Franklin Gothic Heavy" panose="020B0903020102020204" pitchFamily="34" charset="0"/>
                <a:ea typeface="MS PGothic" panose="020B0600070205080204" pitchFamily="34" charset="-128"/>
                <a:cs typeface="+mn-cs"/>
              </a:rPr>
              <a:t>2015</a:t>
            </a:r>
          </a:p>
        </p:txBody>
      </p:sp>
      <p:sp>
        <p:nvSpPr>
          <p:cNvPr id="47" name="TextBox 64"/>
          <p:cNvSpPr txBox="1">
            <a:spLocks noChangeArrowheads="1"/>
          </p:cNvSpPr>
          <p:nvPr/>
        </p:nvSpPr>
        <p:spPr bwMode="auto">
          <a:xfrm>
            <a:off x="6279818" y="3943682"/>
            <a:ext cx="6600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98B1D0"/>
                </a:solidFill>
                <a:effectLst/>
                <a:uLnTx/>
                <a:uFillTx/>
                <a:latin typeface="Franklin Gothic Heavy" panose="020B0903020102020204" pitchFamily="34" charset="0"/>
                <a:ea typeface="MS PGothic" panose="020B0600070205080204" pitchFamily="34" charset="-128"/>
                <a:cs typeface="+mn-cs"/>
              </a:rPr>
              <a:t>2016</a:t>
            </a:r>
          </a:p>
        </p:txBody>
      </p:sp>
      <p:sp>
        <p:nvSpPr>
          <p:cNvPr id="48" name="Freeform 47"/>
          <p:cNvSpPr/>
          <p:nvPr/>
        </p:nvSpPr>
        <p:spPr>
          <a:xfrm>
            <a:off x="981845" y="2147889"/>
            <a:ext cx="8474020" cy="2487612"/>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0 w 8479848"/>
              <a:gd name="connsiteY0" fmla="*/ 0 h 2468273"/>
              <a:gd name="connsiteX1" fmla="*/ 457200 w 8479848"/>
              <a:gd name="connsiteY1" fmla="*/ 762000 h 2468273"/>
              <a:gd name="connsiteX2" fmla="*/ 2438400 w 8479848"/>
              <a:gd name="connsiteY2" fmla="*/ 1066800 h 2468273"/>
              <a:gd name="connsiteX3" fmla="*/ 4308764 w 8479848"/>
              <a:gd name="connsiteY3" fmla="*/ 1898072 h 2468273"/>
              <a:gd name="connsiteX4" fmla="*/ 6802582 w 8479848"/>
              <a:gd name="connsiteY4" fmla="*/ 2133600 h 2468273"/>
              <a:gd name="connsiteX5" fmla="*/ 8479848 w 8479848"/>
              <a:gd name="connsiteY5" fmla="*/ 2468273 h 2468273"/>
              <a:gd name="connsiteX0" fmla="*/ 0 w 8479848"/>
              <a:gd name="connsiteY0" fmla="*/ 0 h 2468273"/>
              <a:gd name="connsiteX1" fmla="*/ 457200 w 8479848"/>
              <a:gd name="connsiteY1" fmla="*/ 762000 h 2468273"/>
              <a:gd name="connsiteX2" fmla="*/ 2438400 w 8479848"/>
              <a:gd name="connsiteY2" fmla="*/ 1066800 h 2468273"/>
              <a:gd name="connsiteX3" fmla="*/ 4308764 w 8479848"/>
              <a:gd name="connsiteY3" fmla="*/ 1898072 h 2468273"/>
              <a:gd name="connsiteX4" fmla="*/ 6802582 w 8479848"/>
              <a:gd name="connsiteY4" fmla="*/ 2133600 h 2468273"/>
              <a:gd name="connsiteX5" fmla="*/ 8479848 w 8479848"/>
              <a:gd name="connsiteY5" fmla="*/ 2468273 h 2468273"/>
              <a:gd name="connsiteX0" fmla="*/ 0 w 8551286"/>
              <a:gd name="connsiteY0" fmla="*/ 0 h 2487323"/>
              <a:gd name="connsiteX1" fmla="*/ 457200 w 8551286"/>
              <a:gd name="connsiteY1" fmla="*/ 762000 h 2487323"/>
              <a:gd name="connsiteX2" fmla="*/ 2438400 w 8551286"/>
              <a:gd name="connsiteY2" fmla="*/ 1066800 h 2487323"/>
              <a:gd name="connsiteX3" fmla="*/ 4308764 w 8551286"/>
              <a:gd name="connsiteY3" fmla="*/ 1898072 h 2487323"/>
              <a:gd name="connsiteX4" fmla="*/ 6802582 w 8551286"/>
              <a:gd name="connsiteY4" fmla="*/ 2133600 h 2487323"/>
              <a:gd name="connsiteX5" fmla="*/ 8551286 w 8551286"/>
              <a:gd name="connsiteY5" fmla="*/ 2487323 h 248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1286" h="2487323">
                <a:moveTo>
                  <a:pt x="0" y="0"/>
                </a:moveTo>
                <a:cubicBezTo>
                  <a:pt x="25400" y="292100"/>
                  <a:pt x="50800" y="584200"/>
                  <a:pt x="457200" y="762000"/>
                </a:cubicBezTo>
                <a:cubicBezTo>
                  <a:pt x="863600" y="939800"/>
                  <a:pt x="1796473" y="877455"/>
                  <a:pt x="2438400" y="1066800"/>
                </a:cubicBezTo>
                <a:cubicBezTo>
                  <a:pt x="3080327" y="1256145"/>
                  <a:pt x="3581400" y="1720272"/>
                  <a:pt x="4308764" y="1898072"/>
                </a:cubicBezTo>
                <a:cubicBezTo>
                  <a:pt x="5036128" y="2075872"/>
                  <a:pt x="6095495" y="2035392"/>
                  <a:pt x="6802582" y="2133600"/>
                </a:cubicBezTo>
                <a:cubicBezTo>
                  <a:pt x="7509669" y="2231808"/>
                  <a:pt x="7954674" y="2260743"/>
                  <a:pt x="8551286" y="2487323"/>
                </a:cubicBezTo>
              </a:path>
            </a:pathLst>
          </a:custGeom>
          <a:no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9" name="Picture 48"/>
          <p:cNvPicPr>
            <a:picLocks noChangeAspect="1"/>
          </p:cNvPicPr>
          <p:nvPr/>
        </p:nvPicPr>
        <p:blipFill>
          <a:blip r:embed="rId1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611509" y="1560583"/>
            <a:ext cx="901755" cy="901755"/>
          </a:xfrm>
          <a:prstGeom prst="rect">
            <a:avLst/>
          </a:prstGeom>
        </p:spPr>
      </p:pic>
      <p:sp>
        <p:nvSpPr>
          <p:cNvPr id="53" name="TextBox 73"/>
          <p:cNvSpPr txBox="1">
            <a:spLocks noChangeArrowheads="1"/>
          </p:cNvSpPr>
          <p:nvPr/>
        </p:nvSpPr>
        <p:spPr bwMode="auto">
          <a:xfrm>
            <a:off x="3698904" y="4272055"/>
            <a:ext cx="12799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prstClr val="black"/>
                </a:solidFill>
                <a:effectLst/>
                <a:uLnTx/>
                <a:uFillTx/>
                <a:latin typeface="Franklin Gothic Heavy" panose="020B0903020102020204" pitchFamily="34" charset="0"/>
                <a:ea typeface="MS PGothic" panose="020B0600070205080204" pitchFamily="34" charset="-128"/>
                <a:cs typeface="+mn-cs"/>
              </a:rPr>
              <a:t>xGEOID14B</a:t>
            </a:r>
          </a:p>
        </p:txBody>
      </p:sp>
      <p:sp>
        <p:nvSpPr>
          <p:cNvPr id="54" name="TextBox 74"/>
          <p:cNvSpPr txBox="1">
            <a:spLocks noChangeArrowheads="1"/>
          </p:cNvSpPr>
          <p:nvPr/>
        </p:nvSpPr>
        <p:spPr bwMode="auto">
          <a:xfrm>
            <a:off x="5286674" y="4466224"/>
            <a:ext cx="1279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prstClr val="black"/>
                </a:solidFill>
                <a:effectLst/>
                <a:uLnTx/>
                <a:uFillTx/>
                <a:latin typeface="Franklin Gothic Heavy" panose="020B0903020102020204" pitchFamily="34" charset="0"/>
                <a:ea typeface="MS PGothic" panose="020B0600070205080204" pitchFamily="34" charset="-128"/>
                <a:cs typeface="+mn-cs"/>
              </a:rPr>
              <a:t>xGEOID15B</a:t>
            </a:r>
          </a:p>
        </p:txBody>
      </p:sp>
      <p:sp>
        <p:nvSpPr>
          <p:cNvPr id="55" name="TextBox 75"/>
          <p:cNvSpPr txBox="1">
            <a:spLocks noChangeArrowheads="1"/>
          </p:cNvSpPr>
          <p:nvPr/>
        </p:nvSpPr>
        <p:spPr bwMode="auto">
          <a:xfrm>
            <a:off x="6493465" y="4764207"/>
            <a:ext cx="12766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prstClr val="black"/>
                </a:solidFill>
                <a:effectLst/>
                <a:uLnTx/>
                <a:uFillTx/>
                <a:latin typeface="Franklin Gothic Heavy" panose="020B0903020102020204" pitchFamily="34" charset="0"/>
                <a:ea typeface="MS PGothic" panose="020B0600070205080204" pitchFamily="34" charset="-128"/>
                <a:cs typeface="+mn-cs"/>
              </a:rPr>
              <a:t>xGEOID16B</a:t>
            </a:r>
          </a:p>
        </p:txBody>
      </p:sp>
      <p:sp>
        <p:nvSpPr>
          <p:cNvPr id="56" name="TextBox 77"/>
          <p:cNvSpPr txBox="1">
            <a:spLocks noChangeArrowheads="1"/>
          </p:cNvSpPr>
          <p:nvPr/>
        </p:nvSpPr>
        <p:spPr bwMode="auto">
          <a:xfrm>
            <a:off x="1094556" y="5657851"/>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6CAAB4"/>
                </a:solidFill>
                <a:effectLst/>
                <a:uLnTx/>
                <a:uFillTx/>
                <a:latin typeface="Calibri" panose="020F0502020204030204" pitchFamily="34" charset="0"/>
                <a:ea typeface="MS PGothic" panose="020B0600070205080204" pitchFamily="34" charset="-128"/>
                <a:cs typeface="+mn-cs"/>
              </a:rPr>
              <a:t>+</a:t>
            </a:r>
          </a:p>
        </p:txBody>
      </p:sp>
      <p:pic>
        <p:nvPicPr>
          <p:cNvPr id="57" name="Picture 4" descr="http://www.asu.cas.cz/~bezdek/vyzkum/rotating_3d_globe/figures/tn200_rotating_3d_globe_preview_Geoid_height_EGM2008_nmax500_BlueWhiteOrangeRed_px0650.png"/>
          <p:cNvPicPr>
            <a:picLocks noChangeAspect="1" noChangeArrowheads="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15218" t="12196" r="13792" b="9370"/>
          <a:stretch/>
        </p:blipFill>
        <p:spPr bwMode="auto">
          <a:xfrm>
            <a:off x="332561" y="1464932"/>
            <a:ext cx="1122363" cy="102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78"/>
          <p:cNvSpPr txBox="1">
            <a:spLocks noChangeArrowheads="1"/>
          </p:cNvSpPr>
          <p:nvPr/>
        </p:nvSpPr>
        <p:spPr bwMode="auto">
          <a:xfrm>
            <a:off x="2162109" y="2153912"/>
            <a:ext cx="9160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942825"/>
                </a:solidFill>
                <a:effectLst/>
                <a:uLnTx/>
                <a:uFillTx/>
                <a:latin typeface="Franklin Gothic Heavy" panose="020B0903020102020204" pitchFamily="34" charset="0"/>
                <a:ea typeface="MS PGothic" panose="020B0600070205080204" pitchFamily="34" charset="-128"/>
                <a:cs typeface="+mn-cs"/>
              </a:rPr>
              <a:t>GRAV-D</a:t>
            </a:r>
          </a:p>
        </p:txBody>
      </p:sp>
      <p:pic>
        <p:nvPicPr>
          <p:cNvPr id="62" name="Picture 61"/>
          <p:cNvPicPr>
            <a:picLocks noChangeAspect="1"/>
          </p:cNvPicPr>
          <p:nvPr/>
        </p:nvPicPr>
        <p:blipFill rotWithShape="1">
          <a:blip r:embed="rId19">
            <a:clrChange>
              <a:clrFrom>
                <a:srgbClr val="000000"/>
              </a:clrFrom>
              <a:clrTo>
                <a:srgbClr val="000000">
                  <a:alpha val="0"/>
                </a:srgbClr>
              </a:clrTo>
            </a:clrChange>
            <a:duotone>
              <a:schemeClr val="accent5">
                <a:shade val="45000"/>
                <a:satMod val="135000"/>
              </a:schemeClr>
              <a:prstClr val="white"/>
            </a:duotone>
            <a:extLst/>
          </a:blip>
          <a:srcRect b="7506"/>
          <a:stretch/>
        </p:blipFill>
        <p:spPr>
          <a:xfrm>
            <a:off x="2071435" y="3628663"/>
            <a:ext cx="1133060" cy="1048007"/>
          </a:xfrm>
          <a:prstGeom prst="rect">
            <a:avLst/>
          </a:prstGeom>
        </p:spPr>
      </p:pic>
      <p:sp>
        <p:nvSpPr>
          <p:cNvPr id="63" name="Freeform 62"/>
          <p:cNvSpPr/>
          <p:nvPr/>
        </p:nvSpPr>
        <p:spPr>
          <a:xfrm>
            <a:off x="1186631" y="4302130"/>
            <a:ext cx="1358900" cy="530225"/>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457781 w 7433372"/>
              <a:gd name="connsiteY4" fmla="*/ 1957942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87931 w 7433372"/>
              <a:gd name="connsiteY4" fmla="*/ 1949303 h 2482783"/>
              <a:gd name="connsiteX5" fmla="*/ 7433372 w 7433372"/>
              <a:gd name="connsiteY5" fmla="*/ 2482783 h 2482783"/>
              <a:gd name="connsiteX0" fmla="*/ 576260 w 7440033"/>
              <a:gd name="connsiteY0" fmla="*/ 0 h 2482783"/>
              <a:gd name="connsiteX1" fmla="*/ 49210 w 7440033"/>
              <a:gd name="connsiteY1" fmla="*/ 664092 h 2482783"/>
              <a:gd name="connsiteX2" fmla="*/ 2087560 w 7440033"/>
              <a:gd name="connsiteY2" fmla="*/ 974651 h 2482783"/>
              <a:gd name="connsiteX3" fmla="*/ 3973802 w 7440033"/>
              <a:gd name="connsiteY3" fmla="*/ 1720768 h 2482783"/>
              <a:gd name="connsiteX4" fmla="*/ 6394592 w 7440033"/>
              <a:gd name="connsiteY4" fmla="*/ 1949303 h 2482783"/>
              <a:gd name="connsiteX5" fmla="*/ 7440033 w 7440033"/>
              <a:gd name="connsiteY5" fmla="*/ 2482783 h 2482783"/>
              <a:gd name="connsiteX0" fmla="*/ 0 w 6863773"/>
              <a:gd name="connsiteY0" fmla="*/ 0 h 2482783"/>
              <a:gd name="connsiteX1" fmla="*/ 511175 w 6863773"/>
              <a:gd name="connsiteY1" fmla="*/ 1487672 h 2482783"/>
              <a:gd name="connsiteX2" fmla="*/ 1511300 w 6863773"/>
              <a:gd name="connsiteY2" fmla="*/ 974651 h 2482783"/>
              <a:gd name="connsiteX3" fmla="*/ 3397542 w 6863773"/>
              <a:gd name="connsiteY3" fmla="*/ 1720768 h 2482783"/>
              <a:gd name="connsiteX4" fmla="*/ 5818332 w 6863773"/>
              <a:gd name="connsiteY4" fmla="*/ 1949303 h 2482783"/>
              <a:gd name="connsiteX5" fmla="*/ 6863773 w 6863773"/>
              <a:gd name="connsiteY5" fmla="*/ 2482783 h 2482783"/>
              <a:gd name="connsiteX0" fmla="*/ 0 w 7721023"/>
              <a:gd name="connsiteY0" fmla="*/ 0 h 1754231"/>
              <a:gd name="connsiteX1" fmla="*/ 1368425 w 7721023"/>
              <a:gd name="connsiteY1" fmla="*/ 759120 h 1754231"/>
              <a:gd name="connsiteX2" fmla="*/ 2368550 w 7721023"/>
              <a:gd name="connsiteY2" fmla="*/ 246099 h 1754231"/>
              <a:gd name="connsiteX3" fmla="*/ 4254792 w 7721023"/>
              <a:gd name="connsiteY3" fmla="*/ 992216 h 1754231"/>
              <a:gd name="connsiteX4" fmla="*/ 6675582 w 7721023"/>
              <a:gd name="connsiteY4" fmla="*/ 1220751 h 1754231"/>
              <a:gd name="connsiteX5" fmla="*/ 7721023 w 7721023"/>
              <a:gd name="connsiteY5" fmla="*/ 1754231 h 1754231"/>
              <a:gd name="connsiteX0" fmla="*/ 0 w 7721023"/>
              <a:gd name="connsiteY0" fmla="*/ 0 h 1754231"/>
              <a:gd name="connsiteX1" fmla="*/ 903279 w 7721023"/>
              <a:gd name="connsiteY1" fmla="*/ 914747 h 1754231"/>
              <a:gd name="connsiteX2" fmla="*/ 1368425 w 7721023"/>
              <a:gd name="connsiteY2" fmla="*/ 759120 h 1754231"/>
              <a:gd name="connsiteX3" fmla="*/ 2368550 w 7721023"/>
              <a:gd name="connsiteY3" fmla="*/ 246099 h 1754231"/>
              <a:gd name="connsiteX4" fmla="*/ 4254792 w 7721023"/>
              <a:gd name="connsiteY4" fmla="*/ 992216 h 1754231"/>
              <a:gd name="connsiteX5" fmla="*/ 6675582 w 7721023"/>
              <a:gd name="connsiteY5" fmla="*/ 1220751 h 1754231"/>
              <a:gd name="connsiteX6" fmla="*/ 7721023 w 7721023"/>
              <a:gd name="connsiteY6" fmla="*/ 1754231 h 1754231"/>
              <a:gd name="connsiteX0" fmla="*/ 0 w 7714673"/>
              <a:gd name="connsiteY0" fmla="*/ 663410 h 1510551"/>
              <a:gd name="connsiteX1" fmla="*/ 896929 w 7714673"/>
              <a:gd name="connsiteY1" fmla="*/ 671067 h 1510551"/>
              <a:gd name="connsiteX2" fmla="*/ 1362075 w 7714673"/>
              <a:gd name="connsiteY2" fmla="*/ 515440 h 1510551"/>
              <a:gd name="connsiteX3" fmla="*/ 2362200 w 7714673"/>
              <a:gd name="connsiteY3" fmla="*/ 2419 h 1510551"/>
              <a:gd name="connsiteX4" fmla="*/ 4248442 w 7714673"/>
              <a:gd name="connsiteY4" fmla="*/ 748536 h 1510551"/>
              <a:gd name="connsiteX5" fmla="*/ 6669232 w 7714673"/>
              <a:gd name="connsiteY5" fmla="*/ 977071 h 1510551"/>
              <a:gd name="connsiteX6" fmla="*/ 7714673 w 7714673"/>
              <a:gd name="connsiteY6" fmla="*/ 1510551 h 1510551"/>
              <a:gd name="connsiteX0" fmla="*/ 0 w 7714673"/>
              <a:gd name="connsiteY0" fmla="*/ 663404 h 1510545"/>
              <a:gd name="connsiteX1" fmla="*/ 1362075 w 7714673"/>
              <a:gd name="connsiteY1" fmla="*/ 515434 h 1510545"/>
              <a:gd name="connsiteX2" fmla="*/ 2362200 w 7714673"/>
              <a:gd name="connsiteY2" fmla="*/ 2413 h 1510545"/>
              <a:gd name="connsiteX3" fmla="*/ 4248442 w 7714673"/>
              <a:gd name="connsiteY3" fmla="*/ 748530 h 1510545"/>
              <a:gd name="connsiteX4" fmla="*/ 6669232 w 7714673"/>
              <a:gd name="connsiteY4" fmla="*/ 977065 h 1510545"/>
              <a:gd name="connsiteX5" fmla="*/ 7714673 w 7714673"/>
              <a:gd name="connsiteY5" fmla="*/ 1510545 h 1510545"/>
              <a:gd name="connsiteX0" fmla="*/ 0 w 7397173"/>
              <a:gd name="connsiteY0" fmla="*/ 1260120 h 1511173"/>
              <a:gd name="connsiteX1" fmla="*/ 1044575 w 7397173"/>
              <a:gd name="connsiteY1" fmla="*/ 516062 h 1511173"/>
              <a:gd name="connsiteX2" fmla="*/ 2044700 w 7397173"/>
              <a:gd name="connsiteY2" fmla="*/ 3041 h 1511173"/>
              <a:gd name="connsiteX3" fmla="*/ 3930942 w 7397173"/>
              <a:gd name="connsiteY3" fmla="*/ 749158 h 1511173"/>
              <a:gd name="connsiteX4" fmla="*/ 6351732 w 7397173"/>
              <a:gd name="connsiteY4" fmla="*/ 977693 h 1511173"/>
              <a:gd name="connsiteX5" fmla="*/ 7397173 w 7397173"/>
              <a:gd name="connsiteY5" fmla="*/ 1511173 h 1511173"/>
              <a:gd name="connsiteX0" fmla="*/ 137 w 7397310"/>
              <a:gd name="connsiteY0" fmla="*/ 1260120 h 1511173"/>
              <a:gd name="connsiteX1" fmla="*/ 1044712 w 7397310"/>
              <a:gd name="connsiteY1" fmla="*/ 516062 h 1511173"/>
              <a:gd name="connsiteX2" fmla="*/ 2044837 w 7397310"/>
              <a:gd name="connsiteY2" fmla="*/ 3041 h 1511173"/>
              <a:gd name="connsiteX3" fmla="*/ 3931079 w 7397310"/>
              <a:gd name="connsiteY3" fmla="*/ 749158 h 1511173"/>
              <a:gd name="connsiteX4" fmla="*/ 6351869 w 7397310"/>
              <a:gd name="connsiteY4" fmla="*/ 977693 h 1511173"/>
              <a:gd name="connsiteX5" fmla="*/ 7397310 w 7397310"/>
              <a:gd name="connsiteY5" fmla="*/ 1511173 h 1511173"/>
              <a:gd name="connsiteX0" fmla="*/ 139 w 7390962"/>
              <a:gd name="connsiteY0" fmla="*/ 1312024 h 1511243"/>
              <a:gd name="connsiteX1" fmla="*/ 1038364 w 7390962"/>
              <a:gd name="connsiteY1" fmla="*/ 516132 h 1511243"/>
              <a:gd name="connsiteX2" fmla="*/ 2038489 w 7390962"/>
              <a:gd name="connsiteY2" fmla="*/ 3111 h 1511243"/>
              <a:gd name="connsiteX3" fmla="*/ 3924731 w 7390962"/>
              <a:gd name="connsiteY3" fmla="*/ 749228 h 1511243"/>
              <a:gd name="connsiteX4" fmla="*/ 6345521 w 7390962"/>
              <a:gd name="connsiteY4" fmla="*/ 977763 h 1511243"/>
              <a:gd name="connsiteX5" fmla="*/ 7390962 w 7390962"/>
              <a:gd name="connsiteY5" fmla="*/ 1511243 h 1511243"/>
              <a:gd name="connsiteX0" fmla="*/ 116 w 7390939"/>
              <a:gd name="connsiteY0" fmla="*/ 1308915 h 1508134"/>
              <a:gd name="connsiteX1" fmla="*/ 1181216 w 7390939"/>
              <a:gd name="connsiteY1" fmla="*/ 752034 h 1508134"/>
              <a:gd name="connsiteX2" fmla="*/ 2038466 w 7390939"/>
              <a:gd name="connsiteY2" fmla="*/ 2 h 1508134"/>
              <a:gd name="connsiteX3" fmla="*/ 3924708 w 7390939"/>
              <a:gd name="connsiteY3" fmla="*/ 746119 h 1508134"/>
              <a:gd name="connsiteX4" fmla="*/ 6345498 w 7390939"/>
              <a:gd name="connsiteY4" fmla="*/ 974654 h 1508134"/>
              <a:gd name="connsiteX5" fmla="*/ 7390939 w 7390939"/>
              <a:gd name="connsiteY5" fmla="*/ 1508134 h 1508134"/>
              <a:gd name="connsiteX0" fmla="*/ 116 w 7390939"/>
              <a:gd name="connsiteY0" fmla="*/ 1245563 h 1444782"/>
              <a:gd name="connsiteX1" fmla="*/ 1181216 w 7390939"/>
              <a:gd name="connsiteY1" fmla="*/ 688682 h 1444782"/>
              <a:gd name="connsiteX2" fmla="*/ 2082916 w 7390939"/>
              <a:gd name="connsiteY2" fmla="*/ 2 h 1444782"/>
              <a:gd name="connsiteX3" fmla="*/ 3924708 w 7390939"/>
              <a:gd name="connsiteY3" fmla="*/ 682767 h 1444782"/>
              <a:gd name="connsiteX4" fmla="*/ 6345498 w 7390939"/>
              <a:gd name="connsiteY4" fmla="*/ 911302 h 1444782"/>
              <a:gd name="connsiteX5" fmla="*/ 7390939 w 7390939"/>
              <a:gd name="connsiteY5" fmla="*/ 1444782 h 1444782"/>
              <a:gd name="connsiteX0" fmla="*/ 0 w 6209723"/>
              <a:gd name="connsiteY0" fmla="*/ 688682 h 1444782"/>
              <a:gd name="connsiteX1" fmla="*/ 901700 w 6209723"/>
              <a:gd name="connsiteY1" fmla="*/ 2 h 1444782"/>
              <a:gd name="connsiteX2" fmla="*/ 2743492 w 6209723"/>
              <a:gd name="connsiteY2" fmla="*/ 682767 h 1444782"/>
              <a:gd name="connsiteX3" fmla="*/ 5164282 w 6209723"/>
              <a:gd name="connsiteY3" fmla="*/ 911302 h 1444782"/>
              <a:gd name="connsiteX4" fmla="*/ 6209723 w 6209723"/>
              <a:gd name="connsiteY4" fmla="*/ 1444782 h 1444782"/>
              <a:gd name="connsiteX0" fmla="*/ 0 w 6209723"/>
              <a:gd name="connsiteY0" fmla="*/ 636945 h 1444879"/>
              <a:gd name="connsiteX1" fmla="*/ 901700 w 6209723"/>
              <a:gd name="connsiteY1" fmla="*/ 99 h 1444879"/>
              <a:gd name="connsiteX2" fmla="*/ 2743492 w 6209723"/>
              <a:gd name="connsiteY2" fmla="*/ 682864 h 1444879"/>
              <a:gd name="connsiteX3" fmla="*/ 5164282 w 6209723"/>
              <a:gd name="connsiteY3" fmla="*/ 911399 h 1444879"/>
              <a:gd name="connsiteX4" fmla="*/ 6209723 w 6209723"/>
              <a:gd name="connsiteY4" fmla="*/ 1444879 h 1444879"/>
              <a:gd name="connsiteX0" fmla="*/ 0 w 6209723"/>
              <a:gd name="connsiteY0" fmla="*/ 636989 h 1444923"/>
              <a:gd name="connsiteX1" fmla="*/ 901700 w 6209723"/>
              <a:gd name="connsiteY1" fmla="*/ 143 h 1444923"/>
              <a:gd name="connsiteX2" fmla="*/ 2743492 w 6209723"/>
              <a:gd name="connsiteY2" fmla="*/ 682908 h 1444923"/>
              <a:gd name="connsiteX3" fmla="*/ 5164282 w 6209723"/>
              <a:gd name="connsiteY3" fmla="*/ 911443 h 1444923"/>
              <a:gd name="connsiteX4" fmla="*/ 6209723 w 6209723"/>
              <a:gd name="connsiteY4" fmla="*/ 1444923 h 1444923"/>
              <a:gd name="connsiteX0" fmla="*/ 0 w 5164282"/>
              <a:gd name="connsiteY0" fmla="*/ 636989 h 911443"/>
              <a:gd name="connsiteX1" fmla="*/ 901700 w 5164282"/>
              <a:gd name="connsiteY1" fmla="*/ 143 h 911443"/>
              <a:gd name="connsiteX2" fmla="*/ 2743492 w 5164282"/>
              <a:gd name="connsiteY2" fmla="*/ 682908 h 911443"/>
              <a:gd name="connsiteX3" fmla="*/ 5164282 w 5164282"/>
              <a:gd name="connsiteY3" fmla="*/ 911443 h 911443"/>
              <a:gd name="connsiteX0" fmla="*/ 0 w 2743492"/>
              <a:gd name="connsiteY0" fmla="*/ 636989 h 682908"/>
              <a:gd name="connsiteX1" fmla="*/ 901700 w 2743492"/>
              <a:gd name="connsiteY1" fmla="*/ 143 h 682908"/>
              <a:gd name="connsiteX2" fmla="*/ 2743492 w 2743492"/>
              <a:gd name="connsiteY2" fmla="*/ 682908 h 682908"/>
              <a:gd name="connsiteX0" fmla="*/ 0 w 901700"/>
              <a:gd name="connsiteY0" fmla="*/ 636989 h 636989"/>
              <a:gd name="connsiteX1" fmla="*/ 901700 w 901700"/>
              <a:gd name="connsiteY1" fmla="*/ 143 h 636989"/>
              <a:gd name="connsiteX0" fmla="*/ 0 w 1416050"/>
              <a:gd name="connsiteY0" fmla="*/ 209348 h 209348"/>
              <a:gd name="connsiteX1" fmla="*/ 1416050 w 1416050"/>
              <a:gd name="connsiteY1" fmla="*/ 56284 h 209348"/>
              <a:gd name="connsiteX0" fmla="*/ 0 w 1358900"/>
              <a:gd name="connsiteY0" fmla="*/ 481635 h 481635"/>
              <a:gd name="connsiteX1" fmla="*/ 1358900 w 1358900"/>
              <a:gd name="connsiteY1" fmla="*/ 291 h 481635"/>
              <a:gd name="connsiteX0" fmla="*/ 0 w 1358900"/>
              <a:gd name="connsiteY0" fmla="*/ 481344 h 481344"/>
              <a:gd name="connsiteX1" fmla="*/ 1358900 w 1358900"/>
              <a:gd name="connsiteY1" fmla="*/ 0 h 481344"/>
              <a:gd name="connsiteX0" fmla="*/ 0 w 1358900"/>
              <a:gd name="connsiteY0" fmla="*/ 481344 h 481344"/>
              <a:gd name="connsiteX1" fmla="*/ 918495 w 1358900"/>
              <a:gd name="connsiteY1" fmla="*/ 458672 h 481344"/>
              <a:gd name="connsiteX2" fmla="*/ 1358900 w 1358900"/>
              <a:gd name="connsiteY2" fmla="*/ 0 h 481344"/>
              <a:gd name="connsiteX0" fmla="*/ 0 w 1358900"/>
              <a:gd name="connsiteY0" fmla="*/ 481344 h 481344"/>
              <a:gd name="connsiteX1" fmla="*/ 258095 w 1358900"/>
              <a:gd name="connsiteY1" fmla="*/ 199504 h 481344"/>
              <a:gd name="connsiteX2" fmla="*/ 1358900 w 1358900"/>
              <a:gd name="connsiteY2" fmla="*/ 0 h 481344"/>
              <a:gd name="connsiteX0" fmla="*/ 0 w 1358900"/>
              <a:gd name="connsiteY0" fmla="*/ 481344 h 481344"/>
              <a:gd name="connsiteX1" fmla="*/ 1358900 w 1358900"/>
              <a:gd name="connsiteY1" fmla="*/ 0 h 481344"/>
              <a:gd name="connsiteX0" fmla="*/ 0 w 1358900"/>
              <a:gd name="connsiteY0" fmla="*/ 481344 h 481344"/>
              <a:gd name="connsiteX1" fmla="*/ 1358900 w 1358900"/>
              <a:gd name="connsiteY1" fmla="*/ 0 h 481344"/>
              <a:gd name="connsiteX0" fmla="*/ 0 w 1358900"/>
              <a:gd name="connsiteY0" fmla="*/ 481344 h 481344"/>
              <a:gd name="connsiteX1" fmla="*/ 1358900 w 1358900"/>
              <a:gd name="connsiteY1" fmla="*/ 0 h 481344"/>
            </a:gdLst>
            <a:ahLst/>
            <a:cxnLst>
              <a:cxn ang="0">
                <a:pos x="connsiteX0" y="connsiteY0"/>
              </a:cxn>
              <a:cxn ang="0">
                <a:pos x="connsiteX1" y="connsiteY1"/>
              </a:cxn>
            </a:cxnLst>
            <a:rect l="l" t="t" r="r" b="b"/>
            <a:pathLst>
              <a:path w="1358900" h="481344">
                <a:moveTo>
                  <a:pt x="0" y="481344"/>
                </a:moveTo>
                <a:cubicBezTo>
                  <a:pt x="97367" y="27172"/>
                  <a:pt x="1090083" y="425375"/>
                  <a:pt x="1358900" y="0"/>
                </a:cubicBezTo>
              </a:path>
            </a:pathLst>
          </a:custGeom>
          <a:noFill/>
          <a:ln w="38100">
            <a:solidFill>
              <a:srgbClr val="6CAAB4"/>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TextBox 63"/>
          <p:cNvSpPr txBox="1"/>
          <p:nvPr/>
        </p:nvSpPr>
        <p:spPr>
          <a:xfrm>
            <a:off x="1751815" y="4027875"/>
            <a:ext cx="1101584" cy="584775"/>
          </a:xfrm>
          <a:prstGeom prst="rect">
            <a:avLst/>
          </a:prstGeom>
          <a:noFill/>
        </p:spPr>
        <p:txBody>
          <a:bodyPr wrap="none">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lumMod val="95000"/>
                    <a:lumOff val="5000"/>
                  </a:prstClr>
                </a:solidFill>
                <a:effectLst/>
                <a:uLnTx/>
                <a:uFillTx/>
                <a:latin typeface="Franklin Gothic Heavy" panose="020B0903020102020204" pitchFamily="34" charset="0"/>
                <a:ea typeface="ＭＳ Ｐゴシック" charset="0"/>
                <a:cs typeface="ＭＳ Ｐゴシック" charset="0"/>
              </a:rPr>
              <a:t>GOCO05s</a:t>
            </a:r>
            <a:endParaRPr kumimoji="0" lang="en-US" sz="1600" b="0" i="0" u="none" strike="noStrike" kern="1200" cap="none" spc="0" normalizeH="0" baseline="0" noProof="0" dirty="0">
              <a:ln>
                <a:noFill/>
              </a:ln>
              <a:solidFill>
                <a:prstClr val="black">
                  <a:lumMod val="95000"/>
                  <a:lumOff val="5000"/>
                </a:prstClr>
              </a:solidFill>
              <a:effectLst/>
              <a:uLnTx/>
              <a:uFillTx/>
              <a:latin typeface="Franklin Gothic Heavy" panose="020B0903020102020204" pitchFamily="34" charset="0"/>
              <a:ea typeface="ＭＳ Ｐゴシック" charset="0"/>
              <a:cs typeface="ＭＳ Ｐゴシック" charset="0"/>
            </a:endParaRPr>
          </a:p>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lumMod val="95000"/>
                    <a:lumOff val="5000"/>
                  </a:prstClr>
                </a:solidFill>
                <a:effectLst/>
                <a:uLnTx/>
                <a:uFillTx/>
                <a:latin typeface="Franklin Gothic Heavy" panose="020B0903020102020204" pitchFamily="34" charset="0"/>
                <a:ea typeface="ＭＳ Ｐゴシック" charset="0"/>
                <a:cs typeface="ＭＳ Ｐゴシック" charset="0"/>
              </a:rPr>
              <a:t>GOCO06S</a:t>
            </a:r>
          </a:p>
        </p:txBody>
      </p:sp>
      <p:pic>
        <p:nvPicPr>
          <p:cNvPr id="65" name="Picture 85"/>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945461" y="3776663"/>
            <a:ext cx="715963" cy="19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Freeform 65"/>
          <p:cNvSpPr/>
          <p:nvPr/>
        </p:nvSpPr>
        <p:spPr>
          <a:xfrm>
            <a:off x="981850" y="2147893"/>
            <a:ext cx="8474015" cy="2827337"/>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0 w 8536998"/>
              <a:gd name="connsiteY0" fmla="*/ 0 h 2563413"/>
              <a:gd name="connsiteX1" fmla="*/ 457200 w 8536998"/>
              <a:gd name="connsiteY1" fmla="*/ 762000 h 2563413"/>
              <a:gd name="connsiteX2" fmla="*/ 2438400 w 8536998"/>
              <a:gd name="connsiteY2" fmla="*/ 1066800 h 2563413"/>
              <a:gd name="connsiteX3" fmla="*/ 4308764 w 8536998"/>
              <a:gd name="connsiteY3" fmla="*/ 1898072 h 2563413"/>
              <a:gd name="connsiteX4" fmla="*/ 6802582 w 8536998"/>
              <a:gd name="connsiteY4" fmla="*/ 2133600 h 2563413"/>
              <a:gd name="connsiteX5" fmla="*/ 8536998 w 8536998"/>
              <a:gd name="connsiteY5" fmla="*/ 2563413 h 2563413"/>
              <a:gd name="connsiteX0" fmla="*/ 0 w 8536998"/>
              <a:gd name="connsiteY0" fmla="*/ 0 h 2563413"/>
              <a:gd name="connsiteX1" fmla="*/ 457200 w 8536998"/>
              <a:gd name="connsiteY1" fmla="*/ 762000 h 2563413"/>
              <a:gd name="connsiteX2" fmla="*/ 2438400 w 8536998"/>
              <a:gd name="connsiteY2" fmla="*/ 1066800 h 2563413"/>
              <a:gd name="connsiteX3" fmla="*/ 4308764 w 8536998"/>
              <a:gd name="connsiteY3" fmla="*/ 1898072 h 2563413"/>
              <a:gd name="connsiteX4" fmla="*/ 6802582 w 8536998"/>
              <a:gd name="connsiteY4" fmla="*/ 2133600 h 2563413"/>
              <a:gd name="connsiteX5" fmla="*/ 8536998 w 8536998"/>
              <a:gd name="connsiteY5" fmla="*/ 2563413 h 2563413"/>
              <a:gd name="connsiteX0" fmla="*/ 0 w 8536998"/>
              <a:gd name="connsiteY0" fmla="*/ 0 h 2563413"/>
              <a:gd name="connsiteX1" fmla="*/ 457200 w 8536998"/>
              <a:gd name="connsiteY1" fmla="*/ 762000 h 2563413"/>
              <a:gd name="connsiteX2" fmla="*/ 2438400 w 8536998"/>
              <a:gd name="connsiteY2" fmla="*/ 1066800 h 2563413"/>
              <a:gd name="connsiteX3" fmla="*/ 4308764 w 8536998"/>
              <a:gd name="connsiteY3" fmla="*/ 1898072 h 2563413"/>
              <a:gd name="connsiteX4" fmla="*/ 6802582 w 8536998"/>
              <a:gd name="connsiteY4" fmla="*/ 2133600 h 2563413"/>
              <a:gd name="connsiteX5" fmla="*/ 8536998 w 8536998"/>
              <a:gd name="connsiteY5" fmla="*/ 2563413 h 256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6998" h="2563413">
                <a:moveTo>
                  <a:pt x="0" y="0"/>
                </a:moveTo>
                <a:cubicBezTo>
                  <a:pt x="25400" y="292100"/>
                  <a:pt x="50800" y="584200"/>
                  <a:pt x="457200" y="762000"/>
                </a:cubicBezTo>
                <a:cubicBezTo>
                  <a:pt x="863600" y="939800"/>
                  <a:pt x="1796473" y="877455"/>
                  <a:pt x="2438400" y="1066800"/>
                </a:cubicBezTo>
                <a:cubicBezTo>
                  <a:pt x="3080327" y="1256145"/>
                  <a:pt x="3581400" y="1720272"/>
                  <a:pt x="4308764" y="1898072"/>
                </a:cubicBezTo>
                <a:cubicBezTo>
                  <a:pt x="5036128" y="2075872"/>
                  <a:pt x="6097876" y="2022710"/>
                  <a:pt x="6802582" y="2133600"/>
                </a:cubicBezTo>
                <a:cubicBezTo>
                  <a:pt x="7507288" y="2244490"/>
                  <a:pt x="7911811" y="2285885"/>
                  <a:pt x="8536998" y="2563413"/>
                </a:cubicBezTo>
              </a:path>
            </a:pathLst>
          </a:custGeom>
          <a:no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Arc 66"/>
          <p:cNvSpPr/>
          <p:nvPr/>
        </p:nvSpPr>
        <p:spPr>
          <a:xfrm rot="6472056" flipH="1">
            <a:off x="6189690" y="4115405"/>
            <a:ext cx="993746" cy="1653670"/>
          </a:xfrm>
          <a:prstGeom prst="arc">
            <a:avLst>
              <a:gd name="adj1" fmla="val 17073973"/>
              <a:gd name="adj2" fmla="val 1141535"/>
            </a:avLst>
          </a:prstGeom>
          <a:ln w="6350"/>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Arc 68"/>
          <p:cNvSpPr/>
          <p:nvPr/>
        </p:nvSpPr>
        <p:spPr>
          <a:xfrm rot="6472056" flipH="1">
            <a:off x="4755185" y="3763623"/>
            <a:ext cx="865187" cy="1846263"/>
          </a:xfrm>
          <a:prstGeom prst="arc">
            <a:avLst>
              <a:gd name="adj1" fmla="val 17073973"/>
              <a:gd name="adj2" fmla="val 851745"/>
            </a:avLst>
          </a:prstGeom>
          <a:ln w="6350"/>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Title 1"/>
          <p:cNvSpPr txBox="1">
            <a:spLocks/>
          </p:cNvSpPr>
          <p:nvPr/>
        </p:nvSpPr>
        <p:spPr bwMode="auto">
          <a:xfrm>
            <a:off x="1810085" y="427039"/>
            <a:ext cx="858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Evolution of Recent NGS Geoid Models</a:t>
            </a:r>
          </a:p>
        </p:txBody>
      </p:sp>
      <p:sp>
        <p:nvSpPr>
          <p:cNvPr id="2" name="Diamond 1"/>
          <p:cNvSpPr/>
          <p:nvPr/>
        </p:nvSpPr>
        <p:spPr>
          <a:xfrm>
            <a:off x="9333876" y="4500164"/>
            <a:ext cx="214319" cy="214319"/>
          </a:xfrm>
          <a:prstGeom prst="diamond">
            <a:avLst/>
          </a:prstGeom>
          <a:solidFill>
            <a:srgbClr val="5384BE"/>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2" name="Diamond 71"/>
          <p:cNvSpPr/>
          <p:nvPr/>
        </p:nvSpPr>
        <p:spPr>
          <a:xfrm>
            <a:off x="9322344" y="4849422"/>
            <a:ext cx="214319" cy="214319"/>
          </a:xfrm>
          <a:prstGeom prst="diamond">
            <a:avLst/>
          </a:prstGeom>
          <a:solidFill>
            <a:srgbClr val="5384BE"/>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0" name="Picture 1"/>
          <p:cNvPicPr>
            <a:picLocks noChangeAspect="1"/>
          </p:cNvPicPr>
          <p:nvPr/>
        </p:nvPicPr>
        <p:blipFill rotWithShape="1">
          <a:blip r:embed="rId21" cstate="print">
            <a:extLst>
              <a:ext uri="{28A0092B-C50C-407E-A947-70E740481C1C}">
                <a14:useLocalDpi xmlns:a14="http://schemas.microsoft.com/office/drawing/2010/main" val="0"/>
              </a:ext>
            </a:extLst>
          </a:blip>
          <a:srcRect l="1807" t="15107" r="1743" b="24577"/>
          <a:stretch/>
        </p:blipFill>
        <p:spPr bwMode="auto">
          <a:xfrm>
            <a:off x="7125680" y="5398399"/>
            <a:ext cx="3090485" cy="1271561"/>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Box 75"/>
          <p:cNvSpPr txBox="1">
            <a:spLocks noChangeArrowheads="1"/>
          </p:cNvSpPr>
          <p:nvPr/>
        </p:nvSpPr>
        <p:spPr bwMode="auto">
          <a:xfrm>
            <a:off x="8880439" y="5139391"/>
            <a:ext cx="12779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dirty="0" smtClean="0">
                <a:ln>
                  <a:noFill/>
                </a:ln>
                <a:solidFill>
                  <a:prstClr val="black"/>
                </a:solidFill>
                <a:effectLst/>
                <a:uLnTx/>
                <a:uFillTx/>
                <a:latin typeface="Franklin Gothic Heavy" panose="020B0903020102020204" pitchFamily="34" charset="0"/>
                <a:ea typeface="MS PGothic" panose="020B0600070205080204" pitchFamily="34" charset="-128"/>
                <a:cs typeface="+mn-cs"/>
              </a:rPr>
              <a:t>xGEOID20B</a:t>
            </a:r>
            <a:endParaRPr kumimoji="0" lang="en-US" altLang="en-US" sz="1600" b="0" i="0" u="none" strike="noStrike" kern="1200" cap="none" spc="0" normalizeH="0" baseline="0" noProof="0" dirty="0">
              <a:ln>
                <a:noFill/>
              </a:ln>
              <a:solidFill>
                <a:prstClr val="black"/>
              </a:solidFill>
              <a:effectLst/>
              <a:uLnTx/>
              <a:uFillTx/>
              <a:latin typeface="Franklin Gothic Heavy" panose="020B0903020102020204" pitchFamily="34" charset="0"/>
              <a:ea typeface="MS PGothic" panose="020B0600070205080204" pitchFamily="34" charset="-128"/>
              <a:cs typeface="+mn-cs"/>
            </a:endParaRPr>
          </a:p>
        </p:txBody>
      </p:sp>
      <p:sp>
        <p:nvSpPr>
          <p:cNvPr id="85" name="Arc 84"/>
          <p:cNvSpPr/>
          <p:nvPr/>
        </p:nvSpPr>
        <p:spPr>
          <a:xfrm rot="6472056" flipH="1">
            <a:off x="4075459" y="3614884"/>
            <a:ext cx="865187" cy="1616596"/>
          </a:xfrm>
          <a:prstGeom prst="arc">
            <a:avLst>
              <a:gd name="adj1" fmla="val 16100689"/>
              <a:gd name="adj2" fmla="val 21337946"/>
            </a:avLst>
          </a:prstGeom>
          <a:ln w="6350"/>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 name="TextBox 64"/>
          <p:cNvSpPr txBox="1">
            <a:spLocks noChangeArrowheads="1"/>
          </p:cNvSpPr>
          <p:nvPr/>
        </p:nvSpPr>
        <p:spPr bwMode="auto">
          <a:xfrm>
            <a:off x="8234663" y="3914298"/>
            <a:ext cx="16747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dirty="0" smtClean="0">
                <a:ln>
                  <a:noFill/>
                </a:ln>
                <a:solidFill>
                  <a:srgbClr val="98B1D0"/>
                </a:solidFill>
                <a:effectLst/>
                <a:uLnTx/>
                <a:uFillTx/>
                <a:latin typeface="Franklin Gothic Heavy" panose="020B0903020102020204" pitchFamily="34" charset="0"/>
                <a:ea typeface="MS PGothic" panose="020B0600070205080204" pitchFamily="34" charset="-128"/>
                <a:cs typeface="+mn-cs"/>
              </a:rPr>
              <a:t>2017, … , 2020</a:t>
            </a:r>
            <a:endParaRPr kumimoji="0" lang="en-US" altLang="en-US" sz="1600" b="0" i="0" u="none" strike="noStrike" kern="1200" cap="none" spc="0" normalizeH="0" baseline="0" noProof="0" dirty="0">
              <a:ln>
                <a:noFill/>
              </a:ln>
              <a:solidFill>
                <a:srgbClr val="98B1D0"/>
              </a:solidFill>
              <a:effectLst/>
              <a:uLnTx/>
              <a:uFillTx/>
              <a:latin typeface="Franklin Gothic Heavy" panose="020B0903020102020204" pitchFamily="34" charset="0"/>
              <a:ea typeface="MS PGothic" panose="020B0600070205080204" pitchFamily="34" charset="-128"/>
              <a:cs typeface="+mn-cs"/>
            </a:endParaRPr>
          </a:p>
        </p:txBody>
      </p:sp>
      <p:grpSp>
        <p:nvGrpSpPr>
          <p:cNvPr id="78" name="Group 77"/>
          <p:cNvGrpSpPr/>
          <p:nvPr/>
        </p:nvGrpSpPr>
        <p:grpSpPr>
          <a:xfrm>
            <a:off x="10305801" y="1964210"/>
            <a:ext cx="797336" cy="688946"/>
            <a:chOff x="7798686" y="2832198"/>
            <a:chExt cx="797336" cy="688946"/>
          </a:xfrm>
        </p:grpSpPr>
        <p:pic>
          <p:nvPicPr>
            <p:cNvPr id="115" name="Picture 31"/>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044068" y="2969287"/>
              <a:ext cx="551954" cy="5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Freeform 115"/>
            <p:cNvSpPr/>
            <p:nvPr/>
          </p:nvSpPr>
          <p:spPr bwMode="auto">
            <a:xfrm>
              <a:off x="7798686" y="2917585"/>
              <a:ext cx="777842" cy="135684"/>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 name="connsiteX0" fmla="*/ 0 w 1121434"/>
                <a:gd name="connsiteY0" fmla="*/ 108437 h 506346"/>
                <a:gd name="connsiteX1" fmla="*/ 276045 w 1121434"/>
                <a:gd name="connsiteY1" fmla="*/ 22173 h 506346"/>
                <a:gd name="connsiteX2" fmla="*/ 713475 w 1121434"/>
                <a:gd name="connsiteY2" fmla="*/ 505439 h 506346"/>
                <a:gd name="connsiteX3" fmla="*/ 1121434 w 1121434"/>
                <a:gd name="connsiteY3" fmla="*/ 142942 h 506346"/>
              </a:gdLst>
              <a:ahLst/>
              <a:cxnLst>
                <a:cxn ang="0">
                  <a:pos x="connsiteX0" y="connsiteY0"/>
                </a:cxn>
                <a:cxn ang="0">
                  <a:pos x="connsiteX1" y="connsiteY1"/>
                </a:cxn>
                <a:cxn ang="0">
                  <a:pos x="connsiteX2" y="connsiteY2"/>
                </a:cxn>
                <a:cxn ang="0">
                  <a:pos x="connsiteX3" y="connsiteY3"/>
                </a:cxn>
              </a:cxnLst>
              <a:rect l="l" t="t" r="r" b="b"/>
              <a:pathLst>
                <a:path w="1121434" h="506346">
                  <a:moveTo>
                    <a:pt x="0" y="108437"/>
                  </a:moveTo>
                  <a:cubicBezTo>
                    <a:pt x="80513" y="53803"/>
                    <a:pt x="157133" y="-43994"/>
                    <a:pt x="276045" y="22173"/>
                  </a:cubicBezTo>
                  <a:cubicBezTo>
                    <a:pt x="394958" y="88340"/>
                    <a:pt x="572577" y="485311"/>
                    <a:pt x="713475" y="505439"/>
                  </a:cubicBezTo>
                  <a:cubicBezTo>
                    <a:pt x="854373" y="525567"/>
                    <a:pt x="976222" y="204764"/>
                    <a:pt x="1121434" y="142942"/>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7" name="Down Arrow 116"/>
            <p:cNvSpPr/>
            <p:nvPr/>
          </p:nvSpPr>
          <p:spPr bwMode="auto">
            <a:xfrm>
              <a:off x="8271239" y="2874307"/>
              <a:ext cx="93575" cy="94744"/>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8" name="Down Arrow 117"/>
            <p:cNvSpPr/>
            <p:nvPr/>
          </p:nvSpPr>
          <p:spPr bwMode="auto">
            <a:xfrm flipV="1">
              <a:off x="7880564" y="2832198"/>
              <a:ext cx="109951" cy="58485"/>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9" name="Picture 4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30567" y="3269062"/>
              <a:ext cx="40599" cy="4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0" name="Picture 11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605003" y="1654273"/>
            <a:ext cx="1675027" cy="1294339"/>
          </a:xfrm>
          <a:prstGeom prst="rect">
            <a:avLst/>
          </a:prstGeom>
        </p:spPr>
      </p:pic>
      <p:sp>
        <p:nvSpPr>
          <p:cNvPr id="121" name="TextBox 120"/>
          <p:cNvSpPr txBox="1"/>
          <p:nvPr/>
        </p:nvSpPr>
        <p:spPr bwMode="auto">
          <a:xfrm>
            <a:off x="9346586" y="1355100"/>
            <a:ext cx="1035155" cy="338554"/>
          </a:xfrm>
          <a:prstGeom prst="rect">
            <a:avLst/>
          </a:prstGeom>
          <a:noFill/>
        </p:spPr>
        <p:txBody>
          <a:bodyPr wrap="none">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white">
                    <a:lumMod val="50000"/>
                  </a:prstClr>
                </a:solidFill>
                <a:effectLst/>
                <a:uLnTx/>
                <a:uFillTx/>
                <a:latin typeface="Franklin Gothic Heavy" panose="020B0903020102020204" pitchFamily="34" charset="0"/>
                <a:ea typeface="ＭＳ Ｐゴシック" charset="0"/>
                <a:cs typeface="ＭＳ Ｐゴシック" charset="0"/>
              </a:rPr>
              <a:t>GEOID18</a:t>
            </a:r>
            <a:endParaRPr kumimoji="0" lang="en-US" sz="1600" b="0" i="0" u="none" strike="noStrike" kern="1200" cap="none" spc="0" normalizeH="0" baseline="0" noProof="0" dirty="0">
              <a:ln>
                <a:noFill/>
              </a:ln>
              <a:solidFill>
                <a:prstClr val="white">
                  <a:lumMod val="50000"/>
                </a:prstClr>
              </a:solidFill>
              <a:effectLst/>
              <a:uLnTx/>
              <a:uFillTx/>
              <a:latin typeface="Franklin Gothic Heavy" panose="020B0903020102020204" pitchFamily="34" charset="0"/>
              <a:ea typeface="ＭＳ Ｐゴシック" charset="0"/>
              <a:cs typeface="ＭＳ Ｐゴシック" charset="0"/>
            </a:endParaRPr>
          </a:p>
        </p:txBody>
      </p:sp>
      <p:pic>
        <p:nvPicPr>
          <p:cNvPr id="122" name="Picture 12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598009" y="2492466"/>
            <a:ext cx="585094" cy="452118"/>
          </a:xfrm>
          <a:prstGeom prst="rect">
            <a:avLst/>
          </a:prstGeom>
        </p:spPr>
      </p:pic>
      <p:sp>
        <p:nvSpPr>
          <p:cNvPr id="8" name="Rectangle 7"/>
          <p:cNvSpPr/>
          <p:nvPr/>
        </p:nvSpPr>
        <p:spPr>
          <a:xfrm>
            <a:off x="5085585" y="1370101"/>
            <a:ext cx="6195703" cy="181873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3362290" y="4267512"/>
            <a:ext cx="7069888" cy="250584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75"/>
          <p:cNvSpPr txBox="1">
            <a:spLocks noChangeArrowheads="1"/>
          </p:cNvSpPr>
          <p:nvPr/>
        </p:nvSpPr>
        <p:spPr bwMode="auto">
          <a:xfrm>
            <a:off x="10708448" y="5366493"/>
            <a:ext cx="1404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smtClean="0">
                <a:ln>
                  <a:noFill/>
                </a:ln>
                <a:solidFill>
                  <a:prstClr val="black"/>
                </a:solidFill>
                <a:effectLst/>
                <a:uLnTx/>
                <a:uFillTx/>
                <a:latin typeface="Franklin Gothic Heavy" panose="020B0903020102020204" pitchFamily="34" charset="0"/>
                <a:ea typeface="MS PGothic" panose="020B0600070205080204" pitchFamily="34" charset="-128"/>
                <a:cs typeface="+mn-cs"/>
              </a:rPr>
              <a:t>GEOID2022</a:t>
            </a:r>
            <a:endParaRPr kumimoji="0" lang="en-US" altLang="en-US" sz="1600" b="0" i="0" u="none" strike="noStrike" kern="1200" cap="none" spc="0" normalizeH="0" baseline="0" noProof="0" dirty="0">
              <a:ln>
                <a:noFill/>
              </a:ln>
              <a:solidFill>
                <a:prstClr val="black"/>
              </a:solidFill>
              <a:effectLst/>
              <a:uLnTx/>
              <a:uFillTx/>
              <a:latin typeface="Franklin Gothic Heavy" panose="020B0903020102020204" pitchFamily="34" charset="0"/>
              <a:ea typeface="MS PGothic" panose="020B0600070205080204" pitchFamily="34" charset="-128"/>
              <a:cs typeface="+mn-cs"/>
            </a:endParaRPr>
          </a:p>
        </p:txBody>
      </p:sp>
      <p:sp>
        <p:nvSpPr>
          <p:cNvPr id="88" name="Rectangle 87"/>
          <p:cNvSpPr/>
          <p:nvPr/>
        </p:nvSpPr>
        <p:spPr>
          <a:xfrm>
            <a:off x="10715610" y="5262970"/>
            <a:ext cx="1369188" cy="55509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982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6" grpId="0" animBg="1"/>
      <p:bldP spid="8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The Geoid, and Heights</a:t>
            </a:r>
          </a:p>
        </p:txBody>
      </p:sp>
      <p:sp>
        <p:nvSpPr>
          <p:cNvPr id="9" name="Freeform 8"/>
          <p:cNvSpPr/>
          <p:nvPr/>
        </p:nvSpPr>
        <p:spPr>
          <a:xfrm>
            <a:off x="1025224" y="4268805"/>
            <a:ext cx="6502785" cy="598881"/>
          </a:xfrm>
          <a:custGeom>
            <a:avLst/>
            <a:gdLst>
              <a:gd name="connsiteX0" fmla="*/ 44835 w 7398135"/>
              <a:gd name="connsiteY0" fmla="*/ 591189 h 598881"/>
              <a:gd name="connsiteX1" fmla="*/ 111510 w 7398135"/>
              <a:gd name="connsiteY1" fmla="*/ 553089 h 598881"/>
              <a:gd name="connsiteX2" fmla="*/ 2016510 w 7398135"/>
              <a:gd name="connsiteY2" fmla="*/ 639 h 598881"/>
              <a:gd name="connsiteX3" fmla="*/ 4416810 w 7398135"/>
              <a:gd name="connsiteY3" fmla="*/ 438789 h 598881"/>
              <a:gd name="connsiteX4" fmla="*/ 5740785 w 7398135"/>
              <a:gd name="connsiteY4" fmla="*/ 267339 h 598881"/>
              <a:gd name="connsiteX5" fmla="*/ 6893310 w 7398135"/>
              <a:gd name="connsiteY5" fmla="*/ 334014 h 598881"/>
              <a:gd name="connsiteX6" fmla="*/ 7398135 w 7398135"/>
              <a:gd name="connsiteY6" fmla="*/ 486414 h 5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5" h="598881">
                <a:moveTo>
                  <a:pt x="44835" y="591189"/>
                </a:moveTo>
                <a:cubicBezTo>
                  <a:pt x="-86134" y="621351"/>
                  <a:pt x="111510" y="553089"/>
                  <a:pt x="111510" y="553089"/>
                </a:cubicBezTo>
                <a:cubicBezTo>
                  <a:pt x="440123" y="454664"/>
                  <a:pt x="1298960" y="19689"/>
                  <a:pt x="2016510" y="639"/>
                </a:cubicBezTo>
                <a:cubicBezTo>
                  <a:pt x="2734060" y="-18411"/>
                  <a:pt x="3796098" y="394339"/>
                  <a:pt x="4416810" y="438789"/>
                </a:cubicBezTo>
                <a:cubicBezTo>
                  <a:pt x="5037522" y="483239"/>
                  <a:pt x="5328035" y="284801"/>
                  <a:pt x="5740785" y="267339"/>
                </a:cubicBezTo>
                <a:cubicBezTo>
                  <a:pt x="6153535" y="249876"/>
                  <a:pt x="6617085" y="297502"/>
                  <a:pt x="6893310" y="334014"/>
                </a:cubicBezTo>
                <a:cubicBezTo>
                  <a:pt x="7169535" y="370526"/>
                  <a:pt x="7283835" y="428470"/>
                  <a:pt x="7398135" y="486414"/>
                </a:cubicBezTo>
              </a:path>
            </a:pathLst>
          </a:cu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1" name="Freeform 10"/>
          <p:cNvSpPr/>
          <p:nvPr/>
        </p:nvSpPr>
        <p:spPr>
          <a:xfrm>
            <a:off x="1031956" y="5441109"/>
            <a:ext cx="6496050" cy="382715"/>
          </a:xfrm>
          <a:custGeom>
            <a:avLst/>
            <a:gdLst>
              <a:gd name="connsiteX0" fmla="*/ 0 w 6677025"/>
              <a:gd name="connsiteY0" fmla="*/ 382715 h 382715"/>
              <a:gd name="connsiteX1" fmla="*/ 3552825 w 6677025"/>
              <a:gd name="connsiteY1" fmla="*/ 1715 h 382715"/>
              <a:gd name="connsiteX2" fmla="*/ 6677025 w 6677025"/>
              <a:gd name="connsiteY2" fmla="*/ 268415 h 382715"/>
            </a:gdLst>
            <a:ahLst/>
            <a:cxnLst>
              <a:cxn ang="0">
                <a:pos x="connsiteX0" y="connsiteY0"/>
              </a:cxn>
              <a:cxn ang="0">
                <a:pos x="connsiteX1" y="connsiteY1"/>
              </a:cxn>
              <a:cxn ang="0">
                <a:pos x="connsiteX2" y="connsiteY2"/>
              </a:cxn>
            </a:cxnLst>
            <a:rect l="l" t="t" r="r" b="b"/>
            <a:pathLst>
              <a:path w="6677025" h="382715">
                <a:moveTo>
                  <a:pt x="0" y="382715"/>
                </a:moveTo>
                <a:cubicBezTo>
                  <a:pt x="1219994" y="201740"/>
                  <a:pt x="2439988" y="20765"/>
                  <a:pt x="3552825" y="1715"/>
                </a:cubicBezTo>
                <a:cubicBezTo>
                  <a:pt x="4665662" y="-17335"/>
                  <a:pt x="5671343" y="125540"/>
                  <a:pt x="6677025" y="268415"/>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2" name="TextBox 11"/>
          <p:cNvSpPr txBox="1"/>
          <p:nvPr/>
        </p:nvSpPr>
        <p:spPr>
          <a:xfrm>
            <a:off x="7659496" y="3473708"/>
            <a:ext cx="178183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mn-cs"/>
              </a:rPr>
              <a:t>Topography</a:t>
            </a:r>
          </a:p>
        </p:txBody>
      </p:sp>
      <p:sp>
        <p:nvSpPr>
          <p:cNvPr id="13" name="TextBox 12"/>
          <p:cNvSpPr txBox="1"/>
          <p:nvPr/>
        </p:nvSpPr>
        <p:spPr>
          <a:xfrm>
            <a:off x="7597701" y="4512157"/>
            <a:ext cx="147508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mn-cs"/>
              </a:rPr>
              <a:t>The geoid</a:t>
            </a:r>
          </a:p>
        </p:txBody>
      </p:sp>
      <p:sp>
        <p:nvSpPr>
          <p:cNvPr id="14" name="TextBox 13"/>
          <p:cNvSpPr txBox="1"/>
          <p:nvPr/>
        </p:nvSpPr>
        <p:spPr>
          <a:xfrm>
            <a:off x="7528009" y="5234862"/>
            <a:ext cx="1434047"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mn-cs"/>
              </a:rPr>
              <a:t>A chosen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mn-cs"/>
              </a:rPr>
              <a:t>ellipsoid</a:t>
            </a:r>
          </a:p>
        </p:txBody>
      </p:sp>
      <p:cxnSp>
        <p:nvCxnSpPr>
          <p:cNvPr id="16" name="Straight Arrow Connector 15"/>
          <p:cNvCxnSpPr/>
          <p:nvPr/>
        </p:nvCxnSpPr>
        <p:spPr>
          <a:xfrm flipV="1">
            <a:off x="4795247" y="3237878"/>
            <a:ext cx="14990" cy="2203231"/>
          </a:xfrm>
          <a:prstGeom prst="straightConnector1">
            <a:avLst/>
          </a:prstGeom>
          <a:ln w="1016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422950" y="1193917"/>
            <a:ext cx="527709"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79646"/>
                </a:solidFill>
                <a:effectLst/>
                <a:uLnTx/>
                <a:uFillTx/>
                <a:latin typeface="Times New Roman" panose="02020603050405020304" pitchFamily="18" charset="0"/>
                <a:ea typeface="MS PGothic" pitchFamily="34" charset="-128"/>
                <a:cs typeface="+mn-cs"/>
              </a:rPr>
              <a:t>h</a:t>
            </a:r>
          </a:p>
        </p:txBody>
      </p:sp>
      <p:sp>
        <p:nvSpPr>
          <p:cNvPr id="20" name="Rectangle 19"/>
          <p:cNvSpPr/>
          <p:nvPr/>
        </p:nvSpPr>
        <p:spPr>
          <a:xfrm>
            <a:off x="3933299" y="3672731"/>
            <a:ext cx="569387" cy="92333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79646"/>
                </a:solidFill>
                <a:effectLst/>
                <a:uLnTx/>
                <a:uFillTx/>
                <a:latin typeface="Times New Roman" panose="02020603050405020304" pitchFamily="18" charset="0"/>
                <a:ea typeface="MS PGothic" pitchFamily="34" charset="-128"/>
                <a:cs typeface="+mn-cs"/>
              </a:rPr>
              <a:t>h</a:t>
            </a:r>
            <a:endParaRPr kumimoji="0" lang="en-US" sz="5400" b="0" i="0" u="none" strike="noStrike" kern="1200" cap="none" spc="0" normalizeH="0" baseline="0" noProof="0" dirty="0">
              <a:ln>
                <a:noFill/>
              </a:ln>
              <a:solidFill>
                <a:srgbClr val="F79646"/>
              </a:solidFill>
              <a:effectLst/>
              <a:uLnTx/>
              <a:uFillTx/>
              <a:latin typeface="Times New Roman" panose="02020603050405020304" pitchFamily="18" charset="0"/>
              <a:ea typeface="MS PGothic" pitchFamily="34" charset="-128"/>
              <a:cs typeface="+mn-cs"/>
            </a:endParaRPr>
          </a:p>
        </p:txBody>
      </p:sp>
      <p:cxnSp>
        <p:nvCxnSpPr>
          <p:cNvPr id="22" name="Straight Arrow Connector 21"/>
          <p:cNvCxnSpPr/>
          <p:nvPr/>
        </p:nvCxnSpPr>
        <p:spPr>
          <a:xfrm flipV="1">
            <a:off x="4862708" y="4742989"/>
            <a:ext cx="12991" cy="698121"/>
          </a:xfrm>
          <a:prstGeom prst="straightConnector1">
            <a:avLst/>
          </a:prstGeom>
          <a:ln w="1016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997616" y="4800452"/>
            <a:ext cx="554960" cy="70788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MS PGothic" pitchFamily="34" charset="-128"/>
                <a:cs typeface="+mn-cs"/>
              </a:rPr>
              <a:t>N</a:t>
            </a:r>
            <a:endParaRPr kumimoji="0" lang="en-US" sz="4000" b="0" i="0" u="none" strike="noStrike" kern="1200" cap="none" spc="0" normalizeH="0" baseline="0" noProof="0" dirty="0">
              <a:ln>
                <a:noFill/>
              </a:ln>
              <a:solidFill>
                <a:srgbClr val="7030A0"/>
              </a:solidFill>
              <a:effectLst/>
              <a:uLnTx/>
              <a:uFillTx/>
              <a:latin typeface="Times New Roman" panose="02020603050405020304" pitchFamily="18" charset="0"/>
              <a:ea typeface="MS PGothic" pitchFamily="34" charset="-128"/>
              <a:cs typeface="+mn-cs"/>
            </a:endParaRPr>
          </a:p>
        </p:txBody>
      </p:sp>
      <p:cxnSp>
        <p:nvCxnSpPr>
          <p:cNvPr id="26" name="Straight Arrow Connector 25"/>
          <p:cNvCxnSpPr/>
          <p:nvPr/>
        </p:nvCxnSpPr>
        <p:spPr>
          <a:xfrm flipV="1">
            <a:off x="4873781" y="3249981"/>
            <a:ext cx="9616" cy="1493006"/>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8" name="Freeform 27"/>
          <p:cNvSpPr/>
          <p:nvPr/>
        </p:nvSpPr>
        <p:spPr>
          <a:xfrm>
            <a:off x="1108868" y="2126800"/>
            <a:ext cx="6624767" cy="1619390"/>
          </a:xfrm>
          <a:custGeom>
            <a:avLst/>
            <a:gdLst>
              <a:gd name="connsiteX0" fmla="*/ 33467 w 6624767"/>
              <a:gd name="connsiteY0" fmla="*/ 1371740 h 1619390"/>
              <a:gd name="connsiteX1" fmla="*/ 52517 w 6624767"/>
              <a:gd name="connsiteY1" fmla="*/ 1295540 h 1619390"/>
              <a:gd name="connsiteX2" fmla="*/ 528767 w 6624767"/>
              <a:gd name="connsiteY2" fmla="*/ 533540 h 1619390"/>
              <a:gd name="connsiteX3" fmla="*/ 833567 w 6624767"/>
              <a:gd name="connsiteY3" fmla="*/ 1181240 h 1619390"/>
              <a:gd name="connsiteX4" fmla="*/ 1119317 w 6624767"/>
              <a:gd name="connsiteY4" fmla="*/ 400190 h 1619390"/>
              <a:gd name="connsiteX5" fmla="*/ 1366967 w 6624767"/>
              <a:gd name="connsiteY5" fmla="*/ 140 h 1619390"/>
              <a:gd name="connsiteX6" fmla="*/ 1595567 w 6624767"/>
              <a:gd name="connsiteY6" fmla="*/ 438290 h 1619390"/>
              <a:gd name="connsiteX7" fmla="*/ 1881317 w 6624767"/>
              <a:gd name="connsiteY7" fmla="*/ 495440 h 1619390"/>
              <a:gd name="connsiteX8" fmla="*/ 2014667 w 6624767"/>
              <a:gd name="connsiteY8" fmla="*/ 876440 h 1619390"/>
              <a:gd name="connsiteX9" fmla="*/ 2586167 w 6624767"/>
              <a:gd name="connsiteY9" fmla="*/ 838340 h 1619390"/>
              <a:gd name="connsiteX10" fmla="*/ 2814767 w 6624767"/>
              <a:gd name="connsiteY10" fmla="*/ 990740 h 1619390"/>
              <a:gd name="connsiteX11" fmla="*/ 3157667 w 6624767"/>
              <a:gd name="connsiteY11" fmla="*/ 1181240 h 1619390"/>
              <a:gd name="connsiteX12" fmla="*/ 3367217 w 6624767"/>
              <a:gd name="connsiteY12" fmla="*/ 1181240 h 1619390"/>
              <a:gd name="connsiteX13" fmla="*/ 3729167 w 6624767"/>
              <a:gd name="connsiteY13" fmla="*/ 1105040 h 1619390"/>
              <a:gd name="connsiteX14" fmla="*/ 4224467 w 6624767"/>
              <a:gd name="connsiteY14" fmla="*/ 1124090 h 1619390"/>
              <a:gd name="connsiteX15" fmla="*/ 4548317 w 6624767"/>
              <a:gd name="connsiteY15" fmla="*/ 1009790 h 1619390"/>
              <a:gd name="connsiteX16" fmla="*/ 4948367 w 6624767"/>
              <a:gd name="connsiteY16" fmla="*/ 1047890 h 1619390"/>
              <a:gd name="connsiteX17" fmla="*/ 5519867 w 6624767"/>
              <a:gd name="connsiteY17" fmla="*/ 1352690 h 1619390"/>
              <a:gd name="connsiteX18" fmla="*/ 5996117 w 6624767"/>
              <a:gd name="connsiteY18" fmla="*/ 1428890 h 1619390"/>
              <a:gd name="connsiteX19" fmla="*/ 6243767 w 6624767"/>
              <a:gd name="connsiteY19" fmla="*/ 1486040 h 1619390"/>
              <a:gd name="connsiteX20" fmla="*/ 6453317 w 6624767"/>
              <a:gd name="connsiteY20" fmla="*/ 1562240 h 1619390"/>
              <a:gd name="connsiteX21" fmla="*/ 6624767 w 6624767"/>
              <a:gd name="connsiteY21" fmla="*/ 1619390 h 16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4767" h="1619390">
                <a:moveTo>
                  <a:pt x="33467" y="1371740"/>
                </a:moveTo>
                <a:cubicBezTo>
                  <a:pt x="1717" y="1403490"/>
                  <a:pt x="-30033" y="1435240"/>
                  <a:pt x="52517" y="1295540"/>
                </a:cubicBezTo>
                <a:cubicBezTo>
                  <a:pt x="135067" y="1155840"/>
                  <a:pt x="398592" y="552590"/>
                  <a:pt x="528767" y="533540"/>
                </a:cubicBezTo>
                <a:cubicBezTo>
                  <a:pt x="658942" y="514490"/>
                  <a:pt x="735142" y="1203465"/>
                  <a:pt x="833567" y="1181240"/>
                </a:cubicBezTo>
                <a:cubicBezTo>
                  <a:pt x="931992" y="1159015"/>
                  <a:pt x="1030417" y="597040"/>
                  <a:pt x="1119317" y="400190"/>
                </a:cubicBezTo>
                <a:cubicBezTo>
                  <a:pt x="1208217" y="203340"/>
                  <a:pt x="1287592" y="-6210"/>
                  <a:pt x="1366967" y="140"/>
                </a:cubicBezTo>
                <a:cubicBezTo>
                  <a:pt x="1446342" y="6490"/>
                  <a:pt x="1509842" y="355740"/>
                  <a:pt x="1595567" y="438290"/>
                </a:cubicBezTo>
                <a:cubicBezTo>
                  <a:pt x="1681292" y="520840"/>
                  <a:pt x="1811467" y="422415"/>
                  <a:pt x="1881317" y="495440"/>
                </a:cubicBezTo>
                <a:cubicBezTo>
                  <a:pt x="1951167" y="568465"/>
                  <a:pt x="1897192" y="819290"/>
                  <a:pt x="2014667" y="876440"/>
                </a:cubicBezTo>
                <a:cubicBezTo>
                  <a:pt x="2132142" y="933590"/>
                  <a:pt x="2452817" y="819290"/>
                  <a:pt x="2586167" y="838340"/>
                </a:cubicBezTo>
                <a:cubicBezTo>
                  <a:pt x="2719517" y="857390"/>
                  <a:pt x="2719517" y="933590"/>
                  <a:pt x="2814767" y="990740"/>
                </a:cubicBezTo>
                <a:cubicBezTo>
                  <a:pt x="2910017" y="1047890"/>
                  <a:pt x="3065592" y="1149490"/>
                  <a:pt x="3157667" y="1181240"/>
                </a:cubicBezTo>
                <a:cubicBezTo>
                  <a:pt x="3249742" y="1212990"/>
                  <a:pt x="3271967" y="1193940"/>
                  <a:pt x="3367217" y="1181240"/>
                </a:cubicBezTo>
                <a:cubicBezTo>
                  <a:pt x="3462467" y="1168540"/>
                  <a:pt x="3586292" y="1114565"/>
                  <a:pt x="3729167" y="1105040"/>
                </a:cubicBezTo>
                <a:cubicBezTo>
                  <a:pt x="3872042" y="1095515"/>
                  <a:pt x="4087942" y="1139965"/>
                  <a:pt x="4224467" y="1124090"/>
                </a:cubicBezTo>
                <a:cubicBezTo>
                  <a:pt x="4360992" y="1108215"/>
                  <a:pt x="4427667" y="1022490"/>
                  <a:pt x="4548317" y="1009790"/>
                </a:cubicBezTo>
                <a:cubicBezTo>
                  <a:pt x="4668967" y="997090"/>
                  <a:pt x="4786442" y="990740"/>
                  <a:pt x="4948367" y="1047890"/>
                </a:cubicBezTo>
                <a:cubicBezTo>
                  <a:pt x="5110292" y="1105040"/>
                  <a:pt x="5345242" y="1289190"/>
                  <a:pt x="5519867" y="1352690"/>
                </a:cubicBezTo>
                <a:cubicBezTo>
                  <a:pt x="5694492" y="1416190"/>
                  <a:pt x="5875467" y="1406665"/>
                  <a:pt x="5996117" y="1428890"/>
                </a:cubicBezTo>
                <a:cubicBezTo>
                  <a:pt x="6116767" y="1451115"/>
                  <a:pt x="6167567" y="1463815"/>
                  <a:pt x="6243767" y="1486040"/>
                </a:cubicBezTo>
                <a:cubicBezTo>
                  <a:pt x="6319967" y="1508265"/>
                  <a:pt x="6389817" y="1540015"/>
                  <a:pt x="6453317" y="1562240"/>
                </a:cubicBezTo>
                <a:cubicBezTo>
                  <a:pt x="6516817" y="1584465"/>
                  <a:pt x="6570792" y="1601927"/>
                  <a:pt x="6624767" y="1619390"/>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9" name="Rectangle 28"/>
          <p:cNvSpPr/>
          <p:nvPr/>
        </p:nvSpPr>
        <p:spPr>
          <a:xfrm>
            <a:off x="4953092" y="3672731"/>
            <a:ext cx="583814" cy="70788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S PGothic" pitchFamily="34" charset="-128"/>
                <a:cs typeface="+mn-cs"/>
              </a:rPr>
              <a:t>H</a:t>
            </a:r>
            <a:endParaRPr kumimoji="0" lang="en-US" sz="4000" b="0" i="0" u="none" strike="noStrike" kern="1200" cap="none" spc="0" normalizeH="0" baseline="0" noProof="0" dirty="0">
              <a:ln>
                <a:noFill/>
              </a:ln>
              <a:solidFill>
                <a:srgbClr val="00B050"/>
              </a:solidFill>
              <a:effectLst/>
              <a:uLnTx/>
              <a:uFillTx/>
              <a:latin typeface="Times New Roman" panose="02020603050405020304" pitchFamily="18" charset="0"/>
              <a:ea typeface="MS PGothic" pitchFamily="34" charset="-128"/>
              <a:cs typeface="+mn-cs"/>
            </a:endParaRPr>
          </a:p>
        </p:txBody>
      </p:sp>
      <p:sp>
        <p:nvSpPr>
          <p:cNvPr id="35" name="Rectangle 34"/>
          <p:cNvSpPr/>
          <p:nvPr/>
        </p:nvSpPr>
        <p:spPr>
          <a:xfrm>
            <a:off x="1984319" y="1207297"/>
            <a:ext cx="1159292" cy="83099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mn-cs"/>
              </a:rPr>
              <a:t>= </a:t>
            </a:r>
            <a:r>
              <a:rPr kumimoji="0" 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MS PGothic" pitchFamily="34" charset="-128"/>
                <a:cs typeface="+mn-cs"/>
              </a:rPr>
              <a:t>H</a:t>
            </a:r>
            <a:endPar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ea typeface="MS PGothic" pitchFamily="34" charset="-128"/>
              <a:cs typeface="+mn-cs"/>
            </a:endParaRPr>
          </a:p>
        </p:txBody>
      </p:sp>
      <p:sp>
        <p:nvSpPr>
          <p:cNvPr id="36" name="Rectangle 35"/>
          <p:cNvSpPr/>
          <p:nvPr/>
        </p:nvSpPr>
        <p:spPr>
          <a:xfrm>
            <a:off x="3034609" y="1201400"/>
            <a:ext cx="1159292" cy="83099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mn-cs"/>
              </a:rPr>
              <a:t>+ </a:t>
            </a:r>
            <a:r>
              <a:rPr kumimoji="0" lang="en-US" sz="4800" b="1" i="0" u="none" strike="noStrike" kern="1200" cap="none" spc="0" normalizeH="0" baseline="0" noProof="0" dirty="0">
                <a:ln>
                  <a:noFill/>
                </a:ln>
                <a:solidFill>
                  <a:srgbClr val="7030A0"/>
                </a:solidFill>
                <a:effectLst/>
                <a:uLnTx/>
                <a:uFillTx/>
                <a:latin typeface="Times New Roman" panose="02020603050405020304" pitchFamily="18" charset="0"/>
                <a:ea typeface="MS PGothic" pitchFamily="34" charset="-128"/>
                <a:cs typeface="+mn-cs"/>
              </a:rPr>
              <a:t>N</a:t>
            </a:r>
          </a:p>
        </p:txBody>
      </p:sp>
      <p:sp>
        <p:nvSpPr>
          <p:cNvPr id="3" name="TextBox 2"/>
          <p:cNvSpPr txBox="1"/>
          <p:nvPr/>
        </p:nvSpPr>
        <p:spPr>
          <a:xfrm>
            <a:off x="2614312" y="5771580"/>
            <a:ext cx="4024035"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Times New Roman" panose="02020603050405020304" pitchFamily="18" charset="0"/>
                <a:ea typeface="MS PGothic" pitchFamily="34" charset="-128"/>
                <a:cs typeface="Times New Roman" panose="02020603050405020304" pitchFamily="18" charset="0"/>
              </a:rPr>
              <a:t>*The relationship between the ellipsoid and the geoid may be swapped in some locations  </a:t>
            </a:r>
          </a:p>
        </p:txBody>
      </p:sp>
      <p:grpSp>
        <p:nvGrpSpPr>
          <p:cNvPr id="27" name="Group 26"/>
          <p:cNvGrpSpPr/>
          <p:nvPr/>
        </p:nvGrpSpPr>
        <p:grpSpPr>
          <a:xfrm>
            <a:off x="5854666" y="1193230"/>
            <a:ext cx="3107391" cy="2316860"/>
            <a:chOff x="3324725" y="-82658"/>
            <a:chExt cx="2600536" cy="3025886"/>
          </a:xfrm>
        </p:grpSpPr>
        <p:grpSp>
          <p:nvGrpSpPr>
            <p:cNvPr id="33" name="Group 32"/>
            <p:cNvGrpSpPr/>
            <p:nvPr/>
          </p:nvGrpSpPr>
          <p:grpSpPr>
            <a:xfrm>
              <a:off x="3324725" y="-82658"/>
              <a:ext cx="2600536" cy="2809270"/>
              <a:chOff x="6399123" y="36960"/>
              <a:chExt cx="2600536" cy="2809270"/>
            </a:xfrm>
          </p:grpSpPr>
          <p:pic>
            <p:nvPicPr>
              <p:cNvPr id="37" name="Picture 2" descr="https://lh3.googleusercontent.com/S1XOYQBbS0C3cGyn9yZ5WWrfL0hoUVTwXPkwplNFKT9ZFaMQY7UUoOl1mZxVoEkHPYJL91at1cDJlGXDQJQ3KAGNsSb64nb-tkEhFG1m9NaQZOR9GAB198qw0HrG3DKk1iZDK2l_YMrXbDtrdb_ykGqKK-tmObAJWnFYUQjLQVPvPJNfdXt7icqPahRcbkDWkNa9-fRRvCP2rB5bLWbkoeet1Btzop0cwtckaDePJMqvoMbEKuliY60d4Zs9dEAx4MLfJHwiJjkV_ai2JXQk85cT5oKoyHmgWy3UY0v_lDCRZMhj-E0EEJ5O2S74nadCiKivx1P_psT-iSA7-hp3vtQTsNUhlPOZI5zZdm6bhFEuN2QAkGLJhUytCNlXkSea-sfq5YmCRI5Zb0HnmxChklDkOaZv7brDCx5ngEYv61hmyh1k9eYXvWgMvXE_XjjAv3FBFyO-N3xYLLgZNJBSqhsjfBxY4oPXXxY20BV3WaGM664__VDYaHiC7E82eVcLMs0LDcigR4NlFzHY0gkUz_gA2jkFn0GNmioj6uQtYjqoRZrYK5kfo530ai7xP6nWQtlK9fNUNtLXuSUSa9V9eMLjJKA8J8hgEBX5GUY=w1408-h941-n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23" t="5189" r="17825" b="20118"/>
              <a:stretch/>
            </p:blipFill>
            <p:spPr bwMode="auto">
              <a:xfrm>
                <a:off x="6462212" y="888217"/>
                <a:ext cx="1771011" cy="1958013"/>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23"/>
              <p:cNvSpPr txBox="1">
                <a:spLocks noChangeArrowheads="1"/>
              </p:cNvSpPr>
              <p:nvPr/>
            </p:nvSpPr>
            <p:spPr bwMode="auto">
              <a:xfrm>
                <a:off x="6399123" y="36960"/>
                <a:ext cx="2600536" cy="92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MS PGothic" pitchFamily="34" charset="-128"/>
                    <a:cs typeface="+mn-cs"/>
                  </a:rPr>
                  <a:t>H: </a:t>
                </a:r>
                <a:r>
                  <a:rPr kumimoji="0" lang="en-US" sz="2000" b="1" i="0" u="none" strike="noStrike" kern="1200" cap="none" spc="0" normalizeH="0" baseline="0" noProof="0" dirty="0" smtClean="0">
                    <a:ln>
                      <a:noFill/>
                    </a:ln>
                    <a:solidFill>
                      <a:srgbClr val="00B050"/>
                    </a:solidFill>
                    <a:effectLst/>
                    <a:uLnTx/>
                    <a:uFillTx/>
                    <a:latin typeface="Times New Roman" panose="02020603050405020304" pitchFamily="18" charset="0"/>
                    <a:ea typeface="MS PGothic" pitchFamily="34" charset="-128"/>
                    <a:cs typeface="+mn-cs"/>
                  </a:rPr>
                  <a:t>Orthometric height</a:t>
                </a:r>
                <a:r>
                  <a:rPr kumimoji="0" lang="en-US" altLang="en-US" sz="2000" b="1" i="0" u="none" strike="noStrike" kern="1200" cap="none" spc="0" normalizeH="0" baseline="0" noProof="0" dirty="0" smtClean="0">
                    <a:ln>
                      <a:noFill/>
                    </a:ln>
                    <a:solidFill>
                      <a:srgbClr val="00B050"/>
                    </a:solidFill>
                    <a:effectLst/>
                    <a:uLnTx/>
                    <a:uFillTx/>
                    <a:latin typeface="Calibri"/>
                    <a:ea typeface="+mn-ea"/>
                    <a:cs typeface="+mn-cs"/>
                  </a:rPr>
                  <a:t> </a:t>
                </a:r>
                <a:r>
                  <a:rPr kumimoji="0" lang="en-US" alt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MS PGothic" pitchFamily="34" charset="-128"/>
                    <a:cs typeface="+mn-cs"/>
                  </a:rPr>
                  <a:t>from </a:t>
                </a:r>
                <a:r>
                  <a:rPr kumimoji="0" lang="en-US" altLang="en-US" sz="2000" b="1" i="0" u="none" strike="noStrike" kern="1200" cap="none" spc="0" normalizeH="0" baseline="0" noProof="0" dirty="0" smtClean="0">
                    <a:ln>
                      <a:noFill/>
                    </a:ln>
                    <a:solidFill>
                      <a:srgbClr val="00B050"/>
                    </a:solidFill>
                    <a:effectLst/>
                    <a:uLnTx/>
                    <a:uFillTx/>
                    <a:latin typeface="Times New Roman" panose="02020603050405020304" pitchFamily="18" charset="0"/>
                    <a:ea typeface="MS PGothic" pitchFamily="34" charset="-128"/>
                    <a:cs typeface="+mn-cs"/>
                  </a:rPr>
                  <a:t>Leveling – water flow</a:t>
                </a:r>
                <a:endParaRPr kumimoji="0" lang="en-US" alt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MS PGothic" pitchFamily="34" charset="-128"/>
                  <a:cs typeface="+mn-cs"/>
                </a:endParaRPr>
              </a:p>
            </p:txBody>
          </p:sp>
        </p:grpSp>
        <p:pic>
          <p:nvPicPr>
            <p:cNvPr id="34" name="Picture 2" descr="https://lh6.googleusercontent.com/wi3AYco9vXR_62LwCykcbpJO0IPb2yV_ulTfZMvvjnUgveLsikZKAV6XZWiwTJCBH9Y7QZ03H0YiGoR7dVgp2rGiBxPA5tig9ih7kePfVolBU3qyplbKgwelzs7Z7V2XWOAcLRsCQ3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191" t="11363" r="19174" b="10814"/>
            <a:stretch/>
          </p:blipFill>
          <p:spPr bwMode="auto">
            <a:xfrm>
              <a:off x="4478897" y="1961327"/>
              <a:ext cx="1036886" cy="9819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9518236" y="3494923"/>
            <a:ext cx="2500693" cy="2861432"/>
            <a:chOff x="9518236" y="3494923"/>
            <a:chExt cx="2500693" cy="2861432"/>
          </a:xfrm>
        </p:grpSpPr>
        <p:sp>
          <p:nvSpPr>
            <p:cNvPr id="40" name="Text Box 26"/>
            <p:cNvSpPr txBox="1">
              <a:spLocks noChangeArrowheads="1"/>
            </p:cNvSpPr>
            <p:nvPr/>
          </p:nvSpPr>
          <p:spPr bwMode="auto">
            <a:xfrm>
              <a:off x="9556336" y="5340692"/>
              <a:ext cx="246259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smtClean="0">
                  <a:ln>
                    <a:noFill/>
                  </a:ln>
                  <a:solidFill>
                    <a:srgbClr val="7030A0"/>
                  </a:solidFill>
                  <a:effectLst/>
                  <a:uLnTx/>
                  <a:uFillTx/>
                  <a:latin typeface="Calibri"/>
                  <a:ea typeface="+mn-ea"/>
                  <a:cs typeface="+mn-cs"/>
                </a:rPr>
                <a:t>N: Geoid undulation from </a:t>
              </a:r>
              <a:r>
                <a:rPr kumimoji="0" lang="en-US" altLang="en-US" sz="2000" b="1" i="0" u="none" strike="noStrike" kern="1200" cap="none" spc="0" normalizeH="0" baseline="0" noProof="0" dirty="0">
                  <a:ln>
                    <a:noFill/>
                  </a:ln>
                  <a:solidFill>
                    <a:srgbClr val="7030A0"/>
                  </a:solidFill>
                  <a:effectLst/>
                  <a:uLnTx/>
                  <a:uFillTx/>
                  <a:latin typeface="Calibri"/>
                  <a:ea typeface="+mn-ea"/>
                  <a:cs typeface="+mn-cs"/>
                </a:rPr>
                <a:t>a geoid model</a:t>
              </a:r>
              <a:r>
                <a:rPr kumimoji="0" lang="en-US" altLang="en-US" sz="2000" b="1" i="0" u="none" strike="noStrike" kern="1200" cap="none" spc="0" normalizeH="0" baseline="0" noProof="0" dirty="0" smtClean="0">
                  <a:ln>
                    <a:noFill/>
                  </a:ln>
                  <a:solidFill>
                    <a:srgbClr val="7030A0"/>
                  </a:solidFill>
                  <a:effectLst/>
                  <a:uLnTx/>
                  <a:uFillTx/>
                  <a:latin typeface="Calibri"/>
                  <a:ea typeface="+mn-ea"/>
                  <a:cs typeface="+mn-cs"/>
                </a:rPr>
                <a:t>: </a:t>
              </a:r>
              <a:r>
                <a:rPr kumimoji="0" lang="en-US" altLang="en-US" sz="2000" b="1" i="0" u="none" strike="noStrike" kern="1200" cap="none" spc="0" normalizeH="0" baseline="0" noProof="0" dirty="0">
                  <a:ln>
                    <a:noFill/>
                  </a:ln>
                  <a:solidFill>
                    <a:srgbClr val="7030A0"/>
                  </a:solidFill>
                  <a:effectLst/>
                  <a:uLnTx/>
                  <a:uFillTx/>
                  <a:latin typeface="Calibri"/>
                  <a:ea typeface="+mn-ea"/>
                  <a:cs typeface="+mn-cs"/>
                </a:rPr>
                <a:t>gravimetric or hybrid</a:t>
              </a:r>
            </a:p>
          </p:txBody>
        </p:sp>
        <p:pic>
          <p:nvPicPr>
            <p:cNvPr id="41" name="Picture 27" descr="geo03a_70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59" t="52025" r="61625" b="25487"/>
            <a:stretch/>
          </p:blipFill>
          <p:spPr bwMode="auto">
            <a:xfrm>
              <a:off x="9518236" y="3494923"/>
              <a:ext cx="2342400" cy="18308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9037442" y="582311"/>
            <a:ext cx="3074087" cy="2622116"/>
            <a:chOff x="9037442" y="582311"/>
            <a:chExt cx="3074087" cy="2622116"/>
          </a:xfrm>
        </p:grpSpPr>
        <p:grpSp>
          <p:nvGrpSpPr>
            <p:cNvPr id="15" name="Group 14"/>
            <p:cNvGrpSpPr/>
            <p:nvPr/>
          </p:nvGrpSpPr>
          <p:grpSpPr>
            <a:xfrm>
              <a:off x="9631420" y="582311"/>
              <a:ext cx="2480109" cy="2622116"/>
              <a:chOff x="9631420" y="582311"/>
              <a:chExt cx="2480109" cy="2622116"/>
            </a:xfrm>
          </p:grpSpPr>
          <p:sp>
            <p:nvSpPr>
              <p:cNvPr id="31" name="Text Box 23"/>
              <p:cNvSpPr txBox="1">
                <a:spLocks noChangeArrowheads="1"/>
              </p:cNvSpPr>
              <p:nvPr/>
            </p:nvSpPr>
            <p:spPr bwMode="auto">
              <a:xfrm>
                <a:off x="9631420" y="2496541"/>
                <a:ext cx="24801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smtClean="0">
                    <a:ln>
                      <a:noFill/>
                    </a:ln>
                    <a:solidFill>
                      <a:srgbClr val="F79646"/>
                    </a:solidFill>
                    <a:effectLst/>
                    <a:uLnTx/>
                    <a:uFillTx/>
                    <a:latin typeface="Calibri"/>
                    <a:ea typeface="+mn-ea"/>
                    <a:cs typeface="+mn-cs"/>
                  </a:rPr>
                  <a:t>h: Ellipsoid height measured  </a:t>
                </a:r>
                <a:r>
                  <a:rPr kumimoji="0" lang="en-US" altLang="en-US" sz="2000" b="1" i="0" u="none" strike="noStrike" kern="1200" cap="none" spc="0" normalizeH="0" baseline="0" noProof="0" dirty="0">
                    <a:ln>
                      <a:noFill/>
                    </a:ln>
                    <a:solidFill>
                      <a:srgbClr val="F79646"/>
                    </a:solidFill>
                    <a:effectLst/>
                    <a:uLnTx/>
                    <a:uFillTx/>
                    <a:latin typeface="Calibri"/>
                    <a:ea typeface="+mn-ea"/>
                    <a:cs typeface="+mn-cs"/>
                  </a:rPr>
                  <a:t>using GPS</a:t>
                </a:r>
              </a:p>
            </p:txBody>
          </p:sp>
          <p:pic>
            <p:nvPicPr>
              <p:cNvPr id="32" name="Picture 24" descr="geo03a_70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98" t="26435" r="54709" b="47669"/>
              <a:stretch/>
            </p:blipFill>
            <p:spPr bwMode="auto">
              <a:xfrm>
                <a:off x="10049950" y="582311"/>
                <a:ext cx="1938253" cy="192972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https://lh3.googleusercontent.com/q9bkpR646ciMmr3QWsyNM-9_7_B3OtLi8Y3I85jMjd7S-wLZS7nG0I0EuRB8CQrkQsG3eyIpfEK4oOJNqIsI2xEOGRqESegkBMbxNenkKOc3vHX4p0zZwR7la-hzKvT2_veDRweq"/>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999" t="7801" r="31404" b="15958"/>
            <a:stretch/>
          </p:blipFill>
          <p:spPr bwMode="auto">
            <a:xfrm>
              <a:off x="9037442" y="583586"/>
              <a:ext cx="1191945" cy="1971294"/>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TextBox 42"/>
          <p:cNvSpPr txBox="1"/>
          <p:nvPr/>
        </p:nvSpPr>
        <p:spPr>
          <a:xfrm>
            <a:off x="255205" y="6924305"/>
            <a:ext cx="9080084" cy="1477328"/>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Theoretically,  the difference between these three values should be zero.  In practice, using actual observations gives a residual, or measure of the misfit between the three.  We use the residual to evaluate and quality control the observations</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In the Modernized System the GEOID 2022 model will DEFINE  the height rather than estimate it as done with the hybrid geoid models.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224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18">
                                            <p:txEl>
                                              <p:pRg st="0" end="0"/>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25"/>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3" grpId="0"/>
      <p:bldP spid="14" grpId="0"/>
      <p:bldP spid="20" grpId="0"/>
      <p:bldP spid="25" grpId="0"/>
      <p:bldP spid="28" grpId="0" animBg="1"/>
      <p:bldP spid="29" grpId="0"/>
      <p:bldP spid="35" grpId="0"/>
      <p:bldP spid="3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49189" y="1816782"/>
            <a:ext cx="2785259" cy="3807910"/>
            <a:chOff x="561892" y="1308580"/>
            <a:chExt cx="2088944" cy="2855932"/>
          </a:xfrm>
        </p:grpSpPr>
        <p:sp>
          <p:nvSpPr>
            <p:cNvPr id="4" name="Text Box 23"/>
            <p:cNvSpPr txBox="1">
              <a:spLocks noChangeArrowheads="1"/>
            </p:cNvSpPr>
            <p:nvPr/>
          </p:nvSpPr>
          <p:spPr bwMode="auto">
            <a:xfrm>
              <a:off x="561892" y="3171788"/>
              <a:ext cx="2088944" cy="99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2667" b="1" i="0" u="none" strike="noStrike" kern="1200" cap="none" spc="0" normalizeH="0" baseline="0" noProof="0" dirty="0">
                  <a:ln>
                    <a:noFill/>
                  </a:ln>
                  <a:solidFill>
                    <a:schemeClr val="accent6"/>
                  </a:solidFill>
                  <a:effectLst/>
                  <a:uLnTx/>
                  <a:uFillTx/>
                  <a:latin typeface="Calibri"/>
                  <a:ea typeface="+mn-ea"/>
                  <a:cs typeface="+mn-cs"/>
                </a:rPr>
                <a:t>h is ellipsoid height measured  using GPS</a:t>
              </a:r>
            </a:p>
          </p:txBody>
        </p:sp>
        <p:pic>
          <p:nvPicPr>
            <p:cNvPr id="5" name="Picture 24" descr="geo03a_70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98" t="26435" r="54709" b="47669"/>
            <a:stretch/>
          </p:blipFill>
          <p:spPr bwMode="auto">
            <a:xfrm>
              <a:off x="561893" y="1308580"/>
              <a:ext cx="1541944" cy="1535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8911576" y="1816782"/>
            <a:ext cx="2837083" cy="3400799"/>
            <a:chOff x="3543318" y="1306088"/>
            <a:chExt cx="2127812" cy="2550599"/>
          </a:xfrm>
        </p:grpSpPr>
        <p:sp>
          <p:nvSpPr>
            <p:cNvPr id="7" name="Text Box 26"/>
            <p:cNvSpPr txBox="1">
              <a:spLocks noChangeArrowheads="1"/>
            </p:cNvSpPr>
            <p:nvPr/>
          </p:nvSpPr>
          <p:spPr bwMode="auto">
            <a:xfrm>
              <a:off x="3543318" y="3171788"/>
              <a:ext cx="2127812" cy="684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2667" b="1" i="0" u="none" strike="noStrike" kern="1200" cap="none" spc="0" normalizeH="0" baseline="0" noProof="0" dirty="0">
                  <a:ln>
                    <a:noFill/>
                  </a:ln>
                  <a:solidFill>
                    <a:srgbClr val="7030A0"/>
                  </a:solidFill>
                  <a:effectLst/>
                  <a:uLnTx/>
                  <a:uFillTx/>
                  <a:latin typeface="Calibri"/>
                  <a:ea typeface="+mn-ea"/>
                  <a:cs typeface="+mn-cs"/>
                </a:rPr>
                <a:t>N is from a g</a:t>
              </a:r>
              <a:r>
                <a:rPr kumimoji="0" lang="en-US" altLang="en-US" sz="2667" b="1" i="0" u="none" strike="noStrike" kern="1200" cap="none" spc="0" normalizeH="0" baseline="0" noProof="0" dirty="0" err="1">
                  <a:ln>
                    <a:noFill/>
                  </a:ln>
                  <a:solidFill>
                    <a:srgbClr val="7030A0"/>
                  </a:solidFill>
                  <a:effectLst/>
                  <a:uLnTx/>
                  <a:uFillTx/>
                  <a:latin typeface="Calibri"/>
                  <a:ea typeface="+mn-ea"/>
                  <a:cs typeface="+mn-cs"/>
                </a:rPr>
                <a:t>eoid</a:t>
              </a:r>
              <a:r>
                <a:rPr kumimoji="0" lang="en-US" altLang="en-US" sz="2667" b="1" i="0" u="none" strike="noStrike" kern="1200" cap="none" spc="0" normalizeH="0" baseline="0" noProof="0" dirty="0">
                  <a:ln>
                    <a:noFill/>
                  </a:ln>
                  <a:solidFill>
                    <a:srgbClr val="7030A0"/>
                  </a:solidFill>
                  <a:effectLst/>
                  <a:uLnTx/>
                  <a:uFillTx/>
                  <a:latin typeface="Calibri"/>
                  <a:ea typeface="+mn-ea"/>
                  <a:cs typeface="+mn-cs"/>
                </a:rPr>
                <a:t> m</a:t>
              </a:r>
              <a:r>
                <a:rPr kumimoji="0" lang="en-US" altLang="en-US" sz="2667" b="1" i="0" u="none" strike="noStrike" kern="1200" cap="none" spc="0" normalizeH="0" baseline="0" noProof="0" dirty="0" err="1">
                  <a:ln>
                    <a:noFill/>
                  </a:ln>
                  <a:solidFill>
                    <a:srgbClr val="7030A0"/>
                  </a:solidFill>
                  <a:effectLst/>
                  <a:uLnTx/>
                  <a:uFillTx/>
                  <a:latin typeface="Calibri"/>
                  <a:ea typeface="+mn-ea"/>
                  <a:cs typeface="+mn-cs"/>
                </a:rPr>
                <a:t>odel</a:t>
              </a:r>
              <a:endParaRPr kumimoji="0" lang="en-US" altLang="en-US" sz="2667" b="1" i="0" u="none" strike="noStrike" kern="1200" cap="none" spc="0" normalizeH="0" baseline="0" noProof="0" dirty="0">
                <a:ln>
                  <a:noFill/>
                </a:ln>
                <a:solidFill>
                  <a:srgbClr val="7030A0"/>
                </a:solidFill>
                <a:effectLst/>
                <a:uLnTx/>
                <a:uFillTx/>
                <a:latin typeface="Calibri"/>
                <a:ea typeface="+mn-ea"/>
                <a:cs typeface="+mn-cs"/>
              </a:endParaRPr>
            </a:p>
          </p:txBody>
        </p:sp>
        <p:pic>
          <p:nvPicPr>
            <p:cNvPr id="8" name="Picture 27" descr="geo03a_70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59" t="52025" r="61625" b="25487"/>
            <a:stretch/>
          </p:blipFill>
          <p:spPr bwMode="auto">
            <a:xfrm>
              <a:off x="3543318" y="1306088"/>
              <a:ext cx="1485221" cy="153515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98521" y="5681863"/>
            <a:ext cx="12106779" cy="107702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mn-ea"/>
                <a:cs typeface="+mn-cs"/>
              </a:rPr>
              <a:t>Theoretically,  the difference between these three values should be zero.  In practice, using actual observations gives a residual, or measure of the misfit between the three.  </a:t>
            </a:r>
            <a:r>
              <a:rPr kumimoji="0" lang="en-US" sz="2133" b="0" i="0" u="none" strike="noStrike" kern="1200" cap="none" spc="0" normalizeH="0" baseline="0" noProof="0" dirty="0" smtClean="0">
                <a:ln>
                  <a:noFill/>
                </a:ln>
                <a:solidFill>
                  <a:prstClr val="black"/>
                </a:solidFill>
                <a:effectLst/>
                <a:uLnTx/>
                <a:uFillTx/>
                <a:latin typeface="Calibri"/>
                <a:ea typeface="+mn-ea"/>
                <a:cs typeface="+mn-cs"/>
              </a:rPr>
              <a:t>NGS uses </a:t>
            </a:r>
            <a:r>
              <a:rPr kumimoji="0" lang="en-US" sz="2133" b="0" i="0" u="none" strike="noStrike" kern="1200" cap="none" spc="0" normalizeH="0" baseline="0" noProof="0" dirty="0">
                <a:ln>
                  <a:noFill/>
                </a:ln>
                <a:solidFill>
                  <a:prstClr val="black"/>
                </a:solidFill>
                <a:effectLst/>
                <a:uLnTx/>
                <a:uFillTx/>
                <a:latin typeface="Calibri"/>
                <a:ea typeface="+mn-ea"/>
                <a:cs typeface="+mn-cs"/>
              </a:rPr>
              <a:t>the residual to evaluate the </a:t>
            </a:r>
            <a:r>
              <a:rPr kumimoji="0" lang="en-US" sz="2133" b="0" i="0" u="none" strike="noStrike" kern="1200" cap="none" spc="0" normalizeH="0" baseline="0" noProof="0" dirty="0" smtClean="0">
                <a:ln>
                  <a:noFill/>
                </a:ln>
                <a:solidFill>
                  <a:prstClr val="black"/>
                </a:solidFill>
                <a:effectLst/>
                <a:uLnTx/>
                <a:uFillTx/>
                <a:latin typeface="Calibri"/>
                <a:ea typeface="+mn-ea"/>
                <a:cs typeface="+mn-cs"/>
              </a:rPr>
              <a:t>observations</a:t>
            </a:r>
            <a:r>
              <a:rPr kumimoji="0" lang="en-US" sz="2133" b="0" i="0" u="none" strike="noStrike" kern="1200" cap="none" spc="0" normalizeH="0" noProof="0" dirty="0" smtClean="0">
                <a:ln>
                  <a:noFill/>
                </a:ln>
                <a:solidFill>
                  <a:prstClr val="black"/>
                </a:solidFill>
                <a:effectLst/>
                <a:uLnTx/>
                <a:uFillTx/>
                <a:latin typeface="Calibri"/>
                <a:ea typeface="+mn-ea"/>
                <a:cs typeface="+mn-cs"/>
              </a:rPr>
              <a:t> in slightly different ways.</a:t>
            </a:r>
            <a:endParaRPr kumimoji="0" lang="en-US" sz="2133"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98522" y="501424"/>
            <a:ext cx="11888070" cy="1200329"/>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4000" b="1" dirty="0" smtClean="0">
                <a:solidFill>
                  <a:prstClr val="black"/>
                </a:solidFill>
                <a:latin typeface="Helvetica" panose="020B0604020202020204" pitchFamily="34" charset="0"/>
                <a:cs typeface="Helvetica" panose="020B0604020202020204" pitchFamily="34" charset="0"/>
              </a:rPr>
              <a:t>Cross Validation with independent data:</a:t>
            </a:r>
            <a:endParaRPr kumimoji="0" lang="en-US" sz="4000" b="1" i="0" u="none" strike="noStrike" kern="1200" cap="none" spc="0" normalizeH="0" baseline="0" noProof="0" dirty="0" smtClean="0">
              <a:ln>
                <a:noFill/>
              </a:ln>
              <a:solidFill>
                <a:prstClr val="black"/>
              </a:solidFill>
              <a:effectLst/>
              <a:uLnTx/>
              <a:uFillTx/>
              <a:latin typeface="Helvetica" panose="020B0604020202020204" pitchFamily="34" charset="0"/>
              <a:cs typeface="Helvetica"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Helvetica" panose="020B0604020202020204" pitchFamily="34" charset="0"/>
                <a:cs typeface="Helvetica" panose="020B0604020202020204" pitchFamily="34" charset="0"/>
              </a:rPr>
              <a:t>Residual </a:t>
            </a:r>
            <a:r>
              <a:rPr kumimoji="0" lang="en-US" sz="32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a:t>
            </a:r>
            <a:r>
              <a:rPr kumimoji="0" lang="en-US" sz="3200" b="1" i="0" u="none" strike="noStrike" kern="1200" cap="none" spc="0" normalizeH="0" baseline="0" noProof="0" dirty="0">
                <a:ln>
                  <a:noFill/>
                </a:ln>
                <a:solidFill>
                  <a:schemeClr val="accent6"/>
                </a:solidFill>
                <a:effectLst/>
                <a:uLnTx/>
                <a:uFillTx/>
                <a:latin typeface="Helvetica" panose="020B0604020202020204" pitchFamily="34" charset="0"/>
                <a:cs typeface="Helvetica" panose="020B0604020202020204" pitchFamily="34" charset="0"/>
              </a:rPr>
              <a:t>h</a:t>
            </a:r>
            <a:r>
              <a:rPr kumimoji="0" lang="en-US" sz="32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 </a:t>
            </a:r>
            <a:r>
              <a:rPr kumimoji="0" lang="en-US" sz="3200" b="1" i="0" u="none" strike="noStrike" kern="1200" cap="none" spc="0" normalizeH="0" baseline="0" noProof="0" dirty="0">
                <a:ln>
                  <a:noFill/>
                </a:ln>
                <a:solidFill>
                  <a:srgbClr val="00B050"/>
                </a:solidFill>
                <a:effectLst/>
                <a:uLnTx/>
                <a:uFillTx/>
                <a:latin typeface="Helvetica" panose="020B0604020202020204" pitchFamily="34" charset="0"/>
                <a:cs typeface="Helvetica" panose="020B0604020202020204" pitchFamily="34" charset="0"/>
              </a:rPr>
              <a:t>H</a:t>
            </a:r>
            <a:r>
              <a:rPr kumimoji="0" lang="en-US" sz="32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 </a:t>
            </a:r>
            <a:r>
              <a:rPr kumimoji="0" lang="en-US" sz="3200" b="1" i="0" u="none" strike="noStrike" kern="1200" cap="none" spc="0" normalizeH="0" baseline="0" noProof="0" dirty="0">
                <a:ln>
                  <a:noFill/>
                </a:ln>
                <a:solidFill>
                  <a:srgbClr val="7030A0"/>
                </a:solidFill>
                <a:effectLst/>
                <a:uLnTx/>
                <a:uFillTx/>
                <a:latin typeface="Helvetica" panose="020B0604020202020204" pitchFamily="34" charset="0"/>
                <a:cs typeface="Helvetica" panose="020B0604020202020204" pitchFamily="34" charset="0"/>
              </a:rPr>
              <a:t>N</a:t>
            </a:r>
          </a:p>
        </p:txBody>
      </p:sp>
      <p:grpSp>
        <p:nvGrpSpPr>
          <p:cNvPr id="13" name="Group 12"/>
          <p:cNvGrpSpPr/>
          <p:nvPr/>
        </p:nvGrpSpPr>
        <p:grpSpPr>
          <a:xfrm>
            <a:off x="4517085" y="1816782"/>
            <a:ext cx="3216923" cy="3807910"/>
            <a:chOff x="3387814" y="1188962"/>
            <a:chExt cx="2412692" cy="2855932"/>
          </a:xfrm>
        </p:grpSpPr>
        <p:grpSp>
          <p:nvGrpSpPr>
            <p:cNvPr id="2" name="Group 1"/>
            <p:cNvGrpSpPr/>
            <p:nvPr/>
          </p:nvGrpSpPr>
          <p:grpSpPr>
            <a:xfrm>
              <a:off x="3387814" y="1188962"/>
              <a:ext cx="2412692" cy="2855932"/>
              <a:chOff x="6462212" y="1308580"/>
              <a:chExt cx="2412692" cy="2855932"/>
            </a:xfrm>
          </p:grpSpPr>
          <p:pic>
            <p:nvPicPr>
              <p:cNvPr id="1026" name="Picture 2" descr="https://lh3.googleusercontent.com/S1XOYQBbS0C3cGyn9yZ5WWrfL0hoUVTwXPkwplNFKT9ZFaMQY7UUoOl1mZxVoEkHPYJL91at1cDJlGXDQJQ3KAGNsSb64nb-tkEhFG1m9NaQZOR9GAB198qw0HrG3DKk1iZDK2l_YMrXbDtrdb_ykGqKK-tmObAJWnFYUQjLQVPvPJNfdXt7icqPahRcbkDWkNa9-fRRvCP2rB5bLWbkoeet1Btzop0cwtckaDePJMqvoMbEKuliY60d4Zs9dEAx4MLfJHwiJjkV_ai2JXQk85cT5oKoyHmgWy3UY0v_lDCRZMhj-E0EEJ5O2S74nadCiKivx1P_psT-iSA7-hp3vtQTsNUhlPOZI5zZdm6bhFEuN2QAkGLJhUytCNlXkSea-sfq5YmCRI5Zb0HnmxChklDkOaZv7brDCx5ngEYv61hmyh1k9eYXvWgMvXE_XjjAv3FBFyO-N3xYLLgZNJBSqhsjfBxY4oPXXxY20BV3WaGM664__VDYaHiC7E82eVcLMs0LDcigR4NlFzHY0gkUz_gA2jkFn0GNmioj6uQtYjqoRZrYK5kfo530ai7xP6nWQtlK9fNUNtLXuSUSa9V9eMLjJKA8J8hgEBX5GUY=w1408-h941-n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023" t="5189" r="17825" b="20118"/>
              <a:stretch/>
            </p:blipFill>
            <p:spPr bwMode="auto">
              <a:xfrm>
                <a:off x="6462212" y="1308580"/>
                <a:ext cx="1390795" cy="15376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3"/>
              <p:cNvSpPr txBox="1">
                <a:spLocks noChangeArrowheads="1"/>
              </p:cNvSpPr>
              <p:nvPr/>
            </p:nvSpPr>
            <p:spPr bwMode="auto">
              <a:xfrm>
                <a:off x="6462212" y="3171788"/>
                <a:ext cx="2412692" cy="99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2667" b="1" i="0" u="none" strike="noStrike" kern="1200" cap="none" spc="0" normalizeH="0" baseline="0" noProof="0" dirty="0">
                    <a:ln>
                      <a:noFill/>
                    </a:ln>
                    <a:solidFill>
                      <a:srgbClr val="00B050"/>
                    </a:solidFill>
                    <a:effectLst/>
                    <a:uLnTx/>
                    <a:uFillTx/>
                    <a:latin typeface="Calibri"/>
                    <a:ea typeface="+mn-ea"/>
                    <a:cs typeface="+mn-cs"/>
                  </a:rPr>
                  <a:t>H is an NAVD 88 </a:t>
                </a:r>
                <a:r>
                  <a:rPr kumimoji="0" lang="en-US" altLang="en-US" sz="2667" b="1" i="0" u="none" strike="noStrike" kern="1200" cap="none" spc="0" normalizeH="0" baseline="0" noProof="0" dirty="0" err="1">
                    <a:ln>
                      <a:noFill/>
                    </a:ln>
                    <a:solidFill>
                      <a:srgbClr val="00B050"/>
                    </a:solidFill>
                    <a:effectLst/>
                    <a:uLnTx/>
                    <a:uFillTx/>
                    <a:latin typeface="Calibri"/>
                    <a:ea typeface="+mn-ea"/>
                    <a:cs typeface="+mn-cs"/>
                  </a:rPr>
                  <a:t>Orthometric</a:t>
                </a:r>
                <a:r>
                  <a:rPr kumimoji="0" lang="en-US" altLang="en-US" sz="2667" b="1" i="0" u="none" strike="noStrike" kern="1200" cap="none" spc="0" normalizeH="0" baseline="0" noProof="0" dirty="0">
                    <a:ln>
                      <a:noFill/>
                    </a:ln>
                    <a:solidFill>
                      <a:srgbClr val="00B050"/>
                    </a:solidFill>
                    <a:effectLst/>
                    <a:uLnTx/>
                    <a:uFillTx/>
                    <a:latin typeface="Calibri"/>
                    <a:ea typeface="+mn-ea"/>
                    <a:cs typeface="+mn-cs"/>
                  </a:rPr>
                  <a:t> Height from Leveling</a:t>
                </a:r>
              </a:p>
            </p:txBody>
          </p:sp>
        </p:grpSp>
        <p:pic>
          <p:nvPicPr>
            <p:cNvPr id="14" name="Picture 2" descr="https://lh6.googleusercontent.com/wi3AYco9vXR_62LwCykcbpJO0IPb2yV_ulTfZMvvjnUgveLsikZKAV6XZWiwTJCBH9Y7QZ03H0YiGoR7dVgp2rGiBxPA5tig9ih7kePfVolBU3qyplbKgwelzs7Z7V2XWOAcLRsCQ3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91" t="11363" r="19174" b="10814"/>
            <a:stretch/>
          </p:blipFill>
          <p:spPr bwMode="auto">
            <a:xfrm>
              <a:off x="4478897" y="2172130"/>
              <a:ext cx="814278" cy="77109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3128048" y="2078772"/>
            <a:ext cx="1131845"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p:cNvSpPr txBox="1"/>
          <p:nvPr/>
        </p:nvSpPr>
        <p:spPr>
          <a:xfrm>
            <a:off x="7380499" y="2078771"/>
            <a:ext cx="1131845"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983055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12046</TotalTime>
  <Words>3628</Words>
  <Application>Microsoft Office PowerPoint</Application>
  <PresentationFormat>Widescreen</PresentationFormat>
  <Paragraphs>444</Paragraphs>
  <Slides>27</Slides>
  <Notes>20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27</vt:i4>
      </vt:variant>
    </vt:vector>
  </HeadingPairs>
  <TitlesOfParts>
    <vt:vector size="42" baseType="lpstr">
      <vt:lpstr>ＭＳ Ｐゴシック</vt:lpstr>
      <vt:lpstr>ＭＳ Ｐゴシック</vt:lpstr>
      <vt:lpstr>Arial</vt:lpstr>
      <vt:lpstr>Calibri</vt:lpstr>
      <vt:lpstr>Franklin Gothic Heavy</vt:lpstr>
      <vt:lpstr>Gill Sans MT</vt:lpstr>
      <vt:lpstr>Helvetica</vt:lpstr>
      <vt:lpstr>Times New Roman</vt:lpstr>
      <vt:lpstr>Verdana</vt:lpstr>
      <vt:lpstr>1_Office Theme</vt:lpstr>
      <vt:lpstr>5_Office Theme</vt:lpstr>
      <vt:lpstr>6_Office Theme</vt:lpstr>
      <vt:lpstr>Office Theme</vt:lpstr>
      <vt:lpstr>2_Office Theme</vt:lpstr>
      <vt:lpstr>3_Office Theme</vt:lpstr>
      <vt:lpstr>PowerPoint Presentation</vt:lpstr>
      <vt:lpstr>Topics</vt:lpstr>
      <vt:lpstr>PowerPoint Presentation</vt:lpstr>
      <vt:lpstr>Building on the Past to Prepare for the Future</vt:lpstr>
      <vt:lpstr>GPSonBM Helps You Prepare for the Modernized NSRS  </vt:lpstr>
      <vt:lpstr>GPSonBM Measurements Connect  Current and Future Datums</vt:lpstr>
      <vt:lpstr>PowerPoint Presentation</vt:lpstr>
      <vt:lpstr>The Geoid, and Heights</vt:lpstr>
      <vt:lpstr>PowerPoint Presentation</vt:lpstr>
      <vt:lpstr>PowerPoint Presentation</vt:lpstr>
      <vt:lpstr>PowerPoint Presentation</vt:lpstr>
      <vt:lpstr>Hybrid GEOID18 and NAVD 88 Heights</vt:lpstr>
      <vt:lpstr>GEOID2022 will define NAPGD2022 Heights</vt:lpstr>
      <vt:lpstr>Automatic Evaluation of New GPS on Bench Mark data with Machine Learning  </vt:lpstr>
      <vt:lpstr>PowerPoint Presentation</vt:lpstr>
      <vt:lpstr>Transformation Tool Campaign Priority List and Web Map </vt:lpstr>
      <vt:lpstr>GPSonBM Transformation Tool Campaign: Progress Dashboard</vt:lpstr>
      <vt:lpstr>GPSonBM Transformation Tool Campaign: Progress Dashboard</vt:lpstr>
      <vt:lpstr>Tracking Progress in Populated Areas</vt:lpstr>
      <vt:lpstr>Data Submission Route Comparison</vt:lpstr>
      <vt:lpstr>PowerPoint Presentation</vt:lpstr>
      <vt:lpstr>OPUS Shared Solutions Dashboard</vt:lpstr>
      <vt:lpstr>Campaign-Style Bluebooked Surveys  For Areas of Motion &amp; Getting your Local Network into the NSRS</vt:lpstr>
      <vt:lpstr>PowerPoint Presentation</vt:lpstr>
      <vt:lpstr>Timelines for GPSonBM data</vt:lpstr>
      <vt:lpstr>Traversing the Path Toward NSRS Modernization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Scott</dc:creator>
  <cp:lastModifiedBy>Kevin Ahlgren</cp:lastModifiedBy>
  <cp:revision>313</cp:revision>
  <dcterms:created xsi:type="dcterms:W3CDTF">2020-12-04T19:22:26Z</dcterms:created>
  <dcterms:modified xsi:type="dcterms:W3CDTF">2021-06-10T17:36:48Z</dcterms:modified>
</cp:coreProperties>
</file>