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theme+xml" PartName="/ppt/theme/theme2.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698" r:id="rId3"/>
  </p:sldMasterIdLst>
  <p:notesMasterIdLst>
    <p:notesMasterId r:id="rId26"/>
  </p:notesMasterIdLst>
  <p:sldIdLst>
    <p:sldId id="279" r:id="rId4"/>
    <p:sldId id="282" r:id="rId5"/>
    <p:sldId id="283" r:id="rId6"/>
    <p:sldId id="2388" r:id="rId7"/>
    <p:sldId id="298" r:id="rId8"/>
    <p:sldId id="2398" r:id="rId9"/>
    <p:sldId id="2399" r:id="rId10"/>
    <p:sldId id="2391" r:id="rId11"/>
    <p:sldId id="2392" r:id="rId12"/>
    <p:sldId id="2393" r:id="rId13"/>
    <p:sldId id="299" r:id="rId14"/>
    <p:sldId id="274" r:id="rId15"/>
    <p:sldId id="2390" r:id="rId16"/>
    <p:sldId id="278" r:id="rId17"/>
    <p:sldId id="2395" r:id="rId18"/>
    <p:sldId id="2396" r:id="rId19"/>
    <p:sldId id="2316" r:id="rId20"/>
    <p:sldId id="2389" r:id="rId21"/>
    <p:sldId id="2394" r:id="rId22"/>
    <p:sldId id="335" r:id="rId23"/>
    <p:sldId id="807" r:id="rId24"/>
    <p:sldId id="83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7C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1" autoAdjust="0"/>
    <p:restoredTop sz="64079" autoAdjust="0"/>
  </p:normalViewPr>
  <p:slideViewPr>
    <p:cSldViewPr snapToGrid="0" showGuides="1">
      <p:cViewPr varScale="1">
        <p:scale>
          <a:sx n="49" d="100"/>
          <a:sy n="49" d="100"/>
        </p:scale>
        <p:origin x="2117" y="53"/>
      </p:cViewPr>
      <p:guideLst>
        <p:guide orient="horz" pos="2184"/>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DEAC9-141A-4494-B5DD-E08EA666ABB3}" type="datetimeFigureOut">
              <a:rPr lang="en-US" smtClean="0"/>
              <a:t>09/30/22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A8A8D-D5B2-4D4E-8949-50AFE8C47D29}" type="slidenum">
              <a:rPr lang="en-US" smtClean="0"/>
              <a:t>‹#›</a:t>
            </a:fld>
            <a:endParaRPr lang="en-US"/>
          </a:p>
        </p:txBody>
      </p:sp>
    </p:spTree>
    <p:extLst>
      <p:ext uri="{BB962C8B-B14F-4D97-AF65-F5344CB8AC3E}">
        <p14:creationId xmlns:p14="http://schemas.microsoft.com/office/powerpoint/2010/main" val="44771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6909" indent="-291118" eaLnBrk="0" hangingPunct="0">
              <a:defRPr>
                <a:solidFill>
                  <a:schemeClr val="tx1"/>
                </a:solidFill>
                <a:latin typeface="Calibri" pitchFamily="34" charset="0"/>
                <a:ea typeface="ＭＳ Ｐゴシック" pitchFamily="34" charset="-128"/>
              </a:defRPr>
            </a:lvl2pPr>
            <a:lvl3pPr marL="1164476" indent="-232895" eaLnBrk="0" hangingPunct="0">
              <a:defRPr>
                <a:solidFill>
                  <a:schemeClr val="tx1"/>
                </a:solidFill>
                <a:latin typeface="Calibri" pitchFamily="34" charset="0"/>
                <a:ea typeface="ＭＳ Ｐゴシック" pitchFamily="34" charset="-128"/>
              </a:defRPr>
            </a:lvl3pPr>
            <a:lvl4pPr marL="1630266" indent="-232895" eaLnBrk="0" hangingPunct="0">
              <a:defRPr>
                <a:solidFill>
                  <a:schemeClr val="tx1"/>
                </a:solidFill>
                <a:latin typeface="Calibri" pitchFamily="34" charset="0"/>
                <a:ea typeface="ＭＳ Ｐゴシック" pitchFamily="34" charset="-128"/>
              </a:defRPr>
            </a:lvl4pPr>
            <a:lvl5pPr marL="2096057" indent="-232895" eaLnBrk="0" hangingPunct="0">
              <a:defRPr>
                <a:solidFill>
                  <a:schemeClr val="tx1"/>
                </a:solidFill>
                <a:latin typeface="Calibri" pitchFamily="34" charset="0"/>
                <a:ea typeface="ＭＳ Ｐゴシック" pitchFamily="34" charset="-128"/>
              </a:defRPr>
            </a:lvl5pPr>
            <a:lvl6pPr marL="2561849" indent="-232895" defTabSz="465791"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7638" indent="-232895" defTabSz="465791"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429" indent="-232895" defTabSz="465791"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220" indent="-232895" defTabSz="465791"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26C3BD8-B2E5-4319-9CBE-B60D43F31E53}"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30802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444908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effort amongst Department of Commerce organizations: NOAA’s NGS and US Census Bureau</a:t>
            </a:r>
          </a:p>
          <a:p>
            <a:endParaRPr lang="en-US" dirty="0"/>
          </a:p>
          <a:p>
            <a:r>
              <a:rPr lang="en-US" dirty="0"/>
              <a:t>-this is the 7</a:t>
            </a:r>
            <a:r>
              <a:rPr lang="en-US" baseline="30000" dirty="0"/>
              <a:t>th</a:t>
            </a:r>
            <a:r>
              <a:rPr lang="en-US" dirty="0"/>
              <a:t> time </a:t>
            </a:r>
            <a:r>
              <a:rPr lang="en-US" dirty="0" err="1"/>
              <a:t>DoC</a:t>
            </a:r>
            <a:r>
              <a:rPr lang="en-US" dirty="0"/>
              <a:t> organizations have partnered to commemorate the census calculation with a CoP mark</a:t>
            </a:r>
          </a:p>
        </p:txBody>
      </p:sp>
      <p:sp>
        <p:nvSpPr>
          <p:cNvPr id="4" name="Slide Number Placeholder 3"/>
          <p:cNvSpPr>
            <a:spLocks noGrp="1"/>
          </p:cNvSpPr>
          <p:nvPr>
            <p:ph type="sldNum" sz="quarter" idx="5"/>
          </p:nvPr>
        </p:nvSpPr>
        <p:spPr/>
        <p:txBody>
          <a:bodyPr/>
          <a:lstStyle/>
          <a:p>
            <a:fld id="{43FA8A8D-D5B2-4D4E-8949-50AFE8C47D29}" type="slidenum">
              <a:rPr lang="en-US" smtClean="0"/>
              <a:t>13</a:t>
            </a:fld>
            <a:endParaRPr lang="en-US"/>
          </a:p>
        </p:txBody>
      </p:sp>
    </p:spTree>
    <p:extLst>
      <p:ext uri="{BB962C8B-B14F-4D97-AF65-F5344CB8AC3E}">
        <p14:creationId xmlns:p14="http://schemas.microsoft.com/office/powerpoint/2010/main" val="1168355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Reconnaissance Team included partners from the Kitt Peak NRAO,  the University of Texas’s Applied Research Lab, and the NGS</a:t>
            </a:r>
            <a:endParaRPr dirty="0"/>
          </a:p>
        </p:txBody>
      </p:sp>
      <p:sp>
        <p:nvSpPr>
          <p:cNvPr id="534" name="Google Shape;53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4" name="Google Shape;53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053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 few of us advisors supported NGS Field Operations Branch from the planning to execution of field work</a:t>
            </a:r>
            <a:endParaRPr dirty="0"/>
          </a:p>
        </p:txBody>
      </p:sp>
      <p:sp>
        <p:nvSpPr>
          <p:cNvPr id="534" name="Google Shape;53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9329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State Geodetic Coordinator is not employed by NGS and is typically assigned by a state government agency or university.</a:t>
            </a:r>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17</a:t>
            </a:fld>
            <a:endParaRPr lang="en-US"/>
          </a:p>
        </p:txBody>
      </p:sp>
    </p:spTree>
    <p:extLst>
      <p:ext uri="{BB962C8B-B14F-4D97-AF65-F5344CB8AC3E}">
        <p14:creationId xmlns:p14="http://schemas.microsoft.com/office/powerpoint/2010/main" val="3976676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679" eaLnBrk="0" hangingPunct="0">
              <a:defRPr>
                <a:solidFill>
                  <a:schemeClr val="tx1"/>
                </a:solidFill>
                <a:latin typeface="Calibri" panose="020F0502020204030204" pitchFamily="34" charset="0"/>
                <a:cs typeface="Arial" panose="020B0604020202020204" pitchFamily="34" charset="0"/>
              </a:defRPr>
            </a:lvl1pPr>
            <a:lvl2pPr marL="728556" indent="-279359" defTabSz="912679" eaLnBrk="0" hangingPunct="0">
              <a:defRPr>
                <a:solidFill>
                  <a:schemeClr val="tx1"/>
                </a:solidFill>
                <a:latin typeface="Calibri" panose="020F0502020204030204" pitchFamily="34" charset="0"/>
                <a:cs typeface="Arial" panose="020B0604020202020204" pitchFamily="34" charset="0"/>
              </a:defRPr>
            </a:lvl2pPr>
            <a:lvl3pPr marL="1122198" indent="-223805" defTabSz="912679" eaLnBrk="0" hangingPunct="0">
              <a:defRPr>
                <a:solidFill>
                  <a:schemeClr val="tx1"/>
                </a:solidFill>
                <a:latin typeface="Calibri" panose="020F0502020204030204" pitchFamily="34" charset="0"/>
                <a:cs typeface="Arial" panose="020B0604020202020204" pitchFamily="34" charset="0"/>
              </a:defRPr>
            </a:lvl3pPr>
            <a:lvl4pPr marL="1571395" indent="-223805" defTabSz="912679" eaLnBrk="0" hangingPunct="0">
              <a:defRPr>
                <a:solidFill>
                  <a:schemeClr val="tx1"/>
                </a:solidFill>
                <a:latin typeface="Calibri" panose="020F0502020204030204" pitchFamily="34" charset="0"/>
                <a:cs typeface="Arial" panose="020B0604020202020204" pitchFamily="34" charset="0"/>
              </a:defRPr>
            </a:lvl4pPr>
            <a:lvl5pPr marL="2020592" indent="-223805" defTabSz="912679" eaLnBrk="0" hangingPunct="0">
              <a:defRPr>
                <a:solidFill>
                  <a:schemeClr val="tx1"/>
                </a:solidFill>
                <a:latin typeface="Calibri" panose="020F0502020204030204" pitchFamily="34" charset="0"/>
                <a:cs typeface="Arial" panose="020B0604020202020204" pitchFamily="34" charset="0"/>
              </a:defRPr>
            </a:lvl5pPr>
            <a:lvl6pPr marL="2477725"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4858"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1991"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124"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2679" rtl="0" eaLnBrk="1" fontAlgn="base" latinLnBrk="0" hangingPunct="1">
              <a:lnSpc>
                <a:spcPct val="100000"/>
              </a:lnSpc>
              <a:spcBef>
                <a:spcPct val="0"/>
              </a:spcBef>
              <a:spcAft>
                <a:spcPct val="0"/>
              </a:spcAft>
              <a:buClrTx/>
              <a:buSzTx/>
              <a:buFontTx/>
              <a:buNone/>
              <a:tabLst/>
              <a:defRPr/>
            </a:pPr>
            <a:fld id="{92FAF5C0-36E2-4EA1-8339-41C33C357364}"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2679" rtl="0" eaLnBrk="1" fontAlgn="base" latinLnBrk="0" hangingPunct="1">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8435" name="Rectangle 2"/>
          <p:cNvSpPr>
            <a:spLocks noGrp="1" noRot="1" noChangeAspect="1" noChangeArrowheads="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039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b="0" i="1" dirty="0">
                <a:latin typeface="Cambria" panose="02040503050406030204" pitchFamily="18" charset="0"/>
                <a:ea typeface="Cambria" panose="02040503050406030204" pitchFamily="18" charset="0"/>
              </a:rPr>
              <a:t>We don’t designate or appoint, just recognize.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19</a:t>
            </a:fld>
            <a:endParaRPr lang="en-US"/>
          </a:p>
        </p:txBody>
      </p:sp>
    </p:spTree>
    <p:extLst>
      <p:ext uri="{BB962C8B-B14F-4D97-AF65-F5344CB8AC3E}">
        <p14:creationId xmlns:p14="http://schemas.microsoft.com/office/powerpoint/2010/main" val="1065957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This presentation is</a:t>
            </a:r>
            <a:r>
              <a:rPr lang="en-US" baseline="0" dirty="0"/>
              <a:t> intended to raise awareness about the upcoming changes and what they mean for floodplain mapping, but you probably have lots of remaining questions and w</a:t>
            </a:r>
            <a:r>
              <a:rPr lang="en-US" dirty="0">
                <a:latin typeface="Arial" panose="020B0604020202020204" pitchFamily="34" charset="0"/>
                <a:cs typeface="Arial" panose="020B0604020202020204" pitchFamily="34" charset="0"/>
              </a:rPr>
              <a:t>e have a lot of </a:t>
            </a:r>
            <a:r>
              <a:rPr lang="en-US" b="1" dirty="0">
                <a:latin typeface="Arial" panose="020B0604020202020204" pitchFamily="34" charset="0"/>
                <a:cs typeface="Arial" panose="020B0604020202020204" pitchFamily="34" charset="0"/>
              </a:rPr>
              <a:t>resources online </a:t>
            </a:r>
            <a:r>
              <a:rPr lang="en-US" dirty="0">
                <a:latin typeface="Arial" panose="020B0604020202020204" pitchFamily="34" charset="0"/>
                <a:cs typeface="Arial" panose="020B0604020202020204" pitchFamily="34" charset="0"/>
              </a:rPr>
              <a:t>at our website</a:t>
            </a:r>
          </a:p>
          <a:p>
            <a:endParaRPr lang="en-US" b="1"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Please spread the word, and </a:t>
            </a:r>
          </a:p>
          <a:p>
            <a:pPr marL="231115" indent="-231115">
              <a:buFont typeface="+mj-lt"/>
              <a:buAutoNum type="arabicPeriod"/>
            </a:pPr>
            <a:r>
              <a:rPr lang="en-US" dirty="0">
                <a:latin typeface="Arial" panose="020B0604020202020204" pitchFamily="34" charset="0"/>
                <a:cs typeface="Arial" panose="020B0604020202020204" pitchFamily="34" charset="0"/>
              </a:rPr>
              <a:t>make an effort to keep yourself and your colleagues informed. </a:t>
            </a:r>
          </a:p>
          <a:p>
            <a:pPr marL="231115" indent="-231115">
              <a:buFont typeface="+mj-lt"/>
              <a:buAutoNum type="arabicPeriod"/>
            </a:pPr>
            <a:r>
              <a:rPr lang="en-US" dirty="0">
                <a:latin typeface="Arial" panose="020B0604020202020204" pitchFamily="34" charset="0"/>
                <a:cs typeface="Arial" panose="020B0604020202020204" pitchFamily="34" charset="0"/>
              </a:rPr>
              <a:t>Tell us what content is missing or how we can make it better!</a:t>
            </a:r>
          </a:p>
          <a:p>
            <a:endParaRPr lang="en-US" dirty="0"/>
          </a:p>
        </p:txBody>
      </p:sp>
      <p:sp>
        <p:nvSpPr>
          <p:cNvPr id="4" name="Slide Number Placeholder 3"/>
          <p:cNvSpPr>
            <a:spLocks noGrp="1"/>
          </p:cNvSpPr>
          <p:nvPr>
            <p:ph type="sldNum" sz="quarter" idx="10"/>
          </p:nvPr>
        </p:nvSpPr>
        <p:spPr/>
        <p:txBody>
          <a:bodyPr/>
          <a:lstStyle/>
          <a:p>
            <a:fld id="{8C5A6246-21F9-416C-BD6D-2D5049A04672}" type="slidenum">
              <a:rPr lang="en-US" smtClean="0"/>
              <a:t>20</a:t>
            </a:fld>
            <a:endParaRPr lang="en-US"/>
          </a:p>
        </p:txBody>
      </p:sp>
    </p:spTree>
    <p:extLst>
      <p:ext uri="{BB962C8B-B14F-4D97-AF65-F5344CB8AC3E}">
        <p14:creationId xmlns:p14="http://schemas.microsoft.com/office/powerpoint/2010/main" val="307370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Educational videos and online tutorials – </a:t>
            </a:r>
          </a:p>
          <a:p>
            <a:r>
              <a:rPr lang="en-US" dirty="0">
                <a:latin typeface="Arial" panose="020B0604020202020204" pitchFamily="34" charset="0"/>
                <a:cs typeface="Arial" panose="020B0604020202020204" pitchFamily="34" charset="0"/>
              </a:rPr>
              <a:t>Our library of lessons and videos are great resources, and will reinforce a lot of information we covered today. </a:t>
            </a:r>
          </a:p>
          <a:p>
            <a:pPr marL="231115" indent="-231115">
              <a:buFont typeface="+mj-lt"/>
              <a:buAutoNum type="arabicPeriod"/>
            </a:pPr>
            <a:r>
              <a:rPr lang="en-US" dirty="0">
                <a:latin typeface="Arial" panose="020B0604020202020204" pitchFamily="34" charset="0"/>
                <a:cs typeface="Arial" panose="020B0604020202020204" pitchFamily="34" charset="0"/>
              </a:rPr>
              <a:t>The videos are just 3-5 minutes long.</a:t>
            </a:r>
          </a:p>
          <a:p>
            <a:pPr marL="231115" indent="-231115">
              <a:buFont typeface="+mj-lt"/>
              <a:buAutoNum type="arabicPeriod"/>
            </a:pPr>
            <a:r>
              <a:rPr lang="en-US" dirty="0">
                <a:latin typeface="Arial" panose="020B0604020202020204" pitchFamily="34" charset="0"/>
                <a:cs typeface="Arial" panose="020B0604020202020204" pitchFamily="34" charset="0"/>
              </a:rPr>
              <a:t>the lesson is a deeper dive but still only takes an hour.</a:t>
            </a:r>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21</a:t>
            </a:fld>
            <a:endParaRPr lang="en-US" altLang="en-US"/>
          </a:p>
        </p:txBody>
      </p:sp>
    </p:spTree>
    <p:extLst>
      <p:ext uri="{BB962C8B-B14F-4D97-AF65-F5344CB8AC3E}">
        <p14:creationId xmlns:p14="http://schemas.microsoft.com/office/powerpoint/2010/main" val="103577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-We are</a:t>
            </a:r>
            <a:r>
              <a:rPr lang="en-US" baseline="0" dirty="0"/>
              <a:t> the Federal Government’s oldest scientific agency.</a:t>
            </a:r>
          </a:p>
          <a:p>
            <a:r>
              <a:rPr lang="en-US" baseline="0" dirty="0"/>
              <a:t>-part of the Executive Branch</a:t>
            </a:r>
          </a:p>
          <a:p>
            <a:pPr defTabSz="914266">
              <a:defRPr/>
            </a:pPr>
            <a:r>
              <a:rPr lang="en-US" baseline="0" dirty="0"/>
              <a:t>-I know it can seem kind of strange that NGS is part of the NOS, but the origins of NGS lie with the C&amp;GS.</a:t>
            </a:r>
          </a:p>
          <a:p>
            <a:pPr defTabSz="914266">
              <a:defRPr/>
            </a:pPr>
            <a:r>
              <a:rPr lang="en-US" baseline="0" dirty="0"/>
              <a:t>-we are a “Program Office” of the NOS</a:t>
            </a:r>
          </a:p>
          <a:p>
            <a:r>
              <a:rPr lang="en-US" baseline="0" dirty="0"/>
              <a:t>Survey of the Coast – 1807</a:t>
            </a:r>
          </a:p>
          <a:p>
            <a:r>
              <a:rPr lang="en-US" baseline="0" dirty="0"/>
              <a:t>Coast Survey – 1836</a:t>
            </a:r>
          </a:p>
          <a:p>
            <a:r>
              <a:rPr lang="en-US" baseline="0" dirty="0"/>
              <a:t>Coast and Geodetic Survey – 1878</a:t>
            </a:r>
          </a:p>
          <a:p>
            <a:pPr defTabSz="914266">
              <a:defRPr/>
            </a:pPr>
            <a:r>
              <a:rPr lang="en-US" baseline="0" dirty="0"/>
              <a:t>NGS since 1970</a:t>
            </a:r>
          </a:p>
          <a:p>
            <a:pPr defTabSz="914266">
              <a:defRPr/>
            </a:pPr>
            <a:endParaRPr lang="en-US" baseline="0"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2</a:t>
            </a:fld>
            <a:endParaRPr lang="en-US"/>
          </a:p>
        </p:txBody>
      </p:sp>
    </p:spTree>
    <p:extLst>
      <p:ext uri="{BB962C8B-B14F-4D97-AF65-F5344CB8AC3E}">
        <p14:creationId xmlns:p14="http://schemas.microsoft.com/office/powerpoint/2010/main" val="3235775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26C3BD8-B2E5-4319-9CBE-B60D43F31E53}"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729416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-as you can read my slide,</a:t>
            </a:r>
            <a:r>
              <a:rPr lang="en-US" baseline="0" dirty="0"/>
              <a:t> I like to point that out because over my 2 years at NGS I’ve seen and heard this misunderstanding quite a bit</a:t>
            </a:r>
          </a:p>
          <a:p>
            <a:r>
              <a:rPr lang="en-US" baseline="0" dirty="0"/>
              <a:t>-don’t worry! it doesn’t offend us! and we do work closely with USGS, but we are separate agencies within totally different departments of the federal government</a:t>
            </a:r>
          </a:p>
          <a:p>
            <a:pPr defTabSz="914266">
              <a:defRPr/>
            </a:pPr>
            <a:endParaRPr lang="en-US" baseline="0"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3</a:t>
            </a:fld>
            <a:endParaRPr lang="en-US"/>
          </a:p>
        </p:txBody>
      </p:sp>
    </p:spTree>
    <p:extLst>
      <p:ext uri="{BB962C8B-B14F-4D97-AF65-F5344CB8AC3E}">
        <p14:creationId xmlns:p14="http://schemas.microsoft.com/office/powerpoint/2010/main" val="371264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FAF5C0-36E2-4EA1-8339-41C33C357364}" type="slidenum">
              <a:rPr lang="en-US" altLang="en-US">
                <a:solidFill>
                  <a:srgbClr val="000000"/>
                </a:solidFill>
                <a:latin typeface="Arial" panose="020B0604020202020204" pitchFamily="34" charset="0"/>
                <a:ea typeface="ＭＳ Ｐゴシック" panose="020B0600070205080204" pitchFamily="34" charset="-128"/>
              </a:rPr>
              <a:pPr eaLnBrk="1" hangingPunct="1"/>
              <a:t>4</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NGS develops and maintains the National Spatial Reference System, a national coordinate system that provides the foundation for transportation, navigation, land record systems, mapping and charting efforts, and a multitude of scientific and engineering applications.</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But there are many ancillary programs and products we will also discuss.</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1149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The primary mission of</a:t>
            </a:r>
            <a:r>
              <a:rPr lang="en-US" baseline="0" dirty="0"/>
              <a:t> NGS is, “to define, maintain, and provide access to the NSRS to meet our nations economic, social, and environmental needs”.</a:t>
            </a:r>
            <a:endParaRPr lang="en-US" dirty="0"/>
          </a:p>
          <a:p>
            <a:pPr marL="173336" indent="-173336">
              <a:buFont typeface="Arial" panose="020B0604020202020204" pitchFamily="34" charset="0"/>
              <a:buChar char="•"/>
            </a:pPr>
            <a:r>
              <a:rPr lang="en-US" dirty="0"/>
              <a:t>NSRS is a consistent geospatial framework, common to all Federal</a:t>
            </a:r>
            <a:r>
              <a:rPr lang="en-US" baseline="0" dirty="0"/>
              <a:t> agencies and other users</a:t>
            </a:r>
          </a:p>
          <a:p>
            <a:pPr marL="173336" indent="-173336">
              <a:buFont typeface="Arial" panose="020B0604020202020204" pitchFamily="34" charset="0"/>
              <a:buChar char="•"/>
            </a:pPr>
            <a:r>
              <a:rPr lang="en-US" dirty="0"/>
              <a:t>NSRS supports </a:t>
            </a:r>
            <a:r>
              <a:rPr lang="en-US" altLang="en-US" dirty="0">
                <a:cs typeface="Arial" panose="020B0604020202020204" pitchFamily="34" charset="0"/>
              </a:rPr>
              <a:t>informed decision-making for mapping and charting, navigation, flood risk determination, transportation, land management, and more</a:t>
            </a:r>
          </a:p>
          <a:p>
            <a:pPr marL="173336" indent="-173336">
              <a:buFont typeface="Arial" panose="020B0604020202020204" pitchFamily="34" charset="0"/>
              <a:buChar char="•"/>
            </a:pPr>
            <a:r>
              <a:rPr lang="en-US" altLang="en-US" dirty="0">
                <a:cs typeface="Arial" panose="020B0604020202020204" pitchFamily="34" charset="0"/>
              </a:rPr>
              <a:t>Elements of NSRS include (but are not limited to):  latitude, longitude, elevation, gravity, shoreline position + their changes over time …other elements include scale</a:t>
            </a:r>
            <a:r>
              <a:rPr lang="en-US" altLang="en-US" baseline="0" dirty="0">
                <a:cs typeface="Arial" panose="020B0604020202020204" pitchFamily="34" charset="0"/>
              </a:rPr>
              <a:t>, earth</a:t>
            </a:r>
            <a:r>
              <a:rPr lang="en-US" altLang="en-US" dirty="0">
                <a:cs typeface="Arial" panose="020B0604020202020204" pitchFamily="34" charset="0"/>
              </a:rPr>
              <a:t> orientation parameters and others</a:t>
            </a:r>
          </a:p>
          <a:p>
            <a:pPr marL="173336" indent="-173336">
              <a:buFont typeface="Arial" panose="020B0604020202020204" pitchFamily="34" charset="0"/>
              <a:buChar char="•"/>
            </a:pPr>
            <a:r>
              <a:rPr lang="en-US" altLang="en-US" dirty="0">
                <a:cs typeface="Arial" panose="020B0604020202020204" pitchFamily="34" charset="0"/>
                <a:sym typeface="Wingdings" panose="05000000000000000000" pitchFamily="2" charset="2"/>
              </a:rPr>
              <a:t>The vertical component of the NSRS currently</a:t>
            </a:r>
            <a:r>
              <a:rPr lang="en-US" altLang="en-US" baseline="0" dirty="0">
                <a:cs typeface="Arial" panose="020B0604020202020204" pitchFamily="34" charset="0"/>
                <a:sym typeface="Wingdings" panose="05000000000000000000" pitchFamily="2" charset="2"/>
              </a:rPr>
              <a:t> utilizes the</a:t>
            </a:r>
            <a:r>
              <a:rPr lang="en-US" altLang="en-US" dirty="0">
                <a:cs typeface="Arial" panose="020B0604020202020204" pitchFamily="34" charset="0"/>
                <a:sym typeface="Wingdings" panose="05000000000000000000" pitchFamily="2" charset="2"/>
              </a:rPr>
              <a:t> North American Vertical Datum of 1988 (NAVD88)</a:t>
            </a:r>
          </a:p>
          <a:p>
            <a:pPr marL="173336" indent="-173336">
              <a:buFont typeface="Arial" panose="020B0604020202020204" pitchFamily="34" charset="0"/>
              <a:buChar char="•"/>
            </a:pPr>
            <a:r>
              <a:rPr lang="en-US" altLang="en-US" b="1" dirty="0">
                <a:cs typeface="Arial" panose="020B0604020202020204" pitchFamily="34" charset="0"/>
                <a:sym typeface="Wingdings" panose="05000000000000000000" pitchFamily="2" charset="2"/>
              </a:rPr>
              <a:t>CLICK</a:t>
            </a:r>
            <a:endParaRPr lang="en-US" altLang="en-US" b="1" dirty="0">
              <a:cs typeface="Arial" panose="020B0604020202020204" pitchFamily="34" charset="0"/>
            </a:endParaRPr>
          </a:p>
          <a:p>
            <a:pPr eaLnBrk="1" hangingPunct="1">
              <a:buFont typeface="Arial" panose="020B0604020202020204" pitchFamily="34" charset="0"/>
              <a:buNone/>
            </a:pPr>
            <a:endParaRPr lang="en-US" alt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5</a:t>
            </a:fld>
            <a:endParaRPr lang="en-US" altLang="en-US"/>
          </a:p>
        </p:txBody>
      </p:sp>
    </p:spTree>
    <p:extLst>
      <p:ext uri="{BB962C8B-B14F-4D97-AF65-F5344CB8AC3E}">
        <p14:creationId xmlns:p14="http://schemas.microsoft.com/office/powerpoint/2010/main" val="160744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buNone/>
              <a:defRPr/>
            </a:pPr>
            <a:r>
              <a:rPr lang="en-US" altLang="en-US" sz="1200" dirty="0">
                <a:latin typeface="Cambria" panose="02040503050406030204" pitchFamily="18" charset="0"/>
                <a:ea typeface="Cambria" panose="02040503050406030204" pitchFamily="18" charset="0"/>
                <a:cs typeface="Arial" panose="020B0604020202020204" pitchFamily="34" charset="0"/>
              </a:rPr>
              <a:t>The Advisor serves as a liaison between NGS and its public, academic and private sector constituents within their assigned region. They provide expert guidance and assistance to these constituents who manage the geodetic component of geospatial activities tied to the National Spatial Reference System (NSRS). Geodetic advisors serve as subject matter experts in geodesy and regional geodetic issues, collaborating internally across NGS and NOAA to further the organizations’ missions. They are to maintain awareness of current geodetic science and technology developments, updates and improvements to geodetic reference systems, and application to geospatial activities. </a:t>
            </a:r>
            <a:endParaRPr kumimoji="0" lang="en-US" altLang="en-US" sz="1200" i="0" u="none" strike="noStrike" kern="1200" cap="none" spc="0" normalizeH="0" noProof="0" dirty="0">
              <a:ln>
                <a:noFill/>
              </a:ln>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altLang="en-US" sz="1000" i="0" u="none" strike="noStrike" kern="1200" cap="none" spc="0" normalizeH="0" noProof="0" dirty="0">
              <a:ln>
                <a:noFill/>
              </a:ln>
              <a:effectLst/>
              <a:uLnTx/>
              <a:uFillTx/>
              <a:latin typeface="Cambria" panose="02040503050406030204" pitchFamily="18" charset="0"/>
              <a:ea typeface="Cambria" panose="02040503050406030204" pitchFamily="18" charset="0"/>
              <a:cs typeface="Arial" panose="020B0604020202020204" pitchFamily="34" charset="0"/>
            </a:endParaRPr>
          </a:p>
          <a:p>
            <a:pPr eaLnBrk="1" hangingPunct="1">
              <a:buFont typeface="Arial" panose="020B0604020202020204" pitchFamily="34" charset="0"/>
              <a:buNone/>
            </a:pPr>
            <a:endParaRPr lang="en-US" alt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6</a:t>
            </a:fld>
            <a:endParaRPr lang="en-US" altLang="en-US"/>
          </a:p>
        </p:txBody>
      </p:sp>
    </p:spTree>
    <p:extLst>
      <p:ext uri="{BB962C8B-B14F-4D97-AF65-F5344CB8AC3E}">
        <p14:creationId xmlns:p14="http://schemas.microsoft.com/office/powerpoint/2010/main" val="4111010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None/>
            </a:pPr>
            <a:endParaRPr lang="en-US" alt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7</a:t>
            </a:fld>
            <a:endParaRPr lang="en-US" altLang="en-US"/>
          </a:p>
        </p:txBody>
      </p:sp>
    </p:spTree>
    <p:extLst>
      <p:ext uri="{BB962C8B-B14F-4D97-AF65-F5344CB8AC3E}">
        <p14:creationId xmlns:p14="http://schemas.microsoft.com/office/powerpoint/2010/main" val="322563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All came from trig parties, because easier to teach the leveling to 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Typically travel to one state for a couple weeks or months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Almost totally solo operations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they would run short level runs (resets, etc.) by themselves! Sometimes assisted by other Federal agencies or State office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Managed out of Kansas City Office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Collected data/</a:t>
            </a:r>
            <a:r>
              <a:rPr lang="en-US" sz="1200" kern="1200" dirty="0" err="1">
                <a:solidFill>
                  <a:schemeClr val="tx1"/>
                </a:solidFill>
                <a:effectLst/>
                <a:latin typeface="+mn-lt"/>
                <a:ea typeface="+mn-ea"/>
                <a:cs typeface="+mn-cs"/>
              </a:rPr>
              <a:t>obs</a:t>
            </a:r>
            <a:r>
              <a:rPr lang="en-US" sz="1200" kern="1200" dirty="0">
                <a:solidFill>
                  <a:schemeClr val="tx1"/>
                </a:solidFill>
                <a:effectLst/>
                <a:latin typeface="+mn-lt"/>
                <a:ea typeface="+mn-ea"/>
                <a:cs typeface="+mn-cs"/>
              </a:rPr>
              <a:t>, and sent everything to Rockville office for them to do calcs/comps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They didn’t even have handheld calculators until HP-97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1984 the NMP was phased out due to congressional budget cuts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Some retired, some became … State Advisors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3FA8A8D-D5B2-4D4E-8949-50AFE8C47D29}" type="slidenum">
              <a:rPr lang="en-US" smtClean="0"/>
              <a:t>8</a:t>
            </a:fld>
            <a:endParaRPr lang="en-US"/>
          </a:p>
        </p:txBody>
      </p:sp>
    </p:spTree>
    <p:extLst>
      <p:ext uri="{BB962C8B-B14F-4D97-AF65-F5344CB8AC3E}">
        <p14:creationId xmlns:p14="http://schemas.microsoft.com/office/powerpoint/2010/main" val="4119229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679" eaLnBrk="0" hangingPunct="0">
              <a:defRPr>
                <a:solidFill>
                  <a:schemeClr val="tx1"/>
                </a:solidFill>
                <a:latin typeface="Calibri" panose="020F0502020204030204" pitchFamily="34" charset="0"/>
                <a:cs typeface="Arial" panose="020B0604020202020204" pitchFamily="34" charset="0"/>
              </a:defRPr>
            </a:lvl1pPr>
            <a:lvl2pPr marL="728556" indent="-279359" defTabSz="912679" eaLnBrk="0" hangingPunct="0">
              <a:defRPr>
                <a:solidFill>
                  <a:schemeClr val="tx1"/>
                </a:solidFill>
                <a:latin typeface="Calibri" panose="020F0502020204030204" pitchFamily="34" charset="0"/>
                <a:cs typeface="Arial" panose="020B0604020202020204" pitchFamily="34" charset="0"/>
              </a:defRPr>
            </a:lvl2pPr>
            <a:lvl3pPr marL="1122198" indent="-223805" defTabSz="912679" eaLnBrk="0" hangingPunct="0">
              <a:defRPr>
                <a:solidFill>
                  <a:schemeClr val="tx1"/>
                </a:solidFill>
                <a:latin typeface="Calibri" panose="020F0502020204030204" pitchFamily="34" charset="0"/>
                <a:cs typeface="Arial" panose="020B0604020202020204" pitchFamily="34" charset="0"/>
              </a:defRPr>
            </a:lvl3pPr>
            <a:lvl4pPr marL="1571395" indent="-223805" defTabSz="912679" eaLnBrk="0" hangingPunct="0">
              <a:defRPr>
                <a:solidFill>
                  <a:schemeClr val="tx1"/>
                </a:solidFill>
                <a:latin typeface="Calibri" panose="020F0502020204030204" pitchFamily="34" charset="0"/>
                <a:cs typeface="Arial" panose="020B0604020202020204" pitchFamily="34" charset="0"/>
              </a:defRPr>
            </a:lvl4pPr>
            <a:lvl5pPr marL="2020592" indent="-223805" defTabSz="912679" eaLnBrk="0" hangingPunct="0">
              <a:defRPr>
                <a:solidFill>
                  <a:schemeClr val="tx1"/>
                </a:solidFill>
                <a:latin typeface="Calibri" panose="020F0502020204030204" pitchFamily="34" charset="0"/>
                <a:cs typeface="Arial" panose="020B0604020202020204" pitchFamily="34" charset="0"/>
              </a:defRPr>
            </a:lvl5pPr>
            <a:lvl6pPr marL="2477725"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4858"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1991"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124"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2679" rtl="0" eaLnBrk="1" fontAlgn="base" latinLnBrk="0" hangingPunct="1">
              <a:lnSpc>
                <a:spcPct val="100000"/>
              </a:lnSpc>
              <a:spcBef>
                <a:spcPct val="0"/>
              </a:spcBef>
              <a:spcAft>
                <a:spcPct val="0"/>
              </a:spcAft>
              <a:buClrTx/>
              <a:buSzTx/>
              <a:buFontTx/>
              <a:buNone/>
              <a:tabLst/>
              <a:defRPr/>
            </a:pPr>
            <a:fld id="{92FAF5C0-36E2-4EA1-8339-41C33C357364}"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2679"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8435" name="Rectangle 2"/>
          <p:cNvSpPr>
            <a:spLocks noGrp="1" noRot="1" noChangeAspect="1" noChangeArrowheads="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60609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56832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841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062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sp>
        <p:nvSpPr>
          <p:cNvPr id="4" name="Chart Placeholder 3"/>
          <p:cNvSpPr>
            <a:spLocks noGrp="1"/>
          </p:cNvSpPr>
          <p:nvPr>
            <p:ph type="chart" sz="quarter" idx="32"/>
          </p:nvPr>
        </p:nvSpPr>
        <p:spPr>
          <a:xfrm>
            <a:off x="457201" y="1600200"/>
            <a:ext cx="8194076" cy="4267200"/>
          </a:xfrm>
          <a:prstGeom prst="rect">
            <a:avLst/>
          </a:prstGeom>
        </p:spPr>
        <p:txBody>
          <a:bodyPr anchor="ctr"/>
          <a:lstStyle>
            <a:lvl1pPr algn="ctr">
              <a:defRPr/>
            </a:lvl1pPr>
          </a:lstStyle>
          <a:p>
            <a:endParaRPr lang="en-US" dirty="0"/>
          </a:p>
        </p:txBody>
      </p:sp>
      <p:sp>
        <p:nvSpPr>
          <p:cNvPr id="5"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35344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6" name="Text Placeholder 15"/>
          <p:cNvSpPr>
            <a:spLocks noGrp="1"/>
          </p:cNvSpPr>
          <p:nvPr>
            <p:ph type="body" sz="quarter" idx="30" hasCustomPrompt="1"/>
          </p:nvPr>
        </p:nvSpPr>
        <p:spPr>
          <a:xfrm>
            <a:off x="457200" y="1600200"/>
            <a:ext cx="8229600" cy="4267200"/>
          </a:xfrm>
          <a:prstGeom prst="rect">
            <a:avLst/>
          </a:prstGeom>
        </p:spPr>
        <p:txBody>
          <a:bodyPr>
            <a:normAutofit/>
          </a:bodyPr>
          <a:lstStyle>
            <a:lvl1pPr marL="342900" indent="-342900">
              <a:buClr>
                <a:schemeClr val="accent2"/>
              </a:buClr>
              <a:buFont typeface="Arial" charset="0"/>
              <a:buChar char="•"/>
              <a:defRPr sz="2800">
                <a:solidFill>
                  <a:schemeClr val="bg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a:t>Text = 28 </a:t>
            </a:r>
            <a:r>
              <a:rPr lang="en-US" dirty="0" err="1"/>
              <a:t>pt</a:t>
            </a:r>
            <a:r>
              <a:rPr lang="en-US" dirty="0"/>
              <a:t> Calibri</a:t>
            </a:r>
          </a:p>
        </p:txBody>
      </p:sp>
      <p:sp>
        <p:nvSpPr>
          <p:cNvPr id="4"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168218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98523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8267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28183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6842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0621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5560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562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765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1864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9174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9406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5"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1991502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5"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3551370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5"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9994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6"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2912619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8"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2829792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08008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4"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4169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839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16095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8915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9533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638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658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14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477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61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3942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0904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D3AFA7-8427-4D37-B261-D1F7D587148B}" type="slidenum">
              <a:rPr lang="en-US"/>
              <a:pPr>
                <a:defRPr/>
              </a:pPr>
              <a:t>‹#›</a:t>
            </a:fld>
            <a:endParaRPr lang="en-US"/>
          </a:p>
        </p:txBody>
      </p:sp>
    </p:spTree>
    <p:extLst>
      <p:ext uri="{BB962C8B-B14F-4D97-AF65-F5344CB8AC3E}">
        <p14:creationId xmlns:p14="http://schemas.microsoft.com/office/powerpoint/2010/main" val="1581614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D3AFA7-8427-4D37-B261-D1F7D587148B}" type="slidenum">
              <a:rPr lang="en-US"/>
              <a:pPr>
                <a:defRPr/>
              </a:pPr>
              <a:t>‹#›</a:t>
            </a:fld>
            <a:endParaRPr lang="en-US"/>
          </a:p>
        </p:txBody>
      </p:sp>
    </p:spTree>
    <p:extLst>
      <p:ext uri="{BB962C8B-B14F-4D97-AF65-F5344CB8AC3E}">
        <p14:creationId xmlns:p14="http://schemas.microsoft.com/office/powerpoint/2010/main" val="324275840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November 14, 2019</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MN Assoc of Floodplain Managers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extLst>
      <p:ext uri="{BB962C8B-B14F-4D97-AF65-F5344CB8AC3E}">
        <p14:creationId xmlns:p14="http://schemas.microsoft.com/office/powerpoint/2010/main" val="337023931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8" Target="../media/image21.jpeg" Type="http://schemas.openxmlformats.org/officeDocument/2006/relationships/image"/><Relationship Id="rId3" Target="../media/image16.jpg" Type="http://schemas.openxmlformats.org/officeDocument/2006/relationships/image"/><Relationship Id="rId7" Target="../media/image20.png" Type="http://schemas.openxmlformats.org/officeDocument/2006/relationships/image"/><Relationship Id="rId2" Target="../notesSlides/notesSlide13.xml" Type="http://schemas.openxmlformats.org/officeDocument/2006/relationships/notesSlide"/><Relationship Id="rId1" Target="../slideLayouts/slideLayout6.xml" Type="http://schemas.openxmlformats.org/officeDocument/2006/relationships/slideLayout"/><Relationship Id="rId6" Target="../media/image19.jpeg" Type="http://schemas.openxmlformats.org/officeDocument/2006/relationships/image"/><Relationship Id="rId5" Target="../media/image18.png" Type="http://schemas.openxmlformats.org/officeDocument/2006/relationships/image"/><Relationship Id="rId4" Target="../media/image17.png" Type="http://schemas.openxmlformats.org/officeDocument/2006/relationships/image"/></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6.jp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arget="../media/image28.jpeg" Type="http://schemas.openxmlformats.org/officeDocument/2006/relationships/image"/><Relationship Id="rId2" Target="../notesSlides/notesSlide18.xml" Type="http://schemas.openxmlformats.org/officeDocument/2006/relationships/notesSlide"/><Relationship Id="rId1" Target="../slideLayouts/slideLayout3.xml" Type="http://schemas.openxmlformats.org/officeDocument/2006/relationships/slideLayout"/><Relationship Id="rId4" Target="../media/hdphoto1.wdp" Type="http://schemas.microsoft.com/office/2007/relationships/hdphoto"/></Relationships>
</file>

<file path=ppt/slides/_rels/slide21.xml.rels><?xml version="1.0" encoding="UTF-8" standalone="yes" ?><Relationships xmlns="http://schemas.openxmlformats.org/package/2006/relationships"><Relationship Id="rId3" Target="../media/image29.jpeg" Type="http://schemas.openxmlformats.org/officeDocument/2006/relationships/image"/><Relationship Id="rId2" Target="../notesSlides/notesSlide19.xml" Type="http://schemas.openxmlformats.org/officeDocument/2006/relationships/notesSlide"/><Relationship Id="rId1" Target="../slideLayouts/slideLayout7.xml" Type="http://schemas.openxmlformats.org/officeDocument/2006/relationships/slideLayout"/><Relationship Id="rId4" Target="../media/image30.jpeg" Type="http://schemas.openxmlformats.org/officeDocument/2006/relationships/image"/></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itle 1"/>
          <p:cNvSpPr txBox="1">
            <a:spLocks/>
          </p:cNvSpPr>
          <p:nvPr/>
        </p:nvSpPr>
        <p:spPr bwMode="auto">
          <a:xfrm>
            <a:off x="0" y="1847788"/>
            <a:ext cx="91440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lvl="0" algn="ctr" eaLnBrk="1" fontAlgn="base" hangingPunct="1">
              <a:spcBef>
                <a:spcPct val="0"/>
              </a:spcBef>
              <a:spcAft>
                <a:spcPct val="0"/>
              </a:spcAft>
              <a:defRPr/>
            </a:pPr>
            <a:r>
              <a:rPr lang="en-US" sz="3400" dirty="0">
                <a:solidFill>
                  <a:prstClr val="black"/>
                </a:solidFill>
                <a:latin typeface="Cambria" panose="02040503050406030204" pitchFamily="18" charset="0"/>
                <a:ea typeface="Cambria" panose="02040503050406030204" pitchFamily="18" charset="0"/>
                <a:cs typeface="Times New Roman" pitchFamily="18" charset="0"/>
              </a:rPr>
              <a:t>An Overview of the NGS Regional Geodetic Advisors Program</a:t>
            </a:r>
          </a:p>
        </p:txBody>
      </p:sp>
      <p:sp>
        <p:nvSpPr>
          <p:cNvPr id="6" name="TextBox 1"/>
          <p:cNvSpPr txBox="1">
            <a:spLocks noChangeArrowheads="1"/>
          </p:cNvSpPr>
          <p:nvPr/>
        </p:nvSpPr>
        <p:spPr bwMode="auto">
          <a:xfrm>
            <a:off x="218365" y="3963131"/>
            <a:ext cx="8707271"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 Jalbrzikowski, P.S., GISP, CFS</a:t>
            </a:r>
          </a:p>
          <a:p>
            <a:pPr marL="0" marR="0" lvl="0" indent="0" algn="ctr" defTabSz="457200" rtl="0" eaLnBrk="0" fontAlgn="base" latinLnBrk="0" hangingPunct="0">
              <a:lnSpc>
                <a:spcPct val="100000"/>
              </a:lnSpc>
              <a:spcBef>
                <a:spcPct val="0"/>
              </a:spcBef>
              <a:spcAft>
                <a:spcPts val="300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Appalachian Regional Geodetic Advisor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jeff.jalbrzikowski@noaa.gov</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240-988-5486</a:t>
            </a:r>
          </a:p>
        </p:txBody>
      </p:sp>
      <p:sp>
        <p:nvSpPr>
          <p:cNvPr id="5" name="Content Placeholder 2"/>
          <p:cNvSpPr txBox="1">
            <a:spLocks/>
          </p:cNvSpPr>
          <p:nvPr/>
        </p:nvSpPr>
        <p:spPr bwMode="auto">
          <a:xfrm>
            <a:off x="218365" y="3102964"/>
            <a:ext cx="8707271" cy="82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marL="0" lvl="1" indent="0" algn="ctr" fontAlgn="base">
              <a:lnSpc>
                <a:spcPct val="95000"/>
              </a:lnSpc>
              <a:spcBef>
                <a:spcPct val="0"/>
              </a:spcBef>
              <a:spcAft>
                <a:spcPct val="0"/>
              </a:spcAft>
              <a:buClr>
                <a:srgbClr val="000000"/>
              </a:buClr>
              <a:buSzPct val="45000"/>
            </a:pPr>
            <a:r>
              <a:rPr lang="en-US" sz="2400" i="1" dirty="0">
                <a:solidFill>
                  <a:srgbClr val="000000"/>
                </a:solidFill>
                <a:latin typeface="Cambria" panose="02040503050406030204" pitchFamily="18" charset="0"/>
                <a:ea typeface="Cambria" panose="02040503050406030204" pitchFamily="18" charset="0"/>
              </a:rPr>
              <a:t>ASCE UESI Surveying &amp; Geomatics Conference</a:t>
            </a:r>
            <a:endParaRPr kumimoji="0" lang="en-GB" sz="240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lang="en-GB" sz="2400" i="1" dirty="0">
                <a:solidFill>
                  <a:srgbClr val="000000"/>
                </a:solidFill>
                <a:latin typeface="Cambria" panose="02040503050406030204" pitchFamily="18" charset="0"/>
                <a:ea typeface="Cambria" panose="02040503050406030204" pitchFamily="18" charset="0"/>
              </a:rPr>
              <a:t>October</a:t>
            </a:r>
            <a:r>
              <a:rPr kumimoji="0" lang="en-GB" sz="240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2022</a:t>
            </a:r>
          </a:p>
        </p:txBody>
      </p:sp>
    </p:spTree>
    <p:extLst>
      <p:ext uri="{BB962C8B-B14F-4D97-AF65-F5344CB8AC3E}">
        <p14:creationId xmlns:p14="http://schemas.microsoft.com/office/powerpoint/2010/main" val="3228892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EA0256-B9A4-4328-8BF5-688260A8E82B}"/>
              </a:ext>
            </a:extLst>
          </p:cNvPr>
          <p:cNvSpPr>
            <a:spLocks noGrp="1"/>
          </p:cNvSpPr>
          <p:nvPr>
            <p:ph idx="1"/>
          </p:nvPr>
        </p:nvSpPr>
        <p:spPr>
          <a:xfrm>
            <a:off x="457200" y="1325880"/>
            <a:ext cx="8449408" cy="4525963"/>
          </a:xfrm>
        </p:spPr>
        <p:txBody>
          <a:bodyPr/>
          <a:lstStyle/>
          <a:p>
            <a:pPr marL="0" indent="0">
              <a:buNone/>
            </a:pPr>
            <a:r>
              <a:rPr lang="en-US" dirty="0">
                <a:latin typeface="Cambria" panose="02040503050406030204" pitchFamily="18" charset="0"/>
                <a:ea typeface="Cambria" panose="02040503050406030204" pitchFamily="18" charset="0"/>
              </a:rPr>
              <a:t>Regional Geodetic Advisor Program</a:t>
            </a:r>
          </a:p>
          <a:p>
            <a:pPr lvl="1"/>
            <a:r>
              <a:rPr lang="en-US" dirty="0">
                <a:latin typeface="Cambria" panose="02040503050406030204" pitchFamily="18" charset="0"/>
                <a:ea typeface="Cambria" panose="02040503050406030204" pitchFamily="18" charset="0"/>
              </a:rPr>
              <a:t>Transitioned from State</a:t>
            </a:r>
            <a:r>
              <a:rPr lang="en-US" dirty="0">
                <a:latin typeface="Cambria" panose="02040503050406030204" pitchFamily="18" charset="0"/>
                <a:ea typeface="Cambria" panose="02040503050406030204" pitchFamily="18" charset="0"/>
                <a:sym typeface="Wingdings" panose="05000000000000000000" pitchFamily="2" charset="2"/>
              </a:rPr>
              <a:t> to Regional in </a:t>
            </a:r>
            <a:r>
              <a:rPr lang="en-US" dirty="0">
                <a:latin typeface="Cambria" panose="02040503050406030204" pitchFamily="18" charset="0"/>
                <a:ea typeface="Cambria" panose="02040503050406030204" pitchFamily="18" charset="0"/>
              </a:rPr>
              <a:t>2016</a:t>
            </a:r>
          </a:p>
          <a:p>
            <a:pPr lvl="1"/>
            <a:r>
              <a:rPr lang="en-US" dirty="0">
                <a:latin typeface="Cambria" panose="02040503050406030204" pitchFamily="18" charset="0"/>
                <a:ea typeface="Cambria" panose="02040503050406030204" pitchFamily="18" charset="0"/>
              </a:rPr>
              <a:t>14 regions across US and Territories</a:t>
            </a:r>
          </a:p>
          <a:p>
            <a:pPr lvl="1"/>
            <a:r>
              <a:rPr lang="en-US" dirty="0">
                <a:latin typeface="Cambria" panose="02040503050406030204" pitchFamily="18" charset="0"/>
                <a:ea typeface="Cambria" panose="02040503050406030204" pitchFamily="18" charset="0"/>
              </a:rPr>
              <a:t>Federally funded</a:t>
            </a:r>
          </a:p>
          <a:p>
            <a:pPr lvl="2"/>
            <a:r>
              <a:rPr lang="en-US" dirty="0">
                <a:latin typeface="Cambria" panose="02040503050406030204" pitchFamily="18" charset="0"/>
                <a:ea typeface="Cambria" panose="02040503050406030204" pitchFamily="18" charset="0"/>
              </a:rPr>
              <a:t>No cost-sharing with States, but some do host offices</a:t>
            </a:r>
          </a:p>
          <a:p>
            <a:pPr lvl="1"/>
            <a:r>
              <a:rPr lang="en-US" dirty="0">
                <a:latin typeface="Cambria" panose="02040503050406030204" pitchFamily="18" charset="0"/>
                <a:ea typeface="Cambria" panose="02040503050406030204" pitchFamily="18" charset="0"/>
              </a:rPr>
              <a:t>Primary outreach staff from NGS </a:t>
            </a:r>
            <a:r>
              <a:rPr lang="en-US" dirty="0">
                <a:latin typeface="Cambria" panose="02040503050406030204" pitchFamily="18" charset="0"/>
                <a:ea typeface="Cambria" panose="02040503050406030204" pitchFamily="18" charset="0"/>
                <a:sym typeface="Wingdings" panose="05000000000000000000" pitchFamily="2" charset="2"/>
              </a:rPr>
              <a:t>to Constituents</a:t>
            </a:r>
          </a:p>
          <a:p>
            <a:pPr lvl="2"/>
            <a:r>
              <a:rPr lang="en-US" dirty="0">
                <a:latin typeface="Cambria" panose="02040503050406030204" pitchFamily="18" charset="0"/>
                <a:ea typeface="Cambria" panose="02040503050406030204" pitchFamily="18" charset="0"/>
                <a:sym typeface="Wingdings" panose="05000000000000000000" pitchFamily="2" charset="2"/>
              </a:rPr>
              <a:t>NSRS Modernization </a:t>
            </a:r>
          </a:p>
          <a:p>
            <a:pPr lvl="3"/>
            <a:r>
              <a:rPr lang="en-US" dirty="0">
                <a:latin typeface="Cambria" panose="02040503050406030204" pitchFamily="18" charset="0"/>
                <a:ea typeface="Cambria" panose="02040503050406030204" pitchFamily="18" charset="0"/>
                <a:sym typeface="Wingdings" panose="05000000000000000000" pitchFamily="2" charset="2"/>
              </a:rPr>
              <a:t>2 way street!</a:t>
            </a:r>
            <a:endParaRPr lang="en-US" dirty="0">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04159245-0CF7-4A21-BD72-CDB2CDEE2CA1}"/>
              </a:ext>
            </a:extLst>
          </p:cNvPr>
          <p:cNvSpPr>
            <a:spLocks noGrp="1"/>
          </p:cNvSpPr>
          <p:nvPr>
            <p:ph type="title"/>
          </p:nvPr>
        </p:nvSpPr>
        <p:spPr/>
        <p:txBody>
          <a:bodyPr/>
          <a:lstStyle/>
          <a:p>
            <a:r>
              <a:rPr lang="en-US" dirty="0">
                <a:latin typeface="Cambria" panose="02040503050406030204" pitchFamily="18" charset="0"/>
                <a:ea typeface="Cambria" panose="02040503050406030204" pitchFamily="18" charset="0"/>
              </a:rPr>
              <a:t>Present!</a:t>
            </a:r>
          </a:p>
        </p:txBody>
      </p:sp>
    </p:spTree>
    <p:extLst>
      <p:ext uri="{BB962C8B-B14F-4D97-AF65-F5344CB8AC3E}">
        <p14:creationId xmlns:p14="http://schemas.microsoft.com/office/powerpoint/2010/main" val="672058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C5D7B06-6D99-4119-A4DF-21222157FDBE}"/>
              </a:ext>
            </a:extLst>
          </p:cNvPr>
          <p:cNvPicPr>
            <a:picLocks noChangeAspect="1" noGrp="1"/>
          </p:cNvPicPr>
          <p:nvPr>
            <p:ph idx="1"/>
          </p:nvPr>
        </p:nvPicPr>
        <p:blipFill rotWithShape="1">
          <a:blip r:embed="rId3">
            <a:extLst>
              <a:ext uri="{28A0092B-C50C-407E-A947-70E740481C1C}">
                <a14:useLocalDpi xmlns:a14="http://schemas.microsoft.com/office/drawing/2010/main" val="0"/>
              </a:ext>
            </a:extLst>
          </a:blip>
          <a:srcRect b="88"/>
          <a:stretch/>
        </p:blipFill>
        <p:spPr>
          <a:xfrm>
            <a:off x="0" y="1"/>
            <a:ext cx="9144000" cy="6858000"/>
          </a:xfrm>
        </p:spPr>
      </p:pic>
    </p:spTree>
    <p:extLst>
      <p:ext uri="{BB962C8B-B14F-4D97-AF65-F5344CB8AC3E}">
        <p14:creationId xmlns:p14="http://schemas.microsoft.com/office/powerpoint/2010/main" val="3433620602"/>
      </p:ext>
    </p:extLst>
  </p:cSld>
  <p:clrMapOvr>
    <a:masterClrMapping/>
  </p:clrMapOvr>
  <mc:AlternateContent xmlns:mc="http://schemas.openxmlformats.org/markup-compatibility/2006">
    <mc:Choice xmlns:p14="http://schemas.microsoft.com/office/powerpoint/2010/main" Requires="p14">
      <p:transition p14:dur="700" spd="med">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bwMode="auto">
          <a:xfrm>
            <a:off x="1" y="409194"/>
            <a:ext cx="9144000"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spcBef>
                <a:spcPts val="133"/>
              </a:spcBef>
              <a:defRPr/>
            </a:pPr>
            <a:r>
              <a:rPr lang="en-US" spc="-7" dirty="0">
                <a:solidFill>
                  <a:prstClr val="black"/>
                </a:solidFill>
                <a:latin typeface="Cambria" panose="02040503050406030204" pitchFamily="18" charset="0"/>
                <a:cs typeface="Calibri"/>
              </a:rPr>
              <a:t>Technical Support</a:t>
            </a:r>
            <a:endParaRPr lang="en-US" dirty="0">
              <a:solidFill>
                <a:prstClr val="black"/>
              </a:solidFill>
              <a:latin typeface="Cambria" panose="02040503050406030204" pitchFamily="18" charset="0"/>
              <a:cs typeface="Calibri"/>
            </a:endParaRPr>
          </a:p>
        </p:txBody>
      </p:sp>
      <p:sp>
        <p:nvSpPr>
          <p:cNvPr id="5" name="TextBox 4"/>
          <p:cNvSpPr txBox="1"/>
          <p:nvPr/>
        </p:nvSpPr>
        <p:spPr>
          <a:xfrm>
            <a:off x="83890" y="1289108"/>
            <a:ext cx="9060110" cy="5139869"/>
          </a:xfrm>
          <a:prstGeom prst="rect">
            <a:avLst/>
          </a:prstGeom>
          <a:noFill/>
        </p:spPr>
        <p:txBody>
          <a:bodyPr wrap="square" rtlCol="0">
            <a:spAutoFit/>
          </a:bodyPr>
          <a:lstStyle/>
          <a:p>
            <a:pPr marL="344488" indent="-344488" fontAlgn="base">
              <a:spcAft>
                <a:spcPts val="600"/>
              </a:spcAft>
              <a:buFont typeface="Arial" panose="020B0604020202020204" pitchFamily="34" charset="0"/>
              <a:buChar char="•"/>
              <a:defRPr/>
            </a:pPr>
            <a:r>
              <a:rPr lang="en-US" sz="3200" i="1" dirty="0">
                <a:solidFill>
                  <a:prstClr val="black"/>
                </a:solidFill>
                <a:latin typeface="Cambria" panose="02040503050406030204" pitchFamily="18" charset="0"/>
                <a:ea typeface="Cambria" panose="02040503050406030204" pitchFamily="18" charset="0"/>
              </a:rPr>
              <a:t>Primarily</a:t>
            </a:r>
            <a:r>
              <a:rPr lang="en-US" sz="3200" dirty="0">
                <a:solidFill>
                  <a:prstClr val="black"/>
                </a:solidFill>
                <a:latin typeface="Cambria" panose="02040503050406030204" pitchFamily="18" charset="0"/>
                <a:ea typeface="Cambria" panose="02040503050406030204" pitchFamily="18" charset="0"/>
              </a:rPr>
              <a:t> with respect to the NSRS</a:t>
            </a:r>
          </a:p>
          <a:p>
            <a:pPr marL="801688" lvl="1" indent="-344488" fontAlgn="base">
              <a:spcAft>
                <a:spcPts val="600"/>
              </a:spcAft>
              <a:buFont typeface="Arial" panose="020B0604020202020204" pitchFamily="34" charset="0"/>
              <a:buChar char="•"/>
              <a:defRPr/>
            </a:pPr>
            <a:r>
              <a:rPr lang="en-US" sz="3200" dirty="0">
                <a:solidFill>
                  <a:prstClr val="black"/>
                </a:solidFill>
                <a:latin typeface="Cambria" panose="02040503050406030204" pitchFamily="18" charset="0"/>
                <a:ea typeface="Cambria" panose="02040503050406030204" pitchFamily="18" charset="0"/>
              </a:rPr>
              <a:t>NAVD88 </a:t>
            </a:r>
            <a:r>
              <a:rPr lang="en-US" sz="3200" dirty="0">
                <a:solidFill>
                  <a:prstClr val="black"/>
                </a:solidFill>
                <a:latin typeface="Cambria" panose="02040503050406030204" pitchFamily="18" charset="0"/>
                <a:ea typeface="Cambria" panose="02040503050406030204" pitchFamily="18" charset="0"/>
                <a:sym typeface="Wingdings" panose="05000000000000000000" pitchFamily="2" charset="2"/>
              </a:rPr>
              <a:t>↔ NGVD29</a:t>
            </a:r>
          </a:p>
          <a:p>
            <a:pPr marL="801688" lvl="1" indent="-344488" fontAlgn="base">
              <a:spcAft>
                <a:spcPts val="600"/>
              </a:spcAft>
              <a:buFont typeface="Arial" panose="020B0604020202020204" pitchFamily="34" charset="0"/>
              <a:buChar char="•"/>
              <a:defRPr/>
            </a:pPr>
            <a:r>
              <a:rPr lang="en-US" sz="3200" dirty="0">
                <a:solidFill>
                  <a:prstClr val="black"/>
                </a:solidFill>
                <a:latin typeface="Cambria" panose="02040503050406030204" pitchFamily="18" charset="0"/>
                <a:ea typeface="Cambria" panose="02040503050406030204" pitchFamily="18" charset="0"/>
                <a:sym typeface="Wingdings" panose="05000000000000000000" pitchFamily="2" charset="2"/>
              </a:rPr>
              <a:t>SPCS83</a:t>
            </a:r>
          </a:p>
          <a:p>
            <a:pPr marL="801688" lvl="1" indent="-344488" fontAlgn="base">
              <a:spcAft>
                <a:spcPts val="600"/>
              </a:spcAft>
              <a:buFont typeface="Arial" panose="020B0604020202020204" pitchFamily="34" charset="0"/>
              <a:buChar char="•"/>
              <a:defRPr/>
            </a:pPr>
            <a:r>
              <a:rPr lang="en-US" sz="3200" dirty="0">
                <a:solidFill>
                  <a:prstClr val="black"/>
                </a:solidFill>
                <a:latin typeface="Cambria" panose="02040503050406030204" pitchFamily="18" charset="0"/>
                <a:ea typeface="Cambria" panose="02040503050406030204" pitchFamily="18" charset="0"/>
              </a:rPr>
              <a:t>OPUS</a:t>
            </a:r>
          </a:p>
          <a:p>
            <a:pPr marL="801688" lvl="1" indent="-344488" fontAlgn="base">
              <a:spcAft>
                <a:spcPts val="600"/>
              </a:spcAft>
              <a:buFont typeface="Arial" panose="020B0604020202020204" pitchFamily="34" charset="0"/>
              <a:buChar char="•"/>
              <a:defRPr/>
            </a:pPr>
            <a:r>
              <a:rPr lang="en-US" sz="3200" dirty="0">
                <a:solidFill>
                  <a:prstClr val="black"/>
                </a:solidFill>
                <a:latin typeface="Cambria" panose="02040503050406030204" pitchFamily="18" charset="0"/>
                <a:ea typeface="Cambria" panose="02040503050406030204" pitchFamily="18" charset="0"/>
              </a:rPr>
              <a:t>NCN CORS data</a:t>
            </a:r>
          </a:p>
          <a:p>
            <a:pPr marL="344488" indent="-344488" fontAlgn="base">
              <a:spcAft>
                <a:spcPts val="600"/>
              </a:spcAft>
              <a:buFont typeface="Arial" panose="020B0604020202020204" pitchFamily="34" charset="0"/>
              <a:buChar char="•"/>
              <a:defRPr/>
            </a:pPr>
            <a:r>
              <a:rPr lang="en-US" sz="3200" dirty="0">
                <a:solidFill>
                  <a:prstClr val="black"/>
                </a:solidFill>
                <a:latin typeface="Cambria" panose="02040503050406030204" pitchFamily="18" charset="0"/>
                <a:ea typeface="Cambria" panose="02040503050406030204" pitchFamily="18" charset="0"/>
              </a:rPr>
              <a:t>But it doesn’t stop there!</a:t>
            </a:r>
          </a:p>
          <a:p>
            <a:pPr marL="801688" lvl="1" indent="-344488" fontAlgn="base">
              <a:spcAft>
                <a:spcPts val="600"/>
              </a:spcAft>
              <a:buFont typeface="Arial" panose="020B0604020202020204" pitchFamily="34" charset="0"/>
              <a:buChar char="•"/>
              <a:defRPr/>
            </a:pPr>
            <a:r>
              <a:rPr lang="en-US" sz="3200" dirty="0">
                <a:solidFill>
                  <a:prstClr val="black"/>
                </a:solidFill>
                <a:latin typeface="Cambria" panose="02040503050406030204" pitchFamily="18" charset="0"/>
                <a:ea typeface="Cambria" panose="02040503050406030204" pitchFamily="18" charset="0"/>
              </a:rPr>
              <a:t>UN-GGIM</a:t>
            </a:r>
          </a:p>
          <a:p>
            <a:pPr marL="801688" lvl="1" indent="-344488" fontAlgn="base">
              <a:spcAft>
                <a:spcPts val="600"/>
              </a:spcAft>
              <a:buFont typeface="Arial" panose="020B0604020202020204" pitchFamily="34" charset="0"/>
              <a:buChar char="•"/>
              <a:defRPr/>
            </a:pPr>
            <a:r>
              <a:rPr lang="en-US" sz="3200" dirty="0">
                <a:solidFill>
                  <a:prstClr val="black"/>
                </a:solidFill>
                <a:latin typeface="Cambria" panose="02040503050406030204" pitchFamily="18" charset="0"/>
                <a:ea typeface="Cambria" panose="02040503050406030204" pitchFamily="18" charset="0"/>
              </a:rPr>
              <a:t>SIRGAS</a:t>
            </a:r>
          </a:p>
          <a:p>
            <a:pPr marL="801688" lvl="1" indent="-344488" fontAlgn="base">
              <a:spcAft>
                <a:spcPts val="600"/>
              </a:spcAft>
              <a:buFont typeface="Arial" panose="020B0604020202020204" pitchFamily="34" charset="0"/>
              <a:buChar char="•"/>
              <a:defRPr/>
            </a:pPr>
            <a:r>
              <a:rPr lang="en-US" sz="3200" dirty="0">
                <a:solidFill>
                  <a:prstClr val="black"/>
                </a:solidFill>
                <a:latin typeface="Cambria" panose="02040503050406030204" pitchFamily="18" charset="0"/>
                <a:ea typeface="Cambria" panose="02040503050406030204" pitchFamily="18" charset="0"/>
              </a:rPr>
              <a:t>NOAA Arctic Program</a:t>
            </a:r>
          </a:p>
        </p:txBody>
      </p:sp>
    </p:spTree>
    <p:extLst>
      <p:ext uri="{BB962C8B-B14F-4D97-AF65-F5344CB8AC3E}">
        <p14:creationId xmlns:p14="http://schemas.microsoft.com/office/powerpoint/2010/main" val="1544596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2C711-6032-4E90-B113-D1BCE3B8139E}"/>
              </a:ext>
            </a:extLst>
          </p:cNvPr>
          <p:cNvSpPr>
            <a:spLocks noGrp="1"/>
          </p:cNvSpPr>
          <p:nvPr>
            <p:ph type="title"/>
          </p:nvPr>
        </p:nvSpPr>
        <p:spPr>
          <a:xfrm>
            <a:off x="0" y="195510"/>
            <a:ext cx="9144000" cy="1143000"/>
          </a:xfrm>
        </p:spPr>
        <p:txBody>
          <a:bodyPr/>
          <a:lstStyle/>
          <a:p>
            <a:r>
              <a:rPr lang="en-US" dirty="0">
                <a:latin typeface="Cambria" panose="02040503050406030204" pitchFamily="18" charset="0"/>
                <a:ea typeface="Cambria" panose="02040503050406030204" pitchFamily="18" charset="0"/>
              </a:rPr>
              <a:t>Center of Population of the USA</a:t>
            </a:r>
          </a:p>
        </p:txBody>
      </p:sp>
      <p:pic>
        <p:nvPicPr>
          <p:cNvPr id="11" name="Content Placeholder 10">
            <a:extLst>
              <a:ext uri="{FF2B5EF4-FFF2-40B4-BE49-F238E27FC236}">
                <a16:creationId xmlns:a16="http://schemas.microsoft.com/office/drawing/2014/main" id="{89505A3E-08F9-48EB-9F40-BBB86F25664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47271" y="2165945"/>
            <a:ext cx="3394472" cy="4525963"/>
          </a:xfrm>
          <a:ln w="38100">
            <a:solidFill>
              <a:schemeClr val="tx1">
                <a:lumMod val="65000"/>
                <a:lumOff val="35000"/>
              </a:schemeClr>
            </a:solidFill>
          </a:ln>
        </p:spPr>
      </p:pic>
      <p:pic>
        <p:nvPicPr>
          <p:cNvPr id="9" name="Content Placeholder 8">
            <a:extLst>
              <a:ext uri="{FF2B5EF4-FFF2-40B4-BE49-F238E27FC236}">
                <a16:creationId xmlns:a16="http://schemas.microsoft.com/office/drawing/2014/main" id="{3D07D247-0D87-467D-AED1-EF33028ABFB4}"/>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rot="16200000">
            <a:off x="868694" y="458732"/>
            <a:ext cx="4598616" cy="6131488"/>
          </a:xfrm>
          <a:ln w="38100">
            <a:solidFill>
              <a:schemeClr val="tx1">
                <a:lumMod val="65000"/>
                <a:lumOff val="35000"/>
              </a:schemeClr>
            </a:solidFill>
          </a:ln>
        </p:spPr>
      </p:pic>
      <p:sp>
        <p:nvSpPr>
          <p:cNvPr id="12" name="TextBox 11">
            <a:extLst>
              <a:ext uri="{FF2B5EF4-FFF2-40B4-BE49-F238E27FC236}">
                <a16:creationId xmlns:a16="http://schemas.microsoft.com/office/drawing/2014/main" id="{B6060133-62A7-49EA-BDF6-B7EABF93067A}"/>
              </a:ext>
            </a:extLst>
          </p:cNvPr>
          <p:cNvSpPr txBox="1"/>
          <p:nvPr/>
        </p:nvSpPr>
        <p:spPr bwMode="auto">
          <a:xfrm>
            <a:off x="102257" y="5929291"/>
            <a:ext cx="5357766" cy="838706"/>
          </a:xfrm>
          <a:prstGeom prst="rect">
            <a:avLst/>
          </a:prstGeom>
          <a:noFill/>
          <a:ln w="9525">
            <a:noFill/>
            <a:miter lim="800000"/>
            <a:headEnd/>
            <a:tailEnd/>
          </a:ln>
        </p:spPr>
        <p:txBody>
          <a:bodyPr wrap="square" rtlCol="0">
            <a:noAutofit/>
          </a:bodyPr>
          <a:lstStyle/>
          <a:p>
            <a:pPr algn="ctr"/>
            <a:r>
              <a:rPr lang="en-US" sz="2400" dirty="0">
                <a:latin typeface="Cambria" panose="02040503050406030204" pitchFamily="18" charset="0"/>
                <a:ea typeface="Cambria" panose="02040503050406030204" pitchFamily="18" charset="0"/>
              </a:rPr>
              <a:t>2020 Census CoP = Hartville, MO</a:t>
            </a:r>
          </a:p>
          <a:p>
            <a:pPr algn="ctr"/>
            <a:r>
              <a:rPr lang="en-US" sz="2400" dirty="0">
                <a:latin typeface="Cambria" panose="02040503050406030204" pitchFamily="18" charset="0"/>
                <a:ea typeface="Cambria" panose="02040503050406030204" pitchFamily="18" charset="0"/>
              </a:rPr>
              <a:t>Central Plains Advisor – Brian Ward</a:t>
            </a:r>
          </a:p>
        </p:txBody>
      </p:sp>
      <p:sp>
        <p:nvSpPr>
          <p:cNvPr id="15" name="TextBox 14">
            <a:extLst>
              <a:ext uri="{FF2B5EF4-FFF2-40B4-BE49-F238E27FC236}">
                <a16:creationId xmlns:a16="http://schemas.microsoft.com/office/drawing/2014/main" id="{B02CC96F-167C-431A-BAF0-BDDBF674F8A3}"/>
              </a:ext>
            </a:extLst>
          </p:cNvPr>
          <p:cNvSpPr txBox="1"/>
          <p:nvPr/>
        </p:nvSpPr>
        <p:spPr bwMode="auto">
          <a:xfrm>
            <a:off x="6233746" y="1197345"/>
            <a:ext cx="2807998" cy="838706"/>
          </a:xfrm>
          <a:prstGeom prst="rect">
            <a:avLst/>
          </a:prstGeom>
          <a:noFill/>
          <a:ln w="9525">
            <a:noFill/>
            <a:miter lim="800000"/>
            <a:headEnd/>
            <a:tailEnd/>
          </a:ln>
        </p:spPr>
        <p:txBody>
          <a:bodyPr wrap="square" rtlCol="0" anchor="ctr">
            <a:noAutofit/>
          </a:bodyPr>
          <a:lstStyle/>
          <a:p>
            <a:pPr algn="ctr"/>
            <a:r>
              <a:rPr lang="en-US" sz="2400" dirty="0">
                <a:latin typeface="Cambria" panose="02040503050406030204" pitchFamily="18" charset="0"/>
                <a:ea typeface="Cambria" panose="02040503050406030204" pitchFamily="18" charset="0"/>
              </a:rPr>
              <a:t>September 2022</a:t>
            </a:r>
          </a:p>
        </p:txBody>
      </p:sp>
    </p:spTree>
    <p:extLst>
      <p:ext uri="{BB962C8B-B14F-4D97-AF65-F5344CB8AC3E}">
        <p14:creationId xmlns:p14="http://schemas.microsoft.com/office/powerpoint/2010/main" val="1046094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Shape 535"/>
        <p:cNvGrpSpPr/>
        <p:nvPr/>
      </p:nvGrpSpPr>
      <p:grpSpPr>
        <a:xfrm>
          <a:off x="0" y="0"/>
          <a:ext cx="0" cy="0"/>
          <a:chOff x="0" y="0"/>
          <a:chExt cx="0" cy="0"/>
        </a:xfrm>
      </p:grpSpPr>
      <p:pic>
        <p:nvPicPr>
          <p:cNvPr id="539" name="Google Shape;539;p17"/>
          <p:cNvPicPr preferRelativeResize="0">
            <a:picLocks noChangeAspect="1"/>
          </p:cNvPicPr>
          <p:nvPr/>
        </p:nvPicPr>
        <p:blipFill rotWithShape="1">
          <a:blip r:embed="rId3"/>
          <a:srcRect b="47" t="52"/>
          <a:stretch/>
        </p:blipFill>
        <p:spPr>
          <a:xfrm>
            <a:off x="6400801" y="2118947"/>
            <a:ext cx="2553468" cy="4504190"/>
          </a:xfrm>
          <a:prstGeom prst="rect">
            <a:avLst/>
          </a:prstGeom>
          <a:ln w="38100">
            <a:solidFill>
              <a:schemeClr val="bg1">
                <a:lumMod val="50000"/>
              </a:schemeClr>
            </a:solidFill>
          </a:ln>
        </p:spPr>
      </p:pic>
      <p:pic>
        <p:nvPicPr>
          <p:cNvPr id="540" name="Google Shape;540;p17"/>
          <p:cNvPicPr preferRelativeResize="0">
            <a:picLocks noChangeAspect="1"/>
          </p:cNvPicPr>
          <p:nvPr/>
        </p:nvPicPr>
        <p:blipFill rotWithShape="1">
          <a:blip r:embed="rId4"/>
          <a:srcRect b="179" t="181"/>
          <a:stretch/>
        </p:blipFill>
        <p:spPr>
          <a:xfrm>
            <a:off x="208468" y="4189481"/>
            <a:ext cx="5841464" cy="1721478"/>
          </a:xfrm>
          <a:prstGeom prst="rect">
            <a:avLst/>
          </a:prstGeom>
          <a:ln w="38100">
            <a:solidFill>
              <a:schemeClr val="bg1">
                <a:lumMod val="50000"/>
              </a:schemeClr>
            </a:solidFill>
          </a:ln>
        </p:spPr>
      </p:pic>
      <p:sp>
        <p:nvSpPr>
          <p:cNvPr id="7" name="Title 2">
            <a:extLst>
              <a:ext uri="{FF2B5EF4-FFF2-40B4-BE49-F238E27FC236}">
                <a16:creationId xmlns:a16="http://schemas.microsoft.com/office/drawing/2014/main" id="{9A30D32C-BE29-4B7E-ACE9-CD46BE9C0F2C}"/>
              </a:ext>
            </a:extLst>
          </p:cNvPr>
          <p:cNvSpPr txBox="1">
            <a:spLocks/>
          </p:cNvSpPr>
          <p:nvPr/>
        </p:nvSpPr>
        <p:spPr bwMode="auto">
          <a:xfrm>
            <a:off x="0" y="19551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defTabSz="457200" eaLnBrk="0" fontAlgn="base" hangingPunct="0" rtl="0">
              <a:spcBef>
                <a:spcPct val="0"/>
              </a:spcBef>
              <a:spcAft>
                <a:spcPct val="0"/>
              </a:spcAft>
              <a:defRPr kern="1200" sz="4400">
                <a:solidFill>
                  <a:schemeClr val="tx1"/>
                </a:solidFill>
                <a:latin charset="0" pitchFamily="18" typeface="Times New Roman"/>
                <a:ea charset="0" typeface="ＭＳ Ｐゴシック"/>
                <a:cs charset="0" pitchFamily="18" typeface="Times New Roman"/>
              </a:defRPr>
            </a:lvl1pPr>
            <a:lvl2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2pPr>
            <a:lvl3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3pPr>
            <a:lvl4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4pPr>
            <a:lvl5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5pPr>
            <a:lvl6pPr algn="ctr" defTabSz="457200" eaLnBrk="1" fontAlgn="base" hangingPunct="1"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eaLnBrk="1" fontAlgn="base" hangingPunct="1"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eaLnBrk="1" fontAlgn="base" hangingPunct="1"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eaLnBrk="1" fontAlgn="base" hangingPunct="1"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r>
              <a:rPr dirty="0" lang="en-US" sz="4000">
                <a:latin charset="0" panose="02040503050406030204" pitchFamily="18" typeface="Cambria"/>
                <a:ea charset="0" panose="02040503050406030204" pitchFamily="18" typeface="Cambria"/>
                <a:cs charset="0" panose="020F0502020204030204" pitchFamily="34" typeface="Calibri"/>
              </a:rPr>
              <a:t>NOAA </a:t>
            </a:r>
            <a:r>
              <a:rPr dirty="0" lang="en" sz="4000">
                <a:latin charset="0" panose="02040503050406030204" pitchFamily="18" typeface="Cambria"/>
                <a:ea charset="0" panose="02040503050406030204" pitchFamily="18" typeface="Cambria"/>
                <a:cs charset="0" panose="020F0502020204030204" pitchFamily="34" typeface="Calibri"/>
              </a:rPr>
              <a:t>Foundation CORS </a:t>
            </a:r>
            <a:r>
              <a:rPr dirty="0" lang="en-US" sz="4000">
                <a:latin charset="0" panose="02040503050406030204" pitchFamily="18" typeface="Cambria"/>
                <a:ea charset="0" panose="02040503050406030204" pitchFamily="18" typeface="Cambria"/>
                <a:cs charset="0" panose="020F0502020204030204" pitchFamily="34" typeface="Calibri"/>
              </a:rPr>
              <a:t>Network (NFCN)</a:t>
            </a:r>
            <a:endParaRPr dirty="0" lang="en-US" sz="4000">
              <a:latin charset="0" panose="02040503050406030204" pitchFamily="18" typeface="Cambria"/>
              <a:ea charset="0" panose="02040503050406030204" pitchFamily="18" typeface="Cambria"/>
            </a:endParaRPr>
          </a:p>
        </p:txBody>
      </p:sp>
      <p:pic>
        <p:nvPicPr>
          <p:cNvPr id="10" name="Google Shape;531;p16">
            <a:extLst>
              <a:ext uri="{FF2B5EF4-FFF2-40B4-BE49-F238E27FC236}">
                <a16:creationId xmlns:a16="http://schemas.microsoft.com/office/drawing/2014/main" id="{8AC22D4D-89B7-4098-9AF0-DA3BEB53ED60}"/>
              </a:ext>
            </a:extLst>
          </p:cNvPr>
          <p:cNvPicPr preferRelativeResize="0">
            <a:picLocks noChangeAspect="1"/>
          </p:cNvPicPr>
          <p:nvPr/>
        </p:nvPicPr>
        <p:blipFill rotWithShape="1">
          <a:blip r:embed="rId5"/>
          <a:srcRect b="35" l="46" r="29" t="45"/>
          <a:stretch/>
        </p:blipFill>
        <p:spPr>
          <a:xfrm rot="5400000">
            <a:off x="176542" y="1149333"/>
            <a:ext cx="2734407" cy="2708031"/>
          </a:xfrm>
          <a:prstGeom prst="rect">
            <a:avLst/>
          </a:prstGeom>
          <a:ln w="38100">
            <a:solidFill>
              <a:schemeClr val="bg1">
                <a:lumMod val="50000"/>
              </a:schemeClr>
            </a:solidFill>
          </a:ln>
        </p:spPr>
      </p:pic>
      <p:pic>
        <p:nvPicPr>
          <p:cNvPr id="11" name="Google Shape;530;p16">
            <a:extLst>
              <a:ext uri="{FF2B5EF4-FFF2-40B4-BE49-F238E27FC236}">
                <a16:creationId xmlns:a16="http://schemas.microsoft.com/office/drawing/2014/main" id="{8D20DE34-FFA9-45C1-95BE-13D7C9A7F896}"/>
              </a:ext>
            </a:extLst>
          </p:cNvPr>
          <p:cNvPicPr preferRelativeResize="0">
            <a:picLocks noChangeAspect="1"/>
          </p:cNvPicPr>
          <p:nvPr/>
        </p:nvPicPr>
        <p:blipFill rotWithShape="1">
          <a:blip r:embed="rId6"/>
          <a:srcRect r="40"/>
          <a:stretch/>
        </p:blipFill>
        <p:spPr>
          <a:xfrm rot="5400000">
            <a:off x="3315659" y="1149400"/>
            <a:ext cx="2747526" cy="2721020"/>
          </a:xfrm>
          <a:prstGeom prst="rect">
            <a:avLst/>
          </a:prstGeom>
          <a:ln w="38100">
            <a:solidFill>
              <a:schemeClr val="bg1">
                <a:lumMod val="50000"/>
              </a:schemeClr>
            </a:solidFill>
          </a:ln>
        </p:spPr>
      </p:pic>
      <p:sp>
        <p:nvSpPr>
          <p:cNvPr id="12" name="TextBox 11">
            <a:extLst>
              <a:ext uri="{FF2B5EF4-FFF2-40B4-BE49-F238E27FC236}">
                <a16:creationId xmlns:a16="http://schemas.microsoft.com/office/drawing/2014/main" id="{2DDC40E4-5637-4DAA-A526-4FE42C4E14DA}"/>
              </a:ext>
            </a:extLst>
          </p:cNvPr>
          <p:cNvSpPr txBox="1"/>
          <p:nvPr/>
        </p:nvSpPr>
        <p:spPr bwMode="auto">
          <a:xfrm>
            <a:off x="102257" y="5982043"/>
            <a:ext cx="5357766" cy="838706"/>
          </a:xfrm>
          <a:prstGeom prst="rect">
            <a:avLst/>
          </a:prstGeom>
          <a:noFill/>
          <a:ln w="9525">
            <a:noFill/>
            <a:miter lim="800000"/>
            <a:headEnd/>
            <a:tailEnd/>
          </a:ln>
        </p:spPr>
        <p:txBody>
          <a:bodyPr rtlCol="0" wrap="square">
            <a:noAutofit/>
          </a:bodyPr>
          <a:lstStyle/>
          <a:p>
            <a:pPr algn="ctr"/>
            <a:r>
              <a:rPr dirty="0" lang="en-US" sz="2400">
                <a:latin charset="0" panose="02040503050406030204" pitchFamily="18" typeface="Cambria"/>
                <a:ea charset="0" panose="02040503050406030204" pitchFamily="18" typeface="Cambria"/>
              </a:rPr>
              <a:t>Kitt Peak National Observatory, AZ Southwest Advisor – Lynda Bell</a:t>
            </a:r>
          </a:p>
        </p:txBody>
      </p:sp>
      <p:cxnSp>
        <p:nvCxnSpPr>
          <p:cNvPr id="5" name="Straight Arrow Connector 4">
            <a:extLst>
              <a:ext uri="{FF2B5EF4-FFF2-40B4-BE49-F238E27FC236}">
                <a16:creationId xmlns:a16="http://schemas.microsoft.com/office/drawing/2014/main" id="{423556D1-2E5F-4A1C-BF5F-5B93878E3510}"/>
              </a:ext>
            </a:extLst>
          </p:cNvPr>
          <p:cNvCxnSpPr/>
          <p:nvPr/>
        </p:nvCxnSpPr>
        <p:spPr>
          <a:xfrm>
            <a:off x="1543746" y="2509910"/>
            <a:ext cx="3145676" cy="259667"/>
          </a:xfrm>
          <a:prstGeom prst="straightConnector1">
            <a:avLst/>
          </a:prstGeom>
          <a:ln w="69850">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hidden="1" id="15" name="cors antenna">
            <a:extLst>
              <a:ext uri="{FF2B5EF4-FFF2-40B4-BE49-F238E27FC236}">
                <a16:creationId xmlns:a16="http://schemas.microsoft.com/office/drawing/2014/main" id="{55F4C470-919A-4A37-A5DF-5D7FE43C3C75}"/>
              </a:ext>
            </a:extLst>
          </p:cNvPr>
          <p:cNvPicPr preferRelativeResize="0">
            <a:picLocks noChangeAspect="1"/>
          </p:cNvPicPr>
          <p:nvPr/>
        </p:nvPicPr>
        <p:blipFill rotWithShape="1">
          <a:blip r:embed="rId7"/>
          <a:stretch/>
        </p:blipFill>
        <p:spPr>
          <a:xfrm>
            <a:off x="1340356" y="1136145"/>
            <a:ext cx="6463287" cy="4845898"/>
          </a:xfrm>
          <a:prstGeom prst="rect">
            <a:avLst/>
          </a:prstGeom>
          <a:ln w="38100">
            <a:solidFill>
              <a:schemeClr val="tx1">
                <a:lumMod val="65000"/>
                <a:lumOff val="35000"/>
              </a:schemeClr>
            </a:solidFill>
          </a:ln>
        </p:spPr>
      </p:pic>
      <p:sp>
        <p:nvSpPr>
          <p:cNvPr id="16" name="TextBox 15">
            <a:extLst>
              <a:ext uri="{FF2B5EF4-FFF2-40B4-BE49-F238E27FC236}">
                <a16:creationId xmlns:a16="http://schemas.microsoft.com/office/drawing/2014/main" id="{A6481BE7-3776-4742-95A4-0D16F43DA52E}"/>
              </a:ext>
            </a:extLst>
          </p:cNvPr>
          <p:cNvSpPr txBox="1"/>
          <p:nvPr/>
        </p:nvSpPr>
        <p:spPr bwMode="auto">
          <a:xfrm>
            <a:off x="6233746" y="1197345"/>
            <a:ext cx="2807998" cy="838706"/>
          </a:xfrm>
          <a:prstGeom prst="rect">
            <a:avLst/>
          </a:prstGeom>
          <a:noFill/>
          <a:ln w="9525">
            <a:noFill/>
            <a:miter lim="800000"/>
            <a:headEnd/>
            <a:tailEnd/>
          </a:ln>
        </p:spPr>
        <p:txBody>
          <a:bodyPr anchor="ctr" rtlCol="0" wrap="square">
            <a:noAutofit/>
          </a:bodyPr>
          <a:lstStyle/>
          <a:p>
            <a:pPr algn="ctr"/>
            <a:r>
              <a:rPr dirty="0" lang="en-US" sz="2400">
                <a:latin charset="0" panose="02040503050406030204" pitchFamily="18" typeface="Cambria"/>
                <a:ea charset="0" panose="02040503050406030204" pitchFamily="18" typeface="Cambria"/>
              </a:rPr>
              <a:t>March 2022</a:t>
            </a:r>
          </a:p>
        </p:txBody>
      </p:sp>
    </p:spTree>
  </p:cSld>
  <p:clrMapOvr>
    <a:masterClrMapping/>
  </p:clrMapOvr>
  <mc:AlternateContent xmlns:mc="http://schemas.openxmlformats.org/markup-compatibility/2006">
    <mc:Choice xmlns:p14="http://schemas.microsoft.com/office/powerpoint/2010/main"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Shape 535"/>
        <p:cNvGrpSpPr/>
        <p:nvPr/>
      </p:nvGrpSpPr>
      <p:grpSpPr>
        <a:xfrm>
          <a:off x="0" y="0"/>
          <a:ext cx="0" cy="0"/>
          <a:chOff x="0" y="0"/>
          <a:chExt cx="0" cy="0"/>
        </a:xfrm>
      </p:grpSpPr>
      <p:sp>
        <p:nvSpPr>
          <p:cNvPr id="7" name="Title 2">
            <a:extLst>
              <a:ext uri="{FF2B5EF4-FFF2-40B4-BE49-F238E27FC236}">
                <a16:creationId xmlns:a16="http://schemas.microsoft.com/office/drawing/2014/main" id="{9A30D32C-BE29-4B7E-ACE9-CD46BE9C0F2C}"/>
              </a:ext>
            </a:extLst>
          </p:cNvPr>
          <p:cNvSpPr txBox="1">
            <a:spLocks/>
          </p:cNvSpPr>
          <p:nvPr/>
        </p:nvSpPr>
        <p:spPr bwMode="auto">
          <a:xfrm>
            <a:off x="0" y="30101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defTabSz="457200" eaLnBrk="0" fontAlgn="base" hangingPunct="0" rtl="0">
              <a:spcBef>
                <a:spcPct val="0"/>
              </a:spcBef>
              <a:spcAft>
                <a:spcPct val="0"/>
              </a:spcAft>
              <a:defRPr kern="1200" sz="4400">
                <a:solidFill>
                  <a:schemeClr val="tx1"/>
                </a:solidFill>
                <a:latin charset="0" pitchFamily="18" typeface="Times New Roman"/>
                <a:ea charset="0" typeface="ＭＳ Ｐゴシック"/>
                <a:cs charset="0" pitchFamily="18" typeface="Times New Roman"/>
              </a:defRPr>
            </a:lvl1pPr>
            <a:lvl2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2pPr>
            <a:lvl3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3pPr>
            <a:lvl4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4pPr>
            <a:lvl5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5pPr>
            <a:lvl6pPr algn="ctr" defTabSz="457200" eaLnBrk="1" fontAlgn="base" hangingPunct="1"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eaLnBrk="1" fontAlgn="base" hangingPunct="1"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eaLnBrk="1" fontAlgn="base" hangingPunct="1"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eaLnBrk="1" fontAlgn="base" hangingPunct="1"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r>
              <a:rPr dirty="0" lang="en-US" sz="4000">
                <a:latin charset="0" panose="02040503050406030204" pitchFamily="18" typeface="Cambria"/>
                <a:ea charset="0" panose="02040503050406030204" pitchFamily="18" typeface="Cambria"/>
                <a:cs charset="0" panose="020F0502020204030204" pitchFamily="34" typeface="Calibri"/>
              </a:rPr>
              <a:t>Alternative Methods to Normal Leveling Techniques for River Crossing</a:t>
            </a:r>
            <a:endParaRPr dirty="0" lang="en-US" sz="4000">
              <a:latin charset="0" panose="02040503050406030204" pitchFamily="18" typeface="Cambria"/>
              <a:ea charset="0" panose="02040503050406030204" pitchFamily="18" typeface="Cambria"/>
            </a:endParaRPr>
          </a:p>
        </p:txBody>
      </p:sp>
      <p:sp>
        <p:nvSpPr>
          <p:cNvPr id="12" name="TextBox 11">
            <a:extLst>
              <a:ext uri="{FF2B5EF4-FFF2-40B4-BE49-F238E27FC236}">
                <a16:creationId xmlns:a16="http://schemas.microsoft.com/office/drawing/2014/main" id="{2DDC40E4-5637-4DAA-A526-4FE42C4E14DA}"/>
              </a:ext>
            </a:extLst>
          </p:cNvPr>
          <p:cNvSpPr txBox="1"/>
          <p:nvPr/>
        </p:nvSpPr>
        <p:spPr bwMode="auto">
          <a:xfrm>
            <a:off x="102256" y="5982043"/>
            <a:ext cx="7098644" cy="838706"/>
          </a:xfrm>
          <a:prstGeom prst="rect">
            <a:avLst/>
          </a:prstGeom>
          <a:noFill/>
          <a:ln w="9525">
            <a:noFill/>
            <a:miter lim="800000"/>
            <a:headEnd/>
            <a:tailEnd/>
          </a:ln>
        </p:spPr>
        <p:txBody>
          <a:bodyPr rtlCol="0" wrap="square">
            <a:noAutofit/>
          </a:bodyPr>
          <a:lstStyle/>
          <a:p>
            <a:r>
              <a:rPr dirty="0" lang="en-US" sz="2400">
                <a:latin charset="0" panose="02040503050406030204" pitchFamily="18" typeface="Cambria"/>
                <a:ea charset="0" panose="02040503050406030204" pitchFamily="18" typeface="Cambria"/>
              </a:rPr>
              <a:t>Northern Plains Advisor – Dave </a:t>
            </a:r>
            <a:r>
              <a:rPr dirty="0" err="1" lang="en-US" sz="2400">
                <a:latin charset="0" panose="02040503050406030204" pitchFamily="18" typeface="Cambria"/>
                <a:ea charset="0" panose="02040503050406030204" pitchFamily="18" typeface="Cambria"/>
              </a:rPr>
              <a:t>Zenk</a:t>
            </a:r>
          </a:p>
          <a:p>
            <a:r>
              <a:rPr dirty="0" lang="en-US" sz="2400">
                <a:latin charset="0" panose="02040503050406030204" pitchFamily="18" typeface="Cambria"/>
                <a:ea charset="0" panose="02040503050406030204" pitchFamily="18" typeface="Cambria"/>
              </a:rPr>
              <a:t>&amp; (now retired) Great Lakes Advisor - John Ellingson</a:t>
            </a:r>
          </a:p>
        </p:txBody>
      </p:sp>
      <p:pic>
        <p:nvPicPr>
          <p:cNvPr hidden="1" id="15" name="cors antenna">
            <a:extLst>
              <a:ext uri="{FF2B5EF4-FFF2-40B4-BE49-F238E27FC236}">
                <a16:creationId xmlns:a16="http://schemas.microsoft.com/office/drawing/2014/main" id="{55F4C470-919A-4A37-A5DF-5D7FE43C3C75}"/>
              </a:ext>
            </a:extLst>
          </p:cNvPr>
          <p:cNvPicPr preferRelativeResize="0">
            <a:picLocks noChangeAspect="1"/>
          </p:cNvPicPr>
          <p:nvPr/>
        </p:nvPicPr>
        <p:blipFill rotWithShape="1">
          <a:blip r:embed="rId3"/>
          <a:stretch/>
        </p:blipFill>
        <p:spPr>
          <a:xfrm>
            <a:off x="1340356" y="1136145"/>
            <a:ext cx="6463287" cy="4845898"/>
          </a:xfrm>
          <a:prstGeom prst="rect">
            <a:avLst/>
          </a:prstGeom>
          <a:ln w="38100">
            <a:solidFill>
              <a:schemeClr val="tx1">
                <a:lumMod val="65000"/>
                <a:lumOff val="35000"/>
              </a:schemeClr>
            </a:solidFill>
          </a:ln>
        </p:spPr>
      </p:pic>
      <p:sp>
        <p:nvSpPr>
          <p:cNvPr id="16" name="TextBox 15">
            <a:extLst>
              <a:ext uri="{FF2B5EF4-FFF2-40B4-BE49-F238E27FC236}">
                <a16:creationId xmlns:a16="http://schemas.microsoft.com/office/drawing/2014/main" id="{A6481BE7-3776-4742-95A4-0D16F43DA52E}"/>
              </a:ext>
            </a:extLst>
          </p:cNvPr>
          <p:cNvSpPr txBox="1"/>
          <p:nvPr/>
        </p:nvSpPr>
        <p:spPr bwMode="auto">
          <a:xfrm>
            <a:off x="6233746" y="1294749"/>
            <a:ext cx="2807998" cy="838706"/>
          </a:xfrm>
          <a:prstGeom prst="rect">
            <a:avLst/>
          </a:prstGeom>
          <a:noFill/>
          <a:ln w="9525">
            <a:noFill/>
            <a:miter lim="800000"/>
            <a:headEnd/>
            <a:tailEnd/>
          </a:ln>
        </p:spPr>
        <p:txBody>
          <a:bodyPr anchor="ctr" rtlCol="0" wrap="square">
            <a:noAutofit/>
          </a:bodyPr>
          <a:lstStyle/>
          <a:p>
            <a:pPr algn="ctr"/>
            <a:r>
              <a:rPr dirty="0" lang="en-US" sz="2400">
                <a:latin charset="0" panose="02040503050406030204" pitchFamily="18" typeface="Cambria"/>
                <a:ea charset="0" panose="02040503050406030204" pitchFamily="18" typeface="Cambria"/>
              </a:rPr>
              <a:t>2014 to 2017</a:t>
            </a:r>
          </a:p>
        </p:txBody>
      </p:sp>
      <p:pic>
        <p:nvPicPr>
          <p:cNvPr id="3" name="Picture 2">
            <a:extLst>
              <a:ext uri="{FF2B5EF4-FFF2-40B4-BE49-F238E27FC236}">
                <a16:creationId xmlns:a16="http://schemas.microsoft.com/office/drawing/2014/main" id="{2C67BDCF-9A19-4679-B661-DC97440DE5C4}"/>
              </a:ext>
            </a:extLst>
          </p:cNvPr>
          <p:cNvPicPr>
            <a:picLocks noChangeAspect="1"/>
          </p:cNvPicPr>
          <p:nvPr/>
        </p:nvPicPr>
        <p:blipFill rotWithShape="1">
          <a:blip r:embed="rId4"/>
          <a:srcRect/>
          <a:stretch/>
        </p:blipFill>
        <p:spPr>
          <a:xfrm>
            <a:off x="3617270" y="1593658"/>
            <a:ext cx="2461514" cy="2380465"/>
          </a:xfrm>
          <a:prstGeom prst="rect">
            <a:avLst/>
          </a:prstGeom>
          <a:solidFill>
            <a:schemeClr val="bg1"/>
          </a:solidFill>
          <a:ln w="38100">
            <a:solidFill>
              <a:schemeClr val="bg1">
                <a:lumMod val="50000"/>
              </a:schemeClr>
            </a:solidFill>
          </a:ln>
        </p:spPr>
      </p:pic>
      <p:pic>
        <p:nvPicPr>
          <p:cNvPr id="8" name="Picture 7">
            <a:extLst>
              <a:ext uri="{FF2B5EF4-FFF2-40B4-BE49-F238E27FC236}">
                <a16:creationId xmlns:a16="http://schemas.microsoft.com/office/drawing/2014/main" id="{ADBFC3B7-2A13-41C2-BC26-0CE39D3B7A77}"/>
              </a:ext>
            </a:extLst>
          </p:cNvPr>
          <p:cNvPicPr>
            <a:picLocks noChangeAspect="1"/>
          </p:cNvPicPr>
          <p:nvPr/>
        </p:nvPicPr>
        <p:blipFill>
          <a:blip r:embed="rId5"/>
          <a:stretch>
            <a:fillRect/>
          </a:stretch>
        </p:blipFill>
        <p:spPr>
          <a:xfrm>
            <a:off x="153598" y="4178143"/>
            <a:ext cx="3739982" cy="1803900"/>
          </a:xfrm>
          <a:prstGeom prst="rect">
            <a:avLst/>
          </a:prstGeom>
          <a:solidFill>
            <a:schemeClr val="bg1"/>
          </a:solidFill>
          <a:ln w="38100">
            <a:solidFill>
              <a:schemeClr val="bg1">
                <a:lumMod val="50000"/>
              </a:schemeClr>
            </a:solidFill>
          </a:ln>
        </p:spPr>
      </p:pic>
      <p:pic>
        <p:nvPicPr>
          <p:cNvPr id="9" name="Picture 8">
            <a:extLst>
              <a:ext uri="{FF2B5EF4-FFF2-40B4-BE49-F238E27FC236}">
                <a16:creationId xmlns:a16="http://schemas.microsoft.com/office/drawing/2014/main" id="{E7127158-B429-4EDB-AC79-5D3720ED3AC3}"/>
              </a:ext>
            </a:extLst>
          </p:cNvPr>
          <p:cNvPicPr>
            <a:picLocks noChangeAspect="1"/>
          </p:cNvPicPr>
          <p:nvPr/>
        </p:nvPicPr>
        <p:blipFill rotWithShape="1">
          <a:blip r:embed="rId6"/>
          <a:srcRect b="13" l="14" r="71"/>
          <a:stretch/>
        </p:blipFill>
        <p:spPr>
          <a:xfrm>
            <a:off x="7005118" y="2133455"/>
            <a:ext cx="1979127" cy="3614234"/>
          </a:xfrm>
          <a:prstGeom prst="rect">
            <a:avLst/>
          </a:prstGeom>
          <a:solidFill>
            <a:schemeClr val="bg1"/>
          </a:solidFill>
          <a:ln w="38100">
            <a:noFill/>
          </a:ln>
        </p:spPr>
      </p:pic>
      <p:pic>
        <p:nvPicPr>
          <p:cNvPr id="13" name="Picture 12">
            <a:extLst>
              <a:ext uri="{FF2B5EF4-FFF2-40B4-BE49-F238E27FC236}">
                <a16:creationId xmlns:a16="http://schemas.microsoft.com/office/drawing/2014/main" id="{10F060DC-7DD1-4CAC-9E44-EA9AE7D48583}"/>
              </a:ext>
            </a:extLst>
          </p:cNvPr>
          <p:cNvPicPr>
            <a:picLocks noChangeAspect="1"/>
          </p:cNvPicPr>
          <p:nvPr/>
        </p:nvPicPr>
        <p:blipFill>
          <a:blip r:embed="rId7"/>
          <a:stretch>
            <a:fillRect/>
          </a:stretch>
        </p:blipFill>
        <p:spPr>
          <a:xfrm>
            <a:off x="159755" y="1593658"/>
            <a:ext cx="3289262" cy="2380465"/>
          </a:xfrm>
          <a:prstGeom prst="rect">
            <a:avLst/>
          </a:prstGeom>
          <a:solidFill>
            <a:schemeClr val="bg1"/>
          </a:solidFill>
          <a:ln w="38100">
            <a:solidFill>
              <a:schemeClr val="bg1">
                <a:lumMod val="50000"/>
              </a:schemeClr>
            </a:solidFill>
          </a:ln>
        </p:spPr>
      </p:pic>
      <p:pic>
        <p:nvPicPr>
          <p:cNvPr id="19" name="Picture 6">
            <a:extLst>
              <a:ext uri="{FF2B5EF4-FFF2-40B4-BE49-F238E27FC236}">
                <a16:creationId xmlns:a16="http://schemas.microsoft.com/office/drawing/2014/main" id="{3D592DE6-F605-4BAB-B4F6-9B5F973FC6D6}"/>
              </a:ext>
            </a:extLst>
          </p:cNvPr>
          <p:cNvPicPr>
            <a:picLocks noChangeAspect="1"/>
          </p:cNvPicPr>
          <p:nvPr/>
        </p:nvPicPr>
        <p:blipFill rotWithShape="1">
          <a:blip cstate="print" r:embed="rId8">
            <a:extLst>
              <a:ext uri="{28A0092B-C50C-407E-A947-70E740481C1C}">
                <a14:useLocalDpi xmlns:a14="http://schemas.microsoft.com/office/drawing/2010/main" val="0"/>
              </a:ext>
            </a:extLst>
          </a:blip>
          <a:srcRect b="194" t="201"/>
          <a:stretch/>
        </p:blipFill>
        <p:spPr bwMode="auto">
          <a:xfrm>
            <a:off x="4017547" y="4178143"/>
            <a:ext cx="2889812" cy="1803900"/>
          </a:xfrm>
          <a:prstGeom prst="rect">
            <a:avLst/>
          </a:prstGeom>
          <a:solidFill>
            <a:schemeClr val="bg1"/>
          </a:solidFill>
          <a:ln w="38100">
            <a:solidFill>
              <a:schemeClr val="bg1">
                <a:lumMod val="50000"/>
              </a:schemeClr>
            </a:solidFill>
          </a:ln>
          <a:extLst/>
        </p:spPr>
      </p:pic>
      <p:sp>
        <p:nvSpPr>
          <p:cNvPr id="20" name="TextBox 19">
            <a:extLst>
              <a:ext uri="{FF2B5EF4-FFF2-40B4-BE49-F238E27FC236}">
                <a16:creationId xmlns:a16="http://schemas.microsoft.com/office/drawing/2014/main" id="{88319FC1-3F1B-4628-803A-9C539A0F8403}"/>
              </a:ext>
            </a:extLst>
          </p:cNvPr>
          <p:cNvSpPr txBox="1"/>
          <p:nvPr/>
        </p:nvSpPr>
        <p:spPr bwMode="auto">
          <a:xfrm>
            <a:off x="7031326" y="5620282"/>
            <a:ext cx="1875282" cy="838706"/>
          </a:xfrm>
          <a:prstGeom prst="rect">
            <a:avLst/>
          </a:prstGeom>
          <a:noFill/>
          <a:ln w="9525">
            <a:noFill/>
            <a:miter lim="800000"/>
            <a:headEnd/>
            <a:tailEnd/>
          </a:ln>
        </p:spPr>
        <p:txBody>
          <a:bodyPr anchor="ctr" rtlCol="0" wrap="square">
            <a:noAutofit/>
          </a:bodyPr>
          <a:lstStyle/>
          <a:p>
            <a:pPr algn="ctr"/>
            <a:r>
              <a:rPr dirty="0" lang="en-US">
                <a:latin charset="0" panose="02040503050406030204" pitchFamily="18" typeface="Cambria"/>
                <a:ea charset="0" panose="02040503050406030204" pitchFamily="18" typeface="Cambria"/>
              </a:rPr>
              <a:t>Target Assembly on Tribrach</a:t>
            </a:r>
          </a:p>
        </p:txBody>
      </p:sp>
    </p:spTree>
    <p:extLst>
      <p:ext uri="{BB962C8B-B14F-4D97-AF65-F5344CB8AC3E}">
        <p14:creationId xmlns:p14="http://schemas.microsoft.com/office/powerpoint/2010/main" val="2437669705"/>
      </p:ext>
    </p:extLst>
  </p:cSld>
  <p:clrMapOvr>
    <a:masterClrMapping/>
  </p:clrMapOvr>
  <mc:AlternateContent xmlns:mc="http://schemas.openxmlformats.org/markup-compatibility/2006">
    <mc:Choice xmlns:p14="http://schemas.microsoft.com/office/powerpoint/2010/main" Requires="p14">
      <p:transition p14:dur="700" spd="med">
        <p:fade/>
      </p:transition>
    </mc:Choice>
    <mc:Fallback>
      <p:transition spd="med">
        <p:fade/>
      </p:transition>
    </mc:Fallback>
  </mc:AlternateContent>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Shape 535"/>
        <p:cNvGrpSpPr/>
        <p:nvPr/>
      </p:nvGrpSpPr>
      <p:grpSpPr>
        <a:xfrm>
          <a:off x="0" y="0"/>
          <a:ext cx="0" cy="0"/>
          <a:chOff x="0" y="0"/>
          <a:chExt cx="0" cy="0"/>
        </a:xfrm>
      </p:grpSpPr>
      <p:sp>
        <p:nvSpPr>
          <p:cNvPr id="7" name="Title 2">
            <a:extLst>
              <a:ext uri="{FF2B5EF4-FFF2-40B4-BE49-F238E27FC236}">
                <a16:creationId xmlns:a16="http://schemas.microsoft.com/office/drawing/2014/main" id="{9A30D32C-BE29-4B7E-ACE9-CD46BE9C0F2C}"/>
              </a:ext>
            </a:extLst>
          </p:cNvPr>
          <p:cNvSpPr txBox="1">
            <a:spLocks/>
          </p:cNvSpPr>
          <p:nvPr/>
        </p:nvSpPr>
        <p:spPr bwMode="auto">
          <a:xfrm>
            <a:off x="0" y="19551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defTabSz="457200" eaLnBrk="0" fontAlgn="base" hangingPunct="0" rtl="0">
              <a:spcBef>
                <a:spcPct val="0"/>
              </a:spcBef>
              <a:spcAft>
                <a:spcPct val="0"/>
              </a:spcAft>
              <a:defRPr kern="1200" sz="4400">
                <a:solidFill>
                  <a:schemeClr val="tx1"/>
                </a:solidFill>
                <a:latin charset="0" pitchFamily="18" typeface="Times New Roman"/>
                <a:ea charset="0" typeface="ＭＳ Ｐゴシック"/>
                <a:cs charset="0" pitchFamily="18" typeface="Times New Roman"/>
              </a:defRPr>
            </a:lvl1pPr>
            <a:lvl2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2pPr>
            <a:lvl3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3pPr>
            <a:lvl4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4pPr>
            <a:lvl5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5pPr>
            <a:lvl6pPr algn="ctr" defTabSz="457200" eaLnBrk="1" fontAlgn="base" hangingPunct="1"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eaLnBrk="1" fontAlgn="base" hangingPunct="1"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eaLnBrk="1" fontAlgn="base" hangingPunct="1"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eaLnBrk="1" fontAlgn="base" hangingPunct="1"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r>
              <a:rPr dirty="0" lang="en-US" sz="4000">
                <a:latin charset="0" panose="02040503050406030204" pitchFamily="18" typeface="Cambria"/>
                <a:ea charset="0" panose="02040503050406030204" pitchFamily="18" typeface="Cambria"/>
                <a:cs charset="0" panose="020F0502020204030204" pitchFamily="34" typeface="Calibri"/>
              </a:rPr>
              <a:t>International Great Lakes Datum of 2020</a:t>
            </a:r>
            <a:endParaRPr dirty="0" lang="en-US" sz="4000">
              <a:latin charset="0" panose="02040503050406030204" pitchFamily="18" typeface="Cambria"/>
              <a:ea charset="0" panose="02040503050406030204" pitchFamily="18" typeface="Cambria"/>
            </a:endParaRPr>
          </a:p>
        </p:txBody>
      </p:sp>
      <p:pic>
        <p:nvPicPr>
          <p:cNvPr hidden="1" id="15" name="cors antenna">
            <a:extLst>
              <a:ext uri="{FF2B5EF4-FFF2-40B4-BE49-F238E27FC236}">
                <a16:creationId xmlns:a16="http://schemas.microsoft.com/office/drawing/2014/main" id="{55F4C470-919A-4A37-A5DF-5D7FE43C3C75}"/>
              </a:ext>
            </a:extLst>
          </p:cNvPr>
          <p:cNvPicPr preferRelativeResize="0">
            <a:picLocks noChangeAspect="1"/>
          </p:cNvPicPr>
          <p:nvPr/>
        </p:nvPicPr>
        <p:blipFill rotWithShape="1">
          <a:blip r:embed="rId3"/>
          <a:stretch/>
        </p:blipFill>
        <p:spPr>
          <a:xfrm>
            <a:off x="1340356" y="1136145"/>
            <a:ext cx="6463287" cy="4845898"/>
          </a:xfrm>
          <a:prstGeom prst="rect">
            <a:avLst/>
          </a:prstGeom>
          <a:ln w="38100">
            <a:solidFill>
              <a:schemeClr val="tx1">
                <a:lumMod val="65000"/>
                <a:lumOff val="35000"/>
              </a:schemeClr>
            </a:solidFill>
          </a:ln>
        </p:spPr>
      </p:pic>
      <p:pic>
        <p:nvPicPr>
          <p:cNvPr id="4" name="Picture 3">
            <a:extLst>
              <a:ext uri="{FF2B5EF4-FFF2-40B4-BE49-F238E27FC236}">
                <a16:creationId xmlns:a16="http://schemas.microsoft.com/office/drawing/2014/main" id="{E9726D7D-59EE-482B-897E-E0CD3184DA80}"/>
              </a:ext>
            </a:extLst>
          </p:cNvPr>
          <p:cNvPicPr>
            <a:picLocks noChangeAspect="1"/>
          </p:cNvPicPr>
          <p:nvPr/>
        </p:nvPicPr>
        <p:blipFill rotWithShape="1">
          <a:blip r:embed="rId4"/>
          <a:srcRect b="83"/>
          <a:stretch/>
        </p:blipFill>
        <p:spPr>
          <a:xfrm>
            <a:off x="0" y="1057877"/>
            <a:ext cx="9144000" cy="4629860"/>
          </a:xfrm>
          <a:prstGeom prst="rect">
            <a:avLst/>
          </a:prstGeom>
          <a:solidFill>
            <a:schemeClr val="bg1"/>
          </a:solidFill>
          <a:ln w="38100">
            <a:solidFill>
              <a:schemeClr val="bg1">
                <a:lumMod val="50000"/>
              </a:schemeClr>
            </a:solidFill>
          </a:ln>
        </p:spPr>
      </p:pic>
      <p:pic>
        <p:nvPicPr>
          <p:cNvPr id="3" name="Picture 2">
            <a:extLst>
              <a:ext uri="{FF2B5EF4-FFF2-40B4-BE49-F238E27FC236}">
                <a16:creationId xmlns:a16="http://schemas.microsoft.com/office/drawing/2014/main" id="{0517A369-DA36-4427-98D1-2F26B2D73528}"/>
              </a:ext>
            </a:extLst>
          </p:cNvPr>
          <p:cNvPicPr>
            <a:picLocks noChangeAspect="1"/>
          </p:cNvPicPr>
          <p:nvPr/>
        </p:nvPicPr>
        <p:blipFill rotWithShape="1">
          <a:blip cstate="print" r:embed="rId5">
            <a:extLst>
              <a:ext uri="{28A0092B-C50C-407E-A947-70E740481C1C}">
                <a14:useLocalDpi xmlns:a14="http://schemas.microsoft.com/office/drawing/2010/main" val="0"/>
              </a:ext>
            </a:extLst>
          </a:blip>
          <a:srcRect l="123" r="161"/>
          <a:stretch/>
        </p:blipFill>
        <p:spPr>
          <a:xfrm rot="5400000">
            <a:off x="4539635" y="1151487"/>
            <a:ext cx="1458824" cy="1832870"/>
          </a:xfrm>
          <a:prstGeom prst="rect">
            <a:avLst/>
          </a:prstGeom>
          <a:solidFill>
            <a:schemeClr val="bg1"/>
          </a:solidFill>
          <a:ln w="38100">
            <a:solidFill>
              <a:schemeClr val="bg1">
                <a:lumMod val="50000"/>
              </a:schemeClr>
            </a:solidFill>
          </a:ln>
        </p:spPr>
      </p:pic>
      <p:sp>
        <p:nvSpPr>
          <p:cNvPr id="12" name="TextBox 11">
            <a:extLst>
              <a:ext uri="{FF2B5EF4-FFF2-40B4-BE49-F238E27FC236}">
                <a16:creationId xmlns:a16="http://schemas.microsoft.com/office/drawing/2014/main" id="{2DDC40E4-5637-4DAA-A526-4FE42C4E14DA}"/>
              </a:ext>
            </a:extLst>
          </p:cNvPr>
          <p:cNvSpPr txBox="1"/>
          <p:nvPr/>
        </p:nvSpPr>
        <p:spPr bwMode="auto">
          <a:xfrm>
            <a:off x="-15190" y="5675149"/>
            <a:ext cx="5686147" cy="1195934"/>
          </a:xfrm>
          <a:prstGeom prst="rect">
            <a:avLst/>
          </a:prstGeom>
          <a:noFill/>
          <a:ln w="9525">
            <a:noFill/>
            <a:miter lim="800000"/>
            <a:headEnd/>
            <a:tailEnd/>
          </a:ln>
        </p:spPr>
        <p:txBody>
          <a:bodyPr rtlCol="0" wrap="square">
            <a:noAutofit/>
          </a:bodyPr>
          <a:lstStyle/>
          <a:p>
            <a:pPr algn="ctr"/>
            <a:r>
              <a:rPr dirty="0" lang="en-US" sz="2400">
                <a:latin charset="0" panose="02040503050406030204" pitchFamily="18" typeface="Cambria"/>
                <a:ea charset="0" panose="02040503050406030204" pitchFamily="18" typeface="Cambria"/>
              </a:rPr>
              <a:t>Appalachian Advisor – Jeff Jalbrzikowski</a:t>
            </a:r>
          </a:p>
          <a:p>
            <a:pPr algn="ctr"/>
            <a:r>
              <a:rPr dirty="0" lang="en-US" sz="2400">
                <a:latin charset="0" panose="02040503050406030204" pitchFamily="18" typeface="Cambria"/>
                <a:ea charset="0" panose="02040503050406030204" pitchFamily="18" typeface="Cambria"/>
              </a:rPr>
              <a:t>Great Lakes Advisor – Jacob Heck</a:t>
            </a:r>
          </a:p>
          <a:p>
            <a:pPr algn="ctr"/>
            <a:r>
              <a:rPr dirty="0" lang="en-US" sz="2400">
                <a:latin charset="0" panose="02040503050406030204" pitchFamily="18" typeface="Cambria"/>
                <a:ea charset="0" panose="02040503050406030204" pitchFamily="18" typeface="Cambria"/>
              </a:rPr>
              <a:t>Northeast Advisor – Dan Martin</a:t>
            </a:r>
          </a:p>
        </p:txBody>
      </p:sp>
      <p:pic>
        <p:nvPicPr>
          <p:cNvPr id="8" name="Picture 7">
            <a:extLst>
              <a:ext uri="{FF2B5EF4-FFF2-40B4-BE49-F238E27FC236}">
                <a16:creationId xmlns:a16="http://schemas.microsoft.com/office/drawing/2014/main" id="{5A03A493-5037-4C28-A580-878F4A460AEF}"/>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6252594" y="4699068"/>
            <a:ext cx="2757182" cy="2067886"/>
          </a:xfrm>
          <a:prstGeom prst="rect">
            <a:avLst/>
          </a:prstGeom>
          <a:solidFill>
            <a:schemeClr val="bg1"/>
          </a:solidFill>
          <a:ln w="38100">
            <a:solidFill>
              <a:schemeClr val="bg1">
                <a:lumMod val="50000"/>
              </a:schemeClr>
            </a:solidFill>
          </a:ln>
        </p:spPr>
      </p:pic>
      <p:pic>
        <p:nvPicPr>
          <p:cNvPr id="14" name="Picture 13">
            <a:extLst>
              <a:ext uri="{FF2B5EF4-FFF2-40B4-BE49-F238E27FC236}">
                <a16:creationId xmlns:a16="http://schemas.microsoft.com/office/drawing/2014/main" id="{25279638-5241-4BB2-864C-F26D980BA924}"/>
              </a:ext>
            </a:extLst>
          </p:cNvPr>
          <p:cNvPicPr>
            <a:picLocks noChangeAspect="1"/>
          </p:cNvPicPr>
          <p:nvPr/>
        </p:nvPicPr>
        <p:blipFill rotWithShape="1">
          <a:blip cstate="print" r:embed="rId7">
            <a:extLst>
              <a:ext uri="{28A0092B-C50C-407E-A947-70E740481C1C}">
                <a14:useLocalDpi xmlns:a14="http://schemas.microsoft.com/office/drawing/2010/main" val="0"/>
              </a:ext>
            </a:extLst>
          </a:blip>
          <a:srcRect l="101" r="96" t="36"/>
          <a:stretch/>
        </p:blipFill>
        <p:spPr>
          <a:xfrm>
            <a:off x="-15189" y="2818701"/>
            <a:ext cx="1706082" cy="2067886"/>
          </a:xfrm>
          <a:prstGeom prst="rect">
            <a:avLst/>
          </a:prstGeom>
          <a:solidFill>
            <a:schemeClr val="bg1"/>
          </a:solidFill>
          <a:ln w="38100">
            <a:solidFill>
              <a:schemeClr val="bg1">
                <a:lumMod val="50000"/>
              </a:schemeClr>
            </a:solidFill>
          </a:ln>
        </p:spPr>
      </p:pic>
      <p:pic>
        <p:nvPicPr>
          <p:cNvPr id="18" name="Picture 17">
            <a:extLst>
              <a:ext uri="{FF2B5EF4-FFF2-40B4-BE49-F238E27FC236}">
                <a16:creationId xmlns:a16="http://schemas.microsoft.com/office/drawing/2014/main" id="{2D28B459-1D41-4685-96FA-569DE46A9472}"/>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6311318" y="1124989"/>
            <a:ext cx="2757182" cy="2067886"/>
          </a:xfrm>
          <a:prstGeom prst="rect">
            <a:avLst/>
          </a:prstGeom>
          <a:solidFill>
            <a:schemeClr val="bg1"/>
          </a:solidFill>
          <a:ln w="38100">
            <a:solidFill>
              <a:schemeClr val="bg1">
                <a:lumMod val="50000"/>
              </a:schemeClr>
            </a:solidFill>
          </a:ln>
        </p:spPr>
      </p:pic>
    </p:spTree>
    <p:extLst>
      <p:ext uri="{BB962C8B-B14F-4D97-AF65-F5344CB8AC3E}">
        <p14:creationId xmlns:p14="http://schemas.microsoft.com/office/powerpoint/2010/main" val="2772730412"/>
      </p:ext>
    </p:extLst>
  </p:cSld>
  <p:clrMapOvr>
    <a:masterClrMapping/>
  </p:clrMapOvr>
  <mc:AlternateContent xmlns:mc="http://schemas.openxmlformats.org/markup-compatibility/2006">
    <mc:Choice xmlns:p14="http://schemas.microsoft.com/office/powerpoint/2010/main" Requires="p14">
      <p:transition p14:dur="700" spd="med">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803" y="239802"/>
            <a:ext cx="8890503" cy="1143000"/>
          </a:xfrm>
        </p:spPr>
        <p:txBody>
          <a:bodyPr/>
          <a:lstStyle/>
          <a:p>
            <a:r>
              <a:rPr lang="en-US" dirty="0">
                <a:latin typeface="Cambria" panose="02040503050406030204" pitchFamily="18" charset="0"/>
                <a:ea typeface="Cambria" panose="02040503050406030204" pitchFamily="18" charset="0"/>
              </a:rPr>
              <a:t>State Geodetic Coordinators</a:t>
            </a:r>
          </a:p>
        </p:txBody>
      </p:sp>
      <p:sp>
        <p:nvSpPr>
          <p:cNvPr id="6" name="Content Placeholder 5"/>
          <p:cNvSpPr>
            <a:spLocks noGrp="1"/>
          </p:cNvSpPr>
          <p:nvPr>
            <p:ph idx="1"/>
          </p:nvPr>
        </p:nvSpPr>
        <p:spPr>
          <a:xfrm>
            <a:off x="252549" y="1183748"/>
            <a:ext cx="8773758" cy="5437769"/>
          </a:xfrm>
        </p:spPr>
        <p:txBody>
          <a:bodyPr/>
          <a:lstStyle/>
          <a:p>
            <a:pPr marL="227013" indent="-227013"/>
            <a:r>
              <a:rPr lang="en-US" dirty="0">
                <a:latin typeface="Cambria" panose="02040503050406030204" pitchFamily="18" charset="0"/>
                <a:ea typeface="Cambria" panose="02040503050406030204" pitchFamily="18" charset="0"/>
              </a:rPr>
              <a:t>Not an NGS employee, rather:</a:t>
            </a:r>
          </a:p>
          <a:p>
            <a:pPr marL="627063" lvl="1" indent="-227013"/>
            <a:r>
              <a:rPr lang="en-US" dirty="0">
                <a:latin typeface="Cambria" panose="02040503050406030204" pitchFamily="18" charset="0"/>
                <a:ea typeface="Cambria" panose="02040503050406030204" pitchFamily="18" charset="0"/>
              </a:rPr>
              <a:t>State/Commonwealth government</a:t>
            </a:r>
          </a:p>
          <a:p>
            <a:pPr marL="1027113" lvl="2" indent="-227013"/>
            <a:r>
              <a:rPr lang="en-US" dirty="0">
                <a:latin typeface="Cambria" panose="02040503050406030204" pitchFamily="18" charset="0"/>
                <a:ea typeface="Cambria" panose="02040503050406030204" pitchFamily="18" charset="0"/>
              </a:rPr>
              <a:t>CORS and/or RTN manager</a:t>
            </a:r>
          </a:p>
          <a:p>
            <a:pPr marL="1027113" lvl="2" indent="-227013"/>
            <a:r>
              <a:rPr lang="en-US" dirty="0">
                <a:latin typeface="Cambria" panose="02040503050406030204" pitchFamily="18" charset="0"/>
                <a:ea typeface="Cambria" panose="02040503050406030204" pitchFamily="18" charset="0"/>
              </a:rPr>
              <a:t>DOT survey lead</a:t>
            </a:r>
          </a:p>
          <a:p>
            <a:pPr marL="1027113" lvl="2" indent="-227013"/>
            <a:r>
              <a:rPr lang="en-US" dirty="0">
                <a:latin typeface="Cambria" panose="02040503050406030204" pitchFamily="18" charset="0"/>
                <a:ea typeface="Cambria" panose="02040503050406030204" pitchFamily="18" charset="0"/>
              </a:rPr>
              <a:t>Geospatial Information Officer</a:t>
            </a:r>
          </a:p>
          <a:p>
            <a:pPr marL="627063" lvl="1" indent="-227013"/>
            <a:r>
              <a:rPr lang="en-US" dirty="0">
                <a:latin typeface="Cambria" panose="02040503050406030204" pitchFamily="18" charset="0"/>
                <a:ea typeface="Cambria" panose="02040503050406030204" pitchFamily="18" charset="0"/>
              </a:rPr>
              <a:t>Academia</a:t>
            </a:r>
          </a:p>
          <a:p>
            <a:pPr marL="1027113" lvl="2" indent="-227013"/>
            <a:r>
              <a:rPr lang="en-US" dirty="0">
                <a:latin typeface="Cambria" panose="02040503050406030204" pitchFamily="18" charset="0"/>
                <a:ea typeface="Cambria" panose="02040503050406030204" pitchFamily="18" charset="0"/>
              </a:rPr>
              <a:t>Professor or Program Director</a:t>
            </a:r>
          </a:p>
          <a:p>
            <a:pPr marL="627063" lvl="1" indent="-227013"/>
            <a:r>
              <a:rPr lang="en-US" dirty="0">
                <a:latin typeface="Cambria" panose="02040503050406030204" pitchFamily="18" charset="0"/>
                <a:ea typeface="Cambria" panose="02040503050406030204" pitchFamily="18" charset="0"/>
              </a:rPr>
              <a:t>Professional society representative</a:t>
            </a:r>
          </a:p>
          <a:p>
            <a:pPr marL="227013" indent="-227013"/>
            <a:r>
              <a:rPr lang="en-US" dirty="0">
                <a:latin typeface="Cambria" panose="02040503050406030204" pitchFamily="18" charset="0"/>
                <a:ea typeface="Cambria" panose="02040503050406030204" pitchFamily="18" charset="0"/>
              </a:rPr>
              <a:t>Serves as a liaison between that geospatial community and the NGS</a:t>
            </a:r>
          </a:p>
        </p:txBody>
      </p:sp>
    </p:spTree>
    <p:extLst>
      <p:ext uri="{BB962C8B-B14F-4D97-AF65-F5344CB8AC3E}">
        <p14:creationId xmlns:p14="http://schemas.microsoft.com/office/powerpoint/2010/main" val="35002483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12C1280-853C-4B06-957F-83704EFEF150}"/>
              </a:ext>
            </a:extLst>
          </p:cNvPr>
          <p:cNvPicPr>
            <a:picLocks noChangeAspect="1" noGrp="1"/>
          </p:cNvPicPr>
          <p:nvPr>
            <p:ph idx="1"/>
          </p:nvPr>
        </p:nvPicPr>
        <p:blipFill rotWithShape="1">
          <a:blip r:embed="rId3">
            <a:extLst>
              <a:ext uri="{28A0092B-C50C-407E-A947-70E740481C1C}">
                <a14:useLocalDpi xmlns:a14="http://schemas.microsoft.com/office/drawing/2010/main" val="0"/>
              </a:ext>
            </a:extLst>
          </a:blip>
          <a:srcRect b="104"/>
          <a:stretch/>
        </p:blipFill>
        <p:spPr>
          <a:xfrm>
            <a:off x="0" y="52752"/>
            <a:ext cx="9144000" cy="6805248"/>
          </a:xfrm>
        </p:spPr>
      </p:pic>
    </p:spTree>
    <p:extLst>
      <p:ext uri="{BB962C8B-B14F-4D97-AF65-F5344CB8AC3E}">
        <p14:creationId xmlns:p14="http://schemas.microsoft.com/office/powerpoint/2010/main" val="4151078357"/>
      </p:ext>
    </p:extLst>
  </p:cSld>
  <p:clrMapOvr>
    <a:masterClrMapping/>
  </p:clrMapOvr>
  <mc:AlternateContent xmlns:mc="http://schemas.openxmlformats.org/markup-compatibility/2006">
    <mc:Choice xmlns:p14="http://schemas.microsoft.com/office/powerpoint/2010/main" Requires="p14">
      <p:transition p14:dur="700" spd="med">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mbria" panose="02040503050406030204" pitchFamily="18" charset="0"/>
                <a:ea typeface="Cambria" panose="02040503050406030204" pitchFamily="18" charset="0"/>
              </a:rPr>
              <a:t>State Geodetic Coordinators</a:t>
            </a:r>
          </a:p>
        </p:txBody>
      </p:sp>
      <p:sp>
        <p:nvSpPr>
          <p:cNvPr id="5" name="Text Placeholder 4">
            <a:extLst>
              <a:ext uri="{FF2B5EF4-FFF2-40B4-BE49-F238E27FC236}">
                <a16:creationId xmlns:a16="http://schemas.microsoft.com/office/drawing/2014/main" id="{EB73CC86-2C9C-428C-9CB5-2021C8A08FDA}"/>
              </a:ext>
            </a:extLst>
          </p:cNvPr>
          <p:cNvSpPr>
            <a:spLocks noGrp="1"/>
          </p:cNvSpPr>
          <p:nvPr>
            <p:ph type="body" idx="1"/>
          </p:nvPr>
        </p:nvSpPr>
        <p:spPr>
          <a:xfrm>
            <a:off x="457199" y="1090496"/>
            <a:ext cx="8229599" cy="639762"/>
          </a:xfrm>
        </p:spPr>
        <p:txBody>
          <a:bodyPr anchor="ctr"/>
          <a:lstStyle/>
          <a:p>
            <a:pPr algn="ctr"/>
            <a:r>
              <a:rPr lang="en-US" b="0" dirty="0">
                <a:latin typeface="Cambria" panose="02040503050406030204" pitchFamily="18" charset="0"/>
                <a:ea typeface="Cambria" panose="02040503050406030204" pitchFamily="18" charset="0"/>
              </a:rPr>
              <a:t>List of states that haven’t designated an SGC</a:t>
            </a:r>
          </a:p>
        </p:txBody>
      </p:sp>
      <p:sp>
        <p:nvSpPr>
          <p:cNvPr id="2" name="Content Placeholder 1">
            <a:extLst>
              <a:ext uri="{FF2B5EF4-FFF2-40B4-BE49-F238E27FC236}">
                <a16:creationId xmlns:a16="http://schemas.microsoft.com/office/drawing/2014/main" id="{F473B8CF-8ED2-4FD7-A361-F09914DD5B3C}"/>
              </a:ext>
            </a:extLst>
          </p:cNvPr>
          <p:cNvSpPr>
            <a:spLocks noGrp="1"/>
          </p:cNvSpPr>
          <p:nvPr>
            <p:ph sz="half" idx="2"/>
          </p:nvPr>
        </p:nvSpPr>
        <p:spPr>
          <a:xfrm>
            <a:off x="457200" y="1713480"/>
            <a:ext cx="4040188" cy="3951288"/>
          </a:xfrm>
        </p:spPr>
        <p:txBody>
          <a:bodyPr/>
          <a:lstStyle/>
          <a:p>
            <a:pPr marL="457200" indent="-457200">
              <a:buFont typeface="+mj-lt"/>
              <a:buAutoNum type="arabicPeriod"/>
            </a:pPr>
            <a:r>
              <a:rPr lang="en-US" dirty="0">
                <a:latin typeface="Cambria" panose="02040503050406030204" pitchFamily="18" charset="0"/>
                <a:ea typeface="Cambria" panose="02040503050406030204" pitchFamily="18" charset="0"/>
              </a:rPr>
              <a:t>Maine</a:t>
            </a:r>
          </a:p>
          <a:p>
            <a:pPr marL="457200" indent="-457200">
              <a:buFont typeface="+mj-lt"/>
              <a:buAutoNum type="arabicPeriod"/>
            </a:pPr>
            <a:r>
              <a:rPr lang="en-US" dirty="0">
                <a:latin typeface="Cambria" panose="02040503050406030204" pitchFamily="18" charset="0"/>
                <a:ea typeface="Cambria" panose="02040503050406030204" pitchFamily="18" charset="0"/>
              </a:rPr>
              <a:t>New Hampshire</a:t>
            </a:r>
          </a:p>
          <a:p>
            <a:pPr marL="457200" indent="-457200">
              <a:buFont typeface="+mj-lt"/>
              <a:buAutoNum type="arabicPeriod"/>
            </a:pPr>
            <a:r>
              <a:rPr lang="en-US" dirty="0">
                <a:latin typeface="Cambria" panose="02040503050406030204" pitchFamily="18" charset="0"/>
                <a:ea typeface="Cambria" panose="02040503050406030204" pitchFamily="18" charset="0"/>
              </a:rPr>
              <a:t>Vermont</a:t>
            </a:r>
          </a:p>
          <a:p>
            <a:pPr marL="457200" indent="-457200">
              <a:buFont typeface="+mj-lt"/>
              <a:buAutoNum type="arabicPeriod"/>
            </a:pPr>
            <a:r>
              <a:rPr lang="en-US" dirty="0">
                <a:latin typeface="Cambria" panose="02040503050406030204" pitchFamily="18" charset="0"/>
                <a:ea typeface="Cambria" panose="02040503050406030204" pitchFamily="18" charset="0"/>
              </a:rPr>
              <a:t>Massachusetts</a:t>
            </a:r>
          </a:p>
          <a:p>
            <a:pPr marL="457200" indent="-457200">
              <a:buFont typeface="+mj-lt"/>
              <a:buAutoNum type="arabicPeriod"/>
            </a:pPr>
            <a:r>
              <a:rPr lang="en-US" dirty="0">
                <a:latin typeface="Cambria" panose="02040503050406030204" pitchFamily="18" charset="0"/>
                <a:ea typeface="Cambria" panose="02040503050406030204" pitchFamily="18" charset="0"/>
              </a:rPr>
              <a:t>Rhode Island</a:t>
            </a:r>
          </a:p>
          <a:p>
            <a:pPr marL="457200" indent="-457200">
              <a:buFont typeface="+mj-lt"/>
              <a:buAutoNum type="arabicPeriod"/>
            </a:pPr>
            <a:r>
              <a:rPr lang="en-US" dirty="0">
                <a:latin typeface="Cambria" panose="02040503050406030204" pitchFamily="18" charset="0"/>
                <a:ea typeface="Cambria" panose="02040503050406030204" pitchFamily="18" charset="0"/>
              </a:rPr>
              <a:t>Connecticut</a:t>
            </a:r>
          </a:p>
          <a:p>
            <a:pPr marL="457200" indent="-457200">
              <a:buFont typeface="+mj-lt"/>
              <a:buAutoNum type="arabicPeriod"/>
            </a:pPr>
            <a:r>
              <a:rPr lang="en-US" dirty="0">
                <a:latin typeface="Cambria" panose="02040503050406030204" pitchFamily="18" charset="0"/>
                <a:ea typeface="Cambria" panose="02040503050406030204" pitchFamily="18" charset="0"/>
              </a:rPr>
              <a:t>New York</a:t>
            </a:r>
          </a:p>
          <a:p>
            <a:pPr marL="457200" indent="-457200">
              <a:buFont typeface="+mj-lt"/>
              <a:buAutoNum type="arabicPeriod"/>
            </a:pPr>
            <a:r>
              <a:rPr lang="en-US" dirty="0">
                <a:latin typeface="Cambria" panose="02040503050406030204" pitchFamily="18" charset="0"/>
                <a:ea typeface="Cambria" panose="02040503050406030204" pitchFamily="18" charset="0"/>
              </a:rPr>
              <a:t>Delaware</a:t>
            </a:r>
          </a:p>
          <a:p>
            <a:pPr marL="457200" indent="-457200">
              <a:buFont typeface="+mj-lt"/>
              <a:buAutoNum type="arabicPeriod"/>
            </a:pPr>
            <a:r>
              <a:rPr lang="en-US" dirty="0">
                <a:latin typeface="Cambria" panose="02040503050406030204" pitchFamily="18" charset="0"/>
                <a:ea typeface="Cambria" panose="02040503050406030204" pitchFamily="18" charset="0"/>
              </a:rPr>
              <a:t>Maryland</a:t>
            </a:r>
          </a:p>
        </p:txBody>
      </p:sp>
      <p:sp>
        <p:nvSpPr>
          <p:cNvPr id="4" name="Content Placeholder 3">
            <a:extLst>
              <a:ext uri="{FF2B5EF4-FFF2-40B4-BE49-F238E27FC236}">
                <a16:creationId xmlns:a16="http://schemas.microsoft.com/office/drawing/2014/main" id="{A32DDA9A-BE40-4DEB-B451-B1A22997A7D3}"/>
              </a:ext>
            </a:extLst>
          </p:cNvPr>
          <p:cNvSpPr>
            <a:spLocks noGrp="1"/>
          </p:cNvSpPr>
          <p:nvPr>
            <p:ph sz="quarter" idx="4"/>
          </p:nvPr>
        </p:nvSpPr>
        <p:spPr>
          <a:xfrm>
            <a:off x="4645027" y="1713480"/>
            <a:ext cx="4041775" cy="3951288"/>
          </a:xfrm>
        </p:spPr>
        <p:txBody>
          <a:bodyPr/>
          <a:lstStyle/>
          <a:p>
            <a:pPr marL="457200" indent="-457200">
              <a:buFont typeface="+mj-lt"/>
              <a:buAutoNum type="arabicPeriod" startAt="10"/>
            </a:pPr>
            <a:r>
              <a:rPr lang="en-US" dirty="0">
                <a:latin typeface="Cambria" panose="02040503050406030204" pitchFamily="18" charset="0"/>
                <a:ea typeface="Cambria" panose="02040503050406030204" pitchFamily="18" charset="0"/>
              </a:rPr>
              <a:t>Illinois</a:t>
            </a:r>
          </a:p>
          <a:p>
            <a:pPr marL="457200" indent="-457200">
              <a:buFont typeface="+mj-lt"/>
              <a:buAutoNum type="arabicPeriod" startAt="10"/>
            </a:pPr>
            <a:r>
              <a:rPr lang="en-US" dirty="0">
                <a:latin typeface="Cambria" panose="02040503050406030204" pitchFamily="18" charset="0"/>
                <a:ea typeface="Cambria" panose="02040503050406030204" pitchFamily="18" charset="0"/>
              </a:rPr>
              <a:t>Tennessee</a:t>
            </a:r>
          </a:p>
          <a:p>
            <a:pPr marL="457200" indent="-457200">
              <a:buFont typeface="+mj-lt"/>
              <a:buAutoNum type="arabicPeriod" startAt="10"/>
            </a:pPr>
            <a:r>
              <a:rPr lang="en-US" dirty="0">
                <a:latin typeface="Cambria" panose="02040503050406030204" pitchFamily="18" charset="0"/>
                <a:ea typeface="Cambria" panose="02040503050406030204" pitchFamily="18" charset="0"/>
              </a:rPr>
              <a:t>Mississippi</a:t>
            </a:r>
          </a:p>
          <a:p>
            <a:pPr marL="457200" indent="-457200">
              <a:buFont typeface="+mj-lt"/>
              <a:buAutoNum type="arabicPeriod" startAt="10"/>
            </a:pPr>
            <a:r>
              <a:rPr lang="en-US" dirty="0">
                <a:latin typeface="Cambria" panose="02040503050406030204" pitchFamily="18" charset="0"/>
                <a:ea typeface="Cambria" panose="02040503050406030204" pitchFamily="18" charset="0"/>
              </a:rPr>
              <a:t>Alabama</a:t>
            </a:r>
          </a:p>
          <a:p>
            <a:pPr marL="457200" indent="-457200">
              <a:buFont typeface="+mj-lt"/>
              <a:buAutoNum type="arabicPeriod" startAt="10"/>
            </a:pPr>
            <a:r>
              <a:rPr lang="en-US" dirty="0">
                <a:latin typeface="Cambria" panose="02040503050406030204" pitchFamily="18" charset="0"/>
                <a:ea typeface="Cambria" panose="02040503050406030204" pitchFamily="18" charset="0"/>
              </a:rPr>
              <a:t>Georgia</a:t>
            </a:r>
          </a:p>
          <a:p>
            <a:pPr marL="457200" indent="-457200">
              <a:buFont typeface="+mj-lt"/>
              <a:buAutoNum type="arabicPeriod" startAt="10"/>
            </a:pPr>
            <a:r>
              <a:rPr lang="en-US" dirty="0">
                <a:latin typeface="Cambria" panose="02040503050406030204" pitchFamily="18" charset="0"/>
                <a:ea typeface="Cambria" panose="02040503050406030204" pitchFamily="18" charset="0"/>
              </a:rPr>
              <a:t>Florida</a:t>
            </a:r>
          </a:p>
          <a:p>
            <a:pPr marL="457200" indent="-457200">
              <a:buFont typeface="+mj-lt"/>
              <a:buAutoNum type="arabicPeriod" startAt="10"/>
            </a:pPr>
            <a:r>
              <a:rPr lang="en-US" dirty="0">
                <a:latin typeface="Cambria" panose="02040503050406030204" pitchFamily="18" charset="0"/>
                <a:ea typeface="Cambria" panose="02040503050406030204" pitchFamily="18" charset="0"/>
              </a:rPr>
              <a:t>New Mexico</a:t>
            </a:r>
          </a:p>
          <a:p>
            <a:pPr marL="457200" indent="-457200">
              <a:buFont typeface="+mj-lt"/>
              <a:buAutoNum type="arabicPeriod" startAt="10"/>
            </a:pPr>
            <a:r>
              <a:rPr lang="en-US" dirty="0">
                <a:latin typeface="Cambria" panose="02040503050406030204" pitchFamily="18" charset="0"/>
                <a:ea typeface="Cambria" panose="02040503050406030204" pitchFamily="18" charset="0"/>
              </a:rPr>
              <a:t>Wyoming</a:t>
            </a:r>
          </a:p>
          <a:p>
            <a:pPr marL="457200" indent="-457200">
              <a:buFont typeface="+mj-lt"/>
              <a:buAutoNum type="arabicPeriod" startAt="10"/>
            </a:pPr>
            <a:r>
              <a:rPr lang="en-US" dirty="0">
                <a:latin typeface="Cambria" panose="02040503050406030204" pitchFamily="18" charset="0"/>
                <a:ea typeface="Cambria" panose="02040503050406030204" pitchFamily="18" charset="0"/>
              </a:rPr>
              <a:t>US Virgin Islands</a:t>
            </a:r>
          </a:p>
          <a:p>
            <a:pPr marL="457200" indent="-457200">
              <a:buFont typeface="+mj-lt"/>
              <a:buAutoNum type="arabicPeriod" startAt="10"/>
            </a:pPr>
            <a:r>
              <a:rPr lang="en-US" dirty="0">
                <a:latin typeface="Cambria" panose="02040503050406030204" pitchFamily="18" charset="0"/>
                <a:ea typeface="Cambria" panose="02040503050406030204" pitchFamily="18" charset="0"/>
              </a:rPr>
              <a:t>American Samoa</a:t>
            </a:r>
          </a:p>
        </p:txBody>
      </p:sp>
      <p:sp>
        <p:nvSpPr>
          <p:cNvPr id="8" name="Text Placeholder 4">
            <a:extLst>
              <a:ext uri="{FF2B5EF4-FFF2-40B4-BE49-F238E27FC236}">
                <a16:creationId xmlns:a16="http://schemas.microsoft.com/office/drawing/2014/main" id="{0C68C1DD-5A2D-4791-8586-6043F08FBF1A}"/>
              </a:ext>
            </a:extLst>
          </p:cNvPr>
          <p:cNvSpPr txBox="1">
            <a:spLocks/>
          </p:cNvSpPr>
          <p:nvPr/>
        </p:nvSpPr>
        <p:spPr bwMode="auto">
          <a:xfrm>
            <a:off x="0" y="6100122"/>
            <a:ext cx="5659821"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2400" b="1" kern="1200">
                <a:solidFill>
                  <a:schemeClr val="tx1"/>
                </a:solidFill>
                <a:latin typeface="Times New Roman" pitchFamily="18" charset="0"/>
                <a:ea typeface="ＭＳ Ｐゴシック" charset="0"/>
                <a:cs typeface="Times New Roman" pitchFamily="18" charset="0"/>
              </a:defRPr>
            </a:lvl1pPr>
            <a:lvl2pPr marL="457200" indent="0" algn="l" defTabSz="457200" rtl="0" eaLnBrk="0" fontAlgn="base" hangingPunct="0">
              <a:spcBef>
                <a:spcPct val="20000"/>
              </a:spcBef>
              <a:spcAft>
                <a:spcPct val="0"/>
              </a:spcAft>
              <a:buFont typeface="Arial" pitchFamily="34" charset="0"/>
              <a:buNone/>
              <a:defRPr sz="2000" b="1" kern="1200">
                <a:solidFill>
                  <a:schemeClr val="tx1"/>
                </a:solidFill>
                <a:latin typeface="Times New Roman" pitchFamily="18" charset="0"/>
                <a:ea typeface="ＭＳ Ｐゴシック" charset="0"/>
                <a:cs typeface="Times New Roman" pitchFamily="18" charset="0"/>
              </a:defRPr>
            </a:lvl2pPr>
            <a:lvl3pPr marL="914400" indent="0" algn="l" defTabSz="457200" rtl="0" eaLnBrk="0" fontAlgn="base" hangingPunct="0">
              <a:spcBef>
                <a:spcPct val="20000"/>
              </a:spcBef>
              <a:spcAft>
                <a:spcPct val="0"/>
              </a:spcAft>
              <a:buFont typeface="Arial" pitchFamily="34" charset="0"/>
              <a:buNone/>
              <a:defRPr sz="1800" b="1" kern="1200">
                <a:solidFill>
                  <a:schemeClr val="tx1"/>
                </a:solidFill>
                <a:latin typeface="Times New Roman" pitchFamily="18" charset="0"/>
                <a:ea typeface="ＭＳ Ｐゴシック" charset="0"/>
                <a:cs typeface="Times New Roman" pitchFamily="18" charset="0"/>
              </a:defRPr>
            </a:lvl3pPr>
            <a:lvl4pPr marL="1371600" indent="0" algn="l" defTabSz="457200" rtl="0" eaLnBrk="0" fontAlgn="base" hangingPunct="0">
              <a:spcBef>
                <a:spcPct val="20000"/>
              </a:spcBef>
              <a:spcAft>
                <a:spcPct val="0"/>
              </a:spcAft>
              <a:buFont typeface="Arial" pitchFamily="34" charset="0"/>
              <a:buNone/>
              <a:defRPr sz="1600" b="1" kern="1200">
                <a:solidFill>
                  <a:schemeClr val="tx1"/>
                </a:solidFill>
                <a:latin typeface="Times New Roman" pitchFamily="18" charset="0"/>
                <a:ea typeface="ＭＳ Ｐゴシック" charset="0"/>
                <a:cs typeface="Times New Roman" pitchFamily="18" charset="0"/>
              </a:defRPr>
            </a:lvl4pPr>
            <a:lvl5pPr marL="1828800" indent="0" algn="l" defTabSz="457200" rtl="0" eaLnBrk="0" fontAlgn="base" hangingPunct="0">
              <a:spcBef>
                <a:spcPct val="20000"/>
              </a:spcBef>
              <a:spcAft>
                <a:spcPct val="0"/>
              </a:spcAft>
              <a:buFont typeface="Arial" pitchFamily="34" charset="0"/>
              <a:buNone/>
              <a:defRPr sz="1600" b="1" kern="1200">
                <a:solidFill>
                  <a:schemeClr val="tx1"/>
                </a:solidFill>
                <a:latin typeface="Times New Roman" pitchFamily="18" charset="0"/>
                <a:ea typeface="ＭＳ Ｐゴシック" charset="0"/>
                <a:cs typeface="Times New Roman" pitchFamily="18"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3200" b="0" i="1" dirty="0">
                <a:latin typeface="Cambria" panose="02040503050406030204" pitchFamily="18" charset="0"/>
                <a:ea typeface="Cambria" panose="02040503050406030204" pitchFamily="18" charset="0"/>
              </a:rPr>
              <a:t>…and that’s okay!</a:t>
            </a:r>
            <a:endParaRPr lang="en-US" b="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2306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nodeType="clickEffect">
                                  <p:stCondLst>
                                    <p:cond delay="0"/>
                                  </p:stCondLst>
                                  <p:childTnLst>
                                    <p:animEffect transition="out" filter="fade">
                                      <p:cBhvr>
                                        <p:cTn id="6" dur="1000" tmFilter="0, 0; .2, .5; .8, .5; 1, 0"/>
                                        <p:tgtEl>
                                          <p:spTgt spid="8">
                                            <p:txEl>
                                              <p:pRg st="0" end="0"/>
                                            </p:txEl>
                                          </p:spTgt>
                                        </p:tgtEl>
                                      </p:cBhvr>
                                    </p:animEffect>
                                    <p:animScale>
                                      <p:cBhvr>
                                        <p:cTn id="7" dur="500" autoRev="1" fill="hold"/>
                                        <p:tgtEl>
                                          <p:spTgt spid="8">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60093"/>
            <a:ext cx="8229600" cy="4026631"/>
          </a:xfrm>
        </p:spPr>
        <p:txBody>
          <a:bodyPr/>
          <a:lstStyle/>
          <a:p>
            <a:pPr marL="0"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-Department of Commerce (</a:t>
            </a:r>
            <a:r>
              <a:rPr lang="en-US" dirty="0" err="1">
                <a:latin typeface="Cambria" panose="02040503050406030204" pitchFamily="18" charset="0"/>
                <a:ea typeface="Cambria" panose="02040503050406030204" pitchFamily="18" charset="0"/>
              </a:rPr>
              <a:t>DoC</a:t>
            </a:r>
            <a:r>
              <a:rPr lang="en-US" dirty="0">
                <a:latin typeface="Cambria" panose="02040503050406030204" pitchFamily="18" charset="0"/>
                <a:ea typeface="Cambria" panose="02040503050406030204" pitchFamily="18" charset="0"/>
              </a:rPr>
              <a:t>)</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Oceanic and Atmospheric 						Administration (NOAA)</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 Service (NOS)</a:t>
            </a:r>
          </a:p>
        </p:txBody>
      </p:sp>
      <p:sp>
        <p:nvSpPr>
          <p:cNvPr id="3" name="Title 2"/>
          <p:cNvSpPr>
            <a:spLocks noGrp="1"/>
          </p:cNvSpPr>
          <p:nvPr>
            <p:ph type="title"/>
          </p:nvPr>
        </p:nvSpPr>
        <p:spPr>
          <a:xfrm>
            <a:off x="457200" y="160337"/>
            <a:ext cx="8229600" cy="1143000"/>
          </a:xfrm>
        </p:spPr>
        <p:txBody>
          <a:bodyPr/>
          <a:lstStyle/>
          <a:p>
            <a:r>
              <a:rPr lang="en-US" dirty="0">
                <a:latin typeface="Cambria" panose="02040503050406030204" pitchFamily="18" charset="0"/>
                <a:ea typeface="Cambria" panose="02040503050406030204" pitchFamily="18" charset="0"/>
              </a:rPr>
              <a:t>Organizational Structure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836" y="1386457"/>
            <a:ext cx="997792" cy="997792"/>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79877" y="2843649"/>
            <a:ext cx="1135710" cy="1135710"/>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311" y="5272872"/>
            <a:ext cx="1258634" cy="1265665"/>
          </a:xfrm>
          <a:prstGeom prst="rect">
            <a:avLst/>
          </a:prstGeom>
        </p:spPr>
      </p:pic>
      <p:cxnSp>
        <p:nvCxnSpPr>
          <p:cNvPr id="11" name="Straight Arrow Connector 10"/>
          <p:cNvCxnSpPr>
            <a:cxnSpLocks/>
          </p:cNvCxnSpPr>
          <p:nvPr/>
        </p:nvCxnSpPr>
        <p:spPr>
          <a:xfrm>
            <a:off x="4572000" y="1935956"/>
            <a:ext cx="0" cy="113039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0" y="3896847"/>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82274" y="4953373"/>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Content Placeholder 1"/>
          <p:cNvSpPr txBox="1">
            <a:spLocks/>
          </p:cNvSpPr>
          <p:nvPr/>
        </p:nvSpPr>
        <p:spPr bwMode="auto">
          <a:xfrm>
            <a:off x="457200" y="4939673"/>
            <a:ext cx="8229600" cy="165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dirty="0">
              <a:latin typeface="Cambria" panose="02040503050406030204" pitchFamily="18" charset="0"/>
              <a:ea typeface="Cambria" panose="02040503050406030204" pitchFamily="18" charset="0"/>
            </a:endParaRPr>
          </a:p>
          <a:p>
            <a:pPr marL="457200" lvl="1" indent="0">
              <a:buNone/>
            </a:pPr>
            <a:r>
              <a:rPr lang="en-US" dirty="0">
                <a:latin typeface="Cambria" panose="02040503050406030204" pitchFamily="18" charset="0"/>
                <a:ea typeface="Cambria" panose="02040503050406030204" pitchFamily="18" charset="0"/>
              </a:rPr>
              <a:t>				-National Geodetic Survey (NGS)</a:t>
            </a:r>
          </a:p>
          <a:p>
            <a:pPr marL="457200" lvl="1" indent="0">
              <a:buNone/>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59354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b="90" l="126" r="144" t="128"/>
          <a:stretch/>
        </p:blipFill>
        <p:spPr>
          <a:xfrm>
            <a:off x="-43543" y="0"/>
            <a:ext cx="9187543" cy="6858000"/>
          </a:xfrm>
          <a:prstGeom prst="rect">
            <a:avLst/>
          </a:prstGeom>
        </p:spPr>
      </p:pic>
      <p:sp>
        <p:nvSpPr>
          <p:cNvPr id="5" name="Title 4"/>
          <p:cNvSpPr>
            <a:spLocks noGrp="1"/>
          </p:cNvSpPr>
          <p:nvPr>
            <p:ph type="title"/>
          </p:nvPr>
        </p:nvSpPr>
        <p:spPr>
          <a:xfrm>
            <a:off x="722313" y="5444395"/>
            <a:ext cx="7772400" cy="1362075"/>
          </a:xfrm>
        </p:spPr>
        <p:txBody>
          <a:bodyPr/>
          <a:lstStyle/>
          <a:p>
            <a:r>
              <a:rPr dirty="0" lang="en-US" sz="4400">
                <a:latin charset="0" panose="02040503050406030204" pitchFamily="18" typeface="Cambria"/>
                <a:ea charset="0" panose="02040503050406030204" pitchFamily="18" typeface="Cambria"/>
              </a:rPr>
              <a:t>additional Resources</a:t>
            </a:r>
          </a:p>
        </p:txBody>
      </p:sp>
    </p:spTree>
    <p:extLst>
      <p:ext uri="{BB962C8B-B14F-4D97-AF65-F5344CB8AC3E}">
        <p14:creationId xmlns:p14="http://schemas.microsoft.com/office/powerpoint/2010/main" val="162721951"/>
      </p:ext>
    </p:extLst>
  </p:cSld>
  <p:clrMapOvr>
    <a:masterClrMapping/>
  </p:clrMapOvr>
  <mc:AlternateContent xmlns:mc="http://schemas.openxmlformats.org/markup-compatibility/2006">
    <mc:Choice xmlns:p14="http://schemas.microsoft.com/office/powerpoint/2010/main" Requires="p14">
      <p:transition p14:dur="700" spd="med">
        <p:fade/>
      </p:transition>
    </mc:Choice>
    <mc:Fallback>
      <p:transition spd="med">
        <p:fade/>
      </p:transition>
    </mc:Fallback>
  </mc:AlternateContent>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35" l="157" t="111"/>
          <a:stretch/>
        </p:blipFill>
        <p:spPr>
          <a:xfrm>
            <a:off x="60159" y="1181099"/>
            <a:ext cx="4410777" cy="5293495"/>
          </a:xfrm>
          <a:prstGeom prst="rect">
            <a:avLst/>
          </a:prstGeom>
          <a:ln w="12700">
            <a:solidFill>
              <a:schemeClr val="accent1">
                <a:shade val="50000"/>
              </a:schemeClr>
            </a:solidFill>
          </a:ln>
          <a:effectLst/>
        </p:spPr>
      </p:pic>
      <p:pic>
        <p:nvPicPr>
          <p:cNvPr id="4" name="Picture 3"/>
          <p:cNvPicPr>
            <a:picLocks noChangeAspect="1"/>
          </p:cNvPicPr>
          <p:nvPr/>
        </p:nvPicPr>
        <p:blipFill>
          <a:blip r:embed="rId4"/>
          <a:stretch>
            <a:fillRect/>
          </a:stretch>
        </p:blipFill>
        <p:spPr>
          <a:xfrm>
            <a:off x="4514979" y="1181099"/>
            <a:ext cx="4532768" cy="3801473"/>
          </a:xfrm>
          <a:prstGeom prst="rect">
            <a:avLst/>
          </a:prstGeom>
          <a:ln w="12700">
            <a:solidFill>
              <a:schemeClr val="accent1">
                <a:shade val="50000"/>
              </a:schemeClr>
            </a:solidFill>
          </a:ln>
        </p:spPr>
      </p:pic>
      <p:grpSp>
        <p:nvGrpSpPr>
          <p:cNvPr id="15" name="Group 14"/>
          <p:cNvGrpSpPr/>
          <p:nvPr/>
        </p:nvGrpSpPr>
        <p:grpSpPr>
          <a:xfrm>
            <a:off x="4499855" y="5007968"/>
            <a:ext cx="4547891" cy="1466625"/>
            <a:chOff x="4403571" y="5339913"/>
            <a:chExt cx="4586432" cy="1399549"/>
          </a:xfrm>
        </p:grpSpPr>
        <p:sp>
          <p:nvSpPr>
            <p:cNvPr id="12" name="Rectangle 11"/>
            <p:cNvSpPr/>
            <p:nvPr/>
          </p:nvSpPr>
          <p:spPr>
            <a:xfrm>
              <a:off x="4403571" y="5339913"/>
              <a:ext cx="4586432" cy="1399549"/>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TextBox 6"/>
            <p:cNvSpPr txBox="1"/>
            <p:nvPr/>
          </p:nvSpPr>
          <p:spPr>
            <a:xfrm>
              <a:off x="4719081" y="5658267"/>
              <a:ext cx="1647191" cy="931801"/>
            </a:xfrm>
            <a:prstGeom prst="rect">
              <a:avLst/>
            </a:prstGeom>
            <a:noFill/>
          </p:spPr>
          <p:txBody>
            <a:bodyPr rtlCol="0" wrap="square">
              <a:spAutoFit/>
            </a:bodyPr>
            <a:lstStyle/>
            <a:p>
              <a:pPr algn="ctr"/>
              <a:r>
                <a:rPr b="1" dirty="0" lang="en-US">
                  <a:solidFill>
                    <a:srgbClr val="781D22"/>
                  </a:solidFill>
                </a:rPr>
                <a:t>Educational Videos</a:t>
              </a:r>
            </a:p>
            <a:p>
              <a:pPr algn="ctr"/>
              <a:r>
                <a:rPr b="1" dirty="0" lang="en-US">
                  <a:solidFill>
                    <a:srgbClr val="781D22"/>
                  </a:solidFill>
                </a:rPr>
                <a:t>&lt;5 minutes</a:t>
              </a:r>
            </a:p>
          </p:txBody>
        </p:sp>
        <p:sp>
          <p:nvSpPr>
            <p:cNvPr id="9" name="TextBox 8"/>
            <p:cNvSpPr txBox="1"/>
            <p:nvPr/>
          </p:nvSpPr>
          <p:spPr>
            <a:xfrm>
              <a:off x="6608810" y="5709063"/>
              <a:ext cx="2291134" cy="931801"/>
            </a:xfrm>
            <a:prstGeom prst="rect">
              <a:avLst/>
            </a:prstGeom>
            <a:noFill/>
          </p:spPr>
          <p:txBody>
            <a:bodyPr rtlCol="0" wrap="square">
              <a:spAutoFit/>
            </a:bodyPr>
            <a:lstStyle/>
            <a:p>
              <a:pPr algn="ctr"/>
              <a:r>
                <a:rPr b="1" dirty="0" lang="en-US">
                  <a:solidFill>
                    <a:srgbClr val="781D22"/>
                  </a:solidFill>
                </a:rPr>
                <a:t>Online Lesson </a:t>
              </a:r>
            </a:p>
            <a:p>
              <a:pPr algn="ctr"/>
              <a:r>
                <a:rPr b="1" dirty="0" lang="en-US">
                  <a:solidFill>
                    <a:srgbClr val="781D22"/>
                  </a:solidFill>
                </a:rPr>
                <a:t>(via </a:t>
              </a:r>
              <a:r>
                <a:rPr b="1" dirty="0" err="1" lang="en-US">
                  <a:solidFill>
                    <a:srgbClr val="781D22"/>
                  </a:solidFill>
                </a:rPr>
                <a:t>MetEd</a:t>
              </a:r>
              <a:r>
                <a:rPr b="1" dirty="0" lang="en-US">
                  <a:solidFill>
                    <a:srgbClr val="781D22"/>
                  </a:solidFill>
                </a:rPr>
                <a:t>/COMET)</a:t>
              </a:r>
            </a:p>
            <a:p>
              <a:pPr algn="ctr"/>
              <a:r>
                <a:rPr b="1" dirty="0" lang="en-US">
                  <a:solidFill>
                    <a:srgbClr val="781D22"/>
                  </a:solidFill>
                </a:rPr>
                <a:t>~1 hour</a:t>
              </a:r>
            </a:p>
          </p:txBody>
        </p:sp>
      </p:grpSp>
      <p:sp>
        <p:nvSpPr>
          <p:cNvPr id="13" name="Title 1"/>
          <p:cNvSpPr txBox="1">
            <a:spLocks/>
          </p:cNvSpPr>
          <p:nvPr/>
        </p:nvSpPr>
        <p:spPr>
          <a:xfrm>
            <a:off x="0" y="395288"/>
            <a:ext cx="9144000" cy="685800"/>
          </a:xfrm>
          <a:prstGeom prst="rect">
            <a:avLst/>
          </a:prstGeom>
        </p:spPr>
        <p:txBody>
          <a:bodyPr/>
          <a:lstStyle>
            <a:lvl1pPr algn="ctr" defTabSz="457200" eaLnBrk="0" fontAlgn="base" hangingPunct="0" rtl="0">
              <a:spcBef>
                <a:spcPct val="0"/>
              </a:spcBef>
              <a:spcAft>
                <a:spcPct val="0"/>
              </a:spcAft>
              <a:defRPr kern="1200" sz="4400">
                <a:solidFill>
                  <a:schemeClr val="tx1"/>
                </a:solidFill>
                <a:latin typeface="+mj-lt"/>
                <a:ea charset="-128" pitchFamily="34" typeface="MS PGothic"/>
                <a:cs charset="0" typeface="ＭＳ Ｐゴシック"/>
              </a:defRPr>
            </a:lvl1pPr>
            <a:lvl2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2pPr>
            <a:lvl3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3pPr>
            <a:lvl4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4pPr>
            <a:lvl5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5pPr>
            <a:lvl6pPr algn="ctr" defTabSz="457200" fontAlgn="base"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fontAlgn="base"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fontAlgn="base"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fontAlgn="base"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eaLnBrk="1" hangingPunct="1"/>
            <a:r>
              <a:rPr altLang="en-US" dirty="0" lang="en-US" sz="4000">
                <a:latin charset="0" panose="02040503050406030204" pitchFamily="18" typeface="Cambria"/>
                <a:ea charset="0" panose="02040503050406030204" pitchFamily="18" typeface="Cambria"/>
                <a:cs charset="0" pitchFamily="34" typeface="Arial"/>
              </a:rPr>
              <a:t>Resources at </a:t>
            </a:r>
            <a:r>
              <a:rPr altLang="en-US" b="1" dirty="0" lang="en-US" sz="4000">
                <a:latin charset="0" panose="02040503050406030204" pitchFamily="18" typeface="Cambria"/>
                <a:ea charset="0" panose="02040503050406030204" pitchFamily="18" typeface="Cambria"/>
                <a:cs charset="0" pitchFamily="34" typeface="Arial"/>
              </a:rPr>
              <a:t>geodesy.noaa.gov </a:t>
            </a:r>
          </a:p>
        </p:txBody>
      </p:sp>
      <p:sp>
        <p:nvSpPr>
          <p:cNvPr id="2" name="Rounded Rectangle 1"/>
          <p:cNvSpPr/>
          <p:nvPr/>
        </p:nvSpPr>
        <p:spPr>
          <a:xfrm>
            <a:off x="1386840" y="1847918"/>
            <a:ext cx="1112520" cy="27806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cxnSp>
        <p:nvCxnSpPr>
          <p:cNvPr id="5" name="Straight Arrow Connector 4"/>
          <p:cNvCxnSpPr/>
          <p:nvPr/>
        </p:nvCxnSpPr>
        <p:spPr>
          <a:xfrm flipH="1" flipV="1">
            <a:off x="4513667" y="5835428"/>
            <a:ext cx="459693" cy="3310"/>
          </a:xfrm>
          <a:prstGeom prst="straightConnector1">
            <a:avLst/>
          </a:prstGeom>
          <a:ln w="476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9" idx="0"/>
          </p:cNvCxnSpPr>
          <p:nvPr/>
        </p:nvCxnSpPr>
        <p:spPr>
          <a:xfrm flipV="1">
            <a:off x="7811455" y="5045824"/>
            <a:ext cx="0" cy="327939"/>
          </a:xfrm>
          <a:prstGeom prst="straightConnector1">
            <a:avLst/>
          </a:prstGeom>
          <a:ln w="476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4990870" y="5359111"/>
            <a:ext cx="1316330" cy="88764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17" name="Rounded Rectangle 16"/>
          <p:cNvSpPr/>
          <p:nvPr/>
        </p:nvSpPr>
        <p:spPr>
          <a:xfrm>
            <a:off x="6766239" y="5391604"/>
            <a:ext cx="2082485" cy="88764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Tree>
    <p:extLst>
      <p:ext uri="{BB962C8B-B14F-4D97-AF65-F5344CB8AC3E}">
        <p14:creationId xmlns:p14="http://schemas.microsoft.com/office/powerpoint/2010/main" val="4066759419"/>
      </p:ext>
    </p:extLst>
  </p:cSld>
  <p:clrMapOvr>
    <a:masterClrMapping/>
  </p:clrMapOvr>
  <mc:AlternateContent xmlns:mc="http://schemas.openxmlformats.org/markup-compatibility/2006">
    <mc:Choice xmlns:p14="http://schemas.microsoft.com/office/powerpoint/2010/main"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1" presetSubtype="2">
                                  <p:stCondLst>
                                    <p:cond delay="600"/>
                                  </p:stCondLst>
                                  <p:childTnLst>
                                    <p:set>
                                      <p:cBhvr>
                                        <p:cTn dur="1" fill="hold" id="6">
                                          <p:stCondLst>
                                            <p:cond delay="0"/>
                                          </p:stCondLst>
                                        </p:cTn>
                                        <p:tgtEl>
                                          <p:spTgt spid="2"/>
                                        </p:tgtEl>
                                        <p:attrNameLst>
                                          <p:attrName>style.visibility</p:attrName>
                                        </p:attrNameLst>
                                      </p:cBhvr>
                                      <p:to>
                                        <p:strVal val="visible"/>
                                      </p:to>
                                    </p:set>
                                    <p:animEffect filter="wheel(2)" transition="in">
                                      <p:cBhvr>
                                        <p:cTn dur="2000" id="7"/>
                                        <p:tgtEl>
                                          <p:spTgt spid="2"/>
                                        </p:tgtEl>
                                      </p:cBhvr>
                                    </p:animEffect>
                                  </p:childTnLst>
                                </p:cTn>
                              </p:par>
                            </p:childTnLst>
                          </p:cTn>
                        </p:par>
                        <p:par>
                          <p:cTn fill="hold" id="8">
                            <p:stCondLst>
                              <p:cond delay="2600"/>
                            </p:stCondLst>
                            <p:childTnLst>
                              <p:par>
                                <p:cTn fill="hold" grpId="0" id="9" nodeType="afterEffect" presetClass="entr" presetID="21" presetSubtype="2">
                                  <p:stCondLst>
                                    <p:cond delay="1000"/>
                                  </p:stCondLst>
                                  <p:childTnLst>
                                    <p:set>
                                      <p:cBhvr>
                                        <p:cTn dur="1" fill="hold" id="10">
                                          <p:stCondLst>
                                            <p:cond delay="0"/>
                                          </p:stCondLst>
                                        </p:cTn>
                                        <p:tgtEl>
                                          <p:spTgt spid="14"/>
                                        </p:tgtEl>
                                        <p:attrNameLst>
                                          <p:attrName>style.visibility</p:attrName>
                                        </p:attrNameLst>
                                      </p:cBhvr>
                                      <p:to>
                                        <p:strVal val="visible"/>
                                      </p:to>
                                    </p:set>
                                    <p:animEffect filter="wheel(2)" transition="in">
                                      <p:cBhvr>
                                        <p:cTn dur="2000" id="11"/>
                                        <p:tgtEl>
                                          <p:spTgt spid="14"/>
                                        </p:tgtEl>
                                      </p:cBhvr>
                                    </p:animEffect>
                                  </p:childTnLst>
                                </p:cTn>
                              </p:par>
                            </p:childTnLst>
                          </p:cTn>
                        </p:par>
                        <p:par>
                          <p:cTn fill="hold" id="12">
                            <p:stCondLst>
                              <p:cond delay="5600"/>
                            </p:stCondLst>
                            <p:childTnLst>
                              <p:par>
                                <p:cTn fill="hold" grpId="0" id="13" nodeType="afterEffect" presetClass="entr" presetID="21" presetSubtype="2">
                                  <p:stCondLst>
                                    <p:cond delay="800"/>
                                  </p:stCondLst>
                                  <p:childTnLst>
                                    <p:set>
                                      <p:cBhvr>
                                        <p:cTn dur="1" fill="hold" id="14">
                                          <p:stCondLst>
                                            <p:cond delay="0"/>
                                          </p:stCondLst>
                                        </p:cTn>
                                        <p:tgtEl>
                                          <p:spTgt spid="17"/>
                                        </p:tgtEl>
                                        <p:attrNameLst>
                                          <p:attrName>style.visibility</p:attrName>
                                        </p:attrNameLst>
                                      </p:cBhvr>
                                      <p:to>
                                        <p:strVal val="visible"/>
                                      </p:to>
                                    </p:set>
                                    <p:animEffect filter="wheel(2)" transition="in">
                                      <p:cBhvr>
                                        <p:cTn dur="2000" id="1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
      <p:bldP animBg="1" grpId="0" spid="14"/>
      <p:bldP animBg="1" grpId="0" spid="17"/>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txBox="1">
            <a:spLocks/>
          </p:cNvSpPr>
          <p:nvPr/>
        </p:nvSpPr>
        <p:spPr bwMode="auto">
          <a:xfrm>
            <a:off x="218365" y="743065"/>
            <a:ext cx="8707271" cy="113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marL="0" marR="0" lvl="0" indent="0" algn="ctr" defTabSz="828675" rtl="0" eaLnBrk="0" fontAlgn="auto" latinLnBrk="0" hangingPunct="0">
              <a:lnSpc>
                <a:spcPct val="95000"/>
              </a:lnSpc>
              <a:spcBef>
                <a:spcPts val="0"/>
              </a:spcBef>
              <a:spcAft>
                <a:spcPts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endParaRPr kumimoji="0" lang="en-US" sz="3200" b="0" i="0" u="none" strike="noStrike" kern="1200" cap="none" spc="-7"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0" marR="0" lvl="0" indent="0" algn="ctr" defTabSz="828675" rtl="0" eaLnBrk="0" fontAlgn="auto" latinLnBrk="0" hangingPunct="0">
              <a:lnSpc>
                <a:spcPct val="95000"/>
              </a:lnSpc>
              <a:spcBef>
                <a:spcPts val="0"/>
              </a:spcBef>
              <a:spcAft>
                <a:spcPts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-use any major search engine: “NGS advisors”</a:t>
            </a:r>
          </a:p>
        </p:txBody>
      </p:sp>
      <p:sp>
        <p:nvSpPr>
          <p:cNvPr id="6" name="TextBox 1"/>
          <p:cNvSpPr txBox="1">
            <a:spLocks noChangeArrowheads="1"/>
          </p:cNvSpPr>
          <p:nvPr/>
        </p:nvSpPr>
        <p:spPr bwMode="auto">
          <a:xfrm>
            <a:off x="218365" y="2792200"/>
            <a:ext cx="870727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 Jalbrzikowski, P.S., GISP, CFS</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Appalachian Regional Geodetic Advisor</a:t>
            </a: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jeff.jalbrzikowski@noaa.gov</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240-988-5486</a:t>
            </a:r>
          </a:p>
        </p:txBody>
      </p:sp>
    </p:spTree>
    <p:extLst>
      <p:ext uri="{BB962C8B-B14F-4D97-AF65-F5344CB8AC3E}">
        <p14:creationId xmlns:p14="http://schemas.microsoft.com/office/powerpoint/2010/main" val="2305101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60091"/>
            <a:ext cx="8229600" cy="4026631"/>
          </a:xfrm>
        </p:spPr>
        <p:txBody>
          <a:bodyPr/>
          <a:lstStyle/>
          <a:p>
            <a:pPr marL="0"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-Department of Commerce (</a:t>
            </a:r>
            <a:r>
              <a:rPr lang="en-US" dirty="0" err="1">
                <a:latin typeface="Cambria" panose="02040503050406030204" pitchFamily="18" charset="0"/>
                <a:ea typeface="Cambria" panose="02040503050406030204" pitchFamily="18" charset="0"/>
              </a:rPr>
              <a:t>DoC</a:t>
            </a:r>
            <a:r>
              <a:rPr lang="en-US" dirty="0">
                <a:latin typeface="Cambria" panose="02040503050406030204" pitchFamily="18" charset="0"/>
                <a:ea typeface="Cambria" panose="02040503050406030204" pitchFamily="18" charset="0"/>
              </a:rPr>
              <a:t>)</a:t>
            </a:r>
          </a:p>
          <a:p>
            <a:pPr marL="457200" lvl="1" indent="0">
              <a:buNone/>
            </a:pPr>
            <a:endParaRPr lang="en-US" dirty="0">
              <a:latin typeface="Cambria" panose="02040503050406030204" pitchFamily="18" charset="0"/>
              <a:ea typeface="Cambria" panose="02040503050406030204" pitchFamily="18" charset="0"/>
            </a:endParaRP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Oceanic and Atmospheric 						Administration (NOAA)</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 Service (NOS)</a:t>
            </a:r>
          </a:p>
        </p:txBody>
      </p:sp>
      <p:sp>
        <p:nvSpPr>
          <p:cNvPr id="3" name="organizational structure"/>
          <p:cNvSpPr>
            <a:spLocks noGrp="1"/>
          </p:cNvSpPr>
          <p:nvPr>
            <p:ph type="title"/>
          </p:nvPr>
        </p:nvSpPr>
        <p:spPr>
          <a:xfrm>
            <a:off x="457200" y="160337"/>
            <a:ext cx="8229600" cy="1143000"/>
          </a:xfrm>
        </p:spPr>
        <p:txBody>
          <a:bodyPr/>
          <a:lstStyle/>
          <a:p>
            <a:r>
              <a:rPr lang="en-US" dirty="0">
                <a:latin typeface="Cambria" panose="02040503050406030204" pitchFamily="18" charset="0"/>
                <a:ea typeface="Cambria" panose="02040503050406030204" pitchFamily="18" charset="0"/>
              </a:rPr>
              <a:t>Organizational Structure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836" y="1386455"/>
            <a:ext cx="997792" cy="997792"/>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79877" y="2843647"/>
            <a:ext cx="1135710" cy="1135710"/>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311" y="5272870"/>
            <a:ext cx="1258634" cy="1265665"/>
          </a:xfrm>
          <a:prstGeom prst="rect">
            <a:avLst/>
          </a:prstGeom>
        </p:spPr>
      </p:pic>
      <p:cxnSp>
        <p:nvCxnSpPr>
          <p:cNvPr id="11" name="Straight Arrow Connector 10"/>
          <p:cNvCxnSpPr>
            <a:cxnSpLocks/>
          </p:cNvCxnSpPr>
          <p:nvPr/>
        </p:nvCxnSpPr>
        <p:spPr>
          <a:xfrm>
            <a:off x="4572000" y="1937857"/>
            <a:ext cx="0" cy="112849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0" y="3896845"/>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82274" y="4953371"/>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Content Placeholder 1"/>
          <p:cNvSpPr txBox="1">
            <a:spLocks/>
          </p:cNvSpPr>
          <p:nvPr/>
        </p:nvSpPr>
        <p:spPr bwMode="auto">
          <a:xfrm>
            <a:off x="457200" y="4939671"/>
            <a:ext cx="8229600" cy="165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dirty="0">
              <a:latin typeface="Cambria" panose="02040503050406030204" pitchFamily="18" charset="0"/>
              <a:ea typeface="Cambria" panose="02040503050406030204" pitchFamily="18" charset="0"/>
            </a:endParaRPr>
          </a:p>
          <a:p>
            <a:pPr marL="457200" lvl="1" indent="0">
              <a:buNone/>
            </a:pPr>
            <a:r>
              <a:rPr lang="en-US" dirty="0">
                <a:latin typeface="Cambria" panose="02040503050406030204" pitchFamily="18" charset="0"/>
                <a:ea typeface="Cambria" panose="02040503050406030204" pitchFamily="18" charset="0"/>
              </a:rPr>
              <a:t>				-National Geodetic Survey (NGS)</a:t>
            </a:r>
          </a:p>
          <a:p>
            <a:pPr marL="457200" lvl="1" indent="0">
              <a:buNone/>
            </a:pPr>
            <a:endParaRPr lang="en-US" dirty="0">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19451" y="1393730"/>
            <a:ext cx="1038629" cy="103468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777702" y="5375351"/>
            <a:ext cx="2522125" cy="1008850"/>
          </a:xfrm>
          <a:prstGeom prst="rect">
            <a:avLst/>
          </a:prstGeom>
        </p:spPr>
      </p:pic>
      <p:cxnSp>
        <p:nvCxnSpPr>
          <p:cNvPr id="13" name="Straight Arrow Connector 12"/>
          <p:cNvCxnSpPr/>
          <p:nvPr/>
        </p:nvCxnSpPr>
        <p:spPr>
          <a:xfrm>
            <a:off x="5038764" y="2575455"/>
            <a:ext cx="0" cy="269741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not equal"/>
          <p:cNvSpPr txBox="1"/>
          <p:nvPr/>
        </p:nvSpPr>
        <p:spPr bwMode="auto">
          <a:xfrm>
            <a:off x="3003626" y="5255617"/>
            <a:ext cx="1145628" cy="1107996"/>
          </a:xfrm>
          <a:prstGeom prst="rect">
            <a:avLst/>
          </a:prstGeom>
          <a:noFill/>
          <a:ln w="9525">
            <a:noFill/>
            <a:miter lim="800000"/>
            <a:headEnd/>
            <a:tailEnd/>
          </a:ln>
        </p:spPr>
        <p:txBody>
          <a:bodyPr wrap="square" rtlCol="0">
            <a:spAutoFit/>
          </a:bodyPr>
          <a:lstStyle/>
          <a:p>
            <a:r>
              <a:rPr lang="en-US" sz="6600" dirty="0"/>
              <a:t>≠</a:t>
            </a:r>
          </a:p>
        </p:txBody>
      </p:sp>
      <p:sp>
        <p:nvSpPr>
          <p:cNvPr id="17" name="we're not usgs"/>
          <p:cNvSpPr txBox="1">
            <a:spLocks/>
          </p:cNvSpPr>
          <p:nvPr/>
        </p:nvSpPr>
        <p:spPr bwMode="auto">
          <a:xfrm>
            <a:off x="467474" y="17655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a:latin typeface="Cambria" panose="02040503050406030204" pitchFamily="18" charset="0"/>
                <a:ea typeface="Cambria" panose="02040503050406030204" pitchFamily="18" charset="0"/>
              </a:rPr>
              <a:t>We’re not USGS, we’re NGS</a:t>
            </a:r>
          </a:p>
        </p:txBody>
      </p:sp>
    </p:spTree>
    <p:extLst>
      <p:ext uri="{BB962C8B-B14F-4D97-AF65-F5344CB8AC3E}">
        <p14:creationId xmlns:p14="http://schemas.microsoft.com/office/powerpoint/2010/main" val="3045078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
                                            <p:txEl>
                                              <p:pRg st="0" end="0"/>
                                            </p:txEl>
                                          </p:spTgt>
                                        </p:tgtEl>
                                      </p:cBhvr>
                                    </p:animEffect>
                                    <p:set>
                                      <p:cBhvr>
                                        <p:cTn id="13" dur="1" fill="hold">
                                          <p:stCondLst>
                                            <p:cond delay="499"/>
                                          </p:stCondLst>
                                        </p:cTn>
                                        <p:tgtEl>
                                          <p:spTgt spid="2">
                                            <p:txEl>
                                              <p:pRg st="0" end="0"/>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
                                            <p:txEl>
                                              <p:pRg st="1" end="1"/>
                                            </p:txEl>
                                          </p:spTgt>
                                        </p:tgtEl>
                                      </p:cBhvr>
                                    </p:animEffect>
                                    <p:set>
                                      <p:cBhvr>
                                        <p:cTn id="16" dur="1" fill="hold">
                                          <p:stCondLst>
                                            <p:cond delay="499"/>
                                          </p:stCondLst>
                                        </p:cTn>
                                        <p:tgtEl>
                                          <p:spTgt spid="2">
                                            <p:txEl>
                                              <p:pRg st="1" end="1"/>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
                                            <p:txEl>
                                              <p:pRg st="3" end="3"/>
                                            </p:txEl>
                                          </p:spTgt>
                                        </p:tgtEl>
                                      </p:cBhvr>
                                    </p:animEffect>
                                    <p:set>
                                      <p:cBhvr>
                                        <p:cTn id="19" dur="1" fill="hold">
                                          <p:stCondLst>
                                            <p:cond delay="499"/>
                                          </p:stCondLst>
                                        </p:cTn>
                                        <p:tgtEl>
                                          <p:spTgt spid="2">
                                            <p:txEl>
                                              <p:pRg st="3" end="3"/>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
                                            <p:txEl>
                                              <p:pRg st="4" end="4"/>
                                            </p:txEl>
                                          </p:spTgt>
                                        </p:tgtEl>
                                      </p:cBhvr>
                                    </p:animEffect>
                                    <p:set>
                                      <p:cBhvr>
                                        <p:cTn id="22" dur="1" fill="hold">
                                          <p:stCondLst>
                                            <p:cond delay="499"/>
                                          </p:stCondLst>
                                        </p:cTn>
                                        <p:tgtEl>
                                          <p:spTgt spid="2">
                                            <p:txEl>
                                              <p:pRg st="4" end="4"/>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
                                            <p:txEl>
                                              <p:pRg st="5" end="5"/>
                                            </p:txEl>
                                          </p:spTgt>
                                        </p:tgtEl>
                                      </p:cBhvr>
                                    </p:animEffect>
                                    <p:set>
                                      <p:cBhvr>
                                        <p:cTn id="25" dur="1" fill="hold">
                                          <p:stCondLst>
                                            <p:cond delay="499"/>
                                          </p:stCondLst>
                                        </p:cTn>
                                        <p:tgtEl>
                                          <p:spTgt spid="2">
                                            <p:txEl>
                                              <p:pRg st="5" end="5"/>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
                                            <p:txEl>
                                              <p:pRg st="6" end="6"/>
                                            </p:txEl>
                                          </p:spTgt>
                                        </p:tgtEl>
                                      </p:cBhvr>
                                    </p:animEffect>
                                    <p:set>
                                      <p:cBhvr>
                                        <p:cTn id="28" dur="1" fill="hold">
                                          <p:stCondLst>
                                            <p:cond delay="499"/>
                                          </p:stCondLst>
                                        </p:cTn>
                                        <p:tgtEl>
                                          <p:spTgt spid="2">
                                            <p:txEl>
                                              <p:pRg st="6" end="6"/>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500"/>
                            </p:stCondLst>
                            <p:childTnLst>
                              <p:par>
                                <p:cTn id="39" presetID="2" presetClass="entr" presetSubtype="2" fill="hold" nodeType="afterEffect">
                                  <p:stCondLst>
                                    <p:cond delay="75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75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par>
                                <p:cTn id="51" presetID="2" presetClass="entr" presetSubtype="4" fill="hold" grpId="0" nodeType="withEffect">
                                  <p:stCondLst>
                                    <p:cond delay="75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par>
                                <p:cTn id="55" presetID="2" presetClass="entr" presetSubtype="1" fill="hold" grpId="0" nodeType="withEffect">
                                  <p:stCondLst>
                                    <p:cond delay="75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6" grpId="0"/>
      <p:bldP spid="10"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94896" y="410693"/>
            <a:ext cx="7465332" cy="914400"/>
          </a:xfrm>
        </p:spPr>
        <p:txBody>
          <a:bodyPr/>
          <a:lstStyle/>
          <a:p>
            <a:pPr eaLnBrk="1" hangingPunct="1"/>
            <a:r>
              <a:rPr lang="en-US" altLang="en-US" b="1" dirty="0">
                <a:latin typeface="Cambria" panose="02040503050406030204" pitchFamily="18" charset="0"/>
                <a:ea typeface="Tahoma" panose="020B0604030504040204" pitchFamily="34" charset="0"/>
                <a:cs typeface="Tahoma" panose="020B0604030504040204" pitchFamily="34" charset="0"/>
              </a:rPr>
              <a:t>NGS Mission</a:t>
            </a:r>
          </a:p>
        </p:txBody>
      </p:sp>
      <p:sp>
        <p:nvSpPr>
          <p:cNvPr id="16387" name="Rectangle 3"/>
          <p:cNvSpPr>
            <a:spLocks noGrp="1" noChangeArrowheads="1"/>
          </p:cNvSpPr>
          <p:nvPr>
            <p:ph idx="1"/>
          </p:nvPr>
        </p:nvSpPr>
        <p:spPr>
          <a:xfrm>
            <a:off x="249382" y="1527465"/>
            <a:ext cx="8666018" cy="4468091"/>
          </a:xfrm>
        </p:spPr>
        <p:txBody>
          <a:bodyPr/>
          <a:lstStyle/>
          <a:p>
            <a:pPr marL="0" indent="0">
              <a:buNone/>
              <a:tabLst>
                <a:tab pos="0" algn="l"/>
              </a:tabLst>
            </a:pP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To define, maintain and provide access to the </a:t>
            </a:r>
            <a:r>
              <a:rPr lang="en-US" altLang="zh-CN" sz="4800" b="1" dirty="0">
                <a:solidFill>
                  <a:srgbClr val="C00000"/>
                </a:solidFill>
                <a:latin typeface="Cambria" panose="02040503050406030204" pitchFamily="18" charset="0"/>
                <a:ea typeface="ＭＳ Ｐゴシック" panose="020B0600070205080204" pitchFamily="34" charset="-128"/>
                <a:cs typeface="Arial" panose="020B0604020202020204" pitchFamily="34" charset="0"/>
              </a:rPr>
              <a:t>National Spatial Reference System (NSRS) </a:t>
            </a:r>
            <a:r>
              <a:rPr lang="en-US" altLang="zh-CN" sz="4800" dirty="0">
                <a:solidFill>
                  <a:schemeClr val="bg1">
                    <a:lumMod val="65000"/>
                  </a:schemeClr>
                </a:solidFill>
                <a:latin typeface="Cambria" panose="02040503050406030204" pitchFamily="18" charset="0"/>
                <a:ea typeface="ＭＳ Ｐゴシック" panose="020B0600070205080204" pitchFamily="34" charset="-128"/>
                <a:cs typeface="Arial" panose="020B0604020202020204" pitchFamily="34" charset="0"/>
              </a:rPr>
              <a:t>to meet our Nation’s economic, social, and environmental needs.</a:t>
            </a: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 </a:t>
            </a:r>
          </a:p>
        </p:txBody>
      </p:sp>
      <p:pic>
        <p:nvPicPr>
          <p:cNvPr id="4" name="Picture 2" descr="12-layers">
            <a:extLst>
              <a:ext uri="{FF2B5EF4-FFF2-40B4-BE49-F238E27FC236}">
                <a16:creationId xmlns:a16="http://schemas.microsoft.com/office/drawing/2014/main" id="{2A3367CF-4BCA-46BC-82FC-BF947D353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496" y="1959303"/>
            <a:ext cx="28575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CD3946BA-581C-47A7-AAF1-5FD08586017F}"/>
              </a:ext>
            </a:extLst>
          </p:cNvPr>
          <p:cNvSpPr/>
          <p:nvPr/>
        </p:nvSpPr>
        <p:spPr>
          <a:xfrm>
            <a:off x="1526505" y="5330535"/>
            <a:ext cx="1470991" cy="904461"/>
          </a:xfrm>
          <a:prstGeom prst="rightArrow">
            <a:avLst/>
          </a:prstGeom>
          <a:ln w="15875">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solidFill>
                  <a:srgbClr val="C00000"/>
                </a:solidFill>
                <a:latin typeface="Cambria" panose="02040503050406030204" pitchFamily="18" charset="0"/>
                <a:ea typeface="Cambria" panose="02040503050406030204" pitchFamily="18" charset="0"/>
              </a:rPr>
              <a:t>NSRS</a:t>
            </a:r>
          </a:p>
        </p:txBody>
      </p:sp>
    </p:spTree>
    <p:extLst>
      <p:ext uri="{BB962C8B-B14F-4D97-AF65-F5344CB8AC3E}">
        <p14:creationId xmlns:p14="http://schemas.microsoft.com/office/powerpoint/2010/main" val="288542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387">
                                            <p:txEl>
                                              <p:pRg st="0" end="0"/>
                                            </p:txEl>
                                          </p:spTgt>
                                        </p:tgtEl>
                                      </p:cBhvr>
                                    </p:animEffect>
                                    <p:set>
                                      <p:cBhvr>
                                        <p:cTn id="7" dur="1" fill="hold">
                                          <p:stCondLst>
                                            <p:cond delay="499"/>
                                          </p:stCondLst>
                                        </p:cTn>
                                        <p:tgtEl>
                                          <p:spTgt spid="16387">
                                            <p:txEl>
                                              <p:pRg st="0" end="0"/>
                                            </p:txEl>
                                          </p:spTgt>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500"/>
                            </p:stCondLst>
                            <p:childTnLst>
                              <p:par>
                                <p:cTn id="16" presetID="26" presetClass="emph" presetSubtype="0" repeatCount="2000" fill="hold" grpId="1" nodeType="afterEffect">
                                  <p:stCondLst>
                                    <p:cond delay="0"/>
                                  </p:stCondLst>
                                  <p:childTnLst>
                                    <p:animEffect transition="out" filter="fade">
                                      <p:cBhvr>
                                        <p:cTn id="17" dur="500" tmFilter="0, 0; .2, .5; .8, .5; 1, 0"/>
                                        <p:tgtEl>
                                          <p:spTgt spid="2"/>
                                        </p:tgtEl>
                                      </p:cBhvr>
                                    </p:animEffect>
                                    <p:animScale>
                                      <p:cBhvr>
                                        <p:cTn id="18"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1963210"/>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rPr>
              <a:t>National Spatial Reference System</a:t>
            </a:r>
          </a:p>
        </p:txBody>
      </p:sp>
      <p:sp>
        <p:nvSpPr>
          <p:cNvPr id="17" name="Content Placeholder 2"/>
          <p:cNvSpPr txBox="1">
            <a:spLocks/>
          </p:cNvSpPr>
          <p:nvPr/>
        </p:nvSpPr>
        <p:spPr>
          <a:xfrm>
            <a:off x="0" y="3047364"/>
            <a:ext cx="9144000" cy="1961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en-US"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A</a:t>
            </a:r>
            <a:r>
              <a:rPr kumimoji="0" lang="en-US" alt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common</a:t>
            </a:r>
            <a:r>
              <a:rPr kumimoji="0" lang="en-US" altLang="en-US" sz="28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and </a:t>
            </a:r>
            <a:r>
              <a:rPr kumimoji="0" lang="en-US" alt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consistent</a:t>
            </a:r>
            <a:r>
              <a:rPr kumimoji="0" lang="en-US" alt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geospatial framework</a:t>
            </a:r>
            <a:endParaRPr kumimoji="0" 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
        <p:nvSpPr>
          <p:cNvPr id="4" name="Content Placeholder 2"/>
          <p:cNvSpPr txBox="1">
            <a:spLocks/>
          </p:cNvSpPr>
          <p:nvPr/>
        </p:nvSpPr>
        <p:spPr>
          <a:xfrm>
            <a:off x="0" y="4811996"/>
            <a:ext cx="9144000" cy="1961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Without this</a:t>
            </a:r>
            <a:r>
              <a:rPr kumimoji="0" lang="en-US" altLang="en-US" sz="40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basic framework, </a:t>
            </a:r>
            <a:r>
              <a:rPr kumimoji="0" lang="en-US" altLang="en-US" sz="4000" b="0" i="1"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efficient</a:t>
            </a:r>
            <a:r>
              <a:rPr kumimoji="0" lang="en-US" altLang="en-US" sz="40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lang="en-US" altLang="en-US" sz="400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geospatial</a:t>
            </a:r>
            <a:r>
              <a:rPr kumimoji="0" lang="en-US" altLang="en-US" sz="40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analysis would be impossible.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8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866481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363010"/>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3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rPr>
              <a:t>Regional Geodetic Advisor Program</a:t>
            </a:r>
          </a:p>
        </p:txBody>
      </p:sp>
      <p:sp>
        <p:nvSpPr>
          <p:cNvPr id="4" name="Content Placeholder 2"/>
          <p:cNvSpPr txBox="1">
            <a:spLocks/>
          </p:cNvSpPr>
          <p:nvPr/>
        </p:nvSpPr>
        <p:spPr>
          <a:xfrm>
            <a:off x="239486" y="1426541"/>
            <a:ext cx="8752114" cy="50684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None/>
              <a:defRPr/>
            </a:pPr>
            <a:r>
              <a:rPr lang="en-US" altLang="en-US" sz="2400" dirty="0">
                <a:latin typeface="Cambria" panose="02040503050406030204" pitchFamily="18" charset="0"/>
                <a:ea typeface="Cambria" panose="02040503050406030204" pitchFamily="18" charset="0"/>
                <a:cs typeface="Arial" panose="020B0604020202020204" pitchFamily="34" charset="0"/>
              </a:rPr>
              <a:t>The Advisor serves as a liaison between NGS and its public, academic and private sector constituents within their assigned region. They provide expert guidance and assistance to these constituents who manage the geodetic component of geospatial activities tied to the National Spatial Reference System (NSRS). Geodetic advisors serve as subject matter experts in geodesy and regional geodetic issues, collaborating internally across NGS and NOAA to further the organizations’ missions. They are to maintain awareness of current geodetic science and technology developments, updates and improvements to geodetic reference systems, and application to geospatial activities. </a:t>
            </a:r>
            <a:endParaRPr kumimoji="0" lang="en-US" altLang="en-US" sz="2400" i="0" u="none" strike="noStrike" kern="1200" cap="none" spc="0" normalizeH="0" noProof="0" dirty="0">
              <a:ln>
                <a:noFill/>
              </a:ln>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altLang="en-US" sz="1600" i="0" u="none" strike="noStrike" kern="1200" cap="none" spc="0" normalizeH="0" noProof="0" dirty="0">
              <a:ln>
                <a:noFill/>
              </a:ln>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285146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363010"/>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3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rPr>
              <a:t>Regional Geodetic Advisor Program</a:t>
            </a:r>
          </a:p>
        </p:txBody>
      </p:sp>
      <p:sp>
        <p:nvSpPr>
          <p:cNvPr id="4" name="Content Placeholder 2"/>
          <p:cNvSpPr txBox="1">
            <a:spLocks/>
          </p:cNvSpPr>
          <p:nvPr/>
        </p:nvSpPr>
        <p:spPr>
          <a:xfrm>
            <a:off x="119744" y="1426541"/>
            <a:ext cx="8915400" cy="50684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None/>
              <a:defRPr/>
            </a:pPr>
            <a:r>
              <a:rPr lang="en-US" altLang="en-US" sz="2400" dirty="0">
                <a:solidFill>
                  <a:sysClr val="windowText" lastClr="000000">
                    <a:alpha val="0"/>
                  </a:sysClr>
                </a:solidFill>
                <a:latin typeface="Cambria" panose="02040503050406030204" pitchFamily="18" charset="0"/>
                <a:ea typeface="Cambria" panose="02040503050406030204" pitchFamily="18" charset="0"/>
                <a:cs typeface="Arial" panose="020B0604020202020204" pitchFamily="34" charset="0"/>
              </a:rPr>
              <a:t>The Advisor serves as a </a:t>
            </a:r>
            <a:r>
              <a:rPr lang="en-US" altLang="en-US" sz="2400" b="1" dirty="0">
                <a:solidFill>
                  <a:srgbClr val="C00000"/>
                </a:solidFill>
                <a:latin typeface="Cambria" panose="02040503050406030204" pitchFamily="18" charset="0"/>
                <a:ea typeface="Cambria" panose="02040503050406030204" pitchFamily="18" charset="0"/>
                <a:cs typeface="Arial" panose="020B0604020202020204" pitchFamily="34" charset="0"/>
              </a:rPr>
              <a:t>liaison between NGS and </a:t>
            </a:r>
            <a:r>
              <a:rPr lang="en-US" altLang="en-US" sz="2400" dirty="0">
                <a:solidFill>
                  <a:sysClr val="windowText" lastClr="000000">
                    <a:alpha val="0"/>
                  </a:sysClr>
                </a:solidFill>
                <a:latin typeface="Cambria" panose="02040503050406030204" pitchFamily="18" charset="0"/>
                <a:ea typeface="Cambria" panose="02040503050406030204" pitchFamily="18" charset="0"/>
                <a:cs typeface="Arial" panose="020B0604020202020204" pitchFamily="34" charset="0"/>
              </a:rPr>
              <a:t>its public, academic and private sector</a:t>
            </a:r>
            <a:r>
              <a:rPr lang="en-US" altLang="en-US" sz="240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altLang="en-US" sz="2400" b="1" dirty="0">
                <a:solidFill>
                  <a:srgbClr val="C00000"/>
                </a:solidFill>
                <a:latin typeface="Cambria" panose="02040503050406030204" pitchFamily="18" charset="0"/>
                <a:ea typeface="Cambria" panose="02040503050406030204" pitchFamily="18" charset="0"/>
                <a:cs typeface="Arial" panose="020B0604020202020204" pitchFamily="34" charset="0"/>
              </a:rPr>
              <a:t>constituents</a:t>
            </a:r>
            <a:r>
              <a:rPr lang="en-US" altLang="en-US" sz="240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altLang="en-US" sz="2400" dirty="0">
                <a:solidFill>
                  <a:sysClr val="windowText" lastClr="000000">
                    <a:alpha val="0"/>
                  </a:sysClr>
                </a:solidFill>
                <a:latin typeface="Cambria" panose="02040503050406030204" pitchFamily="18" charset="0"/>
                <a:ea typeface="Cambria" panose="02040503050406030204" pitchFamily="18" charset="0"/>
                <a:cs typeface="Arial" panose="020B0604020202020204" pitchFamily="34" charset="0"/>
              </a:rPr>
              <a:t>within their assigned region. They provide expert</a:t>
            </a:r>
            <a:r>
              <a:rPr lang="en-US" altLang="en-US" sz="240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altLang="en-US" sz="2400" b="1" dirty="0">
                <a:solidFill>
                  <a:srgbClr val="C00000"/>
                </a:solidFill>
                <a:latin typeface="Cambria" panose="02040503050406030204" pitchFamily="18" charset="0"/>
                <a:ea typeface="Cambria" panose="02040503050406030204" pitchFamily="18" charset="0"/>
                <a:cs typeface="Arial" panose="020B0604020202020204" pitchFamily="34" charset="0"/>
              </a:rPr>
              <a:t>guidance and assistance to these constituents</a:t>
            </a:r>
            <a:r>
              <a:rPr lang="en-US" altLang="en-US" sz="240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altLang="en-US" sz="2400" dirty="0">
                <a:solidFill>
                  <a:sysClr val="windowText" lastClr="000000">
                    <a:alpha val="0"/>
                  </a:sysClr>
                </a:solidFill>
                <a:latin typeface="Cambria" panose="02040503050406030204" pitchFamily="18" charset="0"/>
                <a:ea typeface="Cambria" panose="02040503050406030204" pitchFamily="18" charset="0"/>
                <a:cs typeface="Arial" panose="020B0604020202020204" pitchFamily="34" charset="0"/>
              </a:rPr>
              <a:t>who manage the geodetic component of geospatial activities tied to the National Spatial Reference System (NSRS). Geodetic advisors serve as subject matter experts in geodesy and regional geodetic issues, </a:t>
            </a:r>
            <a:r>
              <a:rPr lang="en-US" altLang="en-US" sz="2400" b="1" dirty="0">
                <a:solidFill>
                  <a:srgbClr val="C00000"/>
                </a:solidFill>
                <a:latin typeface="Cambria" panose="02040503050406030204" pitchFamily="18" charset="0"/>
                <a:ea typeface="Cambria" panose="02040503050406030204" pitchFamily="18" charset="0"/>
                <a:cs typeface="Arial" panose="020B0604020202020204" pitchFamily="34" charset="0"/>
              </a:rPr>
              <a:t>collaborating internally across NGS and NOAA</a:t>
            </a:r>
            <a:r>
              <a:rPr lang="en-US" altLang="en-US" sz="240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altLang="en-US" sz="2400" dirty="0">
                <a:solidFill>
                  <a:sysClr val="windowText" lastClr="000000">
                    <a:alpha val="0"/>
                  </a:sysClr>
                </a:solidFill>
                <a:latin typeface="Cambria" panose="02040503050406030204" pitchFamily="18" charset="0"/>
                <a:ea typeface="Cambria" panose="02040503050406030204" pitchFamily="18" charset="0"/>
                <a:cs typeface="Arial" panose="020B0604020202020204" pitchFamily="34" charset="0"/>
              </a:rPr>
              <a:t>to further the organizations’ missions. They are to </a:t>
            </a:r>
            <a:r>
              <a:rPr lang="en-US" altLang="en-US" sz="2400" b="1" dirty="0">
                <a:solidFill>
                  <a:srgbClr val="C00000"/>
                </a:solidFill>
                <a:latin typeface="Cambria" panose="02040503050406030204" pitchFamily="18" charset="0"/>
                <a:ea typeface="Cambria" panose="02040503050406030204" pitchFamily="18" charset="0"/>
                <a:cs typeface="Arial" panose="020B0604020202020204" pitchFamily="34" charset="0"/>
              </a:rPr>
              <a:t>maintain awareness of current geodetic science and technology </a:t>
            </a:r>
            <a:r>
              <a:rPr lang="en-US" altLang="en-US" sz="2400" dirty="0">
                <a:solidFill>
                  <a:sysClr val="windowText" lastClr="000000">
                    <a:alpha val="0"/>
                  </a:sysClr>
                </a:solidFill>
                <a:latin typeface="Cambria" panose="02040503050406030204" pitchFamily="18" charset="0"/>
                <a:ea typeface="Cambria" panose="02040503050406030204" pitchFamily="18" charset="0"/>
                <a:cs typeface="Arial" panose="020B0604020202020204" pitchFamily="34" charset="0"/>
              </a:rPr>
              <a:t>developments, updates and improvements to geodetic reference systems, and application to geospatial activities. </a:t>
            </a:r>
            <a:endParaRPr kumimoji="0" lang="en-US" altLang="en-US" sz="2400" b="0" i="0" u="none" strike="noStrike" kern="1200" cap="none" spc="0" normalizeH="0" noProof="0" dirty="0">
              <a:ln>
                <a:noFill/>
              </a:ln>
              <a:solidFill>
                <a:sysClr val="windowText" lastClr="000000">
                  <a:alpha val="0"/>
                </a:sysClr>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altLang="en-US" sz="16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109985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EA0256-B9A4-4328-8BF5-688260A8E82B}"/>
              </a:ext>
            </a:extLst>
          </p:cNvPr>
          <p:cNvSpPr>
            <a:spLocks noGrp="1"/>
          </p:cNvSpPr>
          <p:nvPr>
            <p:ph idx="1"/>
          </p:nvPr>
        </p:nvSpPr>
        <p:spPr>
          <a:xfrm>
            <a:off x="457200" y="1328054"/>
            <a:ext cx="8229600" cy="4983158"/>
          </a:xfrm>
        </p:spPr>
        <p:txBody>
          <a:bodyPr/>
          <a:lstStyle/>
          <a:p>
            <a:pPr marL="0" indent="0">
              <a:buNone/>
            </a:pPr>
            <a:r>
              <a:rPr lang="en-US" dirty="0">
                <a:latin typeface="Cambria" panose="02040503050406030204" pitchFamily="18" charset="0"/>
                <a:ea typeface="Cambria" panose="02040503050406030204" pitchFamily="18" charset="0"/>
              </a:rPr>
              <a:t>Network Maintenance Program</a:t>
            </a:r>
          </a:p>
          <a:p>
            <a:pPr lvl="1"/>
            <a:r>
              <a:rPr lang="en-US" dirty="0">
                <a:latin typeface="Cambria" panose="02040503050406030204" pitchFamily="18" charset="0"/>
                <a:ea typeface="Cambria" panose="02040503050406030204" pitchFamily="18" charset="0"/>
              </a:rPr>
              <a:t>From 1968 until 1984</a:t>
            </a:r>
          </a:p>
          <a:p>
            <a:pPr lvl="1"/>
            <a:r>
              <a:rPr lang="en-US" dirty="0">
                <a:latin typeface="Cambria" panose="02040503050406030204" pitchFamily="18" charset="0"/>
                <a:ea typeface="Cambria" panose="02040503050406030204" pitchFamily="18" charset="0"/>
              </a:rPr>
              <a:t>Employees based all over the US</a:t>
            </a:r>
          </a:p>
          <a:p>
            <a:pPr lvl="1"/>
            <a:r>
              <a:rPr lang="en-US" dirty="0">
                <a:latin typeface="Cambria" panose="02040503050406030204" pitchFamily="18" charset="0"/>
                <a:ea typeface="Cambria" panose="02040503050406030204" pitchFamily="18" charset="0"/>
              </a:rPr>
              <a:t>Funded by NGS</a:t>
            </a:r>
          </a:p>
          <a:p>
            <a:pPr lvl="1"/>
            <a:r>
              <a:rPr lang="en-US" dirty="0">
                <a:latin typeface="Cambria" panose="02040503050406030204" pitchFamily="18" charset="0"/>
                <a:ea typeface="Cambria" panose="02040503050406030204" pitchFamily="18" charset="0"/>
              </a:rPr>
              <a:t>Responsible for 3 or 4 States</a:t>
            </a:r>
          </a:p>
          <a:p>
            <a:pPr lvl="2"/>
            <a:r>
              <a:rPr lang="en-US" dirty="0">
                <a:latin typeface="Cambria" panose="02040503050406030204" pitchFamily="18" charset="0"/>
                <a:ea typeface="Cambria" panose="02040503050406030204" pitchFamily="18" charset="0"/>
              </a:rPr>
              <a:t>Recording and reporting mark recoveries</a:t>
            </a:r>
          </a:p>
          <a:p>
            <a:pPr lvl="2"/>
            <a:r>
              <a:rPr lang="en-US" dirty="0">
                <a:latin typeface="Cambria" panose="02040503050406030204" pitchFamily="18" charset="0"/>
                <a:ea typeface="Cambria" panose="02040503050406030204" pitchFamily="18" charset="0"/>
              </a:rPr>
              <a:t>Preservation of marks – coordinate w/municipalities</a:t>
            </a:r>
          </a:p>
          <a:p>
            <a:pPr lvl="2"/>
            <a:r>
              <a:rPr lang="en-US" dirty="0">
                <a:latin typeface="Cambria" panose="02040503050406030204" pitchFamily="18" charset="0"/>
                <a:ea typeface="Cambria" panose="02040503050406030204" pitchFamily="18" charset="0"/>
              </a:rPr>
              <a:t>Documentation of destroyed marks</a:t>
            </a:r>
          </a:p>
          <a:p>
            <a:pPr lvl="2"/>
            <a:r>
              <a:rPr lang="en-US" dirty="0">
                <a:latin typeface="Cambria" panose="02040503050406030204" pitchFamily="18" charset="0"/>
                <a:ea typeface="Cambria" panose="02040503050406030204" pitchFamily="18" charset="0"/>
              </a:rPr>
              <a:t>Benchmark Resets </a:t>
            </a:r>
            <a:r>
              <a:rPr lang="en-US" dirty="0">
                <a:latin typeface="Cambria" panose="02040503050406030204" pitchFamily="18" charset="0"/>
                <a:ea typeface="Cambria" panose="02040503050406030204" pitchFamily="18" charset="0"/>
                <a:sym typeface="Wingdings" panose="05000000000000000000" pitchFamily="2" charset="2"/>
              </a:rPr>
              <a:t> solo leveling!</a:t>
            </a:r>
            <a:endParaRPr lang="en-US" dirty="0">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04159245-0CF7-4A21-BD72-CDB2CDEE2CA1}"/>
              </a:ext>
            </a:extLst>
          </p:cNvPr>
          <p:cNvSpPr>
            <a:spLocks noGrp="1"/>
          </p:cNvSpPr>
          <p:nvPr>
            <p:ph type="title"/>
          </p:nvPr>
        </p:nvSpPr>
        <p:spPr/>
        <p:txBody>
          <a:bodyPr/>
          <a:lstStyle/>
          <a:p>
            <a:r>
              <a:rPr lang="en-US" dirty="0">
                <a:latin typeface="Cambria" panose="02040503050406030204" pitchFamily="18" charset="0"/>
                <a:ea typeface="Cambria" panose="02040503050406030204" pitchFamily="18" charset="0"/>
              </a:rPr>
              <a:t>Origins…</a:t>
            </a:r>
          </a:p>
        </p:txBody>
      </p:sp>
      <p:sp>
        <p:nvSpPr>
          <p:cNvPr id="4" name="TextBox 3">
            <a:extLst>
              <a:ext uri="{FF2B5EF4-FFF2-40B4-BE49-F238E27FC236}">
                <a16:creationId xmlns:a16="http://schemas.microsoft.com/office/drawing/2014/main" id="{1A258B8E-29CB-4681-AE89-A86A3E062261}"/>
              </a:ext>
            </a:extLst>
          </p:cNvPr>
          <p:cNvSpPr txBox="1"/>
          <p:nvPr/>
        </p:nvSpPr>
        <p:spPr bwMode="auto">
          <a:xfrm>
            <a:off x="4572000" y="5834158"/>
            <a:ext cx="4212772" cy="954107"/>
          </a:xfrm>
          <a:prstGeom prst="rect">
            <a:avLst/>
          </a:prstGeom>
          <a:solidFill>
            <a:schemeClr val="bg1">
              <a:lumMod val="85000"/>
            </a:schemeClr>
          </a:solidFill>
          <a:ln w="9525">
            <a:noFill/>
            <a:miter lim="800000"/>
            <a:headEnd/>
            <a:tailEnd/>
          </a:ln>
          <a:effectLst>
            <a:softEdge rad="31750"/>
          </a:effectLst>
        </p:spPr>
        <p:txBody>
          <a:bodyPr wrap="square" rtlCol="0">
            <a:spAutoFit/>
          </a:bodyPr>
          <a:lstStyle/>
          <a:p>
            <a:r>
              <a:rPr lang="en-US" sz="2800" dirty="0">
                <a:latin typeface="Cambria" panose="02040503050406030204" pitchFamily="18" charset="0"/>
                <a:ea typeface="Cambria" panose="02040503050406030204" pitchFamily="18" charset="0"/>
              </a:rPr>
              <a:t>Also in ’68 were the first three Advisors: LA, NY, AZ</a:t>
            </a:r>
          </a:p>
        </p:txBody>
      </p:sp>
    </p:spTree>
    <p:extLst>
      <p:ext uri="{BB962C8B-B14F-4D97-AF65-F5344CB8AC3E}">
        <p14:creationId xmlns:p14="http://schemas.microsoft.com/office/powerpoint/2010/main" val="1504459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EA0256-B9A4-4328-8BF5-688260A8E82B}"/>
              </a:ext>
            </a:extLst>
          </p:cNvPr>
          <p:cNvSpPr>
            <a:spLocks noGrp="1"/>
          </p:cNvSpPr>
          <p:nvPr>
            <p:ph idx="1"/>
          </p:nvPr>
        </p:nvSpPr>
        <p:spPr>
          <a:xfrm>
            <a:off x="457199" y="1325880"/>
            <a:ext cx="8379069" cy="5532120"/>
          </a:xfrm>
        </p:spPr>
        <p:txBody>
          <a:bodyPr/>
          <a:lstStyle/>
          <a:p>
            <a:pPr marL="0" indent="0">
              <a:buNone/>
            </a:pPr>
            <a:r>
              <a:rPr lang="en-US" dirty="0">
                <a:latin typeface="Cambria" panose="02040503050406030204" pitchFamily="18" charset="0"/>
                <a:ea typeface="Cambria" panose="02040503050406030204" pitchFamily="18" charset="0"/>
              </a:rPr>
              <a:t>State Geodetic Advisor Program</a:t>
            </a:r>
          </a:p>
          <a:p>
            <a:pPr lvl="1"/>
            <a:r>
              <a:rPr lang="en-US" dirty="0">
                <a:latin typeface="Cambria" panose="02040503050406030204" pitchFamily="18" charset="0"/>
                <a:ea typeface="Cambria" panose="02040503050406030204" pitchFamily="18" charset="0"/>
              </a:rPr>
              <a:t>1984 until 2016</a:t>
            </a:r>
          </a:p>
          <a:p>
            <a:pPr lvl="1"/>
            <a:r>
              <a:rPr lang="en-US" dirty="0">
                <a:latin typeface="Cambria" panose="02040503050406030204" pitchFamily="18" charset="0"/>
                <a:ea typeface="Cambria" panose="02040503050406030204" pitchFamily="18" charset="0"/>
              </a:rPr>
              <a:t>Employees based all over the US</a:t>
            </a:r>
          </a:p>
          <a:p>
            <a:pPr lvl="2"/>
            <a:r>
              <a:rPr lang="en-US" dirty="0">
                <a:latin typeface="Cambria" panose="02040503050406030204" pitchFamily="18" charset="0"/>
                <a:ea typeface="Cambria" panose="02040503050406030204" pitchFamily="18" charset="0"/>
              </a:rPr>
              <a:t>At most, there were 26 (or so)</a:t>
            </a:r>
          </a:p>
          <a:p>
            <a:pPr lvl="1"/>
            <a:r>
              <a:rPr lang="en-US" dirty="0">
                <a:latin typeface="Cambria" panose="02040503050406030204" pitchFamily="18" charset="0"/>
                <a:ea typeface="Cambria" panose="02040503050406030204" pitchFamily="18" charset="0"/>
              </a:rPr>
              <a:t>Funded partially by NGS</a:t>
            </a:r>
          </a:p>
          <a:p>
            <a:pPr lvl="2"/>
            <a:r>
              <a:rPr lang="en-US" dirty="0">
                <a:latin typeface="Cambria" panose="02040503050406030204" pitchFamily="18" charset="0"/>
                <a:ea typeface="Cambria" panose="02040503050406030204" pitchFamily="18" charset="0"/>
              </a:rPr>
              <a:t>Cost-sharing between Federal and State</a:t>
            </a:r>
          </a:p>
          <a:p>
            <a:pPr lvl="2"/>
            <a:r>
              <a:rPr lang="en-US" dirty="0">
                <a:latin typeface="Cambria" panose="02040503050406030204" pitchFamily="18" charset="0"/>
                <a:ea typeface="Cambria" panose="02040503050406030204" pitchFamily="18" charset="0"/>
              </a:rPr>
              <a:t>Most partnerships were with DoT (or similar agency)</a:t>
            </a:r>
          </a:p>
          <a:p>
            <a:pPr lvl="1"/>
            <a:r>
              <a:rPr lang="en-US" dirty="0">
                <a:latin typeface="Cambria" panose="02040503050406030204" pitchFamily="18" charset="0"/>
                <a:ea typeface="Cambria" panose="02040503050406030204" pitchFamily="18" charset="0"/>
              </a:rPr>
              <a:t>Responsible for 1 State</a:t>
            </a:r>
          </a:p>
          <a:p>
            <a:pPr lvl="1"/>
            <a:r>
              <a:rPr lang="en-US" dirty="0">
                <a:latin typeface="Cambria" panose="02040503050406030204" pitchFamily="18" charset="0"/>
                <a:ea typeface="Cambria" panose="02040503050406030204" pitchFamily="18" charset="0"/>
              </a:rPr>
              <a:t>Integral to propagation of GPS-based control by the States (HARNs) in 1989</a:t>
            </a:r>
          </a:p>
          <a:p>
            <a:pPr lvl="2"/>
            <a:r>
              <a:rPr lang="en-US" dirty="0">
                <a:latin typeface="Cambria" panose="02040503050406030204" pitchFamily="18" charset="0"/>
                <a:ea typeface="Cambria" panose="02040503050406030204" pitchFamily="18" charset="0"/>
              </a:rPr>
              <a:t>Data clearly illustrates which States had Advisors</a:t>
            </a:r>
          </a:p>
        </p:txBody>
      </p:sp>
      <p:sp>
        <p:nvSpPr>
          <p:cNvPr id="3" name="Title 2">
            <a:extLst>
              <a:ext uri="{FF2B5EF4-FFF2-40B4-BE49-F238E27FC236}">
                <a16:creationId xmlns:a16="http://schemas.microsoft.com/office/drawing/2014/main" id="{04159245-0CF7-4A21-BD72-CDB2CDEE2CA1}"/>
              </a:ext>
            </a:extLst>
          </p:cNvPr>
          <p:cNvSpPr>
            <a:spLocks noGrp="1"/>
          </p:cNvSpPr>
          <p:nvPr>
            <p:ph type="title"/>
          </p:nvPr>
        </p:nvSpPr>
        <p:spPr/>
        <p:txBody>
          <a:bodyPr/>
          <a:lstStyle/>
          <a:p>
            <a:r>
              <a:rPr lang="en-US" dirty="0">
                <a:latin typeface="Cambria" panose="02040503050406030204" pitchFamily="18" charset="0"/>
                <a:ea typeface="Cambria" panose="02040503050406030204" pitchFamily="18" charset="0"/>
              </a:rPr>
              <a:t>History…</a:t>
            </a:r>
          </a:p>
        </p:txBody>
      </p:sp>
    </p:spTree>
    <p:extLst>
      <p:ext uri="{BB962C8B-B14F-4D97-AF65-F5344CB8AC3E}">
        <p14:creationId xmlns:p14="http://schemas.microsoft.com/office/powerpoint/2010/main" val="1289048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400" dirty="0"/>
        </a:defPPr>
      </a:lstStyle>
    </a:txDef>
  </a:objectDefaults>
  <a:extraClrSchemeLst/>
</a:theme>
</file>

<file path=ppt/theme/theme2.xml><?xml version="1.0" encoding="utf-8"?>
<a:theme xmlns:a="http://schemas.openxmlformats.org/drawingml/2006/main" name="1_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4925">
          <a:solidFill>
            <a:srgbClr val="FF000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400" dirty="0"/>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3045</TotalTime>
  <Words>1641</Words>
  <Application>Microsoft Office PowerPoint</Application>
  <PresentationFormat>On-screen Show (4:3)</PresentationFormat>
  <Paragraphs>206</Paragraphs>
  <Slides>22</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MS PGothic</vt:lpstr>
      <vt:lpstr>MS PGothic</vt:lpstr>
      <vt:lpstr>Arial</vt:lpstr>
      <vt:lpstr>Calibri</vt:lpstr>
      <vt:lpstr>Cambria</vt:lpstr>
      <vt:lpstr>Tahoma</vt:lpstr>
      <vt:lpstr>Times New Roman</vt:lpstr>
      <vt:lpstr>Wingdings</vt:lpstr>
      <vt:lpstr>NGS PowerPoint Template-geodesy.noaa.gov</vt:lpstr>
      <vt:lpstr>1_NGS PowerPoint Template-geodesy.noaa.gov</vt:lpstr>
      <vt:lpstr>1_Office Theme</vt:lpstr>
      <vt:lpstr>PowerPoint Presentation</vt:lpstr>
      <vt:lpstr>Organizational Structure</vt:lpstr>
      <vt:lpstr>Organizational Structure</vt:lpstr>
      <vt:lpstr>NGS Mission</vt:lpstr>
      <vt:lpstr>PowerPoint Presentation</vt:lpstr>
      <vt:lpstr>PowerPoint Presentation</vt:lpstr>
      <vt:lpstr>PowerPoint Presentation</vt:lpstr>
      <vt:lpstr>Origins…</vt:lpstr>
      <vt:lpstr>History…</vt:lpstr>
      <vt:lpstr>Present!</vt:lpstr>
      <vt:lpstr>PowerPoint Presentation</vt:lpstr>
      <vt:lpstr>PowerPoint Presentation</vt:lpstr>
      <vt:lpstr>Center of Population of the USA</vt:lpstr>
      <vt:lpstr>PowerPoint Presentation</vt:lpstr>
      <vt:lpstr>PowerPoint Presentation</vt:lpstr>
      <vt:lpstr>PowerPoint Presentation</vt:lpstr>
      <vt:lpstr>State Geodetic Coordinators</vt:lpstr>
      <vt:lpstr>PowerPoint Presentation</vt:lpstr>
      <vt:lpstr>State Geodetic Coordinators</vt:lpstr>
      <vt:lpstr>additional Resources</vt:lpstr>
      <vt:lpstr>PowerPoint Presentation</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Jalbrzikowski</dc:creator>
  <cp:lastModifiedBy>Jeff Jalbrzikowski</cp:lastModifiedBy>
  <cp:revision>147</cp:revision>
  <dcterms:created xsi:type="dcterms:W3CDTF">2020-10-19T17:25:22Z</dcterms:created>
  <dcterms:modified xsi:type="dcterms:W3CDTF">2022-09-30T23:31:48Z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2326436</vt:lpwstr>
  </property>
  <property fmtid="{D5CDD505-2E9C-101B-9397-08002B2CF9AE}" name="NXPowerLiteSettings" pid="3">
    <vt:lpwstr>F70005D002A000</vt:lpwstr>
  </property>
  <property fmtid="{D5CDD505-2E9C-101B-9397-08002B2CF9AE}" name="NXPowerLiteVersion" pid="4">
    <vt:lpwstr>D10.2.0</vt:lpwstr>
  </property>
</Properties>
</file>