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1715" r:id="rId2"/>
    <p:sldId id="1757" r:id="rId3"/>
    <p:sldId id="1758" r:id="rId4"/>
    <p:sldId id="1912" r:id="rId5"/>
    <p:sldId id="2390" r:id="rId6"/>
    <p:sldId id="1939" r:id="rId7"/>
    <p:sldId id="1989" r:id="rId8"/>
    <p:sldId id="1990" r:id="rId9"/>
    <p:sldId id="1993" r:id="rId10"/>
    <p:sldId id="2391" r:id="rId11"/>
    <p:sldId id="2392" r:id="rId12"/>
    <p:sldId id="2393" r:id="rId13"/>
    <p:sldId id="2398" r:id="rId14"/>
    <p:sldId id="2399" r:id="rId15"/>
    <p:sldId id="2394" r:id="rId16"/>
    <p:sldId id="2395" r:id="rId17"/>
    <p:sldId id="2397" r:id="rId18"/>
    <p:sldId id="2396" r:id="rId19"/>
    <p:sldId id="335" r:id="rId20"/>
    <p:sldId id="1991" r:id="rId21"/>
    <p:sldId id="1992" r:id="rId22"/>
    <p:sldId id="830" r:id="rId23"/>
  </p:sldIdLst>
  <p:sldSz cx="9144000" cy="6858000" type="screen4x3"/>
  <p:notesSz cx="9296400" cy="7010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393939"/>
    <a:srgbClr val="FFF200"/>
    <a:srgbClr val="D0CFD4"/>
    <a:srgbClr val="00B050"/>
    <a:srgbClr val="4F81BD"/>
    <a:srgbClr val="FFFF7D"/>
    <a:srgbClr val="FFFF79"/>
    <a:srgbClr val="7F7F7F"/>
    <a:srgbClr val="948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40" autoAdjust="0"/>
    <p:restoredTop sz="73163" autoAdjust="0"/>
  </p:normalViewPr>
  <p:slideViewPr>
    <p:cSldViewPr snapToGrid="0" snapToObjects="1">
      <p:cViewPr varScale="1">
        <p:scale>
          <a:sx n="56" d="100"/>
          <a:sy n="56" d="100"/>
        </p:scale>
        <p:origin x="1272" y="53"/>
      </p:cViewPr>
      <p:guideLst>
        <p:guide orient="horz" pos="259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74" y="-96"/>
      </p:cViewPr>
      <p:guideLst>
        <p:guide orient="horz" pos="2208"/>
        <p:guide pos="29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0" y="6658664"/>
            <a:ext cx="4028440" cy="3505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C6883DAC-523E-4974-AC29-DCB431DC9A5A}" type="slidenum">
              <a:rPr lang="en-US" smtClean="0">
                <a:latin typeface="Cambria" panose="02040503050406030204" pitchFamily="18" charset="0"/>
              </a:rPr>
              <a:t>‹#›</a:t>
            </a:fld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47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505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>
                <a:latin typeface="Cambria" panose="020405030504060302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505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>
                <a:latin typeface="Cambria" panose="02040503050406030204" pitchFamily="18" charset="0"/>
              </a:defRPr>
            </a:lvl1pPr>
          </a:lstStyle>
          <a:p>
            <a:pPr>
              <a:defRPr/>
            </a:pPr>
            <a:fld id="{404DAA2B-7E61-4BA4-9603-AA753C73C6B0}" type="datetimeFigureOut">
              <a:rPr lang="en-US" smtClean="0"/>
              <a:pPr>
                <a:defRPr/>
              </a:pPr>
              <a:t>09/30/22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329940"/>
            <a:ext cx="7437120" cy="31546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64"/>
            <a:ext cx="4028440" cy="3505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>
                <a:latin typeface="Cambria" panose="020405030504060302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658664"/>
            <a:ext cx="4028440" cy="3505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>
                <a:latin typeface="Cambria" panose="02040503050406030204" pitchFamily="18" charset="0"/>
              </a:defRPr>
            </a:lvl1pPr>
          </a:lstStyle>
          <a:p>
            <a:pPr>
              <a:defRPr/>
            </a:pPr>
            <a:fld id="{5BB99B5A-D3DB-4354-AA55-43E94BB02C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139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5600" y="527050"/>
            <a:ext cx="35052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9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9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57020" indent="-291161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64647" indent="-232929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30505" indent="-232929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96365" indent="-232929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62224" indent="-232929" defTabSz="465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028082" indent="-232929" defTabSz="465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93941" indent="-232929" defTabSz="465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59800" indent="-232929" defTabSz="465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6C3BD8-B2E5-4319-9CBE-B60D43F31E5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439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Keywords and Location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probably the best way to find something… but results can be </a:t>
            </a:r>
            <a:r>
              <a:rPr lang="en-US" b="1" i="1" dirty="0">
                <a:sym typeface="Wingdings" panose="05000000000000000000" pitchFamily="2" charset="2"/>
              </a:rPr>
              <a:t>way</a:t>
            </a:r>
            <a:r>
              <a:rPr lang="en-US" dirty="0">
                <a:sym typeface="Wingdings" panose="05000000000000000000" pitchFamily="2" charset="2"/>
              </a:rPr>
              <a:t> too broad</a:t>
            </a:r>
          </a:p>
          <a:p>
            <a:r>
              <a:rPr lang="en-US" dirty="0">
                <a:sym typeface="Wingdings" panose="05000000000000000000" pitchFamily="2" charset="2"/>
              </a:rPr>
              <a:t>Use the OPM occupational series numbers for more pointed results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But know there is variation across agencies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B99B5A-D3DB-4354-AA55-43E94BB02C0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601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Keywords and Location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probably the best way to find something… but results can be </a:t>
            </a:r>
            <a:r>
              <a:rPr lang="en-US" b="1" i="1" dirty="0">
                <a:sym typeface="Wingdings" panose="05000000000000000000" pitchFamily="2" charset="2"/>
              </a:rPr>
              <a:t>way</a:t>
            </a:r>
            <a:r>
              <a:rPr lang="en-US" dirty="0">
                <a:sym typeface="Wingdings" panose="05000000000000000000" pitchFamily="2" charset="2"/>
              </a:rPr>
              <a:t> too broad</a:t>
            </a:r>
          </a:p>
          <a:p>
            <a:r>
              <a:rPr lang="en-US" dirty="0">
                <a:sym typeface="Wingdings" panose="05000000000000000000" pitchFamily="2" charset="2"/>
              </a:rPr>
              <a:t>Use the OPM occupational series numbers for more pointed results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But know there is variation across agencies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B99B5A-D3DB-4354-AA55-43E94BB02C0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67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Keywords and Location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probably the best way to find something… but results can be </a:t>
            </a:r>
            <a:r>
              <a:rPr lang="en-US" b="1" i="1" dirty="0">
                <a:sym typeface="Wingdings" panose="05000000000000000000" pitchFamily="2" charset="2"/>
              </a:rPr>
              <a:t>way</a:t>
            </a:r>
            <a:r>
              <a:rPr lang="en-US" dirty="0">
                <a:sym typeface="Wingdings" panose="05000000000000000000" pitchFamily="2" charset="2"/>
              </a:rPr>
              <a:t> too broad</a:t>
            </a:r>
          </a:p>
          <a:p>
            <a:r>
              <a:rPr lang="en-US" dirty="0">
                <a:sym typeface="Wingdings" panose="05000000000000000000" pitchFamily="2" charset="2"/>
              </a:rPr>
              <a:t>Use the OPM occupational series numbers for more pointed results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But know there is variation across agencies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B99B5A-D3DB-4354-AA55-43E94BB02C0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851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0817 – Engineering Technician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Surveyor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GIS Technician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Civil/Site Draftsperson</a:t>
            </a:r>
          </a:p>
          <a:p>
            <a:pPr lvl="1"/>
            <a:r>
              <a:rPr lang="en-US" i="1" dirty="0">
                <a:sym typeface="Wingdings" panose="05000000000000000000" pitchFamily="2" charset="2"/>
              </a:rPr>
              <a:t>NOTE</a:t>
            </a:r>
            <a:r>
              <a:rPr lang="en-US" dirty="0">
                <a:sym typeface="Wingdings" panose="05000000000000000000" pitchFamily="2" charset="2"/>
              </a:rPr>
              <a:t> also used for more related positions…</a:t>
            </a:r>
          </a:p>
          <a:p>
            <a:r>
              <a:rPr lang="en-US" dirty="0">
                <a:sym typeface="Wingdings" panose="05000000000000000000" pitchFamily="2" charset="2"/>
              </a:rPr>
              <a:t>1311 – Physical Science Technician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Hydrographic Surveyor  no separate series…</a:t>
            </a:r>
          </a:p>
          <a:p>
            <a:r>
              <a:rPr lang="en-US" dirty="0">
                <a:sym typeface="Wingdings" panose="05000000000000000000" pitchFamily="2" charset="2"/>
              </a:rPr>
              <a:t>1301 – Physical Scientist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All sorts of positions, many times supervisory or “interdisciplinary” roles (qualifications to apply open to different series)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B99B5A-D3DB-4354-AA55-43E94BB02C0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268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0817 – Engineering Technician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Surveyor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GIS Technician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Civil/Site Draftsperson</a:t>
            </a:r>
          </a:p>
          <a:p>
            <a:pPr lvl="1"/>
            <a:r>
              <a:rPr lang="en-US" i="1" dirty="0">
                <a:sym typeface="Wingdings" panose="05000000000000000000" pitchFamily="2" charset="2"/>
              </a:rPr>
              <a:t>NOTE</a:t>
            </a:r>
            <a:r>
              <a:rPr lang="en-US" dirty="0">
                <a:sym typeface="Wingdings" panose="05000000000000000000" pitchFamily="2" charset="2"/>
              </a:rPr>
              <a:t> also used for more related positions…</a:t>
            </a:r>
          </a:p>
          <a:p>
            <a:r>
              <a:rPr lang="en-US" dirty="0">
                <a:sym typeface="Wingdings" panose="05000000000000000000" pitchFamily="2" charset="2"/>
              </a:rPr>
              <a:t>1311 – Physical Science Technician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Hydrographic Surveyor  no separate series…</a:t>
            </a:r>
          </a:p>
          <a:p>
            <a:r>
              <a:rPr lang="en-US" dirty="0">
                <a:sym typeface="Wingdings" panose="05000000000000000000" pitchFamily="2" charset="2"/>
              </a:rPr>
              <a:t>1301 – Physical Scientist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All sorts of positions, many times supervisory or “interdisciplinary” roles (qualifications to apply open to different series)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B99B5A-D3DB-4354-AA55-43E94BB02C0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17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B99B5A-D3DB-4354-AA55-43E94BB02C0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217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USAJOBS Profile </a:t>
            </a:r>
            <a:r>
              <a:rPr lang="en-US" dirty="0">
                <a:sym typeface="Wingdings" panose="05000000000000000000" pitchFamily="2" charset="2"/>
              </a:rPr>
              <a:t> Saved Searches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If you’re seriously searching, use it!</a:t>
            </a:r>
          </a:p>
          <a:p>
            <a:r>
              <a:rPr lang="en-US" dirty="0">
                <a:sym typeface="Wingdings" panose="05000000000000000000" pitchFamily="2" charset="2"/>
              </a:rPr>
              <a:t>Search by OPM Series</a:t>
            </a:r>
          </a:p>
          <a:p>
            <a:r>
              <a:rPr lang="en-US" dirty="0">
                <a:sym typeface="Wingdings" panose="05000000000000000000" pitchFamily="2" charset="2"/>
              </a:rPr>
              <a:t>Search by keyword, be prepared to scrub a lot</a:t>
            </a:r>
          </a:p>
          <a:p>
            <a:r>
              <a:rPr lang="en-US" dirty="0">
                <a:sym typeface="Wingdings" panose="05000000000000000000" pitchFamily="2" charset="2"/>
              </a:rPr>
              <a:t>Just like you’re doing now at the conference… networking! 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My last Federal position at USACE, I applied by responding to a vague posting on a Ferris State University job board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USACE Nashville District – Survey CADD Tech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B99B5A-D3DB-4354-AA55-43E94BB02C0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923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A6246-21F9-416C-BD6D-2D5049A0467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08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5600" y="527050"/>
            <a:ext cx="35052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9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57020" indent="-291161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64647" indent="-232929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30505" indent="-232929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96365" indent="-232929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62224" indent="-232929" defTabSz="465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028082" indent="-232929" defTabSz="465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93941" indent="-232929" defTabSz="465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59800" indent="-232929" defTabSz="465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6C3BD8-B2E5-4319-9CBE-B60D43F31E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416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7050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-We are</a:t>
            </a:r>
            <a:r>
              <a:rPr lang="en-US" baseline="0" dirty="0"/>
              <a:t> the Federal Government’s oldest scientific agency.</a:t>
            </a:r>
          </a:p>
          <a:p>
            <a:r>
              <a:rPr lang="en-US" baseline="0" dirty="0"/>
              <a:t>-part of the Executive Branch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-I know it can seem kind of strange that NGS is part of the NOS, but the origins of NGS lie with the C&amp;GS.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-we are a “Program Office” of the NOS</a:t>
            </a:r>
          </a:p>
          <a:p>
            <a:r>
              <a:rPr lang="en-US" baseline="0" dirty="0"/>
              <a:t>Survey of the Coast – 1807</a:t>
            </a:r>
          </a:p>
          <a:p>
            <a:r>
              <a:rPr lang="en-US" baseline="0" dirty="0"/>
              <a:t>Coast Survey – 1836</a:t>
            </a:r>
          </a:p>
          <a:p>
            <a:r>
              <a:rPr lang="en-US" baseline="0" dirty="0"/>
              <a:t>Coast and Geodetic Survey – 1878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NGS since 1970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99B5A-D3DB-4354-AA55-43E94BB02C0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80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7050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-as you can read my slide,</a:t>
            </a:r>
            <a:r>
              <a:rPr lang="en-US" baseline="0" dirty="0"/>
              <a:t> I like to point that out because over my 2 years at NGS I’ve seen and heard this misunderstanding quite a bit</a:t>
            </a:r>
          </a:p>
          <a:p>
            <a:r>
              <a:rPr lang="en-US" baseline="0" dirty="0"/>
              <a:t>-don’t worry! it doesn’t offend us! and we do work closely with USGS, but we are separate agencies within totally different departments of the federal government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99B5A-D3DB-4354-AA55-43E94BB02C0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09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28663" indent="-2794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2363" indent="-223838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71625" indent="-223838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20888" indent="-223838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78088" indent="-2238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35288" indent="-2238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92488" indent="-2238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49688" indent="-2238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2FAF5C0-36E2-4EA1-8339-41C33C357364}" type="slidenum">
              <a:rPr lang="en-US" altLang="en-US">
                <a:solidFill>
                  <a:srgbClr val="0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pPr eaLnBrk="1" hangingPunct="1"/>
              <a:t>4</a:t>
            </a:fld>
            <a:endParaRPr lang="en-US" altLang="en-US" dirty="0">
              <a:solidFill>
                <a:srgbClr val="00000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5600" y="527050"/>
            <a:ext cx="35052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Cambria" panose="02040503050406030204" pitchFamily="18" charset="0"/>
                <a:ea typeface="ＭＳ Ｐゴシック" panose="020B0600070205080204" pitchFamily="34" charset="-128"/>
              </a:rPr>
              <a:t>NGS develops and maintains the National Spatial Reference System, a national coordinate system that provides the foundation for transportation, navigation, land record systems, mapping and charting efforts, and a multitude of scientific and engineering applications.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>
                <a:latin typeface="Cambria" panose="02040503050406030204" pitchFamily="18" charset="0"/>
                <a:ea typeface="ＭＳ Ｐゴシック" panose="020B0600070205080204" pitchFamily="34" charset="-128"/>
              </a:rPr>
              <a:t>But there are many ancillary programs and products we will also discuss.</a:t>
            </a:r>
            <a:endParaRPr lang="en-US" altLang="en-US" dirty="0">
              <a:latin typeface="Cambria" panose="020405030504060302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5196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7050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-joined the NGS almost 2 years ago now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-Spent 9 years prior with USACE on topo, geodetic</a:t>
            </a:r>
            <a:r>
              <a:rPr lang="en-US" baseline="0" dirty="0"/>
              <a:t> </a:t>
            </a:r>
            <a:r>
              <a:rPr lang="en-US" dirty="0"/>
              <a:t>control, layout, boundary, deformation, </a:t>
            </a:r>
            <a:r>
              <a:rPr lang="en-US" dirty="0" err="1"/>
              <a:t>lidar</a:t>
            </a:r>
            <a:r>
              <a:rPr lang="en-US" dirty="0"/>
              <a:t>, GIS</a:t>
            </a:r>
            <a:r>
              <a:rPr lang="en-US" baseline="0" dirty="0"/>
              <a:t> implementation,</a:t>
            </a:r>
            <a:r>
              <a:rPr lang="en-US" dirty="0"/>
              <a:t> hydrographic/bathymetric, and contracting aerial acquisitions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previously survey intern (private sector &amp; BLM), GIS tech., warehouse picker/packer, busboy…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-I like Honda motorcycles,</a:t>
            </a:r>
            <a:r>
              <a:rPr lang="en-US" baseline="0" dirty="0"/>
              <a:t> have owned a </a:t>
            </a:r>
            <a:r>
              <a:rPr lang="en-US" dirty="0"/>
              <a:t>Honda Shadow,</a:t>
            </a:r>
            <a:r>
              <a:rPr lang="en-US" baseline="0" dirty="0"/>
              <a:t> a Victory Vegas, but my favorite bike was a Honda ST1100 that I sold after my </a:t>
            </a:r>
            <a:r>
              <a:rPr lang="en-US" baseline="0" dirty="0" err="1"/>
              <a:t>frist</a:t>
            </a:r>
            <a:r>
              <a:rPr lang="en-US" baseline="0" dirty="0"/>
              <a:t> kid was born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99B5A-D3DB-4354-AA55-43E94BB02C0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2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7050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remember, today’s presentation is not JUST about new </a:t>
            </a:r>
            <a:r>
              <a:rPr lang="en-US" dirty="0" err="1"/>
              <a:t>datums</a:t>
            </a:r>
            <a:r>
              <a:rPr lang="en-US" dirty="0"/>
              <a:t>, it is about</a:t>
            </a:r>
            <a:r>
              <a:rPr lang="en-US" baseline="0" dirty="0"/>
              <a:t> modernizing the NSRS as a whole.</a:t>
            </a:r>
          </a:p>
          <a:p>
            <a:endParaRPr lang="en-US" baseline="0" dirty="0"/>
          </a:p>
          <a:p>
            <a:r>
              <a:rPr lang="en-US" baseline="0" dirty="0"/>
              <a:t>You don’t know what the NSRS is?  Stay tuned, we’ll get there as we go along.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029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Build your profile first</a:t>
            </a:r>
          </a:p>
          <a:p>
            <a:pPr lvl="1"/>
            <a:r>
              <a:rPr lang="en-US" dirty="0"/>
              <a:t>Items will be brought over into Resume tool </a:t>
            </a:r>
            <a:r>
              <a:rPr lang="en-US" dirty="0">
                <a:sym typeface="Wingdings" panose="05000000000000000000" pitchFamily="2" charset="2"/>
              </a:rPr>
              <a:t> General Info, Citizenship, Experience, Education, and References, </a:t>
            </a:r>
            <a:r>
              <a:rPr lang="en-US" dirty="0" err="1">
                <a:sym typeface="Wingdings" panose="05000000000000000000" pitchFamily="2" charset="2"/>
              </a:rPr>
              <a:t>Miltary</a:t>
            </a:r>
            <a:r>
              <a:rPr lang="en-US" dirty="0">
                <a:sym typeface="Wingdings" panose="05000000000000000000" pitchFamily="2" charset="2"/>
              </a:rPr>
              <a:t> Service**make sure to include that!</a:t>
            </a:r>
            <a:endParaRPr lang="en-US" dirty="0"/>
          </a:p>
          <a:p>
            <a:r>
              <a:rPr lang="en-US" dirty="0"/>
              <a:t>Then use the </a:t>
            </a:r>
            <a:r>
              <a:rPr lang="en-US" i="1" dirty="0"/>
              <a:t>Resume Builder</a:t>
            </a:r>
          </a:p>
          <a:p>
            <a:pPr lvl="1"/>
            <a:r>
              <a:rPr lang="en-US" dirty="0"/>
              <a:t>standardized format</a:t>
            </a:r>
          </a:p>
          <a:p>
            <a:r>
              <a:rPr lang="en-US" dirty="0"/>
              <a:t>Other Documents</a:t>
            </a:r>
          </a:p>
          <a:p>
            <a:pPr lvl="1"/>
            <a:r>
              <a:rPr lang="en-US" dirty="0"/>
              <a:t>Professional Licenses</a:t>
            </a:r>
          </a:p>
          <a:p>
            <a:pPr lvl="1"/>
            <a:r>
              <a:rPr lang="en-US" dirty="0"/>
              <a:t>Certifications</a:t>
            </a:r>
          </a:p>
          <a:p>
            <a:pPr lvl="1"/>
            <a:r>
              <a:rPr lang="en-US" dirty="0"/>
              <a:t>Military Discharge Form (DD-214)</a:t>
            </a:r>
          </a:p>
          <a:p>
            <a:pPr lvl="1"/>
            <a:r>
              <a:rPr lang="en-US" dirty="0"/>
              <a:t>***upload them when you’re building your profile… don’t wait until you’re filling out an application!</a:t>
            </a:r>
          </a:p>
          <a:p>
            <a:pPr lvl="1"/>
            <a:endParaRPr lang="en-US" dirty="0"/>
          </a:p>
          <a:p>
            <a:r>
              <a:rPr lang="en-US" dirty="0"/>
              <a:t>Also upload a PDF resume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B99B5A-D3DB-4354-AA55-43E94BB02C0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847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want to make your search efficient, but also not miss any opportunities, you’ve </a:t>
            </a:r>
            <a:r>
              <a:rPr lang="en-US" dirty="0" err="1"/>
              <a:t>gotta</a:t>
            </a:r>
            <a:r>
              <a:rPr lang="en-US" dirty="0"/>
              <a:t> use a Saved Search.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B99B5A-D3DB-4354-AA55-43E94BB02C0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937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Keywords and Location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probably the best way to find something… but results can be </a:t>
            </a:r>
            <a:r>
              <a:rPr lang="en-US" b="1" i="1" dirty="0">
                <a:sym typeface="Wingdings" panose="05000000000000000000" pitchFamily="2" charset="2"/>
              </a:rPr>
              <a:t>way</a:t>
            </a:r>
            <a:r>
              <a:rPr lang="en-US" dirty="0">
                <a:sym typeface="Wingdings" panose="05000000000000000000" pitchFamily="2" charset="2"/>
              </a:rPr>
              <a:t> too broad</a:t>
            </a:r>
          </a:p>
          <a:p>
            <a:r>
              <a:rPr lang="en-US" dirty="0">
                <a:sym typeface="Wingdings" panose="05000000000000000000" pitchFamily="2" charset="2"/>
              </a:rPr>
              <a:t>Use the OPM occupational series numbers for more pointed results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But know there is variation across agencies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B99B5A-D3DB-4354-AA55-43E94BB02C0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86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67349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736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357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cs typeface="Times New Roman" pitchFamily="18" charset="0"/>
              </a:defRPr>
            </a:lvl1pPr>
            <a:lvl2pPr>
              <a:defRPr>
                <a:latin typeface="Cambria" panose="02040503050406030204" pitchFamily="18" charset="0"/>
                <a:cs typeface="Times New Roman" pitchFamily="18" charset="0"/>
              </a:defRPr>
            </a:lvl2pPr>
            <a:lvl3pPr>
              <a:defRPr>
                <a:latin typeface="Cambria" panose="02040503050406030204" pitchFamily="18" charset="0"/>
                <a:cs typeface="Times New Roman" pitchFamily="18" charset="0"/>
              </a:defRPr>
            </a:lvl3pPr>
            <a:lvl4pPr>
              <a:defRPr>
                <a:latin typeface="Cambria" panose="02040503050406030204" pitchFamily="18" charset="0"/>
                <a:cs typeface="Times New Roman" pitchFamily="18" charset="0"/>
              </a:defRPr>
            </a:lvl4pPr>
            <a:lvl5pPr>
              <a:defRPr>
                <a:latin typeface="Cambria" panose="02040503050406030204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2132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430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255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138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549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512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91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618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D3AFA7-8427-4D37-B261-D1F7D5871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mbria" panose="02040503050406030204" pitchFamily="18" charset="0"/>
          <a:ea typeface="ＭＳ Ｐゴシック" charset="0"/>
          <a:cs typeface="Times New Roman" pitchFamily="18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Cambria" panose="02040503050406030204" pitchFamily="18" charset="0"/>
          <a:ea typeface="ＭＳ Ｐゴシック" charset="0"/>
          <a:cs typeface="Times New Roman" pitchFamily="18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Cambria" panose="02040503050406030204" pitchFamily="18" charset="0"/>
          <a:ea typeface="ＭＳ Ｐゴシック" charset="0"/>
          <a:cs typeface="Times New Roman" pitchFamily="18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ＭＳ Ｐゴシック" charset="0"/>
          <a:cs typeface="Times New Roman" pitchFamily="18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Cambria" panose="02040503050406030204" pitchFamily="18" charset="0"/>
          <a:ea typeface="ＭＳ Ｐゴシック" charset="0"/>
          <a:cs typeface="Times New Roman" pitchFamily="18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Cambria" panose="02040503050406030204" pitchFamily="18" charset="0"/>
          <a:ea typeface="ＭＳ Ｐゴシック" charset="0"/>
          <a:cs typeface="Times New Roman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m.gov/policy-data-oversight/classification-qualifications/classifying-general-schedule-positions/#url=Standard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../notesSlides/notesSlide17.xml" Type="http://schemas.openxmlformats.org/officeDocument/2006/relationships/notesSlide"/><Relationship Id="rId1" Target="../slideLayouts/slideLayout3.xml" Type="http://schemas.openxmlformats.org/officeDocument/2006/relationships/slideLayout"/><Relationship Id="rId4" Target="../media/hdphoto1.wdp" Type="http://schemas.microsoft.com/office/2007/relationships/hdphoto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 ?><Relationships xmlns="http://schemas.openxmlformats.org/package/2006/relationships"><Relationship Id="rId3" Target="https://www.usajobs.gov/Help/working-in-government/unique-hiring-paths/" TargetMode="External" Type="http://schemas.openxmlformats.org/officeDocument/2006/relationships/hyperlink"/><Relationship Id="rId2" Target="https://www.usajobs.gov/Help/working-in-government/myths/" TargetMode="External" Type="http://schemas.openxmlformats.org/officeDocument/2006/relationships/hyperlink"/><Relationship Id="rId1" Target="../slideLayouts/slideLayout2.xml" Type="http://schemas.openxmlformats.org/officeDocument/2006/relationships/slideLayout"/><Relationship Id="rId5" Target="../media/image36.jpeg" Type="http://schemas.openxmlformats.org/officeDocument/2006/relationships/image"/><Relationship Id="rId4" Target="https://www.usajobs.gov/Help/how-to/application/status/" TargetMode="External" Type="http://schemas.openxmlformats.org/officeDocument/2006/relationships/hyperlink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gogovernment.org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 ?><Relationships xmlns="http://schemas.openxmlformats.org/package/2006/relationships"><Relationship Id="rId8" Target="../media/image13.jpeg" Type="http://schemas.openxmlformats.org/officeDocument/2006/relationships/image"/><Relationship Id="rId13" Target="../media/image18.jpeg" Type="http://schemas.openxmlformats.org/officeDocument/2006/relationships/image"/><Relationship Id="rId18" Target="../media/image23.jpeg" Type="http://schemas.openxmlformats.org/officeDocument/2006/relationships/image"/><Relationship Id="rId26" Target="../media/image31.jpeg" Type="http://schemas.openxmlformats.org/officeDocument/2006/relationships/image"/><Relationship Id="rId3" Target="../media/image8.jpeg" Type="http://schemas.openxmlformats.org/officeDocument/2006/relationships/image"/><Relationship Id="rId21" Target="../media/image26.jpeg" Type="http://schemas.openxmlformats.org/officeDocument/2006/relationships/image"/><Relationship Id="rId7" Target="../media/image12.jpeg" Type="http://schemas.openxmlformats.org/officeDocument/2006/relationships/image"/><Relationship Id="rId12" Target="../media/image17.jpeg" Type="http://schemas.openxmlformats.org/officeDocument/2006/relationships/image"/><Relationship Id="rId17" Target="../media/image22.jpeg" Type="http://schemas.openxmlformats.org/officeDocument/2006/relationships/image"/><Relationship Id="rId25" Target="../media/image30.png" Type="http://schemas.openxmlformats.org/officeDocument/2006/relationships/image"/><Relationship Id="rId2" Target="../notesSlides/notesSlide6.xml" Type="http://schemas.openxmlformats.org/officeDocument/2006/relationships/notesSlide"/><Relationship Id="rId16" Target="../media/image21.jpeg" Type="http://schemas.openxmlformats.org/officeDocument/2006/relationships/image"/><Relationship Id="rId20" Target="../media/image25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1.jpeg" Type="http://schemas.openxmlformats.org/officeDocument/2006/relationships/image"/><Relationship Id="rId11" Target="../media/image16.jpeg" Type="http://schemas.openxmlformats.org/officeDocument/2006/relationships/image"/><Relationship Id="rId24" Target="../media/image29.jpeg" Type="http://schemas.openxmlformats.org/officeDocument/2006/relationships/image"/><Relationship Id="rId5" Target="../media/image10.jpeg" Type="http://schemas.openxmlformats.org/officeDocument/2006/relationships/image"/><Relationship Id="rId15" Target="../media/image20.jpeg" Type="http://schemas.openxmlformats.org/officeDocument/2006/relationships/image"/><Relationship Id="rId23" Target="../media/image28.jpeg" Type="http://schemas.openxmlformats.org/officeDocument/2006/relationships/image"/><Relationship Id="rId10" Target="../media/image15.jpeg" Type="http://schemas.openxmlformats.org/officeDocument/2006/relationships/image"/><Relationship Id="rId19" Target="../media/image24.jpeg" Type="http://schemas.openxmlformats.org/officeDocument/2006/relationships/image"/><Relationship Id="rId4" Target="../media/image9.jpeg" Type="http://schemas.openxmlformats.org/officeDocument/2006/relationships/image"/><Relationship Id="rId9" Target="../media/image14.jpeg" Type="http://schemas.openxmlformats.org/officeDocument/2006/relationships/image"/><Relationship Id="rId14" Target="../media/image19.jpeg" Type="http://schemas.openxmlformats.org/officeDocument/2006/relationships/image"/><Relationship Id="rId22" Target="../media/image27.jpeg" Type="http://schemas.openxmlformats.org/officeDocument/2006/relationships/image"/><Relationship Id="rId27" Target="../media/image32.jpeg" Type="http://schemas.openxmlformats.org/officeDocument/2006/relationships/image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 txBox="1">
            <a:spLocks/>
          </p:cNvSpPr>
          <p:nvPr/>
        </p:nvSpPr>
        <p:spPr bwMode="auto">
          <a:xfrm>
            <a:off x="0" y="1665513"/>
            <a:ext cx="91440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0" algn="ctr" eaLnBrk="1" hangingPunct="1">
              <a:defRPr/>
            </a:pP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Navigating Federal Geospatial </a:t>
            </a:r>
          </a:p>
          <a:p>
            <a:pPr lvl="0" algn="ctr" eaLnBrk="1" hangingPunct="1">
              <a:defRPr/>
            </a:pP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Career Opportunities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18365" y="4097987"/>
            <a:ext cx="8707271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Jeff Jalbrzikowski, P.S., GISP, CFS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Appalachian Regional Geodetic Advisor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jeff.jalbrzikowski@noaa.gov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240-988-5486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C67A4DF-520E-43E9-BE0F-3F10DEAF3484}"/>
              </a:ext>
            </a:extLst>
          </p:cNvPr>
          <p:cNvSpPr txBox="1">
            <a:spLocks/>
          </p:cNvSpPr>
          <p:nvPr/>
        </p:nvSpPr>
        <p:spPr bwMode="auto">
          <a:xfrm>
            <a:off x="0" y="3134625"/>
            <a:ext cx="9143999" cy="82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lvl="1" indent="0" algn="ctr">
              <a:lnSpc>
                <a:spcPct val="95000"/>
              </a:lnSpc>
              <a:buClr>
                <a:srgbClr val="000000"/>
              </a:buClr>
              <a:buSzPct val="45000"/>
            </a:pPr>
            <a:r>
              <a:rPr lang="en-US" sz="24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ASCE UESI Surveying &amp; Geomatics Conference</a:t>
            </a:r>
            <a:endParaRPr lang="en-GB" sz="2400" i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>
              <a:lnSpc>
                <a:spcPct val="95000"/>
              </a:lnSpc>
              <a:buClr>
                <a:srgbClr val="000000"/>
              </a:buClr>
              <a:buSzPct val="45000"/>
              <a:defRPr/>
            </a:pPr>
            <a:r>
              <a:rPr lang="en-GB" sz="24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October 2022</a:t>
            </a:r>
          </a:p>
        </p:txBody>
      </p:sp>
    </p:spTree>
    <p:extLst>
      <p:ext uri="{BB962C8B-B14F-4D97-AF65-F5344CB8AC3E}">
        <p14:creationId xmlns:p14="http://schemas.microsoft.com/office/powerpoint/2010/main" val="17695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33CB14-56E0-4818-B10C-21EE190EE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2"/>
            <a:ext cx="8382000" cy="5486398"/>
          </a:xfrm>
        </p:spPr>
        <p:txBody>
          <a:bodyPr/>
          <a:lstStyle/>
          <a:p>
            <a:r>
              <a:rPr lang="en-US" dirty="0"/>
              <a:t>Profile Homepage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Saved Searches</a:t>
            </a:r>
          </a:p>
          <a:p>
            <a:pPr lvl="1"/>
            <a:r>
              <a:rPr lang="en-US" dirty="0"/>
              <a:t>This is key. Less need to keep logging in to search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Email notifications with results embedded</a:t>
            </a:r>
          </a:p>
          <a:p>
            <a:pPr lvl="2"/>
            <a:r>
              <a:rPr lang="en-US" dirty="0"/>
              <a:t>Daily, Weekly, Monthly, or Never</a:t>
            </a:r>
          </a:p>
          <a:p>
            <a:pPr lvl="2"/>
            <a:r>
              <a:rPr lang="en-US" dirty="0"/>
              <a:t>Up to 10 searches, all with varying criteria/filters</a:t>
            </a:r>
          </a:p>
          <a:p>
            <a:pPr lvl="2"/>
            <a:r>
              <a:rPr lang="en-US" dirty="0"/>
              <a:t>They do “expire” after 12 months, but can “renew”</a:t>
            </a:r>
          </a:p>
          <a:p>
            <a:pPr lvl="1"/>
            <a:r>
              <a:rPr lang="en-US" dirty="0"/>
              <a:t>What filters/criteria can you save?</a:t>
            </a:r>
          </a:p>
          <a:p>
            <a:pPr lvl="2"/>
            <a:r>
              <a:rPr lang="en-US" dirty="0"/>
              <a:t>Anything in the Search tools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96CFD6-7FC0-4CB4-8E3D-8E9810206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USAJOBS Saved Searches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9D7929-944F-4D70-B92E-D12AEF866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532" y="2473538"/>
            <a:ext cx="7206936" cy="53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3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33CB14-56E0-4818-B10C-21EE190EE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71602"/>
            <a:ext cx="8479971" cy="5486398"/>
          </a:xfrm>
        </p:spPr>
        <p:txBody>
          <a:bodyPr/>
          <a:lstStyle/>
          <a:p>
            <a:r>
              <a:rPr lang="en-US" dirty="0"/>
              <a:t>Keywords and Location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General keywords will work, but results can be </a:t>
            </a:r>
            <a:r>
              <a:rPr lang="en-US" b="1" i="1" dirty="0">
                <a:sym typeface="Wingdings" panose="05000000000000000000" pitchFamily="2" charset="2"/>
              </a:rPr>
              <a:t>way</a:t>
            </a:r>
            <a:r>
              <a:rPr lang="en-US" dirty="0">
                <a:sym typeface="Wingdings" panose="05000000000000000000" pitchFamily="2" charset="2"/>
              </a:rPr>
              <a:t> too broad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Example of “surveying”</a:t>
            </a:r>
          </a:p>
          <a:p>
            <a:r>
              <a:rPr lang="en-US" dirty="0">
                <a:sym typeface="Wingdings" panose="05000000000000000000" pitchFamily="2" charset="2"/>
              </a:rPr>
              <a:t>Use the OPM occupational series numbers for more pointed results from keyword search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But know there is variation across agencies</a:t>
            </a:r>
          </a:p>
          <a:p>
            <a:pPr lvl="1"/>
            <a:r>
              <a:rPr lang="en-US" dirty="0"/>
              <a:t>Regardless of Pay Scale, positions will be with a defined Series or “Job Family”</a:t>
            </a:r>
          </a:p>
          <a:p>
            <a:pPr lvl="2"/>
            <a:r>
              <a:rPr lang="en-US" dirty="0"/>
              <a:t>Defined by </a:t>
            </a:r>
            <a:r>
              <a:rPr lang="en-US" dirty="0">
                <a:hlinkClick r:id="rId3"/>
              </a:rPr>
              <a:t>OPM Position Classification Standards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96CFD6-7FC0-4CB4-8E3D-8E9810206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USAJOBS Search Tips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432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33CB14-56E0-4818-B10C-21EE190EE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71602"/>
            <a:ext cx="8479971" cy="5486398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For </a:t>
            </a:r>
            <a:r>
              <a:rPr lang="en-US" i="1" dirty="0">
                <a:sym typeface="Wingdings" panose="05000000000000000000" pitchFamily="2" charset="2"/>
              </a:rPr>
              <a:t>most</a:t>
            </a:r>
            <a:r>
              <a:rPr lang="en-US" dirty="0">
                <a:sym typeface="Wingdings" panose="05000000000000000000" pitchFamily="2" charset="2"/>
              </a:rPr>
              <a:t> positions, especially in regards to those in the geospatial field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GS – General Schedule</a:t>
            </a:r>
          </a:p>
          <a:p>
            <a:r>
              <a:rPr lang="en-US" dirty="0">
                <a:sym typeface="Wingdings" panose="05000000000000000000" pitchFamily="2" charset="2"/>
              </a:rPr>
              <a:t>Yes, there are many others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WG, IA, ZP, GG, IC, WS, NO, IM, SL, ZT…</a:t>
            </a:r>
          </a:p>
          <a:p>
            <a:r>
              <a:rPr lang="en-US" i="1" dirty="0">
                <a:sym typeface="Wingdings" panose="05000000000000000000" pitchFamily="2" charset="2"/>
              </a:rPr>
              <a:t>Not</a:t>
            </a:r>
            <a:r>
              <a:rPr lang="en-US" dirty="0">
                <a:sym typeface="Wingdings" panose="05000000000000000000" pitchFamily="2" charset="2"/>
              </a:rPr>
              <a:t> important to know/decipher them all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Potential salary will also be listed in USAJOBS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96CFD6-7FC0-4CB4-8E3D-8E9810206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 Scale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F26754-2A3F-471B-9545-9DDA4469C47A}"/>
              </a:ext>
            </a:extLst>
          </p:cNvPr>
          <p:cNvSpPr txBox="1"/>
          <p:nvPr/>
        </p:nvSpPr>
        <p:spPr bwMode="auto">
          <a:xfrm>
            <a:off x="6127845" y="573206"/>
            <a:ext cx="28093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0"/>
                <a:cs typeface="Times New Roman" pitchFamily="18" charset="0"/>
                <a:sym typeface="Wingdings" panose="05000000000000000000" pitchFamily="2" charset="2"/>
              </a:rPr>
              <a:t>XX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0"/>
                <a:cs typeface="Times New Roman" pitchFamily="18" charset="0"/>
                <a:sym typeface="Wingdings" panose="05000000000000000000" pitchFamily="2" charset="2"/>
              </a:rPr>
              <a:t>-1234-00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915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33CB14-56E0-4818-B10C-21EE190EE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71602"/>
            <a:ext cx="8479971" cy="5486398"/>
          </a:xfrm>
        </p:spPr>
        <p:txBody>
          <a:bodyPr/>
          <a:lstStyle/>
          <a:p>
            <a:r>
              <a:rPr lang="en-US" dirty="0"/>
              <a:t>Series numbers are a good start</a:t>
            </a:r>
          </a:p>
          <a:p>
            <a:pPr lvl="1"/>
            <a:r>
              <a:rPr lang="en-US" dirty="0"/>
              <a:t>But remember </a:t>
            </a:r>
            <a:r>
              <a:rPr lang="en-US" i="1" dirty="0">
                <a:sym typeface="Wingdings" panose="05000000000000000000" pitchFamily="2" charset="2"/>
              </a:rPr>
              <a:t>there is variation across agencies</a:t>
            </a:r>
          </a:p>
          <a:p>
            <a:r>
              <a:rPr lang="en-US" dirty="0">
                <a:sym typeface="Wingdings" panose="05000000000000000000" pitchFamily="2" charset="2"/>
              </a:rPr>
              <a:t>Series with clearly defined geospatial duties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0150 – Geographer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1370 – Cartographer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1371 – Cartographic Technician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1372 – Geodesist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1373 – Land Surveyor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1374 – Geodetic Technician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0817 – Surveying Technician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96CFD6-7FC0-4CB4-8E3D-8E9810206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OPM Series </a:t>
            </a:r>
            <a:endParaRPr lang="en-US" b="1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6D140330-53C7-404A-843B-A74E3E1A1E02}"/>
              </a:ext>
            </a:extLst>
          </p:cNvPr>
          <p:cNvSpPr/>
          <p:nvPr/>
        </p:nvSpPr>
        <p:spPr>
          <a:xfrm>
            <a:off x="5823856" y="3091541"/>
            <a:ext cx="805542" cy="3516086"/>
          </a:xfrm>
          <a:prstGeom prst="rightBrace">
            <a:avLst>
              <a:gd name="adj1" fmla="val 31811"/>
              <a:gd name="adj2" fmla="val 46594"/>
            </a:avLst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0A33672-7653-4BF7-8EE2-847170BF2D7B}"/>
              </a:ext>
            </a:extLst>
          </p:cNvPr>
          <p:cNvSpPr/>
          <p:nvPr/>
        </p:nvSpPr>
        <p:spPr>
          <a:xfrm flipH="1">
            <a:off x="6738259" y="4038599"/>
            <a:ext cx="2198912" cy="130628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ln w="0"/>
                <a:solidFill>
                  <a:schemeClr val="tx1"/>
                </a:solidFill>
              </a:rPr>
              <a:t>But don’t stop there!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5EDC0C-CE10-4842-8BF7-612EA2B21C76}"/>
              </a:ext>
            </a:extLst>
          </p:cNvPr>
          <p:cNvSpPr txBox="1"/>
          <p:nvPr/>
        </p:nvSpPr>
        <p:spPr bwMode="auto">
          <a:xfrm>
            <a:off x="6127845" y="573206"/>
            <a:ext cx="28093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0"/>
                <a:cs typeface="Times New Roman" pitchFamily="18" charset="0"/>
                <a:sym typeface="Wingdings" panose="05000000000000000000" pitchFamily="2" charset="2"/>
              </a:rPr>
              <a:t>XX-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0"/>
                <a:cs typeface="Times New Roman" pitchFamily="18" charset="0"/>
                <a:sym typeface="Wingdings" panose="05000000000000000000" pitchFamily="2" charset="2"/>
              </a:rPr>
              <a:t>1234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0"/>
                <a:cs typeface="Times New Roman" pitchFamily="18" charset="0"/>
                <a:sym typeface="Wingdings" panose="05000000000000000000" pitchFamily="2" charset="2"/>
              </a:rPr>
              <a:t>-00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FC1007-4EED-4790-9A00-926A2BCA13D7}"/>
              </a:ext>
            </a:extLst>
          </p:cNvPr>
          <p:cNvSpPr txBox="1"/>
          <p:nvPr/>
        </p:nvSpPr>
        <p:spPr bwMode="auto">
          <a:xfrm>
            <a:off x="0" y="1374511"/>
            <a:ext cx="9144000" cy="114009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marL="0" lvl="1" eaLnBrk="0" hangingPunct="0">
              <a:spcBef>
                <a:spcPct val="20000"/>
              </a:spcBef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0"/>
                <a:cs typeface="Times New Roman" pitchFamily="18" charset="0"/>
                <a:sym typeface="Wingdings" panose="05000000000000000000" pitchFamily="2" charset="2"/>
              </a:rPr>
              <a:t>I’ve started seeing 0301 used for GIS Specialist positions.</a:t>
            </a:r>
          </a:p>
          <a:p>
            <a:pPr marL="0" lvl="1" eaLnBrk="0" hangingPunct="0">
              <a:spcBef>
                <a:spcPct val="20000"/>
              </a:spcBef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0"/>
                <a:cs typeface="Times New Roman" pitchFamily="18" charset="0"/>
                <a:sym typeface="Wingdings" panose="05000000000000000000" pitchFamily="2" charset="2"/>
              </a:rPr>
              <a:t>(Miscellaneous Administration and Program Series)</a:t>
            </a:r>
          </a:p>
          <a:p>
            <a:pPr marL="0" lvl="1" eaLnBrk="0" hangingPunct="0">
              <a:spcBef>
                <a:spcPct val="20000"/>
              </a:spcBef>
            </a:pPr>
            <a:endParaRPr lang="en-US" sz="2800" dirty="0">
              <a:solidFill>
                <a:prstClr val="black"/>
              </a:solidFill>
              <a:latin typeface="Cambria" panose="02040503050406030204" pitchFamily="18" charset="0"/>
              <a:ea typeface="ＭＳ Ｐゴシック" charset="0"/>
              <a:cs typeface="Times New Roman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4774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33CB14-56E0-4818-B10C-21EE190EE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71602"/>
            <a:ext cx="8479971" cy="5486398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Every Pay Scale can be different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Many are very similar to GS</a:t>
            </a:r>
          </a:p>
          <a:p>
            <a:r>
              <a:rPr lang="en-US" i="1" dirty="0">
                <a:sym typeface="Wingdings" panose="05000000000000000000" pitchFamily="2" charset="2"/>
              </a:rPr>
              <a:t>Again</a:t>
            </a:r>
            <a:r>
              <a:rPr lang="en-US" dirty="0">
                <a:sym typeface="Wingdings" panose="05000000000000000000" pitchFamily="2" charset="2"/>
              </a:rPr>
              <a:t>, potential salary will also be listed</a:t>
            </a:r>
          </a:p>
          <a:p>
            <a:r>
              <a:rPr lang="en-US" dirty="0">
                <a:sym typeface="Wingdings" panose="05000000000000000000" pitchFamily="2" charset="2"/>
              </a:rPr>
              <a:t>If you aren’t able to find info, good question for HR or Application POC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96CFD6-7FC0-4CB4-8E3D-8E9810206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 Grade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F26754-2A3F-471B-9545-9DDA4469C47A}"/>
              </a:ext>
            </a:extLst>
          </p:cNvPr>
          <p:cNvSpPr txBox="1"/>
          <p:nvPr/>
        </p:nvSpPr>
        <p:spPr bwMode="auto">
          <a:xfrm>
            <a:off x="6127845" y="573206"/>
            <a:ext cx="28093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0"/>
                <a:cs typeface="Times New Roman" pitchFamily="18" charset="0"/>
                <a:sym typeface="Wingdings" panose="05000000000000000000" pitchFamily="2" charset="2"/>
              </a:rPr>
              <a:t>XX-1234-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0"/>
                <a:cs typeface="Times New Roman" pitchFamily="18" charset="0"/>
                <a:sym typeface="Wingdings" panose="05000000000000000000" pitchFamily="2" charset="2"/>
              </a:rPr>
              <a:t>00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4894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33CB14-56E0-4818-B10C-21EE190EE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5257796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0817 – Engineering Technician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Surveyor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GIS Technician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Civil/Site Draftsperson</a:t>
            </a:r>
          </a:p>
          <a:p>
            <a:pPr lvl="1"/>
            <a:r>
              <a:rPr lang="en-US" i="1" dirty="0">
                <a:sym typeface="Wingdings" panose="05000000000000000000" pitchFamily="2" charset="2"/>
              </a:rPr>
              <a:t>NOTE</a:t>
            </a:r>
            <a:r>
              <a:rPr lang="en-US" dirty="0">
                <a:sym typeface="Wingdings" panose="05000000000000000000" pitchFamily="2" charset="2"/>
              </a:rPr>
              <a:t> also used for more related positions…</a:t>
            </a:r>
          </a:p>
          <a:p>
            <a:r>
              <a:rPr lang="en-US" dirty="0">
                <a:sym typeface="Wingdings" panose="05000000000000000000" pitchFamily="2" charset="2"/>
              </a:rPr>
              <a:t>1311 – Physical Science Technician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Hydrographic Surveyor  no separate series…</a:t>
            </a:r>
          </a:p>
          <a:p>
            <a:r>
              <a:rPr lang="en-US" dirty="0">
                <a:sym typeface="Wingdings" panose="05000000000000000000" pitchFamily="2" charset="2"/>
              </a:rPr>
              <a:t>1301 – Physical Scientist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All sorts of positions, many times supervisory or “interdisciplinary” roles (qualified by series)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96CFD6-7FC0-4CB4-8E3D-8E9810206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OPM Series – things I’ve seen</a:t>
            </a:r>
            <a:endParaRPr lang="en-US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5A326B-5517-4178-B0EA-D6F429D31606}"/>
              </a:ext>
            </a:extLst>
          </p:cNvPr>
          <p:cNvSpPr/>
          <p:nvPr/>
        </p:nvSpPr>
        <p:spPr>
          <a:xfrm>
            <a:off x="4956464" y="2296391"/>
            <a:ext cx="3855027" cy="103909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Point Being: as much as OPM wants uniformity, which is good… there’s still a ton of variation out there.</a:t>
            </a:r>
          </a:p>
        </p:txBody>
      </p:sp>
    </p:spTree>
    <p:extLst>
      <p:ext uri="{BB962C8B-B14F-4D97-AF65-F5344CB8AC3E}">
        <p14:creationId xmlns:p14="http://schemas.microsoft.com/office/powerpoint/2010/main" val="196825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96CFD6-7FC0-4CB4-8E3D-8E9810206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/>
              <a:t>OPM Series – </a:t>
            </a:r>
            <a:r>
              <a:rPr lang="en-US" sz="4000" dirty="0"/>
              <a:t>Interdisciplinary Example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624388-1D89-4AF5-BD27-AD31F2135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212992"/>
            <a:ext cx="9144000" cy="639762"/>
          </a:xfrm>
        </p:spPr>
        <p:txBody>
          <a:bodyPr/>
          <a:lstStyle/>
          <a:p>
            <a:pPr algn="ctr"/>
            <a:r>
              <a:rPr lang="en-US" sz="2800" dirty="0"/>
              <a:t>Supervisory Interdisciplinary Chief Survey Section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33CB14-56E0-4818-B10C-21EE190EE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977446"/>
            <a:ext cx="8343900" cy="3951288"/>
          </a:xfrm>
        </p:spPr>
        <p:txBody>
          <a:bodyPr/>
          <a:lstStyle/>
          <a:p>
            <a:r>
              <a:rPr lang="en-US" dirty="0"/>
              <a:t>USACE Northwest Division, Portland District</a:t>
            </a:r>
          </a:p>
          <a:p>
            <a:r>
              <a:rPr lang="en-US" dirty="0"/>
              <a:t>GS-_ _ _ _-13</a:t>
            </a:r>
          </a:p>
          <a:p>
            <a:pPr lvl="1"/>
            <a:r>
              <a:rPr lang="en-US" dirty="0"/>
              <a:t>0810 – Civil Engineer</a:t>
            </a:r>
          </a:p>
          <a:p>
            <a:pPr lvl="1"/>
            <a:r>
              <a:rPr lang="en-US" dirty="0"/>
              <a:t>1301 – Physical Scientist</a:t>
            </a:r>
          </a:p>
          <a:p>
            <a:pPr lvl="1"/>
            <a:r>
              <a:rPr lang="en-US" dirty="0"/>
              <a:t>1370 – Cartographer</a:t>
            </a:r>
          </a:p>
          <a:p>
            <a:pPr lvl="1"/>
            <a:r>
              <a:rPr lang="en-US" dirty="0"/>
              <a:t>1373 – Land Surveyor</a:t>
            </a:r>
          </a:p>
          <a:p>
            <a:r>
              <a:rPr lang="en-US" dirty="0">
                <a:sym typeface="Wingdings" panose="05000000000000000000" pitchFamily="2" charset="2"/>
              </a:rPr>
              <a:t>It’s one position, but the duties are recognized as being interdisciplinary, so the series is a little more broad</a:t>
            </a:r>
            <a:endParaRPr lang="en-US" dirty="0"/>
          </a:p>
          <a:p>
            <a:r>
              <a:rPr lang="en-US" dirty="0"/>
              <a:t>You would a</a:t>
            </a:r>
            <a:r>
              <a:rPr lang="en-US" dirty="0">
                <a:sym typeface="Wingdings" panose="05000000000000000000" pitchFamily="2" charset="2"/>
              </a:rPr>
              <a:t>pply for the series you’re qualified for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Won’t see that until you hit the Application process itself</a:t>
            </a:r>
          </a:p>
          <a:p>
            <a:r>
              <a:rPr lang="en-US" dirty="0">
                <a:sym typeface="Wingdings" panose="05000000000000000000" pitchFamily="2" charset="2"/>
              </a:rPr>
              <a:t>Why no 1372 (Geodesist)?  …</a:t>
            </a:r>
          </a:p>
        </p:txBody>
      </p:sp>
    </p:spTree>
    <p:extLst>
      <p:ext uri="{BB962C8B-B14F-4D97-AF65-F5344CB8AC3E}">
        <p14:creationId xmlns:p14="http://schemas.microsoft.com/office/powerpoint/2010/main" val="217176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96CFD6-7FC0-4CB4-8E3D-8E9810206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/>
              <a:t>What is this </a:t>
            </a:r>
            <a:r>
              <a:rPr lang="en-US" b="1" dirty="0"/>
              <a:t>DHA</a:t>
            </a:r>
            <a:r>
              <a:rPr lang="en-US" dirty="0"/>
              <a:t> I see sometimes?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624388-1D89-4AF5-BD27-AD31F2135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212992"/>
            <a:ext cx="9144000" cy="639762"/>
          </a:xfrm>
        </p:spPr>
        <p:txBody>
          <a:bodyPr/>
          <a:lstStyle/>
          <a:p>
            <a:pPr algn="ctr"/>
            <a:r>
              <a:rPr lang="en-US" sz="2800" dirty="0"/>
              <a:t>Direct Hire Authority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33CB14-56E0-4818-B10C-21EE190EE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977446"/>
            <a:ext cx="8343900" cy="3951288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Supposed to be a tool for filling vacancies when a </a:t>
            </a:r>
            <a:r>
              <a:rPr lang="en-US" i="1" dirty="0">
                <a:sym typeface="Wingdings" panose="05000000000000000000" pitchFamily="2" charset="2"/>
              </a:rPr>
              <a:t>critical hiring need</a:t>
            </a:r>
            <a:r>
              <a:rPr lang="en-US" dirty="0">
                <a:sym typeface="Wingdings" panose="05000000000000000000" pitchFamily="2" charset="2"/>
              </a:rPr>
              <a:t> or </a:t>
            </a:r>
            <a:r>
              <a:rPr lang="en-US" i="1" dirty="0">
                <a:sym typeface="Wingdings" panose="05000000000000000000" pitchFamily="2" charset="2"/>
              </a:rPr>
              <a:t>severe shortage of candidates</a:t>
            </a:r>
            <a:r>
              <a:rPr lang="en-US" dirty="0">
                <a:sym typeface="Wingdings" panose="05000000000000000000" pitchFamily="2" charset="2"/>
              </a:rPr>
              <a:t> exists</a:t>
            </a:r>
          </a:p>
          <a:p>
            <a:r>
              <a:rPr lang="en-US" dirty="0">
                <a:sym typeface="Wingdings" panose="05000000000000000000" pitchFamily="2" charset="2"/>
              </a:rPr>
              <a:t>Eliminates: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Competitive rating and ranking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Veterans’ Preference  does not apply in a DHA application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“Rule of Three” procedures</a:t>
            </a:r>
          </a:p>
          <a:p>
            <a:r>
              <a:rPr lang="en-US" dirty="0">
                <a:sym typeface="Wingdings" panose="05000000000000000000" pitchFamily="2" charset="2"/>
              </a:rPr>
              <a:t>Appears to me </a:t>
            </a:r>
          </a:p>
          <a:p>
            <a:r>
              <a:rPr lang="en-US" dirty="0">
                <a:sym typeface="Wingdings" panose="05000000000000000000" pitchFamily="2" charset="2"/>
              </a:rPr>
              <a:t>Some Series have Governmentwide authority for DHA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1301 – Physical Scientist (via STEM push) at Grades 11 thru 15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0810 – Civil Engineer at Grades 11 thru 15</a:t>
            </a:r>
          </a:p>
        </p:txBody>
      </p:sp>
    </p:spTree>
    <p:extLst>
      <p:ext uri="{BB962C8B-B14F-4D97-AF65-F5344CB8AC3E}">
        <p14:creationId xmlns:p14="http://schemas.microsoft.com/office/powerpoint/2010/main" val="359644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3F081E-AA9A-4F30-A285-0A2575436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4"/>
            <a:ext cx="8556171" cy="5257796"/>
          </a:xfrm>
        </p:spPr>
        <p:txBody>
          <a:bodyPr/>
          <a:lstStyle/>
          <a:p>
            <a:r>
              <a:rPr lang="en-US" dirty="0"/>
              <a:t>USAJOBS Profile </a:t>
            </a:r>
            <a:r>
              <a:rPr lang="en-US" dirty="0">
                <a:sym typeface="Wingdings" panose="05000000000000000000" pitchFamily="2" charset="2"/>
              </a:rPr>
              <a:t> Saved Searches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If you’re seriously searching, use it!</a:t>
            </a:r>
          </a:p>
          <a:p>
            <a:r>
              <a:rPr lang="en-US" dirty="0">
                <a:sym typeface="Wingdings" panose="05000000000000000000" pitchFamily="2" charset="2"/>
              </a:rPr>
              <a:t>Search by OPM Series</a:t>
            </a:r>
          </a:p>
          <a:p>
            <a:r>
              <a:rPr lang="en-US" dirty="0">
                <a:sym typeface="Wingdings" panose="05000000000000000000" pitchFamily="2" charset="2"/>
              </a:rPr>
              <a:t>Search by keyword, be prepared to scrub a lot</a:t>
            </a:r>
          </a:p>
          <a:p>
            <a:r>
              <a:rPr lang="en-US" dirty="0">
                <a:sym typeface="Wingdings" panose="05000000000000000000" pitchFamily="2" charset="2"/>
              </a:rPr>
              <a:t>Just like you’re doing now at the conference… networking! 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My last Federal position at USACE, I applied by responding to a vague posting on a job board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USACE Nashville District – Survey CADD Tech recently open for applications (not on USAJOBS)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55CC0FD-2D0A-4741-BDC8-1285F7882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</a:t>
            </a:r>
          </a:p>
        </p:txBody>
      </p:sp>
    </p:spTree>
    <p:extLst>
      <p:ext uri="{BB962C8B-B14F-4D97-AF65-F5344CB8AC3E}">
        <p14:creationId xmlns:p14="http://schemas.microsoft.com/office/powerpoint/2010/main" val="2311475178"/>
      </p:ext>
    </p:extLst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" l="126" r="144" t="128"/>
          <a:stretch/>
        </p:blipFill>
        <p:spPr>
          <a:xfrm>
            <a:off x="-43543" y="0"/>
            <a:ext cx="9187543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5444395"/>
            <a:ext cx="7772400" cy="1362075"/>
          </a:xfrm>
        </p:spPr>
        <p:txBody>
          <a:bodyPr/>
          <a:lstStyle/>
          <a:p>
            <a:r>
              <a:rPr dirty="0" lang="en-US" sz="4400">
                <a:latin charset="0" panose="02040503050406030204" pitchFamily="18" typeface="Cambria"/>
                <a:ea charset="0" panose="02040503050406030204" pitchFamily="18" typeface="Cambria"/>
              </a:rPr>
              <a:t>additional Resources</a:t>
            </a:r>
          </a:p>
        </p:txBody>
      </p:sp>
    </p:spTree>
    <p:extLst>
      <p:ext uri="{BB962C8B-B14F-4D97-AF65-F5344CB8AC3E}">
        <p14:creationId xmlns:p14="http://schemas.microsoft.com/office/powerpoint/2010/main" val="16272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60093"/>
            <a:ext cx="8229600" cy="402663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457200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-Department of Commerce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DoC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457200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		(~47,000 employees)</a:t>
            </a:r>
          </a:p>
          <a:p>
            <a:pPr marL="457200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</a:p>
          <a:p>
            <a:pPr marL="457200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-National Oceanic and Atmospheric 						Administration (NOAA)</a:t>
            </a:r>
          </a:p>
          <a:p>
            <a:pPr marL="457200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		</a:t>
            </a:r>
          </a:p>
          <a:p>
            <a:pPr marL="457200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-National Ocean Service (NOS)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Organizational Structure</a:t>
            </a:r>
          </a:p>
        </p:txBody>
      </p:sp>
      <p:pic>
        <p:nvPicPr>
          <p:cNvPr id="4" name="DoC logo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8836" y="1386457"/>
            <a:ext cx="997792" cy="997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NOAA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9877" y="2843649"/>
            <a:ext cx="1135710" cy="1135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NGS log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311" y="5272872"/>
            <a:ext cx="1258634" cy="126566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4572000" y="2470452"/>
            <a:ext cx="0" cy="595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72000" y="3896847"/>
            <a:ext cx="0" cy="595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82274" y="4953373"/>
            <a:ext cx="0" cy="595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"/>
          <p:cNvSpPr txBox="1">
            <a:spLocks/>
          </p:cNvSpPr>
          <p:nvPr/>
        </p:nvSpPr>
        <p:spPr bwMode="auto">
          <a:xfrm>
            <a:off x="457200" y="4939673"/>
            <a:ext cx="8229600" cy="165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	-National Geodetic Survey (NGS)</a:t>
            </a:r>
          </a:p>
          <a:p>
            <a:pPr marL="457200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			(~175 employees)</a:t>
            </a:r>
          </a:p>
          <a:p>
            <a:pPr marL="457200" lvl="1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30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FC87A5-A0C4-4927-8CEF-B3B85FA86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Federal hiring myths</a:t>
            </a:r>
            <a:endParaRPr lang="en-US" dirty="0"/>
          </a:p>
          <a:p>
            <a:pPr lvl="1"/>
            <a:r>
              <a:rPr lang="en-US" dirty="0"/>
              <a:t>Clarifies some of the things you’ve heard</a:t>
            </a:r>
          </a:p>
          <a:p>
            <a:r>
              <a:rPr lang="en-US" dirty="0">
                <a:hlinkClick r:id="rId3"/>
              </a:rPr>
              <a:t>Hiring Paths</a:t>
            </a:r>
            <a:endParaRPr lang="en-US" dirty="0"/>
          </a:p>
          <a:p>
            <a:pPr lvl="1"/>
            <a:r>
              <a:rPr lang="en-US" dirty="0"/>
              <a:t>Great summary of applicant eligibilities</a:t>
            </a:r>
          </a:p>
          <a:p>
            <a:r>
              <a:rPr lang="en-US" dirty="0">
                <a:hlinkClick r:id="rId4"/>
              </a:rPr>
              <a:t>Application Status</a:t>
            </a:r>
            <a:endParaRPr lang="en-US" dirty="0"/>
          </a:p>
          <a:p>
            <a:pPr lvl="1"/>
            <a:r>
              <a:rPr lang="en-US" dirty="0"/>
              <a:t>Recommendations for who to contact with which types of questions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CBE3DB-90A6-49BF-8CFC-FF98B88D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USAJOBS Help Articles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Top 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883B0F-B999-4004-90AD-D6F9B1BEDE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3586" y="3747280"/>
            <a:ext cx="2353910" cy="59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1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1DC522-DE00-406A-AF2A-DDD1AFA82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https://gogovernment.org</a:t>
            </a:r>
            <a:endParaRPr lang="en-US" dirty="0"/>
          </a:p>
          <a:p>
            <a:r>
              <a:rPr lang="en-US" dirty="0"/>
              <a:t>Statistics available and well organized</a:t>
            </a:r>
          </a:p>
          <a:p>
            <a:pPr lvl="1"/>
            <a:r>
              <a:rPr lang="en-US" dirty="0"/>
              <a:t>types of positions</a:t>
            </a:r>
          </a:p>
          <a:p>
            <a:pPr lvl="1"/>
            <a:r>
              <a:rPr lang="en-US" dirty="0"/>
              <a:t>with which agencies</a:t>
            </a:r>
          </a:p>
          <a:p>
            <a:pPr lvl="1"/>
            <a:r>
              <a:rPr lang="en-US" dirty="0"/>
              <a:t>where they are located</a:t>
            </a:r>
          </a:p>
          <a:p>
            <a:r>
              <a:rPr lang="en-US" dirty="0"/>
              <a:t>Great glossary and FAQ</a:t>
            </a:r>
          </a:p>
          <a:p>
            <a:pPr lvl="1"/>
            <a:r>
              <a:rPr lang="en-US" dirty="0"/>
              <a:t>Good to jog your memory</a:t>
            </a:r>
          </a:p>
          <a:p>
            <a:r>
              <a:rPr lang="en-US" dirty="0"/>
              <a:t>Email Newsletter</a:t>
            </a:r>
          </a:p>
          <a:p>
            <a:pPr lvl="1"/>
            <a:r>
              <a:rPr lang="en-US" dirty="0"/>
              <a:t>Best Practices, etc.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06BD55-2410-4E5C-B87F-67B0BBD89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Partnership for Public Service</a:t>
            </a:r>
          </a:p>
        </p:txBody>
      </p:sp>
    </p:spTree>
    <p:extLst>
      <p:ext uri="{BB962C8B-B14F-4D97-AF65-F5344CB8AC3E}">
        <p14:creationId xmlns:p14="http://schemas.microsoft.com/office/powerpoint/2010/main" val="199728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 txBox="1">
            <a:spLocks/>
          </p:cNvSpPr>
          <p:nvPr/>
        </p:nvSpPr>
        <p:spPr bwMode="auto">
          <a:xfrm>
            <a:off x="218365" y="1505066"/>
            <a:ext cx="8707271" cy="113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828675" rtl="0" eaLnBrk="0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/>
            </a:pPr>
            <a:r>
              <a:rPr lang="en-GB" sz="3200" i="1" spc="-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Thank you for your attendance and participation!</a:t>
            </a:r>
            <a:endParaRPr kumimoji="0" lang="en-US" sz="3200" b="0" i="1" u="none" strike="noStrike" kern="1200" cap="none" spc="-7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18365" y="2792200"/>
            <a:ext cx="8707271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Jeff Jalbrzikowski, P.S., GISP, CFS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Appalachian Regional Geodetic Advisor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jeff.jalbrzikowski@noaa.gov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240-988-5486</a:t>
            </a:r>
          </a:p>
        </p:txBody>
      </p:sp>
    </p:spTree>
    <p:extLst>
      <p:ext uri="{BB962C8B-B14F-4D97-AF65-F5344CB8AC3E}">
        <p14:creationId xmlns:p14="http://schemas.microsoft.com/office/powerpoint/2010/main" val="230510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60091"/>
            <a:ext cx="8229600" cy="402663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457200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-Department of Commerce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DoC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457200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		(~47,000 employees)</a:t>
            </a:r>
          </a:p>
          <a:p>
            <a:pPr marL="457200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</a:p>
          <a:p>
            <a:pPr marL="457200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-National Oceanic and Atmospheric 						Administration (NOAA)</a:t>
            </a:r>
          </a:p>
          <a:p>
            <a:pPr marL="457200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		</a:t>
            </a:r>
          </a:p>
          <a:p>
            <a:pPr marL="457200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-National Ocean Service (NOS)</a:t>
            </a:r>
          </a:p>
        </p:txBody>
      </p:sp>
      <p:sp>
        <p:nvSpPr>
          <p:cNvPr id="3" name="organizational structure"/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Organizational Structure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8836" y="1386455"/>
            <a:ext cx="997792" cy="997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9877" y="2843647"/>
            <a:ext cx="1135710" cy="1135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311" y="5272870"/>
            <a:ext cx="1258634" cy="126566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4572000" y="2470450"/>
            <a:ext cx="0" cy="595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72000" y="3896845"/>
            <a:ext cx="0" cy="595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82274" y="4953371"/>
            <a:ext cx="0" cy="595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"/>
          <p:cNvSpPr txBox="1">
            <a:spLocks/>
          </p:cNvSpPr>
          <p:nvPr/>
        </p:nvSpPr>
        <p:spPr bwMode="auto">
          <a:xfrm>
            <a:off x="457200" y="4939671"/>
            <a:ext cx="8229600" cy="165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	-National Geodetic Survey (NGS)</a:t>
            </a:r>
          </a:p>
          <a:p>
            <a:pPr marL="457200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			(~175 employees)</a:t>
            </a:r>
          </a:p>
          <a:p>
            <a:pPr marL="457200" lvl="1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9451" y="1393730"/>
            <a:ext cx="1038629" cy="1034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7702" y="5375351"/>
            <a:ext cx="2522125" cy="100885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5038764" y="2575455"/>
            <a:ext cx="0" cy="2697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not equal"/>
          <p:cNvSpPr txBox="1"/>
          <p:nvPr/>
        </p:nvSpPr>
        <p:spPr bwMode="auto">
          <a:xfrm>
            <a:off x="3003626" y="5255617"/>
            <a:ext cx="114562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ambria" panose="02040503050406030204" pitchFamily="18" charset="0"/>
              </a:rPr>
              <a:t>≠</a:t>
            </a:r>
          </a:p>
        </p:txBody>
      </p:sp>
      <p:sp>
        <p:nvSpPr>
          <p:cNvPr id="17" name="we're not usgs"/>
          <p:cNvSpPr txBox="1">
            <a:spLocks/>
          </p:cNvSpPr>
          <p:nvPr/>
        </p:nvSpPr>
        <p:spPr bwMode="auto">
          <a:xfrm>
            <a:off x="467474" y="17655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We’re not USGS, we’re NGS</a:t>
            </a:r>
          </a:p>
        </p:txBody>
      </p:sp>
    </p:spTree>
    <p:extLst>
      <p:ext uri="{BB962C8B-B14F-4D97-AF65-F5344CB8AC3E}">
        <p14:creationId xmlns:p14="http://schemas.microsoft.com/office/powerpoint/2010/main" val="386248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6" grpId="0"/>
      <p:bldP spid="10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49382" y="1527465"/>
            <a:ext cx="8666018" cy="4468091"/>
          </a:xfrm>
        </p:spPr>
        <p:txBody>
          <a:bodyPr/>
          <a:lstStyle/>
          <a:p>
            <a:pPr marL="0" indent="0">
              <a:buNone/>
              <a:tabLst>
                <a:tab pos="0" algn="l"/>
              </a:tabLst>
            </a:pPr>
            <a:r>
              <a:rPr lang="en-US" altLang="zh-CN" sz="4800" dirty="0"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 define, maintain and provide access to the </a:t>
            </a:r>
            <a:r>
              <a:rPr lang="en-US" altLang="zh-CN" sz="4800" b="1" dirty="0">
                <a:solidFill>
                  <a:srgbClr val="C00000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National Spatial Reference System (NSRS) </a:t>
            </a:r>
            <a:r>
              <a:rPr lang="en-US" altLang="zh-CN" sz="4800" dirty="0"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 meet our Nation’s economic, social, and environmental needs. 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47271" y="410693"/>
            <a:ext cx="7465332" cy="91440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NGS Mission</a:t>
            </a:r>
          </a:p>
        </p:txBody>
      </p:sp>
    </p:spTree>
    <p:extLst>
      <p:ext uri="{BB962C8B-B14F-4D97-AF65-F5344CB8AC3E}">
        <p14:creationId xmlns:p14="http://schemas.microsoft.com/office/powerpoint/2010/main" val="354523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6869" y="1160585"/>
            <a:ext cx="8378759" cy="5521571"/>
          </a:xfrm>
        </p:spPr>
        <p:txBody>
          <a:bodyPr/>
          <a:lstStyle/>
          <a:p>
            <a:pPr marL="0" indent="0" algn="ctr">
              <a:buNone/>
            </a:pP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This presentation is based on personal experiences and research, advice/info from colleagues, and is not intended to represent the policies or procedures </a:t>
            </a:r>
            <a:r>
              <a:rPr lang="en-US" sz="3400" dirty="0">
                <a:ea typeface="Cambria" panose="02040503050406030204" pitchFamily="18" charset="0"/>
              </a:rPr>
              <a:t>used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by the Office of Personnel Management (OPM)</a:t>
            </a:r>
            <a:r>
              <a:rPr lang="en-US" sz="3400" dirty="0">
                <a:ea typeface="Cambria" panose="02040503050406030204" pitchFamily="18" charset="0"/>
              </a:rPr>
              <a:t> or any hiring agencies.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Thanks.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1543"/>
            <a:ext cx="8229600" cy="1143000"/>
          </a:xfrm>
        </p:spPr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Important Info</a:t>
            </a:r>
          </a:p>
        </p:txBody>
      </p:sp>
    </p:spTree>
    <p:extLst>
      <p:ext uri="{BB962C8B-B14F-4D97-AF65-F5344CB8AC3E}">
        <p14:creationId xmlns:p14="http://schemas.microsoft.com/office/powerpoint/2010/main" val="413475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5DA867-8FAC-4571-92F7-C11A152E3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Agencies with Geospatial Data…</a:t>
            </a:r>
          </a:p>
        </p:txBody>
      </p:sp>
      <p:pic>
        <p:nvPicPr>
          <p:cNvPr id="6" name="Picture 10" descr="Y:\shared\HQ\FGCS\Member agency logos\FCC.jpg">
            <a:extLst>
              <a:ext uri="{FF2B5EF4-FFF2-40B4-BE49-F238E27FC236}">
                <a16:creationId xmlns:a16="http://schemas.microsoft.com/office/drawing/2014/main" id="{B4FBA792-A9B4-4AB9-8F2F-8E83C49E9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394" y="3625850"/>
            <a:ext cx="11430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 descr="Y:\shared\HQ\FGCS\Member agency logos\TVA.jpg">
            <a:extLst>
              <a:ext uri="{FF2B5EF4-FFF2-40B4-BE49-F238E27FC236}">
                <a16:creationId xmlns:a16="http://schemas.microsoft.com/office/drawing/2014/main" id="{9235698A-A4E3-4124-82DE-5FE113A9E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582" y="3687762"/>
            <a:ext cx="819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Y:\shared\HQ\FGCS\Member agency logos\BIA.jpg">
            <a:extLst>
              <a:ext uri="{FF2B5EF4-FFF2-40B4-BE49-F238E27FC236}">
                <a16:creationId xmlns:a16="http://schemas.microsoft.com/office/drawing/2014/main" id="{F0C011AA-AC7B-4153-B6F9-42CF78816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632" y="4464049"/>
            <a:ext cx="1160462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Y:\shared\HQ\FGCS\Member agency logos\Census.jpg">
            <a:extLst>
              <a:ext uri="{FF2B5EF4-FFF2-40B4-BE49-F238E27FC236}">
                <a16:creationId xmlns:a16="http://schemas.microsoft.com/office/drawing/2014/main" id="{AE6066D3-CD53-47E2-8433-83F2B1E0C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394" y="1577975"/>
            <a:ext cx="15240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Y:\shared\HQ\FGCS\Member agency logos\FEMA.jpg">
            <a:extLst>
              <a:ext uri="{FF2B5EF4-FFF2-40B4-BE49-F238E27FC236}">
                <a16:creationId xmlns:a16="http://schemas.microsoft.com/office/drawing/2014/main" id="{6F2903DD-4403-47EB-8687-590AB2BB3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733" y="1500187"/>
            <a:ext cx="2484437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Y:\shared\HQ\FGCS\Member agency logos\FSA.jpg">
            <a:extLst>
              <a:ext uri="{FF2B5EF4-FFF2-40B4-BE49-F238E27FC236}">
                <a16:creationId xmlns:a16="http://schemas.microsoft.com/office/drawing/2014/main" id="{6D1D82D4-1B56-41CB-996E-176D87D24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394" y="1587500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Y:\shared\HQ\FGCS\Member agency logos\FWS.jpg">
            <a:extLst>
              <a:ext uri="{FF2B5EF4-FFF2-40B4-BE49-F238E27FC236}">
                <a16:creationId xmlns:a16="http://schemas.microsoft.com/office/drawing/2014/main" id="{B1A86B46-3067-4B85-B376-547D844B3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69" y="1624013"/>
            <a:ext cx="846138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Y:\shared\HQ\FGCS\Member agency logos\IBC.jpg">
            <a:extLst>
              <a:ext uri="{FF2B5EF4-FFF2-40B4-BE49-F238E27FC236}">
                <a16:creationId xmlns:a16="http://schemas.microsoft.com/office/drawing/2014/main" id="{44C62273-95BD-4BF6-9CCC-D4EF2F182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594" y="2509837"/>
            <a:ext cx="10858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Y:\shared\HQ\FGCS\Member agency logos\NASA.jpg">
            <a:extLst>
              <a:ext uri="{FF2B5EF4-FFF2-40B4-BE49-F238E27FC236}">
                <a16:creationId xmlns:a16="http://schemas.microsoft.com/office/drawing/2014/main" id="{895CB44F-B71E-4543-801F-782C1812B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132" y="2273299"/>
            <a:ext cx="10969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 descr="Y:\shared\HQ\FGCS\Member agency logos\NPS.jpg">
            <a:extLst>
              <a:ext uri="{FF2B5EF4-FFF2-40B4-BE49-F238E27FC236}">
                <a16:creationId xmlns:a16="http://schemas.microsoft.com/office/drawing/2014/main" id="{C3F57D07-6D84-47D5-AADD-39890C5CD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732" y="3465512"/>
            <a:ext cx="78581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Y:\shared\HQ\FGCS\Member agency logos\OSMRE.jpg">
            <a:extLst>
              <a:ext uri="{FF2B5EF4-FFF2-40B4-BE49-F238E27FC236}">
                <a16:creationId xmlns:a16="http://schemas.microsoft.com/office/drawing/2014/main" id="{845813D3-F605-40D2-8881-867B5A873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683" y="3517165"/>
            <a:ext cx="968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1" descr="Y:\shared\HQ\FGCS\Member agency logos\USACE.jpg">
            <a:extLst>
              <a:ext uri="{FF2B5EF4-FFF2-40B4-BE49-F238E27FC236}">
                <a16:creationId xmlns:a16="http://schemas.microsoft.com/office/drawing/2014/main" id="{CFBF3224-504F-43DF-A45D-66DBE6F84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207" y="2465387"/>
            <a:ext cx="11303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" descr="Y:\shared\HQ\FGCS\Member agency logos\USBR.jpg">
            <a:extLst>
              <a:ext uri="{FF2B5EF4-FFF2-40B4-BE49-F238E27FC236}">
                <a16:creationId xmlns:a16="http://schemas.microsoft.com/office/drawing/2014/main" id="{A32088DC-F767-4885-A7D0-3499FFBDC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69" y="2768600"/>
            <a:ext cx="14986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3" descr="Y:\shared\HQ\FGCS\Member agency logos\USCG.jpg">
            <a:extLst>
              <a:ext uri="{FF2B5EF4-FFF2-40B4-BE49-F238E27FC236}">
                <a16:creationId xmlns:a16="http://schemas.microsoft.com/office/drawing/2014/main" id="{32278D11-EB65-495E-B1A2-448E2B089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83" y="1477962"/>
            <a:ext cx="11017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4" descr="Y:\shared\HQ\FGCS\Member agency logos\USFS.jpg">
            <a:extLst>
              <a:ext uri="{FF2B5EF4-FFF2-40B4-BE49-F238E27FC236}">
                <a16:creationId xmlns:a16="http://schemas.microsoft.com/office/drawing/2014/main" id="{5A6B4762-6804-47C6-B203-1A01C7FC0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370" y="2387600"/>
            <a:ext cx="8604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5" descr="Y:\shared\HQ\FGCS\Member agency logos\USGS.jpg">
            <a:extLst>
              <a:ext uri="{FF2B5EF4-FFF2-40B4-BE49-F238E27FC236}">
                <a16:creationId xmlns:a16="http://schemas.microsoft.com/office/drawing/2014/main" id="{C9988E6D-FE7B-4708-8D34-3E26567B6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608" y="4730749"/>
            <a:ext cx="145573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6" descr="Y:\shared\HQ\FGCS\Member agency logos\USNO.jpg">
            <a:extLst>
              <a:ext uri="{FF2B5EF4-FFF2-40B4-BE49-F238E27FC236}">
                <a16:creationId xmlns:a16="http://schemas.microsoft.com/office/drawing/2014/main" id="{C3E3B067-EC40-4D92-9CEE-D5ADAA257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645" y="2457450"/>
            <a:ext cx="112236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7" descr="Y:\shared\HQ\FGCS\Member agency logos\NOAA.jpg">
            <a:extLst>
              <a:ext uri="{FF2B5EF4-FFF2-40B4-BE49-F238E27FC236}">
                <a16:creationId xmlns:a16="http://schemas.microsoft.com/office/drawing/2014/main" id="{844E7663-9075-4F19-8360-C57559A8E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94" y="3505199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 descr="Y:\shared\HQ\FGCS\Member agency logos\BLM.jpg">
            <a:extLst>
              <a:ext uri="{FF2B5EF4-FFF2-40B4-BE49-F238E27FC236}">
                <a16:creationId xmlns:a16="http://schemas.microsoft.com/office/drawing/2014/main" id="{C6250C6D-95F2-464E-867A-0A81B6D55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795" y="1525588"/>
            <a:ext cx="100647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 descr="Y:\shared\HQ\FGCS\Member agency logos\DOT.jpg">
            <a:extLst>
              <a:ext uri="{FF2B5EF4-FFF2-40B4-BE49-F238E27FC236}">
                <a16:creationId xmlns:a16="http://schemas.microsoft.com/office/drawing/2014/main" id="{56D62F39-2ED9-4D59-AC9C-AFABAD17B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044" y="3443288"/>
            <a:ext cx="102870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C7E07C3-B31B-4A08-85BD-E3ED6257B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4158345" y="4606925"/>
            <a:ext cx="19145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7" name="Picture 2" descr="\\NGS-S-BRUNSWICK\Home\shared\HQ\FGCS\Member agency logos\IWBC.jpg">
            <a:extLst>
              <a:ext uri="{FF2B5EF4-FFF2-40B4-BE49-F238E27FC236}">
                <a16:creationId xmlns:a16="http://schemas.microsoft.com/office/drawing/2014/main" id="{677BCEE9-89C2-469C-9980-779BE4F9B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82" y="4584700"/>
            <a:ext cx="89376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 descr="C:\Users\jeremy.mchugh\Downloads\2000px-US-FederalAviationAdmin-Seal.svg.png">
            <a:extLst>
              <a:ext uri="{FF2B5EF4-FFF2-40B4-BE49-F238E27FC236}">
                <a16:creationId xmlns:a16="http://schemas.microsoft.com/office/drawing/2014/main" id="{3328B8A6-3E1B-4A07-88F5-4DF179E09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670" y="3495675"/>
            <a:ext cx="938213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9" descr="Y:\shared\HQ\FGCS\Member agency logos\EPA.bmp">
            <a:extLst>
              <a:ext uri="{FF2B5EF4-FFF2-40B4-BE49-F238E27FC236}">
                <a16:creationId xmlns:a16="http://schemas.microsoft.com/office/drawing/2014/main" id="{E0AEAF58-48CE-43CA-8242-0292BAC18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945" y="2370138"/>
            <a:ext cx="1020763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 descr="Y:\shared\HQ\FGCS\Member agency logos\BOEMRE.jpg">
            <a:extLst>
              <a:ext uri="{FF2B5EF4-FFF2-40B4-BE49-F238E27FC236}">
                <a16:creationId xmlns:a16="http://schemas.microsoft.com/office/drawing/2014/main" id="{1EFDF8C9-23BE-434D-B4B9-96EA3385F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520" y="4821238"/>
            <a:ext cx="23526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DB5AED5-C884-4559-B1DA-45D63CF3D06D}"/>
              </a:ext>
            </a:extLst>
          </p:cNvPr>
          <p:cNvSpPr txBox="1"/>
          <p:nvPr/>
        </p:nvSpPr>
        <p:spPr bwMode="auto">
          <a:xfrm>
            <a:off x="0" y="5641293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+mj-lt"/>
              </a:rPr>
              <a:t>Typically employ personnel to manage that data.</a:t>
            </a:r>
          </a:p>
        </p:txBody>
      </p:sp>
    </p:spTree>
    <p:extLst>
      <p:ext uri="{BB962C8B-B14F-4D97-AF65-F5344CB8AC3E}">
        <p14:creationId xmlns:p14="http://schemas.microsoft.com/office/powerpoint/2010/main" val="41740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6AD00A-84A0-4B74-BAD2-4DD449052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40978"/>
            <a:ext cx="8229600" cy="685796"/>
          </a:xfrm>
        </p:spPr>
        <p:txBody>
          <a:bodyPr/>
          <a:lstStyle/>
          <a:p>
            <a:pPr algn="ctr" indent="0" marL="0">
              <a:buNone/>
            </a:pPr>
            <a:r>
              <a:rPr b="1" dirty="0" lang="en-US"/>
              <a:t>https://www.usajobs.gov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AE5B74-CD4D-420E-94F5-9DF565873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470"/>
            <a:ext cx="8229600" cy="1143000"/>
          </a:xfrm>
        </p:spPr>
        <p:txBody>
          <a:bodyPr/>
          <a:lstStyle/>
          <a:p>
            <a:r>
              <a:rPr dirty="0" lang="en-US"/>
              <a:t>Where to start your search?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483BCC-4A31-4F30-AE5F-2FA9817C10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" l="28" r="24"/>
          <a:stretch/>
        </p:blipFill>
        <p:spPr>
          <a:xfrm>
            <a:off x="624113" y="1559606"/>
            <a:ext cx="8062687" cy="529839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78BA5E-282E-4F69-9B27-3AC54BF2EEB2}"/>
              </a:ext>
            </a:extLst>
          </p:cNvPr>
          <p:cNvCxnSpPr/>
          <p:nvPr/>
        </p:nvCxnSpPr>
        <p:spPr>
          <a:xfrm flipH="1">
            <a:off x="388537" y="6551526"/>
            <a:ext cx="3483429" cy="0"/>
          </a:xfrm>
          <a:prstGeom prst="straightConnector1">
            <a:avLst/>
          </a:prstGeom>
          <a:ln w="44450">
            <a:solidFill>
              <a:srgbClr val="00B0F0"/>
            </a:solidFill>
            <a:headEnd len="lg" type="triangle" w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64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A16FAD-A31E-49DE-BD89-868B7A043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4"/>
            <a:ext cx="8538308" cy="5083625"/>
          </a:xfrm>
        </p:spPr>
        <p:txBody>
          <a:bodyPr/>
          <a:lstStyle/>
          <a:p>
            <a:r>
              <a:rPr lang="en-US" dirty="0"/>
              <a:t>To apply, you’re going to need a Profile</a:t>
            </a:r>
          </a:p>
          <a:p>
            <a:pPr lvl="1"/>
            <a:r>
              <a:rPr lang="en-US" dirty="0"/>
              <a:t>Create one </a:t>
            </a:r>
            <a:r>
              <a:rPr lang="en-US" i="1" dirty="0"/>
              <a:t>before</a:t>
            </a:r>
            <a:r>
              <a:rPr lang="en-US" dirty="0"/>
              <a:t> you decide to apply</a:t>
            </a:r>
          </a:p>
          <a:p>
            <a:r>
              <a:rPr lang="en-US" dirty="0"/>
              <a:t>Federal Postings/Advertisements elsewhere?</a:t>
            </a:r>
          </a:p>
          <a:p>
            <a:pPr lvl="1"/>
            <a:r>
              <a:rPr lang="en-US" dirty="0"/>
              <a:t>Many link over to USAJOBS </a:t>
            </a:r>
            <a:r>
              <a:rPr lang="en-US" sz="2400" dirty="0"/>
              <a:t>(Monster, Indeed, etc.)</a:t>
            </a:r>
            <a:endParaRPr lang="en-US" dirty="0"/>
          </a:p>
          <a:p>
            <a:pPr lvl="1"/>
            <a:r>
              <a:rPr lang="en-US" dirty="0"/>
              <a:t>Recommend using USAJOBS to conduct any search for Federal positions</a:t>
            </a:r>
          </a:p>
          <a:p>
            <a:r>
              <a:rPr lang="en-US" b="1" dirty="0"/>
              <a:t>Not</a:t>
            </a:r>
            <a:r>
              <a:rPr lang="en-US" dirty="0"/>
              <a:t> true that </a:t>
            </a:r>
            <a:r>
              <a:rPr lang="en-US" b="1" i="1" dirty="0"/>
              <a:t>all</a:t>
            </a:r>
            <a:r>
              <a:rPr lang="en-US" dirty="0"/>
              <a:t> Federal positions posted on USAJOBS</a:t>
            </a:r>
          </a:p>
          <a:p>
            <a:pPr lvl="1"/>
            <a:r>
              <a:rPr lang="en-US" dirty="0"/>
              <a:t>There are numerous exceptions, always changing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B6280B-4218-460B-A957-D70AEC845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USAJOBS</a:t>
            </a:r>
          </a:p>
        </p:txBody>
      </p:sp>
    </p:spTree>
    <p:extLst>
      <p:ext uri="{BB962C8B-B14F-4D97-AF65-F5344CB8AC3E}">
        <p14:creationId xmlns:p14="http://schemas.microsoft.com/office/powerpoint/2010/main" val="146086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EE836BE-3D97-4D6B-8DE7-42838FA33421}"/>
              </a:ext>
            </a:extLst>
          </p:cNvPr>
          <p:cNvSpPr/>
          <p:nvPr/>
        </p:nvSpPr>
        <p:spPr>
          <a:xfrm>
            <a:off x="740227" y="4659087"/>
            <a:ext cx="5170714" cy="2155371"/>
          </a:xfrm>
          <a:prstGeom prst="roundRect">
            <a:avLst/>
          </a:prstGeom>
          <a:solidFill>
            <a:srgbClr val="FFC0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33CB14-56E0-4818-B10C-21EE190EE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2"/>
            <a:ext cx="8229600" cy="4525963"/>
          </a:xfrm>
        </p:spPr>
        <p:txBody>
          <a:bodyPr/>
          <a:lstStyle/>
          <a:p>
            <a:r>
              <a:rPr lang="en-US" dirty="0"/>
              <a:t>Build your Profile first</a:t>
            </a:r>
          </a:p>
          <a:p>
            <a:pPr lvl="1"/>
            <a:r>
              <a:rPr lang="en-US" dirty="0"/>
              <a:t> Afterward can auto-populate into Resume</a:t>
            </a:r>
          </a:p>
          <a:p>
            <a:r>
              <a:rPr lang="en-US" dirty="0"/>
              <a:t>Then use the </a:t>
            </a:r>
            <a:r>
              <a:rPr lang="en-US" i="1" dirty="0"/>
              <a:t>Resume Builder</a:t>
            </a:r>
          </a:p>
          <a:p>
            <a:pPr lvl="1"/>
            <a:r>
              <a:rPr lang="en-US" dirty="0"/>
              <a:t>Standardized format</a:t>
            </a:r>
          </a:p>
          <a:p>
            <a:r>
              <a:rPr lang="en-US" dirty="0"/>
              <a:t>Alternatively, upload a PDF resume</a:t>
            </a:r>
          </a:p>
          <a:p>
            <a:pPr lvl="1"/>
            <a:r>
              <a:rPr lang="en-US" dirty="0"/>
              <a:t>Other file formats are compatible, but…</a:t>
            </a:r>
          </a:p>
          <a:p>
            <a:r>
              <a:rPr lang="en-US" dirty="0"/>
              <a:t>Other Documents</a:t>
            </a:r>
          </a:p>
          <a:p>
            <a:pPr lvl="1"/>
            <a:r>
              <a:rPr lang="en-US" dirty="0"/>
              <a:t>Professional License(s)</a:t>
            </a:r>
          </a:p>
          <a:p>
            <a:pPr lvl="1"/>
            <a:r>
              <a:rPr lang="en-US" dirty="0"/>
              <a:t>Transcript(s)</a:t>
            </a:r>
          </a:p>
          <a:p>
            <a:pPr lvl="1"/>
            <a:r>
              <a:rPr lang="en-US" dirty="0"/>
              <a:t>Military Discharge (DD-214)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96CFD6-7FC0-4CB4-8E3D-8E9810206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USAJOBS Profile</a:t>
            </a:r>
            <a:endParaRPr lang="en-US" b="1" dirty="0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7BB4701A-CC1F-4510-8776-FAE9B353DA7A}"/>
              </a:ext>
            </a:extLst>
          </p:cNvPr>
          <p:cNvSpPr/>
          <p:nvPr/>
        </p:nvSpPr>
        <p:spPr>
          <a:xfrm flipH="1">
            <a:off x="5606141" y="2930755"/>
            <a:ext cx="3472542" cy="759503"/>
          </a:xfrm>
          <a:prstGeom prst="homePlate">
            <a:avLst>
              <a:gd name="adj" fmla="val 6523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</a:rPr>
              <a:t>For each Application you choose </a:t>
            </a:r>
            <a:r>
              <a:rPr lang="en-US" b="1" dirty="0">
                <a:ln w="0"/>
                <a:solidFill>
                  <a:schemeClr val="tx1"/>
                </a:solidFill>
              </a:rPr>
              <a:t>1 resume</a:t>
            </a:r>
            <a:r>
              <a:rPr lang="en-US" dirty="0">
                <a:ln w="0"/>
                <a:solidFill>
                  <a:schemeClr val="tx1"/>
                </a:solidFill>
              </a:rPr>
              <a:t> to include</a:t>
            </a: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77F1DC53-729C-489B-9B92-8AC523E34CF1}"/>
              </a:ext>
            </a:extLst>
          </p:cNvPr>
          <p:cNvCxnSpPr/>
          <p:nvPr/>
        </p:nvCxnSpPr>
        <p:spPr>
          <a:xfrm rot="10800000" flipV="1">
            <a:off x="6030686" y="2231569"/>
            <a:ext cx="1763485" cy="544286"/>
          </a:xfrm>
          <a:prstGeom prst="curvedConnector3">
            <a:avLst>
              <a:gd name="adj1" fmla="val -14197"/>
            </a:avLst>
          </a:prstGeom>
          <a:ln w="349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94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</p:bldLst>
  </p:timing>
</p:sld>
</file>

<file path=ppt/theme/theme1.xml><?xml version="1.0" encoding="utf-8"?>
<a:theme xmlns:a="http://schemas.openxmlformats.org/drawingml/2006/main" name="NGS PowerPoint Template-geodesy.noaa.go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sz="24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67485</TotalTime>
  <Words>1921</Words>
  <Application>Microsoft Office PowerPoint</Application>
  <PresentationFormat>On-screen Show (4:3)</PresentationFormat>
  <Paragraphs>265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ＭＳ Ｐゴシック</vt:lpstr>
      <vt:lpstr>Arial</vt:lpstr>
      <vt:lpstr>Calibri</vt:lpstr>
      <vt:lpstr>Cambria</vt:lpstr>
      <vt:lpstr>Tahoma</vt:lpstr>
      <vt:lpstr>Times New Roman</vt:lpstr>
      <vt:lpstr>Wingdings</vt:lpstr>
      <vt:lpstr>NGS PowerPoint Template-geodesy.noaa.gov</vt:lpstr>
      <vt:lpstr>PowerPoint Presentation</vt:lpstr>
      <vt:lpstr>Organizational Structure</vt:lpstr>
      <vt:lpstr>Organizational Structure</vt:lpstr>
      <vt:lpstr>NGS Mission</vt:lpstr>
      <vt:lpstr>Important Info</vt:lpstr>
      <vt:lpstr>Agencies with Geospatial Data…</vt:lpstr>
      <vt:lpstr>Where to start your search?</vt:lpstr>
      <vt:lpstr>USAJOBS</vt:lpstr>
      <vt:lpstr>USAJOBS Profile</vt:lpstr>
      <vt:lpstr>USAJOBS Saved Searches</vt:lpstr>
      <vt:lpstr>USAJOBS Search Tips</vt:lpstr>
      <vt:lpstr>Pay Scale</vt:lpstr>
      <vt:lpstr>OPM Series </vt:lpstr>
      <vt:lpstr>Pay Grade</vt:lpstr>
      <vt:lpstr>OPM Series – things I’ve seen</vt:lpstr>
      <vt:lpstr>OPM Series – Interdisciplinary Example</vt:lpstr>
      <vt:lpstr>What is this DHA I see sometimes?</vt:lpstr>
      <vt:lpstr>Wrapping Up</vt:lpstr>
      <vt:lpstr>additional Resources</vt:lpstr>
      <vt:lpstr>USAJOBS Help Articles  Top 3</vt:lpstr>
      <vt:lpstr>Partnership for Public Service</vt:lpstr>
      <vt:lpstr>PowerPoint Presentation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Jalbrzikowski</dc:creator>
  <cp:lastModifiedBy>Jeff Jalbrzikowski</cp:lastModifiedBy>
  <cp:revision>1729</cp:revision>
  <cp:lastPrinted>2013-01-23T17:44:58Z</cp:lastPrinted>
  <dcterms:created xsi:type="dcterms:W3CDTF">2012-09-06T12:10:23Z</dcterms:created>
  <dcterms:modified xsi:type="dcterms:W3CDTF">2022-09-30T22:47:18Z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1348318</vt:lpwstr>
  </property>
  <property fmtid="{D5CDD505-2E9C-101B-9397-08002B2CF9AE}" name="NXPowerLiteSettings" pid="3">
    <vt:lpwstr>F70005D002A000</vt:lpwstr>
  </property>
  <property fmtid="{D5CDD505-2E9C-101B-9397-08002B2CF9AE}" name="NXPowerLiteVersion" pid="4">
    <vt:lpwstr>D10.2.0</vt:lpwstr>
  </property>
</Properties>
</file>