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30"/>
  </p:notesMasterIdLst>
  <p:handoutMasterIdLst>
    <p:handoutMasterId r:id="rId31"/>
  </p:handoutMasterIdLst>
  <p:sldIdLst>
    <p:sldId id="362" r:id="rId4"/>
    <p:sldId id="1256" r:id="rId5"/>
    <p:sldId id="1261" r:id="rId6"/>
    <p:sldId id="1262" r:id="rId7"/>
    <p:sldId id="1263" r:id="rId8"/>
    <p:sldId id="1265" r:id="rId9"/>
    <p:sldId id="1268" r:id="rId10"/>
    <p:sldId id="1269" r:id="rId11"/>
    <p:sldId id="1349" r:id="rId12"/>
    <p:sldId id="1351" r:id="rId13"/>
    <p:sldId id="1270" r:id="rId14"/>
    <p:sldId id="1271" r:id="rId15"/>
    <p:sldId id="1272" r:id="rId16"/>
    <p:sldId id="1273" r:id="rId17"/>
    <p:sldId id="1277" r:id="rId18"/>
    <p:sldId id="1278" r:id="rId19"/>
    <p:sldId id="1280" r:id="rId20"/>
    <p:sldId id="1281" r:id="rId21"/>
    <p:sldId id="1352" r:id="rId22"/>
    <p:sldId id="1353" r:id="rId23"/>
    <p:sldId id="1284" r:id="rId24"/>
    <p:sldId id="1285" r:id="rId25"/>
    <p:sldId id="1355" r:id="rId26"/>
    <p:sldId id="1354" r:id="rId27"/>
    <p:sldId id="1286" r:id="rId28"/>
    <p:sldId id="1287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76568" autoAdjust="0"/>
  </p:normalViewPr>
  <p:slideViewPr>
    <p:cSldViewPr snapToGrid="0">
      <p:cViewPr varScale="1">
        <p:scale>
          <a:sx n="63" d="100"/>
          <a:sy n="63" d="100"/>
        </p:scale>
        <p:origin x="600" y="53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1/30/2023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1/30/2023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65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4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0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8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OPUS-Projects/OpusProjec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libra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The modernized NSRS:  Coming in 2025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368A-C8C6-4B17-9068-0B3749B0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GRAV-D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C103B-925C-41E5-A871-88F97B25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128-E66E-47E5-AEFC-2573B44C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E17FD-CA5F-46A8-86EA-62A5D4FA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701A2-E6D7-450F-98B5-06E6E7D4AE49}"/>
              </a:ext>
            </a:extLst>
          </p:cNvPr>
          <p:cNvSpPr txBox="1"/>
          <p:nvPr/>
        </p:nvSpPr>
        <p:spPr>
          <a:xfrm>
            <a:off x="8026400" y="1663034"/>
            <a:ext cx="342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Flying since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96.8%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blocks have zero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by end of 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6BBD12-286A-4125-9904-BF82EBF58266}"/>
              </a:ext>
            </a:extLst>
          </p:cNvPr>
          <p:cNvGrpSpPr/>
          <p:nvPr/>
        </p:nvGrpSpPr>
        <p:grpSpPr>
          <a:xfrm>
            <a:off x="8157677" y="3500090"/>
            <a:ext cx="3909951" cy="1524007"/>
            <a:chOff x="8644656" y="3470365"/>
            <a:chExt cx="3909951" cy="1524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7F9AE3-D15B-4321-B37B-F8201CE54FF2}"/>
                </a:ext>
              </a:extLst>
            </p:cNvPr>
            <p:cNvSpPr/>
            <p:nvPr/>
          </p:nvSpPr>
          <p:spPr>
            <a:xfrm>
              <a:off x="8875986" y="3470365"/>
              <a:ext cx="3678621" cy="1524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Available data and metadata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Data being processed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Data collection underway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Planned for data collection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6ED81-1249-4EF0-84BD-F3BB594A8A5C}"/>
                </a:ext>
              </a:extLst>
            </p:cNvPr>
            <p:cNvSpPr/>
            <p:nvPr/>
          </p:nvSpPr>
          <p:spPr>
            <a:xfrm>
              <a:off x="8644656" y="3614422"/>
              <a:ext cx="185888" cy="18588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8C60C0-EF3B-4116-BA6F-57DF3B94C3ED}"/>
                </a:ext>
              </a:extLst>
            </p:cNvPr>
            <p:cNvSpPr/>
            <p:nvPr/>
          </p:nvSpPr>
          <p:spPr>
            <a:xfrm>
              <a:off x="8644656" y="3974421"/>
              <a:ext cx="185888" cy="185888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ED93B4-A6FF-464C-873C-D8C2C98A9658}"/>
                </a:ext>
              </a:extLst>
            </p:cNvPr>
            <p:cNvSpPr/>
            <p:nvPr/>
          </p:nvSpPr>
          <p:spPr>
            <a:xfrm>
              <a:off x="8644656" y="4356242"/>
              <a:ext cx="185888" cy="185888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6CFDFC-FF74-418F-A015-0432AFE82505}"/>
                </a:ext>
              </a:extLst>
            </p:cNvPr>
            <p:cNvSpPr/>
            <p:nvPr/>
          </p:nvSpPr>
          <p:spPr>
            <a:xfrm>
              <a:off x="8644656" y="4748355"/>
              <a:ext cx="185888" cy="185888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2AC21-7B57-4609-81EF-218D15D3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39766"/>
            <a:ext cx="6755120" cy="49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5157216" cy="4525963"/>
          </a:xfrm>
        </p:spPr>
        <p:txBody>
          <a:bodyPr/>
          <a:lstStyle/>
          <a:p>
            <a:r>
              <a:rPr lang="en-US" dirty="0"/>
              <a:t>NGS, Canada and Mexico released the </a:t>
            </a:r>
            <a:r>
              <a:rPr lang="en-US" u="sng" dirty="0"/>
              <a:t>first ever joint geoid model</a:t>
            </a:r>
            <a:r>
              <a:rPr lang="en-US" dirty="0"/>
              <a:t> between our countries</a:t>
            </a:r>
          </a:p>
          <a:p>
            <a:pPr lvl="1"/>
            <a:r>
              <a:rPr lang="en-US" dirty="0"/>
              <a:t>xGEOID20</a:t>
            </a:r>
          </a:p>
          <a:p>
            <a:pPr lvl="1"/>
            <a:r>
              <a:rPr lang="en-US" dirty="0"/>
              <a:t>The final GEOID2022 model will also be a joint model</a:t>
            </a:r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Geoid modeling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06B7E-E7D5-40B0-B896-F7209DAB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73" y="1388681"/>
            <a:ext cx="5996334" cy="4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1338560" cy="4525963"/>
          </a:xfrm>
        </p:spPr>
        <p:txBody>
          <a:bodyPr/>
          <a:lstStyle/>
          <a:p>
            <a:r>
              <a:rPr lang="en-US" dirty="0"/>
              <a:t>NGS’s flagship GNSS product</a:t>
            </a:r>
          </a:p>
          <a:p>
            <a:r>
              <a:rPr lang="en-US" dirty="0"/>
              <a:t>GVX (GNSS Vector Exchange) 1.0 format released</a:t>
            </a:r>
          </a:p>
          <a:p>
            <a:pPr lvl="1"/>
            <a:r>
              <a:rPr lang="en-US" dirty="0"/>
              <a:t>Being adopted by industry</a:t>
            </a:r>
          </a:p>
          <a:p>
            <a:pPr lvl="2"/>
            <a:r>
              <a:rPr lang="en-US" dirty="0"/>
              <a:t>Scheduled to be </a:t>
            </a:r>
            <a:r>
              <a:rPr lang="en-US" b="1" dirty="0">
                <a:solidFill>
                  <a:srgbClr val="FF0000"/>
                </a:solidFill>
              </a:rPr>
              <a:t>replaced by GDX in early 2023</a:t>
            </a:r>
          </a:p>
          <a:p>
            <a:r>
              <a:rPr lang="en-US" dirty="0"/>
              <a:t>OPUS-Projects 5.1.2 current official version</a:t>
            </a:r>
          </a:p>
          <a:p>
            <a:pPr lvl="1"/>
            <a:r>
              <a:rPr lang="en-US" dirty="0"/>
              <a:t>Will be moved soon to </a:t>
            </a:r>
            <a:r>
              <a:rPr lang="en-US" dirty="0">
                <a:hlinkClick r:id="rId2"/>
              </a:rPr>
              <a:t>https://www.ngs.noaa.gov/OPUS-Projects/OpusProjects.shtml</a:t>
            </a:r>
            <a:endParaRPr lang="en-US" dirty="0"/>
          </a:p>
          <a:p>
            <a:pPr lvl="1"/>
            <a:r>
              <a:rPr lang="en-US" dirty="0"/>
              <a:t>Works with the current NSRS</a:t>
            </a:r>
          </a:p>
          <a:p>
            <a:pPr lvl="1"/>
            <a:r>
              <a:rPr lang="en-US" dirty="0"/>
              <a:t>Supports upload of GNSS vectors in GVX format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 science papers in the last 2 years</a:t>
            </a:r>
          </a:p>
          <a:p>
            <a:pPr lvl="1"/>
            <a:r>
              <a:rPr lang="en-US" dirty="0"/>
              <a:t>More coming this year</a:t>
            </a:r>
          </a:p>
          <a:p>
            <a:pPr lvl="1"/>
            <a:r>
              <a:rPr lang="en-US" dirty="0">
                <a:hlinkClick r:id="rId3"/>
              </a:rPr>
              <a:t>https://geodesy.noaa.gov/library/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3009C-870F-4E78-8595-58E6EE5E6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1417638"/>
            <a:ext cx="2425131" cy="3212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6EBB5-4665-4B00-AF0B-7681A806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1570038"/>
            <a:ext cx="2425131" cy="321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60363-D5EF-4DF4-9460-A2A2814C4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1722438"/>
            <a:ext cx="2425131" cy="3212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DE1F2-D795-42A1-A851-E09D2A5D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600" y="1874838"/>
            <a:ext cx="2425131" cy="3212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53A2C7-BA7E-4A64-8318-11DAF80A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0" y="2027238"/>
            <a:ext cx="2425131" cy="3212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4130D4-2868-4D28-B723-96BC77F9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0" y="2179638"/>
            <a:ext cx="2425131" cy="3212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59EB0-293C-44D0-92CA-8B729372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332038"/>
            <a:ext cx="2425131" cy="321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0EC7F-AC36-4263-B587-8662A145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0" y="2484438"/>
            <a:ext cx="2425131" cy="3212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586AC-6420-467E-BA82-FD0719A41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2636838"/>
            <a:ext cx="2425131" cy="3212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8D4DF7-0369-4CA7-98CB-D2703EFF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0" y="2789238"/>
            <a:ext cx="2425131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NGS has decided to replace all LSA software with a single suite</a:t>
            </a:r>
          </a:p>
          <a:p>
            <a:r>
              <a:rPr lang="en-US" sz="2800" dirty="0"/>
              <a:t>LASER (replaces ADJUST, et al.)</a:t>
            </a:r>
          </a:p>
          <a:p>
            <a:pPr lvl="1"/>
            <a:r>
              <a:rPr lang="en-US" sz="2400" b="1" dirty="0"/>
              <a:t>L</a:t>
            </a:r>
            <a:r>
              <a:rPr lang="en-US" sz="2000" dirty="0"/>
              <a:t>east squares </a:t>
            </a:r>
            <a:r>
              <a:rPr lang="en-US" sz="2400" b="1" dirty="0"/>
              <a:t>A</a:t>
            </a:r>
            <a:r>
              <a:rPr lang="en-US" sz="2000" dirty="0"/>
              <a:t>djustments:  </a:t>
            </a:r>
            <a:r>
              <a:rPr lang="en-US" sz="2400" b="1" dirty="0"/>
              <a:t>S</a:t>
            </a:r>
            <a:r>
              <a:rPr lang="en-US" sz="2000" dirty="0"/>
              <a:t>tatistics, </a:t>
            </a:r>
            <a:r>
              <a:rPr lang="en-US" sz="2400" b="1" dirty="0"/>
              <a:t>E</a:t>
            </a:r>
            <a:r>
              <a:rPr lang="en-US" sz="2000" dirty="0"/>
              <a:t>stimates and </a:t>
            </a:r>
            <a:r>
              <a:rPr lang="en-US" sz="2400" b="1" dirty="0"/>
              <a:t>R</a:t>
            </a:r>
            <a:r>
              <a:rPr lang="en-US" sz="2000" dirty="0"/>
              <a:t>esiduals</a:t>
            </a:r>
          </a:p>
          <a:p>
            <a:pPr lvl="1"/>
            <a:r>
              <a:rPr lang="en-US" sz="2000" dirty="0"/>
              <a:t>Replicated the 2011 national adjustment in 2 hours on a modern laptop</a:t>
            </a:r>
          </a:p>
          <a:p>
            <a:pPr lvl="1"/>
            <a:r>
              <a:rPr lang="en-US" sz="2000" dirty="0"/>
              <a:t>Without “</a:t>
            </a:r>
            <a:r>
              <a:rPr lang="en-US" sz="2000" dirty="0" err="1"/>
              <a:t>Helmert</a:t>
            </a:r>
            <a:r>
              <a:rPr lang="en-US" sz="2000" dirty="0"/>
              <a:t> Blocking”</a:t>
            </a:r>
          </a:p>
          <a:p>
            <a:pPr lvl="1"/>
            <a:r>
              <a:rPr lang="en-US" sz="2000" dirty="0"/>
              <a:t>Currently supports </a:t>
            </a:r>
            <a:r>
              <a:rPr lang="en-US" sz="2000" dirty="0" err="1"/>
              <a:t>geometic</a:t>
            </a:r>
            <a:r>
              <a:rPr lang="en-US" sz="2000" dirty="0"/>
              <a:t> (GNSS, classical) and orthometric (leveling) adjustments</a:t>
            </a:r>
          </a:p>
          <a:p>
            <a:r>
              <a:rPr lang="en-US" sz="2800" dirty="0"/>
              <a:t>Coming soon:</a:t>
            </a:r>
          </a:p>
          <a:p>
            <a:pPr lvl="1"/>
            <a:r>
              <a:rPr lang="en-US" sz="2000" dirty="0"/>
              <a:t>Relative gravity, CBLs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4205"/>
            <a:ext cx="10655808" cy="1143000"/>
          </a:xfrm>
        </p:spPr>
        <p:txBody>
          <a:bodyPr/>
          <a:lstStyle/>
          <a:p>
            <a:r>
              <a:rPr lang="en-US" dirty="0"/>
              <a:t>Re-prioritization: a “data first” approach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82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9A34-47CC-4938-8F87-6CF2ECFA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BA59-CB20-468B-88EE-880AE2EA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33 active projects within NGS explicitly dedicated to NSRS modernization</a:t>
            </a:r>
          </a:p>
          <a:p>
            <a:pPr lvl="1"/>
            <a:r>
              <a:rPr lang="en-US" dirty="0"/>
              <a:t>In an agency of ~200 people….resources are spread </a:t>
            </a:r>
            <a:r>
              <a:rPr lang="en-US" i="1" dirty="0"/>
              <a:t>thin</a:t>
            </a:r>
          </a:p>
          <a:p>
            <a:r>
              <a:rPr lang="en-US" dirty="0"/>
              <a:t>Meanwhile the current NSRS slowly deteriorates</a:t>
            </a:r>
          </a:p>
          <a:p>
            <a:pPr lvl="1"/>
            <a:r>
              <a:rPr lang="en-US" dirty="0"/>
              <a:t>Marks subside without checking</a:t>
            </a:r>
          </a:p>
          <a:p>
            <a:pPr lvl="1"/>
            <a:r>
              <a:rPr lang="en-US" dirty="0"/>
              <a:t>CORSs drift away from their published coordinate functions</a:t>
            </a:r>
          </a:p>
          <a:p>
            <a:pPr lvl="1"/>
            <a:r>
              <a:rPr lang="en-US" dirty="0"/>
              <a:t>The passive control network deviates from active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9849-12C4-43D0-BF55-2A0DEB93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93B2-DE9C-4900-96A5-C2584414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9B59-5BFE-40C5-A6B9-C9F9DF4C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FF16-5366-426A-8B74-5D71E235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DC4C-B472-4C34-A13B-B5C8C6C23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has recently decided to release all of the modernized NSRS </a:t>
            </a:r>
            <a:r>
              <a:rPr lang="en-US" b="1" i="1" dirty="0"/>
              <a:t>data</a:t>
            </a:r>
            <a:r>
              <a:rPr lang="en-US" dirty="0"/>
              <a:t> before we have fully completed all support </a:t>
            </a:r>
            <a:r>
              <a:rPr lang="en-US" b="1" i="1" dirty="0"/>
              <a:t>tools</a:t>
            </a:r>
          </a:p>
          <a:p>
            <a:endParaRPr lang="en-US" b="1" i="1" dirty="0"/>
          </a:p>
          <a:p>
            <a:r>
              <a:rPr lang="en-US" b="1" i="1" dirty="0"/>
              <a:t>If we do not take this approach, we are not likely to see the modernized NSRS defined and released until 2030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B978-BC43-4B7D-9D78-E2588696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709E-558D-4985-8F85-FEA8313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A0A4-5B32-4A96-A15E-A94DFC7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C44F-2F86-4145-9F09-ED289066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3F65-8F08-4C23-BD8E-06EC4509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release, the modernized NSRS will consist of this </a:t>
            </a:r>
            <a:r>
              <a:rPr lang="en-US" i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The NOAA CORS Network (NCN) operating on </a:t>
            </a:r>
            <a:r>
              <a:rPr lang="en-US" sz="1800" b="1" dirty="0"/>
              <a:t>ITRF2020</a:t>
            </a:r>
          </a:p>
          <a:p>
            <a:pPr lvl="1"/>
            <a:r>
              <a:rPr lang="en-US" sz="1800" b="1" dirty="0"/>
              <a:t>NATRF2022, PATRF2022, MATRF2022, CATRF2022</a:t>
            </a:r>
            <a:r>
              <a:rPr lang="en-US" sz="1800" dirty="0"/>
              <a:t> defined relative to ITRF2020</a:t>
            </a:r>
          </a:p>
          <a:p>
            <a:pPr lvl="1"/>
            <a:r>
              <a:rPr lang="en-US" sz="1800" b="1" dirty="0"/>
              <a:t>NAPGD2022</a:t>
            </a:r>
            <a:r>
              <a:rPr lang="en-US" sz="1800" dirty="0"/>
              <a:t>, including:</a:t>
            </a:r>
          </a:p>
          <a:p>
            <a:pPr lvl="2"/>
            <a:r>
              <a:rPr lang="en-US" sz="1600" dirty="0"/>
              <a:t>GM2022, GEOID2022, DEFLEC2022, GRAV2022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reference epoch coordinates </a:t>
            </a:r>
            <a:r>
              <a:rPr lang="en-US" sz="1800" dirty="0"/>
              <a:t>(RECs) at 2020.00 at those passive control with the observations to support such coordinates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survey epoch coordinates </a:t>
            </a:r>
            <a:r>
              <a:rPr lang="en-US" sz="1800" dirty="0"/>
              <a:t>(SECs) at survey epochs between about 1994 and 2020 at those passive control with the observations to support such coordinates</a:t>
            </a:r>
          </a:p>
          <a:p>
            <a:pPr lvl="1"/>
            <a:r>
              <a:rPr lang="en-US" sz="1800" b="1" dirty="0"/>
              <a:t>State Plane Coordinates </a:t>
            </a:r>
            <a:r>
              <a:rPr lang="en-US" sz="1800" dirty="0"/>
              <a:t>of 2022 (SPCS2022), plus UTM and USNG</a:t>
            </a:r>
          </a:p>
          <a:p>
            <a:pPr lvl="1"/>
            <a:r>
              <a:rPr lang="en-US" sz="1800" b="1" dirty="0"/>
              <a:t>NADCON </a:t>
            </a:r>
          </a:p>
          <a:p>
            <a:pPr lvl="2"/>
            <a:r>
              <a:rPr lang="en-US" sz="1400" dirty="0"/>
              <a:t>Connecting NAD 83(2011/MA11/PA11) epoch 2010.00 to N/P/M/CATRF2022 epoch 2020.00</a:t>
            </a:r>
          </a:p>
          <a:p>
            <a:pPr lvl="1"/>
            <a:r>
              <a:rPr lang="en-US" sz="1800" b="1" dirty="0"/>
              <a:t>VERTCON</a:t>
            </a:r>
          </a:p>
          <a:p>
            <a:pPr lvl="2"/>
            <a:r>
              <a:rPr lang="en-US" sz="1400" dirty="0"/>
              <a:t>Connecting NAVD 88, PRVD02, ASVD02, NMVD03, GUVD04 and VIVD09 to NAPGD2022 epoch 2020.00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12F-930F-4A36-90AE-56D31B3C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5151-5090-4495-8F34-2BB1562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81D-80A1-4954-B069-49DB385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81F8-72FF-414A-8C52-DF8F96D4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B519-F5F6-4319-8AEA-6A297838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1582400" cy="4525963"/>
          </a:xfrm>
        </p:spPr>
        <p:txBody>
          <a:bodyPr/>
          <a:lstStyle/>
          <a:p>
            <a:r>
              <a:rPr lang="en-US" sz="2800" dirty="0"/>
              <a:t>At a minimum, NGS is targeting these tools upon release: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Data Delivery System </a:t>
            </a:r>
            <a:r>
              <a:rPr lang="en-US" sz="2400" dirty="0"/>
              <a:t>capable of yielding:</a:t>
            </a:r>
          </a:p>
          <a:p>
            <a:pPr lvl="2"/>
            <a:r>
              <a:rPr lang="en-US" sz="2000" dirty="0"/>
              <a:t>RECs on some kind of datasheet</a:t>
            </a:r>
          </a:p>
          <a:p>
            <a:pPr lvl="2"/>
            <a:r>
              <a:rPr lang="en-US" sz="2000" dirty="0"/>
              <a:t>Information on CORSs</a:t>
            </a:r>
          </a:p>
          <a:p>
            <a:r>
              <a:rPr lang="en-US" sz="2800" dirty="0"/>
              <a:t>A downloadable version of LASER</a:t>
            </a:r>
          </a:p>
          <a:p>
            <a:r>
              <a:rPr lang="en-US" sz="2800" b="1" dirty="0"/>
              <a:t>A browser-based online multi-GNSS service:</a:t>
            </a:r>
          </a:p>
          <a:p>
            <a:pPr lvl="1"/>
            <a:r>
              <a:rPr lang="en-US" sz="2400" dirty="0"/>
              <a:t>Like OPUS-S</a:t>
            </a:r>
          </a:p>
          <a:p>
            <a:pPr lvl="1"/>
            <a:r>
              <a:rPr lang="en-US" sz="2400" dirty="0"/>
              <a:t>Like OPUS-Projects 5.x</a:t>
            </a:r>
          </a:p>
          <a:p>
            <a:r>
              <a:rPr lang="en-US" sz="2800" b="1" dirty="0"/>
              <a:t>NCAT</a:t>
            </a:r>
            <a:r>
              <a:rPr lang="en-US" sz="2800" dirty="0"/>
              <a:t> and </a:t>
            </a:r>
            <a:r>
              <a:rPr lang="en-US" sz="2800" b="1" dirty="0" err="1"/>
              <a:t>Vdatum</a:t>
            </a:r>
            <a:r>
              <a:rPr lang="en-US" sz="2800" dirty="0"/>
              <a:t> capable of invoking </a:t>
            </a:r>
            <a:r>
              <a:rPr lang="en-US" sz="2800" b="1" dirty="0"/>
              <a:t>NADCON</a:t>
            </a:r>
            <a:r>
              <a:rPr lang="en-US" sz="2800" dirty="0"/>
              <a:t>, </a:t>
            </a:r>
            <a:r>
              <a:rPr lang="en-US" sz="2800" b="1" dirty="0"/>
              <a:t>VERTCON</a:t>
            </a:r>
            <a:r>
              <a:rPr lang="en-US" sz="2800" dirty="0"/>
              <a:t> and </a:t>
            </a:r>
            <a:r>
              <a:rPr lang="en-US" sz="2800" b="1" dirty="0"/>
              <a:t>SPCS2022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CEEC-9F71-43FB-ACBB-C38C38A4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6572-7F8F-4B9B-AF22-D24149C0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283E-426A-46B8-93EC-8EE35FED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/>
              <a:t>Brief overview</a:t>
            </a:r>
          </a:p>
          <a:p>
            <a:pPr lvl="1"/>
            <a:r>
              <a:rPr lang="en-US" sz="2000" dirty="0"/>
              <a:t>New Reference Frames / Datum</a:t>
            </a:r>
          </a:p>
          <a:p>
            <a:pPr lvl="1"/>
            <a:r>
              <a:rPr lang="en-US" sz="2000" dirty="0"/>
              <a:t>New Types of Coordinates</a:t>
            </a:r>
          </a:p>
          <a:p>
            <a:pPr lvl="1"/>
            <a:r>
              <a:rPr lang="en-US" sz="2000" dirty="0"/>
              <a:t>OPUS 6</a:t>
            </a:r>
          </a:p>
          <a:p>
            <a:r>
              <a:rPr lang="en-US" sz="2400" dirty="0"/>
              <a:t>Recent progress</a:t>
            </a:r>
          </a:p>
          <a:p>
            <a:r>
              <a:rPr lang="en-US" sz="2400" dirty="0"/>
              <a:t>Re-prioritization: a “data first” approach</a:t>
            </a:r>
          </a:p>
          <a:p>
            <a:r>
              <a:rPr lang="en-US" sz="2400" dirty="0"/>
              <a:t>Timeline</a:t>
            </a:r>
          </a:p>
          <a:p>
            <a:r>
              <a:rPr lang="en-US" sz="2400" dirty="0"/>
              <a:t>Sneak peak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FGCS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04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3629-0745-487C-AEBE-F37F6EC7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come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A52D-1423-46DA-846B-512DB94D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will continue to and through the rollout of the modernized NSRS.  Tools released after the initial release of the modernized NSRS include:</a:t>
            </a:r>
          </a:p>
          <a:p>
            <a:pPr lvl="1"/>
            <a:r>
              <a:rPr lang="en-US" dirty="0"/>
              <a:t>Integrating leveling, classical data and gravity into OPUS</a:t>
            </a:r>
          </a:p>
          <a:p>
            <a:pPr lvl="1"/>
            <a:r>
              <a:rPr lang="en-US" dirty="0"/>
              <a:t>Full integration of all old tools into NCAT and </a:t>
            </a:r>
            <a:r>
              <a:rPr lang="en-US" dirty="0" err="1"/>
              <a:t>Vdatum</a:t>
            </a:r>
            <a:endParaRPr lang="en-US" dirty="0"/>
          </a:p>
          <a:p>
            <a:pPr lvl="1"/>
            <a:r>
              <a:rPr lang="en-US" dirty="0"/>
              <a:t>SECs for pre-1994 (AKA “pre-NCN”) years, plus SECs for post-2020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65BE-E562-403B-BF48-B1EDEE05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C3598-73A5-415E-837B-61209166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9E62-7849-4553-A828-D7A87E51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6258-2878-47F7-9EC2-90452B8D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80F4-B6DE-491C-BEF3-35848516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are being diverted from tool building to the assurance of quality </a:t>
            </a:r>
            <a:r>
              <a:rPr lang="en-US" b="1" i="1" dirty="0"/>
              <a:t>data</a:t>
            </a:r>
            <a:r>
              <a:rPr lang="en-US" dirty="0"/>
              <a:t> first and foremost</a:t>
            </a:r>
          </a:p>
          <a:p>
            <a:r>
              <a:rPr lang="en-US" dirty="0"/>
              <a:t>As such, based on this new approach, NGS anticipates the release of all data, and limited tools, by the </a:t>
            </a:r>
            <a:r>
              <a:rPr lang="en-US" b="1" dirty="0">
                <a:solidFill>
                  <a:srgbClr val="FF0000"/>
                </a:solidFill>
              </a:rPr>
              <a:t>middle of 2025</a:t>
            </a:r>
            <a:r>
              <a:rPr lang="en-US" dirty="0"/>
              <a:t>.</a:t>
            </a:r>
          </a:p>
          <a:p>
            <a:r>
              <a:rPr lang="en-US" dirty="0"/>
              <a:t>Work on additional tools will continue in the out-years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417E-9395-4506-8626-0E7B838F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FB79-74BD-4A2D-923D-8DCD140C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B99A-E896-4619-AD8A-3BF4D281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Sneak Peak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67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854E-6123-428B-9A5B-F0B20B3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2024-A645-4DE7-A0DB-89D2388C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NOW:  Use OPUS-Projects 5.1.2 on beta.ngs.noaa.gov to mix static GNSS with RTK/RTN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Early 2023:  Check out multi-GNSS with M-PAGES in OPUS-S</a:t>
            </a:r>
          </a:p>
          <a:p>
            <a:pPr marL="0" indent="0">
              <a:buNone/>
            </a:pPr>
            <a:r>
              <a:rPr lang="en-US" sz="2000" dirty="0"/>
              <a:t>Early 2023:  Look for GDX to replace GVX</a:t>
            </a:r>
          </a:p>
          <a:p>
            <a:pPr marL="0" indent="0">
              <a:buNone/>
            </a:pPr>
            <a:r>
              <a:rPr lang="en-US" sz="2000" dirty="0"/>
              <a:t>Early 2023:  The first (“alpha”) set of RECs in N/P/C/MATRF2022 on 100,000+ marks</a:t>
            </a:r>
          </a:p>
          <a:p>
            <a:pPr marL="0" indent="0">
              <a:buNone/>
            </a:pPr>
            <a:r>
              <a:rPr lang="en-US" sz="2000" dirty="0"/>
              <a:t>Early 2023:  The release of the State Plane Coordinate System of 2022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End of 2023:  ITRF2020 coordinate functions on all NOAA CORS Network stations</a:t>
            </a:r>
          </a:p>
          <a:p>
            <a:pPr marL="0" indent="0">
              <a:buNone/>
            </a:pPr>
            <a:r>
              <a:rPr lang="en-US" sz="2000" dirty="0"/>
              <a:t>End of 2023:  First (“alpha”) release of GEOID2022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Mid 2024-Mid 2025:  One year roll-out of products, “domino style”, on the beta website</a:t>
            </a:r>
          </a:p>
          <a:p>
            <a:pPr marL="0" indent="0">
              <a:buNone/>
            </a:pPr>
            <a:r>
              <a:rPr lang="en-US" sz="2000" dirty="0"/>
              <a:t>Mid 2025:  Official announcement of the modernized NSRS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A2B9-8BED-4660-9B16-853C25F0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8AAB-5214-4DC9-9C30-9EFF5DF1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FD8B-EEE8-4A2F-81A6-F548B5C1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4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4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4 New Reference Frames &amp; </a:t>
            </a:r>
            <a:br>
              <a:rPr lang="en-US" dirty="0"/>
            </a:br>
            <a:r>
              <a:rPr lang="en-US" dirty="0"/>
              <a:t>1 New Geopotential Datum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1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Feb 7, 2023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</p:spTree>
    <p:extLst>
      <p:ext uri="{BB962C8B-B14F-4D97-AF65-F5344CB8AC3E}">
        <p14:creationId xmlns:p14="http://schemas.microsoft.com/office/powerpoint/2010/main" val="40920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dirty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DEFLEC2022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DEM2022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More</a:t>
            </a: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Feb 7,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428" y="4110499"/>
            <a:ext cx="5357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HUGE component of this </a:t>
            </a:r>
          </a:p>
          <a:p>
            <a:r>
              <a:rPr lang="en-US" sz="2800" b="1" dirty="0"/>
              <a:t>effort is  </a:t>
            </a:r>
            <a:r>
              <a:rPr lang="en-US" sz="2800" b="1" u="sng" dirty="0"/>
              <a:t>GRAV-D</a:t>
            </a:r>
            <a:r>
              <a:rPr lang="en-US" sz="2800" b="1" dirty="0"/>
              <a:t>:  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/>
              <a:t>ravity for the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/>
              <a:t>edefinition of 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merican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dirty="0"/>
              <a:t>ertical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/>
              <a:t>atum</a:t>
            </a:r>
          </a:p>
        </p:txBody>
      </p:sp>
    </p:spTree>
    <p:extLst>
      <p:ext uri="{BB962C8B-B14F-4D97-AF65-F5344CB8AC3E}">
        <p14:creationId xmlns:p14="http://schemas.microsoft.com/office/powerpoint/2010/main" val="19193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1136"/>
            <a:ext cx="5498592" cy="3895030"/>
          </a:xfrm>
        </p:spPr>
        <p:txBody>
          <a:bodyPr/>
          <a:lstStyle/>
          <a:p>
            <a:r>
              <a:rPr lang="en-US" dirty="0"/>
              <a:t>An estimated “snapshot” of entire network</a:t>
            </a:r>
          </a:p>
          <a:p>
            <a:r>
              <a:rPr lang="en-US" dirty="0"/>
              <a:t>Every 5 or 10 years</a:t>
            </a:r>
          </a:p>
          <a:p>
            <a:r>
              <a:rPr lang="en-US" dirty="0"/>
              <a:t>Similar to NAD 83(2011) epoch 2010.00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Feb 7,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552" y="1592823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Reference Epoch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181" y="1592823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Survey Epoch Coordinates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36321" y="2177186"/>
            <a:ext cx="5498592" cy="38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Time-dependent!</a:t>
            </a:r>
          </a:p>
          <a:p>
            <a:r>
              <a:rPr lang="en-US" dirty="0"/>
              <a:t>Reflects coordinates at time of observation</a:t>
            </a:r>
          </a:p>
          <a:p>
            <a:r>
              <a:rPr lang="en-US" dirty="0"/>
              <a:t>Multiple SECs can show changes over time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</p:spTree>
    <p:extLst>
      <p:ext uri="{BB962C8B-B14F-4D97-AF65-F5344CB8AC3E}">
        <p14:creationId xmlns:p14="http://schemas.microsoft.com/office/powerpoint/2010/main" val="38306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Recent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Feb 7,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FGCS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55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rotation model for the Mariana 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9119229" cy="4525963"/>
          </a:xfrm>
        </p:spPr>
        <p:txBody>
          <a:bodyPr/>
          <a:lstStyle/>
          <a:p>
            <a:r>
              <a:rPr lang="en-US" dirty="0"/>
              <a:t>A rotation model for the Mariana plate released</a:t>
            </a:r>
          </a:p>
          <a:p>
            <a:pPr lvl="1"/>
            <a:r>
              <a:rPr lang="en-US" dirty="0"/>
              <a:t>Uses all available active &amp; passive control data</a:t>
            </a:r>
          </a:p>
          <a:p>
            <a:pPr lvl="1"/>
            <a:r>
              <a:rPr lang="en-US" dirty="0"/>
              <a:t>Relative to ITRF2014</a:t>
            </a:r>
          </a:p>
          <a:p>
            <a:pPr lvl="2"/>
            <a:r>
              <a:rPr lang="en-US" dirty="0"/>
              <a:t>Will need to be updated to ITRF2020 to </a:t>
            </a:r>
            <a:r>
              <a:rPr lang="en-US" b="1" dirty="0"/>
              <a:t>define MATRF2022</a:t>
            </a:r>
          </a:p>
          <a:p>
            <a:pPr lvl="1"/>
            <a:r>
              <a:rPr lang="en-US" dirty="0"/>
              <a:t>NOAA Technical Report NOS NGS 74</a:t>
            </a:r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771EC-6A10-4BD7-9C07-8412D996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29" y="1141802"/>
            <a:ext cx="246317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23B-D900-40D8-B7A6-6F7E4A2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M-PAGES for multi-GNSS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C42-63F8-41EF-9820-96ED3CB6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M-PAGES can now process data from all existing constellations</a:t>
            </a:r>
          </a:p>
          <a:p>
            <a:pPr lvl="1"/>
            <a:r>
              <a:rPr lang="en-US" sz="3600" dirty="0"/>
              <a:t>Still under development</a:t>
            </a:r>
          </a:p>
          <a:p>
            <a:pPr lvl="1"/>
            <a:r>
              <a:rPr lang="en-US" sz="3600" dirty="0"/>
              <a:t>Has been integrated into OPUS-S for testing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D0D6-0163-4C41-A4DF-3A6741D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BB6F-EB92-40C0-B3B0-A560F79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FGCS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EF-5BA1-482B-9282-366F1CE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F4DE8-8F04-48F2-9DCD-9355936D1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26" y="4249902"/>
            <a:ext cx="4511350" cy="19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103296</TotalTime>
  <Words>1264</Words>
  <Application>Microsoft Office PowerPoint</Application>
  <PresentationFormat>Widescreen</PresentationFormat>
  <Paragraphs>285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Gill Sans MT</vt:lpstr>
      <vt:lpstr>MS PGothic</vt:lpstr>
      <vt:lpstr>MS PGothic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Outline</vt:lpstr>
      <vt:lpstr>Brief overview: 4 New Reference Frames &amp;  1 New Geopotential Datum</vt:lpstr>
      <vt:lpstr>Replacing NAD 83</vt:lpstr>
      <vt:lpstr>Replacing NAVD 88</vt:lpstr>
      <vt:lpstr>New types of Coordinates</vt:lpstr>
      <vt:lpstr>Recent Progress</vt:lpstr>
      <vt:lpstr>A rotation model for the Mariana Plate</vt:lpstr>
      <vt:lpstr>M-PAGES for multi-GNSS</vt:lpstr>
      <vt:lpstr>GRAV-D</vt:lpstr>
      <vt:lpstr>Geoid modeling</vt:lpstr>
      <vt:lpstr>OPUS</vt:lpstr>
      <vt:lpstr>Science</vt:lpstr>
      <vt:lpstr>Least-squares adjustments</vt:lpstr>
      <vt:lpstr>Re-prioritization: a “data first” approach </vt:lpstr>
      <vt:lpstr>Re-prioritization</vt:lpstr>
      <vt:lpstr>Re-prioritization</vt:lpstr>
      <vt:lpstr>Data</vt:lpstr>
      <vt:lpstr>Tools</vt:lpstr>
      <vt:lpstr>What will come after</vt:lpstr>
      <vt:lpstr>Timeline</vt:lpstr>
      <vt:lpstr>Timeline</vt:lpstr>
      <vt:lpstr>Sneak Peak</vt:lpstr>
      <vt:lpstr>What’s on deck?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3007</cp:revision>
  <cp:lastPrinted>2017-02-02T17:15:29Z</cp:lastPrinted>
  <dcterms:created xsi:type="dcterms:W3CDTF">2009-09-30T12:20:38Z</dcterms:created>
  <dcterms:modified xsi:type="dcterms:W3CDTF">2023-01-31T14:42:15Z</dcterms:modified>
</cp:coreProperties>
</file>