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7568" r:id="rId1"/>
    <p:sldMasterId id="2147487879" r:id="rId2"/>
    <p:sldMasterId id="2147487891" r:id="rId3"/>
  </p:sldMasterIdLst>
  <p:notesMasterIdLst>
    <p:notesMasterId r:id="rId62"/>
  </p:notesMasterIdLst>
  <p:handoutMasterIdLst>
    <p:handoutMasterId r:id="rId63"/>
  </p:handoutMasterIdLst>
  <p:sldIdLst>
    <p:sldId id="362" r:id="rId4"/>
    <p:sldId id="1388" r:id="rId5"/>
    <p:sldId id="1391" r:id="rId6"/>
    <p:sldId id="262" r:id="rId7"/>
    <p:sldId id="265" r:id="rId8"/>
    <p:sldId id="1408" r:id="rId9"/>
    <p:sldId id="267" r:id="rId10"/>
    <p:sldId id="1390" r:id="rId11"/>
    <p:sldId id="1370" r:id="rId12"/>
    <p:sldId id="1407" r:id="rId13"/>
    <p:sldId id="1378" r:id="rId14"/>
    <p:sldId id="1379" r:id="rId15"/>
    <p:sldId id="1380" r:id="rId16"/>
    <p:sldId id="1409" r:id="rId17"/>
    <p:sldId id="1392" r:id="rId18"/>
    <p:sldId id="1393" r:id="rId19"/>
    <p:sldId id="1394" r:id="rId20"/>
    <p:sldId id="1395" r:id="rId21"/>
    <p:sldId id="1396" r:id="rId22"/>
    <p:sldId id="1397" r:id="rId23"/>
    <p:sldId id="1410" r:id="rId24"/>
    <p:sldId id="1398" r:id="rId25"/>
    <p:sldId id="1416" r:id="rId26"/>
    <p:sldId id="1414" r:id="rId27"/>
    <p:sldId id="1415" r:id="rId28"/>
    <p:sldId id="1381" r:id="rId29"/>
    <p:sldId id="1386" r:id="rId30"/>
    <p:sldId id="1373" r:id="rId31"/>
    <p:sldId id="1374" r:id="rId32"/>
    <p:sldId id="1427" r:id="rId33"/>
    <p:sldId id="1428" r:id="rId34"/>
    <p:sldId id="1431" r:id="rId35"/>
    <p:sldId id="1424" r:id="rId36"/>
    <p:sldId id="1429" r:id="rId37"/>
    <p:sldId id="1430" r:id="rId38"/>
    <p:sldId id="1432" r:id="rId39"/>
    <p:sldId id="1435" r:id="rId40"/>
    <p:sldId id="1437" r:id="rId41"/>
    <p:sldId id="1436" r:id="rId42"/>
    <p:sldId id="1439" r:id="rId43"/>
    <p:sldId id="1440" r:id="rId44"/>
    <p:sldId id="1385" r:id="rId45"/>
    <p:sldId id="1406" r:id="rId46"/>
    <p:sldId id="1405" r:id="rId47"/>
    <p:sldId id="1197" r:id="rId48"/>
    <p:sldId id="1422" r:id="rId49"/>
    <p:sldId id="1133" r:id="rId50"/>
    <p:sldId id="1137" r:id="rId51"/>
    <p:sldId id="1417" r:id="rId52"/>
    <p:sldId id="1418" r:id="rId53"/>
    <p:sldId id="1419" r:id="rId54"/>
    <p:sldId id="1420" r:id="rId55"/>
    <p:sldId id="266" r:id="rId56"/>
    <p:sldId id="1371" r:id="rId57"/>
    <p:sldId id="1382" r:id="rId58"/>
    <p:sldId id="1372" r:id="rId59"/>
    <p:sldId id="1383" r:id="rId60"/>
    <p:sldId id="1384" r:id="rId61"/>
  </p:sldIdLst>
  <p:sldSz cx="12192000" cy="6858000"/>
  <p:notesSz cx="7010400" cy="9296400"/>
  <p:defaultTextStyle>
    <a:defPPr>
      <a:defRPr lang="en-US"/>
    </a:defPPr>
    <a:lvl1pPr algn="l" rtl="0" fontAlgn="base">
      <a:spcBef>
        <a:spcPct val="0"/>
      </a:spcBef>
      <a:spcAft>
        <a:spcPct val="0"/>
      </a:spcAft>
      <a:defRPr kern="1200">
        <a:solidFill>
          <a:schemeClr val="tx1"/>
        </a:solidFill>
        <a:latin typeface="Arial" charset="0"/>
        <a:ea typeface="MS PGothic" pitchFamily="34" charset="-128"/>
        <a:cs typeface="+mn-cs"/>
      </a:defRPr>
    </a:lvl1pPr>
    <a:lvl2pPr marL="457200" algn="l" rtl="0" fontAlgn="base">
      <a:spcBef>
        <a:spcPct val="0"/>
      </a:spcBef>
      <a:spcAft>
        <a:spcPct val="0"/>
      </a:spcAft>
      <a:defRPr kern="1200">
        <a:solidFill>
          <a:schemeClr val="tx1"/>
        </a:solidFill>
        <a:latin typeface="Arial" charset="0"/>
        <a:ea typeface="MS PGothic" pitchFamily="34" charset="-128"/>
        <a:cs typeface="+mn-cs"/>
      </a:defRPr>
    </a:lvl2pPr>
    <a:lvl3pPr marL="914400" algn="l" rtl="0" fontAlgn="base">
      <a:spcBef>
        <a:spcPct val="0"/>
      </a:spcBef>
      <a:spcAft>
        <a:spcPct val="0"/>
      </a:spcAft>
      <a:defRPr kern="1200">
        <a:solidFill>
          <a:schemeClr val="tx1"/>
        </a:solidFill>
        <a:latin typeface="Arial" charset="0"/>
        <a:ea typeface="MS PGothic" pitchFamily="34" charset="-128"/>
        <a:cs typeface="+mn-cs"/>
      </a:defRPr>
    </a:lvl3pPr>
    <a:lvl4pPr marL="1371600" algn="l" rtl="0" fontAlgn="base">
      <a:spcBef>
        <a:spcPct val="0"/>
      </a:spcBef>
      <a:spcAft>
        <a:spcPct val="0"/>
      </a:spcAft>
      <a:defRPr kern="1200">
        <a:solidFill>
          <a:schemeClr val="tx1"/>
        </a:solidFill>
        <a:latin typeface="Arial" charset="0"/>
        <a:ea typeface="MS PGothic" pitchFamily="34" charset="-128"/>
        <a:cs typeface="+mn-cs"/>
      </a:defRPr>
    </a:lvl4pPr>
    <a:lvl5pPr marL="1828800" algn="l"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10" userDrawn="1">
          <p15:clr>
            <a:srgbClr val="A4A3A4"/>
          </p15:clr>
        </p15:guide>
        <p15:guide id="2" orient="horz" pos="1892" userDrawn="1">
          <p15:clr>
            <a:srgbClr val="A4A3A4"/>
          </p15:clr>
        </p15:guide>
        <p15:guide id="3" orient="horz" pos="2304" userDrawn="1">
          <p15:clr>
            <a:srgbClr val="A4A3A4"/>
          </p15:clr>
        </p15:guide>
        <p15:guide id="4" orient="horz" pos="1709" userDrawn="1">
          <p15:clr>
            <a:srgbClr val="A4A3A4"/>
          </p15:clr>
        </p15:guide>
        <p15:guide id="5" orient="horz" pos="3157" userDrawn="1">
          <p15:clr>
            <a:srgbClr val="A4A3A4"/>
          </p15:clr>
        </p15:guide>
        <p15:guide id="6" orient="horz" pos="4170" userDrawn="1">
          <p15:clr>
            <a:srgbClr val="A4A3A4"/>
          </p15:clr>
        </p15:guide>
        <p15:guide id="7" orient="horz" pos="2886" userDrawn="1">
          <p15:clr>
            <a:srgbClr val="A4A3A4"/>
          </p15:clr>
        </p15:guide>
        <p15:guide id="8" pos="708" userDrawn="1">
          <p15:clr>
            <a:srgbClr val="A4A3A4"/>
          </p15:clr>
        </p15:guide>
        <p15:guide id="9" pos="4464" userDrawn="1">
          <p15:clr>
            <a:srgbClr val="A4A3A4"/>
          </p15:clr>
        </p15:guide>
        <p15:guide id="10" pos="2635" userDrawn="1">
          <p15:clr>
            <a:srgbClr val="A4A3A4"/>
          </p15:clr>
        </p15:guide>
        <p15:guide id="11" pos="556" userDrawn="1">
          <p15:clr>
            <a:srgbClr val="A4A3A4"/>
          </p15:clr>
        </p15:guide>
        <p15:guide id="12" pos="6627" userDrawn="1">
          <p15:clr>
            <a:srgbClr val="A4A3A4"/>
          </p15:clr>
        </p15:guide>
        <p15:guide id="13" pos="1719" userDrawn="1">
          <p15:clr>
            <a:srgbClr val="A4A3A4"/>
          </p15:clr>
        </p15:guide>
        <p15:guide id="14" pos="7172"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C00000"/>
    <a:srgbClr val="009900"/>
    <a:srgbClr val="008000"/>
    <a:srgbClr val="008080"/>
    <a:srgbClr val="336600"/>
    <a:srgbClr val="00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56" autoAdjust="0"/>
    <p:restoredTop sz="68858" autoAdjust="0"/>
  </p:normalViewPr>
  <p:slideViewPr>
    <p:cSldViewPr snapToGrid="0">
      <p:cViewPr varScale="1">
        <p:scale>
          <a:sx n="68" d="100"/>
          <a:sy n="68" d="100"/>
        </p:scale>
        <p:origin x="466" y="58"/>
      </p:cViewPr>
      <p:guideLst>
        <p:guide orient="horz" pos="2110"/>
        <p:guide orient="horz" pos="1892"/>
        <p:guide orient="horz" pos="2304"/>
        <p:guide orient="horz" pos="1709"/>
        <p:guide orient="horz" pos="3157"/>
        <p:guide orient="horz" pos="4170"/>
        <p:guide orient="horz" pos="2886"/>
        <p:guide pos="708"/>
        <p:guide pos="4464"/>
        <p:guide pos="2635"/>
        <p:guide pos="556"/>
        <p:guide pos="6627"/>
        <p:guide pos="1719"/>
        <p:guide pos="7172"/>
      </p:guideLst>
    </p:cSldViewPr>
  </p:slideViewPr>
  <p:outlineViewPr>
    <p:cViewPr>
      <p:scale>
        <a:sx n="33" d="100"/>
        <a:sy n="33" d="100"/>
      </p:scale>
      <p:origin x="0" y="58692"/>
    </p:cViewPr>
  </p:outlineViewPr>
  <p:notesTextViewPr>
    <p:cViewPr>
      <p:scale>
        <a:sx n="150" d="100"/>
        <a:sy n="150" d="100"/>
      </p:scale>
      <p:origin x="0" y="0"/>
    </p:cViewPr>
  </p:notesTextViewPr>
  <p:sorterViewPr>
    <p:cViewPr>
      <p:scale>
        <a:sx n="100" d="100"/>
        <a:sy n="100" d="100"/>
      </p:scale>
      <p:origin x="0" y="0"/>
    </p:cViewPr>
  </p:sorterViewPr>
  <p:notesViewPr>
    <p:cSldViewPr snapToGrid="0">
      <p:cViewPr>
        <p:scale>
          <a:sx n="100" d="100"/>
          <a:sy n="100" d="100"/>
        </p:scale>
        <p:origin x="-2357" y="86"/>
      </p:cViewPr>
      <p:guideLst>
        <p:guide orient="horz" pos="2928"/>
        <p:guide pos="2208"/>
      </p:guideLst>
    </p:cSldViewPr>
  </p:notesViewPr>
  <p:gridSpacing cx="228600" cy="2286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9219" cy="465774"/>
          </a:xfrm>
          <a:prstGeom prst="rect">
            <a:avLst/>
          </a:prstGeom>
        </p:spPr>
        <p:txBody>
          <a:bodyPr vert="horz" lIns="91418" tIns="45709" rIns="91418" bIns="45709" rtlCol="0"/>
          <a:lstStyle>
            <a:lvl1pPr algn="l">
              <a:defRPr sz="1200">
                <a:latin typeface="Gill Sans MT" pitchFamily="34" charset="0"/>
                <a:ea typeface="+mn-ea"/>
                <a:cs typeface="+mn-cs"/>
              </a:defRPr>
            </a:lvl1pPr>
          </a:lstStyle>
          <a:p>
            <a:pPr>
              <a:defRPr/>
            </a:pPr>
            <a:endParaRPr lang="en-US"/>
          </a:p>
        </p:txBody>
      </p:sp>
      <p:sp>
        <p:nvSpPr>
          <p:cNvPr id="3" name="Date Placeholder 2"/>
          <p:cNvSpPr>
            <a:spLocks noGrp="1"/>
          </p:cNvSpPr>
          <p:nvPr>
            <p:ph type="dt" sz="quarter" idx="1"/>
          </p:nvPr>
        </p:nvSpPr>
        <p:spPr>
          <a:xfrm>
            <a:off x="3969592" y="0"/>
            <a:ext cx="3039219" cy="465774"/>
          </a:xfrm>
          <a:prstGeom prst="rect">
            <a:avLst/>
          </a:prstGeom>
        </p:spPr>
        <p:txBody>
          <a:bodyPr vert="horz" wrap="square" lIns="91418" tIns="45709" rIns="91418" bIns="45709" numCol="1" anchor="t"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665BF6DA-DA8C-44E3-A6C0-332C06A682C5}" type="datetimeFigureOut">
              <a:rPr lang="en-US" altLang="en-US"/>
              <a:pPr>
                <a:defRPr/>
              </a:pPr>
              <a:t>2/6/2024</a:t>
            </a:fld>
            <a:endParaRPr lang="en-US" altLang="en-US"/>
          </a:p>
        </p:txBody>
      </p:sp>
      <p:sp>
        <p:nvSpPr>
          <p:cNvPr id="4" name="Footer Placeholder 3"/>
          <p:cNvSpPr>
            <a:spLocks noGrp="1"/>
          </p:cNvSpPr>
          <p:nvPr>
            <p:ph type="ftr" sz="quarter" idx="2"/>
          </p:nvPr>
        </p:nvSpPr>
        <p:spPr>
          <a:xfrm>
            <a:off x="0" y="8829037"/>
            <a:ext cx="3039219" cy="465774"/>
          </a:xfrm>
          <a:prstGeom prst="rect">
            <a:avLst/>
          </a:prstGeom>
        </p:spPr>
        <p:txBody>
          <a:bodyPr vert="horz" lIns="91418" tIns="45709" rIns="91418" bIns="45709" rtlCol="0" anchor="b"/>
          <a:lstStyle>
            <a:lvl1pPr algn="l">
              <a:defRPr sz="1200">
                <a:latin typeface="Gill Sans MT" pitchFamily="34" charset="0"/>
                <a:ea typeface="+mn-ea"/>
                <a:cs typeface="+mn-cs"/>
              </a:defRPr>
            </a:lvl1pPr>
          </a:lstStyle>
          <a:p>
            <a:pPr>
              <a:defRPr/>
            </a:pPr>
            <a:endParaRPr lang="en-US"/>
          </a:p>
        </p:txBody>
      </p:sp>
      <p:sp>
        <p:nvSpPr>
          <p:cNvPr id="5" name="Slide Number Placeholder 4"/>
          <p:cNvSpPr>
            <a:spLocks noGrp="1"/>
          </p:cNvSpPr>
          <p:nvPr>
            <p:ph type="sldNum" sz="quarter" idx="3"/>
          </p:nvPr>
        </p:nvSpPr>
        <p:spPr>
          <a:xfrm>
            <a:off x="3969592" y="8829037"/>
            <a:ext cx="3039219" cy="465774"/>
          </a:xfrm>
          <a:prstGeom prst="rect">
            <a:avLst/>
          </a:prstGeom>
        </p:spPr>
        <p:txBody>
          <a:bodyPr vert="horz" wrap="square" lIns="91418" tIns="45709" rIns="91418" bIns="45709" numCol="1" anchor="b"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8F1AEA04-358C-45E1-A861-0E11DAA9CBF5}" type="slidenum">
              <a:rPr lang="en-US" altLang="en-US"/>
              <a:pPr>
                <a:defRPr/>
              </a:pPr>
              <a:t>‹#›</a:t>
            </a:fld>
            <a:endParaRPr lang="en-US" altLang="en-US"/>
          </a:p>
        </p:txBody>
      </p:sp>
    </p:spTree>
    <p:extLst>
      <p:ext uri="{BB962C8B-B14F-4D97-AF65-F5344CB8AC3E}">
        <p14:creationId xmlns:p14="http://schemas.microsoft.com/office/powerpoint/2010/main" val="1548083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628" cy="465774"/>
          </a:xfrm>
          <a:prstGeom prst="rect">
            <a:avLst/>
          </a:prstGeom>
        </p:spPr>
        <p:txBody>
          <a:bodyPr vert="horz" lIns="93137" tIns="46568" rIns="93137" bIns="46568" rtlCol="0"/>
          <a:lstStyle>
            <a:lvl1pPr algn="l" fontAlgn="auto">
              <a:spcBef>
                <a:spcPts val="0"/>
              </a:spcBef>
              <a:spcAft>
                <a:spcPts val="0"/>
              </a:spcAft>
              <a:defRPr sz="1200">
                <a:latin typeface="Gill Sans MT" pitchFamily="34" charset="0"/>
                <a:ea typeface="+mn-ea"/>
                <a:cs typeface="+mn-cs"/>
              </a:defRPr>
            </a:lvl1pPr>
          </a:lstStyle>
          <a:p>
            <a:pPr>
              <a:defRPr/>
            </a:pPr>
            <a:endParaRPr lang="en-US"/>
          </a:p>
        </p:txBody>
      </p:sp>
      <p:sp>
        <p:nvSpPr>
          <p:cNvPr id="3" name="Date Placeholder 2"/>
          <p:cNvSpPr>
            <a:spLocks noGrp="1"/>
          </p:cNvSpPr>
          <p:nvPr>
            <p:ph type="dt" idx="1"/>
          </p:nvPr>
        </p:nvSpPr>
        <p:spPr>
          <a:xfrm>
            <a:off x="3971183" y="0"/>
            <a:ext cx="3037628" cy="465774"/>
          </a:xfrm>
          <a:prstGeom prst="rect">
            <a:avLst/>
          </a:prstGeom>
        </p:spPr>
        <p:txBody>
          <a:bodyPr vert="horz" wrap="square" lIns="93137" tIns="46568" rIns="93137" bIns="46568" numCol="1" anchor="t"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50601C75-92DE-49D3-8A56-637421670EE3}" type="datetimeFigureOut">
              <a:rPr lang="en-US" altLang="en-US"/>
              <a:pPr>
                <a:defRPr/>
              </a:pPr>
              <a:t>2/6/2024</a:t>
            </a:fld>
            <a:endParaRPr lang="en-US" alt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37" tIns="46568" rIns="93137" bIns="46568" rtlCol="0" anchor="ctr"/>
          <a:lstStyle/>
          <a:p>
            <a:pPr lvl="0"/>
            <a:endParaRPr lang="en-US" noProof="0" dirty="0"/>
          </a:p>
        </p:txBody>
      </p:sp>
      <p:sp>
        <p:nvSpPr>
          <p:cNvPr id="5" name="Notes Placeholder 4"/>
          <p:cNvSpPr>
            <a:spLocks noGrp="1"/>
          </p:cNvSpPr>
          <p:nvPr>
            <p:ph type="body" sz="quarter" idx="3"/>
          </p:nvPr>
        </p:nvSpPr>
        <p:spPr>
          <a:xfrm>
            <a:off x="701359" y="4414519"/>
            <a:ext cx="5607684" cy="4187195"/>
          </a:xfrm>
          <a:prstGeom prst="rect">
            <a:avLst/>
          </a:prstGeom>
        </p:spPr>
        <p:txBody>
          <a:bodyPr vert="horz" lIns="93137" tIns="46568" rIns="93137" bIns="46568"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829037"/>
            <a:ext cx="3037628" cy="465774"/>
          </a:xfrm>
          <a:prstGeom prst="rect">
            <a:avLst/>
          </a:prstGeom>
        </p:spPr>
        <p:txBody>
          <a:bodyPr vert="horz" lIns="93137" tIns="46568" rIns="93137" bIns="46568" rtlCol="0" anchor="b"/>
          <a:lstStyle>
            <a:lvl1pPr algn="l" fontAlgn="auto">
              <a:spcBef>
                <a:spcPts val="0"/>
              </a:spcBef>
              <a:spcAft>
                <a:spcPts val="0"/>
              </a:spcAft>
              <a:defRPr sz="1200">
                <a:latin typeface="Gill Sans MT"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971183" y="8829037"/>
            <a:ext cx="3037628" cy="465774"/>
          </a:xfrm>
          <a:prstGeom prst="rect">
            <a:avLst/>
          </a:prstGeom>
        </p:spPr>
        <p:txBody>
          <a:bodyPr vert="horz" wrap="square" lIns="93137" tIns="46568" rIns="93137" bIns="46568" numCol="1" anchor="b" anchorCtr="0" compatLnSpc="1">
            <a:prstTxWarp prst="textNoShape">
              <a:avLst/>
            </a:prstTxWarp>
          </a:bodyPr>
          <a:lstStyle>
            <a:lvl1pPr algn="r">
              <a:defRPr sz="1200">
                <a:latin typeface="Gill Sans MT" pitchFamily="34" charset="0"/>
                <a:ea typeface="ＭＳ Ｐゴシック" pitchFamily="34" charset="-128"/>
                <a:cs typeface="Arial" pitchFamily="34" charset="0"/>
              </a:defRPr>
            </a:lvl1pPr>
          </a:lstStyle>
          <a:p>
            <a:pPr>
              <a:defRPr/>
            </a:pPr>
            <a:fld id="{0BB61E35-BFDD-405B-89B5-EDCF0FB433D1}" type="slidenum">
              <a:rPr lang="en-US" altLang="en-US"/>
              <a:pPr>
                <a:defRPr/>
              </a:pPr>
              <a:t>‹#›</a:t>
            </a:fld>
            <a:endParaRPr lang="en-US" altLang="en-US"/>
          </a:p>
        </p:txBody>
      </p:sp>
    </p:spTree>
    <p:extLst>
      <p:ext uri="{BB962C8B-B14F-4D97-AF65-F5344CB8AC3E}">
        <p14:creationId xmlns:p14="http://schemas.microsoft.com/office/powerpoint/2010/main" val="3341061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Gill Sans MT"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1</a:t>
            </a:fld>
            <a:endParaRPr lang="en-US" altLang="en-US"/>
          </a:p>
        </p:txBody>
      </p:sp>
    </p:spTree>
    <p:extLst>
      <p:ext uri="{BB962C8B-B14F-4D97-AF65-F5344CB8AC3E}">
        <p14:creationId xmlns:p14="http://schemas.microsoft.com/office/powerpoint/2010/main" val="3789907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BB61E35-BFDD-405B-89B5-EDCF0FB433D1}" type="slidenum">
              <a:rPr lang="en-US" altLang="en-US" smtClean="0"/>
              <a:pPr>
                <a:defRPr/>
              </a:pPr>
              <a:t>8</a:t>
            </a:fld>
            <a:endParaRPr lang="en-US" altLang="en-US"/>
          </a:p>
        </p:txBody>
      </p:sp>
    </p:spTree>
    <p:extLst>
      <p:ext uri="{BB962C8B-B14F-4D97-AF65-F5344CB8AC3E}">
        <p14:creationId xmlns:p14="http://schemas.microsoft.com/office/powerpoint/2010/main" val="1398982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NGS is considering what to do with data submitted during testing.  The cleanest solution is to delete it as “test data” and not attempt to move it onto the Live website.  If we were to consider moving it to Live, we would need to re-submit the data to ourselves, which is a tremendous amount of work.  It is best to assume that NGS will ask submitters to re-submit after the switch.</a:t>
            </a:r>
          </a:p>
        </p:txBody>
      </p:sp>
      <p:sp>
        <p:nvSpPr>
          <p:cNvPr id="4" name="Slide Number Placeholder 3"/>
          <p:cNvSpPr>
            <a:spLocks noGrp="1"/>
          </p:cNvSpPr>
          <p:nvPr>
            <p:ph type="sldNum" sz="quarter" idx="5"/>
          </p:nvPr>
        </p:nvSpPr>
        <p:spPr/>
        <p:txBody>
          <a:bodyPr/>
          <a:lstStyle/>
          <a:p>
            <a:pPr>
              <a:defRPr/>
            </a:pPr>
            <a:fld id="{0BB61E35-BFDD-405B-89B5-EDCF0FB433D1}" type="slidenum">
              <a:rPr lang="en-US" altLang="en-US" smtClean="0"/>
              <a:pPr>
                <a:defRPr/>
              </a:pPr>
              <a:t>38</a:t>
            </a:fld>
            <a:endParaRPr lang="en-US" altLang="en-US"/>
          </a:p>
        </p:txBody>
      </p:sp>
    </p:spTree>
    <p:extLst>
      <p:ext uri="{BB962C8B-B14F-4D97-AF65-F5344CB8AC3E}">
        <p14:creationId xmlns:p14="http://schemas.microsoft.com/office/powerpoint/2010/main" val="2753204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52014" indent="-289358">
              <a:defRPr>
                <a:solidFill>
                  <a:schemeClr val="tx1"/>
                </a:solidFill>
                <a:latin typeface="Calibri" panose="020F0502020204030204" pitchFamily="34" charset="0"/>
                <a:cs typeface="Arial" panose="020B0604020202020204" pitchFamily="34" charset="0"/>
              </a:defRPr>
            </a:lvl2pPr>
            <a:lvl3pPr marL="1157434" indent="-230533">
              <a:defRPr>
                <a:solidFill>
                  <a:schemeClr val="tx1"/>
                </a:solidFill>
                <a:latin typeface="Calibri" panose="020F0502020204030204" pitchFamily="34" charset="0"/>
                <a:cs typeface="Arial" panose="020B0604020202020204" pitchFamily="34" charset="0"/>
              </a:defRPr>
            </a:lvl3pPr>
            <a:lvl4pPr marL="1620089" indent="-230533">
              <a:defRPr>
                <a:solidFill>
                  <a:schemeClr val="tx1"/>
                </a:solidFill>
                <a:latin typeface="Calibri" panose="020F0502020204030204" pitchFamily="34" charset="0"/>
                <a:cs typeface="Arial" panose="020B0604020202020204" pitchFamily="34" charset="0"/>
              </a:defRPr>
            </a:lvl4pPr>
            <a:lvl5pPr marL="2082744" indent="-230533">
              <a:defRPr>
                <a:solidFill>
                  <a:schemeClr val="tx1"/>
                </a:solidFill>
                <a:latin typeface="Calibri" panose="020F0502020204030204" pitchFamily="34" charset="0"/>
                <a:cs typeface="Arial" panose="020B0604020202020204" pitchFamily="34" charset="0"/>
              </a:defRPr>
            </a:lvl5pPr>
            <a:lvl6pPr marL="2540630"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98516"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56402"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14288" indent="-23053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8D6984-8E5E-478D-8F77-5884F69C3D28}" type="slidenum">
              <a:rPr lang="en-US" altLang="en-US" smtClean="0">
                <a:latin typeface="Times New Roman" panose="02020603050405020304" pitchFamily="18" charset="0"/>
                <a:cs typeface="Times New Roman" panose="02020603050405020304" pitchFamily="18" charset="0"/>
              </a:rPr>
              <a:pPr/>
              <a:t>45</a:t>
            </a:fld>
            <a:endParaRPr lang="en-US"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7047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 site can</a:t>
            </a:r>
            <a:r>
              <a:rPr lang="en-US" baseline="0" dirty="0"/>
              <a:t> contain 1 or more stations.</a:t>
            </a:r>
          </a:p>
          <a:p>
            <a:pPr marL="171450" indent="-171450">
              <a:buFont typeface="Arial" panose="020B0604020202020204" pitchFamily="34" charset="0"/>
              <a:buChar char="•"/>
            </a:pPr>
            <a:r>
              <a:rPr lang="en-US" baseline="0" dirty="0"/>
              <a:t>At a CORS, the “GRP” is the “point” and the “mark” is the permanent, physical part of the CORS which holds the GRP.  The “ARP” is attached to the antenna, which can come and go and is therefore not a permanent part of the station.  Therefore the ARP is not a mark and does not get a PID, despite decades of this terminology.</a:t>
            </a:r>
          </a:p>
        </p:txBody>
      </p:sp>
      <p:sp>
        <p:nvSpPr>
          <p:cNvPr id="4" name="Slide Number Placeholder 3"/>
          <p:cNvSpPr>
            <a:spLocks noGrp="1"/>
          </p:cNvSpPr>
          <p:nvPr>
            <p:ph type="sldNum" sz="quarter" idx="10"/>
          </p:nvPr>
        </p:nvSpPr>
        <p:spPr/>
        <p:txBody>
          <a:bodyPr/>
          <a:lstStyle/>
          <a:p>
            <a:pPr>
              <a:defRPr/>
            </a:pPr>
            <a:fld id="{0BB61E35-BFDD-405B-89B5-EDCF0FB433D1}" type="slidenum">
              <a:rPr lang="en-US" altLang="en-US" smtClean="0"/>
              <a:pPr>
                <a:defRPr/>
              </a:pPr>
              <a:t>47</a:t>
            </a:fld>
            <a:endParaRPr lang="en-US" altLang="en-US"/>
          </a:p>
        </p:txBody>
      </p:sp>
    </p:spTree>
    <p:extLst>
      <p:ext uri="{BB962C8B-B14F-4D97-AF65-F5344CB8AC3E}">
        <p14:creationId xmlns:p14="http://schemas.microsoft.com/office/powerpoint/2010/main" val="226801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BB61E35-BFDD-405B-89B5-EDCF0FB433D1}" type="slidenum">
              <a:rPr lang="en-US" altLang="en-US" smtClean="0"/>
              <a:pPr>
                <a:defRPr/>
              </a:pPr>
              <a:t>48</a:t>
            </a:fld>
            <a:endParaRPr lang="en-US" altLang="en-US"/>
          </a:p>
        </p:txBody>
      </p:sp>
    </p:spTree>
    <p:extLst>
      <p:ext uri="{BB962C8B-B14F-4D97-AF65-F5344CB8AC3E}">
        <p14:creationId xmlns:p14="http://schemas.microsoft.com/office/powerpoint/2010/main" val="1463391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5" name="Footer Placeholder 4"/>
          <p:cNvSpPr>
            <a:spLocks noGrp="1"/>
          </p:cNvSpPr>
          <p:nvPr>
            <p:ph type="ftr" sz="quarter" idx="11"/>
          </p:nvPr>
        </p:nvSpPr>
        <p:spPr/>
        <p:txBody>
          <a:bodyPr/>
          <a:lstStyle>
            <a:lvl1pPr defTabSz="914400">
              <a:defRPr/>
            </a:lvl1pPr>
          </a:lstStyle>
          <a:p>
            <a:pPr>
              <a:defRPr/>
            </a:pPr>
            <a:r>
              <a:rPr lang="en-US"/>
              <a:t>FGCS</a:t>
            </a:r>
          </a:p>
        </p:txBody>
      </p:sp>
      <p:sp>
        <p:nvSpPr>
          <p:cNvPr id="6" name="Slide Number Placeholder 5"/>
          <p:cNvSpPr>
            <a:spLocks noGrp="1"/>
          </p:cNvSpPr>
          <p:nvPr>
            <p:ph type="sldNum" sz="quarter" idx="12"/>
          </p:nvPr>
        </p:nvSpPr>
        <p:spPr/>
        <p:txBody>
          <a:bodyPr/>
          <a:lstStyle>
            <a:lvl1pPr defTabSz="914400">
              <a:defRPr/>
            </a:lvl1pPr>
          </a:lstStyle>
          <a:p>
            <a:pPr>
              <a:defRPr/>
            </a:pPr>
            <a:fld id="{CE0248DD-E039-490F-A33E-18FD7AE8E335}" type="slidenum">
              <a:rPr lang="en-US"/>
              <a:pPr>
                <a:defRPr/>
              </a:pPr>
              <a:t>‹#›</a:t>
            </a:fld>
            <a:endParaRPr lang="en-US"/>
          </a:p>
        </p:txBody>
      </p:sp>
    </p:spTree>
    <p:extLst>
      <p:ext uri="{BB962C8B-B14F-4D97-AF65-F5344CB8AC3E}">
        <p14:creationId xmlns:p14="http://schemas.microsoft.com/office/powerpoint/2010/main" val="2936527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5" name="Footer Placeholder 4"/>
          <p:cNvSpPr>
            <a:spLocks noGrp="1"/>
          </p:cNvSpPr>
          <p:nvPr>
            <p:ph type="ftr" sz="quarter" idx="11"/>
          </p:nvPr>
        </p:nvSpPr>
        <p:spPr/>
        <p:txBody>
          <a:bodyPr/>
          <a:lstStyle>
            <a:lvl1pPr defTabSz="914400">
              <a:defRPr/>
            </a:lvl1pPr>
          </a:lstStyle>
          <a:p>
            <a:pPr>
              <a:defRPr/>
            </a:pPr>
            <a:r>
              <a:rPr lang="en-US"/>
              <a:t>FGCS</a:t>
            </a:r>
          </a:p>
        </p:txBody>
      </p:sp>
      <p:sp>
        <p:nvSpPr>
          <p:cNvPr id="6" name="Slide Number Placeholder 5"/>
          <p:cNvSpPr>
            <a:spLocks noGrp="1"/>
          </p:cNvSpPr>
          <p:nvPr>
            <p:ph type="sldNum" sz="quarter" idx="12"/>
          </p:nvPr>
        </p:nvSpPr>
        <p:spPr/>
        <p:txBody>
          <a:bodyPr/>
          <a:lstStyle>
            <a:lvl1pPr defTabSz="914400">
              <a:defRPr/>
            </a:lvl1pPr>
          </a:lstStyle>
          <a:p>
            <a:pPr>
              <a:defRPr/>
            </a:pPr>
            <a:fld id="{C3A82986-1F3D-4261-A550-CAE2B5439191}" type="slidenum">
              <a:rPr lang="en-US"/>
              <a:pPr>
                <a:defRPr/>
              </a:pPr>
              <a:t>‹#›</a:t>
            </a:fld>
            <a:endParaRPr lang="en-US"/>
          </a:p>
        </p:txBody>
      </p:sp>
    </p:spTree>
    <p:extLst>
      <p:ext uri="{BB962C8B-B14F-4D97-AF65-F5344CB8AC3E}">
        <p14:creationId xmlns:p14="http://schemas.microsoft.com/office/powerpoint/2010/main" val="3314118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5" name="Footer Placeholder 4"/>
          <p:cNvSpPr>
            <a:spLocks noGrp="1"/>
          </p:cNvSpPr>
          <p:nvPr>
            <p:ph type="ftr" sz="quarter" idx="11"/>
          </p:nvPr>
        </p:nvSpPr>
        <p:spPr/>
        <p:txBody>
          <a:bodyPr/>
          <a:lstStyle>
            <a:lvl1pPr defTabSz="914400">
              <a:defRPr/>
            </a:lvl1pPr>
          </a:lstStyle>
          <a:p>
            <a:pPr>
              <a:defRPr/>
            </a:pPr>
            <a:r>
              <a:rPr lang="en-US"/>
              <a:t>FGCS</a:t>
            </a:r>
          </a:p>
        </p:txBody>
      </p:sp>
      <p:sp>
        <p:nvSpPr>
          <p:cNvPr id="6" name="Slide Number Placeholder 5"/>
          <p:cNvSpPr>
            <a:spLocks noGrp="1"/>
          </p:cNvSpPr>
          <p:nvPr>
            <p:ph type="sldNum" sz="quarter" idx="12"/>
          </p:nvPr>
        </p:nvSpPr>
        <p:spPr/>
        <p:txBody>
          <a:bodyPr/>
          <a:lstStyle>
            <a:lvl1pPr defTabSz="914400">
              <a:defRPr/>
            </a:lvl1pPr>
          </a:lstStyle>
          <a:p>
            <a:pPr>
              <a:defRPr/>
            </a:pPr>
            <a:fld id="{9388FFD5-0402-43D6-9F11-6821BFC63D0A}" type="slidenum">
              <a:rPr lang="en-US"/>
              <a:pPr>
                <a:defRPr/>
              </a:pPr>
              <a:t>‹#›</a:t>
            </a:fld>
            <a:endParaRPr lang="en-US"/>
          </a:p>
        </p:txBody>
      </p:sp>
    </p:spTree>
    <p:extLst>
      <p:ext uri="{BB962C8B-B14F-4D97-AF65-F5344CB8AC3E}">
        <p14:creationId xmlns:p14="http://schemas.microsoft.com/office/powerpoint/2010/main" val="3355734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97467" y="568325"/>
            <a:ext cx="10409767" cy="1144588"/>
          </a:xfrm>
        </p:spPr>
        <p:txBody>
          <a:bodyPr/>
          <a:lstStyle/>
          <a:p>
            <a:r>
              <a:rPr lang="en-US"/>
              <a:t>Click to edit Master title style</a:t>
            </a:r>
          </a:p>
        </p:txBody>
      </p:sp>
      <p:sp>
        <p:nvSpPr>
          <p:cNvPr id="3" name="Content Placeholder 2"/>
          <p:cNvSpPr>
            <a:spLocks noGrp="1"/>
          </p:cNvSpPr>
          <p:nvPr>
            <p:ph sz="half" idx="1"/>
          </p:nvPr>
        </p:nvSpPr>
        <p:spPr>
          <a:xfrm>
            <a:off x="897467" y="1906588"/>
            <a:ext cx="5103284" cy="43195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203951" y="1906588"/>
            <a:ext cx="5103283" cy="2082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203951" y="4141789"/>
            <a:ext cx="5103283" cy="20843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9483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05721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72043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092999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20623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8"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966180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4"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687213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3"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70325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5" name="Footer Placeholder 4"/>
          <p:cNvSpPr>
            <a:spLocks noGrp="1"/>
          </p:cNvSpPr>
          <p:nvPr>
            <p:ph type="ftr" sz="quarter" idx="11"/>
          </p:nvPr>
        </p:nvSpPr>
        <p:spPr/>
        <p:txBody>
          <a:bodyPr/>
          <a:lstStyle>
            <a:lvl1pPr defTabSz="914400">
              <a:defRPr/>
            </a:lvl1pPr>
          </a:lstStyle>
          <a:p>
            <a:pPr>
              <a:defRPr/>
            </a:pPr>
            <a:r>
              <a:rPr lang="en-US"/>
              <a:t>FGCS</a:t>
            </a:r>
          </a:p>
        </p:txBody>
      </p:sp>
      <p:sp>
        <p:nvSpPr>
          <p:cNvPr id="6" name="Slide Number Placeholder 5"/>
          <p:cNvSpPr>
            <a:spLocks noGrp="1"/>
          </p:cNvSpPr>
          <p:nvPr>
            <p:ph type="sldNum" sz="quarter" idx="12"/>
          </p:nvPr>
        </p:nvSpPr>
        <p:spPr/>
        <p:txBody>
          <a:bodyPr/>
          <a:lstStyle>
            <a:lvl1pPr defTabSz="914400">
              <a:defRPr/>
            </a:lvl1pPr>
          </a:lstStyle>
          <a:p>
            <a:pPr>
              <a:defRPr/>
            </a:pPr>
            <a:fld id="{EB6791C4-DF4E-4C17-A41C-B2BEB15390BD}" type="slidenum">
              <a:rPr lang="en-US"/>
              <a:pPr>
                <a:defRPr/>
              </a:pPr>
              <a:t>‹#›</a:t>
            </a:fld>
            <a:endParaRPr lang="en-US"/>
          </a:p>
        </p:txBody>
      </p:sp>
    </p:spTree>
    <p:extLst>
      <p:ext uri="{BB962C8B-B14F-4D97-AF65-F5344CB8AC3E}">
        <p14:creationId xmlns:p14="http://schemas.microsoft.com/office/powerpoint/2010/main" val="25484212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04036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3778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566089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582869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91109657-9162-4B0D-AA6B-54BA105B8BE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459415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81083702-E6E1-411B-A9C5-9B25E2FC045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658135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F8109228-8DC1-4108-8F5F-76E7DB08A2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559294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7" name="Slide Number Placeholder 5"/>
          <p:cNvSpPr>
            <a:spLocks noGrp="1"/>
          </p:cNvSpPr>
          <p:nvPr>
            <p:ph type="sldNum" sz="quarter" idx="12"/>
          </p:nvPr>
        </p:nvSpPr>
        <p:spPr/>
        <p:txBody>
          <a:bodyPr/>
          <a:lstStyle>
            <a:lvl1pPr>
              <a:defRPr/>
            </a:lvl1pPr>
          </a:lstStyle>
          <a:p>
            <a:pPr>
              <a:defRPr/>
            </a:pPr>
            <a:fld id="{32BC48EA-E0C4-496C-BBFE-57A4C7C9F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500149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8"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9" name="Slide Number Placeholder 5"/>
          <p:cNvSpPr>
            <a:spLocks noGrp="1"/>
          </p:cNvSpPr>
          <p:nvPr>
            <p:ph type="sldNum" sz="quarter" idx="12"/>
          </p:nvPr>
        </p:nvSpPr>
        <p:spPr/>
        <p:txBody>
          <a:bodyPr/>
          <a:lstStyle>
            <a:lvl1pPr>
              <a:defRPr/>
            </a:lvl1pPr>
          </a:lstStyle>
          <a:p>
            <a:pPr>
              <a:defRPr/>
            </a:pPr>
            <a:fld id="{80948E24-2272-499F-A113-87AFB6171D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668798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4"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5" name="Slide Number Placeholder 5"/>
          <p:cNvSpPr>
            <a:spLocks noGrp="1"/>
          </p:cNvSpPr>
          <p:nvPr>
            <p:ph type="sldNum" sz="quarter" idx="12"/>
          </p:nvPr>
        </p:nvSpPr>
        <p:spPr/>
        <p:txBody>
          <a:bodyPr/>
          <a:lstStyle>
            <a:lvl1pPr>
              <a:defRPr/>
            </a:lvl1pPr>
          </a:lstStyle>
          <a:p>
            <a:pPr>
              <a:defRPr/>
            </a:pPr>
            <a:fld id="{AB7C3780-70E6-40D6-BD95-92E481368A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4329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5" name="Footer Placeholder 4"/>
          <p:cNvSpPr>
            <a:spLocks noGrp="1"/>
          </p:cNvSpPr>
          <p:nvPr>
            <p:ph type="ftr" sz="quarter" idx="11"/>
          </p:nvPr>
        </p:nvSpPr>
        <p:spPr/>
        <p:txBody>
          <a:bodyPr/>
          <a:lstStyle>
            <a:lvl1pPr defTabSz="914400">
              <a:defRPr/>
            </a:lvl1pPr>
          </a:lstStyle>
          <a:p>
            <a:pPr>
              <a:defRPr/>
            </a:pPr>
            <a:r>
              <a:rPr lang="en-US"/>
              <a:t>FGCS</a:t>
            </a:r>
          </a:p>
        </p:txBody>
      </p:sp>
      <p:sp>
        <p:nvSpPr>
          <p:cNvPr id="6" name="Slide Number Placeholder 5"/>
          <p:cNvSpPr>
            <a:spLocks noGrp="1"/>
          </p:cNvSpPr>
          <p:nvPr>
            <p:ph type="sldNum" sz="quarter" idx="12"/>
          </p:nvPr>
        </p:nvSpPr>
        <p:spPr/>
        <p:txBody>
          <a:bodyPr/>
          <a:lstStyle>
            <a:lvl1pPr defTabSz="914400">
              <a:defRPr/>
            </a:lvl1pPr>
          </a:lstStyle>
          <a:p>
            <a:pPr>
              <a:defRPr/>
            </a:pPr>
            <a:fld id="{70739471-F808-4705-A7AA-D92294A1C557}" type="slidenum">
              <a:rPr lang="en-US"/>
              <a:pPr>
                <a:defRPr/>
              </a:pPr>
              <a:t>‹#›</a:t>
            </a:fld>
            <a:endParaRPr lang="en-US"/>
          </a:p>
        </p:txBody>
      </p:sp>
    </p:spTree>
    <p:extLst>
      <p:ext uri="{BB962C8B-B14F-4D97-AF65-F5344CB8AC3E}">
        <p14:creationId xmlns:p14="http://schemas.microsoft.com/office/powerpoint/2010/main" val="33755521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3"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4" name="Slide Number Placeholder 5"/>
          <p:cNvSpPr>
            <a:spLocks noGrp="1"/>
          </p:cNvSpPr>
          <p:nvPr>
            <p:ph type="sldNum" sz="quarter" idx="12"/>
          </p:nvPr>
        </p:nvSpPr>
        <p:spPr/>
        <p:txBody>
          <a:bodyPr/>
          <a:lstStyle>
            <a:lvl1pPr>
              <a:defRPr/>
            </a:lvl1pPr>
          </a:lstStyle>
          <a:p>
            <a:pPr>
              <a:defRPr/>
            </a:pPr>
            <a:fld id="{9F1DC1B9-CCCA-454A-837E-B9A2D236531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208571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7" name="Slide Number Placeholder 5"/>
          <p:cNvSpPr>
            <a:spLocks noGrp="1"/>
          </p:cNvSpPr>
          <p:nvPr>
            <p:ph type="sldNum" sz="quarter" idx="12"/>
          </p:nvPr>
        </p:nvSpPr>
        <p:spPr/>
        <p:txBody>
          <a:bodyPr/>
          <a:lstStyle>
            <a:lvl1pPr>
              <a:defRPr/>
            </a:lvl1pPr>
          </a:lstStyle>
          <a:p>
            <a:pPr>
              <a:defRPr/>
            </a:pPr>
            <a:fld id="{BF196642-AB2C-4250-9960-DC6CC04797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703329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6"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7" name="Slide Number Placeholder 5"/>
          <p:cNvSpPr>
            <a:spLocks noGrp="1"/>
          </p:cNvSpPr>
          <p:nvPr>
            <p:ph type="sldNum" sz="quarter" idx="12"/>
          </p:nvPr>
        </p:nvSpPr>
        <p:spPr/>
        <p:txBody>
          <a:bodyPr/>
          <a:lstStyle>
            <a:lvl1pPr>
              <a:defRPr/>
            </a:lvl1pPr>
          </a:lstStyle>
          <a:p>
            <a:pPr>
              <a:defRPr/>
            </a:pPr>
            <a:fld id="{4C1E5EEF-0BE9-4A2F-966A-FDBA469051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286103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51E40B99-DE6C-4D2D-B943-19722DABE0C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245494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solidFill>
                  <a:prstClr val="black">
                    <a:tint val="75000"/>
                  </a:prstClr>
                </a:solidFill>
              </a:rPr>
              <a:t>February 6, 2024</a:t>
            </a:r>
          </a:p>
        </p:txBody>
      </p:sp>
      <p:sp>
        <p:nvSpPr>
          <p:cNvPr id="5" name="Footer Placeholder 4"/>
          <p:cNvSpPr>
            <a:spLocks noGrp="1"/>
          </p:cNvSpPr>
          <p:nvPr>
            <p:ph type="ftr" sz="quarter" idx="11"/>
          </p:nvPr>
        </p:nvSpPr>
        <p:spPr/>
        <p:txBody>
          <a:bodyPr/>
          <a:lstStyle>
            <a:lvl1pPr>
              <a:defRPr/>
            </a:lvl1pPr>
          </a:lstStyle>
          <a:p>
            <a:pPr>
              <a:defRPr/>
            </a:pPr>
            <a:r>
              <a:rPr lang="en-US">
                <a:solidFill>
                  <a:prstClr val="black">
                    <a:tint val="75000"/>
                  </a:prstClr>
                </a:solidFill>
              </a:rPr>
              <a:t>FGCS</a:t>
            </a:r>
          </a:p>
        </p:txBody>
      </p:sp>
      <p:sp>
        <p:nvSpPr>
          <p:cNvPr id="6" name="Slide Number Placeholder 5"/>
          <p:cNvSpPr>
            <a:spLocks noGrp="1"/>
          </p:cNvSpPr>
          <p:nvPr>
            <p:ph type="sldNum" sz="quarter" idx="12"/>
          </p:nvPr>
        </p:nvSpPr>
        <p:spPr/>
        <p:txBody>
          <a:bodyPr/>
          <a:lstStyle>
            <a:lvl1pPr>
              <a:defRPr/>
            </a:lvl1pPr>
          </a:lstStyle>
          <a:p>
            <a:pPr>
              <a:defRPr/>
            </a:pPr>
            <a:fld id="{359B5CB4-F098-4822-9951-C21BC47364E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54653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6" name="Footer Placeholder 4"/>
          <p:cNvSpPr>
            <a:spLocks noGrp="1"/>
          </p:cNvSpPr>
          <p:nvPr>
            <p:ph type="ftr" sz="quarter" idx="11"/>
          </p:nvPr>
        </p:nvSpPr>
        <p:spPr/>
        <p:txBody>
          <a:bodyPr/>
          <a:lstStyle>
            <a:lvl1pPr defTabSz="914400">
              <a:defRPr/>
            </a:lvl1pPr>
          </a:lstStyle>
          <a:p>
            <a:pPr>
              <a:defRPr/>
            </a:pPr>
            <a:r>
              <a:rPr lang="en-US"/>
              <a:t>FGCS</a:t>
            </a:r>
          </a:p>
        </p:txBody>
      </p:sp>
      <p:sp>
        <p:nvSpPr>
          <p:cNvPr id="7" name="Slide Number Placeholder 5"/>
          <p:cNvSpPr>
            <a:spLocks noGrp="1"/>
          </p:cNvSpPr>
          <p:nvPr>
            <p:ph type="sldNum" sz="quarter" idx="12"/>
          </p:nvPr>
        </p:nvSpPr>
        <p:spPr/>
        <p:txBody>
          <a:bodyPr/>
          <a:lstStyle>
            <a:lvl1pPr defTabSz="914400">
              <a:defRPr/>
            </a:lvl1pPr>
          </a:lstStyle>
          <a:p>
            <a:pPr>
              <a:defRPr/>
            </a:pPr>
            <a:fld id="{F02D534D-F749-4E34-9E16-A977421D79C9}" type="slidenum">
              <a:rPr lang="en-US"/>
              <a:pPr>
                <a:defRPr/>
              </a:pPr>
              <a:t>‹#›</a:t>
            </a:fld>
            <a:endParaRPr lang="en-US"/>
          </a:p>
        </p:txBody>
      </p:sp>
    </p:spTree>
    <p:extLst>
      <p:ext uri="{BB962C8B-B14F-4D97-AF65-F5344CB8AC3E}">
        <p14:creationId xmlns:p14="http://schemas.microsoft.com/office/powerpoint/2010/main" val="755620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8" name="Footer Placeholder 4"/>
          <p:cNvSpPr>
            <a:spLocks noGrp="1"/>
          </p:cNvSpPr>
          <p:nvPr>
            <p:ph type="ftr" sz="quarter" idx="11"/>
          </p:nvPr>
        </p:nvSpPr>
        <p:spPr/>
        <p:txBody>
          <a:bodyPr/>
          <a:lstStyle>
            <a:lvl1pPr defTabSz="914400">
              <a:defRPr/>
            </a:lvl1pPr>
          </a:lstStyle>
          <a:p>
            <a:pPr>
              <a:defRPr/>
            </a:pPr>
            <a:r>
              <a:rPr lang="en-US"/>
              <a:t>FGCS</a:t>
            </a:r>
          </a:p>
        </p:txBody>
      </p:sp>
      <p:sp>
        <p:nvSpPr>
          <p:cNvPr id="9" name="Slide Number Placeholder 5"/>
          <p:cNvSpPr>
            <a:spLocks noGrp="1"/>
          </p:cNvSpPr>
          <p:nvPr>
            <p:ph type="sldNum" sz="quarter" idx="12"/>
          </p:nvPr>
        </p:nvSpPr>
        <p:spPr/>
        <p:txBody>
          <a:bodyPr/>
          <a:lstStyle>
            <a:lvl1pPr defTabSz="914400">
              <a:defRPr/>
            </a:lvl1pPr>
          </a:lstStyle>
          <a:p>
            <a:pPr>
              <a:defRPr/>
            </a:pPr>
            <a:fld id="{9352E7D5-2CCB-47EF-A1DD-484874EE5CC0}" type="slidenum">
              <a:rPr lang="en-US"/>
              <a:pPr>
                <a:defRPr/>
              </a:pPr>
              <a:t>‹#›</a:t>
            </a:fld>
            <a:endParaRPr lang="en-US"/>
          </a:p>
        </p:txBody>
      </p:sp>
    </p:spTree>
    <p:extLst>
      <p:ext uri="{BB962C8B-B14F-4D97-AF65-F5344CB8AC3E}">
        <p14:creationId xmlns:p14="http://schemas.microsoft.com/office/powerpoint/2010/main" val="4132218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4" name="Footer Placeholder 4"/>
          <p:cNvSpPr>
            <a:spLocks noGrp="1"/>
          </p:cNvSpPr>
          <p:nvPr>
            <p:ph type="ftr" sz="quarter" idx="11"/>
          </p:nvPr>
        </p:nvSpPr>
        <p:spPr/>
        <p:txBody>
          <a:bodyPr/>
          <a:lstStyle>
            <a:lvl1pPr defTabSz="914400">
              <a:defRPr/>
            </a:lvl1pPr>
          </a:lstStyle>
          <a:p>
            <a:pPr>
              <a:defRPr/>
            </a:pPr>
            <a:r>
              <a:rPr lang="en-US"/>
              <a:t>FGCS</a:t>
            </a:r>
          </a:p>
        </p:txBody>
      </p:sp>
      <p:sp>
        <p:nvSpPr>
          <p:cNvPr id="5" name="Slide Number Placeholder 5"/>
          <p:cNvSpPr>
            <a:spLocks noGrp="1"/>
          </p:cNvSpPr>
          <p:nvPr>
            <p:ph type="sldNum" sz="quarter" idx="12"/>
          </p:nvPr>
        </p:nvSpPr>
        <p:spPr/>
        <p:txBody>
          <a:bodyPr/>
          <a:lstStyle>
            <a:lvl1pPr defTabSz="914400">
              <a:defRPr/>
            </a:lvl1pPr>
          </a:lstStyle>
          <a:p>
            <a:pPr>
              <a:defRPr/>
            </a:pPr>
            <a:fld id="{5A837433-97E9-4D94-B898-19FA6F4A2CA7}" type="slidenum">
              <a:rPr lang="en-US"/>
              <a:pPr>
                <a:defRPr/>
              </a:pPr>
              <a:t>‹#›</a:t>
            </a:fld>
            <a:endParaRPr lang="en-US"/>
          </a:p>
        </p:txBody>
      </p:sp>
    </p:spTree>
    <p:extLst>
      <p:ext uri="{BB962C8B-B14F-4D97-AF65-F5344CB8AC3E}">
        <p14:creationId xmlns:p14="http://schemas.microsoft.com/office/powerpoint/2010/main" val="3264490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3" name="Footer Placeholder 4"/>
          <p:cNvSpPr>
            <a:spLocks noGrp="1"/>
          </p:cNvSpPr>
          <p:nvPr>
            <p:ph type="ftr" sz="quarter" idx="11"/>
          </p:nvPr>
        </p:nvSpPr>
        <p:spPr/>
        <p:txBody>
          <a:bodyPr/>
          <a:lstStyle>
            <a:lvl1pPr defTabSz="914400">
              <a:defRPr/>
            </a:lvl1pPr>
          </a:lstStyle>
          <a:p>
            <a:pPr>
              <a:defRPr/>
            </a:pPr>
            <a:r>
              <a:rPr lang="en-US"/>
              <a:t>FGCS</a:t>
            </a:r>
          </a:p>
        </p:txBody>
      </p:sp>
      <p:sp>
        <p:nvSpPr>
          <p:cNvPr id="4" name="Slide Number Placeholder 5"/>
          <p:cNvSpPr>
            <a:spLocks noGrp="1"/>
          </p:cNvSpPr>
          <p:nvPr>
            <p:ph type="sldNum" sz="quarter" idx="12"/>
          </p:nvPr>
        </p:nvSpPr>
        <p:spPr/>
        <p:txBody>
          <a:bodyPr/>
          <a:lstStyle>
            <a:lvl1pPr defTabSz="914400">
              <a:defRPr/>
            </a:lvl1pPr>
          </a:lstStyle>
          <a:p>
            <a:pPr>
              <a:defRPr/>
            </a:pPr>
            <a:fld id="{58280CB3-0FF6-4D07-A0F6-C78040BEDDEE}" type="slidenum">
              <a:rPr lang="en-US"/>
              <a:pPr>
                <a:defRPr/>
              </a:pPr>
              <a:t>‹#›</a:t>
            </a:fld>
            <a:endParaRPr lang="en-US"/>
          </a:p>
        </p:txBody>
      </p:sp>
    </p:spTree>
    <p:extLst>
      <p:ext uri="{BB962C8B-B14F-4D97-AF65-F5344CB8AC3E}">
        <p14:creationId xmlns:p14="http://schemas.microsoft.com/office/powerpoint/2010/main" val="1007191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6" name="Footer Placeholder 4"/>
          <p:cNvSpPr>
            <a:spLocks noGrp="1"/>
          </p:cNvSpPr>
          <p:nvPr>
            <p:ph type="ftr" sz="quarter" idx="11"/>
          </p:nvPr>
        </p:nvSpPr>
        <p:spPr/>
        <p:txBody>
          <a:bodyPr/>
          <a:lstStyle>
            <a:lvl1pPr defTabSz="914400">
              <a:defRPr/>
            </a:lvl1pPr>
          </a:lstStyle>
          <a:p>
            <a:pPr>
              <a:defRPr/>
            </a:pPr>
            <a:r>
              <a:rPr lang="en-US"/>
              <a:t>FGCS</a:t>
            </a:r>
          </a:p>
        </p:txBody>
      </p:sp>
      <p:sp>
        <p:nvSpPr>
          <p:cNvPr id="7" name="Slide Number Placeholder 5"/>
          <p:cNvSpPr>
            <a:spLocks noGrp="1"/>
          </p:cNvSpPr>
          <p:nvPr>
            <p:ph type="sldNum" sz="quarter" idx="12"/>
          </p:nvPr>
        </p:nvSpPr>
        <p:spPr/>
        <p:txBody>
          <a:bodyPr/>
          <a:lstStyle>
            <a:lvl1pPr defTabSz="914400">
              <a:defRPr/>
            </a:lvl1pPr>
          </a:lstStyle>
          <a:p>
            <a:pPr>
              <a:defRPr/>
            </a:pPr>
            <a:fld id="{CD9C6512-9771-45B7-9F31-64042ED0DC36}" type="slidenum">
              <a:rPr lang="en-US"/>
              <a:pPr>
                <a:defRPr/>
              </a:pPr>
              <a:t>‹#›</a:t>
            </a:fld>
            <a:endParaRPr lang="en-US"/>
          </a:p>
        </p:txBody>
      </p:sp>
    </p:spTree>
    <p:extLst>
      <p:ext uri="{BB962C8B-B14F-4D97-AF65-F5344CB8AC3E}">
        <p14:creationId xmlns:p14="http://schemas.microsoft.com/office/powerpoint/2010/main" val="2937830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a:defRPr/>
            </a:lvl1pPr>
          </a:lstStyle>
          <a:p>
            <a:pPr>
              <a:defRPr/>
            </a:pPr>
            <a:r>
              <a:rPr lang="en-US"/>
              <a:t>February 6, 2024</a:t>
            </a:r>
          </a:p>
        </p:txBody>
      </p:sp>
      <p:sp>
        <p:nvSpPr>
          <p:cNvPr id="6" name="Footer Placeholder 4"/>
          <p:cNvSpPr>
            <a:spLocks noGrp="1"/>
          </p:cNvSpPr>
          <p:nvPr>
            <p:ph type="ftr" sz="quarter" idx="11"/>
          </p:nvPr>
        </p:nvSpPr>
        <p:spPr/>
        <p:txBody>
          <a:bodyPr/>
          <a:lstStyle>
            <a:lvl1pPr defTabSz="914400">
              <a:defRPr/>
            </a:lvl1pPr>
          </a:lstStyle>
          <a:p>
            <a:pPr>
              <a:defRPr/>
            </a:pPr>
            <a:r>
              <a:rPr lang="en-US"/>
              <a:t>FGCS</a:t>
            </a:r>
          </a:p>
        </p:txBody>
      </p:sp>
      <p:sp>
        <p:nvSpPr>
          <p:cNvPr id="7" name="Slide Number Placeholder 5"/>
          <p:cNvSpPr>
            <a:spLocks noGrp="1"/>
          </p:cNvSpPr>
          <p:nvPr>
            <p:ph type="sldNum" sz="quarter" idx="12"/>
          </p:nvPr>
        </p:nvSpPr>
        <p:spPr/>
        <p:txBody>
          <a:bodyPr/>
          <a:lstStyle>
            <a:lvl1pPr defTabSz="914400">
              <a:defRPr/>
            </a:lvl1pPr>
          </a:lstStyle>
          <a:p>
            <a:pPr>
              <a:defRPr/>
            </a:pPr>
            <a:fld id="{639559B1-278D-4C34-B003-AF779974BA76}" type="slidenum">
              <a:rPr lang="en-US"/>
              <a:pPr>
                <a:defRPr/>
              </a:pPr>
              <a:t>‹#›</a:t>
            </a:fld>
            <a:endParaRPr lang="en-US"/>
          </a:p>
        </p:txBody>
      </p:sp>
    </p:spTree>
    <p:extLst>
      <p:ext uri="{BB962C8B-B14F-4D97-AF65-F5344CB8AC3E}">
        <p14:creationId xmlns:p14="http://schemas.microsoft.com/office/powerpoint/2010/main" val="2859381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609600" y="1600203"/>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tint val="75000"/>
                  </a:prstClr>
                </a:solidFill>
                <a:latin typeface="+mn-lt"/>
                <a:ea typeface="+mn-ea"/>
                <a:cs typeface="+mn-cs"/>
              </a:defRPr>
            </a:lvl1pPr>
          </a:lstStyle>
          <a:p>
            <a:pPr>
              <a:defRPr/>
            </a:pPr>
            <a:r>
              <a:rPr lang="en-US"/>
              <a:t>February 6, 2024</a:t>
            </a: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mn-lt"/>
                <a:ea typeface="+mn-ea"/>
                <a:cs typeface="+mn-cs"/>
              </a:defRPr>
            </a:lvl1pPr>
          </a:lstStyle>
          <a:p>
            <a:pPr>
              <a:defRPr/>
            </a:pPr>
            <a:r>
              <a:rPr lang="en-US"/>
              <a:t>FGCS</a:t>
            </a: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tint val="75000"/>
                  </a:prstClr>
                </a:solidFill>
                <a:latin typeface="+mn-lt"/>
                <a:ea typeface="+mn-ea"/>
                <a:cs typeface="+mn-cs"/>
              </a:defRPr>
            </a:lvl1pPr>
          </a:lstStyle>
          <a:p>
            <a:pPr>
              <a:defRPr/>
            </a:pPr>
            <a:fld id="{9FD14B67-5B11-4339-9EE3-C1E8D2A7596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7868" r:id="rId1"/>
    <p:sldLayoutId id="2147487869" r:id="rId2"/>
    <p:sldLayoutId id="2147487870" r:id="rId3"/>
    <p:sldLayoutId id="2147487871" r:id="rId4"/>
    <p:sldLayoutId id="2147487872" r:id="rId5"/>
    <p:sldLayoutId id="2147487873" r:id="rId6"/>
    <p:sldLayoutId id="2147487874" r:id="rId7"/>
    <p:sldLayoutId id="2147487875" r:id="rId8"/>
    <p:sldLayoutId id="2147487876" r:id="rId9"/>
    <p:sldLayoutId id="2147487877" r:id="rId10"/>
    <p:sldLayoutId id="2147487878" r:id="rId11"/>
    <p:sldLayoutId id="2147487903" r:id="rId12"/>
  </p:sldLayoutIdLst>
  <p:hf hdr="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3" cstate="print"/>
          <a:srcRect/>
          <a:stretch>
            <a:fillRect/>
          </a:stretch>
        </p:blipFill>
        <p:spPr bwMode="auto">
          <a:xfrm>
            <a:off x="0" y="0"/>
            <a:ext cx="12192000" cy="6858000"/>
          </a:xfrm>
          <a:prstGeom prst="rect">
            <a:avLst/>
          </a:prstGeom>
          <a:noFill/>
          <a:ln w="9525">
            <a:noFill/>
            <a:miter lim="800000"/>
            <a:headEnd/>
            <a:tailEnd/>
          </a:ln>
        </p:spPr>
      </p:pic>
      <p:sp>
        <p:nvSpPr>
          <p:cNvPr id="2051"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2052" name="Text Placeholder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eaLnBrk="0" hangingPunct="0">
              <a:defRPr/>
            </a:pPr>
            <a:r>
              <a:rPr lang="en-US" b="1">
                <a:solidFill>
                  <a:prstClr val="black">
                    <a:tint val="75000"/>
                  </a:prstClr>
                </a:solidFill>
                <a:ea typeface="+mn-ea"/>
              </a:rPr>
              <a:t>February 6, 2024</a:t>
            </a: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0" hangingPunct="0">
              <a:defRPr/>
            </a:pPr>
            <a:r>
              <a:rPr lang="en-US" b="1">
                <a:solidFill>
                  <a:prstClr val="black">
                    <a:tint val="75000"/>
                  </a:prstClr>
                </a:solidFill>
                <a:ea typeface="+mn-ea"/>
              </a:rPr>
              <a:t>FGCS</a:t>
            </a: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eaLnBrk="0" hangingPunct="0">
              <a:defRPr/>
            </a:pPr>
            <a:fld id="{9BFF1EB7-48D0-4244-B994-DAA8D417C2D9}" type="slidenum">
              <a:rPr lang="en-US" b="1">
                <a:solidFill>
                  <a:prstClr val="black">
                    <a:tint val="75000"/>
                  </a:prstClr>
                </a:solidFill>
                <a:ea typeface="+mn-ea"/>
              </a:rPr>
              <a:pPr eaLnBrk="0" hangingPunct="0">
                <a:defRPr/>
              </a:pPr>
              <a:t>‹#›</a:t>
            </a:fld>
            <a:endParaRPr lang="en-US" b="1">
              <a:solidFill>
                <a:prstClr val="black">
                  <a:tint val="75000"/>
                </a:prstClr>
              </a:solidFill>
              <a:ea typeface="+mn-ea"/>
            </a:endParaRPr>
          </a:p>
        </p:txBody>
      </p:sp>
    </p:spTree>
    <p:extLst>
      <p:ext uri="{BB962C8B-B14F-4D97-AF65-F5344CB8AC3E}">
        <p14:creationId xmlns:p14="http://schemas.microsoft.com/office/powerpoint/2010/main" val="3485090762"/>
      </p:ext>
    </p:extLst>
  </p:cSld>
  <p:clrMap bg1="lt1" tx1="dk1" bg2="lt2" tx2="dk2" accent1="accent1" accent2="accent2" accent3="accent3" accent4="accent4" accent5="accent5" accent6="accent6" hlink="hlink" folHlink="folHlink"/>
  <p:sldLayoutIdLst>
    <p:sldLayoutId id="2147487880" r:id="rId1"/>
    <p:sldLayoutId id="2147487881" r:id="rId2"/>
    <p:sldLayoutId id="2147487882" r:id="rId3"/>
    <p:sldLayoutId id="2147487883" r:id="rId4"/>
    <p:sldLayoutId id="2147487884" r:id="rId5"/>
    <p:sldLayoutId id="2147487885" r:id="rId6"/>
    <p:sldLayoutId id="2147487886" r:id="rId7"/>
    <p:sldLayoutId id="2147487887" r:id="rId8"/>
    <p:sldLayoutId id="2147487888" r:id="rId9"/>
    <p:sldLayoutId id="2147487889" r:id="rId10"/>
    <p:sldLayoutId id="2147487890" r:id="rId11"/>
  </p:sldLayoutIdLst>
  <p:hf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descr="Continuation Slide.JPG"/>
          <p:cNvPicPr>
            <a:picLocks noChangeAspect="1"/>
          </p:cNvPicPr>
          <p:nvPr/>
        </p:nvPicPr>
        <p:blipFill>
          <a:blip r:embed="rId13" cstate="print"/>
          <a:srcRect/>
          <a:stretch>
            <a:fillRect/>
          </a:stretch>
        </p:blipFill>
        <p:spPr bwMode="auto">
          <a:xfrm>
            <a:off x="0" y="0"/>
            <a:ext cx="12192000" cy="6858000"/>
          </a:xfrm>
          <a:prstGeom prst="rect">
            <a:avLst/>
          </a:prstGeom>
          <a:noFill/>
          <a:ln w="9525">
            <a:noFill/>
            <a:miter lim="800000"/>
            <a:headEnd/>
            <a:tailEnd/>
          </a:ln>
        </p:spPr>
      </p:pic>
      <p:sp>
        <p:nvSpPr>
          <p:cNvPr id="2051"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2052" name="Text Placeholder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eaLnBrk="0" hangingPunct="0">
              <a:defRPr/>
            </a:pPr>
            <a:r>
              <a:rPr lang="en-US" b="1">
                <a:solidFill>
                  <a:prstClr val="black">
                    <a:tint val="75000"/>
                  </a:prstClr>
                </a:solidFill>
                <a:ea typeface="+mn-ea"/>
              </a:rPr>
              <a:t>February 6, 2024</a:t>
            </a: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eaLnBrk="0" hangingPunct="0">
              <a:defRPr/>
            </a:pPr>
            <a:r>
              <a:rPr lang="en-US" b="1">
                <a:solidFill>
                  <a:prstClr val="black">
                    <a:tint val="75000"/>
                  </a:prstClr>
                </a:solidFill>
                <a:ea typeface="+mn-ea"/>
              </a:rPr>
              <a:t>FGCS</a:t>
            </a: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eaLnBrk="0" hangingPunct="0">
              <a:defRPr/>
            </a:pPr>
            <a:fld id="{9BFF1EB7-48D0-4244-B994-DAA8D417C2D9}" type="slidenum">
              <a:rPr lang="en-US" b="1">
                <a:solidFill>
                  <a:prstClr val="black">
                    <a:tint val="75000"/>
                  </a:prstClr>
                </a:solidFill>
                <a:ea typeface="+mn-ea"/>
              </a:rPr>
              <a:pPr eaLnBrk="0" hangingPunct="0">
                <a:defRPr/>
              </a:pPr>
              <a:t>‹#›</a:t>
            </a:fld>
            <a:endParaRPr lang="en-US" b="1">
              <a:solidFill>
                <a:prstClr val="black">
                  <a:tint val="75000"/>
                </a:prstClr>
              </a:solidFill>
              <a:ea typeface="+mn-ea"/>
            </a:endParaRPr>
          </a:p>
        </p:txBody>
      </p:sp>
    </p:spTree>
    <p:extLst>
      <p:ext uri="{BB962C8B-B14F-4D97-AF65-F5344CB8AC3E}">
        <p14:creationId xmlns:p14="http://schemas.microsoft.com/office/powerpoint/2010/main" val="3351406659"/>
      </p:ext>
    </p:extLst>
  </p:cSld>
  <p:clrMap bg1="lt1" tx1="dk1" bg2="lt2" tx2="dk2" accent1="accent1" accent2="accent2" accent3="accent3" accent4="accent4" accent5="accent5" accent6="accent6" hlink="hlink" folHlink="folHlink"/>
  <p:sldLayoutIdLst>
    <p:sldLayoutId id="2147487892" r:id="rId1"/>
    <p:sldLayoutId id="2147487893" r:id="rId2"/>
    <p:sldLayoutId id="2147487894" r:id="rId3"/>
    <p:sldLayoutId id="2147487895" r:id="rId4"/>
    <p:sldLayoutId id="2147487896" r:id="rId5"/>
    <p:sldLayoutId id="2147487897" r:id="rId6"/>
    <p:sldLayoutId id="2147487898" r:id="rId7"/>
    <p:sldLayoutId id="2147487899" r:id="rId8"/>
    <p:sldLayoutId id="2147487900" r:id="rId9"/>
    <p:sldLayoutId id="2147487901" r:id="rId10"/>
    <p:sldLayoutId id="2147487902" r:id="rId11"/>
  </p:sldLayoutIdLst>
  <p:hf hdr="0"/>
  <p:txStyles>
    <p:titleStyle>
      <a:lvl1pPr algn="ctr" rtl="0" eaLnBrk="1" fontAlgn="base" hangingPunct="1">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ngs.noaa.gov/"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geodesy.noaa.gov/datums/newdatums/index.shtml" TargetMode="External"/><Relationship Id="rId2" Type="http://schemas.openxmlformats.org/officeDocument/2006/relationships/hyperlink" Target="https://geodesy.noaa.gov/web/science_edu/presentations_library/" TargetMode="External"/><Relationship Id="rId1" Type="http://schemas.openxmlformats.org/officeDocument/2006/relationships/slideLayout" Target="../slideLayouts/slideLayout2.xml"/><Relationship Id="rId4" Type="http://schemas.openxmlformats.org/officeDocument/2006/relationships/hyperlink" Target="https://geodesy.noaa.gov/datums/newdatums/policy.s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Rectangle 4"/>
          <p:cNvSpPr>
            <a:spLocks noChangeArrowheads="1"/>
          </p:cNvSpPr>
          <p:nvPr/>
        </p:nvSpPr>
        <p:spPr bwMode="auto">
          <a:xfrm>
            <a:off x="0" y="2034958"/>
            <a:ext cx="11989837" cy="3632118"/>
          </a:xfrm>
          <a:prstGeom prst="rect">
            <a:avLst/>
          </a:prstGeom>
          <a:noFill/>
          <a:ln w="9525">
            <a:noFill/>
            <a:miter lim="800000"/>
            <a:headEnd/>
            <a:tailEnd/>
          </a:ln>
          <a:effectLst/>
        </p:spPr>
        <p:txBody>
          <a:bodyPr anchor="ctr"/>
          <a:lstStyle/>
          <a:p>
            <a:pPr algn="ctr">
              <a:defRPr/>
            </a:pPr>
            <a:r>
              <a:rPr lang="en-US" sz="3600" b="1" i="1" dirty="0">
                <a:solidFill>
                  <a:prstClr val="black"/>
                </a:solidFill>
                <a:latin typeface="Verdana" pitchFamily="34" charset="0"/>
                <a:ea typeface="+mn-ea"/>
              </a:rPr>
              <a:t>Progress toward a modernized NSRS</a:t>
            </a:r>
            <a:endParaRPr lang="en-US" b="1" dirty="0">
              <a:solidFill>
                <a:prstClr val="black"/>
              </a:solidFill>
              <a:latin typeface="Verdana" pitchFamily="34" charset="0"/>
              <a:ea typeface="+mn-ea"/>
            </a:endParaRPr>
          </a:p>
          <a:p>
            <a:pPr algn="ctr">
              <a:defRPr/>
            </a:pPr>
            <a:endParaRPr lang="en-US" b="1" dirty="0">
              <a:solidFill>
                <a:prstClr val="black"/>
              </a:solidFill>
              <a:latin typeface="Verdana" pitchFamily="34" charset="0"/>
              <a:ea typeface="+mn-ea"/>
            </a:endParaRPr>
          </a:p>
          <a:p>
            <a:pPr algn="ctr">
              <a:defRPr/>
            </a:pPr>
            <a:r>
              <a:rPr lang="en-US" b="1" dirty="0">
                <a:solidFill>
                  <a:prstClr val="black"/>
                </a:solidFill>
                <a:latin typeface="Verdana" pitchFamily="34" charset="0"/>
                <a:ea typeface="+mn-ea"/>
              </a:rPr>
              <a:t>Dru Smith</a:t>
            </a:r>
          </a:p>
          <a:p>
            <a:pPr algn="ctr">
              <a:defRPr/>
            </a:pPr>
            <a:r>
              <a:rPr lang="en-US" dirty="0">
                <a:solidFill>
                  <a:prstClr val="black"/>
                </a:solidFill>
                <a:latin typeface="Verdana" pitchFamily="34" charset="0"/>
                <a:ea typeface="+mn-ea"/>
              </a:rPr>
              <a:t>NSRS Modernization Manager</a:t>
            </a:r>
          </a:p>
          <a:p>
            <a:pPr algn="ctr">
              <a:defRPr/>
            </a:pPr>
            <a:endParaRPr lang="en-US" dirty="0">
              <a:solidFill>
                <a:prstClr val="black"/>
              </a:solidFill>
              <a:latin typeface="Verdana" pitchFamily="34" charset="0"/>
              <a:ea typeface="+mn-ea"/>
            </a:endParaRPr>
          </a:p>
          <a:p>
            <a:pPr algn="ctr">
              <a:defRPr/>
            </a:pPr>
            <a:endParaRPr lang="en-US" dirty="0">
              <a:solidFill>
                <a:prstClr val="black"/>
              </a:solidFill>
              <a:latin typeface="Verdana" pitchFamily="34" charset="0"/>
              <a:ea typeface="+mn-ea"/>
            </a:endParaRPr>
          </a:p>
          <a:p>
            <a:pPr algn="ctr">
              <a:defRPr/>
            </a:pPr>
            <a:r>
              <a:rPr lang="en-US" b="1" dirty="0">
                <a:solidFill>
                  <a:prstClr val="black"/>
                </a:solidFill>
                <a:latin typeface="Verdana" pitchFamily="34" charset="0"/>
                <a:ea typeface="+mn-ea"/>
              </a:rPr>
              <a:t>NOAA’s National Geodetic Survey</a:t>
            </a:r>
            <a:br>
              <a:rPr lang="en-US" b="1" dirty="0">
                <a:solidFill>
                  <a:prstClr val="black"/>
                </a:solidFill>
                <a:effectLst>
                  <a:outerShdw blurRad="38100" dist="38100" dir="2700000" algn="tl">
                    <a:srgbClr val="C0C0C0"/>
                  </a:outerShdw>
                </a:effectLst>
                <a:latin typeface="Verdana" pitchFamily="34" charset="0"/>
                <a:ea typeface="+mn-ea"/>
              </a:rPr>
            </a:br>
            <a:endParaRPr lang="en-US" b="1" dirty="0">
              <a:solidFill>
                <a:prstClr val="black"/>
              </a:solidFill>
              <a:effectLst>
                <a:outerShdw blurRad="38100" dist="38100" dir="2700000" algn="tl">
                  <a:srgbClr val="C0C0C0"/>
                </a:outerShdw>
              </a:effectLst>
              <a:latin typeface="Verdana" pitchFamily="34" charset="0"/>
              <a:ea typeface="+mn-ea"/>
            </a:endParaRPr>
          </a:p>
        </p:txBody>
      </p:sp>
      <p:sp>
        <p:nvSpPr>
          <p:cNvPr id="2" name="Date Placeholder 1"/>
          <p:cNvSpPr>
            <a:spLocks noGrp="1"/>
          </p:cNvSpPr>
          <p:nvPr>
            <p:ph type="dt" sz="half" idx="10"/>
          </p:nvPr>
        </p:nvSpPr>
        <p:spPr/>
        <p:txBody>
          <a:bodyPr/>
          <a:lstStyle/>
          <a:p>
            <a:pPr>
              <a:defRPr/>
            </a:pPr>
            <a:r>
              <a:rPr lang="en-US"/>
              <a:t>February 6, 2024</a:t>
            </a:r>
            <a:endParaRPr lang="en-US" dirty="0"/>
          </a:p>
        </p:txBody>
      </p:sp>
      <p:sp>
        <p:nvSpPr>
          <p:cNvPr id="3" name="Footer Placeholder 2"/>
          <p:cNvSpPr>
            <a:spLocks noGrp="1"/>
          </p:cNvSpPr>
          <p:nvPr>
            <p:ph type="ftr" sz="quarter" idx="11"/>
          </p:nvPr>
        </p:nvSpPr>
        <p:spPr/>
        <p:txBody>
          <a:bodyPr/>
          <a:lstStyle/>
          <a:p>
            <a:pPr>
              <a:defRPr/>
            </a:pPr>
            <a:r>
              <a:rPr lang="en-US"/>
              <a:t>FGCS</a:t>
            </a:r>
            <a:endParaRPr lang="en-US" dirty="0"/>
          </a:p>
        </p:txBody>
      </p:sp>
      <p:sp>
        <p:nvSpPr>
          <p:cNvPr id="4" name="Slide Number Placeholder 3"/>
          <p:cNvSpPr>
            <a:spLocks noGrp="1"/>
          </p:cNvSpPr>
          <p:nvPr>
            <p:ph type="sldNum" sz="quarter" idx="12"/>
          </p:nvPr>
        </p:nvSpPr>
        <p:spPr/>
        <p:txBody>
          <a:bodyPr/>
          <a:lstStyle/>
          <a:p>
            <a:pPr>
              <a:defRPr/>
            </a:pPr>
            <a:fld id="{58280CB3-0FF6-4D07-A0F6-C78040BEDDEE}" type="slidenum">
              <a:rPr lang="en-US" smtClean="0"/>
              <a:pPr>
                <a:defRPr/>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E8DB2-00C5-4C25-845C-8A74CAB2E049}"/>
              </a:ext>
            </a:extLst>
          </p:cNvPr>
          <p:cNvSpPr>
            <a:spLocks noGrp="1"/>
          </p:cNvSpPr>
          <p:nvPr>
            <p:ph type="title"/>
          </p:nvPr>
        </p:nvSpPr>
        <p:spPr/>
        <p:txBody>
          <a:bodyPr/>
          <a:lstStyle/>
          <a:p>
            <a:r>
              <a:rPr lang="en-US" dirty="0"/>
              <a:t>GPS/GLONASS/Galileo/</a:t>
            </a:r>
            <a:r>
              <a:rPr lang="en-US" dirty="0" err="1"/>
              <a:t>Beidou</a:t>
            </a:r>
            <a:r>
              <a:rPr lang="en-US" dirty="0"/>
              <a:t>/ETC</a:t>
            </a:r>
          </a:p>
        </p:txBody>
      </p:sp>
      <p:sp>
        <p:nvSpPr>
          <p:cNvPr id="3" name="Content Placeholder 2">
            <a:extLst>
              <a:ext uri="{FF2B5EF4-FFF2-40B4-BE49-F238E27FC236}">
                <a16:creationId xmlns:a16="http://schemas.microsoft.com/office/drawing/2014/main" id="{DEAFC418-58EE-4F74-8ABE-802B03C44BAA}"/>
              </a:ext>
            </a:extLst>
          </p:cNvPr>
          <p:cNvSpPr>
            <a:spLocks noGrp="1"/>
          </p:cNvSpPr>
          <p:nvPr>
            <p:ph idx="1"/>
          </p:nvPr>
        </p:nvSpPr>
        <p:spPr/>
        <p:txBody>
          <a:bodyPr/>
          <a:lstStyle/>
          <a:p>
            <a:r>
              <a:rPr lang="en-US" dirty="0"/>
              <a:t>New M-PAGES software exists</a:t>
            </a:r>
          </a:p>
          <a:p>
            <a:pPr lvl="1"/>
            <a:r>
              <a:rPr lang="en-US" dirty="0"/>
              <a:t>Can process any GNSS constellation with two frequencies</a:t>
            </a:r>
          </a:p>
          <a:p>
            <a:r>
              <a:rPr lang="en-US" dirty="0"/>
              <a:t>Can be accessed through a BETA release of OPUS-S</a:t>
            </a:r>
          </a:p>
          <a:p>
            <a:pPr lvl="1"/>
            <a:endParaRPr lang="en-US" dirty="0"/>
          </a:p>
        </p:txBody>
      </p:sp>
      <p:sp>
        <p:nvSpPr>
          <p:cNvPr id="4" name="Date Placeholder 3">
            <a:extLst>
              <a:ext uri="{FF2B5EF4-FFF2-40B4-BE49-F238E27FC236}">
                <a16:creationId xmlns:a16="http://schemas.microsoft.com/office/drawing/2014/main" id="{5E8DDFED-3070-4F93-B1B0-DE1CAF3DE36A}"/>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7090F4FB-6E4D-4ED5-8DF3-9EDA50C35312}"/>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CB22758E-A7BB-42F9-BC2D-BEEE12C3556B}"/>
              </a:ext>
            </a:extLst>
          </p:cNvPr>
          <p:cNvSpPr>
            <a:spLocks noGrp="1"/>
          </p:cNvSpPr>
          <p:nvPr>
            <p:ph type="sldNum" sz="quarter" idx="12"/>
          </p:nvPr>
        </p:nvSpPr>
        <p:spPr/>
        <p:txBody>
          <a:bodyPr/>
          <a:lstStyle/>
          <a:p>
            <a:pPr>
              <a:defRPr/>
            </a:pPr>
            <a:fld id="{EB6791C4-DF4E-4C17-A41C-B2BEB15390BD}" type="slidenum">
              <a:rPr lang="en-US" smtClean="0"/>
              <a:pPr>
                <a:defRPr/>
              </a:pPr>
              <a:t>10</a:t>
            </a:fld>
            <a:endParaRPr lang="en-US"/>
          </a:p>
        </p:txBody>
      </p:sp>
      <p:pic>
        <p:nvPicPr>
          <p:cNvPr id="8" name="Picture 7">
            <a:extLst>
              <a:ext uri="{FF2B5EF4-FFF2-40B4-BE49-F238E27FC236}">
                <a16:creationId xmlns:a16="http://schemas.microsoft.com/office/drawing/2014/main" id="{C0F6CAA1-E85C-414C-97FB-71B631341E87}"/>
              </a:ext>
            </a:extLst>
          </p:cNvPr>
          <p:cNvPicPr>
            <a:picLocks noChangeAspect="1"/>
          </p:cNvPicPr>
          <p:nvPr/>
        </p:nvPicPr>
        <p:blipFill>
          <a:blip r:embed="rId2"/>
          <a:stretch>
            <a:fillRect/>
          </a:stretch>
        </p:blipFill>
        <p:spPr>
          <a:xfrm>
            <a:off x="1919591" y="3276778"/>
            <a:ext cx="6526179" cy="2964482"/>
          </a:xfrm>
          <a:prstGeom prst="rect">
            <a:avLst/>
          </a:prstGeom>
        </p:spPr>
      </p:pic>
      <p:sp>
        <p:nvSpPr>
          <p:cNvPr id="9" name="TextBox 8">
            <a:extLst>
              <a:ext uri="{FF2B5EF4-FFF2-40B4-BE49-F238E27FC236}">
                <a16:creationId xmlns:a16="http://schemas.microsoft.com/office/drawing/2014/main" id="{2128ECB5-2176-4CDE-BFBB-EA60D76A57AF}"/>
              </a:ext>
            </a:extLst>
          </p:cNvPr>
          <p:cNvSpPr txBox="1"/>
          <p:nvPr/>
        </p:nvSpPr>
        <p:spPr>
          <a:xfrm>
            <a:off x="8826324" y="5491929"/>
            <a:ext cx="3235181" cy="400110"/>
          </a:xfrm>
          <a:prstGeom prst="rect">
            <a:avLst/>
          </a:prstGeom>
          <a:noFill/>
        </p:spPr>
        <p:txBody>
          <a:bodyPr wrap="none" rtlCol="0">
            <a:spAutoFit/>
          </a:bodyPr>
          <a:lstStyle/>
          <a:p>
            <a:r>
              <a:rPr lang="en-US" sz="2000" b="1" dirty="0">
                <a:solidFill>
                  <a:srgbClr val="FF0000"/>
                </a:solidFill>
              </a:rPr>
              <a:t>beta.ngs.noaa.gov/OPUS</a:t>
            </a:r>
          </a:p>
        </p:txBody>
      </p:sp>
    </p:spTree>
    <p:extLst>
      <p:ext uri="{BB962C8B-B14F-4D97-AF65-F5344CB8AC3E}">
        <p14:creationId xmlns:p14="http://schemas.microsoft.com/office/powerpoint/2010/main" val="3628304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B9AA5-F542-4C79-9DD2-7A643CD7AA9B}"/>
              </a:ext>
            </a:extLst>
          </p:cNvPr>
          <p:cNvSpPr>
            <a:spLocks noGrp="1"/>
          </p:cNvSpPr>
          <p:nvPr>
            <p:ph type="title"/>
          </p:nvPr>
        </p:nvSpPr>
        <p:spPr/>
        <p:txBody>
          <a:bodyPr/>
          <a:lstStyle/>
          <a:p>
            <a:r>
              <a:rPr lang="en-US" dirty="0"/>
              <a:t>LSA Adjustment Methodology Documented</a:t>
            </a:r>
          </a:p>
        </p:txBody>
      </p:sp>
      <p:sp>
        <p:nvSpPr>
          <p:cNvPr id="3" name="Content Placeholder 2">
            <a:extLst>
              <a:ext uri="{FF2B5EF4-FFF2-40B4-BE49-F238E27FC236}">
                <a16:creationId xmlns:a16="http://schemas.microsoft.com/office/drawing/2014/main" id="{B4F1D69D-0B0B-475B-910B-C694D075C769}"/>
              </a:ext>
            </a:extLst>
          </p:cNvPr>
          <p:cNvSpPr>
            <a:spLocks noGrp="1"/>
          </p:cNvSpPr>
          <p:nvPr>
            <p:ph idx="1"/>
          </p:nvPr>
        </p:nvSpPr>
        <p:spPr/>
        <p:txBody>
          <a:bodyPr/>
          <a:lstStyle/>
          <a:p>
            <a:r>
              <a:rPr lang="en-US" dirty="0"/>
              <a:t>The </a:t>
            </a:r>
            <a:r>
              <a:rPr lang="en-US" b="1" u="sng" dirty="0"/>
              <a:t>Multi-Epoch Least-Squares Adjustment Problem</a:t>
            </a:r>
            <a:r>
              <a:rPr lang="en-US" dirty="0"/>
              <a:t>: </a:t>
            </a:r>
            <a:r>
              <a:rPr lang="en-US" i="1" dirty="0"/>
              <a:t>Models Relating Estimable Parameters at a Single Epoch to Geodetic Observations, Stochastic Constraints and Fixed Constraints at Multiple Epochs</a:t>
            </a:r>
          </a:p>
          <a:p>
            <a:r>
              <a:rPr lang="en-US" dirty="0"/>
              <a:t>See NGS Library (https://geodesy.noaa.gov/library/):</a:t>
            </a:r>
          </a:p>
          <a:p>
            <a:pPr lvl="1"/>
            <a:r>
              <a:rPr lang="en-US" sz="1600" dirty="0"/>
              <a:t>NOAA TR NOS NGS 79</a:t>
            </a:r>
          </a:p>
          <a:p>
            <a:pPr lvl="1"/>
            <a:r>
              <a:rPr lang="en-US" sz="1600" dirty="0"/>
              <a:t>NOAA TR NOS NGS 80</a:t>
            </a:r>
          </a:p>
          <a:p>
            <a:pPr lvl="1"/>
            <a:r>
              <a:rPr lang="en-US" sz="1600" dirty="0"/>
              <a:t>NOAA TM NOS NGS 95</a:t>
            </a:r>
          </a:p>
          <a:p>
            <a:pPr lvl="1"/>
            <a:r>
              <a:rPr lang="en-US" sz="1600" dirty="0"/>
              <a:t>NOAA TM NOS NGS 96</a:t>
            </a:r>
          </a:p>
          <a:p>
            <a:r>
              <a:rPr lang="en-US" dirty="0"/>
              <a:t>Codifies the mathematics of national adjustments (RECs) and OPUS adjustments</a:t>
            </a:r>
          </a:p>
        </p:txBody>
      </p:sp>
      <p:sp>
        <p:nvSpPr>
          <p:cNvPr id="4" name="Date Placeholder 3">
            <a:extLst>
              <a:ext uri="{FF2B5EF4-FFF2-40B4-BE49-F238E27FC236}">
                <a16:creationId xmlns:a16="http://schemas.microsoft.com/office/drawing/2014/main" id="{55C70636-7F9E-4394-8494-552F129F8792}"/>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52D84C7B-F719-4DEB-8540-2BB1F1C985BC}"/>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07C9E436-5439-4972-AA76-4136877CF1D7}"/>
              </a:ext>
            </a:extLst>
          </p:cNvPr>
          <p:cNvSpPr>
            <a:spLocks noGrp="1"/>
          </p:cNvSpPr>
          <p:nvPr>
            <p:ph type="sldNum" sz="quarter" idx="12"/>
          </p:nvPr>
        </p:nvSpPr>
        <p:spPr/>
        <p:txBody>
          <a:bodyPr/>
          <a:lstStyle/>
          <a:p>
            <a:pPr>
              <a:defRPr/>
            </a:pPr>
            <a:fld id="{EB6791C4-DF4E-4C17-A41C-B2BEB15390BD}" type="slidenum">
              <a:rPr lang="en-US" smtClean="0"/>
              <a:pPr>
                <a:defRPr/>
              </a:pPr>
              <a:t>11</a:t>
            </a:fld>
            <a:endParaRPr lang="en-US"/>
          </a:p>
        </p:txBody>
      </p:sp>
    </p:spTree>
    <p:extLst>
      <p:ext uri="{BB962C8B-B14F-4D97-AF65-F5344CB8AC3E}">
        <p14:creationId xmlns:p14="http://schemas.microsoft.com/office/powerpoint/2010/main" val="3581282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57080-6B8C-4D62-B2F2-5B49D3D33DE0}"/>
              </a:ext>
            </a:extLst>
          </p:cNvPr>
          <p:cNvSpPr>
            <a:spLocks noGrp="1"/>
          </p:cNvSpPr>
          <p:nvPr>
            <p:ph type="title"/>
          </p:nvPr>
        </p:nvSpPr>
        <p:spPr/>
        <p:txBody>
          <a:bodyPr/>
          <a:lstStyle/>
          <a:p>
            <a:r>
              <a:rPr lang="en-US" dirty="0"/>
              <a:t>Alpha site launched</a:t>
            </a:r>
          </a:p>
        </p:txBody>
      </p:sp>
      <p:sp>
        <p:nvSpPr>
          <p:cNvPr id="3" name="Content Placeholder 2">
            <a:extLst>
              <a:ext uri="{FF2B5EF4-FFF2-40B4-BE49-F238E27FC236}">
                <a16:creationId xmlns:a16="http://schemas.microsoft.com/office/drawing/2014/main" id="{0CC9CAA2-8B0A-4B29-9A26-F9A67BCDF5E7}"/>
              </a:ext>
            </a:extLst>
          </p:cNvPr>
          <p:cNvSpPr>
            <a:spLocks noGrp="1"/>
          </p:cNvSpPr>
          <p:nvPr>
            <p:ph idx="1"/>
          </p:nvPr>
        </p:nvSpPr>
        <p:spPr/>
        <p:txBody>
          <a:bodyPr/>
          <a:lstStyle/>
          <a:p>
            <a:r>
              <a:rPr lang="en-US" dirty="0"/>
              <a:t>alpha.ngs.noaa.gov</a:t>
            </a:r>
          </a:p>
          <a:p>
            <a:r>
              <a:rPr lang="en-US" dirty="0"/>
              <a:t>First product:  SPCS2022</a:t>
            </a:r>
          </a:p>
          <a:p>
            <a:r>
              <a:rPr lang="en-US" dirty="0"/>
              <a:t>More products coming soon</a:t>
            </a:r>
          </a:p>
          <a:p>
            <a:r>
              <a:rPr lang="en-US" dirty="0"/>
              <a:t>Not everything will go on Alpha</a:t>
            </a:r>
          </a:p>
          <a:p>
            <a:pPr lvl="1"/>
            <a:r>
              <a:rPr lang="en-US" dirty="0"/>
              <a:t>“Incomplete, early, possibly incorrect” </a:t>
            </a:r>
          </a:p>
          <a:p>
            <a:endParaRPr lang="en-US" dirty="0"/>
          </a:p>
        </p:txBody>
      </p:sp>
      <p:sp>
        <p:nvSpPr>
          <p:cNvPr id="4" name="Date Placeholder 3">
            <a:extLst>
              <a:ext uri="{FF2B5EF4-FFF2-40B4-BE49-F238E27FC236}">
                <a16:creationId xmlns:a16="http://schemas.microsoft.com/office/drawing/2014/main" id="{4D797E4D-ED6B-4D59-A820-B6186F8D9491}"/>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41A874A-98D1-4480-A2FA-423A10E7C29B}"/>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3588CC43-E8FB-441F-BAFE-29A5AE585953}"/>
              </a:ext>
            </a:extLst>
          </p:cNvPr>
          <p:cNvSpPr>
            <a:spLocks noGrp="1"/>
          </p:cNvSpPr>
          <p:nvPr>
            <p:ph type="sldNum" sz="quarter" idx="12"/>
          </p:nvPr>
        </p:nvSpPr>
        <p:spPr/>
        <p:txBody>
          <a:bodyPr/>
          <a:lstStyle/>
          <a:p>
            <a:pPr>
              <a:defRPr/>
            </a:pPr>
            <a:fld id="{EB6791C4-DF4E-4C17-A41C-B2BEB15390BD}" type="slidenum">
              <a:rPr lang="en-US" smtClean="0"/>
              <a:pPr>
                <a:defRPr/>
              </a:pPr>
              <a:t>12</a:t>
            </a:fld>
            <a:endParaRPr lang="en-US"/>
          </a:p>
        </p:txBody>
      </p:sp>
    </p:spTree>
    <p:extLst>
      <p:ext uri="{BB962C8B-B14F-4D97-AF65-F5344CB8AC3E}">
        <p14:creationId xmlns:p14="http://schemas.microsoft.com/office/powerpoint/2010/main" val="170827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F4A96-E568-4427-A2D2-1DCF2B95640A}"/>
              </a:ext>
            </a:extLst>
          </p:cNvPr>
          <p:cNvSpPr>
            <a:spLocks noGrp="1"/>
          </p:cNvSpPr>
          <p:nvPr>
            <p:ph type="title"/>
          </p:nvPr>
        </p:nvSpPr>
        <p:spPr/>
        <p:txBody>
          <a:bodyPr/>
          <a:lstStyle/>
          <a:p>
            <a:r>
              <a:rPr lang="en-US" dirty="0"/>
              <a:t>Data Delivery System</a:t>
            </a:r>
          </a:p>
        </p:txBody>
      </p:sp>
      <p:sp>
        <p:nvSpPr>
          <p:cNvPr id="3" name="Content Placeholder 2">
            <a:extLst>
              <a:ext uri="{FF2B5EF4-FFF2-40B4-BE49-F238E27FC236}">
                <a16:creationId xmlns:a16="http://schemas.microsoft.com/office/drawing/2014/main" id="{DFDDAD7C-5ADC-4A22-BFB1-DD4CD3D2DDDB}"/>
              </a:ext>
            </a:extLst>
          </p:cNvPr>
          <p:cNvSpPr>
            <a:spLocks noGrp="1"/>
          </p:cNvSpPr>
          <p:nvPr>
            <p:ph idx="1"/>
          </p:nvPr>
        </p:nvSpPr>
        <p:spPr/>
        <p:txBody>
          <a:bodyPr/>
          <a:lstStyle/>
          <a:p>
            <a:r>
              <a:rPr lang="en-US" sz="2800" dirty="0"/>
              <a:t>New “datasheets” for </a:t>
            </a:r>
            <a:r>
              <a:rPr lang="en-US" sz="2800" b="1" i="1" dirty="0"/>
              <a:t>Marks</a:t>
            </a:r>
            <a:r>
              <a:rPr lang="en-US" sz="2800" dirty="0"/>
              <a:t> and </a:t>
            </a:r>
            <a:r>
              <a:rPr lang="en-US" sz="2800" b="1" i="1" dirty="0"/>
              <a:t>Stations</a:t>
            </a:r>
            <a:r>
              <a:rPr lang="en-US" sz="2800" dirty="0"/>
              <a:t> have been designed with a common look and feel</a:t>
            </a:r>
          </a:p>
          <a:p>
            <a:pPr lvl="1"/>
            <a:r>
              <a:rPr lang="en-US" sz="2400" dirty="0"/>
              <a:t>Datasheets for </a:t>
            </a:r>
            <a:r>
              <a:rPr lang="en-US" sz="2400" b="1" i="1" dirty="0"/>
              <a:t>Sites</a:t>
            </a:r>
            <a:r>
              <a:rPr lang="en-US" sz="2400" dirty="0"/>
              <a:t> and other well-defined geodetic categories will come later</a:t>
            </a:r>
          </a:p>
        </p:txBody>
      </p:sp>
      <p:sp>
        <p:nvSpPr>
          <p:cNvPr id="4" name="Date Placeholder 3">
            <a:extLst>
              <a:ext uri="{FF2B5EF4-FFF2-40B4-BE49-F238E27FC236}">
                <a16:creationId xmlns:a16="http://schemas.microsoft.com/office/drawing/2014/main" id="{B51ECB66-2C81-4BF0-B1E6-3F7B12C8DC84}"/>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713DCE1A-67EE-45D2-A0D0-585EBFC1A31A}"/>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4DEEDB05-87C4-4C5F-9717-3C5DFF28811F}"/>
              </a:ext>
            </a:extLst>
          </p:cNvPr>
          <p:cNvSpPr>
            <a:spLocks noGrp="1"/>
          </p:cNvSpPr>
          <p:nvPr>
            <p:ph type="sldNum" sz="quarter" idx="12"/>
          </p:nvPr>
        </p:nvSpPr>
        <p:spPr/>
        <p:txBody>
          <a:bodyPr/>
          <a:lstStyle/>
          <a:p>
            <a:pPr>
              <a:defRPr/>
            </a:pPr>
            <a:fld id="{EB6791C4-DF4E-4C17-A41C-B2BEB15390BD}" type="slidenum">
              <a:rPr lang="en-US" smtClean="0"/>
              <a:pPr>
                <a:defRPr/>
              </a:pPr>
              <a:t>13</a:t>
            </a:fld>
            <a:endParaRPr lang="en-US"/>
          </a:p>
        </p:txBody>
      </p:sp>
    </p:spTree>
    <p:extLst>
      <p:ext uri="{BB962C8B-B14F-4D97-AF65-F5344CB8AC3E}">
        <p14:creationId xmlns:p14="http://schemas.microsoft.com/office/powerpoint/2010/main" val="323349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DA05-6EA4-4BA5-9E88-91D4EA83969F}"/>
              </a:ext>
            </a:extLst>
          </p:cNvPr>
          <p:cNvSpPr>
            <a:spLocks noGrp="1"/>
          </p:cNvSpPr>
          <p:nvPr>
            <p:ph type="title"/>
          </p:nvPr>
        </p:nvSpPr>
        <p:spPr/>
        <p:txBody>
          <a:bodyPr/>
          <a:lstStyle/>
          <a:p>
            <a:r>
              <a:rPr lang="en-US" dirty="0"/>
              <a:t>A new </a:t>
            </a:r>
            <a:r>
              <a:rPr lang="en-US" b="1" i="1" dirty="0"/>
              <a:t>station</a:t>
            </a:r>
            <a:r>
              <a:rPr lang="en-US" dirty="0"/>
              <a:t> “datasheet” (specific to CORS)</a:t>
            </a:r>
          </a:p>
        </p:txBody>
      </p:sp>
      <p:sp>
        <p:nvSpPr>
          <p:cNvPr id="4" name="Date Placeholder 3">
            <a:extLst>
              <a:ext uri="{FF2B5EF4-FFF2-40B4-BE49-F238E27FC236}">
                <a16:creationId xmlns:a16="http://schemas.microsoft.com/office/drawing/2014/main" id="{7424D999-F4F7-4B9C-A274-7254EE31F66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31A15DE-8A35-4C50-890E-CA1FE628EDB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4C6E4E-A8A1-42A6-9E9F-DC9F02F86D49}"/>
              </a:ext>
            </a:extLst>
          </p:cNvPr>
          <p:cNvSpPr>
            <a:spLocks noGrp="1"/>
          </p:cNvSpPr>
          <p:nvPr>
            <p:ph type="sldNum" sz="quarter" idx="12"/>
          </p:nvPr>
        </p:nvSpPr>
        <p:spPr/>
        <p:txBody>
          <a:bodyPr/>
          <a:lstStyle/>
          <a:p>
            <a:pPr>
              <a:defRPr/>
            </a:pPr>
            <a:fld id="{EB6791C4-DF4E-4C17-A41C-B2BEB15390BD}" type="slidenum">
              <a:rPr lang="en-US" smtClean="0"/>
              <a:pPr>
                <a:defRPr/>
              </a:pPr>
              <a:t>14</a:t>
            </a:fld>
            <a:endParaRPr lang="en-US"/>
          </a:p>
        </p:txBody>
      </p:sp>
      <p:sp>
        <p:nvSpPr>
          <p:cNvPr id="3" name="Content Placeholder 2">
            <a:extLst>
              <a:ext uri="{FF2B5EF4-FFF2-40B4-BE49-F238E27FC236}">
                <a16:creationId xmlns:a16="http://schemas.microsoft.com/office/drawing/2014/main" id="{7A0FDDEA-27FA-4F5C-A3B6-1F3251406741}"/>
              </a:ext>
            </a:extLst>
          </p:cNvPr>
          <p:cNvSpPr>
            <a:spLocks noGrp="1"/>
          </p:cNvSpPr>
          <p:nvPr>
            <p:ph idx="1"/>
          </p:nvPr>
        </p:nvSpPr>
        <p:spPr/>
        <p:txBody>
          <a:bodyPr/>
          <a:lstStyle/>
          <a:p>
            <a:r>
              <a:rPr lang="en-US" dirty="0"/>
              <a:t>First, here’s what you have today:</a:t>
            </a:r>
          </a:p>
        </p:txBody>
      </p:sp>
      <p:pic>
        <p:nvPicPr>
          <p:cNvPr id="9" name="Picture 8">
            <a:extLst>
              <a:ext uri="{FF2B5EF4-FFF2-40B4-BE49-F238E27FC236}">
                <a16:creationId xmlns:a16="http://schemas.microsoft.com/office/drawing/2014/main" id="{E615AC3C-EE30-482B-ACA8-CB540F5DE5D3}"/>
              </a:ext>
            </a:extLst>
          </p:cNvPr>
          <p:cNvPicPr>
            <a:picLocks noChangeAspect="1"/>
          </p:cNvPicPr>
          <p:nvPr/>
        </p:nvPicPr>
        <p:blipFill>
          <a:blip r:embed="rId2"/>
          <a:stretch>
            <a:fillRect/>
          </a:stretch>
        </p:blipFill>
        <p:spPr>
          <a:xfrm>
            <a:off x="609600" y="2172929"/>
            <a:ext cx="3118004" cy="3751006"/>
          </a:xfrm>
          <a:prstGeom prst="rect">
            <a:avLst/>
          </a:prstGeom>
        </p:spPr>
      </p:pic>
      <p:pic>
        <p:nvPicPr>
          <p:cNvPr id="11" name="Picture 10">
            <a:extLst>
              <a:ext uri="{FF2B5EF4-FFF2-40B4-BE49-F238E27FC236}">
                <a16:creationId xmlns:a16="http://schemas.microsoft.com/office/drawing/2014/main" id="{3B78B4F7-FF08-4DFB-8994-E58DFBB92D24}"/>
              </a:ext>
            </a:extLst>
          </p:cNvPr>
          <p:cNvPicPr>
            <a:picLocks noChangeAspect="1"/>
          </p:cNvPicPr>
          <p:nvPr/>
        </p:nvPicPr>
        <p:blipFill>
          <a:blip r:embed="rId3"/>
          <a:stretch>
            <a:fillRect/>
          </a:stretch>
        </p:blipFill>
        <p:spPr>
          <a:xfrm>
            <a:off x="3814267" y="2172929"/>
            <a:ext cx="4650132" cy="2039793"/>
          </a:xfrm>
          <a:prstGeom prst="rect">
            <a:avLst/>
          </a:prstGeom>
        </p:spPr>
      </p:pic>
      <p:pic>
        <p:nvPicPr>
          <p:cNvPr id="13" name="Picture 12">
            <a:extLst>
              <a:ext uri="{FF2B5EF4-FFF2-40B4-BE49-F238E27FC236}">
                <a16:creationId xmlns:a16="http://schemas.microsoft.com/office/drawing/2014/main" id="{AC18F0E3-6842-4E79-A564-DDDFE11FE7AB}"/>
              </a:ext>
            </a:extLst>
          </p:cNvPr>
          <p:cNvPicPr>
            <a:picLocks noChangeAspect="1"/>
          </p:cNvPicPr>
          <p:nvPr/>
        </p:nvPicPr>
        <p:blipFill>
          <a:blip r:embed="rId4"/>
          <a:stretch>
            <a:fillRect/>
          </a:stretch>
        </p:blipFill>
        <p:spPr>
          <a:xfrm>
            <a:off x="9064031" y="1231487"/>
            <a:ext cx="3127969" cy="5213282"/>
          </a:xfrm>
          <a:prstGeom prst="rect">
            <a:avLst/>
          </a:prstGeom>
        </p:spPr>
      </p:pic>
      <p:pic>
        <p:nvPicPr>
          <p:cNvPr id="15" name="Picture 14">
            <a:extLst>
              <a:ext uri="{FF2B5EF4-FFF2-40B4-BE49-F238E27FC236}">
                <a16:creationId xmlns:a16="http://schemas.microsoft.com/office/drawing/2014/main" id="{4D6AE4E8-E282-433F-A218-4355D8E44521}"/>
              </a:ext>
            </a:extLst>
          </p:cNvPr>
          <p:cNvPicPr>
            <a:picLocks noChangeAspect="1"/>
          </p:cNvPicPr>
          <p:nvPr/>
        </p:nvPicPr>
        <p:blipFill>
          <a:blip r:embed="rId5"/>
          <a:stretch>
            <a:fillRect/>
          </a:stretch>
        </p:blipFill>
        <p:spPr>
          <a:xfrm>
            <a:off x="6459794" y="2955263"/>
            <a:ext cx="2441022" cy="3469760"/>
          </a:xfrm>
          <a:prstGeom prst="rect">
            <a:avLst/>
          </a:prstGeom>
        </p:spPr>
      </p:pic>
      <p:pic>
        <p:nvPicPr>
          <p:cNvPr id="17" name="Picture 16">
            <a:extLst>
              <a:ext uri="{FF2B5EF4-FFF2-40B4-BE49-F238E27FC236}">
                <a16:creationId xmlns:a16="http://schemas.microsoft.com/office/drawing/2014/main" id="{CDDD428D-C753-4ECC-B2DF-9A75565ED947}"/>
              </a:ext>
            </a:extLst>
          </p:cNvPr>
          <p:cNvPicPr>
            <a:picLocks noChangeAspect="1"/>
          </p:cNvPicPr>
          <p:nvPr/>
        </p:nvPicPr>
        <p:blipFill>
          <a:blip r:embed="rId6"/>
          <a:stretch>
            <a:fillRect/>
          </a:stretch>
        </p:blipFill>
        <p:spPr>
          <a:xfrm>
            <a:off x="3696014" y="3154388"/>
            <a:ext cx="4308360" cy="3071510"/>
          </a:xfrm>
          <a:prstGeom prst="rect">
            <a:avLst/>
          </a:prstGeom>
        </p:spPr>
      </p:pic>
    </p:spTree>
    <p:extLst>
      <p:ext uri="{BB962C8B-B14F-4D97-AF65-F5344CB8AC3E}">
        <p14:creationId xmlns:p14="http://schemas.microsoft.com/office/powerpoint/2010/main" val="33372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DA05-6EA4-4BA5-9E88-91D4EA83969F}"/>
              </a:ext>
            </a:extLst>
          </p:cNvPr>
          <p:cNvSpPr>
            <a:spLocks noGrp="1"/>
          </p:cNvSpPr>
          <p:nvPr>
            <p:ph type="title"/>
          </p:nvPr>
        </p:nvSpPr>
        <p:spPr/>
        <p:txBody>
          <a:bodyPr/>
          <a:lstStyle/>
          <a:p>
            <a:r>
              <a:rPr lang="en-US" dirty="0"/>
              <a:t>A new </a:t>
            </a:r>
            <a:r>
              <a:rPr lang="en-US" b="1" i="1" dirty="0"/>
              <a:t>station</a:t>
            </a:r>
            <a:r>
              <a:rPr lang="en-US" dirty="0"/>
              <a:t> “datasheet” (specific to CORS)</a:t>
            </a:r>
          </a:p>
        </p:txBody>
      </p:sp>
      <p:pic>
        <p:nvPicPr>
          <p:cNvPr id="8" name="Content Placeholder 7">
            <a:extLst>
              <a:ext uri="{FF2B5EF4-FFF2-40B4-BE49-F238E27FC236}">
                <a16:creationId xmlns:a16="http://schemas.microsoft.com/office/drawing/2014/main" id="{41433993-9543-45EA-9D87-7F39BE75583F}"/>
              </a:ext>
            </a:extLst>
          </p:cNvPr>
          <p:cNvPicPr>
            <a:picLocks noGrp="1" noChangeAspect="1"/>
          </p:cNvPicPr>
          <p:nvPr>
            <p:ph idx="1"/>
          </p:nvPr>
        </p:nvPicPr>
        <p:blipFill>
          <a:blip r:embed="rId2"/>
          <a:stretch>
            <a:fillRect/>
          </a:stretch>
        </p:blipFill>
        <p:spPr>
          <a:xfrm>
            <a:off x="1732793" y="1600200"/>
            <a:ext cx="8726413" cy="4525963"/>
          </a:xfrm>
        </p:spPr>
      </p:pic>
      <p:sp>
        <p:nvSpPr>
          <p:cNvPr id="4" name="Date Placeholder 3">
            <a:extLst>
              <a:ext uri="{FF2B5EF4-FFF2-40B4-BE49-F238E27FC236}">
                <a16:creationId xmlns:a16="http://schemas.microsoft.com/office/drawing/2014/main" id="{7424D999-F4F7-4B9C-A274-7254EE31F66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31A15DE-8A35-4C50-890E-CA1FE628EDB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4C6E4E-A8A1-42A6-9E9F-DC9F02F86D49}"/>
              </a:ext>
            </a:extLst>
          </p:cNvPr>
          <p:cNvSpPr>
            <a:spLocks noGrp="1"/>
          </p:cNvSpPr>
          <p:nvPr>
            <p:ph type="sldNum" sz="quarter" idx="12"/>
          </p:nvPr>
        </p:nvSpPr>
        <p:spPr/>
        <p:txBody>
          <a:bodyPr/>
          <a:lstStyle/>
          <a:p>
            <a:pPr>
              <a:defRPr/>
            </a:pPr>
            <a:fld id="{EB6791C4-DF4E-4C17-A41C-B2BEB15390BD}" type="slidenum">
              <a:rPr lang="en-US" smtClean="0"/>
              <a:pPr>
                <a:defRPr/>
              </a:pPr>
              <a:t>15</a:t>
            </a:fld>
            <a:endParaRPr lang="en-US"/>
          </a:p>
        </p:txBody>
      </p:sp>
    </p:spTree>
    <p:extLst>
      <p:ext uri="{BB962C8B-B14F-4D97-AF65-F5344CB8AC3E}">
        <p14:creationId xmlns:p14="http://schemas.microsoft.com/office/powerpoint/2010/main" val="1647776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DA05-6EA4-4BA5-9E88-91D4EA83969F}"/>
              </a:ext>
            </a:extLst>
          </p:cNvPr>
          <p:cNvSpPr>
            <a:spLocks noGrp="1"/>
          </p:cNvSpPr>
          <p:nvPr>
            <p:ph type="title"/>
          </p:nvPr>
        </p:nvSpPr>
        <p:spPr/>
        <p:txBody>
          <a:bodyPr/>
          <a:lstStyle/>
          <a:p>
            <a:r>
              <a:rPr lang="en-US" dirty="0"/>
              <a:t>A new </a:t>
            </a:r>
            <a:r>
              <a:rPr lang="en-US" b="1" i="1" dirty="0"/>
              <a:t>station</a:t>
            </a:r>
            <a:r>
              <a:rPr lang="en-US" dirty="0"/>
              <a:t> “datasheet” (specific to CORS)</a:t>
            </a:r>
          </a:p>
        </p:txBody>
      </p:sp>
      <p:sp>
        <p:nvSpPr>
          <p:cNvPr id="4" name="Date Placeholder 3">
            <a:extLst>
              <a:ext uri="{FF2B5EF4-FFF2-40B4-BE49-F238E27FC236}">
                <a16:creationId xmlns:a16="http://schemas.microsoft.com/office/drawing/2014/main" id="{7424D999-F4F7-4B9C-A274-7254EE31F66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31A15DE-8A35-4C50-890E-CA1FE628EDB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4C6E4E-A8A1-42A6-9E9F-DC9F02F86D49}"/>
              </a:ext>
            </a:extLst>
          </p:cNvPr>
          <p:cNvSpPr>
            <a:spLocks noGrp="1"/>
          </p:cNvSpPr>
          <p:nvPr>
            <p:ph type="sldNum" sz="quarter" idx="12"/>
          </p:nvPr>
        </p:nvSpPr>
        <p:spPr/>
        <p:txBody>
          <a:bodyPr/>
          <a:lstStyle/>
          <a:p>
            <a:pPr>
              <a:defRPr/>
            </a:pPr>
            <a:fld id="{EB6791C4-DF4E-4C17-A41C-B2BEB15390BD}" type="slidenum">
              <a:rPr lang="en-US" smtClean="0"/>
              <a:pPr>
                <a:defRPr/>
              </a:pPr>
              <a:t>16</a:t>
            </a:fld>
            <a:endParaRPr lang="en-US"/>
          </a:p>
        </p:txBody>
      </p:sp>
      <p:pic>
        <p:nvPicPr>
          <p:cNvPr id="10" name="Content Placeholder 9">
            <a:extLst>
              <a:ext uri="{FF2B5EF4-FFF2-40B4-BE49-F238E27FC236}">
                <a16:creationId xmlns:a16="http://schemas.microsoft.com/office/drawing/2014/main" id="{4212B99D-0F15-408F-80D3-7CCC1554068A}"/>
              </a:ext>
            </a:extLst>
          </p:cNvPr>
          <p:cNvPicPr>
            <a:picLocks noGrp="1" noChangeAspect="1"/>
          </p:cNvPicPr>
          <p:nvPr>
            <p:ph idx="1"/>
          </p:nvPr>
        </p:nvPicPr>
        <p:blipFill>
          <a:blip r:embed="rId2"/>
          <a:stretch>
            <a:fillRect/>
          </a:stretch>
        </p:blipFill>
        <p:spPr>
          <a:xfrm>
            <a:off x="609600" y="2240957"/>
            <a:ext cx="10972800" cy="3244449"/>
          </a:xfrm>
          <a:prstGeom prst="rect">
            <a:avLst/>
          </a:prstGeom>
        </p:spPr>
      </p:pic>
    </p:spTree>
    <p:extLst>
      <p:ext uri="{BB962C8B-B14F-4D97-AF65-F5344CB8AC3E}">
        <p14:creationId xmlns:p14="http://schemas.microsoft.com/office/powerpoint/2010/main" val="16874314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DA05-6EA4-4BA5-9E88-91D4EA83969F}"/>
              </a:ext>
            </a:extLst>
          </p:cNvPr>
          <p:cNvSpPr>
            <a:spLocks noGrp="1"/>
          </p:cNvSpPr>
          <p:nvPr>
            <p:ph type="title"/>
          </p:nvPr>
        </p:nvSpPr>
        <p:spPr/>
        <p:txBody>
          <a:bodyPr/>
          <a:lstStyle/>
          <a:p>
            <a:r>
              <a:rPr lang="en-US" dirty="0"/>
              <a:t>A new </a:t>
            </a:r>
            <a:r>
              <a:rPr lang="en-US" b="1" i="1" dirty="0"/>
              <a:t>station</a:t>
            </a:r>
            <a:r>
              <a:rPr lang="en-US" dirty="0"/>
              <a:t> “datasheet” (specific to CORS)</a:t>
            </a:r>
          </a:p>
        </p:txBody>
      </p:sp>
      <p:sp>
        <p:nvSpPr>
          <p:cNvPr id="4" name="Date Placeholder 3">
            <a:extLst>
              <a:ext uri="{FF2B5EF4-FFF2-40B4-BE49-F238E27FC236}">
                <a16:creationId xmlns:a16="http://schemas.microsoft.com/office/drawing/2014/main" id="{7424D999-F4F7-4B9C-A274-7254EE31F66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31A15DE-8A35-4C50-890E-CA1FE628EDB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4C6E4E-A8A1-42A6-9E9F-DC9F02F86D49}"/>
              </a:ext>
            </a:extLst>
          </p:cNvPr>
          <p:cNvSpPr>
            <a:spLocks noGrp="1"/>
          </p:cNvSpPr>
          <p:nvPr>
            <p:ph type="sldNum" sz="quarter" idx="12"/>
          </p:nvPr>
        </p:nvSpPr>
        <p:spPr/>
        <p:txBody>
          <a:bodyPr/>
          <a:lstStyle/>
          <a:p>
            <a:pPr>
              <a:defRPr/>
            </a:pPr>
            <a:fld id="{EB6791C4-DF4E-4C17-A41C-B2BEB15390BD}" type="slidenum">
              <a:rPr lang="en-US" smtClean="0"/>
              <a:pPr>
                <a:defRPr/>
              </a:pPr>
              <a:t>17</a:t>
            </a:fld>
            <a:endParaRPr lang="en-US"/>
          </a:p>
        </p:txBody>
      </p:sp>
      <p:pic>
        <p:nvPicPr>
          <p:cNvPr id="9" name="Content Placeholder 8">
            <a:extLst>
              <a:ext uri="{FF2B5EF4-FFF2-40B4-BE49-F238E27FC236}">
                <a16:creationId xmlns:a16="http://schemas.microsoft.com/office/drawing/2014/main" id="{DAF0A150-DC50-4973-B053-37964D789218}"/>
              </a:ext>
            </a:extLst>
          </p:cNvPr>
          <p:cNvPicPr>
            <a:picLocks noGrp="1" noChangeAspect="1"/>
          </p:cNvPicPr>
          <p:nvPr>
            <p:ph idx="1"/>
          </p:nvPr>
        </p:nvPicPr>
        <p:blipFill>
          <a:blip r:embed="rId2"/>
          <a:stretch>
            <a:fillRect/>
          </a:stretch>
        </p:blipFill>
        <p:spPr>
          <a:xfrm>
            <a:off x="609600" y="2261386"/>
            <a:ext cx="10972800" cy="3203590"/>
          </a:xfrm>
        </p:spPr>
      </p:pic>
    </p:spTree>
    <p:extLst>
      <p:ext uri="{BB962C8B-B14F-4D97-AF65-F5344CB8AC3E}">
        <p14:creationId xmlns:p14="http://schemas.microsoft.com/office/powerpoint/2010/main" val="1363182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DA05-6EA4-4BA5-9E88-91D4EA83969F}"/>
              </a:ext>
            </a:extLst>
          </p:cNvPr>
          <p:cNvSpPr>
            <a:spLocks noGrp="1"/>
          </p:cNvSpPr>
          <p:nvPr>
            <p:ph type="title"/>
          </p:nvPr>
        </p:nvSpPr>
        <p:spPr/>
        <p:txBody>
          <a:bodyPr/>
          <a:lstStyle/>
          <a:p>
            <a:r>
              <a:rPr lang="en-US" dirty="0"/>
              <a:t>A new </a:t>
            </a:r>
            <a:r>
              <a:rPr lang="en-US" b="1" i="1" dirty="0"/>
              <a:t>station</a:t>
            </a:r>
            <a:r>
              <a:rPr lang="en-US" dirty="0"/>
              <a:t> “datasheet” (specific to CORS)</a:t>
            </a:r>
          </a:p>
        </p:txBody>
      </p:sp>
      <p:sp>
        <p:nvSpPr>
          <p:cNvPr id="4" name="Date Placeholder 3">
            <a:extLst>
              <a:ext uri="{FF2B5EF4-FFF2-40B4-BE49-F238E27FC236}">
                <a16:creationId xmlns:a16="http://schemas.microsoft.com/office/drawing/2014/main" id="{7424D999-F4F7-4B9C-A274-7254EE31F66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31A15DE-8A35-4C50-890E-CA1FE628EDB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4C6E4E-A8A1-42A6-9E9F-DC9F02F86D49}"/>
              </a:ext>
            </a:extLst>
          </p:cNvPr>
          <p:cNvSpPr>
            <a:spLocks noGrp="1"/>
          </p:cNvSpPr>
          <p:nvPr>
            <p:ph type="sldNum" sz="quarter" idx="12"/>
          </p:nvPr>
        </p:nvSpPr>
        <p:spPr/>
        <p:txBody>
          <a:bodyPr/>
          <a:lstStyle/>
          <a:p>
            <a:pPr>
              <a:defRPr/>
            </a:pPr>
            <a:fld id="{EB6791C4-DF4E-4C17-A41C-B2BEB15390BD}" type="slidenum">
              <a:rPr lang="en-US" smtClean="0"/>
              <a:pPr>
                <a:defRPr/>
              </a:pPr>
              <a:t>18</a:t>
            </a:fld>
            <a:endParaRPr lang="en-US"/>
          </a:p>
        </p:txBody>
      </p:sp>
      <p:pic>
        <p:nvPicPr>
          <p:cNvPr id="9" name="Content Placeholder 8">
            <a:extLst>
              <a:ext uri="{FF2B5EF4-FFF2-40B4-BE49-F238E27FC236}">
                <a16:creationId xmlns:a16="http://schemas.microsoft.com/office/drawing/2014/main" id="{3E60EEC9-26B5-4FA4-BB85-128495DC140F}"/>
              </a:ext>
            </a:extLst>
          </p:cNvPr>
          <p:cNvPicPr>
            <a:picLocks noGrp="1" noChangeAspect="1"/>
          </p:cNvPicPr>
          <p:nvPr>
            <p:ph idx="1"/>
          </p:nvPr>
        </p:nvPicPr>
        <p:blipFill>
          <a:blip r:embed="rId2"/>
          <a:stretch>
            <a:fillRect/>
          </a:stretch>
        </p:blipFill>
        <p:spPr>
          <a:xfrm>
            <a:off x="975509" y="1600200"/>
            <a:ext cx="10240982" cy="4525963"/>
          </a:xfrm>
        </p:spPr>
      </p:pic>
    </p:spTree>
    <p:extLst>
      <p:ext uri="{BB962C8B-B14F-4D97-AF65-F5344CB8AC3E}">
        <p14:creationId xmlns:p14="http://schemas.microsoft.com/office/powerpoint/2010/main" val="36432835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DA05-6EA4-4BA5-9E88-91D4EA83969F}"/>
              </a:ext>
            </a:extLst>
          </p:cNvPr>
          <p:cNvSpPr>
            <a:spLocks noGrp="1"/>
          </p:cNvSpPr>
          <p:nvPr>
            <p:ph type="title"/>
          </p:nvPr>
        </p:nvSpPr>
        <p:spPr/>
        <p:txBody>
          <a:bodyPr/>
          <a:lstStyle/>
          <a:p>
            <a:r>
              <a:rPr lang="en-US" dirty="0"/>
              <a:t>A new </a:t>
            </a:r>
            <a:r>
              <a:rPr lang="en-US" b="1" i="1" dirty="0"/>
              <a:t>station</a:t>
            </a:r>
            <a:r>
              <a:rPr lang="en-US" dirty="0"/>
              <a:t> “datasheet” (specific to CORS)</a:t>
            </a:r>
          </a:p>
        </p:txBody>
      </p:sp>
      <p:sp>
        <p:nvSpPr>
          <p:cNvPr id="4" name="Date Placeholder 3">
            <a:extLst>
              <a:ext uri="{FF2B5EF4-FFF2-40B4-BE49-F238E27FC236}">
                <a16:creationId xmlns:a16="http://schemas.microsoft.com/office/drawing/2014/main" id="{7424D999-F4F7-4B9C-A274-7254EE31F66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31A15DE-8A35-4C50-890E-CA1FE628EDB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4C6E4E-A8A1-42A6-9E9F-DC9F02F86D49}"/>
              </a:ext>
            </a:extLst>
          </p:cNvPr>
          <p:cNvSpPr>
            <a:spLocks noGrp="1"/>
          </p:cNvSpPr>
          <p:nvPr>
            <p:ph type="sldNum" sz="quarter" idx="12"/>
          </p:nvPr>
        </p:nvSpPr>
        <p:spPr/>
        <p:txBody>
          <a:bodyPr/>
          <a:lstStyle/>
          <a:p>
            <a:pPr>
              <a:defRPr/>
            </a:pPr>
            <a:fld id="{EB6791C4-DF4E-4C17-A41C-B2BEB15390BD}" type="slidenum">
              <a:rPr lang="en-US" smtClean="0"/>
              <a:pPr>
                <a:defRPr/>
              </a:pPr>
              <a:t>19</a:t>
            </a:fld>
            <a:endParaRPr lang="en-US"/>
          </a:p>
        </p:txBody>
      </p:sp>
      <p:pic>
        <p:nvPicPr>
          <p:cNvPr id="9" name="Content Placeholder 8">
            <a:extLst>
              <a:ext uri="{FF2B5EF4-FFF2-40B4-BE49-F238E27FC236}">
                <a16:creationId xmlns:a16="http://schemas.microsoft.com/office/drawing/2014/main" id="{F2EB8352-1A8E-4BE8-B2DD-68CB3CBAA40A}"/>
              </a:ext>
            </a:extLst>
          </p:cNvPr>
          <p:cNvPicPr>
            <a:picLocks noGrp="1" noChangeAspect="1"/>
          </p:cNvPicPr>
          <p:nvPr>
            <p:ph idx="1"/>
          </p:nvPr>
        </p:nvPicPr>
        <p:blipFill>
          <a:blip r:embed="rId2"/>
          <a:stretch>
            <a:fillRect/>
          </a:stretch>
        </p:blipFill>
        <p:spPr>
          <a:xfrm>
            <a:off x="609600" y="2261888"/>
            <a:ext cx="10972800" cy="3202587"/>
          </a:xfrm>
        </p:spPr>
      </p:pic>
    </p:spTree>
    <p:extLst>
      <p:ext uri="{BB962C8B-B14F-4D97-AF65-F5344CB8AC3E}">
        <p14:creationId xmlns:p14="http://schemas.microsoft.com/office/powerpoint/2010/main" val="4067618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85DF-A7E2-4B7F-AA9E-8C2F1553A98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9CD63132-2BC4-4D31-8C04-5A09B50F57C8}"/>
              </a:ext>
            </a:extLst>
          </p:cNvPr>
          <p:cNvSpPr>
            <a:spLocks noGrp="1"/>
          </p:cNvSpPr>
          <p:nvPr>
            <p:ph idx="1"/>
          </p:nvPr>
        </p:nvSpPr>
        <p:spPr/>
        <p:txBody>
          <a:bodyPr/>
          <a:lstStyle/>
          <a:p>
            <a:r>
              <a:rPr lang="en-US" dirty="0"/>
              <a:t>Refresher on NSRS Modernization</a:t>
            </a:r>
          </a:p>
          <a:p>
            <a:r>
              <a:rPr lang="en-US" dirty="0"/>
              <a:t>Recent progress</a:t>
            </a:r>
          </a:p>
          <a:p>
            <a:r>
              <a:rPr lang="en-US" dirty="0"/>
              <a:t>Timeline</a:t>
            </a:r>
          </a:p>
          <a:p>
            <a:r>
              <a:rPr lang="en-US" dirty="0"/>
              <a:t>Rollout/testing/replacement</a:t>
            </a:r>
          </a:p>
        </p:txBody>
      </p:sp>
      <p:sp>
        <p:nvSpPr>
          <p:cNvPr id="4" name="Date Placeholder 3">
            <a:extLst>
              <a:ext uri="{FF2B5EF4-FFF2-40B4-BE49-F238E27FC236}">
                <a16:creationId xmlns:a16="http://schemas.microsoft.com/office/drawing/2014/main" id="{BCEE89C6-0928-4372-8D90-F78DFA99B121}"/>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2C990EC3-4416-4B13-B4DB-35C00F30F711}"/>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B95A3786-1D84-4848-AE99-5A08D5C5F081}"/>
              </a:ext>
            </a:extLst>
          </p:cNvPr>
          <p:cNvSpPr>
            <a:spLocks noGrp="1"/>
          </p:cNvSpPr>
          <p:nvPr>
            <p:ph type="sldNum" sz="quarter" idx="12"/>
          </p:nvPr>
        </p:nvSpPr>
        <p:spPr/>
        <p:txBody>
          <a:bodyPr/>
          <a:lstStyle/>
          <a:p>
            <a:pPr>
              <a:defRPr/>
            </a:pPr>
            <a:fld id="{EB6791C4-DF4E-4C17-A41C-B2BEB15390BD}" type="slidenum">
              <a:rPr lang="en-US" smtClean="0"/>
              <a:pPr>
                <a:defRPr/>
              </a:pPr>
              <a:t>2</a:t>
            </a:fld>
            <a:endParaRPr lang="en-US"/>
          </a:p>
        </p:txBody>
      </p:sp>
    </p:spTree>
    <p:extLst>
      <p:ext uri="{BB962C8B-B14F-4D97-AF65-F5344CB8AC3E}">
        <p14:creationId xmlns:p14="http://schemas.microsoft.com/office/powerpoint/2010/main" val="955502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DA05-6EA4-4BA5-9E88-91D4EA83969F}"/>
              </a:ext>
            </a:extLst>
          </p:cNvPr>
          <p:cNvSpPr>
            <a:spLocks noGrp="1"/>
          </p:cNvSpPr>
          <p:nvPr>
            <p:ph type="title"/>
          </p:nvPr>
        </p:nvSpPr>
        <p:spPr/>
        <p:txBody>
          <a:bodyPr/>
          <a:lstStyle/>
          <a:p>
            <a:r>
              <a:rPr lang="en-US" dirty="0"/>
              <a:t>A new </a:t>
            </a:r>
            <a:r>
              <a:rPr lang="en-US" b="1" i="1" dirty="0"/>
              <a:t>station</a:t>
            </a:r>
            <a:r>
              <a:rPr lang="en-US" dirty="0"/>
              <a:t> “datasheet” (specific to CORS)</a:t>
            </a:r>
          </a:p>
        </p:txBody>
      </p:sp>
      <p:sp>
        <p:nvSpPr>
          <p:cNvPr id="4" name="Date Placeholder 3">
            <a:extLst>
              <a:ext uri="{FF2B5EF4-FFF2-40B4-BE49-F238E27FC236}">
                <a16:creationId xmlns:a16="http://schemas.microsoft.com/office/drawing/2014/main" id="{7424D999-F4F7-4B9C-A274-7254EE31F66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31A15DE-8A35-4C50-890E-CA1FE628EDB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4C6E4E-A8A1-42A6-9E9F-DC9F02F86D49}"/>
              </a:ext>
            </a:extLst>
          </p:cNvPr>
          <p:cNvSpPr>
            <a:spLocks noGrp="1"/>
          </p:cNvSpPr>
          <p:nvPr>
            <p:ph type="sldNum" sz="quarter" idx="12"/>
          </p:nvPr>
        </p:nvSpPr>
        <p:spPr/>
        <p:txBody>
          <a:bodyPr/>
          <a:lstStyle/>
          <a:p>
            <a:pPr>
              <a:defRPr/>
            </a:pPr>
            <a:fld id="{EB6791C4-DF4E-4C17-A41C-B2BEB15390BD}" type="slidenum">
              <a:rPr lang="en-US" smtClean="0"/>
              <a:pPr>
                <a:defRPr/>
              </a:pPr>
              <a:t>20</a:t>
            </a:fld>
            <a:endParaRPr lang="en-US"/>
          </a:p>
        </p:txBody>
      </p:sp>
      <p:pic>
        <p:nvPicPr>
          <p:cNvPr id="8" name="Content Placeholder 7">
            <a:extLst>
              <a:ext uri="{FF2B5EF4-FFF2-40B4-BE49-F238E27FC236}">
                <a16:creationId xmlns:a16="http://schemas.microsoft.com/office/drawing/2014/main" id="{D6FB0F7F-ED0E-47B0-9581-6E76EFD204D4}"/>
              </a:ext>
            </a:extLst>
          </p:cNvPr>
          <p:cNvPicPr>
            <a:picLocks noGrp="1" noChangeAspect="1"/>
          </p:cNvPicPr>
          <p:nvPr>
            <p:ph idx="1"/>
          </p:nvPr>
        </p:nvPicPr>
        <p:blipFill>
          <a:blip r:embed="rId2"/>
          <a:stretch>
            <a:fillRect/>
          </a:stretch>
        </p:blipFill>
        <p:spPr>
          <a:xfrm>
            <a:off x="609600" y="2278581"/>
            <a:ext cx="10972800" cy="3169200"/>
          </a:xfrm>
        </p:spPr>
      </p:pic>
    </p:spTree>
    <p:extLst>
      <p:ext uri="{BB962C8B-B14F-4D97-AF65-F5344CB8AC3E}">
        <p14:creationId xmlns:p14="http://schemas.microsoft.com/office/powerpoint/2010/main" val="1819834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A39EF-3B1A-4BB2-9128-64E4FF1EDEAB}"/>
              </a:ext>
            </a:extLst>
          </p:cNvPr>
          <p:cNvSpPr>
            <a:spLocks noGrp="1"/>
          </p:cNvSpPr>
          <p:nvPr>
            <p:ph type="title"/>
          </p:nvPr>
        </p:nvSpPr>
        <p:spPr/>
        <p:txBody>
          <a:bodyPr/>
          <a:lstStyle/>
          <a:p>
            <a:r>
              <a:rPr lang="en-US" dirty="0"/>
              <a:t>A new </a:t>
            </a:r>
            <a:r>
              <a:rPr lang="en-US" b="1" i="1" dirty="0"/>
              <a:t>mark</a:t>
            </a:r>
            <a:r>
              <a:rPr lang="en-US" dirty="0"/>
              <a:t> “datasheet”</a:t>
            </a:r>
          </a:p>
        </p:txBody>
      </p:sp>
      <p:sp>
        <p:nvSpPr>
          <p:cNvPr id="4" name="Date Placeholder 3">
            <a:extLst>
              <a:ext uri="{FF2B5EF4-FFF2-40B4-BE49-F238E27FC236}">
                <a16:creationId xmlns:a16="http://schemas.microsoft.com/office/drawing/2014/main" id="{2131E37E-2D58-4432-A1C3-A1C68326390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EF452F37-B5B5-4F04-934A-8097A4BE8F6E}"/>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9D07C3-62AC-4E6E-8D96-320EACEE49D0}"/>
              </a:ext>
            </a:extLst>
          </p:cNvPr>
          <p:cNvSpPr>
            <a:spLocks noGrp="1"/>
          </p:cNvSpPr>
          <p:nvPr>
            <p:ph type="sldNum" sz="quarter" idx="12"/>
          </p:nvPr>
        </p:nvSpPr>
        <p:spPr/>
        <p:txBody>
          <a:bodyPr/>
          <a:lstStyle/>
          <a:p>
            <a:pPr>
              <a:defRPr/>
            </a:pPr>
            <a:fld id="{EB6791C4-DF4E-4C17-A41C-B2BEB15390BD}" type="slidenum">
              <a:rPr lang="en-US" smtClean="0"/>
              <a:pPr>
                <a:defRPr/>
              </a:pPr>
              <a:t>21</a:t>
            </a:fld>
            <a:endParaRPr lang="en-US"/>
          </a:p>
        </p:txBody>
      </p:sp>
      <p:sp>
        <p:nvSpPr>
          <p:cNvPr id="3" name="Content Placeholder 2">
            <a:extLst>
              <a:ext uri="{FF2B5EF4-FFF2-40B4-BE49-F238E27FC236}">
                <a16:creationId xmlns:a16="http://schemas.microsoft.com/office/drawing/2014/main" id="{2431824C-22A3-4C82-9962-A24C951DD7DA}"/>
              </a:ext>
            </a:extLst>
          </p:cNvPr>
          <p:cNvSpPr>
            <a:spLocks noGrp="1"/>
          </p:cNvSpPr>
          <p:nvPr>
            <p:ph idx="1"/>
          </p:nvPr>
        </p:nvSpPr>
        <p:spPr/>
        <p:txBody>
          <a:bodyPr/>
          <a:lstStyle/>
          <a:p>
            <a:r>
              <a:rPr lang="en-US" dirty="0"/>
              <a:t>First, here’s what you have today:</a:t>
            </a:r>
          </a:p>
          <a:p>
            <a:endParaRPr lang="en-US" dirty="0"/>
          </a:p>
        </p:txBody>
      </p:sp>
      <p:pic>
        <p:nvPicPr>
          <p:cNvPr id="8" name="Picture 7">
            <a:extLst>
              <a:ext uri="{FF2B5EF4-FFF2-40B4-BE49-F238E27FC236}">
                <a16:creationId xmlns:a16="http://schemas.microsoft.com/office/drawing/2014/main" id="{6F09A342-3CB4-4D58-95F2-F023FF1CEC28}"/>
              </a:ext>
            </a:extLst>
          </p:cNvPr>
          <p:cNvPicPr>
            <a:picLocks noChangeAspect="1"/>
          </p:cNvPicPr>
          <p:nvPr/>
        </p:nvPicPr>
        <p:blipFill>
          <a:blip r:embed="rId2"/>
          <a:stretch>
            <a:fillRect/>
          </a:stretch>
        </p:blipFill>
        <p:spPr>
          <a:xfrm>
            <a:off x="2071236" y="2195514"/>
            <a:ext cx="3098753" cy="4525964"/>
          </a:xfrm>
          <a:prstGeom prst="rect">
            <a:avLst/>
          </a:prstGeom>
        </p:spPr>
      </p:pic>
      <p:pic>
        <p:nvPicPr>
          <p:cNvPr id="10" name="Picture 9">
            <a:extLst>
              <a:ext uri="{FF2B5EF4-FFF2-40B4-BE49-F238E27FC236}">
                <a16:creationId xmlns:a16="http://schemas.microsoft.com/office/drawing/2014/main" id="{088A1BEB-3E37-40C1-AD8E-96AA47DEE0CB}"/>
              </a:ext>
            </a:extLst>
          </p:cNvPr>
          <p:cNvPicPr>
            <a:picLocks noChangeAspect="1"/>
          </p:cNvPicPr>
          <p:nvPr/>
        </p:nvPicPr>
        <p:blipFill>
          <a:blip r:embed="rId3"/>
          <a:stretch>
            <a:fillRect/>
          </a:stretch>
        </p:blipFill>
        <p:spPr>
          <a:xfrm>
            <a:off x="5194337" y="2195514"/>
            <a:ext cx="2040201" cy="4525964"/>
          </a:xfrm>
          <a:prstGeom prst="rect">
            <a:avLst/>
          </a:prstGeom>
        </p:spPr>
      </p:pic>
      <p:pic>
        <p:nvPicPr>
          <p:cNvPr id="20" name="Picture 19">
            <a:extLst>
              <a:ext uri="{FF2B5EF4-FFF2-40B4-BE49-F238E27FC236}">
                <a16:creationId xmlns:a16="http://schemas.microsoft.com/office/drawing/2014/main" id="{D3DE6FDA-B2EC-4C27-8B4D-DF2529830A5A}"/>
              </a:ext>
            </a:extLst>
          </p:cNvPr>
          <p:cNvPicPr>
            <a:picLocks noChangeAspect="1"/>
          </p:cNvPicPr>
          <p:nvPr/>
        </p:nvPicPr>
        <p:blipFill>
          <a:blip r:embed="rId4"/>
          <a:stretch>
            <a:fillRect/>
          </a:stretch>
        </p:blipFill>
        <p:spPr>
          <a:xfrm>
            <a:off x="7295912" y="2195514"/>
            <a:ext cx="2964038" cy="4662486"/>
          </a:xfrm>
          <a:prstGeom prst="rect">
            <a:avLst/>
          </a:prstGeom>
        </p:spPr>
      </p:pic>
    </p:spTree>
    <p:extLst>
      <p:ext uri="{BB962C8B-B14F-4D97-AF65-F5344CB8AC3E}">
        <p14:creationId xmlns:p14="http://schemas.microsoft.com/office/powerpoint/2010/main" val="1461779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A39EF-3B1A-4BB2-9128-64E4FF1EDEAB}"/>
              </a:ext>
            </a:extLst>
          </p:cNvPr>
          <p:cNvSpPr>
            <a:spLocks noGrp="1"/>
          </p:cNvSpPr>
          <p:nvPr>
            <p:ph type="title"/>
          </p:nvPr>
        </p:nvSpPr>
        <p:spPr/>
        <p:txBody>
          <a:bodyPr/>
          <a:lstStyle/>
          <a:p>
            <a:r>
              <a:rPr lang="en-US" dirty="0"/>
              <a:t>A new </a:t>
            </a:r>
            <a:r>
              <a:rPr lang="en-US" b="1" i="1" dirty="0"/>
              <a:t>mark</a:t>
            </a:r>
            <a:r>
              <a:rPr lang="en-US" dirty="0"/>
              <a:t> “datasheet”</a:t>
            </a:r>
          </a:p>
        </p:txBody>
      </p:sp>
      <p:sp>
        <p:nvSpPr>
          <p:cNvPr id="4" name="Date Placeholder 3">
            <a:extLst>
              <a:ext uri="{FF2B5EF4-FFF2-40B4-BE49-F238E27FC236}">
                <a16:creationId xmlns:a16="http://schemas.microsoft.com/office/drawing/2014/main" id="{2131E37E-2D58-4432-A1C3-A1C68326390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EF452F37-B5B5-4F04-934A-8097A4BE8F6E}"/>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9D07C3-62AC-4E6E-8D96-320EACEE49D0}"/>
              </a:ext>
            </a:extLst>
          </p:cNvPr>
          <p:cNvSpPr>
            <a:spLocks noGrp="1"/>
          </p:cNvSpPr>
          <p:nvPr>
            <p:ph type="sldNum" sz="quarter" idx="12"/>
          </p:nvPr>
        </p:nvSpPr>
        <p:spPr/>
        <p:txBody>
          <a:bodyPr/>
          <a:lstStyle/>
          <a:p>
            <a:pPr>
              <a:defRPr/>
            </a:pPr>
            <a:fld id="{EB6791C4-DF4E-4C17-A41C-B2BEB15390BD}" type="slidenum">
              <a:rPr lang="en-US" smtClean="0"/>
              <a:pPr>
                <a:defRPr/>
              </a:pPr>
              <a:t>22</a:t>
            </a:fld>
            <a:endParaRPr lang="en-US"/>
          </a:p>
        </p:txBody>
      </p:sp>
      <p:pic>
        <p:nvPicPr>
          <p:cNvPr id="10" name="Picture 9">
            <a:extLst>
              <a:ext uri="{FF2B5EF4-FFF2-40B4-BE49-F238E27FC236}">
                <a16:creationId xmlns:a16="http://schemas.microsoft.com/office/drawing/2014/main" id="{1AEF6A60-4384-4B6C-8429-840782DF55B8}"/>
              </a:ext>
            </a:extLst>
          </p:cNvPr>
          <p:cNvPicPr>
            <a:picLocks noChangeAspect="1"/>
          </p:cNvPicPr>
          <p:nvPr/>
        </p:nvPicPr>
        <p:blipFill>
          <a:blip r:embed="rId2"/>
          <a:stretch>
            <a:fillRect/>
          </a:stretch>
        </p:blipFill>
        <p:spPr>
          <a:xfrm>
            <a:off x="4054870" y="1106925"/>
            <a:ext cx="3971530" cy="5560142"/>
          </a:xfrm>
          <a:prstGeom prst="rect">
            <a:avLst/>
          </a:prstGeom>
        </p:spPr>
      </p:pic>
    </p:spTree>
    <p:extLst>
      <p:ext uri="{BB962C8B-B14F-4D97-AF65-F5344CB8AC3E}">
        <p14:creationId xmlns:p14="http://schemas.microsoft.com/office/powerpoint/2010/main" val="3620413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A39EF-3B1A-4BB2-9128-64E4FF1EDEAB}"/>
              </a:ext>
            </a:extLst>
          </p:cNvPr>
          <p:cNvSpPr>
            <a:spLocks noGrp="1"/>
          </p:cNvSpPr>
          <p:nvPr>
            <p:ph type="title"/>
          </p:nvPr>
        </p:nvSpPr>
        <p:spPr/>
        <p:txBody>
          <a:bodyPr/>
          <a:lstStyle/>
          <a:p>
            <a:r>
              <a:rPr lang="en-US" dirty="0"/>
              <a:t>A new </a:t>
            </a:r>
            <a:r>
              <a:rPr lang="en-US" b="1" i="1" dirty="0"/>
              <a:t>mark</a:t>
            </a:r>
            <a:r>
              <a:rPr lang="en-US" dirty="0"/>
              <a:t> “datasheet”</a:t>
            </a:r>
          </a:p>
        </p:txBody>
      </p:sp>
      <p:sp>
        <p:nvSpPr>
          <p:cNvPr id="4" name="Date Placeholder 3">
            <a:extLst>
              <a:ext uri="{FF2B5EF4-FFF2-40B4-BE49-F238E27FC236}">
                <a16:creationId xmlns:a16="http://schemas.microsoft.com/office/drawing/2014/main" id="{2131E37E-2D58-4432-A1C3-A1C68326390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EF452F37-B5B5-4F04-934A-8097A4BE8F6E}"/>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9D07C3-62AC-4E6E-8D96-320EACEE49D0}"/>
              </a:ext>
            </a:extLst>
          </p:cNvPr>
          <p:cNvSpPr>
            <a:spLocks noGrp="1"/>
          </p:cNvSpPr>
          <p:nvPr>
            <p:ph type="sldNum" sz="quarter" idx="12"/>
          </p:nvPr>
        </p:nvSpPr>
        <p:spPr/>
        <p:txBody>
          <a:bodyPr/>
          <a:lstStyle/>
          <a:p>
            <a:pPr>
              <a:defRPr/>
            </a:pPr>
            <a:fld id="{EB6791C4-DF4E-4C17-A41C-B2BEB15390BD}" type="slidenum">
              <a:rPr lang="en-US" smtClean="0"/>
              <a:pPr>
                <a:defRPr/>
              </a:pPr>
              <a:t>23</a:t>
            </a:fld>
            <a:endParaRPr lang="en-US"/>
          </a:p>
        </p:txBody>
      </p:sp>
      <p:pic>
        <p:nvPicPr>
          <p:cNvPr id="10" name="Picture 9">
            <a:extLst>
              <a:ext uri="{FF2B5EF4-FFF2-40B4-BE49-F238E27FC236}">
                <a16:creationId xmlns:a16="http://schemas.microsoft.com/office/drawing/2014/main" id="{1AEF6A60-4384-4B6C-8429-840782DF55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09295" y="1296990"/>
            <a:ext cx="5606412" cy="4425383"/>
          </a:xfrm>
          <a:prstGeom prst="rect">
            <a:avLst/>
          </a:prstGeom>
        </p:spPr>
      </p:pic>
    </p:spTree>
    <p:extLst>
      <p:ext uri="{BB962C8B-B14F-4D97-AF65-F5344CB8AC3E}">
        <p14:creationId xmlns:p14="http://schemas.microsoft.com/office/powerpoint/2010/main" val="33372833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A39EF-3B1A-4BB2-9128-64E4FF1EDEAB}"/>
              </a:ext>
            </a:extLst>
          </p:cNvPr>
          <p:cNvSpPr>
            <a:spLocks noGrp="1"/>
          </p:cNvSpPr>
          <p:nvPr>
            <p:ph type="title"/>
          </p:nvPr>
        </p:nvSpPr>
        <p:spPr/>
        <p:txBody>
          <a:bodyPr/>
          <a:lstStyle/>
          <a:p>
            <a:r>
              <a:rPr lang="en-US" dirty="0"/>
              <a:t>A new </a:t>
            </a:r>
            <a:r>
              <a:rPr lang="en-US" b="1" i="1" dirty="0"/>
              <a:t>mark</a:t>
            </a:r>
            <a:r>
              <a:rPr lang="en-US" dirty="0"/>
              <a:t> “datasheet”</a:t>
            </a:r>
          </a:p>
        </p:txBody>
      </p:sp>
      <p:sp>
        <p:nvSpPr>
          <p:cNvPr id="4" name="Date Placeholder 3">
            <a:extLst>
              <a:ext uri="{FF2B5EF4-FFF2-40B4-BE49-F238E27FC236}">
                <a16:creationId xmlns:a16="http://schemas.microsoft.com/office/drawing/2014/main" id="{2131E37E-2D58-4432-A1C3-A1C68326390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EF452F37-B5B5-4F04-934A-8097A4BE8F6E}"/>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9D07C3-62AC-4E6E-8D96-320EACEE49D0}"/>
              </a:ext>
            </a:extLst>
          </p:cNvPr>
          <p:cNvSpPr>
            <a:spLocks noGrp="1"/>
          </p:cNvSpPr>
          <p:nvPr>
            <p:ph type="sldNum" sz="quarter" idx="12"/>
          </p:nvPr>
        </p:nvSpPr>
        <p:spPr/>
        <p:txBody>
          <a:bodyPr/>
          <a:lstStyle/>
          <a:p>
            <a:pPr>
              <a:defRPr/>
            </a:pPr>
            <a:fld id="{EB6791C4-DF4E-4C17-A41C-B2BEB15390BD}" type="slidenum">
              <a:rPr lang="en-US" smtClean="0"/>
              <a:pPr>
                <a:defRPr/>
              </a:pPr>
              <a:t>24</a:t>
            </a:fld>
            <a:endParaRPr lang="en-US"/>
          </a:p>
        </p:txBody>
      </p:sp>
      <p:pic>
        <p:nvPicPr>
          <p:cNvPr id="10" name="Picture 9">
            <a:extLst>
              <a:ext uri="{FF2B5EF4-FFF2-40B4-BE49-F238E27FC236}">
                <a16:creationId xmlns:a16="http://schemas.microsoft.com/office/drawing/2014/main" id="{1AEF6A60-4384-4B6C-8429-840782DF55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54870" y="1553782"/>
            <a:ext cx="3971530" cy="4666427"/>
          </a:xfrm>
          <a:prstGeom prst="rect">
            <a:avLst/>
          </a:prstGeom>
        </p:spPr>
      </p:pic>
    </p:spTree>
    <p:extLst>
      <p:ext uri="{BB962C8B-B14F-4D97-AF65-F5344CB8AC3E}">
        <p14:creationId xmlns:p14="http://schemas.microsoft.com/office/powerpoint/2010/main" val="2950443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A39EF-3B1A-4BB2-9128-64E4FF1EDEAB}"/>
              </a:ext>
            </a:extLst>
          </p:cNvPr>
          <p:cNvSpPr>
            <a:spLocks noGrp="1"/>
          </p:cNvSpPr>
          <p:nvPr>
            <p:ph type="title"/>
          </p:nvPr>
        </p:nvSpPr>
        <p:spPr/>
        <p:txBody>
          <a:bodyPr/>
          <a:lstStyle/>
          <a:p>
            <a:r>
              <a:rPr lang="en-US" dirty="0"/>
              <a:t>A new </a:t>
            </a:r>
            <a:r>
              <a:rPr lang="en-US" b="1" i="1" dirty="0"/>
              <a:t>mark</a:t>
            </a:r>
            <a:r>
              <a:rPr lang="en-US" dirty="0"/>
              <a:t> “datasheet”</a:t>
            </a:r>
          </a:p>
        </p:txBody>
      </p:sp>
      <p:sp>
        <p:nvSpPr>
          <p:cNvPr id="4" name="Date Placeholder 3">
            <a:extLst>
              <a:ext uri="{FF2B5EF4-FFF2-40B4-BE49-F238E27FC236}">
                <a16:creationId xmlns:a16="http://schemas.microsoft.com/office/drawing/2014/main" id="{2131E37E-2D58-4432-A1C3-A1C68326390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EF452F37-B5B5-4F04-934A-8097A4BE8F6E}"/>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F9D07C3-62AC-4E6E-8D96-320EACEE49D0}"/>
              </a:ext>
            </a:extLst>
          </p:cNvPr>
          <p:cNvSpPr>
            <a:spLocks noGrp="1"/>
          </p:cNvSpPr>
          <p:nvPr>
            <p:ph type="sldNum" sz="quarter" idx="12"/>
          </p:nvPr>
        </p:nvSpPr>
        <p:spPr/>
        <p:txBody>
          <a:bodyPr/>
          <a:lstStyle/>
          <a:p>
            <a:pPr>
              <a:defRPr/>
            </a:pPr>
            <a:fld id="{EB6791C4-DF4E-4C17-A41C-B2BEB15390BD}" type="slidenum">
              <a:rPr lang="en-US" smtClean="0"/>
              <a:pPr>
                <a:defRPr/>
              </a:pPr>
              <a:t>25</a:t>
            </a:fld>
            <a:endParaRPr lang="en-US"/>
          </a:p>
        </p:txBody>
      </p:sp>
      <p:pic>
        <p:nvPicPr>
          <p:cNvPr id="10" name="Picture 9">
            <a:extLst>
              <a:ext uri="{FF2B5EF4-FFF2-40B4-BE49-F238E27FC236}">
                <a16:creationId xmlns:a16="http://schemas.microsoft.com/office/drawing/2014/main" id="{1AEF6A60-4384-4B6C-8429-840782DF55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138235" y="1106925"/>
            <a:ext cx="3804799" cy="5560142"/>
          </a:xfrm>
          <a:prstGeom prst="rect">
            <a:avLst/>
          </a:prstGeom>
        </p:spPr>
      </p:pic>
    </p:spTree>
    <p:extLst>
      <p:ext uri="{BB962C8B-B14F-4D97-AF65-F5344CB8AC3E}">
        <p14:creationId xmlns:p14="http://schemas.microsoft.com/office/powerpoint/2010/main" val="3772658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A7918-DE19-42C2-95E0-D7749489C0EC}"/>
              </a:ext>
            </a:extLst>
          </p:cNvPr>
          <p:cNvSpPr>
            <a:spLocks noGrp="1"/>
          </p:cNvSpPr>
          <p:nvPr>
            <p:ph type="title"/>
          </p:nvPr>
        </p:nvSpPr>
        <p:spPr/>
        <p:txBody>
          <a:bodyPr/>
          <a:lstStyle/>
          <a:p>
            <a:r>
              <a:rPr lang="en-US" dirty="0"/>
              <a:t>Reference Epoch Coordinates (RECs)</a:t>
            </a:r>
          </a:p>
        </p:txBody>
      </p:sp>
      <p:sp>
        <p:nvSpPr>
          <p:cNvPr id="3" name="Content Placeholder 2">
            <a:extLst>
              <a:ext uri="{FF2B5EF4-FFF2-40B4-BE49-F238E27FC236}">
                <a16:creationId xmlns:a16="http://schemas.microsoft.com/office/drawing/2014/main" id="{632B1460-95AB-4D81-BEE9-D3F87A476C3A}"/>
              </a:ext>
            </a:extLst>
          </p:cNvPr>
          <p:cNvSpPr>
            <a:spLocks noGrp="1"/>
          </p:cNvSpPr>
          <p:nvPr>
            <p:ph idx="1"/>
          </p:nvPr>
        </p:nvSpPr>
        <p:spPr/>
        <p:txBody>
          <a:bodyPr/>
          <a:lstStyle/>
          <a:p>
            <a:r>
              <a:rPr lang="en-US" dirty="0"/>
              <a:t>The Geometric and Orthometric REC projects are underway!</a:t>
            </a:r>
          </a:p>
          <a:p>
            <a:pPr lvl="1"/>
            <a:r>
              <a:rPr lang="en-US" dirty="0"/>
              <a:t>Geometric:</a:t>
            </a:r>
          </a:p>
          <a:p>
            <a:pPr lvl="2"/>
            <a:r>
              <a:rPr lang="en-US" dirty="0"/>
              <a:t>N/P/C/MATRF2022 epoch 2020.00 XYZ coordinates</a:t>
            </a:r>
          </a:p>
          <a:p>
            <a:pPr lvl="2"/>
            <a:r>
              <a:rPr lang="en-US" dirty="0"/>
              <a:t>About 120,000 passive marks</a:t>
            </a:r>
          </a:p>
          <a:p>
            <a:pPr lvl="1"/>
            <a:r>
              <a:rPr lang="en-US" dirty="0"/>
              <a:t>Orthometric</a:t>
            </a:r>
          </a:p>
          <a:p>
            <a:pPr lvl="2"/>
            <a:r>
              <a:rPr lang="en-US" dirty="0"/>
              <a:t>NAPGD2022 epoch 2020.00 orthometric heights</a:t>
            </a:r>
          </a:p>
          <a:p>
            <a:pPr lvl="2"/>
            <a:r>
              <a:rPr lang="en-US" dirty="0"/>
              <a:t>About 950,000 passive marks</a:t>
            </a:r>
          </a:p>
          <a:p>
            <a:pPr lvl="1"/>
            <a:r>
              <a:rPr lang="en-US" dirty="0"/>
              <a:t>Final data pull:  April 2024</a:t>
            </a:r>
          </a:p>
          <a:p>
            <a:pPr lvl="1"/>
            <a:r>
              <a:rPr lang="en-US" dirty="0"/>
              <a:t>Expected early results:  Late 2024</a:t>
            </a:r>
          </a:p>
        </p:txBody>
      </p:sp>
      <p:sp>
        <p:nvSpPr>
          <p:cNvPr id="4" name="Date Placeholder 3">
            <a:extLst>
              <a:ext uri="{FF2B5EF4-FFF2-40B4-BE49-F238E27FC236}">
                <a16:creationId xmlns:a16="http://schemas.microsoft.com/office/drawing/2014/main" id="{CCF81A2F-3A9C-4092-B931-8FE099D53B8A}"/>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005B5B42-2916-4FFC-9E19-ACF8F68CBD28}"/>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67B18B8A-E537-41A5-90EB-EA8869D0419F}"/>
              </a:ext>
            </a:extLst>
          </p:cNvPr>
          <p:cNvSpPr>
            <a:spLocks noGrp="1"/>
          </p:cNvSpPr>
          <p:nvPr>
            <p:ph type="sldNum" sz="quarter" idx="12"/>
          </p:nvPr>
        </p:nvSpPr>
        <p:spPr/>
        <p:txBody>
          <a:bodyPr/>
          <a:lstStyle/>
          <a:p>
            <a:pPr>
              <a:defRPr/>
            </a:pPr>
            <a:fld id="{EB6791C4-DF4E-4C17-A41C-B2BEB15390BD}" type="slidenum">
              <a:rPr lang="en-US" smtClean="0"/>
              <a:pPr>
                <a:defRPr/>
              </a:pPr>
              <a:t>26</a:t>
            </a:fld>
            <a:endParaRPr lang="en-US"/>
          </a:p>
        </p:txBody>
      </p:sp>
    </p:spTree>
    <p:extLst>
      <p:ext uri="{BB962C8B-B14F-4D97-AF65-F5344CB8AC3E}">
        <p14:creationId xmlns:p14="http://schemas.microsoft.com/office/powerpoint/2010/main" val="414168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CE0B6-178B-4057-97F0-7EECD7FB6BD5}"/>
              </a:ext>
            </a:extLst>
          </p:cNvPr>
          <p:cNvSpPr>
            <a:spLocks noGrp="1"/>
          </p:cNvSpPr>
          <p:nvPr>
            <p:ph type="title"/>
          </p:nvPr>
        </p:nvSpPr>
        <p:spPr/>
        <p:txBody>
          <a:bodyPr/>
          <a:lstStyle/>
          <a:p>
            <a:r>
              <a:rPr lang="en-US" dirty="0"/>
              <a:t>SPROCCET:  Replacing HTDP</a:t>
            </a:r>
          </a:p>
        </p:txBody>
      </p:sp>
      <p:sp>
        <p:nvSpPr>
          <p:cNvPr id="3" name="Content Placeholder 2">
            <a:extLst>
              <a:ext uri="{FF2B5EF4-FFF2-40B4-BE49-F238E27FC236}">
                <a16:creationId xmlns:a16="http://schemas.microsoft.com/office/drawing/2014/main" id="{BAE2B2B9-6818-464C-B2E8-D7A1627D38A2}"/>
              </a:ext>
            </a:extLst>
          </p:cNvPr>
          <p:cNvSpPr>
            <a:spLocks noGrp="1"/>
          </p:cNvSpPr>
          <p:nvPr>
            <p:ph idx="1"/>
          </p:nvPr>
        </p:nvSpPr>
        <p:spPr/>
        <p:txBody>
          <a:bodyPr/>
          <a:lstStyle/>
          <a:p>
            <a:r>
              <a:rPr lang="en-US" sz="2800" b="1" dirty="0">
                <a:solidFill>
                  <a:srgbClr val="FF0000"/>
                </a:solidFill>
              </a:rPr>
              <a:t>S</a:t>
            </a:r>
            <a:r>
              <a:rPr lang="en-US" sz="2800" dirty="0"/>
              <a:t>oftware for </a:t>
            </a:r>
            <a:r>
              <a:rPr lang="en-US" sz="2800" b="1" dirty="0" err="1">
                <a:solidFill>
                  <a:srgbClr val="FF0000"/>
                </a:solidFill>
              </a:rPr>
              <a:t>PR</a:t>
            </a:r>
            <a:r>
              <a:rPr lang="en-US" sz="2800" dirty="0" err="1"/>
              <a:t>ojecting</a:t>
            </a:r>
            <a:r>
              <a:rPr lang="en-US" sz="2800" dirty="0"/>
              <a:t> </a:t>
            </a:r>
            <a:r>
              <a:rPr lang="en-US" sz="2800" b="1" dirty="0">
                <a:solidFill>
                  <a:srgbClr val="FF0000"/>
                </a:solidFill>
              </a:rPr>
              <a:t>O</a:t>
            </a:r>
            <a:r>
              <a:rPr lang="en-US" sz="2800" dirty="0"/>
              <a:t>bservations, </a:t>
            </a:r>
            <a:r>
              <a:rPr lang="en-US" sz="2800" b="1" dirty="0">
                <a:solidFill>
                  <a:srgbClr val="FF0000"/>
                </a:solidFill>
              </a:rPr>
              <a:t>C</a:t>
            </a:r>
            <a:r>
              <a:rPr lang="en-US" sz="2800" dirty="0"/>
              <a:t>onstraints and </a:t>
            </a:r>
            <a:r>
              <a:rPr lang="en-US" sz="2800" b="1" dirty="0">
                <a:solidFill>
                  <a:srgbClr val="FF0000"/>
                </a:solidFill>
              </a:rPr>
              <a:t>C</a:t>
            </a:r>
            <a:r>
              <a:rPr lang="en-US" sz="2800" dirty="0"/>
              <a:t>ofactor matrices/</a:t>
            </a:r>
            <a:r>
              <a:rPr lang="en-US" sz="2800" b="1" dirty="0">
                <a:solidFill>
                  <a:srgbClr val="FF0000"/>
                </a:solidFill>
              </a:rPr>
              <a:t>E</a:t>
            </a:r>
            <a:r>
              <a:rPr lang="en-US" sz="2800" dirty="0"/>
              <a:t>rrors through </a:t>
            </a:r>
            <a:r>
              <a:rPr lang="en-US" sz="2800" b="1" dirty="0">
                <a:solidFill>
                  <a:srgbClr val="FF0000"/>
                </a:solidFill>
              </a:rPr>
              <a:t>T</a:t>
            </a:r>
            <a:r>
              <a:rPr lang="en-US" sz="2800" dirty="0"/>
              <a:t>ime</a:t>
            </a:r>
          </a:p>
          <a:p>
            <a:pPr lvl="1"/>
            <a:r>
              <a:rPr lang="en-US" sz="2400" dirty="0"/>
              <a:t>Replaces HTDP</a:t>
            </a:r>
          </a:p>
          <a:p>
            <a:pPr lvl="1"/>
            <a:r>
              <a:rPr lang="en-US" sz="2400" dirty="0"/>
              <a:t>Expands functionality:</a:t>
            </a:r>
          </a:p>
          <a:p>
            <a:pPr lvl="2"/>
            <a:r>
              <a:rPr lang="en-US" sz="2000" dirty="0"/>
              <a:t>Geometric </a:t>
            </a:r>
            <a:r>
              <a:rPr lang="en-US" sz="2000" i="1" dirty="0"/>
              <a:t>and</a:t>
            </a:r>
            <a:r>
              <a:rPr lang="en-US" sz="2000" dirty="0"/>
              <a:t> orthometric</a:t>
            </a:r>
          </a:p>
          <a:p>
            <a:pPr lvl="2"/>
            <a:r>
              <a:rPr lang="en-US" sz="2000" dirty="0"/>
              <a:t>Error propagation through time</a:t>
            </a:r>
          </a:p>
          <a:p>
            <a:pPr lvl="2"/>
            <a:r>
              <a:rPr lang="en-US" sz="2000" dirty="0"/>
              <a:t>Modularization</a:t>
            </a:r>
          </a:p>
          <a:p>
            <a:pPr lvl="2"/>
            <a:r>
              <a:rPr lang="en-US" sz="2000" dirty="0"/>
              <a:t>Earthquake error displacement estimates</a:t>
            </a:r>
          </a:p>
          <a:p>
            <a:pPr lvl="2"/>
            <a:r>
              <a:rPr lang="en-US" sz="2000" dirty="0"/>
              <a:t>Bug fixes</a:t>
            </a:r>
          </a:p>
          <a:p>
            <a:r>
              <a:rPr lang="en-US" sz="2800" dirty="0"/>
              <a:t>Will be built into OPUS and all REC adjustments</a:t>
            </a:r>
          </a:p>
          <a:p>
            <a:r>
              <a:rPr lang="en-US" sz="2800" dirty="0"/>
              <a:t>Expected completion:  Autumn 2024</a:t>
            </a:r>
          </a:p>
        </p:txBody>
      </p:sp>
      <p:sp>
        <p:nvSpPr>
          <p:cNvPr id="4" name="Date Placeholder 3">
            <a:extLst>
              <a:ext uri="{FF2B5EF4-FFF2-40B4-BE49-F238E27FC236}">
                <a16:creationId xmlns:a16="http://schemas.microsoft.com/office/drawing/2014/main" id="{DDFE582E-6727-4BBD-8BE0-A7ACC509D803}"/>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2833CBF4-09AB-4A4D-B2B5-D993E0FD0CFB}"/>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016599F8-9C83-4CA9-B41C-EDCCB267515C}"/>
              </a:ext>
            </a:extLst>
          </p:cNvPr>
          <p:cNvSpPr>
            <a:spLocks noGrp="1"/>
          </p:cNvSpPr>
          <p:nvPr>
            <p:ph type="sldNum" sz="quarter" idx="12"/>
          </p:nvPr>
        </p:nvSpPr>
        <p:spPr/>
        <p:txBody>
          <a:bodyPr/>
          <a:lstStyle/>
          <a:p>
            <a:pPr>
              <a:defRPr/>
            </a:pPr>
            <a:fld id="{EB6791C4-DF4E-4C17-A41C-B2BEB15390BD}" type="slidenum">
              <a:rPr lang="en-US" smtClean="0"/>
              <a:pPr>
                <a:defRPr/>
              </a:pPr>
              <a:t>27</a:t>
            </a:fld>
            <a:endParaRPr lang="en-US"/>
          </a:p>
        </p:txBody>
      </p:sp>
    </p:spTree>
    <p:extLst>
      <p:ext uri="{BB962C8B-B14F-4D97-AF65-F5344CB8AC3E}">
        <p14:creationId xmlns:p14="http://schemas.microsoft.com/office/powerpoint/2010/main" val="314664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a:t>Timeline</a:t>
            </a:r>
          </a:p>
        </p:txBody>
      </p:sp>
      <p:sp>
        <p:nvSpPr>
          <p:cNvPr id="4" name="Date Placeholder 3"/>
          <p:cNvSpPr>
            <a:spLocks noGrp="1"/>
          </p:cNvSpPr>
          <p:nvPr>
            <p:ph type="dt" sz="half" idx="10"/>
          </p:nvPr>
        </p:nvSpPr>
        <p:spPr/>
        <p:txBody>
          <a:bodyPr/>
          <a:lstStyle/>
          <a:p>
            <a:pPr>
              <a:defRPr/>
            </a:pPr>
            <a:r>
              <a:rPr lang="en-US">
                <a:latin typeface="Calibri"/>
              </a:rPr>
              <a:t>February 6, 2024</a:t>
            </a:r>
          </a:p>
        </p:txBody>
      </p:sp>
      <p:sp>
        <p:nvSpPr>
          <p:cNvPr id="5" name="Footer Placeholder 4"/>
          <p:cNvSpPr>
            <a:spLocks noGrp="1"/>
          </p:cNvSpPr>
          <p:nvPr>
            <p:ph type="ftr" sz="quarter" idx="11"/>
          </p:nvPr>
        </p:nvSpPr>
        <p:spPr/>
        <p:txBody>
          <a:bodyPr/>
          <a:lstStyle/>
          <a:p>
            <a:pPr>
              <a:defRPr/>
            </a:pPr>
            <a:r>
              <a:rPr lang="en-US">
                <a:latin typeface="Calibri"/>
              </a:rPr>
              <a:t>FGCS</a:t>
            </a: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28</a:t>
            </a:fld>
            <a:endParaRPr lang="en-US">
              <a:latin typeface="Calibri"/>
            </a:endParaRPr>
          </a:p>
        </p:txBody>
      </p:sp>
    </p:spTree>
    <p:extLst>
      <p:ext uri="{BB962C8B-B14F-4D97-AF65-F5344CB8AC3E}">
        <p14:creationId xmlns:p14="http://schemas.microsoft.com/office/powerpoint/2010/main" val="13799729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D6258-2878-47F7-9EC2-90452B8D3341}"/>
              </a:ext>
            </a:extLst>
          </p:cNvPr>
          <p:cNvSpPr>
            <a:spLocks noGrp="1"/>
          </p:cNvSpPr>
          <p:nvPr>
            <p:ph type="title"/>
          </p:nvPr>
        </p:nvSpPr>
        <p:spPr/>
        <p:txBody>
          <a:bodyPr/>
          <a:lstStyle/>
          <a:p>
            <a:r>
              <a:rPr lang="en-US" dirty="0"/>
              <a:t>Timeline</a:t>
            </a:r>
          </a:p>
        </p:txBody>
      </p:sp>
      <p:sp>
        <p:nvSpPr>
          <p:cNvPr id="3" name="Content Placeholder 2">
            <a:extLst>
              <a:ext uri="{FF2B5EF4-FFF2-40B4-BE49-F238E27FC236}">
                <a16:creationId xmlns:a16="http://schemas.microsoft.com/office/drawing/2014/main" id="{F4A880F4-B6DE-491C-BEF3-3584851684E1}"/>
              </a:ext>
            </a:extLst>
          </p:cNvPr>
          <p:cNvSpPr>
            <a:spLocks noGrp="1"/>
          </p:cNvSpPr>
          <p:nvPr>
            <p:ph idx="1"/>
          </p:nvPr>
        </p:nvSpPr>
        <p:spPr/>
        <p:txBody>
          <a:bodyPr/>
          <a:lstStyle/>
          <a:p>
            <a:r>
              <a:rPr lang="en-US" dirty="0"/>
              <a:t>In 2022, NGS diverted resources from </a:t>
            </a:r>
            <a:r>
              <a:rPr lang="en-US" i="1" dirty="0"/>
              <a:t>tool-building</a:t>
            </a:r>
            <a:r>
              <a:rPr lang="en-US" dirty="0"/>
              <a:t> to </a:t>
            </a:r>
            <a:r>
              <a:rPr lang="en-US" i="1" dirty="0"/>
              <a:t>data assurance</a:t>
            </a:r>
          </a:p>
          <a:p>
            <a:pPr lvl="1"/>
            <a:r>
              <a:rPr lang="en-US" i="1" dirty="0"/>
              <a:t>“Limited tools, excellent coordinates”</a:t>
            </a:r>
          </a:p>
          <a:p>
            <a:pPr lvl="1"/>
            <a:r>
              <a:rPr lang="en-US" dirty="0"/>
              <a:t>Set a goal of roll-out by 2025</a:t>
            </a:r>
          </a:p>
          <a:p>
            <a:r>
              <a:rPr lang="en-US" b="1" dirty="0">
                <a:solidFill>
                  <a:srgbClr val="FF0000"/>
                </a:solidFill>
              </a:rPr>
              <a:t>NGS is on-track to roll out the modernized NSRS by the middle of 2025.</a:t>
            </a:r>
          </a:p>
          <a:p>
            <a:r>
              <a:rPr lang="en-US" dirty="0"/>
              <a:t>Work on additional tools will continue in the out-years</a:t>
            </a:r>
          </a:p>
        </p:txBody>
      </p:sp>
      <p:sp>
        <p:nvSpPr>
          <p:cNvPr id="4" name="Date Placeholder 3">
            <a:extLst>
              <a:ext uri="{FF2B5EF4-FFF2-40B4-BE49-F238E27FC236}">
                <a16:creationId xmlns:a16="http://schemas.microsoft.com/office/drawing/2014/main" id="{CCB3417E-9395-4506-8626-0E7B838FC310}"/>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F680FB79-74BD-4A2D-923D-8DCD140CEEFE}"/>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12B9B99A-E896-4619-AD8A-3BF4D28132BF}"/>
              </a:ext>
            </a:extLst>
          </p:cNvPr>
          <p:cNvSpPr>
            <a:spLocks noGrp="1"/>
          </p:cNvSpPr>
          <p:nvPr>
            <p:ph type="sldNum" sz="quarter" idx="12"/>
          </p:nvPr>
        </p:nvSpPr>
        <p:spPr/>
        <p:txBody>
          <a:bodyPr/>
          <a:lstStyle/>
          <a:p>
            <a:pPr>
              <a:defRPr/>
            </a:pPr>
            <a:fld id="{EB6791C4-DF4E-4C17-A41C-B2BEB15390BD}" type="slidenum">
              <a:rPr lang="en-US" smtClean="0"/>
              <a:pPr>
                <a:defRPr/>
              </a:pPr>
              <a:t>29</a:t>
            </a:fld>
            <a:endParaRPr lang="en-US"/>
          </a:p>
        </p:txBody>
      </p:sp>
    </p:spTree>
    <p:extLst>
      <p:ext uri="{BB962C8B-B14F-4D97-AF65-F5344CB8AC3E}">
        <p14:creationId xmlns:p14="http://schemas.microsoft.com/office/powerpoint/2010/main" val="404710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a:t>Refresher on NSRS Modernization</a:t>
            </a:r>
          </a:p>
        </p:txBody>
      </p:sp>
      <p:sp>
        <p:nvSpPr>
          <p:cNvPr id="4" name="Date Placeholder 3"/>
          <p:cNvSpPr>
            <a:spLocks noGrp="1"/>
          </p:cNvSpPr>
          <p:nvPr>
            <p:ph type="dt" sz="half" idx="10"/>
          </p:nvPr>
        </p:nvSpPr>
        <p:spPr/>
        <p:txBody>
          <a:bodyPr/>
          <a:lstStyle/>
          <a:p>
            <a:pPr>
              <a:defRPr/>
            </a:pPr>
            <a:r>
              <a:rPr lang="en-US">
                <a:latin typeface="Calibri"/>
              </a:rPr>
              <a:t>February 6, 2024</a:t>
            </a:r>
          </a:p>
        </p:txBody>
      </p:sp>
      <p:sp>
        <p:nvSpPr>
          <p:cNvPr id="5" name="Footer Placeholder 4"/>
          <p:cNvSpPr>
            <a:spLocks noGrp="1"/>
          </p:cNvSpPr>
          <p:nvPr>
            <p:ph type="ftr" sz="quarter" idx="11"/>
          </p:nvPr>
        </p:nvSpPr>
        <p:spPr/>
        <p:txBody>
          <a:bodyPr/>
          <a:lstStyle/>
          <a:p>
            <a:pPr>
              <a:defRPr/>
            </a:pPr>
            <a:r>
              <a:rPr lang="en-US">
                <a:latin typeface="Calibri"/>
              </a:rPr>
              <a:t>FGCS</a:t>
            </a: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3</a:t>
            </a:fld>
            <a:endParaRPr lang="en-US">
              <a:latin typeface="Calibri"/>
            </a:endParaRPr>
          </a:p>
        </p:txBody>
      </p:sp>
    </p:spTree>
    <p:extLst>
      <p:ext uri="{BB962C8B-B14F-4D97-AF65-F5344CB8AC3E}">
        <p14:creationId xmlns:p14="http://schemas.microsoft.com/office/powerpoint/2010/main" val="40373004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a:t>Rollout, Testing, Replacement</a:t>
            </a:r>
          </a:p>
        </p:txBody>
      </p:sp>
      <p:sp>
        <p:nvSpPr>
          <p:cNvPr id="4" name="Date Placeholder 3"/>
          <p:cNvSpPr>
            <a:spLocks noGrp="1"/>
          </p:cNvSpPr>
          <p:nvPr>
            <p:ph type="dt" sz="half" idx="10"/>
          </p:nvPr>
        </p:nvSpPr>
        <p:spPr/>
        <p:txBody>
          <a:bodyPr/>
          <a:lstStyle/>
          <a:p>
            <a:pPr>
              <a:defRPr/>
            </a:pPr>
            <a:r>
              <a:rPr lang="en-US">
                <a:latin typeface="Calibri"/>
              </a:rPr>
              <a:t>February 6, 2024</a:t>
            </a:r>
          </a:p>
        </p:txBody>
      </p:sp>
      <p:sp>
        <p:nvSpPr>
          <p:cNvPr id="5" name="Footer Placeholder 4"/>
          <p:cNvSpPr>
            <a:spLocks noGrp="1"/>
          </p:cNvSpPr>
          <p:nvPr>
            <p:ph type="ftr" sz="quarter" idx="11"/>
          </p:nvPr>
        </p:nvSpPr>
        <p:spPr/>
        <p:txBody>
          <a:bodyPr/>
          <a:lstStyle/>
          <a:p>
            <a:pPr>
              <a:defRPr/>
            </a:pPr>
            <a:r>
              <a:rPr lang="en-US">
                <a:latin typeface="Calibri"/>
              </a:rPr>
              <a:t>FGCS</a:t>
            </a: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30</a:t>
            </a:fld>
            <a:endParaRPr lang="en-US">
              <a:latin typeface="Calibri"/>
            </a:endParaRPr>
          </a:p>
        </p:txBody>
      </p:sp>
    </p:spTree>
    <p:extLst>
      <p:ext uri="{BB962C8B-B14F-4D97-AF65-F5344CB8AC3E}">
        <p14:creationId xmlns:p14="http://schemas.microsoft.com/office/powerpoint/2010/main" val="3235757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35AA1-2B88-4677-8172-67AB4E9C870A}"/>
              </a:ext>
            </a:extLst>
          </p:cNvPr>
          <p:cNvSpPr>
            <a:spLocks noGrp="1"/>
          </p:cNvSpPr>
          <p:nvPr>
            <p:ph type="title"/>
          </p:nvPr>
        </p:nvSpPr>
        <p:spPr/>
        <p:txBody>
          <a:bodyPr/>
          <a:lstStyle/>
          <a:p>
            <a:r>
              <a:rPr lang="en-US" dirty="0"/>
              <a:t>Rollout, Testing, Replacement</a:t>
            </a:r>
          </a:p>
        </p:txBody>
      </p:sp>
      <p:sp>
        <p:nvSpPr>
          <p:cNvPr id="3" name="Content Placeholder 2">
            <a:extLst>
              <a:ext uri="{FF2B5EF4-FFF2-40B4-BE49-F238E27FC236}">
                <a16:creationId xmlns:a16="http://schemas.microsoft.com/office/drawing/2014/main" id="{BB606870-F8CE-43DB-9D7B-FB1BBE5F340E}"/>
              </a:ext>
            </a:extLst>
          </p:cNvPr>
          <p:cNvSpPr>
            <a:spLocks noGrp="1"/>
          </p:cNvSpPr>
          <p:nvPr>
            <p:ph idx="1"/>
          </p:nvPr>
        </p:nvSpPr>
        <p:spPr/>
        <p:txBody>
          <a:bodyPr/>
          <a:lstStyle/>
          <a:p>
            <a:r>
              <a:rPr lang="en-US" sz="2800" dirty="0"/>
              <a:t>NGS will </a:t>
            </a:r>
            <a:r>
              <a:rPr lang="en-US" sz="2800" b="1" i="1" dirty="0"/>
              <a:t>roll out </a:t>
            </a:r>
            <a:r>
              <a:rPr lang="en-US" sz="2800" dirty="0"/>
              <a:t>components of the modernized NSRS over time (2024-2025)</a:t>
            </a:r>
          </a:p>
          <a:p>
            <a:r>
              <a:rPr lang="en-US" sz="2800" dirty="0"/>
              <a:t>As each component is </a:t>
            </a:r>
            <a:r>
              <a:rPr lang="en-US" sz="2800" b="1" i="1" dirty="0"/>
              <a:t>rolled out</a:t>
            </a:r>
            <a:r>
              <a:rPr lang="en-US" sz="2800" dirty="0"/>
              <a:t>, it can be </a:t>
            </a:r>
            <a:r>
              <a:rPr lang="en-US" sz="2800" b="1" i="1" dirty="0"/>
              <a:t>tested</a:t>
            </a:r>
          </a:p>
          <a:p>
            <a:r>
              <a:rPr lang="en-US" sz="2800" dirty="0"/>
              <a:t>Once the final component (likely VERTCON) is </a:t>
            </a:r>
            <a:r>
              <a:rPr lang="en-US" sz="2800" b="1" i="1" dirty="0"/>
              <a:t>rolled out </a:t>
            </a:r>
            <a:r>
              <a:rPr lang="en-US" sz="2800" dirty="0"/>
              <a:t>(likely late 2025), </a:t>
            </a:r>
            <a:r>
              <a:rPr lang="en-US" sz="2800" b="1" i="1" dirty="0"/>
              <a:t>testing</a:t>
            </a:r>
            <a:r>
              <a:rPr lang="en-US" sz="2800" dirty="0"/>
              <a:t> will continue for </a:t>
            </a:r>
            <a:r>
              <a:rPr lang="en-US" sz="2800" i="1" u="sng" dirty="0"/>
              <a:t>at least 6 months</a:t>
            </a:r>
          </a:p>
          <a:p>
            <a:r>
              <a:rPr lang="en-US" sz="2800" dirty="0"/>
              <a:t>Once enough </a:t>
            </a:r>
            <a:r>
              <a:rPr lang="en-US" sz="2800" b="1" i="1" dirty="0"/>
              <a:t>testing</a:t>
            </a:r>
            <a:r>
              <a:rPr lang="en-US" sz="2800" dirty="0"/>
              <a:t> is done, and all modernized NSRS components seem stable and correct, the FGCS will vote (likely 2026)</a:t>
            </a:r>
          </a:p>
          <a:p>
            <a:r>
              <a:rPr lang="en-US" sz="2800" dirty="0"/>
              <a:t>If affirmative, the modernized NSRS will </a:t>
            </a:r>
            <a:r>
              <a:rPr lang="en-US" sz="2800" b="1" i="1" dirty="0"/>
              <a:t>replace</a:t>
            </a:r>
            <a:r>
              <a:rPr lang="en-US" sz="2800" dirty="0"/>
              <a:t> the current NSRS</a:t>
            </a:r>
          </a:p>
          <a:p>
            <a:endParaRPr lang="en-US" sz="2800" dirty="0"/>
          </a:p>
        </p:txBody>
      </p:sp>
      <p:sp>
        <p:nvSpPr>
          <p:cNvPr id="4" name="Date Placeholder 3">
            <a:extLst>
              <a:ext uri="{FF2B5EF4-FFF2-40B4-BE49-F238E27FC236}">
                <a16:creationId xmlns:a16="http://schemas.microsoft.com/office/drawing/2014/main" id="{0CC34A20-93F2-494F-AE17-49A321ACC4FF}"/>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98BB0443-D102-483A-8158-41902FF02029}"/>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293A3FAC-732E-494B-B955-7987CD9AF1F0}"/>
              </a:ext>
            </a:extLst>
          </p:cNvPr>
          <p:cNvSpPr>
            <a:spLocks noGrp="1"/>
          </p:cNvSpPr>
          <p:nvPr>
            <p:ph type="sldNum" sz="quarter" idx="12"/>
          </p:nvPr>
        </p:nvSpPr>
        <p:spPr/>
        <p:txBody>
          <a:bodyPr/>
          <a:lstStyle/>
          <a:p>
            <a:pPr>
              <a:defRPr/>
            </a:pPr>
            <a:fld id="{EB6791C4-DF4E-4C17-A41C-B2BEB15390BD}" type="slidenum">
              <a:rPr lang="en-US" smtClean="0"/>
              <a:pPr>
                <a:defRPr/>
              </a:pPr>
              <a:t>31</a:t>
            </a:fld>
            <a:endParaRPr lang="en-US"/>
          </a:p>
        </p:txBody>
      </p:sp>
    </p:spTree>
    <p:extLst>
      <p:ext uri="{BB962C8B-B14F-4D97-AF65-F5344CB8AC3E}">
        <p14:creationId xmlns:p14="http://schemas.microsoft.com/office/powerpoint/2010/main" val="85186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476DE-3BBE-4DBC-B11C-B5917899CA71}"/>
              </a:ext>
            </a:extLst>
          </p:cNvPr>
          <p:cNvSpPr>
            <a:spLocks noGrp="1"/>
          </p:cNvSpPr>
          <p:nvPr>
            <p:ph type="title"/>
          </p:nvPr>
        </p:nvSpPr>
        <p:spPr/>
        <p:txBody>
          <a:bodyPr/>
          <a:lstStyle/>
          <a:p>
            <a:r>
              <a:rPr lang="en-US" b="1" i="1" dirty="0"/>
              <a:t>Initial</a:t>
            </a:r>
            <a:r>
              <a:rPr lang="en-US" dirty="0"/>
              <a:t> rollout</a:t>
            </a:r>
          </a:p>
        </p:txBody>
      </p:sp>
      <p:sp>
        <p:nvSpPr>
          <p:cNvPr id="3" name="Content Placeholder 2">
            <a:extLst>
              <a:ext uri="{FF2B5EF4-FFF2-40B4-BE49-F238E27FC236}">
                <a16:creationId xmlns:a16="http://schemas.microsoft.com/office/drawing/2014/main" id="{226D17E4-1658-4B5D-B8C4-7BBBEB6794DA}"/>
              </a:ext>
            </a:extLst>
          </p:cNvPr>
          <p:cNvSpPr>
            <a:spLocks noGrp="1"/>
          </p:cNvSpPr>
          <p:nvPr>
            <p:ph idx="1"/>
          </p:nvPr>
        </p:nvSpPr>
        <p:spPr/>
        <p:txBody>
          <a:bodyPr/>
          <a:lstStyle/>
          <a:p>
            <a:r>
              <a:rPr lang="en-US" dirty="0"/>
              <a:t>NGS promised many things in the three Blueprint documents</a:t>
            </a:r>
          </a:p>
          <a:p>
            <a:r>
              <a:rPr lang="en-US" dirty="0"/>
              <a:t>Not all can be built in a timely manner</a:t>
            </a:r>
          </a:p>
          <a:p>
            <a:r>
              <a:rPr lang="en-US" dirty="0"/>
              <a:t>So when we say “rollout”, we mean </a:t>
            </a:r>
            <a:r>
              <a:rPr lang="en-US" b="1" i="1" dirty="0"/>
              <a:t>initial</a:t>
            </a:r>
            <a:r>
              <a:rPr lang="en-US" dirty="0"/>
              <a:t> rollout, which is at least the minimum viable products needed to replace the current NSRS with the modernized NSRS</a:t>
            </a:r>
          </a:p>
          <a:p>
            <a:r>
              <a:rPr lang="en-US" dirty="0"/>
              <a:t>Future products and services supporting the modernized NSRS will be rolled-out after the FGCS vote</a:t>
            </a:r>
          </a:p>
        </p:txBody>
      </p:sp>
      <p:sp>
        <p:nvSpPr>
          <p:cNvPr id="4" name="Date Placeholder 3">
            <a:extLst>
              <a:ext uri="{FF2B5EF4-FFF2-40B4-BE49-F238E27FC236}">
                <a16:creationId xmlns:a16="http://schemas.microsoft.com/office/drawing/2014/main" id="{864D287E-7722-4A95-AA1B-BFE1CDB9E614}"/>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77E24A6F-E80D-42C0-8DF2-A75CAE1CD821}"/>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46F55981-2600-482C-871F-959F222F993D}"/>
              </a:ext>
            </a:extLst>
          </p:cNvPr>
          <p:cNvSpPr>
            <a:spLocks noGrp="1"/>
          </p:cNvSpPr>
          <p:nvPr>
            <p:ph type="sldNum" sz="quarter" idx="12"/>
          </p:nvPr>
        </p:nvSpPr>
        <p:spPr/>
        <p:txBody>
          <a:bodyPr/>
          <a:lstStyle/>
          <a:p>
            <a:pPr>
              <a:defRPr/>
            </a:pPr>
            <a:fld id="{EB6791C4-DF4E-4C17-A41C-B2BEB15390BD}" type="slidenum">
              <a:rPr lang="en-US" smtClean="0"/>
              <a:pPr>
                <a:defRPr/>
              </a:pPr>
              <a:t>32</a:t>
            </a:fld>
            <a:endParaRPr lang="en-US"/>
          </a:p>
        </p:txBody>
      </p:sp>
    </p:spTree>
    <p:extLst>
      <p:ext uri="{BB962C8B-B14F-4D97-AF65-F5344CB8AC3E}">
        <p14:creationId xmlns:p14="http://schemas.microsoft.com/office/powerpoint/2010/main" val="175514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6AEAB-6E3F-403F-8B00-00F7C6D59355}"/>
              </a:ext>
            </a:extLst>
          </p:cNvPr>
          <p:cNvSpPr>
            <a:spLocks noGrp="1"/>
          </p:cNvSpPr>
          <p:nvPr>
            <p:ph type="title"/>
          </p:nvPr>
        </p:nvSpPr>
        <p:spPr/>
        <p:txBody>
          <a:bodyPr/>
          <a:lstStyle/>
          <a:p>
            <a:r>
              <a:rPr lang="en-US" dirty="0"/>
              <a:t>Rollout:  Alpha, Beta, Live</a:t>
            </a:r>
          </a:p>
        </p:txBody>
      </p:sp>
      <p:sp>
        <p:nvSpPr>
          <p:cNvPr id="3" name="Content Placeholder 2">
            <a:extLst>
              <a:ext uri="{FF2B5EF4-FFF2-40B4-BE49-F238E27FC236}">
                <a16:creationId xmlns:a16="http://schemas.microsoft.com/office/drawing/2014/main" id="{B1FADB0A-C300-4E93-8C02-4B894EC79B09}"/>
              </a:ext>
            </a:extLst>
          </p:cNvPr>
          <p:cNvSpPr>
            <a:spLocks noGrp="1"/>
          </p:cNvSpPr>
          <p:nvPr>
            <p:ph idx="1"/>
          </p:nvPr>
        </p:nvSpPr>
        <p:spPr/>
        <p:txBody>
          <a:bodyPr/>
          <a:lstStyle/>
          <a:p>
            <a:r>
              <a:rPr lang="en-US" sz="2400" dirty="0"/>
              <a:t>NGS will use three different websites (URLs) as we roll-out the modernized NSRS:</a:t>
            </a:r>
          </a:p>
          <a:p>
            <a:pPr lvl="1"/>
            <a:r>
              <a:rPr lang="en-US" sz="2000" b="1" dirty="0"/>
              <a:t>Live</a:t>
            </a:r>
            <a:r>
              <a:rPr lang="en-US" sz="2000" dirty="0"/>
              <a:t>:  </a:t>
            </a:r>
            <a:r>
              <a:rPr lang="en-US" sz="2000" b="1" dirty="0"/>
              <a:t>www</a:t>
            </a:r>
            <a:r>
              <a:rPr lang="en-US" sz="2000" dirty="0"/>
              <a:t>.ngs.noaa.gov</a:t>
            </a:r>
          </a:p>
          <a:p>
            <a:pPr lvl="2"/>
            <a:r>
              <a:rPr lang="en-US" sz="1800" dirty="0"/>
              <a:t>Will hold the current NSRS until the modernized NSRS has been fully tested and the FGCS has voted to replace the current NSRS with the modernized NSRS</a:t>
            </a:r>
          </a:p>
          <a:p>
            <a:pPr lvl="1"/>
            <a:r>
              <a:rPr lang="en-US" sz="2000" b="1" dirty="0"/>
              <a:t>Beta</a:t>
            </a:r>
            <a:r>
              <a:rPr lang="en-US" sz="2000" dirty="0"/>
              <a:t>:  </a:t>
            </a:r>
            <a:r>
              <a:rPr lang="en-US" sz="2000" b="1" dirty="0"/>
              <a:t>beta</a:t>
            </a:r>
            <a:r>
              <a:rPr lang="en-US" sz="2000" dirty="0"/>
              <a:t>.ngs.noaa.gov</a:t>
            </a:r>
          </a:p>
          <a:p>
            <a:pPr lvl="2"/>
            <a:r>
              <a:rPr lang="en-US" sz="1800" dirty="0"/>
              <a:t>Soon to be re-designed to hold modernized NSRS products only</a:t>
            </a:r>
          </a:p>
          <a:p>
            <a:pPr lvl="2"/>
            <a:r>
              <a:rPr lang="en-US" sz="1800" dirty="0"/>
              <a:t>Every component of the modernized NSRS will be placed here</a:t>
            </a:r>
          </a:p>
          <a:p>
            <a:pPr lvl="2"/>
            <a:r>
              <a:rPr lang="en-US" sz="1800" dirty="0"/>
              <a:t>Products assumed to be complete and correct</a:t>
            </a:r>
          </a:p>
          <a:p>
            <a:pPr lvl="2"/>
            <a:r>
              <a:rPr lang="en-US" sz="1800" dirty="0"/>
              <a:t>For testing</a:t>
            </a:r>
          </a:p>
          <a:p>
            <a:pPr lvl="2"/>
            <a:r>
              <a:rPr lang="en-US" sz="1800" dirty="0"/>
              <a:t>Subject to change or deletion</a:t>
            </a:r>
          </a:p>
          <a:p>
            <a:pPr lvl="1"/>
            <a:r>
              <a:rPr lang="en-US" sz="2000" b="1" dirty="0"/>
              <a:t>Alpha</a:t>
            </a:r>
            <a:r>
              <a:rPr lang="en-US" sz="2000" dirty="0"/>
              <a:t>:  </a:t>
            </a:r>
            <a:r>
              <a:rPr lang="en-US" sz="2000" b="1" dirty="0"/>
              <a:t>alpha</a:t>
            </a:r>
            <a:r>
              <a:rPr lang="en-US" sz="2000" dirty="0"/>
              <a:t>.ngs.noaa.gov</a:t>
            </a:r>
          </a:p>
          <a:p>
            <a:pPr lvl="2"/>
            <a:r>
              <a:rPr lang="en-US" sz="1800" dirty="0"/>
              <a:t>“Incomplete, early, possibly incorrect”</a:t>
            </a:r>
          </a:p>
          <a:p>
            <a:pPr lvl="2"/>
            <a:r>
              <a:rPr lang="en-US" sz="1800" dirty="0"/>
              <a:t>Not everything will go on alpha</a:t>
            </a:r>
          </a:p>
        </p:txBody>
      </p:sp>
      <p:sp>
        <p:nvSpPr>
          <p:cNvPr id="4" name="Date Placeholder 3">
            <a:extLst>
              <a:ext uri="{FF2B5EF4-FFF2-40B4-BE49-F238E27FC236}">
                <a16:creationId xmlns:a16="http://schemas.microsoft.com/office/drawing/2014/main" id="{C1F80F8C-3060-433C-A044-3FAF778EB0CC}"/>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D37809E7-4CCE-45A9-A7F3-2AEC505C68F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7B9A63F5-3876-445A-8F1F-B863684E3039}"/>
              </a:ext>
            </a:extLst>
          </p:cNvPr>
          <p:cNvSpPr>
            <a:spLocks noGrp="1"/>
          </p:cNvSpPr>
          <p:nvPr>
            <p:ph type="sldNum" sz="quarter" idx="12"/>
          </p:nvPr>
        </p:nvSpPr>
        <p:spPr/>
        <p:txBody>
          <a:bodyPr/>
          <a:lstStyle/>
          <a:p>
            <a:pPr>
              <a:defRPr/>
            </a:pPr>
            <a:fld id="{EB6791C4-DF4E-4C17-A41C-B2BEB15390BD}" type="slidenum">
              <a:rPr lang="en-US" smtClean="0"/>
              <a:pPr>
                <a:defRPr/>
              </a:pPr>
              <a:t>33</a:t>
            </a:fld>
            <a:endParaRPr lang="en-US"/>
          </a:p>
        </p:txBody>
      </p:sp>
    </p:spTree>
    <p:extLst>
      <p:ext uri="{BB962C8B-B14F-4D97-AF65-F5344CB8AC3E}">
        <p14:creationId xmlns:p14="http://schemas.microsoft.com/office/powerpoint/2010/main" val="300375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8EC03-4BC2-4DF6-80B9-23B66E223752}"/>
              </a:ext>
            </a:extLst>
          </p:cNvPr>
          <p:cNvSpPr>
            <a:spLocks noGrp="1"/>
          </p:cNvSpPr>
          <p:nvPr>
            <p:ph type="title"/>
          </p:nvPr>
        </p:nvSpPr>
        <p:spPr/>
        <p:txBody>
          <a:bodyPr/>
          <a:lstStyle/>
          <a:p>
            <a:r>
              <a:rPr lang="en-US" dirty="0"/>
              <a:t>Current NSRS during rollout and testing</a:t>
            </a:r>
          </a:p>
        </p:txBody>
      </p:sp>
      <p:sp>
        <p:nvSpPr>
          <p:cNvPr id="3" name="Content Placeholder 2">
            <a:extLst>
              <a:ext uri="{FF2B5EF4-FFF2-40B4-BE49-F238E27FC236}">
                <a16:creationId xmlns:a16="http://schemas.microsoft.com/office/drawing/2014/main" id="{6CA3BF2A-7DA9-428F-A1B3-FE230A994553}"/>
              </a:ext>
            </a:extLst>
          </p:cNvPr>
          <p:cNvSpPr>
            <a:spLocks noGrp="1"/>
          </p:cNvSpPr>
          <p:nvPr>
            <p:ph idx="1"/>
          </p:nvPr>
        </p:nvSpPr>
        <p:spPr/>
        <p:txBody>
          <a:bodyPr/>
          <a:lstStyle/>
          <a:p>
            <a:r>
              <a:rPr lang="en-US" dirty="0"/>
              <a:t>While the </a:t>
            </a:r>
            <a:r>
              <a:rPr lang="en-US" b="1" i="1" dirty="0"/>
              <a:t>modernized</a:t>
            </a:r>
            <a:r>
              <a:rPr lang="en-US" dirty="0"/>
              <a:t> NSRS is being rolled out and tested, </a:t>
            </a:r>
            <a:r>
              <a:rPr lang="en-US" u="sng" dirty="0"/>
              <a:t>the</a:t>
            </a:r>
            <a:r>
              <a:rPr lang="en-US" dirty="0"/>
              <a:t> </a:t>
            </a:r>
            <a:r>
              <a:rPr lang="en-US" b="1" i="1" u="sng" dirty="0"/>
              <a:t>current</a:t>
            </a:r>
            <a:r>
              <a:rPr lang="en-US" u="sng" dirty="0"/>
              <a:t> NSRS will remain the official NSRS of the United States</a:t>
            </a:r>
          </a:p>
          <a:p>
            <a:pPr lvl="1"/>
            <a:r>
              <a:rPr lang="en-US" dirty="0"/>
              <a:t>This will not change until the  FGCS vote (probably 2026)</a:t>
            </a:r>
          </a:p>
          <a:p>
            <a:r>
              <a:rPr lang="en-US" dirty="0"/>
              <a:t>URL </a:t>
            </a:r>
            <a:r>
              <a:rPr lang="en-US" dirty="0">
                <a:hlinkClick r:id="rId2"/>
              </a:rPr>
              <a:t>www.ngs.noaa.gov</a:t>
            </a:r>
            <a:r>
              <a:rPr lang="en-US" dirty="0"/>
              <a:t> will only hold </a:t>
            </a:r>
            <a:r>
              <a:rPr lang="en-US" b="1" i="1" dirty="0"/>
              <a:t>current</a:t>
            </a:r>
            <a:r>
              <a:rPr lang="en-US" dirty="0"/>
              <a:t> NSRS </a:t>
            </a:r>
          </a:p>
          <a:p>
            <a:r>
              <a:rPr lang="en-US" dirty="0"/>
              <a:t>Only two major improvements to the current NSRS are expected during this time:</a:t>
            </a:r>
          </a:p>
          <a:p>
            <a:pPr lvl="1"/>
            <a:r>
              <a:rPr lang="en-US" dirty="0"/>
              <a:t>Multi-GNSS support within OPUS-S</a:t>
            </a:r>
          </a:p>
          <a:p>
            <a:pPr lvl="1"/>
            <a:r>
              <a:rPr lang="en-US" dirty="0"/>
              <a:t>ITRF2020 in all products and services</a:t>
            </a:r>
          </a:p>
          <a:p>
            <a:endParaRPr lang="en-US" dirty="0"/>
          </a:p>
        </p:txBody>
      </p:sp>
      <p:sp>
        <p:nvSpPr>
          <p:cNvPr id="4" name="Date Placeholder 3">
            <a:extLst>
              <a:ext uri="{FF2B5EF4-FFF2-40B4-BE49-F238E27FC236}">
                <a16:creationId xmlns:a16="http://schemas.microsoft.com/office/drawing/2014/main" id="{FE0A1764-122F-4FE5-8086-6E423ACE56D5}"/>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9AB64409-F870-466D-BCF2-410143093AB6}"/>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B3D12A70-2D9B-4262-B068-A631DD64FCC8}"/>
              </a:ext>
            </a:extLst>
          </p:cNvPr>
          <p:cNvSpPr>
            <a:spLocks noGrp="1"/>
          </p:cNvSpPr>
          <p:nvPr>
            <p:ph type="sldNum" sz="quarter" idx="12"/>
          </p:nvPr>
        </p:nvSpPr>
        <p:spPr/>
        <p:txBody>
          <a:bodyPr/>
          <a:lstStyle/>
          <a:p>
            <a:pPr>
              <a:defRPr/>
            </a:pPr>
            <a:fld id="{EB6791C4-DF4E-4C17-A41C-B2BEB15390BD}" type="slidenum">
              <a:rPr lang="en-US" smtClean="0"/>
              <a:pPr>
                <a:defRPr/>
              </a:pPr>
              <a:t>34</a:t>
            </a:fld>
            <a:endParaRPr lang="en-US"/>
          </a:p>
        </p:txBody>
      </p:sp>
    </p:spTree>
    <p:extLst>
      <p:ext uri="{BB962C8B-B14F-4D97-AF65-F5344CB8AC3E}">
        <p14:creationId xmlns:p14="http://schemas.microsoft.com/office/powerpoint/2010/main" val="1524633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241A6-6DD4-4317-BFA5-A4B70F9439AB}"/>
              </a:ext>
            </a:extLst>
          </p:cNvPr>
          <p:cNvSpPr>
            <a:spLocks noGrp="1"/>
          </p:cNvSpPr>
          <p:nvPr>
            <p:ph type="title"/>
          </p:nvPr>
        </p:nvSpPr>
        <p:spPr>
          <a:xfrm>
            <a:off x="609600" y="457203"/>
            <a:ext cx="10972800" cy="1143000"/>
          </a:xfrm>
        </p:spPr>
        <p:txBody>
          <a:bodyPr/>
          <a:lstStyle/>
          <a:p>
            <a:r>
              <a:rPr lang="en-US" sz="4000" dirty="0"/>
              <a:t>Snapshot of the modernized NSRS </a:t>
            </a:r>
            <a:br>
              <a:rPr lang="en-US" sz="4000" dirty="0"/>
            </a:br>
            <a:r>
              <a:rPr lang="en-US" sz="4000" dirty="0"/>
              <a:t>at the end of initial rollout</a:t>
            </a:r>
          </a:p>
        </p:txBody>
      </p:sp>
      <p:sp>
        <p:nvSpPr>
          <p:cNvPr id="3" name="Content Placeholder 2">
            <a:extLst>
              <a:ext uri="{FF2B5EF4-FFF2-40B4-BE49-F238E27FC236}">
                <a16:creationId xmlns:a16="http://schemas.microsoft.com/office/drawing/2014/main" id="{DF92285A-6440-41DD-A546-A2B5227D2D34}"/>
              </a:ext>
            </a:extLst>
          </p:cNvPr>
          <p:cNvSpPr>
            <a:spLocks noGrp="1"/>
          </p:cNvSpPr>
          <p:nvPr>
            <p:ph idx="1"/>
          </p:nvPr>
        </p:nvSpPr>
        <p:spPr/>
        <p:txBody>
          <a:bodyPr/>
          <a:lstStyle/>
          <a:p>
            <a:r>
              <a:rPr lang="en-US" dirty="0"/>
              <a:t>Not everything promised in the Blueprint documents will be built in time for the initial rollout.  But the following will be:</a:t>
            </a:r>
          </a:p>
          <a:p>
            <a:pPr lvl="1"/>
            <a:r>
              <a:rPr lang="en-US" dirty="0"/>
              <a:t>ITRF2020, N/P/C/MATRF2022, NAPGD2022, SPCS2022</a:t>
            </a:r>
          </a:p>
          <a:p>
            <a:pPr lvl="1"/>
            <a:r>
              <a:rPr lang="en-US" dirty="0"/>
              <a:t>NSRS Database, new datasheets for marks and stations</a:t>
            </a:r>
          </a:p>
          <a:p>
            <a:pPr lvl="1"/>
            <a:r>
              <a:rPr lang="en-US" dirty="0"/>
              <a:t>RECs </a:t>
            </a:r>
          </a:p>
          <a:p>
            <a:pPr lvl="1"/>
            <a:r>
              <a:rPr lang="en-US" dirty="0"/>
              <a:t>OPUS-S with multi-GNSS</a:t>
            </a:r>
          </a:p>
          <a:p>
            <a:pPr lvl="1"/>
            <a:r>
              <a:rPr lang="en-US" dirty="0"/>
              <a:t>OPUS-Projects (GPS only):</a:t>
            </a:r>
          </a:p>
          <a:p>
            <a:pPr lvl="2"/>
            <a:r>
              <a:rPr lang="en-US" dirty="0"/>
              <a:t>GDX, SPROCCET, LASER, NSRS DB submission</a:t>
            </a:r>
          </a:p>
          <a:p>
            <a:pPr lvl="2"/>
            <a:r>
              <a:rPr lang="en-US" dirty="0"/>
              <a:t>The ability for NGS to generate RECs from OPUS submissions in a timely manner</a:t>
            </a:r>
          </a:p>
          <a:p>
            <a:pPr lvl="1"/>
            <a:endParaRPr lang="en-US" dirty="0"/>
          </a:p>
        </p:txBody>
      </p:sp>
      <p:sp>
        <p:nvSpPr>
          <p:cNvPr id="4" name="Date Placeholder 3">
            <a:extLst>
              <a:ext uri="{FF2B5EF4-FFF2-40B4-BE49-F238E27FC236}">
                <a16:creationId xmlns:a16="http://schemas.microsoft.com/office/drawing/2014/main" id="{96F5605F-DA75-4EF1-85D6-CAEC35FEE10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430058C2-4489-4B64-BE48-A1E27A2AB84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99573BA6-6547-498E-A52C-83DED3BAB8AA}"/>
              </a:ext>
            </a:extLst>
          </p:cNvPr>
          <p:cNvSpPr>
            <a:spLocks noGrp="1"/>
          </p:cNvSpPr>
          <p:nvPr>
            <p:ph type="sldNum" sz="quarter" idx="12"/>
          </p:nvPr>
        </p:nvSpPr>
        <p:spPr/>
        <p:txBody>
          <a:bodyPr/>
          <a:lstStyle/>
          <a:p>
            <a:pPr>
              <a:defRPr/>
            </a:pPr>
            <a:fld id="{EB6791C4-DF4E-4C17-A41C-B2BEB15390BD}" type="slidenum">
              <a:rPr lang="en-US" smtClean="0"/>
              <a:pPr>
                <a:defRPr/>
              </a:pPr>
              <a:t>35</a:t>
            </a:fld>
            <a:endParaRPr lang="en-US"/>
          </a:p>
        </p:txBody>
      </p:sp>
    </p:spTree>
    <p:extLst>
      <p:ext uri="{BB962C8B-B14F-4D97-AF65-F5344CB8AC3E}">
        <p14:creationId xmlns:p14="http://schemas.microsoft.com/office/powerpoint/2010/main" val="3299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2BFAC-BD28-4C82-8E97-D72A6D04B6AF}"/>
              </a:ext>
            </a:extLst>
          </p:cNvPr>
          <p:cNvSpPr>
            <a:spLocks noGrp="1"/>
          </p:cNvSpPr>
          <p:nvPr>
            <p:ph type="title"/>
          </p:nvPr>
        </p:nvSpPr>
        <p:spPr/>
        <p:txBody>
          <a:bodyPr/>
          <a:lstStyle/>
          <a:p>
            <a:r>
              <a:rPr lang="en-US" dirty="0"/>
              <a:t>Not all products will be public</a:t>
            </a:r>
          </a:p>
        </p:txBody>
      </p:sp>
      <p:sp>
        <p:nvSpPr>
          <p:cNvPr id="3" name="Content Placeholder 2">
            <a:extLst>
              <a:ext uri="{FF2B5EF4-FFF2-40B4-BE49-F238E27FC236}">
                <a16:creationId xmlns:a16="http://schemas.microsoft.com/office/drawing/2014/main" id="{70719E05-B574-4472-A035-E9D522A06A51}"/>
              </a:ext>
            </a:extLst>
          </p:cNvPr>
          <p:cNvSpPr>
            <a:spLocks noGrp="1"/>
          </p:cNvSpPr>
          <p:nvPr>
            <p:ph idx="1"/>
          </p:nvPr>
        </p:nvSpPr>
        <p:spPr/>
        <p:txBody>
          <a:bodyPr/>
          <a:lstStyle/>
          <a:p>
            <a:r>
              <a:rPr lang="en-US" dirty="0"/>
              <a:t>NGS is building </a:t>
            </a:r>
            <a:r>
              <a:rPr lang="en-US" b="1" dirty="0"/>
              <a:t>SPROCCET</a:t>
            </a:r>
          </a:p>
          <a:p>
            <a:pPr lvl="1"/>
            <a:r>
              <a:rPr lang="en-US" dirty="0"/>
              <a:t>Replaces HTDP</a:t>
            </a:r>
          </a:p>
          <a:p>
            <a:pPr lvl="1"/>
            <a:r>
              <a:rPr lang="en-US" dirty="0"/>
              <a:t>Contains IFDM2022, 14H, DGEOID2022</a:t>
            </a:r>
          </a:p>
          <a:p>
            <a:pPr lvl="1"/>
            <a:r>
              <a:rPr lang="en-US" dirty="0"/>
              <a:t>Will be plugged directly into the modernized OPUS-Projects</a:t>
            </a:r>
          </a:p>
          <a:p>
            <a:pPr lvl="1"/>
            <a:r>
              <a:rPr lang="en-US" dirty="0"/>
              <a:t>Users will engage with it via OPUS-Projects</a:t>
            </a:r>
          </a:p>
        </p:txBody>
      </p:sp>
      <p:sp>
        <p:nvSpPr>
          <p:cNvPr id="4" name="Date Placeholder 3">
            <a:extLst>
              <a:ext uri="{FF2B5EF4-FFF2-40B4-BE49-F238E27FC236}">
                <a16:creationId xmlns:a16="http://schemas.microsoft.com/office/drawing/2014/main" id="{B99BE277-B306-45CC-AD55-297875A3C790}"/>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3D17F0FB-73E2-46D1-9421-A59678DA5CCC}"/>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407B5993-634C-41AE-B2FA-38C2E7E0CEDF}"/>
              </a:ext>
            </a:extLst>
          </p:cNvPr>
          <p:cNvSpPr>
            <a:spLocks noGrp="1"/>
          </p:cNvSpPr>
          <p:nvPr>
            <p:ph type="sldNum" sz="quarter" idx="12"/>
          </p:nvPr>
        </p:nvSpPr>
        <p:spPr/>
        <p:txBody>
          <a:bodyPr/>
          <a:lstStyle/>
          <a:p>
            <a:pPr>
              <a:defRPr/>
            </a:pPr>
            <a:fld id="{EB6791C4-DF4E-4C17-A41C-B2BEB15390BD}" type="slidenum">
              <a:rPr lang="en-US" smtClean="0"/>
              <a:pPr>
                <a:defRPr/>
              </a:pPr>
              <a:t>36</a:t>
            </a:fld>
            <a:endParaRPr lang="en-US"/>
          </a:p>
        </p:txBody>
      </p:sp>
    </p:spTree>
    <p:extLst>
      <p:ext uri="{BB962C8B-B14F-4D97-AF65-F5344CB8AC3E}">
        <p14:creationId xmlns:p14="http://schemas.microsoft.com/office/powerpoint/2010/main" val="217098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1F395-AF6A-407B-9165-438E13E23103}"/>
              </a:ext>
            </a:extLst>
          </p:cNvPr>
          <p:cNvSpPr>
            <a:spLocks noGrp="1"/>
          </p:cNvSpPr>
          <p:nvPr>
            <p:ph type="title"/>
          </p:nvPr>
        </p:nvSpPr>
        <p:spPr/>
        <p:txBody>
          <a:bodyPr/>
          <a:lstStyle/>
          <a:p>
            <a:r>
              <a:rPr lang="en-US" dirty="0"/>
              <a:t>Rollout onto Beta</a:t>
            </a:r>
          </a:p>
        </p:txBody>
      </p:sp>
      <p:sp>
        <p:nvSpPr>
          <p:cNvPr id="4" name="Date Placeholder 3">
            <a:extLst>
              <a:ext uri="{FF2B5EF4-FFF2-40B4-BE49-F238E27FC236}">
                <a16:creationId xmlns:a16="http://schemas.microsoft.com/office/drawing/2014/main" id="{71152651-6E65-42C0-A1E2-3C983BB9B68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DFB931C6-A546-4059-89CA-87AEF6B151D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0C04352E-5224-4CF2-8740-39F826F8CC33}"/>
              </a:ext>
            </a:extLst>
          </p:cNvPr>
          <p:cNvSpPr>
            <a:spLocks noGrp="1"/>
          </p:cNvSpPr>
          <p:nvPr>
            <p:ph type="sldNum" sz="quarter" idx="12"/>
          </p:nvPr>
        </p:nvSpPr>
        <p:spPr/>
        <p:txBody>
          <a:bodyPr/>
          <a:lstStyle/>
          <a:p>
            <a:pPr>
              <a:defRPr/>
            </a:pPr>
            <a:fld id="{EB6791C4-DF4E-4C17-A41C-B2BEB15390BD}" type="slidenum">
              <a:rPr lang="en-US" smtClean="0"/>
              <a:pPr>
                <a:defRPr/>
              </a:pPr>
              <a:t>37</a:t>
            </a:fld>
            <a:endParaRPr lang="en-US"/>
          </a:p>
        </p:txBody>
      </p:sp>
      <p:sp>
        <p:nvSpPr>
          <p:cNvPr id="7" name="TextBox 6">
            <a:extLst>
              <a:ext uri="{FF2B5EF4-FFF2-40B4-BE49-F238E27FC236}">
                <a16:creationId xmlns:a16="http://schemas.microsoft.com/office/drawing/2014/main" id="{DB40303B-8014-499E-9A6B-2907335A38DA}"/>
              </a:ext>
            </a:extLst>
          </p:cNvPr>
          <p:cNvSpPr txBox="1"/>
          <p:nvPr/>
        </p:nvSpPr>
        <p:spPr>
          <a:xfrm>
            <a:off x="1130622" y="3500659"/>
            <a:ext cx="2095445" cy="369332"/>
          </a:xfrm>
          <a:prstGeom prst="rect">
            <a:avLst/>
          </a:prstGeom>
          <a:solidFill>
            <a:schemeClr val="bg1"/>
          </a:solidFill>
          <a:ln>
            <a:solidFill>
              <a:schemeClr val="tx1"/>
            </a:solidFill>
          </a:ln>
        </p:spPr>
        <p:txBody>
          <a:bodyPr wrap="none" rtlCol="0">
            <a:spAutoFit/>
          </a:bodyPr>
          <a:lstStyle/>
          <a:p>
            <a:r>
              <a:rPr lang="en-US" dirty="0"/>
              <a:t>ITRF2020 on NCN</a:t>
            </a:r>
          </a:p>
        </p:txBody>
      </p:sp>
      <p:sp>
        <p:nvSpPr>
          <p:cNvPr id="8" name="TextBox 7">
            <a:extLst>
              <a:ext uri="{FF2B5EF4-FFF2-40B4-BE49-F238E27FC236}">
                <a16:creationId xmlns:a16="http://schemas.microsoft.com/office/drawing/2014/main" id="{3B7931D8-D6C7-43AC-8D44-B5C805C6B5CA}"/>
              </a:ext>
            </a:extLst>
          </p:cNvPr>
          <p:cNvSpPr txBox="1"/>
          <p:nvPr/>
        </p:nvSpPr>
        <p:spPr>
          <a:xfrm>
            <a:off x="3390059" y="3371493"/>
            <a:ext cx="1159292" cy="369332"/>
          </a:xfrm>
          <a:prstGeom prst="rect">
            <a:avLst/>
          </a:prstGeom>
          <a:solidFill>
            <a:schemeClr val="bg1"/>
          </a:solidFill>
          <a:ln>
            <a:solidFill>
              <a:schemeClr val="tx1"/>
            </a:solidFill>
          </a:ln>
        </p:spPr>
        <p:txBody>
          <a:bodyPr wrap="none" rtlCol="0">
            <a:spAutoFit/>
          </a:bodyPr>
          <a:lstStyle/>
          <a:p>
            <a:r>
              <a:rPr lang="en-US" dirty="0"/>
              <a:t>EPP2022</a:t>
            </a:r>
          </a:p>
        </p:txBody>
      </p:sp>
      <p:sp>
        <p:nvSpPr>
          <p:cNvPr id="9" name="TextBox 8">
            <a:extLst>
              <a:ext uri="{FF2B5EF4-FFF2-40B4-BE49-F238E27FC236}">
                <a16:creationId xmlns:a16="http://schemas.microsoft.com/office/drawing/2014/main" id="{C8624F48-BC8A-4C4D-9DD8-2240C5B42C27}"/>
              </a:ext>
            </a:extLst>
          </p:cNvPr>
          <p:cNvSpPr txBox="1"/>
          <p:nvPr/>
        </p:nvSpPr>
        <p:spPr>
          <a:xfrm>
            <a:off x="3407290" y="3840368"/>
            <a:ext cx="1261884" cy="369332"/>
          </a:xfrm>
          <a:prstGeom prst="rect">
            <a:avLst/>
          </a:prstGeom>
          <a:solidFill>
            <a:schemeClr val="bg1"/>
          </a:solidFill>
          <a:ln>
            <a:solidFill>
              <a:schemeClr val="tx1"/>
            </a:solidFill>
          </a:ln>
        </p:spPr>
        <p:txBody>
          <a:bodyPr wrap="none" rtlCol="0">
            <a:spAutoFit/>
          </a:bodyPr>
          <a:lstStyle/>
          <a:p>
            <a:r>
              <a:rPr lang="en-US" dirty="0"/>
              <a:t>IFDM2022</a:t>
            </a:r>
          </a:p>
        </p:txBody>
      </p:sp>
      <p:sp>
        <p:nvSpPr>
          <p:cNvPr id="10" name="TextBox 9">
            <a:extLst>
              <a:ext uri="{FF2B5EF4-FFF2-40B4-BE49-F238E27FC236}">
                <a16:creationId xmlns:a16="http://schemas.microsoft.com/office/drawing/2014/main" id="{611B4236-8C9E-4D0D-A29D-E83C264D358A}"/>
              </a:ext>
            </a:extLst>
          </p:cNvPr>
          <p:cNvSpPr txBox="1"/>
          <p:nvPr/>
        </p:nvSpPr>
        <p:spPr>
          <a:xfrm>
            <a:off x="1130622" y="3939404"/>
            <a:ext cx="1326004" cy="369332"/>
          </a:xfrm>
          <a:prstGeom prst="rect">
            <a:avLst/>
          </a:prstGeom>
          <a:solidFill>
            <a:schemeClr val="bg1"/>
          </a:solidFill>
          <a:ln>
            <a:solidFill>
              <a:schemeClr val="tx1"/>
            </a:solidFill>
          </a:ln>
        </p:spPr>
        <p:txBody>
          <a:bodyPr wrap="none" rtlCol="0">
            <a:spAutoFit/>
          </a:bodyPr>
          <a:lstStyle/>
          <a:p>
            <a:r>
              <a:rPr lang="en-US" dirty="0"/>
              <a:t>SPCS2022</a:t>
            </a:r>
          </a:p>
        </p:txBody>
      </p:sp>
      <p:sp>
        <p:nvSpPr>
          <p:cNvPr id="11" name="TextBox 10">
            <a:extLst>
              <a:ext uri="{FF2B5EF4-FFF2-40B4-BE49-F238E27FC236}">
                <a16:creationId xmlns:a16="http://schemas.microsoft.com/office/drawing/2014/main" id="{31641612-2B68-427F-BD7C-70236411C8B9}"/>
              </a:ext>
            </a:extLst>
          </p:cNvPr>
          <p:cNvSpPr txBox="1"/>
          <p:nvPr/>
        </p:nvSpPr>
        <p:spPr>
          <a:xfrm>
            <a:off x="1130622" y="4362154"/>
            <a:ext cx="1069524" cy="369332"/>
          </a:xfrm>
          <a:prstGeom prst="rect">
            <a:avLst/>
          </a:prstGeom>
          <a:solidFill>
            <a:schemeClr val="bg1"/>
          </a:solidFill>
          <a:ln>
            <a:solidFill>
              <a:schemeClr val="tx1"/>
            </a:solidFill>
          </a:ln>
        </p:spPr>
        <p:txBody>
          <a:bodyPr wrap="none" rtlCol="0">
            <a:spAutoFit/>
          </a:bodyPr>
          <a:lstStyle/>
          <a:p>
            <a:r>
              <a:rPr lang="en-US" dirty="0"/>
              <a:t>GM2022</a:t>
            </a:r>
          </a:p>
        </p:txBody>
      </p:sp>
      <p:sp>
        <p:nvSpPr>
          <p:cNvPr id="12" name="TextBox 11">
            <a:extLst>
              <a:ext uri="{FF2B5EF4-FFF2-40B4-BE49-F238E27FC236}">
                <a16:creationId xmlns:a16="http://schemas.microsoft.com/office/drawing/2014/main" id="{925B26F8-5A22-4F32-8E5F-0AE0AC1DFB04}"/>
              </a:ext>
            </a:extLst>
          </p:cNvPr>
          <p:cNvSpPr txBox="1"/>
          <p:nvPr/>
        </p:nvSpPr>
        <p:spPr>
          <a:xfrm>
            <a:off x="2970347" y="4569428"/>
            <a:ext cx="1441420" cy="369332"/>
          </a:xfrm>
          <a:prstGeom prst="rect">
            <a:avLst/>
          </a:prstGeom>
          <a:solidFill>
            <a:schemeClr val="bg1"/>
          </a:solidFill>
          <a:ln>
            <a:solidFill>
              <a:schemeClr val="tx1"/>
            </a:solidFill>
          </a:ln>
        </p:spPr>
        <p:txBody>
          <a:bodyPr wrap="none" rtlCol="0">
            <a:spAutoFit/>
          </a:bodyPr>
          <a:lstStyle/>
          <a:p>
            <a:r>
              <a:rPr lang="en-US" dirty="0"/>
              <a:t>GEOID2022</a:t>
            </a:r>
          </a:p>
        </p:txBody>
      </p:sp>
      <p:sp>
        <p:nvSpPr>
          <p:cNvPr id="13" name="TextBox 12">
            <a:extLst>
              <a:ext uri="{FF2B5EF4-FFF2-40B4-BE49-F238E27FC236}">
                <a16:creationId xmlns:a16="http://schemas.microsoft.com/office/drawing/2014/main" id="{FA540E8A-A34F-4182-ADCE-66EC0C575D75}"/>
              </a:ext>
            </a:extLst>
          </p:cNvPr>
          <p:cNvSpPr txBox="1"/>
          <p:nvPr/>
        </p:nvSpPr>
        <p:spPr>
          <a:xfrm>
            <a:off x="2972556" y="5116375"/>
            <a:ext cx="1608133" cy="369332"/>
          </a:xfrm>
          <a:prstGeom prst="rect">
            <a:avLst/>
          </a:prstGeom>
          <a:solidFill>
            <a:schemeClr val="bg1"/>
          </a:solidFill>
          <a:ln>
            <a:solidFill>
              <a:schemeClr val="tx1"/>
            </a:solidFill>
          </a:ln>
        </p:spPr>
        <p:txBody>
          <a:bodyPr wrap="none" rtlCol="0">
            <a:spAutoFit/>
          </a:bodyPr>
          <a:lstStyle/>
          <a:p>
            <a:r>
              <a:rPr lang="en-US" dirty="0"/>
              <a:t>DEFLEC2022</a:t>
            </a:r>
          </a:p>
        </p:txBody>
      </p:sp>
      <p:sp>
        <p:nvSpPr>
          <p:cNvPr id="14" name="TextBox 13">
            <a:extLst>
              <a:ext uri="{FF2B5EF4-FFF2-40B4-BE49-F238E27FC236}">
                <a16:creationId xmlns:a16="http://schemas.microsoft.com/office/drawing/2014/main" id="{7E3A9DA6-3B00-4A73-B1CC-EB113E24A955}"/>
              </a:ext>
            </a:extLst>
          </p:cNvPr>
          <p:cNvSpPr txBox="1"/>
          <p:nvPr/>
        </p:nvSpPr>
        <p:spPr>
          <a:xfrm>
            <a:off x="1130622" y="4790545"/>
            <a:ext cx="1334533" cy="369332"/>
          </a:xfrm>
          <a:prstGeom prst="rect">
            <a:avLst/>
          </a:prstGeom>
          <a:solidFill>
            <a:schemeClr val="bg1"/>
          </a:solidFill>
          <a:ln>
            <a:solidFill>
              <a:schemeClr val="tx1"/>
            </a:solidFill>
          </a:ln>
        </p:spPr>
        <p:txBody>
          <a:bodyPr wrap="none" rtlCol="0">
            <a:spAutoFit/>
          </a:bodyPr>
          <a:lstStyle/>
          <a:p>
            <a:r>
              <a:rPr lang="en-US" dirty="0"/>
              <a:t>GRAV2022</a:t>
            </a:r>
          </a:p>
        </p:txBody>
      </p:sp>
      <p:sp>
        <p:nvSpPr>
          <p:cNvPr id="15" name="TextBox 14">
            <a:extLst>
              <a:ext uri="{FF2B5EF4-FFF2-40B4-BE49-F238E27FC236}">
                <a16:creationId xmlns:a16="http://schemas.microsoft.com/office/drawing/2014/main" id="{50F0BCC4-EF62-4D93-BAC6-14732047E674}"/>
              </a:ext>
            </a:extLst>
          </p:cNvPr>
          <p:cNvSpPr txBox="1"/>
          <p:nvPr/>
        </p:nvSpPr>
        <p:spPr>
          <a:xfrm>
            <a:off x="1123559" y="5213295"/>
            <a:ext cx="1210588" cy="369332"/>
          </a:xfrm>
          <a:prstGeom prst="rect">
            <a:avLst/>
          </a:prstGeom>
          <a:solidFill>
            <a:schemeClr val="bg1"/>
          </a:solidFill>
          <a:ln>
            <a:solidFill>
              <a:schemeClr val="tx1"/>
            </a:solidFill>
          </a:ln>
        </p:spPr>
        <p:txBody>
          <a:bodyPr wrap="none" rtlCol="0">
            <a:spAutoFit/>
          </a:bodyPr>
          <a:lstStyle/>
          <a:p>
            <a:r>
              <a:rPr lang="en-US" dirty="0"/>
              <a:t>DEM2022</a:t>
            </a:r>
          </a:p>
        </p:txBody>
      </p:sp>
      <p:sp>
        <p:nvSpPr>
          <p:cNvPr id="16" name="TextBox 15">
            <a:extLst>
              <a:ext uri="{FF2B5EF4-FFF2-40B4-BE49-F238E27FC236}">
                <a16:creationId xmlns:a16="http://schemas.microsoft.com/office/drawing/2014/main" id="{2F9F44B6-C05E-4FA4-BCD7-24C97443FAA0}"/>
              </a:ext>
            </a:extLst>
          </p:cNvPr>
          <p:cNvSpPr txBox="1"/>
          <p:nvPr/>
        </p:nvSpPr>
        <p:spPr>
          <a:xfrm>
            <a:off x="1113955" y="5663322"/>
            <a:ext cx="1941557" cy="369332"/>
          </a:xfrm>
          <a:prstGeom prst="rect">
            <a:avLst/>
          </a:prstGeom>
          <a:solidFill>
            <a:schemeClr val="bg1"/>
          </a:solidFill>
          <a:ln>
            <a:solidFill>
              <a:schemeClr val="tx1"/>
            </a:solidFill>
          </a:ln>
        </p:spPr>
        <p:txBody>
          <a:bodyPr wrap="none" rtlCol="0">
            <a:spAutoFit/>
          </a:bodyPr>
          <a:lstStyle/>
          <a:p>
            <a:r>
              <a:rPr lang="en-US" dirty="0"/>
              <a:t>OPUS-S (GNSS)</a:t>
            </a:r>
          </a:p>
        </p:txBody>
      </p:sp>
      <p:sp>
        <p:nvSpPr>
          <p:cNvPr id="18" name="TextBox 17">
            <a:extLst>
              <a:ext uri="{FF2B5EF4-FFF2-40B4-BE49-F238E27FC236}">
                <a16:creationId xmlns:a16="http://schemas.microsoft.com/office/drawing/2014/main" id="{77E58AEF-8D03-4C32-AF3B-04060AA8FCB3}"/>
              </a:ext>
            </a:extLst>
          </p:cNvPr>
          <p:cNvSpPr txBox="1"/>
          <p:nvPr/>
        </p:nvSpPr>
        <p:spPr>
          <a:xfrm>
            <a:off x="7488282" y="3407617"/>
            <a:ext cx="2398926" cy="646331"/>
          </a:xfrm>
          <a:prstGeom prst="rect">
            <a:avLst/>
          </a:prstGeom>
          <a:solidFill>
            <a:schemeClr val="bg1"/>
          </a:solidFill>
          <a:ln>
            <a:solidFill>
              <a:schemeClr val="tx1"/>
            </a:solidFill>
          </a:ln>
        </p:spPr>
        <p:txBody>
          <a:bodyPr wrap="none" rtlCol="0">
            <a:spAutoFit/>
          </a:bodyPr>
          <a:lstStyle/>
          <a:p>
            <a:r>
              <a:rPr lang="en-US" dirty="0"/>
              <a:t>Geometric RECs </a:t>
            </a:r>
          </a:p>
          <a:p>
            <a:r>
              <a:rPr lang="en-US" dirty="0"/>
              <a:t>in N/P/C/MATRF2022</a:t>
            </a:r>
          </a:p>
        </p:txBody>
      </p:sp>
      <p:sp>
        <p:nvSpPr>
          <p:cNvPr id="19" name="TextBox 18">
            <a:extLst>
              <a:ext uri="{FF2B5EF4-FFF2-40B4-BE49-F238E27FC236}">
                <a16:creationId xmlns:a16="http://schemas.microsoft.com/office/drawing/2014/main" id="{C29B985A-C430-4213-BBB2-C8802DC5467C}"/>
              </a:ext>
            </a:extLst>
          </p:cNvPr>
          <p:cNvSpPr txBox="1"/>
          <p:nvPr/>
        </p:nvSpPr>
        <p:spPr>
          <a:xfrm>
            <a:off x="7488282" y="4347655"/>
            <a:ext cx="2398926" cy="646331"/>
          </a:xfrm>
          <a:prstGeom prst="rect">
            <a:avLst/>
          </a:prstGeom>
          <a:solidFill>
            <a:schemeClr val="bg1"/>
          </a:solidFill>
          <a:ln>
            <a:solidFill>
              <a:schemeClr val="tx1"/>
            </a:solidFill>
          </a:ln>
        </p:spPr>
        <p:txBody>
          <a:bodyPr wrap="none" rtlCol="0">
            <a:spAutoFit/>
          </a:bodyPr>
          <a:lstStyle/>
          <a:p>
            <a:r>
              <a:rPr lang="en-US" dirty="0"/>
              <a:t>Orthometric RECs </a:t>
            </a:r>
          </a:p>
          <a:p>
            <a:r>
              <a:rPr lang="en-US" dirty="0"/>
              <a:t>in N/P/C/MATRF2022</a:t>
            </a:r>
          </a:p>
        </p:txBody>
      </p:sp>
      <p:sp>
        <p:nvSpPr>
          <p:cNvPr id="20" name="TextBox 19">
            <a:extLst>
              <a:ext uri="{FF2B5EF4-FFF2-40B4-BE49-F238E27FC236}">
                <a16:creationId xmlns:a16="http://schemas.microsoft.com/office/drawing/2014/main" id="{BBF2C669-B751-43FA-B30E-E6ACD6F8A780}"/>
              </a:ext>
            </a:extLst>
          </p:cNvPr>
          <p:cNvSpPr txBox="1"/>
          <p:nvPr/>
        </p:nvSpPr>
        <p:spPr>
          <a:xfrm>
            <a:off x="10127610" y="3546213"/>
            <a:ext cx="1505540" cy="369332"/>
          </a:xfrm>
          <a:prstGeom prst="rect">
            <a:avLst/>
          </a:prstGeom>
          <a:solidFill>
            <a:schemeClr val="bg1"/>
          </a:solidFill>
          <a:ln>
            <a:solidFill>
              <a:schemeClr val="tx1"/>
            </a:solidFill>
          </a:ln>
        </p:spPr>
        <p:txBody>
          <a:bodyPr wrap="none" rtlCol="0">
            <a:spAutoFit/>
          </a:bodyPr>
          <a:lstStyle/>
          <a:p>
            <a:r>
              <a:rPr lang="en-US" dirty="0"/>
              <a:t>NADCON 6?</a:t>
            </a:r>
          </a:p>
        </p:txBody>
      </p:sp>
      <p:sp>
        <p:nvSpPr>
          <p:cNvPr id="21" name="TextBox 20">
            <a:extLst>
              <a:ext uri="{FF2B5EF4-FFF2-40B4-BE49-F238E27FC236}">
                <a16:creationId xmlns:a16="http://schemas.microsoft.com/office/drawing/2014/main" id="{DDD7B3D8-77F5-4B76-A8E9-F65AEF4D2913}"/>
              </a:ext>
            </a:extLst>
          </p:cNvPr>
          <p:cNvSpPr txBox="1"/>
          <p:nvPr/>
        </p:nvSpPr>
        <p:spPr>
          <a:xfrm>
            <a:off x="10065573" y="4458990"/>
            <a:ext cx="1629613" cy="369332"/>
          </a:xfrm>
          <a:prstGeom prst="rect">
            <a:avLst/>
          </a:prstGeom>
          <a:solidFill>
            <a:schemeClr val="bg1"/>
          </a:solidFill>
          <a:ln>
            <a:solidFill>
              <a:schemeClr val="tx1"/>
            </a:solidFill>
          </a:ln>
        </p:spPr>
        <p:txBody>
          <a:bodyPr wrap="none" rtlCol="0">
            <a:spAutoFit/>
          </a:bodyPr>
          <a:lstStyle/>
          <a:p>
            <a:r>
              <a:rPr lang="en-US" dirty="0"/>
              <a:t>VERTCON 4?</a:t>
            </a:r>
          </a:p>
        </p:txBody>
      </p:sp>
      <p:cxnSp>
        <p:nvCxnSpPr>
          <p:cNvPr id="23" name="Straight Connector 22">
            <a:extLst>
              <a:ext uri="{FF2B5EF4-FFF2-40B4-BE49-F238E27FC236}">
                <a16:creationId xmlns:a16="http://schemas.microsoft.com/office/drawing/2014/main" id="{293B322F-755D-4739-8F21-9048EFDCB09E}"/>
              </a:ext>
            </a:extLst>
          </p:cNvPr>
          <p:cNvCxnSpPr/>
          <p:nvPr/>
        </p:nvCxnSpPr>
        <p:spPr>
          <a:xfrm>
            <a:off x="72887" y="3048000"/>
            <a:ext cx="11748052" cy="0"/>
          </a:xfrm>
          <a:prstGeom prst="line">
            <a:avLst/>
          </a:prstGeom>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82472452-1623-4C6E-981A-1BC71A3523D5}"/>
              </a:ext>
            </a:extLst>
          </p:cNvPr>
          <p:cNvSpPr txBox="1"/>
          <p:nvPr/>
        </p:nvSpPr>
        <p:spPr>
          <a:xfrm>
            <a:off x="53138" y="3117414"/>
            <a:ext cx="2172390" cy="369332"/>
          </a:xfrm>
          <a:prstGeom prst="rect">
            <a:avLst/>
          </a:prstGeom>
          <a:noFill/>
        </p:spPr>
        <p:txBody>
          <a:bodyPr wrap="none" rtlCol="0">
            <a:spAutoFit/>
          </a:bodyPr>
          <a:lstStyle/>
          <a:p>
            <a:r>
              <a:rPr lang="en-US" b="1" dirty="0"/>
              <a:t>beta</a:t>
            </a:r>
            <a:r>
              <a:rPr lang="en-US" dirty="0"/>
              <a:t>.ngs.noaa.gov:</a:t>
            </a:r>
          </a:p>
        </p:txBody>
      </p:sp>
      <p:sp>
        <p:nvSpPr>
          <p:cNvPr id="25" name="TextBox 24">
            <a:extLst>
              <a:ext uri="{FF2B5EF4-FFF2-40B4-BE49-F238E27FC236}">
                <a16:creationId xmlns:a16="http://schemas.microsoft.com/office/drawing/2014/main" id="{A908C21F-E982-42A4-A6B4-4DE987EE16CD}"/>
              </a:ext>
            </a:extLst>
          </p:cNvPr>
          <p:cNvSpPr txBox="1"/>
          <p:nvPr/>
        </p:nvSpPr>
        <p:spPr>
          <a:xfrm>
            <a:off x="53138" y="1083013"/>
            <a:ext cx="2236510" cy="369332"/>
          </a:xfrm>
          <a:prstGeom prst="rect">
            <a:avLst/>
          </a:prstGeom>
          <a:noFill/>
        </p:spPr>
        <p:txBody>
          <a:bodyPr wrap="none" rtlCol="0">
            <a:spAutoFit/>
          </a:bodyPr>
          <a:lstStyle/>
          <a:p>
            <a:r>
              <a:rPr lang="en-US" b="1" dirty="0"/>
              <a:t>www</a:t>
            </a:r>
            <a:r>
              <a:rPr lang="en-US" dirty="0"/>
              <a:t>.ngs.noaa.gov:</a:t>
            </a:r>
          </a:p>
        </p:txBody>
      </p:sp>
      <p:sp>
        <p:nvSpPr>
          <p:cNvPr id="26" name="TextBox 25">
            <a:extLst>
              <a:ext uri="{FF2B5EF4-FFF2-40B4-BE49-F238E27FC236}">
                <a16:creationId xmlns:a16="http://schemas.microsoft.com/office/drawing/2014/main" id="{895A661F-8253-40D1-A806-38B356F9A8B7}"/>
              </a:ext>
            </a:extLst>
          </p:cNvPr>
          <p:cNvSpPr txBox="1"/>
          <p:nvPr/>
        </p:nvSpPr>
        <p:spPr>
          <a:xfrm>
            <a:off x="609600" y="1468005"/>
            <a:ext cx="2095445" cy="369332"/>
          </a:xfrm>
          <a:prstGeom prst="rect">
            <a:avLst/>
          </a:prstGeom>
          <a:solidFill>
            <a:schemeClr val="bg1"/>
          </a:solidFill>
          <a:ln>
            <a:solidFill>
              <a:schemeClr val="tx1"/>
            </a:solidFill>
          </a:ln>
        </p:spPr>
        <p:txBody>
          <a:bodyPr wrap="none" rtlCol="0">
            <a:spAutoFit/>
          </a:bodyPr>
          <a:lstStyle/>
          <a:p>
            <a:r>
              <a:rPr lang="en-US" dirty="0"/>
              <a:t>ITRF2020 on NCN</a:t>
            </a:r>
          </a:p>
        </p:txBody>
      </p:sp>
      <p:sp>
        <p:nvSpPr>
          <p:cNvPr id="27" name="TextBox 26">
            <a:extLst>
              <a:ext uri="{FF2B5EF4-FFF2-40B4-BE49-F238E27FC236}">
                <a16:creationId xmlns:a16="http://schemas.microsoft.com/office/drawing/2014/main" id="{DC414EF5-5E8B-48F6-8644-61BA6AE9464B}"/>
              </a:ext>
            </a:extLst>
          </p:cNvPr>
          <p:cNvSpPr txBox="1"/>
          <p:nvPr/>
        </p:nvSpPr>
        <p:spPr>
          <a:xfrm>
            <a:off x="609600" y="1895569"/>
            <a:ext cx="1941557" cy="369332"/>
          </a:xfrm>
          <a:prstGeom prst="rect">
            <a:avLst/>
          </a:prstGeom>
          <a:solidFill>
            <a:schemeClr val="bg1"/>
          </a:solidFill>
          <a:ln>
            <a:solidFill>
              <a:schemeClr val="tx1"/>
            </a:solidFill>
          </a:ln>
        </p:spPr>
        <p:txBody>
          <a:bodyPr wrap="none" rtlCol="0">
            <a:spAutoFit/>
          </a:bodyPr>
          <a:lstStyle/>
          <a:p>
            <a:r>
              <a:rPr lang="en-US" dirty="0"/>
              <a:t>OPUS-S (GNSS)</a:t>
            </a:r>
          </a:p>
        </p:txBody>
      </p:sp>
      <p:sp>
        <p:nvSpPr>
          <p:cNvPr id="28" name="TextBox 27">
            <a:extLst>
              <a:ext uri="{FF2B5EF4-FFF2-40B4-BE49-F238E27FC236}">
                <a16:creationId xmlns:a16="http://schemas.microsoft.com/office/drawing/2014/main" id="{66A0DEFE-32C7-4104-9998-1FF92305FF8B}"/>
              </a:ext>
            </a:extLst>
          </p:cNvPr>
          <p:cNvSpPr txBox="1"/>
          <p:nvPr/>
        </p:nvSpPr>
        <p:spPr>
          <a:xfrm>
            <a:off x="609600" y="2351302"/>
            <a:ext cx="4016549" cy="553998"/>
          </a:xfrm>
          <a:prstGeom prst="rect">
            <a:avLst/>
          </a:prstGeom>
          <a:solidFill>
            <a:schemeClr val="bg1"/>
          </a:solidFill>
          <a:ln>
            <a:solidFill>
              <a:schemeClr val="tx1"/>
            </a:solidFill>
          </a:ln>
        </p:spPr>
        <p:txBody>
          <a:bodyPr wrap="none" rtlCol="0">
            <a:spAutoFit/>
          </a:bodyPr>
          <a:lstStyle/>
          <a:p>
            <a:r>
              <a:rPr lang="en-US" dirty="0"/>
              <a:t>OPUS-Projects (GPS) </a:t>
            </a:r>
          </a:p>
          <a:p>
            <a:r>
              <a:rPr lang="en-US" sz="1200" b="1" dirty="0"/>
              <a:t>(</a:t>
            </a:r>
            <a:r>
              <a:rPr lang="en-US" sz="1200" b="1" dirty="0" err="1"/>
              <a:t>Bluebooking</a:t>
            </a:r>
            <a:r>
              <a:rPr lang="en-US" sz="1200" b="1" dirty="0"/>
              <a:t>, HTDP, ADJUST, NGS IDB, Datasheets)</a:t>
            </a:r>
          </a:p>
        </p:txBody>
      </p:sp>
      <p:sp>
        <p:nvSpPr>
          <p:cNvPr id="29" name="TextBox 28">
            <a:extLst>
              <a:ext uri="{FF2B5EF4-FFF2-40B4-BE49-F238E27FC236}">
                <a16:creationId xmlns:a16="http://schemas.microsoft.com/office/drawing/2014/main" id="{0826ACD3-1DCC-4FE6-9D8E-C3177C6540E3}"/>
              </a:ext>
            </a:extLst>
          </p:cNvPr>
          <p:cNvSpPr txBox="1"/>
          <p:nvPr/>
        </p:nvSpPr>
        <p:spPr>
          <a:xfrm>
            <a:off x="7156363" y="5488905"/>
            <a:ext cx="4192751" cy="553998"/>
          </a:xfrm>
          <a:prstGeom prst="rect">
            <a:avLst/>
          </a:prstGeom>
          <a:solidFill>
            <a:schemeClr val="bg1"/>
          </a:solidFill>
          <a:ln>
            <a:solidFill>
              <a:schemeClr val="tx1"/>
            </a:solidFill>
          </a:ln>
        </p:spPr>
        <p:txBody>
          <a:bodyPr wrap="none" rtlCol="0">
            <a:spAutoFit/>
          </a:bodyPr>
          <a:lstStyle/>
          <a:p>
            <a:r>
              <a:rPr lang="en-US" dirty="0"/>
              <a:t>OPUS-Projects (GPS) </a:t>
            </a:r>
          </a:p>
          <a:p>
            <a:r>
              <a:rPr lang="en-US" sz="1200" b="1" dirty="0"/>
              <a:t>(GDX, SPROCCET, LASER, NSRS DB, New Datasheets)</a:t>
            </a:r>
          </a:p>
        </p:txBody>
      </p:sp>
      <p:sp>
        <p:nvSpPr>
          <p:cNvPr id="30" name="TextBox 29">
            <a:extLst>
              <a:ext uri="{FF2B5EF4-FFF2-40B4-BE49-F238E27FC236}">
                <a16:creationId xmlns:a16="http://schemas.microsoft.com/office/drawing/2014/main" id="{99DBEB7C-B1F9-45B2-8088-72CEF644BC00}"/>
              </a:ext>
            </a:extLst>
          </p:cNvPr>
          <p:cNvSpPr txBox="1"/>
          <p:nvPr/>
        </p:nvSpPr>
        <p:spPr>
          <a:xfrm>
            <a:off x="3223347" y="1461764"/>
            <a:ext cx="1133644" cy="369332"/>
          </a:xfrm>
          <a:prstGeom prst="rect">
            <a:avLst/>
          </a:prstGeom>
          <a:solidFill>
            <a:schemeClr val="bg1"/>
          </a:solidFill>
          <a:ln>
            <a:solidFill>
              <a:schemeClr val="tx1"/>
            </a:solidFill>
          </a:ln>
        </p:spPr>
        <p:txBody>
          <a:bodyPr wrap="none" rtlCol="0">
            <a:spAutoFit/>
          </a:bodyPr>
          <a:lstStyle/>
          <a:p>
            <a:r>
              <a:rPr lang="en-US" dirty="0"/>
              <a:t>SPCS 83</a:t>
            </a:r>
          </a:p>
        </p:txBody>
      </p:sp>
      <p:sp>
        <p:nvSpPr>
          <p:cNvPr id="31" name="TextBox 30">
            <a:extLst>
              <a:ext uri="{FF2B5EF4-FFF2-40B4-BE49-F238E27FC236}">
                <a16:creationId xmlns:a16="http://schemas.microsoft.com/office/drawing/2014/main" id="{93850C7D-7CB6-45A1-8161-29C237FAF719}"/>
              </a:ext>
            </a:extLst>
          </p:cNvPr>
          <p:cNvSpPr txBox="1"/>
          <p:nvPr/>
        </p:nvSpPr>
        <p:spPr>
          <a:xfrm>
            <a:off x="5001093" y="3546117"/>
            <a:ext cx="2155270" cy="369332"/>
          </a:xfrm>
          <a:prstGeom prst="rect">
            <a:avLst/>
          </a:prstGeom>
          <a:solidFill>
            <a:schemeClr val="bg1"/>
          </a:solidFill>
          <a:ln>
            <a:solidFill>
              <a:schemeClr val="tx1"/>
            </a:solidFill>
          </a:ln>
        </p:spPr>
        <p:txBody>
          <a:bodyPr wrap="none" rtlCol="0">
            <a:spAutoFit/>
          </a:bodyPr>
          <a:lstStyle/>
          <a:p>
            <a:r>
              <a:rPr lang="en-US" dirty="0"/>
              <a:t>N/P/C/MATRF2022</a:t>
            </a:r>
          </a:p>
        </p:txBody>
      </p:sp>
      <p:sp>
        <p:nvSpPr>
          <p:cNvPr id="32" name="TextBox 31">
            <a:extLst>
              <a:ext uri="{FF2B5EF4-FFF2-40B4-BE49-F238E27FC236}">
                <a16:creationId xmlns:a16="http://schemas.microsoft.com/office/drawing/2014/main" id="{01CE7F2E-7B26-403D-B8ED-CF35F8F70E85}"/>
              </a:ext>
            </a:extLst>
          </p:cNvPr>
          <p:cNvSpPr txBox="1"/>
          <p:nvPr/>
        </p:nvSpPr>
        <p:spPr>
          <a:xfrm>
            <a:off x="5001093" y="4752010"/>
            <a:ext cx="1518364" cy="369332"/>
          </a:xfrm>
          <a:prstGeom prst="rect">
            <a:avLst/>
          </a:prstGeom>
          <a:solidFill>
            <a:schemeClr val="bg1"/>
          </a:solidFill>
          <a:ln>
            <a:solidFill>
              <a:schemeClr val="tx1"/>
            </a:solidFill>
          </a:ln>
        </p:spPr>
        <p:txBody>
          <a:bodyPr wrap="none" rtlCol="0">
            <a:spAutoFit/>
          </a:bodyPr>
          <a:lstStyle/>
          <a:p>
            <a:r>
              <a:rPr lang="en-US" dirty="0"/>
              <a:t>NAPGD2022</a:t>
            </a:r>
          </a:p>
        </p:txBody>
      </p:sp>
      <p:cxnSp>
        <p:nvCxnSpPr>
          <p:cNvPr id="34" name="Straight Arrow Connector 33">
            <a:extLst>
              <a:ext uri="{FF2B5EF4-FFF2-40B4-BE49-F238E27FC236}">
                <a16:creationId xmlns:a16="http://schemas.microsoft.com/office/drawing/2014/main" id="{BB268902-F3FE-4519-A633-E7D30CBE0FA2}"/>
              </a:ext>
            </a:extLst>
          </p:cNvPr>
          <p:cNvCxnSpPr>
            <a:cxnSpLocks/>
          </p:cNvCxnSpPr>
          <p:nvPr/>
        </p:nvCxnSpPr>
        <p:spPr>
          <a:xfrm flipV="1">
            <a:off x="214111" y="6199628"/>
            <a:ext cx="11092328" cy="10249"/>
          </a:xfrm>
          <a:prstGeom prst="straightConnector1">
            <a:avLst/>
          </a:prstGeom>
          <a:ln w="7620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36" name="TextBox 35">
            <a:extLst>
              <a:ext uri="{FF2B5EF4-FFF2-40B4-BE49-F238E27FC236}">
                <a16:creationId xmlns:a16="http://schemas.microsoft.com/office/drawing/2014/main" id="{A37E1BF1-954E-4E7F-90DA-33011EAB1A9D}"/>
              </a:ext>
            </a:extLst>
          </p:cNvPr>
          <p:cNvSpPr txBox="1"/>
          <p:nvPr/>
        </p:nvSpPr>
        <p:spPr>
          <a:xfrm>
            <a:off x="1099728" y="6086072"/>
            <a:ext cx="1133644" cy="369332"/>
          </a:xfrm>
          <a:prstGeom prst="rect">
            <a:avLst/>
          </a:prstGeom>
          <a:solidFill>
            <a:schemeClr val="accent6"/>
          </a:solidFill>
        </p:spPr>
        <p:txBody>
          <a:bodyPr wrap="none" rtlCol="0">
            <a:spAutoFit/>
          </a:bodyPr>
          <a:lstStyle/>
          <a:p>
            <a:r>
              <a:rPr lang="en-US" dirty="0"/>
              <a:t>Mid 2024</a:t>
            </a:r>
          </a:p>
        </p:txBody>
      </p:sp>
      <p:sp>
        <p:nvSpPr>
          <p:cNvPr id="37" name="TextBox 36">
            <a:extLst>
              <a:ext uri="{FF2B5EF4-FFF2-40B4-BE49-F238E27FC236}">
                <a16:creationId xmlns:a16="http://schemas.microsoft.com/office/drawing/2014/main" id="{5CC92650-1828-4E11-91A8-A26AA7760F08}"/>
              </a:ext>
            </a:extLst>
          </p:cNvPr>
          <p:cNvSpPr txBox="1"/>
          <p:nvPr/>
        </p:nvSpPr>
        <p:spPr>
          <a:xfrm>
            <a:off x="3223347" y="1930639"/>
            <a:ext cx="992579" cy="369332"/>
          </a:xfrm>
          <a:prstGeom prst="rect">
            <a:avLst/>
          </a:prstGeom>
          <a:solidFill>
            <a:schemeClr val="bg1"/>
          </a:solidFill>
          <a:ln>
            <a:solidFill>
              <a:schemeClr val="tx1"/>
            </a:solidFill>
          </a:ln>
        </p:spPr>
        <p:txBody>
          <a:bodyPr wrap="none" rtlCol="0">
            <a:spAutoFit/>
          </a:bodyPr>
          <a:lstStyle/>
          <a:p>
            <a:r>
              <a:rPr lang="en-US" dirty="0"/>
              <a:t>NAD 83</a:t>
            </a:r>
          </a:p>
        </p:txBody>
      </p:sp>
      <p:sp>
        <p:nvSpPr>
          <p:cNvPr id="38" name="TextBox 37">
            <a:extLst>
              <a:ext uri="{FF2B5EF4-FFF2-40B4-BE49-F238E27FC236}">
                <a16:creationId xmlns:a16="http://schemas.microsoft.com/office/drawing/2014/main" id="{C0D669AA-AD62-4467-8102-6A97B688E5D0}"/>
              </a:ext>
            </a:extLst>
          </p:cNvPr>
          <p:cNvSpPr txBox="1"/>
          <p:nvPr/>
        </p:nvSpPr>
        <p:spPr>
          <a:xfrm>
            <a:off x="4504803" y="1468005"/>
            <a:ext cx="1129348" cy="369332"/>
          </a:xfrm>
          <a:prstGeom prst="rect">
            <a:avLst/>
          </a:prstGeom>
          <a:solidFill>
            <a:schemeClr val="bg1"/>
          </a:solidFill>
          <a:ln>
            <a:solidFill>
              <a:schemeClr val="tx1"/>
            </a:solidFill>
          </a:ln>
        </p:spPr>
        <p:txBody>
          <a:bodyPr wrap="none" rtlCol="0">
            <a:spAutoFit/>
          </a:bodyPr>
          <a:lstStyle/>
          <a:p>
            <a:r>
              <a:rPr lang="en-US" dirty="0"/>
              <a:t>NAVD 88</a:t>
            </a:r>
          </a:p>
        </p:txBody>
      </p:sp>
      <p:sp>
        <p:nvSpPr>
          <p:cNvPr id="39" name="TextBox 38">
            <a:extLst>
              <a:ext uri="{FF2B5EF4-FFF2-40B4-BE49-F238E27FC236}">
                <a16:creationId xmlns:a16="http://schemas.microsoft.com/office/drawing/2014/main" id="{E36238BC-9BB4-4CF7-978C-E0213C9D9DB7}"/>
              </a:ext>
            </a:extLst>
          </p:cNvPr>
          <p:cNvSpPr txBox="1"/>
          <p:nvPr/>
        </p:nvSpPr>
        <p:spPr>
          <a:xfrm>
            <a:off x="4790458" y="6086072"/>
            <a:ext cx="1210588" cy="369332"/>
          </a:xfrm>
          <a:prstGeom prst="rect">
            <a:avLst/>
          </a:prstGeom>
          <a:solidFill>
            <a:schemeClr val="accent6"/>
          </a:solidFill>
        </p:spPr>
        <p:txBody>
          <a:bodyPr wrap="none" rtlCol="0">
            <a:spAutoFit/>
          </a:bodyPr>
          <a:lstStyle/>
          <a:p>
            <a:r>
              <a:rPr lang="en-US" dirty="0"/>
              <a:t>Late 2024</a:t>
            </a:r>
          </a:p>
        </p:txBody>
      </p:sp>
      <p:sp>
        <p:nvSpPr>
          <p:cNvPr id="40" name="TextBox 39">
            <a:extLst>
              <a:ext uri="{FF2B5EF4-FFF2-40B4-BE49-F238E27FC236}">
                <a16:creationId xmlns:a16="http://schemas.microsoft.com/office/drawing/2014/main" id="{48C13621-C84A-4782-98C4-84968B7A1FF5}"/>
              </a:ext>
            </a:extLst>
          </p:cNvPr>
          <p:cNvSpPr txBox="1"/>
          <p:nvPr/>
        </p:nvSpPr>
        <p:spPr>
          <a:xfrm>
            <a:off x="7400213" y="6125520"/>
            <a:ext cx="1287532" cy="369332"/>
          </a:xfrm>
          <a:prstGeom prst="rect">
            <a:avLst/>
          </a:prstGeom>
          <a:solidFill>
            <a:schemeClr val="accent6"/>
          </a:solidFill>
        </p:spPr>
        <p:txBody>
          <a:bodyPr wrap="none" rtlCol="0">
            <a:spAutoFit/>
          </a:bodyPr>
          <a:lstStyle/>
          <a:p>
            <a:r>
              <a:rPr lang="en-US" dirty="0"/>
              <a:t>Early 2025</a:t>
            </a:r>
          </a:p>
        </p:txBody>
      </p:sp>
      <p:sp>
        <p:nvSpPr>
          <p:cNvPr id="41" name="TextBox 40">
            <a:extLst>
              <a:ext uri="{FF2B5EF4-FFF2-40B4-BE49-F238E27FC236}">
                <a16:creationId xmlns:a16="http://schemas.microsoft.com/office/drawing/2014/main" id="{F2E8D1BD-A5F0-4FBF-B971-30B950C9B217}"/>
              </a:ext>
            </a:extLst>
          </p:cNvPr>
          <p:cNvSpPr txBox="1"/>
          <p:nvPr/>
        </p:nvSpPr>
        <p:spPr>
          <a:xfrm>
            <a:off x="9705814" y="6078613"/>
            <a:ext cx="1210588" cy="369332"/>
          </a:xfrm>
          <a:prstGeom prst="rect">
            <a:avLst/>
          </a:prstGeom>
          <a:solidFill>
            <a:schemeClr val="accent6"/>
          </a:solidFill>
        </p:spPr>
        <p:txBody>
          <a:bodyPr wrap="none" rtlCol="0">
            <a:spAutoFit/>
          </a:bodyPr>
          <a:lstStyle/>
          <a:p>
            <a:r>
              <a:rPr lang="en-US" dirty="0"/>
              <a:t>Late 2025</a:t>
            </a:r>
          </a:p>
        </p:txBody>
      </p:sp>
      <p:sp>
        <p:nvSpPr>
          <p:cNvPr id="42" name="TextBox 41">
            <a:extLst>
              <a:ext uri="{FF2B5EF4-FFF2-40B4-BE49-F238E27FC236}">
                <a16:creationId xmlns:a16="http://schemas.microsoft.com/office/drawing/2014/main" id="{8B23E370-C55D-4FDF-BB02-B9970A14B27E}"/>
              </a:ext>
            </a:extLst>
          </p:cNvPr>
          <p:cNvSpPr txBox="1"/>
          <p:nvPr/>
        </p:nvSpPr>
        <p:spPr>
          <a:xfrm>
            <a:off x="4790458" y="1906808"/>
            <a:ext cx="1184940" cy="369332"/>
          </a:xfrm>
          <a:prstGeom prst="rect">
            <a:avLst/>
          </a:prstGeom>
          <a:solidFill>
            <a:schemeClr val="bg1"/>
          </a:solidFill>
          <a:ln>
            <a:solidFill>
              <a:schemeClr val="tx1"/>
            </a:solidFill>
          </a:ln>
        </p:spPr>
        <p:txBody>
          <a:bodyPr wrap="none" rtlCol="0">
            <a:spAutoFit/>
          </a:bodyPr>
          <a:lstStyle/>
          <a:p>
            <a:r>
              <a:rPr lang="en-US" dirty="0"/>
              <a:t>GEOID18</a:t>
            </a:r>
          </a:p>
        </p:txBody>
      </p:sp>
      <p:sp>
        <p:nvSpPr>
          <p:cNvPr id="43" name="TextBox 42">
            <a:extLst>
              <a:ext uri="{FF2B5EF4-FFF2-40B4-BE49-F238E27FC236}">
                <a16:creationId xmlns:a16="http://schemas.microsoft.com/office/drawing/2014/main" id="{7599CEF4-0360-4BB1-B873-E8F1E3311984}"/>
              </a:ext>
            </a:extLst>
          </p:cNvPr>
          <p:cNvSpPr txBox="1"/>
          <p:nvPr/>
        </p:nvSpPr>
        <p:spPr>
          <a:xfrm>
            <a:off x="4785181" y="2389696"/>
            <a:ext cx="1351652" cy="369332"/>
          </a:xfrm>
          <a:prstGeom prst="rect">
            <a:avLst/>
          </a:prstGeom>
          <a:solidFill>
            <a:schemeClr val="bg1"/>
          </a:solidFill>
          <a:ln>
            <a:solidFill>
              <a:schemeClr val="tx1"/>
            </a:solidFill>
          </a:ln>
        </p:spPr>
        <p:txBody>
          <a:bodyPr wrap="none" rtlCol="0">
            <a:spAutoFit/>
          </a:bodyPr>
          <a:lstStyle/>
          <a:p>
            <a:r>
              <a:rPr lang="en-US" dirty="0"/>
              <a:t>DEFLEC18</a:t>
            </a:r>
          </a:p>
        </p:txBody>
      </p:sp>
      <p:sp>
        <p:nvSpPr>
          <p:cNvPr id="44" name="TextBox 43">
            <a:extLst>
              <a:ext uri="{FF2B5EF4-FFF2-40B4-BE49-F238E27FC236}">
                <a16:creationId xmlns:a16="http://schemas.microsoft.com/office/drawing/2014/main" id="{DF0D23A2-D965-4C10-AABE-4AD4350B2097}"/>
              </a:ext>
            </a:extLst>
          </p:cNvPr>
          <p:cNvSpPr txBox="1"/>
          <p:nvPr/>
        </p:nvSpPr>
        <p:spPr>
          <a:xfrm>
            <a:off x="6001046" y="1468204"/>
            <a:ext cx="1531188" cy="369332"/>
          </a:xfrm>
          <a:prstGeom prst="rect">
            <a:avLst/>
          </a:prstGeom>
          <a:solidFill>
            <a:schemeClr val="bg1"/>
          </a:solidFill>
          <a:ln>
            <a:solidFill>
              <a:schemeClr val="tx1"/>
            </a:solidFill>
          </a:ln>
        </p:spPr>
        <p:txBody>
          <a:bodyPr wrap="none" rtlCol="0">
            <a:spAutoFit/>
          </a:bodyPr>
          <a:lstStyle/>
          <a:p>
            <a:r>
              <a:rPr lang="en-US" dirty="0"/>
              <a:t>OPUS-Share</a:t>
            </a:r>
          </a:p>
        </p:txBody>
      </p:sp>
      <p:sp>
        <p:nvSpPr>
          <p:cNvPr id="46" name="TextBox 45">
            <a:extLst>
              <a:ext uri="{FF2B5EF4-FFF2-40B4-BE49-F238E27FC236}">
                <a16:creationId xmlns:a16="http://schemas.microsoft.com/office/drawing/2014/main" id="{035F2F45-566F-4070-8C4D-CD1195B7F95F}"/>
              </a:ext>
            </a:extLst>
          </p:cNvPr>
          <p:cNvSpPr txBox="1"/>
          <p:nvPr/>
        </p:nvSpPr>
        <p:spPr>
          <a:xfrm>
            <a:off x="6239245" y="1911644"/>
            <a:ext cx="1941557" cy="369332"/>
          </a:xfrm>
          <a:prstGeom prst="rect">
            <a:avLst/>
          </a:prstGeom>
          <a:solidFill>
            <a:schemeClr val="bg1"/>
          </a:solidFill>
          <a:ln>
            <a:solidFill>
              <a:schemeClr val="tx1"/>
            </a:solidFill>
          </a:ln>
        </p:spPr>
        <p:txBody>
          <a:bodyPr wrap="none" rtlCol="0">
            <a:spAutoFit/>
          </a:bodyPr>
          <a:lstStyle/>
          <a:p>
            <a:r>
              <a:rPr lang="en-US" dirty="0"/>
              <a:t>OPUS-RS (GPS)</a:t>
            </a:r>
          </a:p>
        </p:txBody>
      </p:sp>
      <p:sp>
        <p:nvSpPr>
          <p:cNvPr id="48" name="TextBox 47">
            <a:extLst>
              <a:ext uri="{FF2B5EF4-FFF2-40B4-BE49-F238E27FC236}">
                <a16:creationId xmlns:a16="http://schemas.microsoft.com/office/drawing/2014/main" id="{2CAEF968-C4C7-4944-A22B-3E105091FFAE}"/>
              </a:ext>
            </a:extLst>
          </p:cNvPr>
          <p:cNvSpPr txBox="1"/>
          <p:nvPr/>
        </p:nvSpPr>
        <p:spPr>
          <a:xfrm>
            <a:off x="8635644" y="1444489"/>
            <a:ext cx="1377300" cy="369332"/>
          </a:xfrm>
          <a:prstGeom prst="rect">
            <a:avLst/>
          </a:prstGeom>
          <a:solidFill>
            <a:schemeClr val="bg1"/>
          </a:solidFill>
          <a:ln>
            <a:solidFill>
              <a:schemeClr val="tx1"/>
            </a:solidFill>
          </a:ln>
        </p:spPr>
        <p:txBody>
          <a:bodyPr wrap="none" rtlCol="0">
            <a:spAutoFit/>
          </a:bodyPr>
          <a:lstStyle/>
          <a:p>
            <a:r>
              <a:rPr lang="en-US" dirty="0"/>
              <a:t>NADCON 5</a:t>
            </a:r>
          </a:p>
        </p:txBody>
      </p:sp>
      <p:sp>
        <p:nvSpPr>
          <p:cNvPr id="49" name="TextBox 48">
            <a:extLst>
              <a:ext uri="{FF2B5EF4-FFF2-40B4-BE49-F238E27FC236}">
                <a16:creationId xmlns:a16="http://schemas.microsoft.com/office/drawing/2014/main" id="{3CED52EE-5A82-4655-857C-BB27BD7C02E7}"/>
              </a:ext>
            </a:extLst>
          </p:cNvPr>
          <p:cNvSpPr txBox="1"/>
          <p:nvPr/>
        </p:nvSpPr>
        <p:spPr>
          <a:xfrm>
            <a:off x="8635644" y="1950831"/>
            <a:ext cx="1501373" cy="369332"/>
          </a:xfrm>
          <a:prstGeom prst="rect">
            <a:avLst/>
          </a:prstGeom>
          <a:solidFill>
            <a:schemeClr val="bg1"/>
          </a:solidFill>
          <a:ln>
            <a:solidFill>
              <a:schemeClr val="tx1"/>
            </a:solidFill>
          </a:ln>
        </p:spPr>
        <p:txBody>
          <a:bodyPr wrap="none" rtlCol="0">
            <a:spAutoFit/>
          </a:bodyPr>
          <a:lstStyle/>
          <a:p>
            <a:r>
              <a:rPr lang="en-US" dirty="0"/>
              <a:t>VERTCON 3</a:t>
            </a:r>
          </a:p>
        </p:txBody>
      </p:sp>
    </p:spTree>
    <p:extLst>
      <p:ext uri="{BB962C8B-B14F-4D97-AF65-F5344CB8AC3E}">
        <p14:creationId xmlns:p14="http://schemas.microsoft.com/office/powerpoint/2010/main" val="249795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6" grpId="0" animBg="1"/>
      <p:bldP spid="37" grpId="0" animBg="1"/>
      <p:bldP spid="38" grpId="0" animBg="1"/>
      <p:bldP spid="39" grpId="0" animBg="1"/>
      <p:bldP spid="40" grpId="0" animBg="1"/>
      <p:bldP spid="41" grpId="0" animBg="1"/>
      <p:bldP spid="42" grpId="0" animBg="1"/>
      <p:bldP spid="43" grpId="0" animBg="1"/>
      <p:bldP spid="44" grpId="0" animBg="1"/>
      <p:bldP spid="46" grpId="0" animBg="1"/>
      <p:bldP spid="48" grpId="0" animBg="1"/>
      <p:bldP spid="4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71DD0-B5B2-479D-BF8D-D36E43727A69}"/>
              </a:ext>
            </a:extLst>
          </p:cNvPr>
          <p:cNvSpPr>
            <a:spLocks noGrp="1"/>
          </p:cNvSpPr>
          <p:nvPr>
            <p:ph type="title"/>
          </p:nvPr>
        </p:nvSpPr>
        <p:spPr/>
        <p:txBody>
          <a:bodyPr/>
          <a:lstStyle/>
          <a:p>
            <a:r>
              <a:rPr lang="en-US" dirty="0"/>
              <a:t>Testing into replacement</a:t>
            </a:r>
          </a:p>
        </p:txBody>
      </p:sp>
      <p:sp>
        <p:nvSpPr>
          <p:cNvPr id="3" name="Content Placeholder 2">
            <a:extLst>
              <a:ext uri="{FF2B5EF4-FFF2-40B4-BE49-F238E27FC236}">
                <a16:creationId xmlns:a16="http://schemas.microsoft.com/office/drawing/2014/main" id="{67211C4D-A804-421F-9BEA-A78D8D7226EA}"/>
              </a:ext>
            </a:extLst>
          </p:cNvPr>
          <p:cNvSpPr>
            <a:spLocks noGrp="1"/>
          </p:cNvSpPr>
          <p:nvPr>
            <p:ph idx="1"/>
          </p:nvPr>
        </p:nvSpPr>
        <p:spPr>
          <a:xfrm>
            <a:off x="609600" y="1417638"/>
            <a:ext cx="10972800" cy="4525963"/>
          </a:xfrm>
        </p:spPr>
        <p:txBody>
          <a:bodyPr/>
          <a:lstStyle/>
          <a:p>
            <a:r>
              <a:rPr lang="en-US" dirty="0"/>
              <a:t>From late 2025 into sometime in 2026, all modernized NSRS components on Beta will go through testing and feedback</a:t>
            </a:r>
          </a:p>
          <a:p>
            <a:r>
              <a:rPr lang="en-US" dirty="0"/>
              <a:t>After the FGCS vote, a few months of work remain:</a:t>
            </a:r>
          </a:p>
          <a:p>
            <a:pPr lvl="1"/>
            <a:r>
              <a:rPr lang="en-US" dirty="0"/>
              <a:t>The FGCS will issue an FRN officially announcing the adoption of the modernized NSRS</a:t>
            </a:r>
          </a:p>
          <a:p>
            <a:pPr lvl="1"/>
            <a:r>
              <a:rPr lang="en-US" dirty="0"/>
              <a:t>The beta website may be wiped of submitted data*</a:t>
            </a:r>
          </a:p>
          <a:p>
            <a:pPr lvl="1"/>
            <a:r>
              <a:rPr lang="en-US" dirty="0"/>
              <a:t>All modernized NSRS components moved to the Live website</a:t>
            </a:r>
          </a:p>
          <a:p>
            <a:pPr lvl="2"/>
            <a:r>
              <a:rPr lang="en-US" dirty="0"/>
              <a:t>Submissions will then begin in earnest and won’t be deleted</a:t>
            </a:r>
          </a:p>
          <a:p>
            <a:pPr lvl="1"/>
            <a:r>
              <a:rPr lang="en-US" dirty="0"/>
              <a:t>All current NSRS components moved to the Beta website</a:t>
            </a:r>
          </a:p>
          <a:p>
            <a:pPr lvl="2"/>
            <a:r>
              <a:rPr lang="en-US" dirty="0"/>
              <a:t>No further submissions to the NGS IDB will be allowed at this point</a:t>
            </a:r>
          </a:p>
          <a:p>
            <a:pPr lvl="1"/>
            <a:endParaRPr lang="en-US" dirty="0"/>
          </a:p>
        </p:txBody>
      </p:sp>
      <p:sp>
        <p:nvSpPr>
          <p:cNvPr id="4" name="Date Placeholder 3">
            <a:extLst>
              <a:ext uri="{FF2B5EF4-FFF2-40B4-BE49-F238E27FC236}">
                <a16:creationId xmlns:a16="http://schemas.microsoft.com/office/drawing/2014/main" id="{FC4F8CE1-E57A-4628-835B-4E35C8346AE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ECBAF271-B607-48A1-B881-BCA24435262D}"/>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A11011BF-56FC-4682-866A-05D3C6A9A9E3}"/>
              </a:ext>
            </a:extLst>
          </p:cNvPr>
          <p:cNvSpPr>
            <a:spLocks noGrp="1"/>
          </p:cNvSpPr>
          <p:nvPr>
            <p:ph type="sldNum" sz="quarter" idx="12"/>
          </p:nvPr>
        </p:nvSpPr>
        <p:spPr/>
        <p:txBody>
          <a:bodyPr/>
          <a:lstStyle/>
          <a:p>
            <a:pPr>
              <a:defRPr/>
            </a:pPr>
            <a:fld id="{EB6791C4-DF4E-4C17-A41C-B2BEB15390BD}" type="slidenum">
              <a:rPr lang="en-US" smtClean="0"/>
              <a:pPr>
                <a:defRPr/>
              </a:pPr>
              <a:t>38</a:t>
            </a:fld>
            <a:endParaRPr lang="en-US"/>
          </a:p>
        </p:txBody>
      </p:sp>
    </p:spTree>
    <p:extLst>
      <p:ext uri="{BB962C8B-B14F-4D97-AF65-F5344CB8AC3E}">
        <p14:creationId xmlns:p14="http://schemas.microsoft.com/office/powerpoint/2010/main" val="383788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1F395-AF6A-407B-9165-438E13E23103}"/>
              </a:ext>
            </a:extLst>
          </p:cNvPr>
          <p:cNvSpPr>
            <a:spLocks noGrp="1"/>
          </p:cNvSpPr>
          <p:nvPr>
            <p:ph type="title"/>
          </p:nvPr>
        </p:nvSpPr>
        <p:spPr/>
        <p:txBody>
          <a:bodyPr/>
          <a:lstStyle/>
          <a:p>
            <a:r>
              <a:rPr lang="en-US" dirty="0"/>
              <a:t>After testing and the FGCS vote</a:t>
            </a:r>
          </a:p>
        </p:txBody>
      </p:sp>
      <p:sp>
        <p:nvSpPr>
          <p:cNvPr id="4" name="Date Placeholder 3">
            <a:extLst>
              <a:ext uri="{FF2B5EF4-FFF2-40B4-BE49-F238E27FC236}">
                <a16:creationId xmlns:a16="http://schemas.microsoft.com/office/drawing/2014/main" id="{71152651-6E65-42C0-A1E2-3C983BB9B68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DFB931C6-A546-4059-89CA-87AEF6B151D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0C04352E-5224-4CF2-8740-39F826F8CC33}"/>
              </a:ext>
            </a:extLst>
          </p:cNvPr>
          <p:cNvSpPr>
            <a:spLocks noGrp="1"/>
          </p:cNvSpPr>
          <p:nvPr>
            <p:ph type="sldNum" sz="quarter" idx="12"/>
          </p:nvPr>
        </p:nvSpPr>
        <p:spPr/>
        <p:txBody>
          <a:bodyPr/>
          <a:lstStyle/>
          <a:p>
            <a:pPr>
              <a:defRPr/>
            </a:pPr>
            <a:fld id="{EB6791C4-DF4E-4C17-A41C-B2BEB15390BD}" type="slidenum">
              <a:rPr lang="en-US" smtClean="0"/>
              <a:pPr>
                <a:defRPr/>
              </a:pPr>
              <a:t>39</a:t>
            </a:fld>
            <a:endParaRPr lang="en-US"/>
          </a:p>
        </p:txBody>
      </p:sp>
      <p:cxnSp>
        <p:nvCxnSpPr>
          <p:cNvPr id="23" name="Straight Connector 22">
            <a:extLst>
              <a:ext uri="{FF2B5EF4-FFF2-40B4-BE49-F238E27FC236}">
                <a16:creationId xmlns:a16="http://schemas.microsoft.com/office/drawing/2014/main" id="{293B322F-755D-4739-8F21-9048EFDCB09E}"/>
              </a:ext>
            </a:extLst>
          </p:cNvPr>
          <p:cNvCxnSpPr/>
          <p:nvPr/>
        </p:nvCxnSpPr>
        <p:spPr>
          <a:xfrm>
            <a:off x="72887" y="3048000"/>
            <a:ext cx="11748052" cy="0"/>
          </a:xfrm>
          <a:prstGeom prst="line">
            <a:avLst/>
          </a:prstGeom>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82472452-1623-4C6E-981A-1BC71A3523D5}"/>
              </a:ext>
            </a:extLst>
          </p:cNvPr>
          <p:cNvSpPr txBox="1"/>
          <p:nvPr/>
        </p:nvSpPr>
        <p:spPr>
          <a:xfrm>
            <a:off x="53138" y="3117414"/>
            <a:ext cx="2172390" cy="369332"/>
          </a:xfrm>
          <a:prstGeom prst="rect">
            <a:avLst/>
          </a:prstGeom>
          <a:noFill/>
        </p:spPr>
        <p:txBody>
          <a:bodyPr wrap="none" rtlCol="0">
            <a:spAutoFit/>
          </a:bodyPr>
          <a:lstStyle/>
          <a:p>
            <a:r>
              <a:rPr lang="en-US" b="1" dirty="0"/>
              <a:t>beta</a:t>
            </a:r>
            <a:r>
              <a:rPr lang="en-US" dirty="0"/>
              <a:t>.ngs.noaa.gov:</a:t>
            </a:r>
          </a:p>
        </p:txBody>
      </p:sp>
      <p:sp>
        <p:nvSpPr>
          <p:cNvPr id="25" name="TextBox 24">
            <a:extLst>
              <a:ext uri="{FF2B5EF4-FFF2-40B4-BE49-F238E27FC236}">
                <a16:creationId xmlns:a16="http://schemas.microsoft.com/office/drawing/2014/main" id="{A908C21F-E982-42A4-A6B4-4DE987EE16CD}"/>
              </a:ext>
            </a:extLst>
          </p:cNvPr>
          <p:cNvSpPr txBox="1"/>
          <p:nvPr/>
        </p:nvSpPr>
        <p:spPr>
          <a:xfrm>
            <a:off x="53138" y="1083013"/>
            <a:ext cx="2236510" cy="369332"/>
          </a:xfrm>
          <a:prstGeom prst="rect">
            <a:avLst/>
          </a:prstGeom>
          <a:noFill/>
        </p:spPr>
        <p:txBody>
          <a:bodyPr wrap="none" rtlCol="0">
            <a:spAutoFit/>
          </a:bodyPr>
          <a:lstStyle/>
          <a:p>
            <a:r>
              <a:rPr lang="en-US" b="1" dirty="0"/>
              <a:t>www</a:t>
            </a:r>
            <a:r>
              <a:rPr lang="en-US" dirty="0"/>
              <a:t>.ngs.noaa.gov:</a:t>
            </a:r>
          </a:p>
        </p:txBody>
      </p:sp>
      <p:sp>
        <p:nvSpPr>
          <p:cNvPr id="28" name="TextBox 27">
            <a:extLst>
              <a:ext uri="{FF2B5EF4-FFF2-40B4-BE49-F238E27FC236}">
                <a16:creationId xmlns:a16="http://schemas.microsoft.com/office/drawing/2014/main" id="{66A0DEFE-32C7-4104-9998-1FF92305FF8B}"/>
              </a:ext>
            </a:extLst>
          </p:cNvPr>
          <p:cNvSpPr txBox="1"/>
          <p:nvPr/>
        </p:nvSpPr>
        <p:spPr>
          <a:xfrm>
            <a:off x="609600" y="2351302"/>
            <a:ext cx="4016549" cy="553998"/>
          </a:xfrm>
          <a:prstGeom prst="rect">
            <a:avLst/>
          </a:prstGeom>
          <a:solidFill>
            <a:schemeClr val="bg1"/>
          </a:solidFill>
          <a:ln>
            <a:solidFill>
              <a:schemeClr val="tx1"/>
            </a:solidFill>
          </a:ln>
        </p:spPr>
        <p:txBody>
          <a:bodyPr wrap="none" rtlCol="0">
            <a:spAutoFit/>
          </a:bodyPr>
          <a:lstStyle/>
          <a:p>
            <a:r>
              <a:rPr lang="en-US" dirty="0"/>
              <a:t>OPUS-Projects (GPS) </a:t>
            </a:r>
          </a:p>
          <a:p>
            <a:r>
              <a:rPr lang="en-US" sz="1200" b="1" dirty="0"/>
              <a:t>(</a:t>
            </a:r>
            <a:r>
              <a:rPr lang="en-US" sz="1200" b="1" dirty="0" err="1"/>
              <a:t>Bluebooking</a:t>
            </a:r>
            <a:r>
              <a:rPr lang="en-US" sz="1200" b="1" dirty="0"/>
              <a:t>, HTDP, ADJUST, NGS IDB, Datasheets)</a:t>
            </a:r>
          </a:p>
        </p:txBody>
      </p:sp>
      <p:grpSp>
        <p:nvGrpSpPr>
          <p:cNvPr id="17" name="Group 16">
            <a:extLst>
              <a:ext uri="{FF2B5EF4-FFF2-40B4-BE49-F238E27FC236}">
                <a16:creationId xmlns:a16="http://schemas.microsoft.com/office/drawing/2014/main" id="{23E1BEE5-09E0-4E7D-A484-9948CA478BAF}"/>
              </a:ext>
            </a:extLst>
          </p:cNvPr>
          <p:cNvGrpSpPr/>
          <p:nvPr/>
        </p:nvGrpSpPr>
        <p:grpSpPr>
          <a:xfrm>
            <a:off x="1113955" y="3371493"/>
            <a:ext cx="10581231" cy="2671410"/>
            <a:chOff x="1113955" y="3371493"/>
            <a:chExt cx="10581231" cy="2671410"/>
          </a:xfrm>
        </p:grpSpPr>
        <p:sp>
          <p:nvSpPr>
            <p:cNvPr id="7" name="TextBox 6">
              <a:extLst>
                <a:ext uri="{FF2B5EF4-FFF2-40B4-BE49-F238E27FC236}">
                  <a16:creationId xmlns:a16="http://schemas.microsoft.com/office/drawing/2014/main" id="{DB40303B-8014-499E-9A6B-2907335A38DA}"/>
                </a:ext>
              </a:extLst>
            </p:cNvPr>
            <p:cNvSpPr txBox="1"/>
            <p:nvPr/>
          </p:nvSpPr>
          <p:spPr>
            <a:xfrm>
              <a:off x="1130622" y="3500659"/>
              <a:ext cx="2095445" cy="369332"/>
            </a:xfrm>
            <a:prstGeom prst="rect">
              <a:avLst/>
            </a:prstGeom>
            <a:solidFill>
              <a:schemeClr val="bg1"/>
            </a:solidFill>
            <a:ln>
              <a:solidFill>
                <a:schemeClr val="tx1"/>
              </a:solidFill>
            </a:ln>
          </p:spPr>
          <p:txBody>
            <a:bodyPr wrap="none" rtlCol="0">
              <a:spAutoFit/>
            </a:bodyPr>
            <a:lstStyle/>
            <a:p>
              <a:r>
                <a:rPr lang="en-US" dirty="0"/>
                <a:t>ITRF2020 on NCN</a:t>
              </a:r>
            </a:p>
          </p:txBody>
        </p:sp>
        <p:sp>
          <p:nvSpPr>
            <p:cNvPr id="8" name="TextBox 7">
              <a:extLst>
                <a:ext uri="{FF2B5EF4-FFF2-40B4-BE49-F238E27FC236}">
                  <a16:creationId xmlns:a16="http://schemas.microsoft.com/office/drawing/2014/main" id="{3B7931D8-D6C7-43AC-8D44-B5C805C6B5CA}"/>
                </a:ext>
              </a:extLst>
            </p:cNvPr>
            <p:cNvSpPr txBox="1"/>
            <p:nvPr/>
          </p:nvSpPr>
          <p:spPr>
            <a:xfrm>
              <a:off x="3390059" y="3371493"/>
              <a:ext cx="1159292" cy="369332"/>
            </a:xfrm>
            <a:prstGeom prst="rect">
              <a:avLst/>
            </a:prstGeom>
            <a:solidFill>
              <a:schemeClr val="bg1"/>
            </a:solidFill>
            <a:ln>
              <a:solidFill>
                <a:schemeClr val="tx1"/>
              </a:solidFill>
            </a:ln>
          </p:spPr>
          <p:txBody>
            <a:bodyPr wrap="none" rtlCol="0">
              <a:spAutoFit/>
            </a:bodyPr>
            <a:lstStyle/>
            <a:p>
              <a:r>
                <a:rPr lang="en-US" dirty="0"/>
                <a:t>EPP2022</a:t>
              </a:r>
            </a:p>
          </p:txBody>
        </p:sp>
        <p:sp>
          <p:nvSpPr>
            <p:cNvPr id="9" name="TextBox 8">
              <a:extLst>
                <a:ext uri="{FF2B5EF4-FFF2-40B4-BE49-F238E27FC236}">
                  <a16:creationId xmlns:a16="http://schemas.microsoft.com/office/drawing/2014/main" id="{C8624F48-BC8A-4C4D-9DD8-2240C5B42C27}"/>
                </a:ext>
              </a:extLst>
            </p:cNvPr>
            <p:cNvSpPr txBox="1"/>
            <p:nvPr/>
          </p:nvSpPr>
          <p:spPr>
            <a:xfrm>
              <a:off x="3407290" y="3840368"/>
              <a:ext cx="1261884" cy="369332"/>
            </a:xfrm>
            <a:prstGeom prst="rect">
              <a:avLst/>
            </a:prstGeom>
            <a:solidFill>
              <a:schemeClr val="bg1"/>
            </a:solidFill>
            <a:ln>
              <a:solidFill>
                <a:schemeClr val="tx1"/>
              </a:solidFill>
            </a:ln>
          </p:spPr>
          <p:txBody>
            <a:bodyPr wrap="none" rtlCol="0">
              <a:spAutoFit/>
            </a:bodyPr>
            <a:lstStyle/>
            <a:p>
              <a:r>
                <a:rPr lang="en-US" dirty="0"/>
                <a:t>IFDM2022</a:t>
              </a:r>
            </a:p>
          </p:txBody>
        </p:sp>
        <p:sp>
          <p:nvSpPr>
            <p:cNvPr id="10" name="TextBox 9">
              <a:extLst>
                <a:ext uri="{FF2B5EF4-FFF2-40B4-BE49-F238E27FC236}">
                  <a16:creationId xmlns:a16="http://schemas.microsoft.com/office/drawing/2014/main" id="{611B4236-8C9E-4D0D-A29D-E83C264D358A}"/>
                </a:ext>
              </a:extLst>
            </p:cNvPr>
            <p:cNvSpPr txBox="1"/>
            <p:nvPr/>
          </p:nvSpPr>
          <p:spPr>
            <a:xfrm>
              <a:off x="1130622" y="3939404"/>
              <a:ext cx="1326004" cy="369332"/>
            </a:xfrm>
            <a:prstGeom prst="rect">
              <a:avLst/>
            </a:prstGeom>
            <a:solidFill>
              <a:schemeClr val="bg1"/>
            </a:solidFill>
            <a:ln>
              <a:solidFill>
                <a:schemeClr val="tx1"/>
              </a:solidFill>
            </a:ln>
          </p:spPr>
          <p:txBody>
            <a:bodyPr wrap="none" rtlCol="0">
              <a:spAutoFit/>
            </a:bodyPr>
            <a:lstStyle/>
            <a:p>
              <a:r>
                <a:rPr lang="en-US" dirty="0"/>
                <a:t>SPCS2022</a:t>
              </a:r>
            </a:p>
          </p:txBody>
        </p:sp>
        <p:sp>
          <p:nvSpPr>
            <p:cNvPr id="11" name="TextBox 10">
              <a:extLst>
                <a:ext uri="{FF2B5EF4-FFF2-40B4-BE49-F238E27FC236}">
                  <a16:creationId xmlns:a16="http://schemas.microsoft.com/office/drawing/2014/main" id="{31641612-2B68-427F-BD7C-70236411C8B9}"/>
                </a:ext>
              </a:extLst>
            </p:cNvPr>
            <p:cNvSpPr txBox="1"/>
            <p:nvPr/>
          </p:nvSpPr>
          <p:spPr>
            <a:xfrm>
              <a:off x="1130622" y="4362154"/>
              <a:ext cx="1069524" cy="369332"/>
            </a:xfrm>
            <a:prstGeom prst="rect">
              <a:avLst/>
            </a:prstGeom>
            <a:solidFill>
              <a:schemeClr val="bg1"/>
            </a:solidFill>
            <a:ln>
              <a:solidFill>
                <a:schemeClr val="tx1"/>
              </a:solidFill>
            </a:ln>
          </p:spPr>
          <p:txBody>
            <a:bodyPr wrap="none" rtlCol="0">
              <a:spAutoFit/>
            </a:bodyPr>
            <a:lstStyle/>
            <a:p>
              <a:r>
                <a:rPr lang="en-US" dirty="0"/>
                <a:t>GM2022</a:t>
              </a:r>
            </a:p>
          </p:txBody>
        </p:sp>
        <p:sp>
          <p:nvSpPr>
            <p:cNvPr id="12" name="TextBox 11">
              <a:extLst>
                <a:ext uri="{FF2B5EF4-FFF2-40B4-BE49-F238E27FC236}">
                  <a16:creationId xmlns:a16="http://schemas.microsoft.com/office/drawing/2014/main" id="{925B26F8-5A22-4F32-8E5F-0AE0AC1DFB04}"/>
                </a:ext>
              </a:extLst>
            </p:cNvPr>
            <p:cNvSpPr txBox="1"/>
            <p:nvPr/>
          </p:nvSpPr>
          <p:spPr>
            <a:xfrm>
              <a:off x="2970347" y="4569428"/>
              <a:ext cx="1441420" cy="369332"/>
            </a:xfrm>
            <a:prstGeom prst="rect">
              <a:avLst/>
            </a:prstGeom>
            <a:solidFill>
              <a:schemeClr val="bg1"/>
            </a:solidFill>
            <a:ln>
              <a:solidFill>
                <a:schemeClr val="tx1"/>
              </a:solidFill>
            </a:ln>
          </p:spPr>
          <p:txBody>
            <a:bodyPr wrap="none" rtlCol="0">
              <a:spAutoFit/>
            </a:bodyPr>
            <a:lstStyle/>
            <a:p>
              <a:r>
                <a:rPr lang="en-US" dirty="0"/>
                <a:t>GEOID2022</a:t>
              </a:r>
            </a:p>
          </p:txBody>
        </p:sp>
        <p:sp>
          <p:nvSpPr>
            <p:cNvPr id="13" name="TextBox 12">
              <a:extLst>
                <a:ext uri="{FF2B5EF4-FFF2-40B4-BE49-F238E27FC236}">
                  <a16:creationId xmlns:a16="http://schemas.microsoft.com/office/drawing/2014/main" id="{FA540E8A-A34F-4182-ADCE-66EC0C575D75}"/>
                </a:ext>
              </a:extLst>
            </p:cNvPr>
            <p:cNvSpPr txBox="1"/>
            <p:nvPr/>
          </p:nvSpPr>
          <p:spPr>
            <a:xfrm>
              <a:off x="2972556" y="5116375"/>
              <a:ext cx="1608133" cy="369332"/>
            </a:xfrm>
            <a:prstGeom prst="rect">
              <a:avLst/>
            </a:prstGeom>
            <a:solidFill>
              <a:schemeClr val="bg1"/>
            </a:solidFill>
            <a:ln>
              <a:solidFill>
                <a:schemeClr val="tx1"/>
              </a:solidFill>
            </a:ln>
          </p:spPr>
          <p:txBody>
            <a:bodyPr wrap="none" rtlCol="0">
              <a:spAutoFit/>
            </a:bodyPr>
            <a:lstStyle/>
            <a:p>
              <a:r>
                <a:rPr lang="en-US" dirty="0"/>
                <a:t>DEFLEC2022</a:t>
              </a:r>
            </a:p>
          </p:txBody>
        </p:sp>
        <p:sp>
          <p:nvSpPr>
            <p:cNvPr id="14" name="TextBox 13">
              <a:extLst>
                <a:ext uri="{FF2B5EF4-FFF2-40B4-BE49-F238E27FC236}">
                  <a16:creationId xmlns:a16="http://schemas.microsoft.com/office/drawing/2014/main" id="{7E3A9DA6-3B00-4A73-B1CC-EB113E24A955}"/>
                </a:ext>
              </a:extLst>
            </p:cNvPr>
            <p:cNvSpPr txBox="1"/>
            <p:nvPr/>
          </p:nvSpPr>
          <p:spPr>
            <a:xfrm>
              <a:off x="1130622" y="4790545"/>
              <a:ext cx="1334533" cy="369332"/>
            </a:xfrm>
            <a:prstGeom prst="rect">
              <a:avLst/>
            </a:prstGeom>
            <a:solidFill>
              <a:schemeClr val="bg1"/>
            </a:solidFill>
            <a:ln>
              <a:solidFill>
                <a:schemeClr val="tx1"/>
              </a:solidFill>
            </a:ln>
          </p:spPr>
          <p:txBody>
            <a:bodyPr wrap="none" rtlCol="0">
              <a:spAutoFit/>
            </a:bodyPr>
            <a:lstStyle/>
            <a:p>
              <a:r>
                <a:rPr lang="en-US" dirty="0"/>
                <a:t>GRAV2022</a:t>
              </a:r>
            </a:p>
          </p:txBody>
        </p:sp>
        <p:sp>
          <p:nvSpPr>
            <p:cNvPr id="15" name="TextBox 14">
              <a:extLst>
                <a:ext uri="{FF2B5EF4-FFF2-40B4-BE49-F238E27FC236}">
                  <a16:creationId xmlns:a16="http://schemas.microsoft.com/office/drawing/2014/main" id="{50F0BCC4-EF62-4D93-BAC6-14732047E674}"/>
                </a:ext>
              </a:extLst>
            </p:cNvPr>
            <p:cNvSpPr txBox="1"/>
            <p:nvPr/>
          </p:nvSpPr>
          <p:spPr>
            <a:xfrm>
              <a:off x="1123559" y="5213295"/>
              <a:ext cx="1210588" cy="369332"/>
            </a:xfrm>
            <a:prstGeom prst="rect">
              <a:avLst/>
            </a:prstGeom>
            <a:solidFill>
              <a:schemeClr val="bg1"/>
            </a:solidFill>
            <a:ln>
              <a:solidFill>
                <a:schemeClr val="tx1"/>
              </a:solidFill>
            </a:ln>
          </p:spPr>
          <p:txBody>
            <a:bodyPr wrap="none" rtlCol="0">
              <a:spAutoFit/>
            </a:bodyPr>
            <a:lstStyle/>
            <a:p>
              <a:r>
                <a:rPr lang="en-US" dirty="0"/>
                <a:t>DEM2022</a:t>
              </a:r>
            </a:p>
          </p:txBody>
        </p:sp>
        <p:sp>
          <p:nvSpPr>
            <p:cNvPr id="16" name="TextBox 15">
              <a:extLst>
                <a:ext uri="{FF2B5EF4-FFF2-40B4-BE49-F238E27FC236}">
                  <a16:creationId xmlns:a16="http://schemas.microsoft.com/office/drawing/2014/main" id="{2F9F44B6-C05E-4FA4-BCD7-24C97443FAA0}"/>
                </a:ext>
              </a:extLst>
            </p:cNvPr>
            <p:cNvSpPr txBox="1"/>
            <p:nvPr/>
          </p:nvSpPr>
          <p:spPr>
            <a:xfrm>
              <a:off x="1113955" y="5663322"/>
              <a:ext cx="1941557" cy="369332"/>
            </a:xfrm>
            <a:prstGeom prst="rect">
              <a:avLst/>
            </a:prstGeom>
            <a:solidFill>
              <a:schemeClr val="bg1"/>
            </a:solidFill>
            <a:ln>
              <a:solidFill>
                <a:schemeClr val="tx1"/>
              </a:solidFill>
            </a:ln>
          </p:spPr>
          <p:txBody>
            <a:bodyPr wrap="none" rtlCol="0">
              <a:spAutoFit/>
            </a:bodyPr>
            <a:lstStyle/>
            <a:p>
              <a:r>
                <a:rPr lang="en-US" dirty="0"/>
                <a:t>OPUS-S (GNSS)</a:t>
              </a:r>
            </a:p>
          </p:txBody>
        </p:sp>
        <p:sp>
          <p:nvSpPr>
            <p:cNvPr id="18" name="TextBox 17">
              <a:extLst>
                <a:ext uri="{FF2B5EF4-FFF2-40B4-BE49-F238E27FC236}">
                  <a16:creationId xmlns:a16="http://schemas.microsoft.com/office/drawing/2014/main" id="{77E58AEF-8D03-4C32-AF3B-04060AA8FCB3}"/>
                </a:ext>
              </a:extLst>
            </p:cNvPr>
            <p:cNvSpPr txBox="1"/>
            <p:nvPr/>
          </p:nvSpPr>
          <p:spPr>
            <a:xfrm>
              <a:off x="7488282" y="3407617"/>
              <a:ext cx="2398926" cy="646331"/>
            </a:xfrm>
            <a:prstGeom prst="rect">
              <a:avLst/>
            </a:prstGeom>
            <a:solidFill>
              <a:schemeClr val="bg1"/>
            </a:solidFill>
            <a:ln>
              <a:solidFill>
                <a:schemeClr val="tx1"/>
              </a:solidFill>
            </a:ln>
          </p:spPr>
          <p:txBody>
            <a:bodyPr wrap="none" rtlCol="0">
              <a:spAutoFit/>
            </a:bodyPr>
            <a:lstStyle/>
            <a:p>
              <a:r>
                <a:rPr lang="en-US" dirty="0"/>
                <a:t>Geometric RECs </a:t>
              </a:r>
            </a:p>
            <a:p>
              <a:r>
                <a:rPr lang="en-US" dirty="0"/>
                <a:t>in N/P/C/MATRF2022</a:t>
              </a:r>
            </a:p>
          </p:txBody>
        </p:sp>
        <p:sp>
          <p:nvSpPr>
            <p:cNvPr id="19" name="TextBox 18">
              <a:extLst>
                <a:ext uri="{FF2B5EF4-FFF2-40B4-BE49-F238E27FC236}">
                  <a16:creationId xmlns:a16="http://schemas.microsoft.com/office/drawing/2014/main" id="{C29B985A-C430-4213-BBB2-C8802DC5467C}"/>
                </a:ext>
              </a:extLst>
            </p:cNvPr>
            <p:cNvSpPr txBox="1"/>
            <p:nvPr/>
          </p:nvSpPr>
          <p:spPr>
            <a:xfrm>
              <a:off x="7488282" y="4347655"/>
              <a:ext cx="2398926" cy="646331"/>
            </a:xfrm>
            <a:prstGeom prst="rect">
              <a:avLst/>
            </a:prstGeom>
            <a:solidFill>
              <a:schemeClr val="bg1"/>
            </a:solidFill>
            <a:ln>
              <a:solidFill>
                <a:schemeClr val="tx1"/>
              </a:solidFill>
            </a:ln>
          </p:spPr>
          <p:txBody>
            <a:bodyPr wrap="none" rtlCol="0">
              <a:spAutoFit/>
            </a:bodyPr>
            <a:lstStyle/>
            <a:p>
              <a:r>
                <a:rPr lang="en-US" dirty="0"/>
                <a:t>Orthometric RECs </a:t>
              </a:r>
            </a:p>
            <a:p>
              <a:r>
                <a:rPr lang="en-US" dirty="0"/>
                <a:t>in N/P/C/MATRF2022</a:t>
              </a:r>
            </a:p>
          </p:txBody>
        </p:sp>
        <p:sp>
          <p:nvSpPr>
            <p:cNvPr id="20" name="TextBox 19">
              <a:extLst>
                <a:ext uri="{FF2B5EF4-FFF2-40B4-BE49-F238E27FC236}">
                  <a16:creationId xmlns:a16="http://schemas.microsoft.com/office/drawing/2014/main" id="{BBF2C669-B751-43FA-B30E-E6ACD6F8A780}"/>
                </a:ext>
              </a:extLst>
            </p:cNvPr>
            <p:cNvSpPr txBox="1"/>
            <p:nvPr/>
          </p:nvSpPr>
          <p:spPr>
            <a:xfrm>
              <a:off x="10127610" y="3546213"/>
              <a:ext cx="1505540" cy="369332"/>
            </a:xfrm>
            <a:prstGeom prst="rect">
              <a:avLst/>
            </a:prstGeom>
            <a:solidFill>
              <a:schemeClr val="bg1"/>
            </a:solidFill>
            <a:ln>
              <a:solidFill>
                <a:schemeClr val="tx1"/>
              </a:solidFill>
            </a:ln>
          </p:spPr>
          <p:txBody>
            <a:bodyPr wrap="none" rtlCol="0">
              <a:spAutoFit/>
            </a:bodyPr>
            <a:lstStyle/>
            <a:p>
              <a:r>
                <a:rPr lang="en-US" dirty="0"/>
                <a:t>NADCON 6?</a:t>
              </a:r>
            </a:p>
          </p:txBody>
        </p:sp>
        <p:sp>
          <p:nvSpPr>
            <p:cNvPr id="21" name="TextBox 20">
              <a:extLst>
                <a:ext uri="{FF2B5EF4-FFF2-40B4-BE49-F238E27FC236}">
                  <a16:creationId xmlns:a16="http://schemas.microsoft.com/office/drawing/2014/main" id="{DDD7B3D8-77F5-4B76-A8E9-F65AEF4D2913}"/>
                </a:ext>
              </a:extLst>
            </p:cNvPr>
            <p:cNvSpPr txBox="1"/>
            <p:nvPr/>
          </p:nvSpPr>
          <p:spPr>
            <a:xfrm>
              <a:off x="10065573" y="4458990"/>
              <a:ext cx="1629613" cy="369332"/>
            </a:xfrm>
            <a:prstGeom prst="rect">
              <a:avLst/>
            </a:prstGeom>
            <a:solidFill>
              <a:schemeClr val="bg1"/>
            </a:solidFill>
            <a:ln>
              <a:solidFill>
                <a:schemeClr val="tx1"/>
              </a:solidFill>
            </a:ln>
          </p:spPr>
          <p:txBody>
            <a:bodyPr wrap="none" rtlCol="0">
              <a:spAutoFit/>
            </a:bodyPr>
            <a:lstStyle/>
            <a:p>
              <a:r>
                <a:rPr lang="en-US" dirty="0"/>
                <a:t>VERTCON 4?</a:t>
              </a:r>
            </a:p>
          </p:txBody>
        </p:sp>
        <p:sp>
          <p:nvSpPr>
            <p:cNvPr id="29" name="TextBox 28">
              <a:extLst>
                <a:ext uri="{FF2B5EF4-FFF2-40B4-BE49-F238E27FC236}">
                  <a16:creationId xmlns:a16="http://schemas.microsoft.com/office/drawing/2014/main" id="{0826ACD3-1DCC-4FE6-9D8E-C3177C6540E3}"/>
                </a:ext>
              </a:extLst>
            </p:cNvPr>
            <p:cNvSpPr txBox="1"/>
            <p:nvPr/>
          </p:nvSpPr>
          <p:spPr>
            <a:xfrm>
              <a:off x="7156363" y="5488905"/>
              <a:ext cx="4192751" cy="553998"/>
            </a:xfrm>
            <a:prstGeom prst="rect">
              <a:avLst/>
            </a:prstGeom>
            <a:solidFill>
              <a:schemeClr val="bg1"/>
            </a:solidFill>
            <a:ln>
              <a:solidFill>
                <a:schemeClr val="tx1"/>
              </a:solidFill>
            </a:ln>
          </p:spPr>
          <p:txBody>
            <a:bodyPr wrap="none" rtlCol="0">
              <a:spAutoFit/>
            </a:bodyPr>
            <a:lstStyle/>
            <a:p>
              <a:r>
                <a:rPr lang="en-US" dirty="0"/>
                <a:t>OPUS-Projects (GPS) </a:t>
              </a:r>
            </a:p>
            <a:p>
              <a:r>
                <a:rPr lang="en-US" sz="1200" b="1" dirty="0"/>
                <a:t>(GDX, SPROCCET, LASER, NSRS DB, New Datasheets)</a:t>
              </a:r>
            </a:p>
          </p:txBody>
        </p:sp>
        <p:sp>
          <p:nvSpPr>
            <p:cNvPr id="31" name="TextBox 30">
              <a:extLst>
                <a:ext uri="{FF2B5EF4-FFF2-40B4-BE49-F238E27FC236}">
                  <a16:creationId xmlns:a16="http://schemas.microsoft.com/office/drawing/2014/main" id="{93850C7D-7CB6-45A1-8161-29C237FAF719}"/>
                </a:ext>
              </a:extLst>
            </p:cNvPr>
            <p:cNvSpPr txBox="1"/>
            <p:nvPr/>
          </p:nvSpPr>
          <p:spPr>
            <a:xfrm>
              <a:off x="5001093" y="3546117"/>
              <a:ext cx="2155270" cy="369332"/>
            </a:xfrm>
            <a:prstGeom prst="rect">
              <a:avLst/>
            </a:prstGeom>
            <a:solidFill>
              <a:schemeClr val="bg1"/>
            </a:solidFill>
            <a:ln>
              <a:solidFill>
                <a:schemeClr val="tx1"/>
              </a:solidFill>
            </a:ln>
          </p:spPr>
          <p:txBody>
            <a:bodyPr wrap="none" rtlCol="0">
              <a:spAutoFit/>
            </a:bodyPr>
            <a:lstStyle/>
            <a:p>
              <a:r>
                <a:rPr lang="en-US" dirty="0"/>
                <a:t>N/P/C/MATRF2022</a:t>
              </a:r>
            </a:p>
          </p:txBody>
        </p:sp>
        <p:sp>
          <p:nvSpPr>
            <p:cNvPr id="32" name="TextBox 31">
              <a:extLst>
                <a:ext uri="{FF2B5EF4-FFF2-40B4-BE49-F238E27FC236}">
                  <a16:creationId xmlns:a16="http://schemas.microsoft.com/office/drawing/2014/main" id="{01CE7F2E-7B26-403D-B8ED-CF35F8F70E85}"/>
                </a:ext>
              </a:extLst>
            </p:cNvPr>
            <p:cNvSpPr txBox="1"/>
            <p:nvPr/>
          </p:nvSpPr>
          <p:spPr>
            <a:xfrm>
              <a:off x="5001093" y="4752010"/>
              <a:ext cx="1518364" cy="369332"/>
            </a:xfrm>
            <a:prstGeom prst="rect">
              <a:avLst/>
            </a:prstGeom>
            <a:solidFill>
              <a:schemeClr val="bg1"/>
            </a:solidFill>
            <a:ln>
              <a:solidFill>
                <a:schemeClr val="tx1"/>
              </a:solidFill>
            </a:ln>
          </p:spPr>
          <p:txBody>
            <a:bodyPr wrap="none" rtlCol="0">
              <a:spAutoFit/>
            </a:bodyPr>
            <a:lstStyle/>
            <a:p>
              <a:r>
                <a:rPr lang="en-US" dirty="0"/>
                <a:t>NAPGD2022</a:t>
              </a:r>
            </a:p>
          </p:txBody>
        </p:sp>
      </p:grpSp>
      <p:grpSp>
        <p:nvGrpSpPr>
          <p:cNvPr id="3" name="Group 2">
            <a:extLst>
              <a:ext uri="{FF2B5EF4-FFF2-40B4-BE49-F238E27FC236}">
                <a16:creationId xmlns:a16="http://schemas.microsoft.com/office/drawing/2014/main" id="{B131A578-3381-4C35-97BB-361CD608FD7F}"/>
              </a:ext>
            </a:extLst>
          </p:cNvPr>
          <p:cNvGrpSpPr/>
          <p:nvPr/>
        </p:nvGrpSpPr>
        <p:grpSpPr>
          <a:xfrm>
            <a:off x="609600" y="1444489"/>
            <a:ext cx="9527417" cy="1314539"/>
            <a:chOff x="609600" y="1444489"/>
            <a:chExt cx="9527417" cy="1314539"/>
          </a:xfrm>
        </p:grpSpPr>
        <p:sp>
          <p:nvSpPr>
            <p:cNvPr id="26" name="TextBox 25">
              <a:extLst>
                <a:ext uri="{FF2B5EF4-FFF2-40B4-BE49-F238E27FC236}">
                  <a16:creationId xmlns:a16="http://schemas.microsoft.com/office/drawing/2014/main" id="{895A661F-8253-40D1-A806-38B356F9A8B7}"/>
                </a:ext>
              </a:extLst>
            </p:cNvPr>
            <p:cNvSpPr txBox="1"/>
            <p:nvPr/>
          </p:nvSpPr>
          <p:spPr>
            <a:xfrm>
              <a:off x="609600" y="1468005"/>
              <a:ext cx="2095445" cy="369332"/>
            </a:xfrm>
            <a:prstGeom prst="rect">
              <a:avLst/>
            </a:prstGeom>
            <a:solidFill>
              <a:schemeClr val="bg1"/>
            </a:solidFill>
            <a:ln>
              <a:solidFill>
                <a:schemeClr val="tx1"/>
              </a:solidFill>
            </a:ln>
          </p:spPr>
          <p:txBody>
            <a:bodyPr wrap="none" rtlCol="0">
              <a:spAutoFit/>
            </a:bodyPr>
            <a:lstStyle/>
            <a:p>
              <a:r>
                <a:rPr lang="en-US" dirty="0"/>
                <a:t>ITRF2020 on NCN</a:t>
              </a:r>
            </a:p>
          </p:txBody>
        </p:sp>
        <p:sp>
          <p:nvSpPr>
            <p:cNvPr id="27" name="TextBox 26">
              <a:extLst>
                <a:ext uri="{FF2B5EF4-FFF2-40B4-BE49-F238E27FC236}">
                  <a16:creationId xmlns:a16="http://schemas.microsoft.com/office/drawing/2014/main" id="{DC414EF5-5E8B-48F6-8644-61BA6AE9464B}"/>
                </a:ext>
              </a:extLst>
            </p:cNvPr>
            <p:cNvSpPr txBox="1"/>
            <p:nvPr/>
          </p:nvSpPr>
          <p:spPr>
            <a:xfrm>
              <a:off x="609600" y="1895569"/>
              <a:ext cx="1941557" cy="369332"/>
            </a:xfrm>
            <a:prstGeom prst="rect">
              <a:avLst/>
            </a:prstGeom>
            <a:solidFill>
              <a:schemeClr val="bg1"/>
            </a:solidFill>
            <a:ln>
              <a:solidFill>
                <a:schemeClr val="tx1"/>
              </a:solidFill>
            </a:ln>
          </p:spPr>
          <p:txBody>
            <a:bodyPr wrap="none" rtlCol="0">
              <a:spAutoFit/>
            </a:bodyPr>
            <a:lstStyle/>
            <a:p>
              <a:r>
                <a:rPr lang="en-US" dirty="0"/>
                <a:t>OPUS-S (GNSS)</a:t>
              </a:r>
            </a:p>
          </p:txBody>
        </p:sp>
        <p:sp>
          <p:nvSpPr>
            <p:cNvPr id="30" name="TextBox 29">
              <a:extLst>
                <a:ext uri="{FF2B5EF4-FFF2-40B4-BE49-F238E27FC236}">
                  <a16:creationId xmlns:a16="http://schemas.microsoft.com/office/drawing/2014/main" id="{99DBEB7C-B1F9-45B2-8088-72CEF644BC00}"/>
                </a:ext>
              </a:extLst>
            </p:cNvPr>
            <p:cNvSpPr txBox="1"/>
            <p:nvPr/>
          </p:nvSpPr>
          <p:spPr>
            <a:xfrm>
              <a:off x="3223347" y="1461764"/>
              <a:ext cx="1133644" cy="369332"/>
            </a:xfrm>
            <a:prstGeom prst="rect">
              <a:avLst/>
            </a:prstGeom>
            <a:solidFill>
              <a:schemeClr val="bg1"/>
            </a:solidFill>
            <a:ln>
              <a:solidFill>
                <a:schemeClr val="tx1"/>
              </a:solidFill>
            </a:ln>
          </p:spPr>
          <p:txBody>
            <a:bodyPr wrap="none" rtlCol="0">
              <a:spAutoFit/>
            </a:bodyPr>
            <a:lstStyle/>
            <a:p>
              <a:r>
                <a:rPr lang="en-US" dirty="0"/>
                <a:t>SPCS 83</a:t>
              </a:r>
            </a:p>
          </p:txBody>
        </p:sp>
        <p:sp>
          <p:nvSpPr>
            <p:cNvPr id="37" name="TextBox 36">
              <a:extLst>
                <a:ext uri="{FF2B5EF4-FFF2-40B4-BE49-F238E27FC236}">
                  <a16:creationId xmlns:a16="http://schemas.microsoft.com/office/drawing/2014/main" id="{5CC92650-1828-4E11-91A8-A26AA7760F08}"/>
                </a:ext>
              </a:extLst>
            </p:cNvPr>
            <p:cNvSpPr txBox="1"/>
            <p:nvPr/>
          </p:nvSpPr>
          <p:spPr>
            <a:xfrm>
              <a:off x="3223347" y="1930639"/>
              <a:ext cx="992579" cy="369332"/>
            </a:xfrm>
            <a:prstGeom prst="rect">
              <a:avLst/>
            </a:prstGeom>
            <a:solidFill>
              <a:schemeClr val="bg1"/>
            </a:solidFill>
            <a:ln>
              <a:solidFill>
                <a:schemeClr val="tx1"/>
              </a:solidFill>
            </a:ln>
          </p:spPr>
          <p:txBody>
            <a:bodyPr wrap="none" rtlCol="0">
              <a:spAutoFit/>
            </a:bodyPr>
            <a:lstStyle/>
            <a:p>
              <a:r>
                <a:rPr lang="en-US" dirty="0"/>
                <a:t>NAD 83</a:t>
              </a:r>
            </a:p>
          </p:txBody>
        </p:sp>
        <p:sp>
          <p:nvSpPr>
            <p:cNvPr id="38" name="TextBox 37">
              <a:extLst>
                <a:ext uri="{FF2B5EF4-FFF2-40B4-BE49-F238E27FC236}">
                  <a16:creationId xmlns:a16="http://schemas.microsoft.com/office/drawing/2014/main" id="{C0D669AA-AD62-4467-8102-6A97B688E5D0}"/>
                </a:ext>
              </a:extLst>
            </p:cNvPr>
            <p:cNvSpPr txBox="1"/>
            <p:nvPr/>
          </p:nvSpPr>
          <p:spPr>
            <a:xfrm>
              <a:off x="4504803" y="1468005"/>
              <a:ext cx="1129348" cy="369332"/>
            </a:xfrm>
            <a:prstGeom prst="rect">
              <a:avLst/>
            </a:prstGeom>
            <a:solidFill>
              <a:schemeClr val="bg1"/>
            </a:solidFill>
            <a:ln>
              <a:solidFill>
                <a:schemeClr val="tx1"/>
              </a:solidFill>
            </a:ln>
          </p:spPr>
          <p:txBody>
            <a:bodyPr wrap="none" rtlCol="0">
              <a:spAutoFit/>
            </a:bodyPr>
            <a:lstStyle/>
            <a:p>
              <a:r>
                <a:rPr lang="en-US" dirty="0"/>
                <a:t>NAVD 88</a:t>
              </a:r>
            </a:p>
          </p:txBody>
        </p:sp>
        <p:sp>
          <p:nvSpPr>
            <p:cNvPr id="42" name="TextBox 41">
              <a:extLst>
                <a:ext uri="{FF2B5EF4-FFF2-40B4-BE49-F238E27FC236}">
                  <a16:creationId xmlns:a16="http://schemas.microsoft.com/office/drawing/2014/main" id="{8B23E370-C55D-4FDF-BB02-B9970A14B27E}"/>
                </a:ext>
              </a:extLst>
            </p:cNvPr>
            <p:cNvSpPr txBox="1"/>
            <p:nvPr/>
          </p:nvSpPr>
          <p:spPr>
            <a:xfrm>
              <a:off x="4790458" y="1906808"/>
              <a:ext cx="1184940" cy="369332"/>
            </a:xfrm>
            <a:prstGeom prst="rect">
              <a:avLst/>
            </a:prstGeom>
            <a:solidFill>
              <a:schemeClr val="bg1"/>
            </a:solidFill>
            <a:ln>
              <a:solidFill>
                <a:schemeClr val="tx1"/>
              </a:solidFill>
            </a:ln>
          </p:spPr>
          <p:txBody>
            <a:bodyPr wrap="none" rtlCol="0">
              <a:spAutoFit/>
            </a:bodyPr>
            <a:lstStyle/>
            <a:p>
              <a:r>
                <a:rPr lang="en-US" dirty="0"/>
                <a:t>GEOID18</a:t>
              </a:r>
            </a:p>
          </p:txBody>
        </p:sp>
        <p:sp>
          <p:nvSpPr>
            <p:cNvPr id="43" name="TextBox 42">
              <a:extLst>
                <a:ext uri="{FF2B5EF4-FFF2-40B4-BE49-F238E27FC236}">
                  <a16:creationId xmlns:a16="http://schemas.microsoft.com/office/drawing/2014/main" id="{7599CEF4-0360-4BB1-B873-E8F1E3311984}"/>
                </a:ext>
              </a:extLst>
            </p:cNvPr>
            <p:cNvSpPr txBox="1"/>
            <p:nvPr/>
          </p:nvSpPr>
          <p:spPr>
            <a:xfrm>
              <a:off x="4785181" y="2389696"/>
              <a:ext cx="1351652" cy="369332"/>
            </a:xfrm>
            <a:prstGeom prst="rect">
              <a:avLst/>
            </a:prstGeom>
            <a:solidFill>
              <a:schemeClr val="bg1"/>
            </a:solidFill>
            <a:ln>
              <a:solidFill>
                <a:schemeClr val="tx1"/>
              </a:solidFill>
            </a:ln>
          </p:spPr>
          <p:txBody>
            <a:bodyPr wrap="none" rtlCol="0">
              <a:spAutoFit/>
            </a:bodyPr>
            <a:lstStyle/>
            <a:p>
              <a:r>
                <a:rPr lang="en-US" dirty="0"/>
                <a:t>DEFLEC18</a:t>
              </a:r>
            </a:p>
          </p:txBody>
        </p:sp>
        <p:sp>
          <p:nvSpPr>
            <p:cNvPr id="44" name="TextBox 43">
              <a:extLst>
                <a:ext uri="{FF2B5EF4-FFF2-40B4-BE49-F238E27FC236}">
                  <a16:creationId xmlns:a16="http://schemas.microsoft.com/office/drawing/2014/main" id="{DF0D23A2-D965-4C10-AABE-4AD4350B2097}"/>
                </a:ext>
              </a:extLst>
            </p:cNvPr>
            <p:cNvSpPr txBox="1"/>
            <p:nvPr/>
          </p:nvSpPr>
          <p:spPr>
            <a:xfrm>
              <a:off x="6001046" y="1468204"/>
              <a:ext cx="1531188" cy="369332"/>
            </a:xfrm>
            <a:prstGeom prst="rect">
              <a:avLst/>
            </a:prstGeom>
            <a:solidFill>
              <a:schemeClr val="bg1"/>
            </a:solidFill>
            <a:ln>
              <a:solidFill>
                <a:schemeClr val="tx1"/>
              </a:solidFill>
            </a:ln>
          </p:spPr>
          <p:txBody>
            <a:bodyPr wrap="none" rtlCol="0">
              <a:spAutoFit/>
            </a:bodyPr>
            <a:lstStyle/>
            <a:p>
              <a:r>
                <a:rPr lang="en-US" dirty="0"/>
                <a:t>OPUS-Share</a:t>
              </a:r>
            </a:p>
          </p:txBody>
        </p:sp>
        <p:sp>
          <p:nvSpPr>
            <p:cNvPr id="46" name="TextBox 45">
              <a:extLst>
                <a:ext uri="{FF2B5EF4-FFF2-40B4-BE49-F238E27FC236}">
                  <a16:creationId xmlns:a16="http://schemas.microsoft.com/office/drawing/2014/main" id="{035F2F45-566F-4070-8C4D-CD1195B7F95F}"/>
                </a:ext>
              </a:extLst>
            </p:cNvPr>
            <p:cNvSpPr txBox="1"/>
            <p:nvPr/>
          </p:nvSpPr>
          <p:spPr>
            <a:xfrm>
              <a:off x="6239245" y="1911644"/>
              <a:ext cx="1941557" cy="369332"/>
            </a:xfrm>
            <a:prstGeom prst="rect">
              <a:avLst/>
            </a:prstGeom>
            <a:solidFill>
              <a:schemeClr val="bg1"/>
            </a:solidFill>
            <a:ln>
              <a:solidFill>
                <a:schemeClr val="tx1"/>
              </a:solidFill>
            </a:ln>
          </p:spPr>
          <p:txBody>
            <a:bodyPr wrap="none" rtlCol="0">
              <a:spAutoFit/>
            </a:bodyPr>
            <a:lstStyle/>
            <a:p>
              <a:r>
                <a:rPr lang="en-US" dirty="0"/>
                <a:t>OPUS-RS (GPS)</a:t>
              </a:r>
            </a:p>
          </p:txBody>
        </p:sp>
        <p:sp>
          <p:nvSpPr>
            <p:cNvPr id="48" name="TextBox 47">
              <a:extLst>
                <a:ext uri="{FF2B5EF4-FFF2-40B4-BE49-F238E27FC236}">
                  <a16:creationId xmlns:a16="http://schemas.microsoft.com/office/drawing/2014/main" id="{2CAEF968-C4C7-4944-A22B-3E105091FFAE}"/>
                </a:ext>
              </a:extLst>
            </p:cNvPr>
            <p:cNvSpPr txBox="1"/>
            <p:nvPr/>
          </p:nvSpPr>
          <p:spPr>
            <a:xfrm>
              <a:off x="8635644" y="1444489"/>
              <a:ext cx="1377300" cy="369332"/>
            </a:xfrm>
            <a:prstGeom prst="rect">
              <a:avLst/>
            </a:prstGeom>
            <a:solidFill>
              <a:schemeClr val="bg1"/>
            </a:solidFill>
            <a:ln>
              <a:solidFill>
                <a:schemeClr val="tx1"/>
              </a:solidFill>
            </a:ln>
          </p:spPr>
          <p:txBody>
            <a:bodyPr wrap="none" rtlCol="0">
              <a:spAutoFit/>
            </a:bodyPr>
            <a:lstStyle/>
            <a:p>
              <a:r>
                <a:rPr lang="en-US" dirty="0"/>
                <a:t>NADCON 5</a:t>
              </a:r>
            </a:p>
          </p:txBody>
        </p:sp>
        <p:sp>
          <p:nvSpPr>
            <p:cNvPr id="49" name="TextBox 48">
              <a:extLst>
                <a:ext uri="{FF2B5EF4-FFF2-40B4-BE49-F238E27FC236}">
                  <a16:creationId xmlns:a16="http://schemas.microsoft.com/office/drawing/2014/main" id="{3CED52EE-5A82-4655-857C-BB27BD7C02E7}"/>
                </a:ext>
              </a:extLst>
            </p:cNvPr>
            <p:cNvSpPr txBox="1"/>
            <p:nvPr/>
          </p:nvSpPr>
          <p:spPr>
            <a:xfrm>
              <a:off x="8635644" y="1950831"/>
              <a:ext cx="1501373" cy="369332"/>
            </a:xfrm>
            <a:prstGeom prst="rect">
              <a:avLst/>
            </a:prstGeom>
            <a:solidFill>
              <a:schemeClr val="bg1"/>
            </a:solidFill>
            <a:ln>
              <a:solidFill>
                <a:schemeClr val="tx1"/>
              </a:solidFill>
            </a:ln>
          </p:spPr>
          <p:txBody>
            <a:bodyPr wrap="none" rtlCol="0">
              <a:spAutoFit/>
            </a:bodyPr>
            <a:lstStyle/>
            <a:p>
              <a:r>
                <a:rPr lang="en-US" dirty="0"/>
                <a:t>VERTCON 3</a:t>
              </a:r>
            </a:p>
          </p:txBody>
        </p:sp>
      </p:grpSp>
      <p:sp>
        <p:nvSpPr>
          <p:cNvPr id="22" name="Rectangle 21">
            <a:extLst>
              <a:ext uri="{FF2B5EF4-FFF2-40B4-BE49-F238E27FC236}">
                <a16:creationId xmlns:a16="http://schemas.microsoft.com/office/drawing/2014/main" id="{25B6401B-6746-4548-8B00-40014FB70787}"/>
              </a:ext>
            </a:extLst>
          </p:cNvPr>
          <p:cNvSpPr/>
          <p:nvPr/>
        </p:nvSpPr>
        <p:spPr>
          <a:xfrm>
            <a:off x="7017026" y="5351196"/>
            <a:ext cx="4678160" cy="89452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EB934A4A-5143-4149-B0F6-4857F6761722}"/>
              </a:ext>
            </a:extLst>
          </p:cNvPr>
          <p:cNvSpPr txBox="1"/>
          <p:nvPr/>
        </p:nvSpPr>
        <p:spPr>
          <a:xfrm>
            <a:off x="6635096" y="6200601"/>
            <a:ext cx="5378395" cy="369332"/>
          </a:xfrm>
          <a:prstGeom prst="rect">
            <a:avLst/>
          </a:prstGeom>
          <a:noFill/>
        </p:spPr>
        <p:txBody>
          <a:bodyPr wrap="none" rtlCol="0">
            <a:spAutoFit/>
          </a:bodyPr>
          <a:lstStyle/>
          <a:p>
            <a:r>
              <a:rPr lang="en-US" dirty="0">
                <a:solidFill>
                  <a:srgbClr val="FF0000"/>
                </a:solidFill>
              </a:rPr>
              <a:t>All submissions provided during testing get deleted</a:t>
            </a:r>
          </a:p>
        </p:txBody>
      </p:sp>
      <p:sp>
        <p:nvSpPr>
          <p:cNvPr id="35" name="Arc 34">
            <a:extLst>
              <a:ext uri="{FF2B5EF4-FFF2-40B4-BE49-F238E27FC236}">
                <a16:creationId xmlns:a16="http://schemas.microsoft.com/office/drawing/2014/main" id="{C5A37D88-BDDA-42C3-B746-3DFC79776BF0}"/>
              </a:ext>
            </a:extLst>
          </p:cNvPr>
          <p:cNvSpPr/>
          <p:nvPr/>
        </p:nvSpPr>
        <p:spPr>
          <a:xfrm rot="2661894">
            <a:off x="3021846" y="1115701"/>
            <a:ext cx="4728887" cy="4728887"/>
          </a:xfrm>
          <a:prstGeom prst="arc">
            <a:avLst/>
          </a:prstGeom>
          <a:ln w="203200">
            <a:solidFill>
              <a:srgbClr val="FF0000"/>
            </a:solidFill>
            <a:head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0" name="Arc 49">
            <a:extLst>
              <a:ext uri="{FF2B5EF4-FFF2-40B4-BE49-F238E27FC236}">
                <a16:creationId xmlns:a16="http://schemas.microsoft.com/office/drawing/2014/main" id="{52FC97FF-AD77-4713-8BAC-C3D6D70AC088}"/>
              </a:ext>
            </a:extLst>
          </p:cNvPr>
          <p:cNvSpPr/>
          <p:nvPr/>
        </p:nvSpPr>
        <p:spPr>
          <a:xfrm rot="13694510">
            <a:off x="2214315" y="1102744"/>
            <a:ext cx="4728887" cy="4728887"/>
          </a:xfrm>
          <a:prstGeom prst="arc">
            <a:avLst/>
          </a:prstGeom>
          <a:ln w="203200">
            <a:solidFill>
              <a:srgbClr val="FF0000"/>
            </a:solidFill>
            <a:headEnd type="stealth"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72970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3" grpId="0"/>
      <p:bldP spid="35" grpId="0" animBg="1"/>
      <p:bldP spid="5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86EC8-3941-45A7-A608-110558482454}"/>
              </a:ext>
            </a:extLst>
          </p:cNvPr>
          <p:cNvSpPr>
            <a:spLocks noGrp="1"/>
          </p:cNvSpPr>
          <p:nvPr>
            <p:ph type="title"/>
          </p:nvPr>
        </p:nvSpPr>
        <p:spPr>
          <a:xfrm>
            <a:off x="609600" y="274639"/>
            <a:ext cx="10972800" cy="1143000"/>
          </a:xfrm>
        </p:spPr>
        <p:txBody>
          <a:bodyPr>
            <a:normAutofit/>
          </a:bodyPr>
          <a:lstStyle/>
          <a:p>
            <a:r>
              <a:rPr lang="en-US" dirty="0">
                <a:cs typeface="Times New Roman" panose="02020603050405020304" pitchFamily="18" charset="0"/>
              </a:rPr>
              <a:t>The National Spatial Reference System</a:t>
            </a:r>
          </a:p>
        </p:txBody>
      </p:sp>
      <p:sp>
        <p:nvSpPr>
          <p:cNvPr id="3" name="Content Placeholder 2">
            <a:extLst>
              <a:ext uri="{FF2B5EF4-FFF2-40B4-BE49-F238E27FC236}">
                <a16:creationId xmlns:a16="http://schemas.microsoft.com/office/drawing/2014/main" id="{56286537-FD08-4CA1-8A31-CE05D08C0010}"/>
              </a:ext>
            </a:extLst>
          </p:cNvPr>
          <p:cNvSpPr>
            <a:spLocks noGrp="1"/>
          </p:cNvSpPr>
          <p:nvPr>
            <p:ph idx="1"/>
          </p:nvPr>
        </p:nvSpPr>
        <p:spPr/>
        <p:txBody>
          <a:bodyPr>
            <a:normAutofit/>
          </a:bodyPr>
          <a:lstStyle/>
          <a:p>
            <a:r>
              <a:rPr lang="en-US" dirty="0">
                <a:latin typeface="+mj-lt"/>
                <a:cs typeface="Times New Roman" panose="02020603050405020304" pitchFamily="18" charset="0"/>
              </a:rPr>
              <a:t>The NSRS</a:t>
            </a:r>
          </a:p>
          <a:p>
            <a:r>
              <a:rPr lang="en-US" dirty="0">
                <a:latin typeface="+mj-lt"/>
                <a:cs typeface="Times New Roman" panose="02020603050405020304" pitchFamily="18" charset="0"/>
              </a:rPr>
              <a:t>Official coordinate system for the USA</a:t>
            </a:r>
          </a:p>
          <a:p>
            <a:r>
              <a:rPr lang="en-US" dirty="0">
                <a:latin typeface="+mj-lt"/>
                <a:cs typeface="Times New Roman" panose="02020603050405020304" pitchFamily="18" charset="0"/>
              </a:rPr>
              <a:t>Defined by the National Geodetic Survey</a:t>
            </a:r>
          </a:p>
          <a:p>
            <a:r>
              <a:rPr lang="en-US" dirty="0">
                <a:latin typeface="+mj-lt"/>
                <a:cs typeface="Times New Roman" panose="02020603050405020304" pitchFamily="18" charset="0"/>
              </a:rPr>
              <a:t>Required to be used by all Federal Government agencies</a:t>
            </a:r>
          </a:p>
          <a:p>
            <a:r>
              <a:rPr lang="en-US" dirty="0">
                <a:latin typeface="+mj-lt"/>
                <a:cs typeface="Times New Roman" panose="02020603050405020304" pitchFamily="18" charset="0"/>
              </a:rPr>
              <a:t>Often used by many state and local government agencies or private surveyors</a:t>
            </a:r>
          </a:p>
          <a:p>
            <a:pPr marL="0" indent="0">
              <a:buNone/>
            </a:pPr>
            <a:endParaRPr lang="en-US" dirty="0">
              <a:latin typeface="+mj-lt"/>
              <a:cs typeface="Times New Roman" panose="02020603050405020304" pitchFamily="18" charset="0"/>
            </a:endParaRPr>
          </a:p>
        </p:txBody>
      </p:sp>
      <p:sp>
        <p:nvSpPr>
          <p:cNvPr id="4" name="Date Placeholder 3">
            <a:extLst>
              <a:ext uri="{FF2B5EF4-FFF2-40B4-BE49-F238E27FC236}">
                <a16:creationId xmlns:a16="http://schemas.microsoft.com/office/drawing/2014/main" id="{F17B733F-42CA-419F-A22D-01D53F8112B2}"/>
              </a:ext>
            </a:extLst>
          </p:cNvPr>
          <p:cNvSpPr>
            <a:spLocks noGrp="1"/>
          </p:cNvSpPr>
          <p:nvPr>
            <p:ph type="dt" sz="half" idx="10"/>
          </p:nvPr>
        </p:nvSpPr>
        <p:spPr/>
        <p:txBody>
          <a:bodyPr/>
          <a:lstStyle/>
          <a:p>
            <a:r>
              <a:rPr lang="en-US"/>
              <a:t>February 6, 2024</a:t>
            </a:r>
          </a:p>
        </p:txBody>
      </p:sp>
      <p:sp>
        <p:nvSpPr>
          <p:cNvPr id="5" name="Footer Placeholder 4">
            <a:extLst>
              <a:ext uri="{FF2B5EF4-FFF2-40B4-BE49-F238E27FC236}">
                <a16:creationId xmlns:a16="http://schemas.microsoft.com/office/drawing/2014/main" id="{42772212-BFDE-4C0E-8BA3-2974B516DDF6}"/>
              </a:ext>
            </a:extLst>
          </p:cNvPr>
          <p:cNvSpPr>
            <a:spLocks noGrp="1"/>
          </p:cNvSpPr>
          <p:nvPr>
            <p:ph type="ftr" sz="quarter" idx="11"/>
          </p:nvPr>
        </p:nvSpPr>
        <p:spPr/>
        <p:txBody>
          <a:bodyPr/>
          <a:lstStyle/>
          <a:p>
            <a:r>
              <a:rPr lang="en-US"/>
              <a:t>FGCS</a:t>
            </a:r>
          </a:p>
        </p:txBody>
      </p:sp>
      <p:sp>
        <p:nvSpPr>
          <p:cNvPr id="6" name="Slide Number Placeholder 5">
            <a:extLst>
              <a:ext uri="{FF2B5EF4-FFF2-40B4-BE49-F238E27FC236}">
                <a16:creationId xmlns:a16="http://schemas.microsoft.com/office/drawing/2014/main" id="{324F73E1-2E2D-4A6F-ABE7-0C160F34E771}"/>
              </a:ext>
            </a:extLst>
          </p:cNvPr>
          <p:cNvSpPr>
            <a:spLocks noGrp="1"/>
          </p:cNvSpPr>
          <p:nvPr>
            <p:ph type="sldNum" sz="quarter" idx="12"/>
          </p:nvPr>
        </p:nvSpPr>
        <p:spPr/>
        <p:txBody>
          <a:bodyPr/>
          <a:lstStyle/>
          <a:p>
            <a:fld id="{D3D538F9-49A3-B84F-B36B-A7030CDE5D5B}" type="slidenum">
              <a:rPr lang="en-US" smtClean="0"/>
              <a:t>4</a:t>
            </a:fld>
            <a:endParaRPr lang="en-US"/>
          </a:p>
        </p:txBody>
      </p:sp>
    </p:spTree>
    <p:extLst>
      <p:ext uri="{BB962C8B-B14F-4D97-AF65-F5344CB8AC3E}">
        <p14:creationId xmlns:p14="http://schemas.microsoft.com/office/powerpoint/2010/main" val="197723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1F395-AF6A-407B-9165-438E13E23103}"/>
              </a:ext>
            </a:extLst>
          </p:cNvPr>
          <p:cNvSpPr>
            <a:spLocks noGrp="1"/>
          </p:cNvSpPr>
          <p:nvPr>
            <p:ph type="title"/>
          </p:nvPr>
        </p:nvSpPr>
        <p:spPr/>
        <p:txBody>
          <a:bodyPr/>
          <a:lstStyle/>
          <a:p>
            <a:r>
              <a:rPr lang="en-US" dirty="0"/>
              <a:t>After testing and the FGCS vote</a:t>
            </a:r>
          </a:p>
        </p:txBody>
      </p:sp>
      <p:sp>
        <p:nvSpPr>
          <p:cNvPr id="4" name="Date Placeholder 3">
            <a:extLst>
              <a:ext uri="{FF2B5EF4-FFF2-40B4-BE49-F238E27FC236}">
                <a16:creationId xmlns:a16="http://schemas.microsoft.com/office/drawing/2014/main" id="{71152651-6E65-42C0-A1E2-3C983BB9B68E}"/>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DFB931C6-A546-4059-89CA-87AEF6B151D3}"/>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0C04352E-5224-4CF2-8740-39F826F8CC33}"/>
              </a:ext>
            </a:extLst>
          </p:cNvPr>
          <p:cNvSpPr>
            <a:spLocks noGrp="1"/>
          </p:cNvSpPr>
          <p:nvPr>
            <p:ph type="sldNum" sz="quarter" idx="12"/>
          </p:nvPr>
        </p:nvSpPr>
        <p:spPr/>
        <p:txBody>
          <a:bodyPr/>
          <a:lstStyle/>
          <a:p>
            <a:pPr>
              <a:defRPr/>
            </a:pPr>
            <a:fld id="{EB6791C4-DF4E-4C17-A41C-B2BEB15390BD}" type="slidenum">
              <a:rPr lang="en-US" smtClean="0"/>
              <a:pPr>
                <a:defRPr/>
              </a:pPr>
              <a:t>40</a:t>
            </a:fld>
            <a:endParaRPr lang="en-US"/>
          </a:p>
        </p:txBody>
      </p:sp>
      <p:cxnSp>
        <p:nvCxnSpPr>
          <p:cNvPr id="23" name="Straight Connector 22">
            <a:extLst>
              <a:ext uri="{FF2B5EF4-FFF2-40B4-BE49-F238E27FC236}">
                <a16:creationId xmlns:a16="http://schemas.microsoft.com/office/drawing/2014/main" id="{293B322F-755D-4739-8F21-9048EFDCB09E}"/>
              </a:ext>
            </a:extLst>
          </p:cNvPr>
          <p:cNvCxnSpPr/>
          <p:nvPr/>
        </p:nvCxnSpPr>
        <p:spPr>
          <a:xfrm>
            <a:off x="86824" y="4474501"/>
            <a:ext cx="11748052" cy="0"/>
          </a:xfrm>
          <a:prstGeom prst="line">
            <a:avLst/>
          </a:prstGeom>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82472452-1623-4C6E-981A-1BC71A3523D5}"/>
              </a:ext>
            </a:extLst>
          </p:cNvPr>
          <p:cNvSpPr txBox="1"/>
          <p:nvPr/>
        </p:nvSpPr>
        <p:spPr>
          <a:xfrm>
            <a:off x="67075" y="4543915"/>
            <a:ext cx="2172390" cy="369332"/>
          </a:xfrm>
          <a:prstGeom prst="rect">
            <a:avLst/>
          </a:prstGeom>
          <a:noFill/>
        </p:spPr>
        <p:txBody>
          <a:bodyPr wrap="none" rtlCol="0">
            <a:spAutoFit/>
          </a:bodyPr>
          <a:lstStyle/>
          <a:p>
            <a:r>
              <a:rPr lang="en-US" b="1" dirty="0"/>
              <a:t>beta</a:t>
            </a:r>
            <a:r>
              <a:rPr lang="en-US" dirty="0"/>
              <a:t>.ngs.noaa.gov:</a:t>
            </a:r>
          </a:p>
        </p:txBody>
      </p:sp>
      <p:sp>
        <p:nvSpPr>
          <p:cNvPr id="25" name="TextBox 24">
            <a:extLst>
              <a:ext uri="{FF2B5EF4-FFF2-40B4-BE49-F238E27FC236}">
                <a16:creationId xmlns:a16="http://schemas.microsoft.com/office/drawing/2014/main" id="{A908C21F-E982-42A4-A6B4-4DE987EE16CD}"/>
              </a:ext>
            </a:extLst>
          </p:cNvPr>
          <p:cNvSpPr txBox="1"/>
          <p:nvPr/>
        </p:nvSpPr>
        <p:spPr>
          <a:xfrm>
            <a:off x="53138" y="1083013"/>
            <a:ext cx="2236510" cy="369332"/>
          </a:xfrm>
          <a:prstGeom prst="rect">
            <a:avLst/>
          </a:prstGeom>
          <a:noFill/>
        </p:spPr>
        <p:txBody>
          <a:bodyPr wrap="none" rtlCol="0">
            <a:spAutoFit/>
          </a:bodyPr>
          <a:lstStyle/>
          <a:p>
            <a:r>
              <a:rPr lang="en-US" b="1" dirty="0"/>
              <a:t>www</a:t>
            </a:r>
            <a:r>
              <a:rPr lang="en-US" dirty="0"/>
              <a:t>.ngs.noaa.gov:</a:t>
            </a:r>
          </a:p>
        </p:txBody>
      </p:sp>
      <p:sp>
        <p:nvSpPr>
          <p:cNvPr id="28" name="TextBox 27">
            <a:extLst>
              <a:ext uri="{FF2B5EF4-FFF2-40B4-BE49-F238E27FC236}">
                <a16:creationId xmlns:a16="http://schemas.microsoft.com/office/drawing/2014/main" id="{66A0DEFE-32C7-4104-9998-1FF92305FF8B}"/>
              </a:ext>
            </a:extLst>
          </p:cNvPr>
          <p:cNvSpPr txBox="1"/>
          <p:nvPr/>
        </p:nvSpPr>
        <p:spPr>
          <a:xfrm>
            <a:off x="447677" y="5792757"/>
            <a:ext cx="4016549" cy="553998"/>
          </a:xfrm>
          <a:prstGeom prst="rect">
            <a:avLst/>
          </a:prstGeom>
          <a:solidFill>
            <a:schemeClr val="bg1"/>
          </a:solidFill>
          <a:ln>
            <a:solidFill>
              <a:schemeClr val="tx1"/>
            </a:solidFill>
          </a:ln>
        </p:spPr>
        <p:txBody>
          <a:bodyPr wrap="none" rtlCol="0">
            <a:spAutoFit/>
          </a:bodyPr>
          <a:lstStyle/>
          <a:p>
            <a:r>
              <a:rPr lang="en-US" dirty="0"/>
              <a:t>OPUS-Projects (GPS) </a:t>
            </a:r>
          </a:p>
          <a:p>
            <a:r>
              <a:rPr lang="en-US" sz="1200" b="1" dirty="0"/>
              <a:t>(</a:t>
            </a:r>
            <a:r>
              <a:rPr lang="en-US" sz="1200" b="1" dirty="0" err="1"/>
              <a:t>Bluebooking</a:t>
            </a:r>
            <a:r>
              <a:rPr lang="en-US" sz="1200" b="1" dirty="0"/>
              <a:t>, HTDP, ADJUST, NGS IDB, Datasheets)</a:t>
            </a:r>
          </a:p>
        </p:txBody>
      </p:sp>
      <p:grpSp>
        <p:nvGrpSpPr>
          <p:cNvPr id="17" name="Group 16">
            <a:extLst>
              <a:ext uri="{FF2B5EF4-FFF2-40B4-BE49-F238E27FC236}">
                <a16:creationId xmlns:a16="http://schemas.microsoft.com/office/drawing/2014/main" id="{23E1BEE5-09E0-4E7D-A484-9948CA478BAF}"/>
              </a:ext>
            </a:extLst>
          </p:cNvPr>
          <p:cNvGrpSpPr/>
          <p:nvPr/>
        </p:nvGrpSpPr>
        <p:grpSpPr>
          <a:xfrm>
            <a:off x="609600" y="1417602"/>
            <a:ext cx="10581231" cy="2671410"/>
            <a:chOff x="1113955" y="3371493"/>
            <a:chExt cx="10581231" cy="2671410"/>
          </a:xfrm>
        </p:grpSpPr>
        <p:sp>
          <p:nvSpPr>
            <p:cNvPr id="7" name="TextBox 6">
              <a:extLst>
                <a:ext uri="{FF2B5EF4-FFF2-40B4-BE49-F238E27FC236}">
                  <a16:creationId xmlns:a16="http://schemas.microsoft.com/office/drawing/2014/main" id="{DB40303B-8014-499E-9A6B-2907335A38DA}"/>
                </a:ext>
              </a:extLst>
            </p:cNvPr>
            <p:cNvSpPr txBox="1"/>
            <p:nvPr/>
          </p:nvSpPr>
          <p:spPr>
            <a:xfrm>
              <a:off x="1130622" y="3500659"/>
              <a:ext cx="2095445" cy="369332"/>
            </a:xfrm>
            <a:prstGeom prst="rect">
              <a:avLst/>
            </a:prstGeom>
            <a:solidFill>
              <a:schemeClr val="bg1"/>
            </a:solidFill>
            <a:ln>
              <a:solidFill>
                <a:schemeClr val="tx1"/>
              </a:solidFill>
            </a:ln>
          </p:spPr>
          <p:txBody>
            <a:bodyPr wrap="none" rtlCol="0">
              <a:spAutoFit/>
            </a:bodyPr>
            <a:lstStyle/>
            <a:p>
              <a:r>
                <a:rPr lang="en-US" dirty="0"/>
                <a:t>ITRF2020 on NCN</a:t>
              </a:r>
            </a:p>
          </p:txBody>
        </p:sp>
        <p:sp>
          <p:nvSpPr>
            <p:cNvPr id="8" name="TextBox 7">
              <a:extLst>
                <a:ext uri="{FF2B5EF4-FFF2-40B4-BE49-F238E27FC236}">
                  <a16:creationId xmlns:a16="http://schemas.microsoft.com/office/drawing/2014/main" id="{3B7931D8-D6C7-43AC-8D44-B5C805C6B5CA}"/>
                </a:ext>
              </a:extLst>
            </p:cNvPr>
            <p:cNvSpPr txBox="1"/>
            <p:nvPr/>
          </p:nvSpPr>
          <p:spPr>
            <a:xfrm>
              <a:off x="3390059" y="3371493"/>
              <a:ext cx="1159292" cy="369332"/>
            </a:xfrm>
            <a:prstGeom prst="rect">
              <a:avLst/>
            </a:prstGeom>
            <a:solidFill>
              <a:schemeClr val="bg1"/>
            </a:solidFill>
            <a:ln>
              <a:solidFill>
                <a:schemeClr val="tx1"/>
              </a:solidFill>
            </a:ln>
          </p:spPr>
          <p:txBody>
            <a:bodyPr wrap="none" rtlCol="0">
              <a:spAutoFit/>
            </a:bodyPr>
            <a:lstStyle/>
            <a:p>
              <a:r>
                <a:rPr lang="en-US" dirty="0"/>
                <a:t>EPP2022</a:t>
              </a:r>
            </a:p>
          </p:txBody>
        </p:sp>
        <p:sp>
          <p:nvSpPr>
            <p:cNvPr id="9" name="TextBox 8">
              <a:extLst>
                <a:ext uri="{FF2B5EF4-FFF2-40B4-BE49-F238E27FC236}">
                  <a16:creationId xmlns:a16="http://schemas.microsoft.com/office/drawing/2014/main" id="{C8624F48-BC8A-4C4D-9DD8-2240C5B42C27}"/>
                </a:ext>
              </a:extLst>
            </p:cNvPr>
            <p:cNvSpPr txBox="1"/>
            <p:nvPr/>
          </p:nvSpPr>
          <p:spPr>
            <a:xfrm>
              <a:off x="3407290" y="3840368"/>
              <a:ext cx="1261884" cy="369332"/>
            </a:xfrm>
            <a:prstGeom prst="rect">
              <a:avLst/>
            </a:prstGeom>
            <a:solidFill>
              <a:schemeClr val="bg1"/>
            </a:solidFill>
            <a:ln>
              <a:solidFill>
                <a:schemeClr val="tx1"/>
              </a:solidFill>
            </a:ln>
          </p:spPr>
          <p:txBody>
            <a:bodyPr wrap="none" rtlCol="0">
              <a:spAutoFit/>
            </a:bodyPr>
            <a:lstStyle/>
            <a:p>
              <a:r>
                <a:rPr lang="en-US" dirty="0"/>
                <a:t>IFDM2022</a:t>
              </a:r>
            </a:p>
          </p:txBody>
        </p:sp>
        <p:sp>
          <p:nvSpPr>
            <p:cNvPr id="10" name="TextBox 9">
              <a:extLst>
                <a:ext uri="{FF2B5EF4-FFF2-40B4-BE49-F238E27FC236}">
                  <a16:creationId xmlns:a16="http://schemas.microsoft.com/office/drawing/2014/main" id="{611B4236-8C9E-4D0D-A29D-E83C264D358A}"/>
                </a:ext>
              </a:extLst>
            </p:cNvPr>
            <p:cNvSpPr txBox="1"/>
            <p:nvPr/>
          </p:nvSpPr>
          <p:spPr>
            <a:xfrm>
              <a:off x="1130622" y="3939404"/>
              <a:ext cx="1326004" cy="369332"/>
            </a:xfrm>
            <a:prstGeom prst="rect">
              <a:avLst/>
            </a:prstGeom>
            <a:solidFill>
              <a:schemeClr val="bg1"/>
            </a:solidFill>
            <a:ln>
              <a:solidFill>
                <a:schemeClr val="tx1"/>
              </a:solidFill>
            </a:ln>
          </p:spPr>
          <p:txBody>
            <a:bodyPr wrap="none" rtlCol="0">
              <a:spAutoFit/>
            </a:bodyPr>
            <a:lstStyle/>
            <a:p>
              <a:r>
                <a:rPr lang="en-US" dirty="0"/>
                <a:t>SPCS2022</a:t>
              </a:r>
            </a:p>
          </p:txBody>
        </p:sp>
        <p:sp>
          <p:nvSpPr>
            <p:cNvPr id="11" name="TextBox 10">
              <a:extLst>
                <a:ext uri="{FF2B5EF4-FFF2-40B4-BE49-F238E27FC236}">
                  <a16:creationId xmlns:a16="http://schemas.microsoft.com/office/drawing/2014/main" id="{31641612-2B68-427F-BD7C-70236411C8B9}"/>
                </a:ext>
              </a:extLst>
            </p:cNvPr>
            <p:cNvSpPr txBox="1"/>
            <p:nvPr/>
          </p:nvSpPr>
          <p:spPr>
            <a:xfrm>
              <a:off x="1130622" y="4362154"/>
              <a:ext cx="1069524" cy="369332"/>
            </a:xfrm>
            <a:prstGeom prst="rect">
              <a:avLst/>
            </a:prstGeom>
            <a:solidFill>
              <a:schemeClr val="bg1"/>
            </a:solidFill>
            <a:ln>
              <a:solidFill>
                <a:schemeClr val="tx1"/>
              </a:solidFill>
            </a:ln>
          </p:spPr>
          <p:txBody>
            <a:bodyPr wrap="none" rtlCol="0">
              <a:spAutoFit/>
            </a:bodyPr>
            <a:lstStyle/>
            <a:p>
              <a:r>
                <a:rPr lang="en-US" dirty="0"/>
                <a:t>GM2022</a:t>
              </a:r>
            </a:p>
          </p:txBody>
        </p:sp>
        <p:sp>
          <p:nvSpPr>
            <p:cNvPr id="12" name="TextBox 11">
              <a:extLst>
                <a:ext uri="{FF2B5EF4-FFF2-40B4-BE49-F238E27FC236}">
                  <a16:creationId xmlns:a16="http://schemas.microsoft.com/office/drawing/2014/main" id="{925B26F8-5A22-4F32-8E5F-0AE0AC1DFB04}"/>
                </a:ext>
              </a:extLst>
            </p:cNvPr>
            <p:cNvSpPr txBox="1"/>
            <p:nvPr/>
          </p:nvSpPr>
          <p:spPr>
            <a:xfrm>
              <a:off x="2970347" y="4569428"/>
              <a:ext cx="1441420" cy="369332"/>
            </a:xfrm>
            <a:prstGeom prst="rect">
              <a:avLst/>
            </a:prstGeom>
            <a:solidFill>
              <a:schemeClr val="bg1"/>
            </a:solidFill>
            <a:ln>
              <a:solidFill>
                <a:schemeClr val="tx1"/>
              </a:solidFill>
            </a:ln>
          </p:spPr>
          <p:txBody>
            <a:bodyPr wrap="none" rtlCol="0">
              <a:spAutoFit/>
            </a:bodyPr>
            <a:lstStyle/>
            <a:p>
              <a:r>
                <a:rPr lang="en-US" dirty="0"/>
                <a:t>GEOID2022</a:t>
              </a:r>
            </a:p>
          </p:txBody>
        </p:sp>
        <p:sp>
          <p:nvSpPr>
            <p:cNvPr id="13" name="TextBox 12">
              <a:extLst>
                <a:ext uri="{FF2B5EF4-FFF2-40B4-BE49-F238E27FC236}">
                  <a16:creationId xmlns:a16="http://schemas.microsoft.com/office/drawing/2014/main" id="{FA540E8A-A34F-4182-ADCE-66EC0C575D75}"/>
                </a:ext>
              </a:extLst>
            </p:cNvPr>
            <p:cNvSpPr txBox="1"/>
            <p:nvPr/>
          </p:nvSpPr>
          <p:spPr>
            <a:xfrm>
              <a:off x="2972556" y="5116375"/>
              <a:ext cx="1608133" cy="369332"/>
            </a:xfrm>
            <a:prstGeom prst="rect">
              <a:avLst/>
            </a:prstGeom>
            <a:solidFill>
              <a:schemeClr val="bg1"/>
            </a:solidFill>
            <a:ln>
              <a:solidFill>
                <a:schemeClr val="tx1"/>
              </a:solidFill>
            </a:ln>
          </p:spPr>
          <p:txBody>
            <a:bodyPr wrap="none" rtlCol="0">
              <a:spAutoFit/>
            </a:bodyPr>
            <a:lstStyle/>
            <a:p>
              <a:r>
                <a:rPr lang="en-US" dirty="0"/>
                <a:t>DEFLEC2022</a:t>
              </a:r>
            </a:p>
          </p:txBody>
        </p:sp>
        <p:sp>
          <p:nvSpPr>
            <p:cNvPr id="14" name="TextBox 13">
              <a:extLst>
                <a:ext uri="{FF2B5EF4-FFF2-40B4-BE49-F238E27FC236}">
                  <a16:creationId xmlns:a16="http://schemas.microsoft.com/office/drawing/2014/main" id="{7E3A9DA6-3B00-4A73-B1CC-EB113E24A955}"/>
                </a:ext>
              </a:extLst>
            </p:cNvPr>
            <p:cNvSpPr txBox="1"/>
            <p:nvPr/>
          </p:nvSpPr>
          <p:spPr>
            <a:xfrm>
              <a:off x="1130622" y="4790545"/>
              <a:ext cx="1334533" cy="369332"/>
            </a:xfrm>
            <a:prstGeom prst="rect">
              <a:avLst/>
            </a:prstGeom>
            <a:solidFill>
              <a:schemeClr val="bg1"/>
            </a:solidFill>
            <a:ln>
              <a:solidFill>
                <a:schemeClr val="tx1"/>
              </a:solidFill>
            </a:ln>
          </p:spPr>
          <p:txBody>
            <a:bodyPr wrap="none" rtlCol="0">
              <a:spAutoFit/>
            </a:bodyPr>
            <a:lstStyle/>
            <a:p>
              <a:r>
                <a:rPr lang="en-US" dirty="0"/>
                <a:t>GRAV2022</a:t>
              </a:r>
            </a:p>
          </p:txBody>
        </p:sp>
        <p:sp>
          <p:nvSpPr>
            <p:cNvPr id="15" name="TextBox 14">
              <a:extLst>
                <a:ext uri="{FF2B5EF4-FFF2-40B4-BE49-F238E27FC236}">
                  <a16:creationId xmlns:a16="http://schemas.microsoft.com/office/drawing/2014/main" id="{50F0BCC4-EF62-4D93-BAC6-14732047E674}"/>
                </a:ext>
              </a:extLst>
            </p:cNvPr>
            <p:cNvSpPr txBox="1"/>
            <p:nvPr/>
          </p:nvSpPr>
          <p:spPr>
            <a:xfrm>
              <a:off x="1123559" y="5213295"/>
              <a:ext cx="1210588" cy="369332"/>
            </a:xfrm>
            <a:prstGeom prst="rect">
              <a:avLst/>
            </a:prstGeom>
            <a:solidFill>
              <a:schemeClr val="bg1"/>
            </a:solidFill>
            <a:ln>
              <a:solidFill>
                <a:schemeClr val="tx1"/>
              </a:solidFill>
            </a:ln>
          </p:spPr>
          <p:txBody>
            <a:bodyPr wrap="none" rtlCol="0">
              <a:spAutoFit/>
            </a:bodyPr>
            <a:lstStyle/>
            <a:p>
              <a:r>
                <a:rPr lang="en-US" dirty="0"/>
                <a:t>DEM2022</a:t>
              </a:r>
            </a:p>
          </p:txBody>
        </p:sp>
        <p:sp>
          <p:nvSpPr>
            <p:cNvPr id="16" name="TextBox 15">
              <a:extLst>
                <a:ext uri="{FF2B5EF4-FFF2-40B4-BE49-F238E27FC236}">
                  <a16:creationId xmlns:a16="http://schemas.microsoft.com/office/drawing/2014/main" id="{2F9F44B6-C05E-4FA4-BCD7-24C97443FAA0}"/>
                </a:ext>
              </a:extLst>
            </p:cNvPr>
            <p:cNvSpPr txBox="1"/>
            <p:nvPr/>
          </p:nvSpPr>
          <p:spPr>
            <a:xfrm>
              <a:off x="1113955" y="5663322"/>
              <a:ext cx="1941557" cy="369332"/>
            </a:xfrm>
            <a:prstGeom prst="rect">
              <a:avLst/>
            </a:prstGeom>
            <a:solidFill>
              <a:schemeClr val="bg1"/>
            </a:solidFill>
            <a:ln>
              <a:solidFill>
                <a:schemeClr val="tx1"/>
              </a:solidFill>
            </a:ln>
          </p:spPr>
          <p:txBody>
            <a:bodyPr wrap="none" rtlCol="0">
              <a:spAutoFit/>
            </a:bodyPr>
            <a:lstStyle/>
            <a:p>
              <a:r>
                <a:rPr lang="en-US" dirty="0"/>
                <a:t>OPUS-S (GNSS)</a:t>
              </a:r>
            </a:p>
          </p:txBody>
        </p:sp>
        <p:sp>
          <p:nvSpPr>
            <p:cNvPr id="18" name="TextBox 17">
              <a:extLst>
                <a:ext uri="{FF2B5EF4-FFF2-40B4-BE49-F238E27FC236}">
                  <a16:creationId xmlns:a16="http://schemas.microsoft.com/office/drawing/2014/main" id="{77E58AEF-8D03-4C32-AF3B-04060AA8FCB3}"/>
                </a:ext>
              </a:extLst>
            </p:cNvPr>
            <p:cNvSpPr txBox="1"/>
            <p:nvPr/>
          </p:nvSpPr>
          <p:spPr>
            <a:xfrm>
              <a:off x="7488282" y="3407617"/>
              <a:ext cx="2398926" cy="646331"/>
            </a:xfrm>
            <a:prstGeom prst="rect">
              <a:avLst/>
            </a:prstGeom>
            <a:solidFill>
              <a:schemeClr val="bg1"/>
            </a:solidFill>
            <a:ln>
              <a:solidFill>
                <a:schemeClr val="tx1"/>
              </a:solidFill>
            </a:ln>
          </p:spPr>
          <p:txBody>
            <a:bodyPr wrap="none" rtlCol="0">
              <a:spAutoFit/>
            </a:bodyPr>
            <a:lstStyle/>
            <a:p>
              <a:r>
                <a:rPr lang="en-US" dirty="0"/>
                <a:t>Geometric RECs </a:t>
              </a:r>
            </a:p>
            <a:p>
              <a:r>
                <a:rPr lang="en-US" dirty="0"/>
                <a:t>in N/P/C/MATRF2022</a:t>
              </a:r>
            </a:p>
          </p:txBody>
        </p:sp>
        <p:sp>
          <p:nvSpPr>
            <p:cNvPr id="19" name="TextBox 18">
              <a:extLst>
                <a:ext uri="{FF2B5EF4-FFF2-40B4-BE49-F238E27FC236}">
                  <a16:creationId xmlns:a16="http://schemas.microsoft.com/office/drawing/2014/main" id="{C29B985A-C430-4213-BBB2-C8802DC5467C}"/>
                </a:ext>
              </a:extLst>
            </p:cNvPr>
            <p:cNvSpPr txBox="1"/>
            <p:nvPr/>
          </p:nvSpPr>
          <p:spPr>
            <a:xfrm>
              <a:off x="7488282" y="4347655"/>
              <a:ext cx="2398926" cy="646331"/>
            </a:xfrm>
            <a:prstGeom prst="rect">
              <a:avLst/>
            </a:prstGeom>
            <a:solidFill>
              <a:schemeClr val="bg1"/>
            </a:solidFill>
            <a:ln>
              <a:solidFill>
                <a:schemeClr val="tx1"/>
              </a:solidFill>
            </a:ln>
          </p:spPr>
          <p:txBody>
            <a:bodyPr wrap="none" rtlCol="0">
              <a:spAutoFit/>
            </a:bodyPr>
            <a:lstStyle/>
            <a:p>
              <a:r>
                <a:rPr lang="en-US" dirty="0"/>
                <a:t>Orthometric RECs </a:t>
              </a:r>
            </a:p>
            <a:p>
              <a:r>
                <a:rPr lang="en-US" dirty="0"/>
                <a:t>in N/P/C/MATRF2022</a:t>
              </a:r>
            </a:p>
          </p:txBody>
        </p:sp>
        <p:sp>
          <p:nvSpPr>
            <p:cNvPr id="20" name="TextBox 19">
              <a:extLst>
                <a:ext uri="{FF2B5EF4-FFF2-40B4-BE49-F238E27FC236}">
                  <a16:creationId xmlns:a16="http://schemas.microsoft.com/office/drawing/2014/main" id="{BBF2C669-B751-43FA-B30E-E6ACD6F8A780}"/>
                </a:ext>
              </a:extLst>
            </p:cNvPr>
            <p:cNvSpPr txBox="1"/>
            <p:nvPr/>
          </p:nvSpPr>
          <p:spPr>
            <a:xfrm>
              <a:off x="10127610" y="3546213"/>
              <a:ext cx="1505540" cy="369332"/>
            </a:xfrm>
            <a:prstGeom prst="rect">
              <a:avLst/>
            </a:prstGeom>
            <a:solidFill>
              <a:schemeClr val="bg1"/>
            </a:solidFill>
            <a:ln>
              <a:solidFill>
                <a:schemeClr val="tx1"/>
              </a:solidFill>
            </a:ln>
          </p:spPr>
          <p:txBody>
            <a:bodyPr wrap="none" rtlCol="0">
              <a:spAutoFit/>
            </a:bodyPr>
            <a:lstStyle/>
            <a:p>
              <a:r>
                <a:rPr lang="en-US" dirty="0"/>
                <a:t>NADCON 6?</a:t>
              </a:r>
            </a:p>
          </p:txBody>
        </p:sp>
        <p:sp>
          <p:nvSpPr>
            <p:cNvPr id="21" name="TextBox 20">
              <a:extLst>
                <a:ext uri="{FF2B5EF4-FFF2-40B4-BE49-F238E27FC236}">
                  <a16:creationId xmlns:a16="http://schemas.microsoft.com/office/drawing/2014/main" id="{DDD7B3D8-77F5-4B76-A8E9-F65AEF4D2913}"/>
                </a:ext>
              </a:extLst>
            </p:cNvPr>
            <p:cNvSpPr txBox="1"/>
            <p:nvPr/>
          </p:nvSpPr>
          <p:spPr>
            <a:xfrm>
              <a:off x="10065573" y="4458990"/>
              <a:ext cx="1629613" cy="369332"/>
            </a:xfrm>
            <a:prstGeom prst="rect">
              <a:avLst/>
            </a:prstGeom>
            <a:solidFill>
              <a:schemeClr val="bg1"/>
            </a:solidFill>
            <a:ln>
              <a:solidFill>
                <a:schemeClr val="tx1"/>
              </a:solidFill>
            </a:ln>
          </p:spPr>
          <p:txBody>
            <a:bodyPr wrap="none" rtlCol="0">
              <a:spAutoFit/>
            </a:bodyPr>
            <a:lstStyle/>
            <a:p>
              <a:r>
                <a:rPr lang="en-US" dirty="0"/>
                <a:t>VERTCON 4?</a:t>
              </a:r>
            </a:p>
          </p:txBody>
        </p:sp>
        <p:sp>
          <p:nvSpPr>
            <p:cNvPr id="29" name="TextBox 28">
              <a:extLst>
                <a:ext uri="{FF2B5EF4-FFF2-40B4-BE49-F238E27FC236}">
                  <a16:creationId xmlns:a16="http://schemas.microsoft.com/office/drawing/2014/main" id="{0826ACD3-1DCC-4FE6-9D8E-C3177C6540E3}"/>
                </a:ext>
              </a:extLst>
            </p:cNvPr>
            <p:cNvSpPr txBox="1"/>
            <p:nvPr/>
          </p:nvSpPr>
          <p:spPr>
            <a:xfrm>
              <a:off x="7156363" y="5488905"/>
              <a:ext cx="4192751" cy="553998"/>
            </a:xfrm>
            <a:prstGeom prst="rect">
              <a:avLst/>
            </a:prstGeom>
            <a:solidFill>
              <a:schemeClr val="bg1"/>
            </a:solidFill>
            <a:ln>
              <a:solidFill>
                <a:schemeClr val="tx1"/>
              </a:solidFill>
            </a:ln>
          </p:spPr>
          <p:txBody>
            <a:bodyPr wrap="none" rtlCol="0">
              <a:spAutoFit/>
            </a:bodyPr>
            <a:lstStyle/>
            <a:p>
              <a:r>
                <a:rPr lang="en-US" dirty="0"/>
                <a:t>OPUS-Projects (GPS) </a:t>
              </a:r>
            </a:p>
            <a:p>
              <a:r>
                <a:rPr lang="en-US" sz="1200" b="1" dirty="0"/>
                <a:t>(GDX, SPROCCET, LASER, NSRS DB, New Datasheets)</a:t>
              </a:r>
            </a:p>
          </p:txBody>
        </p:sp>
        <p:sp>
          <p:nvSpPr>
            <p:cNvPr id="31" name="TextBox 30">
              <a:extLst>
                <a:ext uri="{FF2B5EF4-FFF2-40B4-BE49-F238E27FC236}">
                  <a16:creationId xmlns:a16="http://schemas.microsoft.com/office/drawing/2014/main" id="{93850C7D-7CB6-45A1-8161-29C237FAF719}"/>
                </a:ext>
              </a:extLst>
            </p:cNvPr>
            <p:cNvSpPr txBox="1"/>
            <p:nvPr/>
          </p:nvSpPr>
          <p:spPr>
            <a:xfrm>
              <a:off x="5001093" y="3546117"/>
              <a:ext cx="2155270" cy="369332"/>
            </a:xfrm>
            <a:prstGeom prst="rect">
              <a:avLst/>
            </a:prstGeom>
            <a:solidFill>
              <a:schemeClr val="bg1"/>
            </a:solidFill>
            <a:ln>
              <a:solidFill>
                <a:schemeClr val="tx1"/>
              </a:solidFill>
            </a:ln>
          </p:spPr>
          <p:txBody>
            <a:bodyPr wrap="none" rtlCol="0">
              <a:spAutoFit/>
            </a:bodyPr>
            <a:lstStyle/>
            <a:p>
              <a:r>
                <a:rPr lang="en-US" dirty="0"/>
                <a:t>N/P/C/MATRF2022</a:t>
              </a:r>
            </a:p>
          </p:txBody>
        </p:sp>
        <p:sp>
          <p:nvSpPr>
            <p:cNvPr id="32" name="TextBox 31">
              <a:extLst>
                <a:ext uri="{FF2B5EF4-FFF2-40B4-BE49-F238E27FC236}">
                  <a16:creationId xmlns:a16="http://schemas.microsoft.com/office/drawing/2014/main" id="{01CE7F2E-7B26-403D-B8ED-CF35F8F70E85}"/>
                </a:ext>
              </a:extLst>
            </p:cNvPr>
            <p:cNvSpPr txBox="1"/>
            <p:nvPr/>
          </p:nvSpPr>
          <p:spPr>
            <a:xfrm>
              <a:off x="5001093" y="4752010"/>
              <a:ext cx="1518364" cy="369332"/>
            </a:xfrm>
            <a:prstGeom prst="rect">
              <a:avLst/>
            </a:prstGeom>
            <a:solidFill>
              <a:schemeClr val="bg1"/>
            </a:solidFill>
            <a:ln>
              <a:solidFill>
                <a:schemeClr val="tx1"/>
              </a:solidFill>
            </a:ln>
          </p:spPr>
          <p:txBody>
            <a:bodyPr wrap="none" rtlCol="0">
              <a:spAutoFit/>
            </a:bodyPr>
            <a:lstStyle/>
            <a:p>
              <a:r>
                <a:rPr lang="en-US" dirty="0"/>
                <a:t>NAPGD2022</a:t>
              </a:r>
            </a:p>
          </p:txBody>
        </p:sp>
      </p:grpSp>
      <p:grpSp>
        <p:nvGrpSpPr>
          <p:cNvPr id="3" name="Group 2">
            <a:extLst>
              <a:ext uri="{FF2B5EF4-FFF2-40B4-BE49-F238E27FC236}">
                <a16:creationId xmlns:a16="http://schemas.microsoft.com/office/drawing/2014/main" id="{B131A578-3381-4C35-97BB-361CD608FD7F}"/>
              </a:ext>
            </a:extLst>
          </p:cNvPr>
          <p:cNvGrpSpPr/>
          <p:nvPr/>
        </p:nvGrpSpPr>
        <p:grpSpPr>
          <a:xfrm>
            <a:off x="431267" y="4875120"/>
            <a:ext cx="9527417" cy="1314539"/>
            <a:chOff x="609600" y="1444489"/>
            <a:chExt cx="9527417" cy="1314539"/>
          </a:xfrm>
        </p:grpSpPr>
        <p:sp>
          <p:nvSpPr>
            <p:cNvPr id="26" name="TextBox 25">
              <a:extLst>
                <a:ext uri="{FF2B5EF4-FFF2-40B4-BE49-F238E27FC236}">
                  <a16:creationId xmlns:a16="http://schemas.microsoft.com/office/drawing/2014/main" id="{895A661F-8253-40D1-A806-38B356F9A8B7}"/>
                </a:ext>
              </a:extLst>
            </p:cNvPr>
            <p:cNvSpPr txBox="1"/>
            <p:nvPr/>
          </p:nvSpPr>
          <p:spPr>
            <a:xfrm>
              <a:off x="609600" y="1468005"/>
              <a:ext cx="2095445" cy="369332"/>
            </a:xfrm>
            <a:prstGeom prst="rect">
              <a:avLst/>
            </a:prstGeom>
            <a:solidFill>
              <a:schemeClr val="bg1"/>
            </a:solidFill>
            <a:ln>
              <a:solidFill>
                <a:schemeClr val="tx1"/>
              </a:solidFill>
            </a:ln>
          </p:spPr>
          <p:txBody>
            <a:bodyPr wrap="none" rtlCol="0">
              <a:spAutoFit/>
            </a:bodyPr>
            <a:lstStyle/>
            <a:p>
              <a:r>
                <a:rPr lang="en-US" dirty="0"/>
                <a:t>ITRF2020 on NCN</a:t>
              </a:r>
            </a:p>
          </p:txBody>
        </p:sp>
        <p:sp>
          <p:nvSpPr>
            <p:cNvPr id="27" name="TextBox 26">
              <a:extLst>
                <a:ext uri="{FF2B5EF4-FFF2-40B4-BE49-F238E27FC236}">
                  <a16:creationId xmlns:a16="http://schemas.microsoft.com/office/drawing/2014/main" id="{DC414EF5-5E8B-48F6-8644-61BA6AE9464B}"/>
                </a:ext>
              </a:extLst>
            </p:cNvPr>
            <p:cNvSpPr txBox="1"/>
            <p:nvPr/>
          </p:nvSpPr>
          <p:spPr>
            <a:xfrm>
              <a:off x="609600" y="1895569"/>
              <a:ext cx="1941557" cy="369332"/>
            </a:xfrm>
            <a:prstGeom prst="rect">
              <a:avLst/>
            </a:prstGeom>
            <a:solidFill>
              <a:schemeClr val="bg1"/>
            </a:solidFill>
            <a:ln>
              <a:solidFill>
                <a:schemeClr val="tx1"/>
              </a:solidFill>
            </a:ln>
          </p:spPr>
          <p:txBody>
            <a:bodyPr wrap="none" rtlCol="0">
              <a:spAutoFit/>
            </a:bodyPr>
            <a:lstStyle/>
            <a:p>
              <a:r>
                <a:rPr lang="en-US" dirty="0"/>
                <a:t>OPUS-S (GNSS)</a:t>
              </a:r>
            </a:p>
          </p:txBody>
        </p:sp>
        <p:sp>
          <p:nvSpPr>
            <p:cNvPr id="30" name="TextBox 29">
              <a:extLst>
                <a:ext uri="{FF2B5EF4-FFF2-40B4-BE49-F238E27FC236}">
                  <a16:creationId xmlns:a16="http://schemas.microsoft.com/office/drawing/2014/main" id="{99DBEB7C-B1F9-45B2-8088-72CEF644BC00}"/>
                </a:ext>
              </a:extLst>
            </p:cNvPr>
            <p:cNvSpPr txBox="1"/>
            <p:nvPr/>
          </p:nvSpPr>
          <p:spPr>
            <a:xfrm>
              <a:off x="3223347" y="1461764"/>
              <a:ext cx="1133644" cy="369332"/>
            </a:xfrm>
            <a:prstGeom prst="rect">
              <a:avLst/>
            </a:prstGeom>
            <a:solidFill>
              <a:schemeClr val="bg1"/>
            </a:solidFill>
            <a:ln>
              <a:solidFill>
                <a:schemeClr val="tx1"/>
              </a:solidFill>
            </a:ln>
          </p:spPr>
          <p:txBody>
            <a:bodyPr wrap="none" rtlCol="0">
              <a:spAutoFit/>
            </a:bodyPr>
            <a:lstStyle/>
            <a:p>
              <a:r>
                <a:rPr lang="en-US" dirty="0"/>
                <a:t>SPCS 83</a:t>
              </a:r>
            </a:p>
          </p:txBody>
        </p:sp>
        <p:sp>
          <p:nvSpPr>
            <p:cNvPr id="37" name="TextBox 36">
              <a:extLst>
                <a:ext uri="{FF2B5EF4-FFF2-40B4-BE49-F238E27FC236}">
                  <a16:creationId xmlns:a16="http://schemas.microsoft.com/office/drawing/2014/main" id="{5CC92650-1828-4E11-91A8-A26AA7760F08}"/>
                </a:ext>
              </a:extLst>
            </p:cNvPr>
            <p:cNvSpPr txBox="1"/>
            <p:nvPr/>
          </p:nvSpPr>
          <p:spPr>
            <a:xfrm>
              <a:off x="3223347" y="1930639"/>
              <a:ext cx="992579" cy="369332"/>
            </a:xfrm>
            <a:prstGeom prst="rect">
              <a:avLst/>
            </a:prstGeom>
            <a:solidFill>
              <a:schemeClr val="bg1"/>
            </a:solidFill>
            <a:ln>
              <a:solidFill>
                <a:schemeClr val="tx1"/>
              </a:solidFill>
            </a:ln>
          </p:spPr>
          <p:txBody>
            <a:bodyPr wrap="none" rtlCol="0">
              <a:spAutoFit/>
            </a:bodyPr>
            <a:lstStyle/>
            <a:p>
              <a:r>
                <a:rPr lang="en-US" dirty="0"/>
                <a:t>NAD 83</a:t>
              </a:r>
            </a:p>
          </p:txBody>
        </p:sp>
        <p:sp>
          <p:nvSpPr>
            <p:cNvPr id="38" name="TextBox 37">
              <a:extLst>
                <a:ext uri="{FF2B5EF4-FFF2-40B4-BE49-F238E27FC236}">
                  <a16:creationId xmlns:a16="http://schemas.microsoft.com/office/drawing/2014/main" id="{C0D669AA-AD62-4467-8102-6A97B688E5D0}"/>
                </a:ext>
              </a:extLst>
            </p:cNvPr>
            <p:cNvSpPr txBox="1"/>
            <p:nvPr/>
          </p:nvSpPr>
          <p:spPr>
            <a:xfrm>
              <a:off x="4504803" y="1468005"/>
              <a:ext cx="1129348" cy="369332"/>
            </a:xfrm>
            <a:prstGeom prst="rect">
              <a:avLst/>
            </a:prstGeom>
            <a:solidFill>
              <a:schemeClr val="bg1"/>
            </a:solidFill>
            <a:ln>
              <a:solidFill>
                <a:schemeClr val="tx1"/>
              </a:solidFill>
            </a:ln>
          </p:spPr>
          <p:txBody>
            <a:bodyPr wrap="none" rtlCol="0">
              <a:spAutoFit/>
            </a:bodyPr>
            <a:lstStyle/>
            <a:p>
              <a:r>
                <a:rPr lang="en-US" dirty="0"/>
                <a:t>NAVD 88</a:t>
              </a:r>
            </a:p>
          </p:txBody>
        </p:sp>
        <p:sp>
          <p:nvSpPr>
            <p:cNvPr id="42" name="TextBox 41">
              <a:extLst>
                <a:ext uri="{FF2B5EF4-FFF2-40B4-BE49-F238E27FC236}">
                  <a16:creationId xmlns:a16="http://schemas.microsoft.com/office/drawing/2014/main" id="{8B23E370-C55D-4FDF-BB02-B9970A14B27E}"/>
                </a:ext>
              </a:extLst>
            </p:cNvPr>
            <p:cNvSpPr txBox="1"/>
            <p:nvPr/>
          </p:nvSpPr>
          <p:spPr>
            <a:xfrm>
              <a:off x="4790458" y="1906808"/>
              <a:ext cx="1184940" cy="369332"/>
            </a:xfrm>
            <a:prstGeom prst="rect">
              <a:avLst/>
            </a:prstGeom>
            <a:solidFill>
              <a:schemeClr val="bg1"/>
            </a:solidFill>
            <a:ln>
              <a:solidFill>
                <a:schemeClr val="tx1"/>
              </a:solidFill>
            </a:ln>
          </p:spPr>
          <p:txBody>
            <a:bodyPr wrap="none" rtlCol="0">
              <a:spAutoFit/>
            </a:bodyPr>
            <a:lstStyle/>
            <a:p>
              <a:r>
                <a:rPr lang="en-US" dirty="0"/>
                <a:t>GEOID18</a:t>
              </a:r>
            </a:p>
          </p:txBody>
        </p:sp>
        <p:sp>
          <p:nvSpPr>
            <p:cNvPr id="43" name="TextBox 42">
              <a:extLst>
                <a:ext uri="{FF2B5EF4-FFF2-40B4-BE49-F238E27FC236}">
                  <a16:creationId xmlns:a16="http://schemas.microsoft.com/office/drawing/2014/main" id="{7599CEF4-0360-4BB1-B873-E8F1E3311984}"/>
                </a:ext>
              </a:extLst>
            </p:cNvPr>
            <p:cNvSpPr txBox="1"/>
            <p:nvPr/>
          </p:nvSpPr>
          <p:spPr>
            <a:xfrm>
              <a:off x="4785181" y="2389696"/>
              <a:ext cx="1351652" cy="369332"/>
            </a:xfrm>
            <a:prstGeom prst="rect">
              <a:avLst/>
            </a:prstGeom>
            <a:solidFill>
              <a:schemeClr val="bg1"/>
            </a:solidFill>
            <a:ln>
              <a:solidFill>
                <a:schemeClr val="tx1"/>
              </a:solidFill>
            </a:ln>
          </p:spPr>
          <p:txBody>
            <a:bodyPr wrap="none" rtlCol="0">
              <a:spAutoFit/>
            </a:bodyPr>
            <a:lstStyle/>
            <a:p>
              <a:r>
                <a:rPr lang="en-US" dirty="0"/>
                <a:t>DEFLEC18</a:t>
              </a:r>
            </a:p>
          </p:txBody>
        </p:sp>
        <p:sp>
          <p:nvSpPr>
            <p:cNvPr id="44" name="TextBox 43">
              <a:extLst>
                <a:ext uri="{FF2B5EF4-FFF2-40B4-BE49-F238E27FC236}">
                  <a16:creationId xmlns:a16="http://schemas.microsoft.com/office/drawing/2014/main" id="{DF0D23A2-D965-4C10-AABE-4AD4350B2097}"/>
                </a:ext>
              </a:extLst>
            </p:cNvPr>
            <p:cNvSpPr txBox="1"/>
            <p:nvPr/>
          </p:nvSpPr>
          <p:spPr>
            <a:xfrm>
              <a:off x="6001046" y="1468204"/>
              <a:ext cx="1531188" cy="369332"/>
            </a:xfrm>
            <a:prstGeom prst="rect">
              <a:avLst/>
            </a:prstGeom>
            <a:solidFill>
              <a:schemeClr val="bg1"/>
            </a:solidFill>
            <a:ln>
              <a:solidFill>
                <a:schemeClr val="tx1"/>
              </a:solidFill>
            </a:ln>
          </p:spPr>
          <p:txBody>
            <a:bodyPr wrap="none" rtlCol="0">
              <a:spAutoFit/>
            </a:bodyPr>
            <a:lstStyle/>
            <a:p>
              <a:r>
                <a:rPr lang="en-US" dirty="0"/>
                <a:t>OPUS-Share</a:t>
              </a:r>
            </a:p>
          </p:txBody>
        </p:sp>
        <p:sp>
          <p:nvSpPr>
            <p:cNvPr id="46" name="TextBox 45">
              <a:extLst>
                <a:ext uri="{FF2B5EF4-FFF2-40B4-BE49-F238E27FC236}">
                  <a16:creationId xmlns:a16="http://schemas.microsoft.com/office/drawing/2014/main" id="{035F2F45-566F-4070-8C4D-CD1195B7F95F}"/>
                </a:ext>
              </a:extLst>
            </p:cNvPr>
            <p:cNvSpPr txBox="1"/>
            <p:nvPr/>
          </p:nvSpPr>
          <p:spPr>
            <a:xfrm>
              <a:off x="6239245" y="1911644"/>
              <a:ext cx="1941557" cy="369332"/>
            </a:xfrm>
            <a:prstGeom prst="rect">
              <a:avLst/>
            </a:prstGeom>
            <a:solidFill>
              <a:schemeClr val="bg1"/>
            </a:solidFill>
            <a:ln>
              <a:solidFill>
                <a:schemeClr val="tx1"/>
              </a:solidFill>
            </a:ln>
          </p:spPr>
          <p:txBody>
            <a:bodyPr wrap="none" rtlCol="0">
              <a:spAutoFit/>
            </a:bodyPr>
            <a:lstStyle/>
            <a:p>
              <a:r>
                <a:rPr lang="en-US" dirty="0"/>
                <a:t>OPUS-RS (GPS)</a:t>
              </a:r>
            </a:p>
          </p:txBody>
        </p:sp>
        <p:sp>
          <p:nvSpPr>
            <p:cNvPr id="48" name="TextBox 47">
              <a:extLst>
                <a:ext uri="{FF2B5EF4-FFF2-40B4-BE49-F238E27FC236}">
                  <a16:creationId xmlns:a16="http://schemas.microsoft.com/office/drawing/2014/main" id="{2CAEF968-C4C7-4944-A22B-3E105091FFAE}"/>
                </a:ext>
              </a:extLst>
            </p:cNvPr>
            <p:cNvSpPr txBox="1"/>
            <p:nvPr/>
          </p:nvSpPr>
          <p:spPr>
            <a:xfrm>
              <a:off x="8635644" y="1444489"/>
              <a:ext cx="1377300" cy="369332"/>
            </a:xfrm>
            <a:prstGeom prst="rect">
              <a:avLst/>
            </a:prstGeom>
            <a:solidFill>
              <a:schemeClr val="bg1"/>
            </a:solidFill>
            <a:ln>
              <a:solidFill>
                <a:schemeClr val="tx1"/>
              </a:solidFill>
            </a:ln>
          </p:spPr>
          <p:txBody>
            <a:bodyPr wrap="none" rtlCol="0">
              <a:spAutoFit/>
            </a:bodyPr>
            <a:lstStyle/>
            <a:p>
              <a:r>
                <a:rPr lang="en-US" dirty="0"/>
                <a:t>NADCON 5</a:t>
              </a:r>
            </a:p>
          </p:txBody>
        </p:sp>
        <p:sp>
          <p:nvSpPr>
            <p:cNvPr id="49" name="TextBox 48">
              <a:extLst>
                <a:ext uri="{FF2B5EF4-FFF2-40B4-BE49-F238E27FC236}">
                  <a16:creationId xmlns:a16="http://schemas.microsoft.com/office/drawing/2014/main" id="{3CED52EE-5A82-4655-857C-BB27BD7C02E7}"/>
                </a:ext>
              </a:extLst>
            </p:cNvPr>
            <p:cNvSpPr txBox="1"/>
            <p:nvPr/>
          </p:nvSpPr>
          <p:spPr>
            <a:xfrm>
              <a:off x="8635644" y="1950831"/>
              <a:ext cx="1501373" cy="369332"/>
            </a:xfrm>
            <a:prstGeom prst="rect">
              <a:avLst/>
            </a:prstGeom>
            <a:solidFill>
              <a:schemeClr val="bg1"/>
            </a:solidFill>
            <a:ln>
              <a:solidFill>
                <a:schemeClr val="tx1"/>
              </a:solidFill>
            </a:ln>
          </p:spPr>
          <p:txBody>
            <a:bodyPr wrap="none" rtlCol="0">
              <a:spAutoFit/>
            </a:bodyPr>
            <a:lstStyle/>
            <a:p>
              <a:r>
                <a:rPr lang="en-US" dirty="0"/>
                <a:t>VERTCON 3</a:t>
              </a:r>
            </a:p>
          </p:txBody>
        </p:sp>
      </p:grpSp>
      <p:sp>
        <p:nvSpPr>
          <p:cNvPr id="45" name="Rectangle 44">
            <a:extLst>
              <a:ext uri="{FF2B5EF4-FFF2-40B4-BE49-F238E27FC236}">
                <a16:creationId xmlns:a16="http://schemas.microsoft.com/office/drawing/2014/main" id="{4EAAF635-961B-469B-840E-6FF536540C36}"/>
              </a:ext>
            </a:extLst>
          </p:cNvPr>
          <p:cNvSpPr/>
          <p:nvPr/>
        </p:nvSpPr>
        <p:spPr>
          <a:xfrm>
            <a:off x="6450635" y="3428999"/>
            <a:ext cx="4678160" cy="74334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62531BEE-D594-453F-9706-2200D81EBEEC}"/>
              </a:ext>
            </a:extLst>
          </p:cNvPr>
          <p:cNvSpPr txBox="1"/>
          <p:nvPr/>
        </p:nvSpPr>
        <p:spPr>
          <a:xfrm>
            <a:off x="6181348" y="4133806"/>
            <a:ext cx="5250155" cy="369332"/>
          </a:xfrm>
          <a:prstGeom prst="rect">
            <a:avLst/>
          </a:prstGeom>
          <a:noFill/>
        </p:spPr>
        <p:txBody>
          <a:bodyPr wrap="none" rtlCol="0">
            <a:spAutoFit/>
          </a:bodyPr>
          <a:lstStyle/>
          <a:p>
            <a:r>
              <a:rPr lang="en-US" dirty="0">
                <a:solidFill>
                  <a:srgbClr val="FF0000"/>
                </a:solidFill>
              </a:rPr>
              <a:t>All submissions from this point forward get saved </a:t>
            </a:r>
          </a:p>
        </p:txBody>
      </p:sp>
      <p:sp>
        <p:nvSpPr>
          <p:cNvPr id="50" name="Rectangle 49">
            <a:extLst>
              <a:ext uri="{FF2B5EF4-FFF2-40B4-BE49-F238E27FC236}">
                <a16:creationId xmlns:a16="http://schemas.microsoft.com/office/drawing/2014/main" id="{95538C08-6189-412B-9828-C2645773FF9D}"/>
              </a:ext>
            </a:extLst>
          </p:cNvPr>
          <p:cNvSpPr/>
          <p:nvPr/>
        </p:nvSpPr>
        <p:spPr>
          <a:xfrm>
            <a:off x="368844" y="5693889"/>
            <a:ext cx="4183278" cy="74334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9079038B-8B6E-492A-BBC1-D5FE3BA52C28}"/>
              </a:ext>
            </a:extLst>
          </p:cNvPr>
          <p:cNvSpPr txBox="1"/>
          <p:nvPr/>
        </p:nvSpPr>
        <p:spPr>
          <a:xfrm>
            <a:off x="4543059" y="6120934"/>
            <a:ext cx="5455340" cy="369332"/>
          </a:xfrm>
          <a:prstGeom prst="rect">
            <a:avLst/>
          </a:prstGeom>
          <a:noFill/>
        </p:spPr>
        <p:txBody>
          <a:bodyPr wrap="none" rtlCol="0">
            <a:spAutoFit/>
          </a:bodyPr>
          <a:lstStyle/>
          <a:p>
            <a:r>
              <a:rPr lang="en-US" dirty="0">
                <a:solidFill>
                  <a:srgbClr val="FF0000"/>
                </a:solidFill>
              </a:rPr>
              <a:t>No submissions to the NGS IDB allowed any longer</a:t>
            </a:r>
          </a:p>
        </p:txBody>
      </p:sp>
    </p:spTree>
    <p:extLst>
      <p:ext uri="{BB962C8B-B14F-4D97-AF65-F5344CB8AC3E}">
        <p14:creationId xmlns:p14="http://schemas.microsoft.com/office/powerpoint/2010/main" val="183560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p:bldP spid="50" grpId="0" animBg="1"/>
      <p:bldP spid="5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57557-B246-4E04-BEC5-E2BD4C545723}"/>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21F9364-7440-435C-A903-8C7CD6EA3B20}"/>
              </a:ext>
            </a:extLst>
          </p:cNvPr>
          <p:cNvSpPr>
            <a:spLocks noGrp="1"/>
          </p:cNvSpPr>
          <p:nvPr>
            <p:ph idx="1"/>
          </p:nvPr>
        </p:nvSpPr>
        <p:spPr/>
        <p:txBody>
          <a:bodyPr/>
          <a:lstStyle/>
          <a:p>
            <a:r>
              <a:rPr lang="en-US" dirty="0"/>
              <a:t>The modernized NSRS is coming soon!</a:t>
            </a:r>
          </a:p>
          <a:p>
            <a:pPr lvl="1"/>
            <a:r>
              <a:rPr lang="en-US" dirty="0"/>
              <a:t>Starting this year!</a:t>
            </a:r>
          </a:p>
          <a:p>
            <a:r>
              <a:rPr lang="en-US" dirty="0"/>
              <a:t>All components should be on Beta by 2025</a:t>
            </a:r>
          </a:p>
          <a:p>
            <a:pPr lvl="1"/>
            <a:r>
              <a:rPr lang="en-US" dirty="0"/>
              <a:t>For testing only!</a:t>
            </a:r>
          </a:p>
          <a:p>
            <a:r>
              <a:rPr lang="en-US" dirty="0"/>
              <a:t>It won’t replace the current NSRS until an FGCS vote (2026)</a:t>
            </a:r>
          </a:p>
          <a:p>
            <a:r>
              <a:rPr lang="en-US" dirty="0"/>
              <a:t>NGS will continue to support the current NSRS through the rollout and testing of the modernized NSRS</a:t>
            </a:r>
          </a:p>
          <a:p>
            <a:r>
              <a:rPr lang="en-US" dirty="0"/>
              <a:t>We encourage you to test each component as it is released</a:t>
            </a:r>
          </a:p>
        </p:txBody>
      </p:sp>
      <p:sp>
        <p:nvSpPr>
          <p:cNvPr id="4" name="Date Placeholder 3">
            <a:extLst>
              <a:ext uri="{FF2B5EF4-FFF2-40B4-BE49-F238E27FC236}">
                <a16:creationId xmlns:a16="http://schemas.microsoft.com/office/drawing/2014/main" id="{082DF4DE-01C4-41BB-AE47-389FB2054B22}"/>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25F3DBE8-4054-4A92-9246-A053D8F13397}"/>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D59ACFBB-9548-4479-B34B-BEF6BAC8DE08}"/>
              </a:ext>
            </a:extLst>
          </p:cNvPr>
          <p:cNvSpPr>
            <a:spLocks noGrp="1"/>
          </p:cNvSpPr>
          <p:nvPr>
            <p:ph type="sldNum" sz="quarter" idx="12"/>
          </p:nvPr>
        </p:nvSpPr>
        <p:spPr/>
        <p:txBody>
          <a:bodyPr/>
          <a:lstStyle/>
          <a:p>
            <a:pPr>
              <a:defRPr/>
            </a:pPr>
            <a:fld id="{EB6791C4-DF4E-4C17-A41C-B2BEB15390BD}" type="slidenum">
              <a:rPr lang="en-US" smtClean="0"/>
              <a:pPr>
                <a:defRPr/>
              </a:pPr>
              <a:t>41</a:t>
            </a:fld>
            <a:endParaRPr lang="en-US"/>
          </a:p>
        </p:txBody>
      </p:sp>
    </p:spTree>
    <p:extLst>
      <p:ext uri="{BB962C8B-B14F-4D97-AF65-F5344CB8AC3E}">
        <p14:creationId xmlns:p14="http://schemas.microsoft.com/office/powerpoint/2010/main" val="123798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32828"/>
            <a:ext cx="10972800" cy="1143000"/>
          </a:xfrm>
        </p:spPr>
        <p:txBody>
          <a:bodyPr/>
          <a:lstStyle/>
          <a:p>
            <a:r>
              <a:rPr lang="en-US" dirty="0"/>
              <a:t>Thank you!</a:t>
            </a:r>
          </a:p>
        </p:txBody>
      </p:sp>
      <p:sp>
        <p:nvSpPr>
          <p:cNvPr id="4" name="Date Placeholder 3"/>
          <p:cNvSpPr>
            <a:spLocks noGrp="1"/>
          </p:cNvSpPr>
          <p:nvPr>
            <p:ph type="dt" sz="half" idx="10"/>
          </p:nvPr>
        </p:nvSpPr>
        <p:spPr/>
        <p:txBody>
          <a:bodyPr/>
          <a:lstStyle/>
          <a:p>
            <a:pPr>
              <a:defRPr/>
            </a:pPr>
            <a:r>
              <a:rPr lang="en-US" altLang="en-US"/>
              <a:t>February 6, 2024</a:t>
            </a:r>
          </a:p>
        </p:txBody>
      </p:sp>
      <p:sp>
        <p:nvSpPr>
          <p:cNvPr id="5" name="Footer Placeholder 4"/>
          <p:cNvSpPr>
            <a:spLocks noGrp="1"/>
          </p:cNvSpPr>
          <p:nvPr>
            <p:ph type="ftr" sz="quarter" idx="11"/>
          </p:nvPr>
        </p:nvSpPr>
        <p:spPr/>
        <p:txBody>
          <a:bodyPr/>
          <a:lstStyle/>
          <a:p>
            <a:pPr>
              <a:defRPr/>
            </a:pPr>
            <a:r>
              <a:rPr lang="en-US"/>
              <a:t>FGCS</a:t>
            </a:r>
          </a:p>
        </p:txBody>
      </p:sp>
      <p:sp>
        <p:nvSpPr>
          <p:cNvPr id="6" name="Slide Number Placeholder 5"/>
          <p:cNvSpPr>
            <a:spLocks noGrp="1"/>
          </p:cNvSpPr>
          <p:nvPr>
            <p:ph type="sldNum" sz="quarter" idx="12"/>
          </p:nvPr>
        </p:nvSpPr>
        <p:spPr/>
        <p:txBody>
          <a:bodyPr/>
          <a:lstStyle/>
          <a:p>
            <a:pPr>
              <a:defRPr/>
            </a:pPr>
            <a:fld id="{A269A303-B593-45E6-8920-67DA3337AB25}" type="slidenum">
              <a:rPr lang="en-US" altLang="en-US" smtClean="0"/>
              <a:pPr>
                <a:defRPr/>
              </a:pPr>
              <a:t>42</a:t>
            </a:fld>
            <a:endParaRPr lang="en-US" altLang="en-US" dirty="0"/>
          </a:p>
        </p:txBody>
      </p:sp>
    </p:spTree>
    <p:extLst>
      <p:ext uri="{BB962C8B-B14F-4D97-AF65-F5344CB8AC3E}">
        <p14:creationId xmlns:p14="http://schemas.microsoft.com/office/powerpoint/2010/main" val="5773944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32828"/>
            <a:ext cx="10972800" cy="1143000"/>
          </a:xfrm>
        </p:spPr>
        <p:txBody>
          <a:bodyPr/>
          <a:lstStyle/>
          <a:p>
            <a:r>
              <a:rPr lang="en-US" dirty="0"/>
              <a:t>Questions?</a:t>
            </a:r>
          </a:p>
        </p:txBody>
      </p:sp>
      <p:sp>
        <p:nvSpPr>
          <p:cNvPr id="4" name="Date Placeholder 3"/>
          <p:cNvSpPr>
            <a:spLocks noGrp="1"/>
          </p:cNvSpPr>
          <p:nvPr>
            <p:ph type="dt" sz="half" idx="10"/>
          </p:nvPr>
        </p:nvSpPr>
        <p:spPr/>
        <p:txBody>
          <a:bodyPr/>
          <a:lstStyle/>
          <a:p>
            <a:pPr>
              <a:defRPr/>
            </a:pPr>
            <a:r>
              <a:rPr lang="en-US" altLang="en-US"/>
              <a:t>February 6, 2024</a:t>
            </a:r>
          </a:p>
        </p:txBody>
      </p:sp>
      <p:sp>
        <p:nvSpPr>
          <p:cNvPr id="5" name="Footer Placeholder 4"/>
          <p:cNvSpPr>
            <a:spLocks noGrp="1"/>
          </p:cNvSpPr>
          <p:nvPr>
            <p:ph type="ftr" sz="quarter" idx="11"/>
          </p:nvPr>
        </p:nvSpPr>
        <p:spPr/>
        <p:txBody>
          <a:bodyPr/>
          <a:lstStyle/>
          <a:p>
            <a:pPr>
              <a:defRPr/>
            </a:pPr>
            <a:r>
              <a:rPr lang="en-US"/>
              <a:t>FGCS</a:t>
            </a:r>
          </a:p>
        </p:txBody>
      </p:sp>
      <p:sp>
        <p:nvSpPr>
          <p:cNvPr id="6" name="Slide Number Placeholder 5"/>
          <p:cNvSpPr>
            <a:spLocks noGrp="1"/>
          </p:cNvSpPr>
          <p:nvPr>
            <p:ph type="sldNum" sz="quarter" idx="12"/>
          </p:nvPr>
        </p:nvSpPr>
        <p:spPr/>
        <p:txBody>
          <a:bodyPr/>
          <a:lstStyle/>
          <a:p>
            <a:pPr>
              <a:defRPr/>
            </a:pPr>
            <a:fld id="{A269A303-B593-45E6-8920-67DA3337AB25}" type="slidenum">
              <a:rPr lang="en-US" altLang="en-US" smtClean="0"/>
              <a:pPr>
                <a:defRPr/>
              </a:pPr>
              <a:t>43</a:t>
            </a:fld>
            <a:endParaRPr lang="en-US" altLang="en-US" dirty="0"/>
          </a:p>
        </p:txBody>
      </p:sp>
    </p:spTree>
    <p:extLst>
      <p:ext uri="{BB962C8B-B14F-4D97-AF65-F5344CB8AC3E}">
        <p14:creationId xmlns:p14="http://schemas.microsoft.com/office/powerpoint/2010/main" val="39112219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32828"/>
            <a:ext cx="10972800" cy="1143000"/>
          </a:xfrm>
        </p:spPr>
        <p:txBody>
          <a:bodyPr/>
          <a:lstStyle/>
          <a:p>
            <a:r>
              <a:rPr lang="en-US" dirty="0"/>
              <a:t>Extra Slides</a:t>
            </a:r>
          </a:p>
        </p:txBody>
      </p:sp>
      <p:sp>
        <p:nvSpPr>
          <p:cNvPr id="4" name="Date Placeholder 3"/>
          <p:cNvSpPr>
            <a:spLocks noGrp="1"/>
          </p:cNvSpPr>
          <p:nvPr>
            <p:ph type="dt" sz="half" idx="10"/>
          </p:nvPr>
        </p:nvSpPr>
        <p:spPr/>
        <p:txBody>
          <a:bodyPr/>
          <a:lstStyle/>
          <a:p>
            <a:pPr>
              <a:defRPr/>
            </a:pPr>
            <a:r>
              <a:rPr lang="en-US" altLang="en-US"/>
              <a:t>February 6, 2024</a:t>
            </a:r>
          </a:p>
        </p:txBody>
      </p:sp>
      <p:sp>
        <p:nvSpPr>
          <p:cNvPr id="5" name="Footer Placeholder 4"/>
          <p:cNvSpPr>
            <a:spLocks noGrp="1"/>
          </p:cNvSpPr>
          <p:nvPr>
            <p:ph type="ftr" sz="quarter" idx="11"/>
          </p:nvPr>
        </p:nvSpPr>
        <p:spPr/>
        <p:txBody>
          <a:bodyPr/>
          <a:lstStyle/>
          <a:p>
            <a:pPr>
              <a:defRPr/>
            </a:pPr>
            <a:r>
              <a:rPr lang="en-US"/>
              <a:t>FGCS</a:t>
            </a:r>
          </a:p>
        </p:txBody>
      </p:sp>
      <p:sp>
        <p:nvSpPr>
          <p:cNvPr id="6" name="Slide Number Placeholder 5"/>
          <p:cNvSpPr>
            <a:spLocks noGrp="1"/>
          </p:cNvSpPr>
          <p:nvPr>
            <p:ph type="sldNum" sz="quarter" idx="12"/>
          </p:nvPr>
        </p:nvSpPr>
        <p:spPr/>
        <p:txBody>
          <a:bodyPr/>
          <a:lstStyle/>
          <a:p>
            <a:pPr>
              <a:defRPr/>
            </a:pPr>
            <a:fld id="{A269A303-B593-45E6-8920-67DA3337AB25}" type="slidenum">
              <a:rPr lang="en-US" altLang="en-US" smtClean="0"/>
              <a:pPr>
                <a:defRPr/>
              </a:pPr>
              <a:t>44</a:t>
            </a:fld>
            <a:endParaRPr lang="en-US" altLang="en-US" dirty="0"/>
          </a:p>
        </p:txBody>
      </p:sp>
    </p:spTree>
    <p:extLst>
      <p:ext uri="{BB962C8B-B14F-4D97-AF65-F5344CB8AC3E}">
        <p14:creationId xmlns:p14="http://schemas.microsoft.com/office/powerpoint/2010/main" val="38694706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Preeminence of ITRF</a:t>
            </a:r>
          </a:p>
        </p:txBody>
      </p:sp>
      <p:sp>
        <p:nvSpPr>
          <p:cNvPr id="13" name="Content Placeholder 2"/>
          <p:cNvSpPr txBox="1">
            <a:spLocks/>
          </p:cNvSpPr>
          <p:nvPr/>
        </p:nvSpPr>
        <p:spPr bwMode="gray">
          <a:xfrm>
            <a:off x="4562527" y="1628775"/>
            <a:ext cx="3066946"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buNone/>
              <a:defRPr/>
            </a:pPr>
            <a:r>
              <a:rPr lang="en-US" sz="1500" kern="0" dirty="0">
                <a:latin typeface="Times New Roman" panose="02020603050405020304" pitchFamily="18" charset="0"/>
                <a:cs typeface="Times New Roman" panose="02020603050405020304" pitchFamily="18" charset="0"/>
              </a:rPr>
              <a:t>North American Terrestrial Reference Frame of 2022 (NATRF2022)</a:t>
            </a:r>
          </a:p>
          <a:p>
            <a:pPr marL="0" indent="0">
              <a:buNone/>
              <a:defRPr/>
            </a:pPr>
            <a:endParaRPr lang="en-US" sz="1500" kern="0" dirty="0">
              <a:latin typeface="Times New Roman" panose="02020603050405020304" pitchFamily="18" charset="0"/>
              <a:cs typeface="Times New Roman" panose="02020603050405020304" pitchFamily="18" charset="0"/>
            </a:endParaRPr>
          </a:p>
          <a:p>
            <a:pPr marL="0" indent="0">
              <a:buNone/>
              <a:defRPr/>
            </a:pPr>
            <a:r>
              <a:rPr lang="en-US" sz="1500" kern="0" dirty="0">
                <a:latin typeface="Times New Roman" panose="02020603050405020304" pitchFamily="18" charset="0"/>
                <a:cs typeface="Times New Roman" panose="02020603050405020304" pitchFamily="18" charset="0"/>
              </a:rPr>
              <a:t>Caribbean Terrestrial Reference Frame of 2022 (CATRF2022)</a:t>
            </a:r>
          </a:p>
          <a:p>
            <a:pPr marL="0" indent="0">
              <a:buNone/>
              <a:defRPr/>
            </a:pPr>
            <a:endParaRPr lang="en-US" sz="1500" kern="0" dirty="0">
              <a:latin typeface="Times New Roman" panose="02020603050405020304" pitchFamily="18" charset="0"/>
              <a:cs typeface="Times New Roman" panose="02020603050405020304" pitchFamily="18" charset="0"/>
            </a:endParaRPr>
          </a:p>
          <a:p>
            <a:pPr marL="0" indent="0">
              <a:buNone/>
              <a:defRPr/>
            </a:pPr>
            <a:r>
              <a:rPr lang="en-US" sz="1500" kern="0" dirty="0">
                <a:latin typeface="Times New Roman" panose="02020603050405020304" pitchFamily="18" charset="0"/>
                <a:cs typeface="Times New Roman" panose="02020603050405020304" pitchFamily="18" charset="0"/>
              </a:rPr>
              <a:t>Pacific Terrestrial Reference Frame of 2022 (PATRF2022)</a:t>
            </a:r>
          </a:p>
          <a:p>
            <a:pPr marL="0" indent="0">
              <a:buNone/>
              <a:defRPr/>
            </a:pPr>
            <a:endParaRPr lang="en-US" sz="1500" kern="0" dirty="0">
              <a:latin typeface="Times New Roman" panose="02020603050405020304" pitchFamily="18" charset="0"/>
              <a:cs typeface="Times New Roman" panose="02020603050405020304" pitchFamily="18" charset="0"/>
            </a:endParaRPr>
          </a:p>
          <a:p>
            <a:pPr marL="0" indent="0">
              <a:buNone/>
              <a:defRPr/>
            </a:pPr>
            <a:r>
              <a:rPr lang="en-US" sz="1500" kern="0" dirty="0">
                <a:latin typeface="Times New Roman" panose="02020603050405020304" pitchFamily="18" charset="0"/>
                <a:cs typeface="Times New Roman" panose="02020603050405020304" pitchFamily="18" charset="0"/>
              </a:rPr>
              <a:t>Mariana Terrestrial Reference Frame of 2022 (MATRF2022</a:t>
            </a:r>
            <a:r>
              <a:rPr lang="en-US" sz="1800" kern="0" dirty="0">
                <a:latin typeface="Times New Roman" panose="02020603050405020304" pitchFamily="18" charset="0"/>
                <a:cs typeface="Times New Roman" panose="02020603050405020304" pitchFamily="18" charset="0"/>
              </a:rPr>
              <a:t>)</a:t>
            </a:r>
          </a:p>
          <a:p>
            <a:pPr lvl="1">
              <a:defRPr/>
            </a:pPr>
            <a:endParaRPr lang="en-US" sz="1800" kern="0" dirty="0">
              <a:latin typeface="Times New Roman" panose="02020603050405020304" pitchFamily="18" charset="0"/>
              <a:cs typeface="Times New Roman" panose="02020603050405020304" pitchFamily="18" charset="0"/>
            </a:endParaRPr>
          </a:p>
          <a:p>
            <a:pPr marL="0" indent="0">
              <a:buNone/>
              <a:defRPr/>
            </a:pPr>
            <a:endParaRPr lang="en-US" sz="1800" b="1" kern="0" dirty="0">
              <a:solidFill>
                <a:srgbClr val="FF0000"/>
              </a:solidFill>
              <a:latin typeface="Times New Roman" panose="02020603050405020304" pitchFamily="18" charset="0"/>
              <a:cs typeface="Times New Roman" panose="02020603050405020304" pitchFamily="18" charset="0"/>
            </a:endParaRPr>
          </a:p>
        </p:txBody>
      </p:sp>
      <p:sp>
        <p:nvSpPr>
          <p:cNvPr id="2" name="Date Placeholder 1"/>
          <p:cNvSpPr>
            <a:spLocks noGrp="1"/>
          </p:cNvSpPr>
          <p:nvPr>
            <p:ph type="dt" sz="half" idx="10"/>
          </p:nvPr>
        </p:nvSpPr>
        <p:spPr/>
        <p:txBody>
          <a:bodyPr/>
          <a:lstStyle/>
          <a:p>
            <a:pPr>
              <a:defRPr/>
            </a:pPr>
            <a:r>
              <a:rPr lang="en-US" altLang="en-US"/>
              <a:t>February 6, 2024</a:t>
            </a:r>
            <a:endParaRPr lang="en-US" altLang="en-US" dirty="0"/>
          </a:p>
        </p:txBody>
      </p:sp>
      <p:sp>
        <p:nvSpPr>
          <p:cNvPr id="5" name="Slide Number Placeholder 4"/>
          <p:cNvSpPr>
            <a:spLocks noGrp="1"/>
          </p:cNvSpPr>
          <p:nvPr>
            <p:ph type="sldNum" sz="quarter" idx="12"/>
          </p:nvPr>
        </p:nvSpPr>
        <p:spPr/>
        <p:txBody>
          <a:bodyPr/>
          <a:lstStyle/>
          <a:p>
            <a:pPr>
              <a:defRPr/>
            </a:pPr>
            <a:fld id="{5A837433-97E9-4D94-B898-19FA6F4A2CA7}" type="slidenum">
              <a:rPr lang="en-US" smtClean="0"/>
              <a:pPr>
                <a:defRPr/>
              </a:pPr>
              <a:t>45</a:t>
            </a:fld>
            <a:endParaRPr lang="en-US"/>
          </a:p>
        </p:txBody>
      </p:sp>
      <p:sp>
        <p:nvSpPr>
          <p:cNvPr id="8" name="TextBox 7"/>
          <p:cNvSpPr txBox="1"/>
          <p:nvPr/>
        </p:nvSpPr>
        <p:spPr>
          <a:xfrm>
            <a:off x="1993788" y="1688425"/>
            <a:ext cx="1706725" cy="738664"/>
          </a:xfrm>
          <a:prstGeom prst="rect">
            <a:avLst/>
          </a:prstGeom>
          <a:noFill/>
          <a:ln>
            <a:solidFill>
              <a:schemeClr val="tx1"/>
            </a:solidFill>
          </a:ln>
        </p:spPr>
        <p:txBody>
          <a:bodyPr wrap="square" rtlCol="0">
            <a:spAutoFit/>
          </a:bodyPr>
          <a:lstStyle/>
          <a:p>
            <a:r>
              <a:rPr lang="en-US" sz="1400" dirty="0">
                <a:latin typeface="Times New Roman" panose="02020603050405020304" pitchFamily="18" charset="0"/>
              </a:rPr>
              <a:t>Rotation of the </a:t>
            </a:r>
          </a:p>
          <a:p>
            <a:r>
              <a:rPr lang="en-US" sz="1400" dirty="0">
                <a:latin typeface="Times New Roman" panose="02020603050405020304" pitchFamily="18" charset="0"/>
              </a:rPr>
              <a:t>North American Plate</a:t>
            </a:r>
          </a:p>
        </p:txBody>
      </p:sp>
      <p:sp>
        <p:nvSpPr>
          <p:cNvPr id="14" name="TextBox 13"/>
          <p:cNvSpPr txBox="1"/>
          <p:nvPr/>
        </p:nvSpPr>
        <p:spPr>
          <a:xfrm>
            <a:off x="1993786" y="2614846"/>
            <a:ext cx="1706726" cy="523220"/>
          </a:xfrm>
          <a:prstGeom prst="rect">
            <a:avLst/>
          </a:prstGeom>
          <a:noFill/>
          <a:ln>
            <a:solidFill>
              <a:schemeClr val="tx1"/>
            </a:solidFill>
          </a:ln>
        </p:spPr>
        <p:txBody>
          <a:bodyPr wrap="square" rtlCol="0">
            <a:spAutoFit/>
          </a:bodyPr>
          <a:lstStyle/>
          <a:p>
            <a:r>
              <a:rPr lang="en-US" sz="1400" dirty="0">
                <a:latin typeface="Times New Roman" panose="02020603050405020304" pitchFamily="18" charset="0"/>
              </a:rPr>
              <a:t>Rotation of the </a:t>
            </a:r>
          </a:p>
          <a:p>
            <a:r>
              <a:rPr lang="en-US" sz="1400" dirty="0">
                <a:latin typeface="Times New Roman" panose="02020603050405020304" pitchFamily="18" charset="0"/>
              </a:rPr>
              <a:t>Caribbean Plate</a:t>
            </a:r>
          </a:p>
        </p:txBody>
      </p:sp>
      <p:sp>
        <p:nvSpPr>
          <p:cNvPr id="15" name="TextBox 14"/>
          <p:cNvSpPr txBox="1"/>
          <p:nvPr/>
        </p:nvSpPr>
        <p:spPr>
          <a:xfrm>
            <a:off x="1993786" y="3496560"/>
            <a:ext cx="1706726" cy="523220"/>
          </a:xfrm>
          <a:prstGeom prst="rect">
            <a:avLst/>
          </a:prstGeom>
          <a:noFill/>
          <a:ln>
            <a:solidFill>
              <a:schemeClr val="tx1"/>
            </a:solidFill>
          </a:ln>
        </p:spPr>
        <p:txBody>
          <a:bodyPr wrap="square" rtlCol="0">
            <a:spAutoFit/>
          </a:bodyPr>
          <a:lstStyle/>
          <a:p>
            <a:r>
              <a:rPr lang="en-US" sz="1400" dirty="0">
                <a:latin typeface="Times New Roman" panose="02020603050405020304" pitchFamily="18" charset="0"/>
              </a:rPr>
              <a:t>Rotation of the </a:t>
            </a:r>
          </a:p>
          <a:p>
            <a:r>
              <a:rPr lang="en-US" sz="1400" dirty="0">
                <a:latin typeface="Times New Roman" panose="02020603050405020304" pitchFamily="18" charset="0"/>
              </a:rPr>
              <a:t>Pacific Plate</a:t>
            </a:r>
          </a:p>
        </p:txBody>
      </p:sp>
      <p:sp>
        <p:nvSpPr>
          <p:cNvPr id="16" name="TextBox 15"/>
          <p:cNvSpPr txBox="1"/>
          <p:nvPr/>
        </p:nvSpPr>
        <p:spPr>
          <a:xfrm>
            <a:off x="1993786" y="4245970"/>
            <a:ext cx="1706726" cy="523220"/>
          </a:xfrm>
          <a:prstGeom prst="rect">
            <a:avLst/>
          </a:prstGeom>
          <a:noFill/>
          <a:ln>
            <a:solidFill>
              <a:schemeClr val="tx1"/>
            </a:solidFill>
          </a:ln>
        </p:spPr>
        <p:txBody>
          <a:bodyPr wrap="square" rtlCol="0">
            <a:spAutoFit/>
          </a:bodyPr>
          <a:lstStyle/>
          <a:p>
            <a:r>
              <a:rPr lang="en-US" sz="1400" dirty="0">
                <a:latin typeface="Times New Roman" panose="02020603050405020304" pitchFamily="18" charset="0"/>
              </a:rPr>
              <a:t>Rotation of the </a:t>
            </a:r>
          </a:p>
          <a:p>
            <a:r>
              <a:rPr lang="en-US" sz="1400" dirty="0">
                <a:latin typeface="Times New Roman" panose="02020603050405020304" pitchFamily="18" charset="0"/>
              </a:rPr>
              <a:t>Mariana Plate</a:t>
            </a:r>
          </a:p>
        </p:txBody>
      </p:sp>
      <p:sp>
        <p:nvSpPr>
          <p:cNvPr id="18" name="Content Placeholder 2"/>
          <p:cNvSpPr txBox="1">
            <a:spLocks/>
          </p:cNvSpPr>
          <p:nvPr/>
        </p:nvSpPr>
        <p:spPr bwMode="gray">
          <a:xfrm>
            <a:off x="127181" y="3022475"/>
            <a:ext cx="1092495" cy="332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77500" lnSpcReduction="20000"/>
          </a:bodyPr>
          <a:lstStyle>
            <a:lvl1pPr marL="342900" indent="-342900" algn="l" rtl="0" eaLnBrk="1" fontAlgn="base" hangingPunct="1">
              <a:spcBef>
                <a:spcPct val="20000"/>
              </a:spcBef>
              <a:spcAft>
                <a:spcPct val="0"/>
              </a:spcAft>
              <a:buClr>
                <a:schemeClr val="accent1"/>
              </a:buClr>
              <a:buFont typeface="Wingdings" pitchFamily="2" charset="2"/>
              <a:buChar char="§"/>
              <a:defRPr sz="2400" b="0">
                <a:solidFill>
                  <a:schemeClr val="tx1"/>
                </a:solidFill>
                <a:latin typeface="Calibri"/>
                <a:ea typeface="+mn-ea"/>
                <a:cs typeface="Calibri"/>
              </a:defRPr>
            </a:lvl1pPr>
            <a:lvl2pPr marL="742950" indent="-285750" algn="l" rtl="0" eaLnBrk="1" fontAlgn="base" hangingPunct="1">
              <a:spcBef>
                <a:spcPct val="20000"/>
              </a:spcBef>
              <a:spcAft>
                <a:spcPct val="0"/>
              </a:spcAft>
              <a:buClr>
                <a:schemeClr val="accent1"/>
              </a:buClr>
              <a:buChar char="–"/>
              <a:defRPr sz="2000" b="0">
                <a:solidFill>
                  <a:schemeClr val="tx1"/>
                </a:solidFill>
                <a:latin typeface="Calibri"/>
                <a:cs typeface="Calibri"/>
              </a:defRPr>
            </a:lvl2pPr>
            <a:lvl3pPr marL="11430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3pPr>
            <a:lvl4pPr marL="16002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4pPr>
            <a:lvl5pPr marL="2057400" indent="-228600" algn="l" rtl="0" eaLnBrk="1" fontAlgn="base" hangingPunct="1">
              <a:spcBef>
                <a:spcPct val="20000"/>
              </a:spcBef>
              <a:spcAft>
                <a:spcPct val="0"/>
              </a:spcAft>
              <a:buClr>
                <a:schemeClr val="accent1"/>
              </a:buClr>
              <a:buFont typeface="Wingdings" pitchFamily="2" charset="2"/>
              <a:buChar char="§"/>
              <a:defRPr sz="1800" b="0">
                <a:solidFill>
                  <a:schemeClr val="tx1"/>
                </a:solidFill>
                <a:latin typeface="Calibri"/>
                <a:cs typeface="Calibri"/>
              </a:defRPr>
            </a:lvl5pPr>
            <a:lvl6pPr marL="25146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sz="1800" b="1">
                <a:solidFill>
                  <a:schemeClr val="tx1"/>
                </a:solidFill>
                <a:latin typeface="+mn-lt"/>
              </a:defRPr>
            </a:lvl9pPr>
          </a:lstStyle>
          <a:p>
            <a:pPr marL="0" indent="0">
              <a:lnSpc>
                <a:spcPct val="120000"/>
              </a:lnSpc>
              <a:spcBef>
                <a:spcPts val="0"/>
              </a:spcBef>
              <a:buNone/>
              <a:defRPr/>
            </a:pPr>
            <a:r>
              <a:rPr lang="en-US" sz="2550" kern="0" dirty="0">
                <a:latin typeface="Times New Roman" panose="02020603050405020304" pitchFamily="18" charset="0"/>
                <a:cs typeface="Times New Roman" panose="02020603050405020304" pitchFamily="18" charset="0"/>
              </a:rPr>
              <a:t>ITRF2020</a:t>
            </a:r>
          </a:p>
        </p:txBody>
      </p:sp>
      <p:sp>
        <p:nvSpPr>
          <p:cNvPr id="7" name="Rounded Rectangle 6"/>
          <p:cNvSpPr/>
          <p:nvPr/>
        </p:nvSpPr>
        <p:spPr>
          <a:xfrm>
            <a:off x="1763271" y="1375436"/>
            <a:ext cx="2176253" cy="3770072"/>
          </a:xfrm>
          <a:prstGeom prst="roundRect">
            <a:avLst/>
          </a:prstGeom>
          <a:noFill/>
          <a:ln w="63500">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latin typeface="Times New Roman" panose="02020603050405020304" pitchFamily="18" charset="0"/>
            </a:endParaRPr>
          </a:p>
        </p:txBody>
      </p:sp>
      <p:sp>
        <p:nvSpPr>
          <p:cNvPr id="9" name="TextBox 8"/>
          <p:cNvSpPr txBox="1"/>
          <p:nvPr/>
        </p:nvSpPr>
        <p:spPr>
          <a:xfrm>
            <a:off x="2255713" y="5213997"/>
            <a:ext cx="1082348" cy="369332"/>
          </a:xfrm>
          <a:prstGeom prst="rect">
            <a:avLst/>
          </a:prstGeom>
          <a:noFill/>
        </p:spPr>
        <p:txBody>
          <a:bodyPr wrap="none" rtlCol="0">
            <a:spAutoFit/>
          </a:bodyPr>
          <a:lstStyle/>
          <a:p>
            <a:r>
              <a:rPr lang="en-US" b="1" dirty="0">
                <a:solidFill>
                  <a:srgbClr val="7030A0"/>
                </a:solidFill>
                <a:latin typeface="Times New Roman" panose="02020603050405020304" pitchFamily="18" charset="0"/>
              </a:rPr>
              <a:t>EPP2022</a:t>
            </a:r>
          </a:p>
        </p:txBody>
      </p:sp>
      <p:cxnSp>
        <p:nvCxnSpPr>
          <p:cNvPr id="11" name="Elbow Connector 10"/>
          <p:cNvCxnSpPr>
            <a:stCxn id="18" idx="0"/>
            <a:endCxn id="8" idx="1"/>
          </p:cNvCxnSpPr>
          <p:nvPr/>
        </p:nvCxnSpPr>
        <p:spPr>
          <a:xfrm rot="5400000" flipH="1" flipV="1">
            <a:off x="851248" y="1879938"/>
            <a:ext cx="964718" cy="1320359"/>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Elbow Connector 21"/>
          <p:cNvCxnSpPr>
            <a:endCxn id="14" idx="1"/>
          </p:cNvCxnSpPr>
          <p:nvPr/>
        </p:nvCxnSpPr>
        <p:spPr>
          <a:xfrm flipV="1">
            <a:off x="1290182" y="2876456"/>
            <a:ext cx="703605" cy="236582"/>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18" idx="2"/>
            <a:endCxn id="16" idx="1"/>
          </p:cNvCxnSpPr>
          <p:nvPr/>
        </p:nvCxnSpPr>
        <p:spPr>
          <a:xfrm rot="16200000" flipH="1">
            <a:off x="757524" y="3271316"/>
            <a:ext cx="1152169" cy="132035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Elbow Connector 35"/>
          <p:cNvCxnSpPr>
            <a:endCxn id="15" idx="1"/>
          </p:cNvCxnSpPr>
          <p:nvPr/>
        </p:nvCxnSpPr>
        <p:spPr>
          <a:xfrm>
            <a:off x="1290182" y="3227336"/>
            <a:ext cx="703605" cy="530834"/>
          </a:xfrm>
          <a:prstGeom prst="bent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559" name="Straight Arrow Connector 23558"/>
          <p:cNvCxnSpPr>
            <a:stCxn id="8" idx="3"/>
          </p:cNvCxnSpPr>
          <p:nvPr/>
        </p:nvCxnSpPr>
        <p:spPr>
          <a:xfrm>
            <a:off x="3700512" y="2057757"/>
            <a:ext cx="78149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14" idx="3"/>
          </p:cNvCxnSpPr>
          <p:nvPr/>
        </p:nvCxnSpPr>
        <p:spPr>
          <a:xfrm>
            <a:off x="3700512" y="2876456"/>
            <a:ext cx="78149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15" idx="3"/>
          </p:cNvCxnSpPr>
          <p:nvPr/>
        </p:nvCxnSpPr>
        <p:spPr>
          <a:xfrm>
            <a:off x="3700512" y="3758170"/>
            <a:ext cx="78149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a:stCxn id="16" idx="3"/>
          </p:cNvCxnSpPr>
          <p:nvPr/>
        </p:nvCxnSpPr>
        <p:spPr>
          <a:xfrm>
            <a:off x="3700512" y="4507580"/>
            <a:ext cx="78149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1641983" y="5525124"/>
            <a:ext cx="2707344" cy="461665"/>
          </a:xfrm>
          <a:prstGeom prst="rect">
            <a:avLst/>
          </a:prstGeom>
          <a:noFill/>
        </p:spPr>
        <p:txBody>
          <a:bodyPr wrap="none" rtlCol="0">
            <a:spAutoFit/>
          </a:bodyPr>
          <a:lstStyle/>
          <a:p>
            <a:r>
              <a:rPr lang="en-US" sz="1200" b="1" dirty="0">
                <a:solidFill>
                  <a:srgbClr val="7030A0"/>
                </a:solidFill>
                <a:latin typeface="Times New Roman" panose="02020603050405020304" pitchFamily="18" charset="0"/>
              </a:rPr>
              <a:t>EPP for “Euler pole parameters”</a:t>
            </a:r>
          </a:p>
          <a:p>
            <a:r>
              <a:rPr lang="en-US" sz="1200" b="1" dirty="0">
                <a:solidFill>
                  <a:srgbClr val="7030A0"/>
                </a:solidFill>
                <a:latin typeface="Times New Roman" panose="02020603050405020304" pitchFamily="18" charset="0"/>
              </a:rPr>
              <a:t>(a way of describing a plate’s rotation)</a:t>
            </a:r>
          </a:p>
        </p:txBody>
      </p:sp>
      <p:sp>
        <p:nvSpPr>
          <p:cNvPr id="23561" name="Footer Placeholder 23560"/>
          <p:cNvSpPr>
            <a:spLocks noGrp="1"/>
          </p:cNvSpPr>
          <p:nvPr>
            <p:ph type="ftr" sz="quarter" idx="11"/>
          </p:nvPr>
        </p:nvSpPr>
        <p:spPr/>
        <p:txBody>
          <a:bodyPr/>
          <a:lstStyle/>
          <a:p>
            <a:pPr>
              <a:defRPr/>
            </a:pPr>
            <a:r>
              <a:rPr lang="en-US"/>
              <a:t>FGCS</a:t>
            </a:r>
          </a:p>
        </p:txBody>
      </p:sp>
      <p:sp>
        <p:nvSpPr>
          <p:cNvPr id="3" name="TextBox 2">
            <a:extLst>
              <a:ext uri="{FF2B5EF4-FFF2-40B4-BE49-F238E27FC236}">
                <a16:creationId xmlns:a16="http://schemas.microsoft.com/office/drawing/2014/main" id="{D6315855-2245-4CCA-ACDA-EFA50BD72A3B}"/>
              </a:ext>
            </a:extLst>
          </p:cNvPr>
          <p:cNvSpPr txBox="1"/>
          <p:nvPr/>
        </p:nvSpPr>
        <p:spPr>
          <a:xfrm>
            <a:off x="7849419" y="1634819"/>
            <a:ext cx="4165600" cy="1200329"/>
          </a:xfrm>
          <a:prstGeom prst="rect">
            <a:avLst/>
          </a:prstGeom>
          <a:noFill/>
        </p:spPr>
        <p:txBody>
          <a:bodyPr wrap="square" rtlCol="0">
            <a:spAutoFit/>
          </a:bodyPr>
          <a:lstStyle/>
          <a:p>
            <a:r>
              <a:rPr lang="en-US" dirty="0"/>
              <a:t>EPP2022 is the </a:t>
            </a:r>
            <a:r>
              <a:rPr lang="en-US" b="1" dirty="0"/>
              <a:t>set of four </a:t>
            </a:r>
            <a:r>
              <a:rPr lang="en-US" dirty="0"/>
              <a:t>14-parameter Helmert transformations which relates ITRF2020 to N/P/C/MATRF2022</a:t>
            </a:r>
          </a:p>
        </p:txBody>
      </p:sp>
      <p:sp>
        <p:nvSpPr>
          <p:cNvPr id="24" name="TextBox 23">
            <a:extLst>
              <a:ext uri="{FF2B5EF4-FFF2-40B4-BE49-F238E27FC236}">
                <a16:creationId xmlns:a16="http://schemas.microsoft.com/office/drawing/2014/main" id="{24F5288C-EC34-4F34-89B8-6FCF7CA923EE}"/>
              </a:ext>
            </a:extLst>
          </p:cNvPr>
          <p:cNvSpPr txBox="1"/>
          <p:nvPr/>
        </p:nvSpPr>
        <p:spPr>
          <a:xfrm>
            <a:off x="7899219" y="3312992"/>
            <a:ext cx="4165600" cy="1754326"/>
          </a:xfrm>
          <a:prstGeom prst="rect">
            <a:avLst/>
          </a:prstGeom>
          <a:noFill/>
        </p:spPr>
        <p:txBody>
          <a:bodyPr wrap="square" rtlCol="0">
            <a:spAutoFit/>
          </a:bodyPr>
          <a:lstStyle/>
          <a:p>
            <a:r>
              <a:rPr lang="en-US" dirty="0"/>
              <a:t>Each 14-parameter Helmert transformation inside EPP2022 consists of:</a:t>
            </a:r>
          </a:p>
          <a:p>
            <a:pPr marL="285750" indent="-285750">
              <a:buFont typeface="Arial" panose="020B0604020202020204" pitchFamily="34" charset="0"/>
              <a:buChar char="•"/>
            </a:pPr>
            <a:r>
              <a:rPr lang="en-US" dirty="0"/>
              <a:t>11 zero-value coefficients</a:t>
            </a:r>
          </a:p>
          <a:p>
            <a:pPr marL="285750" indent="-285750">
              <a:buFont typeface="Arial" panose="020B0604020202020204" pitchFamily="34" charset="0"/>
              <a:buChar char="•"/>
            </a:pPr>
            <a:r>
              <a:rPr lang="en-US" dirty="0"/>
              <a:t>3 non-zero coefficients</a:t>
            </a:r>
          </a:p>
          <a:p>
            <a:pPr marL="285750" indent="-285750">
              <a:buFont typeface="Arial" panose="020B0604020202020204" pitchFamily="34" charset="0"/>
              <a:buChar char="•"/>
            </a:pPr>
            <a:r>
              <a:rPr lang="en-US" dirty="0"/>
              <a:t>1 reference epoch (2020.00)</a:t>
            </a:r>
          </a:p>
        </p:txBody>
      </p:sp>
      <p:sp>
        <p:nvSpPr>
          <p:cNvPr id="25" name="TextBox 24">
            <a:extLst>
              <a:ext uri="{FF2B5EF4-FFF2-40B4-BE49-F238E27FC236}">
                <a16:creationId xmlns:a16="http://schemas.microsoft.com/office/drawing/2014/main" id="{417520EB-6831-40BD-A8FF-8D358B384159}"/>
              </a:ext>
            </a:extLst>
          </p:cNvPr>
          <p:cNvSpPr txBox="1"/>
          <p:nvPr/>
        </p:nvSpPr>
        <p:spPr>
          <a:xfrm rot="20134578">
            <a:off x="9923865" y="770961"/>
            <a:ext cx="2095445" cy="369332"/>
          </a:xfrm>
          <a:prstGeom prst="rect">
            <a:avLst/>
          </a:prstGeom>
          <a:solidFill>
            <a:schemeClr val="bg1"/>
          </a:solidFill>
        </p:spPr>
        <p:txBody>
          <a:bodyPr wrap="none" rtlCol="0">
            <a:spAutoFit/>
          </a:bodyPr>
          <a:lstStyle/>
          <a:p>
            <a:r>
              <a:rPr lang="en-US" b="1" dirty="0">
                <a:solidFill>
                  <a:srgbClr val="FF0000"/>
                </a:solidFill>
              </a:rPr>
              <a:t>Background Info!</a:t>
            </a:r>
          </a:p>
        </p:txBody>
      </p:sp>
    </p:spTree>
    <p:extLst>
      <p:ext uri="{BB962C8B-B14F-4D97-AF65-F5344CB8AC3E}">
        <p14:creationId xmlns:p14="http://schemas.microsoft.com/office/powerpoint/2010/main" val="426270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55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3">
                                            <p:txEl>
                                              <p:pRg st="6" end="6"/>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6" grpId="0" animBg="1"/>
      <p:bldP spid="7" grpId="0" animBg="1"/>
      <p:bldP spid="9" grpId="0"/>
      <p:bldP spid="55" grpId="0"/>
      <p:bldP spid="3" grpId="0"/>
      <p:bldP spid="2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39BFD-7317-4117-AFBE-551773F95BA4}"/>
              </a:ext>
            </a:extLst>
          </p:cNvPr>
          <p:cNvSpPr>
            <a:spLocks noGrp="1"/>
          </p:cNvSpPr>
          <p:nvPr>
            <p:ph type="title"/>
          </p:nvPr>
        </p:nvSpPr>
        <p:spPr/>
        <p:txBody>
          <a:bodyPr/>
          <a:lstStyle/>
          <a:p>
            <a:r>
              <a:rPr lang="en-US" dirty="0"/>
              <a:t>EPP2022 (alpha)</a:t>
            </a:r>
          </a:p>
        </p:txBody>
      </p:sp>
      <mc:AlternateContent xmlns:mc="http://schemas.openxmlformats.org/markup-compatibility/2006" xmlns:a14="http://schemas.microsoft.com/office/drawing/2010/main">
        <mc:Choice Requires="a14">
          <p:graphicFrame>
            <p:nvGraphicFramePr>
              <p:cNvPr id="7" name="Table 7">
                <a:extLst>
                  <a:ext uri="{FF2B5EF4-FFF2-40B4-BE49-F238E27FC236}">
                    <a16:creationId xmlns:a16="http://schemas.microsoft.com/office/drawing/2014/main" id="{D88B79DD-5F74-45CF-9A79-F697CB9E0584}"/>
                  </a:ext>
                </a:extLst>
              </p:cNvPr>
              <p:cNvGraphicFramePr>
                <a:graphicFrameLocks noGrp="1"/>
              </p:cNvGraphicFramePr>
              <p:nvPr>
                <p:ph idx="1"/>
                <p:extLst>
                  <p:ext uri="{D42A27DB-BD31-4B8C-83A1-F6EECF244321}">
                    <p14:modId xmlns:p14="http://schemas.microsoft.com/office/powerpoint/2010/main" val="1703965722"/>
                  </p:ext>
                </p:extLst>
              </p:nvPr>
            </p:nvGraphicFramePr>
            <p:xfrm>
              <a:off x="1" y="1728020"/>
              <a:ext cx="12192000" cy="2959800"/>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2315008581"/>
                        </a:ext>
                      </a:extLst>
                    </a:gridCol>
                    <a:gridCol w="2438400">
                      <a:extLst>
                        <a:ext uri="{9D8B030D-6E8A-4147-A177-3AD203B41FA5}">
                          <a16:colId xmlns:a16="http://schemas.microsoft.com/office/drawing/2014/main" val="2171302549"/>
                        </a:ext>
                      </a:extLst>
                    </a:gridCol>
                    <a:gridCol w="2438400">
                      <a:extLst>
                        <a:ext uri="{9D8B030D-6E8A-4147-A177-3AD203B41FA5}">
                          <a16:colId xmlns:a16="http://schemas.microsoft.com/office/drawing/2014/main" val="432113964"/>
                        </a:ext>
                      </a:extLst>
                    </a:gridCol>
                    <a:gridCol w="2438400">
                      <a:extLst>
                        <a:ext uri="{9D8B030D-6E8A-4147-A177-3AD203B41FA5}">
                          <a16:colId xmlns:a16="http://schemas.microsoft.com/office/drawing/2014/main" val="1401708009"/>
                        </a:ext>
                      </a:extLst>
                    </a:gridCol>
                    <a:gridCol w="2438400">
                      <a:extLst>
                        <a:ext uri="{9D8B030D-6E8A-4147-A177-3AD203B41FA5}">
                          <a16:colId xmlns:a16="http://schemas.microsoft.com/office/drawing/2014/main" val="3559452208"/>
                        </a:ext>
                      </a:extLst>
                    </a:gridCol>
                  </a:tblGrid>
                  <a:tr h="370840">
                    <a:tc>
                      <a:txBody>
                        <a:bodyPr/>
                        <a:lstStyle/>
                        <a:p>
                          <a:endParaRPr lang="en-US" sz="3200" dirty="0"/>
                        </a:p>
                      </a:txBody>
                      <a:tcPr/>
                    </a:tc>
                    <a:tc>
                      <a:txBody>
                        <a:bodyPr/>
                        <a:lstStyle/>
                        <a:p>
                          <a:pPr algn="ctr"/>
                          <a:r>
                            <a:rPr lang="en-US" sz="3200" dirty="0"/>
                            <a:t>NATRF2022</a:t>
                          </a:r>
                        </a:p>
                      </a:txBody>
                      <a:tcPr/>
                    </a:tc>
                    <a:tc>
                      <a:txBody>
                        <a:bodyPr/>
                        <a:lstStyle/>
                        <a:p>
                          <a:pPr algn="ctr"/>
                          <a:r>
                            <a:rPr lang="en-US" sz="3200" dirty="0"/>
                            <a:t>PATRF2022</a:t>
                          </a:r>
                        </a:p>
                      </a:txBody>
                      <a:tcPr/>
                    </a:tc>
                    <a:tc>
                      <a:txBody>
                        <a:bodyPr/>
                        <a:lstStyle/>
                        <a:p>
                          <a:pPr algn="ctr"/>
                          <a:r>
                            <a:rPr lang="en-US" sz="3200" dirty="0"/>
                            <a:t>CATRF2022</a:t>
                          </a:r>
                        </a:p>
                      </a:txBody>
                      <a:tcPr/>
                    </a:tc>
                    <a:tc>
                      <a:txBody>
                        <a:bodyPr/>
                        <a:lstStyle/>
                        <a:p>
                          <a:pPr algn="ctr"/>
                          <a:r>
                            <a:rPr lang="en-US" sz="3200" dirty="0"/>
                            <a:t>MATRF2022</a:t>
                          </a:r>
                        </a:p>
                      </a:txBody>
                      <a:tcPr/>
                    </a:tc>
                    <a:extLst>
                      <a:ext uri="{0D108BD9-81ED-4DB2-BD59-A6C34878D82A}">
                        <a16:rowId xmlns:a16="http://schemas.microsoft.com/office/drawing/2014/main" val="1295616390"/>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3200" i="1" kern="1200" smtClean="0">
                                        <a:solidFill>
                                          <a:schemeClr val="dk1"/>
                                        </a:solidFill>
                                        <a:effectLst/>
                                        <a:latin typeface="Cambria Math" panose="02040503050406030204" pitchFamily="18" charset="0"/>
                                        <a:ea typeface="+mn-ea"/>
                                        <a:cs typeface="+mn-cs"/>
                                      </a:rPr>
                                    </m:ctrlPr>
                                  </m:sSubPr>
                                  <m:e>
                                    <m:acc>
                                      <m:accPr>
                                        <m:chr m:val="̇"/>
                                        <m:ctrlPr>
                                          <a:rPr lang="en-US" sz="3200" i="1" kern="1200">
                                            <a:solidFill>
                                              <a:schemeClr val="dk1"/>
                                            </a:solidFill>
                                            <a:effectLst/>
                                            <a:latin typeface="Cambria Math" panose="02040503050406030204" pitchFamily="18" charset="0"/>
                                            <a:ea typeface="+mn-ea"/>
                                            <a:cs typeface="+mn-cs"/>
                                          </a:rPr>
                                        </m:ctrlPr>
                                      </m:accPr>
                                      <m:e>
                                        <m:r>
                                          <a:rPr lang="en-US" sz="3200" i="1" kern="1200">
                                            <a:solidFill>
                                              <a:schemeClr val="dk1"/>
                                            </a:solidFill>
                                            <a:effectLst/>
                                            <a:latin typeface="Cambria Math" panose="02040503050406030204" pitchFamily="18" charset="0"/>
                                            <a:ea typeface="+mn-ea"/>
                                            <a:cs typeface="+mn-cs"/>
                                          </a:rPr>
                                          <m:t>𝜀</m:t>
                                        </m:r>
                                      </m:e>
                                    </m:acc>
                                  </m:e>
                                  <m:sub>
                                    <m:r>
                                      <a:rPr lang="en-US" sz="3200" b="0" i="1" kern="1200" smtClean="0">
                                        <a:solidFill>
                                          <a:schemeClr val="dk1"/>
                                        </a:solidFill>
                                        <a:effectLst/>
                                        <a:latin typeface="Cambria Math" panose="02040503050406030204" pitchFamily="18" charset="0"/>
                                        <a:ea typeface="+mn-ea"/>
                                        <a:cs typeface="+mn-cs"/>
                                      </a:rPr>
                                      <m:t>𝑋</m:t>
                                    </m:r>
                                    <m:r>
                                      <a:rPr lang="en-US" sz="3200" i="1" kern="120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𝐼</m:t>
                                    </m:r>
                                    <m:r>
                                      <a:rPr lang="en-US" sz="3200" i="1" kern="120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𝑁</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𝑃</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𝐶</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𝑀</m:t>
                                    </m:r>
                                  </m:sub>
                                </m:sSub>
                              </m:oMath>
                            </m:oMathPara>
                          </a14:m>
                          <a:endParaRPr lang="en-US" sz="3200" dirty="0"/>
                        </a:p>
                      </a:txBody>
                      <a:tcPr/>
                    </a:tc>
                    <a:tc>
                      <a:txBody>
                        <a:bodyPr/>
                        <a:lstStyle/>
                        <a:p>
                          <a:pPr algn="ctr"/>
                          <a:r>
                            <a:rPr lang="en-US" sz="3200" dirty="0"/>
                            <a:t>0.051</a:t>
                          </a:r>
                        </a:p>
                      </a:txBody>
                      <a:tcPr/>
                    </a:tc>
                    <a:tc>
                      <a:txBody>
                        <a:bodyPr/>
                        <a:lstStyle/>
                        <a:p>
                          <a:pPr algn="ctr"/>
                          <a:r>
                            <a:rPr lang="en-US" sz="3200" dirty="0"/>
                            <a:t>-0.409</a:t>
                          </a:r>
                        </a:p>
                      </a:txBody>
                      <a:tcPr/>
                    </a:tc>
                    <a:tc>
                      <a:txBody>
                        <a:bodyPr/>
                        <a:lstStyle/>
                        <a:p>
                          <a:pPr algn="ctr"/>
                          <a:r>
                            <a:rPr lang="en-US" sz="3200" dirty="0"/>
                            <a:t>-0.189</a:t>
                          </a:r>
                        </a:p>
                      </a:txBody>
                      <a:tcPr/>
                    </a:tc>
                    <a:tc>
                      <a:txBody>
                        <a:bodyPr/>
                        <a:lstStyle/>
                        <a:p>
                          <a:pPr algn="ctr"/>
                          <a:r>
                            <a:rPr lang="en-US" sz="3200" dirty="0"/>
                            <a:t>-8.089</a:t>
                          </a:r>
                        </a:p>
                      </a:txBody>
                      <a:tcPr/>
                    </a:tc>
                    <a:extLst>
                      <a:ext uri="{0D108BD9-81ED-4DB2-BD59-A6C34878D82A}">
                        <a16:rowId xmlns:a16="http://schemas.microsoft.com/office/drawing/2014/main" val="2381514760"/>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3200" i="1" kern="1200" smtClean="0">
                                        <a:solidFill>
                                          <a:schemeClr val="dk1"/>
                                        </a:solidFill>
                                        <a:effectLst/>
                                        <a:latin typeface="Cambria Math" panose="02040503050406030204" pitchFamily="18" charset="0"/>
                                        <a:ea typeface="+mn-ea"/>
                                        <a:cs typeface="+mn-cs"/>
                                      </a:rPr>
                                    </m:ctrlPr>
                                  </m:sSubPr>
                                  <m:e>
                                    <m:acc>
                                      <m:accPr>
                                        <m:chr m:val="̇"/>
                                        <m:ctrlPr>
                                          <a:rPr lang="en-US" sz="3200" i="1" kern="1200">
                                            <a:solidFill>
                                              <a:schemeClr val="dk1"/>
                                            </a:solidFill>
                                            <a:effectLst/>
                                            <a:latin typeface="Cambria Math" panose="02040503050406030204" pitchFamily="18" charset="0"/>
                                            <a:ea typeface="+mn-ea"/>
                                            <a:cs typeface="+mn-cs"/>
                                          </a:rPr>
                                        </m:ctrlPr>
                                      </m:accPr>
                                      <m:e>
                                        <m:r>
                                          <a:rPr lang="en-US" sz="3200" i="1" kern="1200">
                                            <a:solidFill>
                                              <a:schemeClr val="dk1"/>
                                            </a:solidFill>
                                            <a:effectLst/>
                                            <a:latin typeface="Cambria Math" panose="02040503050406030204" pitchFamily="18" charset="0"/>
                                            <a:ea typeface="+mn-ea"/>
                                            <a:cs typeface="+mn-cs"/>
                                          </a:rPr>
                                          <m:t>𝜀</m:t>
                                        </m:r>
                                      </m:e>
                                    </m:acc>
                                  </m:e>
                                  <m:sub>
                                    <m:r>
                                      <a:rPr lang="en-US" sz="3200" b="0" i="1" kern="1200" smtClean="0">
                                        <a:solidFill>
                                          <a:schemeClr val="dk1"/>
                                        </a:solidFill>
                                        <a:effectLst/>
                                        <a:latin typeface="Cambria Math" panose="02040503050406030204" pitchFamily="18" charset="0"/>
                                        <a:ea typeface="+mn-ea"/>
                                        <a:cs typeface="+mn-cs"/>
                                      </a:rPr>
                                      <m:t>𝑌</m:t>
                                    </m:r>
                                    <m:r>
                                      <a:rPr lang="en-US" sz="3200" i="1" kern="120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𝐼</m:t>
                                    </m:r>
                                    <m:r>
                                      <a:rPr lang="en-US" sz="3200" i="1" kern="120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𝑁</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𝑃</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𝐶</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𝑀</m:t>
                                    </m:r>
                                  </m:sub>
                                </m:sSub>
                              </m:oMath>
                            </m:oMathPara>
                          </a14:m>
                          <a:endParaRPr lang="en-US" sz="3200" dirty="0"/>
                        </a:p>
                      </a:txBody>
                      <a:tcPr/>
                    </a:tc>
                    <a:tc>
                      <a:txBody>
                        <a:bodyPr/>
                        <a:lstStyle/>
                        <a:p>
                          <a:pPr algn="ctr"/>
                          <a:r>
                            <a:rPr lang="en-US" sz="3200" dirty="0"/>
                            <a:t>-0.736</a:t>
                          </a:r>
                        </a:p>
                      </a:txBody>
                      <a:tcPr/>
                    </a:tc>
                    <a:tc>
                      <a:txBody>
                        <a:bodyPr/>
                        <a:lstStyle/>
                        <a:p>
                          <a:pPr algn="ctr"/>
                          <a:r>
                            <a:rPr lang="en-US" sz="3200" dirty="0"/>
                            <a:t>1.047</a:t>
                          </a:r>
                        </a:p>
                      </a:txBody>
                      <a:tcPr/>
                    </a:tc>
                    <a:tc>
                      <a:txBody>
                        <a:bodyPr/>
                        <a:lstStyle/>
                        <a:p>
                          <a:pPr algn="ctr"/>
                          <a:r>
                            <a:rPr lang="en-US" sz="3200" dirty="0"/>
                            <a:t>-4.722</a:t>
                          </a:r>
                        </a:p>
                      </a:txBody>
                      <a:tcPr/>
                    </a:tc>
                    <a:tc>
                      <a:txBody>
                        <a:bodyPr/>
                        <a:lstStyle/>
                        <a:p>
                          <a:pPr algn="ctr"/>
                          <a:r>
                            <a:rPr lang="en-US" sz="3200" dirty="0"/>
                            <a:t>5.937</a:t>
                          </a:r>
                        </a:p>
                      </a:txBody>
                      <a:tcPr/>
                    </a:tc>
                    <a:extLst>
                      <a:ext uri="{0D108BD9-81ED-4DB2-BD59-A6C34878D82A}">
                        <a16:rowId xmlns:a16="http://schemas.microsoft.com/office/drawing/2014/main" val="2916322045"/>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3200" i="1" kern="1200" smtClean="0">
                                        <a:solidFill>
                                          <a:schemeClr val="dk1"/>
                                        </a:solidFill>
                                        <a:effectLst/>
                                        <a:latin typeface="Cambria Math" panose="02040503050406030204" pitchFamily="18" charset="0"/>
                                        <a:ea typeface="+mn-ea"/>
                                        <a:cs typeface="+mn-cs"/>
                                      </a:rPr>
                                    </m:ctrlPr>
                                  </m:sSubPr>
                                  <m:e>
                                    <m:acc>
                                      <m:accPr>
                                        <m:chr m:val="̇"/>
                                        <m:ctrlPr>
                                          <a:rPr lang="en-US" sz="3200" i="1" kern="1200">
                                            <a:solidFill>
                                              <a:schemeClr val="dk1"/>
                                            </a:solidFill>
                                            <a:effectLst/>
                                            <a:latin typeface="Cambria Math" panose="02040503050406030204" pitchFamily="18" charset="0"/>
                                            <a:ea typeface="+mn-ea"/>
                                            <a:cs typeface="+mn-cs"/>
                                          </a:rPr>
                                        </m:ctrlPr>
                                      </m:accPr>
                                      <m:e>
                                        <m:r>
                                          <a:rPr lang="en-US" sz="3200" i="1" kern="1200">
                                            <a:solidFill>
                                              <a:schemeClr val="dk1"/>
                                            </a:solidFill>
                                            <a:effectLst/>
                                            <a:latin typeface="Cambria Math" panose="02040503050406030204" pitchFamily="18" charset="0"/>
                                            <a:ea typeface="+mn-ea"/>
                                            <a:cs typeface="+mn-cs"/>
                                          </a:rPr>
                                          <m:t>𝜀</m:t>
                                        </m:r>
                                      </m:e>
                                    </m:acc>
                                  </m:e>
                                  <m:sub>
                                    <m:r>
                                      <a:rPr lang="en-US" sz="3200" b="0" i="1" kern="1200" smtClean="0">
                                        <a:solidFill>
                                          <a:schemeClr val="dk1"/>
                                        </a:solidFill>
                                        <a:effectLst/>
                                        <a:latin typeface="Cambria Math" panose="02040503050406030204" pitchFamily="18" charset="0"/>
                                        <a:ea typeface="+mn-ea"/>
                                        <a:cs typeface="+mn-cs"/>
                                      </a:rPr>
                                      <m:t>𝑍</m:t>
                                    </m:r>
                                    <m:r>
                                      <a:rPr lang="en-US" sz="3200" i="1" kern="120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𝐼</m:t>
                                    </m:r>
                                    <m:r>
                                      <a:rPr lang="en-US" sz="3200" i="1" kern="120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𝑁</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𝑃</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𝐶</m:t>
                                    </m:r>
                                    <m:r>
                                      <a:rPr lang="en-US" sz="3200" b="0" i="1" kern="1200" smtClean="0">
                                        <a:solidFill>
                                          <a:schemeClr val="dk1"/>
                                        </a:solidFill>
                                        <a:effectLst/>
                                        <a:latin typeface="Cambria Math" panose="02040503050406030204" pitchFamily="18" charset="0"/>
                                        <a:ea typeface="+mn-ea"/>
                                        <a:cs typeface="+mn-cs"/>
                                      </a:rPr>
                                      <m:t>,</m:t>
                                    </m:r>
                                    <m:r>
                                      <a:rPr lang="en-US" sz="3200" b="0" i="1" kern="1200" smtClean="0">
                                        <a:solidFill>
                                          <a:schemeClr val="dk1"/>
                                        </a:solidFill>
                                        <a:effectLst/>
                                        <a:latin typeface="Cambria Math" panose="02040503050406030204" pitchFamily="18" charset="0"/>
                                        <a:ea typeface="+mn-ea"/>
                                        <a:cs typeface="+mn-cs"/>
                                      </a:rPr>
                                      <m:t>𝑀</m:t>
                                    </m:r>
                                  </m:sub>
                                </m:sSub>
                              </m:oMath>
                            </m:oMathPara>
                          </a14:m>
                          <a:endParaRPr lang="en-US" sz="3200" dirty="0"/>
                        </a:p>
                      </a:txBody>
                      <a:tcPr/>
                    </a:tc>
                    <a:tc>
                      <a:txBody>
                        <a:bodyPr/>
                        <a:lstStyle/>
                        <a:p>
                          <a:pPr algn="ctr"/>
                          <a:r>
                            <a:rPr lang="en-US" sz="3200" dirty="0"/>
                            <a:t>-0.024</a:t>
                          </a:r>
                        </a:p>
                      </a:txBody>
                      <a:tcPr/>
                    </a:tc>
                    <a:tc>
                      <a:txBody>
                        <a:bodyPr/>
                        <a:lstStyle/>
                        <a:p>
                          <a:pPr algn="ctr"/>
                          <a:r>
                            <a:rPr lang="en-US" sz="3200" dirty="0"/>
                            <a:t>-2.169</a:t>
                          </a:r>
                        </a:p>
                      </a:txBody>
                      <a:tcPr/>
                    </a:tc>
                    <a:tc>
                      <a:txBody>
                        <a:bodyPr/>
                        <a:lstStyle/>
                        <a:p>
                          <a:pPr algn="ctr"/>
                          <a:r>
                            <a:rPr lang="en-US" sz="3200" dirty="0"/>
                            <a:t>2.962</a:t>
                          </a:r>
                        </a:p>
                      </a:txBody>
                      <a:tcPr/>
                    </a:tc>
                    <a:tc>
                      <a:txBody>
                        <a:bodyPr/>
                        <a:lstStyle/>
                        <a:p>
                          <a:pPr algn="ctr"/>
                          <a:r>
                            <a:rPr lang="en-US" sz="3200" dirty="0"/>
                            <a:t>2.159</a:t>
                          </a:r>
                        </a:p>
                      </a:txBody>
                      <a:tcPr/>
                    </a:tc>
                    <a:extLst>
                      <a:ext uri="{0D108BD9-81ED-4DB2-BD59-A6C34878D82A}">
                        <a16:rowId xmlns:a16="http://schemas.microsoft.com/office/drawing/2014/main" val="2101292486"/>
                      </a:ext>
                    </a:extLst>
                  </a:tr>
                  <a:tr h="370840">
                    <a:tc>
                      <a:txBody>
                        <a:bodyPr/>
                        <a:lstStyle/>
                        <a:p>
                          <a:r>
                            <a:rPr lang="en-US" sz="3200" dirty="0"/>
                            <a:t>Total rotation</a:t>
                          </a:r>
                        </a:p>
                      </a:txBody>
                      <a:tcPr/>
                    </a:tc>
                    <a:tc>
                      <a:txBody>
                        <a:bodyPr/>
                        <a:lstStyle/>
                        <a:p>
                          <a:pPr algn="ctr"/>
                          <a:r>
                            <a:rPr lang="en-US" sz="3200" i="1" dirty="0"/>
                            <a:t>0.738 </a:t>
                          </a:r>
                        </a:p>
                      </a:txBody>
                      <a:tcPr/>
                    </a:tc>
                    <a:tc>
                      <a:txBody>
                        <a:bodyPr/>
                        <a:lstStyle/>
                        <a:p>
                          <a:pPr algn="ctr"/>
                          <a:r>
                            <a:rPr lang="en-US" sz="3200" i="1" dirty="0"/>
                            <a:t>2.443</a:t>
                          </a:r>
                        </a:p>
                      </a:txBody>
                      <a:tcPr/>
                    </a:tc>
                    <a:tc>
                      <a:txBody>
                        <a:bodyPr/>
                        <a:lstStyle/>
                        <a:p>
                          <a:pPr algn="ctr"/>
                          <a:r>
                            <a:rPr lang="en-US" sz="3200" i="1" dirty="0"/>
                            <a:t>5.577</a:t>
                          </a:r>
                        </a:p>
                      </a:txBody>
                      <a:tcPr/>
                    </a:tc>
                    <a:tc>
                      <a:txBody>
                        <a:bodyPr/>
                        <a:lstStyle/>
                        <a:p>
                          <a:pPr algn="ctr"/>
                          <a:r>
                            <a:rPr lang="en-US" sz="3200" i="1" dirty="0"/>
                            <a:t>10.264</a:t>
                          </a:r>
                        </a:p>
                      </a:txBody>
                      <a:tcPr/>
                    </a:tc>
                    <a:extLst>
                      <a:ext uri="{0D108BD9-81ED-4DB2-BD59-A6C34878D82A}">
                        <a16:rowId xmlns:a16="http://schemas.microsoft.com/office/drawing/2014/main" val="2332222221"/>
                      </a:ext>
                    </a:extLst>
                  </a:tr>
                </a:tbl>
              </a:graphicData>
            </a:graphic>
          </p:graphicFrame>
        </mc:Choice>
        <mc:Fallback xmlns="">
          <p:graphicFrame>
            <p:nvGraphicFramePr>
              <p:cNvPr id="7" name="Table 7">
                <a:extLst>
                  <a:ext uri="{FF2B5EF4-FFF2-40B4-BE49-F238E27FC236}">
                    <a16:creationId xmlns:a16="http://schemas.microsoft.com/office/drawing/2014/main" id="{D88B79DD-5F74-45CF-9A79-F697CB9E0584}"/>
                  </a:ext>
                </a:extLst>
              </p:cNvPr>
              <p:cNvGraphicFramePr>
                <a:graphicFrameLocks noGrp="1"/>
              </p:cNvGraphicFramePr>
              <p:nvPr>
                <p:ph idx="1"/>
                <p:extLst>
                  <p:ext uri="{D42A27DB-BD31-4B8C-83A1-F6EECF244321}">
                    <p14:modId xmlns:p14="http://schemas.microsoft.com/office/powerpoint/2010/main" val="1703965722"/>
                  </p:ext>
                </p:extLst>
              </p:nvPr>
            </p:nvGraphicFramePr>
            <p:xfrm>
              <a:off x="1" y="1728020"/>
              <a:ext cx="12192000" cy="2959800"/>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2315008581"/>
                        </a:ext>
                      </a:extLst>
                    </a:gridCol>
                    <a:gridCol w="2438400">
                      <a:extLst>
                        <a:ext uri="{9D8B030D-6E8A-4147-A177-3AD203B41FA5}">
                          <a16:colId xmlns:a16="http://schemas.microsoft.com/office/drawing/2014/main" val="2171302549"/>
                        </a:ext>
                      </a:extLst>
                    </a:gridCol>
                    <a:gridCol w="2438400">
                      <a:extLst>
                        <a:ext uri="{9D8B030D-6E8A-4147-A177-3AD203B41FA5}">
                          <a16:colId xmlns:a16="http://schemas.microsoft.com/office/drawing/2014/main" val="432113964"/>
                        </a:ext>
                      </a:extLst>
                    </a:gridCol>
                    <a:gridCol w="2438400">
                      <a:extLst>
                        <a:ext uri="{9D8B030D-6E8A-4147-A177-3AD203B41FA5}">
                          <a16:colId xmlns:a16="http://schemas.microsoft.com/office/drawing/2014/main" val="1401708009"/>
                        </a:ext>
                      </a:extLst>
                    </a:gridCol>
                    <a:gridCol w="2438400">
                      <a:extLst>
                        <a:ext uri="{9D8B030D-6E8A-4147-A177-3AD203B41FA5}">
                          <a16:colId xmlns:a16="http://schemas.microsoft.com/office/drawing/2014/main" val="3559452208"/>
                        </a:ext>
                      </a:extLst>
                    </a:gridCol>
                  </a:tblGrid>
                  <a:tr h="579120">
                    <a:tc>
                      <a:txBody>
                        <a:bodyPr/>
                        <a:lstStyle/>
                        <a:p>
                          <a:endParaRPr lang="en-US" sz="3200" dirty="0"/>
                        </a:p>
                      </a:txBody>
                      <a:tcPr/>
                    </a:tc>
                    <a:tc>
                      <a:txBody>
                        <a:bodyPr/>
                        <a:lstStyle/>
                        <a:p>
                          <a:pPr algn="ctr"/>
                          <a:r>
                            <a:rPr lang="en-US" sz="3200" dirty="0"/>
                            <a:t>NATRF2022</a:t>
                          </a:r>
                        </a:p>
                      </a:txBody>
                      <a:tcPr/>
                    </a:tc>
                    <a:tc>
                      <a:txBody>
                        <a:bodyPr/>
                        <a:lstStyle/>
                        <a:p>
                          <a:pPr algn="ctr"/>
                          <a:r>
                            <a:rPr lang="en-US" sz="3200" dirty="0"/>
                            <a:t>PATRF2022</a:t>
                          </a:r>
                        </a:p>
                      </a:txBody>
                      <a:tcPr/>
                    </a:tc>
                    <a:tc>
                      <a:txBody>
                        <a:bodyPr/>
                        <a:lstStyle/>
                        <a:p>
                          <a:pPr algn="ctr"/>
                          <a:r>
                            <a:rPr lang="en-US" sz="3200" dirty="0"/>
                            <a:t>CATRF2022</a:t>
                          </a:r>
                        </a:p>
                      </a:txBody>
                      <a:tcPr/>
                    </a:tc>
                    <a:tc>
                      <a:txBody>
                        <a:bodyPr/>
                        <a:lstStyle/>
                        <a:p>
                          <a:pPr algn="ctr"/>
                          <a:r>
                            <a:rPr lang="en-US" sz="3200" dirty="0"/>
                            <a:t>MATRF2022</a:t>
                          </a:r>
                        </a:p>
                      </a:txBody>
                      <a:tcPr/>
                    </a:tc>
                    <a:extLst>
                      <a:ext uri="{0D108BD9-81ED-4DB2-BD59-A6C34878D82A}">
                        <a16:rowId xmlns:a16="http://schemas.microsoft.com/office/drawing/2014/main" val="1295616390"/>
                      </a:ext>
                    </a:extLst>
                  </a:tr>
                  <a:tr h="600520">
                    <a:tc>
                      <a:txBody>
                        <a:bodyPr/>
                        <a:lstStyle/>
                        <a:p>
                          <a:endParaRPr lang="en-US"/>
                        </a:p>
                      </a:txBody>
                      <a:tcPr>
                        <a:blipFill>
                          <a:blip r:embed="rId2"/>
                          <a:stretch>
                            <a:fillRect l="-500" t="-109091" r="-401250" b="-328283"/>
                          </a:stretch>
                        </a:blipFill>
                      </a:tcPr>
                    </a:tc>
                    <a:tc>
                      <a:txBody>
                        <a:bodyPr/>
                        <a:lstStyle/>
                        <a:p>
                          <a:pPr algn="ctr"/>
                          <a:r>
                            <a:rPr lang="en-US" sz="3200" dirty="0"/>
                            <a:t>0.051</a:t>
                          </a:r>
                        </a:p>
                      </a:txBody>
                      <a:tcPr/>
                    </a:tc>
                    <a:tc>
                      <a:txBody>
                        <a:bodyPr/>
                        <a:lstStyle/>
                        <a:p>
                          <a:pPr algn="ctr"/>
                          <a:r>
                            <a:rPr lang="en-US" sz="3200" dirty="0"/>
                            <a:t>-0.409</a:t>
                          </a:r>
                        </a:p>
                      </a:txBody>
                      <a:tcPr/>
                    </a:tc>
                    <a:tc>
                      <a:txBody>
                        <a:bodyPr/>
                        <a:lstStyle/>
                        <a:p>
                          <a:pPr algn="ctr"/>
                          <a:r>
                            <a:rPr lang="en-US" sz="3200" dirty="0"/>
                            <a:t>-0.189</a:t>
                          </a:r>
                        </a:p>
                      </a:txBody>
                      <a:tcPr/>
                    </a:tc>
                    <a:tc>
                      <a:txBody>
                        <a:bodyPr/>
                        <a:lstStyle/>
                        <a:p>
                          <a:pPr algn="ctr"/>
                          <a:r>
                            <a:rPr lang="en-US" sz="3200" dirty="0"/>
                            <a:t>-8.089</a:t>
                          </a:r>
                        </a:p>
                      </a:txBody>
                      <a:tcPr/>
                    </a:tc>
                    <a:extLst>
                      <a:ext uri="{0D108BD9-81ED-4DB2-BD59-A6C34878D82A}">
                        <a16:rowId xmlns:a16="http://schemas.microsoft.com/office/drawing/2014/main" val="2381514760"/>
                      </a:ext>
                    </a:extLst>
                  </a:tr>
                  <a:tr h="600520">
                    <a:tc>
                      <a:txBody>
                        <a:bodyPr/>
                        <a:lstStyle/>
                        <a:p>
                          <a:endParaRPr lang="en-US"/>
                        </a:p>
                      </a:txBody>
                      <a:tcPr>
                        <a:blipFill>
                          <a:blip r:embed="rId2"/>
                          <a:stretch>
                            <a:fillRect l="-500" t="-211224" r="-401250" b="-231633"/>
                          </a:stretch>
                        </a:blipFill>
                      </a:tcPr>
                    </a:tc>
                    <a:tc>
                      <a:txBody>
                        <a:bodyPr/>
                        <a:lstStyle/>
                        <a:p>
                          <a:pPr algn="ctr"/>
                          <a:r>
                            <a:rPr lang="en-US" sz="3200" dirty="0"/>
                            <a:t>-0.736</a:t>
                          </a:r>
                        </a:p>
                      </a:txBody>
                      <a:tcPr/>
                    </a:tc>
                    <a:tc>
                      <a:txBody>
                        <a:bodyPr/>
                        <a:lstStyle/>
                        <a:p>
                          <a:pPr algn="ctr"/>
                          <a:r>
                            <a:rPr lang="en-US" sz="3200" dirty="0"/>
                            <a:t>1.047</a:t>
                          </a:r>
                        </a:p>
                      </a:txBody>
                      <a:tcPr/>
                    </a:tc>
                    <a:tc>
                      <a:txBody>
                        <a:bodyPr/>
                        <a:lstStyle/>
                        <a:p>
                          <a:pPr algn="ctr"/>
                          <a:r>
                            <a:rPr lang="en-US" sz="3200" dirty="0"/>
                            <a:t>-4.722</a:t>
                          </a:r>
                        </a:p>
                      </a:txBody>
                      <a:tcPr/>
                    </a:tc>
                    <a:tc>
                      <a:txBody>
                        <a:bodyPr/>
                        <a:lstStyle/>
                        <a:p>
                          <a:pPr algn="ctr"/>
                          <a:r>
                            <a:rPr lang="en-US" sz="3200" dirty="0"/>
                            <a:t>5.937</a:t>
                          </a:r>
                        </a:p>
                      </a:txBody>
                      <a:tcPr/>
                    </a:tc>
                    <a:extLst>
                      <a:ext uri="{0D108BD9-81ED-4DB2-BD59-A6C34878D82A}">
                        <a16:rowId xmlns:a16="http://schemas.microsoft.com/office/drawing/2014/main" val="2916322045"/>
                      </a:ext>
                    </a:extLst>
                  </a:tr>
                  <a:tr h="600520">
                    <a:tc>
                      <a:txBody>
                        <a:bodyPr/>
                        <a:lstStyle/>
                        <a:p>
                          <a:endParaRPr lang="en-US"/>
                        </a:p>
                      </a:txBody>
                      <a:tcPr>
                        <a:blipFill>
                          <a:blip r:embed="rId2"/>
                          <a:stretch>
                            <a:fillRect l="-500" t="-308081" r="-401250" b="-129293"/>
                          </a:stretch>
                        </a:blipFill>
                      </a:tcPr>
                    </a:tc>
                    <a:tc>
                      <a:txBody>
                        <a:bodyPr/>
                        <a:lstStyle/>
                        <a:p>
                          <a:pPr algn="ctr"/>
                          <a:r>
                            <a:rPr lang="en-US" sz="3200" dirty="0"/>
                            <a:t>-0.024</a:t>
                          </a:r>
                        </a:p>
                      </a:txBody>
                      <a:tcPr/>
                    </a:tc>
                    <a:tc>
                      <a:txBody>
                        <a:bodyPr/>
                        <a:lstStyle/>
                        <a:p>
                          <a:pPr algn="ctr"/>
                          <a:r>
                            <a:rPr lang="en-US" sz="3200" dirty="0"/>
                            <a:t>-2.169</a:t>
                          </a:r>
                        </a:p>
                      </a:txBody>
                      <a:tcPr/>
                    </a:tc>
                    <a:tc>
                      <a:txBody>
                        <a:bodyPr/>
                        <a:lstStyle/>
                        <a:p>
                          <a:pPr algn="ctr"/>
                          <a:r>
                            <a:rPr lang="en-US" sz="3200" dirty="0"/>
                            <a:t>2.962</a:t>
                          </a:r>
                        </a:p>
                      </a:txBody>
                      <a:tcPr/>
                    </a:tc>
                    <a:tc>
                      <a:txBody>
                        <a:bodyPr/>
                        <a:lstStyle/>
                        <a:p>
                          <a:pPr algn="ctr"/>
                          <a:r>
                            <a:rPr lang="en-US" sz="3200" dirty="0"/>
                            <a:t>2.159</a:t>
                          </a:r>
                        </a:p>
                      </a:txBody>
                      <a:tcPr/>
                    </a:tc>
                    <a:extLst>
                      <a:ext uri="{0D108BD9-81ED-4DB2-BD59-A6C34878D82A}">
                        <a16:rowId xmlns:a16="http://schemas.microsoft.com/office/drawing/2014/main" val="2101292486"/>
                      </a:ext>
                    </a:extLst>
                  </a:tr>
                  <a:tr h="579120">
                    <a:tc>
                      <a:txBody>
                        <a:bodyPr/>
                        <a:lstStyle/>
                        <a:p>
                          <a:r>
                            <a:rPr lang="en-US" sz="3200" dirty="0"/>
                            <a:t>Total rotation</a:t>
                          </a:r>
                        </a:p>
                      </a:txBody>
                      <a:tcPr/>
                    </a:tc>
                    <a:tc>
                      <a:txBody>
                        <a:bodyPr/>
                        <a:lstStyle/>
                        <a:p>
                          <a:pPr algn="ctr"/>
                          <a:r>
                            <a:rPr lang="en-US" sz="3200" i="1" dirty="0"/>
                            <a:t>0.738 </a:t>
                          </a:r>
                        </a:p>
                      </a:txBody>
                      <a:tcPr/>
                    </a:tc>
                    <a:tc>
                      <a:txBody>
                        <a:bodyPr/>
                        <a:lstStyle/>
                        <a:p>
                          <a:pPr algn="ctr"/>
                          <a:r>
                            <a:rPr lang="en-US" sz="3200" i="1" dirty="0"/>
                            <a:t>2.443</a:t>
                          </a:r>
                        </a:p>
                      </a:txBody>
                      <a:tcPr/>
                    </a:tc>
                    <a:tc>
                      <a:txBody>
                        <a:bodyPr/>
                        <a:lstStyle/>
                        <a:p>
                          <a:pPr algn="ctr"/>
                          <a:r>
                            <a:rPr lang="en-US" sz="3200" i="1" dirty="0"/>
                            <a:t>5.577</a:t>
                          </a:r>
                        </a:p>
                      </a:txBody>
                      <a:tcPr/>
                    </a:tc>
                    <a:tc>
                      <a:txBody>
                        <a:bodyPr/>
                        <a:lstStyle/>
                        <a:p>
                          <a:pPr algn="ctr"/>
                          <a:r>
                            <a:rPr lang="en-US" sz="3200" i="1" dirty="0"/>
                            <a:t>10.264</a:t>
                          </a:r>
                        </a:p>
                      </a:txBody>
                      <a:tcPr/>
                    </a:tc>
                    <a:extLst>
                      <a:ext uri="{0D108BD9-81ED-4DB2-BD59-A6C34878D82A}">
                        <a16:rowId xmlns:a16="http://schemas.microsoft.com/office/drawing/2014/main" val="2332222221"/>
                      </a:ext>
                    </a:extLst>
                  </a:tr>
                </a:tbl>
              </a:graphicData>
            </a:graphic>
          </p:graphicFrame>
        </mc:Fallback>
      </mc:AlternateContent>
      <p:sp>
        <p:nvSpPr>
          <p:cNvPr id="4" name="Date Placeholder 3">
            <a:extLst>
              <a:ext uri="{FF2B5EF4-FFF2-40B4-BE49-F238E27FC236}">
                <a16:creationId xmlns:a16="http://schemas.microsoft.com/office/drawing/2014/main" id="{376064AE-72EF-4021-AC55-78230752D589}"/>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7CFA79C8-7AF2-4DC2-9630-E163D5AC3820}"/>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07C4B9B5-AFE8-43BF-A74B-961ED0C11E4E}"/>
              </a:ext>
            </a:extLst>
          </p:cNvPr>
          <p:cNvSpPr>
            <a:spLocks noGrp="1"/>
          </p:cNvSpPr>
          <p:nvPr>
            <p:ph type="sldNum" sz="quarter" idx="12"/>
          </p:nvPr>
        </p:nvSpPr>
        <p:spPr/>
        <p:txBody>
          <a:bodyPr/>
          <a:lstStyle/>
          <a:p>
            <a:pPr>
              <a:defRPr/>
            </a:pPr>
            <a:fld id="{EB6791C4-DF4E-4C17-A41C-B2BEB15390BD}" type="slidenum">
              <a:rPr lang="en-US" smtClean="0"/>
              <a:pPr>
                <a:defRPr/>
              </a:pPr>
              <a:t>46</a:t>
            </a:fld>
            <a:endParaRPr lang="en-US"/>
          </a:p>
        </p:txBody>
      </p:sp>
      <p:sp>
        <p:nvSpPr>
          <p:cNvPr id="8" name="TextBox 7">
            <a:extLst>
              <a:ext uri="{FF2B5EF4-FFF2-40B4-BE49-F238E27FC236}">
                <a16:creationId xmlns:a16="http://schemas.microsoft.com/office/drawing/2014/main" id="{4276EC86-CB08-4360-B45B-187553DC9326}"/>
              </a:ext>
            </a:extLst>
          </p:cNvPr>
          <p:cNvSpPr txBox="1"/>
          <p:nvPr/>
        </p:nvSpPr>
        <p:spPr>
          <a:xfrm>
            <a:off x="7954295" y="5490312"/>
            <a:ext cx="3698448" cy="369332"/>
          </a:xfrm>
          <a:prstGeom prst="rect">
            <a:avLst/>
          </a:prstGeom>
          <a:noFill/>
        </p:spPr>
        <p:txBody>
          <a:bodyPr wrap="none" rtlCol="0">
            <a:spAutoFit/>
          </a:bodyPr>
          <a:lstStyle/>
          <a:p>
            <a:r>
              <a:rPr lang="en-US" dirty="0"/>
              <a:t>All values in milliarcseconds / year</a:t>
            </a:r>
          </a:p>
        </p:txBody>
      </p:sp>
    </p:spTree>
    <p:extLst>
      <p:ext uri="{BB962C8B-B14F-4D97-AF65-F5344CB8AC3E}">
        <p14:creationId xmlns:p14="http://schemas.microsoft.com/office/powerpoint/2010/main" val="24521900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Terminology…</a:t>
            </a:r>
          </a:p>
        </p:txBody>
      </p:sp>
      <p:sp>
        <p:nvSpPr>
          <p:cNvPr id="4" name="Date Placeholder 3"/>
          <p:cNvSpPr>
            <a:spLocks noGrp="1"/>
          </p:cNvSpPr>
          <p:nvPr>
            <p:ph type="dt" sz="half" idx="10"/>
          </p:nvPr>
        </p:nvSpPr>
        <p:spPr/>
        <p:txBody>
          <a:bodyPr/>
          <a:lstStyle/>
          <a:p>
            <a:pPr>
              <a:defRPr/>
            </a:pPr>
            <a:r>
              <a:rPr lang="en-US"/>
              <a:t>February 6, 2024</a:t>
            </a:r>
            <a:endParaRPr lang="en-US" dirty="0"/>
          </a:p>
        </p:txBody>
      </p:sp>
      <p:sp>
        <p:nvSpPr>
          <p:cNvPr id="5" name="Footer Placeholder 4"/>
          <p:cNvSpPr>
            <a:spLocks noGrp="1"/>
          </p:cNvSpPr>
          <p:nvPr>
            <p:ph type="ftr" sz="quarter" idx="11"/>
          </p:nvPr>
        </p:nvSpPr>
        <p:spPr/>
        <p:txBody>
          <a:bodyPr/>
          <a:lstStyle/>
          <a:p>
            <a:pPr>
              <a:defRPr/>
            </a:pPr>
            <a:r>
              <a:rPr lang="en-US"/>
              <a:t>FGCS</a:t>
            </a:r>
          </a:p>
        </p:txBody>
      </p:sp>
      <p:sp>
        <p:nvSpPr>
          <p:cNvPr id="6" name="Slide Number Placeholder 5"/>
          <p:cNvSpPr>
            <a:spLocks noGrp="1"/>
          </p:cNvSpPr>
          <p:nvPr>
            <p:ph type="sldNum" sz="quarter" idx="12"/>
          </p:nvPr>
        </p:nvSpPr>
        <p:spPr/>
        <p:txBody>
          <a:bodyPr/>
          <a:lstStyle/>
          <a:p>
            <a:pPr>
              <a:defRPr/>
            </a:pPr>
            <a:fld id="{EB6791C4-DF4E-4C17-A41C-B2BEB15390BD}" type="slidenum">
              <a:rPr lang="en-US" smtClean="0"/>
              <a:pPr>
                <a:defRPr/>
              </a:pPr>
              <a:t>47</a:t>
            </a:fld>
            <a:endParaRPr lang="en-US"/>
          </a:p>
        </p:txBody>
      </p:sp>
      <p:grpSp>
        <p:nvGrpSpPr>
          <p:cNvPr id="35" name="Group 34">
            <a:extLst>
              <a:ext uri="{FF2B5EF4-FFF2-40B4-BE49-F238E27FC236}">
                <a16:creationId xmlns:a16="http://schemas.microsoft.com/office/drawing/2014/main" id="{4913E275-B76F-4456-A124-0B782258D7FA}"/>
              </a:ext>
            </a:extLst>
          </p:cNvPr>
          <p:cNvGrpSpPr/>
          <p:nvPr/>
        </p:nvGrpSpPr>
        <p:grpSpPr>
          <a:xfrm>
            <a:off x="4024962" y="3579943"/>
            <a:ext cx="7370476" cy="2653459"/>
            <a:chOff x="4012049" y="3551133"/>
            <a:chExt cx="7370476" cy="2653459"/>
          </a:xfrm>
        </p:grpSpPr>
        <p:sp>
          <p:nvSpPr>
            <p:cNvPr id="8" name="TextBox 7"/>
            <p:cNvSpPr txBox="1"/>
            <p:nvPr/>
          </p:nvSpPr>
          <p:spPr>
            <a:xfrm>
              <a:off x="9416976" y="3551133"/>
              <a:ext cx="1965549" cy="461665"/>
            </a:xfrm>
            <a:prstGeom prst="rect">
              <a:avLst/>
            </a:prstGeom>
            <a:noFill/>
          </p:spPr>
          <p:txBody>
            <a:bodyPr wrap="square" rtlCol="0">
              <a:spAutoFit/>
            </a:bodyPr>
            <a:lstStyle/>
            <a:p>
              <a:r>
                <a:rPr lang="en-US" sz="2400" b="1" dirty="0">
                  <a:solidFill>
                    <a:srgbClr val="00B0F0"/>
                  </a:solidFill>
                  <a:latin typeface="Times New Roman" panose="02020603050405020304" pitchFamily="18" charset="0"/>
                </a:rPr>
                <a:t>STATIONS</a:t>
              </a:r>
            </a:p>
          </p:txBody>
        </p:sp>
        <p:cxnSp>
          <p:nvCxnSpPr>
            <p:cNvPr id="9" name="Straight Arrow Connector 8"/>
            <p:cNvCxnSpPr/>
            <p:nvPr/>
          </p:nvCxnSpPr>
          <p:spPr>
            <a:xfrm flipH="1">
              <a:off x="10493950" y="3940516"/>
              <a:ext cx="39428" cy="586721"/>
            </a:xfrm>
            <a:prstGeom prst="straightConnector1">
              <a:avLst/>
            </a:prstGeom>
            <a:ln w="508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8461986" y="3911000"/>
              <a:ext cx="1015983" cy="215545"/>
            </a:xfrm>
            <a:prstGeom prst="straightConnector1">
              <a:avLst/>
            </a:prstGeom>
            <a:ln w="508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012049" y="4179689"/>
              <a:ext cx="4438265" cy="1461425"/>
            </a:xfrm>
            <a:prstGeom prst="rect">
              <a:avLst/>
            </a:prstGeom>
            <a:no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5" name="Rectangle 14"/>
            <p:cNvSpPr/>
            <p:nvPr/>
          </p:nvSpPr>
          <p:spPr>
            <a:xfrm>
              <a:off x="6999638" y="4527236"/>
              <a:ext cx="4096446" cy="1677356"/>
            </a:xfrm>
            <a:prstGeom prst="rect">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grpSp>
      <p:grpSp>
        <p:nvGrpSpPr>
          <p:cNvPr id="39" name="Group 38">
            <a:extLst>
              <a:ext uri="{FF2B5EF4-FFF2-40B4-BE49-F238E27FC236}">
                <a16:creationId xmlns:a16="http://schemas.microsoft.com/office/drawing/2014/main" id="{20064871-BB88-4BB8-BAAB-B6334BCA2C7D}"/>
              </a:ext>
            </a:extLst>
          </p:cNvPr>
          <p:cNvGrpSpPr/>
          <p:nvPr/>
        </p:nvGrpSpPr>
        <p:grpSpPr>
          <a:xfrm>
            <a:off x="4108565" y="3478154"/>
            <a:ext cx="6006224" cy="2618050"/>
            <a:chOff x="4108565" y="3478154"/>
            <a:chExt cx="6006224" cy="2618050"/>
          </a:xfrm>
        </p:grpSpPr>
        <p:sp>
          <p:nvSpPr>
            <p:cNvPr id="17" name="TextBox 16"/>
            <p:cNvSpPr txBox="1"/>
            <p:nvPr/>
          </p:nvSpPr>
          <p:spPr>
            <a:xfrm>
              <a:off x="9700235" y="5388318"/>
              <a:ext cx="414554" cy="707886"/>
            </a:xfrm>
            <a:prstGeom prst="rect">
              <a:avLst/>
            </a:prstGeom>
            <a:noFill/>
          </p:spPr>
          <p:txBody>
            <a:bodyPr wrap="square" rtlCol="0">
              <a:spAutoFit/>
            </a:bodyPr>
            <a:lstStyle/>
            <a:p>
              <a:r>
                <a:rPr lang="en-US" sz="4000" b="1" dirty="0">
                  <a:latin typeface="Times New Roman" panose="02020603050405020304" pitchFamily="18" charset="0"/>
                </a:rPr>
                <a:t>+</a:t>
              </a:r>
            </a:p>
          </p:txBody>
        </p:sp>
        <p:sp>
          <p:nvSpPr>
            <p:cNvPr id="19" name="TextBox 18"/>
            <p:cNvSpPr txBox="1"/>
            <p:nvPr/>
          </p:nvSpPr>
          <p:spPr>
            <a:xfrm>
              <a:off x="4108565" y="4388996"/>
              <a:ext cx="434036" cy="707886"/>
            </a:xfrm>
            <a:prstGeom prst="rect">
              <a:avLst/>
            </a:prstGeom>
            <a:noFill/>
          </p:spPr>
          <p:txBody>
            <a:bodyPr wrap="square" rtlCol="0">
              <a:spAutoFit/>
            </a:bodyPr>
            <a:lstStyle/>
            <a:p>
              <a:r>
                <a:rPr lang="en-US" sz="4000" b="1" dirty="0">
                  <a:latin typeface="Times New Roman" panose="02020603050405020304" pitchFamily="18" charset="0"/>
                </a:rPr>
                <a:t>+</a:t>
              </a:r>
            </a:p>
          </p:txBody>
        </p:sp>
        <p:sp>
          <p:nvSpPr>
            <p:cNvPr id="21" name="TextBox 20"/>
            <p:cNvSpPr txBox="1"/>
            <p:nvPr/>
          </p:nvSpPr>
          <p:spPr>
            <a:xfrm>
              <a:off x="7079077" y="3478154"/>
              <a:ext cx="434036" cy="707886"/>
            </a:xfrm>
            <a:prstGeom prst="rect">
              <a:avLst/>
            </a:prstGeom>
            <a:noFill/>
          </p:spPr>
          <p:txBody>
            <a:bodyPr wrap="square" rtlCol="0">
              <a:spAutoFit/>
            </a:bodyPr>
            <a:lstStyle/>
            <a:p>
              <a:r>
                <a:rPr lang="en-US" sz="4000" b="1" dirty="0">
                  <a:latin typeface="Times New Roman" panose="02020603050405020304" pitchFamily="18" charset="0"/>
                </a:rPr>
                <a:t>+</a:t>
              </a:r>
            </a:p>
          </p:txBody>
        </p:sp>
        <p:sp>
          <p:nvSpPr>
            <p:cNvPr id="23" name="TextBox 22"/>
            <p:cNvSpPr txBox="1"/>
            <p:nvPr/>
          </p:nvSpPr>
          <p:spPr>
            <a:xfrm>
              <a:off x="7919296" y="4881179"/>
              <a:ext cx="434036" cy="707886"/>
            </a:xfrm>
            <a:prstGeom prst="rect">
              <a:avLst/>
            </a:prstGeom>
            <a:noFill/>
          </p:spPr>
          <p:txBody>
            <a:bodyPr wrap="square" rtlCol="0">
              <a:spAutoFit/>
            </a:bodyPr>
            <a:lstStyle/>
            <a:p>
              <a:r>
                <a:rPr lang="en-US" sz="4000" b="1" dirty="0">
                  <a:latin typeface="Times New Roman" panose="02020603050405020304" pitchFamily="18" charset="0"/>
                </a:rPr>
                <a:t>+</a:t>
              </a:r>
            </a:p>
          </p:txBody>
        </p:sp>
        <p:sp>
          <p:nvSpPr>
            <p:cNvPr id="25" name="TextBox 24"/>
            <p:cNvSpPr txBox="1"/>
            <p:nvPr/>
          </p:nvSpPr>
          <p:spPr>
            <a:xfrm>
              <a:off x="5188241" y="4094183"/>
              <a:ext cx="434036" cy="707886"/>
            </a:xfrm>
            <a:prstGeom prst="rect">
              <a:avLst/>
            </a:prstGeom>
            <a:noFill/>
          </p:spPr>
          <p:txBody>
            <a:bodyPr wrap="square" rtlCol="0">
              <a:spAutoFit/>
            </a:bodyPr>
            <a:lstStyle/>
            <a:p>
              <a:r>
                <a:rPr lang="en-US" sz="4000" b="1" dirty="0">
                  <a:latin typeface="Times New Roman" panose="02020603050405020304" pitchFamily="18" charset="0"/>
                </a:rPr>
                <a:t>+</a:t>
              </a:r>
            </a:p>
          </p:txBody>
        </p:sp>
        <p:sp>
          <p:nvSpPr>
            <p:cNvPr id="27" name="TextBox 26"/>
            <p:cNvSpPr txBox="1"/>
            <p:nvPr/>
          </p:nvSpPr>
          <p:spPr>
            <a:xfrm>
              <a:off x="9075204" y="4552730"/>
              <a:ext cx="434036" cy="707886"/>
            </a:xfrm>
            <a:prstGeom prst="rect">
              <a:avLst/>
            </a:prstGeom>
            <a:noFill/>
          </p:spPr>
          <p:txBody>
            <a:bodyPr wrap="square" rtlCol="0">
              <a:spAutoFit/>
            </a:bodyPr>
            <a:lstStyle/>
            <a:p>
              <a:r>
                <a:rPr lang="en-US" sz="4000" b="1" dirty="0">
                  <a:latin typeface="Times New Roman" panose="02020603050405020304" pitchFamily="18" charset="0"/>
                </a:rPr>
                <a:t>+</a:t>
              </a:r>
            </a:p>
          </p:txBody>
        </p:sp>
      </p:grpSp>
      <p:grpSp>
        <p:nvGrpSpPr>
          <p:cNvPr id="38" name="Group 37">
            <a:extLst>
              <a:ext uri="{FF2B5EF4-FFF2-40B4-BE49-F238E27FC236}">
                <a16:creationId xmlns:a16="http://schemas.microsoft.com/office/drawing/2014/main" id="{7D9AC5E6-E30D-4234-B65C-8124DB0C980B}"/>
              </a:ext>
            </a:extLst>
          </p:cNvPr>
          <p:cNvGrpSpPr/>
          <p:nvPr/>
        </p:nvGrpSpPr>
        <p:grpSpPr>
          <a:xfrm>
            <a:off x="4101451" y="3574516"/>
            <a:ext cx="6109163" cy="2455106"/>
            <a:chOff x="4081372" y="3584934"/>
            <a:chExt cx="6109163" cy="2455106"/>
          </a:xfrm>
        </p:grpSpPr>
        <p:sp>
          <p:nvSpPr>
            <p:cNvPr id="11" name="TextBox 10"/>
            <p:cNvSpPr txBox="1"/>
            <p:nvPr/>
          </p:nvSpPr>
          <p:spPr>
            <a:xfrm>
              <a:off x="4226604" y="5260616"/>
              <a:ext cx="1588531" cy="400110"/>
            </a:xfrm>
            <a:prstGeom prst="rect">
              <a:avLst/>
            </a:prstGeom>
            <a:noFill/>
          </p:spPr>
          <p:txBody>
            <a:bodyPr wrap="square" rtlCol="0">
              <a:spAutoFit/>
            </a:bodyPr>
            <a:lstStyle/>
            <a:p>
              <a:r>
                <a:rPr lang="en-US" sz="2000" b="1" dirty="0">
                  <a:solidFill>
                    <a:srgbClr val="00B050"/>
                  </a:solidFill>
                  <a:latin typeface="Times New Roman" panose="02020603050405020304" pitchFamily="18" charset="0"/>
                </a:rPr>
                <a:t>MARKS</a:t>
              </a:r>
            </a:p>
          </p:txBody>
        </p:sp>
        <p:sp>
          <p:nvSpPr>
            <p:cNvPr id="16" name="Oval 15"/>
            <p:cNvSpPr/>
            <p:nvPr/>
          </p:nvSpPr>
          <p:spPr>
            <a:xfrm>
              <a:off x="4081372" y="4527237"/>
              <a:ext cx="532084" cy="49812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8" name="Oval 17"/>
            <p:cNvSpPr/>
            <p:nvPr/>
          </p:nvSpPr>
          <p:spPr>
            <a:xfrm>
              <a:off x="5224131" y="4266727"/>
              <a:ext cx="393010" cy="39204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0" name="Oval 19"/>
            <p:cNvSpPr/>
            <p:nvPr/>
          </p:nvSpPr>
          <p:spPr>
            <a:xfrm>
              <a:off x="7054954" y="3584934"/>
              <a:ext cx="491227" cy="494329"/>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2" name="Oval 21"/>
            <p:cNvSpPr/>
            <p:nvPr/>
          </p:nvSpPr>
          <p:spPr>
            <a:xfrm>
              <a:off x="9685492" y="5531808"/>
              <a:ext cx="505043" cy="50823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4" name="Oval 23"/>
            <p:cNvSpPr/>
            <p:nvPr/>
          </p:nvSpPr>
          <p:spPr>
            <a:xfrm>
              <a:off x="9077240" y="4657323"/>
              <a:ext cx="459409" cy="46231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6" name="Oval 25"/>
            <p:cNvSpPr/>
            <p:nvPr/>
          </p:nvSpPr>
          <p:spPr>
            <a:xfrm>
              <a:off x="7925017" y="5041589"/>
              <a:ext cx="468453" cy="458929"/>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cxnSp>
          <p:nvCxnSpPr>
            <p:cNvPr id="28" name="Straight Arrow Connector 27"/>
            <p:cNvCxnSpPr>
              <a:stCxn id="11" idx="0"/>
              <a:endCxn id="16" idx="4"/>
            </p:cNvCxnSpPr>
            <p:nvPr/>
          </p:nvCxnSpPr>
          <p:spPr>
            <a:xfrm flipH="1" flipV="1">
              <a:off x="4347415" y="5025362"/>
              <a:ext cx="673455" cy="235255"/>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1" idx="0"/>
              <a:endCxn id="18" idx="3"/>
            </p:cNvCxnSpPr>
            <p:nvPr/>
          </p:nvCxnSpPr>
          <p:spPr>
            <a:xfrm flipV="1">
              <a:off x="5020870" y="4601354"/>
              <a:ext cx="260817" cy="6592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1" idx="0"/>
              <a:endCxn id="20" idx="3"/>
            </p:cNvCxnSpPr>
            <p:nvPr/>
          </p:nvCxnSpPr>
          <p:spPr>
            <a:xfrm flipV="1">
              <a:off x="5020870" y="4006870"/>
              <a:ext cx="2106023" cy="1253747"/>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1" idx="0"/>
            </p:cNvCxnSpPr>
            <p:nvPr/>
          </p:nvCxnSpPr>
          <p:spPr>
            <a:xfrm>
              <a:off x="5020870" y="5260617"/>
              <a:ext cx="2920241" cy="20873"/>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1" idx="0"/>
              <a:endCxn id="22" idx="2"/>
            </p:cNvCxnSpPr>
            <p:nvPr/>
          </p:nvCxnSpPr>
          <p:spPr>
            <a:xfrm>
              <a:off x="5020869" y="5260616"/>
              <a:ext cx="4664622" cy="525308"/>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1" idx="0"/>
              <a:endCxn id="24" idx="2"/>
            </p:cNvCxnSpPr>
            <p:nvPr/>
          </p:nvCxnSpPr>
          <p:spPr>
            <a:xfrm flipV="1">
              <a:off x="5020869" y="4888478"/>
              <a:ext cx="4056370" cy="372138"/>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F87DF6D0-5650-44A0-B23C-E63EC4F996A1}"/>
              </a:ext>
            </a:extLst>
          </p:cNvPr>
          <p:cNvGrpSpPr/>
          <p:nvPr/>
        </p:nvGrpSpPr>
        <p:grpSpPr>
          <a:xfrm>
            <a:off x="3886109" y="3514640"/>
            <a:ext cx="8500409" cy="2849142"/>
            <a:chOff x="3905601" y="3507211"/>
            <a:chExt cx="8500409" cy="2849142"/>
          </a:xfrm>
        </p:grpSpPr>
        <p:sp>
          <p:nvSpPr>
            <p:cNvPr id="7" name="TextBox 6"/>
            <p:cNvSpPr txBox="1"/>
            <p:nvPr/>
          </p:nvSpPr>
          <p:spPr>
            <a:xfrm>
              <a:off x="11414753" y="3772211"/>
              <a:ext cx="991257" cy="461665"/>
            </a:xfrm>
            <a:prstGeom prst="rect">
              <a:avLst/>
            </a:prstGeom>
            <a:noFill/>
            <a:ln>
              <a:noFill/>
            </a:ln>
          </p:spPr>
          <p:txBody>
            <a:bodyPr wrap="square" rtlCol="0">
              <a:spAutoFit/>
            </a:bodyPr>
            <a:lstStyle/>
            <a:p>
              <a:r>
                <a:rPr lang="en-US" sz="2400" b="1" dirty="0">
                  <a:solidFill>
                    <a:srgbClr val="7030A0"/>
                  </a:solidFill>
                  <a:latin typeface="Times New Roman" panose="02020603050405020304" pitchFamily="18" charset="0"/>
                </a:rPr>
                <a:t>SITE</a:t>
              </a:r>
            </a:p>
          </p:txBody>
        </p:sp>
        <p:sp>
          <p:nvSpPr>
            <p:cNvPr id="13" name="Rectangle 12"/>
            <p:cNvSpPr/>
            <p:nvPr/>
          </p:nvSpPr>
          <p:spPr>
            <a:xfrm>
              <a:off x="3905601" y="3507211"/>
              <a:ext cx="7385140" cy="2849142"/>
            </a:xfrm>
            <a:prstGeom prst="rect">
              <a:avLst/>
            </a:prstGeom>
            <a:noFill/>
            <a:ln w="635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cxnSp>
          <p:nvCxnSpPr>
            <p:cNvPr id="61" name="Straight Arrow Connector 60"/>
            <p:cNvCxnSpPr/>
            <p:nvPr/>
          </p:nvCxnSpPr>
          <p:spPr>
            <a:xfrm flipH="1">
              <a:off x="11308093" y="4200385"/>
              <a:ext cx="541547" cy="352636"/>
            </a:xfrm>
            <a:prstGeom prst="straightConnector1">
              <a:avLst/>
            </a:prstGeom>
            <a:ln w="63500">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78529" y="1091407"/>
            <a:ext cx="12048620" cy="1923604"/>
          </a:xfrm>
          <a:prstGeom prst="rect">
            <a:avLst/>
          </a:prstGeom>
          <a:noFill/>
        </p:spPr>
        <p:txBody>
          <a:bodyPr wrap="square" rtlCol="0">
            <a:spAutoFit/>
          </a:bodyPr>
          <a:lstStyle/>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a:t>
            </a:r>
            <a:r>
              <a:rPr lang="en-US" sz="2000" b="1" dirty="0">
                <a:latin typeface="Times New Roman" panose="02020603050405020304" pitchFamily="18" charset="0"/>
                <a:cs typeface="Times New Roman" panose="02020603050405020304" pitchFamily="18" charset="0"/>
              </a:rPr>
              <a:t>site</a:t>
            </a:r>
            <a:r>
              <a:rPr lang="en-US" sz="2000" dirty="0">
                <a:latin typeface="Times New Roman" panose="02020603050405020304" pitchFamily="18" charset="0"/>
                <a:cs typeface="Times New Roman" panose="02020603050405020304" pitchFamily="18" charset="0"/>
              </a:rPr>
              <a:t> is the smallest location name where </a:t>
            </a:r>
            <a:r>
              <a:rPr lang="en-US" sz="2000" b="1" dirty="0">
                <a:latin typeface="Times New Roman" panose="02020603050405020304" pitchFamily="18" charset="0"/>
                <a:cs typeface="Times New Roman" panose="02020603050405020304" pitchFamily="18" charset="0"/>
              </a:rPr>
              <a:t>station(s) </a:t>
            </a:r>
            <a:r>
              <a:rPr lang="en-US" sz="2000" dirty="0">
                <a:latin typeface="Times New Roman" panose="02020603050405020304" pitchFamily="18" charset="0"/>
                <a:cs typeface="Times New Roman" panose="02020603050405020304" pitchFamily="18" charset="0"/>
              </a:rPr>
              <a:t>are located</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e.g. </a:t>
            </a:r>
            <a:r>
              <a:rPr lang="en-US" sz="2000" b="1" dirty="0">
                <a:latin typeface="Times New Roman" panose="02020603050405020304" pitchFamily="18" charset="0"/>
                <a:cs typeface="Times New Roman" panose="02020603050405020304" pitchFamily="18" charset="0"/>
              </a:rPr>
              <a:t>Goddard Space Flight Center</a:t>
            </a: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a:t>
            </a:r>
            <a:r>
              <a:rPr lang="en-US" sz="2000" b="1" dirty="0">
                <a:latin typeface="Times New Roman" panose="02020603050405020304" pitchFamily="18" charset="0"/>
                <a:cs typeface="Times New Roman" panose="02020603050405020304" pitchFamily="18" charset="0"/>
              </a:rPr>
              <a:t>station</a:t>
            </a:r>
            <a:r>
              <a:rPr lang="en-US" sz="2000" dirty="0">
                <a:latin typeface="Times New Roman" panose="02020603050405020304" pitchFamily="18" charset="0"/>
                <a:cs typeface="Times New Roman" panose="02020603050405020304" pitchFamily="18" charset="0"/>
              </a:rPr>
              <a:t> is a collection of equipment for one geodetic purpose</a:t>
            </a:r>
          </a:p>
          <a:p>
            <a:pPr marL="742950" lvl="1"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e.g. CORSs </a:t>
            </a:r>
            <a:r>
              <a:rPr lang="en-US" sz="2000" b="1" dirty="0">
                <a:latin typeface="Times New Roman" panose="02020603050405020304" pitchFamily="18" charset="0"/>
                <a:cs typeface="Times New Roman" panose="02020603050405020304" pitchFamily="18" charset="0"/>
              </a:rPr>
              <a:t>GODE00USA</a:t>
            </a:r>
            <a:r>
              <a:rPr lang="en-US" sz="2000" dirty="0">
                <a:latin typeface="Times New Roman" panose="02020603050405020304" pitchFamily="18" charset="0"/>
                <a:cs typeface="Times New Roman" panose="02020603050405020304" pitchFamily="18" charset="0"/>
              </a:rPr>
              <a:t> and </a:t>
            </a:r>
            <a:r>
              <a:rPr lang="en-US" sz="2000" b="1" dirty="0">
                <a:latin typeface="Times New Roman" panose="02020603050405020304" pitchFamily="18" charset="0"/>
                <a:cs typeface="Times New Roman" panose="02020603050405020304" pitchFamily="18" charset="0"/>
              </a:rPr>
              <a:t>GODN00USA</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a:t>
            </a:r>
            <a:r>
              <a:rPr lang="en-US" sz="2000" b="1" dirty="0">
                <a:latin typeface="Times New Roman" panose="02020603050405020304" pitchFamily="18" charset="0"/>
                <a:cs typeface="Times New Roman" panose="02020603050405020304" pitchFamily="18" charset="0"/>
              </a:rPr>
              <a:t>mark</a:t>
            </a:r>
            <a:r>
              <a:rPr lang="en-US" sz="2000" dirty="0">
                <a:latin typeface="Times New Roman" panose="02020603050405020304" pitchFamily="18" charset="0"/>
                <a:cs typeface="Times New Roman" panose="02020603050405020304" pitchFamily="18" charset="0"/>
              </a:rPr>
              <a:t> is a stable physical structure attached to the crust.  Only marks get PIDs</a:t>
            </a:r>
          </a:p>
          <a:p>
            <a:pPr marL="742950" lvl="1" indent="-285750">
              <a:buFont typeface="Arial" panose="020B0604020202020204" pitchFamily="34" charset="0"/>
              <a:buChar char="•"/>
            </a:pPr>
            <a:r>
              <a:rPr lang="en-US" sz="1900" dirty="0">
                <a:latin typeface="Times New Roman" panose="02020603050405020304" pitchFamily="18" charset="0"/>
                <a:cs typeface="Times New Roman" panose="02020603050405020304" pitchFamily="18" charset="0"/>
              </a:rPr>
              <a:t>e.g. </a:t>
            </a:r>
            <a:r>
              <a:rPr lang="en-US" sz="1900" b="1" dirty="0">
                <a:latin typeface="Times New Roman" panose="02020603050405020304" pitchFamily="18" charset="0"/>
                <a:cs typeface="Times New Roman" panose="02020603050405020304" pitchFamily="18" charset="0"/>
              </a:rPr>
              <a:t>AF9647</a:t>
            </a:r>
            <a:r>
              <a:rPr lang="en-US" sz="1900" dirty="0">
                <a:latin typeface="Times New Roman" panose="02020603050405020304" pitchFamily="18" charset="0"/>
                <a:cs typeface="Times New Roman" panose="02020603050405020304" pitchFamily="18" charset="0"/>
              </a:rPr>
              <a:t> (GRP of GODE00USA) and </a:t>
            </a:r>
            <a:r>
              <a:rPr lang="en-US" sz="1900" b="1" dirty="0">
                <a:latin typeface="Times New Roman" panose="02020603050405020304" pitchFamily="18" charset="0"/>
                <a:cs typeface="Times New Roman" panose="02020603050405020304" pitchFamily="18" charset="0"/>
              </a:rPr>
              <a:t>JF5875</a:t>
            </a:r>
            <a:r>
              <a:rPr lang="en-US" sz="1900" dirty="0">
                <a:latin typeface="Times New Roman" panose="02020603050405020304" pitchFamily="18" charset="0"/>
                <a:cs typeface="Times New Roman" panose="02020603050405020304" pitchFamily="18" charset="0"/>
              </a:rPr>
              <a:t> (REF </a:t>
            </a:r>
            <a:r>
              <a:rPr lang="en-US" sz="1900" dirty="0" err="1">
                <a:latin typeface="Times New Roman" panose="02020603050405020304" pitchFamily="18" charset="0"/>
                <a:cs typeface="Times New Roman" panose="02020603050405020304" pitchFamily="18" charset="0"/>
              </a:rPr>
              <a:t>pt</a:t>
            </a:r>
            <a:r>
              <a:rPr lang="en-US" sz="1900" dirty="0">
                <a:latin typeface="Times New Roman" panose="02020603050405020304" pitchFamily="18" charset="0"/>
                <a:cs typeface="Times New Roman" panose="02020603050405020304" pitchFamily="18" charset="0"/>
              </a:rPr>
              <a:t> for GODE00USA and GODN00USA)</a:t>
            </a:r>
          </a:p>
        </p:txBody>
      </p:sp>
      <p:sp>
        <p:nvSpPr>
          <p:cNvPr id="36" name="TextBox 35">
            <a:extLst>
              <a:ext uri="{FF2B5EF4-FFF2-40B4-BE49-F238E27FC236}">
                <a16:creationId xmlns:a16="http://schemas.microsoft.com/office/drawing/2014/main" id="{5A4E1B33-7267-44A4-B92E-9B10812C2AA8}"/>
              </a:ext>
            </a:extLst>
          </p:cNvPr>
          <p:cNvSpPr txBox="1"/>
          <p:nvPr/>
        </p:nvSpPr>
        <p:spPr>
          <a:xfrm>
            <a:off x="87715" y="2954617"/>
            <a:ext cx="3869645" cy="1754326"/>
          </a:xfrm>
          <a:prstGeom prst="rect">
            <a:avLst/>
          </a:prstGeom>
          <a:noFill/>
        </p:spPr>
        <p:txBody>
          <a:bodyPr wrap="square">
            <a:spAutoFit/>
          </a:bodyPr>
          <a:lstStyle/>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A mark’s job is to hold 1 </a:t>
            </a:r>
            <a:r>
              <a:rPr lang="en-US" sz="1800" b="1" dirty="0">
                <a:latin typeface="Times New Roman" panose="02020603050405020304" pitchFamily="18" charset="0"/>
                <a:cs typeface="Times New Roman" panose="02020603050405020304" pitchFamily="18" charset="0"/>
              </a:rPr>
              <a:t>point</a:t>
            </a:r>
          </a:p>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Some stations might share a mark</a:t>
            </a:r>
          </a:p>
          <a:p>
            <a:pPr marL="742950" lvl="1"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Some marks might not be part of a station, but might be on a site</a:t>
            </a:r>
          </a:p>
        </p:txBody>
      </p:sp>
      <p:sp>
        <p:nvSpPr>
          <p:cNvPr id="41" name="Freeform: Shape 40">
            <a:extLst>
              <a:ext uri="{FF2B5EF4-FFF2-40B4-BE49-F238E27FC236}">
                <a16:creationId xmlns:a16="http://schemas.microsoft.com/office/drawing/2014/main" id="{6CA1A50C-9955-4B84-B927-5F8D94C96064}"/>
              </a:ext>
            </a:extLst>
          </p:cNvPr>
          <p:cNvSpPr/>
          <p:nvPr/>
        </p:nvSpPr>
        <p:spPr>
          <a:xfrm>
            <a:off x="1420238" y="3687054"/>
            <a:ext cx="6621294" cy="1377814"/>
          </a:xfrm>
          <a:custGeom>
            <a:avLst/>
            <a:gdLst>
              <a:gd name="connsiteX0" fmla="*/ 0 w 6621294"/>
              <a:gd name="connsiteY0" fmla="*/ 22427 h 1377814"/>
              <a:gd name="connsiteX1" fmla="*/ 4286656 w 6621294"/>
              <a:gd name="connsiteY1" fmla="*/ 184555 h 1377814"/>
              <a:gd name="connsiteX2" fmla="*/ 6621294 w 6621294"/>
              <a:gd name="connsiteY2" fmla="*/ 1377814 h 1377814"/>
            </a:gdLst>
            <a:ahLst/>
            <a:cxnLst>
              <a:cxn ang="0">
                <a:pos x="connsiteX0" y="connsiteY0"/>
              </a:cxn>
              <a:cxn ang="0">
                <a:pos x="connsiteX1" y="connsiteY1"/>
              </a:cxn>
              <a:cxn ang="0">
                <a:pos x="connsiteX2" y="connsiteY2"/>
              </a:cxn>
            </a:cxnLst>
            <a:rect l="l" t="t" r="r" b="b"/>
            <a:pathLst>
              <a:path w="6621294" h="1377814">
                <a:moveTo>
                  <a:pt x="0" y="22427"/>
                </a:moveTo>
                <a:cubicBezTo>
                  <a:pt x="1591553" y="-9458"/>
                  <a:pt x="3183107" y="-41343"/>
                  <a:pt x="4286656" y="184555"/>
                </a:cubicBezTo>
                <a:cubicBezTo>
                  <a:pt x="5390205" y="410453"/>
                  <a:pt x="6005749" y="894133"/>
                  <a:pt x="6621294" y="1377814"/>
                </a:cubicBezTo>
              </a:path>
            </a:pathLst>
          </a:custGeom>
          <a:noFill/>
          <a:ln>
            <a:solidFill>
              <a:srgbClr val="FF0000"/>
            </a:solidFill>
            <a:prstDash val="sys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reeform: Shape 41">
            <a:extLst>
              <a:ext uri="{FF2B5EF4-FFF2-40B4-BE49-F238E27FC236}">
                <a16:creationId xmlns:a16="http://schemas.microsoft.com/office/drawing/2014/main" id="{CC47CE37-D288-4AA6-8545-F72860816B35}"/>
              </a:ext>
            </a:extLst>
          </p:cNvPr>
          <p:cNvSpPr/>
          <p:nvPr/>
        </p:nvSpPr>
        <p:spPr>
          <a:xfrm>
            <a:off x="1342417" y="3806757"/>
            <a:ext cx="5726349" cy="726332"/>
          </a:xfrm>
          <a:custGeom>
            <a:avLst/>
            <a:gdLst>
              <a:gd name="connsiteX0" fmla="*/ 0 w 5726349"/>
              <a:gd name="connsiteY0" fmla="*/ 726332 h 726332"/>
              <a:gd name="connsiteX1" fmla="*/ 2405974 w 5726349"/>
              <a:gd name="connsiteY1" fmla="*/ 648511 h 726332"/>
              <a:gd name="connsiteX2" fmla="*/ 5726349 w 5726349"/>
              <a:gd name="connsiteY2" fmla="*/ 0 h 726332"/>
            </a:gdLst>
            <a:ahLst/>
            <a:cxnLst>
              <a:cxn ang="0">
                <a:pos x="connsiteX0" y="connsiteY0"/>
              </a:cxn>
              <a:cxn ang="0">
                <a:pos x="connsiteX1" y="connsiteY1"/>
              </a:cxn>
              <a:cxn ang="0">
                <a:pos x="connsiteX2" y="connsiteY2"/>
              </a:cxn>
            </a:cxnLst>
            <a:rect l="l" t="t" r="r" b="b"/>
            <a:pathLst>
              <a:path w="5726349" h="726332">
                <a:moveTo>
                  <a:pt x="0" y="726332"/>
                </a:moveTo>
                <a:lnTo>
                  <a:pt x="2405974" y="648511"/>
                </a:lnTo>
                <a:cubicBezTo>
                  <a:pt x="3360366" y="527456"/>
                  <a:pt x="4543357" y="263728"/>
                  <a:pt x="5726349" y="0"/>
                </a:cubicBezTo>
              </a:path>
            </a:pathLst>
          </a:custGeom>
          <a:noFill/>
          <a:ln>
            <a:solidFill>
              <a:schemeClr val="accent6">
                <a:lumMod val="50000"/>
              </a:schemeClr>
            </a:solidFill>
            <a:prstDash val="dash"/>
            <a:tailEnd type="arrow"/>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F51F1EC8-34F9-40C5-B7C0-0DFF3550A097}"/>
              </a:ext>
            </a:extLst>
          </p:cNvPr>
          <p:cNvSpPr txBox="1"/>
          <p:nvPr/>
        </p:nvSpPr>
        <p:spPr>
          <a:xfrm rot="20134578">
            <a:off x="9923865" y="770961"/>
            <a:ext cx="2095445" cy="369332"/>
          </a:xfrm>
          <a:prstGeom prst="rect">
            <a:avLst/>
          </a:prstGeom>
          <a:solidFill>
            <a:schemeClr val="bg1"/>
          </a:solidFill>
        </p:spPr>
        <p:txBody>
          <a:bodyPr wrap="none" rtlCol="0">
            <a:spAutoFit/>
          </a:bodyPr>
          <a:lstStyle/>
          <a:p>
            <a:r>
              <a:rPr lang="en-US" b="1" dirty="0">
                <a:solidFill>
                  <a:srgbClr val="FF0000"/>
                </a:solidFill>
              </a:rPr>
              <a:t>Background Info!</a:t>
            </a:r>
          </a:p>
        </p:txBody>
      </p:sp>
    </p:spTree>
    <p:extLst>
      <p:ext uri="{BB962C8B-B14F-4D97-AF65-F5344CB8AC3E}">
        <p14:creationId xmlns:p14="http://schemas.microsoft.com/office/powerpoint/2010/main" val="124192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2">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6">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6">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21888" r="33035" b="12513"/>
          <a:stretch/>
        </p:blipFill>
        <p:spPr>
          <a:xfrm>
            <a:off x="4904286" y="1517223"/>
            <a:ext cx="1748589" cy="4536630"/>
          </a:xfrm>
          <a:prstGeom prst="rect">
            <a:avLst/>
          </a:prstGeom>
        </p:spPr>
        <p:style>
          <a:lnRef idx="3">
            <a:schemeClr val="lt1"/>
          </a:lnRef>
          <a:fillRef idx="1">
            <a:schemeClr val="accent3"/>
          </a:fillRef>
          <a:effectRef idx="1">
            <a:schemeClr val="accent3"/>
          </a:effectRef>
          <a:fontRef idx="minor">
            <a:schemeClr val="lt1"/>
          </a:fontRef>
        </p:style>
      </p:pic>
      <p:pic>
        <p:nvPicPr>
          <p:cNvPr id="10" name="Picture 12"/>
          <p:cNvPicPr>
            <a:picLocks noGrp="1" noChangeAspect="1" noChangeArrowheads="1"/>
          </p:cNvPicPr>
          <p:nvPr>
            <p:ph sz="quarter" idx="3"/>
          </p:nvPr>
        </p:nvPicPr>
        <p:blipFill rotWithShape="1">
          <a:blip r:embed="rId4">
            <a:extLst>
              <a:ext uri="{28A0092B-C50C-407E-A947-70E740481C1C}">
                <a14:useLocalDpi xmlns:a14="http://schemas.microsoft.com/office/drawing/2010/main" val="0"/>
              </a:ext>
            </a:extLst>
          </a:blip>
          <a:srcRect l="4642" t="-144" r="31574" b="483"/>
          <a:stretch/>
        </p:blipFill>
        <p:spPr>
          <a:xfrm>
            <a:off x="1857253" y="662428"/>
            <a:ext cx="1812758" cy="3304274"/>
          </a:xfrm>
        </p:spPr>
        <p:style>
          <a:lnRef idx="3">
            <a:schemeClr val="lt1"/>
          </a:lnRef>
          <a:fillRef idx="1">
            <a:schemeClr val="accent5"/>
          </a:fillRef>
          <a:effectRef idx="1">
            <a:schemeClr val="accent5"/>
          </a:effectRef>
          <a:fontRef idx="minor">
            <a:schemeClr val="lt1"/>
          </a:fontRef>
        </p:style>
      </p:pic>
      <p:pic>
        <p:nvPicPr>
          <p:cNvPr id="11" name="Picture 9"/>
          <p:cNvPicPr>
            <a:picLocks noGrp="1" noChangeAspect="1" noChangeArrowheads="1"/>
          </p:cNvPicPr>
          <p:nvPr>
            <p:ph sz="quarter" idx="4294967295"/>
          </p:nvPr>
        </p:nvPicPr>
        <p:blipFill rotWithShape="1">
          <a:blip r:embed="rId5">
            <a:extLst>
              <a:ext uri="{28A0092B-C50C-407E-A947-70E740481C1C}">
                <a14:useLocalDpi xmlns:a14="http://schemas.microsoft.com/office/drawing/2010/main" val="0"/>
              </a:ext>
            </a:extLst>
          </a:blip>
          <a:srcRect l="43170" t="4273" r="15779" b="6532"/>
          <a:stretch/>
        </p:blipFill>
        <p:spPr>
          <a:xfrm>
            <a:off x="7752365" y="916518"/>
            <a:ext cx="2522486" cy="3559539"/>
          </a:xfrm>
          <a:prstGeom prst="rect">
            <a:avLst/>
          </a:prstGeom>
        </p:spPr>
        <p:style>
          <a:lnRef idx="3">
            <a:schemeClr val="lt1"/>
          </a:lnRef>
          <a:fillRef idx="1">
            <a:schemeClr val="accent3"/>
          </a:fillRef>
          <a:effectRef idx="1">
            <a:schemeClr val="accent3"/>
          </a:effectRef>
          <a:fontRef idx="minor">
            <a:schemeClr val="lt1"/>
          </a:fontRef>
        </p:style>
      </p:pic>
      <p:pic>
        <p:nvPicPr>
          <p:cNvPr id="12" name="Picture 8"/>
          <p:cNvPicPr>
            <a:picLocks noGrp="1" noChangeAspect="1" noChangeArrowheads="1"/>
          </p:cNvPicPr>
          <p:nvPr>
            <p:ph sz="quarter" idx="2"/>
          </p:nvPr>
        </p:nvPicPr>
        <p:blipFill rotWithShape="1">
          <a:blip r:embed="rId6" cstate="print">
            <a:extLst>
              <a:ext uri="{28A0092B-C50C-407E-A947-70E740481C1C}">
                <a14:useLocalDpi xmlns:a14="http://schemas.microsoft.com/office/drawing/2010/main" val="0"/>
              </a:ext>
            </a:extLst>
          </a:blip>
          <a:srcRect b="5962"/>
          <a:stretch/>
        </p:blipFill>
        <p:spPr>
          <a:xfrm>
            <a:off x="1816121" y="4169602"/>
            <a:ext cx="2661650" cy="2502968"/>
          </a:xfrm>
        </p:spPr>
        <p:style>
          <a:lnRef idx="3">
            <a:schemeClr val="lt1"/>
          </a:lnRef>
          <a:fillRef idx="1">
            <a:schemeClr val="accent3"/>
          </a:fillRef>
          <a:effectRef idx="1">
            <a:schemeClr val="accent3"/>
          </a:effectRef>
          <a:fontRef idx="minor">
            <a:schemeClr val="lt1"/>
          </a:fontRef>
        </p:style>
      </p:pic>
      <p:sp>
        <p:nvSpPr>
          <p:cNvPr id="21" name="TextBox 20"/>
          <p:cNvSpPr txBox="1"/>
          <p:nvPr/>
        </p:nvSpPr>
        <p:spPr>
          <a:xfrm>
            <a:off x="5010336" y="6053853"/>
            <a:ext cx="1588897"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a:latin typeface="Times New Roman" panose="02020603050405020304" pitchFamily="18" charset="0"/>
              </a:rPr>
              <a:t>GNSS (CORS)</a:t>
            </a:r>
          </a:p>
        </p:txBody>
      </p:sp>
      <p:pic>
        <p:nvPicPr>
          <p:cNvPr id="18" name="Picture 17"/>
          <p:cNvPicPr>
            <a:picLocks noChangeAspect="1"/>
          </p:cNvPicPr>
          <p:nvPr/>
        </p:nvPicPr>
        <p:blipFill rotWithShape="1">
          <a:blip r:embed="rId7" cstate="print">
            <a:extLst>
              <a:ext uri="{28A0092B-C50C-407E-A947-70E740481C1C}">
                <a14:useLocalDpi xmlns:a14="http://schemas.microsoft.com/office/drawing/2010/main" val="0"/>
              </a:ext>
            </a:extLst>
          </a:blip>
          <a:srcRect t="13079" r="18284" b="5452"/>
          <a:stretch/>
        </p:blipFill>
        <p:spPr>
          <a:xfrm>
            <a:off x="7131798" y="4642407"/>
            <a:ext cx="3274064" cy="2132335"/>
          </a:xfrm>
          <a:prstGeom prst="rect">
            <a:avLst/>
          </a:prstGeom>
        </p:spPr>
        <p:style>
          <a:lnRef idx="3">
            <a:schemeClr val="lt1"/>
          </a:lnRef>
          <a:fillRef idx="1">
            <a:schemeClr val="accent3"/>
          </a:fillRef>
          <a:effectRef idx="1">
            <a:schemeClr val="accent3"/>
          </a:effectRef>
          <a:fontRef idx="minor">
            <a:schemeClr val="lt1"/>
          </a:fontRef>
        </p:style>
      </p:pic>
      <p:sp>
        <p:nvSpPr>
          <p:cNvPr id="23" name="TextBox 22"/>
          <p:cNvSpPr txBox="1"/>
          <p:nvPr/>
        </p:nvSpPr>
        <p:spPr>
          <a:xfrm>
            <a:off x="9480169" y="4642406"/>
            <a:ext cx="889987"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defPPr>
              <a:defRPr lang="en-US"/>
            </a:defPPr>
            <a:lvl1pPr>
              <a:defRPr>
                <a:solidFill>
                  <a:schemeClr val="dk1"/>
                </a:solidFill>
                <a:latin typeface="Times New Roman" panose="02020603050405020304" pitchFamily="18" charset="0"/>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en-US" dirty="0"/>
              <a:t>Gravity</a:t>
            </a:r>
          </a:p>
        </p:txBody>
      </p:sp>
      <p:sp>
        <p:nvSpPr>
          <p:cNvPr id="25" name="TextBox 24"/>
          <p:cNvSpPr txBox="1"/>
          <p:nvPr/>
        </p:nvSpPr>
        <p:spPr>
          <a:xfrm>
            <a:off x="3754497" y="4169602"/>
            <a:ext cx="723275"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a:latin typeface="Times New Roman" panose="02020603050405020304" pitchFamily="18" charset="0"/>
              </a:rPr>
              <a:t>VLBI</a:t>
            </a:r>
          </a:p>
        </p:txBody>
      </p:sp>
      <p:sp>
        <p:nvSpPr>
          <p:cNvPr id="26" name="TextBox 25"/>
          <p:cNvSpPr txBox="1"/>
          <p:nvPr/>
        </p:nvSpPr>
        <p:spPr>
          <a:xfrm>
            <a:off x="2002565" y="779373"/>
            <a:ext cx="607859"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a:latin typeface="Times New Roman" panose="02020603050405020304" pitchFamily="18" charset="0"/>
              </a:rPr>
              <a:t>SLR</a:t>
            </a:r>
          </a:p>
        </p:txBody>
      </p:sp>
      <p:sp>
        <p:nvSpPr>
          <p:cNvPr id="27" name="TextBox 26"/>
          <p:cNvSpPr txBox="1"/>
          <p:nvPr/>
        </p:nvSpPr>
        <p:spPr>
          <a:xfrm>
            <a:off x="9244175" y="988142"/>
            <a:ext cx="877163"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a:latin typeface="Times New Roman" panose="02020603050405020304" pitchFamily="18" charset="0"/>
              </a:rPr>
              <a:t>DORIS</a:t>
            </a:r>
          </a:p>
        </p:txBody>
      </p:sp>
      <p:sp>
        <p:nvSpPr>
          <p:cNvPr id="16" name="Title 1"/>
          <p:cNvSpPr>
            <a:spLocks noGrp="1"/>
          </p:cNvSpPr>
          <p:nvPr>
            <p:ph type="title"/>
          </p:nvPr>
        </p:nvSpPr>
        <p:spPr>
          <a:xfrm>
            <a:off x="1581619" y="207873"/>
            <a:ext cx="8229600" cy="1143000"/>
          </a:xfrm>
        </p:spPr>
        <p:txBody>
          <a:bodyPr/>
          <a:lstStyle/>
          <a:p>
            <a:r>
              <a:rPr lang="en-US" sz="4000" b="1" dirty="0"/>
              <a:t>Geodetic </a:t>
            </a:r>
            <a:r>
              <a:rPr lang="en-US" sz="4000" b="1" dirty="0">
                <a:solidFill>
                  <a:srgbClr val="C00000"/>
                </a:solidFill>
              </a:rPr>
              <a:t>Stations</a:t>
            </a:r>
          </a:p>
        </p:txBody>
      </p:sp>
      <p:sp>
        <p:nvSpPr>
          <p:cNvPr id="13" name="TextBox 12">
            <a:extLst>
              <a:ext uri="{FF2B5EF4-FFF2-40B4-BE49-F238E27FC236}">
                <a16:creationId xmlns:a16="http://schemas.microsoft.com/office/drawing/2014/main" id="{A83E24B8-2B3C-4184-A21A-152B55729C6D}"/>
              </a:ext>
            </a:extLst>
          </p:cNvPr>
          <p:cNvSpPr txBox="1"/>
          <p:nvPr/>
        </p:nvSpPr>
        <p:spPr>
          <a:xfrm rot="20134578">
            <a:off x="10113957" y="454418"/>
            <a:ext cx="2095445" cy="369332"/>
          </a:xfrm>
          <a:prstGeom prst="rect">
            <a:avLst/>
          </a:prstGeom>
          <a:solidFill>
            <a:schemeClr val="bg1"/>
          </a:solidFill>
        </p:spPr>
        <p:txBody>
          <a:bodyPr wrap="none" rtlCol="0">
            <a:spAutoFit/>
          </a:bodyPr>
          <a:lstStyle/>
          <a:p>
            <a:r>
              <a:rPr lang="en-US" b="1" dirty="0">
                <a:solidFill>
                  <a:srgbClr val="FF0000"/>
                </a:solidFill>
              </a:rPr>
              <a:t>Background Info!</a:t>
            </a:r>
          </a:p>
        </p:txBody>
      </p:sp>
    </p:spTree>
    <p:extLst>
      <p:ext uri="{BB962C8B-B14F-4D97-AF65-F5344CB8AC3E}">
        <p14:creationId xmlns:p14="http://schemas.microsoft.com/office/powerpoint/2010/main" val="23258570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a:t>Coming soon</a:t>
            </a:r>
          </a:p>
        </p:txBody>
      </p:sp>
      <p:sp>
        <p:nvSpPr>
          <p:cNvPr id="4" name="Date Placeholder 3"/>
          <p:cNvSpPr>
            <a:spLocks noGrp="1"/>
          </p:cNvSpPr>
          <p:nvPr>
            <p:ph type="dt" sz="half" idx="10"/>
          </p:nvPr>
        </p:nvSpPr>
        <p:spPr/>
        <p:txBody>
          <a:bodyPr/>
          <a:lstStyle/>
          <a:p>
            <a:pPr>
              <a:defRPr/>
            </a:pPr>
            <a:r>
              <a:rPr lang="en-US">
                <a:latin typeface="Calibri"/>
              </a:rPr>
              <a:t>February 6, 2024</a:t>
            </a:r>
          </a:p>
        </p:txBody>
      </p:sp>
      <p:sp>
        <p:nvSpPr>
          <p:cNvPr id="5" name="Footer Placeholder 4"/>
          <p:cNvSpPr>
            <a:spLocks noGrp="1"/>
          </p:cNvSpPr>
          <p:nvPr>
            <p:ph type="ftr" sz="quarter" idx="11"/>
          </p:nvPr>
        </p:nvSpPr>
        <p:spPr/>
        <p:txBody>
          <a:bodyPr/>
          <a:lstStyle/>
          <a:p>
            <a:pPr>
              <a:defRPr/>
            </a:pPr>
            <a:r>
              <a:rPr lang="en-US">
                <a:latin typeface="Calibri"/>
              </a:rPr>
              <a:t>FGCS</a:t>
            </a: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49</a:t>
            </a:fld>
            <a:endParaRPr lang="en-US">
              <a:latin typeface="Calibri"/>
            </a:endParaRPr>
          </a:p>
        </p:txBody>
      </p:sp>
    </p:spTree>
    <p:extLst>
      <p:ext uri="{BB962C8B-B14F-4D97-AF65-F5344CB8AC3E}">
        <p14:creationId xmlns:p14="http://schemas.microsoft.com/office/powerpoint/2010/main" val="1357228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86EC8-3941-45A7-A608-110558482454}"/>
              </a:ext>
            </a:extLst>
          </p:cNvPr>
          <p:cNvSpPr>
            <a:spLocks noGrp="1"/>
          </p:cNvSpPr>
          <p:nvPr>
            <p:ph type="title"/>
          </p:nvPr>
        </p:nvSpPr>
        <p:spPr>
          <a:xfrm>
            <a:off x="609600" y="274639"/>
            <a:ext cx="10972800" cy="1143000"/>
          </a:xfrm>
        </p:spPr>
        <p:txBody>
          <a:bodyPr/>
          <a:lstStyle/>
          <a:p>
            <a:r>
              <a:rPr lang="en-US" dirty="0">
                <a:cs typeface="Times New Roman" panose="02020603050405020304" pitchFamily="18" charset="0"/>
              </a:rPr>
              <a:t>Extent of the current NSRS</a:t>
            </a:r>
          </a:p>
        </p:txBody>
      </p:sp>
      <p:sp>
        <p:nvSpPr>
          <p:cNvPr id="4" name="Date Placeholder 3">
            <a:extLst>
              <a:ext uri="{FF2B5EF4-FFF2-40B4-BE49-F238E27FC236}">
                <a16:creationId xmlns:a16="http://schemas.microsoft.com/office/drawing/2014/main" id="{F17B733F-42CA-419F-A22D-01D53F8112B2}"/>
              </a:ext>
            </a:extLst>
          </p:cNvPr>
          <p:cNvSpPr>
            <a:spLocks noGrp="1"/>
          </p:cNvSpPr>
          <p:nvPr>
            <p:ph type="dt" sz="half" idx="10"/>
          </p:nvPr>
        </p:nvSpPr>
        <p:spPr/>
        <p:txBody>
          <a:bodyPr/>
          <a:lstStyle/>
          <a:p>
            <a:r>
              <a:rPr lang="en-US"/>
              <a:t>February 6, 2024</a:t>
            </a:r>
          </a:p>
        </p:txBody>
      </p:sp>
      <p:sp>
        <p:nvSpPr>
          <p:cNvPr id="5" name="Footer Placeholder 4">
            <a:extLst>
              <a:ext uri="{FF2B5EF4-FFF2-40B4-BE49-F238E27FC236}">
                <a16:creationId xmlns:a16="http://schemas.microsoft.com/office/drawing/2014/main" id="{42772212-BFDE-4C0E-8BA3-2974B516DDF6}"/>
              </a:ext>
            </a:extLst>
          </p:cNvPr>
          <p:cNvSpPr>
            <a:spLocks noGrp="1"/>
          </p:cNvSpPr>
          <p:nvPr>
            <p:ph type="ftr" sz="quarter" idx="11"/>
          </p:nvPr>
        </p:nvSpPr>
        <p:spPr/>
        <p:txBody>
          <a:bodyPr/>
          <a:lstStyle/>
          <a:p>
            <a:r>
              <a:rPr lang="en-US"/>
              <a:t>FGCS</a:t>
            </a:r>
          </a:p>
        </p:txBody>
      </p:sp>
      <p:sp>
        <p:nvSpPr>
          <p:cNvPr id="6" name="Slide Number Placeholder 5">
            <a:extLst>
              <a:ext uri="{FF2B5EF4-FFF2-40B4-BE49-F238E27FC236}">
                <a16:creationId xmlns:a16="http://schemas.microsoft.com/office/drawing/2014/main" id="{324F73E1-2E2D-4A6F-ABE7-0C160F34E771}"/>
              </a:ext>
            </a:extLst>
          </p:cNvPr>
          <p:cNvSpPr>
            <a:spLocks noGrp="1"/>
          </p:cNvSpPr>
          <p:nvPr>
            <p:ph type="sldNum" sz="quarter" idx="12"/>
          </p:nvPr>
        </p:nvSpPr>
        <p:spPr/>
        <p:txBody>
          <a:bodyPr/>
          <a:lstStyle/>
          <a:p>
            <a:fld id="{D3D538F9-49A3-B84F-B36B-A7030CDE5D5B}" type="slidenum">
              <a:rPr lang="en-US" smtClean="0"/>
              <a:t>5</a:t>
            </a:fld>
            <a:endParaRPr lang="en-US"/>
          </a:p>
        </p:txBody>
      </p:sp>
      <p:pic>
        <p:nvPicPr>
          <p:cNvPr id="9" name="Content Placeholder 7" descr="A map of the world showing the regions of the world where the USA's National Spatial Reference System is valid. ">
            <a:extLst>
              <a:ext uri="{FF2B5EF4-FFF2-40B4-BE49-F238E27FC236}">
                <a16:creationId xmlns:a16="http://schemas.microsoft.com/office/drawing/2014/main" id="{0B63BE1B-35B9-497C-ABCD-70C902A457A1}"/>
              </a:ext>
            </a:extLst>
          </p:cNvPr>
          <p:cNvPicPr>
            <a:picLocks noGrp="1" noChangeAspect="1"/>
          </p:cNvPicPr>
          <p:nvPr>
            <p:ph idx="1"/>
          </p:nvPr>
        </p:nvPicPr>
        <p:blipFill>
          <a:blip r:embed="rId2"/>
          <a:stretch>
            <a:fillRect/>
          </a:stretch>
        </p:blipFill>
        <p:spPr>
          <a:xfrm>
            <a:off x="609600" y="1620647"/>
            <a:ext cx="5283200" cy="3543671"/>
          </a:xfrm>
        </p:spPr>
      </p:pic>
      <p:sp>
        <p:nvSpPr>
          <p:cNvPr id="10" name="TextBox 9">
            <a:extLst>
              <a:ext uri="{FF2B5EF4-FFF2-40B4-BE49-F238E27FC236}">
                <a16:creationId xmlns:a16="http://schemas.microsoft.com/office/drawing/2014/main" id="{6FCEF830-B8D9-483F-9D7C-11D5AD2CAD9F}"/>
              </a:ext>
            </a:extLst>
          </p:cNvPr>
          <p:cNvSpPr txBox="1"/>
          <p:nvPr/>
        </p:nvSpPr>
        <p:spPr>
          <a:xfrm>
            <a:off x="6115123" y="1636741"/>
            <a:ext cx="3399007" cy="1477328"/>
          </a:xfrm>
          <a:prstGeom prst="rect">
            <a:avLst/>
          </a:prstGeom>
          <a:noFill/>
        </p:spPr>
        <p:txBody>
          <a:bodyPr wrap="none" rtlCol="0">
            <a:spAutoFit/>
          </a:bodyPr>
          <a:lstStyle/>
          <a:p>
            <a:r>
              <a:rPr lang="en-US" b="1" dirty="0">
                <a:latin typeface="+mj-lt"/>
              </a:rPr>
              <a:t>Geometric Reference Frames</a:t>
            </a:r>
            <a:r>
              <a:rPr lang="en-US" dirty="0">
                <a:latin typeface="+mj-lt"/>
              </a:rPr>
              <a:t>:  </a:t>
            </a:r>
          </a:p>
          <a:p>
            <a:pPr marL="285750" indent="-285750">
              <a:buFont typeface="Arial" panose="020B0604020202020204" pitchFamily="34" charset="0"/>
              <a:buChar char="•"/>
            </a:pPr>
            <a:r>
              <a:rPr lang="en-US" dirty="0">
                <a:latin typeface="+mj-lt"/>
              </a:rPr>
              <a:t>NAD 83(2011)</a:t>
            </a:r>
          </a:p>
          <a:p>
            <a:pPr marL="285750" indent="-285750">
              <a:buFont typeface="Arial" panose="020B0604020202020204" pitchFamily="34" charset="0"/>
              <a:buChar char="•"/>
            </a:pPr>
            <a:r>
              <a:rPr lang="en-US" dirty="0">
                <a:latin typeface="+mj-lt"/>
              </a:rPr>
              <a:t>NAD 83(PA11)</a:t>
            </a:r>
          </a:p>
          <a:p>
            <a:pPr marL="285750" indent="-285750">
              <a:buFont typeface="Arial" panose="020B0604020202020204" pitchFamily="34" charset="0"/>
              <a:buChar char="•"/>
            </a:pPr>
            <a:r>
              <a:rPr lang="en-US" dirty="0">
                <a:latin typeface="+mj-lt"/>
              </a:rPr>
              <a:t>NAD 83(MA11)</a:t>
            </a:r>
          </a:p>
          <a:p>
            <a:pPr marL="285750" indent="-285750">
              <a:buFont typeface="Arial" panose="020B0604020202020204" pitchFamily="34" charset="0"/>
              <a:buChar char="•"/>
            </a:pPr>
            <a:r>
              <a:rPr lang="en-US" dirty="0">
                <a:latin typeface="+mj-lt"/>
              </a:rPr>
              <a:t>Truly global but used regionally</a:t>
            </a:r>
          </a:p>
        </p:txBody>
      </p:sp>
      <p:sp>
        <p:nvSpPr>
          <p:cNvPr id="15" name="Rectangle 14">
            <a:extLst>
              <a:ext uri="{FF2B5EF4-FFF2-40B4-BE49-F238E27FC236}">
                <a16:creationId xmlns:a16="http://schemas.microsoft.com/office/drawing/2014/main" id="{3980A231-E390-4418-9F32-D53AA6591DDA}"/>
              </a:ext>
            </a:extLst>
          </p:cNvPr>
          <p:cNvSpPr/>
          <p:nvPr/>
        </p:nvSpPr>
        <p:spPr>
          <a:xfrm>
            <a:off x="1444991" y="3313355"/>
            <a:ext cx="692195" cy="42512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25E4158-A69B-43C7-BBBE-40F9A440D1DB}"/>
              </a:ext>
            </a:extLst>
          </p:cNvPr>
          <p:cNvSpPr/>
          <p:nvPr/>
        </p:nvSpPr>
        <p:spPr>
          <a:xfrm>
            <a:off x="825457" y="2614528"/>
            <a:ext cx="580208" cy="66994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959B5F9-EEED-47D9-B561-C888A22C75F4}"/>
              </a:ext>
            </a:extLst>
          </p:cNvPr>
          <p:cNvSpPr/>
          <p:nvPr/>
        </p:nvSpPr>
        <p:spPr>
          <a:xfrm>
            <a:off x="815895" y="3539659"/>
            <a:ext cx="168043" cy="198816"/>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7BA66D9-C894-41D1-A0F8-F78254923447}"/>
              </a:ext>
            </a:extLst>
          </p:cNvPr>
          <p:cNvSpPr/>
          <p:nvPr/>
        </p:nvSpPr>
        <p:spPr>
          <a:xfrm>
            <a:off x="5254817" y="3930408"/>
            <a:ext cx="129024" cy="75176"/>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j-lt"/>
            </a:endParaRPr>
          </a:p>
        </p:txBody>
      </p:sp>
      <p:sp>
        <p:nvSpPr>
          <p:cNvPr id="19" name="Rectangle 18">
            <a:extLst>
              <a:ext uri="{FF2B5EF4-FFF2-40B4-BE49-F238E27FC236}">
                <a16:creationId xmlns:a16="http://schemas.microsoft.com/office/drawing/2014/main" id="{26ABC14F-D2CF-4145-88D9-BEF868238AA6}"/>
              </a:ext>
            </a:extLst>
          </p:cNvPr>
          <p:cNvSpPr/>
          <p:nvPr/>
        </p:nvSpPr>
        <p:spPr>
          <a:xfrm>
            <a:off x="5255053" y="3635070"/>
            <a:ext cx="129024" cy="25775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j-lt"/>
            </a:endParaRPr>
          </a:p>
        </p:txBody>
      </p:sp>
      <p:sp>
        <p:nvSpPr>
          <p:cNvPr id="20" name="Rectangle 19">
            <a:extLst>
              <a:ext uri="{FF2B5EF4-FFF2-40B4-BE49-F238E27FC236}">
                <a16:creationId xmlns:a16="http://schemas.microsoft.com/office/drawing/2014/main" id="{02A01230-62CD-4753-B459-5F2A6432C0A4}"/>
              </a:ext>
            </a:extLst>
          </p:cNvPr>
          <p:cNvSpPr/>
          <p:nvPr/>
        </p:nvSpPr>
        <p:spPr>
          <a:xfrm>
            <a:off x="5587269" y="4223221"/>
            <a:ext cx="150284" cy="12991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j-lt"/>
            </a:endParaRPr>
          </a:p>
        </p:txBody>
      </p:sp>
      <p:sp>
        <p:nvSpPr>
          <p:cNvPr id="21" name="Rectangle 20">
            <a:extLst>
              <a:ext uri="{FF2B5EF4-FFF2-40B4-BE49-F238E27FC236}">
                <a16:creationId xmlns:a16="http://schemas.microsoft.com/office/drawing/2014/main" id="{53396D43-FBA0-4793-A0CC-8072D2FEDB63}"/>
              </a:ext>
            </a:extLst>
          </p:cNvPr>
          <p:cNvSpPr/>
          <p:nvPr/>
        </p:nvSpPr>
        <p:spPr>
          <a:xfrm>
            <a:off x="2209837" y="3695787"/>
            <a:ext cx="96433" cy="81932"/>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84C6BBC-9580-407B-A4DA-9F679CD5A438}"/>
              </a:ext>
            </a:extLst>
          </p:cNvPr>
          <p:cNvSpPr/>
          <p:nvPr/>
        </p:nvSpPr>
        <p:spPr>
          <a:xfrm>
            <a:off x="2330703" y="3695787"/>
            <a:ext cx="96435" cy="81933"/>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DC90D506-19D5-43E3-AA51-894D4B51EDDB}"/>
              </a:ext>
            </a:extLst>
          </p:cNvPr>
          <p:cNvSpPr txBox="1"/>
          <p:nvPr/>
        </p:nvSpPr>
        <p:spPr>
          <a:xfrm>
            <a:off x="6096000" y="3284469"/>
            <a:ext cx="6096000" cy="2308324"/>
          </a:xfrm>
          <a:prstGeom prst="rect">
            <a:avLst/>
          </a:prstGeom>
          <a:noFill/>
        </p:spPr>
        <p:txBody>
          <a:bodyPr wrap="square">
            <a:spAutoFit/>
          </a:bodyPr>
          <a:lstStyle/>
          <a:p>
            <a:r>
              <a:rPr lang="en-US" b="1" dirty="0">
                <a:latin typeface="+mj-lt"/>
              </a:rPr>
              <a:t>Geoid models/Vertical Datums</a:t>
            </a:r>
            <a:r>
              <a:rPr lang="en-US" dirty="0">
                <a:latin typeface="+mj-lt"/>
              </a:rPr>
              <a:t>: </a:t>
            </a:r>
          </a:p>
          <a:p>
            <a:pPr marL="285750" indent="-285750">
              <a:buFont typeface="Arial" panose="020B0604020202020204" pitchFamily="34" charset="0"/>
              <a:buChar char="•"/>
            </a:pPr>
            <a:r>
              <a:rPr lang="en-US" dirty="0">
                <a:latin typeface="+mj-lt"/>
              </a:rPr>
              <a:t>Regional</a:t>
            </a:r>
          </a:p>
          <a:p>
            <a:pPr marL="742950" lvl="1" indent="-285750">
              <a:buFont typeface="Arial" panose="020B0604020202020204" pitchFamily="34" charset="0"/>
              <a:buChar char="•"/>
            </a:pPr>
            <a:r>
              <a:rPr lang="en-US" dirty="0">
                <a:latin typeface="+mj-lt"/>
              </a:rPr>
              <a:t>Conterminous US (CONUS; “Lower 48”)</a:t>
            </a:r>
          </a:p>
          <a:p>
            <a:pPr marL="742950" lvl="1" indent="-285750">
              <a:buFont typeface="Arial" panose="020B0604020202020204" pitchFamily="34" charset="0"/>
              <a:buChar char="•"/>
            </a:pPr>
            <a:r>
              <a:rPr lang="en-US" dirty="0">
                <a:latin typeface="+mj-lt"/>
              </a:rPr>
              <a:t>Alaska</a:t>
            </a:r>
          </a:p>
          <a:p>
            <a:pPr marL="742950" lvl="1" indent="-285750">
              <a:buFont typeface="Arial" panose="020B0604020202020204" pitchFamily="34" charset="0"/>
              <a:buChar char="•"/>
            </a:pPr>
            <a:r>
              <a:rPr lang="en-US" dirty="0">
                <a:latin typeface="+mj-lt"/>
              </a:rPr>
              <a:t>Hawaii</a:t>
            </a:r>
          </a:p>
          <a:p>
            <a:pPr marL="742950" lvl="1" indent="-285750">
              <a:buFont typeface="Arial" panose="020B0604020202020204" pitchFamily="34" charset="0"/>
              <a:buChar char="•"/>
            </a:pPr>
            <a:r>
              <a:rPr lang="es-ES" dirty="0" err="1">
                <a:latin typeface="+mj-lt"/>
              </a:rPr>
              <a:t>Territories</a:t>
            </a:r>
            <a:r>
              <a:rPr lang="es-ES" dirty="0">
                <a:latin typeface="+mj-lt"/>
              </a:rPr>
              <a:t>:  Puerto Rico, U.S. </a:t>
            </a:r>
            <a:r>
              <a:rPr lang="es-ES" dirty="0" err="1">
                <a:latin typeface="+mj-lt"/>
              </a:rPr>
              <a:t>Virgin</a:t>
            </a:r>
            <a:r>
              <a:rPr lang="es-ES" dirty="0">
                <a:latin typeface="+mj-lt"/>
              </a:rPr>
              <a:t> </a:t>
            </a:r>
            <a:r>
              <a:rPr lang="es-ES" dirty="0" err="1">
                <a:latin typeface="+mj-lt"/>
              </a:rPr>
              <a:t>Islands</a:t>
            </a:r>
            <a:r>
              <a:rPr lang="es-ES" dirty="0">
                <a:latin typeface="+mj-lt"/>
              </a:rPr>
              <a:t>, American Samoa, Guam, CNM</a:t>
            </a:r>
            <a:endParaRPr lang="en-US" dirty="0">
              <a:latin typeface="+mj-lt"/>
            </a:endParaRPr>
          </a:p>
          <a:p>
            <a:pPr marL="742950" lvl="1" indent="-285750">
              <a:buFont typeface="Arial" panose="020B0604020202020204" pitchFamily="34" charset="0"/>
              <a:buChar char="•"/>
            </a:pPr>
            <a:endParaRPr lang="en-US" dirty="0">
              <a:latin typeface="+mj-lt"/>
            </a:endParaRPr>
          </a:p>
        </p:txBody>
      </p:sp>
    </p:spTree>
    <p:extLst>
      <p:ext uri="{BB962C8B-B14F-4D97-AF65-F5344CB8AC3E}">
        <p14:creationId xmlns:p14="http://schemas.microsoft.com/office/powerpoint/2010/main" val="406965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55A98-80C0-458C-97B3-3D29C15F7D59}"/>
              </a:ext>
            </a:extLst>
          </p:cNvPr>
          <p:cNvSpPr>
            <a:spLocks noGrp="1"/>
          </p:cNvSpPr>
          <p:nvPr>
            <p:ph type="title"/>
          </p:nvPr>
        </p:nvSpPr>
        <p:spPr/>
        <p:txBody>
          <a:bodyPr/>
          <a:lstStyle/>
          <a:p>
            <a:r>
              <a:rPr lang="en-US" dirty="0"/>
              <a:t>Promises…</a:t>
            </a:r>
          </a:p>
        </p:txBody>
      </p:sp>
      <p:sp>
        <p:nvSpPr>
          <p:cNvPr id="3" name="Content Placeholder 2">
            <a:extLst>
              <a:ext uri="{FF2B5EF4-FFF2-40B4-BE49-F238E27FC236}">
                <a16:creationId xmlns:a16="http://schemas.microsoft.com/office/drawing/2014/main" id="{B753F6FF-8277-4FBF-BA47-264B2CBF8398}"/>
              </a:ext>
            </a:extLst>
          </p:cNvPr>
          <p:cNvSpPr>
            <a:spLocks noGrp="1"/>
          </p:cNvSpPr>
          <p:nvPr>
            <p:ph idx="1"/>
          </p:nvPr>
        </p:nvSpPr>
        <p:spPr/>
        <p:txBody>
          <a:bodyPr/>
          <a:lstStyle/>
          <a:p>
            <a:r>
              <a:rPr lang="en-US" dirty="0"/>
              <a:t>I’m not a fan of promising what is coming “soon”</a:t>
            </a:r>
          </a:p>
          <a:p>
            <a:pPr lvl="1"/>
            <a:r>
              <a:rPr lang="en-US" dirty="0"/>
              <a:t>Few things in life go on schedule</a:t>
            </a:r>
          </a:p>
          <a:p>
            <a:pPr lvl="1"/>
            <a:r>
              <a:rPr lang="en-US" dirty="0"/>
              <a:t>Still, the next few things are happening and are expected to be done in the next few months</a:t>
            </a:r>
          </a:p>
        </p:txBody>
      </p:sp>
      <p:sp>
        <p:nvSpPr>
          <p:cNvPr id="4" name="Date Placeholder 3">
            <a:extLst>
              <a:ext uri="{FF2B5EF4-FFF2-40B4-BE49-F238E27FC236}">
                <a16:creationId xmlns:a16="http://schemas.microsoft.com/office/drawing/2014/main" id="{F917F916-4E16-420A-AA06-D80AB86AAABA}"/>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6AAFEC88-DC4A-4637-8C64-FED36B8A60CC}"/>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DB3AA9F1-76EA-439B-A21B-08994AB678ED}"/>
              </a:ext>
            </a:extLst>
          </p:cNvPr>
          <p:cNvSpPr>
            <a:spLocks noGrp="1"/>
          </p:cNvSpPr>
          <p:nvPr>
            <p:ph type="sldNum" sz="quarter" idx="12"/>
          </p:nvPr>
        </p:nvSpPr>
        <p:spPr/>
        <p:txBody>
          <a:bodyPr/>
          <a:lstStyle/>
          <a:p>
            <a:pPr>
              <a:defRPr/>
            </a:pPr>
            <a:fld id="{EB6791C4-DF4E-4C17-A41C-B2BEB15390BD}" type="slidenum">
              <a:rPr lang="en-US" smtClean="0"/>
              <a:pPr>
                <a:defRPr/>
              </a:pPr>
              <a:t>50</a:t>
            </a:fld>
            <a:endParaRPr lang="en-US"/>
          </a:p>
        </p:txBody>
      </p:sp>
    </p:spTree>
    <p:extLst>
      <p:ext uri="{BB962C8B-B14F-4D97-AF65-F5344CB8AC3E}">
        <p14:creationId xmlns:p14="http://schemas.microsoft.com/office/powerpoint/2010/main" val="316096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E7EE9-CF43-40A2-BFEE-953E93489CCE}"/>
              </a:ext>
            </a:extLst>
          </p:cNvPr>
          <p:cNvSpPr>
            <a:spLocks noGrp="1"/>
          </p:cNvSpPr>
          <p:nvPr>
            <p:ph type="title"/>
          </p:nvPr>
        </p:nvSpPr>
        <p:spPr/>
        <p:txBody>
          <a:bodyPr/>
          <a:lstStyle/>
          <a:p>
            <a:r>
              <a:rPr lang="en-US" dirty="0"/>
              <a:t>Coming Soon</a:t>
            </a:r>
          </a:p>
        </p:txBody>
      </p:sp>
      <p:sp>
        <p:nvSpPr>
          <p:cNvPr id="3" name="Content Placeholder 2">
            <a:extLst>
              <a:ext uri="{FF2B5EF4-FFF2-40B4-BE49-F238E27FC236}">
                <a16:creationId xmlns:a16="http://schemas.microsoft.com/office/drawing/2014/main" id="{588D7760-C2D0-4DB6-BBF0-D6A532993BCE}"/>
              </a:ext>
            </a:extLst>
          </p:cNvPr>
          <p:cNvSpPr>
            <a:spLocks noGrp="1"/>
          </p:cNvSpPr>
          <p:nvPr>
            <p:ph idx="1"/>
          </p:nvPr>
        </p:nvSpPr>
        <p:spPr/>
        <p:txBody>
          <a:bodyPr/>
          <a:lstStyle/>
          <a:p>
            <a:r>
              <a:rPr lang="en-US" dirty="0"/>
              <a:t>GDX</a:t>
            </a:r>
          </a:p>
          <a:p>
            <a:pPr lvl="1"/>
            <a:r>
              <a:rPr lang="en-US" dirty="0"/>
              <a:t>Geodetic Data Exchange format</a:t>
            </a:r>
          </a:p>
          <a:p>
            <a:pPr lvl="1"/>
            <a:r>
              <a:rPr lang="en-US" dirty="0"/>
              <a:t>Expands/improves on GVX (GNSS Vector Exchange format)</a:t>
            </a:r>
          </a:p>
          <a:p>
            <a:pPr lvl="1"/>
            <a:r>
              <a:rPr lang="en-US" dirty="0"/>
              <a:t>Replaces “</a:t>
            </a:r>
            <a:r>
              <a:rPr lang="en-US" dirty="0" err="1"/>
              <a:t>Bluebooking</a:t>
            </a:r>
            <a:r>
              <a:rPr lang="en-US" dirty="0"/>
              <a:t>”</a:t>
            </a:r>
          </a:p>
          <a:p>
            <a:pPr lvl="1"/>
            <a:r>
              <a:rPr lang="en-US" dirty="0"/>
              <a:t>Will be the official format for data submissions to OPUS in the modernized NSRS</a:t>
            </a:r>
          </a:p>
          <a:p>
            <a:pPr lvl="1"/>
            <a:r>
              <a:rPr lang="en-US" dirty="0"/>
              <a:t>Spring 2024?</a:t>
            </a:r>
          </a:p>
          <a:p>
            <a:pPr lvl="2"/>
            <a:endParaRPr lang="en-US" dirty="0"/>
          </a:p>
          <a:p>
            <a:pPr lvl="1"/>
            <a:endParaRPr lang="en-US" dirty="0"/>
          </a:p>
        </p:txBody>
      </p:sp>
      <p:sp>
        <p:nvSpPr>
          <p:cNvPr id="4" name="Date Placeholder 3">
            <a:extLst>
              <a:ext uri="{FF2B5EF4-FFF2-40B4-BE49-F238E27FC236}">
                <a16:creationId xmlns:a16="http://schemas.microsoft.com/office/drawing/2014/main" id="{027FFE50-7C3D-43C2-97C3-194AF7CCCF22}"/>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9537B99C-6F61-4792-AE0E-702743A71169}"/>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3B2E434C-6A2C-45E5-9E62-E19441B3FB02}"/>
              </a:ext>
            </a:extLst>
          </p:cNvPr>
          <p:cNvSpPr>
            <a:spLocks noGrp="1"/>
          </p:cNvSpPr>
          <p:nvPr>
            <p:ph type="sldNum" sz="quarter" idx="12"/>
          </p:nvPr>
        </p:nvSpPr>
        <p:spPr/>
        <p:txBody>
          <a:bodyPr/>
          <a:lstStyle/>
          <a:p>
            <a:pPr>
              <a:defRPr/>
            </a:pPr>
            <a:fld id="{EB6791C4-DF4E-4C17-A41C-B2BEB15390BD}" type="slidenum">
              <a:rPr lang="en-US" smtClean="0"/>
              <a:pPr>
                <a:defRPr/>
              </a:pPr>
              <a:t>51</a:t>
            </a:fld>
            <a:endParaRPr lang="en-US"/>
          </a:p>
        </p:txBody>
      </p:sp>
    </p:spTree>
    <p:extLst>
      <p:ext uri="{BB962C8B-B14F-4D97-AF65-F5344CB8AC3E}">
        <p14:creationId xmlns:p14="http://schemas.microsoft.com/office/powerpoint/2010/main" val="3750710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E7EE9-CF43-40A2-BFEE-953E93489CCE}"/>
              </a:ext>
            </a:extLst>
          </p:cNvPr>
          <p:cNvSpPr>
            <a:spLocks noGrp="1"/>
          </p:cNvSpPr>
          <p:nvPr>
            <p:ph type="title"/>
          </p:nvPr>
        </p:nvSpPr>
        <p:spPr/>
        <p:txBody>
          <a:bodyPr/>
          <a:lstStyle/>
          <a:p>
            <a:r>
              <a:rPr lang="en-US" dirty="0"/>
              <a:t>Coming Soon</a:t>
            </a:r>
          </a:p>
        </p:txBody>
      </p:sp>
      <p:sp>
        <p:nvSpPr>
          <p:cNvPr id="3" name="Content Placeholder 2">
            <a:extLst>
              <a:ext uri="{FF2B5EF4-FFF2-40B4-BE49-F238E27FC236}">
                <a16:creationId xmlns:a16="http://schemas.microsoft.com/office/drawing/2014/main" id="{588D7760-C2D0-4DB6-BBF0-D6A532993BCE}"/>
              </a:ext>
            </a:extLst>
          </p:cNvPr>
          <p:cNvSpPr>
            <a:spLocks noGrp="1"/>
          </p:cNvSpPr>
          <p:nvPr>
            <p:ph idx="1"/>
          </p:nvPr>
        </p:nvSpPr>
        <p:spPr/>
        <p:txBody>
          <a:bodyPr/>
          <a:lstStyle/>
          <a:p>
            <a:r>
              <a:rPr lang="en-US" dirty="0"/>
              <a:t>GEOID2022</a:t>
            </a:r>
          </a:p>
          <a:p>
            <a:pPr lvl="1"/>
            <a:r>
              <a:rPr lang="en-US" dirty="0"/>
              <a:t>The official NGS/Canada/Mexico geoid model for North America</a:t>
            </a:r>
          </a:p>
          <a:p>
            <a:pPr lvl="2"/>
            <a:r>
              <a:rPr lang="en-US" dirty="0"/>
              <a:t>Plus USA-only models for American Samoa and the Guam/CNMI region</a:t>
            </a:r>
          </a:p>
          <a:p>
            <a:pPr lvl="1"/>
            <a:r>
              <a:rPr lang="en-US" dirty="0"/>
              <a:t>Summer 2024?</a:t>
            </a:r>
          </a:p>
          <a:p>
            <a:pPr lvl="2"/>
            <a:endParaRPr lang="en-US" dirty="0"/>
          </a:p>
          <a:p>
            <a:pPr lvl="1"/>
            <a:endParaRPr lang="en-US" dirty="0"/>
          </a:p>
        </p:txBody>
      </p:sp>
      <p:sp>
        <p:nvSpPr>
          <p:cNvPr id="4" name="Date Placeholder 3">
            <a:extLst>
              <a:ext uri="{FF2B5EF4-FFF2-40B4-BE49-F238E27FC236}">
                <a16:creationId xmlns:a16="http://schemas.microsoft.com/office/drawing/2014/main" id="{027FFE50-7C3D-43C2-97C3-194AF7CCCF22}"/>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9537B99C-6F61-4792-AE0E-702743A71169}"/>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3B2E434C-6A2C-45E5-9E62-E19441B3FB02}"/>
              </a:ext>
            </a:extLst>
          </p:cNvPr>
          <p:cNvSpPr>
            <a:spLocks noGrp="1"/>
          </p:cNvSpPr>
          <p:nvPr>
            <p:ph type="sldNum" sz="quarter" idx="12"/>
          </p:nvPr>
        </p:nvSpPr>
        <p:spPr/>
        <p:txBody>
          <a:bodyPr/>
          <a:lstStyle/>
          <a:p>
            <a:pPr>
              <a:defRPr/>
            </a:pPr>
            <a:fld id="{EB6791C4-DF4E-4C17-A41C-B2BEB15390BD}" type="slidenum">
              <a:rPr lang="en-US" smtClean="0"/>
              <a:pPr>
                <a:defRPr/>
              </a:pPr>
              <a:t>52</a:t>
            </a:fld>
            <a:endParaRPr lang="en-US"/>
          </a:p>
        </p:txBody>
      </p:sp>
    </p:spTree>
    <p:extLst>
      <p:ext uri="{BB962C8B-B14F-4D97-AF65-F5344CB8AC3E}">
        <p14:creationId xmlns:p14="http://schemas.microsoft.com/office/powerpoint/2010/main" val="263214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86EC8-3941-45A7-A608-110558482454}"/>
              </a:ext>
            </a:extLst>
          </p:cNvPr>
          <p:cNvSpPr>
            <a:spLocks noGrp="1"/>
          </p:cNvSpPr>
          <p:nvPr>
            <p:ph type="title"/>
          </p:nvPr>
        </p:nvSpPr>
        <p:spPr>
          <a:xfrm>
            <a:off x="609600" y="274639"/>
            <a:ext cx="10972800" cy="1143000"/>
          </a:xfrm>
        </p:spPr>
        <p:txBody>
          <a:bodyPr>
            <a:noAutofit/>
          </a:bodyPr>
          <a:lstStyle/>
          <a:p>
            <a:r>
              <a:rPr lang="en-US" sz="4267" dirty="0">
                <a:cs typeface="Times New Roman" panose="02020603050405020304" pitchFamily="18" charset="0"/>
              </a:rPr>
              <a:t>NSRS Modernization in (very) brief – Why?</a:t>
            </a:r>
          </a:p>
        </p:txBody>
      </p:sp>
      <p:sp>
        <p:nvSpPr>
          <p:cNvPr id="3" name="Content Placeholder 2">
            <a:extLst>
              <a:ext uri="{FF2B5EF4-FFF2-40B4-BE49-F238E27FC236}">
                <a16:creationId xmlns:a16="http://schemas.microsoft.com/office/drawing/2014/main" id="{56286537-FD08-4CA1-8A31-CE05D08C0010}"/>
              </a:ext>
            </a:extLst>
          </p:cNvPr>
          <p:cNvSpPr>
            <a:spLocks noGrp="1"/>
          </p:cNvSpPr>
          <p:nvPr>
            <p:ph idx="1"/>
          </p:nvPr>
        </p:nvSpPr>
        <p:spPr/>
        <p:txBody>
          <a:bodyPr>
            <a:normAutofit fontScale="92500" lnSpcReduction="20000"/>
          </a:bodyPr>
          <a:lstStyle/>
          <a:p>
            <a:r>
              <a:rPr lang="en-US" dirty="0">
                <a:latin typeface="+mj-lt"/>
                <a:cs typeface="Times New Roman" panose="02020603050405020304" pitchFamily="18" charset="0"/>
              </a:rPr>
              <a:t>The current NSRS was:</a:t>
            </a:r>
          </a:p>
          <a:p>
            <a:pPr lvl="1"/>
            <a:r>
              <a:rPr lang="en-US" dirty="0">
                <a:latin typeface="+mj-lt"/>
                <a:cs typeface="Times New Roman" panose="02020603050405020304" pitchFamily="18" charset="0"/>
              </a:rPr>
              <a:t>Defined in the pre-GPS era</a:t>
            </a:r>
          </a:p>
          <a:p>
            <a:pPr lvl="2"/>
            <a:r>
              <a:rPr lang="en-US" dirty="0">
                <a:latin typeface="+mj-lt"/>
                <a:cs typeface="Times New Roman" panose="02020603050405020304" pitchFamily="18" charset="0"/>
              </a:rPr>
              <a:t>Without GPS, the Earth’s center (frame origin) was very hard to detect</a:t>
            </a:r>
          </a:p>
          <a:p>
            <a:pPr lvl="1"/>
            <a:r>
              <a:rPr lang="en-US" dirty="0">
                <a:latin typeface="+mj-lt"/>
                <a:cs typeface="Times New Roman" panose="02020603050405020304" pitchFamily="18" charset="0"/>
              </a:rPr>
              <a:t>Defined without aid of gravity-mission satellites</a:t>
            </a:r>
          </a:p>
          <a:p>
            <a:pPr lvl="2"/>
            <a:r>
              <a:rPr lang="en-US" dirty="0">
                <a:latin typeface="+mj-lt"/>
                <a:cs typeface="Times New Roman" panose="02020603050405020304" pitchFamily="18" charset="0"/>
              </a:rPr>
              <a:t>Leveling, terrestrial gravity, disconnected from the geometric frame</a:t>
            </a:r>
          </a:p>
          <a:p>
            <a:pPr lvl="1"/>
            <a:r>
              <a:rPr lang="en-US" dirty="0">
                <a:latin typeface="+mj-lt"/>
                <a:cs typeface="Times New Roman" panose="02020603050405020304" pitchFamily="18" charset="0"/>
              </a:rPr>
              <a:t>Defined right after punch-cards went away</a:t>
            </a:r>
          </a:p>
          <a:p>
            <a:pPr lvl="2"/>
            <a:r>
              <a:rPr lang="en-US" dirty="0">
                <a:latin typeface="+mj-lt"/>
                <a:cs typeface="Times New Roman" panose="02020603050405020304" pitchFamily="18" charset="0"/>
              </a:rPr>
              <a:t>Tools relied upon 80-character ASCII files and FORTRAN</a:t>
            </a:r>
          </a:p>
          <a:p>
            <a:pPr lvl="1"/>
            <a:r>
              <a:rPr lang="en-US" dirty="0">
                <a:latin typeface="+mj-lt"/>
                <a:cs typeface="Times New Roman" panose="02020603050405020304" pitchFamily="18" charset="0"/>
              </a:rPr>
              <a:t>Defined without a long-term strategy to acknowledge Earth’s dynamics</a:t>
            </a:r>
          </a:p>
          <a:p>
            <a:r>
              <a:rPr lang="en-US" dirty="0">
                <a:latin typeface="+mj-lt"/>
                <a:cs typeface="Times New Roman" panose="02020603050405020304" pitchFamily="18" charset="0"/>
              </a:rPr>
              <a:t>In short, the current NSRS has failed to keep up with emerging needs</a:t>
            </a:r>
          </a:p>
          <a:p>
            <a:pPr lvl="1"/>
            <a:r>
              <a:rPr lang="en-US" dirty="0">
                <a:latin typeface="+mj-lt"/>
                <a:cs typeface="Times New Roman" panose="02020603050405020304" pitchFamily="18" charset="0"/>
              </a:rPr>
              <a:t>Sea level rise, floodplain mapping, coastal geohazards</a:t>
            </a:r>
          </a:p>
          <a:p>
            <a:pPr marL="0" indent="0">
              <a:buNone/>
            </a:pPr>
            <a:endParaRPr lang="en-US" dirty="0">
              <a:latin typeface="+mj-lt"/>
              <a:cs typeface="Times New Roman" panose="02020603050405020304" pitchFamily="18" charset="0"/>
            </a:endParaRPr>
          </a:p>
        </p:txBody>
      </p:sp>
      <p:sp>
        <p:nvSpPr>
          <p:cNvPr id="4" name="Date Placeholder 3">
            <a:extLst>
              <a:ext uri="{FF2B5EF4-FFF2-40B4-BE49-F238E27FC236}">
                <a16:creationId xmlns:a16="http://schemas.microsoft.com/office/drawing/2014/main" id="{F17B733F-42CA-419F-A22D-01D53F8112B2}"/>
              </a:ext>
            </a:extLst>
          </p:cNvPr>
          <p:cNvSpPr>
            <a:spLocks noGrp="1"/>
          </p:cNvSpPr>
          <p:nvPr>
            <p:ph type="dt" sz="half" idx="10"/>
          </p:nvPr>
        </p:nvSpPr>
        <p:spPr/>
        <p:txBody>
          <a:bodyPr/>
          <a:lstStyle/>
          <a:p>
            <a:r>
              <a:rPr lang="en-US"/>
              <a:t>February 6, 2024</a:t>
            </a:r>
          </a:p>
        </p:txBody>
      </p:sp>
      <p:sp>
        <p:nvSpPr>
          <p:cNvPr id="5" name="Footer Placeholder 4">
            <a:extLst>
              <a:ext uri="{FF2B5EF4-FFF2-40B4-BE49-F238E27FC236}">
                <a16:creationId xmlns:a16="http://schemas.microsoft.com/office/drawing/2014/main" id="{42772212-BFDE-4C0E-8BA3-2974B516DDF6}"/>
              </a:ext>
            </a:extLst>
          </p:cNvPr>
          <p:cNvSpPr>
            <a:spLocks noGrp="1"/>
          </p:cNvSpPr>
          <p:nvPr>
            <p:ph type="ftr" sz="quarter" idx="11"/>
          </p:nvPr>
        </p:nvSpPr>
        <p:spPr/>
        <p:txBody>
          <a:bodyPr/>
          <a:lstStyle/>
          <a:p>
            <a:r>
              <a:rPr lang="en-US"/>
              <a:t>FGCS</a:t>
            </a:r>
          </a:p>
        </p:txBody>
      </p:sp>
      <p:sp>
        <p:nvSpPr>
          <p:cNvPr id="6" name="Slide Number Placeholder 5">
            <a:extLst>
              <a:ext uri="{FF2B5EF4-FFF2-40B4-BE49-F238E27FC236}">
                <a16:creationId xmlns:a16="http://schemas.microsoft.com/office/drawing/2014/main" id="{324F73E1-2E2D-4A6F-ABE7-0C160F34E771}"/>
              </a:ext>
            </a:extLst>
          </p:cNvPr>
          <p:cNvSpPr>
            <a:spLocks noGrp="1"/>
          </p:cNvSpPr>
          <p:nvPr>
            <p:ph type="sldNum" sz="quarter" idx="12"/>
          </p:nvPr>
        </p:nvSpPr>
        <p:spPr/>
        <p:txBody>
          <a:bodyPr/>
          <a:lstStyle/>
          <a:p>
            <a:fld id="{D3D538F9-49A3-B84F-B36B-A7030CDE5D5B}" type="slidenum">
              <a:rPr lang="en-US" smtClean="0"/>
              <a:t>53</a:t>
            </a:fld>
            <a:endParaRPr lang="en-US"/>
          </a:p>
        </p:txBody>
      </p:sp>
    </p:spTree>
    <p:extLst>
      <p:ext uri="{BB962C8B-B14F-4D97-AF65-F5344CB8AC3E}">
        <p14:creationId xmlns:p14="http://schemas.microsoft.com/office/powerpoint/2010/main" val="236632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8ECD1-718F-4387-94FB-4F00CA91ED20}"/>
              </a:ext>
            </a:extLst>
          </p:cNvPr>
          <p:cNvSpPr>
            <a:spLocks noGrp="1"/>
          </p:cNvSpPr>
          <p:nvPr>
            <p:ph type="title"/>
          </p:nvPr>
        </p:nvSpPr>
        <p:spPr/>
        <p:txBody>
          <a:bodyPr/>
          <a:lstStyle/>
          <a:p>
            <a:r>
              <a:rPr lang="en-US" dirty="0"/>
              <a:t>The path to full roll-out</a:t>
            </a:r>
          </a:p>
        </p:txBody>
      </p:sp>
      <p:sp>
        <p:nvSpPr>
          <p:cNvPr id="3" name="Content Placeholder 2">
            <a:extLst>
              <a:ext uri="{FF2B5EF4-FFF2-40B4-BE49-F238E27FC236}">
                <a16:creationId xmlns:a16="http://schemas.microsoft.com/office/drawing/2014/main" id="{0E94E14D-49EB-4A10-BD3E-548F178B6DD0}"/>
              </a:ext>
            </a:extLst>
          </p:cNvPr>
          <p:cNvSpPr>
            <a:spLocks noGrp="1"/>
          </p:cNvSpPr>
          <p:nvPr>
            <p:ph idx="1"/>
          </p:nvPr>
        </p:nvSpPr>
        <p:spPr/>
        <p:txBody>
          <a:bodyPr/>
          <a:lstStyle/>
          <a:p>
            <a:r>
              <a:rPr lang="en-US" dirty="0"/>
              <a:t>The next few slides show key elements, and their roll-out order, though with a purposefully vague timeline to allow some flexibility</a:t>
            </a:r>
          </a:p>
          <a:p>
            <a:r>
              <a:rPr lang="en-US" dirty="0"/>
              <a:t>To aid in readability, some details are omitted, but can be inferred, such as:</a:t>
            </a:r>
          </a:p>
          <a:p>
            <a:pPr lvl="1"/>
            <a:r>
              <a:rPr lang="en-US" dirty="0"/>
              <a:t>All data will be loaded in the NSRS database</a:t>
            </a:r>
          </a:p>
          <a:p>
            <a:pPr lvl="1"/>
            <a:r>
              <a:rPr lang="en-US" dirty="0"/>
              <a:t>A data delivery system will exist</a:t>
            </a:r>
          </a:p>
          <a:p>
            <a:pPr lvl="1"/>
            <a:r>
              <a:rPr lang="en-US" dirty="0"/>
              <a:t>All tools will be incorporated into NCAT</a:t>
            </a:r>
          </a:p>
        </p:txBody>
      </p:sp>
      <p:sp>
        <p:nvSpPr>
          <p:cNvPr id="4" name="Date Placeholder 3">
            <a:extLst>
              <a:ext uri="{FF2B5EF4-FFF2-40B4-BE49-F238E27FC236}">
                <a16:creationId xmlns:a16="http://schemas.microsoft.com/office/drawing/2014/main" id="{1BAF2660-18BF-49AD-A2A9-54F655FF4ECB}"/>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99E26AD0-0772-4EF8-92AE-70CD6CEDFA9F}"/>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44880BD8-EB60-4E0E-A028-F1E69B333C30}"/>
              </a:ext>
            </a:extLst>
          </p:cNvPr>
          <p:cNvSpPr>
            <a:spLocks noGrp="1"/>
          </p:cNvSpPr>
          <p:nvPr>
            <p:ph type="sldNum" sz="quarter" idx="12"/>
          </p:nvPr>
        </p:nvSpPr>
        <p:spPr/>
        <p:txBody>
          <a:bodyPr/>
          <a:lstStyle/>
          <a:p>
            <a:pPr>
              <a:defRPr/>
            </a:pPr>
            <a:fld id="{EB6791C4-DF4E-4C17-A41C-B2BEB15390BD}" type="slidenum">
              <a:rPr lang="en-US" smtClean="0"/>
              <a:pPr>
                <a:defRPr/>
              </a:pPr>
              <a:t>54</a:t>
            </a:fld>
            <a:endParaRPr lang="en-US"/>
          </a:p>
        </p:txBody>
      </p:sp>
    </p:spTree>
    <p:extLst>
      <p:ext uri="{BB962C8B-B14F-4D97-AF65-F5344CB8AC3E}">
        <p14:creationId xmlns:p14="http://schemas.microsoft.com/office/powerpoint/2010/main" val="4259071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EE0B4-B982-42BD-BCAA-C6C3A72E3981}"/>
              </a:ext>
            </a:extLst>
          </p:cNvPr>
          <p:cNvSpPr>
            <a:spLocks noGrp="1"/>
          </p:cNvSpPr>
          <p:nvPr>
            <p:ph type="title"/>
          </p:nvPr>
        </p:nvSpPr>
        <p:spPr/>
        <p:txBody>
          <a:bodyPr/>
          <a:lstStyle/>
          <a:p>
            <a:r>
              <a:rPr lang="en-US" dirty="0"/>
              <a:t>The path to full roll-out: Frames</a:t>
            </a:r>
          </a:p>
        </p:txBody>
      </p:sp>
      <p:sp>
        <p:nvSpPr>
          <p:cNvPr id="4" name="Date Placeholder 3">
            <a:extLst>
              <a:ext uri="{FF2B5EF4-FFF2-40B4-BE49-F238E27FC236}">
                <a16:creationId xmlns:a16="http://schemas.microsoft.com/office/drawing/2014/main" id="{B1466AA1-BC09-4200-8446-47FA38BFA8C1}"/>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2BD61F0B-D9EC-4379-BC34-2E9DD32D27BD}"/>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BB4D4745-7E47-49C4-A23F-B83453112168}"/>
              </a:ext>
            </a:extLst>
          </p:cNvPr>
          <p:cNvSpPr>
            <a:spLocks noGrp="1"/>
          </p:cNvSpPr>
          <p:nvPr>
            <p:ph type="sldNum" sz="quarter" idx="12"/>
          </p:nvPr>
        </p:nvSpPr>
        <p:spPr/>
        <p:txBody>
          <a:bodyPr/>
          <a:lstStyle/>
          <a:p>
            <a:pPr>
              <a:defRPr/>
            </a:pPr>
            <a:fld id="{EB6791C4-DF4E-4C17-A41C-B2BEB15390BD}" type="slidenum">
              <a:rPr lang="en-US" smtClean="0"/>
              <a:pPr>
                <a:defRPr/>
              </a:pPr>
              <a:t>55</a:t>
            </a:fld>
            <a:endParaRPr lang="en-US"/>
          </a:p>
        </p:txBody>
      </p:sp>
      <p:cxnSp>
        <p:nvCxnSpPr>
          <p:cNvPr id="8" name="Straight Arrow Connector 7">
            <a:extLst>
              <a:ext uri="{FF2B5EF4-FFF2-40B4-BE49-F238E27FC236}">
                <a16:creationId xmlns:a16="http://schemas.microsoft.com/office/drawing/2014/main" id="{1914F180-FA0C-4996-993E-46340E28C9EC}"/>
              </a:ext>
            </a:extLst>
          </p:cNvPr>
          <p:cNvCxnSpPr>
            <a:cxnSpLocks/>
          </p:cNvCxnSpPr>
          <p:nvPr/>
        </p:nvCxnSpPr>
        <p:spPr>
          <a:xfrm>
            <a:off x="559724" y="4006735"/>
            <a:ext cx="11022676" cy="0"/>
          </a:xfrm>
          <a:prstGeom prst="straightConnector1">
            <a:avLst/>
          </a:prstGeom>
          <a:ln w="101600">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2BE602C-12A0-425E-832B-97CD22F9BB17}"/>
              </a:ext>
            </a:extLst>
          </p:cNvPr>
          <p:cNvSpPr txBox="1"/>
          <p:nvPr/>
        </p:nvSpPr>
        <p:spPr>
          <a:xfrm>
            <a:off x="260786" y="4489046"/>
            <a:ext cx="697627" cy="369332"/>
          </a:xfrm>
          <a:prstGeom prst="rect">
            <a:avLst/>
          </a:prstGeom>
          <a:noFill/>
        </p:spPr>
        <p:txBody>
          <a:bodyPr wrap="none" rtlCol="0">
            <a:spAutoFit/>
          </a:bodyPr>
          <a:lstStyle/>
          <a:p>
            <a:r>
              <a:rPr lang="en-US" b="1" dirty="0">
                <a:solidFill>
                  <a:srgbClr val="00B050"/>
                </a:solidFill>
              </a:rPr>
              <a:t>2023</a:t>
            </a:r>
          </a:p>
        </p:txBody>
      </p:sp>
      <p:sp>
        <p:nvSpPr>
          <p:cNvPr id="15" name="TextBox 14">
            <a:extLst>
              <a:ext uri="{FF2B5EF4-FFF2-40B4-BE49-F238E27FC236}">
                <a16:creationId xmlns:a16="http://schemas.microsoft.com/office/drawing/2014/main" id="{DAA75243-19DA-4D67-BB99-3BD7643C4915}"/>
              </a:ext>
            </a:extLst>
          </p:cNvPr>
          <p:cNvSpPr txBox="1"/>
          <p:nvPr/>
        </p:nvSpPr>
        <p:spPr>
          <a:xfrm>
            <a:off x="5616953" y="4489046"/>
            <a:ext cx="697627" cy="369332"/>
          </a:xfrm>
          <a:prstGeom prst="rect">
            <a:avLst/>
          </a:prstGeom>
          <a:noFill/>
        </p:spPr>
        <p:txBody>
          <a:bodyPr wrap="none" rtlCol="0">
            <a:spAutoFit/>
          </a:bodyPr>
          <a:lstStyle/>
          <a:p>
            <a:r>
              <a:rPr lang="en-US" b="1" dirty="0">
                <a:solidFill>
                  <a:srgbClr val="00B050"/>
                </a:solidFill>
              </a:rPr>
              <a:t>2024</a:t>
            </a:r>
          </a:p>
        </p:txBody>
      </p:sp>
      <p:sp>
        <p:nvSpPr>
          <p:cNvPr id="16" name="TextBox 15">
            <a:extLst>
              <a:ext uri="{FF2B5EF4-FFF2-40B4-BE49-F238E27FC236}">
                <a16:creationId xmlns:a16="http://schemas.microsoft.com/office/drawing/2014/main" id="{8770E5E7-47FF-450F-9EAA-4339BBC09B3D}"/>
              </a:ext>
            </a:extLst>
          </p:cNvPr>
          <p:cNvSpPr txBox="1"/>
          <p:nvPr/>
        </p:nvSpPr>
        <p:spPr>
          <a:xfrm>
            <a:off x="11126329" y="4489046"/>
            <a:ext cx="697627" cy="369332"/>
          </a:xfrm>
          <a:prstGeom prst="rect">
            <a:avLst/>
          </a:prstGeom>
          <a:noFill/>
        </p:spPr>
        <p:txBody>
          <a:bodyPr wrap="none" rtlCol="0">
            <a:spAutoFit/>
          </a:bodyPr>
          <a:lstStyle/>
          <a:p>
            <a:r>
              <a:rPr lang="en-US" b="1" dirty="0">
                <a:solidFill>
                  <a:srgbClr val="00B050"/>
                </a:solidFill>
              </a:rPr>
              <a:t>2025</a:t>
            </a:r>
          </a:p>
        </p:txBody>
      </p:sp>
      <p:cxnSp>
        <p:nvCxnSpPr>
          <p:cNvPr id="22" name="Straight Connector 21">
            <a:extLst>
              <a:ext uri="{FF2B5EF4-FFF2-40B4-BE49-F238E27FC236}">
                <a16:creationId xmlns:a16="http://schemas.microsoft.com/office/drawing/2014/main" id="{592148D5-83FF-499A-8B80-EA0966E8FC1E}"/>
              </a:ext>
            </a:extLst>
          </p:cNvPr>
          <p:cNvCxnSpPr>
            <a:cxnSpLocks/>
          </p:cNvCxnSpPr>
          <p:nvPr/>
        </p:nvCxnSpPr>
        <p:spPr>
          <a:xfrm flipV="1">
            <a:off x="4236720" y="4049565"/>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0E3A1C14-EA32-4CA1-85CB-6AEFF020CE1E}"/>
              </a:ext>
            </a:extLst>
          </p:cNvPr>
          <p:cNvSpPr txBox="1"/>
          <p:nvPr/>
        </p:nvSpPr>
        <p:spPr>
          <a:xfrm>
            <a:off x="3605778" y="5004647"/>
            <a:ext cx="1261884" cy="369332"/>
          </a:xfrm>
          <a:prstGeom prst="rect">
            <a:avLst/>
          </a:prstGeom>
          <a:noFill/>
        </p:spPr>
        <p:txBody>
          <a:bodyPr wrap="none" rtlCol="0">
            <a:spAutoFit/>
          </a:bodyPr>
          <a:lstStyle/>
          <a:p>
            <a:r>
              <a:rPr lang="en-US" dirty="0"/>
              <a:t>IFDM2022</a:t>
            </a:r>
          </a:p>
        </p:txBody>
      </p:sp>
      <p:cxnSp>
        <p:nvCxnSpPr>
          <p:cNvPr id="24" name="Straight Connector 23">
            <a:extLst>
              <a:ext uri="{FF2B5EF4-FFF2-40B4-BE49-F238E27FC236}">
                <a16:creationId xmlns:a16="http://schemas.microsoft.com/office/drawing/2014/main" id="{43DB5201-75A1-46AB-B4BD-D97B4B124D95}"/>
              </a:ext>
            </a:extLst>
          </p:cNvPr>
          <p:cNvCxnSpPr>
            <a:cxnSpLocks/>
          </p:cNvCxnSpPr>
          <p:nvPr/>
        </p:nvCxnSpPr>
        <p:spPr>
          <a:xfrm flipV="1">
            <a:off x="3884816" y="2609654"/>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CA158410-375A-49B4-995C-D79C5CABC6AB}"/>
              </a:ext>
            </a:extLst>
          </p:cNvPr>
          <p:cNvSpPr txBox="1"/>
          <p:nvPr/>
        </p:nvSpPr>
        <p:spPr>
          <a:xfrm>
            <a:off x="3223571" y="1907718"/>
            <a:ext cx="1505540" cy="646331"/>
          </a:xfrm>
          <a:prstGeom prst="rect">
            <a:avLst/>
          </a:prstGeom>
          <a:noFill/>
        </p:spPr>
        <p:txBody>
          <a:bodyPr wrap="none" rtlCol="0">
            <a:spAutoFit/>
          </a:bodyPr>
          <a:lstStyle/>
          <a:p>
            <a:r>
              <a:rPr lang="en-US" dirty="0"/>
              <a:t>NCN </a:t>
            </a:r>
          </a:p>
          <a:p>
            <a:r>
              <a:rPr lang="en-US" dirty="0"/>
              <a:t>w/ ITRF2020</a:t>
            </a:r>
          </a:p>
        </p:txBody>
      </p:sp>
      <p:cxnSp>
        <p:nvCxnSpPr>
          <p:cNvPr id="30" name="Straight Connector 29">
            <a:extLst>
              <a:ext uri="{FF2B5EF4-FFF2-40B4-BE49-F238E27FC236}">
                <a16:creationId xmlns:a16="http://schemas.microsoft.com/office/drawing/2014/main" id="{BFF0F36D-C026-437E-80FF-2EE297AF8E31}"/>
              </a:ext>
            </a:extLst>
          </p:cNvPr>
          <p:cNvCxnSpPr>
            <a:cxnSpLocks/>
          </p:cNvCxnSpPr>
          <p:nvPr/>
        </p:nvCxnSpPr>
        <p:spPr>
          <a:xfrm flipV="1">
            <a:off x="6933097" y="2566042"/>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6CE671CB-A70F-494F-933D-73166D057C6D}"/>
              </a:ext>
            </a:extLst>
          </p:cNvPr>
          <p:cNvSpPr txBox="1"/>
          <p:nvPr/>
        </p:nvSpPr>
        <p:spPr>
          <a:xfrm>
            <a:off x="6353451" y="2120909"/>
            <a:ext cx="1159292" cy="369332"/>
          </a:xfrm>
          <a:prstGeom prst="rect">
            <a:avLst/>
          </a:prstGeom>
          <a:noFill/>
        </p:spPr>
        <p:txBody>
          <a:bodyPr wrap="none" rtlCol="0">
            <a:spAutoFit/>
          </a:bodyPr>
          <a:lstStyle/>
          <a:p>
            <a:r>
              <a:rPr lang="en-US" dirty="0"/>
              <a:t>EPP2022</a:t>
            </a:r>
          </a:p>
        </p:txBody>
      </p:sp>
      <p:cxnSp>
        <p:nvCxnSpPr>
          <p:cNvPr id="36" name="Straight Connector 35">
            <a:extLst>
              <a:ext uri="{FF2B5EF4-FFF2-40B4-BE49-F238E27FC236}">
                <a16:creationId xmlns:a16="http://schemas.microsoft.com/office/drawing/2014/main" id="{878C2056-0DC4-4A72-B85A-87317AC1BF2D}"/>
              </a:ext>
            </a:extLst>
          </p:cNvPr>
          <p:cNvCxnSpPr>
            <a:cxnSpLocks/>
          </p:cNvCxnSpPr>
          <p:nvPr/>
        </p:nvCxnSpPr>
        <p:spPr>
          <a:xfrm flipV="1">
            <a:off x="1895756" y="3339757"/>
            <a:ext cx="0" cy="659210"/>
          </a:xfrm>
          <a:prstGeom prst="line">
            <a:avLst/>
          </a:prstGeom>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13C6EB02-A87A-4E09-A696-A150BCF77874}"/>
              </a:ext>
            </a:extLst>
          </p:cNvPr>
          <p:cNvSpPr txBox="1"/>
          <p:nvPr/>
        </p:nvSpPr>
        <p:spPr>
          <a:xfrm>
            <a:off x="1250802" y="2970425"/>
            <a:ext cx="1326004" cy="369332"/>
          </a:xfrm>
          <a:prstGeom prst="rect">
            <a:avLst/>
          </a:prstGeom>
          <a:noFill/>
        </p:spPr>
        <p:txBody>
          <a:bodyPr wrap="none" rtlCol="0">
            <a:spAutoFit/>
          </a:bodyPr>
          <a:lstStyle/>
          <a:p>
            <a:r>
              <a:rPr lang="en-US" dirty="0"/>
              <a:t>SPCS2022</a:t>
            </a:r>
          </a:p>
        </p:txBody>
      </p:sp>
    </p:spTree>
    <p:extLst>
      <p:ext uri="{BB962C8B-B14F-4D97-AF65-F5344CB8AC3E}">
        <p14:creationId xmlns:p14="http://schemas.microsoft.com/office/powerpoint/2010/main" val="15258811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EE0B4-B982-42BD-BCAA-C6C3A72E3981}"/>
              </a:ext>
            </a:extLst>
          </p:cNvPr>
          <p:cNvSpPr>
            <a:spLocks noGrp="1"/>
          </p:cNvSpPr>
          <p:nvPr>
            <p:ph type="title"/>
          </p:nvPr>
        </p:nvSpPr>
        <p:spPr/>
        <p:txBody>
          <a:bodyPr/>
          <a:lstStyle/>
          <a:p>
            <a:r>
              <a:rPr lang="en-US" dirty="0"/>
              <a:t>The path to full roll-out: Geopotential</a:t>
            </a:r>
          </a:p>
        </p:txBody>
      </p:sp>
      <p:sp>
        <p:nvSpPr>
          <p:cNvPr id="4" name="Date Placeholder 3">
            <a:extLst>
              <a:ext uri="{FF2B5EF4-FFF2-40B4-BE49-F238E27FC236}">
                <a16:creationId xmlns:a16="http://schemas.microsoft.com/office/drawing/2014/main" id="{B1466AA1-BC09-4200-8446-47FA38BFA8C1}"/>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2BD61F0B-D9EC-4379-BC34-2E9DD32D27BD}"/>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BB4D4745-7E47-49C4-A23F-B83453112168}"/>
              </a:ext>
            </a:extLst>
          </p:cNvPr>
          <p:cNvSpPr>
            <a:spLocks noGrp="1"/>
          </p:cNvSpPr>
          <p:nvPr>
            <p:ph type="sldNum" sz="quarter" idx="12"/>
          </p:nvPr>
        </p:nvSpPr>
        <p:spPr/>
        <p:txBody>
          <a:bodyPr/>
          <a:lstStyle/>
          <a:p>
            <a:pPr>
              <a:defRPr/>
            </a:pPr>
            <a:fld id="{EB6791C4-DF4E-4C17-A41C-B2BEB15390BD}" type="slidenum">
              <a:rPr lang="en-US" smtClean="0"/>
              <a:pPr>
                <a:defRPr/>
              </a:pPr>
              <a:t>56</a:t>
            </a:fld>
            <a:endParaRPr lang="en-US"/>
          </a:p>
        </p:txBody>
      </p:sp>
      <p:cxnSp>
        <p:nvCxnSpPr>
          <p:cNvPr id="8" name="Straight Arrow Connector 7">
            <a:extLst>
              <a:ext uri="{FF2B5EF4-FFF2-40B4-BE49-F238E27FC236}">
                <a16:creationId xmlns:a16="http://schemas.microsoft.com/office/drawing/2014/main" id="{1914F180-FA0C-4996-993E-46340E28C9EC}"/>
              </a:ext>
            </a:extLst>
          </p:cNvPr>
          <p:cNvCxnSpPr>
            <a:cxnSpLocks/>
          </p:cNvCxnSpPr>
          <p:nvPr/>
        </p:nvCxnSpPr>
        <p:spPr>
          <a:xfrm>
            <a:off x="559724" y="4006735"/>
            <a:ext cx="11022676" cy="0"/>
          </a:xfrm>
          <a:prstGeom prst="straightConnector1">
            <a:avLst/>
          </a:prstGeom>
          <a:ln w="101600">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2BE602C-12A0-425E-832B-97CD22F9BB17}"/>
              </a:ext>
            </a:extLst>
          </p:cNvPr>
          <p:cNvSpPr txBox="1"/>
          <p:nvPr/>
        </p:nvSpPr>
        <p:spPr>
          <a:xfrm>
            <a:off x="260786" y="4489046"/>
            <a:ext cx="697627" cy="369332"/>
          </a:xfrm>
          <a:prstGeom prst="rect">
            <a:avLst/>
          </a:prstGeom>
          <a:noFill/>
        </p:spPr>
        <p:txBody>
          <a:bodyPr wrap="none" rtlCol="0">
            <a:spAutoFit/>
          </a:bodyPr>
          <a:lstStyle/>
          <a:p>
            <a:r>
              <a:rPr lang="en-US" b="1" dirty="0">
                <a:solidFill>
                  <a:srgbClr val="00B050"/>
                </a:solidFill>
              </a:rPr>
              <a:t>2023</a:t>
            </a:r>
          </a:p>
        </p:txBody>
      </p:sp>
      <p:sp>
        <p:nvSpPr>
          <p:cNvPr id="15" name="TextBox 14">
            <a:extLst>
              <a:ext uri="{FF2B5EF4-FFF2-40B4-BE49-F238E27FC236}">
                <a16:creationId xmlns:a16="http://schemas.microsoft.com/office/drawing/2014/main" id="{DAA75243-19DA-4D67-BB99-3BD7643C4915}"/>
              </a:ext>
            </a:extLst>
          </p:cNvPr>
          <p:cNvSpPr txBox="1"/>
          <p:nvPr/>
        </p:nvSpPr>
        <p:spPr>
          <a:xfrm>
            <a:off x="5616953" y="4489046"/>
            <a:ext cx="697627" cy="369332"/>
          </a:xfrm>
          <a:prstGeom prst="rect">
            <a:avLst/>
          </a:prstGeom>
          <a:noFill/>
        </p:spPr>
        <p:txBody>
          <a:bodyPr wrap="none" rtlCol="0">
            <a:spAutoFit/>
          </a:bodyPr>
          <a:lstStyle/>
          <a:p>
            <a:r>
              <a:rPr lang="en-US" b="1" dirty="0">
                <a:solidFill>
                  <a:srgbClr val="00B050"/>
                </a:solidFill>
              </a:rPr>
              <a:t>2024</a:t>
            </a:r>
          </a:p>
        </p:txBody>
      </p:sp>
      <p:sp>
        <p:nvSpPr>
          <p:cNvPr id="16" name="TextBox 15">
            <a:extLst>
              <a:ext uri="{FF2B5EF4-FFF2-40B4-BE49-F238E27FC236}">
                <a16:creationId xmlns:a16="http://schemas.microsoft.com/office/drawing/2014/main" id="{8770E5E7-47FF-450F-9EAA-4339BBC09B3D}"/>
              </a:ext>
            </a:extLst>
          </p:cNvPr>
          <p:cNvSpPr txBox="1"/>
          <p:nvPr/>
        </p:nvSpPr>
        <p:spPr>
          <a:xfrm>
            <a:off x="11126329" y="4489046"/>
            <a:ext cx="697627" cy="369332"/>
          </a:xfrm>
          <a:prstGeom prst="rect">
            <a:avLst/>
          </a:prstGeom>
          <a:noFill/>
        </p:spPr>
        <p:txBody>
          <a:bodyPr wrap="none" rtlCol="0">
            <a:spAutoFit/>
          </a:bodyPr>
          <a:lstStyle/>
          <a:p>
            <a:r>
              <a:rPr lang="en-US" b="1" dirty="0">
                <a:solidFill>
                  <a:srgbClr val="00B050"/>
                </a:solidFill>
              </a:rPr>
              <a:t>2025</a:t>
            </a:r>
          </a:p>
        </p:txBody>
      </p:sp>
      <p:cxnSp>
        <p:nvCxnSpPr>
          <p:cNvPr id="22" name="Straight Connector 21">
            <a:extLst>
              <a:ext uri="{FF2B5EF4-FFF2-40B4-BE49-F238E27FC236}">
                <a16:creationId xmlns:a16="http://schemas.microsoft.com/office/drawing/2014/main" id="{592148D5-83FF-499A-8B80-EA0966E8FC1E}"/>
              </a:ext>
            </a:extLst>
          </p:cNvPr>
          <p:cNvCxnSpPr>
            <a:cxnSpLocks/>
          </p:cNvCxnSpPr>
          <p:nvPr/>
        </p:nvCxnSpPr>
        <p:spPr>
          <a:xfrm flipV="1">
            <a:off x="3454400" y="4041796"/>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0E3A1C14-EA32-4CA1-85CB-6AEFF020CE1E}"/>
              </a:ext>
            </a:extLst>
          </p:cNvPr>
          <p:cNvSpPr txBox="1"/>
          <p:nvPr/>
        </p:nvSpPr>
        <p:spPr>
          <a:xfrm>
            <a:off x="2341320" y="4997758"/>
            <a:ext cx="2082686" cy="369332"/>
          </a:xfrm>
          <a:prstGeom prst="rect">
            <a:avLst/>
          </a:prstGeom>
          <a:noFill/>
        </p:spPr>
        <p:txBody>
          <a:bodyPr wrap="none" rtlCol="0">
            <a:spAutoFit/>
          </a:bodyPr>
          <a:lstStyle/>
          <a:p>
            <a:r>
              <a:rPr lang="en-US" dirty="0"/>
              <a:t>GEOID2022 Alpha</a:t>
            </a:r>
          </a:p>
        </p:txBody>
      </p:sp>
      <p:cxnSp>
        <p:nvCxnSpPr>
          <p:cNvPr id="24" name="Straight Connector 23">
            <a:extLst>
              <a:ext uri="{FF2B5EF4-FFF2-40B4-BE49-F238E27FC236}">
                <a16:creationId xmlns:a16="http://schemas.microsoft.com/office/drawing/2014/main" id="{43DB5201-75A1-46AB-B4BD-D97B4B124D95}"/>
              </a:ext>
            </a:extLst>
          </p:cNvPr>
          <p:cNvCxnSpPr>
            <a:cxnSpLocks/>
          </p:cNvCxnSpPr>
          <p:nvPr/>
        </p:nvCxnSpPr>
        <p:spPr>
          <a:xfrm flipV="1">
            <a:off x="4929161" y="2617967"/>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CA158410-375A-49B4-995C-D79C5CABC6AB}"/>
              </a:ext>
            </a:extLst>
          </p:cNvPr>
          <p:cNvSpPr txBox="1"/>
          <p:nvPr/>
        </p:nvSpPr>
        <p:spPr>
          <a:xfrm>
            <a:off x="4306484" y="1417638"/>
            <a:ext cx="1236236" cy="1200329"/>
          </a:xfrm>
          <a:prstGeom prst="rect">
            <a:avLst/>
          </a:prstGeom>
          <a:noFill/>
        </p:spPr>
        <p:txBody>
          <a:bodyPr wrap="none" rtlCol="0">
            <a:spAutoFit/>
          </a:bodyPr>
          <a:lstStyle/>
          <a:p>
            <a:r>
              <a:rPr lang="en-US" dirty="0"/>
              <a:t>GRAV-D</a:t>
            </a:r>
          </a:p>
          <a:p>
            <a:r>
              <a:rPr lang="en-US" dirty="0"/>
              <a:t>Complete</a:t>
            </a:r>
          </a:p>
          <a:p>
            <a:r>
              <a:rPr lang="en-US" dirty="0"/>
              <a:t>(including </a:t>
            </a:r>
          </a:p>
          <a:p>
            <a:r>
              <a:rPr lang="en-US" dirty="0"/>
              <a:t>re-flights)</a:t>
            </a:r>
          </a:p>
        </p:txBody>
      </p:sp>
      <p:cxnSp>
        <p:nvCxnSpPr>
          <p:cNvPr id="42" name="Straight Connector 41">
            <a:extLst>
              <a:ext uri="{FF2B5EF4-FFF2-40B4-BE49-F238E27FC236}">
                <a16:creationId xmlns:a16="http://schemas.microsoft.com/office/drawing/2014/main" id="{3EE52B52-B072-4CCF-B69D-FF6E8D479F3D}"/>
              </a:ext>
            </a:extLst>
          </p:cNvPr>
          <p:cNvCxnSpPr>
            <a:cxnSpLocks/>
          </p:cNvCxnSpPr>
          <p:nvPr/>
        </p:nvCxnSpPr>
        <p:spPr>
          <a:xfrm flipV="1">
            <a:off x="9504501" y="2566042"/>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B4AA0D95-13D0-40AC-9088-1EFA70D2AE48}"/>
              </a:ext>
            </a:extLst>
          </p:cNvPr>
          <p:cNvSpPr txBox="1"/>
          <p:nvPr/>
        </p:nvSpPr>
        <p:spPr>
          <a:xfrm>
            <a:off x="8700434" y="2153881"/>
            <a:ext cx="1608133" cy="369332"/>
          </a:xfrm>
          <a:prstGeom prst="rect">
            <a:avLst/>
          </a:prstGeom>
          <a:noFill/>
        </p:spPr>
        <p:txBody>
          <a:bodyPr wrap="none" rtlCol="0">
            <a:spAutoFit/>
          </a:bodyPr>
          <a:lstStyle/>
          <a:p>
            <a:r>
              <a:rPr lang="en-US" dirty="0"/>
              <a:t>DEFLEC2022</a:t>
            </a:r>
          </a:p>
        </p:txBody>
      </p:sp>
      <p:cxnSp>
        <p:nvCxnSpPr>
          <p:cNvPr id="44" name="Straight Connector 43">
            <a:extLst>
              <a:ext uri="{FF2B5EF4-FFF2-40B4-BE49-F238E27FC236}">
                <a16:creationId xmlns:a16="http://schemas.microsoft.com/office/drawing/2014/main" id="{CAC11048-0DD0-4AEC-9BA5-8776699821CA}"/>
              </a:ext>
            </a:extLst>
          </p:cNvPr>
          <p:cNvCxnSpPr>
            <a:cxnSpLocks/>
          </p:cNvCxnSpPr>
          <p:nvPr/>
        </p:nvCxnSpPr>
        <p:spPr>
          <a:xfrm flipV="1">
            <a:off x="9243753" y="4043560"/>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45" name="TextBox 44">
            <a:extLst>
              <a:ext uri="{FF2B5EF4-FFF2-40B4-BE49-F238E27FC236}">
                <a16:creationId xmlns:a16="http://schemas.microsoft.com/office/drawing/2014/main" id="{777472E3-4D76-4C06-9C3D-8F89B75C29D6}"/>
              </a:ext>
            </a:extLst>
          </p:cNvPr>
          <p:cNvSpPr txBox="1"/>
          <p:nvPr/>
        </p:nvSpPr>
        <p:spPr>
          <a:xfrm>
            <a:off x="8523043" y="5000291"/>
            <a:ext cx="1441420" cy="369332"/>
          </a:xfrm>
          <a:prstGeom prst="rect">
            <a:avLst/>
          </a:prstGeom>
          <a:noFill/>
        </p:spPr>
        <p:txBody>
          <a:bodyPr wrap="none" rtlCol="0">
            <a:spAutoFit/>
          </a:bodyPr>
          <a:lstStyle/>
          <a:p>
            <a:r>
              <a:rPr lang="en-US" dirty="0"/>
              <a:t>GEOID2022</a:t>
            </a:r>
          </a:p>
        </p:txBody>
      </p:sp>
      <p:cxnSp>
        <p:nvCxnSpPr>
          <p:cNvPr id="46" name="Straight Connector 45">
            <a:extLst>
              <a:ext uri="{FF2B5EF4-FFF2-40B4-BE49-F238E27FC236}">
                <a16:creationId xmlns:a16="http://schemas.microsoft.com/office/drawing/2014/main" id="{12A30FC5-CBF4-43DB-AFCF-C78A3C07D67A}"/>
              </a:ext>
            </a:extLst>
          </p:cNvPr>
          <p:cNvCxnSpPr>
            <a:cxnSpLocks/>
          </p:cNvCxnSpPr>
          <p:nvPr/>
        </p:nvCxnSpPr>
        <p:spPr>
          <a:xfrm flipV="1">
            <a:off x="6675646" y="2566042"/>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6F71945E-5A05-4DEA-B18D-0DC02504D572}"/>
              </a:ext>
            </a:extLst>
          </p:cNvPr>
          <p:cNvSpPr txBox="1"/>
          <p:nvPr/>
        </p:nvSpPr>
        <p:spPr>
          <a:xfrm>
            <a:off x="6096000" y="2120909"/>
            <a:ext cx="1069524" cy="369332"/>
          </a:xfrm>
          <a:prstGeom prst="rect">
            <a:avLst/>
          </a:prstGeom>
          <a:noFill/>
        </p:spPr>
        <p:txBody>
          <a:bodyPr wrap="none" rtlCol="0">
            <a:spAutoFit/>
          </a:bodyPr>
          <a:lstStyle/>
          <a:p>
            <a:r>
              <a:rPr lang="en-US" dirty="0"/>
              <a:t>GM2022</a:t>
            </a:r>
          </a:p>
        </p:txBody>
      </p:sp>
      <p:sp>
        <p:nvSpPr>
          <p:cNvPr id="49" name="TextBox 48">
            <a:extLst>
              <a:ext uri="{FF2B5EF4-FFF2-40B4-BE49-F238E27FC236}">
                <a16:creationId xmlns:a16="http://schemas.microsoft.com/office/drawing/2014/main" id="{D02F8C1A-6163-45E8-9D1C-DB562DEEC0EE}"/>
              </a:ext>
            </a:extLst>
          </p:cNvPr>
          <p:cNvSpPr txBox="1"/>
          <p:nvPr/>
        </p:nvSpPr>
        <p:spPr>
          <a:xfrm>
            <a:off x="1878895" y="2185595"/>
            <a:ext cx="2249398" cy="369332"/>
          </a:xfrm>
          <a:prstGeom prst="rect">
            <a:avLst/>
          </a:prstGeom>
          <a:noFill/>
        </p:spPr>
        <p:txBody>
          <a:bodyPr wrap="none" rtlCol="0">
            <a:spAutoFit/>
          </a:bodyPr>
          <a:lstStyle/>
          <a:p>
            <a:r>
              <a:rPr lang="en-US" dirty="0"/>
              <a:t>DEFLEC2022 Alpha</a:t>
            </a:r>
          </a:p>
        </p:txBody>
      </p:sp>
      <p:cxnSp>
        <p:nvCxnSpPr>
          <p:cNvPr id="50" name="Straight Connector 49">
            <a:extLst>
              <a:ext uri="{FF2B5EF4-FFF2-40B4-BE49-F238E27FC236}">
                <a16:creationId xmlns:a16="http://schemas.microsoft.com/office/drawing/2014/main" id="{AB9A400D-3271-4F67-AED6-600233FAD679}"/>
              </a:ext>
            </a:extLst>
          </p:cNvPr>
          <p:cNvCxnSpPr>
            <a:cxnSpLocks/>
          </p:cNvCxnSpPr>
          <p:nvPr/>
        </p:nvCxnSpPr>
        <p:spPr>
          <a:xfrm flipV="1">
            <a:off x="3644271" y="2566042"/>
            <a:ext cx="0" cy="1404851"/>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98573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EE0B4-B982-42BD-BCAA-C6C3A72E3981}"/>
              </a:ext>
            </a:extLst>
          </p:cNvPr>
          <p:cNvSpPr>
            <a:spLocks noGrp="1"/>
          </p:cNvSpPr>
          <p:nvPr>
            <p:ph type="title"/>
          </p:nvPr>
        </p:nvSpPr>
        <p:spPr/>
        <p:txBody>
          <a:bodyPr/>
          <a:lstStyle/>
          <a:p>
            <a:r>
              <a:rPr lang="en-US" dirty="0"/>
              <a:t>The path to full roll-out: OPUS</a:t>
            </a:r>
          </a:p>
        </p:txBody>
      </p:sp>
      <p:sp>
        <p:nvSpPr>
          <p:cNvPr id="4" name="Date Placeholder 3">
            <a:extLst>
              <a:ext uri="{FF2B5EF4-FFF2-40B4-BE49-F238E27FC236}">
                <a16:creationId xmlns:a16="http://schemas.microsoft.com/office/drawing/2014/main" id="{B1466AA1-BC09-4200-8446-47FA38BFA8C1}"/>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2BD61F0B-D9EC-4379-BC34-2E9DD32D27BD}"/>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BB4D4745-7E47-49C4-A23F-B83453112168}"/>
              </a:ext>
            </a:extLst>
          </p:cNvPr>
          <p:cNvSpPr>
            <a:spLocks noGrp="1"/>
          </p:cNvSpPr>
          <p:nvPr>
            <p:ph type="sldNum" sz="quarter" idx="12"/>
          </p:nvPr>
        </p:nvSpPr>
        <p:spPr/>
        <p:txBody>
          <a:bodyPr/>
          <a:lstStyle/>
          <a:p>
            <a:pPr>
              <a:defRPr/>
            </a:pPr>
            <a:fld id="{EB6791C4-DF4E-4C17-A41C-B2BEB15390BD}" type="slidenum">
              <a:rPr lang="en-US" smtClean="0"/>
              <a:pPr>
                <a:defRPr/>
              </a:pPr>
              <a:t>57</a:t>
            </a:fld>
            <a:endParaRPr lang="en-US"/>
          </a:p>
        </p:txBody>
      </p:sp>
      <p:cxnSp>
        <p:nvCxnSpPr>
          <p:cNvPr id="8" name="Straight Arrow Connector 7">
            <a:extLst>
              <a:ext uri="{FF2B5EF4-FFF2-40B4-BE49-F238E27FC236}">
                <a16:creationId xmlns:a16="http://schemas.microsoft.com/office/drawing/2014/main" id="{1914F180-FA0C-4996-993E-46340E28C9EC}"/>
              </a:ext>
            </a:extLst>
          </p:cNvPr>
          <p:cNvCxnSpPr>
            <a:cxnSpLocks/>
          </p:cNvCxnSpPr>
          <p:nvPr/>
        </p:nvCxnSpPr>
        <p:spPr>
          <a:xfrm>
            <a:off x="559724" y="4006735"/>
            <a:ext cx="11022676" cy="0"/>
          </a:xfrm>
          <a:prstGeom prst="straightConnector1">
            <a:avLst/>
          </a:prstGeom>
          <a:ln w="101600">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E706F0FF-27C9-43AA-8CC3-778E4B207A75}"/>
              </a:ext>
            </a:extLst>
          </p:cNvPr>
          <p:cNvCxnSpPr>
            <a:cxnSpLocks/>
          </p:cNvCxnSpPr>
          <p:nvPr/>
        </p:nvCxnSpPr>
        <p:spPr>
          <a:xfrm flipV="1">
            <a:off x="856211" y="2601884"/>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201F782A-A53D-4AD5-9D90-F46D45586C31}"/>
              </a:ext>
            </a:extLst>
          </p:cNvPr>
          <p:cNvSpPr txBox="1"/>
          <p:nvPr/>
        </p:nvSpPr>
        <p:spPr>
          <a:xfrm>
            <a:off x="194966" y="1899948"/>
            <a:ext cx="1526893" cy="646331"/>
          </a:xfrm>
          <a:prstGeom prst="rect">
            <a:avLst/>
          </a:prstGeom>
          <a:noFill/>
        </p:spPr>
        <p:txBody>
          <a:bodyPr wrap="none" rtlCol="0">
            <a:spAutoFit/>
          </a:bodyPr>
          <a:lstStyle/>
          <a:p>
            <a:r>
              <a:rPr lang="en-US" dirty="0"/>
              <a:t>OPUS-S</a:t>
            </a:r>
          </a:p>
          <a:p>
            <a:r>
              <a:rPr lang="en-US" dirty="0"/>
              <a:t>w/ M-PAGES</a:t>
            </a:r>
          </a:p>
        </p:txBody>
      </p:sp>
      <p:sp>
        <p:nvSpPr>
          <p:cNvPr id="14" name="TextBox 13">
            <a:extLst>
              <a:ext uri="{FF2B5EF4-FFF2-40B4-BE49-F238E27FC236}">
                <a16:creationId xmlns:a16="http://schemas.microsoft.com/office/drawing/2014/main" id="{22BE602C-12A0-425E-832B-97CD22F9BB17}"/>
              </a:ext>
            </a:extLst>
          </p:cNvPr>
          <p:cNvSpPr txBox="1"/>
          <p:nvPr/>
        </p:nvSpPr>
        <p:spPr>
          <a:xfrm>
            <a:off x="260786" y="4489046"/>
            <a:ext cx="697627" cy="369332"/>
          </a:xfrm>
          <a:prstGeom prst="rect">
            <a:avLst/>
          </a:prstGeom>
          <a:noFill/>
        </p:spPr>
        <p:txBody>
          <a:bodyPr wrap="none" rtlCol="0">
            <a:spAutoFit/>
          </a:bodyPr>
          <a:lstStyle/>
          <a:p>
            <a:r>
              <a:rPr lang="en-US" b="1" dirty="0">
                <a:solidFill>
                  <a:srgbClr val="00B050"/>
                </a:solidFill>
              </a:rPr>
              <a:t>2023</a:t>
            </a:r>
          </a:p>
        </p:txBody>
      </p:sp>
      <p:sp>
        <p:nvSpPr>
          <p:cNvPr id="15" name="TextBox 14">
            <a:extLst>
              <a:ext uri="{FF2B5EF4-FFF2-40B4-BE49-F238E27FC236}">
                <a16:creationId xmlns:a16="http://schemas.microsoft.com/office/drawing/2014/main" id="{DAA75243-19DA-4D67-BB99-3BD7643C4915}"/>
              </a:ext>
            </a:extLst>
          </p:cNvPr>
          <p:cNvSpPr txBox="1"/>
          <p:nvPr/>
        </p:nvSpPr>
        <p:spPr>
          <a:xfrm>
            <a:off x="5616953" y="4489046"/>
            <a:ext cx="697627" cy="369332"/>
          </a:xfrm>
          <a:prstGeom prst="rect">
            <a:avLst/>
          </a:prstGeom>
          <a:noFill/>
        </p:spPr>
        <p:txBody>
          <a:bodyPr wrap="none" rtlCol="0">
            <a:spAutoFit/>
          </a:bodyPr>
          <a:lstStyle/>
          <a:p>
            <a:r>
              <a:rPr lang="en-US" b="1" dirty="0">
                <a:solidFill>
                  <a:srgbClr val="00B050"/>
                </a:solidFill>
              </a:rPr>
              <a:t>2024</a:t>
            </a:r>
          </a:p>
        </p:txBody>
      </p:sp>
      <p:sp>
        <p:nvSpPr>
          <p:cNvPr id="16" name="TextBox 15">
            <a:extLst>
              <a:ext uri="{FF2B5EF4-FFF2-40B4-BE49-F238E27FC236}">
                <a16:creationId xmlns:a16="http://schemas.microsoft.com/office/drawing/2014/main" id="{8770E5E7-47FF-450F-9EAA-4339BBC09B3D}"/>
              </a:ext>
            </a:extLst>
          </p:cNvPr>
          <p:cNvSpPr txBox="1"/>
          <p:nvPr/>
        </p:nvSpPr>
        <p:spPr>
          <a:xfrm>
            <a:off x="11126329" y="4489046"/>
            <a:ext cx="697627" cy="369332"/>
          </a:xfrm>
          <a:prstGeom prst="rect">
            <a:avLst/>
          </a:prstGeom>
          <a:noFill/>
        </p:spPr>
        <p:txBody>
          <a:bodyPr wrap="none" rtlCol="0">
            <a:spAutoFit/>
          </a:bodyPr>
          <a:lstStyle/>
          <a:p>
            <a:r>
              <a:rPr lang="en-US" b="1" dirty="0">
                <a:solidFill>
                  <a:srgbClr val="00B050"/>
                </a:solidFill>
              </a:rPr>
              <a:t>2025</a:t>
            </a:r>
          </a:p>
        </p:txBody>
      </p:sp>
      <p:cxnSp>
        <p:nvCxnSpPr>
          <p:cNvPr id="17" name="Straight Connector 16">
            <a:extLst>
              <a:ext uri="{FF2B5EF4-FFF2-40B4-BE49-F238E27FC236}">
                <a16:creationId xmlns:a16="http://schemas.microsoft.com/office/drawing/2014/main" id="{A5F85BDF-84B2-40F9-A929-600AB1E0E569}"/>
              </a:ext>
            </a:extLst>
          </p:cNvPr>
          <p:cNvCxnSpPr>
            <a:cxnSpLocks/>
          </p:cNvCxnSpPr>
          <p:nvPr/>
        </p:nvCxnSpPr>
        <p:spPr>
          <a:xfrm flipV="1">
            <a:off x="2450402" y="4049565"/>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EFF6994-8210-442D-92F1-61C09D5FA01A}"/>
              </a:ext>
            </a:extLst>
          </p:cNvPr>
          <p:cNvSpPr txBox="1"/>
          <p:nvPr/>
        </p:nvSpPr>
        <p:spPr>
          <a:xfrm>
            <a:off x="1686955" y="5005527"/>
            <a:ext cx="1877437" cy="923330"/>
          </a:xfrm>
          <a:prstGeom prst="rect">
            <a:avLst/>
          </a:prstGeom>
          <a:noFill/>
        </p:spPr>
        <p:txBody>
          <a:bodyPr wrap="none" rtlCol="0">
            <a:spAutoFit/>
          </a:bodyPr>
          <a:lstStyle/>
          <a:p>
            <a:r>
              <a:rPr lang="en-US" dirty="0"/>
              <a:t>OPUS-S</a:t>
            </a:r>
          </a:p>
          <a:p>
            <a:r>
              <a:rPr lang="en-US" dirty="0"/>
              <a:t>w/ Simultaneous</a:t>
            </a:r>
          </a:p>
          <a:p>
            <a:r>
              <a:rPr lang="en-US" dirty="0"/>
              <a:t>Processing</a:t>
            </a:r>
          </a:p>
        </p:txBody>
      </p:sp>
      <p:cxnSp>
        <p:nvCxnSpPr>
          <p:cNvPr id="22" name="Straight Connector 21">
            <a:extLst>
              <a:ext uri="{FF2B5EF4-FFF2-40B4-BE49-F238E27FC236}">
                <a16:creationId xmlns:a16="http://schemas.microsoft.com/office/drawing/2014/main" id="{592148D5-83FF-499A-8B80-EA0966E8FC1E}"/>
              </a:ext>
            </a:extLst>
          </p:cNvPr>
          <p:cNvCxnSpPr>
            <a:cxnSpLocks/>
          </p:cNvCxnSpPr>
          <p:nvPr/>
        </p:nvCxnSpPr>
        <p:spPr>
          <a:xfrm flipV="1">
            <a:off x="5076305" y="4049565"/>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0E3A1C14-EA32-4CA1-85CB-6AEFF020CE1E}"/>
              </a:ext>
            </a:extLst>
          </p:cNvPr>
          <p:cNvSpPr txBox="1"/>
          <p:nvPr/>
        </p:nvSpPr>
        <p:spPr>
          <a:xfrm>
            <a:off x="4155861" y="5038159"/>
            <a:ext cx="1749197" cy="923330"/>
          </a:xfrm>
          <a:prstGeom prst="rect">
            <a:avLst/>
          </a:prstGeom>
          <a:noFill/>
        </p:spPr>
        <p:txBody>
          <a:bodyPr wrap="none" rtlCol="0">
            <a:spAutoFit/>
          </a:bodyPr>
          <a:lstStyle/>
          <a:p>
            <a:r>
              <a:rPr lang="en-US" dirty="0"/>
              <a:t>OPUS-S</a:t>
            </a:r>
          </a:p>
          <a:p>
            <a:r>
              <a:rPr lang="en-US" dirty="0"/>
              <a:t>w/ replacement</a:t>
            </a:r>
          </a:p>
          <a:p>
            <a:r>
              <a:rPr lang="en-US" dirty="0"/>
              <a:t>for HTDP</a:t>
            </a:r>
          </a:p>
        </p:txBody>
      </p:sp>
      <p:cxnSp>
        <p:nvCxnSpPr>
          <p:cNvPr id="24" name="Straight Connector 23">
            <a:extLst>
              <a:ext uri="{FF2B5EF4-FFF2-40B4-BE49-F238E27FC236}">
                <a16:creationId xmlns:a16="http://schemas.microsoft.com/office/drawing/2014/main" id="{43DB5201-75A1-46AB-B4BD-D97B4B124D95}"/>
              </a:ext>
            </a:extLst>
          </p:cNvPr>
          <p:cNvCxnSpPr>
            <a:cxnSpLocks/>
          </p:cNvCxnSpPr>
          <p:nvPr/>
        </p:nvCxnSpPr>
        <p:spPr>
          <a:xfrm flipV="1">
            <a:off x="4225637" y="2609654"/>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CA158410-375A-49B4-995C-D79C5CABC6AB}"/>
              </a:ext>
            </a:extLst>
          </p:cNvPr>
          <p:cNvSpPr txBox="1"/>
          <p:nvPr/>
        </p:nvSpPr>
        <p:spPr>
          <a:xfrm>
            <a:off x="3564392" y="1907718"/>
            <a:ext cx="1505540" cy="646331"/>
          </a:xfrm>
          <a:prstGeom prst="rect">
            <a:avLst/>
          </a:prstGeom>
          <a:noFill/>
        </p:spPr>
        <p:txBody>
          <a:bodyPr wrap="none" rtlCol="0">
            <a:spAutoFit/>
          </a:bodyPr>
          <a:lstStyle/>
          <a:p>
            <a:r>
              <a:rPr lang="en-US" dirty="0"/>
              <a:t>OPUS-S</a:t>
            </a:r>
          </a:p>
          <a:p>
            <a:r>
              <a:rPr lang="en-US" dirty="0"/>
              <a:t>w/ ITRF2020</a:t>
            </a:r>
          </a:p>
        </p:txBody>
      </p:sp>
      <p:cxnSp>
        <p:nvCxnSpPr>
          <p:cNvPr id="26" name="Straight Connector 25">
            <a:extLst>
              <a:ext uri="{FF2B5EF4-FFF2-40B4-BE49-F238E27FC236}">
                <a16:creationId xmlns:a16="http://schemas.microsoft.com/office/drawing/2014/main" id="{ED849C36-ED98-4A0A-AD6E-200A0120FD87}"/>
              </a:ext>
            </a:extLst>
          </p:cNvPr>
          <p:cNvCxnSpPr>
            <a:cxnSpLocks/>
          </p:cNvCxnSpPr>
          <p:nvPr/>
        </p:nvCxnSpPr>
        <p:spPr>
          <a:xfrm flipV="1">
            <a:off x="5831613" y="2564365"/>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9C010339-18CE-4BD8-A2AA-95FA08CB29CC}"/>
              </a:ext>
            </a:extLst>
          </p:cNvPr>
          <p:cNvSpPr txBox="1"/>
          <p:nvPr/>
        </p:nvSpPr>
        <p:spPr>
          <a:xfrm>
            <a:off x="9725945" y="1235094"/>
            <a:ext cx="1749197" cy="646331"/>
          </a:xfrm>
          <a:prstGeom prst="rect">
            <a:avLst/>
          </a:prstGeom>
          <a:noFill/>
        </p:spPr>
        <p:txBody>
          <a:bodyPr wrap="none" rtlCol="0">
            <a:spAutoFit/>
          </a:bodyPr>
          <a:lstStyle/>
          <a:p>
            <a:r>
              <a:rPr lang="en-US" dirty="0"/>
              <a:t>OPUS-Projects</a:t>
            </a:r>
          </a:p>
          <a:p>
            <a:r>
              <a:rPr lang="en-US" dirty="0"/>
              <a:t>w/ M-PAGES</a:t>
            </a:r>
          </a:p>
        </p:txBody>
      </p:sp>
      <p:cxnSp>
        <p:nvCxnSpPr>
          <p:cNvPr id="28" name="Straight Connector 27">
            <a:extLst>
              <a:ext uri="{FF2B5EF4-FFF2-40B4-BE49-F238E27FC236}">
                <a16:creationId xmlns:a16="http://schemas.microsoft.com/office/drawing/2014/main" id="{AAEA4E89-B41D-4F4E-87BA-17B25B98FD79}"/>
              </a:ext>
            </a:extLst>
          </p:cNvPr>
          <p:cNvCxnSpPr>
            <a:cxnSpLocks/>
          </p:cNvCxnSpPr>
          <p:nvPr/>
        </p:nvCxnSpPr>
        <p:spPr>
          <a:xfrm flipV="1">
            <a:off x="6635249" y="4087084"/>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29" name="TextBox 28">
            <a:extLst>
              <a:ext uri="{FF2B5EF4-FFF2-40B4-BE49-F238E27FC236}">
                <a16:creationId xmlns:a16="http://schemas.microsoft.com/office/drawing/2014/main" id="{68464E0E-4A0B-45D5-80AE-77263A87734E}"/>
              </a:ext>
            </a:extLst>
          </p:cNvPr>
          <p:cNvSpPr txBox="1"/>
          <p:nvPr/>
        </p:nvSpPr>
        <p:spPr>
          <a:xfrm>
            <a:off x="6096000" y="5063691"/>
            <a:ext cx="1749197" cy="923330"/>
          </a:xfrm>
          <a:prstGeom prst="rect">
            <a:avLst/>
          </a:prstGeom>
          <a:noFill/>
        </p:spPr>
        <p:txBody>
          <a:bodyPr wrap="none" rtlCol="0">
            <a:spAutoFit/>
          </a:bodyPr>
          <a:lstStyle/>
          <a:p>
            <a:r>
              <a:rPr lang="en-US" dirty="0"/>
              <a:t>OPUS-Projects</a:t>
            </a:r>
          </a:p>
          <a:p>
            <a:r>
              <a:rPr lang="en-US" dirty="0"/>
              <a:t>w/ replacement</a:t>
            </a:r>
          </a:p>
          <a:p>
            <a:r>
              <a:rPr lang="en-US" dirty="0"/>
              <a:t>for HTDP</a:t>
            </a:r>
          </a:p>
        </p:txBody>
      </p:sp>
      <p:cxnSp>
        <p:nvCxnSpPr>
          <p:cNvPr id="30" name="Straight Connector 29">
            <a:extLst>
              <a:ext uri="{FF2B5EF4-FFF2-40B4-BE49-F238E27FC236}">
                <a16:creationId xmlns:a16="http://schemas.microsoft.com/office/drawing/2014/main" id="{BFF0F36D-C026-437E-80FF-2EE297AF8E31}"/>
              </a:ext>
            </a:extLst>
          </p:cNvPr>
          <p:cNvCxnSpPr>
            <a:cxnSpLocks/>
          </p:cNvCxnSpPr>
          <p:nvPr/>
        </p:nvCxnSpPr>
        <p:spPr>
          <a:xfrm flipV="1">
            <a:off x="7523300" y="2566042"/>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6CE671CB-A70F-494F-933D-73166D057C6D}"/>
              </a:ext>
            </a:extLst>
          </p:cNvPr>
          <p:cNvSpPr txBox="1"/>
          <p:nvPr/>
        </p:nvSpPr>
        <p:spPr>
          <a:xfrm>
            <a:off x="6862055" y="1864106"/>
            <a:ext cx="1749197" cy="646331"/>
          </a:xfrm>
          <a:prstGeom prst="rect">
            <a:avLst/>
          </a:prstGeom>
          <a:noFill/>
        </p:spPr>
        <p:txBody>
          <a:bodyPr wrap="none" rtlCol="0">
            <a:spAutoFit/>
          </a:bodyPr>
          <a:lstStyle/>
          <a:p>
            <a:r>
              <a:rPr lang="en-US" dirty="0"/>
              <a:t>OPUS-Projects</a:t>
            </a:r>
          </a:p>
          <a:p>
            <a:r>
              <a:rPr lang="en-US" dirty="0"/>
              <a:t>w/ ITRF2020</a:t>
            </a:r>
          </a:p>
        </p:txBody>
      </p:sp>
      <p:cxnSp>
        <p:nvCxnSpPr>
          <p:cNvPr id="32" name="Straight Connector 31">
            <a:extLst>
              <a:ext uri="{FF2B5EF4-FFF2-40B4-BE49-F238E27FC236}">
                <a16:creationId xmlns:a16="http://schemas.microsoft.com/office/drawing/2014/main" id="{753AE2B8-F8A8-4CE3-967F-F5BFFA794DB5}"/>
              </a:ext>
            </a:extLst>
          </p:cNvPr>
          <p:cNvCxnSpPr>
            <a:cxnSpLocks/>
          </p:cNvCxnSpPr>
          <p:nvPr/>
        </p:nvCxnSpPr>
        <p:spPr>
          <a:xfrm flipV="1">
            <a:off x="9180571" y="2565630"/>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33" name="TextBox 32">
            <a:extLst>
              <a:ext uri="{FF2B5EF4-FFF2-40B4-BE49-F238E27FC236}">
                <a16:creationId xmlns:a16="http://schemas.microsoft.com/office/drawing/2014/main" id="{951B55B2-3F62-458E-A5DA-766985FA749A}"/>
              </a:ext>
            </a:extLst>
          </p:cNvPr>
          <p:cNvSpPr txBox="1"/>
          <p:nvPr/>
        </p:nvSpPr>
        <p:spPr>
          <a:xfrm>
            <a:off x="8519326" y="1863694"/>
            <a:ext cx="1454244" cy="646331"/>
          </a:xfrm>
          <a:prstGeom prst="rect">
            <a:avLst/>
          </a:prstGeom>
          <a:noFill/>
        </p:spPr>
        <p:txBody>
          <a:bodyPr wrap="none" rtlCol="0">
            <a:spAutoFit/>
          </a:bodyPr>
          <a:lstStyle/>
          <a:p>
            <a:r>
              <a:rPr lang="en-US" dirty="0"/>
              <a:t>OPUS-S</a:t>
            </a:r>
          </a:p>
          <a:p>
            <a:r>
              <a:rPr lang="en-US" dirty="0"/>
              <a:t>w/ EPP2022</a:t>
            </a:r>
          </a:p>
        </p:txBody>
      </p:sp>
      <p:cxnSp>
        <p:nvCxnSpPr>
          <p:cNvPr id="34" name="Straight Connector 33">
            <a:extLst>
              <a:ext uri="{FF2B5EF4-FFF2-40B4-BE49-F238E27FC236}">
                <a16:creationId xmlns:a16="http://schemas.microsoft.com/office/drawing/2014/main" id="{10CBC8B3-49C0-4B06-AE3A-7256FF9C1F2E}"/>
              </a:ext>
            </a:extLst>
          </p:cNvPr>
          <p:cNvCxnSpPr>
            <a:cxnSpLocks/>
          </p:cNvCxnSpPr>
          <p:nvPr/>
        </p:nvCxnSpPr>
        <p:spPr>
          <a:xfrm flipV="1">
            <a:off x="9567385" y="4043373"/>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236CA970-743E-4C40-933C-945F43AE26FF}"/>
              </a:ext>
            </a:extLst>
          </p:cNvPr>
          <p:cNvSpPr txBox="1"/>
          <p:nvPr/>
        </p:nvSpPr>
        <p:spPr>
          <a:xfrm>
            <a:off x="8803938" y="4999335"/>
            <a:ext cx="1749197" cy="923330"/>
          </a:xfrm>
          <a:prstGeom prst="rect">
            <a:avLst/>
          </a:prstGeom>
          <a:noFill/>
        </p:spPr>
        <p:txBody>
          <a:bodyPr wrap="none" rtlCol="0">
            <a:spAutoFit/>
          </a:bodyPr>
          <a:lstStyle/>
          <a:p>
            <a:r>
              <a:rPr lang="en-US" dirty="0"/>
              <a:t>OPUS-Projects</a:t>
            </a:r>
          </a:p>
          <a:p>
            <a:r>
              <a:rPr lang="en-US" dirty="0"/>
              <a:t>w/ IFDM2022 </a:t>
            </a:r>
          </a:p>
          <a:p>
            <a:r>
              <a:rPr lang="en-US" dirty="0"/>
              <a:t>(not HTDP)</a:t>
            </a:r>
          </a:p>
        </p:txBody>
      </p:sp>
      <p:cxnSp>
        <p:nvCxnSpPr>
          <p:cNvPr id="38" name="Straight Connector 37">
            <a:extLst>
              <a:ext uri="{FF2B5EF4-FFF2-40B4-BE49-F238E27FC236}">
                <a16:creationId xmlns:a16="http://schemas.microsoft.com/office/drawing/2014/main" id="{4CE79777-2428-4E65-810E-6CEF19110D78}"/>
              </a:ext>
            </a:extLst>
          </p:cNvPr>
          <p:cNvCxnSpPr>
            <a:cxnSpLocks/>
          </p:cNvCxnSpPr>
          <p:nvPr/>
        </p:nvCxnSpPr>
        <p:spPr>
          <a:xfrm flipV="1">
            <a:off x="10536076" y="1862429"/>
            <a:ext cx="0" cy="2123763"/>
          </a:xfrm>
          <a:prstGeom prst="line">
            <a:avLst/>
          </a:prstGeom>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9FD4CB82-7A17-4B21-82F6-13A828E1DE5C}"/>
              </a:ext>
            </a:extLst>
          </p:cNvPr>
          <p:cNvSpPr txBox="1"/>
          <p:nvPr/>
        </p:nvSpPr>
        <p:spPr>
          <a:xfrm>
            <a:off x="5189547" y="1392996"/>
            <a:ext cx="1903085" cy="1477328"/>
          </a:xfrm>
          <a:prstGeom prst="rect">
            <a:avLst/>
          </a:prstGeom>
          <a:noFill/>
        </p:spPr>
        <p:txBody>
          <a:bodyPr wrap="none" rtlCol="0">
            <a:spAutoFit/>
          </a:bodyPr>
          <a:lstStyle/>
          <a:p>
            <a:r>
              <a:rPr lang="en-US" dirty="0"/>
              <a:t>OPUS-Projects</a:t>
            </a:r>
          </a:p>
          <a:p>
            <a:r>
              <a:rPr lang="en-US" dirty="0"/>
              <a:t>w/ LASER and</a:t>
            </a:r>
          </a:p>
          <a:p>
            <a:r>
              <a:rPr lang="en-US" dirty="0"/>
              <a:t>new adjustment </a:t>
            </a:r>
          </a:p>
          <a:p>
            <a:r>
              <a:rPr lang="en-US" dirty="0"/>
              <a:t>procedures</a:t>
            </a:r>
          </a:p>
          <a:p>
            <a:endParaRPr lang="en-US" dirty="0"/>
          </a:p>
        </p:txBody>
      </p:sp>
      <p:cxnSp>
        <p:nvCxnSpPr>
          <p:cNvPr id="36" name="Straight Connector 35">
            <a:extLst>
              <a:ext uri="{FF2B5EF4-FFF2-40B4-BE49-F238E27FC236}">
                <a16:creationId xmlns:a16="http://schemas.microsoft.com/office/drawing/2014/main" id="{878C2056-0DC4-4A72-B85A-87317AC1BF2D}"/>
              </a:ext>
            </a:extLst>
          </p:cNvPr>
          <p:cNvCxnSpPr>
            <a:cxnSpLocks/>
          </p:cNvCxnSpPr>
          <p:nvPr/>
        </p:nvCxnSpPr>
        <p:spPr>
          <a:xfrm flipV="1">
            <a:off x="1895756" y="3599411"/>
            <a:ext cx="0" cy="399556"/>
          </a:xfrm>
          <a:prstGeom prst="line">
            <a:avLst/>
          </a:prstGeom>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13C6EB02-A87A-4E09-A696-A150BCF77874}"/>
              </a:ext>
            </a:extLst>
          </p:cNvPr>
          <p:cNvSpPr txBox="1"/>
          <p:nvPr/>
        </p:nvSpPr>
        <p:spPr>
          <a:xfrm>
            <a:off x="1451904" y="2970425"/>
            <a:ext cx="1351652" cy="646331"/>
          </a:xfrm>
          <a:prstGeom prst="rect">
            <a:avLst/>
          </a:prstGeom>
          <a:noFill/>
        </p:spPr>
        <p:txBody>
          <a:bodyPr wrap="none" rtlCol="0">
            <a:spAutoFit/>
          </a:bodyPr>
          <a:lstStyle/>
          <a:p>
            <a:r>
              <a:rPr lang="en-US" dirty="0"/>
              <a:t>Initial GDX </a:t>
            </a:r>
          </a:p>
          <a:p>
            <a:r>
              <a:rPr lang="en-US" dirty="0"/>
              <a:t>release</a:t>
            </a:r>
          </a:p>
        </p:txBody>
      </p:sp>
      <p:cxnSp>
        <p:nvCxnSpPr>
          <p:cNvPr id="40" name="Straight Connector 39">
            <a:extLst>
              <a:ext uri="{FF2B5EF4-FFF2-40B4-BE49-F238E27FC236}">
                <a16:creationId xmlns:a16="http://schemas.microsoft.com/office/drawing/2014/main" id="{7EC7065A-BCAA-4E69-B996-1DA17FCA1AC8}"/>
              </a:ext>
            </a:extLst>
          </p:cNvPr>
          <p:cNvCxnSpPr>
            <a:cxnSpLocks/>
          </p:cNvCxnSpPr>
          <p:nvPr/>
        </p:nvCxnSpPr>
        <p:spPr>
          <a:xfrm flipV="1">
            <a:off x="3771138" y="4014505"/>
            <a:ext cx="0" cy="399556"/>
          </a:xfrm>
          <a:prstGeom prst="line">
            <a:avLst/>
          </a:prstGeom>
        </p:spPr>
        <p:style>
          <a:lnRef idx="2">
            <a:schemeClr val="accent1"/>
          </a:lnRef>
          <a:fillRef idx="0">
            <a:schemeClr val="accent1"/>
          </a:fillRef>
          <a:effectRef idx="1">
            <a:schemeClr val="accent1"/>
          </a:effectRef>
          <a:fontRef idx="minor">
            <a:schemeClr val="tx1"/>
          </a:fontRef>
        </p:style>
      </p:cxnSp>
      <p:sp>
        <p:nvSpPr>
          <p:cNvPr id="41" name="TextBox 40">
            <a:extLst>
              <a:ext uri="{FF2B5EF4-FFF2-40B4-BE49-F238E27FC236}">
                <a16:creationId xmlns:a16="http://schemas.microsoft.com/office/drawing/2014/main" id="{C7FF4D8A-001A-4EDF-9EBF-3853DDDF9503}"/>
              </a:ext>
            </a:extLst>
          </p:cNvPr>
          <p:cNvSpPr txBox="1"/>
          <p:nvPr/>
        </p:nvSpPr>
        <p:spPr>
          <a:xfrm>
            <a:off x="3217501" y="4396715"/>
            <a:ext cx="1249060" cy="646331"/>
          </a:xfrm>
          <a:prstGeom prst="rect">
            <a:avLst/>
          </a:prstGeom>
          <a:noFill/>
        </p:spPr>
        <p:txBody>
          <a:bodyPr wrap="none" rtlCol="0">
            <a:spAutoFit/>
          </a:bodyPr>
          <a:lstStyle/>
          <a:p>
            <a:r>
              <a:rPr lang="en-US" dirty="0"/>
              <a:t>LASER </a:t>
            </a:r>
          </a:p>
          <a:p>
            <a:r>
              <a:rPr lang="en-US" dirty="0"/>
              <a:t>completed</a:t>
            </a:r>
          </a:p>
        </p:txBody>
      </p:sp>
    </p:spTree>
    <p:extLst>
      <p:ext uri="{BB962C8B-B14F-4D97-AF65-F5344CB8AC3E}">
        <p14:creationId xmlns:p14="http://schemas.microsoft.com/office/powerpoint/2010/main" val="6251206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EE0B4-B982-42BD-BCAA-C6C3A72E3981}"/>
              </a:ext>
            </a:extLst>
          </p:cNvPr>
          <p:cNvSpPr>
            <a:spLocks noGrp="1"/>
          </p:cNvSpPr>
          <p:nvPr>
            <p:ph type="title"/>
          </p:nvPr>
        </p:nvSpPr>
        <p:spPr/>
        <p:txBody>
          <a:bodyPr/>
          <a:lstStyle/>
          <a:p>
            <a:r>
              <a:rPr lang="en-US" dirty="0"/>
              <a:t>The path to full roll-out: Passive control</a:t>
            </a:r>
          </a:p>
        </p:txBody>
      </p:sp>
      <p:sp>
        <p:nvSpPr>
          <p:cNvPr id="4" name="Date Placeholder 3">
            <a:extLst>
              <a:ext uri="{FF2B5EF4-FFF2-40B4-BE49-F238E27FC236}">
                <a16:creationId xmlns:a16="http://schemas.microsoft.com/office/drawing/2014/main" id="{B1466AA1-BC09-4200-8446-47FA38BFA8C1}"/>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2BD61F0B-D9EC-4379-BC34-2E9DD32D27BD}"/>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BB4D4745-7E47-49C4-A23F-B83453112168}"/>
              </a:ext>
            </a:extLst>
          </p:cNvPr>
          <p:cNvSpPr>
            <a:spLocks noGrp="1"/>
          </p:cNvSpPr>
          <p:nvPr>
            <p:ph type="sldNum" sz="quarter" idx="12"/>
          </p:nvPr>
        </p:nvSpPr>
        <p:spPr/>
        <p:txBody>
          <a:bodyPr/>
          <a:lstStyle/>
          <a:p>
            <a:pPr>
              <a:defRPr/>
            </a:pPr>
            <a:fld id="{EB6791C4-DF4E-4C17-A41C-B2BEB15390BD}" type="slidenum">
              <a:rPr lang="en-US" smtClean="0"/>
              <a:pPr>
                <a:defRPr/>
              </a:pPr>
              <a:t>58</a:t>
            </a:fld>
            <a:endParaRPr lang="en-US"/>
          </a:p>
        </p:txBody>
      </p:sp>
      <p:cxnSp>
        <p:nvCxnSpPr>
          <p:cNvPr id="8" name="Straight Arrow Connector 7">
            <a:extLst>
              <a:ext uri="{FF2B5EF4-FFF2-40B4-BE49-F238E27FC236}">
                <a16:creationId xmlns:a16="http://schemas.microsoft.com/office/drawing/2014/main" id="{1914F180-FA0C-4996-993E-46340E28C9EC}"/>
              </a:ext>
            </a:extLst>
          </p:cNvPr>
          <p:cNvCxnSpPr>
            <a:cxnSpLocks/>
          </p:cNvCxnSpPr>
          <p:nvPr/>
        </p:nvCxnSpPr>
        <p:spPr>
          <a:xfrm>
            <a:off x="559724" y="4006735"/>
            <a:ext cx="11022676" cy="0"/>
          </a:xfrm>
          <a:prstGeom prst="straightConnector1">
            <a:avLst/>
          </a:prstGeom>
          <a:ln w="101600">
            <a:solidFill>
              <a:srgbClr val="00B050"/>
            </a:solidFill>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2BE602C-12A0-425E-832B-97CD22F9BB17}"/>
              </a:ext>
            </a:extLst>
          </p:cNvPr>
          <p:cNvSpPr txBox="1"/>
          <p:nvPr/>
        </p:nvSpPr>
        <p:spPr>
          <a:xfrm>
            <a:off x="260786" y="4489046"/>
            <a:ext cx="697627" cy="369332"/>
          </a:xfrm>
          <a:prstGeom prst="rect">
            <a:avLst/>
          </a:prstGeom>
          <a:noFill/>
        </p:spPr>
        <p:txBody>
          <a:bodyPr wrap="none" rtlCol="0">
            <a:spAutoFit/>
          </a:bodyPr>
          <a:lstStyle/>
          <a:p>
            <a:r>
              <a:rPr lang="en-US" b="1" dirty="0">
                <a:solidFill>
                  <a:srgbClr val="00B050"/>
                </a:solidFill>
              </a:rPr>
              <a:t>2023</a:t>
            </a:r>
          </a:p>
        </p:txBody>
      </p:sp>
      <p:sp>
        <p:nvSpPr>
          <p:cNvPr id="15" name="TextBox 14">
            <a:extLst>
              <a:ext uri="{FF2B5EF4-FFF2-40B4-BE49-F238E27FC236}">
                <a16:creationId xmlns:a16="http://schemas.microsoft.com/office/drawing/2014/main" id="{DAA75243-19DA-4D67-BB99-3BD7643C4915}"/>
              </a:ext>
            </a:extLst>
          </p:cNvPr>
          <p:cNvSpPr txBox="1"/>
          <p:nvPr/>
        </p:nvSpPr>
        <p:spPr>
          <a:xfrm>
            <a:off x="5616953" y="4489046"/>
            <a:ext cx="697627" cy="369332"/>
          </a:xfrm>
          <a:prstGeom prst="rect">
            <a:avLst/>
          </a:prstGeom>
          <a:noFill/>
        </p:spPr>
        <p:txBody>
          <a:bodyPr wrap="none" rtlCol="0">
            <a:spAutoFit/>
          </a:bodyPr>
          <a:lstStyle/>
          <a:p>
            <a:r>
              <a:rPr lang="en-US" b="1" dirty="0">
                <a:solidFill>
                  <a:srgbClr val="00B050"/>
                </a:solidFill>
              </a:rPr>
              <a:t>2024</a:t>
            </a:r>
          </a:p>
        </p:txBody>
      </p:sp>
      <p:sp>
        <p:nvSpPr>
          <p:cNvPr id="16" name="TextBox 15">
            <a:extLst>
              <a:ext uri="{FF2B5EF4-FFF2-40B4-BE49-F238E27FC236}">
                <a16:creationId xmlns:a16="http://schemas.microsoft.com/office/drawing/2014/main" id="{8770E5E7-47FF-450F-9EAA-4339BBC09B3D}"/>
              </a:ext>
            </a:extLst>
          </p:cNvPr>
          <p:cNvSpPr txBox="1"/>
          <p:nvPr/>
        </p:nvSpPr>
        <p:spPr>
          <a:xfrm>
            <a:off x="11126329" y="4489046"/>
            <a:ext cx="697627" cy="369332"/>
          </a:xfrm>
          <a:prstGeom prst="rect">
            <a:avLst/>
          </a:prstGeom>
          <a:noFill/>
        </p:spPr>
        <p:txBody>
          <a:bodyPr wrap="none" rtlCol="0">
            <a:spAutoFit/>
          </a:bodyPr>
          <a:lstStyle/>
          <a:p>
            <a:r>
              <a:rPr lang="en-US" b="1" dirty="0">
                <a:solidFill>
                  <a:srgbClr val="00B050"/>
                </a:solidFill>
              </a:rPr>
              <a:t>2025</a:t>
            </a:r>
          </a:p>
        </p:txBody>
      </p:sp>
      <p:cxnSp>
        <p:nvCxnSpPr>
          <p:cNvPr id="40" name="Straight Connector 39">
            <a:extLst>
              <a:ext uri="{FF2B5EF4-FFF2-40B4-BE49-F238E27FC236}">
                <a16:creationId xmlns:a16="http://schemas.microsoft.com/office/drawing/2014/main" id="{7EC7065A-BCAA-4E69-B996-1DA17FCA1AC8}"/>
              </a:ext>
            </a:extLst>
          </p:cNvPr>
          <p:cNvCxnSpPr>
            <a:cxnSpLocks/>
          </p:cNvCxnSpPr>
          <p:nvPr/>
        </p:nvCxnSpPr>
        <p:spPr>
          <a:xfrm flipV="1">
            <a:off x="3771138" y="4014505"/>
            <a:ext cx="0" cy="399556"/>
          </a:xfrm>
          <a:prstGeom prst="line">
            <a:avLst/>
          </a:prstGeom>
        </p:spPr>
        <p:style>
          <a:lnRef idx="2">
            <a:schemeClr val="accent1"/>
          </a:lnRef>
          <a:fillRef idx="0">
            <a:schemeClr val="accent1"/>
          </a:fillRef>
          <a:effectRef idx="1">
            <a:schemeClr val="accent1"/>
          </a:effectRef>
          <a:fontRef idx="minor">
            <a:schemeClr val="tx1"/>
          </a:fontRef>
        </p:style>
      </p:cxnSp>
      <p:sp>
        <p:nvSpPr>
          <p:cNvPr id="41" name="TextBox 40">
            <a:extLst>
              <a:ext uri="{FF2B5EF4-FFF2-40B4-BE49-F238E27FC236}">
                <a16:creationId xmlns:a16="http://schemas.microsoft.com/office/drawing/2014/main" id="{C7FF4D8A-001A-4EDF-9EBF-3853DDDF9503}"/>
              </a:ext>
            </a:extLst>
          </p:cNvPr>
          <p:cNvSpPr txBox="1"/>
          <p:nvPr/>
        </p:nvSpPr>
        <p:spPr>
          <a:xfrm>
            <a:off x="3217501" y="4396715"/>
            <a:ext cx="1249060" cy="646331"/>
          </a:xfrm>
          <a:prstGeom prst="rect">
            <a:avLst/>
          </a:prstGeom>
          <a:noFill/>
        </p:spPr>
        <p:txBody>
          <a:bodyPr wrap="none" rtlCol="0">
            <a:spAutoFit/>
          </a:bodyPr>
          <a:lstStyle/>
          <a:p>
            <a:r>
              <a:rPr lang="en-US" dirty="0">
                <a:solidFill>
                  <a:schemeClr val="tx1">
                    <a:alpha val="50000"/>
                  </a:schemeClr>
                </a:solidFill>
              </a:rPr>
              <a:t>LASER </a:t>
            </a:r>
          </a:p>
          <a:p>
            <a:r>
              <a:rPr lang="en-US" dirty="0">
                <a:solidFill>
                  <a:schemeClr val="tx1">
                    <a:alpha val="50000"/>
                  </a:schemeClr>
                </a:solidFill>
              </a:rPr>
              <a:t>completed</a:t>
            </a:r>
          </a:p>
        </p:txBody>
      </p:sp>
      <p:cxnSp>
        <p:nvCxnSpPr>
          <p:cNvPr id="42" name="Straight Connector 41">
            <a:extLst>
              <a:ext uri="{FF2B5EF4-FFF2-40B4-BE49-F238E27FC236}">
                <a16:creationId xmlns:a16="http://schemas.microsoft.com/office/drawing/2014/main" id="{B8504824-49EB-4ED8-9DB8-36ABBBD53E68}"/>
              </a:ext>
            </a:extLst>
          </p:cNvPr>
          <p:cNvCxnSpPr>
            <a:cxnSpLocks/>
          </p:cNvCxnSpPr>
          <p:nvPr/>
        </p:nvCxnSpPr>
        <p:spPr>
          <a:xfrm flipV="1">
            <a:off x="4236720" y="4049565"/>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F34ACE2F-5A53-4267-86BE-0B79BF26224B}"/>
              </a:ext>
            </a:extLst>
          </p:cNvPr>
          <p:cNvSpPr txBox="1"/>
          <p:nvPr/>
        </p:nvSpPr>
        <p:spPr>
          <a:xfrm>
            <a:off x="3605778" y="5004647"/>
            <a:ext cx="1261884" cy="369332"/>
          </a:xfrm>
          <a:prstGeom prst="rect">
            <a:avLst/>
          </a:prstGeom>
          <a:noFill/>
        </p:spPr>
        <p:txBody>
          <a:bodyPr wrap="none" rtlCol="0">
            <a:spAutoFit/>
          </a:bodyPr>
          <a:lstStyle/>
          <a:p>
            <a:r>
              <a:rPr lang="en-US" dirty="0">
                <a:solidFill>
                  <a:schemeClr val="tx1">
                    <a:alpha val="50000"/>
                  </a:schemeClr>
                </a:solidFill>
              </a:rPr>
              <a:t>IFDM2022</a:t>
            </a:r>
          </a:p>
        </p:txBody>
      </p:sp>
      <p:cxnSp>
        <p:nvCxnSpPr>
          <p:cNvPr id="44" name="Straight Connector 43">
            <a:extLst>
              <a:ext uri="{FF2B5EF4-FFF2-40B4-BE49-F238E27FC236}">
                <a16:creationId xmlns:a16="http://schemas.microsoft.com/office/drawing/2014/main" id="{E8135D90-ED9B-430D-B078-0D4A43CCCC69}"/>
              </a:ext>
            </a:extLst>
          </p:cNvPr>
          <p:cNvCxnSpPr>
            <a:cxnSpLocks/>
          </p:cNvCxnSpPr>
          <p:nvPr/>
        </p:nvCxnSpPr>
        <p:spPr>
          <a:xfrm flipV="1">
            <a:off x="3884816" y="2022034"/>
            <a:ext cx="0" cy="1992472"/>
          </a:xfrm>
          <a:prstGeom prst="line">
            <a:avLst/>
          </a:prstGeom>
        </p:spPr>
        <p:style>
          <a:lnRef idx="2">
            <a:schemeClr val="accent1"/>
          </a:lnRef>
          <a:fillRef idx="0">
            <a:schemeClr val="accent1"/>
          </a:fillRef>
          <a:effectRef idx="1">
            <a:schemeClr val="accent1"/>
          </a:effectRef>
          <a:fontRef idx="minor">
            <a:schemeClr val="tx1"/>
          </a:fontRef>
        </p:style>
      </p:cxnSp>
      <p:sp>
        <p:nvSpPr>
          <p:cNvPr id="45" name="TextBox 44">
            <a:extLst>
              <a:ext uri="{FF2B5EF4-FFF2-40B4-BE49-F238E27FC236}">
                <a16:creationId xmlns:a16="http://schemas.microsoft.com/office/drawing/2014/main" id="{AE2C008E-66AD-44CD-AF1D-64105360EE4B}"/>
              </a:ext>
            </a:extLst>
          </p:cNvPr>
          <p:cNvSpPr txBox="1"/>
          <p:nvPr/>
        </p:nvSpPr>
        <p:spPr>
          <a:xfrm>
            <a:off x="3223571" y="1375703"/>
            <a:ext cx="1505540" cy="646331"/>
          </a:xfrm>
          <a:prstGeom prst="rect">
            <a:avLst/>
          </a:prstGeom>
          <a:noFill/>
        </p:spPr>
        <p:txBody>
          <a:bodyPr wrap="none" rtlCol="0">
            <a:spAutoFit/>
          </a:bodyPr>
          <a:lstStyle/>
          <a:p>
            <a:r>
              <a:rPr lang="en-US" dirty="0">
                <a:solidFill>
                  <a:schemeClr val="tx1">
                    <a:alpha val="50000"/>
                  </a:schemeClr>
                </a:solidFill>
              </a:rPr>
              <a:t>NCN </a:t>
            </a:r>
          </a:p>
          <a:p>
            <a:r>
              <a:rPr lang="en-US" dirty="0">
                <a:solidFill>
                  <a:schemeClr val="tx1">
                    <a:alpha val="50000"/>
                  </a:schemeClr>
                </a:solidFill>
              </a:rPr>
              <a:t>w/ ITRF2020</a:t>
            </a:r>
          </a:p>
        </p:txBody>
      </p:sp>
      <p:cxnSp>
        <p:nvCxnSpPr>
          <p:cNvPr id="46" name="Straight Connector 45">
            <a:extLst>
              <a:ext uri="{FF2B5EF4-FFF2-40B4-BE49-F238E27FC236}">
                <a16:creationId xmlns:a16="http://schemas.microsoft.com/office/drawing/2014/main" id="{C1FCC18F-3B7C-433E-B553-2510EE06A553}"/>
              </a:ext>
            </a:extLst>
          </p:cNvPr>
          <p:cNvCxnSpPr>
            <a:cxnSpLocks/>
          </p:cNvCxnSpPr>
          <p:nvPr/>
        </p:nvCxnSpPr>
        <p:spPr>
          <a:xfrm flipV="1">
            <a:off x="6933097" y="2566042"/>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BBF2CDBB-F35F-491F-A1D0-0214F2EE7995}"/>
              </a:ext>
            </a:extLst>
          </p:cNvPr>
          <p:cNvSpPr txBox="1"/>
          <p:nvPr/>
        </p:nvSpPr>
        <p:spPr>
          <a:xfrm>
            <a:off x="6353451" y="2120909"/>
            <a:ext cx="1159292" cy="369332"/>
          </a:xfrm>
          <a:prstGeom prst="rect">
            <a:avLst/>
          </a:prstGeom>
          <a:noFill/>
        </p:spPr>
        <p:txBody>
          <a:bodyPr wrap="none" rtlCol="0">
            <a:spAutoFit/>
          </a:bodyPr>
          <a:lstStyle/>
          <a:p>
            <a:r>
              <a:rPr lang="en-US" dirty="0">
                <a:solidFill>
                  <a:schemeClr val="tx1">
                    <a:alpha val="50000"/>
                  </a:schemeClr>
                </a:solidFill>
              </a:rPr>
              <a:t>EPP2022</a:t>
            </a:r>
          </a:p>
        </p:txBody>
      </p:sp>
      <p:cxnSp>
        <p:nvCxnSpPr>
          <p:cNvPr id="48" name="Straight Connector 47">
            <a:extLst>
              <a:ext uri="{FF2B5EF4-FFF2-40B4-BE49-F238E27FC236}">
                <a16:creationId xmlns:a16="http://schemas.microsoft.com/office/drawing/2014/main" id="{52159518-F4DC-4405-92C7-56AE027F8B34}"/>
              </a:ext>
            </a:extLst>
          </p:cNvPr>
          <p:cNvCxnSpPr>
            <a:cxnSpLocks/>
          </p:cNvCxnSpPr>
          <p:nvPr/>
        </p:nvCxnSpPr>
        <p:spPr>
          <a:xfrm flipV="1">
            <a:off x="1895756" y="3339757"/>
            <a:ext cx="0" cy="659210"/>
          </a:xfrm>
          <a:prstGeom prst="line">
            <a:avLst/>
          </a:prstGeom>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2CF17878-4E10-450F-9637-33471BD81F18}"/>
              </a:ext>
            </a:extLst>
          </p:cNvPr>
          <p:cNvSpPr txBox="1"/>
          <p:nvPr/>
        </p:nvSpPr>
        <p:spPr>
          <a:xfrm>
            <a:off x="1250802" y="2970425"/>
            <a:ext cx="1326004" cy="369332"/>
          </a:xfrm>
          <a:prstGeom prst="rect">
            <a:avLst/>
          </a:prstGeom>
          <a:noFill/>
        </p:spPr>
        <p:txBody>
          <a:bodyPr wrap="none" rtlCol="0">
            <a:spAutoFit/>
          </a:bodyPr>
          <a:lstStyle/>
          <a:p>
            <a:r>
              <a:rPr lang="en-US" dirty="0">
                <a:solidFill>
                  <a:schemeClr val="tx1">
                    <a:alpha val="50000"/>
                  </a:schemeClr>
                </a:solidFill>
              </a:rPr>
              <a:t>SPCS2022</a:t>
            </a:r>
          </a:p>
        </p:txBody>
      </p:sp>
      <p:cxnSp>
        <p:nvCxnSpPr>
          <p:cNvPr id="50" name="Straight Connector 49">
            <a:extLst>
              <a:ext uri="{FF2B5EF4-FFF2-40B4-BE49-F238E27FC236}">
                <a16:creationId xmlns:a16="http://schemas.microsoft.com/office/drawing/2014/main" id="{0E3DEFF3-9568-488F-8A8F-CCF317D643FE}"/>
              </a:ext>
            </a:extLst>
          </p:cNvPr>
          <p:cNvCxnSpPr>
            <a:cxnSpLocks/>
          </p:cNvCxnSpPr>
          <p:nvPr/>
        </p:nvCxnSpPr>
        <p:spPr>
          <a:xfrm flipV="1">
            <a:off x="9504501" y="2566042"/>
            <a:ext cx="0" cy="1404851"/>
          </a:xfrm>
          <a:prstGeom prst="line">
            <a:avLst/>
          </a:prstGeom>
        </p:spPr>
        <p:style>
          <a:lnRef idx="2">
            <a:schemeClr val="accent1"/>
          </a:lnRef>
          <a:fillRef idx="0">
            <a:schemeClr val="accent1"/>
          </a:fillRef>
          <a:effectRef idx="1">
            <a:schemeClr val="accent1"/>
          </a:effectRef>
          <a:fontRef idx="minor">
            <a:schemeClr val="tx1"/>
          </a:fontRef>
        </p:style>
      </p:cxnSp>
      <p:sp>
        <p:nvSpPr>
          <p:cNvPr id="51" name="TextBox 50">
            <a:extLst>
              <a:ext uri="{FF2B5EF4-FFF2-40B4-BE49-F238E27FC236}">
                <a16:creationId xmlns:a16="http://schemas.microsoft.com/office/drawing/2014/main" id="{44DD8EEB-8AE5-4D72-8F8C-6FE825BD88AB}"/>
              </a:ext>
            </a:extLst>
          </p:cNvPr>
          <p:cNvSpPr txBox="1"/>
          <p:nvPr/>
        </p:nvSpPr>
        <p:spPr>
          <a:xfrm>
            <a:off x="8700434" y="2153881"/>
            <a:ext cx="1608133" cy="369332"/>
          </a:xfrm>
          <a:prstGeom prst="rect">
            <a:avLst/>
          </a:prstGeom>
          <a:noFill/>
        </p:spPr>
        <p:txBody>
          <a:bodyPr wrap="none" rtlCol="0">
            <a:spAutoFit/>
          </a:bodyPr>
          <a:lstStyle/>
          <a:p>
            <a:r>
              <a:rPr lang="en-US" dirty="0">
                <a:solidFill>
                  <a:schemeClr val="tx1">
                    <a:alpha val="50000"/>
                  </a:schemeClr>
                </a:solidFill>
              </a:rPr>
              <a:t>DEFLEC2022</a:t>
            </a:r>
          </a:p>
        </p:txBody>
      </p:sp>
      <p:cxnSp>
        <p:nvCxnSpPr>
          <p:cNvPr id="52" name="Straight Connector 51">
            <a:extLst>
              <a:ext uri="{FF2B5EF4-FFF2-40B4-BE49-F238E27FC236}">
                <a16:creationId xmlns:a16="http://schemas.microsoft.com/office/drawing/2014/main" id="{0D628F36-2EFC-4900-BDDB-726D146C09C4}"/>
              </a:ext>
            </a:extLst>
          </p:cNvPr>
          <p:cNvCxnSpPr>
            <a:cxnSpLocks/>
          </p:cNvCxnSpPr>
          <p:nvPr/>
        </p:nvCxnSpPr>
        <p:spPr>
          <a:xfrm flipV="1">
            <a:off x="9243753" y="4043560"/>
            <a:ext cx="0" cy="955962"/>
          </a:xfrm>
          <a:prstGeom prst="line">
            <a:avLst/>
          </a:prstGeom>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FACF527E-44CC-4975-AAB3-B6621093FFF4}"/>
              </a:ext>
            </a:extLst>
          </p:cNvPr>
          <p:cNvSpPr txBox="1"/>
          <p:nvPr/>
        </p:nvSpPr>
        <p:spPr>
          <a:xfrm>
            <a:off x="8523043" y="5000291"/>
            <a:ext cx="1441420" cy="369332"/>
          </a:xfrm>
          <a:prstGeom prst="rect">
            <a:avLst/>
          </a:prstGeom>
          <a:noFill/>
        </p:spPr>
        <p:txBody>
          <a:bodyPr wrap="none" rtlCol="0">
            <a:spAutoFit/>
          </a:bodyPr>
          <a:lstStyle/>
          <a:p>
            <a:r>
              <a:rPr lang="en-US" dirty="0">
                <a:solidFill>
                  <a:schemeClr val="tx1">
                    <a:alpha val="50000"/>
                  </a:schemeClr>
                </a:solidFill>
              </a:rPr>
              <a:t>GEOID2022</a:t>
            </a:r>
          </a:p>
        </p:txBody>
      </p:sp>
      <p:sp>
        <p:nvSpPr>
          <p:cNvPr id="54" name="TextBox 53">
            <a:extLst>
              <a:ext uri="{FF2B5EF4-FFF2-40B4-BE49-F238E27FC236}">
                <a16:creationId xmlns:a16="http://schemas.microsoft.com/office/drawing/2014/main" id="{1786E411-8BFB-47C4-B1BF-884921866029}"/>
              </a:ext>
            </a:extLst>
          </p:cNvPr>
          <p:cNvSpPr txBox="1"/>
          <p:nvPr/>
        </p:nvSpPr>
        <p:spPr>
          <a:xfrm>
            <a:off x="1635418" y="2247455"/>
            <a:ext cx="2249398" cy="369332"/>
          </a:xfrm>
          <a:prstGeom prst="rect">
            <a:avLst/>
          </a:prstGeom>
          <a:noFill/>
        </p:spPr>
        <p:txBody>
          <a:bodyPr wrap="none" rtlCol="0">
            <a:spAutoFit/>
          </a:bodyPr>
          <a:lstStyle/>
          <a:p>
            <a:r>
              <a:rPr lang="en-US" dirty="0">
                <a:solidFill>
                  <a:schemeClr val="tx1">
                    <a:alpha val="50000"/>
                  </a:schemeClr>
                </a:solidFill>
              </a:rPr>
              <a:t>DEFLEC2022 Alpha</a:t>
            </a:r>
          </a:p>
        </p:txBody>
      </p:sp>
      <p:cxnSp>
        <p:nvCxnSpPr>
          <p:cNvPr id="55" name="Straight Connector 54">
            <a:extLst>
              <a:ext uri="{FF2B5EF4-FFF2-40B4-BE49-F238E27FC236}">
                <a16:creationId xmlns:a16="http://schemas.microsoft.com/office/drawing/2014/main" id="{696BA634-C15F-45F3-B263-D675F1363F05}"/>
              </a:ext>
            </a:extLst>
          </p:cNvPr>
          <p:cNvCxnSpPr>
            <a:cxnSpLocks/>
          </p:cNvCxnSpPr>
          <p:nvPr/>
        </p:nvCxnSpPr>
        <p:spPr>
          <a:xfrm flipV="1">
            <a:off x="3644271" y="2566042"/>
            <a:ext cx="0" cy="14048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1EA37A0E-C38F-4C18-AE9C-BC34A151BA8D}"/>
              </a:ext>
            </a:extLst>
          </p:cNvPr>
          <p:cNvCxnSpPr>
            <a:cxnSpLocks/>
          </p:cNvCxnSpPr>
          <p:nvPr/>
        </p:nvCxnSpPr>
        <p:spPr>
          <a:xfrm flipV="1">
            <a:off x="8026400" y="3190934"/>
            <a:ext cx="0" cy="787728"/>
          </a:xfrm>
          <a:prstGeom prst="line">
            <a:avLst/>
          </a:prstGeom>
        </p:spPr>
        <p:style>
          <a:lnRef idx="2">
            <a:schemeClr val="accent1"/>
          </a:lnRef>
          <a:fillRef idx="0">
            <a:schemeClr val="accent1"/>
          </a:fillRef>
          <a:effectRef idx="1">
            <a:schemeClr val="accent1"/>
          </a:effectRef>
          <a:fontRef idx="minor">
            <a:schemeClr val="tx1"/>
          </a:fontRef>
        </p:style>
      </p:cxnSp>
      <p:sp>
        <p:nvSpPr>
          <p:cNvPr id="57" name="TextBox 56">
            <a:extLst>
              <a:ext uri="{FF2B5EF4-FFF2-40B4-BE49-F238E27FC236}">
                <a16:creationId xmlns:a16="http://schemas.microsoft.com/office/drawing/2014/main" id="{47BD1D18-3430-45B8-8737-1945D4530A54}"/>
              </a:ext>
            </a:extLst>
          </p:cNvPr>
          <p:cNvSpPr txBox="1"/>
          <p:nvPr/>
        </p:nvSpPr>
        <p:spPr>
          <a:xfrm>
            <a:off x="7419048" y="2544603"/>
            <a:ext cx="1373047" cy="646331"/>
          </a:xfrm>
          <a:prstGeom prst="rect">
            <a:avLst/>
          </a:prstGeom>
          <a:noFill/>
        </p:spPr>
        <p:txBody>
          <a:bodyPr wrap="square" rtlCol="0">
            <a:spAutoFit/>
          </a:bodyPr>
          <a:lstStyle/>
          <a:p>
            <a:r>
              <a:rPr lang="en-US" dirty="0"/>
              <a:t>Geometric RECs</a:t>
            </a:r>
          </a:p>
        </p:txBody>
      </p:sp>
      <p:cxnSp>
        <p:nvCxnSpPr>
          <p:cNvPr id="58" name="Straight Connector 57">
            <a:extLst>
              <a:ext uri="{FF2B5EF4-FFF2-40B4-BE49-F238E27FC236}">
                <a16:creationId xmlns:a16="http://schemas.microsoft.com/office/drawing/2014/main" id="{A7494FA1-FEC9-49BC-A38D-3FA2AD7648A4}"/>
              </a:ext>
            </a:extLst>
          </p:cNvPr>
          <p:cNvCxnSpPr>
            <a:cxnSpLocks/>
          </p:cNvCxnSpPr>
          <p:nvPr/>
        </p:nvCxnSpPr>
        <p:spPr>
          <a:xfrm flipV="1">
            <a:off x="10464800" y="4052155"/>
            <a:ext cx="0" cy="361906"/>
          </a:xfrm>
          <a:prstGeom prst="line">
            <a:avLst/>
          </a:prstGeom>
        </p:spPr>
        <p:style>
          <a:lnRef idx="2">
            <a:schemeClr val="accent1"/>
          </a:lnRef>
          <a:fillRef idx="0">
            <a:schemeClr val="accent1"/>
          </a:fillRef>
          <a:effectRef idx="1">
            <a:schemeClr val="accent1"/>
          </a:effectRef>
          <a:fontRef idx="minor">
            <a:schemeClr val="tx1"/>
          </a:fontRef>
        </p:style>
      </p:cxnSp>
      <p:sp>
        <p:nvSpPr>
          <p:cNvPr id="59" name="TextBox 58">
            <a:extLst>
              <a:ext uri="{FF2B5EF4-FFF2-40B4-BE49-F238E27FC236}">
                <a16:creationId xmlns:a16="http://schemas.microsoft.com/office/drawing/2014/main" id="{427463F9-FF03-4234-9BBE-E8456A6D2999}"/>
              </a:ext>
            </a:extLst>
          </p:cNvPr>
          <p:cNvSpPr txBox="1"/>
          <p:nvPr/>
        </p:nvSpPr>
        <p:spPr>
          <a:xfrm>
            <a:off x="9684909" y="4329704"/>
            <a:ext cx="1441420" cy="646331"/>
          </a:xfrm>
          <a:prstGeom prst="rect">
            <a:avLst/>
          </a:prstGeom>
          <a:noFill/>
        </p:spPr>
        <p:txBody>
          <a:bodyPr wrap="square" rtlCol="0">
            <a:spAutoFit/>
          </a:bodyPr>
          <a:lstStyle/>
          <a:p>
            <a:r>
              <a:rPr lang="en-US" dirty="0"/>
              <a:t>Orthometric RECs</a:t>
            </a:r>
          </a:p>
        </p:txBody>
      </p:sp>
      <p:cxnSp>
        <p:nvCxnSpPr>
          <p:cNvPr id="60" name="Straight Connector 59">
            <a:extLst>
              <a:ext uri="{FF2B5EF4-FFF2-40B4-BE49-F238E27FC236}">
                <a16:creationId xmlns:a16="http://schemas.microsoft.com/office/drawing/2014/main" id="{09B55160-049B-4540-B214-3B0A650832C7}"/>
              </a:ext>
            </a:extLst>
          </p:cNvPr>
          <p:cNvCxnSpPr>
            <a:cxnSpLocks/>
          </p:cNvCxnSpPr>
          <p:nvPr/>
        </p:nvCxnSpPr>
        <p:spPr>
          <a:xfrm flipV="1">
            <a:off x="9021159" y="3599629"/>
            <a:ext cx="0" cy="361906"/>
          </a:xfrm>
          <a:prstGeom prst="line">
            <a:avLst/>
          </a:prstGeom>
        </p:spPr>
        <p:style>
          <a:lnRef idx="2">
            <a:schemeClr val="accent1"/>
          </a:lnRef>
          <a:fillRef idx="0">
            <a:schemeClr val="accent1"/>
          </a:fillRef>
          <a:effectRef idx="1">
            <a:schemeClr val="accent1"/>
          </a:effectRef>
          <a:fontRef idx="minor">
            <a:schemeClr val="tx1"/>
          </a:fontRef>
        </p:style>
      </p:cxnSp>
      <p:sp>
        <p:nvSpPr>
          <p:cNvPr id="61" name="TextBox 60">
            <a:extLst>
              <a:ext uri="{FF2B5EF4-FFF2-40B4-BE49-F238E27FC236}">
                <a16:creationId xmlns:a16="http://schemas.microsoft.com/office/drawing/2014/main" id="{1069C41D-0AFC-40E6-B0F6-8C57E190F9E4}"/>
              </a:ext>
            </a:extLst>
          </p:cNvPr>
          <p:cNvSpPr txBox="1"/>
          <p:nvPr/>
        </p:nvSpPr>
        <p:spPr>
          <a:xfrm>
            <a:off x="8357408" y="3262558"/>
            <a:ext cx="1327501" cy="369332"/>
          </a:xfrm>
          <a:prstGeom prst="rect">
            <a:avLst/>
          </a:prstGeom>
          <a:noFill/>
        </p:spPr>
        <p:txBody>
          <a:bodyPr wrap="square" rtlCol="0">
            <a:spAutoFit/>
          </a:bodyPr>
          <a:lstStyle/>
          <a:p>
            <a:r>
              <a:rPr lang="en-US" dirty="0"/>
              <a:t>NADCON</a:t>
            </a:r>
          </a:p>
        </p:txBody>
      </p:sp>
      <p:cxnSp>
        <p:nvCxnSpPr>
          <p:cNvPr id="62" name="Straight Connector 61">
            <a:extLst>
              <a:ext uri="{FF2B5EF4-FFF2-40B4-BE49-F238E27FC236}">
                <a16:creationId xmlns:a16="http://schemas.microsoft.com/office/drawing/2014/main" id="{16599F48-465B-414C-93BD-9E97E1C2641E}"/>
              </a:ext>
            </a:extLst>
          </p:cNvPr>
          <p:cNvCxnSpPr>
            <a:cxnSpLocks/>
          </p:cNvCxnSpPr>
          <p:nvPr/>
        </p:nvCxnSpPr>
        <p:spPr>
          <a:xfrm flipV="1">
            <a:off x="10906864" y="3607051"/>
            <a:ext cx="0" cy="361906"/>
          </a:xfrm>
          <a:prstGeom prst="line">
            <a:avLst/>
          </a:prstGeom>
        </p:spPr>
        <p:style>
          <a:lnRef idx="2">
            <a:schemeClr val="accent1"/>
          </a:lnRef>
          <a:fillRef idx="0">
            <a:schemeClr val="accent1"/>
          </a:fillRef>
          <a:effectRef idx="1">
            <a:schemeClr val="accent1"/>
          </a:effectRef>
          <a:fontRef idx="minor">
            <a:schemeClr val="tx1"/>
          </a:fontRef>
        </p:style>
      </p:cxnSp>
      <p:sp>
        <p:nvSpPr>
          <p:cNvPr id="63" name="TextBox 62">
            <a:extLst>
              <a:ext uri="{FF2B5EF4-FFF2-40B4-BE49-F238E27FC236}">
                <a16:creationId xmlns:a16="http://schemas.microsoft.com/office/drawing/2014/main" id="{A399A358-37DD-4413-9649-7171F03BB56F}"/>
              </a:ext>
            </a:extLst>
          </p:cNvPr>
          <p:cNvSpPr txBox="1"/>
          <p:nvPr/>
        </p:nvSpPr>
        <p:spPr>
          <a:xfrm>
            <a:off x="10243113" y="3269980"/>
            <a:ext cx="1327501" cy="369332"/>
          </a:xfrm>
          <a:prstGeom prst="rect">
            <a:avLst/>
          </a:prstGeom>
          <a:noFill/>
        </p:spPr>
        <p:txBody>
          <a:bodyPr wrap="square" rtlCol="0">
            <a:spAutoFit/>
          </a:bodyPr>
          <a:lstStyle/>
          <a:p>
            <a:r>
              <a:rPr lang="en-US" dirty="0"/>
              <a:t>VERTCON</a:t>
            </a:r>
          </a:p>
        </p:txBody>
      </p:sp>
    </p:spTree>
    <p:extLst>
      <p:ext uri="{BB962C8B-B14F-4D97-AF65-F5344CB8AC3E}">
        <p14:creationId xmlns:p14="http://schemas.microsoft.com/office/powerpoint/2010/main" val="3277943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3ECAC-2777-4C10-8BA3-67D4E158A999}"/>
              </a:ext>
            </a:extLst>
          </p:cNvPr>
          <p:cNvSpPr>
            <a:spLocks noGrp="1"/>
          </p:cNvSpPr>
          <p:nvPr>
            <p:ph type="title"/>
          </p:nvPr>
        </p:nvSpPr>
        <p:spPr/>
        <p:txBody>
          <a:bodyPr/>
          <a:lstStyle/>
          <a:p>
            <a:r>
              <a:rPr lang="en-US" dirty="0"/>
              <a:t>NSRS Modernization</a:t>
            </a:r>
          </a:p>
        </p:txBody>
      </p:sp>
      <p:sp>
        <p:nvSpPr>
          <p:cNvPr id="3" name="Content Placeholder 2">
            <a:extLst>
              <a:ext uri="{FF2B5EF4-FFF2-40B4-BE49-F238E27FC236}">
                <a16:creationId xmlns:a16="http://schemas.microsoft.com/office/drawing/2014/main" id="{0364C88D-F8E1-4915-8768-B28AC526B3E5}"/>
              </a:ext>
            </a:extLst>
          </p:cNvPr>
          <p:cNvSpPr>
            <a:spLocks noGrp="1"/>
          </p:cNvSpPr>
          <p:nvPr>
            <p:ph idx="1"/>
          </p:nvPr>
        </p:nvSpPr>
        <p:spPr/>
        <p:txBody>
          <a:bodyPr/>
          <a:lstStyle/>
          <a:p>
            <a:r>
              <a:rPr lang="en-US" dirty="0"/>
              <a:t>Has been ongoing since 2007</a:t>
            </a:r>
          </a:p>
          <a:p>
            <a:r>
              <a:rPr lang="en-US" dirty="0"/>
              <a:t>This talk presumes some existing knowledge of NSRS Modernization.  For finer details look here:</a:t>
            </a:r>
          </a:p>
          <a:p>
            <a:pPr lvl="1"/>
            <a:r>
              <a:rPr lang="en-US" dirty="0"/>
              <a:t>NGS Presentation Library (</a:t>
            </a:r>
            <a:r>
              <a:rPr lang="en-US" dirty="0">
                <a:hlinkClick r:id="rId2"/>
              </a:rPr>
              <a:t>https://geodesy.noaa.gov/web/science_edu/presentations_library/</a:t>
            </a:r>
            <a:r>
              <a:rPr lang="en-US" dirty="0"/>
              <a:t>)</a:t>
            </a:r>
          </a:p>
          <a:p>
            <a:pPr lvl="1"/>
            <a:r>
              <a:rPr lang="en-US" dirty="0"/>
              <a:t>NGS New Datums Page (</a:t>
            </a:r>
            <a:r>
              <a:rPr lang="en-US" dirty="0">
                <a:hlinkClick r:id="rId3"/>
              </a:rPr>
              <a:t>https://geodesy.noaa.gov/datums/newdatums/index.shtml</a:t>
            </a:r>
            <a:r>
              <a:rPr lang="en-US" dirty="0"/>
              <a:t>)</a:t>
            </a:r>
          </a:p>
          <a:p>
            <a:pPr lvl="1"/>
            <a:r>
              <a:rPr lang="en-US" dirty="0"/>
              <a:t>The Blueprint Documents (</a:t>
            </a:r>
            <a:r>
              <a:rPr lang="en-US" dirty="0">
                <a:hlinkClick r:id="rId4"/>
              </a:rPr>
              <a:t>https://geodesy.noaa.gov/datums/newdatums/policy.shtml</a:t>
            </a:r>
            <a:r>
              <a:rPr lang="en-US" dirty="0"/>
              <a:t>)</a:t>
            </a:r>
          </a:p>
          <a:p>
            <a:pPr marL="457200" lvl="1" indent="0">
              <a:buNone/>
            </a:pPr>
            <a:endParaRPr lang="en-US" dirty="0"/>
          </a:p>
          <a:p>
            <a:pPr marL="457200" lvl="1" indent="0">
              <a:buNone/>
            </a:pPr>
            <a:endParaRPr lang="en-US" dirty="0"/>
          </a:p>
        </p:txBody>
      </p:sp>
      <p:sp>
        <p:nvSpPr>
          <p:cNvPr id="4" name="Date Placeholder 3">
            <a:extLst>
              <a:ext uri="{FF2B5EF4-FFF2-40B4-BE49-F238E27FC236}">
                <a16:creationId xmlns:a16="http://schemas.microsoft.com/office/drawing/2014/main" id="{FA4C9138-19CA-4F59-9F3D-77A23652FF0F}"/>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ED4D646E-A39F-4594-9B44-0948999DEE30}"/>
              </a:ext>
            </a:extLst>
          </p:cNvPr>
          <p:cNvSpPr>
            <a:spLocks noGrp="1"/>
          </p:cNvSpPr>
          <p:nvPr>
            <p:ph type="ftr" sz="quarter" idx="11"/>
          </p:nvPr>
        </p:nvSpPr>
        <p:spPr/>
        <p:txBody>
          <a:bodyPr/>
          <a:lstStyle/>
          <a:p>
            <a:pPr>
              <a:defRPr/>
            </a:pPr>
            <a:r>
              <a:rPr lang="en-US"/>
              <a:t>FGCS</a:t>
            </a:r>
          </a:p>
        </p:txBody>
      </p:sp>
      <p:sp>
        <p:nvSpPr>
          <p:cNvPr id="6" name="Slide Number Placeholder 5">
            <a:extLst>
              <a:ext uri="{FF2B5EF4-FFF2-40B4-BE49-F238E27FC236}">
                <a16:creationId xmlns:a16="http://schemas.microsoft.com/office/drawing/2014/main" id="{4F03EE19-2933-4466-ABC6-45E6E193B239}"/>
              </a:ext>
            </a:extLst>
          </p:cNvPr>
          <p:cNvSpPr>
            <a:spLocks noGrp="1"/>
          </p:cNvSpPr>
          <p:nvPr>
            <p:ph type="sldNum" sz="quarter" idx="12"/>
          </p:nvPr>
        </p:nvSpPr>
        <p:spPr/>
        <p:txBody>
          <a:bodyPr/>
          <a:lstStyle/>
          <a:p>
            <a:pPr>
              <a:defRPr/>
            </a:pPr>
            <a:fld id="{EB6791C4-DF4E-4C17-A41C-B2BEB15390BD}" type="slidenum">
              <a:rPr lang="en-US" smtClean="0"/>
              <a:pPr>
                <a:defRPr/>
              </a:pPr>
              <a:t>6</a:t>
            </a:fld>
            <a:endParaRPr lang="en-US"/>
          </a:p>
        </p:txBody>
      </p:sp>
    </p:spTree>
    <p:extLst>
      <p:ext uri="{BB962C8B-B14F-4D97-AF65-F5344CB8AC3E}">
        <p14:creationId xmlns:p14="http://schemas.microsoft.com/office/powerpoint/2010/main" val="234630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3DFF2F2-FA3F-4926-AD1D-A3A97CD19D1A}"/>
              </a:ext>
            </a:extLst>
          </p:cNvPr>
          <p:cNvSpPr/>
          <p:nvPr/>
        </p:nvSpPr>
        <p:spPr>
          <a:xfrm>
            <a:off x="6722149" y="1689763"/>
            <a:ext cx="1826545" cy="494660"/>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Hybrid geoids</a:t>
            </a:r>
          </a:p>
        </p:txBody>
      </p:sp>
      <p:sp>
        <p:nvSpPr>
          <p:cNvPr id="2" name="Title 1">
            <a:extLst>
              <a:ext uri="{FF2B5EF4-FFF2-40B4-BE49-F238E27FC236}">
                <a16:creationId xmlns:a16="http://schemas.microsoft.com/office/drawing/2014/main" id="{11386EC8-3941-45A7-A608-110558482454}"/>
              </a:ext>
            </a:extLst>
          </p:cNvPr>
          <p:cNvSpPr>
            <a:spLocks noGrp="1"/>
          </p:cNvSpPr>
          <p:nvPr>
            <p:ph type="title"/>
          </p:nvPr>
        </p:nvSpPr>
        <p:spPr>
          <a:xfrm>
            <a:off x="609600" y="274639"/>
            <a:ext cx="10972800" cy="1143000"/>
          </a:xfrm>
        </p:spPr>
        <p:txBody>
          <a:bodyPr>
            <a:normAutofit/>
          </a:bodyPr>
          <a:lstStyle/>
          <a:p>
            <a:r>
              <a:rPr lang="en-US" dirty="0">
                <a:cs typeface="Times New Roman" panose="02020603050405020304" pitchFamily="18" charset="0"/>
              </a:rPr>
              <a:t>NSRS Modernization in (very) brief</a:t>
            </a:r>
          </a:p>
        </p:txBody>
      </p:sp>
      <p:sp>
        <p:nvSpPr>
          <p:cNvPr id="4" name="Date Placeholder 3">
            <a:extLst>
              <a:ext uri="{FF2B5EF4-FFF2-40B4-BE49-F238E27FC236}">
                <a16:creationId xmlns:a16="http://schemas.microsoft.com/office/drawing/2014/main" id="{F17B733F-42CA-419F-A22D-01D53F8112B2}"/>
              </a:ext>
            </a:extLst>
          </p:cNvPr>
          <p:cNvSpPr>
            <a:spLocks noGrp="1"/>
          </p:cNvSpPr>
          <p:nvPr>
            <p:ph type="dt" sz="half" idx="10"/>
          </p:nvPr>
        </p:nvSpPr>
        <p:spPr/>
        <p:txBody>
          <a:bodyPr/>
          <a:lstStyle/>
          <a:p>
            <a:r>
              <a:rPr lang="en-US"/>
              <a:t>February 6, 2024</a:t>
            </a:r>
          </a:p>
        </p:txBody>
      </p:sp>
      <p:sp>
        <p:nvSpPr>
          <p:cNvPr id="5" name="Footer Placeholder 4">
            <a:extLst>
              <a:ext uri="{FF2B5EF4-FFF2-40B4-BE49-F238E27FC236}">
                <a16:creationId xmlns:a16="http://schemas.microsoft.com/office/drawing/2014/main" id="{42772212-BFDE-4C0E-8BA3-2974B516DDF6}"/>
              </a:ext>
            </a:extLst>
          </p:cNvPr>
          <p:cNvSpPr>
            <a:spLocks noGrp="1"/>
          </p:cNvSpPr>
          <p:nvPr>
            <p:ph type="ftr" sz="quarter" idx="11"/>
          </p:nvPr>
        </p:nvSpPr>
        <p:spPr/>
        <p:txBody>
          <a:bodyPr/>
          <a:lstStyle/>
          <a:p>
            <a:r>
              <a:rPr lang="en-US"/>
              <a:t>FGCS</a:t>
            </a:r>
          </a:p>
        </p:txBody>
      </p:sp>
      <p:sp>
        <p:nvSpPr>
          <p:cNvPr id="6" name="Slide Number Placeholder 5">
            <a:extLst>
              <a:ext uri="{FF2B5EF4-FFF2-40B4-BE49-F238E27FC236}">
                <a16:creationId xmlns:a16="http://schemas.microsoft.com/office/drawing/2014/main" id="{324F73E1-2E2D-4A6F-ABE7-0C160F34E771}"/>
              </a:ext>
            </a:extLst>
          </p:cNvPr>
          <p:cNvSpPr>
            <a:spLocks noGrp="1"/>
          </p:cNvSpPr>
          <p:nvPr>
            <p:ph type="sldNum" sz="quarter" idx="12"/>
          </p:nvPr>
        </p:nvSpPr>
        <p:spPr/>
        <p:txBody>
          <a:bodyPr/>
          <a:lstStyle/>
          <a:p>
            <a:fld id="{D3D538F9-49A3-B84F-B36B-A7030CDE5D5B}" type="slidenum">
              <a:rPr lang="en-US" smtClean="0"/>
              <a:t>7</a:t>
            </a:fld>
            <a:endParaRPr lang="en-US"/>
          </a:p>
        </p:txBody>
      </p:sp>
      <p:sp>
        <p:nvSpPr>
          <p:cNvPr id="27" name="Rectangle 26">
            <a:extLst>
              <a:ext uri="{FF2B5EF4-FFF2-40B4-BE49-F238E27FC236}">
                <a16:creationId xmlns:a16="http://schemas.microsoft.com/office/drawing/2014/main" id="{BF4CCFF2-68D2-4336-8B4C-7524C89004EB}"/>
              </a:ext>
            </a:extLst>
          </p:cNvPr>
          <p:cNvSpPr/>
          <p:nvPr/>
        </p:nvSpPr>
        <p:spPr>
          <a:xfrm>
            <a:off x="4165600" y="4419421"/>
            <a:ext cx="1752208" cy="415204"/>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NAPGD2022</a:t>
            </a:r>
          </a:p>
        </p:txBody>
      </p:sp>
      <p:sp>
        <p:nvSpPr>
          <p:cNvPr id="29" name="Rectangle 28">
            <a:extLst>
              <a:ext uri="{FF2B5EF4-FFF2-40B4-BE49-F238E27FC236}">
                <a16:creationId xmlns:a16="http://schemas.microsoft.com/office/drawing/2014/main" id="{F5BA3873-3909-40A5-BF45-EBCCBE57E13E}"/>
              </a:ext>
            </a:extLst>
          </p:cNvPr>
          <p:cNvSpPr/>
          <p:nvPr/>
        </p:nvSpPr>
        <p:spPr>
          <a:xfrm>
            <a:off x="9672061" y="1684980"/>
            <a:ext cx="2273520" cy="530603"/>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GEOID2022</a:t>
            </a:r>
          </a:p>
        </p:txBody>
      </p:sp>
      <p:sp>
        <p:nvSpPr>
          <p:cNvPr id="32" name="Rectangle 31">
            <a:extLst>
              <a:ext uri="{FF2B5EF4-FFF2-40B4-BE49-F238E27FC236}">
                <a16:creationId xmlns:a16="http://schemas.microsoft.com/office/drawing/2014/main" id="{75BAE865-57E8-4113-81FC-03EE053BC56F}"/>
              </a:ext>
            </a:extLst>
          </p:cNvPr>
          <p:cNvSpPr/>
          <p:nvPr/>
        </p:nvSpPr>
        <p:spPr>
          <a:xfrm>
            <a:off x="6421957" y="4370750"/>
            <a:ext cx="2390608" cy="141645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err="1">
                <a:solidFill>
                  <a:schemeClr val="tx1"/>
                </a:solidFill>
              </a:rPr>
              <a:t>Bluebooking</a:t>
            </a:r>
            <a:endParaRPr lang="en-US" sz="1867" b="1" dirty="0">
              <a:solidFill>
                <a:schemeClr val="tx1"/>
              </a:solidFill>
            </a:endParaRPr>
          </a:p>
          <a:p>
            <a:pPr algn="ctr"/>
            <a:r>
              <a:rPr lang="en-US" sz="1867" b="1" dirty="0">
                <a:solidFill>
                  <a:schemeClr val="tx1"/>
                </a:solidFill>
              </a:rPr>
              <a:t>FORTRAN</a:t>
            </a:r>
          </a:p>
          <a:p>
            <a:pPr algn="ctr"/>
            <a:r>
              <a:rPr lang="en-US" sz="1867" b="1" dirty="0">
                <a:solidFill>
                  <a:schemeClr val="tx1"/>
                </a:solidFill>
              </a:rPr>
              <a:t>Disparate tools</a:t>
            </a:r>
          </a:p>
          <a:p>
            <a:pPr algn="ctr"/>
            <a:r>
              <a:rPr lang="en-US" sz="1867" b="1" dirty="0">
                <a:solidFill>
                  <a:schemeClr val="tx1"/>
                </a:solidFill>
              </a:rPr>
              <a:t>Outdated manuals</a:t>
            </a:r>
          </a:p>
        </p:txBody>
      </p:sp>
      <p:sp>
        <p:nvSpPr>
          <p:cNvPr id="33" name="Rectangle 32">
            <a:extLst>
              <a:ext uri="{FF2B5EF4-FFF2-40B4-BE49-F238E27FC236}">
                <a16:creationId xmlns:a16="http://schemas.microsoft.com/office/drawing/2014/main" id="{54BFC5B2-CE31-42A3-8308-C9D000EFB2DF}"/>
              </a:ext>
            </a:extLst>
          </p:cNvPr>
          <p:cNvSpPr/>
          <p:nvPr/>
        </p:nvSpPr>
        <p:spPr>
          <a:xfrm>
            <a:off x="9905783" y="4445379"/>
            <a:ext cx="2240133" cy="1274200"/>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GDX / OPUS</a:t>
            </a:r>
          </a:p>
          <a:p>
            <a:pPr algn="ctr"/>
            <a:r>
              <a:rPr lang="en-US" sz="1867" b="1" dirty="0">
                <a:solidFill>
                  <a:schemeClr val="tx1"/>
                </a:solidFill>
              </a:rPr>
              <a:t>Modern coding</a:t>
            </a:r>
          </a:p>
          <a:p>
            <a:pPr algn="ctr"/>
            <a:r>
              <a:rPr lang="en-US" sz="1867" b="1" dirty="0">
                <a:solidFill>
                  <a:schemeClr val="tx1"/>
                </a:solidFill>
              </a:rPr>
              <a:t>Integrated tools</a:t>
            </a:r>
          </a:p>
          <a:p>
            <a:pPr algn="ctr"/>
            <a:r>
              <a:rPr lang="en-US" sz="1867" b="1" dirty="0">
                <a:solidFill>
                  <a:schemeClr val="tx1"/>
                </a:solidFill>
              </a:rPr>
              <a:t>Updated manuals</a:t>
            </a:r>
          </a:p>
        </p:txBody>
      </p:sp>
      <p:sp>
        <p:nvSpPr>
          <p:cNvPr id="35" name="Arrow: Right 34">
            <a:extLst>
              <a:ext uri="{FF2B5EF4-FFF2-40B4-BE49-F238E27FC236}">
                <a16:creationId xmlns:a16="http://schemas.microsoft.com/office/drawing/2014/main" id="{DD5D8270-0B56-4E45-93C8-F1842C14AC64}"/>
              </a:ext>
            </a:extLst>
          </p:cNvPr>
          <p:cNvSpPr/>
          <p:nvPr/>
        </p:nvSpPr>
        <p:spPr>
          <a:xfrm>
            <a:off x="3041070" y="4445379"/>
            <a:ext cx="1038841" cy="36512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Arrow: Right 35">
            <a:extLst>
              <a:ext uri="{FF2B5EF4-FFF2-40B4-BE49-F238E27FC236}">
                <a16:creationId xmlns:a16="http://schemas.microsoft.com/office/drawing/2014/main" id="{3F4D85F9-9CF4-4956-B95F-7684C2381B42}"/>
              </a:ext>
            </a:extLst>
          </p:cNvPr>
          <p:cNvSpPr/>
          <p:nvPr/>
        </p:nvSpPr>
        <p:spPr>
          <a:xfrm>
            <a:off x="8681433" y="1670441"/>
            <a:ext cx="813385" cy="52980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Cross 36">
            <a:extLst>
              <a:ext uri="{FF2B5EF4-FFF2-40B4-BE49-F238E27FC236}">
                <a16:creationId xmlns:a16="http://schemas.microsoft.com/office/drawing/2014/main" id="{3DDC3672-AF8F-4D4B-A158-08938966CEFE}"/>
              </a:ext>
            </a:extLst>
          </p:cNvPr>
          <p:cNvSpPr/>
          <p:nvPr/>
        </p:nvSpPr>
        <p:spPr>
          <a:xfrm rot="2709984">
            <a:off x="6673160" y="4053055"/>
            <a:ext cx="2068867" cy="2068867"/>
          </a:xfrm>
          <a:prstGeom prst="plus">
            <a:avLst>
              <a:gd name="adj" fmla="val 46822"/>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Arrow: Right 37">
            <a:extLst>
              <a:ext uri="{FF2B5EF4-FFF2-40B4-BE49-F238E27FC236}">
                <a16:creationId xmlns:a16="http://schemas.microsoft.com/office/drawing/2014/main" id="{FD44C800-7AD4-4677-A2B2-35758697F885}"/>
              </a:ext>
            </a:extLst>
          </p:cNvPr>
          <p:cNvSpPr/>
          <p:nvPr/>
        </p:nvSpPr>
        <p:spPr>
          <a:xfrm>
            <a:off x="8931957" y="4771563"/>
            <a:ext cx="836047" cy="6461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6" name="Group 45" descr="A series of images, mostly with text, showing the things in the current NSRS that will be replaced with the modernized NSRS.  &#10;&#10;To be replaced includes all horizontal datums, vertical datums, hybrid geoids and out of date tools.  To replace them are new frames, one new geopotential datum, a gravimetric geoid and modern tools.">
            <a:extLst>
              <a:ext uri="{FF2B5EF4-FFF2-40B4-BE49-F238E27FC236}">
                <a16:creationId xmlns:a16="http://schemas.microsoft.com/office/drawing/2014/main" id="{A45B7968-C16E-49B1-984E-EB1FC60379C2}"/>
              </a:ext>
            </a:extLst>
          </p:cNvPr>
          <p:cNvGrpSpPr/>
          <p:nvPr/>
        </p:nvGrpSpPr>
        <p:grpSpPr>
          <a:xfrm>
            <a:off x="233741" y="1417639"/>
            <a:ext cx="2325052" cy="1139935"/>
            <a:chOff x="396970" y="933003"/>
            <a:chExt cx="1743789" cy="854951"/>
          </a:xfrm>
        </p:grpSpPr>
        <p:sp>
          <p:nvSpPr>
            <p:cNvPr id="10" name="Rectangle 9">
              <a:extLst>
                <a:ext uri="{FF2B5EF4-FFF2-40B4-BE49-F238E27FC236}">
                  <a16:creationId xmlns:a16="http://schemas.microsoft.com/office/drawing/2014/main" id="{F1966F00-D737-4817-AA2C-38934D999D0C}"/>
                </a:ext>
              </a:extLst>
            </p:cNvPr>
            <p:cNvSpPr/>
            <p:nvPr/>
          </p:nvSpPr>
          <p:spPr>
            <a:xfrm>
              <a:off x="396970" y="933003"/>
              <a:ext cx="1369909" cy="31140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NAD 83(2011)</a:t>
              </a:r>
            </a:p>
          </p:txBody>
        </p:sp>
        <p:sp>
          <p:nvSpPr>
            <p:cNvPr id="39" name="Rectangle 38">
              <a:extLst>
                <a:ext uri="{FF2B5EF4-FFF2-40B4-BE49-F238E27FC236}">
                  <a16:creationId xmlns:a16="http://schemas.microsoft.com/office/drawing/2014/main" id="{0E948816-D595-43A3-A6B8-CF5C4C77CDD9}"/>
                </a:ext>
              </a:extLst>
            </p:cNvPr>
            <p:cNvSpPr/>
            <p:nvPr/>
          </p:nvSpPr>
          <p:spPr>
            <a:xfrm>
              <a:off x="549370" y="1196688"/>
              <a:ext cx="1369909" cy="31140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NAD 83(PA11)</a:t>
              </a:r>
            </a:p>
          </p:txBody>
        </p:sp>
        <p:sp>
          <p:nvSpPr>
            <p:cNvPr id="40" name="Rectangle 39">
              <a:extLst>
                <a:ext uri="{FF2B5EF4-FFF2-40B4-BE49-F238E27FC236}">
                  <a16:creationId xmlns:a16="http://schemas.microsoft.com/office/drawing/2014/main" id="{EFB6EAF5-1DA9-4BFB-A706-01BC9116C1BD}"/>
                </a:ext>
              </a:extLst>
            </p:cNvPr>
            <p:cNvSpPr/>
            <p:nvPr/>
          </p:nvSpPr>
          <p:spPr>
            <a:xfrm>
              <a:off x="729417" y="1476551"/>
              <a:ext cx="1411342" cy="31140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NAD 83(MA11)</a:t>
              </a:r>
            </a:p>
          </p:txBody>
        </p:sp>
      </p:grpSp>
      <p:sp>
        <p:nvSpPr>
          <p:cNvPr id="41" name="Arrow: Right 40">
            <a:extLst>
              <a:ext uri="{FF2B5EF4-FFF2-40B4-BE49-F238E27FC236}">
                <a16:creationId xmlns:a16="http://schemas.microsoft.com/office/drawing/2014/main" id="{E876AB2C-84B0-49D3-B7EC-DAD00FFB0596}"/>
              </a:ext>
            </a:extLst>
          </p:cNvPr>
          <p:cNvSpPr/>
          <p:nvPr/>
        </p:nvSpPr>
        <p:spPr>
          <a:xfrm>
            <a:off x="2641015" y="1612566"/>
            <a:ext cx="893127" cy="52980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A8E97FE5-1134-4E4F-98DF-72B5E54B1A9A}"/>
              </a:ext>
            </a:extLst>
          </p:cNvPr>
          <p:cNvGrpSpPr/>
          <p:nvPr/>
        </p:nvGrpSpPr>
        <p:grpSpPr>
          <a:xfrm>
            <a:off x="3477500" y="1280378"/>
            <a:ext cx="2594869" cy="1637991"/>
            <a:chOff x="2945517" y="836806"/>
            <a:chExt cx="1946152" cy="1228493"/>
          </a:xfrm>
        </p:grpSpPr>
        <p:sp>
          <p:nvSpPr>
            <p:cNvPr id="14" name="Rectangle 13">
              <a:extLst>
                <a:ext uri="{FF2B5EF4-FFF2-40B4-BE49-F238E27FC236}">
                  <a16:creationId xmlns:a16="http://schemas.microsoft.com/office/drawing/2014/main" id="{68137CE9-6CE2-4CBE-B0E3-C2002C64347C}"/>
                </a:ext>
              </a:extLst>
            </p:cNvPr>
            <p:cNvSpPr/>
            <p:nvPr/>
          </p:nvSpPr>
          <p:spPr>
            <a:xfrm>
              <a:off x="2945517" y="836806"/>
              <a:ext cx="1369909" cy="311403"/>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NATRF2022</a:t>
              </a:r>
            </a:p>
          </p:txBody>
        </p:sp>
        <p:sp>
          <p:nvSpPr>
            <p:cNvPr id="42" name="Rectangle 41">
              <a:extLst>
                <a:ext uri="{FF2B5EF4-FFF2-40B4-BE49-F238E27FC236}">
                  <a16:creationId xmlns:a16="http://schemas.microsoft.com/office/drawing/2014/main" id="{049F4F7F-2F32-49CA-AE94-30A9C9870CFA}"/>
                </a:ext>
              </a:extLst>
            </p:cNvPr>
            <p:cNvSpPr/>
            <p:nvPr/>
          </p:nvSpPr>
          <p:spPr>
            <a:xfrm>
              <a:off x="3097917" y="1140930"/>
              <a:ext cx="1369909" cy="311403"/>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PATRF2022</a:t>
              </a:r>
            </a:p>
          </p:txBody>
        </p:sp>
        <p:sp>
          <p:nvSpPr>
            <p:cNvPr id="43" name="Rectangle 42">
              <a:extLst>
                <a:ext uri="{FF2B5EF4-FFF2-40B4-BE49-F238E27FC236}">
                  <a16:creationId xmlns:a16="http://schemas.microsoft.com/office/drawing/2014/main" id="{53CD422C-4706-4EC8-9DCA-2D5BA015DAB4}"/>
                </a:ext>
              </a:extLst>
            </p:cNvPr>
            <p:cNvSpPr/>
            <p:nvPr/>
          </p:nvSpPr>
          <p:spPr>
            <a:xfrm>
              <a:off x="3276423" y="1452333"/>
              <a:ext cx="1369909" cy="311403"/>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CATRF2022</a:t>
              </a:r>
            </a:p>
          </p:txBody>
        </p:sp>
        <p:sp>
          <p:nvSpPr>
            <p:cNvPr id="44" name="Rectangle 43">
              <a:extLst>
                <a:ext uri="{FF2B5EF4-FFF2-40B4-BE49-F238E27FC236}">
                  <a16:creationId xmlns:a16="http://schemas.microsoft.com/office/drawing/2014/main" id="{E523EBEA-269B-4EE6-99EF-5F277086EC09}"/>
                </a:ext>
              </a:extLst>
            </p:cNvPr>
            <p:cNvSpPr/>
            <p:nvPr/>
          </p:nvSpPr>
          <p:spPr>
            <a:xfrm>
              <a:off x="3521760" y="1753896"/>
              <a:ext cx="1369909" cy="311403"/>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MATRF2022</a:t>
              </a:r>
            </a:p>
          </p:txBody>
        </p:sp>
      </p:grpSp>
      <p:sp>
        <p:nvSpPr>
          <p:cNvPr id="30" name="Cross 29">
            <a:extLst>
              <a:ext uri="{FF2B5EF4-FFF2-40B4-BE49-F238E27FC236}">
                <a16:creationId xmlns:a16="http://schemas.microsoft.com/office/drawing/2014/main" id="{405CA02F-9364-423E-B032-B837E7A509DF}"/>
              </a:ext>
            </a:extLst>
          </p:cNvPr>
          <p:cNvSpPr/>
          <p:nvPr/>
        </p:nvSpPr>
        <p:spPr>
          <a:xfrm rot="2709984">
            <a:off x="707463" y="1353485"/>
            <a:ext cx="1308343" cy="1308343"/>
          </a:xfrm>
          <a:prstGeom prst="plus">
            <a:avLst>
              <a:gd name="adj" fmla="val 46822"/>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67" b="1"/>
          </a:p>
        </p:txBody>
      </p:sp>
      <p:sp>
        <p:nvSpPr>
          <p:cNvPr id="47" name="Cross 46">
            <a:extLst>
              <a:ext uri="{FF2B5EF4-FFF2-40B4-BE49-F238E27FC236}">
                <a16:creationId xmlns:a16="http://schemas.microsoft.com/office/drawing/2014/main" id="{894EF192-7E19-4FBB-AC6C-D61144C1C3DE}"/>
              </a:ext>
            </a:extLst>
          </p:cNvPr>
          <p:cNvSpPr/>
          <p:nvPr/>
        </p:nvSpPr>
        <p:spPr>
          <a:xfrm rot="2709984">
            <a:off x="7091054" y="1434042"/>
            <a:ext cx="1091879" cy="1085556"/>
          </a:xfrm>
          <a:prstGeom prst="plus">
            <a:avLst>
              <a:gd name="adj" fmla="val 46822"/>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7A1A074D-84ED-4A73-82C8-9CD02A41B564}"/>
              </a:ext>
            </a:extLst>
          </p:cNvPr>
          <p:cNvGrpSpPr/>
          <p:nvPr/>
        </p:nvGrpSpPr>
        <p:grpSpPr>
          <a:xfrm>
            <a:off x="173226" y="3682589"/>
            <a:ext cx="3281175" cy="2302364"/>
            <a:chOff x="-3234505" y="-519380"/>
            <a:chExt cx="2460881" cy="1726773"/>
          </a:xfrm>
        </p:grpSpPr>
        <p:sp>
          <p:nvSpPr>
            <p:cNvPr id="24" name="Rectangle 23">
              <a:extLst>
                <a:ext uri="{FF2B5EF4-FFF2-40B4-BE49-F238E27FC236}">
                  <a16:creationId xmlns:a16="http://schemas.microsoft.com/office/drawing/2014/main" id="{44D14154-EA9F-40C1-A09F-DB33A5647FAD}"/>
                </a:ext>
              </a:extLst>
            </p:cNvPr>
            <p:cNvSpPr/>
            <p:nvPr/>
          </p:nvSpPr>
          <p:spPr>
            <a:xfrm>
              <a:off x="-3234505" y="-519380"/>
              <a:ext cx="1323109" cy="29662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NAVD 88</a:t>
              </a:r>
            </a:p>
          </p:txBody>
        </p:sp>
        <p:sp>
          <p:nvSpPr>
            <p:cNvPr id="48" name="Rectangle 47">
              <a:extLst>
                <a:ext uri="{FF2B5EF4-FFF2-40B4-BE49-F238E27FC236}">
                  <a16:creationId xmlns:a16="http://schemas.microsoft.com/office/drawing/2014/main" id="{B71ADDA2-70E0-42B1-A380-AA4DB32F20DF}"/>
                </a:ext>
              </a:extLst>
            </p:cNvPr>
            <p:cNvSpPr/>
            <p:nvPr/>
          </p:nvSpPr>
          <p:spPr>
            <a:xfrm>
              <a:off x="-2931574" y="-231371"/>
              <a:ext cx="1323109" cy="29662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ASVD 02</a:t>
              </a:r>
            </a:p>
          </p:txBody>
        </p:sp>
        <p:sp>
          <p:nvSpPr>
            <p:cNvPr id="49" name="Rectangle 48">
              <a:extLst>
                <a:ext uri="{FF2B5EF4-FFF2-40B4-BE49-F238E27FC236}">
                  <a16:creationId xmlns:a16="http://schemas.microsoft.com/office/drawing/2014/main" id="{F9CA3F66-C037-477F-83C0-DADC1894B34A}"/>
                </a:ext>
              </a:extLst>
            </p:cNvPr>
            <p:cNvSpPr/>
            <p:nvPr/>
          </p:nvSpPr>
          <p:spPr>
            <a:xfrm>
              <a:off x="-2705712" y="48024"/>
              <a:ext cx="1323109" cy="29662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PRVD 02</a:t>
              </a:r>
            </a:p>
          </p:txBody>
        </p:sp>
        <p:sp>
          <p:nvSpPr>
            <p:cNvPr id="50" name="Rectangle 49">
              <a:extLst>
                <a:ext uri="{FF2B5EF4-FFF2-40B4-BE49-F238E27FC236}">
                  <a16:creationId xmlns:a16="http://schemas.microsoft.com/office/drawing/2014/main" id="{B236B34E-C5D6-42E7-925C-7B6E626A4003}"/>
                </a:ext>
              </a:extLst>
            </p:cNvPr>
            <p:cNvSpPr/>
            <p:nvPr/>
          </p:nvSpPr>
          <p:spPr>
            <a:xfrm>
              <a:off x="-2506479" y="344647"/>
              <a:ext cx="1323109" cy="29662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NMVD 03</a:t>
              </a:r>
            </a:p>
          </p:txBody>
        </p:sp>
        <p:sp>
          <p:nvSpPr>
            <p:cNvPr id="51" name="Rectangle 50">
              <a:extLst>
                <a:ext uri="{FF2B5EF4-FFF2-40B4-BE49-F238E27FC236}">
                  <a16:creationId xmlns:a16="http://schemas.microsoft.com/office/drawing/2014/main" id="{39E0B872-386E-41B6-BB98-57031169C7C2}"/>
                </a:ext>
              </a:extLst>
            </p:cNvPr>
            <p:cNvSpPr/>
            <p:nvPr/>
          </p:nvSpPr>
          <p:spPr>
            <a:xfrm>
              <a:off x="-2290810" y="618656"/>
              <a:ext cx="1323109" cy="29662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GUVD 04</a:t>
              </a:r>
            </a:p>
          </p:txBody>
        </p:sp>
        <p:sp>
          <p:nvSpPr>
            <p:cNvPr id="52" name="Rectangle 51">
              <a:extLst>
                <a:ext uri="{FF2B5EF4-FFF2-40B4-BE49-F238E27FC236}">
                  <a16:creationId xmlns:a16="http://schemas.microsoft.com/office/drawing/2014/main" id="{C85AD453-6F1D-4F5E-B18A-B5D4EF1815CC}"/>
                </a:ext>
              </a:extLst>
            </p:cNvPr>
            <p:cNvSpPr/>
            <p:nvPr/>
          </p:nvSpPr>
          <p:spPr>
            <a:xfrm>
              <a:off x="-2096733" y="910770"/>
              <a:ext cx="1323109" cy="296623"/>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67" b="1" dirty="0">
                  <a:solidFill>
                    <a:schemeClr val="tx1"/>
                  </a:solidFill>
                </a:rPr>
                <a:t>VIVD 09</a:t>
              </a:r>
            </a:p>
          </p:txBody>
        </p:sp>
      </p:grpSp>
      <p:sp>
        <p:nvSpPr>
          <p:cNvPr id="34" name="Cross 33">
            <a:extLst>
              <a:ext uri="{FF2B5EF4-FFF2-40B4-BE49-F238E27FC236}">
                <a16:creationId xmlns:a16="http://schemas.microsoft.com/office/drawing/2014/main" id="{0EC7148F-5476-432D-A604-3E0DA7127B72}"/>
              </a:ext>
            </a:extLst>
          </p:cNvPr>
          <p:cNvSpPr/>
          <p:nvPr/>
        </p:nvSpPr>
        <p:spPr>
          <a:xfrm rot="2709984">
            <a:off x="496189" y="3403129"/>
            <a:ext cx="2588128" cy="2588007"/>
          </a:xfrm>
          <a:prstGeom prst="plus">
            <a:avLst>
              <a:gd name="adj" fmla="val 46822"/>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19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29" grpId="0" animBg="1"/>
      <p:bldP spid="32" grpId="0" animBg="1"/>
      <p:bldP spid="33" grpId="0" animBg="1"/>
      <p:bldP spid="35" grpId="0" animBg="1"/>
      <p:bldP spid="36" grpId="0" animBg="1"/>
      <p:bldP spid="37" grpId="0" animBg="1"/>
      <p:bldP spid="38" grpId="0" animBg="1"/>
      <p:bldP spid="41" grpId="0" animBg="1"/>
      <p:bldP spid="30" grpId="0" animBg="1"/>
      <p:bldP spid="47"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584205"/>
            <a:ext cx="8229600" cy="1143000"/>
          </a:xfrm>
        </p:spPr>
        <p:txBody>
          <a:bodyPr/>
          <a:lstStyle/>
          <a:p>
            <a:r>
              <a:rPr lang="en-US" dirty="0"/>
              <a:t>Recent Progress</a:t>
            </a:r>
          </a:p>
        </p:txBody>
      </p:sp>
      <p:sp>
        <p:nvSpPr>
          <p:cNvPr id="4" name="Date Placeholder 3"/>
          <p:cNvSpPr>
            <a:spLocks noGrp="1"/>
          </p:cNvSpPr>
          <p:nvPr>
            <p:ph type="dt" sz="half" idx="10"/>
          </p:nvPr>
        </p:nvSpPr>
        <p:spPr/>
        <p:txBody>
          <a:bodyPr/>
          <a:lstStyle/>
          <a:p>
            <a:pPr>
              <a:defRPr/>
            </a:pPr>
            <a:r>
              <a:rPr lang="en-US">
                <a:latin typeface="Calibri"/>
              </a:rPr>
              <a:t>February 6, 2024</a:t>
            </a:r>
          </a:p>
        </p:txBody>
      </p:sp>
      <p:sp>
        <p:nvSpPr>
          <p:cNvPr id="5" name="Footer Placeholder 4"/>
          <p:cNvSpPr>
            <a:spLocks noGrp="1"/>
          </p:cNvSpPr>
          <p:nvPr>
            <p:ph type="ftr" sz="quarter" idx="11"/>
          </p:nvPr>
        </p:nvSpPr>
        <p:spPr/>
        <p:txBody>
          <a:bodyPr/>
          <a:lstStyle/>
          <a:p>
            <a:pPr>
              <a:defRPr/>
            </a:pPr>
            <a:r>
              <a:rPr lang="en-US">
                <a:latin typeface="Calibri"/>
              </a:rPr>
              <a:t>FGCS</a:t>
            </a:r>
          </a:p>
        </p:txBody>
      </p:sp>
      <p:sp>
        <p:nvSpPr>
          <p:cNvPr id="6" name="Slide Number Placeholder 5"/>
          <p:cNvSpPr>
            <a:spLocks noGrp="1"/>
          </p:cNvSpPr>
          <p:nvPr>
            <p:ph type="sldNum" sz="quarter" idx="12"/>
          </p:nvPr>
        </p:nvSpPr>
        <p:spPr/>
        <p:txBody>
          <a:bodyPr/>
          <a:lstStyle/>
          <a:p>
            <a:pPr>
              <a:defRPr/>
            </a:pPr>
            <a:fld id="{EB6791C4-DF4E-4C17-A41C-B2BEB15390BD}" type="slidenum">
              <a:rPr lang="en-US">
                <a:latin typeface="Calibri"/>
              </a:rPr>
              <a:pPr>
                <a:defRPr/>
              </a:pPr>
              <a:t>8</a:t>
            </a:fld>
            <a:endParaRPr lang="en-US">
              <a:latin typeface="Calibri"/>
            </a:endParaRPr>
          </a:p>
        </p:txBody>
      </p:sp>
    </p:spTree>
    <p:extLst>
      <p:ext uri="{BB962C8B-B14F-4D97-AF65-F5344CB8AC3E}">
        <p14:creationId xmlns:p14="http://schemas.microsoft.com/office/powerpoint/2010/main" val="2086254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D9C58-C36B-4985-942B-98F8E2F6354C}"/>
              </a:ext>
            </a:extLst>
          </p:cNvPr>
          <p:cNvSpPr>
            <a:spLocks noGrp="1"/>
          </p:cNvSpPr>
          <p:nvPr>
            <p:ph type="title"/>
          </p:nvPr>
        </p:nvSpPr>
        <p:spPr/>
        <p:txBody>
          <a:bodyPr/>
          <a:lstStyle/>
          <a:p>
            <a:r>
              <a:rPr lang="en-US" dirty="0"/>
              <a:t>Recent Accomplishments/Deliverables</a:t>
            </a:r>
          </a:p>
        </p:txBody>
      </p:sp>
      <p:sp>
        <p:nvSpPr>
          <p:cNvPr id="3" name="Content Placeholder 2">
            <a:extLst>
              <a:ext uri="{FF2B5EF4-FFF2-40B4-BE49-F238E27FC236}">
                <a16:creationId xmlns:a16="http://schemas.microsoft.com/office/drawing/2014/main" id="{D99EBF03-15EB-44FA-8C3C-713BCFC5AD87}"/>
              </a:ext>
            </a:extLst>
          </p:cNvPr>
          <p:cNvSpPr>
            <a:spLocks noGrp="1"/>
          </p:cNvSpPr>
          <p:nvPr>
            <p:ph idx="1"/>
          </p:nvPr>
        </p:nvSpPr>
        <p:spPr/>
        <p:txBody>
          <a:bodyPr/>
          <a:lstStyle/>
          <a:p>
            <a:r>
              <a:rPr lang="en-US" dirty="0"/>
              <a:t>GRAV-D: DONE!</a:t>
            </a:r>
          </a:p>
          <a:p>
            <a:pPr lvl="1"/>
            <a:r>
              <a:rPr lang="en-US" dirty="0"/>
              <a:t>After 16 years, the GRAV-D flights are 100% done!!</a:t>
            </a:r>
          </a:p>
          <a:p>
            <a:pPr lvl="1"/>
            <a:r>
              <a:rPr lang="en-US" dirty="0"/>
              <a:t>Final gravity set delivered to the geoid team </a:t>
            </a:r>
            <a:r>
              <a:rPr lang="en-US" b="1" i="1" dirty="0"/>
              <a:t>today</a:t>
            </a:r>
            <a:r>
              <a:rPr lang="en-US" dirty="0"/>
              <a:t>!</a:t>
            </a:r>
          </a:p>
          <a:p>
            <a:r>
              <a:rPr lang="en-US" dirty="0"/>
              <a:t>OPUS-Projects updated</a:t>
            </a:r>
          </a:p>
          <a:p>
            <a:pPr lvl="1"/>
            <a:r>
              <a:rPr lang="en-US" dirty="0"/>
              <a:t>Version 5.1: </a:t>
            </a:r>
            <a:r>
              <a:rPr lang="en-US" dirty="0" err="1"/>
              <a:t>Bluebooking</a:t>
            </a:r>
            <a:r>
              <a:rPr lang="en-US" dirty="0"/>
              <a:t> done for you, loads to the NGS IDB</a:t>
            </a:r>
          </a:p>
          <a:p>
            <a:r>
              <a:rPr lang="en-US" dirty="0"/>
              <a:t>New Least-squares adjustment software: DONE</a:t>
            </a:r>
          </a:p>
          <a:p>
            <a:pPr lvl="1"/>
            <a:r>
              <a:rPr lang="en-US" dirty="0"/>
              <a:t>LASER version 2.4.0</a:t>
            </a:r>
          </a:p>
          <a:p>
            <a:pPr lvl="1"/>
            <a:r>
              <a:rPr lang="en-US" dirty="0"/>
              <a:t>Support for 3-D geometric (GNSS + classical), orthometric, horizontal gravimetric, vertical gravimetric and calibration baselines</a:t>
            </a:r>
          </a:p>
          <a:p>
            <a:endParaRPr lang="en-US" dirty="0"/>
          </a:p>
        </p:txBody>
      </p:sp>
      <p:sp>
        <p:nvSpPr>
          <p:cNvPr id="4" name="Date Placeholder 3">
            <a:extLst>
              <a:ext uri="{FF2B5EF4-FFF2-40B4-BE49-F238E27FC236}">
                <a16:creationId xmlns:a16="http://schemas.microsoft.com/office/drawing/2014/main" id="{B83B29C7-A906-4A6F-A90E-C2276F890F87}"/>
              </a:ext>
            </a:extLst>
          </p:cNvPr>
          <p:cNvSpPr>
            <a:spLocks noGrp="1"/>
          </p:cNvSpPr>
          <p:nvPr>
            <p:ph type="dt" sz="half" idx="10"/>
          </p:nvPr>
        </p:nvSpPr>
        <p:spPr/>
        <p:txBody>
          <a:bodyPr/>
          <a:lstStyle/>
          <a:p>
            <a:pPr>
              <a:defRPr/>
            </a:pPr>
            <a:r>
              <a:rPr lang="en-US"/>
              <a:t>February 6, 2024</a:t>
            </a:r>
          </a:p>
        </p:txBody>
      </p:sp>
      <p:sp>
        <p:nvSpPr>
          <p:cNvPr id="5" name="Footer Placeholder 4">
            <a:extLst>
              <a:ext uri="{FF2B5EF4-FFF2-40B4-BE49-F238E27FC236}">
                <a16:creationId xmlns:a16="http://schemas.microsoft.com/office/drawing/2014/main" id="{1CB1DC06-D2BA-4891-A845-E490E93ED5B1}"/>
              </a:ext>
            </a:extLst>
          </p:cNvPr>
          <p:cNvSpPr>
            <a:spLocks noGrp="1"/>
          </p:cNvSpPr>
          <p:nvPr>
            <p:ph type="ftr" sz="quarter" idx="11"/>
          </p:nvPr>
        </p:nvSpPr>
        <p:spPr/>
        <p:txBody>
          <a:bodyPr/>
          <a:lstStyle/>
          <a:p>
            <a:pPr>
              <a:defRPr/>
            </a:pPr>
            <a:r>
              <a:rPr lang="en-US"/>
              <a:t>FGCS</a:t>
            </a:r>
            <a:endParaRPr lang="en-US" dirty="0"/>
          </a:p>
        </p:txBody>
      </p:sp>
      <p:sp>
        <p:nvSpPr>
          <p:cNvPr id="6" name="Slide Number Placeholder 5">
            <a:extLst>
              <a:ext uri="{FF2B5EF4-FFF2-40B4-BE49-F238E27FC236}">
                <a16:creationId xmlns:a16="http://schemas.microsoft.com/office/drawing/2014/main" id="{990EC01C-D7AD-41A5-BCAB-BD7C41D32A21}"/>
              </a:ext>
            </a:extLst>
          </p:cNvPr>
          <p:cNvSpPr>
            <a:spLocks noGrp="1"/>
          </p:cNvSpPr>
          <p:nvPr>
            <p:ph type="sldNum" sz="quarter" idx="12"/>
          </p:nvPr>
        </p:nvSpPr>
        <p:spPr/>
        <p:txBody>
          <a:bodyPr/>
          <a:lstStyle/>
          <a:p>
            <a:pPr>
              <a:defRPr/>
            </a:pPr>
            <a:fld id="{EB6791C4-DF4E-4C17-A41C-B2BEB15390BD}" type="slidenum">
              <a:rPr lang="en-US" smtClean="0"/>
              <a:pPr>
                <a:defRPr/>
              </a:pPr>
              <a:t>9</a:t>
            </a:fld>
            <a:endParaRPr lang="en-US"/>
          </a:p>
        </p:txBody>
      </p:sp>
    </p:spTree>
    <p:extLst>
      <p:ext uri="{BB962C8B-B14F-4D97-AF65-F5344CB8AC3E}">
        <p14:creationId xmlns:p14="http://schemas.microsoft.com/office/powerpoint/2010/main" val="3149108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110711</TotalTime>
  <Words>3107</Words>
  <Application>Microsoft Office PowerPoint</Application>
  <PresentationFormat>Widescreen</PresentationFormat>
  <Paragraphs>685</Paragraphs>
  <Slides>58</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58</vt:i4>
      </vt:variant>
    </vt:vector>
  </HeadingPairs>
  <TitlesOfParts>
    <vt:vector size="68" baseType="lpstr">
      <vt:lpstr>Arial</vt:lpstr>
      <vt:lpstr>Calibri</vt:lpstr>
      <vt:lpstr>Cambria Math</vt:lpstr>
      <vt:lpstr>Gill Sans MT</vt:lpstr>
      <vt:lpstr>Times New Roman</vt:lpstr>
      <vt:lpstr>Verdana</vt:lpstr>
      <vt:lpstr>Wingdings</vt:lpstr>
      <vt:lpstr>Office Theme</vt:lpstr>
      <vt:lpstr>1_Office Theme</vt:lpstr>
      <vt:lpstr>2_Office Theme</vt:lpstr>
      <vt:lpstr>PowerPoint Presentation</vt:lpstr>
      <vt:lpstr>Outline</vt:lpstr>
      <vt:lpstr>Refresher on NSRS Modernization</vt:lpstr>
      <vt:lpstr>The National Spatial Reference System</vt:lpstr>
      <vt:lpstr>Extent of the current NSRS</vt:lpstr>
      <vt:lpstr>NSRS Modernization</vt:lpstr>
      <vt:lpstr>NSRS Modernization in (very) brief</vt:lpstr>
      <vt:lpstr>Recent Progress</vt:lpstr>
      <vt:lpstr>Recent Accomplishments/Deliverables</vt:lpstr>
      <vt:lpstr>GPS/GLONASS/Galileo/Beidou/ETC</vt:lpstr>
      <vt:lpstr>LSA Adjustment Methodology Documented</vt:lpstr>
      <vt:lpstr>Alpha site launched</vt:lpstr>
      <vt:lpstr>Data Delivery System</vt:lpstr>
      <vt:lpstr>A new station “datasheet” (specific to CORS)</vt:lpstr>
      <vt:lpstr>A new station “datasheet” (specific to CORS)</vt:lpstr>
      <vt:lpstr>A new station “datasheet” (specific to CORS)</vt:lpstr>
      <vt:lpstr>A new station “datasheet” (specific to CORS)</vt:lpstr>
      <vt:lpstr>A new station “datasheet” (specific to CORS)</vt:lpstr>
      <vt:lpstr>A new station “datasheet” (specific to CORS)</vt:lpstr>
      <vt:lpstr>A new station “datasheet” (specific to CORS)</vt:lpstr>
      <vt:lpstr>A new mark “datasheet”</vt:lpstr>
      <vt:lpstr>A new mark “datasheet”</vt:lpstr>
      <vt:lpstr>A new mark “datasheet”</vt:lpstr>
      <vt:lpstr>A new mark “datasheet”</vt:lpstr>
      <vt:lpstr>A new mark “datasheet”</vt:lpstr>
      <vt:lpstr>Reference Epoch Coordinates (RECs)</vt:lpstr>
      <vt:lpstr>SPROCCET:  Replacing HTDP</vt:lpstr>
      <vt:lpstr>Timeline</vt:lpstr>
      <vt:lpstr>Timeline</vt:lpstr>
      <vt:lpstr>Rollout, Testing, Replacement</vt:lpstr>
      <vt:lpstr>Rollout, Testing, Replacement</vt:lpstr>
      <vt:lpstr>Initial rollout</vt:lpstr>
      <vt:lpstr>Rollout:  Alpha, Beta, Live</vt:lpstr>
      <vt:lpstr>Current NSRS during rollout and testing</vt:lpstr>
      <vt:lpstr>Snapshot of the modernized NSRS  at the end of initial rollout</vt:lpstr>
      <vt:lpstr>Not all products will be public</vt:lpstr>
      <vt:lpstr>Rollout onto Beta</vt:lpstr>
      <vt:lpstr>Testing into replacement</vt:lpstr>
      <vt:lpstr>After testing and the FGCS vote</vt:lpstr>
      <vt:lpstr>After testing and the FGCS vote</vt:lpstr>
      <vt:lpstr>Summary</vt:lpstr>
      <vt:lpstr>Thank you!</vt:lpstr>
      <vt:lpstr>Questions?</vt:lpstr>
      <vt:lpstr>Extra Slides</vt:lpstr>
      <vt:lpstr>Preeminence of ITRF</vt:lpstr>
      <vt:lpstr>EPP2022 (alpha)</vt:lpstr>
      <vt:lpstr>A Little Terminology…</vt:lpstr>
      <vt:lpstr>Geodetic Stations</vt:lpstr>
      <vt:lpstr>Coming soon</vt:lpstr>
      <vt:lpstr>Promises…</vt:lpstr>
      <vt:lpstr>Coming Soon</vt:lpstr>
      <vt:lpstr>Coming Soon</vt:lpstr>
      <vt:lpstr>NSRS Modernization in (very) brief – Why?</vt:lpstr>
      <vt:lpstr>The path to full roll-out</vt:lpstr>
      <vt:lpstr>The path to full roll-out: Frames</vt:lpstr>
      <vt:lpstr>The path to full roll-out: Geopotential</vt:lpstr>
      <vt:lpstr>The path to full roll-out: OPUS</vt:lpstr>
      <vt:lpstr>The path to full roll-out: Passive control</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NGS All Hands 2.5.2010</dc:title>
  <dc:creator>Chris.Harm</dc:creator>
  <cp:lastModifiedBy>Dru Smith</cp:lastModifiedBy>
  <cp:revision>3108</cp:revision>
  <cp:lastPrinted>2017-02-02T17:15:29Z</cp:lastPrinted>
  <dcterms:created xsi:type="dcterms:W3CDTF">2009-09-30T12:20:38Z</dcterms:created>
  <dcterms:modified xsi:type="dcterms:W3CDTF">2024-02-06T19:30:05Z</dcterms:modified>
</cp:coreProperties>
</file>