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55" r:id="rId2"/>
  </p:sldMasterIdLst>
  <p:notesMasterIdLst>
    <p:notesMasterId r:id="rId32"/>
  </p:notesMasterIdLst>
  <p:sldIdLst>
    <p:sldId id="256" r:id="rId3"/>
    <p:sldId id="2277" r:id="rId4"/>
    <p:sldId id="2329" r:id="rId5"/>
    <p:sldId id="2330" r:id="rId6"/>
    <p:sldId id="2331" r:id="rId7"/>
    <p:sldId id="2332" r:id="rId8"/>
    <p:sldId id="2333" r:id="rId9"/>
    <p:sldId id="2334" r:id="rId10"/>
    <p:sldId id="2335" r:id="rId11"/>
    <p:sldId id="2336" r:id="rId12"/>
    <p:sldId id="2152" r:id="rId13"/>
    <p:sldId id="2143" r:id="rId14"/>
    <p:sldId id="264" r:id="rId15"/>
    <p:sldId id="2229" r:id="rId16"/>
    <p:sldId id="2234" r:id="rId17"/>
    <p:sldId id="2233" r:id="rId18"/>
    <p:sldId id="2232" r:id="rId19"/>
    <p:sldId id="2325" r:id="rId20"/>
    <p:sldId id="2326" r:id="rId21"/>
    <p:sldId id="2276" r:id="rId22"/>
    <p:sldId id="2244" r:id="rId23"/>
    <p:sldId id="2169" r:id="rId24"/>
    <p:sldId id="2247" r:id="rId25"/>
    <p:sldId id="276" r:id="rId26"/>
    <p:sldId id="277" r:id="rId27"/>
    <p:sldId id="278" r:id="rId28"/>
    <p:sldId id="279" r:id="rId29"/>
    <p:sldId id="280" r:id="rId30"/>
    <p:sldId id="2314" r:id="rId3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gCi6yHBJ2vU/M+2JWCkzjZz7Hj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FC4F676-EC1D-4BB9-9AEE-D493F4663A28}">
  <a:tblStyle styleId="{DFC4F676-EC1D-4BB9-9AEE-D493F4663A2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89542" autoAdjust="0"/>
  </p:normalViewPr>
  <p:slideViewPr>
    <p:cSldViewPr snapToGrid="0">
      <p:cViewPr varScale="1">
        <p:scale>
          <a:sx n="91" d="100"/>
          <a:sy n="91" d="100"/>
        </p:scale>
        <p:origin x="8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CD800711-93FB-0C7E-C28E-0A9AA34B8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CC307A63-5F0B-EF65-EAD3-5F1FFB2153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E8C07BD8-CF29-B7CC-CCC9-A64F12D360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0421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013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292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06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7191B-5443-0B49-80DC-518BB88BF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76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AE8E8634-CAED-72A8-5C9D-08E40807F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F2A24991-E650-457F-6B13-F03D1CB8BF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A9FCD6B9-D8FC-4E85-C58B-AEA08CFE89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148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7C812227-B09B-AC15-14F8-82C0D3F26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ACA246B6-0B21-E2CC-EAB8-0526C8C6FB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775DD81D-C6F0-69C8-C2D8-8CE0C34D10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9425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C9B9197E-C91F-0E39-D95E-00B3A024A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6AA60949-A977-1C73-0117-3799FD93D4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B2653D03-8601-C4A8-45E5-478207C171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518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E58333AD-FB23-411B-3A13-77B071EB1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3FBE4BAA-9F61-6903-FC5D-2B94C98B78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275F05BF-2229-159A-230D-CE12D1E6EE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5949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75AB8093-31CF-81A1-CAD0-140128C30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50FB58CE-F40C-C82B-CE56-CF8D0A5EBF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FCD9D839-D8B5-1314-9CA7-FE474072E6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6005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A5F362B9-3C66-4B61-832A-C2A06A11F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2ECB5F52-9DC3-D0EF-B84F-35B2E54224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00B09BF5-6C4E-59D3-6152-2DB3A3BA3A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8821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>
          <a:extLst>
            <a:ext uri="{FF2B5EF4-FFF2-40B4-BE49-F238E27FC236}">
              <a16:creationId xmlns:a16="http://schemas.microsoft.com/office/drawing/2014/main" id="{1F55FDF7-84C2-1E27-AEA2-3BF058506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>
            <a:extLst>
              <a:ext uri="{FF2B5EF4-FFF2-40B4-BE49-F238E27FC236}">
                <a16:creationId xmlns:a16="http://schemas.microsoft.com/office/drawing/2014/main" id="{B62D0C45-DED1-14BE-6DAF-8C58D2B325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:notes">
            <a:extLst>
              <a:ext uri="{FF2B5EF4-FFF2-40B4-BE49-F238E27FC236}">
                <a16:creationId xmlns:a16="http://schemas.microsoft.com/office/drawing/2014/main" id="{9FA2C5FF-F826-EBBA-1DBC-F5D96C90E1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812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Title Slide" type="title">
  <p:cSld name="TITLE">
    <p:bg>
      <p:bgPr>
        <a:blipFill rotWithShape="1">
          <a:blip r:embed="rId2">
            <a:alphaModFix/>
          </a:blip>
          <a:tile tx="0" ty="0" sx="100000" sy="100000" flip="none" algn="tl"/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635"/>
            <a:ext cx="121940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Calibri"/>
              <a:buNone/>
              <a:defRPr sz="6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6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36C185-3C5A-B14E-7AA3-6D4AA1D11E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8CF70-1155-487E-B744-8711D623BA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12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9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11247120" cy="484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1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" name="Google Shape;26;p31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blank">
  <p:cSld name="Custom 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3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6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33"/>
          <p:cNvSpPr txBox="1">
            <a:spLocks noGrp="1"/>
          </p:cNvSpPr>
          <p:nvPr>
            <p:ph type="title"/>
          </p:nvPr>
        </p:nvSpPr>
        <p:spPr>
          <a:xfrm>
            <a:off x="91440" y="457200"/>
            <a:ext cx="3474720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body" idx="1"/>
          </p:nvPr>
        </p:nvSpPr>
        <p:spPr>
          <a:xfrm>
            <a:off x="91440" y="1463040"/>
            <a:ext cx="3474720" cy="484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ustom Title Slide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4C8179-00F4-C5CF-A2B2-611C5D4C81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635"/>
            <a:ext cx="1219403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1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33EB96-C9D2-15A9-D761-E251560A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</p:spPr>
        <p:txBody>
          <a:bodyPr/>
          <a:lstStyle/>
          <a:p>
            <a:endParaRPr lang="en-US" b="1" dirty="0">
              <a:latin typeface="+mn-lt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84F121D3-B0F5-EAB9-2BCA-643BA7FBC9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11247120" cy="484632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17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E33EB96-C9D2-15A9-D761-E251560A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</p:spPr>
        <p:txBody>
          <a:bodyPr/>
          <a:lstStyle/>
          <a:p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280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ADED4E-B04A-4590-40F3-32E45C382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CA8DAF9-CFC1-344C-89B7-DCB2EBBDC6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639DFDDC-F7B4-9175-004F-D526BCFF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457200"/>
            <a:ext cx="3474720" cy="1005840"/>
          </a:xfrm>
        </p:spPr>
        <p:txBody>
          <a:bodyPr tIns="45720" bIns="45720" anchor="t" anchorCtr="0">
            <a:normAutofit/>
          </a:bodyPr>
          <a:lstStyle>
            <a:lvl1pPr>
              <a:defRPr sz="3200"/>
            </a:lvl1pPr>
          </a:lstStyle>
          <a:p>
            <a:endParaRPr lang="en-US" b="1" dirty="0"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0B5D0D-0383-0684-3296-25438009F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" y="1463040"/>
            <a:ext cx="3474720" cy="4846320"/>
          </a:xfrm>
        </p:spPr>
        <p:txBody>
          <a:bodyPr tIns="45720" bIns="45720" numCol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544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19403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7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11247120" cy="484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sldNum" idx="12"/>
          </p:nvPr>
        </p:nvSpPr>
        <p:spPr>
          <a:xfrm>
            <a:off x="9144000" y="64897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BCE26D-6A7E-3D87-F313-08A969695B8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2194036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247120" cy="4846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5B2F7E2-D04B-3EA5-05CF-99C2B88BA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40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B78CF70-1155-487E-B744-8711D623BA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5" Type="http://schemas.openxmlformats.org/officeDocument/2006/relationships/hyperlink" Target="http://ninjaworldamouthfulofmanythings.blogspot.com/2012/01/big-deals-and-great-discounts.html" TargetMode="Externa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hyperlink" Target="http://ninjaworldamouthfulofmanythings.blogspot.com/2012/01/big-deals-and-great-discounts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"/>
          <p:cNvSpPr txBox="1">
            <a:spLocks noGrp="1"/>
          </p:cNvSpPr>
          <p:nvPr>
            <p:ph type="ctrTitle"/>
          </p:nvPr>
        </p:nvSpPr>
        <p:spPr>
          <a:xfrm>
            <a:off x="1524000" y="2601702"/>
            <a:ext cx="91440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0"/>
              <a:buFont typeface="Calibri"/>
              <a:buNone/>
            </a:pPr>
            <a:r>
              <a:rPr lang="en-US" dirty="0"/>
              <a:t>State Plane Coordinate System of 2022 Update</a:t>
            </a:r>
            <a:endParaRPr i="1" dirty="0"/>
          </a:p>
        </p:txBody>
      </p:sp>
      <p:sp>
        <p:nvSpPr>
          <p:cNvPr id="39" name="Google Shape;39;p1"/>
          <p:cNvSpPr txBox="1">
            <a:spLocks noGrp="1"/>
          </p:cNvSpPr>
          <p:nvPr>
            <p:ph type="subTitle" idx="1"/>
          </p:nvPr>
        </p:nvSpPr>
        <p:spPr>
          <a:xfrm>
            <a:off x="1524000" y="4473286"/>
            <a:ext cx="9144000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 b="1" i="1" dirty="0"/>
              <a:t>The Next Generation of State Plane</a:t>
            </a:r>
            <a:endParaRPr sz="3600" b="1" dirty="0"/>
          </a:p>
        </p:txBody>
      </p:sp>
      <p:sp>
        <p:nvSpPr>
          <p:cNvPr id="40" name="Google Shape;40;p1"/>
          <p:cNvSpPr txBox="1"/>
          <p:nvPr/>
        </p:nvSpPr>
        <p:spPr>
          <a:xfrm>
            <a:off x="8604771" y="5772447"/>
            <a:ext cx="3568180" cy="652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Michael L. Dennis, PhD, PE, PLS</a:t>
            </a:r>
            <a:endParaRPr dirty="0"/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SPCS2022 Project Manager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165620" y="5802747"/>
            <a:ext cx="4591205" cy="636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Federal Geodetic Control Subcommittee</a:t>
            </a:r>
            <a:endParaRPr dirty="0"/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February 6, 2024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720FADE3-E146-27E6-55F1-0CEA10FBFB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7261" y="1526869"/>
            <a:ext cx="2743200" cy="733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81535E51-D35A-27EE-3608-0969EDA12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2B785001-AE7B-111B-B85B-839E93DB2C0C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10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B30517E5-8658-6890-6D83-0B6821F27F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DD8D0F2D-DD7D-FA4B-D17D-48CB94A8242F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4C61B67B-9B44-9AE7-49ED-6F9DB7718D89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6A47CFE4-97D7-5A95-8D67-CE756AD5F21F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9E3C7641-00E7-7249-166E-4127524853B5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298F420-EC0A-B0C0-173D-98CD88C235BD}"/>
              </a:ext>
            </a:extLst>
          </p:cNvPr>
          <p:cNvGrpSpPr/>
          <p:nvPr/>
        </p:nvGrpSpPr>
        <p:grpSpPr>
          <a:xfrm>
            <a:off x="11277600" y="1463040"/>
            <a:ext cx="914400" cy="914400"/>
            <a:chOff x="11277600" y="1463040"/>
            <a:chExt cx="914400" cy="914400"/>
          </a:xfrm>
        </p:grpSpPr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364EB828-5408-9473-0163-59932A708BBF}"/>
                </a:ext>
              </a:extLst>
            </p:cNvPr>
            <p:cNvSpPr/>
            <p:nvPr/>
          </p:nvSpPr>
          <p:spPr>
            <a:xfrm>
              <a:off x="1127760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2D6584D3-F422-B34F-F4B7-B033ED1E4668}"/>
                </a:ext>
              </a:extLst>
            </p:cNvPr>
            <p:cNvSpPr txBox="1"/>
            <p:nvPr/>
          </p:nvSpPr>
          <p:spPr>
            <a:xfrm flipH="1">
              <a:off x="1127760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2024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EF118A3B-B59B-14B6-5FEA-DFECA91C7C35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313D1A7A-D18C-1C3A-355B-556DCAB0FA5F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460A5858-3661-71D7-21D4-98BC7723FC53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1F4E4902-3F01-A93B-DC40-2E79F1C5D668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6A072DB3-9B5D-5A53-F15E-7889BF08401B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EA01EA59-B9DF-E8CC-BFB4-D5F713E1E930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AB6C173D-3211-35D6-09E9-BB89F4F9D9DE}"/>
              </a:ext>
            </a:extLst>
          </p:cNvPr>
          <p:cNvGrpSpPr/>
          <p:nvPr/>
        </p:nvGrpSpPr>
        <p:grpSpPr>
          <a:xfrm>
            <a:off x="4828032" y="1463040"/>
            <a:ext cx="914400" cy="914400"/>
            <a:chOff x="3028544" y="1463040"/>
            <a:chExt cx="914400" cy="91440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5E38EE33-83CB-72C1-1A64-CCA558E0D2F1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97BCE5A8-C489-4A80-5AB7-3E937CD069F6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8CCAF211-6D58-3138-5144-AC9A61369FB6}"/>
              </a:ext>
            </a:extLst>
          </p:cNvPr>
          <p:cNvGrpSpPr/>
          <p:nvPr/>
        </p:nvGrpSpPr>
        <p:grpSpPr>
          <a:xfrm>
            <a:off x="6446520" y="1463040"/>
            <a:ext cx="914400" cy="914400"/>
            <a:chOff x="3028544" y="1463040"/>
            <a:chExt cx="914400" cy="914400"/>
          </a:xfrm>
        </p:grpSpPr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54AA7C53-04FA-452F-A78D-1A9EA9A9DA95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670A2AD8-7576-0579-97EB-4A9D2B15CC00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1E43311F-435B-39C5-D104-4CEF89ADA920}"/>
              </a:ext>
            </a:extLst>
          </p:cNvPr>
          <p:cNvGrpSpPr/>
          <p:nvPr/>
        </p:nvGrpSpPr>
        <p:grpSpPr>
          <a:xfrm>
            <a:off x="8055864" y="1463040"/>
            <a:ext cx="914400" cy="914400"/>
            <a:chOff x="3028544" y="1463040"/>
            <a:chExt cx="914400" cy="914400"/>
          </a:xfrm>
        </p:grpSpPr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E8341D1C-848F-53AE-E4A2-629A92C85626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DBAD9A9C-111E-251F-787A-F395A1DF3763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2022</a:t>
              </a:r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6AD4D64C-D72D-D1DB-8785-BB4B18D0403D}"/>
              </a:ext>
            </a:extLst>
          </p:cNvPr>
          <p:cNvGrpSpPr/>
          <p:nvPr/>
        </p:nvGrpSpPr>
        <p:grpSpPr>
          <a:xfrm>
            <a:off x="9665208" y="1463040"/>
            <a:ext cx="914400" cy="914400"/>
            <a:chOff x="3028544" y="1463040"/>
            <a:chExt cx="914400" cy="914400"/>
          </a:xfrm>
        </p:grpSpPr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5574A9DB-DE6A-CE94-8E2F-ACCB35F2AED1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035EA34B-97A1-8B2F-8CCF-5CA81B4B05FC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2023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43428F3D-08B0-0DFE-EB3D-2BA4F4E19D1A}"/>
              </a:ext>
            </a:extLst>
          </p:cNvPr>
          <p:cNvSpPr/>
          <p:nvPr/>
        </p:nvSpPr>
        <p:spPr>
          <a:xfrm>
            <a:off x="11507079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4AEE6-C79A-D31E-C641-8CE776D8DF54}"/>
              </a:ext>
            </a:extLst>
          </p:cNvPr>
          <p:cNvSpPr txBox="1"/>
          <p:nvPr/>
        </p:nvSpPr>
        <p:spPr>
          <a:xfrm>
            <a:off x="6400800" y="2834640"/>
            <a:ext cx="4727711" cy="81600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solidFill>
                  <a:srgbClr val="C00000"/>
                </a:solidFill>
                <a:latin typeface="+mn-lt"/>
              </a:rPr>
              <a:t>Last presentation to FGCS before SPCS2022 definitions are finalized:</a:t>
            </a:r>
            <a:endParaRPr lang="en-US" sz="2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F44A7B-A774-F847-6E7E-B4359154C6DB}"/>
              </a:ext>
            </a:extLst>
          </p:cNvPr>
          <p:cNvSpPr txBox="1"/>
          <p:nvPr/>
        </p:nvSpPr>
        <p:spPr>
          <a:xfrm>
            <a:off x="10698480" y="3200400"/>
            <a:ext cx="1112134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>
              <a:spcAft>
                <a:spcPts val="1200"/>
              </a:spcAft>
            </a:pPr>
            <a:r>
              <a:rPr lang="en-US" sz="2400" b="1" i="1" dirty="0">
                <a:solidFill>
                  <a:srgbClr val="C00000"/>
                </a:solidFill>
                <a:latin typeface="+mn-lt"/>
              </a:rPr>
              <a:t>Today!</a:t>
            </a:r>
          </a:p>
        </p:txBody>
      </p:sp>
    </p:spTree>
    <p:extLst>
      <p:ext uri="{BB962C8B-B14F-4D97-AF65-F5344CB8AC3E}">
        <p14:creationId xmlns:p14="http://schemas.microsoft.com/office/powerpoint/2010/main" val="77992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8A801D-9F18-BC94-16AB-5658BEC34B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182880"/>
            <a:ext cx="3473450" cy="1006475"/>
          </a:xfrm>
        </p:spPr>
        <p:txBody>
          <a:bodyPr tIns="45720" bIns="45720" anchor="t" anchorCtr="0">
            <a:normAutofit/>
          </a:bodyPr>
          <a:lstStyle/>
          <a:p>
            <a:r>
              <a:rPr lang="en-US" sz="3200" b="1">
                <a:latin typeface="+mn-lt"/>
              </a:rPr>
              <a:t>SPCS2022 zone layers</a:t>
            </a:r>
            <a:endParaRPr lang="en-US" sz="3200" b="1" i="1">
              <a:latin typeface="+mn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5F0CC9-AD8B-3B14-10D4-2D5068AA0949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1440" y="1280160"/>
            <a:ext cx="3383280" cy="4845050"/>
          </a:xfrm>
        </p:spPr>
        <p:txBody>
          <a:bodyPr tIns="45720" bIns="45720" numCol="1">
            <a:normAutofit/>
          </a:bodyPr>
          <a:lstStyle/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/>
              <a:t>1 layer:  </a:t>
            </a:r>
            <a:r>
              <a:rPr lang="en-US" sz="2800"/>
              <a:t>12 states plus 6 territories</a:t>
            </a:r>
          </a:p>
          <a:p>
            <a:pPr marL="914400" indent="-1371600">
              <a:lnSpc>
                <a:spcPct val="80000"/>
              </a:lnSpc>
              <a:spcBef>
                <a:spcPts val="600"/>
              </a:spcBef>
            </a:pPr>
            <a:endParaRPr lang="en-US" sz="2800"/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/>
              <a:t>2 layers:  </a:t>
            </a:r>
            <a:r>
              <a:rPr lang="en-US" sz="2800"/>
              <a:t>28 states</a:t>
            </a:r>
          </a:p>
          <a:p>
            <a:pPr marL="914400" indent="-1371600">
              <a:lnSpc>
                <a:spcPct val="80000"/>
              </a:lnSpc>
              <a:spcBef>
                <a:spcPts val="600"/>
              </a:spcBef>
            </a:pPr>
            <a:endParaRPr lang="en-US" sz="2800"/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800" b="1"/>
              <a:t>3 layers:  </a:t>
            </a:r>
            <a:r>
              <a:rPr lang="en-US" sz="2800"/>
              <a:t>10 states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US" sz="2800" b="1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170D6-050B-F670-8E67-7BC1FD629E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1" y="91440"/>
            <a:ext cx="9143941" cy="649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1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C0488C9-3D08-09CB-C6DD-CEC92DD81AB5}"/>
              </a:ext>
            </a:extLst>
          </p:cNvPr>
          <p:cNvGrpSpPr/>
          <p:nvPr/>
        </p:nvGrpSpPr>
        <p:grpSpPr>
          <a:xfrm>
            <a:off x="3442996" y="91440"/>
            <a:ext cx="8749004" cy="6492240"/>
            <a:chOff x="3442996" y="91440"/>
            <a:chExt cx="8749004" cy="649224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D3D14E6-F083-B515-C744-D17B886E7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5680" y="91440"/>
              <a:ext cx="8656320" cy="649224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8BC73FF-3246-6AD9-B755-58D724DB4F29}"/>
                </a:ext>
              </a:extLst>
            </p:cNvPr>
            <p:cNvSpPr/>
            <p:nvPr/>
          </p:nvSpPr>
          <p:spPr>
            <a:xfrm>
              <a:off x="3442996" y="92075"/>
              <a:ext cx="1330172" cy="38174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494C886-D52D-2B98-546A-852356145634}"/>
              </a:ext>
            </a:extLst>
          </p:cNvPr>
          <p:cNvSpPr txBox="1">
            <a:spLocks/>
          </p:cNvSpPr>
          <p:nvPr/>
        </p:nvSpPr>
        <p:spPr>
          <a:xfrm>
            <a:off x="158622" y="1119992"/>
            <a:ext cx="4614546" cy="50941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Designs by NGS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165 zones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Includes 54 statewide zones…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…and 3 “special use” zones 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(in more than one state)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Designs by state stakeholders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802 zones in 28 states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Total = 967 zones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56 states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territories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Compare to 125 </a:t>
            </a:r>
            <a:b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zones in existing </a:t>
            </a:r>
            <a:b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State Plane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B8BE11-FA62-4600-F2E8-8781BB25A6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42CC9-6237-BD1B-96B4-9A1A91C47A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" y="92075"/>
            <a:ext cx="4681728" cy="1096963"/>
          </a:xfrm>
          <a:solidFill>
            <a:schemeClr val="bg1"/>
          </a:solidFill>
        </p:spPr>
        <p:txBody>
          <a:bodyPr tIns="45720" bIns="45720" anchor="t" anchorCtr="0">
            <a:normAutofit/>
          </a:bodyPr>
          <a:lstStyle/>
          <a:p>
            <a:r>
              <a:rPr lang="en-US" sz="3200" b="1">
                <a:latin typeface="+mn-lt"/>
              </a:rPr>
              <a:t>Number of SPCS2022 zones </a:t>
            </a:r>
            <a:r>
              <a:rPr lang="en-US" sz="3200" b="1" i="1">
                <a:latin typeface="+mn-lt"/>
              </a:rPr>
              <a:t>(preliminary)</a:t>
            </a:r>
            <a:endParaRPr lang="en-US" sz="3200" b="1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66C442-6DD5-2A84-CCEA-83402B7CEABB}"/>
              </a:ext>
            </a:extLst>
          </p:cNvPr>
          <p:cNvSpPr/>
          <p:nvPr/>
        </p:nvSpPr>
        <p:spPr>
          <a:xfrm>
            <a:off x="1195082" y="544749"/>
            <a:ext cx="2311414" cy="49485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ABB2F2-0424-AFD0-CBFA-773533413BD3}"/>
              </a:ext>
            </a:extLst>
          </p:cNvPr>
          <p:cNvSpPr/>
          <p:nvPr/>
        </p:nvSpPr>
        <p:spPr>
          <a:xfrm>
            <a:off x="423355" y="3822970"/>
            <a:ext cx="2572764" cy="44297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08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</a:pPr>
            <a:fld id="{00000000-1234-1234-1234-123412341234}" type="slidenum">
              <a:rPr lang="en-US"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6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9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en-US" b="1"/>
              <a:t>Linear distortion magnitudes</a:t>
            </a:r>
            <a:endParaRPr/>
          </a:p>
        </p:txBody>
      </p:sp>
      <p:graphicFrame>
        <p:nvGraphicFramePr>
          <p:cNvPr id="147" name="Google Shape;147;p9"/>
          <p:cNvGraphicFramePr/>
          <p:nvPr/>
        </p:nvGraphicFramePr>
        <p:xfrm>
          <a:off x="457200" y="1534803"/>
          <a:ext cx="11247150" cy="4268875"/>
        </p:xfrm>
        <a:graphic>
          <a:graphicData uri="http://schemas.openxmlformats.org/drawingml/2006/table">
            <a:tbl>
              <a:tblPr firstRow="1" bandRow="1">
                <a:noFill/>
                <a:tableStyleId>{DFC4F676-EC1D-4BB9-9AEE-D493F4663A28}</a:tableStyleId>
              </a:tblPr>
              <a:tblGrid>
                <a:gridCol w="2048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8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8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4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53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Parts per million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Centimeters per kilometer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Feet </a:t>
                      </a:r>
                      <a:br>
                        <a:rPr lang="en-US" sz="2400" b="1" u="none" strike="noStrike" cap="none"/>
                      </a:br>
                      <a:r>
                        <a:rPr lang="en-US" sz="2400" b="1" u="none" strike="noStrike" cap="none"/>
                        <a:t>per mile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Dimensionless ratio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Examples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20 ppm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2 cm/km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0.11 ft/mile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1:50,000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Typical “low distortion projection” limit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50 ppm 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5 cm/km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0.26 ft/mile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1:20,000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Minimum distortion for designs by NGS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100 ppm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10 cm/km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0.53 ft/mile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1:10,000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Historic State Plane distortion design limit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3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400 ppm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40 cm/km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2.11 ft/mile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1:2,500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u="none" strike="noStrike" cap="none"/>
                        <a:t>UTM distortion design limit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8" name="Google Shape;148;p9"/>
          <p:cNvSpPr/>
          <p:nvPr/>
        </p:nvSpPr>
        <p:spPr>
          <a:xfrm>
            <a:off x="457200" y="3250869"/>
            <a:ext cx="11247122" cy="839555"/>
          </a:xfrm>
          <a:prstGeom prst="rect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E256B05-4DF1-E7C7-7C8B-F7B4338CB5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9666A1-114D-195E-75BA-F0C70C251906}"/>
              </a:ext>
            </a:extLst>
          </p:cNvPr>
          <p:cNvSpPr txBox="1">
            <a:spLocks/>
          </p:cNvSpPr>
          <p:nvPr/>
        </p:nvSpPr>
        <p:spPr>
          <a:xfrm>
            <a:off x="9183934" y="64062"/>
            <a:ext cx="3008065" cy="4836711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SPCS2022</a:t>
            </a:r>
            <a:b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(preliminary)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Distortion performance:  </a:t>
            </a:r>
            <a:b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4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±370 ppm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Performance percentages: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population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91%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cities &amp; towns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86%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total area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Mean weighted by population:  </a:t>
            </a: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-99 ppm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87589-576E-9A4F-A115-BF39F7ACBF18}"/>
              </a:ext>
            </a:extLst>
          </p:cNvPr>
          <p:cNvSpPr/>
          <p:nvPr/>
        </p:nvSpPr>
        <p:spPr>
          <a:xfrm>
            <a:off x="9141401" y="1920240"/>
            <a:ext cx="3008065" cy="8229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FBD955-05C0-9EAE-6089-337ADF4FD720}"/>
              </a:ext>
            </a:extLst>
          </p:cNvPr>
          <p:cNvSpPr/>
          <p:nvPr/>
        </p:nvSpPr>
        <p:spPr>
          <a:xfrm>
            <a:off x="9141401" y="4114800"/>
            <a:ext cx="3008065" cy="7315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ACBB82-904B-9B53-9D87-8F22D9FB4591}"/>
              </a:ext>
            </a:extLst>
          </p:cNvPr>
          <p:cNvSpPr/>
          <p:nvPr/>
        </p:nvSpPr>
        <p:spPr>
          <a:xfrm>
            <a:off x="9141401" y="2743200"/>
            <a:ext cx="3008065" cy="13716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B255D0-4802-9D7E-001B-F7E799291406}"/>
              </a:ext>
            </a:extLst>
          </p:cNvPr>
          <p:cNvSpPr txBox="1"/>
          <p:nvPr/>
        </p:nvSpPr>
        <p:spPr>
          <a:xfrm>
            <a:off x="184826" y="6309360"/>
            <a:ext cx="5554493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GREEN:  grid = ground (within ±50 ppm or ±0.26 ft/mile)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F1910D-3C2E-EA18-0ED0-75FBA1624B41}"/>
              </a:ext>
            </a:extLst>
          </p:cNvPr>
          <p:cNvSpPr txBox="1"/>
          <p:nvPr/>
        </p:nvSpPr>
        <p:spPr>
          <a:xfrm>
            <a:off x="184822" y="5486400"/>
            <a:ext cx="3383280" cy="40011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Grid versus ground distance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161631-9C86-EA26-9AB0-79B748DE3363}"/>
              </a:ext>
            </a:extLst>
          </p:cNvPr>
          <p:cNvSpPr txBox="1"/>
          <p:nvPr/>
        </p:nvSpPr>
        <p:spPr>
          <a:xfrm>
            <a:off x="184826" y="5760720"/>
            <a:ext cx="338328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BLUE:  grid SHORTER than ground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5C60A0-7D8D-FD20-B7AD-958A45D228F2}"/>
              </a:ext>
            </a:extLst>
          </p:cNvPr>
          <p:cNvSpPr txBox="1"/>
          <p:nvPr/>
        </p:nvSpPr>
        <p:spPr>
          <a:xfrm>
            <a:off x="184825" y="6030020"/>
            <a:ext cx="338328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RED:  grid LONGER than ground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19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E8544-E084-EB40-5648-74A01D181C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9666A1-114D-195E-75BA-F0C70C251906}"/>
              </a:ext>
            </a:extLst>
          </p:cNvPr>
          <p:cNvSpPr txBox="1">
            <a:spLocks/>
          </p:cNvSpPr>
          <p:nvPr/>
        </p:nvSpPr>
        <p:spPr>
          <a:xfrm>
            <a:off x="9183934" y="64063"/>
            <a:ext cx="3008065" cy="1856178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 83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(existing)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</p:txBody>
      </p:sp>
    </p:spTree>
    <p:extLst>
      <p:ext uri="{BB962C8B-B14F-4D97-AF65-F5344CB8AC3E}">
        <p14:creationId xmlns:p14="http://schemas.microsoft.com/office/powerpoint/2010/main" val="418629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3D3839-B4A2-343F-9C02-AD58B01D39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0E4EC08-9333-64DD-5C62-D92DF23AB6AF}"/>
              </a:ext>
            </a:extLst>
          </p:cNvPr>
          <p:cNvSpPr txBox="1">
            <a:spLocks/>
          </p:cNvSpPr>
          <p:nvPr/>
        </p:nvSpPr>
        <p:spPr>
          <a:xfrm>
            <a:off x="9183934" y="64063"/>
            <a:ext cx="3008065" cy="1856178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 83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(existing)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2A9E672F-6B63-D223-469A-646A0660B4BE}"/>
              </a:ext>
            </a:extLst>
          </p:cNvPr>
          <p:cNvSpPr/>
          <p:nvPr/>
        </p:nvSpPr>
        <p:spPr>
          <a:xfrm rot="1119740">
            <a:off x="1014272" y="2038677"/>
            <a:ext cx="182880" cy="64008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62A57056-70B6-D607-F4BB-A252B891E2C2}"/>
              </a:ext>
            </a:extLst>
          </p:cNvPr>
          <p:cNvSpPr/>
          <p:nvPr/>
        </p:nvSpPr>
        <p:spPr>
          <a:xfrm rot="21372669">
            <a:off x="1428110" y="2065949"/>
            <a:ext cx="185071" cy="141732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510551-E65E-8245-882F-AA26F3058D9D}"/>
              </a:ext>
            </a:extLst>
          </p:cNvPr>
          <p:cNvSpPr txBox="1"/>
          <p:nvPr/>
        </p:nvSpPr>
        <p:spPr>
          <a:xfrm>
            <a:off x="471947" y="1441469"/>
            <a:ext cx="1819073" cy="584775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</a:rPr>
              <a:t>These zones will be removed</a:t>
            </a:r>
          </a:p>
        </p:txBody>
      </p:sp>
    </p:spTree>
    <p:extLst>
      <p:ext uri="{BB962C8B-B14F-4D97-AF65-F5344CB8AC3E}">
        <p14:creationId xmlns:p14="http://schemas.microsoft.com/office/powerpoint/2010/main" val="36345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A392809-7A1F-CD26-CE82-BB8E2AFCA7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FBAF5AEE-0B02-E539-E003-5A6B53F82CBD}"/>
              </a:ext>
            </a:extLst>
          </p:cNvPr>
          <p:cNvSpPr txBox="1">
            <a:spLocks/>
          </p:cNvSpPr>
          <p:nvPr/>
        </p:nvSpPr>
        <p:spPr>
          <a:xfrm>
            <a:off x="9183934" y="64063"/>
            <a:ext cx="3008065" cy="1856178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 83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(existing)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FC4C93FA-67FD-E4CC-7C85-936CF2DB946A}"/>
              </a:ext>
            </a:extLst>
          </p:cNvPr>
          <p:cNvSpPr/>
          <p:nvPr/>
        </p:nvSpPr>
        <p:spPr>
          <a:xfrm rot="793257">
            <a:off x="6927232" y="4740539"/>
            <a:ext cx="182880" cy="82296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DDF2A-47AE-97D2-4C9B-F6FBE489AEE4}"/>
              </a:ext>
            </a:extLst>
          </p:cNvPr>
          <p:cNvSpPr txBox="1"/>
          <p:nvPr/>
        </p:nvSpPr>
        <p:spPr>
          <a:xfrm>
            <a:off x="6052311" y="3889332"/>
            <a:ext cx="2260060" cy="830997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</a:rPr>
              <a:t>This zone will change, additional zones may be added</a:t>
            </a:r>
          </a:p>
        </p:txBody>
      </p:sp>
    </p:spTree>
    <p:extLst>
      <p:ext uri="{BB962C8B-B14F-4D97-AF65-F5344CB8AC3E}">
        <p14:creationId xmlns:p14="http://schemas.microsoft.com/office/powerpoint/2010/main" val="148193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219EA8-9EE3-B322-E31F-47CE5B8FBA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9666A1-114D-195E-75BA-F0C70C251906}"/>
              </a:ext>
            </a:extLst>
          </p:cNvPr>
          <p:cNvSpPr txBox="1">
            <a:spLocks/>
          </p:cNvSpPr>
          <p:nvPr/>
        </p:nvSpPr>
        <p:spPr>
          <a:xfrm>
            <a:off x="9183934" y="64062"/>
            <a:ext cx="3008065" cy="4836711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SPCS2022</a:t>
            </a:r>
            <a:b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(preliminary)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Distortion performance:  </a:t>
            </a:r>
            <a:b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4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±45 ppm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Performance percentages: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population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87%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cities &amp; towns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69%</a:t>
            </a: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total area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Mean weighted by population:  </a:t>
            </a:r>
            <a:r>
              <a:rPr kumimoji="0" 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-4 ppm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87589-576E-9A4F-A115-BF39F7ACBF18}"/>
              </a:ext>
            </a:extLst>
          </p:cNvPr>
          <p:cNvSpPr/>
          <p:nvPr/>
        </p:nvSpPr>
        <p:spPr>
          <a:xfrm>
            <a:off x="9141401" y="1920240"/>
            <a:ext cx="3008065" cy="8229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FBD955-05C0-9EAE-6089-337ADF4FD720}"/>
              </a:ext>
            </a:extLst>
          </p:cNvPr>
          <p:cNvSpPr/>
          <p:nvPr/>
        </p:nvSpPr>
        <p:spPr>
          <a:xfrm>
            <a:off x="9141401" y="4114800"/>
            <a:ext cx="3008065" cy="7315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ACBB82-904B-9B53-9D87-8F22D9FB4591}"/>
              </a:ext>
            </a:extLst>
          </p:cNvPr>
          <p:cNvSpPr/>
          <p:nvPr/>
        </p:nvSpPr>
        <p:spPr>
          <a:xfrm>
            <a:off x="9141401" y="2743200"/>
            <a:ext cx="3008065" cy="13716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0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9E5F82-0314-8F7D-635E-CE594C3F0D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9666A1-114D-195E-75BA-F0C70C251906}"/>
              </a:ext>
            </a:extLst>
          </p:cNvPr>
          <p:cNvSpPr txBox="1">
            <a:spLocks/>
          </p:cNvSpPr>
          <p:nvPr/>
        </p:nvSpPr>
        <p:spPr>
          <a:xfrm>
            <a:off x="9183934" y="64062"/>
            <a:ext cx="3008065" cy="4836711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 83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(existing)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Distortion performance:  </a:t>
            </a:r>
            <a:b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4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±159 ppm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Performance percentages: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population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85%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cities &amp; towns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59%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total area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Mean weighted by population:  </a:t>
            </a: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-75 ppm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87589-576E-9A4F-A115-BF39F7ACBF18}"/>
              </a:ext>
            </a:extLst>
          </p:cNvPr>
          <p:cNvSpPr/>
          <p:nvPr/>
        </p:nvSpPr>
        <p:spPr>
          <a:xfrm>
            <a:off x="9141401" y="1920240"/>
            <a:ext cx="3008065" cy="8229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FBD955-05C0-9EAE-6089-337ADF4FD720}"/>
              </a:ext>
            </a:extLst>
          </p:cNvPr>
          <p:cNvSpPr/>
          <p:nvPr/>
        </p:nvSpPr>
        <p:spPr>
          <a:xfrm>
            <a:off x="9141401" y="4114800"/>
            <a:ext cx="3008065" cy="7315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ACBB82-904B-9B53-9D87-8F22D9FB4591}"/>
              </a:ext>
            </a:extLst>
          </p:cNvPr>
          <p:cNvSpPr/>
          <p:nvPr/>
        </p:nvSpPr>
        <p:spPr>
          <a:xfrm>
            <a:off x="9141401" y="2743200"/>
            <a:ext cx="3008065" cy="13716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6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F29F59AF-2088-8118-A8DE-AB2C794D8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22122-6FE0-8E4C-BB65-C03A87AD1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1734800" cy="9144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State Plane Coordinate System of 2022 (SPCS2022)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10298C-31DE-5371-171D-941A885CC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7139"/>
            <a:ext cx="11247120" cy="56300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/>
              <a:t>Part of modernizing the </a:t>
            </a:r>
            <a:r>
              <a:rPr lang="en-US" b="1" i="1" dirty="0"/>
              <a:t>National Spatial Reference System (NSRS) </a:t>
            </a:r>
            <a:endParaRPr lang="en-US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/>
              <a:t>Third generation of State Plane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First in 1930s (SPCS 27), second in 1980s (SPCS 83)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Same 3 </a:t>
            </a:r>
            <a:r>
              <a:rPr lang="en-US" b="1" i="1" dirty="0"/>
              <a:t>conformal </a:t>
            </a:r>
            <a:r>
              <a:rPr lang="en-US" dirty="0"/>
              <a:t>map projection types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Same ellipsoid as SPCS 83 (GRS80)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/>
              <a:t>Same as existing State Plane, </a:t>
            </a:r>
            <a:r>
              <a:rPr lang="en-US" b="1" i="1" dirty="0"/>
              <a:t>but different…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Based on new terrestrial reference frames instead of NAD 83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More zones, most designed by state stakeholders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Designed to reduce linear distortion at topographic surface </a:t>
            </a:r>
            <a:br>
              <a:rPr lang="en-US" dirty="0"/>
            </a:br>
            <a:r>
              <a:rPr lang="en-US" dirty="0"/>
              <a:t>(i.e., reduce difference between “grid” and “ground” distances)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i="1" dirty="0">
                <a:solidFill>
                  <a:srgbClr val="C00000"/>
                </a:solidFill>
              </a:rPr>
              <a:t>Design of all SPCS2022 zones nearly done!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E231002-14DB-9EAB-B52D-985EC9856993}"/>
              </a:ext>
            </a:extLst>
          </p:cNvPr>
          <p:cNvGrpSpPr>
            <a:grpSpLocks noChangeAspect="1"/>
          </p:cNvGrpSpPr>
          <p:nvPr/>
        </p:nvGrpSpPr>
        <p:grpSpPr>
          <a:xfrm>
            <a:off x="10377056" y="1643912"/>
            <a:ext cx="1536685" cy="1737360"/>
            <a:chOff x="7325342" y="2752292"/>
            <a:chExt cx="2970729" cy="335867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6CBB8B3-ADA6-13B5-BED4-4843835590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46407" y="3824968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6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C156DBF1-39B8-0662-0C02-9653028FFA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6447" y="3824968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65137450-061C-6E84-943E-E4D973C77E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25342" y="2752292"/>
              <a:ext cx="2970729" cy="3096344"/>
            </a:xfrm>
            <a:custGeom>
              <a:avLst/>
              <a:gdLst>
                <a:gd name="connsiteX0" fmla="*/ 0 w 3204356"/>
                <a:gd name="connsiteY0" fmla="*/ 2557460 h 2557460"/>
                <a:gd name="connsiteX1" fmla="*/ 1602178 w 3204356"/>
                <a:gd name="connsiteY1" fmla="*/ 0 h 2557460"/>
                <a:gd name="connsiteX2" fmla="*/ 3204356 w 3204356"/>
                <a:gd name="connsiteY2" fmla="*/ 2557460 h 2557460"/>
                <a:gd name="connsiteX3" fmla="*/ 0 w 3204356"/>
                <a:gd name="connsiteY3" fmla="*/ 2557460 h 2557460"/>
                <a:gd name="connsiteX0" fmla="*/ 0 w 3204356"/>
                <a:gd name="connsiteY0" fmla="*/ 2557460 h 2557460"/>
                <a:gd name="connsiteX1" fmla="*/ 1602178 w 3204356"/>
                <a:gd name="connsiteY1" fmla="*/ 0 h 2557460"/>
                <a:gd name="connsiteX2" fmla="*/ 3204356 w 3204356"/>
                <a:gd name="connsiteY2" fmla="*/ 2557460 h 2557460"/>
                <a:gd name="connsiteX3" fmla="*/ 0 w 3204356"/>
                <a:gd name="connsiteY3" fmla="*/ 2557460 h 2557460"/>
                <a:gd name="connsiteX0" fmla="*/ 0 w 3204356"/>
                <a:gd name="connsiteY0" fmla="*/ 2557460 h 2842618"/>
                <a:gd name="connsiteX1" fmla="*/ 1602178 w 3204356"/>
                <a:gd name="connsiteY1" fmla="*/ 0 h 2842618"/>
                <a:gd name="connsiteX2" fmla="*/ 3204356 w 3204356"/>
                <a:gd name="connsiteY2" fmla="*/ 2557460 h 2842618"/>
                <a:gd name="connsiteX3" fmla="*/ 0 w 3204356"/>
                <a:gd name="connsiteY3" fmla="*/ 2557460 h 2842618"/>
                <a:gd name="connsiteX0" fmla="*/ 0 w 3303164"/>
                <a:gd name="connsiteY0" fmla="*/ 2557460 h 3133524"/>
                <a:gd name="connsiteX1" fmla="*/ 1602178 w 3303164"/>
                <a:gd name="connsiteY1" fmla="*/ 0 h 3133524"/>
                <a:gd name="connsiteX2" fmla="*/ 3204356 w 3303164"/>
                <a:gd name="connsiteY2" fmla="*/ 2557460 h 3133524"/>
                <a:gd name="connsiteX3" fmla="*/ 1692188 w 3303164"/>
                <a:gd name="connsiteY3" fmla="*/ 3133524 h 3133524"/>
                <a:gd name="connsiteX4" fmla="*/ 0 w 3303164"/>
                <a:gd name="connsiteY4" fmla="*/ 2557460 h 3133524"/>
                <a:gd name="connsiteX0" fmla="*/ 0 w 3303164"/>
                <a:gd name="connsiteY0" fmla="*/ 2557460 h 3133524"/>
                <a:gd name="connsiteX1" fmla="*/ 1602178 w 3303164"/>
                <a:gd name="connsiteY1" fmla="*/ 0 h 3133524"/>
                <a:gd name="connsiteX2" fmla="*/ 3204356 w 3303164"/>
                <a:gd name="connsiteY2" fmla="*/ 2557460 h 3133524"/>
                <a:gd name="connsiteX3" fmla="*/ 1836204 w 3303164"/>
                <a:gd name="connsiteY3" fmla="*/ 3133524 h 3133524"/>
                <a:gd name="connsiteX4" fmla="*/ 0 w 3303164"/>
                <a:gd name="connsiteY4" fmla="*/ 2557460 h 3133524"/>
                <a:gd name="connsiteX0" fmla="*/ 0 w 3303164"/>
                <a:gd name="connsiteY0" fmla="*/ 2557460 h 2993130"/>
                <a:gd name="connsiteX1" fmla="*/ 1602178 w 3303164"/>
                <a:gd name="connsiteY1" fmla="*/ 0 h 2993130"/>
                <a:gd name="connsiteX2" fmla="*/ 3204356 w 3303164"/>
                <a:gd name="connsiteY2" fmla="*/ 2557460 h 2993130"/>
                <a:gd name="connsiteX3" fmla="*/ 1764196 w 3303164"/>
                <a:gd name="connsiteY3" fmla="*/ 2773484 h 2993130"/>
                <a:gd name="connsiteX4" fmla="*/ 0 w 3303164"/>
                <a:gd name="connsiteY4" fmla="*/ 2557460 h 2993130"/>
                <a:gd name="connsiteX0" fmla="*/ 0 w 3303164"/>
                <a:gd name="connsiteY0" fmla="*/ 2557460 h 3169528"/>
                <a:gd name="connsiteX1" fmla="*/ 1602178 w 3303164"/>
                <a:gd name="connsiteY1" fmla="*/ 0 h 3169528"/>
                <a:gd name="connsiteX2" fmla="*/ 3204356 w 3303164"/>
                <a:gd name="connsiteY2" fmla="*/ 2557460 h 3169528"/>
                <a:gd name="connsiteX3" fmla="*/ 1584176 w 3303164"/>
                <a:gd name="connsiteY3" fmla="*/ 3169528 h 3169528"/>
                <a:gd name="connsiteX4" fmla="*/ 0 w 3303164"/>
                <a:gd name="connsiteY4" fmla="*/ 2557460 h 3169528"/>
                <a:gd name="connsiteX0" fmla="*/ 0 w 3159148"/>
                <a:gd name="connsiteY0" fmla="*/ 2557460 h 3199531"/>
                <a:gd name="connsiteX1" fmla="*/ 1602178 w 3159148"/>
                <a:gd name="connsiteY1" fmla="*/ 0 h 3199531"/>
                <a:gd name="connsiteX2" fmla="*/ 3060340 w 3159148"/>
                <a:gd name="connsiteY2" fmla="*/ 2377440 h 3199531"/>
                <a:gd name="connsiteX3" fmla="*/ 1584176 w 3159148"/>
                <a:gd name="connsiteY3" fmla="*/ 3169528 h 3199531"/>
                <a:gd name="connsiteX4" fmla="*/ 0 w 3159148"/>
                <a:gd name="connsiteY4" fmla="*/ 2557460 h 3199531"/>
                <a:gd name="connsiteX0" fmla="*/ 0 w 3015132"/>
                <a:gd name="connsiteY0" fmla="*/ 2449448 h 3181529"/>
                <a:gd name="connsiteX1" fmla="*/ 1458162 w 3015132"/>
                <a:gd name="connsiteY1" fmla="*/ 0 h 3181529"/>
                <a:gd name="connsiteX2" fmla="*/ 2916324 w 3015132"/>
                <a:gd name="connsiteY2" fmla="*/ 2377440 h 3181529"/>
                <a:gd name="connsiteX3" fmla="*/ 1440160 w 3015132"/>
                <a:gd name="connsiteY3" fmla="*/ 3169528 h 3181529"/>
                <a:gd name="connsiteX4" fmla="*/ 0 w 3015132"/>
                <a:gd name="connsiteY4" fmla="*/ 2449448 h 3181529"/>
                <a:gd name="connsiteX0" fmla="*/ 0 w 3015132"/>
                <a:gd name="connsiteY0" fmla="*/ 2449448 h 3037513"/>
                <a:gd name="connsiteX1" fmla="*/ 1458162 w 3015132"/>
                <a:gd name="connsiteY1" fmla="*/ 0 h 3037513"/>
                <a:gd name="connsiteX2" fmla="*/ 2916324 w 3015132"/>
                <a:gd name="connsiteY2" fmla="*/ 2377440 h 3037513"/>
                <a:gd name="connsiteX3" fmla="*/ 1548172 w 3015132"/>
                <a:gd name="connsiteY3" fmla="*/ 3025512 h 3037513"/>
                <a:gd name="connsiteX4" fmla="*/ 0 w 3015132"/>
                <a:gd name="connsiteY4" fmla="*/ 2449448 h 3037513"/>
                <a:gd name="connsiteX0" fmla="*/ 0 w 3015132"/>
                <a:gd name="connsiteY0" fmla="*/ 2449448 h 3163374"/>
                <a:gd name="connsiteX1" fmla="*/ 1458162 w 3015132"/>
                <a:gd name="connsiteY1" fmla="*/ 0 h 3163374"/>
                <a:gd name="connsiteX2" fmla="*/ 2916324 w 3015132"/>
                <a:gd name="connsiteY2" fmla="*/ 2377440 h 3163374"/>
                <a:gd name="connsiteX3" fmla="*/ 1489403 w 3015132"/>
                <a:gd name="connsiteY3" fmla="*/ 3151373 h 3163374"/>
                <a:gd name="connsiteX4" fmla="*/ 0 w 3015132"/>
                <a:gd name="connsiteY4" fmla="*/ 2449448 h 3163374"/>
                <a:gd name="connsiteX0" fmla="*/ 0 w 3015132"/>
                <a:gd name="connsiteY0" fmla="*/ 2449448 h 3163374"/>
                <a:gd name="connsiteX1" fmla="*/ 1458162 w 3015132"/>
                <a:gd name="connsiteY1" fmla="*/ 0 h 3163374"/>
                <a:gd name="connsiteX2" fmla="*/ 2916324 w 3015132"/>
                <a:gd name="connsiteY2" fmla="*/ 2377440 h 3163374"/>
                <a:gd name="connsiteX3" fmla="*/ 1489403 w 3015132"/>
                <a:gd name="connsiteY3" fmla="*/ 3151373 h 3163374"/>
                <a:gd name="connsiteX4" fmla="*/ 0 w 3015132"/>
                <a:gd name="connsiteY4" fmla="*/ 2449448 h 3163374"/>
                <a:gd name="connsiteX0" fmla="*/ 0 w 3015132"/>
                <a:gd name="connsiteY0" fmla="*/ 2449448 h 3168657"/>
                <a:gd name="connsiteX1" fmla="*/ 1458162 w 3015132"/>
                <a:gd name="connsiteY1" fmla="*/ 0 h 3168657"/>
                <a:gd name="connsiteX2" fmla="*/ 2916324 w 3015132"/>
                <a:gd name="connsiteY2" fmla="*/ 2377440 h 3168657"/>
                <a:gd name="connsiteX3" fmla="*/ 1489403 w 3015132"/>
                <a:gd name="connsiteY3" fmla="*/ 3151373 h 3168657"/>
                <a:gd name="connsiteX4" fmla="*/ 0 w 3015132"/>
                <a:gd name="connsiteY4" fmla="*/ 2449448 h 3168657"/>
                <a:gd name="connsiteX0" fmla="*/ 0 w 2942478"/>
                <a:gd name="connsiteY0" fmla="*/ 2430258 h 3168657"/>
                <a:gd name="connsiteX1" fmla="*/ 1385508 w 2942478"/>
                <a:gd name="connsiteY1" fmla="*/ 0 h 3168657"/>
                <a:gd name="connsiteX2" fmla="*/ 2843670 w 2942478"/>
                <a:gd name="connsiteY2" fmla="*/ 2377440 h 3168657"/>
                <a:gd name="connsiteX3" fmla="*/ 1416749 w 2942478"/>
                <a:gd name="connsiteY3" fmla="*/ 3151373 h 3168657"/>
                <a:gd name="connsiteX4" fmla="*/ 0 w 2942478"/>
                <a:gd name="connsiteY4" fmla="*/ 2430258 h 3168657"/>
                <a:gd name="connsiteX0" fmla="*/ 0 w 2859652"/>
                <a:gd name="connsiteY0" fmla="*/ 2430258 h 3168657"/>
                <a:gd name="connsiteX1" fmla="*/ 1385508 w 2859652"/>
                <a:gd name="connsiteY1" fmla="*/ 0 h 3168657"/>
                <a:gd name="connsiteX2" fmla="*/ 2760844 w 2859652"/>
                <a:gd name="connsiteY2" fmla="*/ 2354352 h 3168657"/>
                <a:gd name="connsiteX3" fmla="*/ 1416749 w 2859652"/>
                <a:gd name="connsiteY3" fmla="*/ 3151373 h 3168657"/>
                <a:gd name="connsiteX4" fmla="*/ 0 w 2859652"/>
                <a:gd name="connsiteY4" fmla="*/ 2430258 h 3168657"/>
                <a:gd name="connsiteX0" fmla="*/ 0 w 2859652"/>
                <a:gd name="connsiteY0" fmla="*/ 2430258 h 3130705"/>
                <a:gd name="connsiteX1" fmla="*/ 1385508 w 2859652"/>
                <a:gd name="connsiteY1" fmla="*/ 0 h 3130705"/>
                <a:gd name="connsiteX2" fmla="*/ 2760844 w 2859652"/>
                <a:gd name="connsiteY2" fmla="*/ 2354352 h 3130705"/>
                <a:gd name="connsiteX3" fmla="*/ 1453076 w 2859652"/>
                <a:gd name="connsiteY3" fmla="*/ 3113421 h 3130705"/>
                <a:gd name="connsiteX4" fmla="*/ 0 w 2859652"/>
                <a:gd name="connsiteY4" fmla="*/ 2430258 h 3130705"/>
                <a:gd name="connsiteX0" fmla="*/ 0 w 2859652"/>
                <a:gd name="connsiteY0" fmla="*/ 2430258 h 3130705"/>
                <a:gd name="connsiteX1" fmla="*/ 1385508 w 2859652"/>
                <a:gd name="connsiteY1" fmla="*/ 0 h 3130705"/>
                <a:gd name="connsiteX2" fmla="*/ 2760844 w 2859652"/>
                <a:gd name="connsiteY2" fmla="*/ 2354352 h 3130705"/>
                <a:gd name="connsiteX3" fmla="*/ 1453076 w 2859652"/>
                <a:gd name="connsiteY3" fmla="*/ 3113421 h 3130705"/>
                <a:gd name="connsiteX4" fmla="*/ 0 w 2859652"/>
                <a:gd name="connsiteY4" fmla="*/ 2430258 h 3130705"/>
                <a:gd name="connsiteX0" fmla="*/ 0 w 2813425"/>
                <a:gd name="connsiteY0" fmla="*/ 2430258 h 3130705"/>
                <a:gd name="connsiteX1" fmla="*/ 1385508 w 2813425"/>
                <a:gd name="connsiteY1" fmla="*/ 0 h 3130705"/>
                <a:gd name="connsiteX2" fmla="*/ 2714617 w 2813425"/>
                <a:gd name="connsiteY2" fmla="*/ 2354353 h 3130705"/>
                <a:gd name="connsiteX3" fmla="*/ 1453076 w 2813425"/>
                <a:gd name="connsiteY3" fmla="*/ 3113421 h 3130705"/>
                <a:gd name="connsiteX4" fmla="*/ 0 w 2813425"/>
                <a:gd name="connsiteY4" fmla="*/ 2430258 h 3130705"/>
                <a:gd name="connsiteX0" fmla="*/ 0 w 2740771"/>
                <a:gd name="connsiteY0" fmla="*/ 2468213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68213 h 3130705"/>
                <a:gd name="connsiteX0" fmla="*/ 0 w 2740771"/>
                <a:gd name="connsiteY0" fmla="*/ 2430260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30260 h 3130705"/>
                <a:gd name="connsiteX0" fmla="*/ 0 w 2740771"/>
                <a:gd name="connsiteY0" fmla="*/ 2430260 h 3130705"/>
                <a:gd name="connsiteX1" fmla="*/ 1312854 w 2740771"/>
                <a:gd name="connsiteY1" fmla="*/ 0 h 3130705"/>
                <a:gd name="connsiteX2" fmla="*/ 2641963 w 2740771"/>
                <a:gd name="connsiteY2" fmla="*/ 2354353 h 3130705"/>
                <a:gd name="connsiteX3" fmla="*/ 1380422 w 2740771"/>
                <a:gd name="connsiteY3" fmla="*/ 3113421 h 3130705"/>
                <a:gd name="connsiteX4" fmla="*/ 0 w 2740771"/>
                <a:gd name="connsiteY4" fmla="*/ 2430260 h 3130705"/>
                <a:gd name="connsiteX0" fmla="*/ 0 w 2714345"/>
                <a:gd name="connsiteY0" fmla="*/ 2430260 h 3130705"/>
                <a:gd name="connsiteX1" fmla="*/ 1286428 w 2714345"/>
                <a:gd name="connsiteY1" fmla="*/ 0 h 3130705"/>
                <a:gd name="connsiteX2" fmla="*/ 2615537 w 2714345"/>
                <a:gd name="connsiteY2" fmla="*/ 2354353 h 3130705"/>
                <a:gd name="connsiteX3" fmla="*/ 1353996 w 2714345"/>
                <a:gd name="connsiteY3" fmla="*/ 3113421 h 3130705"/>
                <a:gd name="connsiteX4" fmla="*/ 0 w 2714345"/>
                <a:gd name="connsiteY4" fmla="*/ 2430260 h 3130705"/>
                <a:gd name="connsiteX0" fmla="*/ 0 w 2714345"/>
                <a:gd name="connsiteY0" fmla="*/ 2430260 h 3130705"/>
                <a:gd name="connsiteX1" fmla="*/ 1286428 w 2714345"/>
                <a:gd name="connsiteY1" fmla="*/ 0 h 3130705"/>
                <a:gd name="connsiteX2" fmla="*/ 2615537 w 2714345"/>
                <a:gd name="connsiteY2" fmla="*/ 2430260 h 3130705"/>
                <a:gd name="connsiteX3" fmla="*/ 1353996 w 2714345"/>
                <a:gd name="connsiteY3" fmla="*/ 3113421 h 3130705"/>
                <a:gd name="connsiteX4" fmla="*/ 0 w 2714345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286428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8"/>
                <a:gd name="connsiteY0" fmla="*/ 2430260 h 3130705"/>
                <a:gd name="connsiteX1" fmla="*/ 1328104 w 2656208"/>
                <a:gd name="connsiteY1" fmla="*/ 0 h 3130705"/>
                <a:gd name="connsiteX2" fmla="*/ 2615537 w 2656208"/>
                <a:gd name="connsiteY2" fmla="*/ 2430260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56207"/>
                <a:gd name="connsiteY0" fmla="*/ 2430260 h 3130705"/>
                <a:gd name="connsiteX1" fmla="*/ 1328104 w 2656207"/>
                <a:gd name="connsiteY1" fmla="*/ 0 h 3130705"/>
                <a:gd name="connsiteX2" fmla="*/ 2615536 w 2656207"/>
                <a:gd name="connsiteY2" fmla="*/ 2430261 h 3130705"/>
                <a:gd name="connsiteX3" fmla="*/ 1353996 w 2656207"/>
                <a:gd name="connsiteY3" fmla="*/ 3113421 h 3130705"/>
                <a:gd name="connsiteX4" fmla="*/ 0 w 2656207"/>
                <a:gd name="connsiteY4" fmla="*/ 2430260 h 3130705"/>
                <a:gd name="connsiteX0" fmla="*/ 0 w 2656208"/>
                <a:gd name="connsiteY0" fmla="*/ 2430260 h 3130705"/>
                <a:gd name="connsiteX1" fmla="*/ 1328104 w 2656208"/>
                <a:gd name="connsiteY1" fmla="*/ 0 h 3130705"/>
                <a:gd name="connsiteX2" fmla="*/ 2615537 w 2656208"/>
                <a:gd name="connsiteY2" fmla="*/ 2430261 h 3130705"/>
                <a:gd name="connsiteX3" fmla="*/ 1353996 w 2656208"/>
                <a:gd name="connsiteY3" fmla="*/ 3113421 h 3130705"/>
                <a:gd name="connsiteX4" fmla="*/ 0 w 2656208"/>
                <a:gd name="connsiteY4" fmla="*/ 2430260 h 3130705"/>
                <a:gd name="connsiteX0" fmla="*/ 0 w 2632093"/>
                <a:gd name="connsiteY0" fmla="*/ 2430260 h 3130705"/>
                <a:gd name="connsiteX1" fmla="*/ 1328104 w 2632093"/>
                <a:gd name="connsiteY1" fmla="*/ 0 h 3130705"/>
                <a:gd name="connsiteX2" fmla="*/ 2591422 w 2632093"/>
                <a:gd name="connsiteY2" fmla="*/ 2430261 h 3130705"/>
                <a:gd name="connsiteX3" fmla="*/ 1353996 w 2632093"/>
                <a:gd name="connsiteY3" fmla="*/ 3113421 h 3130705"/>
                <a:gd name="connsiteX4" fmla="*/ 0 w 2632093"/>
                <a:gd name="connsiteY4" fmla="*/ 2430260 h 3130705"/>
                <a:gd name="connsiteX0" fmla="*/ 0 w 2632093"/>
                <a:gd name="connsiteY0" fmla="*/ 2430260 h 3130705"/>
                <a:gd name="connsiteX1" fmla="*/ 1328104 w 2632093"/>
                <a:gd name="connsiteY1" fmla="*/ 0 h 3130705"/>
                <a:gd name="connsiteX2" fmla="*/ 2591422 w 2632093"/>
                <a:gd name="connsiteY2" fmla="*/ 2430261 h 3130705"/>
                <a:gd name="connsiteX3" fmla="*/ 1328104 w 2632093"/>
                <a:gd name="connsiteY3" fmla="*/ 3113421 h 3130705"/>
                <a:gd name="connsiteX4" fmla="*/ 0 w 2632093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90746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293568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28104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28104 w 2672764"/>
                <a:gd name="connsiteY1" fmla="*/ 0 h 3130705"/>
                <a:gd name="connsiteX2" fmla="*/ 2632093 w 2672764"/>
                <a:gd name="connsiteY2" fmla="*/ 2430261 h 3130705"/>
                <a:gd name="connsiteX3" fmla="*/ 1317132 w 2672764"/>
                <a:gd name="connsiteY3" fmla="*/ 3113421 h 3130705"/>
                <a:gd name="connsiteX4" fmla="*/ 0 w 2672764"/>
                <a:gd name="connsiteY4" fmla="*/ 2430260 h 3130705"/>
                <a:gd name="connsiteX0" fmla="*/ 0 w 2672764"/>
                <a:gd name="connsiteY0" fmla="*/ 2430260 h 3130705"/>
                <a:gd name="connsiteX1" fmla="*/ 1317132 w 2672764"/>
                <a:gd name="connsiteY1" fmla="*/ 0 h 3130705"/>
                <a:gd name="connsiteX2" fmla="*/ 2632093 w 2672764"/>
                <a:gd name="connsiteY2" fmla="*/ 2430261 h 3130705"/>
                <a:gd name="connsiteX3" fmla="*/ 1317132 w 2672764"/>
                <a:gd name="connsiteY3" fmla="*/ 3113421 h 3130705"/>
                <a:gd name="connsiteX4" fmla="*/ 0 w 2672764"/>
                <a:gd name="connsiteY4" fmla="*/ 2430260 h 31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2764" h="3130705">
                  <a:moveTo>
                    <a:pt x="0" y="2430260"/>
                  </a:moveTo>
                  <a:lnTo>
                    <a:pt x="1317132" y="0"/>
                  </a:lnTo>
                  <a:lnTo>
                    <a:pt x="2632093" y="2430261"/>
                  </a:lnTo>
                  <a:cubicBezTo>
                    <a:pt x="2672764" y="2797764"/>
                    <a:pt x="1915546" y="3116757"/>
                    <a:pt x="1317132" y="3113421"/>
                  </a:cubicBezTo>
                  <a:cubicBezTo>
                    <a:pt x="731796" y="3130705"/>
                    <a:pt x="69252" y="2906827"/>
                    <a:pt x="0" y="2430260"/>
                  </a:cubicBezTo>
                  <a:close/>
                </a:path>
              </a:pathLst>
            </a:custGeom>
            <a:gradFill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20000"/>
                  </a:srgbClr>
                </a:gs>
              </a:gsLst>
              <a:lin ang="0" scaled="0"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00403055-43CA-8006-69A7-81637FC93552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>
              <a:off x="7792074" y="4042433"/>
              <a:ext cx="1993392" cy="731520"/>
            </a:xfrm>
            <a:prstGeom prst="arc">
              <a:avLst>
                <a:gd name="adj1" fmla="val 10795725"/>
                <a:gd name="adj2" fmla="val 8838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403B395-105D-F447-738A-8CEEFF9ED08B}"/>
              </a:ext>
            </a:extLst>
          </p:cNvPr>
          <p:cNvGrpSpPr>
            <a:grpSpLocks noChangeAspect="1"/>
          </p:cNvGrpSpPr>
          <p:nvPr/>
        </p:nvGrpSpPr>
        <p:grpSpPr>
          <a:xfrm>
            <a:off x="10419570" y="3536545"/>
            <a:ext cx="1494171" cy="1737360"/>
            <a:chOff x="3146775" y="2376862"/>
            <a:chExt cx="2566588" cy="298432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CB22075-C343-85AD-6693-974A6F79DB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87030" y="2377440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11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97F6C99B-4440-998E-ACD6-DBE2B519E7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070" y="2377440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12" name="Can 193">
              <a:extLst>
                <a:ext uri="{FF2B5EF4-FFF2-40B4-BE49-F238E27FC236}">
                  <a16:creationId xmlns:a16="http://schemas.microsoft.com/office/drawing/2014/main" id="{FEA5F5E5-2E05-BEBD-9C6A-449484AC1D82}"/>
                </a:ext>
              </a:extLst>
            </p:cNvPr>
            <p:cNvSpPr/>
            <p:nvPr/>
          </p:nvSpPr>
          <p:spPr bwMode="auto">
            <a:xfrm rot="5400000">
              <a:off x="3287070" y="2236567"/>
              <a:ext cx="2285998" cy="2566588"/>
            </a:xfrm>
            <a:prstGeom prst="can">
              <a:avLst>
                <a:gd name="adj" fmla="val 32842"/>
              </a:avLst>
            </a:prstGeom>
            <a:gradFill flip="none"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10000"/>
                  </a:srgbClr>
                </a:gs>
              </a:gsLst>
              <a:lin ang="11400000" scaled="0"/>
              <a:tileRect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143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grpSp>
          <p:nvGrpSpPr>
            <p:cNvPr id="13" name="Group 197">
              <a:extLst>
                <a:ext uri="{FF2B5EF4-FFF2-40B4-BE49-F238E27FC236}">
                  <a16:creationId xmlns:a16="http://schemas.microsoft.com/office/drawing/2014/main" id="{47FFC20D-CA28-39E7-2823-FFFA5197C52E}"/>
                </a:ext>
              </a:extLst>
            </p:cNvPr>
            <p:cNvGrpSpPr/>
            <p:nvPr/>
          </p:nvGrpSpPr>
          <p:grpSpPr>
            <a:xfrm>
              <a:off x="4043701" y="2376866"/>
              <a:ext cx="1117848" cy="2984321"/>
              <a:chOff x="4139951" y="2376866"/>
              <a:chExt cx="1117848" cy="2984321"/>
            </a:xfrm>
          </p:grpSpPr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id="{33E0C322-AF80-8856-1EA9-3BCD6AC1DB1F}"/>
                  </a:ext>
                </a:extLst>
              </p:cNvPr>
              <p:cNvSpPr/>
              <p:nvPr/>
            </p:nvSpPr>
            <p:spPr bwMode="auto">
              <a:xfrm rot="16200000">
                <a:off x="3613032" y="3631884"/>
                <a:ext cx="1557896" cy="504056"/>
              </a:xfrm>
              <a:prstGeom prst="arc">
                <a:avLst>
                  <a:gd name="adj1" fmla="val 10795725"/>
                  <a:gd name="adj2" fmla="val 16355539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Arial" charset="0"/>
                </a:endParaRPr>
              </a:p>
            </p:txBody>
          </p:sp>
          <p:sp>
            <p:nvSpPr>
              <p:cNvPr id="15" name="Arc 14">
                <a:extLst>
                  <a:ext uri="{FF2B5EF4-FFF2-40B4-BE49-F238E27FC236}">
                    <a16:creationId xmlns:a16="http://schemas.microsoft.com/office/drawing/2014/main" id="{589567F0-6A5B-BC54-7177-51D52C19815C}"/>
                  </a:ext>
                </a:extLst>
              </p:cNvPr>
              <p:cNvSpPr/>
              <p:nvPr/>
            </p:nvSpPr>
            <p:spPr bwMode="auto">
              <a:xfrm rot="5400000">
                <a:off x="3206714" y="3310103"/>
                <a:ext cx="2984321" cy="1117848"/>
              </a:xfrm>
              <a:prstGeom prst="arc">
                <a:avLst>
                  <a:gd name="adj1" fmla="val 5386055"/>
                  <a:gd name="adj2" fmla="val 10701229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Arial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75059BB-98D2-3743-367E-A3B6EBA844A0}"/>
              </a:ext>
            </a:extLst>
          </p:cNvPr>
          <p:cNvGrpSpPr>
            <a:grpSpLocks noChangeAspect="1"/>
          </p:cNvGrpSpPr>
          <p:nvPr/>
        </p:nvGrpSpPr>
        <p:grpSpPr>
          <a:xfrm>
            <a:off x="10439664" y="5136503"/>
            <a:ext cx="1315196" cy="1463040"/>
            <a:chOff x="6278958" y="2234374"/>
            <a:chExt cx="2307227" cy="256658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4AE6878-8C61-0C5D-4BDC-5418F75872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00147" y="2377440"/>
              <a:ext cx="2286000" cy="2286000"/>
            </a:xfrm>
            <a:prstGeom prst="ellipse">
              <a:avLst/>
            </a:prstGeom>
            <a:gradFill rotWithShape="1">
              <a:gsLst>
                <a:gs pos="0">
                  <a:srgbClr val="007AC2">
                    <a:alpha val="80000"/>
                  </a:srgbClr>
                </a:gs>
                <a:gs pos="100000">
                  <a:srgbClr val="007AC2">
                    <a:lumMod val="20000"/>
                    <a:lumOff val="80000"/>
                  </a:srgbClr>
                </a:gs>
              </a:gsLst>
              <a:lin ang="19800000" scaled="0"/>
            </a:gradFill>
            <a:ln w="6350" cap="flat" cmpd="sng" algn="ctr">
              <a:solidFill>
                <a:srgbClr val="007AC2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2571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pic>
          <p:nvPicPr>
            <p:cNvPr id="18" name="Picture 2" descr="D:\GIS\General\Generic grids\Export\Globe_orthographic_oblique.png">
              <a:extLst>
                <a:ext uri="{FF2B5EF4-FFF2-40B4-BE49-F238E27FC236}">
                  <a16:creationId xmlns:a16="http://schemas.microsoft.com/office/drawing/2014/main" id="{621D21C0-21A7-2253-5117-5E4C1F04D7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87" y="2377440"/>
              <a:ext cx="2285998" cy="2286000"/>
            </a:xfrm>
            <a:prstGeom prst="rect">
              <a:avLst/>
            </a:prstGeom>
            <a:noFill/>
          </p:spPr>
        </p:pic>
        <p:sp>
          <p:nvSpPr>
            <p:cNvPr id="19" name="Can 195">
              <a:extLst>
                <a:ext uri="{FF2B5EF4-FFF2-40B4-BE49-F238E27FC236}">
                  <a16:creationId xmlns:a16="http://schemas.microsoft.com/office/drawing/2014/main" id="{CC3976C1-F58B-C611-4FC5-483A3BDCD124}"/>
                </a:ext>
              </a:extLst>
            </p:cNvPr>
            <p:cNvSpPr/>
            <p:nvPr/>
          </p:nvSpPr>
          <p:spPr bwMode="auto">
            <a:xfrm rot="2400000">
              <a:off x="6295308" y="2234374"/>
              <a:ext cx="2285998" cy="2566588"/>
            </a:xfrm>
            <a:prstGeom prst="can">
              <a:avLst>
                <a:gd name="adj" fmla="val 32842"/>
              </a:avLst>
            </a:prstGeom>
            <a:gradFill flip="none" rotWithShape="1">
              <a:gsLst>
                <a:gs pos="0">
                  <a:srgbClr val="35AC46">
                    <a:tint val="100000"/>
                    <a:shade val="100000"/>
                    <a:satMod val="130000"/>
                    <a:alpha val="60000"/>
                  </a:srgbClr>
                </a:gs>
                <a:gs pos="100000">
                  <a:srgbClr val="35AC46">
                    <a:tint val="50000"/>
                    <a:shade val="100000"/>
                    <a:satMod val="350000"/>
                    <a:alpha val="10000"/>
                  </a:srgbClr>
                </a:gs>
              </a:gsLst>
              <a:lin ang="19800000" scaled="0"/>
              <a:tileRect/>
            </a:gradFill>
            <a:ln w="9525" cap="flat" cmpd="sng" algn="ctr">
              <a:solidFill>
                <a:srgbClr val="35AC46">
                  <a:lumMod val="5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none" lIns="51435" tIns="25718" rIns="51435" bIns="2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5143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88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5D2F3D47-48BB-77FB-BC6E-B84F77B53D2F}"/>
                </a:ext>
              </a:extLst>
            </p:cNvPr>
            <p:cNvSpPr/>
            <p:nvPr/>
          </p:nvSpPr>
          <p:spPr bwMode="auto">
            <a:xfrm rot="13200000">
              <a:off x="6278958" y="3178467"/>
              <a:ext cx="2277886" cy="739825"/>
            </a:xfrm>
            <a:prstGeom prst="arc">
              <a:avLst>
                <a:gd name="adj1" fmla="val 10795725"/>
                <a:gd name="adj2" fmla="val 21534505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BD5D731-5ECC-7FBE-5DB3-57E30BC2979F}"/>
              </a:ext>
            </a:extLst>
          </p:cNvPr>
          <p:cNvSpPr txBox="1"/>
          <p:nvPr/>
        </p:nvSpPr>
        <p:spPr>
          <a:xfrm>
            <a:off x="9222383" y="3613653"/>
            <a:ext cx="1128132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Transverse Mercator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160FDD-D7A1-DD4A-85DC-0EECBEE94F2F}"/>
              </a:ext>
            </a:extLst>
          </p:cNvPr>
          <p:cNvSpPr txBox="1"/>
          <p:nvPr/>
        </p:nvSpPr>
        <p:spPr>
          <a:xfrm>
            <a:off x="9434285" y="4951876"/>
            <a:ext cx="948871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Hotine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 Oblique Mercator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54A7EC-FA66-AD8B-87DB-13CE5B0E0EFB}"/>
              </a:ext>
            </a:extLst>
          </p:cNvPr>
          <p:cNvSpPr txBox="1"/>
          <p:nvPr/>
        </p:nvSpPr>
        <p:spPr>
          <a:xfrm>
            <a:off x="9609415" y="1872725"/>
            <a:ext cx="1136364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25717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Arial" charset="0"/>
              </a:rPr>
              <a:t>Lambert Conformal Conic</a:t>
            </a:r>
          </a:p>
        </p:txBody>
      </p:sp>
    </p:spTree>
    <p:extLst>
      <p:ext uri="{BB962C8B-B14F-4D97-AF65-F5344CB8AC3E}">
        <p14:creationId xmlns:p14="http://schemas.microsoft.com/office/powerpoint/2010/main" val="153944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DA5CA2-9F4D-AF77-E458-16C41A03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78CF70-1155-487E-B744-8711D623BA7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219EA8-9EE3-B322-E31F-47CE5B8FBA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31B0FE-BEB4-0BF1-A6DD-F0FEDB29FBE6}"/>
              </a:ext>
            </a:extLst>
          </p:cNvPr>
          <p:cNvSpPr/>
          <p:nvPr/>
        </p:nvSpPr>
        <p:spPr>
          <a:xfrm>
            <a:off x="9102903" y="0"/>
            <a:ext cx="3089097" cy="49007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9666A1-114D-195E-75BA-F0C70C251906}"/>
              </a:ext>
            </a:extLst>
          </p:cNvPr>
          <p:cNvSpPr txBox="1">
            <a:spLocks/>
          </p:cNvSpPr>
          <p:nvPr/>
        </p:nvSpPr>
        <p:spPr>
          <a:xfrm>
            <a:off x="9183934" y="64062"/>
            <a:ext cx="3008065" cy="4836711"/>
          </a:xfrm>
          <a:prstGeom prst="rect">
            <a:avLst/>
          </a:prstGeom>
        </p:spPr>
        <p:txBody>
          <a:bodyPr vert="horz" lIns="91440" tIns="34290" rIns="91440" bIns="34290" numCol="1" rtlCol="0"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SPCS2022</a:t>
            </a:r>
            <a:b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linear distortion 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(preliminary)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Green is ±50 ppm (±0.26 ft/mile)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Distortion performance:  </a:t>
            </a:r>
            <a:b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4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±45 ppm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Performance percentages: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90%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population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87%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cities &amp; towns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69%</a:t>
            </a: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total area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Mean weighted by population:  </a:t>
            </a:r>
            <a:r>
              <a:rPr kumimoji="0" lang="en-US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-4 ppm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A87589-576E-9A4F-A115-BF39F7ACBF18}"/>
              </a:ext>
            </a:extLst>
          </p:cNvPr>
          <p:cNvSpPr/>
          <p:nvPr/>
        </p:nvSpPr>
        <p:spPr>
          <a:xfrm>
            <a:off x="9141401" y="1920240"/>
            <a:ext cx="3008065" cy="8229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FBD955-05C0-9EAE-6089-337ADF4FD720}"/>
              </a:ext>
            </a:extLst>
          </p:cNvPr>
          <p:cNvSpPr/>
          <p:nvPr/>
        </p:nvSpPr>
        <p:spPr>
          <a:xfrm>
            <a:off x="9141401" y="4114800"/>
            <a:ext cx="3008065" cy="7315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ACBB82-904B-9B53-9D87-8F22D9FB4591}"/>
              </a:ext>
            </a:extLst>
          </p:cNvPr>
          <p:cNvSpPr/>
          <p:nvPr/>
        </p:nvSpPr>
        <p:spPr>
          <a:xfrm>
            <a:off x="9141401" y="2743200"/>
            <a:ext cx="3008065" cy="13716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03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E1E29D-6E8C-83F7-95AC-058F0862E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B2962EB-5809-F81E-CFD7-9275C126B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" y="457200"/>
            <a:ext cx="3771785" cy="1005840"/>
          </a:xfrm>
        </p:spPr>
        <p:txBody>
          <a:bodyPr/>
          <a:lstStyle/>
          <a:p>
            <a:r>
              <a:rPr lang="en-US"/>
              <a:t>Alpha products are NOT final products!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E9C0E-2D79-DAAB-E6AA-453E11D10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1463039"/>
            <a:ext cx="3944120" cy="5394325"/>
          </a:xfrm>
        </p:spPr>
        <p:txBody>
          <a:bodyPr>
            <a:normAutofit/>
          </a:bodyPr>
          <a:lstStyle/>
          <a:p>
            <a:pPr marL="282575" indent="-282575">
              <a:buFont typeface="Arial" panose="020B0604020202020204" pitchFamily="34" charset="0"/>
              <a:buChar char="•"/>
            </a:pPr>
            <a:r>
              <a:rPr lang="en-US"/>
              <a:t>Preliminary</a:t>
            </a:r>
          </a:p>
          <a:p>
            <a:pPr marL="282575" indent="-282575">
              <a:buFont typeface="Arial" panose="020B0604020202020204" pitchFamily="34" charset="0"/>
              <a:buChar char="•"/>
            </a:pPr>
            <a:r>
              <a:rPr lang="en-US"/>
              <a:t>For illustrative </a:t>
            </a:r>
            <a:br>
              <a:rPr lang="en-US"/>
            </a:br>
            <a:r>
              <a:rPr lang="en-US"/>
              <a:t>purposes only</a:t>
            </a:r>
          </a:p>
          <a:p>
            <a:pPr marL="282575" indent="-282575">
              <a:buFont typeface="Arial" panose="020B0604020202020204" pitchFamily="34" charset="0"/>
              <a:buChar char="•"/>
            </a:pPr>
            <a:r>
              <a:rPr lang="en-US"/>
              <a:t>Not authoritative</a:t>
            </a:r>
          </a:p>
          <a:p>
            <a:pPr marL="282575" indent="-282575">
              <a:buFont typeface="Arial" panose="020B0604020202020204" pitchFamily="34" charset="0"/>
              <a:buChar char="•"/>
            </a:pPr>
            <a:r>
              <a:rPr lang="en-US"/>
              <a:t>Under active development</a:t>
            </a:r>
          </a:p>
          <a:p>
            <a:pPr marL="282575" indent="-282575">
              <a:buFont typeface="Arial" panose="020B0604020202020204" pitchFamily="34" charset="0"/>
              <a:buChar char="•"/>
            </a:pPr>
            <a:r>
              <a:rPr lang="en-US"/>
              <a:t>Subject to change without notice</a:t>
            </a:r>
          </a:p>
          <a:p>
            <a:r>
              <a:rPr lang="en-US" i="1"/>
              <a:t>Feedback to: </a:t>
            </a:r>
            <a:r>
              <a:rPr lang="en-US" b="1">
                <a:solidFill>
                  <a:srgbClr val="C00000"/>
                </a:solidFill>
              </a:rPr>
              <a:t>ngs.feedback@noaa.gov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E62611-2460-4C49-B2FC-FBE166462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225" y="548640"/>
            <a:ext cx="8328775" cy="6309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01F700-0F80-4779-8965-20CE223E3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760" y="4771072"/>
            <a:ext cx="1828800" cy="1828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DB82B06-F480-EE37-2DA4-46A8BE799F04}"/>
              </a:ext>
            </a:extLst>
          </p:cNvPr>
          <p:cNvSpPr/>
          <p:nvPr/>
        </p:nvSpPr>
        <p:spPr>
          <a:xfrm>
            <a:off x="4035560" y="3207428"/>
            <a:ext cx="7851640" cy="4114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02A479-7F75-815B-62B1-8C2D3BE27361}"/>
              </a:ext>
            </a:extLst>
          </p:cNvPr>
          <p:cNvSpPr/>
          <p:nvPr/>
        </p:nvSpPr>
        <p:spPr>
          <a:xfrm>
            <a:off x="4035560" y="3663994"/>
            <a:ext cx="7851640" cy="27787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BE3DB2-A391-A5B6-1928-F38E041FD58C}"/>
              </a:ext>
            </a:extLst>
          </p:cNvPr>
          <p:cNvSpPr txBox="1"/>
          <p:nvPr/>
        </p:nvSpPr>
        <p:spPr>
          <a:xfrm>
            <a:off x="6406897" y="627941"/>
            <a:ext cx="5693663" cy="492443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https://alpha.ngs.noaa.gov/index.shtml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48FD7C-F188-71B6-6E91-F17A66337C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101063" y="4313872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9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5D076-6F20-55B1-849D-B5E5C2E0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1B120A-96E5-C41C-5A29-B080F46E6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457200"/>
            <a:ext cx="4833804" cy="1005840"/>
          </a:xfrm>
        </p:spPr>
        <p:txBody>
          <a:bodyPr>
            <a:normAutofit/>
          </a:bodyPr>
          <a:lstStyle/>
          <a:p>
            <a:r>
              <a:rPr lang="en-US"/>
              <a:t>Alpha SPCS2022 Home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125703-315C-FE57-46E3-7B9CE980DC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39" y="1057556"/>
            <a:ext cx="4833805" cy="5714083"/>
          </a:xfrm>
        </p:spPr>
        <p:txBody>
          <a:bodyPr/>
          <a:lstStyle/>
          <a:p>
            <a:r>
              <a:rPr lang="en-US" b="1">
                <a:solidFill>
                  <a:srgbClr val="C00000"/>
                </a:solidFill>
              </a:rPr>
              <a:t>https://alpha.ngs.noaa.gov /SPCS/index.shtml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Gives date last updated </a:t>
            </a:r>
            <a:br>
              <a:rPr lang="en-US"/>
            </a:br>
            <a:r>
              <a:rPr lang="en-US"/>
              <a:t>(on all SPCS2022 pages)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Links to other SPCS2022 pages in sidebar:</a:t>
            </a:r>
          </a:p>
          <a:p>
            <a:pPr marL="514350" lvl="1" indent="-285750"/>
            <a:r>
              <a:rPr lang="en-US"/>
              <a:t>Zone information</a:t>
            </a:r>
          </a:p>
          <a:p>
            <a:pPr marL="514350" lvl="1" indent="-285750"/>
            <a:r>
              <a:rPr lang="en-US"/>
              <a:t>Distortion maps</a:t>
            </a:r>
          </a:p>
          <a:p>
            <a:pPr marL="514350" lvl="1" indent="-285750"/>
            <a:r>
              <a:rPr lang="en-US"/>
              <a:t>Online interactive maps (SPCS2022 Experience)</a:t>
            </a:r>
          </a:p>
          <a:p>
            <a:pPr marL="514350" lvl="1" indent="-285750"/>
            <a:r>
              <a:rPr lang="en-US"/>
              <a:t>Alpha NCAT</a:t>
            </a:r>
          </a:p>
          <a:p>
            <a:pPr marL="514350" lvl="1" indent="-285750"/>
            <a:r>
              <a:rPr lang="en-US"/>
              <a:t>Additional information</a:t>
            </a:r>
          </a:p>
          <a:p>
            <a:pPr marL="514350" lvl="1" indent="-285750"/>
            <a:r>
              <a:rPr lang="en-US"/>
              <a:t>Feedback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1D0BA6-82C2-4297-95B1-5B1A3D680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245" y="0"/>
            <a:ext cx="7266755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247BF78-8B91-4F7C-A5DA-7AA21AF9A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595" y="4942840"/>
            <a:ext cx="1828800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4FDD27A-9F66-3705-3930-9F70EB599883}"/>
              </a:ext>
            </a:extLst>
          </p:cNvPr>
          <p:cNvSpPr/>
          <p:nvPr/>
        </p:nvSpPr>
        <p:spPr>
          <a:xfrm>
            <a:off x="9580326" y="1463041"/>
            <a:ext cx="2443061" cy="25875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8333FD-98E9-7774-1B2F-E422E10293E9}"/>
              </a:ext>
            </a:extLst>
          </p:cNvPr>
          <p:cNvSpPr/>
          <p:nvPr/>
        </p:nvSpPr>
        <p:spPr>
          <a:xfrm>
            <a:off x="5141272" y="1994820"/>
            <a:ext cx="1454082" cy="21060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9013CC-A127-B539-C66A-D638D21EE6EB}"/>
              </a:ext>
            </a:extLst>
          </p:cNvPr>
          <p:cNvSpPr/>
          <p:nvPr/>
        </p:nvSpPr>
        <p:spPr>
          <a:xfrm>
            <a:off x="5141272" y="2937753"/>
            <a:ext cx="1454082" cy="1812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78ACFA-2CBB-964E-4E90-53384C882B01}"/>
              </a:ext>
            </a:extLst>
          </p:cNvPr>
          <p:cNvSpPr/>
          <p:nvPr/>
        </p:nvSpPr>
        <p:spPr>
          <a:xfrm>
            <a:off x="5141272" y="2581938"/>
            <a:ext cx="1454082" cy="1812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DA5C8C-A3B1-38FC-BE09-B07104228B1F}"/>
              </a:ext>
            </a:extLst>
          </p:cNvPr>
          <p:cNvSpPr/>
          <p:nvPr/>
        </p:nvSpPr>
        <p:spPr>
          <a:xfrm>
            <a:off x="5141272" y="2760764"/>
            <a:ext cx="1454082" cy="1812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C3B309-C8FA-C456-99B4-08926225178B}"/>
              </a:ext>
            </a:extLst>
          </p:cNvPr>
          <p:cNvSpPr/>
          <p:nvPr/>
        </p:nvSpPr>
        <p:spPr>
          <a:xfrm>
            <a:off x="5141272" y="3119010"/>
            <a:ext cx="1454082" cy="72341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C90555-C2F3-B22C-C964-8D5DA6DEA1E8}"/>
              </a:ext>
            </a:extLst>
          </p:cNvPr>
          <p:cNvSpPr/>
          <p:nvPr/>
        </p:nvSpPr>
        <p:spPr>
          <a:xfrm>
            <a:off x="5141272" y="2205424"/>
            <a:ext cx="1454082" cy="1812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791656-EDD7-2BF2-3B3F-CF72ECF53384}"/>
              </a:ext>
            </a:extLst>
          </p:cNvPr>
          <p:cNvSpPr/>
          <p:nvPr/>
        </p:nvSpPr>
        <p:spPr>
          <a:xfrm>
            <a:off x="5141272" y="2393681"/>
            <a:ext cx="1454082" cy="18125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75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6" grpId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D6D475-797B-4204-98CC-96B58084B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BAD64C6-6EB7-C06D-7FB5-D1C29AD1B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Zone Information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4F15FC-8781-E3B0-FB02-1B020F90E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" y="960120"/>
            <a:ext cx="3738378" cy="5897245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Interactive tables</a:t>
            </a:r>
          </a:p>
          <a:p>
            <a:pPr marL="571500" lvl="1" indent="-285750"/>
            <a:r>
              <a:rPr lang="en-US"/>
              <a:t>Zone definitions</a:t>
            </a:r>
          </a:p>
          <a:p>
            <a:pPr marL="571500" lvl="1" indent="-285750"/>
            <a:r>
              <a:rPr lang="en-US"/>
              <a:t>Example coordinates</a:t>
            </a: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/>
              <a:t>Downloadable data and other tables will be added later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64DB34-9479-4009-B3B6-3C53F71BF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379" y="0"/>
            <a:ext cx="8453621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E8EBF4-B5F4-16E5-EDC4-5FA2C04D5E8F}"/>
              </a:ext>
            </a:extLst>
          </p:cNvPr>
          <p:cNvSpPr/>
          <p:nvPr/>
        </p:nvSpPr>
        <p:spPr>
          <a:xfrm>
            <a:off x="5982513" y="3429000"/>
            <a:ext cx="6060332" cy="160020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ECFF77-FAED-71CE-E910-8108038AD1B1}"/>
              </a:ext>
            </a:extLst>
          </p:cNvPr>
          <p:cNvSpPr/>
          <p:nvPr/>
        </p:nvSpPr>
        <p:spPr>
          <a:xfrm>
            <a:off x="5982513" y="5140259"/>
            <a:ext cx="6060332" cy="142591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47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1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pic>
        <p:nvPicPr>
          <p:cNvPr id="275" name="Google Shape;275;p2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4649" y="548005"/>
            <a:ext cx="9562702" cy="621792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76" name="Google Shape;276;p21"/>
          <p:cNvSpPr/>
          <p:nvPr/>
        </p:nvSpPr>
        <p:spPr>
          <a:xfrm>
            <a:off x="1645920" y="3913632"/>
            <a:ext cx="1828800" cy="274320"/>
          </a:xfrm>
          <a:prstGeom prst="rect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2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sp>
        <p:nvSpPr>
          <p:cNvPr id="282" name="Google Shape;282;p22"/>
          <p:cNvSpPr txBox="1">
            <a:spLocks noGrp="1"/>
          </p:cNvSpPr>
          <p:nvPr>
            <p:ph type="title"/>
          </p:nvPr>
        </p:nvSpPr>
        <p:spPr>
          <a:xfrm>
            <a:off x="91439" y="457200"/>
            <a:ext cx="3853319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</a:pPr>
            <a:r>
              <a:rPr lang="en-US"/>
              <a:t>ArcGIS Online SPCS2022 Experience</a:t>
            </a:r>
            <a:endParaRPr/>
          </a:p>
        </p:txBody>
      </p:sp>
      <p:sp>
        <p:nvSpPr>
          <p:cNvPr id="283" name="Google Shape;283;p22"/>
          <p:cNvSpPr txBox="1">
            <a:spLocks noGrp="1"/>
          </p:cNvSpPr>
          <p:nvPr>
            <p:ph type="body" idx="1"/>
          </p:nvPr>
        </p:nvSpPr>
        <p:spPr>
          <a:xfrm>
            <a:off x="91440" y="1463040"/>
            <a:ext cx="3853318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dirty="0"/>
              <a:t>Online interactive maps</a:t>
            </a:r>
            <a:endParaRPr dirty="0"/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dirty="0"/>
              <a:t>Shows distortion and gives projection definitions</a:t>
            </a:r>
            <a:endParaRPr dirty="0"/>
          </a:p>
        </p:txBody>
      </p:sp>
      <p:pic>
        <p:nvPicPr>
          <p:cNvPr id="284" name="Google Shape;28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4759" y="0"/>
            <a:ext cx="8247241" cy="6858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85" name="Google Shape;285;p22"/>
          <p:cNvSpPr/>
          <p:nvPr/>
        </p:nvSpPr>
        <p:spPr>
          <a:xfrm>
            <a:off x="4060196" y="1158240"/>
            <a:ext cx="1596892" cy="1121664"/>
          </a:xfrm>
          <a:prstGeom prst="rect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2"/>
          <p:cNvSpPr/>
          <p:nvPr/>
        </p:nvSpPr>
        <p:spPr>
          <a:xfrm>
            <a:off x="10070592" y="996696"/>
            <a:ext cx="1993392" cy="365125"/>
          </a:xfrm>
          <a:prstGeom prst="rect">
            <a:avLst/>
          </a:prstGeom>
          <a:noFill/>
          <a:ln w="3810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3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292" name="Google Shape;29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95"/>
            <a:ext cx="12192000" cy="685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5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4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sp>
        <p:nvSpPr>
          <p:cNvPr id="299" name="Google Shape;299;p24"/>
          <p:cNvSpPr txBox="1">
            <a:spLocks noGrp="1"/>
          </p:cNvSpPr>
          <p:nvPr>
            <p:ph type="title"/>
          </p:nvPr>
        </p:nvSpPr>
        <p:spPr>
          <a:xfrm>
            <a:off x="91439" y="457200"/>
            <a:ext cx="3771785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</a:pPr>
            <a:r>
              <a:rPr lang="en-US"/>
              <a:t>NSRS Modernization</a:t>
            </a:r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body" idx="1"/>
          </p:nvPr>
        </p:nvSpPr>
        <p:spPr>
          <a:xfrm>
            <a:off x="91440" y="960119"/>
            <a:ext cx="3771784" cy="5897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Alpha site is </a:t>
            </a:r>
            <a:r>
              <a:rPr lang="en-US" b="1" i="1"/>
              <a:t>ONLY</a:t>
            </a:r>
            <a:r>
              <a:rPr lang="en-US"/>
              <a:t> for NSRS Modernization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Rollout 2025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More to it than just SPCS2022…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Deprecation of U.S. survey foot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Terrestrial reference frames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Geopotential datum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Time-dependence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Reference epoch coordinates</a:t>
            </a:r>
            <a:endParaRPr/>
          </a:p>
          <a:p>
            <a:pPr marL="57150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And more…</a:t>
            </a:r>
            <a:endParaRPr/>
          </a:p>
          <a:p>
            <a:pPr marL="571500" lvl="1" indent="-1333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301" name="Google Shape;301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3225" y="548640"/>
            <a:ext cx="8328775" cy="630936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302" name="Google Shape;302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71760" y="4771072"/>
            <a:ext cx="18288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4"/>
          <p:cNvSpPr/>
          <p:nvPr/>
        </p:nvSpPr>
        <p:spPr>
          <a:xfrm rot="-1345051">
            <a:off x="3701812" y="3397612"/>
            <a:ext cx="8651600" cy="186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PRELIMINARY</a:t>
            </a:r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EC8ED2-9494-172A-FCBE-D79E4851FF10}"/>
              </a:ext>
            </a:extLst>
          </p:cNvPr>
          <p:cNvSpPr/>
          <p:nvPr/>
        </p:nvSpPr>
        <p:spPr>
          <a:xfrm>
            <a:off x="353475" y="3184232"/>
            <a:ext cx="3160449" cy="7543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/>
          <p:cNvSpPr txBox="1">
            <a:spLocks noGrp="1"/>
          </p:cNvSpPr>
          <p:nvPr>
            <p:ph type="sldNum" idx="12"/>
          </p:nvPr>
        </p:nvSpPr>
        <p:spPr>
          <a:xfrm>
            <a:off x="9144000" y="649224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</a:pPr>
            <a:fld id="{00000000-1234-1234-1234-123412341234}" type="slidenum">
              <a:rPr lang="en-US" sz="16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sz="16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1124712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en-US"/>
              <a:t>That’s great, but when will SPCS2022 be done?</a:t>
            </a:r>
            <a:endParaRPr/>
          </a:p>
        </p:txBody>
      </p:sp>
      <p:sp>
        <p:nvSpPr>
          <p:cNvPr id="310" name="Google Shape;310;p25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1124712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1" dirty="0"/>
              <a:t>SPCS2022 included with rollout of Modernized NSRS in </a:t>
            </a:r>
            <a:r>
              <a:rPr lang="en-US" sz="3600" b="1" i="1" dirty="0">
                <a:solidFill>
                  <a:srgbClr val="C00000"/>
                </a:solidFill>
              </a:rPr>
              <a:t>2025</a:t>
            </a:r>
            <a:endParaRPr b="1" i="1" dirty="0">
              <a:solidFill>
                <a:srgbClr val="C00000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b="1" dirty="0"/>
              <a:t>But SPCS2022 design will be done sooner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dirty="0"/>
              <a:t>Getting feedback from stakeholders and others </a:t>
            </a:r>
            <a:r>
              <a:rPr lang="en-US" b="1" i="1" dirty="0">
                <a:solidFill>
                  <a:srgbClr val="C00000"/>
                </a:solidFill>
              </a:rPr>
              <a:t>NOW</a:t>
            </a:r>
          </a:p>
          <a:p>
            <a:pPr marL="685800" lvl="1" indent="-228600">
              <a:buSzPts val="2400"/>
            </a:pPr>
            <a:r>
              <a:rPr lang="en-US" dirty="0"/>
              <a:t>In process of finalizing designs </a:t>
            </a:r>
            <a:r>
              <a:rPr lang="en-US" b="1" i="1" dirty="0">
                <a:solidFill>
                  <a:srgbClr val="C00000"/>
                </a:solidFill>
              </a:rPr>
              <a:t>NOW</a:t>
            </a:r>
            <a:endParaRPr b="1" i="1" dirty="0">
              <a:solidFill>
                <a:srgbClr val="C00000"/>
              </a:solidFill>
            </a:endParaRPr>
          </a:p>
          <a:p>
            <a:pPr marL="685800" lvl="1" indent="-228600">
              <a:buSzPts val="2400"/>
            </a:pPr>
            <a:r>
              <a:rPr lang="en-US" dirty="0"/>
              <a:t>Updating projection algorithms </a:t>
            </a:r>
            <a:r>
              <a:rPr lang="en-US" b="1" i="1" dirty="0">
                <a:solidFill>
                  <a:srgbClr val="C00000"/>
                </a:solidFill>
              </a:rPr>
              <a:t>NOW</a:t>
            </a:r>
            <a:endParaRPr lang="en-US" dirty="0">
              <a:solidFill>
                <a:srgbClr val="C00000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Pts val="2800"/>
              <a:buChar char="•"/>
            </a:pPr>
            <a:r>
              <a:rPr lang="en-US" b="1" i="1" dirty="0">
                <a:solidFill>
                  <a:srgbClr val="C00000"/>
                </a:solidFill>
              </a:rPr>
              <a:t>Designs done and shared with the </a:t>
            </a:r>
            <a:r>
              <a:rPr lang="en-US" b="1" i="1">
                <a:solidFill>
                  <a:srgbClr val="C00000"/>
                </a:solidFill>
              </a:rPr>
              <a:t>world this </a:t>
            </a:r>
            <a:r>
              <a:rPr lang="en-US" b="1" i="1" dirty="0">
                <a:solidFill>
                  <a:srgbClr val="C00000"/>
                </a:solidFill>
              </a:rPr>
              <a:t>year (2024)!</a:t>
            </a:r>
          </a:p>
          <a:p>
            <a:pPr marL="685800" lvl="1" indent="-228600">
              <a:spcBef>
                <a:spcPts val="1000"/>
              </a:spcBef>
              <a:buClr>
                <a:srgbClr val="C00000"/>
              </a:buClr>
              <a:buSzPts val="2800"/>
            </a:pPr>
            <a:r>
              <a:rPr lang="en-US" b="1" i="1" dirty="0">
                <a:solidFill>
                  <a:srgbClr val="C00000"/>
                </a:solidFill>
              </a:rPr>
              <a:t>Provide definitions directly usable by commercial partners</a:t>
            </a:r>
          </a:p>
          <a:p>
            <a:pPr marL="685800" lvl="1" indent="-228600">
              <a:spcBef>
                <a:spcPts val="1000"/>
              </a:spcBef>
              <a:buClr>
                <a:srgbClr val="C00000"/>
              </a:buClr>
              <a:buSzPts val="2800"/>
            </a:pPr>
            <a:r>
              <a:rPr lang="en-US" b="1" i="1" dirty="0">
                <a:solidFill>
                  <a:srgbClr val="C00000"/>
                </a:solidFill>
              </a:rPr>
              <a:t>Definitions also in EPSG Geodetic Parameter Dataset and ISO Geodetic Registry</a:t>
            </a:r>
          </a:p>
          <a:p>
            <a:pPr marL="685800" lvl="1" indent="-228600">
              <a:spcBef>
                <a:spcPts val="1000"/>
              </a:spcBef>
              <a:buClr>
                <a:srgbClr val="C00000"/>
              </a:buClr>
              <a:buSzPts val="2800"/>
            </a:pPr>
            <a:r>
              <a:rPr lang="en-US" b="1" i="1" dirty="0">
                <a:solidFill>
                  <a:srgbClr val="C00000"/>
                </a:solidFill>
              </a:rPr>
              <a:t>Issue Federal Register Notice</a:t>
            </a:r>
          </a:p>
          <a:p>
            <a:pPr marL="685800" lvl="1" indent="-228600">
              <a:spcBef>
                <a:spcPts val="1000"/>
              </a:spcBef>
              <a:buClr>
                <a:srgbClr val="C00000"/>
              </a:buClr>
              <a:buSzPts val="2800"/>
            </a:pPr>
            <a:r>
              <a:rPr lang="en-US" b="1" i="1" dirty="0">
                <a:solidFill>
                  <a:srgbClr val="C00000"/>
                </a:solidFill>
              </a:rPr>
              <a:t>Plus a detailed report (or two…)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CE755F9-7A2C-D1BF-586C-CFED92250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692" y="-635"/>
            <a:ext cx="6252308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30E207-5648-0EA3-3B03-9ECD9AFA2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8DAF9-CFC1-344C-89B7-DCB2EBBDC673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45A71E-32B1-7166-C08C-EEB567E4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Where to learn more…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F7B653-FC9E-B60C-85AC-B61B88F7AD2E}"/>
              </a:ext>
            </a:extLst>
          </p:cNvPr>
          <p:cNvSpPr txBox="1"/>
          <p:nvPr/>
        </p:nvSpPr>
        <p:spPr>
          <a:xfrm>
            <a:off x="6414106" y="457200"/>
            <a:ext cx="3709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geodesy.noaa.gov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E4F0CE-4475-026C-356E-2C398D3C6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93253" y="3017203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6A2F8FE-8125-E45B-DB59-E2E12CD25E3E}"/>
              </a:ext>
            </a:extLst>
          </p:cNvPr>
          <p:cNvSpPr/>
          <p:nvPr/>
        </p:nvSpPr>
        <p:spPr>
          <a:xfrm>
            <a:off x="365760" y="1822899"/>
            <a:ext cx="5394748" cy="132343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1" u="none" strike="noStrike" kern="1200" cap="none" spc="0" normalizeH="0" baseline="0" noProof="0" dirty="0">
                <a:ln w="22225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Questions?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C0ACA7-0B9D-262F-8779-EFD78A529A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76" y="5038895"/>
            <a:ext cx="1828800" cy="1828800"/>
          </a:xfrm>
          <a:prstGeom prst="rect">
            <a:avLst/>
          </a:prstGeom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5375FBB-4329-B408-E0AC-33AD9A608A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542014" y="3885882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859CCFA-5666-5DA2-2736-873A79EFE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93253" y="4984753"/>
            <a:ext cx="345186" cy="457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B3ACD5-2D71-EA01-B7C3-0A7DED82C784}"/>
              </a:ext>
            </a:extLst>
          </p:cNvPr>
          <p:cNvSpPr/>
          <p:nvPr/>
        </p:nvSpPr>
        <p:spPr>
          <a:xfrm>
            <a:off x="365760" y="3354917"/>
            <a:ext cx="5394748" cy="132343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1" u="none" strike="noStrike" kern="1200" cap="none" spc="0" normalizeH="0" baseline="0" noProof="0" dirty="0">
                <a:ln w="22225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Comments? </a:t>
            </a:r>
          </a:p>
        </p:txBody>
      </p:sp>
    </p:spTree>
    <p:extLst>
      <p:ext uri="{BB962C8B-B14F-4D97-AF65-F5344CB8AC3E}">
        <p14:creationId xmlns:p14="http://schemas.microsoft.com/office/powerpoint/2010/main" val="272554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FE0E42ED-2943-7596-3A18-13EB0C536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76897EA0-70B4-2A09-DE72-85316B19DFCF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3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B4636D27-6547-0313-B02A-CC4E05AE55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9B577ED7-71B1-5F2E-D7FE-4B5715089487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F33F2105-D46C-01CC-8911-D93E992FD7D1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190CE81-A4B7-A033-DBFA-8F6AEE1E126D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CE03D997-C08B-0816-2CB6-ABBDE67D51CE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815FAFE0-1785-FDF3-64C7-729EDCE95255}"/>
              </a:ext>
            </a:extLst>
          </p:cNvPr>
          <p:cNvSpPr/>
          <p:nvPr/>
        </p:nvSpPr>
        <p:spPr>
          <a:xfrm>
            <a:off x="229479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C79155-1DE9-75BC-0B90-BBEEECC4F36A}"/>
              </a:ext>
            </a:extLst>
          </p:cNvPr>
          <p:cNvSpPr txBox="1"/>
          <p:nvPr/>
        </p:nvSpPr>
        <p:spPr>
          <a:xfrm>
            <a:off x="457199" y="2834640"/>
            <a:ext cx="6400800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Begin SPCS2022 project:  </a:t>
            </a:r>
            <a:r>
              <a:rPr lang="en-US" sz="2400" dirty="0">
                <a:latin typeface="+mn-lt"/>
              </a:rPr>
              <a:t>May 23</a:t>
            </a:r>
          </a:p>
        </p:txBody>
      </p:sp>
    </p:spTree>
    <p:extLst>
      <p:ext uri="{BB962C8B-B14F-4D97-AF65-F5344CB8AC3E}">
        <p14:creationId xmlns:p14="http://schemas.microsoft.com/office/powerpoint/2010/main" val="370674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BB6F3E73-E448-E737-EF0F-FA276C4E5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B9EF83C4-0CDA-EC22-9797-7EE3D5CD6A6A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4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2BB16479-F996-1989-E864-1CFD263341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0CB4A63E-9ECD-6378-F74A-941B41A756BC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B6F307BC-55A9-98F5-F979-B0D455A7AE63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3FA226C-70B5-A3EC-16CB-FCC2B0856C5A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834D53D8-E0CE-0A01-D2DA-F28CFA520673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B6F75729-185E-513E-811B-CFC4D05BCBBA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88899E74-739C-6BE2-1DD0-F7CAA88B6755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D9106E05-9C5D-70E1-6480-5255EE185D55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F0785592-E14C-0BFB-6C63-D8CD2F16079B}"/>
              </a:ext>
            </a:extLst>
          </p:cNvPr>
          <p:cNvSpPr/>
          <p:nvPr/>
        </p:nvSpPr>
        <p:spPr>
          <a:xfrm>
            <a:off x="1838823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0E03FB-E33A-AE62-7A54-F2C13B1B6519}"/>
              </a:ext>
            </a:extLst>
          </p:cNvPr>
          <p:cNvSpPr txBox="1"/>
          <p:nvPr/>
        </p:nvSpPr>
        <p:spPr>
          <a:xfrm>
            <a:off x="2066543" y="2834640"/>
            <a:ext cx="7315200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Presentation to FGCS:  </a:t>
            </a:r>
            <a:r>
              <a:rPr lang="en-US" sz="2400" dirty="0">
                <a:latin typeface="+mn-lt"/>
              </a:rPr>
              <a:t>Feb 22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Special Publication NOS NGS 13:  </a:t>
            </a:r>
            <a:r>
              <a:rPr lang="en-US" sz="2400" dirty="0">
                <a:latin typeface="+mn-lt"/>
              </a:rPr>
              <a:t>Mar 6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(State Plane history):  </a:t>
            </a:r>
            <a:r>
              <a:rPr lang="en-US" sz="2400" dirty="0">
                <a:latin typeface="+mn-lt"/>
              </a:rPr>
              <a:t>Mar 8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(SPCS2022): </a:t>
            </a:r>
            <a:r>
              <a:rPr lang="en-US" sz="2400" dirty="0">
                <a:latin typeface="+mn-lt"/>
              </a:rPr>
              <a:t> Apr 12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Issue Federal Register Notice (FRN):  </a:t>
            </a:r>
            <a:r>
              <a:rPr lang="en-US" sz="2400" dirty="0">
                <a:latin typeface="+mn-lt"/>
              </a:rPr>
              <a:t>Apr 18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Deadline for FRN comments:  </a:t>
            </a:r>
            <a:r>
              <a:rPr lang="en-US" sz="2400" dirty="0">
                <a:latin typeface="+mn-lt"/>
              </a:rPr>
              <a:t>Aug 31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Presentation to FGCS (review FRN comments):  </a:t>
            </a:r>
            <a:r>
              <a:rPr lang="en-US" sz="2400" dirty="0">
                <a:latin typeface="+mn-lt"/>
              </a:rPr>
              <a:t>Oct 25</a:t>
            </a:r>
          </a:p>
        </p:txBody>
      </p:sp>
    </p:spTree>
    <p:extLst>
      <p:ext uri="{BB962C8B-B14F-4D97-AF65-F5344CB8AC3E}">
        <p14:creationId xmlns:p14="http://schemas.microsoft.com/office/powerpoint/2010/main" val="146264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254BEC75-8E57-134B-C758-61A1DD480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47E0D35C-D98D-3590-8EED-BA10F8D5C163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5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65BF00FA-2F0E-BBBB-DAE9-A60F2F335A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BB30BEE3-FEDD-CC5C-BABC-4864EAF4D8CE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68179C2D-05EC-A5F8-189D-AD8AB3FBD273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B572AD8D-6154-C65B-418C-E0DADE2D6E17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11F15F3E-FC05-27FC-3564-AF955F6AA5BD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3C740540-94D3-03E3-12BA-5D9081BDC4C7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DDF4C67D-1977-D3A2-60C0-03536C6BD896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BC366587-DEC9-B12B-A771-5EFCE16F4B6B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0835F374-AB03-8162-E980-7FF404C8F751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B9BB2261-0797-3353-8E33-442CEDF2A3DF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7F94AF6A-C749-B3EC-D837-0A881419E394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6E87F8C1-4B30-5FDD-039F-887FEBD12B79}"/>
              </a:ext>
            </a:extLst>
          </p:cNvPr>
          <p:cNvSpPr/>
          <p:nvPr/>
        </p:nvSpPr>
        <p:spPr>
          <a:xfrm>
            <a:off x="3448167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3103A1-89A3-3B7A-71B9-DAAF839263D0}"/>
              </a:ext>
            </a:extLst>
          </p:cNvPr>
          <p:cNvSpPr txBox="1"/>
          <p:nvPr/>
        </p:nvSpPr>
        <p:spPr>
          <a:xfrm>
            <a:off x="3675886" y="2834639"/>
            <a:ext cx="8516113" cy="4022725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(SPCS2022): </a:t>
            </a:r>
            <a:r>
              <a:rPr lang="en-US" sz="2400" dirty="0">
                <a:latin typeface="+mn-lt"/>
              </a:rPr>
              <a:t> Mar 7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Publish SPCS2022 Policy and Procedures:  </a:t>
            </a:r>
            <a:r>
              <a:rPr lang="en-US" sz="2400" dirty="0">
                <a:latin typeface="+mn-lt"/>
              </a:rPr>
              <a:t>Apr 23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(U.S. survey foot):  </a:t>
            </a:r>
            <a:r>
              <a:rPr lang="en-US" sz="2400" dirty="0">
                <a:latin typeface="+mn-lt"/>
              </a:rPr>
              <a:t>Apr 25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(SPCS2022): </a:t>
            </a:r>
            <a:r>
              <a:rPr lang="en-US" sz="2400" dirty="0">
                <a:latin typeface="+mn-lt"/>
              </a:rPr>
              <a:t> May 6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(SPCS2022): </a:t>
            </a:r>
            <a:r>
              <a:rPr lang="en-US" sz="2400" dirty="0">
                <a:latin typeface="+mn-lt"/>
              </a:rPr>
              <a:t> Oct 10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Initial FRN on deprecation of U.S. survey foot:  </a:t>
            </a:r>
            <a:r>
              <a:rPr lang="en-US" sz="2400" dirty="0">
                <a:latin typeface="+mn-lt"/>
              </a:rPr>
              <a:t>Oct 17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(U.S. survey foot):  </a:t>
            </a:r>
            <a:r>
              <a:rPr lang="en-US" sz="2400" dirty="0">
                <a:latin typeface="+mn-lt"/>
              </a:rPr>
              <a:t>Dec 12</a:t>
            </a:r>
          </a:p>
        </p:txBody>
      </p:sp>
    </p:spTree>
    <p:extLst>
      <p:ext uri="{BB962C8B-B14F-4D97-AF65-F5344CB8AC3E}">
        <p14:creationId xmlns:p14="http://schemas.microsoft.com/office/powerpoint/2010/main" val="366230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9DCB638E-9865-1C8D-E991-F15E7C35A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70ADBE65-4672-7168-9AC7-B2458C95CE5B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6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4799FE93-42E3-F72B-5515-5D955F7EB5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EA83DC96-CEE5-117B-C593-B03E48E481DD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F5DCEA48-0A63-A2ED-088D-FC06C7079291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FC7AA3BA-62AB-BB2B-A53B-8614C9026E11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0D4927B1-5B23-582F-4249-F4F3F1F391CF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D92F14A1-2263-460D-1BEB-77AEECDD4458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655A0E63-6331-CC26-0D01-E30A9C16F384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5FDB688C-0F0C-FF41-EA53-9025316D1F06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D9B370A4-10A7-500D-B9F3-4634BDA3DD0A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02520738-904C-FC75-5161-C27E6898599C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67A9BDD4-F452-7E46-DFA1-B0573A0897B7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BC759C86-2B04-D428-39A2-EC6C8027FCB6}"/>
              </a:ext>
            </a:extLst>
          </p:cNvPr>
          <p:cNvGrpSpPr/>
          <p:nvPr/>
        </p:nvGrpSpPr>
        <p:grpSpPr>
          <a:xfrm>
            <a:off x="4828032" y="1463040"/>
            <a:ext cx="914400" cy="914400"/>
            <a:chOff x="3028544" y="1463040"/>
            <a:chExt cx="914400" cy="91440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FF4F870F-8B74-F8E0-AA17-66358FDB783A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D02BD359-8428-DE16-B960-F02ECAA8018F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72A91562-FE29-CE92-22D3-4E771F051A7F}"/>
              </a:ext>
            </a:extLst>
          </p:cNvPr>
          <p:cNvSpPr/>
          <p:nvPr/>
        </p:nvSpPr>
        <p:spPr>
          <a:xfrm>
            <a:off x="5057511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43363C-9065-A5DE-79A3-6BA71EF0C3ED}"/>
              </a:ext>
            </a:extLst>
          </p:cNvPr>
          <p:cNvSpPr txBox="1"/>
          <p:nvPr/>
        </p:nvSpPr>
        <p:spPr>
          <a:xfrm>
            <a:off x="5285231" y="2834640"/>
            <a:ext cx="6689519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>
                <a:latin typeface="+mj-lt"/>
              </a:rPr>
              <a:t>Stakeholder request and proposal deadline: </a:t>
            </a:r>
            <a:r>
              <a:rPr lang="en-US" sz="2400" dirty="0">
                <a:latin typeface="+mj-lt"/>
              </a:rPr>
              <a:t> Mar 31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j-lt"/>
              </a:rPr>
              <a:t>Webinar (SPCS2022): </a:t>
            </a:r>
            <a:r>
              <a:rPr lang="en-US" sz="2400" dirty="0">
                <a:latin typeface="+mj-lt"/>
              </a:rPr>
              <a:t> June 11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+mj-lt"/>
              </a:rPr>
              <a:t>Issue final determination FRN for deprecating U.S. survey foot: </a:t>
            </a:r>
            <a:r>
              <a:rPr lang="en-US" sz="2400" dirty="0">
                <a:latin typeface="+mj-lt"/>
              </a:rPr>
              <a:t> Oct 5</a:t>
            </a:r>
          </a:p>
        </p:txBody>
      </p:sp>
    </p:spTree>
    <p:extLst>
      <p:ext uri="{BB962C8B-B14F-4D97-AF65-F5344CB8AC3E}">
        <p14:creationId xmlns:p14="http://schemas.microsoft.com/office/powerpoint/2010/main" val="398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3A208DC5-6CAD-30FF-28FB-F1A1EE8B0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F0626D44-00C6-5880-8A28-9627EEF1DE7C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7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8D0619EF-F9BC-351D-D55A-91CB8B11DD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DC27723E-0F9A-DBCA-30A0-7324C4DA4721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1D97A60C-1A72-6F3D-269D-BD941FC1B5EE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520EDF5-0C66-8358-8E27-6070EDB1C923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72389F98-6B4E-2488-4B8F-82BAA0D4A08C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65971214-ABEB-5E88-24AE-6CB08BBF96C2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69FFC606-43F5-B35E-C0F7-3928360D0184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E178AAD9-F27B-DACE-0163-65C91AA78B2E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D3354B32-4518-75CE-7258-6F87256CBB84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107D4EB9-3CDB-2FB3-FD0E-2C063008C22E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4F599167-256A-EF22-61EC-2BBF64088ABD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B0C9A001-ACD5-9B58-82F2-05B65A130E7B}"/>
              </a:ext>
            </a:extLst>
          </p:cNvPr>
          <p:cNvGrpSpPr/>
          <p:nvPr/>
        </p:nvGrpSpPr>
        <p:grpSpPr>
          <a:xfrm>
            <a:off x="4828032" y="1463040"/>
            <a:ext cx="914400" cy="914400"/>
            <a:chOff x="3028544" y="1463040"/>
            <a:chExt cx="914400" cy="91440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8A261C19-C3F0-4985-1699-1A23EC105F05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70F3B7D0-F1A7-E5A0-5CD0-09D74E3D9641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792E9406-DBF3-1403-F673-A61112E5E142}"/>
              </a:ext>
            </a:extLst>
          </p:cNvPr>
          <p:cNvGrpSpPr/>
          <p:nvPr/>
        </p:nvGrpSpPr>
        <p:grpSpPr>
          <a:xfrm>
            <a:off x="6446520" y="1463040"/>
            <a:ext cx="914400" cy="914400"/>
            <a:chOff x="3028544" y="1463040"/>
            <a:chExt cx="914400" cy="914400"/>
          </a:xfrm>
        </p:grpSpPr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95105C97-596F-F100-98D8-A1C91C417555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B066E52A-175D-016D-E987-C10E9E73E4BA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E94170AE-21EF-05B9-5494-A5C62DD3C683}"/>
              </a:ext>
            </a:extLst>
          </p:cNvPr>
          <p:cNvSpPr/>
          <p:nvPr/>
        </p:nvSpPr>
        <p:spPr>
          <a:xfrm>
            <a:off x="6675999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79C48-D585-B86D-57D9-ADB32D1DCCD1}"/>
              </a:ext>
            </a:extLst>
          </p:cNvPr>
          <p:cNvSpPr txBox="1"/>
          <p:nvPr/>
        </p:nvSpPr>
        <p:spPr>
          <a:xfrm>
            <a:off x="137159" y="2834640"/>
            <a:ext cx="6766560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>
              <a:spcAft>
                <a:spcPts val="1200"/>
              </a:spcAft>
            </a:pPr>
            <a:r>
              <a:rPr lang="en-US" sz="2400" b="1" dirty="0">
                <a:latin typeface="+mj-lt"/>
              </a:rPr>
              <a:t>Stakeholder design submittal deadline: </a:t>
            </a:r>
            <a:r>
              <a:rPr lang="en-US" sz="2400" dirty="0">
                <a:latin typeface="+mj-lt"/>
              </a:rPr>
              <a:t> Mar 31</a:t>
            </a: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j-lt"/>
              </a:rPr>
              <a:t>Webinar (SPCS2022): </a:t>
            </a:r>
            <a:r>
              <a:rPr lang="en-US" sz="2400" dirty="0">
                <a:latin typeface="+mj-lt"/>
              </a:rPr>
              <a:t> Dec 9</a:t>
            </a:r>
          </a:p>
        </p:txBody>
      </p:sp>
    </p:spTree>
    <p:extLst>
      <p:ext uri="{BB962C8B-B14F-4D97-AF65-F5344CB8AC3E}">
        <p14:creationId xmlns:p14="http://schemas.microsoft.com/office/powerpoint/2010/main" val="52214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57EDA0F2-C36A-4491-0618-6B976505A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F678C61D-5F41-DC85-6819-6341FD41DCAC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8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CF8F1D6E-5C2B-D470-5705-E4B372DC5A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193FCB58-5D78-EEEF-00E9-5A32657115C2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90D9F47E-5258-3C27-CD1D-82E1319694D0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4ADFF60-DF0E-1158-2B8D-5DE6553BB378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04785F33-A96C-32DF-6F5A-2060557F5927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DB86C523-3D46-F6A5-96BC-5A856FC59FC0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D2B14B91-428D-DDA4-CD85-9CEB4E42855A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A5BF3A52-1B8F-E8CC-8178-2E7ED95E3AEE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0AD9E459-67C9-C128-374E-868BEDC85055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D3134E25-82CC-18CC-5D89-9C219AF954E3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07B755D3-A65C-3A78-DEF1-7FC169D1C390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A06DBF17-ED45-047F-0347-86D287FE0A0A}"/>
              </a:ext>
            </a:extLst>
          </p:cNvPr>
          <p:cNvGrpSpPr/>
          <p:nvPr/>
        </p:nvGrpSpPr>
        <p:grpSpPr>
          <a:xfrm>
            <a:off x="4828032" y="1463040"/>
            <a:ext cx="914400" cy="914400"/>
            <a:chOff x="3028544" y="1463040"/>
            <a:chExt cx="914400" cy="91440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1ADBAD69-4E93-B35F-A274-35D4D1B6CBEA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058EC2ED-95FE-7BDD-EC52-9E0DEEE76816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0D59CDA6-44BA-BF39-9E64-5A64248D07FD}"/>
              </a:ext>
            </a:extLst>
          </p:cNvPr>
          <p:cNvGrpSpPr/>
          <p:nvPr/>
        </p:nvGrpSpPr>
        <p:grpSpPr>
          <a:xfrm>
            <a:off x="6446520" y="1463040"/>
            <a:ext cx="914400" cy="914400"/>
            <a:chOff x="3028544" y="1463040"/>
            <a:chExt cx="914400" cy="914400"/>
          </a:xfrm>
        </p:grpSpPr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FE97C8B4-79C3-B585-C92C-F74BFEAEF16B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8767D8CD-7061-DF5F-C09D-D54E64C01512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8B592EDF-1BF1-4B95-3950-D62EE351BA98}"/>
              </a:ext>
            </a:extLst>
          </p:cNvPr>
          <p:cNvGrpSpPr/>
          <p:nvPr/>
        </p:nvGrpSpPr>
        <p:grpSpPr>
          <a:xfrm>
            <a:off x="8055864" y="1463040"/>
            <a:ext cx="914400" cy="914400"/>
            <a:chOff x="3028544" y="1463040"/>
            <a:chExt cx="914400" cy="914400"/>
          </a:xfrm>
        </p:grpSpPr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EE03E135-6D97-FB5B-0832-6E4EC00A8572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1433AF1F-7788-6AD6-0D22-D877118D60D8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2022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E44A6807-250B-6C10-4CA8-918F4A8012A5}"/>
              </a:ext>
            </a:extLst>
          </p:cNvPr>
          <p:cNvSpPr/>
          <p:nvPr/>
        </p:nvSpPr>
        <p:spPr>
          <a:xfrm>
            <a:off x="8285343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10B1E5-3627-EAB5-3058-02B6F8B7BCFF}"/>
              </a:ext>
            </a:extLst>
          </p:cNvPr>
          <p:cNvSpPr txBox="1"/>
          <p:nvPr/>
        </p:nvSpPr>
        <p:spPr>
          <a:xfrm>
            <a:off x="1746503" y="2834640"/>
            <a:ext cx="6766560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(SPCS2022 and U.S. survey foot): </a:t>
            </a:r>
            <a:r>
              <a:rPr lang="en-US" sz="2400" dirty="0">
                <a:latin typeface="+mn-lt"/>
              </a:rPr>
              <a:t> Nov 10</a:t>
            </a: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U.S. survey foot deprecated:</a:t>
            </a:r>
            <a:r>
              <a:rPr lang="en-US" sz="2400" dirty="0">
                <a:latin typeface="+mn-lt"/>
              </a:rPr>
              <a:t>  Dec 31</a:t>
            </a:r>
          </a:p>
        </p:txBody>
      </p:sp>
    </p:spTree>
    <p:extLst>
      <p:ext uri="{BB962C8B-B14F-4D97-AF65-F5344CB8AC3E}">
        <p14:creationId xmlns:p14="http://schemas.microsoft.com/office/powerpoint/2010/main" val="3879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>
          <a:extLst>
            <a:ext uri="{FF2B5EF4-FFF2-40B4-BE49-F238E27FC236}">
              <a16:creationId xmlns:a16="http://schemas.microsoft.com/office/drawing/2014/main" id="{64E4F828-C256-31F9-0DC1-66DC7E9F7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5">
            <a:extLst>
              <a:ext uri="{FF2B5EF4-FFF2-40B4-BE49-F238E27FC236}">
                <a16:creationId xmlns:a16="http://schemas.microsoft.com/office/drawing/2014/main" id="{756DE1ED-BC8E-8019-23A7-AE91DF99F425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Calibri"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600"/>
                <a:buFont typeface="Calibri"/>
                <a:buNone/>
                <a:tabLst/>
                <a:defRPr/>
              </a:pPr>
              <a:t>9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5">
            <a:extLst>
              <a:ext uri="{FF2B5EF4-FFF2-40B4-BE49-F238E27FC236}">
                <a16:creationId xmlns:a16="http://schemas.microsoft.com/office/drawing/2014/main" id="{A24C7715-07E6-BF15-09EF-FD1E3A1CD8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en-US" dirty="0"/>
              <a:t>A brief history of the SPCS2022 project</a:t>
            </a:r>
            <a:endParaRPr dirty="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089A1C1C-46AB-55EE-C764-08C6702F3A4B}"/>
              </a:ext>
            </a:extLst>
          </p:cNvPr>
          <p:cNvSpPr/>
          <p:nvPr/>
        </p:nvSpPr>
        <p:spPr>
          <a:xfrm>
            <a:off x="0" y="1463040"/>
            <a:ext cx="12192000" cy="914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2556E91B-D496-1BDB-FF17-EE70E7820845}"/>
              </a:ext>
            </a:extLst>
          </p:cNvPr>
          <p:cNvGrpSpPr/>
          <p:nvPr/>
        </p:nvGrpSpPr>
        <p:grpSpPr>
          <a:xfrm>
            <a:off x="0" y="1463040"/>
            <a:ext cx="914400" cy="914400"/>
            <a:chOff x="0" y="1463040"/>
            <a:chExt cx="914400" cy="9144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FE456134-68F3-C26B-06F5-F23ECD712DA4}"/>
                </a:ext>
              </a:extLst>
            </p:cNvPr>
            <p:cNvSpPr/>
            <p:nvPr/>
          </p:nvSpPr>
          <p:spPr>
            <a:xfrm>
              <a:off x="0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47C9E76A-1D06-83DA-FD8D-EB5998E05DD4}"/>
                </a:ext>
              </a:extLst>
            </p:cNvPr>
            <p:cNvSpPr txBox="1"/>
            <p:nvPr/>
          </p:nvSpPr>
          <p:spPr>
            <a:xfrm flipH="1">
              <a:off x="0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2017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92047809-968B-8205-7F79-93C3857A101B}"/>
              </a:ext>
            </a:extLst>
          </p:cNvPr>
          <p:cNvGrpSpPr/>
          <p:nvPr/>
        </p:nvGrpSpPr>
        <p:grpSpPr>
          <a:xfrm>
            <a:off x="1609344" y="1463040"/>
            <a:ext cx="914400" cy="914400"/>
            <a:chOff x="1514272" y="1463040"/>
            <a:chExt cx="914400" cy="914400"/>
          </a:xfrm>
        </p:grpSpPr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C895F79F-8E90-189B-01EE-0F7A8FAC8050}"/>
                </a:ext>
              </a:extLst>
            </p:cNvPr>
            <p:cNvSpPr/>
            <p:nvPr/>
          </p:nvSpPr>
          <p:spPr>
            <a:xfrm>
              <a:off x="1514272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F94A697F-5440-57C0-C0FA-7D8DDF002BE5}"/>
                </a:ext>
              </a:extLst>
            </p:cNvPr>
            <p:cNvSpPr txBox="1"/>
            <p:nvPr/>
          </p:nvSpPr>
          <p:spPr>
            <a:xfrm flipH="1">
              <a:off x="1514272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72462624-90B7-C453-A5BF-9C70D17187A5}"/>
              </a:ext>
            </a:extLst>
          </p:cNvPr>
          <p:cNvGrpSpPr/>
          <p:nvPr/>
        </p:nvGrpSpPr>
        <p:grpSpPr>
          <a:xfrm>
            <a:off x="3218688" y="1463040"/>
            <a:ext cx="914400" cy="914400"/>
            <a:chOff x="3028544" y="1463040"/>
            <a:chExt cx="914400" cy="914400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C02DBA20-6960-E66F-E11F-7B56C79A92B3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6C917416-8AD8-CC73-E6E2-0DFBBAAE348E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B36E48E8-1DBA-6D2D-AE72-5E95F1EB59C6}"/>
              </a:ext>
            </a:extLst>
          </p:cNvPr>
          <p:cNvGrpSpPr/>
          <p:nvPr/>
        </p:nvGrpSpPr>
        <p:grpSpPr>
          <a:xfrm>
            <a:off x="4828032" y="1463040"/>
            <a:ext cx="914400" cy="914400"/>
            <a:chOff x="3028544" y="1463040"/>
            <a:chExt cx="914400" cy="914400"/>
          </a:xfrm>
        </p:grpSpPr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A1F39D1C-67B5-F350-F6D6-DB6050CF6B62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27EFD7E4-A977-A826-AD9E-BC9C58A84C87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AF05A34E-EDBD-469B-3EA4-7F3DB094EFA2}"/>
              </a:ext>
            </a:extLst>
          </p:cNvPr>
          <p:cNvGrpSpPr/>
          <p:nvPr/>
        </p:nvGrpSpPr>
        <p:grpSpPr>
          <a:xfrm>
            <a:off x="6446520" y="1463040"/>
            <a:ext cx="914400" cy="914400"/>
            <a:chOff x="3028544" y="1463040"/>
            <a:chExt cx="914400" cy="914400"/>
          </a:xfrm>
        </p:grpSpPr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1EEEDDBB-6376-DBA2-E300-44D0E6F80A89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4C4C6867-351C-CE13-D034-29C911F8FE40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EBAEFB9B-1B7A-D739-EBCE-A1AC7B639381}"/>
              </a:ext>
            </a:extLst>
          </p:cNvPr>
          <p:cNvGrpSpPr/>
          <p:nvPr/>
        </p:nvGrpSpPr>
        <p:grpSpPr>
          <a:xfrm>
            <a:off x="8055864" y="1463040"/>
            <a:ext cx="914400" cy="914400"/>
            <a:chOff x="3028544" y="1463040"/>
            <a:chExt cx="914400" cy="914400"/>
          </a:xfrm>
        </p:grpSpPr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612418A0-50F9-AA40-C499-51B1BA92618A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6E011DAD-D233-0F17-8B48-2E342EE7D92C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2022</a:t>
              </a:r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CC80A233-723F-15F4-02AD-A443316FF1FC}"/>
              </a:ext>
            </a:extLst>
          </p:cNvPr>
          <p:cNvGrpSpPr/>
          <p:nvPr/>
        </p:nvGrpSpPr>
        <p:grpSpPr>
          <a:xfrm>
            <a:off x="9665208" y="1463040"/>
            <a:ext cx="914400" cy="914400"/>
            <a:chOff x="3028544" y="1463040"/>
            <a:chExt cx="914400" cy="914400"/>
          </a:xfrm>
        </p:grpSpPr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4E096A72-F62B-C871-BD72-1DDBF874332E}"/>
                </a:ext>
              </a:extLst>
            </p:cNvPr>
            <p:cNvSpPr/>
            <p:nvPr/>
          </p:nvSpPr>
          <p:spPr>
            <a:xfrm>
              <a:off x="3028544" y="1463040"/>
              <a:ext cx="914400" cy="9144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rgbClr val="FEF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EABACE8C-2EBB-9968-953B-A3F4A95E48EF}"/>
                </a:ext>
              </a:extLst>
            </p:cNvPr>
            <p:cNvSpPr txBox="1"/>
            <p:nvPr/>
          </p:nvSpPr>
          <p:spPr>
            <a:xfrm flipH="1">
              <a:off x="3028544" y="1645920"/>
              <a:ext cx="914400" cy="52322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2023</a:t>
              </a:r>
            </a:p>
          </p:txBody>
        </p:sp>
      </p:grpSp>
      <p:sp>
        <p:nvSpPr>
          <p:cNvPr id="279" name="Isosceles Triangle 36">
            <a:extLst>
              <a:ext uri="{FF2B5EF4-FFF2-40B4-BE49-F238E27FC236}">
                <a16:creationId xmlns:a16="http://schemas.microsoft.com/office/drawing/2014/main" id="{FED90DC4-8FF3-765A-DDE1-598CCECC2A4F}"/>
              </a:ext>
            </a:extLst>
          </p:cNvPr>
          <p:cNvSpPr/>
          <p:nvPr/>
        </p:nvSpPr>
        <p:spPr>
          <a:xfrm>
            <a:off x="9894687" y="2377440"/>
            <a:ext cx="455441" cy="4572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D721B0-38CB-F960-024C-B85D0C82457D}"/>
              </a:ext>
            </a:extLst>
          </p:cNvPr>
          <p:cNvSpPr txBox="1"/>
          <p:nvPr/>
        </p:nvSpPr>
        <p:spPr>
          <a:xfrm>
            <a:off x="1892807" y="2834640"/>
            <a:ext cx="8229600" cy="36576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Presentation to FGCS: </a:t>
            </a:r>
            <a:r>
              <a:rPr lang="en-US" sz="2400" dirty="0">
                <a:latin typeface="+mn-lt"/>
              </a:rPr>
              <a:t> Feb 7</a:t>
            </a:r>
            <a:endParaRPr lang="en-US" sz="2400" b="1" dirty="0">
              <a:latin typeface="+mn-lt"/>
            </a:endParaRP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Presentations and paper at FIG conference:  </a:t>
            </a:r>
            <a:r>
              <a:rPr lang="en-US" sz="2400" dirty="0">
                <a:latin typeface="+mn-lt"/>
              </a:rPr>
              <a:t>May 28-31</a:t>
            </a: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Update SPCS2022 Policy and Procedures: </a:t>
            </a:r>
            <a:r>
              <a:rPr lang="en-US" sz="2400" dirty="0">
                <a:latin typeface="+mn-lt"/>
              </a:rPr>
              <a:t> Jul 1</a:t>
            </a: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Release preliminary SPCS2022 “alpha” website: </a:t>
            </a:r>
            <a:r>
              <a:rPr lang="en-US" sz="2400" dirty="0">
                <a:latin typeface="+mn-lt"/>
              </a:rPr>
              <a:t> Jul 17</a:t>
            </a:r>
          </a:p>
          <a:p>
            <a:pPr algn="r">
              <a:spcAft>
                <a:spcPts val="1200"/>
              </a:spcAft>
            </a:pPr>
            <a:r>
              <a:rPr lang="en-US" sz="2400" b="1" dirty="0">
                <a:latin typeface="+mn-lt"/>
              </a:rPr>
              <a:t>Webinar (alpha SPCS2022):</a:t>
            </a:r>
            <a:r>
              <a:rPr lang="en-US" sz="2400" dirty="0">
                <a:latin typeface="+mn-lt"/>
              </a:rPr>
              <a:t>  Jul 20</a:t>
            </a:r>
          </a:p>
        </p:txBody>
      </p:sp>
    </p:spTree>
    <p:extLst>
      <p:ext uri="{BB962C8B-B14F-4D97-AF65-F5344CB8AC3E}">
        <p14:creationId xmlns:p14="http://schemas.microsoft.com/office/powerpoint/2010/main" val="358114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1253</Words>
  <Application>Microsoft Office PowerPoint</Application>
  <PresentationFormat>Widescreen</PresentationFormat>
  <Paragraphs>263</Paragraphs>
  <Slides>29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Office Theme</vt:lpstr>
      <vt:lpstr>1_Office Theme</vt:lpstr>
      <vt:lpstr>State Plane Coordinate System of 2022 Update</vt:lpstr>
      <vt:lpstr>State Plane Coordinate System of 2022 (SPCS2022)</vt:lpstr>
      <vt:lpstr>A brief history of the SPCS2022 project</vt:lpstr>
      <vt:lpstr>A brief history of the SPCS2022 project</vt:lpstr>
      <vt:lpstr>A brief history of the SPCS2022 project</vt:lpstr>
      <vt:lpstr>A brief history of the SPCS2022 project</vt:lpstr>
      <vt:lpstr>A brief history of the SPCS2022 project</vt:lpstr>
      <vt:lpstr>A brief history of the SPCS2022 project</vt:lpstr>
      <vt:lpstr>A brief history of the SPCS2022 project</vt:lpstr>
      <vt:lpstr>A brief history of the SPCS2022 project</vt:lpstr>
      <vt:lpstr>SPCS2022 zone layers</vt:lpstr>
      <vt:lpstr>Number of SPCS2022 zones (preliminary)</vt:lpstr>
      <vt:lpstr>Linear distortion magnitudes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Alpha products are NOT final products!</vt:lpstr>
      <vt:lpstr>Alpha SPCS2022 Home</vt:lpstr>
      <vt:lpstr>Zone Information</vt:lpstr>
      <vt:lpstr>PowerPoint Presentation</vt:lpstr>
      <vt:lpstr>ArcGIS Online SPCS2022 Experience</vt:lpstr>
      <vt:lpstr>PowerPoint Presentation</vt:lpstr>
      <vt:lpstr>NSRS Modernization</vt:lpstr>
      <vt:lpstr>That’s great, but when will SPCS2022 be done?</vt:lpstr>
      <vt:lpstr>Where to learn more…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Brave New Coordinates</dc:title>
  <dc:creator>Karen Martin</dc:creator>
  <cp:lastModifiedBy>Brian Shaw</cp:lastModifiedBy>
  <cp:revision>76</cp:revision>
  <dcterms:created xsi:type="dcterms:W3CDTF">2020-01-16T20:59:07Z</dcterms:created>
  <dcterms:modified xsi:type="dcterms:W3CDTF">2025-03-21T17:37:27Z</dcterms:modified>
</cp:coreProperties>
</file>