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tags+xml" PartName="/ppt/tags/tag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image/jpg" PartName="/ppt/media/image42.jpg"/>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9" r:id="rId2"/>
    <p:sldId id="1757" r:id="rId3"/>
    <p:sldId id="1758" r:id="rId4"/>
    <p:sldId id="2389" r:id="rId5"/>
    <p:sldId id="2424" r:id="rId6"/>
    <p:sldId id="732" r:id="rId7"/>
    <p:sldId id="831" r:id="rId8"/>
    <p:sldId id="832" r:id="rId9"/>
    <p:sldId id="833" r:id="rId10"/>
    <p:sldId id="834" r:id="rId11"/>
    <p:sldId id="835" r:id="rId12"/>
    <p:sldId id="836" r:id="rId13"/>
    <p:sldId id="837" r:id="rId14"/>
    <p:sldId id="845" r:id="rId15"/>
    <p:sldId id="846" r:id="rId16"/>
    <p:sldId id="854" r:id="rId17"/>
    <p:sldId id="803" r:id="rId18"/>
    <p:sldId id="739" r:id="rId19"/>
    <p:sldId id="819" r:id="rId20"/>
    <p:sldId id="820" r:id="rId21"/>
    <p:sldId id="822" r:id="rId22"/>
    <p:sldId id="708" r:id="rId23"/>
    <p:sldId id="2440" r:id="rId24"/>
    <p:sldId id="778" r:id="rId25"/>
    <p:sldId id="779" r:id="rId26"/>
    <p:sldId id="780" r:id="rId27"/>
    <p:sldId id="781" r:id="rId28"/>
    <p:sldId id="782" r:id="rId29"/>
    <p:sldId id="783" r:id="rId30"/>
    <p:sldId id="784" r:id="rId31"/>
    <p:sldId id="1362" r:id="rId32"/>
    <p:sldId id="727" r:id="rId33"/>
    <p:sldId id="728" r:id="rId34"/>
    <p:sldId id="852" r:id="rId35"/>
    <p:sldId id="853" r:id="rId36"/>
    <p:sldId id="843" r:id="rId37"/>
    <p:sldId id="789" r:id="rId38"/>
    <p:sldId id="790" r:id="rId39"/>
    <p:sldId id="791" r:id="rId40"/>
    <p:sldId id="792" r:id="rId41"/>
    <p:sldId id="793" r:id="rId42"/>
    <p:sldId id="794" r:id="rId43"/>
    <p:sldId id="795" r:id="rId44"/>
    <p:sldId id="2411" r:id="rId45"/>
    <p:sldId id="256" r:id="rId46"/>
    <p:sldId id="740" r:id="rId47"/>
    <p:sldId id="2378" r:id="rId48"/>
    <p:sldId id="2400" r:id="rId49"/>
    <p:sldId id="2380" r:id="rId50"/>
    <p:sldId id="262" r:id="rId51"/>
    <p:sldId id="2386" r:id="rId52"/>
    <p:sldId id="2436" r:id="rId53"/>
    <p:sldId id="2480" r:id="rId54"/>
    <p:sldId id="851"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3888" userDrawn="1">
          <p15:clr>
            <a:srgbClr val="A4A3A4"/>
          </p15:clr>
        </p15:guide>
        <p15:guide id="6" orient="horz"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428" autoAdjust="0"/>
    <p:restoredTop sz="71044" autoAdjust="0"/>
  </p:normalViewPr>
  <p:slideViewPr>
    <p:cSldViewPr snapToGrid="0" snapToObjects="1">
      <p:cViewPr varScale="1">
        <p:scale>
          <a:sx n="79" d="100"/>
          <a:sy n="79" d="100"/>
        </p:scale>
        <p:origin x="581" y="67"/>
      </p:cViewPr>
      <p:guideLst>
        <p:guide orient="horz" pos="2160"/>
        <p:guide pos="2880"/>
        <p:guide pos="5328"/>
        <p:guide pos="432"/>
        <p:guide orient="horz" pos="3888"/>
        <p:guide orient="horz" pos="480"/>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5C203-6D96-46E5-8140-D55343F3D20A}" type="datetimeFigureOut">
              <a:rPr lang="en-US" smtClean="0"/>
              <a:t>2024-04-10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ED05C-FEED-4026-8EA4-FCBC60F452D4}" type="slidenum">
              <a:rPr lang="en-US" smtClean="0"/>
              <a:t>‹#›</a:t>
            </a:fld>
            <a:endParaRPr lang="en-US"/>
          </a:p>
        </p:txBody>
      </p:sp>
    </p:spTree>
    <p:extLst>
      <p:ext uri="{BB962C8B-B14F-4D97-AF65-F5344CB8AC3E}">
        <p14:creationId xmlns:p14="http://schemas.microsoft.com/office/powerpoint/2010/main" val="275303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ma.gov/media-library-data/1482961817559-4474b885572f17920a22b2f6fd063bff/FIS_Report_Template_Nov_2016.doc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-We are</a:t>
            </a:r>
            <a:r>
              <a:rPr lang="en-US" baseline="0" dirty="0"/>
              <a:t> the Federal Government’s oldest scientific agency.</a:t>
            </a:r>
          </a:p>
          <a:p>
            <a:r>
              <a:rPr lang="en-US" baseline="0" dirty="0"/>
              <a:t>-part of the Executive Branch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 know it can seem kind of strange that NGS is part of the NOS, but the origins of NGS lie with the C&amp;GS.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 are a “Program Office” of the NOS</a:t>
            </a:r>
          </a:p>
          <a:p>
            <a:r>
              <a:rPr lang="en-US" baseline="0" dirty="0"/>
              <a:t>Survey of the Coast – 1807</a:t>
            </a:r>
          </a:p>
          <a:p>
            <a:r>
              <a:rPr lang="en-US" baseline="0" dirty="0"/>
              <a:t>Coast Survey – 1836</a:t>
            </a:r>
          </a:p>
          <a:p>
            <a:r>
              <a:rPr lang="en-US" baseline="0" dirty="0"/>
              <a:t>Coast and Geodetic Survey – 1878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NGS since 1970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6538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21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t>…or even from the FEMA CRS Coordinator’s manual</a:t>
            </a:r>
          </a:p>
          <a:p>
            <a:pPr defTabSz="924458" eaLnBrk="0" fontAlgn="base" hangingPunct="0">
              <a:spcBef>
                <a:spcPct val="30000"/>
              </a:spcBef>
              <a:spcAft>
                <a:spcPct val="0"/>
              </a:spcAft>
              <a:defRPr/>
            </a:pPr>
            <a:r>
              <a:rPr lang="en-US" b="0" dirty="0"/>
              <a:t>-specifically</a:t>
            </a:r>
            <a:r>
              <a:rPr lang="en-US" b="0" baseline="0" dirty="0"/>
              <a:t> Activity 440 (Flood Data Maintenance), Element 442.c (Benchmark Maintenance)</a:t>
            </a:r>
          </a:p>
          <a:p>
            <a:pPr defTabSz="924458" eaLnBrk="0" fontAlgn="base" hangingPunct="0">
              <a:spcBef>
                <a:spcPct val="30000"/>
              </a:spcBef>
              <a:spcAft>
                <a:spcPct val="0"/>
              </a:spcAft>
              <a:defRPr/>
            </a:pPr>
            <a:r>
              <a:rPr lang="en-US" b="0" baseline="0" dirty="0"/>
              <a:t>-full discount is 27 points… I don’t know exactly what that means, that’s out of my wheelhouse but if anyone wants to speak from experience, feel free</a:t>
            </a:r>
          </a:p>
          <a:p>
            <a:pPr defTabSz="924458" eaLnBrk="0" fontAlgn="base" hangingPunct="0">
              <a:spcBef>
                <a:spcPct val="30000"/>
              </a:spcBef>
              <a:spcAft>
                <a:spcPct val="0"/>
              </a:spcAft>
              <a:defRPr/>
            </a:pPr>
            <a:r>
              <a:rPr lang="en-US" b="0" baseline="0" dirty="0"/>
              <a:t>-why am </a:t>
            </a:r>
            <a:r>
              <a:rPr lang="en-US" b="0" baseline="0" dirty="0" err="1"/>
              <a:t>i</a:t>
            </a:r>
            <a:r>
              <a:rPr lang="en-US" b="0" baseline="0" dirty="0"/>
              <a:t> brining this up?</a:t>
            </a:r>
          </a:p>
          <a:p>
            <a:pPr marL="0" marR="0" lvl="0" indent="0" algn="l" defTabSz="924458" rtl="0" eaLnBrk="0" fontAlgn="base" latinLnBrk="0" hangingPunct="0">
              <a:lnSpc>
                <a:spcPct val="100000"/>
              </a:lnSpc>
              <a:spcBef>
                <a:spcPct val="30000"/>
              </a:spcBef>
              <a:spcAft>
                <a:spcPct val="0"/>
              </a:spcAft>
              <a:buClrTx/>
              <a:buSzTx/>
              <a:buFontTx/>
              <a:buNone/>
              <a:tabLst/>
              <a:defRPr/>
            </a:pPr>
            <a:r>
              <a:rPr lang="en-US" sz="1200" b="0" baseline="0" dirty="0"/>
              <a:t>- to highlight that the CRS program a</a:t>
            </a:r>
            <a:r>
              <a:rPr lang="en-US" sz="1200" dirty="0"/>
              <a:t>lready includes provisions for CORS network to replace conventional disks in the ground,</a:t>
            </a:r>
            <a:r>
              <a:rPr lang="en-US" sz="1200" baseline="0" dirty="0"/>
              <a:t> or what we call passive control because a surveyor sets the mark surveys it in and then … nothing further</a:t>
            </a:r>
            <a:endParaRPr lang="en-US" sz="1200" dirty="0"/>
          </a:p>
          <a:p>
            <a:pPr defTabSz="924458"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69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066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sz="1200" b="0" i="0" u="none" strike="noStrike" kern="1200" baseline="0" dirty="0">
                <a:solidFill>
                  <a:schemeClr val="tx1"/>
                </a:solidFill>
                <a:latin typeface="+mn-lt"/>
                <a:ea typeface="+mn-ea"/>
                <a:cs typeface="+mn-cs"/>
              </a:rPr>
              <a:t>FEMA Vertical Datum Conversion Guidance </a:t>
            </a:r>
            <a:r>
              <a:rPr lang="en-US" sz="1200" b="0" i="0" u="none" strike="noStrike" kern="1200" baseline="0" dirty="0">
                <a:solidFill>
                  <a:schemeClr val="tx1"/>
                </a:solidFill>
                <a:latin typeface="+mn-lt"/>
                <a:ea typeface="+mn-ea"/>
                <a:cs typeface="+mn-cs"/>
                <a:sym typeface="Wingdings" panose="05000000000000000000" pitchFamily="2" charset="2"/>
              </a:rPr>
              <a:t> find it on their Floods &amp; Maps page</a:t>
            </a:r>
            <a:endParaRPr lang="en-US" sz="1200" b="0" i="0" u="none" strike="noStrike" kern="1200" baseline="0" dirty="0">
              <a:solidFill>
                <a:schemeClr val="tx1"/>
              </a:solidFill>
              <a:latin typeface="+mn-lt"/>
              <a:ea typeface="+mn-ea"/>
              <a:cs typeface="+mn-cs"/>
            </a:endParaRPr>
          </a:p>
          <a:p>
            <a:pPr defTabSz="924458" eaLnBrk="0" fontAlgn="base" hangingPunct="0">
              <a:spcBef>
                <a:spcPct val="30000"/>
              </a:spcBef>
              <a:spcAft>
                <a:spcPct val="0"/>
              </a:spcAft>
              <a:defRPr/>
            </a:pPr>
            <a:endParaRPr lang="en-US" sz="1200" b="0" i="0" u="none" strike="noStrike" kern="1200" baseline="0" dirty="0">
              <a:solidFill>
                <a:schemeClr val="tx1"/>
              </a:solidFill>
              <a:latin typeface="+mn-lt"/>
              <a:ea typeface="+mn-ea"/>
              <a:cs typeface="+mn-cs"/>
            </a:endParaRPr>
          </a:p>
          <a:p>
            <a:pPr defTabSz="924458" eaLnBrk="0" fontAlgn="base" hangingPunct="0">
              <a:spcBef>
                <a:spcPct val="30000"/>
              </a:spcBef>
              <a:spcAft>
                <a:spcPct val="0"/>
              </a:spcAft>
              <a:defRPr/>
            </a:pPr>
            <a:r>
              <a:rPr lang="en-US" sz="1200" b="0" i="0" u="none" strike="noStrike" kern="1200" baseline="0" dirty="0">
                <a:solidFill>
                  <a:schemeClr val="tx1"/>
                </a:solidFill>
                <a:latin typeface="+mn-lt"/>
                <a:ea typeface="+mn-ea"/>
                <a:cs typeface="+mn-cs"/>
              </a:rPr>
              <a:t>-primary guiding principle in executing vertical datum conversions for unrevised flood elevations is to ensure that no more than a 0.25 foot variance from the average conversion factor exists at any point</a:t>
            </a:r>
          </a:p>
          <a:p>
            <a:pPr defTabSz="924458" eaLnBrk="0" fontAlgn="base" hangingPunct="0">
              <a:spcBef>
                <a:spcPct val="30000"/>
              </a:spcBef>
              <a:spcAft>
                <a:spcPct val="0"/>
              </a:spcAft>
              <a:defRPr/>
            </a:pPr>
            <a:endParaRPr lang="en-US" sz="1200" b="0" i="0" u="none" strike="noStrike" kern="1200" baseline="0" dirty="0">
              <a:solidFill>
                <a:schemeClr val="tx1"/>
              </a:solidFill>
              <a:latin typeface="+mn-lt"/>
              <a:ea typeface="+mn-ea"/>
              <a:cs typeface="+mn-cs"/>
            </a:endParaRPr>
          </a:p>
          <a:p>
            <a:pPr defTabSz="924458"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64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component is latitude, longitude, and ellipsoid</a:t>
            </a:r>
            <a:r>
              <a:rPr lang="en-US" baseline="0" dirty="0"/>
              <a:t> height</a:t>
            </a:r>
          </a:p>
          <a:p>
            <a:r>
              <a:rPr lang="en-US" baseline="0" dirty="0"/>
              <a:t>-geopotential component is combined with the geometric components to calculate an </a:t>
            </a:r>
            <a:r>
              <a:rPr lang="en-US" baseline="0" dirty="0" err="1"/>
              <a:t>ortho</a:t>
            </a:r>
            <a:r>
              <a:rPr lang="en-US" baseline="0" dirty="0"/>
              <a:t> height or capital H</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16</a:t>
            </a:fld>
            <a:endParaRPr lang="en-US"/>
          </a:p>
        </p:txBody>
      </p:sp>
    </p:spTree>
    <p:extLst>
      <p:ext uri="{BB962C8B-B14F-4D97-AF65-F5344CB8AC3E}">
        <p14:creationId xmlns:p14="http://schemas.microsoft.com/office/powerpoint/2010/main" val="304935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a:p>
            <a:pPr defTabSz="924458">
              <a:defRPr/>
            </a:pPr>
            <a:endParaRPr lang="en-US" altLang="en-US" baseline="0" dirty="0">
              <a:latin typeface="Times New Roman" pitchFamily="18" charset="0"/>
            </a:endParaRPr>
          </a:p>
          <a:p>
            <a:pPr defTabSz="924458">
              <a:defRPr/>
            </a:pPr>
            <a:r>
              <a:rPr lang="en-US" altLang="en-US" baseline="0" dirty="0">
                <a:latin typeface="Times New Roman" pitchFamily="18" charset="0"/>
              </a:rPr>
              <a:t>The Bridge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C7FDA5B-9D0D-4B8C-AC0F-2DE92514A50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69243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18</a:t>
            </a:fld>
            <a:endParaRPr lang="en-US" altLang="en-US"/>
          </a:p>
        </p:txBody>
      </p:sp>
    </p:spTree>
    <p:extLst>
      <p:ext uri="{BB962C8B-B14F-4D97-AF65-F5344CB8AC3E}">
        <p14:creationId xmlns:p14="http://schemas.microsoft.com/office/powerpoint/2010/main" val="247511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vertical</a:t>
            </a:r>
            <a:r>
              <a:rPr lang="en-US" baseline="0" dirty="0"/>
              <a:t> reference system is a reference surface that can be used to measure heights in a uniform way.</a:t>
            </a:r>
          </a:p>
          <a:p>
            <a:r>
              <a:rPr lang="en-US" dirty="0"/>
              <a:t>So,</a:t>
            </a:r>
            <a:r>
              <a:rPr lang="en-US" baseline="0" dirty="0"/>
              <a:t> h</a:t>
            </a:r>
            <a:r>
              <a:rPr lang="en-US" dirty="0"/>
              <a:t>ow much taller is</a:t>
            </a:r>
            <a:r>
              <a:rPr lang="en-US" baseline="0" dirty="0"/>
              <a:t> Sally?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58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need to know how tall, or the slope of the hill.</a:t>
            </a:r>
          </a:p>
          <a:p>
            <a:r>
              <a:rPr lang="en-US" dirty="0"/>
              <a:t>-You cannot compare heights that are measured from different planes of reference.</a:t>
            </a:r>
          </a:p>
          <a:p>
            <a:r>
              <a:rPr lang="en-US" dirty="0"/>
              <a:t>*If we</a:t>
            </a:r>
            <a:r>
              <a:rPr lang="en-US" baseline="0" dirty="0"/>
              <a:t> replace Sally and Jane with an example more related to floodplains:</a:t>
            </a:r>
          </a:p>
          <a:p>
            <a:r>
              <a:rPr lang="en-US" baseline="0" dirty="0"/>
              <a:t>What if we want to compare a BFE height in 1990 and a BFE height 2010</a:t>
            </a:r>
          </a:p>
          <a:p>
            <a:pPr marL="173336" indent="-173336">
              <a:buFont typeface="Wingdings" panose="05000000000000000000" pitchFamily="2" charset="2"/>
              <a:buChar char="à"/>
            </a:pPr>
            <a:r>
              <a:rPr lang="en-US" baseline="0" dirty="0">
                <a:sym typeface="Wingdings" panose="05000000000000000000" pitchFamily="2" charset="2"/>
              </a:rPr>
              <a:t>what if the land has subsided under that base flood elevation over time?</a:t>
            </a:r>
          </a:p>
          <a:p>
            <a:r>
              <a:rPr lang="en-US" baseline="0" dirty="0">
                <a:sym typeface="Wingdings" panose="05000000000000000000" pitchFamily="2" charset="2"/>
              </a:rPr>
              <a:t>	…hold that thought.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013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that’s the proper technical</a:t>
            </a:r>
            <a:r>
              <a:rPr lang="en-US" baseline="0" dirty="0"/>
              <a:t> term, but I’m not going to hound someone who says “conversion”…  I slip sometimes too</a:t>
            </a:r>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22</a:t>
            </a:fld>
            <a:endParaRPr lang="en-US"/>
          </a:p>
        </p:txBody>
      </p:sp>
    </p:spTree>
    <p:extLst>
      <p:ext uri="{BB962C8B-B14F-4D97-AF65-F5344CB8AC3E}">
        <p14:creationId xmlns:p14="http://schemas.microsoft.com/office/powerpoint/2010/main" val="318996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-as you can read my slide,</a:t>
            </a:r>
            <a:r>
              <a:rPr lang="en-US" baseline="0" dirty="0"/>
              <a:t> I like to point that out because over my 2 years at NGS I’ve seen and heard this misunderstanding quite a bit</a:t>
            </a:r>
          </a:p>
          <a:p>
            <a:r>
              <a:rPr lang="en-US" baseline="0" dirty="0"/>
              <a:t>-don’t worry! it doesn’t offend us! and we do work closely with USGS, but we are separate agencies within totally different departments of the federal government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3509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Transformation:  Meaning to change the datum or frame, without changing the type of coordinate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809110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774">
              <a:spcBef>
                <a:spcPct val="30000"/>
              </a:spcBef>
              <a:defRPr sz="1200">
                <a:solidFill>
                  <a:schemeClr val="tx1"/>
                </a:solidFill>
                <a:latin typeface="Calibri" panose="020F0502020204030204" pitchFamily="34" charset="0"/>
              </a:defRPr>
            </a:lvl1pPr>
            <a:lvl2pPr marL="741255" indent="-284121" defTabSz="950774">
              <a:spcBef>
                <a:spcPct val="30000"/>
              </a:spcBef>
              <a:defRPr sz="1200">
                <a:solidFill>
                  <a:schemeClr val="tx1"/>
                </a:solidFill>
                <a:latin typeface="Calibri" panose="020F0502020204030204" pitchFamily="34" charset="0"/>
              </a:defRPr>
            </a:lvl2pPr>
            <a:lvl3pPr marL="1141246" indent="-226980" defTabSz="950774">
              <a:spcBef>
                <a:spcPct val="30000"/>
              </a:spcBef>
              <a:defRPr sz="1200">
                <a:solidFill>
                  <a:schemeClr val="tx1"/>
                </a:solidFill>
                <a:latin typeface="Calibri" panose="020F0502020204030204" pitchFamily="34" charset="0"/>
              </a:defRPr>
            </a:lvl3pPr>
            <a:lvl4pPr marL="1598378" indent="-226980" defTabSz="950774">
              <a:spcBef>
                <a:spcPct val="30000"/>
              </a:spcBef>
              <a:defRPr sz="1200">
                <a:solidFill>
                  <a:schemeClr val="tx1"/>
                </a:solidFill>
                <a:latin typeface="Calibri" panose="020F0502020204030204" pitchFamily="34" charset="0"/>
              </a:defRPr>
            </a:lvl4pPr>
            <a:lvl5pPr marL="2055512" indent="-226980" defTabSz="950774">
              <a:spcBef>
                <a:spcPct val="30000"/>
              </a:spcBef>
              <a:defRPr sz="1200">
                <a:solidFill>
                  <a:schemeClr val="tx1"/>
                </a:solidFill>
                <a:latin typeface="Calibri" panose="020F0502020204030204" pitchFamily="34" charset="0"/>
              </a:defRPr>
            </a:lvl5pPr>
            <a:lvl6pPr marL="2512644" indent="-226980" defTabSz="950774" eaLnBrk="0" fontAlgn="base" hangingPunct="0">
              <a:spcBef>
                <a:spcPct val="30000"/>
              </a:spcBef>
              <a:spcAft>
                <a:spcPct val="0"/>
              </a:spcAft>
              <a:defRPr sz="1200">
                <a:solidFill>
                  <a:schemeClr val="tx1"/>
                </a:solidFill>
                <a:latin typeface="Calibri" panose="020F0502020204030204" pitchFamily="34" charset="0"/>
              </a:defRPr>
            </a:lvl6pPr>
            <a:lvl7pPr marL="2969778" indent="-226980" defTabSz="950774" eaLnBrk="0" fontAlgn="base" hangingPunct="0">
              <a:spcBef>
                <a:spcPct val="30000"/>
              </a:spcBef>
              <a:spcAft>
                <a:spcPct val="0"/>
              </a:spcAft>
              <a:defRPr sz="1200">
                <a:solidFill>
                  <a:schemeClr val="tx1"/>
                </a:solidFill>
                <a:latin typeface="Calibri" panose="020F0502020204030204" pitchFamily="34" charset="0"/>
              </a:defRPr>
            </a:lvl7pPr>
            <a:lvl8pPr marL="3426911" indent="-226980" defTabSz="950774" eaLnBrk="0" fontAlgn="base" hangingPunct="0">
              <a:spcBef>
                <a:spcPct val="30000"/>
              </a:spcBef>
              <a:spcAft>
                <a:spcPct val="0"/>
              </a:spcAft>
              <a:defRPr sz="1200">
                <a:solidFill>
                  <a:schemeClr val="tx1"/>
                </a:solidFill>
                <a:latin typeface="Calibri" panose="020F0502020204030204" pitchFamily="34" charset="0"/>
              </a:defRPr>
            </a:lvl8pPr>
            <a:lvl9pPr marL="3884044" indent="-226980" defTabSz="95077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0774" rtl="0" eaLnBrk="0" fontAlgn="base" latinLnBrk="0" hangingPunct="0">
              <a:lnSpc>
                <a:spcPct val="100000"/>
              </a:lnSpc>
              <a:spcBef>
                <a:spcPct val="0"/>
              </a:spcBef>
              <a:spcAft>
                <a:spcPct val="0"/>
              </a:spcAft>
              <a:buClrTx/>
              <a:buSzTx/>
              <a:buFontTx/>
              <a:buNone/>
              <a:tabLst/>
              <a:defRPr/>
            </a:pPr>
            <a:fld id="{A7AF627A-4B0A-4F07-AA98-FC43EF4A138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rPr>
              <a:pPr marL="0" marR="0" lvl="0" indent="0" algn="r" defTabSz="950774" rtl="0" eaLnBrk="0" fontAlgn="base" latinLnBrk="0" hangingPunct="0">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It turns out that MSL is a close approximation to another surface, defined by gravity, called the </a:t>
            </a:r>
            <a:r>
              <a:rPr lang="en-US" altLang="en-US" sz="1100" b="1" dirty="0"/>
              <a:t>geoid</a:t>
            </a:r>
            <a:r>
              <a:rPr lang="en-US" altLang="en-US" sz="1100" dirty="0"/>
              <a:t>, which is the </a:t>
            </a:r>
            <a:r>
              <a:rPr lang="en-US" altLang="en-US" sz="1100" i="1" dirty="0"/>
              <a:t>true zero surface for measuring elevations</a:t>
            </a:r>
            <a:r>
              <a:rPr lang="en-US" alt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altLang="en-US" sz="1100" dirty="0"/>
          </a:p>
          <a:p>
            <a:r>
              <a:rPr lang="en-US" altLang="en-US" sz="1100" dirty="0"/>
              <a:t>Definition: NGVD29 – The National Geodetic Vertical Datum of 1929…</a:t>
            </a:r>
          </a:p>
          <a:p>
            <a:r>
              <a:rPr lang="en-US" altLang="en-US" sz="1100" dirty="0"/>
              <a:t>The </a:t>
            </a:r>
            <a:r>
              <a:rPr lang="en-US" altLang="en-US" sz="1100" b="1" dirty="0"/>
              <a:t>Sea Level Datum of 1929</a:t>
            </a:r>
            <a:r>
              <a:rPr lang="en-US" alt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alt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alt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altLang="en-US" sz="1100" dirty="0"/>
          </a:p>
        </p:txBody>
      </p:sp>
    </p:spTree>
    <p:extLst>
      <p:ext uri="{BB962C8B-B14F-4D97-AF65-F5344CB8AC3E}">
        <p14:creationId xmlns:p14="http://schemas.microsoft.com/office/powerpoint/2010/main" val="3049540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14266" eaLnBrk="1" hangingPunct="1">
              <a:defRPr/>
            </a:pPr>
            <a:r>
              <a:rPr lang="en-US" altLang="en-US" b="1" i="1" dirty="0">
                <a:latin typeface="Times New Roman" panose="02020603050405020304" pitchFamily="18" charset="0"/>
                <a:cs typeface="Times New Roman" panose="02020603050405020304" pitchFamily="18" charset="0"/>
                <a:sym typeface="Times New Roman" panose="02020603050405020304" pitchFamily="18" charset="0"/>
              </a:rPr>
              <a:t>Definition:  </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surface of equal gravity potential to which orthometric heights shall refer in North America</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One height held fixed [</a:t>
            </a:r>
            <a:r>
              <a:rPr lang="en-US" altLang="en-US" sz="1100" dirty="0">
                <a:latin typeface="Times New Roman" panose="02020603050405020304" pitchFamily="18" charset="0"/>
                <a:cs typeface="Times New Roman" panose="02020603050405020304" pitchFamily="18" charset="0"/>
                <a:sym typeface="Times New Roman" panose="02020603050405020304" pitchFamily="18" charset="0"/>
              </a:rPr>
              <a:t>at 6.271 meters along the plumb line below the geodetic mark</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dirty="0">
                <a:ea typeface="ＭＳ Ｐゴシック" panose="020B0600070205080204" pitchFamily="34" charset="-128"/>
              </a:rPr>
              <a:t> at “Father Point” (Rimouski, Canada).  </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B</a:t>
            </a:r>
            <a:r>
              <a:rPr lang="en-US" altLang="en-US" dirty="0"/>
              <a:t>y fixing the geopotential value at the origin point, it was possible to ensure that the origins of IGLD 85 and NAVD 88 aligned.</a:t>
            </a:r>
          </a:p>
          <a:p>
            <a:pPr defTabSz="914266" eaLnBrk="1" hangingPunct="1">
              <a:defRPr/>
            </a:pPr>
            <a:endParaRPr lang="en-US" altLang="en-US" dirty="0"/>
          </a:p>
          <a:p>
            <a:pPr defTabSz="914266" eaLnBrk="1" hangingPunct="1">
              <a:defRPr/>
            </a:pPr>
            <a:r>
              <a:rPr lang="en-US" altLang="en-US" dirty="0"/>
              <a:t>**But perhaps more importantly, the </a:t>
            </a:r>
            <a:r>
              <a:rPr lang="en-US" altLang="en-US" dirty="0">
                <a:ea typeface="ＭＳ Ｐゴシック" panose="020B0600070205080204" pitchFamily="34" charset="-128"/>
              </a:rPr>
              <a:t>height chosen was to minimize 29</a:t>
            </a:r>
            <a:r>
              <a:rPr lang="en-US" altLang="en-US" dirty="0">
                <a:ea typeface="ＭＳ Ｐゴシック" panose="020B0600070205080204" pitchFamily="34" charset="-128"/>
                <a:sym typeface="Wingdings" panose="05000000000000000000" pitchFamily="2" charset="2"/>
              </a:rPr>
              <a:t>8</a:t>
            </a:r>
            <a:r>
              <a:rPr lang="en-US" altLang="en-US" dirty="0">
                <a:ea typeface="ＭＳ Ｐゴシック" panose="020B0600070205080204" pitchFamily="34" charset="-128"/>
              </a:rPr>
              <a:t>8 differences on USGS topo maps in the eastern U.S. … thus, the “zero height surface” of NAVD 88 was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chosen for its closeness to the geoid (but it was close…few decimeters)</a:t>
            </a:r>
          </a:p>
          <a:p>
            <a:pPr defTabSz="914266" eaLnBrk="1" hangingPunct="1">
              <a:defRPr/>
            </a:pPr>
            <a:endParaRPr lang="en-US" altLang="en-US" dirty="0"/>
          </a:p>
          <a:p>
            <a:pPr defTabSz="914266" eaLnBrk="1" hangingPunct="1">
              <a:defRPr/>
            </a:pPr>
            <a:r>
              <a:rPr lang="en-US" altLang="en-US" dirty="0">
                <a:ea typeface="ＭＳ Ｐゴシック" panose="020B0600070205080204" pitchFamily="34" charset="-128"/>
              </a:rPr>
              <a:t>Use of one fixed height removed local sea level variation problem of NGVD 29</a:t>
            </a:r>
          </a:p>
          <a:p>
            <a:pPr defTabSz="914266" eaLnBrk="1" hangingPunct="1">
              <a:defRPr/>
            </a:pPr>
            <a:endParaRPr lang="en-US" altLang="en-US" dirty="0"/>
          </a:p>
        </p:txBody>
      </p:sp>
    </p:spTree>
    <p:extLst>
      <p:ext uri="{BB962C8B-B14F-4D97-AF65-F5344CB8AC3E}">
        <p14:creationId xmlns:p14="http://schemas.microsoft.com/office/powerpoint/2010/main" val="405019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78822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a:p>
            <a:r>
              <a:rPr lang="en-US" dirty="0"/>
              <a:t>Map</a:t>
            </a:r>
            <a:r>
              <a:rPr lang="en-US" baseline="0" dirty="0"/>
              <a:t> highlights the tilt/bias to the zero reference surface, that’s another item that was discovered later on with the advent and proliferation of satellite positioning and remote sensing technology.</a:t>
            </a:r>
          </a:p>
          <a:p>
            <a:endParaRPr lang="en-US" baseline="0" dirty="0"/>
          </a:p>
          <a:p>
            <a:r>
              <a:rPr lang="en-US" baseline="0" dirty="0"/>
              <a:t>How was the map created, that is the NAVD88 zero surface (H=0) overlaid onto a satellite based geoid model, then color shaded by vertical difference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36834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79986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I’ve gotten this question more than once.</a:t>
            </a:r>
          </a:p>
          <a:p>
            <a:r>
              <a:rPr lang="en-US" altLang="en-US" dirty="0"/>
              <a:t>-Does</a:t>
            </a:r>
            <a:r>
              <a:rPr lang="en-US" altLang="en-US" baseline="0" dirty="0"/>
              <a:t> it matter which geoid model I use with which realization of NAD83?</a:t>
            </a:r>
          </a:p>
          <a:p>
            <a:r>
              <a:rPr lang="en-US" altLang="en-US" baseline="0" dirty="0"/>
              <a:t>-NGS Answer = yes</a:t>
            </a:r>
          </a:p>
          <a:p>
            <a:r>
              <a:rPr lang="en-US" altLang="en-US" baseline="0" dirty="0"/>
              <a:t>-Project-specific answer = maybe note</a:t>
            </a:r>
          </a:p>
          <a:p>
            <a:r>
              <a:rPr lang="en-US" altLang="en-US" baseline="0" dirty="0"/>
              <a:t>-I spoke at length with a gentlemen from the Virginia DOT about this, and he did a bunch of comparisons, saw a barely discernable difference… but still the NGS answer is going to be that for a given realization of NAD83, you should use only the corresponding geoid models for your work</a:t>
            </a:r>
          </a:p>
          <a:p>
            <a:r>
              <a:rPr lang="en-US" altLang="en-US" baseline="0" dirty="0"/>
              <a:t>-remember NGS is chasing the millimeter… but maybe you aren’t</a:t>
            </a:r>
            <a:endParaRPr lang="en-US" alt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3600" indent="-236538">
              <a:spcBef>
                <a:spcPct val="30000"/>
              </a:spcBef>
              <a:defRPr sz="1200">
                <a:solidFill>
                  <a:schemeClr val="tx1"/>
                </a:solidFill>
                <a:latin typeface="Calibri" panose="020F0502020204030204" pitchFamily="34" charset="0"/>
              </a:defRPr>
            </a:lvl5pPr>
            <a:lvl6pPr marL="2590800" indent="-236538" defTabSz="457200"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457200"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457200"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5C87AE7-44F7-4F90-9A68-82DDD49D767A}"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02100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94592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30758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our </a:t>
            </a:r>
            <a:r>
              <a:rPr lang="en-US" dirty="0" err="1"/>
              <a:t>ol</a:t>
            </a:r>
            <a:r>
              <a:rPr lang="en-US" dirty="0"/>
              <a:t>’ buddy W sub-naught</a:t>
            </a:r>
            <a:r>
              <a:rPr lang="en-US" baseline="0" dirty="0"/>
              <a:t> (</a:t>
            </a:r>
            <a:r>
              <a:rPr kumimoji="0" lang="en-US" sz="1200" b="0" i="1"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12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en-US" sz="1200" b="0" i="1" u="none" strike="noStrike" kern="1200" cap="none" spc="0" normalizeH="0" baseline="-2500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6525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4</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CLICK</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You’ve all seen this or some similar graphic I’m sure.  That bottom layer… that’s our baby, the NSRS.</a:t>
            </a:r>
          </a:p>
        </p:txBody>
      </p:sp>
    </p:spTree>
    <p:extLst>
      <p:ext uri="{BB962C8B-B14F-4D97-AF65-F5344CB8AC3E}">
        <p14:creationId xmlns:p14="http://schemas.microsoft.com/office/powerpoint/2010/main" val="3711496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44</a:t>
            </a:fld>
            <a:endParaRPr lang="en-US"/>
          </a:p>
        </p:txBody>
      </p:sp>
    </p:spTree>
    <p:extLst>
      <p:ext uri="{BB962C8B-B14F-4D97-AF65-F5344CB8AC3E}">
        <p14:creationId xmlns:p14="http://schemas.microsoft.com/office/powerpoint/2010/main" val="1993204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 illustrated strategy will be adopted at NGS. An </a:t>
            </a:r>
            <a:r>
              <a:rPr lang="en-US" sz="1200" b="0" i="1" u="none" strike="noStrike" kern="1200" baseline="0" dirty="0">
                <a:solidFill>
                  <a:schemeClr val="tx1"/>
                </a:solidFill>
                <a:latin typeface="+mn-lt"/>
                <a:ea typeface="+mn-ea"/>
                <a:cs typeface="+mn-cs"/>
              </a:rPr>
              <a:t>animated</a:t>
            </a:r>
            <a:r>
              <a:rPr lang="en-US" sz="1200" b="0" i="0" u="none" strike="noStrike" kern="1200" baseline="0" dirty="0">
                <a:solidFill>
                  <a:schemeClr val="tx1"/>
                </a:solidFill>
                <a:latin typeface="+mn-lt"/>
                <a:ea typeface="+mn-ea"/>
                <a:cs typeface="+mn-cs"/>
              </a:rPr>
              <a:t> characterization of this approach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this means is that NGS will decouple the geoid from GMSL, until they have diverged by some threshold amount, currently defined as 20cm.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that threshold is reached a new geoid will be defined and held fixed until reaching next threshold. In this way, the impact of the change of GMSL is accounted for in the heights of the NSRS, while the appearance of stability is maintained for “decades at a time” (BP2 Section 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we calculate how long that might be based on existing rates of sea level rise of 3ish mm/</a:t>
            </a:r>
            <a:r>
              <a:rPr lang="en-US" sz="1200" b="0" i="0" u="none" strike="noStrike" kern="1200" baseline="0" dirty="0" err="1">
                <a:solidFill>
                  <a:schemeClr val="tx1"/>
                </a:solidFill>
                <a:latin typeface="+mn-lt"/>
                <a:ea typeface="+mn-ea"/>
                <a:cs typeface="+mn-cs"/>
              </a:rPr>
              <a:t>yr</a:t>
            </a:r>
            <a:r>
              <a:rPr lang="en-US" sz="1200" b="0" i="0" u="none" strike="noStrike" kern="1200" baseline="0" dirty="0">
                <a:solidFill>
                  <a:schemeClr val="tx1"/>
                </a:solidFill>
                <a:latin typeface="+mn-lt"/>
                <a:ea typeface="+mn-ea"/>
                <a:cs typeface="+mn-cs"/>
              </a:rPr>
              <a:t> then we’re talking over 50 years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89729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mbria" panose="02040503050406030204" pitchFamily="18" charset="0"/>
                <a:ea typeface="Cambria" panose="02040503050406030204" pitchFamily="18" charset="0"/>
              </a:rPr>
              <a:t>Change in Pennsylvania:</a:t>
            </a:r>
          </a:p>
          <a:p>
            <a:pPr marL="225425" algn="l"/>
            <a:r>
              <a:rPr lang="en-US" sz="1200" dirty="0">
                <a:latin typeface="Cambria" panose="02040503050406030204" pitchFamily="18" charset="0"/>
                <a:ea typeface="Cambria" panose="02040503050406030204" pitchFamily="18" charset="0"/>
              </a:rPr>
              <a:t>At least -0.6 feet</a:t>
            </a:r>
          </a:p>
          <a:p>
            <a:pPr marL="225425" algn="l"/>
            <a:r>
              <a:rPr lang="en-US" sz="1200" dirty="0">
                <a:latin typeface="Cambria" panose="02040503050406030204" pitchFamily="18" charset="0"/>
                <a:ea typeface="Cambria" panose="02040503050406030204" pitchFamily="18" charset="0"/>
              </a:rPr>
              <a:t>At most -2.0 feet</a:t>
            </a:r>
          </a:p>
          <a:p>
            <a:pPr marL="225425" algn="l"/>
            <a:endParaRPr lang="en-US" sz="1200" dirty="0">
              <a:latin typeface="Cambria" panose="02040503050406030204" pitchFamily="18" charset="0"/>
              <a:ea typeface="Cambria" panose="02040503050406030204" pitchFamily="18" charset="0"/>
            </a:endParaRPr>
          </a:p>
          <a:p>
            <a:pPr marL="0" algn="l"/>
            <a:r>
              <a:rPr lang="en-US" sz="1200" dirty="0">
                <a:latin typeface="Cambria" panose="02040503050406030204" pitchFamily="18" charset="0"/>
                <a:ea typeface="Cambria" panose="02040503050406030204" pitchFamily="18" charset="0"/>
              </a:rPr>
              <a:t>Change here in Columbus</a:t>
            </a:r>
          </a:p>
          <a:p>
            <a:pPr marL="0" algn="l"/>
            <a:r>
              <a:rPr lang="en-US" sz="1200" dirty="0">
                <a:latin typeface="Cambria" panose="02040503050406030204" pitchFamily="18" charset="0"/>
                <a:ea typeface="Cambria" panose="02040503050406030204" pitchFamily="18" charset="0"/>
              </a:rPr>
              <a:t>	About -1.6 feet</a:t>
            </a:r>
          </a:p>
          <a:p>
            <a:pPr algn="l"/>
            <a:endParaRPr lang="en-US" b="1" dirty="0"/>
          </a:p>
        </p:txBody>
      </p:sp>
      <p:sp>
        <p:nvSpPr>
          <p:cNvPr id="4" name="Slide Number Placeholder 3"/>
          <p:cNvSpPr>
            <a:spLocks noGrp="1"/>
          </p:cNvSpPr>
          <p:nvPr>
            <p:ph type="sldNum" sz="quarter" idx="5"/>
          </p:nvPr>
        </p:nvSpPr>
        <p:spPr/>
        <p:txBody>
          <a:bodyPr/>
          <a:lstStyle/>
          <a:p>
            <a:fld id="{64CED05C-FEED-4026-8EA4-FCBC60F452D4}" type="slidenum">
              <a:rPr lang="en-US" smtClean="0"/>
              <a:t>46</a:t>
            </a:fld>
            <a:endParaRPr lang="en-US"/>
          </a:p>
        </p:txBody>
      </p:sp>
    </p:spTree>
    <p:extLst>
      <p:ext uri="{BB962C8B-B14F-4D97-AF65-F5344CB8AC3E}">
        <p14:creationId xmlns:p14="http://schemas.microsoft.com/office/powerpoint/2010/main" val="2207583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47</a:t>
            </a:fld>
            <a:endParaRPr lang="en-US"/>
          </a:p>
        </p:txBody>
      </p:sp>
    </p:spTree>
    <p:extLst>
      <p:ext uri="{BB962C8B-B14F-4D97-AF65-F5344CB8AC3E}">
        <p14:creationId xmlns:p14="http://schemas.microsoft.com/office/powerpoint/2010/main" val="248761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r>
              <a:rPr lang="en-US" altLang="en-US" u="sng" dirty="0">
                <a:cs typeface="Arial" panose="020B0604020202020204" pitchFamily="34" charset="0"/>
              </a:rPr>
              <a:t>Example of why we need consistent coordinates (illustrated):</a:t>
            </a:r>
          </a:p>
          <a:p>
            <a:pPr eaLnBrk="1" hangingPunct="1">
              <a:buFont typeface="Arial" panose="020B0604020202020204" pitchFamily="34" charset="0"/>
              <a:buNone/>
            </a:pPr>
            <a:r>
              <a:rPr lang="en-US" altLang="en-US" dirty="0">
                <a:cs typeface="Arial" panose="020B0604020202020204" pitchFamily="34" charset="0"/>
              </a:rPr>
              <a:t>Just in the making of a single FIRM, data collected at different points in time using different methods:</a:t>
            </a:r>
          </a:p>
          <a:p>
            <a:pPr eaLnBrk="1" hangingPunct="1">
              <a:buFont typeface="Arial" panose="020B0604020202020204" pitchFamily="34" charset="0"/>
              <a:buNone/>
            </a:pPr>
            <a:r>
              <a:rPr lang="en-US" altLang="en-US" dirty="0">
                <a:cs typeface="Arial" panose="020B0604020202020204" pitchFamily="34" charset="0"/>
              </a:rPr>
              <a:t>-aerial </a:t>
            </a:r>
            <a:r>
              <a:rPr lang="en-US" altLang="en-US" dirty="0" err="1">
                <a:cs typeface="Arial" panose="020B0604020202020204" pitchFamily="34" charset="0"/>
              </a:rPr>
              <a:t>lidar</a:t>
            </a:r>
            <a:endParaRPr lang="en-US" altLang="en-US" dirty="0">
              <a:cs typeface="Arial" panose="020B0604020202020204" pitchFamily="34" charset="0"/>
            </a:endParaRPr>
          </a:p>
          <a:p>
            <a:pPr eaLnBrk="1" hangingPunct="1">
              <a:buFont typeface="Arial" panose="020B0604020202020204" pitchFamily="34" charset="0"/>
              <a:buNone/>
            </a:pPr>
            <a:r>
              <a:rPr lang="en-US" altLang="en-US" dirty="0">
                <a:cs typeface="Arial" panose="020B0604020202020204" pitchFamily="34" charset="0"/>
              </a:rPr>
              <a:t>-x-section</a:t>
            </a:r>
            <a:r>
              <a:rPr lang="en-US" altLang="en-US" baseline="0" dirty="0">
                <a:cs typeface="Arial" panose="020B0604020202020204" pitchFamily="34" charset="0"/>
              </a:rPr>
              <a:t> and structure data via survey</a:t>
            </a:r>
          </a:p>
          <a:p>
            <a:pPr eaLnBrk="1" hangingPunct="1">
              <a:buFont typeface="Arial" panose="020B0604020202020204" pitchFamily="34" charset="0"/>
              <a:buNone/>
            </a:pPr>
            <a:r>
              <a:rPr lang="en-US" altLang="en-US" dirty="0">
                <a:cs typeface="Arial" panose="020B0604020202020204" pitchFamily="34" charset="0"/>
              </a:rPr>
              <a:t>-streamflow data/hydrographs</a:t>
            </a:r>
            <a:endParaRPr lang="en-US" altLang="en-US" baseline="0" dirty="0">
              <a:cs typeface="Arial" panose="020B0604020202020204" pitchFamily="34" charset="0"/>
            </a:endParaRPr>
          </a:p>
          <a:p>
            <a:pPr eaLnBrk="1" hangingPunct="1">
              <a:buFont typeface="Arial" panose="020B0604020202020204" pitchFamily="34" charset="0"/>
              <a:buNone/>
            </a:pPr>
            <a:endParaRPr lang="en-US" altLang="en-US" baseline="0" dirty="0">
              <a:cs typeface="Arial" panose="020B0604020202020204" pitchFamily="34" charset="0"/>
            </a:endParaRPr>
          </a:p>
          <a:p>
            <a:pPr eaLnBrk="1" hangingPunct="1">
              <a:buFont typeface="Arial" panose="020B0604020202020204" pitchFamily="34" charset="0"/>
              <a:buNone/>
            </a:pPr>
            <a:r>
              <a:rPr lang="en-US" altLang="en-US" baseline="0" dirty="0">
                <a:cs typeface="Arial" panose="020B0604020202020204" pitchFamily="34" charset="0"/>
              </a:rPr>
              <a:t>All of these </a:t>
            </a:r>
            <a:r>
              <a:rPr lang="en-US" altLang="en-US" dirty="0">
                <a:cs typeface="Arial" panose="020B0604020202020204" pitchFamily="34" charset="0"/>
              </a:rPr>
              <a:t>must be reliably aligned and combined with historical data,</a:t>
            </a:r>
            <a:r>
              <a:rPr lang="en-US" altLang="en-US" baseline="0" dirty="0">
                <a:cs typeface="Arial" panose="020B0604020202020204" pitchFamily="34" charset="0"/>
              </a:rPr>
              <a:t> </a:t>
            </a:r>
            <a:r>
              <a:rPr lang="en-US" altLang="en-US" dirty="0">
                <a:cs typeface="Arial" panose="020B0604020202020204" pitchFamily="34" charset="0"/>
              </a:rPr>
              <a:t>in both the horizontal and vertical components, to produce a final product in which all of this information is available in one place, to assist professionals</a:t>
            </a:r>
            <a:r>
              <a:rPr lang="en-US" altLang="en-US" baseline="0" dirty="0">
                <a:cs typeface="Arial" panose="020B0604020202020204" pitchFamily="34" charset="0"/>
              </a:rPr>
              <a:t> like yourselves </a:t>
            </a:r>
            <a:r>
              <a:rPr lang="en-US" altLang="en-US" dirty="0">
                <a:cs typeface="Arial" panose="020B0604020202020204" pitchFamily="34" charset="0"/>
              </a:rPr>
              <a:t>in appropriate flood mitigation.</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Therefore, Reliable Flood Rate Insurance products rely on the NSRS</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In a perfect</a:t>
            </a:r>
            <a:r>
              <a:rPr lang="en-US" altLang="en-US" baseline="0" dirty="0">
                <a:cs typeface="Arial" panose="020B0604020202020204" pitchFamily="34" charset="0"/>
                <a:sym typeface="Wingdings" panose="05000000000000000000" pitchFamily="2" charset="2"/>
              </a:rPr>
              <a:t> world… </a:t>
            </a:r>
          </a:p>
          <a:p>
            <a:pPr eaLnBrk="1" hangingPunct="1">
              <a:buFont typeface="Arial" panose="020B0604020202020204" pitchFamily="34" charset="0"/>
              <a:buNone/>
            </a:pPr>
            <a:r>
              <a:rPr lang="en-US" altLang="en-US" baseline="0" dirty="0" err="1">
                <a:cs typeface="Arial" panose="020B0604020202020204" pitchFamily="34" charset="0"/>
                <a:sym typeface="Wingdings" panose="05000000000000000000" pitchFamily="2" charset="2"/>
              </a:rPr>
              <a:t>d</a:t>
            </a:r>
            <a:r>
              <a:rPr lang="en-US" sz="1200" dirty="0" err="1">
                <a:latin typeface="Cambria" panose="02040503050406030204" pitchFamily="18" charset="0"/>
                <a:ea typeface="Cambria" panose="02040503050406030204" pitchFamily="18" charset="0"/>
              </a:rPr>
              <a:t>atums</a:t>
            </a:r>
            <a:r>
              <a:rPr lang="en-US" sz="1200" dirty="0">
                <a:latin typeface="Cambria" panose="02040503050406030204" pitchFamily="18" charset="0"/>
                <a:ea typeface="Cambria" panose="02040503050406030204" pitchFamily="18" charset="0"/>
              </a:rPr>
              <a:t> would be parallel and smooth</a:t>
            </a:r>
          </a:p>
          <a:p>
            <a:r>
              <a:rPr lang="en-US" sz="1200" dirty="0">
                <a:latin typeface="Cambria" panose="02040503050406030204" pitchFamily="18" charset="0"/>
                <a:ea typeface="Cambria" panose="02040503050406030204" pitchFamily="18" charset="0"/>
              </a:rPr>
              <a:t>Surface of Earth would not move</a:t>
            </a: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6</a:t>
            </a:fld>
            <a:endParaRPr lang="en-US" altLang="en-US"/>
          </a:p>
        </p:txBody>
      </p:sp>
    </p:spTree>
    <p:extLst>
      <p:ext uri="{BB962C8B-B14F-4D97-AF65-F5344CB8AC3E}">
        <p14:creationId xmlns:p14="http://schemas.microsoft.com/office/powerpoint/2010/main" val="3132821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48</a:t>
            </a:fld>
            <a:endParaRPr lang="en-US"/>
          </a:p>
        </p:txBody>
      </p:sp>
    </p:spTree>
    <p:extLst>
      <p:ext uri="{BB962C8B-B14F-4D97-AF65-F5344CB8AC3E}">
        <p14:creationId xmlns:p14="http://schemas.microsoft.com/office/powerpoint/2010/main" val="2053712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Transforming your data</a:t>
            </a:r>
          </a:p>
          <a:p>
            <a:endParaRPr lang="en-US" dirty="0"/>
          </a:p>
          <a:p>
            <a:r>
              <a:rPr lang="en-US" dirty="0"/>
              <a:t>NCAT - NGS Coordinate Conversion and Transformation Tool</a:t>
            </a:r>
          </a:p>
          <a:p>
            <a:endParaRPr lang="en-US" dirty="0"/>
          </a:p>
          <a:p>
            <a:r>
              <a:rPr lang="en-US" dirty="0"/>
              <a:t>available now: ASCII upload and Web Services</a:t>
            </a:r>
          </a:p>
          <a:p>
            <a:endParaRPr lang="en-US" dirty="0"/>
          </a:p>
          <a:p>
            <a:r>
              <a:rPr lang="en-US" dirty="0"/>
              <a:t>ask your software providers about integration</a:t>
            </a:r>
          </a:p>
          <a:p>
            <a:endParaRPr lang="en-US" dirty="0"/>
          </a:p>
          <a:p>
            <a:r>
              <a:rPr lang="en-US" dirty="0"/>
              <a:t>we envision this as most popular method of access</a:t>
            </a:r>
          </a:p>
          <a:p>
            <a:endParaRPr lang="en-US" dirty="0"/>
          </a:p>
          <a:p>
            <a:r>
              <a:rPr lang="en-US" dirty="0"/>
              <a:t>Industry Workshop held last week – </a:t>
            </a:r>
            <a:r>
              <a:rPr lang="en-US" dirty="0" err="1"/>
              <a:t>esri</a:t>
            </a:r>
            <a:r>
              <a:rPr lang="en-US" dirty="0"/>
              <a:t>, </a:t>
            </a:r>
            <a:r>
              <a:rPr lang="en-US" dirty="0" err="1"/>
              <a:t>trimble</a:t>
            </a:r>
            <a:r>
              <a:rPr lang="en-US" baseline="0" dirty="0"/>
              <a:t>, </a:t>
            </a:r>
            <a:r>
              <a:rPr lang="en-US" baseline="0" dirty="0" err="1"/>
              <a:t>bluemarble</a:t>
            </a:r>
            <a:r>
              <a:rPr lang="en-US" baseline="0" dirty="0"/>
              <a:t>, all the major well known names were represented</a:t>
            </a:r>
            <a:endParaRPr lang="en-US" dirty="0"/>
          </a:p>
          <a:p>
            <a:endParaRPr lang="en-US" dirty="0"/>
          </a:p>
          <a:p>
            <a:r>
              <a:rPr lang="en-US" dirty="0"/>
              <a:t>labeling a year for each dataset?</a:t>
            </a:r>
          </a:p>
          <a:p>
            <a:endParaRPr lang="en-US" dirty="0"/>
          </a:p>
          <a:p>
            <a:r>
              <a:rPr lang="en-US" dirty="0"/>
              <a:t>something in-between that works for your needs</a:t>
            </a:r>
          </a:p>
          <a:p>
            <a:endParaRPr lang="en-US" dirty="0"/>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49</a:t>
            </a:fld>
            <a:endParaRPr lang="en-US"/>
          </a:p>
        </p:txBody>
      </p:sp>
    </p:spTree>
    <p:extLst>
      <p:ext uri="{BB962C8B-B14F-4D97-AF65-F5344CB8AC3E}">
        <p14:creationId xmlns:p14="http://schemas.microsoft.com/office/powerpoint/2010/main" val="3781112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t>
            </a:r>
            <a:r>
              <a:rPr lang="en-US" baseline="0"/>
              <a:t>advisors”</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99B5A-D3DB-4354-AA55-43E94BB02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47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158494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5192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t>“Hello, we’re NGS.</a:t>
            </a:r>
            <a:r>
              <a:rPr lang="en-US" baseline="0" dirty="0"/>
              <a:t> </a:t>
            </a:r>
            <a:r>
              <a:rPr lang="en-US" dirty="0"/>
              <a:t>You may remember us from </a:t>
            </a:r>
            <a:r>
              <a:rPr lang="en-US" baseline="0" dirty="0"/>
              <a:t>such appearances as </a:t>
            </a:r>
            <a:r>
              <a:rPr lang="en-US" b="1" baseline="0" dirty="0"/>
              <a:t>section 6.1 of </a:t>
            </a:r>
            <a:r>
              <a:rPr lang="en-US" b="1" dirty="0">
                <a:hlinkClick r:id="rId3" tooltip="Download file: FIS_Report_Template_Nov_2016.docx"/>
              </a:rPr>
              <a:t>Template: Flood Insurance Study (FIS) Report (Nov 2016</a:t>
            </a:r>
            <a:r>
              <a:rPr lang="en-US" dirty="0">
                <a:hlinkClick r:id="rId3" tooltip="Download file: FIS_Report_Template_Nov_2016.docx"/>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8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81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t>-Section 6.1 is</a:t>
            </a:r>
            <a:r>
              <a:rPr lang="en-US" baseline="0" dirty="0"/>
              <a:t> intended to provide some information on vertical </a:t>
            </a:r>
            <a:r>
              <a:rPr lang="en-US" baseline="0" dirty="0" err="1"/>
              <a:t>datums</a:t>
            </a:r>
            <a:endParaRPr lang="en-US" baseline="0" dirty="0"/>
          </a:p>
          <a:p>
            <a:pPr defTabSz="924458" eaLnBrk="0" fontAlgn="base" hangingPunct="0">
              <a:spcBef>
                <a:spcPct val="30000"/>
              </a:spcBef>
              <a:spcAft>
                <a:spcPct val="0"/>
              </a:spcAft>
              <a:defRPr/>
            </a:pPr>
            <a:r>
              <a:rPr lang="en-US" baseline="0" dirty="0"/>
              <a:t>-it should include, if necessary, a table detailing values used to determine either:</a:t>
            </a:r>
          </a:p>
          <a:p>
            <a:pPr marL="171450" indent="-171450" defTabSz="924458" eaLnBrk="0" fontAlgn="base" hangingPunct="0">
              <a:spcBef>
                <a:spcPct val="30000"/>
              </a:spcBef>
              <a:spcAft>
                <a:spcPct val="0"/>
              </a:spcAft>
              <a:buFont typeface="Wingdings" panose="05000000000000000000" pitchFamily="2" charset="2"/>
              <a:buChar char="à"/>
              <a:defRPr/>
            </a:pPr>
            <a:r>
              <a:rPr lang="en-US" baseline="0" dirty="0">
                <a:sym typeface="Wingdings" panose="05000000000000000000" pitchFamily="2" charset="2"/>
              </a:rPr>
              <a:t>a countywide vertical datum “conversion”</a:t>
            </a:r>
          </a:p>
          <a:p>
            <a:pPr marL="171450" marR="0" lvl="0" indent="-171450" algn="l" defTabSz="924458" rtl="0" eaLnBrk="0" fontAlgn="base" latinLnBrk="0" hangingPunct="0">
              <a:lnSpc>
                <a:spcPct val="100000"/>
              </a:lnSpc>
              <a:spcBef>
                <a:spcPct val="30000"/>
              </a:spcBef>
              <a:spcAft>
                <a:spcPct val="0"/>
              </a:spcAft>
              <a:buClrTx/>
              <a:buSzTx/>
              <a:buFont typeface="Wingdings" panose="05000000000000000000" pitchFamily="2" charset="2"/>
              <a:buChar char="à"/>
              <a:tabLst/>
              <a:defRPr/>
            </a:pPr>
            <a:r>
              <a:rPr lang="en-US" baseline="0" dirty="0">
                <a:sym typeface="Wingdings" panose="05000000000000000000" pitchFamily="2" charset="2"/>
              </a:rPr>
              <a:t>or a stream-based vertical datum “conversion”</a:t>
            </a:r>
          </a:p>
          <a:p>
            <a:pPr marL="0" marR="0" lvl="0" indent="0" algn="l" defTabSz="924458"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baseline="0" dirty="0">
                <a:sym typeface="Wingdings" panose="05000000000000000000" pitchFamily="2" charset="2"/>
              </a:rPr>
              <a:t>-NOTE the recommendation to consult NGS for info on transforming between NGVD29 and NAVD88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08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98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dirty="0"/>
              <a:t>or the </a:t>
            </a:r>
            <a:r>
              <a:rPr lang="en-US" b="1" dirty="0"/>
              <a:t>“NOTES TO USERS” </a:t>
            </a:r>
            <a:r>
              <a:rPr lang="en-US" b="0" dirty="0"/>
              <a:t>section of your favorite FIRM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049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34ACB49-92AD-4793-8E92-0DBCDD7CF678}" type="datetimeFigureOut">
              <a:rPr lang="en-US" altLang="en-US"/>
              <a:pPr/>
              <a:t>2024-04-10</a:t>
            </a:fld>
            <a:endParaRPr lang="en-US" altLang="en-US"/>
          </a:p>
        </p:txBody>
      </p:sp>
      <p:sp>
        <p:nvSpPr>
          <p:cNvPr id="5" name="Footer Placeholder 4"/>
          <p:cNvSpPr>
            <a:spLocks noGrp="1"/>
          </p:cNvSpPr>
          <p:nvPr>
            <p:ph type="ftr" sz="quarter" idx="11"/>
          </p:nvPr>
        </p:nvSpPr>
        <p:spPr/>
        <p:txBody>
          <a:bodyPr/>
          <a:lstStyle>
            <a:lvl1pPr>
              <a:defRPr>
                <a:latin typeface="Cambria" panose="02040503050406030204" pitchFamily="18" charset="0"/>
                <a:cs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7AD4DCD3-172B-4990-80A6-45F69410C25B}" type="slidenum">
              <a:rPr lang="en-US" altLang="en-US" smtClean="0"/>
              <a:pPr/>
              <a:t>‹#›</a:t>
            </a:fld>
            <a:endParaRPr lang="en-US" altLang="en-US" dirty="0"/>
          </a:p>
        </p:txBody>
      </p:sp>
    </p:spTree>
    <p:extLst>
      <p:ext uri="{BB962C8B-B14F-4D97-AF65-F5344CB8AC3E}">
        <p14:creationId xmlns:p14="http://schemas.microsoft.com/office/powerpoint/2010/main" val="20493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F3EA6A67-0C6C-463A-AA25-16A851C42431}" type="datetimeFigureOut">
              <a:rPr lang="en-US" altLang="en-US"/>
              <a:pPr/>
              <a:t>2024-04-10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18552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Grey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9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80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65618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29671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239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GRAPHIC">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678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November 14, 2019</a:t>
            </a:r>
          </a:p>
        </p:txBody>
      </p:sp>
      <p:sp>
        <p:nvSpPr>
          <p:cNvPr id="5" name="Footer Placeholder 4"/>
          <p:cNvSpPr>
            <a:spLocks noGrp="1"/>
          </p:cNvSpPr>
          <p:nvPr>
            <p:ph type="ftr" sz="quarter" idx="11"/>
          </p:nvPr>
        </p:nvSpPr>
        <p:spPr/>
        <p:txBody>
          <a:bodyPr/>
          <a:lstStyle>
            <a:lvl1pPr defTabSz="914400">
              <a:defRPr/>
            </a:lvl1pPr>
          </a:lstStyle>
          <a:p>
            <a:pPr>
              <a:defRPr/>
            </a:pPr>
            <a:r>
              <a:rPr lang="en-US"/>
              <a:t>MN Assoc of Floodplain Managers</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95355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Cambria" panose="02040503050406030204" pitchFamily="18" charset="0"/>
              </a:defRPr>
            </a:lvl1pPr>
            <a:lvl2pPr>
              <a:defRPr>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E41F7B77-3059-4ABB-A959-BCA47FFF65D6}" type="datetimeFigureOut">
              <a:rPr lang="en-US" altLang="en-US" smtClean="0"/>
              <a:pPr/>
              <a:t>2024-04-10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dirty="0"/>
          </a:p>
        </p:txBody>
      </p:sp>
    </p:spTree>
    <p:extLst>
      <p:ext uri="{BB962C8B-B14F-4D97-AF65-F5344CB8AC3E}">
        <p14:creationId xmlns:p14="http://schemas.microsoft.com/office/powerpoint/2010/main" val="98255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6DAAB8B3-FEDA-4635-B0AE-458255B05CCA}" type="datetimeFigureOut">
              <a:rPr lang="en-US" altLang="en-US"/>
              <a:pPr/>
              <a:t>2024-04-10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69509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51D17CE4-E922-4721-BB89-1D6A66C3AE37}" type="datetimeFigureOut">
              <a:rPr lang="en-US" altLang="en-US"/>
              <a:pPr/>
              <a:t>2024-04-10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405098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6CA4580-B03E-41F3-9F04-BD2270BB3CE4}" type="datetimeFigureOut">
              <a:rPr lang="en-US" altLang="en-US"/>
              <a:pPr/>
              <a:t>2024-04-10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38923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660B40-0C51-4616-95F1-D2DDF1A5AB89}" type="datetimeFigureOut">
              <a:rPr lang="en-US" altLang="en-US"/>
              <a:pPr/>
              <a:t>2024-04-10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52065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E0BD22C-809C-4E97-8258-5C4F28B87FDC}" type="datetimeFigureOut">
              <a:rPr lang="en-US" altLang="en-US"/>
              <a:pPr/>
              <a:t>2024-04-10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216415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B24D223F-BA27-4928-8DF3-0048C0E769D1}" type="datetimeFigureOut">
              <a:rPr lang="en-US" altLang="en-US"/>
              <a:pPr/>
              <a:t>2024-04-10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89526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309A0F4-61E9-444D-AC19-07A3392961D0}" type="datetimeFigureOut">
              <a:rPr lang="en-US" altLang="en-US"/>
              <a:pPr/>
              <a:t>2024-04-10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4211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anose="02040503050406030204" pitchFamily="18" charset="0"/>
              </a:defRPr>
            </a:lvl1pPr>
          </a:lstStyle>
          <a:p>
            <a:fld id="{52E2C632-B761-4141-9776-EF07395D23A9}" type="datetimeFigureOut">
              <a:rPr lang="en-US" altLang="en-US" smtClean="0"/>
              <a:pPr/>
              <a:t>2024-04-10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mbria" panose="02040503050406030204" pitchFamily="18"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defRPr>
            </a:lvl1pPr>
          </a:lstStyle>
          <a:p>
            <a:fld id="{23D9E77E-4402-46A0-A789-8BD17084C5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7" r:id="rId12"/>
    <p:sldLayoutId id="2147483677" r:id="rId13"/>
    <p:sldLayoutId id="2147483678" r:id="rId14"/>
    <p:sldLayoutId id="2147483662" r:id="rId15"/>
    <p:sldLayoutId id="2147483679" r:id="rId16"/>
    <p:sldLayoutId id="2147483680" r:id="rId17"/>
  </p:sldLayoutIdLst>
  <p:txStyles>
    <p:titleStyle>
      <a:lvl1pPr algn="ctr" defTabSz="457200" rtl="0" eaLnBrk="1" fontAlgn="base" hangingPunct="1">
        <a:spcBef>
          <a:spcPct val="0"/>
        </a:spcBef>
        <a:spcAft>
          <a:spcPct val="0"/>
        </a:spcAft>
        <a:defRPr sz="4400" kern="1200">
          <a:solidFill>
            <a:schemeClr val="tx1"/>
          </a:solidFill>
          <a:latin typeface="Cambria" panose="02040503050406030204" pitchFamily="18" charset="0"/>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ambria" panose="02040503050406030204" pitchFamily="18" charset="0"/>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ambria" panose="020405030504060302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arget="../media/image20.jpeg" Type="http://schemas.openxmlformats.org/officeDocument/2006/relationships/image"/><Relationship Id="rId2" Target="../notesSlides/notesSlide9.xml" Type="http://schemas.openxmlformats.org/officeDocument/2006/relationships/notesSlide"/><Relationship Id="rId1" Target="../slideLayouts/slideLayout17.xml" Type="http://schemas.openxmlformats.org/officeDocument/2006/relationships/slideLayout"/><Relationship Id="rId4" Target="../media/image21.jpeg" Type="http://schemas.openxmlformats.org/officeDocument/2006/relationships/image"/></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arget="../media/image23.jpeg" Type="http://schemas.openxmlformats.org/officeDocument/2006/relationships/image"/><Relationship Id="rId2" Target="../notesSlides/notesSlide13.xml" Type="http://schemas.openxmlformats.org/officeDocument/2006/relationships/notesSlide"/><Relationship Id="rId1" Target="../slideLayouts/slideLayout17.xml" Type="http://schemas.openxmlformats.org/officeDocument/2006/relationships/slideLayout"/><Relationship Id="rId6" Target="../media/image26.png" Type="http://schemas.openxmlformats.org/officeDocument/2006/relationships/image"/><Relationship Id="rId5" Target="../media/image25.png" Type="http://schemas.openxmlformats.org/officeDocument/2006/relationships/image"/><Relationship Id="rId4" Target="../media/image24.png" Type="http://schemas.openxmlformats.org/officeDocument/2006/relationships/image"/></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arget="../media/image32.jpeg" Type="http://schemas.openxmlformats.org/officeDocument/2006/relationships/image"/><Relationship Id="rId3" Target="../media/image27.jpeg" Type="http://schemas.openxmlformats.org/officeDocument/2006/relationships/image"/><Relationship Id="rId7" Target="../media/image31.jpg" Type="http://schemas.openxmlformats.org/officeDocument/2006/relationships/image"/><Relationship Id="rId12" Target="../media/image36.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 Id="rId6" Target="../media/image30.png" Type="http://schemas.openxmlformats.org/officeDocument/2006/relationships/image"/><Relationship Id="rId11" Target="../media/image35.jpg" Type="http://schemas.openxmlformats.org/officeDocument/2006/relationships/image"/><Relationship Id="rId5" Target="../media/image29.jpeg" Type="http://schemas.openxmlformats.org/officeDocument/2006/relationships/image"/><Relationship Id="rId10" Target="../media/image34.png" Type="http://schemas.openxmlformats.org/officeDocument/2006/relationships/image"/><Relationship Id="rId4" Target="../media/image28.jpg" Type="http://schemas.openxmlformats.org/officeDocument/2006/relationships/image"/><Relationship Id="rId9" Target="../media/image33.jpg" Type="http://schemas.openxmlformats.org/officeDocument/2006/relationships/image"/></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arget="../media/image38.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39.jpeg" Type="http://schemas.openxmlformats.org/officeDocument/2006/relationships/image"/><Relationship Id="rId2" Target="../notesSlides/notesSlide22.xml" Type="http://schemas.openxmlformats.org/officeDocument/2006/relationships/notesSlide"/><Relationship Id="rId1" Target="../slideLayouts/slideLayout6.xml" Type="http://schemas.openxmlformats.org/officeDocument/2006/relationships/slideLayout"/><Relationship Id="rId4" Target="../media/image40.png" Type="http://schemas.openxmlformats.org/officeDocument/2006/relationships/image"/></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arget="../media/image43.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 Id="rId4" Target="../media/image44.png" Type="http://schemas.openxmlformats.org/officeDocument/2006/relationships/image"/></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arget="../media/image47.jpeg" Type="http://schemas.openxmlformats.org/officeDocument/2006/relationships/image"/><Relationship Id="rId2" Target="../notesSlides/notesSlide38.xml" Type="http://schemas.openxmlformats.org/officeDocument/2006/relationships/notesSlide"/><Relationship Id="rId1" Target="../slideLayouts/slideLayout6.xml" Type="http://schemas.openxmlformats.org/officeDocument/2006/relationships/slideLayout"/></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hyperlink" Target="https://www.ngs.noaa.gov/ADVISORS/"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arget="../media/image15.jpeg" Type="http://schemas.openxmlformats.org/officeDocument/2006/relationships/image"/><Relationship Id="rId3" Target="../media/image10.jpeg" Type="http://schemas.openxmlformats.org/officeDocument/2006/relationships/image"/><Relationship Id="rId7" Target="../media/image14.JP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6" Target="../media/image13.gif" Type="http://schemas.openxmlformats.org/officeDocument/2006/relationships/image"/><Relationship Id="rId5" Target="../media/image12.jpeg" Type="http://schemas.openxmlformats.org/officeDocument/2006/relationships/image"/><Relationship Id="rId4" Target="../media/image11.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arget="../media/image18.png" Type="http://schemas.openxmlformats.org/officeDocument/2006/relationships/image"/><Relationship Id="rId2" Target="../notesSlides/notesSlide7.xml" Type="http://schemas.openxmlformats.org/officeDocument/2006/relationships/notesSlide"/><Relationship Id="rId1" Target="../slideLayouts/slideLayout17.xml" Type="http://schemas.openxmlformats.org/officeDocument/2006/relationships/slideLayout"/><Relationship Id="rId5" Target="https://www.fema.gov/media-library-data/1482961817559-4474b885572f17920a22b2f6fd063bff/FIS_Report_Template_Nov_2016.docx" TargetMode="External" Type="http://schemas.openxmlformats.org/officeDocument/2006/relationships/hyperlink"/><Relationship Id="rId4" Target="../media/image19.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DA4BC-5B81-4FB5-A741-CFF0840BD11A}"/>
              </a:ext>
            </a:extLst>
          </p:cNvPr>
          <p:cNvSpPr>
            <a:spLocks noGrp="1"/>
          </p:cNvSpPr>
          <p:nvPr>
            <p:ph type="ctrTitle"/>
          </p:nvPr>
        </p:nvSpPr>
        <p:spPr>
          <a:xfrm>
            <a:off x="0" y="1742088"/>
            <a:ext cx="9144000" cy="1182414"/>
          </a:xfrm>
        </p:spPr>
        <p:txBody>
          <a:bodyPr anchor="t"/>
          <a:lstStyle/>
          <a:p>
            <a:r>
              <a:rPr lang="en-US" sz="4800" dirty="0"/>
              <a:t>Geodesy for the Geographer</a:t>
            </a:r>
            <a:br>
              <a:rPr lang="en-US" sz="4800" dirty="0"/>
            </a:br>
            <a:r>
              <a:rPr lang="en-US" sz="2800" dirty="0"/>
              <a:t>Vertical Datums for the Floodplain Manager</a:t>
            </a:r>
            <a:endParaRPr lang="en-US" dirty="0"/>
          </a:p>
        </p:txBody>
      </p:sp>
      <p:sp>
        <p:nvSpPr>
          <p:cNvPr id="5" name="Event">
            <a:extLst>
              <a:ext uri="{FF2B5EF4-FFF2-40B4-BE49-F238E27FC236}">
                <a16:creationId xmlns:a16="http://schemas.microsoft.com/office/drawing/2014/main" id="{2B3132D0-25DF-458C-927A-4FC3424B1899}"/>
              </a:ext>
            </a:extLst>
          </p:cNvPr>
          <p:cNvSpPr>
            <a:spLocks noGrp="1"/>
          </p:cNvSpPr>
          <p:nvPr>
            <p:ph type="subTitle" idx="1"/>
          </p:nvPr>
        </p:nvSpPr>
        <p:spPr>
          <a:xfrm>
            <a:off x="0" y="3121399"/>
            <a:ext cx="9144000" cy="906517"/>
          </a:xfrm>
        </p:spPr>
        <p:txBody>
          <a:bodyPr/>
          <a:lstStyle/>
          <a:p>
            <a:r>
              <a:rPr lang="en-US" sz="2400" i="1" dirty="0">
                <a:solidFill>
                  <a:schemeClr val="tx1"/>
                </a:solidFill>
              </a:rPr>
              <a:t>PA GIS Conference</a:t>
            </a:r>
          </a:p>
          <a:p>
            <a:pPr>
              <a:spcBef>
                <a:spcPts val="0"/>
              </a:spcBef>
            </a:pPr>
            <a:r>
              <a:rPr lang="en-US" sz="2400" i="1" dirty="0">
                <a:solidFill>
                  <a:schemeClr val="tx1"/>
                </a:solidFill>
              </a:rPr>
              <a:t>April 2024</a:t>
            </a:r>
          </a:p>
        </p:txBody>
      </p:sp>
      <p:sp>
        <p:nvSpPr>
          <p:cNvPr id="6" name="Name POC">
            <a:extLst>
              <a:ext uri="{FF2B5EF4-FFF2-40B4-BE49-F238E27FC236}">
                <a16:creationId xmlns:a16="http://schemas.microsoft.com/office/drawing/2014/main" id="{CF342D35-E557-449A-9174-D302259D6FDD}"/>
              </a:ext>
            </a:extLst>
          </p:cNvPr>
          <p:cNvSpPr txBox="1">
            <a:spLocks noChangeArrowheads="1"/>
          </p:cNvSpPr>
          <p:nvPr/>
        </p:nvSpPr>
        <p:spPr bwMode="auto">
          <a:xfrm>
            <a:off x="0" y="4035969"/>
            <a:ext cx="9143999" cy="28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spcBef>
                <a:spcPts val="1800"/>
              </a:spcBef>
            </a:pPr>
            <a:r>
              <a:rPr lang="en-GB" sz="3600" b="1" dirty="0">
                <a:latin typeface="Cambria" panose="02040503050406030204" pitchFamily="18" charset="0"/>
                <a:ea typeface="Cambria" panose="02040503050406030204" pitchFamily="18" charset="0"/>
              </a:rPr>
              <a:t>jeff.jalbrzikowski@noaa.gov</a:t>
            </a:r>
          </a:p>
          <a:p>
            <a:pPr algn="ctr"/>
            <a:r>
              <a:rPr lang="en-GB" sz="3600" b="1" dirty="0">
                <a:latin typeface="Cambria" panose="02040503050406030204" pitchFamily="18" charset="0"/>
                <a:ea typeface="Cambria" panose="02040503050406030204" pitchFamily="18" charset="0"/>
              </a:rPr>
              <a:t>240-988-5486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1360595151"/>
      </p:ext>
    </p:extLst>
  </p:cSld>
  <p:clrMapOvr>
    <a:masterClrMapping/>
  </p:clrMapOvr>
  <p:transition advClick="0" advTm="1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RM">
            <a:extLst>
              <a:ext uri="{FF2B5EF4-FFF2-40B4-BE49-F238E27FC236}">
                <a16:creationId xmlns:a16="http://schemas.microsoft.com/office/drawing/2014/main" id="{3926CA98-CE52-4DA0-AAA8-F0594418925F}"/>
              </a:ext>
            </a:extLst>
          </p:cNvPr>
          <p:cNvPicPr>
            <a:picLocks noChangeAspect="1"/>
          </p:cNvPicPr>
          <p:nvPr/>
        </p:nvPicPr>
        <p:blipFill>
          <a:blip r:embed="rId3"/>
          <a:stretch>
            <a:fillRect/>
          </a:stretch>
        </p:blipFill>
        <p:spPr>
          <a:xfrm>
            <a:off x="2527883" y="2104417"/>
            <a:ext cx="6517798" cy="4683720"/>
          </a:xfrm>
          <a:prstGeom prst="rect">
            <a:avLst/>
          </a:prstGeom>
          <a:ln w="22225">
            <a:solidFill>
              <a:schemeClr val="bg1">
                <a:lumMod val="65000"/>
              </a:schemeClr>
            </a:solidFill>
          </a:ln>
        </p:spPr>
      </p:pic>
      <p:sp>
        <p:nvSpPr>
          <p:cNvPr id="9"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
        <p:nvSpPr>
          <p:cNvPr id="12" name="Section 6.1 title wording">
            <a:extLst>
              <a:ext uri="{FF2B5EF4-FFF2-40B4-BE49-F238E27FC236}">
                <a16:creationId xmlns:a16="http://schemas.microsoft.com/office/drawing/2014/main" id="{56E95295-C9BE-4C50-8A8F-728D787BDA17}"/>
              </a:ext>
            </a:extLst>
          </p:cNvPr>
          <p:cNvSpPr txBox="1"/>
          <p:nvPr/>
        </p:nvSpPr>
        <p:spPr>
          <a:xfrm>
            <a:off x="0" y="2057"/>
            <a:ext cx="5601402"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FIRM from Clatsop County, OR</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8" name="left arrow">
            <a:extLst>
              <a:ext uri="{FF2B5EF4-FFF2-40B4-BE49-F238E27FC236}">
                <a16:creationId xmlns:a16="http://schemas.microsoft.com/office/drawing/2014/main" id="{6D6433A5-32D5-40F5-A41C-9F63651AEF40}"/>
              </a:ext>
            </a:extLst>
          </p:cNvPr>
          <p:cNvCxnSpPr>
            <a:cxnSpLocks/>
          </p:cNvCxnSpPr>
          <p:nvPr/>
        </p:nvCxnSpPr>
        <p:spPr>
          <a:xfrm>
            <a:off x="2054942" y="1297858"/>
            <a:ext cx="776748" cy="886380"/>
          </a:xfrm>
          <a:prstGeom prst="straightConnector1">
            <a:avLst/>
          </a:prstGeom>
          <a:ln w="349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pic>
        <p:nvPicPr>
          <p:cNvPr id="16" name="enlarged text">
            <a:extLst>
              <a:ext uri="{FF2B5EF4-FFF2-40B4-BE49-F238E27FC236}">
                <a16:creationId xmlns:a16="http://schemas.microsoft.com/office/drawing/2014/main" id="{3EB52623-E3F1-4344-BE5E-8786F1878162}"/>
              </a:ext>
            </a:extLst>
          </p:cNvPr>
          <p:cNvPicPr>
            <a:picLocks noChangeAspect="1"/>
          </p:cNvPicPr>
          <p:nvPr/>
        </p:nvPicPr>
        <p:blipFill>
          <a:blip r:embed="rId4"/>
          <a:stretch>
            <a:fillRect/>
          </a:stretch>
        </p:blipFill>
        <p:spPr>
          <a:xfrm>
            <a:off x="366986" y="278858"/>
            <a:ext cx="8212999" cy="6524952"/>
          </a:xfrm>
          <a:prstGeom prst="rect">
            <a:avLst/>
          </a:prstGeom>
          <a:ln w="12700">
            <a:solidFill>
              <a:schemeClr val="tx1"/>
            </a:solid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947C09E1-84A1-40DF-9AB3-FDB72AC7C44C}"/>
              </a:ext>
            </a:extLst>
          </p:cNvPr>
          <p:cNvSpPr txBox="1"/>
          <p:nvPr/>
        </p:nvSpPr>
        <p:spPr>
          <a:xfrm>
            <a:off x="434687" y="743180"/>
            <a:ext cx="3416572" cy="646331"/>
          </a:xfrm>
          <a:prstGeom prst="rect">
            <a:avLst/>
          </a:prstGeom>
          <a:solidFill>
            <a:schemeClr val="bg1">
              <a:lumMod val="85000"/>
            </a:schemeClr>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NOTES TO USERS</a:t>
            </a:r>
          </a:p>
        </p:txBody>
      </p:sp>
    </p:spTree>
    <p:extLst>
      <p:ext uri="{BB962C8B-B14F-4D97-AF65-F5344CB8AC3E}">
        <p14:creationId xmlns:p14="http://schemas.microsoft.com/office/powerpoint/2010/main" val="926551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2197284104"/>
      </p:ext>
    </p:extLst>
  </p:cSld>
  <p:clrMapOvr>
    <a:masterClrMapping/>
  </p:clrMapOvr>
  <p:transition advClick="0" advTm="1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3668"/>
            <a:ext cx="5973072" cy="6354332"/>
          </a:xfrm>
          <a:prstGeom prst="rect">
            <a:avLst/>
          </a:prstGeom>
          <a:ln w="22225">
            <a:solidFill>
              <a:schemeClr val="bg1">
                <a:lumMod val="65000"/>
              </a:schemeClr>
            </a:solidFill>
          </a:ln>
        </p:spPr>
      </p:pic>
      <p:sp>
        <p:nvSpPr>
          <p:cNvPr id="3" name="Rounded Rectangle 2"/>
          <p:cNvSpPr/>
          <p:nvPr/>
        </p:nvSpPr>
        <p:spPr>
          <a:xfrm>
            <a:off x="44450" y="4572000"/>
            <a:ext cx="5836778" cy="580571"/>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55" t="62733" r="2084" b="25367"/>
          <a:stretch/>
        </p:blipFill>
        <p:spPr>
          <a:xfrm>
            <a:off x="50800" y="4074764"/>
            <a:ext cx="8902700" cy="1157551"/>
          </a:xfrm>
          <a:prstGeom prst="rect">
            <a:avLst/>
          </a:prstGeom>
          <a:ln w="41275">
            <a:solidFill>
              <a:srgbClr val="FF0000"/>
            </a:solidFill>
          </a:ln>
        </p:spPr>
      </p:pic>
      <p:sp>
        <p:nvSpPr>
          <p:cNvPr id="12" name="Section 6.1 title wording">
            <a:extLst>
              <a:ext uri="{FF2B5EF4-FFF2-40B4-BE49-F238E27FC236}">
                <a16:creationId xmlns:a16="http://schemas.microsoft.com/office/drawing/2014/main" id="{56E95295-C9BE-4C50-8A8F-728D787BDA17}"/>
              </a:ext>
            </a:extLst>
          </p:cNvPr>
          <p:cNvSpPr txBox="1"/>
          <p:nvPr/>
        </p:nvSpPr>
        <p:spPr>
          <a:xfrm>
            <a:off x="0" y="2056"/>
            <a:ext cx="5973072" cy="501612"/>
          </a:xfrm>
          <a:prstGeom prst="rect">
            <a:avLst/>
          </a:prstGeom>
          <a:solidFill>
            <a:schemeClr val="bg1"/>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NFIP CRS Coordinator’s Manual</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947C09E1-84A1-40DF-9AB3-FDB72AC7C44C}"/>
              </a:ext>
            </a:extLst>
          </p:cNvPr>
          <p:cNvSpPr txBox="1"/>
          <p:nvPr/>
        </p:nvSpPr>
        <p:spPr>
          <a:xfrm>
            <a:off x="6056671" y="2285695"/>
            <a:ext cx="3033910" cy="1631216"/>
          </a:xfrm>
          <a:prstGeom prst="rect">
            <a:avLst/>
          </a:prstGeom>
          <a:solidFill>
            <a:schemeClr val="bg1">
              <a:lumMod val="85000"/>
            </a:schemeClr>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rPr>
              <a:t>Why highlight BMM?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Already includes provisions for CORS network to replace conventional disks in the ground.</a:t>
            </a:r>
          </a:p>
        </p:txBody>
      </p:sp>
      <p:sp>
        <p:nvSpPr>
          <p:cNvPr id="16"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
        <p:nvSpPr>
          <p:cNvPr id="22" name="Freeform 21"/>
          <p:cNvSpPr/>
          <p:nvPr/>
        </p:nvSpPr>
        <p:spPr>
          <a:xfrm>
            <a:off x="4572000" y="4503420"/>
            <a:ext cx="4251960" cy="68580"/>
          </a:xfrm>
          <a:custGeom>
            <a:avLst/>
            <a:gdLst>
              <a:gd name="connsiteX0" fmla="*/ 0 w 4152900"/>
              <a:gd name="connsiteY0" fmla="*/ 220980 h 350520"/>
              <a:gd name="connsiteX1" fmla="*/ 38100 w 4152900"/>
              <a:gd name="connsiteY1" fmla="*/ 236220 h 350520"/>
              <a:gd name="connsiteX2" fmla="*/ 114300 w 4152900"/>
              <a:gd name="connsiteY2" fmla="*/ 213360 h 350520"/>
              <a:gd name="connsiteX3" fmla="*/ 137160 w 4152900"/>
              <a:gd name="connsiteY3" fmla="*/ 205740 h 350520"/>
              <a:gd name="connsiteX4" fmla="*/ 167640 w 4152900"/>
              <a:gd name="connsiteY4" fmla="*/ 190500 h 350520"/>
              <a:gd name="connsiteX5" fmla="*/ 213360 w 4152900"/>
              <a:gd name="connsiteY5" fmla="*/ 175260 h 350520"/>
              <a:gd name="connsiteX6" fmla="*/ 236220 w 4152900"/>
              <a:gd name="connsiteY6" fmla="*/ 160020 h 350520"/>
              <a:gd name="connsiteX7" fmla="*/ 281940 w 4152900"/>
              <a:gd name="connsiteY7" fmla="*/ 144780 h 350520"/>
              <a:gd name="connsiteX8" fmla="*/ 350520 w 4152900"/>
              <a:gd name="connsiteY8" fmla="*/ 121920 h 350520"/>
              <a:gd name="connsiteX9" fmla="*/ 373380 w 4152900"/>
              <a:gd name="connsiteY9" fmla="*/ 114300 h 350520"/>
              <a:gd name="connsiteX10" fmla="*/ 419100 w 4152900"/>
              <a:gd name="connsiteY10" fmla="*/ 91440 h 350520"/>
              <a:gd name="connsiteX11" fmla="*/ 449580 w 4152900"/>
              <a:gd name="connsiteY11" fmla="*/ 83820 h 350520"/>
              <a:gd name="connsiteX12" fmla="*/ 541020 w 4152900"/>
              <a:gd name="connsiteY12" fmla="*/ 68580 h 350520"/>
              <a:gd name="connsiteX13" fmla="*/ 617220 w 4152900"/>
              <a:gd name="connsiteY13" fmla="*/ 53340 h 350520"/>
              <a:gd name="connsiteX14" fmla="*/ 640080 w 4152900"/>
              <a:gd name="connsiteY14" fmla="*/ 45720 h 350520"/>
              <a:gd name="connsiteX15" fmla="*/ 792480 w 4152900"/>
              <a:gd name="connsiteY15" fmla="*/ 30480 h 350520"/>
              <a:gd name="connsiteX16" fmla="*/ 838200 w 4152900"/>
              <a:gd name="connsiteY16" fmla="*/ 22860 h 350520"/>
              <a:gd name="connsiteX17" fmla="*/ 876300 w 4152900"/>
              <a:gd name="connsiteY17" fmla="*/ 15240 h 350520"/>
              <a:gd name="connsiteX18" fmla="*/ 1043940 w 4152900"/>
              <a:gd name="connsiteY18" fmla="*/ 0 h 350520"/>
              <a:gd name="connsiteX19" fmla="*/ 2087880 w 4152900"/>
              <a:gd name="connsiteY19" fmla="*/ 7620 h 350520"/>
              <a:gd name="connsiteX20" fmla="*/ 2148840 w 4152900"/>
              <a:gd name="connsiteY20" fmla="*/ 15240 h 350520"/>
              <a:gd name="connsiteX21" fmla="*/ 2255520 w 4152900"/>
              <a:gd name="connsiteY21" fmla="*/ 22860 h 350520"/>
              <a:gd name="connsiteX22" fmla="*/ 2362200 w 4152900"/>
              <a:gd name="connsiteY22" fmla="*/ 38100 h 350520"/>
              <a:gd name="connsiteX23" fmla="*/ 2423160 w 4152900"/>
              <a:gd name="connsiteY23" fmla="*/ 45720 h 350520"/>
              <a:gd name="connsiteX24" fmla="*/ 2514600 w 4152900"/>
              <a:gd name="connsiteY24" fmla="*/ 60960 h 350520"/>
              <a:gd name="connsiteX25" fmla="*/ 2606040 w 4152900"/>
              <a:gd name="connsiteY25" fmla="*/ 68580 h 350520"/>
              <a:gd name="connsiteX26" fmla="*/ 2689860 w 4152900"/>
              <a:gd name="connsiteY26" fmla="*/ 83820 h 350520"/>
              <a:gd name="connsiteX27" fmla="*/ 2750820 w 4152900"/>
              <a:gd name="connsiteY27" fmla="*/ 91440 h 350520"/>
              <a:gd name="connsiteX28" fmla="*/ 2796540 w 4152900"/>
              <a:gd name="connsiteY28" fmla="*/ 99060 h 350520"/>
              <a:gd name="connsiteX29" fmla="*/ 2872740 w 4152900"/>
              <a:gd name="connsiteY29" fmla="*/ 106680 h 350520"/>
              <a:gd name="connsiteX30" fmla="*/ 3032760 w 4152900"/>
              <a:gd name="connsiteY30" fmla="*/ 129540 h 350520"/>
              <a:gd name="connsiteX31" fmla="*/ 3086100 w 4152900"/>
              <a:gd name="connsiteY31" fmla="*/ 137160 h 350520"/>
              <a:gd name="connsiteX32" fmla="*/ 3162300 w 4152900"/>
              <a:gd name="connsiteY32" fmla="*/ 152400 h 350520"/>
              <a:gd name="connsiteX33" fmla="*/ 3208020 w 4152900"/>
              <a:gd name="connsiteY33" fmla="*/ 167640 h 350520"/>
              <a:gd name="connsiteX34" fmla="*/ 3352800 w 4152900"/>
              <a:gd name="connsiteY34" fmla="*/ 182880 h 350520"/>
              <a:gd name="connsiteX35" fmla="*/ 3406140 w 4152900"/>
              <a:gd name="connsiteY35" fmla="*/ 198120 h 350520"/>
              <a:gd name="connsiteX36" fmla="*/ 3604260 w 4152900"/>
              <a:gd name="connsiteY36" fmla="*/ 228600 h 350520"/>
              <a:gd name="connsiteX37" fmla="*/ 3642360 w 4152900"/>
              <a:gd name="connsiteY37" fmla="*/ 236220 h 350520"/>
              <a:gd name="connsiteX38" fmla="*/ 3695700 w 4152900"/>
              <a:gd name="connsiteY38" fmla="*/ 243840 h 350520"/>
              <a:gd name="connsiteX39" fmla="*/ 3893820 w 4152900"/>
              <a:gd name="connsiteY39" fmla="*/ 281940 h 350520"/>
              <a:gd name="connsiteX40" fmla="*/ 3916680 w 4152900"/>
              <a:gd name="connsiteY40" fmla="*/ 289560 h 350520"/>
              <a:gd name="connsiteX41" fmla="*/ 3992880 w 4152900"/>
              <a:gd name="connsiteY41" fmla="*/ 304800 h 350520"/>
              <a:gd name="connsiteX42" fmla="*/ 4046220 w 4152900"/>
              <a:gd name="connsiteY42" fmla="*/ 320040 h 350520"/>
              <a:gd name="connsiteX43" fmla="*/ 4069080 w 4152900"/>
              <a:gd name="connsiteY43" fmla="*/ 327660 h 350520"/>
              <a:gd name="connsiteX44" fmla="*/ 4099560 w 4152900"/>
              <a:gd name="connsiteY44" fmla="*/ 335280 h 350520"/>
              <a:gd name="connsiteX45" fmla="*/ 4122420 w 4152900"/>
              <a:gd name="connsiteY45" fmla="*/ 342900 h 350520"/>
              <a:gd name="connsiteX46" fmla="*/ 4152900 w 4152900"/>
              <a:gd name="connsiteY46" fmla="*/ 35052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52900" h="350520">
                <a:moveTo>
                  <a:pt x="0" y="220980"/>
                </a:moveTo>
                <a:cubicBezTo>
                  <a:pt x="12700" y="226060"/>
                  <a:pt x="24469" y="235084"/>
                  <a:pt x="38100" y="236220"/>
                </a:cubicBezTo>
                <a:cubicBezTo>
                  <a:pt x="97491" y="241169"/>
                  <a:pt x="78034" y="231493"/>
                  <a:pt x="114300" y="213360"/>
                </a:cubicBezTo>
                <a:cubicBezTo>
                  <a:pt x="121484" y="209768"/>
                  <a:pt x="129777" y="208904"/>
                  <a:pt x="137160" y="205740"/>
                </a:cubicBezTo>
                <a:cubicBezTo>
                  <a:pt x="147601" y="201265"/>
                  <a:pt x="157093" y="194719"/>
                  <a:pt x="167640" y="190500"/>
                </a:cubicBezTo>
                <a:cubicBezTo>
                  <a:pt x="182555" y="184534"/>
                  <a:pt x="198680" y="181784"/>
                  <a:pt x="213360" y="175260"/>
                </a:cubicBezTo>
                <a:cubicBezTo>
                  <a:pt x="221729" y="171541"/>
                  <a:pt x="227851" y="163739"/>
                  <a:pt x="236220" y="160020"/>
                </a:cubicBezTo>
                <a:cubicBezTo>
                  <a:pt x="250900" y="153496"/>
                  <a:pt x="267025" y="150746"/>
                  <a:pt x="281940" y="144780"/>
                </a:cubicBezTo>
                <a:cubicBezTo>
                  <a:pt x="347620" y="118508"/>
                  <a:pt x="293098" y="138326"/>
                  <a:pt x="350520" y="121920"/>
                </a:cubicBezTo>
                <a:cubicBezTo>
                  <a:pt x="358243" y="119713"/>
                  <a:pt x="366196" y="117892"/>
                  <a:pt x="373380" y="114300"/>
                </a:cubicBezTo>
                <a:cubicBezTo>
                  <a:pt x="417908" y="92036"/>
                  <a:pt x="374409" y="104209"/>
                  <a:pt x="419100" y="91440"/>
                </a:cubicBezTo>
                <a:cubicBezTo>
                  <a:pt x="429170" y="88563"/>
                  <a:pt x="439287" y="85750"/>
                  <a:pt x="449580" y="83820"/>
                </a:cubicBezTo>
                <a:cubicBezTo>
                  <a:pt x="479951" y="78125"/>
                  <a:pt x="511705" y="78352"/>
                  <a:pt x="541020" y="68580"/>
                </a:cubicBezTo>
                <a:cubicBezTo>
                  <a:pt x="580919" y="55280"/>
                  <a:pt x="555929" y="62096"/>
                  <a:pt x="617220" y="53340"/>
                </a:cubicBezTo>
                <a:cubicBezTo>
                  <a:pt x="624840" y="50800"/>
                  <a:pt x="632239" y="47462"/>
                  <a:pt x="640080" y="45720"/>
                </a:cubicBezTo>
                <a:cubicBezTo>
                  <a:pt x="691166" y="34368"/>
                  <a:pt x="739151" y="34289"/>
                  <a:pt x="792480" y="30480"/>
                </a:cubicBezTo>
                <a:lnTo>
                  <a:pt x="838200" y="22860"/>
                </a:lnTo>
                <a:cubicBezTo>
                  <a:pt x="850943" y="20543"/>
                  <a:pt x="863462" y="16952"/>
                  <a:pt x="876300" y="15240"/>
                </a:cubicBezTo>
                <a:cubicBezTo>
                  <a:pt x="911845" y="10501"/>
                  <a:pt x="1012239" y="2642"/>
                  <a:pt x="1043940" y="0"/>
                </a:cubicBezTo>
                <a:lnTo>
                  <a:pt x="2087880" y="7620"/>
                </a:lnTo>
                <a:cubicBezTo>
                  <a:pt x="2108356" y="7902"/>
                  <a:pt x="2128446" y="13386"/>
                  <a:pt x="2148840" y="15240"/>
                </a:cubicBezTo>
                <a:cubicBezTo>
                  <a:pt x="2184344" y="18468"/>
                  <a:pt x="2219960" y="20320"/>
                  <a:pt x="2255520" y="22860"/>
                </a:cubicBezTo>
                <a:cubicBezTo>
                  <a:pt x="2306650" y="39903"/>
                  <a:pt x="2264602" y="27827"/>
                  <a:pt x="2362200" y="38100"/>
                </a:cubicBezTo>
                <a:cubicBezTo>
                  <a:pt x="2382566" y="40244"/>
                  <a:pt x="2402920" y="42606"/>
                  <a:pt x="2423160" y="45720"/>
                </a:cubicBezTo>
                <a:cubicBezTo>
                  <a:pt x="2494880" y="56754"/>
                  <a:pt x="2426240" y="51659"/>
                  <a:pt x="2514600" y="60960"/>
                </a:cubicBezTo>
                <a:cubicBezTo>
                  <a:pt x="2545018" y="64162"/>
                  <a:pt x="2575641" y="65202"/>
                  <a:pt x="2606040" y="68580"/>
                </a:cubicBezTo>
                <a:cubicBezTo>
                  <a:pt x="2657097" y="74253"/>
                  <a:pt x="2642845" y="76587"/>
                  <a:pt x="2689860" y="83820"/>
                </a:cubicBezTo>
                <a:cubicBezTo>
                  <a:pt x="2710100" y="86934"/>
                  <a:pt x="2730548" y="88544"/>
                  <a:pt x="2750820" y="91440"/>
                </a:cubicBezTo>
                <a:cubicBezTo>
                  <a:pt x="2766115" y="93625"/>
                  <a:pt x="2781209" y="97144"/>
                  <a:pt x="2796540" y="99060"/>
                </a:cubicBezTo>
                <a:cubicBezTo>
                  <a:pt x="2821870" y="102226"/>
                  <a:pt x="2847410" y="103514"/>
                  <a:pt x="2872740" y="106680"/>
                </a:cubicBezTo>
                <a:cubicBezTo>
                  <a:pt x="2926205" y="113363"/>
                  <a:pt x="2979420" y="121920"/>
                  <a:pt x="3032760" y="129540"/>
                </a:cubicBezTo>
                <a:cubicBezTo>
                  <a:pt x="3050540" y="132080"/>
                  <a:pt x="3068488" y="133638"/>
                  <a:pt x="3086100" y="137160"/>
                </a:cubicBezTo>
                <a:cubicBezTo>
                  <a:pt x="3111500" y="142240"/>
                  <a:pt x="3137170" y="146118"/>
                  <a:pt x="3162300" y="152400"/>
                </a:cubicBezTo>
                <a:cubicBezTo>
                  <a:pt x="3177885" y="156296"/>
                  <a:pt x="3192435" y="163744"/>
                  <a:pt x="3208020" y="167640"/>
                </a:cubicBezTo>
                <a:cubicBezTo>
                  <a:pt x="3248665" y="177801"/>
                  <a:pt x="3319235" y="180298"/>
                  <a:pt x="3352800" y="182880"/>
                </a:cubicBezTo>
                <a:cubicBezTo>
                  <a:pt x="3370580" y="187960"/>
                  <a:pt x="3387975" y="194660"/>
                  <a:pt x="3406140" y="198120"/>
                </a:cubicBezTo>
                <a:cubicBezTo>
                  <a:pt x="3713558" y="256676"/>
                  <a:pt x="3331021" y="173952"/>
                  <a:pt x="3604260" y="228600"/>
                </a:cubicBezTo>
                <a:cubicBezTo>
                  <a:pt x="3616960" y="231140"/>
                  <a:pt x="3629585" y="234091"/>
                  <a:pt x="3642360" y="236220"/>
                </a:cubicBezTo>
                <a:cubicBezTo>
                  <a:pt x="3660076" y="239173"/>
                  <a:pt x="3678063" y="240448"/>
                  <a:pt x="3695700" y="243840"/>
                </a:cubicBezTo>
                <a:cubicBezTo>
                  <a:pt x="3917870" y="286565"/>
                  <a:pt x="3769874" y="264233"/>
                  <a:pt x="3893820" y="281940"/>
                </a:cubicBezTo>
                <a:cubicBezTo>
                  <a:pt x="3901440" y="284480"/>
                  <a:pt x="3908854" y="287754"/>
                  <a:pt x="3916680" y="289560"/>
                </a:cubicBezTo>
                <a:cubicBezTo>
                  <a:pt x="3941920" y="295385"/>
                  <a:pt x="3968306" y="296609"/>
                  <a:pt x="3992880" y="304800"/>
                </a:cubicBezTo>
                <a:cubicBezTo>
                  <a:pt x="4047690" y="323070"/>
                  <a:pt x="3979243" y="300904"/>
                  <a:pt x="4046220" y="320040"/>
                </a:cubicBezTo>
                <a:cubicBezTo>
                  <a:pt x="4053943" y="322247"/>
                  <a:pt x="4061357" y="325453"/>
                  <a:pt x="4069080" y="327660"/>
                </a:cubicBezTo>
                <a:cubicBezTo>
                  <a:pt x="4079150" y="330537"/>
                  <a:pt x="4089490" y="332403"/>
                  <a:pt x="4099560" y="335280"/>
                </a:cubicBezTo>
                <a:cubicBezTo>
                  <a:pt x="4107283" y="337487"/>
                  <a:pt x="4114697" y="340693"/>
                  <a:pt x="4122420" y="342900"/>
                </a:cubicBezTo>
                <a:cubicBezTo>
                  <a:pt x="4132490" y="345777"/>
                  <a:pt x="4152900" y="350520"/>
                  <a:pt x="4152900" y="350520"/>
                </a:cubicBezTo>
              </a:path>
            </a:pathLst>
          </a:custGeom>
          <a:noFill/>
          <a:ln w="44450">
            <a:solidFill>
              <a:srgbClr val="2AF62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9181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3528502422"/>
      </p:ext>
    </p:extLst>
  </p:cSld>
  <p:clrMapOvr>
    <a:masterClrMapping/>
  </p:clrMapOvr>
  <p:transition advClick="0" advTm="1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pic>
        <p:nvPicPr>
          <p:cNvPr id="3" name="Picture 2">
            <a:extLst>
              <a:ext uri="{FF2B5EF4-FFF2-40B4-BE49-F238E27FC236}">
                <a16:creationId xmlns:a16="http://schemas.microsoft.com/office/drawing/2014/main" id="{76BAE970-82B2-42C8-9894-30A97322FABF}"/>
              </a:ext>
            </a:extLst>
          </p:cNvPr>
          <p:cNvPicPr>
            <a:picLocks noChangeAspect="1"/>
          </p:cNvPicPr>
          <p:nvPr/>
        </p:nvPicPr>
        <p:blipFill>
          <a:blip r:embed="rId3"/>
          <a:stretch>
            <a:fillRect/>
          </a:stretch>
        </p:blipFill>
        <p:spPr>
          <a:xfrm>
            <a:off x="5925" y="13177"/>
            <a:ext cx="5519386" cy="6873680"/>
          </a:xfrm>
          <a:prstGeom prst="rect">
            <a:avLst/>
          </a:prstGeom>
          <a:ln w="22225">
            <a:solidFill>
              <a:schemeClr val="bg1">
                <a:lumMod val="65000"/>
              </a:schemeClr>
            </a:solidFill>
          </a:ln>
        </p:spPr>
      </p:pic>
      <p:grpSp>
        <p:nvGrpSpPr>
          <p:cNvPr id="21" name="Group 20"/>
          <p:cNvGrpSpPr/>
          <p:nvPr/>
        </p:nvGrpSpPr>
        <p:grpSpPr>
          <a:xfrm>
            <a:off x="1358301" y="2460224"/>
            <a:ext cx="6433323" cy="4308400"/>
            <a:chOff x="1091427" y="2213505"/>
            <a:chExt cx="6433323" cy="4308400"/>
          </a:xfrm>
        </p:grpSpPr>
        <p:pic>
          <p:nvPicPr>
            <p:cNvPr id="18" name="Picture 17"/>
            <p:cNvPicPr>
              <a:picLocks noChangeAspect="1"/>
            </p:cNvPicPr>
            <p:nvPr/>
          </p:nvPicPr>
          <p:blipFill>
            <a:blip r:embed="rId4"/>
            <a:stretch>
              <a:fillRect/>
            </a:stretch>
          </p:blipFill>
          <p:spPr>
            <a:xfrm>
              <a:off x="1091427" y="2213505"/>
              <a:ext cx="6433323" cy="1823323"/>
            </a:xfrm>
            <a:prstGeom prst="rect">
              <a:avLst/>
            </a:prstGeom>
            <a:ln w="22225">
              <a:solidFill>
                <a:schemeClr val="bg1">
                  <a:lumMod val="65000"/>
                </a:schemeClr>
              </a:solidFill>
            </a:ln>
          </p:spPr>
        </p:pic>
        <p:pic>
          <p:nvPicPr>
            <p:cNvPr id="19" name="Picture 18"/>
            <p:cNvPicPr>
              <a:picLocks noChangeAspect="1"/>
            </p:cNvPicPr>
            <p:nvPr/>
          </p:nvPicPr>
          <p:blipFill>
            <a:blip r:embed="rId5"/>
            <a:stretch>
              <a:fillRect/>
            </a:stretch>
          </p:blipFill>
          <p:spPr>
            <a:xfrm>
              <a:off x="1139053" y="4066095"/>
              <a:ext cx="4290198" cy="2455810"/>
            </a:xfrm>
            <a:prstGeom prst="rect">
              <a:avLst/>
            </a:prstGeom>
            <a:ln w="22225">
              <a:solidFill>
                <a:schemeClr val="bg1">
                  <a:lumMod val="65000"/>
                </a:schemeClr>
              </a:solidFill>
            </a:ln>
          </p:spPr>
        </p:pic>
        <p:pic>
          <p:nvPicPr>
            <p:cNvPr id="20" name="Picture 19"/>
            <p:cNvPicPr>
              <a:picLocks noChangeAspect="1"/>
            </p:cNvPicPr>
            <p:nvPr/>
          </p:nvPicPr>
          <p:blipFill>
            <a:blip r:embed="rId6"/>
            <a:stretch>
              <a:fillRect/>
            </a:stretch>
          </p:blipFill>
          <p:spPr>
            <a:xfrm>
              <a:off x="5429250" y="4066095"/>
              <a:ext cx="2037530" cy="2455810"/>
            </a:xfrm>
            <a:prstGeom prst="rect">
              <a:avLst/>
            </a:prstGeom>
            <a:ln w="22225">
              <a:solidFill>
                <a:schemeClr val="bg1">
                  <a:lumMod val="65000"/>
                </a:schemeClr>
              </a:solidFill>
            </a:ln>
          </p:spPr>
        </p:pic>
      </p:grpSp>
    </p:spTree>
    <p:extLst>
      <p:ext uri="{BB962C8B-B14F-4D97-AF65-F5344CB8AC3E}">
        <p14:creationId xmlns:p14="http://schemas.microsoft.com/office/powerpoint/2010/main" val="2169815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0" presetClass="exit" presetSubtype="0" fill="hold" nodeType="afterEffect">
                                  <p:stCondLst>
                                    <p:cond delay="350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413984"/>
            <a:ext cx="9144000" cy="5957186"/>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Positional Components of </a:t>
            </a:r>
          </a:p>
          <a:p>
            <a:pPr algn="ctr">
              <a:buSzPct val="159375"/>
            </a:pPr>
            <a:r>
              <a:rPr lang="en-US" sz="5000" b="1" dirty="0">
                <a:uFill>
                  <a:solidFill>
                    <a:srgbClr val="1F497D"/>
                  </a:solidFill>
                </a:uFill>
                <a:latin typeface="Cambria" panose="02040503050406030204" pitchFamily="18" charset="0"/>
                <a:cs typeface="Arial"/>
              </a:rPr>
              <a:t>the NSRS</a:t>
            </a:r>
            <a:endParaRPr lang="en-US" sz="5000" b="1" spc="-7" dirty="0">
              <a:uFill>
                <a:solidFill>
                  <a:srgbClr val="1F497D"/>
                </a:solidFill>
              </a:uFill>
              <a:latin typeface="Cambria" panose="02040503050406030204" pitchFamily="18" charset="0"/>
              <a:cs typeface="Arial"/>
            </a:endParaRP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Geometric</a:t>
            </a:r>
          </a:p>
          <a:p>
            <a:pPr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“Horizontal”</a:t>
            </a:r>
          </a:p>
          <a:p>
            <a:pPr algn="ctr">
              <a:buSzPct val="159375"/>
            </a:pPr>
            <a:r>
              <a:rPr lang="en-US" sz="3200" b="1" spc="-20" dirty="0">
                <a:solidFill>
                  <a:schemeClr val="tx1">
                    <a:lumMod val="65000"/>
                    <a:lumOff val="35000"/>
                  </a:schemeClr>
                </a:solidFill>
                <a:uFill>
                  <a:solidFill>
                    <a:srgbClr val="C00000"/>
                  </a:solidFill>
                </a:uFill>
                <a:latin typeface="Cambria" panose="02040503050406030204" pitchFamily="18" charset="0"/>
                <a:cs typeface="Arial Black"/>
              </a:rPr>
              <a:t>Latitude, Longitude, </a:t>
            </a:r>
            <a:r>
              <a:rPr lang="en-US" sz="3200" b="1" i="1" spc="-20" dirty="0">
                <a:solidFill>
                  <a:schemeClr val="tx1">
                    <a:lumMod val="65000"/>
                    <a:lumOff val="35000"/>
                  </a:schemeClr>
                </a:solidFill>
                <a:uFill>
                  <a:solidFill>
                    <a:srgbClr val="C00000"/>
                  </a:solidFill>
                </a:uFill>
                <a:latin typeface="Cambria" panose="02040503050406030204" pitchFamily="18" charset="0"/>
                <a:cs typeface="Arial Black"/>
              </a:rPr>
              <a:t>Ellipsoid Height</a:t>
            </a: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Geopotential</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Orthometric Height</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“Elevation”</a:t>
            </a:r>
            <a:endParaRPr lang="en-US" sz="4800" b="1" spc="-20" dirty="0">
              <a:solidFill>
                <a:schemeClr val="tx1">
                  <a:lumMod val="65000"/>
                  <a:lumOff val="35000"/>
                </a:schemeClr>
              </a:solidFill>
              <a:uFill>
                <a:solidFill>
                  <a:srgbClr val="C00000"/>
                </a:solidFill>
              </a:uFill>
              <a:latin typeface="Cambria" panose="02040503050406030204" pitchFamily="18" charset="0"/>
              <a:cs typeface="Arial Black"/>
            </a:endParaRPr>
          </a:p>
        </p:txBody>
      </p:sp>
      <p:sp>
        <p:nvSpPr>
          <p:cNvPr id="3" name="TextBox 2"/>
          <p:cNvSpPr txBox="1"/>
          <p:nvPr/>
        </p:nvSpPr>
        <p:spPr bwMode="auto">
          <a:xfrm>
            <a:off x="7287208" y="2550956"/>
            <a:ext cx="1315616"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NAD83</a:t>
            </a:r>
            <a:endParaRPr lang="en-US" sz="2400" dirty="0"/>
          </a:p>
        </p:txBody>
      </p:sp>
      <p:sp>
        <p:nvSpPr>
          <p:cNvPr id="5" name="TextBox 4"/>
          <p:cNvSpPr txBox="1"/>
          <p:nvPr/>
        </p:nvSpPr>
        <p:spPr bwMode="auto">
          <a:xfrm>
            <a:off x="7287208" y="4665697"/>
            <a:ext cx="1558212"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NAVD88</a:t>
            </a:r>
            <a:endParaRPr lang="en-US" sz="2400" dirty="0"/>
          </a:p>
        </p:txBody>
      </p:sp>
      <p:cxnSp>
        <p:nvCxnSpPr>
          <p:cNvPr id="7" name="Straight Arrow Connector 6"/>
          <p:cNvCxnSpPr/>
          <p:nvPr/>
        </p:nvCxnSpPr>
        <p:spPr>
          <a:xfrm>
            <a:off x="6186196" y="2774886"/>
            <a:ext cx="1063690" cy="9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5" idx="1"/>
          </p:cNvCxnSpPr>
          <p:nvPr/>
        </p:nvCxnSpPr>
        <p:spPr>
          <a:xfrm>
            <a:off x="6438900" y="4895850"/>
            <a:ext cx="848308" cy="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9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3" end="3"/>
                                            </p:txEl>
                                          </p:spTgt>
                                        </p:tgtEl>
                                      </p:cBhvr>
                                    </p:animEffect>
                                    <p:set>
                                      <p:cBhvr>
                                        <p:cTn id="28" dur="1" fill="hold">
                                          <p:stCondLst>
                                            <p:cond delay="499"/>
                                          </p:stCondLst>
                                        </p:cTn>
                                        <p:tgtEl>
                                          <p:spTgt spid="4">
                                            <p:txEl>
                                              <p:pRg st="3" end="3"/>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xEl>
                                              <p:pRg st="4" end="4"/>
                                            </p:txEl>
                                          </p:spTgt>
                                        </p:tgtEl>
                                      </p:cBhvr>
                                    </p:animEffect>
                                    <p:set>
                                      <p:cBhvr>
                                        <p:cTn id="31" dur="1" fill="hold">
                                          <p:stCondLst>
                                            <p:cond delay="499"/>
                                          </p:stCondLst>
                                        </p:cTn>
                                        <p:tgtEl>
                                          <p:spTgt spid="4">
                                            <p:txEl>
                                              <p:pRg st="4" end="4"/>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itle 1"/>
          <p:cNvSpPr txBox="1">
            <a:spLocks/>
          </p:cNvSpPr>
          <p:nvPr/>
        </p:nvSpPr>
        <p:spPr>
          <a:xfrm>
            <a:off x="0" y="-19549"/>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cs typeface="+mj-cs"/>
              </a:rPr>
              <a:t>Three types of heights in NSRS</a:t>
            </a:r>
          </a:p>
        </p:txBody>
      </p:sp>
      <p:grpSp>
        <p:nvGrpSpPr>
          <p:cNvPr id="7" name="Water Level">
            <a:extLst>
              <a:ext uri="{FF2B5EF4-FFF2-40B4-BE49-F238E27FC236}">
                <a16:creationId xmlns:a16="http://schemas.microsoft.com/office/drawing/2014/main" id="{CDD68D0F-CC2D-446D-9107-60BF596197EE}"/>
              </a:ext>
            </a:extLst>
          </p:cNvPr>
          <p:cNvGrpSpPr/>
          <p:nvPr/>
        </p:nvGrpSpPr>
        <p:grpSpPr>
          <a:xfrm>
            <a:off x="88744" y="4728287"/>
            <a:ext cx="8752075" cy="2017964"/>
            <a:chOff x="227917" y="4733176"/>
            <a:chExt cx="8752075" cy="2017964"/>
          </a:xfrm>
        </p:grpSpPr>
        <p:sp>
          <p:nvSpPr>
            <p:cNvPr id="55" name="Text Placeholder 4"/>
            <p:cNvSpPr txBox="1">
              <a:spLocks/>
            </p:cNvSpPr>
            <p:nvPr/>
          </p:nvSpPr>
          <p:spPr>
            <a:xfrm>
              <a:off x="2874452" y="4733176"/>
              <a:ext cx="3639559" cy="473412"/>
            </a:xfrm>
            <a:prstGeom prst="rect">
              <a:avLst/>
            </a:prstGeom>
          </p:spPr>
          <p:txBody>
            <a:bodyPr anchor="b"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Water Level or Tidal</a:t>
              </a:r>
            </a:p>
          </p:txBody>
        </p:sp>
        <p:pic>
          <p:nvPicPr>
            <p:cNvPr descr="bathgrid" id="60" name="Shape 109"/>
            <p:cNvPicPr preferRelativeResize="0">
              <a:picLocks noChangeAspect="1"/>
            </p:cNvPicPr>
            <p:nvPr/>
          </p:nvPicPr>
          <p:blipFill rotWithShape="1">
            <a:blip r:embed="rId3"/>
            <a:srcRect b="233" l="347" t="314"/>
            <a:stretch/>
          </p:blipFill>
          <p:spPr>
            <a:xfrm>
              <a:off x="3487211" y="5253498"/>
              <a:ext cx="1222605" cy="1433831"/>
            </a:xfrm>
            <a:prstGeom prst="rect">
              <a:avLst/>
            </a:prstGeom>
            <a:noFill/>
            <a:ln cap="flat" cmpd="sng" w="19050">
              <a:solidFill>
                <a:schemeClr val="bg1">
                  <a:lumMod val="65000"/>
                </a:schemeClr>
              </a:solidFill>
              <a:prstDash val="solid"/>
              <a:miter lim="800000"/>
              <a:headEnd len="med" type="none" w="med"/>
              <a:tailEnd len="med" type="none" w="med"/>
            </a:ln>
          </p:spPr>
        </p:pic>
        <p:sp>
          <p:nvSpPr>
            <p:cNvPr id="61" name="Shape 110"/>
            <p:cNvSpPr/>
            <p:nvPr/>
          </p:nvSpPr>
          <p:spPr>
            <a:xfrm>
              <a:off x="4709625" y="5290914"/>
              <a:ext cx="1463675" cy="228600"/>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NOAA and USACE Hydrography</a:t>
              </a:r>
            </a:p>
          </p:txBody>
        </p:sp>
        <p:pic>
          <p:nvPicPr>
            <p:cNvPr id="65" name="Shape 119"/>
            <p:cNvPicPr preferRelativeResize="0"/>
            <p:nvPr/>
          </p:nvPicPr>
          <p:blipFill rotWithShape="1">
            <a:blip r:embed="rId4">
              <a:extLst>
                <a:ext uri="{28A0092B-C50C-407E-A947-70E740481C1C}">
                  <a14:useLocalDpi xmlns:a14="http://schemas.microsoft.com/office/drawing/2010/main" val="0"/>
                </a:ext>
              </a:extLst>
            </a:blip>
            <a:srcRect b="50" l="66" r="200" t="204"/>
            <a:stretch/>
          </p:blipFill>
          <p:spPr>
            <a:xfrm>
              <a:off x="1665123" y="5265240"/>
              <a:ext cx="1555750" cy="1485900"/>
            </a:xfrm>
            <a:prstGeom prst="rect">
              <a:avLst/>
            </a:prstGeom>
            <a:noFill/>
            <a:ln cap="flat" cmpd="sng" w="19050">
              <a:solidFill>
                <a:schemeClr val="bg1">
                  <a:lumMod val="65000"/>
                </a:schemeClr>
              </a:solidFill>
              <a:prstDash val="solid"/>
              <a:miter lim="800000"/>
              <a:headEnd len="med" type="none" w="med"/>
              <a:tailEnd len="med" type="none" w="med"/>
            </a:ln>
          </p:spPr>
        </p:pic>
        <p:pic>
          <p:nvPicPr>
            <p:cNvPr id="73" name="Picture 72"/>
            <p:cNvPicPr>
              <a:picLocks noChangeAspect="1"/>
            </p:cNvPicPr>
            <p:nvPr/>
          </p:nvPicPr>
          <p:blipFill rotWithShape="1">
            <a:blip cstate="print" r:embed="rId5">
              <a:extLst>
                <a:ext uri="{28A0092B-C50C-407E-A947-70E740481C1C}">
                  <a14:useLocalDpi xmlns:a14="http://schemas.microsoft.com/office/drawing/2010/main" val="0"/>
                </a:ext>
              </a:extLst>
            </a:blip>
            <a:srcRect b="269" l="142" r="101" t="219"/>
            <a:stretch/>
          </p:blipFill>
          <p:spPr>
            <a:xfrm>
              <a:off x="6544577" y="4911184"/>
              <a:ext cx="2435415" cy="1751169"/>
            </a:xfrm>
            <a:prstGeom prst="rect">
              <a:avLst/>
            </a:prstGeom>
            <a:ln w="19050">
              <a:solidFill>
                <a:schemeClr val="bg1">
                  <a:lumMod val="65000"/>
                </a:schemeClr>
              </a:solidFill>
            </a:ln>
          </p:spPr>
        </p:pic>
        <p:sp>
          <p:nvSpPr>
            <p:cNvPr id="74" name="Shape 110"/>
            <p:cNvSpPr/>
            <p:nvPr/>
          </p:nvSpPr>
          <p:spPr>
            <a:xfrm>
              <a:off x="227917" y="6475880"/>
              <a:ext cx="1463675"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Daily and Extreme Water Levels (Gage)</a:t>
              </a:r>
            </a:p>
          </p:txBody>
        </p:sp>
        <p:sp>
          <p:nvSpPr>
            <p:cNvPr id="75" name="Shape 110"/>
            <p:cNvSpPr/>
            <p:nvPr/>
          </p:nvSpPr>
          <p:spPr>
            <a:xfrm>
              <a:off x="4937311" y="6162422"/>
              <a:ext cx="1638188" cy="386752"/>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Shoreline Mapping and Regulatory Boundaries at the Coast</a:t>
              </a:r>
            </a:p>
          </p:txBody>
        </p:sp>
      </p:grpSp>
      <p:grpSp>
        <p:nvGrpSpPr>
          <p:cNvPr id="10" name="Bridge"/>
          <p:cNvGrpSpPr/>
          <p:nvPr/>
        </p:nvGrpSpPr>
        <p:grpSpPr>
          <a:xfrm>
            <a:off x="2858309" y="694203"/>
            <a:ext cx="2624036" cy="706654"/>
            <a:chOff x="2858309" y="694203"/>
            <a:chExt cx="2624036" cy="706654"/>
          </a:xfrm>
        </p:grpSpPr>
        <p:pic>
          <p:nvPicPr>
            <p:cNvPr id="3" name="bridge cartoon"/>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2858309" y="694203"/>
              <a:ext cx="2624036" cy="706654"/>
            </a:xfrm>
            <a:prstGeom prst="rect">
              <a:avLst/>
            </a:prstGeom>
            <a:effectLst>
              <a:outerShdw algn="tl" blurRad="50800" dir="2700000" dist="38100" rotWithShape="0">
                <a:prstClr val="black">
                  <a:alpha val="40000"/>
                </a:prstClr>
              </a:outerShdw>
            </a:effectLst>
          </p:spPr>
        </p:pic>
        <p:sp>
          <p:nvSpPr>
            <p:cNvPr id="4" name="Left Arrow 3"/>
            <p:cNvSpPr/>
            <p:nvPr/>
          </p:nvSpPr>
          <p:spPr>
            <a:xfrm flipH="1">
              <a:off x="3952874" y="1094231"/>
              <a:ext cx="492919" cy="294849"/>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 name="geoid"/>
            <p:cNvSpPr txBox="1"/>
            <p:nvPr/>
          </p:nvSpPr>
          <p:spPr bwMode="auto">
            <a:xfrm>
              <a:off x="3931898" y="1116552"/>
              <a:ext cx="506058" cy="230832"/>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900" u="none">
                  <a:ln>
                    <a:noFill/>
                  </a:ln>
                  <a:solidFill>
                    <a:prstClr val="white"/>
                  </a:solidFill>
                  <a:effectLst/>
                  <a:uLnTx/>
                  <a:uFillTx/>
                  <a:latin charset="0" pitchFamily="34" typeface="Calibri"/>
                  <a:ea charset="-128" pitchFamily="34" typeface="ＭＳ Ｐゴシック"/>
                  <a:cs typeface="+mn-cs"/>
                </a:rPr>
                <a:t>geoid</a:t>
              </a:r>
            </a:p>
          </p:txBody>
        </p:sp>
      </p:grpSp>
      <p:grpSp>
        <p:nvGrpSpPr>
          <p:cNvPr id="14" name="Ellipsoid"/>
          <p:cNvGrpSpPr/>
          <p:nvPr/>
        </p:nvGrpSpPr>
        <p:grpSpPr>
          <a:xfrm>
            <a:off x="139054" y="1136236"/>
            <a:ext cx="3470548" cy="3482643"/>
            <a:chOff x="139054" y="1136236"/>
            <a:chExt cx="3470548" cy="3482643"/>
          </a:xfrm>
        </p:grpSpPr>
        <p:sp>
          <p:nvSpPr>
            <p:cNvPr id="54" name="Text Placeholder 4"/>
            <p:cNvSpPr txBox="1">
              <a:spLocks/>
            </p:cNvSpPr>
            <p:nvPr/>
          </p:nvSpPr>
          <p:spPr>
            <a:xfrm>
              <a:off x="939154" y="1136236"/>
              <a:ext cx="2158985" cy="414460"/>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Ellipsoidal</a:t>
              </a:r>
              <a:endParaRPr b="1" baseline="0" cap="none" dirty="0" i="0" kern="1200" kumimoji="0" lang="en-US" noProof="0" normalizeH="0" spc="0" strike="noStrike" sz="26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pic>
          <p:nvPicPr>
            <p:cNvPr descr="C:\Vicki\Work\Presentations\GRAV-D images\MN12\BaseStation.JPG" id="56" name="Shape 104"/>
            <p:cNvPicPr preferRelativeResize="0"/>
            <p:nvPr/>
          </p:nvPicPr>
          <p:blipFill rotWithShape="1">
            <a:blip r:embed="rId7">
              <a:alphaModFix/>
            </a:blip>
            <a:srcRect l="337" r="8"/>
            <a:stretch/>
          </p:blipFill>
          <p:spPr>
            <a:xfrm>
              <a:off x="218883" y="2915320"/>
              <a:ext cx="1200002" cy="1472351"/>
            </a:xfrm>
            <a:prstGeom prst="rect">
              <a:avLst/>
            </a:prstGeom>
            <a:noFill/>
            <a:ln cap="flat" cmpd="sng" w="19050">
              <a:solidFill>
                <a:schemeClr val="bg1">
                  <a:lumMod val="65000"/>
                </a:schemeClr>
              </a:solidFill>
              <a:prstDash val="solid"/>
              <a:miter lim="800000"/>
              <a:headEnd len="med" type="none" w="med"/>
              <a:tailEnd len="med" type="none" w="med"/>
            </a:ln>
          </p:spPr>
        </p:pic>
        <p:sp>
          <p:nvSpPr>
            <p:cNvPr id="57" name="Shape 105"/>
            <p:cNvSpPr txBox="1"/>
            <p:nvPr/>
          </p:nvSpPr>
          <p:spPr>
            <a:xfrm>
              <a:off x="139054" y="4351807"/>
              <a:ext cx="1600200" cy="267072"/>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GPS Observations</a:t>
              </a:r>
            </a:p>
          </p:txBody>
        </p:sp>
        <p:pic>
          <p:nvPicPr>
            <p:cNvPr descr="GPShydro" id="58" name="Shape 106"/>
            <p:cNvPicPr preferRelativeResize="0"/>
            <p:nvPr/>
          </p:nvPicPr>
          <p:blipFill rotWithShape="1">
            <a:blip r:embed="rId8">
              <a:alphaModFix/>
            </a:blip>
            <a:srcRect/>
            <a:stretch/>
          </p:blipFill>
          <p:spPr>
            <a:xfrm>
              <a:off x="218883" y="1565632"/>
              <a:ext cx="1612429" cy="1232226"/>
            </a:xfrm>
            <a:prstGeom prst="rect">
              <a:avLst/>
            </a:prstGeom>
            <a:noFill/>
            <a:ln cap="flat" cmpd="sng" w="19050">
              <a:solidFill>
                <a:schemeClr val="bg1">
                  <a:lumMod val="65000"/>
                </a:schemeClr>
              </a:solidFill>
              <a:prstDash val="solid"/>
              <a:miter lim="800000"/>
              <a:headEnd len="med" type="none" w="med"/>
              <a:tailEnd len="med" type="none" w="med"/>
            </a:ln>
          </p:spPr>
        </p:pic>
        <p:sp>
          <p:nvSpPr>
            <p:cNvPr id="59" name="Shape 107"/>
            <p:cNvSpPr txBox="1"/>
            <p:nvPr/>
          </p:nvSpPr>
          <p:spPr>
            <a:xfrm>
              <a:off x="1816798" y="1479455"/>
              <a:ext cx="1380526" cy="646331"/>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Hydrographic Surveys </a:t>
              </a:r>
            </a:p>
          </p:txBody>
        </p:sp>
        <p:pic>
          <p:nvPicPr>
            <p:cNvPr descr="plane fig reduced1" id="64" name="Shape 118"/>
            <p:cNvPicPr preferRelativeResize="0"/>
            <p:nvPr/>
          </p:nvPicPr>
          <p:blipFill rotWithShape="1">
            <a:blip r:embed="rId9">
              <a:alphaModFix/>
            </a:blip>
            <a:srcRect/>
            <a:stretch/>
          </p:blipFill>
          <p:spPr>
            <a:xfrm>
              <a:off x="1966232" y="2428000"/>
              <a:ext cx="1563621" cy="1932864"/>
            </a:xfrm>
            <a:prstGeom prst="rect">
              <a:avLst/>
            </a:prstGeom>
            <a:noFill/>
            <a:ln cap="flat" cmpd="sng" w="19050">
              <a:solidFill>
                <a:schemeClr val="bg1">
                  <a:lumMod val="65000"/>
                </a:schemeClr>
              </a:solidFill>
              <a:prstDash val="solid"/>
              <a:round/>
              <a:headEnd len="med" type="none" w="med"/>
              <a:tailEnd len="med" type="none" w="med"/>
            </a:ln>
          </p:spPr>
        </p:pic>
        <p:sp>
          <p:nvSpPr>
            <p:cNvPr id="66" name="Shape 121"/>
            <p:cNvSpPr/>
            <p:nvPr/>
          </p:nvSpPr>
          <p:spPr>
            <a:xfrm>
              <a:off x="1716836" y="4338895"/>
              <a:ext cx="1892766"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Lidar Data</a:t>
              </a:r>
            </a:p>
          </p:txBody>
        </p:sp>
        <p:sp>
          <p:nvSpPr>
            <p:cNvPr id="31" name="NAD83"/>
            <p:cNvSpPr txBox="1">
              <a:spLocks/>
            </p:cNvSpPr>
            <p:nvPr/>
          </p:nvSpPr>
          <p:spPr>
            <a:xfrm>
              <a:off x="2240578" y="1984730"/>
              <a:ext cx="857561"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NAD83</a:t>
              </a:r>
            </a:p>
          </p:txBody>
        </p:sp>
      </p:grpSp>
      <p:grpSp>
        <p:nvGrpSpPr>
          <p:cNvPr id="11" name="Orthometric"/>
          <p:cNvGrpSpPr/>
          <p:nvPr/>
        </p:nvGrpSpPr>
        <p:grpSpPr>
          <a:xfrm>
            <a:off x="4176190" y="1068867"/>
            <a:ext cx="4823030" cy="3280115"/>
            <a:chOff x="4176190" y="1068867"/>
            <a:chExt cx="4823030" cy="3280115"/>
          </a:xfrm>
        </p:grpSpPr>
        <p:sp>
          <p:nvSpPr>
            <p:cNvPr id="52" name="Text Placeholder 4"/>
            <p:cNvSpPr txBox="1">
              <a:spLocks/>
            </p:cNvSpPr>
            <p:nvPr/>
          </p:nvSpPr>
          <p:spPr>
            <a:xfrm>
              <a:off x="5443017" y="1068867"/>
              <a:ext cx="2295391" cy="414459"/>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err="1"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Orthometric</a:t>
              </a: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sp>
          <p:nvSpPr>
            <p:cNvPr id="62" name="Shape 111"/>
            <p:cNvSpPr/>
            <p:nvPr/>
          </p:nvSpPr>
          <p:spPr>
            <a:xfrm>
              <a:off x="6256999" y="1482268"/>
              <a:ext cx="929639" cy="396454"/>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USGS </a:t>
              </a:r>
            </a:p>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Topography</a:t>
              </a:r>
            </a:p>
          </p:txBody>
        </p:sp>
        <p:pic>
          <p:nvPicPr>
            <p:cNvPr id="63" name="Shape 117"/>
            <p:cNvPicPr preferRelativeResize="0"/>
            <p:nvPr/>
          </p:nvPicPr>
          <p:blipFill rotWithShape="1">
            <a:blip r:embed="rId10">
              <a:alphaModFix/>
            </a:blip>
            <a:srcRect b="32" l="204" r="207" t="113"/>
            <a:stretch/>
          </p:blipFill>
          <p:spPr>
            <a:xfrm>
              <a:off x="7666391" y="1425744"/>
              <a:ext cx="1259663" cy="1886673"/>
            </a:xfrm>
            <a:prstGeom prst="rect">
              <a:avLst/>
            </a:prstGeom>
            <a:noFill/>
            <a:ln cap="flat" cmpd="sng" w="19304">
              <a:solidFill>
                <a:schemeClr val="bg1">
                  <a:lumMod val="65000"/>
                </a:schemeClr>
              </a:solidFill>
              <a:prstDash val="solid"/>
              <a:miter lim="800000"/>
              <a:headEnd len="med" type="none" w="med"/>
              <a:tailEnd len="med" type="none" w="med"/>
            </a:ln>
          </p:spPr>
        </p:pic>
        <p:pic>
          <p:nvPicPr>
            <p:cNvPr descr="using digital level" id="67" name="Shape 123"/>
            <p:cNvPicPr preferRelativeResize="0"/>
            <p:nvPr/>
          </p:nvPicPr>
          <p:blipFill rotWithShape="1">
            <a:blip r:embed="rId11">
              <a:alphaModFix/>
            </a:blip>
            <a:srcRect/>
            <a:stretch/>
          </p:blipFill>
          <p:spPr>
            <a:xfrm>
              <a:off x="6463326" y="2721372"/>
              <a:ext cx="1059174" cy="1596744"/>
            </a:xfrm>
            <a:prstGeom prst="rect">
              <a:avLst/>
            </a:prstGeom>
            <a:noFill/>
            <a:ln cap="flat" cmpd="sng" w="19050">
              <a:solidFill>
                <a:schemeClr val="bg1">
                  <a:lumMod val="65000"/>
                </a:schemeClr>
              </a:solidFill>
              <a:prstDash val="solid"/>
              <a:round/>
              <a:headEnd len="med" type="none" w="med"/>
              <a:tailEnd len="med" type="none" w="med"/>
            </a:ln>
          </p:spPr>
        </p:pic>
        <p:pic>
          <p:nvPicPr>
            <p:cNvPr id="68" name="Picture 67"/>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4176190" y="1473407"/>
              <a:ext cx="2124189" cy="2124189"/>
            </a:xfrm>
            <a:prstGeom prst="rect">
              <a:avLst/>
            </a:prstGeom>
            <a:ln w="19050">
              <a:solidFill>
                <a:schemeClr val="bg1">
                  <a:lumMod val="65000"/>
                </a:schemeClr>
              </a:solidFill>
            </a:ln>
          </p:spPr>
        </p:pic>
        <p:sp>
          <p:nvSpPr>
            <p:cNvPr id="70" name="Shape 111"/>
            <p:cNvSpPr/>
            <p:nvPr/>
          </p:nvSpPr>
          <p:spPr>
            <a:xfrm>
              <a:off x="7915006" y="3321517"/>
              <a:ext cx="1084214"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FEMA NFIP Data &amp; Maps</a:t>
              </a:r>
            </a:p>
          </p:txBody>
        </p:sp>
        <p:sp>
          <p:nvSpPr>
            <p:cNvPr id="71" name="Shape 111"/>
            <p:cNvSpPr/>
            <p:nvPr/>
          </p:nvSpPr>
          <p:spPr>
            <a:xfrm>
              <a:off x="4678949" y="3952528"/>
              <a:ext cx="1828827"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Engineering and Construction Surveys</a:t>
              </a:r>
            </a:p>
          </p:txBody>
        </p:sp>
        <p:sp>
          <p:nvSpPr>
            <p:cNvPr id="33" name="NAVD88"/>
            <p:cNvSpPr txBox="1">
              <a:spLocks/>
            </p:cNvSpPr>
            <p:nvPr/>
          </p:nvSpPr>
          <p:spPr>
            <a:xfrm>
              <a:off x="6524400" y="1983125"/>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NAVD88</a:t>
              </a:r>
            </a:p>
          </p:txBody>
        </p:sp>
        <p:sp>
          <p:nvSpPr>
            <p:cNvPr id="34" name="NGVD29"/>
            <p:cNvSpPr txBox="1">
              <a:spLocks/>
            </p:cNvSpPr>
            <p:nvPr/>
          </p:nvSpPr>
          <p:spPr>
            <a:xfrm>
              <a:off x="6524400" y="2270280"/>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NGVD29</a:t>
              </a:r>
            </a:p>
          </p:txBody>
        </p:sp>
      </p:grpSp>
    </p:spTree>
    <p:extLst>
      <p:ext uri="{BB962C8B-B14F-4D97-AF65-F5344CB8AC3E}">
        <p14:creationId xmlns:p14="http://schemas.microsoft.com/office/powerpoint/2010/main" val="4677113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2">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1+#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10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p:cNvSpPr txBox="1">
            <a:spLocks/>
          </p:cNvSpPr>
          <p:nvPr/>
        </p:nvSpPr>
        <p:spPr>
          <a:xfrm>
            <a:off x="5443017" y="1068867"/>
            <a:ext cx="2295391" cy="414459"/>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Orthometric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65141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5A1DB-686D-49A9-BF5D-52CB149FFF68}"/>
              </a:ext>
            </a:extLst>
          </p:cNvPr>
          <p:cNvSpPr>
            <a:spLocks noGrp="1"/>
          </p:cNvSpPr>
          <p:nvPr>
            <p:ph type="ctrTitle" idx="4294967295"/>
          </p:nvPr>
        </p:nvSpPr>
        <p:spPr>
          <a:xfrm>
            <a:off x="0" y="2130425"/>
            <a:ext cx="9144000" cy="1470025"/>
          </a:xfrm>
        </p:spPr>
        <p:txBody>
          <a:bodyPr/>
          <a:lstStyle/>
          <a:p>
            <a:r>
              <a:rPr lang="en-US" sz="6000" dirty="0">
                <a:latin typeface="Cambria" panose="02040503050406030204" pitchFamily="18" charset="0"/>
                <a:ea typeface="Cambria" panose="02040503050406030204" pitchFamily="18" charset="0"/>
              </a:rPr>
              <a:t>Comparing Orthometric (aka Ortho) Heights</a:t>
            </a:r>
          </a:p>
        </p:txBody>
      </p:sp>
      <p:sp>
        <p:nvSpPr>
          <p:cNvPr id="8" name="Subtitle 7">
            <a:extLst>
              <a:ext uri="{FF2B5EF4-FFF2-40B4-BE49-F238E27FC236}">
                <a16:creationId xmlns:a16="http://schemas.microsoft.com/office/drawing/2014/main" id="{BC30F110-5984-441B-85B0-15A2322DFB68}"/>
              </a:ext>
            </a:extLst>
          </p:cNvPr>
          <p:cNvSpPr>
            <a:spLocks noGrp="1"/>
          </p:cNvSpPr>
          <p:nvPr>
            <p:ph type="subTitle" idx="4294967295"/>
          </p:nvPr>
        </p:nvSpPr>
        <p:spPr>
          <a:xfrm>
            <a:off x="1371600" y="4071940"/>
            <a:ext cx="6400800" cy="1752600"/>
          </a:xfrm>
        </p:spPr>
        <p:txBody>
          <a:bodyPr/>
          <a:lstStyle/>
          <a:p>
            <a:pPr marL="0" indent="0" algn="ctr">
              <a:buNone/>
            </a:pPr>
            <a:r>
              <a:rPr lang="en-US" sz="3600" i="1" dirty="0"/>
              <a:t>or …“Digging for Datums”</a:t>
            </a:r>
          </a:p>
        </p:txBody>
      </p:sp>
    </p:spTree>
    <p:extLst>
      <p:ext uri="{BB962C8B-B14F-4D97-AF65-F5344CB8AC3E}">
        <p14:creationId xmlns:p14="http://schemas.microsoft.com/office/powerpoint/2010/main" val="1527545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sp>
        <p:nvSpPr>
          <p:cNvPr id="2" name="Content Placeholder 1"/>
          <p:cNvSpPr>
            <a:spLocks noGrp="1"/>
          </p:cNvSpPr>
          <p:nvPr>
            <p:ph idx="1"/>
          </p:nvPr>
        </p:nvSpPr>
        <p:spPr>
          <a:xfrm>
            <a:off x="457200" y="860093"/>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pic>
        <p:nvPicPr>
          <p:cNvPr id="4" name="DoC logo"/>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7"/>
            <a:ext cx="997792" cy="997792"/>
          </a:xfrm>
          <a:prstGeom prst="rect">
            <a:avLst/>
          </a:prstGeom>
          <a:noFill/>
          <a:ln>
            <a:noFill/>
          </a:ln>
        </p:spPr>
      </p:pic>
      <p:pic>
        <p:nvPicPr>
          <p:cNvPr id="5" name="NOAA log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9"/>
            <a:ext cx="1135710" cy="1135710"/>
          </a:xfrm>
          <a:prstGeom prst="rect">
            <a:avLst/>
          </a:prstGeom>
          <a:noFill/>
          <a:ln>
            <a:noFill/>
          </a:ln>
        </p:spPr>
      </p:pic>
      <p:pic>
        <p:nvPicPr>
          <p:cNvPr id="6" name="NG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2"/>
            <a:ext cx="1258634" cy="1265665"/>
          </a:xfrm>
          <a:prstGeom prst="rect">
            <a:avLst/>
          </a:prstGeom>
        </p:spPr>
      </p:pic>
      <p:cxnSp>
        <p:nvCxnSpPr>
          <p:cNvPr id="11" name="Straight Arrow Connector 10"/>
          <p:cNvCxnSpPr/>
          <p:nvPr/>
        </p:nvCxnSpPr>
        <p:spPr>
          <a:xfrm>
            <a:off x="4572000" y="2470452"/>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7"/>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3"/>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3"/>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-National Geodetic Survey (NGS)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(~175 employees)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2383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A reference surface that can be used to measure heights in a uniform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t>
            </a:r>
          </a:p>
        </p:txBody>
      </p:sp>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sp>
        <p:nvSpPr>
          <p:cNvPr id="27" name="Rectangle 26"/>
          <p:cNvSpPr/>
          <p:nvPr/>
        </p:nvSpPr>
        <p:spPr>
          <a:xfrm>
            <a:off x="3810000" y="3124200"/>
            <a:ext cx="6096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TextBox 2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3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32" name="TextBox 31"/>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Could measure directly from top of head to top of 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Or, from floor up to tops of heads and then subtract!</a:t>
            </a:r>
          </a:p>
        </p:txBody>
      </p:sp>
      <p:sp>
        <p:nvSpPr>
          <p:cNvPr id="33" name="Left Brace 32"/>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TextBox 33"/>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16" name="Straight Connector 15">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F298E4F-545A-4BD8-BB35-0A6B0D743D93}"/>
              </a:ext>
            </a:extLst>
          </p:cNvPr>
          <p:cNvSpPr txBox="1"/>
          <p:nvPr/>
        </p:nvSpPr>
        <p:spPr>
          <a:xfrm>
            <a:off x="3987769" y="4325690"/>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Cambria" panose="02040503050406030204" pitchFamily="18" charset="0"/>
                <a:cs typeface="+mn-cs"/>
              </a:rPr>
              <a:t>That’s a relative height, or height difference.</a:t>
            </a:r>
          </a:p>
        </p:txBody>
      </p:sp>
      <p:sp>
        <p:nvSpPr>
          <p:cNvPr id="19" name="TextBox 18">
            <a:extLst>
              <a:ext uri="{FF2B5EF4-FFF2-40B4-BE49-F238E27FC236}">
                <a16:creationId xmlns:a16="http://schemas.microsoft.com/office/drawing/2014/main" id="{A5733102-9C4F-4772-900E-4ACE2FE0D9AC}"/>
              </a:ext>
            </a:extLst>
          </p:cNvPr>
          <p:cNvSpPr txBox="1"/>
          <p:nvPr/>
        </p:nvSpPr>
        <p:spPr>
          <a:xfrm>
            <a:off x="3987769" y="5986929"/>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That’s a difference in heights above a datum.</a:t>
            </a:r>
          </a:p>
        </p:txBody>
      </p:sp>
      <p:cxnSp>
        <p:nvCxnSpPr>
          <p:cNvPr id="18" name="Straight Connector 17">
            <a:extLst>
              <a:ext uri="{FF2B5EF4-FFF2-40B4-BE49-F238E27FC236}">
                <a16:creationId xmlns:a16="http://schemas.microsoft.com/office/drawing/2014/main" id="{C6C42F52-C207-41B8-B4B4-5B33448B0E2F}"/>
              </a:ext>
            </a:extLst>
          </p:cNvPr>
          <p:cNvCxnSpPr>
            <a:cxnSpLocks/>
          </p:cNvCxnSpPr>
          <p:nvPr/>
        </p:nvCxnSpPr>
        <p:spPr>
          <a:xfrm flipV="1">
            <a:off x="1133475" y="5280124"/>
            <a:ext cx="2814140" cy="3165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E63C9C-5461-4664-9FA2-2F33AF45E085}"/>
              </a:ext>
            </a:extLst>
          </p:cNvPr>
          <p:cNvSpPr txBox="1"/>
          <p:nvPr/>
        </p:nvSpPr>
        <p:spPr>
          <a:xfrm>
            <a:off x="79992" y="5043756"/>
            <a:ext cx="11156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a:t>
            </a:r>
          </a:p>
        </p:txBody>
      </p:sp>
      <p:sp>
        <p:nvSpPr>
          <p:cNvPr id="23"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Vertical Datum Visualized</a:t>
            </a:r>
          </a:p>
        </p:txBody>
      </p:sp>
      <p:cxnSp>
        <p:nvCxnSpPr>
          <p:cNvPr id="4" name="Straight Connector 3"/>
          <p:cNvCxnSpPr/>
          <p:nvPr/>
        </p:nvCxnSpPr>
        <p:spPr>
          <a:xfrm flipV="1">
            <a:off x="2767965" y="2929688"/>
            <a:ext cx="0" cy="388143"/>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767965" y="3317832"/>
            <a:ext cx="0" cy="1956756"/>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5733102-9C4F-4772-900E-4ACE2FE0D9AC}"/>
              </a:ext>
            </a:extLst>
          </p:cNvPr>
          <p:cNvSpPr txBox="1"/>
          <p:nvPr/>
        </p:nvSpPr>
        <p:spPr>
          <a:xfrm>
            <a:off x="130792" y="5991919"/>
            <a:ext cx="37782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 </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8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28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67540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animEffect transition="in" filter="fade">
                                      <p:cBhvr>
                                        <p:cTn id="7" dur="500"/>
                                        <p:tgtEl>
                                          <p:spTgt spid="32">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5" end="5"/>
                                            </p:txEl>
                                          </p:spTgt>
                                        </p:tgtEl>
                                        <p:attrNameLst>
                                          <p:attrName>style.visibility</p:attrName>
                                        </p:attrNameLst>
                                      </p:cBhvr>
                                      <p:to>
                                        <p:strVal val="visible"/>
                                      </p:to>
                                    </p:set>
                                    <p:animEffect transition="in" filter="fade">
                                      <p:cBhvr>
                                        <p:cTn id="21" dur="500"/>
                                        <p:tgtEl>
                                          <p:spTgt spid="32">
                                            <p:txEl>
                                              <p:pRg st="5" end="5"/>
                                            </p:txEl>
                                          </p:spTgt>
                                        </p:tgtEl>
                                      </p:cBhvr>
                                    </p:animEffect>
                                  </p:childTnLst>
                                </p:cTn>
                              </p:par>
                              <p:par>
                                <p:cTn id="22" presetID="31" presetClass="exit" presetSubtype="0" fill="hold" nodeType="withEffect">
                                  <p:stCondLst>
                                    <p:cond delay="0"/>
                                  </p:stCondLst>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par>
                          <p:cTn id="43" fill="hold">
                            <p:stCondLst>
                              <p:cond delay="3500"/>
                            </p:stCondLst>
                            <p:childTnLst>
                              <p:par>
                                <p:cTn id="44" presetID="2" presetClass="entr" presetSubtype="8" fill="hold" grpId="0" nodeType="afterEffect">
                                  <p:stCondLst>
                                    <p:cond delay="2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200"/>
                            </p:stCondLst>
                            <p:childTnLst>
                              <p:par>
                                <p:cTn id="49" presetID="10" presetClass="entr" presetSubtype="0" fill="hold" grpId="0" nodeType="afterEffect">
                                  <p:stCondLst>
                                    <p:cond delay="3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pic>
        <p:nvPicPr>
          <p:cNvPr id="22" name="Picture 2" descr="http://www.pseudohypoparathyroidism.com/wp-content/uploads/2011/06/kids-height.gif"/>
          <p:cNvPicPr>
            <a:picLocks noChangeAspect="1" noChangeArrowheads="1"/>
          </p:cNvPicPr>
          <p:nvPr/>
        </p:nvPicPr>
        <p:blipFill>
          <a:blip r:embed="rId3" cstate="print"/>
          <a:srcRect l="39994" r="29851"/>
          <a:stretch>
            <a:fillRect/>
          </a:stretch>
        </p:blipFill>
        <p:spPr bwMode="auto">
          <a:xfrm>
            <a:off x="2590800" y="2499486"/>
            <a:ext cx="989970" cy="3400661"/>
          </a:xfrm>
          <a:prstGeom prst="rect">
            <a:avLst/>
          </a:prstGeom>
          <a:noFill/>
        </p:spPr>
      </p:pic>
      <p:sp>
        <p:nvSpPr>
          <p:cNvPr id="25" name="Freeform 24"/>
          <p:cNvSpPr/>
          <p:nvPr/>
        </p:nvSpPr>
        <p:spPr>
          <a:xfrm>
            <a:off x="1539744" y="5401717"/>
            <a:ext cx="1937470" cy="334065"/>
          </a:xfrm>
          <a:custGeom>
            <a:avLst/>
            <a:gdLst>
              <a:gd name="connsiteX0" fmla="*/ 120912 w 1937470"/>
              <a:gd name="connsiteY0" fmla="*/ 99797 h 334065"/>
              <a:gd name="connsiteX1" fmla="*/ 120912 w 1937470"/>
              <a:gd name="connsiteY1" fmla="*/ 99797 h 334065"/>
              <a:gd name="connsiteX2" fmla="*/ 188925 w 1937470"/>
              <a:gd name="connsiteY2" fmla="*/ 92240 h 334065"/>
              <a:gd name="connsiteX3" fmla="*/ 249382 w 1937470"/>
              <a:gd name="connsiteY3" fmla="*/ 77126 h 334065"/>
              <a:gd name="connsiteX4" fmla="*/ 279610 w 1937470"/>
              <a:gd name="connsiteY4" fmla="*/ 69569 h 334065"/>
              <a:gd name="connsiteX5" fmla="*/ 324952 w 1937470"/>
              <a:gd name="connsiteY5" fmla="*/ 54455 h 334065"/>
              <a:gd name="connsiteX6" fmla="*/ 385408 w 1937470"/>
              <a:gd name="connsiteY6" fmla="*/ 39341 h 334065"/>
              <a:gd name="connsiteX7" fmla="*/ 408079 w 1937470"/>
              <a:gd name="connsiteY7" fmla="*/ 31784 h 334065"/>
              <a:gd name="connsiteX8" fmla="*/ 665018 w 1937470"/>
              <a:gd name="connsiteY8" fmla="*/ 24227 h 334065"/>
              <a:gd name="connsiteX9" fmla="*/ 763259 w 1937470"/>
              <a:gd name="connsiteY9" fmla="*/ 16670 h 334065"/>
              <a:gd name="connsiteX10" fmla="*/ 853944 w 1937470"/>
              <a:gd name="connsiteY10" fmla="*/ 1556 h 334065"/>
              <a:gd name="connsiteX11" fmla="*/ 982413 w 1937470"/>
              <a:gd name="connsiteY11" fmla="*/ 9113 h 334065"/>
              <a:gd name="connsiteX12" fmla="*/ 1027755 w 1937470"/>
              <a:gd name="connsiteY12" fmla="*/ 39341 h 334065"/>
              <a:gd name="connsiteX13" fmla="*/ 1057983 w 1937470"/>
              <a:gd name="connsiteY13" fmla="*/ 84683 h 334065"/>
              <a:gd name="connsiteX14" fmla="*/ 1065540 w 1937470"/>
              <a:gd name="connsiteY14" fmla="*/ 107354 h 334065"/>
              <a:gd name="connsiteX15" fmla="*/ 1095768 w 1937470"/>
              <a:gd name="connsiteY15" fmla="*/ 152696 h 334065"/>
              <a:gd name="connsiteX16" fmla="*/ 1118439 w 1937470"/>
              <a:gd name="connsiteY16" fmla="*/ 167810 h 334065"/>
              <a:gd name="connsiteX17" fmla="*/ 1133554 w 1937470"/>
              <a:gd name="connsiteY17" fmla="*/ 182924 h 334065"/>
              <a:gd name="connsiteX18" fmla="*/ 1156225 w 1937470"/>
              <a:gd name="connsiteY18" fmla="*/ 190481 h 334065"/>
              <a:gd name="connsiteX19" fmla="*/ 1178896 w 1937470"/>
              <a:gd name="connsiteY19" fmla="*/ 205595 h 334065"/>
              <a:gd name="connsiteX20" fmla="*/ 1224238 w 1937470"/>
              <a:gd name="connsiteY20" fmla="*/ 220709 h 334065"/>
              <a:gd name="connsiteX21" fmla="*/ 1246909 w 1937470"/>
              <a:gd name="connsiteY21" fmla="*/ 228266 h 334065"/>
              <a:gd name="connsiteX22" fmla="*/ 1269580 w 1937470"/>
              <a:gd name="connsiteY22" fmla="*/ 235823 h 334065"/>
              <a:gd name="connsiteX23" fmla="*/ 1723001 w 1937470"/>
              <a:gd name="connsiteY23" fmla="*/ 250938 h 334065"/>
              <a:gd name="connsiteX24" fmla="*/ 1904370 w 1937470"/>
              <a:gd name="connsiteY24" fmla="*/ 258495 h 334065"/>
              <a:gd name="connsiteX25" fmla="*/ 1934598 w 1937470"/>
              <a:gd name="connsiteY25" fmla="*/ 266052 h 334065"/>
              <a:gd name="connsiteX26" fmla="*/ 1911927 w 1937470"/>
              <a:gd name="connsiteY26" fmla="*/ 281166 h 334065"/>
              <a:gd name="connsiteX27" fmla="*/ 1730558 w 1937470"/>
              <a:gd name="connsiteY27" fmla="*/ 288723 h 334065"/>
              <a:gd name="connsiteX28" fmla="*/ 1700330 w 1937470"/>
              <a:gd name="connsiteY28" fmla="*/ 296280 h 334065"/>
              <a:gd name="connsiteX29" fmla="*/ 1677659 w 1937470"/>
              <a:gd name="connsiteY29" fmla="*/ 303837 h 334065"/>
              <a:gd name="connsiteX30" fmla="*/ 1518962 w 1937470"/>
              <a:gd name="connsiteY30" fmla="*/ 318951 h 334065"/>
              <a:gd name="connsiteX31" fmla="*/ 1352707 w 1937470"/>
              <a:gd name="connsiteY31" fmla="*/ 326508 h 334065"/>
              <a:gd name="connsiteX32" fmla="*/ 1224238 w 1937470"/>
              <a:gd name="connsiteY32" fmla="*/ 334065 h 334065"/>
              <a:gd name="connsiteX33" fmla="*/ 665018 w 1937470"/>
              <a:gd name="connsiteY33" fmla="*/ 326508 h 334065"/>
              <a:gd name="connsiteX34" fmla="*/ 634790 w 1937470"/>
              <a:gd name="connsiteY34" fmla="*/ 318951 h 334065"/>
              <a:gd name="connsiteX35" fmla="*/ 68013 w 1937470"/>
              <a:gd name="connsiteY35" fmla="*/ 303837 h 334065"/>
              <a:gd name="connsiteX36" fmla="*/ 52899 w 1937470"/>
              <a:gd name="connsiteY36" fmla="*/ 281166 h 334065"/>
              <a:gd name="connsiteX37" fmla="*/ 45342 w 1937470"/>
              <a:gd name="connsiteY37" fmla="*/ 250938 h 334065"/>
              <a:gd name="connsiteX38" fmla="*/ 37785 w 1937470"/>
              <a:gd name="connsiteY38" fmla="*/ 228266 h 334065"/>
              <a:gd name="connsiteX39" fmla="*/ 15114 w 1937470"/>
              <a:gd name="connsiteY39" fmla="*/ 122468 h 334065"/>
              <a:gd name="connsiteX40" fmla="*/ 0 w 1937470"/>
              <a:gd name="connsiteY40" fmla="*/ 99797 h 334065"/>
              <a:gd name="connsiteX41" fmla="*/ 22671 w 1937470"/>
              <a:gd name="connsiteY41" fmla="*/ 84683 h 334065"/>
              <a:gd name="connsiteX42" fmla="*/ 120912 w 1937470"/>
              <a:gd name="connsiteY42" fmla="*/ 99797 h 3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37470" h="334065">
                <a:moveTo>
                  <a:pt x="120912" y="99797"/>
                </a:moveTo>
                <a:lnTo>
                  <a:pt x="120912" y="99797"/>
                </a:lnTo>
                <a:cubicBezTo>
                  <a:pt x="143583" y="97278"/>
                  <a:pt x="166344" y="95466"/>
                  <a:pt x="188925" y="92240"/>
                </a:cubicBezTo>
                <a:cubicBezTo>
                  <a:pt x="235020" y="85655"/>
                  <a:pt x="214217" y="87173"/>
                  <a:pt x="249382" y="77126"/>
                </a:cubicBezTo>
                <a:cubicBezTo>
                  <a:pt x="259368" y="74273"/>
                  <a:pt x="269662" y="72553"/>
                  <a:pt x="279610" y="69569"/>
                </a:cubicBezTo>
                <a:cubicBezTo>
                  <a:pt x="294870" y="64991"/>
                  <a:pt x="309496" y="58319"/>
                  <a:pt x="324952" y="54455"/>
                </a:cubicBezTo>
                <a:cubicBezTo>
                  <a:pt x="345104" y="49417"/>
                  <a:pt x="365702" y="45910"/>
                  <a:pt x="385408" y="39341"/>
                </a:cubicBezTo>
                <a:cubicBezTo>
                  <a:pt x="392965" y="36822"/>
                  <a:pt x="400125" y="32214"/>
                  <a:pt x="408079" y="31784"/>
                </a:cubicBezTo>
                <a:cubicBezTo>
                  <a:pt x="493637" y="27159"/>
                  <a:pt x="579372" y="26746"/>
                  <a:pt x="665018" y="24227"/>
                </a:cubicBezTo>
                <a:cubicBezTo>
                  <a:pt x="697765" y="21708"/>
                  <a:pt x="730578" y="19938"/>
                  <a:pt x="763259" y="16670"/>
                </a:cubicBezTo>
                <a:cubicBezTo>
                  <a:pt x="800752" y="12921"/>
                  <a:pt x="818971" y="8550"/>
                  <a:pt x="853944" y="1556"/>
                </a:cubicBezTo>
                <a:cubicBezTo>
                  <a:pt x="896767" y="4075"/>
                  <a:pt x="940495" y="0"/>
                  <a:pt x="982413" y="9113"/>
                </a:cubicBezTo>
                <a:cubicBezTo>
                  <a:pt x="1000163" y="12972"/>
                  <a:pt x="1027755" y="39341"/>
                  <a:pt x="1027755" y="39341"/>
                </a:cubicBezTo>
                <a:cubicBezTo>
                  <a:pt x="1037831" y="54455"/>
                  <a:pt x="1052239" y="67450"/>
                  <a:pt x="1057983" y="84683"/>
                </a:cubicBezTo>
                <a:cubicBezTo>
                  <a:pt x="1060502" y="92240"/>
                  <a:pt x="1061671" y="100391"/>
                  <a:pt x="1065540" y="107354"/>
                </a:cubicBezTo>
                <a:cubicBezTo>
                  <a:pt x="1074362" y="123233"/>
                  <a:pt x="1080654" y="142620"/>
                  <a:pt x="1095768" y="152696"/>
                </a:cubicBezTo>
                <a:cubicBezTo>
                  <a:pt x="1103325" y="157734"/>
                  <a:pt x="1111347" y="162136"/>
                  <a:pt x="1118439" y="167810"/>
                </a:cubicBezTo>
                <a:cubicBezTo>
                  <a:pt x="1124003" y="172261"/>
                  <a:pt x="1127444" y="179258"/>
                  <a:pt x="1133554" y="182924"/>
                </a:cubicBezTo>
                <a:cubicBezTo>
                  <a:pt x="1140385" y="187022"/>
                  <a:pt x="1149100" y="186919"/>
                  <a:pt x="1156225" y="190481"/>
                </a:cubicBezTo>
                <a:cubicBezTo>
                  <a:pt x="1164349" y="194543"/>
                  <a:pt x="1170596" y="201906"/>
                  <a:pt x="1178896" y="205595"/>
                </a:cubicBezTo>
                <a:cubicBezTo>
                  <a:pt x="1193454" y="212065"/>
                  <a:pt x="1209124" y="215671"/>
                  <a:pt x="1224238" y="220709"/>
                </a:cubicBezTo>
                <a:lnTo>
                  <a:pt x="1246909" y="228266"/>
                </a:lnTo>
                <a:lnTo>
                  <a:pt x="1269580" y="235823"/>
                </a:lnTo>
                <a:cubicBezTo>
                  <a:pt x="1428496" y="288799"/>
                  <a:pt x="1284086" y="243238"/>
                  <a:pt x="1723001" y="250938"/>
                </a:cubicBezTo>
                <a:cubicBezTo>
                  <a:pt x="1783457" y="253457"/>
                  <a:pt x="1844015" y="254184"/>
                  <a:pt x="1904370" y="258495"/>
                </a:cubicBezTo>
                <a:cubicBezTo>
                  <a:pt x="1914730" y="259235"/>
                  <a:pt x="1931314" y="256199"/>
                  <a:pt x="1934598" y="266052"/>
                </a:cubicBezTo>
                <a:cubicBezTo>
                  <a:pt x="1937470" y="274668"/>
                  <a:pt x="1920954" y="280163"/>
                  <a:pt x="1911927" y="281166"/>
                </a:cubicBezTo>
                <a:cubicBezTo>
                  <a:pt x="1851788" y="287848"/>
                  <a:pt x="1791014" y="286204"/>
                  <a:pt x="1730558" y="288723"/>
                </a:cubicBezTo>
                <a:cubicBezTo>
                  <a:pt x="1720482" y="291242"/>
                  <a:pt x="1710316" y="293427"/>
                  <a:pt x="1700330" y="296280"/>
                </a:cubicBezTo>
                <a:cubicBezTo>
                  <a:pt x="1692671" y="298468"/>
                  <a:pt x="1685496" y="302412"/>
                  <a:pt x="1677659" y="303837"/>
                </a:cubicBezTo>
                <a:cubicBezTo>
                  <a:pt x="1638641" y="310931"/>
                  <a:pt x="1550077" y="317173"/>
                  <a:pt x="1518962" y="318951"/>
                </a:cubicBezTo>
                <a:cubicBezTo>
                  <a:pt x="1463577" y="322116"/>
                  <a:pt x="1408110" y="323667"/>
                  <a:pt x="1352707" y="326508"/>
                </a:cubicBezTo>
                <a:lnTo>
                  <a:pt x="1224238" y="334065"/>
                </a:lnTo>
                <a:lnTo>
                  <a:pt x="665018" y="326508"/>
                </a:lnTo>
                <a:cubicBezTo>
                  <a:pt x="654635" y="326242"/>
                  <a:pt x="645162" y="319497"/>
                  <a:pt x="634790" y="318951"/>
                </a:cubicBezTo>
                <a:cubicBezTo>
                  <a:pt x="570743" y="315580"/>
                  <a:pt x="106426" y="304774"/>
                  <a:pt x="68013" y="303837"/>
                </a:cubicBezTo>
                <a:cubicBezTo>
                  <a:pt x="62975" y="296280"/>
                  <a:pt x="56477" y="289514"/>
                  <a:pt x="52899" y="281166"/>
                </a:cubicBezTo>
                <a:cubicBezTo>
                  <a:pt x="48808" y="271620"/>
                  <a:pt x="48195" y="260925"/>
                  <a:pt x="45342" y="250938"/>
                </a:cubicBezTo>
                <a:cubicBezTo>
                  <a:pt x="43154" y="243278"/>
                  <a:pt x="40304" y="235823"/>
                  <a:pt x="37785" y="228266"/>
                </a:cubicBezTo>
                <a:cubicBezTo>
                  <a:pt x="34587" y="202685"/>
                  <a:pt x="31680" y="147317"/>
                  <a:pt x="15114" y="122468"/>
                </a:cubicBezTo>
                <a:lnTo>
                  <a:pt x="0" y="99797"/>
                </a:lnTo>
                <a:cubicBezTo>
                  <a:pt x="7557" y="94759"/>
                  <a:pt x="13609" y="85287"/>
                  <a:pt x="22671" y="84683"/>
                </a:cubicBezTo>
                <a:cubicBezTo>
                  <a:pt x="93478" y="79963"/>
                  <a:pt x="104538" y="97278"/>
                  <a:pt x="120912" y="99797"/>
                </a:cubicBezTo>
                <a:close/>
              </a:path>
            </a:pathLst>
          </a:custGeom>
          <a:solidFill>
            <a:srgbClr val="D4D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C6C42F52-C207-41B8-B4B4-5B33448B0E2F}"/>
              </a:ext>
            </a:extLst>
          </p:cNvPr>
          <p:cNvCxnSpPr>
            <a:cxnSpLocks/>
          </p:cNvCxnSpPr>
          <p:nvPr/>
        </p:nvCxnSpPr>
        <p:spPr>
          <a:xfrm>
            <a:off x="1133475" y="5311775"/>
            <a:ext cx="2775523" cy="22225"/>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AAD5EC0-6812-4418-81B7-7336D265D64D}"/>
              </a:ext>
            </a:extLst>
          </p:cNvPr>
          <p:cNvCxnSpPr>
            <a:cxnSpLocks/>
          </p:cNvCxnSpPr>
          <p:nvPr/>
        </p:nvCxnSpPr>
        <p:spPr>
          <a:xfrm>
            <a:off x="2793718" y="3317831"/>
            <a:ext cx="21326" cy="2305343"/>
          </a:xfrm>
          <a:prstGeom prst="straightConnector1">
            <a:avLst/>
          </a:prstGeom>
          <a:ln w="508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Datum Difference Visualized</a:t>
            </a:r>
          </a:p>
        </p:txBody>
      </p:sp>
      <p:sp>
        <p:nvSpPr>
          <p:cNvPr id="40" name="TextBox 3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41" name="TextBox 4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46" name="Left Brace 45"/>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TextBox 46"/>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48" name="Straight Connector 47">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Need to know what they’re standing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cannot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compare heights that are measured from different reference surfaces.</a:t>
            </a:r>
          </a:p>
        </p:txBody>
      </p:sp>
      <p:sp>
        <p:nvSpPr>
          <p:cNvPr id="51" name="TextBox 50">
            <a:extLst>
              <a:ext uri="{FF2B5EF4-FFF2-40B4-BE49-F238E27FC236}">
                <a16:creationId xmlns:a16="http://schemas.microsoft.com/office/drawing/2014/main" id="{A5733102-9C4F-4772-900E-4ACE2FE0D9AC}"/>
              </a:ext>
            </a:extLst>
          </p:cNvPr>
          <p:cNvSpPr txBox="1"/>
          <p:nvPr/>
        </p:nvSpPr>
        <p:spPr>
          <a:xfrm>
            <a:off x="130792" y="5991919"/>
            <a:ext cx="47841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6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cxnSp>
        <p:nvCxnSpPr>
          <p:cNvPr id="52" name="Straight Connector 51"/>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C577E35-30B7-4595-9271-64B827BCABE0}"/>
              </a:ext>
            </a:extLst>
          </p:cNvPr>
          <p:cNvCxnSpPr>
            <a:cxnSpLocks/>
          </p:cNvCxnSpPr>
          <p:nvPr/>
        </p:nvCxnSpPr>
        <p:spPr>
          <a:xfrm>
            <a:off x="1133475" y="5615614"/>
            <a:ext cx="2775523" cy="756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3" name="D1">
            <a:extLst>
              <a:ext uri="{FF2B5EF4-FFF2-40B4-BE49-F238E27FC236}">
                <a16:creationId xmlns:a16="http://schemas.microsoft.com/office/drawing/2014/main" id="{D7E63C9C-5461-4664-9FA2-2F33AF45E085}"/>
              </a:ext>
            </a:extLst>
          </p:cNvPr>
          <p:cNvSpPr txBox="1"/>
          <p:nvPr/>
        </p:nvSpPr>
        <p:spPr>
          <a:xfrm>
            <a:off x="-14470" y="5029368"/>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1</a:t>
            </a:r>
          </a:p>
        </p:txBody>
      </p:sp>
      <p:sp>
        <p:nvSpPr>
          <p:cNvPr id="55" name="D2">
            <a:extLst>
              <a:ext uri="{FF2B5EF4-FFF2-40B4-BE49-F238E27FC236}">
                <a16:creationId xmlns:a16="http://schemas.microsoft.com/office/drawing/2014/main" id="{D7E63C9C-5461-4664-9FA2-2F33AF45E085}"/>
              </a:ext>
            </a:extLst>
          </p:cNvPr>
          <p:cNvSpPr txBox="1"/>
          <p:nvPr/>
        </p:nvSpPr>
        <p:spPr>
          <a:xfrm>
            <a:off x="-7235" y="5442502"/>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2</a:t>
            </a:r>
          </a:p>
        </p:txBody>
      </p:sp>
      <p:sp>
        <p:nvSpPr>
          <p:cNvPr id="56" name="TextBox 55"/>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Can still calculate X with a relative height… but it is </a:t>
            </a:r>
            <a:r>
              <a:rPr kumimoji="0" lang="en-US" sz="2400" b="1"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not accurate</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as our reference surface is not the same.</a:t>
            </a:r>
          </a:p>
        </p:txBody>
      </p:sp>
      <p:sp>
        <p:nvSpPr>
          <p:cNvPr id="57" name="NGVD29">
            <a:extLst>
              <a:ext uri="{FF2B5EF4-FFF2-40B4-BE49-F238E27FC236}">
                <a16:creationId xmlns:a16="http://schemas.microsoft.com/office/drawing/2014/main" id="{D7E63C9C-5461-4664-9FA2-2F33AF45E085}"/>
              </a:ext>
            </a:extLst>
          </p:cNvPr>
          <p:cNvSpPr txBox="1"/>
          <p:nvPr/>
        </p:nvSpPr>
        <p:spPr>
          <a:xfrm>
            <a:off x="-12404" y="5432963"/>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NGVD29</a:t>
            </a:r>
          </a:p>
        </p:txBody>
      </p:sp>
      <p:sp>
        <p:nvSpPr>
          <p:cNvPr id="58" name="NAVD88">
            <a:extLst>
              <a:ext uri="{FF2B5EF4-FFF2-40B4-BE49-F238E27FC236}">
                <a16:creationId xmlns:a16="http://schemas.microsoft.com/office/drawing/2014/main" id="{D7E63C9C-5461-4664-9FA2-2F33AF45E085}"/>
              </a:ext>
            </a:extLst>
          </p:cNvPr>
          <p:cNvSpPr txBox="1"/>
          <p:nvPr/>
        </p:nvSpPr>
        <p:spPr>
          <a:xfrm>
            <a:off x="-17306" y="5029367"/>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NAVD88</a:t>
            </a:r>
          </a:p>
        </p:txBody>
      </p:sp>
    </p:spTree>
    <p:extLst>
      <p:ext uri="{BB962C8B-B14F-4D97-AF65-F5344CB8AC3E}">
        <p14:creationId xmlns:p14="http://schemas.microsoft.com/office/powerpoint/2010/main" val="35452191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6" presetClass="emph" presetSubtype="0" repeatCount="indefinite" fill="hold" nodeType="afterEffect">
                                  <p:stCondLst>
                                    <p:cond delay="500"/>
                                  </p:stCondLst>
                                  <p:childTnLst>
                                    <p:animEffect transition="out" filter="fade">
                                      <p:cBhvr>
                                        <p:cTn id="13" dur="2000" tmFilter="0, 0; .2, .5; .8, .5; 1, 0"/>
                                        <p:tgtEl>
                                          <p:spTgt spid="51">
                                            <p:txEl>
                                              <p:pRg st="0" end="0"/>
                                            </p:txEl>
                                          </p:spTgt>
                                        </p:tgtEl>
                                      </p:cBhvr>
                                    </p:animEffect>
                                    <p:animScale>
                                      <p:cBhvr>
                                        <p:cTn id="14" dur="1000" autoRev="1" fill="hold"/>
                                        <p:tgtEl>
                                          <p:spTgt spid="51">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2" presetClass="entr" presetSubtype="8"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0-#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503047-543D-48CC-B978-9DC3130C4858}"/>
              </a:ext>
            </a:extLst>
          </p:cNvPr>
          <p:cNvSpPr>
            <a:spLocks noGrp="1"/>
          </p:cNvSpPr>
          <p:nvPr>
            <p:ph type="ctrTitle" idx="4294967295"/>
          </p:nvPr>
        </p:nvSpPr>
        <p:spPr>
          <a:xfrm>
            <a:off x="173038" y="2130425"/>
            <a:ext cx="8970962" cy="1470025"/>
          </a:xfrm>
        </p:spPr>
        <p:txBody>
          <a:bodyPr/>
          <a:lstStyle/>
          <a:p>
            <a:r>
              <a:rPr lang="en-US" sz="6000" dirty="0">
                <a:latin typeface="Cambria" panose="02040503050406030204" pitchFamily="18" charset="0"/>
                <a:ea typeface="Cambria" panose="02040503050406030204" pitchFamily="18" charset="0"/>
              </a:rPr>
              <a:t>Ok Jeff, how do I do that?</a:t>
            </a:r>
          </a:p>
        </p:txBody>
      </p:sp>
      <p:sp>
        <p:nvSpPr>
          <p:cNvPr id="4" name="Title 6">
            <a:extLst>
              <a:ext uri="{FF2B5EF4-FFF2-40B4-BE49-F238E27FC236}">
                <a16:creationId xmlns:a16="http://schemas.microsoft.com/office/drawing/2014/main" id="{2D5107FC-41DA-4A76-B446-0E3324ADCDAF}"/>
              </a:ext>
            </a:extLst>
          </p:cNvPr>
          <p:cNvSpPr txBox="1">
            <a:spLocks/>
          </p:cNvSpPr>
          <p:nvPr/>
        </p:nvSpPr>
        <p:spPr bwMode="auto">
          <a:xfrm>
            <a:off x="685800" y="445747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dirty="0">
                <a:latin typeface="Cambria" panose="02040503050406030204" pitchFamily="18" charset="0"/>
                <a:ea typeface="Cambria" panose="02040503050406030204" pitchFamily="18" charset="0"/>
              </a:rPr>
              <a:t>…we call that a datum transformation</a:t>
            </a:r>
          </a:p>
        </p:txBody>
      </p:sp>
    </p:spTree>
    <p:extLst>
      <p:ext uri="{BB962C8B-B14F-4D97-AF65-F5344CB8AC3E}">
        <p14:creationId xmlns:p14="http://schemas.microsoft.com/office/powerpoint/2010/main" val="915670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hidden="1">
            <a:extLst>
              <a:ext uri="{FF2B5EF4-FFF2-40B4-BE49-F238E27FC236}">
                <a16:creationId xmlns:a16="http://schemas.microsoft.com/office/drawing/2014/main" id="{DDDCF4D7-01B6-4DCE-9B94-6743F8678F19}"/>
              </a:ext>
            </a:extLst>
          </p:cNvPr>
          <p:cNvSpPr/>
          <p:nvPr/>
        </p:nvSpPr>
        <p:spPr>
          <a:xfrm>
            <a:off x="72000" y="1161069"/>
            <a:ext cx="8488676" cy="1388907"/>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Rectangle 5" hidden="1"/>
          <p:cNvSpPr/>
          <p:nvPr/>
        </p:nvSpPr>
        <p:spPr>
          <a:xfrm>
            <a:off x="72000" y="4492978"/>
            <a:ext cx="8488674" cy="1772355"/>
          </a:xfrm>
          <a:prstGeom prst="rect">
            <a:avLst/>
          </a:prstGeom>
          <a:solidFill>
            <a:srgbClr val="FFFF00"/>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1999" y="2635701"/>
            <a:ext cx="8488675" cy="1772355"/>
          </a:xfrm>
          <a:prstGeom prst="rect">
            <a:avLst/>
          </a:prstGeom>
          <a:solidFill>
            <a:srgbClr val="FFC00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type</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NAD83(2011) </a:t>
            </a:r>
            <a:r>
              <a:rPr lang="en-US" sz="2000" b="1" i="1"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datum</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NAD 27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NAD 83(2011)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epoch</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NATRF2022 </a:t>
            </a:r>
            <a:r>
              <a:rPr lang="en-US" sz="2000" b="1" i="1"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b="1" i="1"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22228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1494426"/>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A </a:t>
            </a:r>
            <a:r>
              <a:rPr kumimoji="0" lang="en-US" sz="48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very brief h</a:t>
            </a:r>
            <a:r>
              <a:rPr kumimoji="0" lang="en-US" sz="48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istory </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(the most prevalent) </a:t>
            </a:r>
            <a:r>
              <a:rPr kumimoji="0" lang="en-US" sz="48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U.S. vertical </a:t>
            </a:r>
            <a:r>
              <a:rPr kumimoji="0" lang="en-US" sz="4800" b="0" i="0" u="none" strike="noStrike" kern="1200" cap="none" spc="-5"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a:rPr>
              <a:t>datums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3984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83298"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46" l="8" t="45"/>
          <a:stretch/>
        </p:blipFill>
        <p:spPr bwMode="auto">
          <a:xfrm>
            <a:off x="0" y="0"/>
            <a:ext cx="9144000" cy="687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6196" name="Text Box 4"/>
          <p:cNvSpPr txBox="1">
            <a:spLocks noChangeArrowheads="1"/>
          </p:cNvSpPr>
          <p:nvPr/>
        </p:nvSpPr>
        <p:spPr bwMode="auto">
          <a:xfrm>
            <a:off x="0" y="5927383"/>
            <a:ext cx="4841966" cy="954107"/>
          </a:xfrm>
          <a:prstGeom prst="rect">
            <a:avLst/>
          </a:prstGeom>
          <a:solidFill>
            <a:schemeClr val="bg1"/>
          </a:solidFill>
          <a:ln>
            <a:noFill/>
          </a:ln>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26 tide gauges in the US and Canada</a:t>
            </a:r>
          </a:p>
        </p:txBody>
      </p:sp>
      <p:cxnSp>
        <p:nvCxnSpPr>
          <p:cNvPr id="28" name="Straight Connector 27"/>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0873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2">
                                  <p:stCondLst>
                                    <p:cond delay="0"/>
                                  </p:stCondLst>
                                  <p:childTnLst>
                                    <p:set>
                                      <p:cBhvr>
                                        <p:cTn dur="1" fill="hold" id="6">
                                          <p:stCondLst>
                                            <p:cond delay="0"/>
                                          </p:stCondLst>
                                        </p:cTn>
                                        <p:tgtEl>
                                          <p:spTgt spid="28"/>
                                        </p:tgtEl>
                                        <p:attrNameLst>
                                          <p:attrName>style.visibility</p:attrName>
                                        </p:attrNameLst>
                                      </p:cBhvr>
                                      <p:to>
                                        <p:strVal val="visible"/>
                                      </p:to>
                                    </p:set>
                                    <p:animEffect filter="wipe(right)" transition="in">
                                      <p:cBhvr>
                                        <p:cTn dur="500" id="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2784757" y="2926081"/>
            <a:ext cx="14579402" cy="14591272"/>
          </a:xfrm>
          <a:prstGeom prst="arc">
            <a:avLst>
              <a:gd name="adj1" fmla="val 14393631"/>
              <a:gd name="adj2" fmla="val 18095909"/>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lowchart: Connector 4"/>
          <p:cNvSpPr/>
          <p:nvPr/>
        </p:nvSpPr>
        <p:spPr>
          <a:xfrm>
            <a:off x="1412575" y="33506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lowchart: Connector 6"/>
          <p:cNvSpPr/>
          <p:nvPr/>
        </p:nvSpPr>
        <p:spPr>
          <a:xfrm>
            <a:off x="1141562" y="3605842"/>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lowchart: Connector 7"/>
          <p:cNvSpPr/>
          <p:nvPr/>
        </p:nvSpPr>
        <p:spPr>
          <a:xfrm>
            <a:off x="1564975" y="35030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Connector 9"/>
          <p:cNvSpPr/>
          <p:nvPr/>
        </p:nvSpPr>
        <p:spPr>
          <a:xfrm>
            <a:off x="7223897" y="32097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Connector 10"/>
          <p:cNvSpPr/>
          <p:nvPr/>
        </p:nvSpPr>
        <p:spPr>
          <a:xfrm>
            <a:off x="6952884" y="3464943"/>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owchart: Connector 11"/>
          <p:cNvSpPr/>
          <p:nvPr/>
        </p:nvSpPr>
        <p:spPr>
          <a:xfrm>
            <a:off x="7376297" y="33621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NGVD29 – based on 26 tide gauges</a:t>
            </a:r>
            <a:endParaRPr dirty="0">
              <a:latin typeface="Cambria" panose="02040503050406030204" pitchFamily="18" charset="0"/>
              <a:cs typeface="Calibri"/>
            </a:endParaRPr>
          </a:p>
        </p:txBody>
      </p:sp>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3" name="Straight Arrow Connector 2"/>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2" name="Group 1"/>
          <p:cNvGrpSpPr/>
          <p:nvPr/>
        </p:nvGrpSpPr>
        <p:grpSpPr>
          <a:xfrm>
            <a:off x="2465782" y="3289721"/>
            <a:ext cx="2864698" cy="1647528"/>
            <a:chOff x="2465782" y="3289721"/>
            <a:chExt cx="2864698" cy="1647528"/>
          </a:xfrm>
        </p:grpSpPr>
        <p:cxnSp>
          <p:nvCxnSpPr>
            <p:cNvPr id="16" name="Straight Arrow Connector 15"/>
            <p:cNvCxnSpPr/>
            <p:nvPr/>
          </p:nvCxnSpPr>
          <p:spPr>
            <a:xfrm flipH="1" flipV="1">
              <a:off x="2465782" y="3289721"/>
              <a:ext cx="769198" cy="86839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grpSp>
      <p:sp>
        <p:nvSpPr>
          <p:cNvPr id="17" name="Content Placeholder 2"/>
          <p:cNvSpPr>
            <a:spLocks noGrp="1"/>
          </p:cNvSpPr>
          <p:nvPr>
            <p:ph idx="1"/>
          </p:nvPr>
        </p:nvSpPr>
        <p:spPr>
          <a:xfrm>
            <a:off x="-210405" y="4871449"/>
            <a:ext cx="6229066" cy="2095735"/>
          </a:xfrm>
        </p:spPr>
        <p:txBody>
          <a:bodyPr/>
          <a:lstStyle/>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Local Mean Sea Level differs at tide stations due to prevailing winds, ocean current, salinity, seabed topography, etc. </a:t>
            </a:r>
          </a:p>
        </p:txBody>
      </p:sp>
    </p:spTree>
    <p:extLst>
      <p:ext uri="{BB962C8B-B14F-4D97-AF65-F5344CB8AC3E}">
        <p14:creationId xmlns:p14="http://schemas.microsoft.com/office/powerpoint/2010/main" val="35149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 calcmode="lin" valueType="num">
                                      <p:cBhvr additive="base">
                                        <p:cTn id="2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uild="p"/>
    </p:bld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map"/>
          <p:cNvPicPr>
            <a:picLocks noChangeAspect="1"/>
          </p:cNvPicPr>
          <p:nvPr/>
        </p:nvPicPr>
        <p:blipFill rotWithShape="1">
          <a:blip cstate="print" r:embed="rId3">
            <a:extLst>
              <a:ext uri="{28A0092B-C50C-407E-A947-70E740481C1C}">
                <a14:useLocalDpi xmlns:a14="http://schemas.microsoft.com/office/drawing/2010/main" val="0"/>
              </a:ext>
            </a:extLst>
          </a:blip>
          <a:srcRect b="5" l="23" t="52"/>
          <a:stretch/>
        </p:blipFill>
        <p:spPr>
          <a:xfrm>
            <a:off x="0" y="0"/>
            <a:ext cx="9144000" cy="6899520"/>
          </a:xfrm>
          <a:prstGeom prst="rect">
            <a:avLst/>
          </a:prstGeom>
        </p:spPr>
      </p:pic>
      <p:sp>
        <p:nvSpPr>
          <p:cNvPr id="8" name="TextBox 7"/>
          <p:cNvSpPr txBox="1"/>
          <p:nvPr/>
        </p:nvSpPr>
        <p:spPr>
          <a:xfrm>
            <a:off x="570451" y="1334837"/>
            <a:ext cx="4840448" cy="1302486"/>
          </a:xfrm>
          <a:prstGeom prst="rect">
            <a:avLst/>
          </a:prstGeom>
          <a:solidFill>
            <a:schemeClr val="bg1"/>
          </a:solidFill>
        </p:spPr>
        <p:txBody>
          <a:bodyPr rtlCol="0" wrap="square">
            <a:no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Why one site this time?</a:t>
            </a:r>
          </a:p>
          <a:p>
            <a:pPr algn="l" defTabSz="457200" eaLnBrk="1" fontAlgn="base" hangingPunct="1" indent="-174625" latinLnBrk="0" lvl="0" marL="174625" marR="0" rtl="0">
              <a:lnSpc>
                <a:spcPct val="100000"/>
              </a:lnSpc>
              <a:spcBef>
                <a:spcPct val="0"/>
              </a:spcBef>
              <a:spcAft>
                <a:spcPts val="1200"/>
              </a:spcAft>
              <a:buClrTx/>
              <a:buSzTx/>
              <a:buFont charset="0" panose="02040503050406030204" pitchFamily="18" typeface="Cambria"/>
              <a:buChar char="‒"/>
              <a:tabLst/>
              <a:defRPr/>
            </a:pPr>
            <a:r>
              <a:rPr altLang="en-US"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removed local sea level variation problem of NGVD29</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cxnSp>
        <p:nvCxnSpPr>
          <p:cNvPr id="9" name="Straight Connector 8"/>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0" y="5937008"/>
            <a:ext cx="4841966" cy="954107"/>
          </a:xfrm>
          <a:prstGeom prst="rect">
            <a:avLst/>
          </a:prstGeom>
          <a:solidFill>
            <a:schemeClr val="bg1"/>
          </a:solidFill>
          <a:ln>
            <a:noFill/>
          </a:ln>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0" fontAlgn="base" hangingPunct="0" indent="0" latinLnBrk="0" lvl="0" marL="0" marR="0" rtl="0">
              <a:lnSpc>
                <a:spcPct val="100000"/>
              </a:lnSpc>
              <a:spcBef>
                <a:spcPct val="50000"/>
              </a:spcBef>
              <a:spcAft>
                <a:spcPct val="0"/>
              </a:spcAft>
              <a:buClrTx/>
              <a:buSzTx/>
              <a:buFont charset="0" panose="020B0604020202020204" pitchFamily="34" typeface="Arial"/>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one tidal bench mark in Canada</a:t>
            </a:r>
          </a:p>
        </p:txBody>
      </p:sp>
      <p:pic>
        <p:nvPicPr>
          <p:cNvPr id="3" name="datasheet"/>
          <p:cNvPicPr>
            <a:picLocks noChangeAspect="1"/>
          </p:cNvPicPr>
          <p:nvPr/>
        </p:nvPicPr>
        <p:blipFill rotWithShape="1">
          <a:blip r:embed="rId4"/>
          <a:srcRect b="355" r="56" t="-2"/>
          <a:stretch/>
        </p:blipFill>
        <p:spPr>
          <a:xfrm>
            <a:off x="2204639" y="3933664"/>
            <a:ext cx="6900855" cy="1812617"/>
          </a:xfrm>
          <a:prstGeom prst="rect">
            <a:avLst/>
          </a:prstGeom>
          <a:ln w="38100">
            <a:solidFill>
              <a:schemeClr val="bg1">
                <a:lumMod val="65000"/>
              </a:schemeClr>
            </a:solidFill>
          </a:ln>
        </p:spPr>
      </p:pic>
    </p:spTree>
    <p:extLst>
      <p:ext uri="{BB962C8B-B14F-4D97-AF65-F5344CB8AC3E}">
        <p14:creationId xmlns:p14="http://schemas.microsoft.com/office/powerpoint/2010/main" val="128403004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2">
                                  <p:stCondLst>
                                    <p:cond delay="0"/>
                                  </p:stCondLst>
                                  <p:childTnLst>
                                    <p:set>
                                      <p:cBhvr>
                                        <p:cTn dur="1" fill="hold" id="16">
                                          <p:stCondLst>
                                            <p:cond delay="0"/>
                                          </p:stCondLst>
                                        </p:cTn>
                                        <p:tgtEl>
                                          <p:spTgt spid="9"/>
                                        </p:tgtEl>
                                        <p:attrNameLst>
                                          <p:attrName>style.visibility</p:attrName>
                                        </p:attrNameLst>
                                      </p:cBhvr>
                                      <p:to>
                                        <p:strVal val="visible"/>
                                      </p:to>
                                    </p:set>
                                    <p:animEffect filter="wipe(righ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8" name="Straight Arrow Connector 7"/>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8" name="Group 17"/>
          <p:cNvGrpSpPr/>
          <p:nvPr/>
        </p:nvGrpSpPr>
        <p:grpSpPr>
          <a:xfrm>
            <a:off x="2765425" y="3646019"/>
            <a:ext cx="2565055" cy="1291230"/>
            <a:chOff x="2765425" y="3646019"/>
            <a:chExt cx="2565055" cy="1291230"/>
          </a:xfrm>
        </p:grpSpPr>
        <p:sp>
          <p:nvSpPr>
            <p:cNvPr id="12" name="TextBox 1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952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a:spLocks noChangeAspect="1"/>
          </p:cNvSpPr>
          <p:nvPr/>
        </p:nvSpPr>
        <p:spPr>
          <a:xfrm>
            <a:off x="0" y="0"/>
            <a:ext cx="9143999" cy="5052610"/>
          </a:xfrm>
          <a:prstGeom prst="rect">
            <a:avLst/>
          </a:prstGeom>
          <a:blipFill>
            <a:blip r:embed="rId3" cstate="print"/>
            <a:stretch>
              <a:fillRect/>
            </a:stretch>
          </a:blipFill>
          <a:ln w="6350">
            <a:solidFill>
              <a:schemeClr val="tx1"/>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ＭＳ Ｐゴシック" pitchFamily="34" charset="-128"/>
              <a:cs typeface="+mn-cs"/>
            </a:endParaRPr>
          </a:p>
        </p:txBody>
      </p:sp>
      <p:sp>
        <p:nvSpPr>
          <p:cNvPr id="6" name="object 6"/>
          <p:cNvSpPr txBox="1"/>
          <p:nvPr/>
        </p:nvSpPr>
        <p:spPr>
          <a:xfrm>
            <a:off x="0" y="5204730"/>
            <a:ext cx="9144000" cy="447986"/>
          </a:xfrm>
          <a:prstGeom prst="rect">
            <a:avLst/>
          </a:prstGeom>
        </p:spPr>
        <p:txBody>
          <a:bodyPr vert="horz" wrap="square" lIns="0" tIns="16933" rIns="0" bIns="0" rtlCol="0">
            <a:noAutofit/>
          </a:bodyPr>
          <a:lstStyle/>
          <a:p>
            <a:pPr marL="16933" marR="0" lvl="0" indent="0" algn="ctr" defTabSz="457200" rtl="0" eaLnBrk="1" fontAlgn="base" latinLnBrk="0" hangingPunct="1">
              <a:lnSpc>
                <a:spcPct val="100000"/>
              </a:lnSpc>
              <a:spcBef>
                <a:spcPts val="133"/>
              </a:spcBef>
              <a:spcAft>
                <a:spcPct val="0"/>
              </a:spcAft>
              <a:buClrTx/>
              <a:buSzTx/>
              <a:buFontTx/>
              <a:buNone/>
              <a:tabLst/>
              <a:defRPr/>
            </a:pPr>
            <a:r>
              <a:rPr kumimoji="0" sz="2900" b="1" i="0" u="none"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Approximate </a:t>
            </a:r>
            <a:r>
              <a:rPr kumimoji="0"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Error </a:t>
            </a:r>
            <a:r>
              <a:rPr kumimoji="0"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in </a:t>
            </a:r>
            <a:r>
              <a:rPr kumimoji="0" sz="2900" b="1" i="0" u="none" strike="noStrike" kern="1200" cap="none" spc="-3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NAVD88 </a:t>
            </a:r>
            <a:r>
              <a:rPr kumimoji="0" lang="en-US"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zero </a:t>
            </a:r>
            <a:r>
              <a:rPr kumimoji="0" lang="en-US"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surface</a:t>
            </a:r>
          </a:p>
          <a:p>
            <a:pPr marL="16933" marR="0" lvl="0" indent="0" algn="ctr" defTabSz="457200" rtl="0" eaLnBrk="1" fontAlgn="base" latinLnBrk="0" hangingPunct="1">
              <a:lnSpc>
                <a:spcPct val="100000"/>
              </a:lnSpc>
              <a:spcBef>
                <a:spcPts val="2400"/>
              </a:spcBef>
              <a:spcAft>
                <a:spcPct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Map is the H=0 surface differenced from satellite gravity data</a:t>
            </a:r>
            <a:endParaRPr kumimoji="0"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Calibri"/>
            </a:endParaRPr>
          </a:p>
        </p:txBody>
      </p:sp>
    </p:spTree>
    <p:extLst>
      <p:ext uri="{BB962C8B-B14F-4D97-AF65-F5344CB8AC3E}">
        <p14:creationId xmlns:p14="http://schemas.microsoft.com/office/powerpoint/2010/main" val="18175992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zational structure"/>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sp>
        <p:nvSpPr>
          <p:cNvPr id="2" name="Content Placeholder 1"/>
          <p:cNvSpPr>
            <a:spLocks noGrp="1"/>
          </p:cNvSpPr>
          <p:nvPr>
            <p:ph idx="1"/>
          </p:nvPr>
        </p:nvSpPr>
        <p:spPr>
          <a:xfrm>
            <a:off x="457200" y="860091"/>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5"/>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7"/>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0"/>
            <a:ext cx="1258634" cy="1265665"/>
          </a:xfrm>
          <a:prstGeom prst="rect">
            <a:avLst/>
          </a:prstGeom>
        </p:spPr>
      </p:pic>
      <p:cxnSp>
        <p:nvCxnSpPr>
          <p:cNvPr id="11" name="Straight Arrow Connector 10"/>
          <p:cNvCxnSpPr/>
          <p:nvPr/>
        </p:nvCxnSpPr>
        <p:spPr>
          <a:xfrm>
            <a:off x="4572000" y="2470450"/>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5"/>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1"/>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1"/>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-National Geodetic Survey (NGS)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(~175 employees)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9451" y="1393730"/>
            <a:ext cx="1038629" cy="10346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7702" y="5375351"/>
            <a:ext cx="2522125" cy="1008850"/>
          </a:xfrm>
          <a:prstGeom prst="rect">
            <a:avLst/>
          </a:prstGeom>
        </p:spPr>
      </p:pic>
      <p:cxnSp>
        <p:nvCxnSpPr>
          <p:cNvPr id="13" name="Straight Arrow Connector 12"/>
          <p:cNvCxnSpPr/>
          <p:nvPr/>
        </p:nvCxnSpPr>
        <p:spPr>
          <a:xfrm>
            <a:off x="5038764" y="2575455"/>
            <a:ext cx="0" cy="26974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not equal"/>
          <p:cNvSpPr txBox="1"/>
          <p:nvPr/>
        </p:nvSpPr>
        <p:spPr bwMode="auto">
          <a:xfrm>
            <a:off x="3003626" y="5255617"/>
            <a:ext cx="1145628" cy="1107996"/>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a:t>
            </a:r>
          </a:p>
        </p:txBody>
      </p:sp>
      <p:sp>
        <p:nvSpPr>
          <p:cNvPr id="17" name="we're not usgs"/>
          <p:cNvSpPr txBox="1">
            <a:spLocks/>
          </p:cNvSpPr>
          <p:nvPr/>
        </p:nvSpPr>
        <p:spPr bwMode="auto">
          <a:xfrm>
            <a:off x="467474" y="1765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We’re not USGS, we’re NGS</a:t>
            </a:r>
          </a:p>
        </p:txBody>
      </p:sp>
    </p:spTree>
    <p:extLst>
      <p:ext uri="{BB962C8B-B14F-4D97-AF65-F5344CB8AC3E}">
        <p14:creationId xmlns:p14="http://schemas.microsoft.com/office/powerpoint/2010/main" val="38624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50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500"/>
                                  </p:stCondLst>
                                  <p:childTnLst>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2">
                                            <p:txEl>
                                              <p:pRg st="2" end="2"/>
                                            </p:txEl>
                                          </p:spTgt>
                                        </p:tgtEl>
                                      </p:cBhvr>
                                    </p:animEffect>
                                    <p:set>
                                      <p:cBhvr>
                                        <p:cTn id="19" dur="1" fill="hold">
                                          <p:stCondLst>
                                            <p:cond delay="499"/>
                                          </p:stCondLst>
                                        </p:cTn>
                                        <p:tgtEl>
                                          <p:spTgt spid="2">
                                            <p:txEl>
                                              <p:pRg st="2" end="2"/>
                                            </p:txEl>
                                          </p:spTgt>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2">
                                            <p:txEl>
                                              <p:pRg st="3" end="3"/>
                                            </p:txEl>
                                          </p:spTgt>
                                        </p:tgtEl>
                                      </p:cBhvr>
                                    </p:animEffect>
                                    <p:set>
                                      <p:cBhvr>
                                        <p:cTn id="22" dur="1" fill="hold">
                                          <p:stCondLst>
                                            <p:cond delay="499"/>
                                          </p:stCondLst>
                                        </p:cTn>
                                        <p:tgtEl>
                                          <p:spTgt spid="2">
                                            <p:txEl>
                                              <p:pRg st="3" end="3"/>
                                            </p:txEl>
                                          </p:spTgt>
                                        </p:tgtEl>
                                        <p:attrNameLst>
                                          <p:attrName>style.visibility</p:attrName>
                                        </p:attrNameLst>
                                      </p:cBhvr>
                                      <p:to>
                                        <p:strVal val="hidden"/>
                                      </p:to>
                                    </p:set>
                                  </p:childTnLst>
                                </p:cTn>
                              </p:par>
                              <p:par>
                                <p:cTn id="23" presetID="10" presetClass="exit" presetSubtype="0" fill="hold" grpId="0" nodeType="withEffect">
                                  <p:stCondLst>
                                    <p:cond delay="500"/>
                                  </p:stCondLst>
                                  <p:childTnLst>
                                    <p:animEffect transition="out" filter="fade">
                                      <p:cBhvr>
                                        <p:cTn id="24" dur="500"/>
                                        <p:tgtEl>
                                          <p:spTgt spid="2">
                                            <p:txEl>
                                              <p:pRg st="4" end="4"/>
                                            </p:txEl>
                                          </p:spTgt>
                                        </p:tgtEl>
                                      </p:cBhvr>
                                    </p:animEffect>
                                    <p:set>
                                      <p:cBhvr>
                                        <p:cTn id="25" dur="1" fill="hold">
                                          <p:stCondLst>
                                            <p:cond delay="499"/>
                                          </p:stCondLst>
                                        </p:cTn>
                                        <p:tgtEl>
                                          <p:spTgt spid="2">
                                            <p:txEl>
                                              <p:pRg st="4" end="4"/>
                                            </p:txEl>
                                          </p:spTgt>
                                        </p:tgtEl>
                                        <p:attrNameLst>
                                          <p:attrName>style.visibility</p:attrName>
                                        </p:attrNameLst>
                                      </p:cBhvr>
                                      <p:to>
                                        <p:strVal val="hidden"/>
                                      </p:to>
                                    </p:set>
                                  </p:childTnLst>
                                </p:cTn>
                              </p:par>
                              <p:par>
                                <p:cTn id="26" presetID="10" presetClass="exit" presetSubtype="0" fill="hold" grpId="0" nodeType="withEffect">
                                  <p:stCondLst>
                                    <p:cond delay="500"/>
                                  </p:stCondLst>
                                  <p:childTnLst>
                                    <p:animEffect transition="out" filter="fade">
                                      <p:cBhvr>
                                        <p:cTn id="27" dur="500"/>
                                        <p:tgtEl>
                                          <p:spTgt spid="2">
                                            <p:txEl>
                                              <p:pRg st="5" end="5"/>
                                            </p:txEl>
                                          </p:spTgt>
                                        </p:tgtEl>
                                      </p:cBhvr>
                                    </p:animEffect>
                                    <p:set>
                                      <p:cBhvr>
                                        <p:cTn id="28" dur="1" fill="hold">
                                          <p:stCondLst>
                                            <p:cond delay="499"/>
                                          </p:stCondLst>
                                        </p:cTn>
                                        <p:tgtEl>
                                          <p:spTgt spid="2">
                                            <p:txEl>
                                              <p:pRg st="5" end="5"/>
                                            </p:txEl>
                                          </p:spTgt>
                                        </p:tgtEl>
                                        <p:attrNameLst>
                                          <p:attrName>style.visibility</p:attrName>
                                        </p:attrNameLst>
                                      </p:cBhvr>
                                      <p:to>
                                        <p:strVal val="hidden"/>
                                      </p:to>
                                    </p:set>
                                  </p:childTnLst>
                                </p:cTn>
                              </p:par>
                              <p:par>
                                <p:cTn id="29" presetID="10" presetClass="exit" presetSubtype="0" fill="hold" grpId="0" nodeType="withEffect">
                                  <p:stCondLst>
                                    <p:cond delay="500"/>
                                  </p:stCondLst>
                                  <p:childTnLst>
                                    <p:animEffect transition="out" filter="fade">
                                      <p:cBhvr>
                                        <p:cTn id="30" dur="500"/>
                                        <p:tgtEl>
                                          <p:spTgt spid="2">
                                            <p:txEl>
                                              <p:pRg st="6" end="6"/>
                                            </p:txEl>
                                          </p:spTgt>
                                        </p:tgtEl>
                                      </p:cBhvr>
                                    </p:animEffect>
                                    <p:set>
                                      <p:cBhvr>
                                        <p:cTn id="31" dur="1" fill="hold">
                                          <p:stCondLst>
                                            <p:cond delay="499"/>
                                          </p:stCondLst>
                                        </p:cTn>
                                        <p:tgtEl>
                                          <p:spTgt spid="2">
                                            <p:txEl>
                                              <p:pRg st="6" end="6"/>
                                            </p:txEl>
                                          </p:spTgt>
                                        </p:tgtEl>
                                        <p:attrNameLst>
                                          <p:attrName>style.visibility</p:attrName>
                                        </p:attrNameLst>
                                      </p:cBhvr>
                                      <p:to>
                                        <p:strVal val="hidden"/>
                                      </p:to>
                                    </p:set>
                                  </p:childTnLst>
                                </p:cTn>
                              </p:par>
                              <p:par>
                                <p:cTn id="32" presetID="10" presetClass="exit" presetSubtype="0" fill="hold" grpId="0" nodeType="withEffect">
                                  <p:stCondLst>
                                    <p:cond delay="50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50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1000"/>
                            </p:stCondLst>
                            <p:childTnLst>
                              <p:par>
                                <p:cTn id="42" presetID="2" presetClass="entr" presetSubtype="2" fill="hold" nodeType="afterEffect">
                                  <p:stCondLst>
                                    <p:cond delay="10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0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16" grpId="0"/>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sp>
        <p:nvSpPr>
          <p:cNvPr id="8" name="Content Placeholder 2"/>
          <p:cNvSpPr>
            <a:spLocks noGrp="1"/>
          </p:cNvSpPr>
          <p:nvPr>
            <p:ph idx="1"/>
          </p:nvPr>
        </p:nvSpPr>
        <p:spPr>
          <a:xfrm>
            <a:off x="-210405" y="4871449"/>
            <a:ext cx="6229066" cy="2095735"/>
          </a:xfrm>
        </p:spPr>
        <p:txBody>
          <a:bodyPr/>
          <a:lstStyle/>
          <a:p>
            <a:pPr lvl="1"/>
            <a:r>
              <a:rPr lang="en-US" sz="2400" dirty="0">
                <a:latin typeface="Cambria" panose="02040503050406030204" pitchFamily="18" charset="0"/>
                <a:ea typeface="Cambria" panose="02040503050406030204" pitchFamily="18" charset="0"/>
              </a:rPr>
              <a:t>Most, if not all, of this error in alignment was intentional.</a:t>
            </a:r>
          </a:p>
          <a:p>
            <a:pPr lvl="1"/>
            <a:r>
              <a:rPr lang="en-US" sz="2400" i="1" dirty="0">
                <a:latin typeface="Cambria" panose="02040503050406030204" pitchFamily="18" charset="0"/>
                <a:ea typeface="Cambria" panose="02040503050406030204" pitchFamily="18" charset="0"/>
              </a:rPr>
              <a:t>Huh?!  </a:t>
            </a:r>
            <a:r>
              <a:rPr lang="en-US" sz="2400" dirty="0">
                <a:latin typeface="Cambria" panose="02040503050406030204" pitchFamily="18" charset="0"/>
                <a:ea typeface="Cambria" panose="02040503050406030204" pitchFamily="18" charset="0"/>
              </a:rPr>
              <a:t>It was chosen to minimize the change to contours in USGS quadrangles.</a:t>
            </a: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366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378561" y="2106818"/>
            <a:ext cx="4730090" cy="4525963"/>
          </a:xfrm>
        </p:spPr>
        <p:txBody>
          <a:bodyPr/>
          <a:lstStyle/>
          <a:p>
            <a:r>
              <a:rPr lang="en-US" altLang="en-US" sz="3600" dirty="0">
                <a:latin typeface="Cambria" panose="02040503050406030204" pitchFamily="18" charset="0"/>
                <a:ea typeface="Cambria" panose="02040503050406030204" pitchFamily="18" charset="0"/>
              </a:rPr>
              <a:t>NAD83(2011)      </a:t>
            </a:r>
            <a:r>
              <a:rPr lang="en-US" altLang="en-US" sz="3600" dirty="0">
                <a:latin typeface="Cambria" panose="02040503050406030204" pitchFamily="18" charset="0"/>
                <a:ea typeface="Cambria" panose="02040503050406030204" pitchFamily="18" charset="0"/>
                <a:sym typeface="Wingdings" panose="05000000000000000000" pitchFamily="2" charset="2"/>
              </a:rPr>
              <a:t></a:t>
            </a:r>
            <a:endParaRPr lang="en-US" altLang="en-US" sz="3600" dirty="0">
              <a:latin typeface="Cambria" panose="02040503050406030204" pitchFamily="18" charset="0"/>
              <a:ea typeface="Cambria" panose="02040503050406030204" pitchFamily="18" charset="0"/>
            </a:endParaRPr>
          </a:p>
          <a:p>
            <a:pPr>
              <a:spcBef>
                <a:spcPts val="7800"/>
              </a:spcBef>
            </a:pPr>
            <a:r>
              <a:rPr lang="en-US" altLang="en-US" sz="3600" dirty="0">
                <a:latin typeface="Cambria" panose="02040503050406030204" pitchFamily="18" charset="0"/>
                <a:ea typeface="Cambria" panose="02040503050406030204" pitchFamily="18" charset="0"/>
              </a:rPr>
              <a:t>NAD83(2007)      </a:t>
            </a:r>
            <a:r>
              <a:rPr lang="en-US" altLang="en-US" sz="3600" dirty="0">
                <a:latin typeface="Cambria" panose="02040503050406030204" pitchFamily="18" charset="0"/>
                <a:ea typeface="Cambria" panose="02040503050406030204" pitchFamily="18" charset="0"/>
                <a:sym typeface="Wingdings" panose="05000000000000000000" pitchFamily="2" charset="2"/>
              </a:rPr>
              <a:t></a:t>
            </a:r>
            <a:endParaRPr lang="en-US" altLang="en-US" sz="3600" dirty="0">
              <a:latin typeface="Cambria" panose="02040503050406030204" pitchFamily="18" charset="0"/>
              <a:ea typeface="Cambria" panose="02040503050406030204" pitchFamily="18" charset="0"/>
            </a:endParaRPr>
          </a:p>
          <a:p>
            <a:endParaRPr lang="en-US" altLang="en-US" sz="3600" dirty="0">
              <a:latin typeface="Cambria" panose="02040503050406030204" pitchFamily="18" charset="0"/>
              <a:ea typeface="Cambria" panose="02040503050406030204" pitchFamily="18" charset="0"/>
            </a:endParaRPr>
          </a:p>
          <a:p>
            <a:r>
              <a:rPr lang="en-US" altLang="en-US" sz="3600" dirty="0">
                <a:latin typeface="Cambria" panose="02040503050406030204" pitchFamily="18" charset="0"/>
                <a:ea typeface="Cambria" panose="02040503050406030204" pitchFamily="18" charset="0"/>
              </a:rPr>
              <a:t>NAD83(HARN/FBN)</a:t>
            </a:r>
          </a:p>
          <a:p>
            <a:r>
              <a:rPr lang="en-US" altLang="en-US" sz="3600" dirty="0">
                <a:latin typeface="Cambria" panose="02040503050406030204" pitchFamily="18" charset="0"/>
                <a:ea typeface="Cambria" panose="02040503050406030204" pitchFamily="18" charset="0"/>
              </a:rPr>
              <a:t>NAD83(CORS96)</a:t>
            </a:r>
          </a:p>
        </p:txBody>
      </p:sp>
      <p:sp>
        <p:nvSpPr>
          <p:cNvPr id="11" name="Content Placeholder 10"/>
          <p:cNvSpPr>
            <a:spLocks noGrp="1"/>
          </p:cNvSpPr>
          <p:nvPr>
            <p:ph sz="half" idx="2"/>
          </p:nvPr>
        </p:nvSpPr>
        <p:spPr>
          <a:xfrm>
            <a:off x="5109675" y="1785284"/>
            <a:ext cx="3417379" cy="1341757"/>
          </a:xfrm>
        </p:spPr>
        <p:txBody>
          <a:bodyPr/>
          <a:lstStyle/>
          <a:p>
            <a:pPr marL="0" indent="0">
              <a:buNone/>
            </a:pPr>
            <a:r>
              <a:rPr lang="en-US" altLang="en-US" sz="3600" dirty="0">
                <a:latin typeface="Cambria" panose="02040503050406030204" pitchFamily="18" charset="0"/>
                <a:ea typeface="Cambria" panose="02040503050406030204" pitchFamily="18" charset="0"/>
              </a:rPr>
              <a:t>GEOID18</a:t>
            </a:r>
          </a:p>
          <a:p>
            <a:pPr marL="0" indent="0">
              <a:buNone/>
            </a:pPr>
            <a:r>
              <a:rPr lang="en-US" altLang="en-US" sz="3600" dirty="0">
                <a:latin typeface="Cambria" panose="02040503050406030204" pitchFamily="18" charset="0"/>
                <a:ea typeface="Cambria" panose="02040503050406030204" pitchFamily="18" charset="0"/>
              </a:rPr>
              <a:t>GEOID12B</a:t>
            </a:r>
          </a:p>
        </p:txBody>
      </p:sp>
      <p:sp>
        <p:nvSpPr>
          <p:cNvPr id="4" name="Right Brace 3"/>
          <p:cNvSpPr/>
          <p:nvPr/>
        </p:nvSpPr>
        <p:spPr>
          <a:xfrm>
            <a:off x="4983422" y="5064353"/>
            <a:ext cx="423149" cy="1341757"/>
          </a:xfrm>
          <a:prstGeom prst="rightBrace">
            <a:avLst>
              <a:gd name="adj1" fmla="val 32225"/>
              <a:gd name="adj2" fmla="val 64032"/>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Content Placeholder 10"/>
          <p:cNvSpPr txBox="1">
            <a:spLocks/>
          </p:cNvSpPr>
          <p:nvPr/>
        </p:nvSpPr>
        <p:spPr bwMode="auto">
          <a:xfrm>
            <a:off x="5109676" y="3639308"/>
            <a:ext cx="4038600"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GEOID09</a:t>
            </a:r>
          </a:p>
        </p:txBody>
      </p:sp>
      <p:sp>
        <p:nvSpPr>
          <p:cNvPr id="9" name="Content Placeholder 10"/>
          <p:cNvSpPr txBox="1">
            <a:spLocks/>
          </p:cNvSpPr>
          <p:nvPr/>
        </p:nvSpPr>
        <p:spPr bwMode="auto">
          <a:xfrm>
            <a:off x="5529564" y="4963860"/>
            <a:ext cx="2152650" cy="18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GEOID03</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GEOID99</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GEOID96</a:t>
            </a:r>
          </a:p>
        </p:txBody>
      </p:sp>
      <p:sp>
        <p:nvSpPr>
          <p:cNvPr id="12" name="object 2"/>
          <p:cNvSpPr txBox="1">
            <a:spLocks/>
          </p:cNvSpPr>
          <p:nvPr/>
        </p:nvSpPr>
        <p:spPr bwMode="auto">
          <a:xfrm>
            <a:off x="1" y="263446"/>
            <a:ext cx="9144000" cy="155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0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Which NAD83 goes with which geoid to get to NAVD88?</a:t>
            </a:r>
            <a:endParaRPr kumimoji="0" lang="en-US" sz="5000" b="0" i="1"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556596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263407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77096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p:cNvSpPr>
            <a:spLocks noGrp="1"/>
          </p:cNvSpPr>
          <p:nvPr>
            <p:ph idx="1"/>
          </p:nvPr>
        </p:nvSpPr>
        <p:spPr>
          <a:xfrm>
            <a:off x="0" y="1322616"/>
            <a:ext cx="9144000" cy="5535385"/>
          </a:xfrm>
        </p:spPr>
        <p:txBody>
          <a:bodyPr/>
          <a:lstStyle/>
          <a:p>
            <a:pPr marL="22860" indent="0" algn="ctr">
              <a:spcBef>
                <a:spcPts val="0"/>
              </a:spcBef>
              <a:buNone/>
            </a:pPr>
            <a:r>
              <a:rPr lang="en-US" sz="3600" spc="-7" dirty="0">
                <a:uFill>
                  <a:solidFill>
                    <a:srgbClr val="000000"/>
                  </a:solidFill>
                </a:uFill>
                <a:latin typeface="Cambria" panose="02040503050406030204" pitchFamily="18" charset="0"/>
                <a:cs typeface="Calibri"/>
              </a:rPr>
              <a:t>North American-Pacific Geopotential Datum of 2022</a:t>
            </a:r>
            <a:endParaRPr lang="en-US" sz="3600" spc="-67" dirty="0">
              <a:latin typeface="Cambria" panose="02040503050406030204" pitchFamily="18" charset="0"/>
              <a:cs typeface="Calibri"/>
            </a:endParaRPr>
          </a:p>
          <a:p>
            <a:pPr marL="365760">
              <a:spcBef>
                <a:spcPts val="1200"/>
              </a:spcBef>
              <a:tabLst>
                <a:tab pos="473275" algn="l"/>
                <a:tab pos="474121" algn="l"/>
              </a:tabLst>
            </a:pPr>
            <a:r>
              <a:rPr lang="en-US" sz="3600" spc="-13" dirty="0">
                <a:latin typeface="Cambria" panose="02040503050406030204" pitchFamily="18" charset="0"/>
                <a:cs typeface="Calibri"/>
              </a:rPr>
              <a:t>GNSS is your “access point”</a:t>
            </a:r>
          </a:p>
          <a:p>
            <a:pPr marL="765810" lvl="1">
              <a:spcBef>
                <a:spcPts val="1200"/>
              </a:spcBef>
              <a:tabLst>
                <a:tab pos="473275" algn="l"/>
                <a:tab pos="474121" algn="l"/>
              </a:tabLst>
            </a:pPr>
            <a:r>
              <a:rPr lang="en-US" sz="3200" spc="-13" dirty="0">
                <a:latin typeface="Cambria" panose="02040503050406030204" pitchFamily="18" charset="0"/>
                <a:cs typeface="Calibri"/>
              </a:rPr>
              <a:t>no leveling or ties to benchmarks necessary</a:t>
            </a:r>
          </a:p>
          <a:p>
            <a:pPr marL="365760">
              <a:spcBef>
                <a:spcPts val="1200"/>
              </a:spcBef>
              <a:tabLst>
                <a:tab pos="473275" algn="l"/>
                <a:tab pos="474121" algn="l"/>
              </a:tabLst>
            </a:pPr>
            <a:r>
              <a:rPr lang="en-US" sz="3600" spc="-13" dirty="0">
                <a:latin typeface="Cambria" panose="02040503050406030204" pitchFamily="18" charset="0"/>
                <a:cs typeface="Calibri"/>
              </a:rPr>
              <a:t>Based on strength of gravity</a:t>
            </a:r>
          </a:p>
          <a:p>
            <a:pPr marL="765810" lvl="1">
              <a:spcBef>
                <a:spcPts val="1200"/>
              </a:spcBef>
              <a:tabLst>
                <a:tab pos="473275" algn="l"/>
                <a:tab pos="474121" algn="l"/>
              </a:tabLst>
            </a:pPr>
            <a:r>
              <a:rPr lang="en-US" sz="3200" spc="-13" dirty="0">
                <a:latin typeface="Cambria" panose="02040503050406030204" pitchFamily="18" charset="0"/>
                <a:cs typeface="Calibri"/>
              </a:rPr>
              <a:t>at Global Mean Sea Level (GMSL)</a:t>
            </a:r>
            <a:endParaRPr lang="en-US" sz="3200" spc="-20" dirty="0">
              <a:latin typeface="Cambria" panose="02040503050406030204" pitchFamily="18" charset="0"/>
              <a:cs typeface="Calibri"/>
            </a:endParaRPr>
          </a:p>
        </p:txBody>
      </p:sp>
      <p:sp>
        <p:nvSpPr>
          <p:cNvPr id="3" name="Title 2"/>
          <p:cNvSpPr>
            <a:spLocks noGrp="1"/>
          </p:cNvSpPr>
          <p:nvPr>
            <p:ph type="title"/>
          </p:nvPr>
        </p:nvSpPr>
        <p:spPr>
          <a:xfrm>
            <a:off x="0" y="274638"/>
            <a:ext cx="9144000" cy="1143000"/>
          </a:xfrm>
        </p:spPr>
        <p:txBody>
          <a:bodyPr/>
          <a:lstStyle/>
          <a:p>
            <a:r>
              <a:rPr lang="en-US" sz="6600" dirty="0">
                <a:latin typeface="Cambria" panose="02040503050406030204" pitchFamily="18" charset="0"/>
                <a:ea typeface="Cambria" panose="02040503050406030204" pitchFamily="18" charset="0"/>
              </a:rPr>
              <a:t>NAPGD2022</a:t>
            </a:r>
          </a:p>
        </p:txBody>
      </p:sp>
    </p:spTree>
    <p:extLst>
      <p:ext uri="{BB962C8B-B14F-4D97-AF65-F5344CB8AC3E}">
        <p14:creationId xmlns:p14="http://schemas.microsoft.com/office/powerpoint/2010/main" val="26775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50571" cy="5146922"/>
          </a:xfrm>
          <a:prstGeom prst="rect">
            <a:avLst/>
          </a:prstGeom>
        </p:spPr>
        <p:txBody>
          <a:bodyPr vert="horz" wrap="square" lIns="0" tIns="85725" rIns="0" bIns="0" rtlCol="0">
            <a:spAutoFit/>
          </a:bodyPr>
          <a:lstStyle/>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You’ve all used a DEM.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(Digital</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Elevation Model)</a:t>
            </a: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dirty="0">
              <a:solidFill>
                <a:prstClr val="black"/>
              </a:solidFill>
              <a:latin typeface="Cambria" panose="02040503050406030204" pitchFamily="18" charset="0"/>
              <a:ea typeface="Cambria" panose="02040503050406030204" pitchFamily="18" charset="0"/>
              <a:cs typeface="Arial"/>
            </a:endParaRP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3600" dirty="0">
                <a:solidFill>
                  <a:prstClr val="black"/>
                </a:solidFill>
                <a:latin typeface="Cambria" panose="02040503050406030204" pitchFamily="18" charset="0"/>
                <a:ea typeface="Cambria" panose="02040503050406030204" pitchFamily="18" charset="0"/>
                <a:cs typeface="Arial"/>
              </a:rPr>
              <a:t>Picture a geoid model as a DGM.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(Digital </a:t>
            </a:r>
            <a:r>
              <a:rPr kumimoji="0" lang="en-US" sz="3600" b="0" i="0" u="sng"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Gravity</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Model)</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baseline="0" dirty="0">
              <a:solidFill>
                <a:prstClr val="black"/>
              </a:solidFill>
              <a:latin typeface="Cambria" panose="02040503050406030204" pitchFamily="18" charset="0"/>
              <a:ea typeface="Cambria" panose="02040503050406030204" pitchFamily="18" charset="0"/>
              <a:cs typeface="Arial"/>
            </a:endParaRP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-both raster cells of height values</a:t>
            </a: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2800" baseline="0" dirty="0">
                <a:solidFill>
                  <a:prstClr val="black"/>
                </a:solidFill>
                <a:latin typeface="Cambria" panose="02040503050406030204" pitchFamily="18" charset="0"/>
                <a:ea typeface="Cambria" panose="02040503050406030204" pitchFamily="18" charset="0"/>
                <a:cs typeface="Arial"/>
              </a:rPr>
              <a:t>	</a:t>
            </a:r>
            <a:r>
              <a:rPr lang="en-US" sz="2800" baseline="0" dirty="0">
                <a:solidFill>
                  <a:prstClr val="black"/>
                </a:solidFill>
                <a:latin typeface="Cambria" panose="02040503050406030204" pitchFamily="18" charset="0"/>
                <a:ea typeface="Cambria" panose="02040503050406030204" pitchFamily="18" charset="0"/>
                <a:cs typeface="Arial"/>
                <a:sym typeface="Wingdings" panose="05000000000000000000" pitchFamily="2" charset="2"/>
              </a:rPr>
              <a:t></a:t>
            </a:r>
            <a:r>
              <a:rPr lang="en-US" sz="3200" baseline="0" dirty="0">
                <a:solidFill>
                  <a:prstClr val="black"/>
                </a:solidFill>
                <a:latin typeface="Cambria" panose="02040503050406030204" pitchFamily="18" charset="0"/>
                <a:ea typeface="Cambria" panose="02040503050406030204" pitchFamily="18" charset="0"/>
                <a:cs typeface="Arial"/>
              </a:rPr>
              <a:t>but represent different</a:t>
            </a:r>
            <a:r>
              <a:rPr lang="en-US" sz="3200" dirty="0">
                <a:solidFill>
                  <a:prstClr val="black"/>
                </a:solidFill>
                <a:latin typeface="Cambria" panose="02040503050406030204" pitchFamily="18" charset="0"/>
                <a:ea typeface="Cambria" panose="02040503050406030204" pitchFamily="18" charset="0"/>
                <a:cs typeface="Arial"/>
              </a:rPr>
              <a:t> things</a:t>
            </a:r>
            <a:endParaRPr kumimoji="0"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z="5400" spc="-5" dirty="0">
                <a:solidFill>
                  <a:prstClr val="black"/>
                </a:solidFill>
                <a:latin typeface="Cambria" panose="02040503050406030204" pitchFamily="18" charset="0"/>
                <a:ea typeface="Cambria" panose="02040503050406030204" pitchFamily="18" charset="0"/>
              </a:rPr>
              <a:t>Gravity </a:t>
            </a:r>
            <a:r>
              <a:rPr lang="en-US" sz="5400" spc="-5" dirty="0">
                <a:solidFill>
                  <a:prstClr val="black"/>
                </a:solidFill>
                <a:latin typeface="Cambria" panose="02040503050406030204" pitchFamily="18" charset="0"/>
                <a:ea typeface="Cambria" panose="02040503050406030204" pitchFamily="18" charset="0"/>
                <a:sym typeface="Wingdings" panose="05000000000000000000" pitchFamily="2" charset="2"/>
              </a:rPr>
              <a:t> Geoid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438380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500"/>
                                        <p:tgtEl>
                                          <p:spTgt spid="2">
                                            <p:txEl>
                                              <p:pRg st="6" end="6"/>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399" y="1257300"/>
            <a:ext cx="8839200" cy="4724400"/>
          </a:xfrm>
          <a:prstGeom prst="rect">
            <a:avLst/>
          </a:prstGeom>
        </p:spPr>
      </p:pic>
      <p:sp>
        <p:nvSpPr>
          <p:cNvPr id="6" name="TextBox 5"/>
          <p:cNvSpPr txBox="1"/>
          <p:nvPr/>
        </p:nvSpPr>
        <p:spPr>
          <a:xfrm>
            <a:off x="2960897" y="5981700"/>
            <a:ext cx="6183103" cy="24622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lang="en-US" sz="10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GPS for Land Surveyors</a:t>
            </a:r>
            <a:r>
              <a:rPr kumimoji="0" 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by Jan Van Sickle, 4th ed., CRC Press, Taylor &amp; Francis Group, 2015, p. 180. (slightly edited)</a:t>
            </a:r>
            <a:endParaRPr kumimoji="0" lang="en-US" sz="11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Equipotential Surface</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2" name="Freeform 1"/>
          <p:cNvSpPr/>
          <p:nvPr/>
        </p:nvSpPr>
        <p:spPr>
          <a:xfrm>
            <a:off x="159391" y="261736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reeform 7"/>
          <p:cNvSpPr/>
          <p:nvPr/>
        </p:nvSpPr>
        <p:spPr>
          <a:xfrm rot="-60000">
            <a:off x="169178" y="281171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8"/>
          <p:cNvSpPr/>
          <p:nvPr/>
        </p:nvSpPr>
        <p:spPr>
          <a:xfrm rot="-120000">
            <a:off x="178965" y="31990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Freeform 9"/>
          <p:cNvSpPr/>
          <p:nvPr/>
        </p:nvSpPr>
        <p:spPr>
          <a:xfrm rot="-180000">
            <a:off x="188752" y="34101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reeform 10"/>
          <p:cNvSpPr/>
          <p:nvPr/>
        </p:nvSpPr>
        <p:spPr>
          <a:xfrm rot="-240000">
            <a:off x="171974" y="384635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Freeform 11"/>
          <p:cNvSpPr/>
          <p:nvPr/>
        </p:nvSpPr>
        <p:spPr>
          <a:xfrm rot="-240000">
            <a:off x="165835" y="40613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Freeform 12"/>
          <p:cNvSpPr/>
          <p:nvPr/>
        </p:nvSpPr>
        <p:spPr>
          <a:xfrm rot="-300000">
            <a:off x="153669" y="44061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reeform 13"/>
          <p:cNvSpPr/>
          <p:nvPr/>
        </p:nvSpPr>
        <p:spPr>
          <a:xfrm rot="-360000">
            <a:off x="153670" y="462636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reeform 14"/>
          <p:cNvSpPr/>
          <p:nvPr/>
        </p:nvSpPr>
        <p:spPr>
          <a:xfrm rot="-360000">
            <a:off x="153671" y="50358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15"/>
          <p:cNvSpPr/>
          <p:nvPr/>
        </p:nvSpPr>
        <p:spPr>
          <a:xfrm rot="-360000">
            <a:off x="153671" y="522140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reeform 16"/>
          <p:cNvSpPr/>
          <p:nvPr/>
        </p:nvSpPr>
        <p:spPr>
          <a:xfrm rot="-360000">
            <a:off x="161034" y="53815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reeform 17"/>
          <p:cNvSpPr/>
          <p:nvPr/>
        </p:nvSpPr>
        <p:spPr>
          <a:xfrm>
            <a:off x="152399" y="220020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Freeform 18"/>
          <p:cNvSpPr/>
          <p:nvPr/>
        </p:nvSpPr>
        <p:spPr>
          <a:xfrm>
            <a:off x="152399" y="200773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reeform 19"/>
          <p:cNvSpPr/>
          <p:nvPr/>
        </p:nvSpPr>
        <p:spPr>
          <a:xfrm>
            <a:off x="160789" y="227481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reeform 20"/>
          <p:cNvSpPr/>
          <p:nvPr/>
        </p:nvSpPr>
        <p:spPr>
          <a:xfrm rot="-60000">
            <a:off x="170576" y="2469159"/>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reeform 21"/>
          <p:cNvSpPr/>
          <p:nvPr/>
        </p:nvSpPr>
        <p:spPr>
          <a:xfrm rot="-120000">
            <a:off x="180363" y="285645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reeform 22"/>
          <p:cNvSpPr/>
          <p:nvPr/>
        </p:nvSpPr>
        <p:spPr>
          <a:xfrm rot="-180000">
            <a:off x="190150" y="306757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reeform 23"/>
          <p:cNvSpPr/>
          <p:nvPr/>
        </p:nvSpPr>
        <p:spPr>
          <a:xfrm rot="-240000">
            <a:off x="173372" y="35038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Freeform 24"/>
          <p:cNvSpPr/>
          <p:nvPr/>
        </p:nvSpPr>
        <p:spPr>
          <a:xfrm rot="-240000">
            <a:off x="167233" y="37187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Freeform 25"/>
          <p:cNvSpPr/>
          <p:nvPr/>
        </p:nvSpPr>
        <p:spPr>
          <a:xfrm rot="-300000">
            <a:off x="155067" y="406356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Freeform 26"/>
          <p:cNvSpPr/>
          <p:nvPr/>
        </p:nvSpPr>
        <p:spPr>
          <a:xfrm rot="-360000">
            <a:off x="155068" y="42838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Freeform 27"/>
          <p:cNvSpPr/>
          <p:nvPr/>
        </p:nvSpPr>
        <p:spPr>
          <a:xfrm rot="-360000">
            <a:off x="155069" y="469333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reeform 28"/>
          <p:cNvSpPr/>
          <p:nvPr/>
        </p:nvSpPr>
        <p:spPr>
          <a:xfrm rot="-360000">
            <a:off x="155069" y="487885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Freeform 29"/>
          <p:cNvSpPr/>
          <p:nvPr/>
        </p:nvSpPr>
        <p:spPr>
          <a:xfrm>
            <a:off x="153797" y="18576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Freeform 30"/>
          <p:cNvSpPr/>
          <p:nvPr/>
        </p:nvSpPr>
        <p:spPr>
          <a:xfrm>
            <a:off x="153797" y="166518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Freeform 31"/>
          <p:cNvSpPr/>
          <p:nvPr/>
        </p:nvSpPr>
        <p:spPr>
          <a:xfrm>
            <a:off x="169178" y="191408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Freeform 32"/>
          <p:cNvSpPr/>
          <p:nvPr/>
        </p:nvSpPr>
        <p:spPr>
          <a:xfrm rot="-60000">
            <a:off x="178965" y="21084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Freeform 33"/>
          <p:cNvSpPr/>
          <p:nvPr/>
        </p:nvSpPr>
        <p:spPr>
          <a:xfrm rot="-120000">
            <a:off x="188752" y="249572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Freeform 34"/>
          <p:cNvSpPr/>
          <p:nvPr/>
        </p:nvSpPr>
        <p:spPr>
          <a:xfrm rot="-180000">
            <a:off x="198539" y="270684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Freeform 35"/>
          <p:cNvSpPr/>
          <p:nvPr/>
        </p:nvSpPr>
        <p:spPr>
          <a:xfrm rot="-240000">
            <a:off x="181761" y="31430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Freeform 36"/>
          <p:cNvSpPr/>
          <p:nvPr/>
        </p:nvSpPr>
        <p:spPr>
          <a:xfrm rot="-240000">
            <a:off x="175622" y="33580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Freeform 37"/>
          <p:cNvSpPr/>
          <p:nvPr/>
        </p:nvSpPr>
        <p:spPr>
          <a:xfrm rot="-300000">
            <a:off x="163456" y="370283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Freeform 38"/>
          <p:cNvSpPr/>
          <p:nvPr/>
        </p:nvSpPr>
        <p:spPr>
          <a:xfrm rot="-360000">
            <a:off x="163457" y="392308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Freeform 39"/>
          <p:cNvSpPr/>
          <p:nvPr/>
        </p:nvSpPr>
        <p:spPr>
          <a:xfrm rot="-360000">
            <a:off x="163458" y="433260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Freeform 40"/>
          <p:cNvSpPr/>
          <p:nvPr/>
        </p:nvSpPr>
        <p:spPr>
          <a:xfrm rot="-360000">
            <a:off x="163458" y="451812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Freeform 41"/>
          <p:cNvSpPr/>
          <p:nvPr/>
        </p:nvSpPr>
        <p:spPr>
          <a:xfrm>
            <a:off x="162186" y="149692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Freeform 42"/>
          <p:cNvSpPr/>
          <p:nvPr/>
        </p:nvSpPr>
        <p:spPr>
          <a:xfrm>
            <a:off x="162186" y="130445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Freeform 43"/>
          <p:cNvSpPr/>
          <p:nvPr/>
        </p:nvSpPr>
        <p:spPr>
          <a:xfrm>
            <a:off x="160789" y="26858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Freeform 44"/>
          <p:cNvSpPr/>
          <p:nvPr/>
        </p:nvSpPr>
        <p:spPr>
          <a:xfrm rot="-60000">
            <a:off x="170576" y="288022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Freeform 45"/>
          <p:cNvSpPr/>
          <p:nvPr/>
        </p:nvSpPr>
        <p:spPr>
          <a:xfrm rot="-120000">
            <a:off x="180363" y="326751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Freeform 46"/>
          <p:cNvSpPr/>
          <p:nvPr/>
        </p:nvSpPr>
        <p:spPr>
          <a:xfrm rot="-180000">
            <a:off x="190150" y="34786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Freeform 47"/>
          <p:cNvSpPr/>
          <p:nvPr/>
        </p:nvSpPr>
        <p:spPr>
          <a:xfrm rot="-240000">
            <a:off x="173372" y="391486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Freeform 48"/>
          <p:cNvSpPr/>
          <p:nvPr/>
        </p:nvSpPr>
        <p:spPr>
          <a:xfrm rot="-240000">
            <a:off x="167233" y="412984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Freeform 49"/>
          <p:cNvSpPr/>
          <p:nvPr/>
        </p:nvSpPr>
        <p:spPr>
          <a:xfrm rot="-300000">
            <a:off x="155067" y="44746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Freeform 50"/>
          <p:cNvSpPr/>
          <p:nvPr/>
        </p:nvSpPr>
        <p:spPr>
          <a:xfrm rot="-360000">
            <a:off x="155068" y="469487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Freeform 51"/>
          <p:cNvSpPr/>
          <p:nvPr/>
        </p:nvSpPr>
        <p:spPr>
          <a:xfrm rot="-360000">
            <a:off x="155069" y="510439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Freeform 52"/>
          <p:cNvSpPr/>
          <p:nvPr/>
        </p:nvSpPr>
        <p:spPr>
          <a:xfrm rot="-360000">
            <a:off x="155069" y="528991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Freeform 53"/>
          <p:cNvSpPr/>
          <p:nvPr/>
        </p:nvSpPr>
        <p:spPr>
          <a:xfrm>
            <a:off x="153797" y="22687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Freeform 54"/>
          <p:cNvSpPr/>
          <p:nvPr/>
        </p:nvSpPr>
        <p:spPr>
          <a:xfrm>
            <a:off x="153797" y="207624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0" y="1260032"/>
            <a:ext cx="8839200" cy="4718935"/>
          </a:xfrm>
          <a:prstGeom prst="rect">
            <a:avLst/>
          </a:prstGeom>
        </p:spPr>
      </p:pic>
      <p:sp>
        <p:nvSpPr>
          <p:cNvPr id="5" name="Up Arrow 4"/>
          <p:cNvSpPr/>
          <p:nvPr/>
        </p:nvSpPr>
        <p:spPr>
          <a:xfrm rot="19266032">
            <a:off x="402670" y="4678496"/>
            <a:ext cx="956345" cy="917373"/>
          </a:xfrm>
          <a:prstGeom prst="upArrow">
            <a:avLst/>
          </a:prstGeom>
          <a:gradFill>
            <a:gsLst>
              <a:gs pos="12000">
                <a:schemeClr val="bg1"/>
              </a:gs>
              <a:gs pos="70000">
                <a:schemeClr val="bg1">
                  <a:lumMod val="50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object 2"/>
          <p:cNvSpPr txBox="1">
            <a:spLocks/>
          </p:cNvSpPr>
          <p:nvPr/>
        </p:nvSpPr>
        <p:spPr bwMode="auto">
          <a:xfrm>
            <a:off x="-13122" y="6234627"/>
            <a:ext cx="9144000" cy="4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Geoids are defined by a</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 specific strength of gravity </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a:t>
            </a:r>
            <a:r>
              <a:rPr kumimoji="0" lang="en-US" sz="28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28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p>
        </p:txBody>
      </p:sp>
      <p:sp>
        <p:nvSpPr>
          <p:cNvPr id="3" name="TextBox 2">
            <a:extLst>
              <a:ext uri="{FF2B5EF4-FFF2-40B4-BE49-F238E27FC236}">
                <a16:creationId xmlns:a16="http://schemas.microsoft.com/office/drawing/2014/main" id="{681B8D19-612C-4E43-B890-CE19101C5C0A}"/>
              </a:ext>
            </a:extLst>
          </p:cNvPr>
          <p:cNvSpPr txBox="1"/>
          <p:nvPr/>
        </p:nvSpPr>
        <p:spPr>
          <a:xfrm>
            <a:off x="1133474" y="5387029"/>
            <a:ext cx="3438526" cy="461665"/>
          </a:xfrm>
          <a:prstGeom prst="rect">
            <a:avLst/>
          </a:prstGeom>
          <a:noFill/>
        </p:spPr>
        <p:txBody>
          <a:bodyPr wrap="square" rtlCol="0">
            <a:spAutoFit/>
          </a:bodyPr>
          <a:lstStyle/>
          <a:p>
            <a:pPr marR="1020"/>
            <a:r>
              <a:rPr lang="en-US" sz="2400" i="1" spc="-7" dirty="0">
                <a:solidFill>
                  <a:prstClr val="black"/>
                </a:solidFill>
                <a:latin typeface="Cambria" panose="02040503050406030204" pitchFamily="18" charset="0"/>
                <a:ea typeface="ＭＳ Ｐゴシック" charset="0"/>
                <a:cs typeface="Calibri"/>
              </a:rPr>
              <a:t>W</a:t>
            </a:r>
            <a:r>
              <a:rPr lang="en-US" sz="2400" i="1" spc="-7" baseline="-25000" dirty="0">
                <a:solidFill>
                  <a:prstClr val="black"/>
                </a:solidFill>
                <a:latin typeface="Cambria" panose="02040503050406030204" pitchFamily="18" charset="0"/>
                <a:ea typeface="ＭＳ Ｐゴシック" charset="0"/>
                <a:cs typeface="Calibri"/>
              </a:rPr>
              <a:t>0</a:t>
            </a:r>
            <a:r>
              <a:rPr lang="en-US" sz="2400" dirty="0">
                <a:latin typeface="Calibri" panose="020F0502020204030204" pitchFamily="34" charset="0"/>
              </a:rPr>
              <a:t> = 62,636,856.0 </a:t>
            </a:r>
            <a:r>
              <a:rPr lang="en-US" sz="2400" dirty="0">
                <a:latin typeface="Cambria" panose="02040503050406030204" pitchFamily="18" charset="0"/>
                <a:ea typeface="Cambria" panose="02040503050406030204" pitchFamily="18" charset="0"/>
              </a:rPr>
              <a:t>m</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 s</a:t>
            </a:r>
            <a:r>
              <a:rPr lang="en-US" sz="2400" baseline="30000" dirty="0">
                <a:latin typeface="Cambria" panose="02040503050406030204" pitchFamily="18" charset="0"/>
                <a:ea typeface="Cambria" panose="02040503050406030204" pitchFamily="18" charset="0"/>
              </a:rPr>
              <a:t>-2</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97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500"/>
                                        <p:tgtEl>
                                          <p:spTgt spid="43"/>
                                        </p:tgtEl>
                                      </p:cBhvr>
                                    </p:animEffect>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500"/>
                                        <p:tgtEl>
                                          <p:spTgt spid="3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childTnLst>
                          </p:cTn>
                        </p:par>
                        <p:par>
                          <p:cTn id="123" fill="hold">
                            <p:stCondLst>
                              <p:cond delay="2000"/>
                            </p:stCondLst>
                            <p:childTnLst>
                              <p:par>
                                <p:cTn id="124" presetID="22" presetClass="entr" presetSubtype="8"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left)">
                                      <p:cBhvr>
                                        <p:cTn id="126" dur="500"/>
                                        <p:tgtEl>
                                          <p:spTgt spid="5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left)">
                                      <p:cBhvr>
                                        <p:cTn id="135" dur="500"/>
                                        <p:tgtEl>
                                          <p:spTgt spid="4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left)">
                                      <p:cBhvr>
                                        <p:cTn id="138" dur="500"/>
                                        <p:tgtEl>
                                          <p:spTgt spid="55"/>
                                        </p:tgtEl>
                                      </p:cBhvr>
                                    </p:animEffect>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left)">
                                      <p:cBhvr>
                                        <p:cTn id="142" dur="500"/>
                                        <p:tgtEl>
                                          <p:spTgt spid="5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wipe(left)">
                                      <p:cBhvr>
                                        <p:cTn id="145" dur="500"/>
                                        <p:tgtEl>
                                          <p:spTgt spid="51"/>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wipe(left)">
                                      <p:cBhvr>
                                        <p:cTn id="148" dur="500"/>
                                        <p:tgtEl>
                                          <p:spTgt spid="50"/>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wipe(left)">
                                      <p:cBhvr>
                                        <p:cTn id="151" dur="500"/>
                                        <p:tgtEl>
                                          <p:spTgt spid="49"/>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wipe(left)">
                                      <p:cBhvr>
                                        <p:cTn id="154" dur="500"/>
                                        <p:tgtEl>
                                          <p:spTgt spid="47"/>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left)">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down)">
                                      <p:cBhvr>
                                        <p:cTn id="165" dur="500"/>
                                        <p:tgtEl>
                                          <p:spTgt spid="56"/>
                                        </p:tgtEl>
                                      </p:cBhvr>
                                    </p:animEffect>
                                  </p:childTnLst>
                                </p:cTn>
                              </p:par>
                            </p:childTnLst>
                          </p:cTn>
                        </p:par>
                        <p:par>
                          <p:cTn id="166" fill="hold">
                            <p:stCondLst>
                              <p:cond delay="500"/>
                            </p:stCondLst>
                            <p:childTnLst>
                              <p:par>
                                <p:cTn id="167" presetID="2" presetClass="entr" presetSubtype="8" fill="hold" grpId="0" nodeType="afterEffect">
                                  <p:stCondLst>
                                    <p:cond delay="200"/>
                                  </p:stCondLst>
                                  <p:childTnLst>
                                    <p:set>
                                      <p:cBhvr>
                                        <p:cTn id="168" dur="1" fill="hold">
                                          <p:stCondLst>
                                            <p:cond delay="0"/>
                                          </p:stCondLst>
                                        </p:cTn>
                                        <p:tgtEl>
                                          <p:spTgt spid="5"/>
                                        </p:tgtEl>
                                        <p:attrNameLst>
                                          <p:attrName>style.visibility</p:attrName>
                                        </p:attrNameLst>
                                      </p:cBhvr>
                                      <p:to>
                                        <p:strVal val="visible"/>
                                      </p:to>
                                    </p:set>
                                    <p:anim calcmode="lin" valueType="num">
                                      <p:cBhvr additive="base">
                                        <p:cTn id="169" dur="500" fill="hold"/>
                                        <p:tgtEl>
                                          <p:spTgt spid="5"/>
                                        </p:tgtEl>
                                        <p:attrNameLst>
                                          <p:attrName>ppt_x</p:attrName>
                                        </p:attrNameLst>
                                      </p:cBhvr>
                                      <p:tavLst>
                                        <p:tav tm="0">
                                          <p:val>
                                            <p:strVal val="0-#ppt_w/2"/>
                                          </p:val>
                                        </p:tav>
                                        <p:tav tm="100000">
                                          <p:val>
                                            <p:strVal val="#ppt_x"/>
                                          </p:val>
                                        </p:tav>
                                      </p:tavLst>
                                    </p:anim>
                                    <p:anim calcmode="lin" valueType="num">
                                      <p:cBhvr additive="base">
                                        <p:cTn id="170" dur="500" fill="hold"/>
                                        <p:tgtEl>
                                          <p:spTgt spid="5"/>
                                        </p:tgtEl>
                                        <p:attrNameLst>
                                          <p:attrName>ppt_y</p:attrName>
                                        </p:attrNameLst>
                                      </p:cBhvr>
                                      <p:tavLst>
                                        <p:tav tm="0">
                                          <p:val>
                                            <p:strVal val="#ppt_y"/>
                                          </p:val>
                                        </p:tav>
                                        <p:tav tm="100000">
                                          <p:val>
                                            <p:strVal val="#ppt_y"/>
                                          </p:val>
                                        </p:tav>
                                      </p:tavLst>
                                    </p:anim>
                                  </p:childTnLst>
                                </p:cTn>
                              </p:par>
                            </p:childTnLst>
                          </p:cTn>
                        </p:par>
                        <p:par>
                          <p:cTn id="171" fill="hold">
                            <p:stCondLst>
                              <p:cond delay="1200"/>
                            </p:stCondLst>
                            <p:childTnLst>
                              <p:par>
                                <p:cTn id="172" presetID="8" presetClass="emph" presetSubtype="0" fill="hold" grpId="1" nodeType="afterEffect">
                                  <p:stCondLst>
                                    <p:cond delay="0"/>
                                  </p:stCondLst>
                                  <p:childTnLst>
                                    <p:animRot by="21600000">
                                      <p:cBhvr>
                                        <p:cTn id="173" dur="1000" fill="hold"/>
                                        <p:tgtEl>
                                          <p:spTgt spid="5"/>
                                        </p:tgtEl>
                                        <p:attrNameLst>
                                          <p:attrName>r</p:attrName>
                                        </p:attrNameLst>
                                      </p:cBhvr>
                                    </p:animRot>
                                  </p:childTnLst>
                                </p:cTn>
                              </p:par>
                            </p:childTnLst>
                          </p:cTn>
                        </p:par>
                        <p:par>
                          <p:cTn id="174" fill="hold">
                            <p:stCondLst>
                              <p:cond delay="2200"/>
                            </p:stCondLst>
                            <p:childTnLst>
                              <p:par>
                                <p:cTn id="175" presetID="10" presetClass="entr" presetSubtype="0" fill="hold" grpId="0" nodeType="afterEffect">
                                  <p:stCondLst>
                                    <p:cond delay="0"/>
                                  </p:stCondLst>
                                  <p:childTnLst>
                                    <p:set>
                                      <p:cBhvr>
                                        <p:cTn id="176" dur="1" fill="hold">
                                          <p:stCondLst>
                                            <p:cond delay="0"/>
                                          </p:stCondLst>
                                        </p:cTn>
                                        <p:tgtEl>
                                          <p:spTgt spid="3"/>
                                        </p:tgtEl>
                                        <p:attrNameLst>
                                          <p:attrName>style.visibility</p:attrName>
                                        </p:attrNameLst>
                                      </p:cBhvr>
                                      <p:to>
                                        <p:strVal val="visible"/>
                                      </p:to>
                                    </p:set>
                                    <p:animEffect transition="in" filter="fade">
                                      <p:cBhvr>
                                        <p:cTn id="1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 grpId="0" animBg="1"/>
      <p:bldP spid="5" grpId="1"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4896" y="410693"/>
            <a:ext cx="7465332" cy="914400"/>
          </a:xfrm>
        </p:spPr>
        <p:txBody>
          <a:bodyPr/>
          <a:lstStyle/>
          <a:p>
            <a:pPr eaLnBrk="1" hangingPunct="1"/>
            <a:r>
              <a:rPr lang="en-US" altLang="en-US"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C00000"/>
                </a:solidFill>
                <a:latin typeface="Cambria" panose="02040503050406030204" pitchFamily="18" charset="0"/>
                <a:ea typeface="Cambria" panose="02040503050406030204" pitchFamily="18" charset="0"/>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par>
                          <p:cTn id="19" fill="hold">
                            <p:stCondLst>
                              <p:cond delay="2500"/>
                            </p:stCondLst>
                            <p:childTnLst>
                              <p:par>
                                <p:cTn id="20" presetID="26" presetClass="emph" presetSubtype="0" repeatCount="2000" fill="hold" grpId="2" nodeType="afterEffect">
                                  <p:stCondLst>
                                    <p:cond delay="2500"/>
                                  </p:stCondLst>
                                  <p:childTnLst>
                                    <p:animEffect transition="out" filter="fade">
                                      <p:cBhvr>
                                        <p:cTn id="21" dur="1000" tmFilter="0, 0; .2, .5; .8, .5; 1, 0"/>
                                        <p:tgtEl>
                                          <p:spTgt spid="2"/>
                                        </p:tgtEl>
                                      </p:cBhvr>
                                    </p:animEffect>
                                    <p:animScale>
                                      <p:cBhvr>
                                        <p:cTn id="22"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P spid="2"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9AAA68-D4FF-491F-9731-0DFF8616FAB0}"/>
              </a:ext>
            </a:extLst>
          </p:cNvPr>
          <p:cNvSpPr>
            <a:spLocks noGrp="1"/>
          </p:cNvSpPr>
          <p:nvPr>
            <p:ph type="title" idx="4294967295"/>
          </p:nvPr>
        </p:nvSpPr>
        <p:spPr>
          <a:xfrm>
            <a:off x="0" y="274638"/>
            <a:ext cx="9144000" cy="769854"/>
          </a:xfrm>
        </p:spPr>
        <p:txBody>
          <a:bodyPr>
            <a:noAutofit/>
          </a:bodyPr>
          <a:lstStyle/>
          <a:p>
            <a:r>
              <a:rPr lang="en-US" sz="4000" i="1" dirty="0"/>
              <a:t>How do we fit the geoid to the datum?</a:t>
            </a:r>
          </a:p>
        </p:txBody>
      </p:sp>
      <p:sp>
        <p:nvSpPr>
          <p:cNvPr id="18" name="Content Placeholder 17">
            <a:extLst>
              <a:ext uri="{FF2B5EF4-FFF2-40B4-BE49-F238E27FC236}">
                <a16:creationId xmlns:a16="http://schemas.microsoft.com/office/drawing/2014/main" id="{E4E51D6B-F302-47DF-92A2-BC64AA73EEBF}"/>
              </a:ext>
            </a:extLst>
          </p:cNvPr>
          <p:cNvSpPr>
            <a:spLocks noGrp="1"/>
          </p:cNvSpPr>
          <p:nvPr>
            <p:ph sz="quarter" idx="4294967295"/>
          </p:nvPr>
        </p:nvSpPr>
        <p:spPr>
          <a:xfrm>
            <a:off x="4374953" y="1588557"/>
            <a:ext cx="4682532" cy="4899339"/>
          </a:xfrm>
        </p:spPr>
        <p:txBody>
          <a:bodyPr>
            <a:normAutofit/>
          </a:bodyPr>
          <a:lstStyle/>
          <a:p>
            <a:pPr marL="0" indent="0">
              <a:buNone/>
            </a:pPr>
            <a:r>
              <a:rPr lang="en-US" sz="2600" dirty="0"/>
              <a:t>Anyone can collect and provide:</a:t>
            </a:r>
            <a:endParaRPr lang="en-US" sz="2400" dirty="0"/>
          </a:p>
          <a:p>
            <a:pPr marL="346075" lvl="1" indent="187325">
              <a:buFont typeface="Cambria" panose="02040503050406030204" pitchFamily="18" charset="0"/>
              <a:buChar char="‒"/>
            </a:pPr>
            <a:r>
              <a:rPr lang="en-US" sz="2400" dirty="0"/>
              <a:t>2 OPUS-Static solutions</a:t>
            </a:r>
          </a:p>
          <a:p>
            <a:pPr marL="746125" lvl="2" indent="187325">
              <a:buFont typeface="Cambria" panose="02040503050406030204" pitchFamily="18" charset="0"/>
              <a:buChar char="‒"/>
            </a:pPr>
            <a:r>
              <a:rPr lang="en-US" sz="1600" dirty="0"/>
              <a:t>Dual-freq. Receiver; Antenna Calibration</a:t>
            </a:r>
          </a:p>
          <a:p>
            <a:pPr marL="346075" lvl="1" indent="187325">
              <a:buFont typeface="Cambria" panose="02040503050406030204" pitchFamily="18" charset="0"/>
              <a:buChar char="‒"/>
            </a:pPr>
            <a:r>
              <a:rPr lang="en-US" sz="2400" dirty="0"/>
              <a:t>2 photos of each setup</a:t>
            </a:r>
          </a:p>
          <a:p>
            <a:pPr marL="346075" lvl="1" indent="187325">
              <a:buFont typeface="Cambria" panose="02040503050406030204" pitchFamily="18" charset="0"/>
              <a:buChar char="‒"/>
            </a:pPr>
            <a:r>
              <a:rPr lang="en-US" sz="2400" dirty="0"/>
              <a:t>Brief Description w/Ties</a:t>
            </a:r>
          </a:p>
          <a:p>
            <a:pPr marL="346075" lvl="1" indent="187325">
              <a:buFont typeface="Cambria" panose="02040503050406030204" pitchFamily="18" charset="0"/>
              <a:buChar char="‒"/>
            </a:pPr>
            <a:endParaRPr lang="en-US" sz="2400" dirty="0"/>
          </a:p>
          <a:p>
            <a:pPr marL="171450" lvl="1" indent="0">
              <a:buNone/>
            </a:pPr>
            <a:r>
              <a:rPr lang="en-US" sz="2400" b="1" dirty="0"/>
              <a:t>Deadline = 29 February 2024</a:t>
            </a:r>
          </a:p>
          <a:p>
            <a:pPr marL="171450" lvl="1" indent="0" algn="ctr">
              <a:spcBef>
                <a:spcPts val="2400"/>
              </a:spcBef>
              <a:buNone/>
            </a:pPr>
            <a:r>
              <a:rPr lang="en-US" i="1" dirty="0"/>
              <a:t>Results increase accuracy of NAVD88&lt;-&gt;NAPGD2022 transformation.</a:t>
            </a:r>
          </a:p>
        </p:txBody>
      </p:sp>
      <p:grpSp>
        <p:nvGrpSpPr>
          <p:cNvPr id="11" name="web app">
            <a:extLst>
              <a:ext uri="{FF2B5EF4-FFF2-40B4-BE49-F238E27FC236}">
                <a16:creationId xmlns:a16="http://schemas.microsoft.com/office/drawing/2014/main" id="{44F3BAA1-E4F9-478A-8897-952C22761E5D}"/>
              </a:ext>
            </a:extLst>
          </p:cNvPr>
          <p:cNvGrpSpPr/>
          <p:nvPr/>
        </p:nvGrpSpPr>
        <p:grpSpPr>
          <a:xfrm>
            <a:off x="99804" y="1892838"/>
            <a:ext cx="4258834" cy="3397817"/>
            <a:chOff x="2572970" y="2948942"/>
            <a:chExt cx="4654179" cy="3443010"/>
          </a:xfrm>
        </p:grpSpPr>
        <p:pic>
          <p:nvPicPr>
            <p:cNvPr id="9" name="Picture 8">
              <a:extLst>
                <a:ext uri="{FF2B5EF4-FFF2-40B4-BE49-F238E27FC236}">
                  <a16:creationId xmlns:a16="http://schemas.microsoft.com/office/drawing/2014/main" id="{A62076D8-2A04-478A-AD9D-06639B00F339}"/>
                </a:ext>
              </a:extLst>
            </p:cNvPr>
            <p:cNvPicPr>
              <a:picLocks noChangeAspect="1"/>
            </p:cNvPicPr>
            <p:nvPr/>
          </p:nvPicPr>
          <p:blipFill>
            <a:blip r:embed="rId3"/>
            <a:stretch>
              <a:fillRect/>
            </a:stretch>
          </p:blipFill>
          <p:spPr>
            <a:xfrm>
              <a:off x="2572970" y="3483090"/>
              <a:ext cx="4654179" cy="2908862"/>
            </a:xfrm>
            <a:prstGeom prst="rect">
              <a:avLst/>
            </a:prstGeom>
          </p:spPr>
        </p:pic>
        <p:sp>
          <p:nvSpPr>
            <p:cNvPr id="24" name="Text Placeholder 9">
              <a:extLst>
                <a:ext uri="{FF2B5EF4-FFF2-40B4-BE49-F238E27FC236}">
                  <a16:creationId xmlns:a16="http://schemas.microsoft.com/office/drawing/2014/main" id="{2FB0C79B-870E-409C-8B1B-2FD676F3F28E}"/>
                </a:ext>
              </a:extLst>
            </p:cNvPr>
            <p:cNvSpPr txBox="1">
              <a:spLocks/>
            </p:cNvSpPr>
            <p:nvPr/>
          </p:nvSpPr>
          <p:spPr>
            <a:xfrm>
              <a:off x="2590800" y="2948942"/>
              <a:ext cx="4636349" cy="534147"/>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Web Map Application</a:t>
              </a:r>
            </a:p>
          </p:txBody>
        </p:sp>
      </p:grpSp>
      <p:grpSp>
        <p:nvGrpSpPr>
          <p:cNvPr id="14" name="dashboard">
            <a:extLst>
              <a:ext uri="{FF2B5EF4-FFF2-40B4-BE49-F238E27FC236}">
                <a16:creationId xmlns:a16="http://schemas.microsoft.com/office/drawing/2014/main" id="{B8B958A1-4155-4466-A2FC-29EAD3A1D391}"/>
              </a:ext>
            </a:extLst>
          </p:cNvPr>
          <p:cNvGrpSpPr/>
          <p:nvPr/>
        </p:nvGrpSpPr>
        <p:grpSpPr>
          <a:xfrm>
            <a:off x="99805" y="3090079"/>
            <a:ext cx="4258836" cy="3397817"/>
            <a:chOff x="1212455" y="1417562"/>
            <a:chExt cx="4798375" cy="3028185"/>
          </a:xfrm>
        </p:grpSpPr>
        <p:pic>
          <p:nvPicPr>
            <p:cNvPr id="25" name="Picture 24">
              <a:extLst>
                <a:ext uri="{FF2B5EF4-FFF2-40B4-BE49-F238E27FC236}">
                  <a16:creationId xmlns:a16="http://schemas.microsoft.com/office/drawing/2014/main" id="{56B46FA4-D6F8-4C58-9F7B-E79EF3D0BE63}"/>
                </a:ext>
              </a:extLst>
            </p:cNvPr>
            <p:cNvPicPr>
              <a:picLocks noChangeAspect="1"/>
            </p:cNvPicPr>
            <p:nvPr/>
          </p:nvPicPr>
          <p:blipFill>
            <a:blip r:embed="rId4"/>
            <a:stretch>
              <a:fillRect/>
            </a:stretch>
          </p:blipFill>
          <p:spPr>
            <a:xfrm>
              <a:off x="1212456" y="1891612"/>
              <a:ext cx="4798374" cy="2554135"/>
            </a:xfrm>
            <a:prstGeom prst="rect">
              <a:avLst/>
            </a:prstGeom>
          </p:spPr>
        </p:pic>
        <p:sp>
          <p:nvSpPr>
            <p:cNvPr id="26" name="Text Placeholder 9">
              <a:extLst>
                <a:ext uri="{FF2B5EF4-FFF2-40B4-BE49-F238E27FC236}">
                  <a16:creationId xmlns:a16="http://schemas.microsoft.com/office/drawing/2014/main" id="{4E6F6162-7357-4416-845E-14A0868D68E4}"/>
                </a:ext>
              </a:extLst>
            </p:cNvPr>
            <p:cNvSpPr txBox="1">
              <a:spLocks/>
            </p:cNvSpPr>
            <p:nvPr/>
          </p:nvSpPr>
          <p:spPr>
            <a:xfrm>
              <a:off x="1212455" y="1417562"/>
              <a:ext cx="4798374" cy="479822"/>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Progress Dashboard</a:t>
              </a:r>
            </a:p>
          </p:txBody>
        </p:sp>
      </p:grpSp>
      <p:sp>
        <p:nvSpPr>
          <p:cNvPr id="2" name="TextBox 1">
            <a:extLst>
              <a:ext uri="{FF2B5EF4-FFF2-40B4-BE49-F238E27FC236}">
                <a16:creationId xmlns:a16="http://schemas.microsoft.com/office/drawing/2014/main" id="{0AF82286-E1BE-4D4E-BE84-1DC542548A4C}"/>
              </a:ext>
            </a:extLst>
          </p:cNvPr>
          <p:cNvSpPr txBox="1"/>
          <p:nvPr/>
        </p:nvSpPr>
        <p:spPr>
          <a:xfrm>
            <a:off x="1" y="1005191"/>
            <a:ext cx="9144000" cy="663391"/>
          </a:xfrm>
          <a:prstGeom prst="rect">
            <a:avLst/>
          </a:prstGeom>
          <a:noFill/>
        </p:spPr>
        <p:txBody>
          <a:bodyPr wrap="square" rtlCol="0">
            <a:noAutofit/>
          </a:bodyPr>
          <a:lstStyle/>
          <a:p>
            <a:pPr algn="ctr"/>
            <a:r>
              <a:rPr lang="en-US" sz="3600" b="1" dirty="0">
                <a:latin typeface="Cambria" panose="02040503050406030204" pitchFamily="18" charset="0"/>
                <a:ea typeface="Cambria" panose="02040503050406030204" pitchFamily="18" charset="0"/>
              </a:rPr>
              <a:t>GPS on Bench Marks (GPSonBM)</a:t>
            </a:r>
          </a:p>
          <a:p>
            <a:endParaRPr lang="en-US" dirty="0"/>
          </a:p>
        </p:txBody>
      </p:sp>
    </p:spTree>
    <p:extLst>
      <p:ext uri="{BB962C8B-B14F-4D97-AF65-F5344CB8AC3E}">
        <p14:creationId xmlns:p14="http://schemas.microsoft.com/office/powerpoint/2010/main" val="202130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18">
                                            <p:txEl>
                                              <p:pRg st="6" end="6"/>
                                            </p:txEl>
                                          </p:spTgt>
                                        </p:tgtEl>
                                        <p:attrNameLst>
                                          <p:attrName>ppt_w</p:attrName>
                                        </p:attrNameLst>
                                      </p:cBhvr>
                                      <p:tavLst>
                                        <p:tav tm="0">
                                          <p:val>
                                            <p:strVal val="ppt_w"/>
                                          </p:val>
                                        </p:tav>
                                        <p:tav tm="100000">
                                          <p:val>
                                            <p:fltVal val="0"/>
                                          </p:val>
                                        </p:tav>
                                      </p:tavLst>
                                    </p:anim>
                                    <p:anim calcmode="lin" valueType="num">
                                      <p:cBhvr>
                                        <p:cTn id="21" dur="1000"/>
                                        <p:tgtEl>
                                          <p:spTgt spid="18">
                                            <p:txEl>
                                              <p:pRg st="6" end="6"/>
                                            </p:txEl>
                                          </p:spTgt>
                                        </p:tgtEl>
                                        <p:attrNameLst>
                                          <p:attrName>ppt_h</p:attrName>
                                        </p:attrNameLst>
                                      </p:cBhvr>
                                      <p:tavLst>
                                        <p:tav tm="0">
                                          <p:val>
                                            <p:strVal val="ppt_h"/>
                                          </p:val>
                                        </p:tav>
                                        <p:tav tm="100000">
                                          <p:val>
                                            <p:fltVal val="0"/>
                                          </p:val>
                                        </p:tav>
                                      </p:tavLst>
                                    </p:anim>
                                    <p:anim calcmode="lin" valueType="num">
                                      <p:cBhvr>
                                        <p:cTn id="22" dur="1000"/>
                                        <p:tgtEl>
                                          <p:spTgt spid="18">
                                            <p:txEl>
                                              <p:pRg st="6" end="6"/>
                                            </p:txEl>
                                          </p:spTgt>
                                        </p:tgtEl>
                                        <p:attrNameLst>
                                          <p:attrName>style.rotation</p:attrName>
                                        </p:attrNameLst>
                                      </p:cBhvr>
                                      <p:tavLst>
                                        <p:tav tm="0">
                                          <p:val>
                                            <p:fltVal val="0"/>
                                          </p:val>
                                        </p:tav>
                                        <p:tav tm="100000">
                                          <p:val>
                                            <p:fltVal val="90"/>
                                          </p:val>
                                        </p:tav>
                                      </p:tavLst>
                                    </p:anim>
                                    <p:animEffect transition="out" filter="fade">
                                      <p:cBhvr>
                                        <p:cTn id="23" dur="1000"/>
                                        <p:tgtEl>
                                          <p:spTgt spid="18">
                                            <p:txEl>
                                              <p:pRg st="6" end="6"/>
                                            </p:txEl>
                                          </p:spTgt>
                                        </p:tgtEl>
                                      </p:cBhvr>
                                    </p:animEffect>
                                    <p:set>
                                      <p:cBhvr>
                                        <p:cTn id="24" dur="1" fill="hold">
                                          <p:stCondLst>
                                            <p:cond delay="999"/>
                                          </p:stCondLst>
                                        </p:cTn>
                                        <p:tgtEl>
                                          <p:spTgt spid="18">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F46270-115B-42E7-8719-C2A6B5936A00}"/>
              </a:ext>
            </a:extLst>
          </p:cNvPr>
          <p:cNvSpPr/>
          <p:nvPr/>
        </p:nvSpPr>
        <p:spPr>
          <a:xfrm>
            <a:off x="3" y="2213159"/>
            <a:ext cx="1588469" cy="4225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7"/>
            <a:endParaRPr lang="en-US" sz="1801">
              <a:solidFill>
                <a:prstClr val="white"/>
              </a:solidFill>
              <a:latin typeface="Calibri"/>
            </a:endParaRPr>
          </a:p>
        </p:txBody>
      </p:sp>
      <p:grpSp>
        <p:nvGrpSpPr>
          <p:cNvPr id="32" name="house"/>
          <p:cNvGrpSpPr/>
          <p:nvPr/>
        </p:nvGrpSpPr>
        <p:grpSpPr>
          <a:xfrm>
            <a:off x="874570" y="1401889"/>
            <a:ext cx="755316" cy="742297"/>
            <a:chOff x="2919413" y="2290697"/>
            <a:chExt cx="476250" cy="641323"/>
          </a:xfrm>
          <a:solidFill>
            <a:srgbClr val="00B050"/>
          </a:solidFill>
        </p:grpSpPr>
        <p:sp>
          <p:nvSpPr>
            <p:cNvPr id="17" name="Rectangle 16"/>
            <p:cNvSpPr/>
            <p:nvPr/>
          </p:nvSpPr>
          <p:spPr>
            <a:xfrm>
              <a:off x="2987040" y="2595312"/>
              <a:ext cx="342900" cy="3367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7">
                <a:defRPr/>
              </a:pPr>
              <a:endParaRPr lang="en-US" sz="1801">
                <a:solidFill>
                  <a:prstClr val="white"/>
                </a:solidFill>
                <a:latin typeface="Calibri"/>
              </a:endParaRPr>
            </a:p>
          </p:txBody>
        </p:sp>
        <p:sp>
          <p:nvSpPr>
            <p:cNvPr id="18" name="Isosceles Triangle 17"/>
            <p:cNvSpPr/>
            <p:nvPr/>
          </p:nvSpPr>
          <p:spPr>
            <a:xfrm>
              <a:off x="2919413" y="2290697"/>
              <a:ext cx="476250" cy="31032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7">
                <a:defRPr/>
              </a:pPr>
              <a:endParaRPr lang="en-US" sz="1801">
                <a:solidFill>
                  <a:prstClr val="white"/>
                </a:solidFill>
                <a:latin typeface="Calibri"/>
              </a:endParaRPr>
            </a:p>
          </p:txBody>
        </p:sp>
      </p:grpSp>
      <p:grpSp>
        <p:nvGrpSpPr>
          <p:cNvPr id="61" name="Group Sea Level"/>
          <p:cNvGrpSpPr/>
          <p:nvPr/>
        </p:nvGrpSpPr>
        <p:grpSpPr>
          <a:xfrm>
            <a:off x="2345058" y="4774723"/>
            <a:ext cx="6273447" cy="1004072"/>
            <a:chOff x="2345053" y="4774716"/>
            <a:chExt cx="6273447" cy="1004071"/>
          </a:xfrm>
        </p:grpSpPr>
        <p:grpSp>
          <p:nvGrpSpPr>
            <p:cNvPr id="52" name="water level"/>
            <p:cNvGrpSpPr/>
            <p:nvPr/>
          </p:nvGrpSpPr>
          <p:grpSpPr>
            <a:xfrm>
              <a:off x="2345053" y="4774716"/>
              <a:ext cx="5074157" cy="866089"/>
              <a:chOff x="2345053" y="1559324"/>
              <a:chExt cx="5074157" cy="866089"/>
            </a:xfrm>
          </p:grpSpPr>
          <p:sp>
            <p:nvSpPr>
              <p:cNvPr id="22" name="Arc 21"/>
              <p:cNvSpPr/>
              <p:nvPr/>
            </p:nvSpPr>
            <p:spPr>
              <a:xfrm>
                <a:off x="6326003" y="1559324"/>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77">
                  <a:defRPr/>
                </a:pPr>
                <a:endParaRPr lang="en-US" sz="1801">
                  <a:solidFill>
                    <a:prstClr val="black"/>
                  </a:solidFill>
                  <a:latin typeface="Calibri"/>
                </a:endParaRPr>
              </a:p>
            </p:txBody>
          </p:sp>
          <p:sp>
            <p:nvSpPr>
              <p:cNvPr id="23" name="Arc 22"/>
              <p:cNvSpPr/>
              <p:nvPr/>
            </p:nvSpPr>
            <p:spPr>
              <a:xfrm>
                <a:off x="5529226"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77">
                  <a:defRPr/>
                </a:pPr>
                <a:endParaRPr lang="en-US" sz="1801">
                  <a:solidFill>
                    <a:prstClr val="black"/>
                  </a:solidFill>
                  <a:latin typeface="Calibri"/>
                </a:endParaRPr>
              </a:p>
            </p:txBody>
          </p:sp>
          <p:sp>
            <p:nvSpPr>
              <p:cNvPr id="24" name="Arc 23"/>
              <p:cNvSpPr/>
              <p:nvPr/>
            </p:nvSpPr>
            <p:spPr>
              <a:xfrm>
                <a:off x="4734280"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77">
                  <a:defRPr/>
                </a:pPr>
                <a:endParaRPr lang="en-US" sz="1801">
                  <a:solidFill>
                    <a:prstClr val="black"/>
                  </a:solidFill>
                  <a:latin typeface="Calibri"/>
                </a:endParaRPr>
              </a:p>
            </p:txBody>
          </p:sp>
          <p:sp>
            <p:nvSpPr>
              <p:cNvPr id="25" name="Arc 24"/>
              <p:cNvSpPr/>
              <p:nvPr/>
            </p:nvSpPr>
            <p:spPr>
              <a:xfrm>
                <a:off x="3938539"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77">
                  <a:defRPr/>
                </a:pPr>
                <a:endParaRPr lang="en-US" sz="1801">
                  <a:solidFill>
                    <a:prstClr val="black"/>
                  </a:solidFill>
                  <a:latin typeface="Calibri"/>
                </a:endParaRPr>
              </a:p>
            </p:txBody>
          </p:sp>
          <p:sp>
            <p:nvSpPr>
              <p:cNvPr id="47" name="Arc 46"/>
              <p:cNvSpPr/>
              <p:nvPr/>
            </p:nvSpPr>
            <p:spPr>
              <a:xfrm>
                <a:off x="3145191" y="1560486"/>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77">
                  <a:defRPr/>
                </a:pPr>
                <a:endParaRPr lang="en-US" sz="1801">
                  <a:solidFill>
                    <a:prstClr val="black"/>
                  </a:solidFill>
                  <a:latin typeface="Calibri"/>
                </a:endParaRPr>
              </a:p>
            </p:txBody>
          </p:sp>
          <p:sp>
            <p:nvSpPr>
              <p:cNvPr id="49" name="Arc 48"/>
              <p:cNvSpPr/>
              <p:nvPr/>
            </p:nvSpPr>
            <p:spPr>
              <a:xfrm>
                <a:off x="2345053" y="1563624"/>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77">
                  <a:defRPr/>
                </a:pPr>
                <a:endParaRPr lang="en-US" sz="1801">
                  <a:solidFill>
                    <a:prstClr val="black"/>
                  </a:solidFill>
                  <a:latin typeface="Calibri"/>
                </a:endParaRPr>
              </a:p>
            </p:txBody>
          </p:sp>
        </p:grpSp>
        <p:sp>
          <p:nvSpPr>
            <p:cNvPr id="55" name="GMSL"/>
            <p:cNvSpPr txBox="1"/>
            <p:nvPr/>
          </p:nvSpPr>
          <p:spPr bwMode="auto">
            <a:xfrm>
              <a:off x="7267480" y="5194012"/>
              <a:ext cx="1351020" cy="584775"/>
            </a:xfrm>
            <a:prstGeom prst="rect">
              <a:avLst/>
            </a:prstGeom>
            <a:noFill/>
            <a:ln w="9525">
              <a:noFill/>
              <a:miter lim="800000"/>
              <a:headEnd/>
              <a:tailEnd/>
            </a:ln>
          </p:spPr>
          <p:txBody>
            <a:bodyPr wrap="square" rtlCol="0">
              <a:spAutoFit/>
            </a:bodyPr>
            <a:lstStyle/>
            <a:p>
              <a:pPr defTabSz="457177">
                <a:defRPr/>
              </a:pPr>
              <a:r>
                <a:rPr lang="en-US" sz="3200" dirty="0">
                  <a:solidFill>
                    <a:prstClr val="black"/>
                  </a:solidFill>
                  <a:latin typeface="Cambria" panose="02040503050406030204" pitchFamily="18" charset="0"/>
                  <a:ea typeface="Cambria" panose="02040503050406030204" pitchFamily="18" charset="0"/>
                </a:rPr>
                <a:t>GMSL</a:t>
              </a:r>
            </a:p>
          </p:txBody>
        </p:sp>
      </p:grpSp>
      <p:grpSp>
        <p:nvGrpSpPr>
          <p:cNvPr id="37" name="land mass"/>
          <p:cNvGrpSpPr>
            <a:grpSpLocks noChangeAspect="1"/>
          </p:cNvGrpSpPr>
          <p:nvPr/>
        </p:nvGrpSpPr>
        <p:grpSpPr>
          <a:xfrm>
            <a:off x="2" y="2162183"/>
            <a:ext cx="5689884" cy="4258687"/>
            <a:chOff x="1580541" y="2957512"/>
            <a:chExt cx="4296385" cy="3215700"/>
          </a:xfrm>
        </p:grpSpPr>
        <p:sp>
          <p:nvSpPr>
            <p:cNvPr id="36" name="land color"/>
            <p:cNvSpPr/>
            <p:nvPr/>
          </p:nvSpPr>
          <p:spPr>
            <a:xfrm>
              <a:off x="2738434" y="2957512"/>
              <a:ext cx="3134973" cy="3215700"/>
            </a:xfrm>
            <a:custGeom>
              <a:avLst/>
              <a:gdLst>
                <a:gd name="connsiteX0" fmla="*/ 2173574 w 2173574"/>
                <a:gd name="connsiteY0" fmla="*/ 3117954 h 3117954"/>
                <a:gd name="connsiteX1" fmla="*/ 0 w 2173574"/>
                <a:gd name="connsiteY1" fmla="*/ 0 h 3117954"/>
                <a:gd name="connsiteX0" fmla="*/ 2332007 w 2332007"/>
                <a:gd name="connsiteY0" fmla="*/ 3353543 h 3353543"/>
                <a:gd name="connsiteX1" fmla="*/ 158433 w 2332007"/>
                <a:gd name="connsiteY1" fmla="*/ 235589 h 3353543"/>
                <a:gd name="connsiteX2" fmla="*/ 167474 w 2332007"/>
                <a:gd name="connsiteY2" fmla="*/ 219642 h 3353543"/>
                <a:gd name="connsiteX0" fmla="*/ 2526967 w 2526967"/>
                <a:gd name="connsiteY0" fmla="*/ 3456552 h 3456552"/>
                <a:gd name="connsiteX1" fmla="*/ 353393 w 2526967"/>
                <a:gd name="connsiteY1" fmla="*/ 338598 h 3456552"/>
                <a:gd name="connsiteX2" fmla="*/ 338 w 2526967"/>
                <a:gd name="connsiteY2" fmla="*/ 51525 h 3456552"/>
                <a:gd name="connsiteX0" fmla="*/ 2526646 w 2526646"/>
                <a:gd name="connsiteY0" fmla="*/ 3407286 h 3407286"/>
                <a:gd name="connsiteX1" fmla="*/ 353072 w 2526646"/>
                <a:gd name="connsiteY1" fmla="*/ 289332 h 3407286"/>
                <a:gd name="connsiteX2" fmla="*/ 17 w 2526646"/>
                <a:gd name="connsiteY2" fmla="*/ 2259 h 3407286"/>
                <a:gd name="connsiteX0" fmla="*/ 2552926 w 2552926"/>
                <a:gd name="connsiteY0" fmla="*/ 3423861 h 3423861"/>
                <a:gd name="connsiteX1" fmla="*/ 379352 w 2552926"/>
                <a:gd name="connsiteY1" fmla="*/ 305907 h 3423861"/>
                <a:gd name="connsiteX2" fmla="*/ 26297 w 2552926"/>
                <a:gd name="connsiteY2" fmla="*/ 18834 h 3423861"/>
                <a:gd name="connsiteX3" fmla="*/ 25793 w 2552926"/>
                <a:gd name="connsiteY3" fmla="*/ 27889 h 3423861"/>
                <a:gd name="connsiteX0" fmla="*/ 3334978 w 3334978"/>
                <a:gd name="connsiteY0" fmla="*/ 3426339 h 3426339"/>
                <a:gd name="connsiteX1" fmla="*/ 1161404 w 3334978"/>
                <a:gd name="connsiteY1" fmla="*/ 308385 h 3426339"/>
                <a:gd name="connsiteX2" fmla="*/ 808349 w 3334978"/>
                <a:gd name="connsiteY2" fmla="*/ 21312 h 3426339"/>
                <a:gd name="connsiteX3" fmla="*/ 0 w 3334978"/>
                <a:gd name="connsiteY3" fmla="*/ 20233 h 3426339"/>
                <a:gd name="connsiteX0" fmla="*/ 3334978 w 3334978"/>
                <a:gd name="connsiteY0" fmla="*/ 3407286 h 3407286"/>
                <a:gd name="connsiteX1" fmla="*/ 1161404 w 3334978"/>
                <a:gd name="connsiteY1" fmla="*/ 289332 h 3407286"/>
                <a:gd name="connsiteX2" fmla="*/ 808349 w 3334978"/>
                <a:gd name="connsiteY2" fmla="*/ 2259 h 3407286"/>
                <a:gd name="connsiteX3" fmla="*/ 0 w 3334978"/>
                <a:gd name="connsiteY3" fmla="*/ 1180 h 3407286"/>
                <a:gd name="connsiteX0" fmla="*/ 3314526 w 3314526"/>
                <a:gd name="connsiteY0" fmla="*/ 3416240 h 3416240"/>
                <a:gd name="connsiteX1" fmla="*/ 1140952 w 3314526"/>
                <a:gd name="connsiteY1" fmla="*/ 298286 h 3416240"/>
                <a:gd name="connsiteX2" fmla="*/ 787897 w 3314526"/>
                <a:gd name="connsiteY2" fmla="*/ 11213 h 3416240"/>
                <a:gd name="connsiteX3" fmla="*/ 0 w 3314526"/>
                <a:gd name="connsiteY3" fmla="*/ 0 h 3416240"/>
                <a:gd name="connsiteX0" fmla="*/ 3314526 w 3314526"/>
                <a:gd name="connsiteY0" fmla="*/ 3416240 h 3416240"/>
                <a:gd name="connsiteX1" fmla="*/ 1140952 w 3314526"/>
                <a:gd name="connsiteY1" fmla="*/ 298286 h 3416240"/>
                <a:gd name="connsiteX2" fmla="*/ 787897 w 3314526"/>
                <a:gd name="connsiteY2" fmla="*/ 11213 h 3416240"/>
                <a:gd name="connsiteX3" fmla="*/ 0 w 3314526"/>
                <a:gd name="connsiteY3" fmla="*/ 0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0" fmla="*/ 3372888 w 3372888"/>
                <a:gd name="connsiteY0" fmla="*/ 3416240 h 3416240"/>
                <a:gd name="connsiteX1" fmla="*/ 1235104 w 3372888"/>
                <a:gd name="connsiteY1" fmla="*/ 288152 h 3416240"/>
                <a:gd name="connsiteX2" fmla="*/ 846259 w 3372888"/>
                <a:gd name="connsiteY2" fmla="*/ 11213 h 3416240"/>
                <a:gd name="connsiteX3" fmla="*/ 58362 w 3372888"/>
                <a:gd name="connsiteY3" fmla="*/ 0 h 3416240"/>
                <a:gd name="connsiteX4" fmla="*/ 58362 w 3372888"/>
                <a:gd name="connsiteY4" fmla="*/ 20269 h 3416240"/>
                <a:gd name="connsiteX0" fmla="*/ 3351662 w 3351662"/>
                <a:gd name="connsiteY0" fmla="*/ 3416240 h 3416240"/>
                <a:gd name="connsiteX1" fmla="*/ 1213878 w 3351662"/>
                <a:gd name="connsiteY1" fmla="*/ 288152 h 3416240"/>
                <a:gd name="connsiteX2" fmla="*/ 825033 w 3351662"/>
                <a:gd name="connsiteY2" fmla="*/ 11213 h 3416240"/>
                <a:gd name="connsiteX3" fmla="*/ 37136 w 3351662"/>
                <a:gd name="connsiteY3" fmla="*/ 0 h 3416240"/>
                <a:gd name="connsiteX4" fmla="*/ 164960 w 3351662"/>
                <a:gd name="connsiteY4" fmla="*/ 1940664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4" fmla="*/ 127824 w 3314526"/>
                <a:gd name="connsiteY4" fmla="*/ 1940664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4" fmla="*/ 61356 w 3314526"/>
                <a:gd name="connsiteY4" fmla="*/ 3369560 h 3416240"/>
                <a:gd name="connsiteX0" fmla="*/ 3314526 w 3314526"/>
                <a:gd name="connsiteY0" fmla="*/ 3416240 h 3420230"/>
                <a:gd name="connsiteX1" fmla="*/ 1176742 w 3314526"/>
                <a:gd name="connsiteY1" fmla="*/ 288152 h 3420230"/>
                <a:gd name="connsiteX2" fmla="*/ 787897 w 3314526"/>
                <a:gd name="connsiteY2" fmla="*/ 11213 h 3420230"/>
                <a:gd name="connsiteX3" fmla="*/ 0 w 3314526"/>
                <a:gd name="connsiteY3" fmla="*/ 0 h 3420230"/>
                <a:gd name="connsiteX4" fmla="*/ 56244 w 3314526"/>
                <a:gd name="connsiteY4" fmla="*/ 3420230 h 3420230"/>
                <a:gd name="connsiteX0" fmla="*/ 3365655 w 3365655"/>
                <a:gd name="connsiteY0" fmla="*/ 3421307 h 3421307"/>
                <a:gd name="connsiteX1" fmla="*/ 1176742 w 3365655"/>
                <a:gd name="connsiteY1" fmla="*/ 288152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38577 h 3438577"/>
                <a:gd name="connsiteX1" fmla="*/ 1135838 w 3365655"/>
                <a:gd name="connsiteY1" fmla="*/ 229416 h 3438577"/>
                <a:gd name="connsiteX2" fmla="*/ 787897 w 3365655"/>
                <a:gd name="connsiteY2" fmla="*/ 28483 h 3438577"/>
                <a:gd name="connsiteX3" fmla="*/ 0 w 3365655"/>
                <a:gd name="connsiteY3" fmla="*/ 17270 h 3438577"/>
                <a:gd name="connsiteX4" fmla="*/ 56244 w 3365655"/>
                <a:gd name="connsiteY4" fmla="*/ 3437500 h 3438577"/>
                <a:gd name="connsiteX0" fmla="*/ 3365655 w 3365655"/>
                <a:gd name="connsiteY0" fmla="*/ 3421307 h 3421307"/>
                <a:gd name="connsiteX1" fmla="*/ 1135838 w 3365655"/>
                <a:gd name="connsiteY1" fmla="*/ 212146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115387 w 3365655"/>
                <a:gd name="connsiteY1" fmla="*/ 217214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115387 w 3365655"/>
                <a:gd name="connsiteY1" fmla="*/ 217214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54031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54031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74483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655" h="3421307">
                  <a:moveTo>
                    <a:pt x="3365655" y="3421307"/>
                  </a:moveTo>
                  <a:lnTo>
                    <a:pt x="1074483" y="156410"/>
                  </a:lnTo>
                  <a:cubicBezTo>
                    <a:pt x="1005165" y="14120"/>
                    <a:pt x="786014" y="14535"/>
                    <a:pt x="787897" y="11213"/>
                  </a:cubicBezTo>
                  <a:lnTo>
                    <a:pt x="0" y="0"/>
                  </a:lnTo>
                  <a:lnTo>
                    <a:pt x="56244" y="342023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7">
                <a:defRPr/>
              </a:pPr>
              <a:endParaRPr lang="en-US" sz="1801">
                <a:solidFill>
                  <a:prstClr val="white"/>
                </a:solidFill>
                <a:latin typeface="Calibri"/>
              </a:endParaRPr>
            </a:p>
          </p:txBody>
        </p:sp>
        <p:grpSp>
          <p:nvGrpSpPr>
            <p:cNvPr id="16" name="land edge"/>
            <p:cNvGrpSpPr/>
            <p:nvPr/>
          </p:nvGrpSpPr>
          <p:grpSpPr>
            <a:xfrm>
              <a:off x="1580541" y="2965749"/>
              <a:ext cx="4296385" cy="3204071"/>
              <a:chOff x="1580541" y="2965749"/>
              <a:chExt cx="4296385" cy="3204071"/>
            </a:xfrm>
            <a:effectLst/>
          </p:grpSpPr>
          <p:cxnSp>
            <p:nvCxnSpPr>
              <p:cNvPr id="4" name="Straight Connector 3"/>
              <p:cNvCxnSpPr>
                <a:cxnSpLocks/>
              </p:cNvCxnSpPr>
              <p:nvPr/>
            </p:nvCxnSpPr>
            <p:spPr>
              <a:xfrm>
                <a:off x="1580541" y="2965749"/>
                <a:ext cx="1943709" cy="8433"/>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Arc 8"/>
              <p:cNvSpPr/>
              <p:nvPr/>
            </p:nvSpPr>
            <p:spPr>
              <a:xfrm rot="18632524">
                <a:off x="3005685" y="2971801"/>
                <a:ext cx="914400" cy="914400"/>
              </a:xfrm>
              <a:prstGeom prst="arc">
                <a:avLst>
                  <a:gd name="adj1" fmla="val 19529078"/>
                  <a:gd name="adj2" fmla="val 20976395"/>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77">
                  <a:defRPr/>
                </a:pPr>
                <a:endParaRPr lang="en-US" sz="1801">
                  <a:solidFill>
                    <a:prstClr val="black"/>
                  </a:solidFill>
                  <a:latin typeface="Calibri"/>
                </a:endParaRPr>
              </a:p>
            </p:txBody>
          </p:sp>
          <p:cxnSp>
            <p:nvCxnSpPr>
              <p:cNvPr id="14" name="Straight Connector 13"/>
              <p:cNvCxnSpPr/>
              <p:nvPr/>
            </p:nvCxnSpPr>
            <p:spPr>
              <a:xfrm>
                <a:off x="3685554" y="3025239"/>
                <a:ext cx="2191372" cy="314458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cxnSp>
        <p:nvCxnSpPr>
          <p:cNvPr id="43" name="height arrow"/>
          <p:cNvCxnSpPr>
            <a:cxnSpLocks/>
          </p:cNvCxnSpPr>
          <p:nvPr/>
        </p:nvCxnSpPr>
        <p:spPr>
          <a:xfrm flipH="1" flipV="1">
            <a:off x="1252231" y="2200179"/>
            <a:ext cx="5903" cy="3286228"/>
          </a:xfrm>
          <a:prstGeom prst="straightConnector1">
            <a:avLst/>
          </a:prstGeom>
          <a:ln w="82550">
            <a:solidFill>
              <a:srgbClr val="934BC9"/>
            </a:solidFill>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68" name="Group Geoid"/>
          <p:cNvGrpSpPr/>
          <p:nvPr/>
        </p:nvGrpSpPr>
        <p:grpSpPr>
          <a:xfrm>
            <a:off x="-95955" y="4973344"/>
            <a:ext cx="7351201" cy="3690981"/>
            <a:chOff x="-95963" y="4973336"/>
            <a:chExt cx="7351207" cy="3690977"/>
          </a:xfrm>
        </p:grpSpPr>
        <p:sp>
          <p:nvSpPr>
            <p:cNvPr id="67" name="white masking"/>
            <p:cNvSpPr/>
            <p:nvPr/>
          </p:nvSpPr>
          <p:spPr>
            <a:xfrm>
              <a:off x="1168472" y="5493893"/>
              <a:ext cx="179881" cy="31704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7">
                <a:defRPr/>
              </a:pPr>
              <a:endParaRPr lang="en-US" sz="1801">
                <a:solidFill>
                  <a:prstClr val="white"/>
                </a:solidFill>
                <a:latin typeface="Calibri"/>
              </a:endParaRPr>
            </a:p>
          </p:txBody>
        </p:sp>
        <p:sp>
          <p:nvSpPr>
            <p:cNvPr id="41" name="geoid line"/>
            <p:cNvSpPr/>
            <p:nvPr/>
          </p:nvSpPr>
          <p:spPr>
            <a:xfrm>
              <a:off x="427223" y="5486354"/>
              <a:ext cx="6828021" cy="180098"/>
            </a:xfrm>
            <a:custGeom>
              <a:avLst/>
              <a:gdLst>
                <a:gd name="connsiteX0" fmla="*/ 0 w 6820525"/>
                <a:gd name="connsiteY0" fmla="*/ 120140 h 189871"/>
                <a:gd name="connsiteX1" fmla="*/ 1753849 w 6820525"/>
                <a:gd name="connsiteY1" fmla="*/ 105150 h 189871"/>
                <a:gd name="connsiteX2" fmla="*/ 3927423 w 6820525"/>
                <a:gd name="connsiteY2" fmla="*/ 187596 h 189871"/>
                <a:gd name="connsiteX3" fmla="*/ 5651292 w 6820525"/>
                <a:gd name="connsiteY3" fmla="*/ 219 h 189871"/>
                <a:gd name="connsiteX4" fmla="*/ 6820525 w 6820525"/>
                <a:gd name="connsiteY4" fmla="*/ 157615 h 189871"/>
                <a:gd name="connsiteX0" fmla="*/ 0 w 6820525"/>
                <a:gd name="connsiteY0" fmla="*/ 120140 h 187661"/>
                <a:gd name="connsiteX1" fmla="*/ 1693889 w 6820525"/>
                <a:gd name="connsiteY1" fmla="*/ 22704 h 187661"/>
                <a:gd name="connsiteX2" fmla="*/ 3927423 w 6820525"/>
                <a:gd name="connsiteY2" fmla="*/ 187596 h 187661"/>
                <a:gd name="connsiteX3" fmla="*/ 5651292 w 6820525"/>
                <a:gd name="connsiteY3" fmla="*/ 219 h 187661"/>
                <a:gd name="connsiteX4" fmla="*/ 6820525 w 6820525"/>
                <a:gd name="connsiteY4" fmla="*/ 157615 h 187661"/>
                <a:gd name="connsiteX0" fmla="*/ 0 w 6820525"/>
                <a:gd name="connsiteY0" fmla="*/ 98354 h 173120"/>
                <a:gd name="connsiteX1" fmla="*/ 1693889 w 6820525"/>
                <a:gd name="connsiteY1" fmla="*/ 918 h 173120"/>
                <a:gd name="connsiteX2" fmla="*/ 3927423 w 6820525"/>
                <a:gd name="connsiteY2" fmla="*/ 165810 h 173120"/>
                <a:gd name="connsiteX3" fmla="*/ 5269042 w 6820525"/>
                <a:gd name="connsiteY3" fmla="*/ 143325 h 173120"/>
                <a:gd name="connsiteX4" fmla="*/ 6820525 w 6820525"/>
                <a:gd name="connsiteY4" fmla="*/ 135829 h 173120"/>
                <a:gd name="connsiteX0" fmla="*/ 0 w 6820525"/>
                <a:gd name="connsiteY0" fmla="*/ 98354 h 360812"/>
                <a:gd name="connsiteX1" fmla="*/ 1693889 w 6820525"/>
                <a:gd name="connsiteY1" fmla="*/ 918 h 360812"/>
                <a:gd name="connsiteX2" fmla="*/ 3927423 w 6820525"/>
                <a:gd name="connsiteY2" fmla="*/ 165810 h 360812"/>
                <a:gd name="connsiteX3" fmla="*/ 5284033 w 6820525"/>
                <a:gd name="connsiteY3" fmla="*/ 360682 h 360812"/>
                <a:gd name="connsiteX4" fmla="*/ 6820525 w 6820525"/>
                <a:gd name="connsiteY4" fmla="*/ 135829 h 360812"/>
                <a:gd name="connsiteX0" fmla="*/ 0 w 6820525"/>
                <a:gd name="connsiteY0" fmla="*/ 98354 h 218999"/>
                <a:gd name="connsiteX1" fmla="*/ 1693889 w 6820525"/>
                <a:gd name="connsiteY1" fmla="*/ 918 h 218999"/>
                <a:gd name="connsiteX2" fmla="*/ 3927423 w 6820525"/>
                <a:gd name="connsiteY2" fmla="*/ 165810 h 218999"/>
                <a:gd name="connsiteX3" fmla="*/ 5388964 w 6820525"/>
                <a:gd name="connsiteY3" fmla="*/ 218276 h 218999"/>
                <a:gd name="connsiteX4" fmla="*/ 6820525 w 6820525"/>
                <a:gd name="connsiteY4" fmla="*/ 135829 h 218999"/>
                <a:gd name="connsiteX0" fmla="*/ 0 w 6835516"/>
                <a:gd name="connsiteY0" fmla="*/ 163232 h 295362"/>
                <a:gd name="connsiteX1" fmla="*/ 1693889 w 6835516"/>
                <a:gd name="connsiteY1" fmla="*/ 65796 h 295362"/>
                <a:gd name="connsiteX2" fmla="*/ 3927423 w 6835516"/>
                <a:gd name="connsiteY2" fmla="*/ 230688 h 295362"/>
                <a:gd name="connsiteX3" fmla="*/ 5388964 w 6835516"/>
                <a:gd name="connsiteY3" fmla="*/ 283154 h 295362"/>
                <a:gd name="connsiteX4" fmla="*/ 6835516 w 6835516"/>
                <a:gd name="connsiteY4" fmla="*/ 13330 h 295362"/>
                <a:gd name="connsiteX0" fmla="*/ 0 w 6835516"/>
                <a:gd name="connsiteY0" fmla="*/ 152096 h 284226"/>
                <a:gd name="connsiteX1" fmla="*/ 1693889 w 6835516"/>
                <a:gd name="connsiteY1" fmla="*/ 54660 h 284226"/>
                <a:gd name="connsiteX2" fmla="*/ 3927423 w 6835516"/>
                <a:gd name="connsiteY2" fmla="*/ 219552 h 284226"/>
                <a:gd name="connsiteX3" fmla="*/ 5388964 w 6835516"/>
                <a:gd name="connsiteY3" fmla="*/ 272018 h 284226"/>
                <a:gd name="connsiteX4" fmla="*/ 6835516 w 6835516"/>
                <a:gd name="connsiteY4" fmla="*/ 2194 h 284226"/>
                <a:gd name="connsiteX0" fmla="*/ 0 w 6820526"/>
                <a:gd name="connsiteY0" fmla="*/ 98354 h 219154"/>
                <a:gd name="connsiteX1" fmla="*/ 1693889 w 6820526"/>
                <a:gd name="connsiteY1" fmla="*/ 918 h 219154"/>
                <a:gd name="connsiteX2" fmla="*/ 3927423 w 6820526"/>
                <a:gd name="connsiteY2" fmla="*/ 165810 h 219154"/>
                <a:gd name="connsiteX3" fmla="*/ 5388964 w 6820526"/>
                <a:gd name="connsiteY3" fmla="*/ 218276 h 219154"/>
                <a:gd name="connsiteX4" fmla="*/ 6820526 w 6820526"/>
                <a:gd name="connsiteY4" fmla="*/ 210780 h 219154"/>
                <a:gd name="connsiteX0" fmla="*/ 0 w 6820526"/>
                <a:gd name="connsiteY0" fmla="*/ 98354 h 218552"/>
                <a:gd name="connsiteX1" fmla="*/ 1693889 w 6820526"/>
                <a:gd name="connsiteY1" fmla="*/ 918 h 218552"/>
                <a:gd name="connsiteX2" fmla="*/ 3927423 w 6820526"/>
                <a:gd name="connsiteY2" fmla="*/ 165810 h 218552"/>
                <a:gd name="connsiteX3" fmla="*/ 5388964 w 6820526"/>
                <a:gd name="connsiteY3" fmla="*/ 218276 h 218552"/>
                <a:gd name="connsiteX4" fmla="*/ 6820526 w 6820526"/>
                <a:gd name="connsiteY4" fmla="*/ 210780 h 218552"/>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4909279 w 6820526"/>
                <a:gd name="connsiteY3" fmla="*/ 180801 h 210780"/>
                <a:gd name="connsiteX4" fmla="*/ 6820526 w 6820526"/>
                <a:gd name="connsiteY4" fmla="*/ 210780 h 210780"/>
                <a:gd name="connsiteX0" fmla="*/ 0 w 6820526"/>
                <a:gd name="connsiteY0" fmla="*/ 97455 h 209881"/>
                <a:gd name="connsiteX1" fmla="*/ 1693889 w 6820526"/>
                <a:gd name="connsiteY1" fmla="*/ 19 h 209881"/>
                <a:gd name="connsiteX2" fmla="*/ 3222885 w 6820526"/>
                <a:gd name="connsiteY2" fmla="*/ 89960 h 209881"/>
                <a:gd name="connsiteX3" fmla="*/ 4909279 w 6820526"/>
                <a:gd name="connsiteY3" fmla="*/ 179902 h 209881"/>
                <a:gd name="connsiteX4" fmla="*/ 6820526 w 6820526"/>
                <a:gd name="connsiteY4" fmla="*/ 209881 h 209881"/>
                <a:gd name="connsiteX0" fmla="*/ 0 w 6820526"/>
                <a:gd name="connsiteY0" fmla="*/ 120390 h 232816"/>
                <a:gd name="connsiteX1" fmla="*/ 1693889 w 6820526"/>
                <a:gd name="connsiteY1" fmla="*/ 22954 h 232816"/>
                <a:gd name="connsiteX2" fmla="*/ 3222885 w 6820526"/>
                <a:gd name="connsiteY2" fmla="*/ 112895 h 232816"/>
                <a:gd name="connsiteX3" fmla="*/ 4909279 w 6820526"/>
                <a:gd name="connsiteY3" fmla="*/ 202837 h 232816"/>
                <a:gd name="connsiteX4" fmla="*/ 6820526 w 6820526"/>
                <a:gd name="connsiteY4" fmla="*/ 232816 h 232816"/>
                <a:gd name="connsiteX0" fmla="*/ 0 w 6820526"/>
                <a:gd name="connsiteY0" fmla="*/ 97483 h 209909"/>
                <a:gd name="connsiteX1" fmla="*/ 1693889 w 6820526"/>
                <a:gd name="connsiteY1" fmla="*/ 47 h 209909"/>
                <a:gd name="connsiteX2" fmla="*/ 3222885 w 6820526"/>
                <a:gd name="connsiteY2" fmla="*/ 89988 h 209909"/>
                <a:gd name="connsiteX3" fmla="*/ 4909279 w 6820526"/>
                <a:gd name="connsiteY3" fmla="*/ 179930 h 209909"/>
                <a:gd name="connsiteX4" fmla="*/ 6820526 w 6820526"/>
                <a:gd name="connsiteY4" fmla="*/ 209909 h 209909"/>
                <a:gd name="connsiteX0" fmla="*/ 0 w 6820526"/>
                <a:gd name="connsiteY0" fmla="*/ 97483 h 209909"/>
                <a:gd name="connsiteX1" fmla="*/ 1693889 w 6820526"/>
                <a:gd name="connsiteY1" fmla="*/ 47 h 209909"/>
                <a:gd name="connsiteX2" fmla="*/ 3222885 w 6820526"/>
                <a:gd name="connsiteY2" fmla="*/ 89988 h 209909"/>
                <a:gd name="connsiteX3" fmla="*/ 4909279 w 6820526"/>
                <a:gd name="connsiteY3" fmla="*/ 179930 h 209909"/>
                <a:gd name="connsiteX4" fmla="*/ 6820526 w 6820526"/>
                <a:gd name="connsiteY4" fmla="*/ 209909 h 209909"/>
                <a:gd name="connsiteX0" fmla="*/ 0 w 6828021"/>
                <a:gd name="connsiteY0" fmla="*/ 97483 h 180098"/>
                <a:gd name="connsiteX1" fmla="*/ 1693889 w 6828021"/>
                <a:gd name="connsiteY1" fmla="*/ 47 h 180098"/>
                <a:gd name="connsiteX2" fmla="*/ 3222885 w 6828021"/>
                <a:gd name="connsiteY2" fmla="*/ 89988 h 180098"/>
                <a:gd name="connsiteX3" fmla="*/ 4909279 w 6828021"/>
                <a:gd name="connsiteY3" fmla="*/ 179930 h 180098"/>
                <a:gd name="connsiteX4" fmla="*/ 6828021 w 6828021"/>
                <a:gd name="connsiteY4" fmla="*/ 74998 h 180098"/>
                <a:gd name="connsiteX0" fmla="*/ 0 w 6828021"/>
                <a:gd name="connsiteY0" fmla="*/ 97483 h 180098"/>
                <a:gd name="connsiteX1" fmla="*/ 1693889 w 6828021"/>
                <a:gd name="connsiteY1" fmla="*/ 47 h 180098"/>
                <a:gd name="connsiteX2" fmla="*/ 3222885 w 6828021"/>
                <a:gd name="connsiteY2" fmla="*/ 89988 h 180098"/>
                <a:gd name="connsiteX3" fmla="*/ 4909279 w 6828021"/>
                <a:gd name="connsiteY3" fmla="*/ 179930 h 180098"/>
                <a:gd name="connsiteX4" fmla="*/ 6828021 w 6828021"/>
                <a:gd name="connsiteY4" fmla="*/ 74998 h 18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8021" h="180098">
                  <a:moveTo>
                    <a:pt x="0" y="97483"/>
                  </a:moveTo>
                  <a:cubicBezTo>
                    <a:pt x="549639" y="84366"/>
                    <a:pt x="1156742" y="1296"/>
                    <a:pt x="1693889" y="47"/>
                  </a:cubicBezTo>
                  <a:cubicBezTo>
                    <a:pt x="2231036" y="-1202"/>
                    <a:pt x="2567066" y="22531"/>
                    <a:pt x="3222885" y="89988"/>
                  </a:cubicBezTo>
                  <a:cubicBezTo>
                    <a:pt x="3878704" y="157445"/>
                    <a:pt x="4308423" y="182428"/>
                    <a:pt x="4909279" y="179930"/>
                  </a:cubicBezTo>
                  <a:cubicBezTo>
                    <a:pt x="5510135" y="177432"/>
                    <a:pt x="5645046" y="76246"/>
                    <a:pt x="6828021" y="74998"/>
                  </a:cubicBezTo>
                </a:path>
              </a:pathLst>
            </a:custGeom>
            <a:noFill/>
            <a:ln w="1016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77">
                <a:defRPr/>
              </a:pPr>
              <a:endParaRPr lang="en-US" sz="1801">
                <a:solidFill>
                  <a:prstClr val="white"/>
                </a:solidFill>
                <a:latin typeface="Calibri"/>
              </a:endParaRPr>
            </a:p>
          </p:txBody>
        </p:sp>
        <p:sp>
          <p:nvSpPr>
            <p:cNvPr id="54" name="Geoid"/>
            <p:cNvSpPr txBox="1"/>
            <p:nvPr/>
          </p:nvSpPr>
          <p:spPr bwMode="auto">
            <a:xfrm>
              <a:off x="-95963" y="4973336"/>
              <a:ext cx="2126775" cy="584774"/>
            </a:xfrm>
            <a:prstGeom prst="rect">
              <a:avLst/>
            </a:prstGeom>
            <a:noFill/>
            <a:ln w="9525">
              <a:noFill/>
              <a:miter lim="800000"/>
              <a:headEnd/>
              <a:tailEnd/>
            </a:ln>
          </p:spPr>
          <p:txBody>
            <a:bodyPr wrap="square" rtlCol="0">
              <a:spAutoFit/>
            </a:bodyPr>
            <a:lstStyle/>
            <a:p>
              <a:pPr defTabSz="457177">
                <a:defRPr/>
              </a:pPr>
              <a:r>
                <a:rPr lang="en-US" sz="3200" dirty="0">
                  <a:solidFill>
                    <a:prstClr val="black"/>
                  </a:solidFill>
                  <a:latin typeface="Cambria" panose="02040503050406030204" pitchFamily="18" charset="0"/>
                  <a:ea typeface="Cambria" panose="02040503050406030204" pitchFamily="18" charset="0"/>
                </a:rPr>
                <a:t>Geoid</a:t>
              </a:r>
            </a:p>
          </p:txBody>
        </p:sp>
      </p:grpSp>
      <p:cxnSp>
        <p:nvCxnSpPr>
          <p:cNvPr id="57" name="threshold line"/>
          <p:cNvCxnSpPr/>
          <p:nvPr/>
        </p:nvCxnSpPr>
        <p:spPr>
          <a:xfrm flipV="1">
            <a:off x="337280" y="3957401"/>
            <a:ext cx="7081931" cy="11168"/>
          </a:xfrm>
          <a:prstGeom prst="line">
            <a:avLst/>
          </a:prstGeom>
          <a:ln w="1016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60" name="threshold text 1"/>
          <p:cNvSpPr txBox="1"/>
          <p:nvPr/>
        </p:nvSpPr>
        <p:spPr bwMode="auto">
          <a:xfrm>
            <a:off x="7493290" y="3621113"/>
            <a:ext cx="1829713" cy="369332"/>
          </a:xfrm>
          <a:prstGeom prst="rect">
            <a:avLst/>
          </a:prstGeom>
          <a:noFill/>
          <a:ln w="9525">
            <a:noFill/>
            <a:miter lim="800000"/>
            <a:headEnd/>
            <a:tailEnd/>
          </a:ln>
        </p:spPr>
        <p:txBody>
          <a:bodyPr wrap="square" rtlCol="0">
            <a:spAutoFit/>
          </a:bodyPr>
          <a:lstStyle/>
          <a:p>
            <a:pPr defTabSz="457177">
              <a:defRPr/>
            </a:pPr>
            <a:r>
              <a:rPr lang="en-US" dirty="0">
                <a:solidFill>
                  <a:prstClr val="black"/>
                </a:solidFill>
                <a:latin typeface="Cambria" panose="02040503050406030204" pitchFamily="18" charset="0"/>
                <a:ea typeface="Cambria" panose="02040503050406030204" pitchFamily="18" charset="0"/>
              </a:rPr>
              <a:t>Threshold Level</a:t>
            </a:r>
          </a:p>
        </p:txBody>
      </p:sp>
      <p:sp>
        <p:nvSpPr>
          <p:cNvPr id="3" name="Title 2"/>
          <p:cNvSpPr>
            <a:spLocks noGrp="1"/>
          </p:cNvSpPr>
          <p:nvPr>
            <p:ph type="title" idx="4294967295"/>
          </p:nvPr>
        </p:nvSpPr>
        <p:spPr>
          <a:xfrm>
            <a:off x="0" y="6716"/>
            <a:ext cx="9144000" cy="1143001"/>
          </a:xfrm>
        </p:spPr>
        <p:txBody>
          <a:bodyPr>
            <a:normAutofit/>
          </a:bodyPr>
          <a:lstStyle/>
          <a:p>
            <a:r>
              <a:rPr lang="en-US" sz="4800" dirty="0">
                <a:ea typeface="Cambria" panose="02040503050406030204" pitchFamily="18" charset="0"/>
              </a:rPr>
              <a:t>Sea Level Change and the Geoid</a:t>
            </a:r>
          </a:p>
        </p:txBody>
      </p:sp>
      <p:sp>
        <p:nvSpPr>
          <p:cNvPr id="82" name="H 2020"/>
          <p:cNvSpPr txBox="1"/>
          <p:nvPr/>
        </p:nvSpPr>
        <p:spPr bwMode="auto">
          <a:xfrm>
            <a:off x="1257279" y="2436431"/>
            <a:ext cx="2150208" cy="913007"/>
          </a:xfrm>
          <a:prstGeom prst="rect">
            <a:avLst/>
          </a:prstGeom>
          <a:noFill/>
          <a:ln w="9525">
            <a:noFill/>
            <a:miter lim="800000"/>
            <a:headEnd/>
            <a:tailEnd/>
          </a:ln>
        </p:spPr>
        <p:txBody>
          <a:bodyPr wrap="square" rtlCol="0">
            <a:spAutoFit/>
          </a:bodyPr>
          <a:lstStyle/>
          <a:p>
            <a:pPr defTabSz="457177">
              <a:defRPr/>
            </a:pPr>
            <a:r>
              <a:rPr lang="en-US" sz="5333" dirty="0">
                <a:solidFill>
                  <a:prstClr val="black"/>
                </a:solidFill>
                <a:latin typeface="Cambria" panose="02040503050406030204" pitchFamily="18" charset="0"/>
                <a:ea typeface="Cambria" panose="02040503050406030204" pitchFamily="18" charset="0"/>
              </a:rPr>
              <a:t>H</a:t>
            </a:r>
            <a:r>
              <a:rPr lang="en-US" sz="3733" baseline="-25000" dirty="0">
                <a:solidFill>
                  <a:prstClr val="black"/>
                </a:solidFill>
                <a:latin typeface="Cambria" panose="02040503050406030204" pitchFamily="18" charset="0"/>
                <a:ea typeface="Cambria" panose="02040503050406030204" pitchFamily="18" charset="0"/>
              </a:rPr>
              <a:t>2020.000</a:t>
            </a:r>
            <a:endParaRPr lang="en-US" sz="2667" baseline="-25000" dirty="0">
              <a:solidFill>
                <a:prstClr val="black"/>
              </a:solidFill>
              <a:latin typeface="Cambria" panose="02040503050406030204" pitchFamily="18" charset="0"/>
              <a:ea typeface="Cambria" panose="02040503050406030204" pitchFamily="18" charset="0"/>
            </a:endParaRPr>
          </a:p>
        </p:txBody>
      </p:sp>
      <p:sp>
        <p:nvSpPr>
          <p:cNvPr id="83" name="H future"/>
          <p:cNvSpPr txBox="1"/>
          <p:nvPr/>
        </p:nvSpPr>
        <p:spPr bwMode="auto">
          <a:xfrm>
            <a:off x="1257285" y="2437244"/>
            <a:ext cx="2150204" cy="913007"/>
          </a:xfrm>
          <a:prstGeom prst="rect">
            <a:avLst/>
          </a:prstGeom>
          <a:noFill/>
          <a:ln w="9525">
            <a:noFill/>
            <a:miter lim="800000"/>
            <a:headEnd/>
            <a:tailEnd/>
          </a:ln>
        </p:spPr>
        <p:txBody>
          <a:bodyPr wrap="square" rtlCol="0">
            <a:spAutoFit/>
          </a:bodyPr>
          <a:lstStyle/>
          <a:p>
            <a:pPr defTabSz="457177">
              <a:defRPr/>
            </a:pPr>
            <a:r>
              <a:rPr lang="en-US" sz="5333" dirty="0">
                <a:solidFill>
                  <a:prstClr val="black"/>
                </a:solidFill>
                <a:latin typeface="Cambria" panose="02040503050406030204" pitchFamily="18" charset="0"/>
                <a:ea typeface="Cambria" panose="02040503050406030204" pitchFamily="18" charset="0"/>
              </a:rPr>
              <a:t>H</a:t>
            </a:r>
            <a:r>
              <a:rPr lang="en-US" sz="3733" baseline="-25000" dirty="0">
                <a:solidFill>
                  <a:prstClr val="black"/>
                </a:solidFill>
                <a:latin typeface="Cambria" panose="02040503050406030204" pitchFamily="18" charset="0"/>
                <a:ea typeface="Cambria" panose="02040503050406030204" pitchFamily="18" charset="0"/>
              </a:rPr>
              <a:t>2085.000</a:t>
            </a:r>
            <a:endParaRPr lang="en-US" sz="1867" baseline="-25000" dirty="0">
              <a:solidFill>
                <a:prstClr val="black"/>
              </a:solidFill>
              <a:latin typeface="Cambria" panose="02040503050406030204" pitchFamily="18" charset="0"/>
              <a:ea typeface="Cambria" panose="02040503050406030204" pitchFamily="18" charset="0"/>
            </a:endParaRPr>
          </a:p>
        </p:txBody>
      </p:sp>
      <p:sp>
        <p:nvSpPr>
          <p:cNvPr id="85" name="Up Arrow 84"/>
          <p:cNvSpPr/>
          <p:nvPr/>
        </p:nvSpPr>
        <p:spPr>
          <a:xfrm rot="20502679">
            <a:off x="2168215" y="3306007"/>
            <a:ext cx="645319" cy="743295"/>
          </a:xfrm>
          <a:prstGeom prst="up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77">
              <a:defRPr/>
            </a:pPr>
            <a:endParaRPr lang="en-US" sz="1801">
              <a:solidFill>
                <a:prstClr val="white"/>
              </a:solidFill>
              <a:latin typeface="Calibri"/>
            </a:endParaRPr>
          </a:p>
        </p:txBody>
      </p:sp>
      <p:cxnSp>
        <p:nvCxnSpPr>
          <p:cNvPr id="20" name="scrap" hidden="1"/>
          <p:cNvCxnSpPr/>
          <p:nvPr/>
        </p:nvCxnSpPr>
        <p:spPr>
          <a:xfrm flipV="1">
            <a:off x="1409082" y="5561357"/>
            <a:ext cx="6850505" cy="2998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4" name="scrap" hidden="1"/>
          <p:cNvCxnSpPr/>
          <p:nvPr/>
        </p:nvCxnSpPr>
        <p:spPr>
          <a:xfrm flipH="1">
            <a:off x="1614932" y="3957407"/>
            <a:ext cx="24235" cy="1528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crap" hidden="1"/>
          <p:cNvCxnSpPr/>
          <p:nvPr/>
        </p:nvCxnSpPr>
        <p:spPr>
          <a:xfrm flipH="1">
            <a:off x="1634505" y="2413545"/>
            <a:ext cx="24235" cy="1528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crap" hidden="1"/>
          <p:cNvCxnSpPr/>
          <p:nvPr/>
        </p:nvCxnSpPr>
        <p:spPr>
          <a:xfrm rot="5400000" flipH="1">
            <a:off x="6805857" y="2674671"/>
            <a:ext cx="24235" cy="1528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crap" hidden="1"/>
          <p:cNvCxnSpPr/>
          <p:nvPr/>
        </p:nvCxnSpPr>
        <p:spPr>
          <a:xfrm>
            <a:off x="1648303" y="2413539"/>
            <a:ext cx="67611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crap" hidden="1"/>
          <p:cNvCxnSpPr/>
          <p:nvPr/>
        </p:nvCxnSpPr>
        <p:spPr>
          <a:xfrm flipH="1" flipV="1">
            <a:off x="3880051" y="2413537"/>
            <a:ext cx="4" cy="1569899"/>
          </a:xfrm>
          <a:prstGeom prst="line">
            <a:avLst/>
          </a:prstGeom>
        </p:spPr>
        <p:style>
          <a:lnRef idx="2">
            <a:schemeClr val="accent1"/>
          </a:lnRef>
          <a:fillRef idx="0">
            <a:schemeClr val="accent1"/>
          </a:fillRef>
          <a:effectRef idx="1">
            <a:schemeClr val="accent1"/>
          </a:effectRef>
          <a:fontRef idx="minor">
            <a:schemeClr val="tx1"/>
          </a:fontRef>
        </p:style>
      </p:cxnSp>
      <p:sp>
        <p:nvSpPr>
          <p:cNvPr id="42" name="Text Notes">
            <a:extLst>
              <a:ext uri="{FF2B5EF4-FFF2-40B4-BE49-F238E27FC236}">
                <a16:creationId xmlns:a16="http://schemas.microsoft.com/office/drawing/2014/main" id="{EDED7569-74A8-42AD-A561-91574F346A7F}"/>
              </a:ext>
            </a:extLst>
          </p:cNvPr>
          <p:cNvSpPr txBox="1"/>
          <p:nvPr/>
        </p:nvSpPr>
        <p:spPr bwMode="auto">
          <a:xfrm>
            <a:off x="2345056" y="1093747"/>
            <a:ext cx="6790107" cy="523220"/>
          </a:xfrm>
          <a:prstGeom prst="rect">
            <a:avLst/>
          </a:prstGeom>
          <a:noFill/>
          <a:ln w="9525">
            <a:noFill/>
            <a:miter lim="800000"/>
            <a:headEnd/>
            <a:tailEnd/>
          </a:ln>
        </p:spPr>
        <p:txBody>
          <a:bodyPr wrap="square" rtlCol="0">
            <a:spAutoFit/>
          </a:bodyPr>
          <a:lstStyle/>
          <a:p>
            <a:pPr marL="457189" indent="-457189" defTabSz="457177">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Threshold Level is published as 20 cm</a:t>
            </a:r>
          </a:p>
        </p:txBody>
      </p:sp>
      <p:sp>
        <p:nvSpPr>
          <p:cNvPr id="44" name="Text Notes">
            <a:extLst>
              <a:ext uri="{FF2B5EF4-FFF2-40B4-BE49-F238E27FC236}">
                <a16:creationId xmlns:a16="http://schemas.microsoft.com/office/drawing/2014/main" id="{31B4CEEF-8969-4C52-89FF-FF2944DE39F8}"/>
              </a:ext>
            </a:extLst>
          </p:cNvPr>
          <p:cNvSpPr txBox="1"/>
          <p:nvPr/>
        </p:nvSpPr>
        <p:spPr bwMode="auto">
          <a:xfrm>
            <a:off x="2345056" y="1558014"/>
            <a:ext cx="6790107" cy="523220"/>
          </a:xfrm>
          <a:prstGeom prst="rect">
            <a:avLst/>
          </a:prstGeom>
          <a:noFill/>
          <a:ln w="9525">
            <a:noFill/>
            <a:miter lim="800000"/>
            <a:headEnd/>
            <a:tailEnd/>
          </a:ln>
        </p:spPr>
        <p:txBody>
          <a:bodyPr wrap="square" rtlCol="0">
            <a:spAutoFit/>
          </a:bodyPr>
          <a:lstStyle/>
          <a:p>
            <a:pPr marL="457189" indent="-457189" defTabSz="457177">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Process is repeated as GMSL changes</a:t>
            </a:r>
          </a:p>
        </p:txBody>
      </p:sp>
    </p:spTree>
    <p:extLst>
      <p:ext uri="{BB962C8B-B14F-4D97-AF65-F5344CB8AC3E}">
        <p14:creationId xmlns:p14="http://schemas.microsoft.com/office/powerpoint/2010/main" val="7175737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par>
                                <p:cTn id="13" presetID="53" presetClass="entr" presetSubtype="16" fill="hold" grpId="1"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fill="hold" nodeType="clickEffect">
                                  <p:stCondLst>
                                    <p:cond delay="0"/>
                                  </p:stCondLst>
                                  <p:childTnLst>
                                    <p:animMotion origin="layout" path="M 2.96296E-6 0.00155 L 2.96296E-6 -0.06944 " pathEditMode="relative" rAng="0" ptsTypes="AA">
                                      <p:cBhvr>
                                        <p:cTn id="21" dur="2000" fill="hold"/>
                                        <p:tgtEl>
                                          <p:spTgt spid="61"/>
                                        </p:tgtEl>
                                        <p:attrNameLst>
                                          <p:attrName>ppt_x</p:attrName>
                                          <p:attrName>ppt_y</p:attrName>
                                        </p:attrNameLst>
                                      </p:cBhvr>
                                      <p:rCtr x="0" y="-3549"/>
                                    </p:animMotion>
                                  </p:childTnLst>
                                </p:cTn>
                              </p:par>
                            </p:childTnLst>
                          </p:cTn>
                        </p:par>
                        <p:par>
                          <p:cTn id="22" fill="hold">
                            <p:stCondLst>
                              <p:cond delay="2000"/>
                            </p:stCondLst>
                            <p:childTnLst>
                              <p:par>
                                <p:cTn id="23" presetID="64" presetClass="path" presetSubtype="0" fill="hold" nodeType="afterEffect">
                                  <p:stCondLst>
                                    <p:cond delay="0"/>
                                  </p:stCondLst>
                                  <p:childTnLst>
                                    <p:animMotion origin="layout" path="M 2.96296E-6 -0.06944 L -0.00023 -0.16388 " pathEditMode="fixed" rAng="0" ptsTypes="AA">
                                      <p:cBhvr>
                                        <p:cTn id="24" dur="2000" fill="hold"/>
                                        <p:tgtEl>
                                          <p:spTgt spid="61"/>
                                        </p:tgtEl>
                                        <p:attrNameLst>
                                          <p:attrName>ppt_x</p:attrName>
                                          <p:attrName>ppt_y</p:attrName>
                                        </p:attrNameLst>
                                      </p:cBhvr>
                                      <p:rCtr x="-23" y="-4722"/>
                                    </p:animMotion>
                                  </p:childTnLst>
                                </p:cTn>
                              </p:par>
                            </p:childTnLst>
                          </p:cTn>
                        </p:par>
                        <p:par>
                          <p:cTn id="25" fill="hold">
                            <p:stCondLst>
                              <p:cond delay="4000"/>
                            </p:stCondLst>
                            <p:childTnLst>
                              <p:par>
                                <p:cTn id="26" presetID="64" presetClass="path" presetSubtype="0" decel="50000" fill="hold" nodeType="afterEffect">
                                  <p:stCondLst>
                                    <p:cond delay="0"/>
                                  </p:stCondLst>
                                  <p:childTnLst>
                                    <p:animMotion origin="layout" path="M -0.00023 -0.16388 L -0.00023 -0.30246 " pathEditMode="relative" rAng="0" ptsTypes="AA">
                                      <p:cBhvr>
                                        <p:cTn id="27" dur="2000" fill="hold"/>
                                        <p:tgtEl>
                                          <p:spTgt spid="61"/>
                                        </p:tgtEl>
                                        <p:attrNameLst>
                                          <p:attrName>ppt_x</p:attrName>
                                          <p:attrName>ppt_y</p:attrName>
                                        </p:attrNameLst>
                                      </p:cBhvr>
                                      <p:rCtr x="0" y="-6944"/>
                                    </p:animMotion>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64" presetClass="path" presetSubtype="0" accel="50000" decel="50000" fill="hold" nodeType="clickEffect">
                                  <p:stCondLst>
                                    <p:cond delay="0"/>
                                  </p:stCondLst>
                                  <p:childTnLst>
                                    <p:animMotion origin="layout" path="M 4.81481E-6 4.19753E-6 L -0.00024 -0.2997 " pathEditMode="relative" rAng="0" ptsTypes="AA">
                                      <p:cBhvr>
                                        <p:cTn id="35" dur="2000" fill="hold"/>
                                        <p:tgtEl>
                                          <p:spTgt spid="68"/>
                                        </p:tgtEl>
                                        <p:attrNameLst>
                                          <p:attrName>ppt_x</p:attrName>
                                          <p:attrName>ppt_y</p:attrName>
                                        </p:attrNameLst>
                                      </p:cBhvr>
                                      <p:rCtr x="-23" y="-15000"/>
                                    </p:animMotion>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p:cTn id="40" dur="1000" fill="hold"/>
                                        <p:tgtEl>
                                          <p:spTgt spid="85"/>
                                        </p:tgtEl>
                                        <p:attrNameLst>
                                          <p:attrName>ppt_w</p:attrName>
                                        </p:attrNameLst>
                                      </p:cBhvr>
                                      <p:tavLst>
                                        <p:tav tm="0">
                                          <p:val>
                                            <p:fltVal val="0"/>
                                          </p:val>
                                        </p:tav>
                                        <p:tav tm="100000">
                                          <p:val>
                                            <p:strVal val="#ppt_w"/>
                                          </p:val>
                                        </p:tav>
                                      </p:tavLst>
                                    </p:anim>
                                    <p:anim calcmode="lin" valueType="num">
                                      <p:cBhvr>
                                        <p:cTn id="41" dur="1000" fill="hold"/>
                                        <p:tgtEl>
                                          <p:spTgt spid="85"/>
                                        </p:tgtEl>
                                        <p:attrNameLst>
                                          <p:attrName>ppt_h</p:attrName>
                                        </p:attrNameLst>
                                      </p:cBhvr>
                                      <p:tavLst>
                                        <p:tav tm="0">
                                          <p:val>
                                            <p:fltVal val="0"/>
                                          </p:val>
                                        </p:tav>
                                        <p:tav tm="100000">
                                          <p:val>
                                            <p:strVal val="#ppt_h"/>
                                          </p:val>
                                        </p:tav>
                                      </p:tavLst>
                                    </p:anim>
                                    <p:anim calcmode="lin" valueType="num">
                                      <p:cBhvr>
                                        <p:cTn id="42" dur="1000" fill="hold"/>
                                        <p:tgtEl>
                                          <p:spTgt spid="85"/>
                                        </p:tgtEl>
                                        <p:attrNameLst>
                                          <p:attrName>style.rotation</p:attrName>
                                        </p:attrNameLst>
                                      </p:cBhvr>
                                      <p:tavLst>
                                        <p:tav tm="0">
                                          <p:val>
                                            <p:fltVal val="90"/>
                                          </p:val>
                                        </p:tav>
                                        <p:tav tm="100000">
                                          <p:val>
                                            <p:fltVal val="0"/>
                                          </p:val>
                                        </p:tav>
                                      </p:tavLst>
                                    </p:anim>
                                    <p:animEffect transition="in" filter="fade">
                                      <p:cBhvr>
                                        <p:cTn id="43" dur="1000"/>
                                        <p:tgtEl>
                                          <p:spTgt spid="85"/>
                                        </p:tgtEl>
                                      </p:cBhvr>
                                    </p:animEffect>
                                  </p:childTnLst>
                                </p:cTn>
                              </p:par>
                            </p:childTnLst>
                          </p:cTn>
                        </p:par>
                        <p:par>
                          <p:cTn id="44" fill="hold">
                            <p:stCondLst>
                              <p:cond delay="1000"/>
                            </p:stCondLst>
                            <p:childTnLst>
                              <p:par>
                                <p:cTn id="45" presetID="22" presetClass="exit" presetSubtype="8" fill="hold" grpId="0" nodeType="afterEffect">
                                  <p:stCondLst>
                                    <p:cond delay="0"/>
                                  </p:stCondLst>
                                  <p:childTnLst>
                                    <p:animEffect transition="out" filter="wipe(left)">
                                      <p:cBhvr>
                                        <p:cTn id="46" dur="500"/>
                                        <p:tgtEl>
                                          <p:spTgt spid="82"/>
                                        </p:tgtEl>
                                      </p:cBhvr>
                                    </p:animEffect>
                                    <p:set>
                                      <p:cBhvr>
                                        <p:cTn id="47" dur="1" fill="hold">
                                          <p:stCondLst>
                                            <p:cond delay="499"/>
                                          </p:stCondLst>
                                        </p:cTn>
                                        <p:tgtEl>
                                          <p:spTgt spid="82"/>
                                        </p:tgtEl>
                                        <p:attrNameLst>
                                          <p:attrName>style.visibility</p:attrName>
                                        </p:attrNameLst>
                                      </p:cBhvr>
                                      <p:to>
                                        <p:strVal val="hidden"/>
                                      </p:to>
                                    </p:set>
                                  </p:childTnLst>
                                </p:cTn>
                              </p:par>
                              <p:par>
                                <p:cTn id="48" presetID="22" presetClass="entr" presetSubtype="8" fill="hold" grpId="0" nodeType="with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left)">
                                      <p:cBhvr>
                                        <p:cTn id="50" dur="500"/>
                                        <p:tgtEl>
                                          <p:spTgt spid="8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4">
                                            <p:txEl>
                                              <p:pRg st="0" end="0"/>
                                            </p:txEl>
                                          </p:spTgt>
                                        </p:tgtEl>
                                        <p:attrNameLst>
                                          <p:attrName>style.visibility</p:attrName>
                                        </p:attrNameLst>
                                      </p:cBhvr>
                                      <p:to>
                                        <p:strVal val="visible"/>
                                      </p:to>
                                    </p:set>
                                    <p:animEffect transition="in" filter="wipe(left)">
                                      <p:cBhvr>
                                        <p:cTn id="55" dur="500"/>
                                        <p:tgtEl>
                                          <p:spTgt spid="44">
                                            <p:txEl>
                                              <p:pRg st="0" end="0"/>
                                            </p:txEl>
                                          </p:spTgt>
                                        </p:tgtEl>
                                      </p:cBhvr>
                                    </p:animEffect>
                                  </p:childTnLst>
                                </p:cTn>
                              </p:par>
                            </p:childTnLst>
                          </p:cTn>
                        </p:par>
                        <p:par>
                          <p:cTn id="56" fill="hold">
                            <p:stCondLst>
                              <p:cond delay="500"/>
                            </p:stCondLst>
                            <p:childTnLst>
                              <p:par>
                                <p:cTn id="57" presetID="64" presetClass="path" presetSubtype="0" accel="50000" decel="50000" fill="hold" nodeType="afterEffect">
                                  <p:stCondLst>
                                    <p:cond delay="0"/>
                                  </p:stCondLst>
                                  <p:childTnLst>
                                    <p:animMotion origin="layout" path="M -4.07407E-6 2.22222E-6 L 0.00024 -0.22346 " pathEditMode="relative" rAng="0" ptsTypes="AA">
                                      <p:cBhvr>
                                        <p:cTn id="58" dur="2000" fill="hold"/>
                                        <p:tgtEl>
                                          <p:spTgt spid="57"/>
                                        </p:tgtEl>
                                        <p:attrNameLst>
                                          <p:attrName>ppt_x</p:attrName>
                                          <p:attrName>ppt_y</p:attrName>
                                        </p:attrNameLst>
                                      </p:cBhvr>
                                      <p:rCtr x="0" y="-11173"/>
                                    </p:animMotion>
                                  </p:childTnLst>
                                </p:cTn>
                              </p:par>
                              <p:par>
                                <p:cTn id="59" presetID="64" presetClass="path" presetSubtype="0" accel="50000" decel="50000" fill="hold" grpId="0" nodeType="withEffect">
                                  <p:stCondLst>
                                    <p:cond delay="0"/>
                                  </p:stCondLst>
                                  <p:childTnLst>
                                    <p:animMotion origin="layout" path="M -4.44444E-6 0.00124 L 0.00024 -0.22778 " pathEditMode="relative" rAng="0" ptsTypes="AA">
                                      <p:cBhvr>
                                        <p:cTn id="60" dur="2000" fill="hold"/>
                                        <p:tgtEl>
                                          <p:spTgt spid="60"/>
                                        </p:tgtEl>
                                        <p:attrNameLst>
                                          <p:attrName>ppt_x</p:attrName>
                                          <p:attrName>ppt_y</p:attrName>
                                        </p:attrNameLst>
                                      </p:cBhvr>
                                      <p:rCtr x="0" y="-11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2" grpId="0"/>
      <p:bldP spid="82" grpId="1"/>
      <p:bldP spid="83" grpId="0"/>
      <p:bldP spid="85" grpId="0" animBg="1"/>
      <p:bldP spid="42" grpId="0"/>
      <p:bldP spid="4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Tree>
    <p:extLst>
      <p:ext uri="{BB962C8B-B14F-4D97-AF65-F5344CB8AC3E}">
        <p14:creationId xmlns:p14="http://schemas.microsoft.com/office/powerpoint/2010/main" val="8033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Inventory heights in your data/datasets</a:t>
            </a:r>
          </a:p>
          <a:p>
            <a:pPr lvl="2">
              <a:spcAft>
                <a:spcPts val="1200"/>
              </a:spcAft>
            </a:pPr>
            <a:r>
              <a:rPr lang="en-US" sz="2800" dirty="0">
                <a:latin typeface="Cambria" panose="02040503050406030204" pitchFamily="18" charset="0"/>
                <a:ea typeface="Cambria" panose="02040503050406030204" pitchFamily="18" charset="0"/>
              </a:rPr>
              <a:t>Have you mix &amp; matched geoid models?</a:t>
            </a:r>
          </a:p>
          <a:p>
            <a:pPr lvl="3">
              <a:spcAft>
                <a:spcPts val="1200"/>
              </a:spcAft>
            </a:pPr>
            <a:r>
              <a:rPr lang="en-US" sz="2400" dirty="0">
                <a:latin typeface="Cambria" panose="02040503050406030204" pitchFamily="18" charset="0"/>
                <a:ea typeface="Cambria" panose="02040503050406030204" pitchFamily="18" charset="0"/>
              </a:rPr>
              <a:t>Are you tracking levees or other flood control?</a:t>
            </a:r>
          </a:p>
          <a:p>
            <a:pPr lvl="3">
              <a:spcAft>
                <a:spcPts val="1200"/>
              </a:spcAft>
            </a:pPr>
            <a:r>
              <a:rPr lang="en-US" sz="2400" dirty="0">
                <a:latin typeface="Cambria" panose="02040503050406030204" pitchFamily="18" charset="0"/>
                <a:ea typeface="Cambria" panose="02040503050406030204" pitchFamily="18" charset="0"/>
              </a:rPr>
              <a:t>Are you managing subsurface utilities?</a:t>
            </a:r>
          </a:p>
          <a:p>
            <a:pPr lvl="4">
              <a:spcAft>
                <a:spcPts val="1200"/>
              </a:spcAft>
            </a:pPr>
            <a:r>
              <a:rPr lang="en-US" sz="2400" dirty="0">
                <a:latin typeface="Cambria" panose="02040503050406030204" pitchFamily="18" charset="0"/>
                <a:ea typeface="Cambria" panose="02040503050406030204" pitchFamily="18" charset="0"/>
              </a:rPr>
              <a:t>Access covers, junction boxes, cleanouts, etc.</a:t>
            </a:r>
          </a:p>
          <a:p>
            <a:pPr lvl="3">
              <a:spcAft>
                <a:spcPts val="1200"/>
              </a:spcAft>
            </a:pPr>
            <a:r>
              <a:rPr lang="en-US" sz="2400" dirty="0">
                <a:latin typeface="Cambria" panose="02040503050406030204" pitchFamily="18" charset="0"/>
                <a:ea typeface="Cambria" panose="02040503050406030204" pitchFamily="18" charset="0"/>
              </a:rPr>
              <a:t>Maybe geoid differences aren’t even significant.</a:t>
            </a:r>
          </a:p>
          <a:p>
            <a:pPr lvl="2">
              <a:spcAft>
                <a:spcPts val="1200"/>
              </a:spcAft>
            </a:pPr>
            <a:r>
              <a:rPr lang="en-US" sz="2800" b="1" i="1" dirty="0">
                <a:latin typeface="Cambria" panose="02040503050406030204" pitchFamily="18" charset="0"/>
                <a:ea typeface="Cambria" panose="02040503050406030204" pitchFamily="18" charset="0"/>
              </a:rPr>
              <a:t>Know your goals, know your data.</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NAPGD2022</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Know the epoch of your data/datasets</a:t>
            </a:r>
          </a:p>
          <a:p>
            <a:pPr lvl="2">
              <a:spcAft>
                <a:spcPts val="1200"/>
              </a:spcAft>
            </a:pPr>
            <a:r>
              <a:rPr lang="en-US" sz="2800" dirty="0">
                <a:latin typeface="Cambria" panose="02040503050406030204" pitchFamily="18" charset="0"/>
                <a:ea typeface="Cambria" panose="02040503050406030204" pitchFamily="18" charset="0"/>
              </a:rPr>
              <a:t>consider how you will track this</a:t>
            </a:r>
          </a:p>
          <a:p>
            <a:pPr lvl="3">
              <a:spcAft>
                <a:spcPts val="1200"/>
              </a:spcAft>
            </a:pPr>
            <a:r>
              <a:rPr lang="en-US" sz="2400" dirty="0">
                <a:latin typeface="Cambria" panose="02040503050406030204" pitchFamily="18" charset="0"/>
                <a:ea typeface="Cambria" panose="02040503050406030204" pitchFamily="18" charset="0"/>
              </a:rPr>
              <a:t>full to-the-second timestamp on every feature?</a:t>
            </a:r>
          </a:p>
          <a:p>
            <a:pPr lvl="3">
              <a:spcAft>
                <a:spcPts val="1200"/>
              </a:spcAft>
            </a:pPr>
            <a:r>
              <a:rPr lang="en-US" sz="2400" dirty="0">
                <a:latin typeface="Cambria" panose="02040503050406030204" pitchFamily="18" charset="0"/>
                <a:ea typeface="Cambria" panose="02040503050406030204" pitchFamily="18" charset="0"/>
              </a:rPr>
              <a:t>labeling a year for each dataset?</a:t>
            </a:r>
          </a:p>
          <a:p>
            <a:pPr lvl="3">
              <a:spcAft>
                <a:spcPts val="1200"/>
              </a:spcAft>
            </a:pPr>
            <a:r>
              <a:rPr lang="en-US" sz="2400" dirty="0">
                <a:latin typeface="Cambria" panose="02040503050406030204" pitchFamily="18" charset="0"/>
                <a:ea typeface="Cambria" panose="02040503050406030204" pitchFamily="18" charset="0"/>
              </a:rPr>
              <a:t>something in-between that works for your needs</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73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dirty="0" lang="en-US">
                <a:latin charset="0" panose="02040503050406030204" pitchFamily="18" typeface="Cambria"/>
                <a:ea charset="0" panose="02040503050406030204" pitchFamily="18" typeface="Cambria"/>
              </a:rPr>
              <a:t>Preparing for NAPGD2022</a:t>
            </a:r>
            <a:endParaRPr dirty="0" lang="en-US"/>
          </a:p>
        </p:txBody>
      </p:sp>
      <p:sp>
        <p:nvSpPr>
          <p:cNvPr id="3" name="Content Placeholder 2"/>
          <p:cNvSpPr>
            <a:spLocks noGrp="1"/>
          </p:cNvSpPr>
          <p:nvPr>
            <p:ph idx="1"/>
          </p:nvPr>
        </p:nvSpPr>
        <p:spPr>
          <a:xfrm>
            <a:off x="0" y="1409704"/>
            <a:ext cx="8934450" cy="5448296"/>
          </a:xfrm>
        </p:spPr>
        <p:txBody>
          <a:bodyPr/>
          <a:lstStyle/>
          <a:p>
            <a:pPr lvl="1" marL="457200">
              <a:spcAft>
                <a:spcPts val="1200"/>
              </a:spcAft>
            </a:pPr>
            <a:r>
              <a:rPr dirty="0" lang="en-US" sz="3200">
                <a:latin charset="0" panose="02040503050406030204" pitchFamily="18" typeface="Cambria"/>
                <a:ea charset="0" panose="02040503050406030204" pitchFamily="18" typeface="Cambria"/>
              </a:rPr>
              <a:t>Transforming your data</a:t>
            </a:r>
          </a:p>
          <a:p>
            <a:pPr lvl="2" marL="862013">
              <a:spcAft>
                <a:spcPts val="1200"/>
              </a:spcAft>
            </a:pPr>
            <a:r>
              <a:rPr dirty="0" lang="en-US" sz="2800">
                <a:latin charset="0" panose="02040503050406030204" pitchFamily="18" typeface="Cambria"/>
                <a:ea charset="0" panose="02040503050406030204" pitchFamily="18" typeface="Cambria"/>
              </a:rPr>
              <a:t>NCAT </a:t>
            </a:r>
            <a:r>
              <a:rPr dirty="0" lang="en-US" sz="2300">
                <a:latin charset="0" panose="02040503050406030204" pitchFamily="18" typeface="Cambria"/>
                <a:ea charset="0" panose="02040503050406030204" pitchFamily="18" typeface="Cambria"/>
              </a:rPr>
              <a:t>- NGS Coordinate Conversion and Transformation Tool</a:t>
            </a:r>
          </a:p>
          <a:p>
            <a:pPr lvl="3" marL="1319213">
              <a:spcAft>
                <a:spcPts val="1200"/>
              </a:spcAft>
            </a:pPr>
            <a:r>
              <a:rPr dirty="0" lang="en-US" sz="2400">
                <a:latin charset="0" panose="02040503050406030204" pitchFamily="18" typeface="Cambria"/>
                <a:ea charset="0" panose="02040503050406030204" pitchFamily="18" typeface="Cambria"/>
              </a:rPr>
              <a:t>available now: ASCII upload, Web Services, GitHub</a:t>
            </a:r>
          </a:p>
          <a:p>
            <a:pPr lvl="3" marL="1319213">
              <a:spcAft>
                <a:spcPts val="1200"/>
              </a:spcAft>
            </a:pPr>
            <a:r>
              <a:rPr dirty="0" lang="en-US" sz="2400">
                <a:latin charset="0" panose="02040503050406030204" pitchFamily="18" typeface="Cambria"/>
                <a:ea charset="0" panose="02040503050406030204" pitchFamily="18" typeface="Cambria"/>
              </a:rPr>
              <a:t>ask your software provider(s) about integration</a:t>
            </a:r>
          </a:p>
          <a:p>
            <a:pPr lvl="4" marL="1776413">
              <a:spcAft>
                <a:spcPts val="1200"/>
              </a:spcAft>
            </a:pPr>
            <a:r>
              <a:rPr dirty="0" lang="en-US" sz="2400">
                <a:latin charset="0" panose="02040503050406030204" pitchFamily="18" typeface="Cambria"/>
                <a:ea charset="0" panose="02040503050406030204" pitchFamily="18" typeface="Cambria"/>
              </a:rPr>
              <a:t>we envision COTS integration most popular method of access</a:t>
            </a:r>
          </a:p>
          <a:p>
            <a:pPr lvl="4" marL="1776413">
              <a:spcAft>
                <a:spcPts val="1200"/>
              </a:spcAft>
            </a:pPr>
            <a:r>
              <a:rPr dirty="0" lang="en-US" sz="2400">
                <a:latin charset="0" panose="02040503050406030204" pitchFamily="18" typeface="Cambria"/>
                <a:ea charset="0" panose="02040503050406030204" pitchFamily="18" typeface="Cambria"/>
              </a:rPr>
              <a:t>Industry Workshops held May 2021 and August 2022</a:t>
            </a:r>
          </a:p>
          <a:p>
            <a:pPr lvl="5" marL="2233613">
              <a:spcAft>
                <a:spcPts val="1200"/>
              </a:spcAft>
            </a:pPr>
            <a:r>
              <a:rPr dirty="0" err="1" lang="en-US" sz="1600"/>
              <a:t>Esri</a:t>
            </a:r>
            <a:r>
              <a:rPr dirty="0" lang="en-US" sz="1600"/>
              <a:t>, Trimble, Blue Marble, </a:t>
            </a:r>
            <a:r>
              <a:rPr dirty="0" err="1" lang="en-US" sz="1600"/>
              <a:t>etc</a:t>
            </a:r>
            <a:r>
              <a:rPr dirty="0" lang="en-US" sz="1600"/>
              <a:t>… all the well known names attended</a:t>
            </a:r>
            <a:endParaRPr dirty="0" lang="en-US" sz="1600">
              <a:latin charset="0" panose="02040503050406030204" pitchFamily="18" typeface="Cambria"/>
              <a:ea charset="0" panose="02040503050406030204" pitchFamily="18" typeface="Cambria"/>
            </a:endParaRPr>
          </a:p>
        </p:txBody>
      </p:sp>
      <p:pic>
        <p:nvPicPr>
          <p:cNvPr id="4" name="Picture 3">
            <a:extLst>
              <a:ext uri="{FF2B5EF4-FFF2-40B4-BE49-F238E27FC236}">
                <a16:creationId xmlns:a16="http://schemas.microsoft.com/office/drawing/2014/main" id="{7FB7C569-C4A8-48A0-9DB3-2E2020CE87FE}"/>
              </a:ext>
            </a:extLst>
          </p:cNvPr>
          <p:cNvPicPr>
            <a:picLocks noChangeAspect="1"/>
          </p:cNvPicPr>
          <p:nvPr/>
        </p:nvPicPr>
        <p:blipFill rotWithShape="1">
          <a:blip r:embed="rId3"/>
          <a:srcRect b="316" r="205"/>
          <a:stretch/>
        </p:blipFill>
        <p:spPr>
          <a:xfrm>
            <a:off x="6961943" y="1200149"/>
            <a:ext cx="2077282" cy="914401"/>
          </a:xfrm>
          <a:prstGeom prst="rect">
            <a:avLst/>
          </a:prstGeom>
          <a:ln w="25400">
            <a:solidFill>
              <a:schemeClr val="tx1">
                <a:lumMod val="50000"/>
                <a:lumOff val="50000"/>
              </a:schemeClr>
            </a:solidFill>
          </a:ln>
        </p:spPr>
      </p:pic>
      <p:pic>
        <p:nvPicPr>
          <p:cNvPr id="5" name="Picture 4">
            <a:extLst>
              <a:ext uri="{FF2B5EF4-FFF2-40B4-BE49-F238E27FC236}">
                <a16:creationId xmlns:a16="http://schemas.microsoft.com/office/drawing/2014/main" id="{F5E4EC92-3215-4C69-8CCA-EA5CAE2E6F98}"/>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57" l="30" r="356" t="17"/>
          <a:stretch/>
        </p:blipFill>
        <p:spPr>
          <a:xfrm>
            <a:off x="131249" y="4562475"/>
            <a:ext cx="1463312" cy="2183964"/>
          </a:xfrm>
          <a:prstGeom prst="rect">
            <a:avLst/>
          </a:prstGeom>
          <a:ln w="25400">
            <a:solidFill>
              <a:schemeClr val="tx1">
                <a:lumMod val="50000"/>
                <a:lumOff val="50000"/>
              </a:schemeClr>
            </a:solidFill>
          </a:ln>
        </p:spPr>
      </p:pic>
    </p:spTree>
    <p:extLst>
      <p:ext uri="{BB962C8B-B14F-4D97-AF65-F5344CB8AC3E}">
        <p14:creationId xmlns:p14="http://schemas.microsoft.com/office/powerpoint/2010/main" val="428836709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184F-47C7-4DF0-BA2C-52F08F9869CC}"/>
              </a:ext>
            </a:extLst>
          </p:cNvPr>
          <p:cNvSpPr>
            <a:spLocks noGrp="1"/>
          </p:cNvSpPr>
          <p:nvPr>
            <p:ph type="title"/>
          </p:nvPr>
        </p:nvSpPr>
        <p:spPr>
          <a:xfrm>
            <a:off x="0" y="274638"/>
            <a:ext cx="9144000" cy="1143000"/>
          </a:xfrm>
        </p:spPr>
        <p:txBody>
          <a:bodyPr/>
          <a:lstStyle/>
          <a:p>
            <a:r>
              <a:rPr lang="en-US" dirty="0"/>
              <a:t>Modernizing the NSRS</a:t>
            </a:r>
          </a:p>
        </p:txBody>
      </p:sp>
      <p:sp>
        <p:nvSpPr>
          <p:cNvPr id="3" name="Content Placeholder 2">
            <a:extLst>
              <a:ext uri="{FF2B5EF4-FFF2-40B4-BE49-F238E27FC236}">
                <a16:creationId xmlns:a16="http://schemas.microsoft.com/office/drawing/2014/main" id="{B8ECB94E-1EFB-4F90-B437-49166959552D}"/>
              </a:ext>
            </a:extLst>
          </p:cNvPr>
          <p:cNvSpPr>
            <a:spLocks noGrp="1"/>
          </p:cNvSpPr>
          <p:nvPr>
            <p:ph idx="1"/>
          </p:nvPr>
        </p:nvSpPr>
        <p:spPr>
          <a:xfrm>
            <a:off x="457200" y="1340553"/>
            <a:ext cx="8229600" cy="4525963"/>
          </a:xfrm>
        </p:spPr>
        <p:txBody>
          <a:bodyPr/>
          <a:lstStyle/>
          <a:p>
            <a:pPr>
              <a:defRPr/>
            </a:pPr>
            <a:r>
              <a:rPr lang="en-US" sz="2800" dirty="0">
                <a:ea typeface="Cambria" panose="02040503050406030204" pitchFamily="18" charset="0"/>
              </a:rPr>
              <a:t>Updating </a:t>
            </a:r>
            <a:r>
              <a:rPr lang="en-US" sz="2800" b="1" i="1" dirty="0">
                <a:ea typeface="Cambria" panose="02040503050406030204" pitchFamily="18" charset="0"/>
              </a:rPr>
              <a:t>all</a:t>
            </a:r>
            <a:r>
              <a:rPr lang="en-US" sz="2800" dirty="0">
                <a:ea typeface="Cambria" panose="02040503050406030204" pitchFamily="18" charset="0"/>
              </a:rPr>
              <a:t> NSRS coordinates</a:t>
            </a:r>
          </a:p>
          <a:p>
            <a:pPr lvl="1">
              <a:defRPr/>
            </a:pPr>
            <a:r>
              <a:rPr lang="en-US" sz="2400" dirty="0">
                <a:ea typeface="Cambria" panose="02040503050406030204" pitchFamily="18" charset="0"/>
              </a:rPr>
              <a:t>Replace existing datums with new datums</a:t>
            </a:r>
          </a:p>
          <a:p>
            <a:pPr lvl="1">
              <a:defRPr/>
            </a:pPr>
            <a:r>
              <a:rPr lang="en-US" sz="2400" dirty="0">
                <a:ea typeface="Cambria" panose="02040503050406030204" pitchFamily="18" charset="0"/>
              </a:rPr>
              <a:t>Replacing existing SPCS83 with new SPCS2022</a:t>
            </a:r>
          </a:p>
          <a:p>
            <a:pPr lvl="1">
              <a:defRPr/>
            </a:pPr>
            <a:r>
              <a:rPr lang="en-US" sz="2400" dirty="0">
                <a:ea typeface="Cambria" panose="02040503050406030204" pitchFamily="18" charset="0"/>
              </a:rPr>
              <a:t>Accounting for coordinates changing with time</a:t>
            </a:r>
          </a:p>
          <a:p>
            <a:pPr>
              <a:defRPr/>
            </a:pPr>
            <a:r>
              <a:rPr lang="en-US" sz="2800" dirty="0">
                <a:ea typeface="Cambria" panose="02040503050406030204" pitchFamily="18" charset="0"/>
              </a:rPr>
              <a:t>Improving NGS products and services</a:t>
            </a:r>
          </a:p>
          <a:p>
            <a:pPr>
              <a:defRPr/>
            </a:pPr>
            <a:r>
              <a:rPr lang="en-US" sz="2800" dirty="0">
                <a:ea typeface="Cambria" panose="02040503050406030204" pitchFamily="18" charset="0"/>
              </a:rPr>
              <a:t>Simplifying customer contributions</a:t>
            </a:r>
          </a:p>
          <a:p>
            <a:pPr>
              <a:defRPr/>
            </a:pPr>
            <a:r>
              <a:rPr lang="en-US" sz="2800" dirty="0">
                <a:ea typeface="Cambria" panose="02040503050406030204" pitchFamily="18" charset="0"/>
              </a:rPr>
              <a:t>Making the NSRS:</a:t>
            </a:r>
          </a:p>
          <a:p>
            <a:pPr lvl="1">
              <a:defRPr/>
            </a:pPr>
            <a:r>
              <a:rPr lang="en-US" sz="2400" b="1" i="1" dirty="0">
                <a:ea typeface="Cambria" panose="02040503050406030204" pitchFamily="18" charset="0"/>
              </a:rPr>
              <a:t>More</a:t>
            </a:r>
            <a:r>
              <a:rPr lang="en-US" sz="2400" dirty="0">
                <a:ea typeface="Cambria" panose="02040503050406030204" pitchFamily="18" charset="0"/>
              </a:rPr>
              <a:t> accurate</a:t>
            </a:r>
          </a:p>
          <a:p>
            <a:pPr lvl="1">
              <a:defRPr/>
            </a:pPr>
            <a:r>
              <a:rPr lang="en-US" sz="2400" b="1" i="1" dirty="0">
                <a:ea typeface="Cambria" panose="02040503050406030204" pitchFamily="18" charset="0"/>
              </a:rPr>
              <a:t>More</a:t>
            </a:r>
            <a:r>
              <a:rPr lang="en-US" sz="2400" dirty="0">
                <a:ea typeface="Cambria" panose="02040503050406030204" pitchFamily="18" charset="0"/>
              </a:rPr>
              <a:t> accessible</a:t>
            </a:r>
          </a:p>
          <a:p>
            <a:pPr lvl="1">
              <a:defRPr/>
            </a:pPr>
            <a:r>
              <a:rPr lang="en-US" sz="2400" b="1" i="1" dirty="0">
                <a:ea typeface="Cambria" panose="02040503050406030204" pitchFamily="18" charset="0"/>
              </a:rPr>
              <a:t>More</a:t>
            </a:r>
            <a:r>
              <a:rPr lang="en-US" sz="2400" dirty="0">
                <a:ea typeface="Cambria" panose="02040503050406030204" pitchFamily="18" charset="0"/>
              </a:rPr>
              <a:t> efficient</a:t>
            </a:r>
            <a:endParaRPr lang="en-US" sz="2400" dirty="0"/>
          </a:p>
        </p:txBody>
      </p:sp>
      <p:sp>
        <p:nvSpPr>
          <p:cNvPr id="4" name="Rectangle 3">
            <a:extLst>
              <a:ext uri="{FF2B5EF4-FFF2-40B4-BE49-F238E27FC236}">
                <a16:creationId xmlns:a16="http://schemas.microsoft.com/office/drawing/2014/main" id="{AD5672F8-2E11-420E-932D-1C02A556BF66}"/>
              </a:ext>
            </a:extLst>
          </p:cNvPr>
          <p:cNvSpPr/>
          <p:nvPr/>
        </p:nvSpPr>
        <p:spPr>
          <a:xfrm rot="20193485">
            <a:off x="5895111" y="4092145"/>
            <a:ext cx="2922595" cy="2246769"/>
          </a:xfrm>
          <a:prstGeom prst="rect">
            <a:avLst/>
          </a:prstGeom>
          <a:noFill/>
        </p:spPr>
        <p:txBody>
          <a:bodyPr wrap="none" lIns="91440" tIns="45720" rIns="91440" bIns="45720">
            <a:spAutoFit/>
          </a:bodyPr>
          <a:lstStyle/>
          <a:p>
            <a:pPr algn="ctr" defTabSz="914400"/>
            <a:r>
              <a:rPr lang="en-US" sz="44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Rollout in</a:t>
            </a:r>
          </a:p>
          <a:p>
            <a:pPr algn="ctr" defTabSz="914400"/>
            <a:r>
              <a:rPr lang="en-US" sz="96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2025</a:t>
            </a:r>
          </a:p>
        </p:txBody>
      </p:sp>
      <p:grpSp>
        <p:nvGrpSpPr>
          <p:cNvPr id="7" name="Group 6">
            <a:extLst>
              <a:ext uri="{FF2B5EF4-FFF2-40B4-BE49-F238E27FC236}">
                <a16:creationId xmlns:a16="http://schemas.microsoft.com/office/drawing/2014/main" id="{5DDD9126-FF76-4983-9F89-3D09B2637690}"/>
              </a:ext>
            </a:extLst>
          </p:cNvPr>
          <p:cNvGrpSpPr/>
          <p:nvPr/>
        </p:nvGrpSpPr>
        <p:grpSpPr>
          <a:xfrm>
            <a:off x="6753860" y="3203689"/>
            <a:ext cx="1681480" cy="1205549"/>
            <a:chOff x="6753860" y="3203689"/>
            <a:chExt cx="1681480" cy="1205549"/>
          </a:xfrm>
        </p:grpSpPr>
        <p:sp>
          <p:nvSpPr>
            <p:cNvPr id="5" name="TextBox 4">
              <a:extLst>
                <a:ext uri="{FF2B5EF4-FFF2-40B4-BE49-F238E27FC236}">
                  <a16:creationId xmlns:a16="http://schemas.microsoft.com/office/drawing/2014/main" id="{60AE9B9E-461E-4DB7-B40C-B76798776B77}"/>
                </a:ext>
              </a:extLst>
            </p:cNvPr>
            <p:cNvSpPr txBox="1"/>
            <p:nvPr/>
          </p:nvSpPr>
          <p:spPr>
            <a:xfrm>
              <a:off x="6753860" y="3203689"/>
              <a:ext cx="1681480" cy="748988"/>
            </a:xfrm>
            <a:prstGeom prst="rect">
              <a:avLst/>
            </a:prstGeom>
            <a:noFill/>
          </p:spPr>
          <p:txBody>
            <a:bodyPr wrap="square" rtlCol="0">
              <a:spAutoFit/>
            </a:bodyPr>
            <a:lstStyle/>
            <a:p>
              <a:pPr>
                <a:defRPr/>
              </a:pPr>
              <a:r>
                <a:rPr lang="en-US" sz="4267" dirty="0">
                  <a:solidFill>
                    <a:prstClr val="black"/>
                  </a:solidFill>
                  <a:latin typeface="Rage Italic" panose="03070502040507070304" pitchFamily="66" charset="0"/>
                </a:rPr>
                <a:t>begins</a:t>
              </a:r>
            </a:p>
          </p:txBody>
        </p:sp>
        <p:cxnSp>
          <p:nvCxnSpPr>
            <p:cNvPr id="6" name="Straight Arrow Connector 5">
              <a:extLst>
                <a:ext uri="{FF2B5EF4-FFF2-40B4-BE49-F238E27FC236}">
                  <a16:creationId xmlns:a16="http://schemas.microsoft.com/office/drawing/2014/main" id="{73ABA811-06B2-42C6-83D9-05EA8E6DAC23}"/>
                </a:ext>
              </a:extLst>
            </p:cNvPr>
            <p:cNvCxnSpPr>
              <a:cxnSpLocks/>
            </p:cNvCxnSpPr>
            <p:nvPr/>
          </p:nvCxnSpPr>
          <p:spPr>
            <a:xfrm>
              <a:off x="7530109" y="3758998"/>
              <a:ext cx="237212" cy="6502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83476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9807D-1244-4F28-9C91-DFC8F7ECB90E}"/>
              </a:ext>
            </a:extLst>
          </p:cNvPr>
          <p:cNvSpPr>
            <a:spLocks noGrp="1"/>
          </p:cNvSpPr>
          <p:nvPr>
            <p:ph type="title"/>
          </p:nvPr>
        </p:nvSpPr>
        <p:spPr>
          <a:xfrm>
            <a:off x="0" y="274638"/>
            <a:ext cx="9144000" cy="1143000"/>
          </a:xfrm>
        </p:spPr>
        <p:txBody>
          <a:bodyPr/>
          <a:lstStyle/>
          <a:p>
            <a:r>
              <a:rPr lang="en-US" dirty="0"/>
              <a:t>Regional Geodetic Advisor Program</a:t>
            </a:r>
          </a:p>
        </p:txBody>
      </p:sp>
      <p:sp>
        <p:nvSpPr>
          <p:cNvPr id="5" name="Content Placeholder 4">
            <a:extLst>
              <a:ext uri="{FF2B5EF4-FFF2-40B4-BE49-F238E27FC236}">
                <a16:creationId xmlns:a16="http://schemas.microsoft.com/office/drawing/2014/main" id="{5D38AAF8-16AD-4748-AC18-5A3A1D410A67}"/>
              </a:ext>
            </a:extLst>
          </p:cNvPr>
          <p:cNvSpPr>
            <a:spLocks noGrp="1"/>
          </p:cNvSpPr>
          <p:nvPr>
            <p:ph idx="1"/>
          </p:nvPr>
        </p:nvSpPr>
        <p:spPr>
          <a:xfrm>
            <a:off x="457200" y="1419576"/>
            <a:ext cx="8562622" cy="4525963"/>
          </a:xfrm>
        </p:spPr>
        <p:txBody>
          <a:bodyPr/>
          <a:lstStyle/>
          <a:p>
            <a:r>
              <a:rPr lang="en-US" dirty="0"/>
              <a:t>We are here to support:</a:t>
            </a:r>
          </a:p>
          <a:p>
            <a:pPr lvl="1"/>
            <a:r>
              <a:rPr lang="en-US" dirty="0"/>
              <a:t>You</a:t>
            </a:r>
          </a:p>
          <a:p>
            <a:pPr lvl="1"/>
            <a:r>
              <a:rPr lang="en-US" dirty="0"/>
              <a:t>Your constituents or customers</a:t>
            </a:r>
          </a:p>
          <a:p>
            <a:pPr lvl="1"/>
            <a:r>
              <a:rPr lang="en-US" dirty="0"/>
              <a:t>Our Federal Partners/Agencies</a:t>
            </a:r>
          </a:p>
          <a:p>
            <a:r>
              <a:rPr lang="en-US" dirty="0"/>
              <a:t>Questions about NSRS Modernization?</a:t>
            </a:r>
          </a:p>
          <a:p>
            <a:pPr lvl="1"/>
            <a:r>
              <a:rPr lang="en-US" dirty="0"/>
              <a:t>Reach out now</a:t>
            </a:r>
          </a:p>
          <a:p>
            <a:pPr lvl="1"/>
            <a:r>
              <a:rPr lang="en-US" dirty="0"/>
              <a:t>Be prepared</a:t>
            </a:r>
          </a:p>
          <a:p>
            <a:pPr lvl="1"/>
            <a:r>
              <a:rPr lang="en-US" dirty="0"/>
              <a:t>Questions you can’t (or don’t want to) handle…</a:t>
            </a:r>
          </a:p>
          <a:p>
            <a:pPr lvl="2"/>
            <a:r>
              <a:rPr lang="en-US" i="1" dirty="0"/>
              <a:t>Send them to us!</a:t>
            </a:r>
          </a:p>
          <a:p>
            <a:endParaRPr lang="en-US" dirty="0"/>
          </a:p>
        </p:txBody>
      </p:sp>
      <p:sp>
        <p:nvSpPr>
          <p:cNvPr id="6" name="TextBox 5">
            <a:extLst>
              <a:ext uri="{FF2B5EF4-FFF2-40B4-BE49-F238E27FC236}">
                <a16:creationId xmlns:a16="http://schemas.microsoft.com/office/drawing/2014/main" id="{7B86AD7C-AA51-4EC8-B031-CA3230CE6A5E}"/>
              </a:ext>
            </a:extLst>
          </p:cNvPr>
          <p:cNvSpPr txBox="1"/>
          <p:nvPr/>
        </p:nvSpPr>
        <p:spPr>
          <a:xfrm>
            <a:off x="1607575" y="6253387"/>
            <a:ext cx="59288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MS PGothic" pitchFamily="34" charset="-128"/>
                <a:cs typeface="Calibri"/>
              </a:rPr>
              <a:t>geodesy.noaa.gov/ADVISORS/</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7710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33D3B-F8F2-4735-8A42-AFCF6FEA2660}"/>
              </a:ext>
            </a:extLst>
          </p:cNvPr>
          <p:cNvPicPr>
            <a:picLocks noChangeAspect="1"/>
          </p:cNvPicPr>
          <p:nvPr/>
        </p:nvPicPr>
        <p:blipFill>
          <a:blip r:embed="rId3"/>
          <a:stretch>
            <a:fillRect/>
          </a:stretch>
        </p:blipFill>
        <p:spPr>
          <a:xfrm>
            <a:off x="9158" y="0"/>
            <a:ext cx="9125684" cy="6858000"/>
          </a:xfrm>
          <a:prstGeom prst="rect">
            <a:avLst/>
          </a:prstGeom>
        </p:spPr>
      </p:pic>
      <p:sp>
        <p:nvSpPr>
          <p:cNvPr id="11" name="TextBox 10"/>
          <p:cNvSpPr txBox="1"/>
          <p:nvPr/>
        </p:nvSpPr>
        <p:spPr>
          <a:xfrm>
            <a:off x="3053128" y="28800"/>
            <a:ext cx="59288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MS PGothic" pitchFamily="34" charset="-128"/>
                <a:cs typeface="Calibri"/>
              </a:rPr>
              <a:t>geodesy.noaa.gov/ADVISORS/</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314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9B800C-43C3-4935-BC2B-30E1B1497E3C}"/>
              </a:ext>
            </a:extLst>
          </p:cNvPr>
          <p:cNvSpPr/>
          <p:nvPr/>
        </p:nvSpPr>
        <p:spPr>
          <a:xfrm>
            <a:off x="0" y="4536966"/>
            <a:ext cx="9144000" cy="1224116"/>
          </a:xfrm>
          <a:prstGeom prst="rect">
            <a:avLst/>
          </a:prstGeom>
          <a:solidFill>
            <a:srgbClr val="FFFF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6" name="Rectangle 5">
            <a:extLst>
              <a:ext uri="{FF2B5EF4-FFF2-40B4-BE49-F238E27FC236}">
                <a16:creationId xmlns:a16="http://schemas.microsoft.com/office/drawing/2014/main" id="{DB93D11C-C9BB-4776-BA6E-6413C85E521C}"/>
              </a:ext>
            </a:extLst>
          </p:cNvPr>
          <p:cNvSpPr/>
          <p:nvPr/>
        </p:nvSpPr>
        <p:spPr>
          <a:xfrm>
            <a:off x="0" y="3312850"/>
            <a:ext cx="9144000" cy="1224116"/>
          </a:xfrm>
          <a:prstGeom prst="rect">
            <a:avLst/>
          </a:prstGeom>
          <a:solidFill>
            <a:srgbClr val="FFC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4" name="object 4"/>
          <p:cNvSpPr txBox="1"/>
          <p:nvPr/>
        </p:nvSpPr>
        <p:spPr>
          <a:xfrm>
            <a:off x="464234" y="423481"/>
            <a:ext cx="8215532" cy="5252720"/>
          </a:xfrm>
          <a:prstGeom prst="rect">
            <a:avLst/>
          </a:prstGeom>
        </p:spPr>
        <p:txBody>
          <a:bodyPr vert="horz" wrap="square" lIns="0" tIns="12700" rIns="0" bIns="0" rtlCol="0">
            <a:spAutoFit/>
          </a:bodyPr>
          <a:lstStyle/>
          <a:p>
            <a:pPr marL="12700" algn="ctr" defTabSz="342900">
              <a:buSzPct val="159375"/>
              <a:defRPr/>
            </a:pPr>
            <a:r>
              <a:rPr lang="en-US" sz="4050" b="1" dirty="0">
                <a:solidFill>
                  <a:prstClr val="black"/>
                </a:solidFill>
                <a:uFill>
                  <a:solidFill>
                    <a:srgbClr val="1F497D"/>
                  </a:solidFill>
                </a:uFill>
                <a:latin typeface="Cambria" panose="02040503050406030204" pitchFamily="18" charset="0"/>
                <a:ea typeface="ＭＳ Ｐゴシック" pitchFamily="34" charset="-128"/>
                <a:cs typeface="Arial"/>
              </a:rPr>
              <a:t>The Survey Foot is dead!</a:t>
            </a:r>
          </a:p>
          <a:p>
            <a:pPr marL="12700" algn="ctr" defTabSz="342900">
              <a:buSzPct val="159375"/>
              <a:defRPr/>
            </a:pPr>
            <a:endParaRPr lang="en-US" sz="4050" b="1" spc="-5" dirty="0">
              <a:solidFill>
                <a:srgbClr val="1F497D"/>
              </a:solidFill>
              <a:uFill>
                <a:solidFill>
                  <a:srgbClr val="1F497D"/>
                </a:solidFill>
              </a:uFill>
              <a:latin typeface="Cambria" panose="02040503050406030204" pitchFamily="18" charset="0"/>
              <a:ea typeface="ＭＳ Ｐゴシック" pitchFamily="34" charset="-128"/>
              <a:cs typeface="Arial"/>
            </a:endParaRPr>
          </a:p>
          <a:p>
            <a:pPr marL="12700" algn="ctr" defTabSz="342900">
              <a:buSzPct val="159375"/>
              <a:defRPr/>
            </a:pPr>
            <a:r>
              <a:rPr lang="en-US" sz="4050" b="1" i="1" spc="-15" dirty="0">
                <a:solidFill>
                  <a:srgbClr val="C00000"/>
                </a:solidFill>
                <a:uFill>
                  <a:solidFill>
                    <a:srgbClr val="C00000"/>
                  </a:solidFill>
                </a:uFill>
                <a:latin typeface="Cambria" panose="02040503050406030204" pitchFamily="18" charset="0"/>
                <a:ea typeface="ＭＳ Ｐゴシック" pitchFamily="34" charset="-128"/>
                <a:cs typeface="Arial Black"/>
              </a:rPr>
              <a:t>Long live the Survey Foot!</a:t>
            </a:r>
          </a:p>
          <a:p>
            <a:pPr marL="12700" algn="ctr" defTabSz="342900">
              <a:buSzPct val="159375"/>
              <a:defRPr/>
            </a:pPr>
            <a:endParaRPr lang="en-US" sz="4050" b="1" spc="-15" dirty="0">
              <a:solidFill>
                <a:srgbClr val="C00000"/>
              </a:solidFill>
              <a:uFill>
                <a:solidFill>
                  <a:srgbClr val="C00000"/>
                </a:solidFill>
              </a:uFill>
              <a:latin typeface="Cambria" panose="02040503050406030204" pitchFamily="18" charset="0"/>
              <a:ea typeface="ＭＳ Ｐゴシック" pitchFamily="34" charset="-128"/>
              <a:cs typeface="Arial Black"/>
            </a:endParaRPr>
          </a:p>
          <a:p>
            <a:pPr marL="12700" algn="ctr" defTabSz="342900">
              <a:buSzPct val="159375"/>
              <a:defRPr/>
            </a:pPr>
            <a:r>
              <a:rPr lang="en-US" sz="1950" spc="-15" dirty="0">
                <a:solidFill>
                  <a:prstClr val="black"/>
                </a:solidFill>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lang="en-US" sz="1950" i="1" spc="-15" dirty="0">
                <a:solidFill>
                  <a:prstClr val="black"/>
                </a:solidFill>
                <a:uFill>
                  <a:solidFill>
                    <a:srgbClr val="C00000"/>
                  </a:solidFill>
                </a:uFill>
                <a:latin typeface="Cambria" panose="02040503050406030204" pitchFamily="18" charset="0"/>
                <a:ea typeface="ＭＳ Ｐゴシック" pitchFamily="34" charset="-128"/>
                <a:cs typeface="Arial Black"/>
              </a:rPr>
              <a:t>…</a:t>
            </a:r>
          </a:p>
          <a:p>
            <a:pPr marL="12700" algn="ctr" defTabSz="342900">
              <a:spcBef>
                <a:spcPts val="900"/>
              </a:spcBef>
              <a:buSzPct val="159375"/>
              <a:defRPr/>
            </a:pPr>
            <a:r>
              <a:rPr lang="en-US" sz="3600" i="1" spc="-15" dirty="0">
                <a:solidFill>
                  <a:prstClr val="black"/>
                </a:solidFill>
                <a:uFill>
                  <a:solidFill>
                    <a:srgbClr val="C00000"/>
                  </a:solidFill>
                </a:uFill>
                <a:latin typeface="Cambria" panose="02040503050406030204" pitchFamily="18" charset="0"/>
                <a:ea typeface="ＭＳ Ｐゴシック" pitchFamily="34" charset="-128"/>
                <a:cs typeface="Arial Black"/>
              </a:rPr>
              <a:t>But it will </a:t>
            </a:r>
            <a:r>
              <a:rPr lang="en-US" sz="3600" b="1" i="1" spc="-15" dirty="0">
                <a:solidFill>
                  <a:prstClr val="black"/>
                </a:solidFill>
                <a:uFill>
                  <a:solidFill>
                    <a:srgbClr val="C00000"/>
                  </a:solidFill>
                </a:uFill>
                <a:latin typeface="Cambria" panose="02040503050406030204" pitchFamily="18" charset="0"/>
                <a:ea typeface="ＭＳ Ｐゴシック" pitchFamily="34" charset="-128"/>
                <a:cs typeface="Arial Black"/>
              </a:rPr>
              <a:t>always</a:t>
            </a:r>
            <a:r>
              <a:rPr lang="en-US" sz="3600" i="1" spc="-15" dirty="0">
                <a:solidFill>
                  <a:prstClr val="black"/>
                </a:solidFill>
                <a:uFill>
                  <a:solidFill>
                    <a:srgbClr val="C00000"/>
                  </a:solidFill>
                </a:uFill>
                <a:latin typeface="Cambria" panose="02040503050406030204" pitchFamily="18" charset="0"/>
                <a:ea typeface="ＭＳ Ｐゴシック" pitchFamily="34" charset="-128"/>
                <a:cs typeface="Arial Black"/>
              </a:rPr>
              <a:t> be available in NGS tools for NAD83 and NAD27 coordinates</a:t>
            </a:r>
          </a:p>
          <a:p>
            <a:pPr marL="12700" algn="ctr" defTabSz="342900">
              <a:spcBef>
                <a:spcPts val="900"/>
              </a:spcBef>
              <a:buSzPct val="159375"/>
              <a:defRPr/>
            </a:pPr>
            <a:r>
              <a:rPr lang="en-US" sz="3600" b="1" i="1" spc="-15" dirty="0">
                <a:solidFill>
                  <a:prstClr val="black"/>
                </a:solidFill>
                <a:uFill>
                  <a:solidFill>
                    <a:srgbClr val="C00000"/>
                  </a:solidFill>
                </a:uFill>
                <a:latin typeface="Cambria" panose="02040503050406030204" pitchFamily="18" charset="0"/>
                <a:ea typeface="ＭＳ Ｐゴシック" pitchFamily="34" charset="-128"/>
                <a:cs typeface="Arial Black"/>
              </a:rPr>
              <a:t>Don’t stop using it </a:t>
            </a:r>
            <a:r>
              <a:rPr lang="en-US" sz="3600" i="1" spc="-15" dirty="0">
                <a:solidFill>
                  <a:prstClr val="black"/>
                </a:solidFill>
                <a:uFill>
                  <a:solidFill>
                    <a:srgbClr val="C00000"/>
                  </a:solidFill>
                </a:uFill>
                <a:latin typeface="Cambria" panose="02040503050406030204" pitchFamily="18" charset="0"/>
                <a:ea typeface="ＭＳ Ｐゴシック" pitchFamily="34" charset="-128"/>
                <a:cs typeface="Arial Black"/>
              </a:rPr>
              <a:t>until you move to NATRF2022 and NAPGD2022</a:t>
            </a:r>
          </a:p>
        </p:txBody>
      </p:sp>
    </p:spTree>
    <p:extLst>
      <p:ext uri="{BB962C8B-B14F-4D97-AF65-F5344CB8AC3E}">
        <p14:creationId xmlns:p14="http://schemas.microsoft.com/office/powerpoint/2010/main" val="21498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ou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A19843-E9B8-43D3-9724-BF83AF918A48}"/>
              </a:ext>
            </a:extLst>
          </p:cNvPr>
          <p:cNvPicPr>
            <a:picLocks noChangeAspect="1"/>
          </p:cNvPicPr>
          <p:nvPr/>
        </p:nvPicPr>
        <p:blipFill>
          <a:blip r:embed="rId2"/>
          <a:stretch>
            <a:fillRect/>
          </a:stretch>
        </p:blipFill>
        <p:spPr>
          <a:xfrm>
            <a:off x="-1" y="-1216"/>
            <a:ext cx="6001967" cy="6001967"/>
          </a:xfrm>
          <a:prstGeom prst="rect">
            <a:avLst/>
          </a:prstGeom>
        </p:spPr>
      </p:pic>
      <p:sp>
        <p:nvSpPr>
          <p:cNvPr id="3" name="Content Placeholder 2">
            <a:extLst>
              <a:ext uri="{FF2B5EF4-FFF2-40B4-BE49-F238E27FC236}">
                <a16:creationId xmlns:a16="http://schemas.microsoft.com/office/drawing/2014/main" id="{03DFD034-4697-479B-BFB9-423AD7BE4C0B}"/>
              </a:ext>
            </a:extLst>
          </p:cNvPr>
          <p:cNvSpPr txBox="1">
            <a:spLocks/>
          </p:cNvSpPr>
          <p:nvPr/>
        </p:nvSpPr>
        <p:spPr bwMode="auto">
          <a:xfrm>
            <a:off x="6001965" y="384243"/>
            <a:ext cx="3142035" cy="197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algn="ctr">
              <a:lnSpc>
                <a:spcPct val="95000"/>
              </a:lnSpc>
              <a:buClr>
                <a:srgbClr val="000000"/>
              </a:buClr>
              <a:buSzPct val="45000"/>
            </a:pPr>
            <a:r>
              <a:rPr lang="en-GB" sz="4000" dirty="0">
                <a:latin typeface="Cambria" panose="02040503050406030204" pitchFamily="18" charset="0"/>
                <a:ea typeface="Cambria" panose="02040503050406030204" pitchFamily="18" charset="0"/>
              </a:rPr>
              <a:t>Scan to save my contact info</a:t>
            </a:r>
          </a:p>
        </p:txBody>
      </p:sp>
    </p:spTree>
    <p:extLst>
      <p:ext uri="{BB962C8B-B14F-4D97-AF65-F5344CB8AC3E}">
        <p14:creationId xmlns:p14="http://schemas.microsoft.com/office/powerpoint/2010/main" val="1222373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4382101"/>
            <a:ext cx="8707271" cy="172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hlinkClick r:id="rId3"/>
              </a:rPr>
              <a:t>https://www.ngs.noaa.gov/ADVISORS/</a:t>
            </a:r>
            <a:endPar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endParaRPr lang="en-GB" sz="3200" dirty="0">
              <a:solidFill>
                <a:prstClr val="black"/>
              </a:solidFill>
              <a:latin typeface="Cambria" panose="02040503050406030204" pitchFamily="18" charset="0"/>
              <a:ea typeface="Cambria" panose="02040503050406030204" pitchFamily="18" charset="0"/>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use any major search engine: “NGS advisors”</a:t>
            </a:r>
          </a:p>
        </p:txBody>
      </p:sp>
      <p:sp>
        <p:nvSpPr>
          <p:cNvPr id="6" name="TextBox 1"/>
          <p:cNvSpPr txBox="1">
            <a:spLocks noChangeArrowheads="1"/>
          </p:cNvSpPr>
          <p:nvPr/>
        </p:nvSpPr>
        <p:spPr bwMode="auto">
          <a:xfrm>
            <a:off x="218365" y="646504"/>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Tree>
    <p:extLst>
      <p:ext uri="{BB962C8B-B14F-4D97-AF65-F5344CB8AC3E}">
        <p14:creationId xmlns:p14="http://schemas.microsoft.com/office/powerpoint/2010/main" val="3457443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79023" y="3123972"/>
            <a:ext cx="893103" cy="878300"/>
          </a:xfrm>
          <a:prstGeom prst="rect">
            <a:avLst/>
          </a:prstGeom>
          <a:ln>
            <a:noFill/>
          </a:ln>
          <a:effectLst>
            <a:outerShdw algn="tl" blurRad="292100" dir="2700000" dist="139700" rotWithShape="0">
              <a:srgbClr val="333333">
                <a:alpha val="65000"/>
              </a:srgbClr>
            </a:outerShdw>
          </a:effectLst>
        </p:spPr>
      </p:pic>
      <p:sp>
        <p:nvSpPr>
          <p:cNvPr id="16" name="Title 1"/>
          <p:cNvSpPr txBox="1">
            <a:spLocks/>
          </p:cNvSpPr>
          <p:nvPr/>
        </p:nvSpPr>
        <p:spPr>
          <a:xfrm>
            <a:off x="0" y="173736"/>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Why does the NSRS</a:t>
            </a:r>
            <a:r>
              <a:rPr b="1"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 matter to me?</a:t>
            </a:r>
            <a:endPar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endParaRPr>
          </a:p>
        </p:txBody>
      </p:sp>
      <p:sp>
        <p:nvSpPr>
          <p:cNvPr id="23" name="TextBox 22"/>
          <p:cNvSpPr txBox="1"/>
          <p:nvPr/>
        </p:nvSpPr>
        <p:spPr>
          <a:xfrm>
            <a:off x="2030730" y="2376707"/>
            <a:ext cx="873197"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4" name="TextBox 23"/>
          <p:cNvSpPr txBox="1"/>
          <p:nvPr/>
        </p:nvSpPr>
        <p:spPr>
          <a:xfrm>
            <a:off x="5288508" y="2374242"/>
            <a:ext cx="253916"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6" name="TextBox 25"/>
          <p:cNvSpPr txBox="1"/>
          <p:nvPr/>
        </p:nvSpPr>
        <p:spPr>
          <a:xfrm>
            <a:off x="0" y="5048304"/>
            <a:ext cx="9144000" cy="1308050"/>
          </a:xfrm>
          <a:prstGeom prst="rect">
            <a:avLst/>
          </a:prstGeom>
          <a:noFill/>
        </p:spPr>
        <p:txBody>
          <a:bodyPr rtlCol="0" wrap="square">
            <a:spAutoFit/>
          </a:bodyPr>
          <a:lstStyle/>
          <a:p>
            <a:pPr algn="ctr" eaLnBrk="1" fontAlgn="auto" hangingPunct="1">
              <a:spcBef>
                <a:spcPts val="0"/>
              </a:spcBef>
              <a:spcAft>
                <a:spcPts val="0"/>
              </a:spcAft>
            </a:pPr>
            <a:r>
              <a:rPr dirty="0" lang="en-US" sz="3200">
                <a:solidFill>
                  <a:prstClr val="black"/>
                </a:solidFill>
                <a:latin charset="0" panose="02040503050406030204" pitchFamily="18" typeface="Cambria"/>
                <a:ea charset="0" panose="02040503050406030204" pitchFamily="18" typeface="Cambria"/>
              </a:rPr>
              <a:t>FIRMs require data from disconnected sources.</a:t>
            </a:r>
          </a:p>
          <a:p>
            <a:pPr algn="ctr" eaLnBrk="1" fontAlgn="auto" hangingPunct="1">
              <a:spcBef>
                <a:spcPts val="1800"/>
              </a:spcBef>
              <a:spcAft>
                <a:spcPts val="0"/>
              </a:spcAft>
            </a:pPr>
            <a:r>
              <a:rPr dirty="0" lang="en-US" sz="3200">
                <a:solidFill>
                  <a:prstClr val="black"/>
                </a:solidFill>
                <a:latin charset="0" panose="02040503050406030204" pitchFamily="18" typeface="Cambria"/>
                <a:ea charset="0" panose="02040503050406030204" pitchFamily="18" typeface="Cambria"/>
              </a:rPr>
              <a:t>Dates and </a:t>
            </a:r>
            <a:r>
              <a:rPr dirty="0" err="1" lang="en-US" sz="3200">
                <a:solidFill>
                  <a:prstClr val="black"/>
                </a:solidFill>
                <a:latin charset="0" panose="02040503050406030204" pitchFamily="18" typeface="Cambria"/>
                <a:ea charset="0" panose="02040503050406030204" pitchFamily="18" typeface="Cambria"/>
              </a:rPr>
              <a:t>datums</a:t>
            </a:r>
            <a:r>
              <a:rPr dirty="0" lang="en-US" sz="3200">
                <a:solidFill>
                  <a:prstClr val="black"/>
                </a:solidFill>
                <a:latin charset="0" panose="02040503050406030204" pitchFamily="18" typeface="Cambria"/>
                <a:ea charset="0" panose="02040503050406030204" pitchFamily="18" typeface="Cambria"/>
              </a:rPr>
              <a:t> must be consistently aligned.</a:t>
            </a:r>
          </a:p>
        </p:txBody>
      </p:sp>
      <p:pic>
        <p:nvPicPr>
          <p:cNvPr id="2" name="Picture 1"/>
          <p:cNvPicPr>
            <a:picLocks noChangeAspect="1"/>
          </p:cNvPicPr>
          <p:nvPr/>
        </p:nvPicPr>
        <p:blipFill rotWithShape="1">
          <a:blip r:embed="rId4"/>
          <a:srcRect l="182" r="138"/>
          <a:stretch/>
        </p:blipFill>
        <p:spPr>
          <a:xfrm>
            <a:off x="492317" y="2336548"/>
            <a:ext cx="1470877" cy="1456004"/>
          </a:xfrm>
          <a:prstGeom prst="rect">
            <a:avLst/>
          </a:prstGeom>
          <a:ln>
            <a:noFill/>
          </a:ln>
          <a:effectLst>
            <a:outerShdw algn="tl" blurRad="292100" dir="2700000" dist="139700" rotWithShape="0">
              <a:srgbClr val="333333">
                <a:alpha val="65000"/>
              </a:srgbClr>
            </a:outerShdw>
          </a:effectLst>
        </p:spPr>
      </p:pic>
      <p:pic>
        <p:nvPicPr>
          <p:cNvPr id="6" name="Picture 5"/>
          <p:cNvPicPr>
            <a:picLocks noChangeAspect="1"/>
          </p:cNvPicPr>
          <p:nvPr/>
        </p:nvPicPr>
        <p:blipFill rotWithShape="1">
          <a:blip r:embed="rId5"/>
          <a:srcRect b="748" r="152" t="164"/>
          <a:stretch/>
        </p:blipFill>
        <p:spPr>
          <a:xfrm>
            <a:off x="191628" y="1988842"/>
            <a:ext cx="1152500" cy="460800"/>
          </a:xfrm>
          <a:prstGeom prst="rect">
            <a:avLst/>
          </a:prstGeom>
          <a:ln>
            <a:noFill/>
          </a:ln>
          <a:effectLst>
            <a:outerShdw algn="tl" blurRad="292100" dir="2700000" dist="139700"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129" y="1712038"/>
            <a:ext cx="3119770" cy="2228406"/>
          </a:xfrm>
          <a:prstGeom prst="rect">
            <a:avLst/>
          </a:prstGeom>
          <a:ln>
            <a:noFill/>
          </a:ln>
          <a:effectLst>
            <a:outerShdw algn="tl" blurRad="292100" dir="2700000" dist="139700" rotWithShape="0">
              <a:srgbClr val="333333">
                <a:alpha val="65000"/>
              </a:srgbClr>
            </a:outerShdw>
          </a:effectLst>
        </p:spPr>
      </p:pic>
      <p:pic>
        <p:nvPicPr>
          <p:cNvPr id="3" name="Picture 2"/>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2730254" y="1580044"/>
            <a:ext cx="2437854" cy="1477727"/>
          </a:xfrm>
          <a:prstGeom prst="rect">
            <a:avLst/>
          </a:prstGeom>
          <a:ln>
            <a:noFill/>
          </a:ln>
          <a:effectLst>
            <a:outerShdw algn="tl" blurRad="292100" dir="2700000" dist="139700" rotWithShape="0">
              <a:srgbClr val="333333">
                <a:alpha val="65000"/>
              </a:srgbClr>
            </a:outerShdw>
          </a:effectLst>
        </p:spPr>
      </p:pic>
      <p:pic>
        <p:nvPicPr>
          <p:cNvPr id="5" name="Picture 4"/>
          <p:cNvPicPr>
            <a:picLocks noChangeAspect="1"/>
          </p:cNvPicPr>
          <p:nvPr/>
        </p:nvPicPr>
        <p:blipFill rotWithShape="1">
          <a:blip cstate="print" r:embed="rId8">
            <a:extLst>
              <a:ext uri="{28A0092B-C50C-407E-A947-70E740481C1C}">
                <a14:useLocalDpi xmlns:a14="http://schemas.microsoft.com/office/drawing/2010/main" val="0"/>
              </a:ext>
            </a:extLst>
          </a:blip>
          <a:srcRect l="130" r="3"/>
          <a:stretch/>
        </p:blipFill>
        <p:spPr>
          <a:xfrm rot="5400000">
            <a:off x="2408230" y="2993065"/>
            <a:ext cx="1648800" cy="1221069"/>
          </a:xfrm>
          <a:prstGeom prst="rect">
            <a:avLst/>
          </a:prstGeom>
          <a:ln>
            <a:noFill/>
          </a:ln>
          <a:effectLst>
            <a:outerShdw algn="tl" blurRad="292100" dir="2700000" dist="139700" rotWithShape="0">
              <a:srgbClr val="333333">
                <a:alpha val="65000"/>
              </a:srgbClr>
            </a:outerShdw>
          </a:effectLst>
        </p:spPr>
      </p:pic>
      <p:sp>
        <p:nvSpPr>
          <p:cNvPr id="12" name="Text Placeholder 4"/>
          <p:cNvSpPr txBox="1">
            <a:spLocks/>
          </p:cNvSpPr>
          <p:nvPr/>
        </p:nvSpPr>
        <p:spPr>
          <a:xfrm>
            <a:off x="477916" y="1712038"/>
            <a:ext cx="1470877"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Ellipsoidal Datum</a:t>
            </a:r>
          </a:p>
        </p:txBody>
      </p:sp>
      <p:sp>
        <p:nvSpPr>
          <p:cNvPr id="13" name="Text Placeholder 4"/>
          <p:cNvSpPr txBox="1">
            <a:spLocks/>
          </p:cNvSpPr>
          <p:nvPr/>
        </p:nvSpPr>
        <p:spPr>
          <a:xfrm>
            <a:off x="5763129" y="1432360"/>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Water Level Datum</a:t>
            </a:r>
            <a:r>
              <a:rPr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 (and Flow Rates)</a:t>
            </a:r>
            <a:endPar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endParaRPr>
          </a:p>
        </p:txBody>
      </p:sp>
      <p:sp>
        <p:nvSpPr>
          <p:cNvPr id="14" name="Text Placeholder 4"/>
          <p:cNvSpPr txBox="1">
            <a:spLocks/>
          </p:cNvSpPr>
          <p:nvPr/>
        </p:nvSpPr>
        <p:spPr>
          <a:xfrm>
            <a:off x="3078111" y="1303101"/>
            <a:ext cx="16741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Orthometric Datum</a:t>
            </a:r>
          </a:p>
        </p:txBody>
      </p:sp>
      <p:sp>
        <p:nvSpPr>
          <p:cNvPr id="15" name="Text Placeholder 4"/>
          <p:cNvSpPr txBox="1">
            <a:spLocks/>
          </p:cNvSpPr>
          <p:nvPr/>
        </p:nvSpPr>
        <p:spPr>
          <a:xfrm>
            <a:off x="2622096" y="4484651"/>
            <a:ext cx="25460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Terrestrial Survey/Cross-Sections</a:t>
            </a:r>
          </a:p>
        </p:txBody>
      </p:sp>
      <p:sp>
        <p:nvSpPr>
          <p:cNvPr id="17" name="Text Placeholder 4"/>
          <p:cNvSpPr txBox="1">
            <a:spLocks/>
          </p:cNvSpPr>
          <p:nvPr/>
        </p:nvSpPr>
        <p:spPr>
          <a:xfrm>
            <a:off x="191628" y="3895465"/>
            <a:ext cx="183910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Aerial LiDAR/Mapping</a:t>
            </a:r>
          </a:p>
        </p:txBody>
      </p:sp>
      <p:sp>
        <p:nvSpPr>
          <p:cNvPr id="18" name="Text Placeholder 4"/>
          <p:cNvSpPr txBox="1">
            <a:spLocks/>
          </p:cNvSpPr>
          <p:nvPr/>
        </p:nvSpPr>
        <p:spPr>
          <a:xfrm>
            <a:off x="5763129" y="4088116"/>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Historic Water Levels and Flow Rates</a:t>
            </a:r>
          </a:p>
        </p:txBody>
      </p:sp>
    </p:spTree>
    <p:extLst>
      <p:ext uri="{BB962C8B-B14F-4D97-AF65-F5344CB8AC3E}">
        <p14:creationId xmlns:p14="http://schemas.microsoft.com/office/powerpoint/2010/main" val="100037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6" name="Hollywood Star"/>
          <p:cNvGrpSpPr/>
          <p:nvPr/>
        </p:nvGrpSpPr>
        <p:grpSpPr>
          <a:xfrm>
            <a:off x="4149213" y="2356905"/>
            <a:ext cx="4653362" cy="4152046"/>
            <a:chOff x="5778593" y="2229089"/>
            <a:chExt cx="3023982" cy="2480310"/>
          </a:xfrm>
        </p:grpSpPr>
        <p:pic>
          <p:nvPicPr>
            <p:cNvPr id="3" name="star image"/>
            <p:cNvPicPr>
              <a:picLocks noChangeAspect="1"/>
            </p:cNvPicPr>
            <p:nvPr/>
          </p:nvPicPr>
          <p:blipFill rotWithShape="1">
            <a:blip r:embed="rId4">
              <a:extLst>
                <a:ext uri="{28A0092B-C50C-407E-A947-70E740481C1C}">
                  <a14:useLocalDpi xmlns:a14="http://schemas.microsoft.com/office/drawing/2010/main" val="0"/>
                </a:ext>
              </a:extLst>
            </a:blip>
            <a:srcRect l="148" r="172"/>
            <a:stretch/>
          </p:blipFill>
          <p:spPr>
            <a:xfrm>
              <a:off x="5778593" y="2229089"/>
              <a:ext cx="3023982" cy="2480310"/>
            </a:xfrm>
            <a:prstGeom prst="rect">
              <a:avLst/>
            </a:prstGeom>
          </p:spPr>
        </p:pic>
        <p:sp>
          <p:nvSpPr>
            <p:cNvPr id="5" name="star text"/>
            <p:cNvSpPr txBox="1"/>
            <p:nvPr/>
          </p:nvSpPr>
          <p:spPr>
            <a:xfrm>
              <a:off x="6516575" y="3030174"/>
              <a:ext cx="1566863" cy="311599"/>
            </a:xfrm>
            <a:prstGeom prst="rect">
              <a:avLst/>
            </a:prstGeom>
            <a:noFill/>
          </p:spPr>
          <p:txBody>
            <a:bodyPr rtlCol="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2000" u="none">
                  <a:ln>
                    <a:noFill/>
                  </a:ln>
                  <a:solidFill>
                    <a:srgbClr val="DEE0D6"/>
                  </a:solidFill>
                  <a:effectLst/>
                  <a:uLnTx/>
                  <a:uFillTx/>
                  <a:latin charset="0" panose="020B0502040204020203" pitchFamily="34" typeface="Bahnschrift SemiLight"/>
                  <a:ea typeface="+mn-ea"/>
                  <a:cs typeface="+mn-cs"/>
                </a:rPr>
                <a:t>NATIONAL GEODETIC SURVEY</a:t>
              </a:r>
            </a:p>
          </p:txBody>
        </p:sp>
      </p:grpSp>
      <p:pic>
        <p:nvPicPr>
          <p:cNvPr id="7" name="tro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60" y="1741242"/>
            <a:ext cx="1673055" cy="3149707"/>
          </a:xfrm>
          <a:prstGeom prst="rect">
            <a:avLst/>
          </a:prstGeom>
          <a:effectLst>
            <a:outerShdw algn="tl" blurRad="50800" dir="2700000" dist="38100" rotWithShape="0">
              <a:prstClr val="black">
                <a:alpha val="40000"/>
              </a:prstClr>
            </a:outerShdw>
          </a:effectLst>
        </p:spPr>
      </p:pic>
      <p:grpSp>
        <p:nvGrpSpPr>
          <p:cNvPr id="14" name="you may remember us.."/>
          <p:cNvGrpSpPr/>
          <p:nvPr/>
        </p:nvGrpSpPr>
        <p:grpSpPr>
          <a:xfrm>
            <a:off x="1832655" y="540774"/>
            <a:ext cx="3210046" cy="1398763"/>
            <a:chOff x="1356852" y="2694639"/>
            <a:chExt cx="3210046" cy="1398763"/>
          </a:xfrm>
        </p:grpSpPr>
        <p:sp>
          <p:nvSpPr>
            <p:cNvPr id="9" name="Oval Callout 8"/>
            <p:cNvSpPr/>
            <p:nvPr/>
          </p:nvSpPr>
          <p:spPr>
            <a:xfrm>
              <a:off x="1356852" y="2694639"/>
              <a:ext cx="3210046" cy="1398763"/>
            </a:xfrm>
            <a:prstGeom prst="wedgeEllipseCallout">
              <a:avLst>
                <a:gd fmla="val -44417" name="adj1"/>
                <a:gd fmla="val 76884" name="adj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8" name="TextBox 7"/>
            <p:cNvSpPr txBox="1"/>
            <p:nvPr/>
          </p:nvSpPr>
          <p:spPr>
            <a:xfrm>
              <a:off x="1454442" y="2907259"/>
              <a:ext cx="3014865" cy="923330"/>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800" u="none">
                  <a:ln>
                    <a:noFill/>
                  </a:ln>
                  <a:solidFill>
                    <a:prstClr val="black"/>
                  </a:solidFill>
                  <a:effectLst/>
                  <a:uLnTx/>
                  <a:uFillTx/>
                  <a:latin charset="0" panose="02040503050406030204" pitchFamily="18" typeface="Cambria"/>
                  <a:ea charset="0" panose="02040503050406030204" pitchFamily="18" typeface="Cambria"/>
                  <a:cs typeface="+mn-cs"/>
                </a:rPr>
                <a:t>Hello, we’re NGS.</a:t>
              </a: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US" noProof="0" normalizeH="0" spc="0" strike="noStrike" sz="1800" u="none">
                  <a:ln>
                    <a:noFill/>
                  </a:ln>
                  <a:solidFill>
                    <a:prstClr val="black"/>
                  </a:solidFill>
                  <a:effectLst/>
                  <a:uLnTx/>
                  <a:uFillTx/>
                  <a:latin charset="0" panose="02040503050406030204" pitchFamily="18" typeface="Cambria"/>
                  <a:ea charset="0" panose="02040503050406030204" pitchFamily="18" typeface="Cambria"/>
                  <a:cs typeface="+mn-cs"/>
                </a:rPr>
                <a:t>You may remember us from such documents as …</a:t>
              </a:r>
            </a:p>
          </p:txBody>
        </p:sp>
      </p:grpSp>
      <p:sp>
        <p:nvSpPr>
          <p:cNvPr id="30" name="NOAA NGS and FEMA NFIP"/>
          <p:cNvSpPr txBox="1"/>
          <p:nvPr/>
        </p:nvSpPr>
        <p:spPr>
          <a:xfrm>
            <a:off x="5973072" y="429912"/>
            <a:ext cx="2606914" cy="1754326"/>
          </a:xfrm>
          <a:prstGeom prst="rect">
            <a:avLst/>
          </a:prstGeom>
          <a:noFill/>
        </p:spPr>
        <p:txBody>
          <a:bodyPr rtlCol="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NOAA NGS</a:t>
            </a: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and</a:t>
            </a: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FEMA NFIP</a:t>
            </a:r>
          </a:p>
        </p:txBody>
      </p:sp>
      <p:sp>
        <p:nvSpPr>
          <p:cNvPr id="16" name="document references"/>
          <p:cNvSpPr txBox="1"/>
          <p:nvPr/>
        </p:nvSpPr>
        <p:spPr>
          <a:xfrm>
            <a:off x="98323" y="5220930"/>
            <a:ext cx="3890903" cy="1200329"/>
          </a:xfrm>
          <a:prstGeom prst="rect">
            <a:avLst/>
          </a:prstGeom>
          <a:noFill/>
        </p:spPr>
        <p:txBody>
          <a:bodyPr rtlCol="0" wrap="square">
            <a:spAutoFit/>
          </a:bodyPr>
          <a:lstStyle/>
          <a:p>
            <a:pPr algn="l" defTabSz="914400" eaLnBrk="1" fontAlgn="auto" hangingPunct="1" indent="-166688" latinLnBrk="0" lvl="0" marL="166688" marR="0" rtl="0">
              <a:lnSpc>
                <a:spcPct val="100000"/>
              </a:lnSpc>
              <a:spcBef>
                <a:spcPts val="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Section 6.1 of FIS Reports</a:t>
            </a:r>
          </a:p>
          <a:p>
            <a:pPr algn="l" defTabSz="914400" eaLnBrk="1" fontAlgn="auto" hangingPunct="1" indent="-166688" latinLnBrk="0" lvl="0" marL="166688" marR="0" rtl="0">
              <a:lnSpc>
                <a:spcPct val="100000"/>
              </a:lnSpc>
              <a:spcBef>
                <a:spcPts val="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Your favorite FIRM/DFIRM</a:t>
            </a:r>
          </a:p>
          <a:p>
            <a:pPr algn="l" defTabSz="914400" eaLnBrk="1" fontAlgn="auto" hangingPunct="1" indent="-166688" latinLnBrk="0" lvl="0" marL="166688" marR="0" rtl="0">
              <a:lnSpc>
                <a:spcPct val="100000"/>
              </a:lnSpc>
              <a:spcBef>
                <a:spcPts val="0"/>
              </a:spcBef>
              <a:spcAft>
                <a:spcPts val="0"/>
              </a:spcAft>
              <a:buClrTx/>
              <a:buSzTx/>
              <a:buFont charset="0" panose="020B0604020202020204" pitchFamily="34" typeface="Arial"/>
              <a:buChar char="•"/>
              <a:tabLst/>
              <a:defRPr/>
            </a:pPr>
            <a:r>
              <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CRS Coordinator’s Manual</a:t>
            </a:r>
          </a:p>
        </p:txBody>
      </p:sp>
    </p:spTree>
    <p:custDataLst>
      <p:tags r:id="rId1"/>
    </p:custDataLst>
    <p:extLst>
      <p:ext uri="{BB962C8B-B14F-4D97-AF65-F5344CB8AC3E}">
        <p14:creationId xmlns:p14="http://schemas.microsoft.com/office/powerpoint/2010/main" val="95407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 presetSubtype="4">
                                  <p:stCondLst>
                                    <p:cond delay="100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ppt_x"/>
                                          </p:val>
                                        </p:tav>
                                        <p:tav tm="100000">
                                          <p:val>
                                            <p:strVal val="#ppt_x"/>
                                          </p:val>
                                        </p:tav>
                                      </p:tavLst>
                                    </p:anim>
                                    <p:anim calcmode="lin" valueType="num">
                                      <p:cBhvr additive="base">
                                        <p:cTn dur="1000" fill="hold" id="8"/>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xit" presetID="10" presetSubtype="0">
                                  <p:stCondLst>
                                    <p:cond delay="0"/>
                                  </p:stCondLst>
                                  <p:childTnLst>
                                    <p:animEffect filter="fade" transition="out">
                                      <p:cBhvr>
                                        <p:cTn dur="500" id="12"/>
                                        <p:tgtEl>
                                          <p:spTgt spid="7"/>
                                        </p:tgtEl>
                                      </p:cBhvr>
                                    </p:animEffect>
                                    <p:set>
                                      <p:cBhvr>
                                        <p:cTn dur="1" fill="hold" id="13">
                                          <p:stCondLst>
                                            <p:cond delay="499"/>
                                          </p:stCondLst>
                                        </p:cTn>
                                        <p:tgtEl>
                                          <p:spTgt spid="7"/>
                                        </p:tgtEl>
                                        <p:attrNameLst>
                                          <p:attrName>style.visibility</p:attrName>
                                        </p:attrNameLst>
                                      </p:cBhvr>
                                      <p:to>
                                        <p:strVal val="hidden"/>
                                      </p:to>
                                    </p:set>
                                  </p:childTnLst>
                                </p:cTn>
                              </p:par>
                              <p:par>
                                <p:cTn fill="hold" id="14" nodeType="withEffect" presetClass="exit" presetID="10" presetSubtype="0">
                                  <p:stCondLst>
                                    <p:cond delay="0"/>
                                  </p:stCondLst>
                                  <p:childTnLst>
                                    <p:animEffect filter="fade" transition="out">
                                      <p:cBhvr>
                                        <p:cTn dur="500" id="15"/>
                                        <p:tgtEl>
                                          <p:spTgt spid="14"/>
                                        </p:tgtEl>
                                      </p:cBhvr>
                                    </p:animEffect>
                                    <p:set>
                                      <p:cBhvr>
                                        <p:cTn dur="1" fill="hold" id="16">
                                          <p:stCondLst>
                                            <p:cond delay="499"/>
                                          </p:stCondLst>
                                        </p:cTn>
                                        <p:tgtEl>
                                          <p:spTgt spid="14"/>
                                        </p:tgtEl>
                                        <p:attrNameLst>
                                          <p:attrName>style.visibility</p:attrName>
                                        </p:attrNameLst>
                                      </p:cBhvr>
                                      <p:to>
                                        <p:strVal val="hidden"/>
                                      </p:to>
                                    </p:set>
                                  </p:childTnLst>
                                </p:cTn>
                              </p:par>
                              <p:par>
                                <p:cTn fill="hold" id="17" nodeType="withEffect" presetClass="exit" presetID="10" presetSubtype="0">
                                  <p:stCondLst>
                                    <p:cond delay="0"/>
                                  </p:stCondLst>
                                  <p:childTnLst>
                                    <p:animEffect filter="fade" transition="out">
                                      <p:cBhvr>
                                        <p:cTn dur="500" id="18"/>
                                        <p:tgtEl>
                                          <p:spTgt spid="6"/>
                                        </p:tgtEl>
                                      </p:cBhvr>
                                    </p:animEffect>
                                    <p:set>
                                      <p:cBhvr>
                                        <p:cTn dur="1" fill="hold" id="19">
                                          <p:stCondLst>
                                            <p:cond delay="499"/>
                                          </p:stCondLst>
                                        </p:cTn>
                                        <p:tgtEl>
                                          <p:spTgt spid="6"/>
                                        </p:tgtEl>
                                        <p:attrNameLst>
                                          <p:attrName>style.visibility</p:attrName>
                                        </p:attrNameLst>
                                      </p:cBhvr>
                                      <p:to>
                                        <p:strVal val="hidden"/>
                                      </p:to>
                                    </p:set>
                                  </p:childTnLst>
                                </p:cTn>
                              </p:par>
                              <p:par>
                                <p:cTn fill="hold" grpId="1" id="20" nodeType="withEffect" presetClass="exit" presetID="10" presetSubtype="0">
                                  <p:stCondLst>
                                    <p:cond delay="0"/>
                                  </p:stCondLst>
                                  <p:childTnLst>
                                    <p:animEffect filter="fade" transition="out">
                                      <p:cBhvr>
                                        <p:cTn dur="500" id="21"/>
                                        <p:tgtEl>
                                          <p:spTgt spid="16"/>
                                        </p:tgtEl>
                                      </p:cBhvr>
                                    </p:animEffect>
                                    <p:set>
                                      <p:cBhvr>
                                        <p:cTn dur="1" fill="hold" id="22">
                                          <p:stCondLst>
                                            <p:cond delay="499"/>
                                          </p:stCondLst>
                                        </p:cTn>
                                        <p:tgtEl>
                                          <p:spTgt spid="1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1" spid="16"/>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1957533346"/>
      </p:ext>
    </p:extLst>
  </p:cSld>
  <p:clrMapOvr>
    <a:masterClrMapping/>
  </p:clrMapOvr>
  <p:transition advClick="0" advTm="1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able 2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680058" y="4677511"/>
            <a:ext cx="3350255" cy="1929310"/>
          </a:xfrm>
          <a:prstGeom prst="rect">
            <a:avLst/>
          </a:prstGeom>
          <a:ln w="22225">
            <a:solidFill>
              <a:schemeClr val="bg1">
                <a:lumMod val="65000"/>
              </a:schemeClr>
            </a:solidFill>
          </a:ln>
        </p:spPr>
      </p:pic>
      <p:pic>
        <p:nvPicPr>
          <p:cNvPr id="2" name="Table 20"/>
          <p:cNvPicPr>
            <a:picLocks noChangeAspect="1"/>
          </p:cNvPicPr>
          <p:nvPr/>
        </p:nvPicPr>
        <p:blipFill>
          <a:blip r:embed="rId4"/>
          <a:stretch>
            <a:fillRect/>
          </a:stretch>
        </p:blipFill>
        <p:spPr>
          <a:xfrm>
            <a:off x="0" y="1111"/>
            <a:ext cx="5601402" cy="6856890"/>
          </a:xfrm>
          <a:prstGeom prst="rect">
            <a:avLst/>
          </a:prstGeom>
          <a:ln w="22225">
            <a:solidFill>
              <a:schemeClr val="bg1">
                <a:lumMod val="65000"/>
              </a:schemeClr>
            </a:solidFill>
          </a:ln>
        </p:spPr>
      </p:pic>
      <p:sp>
        <p:nvSpPr>
          <p:cNvPr id="4" name="Section 6.1 title wording">
            <a:extLst>
              <a:ext uri="{FF2B5EF4-FFF2-40B4-BE49-F238E27FC236}">
                <a16:creationId xmlns:a16="http://schemas.microsoft.com/office/drawing/2014/main" id="{56E95295-C9BE-4C50-8A8F-728D787BDA17}"/>
              </a:ext>
            </a:extLst>
          </p:cNvPr>
          <p:cNvSpPr txBox="1"/>
          <p:nvPr/>
        </p:nvSpPr>
        <p:spPr>
          <a:xfrm>
            <a:off x="0" y="2057"/>
            <a:ext cx="5601402"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Template FIS Report (Nov 2016</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hlinkClick r:id="rId5" tooltip="Download file: FIS_Report_Template_Nov_2016.docx">
                  <a:extLst>
                    <a:ext uri="{A12FA001-AC4F-418D-AE19-62706E023703}">
                      <ahyp:hlinkClr xmlns:ahyp="http://schemas.microsoft.com/office/drawing/2018/hyperlinkcolor" val="tx"/>
                    </a:ext>
                  </a:extLst>
                </a:hlinkClick>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1" name="FIS Report text box"/>
          <p:cNvGrpSpPr/>
          <p:nvPr/>
        </p:nvGrpSpPr>
        <p:grpSpPr>
          <a:xfrm>
            <a:off x="3989226" y="1836420"/>
            <a:ext cx="5101355" cy="2218139"/>
            <a:chOff x="3989226" y="1836420"/>
            <a:chExt cx="5101355" cy="2218139"/>
          </a:xfrm>
        </p:grpSpPr>
        <p:cxnSp>
          <p:nvCxnSpPr>
            <p:cNvPr id="12" name="middle arrow">
              <a:extLst>
                <a:ext uri="{FF2B5EF4-FFF2-40B4-BE49-F238E27FC236}">
                  <a16:creationId xmlns:a16="http://schemas.microsoft.com/office/drawing/2014/main" id="{6EAF20AA-9C21-4FA1-8727-EC9F4F6E9B85}"/>
                </a:ext>
              </a:extLst>
            </p:cNvPr>
            <p:cNvCxnSpPr>
              <a:cxnSpLocks/>
            </p:cNvCxnSpPr>
            <p:nvPr/>
          </p:nvCxnSpPr>
          <p:spPr>
            <a:xfrm flipH="1" flipV="1">
              <a:off x="4836319" y="2145506"/>
              <a:ext cx="984191" cy="704374"/>
            </a:xfrm>
            <a:prstGeom prst="straightConnector1">
              <a:avLst/>
            </a:prstGeom>
            <a:ln w="349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left arrow">
              <a:extLst>
                <a:ext uri="{FF2B5EF4-FFF2-40B4-BE49-F238E27FC236}">
                  <a16:creationId xmlns:a16="http://schemas.microsoft.com/office/drawing/2014/main" id="{6D6433A5-32D5-40F5-A41C-9F63651AEF40}"/>
                </a:ext>
              </a:extLst>
            </p:cNvPr>
            <p:cNvCxnSpPr>
              <a:cxnSpLocks/>
            </p:cNvCxnSpPr>
            <p:nvPr/>
          </p:nvCxnSpPr>
          <p:spPr>
            <a:xfrm flipH="1" flipV="1">
              <a:off x="3989226" y="2291262"/>
              <a:ext cx="1673387" cy="671013"/>
            </a:xfrm>
            <a:prstGeom prst="straightConnector1">
              <a:avLst/>
            </a:prstGeom>
            <a:ln w="349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right arrow">
              <a:extLst>
                <a:ext uri="{FF2B5EF4-FFF2-40B4-BE49-F238E27FC236}">
                  <a16:creationId xmlns:a16="http://schemas.microsoft.com/office/drawing/2014/main" id="{6D6433A5-32D5-40F5-A41C-9F63651AEF40}"/>
                </a:ext>
              </a:extLst>
            </p:cNvPr>
            <p:cNvCxnSpPr>
              <a:cxnSpLocks/>
            </p:cNvCxnSpPr>
            <p:nvPr/>
          </p:nvCxnSpPr>
          <p:spPr>
            <a:xfrm flipH="1" flipV="1">
              <a:off x="5284120" y="1836420"/>
              <a:ext cx="536388" cy="901886"/>
            </a:xfrm>
            <a:prstGeom prst="straightConnector1">
              <a:avLst/>
            </a:prstGeom>
            <a:ln w="349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47C09E1-84A1-40DF-9AB3-FDB72AC7C44C}"/>
                </a:ext>
              </a:extLst>
            </p:cNvPr>
            <p:cNvSpPr txBox="1"/>
            <p:nvPr/>
          </p:nvSpPr>
          <p:spPr>
            <a:xfrm>
              <a:off x="5674009" y="2423343"/>
              <a:ext cx="3416572" cy="1631216"/>
            </a:xfrm>
            <a:prstGeom prst="rect">
              <a:avLst/>
            </a:prstGeom>
            <a:solidFill>
              <a:schemeClr val="bg1">
                <a:lumMod val="85000"/>
              </a:schemeClr>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rPr>
                <a:t>Section 6.1 of FIS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States the requirement to know the datum for the FIRM and to consult NGS for datum conversion if needed.</a:t>
              </a:r>
            </a:p>
          </p:txBody>
        </p:sp>
      </p:grpSp>
      <p:sp>
        <p:nvSpPr>
          <p:cNvPr id="30" name="NOAA NGS and FEMA NFIP"/>
          <p:cNvSpPr txBox="1"/>
          <p:nvPr/>
        </p:nvSpPr>
        <p:spPr>
          <a:xfrm>
            <a:off x="5973072" y="429912"/>
            <a:ext cx="260691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NOAA 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FEMA NFIP</a:t>
            </a:r>
          </a:p>
        </p:txBody>
      </p:sp>
    </p:spTree>
    <p:extLst>
      <p:ext uri="{BB962C8B-B14F-4D97-AF65-F5344CB8AC3E}">
        <p14:creationId xmlns:p14="http://schemas.microsoft.com/office/powerpoint/2010/main" val="341280993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4by3.potx" id="{5AAB0E61-1127-48B6-8511-D4DA99B8B270}" vid="{DDBA5611-CF83-47A2-988B-D9C43332CB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3587</TotalTime>
  <Words>3973</Words>
  <Application>Microsoft Office PowerPoint</Application>
  <PresentationFormat>On-screen Show (4:3)</PresentationFormat>
  <Paragraphs>555</Paragraphs>
  <Slides>54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Bahnschrift SemiLight</vt:lpstr>
      <vt:lpstr>Calibri</vt:lpstr>
      <vt:lpstr>Cambria</vt:lpstr>
      <vt:lpstr>Rage Italic</vt:lpstr>
      <vt:lpstr>Times New Roman</vt:lpstr>
      <vt:lpstr>Wingdings</vt:lpstr>
      <vt:lpstr>Office Theme</vt:lpstr>
      <vt:lpstr>Geodesy for the Geographer Vertical Datums for the Floodplain Manager</vt:lpstr>
      <vt:lpstr>Organizational Structure</vt:lpstr>
      <vt:lpstr>Organizational Structure</vt:lpstr>
      <vt:lpstr>NGS Mission</vt:lpstr>
      <vt:lpstr>Modernizing the NSRS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Orthometric (aka Ortho) Heights</vt:lpstr>
      <vt:lpstr>PowerPoint Presentation</vt:lpstr>
      <vt:lpstr>PowerPoint Presentation</vt:lpstr>
      <vt:lpstr>Ok Jeff, how do I do that?</vt:lpstr>
      <vt:lpstr>PowerPoint Presentation</vt:lpstr>
      <vt:lpstr>PowerPoint Presentation</vt:lpstr>
      <vt:lpstr>PowerPoint Presentation</vt:lpstr>
      <vt:lpstr>NGVD29 – based on 26 tide gauges</vt:lpstr>
      <vt:lpstr>PowerPoint Presentation</vt:lpstr>
      <vt:lpstr>NAVD88 – based on single benchmark</vt:lpstr>
      <vt:lpstr>PowerPoint Presentation</vt:lpstr>
      <vt:lpstr>NAVD88 – based on single benchmark</vt:lpstr>
      <vt:lpstr>PowerPoint Presentation</vt:lpstr>
      <vt:lpstr>PowerPoint Presentation</vt:lpstr>
      <vt:lpstr>PowerPoint Presentation</vt:lpstr>
      <vt:lpstr>NAPGD2022</vt:lpstr>
      <vt:lpstr>PowerPoint Presentation</vt:lpstr>
      <vt:lpstr>PowerPoint Presentation</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How do we fit the geoid to the datum?</vt:lpstr>
      <vt:lpstr>Sea Level Change and the Geoid</vt:lpstr>
      <vt:lpstr>PowerPoint Presentation</vt:lpstr>
      <vt:lpstr>Preparing for NAPGD2022</vt:lpstr>
      <vt:lpstr>Preparing for NAPGD2022</vt:lpstr>
      <vt:lpstr>Preparing for NAPGD2022</vt:lpstr>
      <vt:lpstr>Regional Geodetic Advisor Program</vt:lpstr>
      <vt:lpstr>PowerPoint Presentation</vt:lpstr>
      <vt:lpstr>PowerPoint Presentation</vt:lpstr>
      <vt:lpstr>PowerPoint Presentation</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Geodetic Surveying Vertical Datums, Geoids, OPUS, NCAT, and more</dc:title>
  <dc:creator>Jeff Jalbrzikowski</dc:creator>
  <cp:lastModifiedBy>Jeff Jalbrzikowski</cp:lastModifiedBy>
  <cp:revision>60</cp:revision>
  <dcterms:created xsi:type="dcterms:W3CDTF">2023-02-26T19:04:01Z</dcterms:created>
  <dcterms:modified xsi:type="dcterms:W3CDTF">2024-04-11T18:20:28Z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4344137</vt:lpwstr>
  </property>
  <property fmtid="{D5CDD505-2E9C-101B-9397-08002B2CF9AE}" name="NXPowerLiteSettings" pid="3">
    <vt:lpwstr>F70005D002A000</vt:lpwstr>
  </property>
  <property fmtid="{D5CDD505-2E9C-101B-9397-08002B2CF9AE}" name="NXPowerLiteVersion" pid="4">
    <vt:lpwstr>D10.2.0</vt:lpwstr>
  </property>
</Properties>
</file>