
<file path=[Content_Types].xml><?xml version="1.0" encoding="utf-8"?>
<Types xmlns="http://schemas.openxmlformats.org/package/2006/content-types">
  <Default Extension="png" ContentType="image/png"/>
  <Default Extension="jfif" ContentType="image/jpe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80" r:id="rId9"/>
  </p:sldMasterIdLst>
  <p:notesMasterIdLst>
    <p:notesMasterId r:id="rId32"/>
  </p:notesMasterIdLst>
  <p:sldIdLst>
    <p:sldId id="256" r:id="rId10"/>
    <p:sldId id="525" r:id="rId11"/>
    <p:sldId id="526" r:id="rId12"/>
    <p:sldId id="749" r:id="rId13"/>
    <p:sldId id="527" r:id="rId14"/>
    <p:sldId id="530" r:id="rId15"/>
    <p:sldId id="529" r:id="rId16"/>
    <p:sldId id="753" r:id="rId17"/>
    <p:sldId id="751" r:id="rId18"/>
    <p:sldId id="531" r:id="rId19"/>
    <p:sldId id="534" r:id="rId20"/>
    <p:sldId id="375" r:id="rId21"/>
    <p:sldId id="752" r:id="rId22"/>
    <p:sldId id="532" r:id="rId23"/>
    <p:sldId id="538" r:id="rId24"/>
    <p:sldId id="539" r:id="rId25"/>
    <p:sldId id="537" r:id="rId26"/>
    <p:sldId id="754" r:id="rId27"/>
    <p:sldId id="755" r:id="rId28"/>
    <p:sldId id="541" r:id="rId29"/>
    <p:sldId id="542" r:id="rId30"/>
    <p:sldId id="26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Bell" initials="LB" lastIdx="1" clrIdx="0">
    <p:extLst>
      <p:ext uri="{19B8F6BF-5375-455C-9EA6-DF929625EA0E}">
        <p15:presenceInfo xmlns:p15="http://schemas.microsoft.com/office/powerpoint/2012/main" userId="S-1-5-21-3026233045-20759957-1393672501-164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47" autoAdjust="0"/>
    <p:restoredTop sz="63379" autoAdjust="0"/>
  </p:normalViewPr>
  <p:slideViewPr>
    <p:cSldViewPr snapToGrid="0">
      <p:cViewPr varScale="1">
        <p:scale>
          <a:sx n="94" d="100"/>
          <a:sy n="94" d="100"/>
        </p:scale>
        <p:origin x="91" y="182"/>
      </p:cViewPr>
      <p:guideLst/>
    </p:cSldViewPr>
  </p:slideViewPr>
  <p:outlineViewPr>
    <p:cViewPr>
      <p:scale>
        <a:sx n="33" d="100"/>
        <a:sy n="33" d="100"/>
      </p:scale>
      <p:origin x="0" y="-14616"/>
    </p:cViewPr>
  </p:outlineViewPr>
  <p:notesTextViewPr>
    <p:cViewPr>
      <p:scale>
        <a:sx n="3" d="2"/>
        <a:sy n="3" d="2"/>
      </p:scale>
      <p:origin x="0" y="0"/>
    </p:cViewPr>
  </p:notesTextViewPr>
  <p:sorterViewPr>
    <p:cViewPr varScale="1">
      <p:scale>
        <a:sx n="100" d="100"/>
        <a:sy n="100" d="100"/>
      </p:scale>
      <p:origin x="0" y="-12528"/>
    </p:cViewPr>
  </p:sorterViewPr>
  <p:notesViewPr>
    <p:cSldViewPr snapToGrid="0">
      <p:cViewPr varScale="1">
        <p:scale>
          <a:sx n="78" d="100"/>
          <a:sy n="78" d="100"/>
        </p:scale>
        <p:origin x="315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54DCC-CF15-46DD-9671-0207A9D16FC5}" type="datetimeFigureOut">
              <a:rPr lang="en-US" smtClean="0"/>
              <a:t>10/23/2021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12503-6F60-4ACD-89B3-40A088C4ED6B}" type="slidenum">
              <a:rPr lang="en-US" smtClean="0"/>
              <a:t>‹#›</a:t>
            </a:fld>
            <a:endParaRPr lang="en-US" dirty="0"/>
          </a:p>
        </p:txBody>
      </p:sp>
    </p:spTree>
    <p:extLst>
      <p:ext uri="{BB962C8B-B14F-4D97-AF65-F5344CB8AC3E}">
        <p14:creationId xmlns:p14="http://schemas.microsoft.com/office/powerpoint/2010/main" val="3101106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t>
            </a:r>
            <a:r>
              <a:rPr lang="en-US" sz="1200" dirty="0"/>
              <a:t>Paving the Road to the Future NSRS”</a:t>
            </a:r>
          </a:p>
          <a:p>
            <a:endParaRPr lang="en-US" sz="1200" dirty="0"/>
          </a:p>
          <a:p>
            <a:endParaRPr lang="en-US" dirty="0"/>
          </a:p>
        </p:txBody>
      </p:sp>
      <p:sp>
        <p:nvSpPr>
          <p:cNvPr id="4" name="Slide Number Placeholder 3"/>
          <p:cNvSpPr>
            <a:spLocks noGrp="1"/>
          </p:cNvSpPr>
          <p:nvPr>
            <p:ph type="sldNum" sz="quarter" idx="5"/>
          </p:nvPr>
        </p:nvSpPr>
        <p:spPr/>
        <p:txBody>
          <a:bodyPr/>
          <a:lstStyle/>
          <a:p>
            <a:fld id="{87912503-6F60-4ACD-89B3-40A088C4ED6B}" type="slidenum">
              <a:rPr lang="en-US" smtClean="0"/>
              <a:t>1</a:t>
            </a:fld>
            <a:endParaRPr lang="en-US" dirty="0"/>
          </a:p>
        </p:txBody>
      </p:sp>
    </p:spTree>
    <p:extLst>
      <p:ext uri="{BB962C8B-B14F-4D97-AF65-F5344CB8AC3E}">
        <p14:creationId xmlns:p14="http://schemas.microsoft.com/office/powerpoint/2010/main" val="128740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 Lynda Bell, the National Geodetic Survey Advisor for the Southwest Region.</a:t>
            </a:r>
          </a:p>
          <a:p>
            <a:r>
              <a:rPr lang="en-US" sz="1200" dirty="0"/>
              <a:t>We will be your narrators for this presentation.</a:t>
            </a:r>
          </a:p>
          <a:p>
            <a:endParaRPr lang="en-US" dirty="0"/>
          </a:p>
        </p:txBody>
      </p:sp>
      <p:sp>
        <p:nvSpPr>
          <p:cNvPr id="4" name="Slide Number Placeholder 3"/>
          <p:cNvSpPr>
            <a:spLocks noGrp="1"/>
          </p:cNvSpPr>
          <p:nvPr>
            <p:ph type="sldNum" sz="quarter" idx="5"/>
          </p:nvPr>
        </p:nvSpPr>
        <p:spPr/>
        <p:txBody>
          <a:bodyPr/>
          <a:lstStyle/>
          <a:p>
            <a:fld id="{87912503-6F60-4ACD-89B3-40A088C4ED6B}" type="slidenum">
              <a:rPr lang="en-US" smtClean="0"/>
              <a:t>2</a:t>
            </a:fld>
            <a:endParaRPr lang="en-US" dirty="0"/>
          </a:p>
        </p:txBody>
      </p:sp>
    </p:spTree>
    <p:extLst>
      <p:ext uri="{BB962C8B-B14F-4D97-AF65-F5344CB8AC3E}">
        <p14:creationId xmlns:p14="http://schemas.microsoft.com/office/powerpoint/2010/main" val="361967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1E4CC-1776-4257-9FC2-0184FA47595D}" type="slidenum">
              <a:rPr lang="en-US" altLang="en-US" smtClean="0"/>
              <a:pPr>
                <a:spcBef>
                  <a:spcPct val="0"/>
                </a:spcBef>
              </a:pPr>
              <a:t>12</a:t>
            </a:fld>
            <a:endParaRPr lang="en-US" altLang="en-US"/>
          </a:p>
        </p:txBody>
      </p:sp>
      <p:sp>
        <p:nvSpPr>
          <p:cNvPr id="88067" name="Rectangle 2"/>
          <p:cNvSpPr>
            <a:spLocks noGrp="1" noRot="1" noChangeAspect="1" noChangeArrowheads="1" noTextEdit="1"/>
          </p:cNvSpPr>
          <p:nvPr>
            <p:ph type="sldImg"/>
          </p:nvPr>
        </p:nvSpPr>
        <p:spPr bwMode="auto">
          <a:xfrm>
            <a:off x="1203325" y="703263"/>
            <a:ext cx="4697413" cy="3522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195263" y="4460875"/>
            <a:ext cx="6907212" cy="492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endParaRPr lang="en-US" altLang="en-US" sz="1600"/>
          </a:p>
        </p:txBody>
      </p:sp>
    </p:spTree>
    <p:extLst>
      <p:ext uri="{BB962C8B-B14F-4D97-AF65-F5344CB8AC3E}">
        <p14:creationId xmlns:p14="http://schemas.microsoft.com/office/powerpoint/2010/main" val="1381438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20884" indent="-277263">
              <a:spcBef>
                <a:spcPct val="30000"/>
              </a:spcBef>
              <a:defRPr sz="1200">
                <a:solidFill>
                  <a:schemeClr val="tx1"/>
                </a:solidFill>
                <a:latin typeface="Calibri" pitchFamily="34" charset="0"/>
              </a:defRPr>
            </a:lvl2pPr>
            <a:lvl3pPr marL="1109053" indent="-221811">
              <a:spcBef>
                <a:spcPct val="30000"/>
              </a:spcBef>
              <a:defRPr sz="1200">
                <a:solidFill>
                  <a:schemeClr val="tx1"/>
                </a:solidFill>
                <a:latin typeface="Calibri" pitchFamily="34" charset="0"/>
              </a:defRPr>
            </a:lvl3pPr>
            <a:lvl4pPr marL="1552674" indent="-221811">
              <a:spcBef>
                <a:spcPct val="30000"/>
              </a:spcBef>
              <a:defRPr sz="1200">
                <a:solidFill>
                  <a:schemeClr val="tx1"/>
                </a:solidFill>
                <a:latin typeface="Calibri" pitchFamily="34" charset="0"/>
              </a:defRPr>
            </a:lvl4pPr>
            <a:lvl5pPr marL="1996295" indent="-221811">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a:spcBef>
                <a:spcPct val="0"/>
              </a:spcBef>
            </a:pPr>
            <a:fld id="{805C13F3-18B7-4E93-ABC4-1C4EA60A5367}" type="slidenum">
              <a:rPr lang="en-US" altLang="en-US">
                <a:ea typeface="MS PGothic" pitchFamily="34" charset="-128"/>
              </a:rPr>
              <a:pPr>
                <a:spcBef>
                  <a:spcPct val="0"/>
                </a:spcBef>
              </a:pPr>
              <a:t>13</a:t>
            </a:fld>
            <a:endParaRPr lang="en-US" altLang="en-US">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such road would be complete without a bridge between the present and the future.</a:t>
            </a:r>
          </a:p>
        </p:txBody>
      </p:sp>
      <p:sp>
        <p:nvSpPr>
          <p:cNvPr id="4" name="Slide Number Placeholder 3"/>
          <p:cNvSpPr>
            <a:spLocks noGrp="1"/>
          </p:cNvSpPr>
          <p:nvPr>
            <p:ph type="sldNum" sz="quarter" idx="5"/>
          </p:nvPr>
        </p:nvSpPr>
        <p:spPr/>
        <p:txBody>
          <a:bodyPr/>
          <a:lstStyle/>
          <a:p>
            <a:fld id="{87912503-6F60-4ACD-89B3-40A088C4ED6B}" type="slidenum">
              <a:rPr lang="en-US" smtClean="0"/>
              <a:t>22</a:t>
            </a:fld>
            <a:endParaRPr lang="en-US" dirty="0"/>
          </a:p>
        </p:txBody>
      </p:sp>
    </p:spTree>
    <p:extLst>
      <p:ext uri="{BB962C8B-B14F-4D97-AF65-F5344CB8AC3E}">
        <p14:creationId xmlns:p14="http://schemas.microsoft.com/office/powerpoint/2010/main" val="106924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514350">
              <a:defRPr b="1"/>
            </a:lvl1pPr>
          </a:lstStyle>
          <a:p>
            <a:r>
              <a:rPr lang="en-US" dirty="0"/>
              <a:t>September 1, 2021</a:t>
            </a:r>
          </a:p>
        </p:txBody>
      </p:sp>
      <p:sp>
        <p:nvSpPr>
          <p:cNvPr id="5"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6"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13971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514350">
              <a:defRPr b="1"/>
            </a:lvl1pPr>
          </a:lstStyle>
          <a:p>
            <a:r>
              <a:rPr lang="en-US" dirty="0"/>
              <a:t>September 1, 2021</a:t>
            </a:r>
          </a:p>
        </p:txBody>
      </p:sp>
      <p:sp>
        <p:nvSpPr>
          <p:cNvPr id="5"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6"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3502631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514350">
              <a:defRPr b="1"/>
            </a:lvl1pPr>
          </a:lstStyle>
          <a:p>
            <a:r>
              <a:rPr lang="en-US" dirty="0"/>
              <a:t>September 1, 2021</a:t>
            </a:r>
          </a:p>
        </p:txBody>
      </p:sp>
      <p:sp>
        <p:nvSpPr>
          <p:cNvPr id="5"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6"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3275047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3E25B396-140F-4CB9-8A3B-5E1AA3F23722}" type="slidenum">
              <a:rPr lang="en-US" altLang="en-US"/>
              <a:pPr/>
              <a:t>‹#›</a:t>
            </a:fld>
            <a:endParaRPr lang="en-US" altLang="en-US" dirty="0"/>
          </a:p>
        </p:txBody>
      </p:sp>
    </p:spTree>
    <p:extLst>
      <p:ext uri="{BB962C8B-B14F-4D97-AF65-F5344CB8AC3E}">
        <p14:creationId xmlns:p14="http://schemas.microsoft.com/office/powerpoint/2010/main" val="2707431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EB5F5968-2192-4CB3-ABDB-EF83C119BB8E}" type="slidenum">
              <a:rPr lang="en-US" altLang="en-US"/>
              <a:pPr/>
              <a:t>‹#›</a:t>
            </a:fld>
            <a:endParaRPr lang="en-US" altLang="en-US" dirty="0"/>
          </a:p>
        </p:txBody>
      </p:sp>
    </p:spTree>
    <p:extLst>
      <p:ext uri="{BB962C8B-B14F-4D97-AF65-F5344CB8AC3E}">
        <p14:creationId xmlns:p14="http://schemas.microsoft.com/office/powerpoint/2010/main" val="1750098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22DE48A0-8EA5-40AB-B229-3736D82F7E56}" type="slidenum">
              <a:rPr lang="en-US" altLang="en-US"/>
              <a:pPr/>
              <a:t>‹#›</a:t>
            </a:fld>
            <a:endParaRPr lang="en-US" altLang="en-US" dirty="0"/>
          </a:p>
        </p:txBody>
      </p:sp>
    </p:spTree>
    <p:extLst>
      <p:ext uri="{BB962C8B-B14F-4D97-AF65-F5344CB8AC3E}">
        <p14:creationId xmlns:p14="http://schemas.microsoft.com/office/powerpoint/2010/main" val="123007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5A58ECAC-42FE-46A5-A63C-1FC164514073}" type="slidenum">
              <a:rPr lang="en-US" altLang="en-US"/>
              <a:pPr/>
              <a:t>‹#›</a:t>
            </a:fld>
            <a:endParaRPr lang="en-US" altLang="en-US" dirty="0"/>
          </a:p>
        </p:txBody>
      </p:sp>
    </p:spTree>
    <p:extLst>
      <p:ext uri="{BB962C8B-B14F-4D97-AF65-F5344CB8AC3E}">
        <p14:creationId xmlns:p14="http://schemas.microsoft.com/office/powerpoint/2010/main" val="3065165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fld id="{A7E1A877-000F-44F2-A34E-ED477B5F3707}" type="slidenum">
              <a:rPr lang="en-US" altLang="en-US"/>
              <a:pPr/>
              <a:t>‹#›</a:t>
            </a:fld>
            <a:endParaRPr lang="en-US" altLang="en-US" dirty="0"/>
          </a:p>
        </p:txBody>
      </p:sp>
    </p:spTree>
    <p:extLst>
      <p:ext uri="{BB962C8B-B14F-4D97-AF65-F5344CB8AC3E}">
        <p14:creationId xmlns:p14="http://schemas.microsoft.com/office/powerpoint/2010/main" val="128477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fld id="{7F72213E-9E0B-4FCF-BD40-534EFCCD8943}" type="slidenum">
              <a:rPr lang="en-US" altLang="en-US"/>
              <a:pPr/>
              <a:t>‹#›</a:t>
            </a:fld>
            <a:endParaRPr lang="en-US" altLang="en-US" dirty="0"/>
          </a:p>
        </p:txBody>
      </p:sp>
    </p:spTree>
    <p:extLst>
      <p:ext uri="{BB962C8B-B14F-4D97-AF65-F5344CB8AC3E}">
        <p14:creationId xmlns:p14="http://schemas.microsoft.com/office/powerpoint/2010/main" val="2716207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fld id="{7EAA9B20-142B-4CDE-B3D6-B0872C9C151A}" type="slidenum">
              <a:rPr lang="en-US" altLang="en-US"/>
              <a:pPr/>
              <a:t>‹#›</a:t>
            </a:fld>
            <a:endParaRPr lang="en-US" altLang="en-US" dirty="0"/>
          </a:p>
        </p:txBody>
      </p:sp>
    </p:spTree>
    <p:extLst>
      <p:ext uri="{BB962C8B-B14F-4D97-AF65-F5344CB8AC3E}">
        <p14:creationId xmlns:p14="http://schemas.microsoft.com/office/powerpoint/2010/main" val="2627252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24C8B04A-8E39-4EE0-8A43-A2CCAB8E76E1}" type="slidenum">
              <a:rPr lang="en-US" altLang="en-US"/>
              <a:pPr/>
              <a:t>‹#›</a:t>
            </a:fld>
            <a:endParaRPr lang="en-US" altLang="en-US" dirty="0"/>
          </a:p>
        </p:txBody>
      </p:sp>
    </p:spTree>
    <p:extLst>
      <p:ext uri="{BB962C8B-B14F-4D97-AF65-F5344CB8AC3E}">
        <p14:creationId xmlns:p14="http://schemas.microsoft.com/office/powerpoint/2010/main" val="79537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514350">
              <a:defRPr b="1"/>
            </a:lvl1pPr>
          </a:lstStyle>
          <a:p>
            <a:r>
              <a:rPr lang="en-US" dirty="0"/>
              <a:t>September 1, 2021</a:t>
            </a:r>
          </a:p>
        </p:txBody>
      </p:sp>
      <p:sp>
        <p:nvSpPr>
          <p:cNvPr id="5"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6"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977432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CC7DA881-67BA-4986-9876-D8BA85D0619D}" type="slidenum">
              <a:rPr lang="en-US" altLang="en-US"/>
              <a:pPr/>
              <a:t>‹#›</a:t>
            </a:fld>
            <a:endParaRPr lang="en-US" altLang="en-US" dirty="0"/>
          </a:p>
        </p:txBody>
      </p:sp>
    </p:spTree>
    <p:extLst>
      <p:ext uri="{BB962C8B-B14F-4D97-AF65-F5344CB8AC3E}">
        <p14:creationId xmlns:p14="http://schemas.microsoft.com/office/powerpoint/2010/main" val="180025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6A29030F-1581-46CC-B179-8D91D4DEBB89}" type="slidenum">
              <a:rPr lang="en-US" altLang="en-US"/>
              <a:pPr/>
              <a:t>‹#›</a:t>
            </a:fld>
            <a:endParaRPr lang="en-US" altLang="en-US" dirty="0"/>
          </a:p>
        </p:txBody>
      </p:sp>
    </p:spTree>
    <p:extLst>
      <p:ext uri="{BB962C8B-B14F-4D97-AF65-F5344CB8AC3E}">
        <p14:creationId xmlns:p14="http://schemas.microsoft.com/office/powerpoint/2010/main" val="4038849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D0985D37-6751-43EB-B858-E6B98926AEEB}" type="slidenum">
              <a:rPr lang="en-US" altLang="en-US"/>
              <a:pPr/>
              <a:t>‹#›</a:t>
            </a:fld>
            <a:endParaRPr lang="en-US" altLang="en-US" dirty="0"/>
          </a:p>
        </p:txBody>
      </p:sp>
    </p:spTree>
    <p:extLst>
      <p:ext uri="{BB962C8B-B14F-4D97-AF65-F5344CB8AC3E}">
        <p14:creationId xmlns:p14="http://schemas.microsoft.com/office/powerpoint/2010/main" val="2315435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7"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dirty="0"/>
          </a:p>
        </p:txBody>
      </p:sp>
    </p:spTree>
    <p:extLst>
      <p:ext uri="{BB962C8B-B14F-4D97-AF65-F5344CB8AC3E}">
        <p14:creationId xmlns:p14="http://schemas.microsoft.com/office/powerpoint/2010/main" val="88873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828801"/>
            <a:ext cx="82296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005565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dirty="0"/>
          </a:p>
        </p:txBody>
      </p:sp>
    </p:spTree>
    <p:extLst>
      <p:ext uri="{BB962C8B-B14F-4D97-AF65-F5344CB8AC3E}">
        <p14:creationId xmlns:p14="http://schemas.microsoft.com/office/powerpoint/2010/main" val="2642208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dirty="0"/>
          </a:p>
        </p:txBody>
      </p:sp>
    </p:spTree>
    <p:extLst>
      <p:ext uri="{BB962C8B-B14F-4D97-AF65-F5344CB8AC3E}">
        <p14:creationId xmlns:p14="http://schemas.microsoft.com/office/powerpoint/2010/main" val="2572930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dirty="0"/>
          </a:p>
        </p:txBody>
      </p:sp>
    </p:spTree>
    <p:extLst>
      <p:ext uri="{BB962C8B-B14F-4D97-AF65-F5344CB8AC3E}">
        <p14:creationId xmlns:p14="http://schemas.microsoft.com/office/powerpoint/2010/main" val="4257988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dirty="0"/>
          </a:p>
        </p:txBody>
      </p:sp>
    </p:spTree>
    <p:extLst>
      <p:ext uri="{BB962C8B-B14F-4D97-AF65-F5344CB8AC3E}">
        <p14:creationId xmlns:p14="http://schemas.microsoft.com/office/powerpoint/2010/main" val="449370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dirty="0"/>
          </a:p>
        </p:txBody>
      </p:sp>
    </p:spTree>
    <p:extLst>
      <p:ext uri="{BB962C8B-B14F-4D97-AF65-F5344CB8AC3E}">
        <p14:creationId xmlns:p14="http://schemas.microsoft.com/office/powerpoint/2010/main" val="2549256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514350">
              <a:defRPr b="1"/>
            </a:lvl1pPr>
          </a:lstStyle>
          <a:p>
            <a:r>
              <a:rPr lang="en-US" dirty="0"/>
              <a:t>September 1, 2021</a:t>
            </a:r>
          </a:p>
        </p:txBody>
      </p:sp>
      <p:sp>
        <p:nvSpPr>
          <p:cNvPr id="5"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6"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763637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dirty="0"/>
          </a:p>
        </p:txBody>
      </p:sp>
    </p:spTree>
    <p:extLst>
      <p:ext uri="{BB962C8B-B14F-4D97-AF65-F5344CB8AC3E}">
        <p14:creationId xmlns:p14="http://schemas.microsoft.com/office/powerpoint/2010/main" val="186334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dirty="0"/>
          </a:p>
        </p:txBody>
      </p:sp>
    </p:spTree>
    <p:extLst>
      <p:ext uri="{BB962C8B-B14F-4D97-AF65-F5344CB8AC3E}">
        <p14:creationId xmlns:p14="http://schemas.microsoft.com/office/powerpoint/2010/main" val="3508914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dirty="0"/>
          </a:p>
        </p:txBody>
      </p:sp>
    </p:spTree>
    <p:extLst>
      <p:ext uri="{BB962C8B-B14F-4D97-AF65-F5344CB8AC3E}">
        <p14:creationId xmlns:p14="http://schemas.microsoft.com/office/powerpoint/2010/main" val="336422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dirty="0"/>
          </a:p>
        </p:txBody>
      </p:sp>
    </p:spTree>
    <p:extLst>
      <p:ext uri="{BB962C8B-B14F-4D97-AF65-F5344CB8AC3E}">
        <p14:creationId xmlns:p14="http://schemas.microsoft.com/office/powerpoint/2010/main" val="109443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4ECF5524-5AE1-4C0E-86FE-209F7A2B1F96}" type="slidenum">
              <a:rPr lang="en-US" altLang="en-US" smtClean="0"/>
              <a:pPr/>
              <a:t>‹#›</a:t>
            </a:fld>
            <a:endParaRPr lang="en-US" altLang="en-US" dirty="0"/>
          </a:p>
        </p:txBody>
      </p:sp>
    </p:spTree>
    <p:extLst>
      <p:ext uri="{BB962C8B-B14F-4D97-AF65-F5344CB8AC3E}">
        <p14:creationId xmlns:p14="http://schemas.microsoft.com/office/powerpoint/2010/main" val="375213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a:t>
            </a:fld>
            <a:endParaRPr lang="en-US" altLang="en-US" dirty="0"/>
          </a:p>
        </p:txBody>
      </p:sp>
    </p:spTree>
    <p:extLst>
      <p:ext uri="{BB962C8B-B14F-4D97-AF65-F5344CB8AC3E}">
        <p14:creationId xmlns:p14="http://schemas.microsoft.com/office/powerpoint/2010/main" val="1189653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5348FC1C-9FAC-42C6-A671-AF5F02CEC57D}" type="slidenum">
              <a:rPr lang="en-US" altLang="en-US" smtClean="0"/>
              <a:pPr/>
              <a:t>‹#›</a:t>
            </a:fld>
            <a:endParaRPr lang="en-US" altLang="en-US" dirty="0"/>
          </a:p>
        </p:txBody>
      </p:sp>
    </p:spTree>
    <p:extLst>
      <p:ext uri="{BB962C8B-B14F-4D97-AF65-F5344CB8AC3E}">
        <p14:creationId xmlns:p14="http://schemas.microsoft.com/office/powerpoint/2010/main" val="2770989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16D807E3-CF9D-4CCF-B04A-D9D503FC4758}" type="slidenum">
              <a:rPr lang="en-US" altLang="en-US" smtClean="0"/>
              <a:pPr/>
              <a:t>‹#›</a:t>
            </a:fld>
            <a:endParaRPr lang="en-US" altLang="en-US" dirty="0"/>
          </a:p>
        </p:txBody>
      </p:sp>
    </p:spTree>
    <p:extLst>
      <p:ext uri="{BB962C8B-B14F-4D97-AF65-F5344CB8AC3E}">
        <p14:creationId xmlns:p14="http://schemas.microsoft.com/office/powerpoint/2010/main" val="3050004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dirty="0"/>
              <a:t>September 1, 2021</a:t>
            </a:r>
          </a:p>
        </p:txBody>
      </p:sp>
      <p:sp>
        <p:nvSpPr>
          <p:cNvPr id="8" name="Footer Placeholder 7"/>
          <p:cNvSpPr>
            <a:spLocks noGrp="1"/>
          </p:cNvSpPr>
          <p:nvPr>
            <p:ph type="ftr" sz="quarter" idx="11"/>
          </p:nvPr>
        </p:nvSpPr>
        <p:spPr/>
        <p:txBody>
          <a:bodyPr/>
          <a:lstStyle/>
          <a:p>
            <a:pPr>
              <a:defRPr/>
            </a:pPr>
            <a:r>
              <a:rPr lang="en-US" dirty="0"/>
              <a:t>Paving the Road to the Future NSRS</a:t>
            </a:r>
          </a:p>
        </p:txBody>
      </p:sp>
      <p:sp>
        <p:nvSpPr>
          <p:cNvPr id="9" name="Slide Number Placeholder 8"/>
          <p:cNvSpPr>
            <a:spLocks noGrp="1"/>
          </p:cNvSpPr>
          <p:nvPr>
            <p:ph type="sldNum" sz="quarter" idx="12"/>
          </p:nvPr>
        </p:nvSpPr>
        <p:spPr/>
        <p:txBody>
          <a:bodyPr/>
          <a:lstStyle/>
          <a:p>
            <a:fld id="{15EF0694-624E-4497-9346-82B2A7B2F26B}" type="slidenum">
              <a:rPr lang="en-US" altLang="en-US" smtClean="0"/>
              <a:pPr/>
              <a:t>‹#›</a:t>
            </a:fld>
            <a:endParaRPr lang="en-US" altLang="en-US" dirty="0"/>
          </a:p>
        </p:txBody>
      </p:sp>
    </p:spTree>
    <p:extLst>
      <p:ext uri="{BB962C8B-B14F-4D97-AF65-F5344CB8AC3E}">
        <p14:creationId xmlns:p14="http://schemas.microsoft.com/office/powerpoint/2010/main" val="1697570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dirty="0"/>
              <a:t>September 1, 2021</a:t>
            </a:r>
          </a:p>
        </p:txBody>
      </p:sp>
      <p:sp>
        <p:nvSpPr>
          <p:cNvPr id="4" name="Footer Placeholder 3"/>
          <p:cNvSpPr>
            <a:spLocks noGrp="1"/>
          </p:cNvSpPr>
          <p:nvPr>
            <p:ph type="ftr" sz="quarter" idx="11"/>
          </p:nvPr>
        </p:nvSpPr>
        <p:spPr/>
        <p:txBody>
          <a:bodyPr/>
          <a:lstStyle/>
          <a:p>
            <a:pPr>
              <a:defRPr/>
            </a:pPr>
            <a:r>
              <a:rPr lang="en-US" dirty="0"/>
              <a:t>Paving the Road to the Future NSRS</a:t>
            </a:r>
          </a:p>
        </p:txBody>
      </p:sp>
      <p:sp>
        <p:nvSpPr>
          <p:cNvPr id="5" name="Slide Number Placeholder 4"/>
          <p:cNvSpPr>
            <a:spLocks noGrp="1"/>
          </p:cNvSpPr>
          <p:nvPr>
            <p:ph type="sldNum" sz="quarter" idx="12"/>
          </p:nvPr>
        </p:nvSpPr>
        <p:spPr/>
        <p:txBody>
          <a:bodyPr/>
          <a:lstStyle/>
          <a:p>
            <a:fld id="{EC1A3A4B-FE94-49CA-AE04-142D27859815}" type="slidenum">
              <a:rPr lang="en-US" altLang="en-US" smtClean="0"/>
              <a:pPr/>
              <a:t>‹#›</a:t>
            </a:fld>
            <a:endParaRPr lang="en-US" altLang="en-US" dirty="0"/>
          </a:p>
        </p:txBody>
      </p:sp>
    </p:spTree>
    <p:extLst>
      <p:ext uri="{BB962C8B-B14F-4D97-AF65-F5344CB8AC3E}">
        <p14:creationId xmlns:p14="http://schemas.microsoft.com/office/powerpoint/2010/main" val="1394356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514350">
              <a:defRPr b="1"/>
            </a:lvl1pPr>
          </a:lstStyle>
          <a:p>
            <a:r>
              <a:rPr lang="en-US" dirty="0"/>
              <a:t>September 1, 2021</a:t>
            </a:r>
          </a:p>
        </p:txBody>
      </p:sp>
      <p:sp>
        <p:nvSpPr>
          <p:cNvPr id="6"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7"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853251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September 1, 2021</a:t>
            </a:r>
          </a:p>
        </p:txBody>
      </p:sp>
      <p:sp>
        <p:nvSpPr>
          <p:cNvPr id="3" name="Footer Placeholder 2"/>
          <p:cNvSpPr>
            <a:spLocks noGrp="1"/>
          </p:cNvSpPr>
          <p:nvPr>
            <p:ph type="ftr" sz="quarter" idx="11"/>
          </p:nvPr>
        </p:nvSpPr>
        <p:spPr/>
        <p:txBody>
          <a:bodyPr/>
          <a:lstStyle/>
          <a:p>
            <a:pPr>
              <a:defRPr/>
            </a:pPr>
            <a:r>
              <a:rPr lang="en-US" dirty="0"/>
              <a:t>Paving the Road to the Future NSRS</a:t>
            </a:r>
          </a:p>
        </p:txBody>
      </p:sp>
      <p:sp>
        <p:nvSpPr>
          <p:cNvPr id="4" name="Slide Number Placeholder 3"/>
          <p:cNvSpPr>
            <a:spLocks noGrp="1"/>
          </p:cNvSpPr>
          <p:nvPr>
            <p:ph type="sldNum" sz="quarter" idx="12"/>
          </p:nvPr>
        </p:nvSpPr>
        <p:spPr/>
        <p:txBody>
          <a:bodyPr/>
          <a:lstStyle/>
          <a:p>
            <a:fld id="{2A0A0E6A-B97A-45BF-9354-180D2ED9FBB7}" type="slidenum">
              <a:rPr lang="en-US" altLang="en-US" smtClean="0"/>
              <a:pPr/>
              <a:t>‹#›</a:t>
            </a:fld>
            <a:endParaRPr lang="en-US" altLang="en-US" dirty="0"/>
          </a:p>
        </p:txBody>
      </p:sp>
    </p:spTree>
    <p:extLst>
      <p:ext uri="{BB962C8B-B14F-4D97-AF65-F5344CB8AC3E}">
        <p14:creationId xmlns:p14="http://schemas.microsoft.com/office/powerpoint/2010/main" val="4234580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BDE31B67-9AC5-4103-BE2F-D56DB4FE4530}" type="slidenum">
              <a:rPr lang="en-US" altLang="en-US" smtClean="0"/>
              <a:pPr/>
              <a:t>‹#›</a:t>
            </a:fld>
            <a:endParaRPr lang="en-US" altLang="en-US" dirty="0"/>
          </a:p>
        </p:txBody>
      </p:sp>
    </p:spTree>
    <p:extLst>
      <p:ext uri="{BB962C8B-B14F-4D97-AF65-F5344CB8AC3E}">
        <p14:creationId xmlns:p14="http://schemas.microsoft.com/office/powerpoint/2010/main" val="3721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9C338B5F-2211-44F1-ACB4-26D7BCD03E61}" type="slidenum">
              <a:rPr lang="en-US" altLang="en-US" smtClean="0"/>
              <a:pPr/>
              <a:t>‹#›</a:t>
            </a:fld>
            <a:endParaRPr lang="en-US" altLang="en-US" dirty="0"/>
          </a:p>
        </p:txBody>
      </p:sp>
    </p:spTree>
    <p:extLst>
      <p:ext uri="{BB962C8B-B14F-4D97-AF65-F5344CB8AC3E}">
        <p14:creationId xmlns:p14="http://schemas.microsoft.com/office/powerpoint/2010/main" val="2901116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1C2E4CE5-60F5-46DF-BBCC-D9C2C287493D}" type="slidenum">
              <a:rPr lang="en-US" altLang="en-US" smtClean="0"/>
              <a:pPr/>
              <a:t>‹#›</a:t>
            </a:fld>
            <a:endParaRPr lang="en-US" altLang="en-US" dirty="0"/>
          </a:p>
        </p:txBody>
      </p:sp>
    </p:spTree>
    <p:extLst>
      <p:ext uri="{BB962C8B-B14F-4D97-AF65-F5344CB8AC3E}">
        <p14:creationId xmlns:p14="http://schemas.microsoft.com/office/powerpoint/2010/main" val="3002100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D970A05D-251F-4E86-856B-0F8D5CDE8470}" type="slidenum">
              <a:rPr lang="en-US" altLang="en-US" smtClean="0"/>
              <a:pPr/>
              <a:t>‹#›</a:t>
            </a:fld>
            <a:endParaRPr lang="en-US" altLang="en-US" dirty="0"/>
          </a:p>
        </p:txBody>
      </p:sp>
    </p:spTree>
    <p:extLst>
      <p:ext uri="{BB962C8B-B14F-4D97-AF65-F5344CB8AC3E}">
        <p14:creationId xmlns:p14="http://schemas.microsoft.com/office/powerpoint/2010/main" val="543624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defTabSz="685800">
              <a:defRPr b="1"/>
            </a:lvl1pPr>
          </a:lstStyle>
          <a:p>
            <a:pPr>
              <a:defRPr/>
            </a:pPr>
            <a:fld id="{0B366B1F-012C-4E31-AB14-A18E7992FCFE}" type="slidenum">
              <a:rPr lang="en-US" altLang="en-US" smtClean="0"/>
              <a:pPr>
                <a:defRPr/>
              </a:pPr>
              <a:t>‹#›</a:t>
            </a:fld>
            <a:endParaRPr lang="en-US" altLang="en-US" dirty="0"/>
          </a:p>
        </p:txBody>
      </p:sp>
    </p:spTree>
    <p:extLst>
      <p:ext uri="{BB962C8B-B14F-4D97-AF65-F5344CB8AC3E}">
        <p14:creationId xmlns:p14="http://schemas.microsoft.com/office/powerpoint/2010/main" val="2477180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defTabSz="685800">
              <a:defRPr b="1"/>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165887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defTabSz="685800">
              <a:defRPr b="1"/>
            </a:lvl1pPr>
          </a:lstStyle>
          <a:p>
            <a:pPr>
              <a:defRPr/>
            </a:pPr>
            <a:fld id="{83864427-88BE-4288-AA80-6880B6419519}" type="slidenum">
              <a:rPr lang="en-US" altLang="en-US" smtClean="0"/>
              <a:pPr>
                <a:defRPr/>
              </a:pPr>
              <a:t>‹#›</a:t>
            </a:fld>
            <a:endParaRPr lang="en-US" altLang="en-US" dirty="0"/>
          </a:p>
        </p:txBody>
      </p:sp>
    </p:spTree>
    <p:extLst>
      <p:ext uri="{BB962C8B-B14F-4D97-AF65-F5344CB8AC3E}">
        <p14:creationId xmlns:p14="http://schemas.microsoft.com/office/powerpoint/2010/main" val="3727450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defTabSz="685800">
              <a:defRPr b="1"/>
            </a:lvl1pPr>
          </a:lstStyle>
          <a:p>
            <a:pPr>
              <a:defRPr/>
            </a:pPr>
            <a:fld id="{9A93CB1C-6E9B-46EC-AE82-4CCAD02047A8}" type="slidenum">
              <a:rPr lang="en-US" altLang="en-US" smtClean="0"/>
              <a:pPr>
                <a:defRPr/>
              </a:pPr>
              <a:t>‹#›</a:t>
            </a:fld>
            <a:endParaRPr lang="en-US" altLang="en-US" dirty="0"/>
          </a:p>
        </p:txBody>
      </p:sp>
    </p:spTree>
    <p:extLst>
      <p:ext uri="{BB962C8B-B14F-4D97-AF65-F5344CB8AC3E}">
        <p14:creationId xmlns:p14="http://schemas.microsoft.com/office/powerpoint/2010/main" val="3697297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8"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defTabSz="685800">
              <a:defRPr b="1"/>
            </a:lvl1pPr>
          </a:lstStyle>
          <a:p>
            <a:pPr>
              <a:defRPr/>
            </a:pPr>
            <a:fld id="{DCCC463B-DC24-4D15-892B-CB6BEEB329FA}" type="slidenum">
              <a:rPr lang="en-US" altLang="en-US" smtClean="0"/>
              <a:pPr>
                <a:defRPr/>
              </a:pPr>
              <a:t>‹#›</a:t>
            </a:fld>
            <a:endParaRPr lang="en-US" altLang="en-US" dirty="0"/>
          </a:p>
        </p:txBody>
      </p:sp>
    </p:spTree>
    <p:extLst>
      <p:ext uri="{BB962C8B-B14F-4D97-AF65-F5344CB8AC3E}">
        <p14:creationId xmlns:p14="http://schemas.microsoft.com/office/powerpoint/2010/main" val="3218747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514350">
              <a:defRPr b="1"/>
            </a:lvl1pPr>
          </a:lstStyle>
          <a:p>
            <a:r>
              <a:rPr lang="en-US" dirty="0"/>
              <a:t>September 1, 2021</a:t>
            </a:r>
          </a:p>
        </p:txBody>
      </p:sp>
      <p:sp>
        <p:nvSpPr>
          <p:cNvPr id="8"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9"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258838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4"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defTabSz="685800">
              <a:defRPr b="1"/>
            </a:lvl1pPr>
          </a:lstStyle>
          <a:p>
            <a:pPr>
              <a:defRPr/>
            </a:pPr>
            <a:fld id="{23566EEE-DC84-4D1F-987F-3E776EDE92C0}" type="slidenum">
              <a:rPr lang="en-US" altLang="en-US" smtClean="0"/>
              <a:pPr>
                <a:defRPr/>
              </a:pPr>
              <a:t>‹#›</a:t>
            </a:fld>
            <a:endParaRPr lang="en-US" altLang="en-US" dirty="0"/>
          </a:p>
        </p:txBody>
      </p:sp>
    </p:spTree>
    <p:extLst>
      <p:ext uri="{BB962C8B-B14F-4D97-AF65-F5344CB8AC3E}">
        <p14:creationId xmlns:p14="http://schemas.microsoft.com/office/powerpoint/2010/main" val="876421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3"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defTabSz="685800">
              <a:defRPr b="1"/>
            </a:lvl1pPr>
          </a:lstStyle>
          <a:p>
            <a:pPr>
              <a:defRPr/>
            </a:pPr>
            <a:fld id="{43BFA99B-C703-4852-B2BB-2E440DC6F13D}" type="slidenum">
              <a:rPr lang="en-US" altLang="en-US" smtClean="0"/>
              <a:pPr>
                <a:defRPr/>
              </a:pPr>
              <a:t>‹#›</a:t>
            </a:fld>
            <a:endParaRPr lang="en-US" altLang="en-US" dirty="0"/>
          </a:p>
        </p:txBody>
      </p:sp>
    </p:spTree>
    <p:extLst>
      <p:ext uri="{BB962C8B-B14F-4D97-AF65-F5344CB8AC3E}">
        <p14:creationId xmlns:p14="http://schemas.microsoft.com/office/powerpoint/2010/main" val="875529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defTabSz="685800">
              <a:defRPr b="1"/>
            </a:lvl1pPr>
          </a:lstStyle>
          <a:p>
            <a:pPr>
              <a:defRPr/>
            </a:pPr>
            <a:fld id="{C84E481F-FB85-4082-8F56-F5DD5F0DA8CD}" type="slidenum">
              <a:rPr lang="en-US" altLang="en-US" smtClean="0"/>
              <a:pPr>
                <a:defRPr/>
              </a:pPr>
              <a:t>‹#›</a:t>
            </a:fld>
            <a:endParaRPr lang="en-US" altLang="en-US" dirty="0"/>
          </a:p>
        </p:txBody>
      </p:sp>
    </p:spTree>
    <p:extLst>
      <p:ext uri="{BB962C8B-B14F-4D97-AF65-F5344CB8AC3E}">
        <p14:creationId xmlns:p14="http://schemas.microsoft.com/office/powerpoint/2010/main" val="430096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defTabSz="685800">
              <a:defRPr b="1"/>
            </a:lvl1pPr>
          </a:lstStyle>
          <a:p>
            <a:pPr>
              <a:defRPr/>
            </a:pPr>
            <a:fld id="{1329712A-88EE-42EE-AF9E-C31EDED82A73}" type="slidenum">
              <a:rPr lang="en-US" altLang="en-US" smtClean="0"/>
              <a:pPr>
                <a:defRPr/>
              </a:pPr>
              <a:t>‹#›</a:t>
            </a:fld>
            <a:endParaRPr lang="en-US" altLang="en-US" dirty="0"/>
          </a:p>
        </p:txBody>
      </p:sp>
    </p:spTree>
    <p:extLst>
      <p:ext uri="{BB962C8B-B14F-4D97-AF65-F5344CB8AC3E}">
        <p14:creationId xmlns:p14="http://schemas.microsoft.com/office/powerpoint/2010/main" val="478535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defTabSz="685800">
              <a:defRPr b="1"/>
            </a:lvl1pPr>
          </a:lstStyle>
          <a:p>
            <a:pPr>
              <a:defRPr/>
            </a:pPr>
            <a:fld id="{85875531-0A71-45B3-9CA1-F580700DA19E}" type="slidenum">
              <a:rPr lang="en-US" altLang="en-US" smtClean="0"/>
              <a:pPr>
                <a:defRPr/>
              </a:pPr>
              <a:t>‹#›</a:t>
            </a:fld>
            <a:endParaRPr lang="en-US" altLang="en-US" dirty="0"/>
          </a:p>
        </p:txBody>
      </p:sp>
    </p:spTree>
    <p:extLst>
      <p:ext uri="{BB962C8B-B14F-4D97-AF65-F5344CB8AC3E}">
        <p14:creationId xmlns:p14="http://schemas.microsoft.com/office/powerpoint/2010/main" val="3255383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defTabSz="685800">
              <a:defRPr b="1"/>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defTabSz="685800">
              <a:defRPr b="1"/>
            </a:lvl1pPr>
          </a:lstStyle>
          <a:p>
            <a:pPr>
              <a:defRPr/>
            </a:pPr>
            <a:fld id="{CAF41F2C-908B-4A99-9DEA-158F5E8561D1}" type="slidenum">
              <a:rPr lang="en-US" altLang="en-US" smtClean="0"/>
              <a:pPr>
                <a:defRPr/>
              </a:pPr>
              <a:t>‹#›</a:t>
            </a:fld>
            <a:endParaRPr lang="en-US" altLang="en-US" dirty="0"/>
          </a:p>
        </p:txBody>
      </p:sp>
    </p:spTree>
    <p:extLst>
      <p:ext uri="{BB962C8B-B14F-4D97-AF65-F5344CB8AC3E}">
        <p14:creationId xmlns:p14="http://schemas.microsoft.com/office/powerpoint/2010/main" val="4292215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3E25B396-140F-4CB9-8A3B-5E1AA3F23722}" type="slidenum">
              <a:rPr lang="en-US" altLang="en-US"/>
              <a:pPr/>
              <a:t>‹#›</a:t>
            </a:fld>
            <a:endParaRPr lang="en-US" altLang="en-US" dirty="0"/>
          </a:p>
        </p:txBody>
      </p:sp>
    </p:spTree>
    <p:extLst>
      <p:ext uri="{BB962C8B-B14F-4D97-AF65-F5344CB8AC3E}">
        <p14:creationId xmlns:p14="http://schemas.microsoft.com/office/powerpoint/2010/main" val="2178165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EB5F5968-2192-4CB3-ABDB-EF83C119BB8E}" type="slidenum">
              <a:rPr lang="en-US" altLang="en-US"/>
              <a:pPr/>
              <a:t>‹#›</a:t>
            </a:fld>
            <a:endParaRPr lang="en-US" altLang="en-US" dirty="0"/>
          </a:p>
        </p:txBody>
      </p:sp>
    </p:spTree>
    <p:extLst>
      <p:ext uri="{BB962C8B-B14F-4D97-AF65-F5344CB8AC3E}">
        <p14:creationId xmlns:p14="http://schemas.microsoft.com/office/powerpoint/2010/main" val="166324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22DE48A0-8EA5-40AB-B229-3736D82F7E56}" type="slidenum">
              <a:rPr lang="en-US" altLang="en-US"/>
              <a:pPr/>
              <a:t>‹#›</a:t>
            </a:fld>
            <a:endParaRPr lang="en-US" altLang="en-US" dirty="0"/>
          </a:p>
        </p:txBody>
      </p:sp>
    </p:spTree>
    <p:extLst>
      <p:ext uri="{BB962C8B-B14F-4D97-AF65-F5344CB8AC3E}">
        <p14:creationId xmlns:p14="http://schemas.microsoft.com/office/powerpoint/2010/main" val="631316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5A58ECAC-42FE-46A5-A63C-1FC164514073}" type="slidenum">
              <a:rPr lang="en-US" altLang="en-US"/>
              <a:pPr/>
              <a:t>‹#›</a:t>
            </a:fld>
            <a:endParaRPr lang="en-US" altLang="en-US" dirty="0"/>
          </a:p>
        </p:txBody>
      </p:sp>
    </p:spTree>
    <p:extLst>
      <p:ext uri="{BB962C8B-B14F-4D97-AF65-F5344CB8AC3E}">
        <p14:creationId xmlns:p14="http://schemas.microsoft.com/office/powerpoint/2010/main" val="1681376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514350">
              <a:defRPr b="1"/>
            </a:lvl1pPr>
          </a:lstStyle>
          <a:p>
            <a:r>
              <a:rPr lang="en-US" dirty="0"/>
              <a:t>September 1, 2021</a:t>
            </a:r>
          </a:p>
        </p:txBody>
      </p:sp>
      <p:sp>
        <p:nvSpPr>
          <p:cNvPr id="4"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5"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744833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fld id="{A7E1A877-000F-44F2-A34E-ED477B5F3707}" type="slidenum">
              <a:rPr lang="en-US" altLang="en-US"/>
              <a:pPr/>
              <a:t>‹#›</a:t>
            </a:fld>
            <a:endParaRPr lang="en-US" altLang="en-US" dirty="0"/>
          </a:p>
        </p:txBody>
      </p:sp>
    </p:spTree>
    <p:extLst>
      <p:ext uri="{BB962C8B-B14F-4D97-AF65-F5344CB8AC3E}">
        <p14:creationId xmlns:p14="http://schemas.microsoft.com/office/powerpoint/2010/main" val="1686582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fld id="{7F72213E-9E0B-4FCF-BD40-534EFCCD8943}" type="slidenum">
              <a:rPr lang="en-US" altLang="en-US"/>
              <a:pPr/>
              <a:t>‹#›</a:t>
            </a:fld>
            <a:endParaRPr lang="en-US" altLang="en-US" dirty="0"/>
          </a:p>
        </p:txBody>
      </p:sp>
    </p:spTree>
    <p:extLst>
      <p:ext uri="{BB962C8B-B14F-4D97-AF65-F5344CB8AC3E}">
        <p14:creationId xmlns:p14="http://schemas.microsoft.com/office/powerpoint/2010/main" val="2138469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fld id="{7EAA9B20-142B-4CDE-B3D6-B0872C9C151A}" type="slidenum">
              <a:rPr lang="en-US" altLang="en-US"/>
              <a:pPr/>
              <a:t>‹#›</a:t>
            </a:fld>
            <a:endParaRPr lang="en-US" altLang="en-US" dirty="0"/>
          </a:p>
        </p:txBody>
      </p:sp>
    </p:spTree>
    <p:extLst>
      <p:ext uri="{BB962C8B-B14F-4D97-AF65-F5344CB8AC3E}">
        <p14:creationId xmlns:p14="http://schemas.microsoft.com/office/powerpoint/2010/main" val="639159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24C8B04A-8E39-4EE0-8A43-A2CCAB8E76E1}" type="slidenum">
              <a:rPr lang="en-US" altLang="en-US"/>
              <a:pPr/>
              <a:t>‹#›</a:t>
            </a:fld>
            <a:endParaRPr lang="en-US" altLang="en-US" dirty="0"/>
          </a:p>
        </p:txBody>
      </p:sp>
    </p:spTree>
    <p:extLst>
      <p:ext uri="{BB962C8B-B14F-4D97-AF65-F5344CB8AC3E}">
        <p14:creationId xmlns:p14="http://schemas.microsoft.com/office/powerpoint/2010/main" val="2396613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fld id="{CC7DA881-67BA-4986-9876-D8BA85D0619D}" type="slidenum">
              <a:rPr lang="en-US" altLang="en-US"/>
              <a:pPr/>
              <a:t>‹#›</a:t>
            </a:fld>
            <a:endParaRPr lang="en-US" altLang="en-US" dirty="0"/>
          </a:p>
        </p:txBody>
      </p:sp>
    </p:spTree>
    <p:extLst>
      <p:ext uri="{BB962C8B-B14F-4D97-AF65-F5344CB8AC3E}">
        <p14:creationId xmlns:p14="http://schemas.microsoft.com/office/powerpoint/2010/main" val="2287521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6A29030F-1581-46CC-B179-8D91D4DEBB89}" type="slidenum">
              <a:rPr lang="en-US" altLang="en-US"/>
              <a:pPr/>
              <a:t>‹#›</a:t>
            </a:fld>
            <a:endParaRPr lang="en-US" altLang="en-US" dirty="0"/>
          </a:p>
        </p:txBody>
      </p:sp>
    </p:spTree>
    <p:extLst>
      <p:ext uri="{BB962C8B-B14F-4D97-AF65-F5344CB8AC3E}">
        <p14:creationId xmlns:p14="http://schemas.microsoft.com/office/powerpoint/2010/main" val="268197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fld id="{D0985D37-6751-43EB-B858-E6B98926AEEB}" type="slidenum">
              <a:rPr lang="en-US" altLang="en-US"/>
              <a:pPr/>
              <a:t>‹#›</a:t>
            </a:fld>
            <a:endParaRPr lang="en-US" altLang="en-US" dirty="0"/>
          </a:p>
        </p:txBody>
      </p:sp>
    </p:spTree>
    <p:extLst>
      <p:ext uri="{BB962C8B-B14F-4D97-AF65-F5344CB8AC3E}">
        <p14:creationId xmlns:p14="http://schemas.microsoft.com/office/powerpoint/2010/main" val="3407106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7"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dirty="0"/>
          </a:p>
        </p:txBody>
      </p:sp>
    </p:spTree>
    <p:extLst>
      <p:ext uri="{BB962C8B-B14F-4D97-AF65-F5344CB8AC3E}">
        <p14:creationId xmlns:p14="http://schemas.microsoft.com/office/powerpoint/2010/main" val="875840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828801"/>
            <a:ext cx="82296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295052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dirty="0"/>
          </a:p>
        </p:txBody>
      </p:sp>
    </p:spTree>
    <p:extLst>
      <p:ext uri="{BB962C8B-B14F-4D97-AF65-F5344CB8AC3E}">
        <p14:creationId xmlns:p14="http://schemas.microsoft.com/office/powerpoint/2010/main" val="150719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514350">
              <a:defRPr b="1"/>
            </a:lvl1pPr>
          </a:lstStyle>
          <a:p>
            <a:r>
              <a:rPr lang="en-US" dirty="0"/>
              <a:t>September 1, 2021</a:t>
            </a:r>
          </a:p>
        </p:txBody>
      </p:sp>
      <p:sp>
        <p:nvSpPr>
          <p:cNvPr id="3"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4"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3577934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dirty="0"/>
          </a:p>
        </p:txBody>
      </p:sp>
    </p:spTree>
    <p:extLst>
      <p:ext uri="{BB962C8B-B14F-4D97-AF65-F5344CB8AC3E}">
        <p14:creationId xmlns:p14="http://schemas.microsoft.com/office/powerpoint/2010/main" val="2962478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dirty="0"/>
          </a:p>
        </p:txBody>
      </p:sp>
    </p:spTree>
    <p:extLst>
      <p:ext uri="{BB962C8B-B14F-4D97-AF65-F5344CB8AC3E}">
        <p14:creationId xmlns:p14="http://schemas.microsoft.com/office/powerpoint/2010/main" val="53444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dirty="0"/>
          </a:p>
        </p:txBody>
      </p:sp>
    </p:spTree>
    <p:extLst>
      <p:ext uri="{BB962C8B-B14F-4D97-AF65-F5344CB8AC3E}">
        <p14:creationId xmlns:p14="http://schemas.microsoft.com/office/powerpoint/2010/main" val="3801719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dirty="0"/>
          </a:p>
        </p:txBody>
      </p:sp>
    </p:spTree>
    <p:extLst>
      <p:ext uri="{BB962C8B-B14F-4D97-AF65-F5344CB8AC3E}">
        <p14:creationId xmlns:p14="http://schemas.microsoft.com/office/powerpoint/2010/main" val="1992335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dirty="0"/>
          </a:p>
        </p:txBody>
      </p:sp>
    </p:spTree>
    <p:extLst>
      <p:ext uri="{BB962C8B-B14F-4D97-AF65-F5344CB8AC3E}">
        <p14:creationId xmlns:p14="http://schemas.microsoft.com/office/powerpoint/2010/main" val="2704446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dirty="0"/>
          </a:p>
        </p:txBody>
      </p:sp>
    </p:spTree>
    <p:extLst>
      <p:ext uri="{BB962C8B-B14F-4D97-AF65-F5344CB8AC3E}">
        <p14:creationId xmlns:p14="http://schemas.microsoft.com/office/powerpoint/2010/main" val="2411482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dirty="0"/>
          </a:p>
        </p:txBody>
      </p:sp>
    </p:spTree>
    <p:extLst>
      <p:ext uri="{BB962C8B-B14F-4D97-AF65-F5344CB8AC3E}">
        <p14:creationId xmlns:p14="http://schemas.microsoft.com/office/powerpoint/2010/main" val="3881938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dirty="0"/>
          </a:p>
        </p:txBody>
      </p:sp>
    </p:spTree>
    <p:extLst>
      <p:ext uri="{BB962C8B-B14F-4D97-AF65-F5344CB8AC3E}">
        <p14:creationId xmlns:p14="http://schemas.microsoft.com/office/powerpoint/2010/main" val="2173104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4ECF5524-5AE1-4C0E-86FE-209F7A2B1F96}" type="slidenum">
              <a:rPr lang="en-US" altLang="en-US" smtClean="0"/>
              <a:pPr/>
              <a:t>‹#›</a:t>
            </a:fld>
            <a:endParaRPr lang="en-US" altLang="en-US" dirty="0"/>
          </a:p>
        </p:txBody>
      </p:sp>
    </p:spTree>
    <p:extLst>
      <p:ext uri="{BB962C8B-B14F-4D97-AF65-F5344CB8AC3E}">
        <p14:creationId xmlns:p14="http://schemas.microsoft.com/office/powerpoint/2010/main" val="76146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a:t>
            </a:fld>
            <a:endParaRPr lang="en-US" altLang="en-US" dirty="0"/>
          </a:p>
        </p:txBody>
      </p:sp>
    </p:spTree>
    <p:extLst>
      <p:ext uri="{BB962C8B-B14F-4D97-AF65-F5344CB8AC3E}">
        <p14:creationId xmlns:p14="http://schemas.microsoft.com/office/powerpoint/2010/main" val="191923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defTabSz="514350">
              <a:defRPr b="1"/>
            </a:lvl1pPr>
          </a:lstStyle>
          <a:p>
            <a:r>
              <a:rPr lang="en-US" dirty="0"/>
              <a:t>September 1, 2021</a:t>
            </a:r>
          </a:p>
        </p:txBody>
      </p:sp>
      <p:sp>
        <p:nvSpPr>
          <p:cNvPr id="6"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7"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4225188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5348FC1C-9FAC-42C6-A671-AF5F02CEC57D}" type="slidenum">
              <a:rPr lang="en-US" altLang="en-US" smtClean="0"/>
              <a:pPr/>
              <a:t>‹#›</a:t>
            </a:fld>
            <a:endParaRPr lang="en-US" altLang="en-US" dirty="0"/>
          </a:p>
        </p:txBody>
      </p:sp>
    </p:spTree>
    <p:extLst>
      <p:ext uri="{BB962C8B-B14F-4D97-AF65-F5344CB8AC3E}">
        <p14:creationId xmlns:p14="http://schemas.microsoft.com/office/powerpoint/2010/main" val="344080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16D807E3-CF9D-4CCF-B04A-D9D503FC4758}" type="slidenum">
              <a:rPr lang="en-US" altLang="en-US" smtClean="0"/>
              <a:pPr/>
              <a:t>‹#›</a:t>
            </a:fld>
            <a:endParaRPr lang="en-US" altLang="en-US" dirty="0"/>
          </a:p>
        </p:txBody>
      </p:sp>
    </p:spTree>
    <p:extLst>
      <p:ext uri="{BB962C8B-B14F-4D97-AF65-F5344CB8AC3E}">
        <p14:creationId xmlns:p14="http://schemas.microsoft.com/office/powerpoint/2010/main" val="2817997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r>
              <a:rPr lang="en-US" dirty="0"/>
              <a:t>September 1, 2021</a:t>
            </a:r>
          </a:p>
        </p:txBody>
      </p:sp>
      <p:sp>
        <p:nvSpPr>
          <p:cNvPr id="8" name="Footer Placeholder 7"/>
          <p:cNvSpPr>
            <a:spLocks noGrp="1"/>
          </p:cNvSpPr>
          <p:nvPr>
            <p:ph type="ftr" sz="quarter" idx="11"/>
          </p:nvPr>
        </p:nvSpPr>
        <p:spPr/>
        <p:txBody>
          <a:bodyPr/>
          <a:lstStyle/>
          <a:p>
            <a:pPr>
              <a:defRPr/>
            </a:pPr>
            <a:r>
              <a:rPr lang="en-US" dirty="0"/>
              <a:t>Paving the Road to the Future NSRS</a:t>
            </a:r>
          </a:p>
        </p:txBody>
      </p:sp>
      <p:sp>
        <p:nvSpPr>
          <p:cNvPr id="9" name="Slide Number Placeholder 8"/>
          <p:cNvSpPr>
            <a:spLocks noGrp="1"/>
          </p:cNvSpPr>
          <p:nvPr>
            <p:ph type="sldNum" sz="quarter" idx="12"/>
          </p:nvPr>
        </p:nvSpPr>
        <p:spPr/>
        <p:txBody>
          <a:bodyPr/>
          <a:lstStyle/>
          <a:p>
            <a:fld id="{15EF0694-624E-4497-9346-82B2A7B2F26B}" type="slidenum">
              <a:rPr lang="en-US" altLang="en-US" smtClean="0"/>
              <a:pPr/>
              <a:t>‹#›</a:t>
            </a:fld>
            <a:endParaRPr lang="en-US" altLang="en-US" dirty="0"/>
          </a:p>
        </p:txBody>
      </p:sp>
    </p:spTree>
    <p:extLst>
      <p:ext uri="{BB962C8B-B14F-4D97-AF65-F5344CB8AC3E}">
        <p14:creationId xmlns:p14="http://schemas.microsoft.com/office/powerpoint/2010/main" val="1690216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dirty="0"/>
              <a:t>September 1, 2021</a:t>
            </a:r>
          </a:p>
        </p:txBody>
      </p:sp>
      <p:sp>
        <p:nvSpPr>
          <p:cNvPr id="4" name="Footer Placeholder 3"/>
          <p:cNvSpPr>
            <a:spLocks noGrp="1"/>
          </p:cNvSpPr>
          <p:nvPr>
            <p:ph type="ftr" sz="quarter" idx="11"/>
          </p:nvPr>
        </p:nvSpPr>
        <p:spPr/>
        <p:txBody>
          <a:bodyPr/>
          <a:lstStyle/>
          <a:p>
            <a:pPr>
              <a:defRPr/>
            </a:pPr>
            <a:r>
              <a:rPr lang="en-US" dirty="0"/>
              <a:t>Paving the Road to the Future NSRS</a:t>
            </a:r>
          </a:p>
        </p:txBody>
      </p:sp>
      <p:sp>
        <p:nvSpPr>
          <p:cNvPr id="5" name="Slide Number Placeholder 4"/>
          <p:cNvSpPr>
            <a:spLocks noGrp="1"/>
          </p:cNvSpPr>
          <p:nvPr>
            <p:ph type="sldNum" sz="quarter" idx="12"/>
          </p:nvPr>
        </p:nvSpPr>
        <p:spPr/>
        <p:txBody>
          <a:bodyPr/>
          <a:lstStyle/>
          <a:p>
            <a:fld id="{EC1A3A4B-FE94-49CA-AE04-142D27859815}" type="slidenum">
              <a:rPr lang="en-US" altLang="en-US" smtClean="0"/>
              <a:pPr/>
              <a:t>‹#›</a:t>
            </a:fld>
            <a:endParaRPr lang="en-US" altLang="en-US" dirty="0"/>
          </a:p>
        </p:txBody>
      </p:sp>
    </p:spTree>
    <p:extLst>
      <p:ext uri="{BB962C8B-B14F-4D97-AF65-F5344CB8AC3E}">
        <p14:creationId xmlns:p14="http://schemas.microsoft.com/office/powerpoint/2010/main" val="2848282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September 1, 2021</a:t>
            </a:r>
          </a:p>
        </p:txBody>
      </p:sp>
      <p:sp>
        <p:nvSpPr>
          <p:cNvPr id="3" name="Footer Placeholder 2"/>
          <p:cNvSpPr>
            <a:spLocks noGrp="1"/>
          </p:cNvSpPr>
          <p:nvPr>
            <p:ph type="ftr" sz="quarter" idx="11"/>
          </p:nvPr>
        </p:nvSpPr>
        <p:spPr/>
        <p:txBody>
          <a:bodyPr/>
          <a:lstStyle/>
          <a:p>
            <a:pPr>
              <a:defRPr/>
            </a:pPr>
            <a:r>
              <a:rPr lang="en-US" dirty="0"/>
              <a:t>Paving the Road to the Future NSRS</a:t>
            </a:r>
          </a:p>
        </p:txBody>
      </p:sp>
      <p:sp>
        <p:nvSpPr>
          <p:cNvPr id="4" name="Slide Number Placeholder 3"/>
          <p:cNvSpPr>
            <a:spLocks noGrp="1"/>
          </p:cNvSpPr>
          <p:nvPr>
            <p:ph type="sldNum" sz="quarter" idx="12"/>
          </p:nvPr>
        </p:nvSpPr>
        <p:spPr/>
        <p:txBody>
          <a:bodyPr/>
          <a:lstStyle/>
          <a:p>
            <a:fld id="{2A0A0E6A-B97A-45BF-9354-180D2ED9FBB7}" type="slidenum">
              <a:rPr lang="en-US" altLang="en-US" smtClean="0"/>
              <a:pPr/>
              <a:t>‹#›</a:t>
            </a:fld>
            <a:endParaRPr lang="en-US" altLang="en-US" dirty="0"/>
          </a:p>
        </p:txBody>
      </p:sp>
    </p:spTree>
    <p:extLst>
      <p:ext uri="{BB962C8B-B14F-4D97-AF65-F5344CB8AC3E}">
        <p14:creationId xmlns:p14="http://schemas.microsoft.com/office/powerpoint/2010/main" val="4060360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BDE31B67-9AC5-4103-BE2F-D56DB4FE4530}" type="slidenum">
              <a:rPr lang="en-US" altLang="en-US" smtClean="0"/>
              <a:pPr/>
              <a:t>‹#›</a:t>
            </a:fld>
            <a:endParaRPr lang="en-US" altLang="en-US" dirty="0"/>
          </a:p>
        </p:txBody>
      </p:sp>
    </p:spTree>
    <p:extLst>
      <p:ext uri="{BB962C8B-B14F-4D97-AF65-F5344CB8AC3E}">
        <p14:creationId xmlns:p14="http://schemas.microsoft.com/office/powerpoint/2010/main" val="2720505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r>
              <a:rPr lang="en-US" dirty="0"/>
              <a:t>September 1, 2021</a:t>
            </a:r>
          </a:p>
        </p:txBody>
      </p:sp>
      <p:sp>
        <p:nvSpPr>
          <p:cNvPr id="6" name="Footer Placeholder 5"/>
          <p:cNvSpPr>
            <a:spLocks noGrp="1"/>
          </p:cNvSpPr>
          <p:nvPr>
            <p:ph type="ftr" sz="quarter" idx="11"/>
          </p:nvPr>
        </p:nvSpPr>
        <p:spPr/>
        <p:txBody>
          <a:bodyPr/>
          <a:lstStyle/>
          <a:p>
            <a:pPr>
              <a:defRPr/>
            </a:pPr>
            <a:r>
              <a:rPr lang="en-US" dirty="0"/>
              <a:t>Paving the Road to the Future NSRS</a:t>
            </a:r>
          </a:p>
        </p:txBody>
      </p:sp>
      <p:sp>
        <p:nvSpPr>
          <p:cNvPr id="7" name="Slide Number Placeholder 6"/>
          <p:cNvSpPr>
            <a:spLocks noGrp="1"/>
          </p:cNvSpPr>
          <p:nvPr>
            <p:ph type="sldNum" sz="quarter" idx="12"/>
          </p:nvPr>
        </p:nvSpPr>
        <p:spPr/>
        <p:txBody>
          <a:bodyPr/>
          <a:lstStyle/>
          <a:p>
            <a:fld id="{9C338B5F-2211-44F1-ACB4-26D7BCD03E61}" type="slidenum">
              <a:rPr lang="en-US" altLang="en-US" smtClean="0"/>
              <a:pPr/>
              <a:t>‹#›</a:t>
            </a:fld>
            <a:endParaRPr lang="en-US" altLang="en-US" dirty="0"/>
          </a:p>
        </p:txBody>
      </p:sp>
    </p:spTree>
    <p:extLst>
      <p:ext uri="{BB962C8B-B14F-4D97-AF65-F5344CB8AC3E}">
        <p14:creationId xmlns:p14="http://schemas.microsoft.com/office/powerpoint/2010/main" val="2658666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1C2E4CE5-60F5-46DF-BBCC-D9C2C287493D}" type="slidenum">
              <a:rPr lang="en-US" altLang="en-US" smtClean="0"/>
              <a:pPr/>
              <a:t>‹#›</a:t>
            </a:fld>
            <a:endParaRPr lang="en-US" altLang="en-US" dirty="0"/>
          </a:p>
        </p:txBody>
      </p:sp>
    </p:spTree>
    <p:extLst>
      <p:ext uri="{BB962C8B-B14F-4D97-AF65-F5344CB8AC3E}">
        <p14:creationId xmlns:p14="http://schemas.microsoft.com/office/powerpoint/2010/main" val="77605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dirty="0"/>
              <a:t>September 1, 2021</a:t>
            </a:r>
          </a:p>
        </p:txBody>
      </p:sp>
      <p:sp>
        <p:nvSpPr>
          <p:cNvPr id="5" name="Footer Placeholder 4"/>
          <p:cNvSpPr>
            <a:spLocks noGrp="1"/>
          </p:cNvSpPr>
          <p:nvPr>
            <p:ph type="ftr" sz="quarter" idx="11"/>
          </p:nvPr>
        </p:nvSpPr>
        <p:spPr/>
        <p:txBody>
          <a:body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p>
            <a:fld id="{D970A05D-251F-4E86-856B-0F8D5CDE8470}" type="slidenum">
              <a:rPr lang="en-US" altLang="en-US" smtClean="0"/>
              <a:pPr/>
              <a:t>‹#›</a:t>
            </a:fld>
            <a:endParaRPr lang="en-US" altLang="en-US" dirty="0"/>
          </a:p>
        </p:txBody>
      </p:sp>
    </p:spTree>
    <p:extLst>
      <p:ext uri="{BB962C8B-B14F-4D97-AF65-F5344CB8AC3E}">
        <p14:creationId xmlns:p14="http://schemas.microsoft.com/office/powerpoint/2010/main" val="3056022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7"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dirty="0"/>
          </a:p>
        </p:txBody>
      </p:sp>
    </p:spTree>
    <p:extLst>
      <p:ext uri="{BB962C8B-B14F-4D97-AF65-F5344CB8AC3E}">
        <p14:creationId xmlns:p14="http://schemas.microsoft.com/office/powerpoint/2010/main" val="114335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defTabSz="514350">
              <a:defRPr b="1"/>
            </a:lvl1pPr>
          </a:lstStyle>
          <a:p>
            <a:r>
              <a:rPr lang="en-US" dirty="0"/>
              <a:t>September 1, 2021</a:t>
            </a:r>
          </a:p>
        </p:txBody>
      </p:sp>
      <p:sp>
        <p:nvSpPr>
          <p:cNvPr id="6" name="Footer Placeholder 4"/>
          <p:cNvSpPr>
            <a:spLocks noGrp="1"/>
          </p:cNvSpPr>
          <p:nvPr>
            <p:ph type="ftr" sz="quarter" idx="11"/>
          </p:nvPr>
        </p:nvSpPr>
        <p:spPr/>
        <p:txBody>
          <a:bodyPr/>
          <a:lstStyle>
            <a:lvl1pPr defTabSz="514350">
              <a:defRPr b="1"/>
            </a:lvl1pPr>
          </a:lstStyle>
          <a:p>
            <a:r>
              <a:rPr lang="en-US" dirty="0"/>
              <a:t>Paving the Road to the Future NSRS</a:t>
            </a:r>
          </a:p>
        </p:txBody>
      </p:sp>
      <p:sp>
        <p:nvSpPr>
          <p:cNvPr id="7" name="Slide Number Placeholder 5"/>
          <p:cNvSpPr>
            <a:spLocks noGrp="1"/>
          </p:cNvSpPr>
          <p:nvPr>
            <p:ph type="sldNum" sz="quarter" idx="12"/>
          </p:nvPr>
        </p:nvSpPr>
        <p:spPr/>
        <p:txBody>
          <a:bodyPr/>
          <a:lstStyle>
            <a:lvl1pPr defTabSz="514350">
              <a:defRPr b="1"/>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327116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828801"/>
            <a:ext cx="82296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401346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dirty="0"/>
          </a:p>
        </p:txBody>
      </p:sp>
    </p:spTree>
    <p:extLst>
      <p:ext uri="{BB962C8B-B14F-4D97-AF65-F5344CB8AC3E}">
        <p14:creationId xmlns:p14="http://schemas.microsoft.com/office/powerpoint/2010/main" val="288014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dirty="0"/>
          </a:p>
        </p:txBody>
      </p:sp>
    </p:spTree>
    <p:extLst>
      <p:ext uri="{BB962C8B-B14F-4D97-AF65-F5344CB8AC3E}">
        <p14:creationId xmlns:p14="http://schemas.microsoft.com/office/powerpoint/2010/main" val="3521855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8"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dirty="0"/>
          </a:p>
        </p:txBody>
      </p:sp>
    </p:spTree>
    <p:extLst>
      <p:ext uri="{BB962C8B-B14F-4D97-AF65-F5344CB8AC3E}">
        <p14:creationId xmlns:p14="http://schemas.microsoft.com/office/powerpoint/2010/main" val="2695151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4"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dirty="0"/>
          </a:p>
        </p:txBody>
      </p:sp>
    </p:spTree>
    <p:extLst>
      <p:ext uri="{BB962C8B-B14F-4D97-AF65-F5344CB8AC3E}">
        <p14:creationId xmlns:p14="http://schemas.microsoft.com/office/powerpoint/2010/main" val="2275446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3"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dirty="0"/>
          </a:p>
        </p:txBody>
      </p:sp>
    </p:spTree>
    <p:extLst>
      <p:ext uri="{BB962C8B-B14F-4D97-AF65-F5344CB8AC3E}">
        <p14:creationId xmlns:p14="http://schemas.microsoft.com/office/powerpoint/2010/main" val="1465764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dirty="0"/>
          </a:p>
        </p:txBody>
      </p:sp>
    </p:spTree>
    <p:extLst>
      <p:ext uri="{BB962C8B-B14F-4D97-AF65-F5344CB8AC3E}">
        <p14:creationId xmlns:p14="http://schemas.microsoft.com/office/powerpoint/2010/main" val="400652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6"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dirty="0"/>
          </a:p>
        </p:txBody>
      </p:sp>
    </p:spTree>
    <p:extLst>
      <p:ext uri="{BB962C8B-B14F-4D97-AF65-F5344CB8AC3E}">
        <p14:creationId xmlns:p14="http://schemas.microsoft.com/office/powerpoint/2010/main" val="3317452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dirty="0"/>
          </a:p>
        </p:txBody>
      </p:sp>
    </p:spTree>
    <p:extLst>
      <p:ext uri="{BB962C8B-B14F-4D97-AF65-F5344CB8AC3E}">
        <p14:creationId xmlns:p14="http://schemas.microsoft.com/office/powerpoint/2010/main" val="385720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September 1, 2021</a:t>
            </a:r>
          </a:p>
        </p:txBody>
      </p:sp>
      <p:sp>
        <p:nvSpPr>
          <p:cNvPr id="5" name="Footer Placeholder 4"/>
          <p:cNvSpPr>
            <a:spLocks noGrp="1"/>
          </p:cNvSpPr>
          <p:nvPr>
            <p:ph type="ftr" sz="quarter" idx="11"/>
          </p:nvPr>
        </p:nvSpPr>
        <p:spPr/>
        <p:txBody>
          <a:bodyPr/>
          <a:lstStyle>
            <a:lvl1pPr>
              <a:defRPr/>
            </a:lvl1pPr>
          </a:lstStyle>
          <a:p>
            <a:pPr>
              <a:defRPr/>
            </a:pPr>
            <a:r>
              <a:rPr lang="en-US" dirty="0"/>
              <a:t>Paving the Road to the Future NSRS</a:t>
            </a:r>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dirty="0"/>
          </a:p>
        </p:txBody>
      </p:sp>
    </p:spTree>
    <p:extLst>
      <p:ext uri="{BB962C8B-B14F-4D97-AF65-F5344CB8AC3E}">
        <p14:creationId xmlns:p14="http://schemas.microsoft.com/office/powerpoint/2010/main" val="2794348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defTabSz="257175" fontAlgn="auto">
              <a:spcBef>
                <a:spcPts val="0"/>
              </a:spcBef>
              <a:spcAft>
                <a:spcPts val="0"/>
              </a:spcAft>
              <a:defRPr sz="675" b="0">
                <a:solidFill>
                  <a:prstClr val="black">
                    <a:tint val="75000"/>
                  </a:prstClr>
                </a:solidFill>
                <a:latin typeface="+mn-lt"/>
                <a:ea typeface="+mn-ea"/>
                <a:cs typeface="+mn-cs"/>
              </a:defRPr>
            </a:lvl1pPr>
          </a:lstStyle>
          <a:p>
            <a:r>
              <a:rPr lang="en-US" dirty="0"/>
              <a:t>September 1, 2021</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defTabSz="257175" fontAlgn="auto">
              <a:spcBef>
                <a:spcPts val="0"/>
              </a:spcBef>
              <a:spcAft>
                <a:spcPts val="0"/>
              </a:spcAft>
              <a:defRPr sz="675" b="0">
                <a:solidFill>
                  <a:prstClr val="black">
                    <a:tint val="75000"/>
                  </a:prstClr>
                </a:solidFill>
                <a:latin typeface="+mn-lt"/>
                <a:ea typeface="+mn-ea"/>
                <a:cs typeface="+mn-cs"/>
              </a:defRPr>
            </a:lvl1pPr>
          </a:lstStyle>
          <a:p>
            <a:r>
              <a:rPr lang="en-US" dirty="0"/>
              <a:t>Paving the Road to the Future NSRS</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defTabSz="257175">
              <a:defRPr sz="675" b="0">
                <a:solidFill>
                  <a:srgbClr val="898989"/>
                </a:solidFill>
                <a:latin typeface="Calibri" panose="020F0502020204030204" pitchFamily="34" charset="0"/>
              </a:defRPr>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1318952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257175" rtl="0" eaLnBrk="1" fontAlgn="base" hangingPunct="1">
        <a:spcBef>
          <a:spcPct val="0"/>
        </a:spcBef>
        <a:spcAft>
          <a:spcPct val="0"/>
        </a:spcAft>
        <a:defRPr sz="2475" kern="1200">
          <a:solidFill>
            <a:schemeClr val="tx1"/>
          </a:solidFill>
          <a:latin typeface="+mj-lt"/>
          <a:ea typeface="MS PGothic" panose="020B0600070205080204" pitchFamily="34" charset="-128"/>
          <a:cs typeface="ＭＳ Ｐゴシック" charset="0"/>
        </a:defRPr>
      </a:lvl1pPr>
      <a:lvl2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2pPr>
      <a:lvl3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3pPr>
      <a:lvl4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4pPr>
      <a:lvl5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5pPr>
      <a:lvl6pPr marL="25717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6pPr>
      <a:lvl7pPr marL="51435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7pPr>
      <a:lvl8pPr marL="77152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8pPr>
      <a:lvl9pPr marL="102870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9pPr>
    </p:titleStyle>
    <p:bodyStyle>
      <a:lvl1pPr marL="192881" indent="-192881" algn="l" defTabSz="2571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ＭＳ Ｐゴシック" charset="0"/>
        </a:defRPr>
      </a:lvl1pPr>
      <a:lvl2pPr marL="417910" indent="-160735" algn="l" defTabSz="257175"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S PGothic" panose="020B0600070205080204" pitchFamily="34" charset="-128"/>
          <a:cs typeface="+mn-cs"/>
        </a:defRPr>
      </a:lvl2pPr>
      <a:lvl3pPr marL="642938" indent="-128588" algn="l" defTabSz="257175"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n-cs"/>
        </a:defRPr>
      </a:lvl3pPr>
      <a:lvl4pPr marL="900113"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S PGothic" panose="020B0600070205080204" pitchFamily="34" charset="-128"/>
          <a:cs typeface="+mn-cs"/>
        </a:defRPr>
      </a:lvl4pPr>
      <a:lvl5pPr marL="1157288"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S PGothic"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675" smtClean="0">
                <a:solidFill>
                  <a:schemeClr val="tx1">
                    <a:tint val="75000"/>
                  </a:schemeClr>
                </a:solidFill>
                <a:latin typeface="+mn-lt"/>
                <a:ea typeface="+mn-ea"/>
                <a:cs typeface="+mn-cs"/>
              </a:defRPr>
            </a:lvl1pPr>
          </a:lstStyle>
          <a:p>
            <a:pPr>
              <a:defRPr/>
            </a:pPr>
            <a:r>
              <a:rPr lang="en-US" dirty="0"/>
              <a:t>September 1, 2021</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675" smtClean="0">
                <a:solidFill>
                  <a:schemeClr val="tx1">
                    <a:tint val="75000"/>
                  </a:schemeClr>
                </a:solidFill>
                <a:latin typeface="+mn-lt"/>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DF1A3CFE-56D5-4C6D-89F5-7B40DDCF9B89}" type="slidenum">
              <a:rPr lang="en-US" altLang="en-US"/>
              <a:pPr/>
              <a:t>‹#›</a:t>
            </a:fld>
            <a:endParaRPr lang="en-US" altLang="en-US" dirty="0"/>
          </a:p>
        </p:txBody>
      </p:sp>
    </p:spTree>
    <p:extLst>
      <p:ext uri="{BB962C8B-B14F-4D97-AF65-F5344CB8AC3E}">
        <p14:creationId xmlns:p14="http://schemas.microsoft.com/office/powerpoint/2010/main" val="4244370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257175" rtl="0" eaLnBrk="1" fontAlgn="base" hangingPunct="1">
        <a:spcBef>
          <a:spcPct val="0"/>
        </a:spcBef>
        <a:spcAft>
          <a:spcPct val="0"/>
        </a:spcAft>
        <a:defRPr sz="2475" kern="1200">
          <a:solidFill>
            <a:schemeClr val="tx1"/>
          </a:solidFill>
          <a:latin typeface="+mj-lt"/>
          <a:ea typeface="MS PGothic" panose="020B0600070205080204" pitchFamily="34" charset="-128"/>
          <a:cs typeface="ＭＳ Ｐゴシック" charset="0"/>
        </a:defRPr>
      </a:lvl1pPr>
      <a:lvl2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2pPr>
      <a:lvl3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3pPr>
      <a:lvl4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4pPr>
      <a:lvl5pPr algn="ctr" defTabSz="257175" rtl="0" eaLnBrk="1" fontAlgn="base" hangingPunct="1">
        <a:spcBef>
          <a:spcPct val="0"/>
        </a:spcBef>
        <a:spcAft>
          <a:spcPct val="0"/>
        </a:spcAft>
        <a:defRPr sz="2475">
          <a:solidFill>
            <a:schemeClr val="tx1"/>
          </a:solidFill>
          <a:latin typeface="Calibri" charset="0"/>
          <a:ea typeface="MS PGothic" panose="020B0600070205080204" pitchFamily="34" charset="-128"/>
          <a:cs typeface="ＭＳ Ｐゴシック" charset="0"/>
        </a:defRPr>
      </a:lvl5pPr>
      <a:lvl6pPr marL="25717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6pPr>
      <a:lvl7pPr marL="51435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7pPr>
      <a:lvl8pPr marL="771525"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8pPr>
      <a:lvl9pPr marL="1028700" algn="ctr" defTabSz="257175" rtl="0" eaLnBrk="1" fontAlgn="base" hangingPunct="1">
        <a:spcBef>
          <a:spcPct val="0"/>
        </a:spcBef>
        <a:spcAft>
          <a:spcPct val="0"/>
        </a:spcAft>
        <a:defRPr sz="2475">
          <a:solidFill>
            <a:schemeClr val="tx1"/>
          </a:solidFill>
          <a:latin typeface="Calibri" charset="0"/>
          <a:ea typeface="ＭＳ Ｐゴシック" charset="0"/>
          <a:cs typeface="ＭＳ Ｐゴシック" charset="0"/>
        </a:defRPr>
      </a:lvl9pPr>
    </p:titleStyle>
    <p:bodyStyle>
      <a:lvl1pPr marL="192881" indent="-192881" algn="l" defTabSz="257175"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ＭＳ Ｐゴシック" charset="0"/>
        </a:defRPr>
      </a:lvl1pPr>
      <a:lvl2pPr marL="417910" indent="-160735" algn="l" defTabSz="257175" rtl="0" eaLnBrk="1" fontAlgn="base" hangingPunct="1">
        <a:spcBef>
          <a:spcPct val="20000"/>
        </a:spcBef>
        <a:spcAft>
          <a:spcPct val="0"/>
        </a:spcAft>
        <a:buFont typeface="Arial" panose="020B0604020202020204" pitchFamily="34" charset="0"/>
        <a:buChar char="–"/>
        <a:defRPr sz="1575" kern="1200">
          <a:solidFill>
            <a:schemeClr val="tx1"/>
          </a:solidFill>
          <a:latin typeface="+mn-lt"/>
          <a:ea typeface="MS PGothic" panose="020B0600070205080204" pitchFamily="34" charset="-128"/>
          <a:cs typeface="+mn-cs"/>
        </a:defRPr>
      </a:lvl2pPr>
      <a:lvl3pPr marL="642938" indent="-128588" algn="l" defTabSz="257175" rtl="0" eaLnBrk="1" fontAlgn="base" hangingPunct="1">
        <a:spcBef>
          <a:spcPct val="20000"/>
        </a:spcBef>
        <a:spcAft>
          <a:spcPct val="0"/>
        </a:spcAft>
        <a:buFont typeface="Arial" panose="020B0604020202020204" pitchFamily="34" charset="0"/>
        <a:buChar char="•"/>
        <a:defRPr sz="1350" kern="1200">
          <a:solidFill>
            <a:schemeClr val="tx1"/>
          </a:solidFill>
          <a:latin typeface="+mn-lt"/>
          <a:ea typeface="MS PGothic" panose="020B0600070205080204" pitchFamily="34" charset="-128"/>
          <a:cs typeface="+mn-cs"/>
        </a:defRPr>
      </a:lvl3pPr>
      <a:lvl4pPr marL="900113"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S PGothic" panose="020B0600070205080204" pitchFamily="34" charset="-128"/>
          <a:cs typeface="+mn-cs"/>
        </a:defRPr>
      </a:lvl4pPr>
      <a:lvl5pPr marL="1157288" indent="-128588" algn="l" defTabSz="257175" rtl="0" eaLnBrk="1" fontAlgn="base" hangingPunct="1">
        <a:spcBef>
          <a:spcPct val="20000"/>
        </a:spcBef>
        <a:spcAft>
          <a:spcPct val="0"/>
        </a:spcAft>
        <a:buFont typeface="Arial" panose="020B0604020202020204" pitchFamily="34" charset="0"/>
        <a:buChar char="»"/>
        <a:defRPr sz="1125" kern="1200">
          <a:solidFill>
            <a:schemeClr val="tx1"/>
          </a:solidFill>
          <a:latin typeface="+mn-lt"/>
          <a:ea typeface="MS PGothic"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latin typeface="Gill Sans MT" pitchFamily="34" charset="0"/>
                <a:ea typeface="ＭＳ Ｐゴシック" pitchFamily="34" charset="-128"/>
                <a:cs typeface="Arial" pitchFamily="34" charset="0"/>
              </a:defRPr>
            </a:lvl1pPr>
          </a:lstStyle>
          <a:p>
            <a:pPr>
              <a:defRPr/>
            </a:pPr>
            <a:r>
              <a:rPr lang="en-US" altLang="en-US" dirty="0"/>
              <a:t>September 1, 2021</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Gill Sans MT" pitchFamily="34" charset="0"/>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dirty="0"/>
          </a:p>
        </p:txBody>
      </p:sp>
      <p:pic>
        <p:nvPicPr>
          <p:cNvPr id="1031" name="Picture 8" descr="C:\Users\jeremy.mchugh\Pictures\geodesy.noaa.gov slide backgrou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371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rtl="0" eaLnBrk="1" fontAlgn="base" hangingPunct="1">
        <a:spcBef>
          <a:spcPct val="0"/>
        </a:spcBef>
        <a:spcAft>
          <a:spcPct val="0"/>
        </a:spcAft>
        <a:defRPr sz="2475" kern="1200">
          <a:solidFill>
            <a:schemeClr val="tx2"/>
          </a:solidFill>
          <a:latin typeface="Gill Sans MT" pitchFamily="34" charset="0"/>
          <a:ea typeface="MS PGothic" pitchFamily="34" charset="-128"/>
          <a:cs typeface="ＭＳ Ｐゴシック" charset="0"/>
        </a:defRPr>
      </a:lvl1pPr>
      <a:lvl2pPr algn="ctr" rtl="0" eaLnBrk="1" fontAlgn="base" hangingPunct="1">
        <a:spcBef>
          <a:spcPct val="0"/>
        </a:spcBef>
        <a:spcAft>
          <a:spcPct val="0"/>
        </a:spcAft>
        <a:defRPr sz="2475">
          <a:solidFill>
            <a:schemeClr val="tx2"/>
          </a:solidFill>
          <a:latin typeface="Gill Sans MT" pitchFamily="34" charset="0"/>
          <a:ea typeface="MS PGothic" pitchFamily="34" charset="-128"/>
          <a:cs typeface="ＭＳ Ｐゴシック" charset="0"/>
        </a:defRPr>
      </a:lvl2pPr>
      <a:lvl3pPr algn="ctr" rtl="0" eaLnBrk="1" fontAlgn="base" hangingPunct="1">
        <a:spcBef>
          <a:spcPct val="0"/>
        </a:spcBef>
        <a:spcAft>
          <a:spcPct val="0"/>
        </a:spcAft>
        <a:defRPr sz="2475">
          <a:solidFill>
            <a:schemeClr val="tx2"/>
          </a:solidFill>
          <a:latin typeface="Gill Sans MT" pitchFamily="34" charset="0"/>
          <a:ea typeface="MS PGothic" pitchFamily="34" charset="-128"/>
          <a:cs typeface="ＭＳ Ｐゴシック" charset="0"/>
        </a:defRPr>
      </a:lvl3pPr>
      <a:lvl4pPr algn="ctr" rtl="0" eaLnBrk="1" fontAlgn="base" hangingPunct="1">
        <a:spcBef>
          <a:spcPct val="0"/>
        </a:spcBef>
        <a:spcAft>
          <a:spcPct val="0"/>
        </a:spcAft>
        <a:defRPr sz="2475">
          <a:solidFill>
            <a:schemeClr val="tx2"/>
          </a:solidFill>
          <a:latin typeface="Gill Sans MT" pitchFamily="34" charset="0"/>
          <a:ea typeface="MS PGothic" pitchFamily="34" charset="-128"/>
          <a:cs typeface="ＭＳ Ｐゴシック" charset="0"/>
        </a:defRPr>
      </a:lvl4pPr>
      <a:lvl5pPr algn="ctr" rtl="0" eaLnBrk="1" fontAlgn="base" hangingPunct="1">
        <a:spcBef>
          <a:spcPct val="0"/>
        </a:spcBef>
        <a:spcAft>
          <a:spcPct val="0"/>
        </a:spcAft>
        <a:defRPr sz="2475">
          <a:solidFill>
            <a:schemeClr val="tx2"/>
          </a:solidFill>
          <a:latin typeface="Gill Sans MT" pitchFamily="34" charset="0"/>
          <a:ea typeface="MS PGothic" pitchFamily="34" charset="-128"/>
          <a:cs typeface="ＭＳ Ｐゴシック" charset="0"/>
        </a:defRPr>
      </a:lvl5pPr>
      <a:lvl6pPr marL="257175" algn="ctr" rtl="0" eaLnBrk="1" fontAlgn="base" hangingPunct="1">
        <a:spcBef>
          <a:spcPct val="0"/>
        </a:spcBef>
        <a:spcAft>
          <a:spcPct val="0"/>
        </a:spcAft>
        <a:defRPr sz="2475">
          <a:solidFill>
            <a:schemeClr val="tx1"/>
          </a:solidFill>
          <a:latin typeface="Calibri" pitchFamily="34" charset="0"/>
        </a:defRPr>
      </a:lvl6pPr>
      <a:lvl7pPr marL="514350" algn="ctr" rtl="0" eaLnBrk="1" fontAlgn="base" hangingPunct="1">
        <a:spcBef>
          <a:spcPct val="0"/>
        </a:spcBef>
        <a:spcAft>
          <a:spcPct val="0"/>
        </a:spcAft>
        <a:defRPr sz="2475">
          <a:solidFill>
            <a:schemeClr val="tx1"/>
          </a:solidFill>
          <a:latin typeface="Calibri" pitchFamily="34" charset="0"/>
        </a:defRPr>
      </a:lvl7pPr>
      <a:lvl8pPr marL="771525" algn="ctr" rtl="0" eaLnBrk="1" fontAlgn="base" hangingPunct="1">
        <a:spcBef>
          <a:spcPct val="0"/>
        </a:spcBef>
        <a:spcAft>
          <a:spcPct val="0"/>
        </a:spcAft>
        <a:defRPr sz="2475">
          <a:solidFill>
            <a:schemeClr val="tx1"/>
          </a:solidFill>
          <a:latin typeface="Calibri" pitchFamily="34" charset="0"/>
        </a:defRPr>
      </a:lvl8pPr>
      <a:lvl9pPr marL="1028700" algn="ctr" rtl="0" eaLnBrk="1" fontAlgn="base" hangingPunct="1">
        <a:spcBef>
          <a:spcPct val="0"/>
        </a:spcBef>
        <a:spcAft>
          <a:spcPct val="0"/>
        </a:spcAft>
        <a:defRPr sz="2475">
          <a:solidFill>
            <a:schemeClr val="tx1"/>
          </a:solidFill>
          <a:latin typeface="Calibri" pitchFamily="34" charset="0"/>
        </a:defRPr>
      </a:lvl9pPr>
    </p:titleStyle>
    <p:bodyStyle>
      <a:lvl1pPr marL="192881" indent="-192881" algn="l" rtl="0" eaLnBrk="1" fontAlgn="base" hangingPunct="1">
        <a:spcBef>
          <a:spcPct val="20000"/>
        </a:spcBef>
        <a:spcAft>
          <a:spcPct val="0"/>
        </a:spcAft>
        <a:buFont typeface="Arial" charset="0"/>
        <a:buChar char="•"/>
        <a:defRPr sz="1800" kern="1200">
          <a:solidFill>
            <a:schemeClr val="tx1"/>
          </a:solidFill>
          <a:latin typeface="Gill Sans MT" pitchFamily="34" charset="0"/>
          <a:ea typeface="MS PGothic" pitchFamily="34" charset="-128"/>
          <a:cs typeface="ＭＳ Ｐゴシック" charset="0"/>
        </a:defRPr>
      </a:lvl1pPr>
      <a:lvl2pPr marL="417910" indent="-160735" algn="l" rtl="0" eaLnBrk="1" fontAlgn="base" hangingPunct="1">
        <a:spcBef>
          <a:spcPct val="20000"/>
        </a:spcBef>
        <a:spcAft>
          <a:spcPct val="0"/>
        </a:spcAft>
        <a:buFont typeface="Arial" charset="0"/>
        <a:buChar char="–"/>
        <a:defRPr sz="1575" kern="1200">
          <a:solidFill>
            <a:schemeClr val="tx1"/>
          </a:solidFill>
          <a:latin typeface="Gill Sans MT" pitchFamily="34" charset="0"/>
          <a:ea typeface="MS PGothic" pitchFamily="34" charset="-128"/>
          <a:cs typeface="+mn-cs"/>
        </a:defRPr>
      </a:lvl2pPr>
      <a:lvl3pPr marL="642938" indent="-128588" algn="l" rtl="0" eaLnBrk="1" fontAlgn="base" hangingPunct="1">
        <a:spcBef>
          <a:spcPct val="20000"/>
        </a:spcBef>
        <a:spcAft>
          <a:spcPct val="0"/>
        </a:spcAft>
        <a:buFont typeface="Arial" charset="0"/>
        <a:buChar char="•"/>
        <a:defRPr sz="1350" kern="1200">
          <a:solidFill>
            <a:schemeClr val="tx1"/>
          </a:solidFill>
          <a:latin typeface="Gill Sans MT" pitchFamily="34" charset="0"/>
          <a:ea typeface="MS PGothic" pitchFamily="34" charset="-128"/>
          <a:cs typeface="+mn-cs"/>
        </a:defRPr>
      </a:lvl3pPr>
      <a:lvl4pPr marL="900113" indent="-128588" algn="l" rtl="0" eaLnBrk="1" fontAlgn="base" hangingPunct="1">
        <a:spcBef>
          <a:spcPct val="20000"/>
        </a:spcBef>
        <a:spcAft>
          <a:spcPct val="0"/>
        </a:spcAft>
        <a:buFont typeface="Arial" charset="0"/>
        <a:buChar char="–"/>
        <a:defRPr sz="1125" kern="1200">
          <a:solidFill>
            <a:schemeClr val="tx1"/>
          </a:solidFill>
          <a:latin typeface="Gill Sans MT" pitchFamily="34" charset="0"/>
          <a:ea typeface="MS PGothic" pitchFamily="34" charset="-128"/>
          <a:cs typeface="+mn-cs"/>
        </a:defRPr>
      </a:lvl4pPr>
      <a:lvl5pPr marL="1157288" indent="-128588" algn="l" rtl="0" eaLnBrk="1" fontAlgn="base" hangingPunct="1">
        <a:spcBef>
          <a:spcPct val="20000"/>
        </a:spcBef>
        <a:spcAft>
          <a:spcPct val="0"/>
        </a:spcAft>
        <a:buFont typeface="Arial" charset="0"/>
        <a:buChar char="»"/>
        <a:defRPr sz="1125" kern="1200">
          <a:solidFill>
            <a:schemeClr val="tx1"/>
          </a:solidFill>
          <a:latin typeface="Gill Sans MT" pitchFamily="34" charset="0"/>
          <a:ea typeface="MS PGothic" pitchFamily="34" charset="-128"/>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dirty="0"/>
              <a:t>September 1, 2021</a:t>
            </a: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A038F7-C2D1-44BA-A135-71B31C4C941C}" type="slidenum">
              <a:rPr lang="en-US" altLang="en-US" smtClean="0"/>
              <a:pPr/>
              <a:t>‹#›</a:t>
            </a:fld>
            <a:endParaRPr lang="en-US" altLang="en-US" dirty="0"/>
          </a:p>
        </p:txBody>
      </p:sp>
    </p:spTree>
    <p:extLst>
      <p:ext uri="{BB962C8B-B14F-4D97-AF65-F5344CB8AC3E}">
        <p14:creationId xmlns:p14="http://schemas.microsoft.com/office/powerpoint/2010/main" val="2543079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342900" fontAlgn="auto">
              <a:spcBef>
                <a:spcPts val="0"/>
              </a:spcBef>
              <a:spcAft>
                <a:spcPts val="0"/>
              </a:spcAft>
              <a:defRPr sz="900" b="0">
                <a:solidFill>
                  <a:prstClr val="black">
                    <a:tint val="75000"/>
                  </a:prstClr>
                </a:solidFill>
                <a:latin typeface="+mn-lt"/>
                <a:ea typeface="+mn-ea"/>
                <a:cs typeface="+mn-cs"/>
              </a:defRPr>
            </a:lvl1pPr>
          </a:lstStyle>
          <a:p>
            <a:r>
              <a:rPr lang="en-US" dirty="0"/>
              <a:t>September 1, 2021</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342900" fontAlgn="auto">
              <a:spcBef>
                <a:spcPts val="0"/>
              </a:spcBef>
              <a:spcAft>
                <a:spcPts val="0"/>
              </a:spcAft>
              <a:defRPr sz="900" b="0">
                <a:solidFill>
                  <a:prstClr val="black">
                    <a:tint val="75000"/>
                  </a:prstClr>
                </a:solidFill>
                <a:latin typeface="+mn-lt"/>
                <a:ea typeface="+mn-ea"/>
                <a:cs typeface="+mn-cs"/>
              </a:defRPr>
            </a:lvl1pPr>
          </a:lstStyle>
          <a:p>
            <a:r>
              <a:rPr lang="en-US" dirty="0"/>
              <a:t>Paving the Road to the Future NSRS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defTabSz="342900">
              <a:defRPr sz="900" b="0">
                <a:solidFill>
                  <a:srgbClr val="898989"/>
                </a:solidFill>
                <a:latin typeface="Calibri" panose="020F0502020204030204" pitchFamily="34" charset="0"/>
              </a:defRPr>
            </a:lvl1pPr>
          </a:lstStyle>
          <a:p>
            <a:fld id="{D3585DBA-A7BC-4714-94CB-05624E34C4ED}" type="slidenum">
              <a:rPr lang="en-US" smtClean="0"/>
              <a:t>‹#›</a:t>
            </a:fld>
            <a:endParaRPr lang="en-US" dirty="0"/>
          </a:p>
        </p:txBody>
      </p:sp>
    </p:spTree>
    <p:extLst>
      <p:ext uri="{BB962C8B-B14F-4D97-AF65-F5344CB8AC3E}">
        <p14:creationId xmlns:p14="http://schemas.microsoft.com/office/powerpoint/2010/main" val="734112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342900" rtl="0" eaLnBrk="1" fontAlgn="base" hangingPunct="1">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a:t>September 1, 2021</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F1A3CFE-56D5-4C6D-89F5-7B40DDCF9B89}" type="slidenum">
              <a:rPr lang="en-US" altLang="en-US"/>
              <a:pPr/>
              <a:t>‹#›</a:t>
            </a:fld>
            <a:endParaRPr lang="en-US" altLang="en-US" dirty="0"/>
          </a:p>
        </p:txBody>
      </p:sp>
    </p:spTree>
    <p:extLst>
      <p:ext uri="{BB962C8B-B14F-4D97-AF65-F5344CB8AC3E}">
        <p14:creationId xmlns:p14="http://schemas.microsoft.com/office/powerpoint/2010/main" val="18527784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342900" rtl="0" eaLnBrk="1" fontAlgn="base" hangingPunct="1">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Gill Sans MT" pitchFamily="34" charset="0"/>
                <a:ea typeface="ＭＳ Ｐゴシック" pitchFamily="34" charset="-128"/>
                <a:cs typeface="Arial" pitchFamily="34" charset="0"/>
              </a:defRPr>
            </a:lvl1pPr>
          </a:lstStyle>
          <a:p>
            <a:pPr>
              <a:defRPr/>
            </a:pPr>
            <a:r>
              <a:rPr lang="en-US" altLang="en-US" dirty="0"/>
              <a:t>September 1, 2021</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Gill Sans MT" pitchFamily="34" charset="0"/>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dirty="0"/>
          </a:p>
        </p:txBody>
      </p:sp>
      <p:pic>
        <p:nvPicPr>
          <p:cNvPr id="1031" name="Picture 8" descr="C:\Users\jeremy.mchugh\Pictures\geodesy.noaa.gov slide backgrou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945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rtl="0" eaLnBrk="1" fontAlgn="base" hangingPunct="1">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ＭＳ Ｐゴシック" charset="0"/>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Gill Sans MT" pitchFamily="34" charset="0"/>
          <a:ea typeface="MS PGothic" pitchFamily="34" charset="-128"/>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Gill Sans MT" pitchFamily="34" charset="0"/>
          <a:ea typeface="MS PGothic" pitchFamily="34" charset="-128"/>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t>September 1, 2021</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038F7-C2D1-44BA-A135-71B31C4C941C}" type="slidenum">
              <a:rPr lang="en-US" altLang="en-US" smtClean="0"/>
              <a:pPr/>
              <a:t>‹#›</a:t>
            </a:fld>
            <a:endParaRPr lang="en-US" altLang="en-US" dirty="0"/>
          </a:p>
        </p:txBody>
      </p:sp>
    </p:spTree>
    <p:extLst>
      <p:ext uri="{BB962C8B-B14F-4D97-AF65-F5344CB8AC3E}">
        <p14:creationId xmlns:p14="http://schemas.microsoft.com/office/powerpoint/2010/main" val="42335558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Gill Sans MT" pitchFamily="34" charset="0"/>
                <a:ea typeface="ＭＳ Ｐゴシック" pitchFamily="34" charset="-128"/>
                <a:cs typeface="Arial" pitchFamily="34" charset="0"/>
              </a:defRPr>
            </a:lvl1pPr>
          </a:lstStyle>
          <a:p>
            <a:pPr>
              <a:defRPr/>
            </a:pPr>
            <a:r>
              <a:rPr lang="en-US" altLang="en-US" dirty="0"/>
              <a:t>September 1, 2021</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Gill Sans MT" pitchFamily="34" charset="0"/>
                <a:ea typeface="+mn-ea"/>
                <a:cs typeface="+mn-cs"/>
              </a:defRPr>
            </a:lvl1pPr>
          </a:lstStyle>
          <a:p>
            <a:pPr>
              <a:defRPr/>
            </a:pPr>
            <a:r>
              <a:rPr lang="en-US" dirty="0"/>
              <a:t>Paving the Road to the Future NSRS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dirty="0"/>
          </a:p>
        </p:txBody>
      </p:sp>
      <p:pic>
        <p:nvPicPr>
          <p:cNvPr id="1031" name="Picture 8" descr="C:\Users\jeremy.mchugh\Pictures\geodesy.noaa.gov slide backgrou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947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rtl="0" eaLnBrk="1" fontAlgn="base" hangingPunct="1">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1" fontAlgn="base" hangingPunct="1">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ＭＳ Ｐゴシック" charset="0"/>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Gill Sans MT" pitchFamily="34" charset="0"/>
          <a:ea typeface="MS PGothic" pitchFamily="34" charset="-128"/>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Gill Sans MT" pitchFamily="34" charset="0"/>
          <a:ea typeface="MS PGothic" pitchFamily="34" charset="-128"/>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Gill Sans MT" pitchFamily="34" charset="0"/>
          <a:ea typeface="MS PGothic" pitchFamily="34"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hyperlink" Target="https://geodesy.noaa.gov/ANTCAL/" TargetMode="External"/><Relationship Id="rId7" Type="http://schemas.openxmlformats.org/officeDocument/2006/relationships/hyperlink" Target="https://geodesy.noaa.gov/data/formats/GVX/index.shtml" TargetMode="External"/><Relationship Id="rId2" Type="http://schemas.openxmlformats.org/officeDocument/2006/relationships/hyperlink" Target="https://geodesy.noaa.gov/OPUS/" TargetMode="External"/><Relationship Id="rId1" Type="http://schemas.openxmlformats.org/officeDocument/2006/relationships/slideLayout" Target="../slideLayouts/slideLayout92.xml"/><Relationship Id="rId6" Type="http://schemas.openxmlformats.org/officeDocument/2006/relationships/hyperlink" Target="https://geodesy.noaa.gov/orbits/index.shtml" TargetMode="External"/><Relationship Id="rId5" Type="http://schemas.openxmlformats.org/officeDocument/2006/relationships/hyperlink" Target="https://geodesy.noaa.gov/GEOID/index.shtml" TargetMode="External"/><Relationship Id="rId4" Type="http://schemas.openxmlformats.org/officeDocument/2006/relationships/hyperlink" Target="https://geodesy.noaa.gov/TOOLS/index.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geodesy.noaa.gov/CORS/" TargetMode="External"/><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hyperlink" Target="https://geodesy.noaa.gov/INFO/OnePagers/NSRSOnePager.pdf"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2.xml"/><Relationship Id="rId5" Type="http://schemas.openxmlformats.org/officeDocument/2006/relationships/hyperlink" Target="https://geodesy.noaa.gov/CORS/"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geodesy.noaa.gov/INFO/datums-transformations.shtml" TargetMode="Externa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fif"/><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hyperlink" Target="http://vdatum.noaa.gov/" TargetMode="External"/><Relationship Id="rId2" Type="http://schemas.openxmlformats.org/officeDocument/2006/relationships/hyperlink" Target="https://geodesy.noaa.gov/NCAT/" TargetMode="External"/><Relationship Id="rId1" Type="http://schemas.openxmlformats.org/officeDocument/2006/relationships/slideLayout" Target="../slideLayouts/slideLayout92.xml"/><Relationship Id="rId5" Type="http://schemas.openxmlformats.org/officeDocument/2006/relationships/hyperlink" Target="https://geodesy.noaa.gov/TOOLS/spc.shtml" TargetMode="External"/><Relationship Id="rId4" Type="http://schemas.openxmlformats.org/officeDocument/2006/relationships/hyperlink" Target="https://geodesy.noaa.gov/TOOLS/Htdp/Htdp.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ag.org" TargetMode="External"/><Relationship Id="rId2" Type="http://schemas.openxmlformats.org/officeDocument/2006/relationships/image" Target="../media/image35.jpg"/><Relationship Id="rId1" Type="http://schemas.openxmlformats.org/officeDocument/2006/relationships/slideLayout" Target="../slideLayouts/slideLayout9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mailto:lynda.bell@noaa.gov" TargetMode="External"/><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9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hyperlink" Target="https://geodesy.noaa.gov/INFO/OnePagers/NSRSOnePager.pdf" TargetMode="Externa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47D76-BEAA-420B-AE68-41723F7FE4D1}"/>
              </a:ext>
            </a:extLst>
          </p:cNvPr>
          <p:cNvSpPr>
            <a:spLocks noGrp="1"/>
          </p:cNvSpPr>
          <p:nvPr>
            <p:ph type="ctrTitle"/>
          </p:nvPr>
        </p:nvSpPr>
        <p:spPr>
          <a:xfrm>
            <a:off x="1225583" y="907169"/>
            <a:ext cx="7461217" cy="1217552"/>
          </a:xfrm>
        </p:spPr>
        <p:txBody>
          <a:bodyPr/>
          <a:lstStyle/>
          <a:p>
            <a:r>
              <a:rPr lang="en-US" sz="2800" dirty="0"/>
              <a:t>A Guided Tour of the National Spatial Reference System with NOAA’s National Geodetic Survey</a:t>
            </a:r>
          </a:p>
        </p:txBody>
      </p:sp>
      <p:sp>
        <p:nvSpPr>
          <p:cNvPr id="5" name="Subtitle 4">
            <a:extLst>
              <a:ext uri="{FF2B5EF4-FFF2-40B4-BE49-F238E27FC236}">
                <a16:creationId xmlns:a16="http://schemas.microsoft.com/office/drawing/2014/main" id="{D18939E8-A7FF-4BF0-A4A3-D57B4744D413}"/>
              </a:ext>
            </a:extLst>
          </p:cNvPr>
          <p:cNvSpPr>
            <a:spLocks noGrp="1"/>
          </p:cNvSpPr>
          <p:nvPr>
            <p:ph type="subTitle" idx="1"/>
          </p:nvPr>
        </p:nvSpPr>
        <p:spPr>
          <a:xfrm>
            <a:off x="1432560" y="2294633"/>
            <a:ext cx="3634739" cy="2523820"/>
          </a:xfrm>
          <a:solidFill>
            <a:schemeClr val="accent1">
              <a:alpha val="10000"/>
            </a:schemeClr>
          </a:solidFill>
        </p:spPr>
        <p:txBody>
          <a:bodyPr/>
          <a:lstStyle/>
          <a:p>
            <a:pPr algn="l"/>
            <a:r>
              <a:rPr lang="en-US" sz="2000" i="1" dirty="0"/>
              <a:t>NOAA’s National Geodetic Survey (NGS) defines, maintains, and provides access to the National Spatial Reference System (NSRS).  Here, we overview NGS products and services, and how they will change as part of NSRS Modernization</a:t>
            </a:r>
          </a:p>
        </p:txBody>
      </p:sp>
      <p:sp>
        <p:nvSpPr>
          <p:cNvPr id="9" name="Slide Number Placeholder 8">
            <a:extLst>
              <a:ext uri="{FF2B5EF4-FFF2-40B4-BE49-F238E27FC236}">
                <a16:creationId xmlns:a16="http://schemas.microsoft.com/office/drawing/2014/main" id="{79ACEAF4-F685-450F-AE33-5B7DE6D035BA}"/>
              </a:ext>
            </a:extLst>
          </p:cNvPr>
          <p:cNvSpPr>
            <a:spLocks noGrp="1"/>
          </p:cNvSpPr>
          <p:nvPr>
            <p:ph type="sldNum" sz="quarter" idx="12"/>
          </p:nvPr>
        </p:nvSpPr>
        <p:spPr/>
        <p:txBody>
          <a:bodyPr/>
          <a:lstStyle/>
          <a:p>
            <a:pPr>
              <a:defRPr/>
            </a:pPr>
            <a:fld id="{0B366B1F-012C-4E31-AB14-A18E7992FCFE}" type="slidenum">
              <a:rPr lang="en-US" altLang="en-US" smtClean="0"/>
              <a:pPr>
                <a:defRPr/>
              </a:pPr>
              <a:t>1</a:t>
            </a:fld>
            <a:endParaRPr lang="en-US" altLang="en-US" dirty="0"/>
          </a:p>
        </p:txBody>
      </p:sp>
      <p:pic>
        <p:nvPicPr>
          <p:cNvPr id="8" name="Picture 7">
            <a:extLst>
              <a:ext uri="{FF2B5EF4-FFF2-40B4-BE49-F238E27FC236}">
                <a16:creationId xmlns:a16="http://schemas.microsoft.com/office/drawing/2014/main" id="{910506ED-D494-4467-82AC-DCC366D29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60" y="5312932"/>
            <a:ext cx="776098" cy="862332"/>
          </a:xfrm>
          <a:prstGeom prst="rect">
            <a:avLst/>
          </a:prstGeom>
        </p:spPr>
      </p:pic>
      <p:sp>
        <p:nvSpPr>
          <p:cNvPr id="2" name="TextBox 1">
            <a:extLst>
              <a:ext uri="{FF2B5EF4-FFF2-40B4-BE49-F238E27FC236}">
                <a16:creationId xmlns:a16="http://schemas.microsoft.com/office/drawing/2014/main" id="{9338A525-1113-49B5-8B92-C02E8BEFFA37}"/>
              </a:ext>
            </a:extLst>
          </p:cNvPr>
          <p:cNvSpPr txBox="1"/>
          <p:nvPr/>
        </p:nvSpPr>
        <p:spPr>
          <a:xfrm flipH="1">
            <a:off x="2529840" y="5312932"/>
            <a:ext cx="5767555" cy="923330"/>
          </a:xfrm>
          <a:prstGeom prst="rect">
            <a:avLst/>
          </a:prstGeom>
          <a:noFill/>
        </p:spPr>
        <p:txBody>
          <a:bodyPr wrap="square" rtlCol="0">
            <a:spAutoFit/>
          </a:bodyPr>
          <a:lstStyle/>
          <a:p>
            <a:r>
              <a:rPr lang="en-US" u="sng" dirty="0"/>
              <a:t>AGIC 2021 Education and Training Symposium </a:t>
            </a:r>
          </a:p>
          <a:p>
            <a:r>
              <a:rPr lang="en-US" dirty="0"/>
              <a:t>October 25, 2021</a:t>
            </a:r>
          </a:p>
          <a:p>
            <a:r>
              <a:rPr lang="en-US" i="1" dirty="0"/>
              <a:t>Lynda Bell and Michael Dennis</a:t>
            </a:r>
            <a:r>
              <a:rPr lang="en-US" dirty="0"/>
              <a:t>, </a:t>
            </a:r>
            <a:r>
              <a:rPr lang="en-US" i="1" dirty="0"/>
              <a:t>National Geodetic Survey</a:t>
            </a:r>
          </a:p>
        </p:txBody>
      </p:sp>
      <p:pic>
        <p:nvPicPr>
          <p:cNvPr id="6" name="Picture 5">
            <a:extLst>
              <a:ext uri="{FF2B5EF4-FFF2-40B4-BE49-F238E27FC236}">
                <a16:creationId xmlns:a16="http://schemas.microsoft.com/office/drawing/2014/main" id="{920545ED-8335-4AED-942C-FCFC8A5E3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578" y="2862025"/>
            <a:ext cx="3529314" cy="1382315"/>
          </a:xfrm>
          <a:prstGeom prst="rect">
            <a:avLst/>
          </a:prstGeom>
        </p:spPr>
      </p:pic>
    </p:spTree>
    <p:extLst>
      <p:ext uri="{BB962C8B-B14F-4D97-AF65-F5344CB8AC3E}">
        <p14:creationId xmlns:p14="http://schemas.microsoft.com/office/powerpoint/2010/main" val="43587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NGS Products and Services</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a:xfrm>
            <a:off x="457200" y="1600202"/>
            <a:ext cx="3840480" cy="5121275"/>
          </a:xfrm>
        </p:spPr>
        <p:txBody>
          <a:bodyPr/>
          <a:lstStyle/>
          <a:p>
            <a:r>
              <a:rPr lang="en-US" sz="2400" dirty="0"/>
              <a:t>Vertical Datum Transformation Tool</a:t>
            </a:r>
          </a:p>
          <a:p>
            <a:r>
              <a:rPr lang="en-US" sz="2400" dirty="0"/>
              <a:t>Gravity for the Redefinition of the American Vertical Datum (GRAV-D)</a:t>
            </a:r>
          </a:p>
          <a:p>
            <a:r>
              <a:rPr lang="en-US" sz="2400" dirty="0"/>
              <a:t>Emergency Response Imagery</a:t>
            </a:r>
          </a:p>
          <a:p>
            <a:r>
              <a:rPr lang="en-US" sz="2400" dirty="0"/>
              <a:t>Ecosystem and Climate Operations</a:t>
            </a:r>
          </a:p>
          <a:p>
            <a:endParaRPr lang="en-US" dirty="0"/>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2"/>
          </p:nvPr>
        </p:nvSpPr>
        <p:spPr/>
        <p:txBody>
          <a:bodyPr/>
          <a:lstStyle/>
          <a:p>
            <a:r>
              <a:rPr lang="en-US" sz="2800" dirty="0"/>
              <a:t>NSRS</a:t>
            </a:r>
          </a:p>
          <a:p>
            <a:r>
              <a:rPr lang="en-US" sz="2800" dirty="0"/>
              <a:t>CORS</a:t>
            </a:r>
          </a:p>
          <a:p>
            <a:r>
              <a:rPr lang="en-US" sz="2800" dirty="0"/>
              <a:t>OPUS</a:t>
            </a:r>
          </a:p>
          <a:p>
            <a:r>
              <a:rPr lang="en-US" sz="2800" dirty="0"/>
              <a:t>Airport Surveys</a:t>
            </a:r>
          </a:p>
          <a:p>
            <a:r>
              <a:rPr lang="en-US" sz="2800" dirty="0"/>
              <a:t>Shoreline Mapping</a:t>
            </a:r>
          </a:p>
          <a:p>
            <a:r>
              <a:rPr lang="en-US" sz="2800" dirty="0"/>
              <a:t>GPS Satellite Orbits</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10</a:t>
            </a:fld>
            <a:endParaRPr lang="en-US" altLang="en-US" dirty="0"/>
          </a:p>
        </p:txBody>
      </p:sp>
      <p:pic>
        <p:nvPicPr>
          <p:cNvPr id="10" name="Picture 9">
            <a:extLst>
              <a:ext uri="{FF2B5EF4-FFF2-40B4-BE49-F238E27FC236}">
                <a16:creationId xmlns:a16="http://schemas.microsoft.com/office/drawing/2014/main" id="{EB52759F-3309-45C0-B990-33A1F663C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680" y="1370015"/>
            <a:ext cx="1584960" cy="1584960"/>
          </a:xfrm>
          <a:prstGeom prst="rect">
            <a:avLst/>
          </a:prstGeom>
        </p:spPr>
      </p:pic>
    </p:spTree>
    <p:extLst>
      <p:ext uri="{BB962C8B-B14F-4D97-AF65-F5344CB8AC3E}">
        <p14:creationId xmlns:p14="http://schemas.microsoft.com/office/powerpoint/2010/main" val="2910251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GNSS Data Processing</a:t>
            </a:r>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2"/>
          </p:nvPr>
        </p:nvSpPr>
        <p:spPr>
          <a:xfrm>
            <a:off x="4655820" y="1600202"/>
            <a:ext cx="4030980" cy="4838698"/>
          </a:xfrm>
          <a:ln w="12700">
            <a:noFill/>
          </a:ln>
        </p:spPr>
        <p:txBody>
          <a:bodyPr/>
          <a:lstStyle/>
          <a:p>
            <a:pPr marL="0" indent="0">
              <a:buNone/>
            </a:pPr>
            <a:r>
              <a:rPr lang="en-US" sz="1600" b="1" dirty="0"/>
              <a:t>GNSS Tools</a:t>
            </a:r>
          </a:p>
          <a:p>
            <a:pPr marL="0" indent="0">
              <a:buNone/>
            </a:pPr>
            <a:endParaRPr lang="en-US" sz="1400" b="1" dirty="0"/>
          </a:p>
          <a:p>
            <a:r>
              <a:rPr lang="en-US" sz="1400" b="1" dirty="0">
                <a:hlinkClick r:id="rId2"/>
              </a:rPr>
              <a:t>Online Positioning User Service (OPUS)</a:t>
            </a:r>
            <a:r>
              <a:rPr lang="en-US" sz="1400" dirty="0"/>
              <a:t>: Tie your GPS observations to U.S. and international frames.</a:t>
            </a:r>
          </a:p>
          <a:p>
            <a:r>
              <a:rPr lang="en-US" sz="1400" b="1" dirty="0">
                <a:hlinkClick r:id="rId3"/>
              </a:rPr>
              <a:t>Antenna Calibration</a:t>
            </a:r>
            <a:r>
              <a:rPr lang="en-US" sz="1400" dirty="0"/>
              <a:t>: Look up antenna biases for high-accuracy data processing.</a:t>
            </a:r>
          </a:p>
          <a:p>
            <a:r>
              <a:rPr lang="en-US" sz="1400" b="1" dirty="0">
                <a:hlinkClick r:id="rId4"/>
              </a:rPr>
              <a:t>Transformation tools (Geodetic toolkit)</a:t>
            </a:r>
            <a:r>
              <a:rPr lang="en-US" sz="1400" dirty="0"/>
              <a:t>: Transform data between reference frames and datums.</a:t>
            </a:r>
          </a:p>
          <a:p>
            <a:r>
              <a:rPr lang="en-US" sz="1400" b="1" dirty="0">
                <a:hlinkClick r:id="rId5"/>
              </a:rPr>
              <a:t>Geoid Models</a:t>
            </a:r>
            <a:r>
              <a:rPr lang="en-US" sz="1400" dirty="0"/>
              <a:t>: Convert GPS heights to orthometric (e.g., NAVD 88).</a:t>
            </a:r>
          </a:p>
          <a:p>
            <a:r>
              <a:rPr lang="en-US" sz="1400" b="1" dirty="0">
                <a:hlinkClick r:id="rId6"/>
              </a:rPr>
              <a:t>Orbits</a:t>
            </a:r>
            <a:r>
              <a:rPr lang="en-US" sz="1400" dirty="0"/>
              <a:t>: See International GNSS orbit products.</a:t>
            </a:r>
          </a:p>
          <a:p>
            <a:pPr marL="0" indent="0">
              <a:buNone/>
            </a:pPr>
            <a:endParaRPr lang="en-US" sz="1400" b="1" dirty="0"/>
          </a:p>
          <a:p>
            <a:pPr marL="0" indent="0">
              <a:buNone/>
            </a:pPr>
            <a:r>
              <a:rPr lang="en-US" sz="1600" b="1" dirty="0"/>
              <a:t>GNSS Survey Methods</a:t>
            </a:r>
          </a:p>
          <a:p>
            <a:pPr marL="0" indent="0">
              <a:buNone/>
            </a:pPr>
            <a:endParaRPr lang="en-US" sz="1400" b="1" dirty="0"/>
          </a:p>
          <a:p>
            <a:pPr marL="0" indent="0">
              <a:buNone/>
            </a:pPr>
            <a:r>
              <a:rPr lang="en-US" sz="1400" dirty="0"/>
              <a:t>NGS is exploring a proposed new file format, </a:t>
            </a:r>
            <a:r>
              <a:rPr lang="en-US" sz="1400" b="1" dirty="0">
                <a:hlinkClick r:id="rId7"/>
              </a:rPr>
              <a:t>GNSS Vector Exchange (GVX)</a:t>
            </a:r>
            <a:r>
              <a:rPr lang="en-US" sz="1400" dirty="0"/>
              <a:t> to more consistently use GNSS vectors in survey networks.</a:t>
            </a:r>
          </a:p>
          <a:p>
            <a:pPr marL="0" indent="0">
              <a:buNone/>
            </a:pPr>
            <a:endParaRPr lang="en-US" b="1" dirty="0"/>
          </a:p>
          <a:p>
            <a:endParaRPr lang="en-US" dirty="0"/>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11</a:t>
            </a:fld>
            <a:endParaRPr lang="en-US" altLang="en-US" dirty="0"/>
          </a:p>
        </p:txBody>
      </p:sp>
      <p:sp>
        <p:nvSpPr>
          <p:cNvPr id="10" name="Rectangle 9">
            <a:extLst>
              <a:ext uri="{FF2B5EF4-FFF2-40B4-BE49-F238E27FC236}">
                <a16:creationId xmlns:a16="http://schemas.microsoft.com/office/drawing/2014/main" id="{5B0D4F52-8E70-4D8E-8509-120E10809D81}"/>
              </a:ext>
            </a:extLst>
          </p:cNvPr>
          <p:cNvSpPr/>
          <p:nvPr/>
        </p:nvSpPr>
        <p:spPr>
          <a:xfrm>
            <a:off x="573131" y="1305342"/>
            <a:ext cx="3802383" cy="2123658"/>
          </a:xfrm>
          <a:prstGeom prst="rect">
            <a:avLst/>
          </a:prstGeom>
        </p:spPr>
        <p:txBody>
          <a:bodyPr wrap="square">
            <a:spAutoFit/>
          </a:bodyPr>
          <a:lstStyle/>
          <a:p>
            <a:br>
              <a:rPr lang="en-US" sz="1600" dirty="0"/>
            </a:br>
            <a:r>
              <a:rPr lang="en-US" sz="1600" b="1" dirty="0">
                <a:latin typeface="Gill Sans MT" panose="020B0502020104020203" pitchFamily="34" charset="0"/>
              </a:rPr>
              <a:t>NGS supports surveyors and others with high-accuracy Global Navigation Satellite System (GNSS) data, ground control marks, models and tools, guidelines and tutorials.</a:t>
            </a:r>
          </a:p>
          <a:p>
            <a:endParaRPr lang="en-US" dirty="0">
              <a:solidFill>
                <a:srgbClr val="333333"/>
              </a:solidFill>
              <a:latin typeface="Helvetica Neue"/>
            </a:endParaRPr>
          </a:p>
          <a:p>
            <a:endParaRPr lang="en-US" dirty="0"/>
          </a:p>
        </p:txBody>
      </p:sp>
      <p:pic>
        <p:nvPicPr>
          <p:cNvPr id="5" name="Picture 4">
            <a:extLst>
              <a:ext uri="{FF2B5EF4-FFF2-40B4-BE49-F238E27FC236}">
                <a16:creationId xmlns:a16="http://schemas.microsoft.com/office/drawing/2014/main" id="{D8F1CB9A-EE64-4985-862E-B369F4619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131" y="3143250"/>
            <a:ext cx="2828925" cy="3086100"/>
          </a:xfrm>
          <a:prstGeom prst="rect">
            <a:avLst/>
          </a:prstGeom>
        </p:spPr>
      </p:pic>
    </p:spTree>
    <p:extLst>
      <p:ext uri="{BB962C8B-B14F-4D97-AF65-F5344CB8AC3E}">
        <p14:creationId xmlns:p14="http://schemas.microsoft.com/office/powerpoint/2010/main" val="660121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3" descr="OPUS schemati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983" y="1592527"/>
            <a:ext cx="3446860" cy="216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1" descr="DanglingRope DR2 disk small"/>
          <p:cNvPicPr>
            <a:picLocks noChangeArrowheads="1"/>
          </p:cNvPicPr>
          <p:nvPr/>
        </p:nvPicPr>
        <p:blipFill>
          <a:blip r:embed="rId4">
            <a:extLst>
              <a:ext uri="{28A0092B-C50C-407E-A947-70E740481C1C}">
                <a14:useLocalDpi xmlns:a14="http://schemas.microsoft.com/office/drawing/2010/main" val="0"/>
              </a:ext>
            </a:extLst>
          </a:blip>
          <a:srcRect l="8496" t="5078" r="11719" b="9766"/>
          <a:stretch>
            <a:fillRect/>
          </a:stretch>
        </p:blipFill>
        <p:spPr bwMode="auto">
          <a:xfrm>
            <a:off x="576269" y="2535895"/>
            <a:ext cx="1729979" cy="13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Line 13"/>
          <p:cNvSpPr>
            <a:spLocks noChangeShapeType="1"/>
          </p:cNvSpPr>
          <p:nvPr/>
        </p:nvSpPr>
        <p:spPr bwMode="auto">
          <a:xfrm flipV="1">
            <a:off x="1508761" y="2934229"/>
            <a:ext cx="3393406" cy="197590"/>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sz="1350"/>
          </a:p>
        </p:txBody>
      </p:sp>
      <p:pic>
        <p:nvPicPr>
          <p:cNvPr id="87045" name="Picture 12" descr="104_0463"/>
          <p:cNvPicPr>
            <a:picLocks noChangeArrowheads="1"/>
          </p:cNvPicPr>
          <p:nvPr/>
        </p:nvPicPr>
        <p:blipFill>
          <a:blip r:embed="rId5">
            <a:lum bright="-12000" contrast="18000"/>
            <a:extLst>
              <a:ext uri="{28A0092B-C50C-407E-A947-70E740481C1C}">
                <a14:useLocalDpi xmlns:a14="http://schemas.microsoft.com/office/drawing/2010/main" val="0"/>
              </a:ext>
            </a:extLst>
          </a:blip>
          <a:srcRect l="15070" t="23425" r="14583"/>
          <a:stretch>
            <a:fillRect/>
          </a:stretch>
        </p:blipFill>
        <p:spPr bwMode="auto">
          <a:xfrm>
            <a:off x="6538316" y="2587226"/>
            <a:ext cx="1722834"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9"/>
          <p:cNvSpPr txBox="1">
            <a:spLocks noChangeArrowheads="1"/>
          </p:cNvSpPr>
          <p:nvPr/>
        </p:nvSpPr>
        <p:spPr bwMode="auto">
          <a:xfrm>
            <a:off x="881895" y="4650971"/>
            <a:ext cx="75351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b="1" dirty="0"/>
              <a:t>What is OPUS?</a:t>
            </a:r>
          </a:p>
          <a:p>
            <a:r>
              <a:rPr lang="en-US" dirty="0"/>
              <a:t>NOAA's Online Positioning User Service (OPUS) provides free access to high-accuracy </a:t>
            </a:r>
            <a:r>
              <a:rPr lang="en-US" b="1" dirty="0">
                <a:hlinkClick r:id="rId6"/>
              </a:rPr>
              <a:t>National Spatial Reference System</a:t>
            </a:r>
            <a:r>
              <a:rPr lang="en-US" dirty="0"/>
              <a:t> (NSRS) coordinates. OPUS uses software which computes coordinates using the </a:t>
            </a:r>
            <a:r>
              <a:rPr lang="en-US" b="1" dirty="0">
                <a:hlinkClick r:id="rId7"/>
              </a:rPr>
              <a:t>NOAA CORS Network</a:t>
            </a:r>
            <a:r>
              <a:rPr lang="en-US" dirty="0"/>
              <a:t> (NCN).</a:t>
            </a:r>
          </a:p>
        </p:txBody>
      </p:sp>
      <p:sp>
        <p:nvSpPr>
          <p:cNvPr id="29703" name="Text Box 10"/>
          <p:cNvSpPr txBox="1">
            <a:spLocks noChangeArrowheads="1"/>
          </p:cNvSpPr>
          <p:nvPr/>
        </p:nvSpPr>
        <p:spPr bwMode="auto">
          <a:xfrm>
            <a:off x="1150153" y="755133"/>
            <a:ext cx="6730603" cy="523220"/>
          </a:xfrm>
          <a:prstGeom prst="rect">
            <a:avLst/>
          </a:prstGeom>
          <a:noFill/>
          <a:ln>
            <a:noFill/>
          </a:ln>
        </p:spPr>
        <p:txBody>
          <a:bodyPr>
            <a:spAutoFit/>
          </a:bodyPr>
          <a:lstStyle>
            <a:lvl1pPr marL="342900" indent="-34290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US" sz="2700" dirty="0">
                <a:latin typeface="Arial" charset="0"/>
                <a:cs typeface="Times New Roman" pitchFamily="18" charset="0"/>
              </a:rPr>
              <a:t> </a:t>
            </a:r>
            <a:r>
              <a:rPr lang="en-US" sz="2800" dirty="0">
                <a:solidFill>
                  <a:schemeClr val="tx2"/>
                </a:solidFill>
                <a:latin typeface="Gill Sans MT" panose="020B0502020104020203" pitchFamily="34" charset="0"/>
                <a:cs typeface="Times New Roman" pitchFamily="18" charset="0"/>
              </a:rPr>
              <a:t>Online Positioning User Service (OPUS)</a:t>
            </a:r>
          </a:p>
        </p:txBody>
      </p:sp>
      <p:sp>
        <p:nvSpPr>
          <p:cNvPr id="87049" name="Line 13"/>
          <p:cNvSpPr>
            <a:spLocks noChangeShapeType="1"/>
          </p:cNvSpPr>
          <p:nvPr/>
        </p:nvSpPr>
        <p:spPr bwMode="auto">
          <a:xfrm flipV="1">
            <a:off x="5676900" y="3025139"/>
            <a:ext cx="1722833" cy="464819"/>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sz="1350"/>
          </a:p>
        </p:txBody>
      </p:sp>
    </p:spTree>
    <p:extLst>
      <p:ext uri="{BB962C8B-B14F-4D97-AF65-F5344CB8AC3E}">
        <p14:creationId xmlns:p14="http://schemas.microsoft.com/office/powerpoint/2010/main" val="28473051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95" y="1662188"/>
            <a:ext cx="6452645" cy="353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a:xfrm>
            <a:off x="24977" y="430304"/>
            <a:ext cx="9144001" cy="857250"/>
          </a:xfrm>
        </p:spPr>
        <p:txBody>
          <a:bodyPr>
            <a:noAutofit/>
          </a:bodyPr>
          <a:lstStyle/>
          <a:p>
            <a:pPr eaLnBrk="1" hangingPunct="1"/>
            <a:r>
              <a:rPr lang="en-US" altLang="en-US" sz="2800" dirty="0">
                <a:cs typeface="Arial" panose="020B0604020202020204" pitchFamily="34" charset="0"/>
              </a:rPr>
              <a:t>Continuously Operating Reference Stations (CORS)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25542"/>
          <a:stretch/>
        </p:blipFill>
        <p:spPr>
          <a:xfrm>
            <a:off x="6640362" y="2095571"/>
            <a:ext cx="2425943" cy="2556137"/>
          </a:xfrm>
          <a:prstGeom prst="rect">
            <a:avLst/>
          </a:prstGeom>
          <a:ln w="12700">
            <a:solidFill>
              <a:srgbClr val="FF0000"/>
            </a:solidFill>
          </a:ln>
        </p:spPr>
      </p:pic>
      <p:sp>
        <p:nvSpPr>
          <p:cNvPr id="4" name="Rectangle 3">
            <a:extLst>
              <a:ext uri="{FF2B5EF4-FFF2-40B4-BE49-F238E27FC236}">
                <a16:creationId xmlns:a16="http://schemas.microsoft.com/office/drawing/2014/main" id="{39154E7E-F019-4EA7-B615-AEED1899AE4A}"/>
              </a:ext>
            </a:extLst>
          </p:cNvPr>
          <p:cNvSpPr/>
          <p:nvPr/>
        </p:nvSpPr>
        <p:spPr>
          <a:xfrm>
            <a:off x="243840" y="5340591"/>
            <a:ext cx="6819900" cy="1200329"/>
          </a:xfrm>
          <a:prstGeom prst="rect">
            <a:avLst/>
          </a:prstGeom>
        </p:spPr>
        <p:txBody>
          <a:bodyPr wrap="square">
            <a:spAutoFit/>
          </a:bodyPr>
          <a:lstStyle/>
          <a:p>
            <a:r>
              <a:rPr lang="en-US" b="1" dirty="0">
                <a:hlinkClick r:id="rId5"/>
              </a:rPr>
              <a:t>Continuously Operating Reference Stations (CORS)</a:t>
            </a:r>
            <a:r>
              <a:rPr lang="en-US" dirty="0"/>
              <a:t>: Get GNSS data files, station coordinates, and velocities from this nationwide array of tracking stations which are used for survey processing and geophysical research</a:t>
            </a:r>
          </a:p>
        </p:txBody>
      </p:sp>
    </p:spTree>
    <p:extLst>
      <p:ext uri="{BB962C8B-B14F-4D97-AF65-F5344CB8AC3E}">
        <p14:creationId xmlns:p14="http://schemas.microsoft.com/office/powerpoint/2010/main" val="3047524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Coordinate Conversions and Transformations</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14</a:t>
            </a:fld>
            <a:endParaRPr lang="en-US" altLang="en-US" dirty="0"/>
          </a:p>
        </p:txBody>
      </p:sp>
      <p:sp>
        <p:nvSpPr>
          <p:cNvPr id="8" name="Content Placeholder 7">
            <a:extLst>
              <a:ext uri="{FF2B5EF4-FFF2-40B4-BE49-F238E27FC236}">
                <a16:creationId xmlns:a16="http://schemas.microsoft.com/office/drawing/2014/main" id="{B45D398F-DD31-4993-9EFF-684BBF5F506F}"/>
              </a:ext>
            </a:extLst>
          </p:cNvPr>
          <p:cNvSpPr>
            <a:spLocks noGrp="1"/>
          </p:cNvSpPr>
          <p:nvPr>
            <p:ph sz="half" idx="1"/>
          </p:nvPr>
        </p:nvSpPr>
        <p:spPr>
          <a:xfrm>
            <a:off x="645160" y="5359886"/>
            <a:ext cx="7198360" cy="415498"/>
          </a:xfrm>
          <a:prstGeom prst="rect">
            <a:avLst/>
          </a:prstGeom>
        </p:spPr>
        <p:txBody>
          <a:bodyPr wrap="square">
            <a:spAutoFit/>
          </a:bodyPr>
          <a:lstStyle/>
          <a:p>
            <a:r>
              <a:rPr lang="en-US" dirty="0">
                <a:hlinkClick r:id="rId2"/>
              </a:rPr>
              <a:t>https://geodesy.noaa.gov/INFO/datums-transformations.shtml</a:t>
            </a:r>
            <a:endParaRPr lang="en-US" dirty="0"/>
          </a:p>
        </p:txBody>
      </p:sp>
      <p:pic>
        <p:nvPicPr>
          <p:cNvPr id="9" name="Picture 8">
            <a:extLst>
              <a:ext uri="{FF2B5EF4-FFF2-40B4-BE49-F238E27FC236}">
                <a16:creationId xmlns:a16="http://schemas.microsoft.com/office/drawing/2014/main" id="{08BD9C85-D213-4F77-865F-BF038855A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101" y="2105347"/>
            <a:ext cx="2566829" cy="2566829"/>
          </a:xfrm>
          <a:prstGeom prst="rect">
            <a:avLst/>
          </a:prstGeom>
        </p:spPr>
      </p:pic>
      <p:sp>
        <p:nvSpPr>
          <p:cNvPr id="10" name="Rectangle 9">
            <a:extLst>
              <a:ext uri="{FF2B5EF4-FFF2-40B4-BE49-F238E27FC236}">
                <a16:creationId xmlns:a16="http://schemas.microsoft.com/office/drawing/2014/main" id="{626EC335-847C-45D8-B46B-2BD54BC6C1B2}"/>
              </a:ext>
            </a:extLst>
          </p:cNvPr>
          <p:cNvSpPr/>
          <p:nvPr/>
        </p:nvSpPr>
        <p:spPr>
          <a:xfrm>
            <a:off x="571500" y="1819101"/>
            <a:ext cx="4572000" cy="3139321"/>
          </a:xfrm>
          <a:prstGeom prst="rect">
            <a:avLst/>
          </a:prstGeom>
        </p:spPr>
        <p:txBody>
          <a:bodyPr>
            <a:spAutoFit/>
          </a:bodyPr>
          <a:lstStyle/>
          <a:p>
            <a:r>
              <a:rPr lang="en-US" b="1" dirty="0">
                <a:solidFill>
                  <a:srgbClr val="990000"/>
                </a:solidFill>
                <a:latin typeface="Helvetica Neue"/>
              </a:rPr>
              <a:t>Datums and Transformations</a:t>
            </a:r>
          </a:p>
          <a:p>
            <a:r>
              <a:rPr lang="en-US" dirty="0">
                <a:solidFill>
                  <a:srgbClr val="333333"/>
                </a:solidFill>
                <a:latin typeface="Helvetica Neue"/>
              </a:rPr>
              <a:t>As accuracy and precision of geospatial data increases, it is becoming more important to manage your data carefully and use consistent reference frames. NGS defines datums as the foundation for positioning for the United States and Territories. NGS also provides transformation tools to help align data and to transform coordinates between other datums and projections.</a:t>
            </a:r>
            <a:endParaRPr lang="en-US" b="0" i="0" dirty="0">
              <a:solidFill>
                <a:srgbClr val="333333"/>
              </a:solidFill>
              <a:effectLst/>
              <a:latin typeface="Helvetica Neue"/>
            </a:endParaRPr>
          </a:p>
        </p:txBody>
      </p:sp>
    </p:spTree>
    <p:extLst>
      <p:ext uri="{BB962C8B-B14F-4D97-AF65-F5344CB8AC3E}">
        <p14:creationId xmlns:p14="http://schemas.microsoft.com/office/powerpoint/2010/main" val="547950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NOAA’s NGS Manages the </a:t>
            </a:r>
            <a:br>
              <a:rPr lang="en-US" dirty="0"/>
            </a:br>
            <a:r>
              <a:rPr lang="en-US" dirty="0"/>
              <a:t>National Spatial Reference System</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a:xfrm>
            <a:off x="130629" y="1506201"/>
            <a:ext cx="3886200" cy="4983160"/>
          </a:xfrm>
        </p:spPr>
        <p:txBody>
          <a:bodyPr/>
          <a:lstStyle/>
          <a:p>
            <a:pPr marL="0" indent="0">
              <a:buNone/>
            </a:pPr>
            <a:r>
              <a:rPr lang="en-US" b="1" dirty="0">
                <a:solidFill>
                  <a:schemeClr val="tx2"/>
                </a:solidFill>
              </a:rPr>
              <a:t>The National Spatial Reference System </a:t>
            </a:r>
          </a:p>
          <a:p>
            <a:pPr marL="0" indent="0">
              <a:buNone/>
            </a:pPr>
            <a:r>
              <a:rPr lang="en-US" dirty="0"/>
              <a:t>“A consistent coordinate system that defines latitude, longitude, height, scale, gravity, orientation, and shoreline throughout the United States and is designed to meet our nation’s economic,</a:t>
            </a:r>
          </a:p>
          <a:p>
            <a:pPr marL="0" indent="0">
              <a:buNone/>
            </a:pPr>
            <a:r>
              <a:rPr lang="en-US" dirty="0"/>
              <a:t>social, and environmental needs. “</a:t>
            </a:r>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2"/>
          </p:nvPr>
        </p:nvSpPr>
        <p:spPr>
          <a:xfrm>
            <a:off x="4495801" y="1600202"/>
            <a:ext cx="4517570" cy="4525963"/>
          </a:xfrm>
        </p:spPr>
        <p:txBody>
          <a:bodyPr/>
          <a:lstStyle/>
          <a:p>
            <a:pPr marL="0" indent="0">
              <a:buNone/>
            </a:pPr>
            <a:r>
              <a:rPr lang="en-US" dirty="0"/>
              <a:t> </a:t>
            </a:r>
            <a:r>
              <a:rPr lang="en-US" b="1" dirty="0">
                <a:solidFill>
                  <a:schemeClr val="tx2"/>
                </a:solidFill>
              </a:rPr>
              <a:t>Components</a:t>
            </a:r>
          </a:p>
          <a:p>
            <a:pPr marL="0" indent="0">
              <a:buNone/>
            </a:pPr>
            <a:endParaRPr lang="en-US" b="1" dirty="0">
              <a:solidFill>
                <a:schemeClr val="tx2"/>
              </a:solidFill>
            </a:endParaRPr>
          </a:p>
          <a:p>
            <a:pPr>
              <a:buFont typeface="Wingdings" panose="05000000000000000000" pitchFamily="2" charset="2"/>
              <a:buChar char="§"/>
            </a:pPr>
            <a:r>
              <a:rPr lang="en-US" dirty="0"/>
              <a:t>Geodetic positional coordinates</a:t>
            </a:r>
          </a:p>
          <a:p>
            <a:pPr>
              <a:buFont typeface="Wingdings" panose="05000000000000000000" pitchFamily="2" charset="2"/>
              <a:buChar char="§"/>
            </a:pPr>
            <a:r>
              <a:rPr lang="en-US" dirty="0"/>
              <a:t>Geopotential</a:t>
            </a:r>
          </a:p>
          <a:p>
            <a:pPr>
              <a:buFont typeface="Wingdings" panose="05000000000000000000" pitchFamily="2" charset="2"/>
              <a:buChar char="§"/>
            </a:pPr>
            <a:r>
              <a:rPr lang="en-US" dirty="0"/>
              <a:t>Acceleration of Gravity</a:t>
            </a:r>
          </a:p>
          <a:p>
            <a:pPr>
              <a:buFont typeface="Wingdings" panose="05000000000000000000" pitchFamily="2" charset="2"/>
              <a:buChar char="§"/>
            </a:pPr>
            <a:r>
              <a:rPr lang="en-US" dirty="0"/>
              <a:t>Deflection of the Vertical</a:t>
            </a:r>
          </a:p>
          <a:p>
            <a:pPr>
              <a:buFont typeface="Wingdings" panose="05000000000000000000" pitchFamily="2" charset="2"/>
              <a:buChar char="§"/>
            </a:pPr>
            <a:r>
              <a:rPr lang="en-US" dirty="0"/>
              <a:t>Models, tools, and guidelines</a:t>
            </a:r>
          </a:p>
          <a:p>
            <a:pPr>
              <a:buFont typeface="Wingdings" panose="05000000000000000000" pitchFamily="2" charset="2"/>
              <a:buChar char="§"/>
            </a:pPr>
            <a:r>
              <a:rPr lang="en-US" dirty="0"/>
              <a:t>The official national shoreline</a:t>
            </a:r>
          </a:p>
          <a:p>
            <a:pPr>
              <a:buFont typeface="Wingdings" panose="05000000000000000000" pitchFamily="2" charset="2"/>
              <a:buChar char="§"/>
            </a:pPr>
            <a:r>
              <a:rPr lang="en-US" dirty="0"/>
              <a:t>GNSS Orbits</a:t>
            </a:r>
          </a:p>
          <a:p>
            <a:pPr>
              <a:buFont typeface="Wingdings" panose="05000000000000000000" pitchFamily="2" charset="2"/>
              <a:buChar char="§"/>
            </a:pPr>
            <a:r>
              <a:rPr lang="en-US" dirty="0"/>
              <a:t>Orientation, scale, and offset information (NAD 83/ITRF)</a:t>
            </a:r>
          </a:p>
          <a:p>
            <a:pPr marL="0" indent="0">
              <a:buNone/>
            </a:pPr>
            <a:endParaRPr lang="en-US" b="1" dirty="0">
              <a:solidFill>
                <a:schemeClr val="bg1"/>
              </a:solidFill>
            </a:endParaRPr>
          </a:p>
          <a:p>
            <a:pPr>
              <a:buFont typeface="Wingdings" panose="05000000000000000000" pitchFamily="2" charset="2"/>
              <a:buChar char="§"/>
            </a:pPr>
            <a:endParaRPr lang="en-US" b="1" dirty="0"/>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15</a:t>
            </a:fld>
            <a:endParaRPr lang="en-US" altLang="en-US" dirty="0"/>
          </a:p>
        </p:txBody>
      </p:sp>
      <p:pic>
        <p:nvPicPr>
          <p:cNvPr id="9" name="Picture 8">
            <a:extLst>
              <a:ext uri="{FF2B5EF4-FFF2-40B4-BE49-F238E27FC236}">
                <a16:creationId xmlns:a16="http://schemas.microsoft.com/office/drawing/2014/main" id="{C27DF25D-09A1-4C37-9EDC-DC539308D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4953362"/>
            <a:ext cx="3537243" cy="1402990"/>
          </a:xfrm>
          <a:prstGeom prst="rect">
            <a:avLst/>
          </a:prstGeom>
        </p:spPr>
      </p:pic>
    </p:spTree>
    <p:extLst>
      <p:ext uri="{BB962C8B-B14F-4D97-AF65-F5344CB8AC3E}">
        <p14:creationId xmlns:p14="http://schemas.microsoft.com/office/powerpoint/2010/main" val="263865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NSRS: Setting a Geodetic Standard </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a:xfrm>
            <a:off x="457200" y="1529466"/>
            <a:ext cx="3852862" cy="4826886"/>
          </a:xfrm>
        </p:spPr>
        <p:txBody>
          <a:bodyPr/>
          <a:lstStyle/>
          <a:p>
            <a:pPr marL="0" indent="0">
              <a:buNone/>
            </a:pPr>
            <a:r>
              <a:rPr lang="en-US" b="1" dirty="0"/>
              <a:t>For 200 years</a:t>
            </a:r>
            <a:r>
              <a:rPr lang="en-US" dirty="0"/>
              <a:t>, NGS and its predecessor agencies have collaborated with public and private organizations to establish reference stations at precisely determined locations. </a:t>
            </a:r>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2"/>
          </p:nvPr>
        </p:nvSpPr>
        <p:spPr>
          <a:xfrm>
            <a:off x="4833940" y="1536003"/>
            <a:ext cx="3921071" cy="3785994"/>
          </a:xfrm>
        </p:spPr>
        <p:txBody>
          <a:bodyPr/>
          <a:lstStyle/>
          <a:p>
            <a:pPr marL="0" indent="0">
              <a:buNone/>
            </a:pPr>
            <a:r>
              <a:rPr lang="en-US" dirty="0"/>
              <a:t>More recently, NGS has fostered a network of </a:t>
            </a:r>
            <a:r>
              <a:rPr lang="en-US" b="1" dirty="0"/>
              <a:t>continuously operating reference stations (CORS) </a:t>
            </a:r>
            <a:r>
              <a:rPr lang="en-US" dirty="0"/>
              <a:t>where each CORS includes a highly accurate receiver that continuously collects radio signals broadcast by </a:t>
            </a:r>
            <a:r>
              <a:rPr lang="en-US" b="1" dirty="0"/>
              <a:t>Global Navigation Satellite System (GNSS) satellites </a:t>
            </a:r>
            <a:r>
              <a:rPr lang="en-US" dirty="0"/>
              <a:t>forming a network used to accurately position other points of interest. </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16</a:t>
            </a:fld>
            <a:endParaRPr lang="en-US" altLang="en-US" dirty="0"/>
          </a:p>
        </p:txBody>
      </p:sp>
      <p:pic>
        <p:nvPicPr>
          <p:cNvPr id="9" name="Picture 8">
            <a:extLst>
              <a:ext uri="{FF2B5EF4-FFF2-40B4-BE49-F238E27FC236}">
                <a16:creationId xmlns:a16="http://schemas.microsoft.com/office/drawing/2014/main" id="{C1FA6C6C-4FBD-4365-A970-5B21B3931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6" y="7845739"/>
            <a:ext cx="3521328" cy="2343285"/>
          </a:xfrm>
          <a:prstGeom prst="rect">
            <a:avLst/>
          </a:prstGeom>
          <a:ln w="25400">
            <a:solidFill>
              <a:schemeClr val="accent1"/>
            </a:solidFill>
          </a:ln>
        </p:spPr>
      </p:pic>
      <p:pic>
        <p:nvPicPr>
          <p:cNvPr id="11" name="Picture 10">
            <a:extLst>
              <a:ext uri="{FF2B5EF4-FFF2-40B4-BE49-F238E27FC236}">
                <a16:creationId xmlns:a16="http://schemas.microsoft.com/office/drawing/2014/main" id="{91D3CB14-F489-4DC5-A472-1257A1691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2" y="3975566"/>
            <a:ext cx="3412671" cy="1911096"/>
          </a:xfrm>
          <a:prstGeom prst="rect">
            <a:avLst/>
          </a:prstGeom>
        </p:spPr>
      </p:pic>
    </p:spTree>
    <p:extLst>
      <p:ext uri="{BB962C8B-B14F-4D97-AF65-F5344CB8AC3E}">
        <p14:creationId xmlns:p14="http://schemas.microsoft.com/office/powerpoint/2010/main" val="2144524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sz="2800" dirty="0"/>
              <a:t>NGS  Transformation Tools and Data Sets that Support the NSRS</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a:xfrm>
            <a:off x="4648200" y="1417638"/>
            <a:ext cx="4038600" cy="4525963"/>
          </a:xfrm>
        </p:spPr>
        <p:txBody>
          <a:bodyPr/>
          <a:lstStyle/>
          <a:p>
            <a:pPr marL="0" indent="0" fontAlgn="ctr">
              <a:buNone/>
            </a:pPr>
            <a:r>
              <a:rPr lang="en-US" sz="1600" b="1" dirty="0"/>
              <a:t>NGS Data Sets</a:t>
            </a:r>
          </a:p>
          <a:p>
            <a:pPr marL="0" indent="0" fontAlgn="ctr">
              <a:buNone/>
            </a:pPr>
            <a:endParaRPr lang="en-US" sz="1600" b="1" dirty="0"/>
          </a:p>
          <a:p>
            <a:pPr marL="0" indent="0" fontAlgn="ctr">
              <a:buNone/>
            </a:pPr>
            <a:r>
              <a:rPr lang="en-US" sz="1400" dirty="0"/>
              <a:t>OPUS Share</a:t>
            </a:r>
          </a:p>
          <a:p>
            <a:pPr marL="0" indent="0" fontAlgn="ctr">
              <a:buNone/>
            </a:pPr>
            <a:r>
              <a:rPr lang="en-US" sz="1400" dirty="0"/>
              <a:t>NGS Data Explorer Geodetic Control</a:t>
            </a:r>
          </a:p>
          <a:p>
            <a:pPr marL="0" indent="0" fontAlgn="ctr">
              <a:buNone/>
            </a:pPr>
            <a:r>
              <a:rPr lang="en-US" sz="1400" dirty="0"/>
              <a:t>Survey Mark Data Sheets</a:t>
            </a:r>
          </a:p>
          <a:p>
            <a:pPr marL="0" indent="0" fontAlgn="ctr">
              <a:buNone/>
            </a:pPr>
            <a:r>
              <a:rPr lang="en-US" sz="1400" dirty="0"/>
              <a:t>Antenna Calibration Data</a:t>
            </a:r>
          </a:p>
          <a:p>
            <a:pPr marL="0" indent="0" fontAlgn="ctr">
              <a:buNone/>
            </a:pPr>
            <a:r>
              <a:rPr lang="en-US" sz="1400" dirty="0"/>
              <a:t>Remote Sensing Data</a:t>
            </a:r>
          </a:p>
          <a:p>
            <a:pPr marL="0" indent="0" fontAlgn="ctr">
              <a:buNone/>
            </a:pPr>
            <a:r>
              <a:rPr lang="en-US" sz="1400" dirty="0"/>
              <a:t>Storm Imagery</a:t>
            </a:r>
          </a:p>
          <a:p>
            <a:pPr marL="0" indent="0" fontAlgn="ctr">
              <a:buNone/>
            </a:pPr>
            <a:r>
              <a:rPr lang="en-US" sz="1400" dirty="0"/>
              <a:t>Coastal Imagery</a:t>
            </a:r>
          </a:p>
          <a:p>
            <a:pPr marL="0" indent="0" fontAlgn="ctr">
              <a:buNone/>
            </a:pPr>
            <a:r>
              <a:rPr lang="en-US" sz="1400" dirty="0"/>
              <a:t>Shoreline Data Explorer</a:t>
            </a:r>
          </a:p>
          <a:p>
            <a:pPr marL="0" indent="0" fontAlgn="ctr">
              <a:buNone/>
            </a:pPr>
            <a:r>
              <a:rPr lang="en-US" sz="1400" dirty="0" err="1"/>
              <a:t>Orthomosaics</a:t>
            </a:r>
            <a:endParaRPr lang="en-US" sz="1400" dirty="0"/>
          </a:p>
          <a:p>
            <a:pPr marL="0" indent="0" fontAlgn="ctr">
              <a:buNone/>
            </a:pPr>
            <a:r>
              <a:rPr lang="en-US" sz="1400" dirty="0"/>
              <a:t>Lidar</a:t>
            </a:r>
          </a:p>
          <a:p>
            <a:pPr marL="0" indent="0" fontAlgn="ctr">
              <a:buNone/>
            </a:pPr>
            <a:r>
              <a:rPr lang="en-US" sz="1400" dirty="0"/>
              <a:t>Aeronautical Data</a:t>
            </a:r>
          </a:p>
          <a:p>
            <a:pPr marL="0" indent="0" fontAlgn="ctr">
              <a:buNone/>
            </a:pPr>
            <a:r>
              <a:rPr lang="en-US" sz="1400" dirty="0"/>
              <a:t>Gravity Data</a:t>
            </a:r>
          </a:p>
          <a:p>
            <a:pPr marL="0" indent="0" fontAlgn="ctr">
              <a:buNone/>
            </a:pPr>
            <a:r>
              <a:rPr lang="en-US" sz="1400" dirty="0"/>
              <a:t>Orbit Data</a:t>
            </a:r>
          </a:p>
          <a:p>
            <a:pPr marL="0" indent="0">
              <a:buNone/>
            </a:pPr>
            <a:br>
              <a:rPr lang="en-US" dirty="0"/>
            </a:br>
            <a:endParaRPr lang="en-US" dirty="0"/>
          </a:p>
        </p:txBody>
      </p:sp>
      <p:sp>
        <p:nvSpPr>
          <p:cNvPr id="4" name="Content Placeholder 3">
            <a:extLst>
              <a:ext uri="{FF2B5EF4-FFF2-40B4-BE49-F238E27FC236}">
                <a16:creationId xmlns:a16="http://schemas.microsoft.com/office/drawing/2014/main" id="{109E346B-53DB-477D-9784-070B2E465156}"/>
              </a:ext>
            </a:extLst>
          </p:cNvPr>
          <p:cNvSpPr>
            <a:spLocks noGrp="1"/>
          </p:cNvSpPr>
          <p:nvPr>
            <p:ph sz="half" idx="2"/>
          </p:nvPr>
        </p:nvSpPr>
        <p:spPr>
          <a:xfrm>
            <a:off x="457200" y="1417638"/>
            <a:ext cx="4038600" cy="4525963"/>
          </a:xfrm>
        </p:spPr>
        <p:txBody>
          <a:bodyPr/>
          <a:lstStyle/>
          <a:p>
            <a:pPr marL="0" indent="0">
              <a:buNone/>
            </a:pPr>
            <a:r>
              <a:rPr lang="en-US" sz="1600" b="1" dirty="0"/>
              <a:t>NGS Coordinate Transformation Tools</a:t>
            </a:r>
          </a:p>
          <a:p>
            <a:pPr marL="0" indent="0">
              <a:buNone/>
            </a:pPr>
            <a:endParaRPr lang="en-US" sz="1400" dirty="0"/>
          </a:p>
          <a:p>
            <a:pPr marL="0" indent="0">
              <a:buNone/>
            </a:pPr>
            <a:r>
              <a:rPr lang="en-US" sz="1400" b="1" dirty="0">
                <a:hlinkClick r:id="rId2"/>
              </a:rPr>
              <a:t>NGS Coordinate Conversion and Transformation Tool (NCAT)</a:t>
            </a:r>
            <a:r>
              <a:rPr lang="en-US" sz="1400" dirty="0"/>
              <a:t>: Convert between different coordinate systems and/or transform between different datums.</a:t>
            </a:r>
          </a:p>
          <a:p>
            <a:pPr marL="0" indent="0">
              <a:buNone/>
            </a:pPr>
            <a:endParaRPr lang="en-US" sz="1400" dirty="0"/>
          </a:p>
          <a:p>
            <a:pPr marL="0" indent="0">
              <a:buNone/>
            </a:pPr>
            <a:r>
              <a:rPr lang="en-US" sz="1400" b="1" dirty="0">
                <a:hlinkClick r:id="rId3"/>
              </a:rPr>
              <a:t>Vertical Datum Transformation Tool (VDATUM)</a:t>
            </a:r>
            <a:r>
              <a:rPr lang="en-US" sz="1400" dirty="0"/>
              <a:t>: Converts elevation data from various sources into a common reference system.</a:t>
            </a:r>
          </a:p>
          <a:p>
            <a:pPr marL="0" indent="0">
              <a:buNone/>
            </a:pPr>
            <a:endParaRPr lang="en-US" sz="1400" dirty="0"/>
          </a:p>
          <a:p>
            <a:pPr marL="0" indent="0">
              <a:buNone/>
            </a:pPr>
            <a:r>
              <a:rPr lang="en-US" sz="1400" b="1" dirty="0">
                <a:hlinkClick r:id="rId4"/>
              </a:rPr>
              <a:t>Horizontal Time-Dependent Positioning Utility (HTDP)</a:t>
            </a:r>
            <a:r>
              <a:rPr lang="en-US" sz="1400" dirty="0"/>
              <a:t>: Transforms positions across time and spatial reference frames.</a:t>
            </a:r>
          </a:p>
          <a:p>
            <a:pPr marL="0" indent="0">
              <a:buNone/>
            </a:pPr>
            <a:endParaRPr lang="en-US" sz="1400" dirty="0"/>
          </a:p>
          <a:p>
            <a:pPr marL="0" indent="0">
              <a:buNone/>
            </a:pPr>
            <a:r>
              <a:rPr lang="en-US" sz="1400" b="1" dirty="0">
                <a:hlinkClick r:id="rId5"/>
              </a:rPr>
              <a:t>State Plane Coordinates 83 (SPCS83)</a:t>
            </a:r>
            <a:r>
              <a:rPr lang="en-US" sz="1400" dirty="0"/>
              <a:t>: Provides coordinates on a flat grid for easy computation</a:t>
            </a:r>
            <a:r>
              <a:rPr lang="en-US" dirty="0"/>
              <a:t>.</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17</a:t>
            </a:fld>
            <a:endParaRPr lang="en-US" altLang="en-US" dirty="0"/>
          </a:p>
        </p:txBody>
      </p:sp>
    </p:spTree>
    <p:extLst>
      <p:ext uri="{BB962C8B-B14F-4D97-AF65-F5344CB8AC3E}">
        <p14:creationId xmlns:p14="http://schemas.microsoft.com/office/powerpoint/2010/main" val="3030509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NSRS: Need for Precise Positioning</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18</a:t>
            </a:fld>
            <a:endParaRPr lang="en-US" altLang="en-US" dirty="0"/>
          </a:p>
        </p:txBody>
      </p:sp>
      <p:pic>
        <p:nvPicPr>
          <p:cNvPr id="9" name="Picture 8">
            <a:extLst>
              <a:ext uri="{FF2B5EF4-FFF2-40B4-BE49-F238E27FC236}">
                <a16:creationId xmlns:a16="http://schemas.microsoft.com/office/drawing/2014/main" id="{D038ED77-F21B-4BB2-ABAC-FF614F426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66" y="1983783"/>
            <a:ext cx="7502975" cy="3201270"/>
          </a:xfrm>
          <a:prstGeom prst="rect">
            <a:avLst/>
          </a:prstGeom>
        </p:spPr>
      </p:pic>
      <p:sp>
        <p:nvSpPr>
          <p:cNvPr id="14" name="Rectangle 13">
            <a:extLst>
              <a:ext uri="{FF2B5EF4-FFF2-40B4-BE49-F238E27FC236}">
                <a16:creationId xmlns:a16="http://schemas.microsoft.com/office/drawing/2014/main" id="{302EF502-7F94-4649-8F45-E8B8907DD74E}"/>
              </a:ext>
            </a:extLst>
          </p:cNvPr>
          <p:cNvSpPr/>
          <p:nvPr/>
        </p:nvSpPr>
        <p:spPr>
          <a:xfrm>
            <a:off x="1540609" y="5751198"/>
            <a:ext cx="3670236" cy="369332"/>
          </a:xfrm>
          <a:prstGeom prst="rect">
            <a:avLst/>
          </a:prstGeom>
        </p:spPr>
        <p:txBody>
          <a:bodyPr wrap="none">
            <a:spAutoFit/>
          </a:bodyPr>
          <a:lstStyle/>
          <a:p>
            <a:r>
              <a:rPr lang="en-US" dirty="0">
                <a:hlinkClick r:id="rId3"/>
              </a:rPr>
              <a:t>International Association of Geodesy</a:t>
            </a:r>
            <a:endParaRPr lang="en-US" dirty="0"/>
          </a:p>
        </p:txBody>
      </p:sp>
      <p:pic>
        <p:nvPicPr>
          <p:cNvPr id="16" name="Picture 15">
            <a:extLst>
              <a:ext uri="{FF2B5EF4-FFF2-40B4-BE49-F238E27FC236}">
                <a16:creationId xmlns:a16="http://schemas.microsoft.com/office/drawing/2014/main" id="{650AE328-6C6A-483C-BE7D-4D785A32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59" y="5408298"/>
            <a:ext cx="666750" cy="685800"/>
          </a:xfrm>
          <a:prstGeom prst="rect">
            <a:avLst/>
          </a:prstGeom>
        </p:spPr>
      </p:pic>
    </p:spTree>
    <p:extLst>
      <p:ext uri="{BB962C8B-B14F-4D97-AF65-F5344CB8AC3E}">
        <p14:creationId xmlns:p14="http://schemas.microsoft.com/office/powerpoint/2010/main" val="2207800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42AF-E28F-41F2-8000-7A2BB21CD455}"/>
              </a:ext>
            </a:extLst>
          </p:cNvPr>
          <p:cNvSpPr>
            <a:spLocks noGrp="1"/>
          </p:cNvSpPr>
          <p:nvPr>
            <p:ph type="title"/>
          </p:nvPr>
        </p:nvSpPr>
        <p:spPr/>
        <p:txBody>
          <a:bodyPr/>
          <a:lstStyle/>
          <a:p>
            <a:r>
              <a:rPr lang="en-US" dirty="0"/>
              <a:t>NASA Space Geodesy Profiles: Dr. </a:t>
            </a:r>
            <a:r>
              <a:rPr lang="en-US" dirty="0" err="1"/>
              <a:t>Chopo</a:t>
            </a:r>
            <a:r>
              <a:rPr lang="en-US" dirty="0"/>
              <a:t> Ma</a:t>
            </a:r>
          </a:p>
        </p:txBody>
      </p:sp>
      <p:pic>
        <p:nvPicPr>
          <p:cNvPr id="8" name="GSFC_20120705_Space_Geodesy_m11031_Chopo_Ma_orig">
            <a:hlinkClick r:id="" action="ppaction://media"/>
            <a:extLst>
              <a:ext uri="{FF2B5EF4-FFF2-40B4-BE49-F238E27FC236}">
                <a16:creationId xmlns:a16="http://schemas.microsoft.com/office/drawing/2014/main" id="{3E8970D8-218B-4B06-8EBC-F45D9C4575D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666067" y="1516685"/>
            <a:ext cx="5370347" cy="3020821"/>
          </a:xfrm>
          <a:ln w="12700">
            <a:solidFill>
              <a:schemeClr val="accent1"/>
            </a:solidFill>
          </a:ln>
        </p:spPr>
      </p:pic>
      <p:sp>
        <p:nvSpPr>
          <p:cNvPr id="7" name="Slide Number Placeholder 6">
            <a:extLst>
              <a:ext uri="{FF2B5EF4-FFF2-40B4-BE49-F238E27FC236}">
                <a16:creationId xmlns:a16="http://schemas.microsoft.com/office/drawing/2014/main" id="{396DE248-3E63-4ACA-82CD-3C20EB701FA9}"/>
              </a:ext>
            </a:extLst>
          </p:cNvPr>
          <p:cNvSpPr>
            <a:spLocks noGrp="1"/>
          </p:cNvSpPr>
          <p:nvPr>
            <p:ph type="sldNum" sz="quarter" idx="12"/>
          </p:nvPr>
        </p:nvSpPr>
        <p:spPr/>
        <p:txBody>
          <a:bodyPr/>
          <a:lstStyle/>
          <a:p>
            <a:pPr>
              <a:defRPr/>
            </a:pPr>
            <a:fld id="{9A93CB1C-6E9B-46EC-AE82-4CCAD02047A8}" type="slidenum">
              <a:rPr lang="en-US" altLang="en-US" smtClean="0"/>
              <a:pPr>
                <a:defRPr/>
              </a:pPr>
              <a:t>19</a:t>
            </a:fld>
            <a:endParaRPr lang="en-US" altLang="en-US" dirty="0"/>
          </a:p>
        </p:txBody>
      </p:sp>
      <p:sp>
        <p:nvSpPr>
          <p:cNvPr id="11" name="Rectangle 10">
            <a:extLst>
              <a:ext uri="{FF2B5EF4-FFF2-40B4-BE49-F238E27FC236}">
                <a16:creationId xmlns:a16="http://schemas.microsoft.com/office/drawing/2014/main" id="{FE3A218E-C023-4547-A36B-103F3439E53A}"/>
              </a:ext>
            </a:extLst>
          </p:cNvPr>
          <p:cNvSpPr/>
          <p:nvPr/>
        </p:nvSpPr>
        <p:spPr>
          <a:xfrm>
            <a:off x="592717" y="5156023"/>
            <a:ext cx="7958565" cy="1200329"/>
          </a:xfrm>
          <a:prstGeom prst="rect">
            <a:avLst/>
          </a:prstGeom>
        </p:spPr>
        <p:txBody>
          <a:bodyPr wrap="square">
            <a:spAutoFit/>
          </a:bodyPr>
          <a:lstStyle/>
          <a:p>
            <a:r>
              <a:rPr lang="en-US" i="1" dirty="0">
                <a:latin typeface="Arial" panose="020B0604020202020204" pitchFamily="34" charset="0"/>
              </a:rPr>
              <a:t>Scientists from NASA's Space Geodesy Project discuss the techniques they use to precisely measure the Earth's position in the universe, determine the Earth's center of mass, calibrate satellites, observe sea level rise, and track the movements of the tectonic plates.</a:t>
            </a:r>
            <a:endParaRPr lang="en-US" dirty="0"/>
          </a:p>
        </p:txBody>
      </p:sp>
    </p:spTree>
    <p:extLst>
      <p:ext uri="{BB962C8B-B14F-4D97-AF65-F5344CB8AC3E}">
        <p14:creationId xmlns:p14="http://schemas.microsoft.com/office/powerpoint/2010/main" val="4149622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8FA5F1-D153-4727-9A8E-55EB1486C770}"/>
              </a:ext>
            </a:extLst>
          </p:cNvPr>
          <p:cNvSpPr>
            <a:spLocks noGrp="1"/>
          </p:cNvSpPr>
          <p:nvPr>
            <p:ph type="sldNum" sz="quarter" idx="12"/>
          </p:nvPr>
        </p:nvSpPr>
        <p:spPr/>
        <p:txBody>
          <a:bodyPr/>
          <a:lstStyle/>
          <a:p>
            <a:pPr>
              <a:defRPr/>
            </a:pPr>
            <a:fld id="{43BFA99B-C703-4852-B2BB-2E440DC6F13D}" type="slidenum">
              <a:rPr lang="en-US" altLang="en-US" smtClean="0"/>
              <a:pPr>
                <a:defRPr/>
              </a:pPr>
              <a:t>2</a:t>
            </a:fld>
            <a:endParaRPr lang="en-US" altLang="en-US" dirty="0"/>
          </a:p>
        </p:txBody>
      </p:sp>
      <p:sp>
        <p:nvSpPr>
          <p:cNvPr id="6" name="TextBox 5">
            <a:extLst>
              <a:ext uri="{FF2B5EF4-FFF2-40B4-BE49-F238E27FC236}">
                <a16:creationId xmlns:a16="http://schemas.microsoft.com/office/drawing/2014/main" id="{B1558AAC-C4B3-4270-8025-69B44F8D77DE}"/>
              </a:ext>
            </a:extLst>
          </p:cNvPr>
          <p:cNvSpPr txBox="1"/>
          <p:nvPr/>
        </p:nvSpPr>
        <p:spPr>
          <a:xfrm>
            <a:off x="114202" y="4700912"/>
            <a:ext cx="3583589" cy="1477328"/>
          </a:xfrm>
          <a:prstGeom prst="rect">
            <a:avLst/>
          </a:prstGeom>
          <a:noFill/>
        </p:spPr>
        <p:txBody>
          <a:bodyPr wrap="square" rtlCol="0">
            <a:spAutoFit/>
          </a:bodyPr>
          <a:lstStyle/>
          <a:p>
            <a:pPr algn="ctr"/>
            <a:r>
              <a:rPr lang="en-US" sz="1400" b="1" dirty="0"/>
              <a:t>Lynda Bell</a:t>
            </a:r>
          </a:p>
          <a:p>
            <a:pPr algn="ctr"/>
            <a:r>
              <a:rPr lang="en-US" sz="1400" b="1" dirty="0"/>
              <a:t>NGS SW Regional Advisor </a:t>
            </a:r>
          </a:p>
          <a:p>
            <a:pPr algn="ctr"/>
            <a:r>
              <a:rPr lang="en-US" sz="1400" b="1" dirty="0"/>
              <a:t>(AZ,NM,UT)</a:t>
            </a:r>
          </a:p>
          <a:p>
            <a:pPr algn="ctr"/>
            <a:r>
              <a:rPr lang="en-US" sz="1400" b="1" dirty="0">
                <a:hlinkClick r:id="rId3"/>
              </a:rPr>
              <a:t>lynda.bell@noaa.gov</a:t>
            </a:r>
            <a:endParaRPr lang="en-US" sz="1400" b="1" dirty="0"/>
          </a:p>
          <a:p>
            <a:pPr algn="ctr"/>
            <a:r>
              <a:rPr lang="en-US" sz="1400" b="1" dirty="0"/>
              <a:t>240-988-5919 </a:t>
            </a:r>
          </a:p>
          <a:p>
            <a:pPr algn="ctr"/>
            <a:endParaRPr lang="en-US" sz="2000" dirty="0"/>
          </a:p>
        </p:txBody>
      </p:sp>
      <p:pic>
        <p:nvPicPr>
          <p:cNvPr id="8" name="Picture 7">
            <a:extLst>
              <a:ext uri="{FF2B5EF4-FFF2-40B4-BE49-F238E27FC236}">
                <a16:creationId xmlns:a16="http://schemas.microsoft.com/office/drawing/2014/main" id="{E04D40A1-1D9A-4BF0-B447-19A835BBC9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0000"/>
                    </a14:imgEffect>
                    <a14:imgEffect>
                      <a14:colorTemperature colorTemp="7733"/>
                    </a14:imgEffect>
                    <a14:imgEffect>
                      <a14:brightnessContrast bright="4000" contrast="14000"/>
                    </a14:imgEffect>
                  </a14:imgLayer>
                </a14:imgProps>
              </a:ext>
              <a:ext uri="{28A0092B-C50C-407E-A947-70E740481C1C}">
                <a14:useLocalDpi xmlns:a14="http://schemas.microsoft.com/office/drawing/2010/main" val="0"/>
              </a:ext>
            </a:extLst>
          </a:blip>
          <a:stretch>
            <a:fillRect/>
          </a:stretch>
        </p:blipFill>
        <p:spPr>
          <a:xfrm>
            <a:off x="565341" y="993906"/>
            <a:ext cx="2681310" cy="3596006"/>
          </a:xfrm>
          <a:prstGeom prst="rect">
            <a:avLst/>
          </a:prstGeom>
        </p:spPr>
      </p:pic>
      <p:sp>
        <p:nvSpPr>
          <p:cNvPr id="2" name="Rectangle 1">
            <a:extLst>
              <a:ext uri="{FF2B5EF4-FFF2-40B4-BE49-F238E27FC236}">
                <a16:creationId xmlns:a16="http://schemas.microsoft.com/office/drawing/2014/main" id="{C39A937C-9261-4640-B2B1-4A22963EB394}"/>
              </a:ext>
            </a:extLst>
          </p:cNvPr>
          <p:cNvSpPr/>
          <p:nvPr/>
        </p:nvSpPr>
        <p:spPr>
          <a:xfrm>
            <a:off x="4006659" y="993906"/>
            <a:ext cx="4572000" cy="5355312"/>
          </a:xfrm>
          <a:prstGeom prst="rect">
            <a:avLst/>
          </a:prstGeom>
        </p:spPr>
        <p:txBody>
          <a:bodyPr>
            <a:spAutoFit/>
          </a:bodyPr>
          <a:lstStyle/>
          <a:p>
            <a:pPr fontAlgn="auto"/>
            <a:r>
              <a:rPr lang="en-US" b="1" dirty="0"/>
              <a:t>About</a:t>
            </a:r>
          </a:p>
          <a:p>
            <a:pPr fontAlgn="auto"/>
            <a:endParaRPr lang="en-US" b="1" dirty="0"/>
          </a:p>
          <a:p>
            <a:r>
              <a:rPr lang="en-US" sz="1600" dirty="0"/>
              <a:t>I am currently a full time civil servant for the Department of Commerce, serving as the Southwest Regional Geodetic Advisor for NOAA's National Geodetic Survey (NGS). I am serving as a liaison between NGS and its public, academic, and private sector customers within my region (Arizona, New Mexico, and Utah), providing guidance and assistance on geospatial activities that are tied to the National Spatial Reference System. My current duty station is located at the University of Arizona, in the Department of Geosciences, Tucson, AZ.</a:t>
            </a:r>
          </a:p>
          <a:p>
            <a:endParaRPr lang="en-US" sz="1600" dirty="0"/>
          </a:p>
          <a:p>
            <a:r>
              <a:rPr lang="en-US" sz="1600" dirty="0"/>
              <a:t>I have also had the great privilege to serve several other federal agencies in the geospatial community, working as a Geophysicist and Senior Scientist at NASA’s Goddard Space Flight Center in Greenbelt, MD and as a Sea Level Specialist at the National Park Service Headquarters in Fort Collins, CO.</a:t>
            </a:r>
            <a:br>
              <a:rPr lang="en-US" dirty="0"/>
            </a:br>
            <a:endParaRPr lang="en-US" b="0" i="0" dirty="0">
              <a:effectLst/>
            </a:endParaRPr>
          </a:p>
        </p:txBody>
      </p:sp>
      <p:pic>
        <p:nvPicPr>
          <p:cNvPr id="7" name="Picture 6">
            <a:extLst>
              <a:ext uri="{FF2B5EF4-FFF2-40B4-BE49-F238E27FC236}">
                <a16:creationId xmlns:a16="http://schemas.microsoft.com/office/drawing/2014/main" id="{005D34C6-76C4-49A0-8A63-E23F5BD78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10" y="5924059"/>
            <a:ext cx="676374" cy="673531"/>
          </a:xfrm>
          <a:prstGeom prst="rect">
            <a:avLst/>
          </a:prstGeom>
        </p:spPr>
      </p:pic>
    </p:spTree>
    <p:extLst>
      <p:ext uri="{BB962C8B-B14F-4D97-AF65-F5344CB8AC3E}">
        <p14:creationId xmlns:p14="http://schemas.microsoft.com/office/powerpoint/2010/main" val="3827072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NSRS Modernization</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p:txBody>
          <a:bodyPr/>
          <a:lstStyle/>
          <a:p>
            <a:pPr marL="0" indent="0">
              <a:buNone/>
            </a:pPr>
            <a:r>
              <a:rPr lang="en-US" b="1" dirty="0"/>
              <a:t>Improving the National Spatial Reference System</a:t>
            </a:r>
          </a:p>
          <a:p>
            <a:r>
              <a:rPr lang="en-US" dirty="0"/>
              <a:t>The National Geodetic Survey has been working over the last ten plus years to remove inaccuracies in the existing datums of the United States</a:t>
            </a:r>
          </a:p>
          <a:p>
            <a:r>
              <a:rPr lang="en-US" dirty="0"/>
              <a:t>By tracking the dynamic nature of the Earth, and giving users tools to account for it, NGS will provide a new National Spatial Reference System that is semi-dynamic. </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20</a:t>
            </a:fld>
            <a:endParaRPr lang="en-US" altLang="en-US" dirty="0"/>
          </a:p>
        </p:txBody>
      </p:sp>
      <p:sp>
        <p:nvSpPr>
          <p:cNvPr id="9" name="Content Placeholder 3">
            <a:extLst>
              <a:ext uri="{FF2B5EF4-FFF2-40B4-BE49-F238E27FC236}">
                <a16:creationId xmlns:a16="http://schemas.microsoft.com/office/drawing/2014/main" id="{84A15441-F27B-4387-9B85-8574187CC9B5}"/>
              </a:ext>
            </a:extLst>
          </p:cNvPr>
          <p:cNvSpPr>
            <a:spLocks noGrp="1"/>
          </p:cNvSpPr>
          <p:nvPr>
            <p:ph sz="half" idx="2"/>
          </p:nvPr>
        </p:nvSpPr>
        <p:spPr>
          <a:xfrm>
            <a:off x="4648202" y="1705658"/>
            <a:ext cx="4038600" cy="4525963"/>
          </a:xfrm>
        </p:spPr>
        <p:txBody>
          <a:bodyPr/>
          <a:lstStyle/>
          <a:p>
            <a:pPr marL="0" indent="0">
              <a:buNone/>
            </a:pPr>
            <a:r>
              <a:rPr lang="en-US" sz="1800" b="1" dirty="0"/>
              <a:t>“By fully embracing the benefits of GNSS as the positioning tool of today, and of the future, NGS will effectively link the replacements for NAD 83 and NAVD 88 through a geocentric reference frame and gravimetric geoid model”</a:t>
            </a:r>
            <a:endParaRPr lang="en-US" dirty="0"/>
          </a:p>
          <a:p>
            <a:pPr marL="0" indent="0">
              <a:buNone/>
            </a:pPr>
            <a:r>
              <a:rPr lang="en-US" dirty="0"/>
              <a:t>-</a:t>
            </a:r>
            <a:r>
              <a:rPr lang="en-US" i="1" dirty="0"/>
              <a:t>Dr. Dru Smith, Chief Geodesist, National Geodetic Survey, 2010</a:t>
            </a:r>
          </a:p>
          <a:p>
            <a:endParaRPr lang="en-US" b="1" dirty="0"/>
          </a:p>
        </p:txBody>
      </p:sp>
      <p:pic>
        <p:nvPicPr>
          <p:cNvPr id="11" name="Picture 10">
            <a:extLst>
              <a:ext uri="{FF2B5EF4-FFF2-40B4-BE49-F238E27FC236}">
                <a16:creationId xmlns:a16="http://schemas.microsoft.com/office/drawing/2014/main" id="{944E6302-EB7D-464A-A1BA-4978D2304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4648202" y="4672994"/>
            <a:ext cx="3710224" cy="1453171"/>
          </a:xfrm>
          <a:prstGeom prst="rect">
            <a:avLst/>
          </a:prstGeom>
        </p:spPr>
      </p:pic>
    </p:spTree>
    <p:extLst>
      <p:ext uri="{BB962C8B-B14F-4D97-AF65-F5344CB8AC3E}">
        <p14:creationId xmlns:p14="http://schemas.microsoft.com/office/powerpoint/2010/main" val="608430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How NSRS Modernization will affect </a:t>
            </a:r>
            <a:br>
              <a:rPr lang="en-US" dirty="0"/>
            </a:br>
            <a:r>
              <a:rPr lang="en-US" dirty="0"/>
              <a:t>NGS Products and Services</a:t>
            </a:r>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21</a:t>
            </a:fld>
            <a:endParaRPr lang="en-US" altLang="en-US" dirty="0"/>
          </a:p>
        </p:txBody>
      </p:sp>
      <p:sp>
        <p:nvSpPr>
          <p:cNvPr id="11" name="Content Placeholder 10">
            <a:extLst>
              <a:ext uri="{FF2B5EF4-FFF2-40B4-BE49-F238E27FC236}">
                <a16:creationId xmlns:a16="http://schemas.microsoft.com/office/drawing/2014/main" id="{C268053E-8C9B-4EAA-B688-0408F7B29CEE}"/>
              </a:ext>
            </a:extLst>
          </p:cNvPr>
          <p:cNvSpPr>
            <a:spLocks noGrp="1"/>
          </p:cNvSpPr>
          <p:nvPr>
            <p:ph sz="half" idx="2"/>
          </p:nvPr>
        </p:nvSpPr>
        <p:spPr>
          <a:xfrm>
            <a:off x="281874" y="1758561"/>
            <a:ext cx="4396353" cy="4433091"/>
          </a:xfrm>
        </p:spPr>
        <p:txBody>
          <a:bodyPr/>
          <a:lstStyle/>
          <a:p>
            <a:pPr marL="0" indent="0">
              <a:buNone/>
            </a:pPr>
            <a:r>
              <a:rPr lang="en-US" sz="3200" i="1" dirty="0"/>
              <a:t>Whether users choose to work in a fully dynamic or semi-dynamic frame, NGS will provide the tools for transforming between them.</a:t>
            </a:r>
          </a:p>
        </p:txBody>
      </p:sp>
      <p:sp>
        <p:nvSpPr>
          <p:cNvPr id="13" name="Content Placeholder 12">
            <a:extLst>
              <a:ext uri="{FF2B5EF4-FFF2-40B4-BE49-F238E27FC236}">
                <a16:creationId xmlns:a16="http://schemas.microsoft.com/office/drawing/2014/main" id="{A373194B-2BE5-42F9-8510-7082C8BE7A02}"/>
              </a:ext>
            </a:extLst>
          </p:cNvPr>
          <p:cNvSpPr>
            <a:spLocks noGrp="1"/>
          </p:cNvSpPr>
          <p:nvPr>
            <p:ph sz="half" idx="1"/>
          </p:nvPr>
        </p:nvSpPr>
        <p:spPr>
          <a:xfrm>
            <a:off x="5257800" y="3641856"/>
            <a:ext cx="3704094" cy="3377488"/>
          </a:xfrm>
        </p:spPr>
        <p:txBody>
          <a:bodyPr/>
          <a:lstStyle/>
          <a:p>
            <a:pPr marL="0" indent="0">
              <a:buNone/>
            </a:pPr>
            <a:r>
              <a:rPr lang="en-US" sz="1600" i="1" dirty="0"/>
              <a:t>“The terrestrial reference frames replacing NAD83 will be consistent with geocentric global reference frames defining latitude and longitude. The geopotential datum replacing NAVD 88 will be based on a gravimetric geoid model, enhanced by data from NGS’ Gravity for the Redefinition of the American Vertical Datum (GRAV-D) Project.”</a:t>
            </a:r>
          </a:p>
          <a:p>
            <a:pPr marL="0" indent="0">
              <a:buNone/>
            </a:pPr>
            <a:endParaRPr lang="en-US" dirty="0"/>
          </a:p>
        </p:txBody>
      </p:sp>
      <p:pic>
        <p:nvPicPr>
          <p:cNvPr id="15" name="Picture 14">
            <a:extLst>
              <a:ext uri="{FF2B5EF4-FFF2-40B4-BE49-F238E27FC236}">
                <a16:creationId xmlns:a16="http://schemas.microsoft.com/office/drawing/2014/main" id="{FDE722BC-3B9A-484D-ABAF-F17A8EED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584" y="1758561"/>
            <a:ext cx="1665423" cy="1670439"/>
          </a:xfrm>
          <a:prstGeom prst="rect">
            <a:avLst/>
          </a:prstGeom>
          <a:ln>
            <a:solidFill>
              <a:schemeClr val="accent1"/>
            </a:solidFill>
          </a:ln>
        </p:spPr>
      </p:pic>
    </p:spTree>
    <p:extLst>
      <p:ext uri="{BB962C8B-B14F-4D97-AF65-F5344CB8AC3E}">
        <p14:creationId xmlns:p14="http://schemas.microsoft.com/office/powerpoint/2010/main" val="319918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9D56-9155-4F31-B85A-2B9086099406}"/>
              </a:ext>
            </a:extLst>
          </p:cNvPr>
          <p:cNvSpPr>
            <a:spLocks noGrp="1"/>
          </p:cNvSpPr>
          <p:nvPr>
            <p:ph type="title"/>
          </p:nvPr>
        </p:nvSpPr>
        <p:spPr>
          <a:xfrm>
            <a:off x="534692" y="457200"/>
            <a:ext cx="8152108" cy="785007"/>
          </a:xfrm>
        </p:spPr>
        <p:txBody>
          <a:bodyPr/>
          <a:lstStyle/>
          <a:p>
            <a:r>
              <a:rPr lang="en-US" dirty="0"/>
              <a:t>The Road Forward</a:t>
            </a:r>
          </a:p>
        </p:txBody>
      </p:sp>
      <p:sp>
        <p:nvSpPr>
          <p:cNvPr id="3" name="Content Placeholder 2">
            <a:extLst>
              <a:ext uri="{FF2B5EF4-FFF2-40B4-BE49-F238E27FC236}">
                <a16:creationId xmlns:a16="http://schemas.microsoft.com/office/drawing/2014/main" id="{860305CC-5B31-486F-9D45-29A0CD3C646D}"/>
              </a:ext>
            </a:extLst>
          </p:cNvPr>
          <p:cNvSpPr>
            <a:spLocks noGrp="1"/>
          </p:cNvSpPr>
          <p:nvPr>
            <p:ph idx="1"/>
          </p:nvPr>
        </p:nvSpPr>
        <p:spPr>
          <a:xfrm>
            <a:off x="457200" y="1334264"/>
            <a:ext cx="8229600" cy="4297363"/>
          </a:xfrm>
        </p:spPr>
        <p:txBody>
          <a:bodyPr/>
          <a:lstStyle/>
          <a:p>
            <a:pPr marL="0" indent="0">
              <a:buNone/>
            </a:pPr>
            <a:r>
              <a:rPr lang="en-US" dirty="0"/>
              <a:t>       “</a:t>
            </a:r>
            <a:r>
              <a:rPr lang="en-US" i="1" dirty="0"/>
              <a:t>NGS is seeking to engage the entire geospatial community to              make the transition to new datums as seamless as possible”</a:t>
            </a:r>
          </a:p>
          <a:p>
            <a:endParaRPr lang="en-US" dirty="0"/>
          </a:p>
        </p:txBody>
      </p:sp>
      <p:sp>
        <p:nvSpPr>
          <p:cNvPr id="6" name="Slide Number Placeholder 5">
            <a:extLst>
              <a:ext uri="{FF2B5EF4-FFF2-40B4-BE49-F238E27FC236}">
                <a16:creationId xmlns:a16="http://schemas.microsoft.com/office/drawing/2014/main" id="{4E27EB43-73B0-423B-8F06-D75C2285FA7A}"/>
              </a:ext>
            </a:extLst>
          </p:cNvPr>
          <p:cNvSpPr>
            <a:spLocks noGrp="1"/>
          </p:cNvSpPr>
          <p:nvPr>
            <p:ph type="sldNum" sz="quarter" idx="12"/>
          </p:nvPr>
        </p:nvSpPr>
        <p:spPr/>
        <p:txBody>
          <a:bodyPr/>
          <a:lstStyle/>
          <a:p>
            <a:pPr>
              <a:defRPr/>
            </a:pPr>
            <a:fld id="{A269A303-B593-45E6-8920-67DA3337AB25}" type="slidenum">
              <a:rPr lang="en-US" altLang="en-US" smtClean="0"/>
              <a:pPr>
                <a:defRPr/>
              </a:pPr>
              <a:t>22</a:t>
            </a:fld>
            <a:endParaRPr lang="en-US" altLang="en-US" dirty="0"/>
          </a:p>
        </p:txBody>
      </p:sp>
      <p:sp>
        <p:nvSpPr>
          <p:cNvPr id="8" name="TextBox 7">
            <a:extLst>
              <a:ext uri="{FF2B5EF4-FFF2-40B4-BE49-F238E27FC236}">
                <a16:creationId xmlns:a16="http://schemas.microsoft.com/office/drawing/2014/main" id="{62A28CBF-D947-4433-AA01-939A0E707502}"/>
              </a:ext>
            </a:extLst>
          </p:cNvPr>
          <p:cNvSpPr txBox="1"/>
          <p:nvPr/>
        </p:nvSpPr>
        <p:spPr>
          <a:xfrm>
            <a:off x="1027547" y="3067448"/>
            <a:ext cx="2346036" cy="707886"/>
          </a:xfrm>
          <a:prstGeom prst="rect">
            <a:avLst/>
          </a:prstGeom>
          <a:noFill/>
        </p:spPr>
        <p:txBody>
          <a:bodyPr wrap="square" rtlCol="0">
            <a:spAutoFit/>
          </a:bodyPr>
          <a:lstStyle/>
          <a:p>
            <a:r>
              <a:rPr lang="en-US" sz="2000" dirty="0">
                <a:latin typeface="Gill Sans MT" panose="020B0502020104020203" pitchFamily="34" charset="0"/>
              </a:rPr>
              <a:t>Supporting the Current Datum</a:t>
            </a:r>
          </a:p>
        </p:txBody>
      </p:sp>
      <p:sp>
        <p:nvSpPr>
          <p:cNvPr id="10" name="TextBox 9">
            <a:extLst>
              <a:ext uri="{FF2B5EF4-FFF2-40B4-BE49-F238E27FC236}">
                <a16:creationId xmlns:a16="http://schemas.microsoft.com/office/drawing/2014/main" id="{CE31FD9C-DBE5-41CE-8C4E-193E60383FD3}"/>
              </a:ext>
            </a:extLst>
          </p:cNvPr>
          <p:cNvSpPr txBox="1"/>
          <p:nvPr/>
        </p:nvSpPr>
        <p:spPr>
          <a:xfrm>
            <a:off x="6141026" y="3026220"/>
            <a:ext cx="2045855" cy="707886"/>
          </a:xfrm>
          <a:prstGeom prst="rect">
            <a:avLst/>
          </a:prstGeom>
          <a:noFill/>
        </p:spPr>
        <p:txBody>
          <a:bodyPr wrap="square" rtlCol="0">
            <a:spAutoFit/>
          </a:bodyPr>
          <a:lstStyle/>
          <a:p>
            <a:r>
              <a:rPr lang="en-US" sz="2000" dirty="0">
                <a:latin typeface="Gill Sans MT" panose="020B0502020104020203" pitchFamily="34" charset="0"/>
              </a:rPr>
              <a:t>Building the </a:t>
            </a:r>
          </a:p>
          <a:p>
            <a:r>
              <a:rPr lang="en-US" sz="2000" dirty="0">
                <a:latin typeface="Gill Sans MT" panose="020B0502020104020203" pitchFamily="34" charset="0"/>
              </a:rPr>
              <a:t>New Datum</a:t>
            </a:r>
          </a:p>
        </p:txBody>
      </p:sp>
      <p:sp>
        <p:nvSpPr>
          <p:cNvPr id="12" name="Arc 11">
            <a:extLst>
              <a:ext uri="{FF2B5EF4-FFF2-40B4-BE49-F238E27FC236}">
                <a16:creationId xmlns:a16="http://schemas.microsoft.com/office/drawing/2014/main" id="{939AAA0F-A242-4B7E-AEEA-A9E641A61C70}"/>
              </a:ext>
            </a:extLst>
          </p:cNvPr>
          <p:cNvSpPr/>
          <p:nvPr/>
        </p:nvSpPr>
        <p:spPr>
          <a:xfrm>
            <a:off x="2200565" y="2306474"/>
            <a:ext cx="4583545" cy="1439491"/>
          </a:xfrm>
          <a:prstGeom prst="arc">
            <a:avLst>
              <a:gd name="adj1" fmla="val 11075084"/>
              <a:gd name="adj2" fmla="val 21267214"/>
            </a:avLst>
          </a:prstGeom>
          <a:ln w="34925">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078D1DB5-ED9A-4112-8521-1279A55B4C93}"/>
              </a:ext>
            </a:extLst>
          </p:cNvPr>
          <p:cNvPicPr>
            <a:picLocks noChangeAspect="1"/>
          </p:cNvPicPr>
          <p:nvPr/>
        </p:nvPicPr>
        <p:blipFill>
          <a:blip r:embed="rId3"/>
          <a:stretch>
            <a:fillRect/>
          </a:stretch>
        </p:blipFill>
        <p:spPr>
          <a:xfrm>
            <a:off x="1099190" y="3969689"/>
            <a:ext cx="6786294" cy="2262098"/>
          </a:xfrm>
          <a:prstGeom prst="rect">
            <a:avLst/>
          </a:prstGeom>
        </p:spPr>
      </p:pic>
      <p:sp>
        <p:nvSpPr>
          <p:cNvPr id="4" name="TextBox 3">
            <a:extLst>
              <a:ext uri="{FF2B5EF4-FFF2-40B4-BE49-F238E27FC236}">
                <a16:creationId xmlns:a16="http://schemas.microsoft.com/office/drawing/2014/main" id="{63488D77-B9C1-442C-9AEE-9EFE87ED75EE}"/>
              </a:ext>
            </a:extLst>
          </p:cNvPr>
          <p:cNvSpPr txBox="1"/>
          <p:nvPr/>
        </p:nvSpPr>
        <p:spPr>
          <a:xfrm>
            <a:off x="1042122" y="6210698"/>
            <a:ext cx="6121831" cy="261610"/>
          </a:xfrm>
          <a:prstGeom prst="rect">
            <a:avLst/>
          </a:prstGeom>
          <a:noFill/>
        </p:spPr>
        <p:txBody>
          <a:bodyPr wrap="square" rtlCol="0">
            <a:spAutoFit/>
          </a:bodyPr>
          <a:lstStyle/>
          <a:p>
            <a:r>
              <a:rPr lang="en-US" sz="1100" i="1" dirty="0"/>
              <a:t>St. Croix River, MN;  Concept and photo courtesy Dave Zenk, NGS  Northern Plains Regional Advisor</a:t>
            </a:r>
          </a:p>
        </p:txBody>
      </p:sp>
    </p:spTree>
    <p:extLst>
      <p:ext uri="{BB962C8B-B14F-4D97-AF65-F5344CB8AC3E}">
        <p14:creationId xmlns:p14="http://schemas.microsoft.com/office/powerpoint/2010/main" val="4151125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B9F01-4FEB-41EF-814D-4551CBEE3C1D}"/>
              </a:ext>
            </a:extLst>
          </p:cNvPr>
          <p:cNvSpPr>
            <a:spLocks noGrp="1"/>
          </p:cNvSpPr>
          <p:nvPr>
            <p:ph type="title"/>
          </p:nvPr>
        </p:nvSpPr>
        <p:spPr/>
        <p:txBody>
          <a:bodyPr/>
          <a:lstStyle/>
          <a:p>
            <a:r>
              <a:rPr lang="en-US" sz="2800" dirty="0">
                <a:solidFill>
                  <a:schemeClr val="tx2"/>
                </a:solidFill>
              </a:rPr>
              <a:t>NGS Regional Advisor Program</a:t>
            </a:r>
          </a:p>
        </p:txBody>
      </p:sp>
      <p:pic>
        <p:nvPicPr>
          <p:cNvPr id="13" name="Content Placeholder 12">
            <a:extLst>
              <a:ext uri="{FF2B5EF4-FFF2-40B4-BE49-F238E27FC236}">
                <a16:creationId xmlns:a16="http://schemas.microsoft.com/office/drawing/2014/main" id="{3C1E66A9-798B-4413-8117-AAF3681C0D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483529"/>
            <a:ext cx="4038600" cy="2815696"/>
          </a:xfrm>
        </p:spPr>
      </p:pic>
      <p:pic>
        <p:nvPicPr>
          <p:cNvPr id="15" name="Content Placeholder 14">
            <a:extLst>
              <a:ext uri="{FF2B5EF4-FFF2-40B4-BE49-F238E27FC236}">
                <a16:creationId xmlns:a16="http://schemas.microsoft.com/office/drawing/2014/main" id="{DFDC3E4B-07F4-4E22-A39D-7AE7DCCFD7A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65192" y="4079763"/>
            <a:ext cx="2197608" cy="1363389"/>
          </a:xfrm>
        </p:spPr>
      </p:pic>
      <p:sp>
        <p:nvSpPr>
          <p:cNvPr id="7" name="Slide Number Placeholder 6">
            <a:extLst>
              <a:ext uri="{FF2B5EF4-FFF2-40B4-BE49-F238E27FC236}">
                <a16:creationId xmlns:a16="http://schemas.microsoft.com/office/drawing/2014/main" id="{0FF6A1C5-3443-4651-8873-B274EFB88856}"/>
              </a:ext>
            </a:extLst>
          </p:cNvPr>
          <p:cNvSpPr>
            <a:spLocks noGrp="1"/>
          </p:cNvSpPr>
          <p:nvPr>
            <p:ph type="sldNum" sz="quarter" idx="12"/>
          </p:nvPr>
        </p:nvSpPr>
        <p:spPr/>
        <p:txBody>
          <a:bodyPr/>
          <a:lstStyle/>
          <a:p>
            <a:fld id="{D3585DBA-A7BC-4714-94CB-05624E34C4ED}" type="slidenum">
              <a:rPr lang="en-US" smtClean="0"/>
              <a:t>3</a:t>
            </a:fld>
            <a:endParaRPr lang="en-US" dirty="0"/>
          </a:p>
        </p:txBody>
      </p:sp>
      <p:pic>
        <p:nvPicPr>
          <p:cNvPr id="17" name="Picture 16">
            <a:extLst>
              <a:ext uri="{FF2B5EF4-FFF2-40B4-BE49-F238E27FC236}">
                <a16:creationId xmlns:a16="http://schemas.microsoft.com/office/drawing/2014/main" id="{97B2934C-A50B-4E57-A7B7-1DBD1A402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192" y="1516436"/>
            <a:ext cx="2548128" cy="2431642"/>
          </a:xfrm>
          <a:prstGeom prst="rect">
            <a:avLst/>
          </a:prstGeom>
        </p:spPr>
      </p:pic>
      <p:sp>
        <p:nvSpPr>
          <p:cNvPr id="18" name="TextBox 17">
            <a:extLst>
              <a:ext uri="{FF2B5EF4-FFF2-40B4-BE49-F238E27FC236}">
                <a16:creationId xmlns:a16="http://schemas.microsoft.com/office/drawing/2014/main" id="{64ECB05E-B6FC-4240-ACF8-21A48C466E06}"/>
              </a:ext>
            </a:extLst>
          </p:cNvPr>
          <p:cNvSpPr txBox="1"/>
          <p:nvPr/>
        </p:nvSpPr>
        <p:spPr>
          <a:xfrm>
            <a:off x="533400" y="4574252"/>
            <a:ext cx="3535680" cy="1815882"/>
          </a:xfrm>
          <a:prstGeom prst="rect">
            <a:avLst/>
          </a:prstGeom>
          <a:noFill/>
        </p:spPr>
        <p:txBody>
          <a:bodyPr wrap="square" rtlCol="0">
            <a:spAutoFit/>
          </a:bodyPr>
          <a:lstStyle/>
          <a:p>
            <a:r>
              <a:rPr lang="en-US" sz="1400" dirty="0"/>
              <a:t>The Regional Geodetic Advisor is a federal employee of NOAA’s National Geodetic Survey serving as a liaison between NGS and its public, academic, and private sector constituents who are managing the geodetic component of geospatial activities tied to the National Spatial Reference System (NSRS) in their region.</a:t>
            </a:r>
          </a:p>
        </p:txBody>
      </p:sp>
      <p:sp>
        <p:nvSpPr>
          <p:cNvPr id="19" name="TextBox 18">
            <a:extLst>
              <a:ext uri="{FF2B5EF4-FFF2-40B4-BE49-F238E27FC236}">
                <a16:creationId xmlns:a16="http://schemas.microsoft.com/office/drawing/2014/main" id="{2FA89148-8791-4F38-9E08-E9EE2E1115A8}"/>
              </a:ext>
            </a:extLst>
          </p:cNvPr>
          <p:cNvSpPr txBox="1"/>
          <p:nvPr/>
        </p:nvSpPr>
        <p:spPr>
          <a:xfrm>
            <a:off x="4911852" y="5613426"/>
            <a:ext cx="3172968" cy="738664"/>
          </a:xfrm>
          <a:prstGeom prst="rect">
            <a:avLst/>
          </a:prstGeom>
          <a:noFill/>
        </p:spPr>
        <p:txBody>
          <a:bodyPr wrap="square" rtlCol="0">
            <a:spAutoFit/>
          </a:bodyPr>
          <a:lstStyle/>
          <a:p>
            <a:r>
              <a:rPr lang="en-US" sz="1400" dirty="0"/>
              <a:t>NGS Advisors serve as subject matter experts in geodesy and regional geodetic issues </a:t>
            </a:r>
          </a:p>
        </p:txBody>
      </p:sp>
    </p:spTree>
    <p:extLst>
      <p:ext uri="{BB962C8B-B14F-4D97-AF65-F5344CB8AC3E}">
        <p14:creationId xmlns:p14="http://schemas.microsoft.com/office/powerpoint/2010/main" val="1240581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493D8-EC62-4944-80D7-EB9E068BAB01}"/>
              </a:ext>
            </a:extLst>
          </p:cNvPr>
          <p:cNvSpPr>
            <a:spLocks noGrp="1"/>
          </p:cNvSpPr>
          <p:nvPr>
            <p:ph type="title"/>
          </p:nvPr>
        </p:nvSpPr>
        <p:spPr>
          <a:xfrm>
            <a:off x="581628" y="551873"/>
            <a:ext cx="7980744" cy="804437"/>
          </a:xfrm>
        </p:spPr>
        <p:txBody>
          <a:bodyPr/>
          <a:lstStyle/>
          <a:p>
            <a:br>
              <a:rPr lang="en-US" sz="3300" dirty="0">
                <a:solidFill>
                  <a:srgbClr val="1F497D"/>
                </a:solidFill>
              </a:rPr>
            </a:br>
            <a:r>
              <a:rPr lang="en-US" sz="2800" dirty="0">
                <a:solidFill>
                  <a:srgbClr val="1F497D"/>
                </a:solidFill>
              </a:rPr>
              <a:t>The Southwest Region (AZ-NM-UT)</a:t>
            </a:r>
            <a:br>
              <a:rPr lang="en-US" sz="3300" dirty="0">
                <a:solidFill>
                  <a:srgbClr val="1F497D"/>
                </a:solidFill>
              </a:rPr>
            </a:br>
            <a:br>
              <a:rPr lang="en-US" sz="1400" i="1" dirty="0"/>
            </a:br>
            <a:endParaRPr lang="en-US" dirty="0"/>
          </a:p>
        </p:txBody>
      </p:sp>
      <p:sp>
        <p:nvSpPr>
          <p:cNvPr id="3" name="Content Placeholder 2">
            <a:extLst>
              <a:ext uri="{FF2B5EF4-FFF2-40B4-BE49-F238E27FC236}">
                <a16:creationId xmlns:a16="http://schemas.microsoft.com/office/drawing/2014/main" id="{0E9A8B2C-485F-43FB-9306-F6F92C065BFE}"/>
              </a:ext>
            </a:extLst>
          </p:cNvPr>
          <p:cNvSpPr>
            <a:spLocks noGrp="1"/>
          </p:cNvSpPr>
          <p:nvPr>
            <p:ph sz="half" idx="1"/>
          </p:nvPr>
        </p:nvSpPr>
        <p:spPr>
          <a:xfrm>
            <a:off x="3261360" y="1275059"/>
            <a:ext cx="6228080" cy="4875860"/>
          </a:xfrm>
        </p:spPr>
        <p:txBody>
          <a:bodyPr/>
          <a:lstStyle/>
          <a:p>
            <a:pPr marL="0" indent="0">
              <a:buNone/>
              <a:defRPr/>
            </a:pPr>
            <a:endParaRPr lang="en-US" sz="2000" u="sng" dirty="0">
              <a:solidFill>
                <a:schemeClr val="tx2"/>
              </a:solidFill>
              <a:cs typeface="Arial" pitchFamily="34" charset="0"/>
            </a:endParaRPr>
          </a:p>
          <a:p>
            <a:pPr marL="0" indent="0">
              <a:buNone/>
              <a:defRPr/>
            </a:pPr>
            <a:r>
              <a:rPr lang="en-US" sz="2400" b="1" u="sng" dirty="0">
                <a:solidFill>
                  <a:schemeClr val="tx2"/>
                </a:solidFill>
                <a:cs typeface="Arial" pitchFamily="34" charset="0"/>
              </a:rPr>
              <a:t>NGS Services in the Region</a:t>
            </a:r>
          </a:p>
          <a:p>
            <a:pPr marL="0" indent="0">
              <a:buNone/>
              <a:defRPr/>
            </a:pPr>
            <a:endParaRPr lang="en-US" sz="1800" u="sng" dirty="0">
              <a:solidFill>
                <a:schemeClr val="tx2"/>
              </a:solidFill>
              <a:cs typeface="Arial" pitchFamily="34" charset="0"/>
            </a:endParaRPr>
          </a:p>
          <a:p>
            <a:pPr>
              <a:buFont typeface="Wingdings" panose="05000000000000000000" pitchFamily="2" charset="2"/>
              <a:buChar char="§"/>
              <a:defRPr/>
            </a:pPr>
            <a:r>
              <a:rPr lang="en-US" sz="2000" dirty="0">
                <a:solidFill>
                  <a:schemeClr val="tx2"/>
                </a:solidFill>
                <a:cs typeface="Arial" pitchFamily="34" charset="0"/>
              </a:rPr>
              <a:t>Continuously Operating Reference Stations (CORS)</a:t>
            </a:r>
          </a:p>
          <a:p>
            <a:pPr>
              <a:lnSpc>
                <a:spcPct val="150000"/>
              </a:lnSpc>
              <a:buFont typeface="Wingdings" panose="05000000000000000000" pitchFamily="2" charset="2"/>
              <a:buChar char="§"/>
              <a:defRPr/>
            </a:pPr>
            <a:r>
              <a:rPr lang="en-US" sz="2000" dirty="0">
                <a:solidFill>
                  <a:schemeClr val="tx2"/>
                </a:solidFill>
                <a:cs typeface="Arial" pitchFamily="34" charset="0"/>
              </a:rPr>
              <a:t>Online Positioning User Service  (OPUS/Projects)</a:t>
            </a:r>
          </a:p>
          <a:p>
            <a:pPr>
              <a:lnSpc>
                <a:spcPct val="150000"/>
              </a:lnSpc>
              <a:buFont typeface="Wingdings" panose="05000000000000000000" pitchFamily="2" charset="2"/>
              <a:buChar char="§"/>
              <a:defRPr/>
            </a:pPr>
            <a:r>
              <a:rPr lang="en-US" sz="2000" dirty="0">
                <a:solidFill>
                  <a:schemeClr val="tx2"/>
                </a:solidFill>
                <a:cs typeface="Arial" pitchFamily="34" charset="0"/>
              </a:rPr>
              <a:t>Passive Control </a:t>
            </a:r>
          </a:p>
          <a:p>
            <a:pPr>
              <a:lnSpc>
                <a:spcPct val="150000"/>
              </a:lnSpc>
              <a:buFont typeface="Wingdings" panose="05000000000000000000" pitchFamily="2" charset="2"/>
              <a:buChar char="§"/>
              <a:defRPr/>
            </a:pPr>
            <a:r>
              <a:rPr lang="en-US" sz="2000" dirty="0">
                <a:solidFill>
                  <a:schemeClr val="tx2"/>
                </a:solidFill>
                <a:cs typeface="Arial" pitchFamily="34" charset="0"/>
              </a:rPr>
              <a:t>Geoid Models</a:t>
            </a:r>
          </a:p>
          <a:p>
            <a:pPr>
              <a:lnSpc>
                <a:spcPct val="150000"/>
              </a:lnSpc>
              <a:buFont typeface="Wingdings" panose="05000000000000000000" pitchFamily="2" charset="2"/>
              <a:buChar char="§"/>
              <a:defRPr/>
            </a:pPr>
            <a:r>
              <a:rPr lang="en-US" sz="2000" dirty="0">
                <a:solidFill>
                  <a:schemeClr val="tx2"/>
                </a:solidFill>
                <a:cs typeface="Arial" pitchFamily="34" charset="0"/>
              </a:rPr>
              <a:t>Transformation Tools</a:t>
            </a:r>
          </a:p>
          <a:p>
            <a:pPr>
              <a:lnSpc>
                <a:spcPct val="150000"/>
              </a:lnSpc>
              <a:buFont typeface="Wingdings" panose="05000000000000000000" pitchFamily="2" charset="2"/>
              <a:buChar char="§"/>
              <a:defRPr/>
            </a:pPr>
            <a:r>
              <a:rPr lang="en-US" sz="2000" dirty="0">
                <a:solidFill>
                  <a:schemeClr val="tx2"/>
                </a:solidFill>
                <a:cs typeface="Arial" pitchFamily="34" charset="0"/>
              </a:rPr>
              <a:t>Publishing &amp; Sharing Survey Results</a:t>
            </a:r>
            <a:endParaRPr lang="en-US" sz="2000" dirty="0"/>
          </a:p>
        </p:txBody>
      </p:sp>
      <p:sp>
        <p:nvSpPr>
          <p:cNvPr id="4" name="Content Placeholder 3">
            <a:extLst>
              <a:ext uri="{FF2B5EF4-FFF2-40B4-BE49-F238E27FC236}">
                <a16:creationId xmlns:a16="http://schemas.microsoft.com/office/drawing/2014/main" id="{2A09B01D-6318-4213-9D5D-1354CF82FAF0}"/>
              </a:ext>
            </a:extLst>
          </p:cNvPr>
          <p:cNvSpPr>
            <a:spLocks noGrp="1"/>
          </p:cNvSpPr>
          <p:nvPr>
            <p:ph sz="half" idx="2"/>
          </p:nvPr>
        </p:nvSpPr>
        <p:spPr>
          <a:xfrm>
            <a:off x="116840" y="5945483"/>
            <a:ext cx="6837680" cy="853268"/>
          </a:xfrm>
        </p:spPr>
        <p:txBody>
          <a:bodyPr/>
          <a:lstStyle/>
          <a:p>
            <a:pPr marL="0" indent="0">
              <a:buNone/>
            </a:pPr>
            <a:r>
              <a:rPr lang="en-US" sz="1800" b="1" i="1" dirty="0"/>
              <a:t>“Good Luck and Have Fun! It’s a fantastic region!” – Bill Stone</a:t>
            </a:r>
            <a:endParaRPr lang="en-US" sz="1800" b="1" dirty="0"/>
          </a:p>
        </p:txBody>
      </p:sp>
      <p:sp>
        <p:nvSpPr>
          <p:cNvPr id="7" name="Slide Number Placeholder 6">
            <a:extLst>
              <a:ext uri="{FF2B5EF4-FFF2-40B4-BE49-F238E27FC236}">
                <a16:creationId xmlns:a16="http://schemas.microsoft.com/office/drawing/2014/main" id="{C503C0A8-D04F-4FA3-BEBB-D609B98E1068}"/>
              </a:ext>
            </a:extLst>
          </p:cNvPr>
          <p:cNvSpPr>
            <a:spLocks noGrp="1"/>
          </p:cNvSpPr>
          <p:nvPr>
            <p:ph type="sldNum" sz="quarter" idx="12"/>
          </p:nvPr>
        </p:nvSpPr>
        <p:spPr/>
        <p:txBody>
          <a:bodyPr/>
          <a:lstStyle/>
          <a:p>
            <a:fld id="{D3585DBA-A7BC-4714-94CB-05624E34C4ED}" type="slidenum">
              <a:rPr lang="en-US" smtClean="0"/>
              <a:t>4</a:t>
            </a:fld>
            <a:endParaRPr lang="en-US" dirty="0"/>
          </a:p>
        </p:txBody>
      </p:sp>
      <p:pic>
        <p:nvPicPr>
          <p:cNvPr id="9" name="Picture 8">
            <a:extLst>
              <a:ext uri="{FF2B5EF4-FFF2-40B4-BE49-F238E27FC236}">
                <a16:creationId xmlns:a16="http://schemas.microsoft.com/office/drawing/2014/main" id="{773468FC-FE0B-416E-947B-B163DC8F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 y="1747883"/>
            <a:ext cx="2765787" cy="3687717"/>
          </a:xfrm>
          <a:prstGeom prst="rect">
            <a:avLst/>
          </a:prstGeom>
        </p:spPr>
      </p:pic>
    </p:spTree>
    <p:extLst>
      <p:ext uri="{BB962C8B-B14F-4D97-AF65-F5344CB8AC3E}">
        <p14:creationId xmlns:p14="http://schemas.microsoft.com/office/powerpoint/2010/main" val="684229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D382-E197-4CFB-A112-C0801DEB12B1}"/>
              </a:ext>
            </a:extLst>
          </p:cNvPr>
          <p:cNvSpPr>
            <a:spLocks noGrp="1"/>
          </p:cNvSpPr>
          <p:nvPr>
            <p:ph type="title"/>
          </p:nvPr>
        </p:nvSpPr>
        <p:spPr/>
        <p:txBody>
          <a:bodyPr/>
          <a:lstStyle/>
          <a:p>
            <a:r>
              <a:rPr lang="en-US" sz="2800" dirty="0">
                <a:solidFill>
                  <a:schemeClr val="tx2"/>
                </a:solidFill>
              </a:rPr>
              <a:t>Projects Supporting the NSRS in the SW Region</a:t>
            </a:r>
          </a:p>
        </p:txBody>
      </p:sp>
      <p:sp>
        <p:nvSpPr>
          <p:cNvPr id="3" name="Content Placeholder 2">
            <a:extLst>
              <a:ext uri="{FF2B5EF4-FFF2-40B4-BE49-F238E27FC236}">
                <a16:creationId xmlns:a16="http://schemas.microsoft.com/office/drawing/2014/main" id="{FB2DB3A7-7A12-4D81-AB82-10EE40861AB9}"/>
              </a:ext>
            </a:extLst>
          </p:cNvPr>
          <p:cNvSpPr>
            <a:spLocks noGrp="1"/>
          </p:cNvSpPr>
          <p:nvPr>
            <p:ph sz="half" idx="1"/>
          </p:nvPr>
        </p:nvSpPr>
        <p:spPr>
          <a:xfrm>
            <a:off x="205849" y="1391723"/>
            <a:ext cx="4289952" cy="4648787"/>
          </a:xfrm>
        </p:spPr>
        <p:txBody>
          <a:bodyPr/>
          <a:lstStyle/>
          <a:p>
            <a:pPr marL="0" indent="0">
              <a:buNone/>
            </a:pPr>
            <a:r>
              <a:rPr lang="en-US" sz="2400" b="1" dirty="0">
                <a:solidFill>
                  <a:schemeClr val="tx2"/>
                </a:solidFill>
              </a:rPr>
              <a:t>Partner &amp; Constituent Activities</a:t>
            </a:r>
          </a:p>
          <a:p>
            <a:pPr marL="0" indent="0">
              <a:buNone/>
            </a:pPr>
            <a:endParaRPr lang="en-US" dirty="0"/>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Installing CORS</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Real-time GNSS Networks</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Height Modernization</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Lidar Survey Control</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Subsidence Monitoring</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Mark Preservation</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GPS on Bench Mark Data Collection</a:t>
            </a:r>
          </a:p>
          <a:p>
            <a:pPr>
              <a:lnSpc>
                <a:spcPct val="150000"/>
              </a:lnSpc>
              <a:spcBef>
                <a:spcPct val="0"/>
              </a:spcBef>
            </a:pPr>
            <a:r>
              <a:rPr lang="en-US" altLang="en-US" sz="2000" dirty="0">
                <a:solidFill>
                  <a:schemeClr val="tx2"/>
                </a:solidFill>
                <a:latin typeface="Calibri" panose="020F0502020204030204" pitchFamily="34" charset="0"/>
                <a:cs typeface="Arial" panose="020B0604020202020204" pitchFamily="34" charset="0"/>
              </a:rPr>
              <a:t>New Datums Preparation</a:t>
            </a:r>
          </a:p>
          <a:p>
            <a:pPr marL="0" indent="0">
              <a:lnSpc>
                <a:spcPct val="150000"/>
              </a:lnSpc>
              <a:spcBef>
                <a:spcPct val="0"/>
              </a:spcBef>
              <a:buNone/>
            </a:pPr>
            <a:r>
              <a:rPr lang="en-US" altLang="en-US" sz="1800" dirty="0">
                <a:solidFill>
                  <a:schemeClr val="tx2"/>
                </a:solidFill>
                <a:latin typeface="Calibri" panose="020F0502020204030204" pitchFamily="34" charset="0"/>
                <a:cs typeface="Arial" panose="020B0604020202020204" pitchFamily="34" charset="0"/>
              </a:rPr>
              <a:t>		</a:t>
            </a:r>
            <a:endParaRPr lang="en-US" altLang="en-US" sz="1800" b="1" u="sng" dirty="0">
              <a:solidFill>
                <a:schemeClr val="tx2"/>
              </a:solidFill>
              <a:latin typeface="Calibri" panose="020F0502020204030204" pitchFamily="34" charset="0"/>
              <a:cs typeface="Arial" panose="020B0604020202020204" pitchFamily="34" charset="0"/>
            </a:endParaRPr>
          </a:p>
          <a:p>
            <a:pPr marL="0" indent="0">
              <a:lnSpc>
                <a:spcPct val="150000"/>
              </a:lnSpc>
              <a:spcBef>
                <a:spcPct val="0"/>
              </a:spcBef>
              <a:buNone/>
            </a:pPr>
            <a:endParaRPr lang="en-US" altLang="en-US" sz="1800" b="1" u="sng" dirty="0">
              <a:solidFill>
                <a:schemeClr val="tx2"/>
              </a:solidFill>
              <a:latin typeface="Calibri" panose="020F0502020204030204" pitchFamily="34" charset="0"/>
              <a:cs typeface="Arial" panose="020B0604020202020204" pitchFamily="34" charset="0"/>
            </a:endParaRPr>
          </a:p>
          <a:p>
            <a:pPr>
              <a:lnSpc>
                <a:spcPct val="150000"/>
              </a:lnSpc>
              <a:spcBef>
                <a:spcPct val="0"/>
              </a:spcBef>
            </a:pPr>
            <a:endParaRPr lang="en-US" altLang="en-US" sz="1800" b="1" u="sng" dirty="0">
              <a:solidFill>
                <a:schemeClr val="tx2"/>
              </a:solidFill>
              <a:latin typeface="Calibri" panose="020F0502020204030204" pitchFamily="34" charset="0"/>
              <a:cs typeface="Arial" panose="020B0604020202020204" pitchFamily="34" charset="0"/>
            </a:endParaRPr>
          </a:p>
          <a:p>
            <a:pPr marL="0" indent="0">
              <a:lnSpc>
                <a:spcPct val="150000"/>
              </a:lnSpc>
              <a:spcBef>
                <a:spcPct val="0"/>
              </a:spcBef>
              <a:buNone/>
            </a:pPr>
            <a:endParaRPr lang="en-US" altLang="en-US" sz="1800" b="1" u="sng" dirty="0">
              <a:solidFill>
                <a:schemeClr val="tx2"/>
              </a:solidFill>
              <a:latin typeface="Calibri" panose="020F0502020204030204" pitchFamily="34" charset="0"/>
              <a:cs typeface="Arial" panose="020B0604020202020204" pitchFamily="34" charset="0"/>
            </a:endParaRPr>
          </a:p>
          <a:p>
            <a:pPr marL="0" indent="0">
              <a:buNone/>
            </a:pPr>
            <a:endParaRPr lang="en-US" dirty="0"/>
          </a:p>
        </p:txBody>
      </p:sp>
      <p:sp>
        <p:nvSpPr>
          <p:cNvPr id="7" name="Slide Number Placeholder 6">
            <a:extLst>
              <a:ext uri="{FF2B5EF4-FFF2-40B4-BE49-F238E27FC236}">
                <a16:creationId xmlns:a16="http://schemas.microsoft.com/office/drawing/2014/main" id="{57EDBF88-BAC7-4FAB-A7D1-EAEC2B1C6C7A}"/>
              </a:ext>
            </a:extLst>
          </p:cNvPr>
          <p:cNvSpPr>
            <a:spLocks noGrp="1"/>
          </p:cNvSpPr>
          <p:nvPr>
            <p:ph type="sldNum" sz="quarter" idx="12"/>
          </p:nvPr>
        </p:nvSpPr>
        <p:spPr/>
        <p:txBody>
          <a:bodyPr/>
          <a:lstStyle/>
          <a:p>
            <a:fld id="{5A58ECAC-42FE-46A5-A63C-1FC164514073}" type="slidenum">
              <a:rPr lang="en-US" altLang="en-US" smtClean="0"/>
              <a:pPr/>
              <a:t>5</a:t>
            </a:fld>
            <a:endParaRPr lang="en-US" altLang="en-US" dirty="0"/>
          </a:p>
        </p:txBody>
      </p:sp>
      <p:pic>
        <p:nvPicPr>
          <p:cNvPr id="8" name="Picture 4" descr="104_0456">
            <a:extLst>
              <a:ext uri="{FF2B5EF4-FFF2-40B4-BE49-F238E27FC236}">
                <a16:creationId xmlns:a16="http://schemas.microsoft.com/office/drawing/2014/main" id="{8D3A61F9-71CA-49A6-8A33-2C9F8C246AE0}"/>
              </a:ext>
            </a:extLst>
          </p:cNvPr>
          <p:cNvPicPr>
            <a:picLocks noGrp="1" noChangeAspect="1" noChangeArrowheads="1"/>
          </p:cNvPicPr>
          <p:nvPr>
            <p:ph sz="half" idx="2"/>
          </p:nvPr>
        </p:nvPicPr>
        <p:blipFill>
          <a:blip r:embed="rId2">
            <a:lum bright="-6000" contrast="12000"/>
            <a:extLst>
              <a:ext uri="{28A0092B-C50C-407E-A947-70E740481C1C}">
                <a14:useLocalDpi xmlns:a14="http://schemas.microsoft.com/office/drawing/2010/main" val="0"/>
              </a:ext>
            </a:extLst>
          </a:blip>
          <a:srcRect l="4803" t="24565" r="18056" b="24579"/>
          <a:stretch>
            <a:fillRect/>
          </a:stretch>
        </p:blipFill>
        <p:spPr bwMode="auto">
          <a:xfrm>
            <a:off x="4648200" y="4043644"/>
            <a:ext cx="4038600" cy="199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6FF459DA-0443-4C99-87B4-A5477B1EE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9513" y="1546888"/>
            <a:ext cx="1365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
            <a:extLst>
              <a:ext uri="{FF2B5EF4-FFF2-40B4-BE49-F238E27FC236}">
                <a16:creationId xmlns:a16="http://schemas.microsoft.com/office/drawing/2014/main" id="{A1D91F61-8EBD-4841-BAA5-85B72BECE81F}"/>
              </a:ext>
            </a:extLst>
          </p:cNvPr>
          <p:cNvGrpSpPr>
            <a:grpSpLocks/>
          </p:cNvGrpSpPr>
          <p:nvPr/>
        </p:nvGrpSpPr>
        <p:grpSpPr bwMode="auto">
          <a:xfrm>
            <a:off x="6354501" y="1546888"/>
            <a:ext cx="2223645" cy="2076450"/>
            <a:chOff x="2305050" y="485775"/>
            <a:chExt cx="3867150" cy="6103938"/>
          </a:xfrm>
        </p:grpSpPr>
        <p:pic>
          <p:nvPicPr>
            <p:cNvPr id="11" name="Picture 1">
              <a:extLst>
                <a:ext uri="{FF2B5EF4-FFF2-40B4-BE49-F238E27FC236}">
                  <a16:creationId xmlns:a16="http://schemas.microsoft.com/office/drawing/2014/main" id="{0E704498-FAD9-4CDD-A139-52852106306B}"/>
                </a:ext>
              </a:extLst>
            </p:cNvPr>
            <p:cNvPicPr>
              <a:picLocks noChangeAspect="1"/>
            </p:cNvPicPr>
            <p:nvPr/>
          </p:nvPicPr>
          <p:blipFill>
            <a:blip r:embed="rId4">
              <a:extLst>
                <a:ext uri="{28A0092B-C50C-407E-A947-70E740481C1C}">
                  <a14:useLocalDpi xmlns:a14="http://schemas.microsoft.com/office/drawing/2010/main" val="0"/>
                </a:ext>
              </a:extLst>
            </a:blip>
            <a:srcRect l="25208" r="32500"/>
            <a:stretch>
              <a:fillRect/>
            </a:stretch>
          </p:blipFill>
          <p:spPr bwMode="auto">
            <a:xfrm>
              <a:off x="2305050" y="485775"/>
              <a:ext cx="386715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16426F9-895D-4FFB-AF75-54178030DF38}"/>
                </a:ext>
              </a:extLst>
            </p:cNvPr>
            <p:cNvSpPr/>
            <p:nvPr/>
          </p:nvSpPr>
          <p:spPr>
            <a:xfrm rot="60000">
              <a:off x="3842775" y="4068618"/>
              <a:ext cx="203000" cy="177698"/>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Rectangle 12">
            <a:extLst>
              <a:ext uri="{FF2B5EF4-FFF2-40B4-BE49-F238E27FC236}">
                <a16:creationId xmlns:a16="http://schemas.microsoft.com/office/drawing/2014/main" id="{C2B6C03B-B567-477F-8D5C-86BEE5D90163}"/>
              </a:ext>
            </a:extLst>
          </p:cNvPr>
          <p:cNvSpPr/>
          <p:nvPr/>
        </p:nvSpPr>
        <p:spPr>
          <a:xfrm>
            <a:off x="6553200" y="6256608"/>
            <a:ext cx="1559401" cy="464871"/>
          </a:xfrm>
          <a:prstGeom prst="rect">
            <a:avLst/>
          </a:prstGeom>
        </p:spPr>
        <p:txBody>
          <a:bodyPr wrap="none">
            <a:spAutoFit/>
          </a:bodyPr>
          <a:lstStyle/>
          <a:p>
            <a:pPr>
              <a:lnSpc>
                <a:spcPct val="150000"/>
              </a:lnSpc>
              <a:spcBef>
                <a:spcPct val="0"/>
              </a:spcBef>
            </a:pPr>
            <a:r>
              <a:rPr lang="en-US" altLang="en-US" b="1" dirty="0">
                <a:solidFill>
                  <a:schemeClr val="tx2"/>
                </a:solidFill>
                <a:latin typeface="Calibri" panose="020F0502020204030204" pitchFamily="34" charset="0"/>
                <a:cs typeface="Arial" panose="020B0604020202020204" pitchFamily="34" charset="0"/>
              </a:rPr>
              <a:t>THANK YOU!!!</a:t>
            </a:r>
          </a:p>
        </p:txBody>
      </p:sp>
    </p:spTree>
    <p:extLst>
      <p:ext uri="{BB962C8B-B14F-4D97-AF65-F5344CB8AC3E}">
        <p14:creationId xmlns:p14="http://schemas.microsoft.com/office/powerpoint/2010/main" val="811107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NGS Mission</a:t>
            </a:r>
          </a:p>
        </p:txBody>
      </p:sp>
      <p:sp>
        <p:nvSpPr>
          <p:cNvPr id="3" name="Content Placeholder 2">
            <a:extLst>
              <a:ext uri="{FF2B5EF4-FFF2-40B4-BE49-F238E27FC236}">
                <a16:creationId xmlns:a16="http://schemas.microsoft.com/office/drawing/2014/main" id="{E50C3A3E-A465-4420-8194-0FCF09897EE2}"/>
              </a:ext>
            </a:extLst>
          </p:cNvPr>
          <p:cNvSpPr>
            <a:spLocks noGrp="1"/>
          </p:cNvSpPr>
          <p:nvPr>
            <p:ph sz="half" idx="1"/>
          </p:nvPr>
        </p:nvSpPr>
        <p:spPr>
          <a:xfrm>
            <a:off x="101599" y="1533313"/>
            <a:ext cx="8940801" cy="4525963"/>
          </a:xfrm>
        </p:spPr>
        <p:txBody>
          <a:bodyPr/>
          <a:lstStyle/>
          <a:p>
            <a:pPr marL="0" indent="0" algn="ctr">
              <a:lnSpc>
                <a:spcPct val="90000"/>
              </a:lnSpc>
              <a:buNone/>
            </a:pPr>
            <a:r>
              <a:rPr lang="en-US" altLang="zh-CN" sz="2400" dirty="0">
                <a:ea typeface="SimSun" panose="02010600030101010101" pitchFamily="2" charset="-122"/>
              </a:rPr>
              <a:t>Define, maintain, and </a:t>
            </a:r>
            <a:r>
              <a:rPr lang="en-US" altLang="zh-CN" sz="2400" b="1" u="sng" dirty="0">
                <a:ea typeface="SimSun" panose="02010600030101010101" pitchFamily="2" charset="-122"/>
              </a:rPr>
              <a:t>provide access</a:t>
            </a:r>
            <a:r>
              <a:rPr lang="en-US" altLang="zh-CN" sz="2400" b="1" dirty="0">
                <a:ea typeface="SimSun" panose="02010600030101010101" pitchFamily="2" charset="-122"/>
              </a:rPr>
              <a:t> </a:t>
            </a:r>
            <a:r>
              <a:rPr lang="en-US" altLang="zh-CN" sz="2400" dirty="0">
                <a:ea typeface="SimSun" panose="02010600030101010101" pitchFamily="2" charset="-122"/>
              </a:rPr>
              <a:t>to the </a:t>
            </a:r>
          </a:p>
          <a:p>
            <a:pPr marL="0" indent="0" algn="ctr">
              <a:lnSpc>
                <a:spcPct val="90000"/>
              </a:lnSpc>
              <a:buNone/>
            </a:pPr>
            <a:r>
              <a:rPr lang="en-US" altLang="zh-CN" sz="2400" b="1" i="1" u="sng" dirty="0">
                <a:solidFill>
                  <a:srgbClr val="3333CC"/>
                </a:solidFill>
                <a:ea typeface="SimSun" panose="02010600030101010101" pitchFamily="2" charset="-122"/>
              </a:rPr>
              <a:t>National Spatial Reference System (NSRS)</a:t>
            </a:r>
            <a:r>
              <a:rPr lang="en-US" altLang="zh-CN" sz="2400" b="1" u="sng" dirty="0">
                <a:ea typeface="SimSun" panose="02010600030101010101" pitchFamily="2" charset="-122"/>
              </a:rPr>
              <a:t> </a:t>
            </a:r>
          </a:p>
          <a:p>
            <a:pPr marL="0" indent="0" algn="ctr">
              <a:lnSpc>
                <a:spcPct val="90000"/>
              </a:lnSpc>
              <a:buNone/>
            </a:pPr>
            <a:endParaRPr lang="en-US" altLang="zh-CN" sz="2400" b="1" u="sng" dirty="0">
              <a:ea typeface="SimSun" panose="02010600030101010101" pitchFamily="2" charset="-122"/>
            </a:endParaRPr>
          </a:p>
          <a:p>
            <a:pPr marL="0" indent="0" algn="ctr">
              <a:lnSpc>
                <a:spcPct val="90000"/>
              </a:lnSpc>
              <a:buNone/>
            </a:pPr>
            <a:r>
              <a:rPr lang="en-US" altLang="zh-CN" sz="2400" dirty="0">
                <a:ea typeface="SimSun" panose="02010600030101010101" pitchFamily="2" charset="-122"/>
              </a:rPr>
              <a:t>to meet our Nation’s economic, social &amp; environmental needs</a:t>
            </a:r>
          </a:p>
          <a:p>
            <a:pPr marL="0" indent="0" algn="ctr">
              <a:lnSpc>
                <a:spcPct val="90000"/>
              </a:lnSpc>
              <a:buNone/>
            </a:pPr>
            <a:endParaRPr lang="en-US" altLang="zh-CN" sz="2400" dirty="0">
              <a:ea typeface="SimSun" panose="02010600030101010101" pitchFamily="2" charset="-122"/>
            </a:endParaRPr>
          </a:p>
          <a:p>
            <a:pPr marL="0" indent="0" algn="ctr">
              <a:lnSpc>
                <a:spcPct val="90000"/>
              </a:lnSpc>
              <a:buNone/>
            </a:pPr>
            <a:endParaRPr lang="en-US" altLang="zh-CN" sz="2400" dirty="0">
              <a:ea typeface="SimSun" panose="02010600030101010101" pitchFamily="2" charset="-122"/>
            </a:endParaRPr>
          </a:p>
          <a:p>
            <a:endParaRPr lang="en-US" dirty="0"/>
          </a:p>
        </p:txBody>
      </p:sp>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6</a:t>
            </a:fld>
            <a:endParaRPr lang="en-US" altLang="en-US" dirty="0"/>
          </a:p>
        </p:txBody>
      </p:sp>
      <p:pic>
        <p:nvPicPr>
          <p:cNvPr id="15" name="Picture 14">
            <a:extLst>
              <a:ext uri="{FF2B5EF4-FFF2-40B4-BE49-F238E27FC236}">
                <a16:creationId xmlns:a16="http://schemas.microsoft.com/office/drawing/2014/main" id="{C8CFE030-0BBE-4E1F-9D27-8D0A77E57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832" y="3676280"/>
            <a:ext cx="6758694" cy="2647156"/>
          </a:xfrm>
          <a:prstGeom prst="rect">
            <a:avLst/>
          </a:prstGeom>
        </p:spPr>
      </p:pic>
    </p:spTree>
    <p:extLst>
      <p:ext uri="{BB962C8B-B14F-4D97-AF65-F5344CB8AC3E}">
        <p14:creationId xmlns:p14="http://schemas.microsoft.com/office/powerpoint/2010/main" val="2228870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BFB7-646A-47AE-83FB-95E14CF392D3}"/>
              </a:ext>
            </a:extLst>
          </p:cNvPr>
          <p:cNvSpPr>
            <a:spLocks noGrp="1"/>
          </p:cNvSpPr>
          <p:nvPr>
            <p:ph type="title"/>
          </p:nvPr>
        </p:nvSpPr>
        <p:spPr/>
        <p:txBody>
          <a:bodyPr/>
          <a:lstStyle/>
          <a:p>
            <a:r>
              <a:rPr lang="en-US" dirty="0"/>
              <a:t>NGS History</a:t>
            </a:r>
          </a:p>
        </p:txBody>
      </p:sp>
      <p:pic>
        <p:nvPicPr>
          <p:cNvPr id="9" name="Content Placeholder 8">
            <a:extLst>
              <a:ext uri="{FF2B5EF4-FFF2-40B4-BE49-F238E27FC236}">
                <a16:creationId xmlns:a16="http://schemas.microsoft.com/office/drawing/2014/main" id="{3FDB1550-9871-49FD-A5A6-A1EC5456391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0" y="1346561"/>
            <a:ext cx="4358641" cy="2490652"/>
          </a:xfrm>
        </p:spPr>
      </p:pic>
      <p:pic>
        <p:nvPicPr>
          <p:cNvPr id="11" name="Content Placeholder 10">
            <a:extLst>
              <a:ext uri="{FF2B5EF4-FFF2-40B4-BE49-F238E27FC236}">
                <a16:creationId xmlns:a16="http://schemas.microsoft.com/office/drawing/2014/main" id="{C9CFF032-AA64-46FA-8896-C17BE6FC2C0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28520" y="1905953"/>
            <a:ext cx="4038600" cy="2634409"/>
          </a:xfrm>
        </p:spPr>
      </p:pic>
      <p:sp>
        <p:nvSpPr>
          <p:cNvPr id="7" name="Slide Number Placeholder 6">
            <a:extLst>
              <a:ext uri="{FF2B5EF4-FFF2-40B4-BE49-F238E27FC236}">
                <a16:creationId xmlns:a16="http://schemas.microsoft.com/office/drawing/2014/main" id="{B6E16E95-8D58-4645-8136-E67E6CEA2018}"/>
              </a:ext>
            </a:extLst>
          </p:cNvPr>
          <p:cNvSpPr>
            <a:spLocks noGrp="1"/>
          </p:cNvSpPr>
          <p:nvPr>
            <p:ph type="sldNum" sz="quarter" idx="12"/>
          </p:nvPr>
        </p:nvSpPr>
        <p:spPr/>
        <p:txBody>
          <a:bodyPr/>
          <a:lstStyle/>
          <a:p>
            <a:pPr>
              <a:defRPr/>
            </a:pPr>
            <a:fld id="{9A93CB1C-6E9B-46EC-AE82-4CCAD02047A8}" type="slidenum">
              <a:rPr lang="en-US" altLang="en-US" smtClean="0"/>
              <a:pPr>
                <a:defRPr/>
              </a:pPr>
              <a:t>7</a:t>
            </a:fld>
            <a:endParaRPr lang="en-US" altLang="en-US" dirty="0"/>
          </a:p>
        </p:txBody>
      </p:sp>
      <p:pic>
        <p:nvPicPr>
          <p:cNvPr id="15" name="Picture 14">
            <a:extLst>
              <a:ext uri="{FF2B5EF4-FFF2-40B4-BE49-F238E27FC236}">
                <a16:creationId xmlns:a16="http://schemas.microsoft.com/office/drawing/2014/main" id="{1917F063-AD2C-493D-9472-AE4A9960A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35" y="3161986"/>
            <a:ext cx="4876800" cy="3228975"/>
          </a:xfrm>
          <a:prstGeom prst="rect">
            <a:avLst/>
          </a:prstGeom>
        </p:spPr>
      </p:pic>
    </p:spTree>
    <p:extLst>
      <p:ext uri="{BB962C8B-B14F-4D97-AF65-F5344CB8AC3E}">
        <p14:creationId xmlns:p14="http://schemas.microsoft.com/office/powerpoint/2010/main" val="191100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7D60-C8DE-41E2-9C07-188BEB3ED578}"/>
              </a:ext>
            </a:extLst>
          </p:cNvPr>
          <p:cNvSpPr>
            <a:spLocks noGrp="1"/>
          </p:cNvSpPr>
          <p:nvPr>
            <p:ph type="title"/>
          </p:nvPr>
        </p:nvSpPr>
        <p:spPr>
          <a:xfrm>
            <a:off x="1356101" y="449451"/>
            <a:ext cx="6377553" cy="630047"/>
          </a:xfrm>
        </p:spPr>
        <p:txBody>
          <a:bodyPr/>
          <a:lstStyle/>
          <a:p>
            <a:r>
              <a:rPr lang="en-US" sz="2800" dirty="0"/>
              <a:t>Historic Milestones</a:t>
            </a:r>
          </a:p>
        </p:txBody>
      </p:sp>
      <p:pic>
        <p:nvPicPr>
          <p:cNvPr id="9" name="Content Placeholder 8">
            <a:extLst>
              <a:ext uri="{FF2B5EF4-FFF2-40B4-BE49-F238E27FC236}">
                <a16:creationId xmlns:a16="http://schemas.microsoft.com/office/drawing/2014/main" id="{5AB70315-42CF-4E59-B039-937D290E7B2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38150" y="1213885"/>
            <a:ext cx="2199491" cy="5434577"/>
          </a:xfrm>
        </p:spPr>
      </p:pic>
      <p:pic>
        <p:nvPicPr>
          <p:cNvPr id="11" name="Content Placeholder 10">
            <a:extLst>
              <a:ext uri="{FF2B5EF4-FFF2-40B4-BE49-F238E27FC236}">
                <a16:creationId xmlns:a16="http://schemas.microsoft.com/office/drawing/2014/main" id="{C378FDB7-3F77-4C6D-99C7-C05ACCAF07D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59322" y="1213885"/>
            <a:ext cx="2290334" cy="5325029"/>
          </a:xfrm>
        </p:spPr>
      </p:pic>
      <p:sp>
        <p:nvSpPr>
          <p:cNvPr id="7" name="Slide Number Placeholder 6">
            <a:extLst>
              <a:ext uri="{FF2B5EF4-FFF2-40B4-BE49-F238E27FC236}">
                <a16:creationId xmlns:a16="http://schemas.microsoft.com/office/drawing/2014/main" id="{AEC4FA8F-1101-40DE-9510-A6C567166FE6}"/>
              </a:ext>
            </a:extLst>
          </p:cNvPr>
          <p:cNvSpPr>
            <a:spLocks noGrp="1"/>
          </p:cNvSpPr>
          <p:nvPr>
            <p:ph type="sldNum" sz="quarter" idx="12"/>
          </p:nvPr>
        </p:nvSpPr>
        <p:spPr/>
        <p:txBody>
          <a:bodyPr/>
          <a:lstStyle/>
          <a:p>
            <a:pPr>
              <a:defRPr/>
            </a:pPr>
            <a:fld id="{9A93CB1C-6E9B-46EC-AE82-4CCAD02047A8}" type="slidenum">
              <a:rPr lang="en-US" altLang="en-US" smtClean="0"/>
              <a:pPr>
                <a:defRPr/>
              </a:pPr>
              <a:t>8</a:t>
            </a:fld>
            <a:endParaRPr lang="en-US" altLang="en-US" dirty="0"/>
          </a:p>
        </p:txBody>
      </p:sp>
    </p:spTree>
    <p:extLst>
      <p:ext uri="{BB962C8B-B14F-4D97-AF65-F5344CB8AC3E}">
        <p14:creationId xmlns:p14="http://schemas.microsoft.com/office/powerpoint/2010/main" val="3977983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02B-1C17-4E46-B0B3-0D31B18DFBD9}"/>
              </a:ext>
            </a:extLst>
          </p:cNvPr>
          <p:cNvSpPr>
            <a:spLocks noGrp="1"/>
          </p:cNvSpPr>
          <p:nvPr>
            <p:ph type="title"/>
          </p:nvPr>
        </p:nvSpPr>
        <p:spPr/>
        <p:txBody>
          <a:bodyPr/>
          <a:lstStyle/>
          <a:p>
            <a:r>
              <a:rPr lang="en-US" sz="3200" dirty="0">
                <a:solidFill>
                  <a:schemeClr val="tx2"/>
                </a:solidFill>
                <a:latin typeface="Gill Sans MT" panose="020B0502020104020203" pitchFamily="34" charset="0"/>
              </a:rPr>
              <a:t>What We Do</a:t>
            </a:r>
          </a:p>
        </p:txBody>
      </p:sp>
      <p:sp>
        <p:nvSpPr>
          <p:cNvPr id="3" name="Content Placeholder 2">
            <a:extLst>
              <a:ext uri="{FF2B5EF4-FFF2-40B4-BE49-F238E27FC236}">
                <a16:creationId xmlns:a16="http://schemas.microsoft.com/office/drawing/2014/main" id="{D36BECBC-73F7-444F-BFAD-A896A478E4B8}"/>
              </a:ext>
            </a:extLst>
          </p:cNvPr>
          <p:cNvSpPr>
            <a:spLocks noGrp="1"/>
          </p:cNvSpPr>
          <p:nvPr>
            <p:ph sz="half" idx="1"/>
          </p:nvPr>
        </p:nvSpPr>
        <p:spPr>
          <a:xfrm>
            <a:off x="187961" y="1300138"/>
            <a:ext cx="4038600" cy="4525963"/>
          </a:xfrm>
        </p:spPr>
        <p:txBody>
          <a:bodyPr/>
          <a:lstStyle/>
          <a:p>
            <a:r>
              <a:rPr lang="en-US" dirty="0"/>
              <a:t>The mission of the National Geodetic Survey (NGS) is to define, maintain and provide access to the </a:t>
            </a:r>
            <a:r>
              <a:rPr lang="en-US" b="1" dirty="0">
                <a:hlinkClick r:id="rId2"/>
              </a:rPr>
              <a:t>National Spatial Reference System (NSRS) (PDF, 123 KB)</a:t>
            </a:r>
            <a:r>
              <a:rPr lang="en-US" dirty="0"/>
              <a:t>. The NSRS provides a consistent coordinate system that defines latitude, longitude, height, scale, gravity, and orientation throughout the United States and its territories.</a:t>
            </a:r>
            <a:endParaRPr lang="en-US" b="1" dirty="0"/>
          </a:p>
          <a:p>
            <a:endParaRPr lang="en-US" dirty="0"/>
          </a:p>
        </p:txBody>
      </p:sp>
      <p:sp>
        <p:nvSpPr>
          <p:cNvPr id="4" name="Content Placeholder 3">
            <a:extLst>
              <a:ext uri="{FF2B5EF4-FFF2-40B4-BE49-F238E27FC236}">
                <a16:creationId xmlns:a16="http://schemas.microsoft.com/office/drawing/2014/main" id="{B66211ED-8D3F-4225-A442-137AB2A8EBD1}"/>
              </a:ext>
            </a:extLst>
          </p:cNvPr>
          <p:cNvSpPr>
            <a:spLocks noGrp="1"/>
          </p:cNvSpPr>
          <p:nvPr>
            <p:ph sz="half" idx="2"/>
          </p:nvPr>
        </p:nvSpPr>
        <p:spPr>
          <a:xfrm>
            <a:off x="4917440" y="1647825"/>
            <a:ext cx="4038600" cy="2070735"/>
          </a:xfrm>
          <a:noFill/>
        </p:spPr>
        <p:txBody>
          <a:bodyPr/>
          <a:lstStyle/>
          <a:p>
            <a:r>
              <a:rPr lang="en-US" b="1" dirty="0">
                <a:solidFill>
                  <a:schemeClr val="accent1"/>
                </a:solidFill>
              </a:rPr>
              <a:t>GNSS and GPS Data</a:t>
            </a:r>
          </a:p>
          <a:p>
            <a:r>
              <a:rPr lang="en-US" b="1" dirty="0">
                <a:solidFill>
                  <a:schemeClr val="accent1"/>
                </a:solidFill>
              </a:rPr>
              <a:t>Remote Sensing</a:t>
            </a:r>
          </a:p>
          <a:p>
            <a:r>
              <a:rPr lang="en-US" b="1" dirty="0">
                <a:solidFill>
                  <a:schemeClr val="accent1"/>
                </a:solidFill>
              </a:rPr>
              <a:t>Land Surveying</a:t>
            </a:r>
          </a:p>
          <a:p>
            <a:r>
              <a:rPr lang="en-US" b="1" dirty="0">
                <a:solidFill>
                  <a:schemeClr val="accent1"/>
                </a:solidFill>
              </a:rPr>
              <a:t>Geodesy</a:t>
            </a:r>
          </a:p>
          <a:p>
            <a:r>
              <a:rPr lang="en-US" b="1" dirty="0">
                <a:solidFill>
                  <a:schemeClr val="accent1"/>
                </a:solidFill>
              </a:rPr>
              <a:t>Training and Education</a:t>
            </a:r>
          </a:p>
          <a:p>
            <a:r>
              <a:rPr lang="en-US" b="1" dirty="0">
                <a:solidFill>
                  <a:schemeClr val="accent1"/>
                </a:solidFill>
              </a:rPr>
              <a:t>Datums and Transformations</a:t>
            </a:r>
          </a:p>
          <a:p>
            <a:endParaRPr lang="en-US" dirty="0"/>
          </a:p>
        </p:txBody>
      </p:sp>
      <p:sp>
        <p:nvSpPr>
          <p:cNvPr id="7" name="Slide Number Placeholder 6">
            <a:extLst>
              <a:ext uri="{FF2B5EF4-FFF2-40B4-BE49-F238E27FC236}">
                <a16:creationId xmlns:a16="http://schemas.microsoft.com/office/drawing/2014/main" id="{E0EBC187-E047-4E71-8293-E0856DE3EA53}"/>
              </a:ext>
            </a:extLst>
          </p:cNvPr>
          <p:cNvSpPr>
            <a:spLocks noGrp="1"/>
          </p:cNvSpPr>
          <p:nvPr>
            <p:ph type="sldNum" sz="quarter" idx="12"/>
          </p:nvPr>
        </p:nvSpPr>
        <p:spPr/>
        <p:txBody>
          <a:bodyPr/>
          <a:lstStyle/>
          <a:p>
            <a:fld id="{D3585DBA-A7BC-4714-94CB-05624E34C4ED}" type="slidenum">
              <a:rPr lang="en-US" smtClean="0"/>
              <a:t>9</a:t>
            </a:fld>
            <a:endParaRPr lang="en-US" dirty="0"/>
          </a:p>
        </p:txBody>
      </p:sp>
      <p:pic>
        <p:nvPicPr>
          <p:cNvPr id="9" name="Picture 8">
            <a:extLst>
              <a:ext uri="{FF2B5EF4-FFF2-40B4-BE49-F238E27FC236}">
                <a16:creationId xmlns:a16="http://schemas.microsoft.com/office/drawing/2014/main" id="{660B830A-453F-4DEC-9FD9-235C67455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09" y="3763171"/>
            <a:ext cx="1713069" cy="1713069"/>
          </a:xfrm>
          <a:prstGeom prst="rect">
            <a:avLst/>
          </a:prstGeom>
        </p:spPr>
      </p:pic>
      <p:pic>
        <p:nvPicPr>
          <p:cNvPr id="11" name="Picture 10">
            <a:extLst>
              <a:ext uri="{FF2B5EF4-FFF2-40B4-BE49-F238E27FC236}">
                <a16:creationId xmlns:a16="http://schemas.microsoft.com/office/drawing/2014/main" id="{A02B29F8-DC84-4C82-A1A6-F75082FE9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125" y="3763171"/>
            <a:ext cx="1713069" cy="1713069"/>
          </a:xfrm>
          <a:prstGeom prst="rect">
            <a:avLst/>
          </a:prstGeom>
        </p:spPr>
      </p:pic>
      <p:pic>
        <p:nvPicPr>
          <p:cNvPr id="13" name="Picture 12">
            <a:extLst>
              <a:ext uri="{FF2B5EF4-FFF2-40B4-BE49-F238E27FC236}">
                <a16:creationId xmlns:a16="http://schemas.microsoft.com/office/drawing/2014/main" id="{9BD6D25C-AC4F-44CB-88BB-3E44830BA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993" y="3763171"/>
            <a:ext cx="1789574" cy="1789574"/>
          </a:xfrm>
          <a:prstGeom prst="rect">
            <a:avLst/>
          </a:prstGeom>
        </p:spPr>
      </p:pic>
      <p:pic>
        <p:nvPicPr>
          <p:cNvPr id="15" name="Picture 14">
            <a:extLst>
              <a:ext uri="{FF2B5EF4-FFF2-40B4-BE49-F238E27FC236}">
                <a16:creationId xmlns:a16="http://schemas.microsoft.com/office/drawing/2014/main" id="{8D90A55F-407D-4D17-A648-F0EDEFA5B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336" y="1695856"/>
            <a:ext cx="1394464" cy="1394464"/>
          </a:xfrm>
          <a:prstGeom prst="rect">
            <a:avLst/>
          </a:prstGeom>
        </p:spPr>
      </p:pic>
      <p:pic>
        <p:nvPicPr>
          <p:cNvPr id="17" name="Picture 16">
            <a:extLst>
              <a:ext uri="{FF2B5EF4-FFF2-40B4-BE49-F238E27FC236}">
                <a16:creationId xmlns:a16="http://schemas.microsoft.com/office/drawing/2014/main" id="{B5EB8FA5-A1B4-4292-9819-1853C4493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7792" y="3763171"/>
            <a:ext cx="1622490" cy="1622490"/>
          </a:xfrm>
          <a:prstGeom prst="rect">
            <a:avLst/>
          </a:prstGeom>
        </p:spPr>
      </p:pic>
    </p:spTree>
    <p:extLst>
      <p:ext uri="{BB962C8B-B14F-4D97-AF65-F5344CB8AC3E}">
        <p14:creationId xmlns:p14="http://schemas.microsoft.com/office/powerpoint/2010/main" val="2357848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S Theme" id="{7AC03F77-4336-4785-93A4-8AF70ED65B54}" vid="{C90D1175-02D7-4881-A9D7-A06BC0490FD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S Theme" id="{7AC03F77-4336-4785-93A4-8AF70ED65B54}" vid="{C90D1175-02D7-4881-A9D7-A06BC0490FDB}"/>
    </a:ext>
  </a:extLst>
</a:theme>
</file>

<file path=ppt/theme/theme6.xml><?xml version="1.0" encoding="utf-8"?>
<a:theme xmlns:a="http://schemas.openxmlformats.org/drawingml/2006/main" name="3_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Theme</Template>
  <TotalTime>5663</TotalTime>
  <Words>1567</Words>
  <Application>Microsoft Office PowerPoint</Application>
  <PresentationFormat>On-screen Show (4:3)</PresentationFormat>
  <Paragraphs>184</Paragraphs>
  <Slides>22</Slides>
  <Notes>5</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22</vt:i4>
      </vt:variant>
    </vt:vector>
  </HeadingPairs>
  <TitlesOfParts>
    <vt:vector size="41" baseType="lpstr">
      <vt:lpstr>MS PGothic</vt:lpstr>
      <vt:lpstr>MS PGothic</vt:lpstr>
      <vt:lpstr>SimSun</vt:lpstr>
      <vt:lpstr>Arial</vt:lpstr>
      <vt:lpstr>Calibri</vt:lpstr>
      <vt:lpstr>Calibri Light</vt:lpstr>
      <vt:lpstr>Gill Sans MT</vt:lpstr>
      <vt:lpstr>Helvetica Neue</vt:lpstr>
      <vt:lpstr>Times New Roman</vt:lpstr>
      <vt:lpstr>Wingdings</vt:lpstr>
      <vt:lpstr>NGS Theme</vt:lpstr>
      <vt:lpstr>1_NGS theme</vt:lpstr>
      <vt:lpstr>Theme1</vt:lpstr>
      <vt:lpstr>Office Theme</vt:lpstr>
      <vt:lpstr>2_NGS Theme</vt:lpstr>
      <vt:lpstr>3_NGS theme</vt:lpstr>
      <vt:lpstr>1_Theme1</vt:lpstr>
      <vt:lpstr>1_Office Theme</vt:lpstr>
      <vt:lpstr>2_Theme1</vt:lpstr>
      <vt:lpstr>A Guided Tour of the National Spatial Reference System with NOAA’s National Geodetic Survey</vt:lpstr>
      <vt:lpstr>PowerPoint Presentation</vt:lpstr>
      <vt:lpstr>NGS Regional Advisor Program</vt:lpstr>
      <vt:lpstr> The Southwest Region (AZ-NM-UT)  </vt:lpstr>
      <vt:lpstr>Projects Supporting the NSRS in the SW Region</vt:lpstr>
      <vt:lpstr>NGS Mission</vt:lpstr>
      <vt:lpstr>NGS History</vt:lpstr>
      <vt:lpstr>Historic Milestones</vt:lpstr>
      <vt:lpstr>What We Do</vt:lpstr>
      <vt:lpstr>NGS Products and Services</vt:lpstr>
      <vt:lpstr>GNSS Data Processing</vt:lpstr>
      <vt:lpstr>PowerPoint Presentation</vt:lpstr>
      <vt:lpstr>Continuously Operating Reference Stations (CORS)</vt:lpstr>
      <vt:lpstr>Coordinate Conversions and Transformations</vt:lpstr>
      <vt:lpstr>NOAA’s NGS Manages the  National Spatial Reference System</vt:lpstr>
      <vt:lpstr>NSRS: Setting a Geodetic Standard </vt:lpstr>
      <vt:lpstr>NGS  Transformation Tools and Data Sets that Support the NSRS</vt:lpstr>
      <vt:lpstr>NSRS: Need for Precise Positioning</vt:lpstr>
      <vt:lpstr>NASA Space Geodesy Profiles: Dr. Chopo Ma</vt:lpstr>
      <vt:lpstr>NSRS Modernization</vt:lpstr>
      <vt:lpstr>How NSRS Modernization will affect  NGS Products and Services</vt:lpstr>
      <vt:lpstr>The Road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Paving the Road to NSRS2022</dc:title>
  <dc:creator>David Zenk</dc:creator>
  <cp:lastModifiedBy>Lynda Bell</cp:lastModifiedBy>
  <cp:revision>186</cp:revision>
  <dcterms:created xsi:type="dcterms:W3CDTF">2021-08-27T19:32:04Z</dcterms:created>
  <dcterms:modified xsi:type="dcterms:W3CDTF">2021-10-23T19:27:51Z</dcterms:modified>
</cp:coreProperties>
</file>