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760" r:id="rId2"/>
    <p:sldMasterId id="2147483779" r:id="rId3"/>
    <p:sldMasterId id="2147483804" r:id="rId4"/>
    <p:sldMasterId id="2147483828" r:id="rId5"/>
    <p:sldMasterId id="2147483840" r:id="rId6"/>
    <p:sldMasterId id="2147483852" r:id="rId7"/>
    <p:sldMasterId id="2147483864" r:id="rId8"/>
    <p:sldMasterId id="2147483876" r:id="rId9"/>
    <p:sldMasterId id="2147483888" r:id="rId10"/>
    <p:sldMasterId id="2147483900" r:id="rId11"/>
    <p:sldMasterId id="2147483926" r:id="rId12"/>
    <p:sldMasterId id="2147483938" r:id="rId13"/>
    <p:sldMasterId id="2147483950" r:id="rId14"/>
  </p:sldMasterIdLst>
  <p:notesMasterIdLst>
    <p:notesMasterId r:id="rId113"/>
  </p:notesMasterIdLst>
  <p:sldIdLst>
    <p:sldId id="257" r:id="rId15"/>
    <p:sldId id="460" r:id="rId16"/>
    <p:sldId id="433" r:id="rId17"/>
    <p:sldId id="442" r:id="rId18"/>
    <p:sldId id="434" r:id="rId19"/>
    <p:sldId id="503" r:id="rId20"/>
    <p:sldId id="549" r:id="rId21"/>
    <p:sldId id="1262" r:id="rId22"/>
    <p:sldId id="1278" r:id="rId23"/>
    <p:sldId id="1279" r:id="rId24"/>
    <p:sldId id="357" r:id="rId25"/>
    <p:sldId id="459" r:id="rId26"/>
    <p:sldId id="1252" r:id="rId27"/>
    <p:sldId id="436" r:id="rId28"/>
    <p:sldId id="437" r:id="rId29"/>
    <p:sldId id="395" r:id="rId30"/>
    <p:sldId id="397" r:id="rId31"/>
    <p:sldId id="398" r:id="rId32"/>
    <p:sldId id="631" r:id="rId33"/>
    <p:sldId id="608" r:id="rId34"/>
    <p:sldId id="1239" r:id="rId35"/>
    <p:sldId id="1240" r:id="rId36"/>
    <p:sldId id="1241" r:id="rId37"/>
    <p:sldId id="492" r:id="rId38"/>
    <p:sldId id="493" r:id="rId39"/>
    <p:sldId id="449" r:id="rId40"/>
    <p:sldId id="630" r:id="rId41"/>
    <p:sldId id="466" r:id="rId42"/>
    <p:sldId id="1293" r:id="rId43"/>
    <p:sldId id="629" r:id="rId44"/>
    <p:sldId id="405" r:id="rId45"/>
    <p:sldId id="582" r:id="rId46"/>
    <p:sldId id="618" r:id="rId47"/>
    <p:sldId id="636" r:id="rId48"/>
    <p:sldId id="619" r:id="rId49"/>
    <p:sldId id="1257" r:id="rId50"/>
    <p:sldId id="1258" r:id="rId51"/>
    <p:sldId id="1259" r:id="rId52"/>
    <p:sldId id="1260" r:id="rId53"/>
    <p:sldId id="1286" r:id="rId54"/>
    <p:sldId id="1287" r:id="rId55"/>
    <p:sldId id="1261" r:id="rId56"/>
    <p:sldId id="1288" r:id="rId57"/>
    <p:sldId id="1253" r:id="rId58"/>
    <p:sldId id="421" r:id="rId59"/>
    <p:sldId id="1263" r:id="rId60"/>
    <p:sldId id="1264" r:id="rId61"/>
    <p:sldId id="1265" r:id="rId62"/>
    <p:sldId id="1266" r:id="rId63"/>
    <p:sldId id="628" r:id="rId64"/>
    <p:sldId id="1254" r:id="rId65"/>
    <p:sldId id="473" r:id="rId66"/>
    <p:sldId id="474" r:id="rId67"/>
    <p:sldId id="1268" r:id="rId68"/>
    <p:sldId id="1267" r:id="rId69"/>
    <p:sldId id="627" r:id="rId70"/>
    <p:sldId id="1289" r:id="rId71"/>
    <p:sldId id="609" r:id="rId72"/>
    <p:sldId id="632" r:id="rId73"/>
    <p:sldId id="610" r:id="rId74"/>
    <p:sldId id="620" r:id="rId75"/>
    <p:sldId id="621" r:id="rId76"/>
    <p:sldId id="476" r:id="rId77"/>
    <p:sldId id="1275" r:id="rId78"/>
    <p:sldId id="576" r:id="rId79"/>
    <p:sldId id="634" r:id="rId80"/>
    <p:sldId id="441" r:id="rId81"/>
    <p:sldId id="1274" r:id="rId82"/>
    <p:sldId id="1290" r:id="rId83"/>
    <p:sldId id="1271" r:id="rId84"/>
    <p:sldId id="1272" r:id="rId85"/>
    <p:sldId id="1284" r:id="rId86"/>
    <p:sldId id="1285" r:id="rId87"/>
    <p:sldId id="626" r:id="rId88"/>
    <p:sldId id="1256" r:id="rId89"/>
    <p:sldId id="412" r:id="rId90"/>
    <p:sldId id="642" r:id="rId91"/>
    <p:sldId id="637" r:id="rId92"/>
    <p:sldId id="625" r:id="rId93"/>
    <p:sldId id="580" r:id="rId94"/>
    <p:sldId id="604" r:id="rId95"/>
    <p:sldId id="605" r:id="rId96"/>
    <p:sldId id="614" r:id="rId97"/>
    <p:sldId id="574" r:id="rId98"/>
    <p:sldId id="1281" r:id="rId99"/>
    <p:sldId id="1282" r:id="rId100"/>
    <p:sldId id="1283" r:id="rId101"/>
    <p:sldId id="350" r:id="rId102"/>
    <p:sldId id="356" r:id="rId103"/>
    <p:sldId id="1226" r:id="rId104"/>
    <p:sldId id="355" r:id="rId105"/>
    <p:sldId id="1273" r:id="rId106"/>
    <p:sldId id="1280" r:id="rId107"/>
    <p:sldId id="362" r:id="rId108"/>
    <p:sldId id="367" r:id="rId109"/>
    <p:sldId id="1291" r:id="rId110"/>
    <p:sldId id="1292" r:id="rId111"/>
    <p:sldId id="1294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C9C9C"/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14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tableStyles" Target="tableStyles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viewProps" Target="viewProp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91F50-64BB-44DB-8C4D-F96718C4B4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8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84" charset="0"/>
              <a:ea typeface="+mn-ea"/>
              <a:cs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8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43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6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8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9349F-4ECB-4EE4-ABAB-581C618675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83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71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75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6DC88-3C4D-44BA-8C1B-ED53C5555D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9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02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9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3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294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913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717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775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2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07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0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6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4ECF5524-5AE1-4C0E-86FE-209F7A2B1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1C2E4CE5-60F5-46DF-BBCC-D9C2C2874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387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339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9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D970A05D-251F-4E86-856B-0F8D5CDE8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142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408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8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355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339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75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316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110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42"/>
            <a:ext cx="8229600" cy="82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196"/>
            <a:ext cx="8229600" cy="5165729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1028700" y="1828800"/>
            <a:ext cx="708660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4846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175202"/>
            <a:ext cx="7772400" cy="346365"/>
          </a:xfrm>
        </p:spPr>
        <p:txBody>
          <a:bodyPr vert="horz" lIns="0" tIns="0" rIns="0" bIns="0" rtlCol="0" anchor="t">
            <a:noAutofit/>
          </a:bodyPr>
          <a:lstStyle>
            <a:lvl1pPr marL="112713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75861" y="1157317"/>
            <a:ext cx="7772400" cy="7946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5685183"/>
            <a:ext cx="7772400" cy="475488"/>
          </a:xfr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5114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D2BEA-F212-410C-8F30-57FBE58DCFE6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60A9C-7053-4264-B496-AA6562B28A0F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2A24A-EF92-41AB-8AF7-7BB499BC30FC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67D4-311E-458F-9AC5-CB6583966FC3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0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6F776-AC19-4A1C-A8A7-A9A4D7E199C1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22F2-B71E-4061-9682-07987AB037F8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2F7C-7974-441B-8750-FC09BFDC4FB8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DA0B8-C786-4C04-A08A-FA02A04EF7DE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0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1F050-25DF-4C35-B6E9-CBABD82EB0D0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4DC87-A205-41D3-8CC8-1C55BD52D53E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2642E-40A9-4DA3-981B-6EE5F21FD525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4371B-B452-40A4-8EA7-C159AAAF1946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E872E-3CD3-4FFD-83BE-425B3ECE4FC8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7630D-CBB9-4388-90B1-2563ABEC1926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1089-665F-4B03-881D-B671878EB6A8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4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9643-2CB4-4FF4-812A-1253131C3950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4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C7195-7866-4EE2-BBF4-DBFF3FFB31AE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A23D7-19AB-439E-ABB5-C31427168F6F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6F0D-42FC-48B3-9440-BA988D3382A8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CEC1-A6C8-4667-9E88-4F1A48B07C1F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FAB80-EA94-4426-BC43-7A43189C193B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4101A-2B72-4830-8466-88B98B11743A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14BF-5B36-41B0-A701-D9AE04ECB91D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2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8CA6-D2DE-488B-B528-DD951E2D6AEC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088C-9286-4CB8-9FE4-31433E486827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0E0E3-076E-4575-BB09-8851964CCE5A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0A50-67C7-4C46-AA63-EAC7B4D6DE0E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0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E732B-3CBF-4D9D-BFEC-02406111BB46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EBAD1-6AD1-48DC-8B1B-75FFEEF09A69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9D4E7-64D9-46D8-9A7A-8C0C6845C0AD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A874F-189B-493C-993B-EDBDD72469CC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E0495-A6D9-47BB-BDD8-CAE46C5D3D2F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556AF-86AA-4D42-8A2B-C8A451EDE65E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F436BE2A-DD90-41CB-88F4-EFDC5B6C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6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5348FC1C-9FAC-42C6-A671-AF5F02CEC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16D807E3-CF9D-4CCF-B04A-D9D503FC4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15EF0694-624E-4497-9346-82B2A7B2F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EC1A3A4B-FE94-49CA-AE04-142D27859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2A0A0E6A-B97A-45BF-9354-180D2ED9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4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BDE31B67-9AC5-4103-BE2F-D56DB4FE4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9C338B5F-2211-44F1-ACB4-26D7BCD03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9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0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6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1601"/>
            <a:ext cx="8229600" cy="85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EA58377-3A98-4B75-8299-378BE47483D1}" type="slidenum">
              <a:rPr lang="en-US" smtClean="0">
                <a:solidFill>
                  <a:srgbClr val="FFFFFF"/>
                </a:solidFill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6734"/>
            <a:ext cx="8229600" cy="517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96088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226672-2AD2-43F9-9D17-5E9550D20817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0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8CC867-C28B-4493-8A89-EEE838DAE7BE}" type="datetime1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8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541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43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96246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89438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0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dennis@noaa.gov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ederalregister.gov/" TargetMode="External"/><Relationship Id="rId1" Type="http://schemas.openxmlformats.org/officeDocument/2006/relationships/slideLayout" Target="../slideLayouts/slideLayout1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in.gov/indot/InGCS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2.xml"/><Relationship Id="rId5" Type="http://schemas.openxmlformats.org/officeDocument/2006/relationships/hyperlink" Target="https://urldefense.proofpoint.com/v2/url?u=https-3A__amerisurv.com_2018_09_20_oklahoma-2D2022-2Ddatums-2Dand-2Dlow-2Ddistortion-2Dprojections_&amp;d=DwMFAg&amp;c=n6-cguzQvX_tUIrZOS_4Og&amp;r=r-jimGAN8LtFKjYsT4GkYg&amp;m=BAjCyWAaAV_8ix9FSaJ7xvpxlzSAvSiMzo4lFpOXvJI&amp;s=lHcAYAxsj4yYSCurHaxkDS4v7NMpBl2mwAIAPNcx85M&amp;e=" TargetMode="External"/><Relationship Id="rId4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ninjaworldamouthfulofmanythings.blogspot.com/2012/01/big-deals-and-great-discount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mailto:NGS.SPCS@noaa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97280" y="2459504"/>
            <a:ext cx="69494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</a:rPr>
              <a:t>Much Ado about 2022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</a:rPr>
              <a:t>Collaboratively Redefining State Plane for the Future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98244" y="5798169"/>
            <a:ext cx="4091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Michael Dennis, RLS, PE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Geodesist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michael.dennis@noaa.gov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68CF6-8DC9-4E53-83CD-4B790E34DCA5}"/>
              </a:ext>
            </a:extLst>
          </p:cNvPr>
          <p:cNvSpPr/>
          <p:nvPr/>
        </p:nvSpPr>
        <p:spPr>
          <a:xfrm>
            <a:off x="254524" y="5798169"/>
            <a:ext cx="4735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2018 ASCE/ICEA Land Survey Conference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Scheman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Building | Ames, Iowa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October 24,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648BC5-EAA3-4B6E-BD49-475B42FB9F1A}"/>
              </a:ext>
            </a:extLst>
          </p:cNvPr>
          <p:cNvGrpSpPr/>
          <p:nvPr/>
        </p:nvGrpSpPr>
        <p:grpSpPr>
          <a:xfrm>
            <a:off x="7689326" y="853379"/>
            <a:ext cx="1200150" cy="1371600"/>
            <a:chOff x="7871604" y="793509"/>
            <a:chExt cx="1200150" cy="1371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8C7C3F-7D57-4711-B88C-E2E4F206B68F}"/>
                </a:ext>
              </a:extLst>
            </p:cNvPr>
            <p:cNvSpPr/>
            <p:nvPr/>
          </p:nvSpPr>
          <p:spPr>
            <a:xfrm>
              <a:off x="8317863" y="1867636"/>
              <a:ext cx="324806" cy="172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BC4CC5-0C84-4718-9039-8009A23D4D54}"/>
                </a:ext>
              </a:extLst>
            </p:cNvPr>
            <p:cNvGrpSpPr/>
            <p:nvPr/>
          </p:nvGrpSpPr>
          <p:grpSpPr>
            <a:xfrm>
              <a:off x="7871604" y="793509"/>
              <a:ext cx="1200150" cy="1371600"/>
              <a:chOff x="7871604" y="793509"/>
              <a:chExt cx="1200150" cy="137160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52A5EEF-96D3-4FA5-BE12-AE3036349177}"/>
                  </a:ext>
                </a:extLst>
              </p:cNvPr>
              <p:cNvSpPr/>
              <p:nvPr/>
            </p:nvSpPr>
            <p:spPr>
              <a:xfrm>
                <a:off x="7915385" y="812015"/>
                <a:ext cx="1119169" cy="197709"/>
              </a:xfrm>
              <a:custGeom>
                <a:avLst/>
                <a:gdLst>
                  <a:gd name="connsiteX0" fmla="*/ 42366 w 1119169"/>
                  <a:gd name="connsiteY0" fmla="*/ 31775 h 197709"/>
                  <a:gd name="connsiteX1" fmla="*/ 571942 w 1119169"/>
                  <a:gd name="connsiteY1" fmla="*/ 0 h 197709"/>
                  <a:gd name="connsiteX2" fmla="*/ 917931 w 1119169"/>
                  <a:gd name="connsiteY2" fmla="*/ 17653 h 197709"/>
                  <a:gd name="connsiteX3" fmla="*/ 1076803 w 1119169"/>
                  <a:gd name="connsiteY3" fmla="*/ 31775 h 197709"/>
                  <a:gd name="connsiteX4" fmla="*/ 1101517 w 1119169"/>
                  <a:gd name="connsiteY4" fmla="*/ 98854 h 197709"/>
                  <a:gd name="connsiteX5" fmla="*/ 1119169 w 1119169"/>
                  <a:gd name="connsiteY5" fmla="*/ 183587 h 197709"/>
                  <a:gd name="connsiteX6" fmla="*/ 1037968 w 1119169"/>
                  <a:gd name="connsiteY6" fmla="*/ 180056 h 197709"/>
                  <a:gd name="connsiteX7" fmla="*/ 0 w 1119169"/>
                  <a:gd name="connsiteY7" fmla="*/ 197709 h 197709"/>
                  <a:gd name="connsiteX8" fmla="*/ 17653 w 1119169"/>
                  <a:gd name="connsiteY8" fmla="*/ 77671 h 197709"/>
                  <a:gd name="connsiteX9" fmla="*/ 42366 w 1119169"/>
                  <a:gd name="connsiteY9" fmla="*/ 31775 h 19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9169" h="197709">
                    <a:moveTo>
                      <a:pt x="42366" y="31775"/>
                    </a:moveTo>
                    <a:lnTo>
                      <a:pt x="571942" y="0"/>
                    </a:lnTo>
                    <a:lnTo>
                      <a:pt x="917931" y="17653"/>
                    </a:lnTo>
                    <a:lnTo>
                      <a:pt x="1076803" y="31775"/>
                    </a:lnTo>
                    <a:lnTo>
                      <a:pt x="1101517" y="98854"/>
                    </a:lnTo>
                    <a:lnTo>
                      <a:pt x="1119169" y="183587"/>
                    </a:lnTo>
                    <a:lnTo>
                      <a:pt x="1037968" y="180056"/>
                    </a:lnTo>
                    <a:lnTo>
                      <a:pt x="0" y="197709"/>
                    </a:lnTo>
                    <a:lnTo>
                      <a:pt x="17653" y="77671"/>
                    </a:lnTo>
                    <a:lnTo>
                      <a:pt x="42366" y="317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008BC66-C7D2-4789-9945-1B495619C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1604" y="793509"/>
                <a:ext cx="1200150" cy="1371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556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7AD8E2-8C54-46A0-B41D-00B6728903B1}"/>
              </a:ext>
            </a:extLst>
          </p:cNvPr>
          <p:cNvGrpSpPr/>
          <p:nvPr/>
        </p:nvGrpSpPr>
        <p:grpSpPr>
          <a:xfrm>
            <a:off x="71561" y="1231088"/>
            <a:ext cx="6660892" cy="4583522"/>
            <a:chOff x="71561" y="2208881"/>
            <a:chExt cx="6660892" cy="45835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0386AB-5A3E-42C8-87BB-21F041DB38F1}"/>
                </a:ext>
              </a:extLst>
            </p:cNvPr>
            <p:cNvSpPr txBox="1"/>
            <p:nvPr/>
          </p:nvSpPr>
          <p:spPr>
            <a:xfrm>
              <a:off x="71561" y="2208881"/>
              <a:ext cx="6660892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  <a:hlinkClick r:id="rId2"/>
                </a:rPr>
                <a:t>https://www.federalregister.gov/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+mn-cs"/>
                </a:rPr>
                <a:t>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54F5FD-1CDA-4879-986A-894020F0E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015"/>
            <a:stretch/>
          </p:blipFill>
          <p:spPr>
            <a:xfrm>
              <a:off x="71561" y="2610017"/>
              <a:ext cx="6660892" cy="418238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E8638-8C92-459A-88E4-9A796E8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Register Notice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40F0-DFF5-4D28-9933-F811EFDE3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445" y="1896692"/>
            <a:ext cx="5595994" cy="1613295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62500" lnSpcReduction="20000"/>
          </a:bodyPr>
          <a:lstStyle/>
          <a:p>
            <a:pPr marL="173038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Announced </a:t>
            </a:r>
            <a:r>
              <a:rPr lang="en-US" b="1" i="1" dirty="0"/>
              <a:t>draft</a:t>
            </a:r>
            <a:r>
              <a:rPr lang="en-US" dirty="0"/>
              <a:t> </a:t>
            </a:r>
            <a:r>
              <a:rPr lang="en-US" b="1" dirty="0"/>
              <a:t>SPCS2022 Policy and Procedures</a:t>
            </a:r>
          </a:p>
          <a:p>
            <a:pPr marL="173038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Also asked for input on </a:t>
            </a:r>
            <a:r>
              <a:rPr lang="en-US" b="1" dirty="0"/>
              <a:t>“special purpose”</a:t>
            </a:r>
            <a:r>
              <a:rPr lang="en-US" dirty="0"/>
              <a:t> zones</a:t>
            </a:r>
          </a:p>
          <a:p>
            <a:pPr marL="173038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Public comment period ended </a:t>
            </a:r>
            <a:r>
              <a:rPr lang="en-US" b="1" dirty="0"/>
              <a:t>Aug 31, 2018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99562D2-CD91-49B9-9AE8-3ACF6749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History and Future of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06064" cy="491274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 created 85 years ago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27:  </a:t>
            </a:r>
            <a:r>
              <a:rPr lang="en-US" dirty="0"/>
              <a:t>1933 – 1986 (53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83:  </a:t>
            </a:r>
            <a:r>
              <a:rPr lang="en-US" dirty="0"/>
              <a:t>1986 – 2022 (36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SPCS2022:</a:t>
            </a:r>
            <a:r>
              <a:rPr lang="en-US" dirty="0"/>
              <a:t>  2022 – ? (at least a few decades…)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SPCS2022 will likely be around for a long time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Honor the history and legacy of SPCS…</a:t>
            </a:r>
          </a:p>
          <a:p>
            <a:pPr marL="457200" lvl="1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/>
              <a:t>				…while building a system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5527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152800A-7F85-48CB-BA50-E72A7A4377B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52988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Acrobat Document" r:id="rId3" imgW="5829120" imgH="7543640" progId="AcroExch.Document.DC">
                  <p:embed/>
                </p:oleObj>
              </mc:Choice>
              <mc:Fallback>
                <p:oleObj name="Acrobat Document" r:id="rId3" imgW="5829120" imgH="754364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152800A-7F85-48CB-BA50-E72A7A4377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29888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655" y="2093496"/>
            <a:ext cx="4354945" cy="4461308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History of NGS projections (1853 to present)</a:t>
            </a:r>
          </a:p>
          <a:p>
            <a:pPr>
              <a:spcBef>
                <a:spcPts val="600"/>
              </a:spcBef>
            </a:pPr>
            <a:r>
              <a:rPr lang="en-US" dirty="0"/>
              <a:t>SPCS policies and legislation</a:t>
            </a:r>
          </a:p>
          <a:p>
            <a:pPr>
              <a:spcBef>
                <a:spcPts val="600"/>
              </a:spcBef>
            </a:pPr>
            <a:r>
              <a:rPr lang="en-US" dirty="0"/>
              <a:t>Departures from policy and convention</a:t>
            </a:r>
          </a:p>
          <a:p>
            <a:pPr>
              <a:spcBef>
                <a:spcPts val="600"/>
              </a:spcBef>
            </a:pPr>
            <a:r>
              <a:rPr lang="en-US" dirty="0"/>
              <a:t>Recent developments in projected coordinate systems</a:t>
            </a:r>
          </a:p>
          <a:p>
            <a:pPr>
              <a:spcBef>
                <a:spcPts val="600"/>
              </a:spcBef>
            </a:pPr>
            <a:r>
              <a:rPr lang="en-US" dirty="0"/>
              <a:t>Appendices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Defining parameters for ALL zones of ALL versions of SPCS, plus additional information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Status of SPCS 83 legislation and foot conversions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F7DE0D0-05B6-4E32-877B-4563956DC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828521"/>
            <a:ext cx="4571998" cy="1143000"/>
          </a:xfrm>
        </p:spPr>
        <p:txBody>
          <a:bodyPr/>
          <a:lstStyle/>
          <a:p>
            <a:r>
              <a:rPr lang="en-US" dirty="0"/>
              <a:t>SPCS Special Publication</a:t>
            </a:r>
          </a:p>
        </p:txBody>
      </p:sp>
    </p:spTree>
    <p:extLst>
      <p:ext uri="{BB962C8B-B14F-4D97-AF65-F5344CB8AC3E}">
        <p14:creationId xmlns:p14="http://schemas.microsoft.com/office/powerpoint/2010/main" val="7557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FCA05-DF1C-4A33-A587-35AB59C8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9"/>
            <a:ext cx="9144000" cy="649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of 1927 (134 zones) and 1983 (125 zones)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8E46B-D873-4C08-BA20-8E9F91B2B475}"/>
              </a:ext>
            </a:extLst>
          </p:cNvPr>
          <p:cNvSpPr/>
          <p:nvPr/>
        </p:nvSpPr>
        <p:spPr>
          <a:xfrm>
            <a:off x="304801" y="3823852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8909E-45C0-43DD-A27D-DA2A71C21908}"/>
              </a:ext>
            </a:extLst>
          </p:cNvPr>
          <p:cNvSpPr txBox="1"/>
          <p:nvPr/>
        </p:nvSpPr>
        <p:spPr>
          <a:xfrm>
            <a:off x="304801" y="3122100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27 zone a non-conformal projection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CAAFEF-3477-4606-9A00-B3372E83F41D}"/>
              </a:ext>
            </a:extLst>
          </p:cNvPr>
          <p:cNvSpPr/>
          <p:nvPr/>
        </p:nvSpPr>
        <p:spPr>
          <a:xfrm>
            <a:off x="2758222" y="5344011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D262-F6AB-4530-8F4C-538E1309CC40}"/>
              </a:ext>
            </a:extLst>
          </p:cNvPr>
          <p:cNvSpPr txBox="1"/>
          <p:nvPr/>
        </p:nvSpPr>
        <p:spPr>
          <a:xfrm>
            <a:off x="2519825" y="4604541"/>
            <a:ext cx="238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American Samoa only in SPCS 27, not SPCS 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529E1-7AD9-48EA-9896-B03E97AE5CE6}"/>
              </a:ext>
            </a:extLst>
          </p:cNvPr>
          <p:cNvSpPr txBox="1"/>
          <p:nvPr/>
        </p:nvSpPr>
        <p:spPr>
          <a:xfrm>
            <a:off x="5582654" y="3902745"/>
            <a:ext cx="144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Two zones in SPCS 27, one in SPCS 83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24D3FD-1FFE-4975-B1EA-C70386FBED6E}"/>
              </a:ext>
            </a:extLst>
          </p:cNvPr>
          <p:cNvSpPr>
            <a:spLocks noChangeAspect="1"/>
          </p:cNvSpPr>
          <p:nvPr/>
        </p:nvSpPr>
        <p:spPr>
          <a:xfrm>
            <a:off x="8342380" y="3527749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4B9AE-89A2-44A8-BE30-F21FA17E251F}"/>
              </a:ext>
            </a:extLst>
          </p:cNvPr>
          <p:cNvSpPr txBox="1"/>
          <p:nvPr/>
        </p:nvSpPr>
        <p:spPr>
          <a:xfrm>
            <a:off x="304801" y="2508090"/>
            <a:ext cx="2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83 zone added in 1995</a:t>
            </a:r>
          </a:p>
        </p:txBody>
      </p:sp>
    </p:spTree>
    <p:extLst>
      <p:ext uri="{BB962C8B-B14F-4D97-AF65-F5344CB8AC3E}">
        <p14:creationId xmlns:p14="http://schemas.microsoft.com/office/powerpoint/2010/main" val="2936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 animBg="1"/>
      <p:bldP spid="7" grpId="0"/>
      <p:bldP spid="8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27, as of 1968 (112 zones in CONUS, 131 zones total)</a:t>
            </a: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F376908-1A5F-49FB-A152-97A93C45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A62F7D-ED58-43F6-A1DA-F639B714C300}"/>
              </a:ext>
            </a:extLst>
          </p:cNvPr>
          <p:cNvSpPr/>
          <p:nvPr/>
        </p:nvSpPr>
        <p:spPr>
          <a:xfrm rot="19164916">
            <a:off x="5702095" y="1572204"/>
            <a:ext cx="822960" cy="146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E728B-0F0E-4F6E-92EC-3F20855CBC97}"/>
              </a:ext>
            </a:extLst>
          </p:cNvPr>
          <p:cNvSpPr txBox="1"/>
          <p:nvPr/>
        </p:nvSpPr>
        <p:spPr>
          <a:xfrm>
            <a:off x="7526957" y="4210594"/>
            <a:ext cx="1463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Reduced distortion zones added: CA 7 (1945)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MI (1964)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16299C-3D22-4D47-8E75-93D47AB965F7}"/>
              </a:ext>
            </a:extLst>
          </p:cNvPr>
          <p:cNvSpPr/>
          <p:nvPr/>
        </p:nvSpPr>
        <p:spPr>
          <a:xfrm>
            <a:off x="712291" y="38019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85058-BAFF-4974-A0D8-BEDA29040064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83, as of 2001 (108 zones in CONUS, 125 zones total)</a:t>
            </a:r>
          </a:p>
        </p:txBody>
      </p:sp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C595881-783F-479A-9F31-36464FEA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CE99F5-BF08-488F-9E4D-14DC4B5E9D8D}"/>
              </a:ext>
            </a:extLst>
          </p:cNvPr>
          <p:cNvSpPr/>
          <p:nvPr/>
        </p:nvSpPr>
        <p:spPr>
          <a:xfrm rot="20820804">
            <a:off x="5627501" y="3481646"/>
            <a:ext cx="1359314" cy="527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5275-81E0-406F-B918-F9CEA2C018F9}"/>
              </a:ext>
            </a:extLst>
          </p:cNvPr>
          <p:cNvSpPr txBox="1"/>
          <p:nvPr/>
        </p:nvSpPr>
        <p:spPr>
          <a:xfrm>
            <a:off x="7433733" y="4412725"/>
            <a:ext cx="143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KY statewide zone added in 2001</a:t>
            </a:r>
          </a:p>
        </p:txBody>
      </p:sp>
    </p:spTree>
    <p:extLst>
      <p:ext uri="{BB962C8B-B14F-4D97-AF65-F5344CB8AC3E}">
        <p14:creationId xmlns:p14="http://schemas.microsoft.com/office/powerpoint/2010/main" val="9023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b="1" i="1" dirty="0"/>
              <a:t>Draft</a:t>
            </a:r>
            <a:r>
              <a:rPr lang="en-US" dirty="0"/>
              <a:t> SPCS2022 Policy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68749" cy="498316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Policy (7 pages):  </a:t>
            </a:r>
            <a:r>
              <a:rPr lang="en-US" dirty="0">
                <a:cs typeface="Times New Roman" panose="02020603050405020304" pitchFamily="18" charset="0"/>
              </a:rPr>
              <a:t>4 main sections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General policy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Technical characteristics and requirements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Zones and consistency with statute</a:t>
            </a:r>
          </a:p>
          <a:p>
            <a:pPr marL="1028700" lvl="1" indent="-571500">
              <a:lnSpc>
                <a:spcPct val="110000"/>
              </a:lnSpc>
              <a:buFont typeface="+mj-lt"/>
              <a:buAutoNum type="romanUcPeriod"/>
            </a:pPr>
            <a:r>
              <a:rPr lang="en-US" dirty="0">
                <a:cs typeface="Times New Roman" panose="02020603050405020304" pitchFamily="18" charset="0"/>
              </a:rPr>
              <a:t>Default SPCS2022 definitions</a:t>
            </a:r>
          </a:p>
          <a:p>
            <a:pPr>
              <a:lnSpc>
                <a:spcPct val="110000"/>
              </a:lnSpc>
            </a:pPr>
            <a:r>
              <a:rPr lang="en-US" b="1" i="1" dirty="0">
                <a:cs typeface="Times New Roman" panose="02020603050405020304" pitchFamily="18" charset="0"/>
              </a:rPr>
              <a:t>Procedures (15 pages):  </a:t>
            </a:r>
            <a:r>
              <a:rPr lang="en-US" dirty="0">
                <a:cs typeface="Times New Roman" panose="02020603050405020304" pitchFamily="18" charset="0"/>
              </a:rPr>
              <a:t>5 main sections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NGS contact information, criteria for stakeholder input, deadlines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Requirements for stakeholder requests and proposals of designs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Requirements for submittal of designs by contributing partners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NGS role and responsibilities for SPCS2022 reviews and designs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cs typeface="Times New Roman" panose="02020603050405020304" pitchFamily="18" charset="0"/>
              </a:rPr>
              <a:t>Technical specifications for SPCS2022 design and implementation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Times New Roman" panose="02020603050405020304" pitchFamily="18" charset="0"/>
              </a:rPr>
              <a:t>Both: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cs typeface="Times New Roman" panose="02020603050405020304" pitchFamily="18" charset="0"/>
              </a:rPr>
              <a:t>Background and definitions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cs typeface="Times New Roman" panose="02020603050405020304" pitchFamily="18" charset="0"/>
              </a:rPr>
              <a:t>Embedded “remarks” (</a:t>
            </a:r>
            <a:r>
              <a:rPr 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italicized text</a:t>
            </a:r>
            <a:r>
              <a:rPr lang="en-US" dirty="0">
                <a:cs typeface="Times New Roman" panose="02020603050405020304" pitchFamily="18" charset="0"/>
              </a:rPr>
              <a:t>) to aid in review</a:t>
            </a:r>
          </a:p>
          <a:p>
            <a:pPr lvl="1"/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 documents so long?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24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SPCS2022 is fairly complex and requires detail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Tried to keep draft versions as short as possible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Later versions will be shorter</a:t>
            </a:r>
          </a:p>
          <a:p>
            <a:pPr>
              <a:lnSpc>
                <a:spcPct val="120000"/>
              </a:lnSpc>
            </a:pPr>
            <a:r>
              <a:rPr lang="en-US" dirty="0"/>
              <a:t>After public comment period (ended August 31, 2018):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“Remarks” removed from final approved version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Stakeholder requirement lists moved to online forms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Technical specifications moved to design manual</a:t>
            </a:r>
          </a:p>
          <a:p>
            <a:pPr>
              <a:lnSpc>
                <a:spcPct val="120000"/>
              </a:lnSpc>
            </a:pPr>
            <a:r>
              <a:rPr lang="en-US" dirty="0"/>
              <a:t>By official release of SPCS2022 (sometime in 2022):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Deadlines for requests, proposals, submittals removed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Default SPCS2022 design approach removed</a:t>
            </a:r>
          </a:p>
          <a:p>
            <a:pPr>
              <a:lnSpc>
                <a:spcPct val="120000"/>
              </a:lnSpc>
            </a:pPr>
            <a:r>
              <a:rPr lang="en-US" b="1" i="1" dirty="0"/>
              <a:t>Final versions will be &lt; half current length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in Policy &amp;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28182" cy="5077691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Stakeholders</a:t>
            </a:r>
            <a:r>
              <a:rPr lang="en-US" dirty="0"/>
              <a:t>.  State organizations that can give input on SPCS2022:  DOTs, GIS offices, surveying &amp; engineering societies, professional geospatial organizations, and universities that perform geospatial education or research.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Contributing partners</a:t>
            </a:r>
            <a:r>
              <a:rPr lang="en-US" dirty="0"/>
              <a:t>.  Organizations or individuals that design SPCS2022 zones for stakeholders and in cooperation with NGS.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Zone</a:t>
            </a:r>
            <a:r>
              <a:rPr lang="en-US" dirty="0"/>
              <a:t>.  The region where a projected coordinate system is used.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Linear distortion</a:t>
            </a:r>
            <a:r>
              <a:rPr lang="en-US" dirty="0"/>
              <a:t>.  Amount a map projection distance differs from “true” horizontal distance at the ground surface.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Conformal map projection</a:t>
            </a:r>
            <a:r>
              <a:rPr lang="en-US" dirty="0"/>
              <a:t>. Linear distortion is unique (same in every direction) at a point.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u="sng" dirty="0"/>
              <a:t>Projection axis</a:t>
            </a:r>
            <a:r>
              <a:rPr lang="en-US" dirty="0"/>
              <a:t>.  The line along which linear distortion is minimum and constant with respect to the reference ellipsoid.</a:t>
            </a:r>
          </a:p>
        </p:txBody>
      </p:sp>
    </p:spTree>
    <p:extLst>
      <p:ext uri="{BB962C8B-B14F-4D97-AF65-F5344CB8AC3E}">
        <p14:creationId xmlns:p14="http://schemas.microsoft.com/office/powerpoint/2010/main" val="26582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574372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AF4ADD5-7414-4D6D-88DC-5E0ECB722F0F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5832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ECB51B-587A-4EB4-9EF4-BD477C784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04" y="91440"/>
            <a:ext cx="5631034" cy="6675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1541031" y="4091176"/>
            <a:ext cx="1600200" cy="1600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43161" y="429750"/>
            <a:ext cx="384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geodesy.noaa.gov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30772-2813-4C88-9A12-84CA04592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25514" y="2383496"/>
            <a:ext cx="27614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at topo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686801" cy="4791364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Policy§II.C and Procedures§5.c. </a:t>
            </a:r>
          </a:p>
          <a:p>
            <a:pPr>
              <a:spcBef>
                <a:spcPts val="1200"/>
              </a:spcBef>
            </a:pPr>
            <a:r>
              <a:rPr lang="en-US" dirty="0"/>
              <a:t>Distortion for design evaluated at </a:t>
            </a:r>
            <a:r>
              <a:rPr lang="en-US" b="1" dirty="0"/>
              <a:t>topo surface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Minimize range and mean distortion in zone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Account for cities with distortion weighted by population</a:t>
            </a:r>
          </a:p>
          <a:p>
            <a:pPr>
              <a:spcBef>
                <a:spcPts val="1200"/>
              </a:spcBef>
            </a:pPr>
            <a:r>
              <a:rPr lang="en-US" dirty="0"/>
              <a:t>Design </a:t>
            </a:r>
            <a:r>
              <a:rPr lang="en-US" b="1" i="1" dirty="0"/>
              <a:t>not</a:t>
            </a:r>
            <a:r>
              <a:rPr lang="en-US" dirty="0"/>
              <a:t> evaluated at the ellipsoid surface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Nobody lives or works on the ellipsoid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Likely used in past because it is easier</a:t>
            </a:r>
          </a:p>
          <a:p>
            <a:pPr>
              <a:spcBef>
                <a:spcPts val="1200"/>
              </a:spcBef>
            </a:pPr>
            <a:r>
              <a:rPr lang="en-US" dirty="0"/>
              <a:t>Projection </a:t>
            </a:r>
            <a:r>
              <a:rPr lang="en-US" b="1" i="1" dirty="0"/>
              <a:t>scaled</a:t>
            </a:r>
            <a:r>
              <a:rPr lang="en-US" dirty="0"/>
              <a:t> to topo surface (“ground”)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Reduces difference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Topographic ellipsoid height not part of definition</a:t>
            </a:r>
          </a:p>
        </p:txBody>
      </p:sp>
    </p:spTree>
    <p:extLst>
      <p:ext uri="{BB962C8B-B14F-4D97-AF65-F5344CB8AC3E}">
        <p14:creationId xmlns:p14="http://schemas.microsoft.com/office/powerpoint/2010/main" val="2857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c 5">
            <a:extLst>
              <a:ext uri="{FF2B5EF4-FFF2-40B4-BE49-F238E27FC236}">
                <a16:creationId xmlns:a16="http://schemas.microsoft.com/office/drawing/2014/main" id="{06C327F6-0A5D-4E24-8683-97916777801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7" name="Arc 5">
            <a:extLst>
              <a:ext uri="{FF2B5EF4-FFF2-40B4-BE49-F238E27FC236}">
                <a16:creationId xmlns:a16="http://schemas.microsoft.com/office/drawing/2014/main" id="{00996072-A3BE-4268-BD99-5507117CDAE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D85C8C1-1D63-4E60-81C3-D8B0CAABD769}"/>
              </a:ext>
            </a:extLst>
          </p:cNvPr>
          <p:cNvCxnSpPr>
            <a:cxnSpLocks/>
            <a:stCxn id="81" idx="2"/>
            <a:endCxn id="67" idx="2"/>
          </p:cNvCxnSpPr>
          <p:nvPr/>
        </p:nvCxnSpPr>
        <p:spPr>
          <a:xfrm flipH="1">
            <a:off x="4565720" y="3056392"/>
            <a:ext cx="1832617" cy="51603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719B000-4F54-4661-8559-FB10DB44D89A}"/>
              </a:ext>
            </a:extLst>
          </p:cNvPr>
          <p:cNvCxnSpPr>
            <a:cxnSpLocks/>
            <a:stCxn id="81" idx="0"/>
            <a:endCxn id="67" idx="2"/>
          </p:cNvCxnSpPr>
          <p:nvPr/>
        </p:nvCxnSpPr>
        <p:spPr>
          <a:xfrm flipH="1">
            <a:off x="4565719" y="2836946"/>
            <a:ext cx="939662" cy="5379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40B3E95-9A9C-4099-8377-DDE656E4B025}"/>
              </a:ext>
            </a:extLst>
          </p:cNvPr>
          <p:cNvCxnSpPr>
            <a:cxnSpLocks/>
            <a:endCxn id="67" idx="2"/>
          </p:cNvCxnSpPr>
          <p:nvPr/>
        </p:nvCxnSpPr>
        <p:spPr>
          <a:xfrm flipH="1">
            <a:off x="4565719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ABDB4-F26D-489F-B028-24A825C3464D}"/>
              </a:ext>
            </a:extLst>
          </p:cNvPr>
          <p:cNvCxnSpPr>
            <a:cxnSpLocks/>
            <a:stCxn id="67" idx="2"/>
          </p:cNvCxnSpPr>
          <p:nvPr/>
        </p:nvCxnSpPr>
        <p:spPr>
          <a:xfrm flipV="1">
            <a:off x="4565719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14">
            <a:extLst>
              <a:ext uri="{FF2B5EF4-FFF2-40B4-BE49-F238E27FC236}">
                <a16:creationId xmlns:a16="http://schemas.microsoft.com/office/drawing/2014/main" id="{A778D690-A7AE-4E84-BE2C-E355526D5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5" y="2532860"/>
            <a:ext cx="23092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75" name="Text Box 29">
            <a:extLst>
              <a:ext uri="{FF2B5EF4-FFF2-40B4-BE49-F238E27FC236}">
                <a16:creationId xmlns:a16="http://schemas.microsoft.com/office/drawing/2014/main" id="{1E06001A-ADB1-448A-BADB-91435AB9F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FF879E-C3B4-41A0-BD00-8C440FF63B73}"/>
              </a:ext>
            </a:extLst>
          </p:cNvPr>
          <p:cNvCxnSpPr>
            <a:stCxn id="67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ine 6">
            <a:extLst>
              <a:ext uri="{FF2B5EF4-FFF2-40B4-BE49-F238E27FC236}">
                <a16:creationId xmlns:a16="http://schemas.microsoft.com/office/drawing/2014/main" id="{C8585CFE-CDF7-41E8-8BD4-EBC810AF46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BF681D-C1B5-4A70-B471-C1A1EDE87FD6}"/>
              </a:ext>
            </a:extLst>
          </p:cNvPr>
          <p:cNvCxnSpPr/>
          <p:nvPr/>
        </p:nvCxnSpPr>
        <p:spPr>
          <a:xfrm>
            <a:off x="7575398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82669E-9F9A-48EA-ACEC-ECEAE378CF2B}"/>
              </a:ext>
            </a:extLst>
          </p:cNvPr>
          <p:cNvCxnSpPr/>
          <p:nvPr/>
        </p:nvCxnSpPr>
        <p:spPr>
          <a:xfrm flipV="1">
            <a:off x="5379242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rc 80">
            <a:extLst>
              <a:ext uri="{FF2B5EF4-FFF2-40B4-BE49-F238E27FC236}">
                <a16:creationId xmlns:a16="http://schemas.microsoft.com/office/drawing/2014/main" id="{3B621723-2E9E-47FD-B6D4-E61987B5D02B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BF7E38D1-6C96-4327-A8BB-670710961FBB}"/>
              </a:ext>
            </a:extLst>
          </p:cNvPr>
          <p:cNvSpPr/>
          <p:nvPr/>
        </p:nvSpPr>
        <p:spPr>
          <a:xfrm rot="1980000">
            <a:off x="-952963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Line 16">
            <a:extLst>
              <a:ext uri="{FF2B5EF4-FFF2-40B4-BE49-F238E27FC236}">
                <a16:creationId xmlns:a16="http://schemas.microsoft.com/office/drawing/2014/main" id="{3E30AF18-4144-45C3-84F7-3D37D11ECD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6303" y="3136402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5" name="Line 10">
            <a:extLst>
              <a:ext uri="{FF2B5EF4-FFF2-40B4-BE49-F238E27FC236}">
                <a16:creationId xmlns:a16="http://schemas.microsoft.com/office/drawing/2014/main" id="{A371AE89-3D44-48DB-8433-C1A0C2D51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44ED16-8CA3-48EF-9EED-5249E4B27643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</a:t>
            </a:r>
          </a:p>
        </p:txBody>
      </p:sp>
      <p:sp>
        <p:nvSpPr>
          <p:cNvPr id="87" name="Text Box 12">
            <a:extLst>
              <a:ext uri="{FF2B5EF4-FFF2-40B4-BE49-F238E27FC236}">
                <a16:creationId xmlns:a16="http://schemas.microsoft.com/office/drawing/2014/main" id="{4A4ACC4D-6B62-4DF6-BF72-F6A203C26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9D34ABFF-648B-43CF-9D9C-4C41E3918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9" name="Text Box 12">
            <a:extLst>
              <a:ext uri="{FF2B5EF4-FFF2-40B4-BE49-F238E27FC236}">
                <a16:creationId xmlns:a16="http://schemas.microsoft.com/office/drawing/2014/main" id="{657D1FD4-8A28-48E4-B33D-6B36C9A6C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810" y="5315657"/>
            <a:ext cx="22821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&lt;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0" name="Line 17">
            <a:extLst>
              <a:ext uri="{FF2B5EF4-FFF2-40B4-BE49-F238E27FC236}">
                <a16:creationId xmlns:a16="http://schemas.microsoft.com/office/drawing/2014/main" id="{DC651452-6D9F-4A9D-8680-CD8944A032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743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1" name="Text Box 12">
            <a:extLst>
              <a:ext uri="{FF2B5EF4-FFF2-40B4-BE49-F238E27FC236}">
                <a16:creationId xmlns:a16="http://schemas.microsoft.com/office/drawing/2014/main" id="{50F310C4-86A4-46DF-9F5E-D8669C3FE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24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2" name="Text Box 12">
            <a:extLst>
              <a:ext uri="{FF2B5EF4-FFF2-40B4-BE49-F238E27FC236}">
                <a16:creationId xmlns:a16="http://schemas.microsoft.com/office/drawing/2014/main" id="{A96FF34C-2385-45F9-A92F-7AED133C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3" name="Line 17">
            <a:extLst>
              <a:ext uri="{FF2B5EF4-FFF2-40B4-BE49-F238E27FC236}">
                <a16:creationId xmlns:a16="http://schemas.microsoft.com/office/drawing/2014/main" id="{E99CDDEF-1F56-4D80-A39C-A34C5980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21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4" name="Text Box 12">
            <a:extLst>
              <a:ext uri="{FF2B5EF4-FFF2-40B4-BE49-F238E27FC236}">
                <a16:creationId xmlns:a16="http://schemas.microsoft.com/office/drawing/2014/main" id="{7A2BD746-C5A2-40A3-8E8A-DA308B016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8D1C7FD8-7D00-4107-BB9D-E9DCC69E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</p:spTree>
    <p:extLst>
      <p:ext uri="{BB962C8B-B14F-4D97-AF65-F5344CB8AC3E}">
        <p14:creationId xmlns:p14="http://schemas.microsoft.com/office/powerpoint/2010/main" val="40610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53">
            <a:extLst>
              <a:ext uri="{FF2B5EF4-FFF2-40B4-BE49-F238E27FC236}">
                <a16:creationId xmlns:a16="http://schemas.microsoft.com/office/drawing/2014/main" id="{1D8815E7-8AA0-45C0-9C8D-FE841B4DC91B}"/>
              </a:ext>
            </a:extLst>
          </p:cNvPr>
          <p:cNvSpPr/>
          <p:nvPr/>
        </p:nvSpPr>
        <p:spPr>
          <a:xfrm>
            <a:off x="2238259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Arc 5">
            <a:extLst>
              <a:ext uri="{FF2B5EF4-FFF2-40B4-BE49-F238E27FC236}">
                <a16:creationId xmlns:a16="http://schemas.microsoft.com/office/drawing/2014/main" id="{7372B380-7F5F-4C02-B537-D0C571FCA5E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Arc 5">
            <a:extLst>
              <a:ext uri="{FF2B5EF4-FFF2-40B4-BE49-F238E27FC236}">
                <a16:creationId xmlns:a16="http://schemas.microsoft.com/office/drawing/2014/main" id="{EA8FA07C-2C0F-4FB2-9647-873F2DF9E92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5EC00F8-D3BF-4B10-8C9C-064932DDE91D}"/>
              </a:ext>
            </a:extLst>
          </p:cNvPr>
          <p:cNvCxnSpPr>
            <a:cxnSpLocks/>
            <a:endCxn id="71" idx="2"/>
          </p:cNvCxnSpPr>
          <p:nvPr/>
        </p:nvCxnSpPr>
        <p:spPr>
          <a:xfrm flipH="1">
            <a:off x="4565719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429FCFD-5EFD-4E80-A743-96CCE960E848}"/>
              </a:ext>
            </a:extLst>
          </p:cNvPr>
          <p:cNvCxnSpPr>
            <a:cxnSpLocks/>
            <a:endCxn id="71" idx="2"/>
          </p:cNvCxnSpPr>
          <p:nvPr/>
        </p:nvCxnSpPr>
        <p:spPr>
          <a:xfrm flipH="1">
            <a:off x="4565719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D9F27D8-70E5-4EB4-87B0-B4B9C36F453F}"/>
              </a:ext>
            </a:extLst>
          </p:cNvPr>
          <p:cNvCxnSpPr>
            <a:cxnSpLocks/>
            <a:stCxn id="71" idx="2"/>
          </p:cNvCxnSpPr>
          <p:nvPr/>
        </p:nvCxnSpPr>
        <p:spPr>
          <a:xfrm flipV="1">
            <a:off x="4565719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12">
            <a:extLst>
              <a:ext uri="{FF2B5EF4-FFF2-40B4-BE49-F238E27FC236}">
                <a16:creationId xmlns:a16="http://schemas.microsoft.com/office/drawing/2014/main" id="{E37D754E-B77F-4A70-AD2A-B2E7C3407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810" y="5315657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sp>
        <p:nvSpPr>
          <p:cNvPr id="88" name="Text Box 14">
            <a:extLst>
              <a:ext uri="{FF2B5EF4-FFF2-40B4-BE49-F238E27FC236}">
                <a16:creationId xmlns:a16="http://schemas.microsoft.com/office/drawing/2014/main" id="{17DF5A15-E063-4E9E-A767-296EABED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257" y="2641317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01B2C82-C749-450B-9389-138181D916B9}"/>
              </a:ext>
            </a:extLst>
          </p:cNvPr>
          <p:cNvCxnSpPr>
            <a:cxnSpLocks/>
            <a:stCxn id="71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Line 6">
            <a:extLst>
              <a:ext uri="{FF2B5EF4-FFF2-40B4-BE49-F238E27FC236}">
                <a16:creationId xmlns:a16="http://schemas.microsoft.com/office/drawing/2014/main" id="{1230E35E-792D-4B9D-B587-9907CBB1AF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FDF2BC1-0D24-4BE9-AA9F-1E294B4006D3}"/>
              </a:ext>
            </a:extLst>
          </p:cNvPr>
          <p:cNvCxnSpPr/>
          <p:nvPr/>
        </p:nvCxnSpPr>
        <p:spPr>
          <a:xfrm>
            <a:off x="7575398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152DFD8-E38A-470A-B8A9-086F3665259A}"/>
              </a:ext>
            </a:extLst>
          </p:cNvPr>
          <p:cNvCxnSpPr/>
          <p:nvPr/>
        </p:nvCxnSpPr>
        <p:spPr>
          <a:xfrm flipV="1">
            <a:off x="5379242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c 92">
            <a:extLst>
              <a:ext uri="{FF2B5EF4-FFF2-40B4-BE49-F238E27FC236}">
                <a16:creationId xmlns:a16="http://schemas.microsoft.com/office/drawing/2014/main" id="{C626CB56-438F-4AFD-B61E-12290A9021E9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04E3F748-A35A-4B03-BDFC-F697AD5B4232}"/>
              </a:ext>
            </a:extLst>
          </p:cNvPr>
          <p:cNvSpPr/>
          <p:nvPr/>
        </p:nvSpPr>
        <p:spPr>
          <a:xfrm rot="1980000">
            <a:off x="-952963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20DB2BDF-01F8-4C3D-97E6-4B1D4C3EF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98" name="Text Box 12">
            <a:extLst>
              <a:ext uri="{FF2B5EF4-FFF2-40B4-BE49-F238E27FC236}">
                <a16:creationId xmlns:a16="http://schemas.microsoft.com/office/drawing/2014/main" id="{91D23E04-D183-4B76-BBDF-41A56B802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9" name="Line 17">
            <a:extLst>
              <a:ext uri="{FF2B5EF4-FFF2-40B4-BE49-F238E27FC236}">
                <a16:creationId xmlns:a16="http://schemas.microsoft.com/office/drawing/2014/main" id="{E2A0FE30-DDF2-457A-9CF9-284D20EEF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21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0" name="Line 17">
            <a:extLst>
              <a:ext uri="{FF2B5EF4-FFF2-40B4-BE49-F238E27FC236}">
                <a16:creationId xmlns:a16="http://schemas.microsoft.com/office/drawing/2014/main" id="{17894E99-032C-4C10-9A8F-03C6B5F97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1" name="Line 17">
            <a:extLst>
              <a:ext uri="{FF2B5EF4-FFF2-40B4-BE49-F238E27FC236}">
                <a16:creationId xmlns:a16="http://schemas.microsoft.com/office/drawing/2014/main" id="{DFB3D4EE-A2E5-4CDA-BBC0-76FD903C7E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743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2" name="Line 10">
            <a:extLst>
              <a:ext uri="{FF2B5EF4-FFF2-40B4-BE49-F238E27FC236}">
                <a16:creationId xmlns:a16="http://schemas.microsoft.com/office/drawing/2014/main" id="{AA63616C-4DF5-4A85-8444-E41D365C7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3" name="Arc 102">
            <a:extLst>
              <a:ext uri="{FF2B5EF4-FFF2-40B4-BE49-F238E27FC236}">
                <a16:creationId xmlns:a16="http://schemas.microsoft.com/office/drawing/2014/main" id="{2371165A-55D8-408D-A223-EAD4B06F3708}"/>
              </a:ext>
            </a:extLst>
          </p:cNvPr>
          <p:cNvSpPr/>
          <p:nvPr/>
        </p:nvSpPr>
        <p:spPr>
          <a:xfrm rot="542062">
            <a:off x="-711284" y="1942536"/>
            <a:ext cx="10972800" cy="10972800"/>
          </a:xfrm>
          <a:prstGeom prst="arc">
            <a:avLst>
              <a:gd name="adj1" fmla="val 16200000"/>
              <a:gd name="adj2" fmla="val 16882657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Text Box 12">
            <a:extLst>
              <a:ext uri="{FF2B5EF4-FFF2-40B4-BE49-F238E27FC236}">
                <a16:creationId xmlns:a16="http://schemas.microsoft.com/office/drawing/2014/main" id="{AE0366D5-DA0B-4068-B863-AA4881A8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884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105" name="Line 17">
            <a:extLst>
              <a:ext uri="{FF2B5EF4-FFF2-40B4-BE49-F238E27FC236}">
                <a16:creationId xmlns:a16="http://schemas.microsoft.com/office/drawing/2014/main" id="{EDA86EEE-536B-4DA0-8B39-1F2837307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419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986B22D9-83C3-4C84-B0B1-B4C6D334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82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8E0B4B0F-4372-46D9-BB03-2999387FE9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1614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8" name="Text Box 12">
            <a:extLst>
              <a:ext uri="{FF2B5EF4-FFF2-40B4-BE49-F238E27FC236}">
                <a16:creationId xmlns:a16="http://schemas.microsoft.com/office/drawing/2014/main" id="{502FDA61-3E34-43B7-A93F-6A152EA9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24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109" name="Text Box 12">
            <a:extLst>
              <a:ext uri="{FF2B5EF4-FFF2-40B4-BE49-F238E27FC236}">
                <a16:creationId xmlns:a16="http://schemas.microsoft.com/office/drawing/2014/main" id="{7E92DA9A-4468-4FAA-BCBB-85A87607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3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110" name="Left Brace 109">
            <a:extLst>
              <a:ext uri="{FF2B5EF4-FFF2-40B4-BE49-F238E27FC236}">
                <a16:creationId xmlns:a16="http://schemas.microsoft.com/office/drawing/2014/main" id="{08F2E153-DE90-44EA-9E73-4E53927DEACA}"/>
              </a:ext>
            </a:extLst>
          </p:cNvPr>
          <p:cNvSpPr/>
          <p:nvPr/>
        </p:nvSpPr>
        <p:spPr>
          <a:xfrm>
            <a:off x="6655962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07E28A-14A9-4DA8-A1A6-82DE96154B75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112" name="Text Box 12">
            <a:extLst>
              <a:ext uri="{FF2B5EF4-FFF2-40B4-BE49-F238E27FC236}">
                <a16:creationId xmlns:a16="http://schemas.microsoft.com/office/drawing/2014/main" id="{247CB642-7E9F-4C7B-9A38-F63AE852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115" name="Text Box 12">
            <a:extLst>
              <a:ext uri="{FF2B5EF4-FFF2-40B4-BE49-F238E27FC236}">
                <a16:creationId xmlns:a16="http://schemas.microsoft.com/office/drawing/2014/main" id="{A8109EA5-55BE-435A-8BD8-A8BD71E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119" name="Text Box 29">
            <a:extLst>
              <a:ext uri="{FF2B5EF4-FFF2-40B4-BE49-F238E27FC236}">
                <a16:creationId xmlns:a16="http://schemas.microsoft.com/office/drawing/2014/main" id="{77904D3F-279A-4D96-9327-A36BDC92E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1687D1-7449-43F9-81B6-086981874AA1}"/>
              </a:ext>
            </a:extLst>
          </p:cNvPr>
          <p:cNvCxnSpPr>
            <a:cxnSpLocks/>
          </p:cNvCxnSpPr>
          <p:nvPr/>
        </p:nvCxnSpPr>
        <p:spPr>
          <a:xfrm flipH="1">
            <a:off x="4565719" y="2327946"/>
            <a:ext cx="2094970" cy="5888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53">
            <a:extLst>
              <a:ext uri="{FF2B5EF4-FFF2-40B4-BE49-F238E27FC236}">
                <a16:creationId xmlns:a16="http://schemas.microsoft.com/office/drawing/2014/main" id="{992A4717-4276-43DA-B80E-8A0299C48891}"/>
              </a:ext>
            </a:extLst>
          </p:cNvPr>
          <p:cNvSpPr/>
          <p:nvPr/>
        </p:nvSpPr>
        <p:spPr>
          <a:xfrm>
            <a:off x="2238259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c 5">
            <a:extLst>
              <a:ext uri="{FF2B5EF4-FFF2-40B4-BE49-F238E27FC236}">
                <a16:creationId xmlns:a16="http://schemas.microsoft.com/office/drawing/2014/main" id="{D0E9AC20-DF50-4979-A995-3E9E95731F8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Arc 5">
            <a:extLst>
              <a:ext uri="{FF2B5EF4-FFF2-40B4-BE49-F238E27FC236}">
                <a16:creationId xmlns:a16="http://schemas.microsoft.com/office/drawing/2014/main" id="{AA28557D-7A3A-46C6-963C-C91AFB2665A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85EBE7-2532-46AB-A373-5F6A585B6E2D}"/>
              </a:ext>
            </a:extLst>
          </p:cNvPr>
          <p:cNvCxnSpPr>
            <a:cxnSpLocks/>
            <a:endCxn id="32" idx="2"/>
          </p:cNvCxnSpPr>
          <p:nvPr/>
        </p:nvCxnSpPr>
        <p:spPr>
          <a:xfrm flipH="1">
            <a:off x="4565719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3925B0-E877-4888-BE28-C9837AE86293}"/>
              </a:ext>
            </a:extLst>
          </p:cNvPr>
          <p:cNvCxnSpPr>
            <a:stCxn id="32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FB6D1779-DE10-4379-B4F1-85AEC53D0E26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B84EC03C-617D-4417-981C-0F6C66C8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401818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D418DEED-D1F7-43B7-A541-70CB257D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45" name="Text Box 12">
            <a:extLst>
              <a:ext uri="{FF2B5EF4-FFF2-40B4-BE49-F238E27FC236}">
                <a16:creationId xmlns:a16="http://schemas.microsoft.com/office/drawing/2014/main" id="{E07881F6-3A92-4E20-807D-880105FCD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6" name="Line 17">
            <a:extLst>
              <a:ext uri="{FF2B5EF4-FFF2-40B4-BE49-F238E27FC236}">
                <a16:creationId xmlns:a16="http://schemas.microsoft.com/office/drawing/2014/main" id="{16C2BBAE-7724-4E69-86D1-A2A819EC354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05621" y="216833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31E31CD3-DFE8-4B8D-B64E-1FD1856D7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8" name="Line 10">
            <a:extLst>
              <a:ext uri="{FF2B5EF4-FFF2-40B4-BE49-F238E27FC236}">
                <a16:creationId xmlns:a16="http://schemas.microsoft.com/office/drawing/2014/main" id="{B82B59FC-C689-4E11-A671-FECE87B31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8529A037-ADDB-4344-8282-57C99FA3E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884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95CA33DB-5563-443E-9336-DB73EF421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419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93731FBD-DBAD-4A7B-915E-AAFF1C49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82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55" name="Line 17">
            <a:extLst>
              <a:ext uri="{FF2B5EF4-FFF2-40B4-BE49-F238E27FC236}">
                <a16:creationId xmlns:a16="http://schemas.microsoft.com/office/drawing/2014/main" id="{239A637B-B0E2-46DE-831A-B2D840356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1614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05568C48-A57A-499B-89B9-08BC578E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3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1421BB39-80E1-464D-B7A4-D9056F90B601}"/>
              </a:ext>
            </a:extLst>
          </p:cNvPr>
          <p:cNvSpPr/>
          <p:nvPr/>
        </p:nvSpPr>
        <p:spPr>
          <a:xfrm>
            <a:off x="6655962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B8A6B7-9C48-4E2B-BFA1-AB3D2B06D610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427F3B9D-6BE1-4092-858E-02428505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5" y="2314001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≈ ground distance</a:t>
            </a:r>
          </a:p>
        </p:txBody>
      </p:sp>
      <p:sp>
        <p:nvSpPr>
          <p:cNvPr id="61" name="Line 17">
            <a:extLst>
              <a:ext uri="{FF2B5EF4-FFF2-40B4-BE49-F238E27FC236}">
                <a16:creationId xmlns:a16="http://schemas.microsoft.com/office/drawing/2014/main" id="{2C8D7560-D511-41FF-84C1-B56B77475B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95593" y="2187389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A4DBA17-CAB7-48A2-AD10-F334D48B1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will be used for SPCS2022 (minimizes distortion with respect to topography)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id="{0CD03C40-754B-47B1-952F-63CE78A15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B2459B-06F8-4926-9370-891D372E0573}"/>
              </a:ext>
            </a:extLst>
          </p:cNvPr>
          <p:cNvCxnSpPr>
            <a:cxnSpLocks/>
          </p:cNvCxnSpPr>
          <p:nvPr/>
        </p:nvCxnSpPr>
        <p:spPr>
          <a:xfrm flipH="1">
            <a:off x="4565719" y="2327946"/>
            <a:ext cx="2094970" cy="5888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715B396E-CC3B-487C-BDB5-C56CF6981008}"/>
              </a:ext>
            </a:extLst>
          </p:cNvPr>
          <p:cNvSpPr/>
          <p:nvPr/>
        </p:nvSpPr>
        <p:spPr>
          <a:xfrm rot="542062">
            <a:off x="-711284" y="1942536"/>
            <a:ext cx="10972800" cy="10972800"/>
          </a:xfrm>
          <a:prstGeom prst="arc">
            <a:avLst>
              <a:gd name="adj1" fmla="val 16200000"/>
              <a:gd name="adj2" fmla="val 16882657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6461B4E7-E04E-4683-B599-7466D0E2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214240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7291DD6-E92E-48B8-89D5-A128E1A72F07}"/>
              </a:ext>
            </a:extLst>
          </p:cNvPr>
          <p:cNvCxnSpPr/>
          <p:nvPr/>
        </p:nvCxnSpPr>
        <p:spPr>
          <a:xfrm flipV="1">
            <a:off x="5626890" y="2142404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3412835"/>
            <a:ext cx="8428181" cy="1131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N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ominal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 distortion criterion (on ellipsoid) for SPCS 27 and 83 zones (although greatly exceeded for some zones in SPCS 83). </a:t>
            </a:r>
          </a:p>
        </p:txBody>
      </p:sp>
    </p:spTree>
    <p:extLst>
      <p:ext uri="{BB962C8B-B14F-4D97-AF65-F5344CB8AC3E}">
        <p14:creationId xmlns:p14="http://schemas.microsoft.com/office/powerpoint/2010/main" val="40435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2526144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range (at ground) for zones designed by NGS, as proposed in draft SPCS2022 policy and procedures.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6280-CBB5-4D0B-A2C4-ECA1E8D41035}"/>
              </a:ext>
            </a:extLst>
          </p:cNvPr>
          <p:cNvSpPr/>
          <p:nvPr/>
        </p:nvSpPr>
        <p:spPr>
          <a:xfrm>
            <a:off x="436539" y="4627418"/>
            <a:ext cx="8428181" cy="112494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1620977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4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criterion (at ground) often used for “low distortion projection” (LDPs); designed by others for SPCS2022 (not by NGS)</a:t>
            </a:r>
          </a:p>
        </p:txBody>
      </p:sp>
    </p:spTree>
    <p:extLst>
      <p:ext uri="{BB962C8B-B14F-4D97-AF65-F5344CB8AC3E}">
        <p14:creationId xmlns:p14="http://schemas.microsoft.com/office/powerpoint/2010/main" val="38372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979893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319DAA-087B-4A8B-B3F3-586E47E37065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4268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Why only a 1-parallel LCC?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58200" cy="472670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Policy§II.A.1-2 and Procedures§5.a.i. </a:t>
            </a:r>
          </a:p>
          <a:p>
            <a:r>
              <a:rPr lang="en-US" dirty="0"/>
              <a:t>Consistency</a:t>
            </a:r>
          </a:p>
          <a:p>
            <a:pPr lvl="1"/>
            <a:r>
              <a:rPr lang="en-US" dirty="0"/>
              <a:t>Explicitly define projection scale (same as TM and OM)</a:t>
            </a:r>
          </a:p>
          <a:p>
            <a:pPr lvl="1"/>
            <a:r>
              <a:rPr lang="en-US" dirty="0"/>
              <a:t>Can use same number of parameters as TM</a:t>
            </a:r>
          </a:p>
          <a:p>
            <a:pPr lvl="1"/>
            <a:r>
              <a:rPr lang="en-US" dirty="0"/>
              <a:t>Applicable to both “secant” and “non-intersecting” cases</a:t>
            </a:r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Easier to design with respect to topography</a:t>
            </a:r>
          </a:p>
          <a:p>
            <a:pPr lvl="1"/>
            <a:r>
              <a:rPr lang="en-US" dirty="0"/>
              <a:t>Scale due to separation of 2 standard parallels not obvious</a:t>
            </a:r>
          </a:p>
          <a:p>
            <a:pPr lvl="1"/>
            <a:r>
              <a:rPr lang="en-US" dirty="0"/>
              <a:t>Can more readily use “clean” values for parallels</a:t>
            </a:r>
          </a:p>
          <a:p>
            <a:r>
              <a:rPr lang="en-US" dirty="0"/>
              <a:t>Mathematically identical to 2-parallel</a:t>
            </a:r>
          </a:p>
          <a:p>
            <a:pPr lvl="1"/>
            <a:r>
              <a:rPr lang="en-US" b="1" i="1" dirty="0"/>
              <a:t>Any 2-parallel LCC can be recast as 1-parallel that behaves exactly the same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Consider Iowa North SPCS 83 Zone</a:t>
            </a: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72B752A9-1346-454C-B769-7C08AEE646A4}"/>
              </a:ext>
            </a:extLst>
          </p:cNvPr>
          <p:cNvGrpSpPr/>
          <p:nvPr/>
        </p:nvGrpSpPr>
        <p:grpSpPr>
          <a:xfrm>
            <a:off x="918613" y="3185601"/>
            <a:ext cx="7315318" cy="7315200"/>
            <a:chOff x="142757" y="2924175"/>
            <a:chExt cx="7315318" cy="7315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D59DA7-9462-41D0-9D55-A02E0FA213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2875" y="2924175"/>
              <a:ext cx="7315200" cy="73152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lumMod val="50000"/>
                  </a:srgbClr>
                </a:gs>
                <a:gs pos="100000">
                  <a:srgbClr val="007AC2">
                    <a:lumMod val="40000"/>
                    <a:lumOff val="60000"/>
                  </a:srgbClr>
                </a:gs>
              </a:gsLst>
              <a:lin ang="19800000" scaled="0"/>
            </a:gradFill>
            <a:ln w="9525" cap="flat" cmpd="sng" algn="ctr">
              <a:solidFill>
                <a:srgbClr val="35AC46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8" name="Picture 3" descr="D:\GIS\General\Generic grids\Export\Globe_orthographic.png">
              <a:extLst>
                <a:ext uri="{FF2B5EF4-FFF2-40B4-BE49-F238E27FC236}">
                  <a16:creationId xmlns:a16="http://schemas.microsoft.com/office/drawing/2014/main" id="{51CA4907-EC7F-44EC-9496-77F140258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6500" t="5333" r="16500" b="5333"/>
            <a:stretch>
              <a:fillRect/>
            </a:stretch>
          </p:blipFill>
          <p:spPr bwMode="auto">
            <a:xfrm>
              <a:off x="142757" y="2924175"/>
              <a:ext cx="7315318" cy="7315200"/>
            </a:xfrm>
            <a:prstGeom prst="rect">
              <a:avLst/>
            </a:prstGeom>
            <a:noFill/>
          </p:spPr>
        </p:pic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781C7DCC-D724-422C-BF5A-B9F15BE6D444}"/>
              </a:ext>
            </a:extLst>
          </p:cNvPr>
          <p:cNvSpPr/>
          <p:nvPr/>
        </p:nvSpPr>
        <p:spPr bwMode="auto">
          <a:xfrm>
            <a:off x="-910128" y="1298993"/>
            <a:ext cx="10972800" cy="6675120"/>
          </a:xfrm>
          <a:prstGeom prst="triangle">
            <a:avLst/>
          </a:prstGeom>
          <a:gradFill rotWithShape="1">
            <a:gsLst>
              <a:gs pos="0">
                <a:srgbClr val="35AC46">
                  <a:tint val="100000"/>
                  <a:shade val="100000"/>
                  <a:satMod val="130000"/>
                  <a:alpha val="50000"/>
                </a:srgbClr>
              </a:gs>
              <a:gs pos="100000">
                <a:srgbClr val="35AC46">
                  <a:tint val="50000"/>
                  <a:shade val="100000"/>
                  <a:satMod val="350000"/>
                  <a:alpha val="20000"/>
                </a:srgbClr>
              </a:gs>
            </a:gsLst>
            <a:lin ang="0" scaled="0"/>
          </a:gradFill>
          <a:ln w="25400" cap="flat" cmpd="sng" algn="ctr">
            <a:solidFill>
              <a:srgbClr val="35AC46">
                <a:lumMod val="5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7E924D-31A1-4548-B87B-668FFE748605}"/>
              </a:ext>
            </a:extLst>
          </p:cNvPr>
          <p:cNvCxnSpPr/>
          <p:nvPr/>
        </p:nvCxnSpPr>
        <p:spPr bwMode="auto">
          <a:xfrm flipH="1">
            <a:off x="1735075" y="4497032"/>
            <a:ext cx="566928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ABD922-D549-4DEA-B704-0296E9045BB7}"/>
              </a:ext>
            </a:extLst>
          </p:cNvPr>
          <p:cNvSpPr txBox="1"/>
          <p:nvPr/>
        </p:nvSpPr>
        <p:spPr>
          <a:xfrm>
            <a:off x="2133017" y="4164246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Central “standard” parallel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3BD0F-C0BF-46B6-BD16-5A6F11653DB7}"/>
              </a:ext>
            </a:extLst>
          </p:cNvPr>
          <p:cNvSpPr txBox="1"/>
          <p:nvPr/>
        </p:nvSpPr>
        <p:spPr>
          <a:xfrm>
            <a:off x="3777590" y="2807322"/>
            <a:ext cx="1624695" cy="37827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Ellipsoid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703AE7A-AC28-4209-95A0-A6A26F20070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7870" y="5323201"/>
            <a:ext cx="667512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6A90AB-8D1A-424C-BA38-3FAC6AFFC8E6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3385" y="3868186"/>
            <a:ext cx="420624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DDBCCD-F8AF-4EBD-AB22-10BA6CE6884B}"/>
              </a:ext>
            </a:extLst>
          </p:cNvPr>
          <p:cNvSpPr txBox="1"/>
          <p:nvPr/>
        </p:nvSpPr>
        <p:spPr>
          <a:xfrm>
            <a:off x="2633532" y="3536416"/>
            <a:ext cx="3870918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North standard parallel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45F4E6-0983-4118-AE55-F2B4CCA79A44}"/>
              </a:ext>
            </a:extLst>
          </p:cNvPr>
          <p:cNvSpPr txBox="1"/>
          <p:nvPr/>
        </p:nvSpPr>
        <p:spPr>
          <a:xfrm>
            <a:off x="2133017" y="4987453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South standard parallel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96DD0C-F0DD-416C-8539-D0EFEFCAFF2F}"/>
              </a:ext>
            </a:extLst>
          </p:cNvPr>
          <p:cNvSpPr txBox="1"/>
          <p:nvPr/>
        </p:nvSpPr>
        <p:spPr>
          <a:xfrm>
            <a:off x="2133017" y="4517268"/>
            <a:ext cx="4918511" cy="36127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(projection axis)</a:t>
            </a: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E189A284-03AA-415B-8C97-812D0C58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8" y="4965077"/>
            <a:ext cx="12754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Scale = 1</a:t>
            </a: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9EC4CE04-61D8-4D0C-8AEC-1C3614349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050" y="3557049"/>
            <a:ext cx="1298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Scale = 1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9C36FBBA-5BED-47F2-A9C7-095CEA129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577" y="4363615"/>
            <a:ext cx="14244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(1:18,304)</a:t>
            </a:r>
          </a:p>
        </p:txBody>
      </p:sp>
      <p:sp>
        <p:nvSpPr>
          <p:cNvPr id="45" name="Text Box 12">
            <a:extLst>
              <a:ext uri="{FF2B5EF4-FFF2-40B4-BE49-F238E27FC236}">
                <a16:creationId xmlns:a16="http://schemas.microsoft.com/office/drawing/2014/main" id="{99384675-EA95-4D95-90FF-E5686263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379" y="3705034"/>
            <a:ext cx="2001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Scale =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</a:br>
            <a:r>
              <a:rPr lang="en-US" sz="2000" b="1" kern="0" dirty="0">
                <a:solidFill>
                  <a:srgbClr val="C00000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0.9999 45368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3534D6-7032-49FF-B24E-FC1463D6C06A}"/>
              </a:ext>
            </a:extLst>
          </p:cNvPr>
          <p:cNvSpPr txBox="1"/>
          <p:nvPr/>
        </p:nvSpPr>
        <p:spPr>
          <a:xfrm>
            <a:off x="304800" y="1293115"/>
            <a:ext cx="3844105" cy="166199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Secant Lambert Conformal Conic projection, 2-parallel definition: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Standard parallels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North = 43°16’N (exact)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South = </a:t>
            </a:r>
            <a:r>
              <a:rPr lang="en-US" b="1" kern="0" dirty="0">
                <a:solidFill>
                  <a:prstClr val="black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°04’N (exact)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F6FB06-6AB3-4ABC-94B9-22EE246FE435}"/>
              </a:ext>
            </a:extLst>
          </p:cNvPr>
          <p:cNvSpPr txBox="1"/>
          <p:nvPr/>
        </p:nvSpPr>
        <p:spPr>
          <a:xfrm>
            <a:off x="6068291" y="1296459"/>
            <a:ext cx="3039581" cy="17851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 EXACTLY the same as this 1-parallel definition: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Central standard parallel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42°40’03.52543.…”N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Scale = 0.9999 45368…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6C0A9C-FD6A-433E-A27C-593000A08B2F}"/>
              </a:ext>
            </a:extLst>
          </p:cNvPr>
          <p:cNvSpPr txBox="1"/>
          <p:nvPr/>
        </p:nvSpPr>
        <p:spPr>
          <a:xfrm>
            <a:off x="2133017" y="5699316"/>
            <a:ext cx="4918511" cy="95942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An LCC projection is defined by its projection axis, which is ALWAYS the central standard parallel</a:t>
            </a:r>
          </a:p>
        </p:txBody>
      </p:sp>
    </p:spTree>
    <p:extLst>
      <p:ext uri="{BB962C8B-B14F-4D97-AF65-F5344CB8AC3E}">
        <p14:creationId xmlns:p14="http://schemas.microsoft.com/office/powerpoint/2010/main" val="28906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0" y="188266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It’s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easy!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Just click this button!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0" y="2565400"/>
            <a:ext cx="4722813" cy="2497138"/>
            <a:chOff x="1211" y="1531"/>
            <a:chExt cx="2975" cy="1573"/>
          </a:xfrm>
        </p:grpSpPr>
        <p:sp>
          <p:nvSpPr>
            <p:cNvPr id="273413" name="Rectangle 5"/>
            <p:cNvSpPr>
              <a:spLocks noChangeArrowheads="1"/>
            </p:cNvSpPr>
            <p:nvPr/>
          </p:nvSpPr>
          <p:spPr bwMode="auto">
            <a:xfrm>
              <a:off x="1211" y="1531"/>
              <a:ext cx="2975" cy="1573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14" name="Text Box 6"/>
            <p:cNvSpPr txBox="1">
              <a:spLocks noChangeArrowheads="1"/>
            </p:cNvSpPr>
            <p:nvPr/>
          </p:nvSpPr>
          <p:spPr bwMode="auto">
            <a:xfrm>
              <a:off x="1235" y="1870"/>
              <a:ext cx="2927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Projected</a:t>
              </a:r>
              <a:b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Coordinates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35187" y="2720961"/>
            <a:ext cx="4722813" cy="2497138"/>
            <a:chOff x="1211" y="1531"/>
            <a:chExt cx="2975" cy="1573"/>
          </a:xfrm>
        </p:grpSpPr>
        <p:sp>
          <p:nvSpPr>
            <p:cNvPr id="273416" name="Rectangle 8"/>
            <p:cNvSpPr>
              <a:spLocks noChangeArrowheads="1"/>
            </p:cNvSpPr>
            <p:nvPr/>
          </p:nvSpPr>
          <p:spPr bwMode="auto">
            <a:xfrm>
              <a:off x="1211" y="1531"/>
              <a:ext cx="2975" cy="1573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17" name="Text Box 9"/>
            <p:cNvSpPr txBox="1">
              <a:spLocks noChangeArrowheads="1"/>
            </p:cNvSpPr>
            <p:nvPr/>
          </p:nvSpPr>
          <p:spPr bwMode="auto">
            <a:xfrm>
              <a:off x="1235" y="1870"/>
              <a:ext cx="2927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Projected</a:t>
              </a:r>
              <a:b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Coordinates</a:t>
              </a:r>
            </a:p>
          </p:txBody>
        </p:sp>
      </p:grpSp>
      <p:sp>
        <p:nvSpPr>
          <p:cNvPr id="273418" name="Line 10"/>
          <p:cNvSpPr>
            <a:spLocks noChangeShapeType="1"/>
          </p:cNvSpPr>
          <p:nvPr/>
        </p:nvSpPr>
        <p:spPr bwMode="auto">
          <a:xfrm flipH="1" flipV="1">
            <a:off x="6335713" y="6858000"/>
            <a:ext cx="900112" cy="1836738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lg" len="lg"/>
          </a:ln>
          <a:effectLst>
            <a:outerShdw blurRad="50800" dist="101600" dir="2700000" algn="tl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990C27-A7FC-432C-8DB0-1FB5C44A2047}"/>
              </a:ext>
            </a:extLst>
          </p:cNvPr>
          <p:cNvSpPr txBox="1">
            <a:spLocks/>
          </p:cNvSpPr>
          <p:nvPr/>
        </p:nvSpPr>
        <p:spPr bwMode="auto">
          <a:xfrm>
            <a:off x="-1" y="329414"/>
            <a:ext cx="4572001" cy="15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/>
              <a:t>Latitude</a:t>
            </a:r>
          </a:p>
          <a:p>
            <a:r>
              <a:rPr lang="en-US" b="1" dirty="0"/>
              <a:t>Longitude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F0D037-771F-47BF-A7CB-A39A86AFA5E5}"/>
              </a:ext>
            </a:extLst>
          </p:cNvPr>
          <p:cNvSpPr txBox="1">
            <a:spLocks/>
          </p:cNvSpPr>
          <p:nvPr/>
        </p:nvSpPr>
        <p:spPr bwMode="auto">
          <a:xfrm>
            <a:off x="4572000" y="329414"/>
            <a:ext cx="4572000" cy="15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/>
              <a:t>Northing (</a:t>
            </a:r>
            <a:r>
              <a:rPr lang="en-US" b="1" i="1" dirty="0"/>
              <a:t>y</a:t>
            </a:r>
            <a:r>
              <a:rPr lang="en-US" b="1" dirty="0"/>
              <a:t>)</a:t>
            </a:r>
          </a:p>
          <a:p>
            <a:r>
              <a:rPr lang="en-US" b="1" dirty="0"/>
              <a:t>Easting (</a:t>
            </a:r>
            <a:r>
              <a:rPr lang="en-US" b="1" i="1" dirty="0"/>
              <a:t>x</a:t>
            </a:r>
            <a:r>
              <a:rPr lang="en-US" b="1" dirty="0"/>
              <a:t>)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4EC461-4478-4E5A-82F5-4968C31C89BD}"/>
              </a:ext>
            </a:extLst>
          </p:cNvPr>
          <p:cNvSpPr/>
          <p:nvPr/>
        </p:nvSpPr>
        <p:spPr>
          <a:xfrm>
            <a:off x="3872766" y="839676"/>
            <a:ext cx="1250830" cy="5635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22621 -0.3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-0.38172 L -0.1868 0.082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2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  <p:bldP spid="273418" grpId="0" animBg="1"/>
      <p:bldP spid="2734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369503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2A99EC6-56F9-4523-9782-3F6CDF901C0B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2969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Default SPCS2022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92068" cy="47913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Policy§IV</a:t>
            </a:r>
            <a:r>
              <a:rPr lang="en-US" b="1" i="1" dirty="0">
                <a:solidFill>
                  <a:srgbClr val="C00000"/>
                </a:solidFill>
              </a:rPr>
              <a:t> and Procedures§5.g. </a:t>
            </a:r>
          </a:p>
          <a:p>
            <a:r>
              <a:rPr lang="en-US" dirty="0"/>
              <a:t>For complete system even with no stakeholder input</a:t>
            </a:r>
          </a:p>
          <a:p>
            <a:pPr lvl="1"/>
            <a:r>
              <a:rPr lang="en-US" dirty="0"/>
              <a:t>To ensure coverage of </a:t>
            </a:r>
            <a:r>
              <a:rPr lang="en-US" b="1" i="1" dirty="0"/>
              <a:t>all</a:t>
            </a:r>
            <a:r>
              <a:rPr lang="en-US" dirty="0"/>
              <a:t> states and U.S. territories</a:t>
            </a:r>
          </a:p>
          <a:p>
            <a:r>
              <a:rPr lang="en-US" dirty="0"/>
              <a:t>Nearly same as SPCS 83 but with some modifications</a:t>
            </a:r>
          </a:p>
          <a:p>
            <a:pPr lvl="1"/>
            <a:r>
              <a:rPr lang="en-US" dirty="0"/>
              <a:t>Almost all zone projection types and extents the same</a:t>
            </a:r>
          </a:p>
          <a:p>
            <a:pPr lvl="1"/>
            <a:r>
              <a:rPr lang="en-US" dirty="0"/>
              <a:t>Modified to align with SPCS2022 policy and procedures</a:t>
            </a:r>
          </a:p>
          <a:p>
            <a:pPr lvl="1"/>
            <a:r>
              <a:rPr lang="en-US" dirty="0"/>
              <a:t>Small number of zones may change projection type, extents</a:t>
            </a:r>
          </a:p>
          <a:p>
            <a:r>
              <a:rPr lang="en-US" dirty="0"/>
              <a:t>Modifications to align with SPCS2022 policy:</a:t>
            </a:r>
          </a:p>
          <a:p>
            <a:pPr lvl="1"/>
            <a:r>
              <a:rPr lang="en-US" dirty="0"/>
              <a:t>Scale redefined with respect to </a:t>
            </a:r>
            <a:r>
              <a:rPr lang="en-US" b="1" dirty="0"/>
              <a:t>topographic surface</a:t>
            </a:r>
          </a:p>
          <a:p>
            <a:pPr lvl="1"/>
            <a:r>
              <a:rPr lang="en-US" dirty="0"/>
              <a:t>One-parallel Lambert and local Oblique Mercator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D086-6414-4785-AB35-90F268AB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Examples of combined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414F-FF57-4BC8-9C50-A9C7E0B6E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Characteristics for default design examples:</a:t>
            </a:r>
          </a:p>
          <a:p>
            <a:pPr lvl="1"/>
            <a:r>
              <a:rPr lang="en-US" dirty="0"/>
              <a:t>Designs are “SPCS 83-like”</a:t>
            </a:r>
          </a:p>
          <a:p>
            <a:pPr lvl="1"/>
            <a:r>
              <a:rPr lang="en-US" dirty="0"/>
              <a:t>But minimize linear distortion at “ground”</a:t>
            </a:r>
          </a:p>
          <a:p>
            <a:pPr lvl="2"/>
            <a:r>
              <a:rPr lang="en-US" dirty="0"/>
              <a:t>Minimize distortion range and mean for entire zone</a:t>
            </a:r>
          </a:p>
          <a:p>
            <a:pPr lvl="2"/>
            <a:r>
              <a:rPr lang="en-US" dirty="0"/>
              <a:t>Also mean distortion of cities (weighted by population)</a:t>
            </a:r>
          </a:p>
          <a:p>
            <a:pPr lvl="1"/>
            <a:r>
              <a:rPr lang="en-US" dirty="0"/>
              <a:t>Define LCC projections with 1 standard parallel</a:t>
            </a:r>
          </a:p>
          <a:p>
            <a:r>
              <a:rPr lang="en-US" dirty="0"/>
              <a:t>Example default zones:</a:t>
            </a:r>
          </a:p>
          <a:p>
            <a:pPr lvl="1"/>
            <a:r>
              <a:rPr lang="en-US" dirty="0"/>
              <a:t>Arizona Central Zone (Transverse Mercator)</a:t>
            </a:r>
          </a:p>
          <a:p>
            <a:pPr lvl="1"/>
            <a:r>
              <a:rPr lang="en-US" dirty="0"/>
              <a:t>Colorado South Zone 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8545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>
            <a:off x="3773413" y="2691576"/>
            <a:ext cx="797001" cy="6162289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2713724" y="2699963"/>
            <a:ext cx="1856690" cy="6153902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8" y="2340382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Non-intersecting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2682601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5" name="Text Box 12">
            <a:extLst>
              <a:ext uri="{FF2B5EF4-FFF2-40B4-BE49-F238E27FC236}">
                <a16:creationId xmlns:a16="http://schemas.microsoft.com/office/drawing/2014/main" id="{5DEE4A0F-65E7-4EA9-827D-E6723857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5" y="3770353"/>
            <a:ext cx="4169821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Purpose is to reduce linear distortion at “ground” (topographic surface).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But distortion can vary considerably across area of interest.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3B195B-CD59-449E-B2E3-1A787A3ED233}"/>
              </a:ext>
            </a:extLst>
          </p:cNvPr>
          <p:cNvSpPr>
            <a:spLocks noChangeAspect="1"/>
          </p:cNvSpPr>
          <p:nvPr/>
        </p:nvSpPr>
        <p:spPr>
          <a:xfrm>
            <a:off x="3148817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273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D1014232-9A76-463E-94B2-2F9D5AB4D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9937" y="2216299"/>
            <a:ext cx="231554" cy="38807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3163EE1E-7031-4B84-A02B-17E78D59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945" y="144838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D9D37FF7-21B6-44F7-B01F-932B345C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563" y="1741434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5536002B-9CE5-4D54-B7ED-5F4042EB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9842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77DB72C0-9698-4659-B6BF-771E212C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113" y="2755196"/>
            <a:ext cx="22897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≈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over finite distance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33768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  <p:bldP spid="45" grpId="0" animBg="1"/>
      <p:bldP spid="46" grpId="0" animBg="1"/>
      <p:bldP spid="47" grpId="0" animBg="1"/>
      <p:bldP spid="50" grpId="0"/>
      <p:bldP spid="51" grpId="0"/>
      <p:bldP spid="52" grpId="0" animBg="1"/>
      <p:bldP spid="53" grpId="0"/>
      <p:bldP spid="54" grpId="0"/>
      <p:bldP spid="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8" y="2340382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Non-intersecting 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33768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154126"/>
            <a:ext cx="852015" cy="66997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2276805" y="3000759"/>
            <a:ext cx="2293609" cy="5853106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1930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3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 rot="20719392">
            <a:off x="72970" y="2770139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Non-intersecting 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5189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6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4582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4189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3662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3074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2326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389B2D5D-D597-4800-ACFF-D9DA48FA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901" y="2581050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7B05B9B-AA7D-44B2-937D-3254F7506B26}"/>
              </a:ext>
            </a:extLst>
          </p:cNvPr>
          <p:cNvSpPr/>
          <p:nvPr/>
        </p:nvSpPr>
        <p:spPr>
          <a:xfrm rot="11228406">
            <a:off x="5402962" y="2160444"/>
            <a:ext cx="182880" cy="1302052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AC61DD79-0504-4C45-9594-FD65A541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269" y="3276678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BCC915FF-F100-4FF7-9164-FC473E710C7D}"/>
              </a:ext>
            </a:extLst>
          </p:cNvPr>
          <p:cNvSpPr/>
          <p:nvPr/>
        </p:nvSpPr>
        <p:spPr>
          <a:xfrm rot="20315972">
            <a:off x="2192220" y="3012824"/>
            <a:ext cx="182880" cy="84001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many points</a:t>
            </a: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E8B50B66-911E-40C7-A8B4-DAE306DD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5" y="3770353"/>
            <a:ext cx="4169821" cy="170816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Only way to reduce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variation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in distortion is to change projection axis location.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IMPORTANT:  For large areas, there is no single defining ellipsoid height,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, for scaling the projection.</a:t>
            </a:r>
          </a:p>
        </p:txBody>
      </p:sp>
      <p:sp>
        <p:nvSpPr>
          <p:cNvPr id="62" name="Text Box 12">
            <a:extLst>
              <a:ext uri="{FF2B5EF4-FFF2-40B4-BE49-F238E27FC236}">
                <a16:creationId xmlns:a16="http://schemas.microsoft.com/office/drawing/2014/main" id="{121B9F3B-F585-469D-91CA-FCE612F3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698" y="2037020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 of surface not constant: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 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</p:spTree>
    <p:extLst>
      <p:ext uri="{BB962C8B-B14F-4D97-AF65-F5344CB8AC3E}">
        <p14:creationId xmlns:p14="http://schemas.microsoft.com/office/powerpoint/2010/main" val="34136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/>
      <p:bldP spid="48" grpId="0" animBg="1"/>
      <p:bldP spid="49" grpId="0"/>
      <p:bldP spid="57" grpId="0" animBg="1"/>
      <p:bldP spid="60" grpId="0"/>
      <p:bldP spid="61" grpId="0" animBg="1"/>
      <p:bldP spid="6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96B85-87EA-47E3-9376-41694CDF3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FC353-CC67-4BC8-A565-8F6EA7270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656A5-2ACC-4632-B315-13C7754B8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D7A7A-CAB0-4034-9C59-EDC01B010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62A001-1E94-4AC5-AAD0-D13780CDDBEC}"/>
              </a:ext>
            </a:extLst>
          </p:cNvPr>
          <p:cNvSpPr txBox="1"/>
          <p:nvPr/>
        </p:nvSpPr>
        <p:spPr>
          <a:xfrm>
            <a:off x="0" y="2718773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74270-3540-4565-8440-B51E1D9FC80C}"/>
              </a:ext>
            </a:extLst>
          </p:cNvPr>
          <p:cNvSpPr txBox="1"/>
          <p:nvPr/>
        </p:nvSpPr>
        <p:spPr>
          <a:xfrm>
            <a:off x="-1" y="921603"/>
            <a:ext cx="9143999" cy="10156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50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	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80CB1-41B8-4250-BD03-025EB4F04B8D}"/>
              </a:ext>
            </a:extLst>
          </p:cNvPr>
          <p:cNvSpPr txBox="1"/>
          <p:nvPr/>
        </p:nvSpPr>
        <p:spPr>
          <a:xfrm>
            <a:off x="-2" y="5013067"/>
            <a:ext cx="914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spc="300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APPLAUSE</a:t>
            </a:r>
          </a:p>
        </p:txBody>
      </p:sp>
    </p:spTree>
    <p:extLst>
      <p:ext uri="{BB962C8B-B14F-4D97-AF65-F5344CB8AC3E}">
        <p14:creationId xmlns:p14="http://schemas.microsoft.com/office/powerpoint/2010/main" val="300447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969EB-05A9-4C23-8F35-F5576EFAA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6B6D3-BD33-4F1D-BC25-BEA69BF2F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C39FA-770B-438D-AEAF-DD0F31D2D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EE2C9-47B7-4AA2-835E-A12089F36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486-DF58-4B62-92B4-0D499012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847"/>
          </a:xfrm>
          <a:solidFill>
            <a:schemeClr val="bg1"/>
          </a:solidFill>
        </p:spPr>
        <p:txBody>
          <a:bodyPr/>
          <a:lstStyle/>
          <a:p>
            <a:r>
              <a:rPr lang="en-US" sz="3200" b="1" i="1" dirty="0"/>
              <a:t>Default SPCS2022 would look a lot like SPCS 83…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BC2E8-26B3-45FE-8953-6F2ECC771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47"/>
            <a:ext cx="9144000" cy="6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What changes for default designs?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22850" cy="4222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Most zones will keep same extents and projection type</a:t>
            </a:r>
          </a:p>
          <a:p>
            <a:pPr>
              <a:lnSpc>
                <a:spcPct val="110000"/>
              </a:lnSpc>
            </a:pPr>
            <a:r>
              <a:rPr lang="en-US" dirty="0"/>
              <a:t>Possible changes in projection types and zone extents 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dirty="0"/>
              <a:t>1 or 2 OM zones for FL peninsula (currently 2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 OM zone for Hawaii (replaces 5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Include Guam and CNMI in 1 TM zone (currently only Guam)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Define LCC zone for American Samoa (no SPCS 83 zone)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Redefine AK zones to better correspond to land use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Add zone for Washington D.C.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A6460-F923-4D76-9029-F7236645AFC0}"/>
              </a:ext>
            </a:extLst>
          </p:cNvPr>
          <p:cNvSpPr/>
          <p:nvPr/>
        </p:nvSpPr>
        <p:spPr>
          <a:xfrm>
            <a:off x="874403" y="2582515"/>
            <a:ext cx="8074863" cy="9088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08618-9D27-45AE-9CBC-876C55515841}"/>
              </a:ext>
            </a:extLst>
          </p:cNvPr>
          <p:cNvSpPr txBox="1"/>
          <p:nvPr/>
        </p:nvSpPr>
        <p:spPr>
          <a:xfrm>
            <a:off x="452581" y="5589603"/>
            <a:ext cx="849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Examples follow of zones where </a:t>
            </a:r>
            <a:r>
              <a:rPr lang="en-US" sz="24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proposed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projection type and/or extents change.</a:t>
            </a:r>
          </a:p>
        </p:txBody>
      </p:sp>
    </p:spTree>
    <p:extLst>
      <p:ext uri="{BB962C8B-B14F-4D97-AF65-F5344CB8AC3E}">
        <p14:creationId xmlns:p14="http://schemas.microsoft.com/office/powerpoint/2010/main" val="25068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F989B-ABC4-4AAE-BB0B-BD42DA2ED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66743-6D91-4424-8523-77D360F96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1851F-55A3-421B-B84B-1F7D31F2B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DDA5A-8F2B-4583-8A70-C841BF0FD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 New State Plane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2237907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State Plane Coordinate System of 2022 (SPCS2022)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Referenced to 2022 Terrestrial Reference Frames (TRFs)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Based on same reference ellipsoid as SPCS 83 (GRS 80)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 as SPCS 83 and 27: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451621" y="4134948"/>
            <a:ext cx="1516466" cy="1714500"/>
            <a:chOff x="7325342" y="2752292"/>
            <a:chExt cx="2970729" cy="33586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3170583" y="4297675"/>
            <a:ext cx="1592471" cy="1851660"/>
            <a:chOff x="3146775" y="2376862"/>
            <a:chExt cx="2566588" cy="29843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5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2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grpSp>
          <p:nvGrpSpPr>
            <p:cNvPr id="63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6353126" y="4227423"/>
            <a:ext cx="1356294" cy="1508760"/>
            <a:chOff x="6278958" y="2234374"/>
            <a:chExt cx="2307227" cy="25665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5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6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4774893" y="4023360"/>
            <a:ext cx="1194239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7850583" y="4023360"/>
            <a:ext cx="962369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1718164" y="4023360"/>
            <a:ext cx="1076828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</p:spTree>
    <p:extLst>
      <p:ext uri="{BB962C8B-B14F-4D97-AF65-F5344CB8AC3E}">
        <p14:creationId xmlns:p14="http://schemas.microsoft.com/office/powerpoint/2010/main" val="36709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790921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FB6D7E1-FAA5-4669-A6FF-18C88E4F0D23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6077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Statewide and “layered”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7723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Policy§III.A.2.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Minimum subzone dimension &gt; 50 km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Prevent poor design choices for statewide zones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One already exists in SPCS 83…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52F2BB-EC7B-422C-BD39-69D1DECA9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4E58D-4F77-433E-B879-4172BA9C2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393589" y="3205371"/>
            <a:ext cx="8229600" cy="11757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D60612A-B4E7-45F4-AC80-F6565141F797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1839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88867" cy="44074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 §4.b.i-ii and§5.c.i.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NGS design of zones requested by stakeholders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Limited to zones with 50-400 ppm distortion criterion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Design criterion &lt; 50 ppm (i.e., </a:t>
            </a:r>
            <a:r>
              <a:rPr lang="en-US" b="1" i="1" dirty="0"/>
              <a:t>“low distortion”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Low distortion projections (LDPs)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Must be designed by others (not by NGS)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7901-5558-4450-ACA6-1B44ECB2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magnitudes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F7B56-C753-4D7A-B25C-F08680E24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096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2700" b="1" i="1" dirty="0">
                <a:solidFill>
                  <a:srgbClr val="C00000"/>
                </a:solidFill>
              </a:rPr>
              <a:t>Procedures§5.c.ii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31C4AF-E674-4B4B-B179-22237A3CD5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1501" y="2118360"/>
          <a:ext cx="8023861" cy="437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0339">
                  <a:extLst>
                    <a:ext uri="{9D8B030D-6E8A-4147-A177-3AD203B41FA5}">
                      <a16:colId xmlns:a16="http://schemas.microsoft.com/office/drawing/2014/main" val="3266155691"/>
                    </a:ext>
                  </a:extLst>
                </a:gridCol>
                <a:gridCol w="2953512">
                  <a:extLst>
                    <a:ext uri="{9D8B030D-6E8A-4147-A177-3AD203B41FA5}">
                      <a16:colId xmlns:a16="http://schemas.microsoft.com/office/drawing/2014/main" val="3428948520"/>
                    </a:ext>
                  </a:extLst>
                </a:gridCol>
                <a:gridCol w="2350010">
                  <a:extLst>
                    <a:ext uri="{9D8B030D-6E8A-4147-A177-3AD203B41FA5}">
                      <a16:colId xmlns:a16="http://schemas.microsoft.com/office/drawing/2014/main" val="4010312262"/>
                    </a:ext>
                  </a:extLst>
                </a:gridCol>
              </a:tblGrid>
              <a:tr h="45282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Linear distortion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(ppm = parts per million)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Corresponding zone dimension and height limits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6644"/>
                  </a:ext>
                </a:extLst>
              </a:tr>
              <a:tr h="12037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Zone width perpendicular to projection axis (no variation in topo height)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Topographic height range (independent </a:t>
                      </a:r>
                      <a:b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of zone width)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08036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±5 ppm (1:200,000)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57 km (35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64 m (209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5222641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±10 ppm (1:100,000)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81 km (50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127 m (418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7631610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±20 ppm (1:50,000)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114 km (71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255 m (836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5437527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±50 ppm (1:20,000)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180 km (112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637 m (2,090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2301353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±100 ppm (1:10,000)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255 km (158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1,274 m (4,180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0729122"/>
                  </a:ext>
                </a:extLst>
              </a:tr>
              <a:tr h="4528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±400 ppm (1:2,500)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508 km (316 miles)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</a:rPr>
                        <a:t>5,097 m (16,722 ft)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0654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4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6BC52F-3E45-4676-A448-A02C3BBC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distortion magnitudes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9C5577-4055-4A85-BB3F-7E5208A86C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7198" y="1812897"/>
          <a:ext cx="8229600" cy="464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</a:tblGrid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Parts per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Centimeters per kilometer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Feet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per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Dimensionless 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1:50,000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0.5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1:10,000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9287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7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Recent NGS activity on SPCS2022</a:t>
            </a:r>
          </a:p>
          <a:p>
            <a:pPr lvl="1"/>
            <a:r>
              <a:rPr lang="en-US" dirty="0"/>
              <a:t>A bit of SPCS history</a:t>
            </a:r>
          </a:p>
          <a:p>
            <a:r>
              <a:rPr lang="en-US" dirty="0"/>
              <a:t>Overview of </a:t>
            </a:r>
            <a:r>
              <a:rPr lang="en-US" b="1" i="1" dirty="0"/>
              <a:t>draft</a:t>
            </a:r>
            <a:r>
              <a:rPr lang="en-US" dirty="0"/>
              <a:t> SPCS2022 policy &amp; procedures</a:t>
            </a:r>
          </a:p>
          <a:p>
            <a:pPr lvl="1"/>
            <a:r>
              <a:rPr lang="en-US" dirty="0"/>
              <a:t>Cover main characteristics</a:t>
            </a:r>
          </a:p>
          <a:p>
            <a:pPr lvl="1"/>
            <a:r>
              <a:rPr lang="en-US" dirty="0"/>
              <a:t>Explain concepts, give examples</a:t>
            </a:r>
          </a:p>
          <a:p>
            <a:r>
              <a:rPr lang="en-US" dirty="0"/>
              <a:t>Responses to the SPCS2022 Federal Register Notice</a:t>
            </a:r>
          </a:p>
          <a:p>
            <a:pPr lvl="1"/>
            <a:r>
              <a:rPr lang="en-US" dirty="0"/>
              <a:t>Summarize nationwide input</a:t>
            </a:r>
          </a:p>
          <a:p>
            <a:pPr lvl="1"/>
            <a:r>
              <a:rPr lang="en-US" dirty="0"/>
              <a:t>Responses &amp; desires from Iowa (and others)</a:t>
            </a:r>
          </a:p>
          <a:p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 is to have a dialogue about SPCS2022!</a:t>
            </a:r>
          </a:p>
        </p:txBody>
      </p:sp>
    </p:spTree>
    <p:extLst>
      <p:ext uri="{BB962C8B-B14F-4D97-AF65-F5344CB8AC3E}">
        <p14:creationId xmlns:p14="http://schemas.microsoft.com/office/powerpoint/2010/main" val="26755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C513-12C3-411A-A9D4-8F37B898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Minimum LDP distortion &amp; zone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7FD5-3599-4890-9EF6-9AD079F9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Procedures§5.c.ii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/>
              <a:t>Create largest zone that meets distortion criterion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 avoid creating excessive number very small zones</a:t>
            </a:r>
          </a:p>
          <a:p>
            <a:pPr>
              <a:spcBef>
                <a:spcPts val="1200"/>
              </a:spcBef>
            </a:pPr>
            <a:r>
              <a:rPr lang="en-US" dirty="0"/>
              <a:t>Minimum distortion design criterion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Nominal zone width of 114 km (71 miles)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Nominal height change of 255 m (836 ft)</a:t>
            </a:r>
          </a:p>
          <a:p>
            <a:pPr>
              <a:spcBef>
                <a:spcPts val="1200"/>
              </a:spcBef>
            </a:pPr>
            <a:r>
              <a:rPr lang="en-US" dirty="0"/>
              <a:t>Minimum allowable zone width </a:t>
            </a:r>
            <a:r>
              <a:rPr lang="en-US" b="1" dirty="0"/>
              <a:t>50 km </a:t>
            </a:r>
            <a:r>
              <a:rPr lang="en-US" dirty="0"/>
              <a:t>(31 miles)</a:t>
            </a:r>
          </a:p>
          <a:p>
            <a:pPr lvl="1">
              <a:spcBef>
                <a:spcPts val="1200"/>
              </a:spcBef>
            </a:pPr>
            <a:r>
              <a:rPr lang="en-US" u="sng" dirty="0"/>
              <a:t>Exception</a:t>
            </a:r>
            <a:r>
              <a:rPr lang="en-US" dirty="0"/>
              <a:t>:  if height change in zone &gt; 250 m (820 ft)</a:t>
            </a:r>
          </a:p>
          <a:p>
            <a:pPr lvl="1">
              <a:spcBef>
                <a:spcPts val="1200"/>
              </a:spcBef>
            </a:pPr>
            <a:r>
              <a:rPr lang="en-US" u="sng" dirty="0"/>
              <a:t>Note</a:t>
            </a:r>
            <a:r>
              <a:rPr lang="en-US" dirty="0"/>
              <a:t>:  50 km corresponds to </a:t>
            </a:r>
            <a:r>
              <a:rPr lang="en-US" dirty="0" err="1"/>
              <a:t>approx</a:t>
            </a:r>
            <a:r>
              <a:rPr lang="en-US" dirty="0"/>
              <a:t> ±5 ppm distortion</a:t>
            </a:r>
          </a:p>
        </p:txBody>
      </p:sp>
    </p:spTree>
    <p:extLst>
      <p:ext uri="{BB962C8B-B14F-4D97-AF65-F5344CB8AC3E}">
        <p14:creationId xmlns:p14="http://schemas.microsoft.com/office/powerpoint/2010/main" val="20233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11">
            <a:extLst>
              <a:ext uri="{FF2B5EF4-FFF2-40B4-BE49-F238E27FC236}">
                <a16:creationId xmlns:a16="http://schemas.microsoft.com/office/drawing/2014/main" id="{EC4B0ACD-B54A-4146-AB47-4B14072E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653" y="2027404"/>
            <a:ext cx="39959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±100 ppm (±0.5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255 km (158 miles)</a:t>
            </a: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143285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 noChangeAspect="1"/>
          </p:cNvSpPr>
          <p:nvPr/>
        </p:nvSpPr>
        <p:spPr bwMode="auto">
          <a:xfrm rot="16200000" flipV="1">
            <a:off x="1827214" y="147921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375934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Zone widths for distortion due to curvature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390794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065662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3576919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3575333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571425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5184588"/>
            <a:ext cx="795528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±400 ppm (±2.1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508 km (316 miles)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B6471ABA-6F8A-4FC3-B9C2-9F8EB5A97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654" y="2419819"/>
            <a:ext cx="3995928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A703A7ED-DACB-48A8-AE4E-9BF0C35B5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654" y="2020835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59057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6D4FD7E6-058F-40F3-89D9-F09D92077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4821" y="2020835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B9D8A7A8-B774-48B7-9785-3F2595ABC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063244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1973F93-25CA-4F0E-A709-7A2FA0DF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7" y="3253365"/>
            <a:ext cx="23333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BAF036A6-CECF-4C60-BEDA-6F1E33916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99" y="2724690"/>
            <a:ext cx="23333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</a:t>
            </a:r>
          </a:p>
        </p:txBody>
      </p:sp>
      <p:sp>
        <p:nvSpPr>
          <p:cNvPr id="51" name="Text Box 12">
            <a:extLst>
              <a:ext uri="{FF2B5EF4-FFF2-40B4-BE49-F238E27FC236}">
                <a16:creationId xmlns:a16="http://schemas.microsoft.com/office/drawing/2014/main" id="{D2014176-A12A-4009-B652-C3AA982D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971" y="4480560"/>
            <a:ext cx="2989290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Max SPCS2022 distortion; also UTM zone width</a:t>
            </a: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D13CC2F0-7A4A-41EE-B772-6148A52A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185" y="1371600"/>
            <a:ext cx="2886863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Nominal SPCS 83 and 27 zone width </a:t>
            </a:r>
          </a:p>
        </p:txBody>
      </p:sp>
    </p:spTree>
    <p:extLst>
      <p:ext uri="{BB962C8B-B14F-4D97-AF65-F5344CB8AC3E}">
        <p14:creationId xmlns:p14="http://schemas.microsoft.com/office/powerpoint/2010/main" val="14302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 animBg="1"/>
      <p:bldP spid="59" grpId="0" animBg="1"/>
      <p:bldP spid="60" grpId="0" animBg="1"/>
      <p:bldP spid="61" grpId="0"/>
      <p:bldP spid="43" grpId="0" animBg="1"/>
      <p:bldP spid="45" grpId="0" animBg="1"/>
      <p:bldP spid="83" grpId="0" animBg="1"/>
      <p:bldP spid="47" grpId="0" animBg="1"/>
      <p:bldP spid="42" grpId="0" animBg="1"/>
      <p:bldP spid="49" grpId="0"/>
      <p:bldP spid="50" grpId="0"/>
      <p:bldP spid="51" grpId="0" animBg="1"/>
      <p:bldP spid="5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11">
            <a:extLst>
              <a:ext uri="{FF2B5EF4-FFF2-40B4-BE49-F238E27FC236}">
                <a16:creationId xmlns:a16="http://schemas.microsoft.com/office/drawing/2014/main" id="{EC4B0ACD-B54A-4146-AB47-4B14072E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894" y="2027404"/>
            <a:ext cx="499972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±20 ppm (±0.1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114 km (71 miles)</a:t>
            </a:r>
          </a:p>
        </p:txBody>
      </p:sp>
      <p:sp>
        <p:nvSpPr>
          <p:cNvPr id="37" name="Arc 5"/>
          <p:cNvSpPr>
            <a:spLocks noChangeAspect="1"/>
          </p:cNvSpPr>
          <p:nvPr/>
        </p:nvSpPr>
        <p:spPr bwMode="auto">
          <a:xfrm rot="16200000" flipV="1">
            <a:off x="0" y="-1677574"/>
            <a:ext cx="9144000" cy="182880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 noChangeAspect="1"/>
          </p:cNvSpPr>
          <p:nvPr/>
        </p:nvSpPr>
        <p:spPr bwMode="auto">
          <a:xfrm rot="16200000" flipV="1">
            <a:off x="-1322" y="-1681144"/>
            <a:ext cx="9146645" cy="182880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4572000" y="1203617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Zone widths for distortion due to curvature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44" y="3881919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67614" y="355678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3315693"/>
            <a:ext cx="0" cy="2560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3315694"/>
            <a:ext cx="0" cy="2560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571425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5184588"/>
            <a:ext cx="795528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±50 ppm (±0.3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 km (112 miles)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B6471ABA-6F8A-4FC3-B9C2-9F8EB5A97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1948" y="2419819"/>
            <a:ext cx="5038344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A703A7ED-DACB-48A8-AE4E-9BF0C35B5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2334" y="1927480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3143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6D4FD7E6-058F-40F3-89D9-F09D92077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6604" y="1927479"/>
            <a:ext cx="0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B9D8A7A8-B774-48B7-9785-3F2595ABC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060505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1973F93-25CA-4F0E-A709-7A2FA0DF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7" y="2748311"/>
            <a:ext cx="2333318" cy="61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surface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C2958E66-EDE3-4E1B-A99A-01D04C825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86" y="4480560"/>
            <a:ext cx="2886865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Minimum distortion criterion for NGS designs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CD6E9DBE-5186-4DBD-8B72-7C8E098B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88" y="1371600"/>
            <a:ext cx="2886863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Minimum distortion criterion for LDP designs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ACB7297B-C5C5-4CC8-BA0D-949D3B43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640080"/>
            <a:ext cx="2809313" cy="101566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NOTE: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Change in height of 255 m (836 ft) causes 20 ppm change in distortion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CC3C7743-D7C8-46FD-8F84-71356F39D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46" y="640080"/>
            <a:ext cx="2809313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Distortion due to height changes at rates of:</a:t>
            </a:r>
          </a:p>
          <a:p>
            <a:pPr marL="227013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15.7 ppm per 100 m</a:t>
            </a:r>
          </a:p>
          <a:p>
            <a:pPr marL="227013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4.8 ppm per 100 ft</a:t>
            </a:r>
          </a:p>
        </p:txBody>
      </p:sp>
    </p:spTree>
    <p:extLst>
      <p:ext uri="{BB962C8B-B14F-4D97-AF65-F5344CB8AC3E}">
        <p14:creationId xmlns:p14="http://schemas.microsoft.com/office/powerpoint/2010/main" val="31711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 animBg="1"/>
      <p:bldP spid="59" grpId="0" animBg="1"/>
      <p:bldP spid="60" grpId="0" animBg="1"/>
      <p:bldP spid="61" grpId="0"/>
      <p:bldP spid="43" grpId="0" animBg="1"/>
      <p:bldP spid="45" grpId="0" animBg="1"/>
      <p:bldP spid="83" grpId="0" animBg="1"/>
      <p:bldP spid="47" grpId="0" animBg="1"/>
      <p:bldP spid="42" grpId="0" animBg="1"/>
      <p:bldP spid="49" grpId="0"/>
      <p:bldP spid="21" grpId="0" animBg="1"/>
      <p:bldP spid="22" grpId="0" animBg="1"/>
      <p:bldP spid="24" grpId="0" animBg="1"/>
      <p:bldP spid="2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55A08-EAEF-4E1D-BDE7-76D76DF4D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GIS\LDP\Iowa\Export\Final design\Slides\IaRCS_all_zones_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106424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D348B-0817-4A4D-894F-9769FF1B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8D863-E5BE-4EAC-B560-A9DC70D29614}"/>
              </a:ext>
            </a:extLst>
          </p:cNvPr>
          <p:cNvSpPr txBox="1"/>
          <p:nvPr/>
        </p:nvSpPr>
        <p:spPr>
          <a:xfrm>
            <a:off x="45720" y="45720"/>
            <a:ext cx="1912012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Area of state within: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±10 ppm = 38%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±20 ppm = 60%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±30 ppm = 73%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±40 ppm = 81%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29B6D-8CF4-4CAD-BDBB-93E7B76FA5E7}"/>
              </a:ext>
            </a:extLst>
          </p:cNvPr>
          <p:cNvSpPr txBox="1"/>
          <p:nvPr/>
        </p:nvSpPr>
        <p:spPr>
          <a:xfrm>
            <a:off x="45720" y="1445600"/>
            <a:ext cx="1912012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Cities within: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±10 ppm = 77.8%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±20 ppm = 94.0%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±30 ppm = 96.2%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±40 ppm = 98.6%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94FE7-71CC-4585-82D3-F2E757BE1AED}"/>
              </a:ext>
            </a:extLst>
          </p:cNvPr>
          <p:cNvSpPr txBox="1"/>
          <p:nvPr/>
        </p:nvSpPr>
        <p:spPr>
          <a:xfrm>
            <a:off x="45720" y="2848628"/>
            <a:ext cx="1912012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Population within: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±10 ppm = 96.76%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±20 ppm = 99.79%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±30 ppm = 99.85%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±40 ppm = 99.87%</a:t>
            </a:r>
          </a:p>
        </p:txBody>
      </p:sp>
    </p:spTree>
    <p:extLst>
      <p:ext uri="{BB962C8B-B14F-4D97-AF65-F5344CB8AC3E}">
        <p14:creationId xmlns:p14="http://schemas.microsoft.com/office/powerpoint/2010/main" val="18272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400" dirty="0"/>
              <a:t>Indiana Geospatial Coordinate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1" y="1337094"/>
            <a:ext cx="5095694" cy="531387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InGCS</a:t>
            </a:r>
            <a:endParaRPr lang="en-US" sz="2800" b="1" dirty="0"/>
          </a:p>
          <a:p>
            <a:r>
              <a:rPr lang="en-US" sz="2800" dirty="0"/>
              <a:t>92 zones (by county)</a:t>
            </a:r>
          </a:p>
          <a:p>
            <a:r>
              <a:rPr lang="en-US" sz="2800" dirty="0"/>
              <a:t>57 unique definitions (some counties share projections)</a:t>
            </a:r>
          </a:p>
          <a:p>
            <a:r>
              <a:rPr lang="en-US" sz="2800" dirty="0"/>
              <a:t>Transverse Mercator used for all zones</a:t>
            </a:r>
          </a:p>
          <a:p>
            <a:r>
              <a:rPr lang="en-US" sz="2800" dirty="0">
                <a:hlinkClick r:id="rId2"/>
              </a:rPr>
              <a:t>www.in.gov/indot/InGCS.htm</a:t>
            </a:r>
            <a:endParaRPr lang="en-US" sz="2800" dirty="0"/>
          </a:p>
          <a:p>
            <a:r>
              <a:rPr lang="en-US" sz="2800" dirty="0"/>
              <a:t>Does </a:t>
            </a:r>
            <a:r>
              <a:rPr lang="en-US" sz="2800" b="1" i="1" dirty="0"/>
              <a:t>NOT</a:t>
            </a:r>
            <a:r>
              <a:rPr lang="en-US" sz="2800" dirty="0"/>
              <a:t> meet draft SPCS2022 policy (zones too small) </a:t>
            </a:r>
          </a:p>
          <a:p>
            <a:endParaRPr lang="en-US" dirty="0"/>
          </a:p>
        </p:txBody>
      </p:sp>
      <p:pic>
        <p:nvPicPr>
          <p:cNvPr id="1026" name="Picture 2" descr="C:\Presentations\2015\Kansas_DOT\Indiana_LDPs_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86715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66478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77982-F074-4922-BC50-60319741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Recent SPCS2022 project activity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229600" cy="47548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Publish State Plane history report: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6</a:t>
            </a:r>
          </a:p>
          <a:p>
            <a:r>
              <a:rPr lang="en-US" dirty="0"/>
              <a:t>Webinars (available for viewing and download)</a:t>
            </a:r>
          </a:p>
          <a:p>
            <a:pPr lvl="1"/>
            <a:r>
              <a:rPr lang="en-US" dirty="0"/>
              <a:t>State Plane history and future directions: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8</a:t>
            </a:r>
          </a:p>
          <a:p>
            <a:pPr lvl="1"/>
            <a:r>
              <a:rPr lang="en-US" dirty="0"/>
              <a:t>Building State Plane for the future: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12</a:t>
            </a:r>
          </a:p>
          <a:p>
            <a:r>
              <a:rPr lang="en-US" dirty="0"/>
              <a:t>Launch new SPCS web pages: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19</a:t>
            </a:r>
          </a:p>
          <a:p>
            <a:r>
              <a:rPr lang="en-US" dirty="0"/>
              <a:t>Publish Federal Register Notice (FRN) and draft SPCS2022 Policy &amp; Procedures: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18</a:t>
            </a:r>
          </a:p>
          <a:p>
            <a:r>
              <a:rPr lang="en-US" dirty="0"/>
              <a:t>FRN response deadline: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31</a:t>
            </a:r>
          </a:p>
          <a:p>
            <a:r>
              <a:rPr lang="en-US" dirty="0"/>
              <a:t>Provide preliminary design maps: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11</a:t>
            </a:r>
          </a:p>
          <a:p>
            <a:r>
              <a:rPr lang="en-US" dirty="0"/>
              <a:t>Finalizing policy &amp; procedures:  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now!</a:t>
            </a:r>
          </a:p>
          <a:p>
            <a:pPr lvl="1"/>
            <a:r>
              <a:rPr lang="en-US" dirty="0"/>
              <a:t>Goal is completion in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2019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5E607B-6E4A-4D93-884F-DBEFB920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Why restrictions on LDP design?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62513" cy="5102526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Avoid excessive number of very small zones</a:t>
            </a:r>
          </a:p>
          <a:p>
            <a:pPr lvl="1">
              <a:spcBef>
                <a:spcPts val="600"/>
              </a:spcBef>
            </a:pPr>
            <a:r>
              <a:rPr lang="en-US" b="1" i="1" dirty="0"/>
              <a:t>Objective:</a:t>
            </a:r>
            <a:r>
              <a:rPr lang="en-US" b="1" dirty="0"/>
              <a:t> Largest area that meets distortion criterion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20 ppm (0.1 ft/mile) reasonable design criterion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Typically ~70% of area will be within 10 ppm anyway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Reduces occurrences of projects in more than one zone</a:t>
            </a:r>
          </a:p>
          <a:p>
            <a:pPr>
              <a:spcBef>
                <a:spcPts val="600"/>
              </a:spcBef>
            </a:pPr>
            <a:r>
              <a:rPr lang="en-US" dirty="0"/>
              <a:t>Consistency needed for nationwide implementation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Some sort of design criteria are necessary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Counties cannot be used as LDP zones throughout U.S.</a:t>
            </a:r>
          </a:p>
          <a:p>
            <a:pPr>
              <a:spcBef>
                <a:spcPts val="600"/>
              </a:spcBef>
            </a:pPr>
            <a:r>
              <a:rPr lang="en-US" dirty="0"/>
              <a:t>Should be optimal system for long-term usage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Based on good design practice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Should choose </a:t>
            </a:r>
            <a:r>
              <a:rPr lang="en-US" b="1" i="1" dirty="0"/>
              <a:t>best </a:t>
            </a:r>
            <a:r>
              <a:rPr lang="en-US" dirty="0"/>
              <a:t>approach, not because already created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Prevent “buyer remorse”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Other considerations for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8316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NGS receiving wide variety of requests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One zone per county vs. multiple counties per zone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Multiple zones per county vs. ignore counties entirely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Coordinates same as existing NAD 83-based systems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Non-conformal projections</a:t>
            </a:r>
          </a:p>
          <a:p>
            <a:pPr>
              <a:spcBef>
                <a:spcPts val="600"/>
              </a:spcBef>
            </a:pPr>
            <a:r>
              <a:rPr lang="en-US" dirty="0"/>
              <a:t>Represents major change for NGS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Much more flexible approach than SPCS 83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Currently supported by NGS leadership</a:t>
            </a:r>
          </a:p>
          <a:p>
            <a:pPr>
              <a:spcBef>
                <a:spcPts val="600"/>
              </a:spcBef>
            </a:pPr>
            <a:r>
              <a:rPr lang="en-US" dirty="0"/>
              <a:t>Other possibilities for accommodating very small zones…?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Maybe require same projection everywhere in state (e.g., Indiana)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Policy &amp; procedures still DRAFT, so can change</a:t>
            </a:r>
          </a:p>
          <a:p>
            <a:pPr>
              <a:spcBef>
                <a:spcPts val="600"/>
              </a:spcBef>
            </a:pPr>
            <a:r>
              <a:rPr lang="en-US" b="1" i="1" dirty="0"/>
              <a:t>Remember:  </a:t>
            </a:r>
            <a:r>
              <a:rPr lang="en-US" dirty="0"/>
              <a:t>Can always create non-SPCS2022 zones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There may be way to support these in future</a:t>
            </a:r>
          </a:p>
        </p:txBody>
      </p:sp>
    </p:spTree>
    <p:extLst>
      <p:ext uri="{BB962C8B-B14F-4D97-AF65-F5344CB8AC3E}">
        <p14:creationId xmlns:p14="http://schemas.microsoft.com/office/powerpoint/2010/main" val="245067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What states want LDPs?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229603" cy="9445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Following 20 states have LDP systems and/or expressed interest in having them in SPCS2022: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3BA0BF-F34B-4C47-9638-81B253133D5E}"/>
              </a:ext>
            </a:extLst>
          </p:cNvPr>
          <p:cNvSpPr txBox="1">
            <a:spLocks/>
          </p:cNvSpPr>
          <p:nvPr/>
        </p:nvSpPr>
        <p:spPr bwMode="auto">
          <a:xfrm>
            <a:off x="457197" y="5710686"/>
            <a:ext cx="8229603" cy="54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Public letter on LDPs from Oklahoma…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F1B8F4-901A-4FF9-922D-E9337702EA9B}"/>
              </a:ext>
            </a:extLst>
          </p:cNvPr>
          <p:cNvSpPr txBox="1">
            <a:spLocks/>
          </p:cNvSpPr>
          <p:nvPr/>
        </p:nvSpPr>
        <p:spPr bwMode="auto">
          <a:xfrm>
            <a:off x="905775" y="2691442"/>
            <a:ext cx="7254814" cy="301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3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Alaska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Arizona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Colorado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Illinois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Indiana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i="1" dirty="0"/>
              <a:t>Iowa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Kansas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Kentucky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Minnesota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Missouri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Montana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Nebraska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New Mexico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North Dakota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Oklahoma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Texas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Utah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Wisconsin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Wyoming</a:t>
            </a:r>
          </a:p>
        </p:txBody>
      </p:sp>
    </p:spTree>
    <p:extLst>
      <p:ext uri="{BB962C8B-B14F-4D97-AF65-F5344CB8AC3E}">
        <p14:creationId xmlns:p14="http://schemas.microsoft.com/office/powerpoint/2010/main" val="42732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69FFF-7885-486B-BAEA-C49348BB4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25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F1D9E4-0C15-4A79-B919-BB4995E2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b="987"/>
          <a:stretch/>
        </p:blipFill>
        <p:spPr>
          <a:xfrm>
            <a:off x="0" y="1325886"/>
            <a:ext cx="4572000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15977-E9B3-4867-87B2-2655537D3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38630"/>
            <a:ext cx="4572000" cy="4017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AD3F37-A315-4DA3-B6B6-1063D299EE0F}"/>
              </a:ext>
            </a:extLst>
          </p:cNvPr>
          <p:cNvSpPr txBox="1"/>
          <p:nvPr/>
        </p:nvSpPr>
        <p:spPr>
          <a:xfrm>
            <a:off x="4744528" y="5760851"/>
            <a:ext cx="422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5"/>
              </a:rPr>
              <a:t>https://amerisurv.com/2018/09/20/oklahoma-2022-datums-and-low-distortion-projections/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349371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22AB575-95EF-401E-B74B-7FBDE753C057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18182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09163" cy="482803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In Federal Register Notice (not in policy &amp; procedures)</a:t>
            </a:r>
          </a:p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Louis, Denver)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 National Park)</a:t>
            </a:r>
          </a:p>
          <a:p>
            <a:pPr>
              <a:lnSpc>
                <a:spcPct val="11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1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2B8544-A7F6-4BC5-B46F-853E5AA0183B}"/>
              </a:ext>
            </a:extLst>
          </p:cNvPr>
          <p:cNvSpPr/>
          <p:nvPr/>
        </p:nvSpPr>
        <p:spPr>
          <a:xfrm>
            <a:off x="849652" y="3984926"/>
            <a:ext cx="8147699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0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Navajo Nation</a:t>
            </a:r>
          </a:p>
        </p:txBody>
      </p:sp>
      <p:pic>
        <p:nvPicPr>
          <p:cNvPr id="716803" name="Picture 3" descr="Navajo_present_over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04" name="Picture 4" descr="Navajo_present_overall_T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05" name="Picture 5" descr="Navajo_present_overall_W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1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CA1B39-80DC-4DFE-B8D0-07A8D3FE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97848-2D68-4752-A6A0-A1772216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778740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F6B4B45-C0BC-4D49-8BBF-2789BFC34C3E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4892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A637F1C-1578-4261-ABF5-57E8277C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7529EA-2E94-4E68-83A7-3841467C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1" y="88903"/>
            <a:ext cx="5486400" cy="6191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541411-672A-4850-B41E-444DCB0E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68" y="659872"/>
            <a:ext cx="5486400" cy="5149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EECDB-732D-4C31-9F87-C5DFBB741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90" y="3537262"/>
            <a:ext cx="5486400" cy="32758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1CF846-118C-48A6-8D30-F8079AF9D920}"/>
              </a:ext>
            </a:extLst>
          </p:cNvPr>
          <p:cNvSpPr/>
          <p:nvPr/>
        </p:nvSpPr>
        <p:spPr>
          <a:xfrm>
            <a:off x="2678886" y="2964629"/>
            <a:ext cx="2028575" cy="4000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BE2197-75F5-43CA-B4FC-E53B8B0FF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75" y="482487"/>
            <a:ext cx="5486400" cy="38740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758023-F4F6-4771-A442-9BC646B8B6F1}"/>
              </a:ext>
            </a:extLst>
          </p:cNvPr>
          <p:cNvSpPr/>
          <p:nvPr/>
        </p:nvSpPr>
        <p:spPr>
          <a:xfrm>
            <a:off x="4399286" y="5125629"/>
            <a:ext cx="3736045" cy="58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DA335-F421-40F4-80B0-A0153BD63AAE}"/>
              </a:ext>
            </a:extLst>
          </p:cNvPr>
          <p:cNvSpPr/>
          <p:nvPr/>
        </p:nvSpPr>
        <p:spPr>
          <a:xfrm>
            <a:off x="4399286" y="6162425"/>
            <a:ext cx="3736045" cy="32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745834" y="0"/>
            <a:ext cx="407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geodesy.noaa.gov/SPCS/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DC09AA-AC5C-4F34-BE3F-E14042B8CEC8}"/>
              </a:ext>
            </a:extLst>
          </p:cNvPr>
          <p:cNvSpPr/>
          <p:nvPr/>
        </p:nvSpPr>
        <p:spPr>
          <a:xfrm>
            <a:off x="5033209" y="3855562"/>
            <a:ext cx="11430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F69EF4B-0646-4E81-BDD5-EBE60DADDA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4352" y="2198945"/>
            <a:ext cx="276149" cy="3657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98ACF2-0ECC-4F65-88E4-9812DCCF3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96302" y="2881506"/>
            <a:ext cx="276149" cy="3657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16E0D0-5B55-4CCA-9DE3-8C3003069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23844" y="5235881"/>
            <a:ext cx="276149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2" grpId="0"/>
      <p:bldP spid="2" grpId="1"/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7F20B-BA96-4B1D-8D27-56020239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8914-4F30-45D1-937D-0F1870EA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983161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Policy§II.D</a:t>
            </a:r>
            <a:r>
              <a:rPr lang="en-US" b="1" i="1" dirty="0">
                <a:solidFill>
                  <a:srgbClr val="C00000"/>
                </a:solidFill>
              </a:rPr>
              <a:t> and E</a:t>
            </a:r>
            <a:endParaRPr lang="en-US" dirty="0">
              <a:solidFill>
                <a:srgbClr val="C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All linear parameters defined in </a:t>
            </a:r>
            <a:r>
              <a:rPr lang="en-US" b="1" i="1" dirty="0"/>
              <a:t>meters</a:t>
            </a:r>
          </a:p>
          <a:p>
            <a:pPr>
              <a:spcAft>
                <a:spcPts val="1200"/>
              </a:spcAft>
            </a:pPr>
            <a:r>
              <a:rPr lang="en-US" dirty="0"/>
              <a:t>Will also give output in feet version if specified by state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Policy§IV.C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i="1" dirty="0"/>
              <a:t>(for default zones only)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Will use foot as defined currently for SPCS 83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Appendix C of </a:t>
            </a:r>
            <a:r>
              <a:rPr lang="en-US" i="1" dirty="0"/>
              <a:t>NOAA Special Publication NOS NGS 13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i="1" dirty="0"/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(P.S.  Don’t ask me what I think of US survey feet, because you probably won’t like the answer)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30E9A-0344-465A-B9B3-8312B9684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6" b="24079"/>
          <a:stretch/>
        </p:blipFill>
        <p:spPr>
          <a:xfrm>
            <a:off x="0" y="0"/>
            <a:ext cx="6766560" cy="66345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5B8D6-0C6C-41A2-B8EC-BF860A9F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4357" b="135"/>
          <a:stretch/>
        </p:blipFill>
        <p:spPr>
          <a:xfrm>
            <a:off x="6398386" y="5045858"/>
            <a:ext cx="2658150" cy="1749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1E7DF0-78B6-47EC-A6BC-3BEFFAE67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62" r="50000"/>
          <a:stretch/>
        </p:blipFill>
        <p:spPr>
          <a:xfrm>
            <a:off x="6398386" y="3317270"/>
            <a:ext cx="2658150" cy="1689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8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5176304"/>
            <a:ext cx="8229600" cy="12268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2A6842D-542B-4C7F-B97E-E2F33DE7B8F0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7849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2A26-0F59-476A-82E1-DD20A0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for SPCS2022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D56C-6035-4C0F-81A7-90270A0B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788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Procedures§1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NGS contact information</a:t>
            </a:r>
          </a:p>
          <a:p>
            <a:r>
              <a:rPr lang="en-US" b="1" dirty="0"/>
              <a:t>CONSENSUS</a:t>
            </a:r>
            <a:r>
              <a:rPr lang="en-US" dirty="0"/>
              <a:t> stakeholder input is </a:t>
            </a:r>
            <a:r>
              <a:rPr lang="en-US" b="1" dirty="0"/>
              <a:t>REQUIRED</a:t>
            </a:r>
          </a:p>
          <a:p>
            <a:r>
              <a:rPr lang="en-US" b="1" i="1" dirty="0"/>
              <a:t>Stakeholders should first agree, then collectively provide input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Procedures§2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Stakeholder </a:t>
            </a:r>
            <a:r>
              <a:rPr lang="en-US" b="1" i="1" dirty="0"/>
              <a:t>requests</a:t>
            </a:r>
            <a:r>
              <a:rPr lang="en-US" dirty="0"/>
              <a:t> for designs by NGS</a:t>
            </a:r>
          </a:p>
          <a:p>
            <a:r>
              <a:rPr lang="en-US" dirty="0"/>
              <a:t>Stakeholder </a:t>
            </a:r>
            <a:r>
              <a:rPr lang="en-US" b="1" i="1" dirty="0"/>
              <a:t>proposals</a:t>
            </a:r>
            <a:r>
              <a:rPr lang="en-US" dirty="0"/>
              <a:t> of designs by contributing partners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Procedures§3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Submittal of </a:t>
            </a:r>
            <a:r>
              <a:rPr lang="en-US" b="1" i="1" dirty="0"/>
              <a:t>approved</a:t>
            </a:r>
            <a:r>
              <a:rPr lang="en-US" dirty="0"/>
              <a:t> designs by contributing partners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Procedures§4</a:t>
            </a:r>
            <a:endParaRPr lang="en-US" dirty="0"/>
          </a:p>
          <a:p>
            <a:r>
              <a:rPr lang="en-US" dirty="0"/>
              <a:t>NGS role and responsibilities for SPCS2022 reviews</a:t>
            </a:r>
          </a:p>
          <a:p>
            <a:r>
              <a:rPr lang="en-US" dirty="0"/>
              <a:t>Limitations for zones designed by 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04D4E9-42FD-4A05-BB06-337B5FE90DF6}"/>
              </a:ext>
            </a:extLst>
          </p:cNvPr>
          <p:cNvSpPr txBox="1"/>
          <p:nvPr/>
        </p:nvSpPr>
        <p:spPr>
          <a:xfrm>
            <a:off x="457200" y="5762801"/>
            <a:ext cx="8229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If no input is received from a state, or if input is not unanimous, DEFAULT design will be used for state zones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80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 for SPCS2022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8225"/>
            <a:ext cx="8229600" cy="3506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SPCS2022 Procedures </a:t>
            </a:r>
            <a:r>
              <a:rPr lang="en-US" dirty="0"/>
              <a:t>(draft)</a:t>
            </a:r>
          </a:p>
          <a:p>
            <a:r>
              <a:rPr lang="en-US" b="1" dirty="0"/>
              <a:t>Consensus</a:t>
            </a:r>
            <a:r>
              <a:rPr lang="en-US" dirty="0"/>
              <a:t> input per SPCS2022 procedures</a:t>
            </a:r>
          </a:p>
          <a:p>
            <a:pPr lvl="1"/>
            <a:r>
              <a:rPr lang="en-US" b="1" i="1" dirty="0"/>
              <a:t>Requests</a:t>
            </a:r>
            <a:r>
              <a:rPr lang="en-US" dirty="0"/>
              <a:t> for designs done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for designs by contributing partners</a:t>
            </a:r>
          </a:p>
          <a:p>
            <a:r>
              <a:rPr lang="en-US" dirty="0"/>
              <a:t>Submittal of </a:t>
            </a:r>
            <a:r>
              <a:rPr lang="en-US" b="1" dirty="0"/>
              <a:t>approved</a:t>
            </a:r>
            <a:r>
              <a:rPr lang="en-US" dirty="0"/>
              <a:t> designs</a:t>
            </a:r>
          </a:p>
          <a:p>
            <a:pPr lvl="1"/>
            <a:r>
              <a:rPr lang="en-US" dirty="0"/>
              <a:t>Proposal must first be approved by NGS</a:t>
            </a:r>
          </a:p>
          <a:p>
            <a:pPr lvl="1"/>
            <a:r>
              <a:rPr lang="en-US" dirty="0"/>
              <a:t>Designs must be complete for NGS to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Later requests will be for </a:t>
            </a:r>
            <a:r>
              <a:rPr lang="en-US" b="1" i="1" dirty="0"/>
              <a:t>changes</a:t>
            </a:r>
            <a:r>
              <a:rPr lang="en-US" i="1" dirty="0"/>
              <a:t> to</a:t>
            </a:r>
            <a:r>
              <a:rPr lang="en-US" dirty="0"/>
              <a:t> SPCS2022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263105" y="5234313"/>
            <a:ext cx="8617789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hlinkClick r:id="rId3"/>
              </a:rPr>
              <a:t>NGS.SPCS@noaa.gov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December 31, 2019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requests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proposals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December 31, 2020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submittal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approved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designs</a:t>
            </a:r>
          </a:p>
        </p:txBody>
      </p:sp>
    </p:spTree>
    <p:extLst>
      <p:ext uri="{BB962C8B-B14F-4D97-AF65-F5344CB8AC3E}">
        <p14:creationId xmlns:p14="http://schemas.microsoft.com/office/powerpoint/2010/main" val="278007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FRN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494778" cy="47548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FRN public comment period April 18-Aug 31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For </a:t>
            </a:r>
            <a:r>
              <a:rPr lang="en-US" b="1" i="1" dirty="0">
                <a:cs typeface="Times New Roman" panose="02020603050405020304" pitchFamily="18" charset="0"/>
              </a:rPr>
              <a:t>draft</a:t>
            </a:r>
            <a:r>
              <a:rPr lang="en-US" dirty="0">
                <a:cs typeface="Times New Roman" panose="02020603050405020304" pitchFamily="18" charset="0"/>
              </a:rPr>
              <a:t> SPCS2022 policy &amp; procedures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Wide variety of formats and content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Individuals, organizations, and groups of organizations</a:t>
            </a:r>
          </a:p>
          <a:p>
            <a:r>
              <a:rPr lang="en-US" dirty="0">
                <a:cs typeface="Times New Roman" panose="02020603050405020304" pitchFamily="18" charset="0"/>
              </a:rPr>
              <a:t>Received 41 unique responses: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4 national in scope (3 from USGS)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3 for Native American tribes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 regional (3 states)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33 from states</a:t>
            </a:r>
          </a:p>
          <a:p>
            <a:r>
              <a:rPr lang="en-US" dirty="0">
                <a:cs typeface="Times New Roman" panose="02020603050405020304" pitchFamily="18" charset="0"/>
              </a:rPr>
              <a:t>105 people represented by name</a:t>
            </a:r>
          </a:p>
          <a:p>
            <a:r>
              <a:rPr lang="en-US" dirty="0">
                <a:cs typeface="Times New Roman" panose="02020603050405020304" pitchFamily="18" charset="0"/>
              </a:rPr>
              <a:t>97 organizations represented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3C3D2-1C5E-4F8E-B32E-296CD1A1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Organizations represented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375906" cy="475488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1 federal agency (USGS)</a:t>
            </a:r>
          </a:p>
          <a:p>
            <a:r>
              <a:rPr lang="en-US" dirty="0">
                <a:cs typeface="Times New Roman" panose="02020603050405020304" pitchFamily="18" charset="0"/>
              </a:rPr>
              <a:t>10 Native American tribes</a:t>
            </a:r>
          </a:p>
          <a:p>
            <a:r>
              <a:rPr lang="en-US" dirty="0">
                <a:cs typeface="Times New Roman" panose="02020603050405020304" pitchFamily="18" charset="0"/>
              </a:rPr>
              <a:t>23 states (includes state and private organizations)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17 state DOTs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12 state GIS/GIO/cartographer offices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21 state professional societies (surveying and GIS)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12 universities and colleges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6 city and county groups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7 private companies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10 other state organizations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B13C0-859A-43F3-A3DC-88076D5B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3B140-539B-4477-86DF-49BCE30B6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States that did </a:t>
            </a:r>
            <a:r>
              <a:rPr lang="en-US" b="1" dirty="0"/>
              <a:t>NOT</a:t>
            </a:r>
            <a:r>
              <a:rPr lang="en-US" dirty="0"/>
              <a:t> respond to FRN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2296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Expected following states, based on other correspondence: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D93BC6-6F9A-4111-B1B0-3A010016506A}"/>
              </a:ext>
            </a:extLst>
          </p:cNvPr>
          <p:cNvSpPr txBox="1">
            <a:spLocks/>
          </p:cNvSpPr>
          <p:nvPr/>
        </p:nvSpPr>
        <p:spPr bwMode="auto">
          <a:xfrm>
            <a:off x="457198" y="5132717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Times New Roman" panose="02020603050405020304" pitchFamily="18" charset="0"/>
              </a:rPr>
              <a:t>Non-responses mean satisfied with draft policy &amp; procedures for some, but maybe not all…?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0B908A-295B-46AE-AFEF-C71A1B575C85}"/>
              </a:ext>
            </a:extLst>
          </p:cNvPr>
          <p:cNvSpPr txBox="1">
            <a:spLocks/>
          </p:cNvSpPr>
          <p:nvPr/>
        </p:nvSpPr>
        <p:spPr bwMode="auto">
          <a:xfrm>
            <a:off x="845389" y="2597287"/>
            <a:ext cx="7737893" cy="244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3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Alabama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Florida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Georgia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Illinois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Kansas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Kentucky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Louisiana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Maryland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Massachusetts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Nebraska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North Carolina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North Dakota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Oklahoma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Oregon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Puerto Rico</a:t>
            </a:r>
          </a:p>
          <a:p>
            <a:pPr marL="233363" indent="-233363">
              <a:buSzPct val="80000"/>
              <a:buFont typeface="Courier New" panose="02070309020205020404" pitchFamily="49" charset="0"/>
              <a:buChar char="o"/>
            </a:pPr>
            <a:r>
              <a:rPr lang="en-US" dirty="0"/>
              <a:t>Washington</a:t>
            </a:r>
          </a:p>
        </p:txBody>
      </p:sp>
    </p:spTree>
    <p:extLst>
      <p:ext uri="{BB962C8B-B14F-4D97-AF65-F5344CB8AC3E}">
        <p14:creationId xmlns:p14="http://schemas.microsoft.com/office/powerpoint/2010/main" val="3347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 FRN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229600" cy="4416552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/>
              <a:t>Usage of current SPCS </a:t>
            </a:r>
            <a:r>
              <a:rPr lang="en-US" dirty="0"/>
              <a:t>in your organization.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</a:t>
            </a:r>
            <a:r>
              <a:rPr lang="en-US" b="1" dirty="0"/>
              <a:t>default SPCS2022 definitions </a:t>
            </a:r>
            <a:r>
              <a:rPr lang="en-US" dirty="0"/>
              <a:t>impose hardship or are beneficial.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there is sufficient </a:t>
            </a:r>
            <a:r>
              <a:rPr lang="en-US" b="1" dirty="0"/>
              <a:t>flexibility</a:t>
            </a:r>
            <a:r>
              <a:rPr lang="en-US" dirty="0"/>
              <a:t> in SPCS2022 characteristics.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the SPCS2022 </a:t>
            </a:r>
            <a:r>
              <a:rPr lang="en-US" b="1" dirty="0"/>
              <a:t>deadlines</a:t>
            </a:r>
            <a:r>
              <a:rPr lang="en-US" dirty="0"/>
              <a:t> are acceptable.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</a:t>
            </a:r>
            <a:r>
              <a:rPr lang="en-US" b="1" dirty="0"/>
              <a:t>“special purpose” zones </a:t>
            </a:r>
            <a:r>
              <a:rPr lang="en-US" dirty="0"/>
              <a:t>in SPCS2022 would be beneficial, problematic, or irrelevant.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084C-727F-4970-8FE4-F489D3B8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906"/>
            <a:ext cx="9144000" cy="548640"/>
          </a:xfrm>
        </p:spPr>
        <p:txBody>
          <a:bodyPr/>
          <a:lstStyle/>
          <a:p>
            <a:r>
              <a:rPr lang="en-US" sz="3200" dirty="0"/>
              <a:t>Who attended the SPCS2022 webinars?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2BBA30-DF9F-4BAE-BF50-283629A269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452" y="914400"/>
          <a:ext cx="8761095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086">
                  <a:extLst>
                    <a:ext uri="{9D8B030D-6E8A-4147-A177-3AD203B41FA5}">
                      <a16:colId xmlns:a16="http://schemas.microsoft.com/office/drawing/2014/main" val="24278254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792980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56712112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177879862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97647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7238414"/>
                    </a:ext>
                  </a:extLst>
                </a:gridCol>
                <a:gridCol w="1732141">
                  <a:extLst>
                    <a:ext uri="{9D8B030D-6E8A-4147-A177-3AD203B41FA5}">
                      <a16:colId xmlns:a16="http://schemas.microsoft.com/office/drawing/2014/main" val="47988096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9718351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028335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Apr 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Apr 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Apr 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extLst>
                  <a:ext uri="{0D108BD9-81ED-4DB2-BD59-A6C34878D82A}">
                    <a16:rowId xmlns:a16="http://schemas.microsoft.com/office/drawing/2014/main" val="799064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Alabama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Maryland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Rhode Island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7064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Alaska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Massachusetts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South Carolina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675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effectLst/>
                          <a:latin typeface="+mn-lt"/>
                        </a:rPr>
                        <a:t>Arizona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Michigan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South Dakota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2880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Arkansas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Minnesota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Tennessee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892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California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Mississippi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Texas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31796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Colorado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Missouri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Utah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1992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Connecticut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Montana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Vermont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907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Delaware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Nebraska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Virginia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616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Florida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Nevada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Washington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22564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Georgia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Hampshire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West Virginia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90290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Hawaii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Jersey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Wisconsin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62811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Idaho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Mexico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Wyoming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0731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Illinois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York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American Samoa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148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Indiana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North Carolina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District of Columbia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3311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Iowa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North Dakota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Guam and CNMI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85827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Kansas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Ohio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Puerto Rico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0412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Kentucky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Oklahoma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U.S. Virgin Islands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0165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Louisiana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Oregon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International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3419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Maine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Pennsylvania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Unknown location</a:t>
                      </a: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362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EA9C6-BF95-424D-B66F-E3D59777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Reminders about SPCS2022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3D111-9A23-44ED-8802-0ED0C3986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75488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Default zone designs</a:t>
            </a:r>
          </a:p>
          <a:p>
            <a:pPr lvl="1"/>
            <a:r>
              <a:rPr lang="en-US" dirty="0"/>
              <a:t>Created by NGS if get no input; similar to SPCS 83</a:t>
            </a:r>
          </a:p>
          <a:p>
            <a:r>
              <a:rPr lang="en-US" b="1" dirty="0"/>
              <a:t>Special purpose zones</a:t>
            </a:r>
          </a:p>
          <a:p>
            <a:pPr lvl="1"/>
            <a:r>
              <a:rPr lang="en-US" dirty="0"/>
              <a:t>For regions that span multiple states/zones</a:t>
            </a:r>
          </a:p>
          <a:p>
            <a:pPr lvl="1"/>
            <a:r>
              <a:rPr lang="en-US" dirty="0"/>
              <a:t>e.g., Navajo Nation (3 states, 5 SPCS 83 zones)</a:t>
            </a:r>
          </a:p>
          <a:p>
            <a:r>
              <a:rPr lang="en-US" b="1" dirty="0"/>
              <a:t>Layered zones:  </a:t>
            </a:r>
            <a:r>
              <a:rPr lang="en-US" dirty="0"/>
              <a:t>Max 2 layers (e.g., Kentucky)</a:t>
            </a:r>
          </a:p>
          <a:p>
            <a:pPr lvl="1"/>
            <a:r>
              <a:rPr lang="en-US" dirty="0"/>
              <a:t>A statewide zone plus 1 layer of multiple subzones</a:t>
            </a:r>
          </a:p>
          <a:p>
            <a:r>
              <a:rPr lang="en-US" b="1" dirty="0"/>
              <a:t>Low distortion projections (LDPs)</a:t>
            </a:r>
          </a:p>
          <a:p>
            <a:pPr lvl="1"/>
            <a:r>
              <a:rPr lang="en-US" dirty="0"/>
              <a:t>Can be part of SPCS2022, but with min size limits</a:t>
            </a:r>
          </a:p>
          <a:p>
            <a:pPr lvl="1"/>
            <a:r>
              <a:rPr lang="en-US" dirty="0"/>
              <a:t>Must be designed by others (not by NGS)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AFE4D-B760-4C3F-A070-4F04B24C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D6AEA-48A7-924D-9406-EC6E0EBC2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731520"/>
          </a:xfrm>
        </p:spPr>
        <p:txBody>
          <a:bodyPr/>
          <a:lstStyle/>
          <a:p>
            <a:r>
              <a:rPr lang="en-US" dirty="0"/>
              <a:t>Responses to the 5 FRN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D06B0-E1C8-4EE7-AB04-8B39479E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" t="8642" r="7392" b="8644"/>
          <a:stretch/>
        </p:blipFill>
        <p:spPr>
          <a:xfrm>
            <a:off x="0" y="822960"/>
            <a:ext cx="3108960" cy="3017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491712-32EC-4C9F-9D83-B3D5F07C7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0" t="6136" r="7390" b="11148"/>
          <a:stretch/>
        </p:blipFill>
        <p:spPr>
          <a:xfrm>
            <a:off x="822960" y="3840480"/>
            <a:ext cx="3108960" cy="3017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1DB27-2F93-4264-A6EB-9849A905B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" t="5729" r="1125" b="17380"/>
          <a:stretch/>
        </p:blipFill>
        <p:spPr>
          <a:xfrm>
            <a:off x="4846320" y="3840480"/>
            <a:ext cx="3566160" cy="3017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E5A6B6-0BCE-48E4-8051-4A94DC160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1" t="8643" r="4881" b="8643"/>
          <a:stretch/>
        </p:blipFill>
        <p:spPr>
          <a:xfrm>
            <a:off x="2926081" y="1097280"/>
            <a:ext cx="3291840" cy="3017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1A47DA-E5D8-43F2-943F-AC003942A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9" t="8642" r="7389" b="8642"/>
          <a:stretch/>
        </p:blipFill>
        <p:spPr>
          <a:xfrm>
            <a:off x="6035040" y="822960"/>
            <a:ext cx="31089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731520"/>
          </a:xfrm>
        </p:spPr>
        <p:txBody>
          <a:bodyPr/>
          <a:lstStyle/>
          <a:p>
            <a:r>
              <a:rPr lang="en-US" dirty="0"/>
              <a:t>Summary of other FRN input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9B63C-5A0A-48F9-95EC-95BD0863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1" t="8642" r="4881" b="8642"/>
          <a:stretch/>
        </p:blipFill>
        <p:spPr>
          <a:xfrm>
            <a:off x="-6763" y="912369"/>
            <a:ext cx="3291840" cy="301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A9610-3416-408E-B057-F62B6BDA0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9" t="8642" r="7389" b="8642"/>
          <a:stretch/>
        </p:blipFill>
        <p:spPr>
          <a:xfrm>
            <a:off x="3852005" y="912369"/>
            <a:ext cx="3108960" cy="3017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8CA0C-8B7E-4D8A-93C2-4E7AD2A8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9" t="8642" r="7389" b="8642"/>
          <a:stretch/>
        </p:blipFill>
        <p:spPr>
          <a:xfrm>
            <a:off x="2014061" y="3840480"/>
            <a:ext cx="3108960" cy="301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3BDF9-E305-4155-923E-7C9E14CC37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3" t="8642" r="4883" b="8642"/>
          <a:stretch/>
        </p:blipFill>
        <p:spPr>
          <a:xfrm>
            <a:off x="5852160" y="3840480"/>
            <a:ext cx="329184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Iowa FRN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58996" cy="484632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Received two responses:</a:t>
            </a:r>
          </a:p>
          <a:p>
            <a:pPr lvl="1"/>
            <a:r>
              <a:rPr lang="en-US" dirty="0"/>
              <a:t>Norm Miller (</a:t>
            </a:r>
            <a:r>
              <a:rPr lang="en-US" i="1" dirty="0"/>
              <a:t>for</a:t>
            </a:r>
            <a:r>
              <a:rPr lang="en-US" dirty="0"/>
              <a:t> </a:t>
            </a:r>
            <a:r>
              <a:rPr lang="en-US" dirty="0" err="1"/>
              <a:t>IaDOT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Gary Brown (</a:t>
            </a:r>
            <a:r>
              <a:rPr lang="en-US" i="1" dirty="0"/>
              <a:t>for</a:t>
            </a:r>
            <a:r>
              <a:rPr lang="en-US" dirty="0"/>
              <a:t> SLSI, county engineers, GIS users, private engineering and surveying  firms)</a:t>
            </a:r>
          </a:p>
          <a:p>
            <a:r>
              <a:rPr lang="en-US" dirty="0"/>
              <a:t>Summary of feedback</a:t>
            </a:r>
          </a:p>
          <a:p>
            <a:pPr marL="971550" lvl="1" indent="-514350">
              <a:buAutoNum type="arabicPeriod"/>
            </a:pPr>
            <a:r>
              <a:rPr lang="en-US" dirty="0" err="1"/>
              <a:t>IaRCS</a:t>
            </a:r>
            <a:r>
              <a:rPr lang="en-US" dirty="0"/>
              <a:t> is used almost exclusively in place of SPCS 83</a:t>
            </a:r>
          </a:p>
          <a:p>
            <a:pPr marL="971550" lvl="1" indent="-514350">
              <a:buAutoNum type="arabicPeriod"/>
            </a:pPr>
            <a:r>
              <a:rPr lang="en-US" dirty="0"/>
              <a:t>Default designs of no benefit, since want </a:t>
            </a:r>
            <a:r>
              <a:rPr lang="en-US" dirty="0" err="1"/>
              <a:t>IaRCS</a:t>
            </a:r>
            <a:r>
              <a:rPr lang="en-US" dirty="0"/>
              <a:t> </a:t>
            </a:r>
          </a:p>
          <a:p>
            <a:pPr marL="971550" lvl="1" indent="-514350">
              <a:buAutoNum type="arabicPeriod"/>
            </a:pPr>
            <a:r>
              <a:rPr lang="en-US" dirty="0"/>
              <a:t>Sufficient flexibility if </a:t>
            </a:r>
            <a:r>
              <a:rPr lang="en-US" dirty="0" err="1"/>
              <a:t>IaRCS</a:t>
            </a:r>
            <a:r>
              <a:rPr lang="en-US" dirty="0"/>
              <a:t> adopted for SPCS2022</a:t>
            </a:r>
          </a:p>
          <a:p>
            <a:pPr marL="971550" lvl="1" indent="-514350">
              <a:buAutoNum type="arabicPeriod"/>
            </a:pPr>
            <a:r>
              <a:rPr lang="en-US" dirty="0"/>
              <a:t>Deadlines acceptable</a:t>
            </a:r>
          </a:p>
          <a:p>
            <a:pPr marL="971550" lvl="1" indent="-514350">
              <a:buAutoNum type="arabicPeriod"/>
            </a:pPr>
            <a:r>
              <a:rPr lang="en-US" dirty="0"/>
              <a:t>Special purpose zones not relevant</a:t>
            </a:r>
          </a:p>
        </p:txBody>
      </p:sp>
    </p:spTree>
    <p:extLst>
      <p:ext uri="{BB962C8B-B14F-4D97-AF65-F5344CB8AC3E}">
        <p14:creationId xmlns:p14="http://schemas.microsoft.com/office/powerpoint/2010/main" val="31714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Compare existing to proposed policy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39829A-9E2F-4CCA-B7CA-4FBE0B43758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13082" y="1286503"/>
          <a:ext cx="8517835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567">
                  <a:extLst>
                    <a:ext uri="{9D8B030D-6E8A-4147-A177-3AD203B41FA5}">
                      <a16:colId xmlns:a16="http://schemas.microsoft.com/office/drawing/2014/main" val="571199599"/>
                    </a:ext>
                  </a:extLst>
                </a:gridCol>
                <a:gridCol w="3279753">
                  <a:extLst>
                    <a:ext uri="{9D8B030D-6E8A-4147-A177-3AD203B41FA5}">
                      <a16:colId xmlns:a16="http://schemas.microsoft.com/office/drawing/2014/main" val="1305086544"/>
                    </a:ext>
                  </a:extLst>
                </a:gridCol>
                <a:gridCol w="3534515">
                  <a:extLst>
                    <a:ext uri="{9D8B030D-6E8A-4147-A177-3AD203B41FA5}">
                      <a16:colId xmlns:a16="http://schemas.microsoft.com/office/drawing/2014/main" val="842777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Characteristic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Existing SPCS 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Proposed (draft) SPCS2022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50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Exceptions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None stated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At discretion of NGS Director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147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Zone extent definition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County boundaries </a:t>
                      </a:r>
                      <a:r>
                        <a:rPr lang="en-US" dirty="0"/>
                        <a:t>(with a few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“Well-defined geographic regions” within state; no other requirement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2198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Design 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With respect to ellipsoid surface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With respect to topographic surface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88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/>
                        <a:t>*Distortion design criterion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Nominally 1</a:t>
                      </a:r>
                      <a:r>
                        <a:rPr lang="en-US" dirty="0"/>
                        <a:t>00 ppm (many exceptions; actual ~10-625 ppm)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Range 50-400 ppm for designs by 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638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/>
                        <a:t>*Low distortion projections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Infer as not allowed (although can exist in small states)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Allow min 20 ppm, but must be designed by others if &lt; 50 ppm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768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/>
                        <a:t>*Layered 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Not allowed (one exception in Kentucky)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Maximum of 2, and if so 1 must be a statewide zone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732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/>
                        <a:t>*Minimum zone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Not specified (but inferred as ~250 km for multi-zone states)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Must be &gt; 50 km if elevation range &lt; 250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673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i="1" dirty="0"/>
                        <a:t>*Special purpose 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Allowed for large urban areas on zone boundaries (but not used)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Excluded from policy (but NGS requested feedback in FRN)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0550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734A1B-0F6D-40E8-8099-967CA10533A5}"/>
              </a:ext>
            </a:extLst>
          </p:cNvPr>
          <p:cNvSpPr txBox="1"/>
          <p:nvPr/>
        </p:nvSpPr>
        <p:spPr>
          <a:xfrm>
            <a:off x="313082" y="6302009"/>
            <a:ext cx="832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*Denotes SPCS2022 policy item with feedback </a:t>
            </a:r>
          </a:p>
        </p:txBody>
      </p:sp>
    </p:spTree>
    <p:extLst>
      <p:ext uri="{BB962C8B-B14F-4D97-AF65-F5344CB8AC3E}">
        <p14:creationId xmlns:p14="http://schemas.microsoft.com/office/powerpoint/2010/main" val="26788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Feedback that impacts SPCS2022 policy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39829A-9E2F-4CCA-B7CA-4FBE0B437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970989"/>
              </p:ext>
            </p:extLst>
          </p:nvPr>
        </p:nvGraphicFramePr>
        <p:xfrm>
          <a:off x="313082" y="1286503"/>
          <a:ext cx="8517837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541">
                  <a:extLst>
                    <a:ext uri="{9D8B030D-6E8A-4147-A177-3AD203B41FA5}">
                      <a16:colId xmlns:a16="http://schemas.microsoft.com/office/drawing/2014/main" val="571199599"/>
                    </a:ext>
                  </a:extLst>
                </a:gridCol>
                <a:gridCol w="2385391">
                  <a:extLst>
                    <a:ext uri="{9D8B030D-6E8A-4147-A177-3AD203B41FA5}">
                      <a16:colId xmlns:a16="http://schemas.microsoft.com/office/drawing/2014/main" val="1305086544"/>
                    </a:ext>
                  </a:extLst>
                </a:gridCol>
                <a:gridCol w="2954905">
                  <a:extLst>
                    <a:ext uri="{9D8B030D-6E8A-4147-A177-3AD203B41FA5}">
                      <a16:colId xmlns:a16="http://schemas.microsoft.com/office/drawing/2014/main" val="842777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FRN / policy / procedure item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Feedback 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Feedback con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50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Statewide 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83% (17% N/A)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0% opposed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147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Zone layers (includes statewide)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64% say 2 layers 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36% want 3 or more layers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2198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Special purpose zones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70% (30% no opinion)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0% opposed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788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Deadlines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15% (for their LDP designs)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638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Flexibility in policy &amp; procedures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52% say acceptable as written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48% (due to spec purpose, number layers, min zone size)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1934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Free-form feedback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bg1"/>
                          </a:solidFill>
                        </a:rPr>
                        <a:t>Summary of comments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39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Distortion design and zone size minimum limits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IN, OH, WI want to keep existing small zones (IN willing to compromise); WY expressed similar generic concern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732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Assistance with design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Several want more help/guidance with LDP design; </a:t>
                      </a:r>
                      <a:br>
                        <a:rPr lang="en-US" dirty="0"/>
                      </a:br>
                      <a:r>
                        <a:rPr lang="en-US" dirty="0"/>
                        <a:t>AZ requested NGS provide a design tool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452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Accounting for topography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West states want 3 layers to better handle topography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93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NGS responses time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PA concerned about delay due to slow NGS responses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961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/>
                        <a:t>Support other projection types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2 individuals want other projection types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944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5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Projecting desire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58996" cy="48463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What does Iowa want?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IaRCS</a:t>
            </a:r>
            <a:r>
              <a:rPr lang="en-US" dirty="0"/>
              <a:t> as part of SPCS2022</a:t>
            </a:r>
          </a:p>
          <a:p>
            <a:pPr lvl="1"/>
            <a:r>
              <a:rPr lang="en-US" dirty="0"/>
              <a:t>2 layers? (</a:t>
            </a:r>
            <a:r>
              <a:rPr lang="en-US" dirty="0" err="1"/>
              <a:t>IaRCS</a:t>
            </a:r>
            <a:r>
              <a:rPr lang="en-US" dirty="0"/>
              <a:t> plus statewide only)</a:t>
            </a:r>
          </a:p>
          <a:p>
            <a:pPr lvl="1"/>
            <a:r>
              <a:rPr lang="en-US" dirty="0"/>
              <a:t>Defining parameters in US survey feet?</a:t>
            </a:r>
          </a:p>
          <a:p>
            <a:pPr>
              <a:lnSpc>
                <a:spcPct val="100000"/>
              </a:lnSpc>
            </a:pPr>
            <a:r>
              <a:rPr lang="en-US" dirty="0"/>
              <a:t>What does Minnesota want?</a:t>
            </a:r>
          </a:p>
          <a:p>
            <a:pPr lvl="1"/>
            <a:r>
              <a:rPr lang="en-US" dirty="0"/>
              <a:t>2 layers (new regional LDPs plus statewide only)</a:t>
            </a:r>
          </a:p>
          <a:p>
            <a:pPr>
              <a:lnSpc>
                <a:spcPct val="100000"/>
              </a:lnSpc>
            </a:pPr>
            <a:r>
              <a:rPr lang="en-US" dirty="0"/>
              <a:t>What does Wisconsin want?</a:t>
            </a:r>
          </a:p>
          <a:p>
            <a:pPr lvl="1"/>
            <a:r>
              <a:rPr lang="en-US" dirty="0"/>
              <a:t>3 layers (WISCRS, statewide, plus 3 existing)</a:t>
            </a:r>
          </a:p>
          <a:p>
            <a:pPr lvl="1"/>
            <a:r>
              <a:rPr lang="en-US" dirty="0"/>
              <a:t>Non-unique zones?  Replicate existing WISCRS coordinates?</a:t>
            </a:r>
          </a:p>
          <a:p>
            <a:pPr>
              <a:lnSpc>
                <a:spcPct val="100000"/>
              </a:lnSpc>
            </a:pPr>
            <a:r>
              <a:rPr lang="en-US" i="1" dirty="0"/>
              <a:t>What do other states want?</a:t>
            </a:r>
          </a:p>
        </p:txBody>
      </p:sp>
    </p:spTree>
    <p:extLst>
      <p:ext uri="{BB962C8B-B14F-4D97-AF65-F5344CB8AC3E}">
        <p14:creationId xmlns:p14="http://schemas.microsoft.com/office/powerpoint/2010/main" val="280810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contemplate…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58996" cy="51715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NGS </a:t>
            </a:r>
            <a:r>
              <a:rPr lang="en-US" b="1" i="1" dirty="0"/>
              <a:t>wants</a:t>
            </a:r>
            <a:r>
              <a:rPr lang="en-US" dirty="0"/>
              <a:t> to accommodate state desires</a:t>
            </a:r>
          </a:p>
          <a:p>
            <a:pPr lvl="1"/>
            <a:r>
              <a:rPr lang="en-US" dirty="0"/>
              <a:t>But SPCS2022 is a </a:t>
            </a:r>
            <a:r>
              <a:rPr lang="en-US" b="1" i="1" dirty="0"/>
              <a:t>national system</a:t>
            </a:r>
          </a:p>
          <a:p>
            <a:pPr lvl="1"/>
            <a:r>
              <a:rPr lang="en-US" dirty="0"/>
              <a:t>There is a need for some consistency </a:t>
            </a:r>
          </a:p>
          <a:p>
            <a:pPr lvl="1"/>
            <a:r>
              <a:rPr lang="en-US" dirty="0"/>
              <a:t>Promote best design practices</a:t>
            </a:r>
          </a:p>
          <a:p>
            <a:r>
              <a:rPr lang="en-US" dirty="0"/>
              <a:t>Approach in spirit of </a:t>
            </a:r>
            <a:r>
              <a:rPr lang="en-US" b="1" i="1" dirty="0"/>
              <a:t>compromise</a:t>
            </a:r>
            <a:r>
              <a:rPr lang="en-US" dirty="0"/>
              <a:t>, for example:</a:t>
            </a:r>
          </a:p>
          <a:p>
            <a:pPr lvl="1"/>
            <a:r>
              <a:rPr lang="en-US" dirty="0"/>
              <a:t>Allow 3 layers, but special purpose must be multi-state</a:t>
            </a:r>
          </a:p>
          <a:p>
            <a:pPr lvl="1"/>
            <a:r>
              <a:rPr lang="en-US" dirty="0"/>
              <a:t>Allow exceptions (“grandfathering”) of small zones</a:t>
            </a:r>
          </a:p>
          <a:p>
            <a:pPr lvl="1"/>
            <a:r>
              <a:rPr lang="en-US" dirty="0"/>
              <a:t>Reduce IN zones from 92 to 57, WI from 72 to 59</a:t>
            </a:r>
          </a:p>
          <a:p>
            <a:pPr lvl="1"/>
            <a:r>
              <a:rPr lang="en-US" dirty="0"/>
              <a:t>Relax deadlines on case-by-case basis</a:t>
            </a:r>
          </a:p>
          <a:p>
            <a:r>
              <a:rPr lang="en-US" dirty="0"/>
              <a:t>Support non-SPCS2022 zones?</a:t>
            </a:r>
          </a:p>
          <a:p>
            <a:pPr lvl="1"/>
            <a:r>
              <a:rPr lang="en-US" dirty="0"/>
              <a:t>e.g., give coordinates in OPUS and datasheets</a:t>
            </a:r>
          </a:p>
          <a:p>
            <a:pPr lvl="1"/>
            <a:r>
              <a:rPr lang="en-US" dirty="0"/>
              <a:t>Possible with standardized formats (e.g., WKT)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How much design assistance is needed?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840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SPCS2022 </a:t>
            </a:r>
            <a:r>
              <a:rPr lang="en-US" b="1" dirty="0"/>
              <a:t>Policy</a:t>
            </a:r>
            <a:r>
              <a:rPr lang="en-US" dirty="0"/>
              <a:t> &amp; </a:t>
            </a:r>
            <a:r>
              <a:rPr lang="en-US" b="1" dirty="0"/>
              <a:t>Procedures</a:t>
            </a:r>
            <a:endParaRPr lang="en-US" b="1" i="1" dirty="0"/>
          </a:p>
          <a:p>
            <a:pPr lvl="1">
              <a:lnSpc>
                <a:spcPct val="110000"/>
              </a:lnSpc>
            </a:pPr>
            <a:r>
              <a:rPr lang="en-US" dirty="0"/>
              <a:t>Standardized definitions and computations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Default designs similar to existing SPCS 83</a:t>
            </a:r>
          </a:p>
          <a:p>
            <a:pPr>
              <a:lnSpc>
                <a:spcPct val="110000"/>
              </a:lnSpc>
            </a:pPr>
            <a:r>
              <a:rPr lang="en-US" dirty="0"/>
              <a:t>Things yet to decide on SPCS2022 </a:t>
            </a:r>
            <a:r>
              <a:rPr lang="en-US" b="1" dirty="0"/>
              <a:t>Policy</a:t>
            </a:r>
            <a:r>
              <a:rPr lang="en-US" dirty="0"/>
              <a:t> &amp; </a:t>
            </a:r>
            <a:r>
              <a:rPr lang="en-US" b="1" dirty="0"/>
              <a:t>Procedures</a:t>
            </a:r>
            <a:endParaRPr lang="en-US" b="1" i="1" dirty="0"/>
          </a:p>
          <a:p>
            <a:pPr lvl="1">
              <a:lnSpc>
                <a:spcPct val="110000"/>
              </a:lnSpc>
            </a:pPr>
            <a:r>
              <a:rPr lang="en-US" dirty="0"/>
              <a:t>Layers:  1 statewide zone + 1 or 2 multizone layers?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Allow special purpose zones?  Only if in 2 or more states?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Minimum zone width 50 km (for elevation range &lt; 250 m)?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Unique defining geodetic parameters for all zones?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More assistance/guidance from NGS on LDP design?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Support of non-SPCS zones in NGS products &amp; services?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Consensus</a:t>
            </a:r>
            <a:r>
              <a:rPr lang="en-US" dirty="0"/>
              <a:t> state stakeholder input </a:t>
            </a:r>
          </a:p>
          <a:p>
            <a:pPr lvl="1">
              <a:lnSpc>
                <a:spcPct val="110000"/>
              </a:lnSpc>
            </a:pPr>
            <a:r>
              <a:rPr lang="en-US" b="1" i="1" dirty="0"/>
              <a:t>Required</a:t>
            </a:r>
            <a:r>
              <a:rPr lang="en-US" dirty="0"/>
              <a:t> for SPCS2022 zone requests, proposals, and designs</a:t>
            </a:r>
          </a:p>
        </p:txBody>
      </p:sp>
    </p:spTree>
    <p:extLst>
      <p:ext uri="{BB962C8B-B14F-4D97-AF65-F5344CB8AC3E}">
        <p14:creationId xmlns:p14="http://schemas.microsoft.com/office/powerpoint/2010/main" val="7336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Geodetic2015a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11415</TotalTime>
  <Words>5503</Words>
  <Application>Microsoft Office PowerPoint</Application>
  <PresentationFormat>On-screen Show (4:3)</PresentationFormat>
  <Paragraphs>1054</Paragraphs>
  <Slides>98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22" baseType="lpstr">
      <vt:lpstr>ＭＳ Ｐゴシック</vt:lpstr>
      <vt:lpstr>ＭＳ Ｐゴシック</vt:lpstr>
      <vt:lpstr>Arial</vt:lpstr>
      <vt:lpstr>Arial</vt:lpstr>
      <vt:lpstr>Calibri</vt:lpstr>
      <vt:lpstr>Courier New</vt:lpstr>
      <vt:lpstr>Times New Roman</vt:lpstr>
      <vt:lpstr>Verdana</vt:lpstr>
      <vt:lpstr>Wingdings</vt:lpstr>
      <vt:lpstr>1_NGSPowerPointTemplate</vt:lpstr>
      <vt:lpstr>Newly Approved  NGS Template10.2009</vt:lpstr>
      <vt:lpstr>Office Theme</vt:lpstr>
      <vt:lpstr>1_Office Theme</vt:lpstr>
      <vt:lpstr>2_Office Theme</vt:lpstr>
      <vt:lpstr>2_Globe</vt:lpstr>
      <vt:lpstr>1_Globe</vt:lpstr>
      <vt:lpstr>3_Office Theme</vt:lpstr>
      <vt:lpstr>4_Office Theme</vt:lpstr>
      <vt:lpstr>5_Office Theme</vt:lpstr>
      <vt:lpstr>9_Geodetic2015a</vt:lpstr>
      <vt:lpstr>6_Office Theme</vt:lpstr>
      <vt:lpstr>7_Office Theme</vt:lpstr>
      <vt:lpstr>8_Office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A New State Plane Coordinate System</vt:lpstr>
      <vt:lpstr>The Plan</vt:lpstr>
      <vt:lpstr>Recent SPCS2022 project activity</vt:lpstr>
      <vt:lpstr>PowerPoint Presentation</vt:lpstr>
      <vt:lpstr>Who attended the SPCS2022 webinars?</vt:lpstr>
      <vt:lpstr>Federal Register Notice</vt:lpstr>
      <vt:lpstr>History and Future of State Plane</vt:lpstr>
      <vt:lpstr>SPCS Special Publication</vt:lpstr>
      <vt:lpstr>PowerPoint Presentation</vt:lpstr>
      <vt:lpstr>PowerPoint Presentation</vt:lpstr>
      <vt:lpstr>PowerPoint Presentation</vt:lpstr>
      <vt:lpstr>Draft SPCS2022 Policy &amp; Procedures</vt:lpstr>
      <vt:lpstr>Why are the documents so long?</vt:lpstr>
      <vt:lpstr>Definitions in Policy &amp; Procedures</vt:lpstr>
      <vt:lpstr>PowerPoint Presentation</vt:lpstr>
      <vt:lpstr>Linear distortion at topo surface</vt:lpstr>
      <vt:lpstr>PowerPoint Presentation</vt:lpstr>
      <vt:lpstr>PowerPoint Presentation</vt:lpstr>
      <vt:lpstr>PowerPoint Presentation</vt:lpstr>
      <vt:lpstr>Linear distortion magnitudes ppm = parts per million (mm/km)</vt:lpstr>
      <vt:lpstr>Linear distortion magnitudes ppm = parts per million (mm/km)</vt:lpstr>
      <vt:lpstr>Linear distortion magnitudes ppm = parts per million (mm/km)</vt:lpstr>
      <vt:lpstr>PowerPoint Presentation</vt:lpstr>
      <vt:lpstr>Why only a 1-parallel LCC?</vt:lpstr>
      <vt:lpstr>Consider Iowa North SPCS 83 Zone</vt:lpstr>
      <vt:lpstr>PowerPoint Presentation</vt:lpstr>
      <vt:lpstr>Default SPCS2022 designs</vt:lpstr>
      <vt:lpstr>Examples of combined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Default SPCS2022 would look a lot like SPCS 83…</vt:lpstr>
      <vt:lpstr>What changes for default designs?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Statewide and “layered” zones</vt:lpstr>
      <vt:lpstr>Kentucky layered zones</vt:lpstr>
      <vt:lpstr>Kentucky layered zones</vt:lpstr>
      <vt:lpstr>PowerPoint Presentation</vt:lpstr>
      <vt:lpstr>PowerPoint Presentation</vt:lpstr>
      <vt:lpstr>PowerPoint Presentation</vt:lpstr>
      <vt:lpstr>Linear distortion design criteria</vt:lpstr>
      <vt:lpstr>Linear distortion magnitudes</vt:lpstr>
      <vt:lpstr>Linear distortion magnitudes</vt:lpstr>
      <vt:lpstr>Minimum LDP distortion &amp; zone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Indiana Geospatial Coordinate System</vt:lpstr>
      <vt:lpstr>Why restrictions on LDP design?</vt:lpstr>
      <vt:lpstr>Other considerations for zones</vt:lpstr>
      <vt:lpstr>What states want LDPs?</vt:lpstr>
      <vt:lpstr>PowerPoint Presentation</vt:lpstr>
      <vt:lpstr>PowerPoint Presentation</vt:lpstr>
      <vt:lpstr>“Special purpose” zones</vt:lpstr>
      <vt:lpstr>Navajo Nation</vt:lpstr>
      <vt:lpstr>PowerPoint Presentation</vt:lpstr>
      <vt:lpstr>PowerPoint Presentation</vt:lpstr>
      <vt:lpstr>PowerPoint Presentation</vt:lpstr>
      <vt:lpstr>Linear units</vt:lpstr>
      <vt:lpstr>PowerPoint Presentation</vt:lpstr>
      <vt:lpstr>PowerPoint Presentation</vt:lpstr>
      <vt:lpstr>Procedures for SPCS2022 input</vt:lpstr>
      <vt:lpstr>Deadlines for SPCS2022 requests</vt:lpstr>
      <vt:lpstr>Overview of FRN feedback</vt:lpstr>
      <vt:lpstr>Organizations represented</vt:lpstr>
      <vt:lpstr>PowerPoint Presentation</vt:lpstr>
      <vt:lpstr>States that did NOT respond to FRN</vt:lpstr>
      <vt:lpstr>The 5 FRN questions</vt:lpstr>
      <vt:lpstr>Reminders about SPCS2022 stuff</vt:lpstr>
      <vt:lpstr>Responses to the 5 FRN questions</vt:lpstr>
      <vt:lpstr>Summary of other FRN input</vt:lpstr>
      <vt:lpstr>The Iowa FRN feedback</vt:lpstr>
      <vt:lpstr>Compare existing to proposed policy</vt:lpstr>
      <vt:lpstr>Feedback that impacts SPCS2022 policy</vt:lpstr>
      <vt:lpstr>Projecting desire</vt:lpstr>
      <vt:lpstr>Things to contemplate…</vt:lpstr>
      <vt:lpstr>Summary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490</cp:revision>
  <dcterms:created xsi:type="dcterms:W3CDTF">2017-04-17T06:30:29Z</dcterms:created>
  <dcterms:modified xsi:type="dcterms:W3CDTF">2018-11-30T03:37:14Z</dcterms:modified>
</cp:coreProperties>
</file>