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85"/>
  </p:notesMasterIdLst>
  <p:sldIdLst>
    <p:sldId id="256" r:id="rId3"/>
    <p:sldId id="258" r:id="rId4"/>
    <p:sldId id="329" r:id="rId5"/>
    <p:sldId id="321" r:id="rId6"/>
    <p:sldId id="282" r:id="rId7"/>
    <p:sldId id="308" r:id="rId8"/>
    <p:sldId id="309" r:id="rId9"/>
    <p:sldId id="377" r:id="rId10"/>
    <p:sldId id="310" r:id="rId11"/>
    <p:sldId id="382" r:id="rId12"/>
    <p:sldId id="259" r:id="rId13"/>
    <p:sldId id="263" r:id="rId14"/>
    <p:sldId id="264" r:id="rId15"/>
    <p:sldId id="295" r:id="rId16"/>
    <p:sldId id="265" r:id="rId17"/>
    <p:sldId id="266" r:id="rId18"/>
    <p:sldId id="298" r:id="rId19"/>
    <p:sldId id="296" r:id="rId20"/>
    <p:sldId id="342" r:id="rId21"/>
    <p:sldId id="267" r:id="rId22"/>
    <p:sldId id="268" r:id="rId23"/>
    <p:sldId id="269" r:id="rId24"/>
    <p:sldId id="270" r:id="rId25"/>
    <p:sldId id="351" r:id="rId26"/>
    <p:sldId id="352" r:id="rId27"/>
    <p:sldId id="357" r:id="rId28"/>
    <p:sldId id="358" r:id="rId29"/>
    <p:sldId id="359" r:id="rId30"/>
    <p:sldId id="360" r:id="rId31"/>
    <p:sldId id="361" r:id="rId32"/>
    <p:sldId id="363" r:id="rId33"/>
    <p:sldId id="364" r:id="rId34"/>
    <p:sldId id="365" r:id="rId35"/>
    <p:sldId id="368" r:id="rId36"/>
    <p:sldId id="369" r:id="rId37"/>
    <p:sldId id="372" r:id="rId38"/>
    <p:sldId id="362" r:id="rId39"/>
    <p:sldId id="355" r:id="rId40"/>
    <p:sldId id="273" r:id="rId41"/>
    <p:sldId id="274" r:id="rId42"/>
    <p:sldId id="370" r:id="rId43"/>
    <p:sldId id="330" r:id="rId44"/>
    <p:sldId id="371" r:id="rId45"/>
    <p:sldId id="373" r:id="rId46"/>
    <p:sldId id="374" r:id="rId47"/>
    <p:sldId id="331" r:id="rId48"/>
    <p:sldId id="367" r:id="rId49"/>
    <p:sldId id="380" r:id="rId50"/>
    <p:sldId id="379" r:id="rId51"/>
    <p:sldId id="383" r:id="rId52"/>
    <p:sldId id="277" r:id="rId53"/>
    <p:sldId id="299" r:id="rId54"/>
    <p:sldId id="300" r:id="rId55"/>
    <p:sldId id="302" r:id="rId56"/>
    <p:sldId id="303" r:id="rId57"/>
    <p:sldId id="306" r:id="rId58"/>
    <p:sldId id="307" r:id="rId59"/>
    <p:sldId id="301" r:id="rId60"/>
    <p:sldId id="279" r:id="rId61"/>
    <p:sldId id="333" r:id="rId62"/>
    <p:sldId id="332" r:id="rId63"/>
    <p:sldId id="334" r:id="rId64"/>
    <p:sldId id="339" r:id="rId65"/>
    <p:sldId id="335" r:id="rId66"/>
    <p:sldId id="336" r:id="rId67"/>
    <p:sldId id="338" r:id="rId68"/>
    <p:sldId id="337" r:id="rId69"/>
    <p:sldId id="340" r:id="rId70"/>
    <p:sldId id="341" r:id="rId71"/>
    <p:sldId id="278" r:id="rId72"/>
    <p:sldId id="384" r:id="rId73"/>
    <p:sldId id="385" r:id="rId74"/>
    <p:sldId id="386" r:id="rId75"/>
    <p:sldId id="387" r:id="rId76"/>
    <p:sldId id="388" r:id="rId77"/>
    <p:sldId id="389" r:id="rId78"/>
    <p:sldId id="344" r:id="rId79"/>
    <p:sldId id="390" r:id="rId80"/>
    <p:sldId id="343" r:id="rId81"/>
    <p:sldId id="350" r:id="rId82"/>
    <p:sldId id="366" r:id="rId83"/>
    <p:sldId id="375" r:id="rId8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229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53" autoAdjust="0"/>
    <p:restoredTop sz="94660"/>
  </p:normalViewPr>
  <p:slideViewPr>
    <p:cSldViewPr>
      <p:cViewPr>
        <p:scale>
          <a:sx n="77" d="100"/>
          <a:sy n="77" d="100"/>
        </p:scale>
        <p:origin x="-156" y="-78"/>
      </p:cViewPr>
      <p:guideLst>
        <p:guide orient="horz" pos="2160"/>
        <p:guide pos="2880"/>
      </p:guideLst>
    </p:cSldViewPr>
  </p:slideViewPr>
  <p:notesTextViewPr>
    <p:cViewPr>
      <p:scale>
        <a:sx n="100" d="100"/>
        <a:sy n="100" d="100"/>
      </p:scale>
      <p:origin x="0" y="0"/>
    </p:cViewPr>
  </p:notesTextViewPr>
  <p:sorterViewPr>
    <p:cViewPr>
      <p:scale>
        <a:sx n="81" d="100"/>
        <a:sy n="81" d="100"/>
      </p:scale>
      <p:origin x="0" y="1935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A5BB94C-A7DB-4C36-A364-F452B1A658BA}" type="datetimeFigureOut">
              <a:rPr lang="en-US"/>
              <a:pPr>
                <a:defRPr/>
              </a:pPr>
              <a:t>3/7/2011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7E79D12A-2707-4E94-A46B-E41A3C534B3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A792B3-641E-4BDE-AF9E-97733A47D101}"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Old webpage</a:t>
            </a:r>
            <a:endParaRPr lang="en-US" dirty="0"/>
          </a:p>
        </p:txBody>
      </p:sp>
      <p:sp>
        <p:nvSpPr>
          <p:cNvPr id="4" name="Slide Number Placeholder 3"/>
          <p:cNvSpPr>
            <a:spLocks noGrp="1"/>
          </p:cNvSpPr>
          <p:nvPr>
            <p:ph type="sldNum" sz="quarter" idx="10"/>
          </p:nvPr>
        </p:nvSpPr>
        <p:spPr/>
        <p:txBody>
          <a:bodyPr/>
          <a:lstStyle/>
          <a:p>
            <a:pPr>
              <a:defRPr/>
            </a:pPr>
            <a:fld id="{7E79D12A-2707-4E94-A46B-E41A3C534B37}" type="slidenum">
              <a:rPr lang="en-US" smtClean="0"/>
              <a:pPr>
                <a:defRPr/>
              </a:pPr>
              <a:t>42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Segue: CGPS are providing excellent velocities.  Because</a:t>
            </a:r>
            <a:r>
              <a:rPr lang="en-US" baseline="0" dirty="0" smtClean="0"/>
              <a:t> of these, NGS is poised to compute new coordinates for our CGPS.</a:t>
            </a:r>
            <a:endParaRPr lang="en-US" dirty="0"/>
          </a:p>
        </p:txBody>
      </p:sp>
      <p:sp>
        <p:nvSpPr>
          <p:cNvPr id="4" name="Slide Number Placeholder 3"/>
          <p:cNvSpPr>
            <a:spLocks noGrp="1"/>
          </p:cNvSpPr>
          <p:nvPr>
            <p:ph type="sldNum" sz="quarter" idx="10"/>
          </p:nvPr>
        </p:nvSpPr>
        <p:spPr/>
        <p:txBody>
          <a:bodyPr/>
          <a:lstStyle/>
          <a:p>
            <a:pPr>
              <a:defRPr/>
            </a:pPr>
            <a:fld id="{7E79D12A-2707-4E94-A46B-E41A3C534B37}" type="slidenum">
              <a:rPr lang="en-US" smtClean="0"/>
              <a:pPr>
                <a:defRPr/>
              </a:pPr>
              <a:t>50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r>
              <a:rPr lang="en-US" smtClean="0">
                <a:latin typeface="Arial" pitchFamily="34" charset="0"/>
              </a:rPr>
              <a:t>The most common datums are highlighted</a:t>
            </a:r>
          </a:p>
        </p:txBody>
      </p:sp>
      <p:sp>
        <p:nvSpPr>
          <p:cNvPr id="77828" name="Slide Number Placeholder 3"/>
          <p:cNvSpPr>
            <a:spLocks noGrp="1"/>
          </p:cNvSpPr>
          <p:nvPr>
            <p:ph type="sldNum" sz="quarter" idx="5"/>
          </p:nvPr>
        </p:nvSpPr>
        <p:spPr>
          <a:noFill/>
        </p:spPr>
        <p:txBody>
          <a:bodyPr/>
          <a:lstStyle/>
          <a:p>
            <a:fld id="{51A6E671-9DAE-41F7-86B1-ED49AAD33946}" type="slidenum">
              <a:rPr lang="en-US" smtClean="0">
                <a:latin typeface="Arial" pitchFamily="34" charset="0"/>
              </a:rPr>
              <a:pPr/>
              <a:t>62</a:t>
            </a:fld>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Error in</a:t>
            </a:r>
            <a:r>
              <a:rPr lang="en-US" baseline="0" dirty="0" smtClean="0"/>
              <a:t> source data (</a:t>
            </a:r>
            <a:r>
              <a:rPr lang="en-US" baseline="0" dirty="0" err="1" smtClean="0"/>
              <a:t>eg</a:t>
            </a:r>
            <a:r>
              <a:rPr lang="en-US" baseline="0" dirty="0" smtClean="0"/>
              <a:t>, NAD83=2 cm) AND in transformations (</a:t>
            </a:r>
            <a:r>
              <a:rPr lang="en-US" baseline="0" dirty="0" err="1" smtClean="0"/>
              <a:t>eg</a:t>
            </a:r>
            <a:r>
              <a:rPr lang="en-US" baseline="0" dirty="0" smtClean="0"/>
              <a:t> going </a:t>
            </a:r>
            <a:r>
              <a:rPr lang="en-US" baseline="0" dirty="0" err="1" smtClean="0"/>
              <a:t>fr</a:t>
            </a:r>
            <a:r>
              <a:rPr lang="en-US" baseline="0" dirty="0" smtClean="0"/>
              <a:t> 83 to 88 = 5cm</a:t>
            </a:r>
            <a:endParaRPr lang="en-US" dirty="0"/>
          </a:p>
        </p:txBody>
      </p:sp>
      <p:sp>
        <p:nvSpPr>
          <p:cNvPr id="4" name="Slide Number Placeholder 3"/>
          <p:cNvSpPr>
            <a:spLocks noGrp="1"/>
          </p:cNvSpPr>
          <p:nvPr>
            <p:ph type="sldNum" sz="quarter" idx="10"/>
          </p:nvPr>
        </p:nvSpPr>
        <p:spPr/>
        <p:txBody>
          <a:bodyPr/>
          <a:lstStyle/>
          <a:p>
            <a:pPr>
              <a:defRPr/>
            </a:pPr>
            <a:fld id="{7E79D12A-2707-4E94-A46B-E41A3C534B37}" type="slidenum">
              <a:rPr lang="en-US" smtClean="0"/>
              <a:pPr>
                <a:defRPr/>
              </a:pPr>
              <a:t>69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8/adjusted, followed by 88/GPS </a:t>
            </a:r>
            <a:r>
              <a:rPr lang="en-US" dirty="0" err="1" smtClean="0"/>
              <a:t>Obs</a:t>
            </a:r>
            <a:r>
              <a:rPr lang="en-US" dirty="0" smtClean="0"/>
              <a:t>, then 29/adjusted,</a:t>
            </a:r>
            <a:r>
              <a:rPr lang="en-US" baseline="0" dirty="0" smtClean="0"/>
              <a:t> etc</a:t>
            </a:r>
          </a:p>
          <a:p>
            <a:r>
              <a:rPr lang="en-US" baseline="0" dirty="0" smtClean="0"/>
              <a:t>0 in H column indicates 2007 NRA; B (or other) indicates subsequently submitted project</a:t>
            </a:r>
            <a:endParaRPr lang="en-US" dirty="0"/>
          </a:p>
        </p:txBody>
      </p:sp>
      <p:sp>
        <p:nvSpPr>
          <p:cNvPr id="4" name="Slide Number Placeholder 3"/>
          <p:cNvSpPr>
            <a:spLocks noGrp="1"/>
          </p:cNvSpPr>
          <p:nvPr>
            <p:ph type="sldNum" sz="quarter" idx="10"/>
          </p:nvPr>
        </p:nvSpPr>
        <p:spPr/>
        <p:txBody>
          <a:bodyPr/>
          <a:lstStyle/>
          <a:p>
            <a:pPr>
              <a:defRPr/>
            </a:pPr>
            <a:fld id="{7E79D12A-2707-4E94-A46B-E41A3C534B37}" type="slidenum">
              <a:rPr lang="en-US" smtClean="0"/>
              <a:pPr>
                <a:defRPr/>
              </a:pPr>
              <a:t>73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Ortho height not computed by arithmetic,</a:t>
            </a:r>
            <a:r>
              <a:rPr lang="en-US" baseline="0" dirty="0" smtClean="0"/>
              <a:t> </a:t>
            </a:r>
            <a:r>
              <a:rPr lang="en-US" baseline="0" dirty="0" err="1" smtClean="0"/>
              <a:t>eg</a:t>
            </a:r>
            <a:r>
              <a:rPr lang="en-US" baseline="0" dirty="0" smtClean="0"/>
              <a:t>, </a:t>
            </a:r>
            <a:r>
              <a:rPr lang="en-US" baseline="0" dirty="0" err="1" smtClean="0"/>
              <a:t>Oht</a:t>
            </a:r>
            <a:r>
              <a:rPr lang="en-US" baseline="0" dirty="0" smtClean="0"/>
              <a:t>=</a:t>
            </a:r>
            <a:r>
              <a:rPr lang="en-US" baseline="0" dirty="0" err="1" smtClean="0"/>
              <a:t>eHt</a:t>
            </a:r>
            <a:r>
              <a:rPr lang="en-US" baseline="0" dirty="0" smtClean="0"/>
              <a:t> –(</a:t>
            </a:r>
            <a:r>
              <a:rPr lang="en-US" baseline="0" dirty="0" err="1" smtClean="0"/>
              <a:t>geoid</a:t>
            </a:r>
            <a:r>
              <a:rPr lang="en-US" baseline="0" dirty="0" smtClean="0"/>
              <a:t> height) and</a:t>
            </a:r>
          </a:p>
          <a:p>
            <a:r>
              <a:rPr lang="en-US" baseline="0" dirty="0" smtClean="0"/>
              <a:t>.</a:t>
            </a:r>
          </a:p>
          <a:p>
            <a:endParaRPr lang="en-US" dirty="0"/>
          </a:p>
        </p:txBody>
      </p:sp>
      <p:sp>
        <p:nvSpPr>
          <p:cNvPr id="4" name="Slide Number Placeholder 3"/>
          <p:cNvSpPr>
            <a:spLocks noGrp="1"/>
          </p:cNvSpPr>
          <p:nvPr>
            <p:ph type="sldNum" sz="quarter" idx="10"/>
          </p:nvPr>
        </p:nvSpPr>
        <p:spPr/>
        <p:txBody>
          <a:bodyPr/>
          <a:lstStyle/>
          <a:p>
            <a:pPr>
              <a:defRPr/>
            </a:pPr>
            <a:fld id="{7E79D12A-2707-4E94-A46B-E41A3C534B37}" type="slidenum">
              <a:rPr lang="en-US" smtClean="0"/>
              <a:pPr>
                <a:defRPr/>
              </a:pPr>
              <a:t>75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datum tags and epoch dates and adjustment</a:t>
            </a:r>
            <a:r>
              <a:rPr lang="en-US" baseline="0" dirty="0" smtClean="0"/>
              <a:t> date. </a:t>
            </a:r>
            <a:r>
              <a:rPr lang="en-US" baseline="0" dirty="0" err="1" smtClean="0"/>
              <a:t>Geoid</a:t>
            </a:r>
            <a:r>
              <a:rPr lang="en-US" baseline="0" dirty="0" smtClean="0"/>
              <a:t> height</a:t>
            </a:r>
            <a:r>
              <a:rPr lang="en-US" baseline="0" dirty="0"/>
              <a:t> </a:t>
            </a:r>
            <a:r>
              <a:rPr lang="en-US" baseline="0" dirty="0" smtClean="0"/>
              <a:t>factual statement.</a:t>
            </a:r>
            <a:endParaRPr lang="en-US" dirty="0"/>
          </a:p>
        </p:txBody>
      </p:sp>
      <p:sp>
        <p:nvSpPr>
          <p:cNvPr id="4" name="Slide Number Placeholder 3"/>
          <p:cNvSpPr>
            <a:spLocks noGrp="1"/>
          </p:cNvSpPr>
          <p:nvPr>
            <p:ph type="sldNum" sz="quarter" idx="10"/>
          </p:nvPr>
        </p:nvSpPr>
        <p:spPr/>
        <p:txBody>
          <a:bodyPr/>
          <a:lstStyle/>
          <a:p>
            <a:pPr>
              <a:defRPr/>
            </a:pPr>
            <a:fld id="{7E79D12A-2707-4E94-A46B-E41A3C534B37}" type="slidenum">
              <a:rPr lang="en-US" smtClean="0"/>
              <a:pPr>
                <a:defRPr/>
              </a:pPr>
              <a:t>76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Says that “a” model was used in the adjustment, doesn’t say anywhere that GEOID09 was used.  And doesn’t show a date of the adjustment.  This one happens to be 2010 (post G09 publication).</a:t>
            </a:r>
            <a:endParaRPr lang="en-US" dirty="0"/>
          </a:p>
        </p:txBody>
      </p:sp>
      <p:sp>
        <p:nvSpPr>
          <p:cNvPr id="4" name="Slide Number Placeholder 3"/>
          <p:cNvSpPr>
            <a:spLocks noGrp="1"/>
          </p:cNvSpPr>
          <p:nvPr>
            <p:ph type="sldNum" sz="quarter" idx="10"/>
          </p:nvPr>
        </p:nvSpPr>
        <p:spPr/>
        <p:txBody>
          <a:bodyPr/>
          <a:lstStyle/>
          <a:p>
            <a:pPr>
              <a:defRPr/>
            </a:pPr>
            <a:fld id="{7E79D12A-2707-4E94-A46B-E41A3C534B37}" type="slidenum">
              <a:rPr lang="en-US" smtClean="0"/>
              <a:pPr>
                <a:defRPr/>
              </a:pPr>
              <a:t>77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E79D12A-2707-4E94-A46B-E41A3C534B37}" type="slidenum">
              <a:rPr lang="en-US" smtClean="0"/>
              <a:pPr>
                <a:defRPr/>
              </a:pPr>
              <a:t>78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Geoid09 shows on datasheet, but in this case, it WAS</a:t>
            </a:r>
            <a:r>
              <a:rPr lang="en-US" baseline="0" dirty="0" smtClean="0"/>
              <a:t> used.</a:t>
            </a:r>
          </a:p>
          <a:p>
            <a:r>
              <a:rPr lang="en-US" baseline="0" dirty="0" smtClean="0"/>
              <a:t>Adjustment date shows 2/10/07 because this station was fixed in the network that was submitted. </a:t>
            </a:r>
          </a:p>
          <a:p>
            <a:r>
              <a:rPr lang="en-US" baseline="0" dirty="0" smtClean="0"/>
              <a:t>There is absolutely no indication which </a:t>
            </a:r>
            <a:r>
              <a:rPr lang="en-US" baseline="0" dirty="0" err="1" smtClean="0"/>
              <a:t>Geoid</a:t>
            </a:r>
            <a:r>
              <a:rPr lang="en-US" baseline="0" dirty="0" smtClean="0"/>
              <a:t> model was used; because history date is 2008, one might guess that it would be G03, but it was G09.  If you retrieve the Project, NEW stations –ones whose el ht adjustment date is NOT 02/10/07—will show an adjustment date of 2010, after G09 was published.</a:t>
            </a:r>
            <a:endParaRPr lang="en-US" dirty="0"/>
          </a:p>
        </p:txBody>
      </p:sp>
      <p:sp>
        <p:nvSpPr>
          <p:cNvPr id="4" name="Slide Number Placeholder 3"/>
          <p:cNvSpPr>
            <a:spLocks noGrp="1"/>
          </p:cNvSpPr>
          <p:nvPr>
            <p:ph type="sldNum" sz="quarter" idx="10"/>
          </p:nvPr>
        </p:nvSpPr>
        <p:spPr/>
        <p:txBody>
          <a:bodyPr/>
          <a:lstStyle/>
          <a:p>
            <a:pPr>
              <a:defRPr/>
            </a:pPr>
            <a:fld id="{7E79D12A-2707-4E94-A46B-E41A3C534B37}" type="slidenum">
              <a:rPr lang="en-US" smtClean="0"/>
              <a:pPr>
                <a:defRPr/>
              </a:pPr>
              <a:t>80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Give public</a:t>
            </a:r>
            <a:r>
              <a:rPr lang="en-US" baseline="0" dirty="0" smtClean="0"/>
              <a:t> an opportunity to observe surveyors in action and to learn about one of the world’s oldest professions.</a:t>
            </a:r>
            <a:endParaRPr lang="en-US" dirty="0"/>
          </a:p>
        </p:txBody>
      </p:sp>
      <p:sp>
        <p:nvSpPr>
          <p:cNvPr id="4" name="Slide Number Placeholder 3"/>
          <p:cNvSpPr>
            <a:spLocks noGrp="1"/>
          </p:cNvSpPr>
          <p:nvPr>
            <p:ph type="sldNum" sz="quarter" idx="10"/>
          </p:nvPr>
        </p:nvSpPr>
        <p:spPr/>
        <p:txBody>
          <a:bodyPr/>
          <a:lstStyle/>
          <a:p>
            <a:pPr>
              <a:defRPr/>
            </a:pPr>
            <a:fld id="{7E79D12A-2707-4E94-A46B-E41A3C534B37}" type="slidenum">
              <a:rPr lang="en-US" smtClean="0"/>
              <a:pPr>
                <a:defRPr/>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F99ED0D-FC80-4E8A-B491-8F71032F34E9}" type="slidenum">
              <a:rPr lang="en-US" smtClean="0">
                <a:solidFill>
                  <a:srgbClr val="000000"/>
                </a:solidFill>
                <a:latin typeface="Arial" pitchFamily="34" charset="0"/>
              </a:rPr>
              <a:pPr/>
              <a:t>7</a:t>
            </a:fld>
            <a:endParaRPr lang="en-US" smtClean="0">
              <a:solidFill>
                <a:srgbClr val="000000"/>
              </a:solidFill>
              <a:latin typeface="Arial" pitchFamily="34" charset="0"/>
            </a:endParaRPr>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New points for 09 include data from Height Modernization projects: Leveling/GPS from BMs to CGPS in southern CA;</a:t>
            </a:r>
          </a:p>
          <a:p>
            <a:pPr eaLnBrk="1" hangingPunct="1">
              <a:spcBef>
                <a:spcPct val="0"/>
              </a:spcBef>
            </a:pPr>
            <a:r>
              <a:rPr lang="en-US" smtClean="0"/>
              <a:t>GPS data on BMs in San Joaquin Valley and northern CA. Yellow dots represent those HPGN marks that were leveled to from NGVD29 but which were improperly coded as NAVD88 in the database.  Their use in G03 probably contributed to the errors in the model in the central valley that were seen.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Red are rejected; in</a:t>
            </a:r>
            <a:r>
              <a:rPr lang="en-US" baseline="0" dirty="0" smtClean="0"/>
              <a:t> this case, these were NOT NAVD88 level ties.</a:t>
            </a:r>
            <a:endParaRPr lang="en-US" dirty="0"/>
          </a:p>
        </p:txBody>
      </p:sp>
      <p:sp>
        <p:nvSpPr>
          <p:cNvPr id="4" name="Slide Number Placeholder 3"/>
          <p:cNvSpPr>
            <a:spLocks noGrp="1"/>
          </p:cNvSpPr>
          <p:nvPr>
            <p:ph type="sldNum" sz="quarter" idx="10"/>
          </p:nvPr>
        </p:nvSpPr>
        <p:spPr/>
        <p:txBody>
          <a:bodyPr/>
          <a:lstStyle/>
          <a:p>
            <a:pPr>
              <a:defRPr/>
            </a:pPr>
            <a:fld id="{7E79D12A-2707-4E94-A46B-E41A3C534B37}" type="slidenum">
              <a:rPr lang="en-US" smtClean="0"/>
              <a:pPr>
                <a:defRPr/>
              </a:pPr>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r>
              <a:rPr lang="en-US" smtClean="0">
                <a:latin typeface="Arial" pitchFamily="34" charset="0"/>
              </a:rPr>
              <a:t>Shown on the state are the 12 Caltrans districts; the counties are arranged by which CT District they are in.</a:t>
            </a:r>
          </a:p>
        </p:txBody>
      </p:sp>
      <p:sp>
        <p:nvSpPr>
          <p:cNvPr id="64516" name="Slide Number Placeholder 3"/>
          <p:cNvSpPr>
            <a:spLocks noGrp="1"/>
          </p:cNvSpPr>
          <p:nvPr>
            <p:ph type="sldNum" sz="quarter" idx="5"/>
          </p:nvPr>
        </p:nvSpPr>
        <p:spPr>
          <a:noFill/>
        </p:spPr>
        <p:txBody>
          <a:bodyPr/>
          <a:lstStyle/>
          <a:p>
            <a:fld id="{17464306-126A-418E-9963-F2C22C9F4892}" type="slidenum">
              <a:rPr lang="en-US" smtClean="0">
                <a:latin typeface="Arial" pitchFamily="34" charset="0"/>
              </a:rPr>
              <a:pPr/>
              <a:t>13</a:t>
            </a:fld>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it’s too crowded, you can expand the layers and show</a:t>
            </a:r>
            <a:r>
              <a:rPr lang="en-US" baseline="0" dirty="0" smtClean="0"/>
              <a:t> only those that you want.</a:t>
            </a:r>
          </a:p>
          <a:p>
            <a:r>
              <a:rPr lang="en-US" baseline="0" dirty="0" smtClean="0"/>
              <a:t>Blue triangles are leveled NAVD88, green hexagons are Ht Mod, yellow squares are HARN (not HM), </a:t>
            </a:r>
            <a:r>
              <a:rPr lang="en-US" baseline="0" dirty="0" err="1" smtClean="0"/>
              <a:t>beigey</a:t>
            </a:r>
            <a:r>
              <a:rPr lang="en-US" baseline="0" dirty="0" smtClean="0"/>
              <a:t>-green pentagons are leveled HARNs, purple circles are CGPS.</a:t>
            </a:r>
            <a:endParaRPr lang="en-US" dirty="0"/>
          </a:p>
        </p:txBody>
      </p:sp>
      <p:sp>
        <p:nvSpPr>
          <p:cNvPr id="4" name="Slide Number Placeholder 3"/>
          <p:cNvSpPr>
            <a:spLocks noGrp="1"/>
          </p:cNvSpPr>
          <p:nvPr>
            <p:ph type="sldNum" sz="quarter" idx="10"/>
          </p:nvPr>
        </p:nvSpPr>
        <p:spPr/>
        <p:txBody>
          <a:bodyPr/>
          <a:lstStyle/>
          <a:p>
            <a:pPr>
              <a:defRPr/>
            </a:pPr>
            <a:fld id="{7E79D12A-2707-4E94-A46B-E41A3C534B37}" type="slidenum">
              <a:rPr lang="en-US" smtClean="0"/>
              <a:pPr>
                <a:defRPr/>
              </a:pPr>
              <a:t>16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r>
              <a:rPr lang="en-US" dirty="0" smtClean="0">
                <a:latin typeface="Arial" pitchFamily="34" charset="0"/>
              </a:rPr>
              <a:t>To better spread out and make easier </a:t>
            </a:r>
            <a:r>
              <a:rPr lang="en-US" dirty="0" err="1" smtClean="0">
                <a:latin typeface="Arial" pitchFamily="34" charset="0"/>
              </a:rPr>
              <a:t>accesss</a:t>
            </a:r>
            <a:r>
              <a:rPr lang="en-US" dirty="0" smtClean="0">
                <a:latin typeface="Arial" pitchFamily="34" charset="0"/>
              </a:rPr>
              <a:t> to vertical control, NGS started an initiative in the mid-1990’s called Height Modernization, whereby GPS data was observed in networks often at the scale of a county.  This shows Sac County before the Sac Valley HM project was loaded in mid- 2010.  Because conversion </a:t>
            </a:r>
            <a:r>
              <a:rPr lang="en-US" dirty="0" err="1" smtClean="0">
                <a:latin typeface="Arial" pitchFamily="34" charset="0"/>
              </a:rPr>
              <a:t>fr</a:t>
            </a:r>
            <a:r>
              <a:rPr lang="en-US" dirty="0" smtClean="0">
                <a:latin typeface="Arial" pitchFamily="34" charset="0"/>
              </a:rPr>
              <a:t> GE to GM is not working (can someone help?), these are not the most current.</a:t>
            </a:r>
          </a:p>
        </p:txBody>
      </p:sp>
      <p:sp>
        <p:nvSpPr>
          <p:cNvPr id="66564" name="Slide Number Placeholder 3"/>
          <p:cNvSpPr>
            <a:spLocks noGrp="1"/>
          </p:cNvSpPr>
          <p:nvPr>
            <p:ph type="sldNum" sz="quarter" idx="5"/>
          </p:nvPr>
        </p:nvSpPr>
        <p:spPr>
          <a:noFill/>
        </p:spPr>
        <p:txBody>
          <a:bodyPr/>
          <a:lstStyle/>
          <a:p>
            <a:fld id="{62A25FBF-1528-4D3B-9E9B-BE7B78325C37}" type="slidenum">
              <a:rPr lang="en-US" smtClean="0">
                <a:latin typeface="Arial" pitchFamily="34" charset="0"/>
              </a:rPr>
              <a:pPr/>
              <a:t>21</a:t>
            </a:fld>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Gold is OPUS-DB.</a:t>
            </a:r>
            <a:r>
              <a:rPr lang="en-US" baseline="0" dirty="0" smtClean="0"/>
              <a:t>  Remember the orders that the colors represent?</a:t>
            </a:r>
            <a:endParaRPr lang="en-US" dirty="0"/>
          </a:p>
        </p:txBody>
      </p:sp>
      <p:sp>
        <p:nvSpPr>
          <p:cNvPr id="4" name="Slide Number Placeholder 3"/>
          <p:cNvSpPr>
            <a:spLocks noGrp="1"/>
          </p:cNvSpPr>
          <p:nvPr>
            <p:ph type="sldNum" sz="quarter" idx="10"/>
          </p:nvPr>
        </p:nvSpPr>
        <p:spPr/>
        <p:txBody>
          <a:bodyPr/>
          <a:lstStyle/>
          <a:p>
            <a:pPr>
              <a:defRPr/>
            </a:pPr>
            <a:fld id="{7E79D12A-2707-4E94-A46B-E41A3C534B37}" type="slidenum">
              <a:rPr lang="en-US" smtClean="0"/>
              <a:pPr>
                <a:defRPr/>
              </a:pPr>
              <a:t>37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r>
              <a:rPr lang="en-US" smtClean="0">
                <a:latin typeface="Arial" pitchFamily="34" charset="0"/>
              </a:rPr>
              <a:t>Does not distinguish between VERTCON and other NAVD88.  Blue-first order, Red-second order, Black-other, eg, third or readjusted or posted</a:t>
            </a:r>
          </a:p>
        </p:txBody>
      </p:sp>
      <p:sp>
        <p:nvSpPr>
          <p:cNvPr id="67588" name="Slide Number Placeholder 3"/>
          <p:cNvSpPr>
            <a:spLocks noGrp="1"/>
          </p:cNvSpPr>
          <p:nvPr>
            <p:ph type="sldNum" sz="quarter" idx="5"/>
          </p:nvPr>
        </p:nvSpPr>
        <p:spPr>
          <a:noFill/>
        </p:spPr>
        <p:txBody>
          <a:bodyPr/>
          <a:lstStyle/>
          <a:p>
            <a:fld id="{28A607E3-D429-4629-B3B6-F0B7606CEE9B}" type="slidenum">
              <a:rPr lang="en-US" smtClean="0">
                <a:latin typeface="Arial" pitchFamily="34" charset="0"/>
              </a:rPr>
              <a:pPr/>
              <a:t>39</a:t>
            </a:fld>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E0E4FF9-E8B5-4E35-B95D-E6145CECF07B}" type="datetimeFigureOut">
              <a:rPr lang="en-US"/>
              <a:pPr>
                <a:defRPr/>
              </a:pPr>
              <a:t>3/7/2011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8C5178-76E8-4807-94A2-33D9EE901A8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A934608-F4D0-4697-A291-658B97C72AFF}" type="datetimeFigureOut">
              <a:rPr lang="en-US"/>
              <a:pPr>
                <a:defRPr/>
              </a:pPr>
              <a:t>3/7/2011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E8C552-9394-4055-8AFD-772A0945DAB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F70F9A9-A068-4D4D-9698-7A00CE0A1AF1}" type="datetimeFigureOut">
              <a:rPr lang="en-US"/>
              <a:pPr>
                <a:defRPr/>
              </a:pPr>
              <a:t>3/7/2011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07AB8D9-16EE-4A6D-A467-AE363AF8258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D8E72DE-4FD5-420B-ADB3-57B865931655}" type="datetimeFigureOut">
              <a:rPr lang="en-US"/>
              <a:pPr>
                <a:defRPr/>
              </a:pPr>
              <a:t>3/7/2011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4A1C51-F9EC-47B3-BE9D-A0B5EB120D0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E4C4CF4-A229-4999-88AD-6EE9E06979DB}" type="datetimeFigureOut">
              <a:rPr lang="en-US"/>
              <a:pPr>
                <a:defRPr/>
              </a:pPr>
              <a:t>3/7/2011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A2B368-7AB8-4845-8A19-A5DAFE26866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8E34FFF-D665-41CD-9A5C-8BB4B28D0B2A}" type="datetimeFigureOut">
              <a:rPr lang="en-US"/>
              <a:pPr>
                <a:defRPr/>
              </a:pPr>
              <a:t>3/7/2011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D5A9B0D-DB3C-4CC1-BDE5-AA28919091C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A8FFD13-8FFC-4049-8343-0B5BBC28E14F}" type="datetimeFigureOut">
              <a:rPr lang="en-US"/>
              <a:pPr>
                <a:defRPr/>
              </a:pPr>
              <a:t>3/7/2011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DD95333-A103-4F60-8CE4-AAD296158AA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315EFCE-04A8-4AFB-838E-FA425204DC01}" type="datetimeFigureOut">
              <a:rPr lang="en-US"/>
              <a:pPr>
                <a:defRPr/>
              </a:pPr>
              <a:t>3/7/2011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CD1A9E8-59F6-44A7-A3A6-0B783CF09A6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C476619-D332-41BF-8E31-236D74B91179}" type="datetimeFigureOut">
              <a:rPr lang="en-US"/>
              <a:pPr>
                <a:defRPr/>
              </a:pPr>
              <a:t>3/7/2011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30E6CD3-AAFF-41D1-8489-866F35554C6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8651E62-4224-42C3-B935-22C9A2F3907A}" type="datetimeFigureOut">
              <a:rPr lang="en-US"/>
              <a:pPr>
                <a:defRPr/>
              </a:pPr>
              <a:t>3/7/2011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3BD8C00-268C-4C8D-932F-75DA6A6B7A8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22E2654-EE13-4A66-B20A-E9DBF85871D8}" type="datetimeFigureOut">
              <a:rPr lang="en-US"/>
              <a:pPr>
                <a:defRPr/>
              </a:pPr>
              <a:t>3/7/2011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AED06AA-475D-41C4-B816-D42F4783891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6" descr="Header Slid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71CA09E-3526-4A59-B8E7-D22BFFA6875D}" type="datetimeFigureOut">
              <a:rPr lang="en-US"/>
              <a:pPr>
                <a:defRPr/>
              </a:pPr>
              <a:t>3/7/2011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25EC216-D24B-4034-BB63-040A6DA5FAE5}" type="slidenum">
              <a:rPr lang="en-US"/>
              <a:pPr>
                <a:defRPr/>
              </a:pPr>
              <a:t>‹#›</a:t>
            </a:fld>
            <a:endParaRPr lang="en-US"/>
          </a:p>
        </p:txBody>
      </p:sp>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BC8026C-B8BB-4FF2-9A14-084DFFB367B4}" type="datetimeFigureOut">
              <a:rPr lang="en-US"/>
              <a:pPr>
                <a:defRPr/>
              </a:pPr>
              <a:t>3/7/2011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4D039B8-3E43-4B6D-843B-5D62EF83B4C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Marti.ikehara@noaa.gov"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ngs.noaa.gov/"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www.ngs.noaa.gov/CORS-Proxy/OPUS/OpusNewReg.jsp"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csrc.ucsd.edu/"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Header Slid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075" name="Title 1"/>
          <p:cNvSpPr>
            <a:spLocks noGrp="1"/>
          </p:cNvSpPr>
          <p:nvPr>
            <p:ph type="ctrTitle"/>
          </p:nvPr>
        </p:nvSpPr>
        <p:spPr/>
        <p:txBody>
          <a:bodyPr/>
          <a:lstStyle/>
          <a:p>
            <a:pPr eaLnBrk="1" hangingPunct="1"/>
            <a:r>
              <a:rPr lang="en-US" sz="4000" dirty="0" smtClean="0">
                <a:latin typeface="Times New Roman" pitchFamily="18" charset="0"/>
                <a:cs typeface="Times New Roman" pitchFamily="18" charset="0"/>
              </a:rPr>
              <a:t>NGS Programs and Geodetic Tools, Part II</a:t>
            </a:r>
          </a:p>
        </p:txBody>
      </p:sp>
      <p:sp>
        <p:nvSpPr>
          <p:cNvPr id="3" name="Subtitle 2"/>
          <p:cNvSpPr>
            <a:spLocks noGrp="1"/>
          </p:cNvSpPr>
          <p:nvPr>
            <p:ph type="subTitle" idx="1"/>
          </p:nvPr>
        </p:nvSpPr>
        <p:spPr>
          <a:xfrm>
            <a:off x="1371600" y="3733800"/>
            <a:ext cx="6400800" cy="2514600"/>
          </a:xfrm>
        </p:spPr>
        <p:txBody>
          <a:bodyPr rtlCol="0">
            <a:normAutofit fontScale="85000" lnSpcReduction="10000"/>
          </a:bodyPr>
          <a:lstStyle/>
          <a:p>
            <a:pPr eaLnBrk="1" fontAlgn="auto" hangingPunct="1">
              <a:spcAft>
                <a:spcPts val="0"/>
              </a:spcAft>
              <a:buFont typeface="Arial" pitchFamily="34" charset="0"/>
              <a:buNone/>
              <a:defRPr/>
            </a:pPr>
            <a:r>
              <a:rPr lang="en-US" sz="2800" dirty="0" smtClean="0">
                <a:solidFill>
                  <a:schemeClr val="accent5"/>
                </a:solidFill>
                <a:latin typeface="Times New Roman" pitchFamily="18" charset="0"/>
                <a:cs typeface="Times New Roman" pitchFamily="18" charset="0"/>
              </a:rPr>
              <a:t>Marti </a:t>
            </a:r>
            <a:r>
              <a:rPr lang="en-US" sz="2800" dirty="0" err="1" smtClean="0">
                <a:solidFill>
                  <a:schemeClr val="accent5"/>
                </a:solidFill>
                <a:latin typeface="Times New Roman" pitchFamily="18" charset="0"/>
                <a:cs typeface="Times New Roman" pitchFamily="18" charset="0"/>
              </a:rPr>
              <a:t>Ikehara</a:t>
            </a:r>
            <a:endParaRPr lang="en-US" sz="2800" dirty="0" smtClean="0">
              <a:solidFill>
                <a:schemeClr val="accent5"/>
              </a:solidFill>
              <a:latin typeface="Times New Roman" pitchFamily="18" charset="0"/>
              <a:cs typeface="Times New Roman" pitchFamily="18" charset="0"/>
            </a:endParaRPr>
          </a:p>
          <a:p>
            <a:pPr eaLnBrk="1" fontAlgn="auto" hangingPunct="1">
              <a:spcAft>
                <a:spcPts val="0"/>
              </a:spcAft>
              <a:buFont typeface="Arial" pitchFamily="34" charset="0"/>
              <a:buNone/>
              <a:defRPr/>
            </a:pPr>
            <a:r>
              <a:rPr lang="en-US" sz="2800" dirty="0" smtClean="0">
                <a:solidFill>
                  <a:schemeClr val="accent5"/>
                </a:solidFill>
                <a:latin typeface="Times New Roman" pitchFamily="18" charset="0"/>
                <a:cs typeface="Times New Roman" pitchFamily="18" charset="0"/>
              </a:rPr>
              <a:t>California Geodetic Advisor</a:t>
            </a:r>
          </a:p>
          <a:p>
            <a:pPr eaLnBrk="1" fontAlgn="auto" hangingPunct="1">
              <a:spcAft>
                <a:spcPts val="0"/>
              </a:spcAft>
              <a:buFont typeface="Arial" pitchFamily="34" charset="0"/>
              <a:buNone/>
              <a:defRPr/>
            </a:pPr>
            <a:r>
              <a:rPr lang="en-US" sz="2800" dirty="0" smtClean="0">
                <a:solidFill>
                  <a:schemeClr val="accent5"/>
                </a:solidFill>
                <a:latin typeface="Times New Roman" pitchFamily="18" charset="0"/>
                <a:cs typeface="Times New Roman" pitchFamily="18" charset="0"/>
                <a:hlinkClick r:id="rId4"/>
              </a:rPr>
              <a:t>Marti.ikehara@noaa.gov</a:t>
            </a:r>
            <a:endParaRPr lang="en-US" sz="2800" dirty="0" smtClean="0">
              <a:solidFill>
                <a:schemeClr val="accent5"/>
              </a:solidFill>
              <a:latin typeface="Times New Roman" pitchFamily="18" charset="0"/>
              <a:cs typeface="Times New Roman" pitchFamily="18" charset="0"/>
            </a:endParaRPr>
          </a:p>
          <a:p>
            <a:pPr eaLnBrk="1" fontAlgn="auto" hangingPunct="1">
              <a:spcAft>
                <a:spcPts val="0"/>
              </a:spcAft>
              <a:buFont typeface="Arial" pitchFamily="34" charset="0"/>
              <a:buNone/>
              <a:defRPr/>
            </a:pPr>
            <a:r>
              <a:rPr lang="en-US" sz="2800" dirty="0" smtClean="0">
                <a:solidFill>
                  <a:schemeClr val="accent5"/>
                </a:solidFill>
                <a:latin typeface="Times New Roman" pitchFamily="18" charset="0"/>
                <a:cs typeface="Times New Roman" pitchFamily="18" charset="0"/>
              </a:rPr>
              <a:t>Sacramento, CA</a:t>
            </a:r>
          </a:p>
          <a:p>
            <a:pPr eaLnBrk="1" fontAlgn="auto" hangingPunct="1">
              <a:spcAft>
                <a:spcPts val="0"/>
              </a:spcAft>
              <a:defRPr/>
            </a:pPr>
            <a:r>
              <a:rPr lang="en-US" sz="4200" dirty="0" smtClean="0">
                <a:solidFill>
                  <a:schemeClr val="tx1"/>
                </a:solidFill>
              </a:rPr>
              <a:t>ftp://ftp.ngs.noaa.gov/pub/marti</a:t>
            </a:r>
            <a:endParaRPr lang="en-US" sz="4200" dirty="0" smtClean="0">
              <a:solidFill>
                <a:schemeClr val="tx1"/>
              </a:solidFill>
              <a:latin typeface="Times New Roman" pitchFamily="18" charset="0"/>
              <a:cs typeface="Times New Roman" pitchFamily="18" charset="0"/>
            </a:endParaRPr>
          </a:p>
          <a:p>
            <a:pPr eaLnBrk="1" fontAlgn="auto" hangingPunct="1">
              <a:spcAft>
                <a:spcPts val="0"/>
              </a:spcAft>
              <a:buFont typeface="Arial" pitchFamily="34" charset="0"/>
              <a:buNone/>
              <a:defRPr/>
            </a:pPr>
            <a:r>
              <a:rPr lang="en-US" sz="1800" dirty="0" smtClean="0">
                <a:solidFill>
                  <a:schemeClr val="accent5"/>
                </a:solidFill>
                <a:latin typeface="Times New Roman" pitchFamily="18" charset="0"/>
                <a:cs typeface="Times New Roman" pitchFamily="18" charset="0"/>
              </a:rPr>
              <a:t>CLSA/NALS Conference, Las Vegas, NV; March 2011</a:t>
            </a:r>
            <a:endParaRPr lang="en-US" sz="1800" dirty="0">
              <a:solidFill>
                <a:schemeClr val="accent5"/>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t>ftp://ftp.ngs.noaa.gov/</a:t>
            </a:r>
            <a:br>
              <a:rPr lang="en-US" dirty="0" smtClean="0"/>
            </a:br>
            <a:r>
              <a:rPr lang="en-US" dirty="0" smtClean="0"/>
              <a:t>pub/</a:t>
            </a:r>
            <a:r>
              <a:rPr lang="en-US" dirty="0" err="1" smtClean="0"/>
              <a:t>marti</a:t>
            </a:r>
            <a:r>
              <a:rPr lang="en-US" dirty="0" smtClean="0"/>
              <a:t>/geoid09</a:t>
            </a:r>
            <a:endParaRPr lang="en-US" dirty="0"/>
          </a:p>
        </p:txBody>
      </p:sp>
      <p:pic>
        <p:nvPicPr>
          <p:cNvPr id="135170" name="Picture 2"/>
          <p:cNvPicPr>
            <a:picLocks noChangeAspect="1" noChangeArrowheads="1"/>
          </p:cNvPicPr>
          <p:nvPr/>
        </p:nvPicPr>
        <p:blipFill>
          <a:blip r:embed="rId2" cstate="print"/>
          <a:srcRect t="13402"/>
          <a:stretch>
            <a:fillRect/>
          </a:stretch>
        </p:blipFill>
        <p:spPr bwMode="auto">
          <a:xfrm>
            <a:off x="381000" y="1676400"/>
            <a:ext cx="12192000"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Researching Geodetic Control</a:t>
            </a:r>
            <a:endParaRPr lang="en-US" dirty="0"/>
          </a:p>
        </p:txBody>
      </p:sp>
      <p:sp>
        <p:nvSpPr>
          <p:cNvPr id="3" name="Content Placeholder 2"/>
          <p:cNvSpPr>
            <a:spLocks noGrp="1"/>
          </p:cNvSpPr>
          <p:nvPr>
            <p:ph idx="1"/>
          </p:nvPr>
        </p:nvSpPr>
        <p:spPr>
          <a:xfrm>
            <a:off x="457200" y="1295400"/>
            <a:ext cx="8229600" cy="4525963"/>
          </a:xfrm>
        </p:spPr>
        <p:txBody>
          <a:bodyPr/>
          <a:lstStyle/>
          <a:p>
            <a:r>
              <a:rPr lang="en-US" dirty="0" smtClean="0"/>
              <a:t>NGS Sources</a:t>
            </a:r>
          </a:p>
          <a:p>
            <a:pPr lvl="1"/>
            <a:r>
              <a:rPr lang="en-US" dirty="0" smtClean="0"/>
              <a:t>NGS Datasheets</a:t>
            </a:r>
          </a:p>
          <a:p>
            <a:pPr lvl="1">
              <a:buNone/>
            </a:pPr>
            <a:r>
              <a:rPr lang="en-US" dirty="0" smtClean="0"/>
              <a:t>	MAP-based:</a:t>
            </a:r>
          </a:p>
          <a:p>
            <a:pPr lvl="1"/>
            <a:r>
              <a:rPr lang="en-US" dirty="0" smtClean="0"/>
              <a:t>CGAR (CA Geodetic Advisor Resources) </a:t>
            </a:r>
            <a:r>
              <a:rPr lang="en-US" dirty="0" err="1" smtClean="0"/>
              <a:t>webpages</a:t>
            </a:r>
            <a:endParaRPr lang="en-US" dirty="0" smtClean="0"/>
          </a:p>
          <a:p>
            <a:pPr lvl="1"/>
            <a:r>
              <a:rPr lang="en-US" dirty="0" err="1" smtClean="0"/>
              <a:t>DSWorld</a:t>
            </a:r>
            <a:r>
              <a:rPr lang="en-US" dirty="0" smtClean="0"/>
              <a:t>, application with Google Earth</a:t>
            </a:r>
          </a:p>
          <a:p>
            <a:pPr lvl="1"/>
            <a:r>
              <a:rPr lang="en-US" dirty="0" smtClean="0"/>
              <a:t>OPUS-DB</a:t>
            </a:r>
          </a:p>
          <a:p>
            <a:r>
              <a:rPr lang="en-US" dirty="0" smtClean="0"/>
              <a:t>CSRC Height Mod project (Central Coast)</a:t>
            </a:r>
          </a:p>
          <a:p>
            <a:r>
              <a:rPr lang="en-US" dirty="0" smtClean="0"/>
              <a:t>PBO CGPS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Horizontal)">
                                      <p:cBhvr>
                                        <p:cTn id="7" dur="500"/>
                                        <p:tgtEl>
                                          <p:spTgt spid="3">
                                            <p:txEl>
                                              <p:pRg st="2" end="2"/>
                                            </p:txEl>
                                          </p:spTgt>
                                        </p:tgtEl>
                                      </p:cBhvr>
                                    </p:animEffect>
                                  </p:childTnLst>
                                </p:cTn>
                              </p:par>
                              <p:par>
                                <p:cTn id="8" presetID="16" presetClass="entr" presetSubtype="2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Horizontal)">
                                      <p:cBhvr>
                                        <p:cTn id="10" dur="500"/>
                                        <p:tgtEl>
                                          <p:spTgt spid="3">
                                            <p:txEl>
                                              <p:pRg st="3" end="3"/>
                                            </p:txEl>
                                          </p:spTgt>
                                        </p:tgtEl>
                                      </p:cBhvr>
                                    </p:animEffect>
                                  </p:childTnLst>
                                </p:cTn>
                              </p:par>
                              <p:par>
                                <p:cTn id="11" presetID="16" presetClass="entr" presetSubtype="26"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arn(inHorizontal)">
                                      <p:cBhvr>
                                        <p:cTn id="13" dur="500"/>
                                        <p:tgtEl>
                                          <p:spTgt spid="3">
                                            <p:txEl>
                                              <p:pRg st="4" end="4"/>
                                            </p:txEl>
                                          </p:spTgt>
                                        </p:tgtEl>
                                      </p:cBhvr>
                                    </p:animEffect>
                                  </p:childTnLst>
                                </p:cTn>
                              </p:par>
                              <p:par>
                                <p:cTn id="14" presetID="16" presetClass="entr" presetSubtype="26"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barn(inHorizontal)">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3352800"/>
            <a:ext cx="20574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6" name="Title 1"/>
          <p:cNvSpPr>
            <a:spLocks noGrp="1"/>
          </p:cNvSpPr>
          <p:nvPr>
            <p:ph type="title"/>
          </p:nvPr>
        </p:nvSpPr>
        <p:spPr/>
        <p:txBody>
          <a:bodyPr/>
          <a:lstStyle/>
          <a:p>
            <a:r>
              <a:rPr lang="en-US" sz="4000" dirty="0" smtClean="0"/>
              <a:t>Visualization of NGS Geodetic Control</a:t>
            </a:r>
          </a:p>
        </p:txBody>
      </p:sp>
      <p:sp>
        <p:nvSpPr>
          <p:cNvPr id="31747" name="Content Placeholder 2"/>
          <p:cNvSpPr>
            <a:spLocks noGrp="1"/>
          </p:cNvSpPr>
          <p:nvPr>
            <p:ph idx="1"/>
          </p:nvPr>
        </p:nvSpPr>
        <p:spPr>
          <a:xfrm>
            <a:off x="457200" y="1600200"/>
            <a:ext cx="8458200" cy="4525963"/>
          </a:xfrm>
        </p:spPr>
        <p:txBody>
          <a:bodyPr/>
          <a:lstStyle/>
          <a:p>
            <a:r>
              <a:rPr lang="en-US" dirty="0" smtClean="0"/>
              <a:t>CA Geodetic advisor Resources (CGAR) website, hosted by CT Office of Land Surveys webpage</a:t>
            </a:r>
          </a:p>
          <a:p>
            <a:pPr>
              <a:buFont typeface="Arial" pitchFamily="34" charset="0"/>
              <a:buNone/>
            </a:pPr>
            <a:r>
              <a:rPr lang="en-US" sz="3600" dirty="0" smtClean="0"/>
              <a:t>http://www.dot.ca.gov/hq/row/landsurveys/geodetic</a:t>
            </a:r>
          </a:p>
          <a:p>
            <a:pPr lvl="1"/>
            <a:r>
              <a:rPr lang="en-US" dirty="0" smtClean="0"/>
              <a:t>Google Earth </a:t>
            </a:r>
            <a:r>
              <a:rPr lang="en-US" dirty="0" err="1" smtClean="0"/>
              <a:t>kmls</a:t>
            </a:r>
            <a:endParaRPr lang="en-US" dirty="0" smtClean="0"/>
          </a:p>
          <a:p>
            <a:pPr lvl="1"/>
            <a:r>
              <a:rPr lang="en-US" dirty="0" smtClean="0"/>
              <a:t>Google Maps online</a:t>
            </a:r>
          </a:p>
          <a:p>
            <a:pPr lvl="1"/>
            <a:r>
              <a:rPr lang="en-US" dirty="0" err="1" smtClean="0"/>
              <a:t>Shapefiles</a:t>
            </a:r>
            <a:endParaRPr lang="en-US" dirty="0" smtClean="0"/>
          </a:p>
          <a:p>
            <a:r>
              <a:rPr lang="en-US" dirty="0" err="1" smtClean="0"/>
              <a:t>DSWorld</a:t>
            </a:r>
            <a:r>
              <a:rPr lang="en-US" dirty="0" smtClean="0"/>
              <a:t>, NGS partner software</a:t>
            </a:r>
          </a:p>
          <a:p>
            <a:endParaRPr lang="en-US"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914400" y="304800"/>
            <a:ext cx="7620000" cy="1143000"/>
          </a:xfrm>
        </p:spPr>
        <p:txBody>
          <a:bodyPr/>
          <a:lstStyle/>
          <a:p>
            <a:pPr eaLnBrk="1" hangingPunct="1"/>
            <a:r>
              <a:rPr lang="en-US" sz="3200" smtClean="0"/>
              <a:t>http://www.dot.ca.gov/hq/row/landsurveys/geodetic/geodetic_control.html</a:t>
            </a:r>
          </a:p>
        </p:txBody>
      </p:sp>
      <p:pic>
        <p:nvPicPr>
          <p:cNvPr id="32771" name="Picture 2"/>
          <p:cNvPicPr>
            <a:picLocks noGrp="1" noChangeAspect="1" noChangeArrowheads="1"/>
          </p:cNvPicPr>
          <p:nvPr>
            <p:ph idx="1"/>
          </p:nvPr>
        </p:nvPicPr>
        <p:blipFill>
          <a:blip r:embed="rId4" cstate="print"/>
          <a:srcRect b="4034"/>
          <a:stretch>
            <a:fillRect/>
          </a:stretch>
        </p:blipFill>
        <p:spPr>
          <a:xfrm>
            <a:off x="950913" y="1600200"/>
            <a:ext cx="8766175" cy="5257800"/>
          </a:xfrm>
        </p:spPr>
      </p:pic>
      <p:sp>
        <p:nvSpPr>
          <p:cNvPr id="4" name="Up Arrow 3"/>
          <p:cNvSpPr/>
          <p:nvPr/>
        </p:nvSpPr>
        <p:spPr bwMode="auto">
          <a:xfrm rot="16040468" flipH="1">
            <a:off x="5540112" y="2261291"/>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
        <p:nvSpPr>
          <p:cNvPr id="5" name="Up Arrow 4"/>
          <p:cNvSpPr/>
          <p:nvPr/>
        </p:nvSpPr>
        <p:spPr bwMode="auto">
          <a:xfrm rot="10800000" flipH="1">
            <a:off x="7086600" y="5638800"/>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
        <p:nvSpPr>
          <p:cNvPr id="6" name="Up Arrow 5"/>
          <p:cNvSpPr/>
          <p:nvPr/>
        </p:nvSpPr>
        <p:spPr bwMode="auto">
          <a:xfrm rot="4359452" flipH="1">
            <a:off x="1146250" y="3054049"/>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10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breeze.wav"/>
                                        </p:tgtEl>
                                      </p:cMediaNode>
                                    </p:audio>
                                  </p:sub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457200" y="-609600"/>
            <a:ext cx="12192000" cy="7620000"/>
          </a:xfrm>
          <a:prstGeom prst="rect">
            <a:avLst/>
          </a:prstGeom>
          <a:noFill/>
          <a:ln w="9525">
            <a:noFill/>
            <a:miter lim="800000"/>
            <a:headEnd/>
            <a:tailEnd/>
          </a:ln>
        </p:spPr>
      </p:pic>
      <p:sp>
        <p:nvSpPr>
          <p:cNvPr id="3" name="Up Arrow 2"/>
          <p:cNvSpPr/>
          <p:nvPr/>
        </p:nvSpPr>
        <p:spPr bwMode="auto">
          <a:xfrm rot="13803801" flipH="1">
            <a:off x="7524078" y="4167519"/>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noChangeArrowheads="1"/>
          </p:cNvPicPr>
          <p:nvPr/>
        </p:nvPicPr>
        <p:blipFill>
          <a:blip r:embed="rId2" cstate="print"/>
          <a:srcRect/>
          <a:stretch>
            <a:fillRect/>
          </a:stretch>
        </p:blipFill>
        <p:spPr bwMode="auto">
          <a:xfrm>
            <a:off x="0" y="-685800"/>
            <a:ext cx="10972800" cy="822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3" cstate="print"/>
          <a:srcRect/>
          <a:stretch>
            <a:fillRect/>
          </a:stretch>
        </p:blipFill>
        <p:spPr bwMode="auto">
          <a:xfrm>
            <a:off x="304800" y="-685800"/>
            <a:ext cx="10972800" cy="8229600"/>
          </a:xfrm>
          <a:prstGeom prst="rect">
            <a:avLst/>
          </a:prstGeom>
          <a:noFill/>
          <a:ln w="9525">
            <a:noFill/>
            <a:miter lim="800000"/>
            <a:headEnd/>
            <a:tailEnd/>
          </a:ln>
        </p:spPr>
      </p:pic>
      <p:sp>
        <p:nvSpPr>
          <p:cNvPr id="3" name="Up Arrow 2"/>
          <p:cNvSpPr/>
          <p:nvPr/>
        </p:nvSpPr>
        <p:spPr bwMode="auto">
          <a:xfrm rot="19327930" flipH="1">
            <a:off x="699339" y="4359386"/>
            <a:ext cx="365760" cy="914400"/>
          </a:xfrm>
          <a:prstGeom prst="upArrow">
            <a:avLst>
              <a:gd name="adj1" fmla="val 50000"/>
              <a:gd name="adj2" fmla="val 77003"/>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457200" y="-609600"/>
            <a:ext cx="12192000" cy="7620000"/>
          </a:xfrm>
          <a:prstGeom prst="rect">
            <a:avLst/>
          </a:prstGeom>
          <a:noFill/>
          <a:ln w="9525">
            <a:noFill/>
            <a:miter lim="800000"/>
            <a:headEnd/>
            <a:tailEnd/>
          </a:ln>
        </p:spPr>
      </p:pic>
      <p:sp>
        <p:nvSpPr>
          <p:cNvPr id="3" name="Up Arrow 2"/>
          <p:cNvSpPr/>
          <p:nvPr/>
        </p:nvSpPr>
        <p:spPr bwMode="auto">
          <a:xfrm rot="13803801" flipH="1">
            <a:off x="2418679" y="4396119"/>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0" y="0"/>
            <a:ext cx="12192000" cy="762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5" name="Picture 3"/>
          <p:cNvPicPr>
            <a:picLocks noChangeAspect="1" noChangeArrowheads="1"/>
          </p:cNvPicPr>
          <p:nvPr/>
        </p:nvPicPr>
        <p:blipFill>
          <a:blip r:embed="rId2" cstate="print"/>
          <a:srcRect/>
          <a:stretch>
            <a:fillRect/>
          </a:stretch>
        </p:blipFill>
        <p:spPr bwMode="auto">
          <a:xfrm>
            <a:off x="-1524000" y="-266700"/>
            <a:ext cx="12192000" cy="739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a:xfrm>
            <a:off x="457200" y="274638"/>
            <a:ext cx="8229600" cy="715962"/>
          </a:xfrm>
        </p:spPr>
        <p:txBody>
          <a:bodyPr/>
          <a:lstStyle/>
          <a:p>
            <a:pPr eaLnBrk="1" hangingPunct="1"/>
            <a:r>
              <a:rPr lang="en-US" sz="3200" smtClean="0"/>
              <a:t>Order of Topics</a:t>
            </a:r>
          </a:p>
        </p:txBody>
      </p:sp>
      <p:sp>
        <p:nvSpPr>
          <p:cNvPr id="4099" name="Content Placeholder 4"/>
          <p:cNvSpPr>
            <a:spLocks noGrp="1"/>
          </p:cNvSpPr>
          <p:nvPr>
            <p:ph idx="1"/>
          </p:nvPr>
        </p:nvSpPr>
        <p:spPr>
          <a:xfrm>
            <a:off x="457200" y="1143000"/>
            <a:ext cx="8229600" cy="4983163"/>
          </a:xfrm>
        </p:spPr>
        <p:txBody>
          <a:bodyPr/>
          <a:lstStyle/>
          <a:p>
            <a:pPr eaLnBrk="1" hangingPunct="1"/>
            <a:r>
              <a:rPr lang="en-US" dirty="0" smtClean="0"/>
              <a:t>March 19, NSPS-sponsored </a:t>
            </a:r>
            <a:r>
              <a:rPr lang="en-US" u="sng" dirty="0" smtClean="0">
                <a:solidFill>
                  <a:schemeClr val="accent2">
                    <a:lumMod val="75000"/>
                  </a:schemeClr>
                </a:solidFill>
              </a:rPr>
              <a:t>Surveying USA</a:t>
            </a:r>
          </a:p>
          <a:p>
            <a:pPr eaLnBrk="1" hangingPunct="1"/>
            <a:r>
              <a:rPr lang="en-US" dirty="0" smtClean="0"/>
              <a:t>Researching geodetic control</a:t>
            </a:r>
          </a:p>
          <a:p>
            <a:pPr eaLnBrk="1" hangingPunct="1"/>
            <a:r>
              <a:rPr lang="en-US" dirty="0" smtClean="0"/>
              <a:t>HTDP (</a:t>
            </a:r>
            <a:r>
              <a:rPr lang="en-US" dirty="0" err="1" smtClean="0"/>
              <a:t>deci</a:t>
            </a:r>
            <a:r>
              <a:rPr lang="en-US" dirty="0" smtClean="0"/>
              <a:t>-year! option)</a:t>
            </a:r>
          </a:p>
          <a:p>
            <a:pPr eaLnBrk="1" hangingPunct="1"/>
            <a:r>
              <a:rPr lang="en-US" dirty="0" smtClean="0"/>
              <a:t>VDATUM</a:t>
            </a:r>
          </a:p>
          <a:p>
            <a:pPr eaLnBrk="1" hangingPunct="1"/>
            <a:r>
              <a:rPr lang="en-US" dirty="0" smtClean="0"/>
              <a:t>Datasheets, understanding the metadata</a:t>
            </a:r>
          </a:p>
          <a:p>
            <a:pPr eaLnBrk="1" hangingPunct="1"/>
            <a:endParaRPr lang="en-US" dirty="0" smtClean="0"/>
          </a:p>
          <a:p>
            <a:pPr eaLnBrk="1" hangingPunct="1"/>
            <a:endParaRPr lang="en-US" dirty="0" smtClean="0"/>
          </a:p>
          <a:p>
            <a:pPr eaLnBrk="1" hangingPunct="1"/>
            <a:endParaRPr lang="en-US" dirty="0" smtClean="0"/>
          </a:p>
          <a:p>
            <a:pPr eaLnBrk="1" hangingPunct="1"/>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914400" y="304800"/>
            <a:ext cx="7620000" cy="1143000"/>
          </a:xfrm>
        </p:spPr>
        <p:txBody>
          <a:bodyPr/>
          <a:lstStyle/>
          <a:p>
            <a:pPr eaLnBrk="1" hangingPunct="1"/>
            <a:r>
              <a:rPr lang="en-US" sz="3200" smtClean="0"/>
              <a:t>http://www.dot.ca.gov/hq/row/landsurveys/geodetic/geodetic_control.html</a:t>
            </a:r>
          </a:p>
        </p:txBody>
      </p:sp>
      <p:pic>
        <p:nvPicPr>
          <p:cNvPr id="36867" name="Picture 2"/>
          <p:cNvPicPr>
            <a:picLocks noGrp="1" noChangeAspect="1" noChangeArrowheads="1"/>
          </p:cNvPicPr>
          <p:nvPr>
            <p:ph idx="1"/>
          </p:nvPr>
        </p:nvPicPr>
        <p:blipFill>
          <a:blip r:embed="rId2" cstate="print"/>
          <a:srcRect b="4034"/>
          <a:stretch>
            <a:fillRect/>
          </a:stretch>
        </p:blipFill>
        <p:spPr>
          <a:xfrm>
            <a:off x="950913" y="1600200"/>
            <a:ext cx="8766175" cy="5257800"/>
          </a:xfrm>
        </p:spPr>
      </p:pic>
      <p:sp>
        <p:nvSpPr>
          <p:cNvPr id="4" name="Up Arrow 3"/>
          <p:cNvSpPr/>
          <p:nvPr/>
        </p:nvSpPr>
        <p:spPr bwMode="auto">
          <a:xfrm rot="16040468" flipH="1">
            <a:off x="6302111" y="3175692"/>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t="16000" b="5000"/>
          <a:stretch>
            <a:fillRect/>
          </a:stretch>
        </p:blipFill>
        <p:spPr bwMode="auto">
          <a:xfrm>
            <a:off x="0" y="609600"/>
            <a:ext cx="9372600" cy="6629400"/>
          </a:xfrm>
          <a:prstGeom prst="rect">
            <a:avLst/>
          </a:prstGeom>
          <a:noFill/>
          <a:ln w="38100" algn="ctr">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1066800"/>
            <a:ext cx="8458200" cy="1066800"/>
          </a:xfrm>
        </p:spPr>
        <p:txBody>
          <a:bodyPr/>
          <a:lstStyle/>
          <a:p>
            <a:r>
              <a:rPr lang="en-US" sz="3600" smtClean="0"/>
              <a:t>Using NGS </a:t>
            </a:r>
            <a:r>
              <a:rPr lang="en-US" sz="3600" smtClean="0">
                <a:solidFill>
                  <a:schemeClr val="accent2"/>
                </a:solidFill>
              </a:rPr>
              <a:t>DSWORLD</a:t>
            </a:r>
            <a:r>
              <a:rPr lang="en-US" sz="3600" smtClean="0"/>
              <a:t> software and </a:t>
            </a:r>
            <a:br>
              <a:rPr lang="en-US" sz="3600" smtClean="0"/>
            </a:br>
            <a:r>
              <a:rPr lang="en-US" sz="3600" smtClean="0">
                <a:solidFill>
                  <a:schemeClr val="accent2"/>
                </a:solidFill>
              </a:rPr>
              <a:t>Google Earth</a:t>
            </a:r>
            <a:r>
              <a:rPr lang="en-US" sz="3600" smtClean="0"/>
              <a:t> to get any vintage geodetic data from NGSIDB</a:t>
            </a:r>
            <a:br>
              <a:rPr lang="en-US" sz="3600" smtClean="0"/>
            </a:br>
            <a:endParaRPr lang="en-US" sz="3600" smtClean="0">
              <a:solidFill>
                <a:srgbClr val="FF0000"/>
              </a:solidFill>
            </a:endParaRPr>
          </a:p>
        </p:txBody>
      </p:sp>
      <p:pic>
        <p:nvPicPr>
          <p:cNvPr id="38915" name="Content Placeholder 3"/>
          <p:cNvPicPr>
            <a:picLocks noGrp="1" noChangeAspect="1" noChangeArrowheads="1"/>
          </p:cNvPicPr>
          <p:nvPr>
            <p:ph idx="1"/>
          </p:nvPr>
        </p:nvPicPr>
        <p:blipFill>
          <a:blip r:embed="rId2" cstate="print"/>
          <a:srcRect/>
          <a:stretch>
            <a:fillRect/>
          </a:stretch>
        </p:blipFill>
        <p:spPr>
          <a:xfrm>
            <a:off x="1143000" y="2286000"/>
            <a:ext cx="7239000" cy="3989388"/>
          </a:xfrm>
        </p:spPr>
      </p:pic>
      <p:sp>
        <p:nvSpPr>
          <p:cNvPr id="38916" name="TextBox 4"/>
          <p:cNvSpPr txBox="1">
            <a:spLocks noChangeArrowheads="1"/>
          </p:cNvSpPr>
          <p:nvPr/>
        </p:nvSpPr>
        <p:spPr bwMode="auto">
          <a:xfrm>
            <a:off x="3124200" y="2438400"/>
            <a:ext cx="5029200" cy="523875"/>
          </a:xfrm>
          <a:prstGeom prst="rect">
            <a:avLst/>
          </a:prstGeom>
          <a:solidFill>
            <a:srgbClr val="FFFF00"/>
          </a:solidFill>
          <a:ln w="9525">
            <a:noFill/>
            <a:miter lim="800000"/>
            <a:headEnd/>
            <a:tailEnd/>
          </a:ln>
        </p:spPr>
        <p:txBody>
          <a:bodyPr>
            <a:spAutoFit/>
          </a:bodyPr>
          <a:lstStyle/>
          <a:p>
            <a:pPr algn="ctr"/>
            <a:r>
              <a:rPr lang="en-US">
                <a:solidFill>
                  <a:srgbClr val="FF0000"/>
                </a:solidFill>
              </a:rPr>
              <a:t>Start by downloading “Google earth” at:</a:t>
            </a:r>
            <a:br>
              <a:rPr lang="en-US">
                <a:solidFill>
                  <a:srgbClr val="FF0000"/>
                </a:solidFill>
              </a:rPr>
            </a:br>
            <a:r>
              <a:rPr lang="en-US">
                <a:solidFill>
                  <a:srgbClr val="FF0000"/>
                </a:solidFill>
              </a:rPr>
              <a:t> http://earth.google.com/download-earth.html</a:t>
            </a:r>
            <a:endParaRPr lang="en-US">
              <a:solidFill>
                <a:srgbClr val="000000"/>
              </a:solidFill>
            </a:endParaRPr>
          </a:p>
        </p:txBody>
      </p:sp>
      <p:cxnSp>
        <p:nvCxnSpPr>
          <p:cNvPr id="38917" name="Straight Arrow Connector 6"/>
          <p:cNvCxnSpPr>
            <a:cxnSpLocks noChangeShapeType="1"/>
          </p:cNvCxnSpPr>
          <p:nvPr/>
        </p:nvCxnSpPr>
        <p:spPr bwMode="auto">
          <a:xfrm>
            <a:off x="1600200" y="5257800"/>
            <a:ext cx="762000" cy="228600"/>
          </a:xfrm>
          <a:prstGeom prst="straightConnector1">
            <a:avLst/>
          </a:prstGeom>
          <a:noFill/>
          <a:ln w="57150" algn="ctr">
            <a:solidFill>
              <a:srgbClr val="FF0000"/>
            </a:solidFill>
            <a:round/>
            <a:headEnd/>
            <a:tailEnd type="arrow" w="med" len="med"/>
          </a:ln>
        </p:spPr>
      </p:cxnSp>
      <p:sp>
        <p:nvSpPr>
          <p:cNvPr id="38918" name="TextBox 7"/>
          <p:cNvSpPr txBox="1">
            <a:spLocks noChangeArrowheads="1"/>
          </p:cNvSpPr>
          <p:nvPr/>
        </p:nvSpPr>
        <p:spPr bwMode="auto">
          <a:xfrm>
            <a:off x="1371600" y="4648200"/>
            <a:ext cx="914400" cy="533400"/>
          </a:xfrm>
          <a:prstGeom prst="rect">
            <a:avLst/>
          </a:prstGeom>
          <a:solidFill>
            <a:srgbClr val="FFFF00"/>
          </a:solidFill>
          <a:ln w="9525">
            <a:noFill/>
            <a:miter lim="800000"/>
            <a:headEnd/>
            <a:tailEnd/>
          </a:ln>
        </p:spPr>
        <p:txBody>
          <a:bodyPr>
            <a:spAutoFit/>
          </a:bodyPr>
          <a:lstStyle/>
          <a:p>
            <a:pPr algn="ctr"/>
            <a:r>
              <a:rPr lang="en-US">
                <a:solidFill>
                  <a:srgbClr val="FF0000"/>
                </a:solidFill>
              </a:rPr>
              <a:t>Click here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609600" y="1600200"/>
            <a:ext cx="8047038" cy="4724400"/>
          </a:xfrm>
          <a:prstGeom prst="rect">
            <a:avLst/>
          </a:prstGeom>
          <a:noFill/>
          <a:ln w="9525">
            <a:noFill/>
            <a:miter lim="800000"/>
            <a:headEnd/>
            <a:tailEnd/>
          </a:ln>
        </p:spPr>
      </p:pic>
      <p:cxnSp>
        <p:nvCxnSpPr>
          <p:cNvPr id="39939" name="Straight Arrow Connector 3"/>
          <p:cNvCxnSpPr>
            <a:cxnSpLocks noChangeShapeType="1"/>
          </p:cNvCxnSpPr>
          <p:nvPr/>
        </p:nvCxnSpPr>
        <p:spPr bwMode="auto">
          <a:xfrm>
            <a:off x="3200400" y="2438400"/>
            <a:ext cx="685800" cy="609600"/>
          </a:xfrm>
          <a:prstGeom prst="straightConnector1">
            <a:avLst/>
          </a:prstGeom>
          <a:noFill/>
          <a:ln w="57150" algn="ctr">
            <a:solidFill>
              <a:srgbClr val="FF0000"/>
            </a:solidFill>
            <a:round/>
            <a:headEnd/>
            <a:tailEnd type="arrow" w="med" len="med"/>
          </a:ln>
        </p:spPr>
      </p:cxnSp>
      <p:cxnSp>
        <p:nvCxnSpPr>
          <p:cNvPr id="39940" name="Straight Arrow Connector 8"/>
          <p:cNvCxnSpPr>
            <a:cxnSpLocks noChangeShapeType="1"/>
          </p:cNvCxnSpPr>
          <p:nvPr/>
        </p:nvCxnSpPr>
        <p:spPr bwMode="auto">
          <a:xfrm rot="10800000" flipV="1">
            <a:off x="4800600" y="3733800"/>
            <a:ext cx="1981200" cy="152400"/>
          </a:xfrm>
          <a:prstGeom prst="straightConnector1">
            <a:avLst/>
          </a:prstGeom>
          <a:noFill/>
          <a:ln w="57150" algn="ctr">
            <a:solidFill>
              <a:srgbClr val="FF0000"/>
            </a:solidFill>
            <a:round/>
            <a:headEnd/>
            <a:tailEnd type="arrow" w="med" len="med"/>
          </a:ln>
        </p:spPr>
      </p:cxnSp>
      <p:sp>
        <p:nvSpPr>
          <p:cNvPr id="39941" name="TextBox 9"/>
          <p:cNvSpPr txBox="1">
            <a:spLocks noChangeArrowheads="1"/>
          </p:cNvSpPr>
          <p:nvPr/>
        </p:nvSpPr>
        <p:spPr bwMode="auto">
          <a:xfrm>
            <a:off x="2438400" y="1676400"/>
            <a:ext cx="1828800" cy="523875"/>
          </a:xfrm>
          <a:prstGeom prst="rect">
            <a:avLst/>
          </a:prstGeom>
          <a:solidFill>
            <a:srgbClr val="FFFF00"/>
          </a:solidFill>
          <a:ln w="9525">
            <a:noFill/>
            <a:miter lim="800000"/>
            <a:headEnd/>
            <a:tailEnd/>
          </a:ln>
        </p:spPr>
        <p:txBody>
          <a:bodyPr>
            <a:spAutoFit/>
          </a:bodyPr>
          <a:lstStyle/>
          <a:p>
            <a:pPr algn="ctr"/>
            <a:r>
              <a:rPr lang="en-US">
                <a:solidFill>
                  <a:srgbClr val="FF0000"/>
                </a:solidFill>
              </a:rPr>
              <a:t>Mouse-over the </a:t>
            </a:r>
          </a:p>
          <a:p>
            <a:pPr algn="ctr"/>
            <a:r>
              <a:rPr lang="en-US">
                <a:solidFill>
                  <a:srgbClr val="FF0000"/>
                </a:solidFill>
              </a:rPr>
              <a:t>“TOOLS” button</a:t>
            </a:r>
          </a:p>
        </p:txBody>
      </p:sp>
      <p:sp>
        <p:nvSpPr>
          <p:cNvPr id="39942" name="TextBox 10"/>
          <p:cNvSpPr txBox="1">
            <a:spLocks noChangeArrowheads="1"/>
          </p:cNvSpPr>
          <p:nvPr/>
        </p:nvSpPr>
        <p:spPr bwMode="auto">
          <a:xfrm>
            <a:off x="6934200" y="3276600"/>
            <a:ext cx="1752600" cy="1219200"/>
          </a:xfrm>
          <a:prstGeom prst="rect">
            <a:avLst/>
          </a:prstGeom>
          <a:solidFill>
            <a:srgbClr val="FFFF00"/>
          </a:solidFill>
          <a:ln w="9525">
            <a:noFill/>
            <a:miter lim="800000"/>
            <a:headEnd/>
            <a:tailEnd/>
          </a:ln>
        </p:spPr>
        <p:txBody>
          <a:bodyPr>
            <a:spAutoFit/>
          </a:bodyPr>
          <a:lstStyle/>
          <a:p>
            <a:pPr algn="ctr"/>
            <a:r>
              <a:rPr lang="en-US">
                <a:solidFill>
                  <a:srgbClr val="FF0000"/>
                </a:solidFill>
              </a:rPr>
              <a:t>Click on</a:t>
            </a:r>
          </a:p>
          <a:p>
            <a:pPr algn="ctr"/>
            <a:r>
              <a:rPr lang="en-US">
                <a:solidFill>
                  <a:srgbClr val="FF0000"/>
                </a:solidFill>
              </a:rPr>
              <a:t> “DOWNLOAD PC SOFTWARE”</a:t>
            </a:r>
          </a:p>
        </p:txBody>
      </p:sp>
      <p:sp>
        <p:nvSpPr>
          <p:cNvPr id="39943" name="TextBox 11"/>
          <p:cNvSpPr txBox="1">
            <a:spLocks noChangeArrowheads="1"/>
          </p:cNvSpPr>
          <p:nvPr/>
        </p:nvSpPr>
        <p:spPr bwMode="auto">
          <a:xfrm>
            <a:off x="1752600" y="533400"/>
            <a:ext cx="5410200" cy="954088"/>
          </a:xfrm>
          <a:prstGeom prst="rect">
            <a:avLst/>
          </a:prstGeom>
          <a:solidFill>
            <a:srgbClr val="FFFF00"/>
          </a:solidFill>
          <a:ln w="9525">
            <a:noFill/>
            <a:miter lim="800000"/>
            <a:headEnd/>
            <a:tailEnd/>
          </a:ln>
        </p:spPr>
        <p:txBody>
          <a:bodyPr>
            <a:spAutoFit/>
          </a:bodyPr>
          <a:lstStyle/>
          <a:p>
            <a:pPr algn="ctr"/>
            <a:r>
              <a:rPr lang="en-US" sz="2800">
                <a:solidFill>
                  <a:srgbClr val="FF0000"/>
                </a:solidFill>
              </a:rPr>
              <a:t>Open the NGS main page at</a:t>
            </a:r>
            <a:r>
              <a:rPr lang="en-US" sz="2800">
                <a:solidFill>
                  <a:srgbClr val="000000"/>
                </a:solidFill>
              </a:rPr>
              <a:t> </a:t>
            </a:r>
            <a:r>
              <a:rPr lang="en-US" sz="2800">
                <a:solidFill>
                  <a:srgbClr val="000000"/>
                </a:solidFill>
                <a:hlinkClick r:id="rId3"/>
              </a:rPr>
              <a:t>www.ngs.noaa.gov</a:t>
            </a:r>
            <a:endParaRPr lang="en-US" sz="2800">
              <a:solidFill>
                <a:srgbClr val="00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cstate="print"/>
          <a:srcRect/>
          <a:stretch>
            <a:fillRect/>
          </a:stretch>
        </p:blipFill>
        <p:spPr bwMode="auto">
          <a:xfrm>
            <a:off x="-838200" y="0"/>
            <a:ext cx="12192000" cy="7391400"/>
          </a:xfrm>
          <a:prstGeom prst="rect">
            <a:avLst/>
          </a:prstGeom>
          <a:noFill/>
          <a:ln w="9525">
            <a:noFill/>
            <a:miter lim="800000"/>
            <a:headEnd/>
            <a:tailEnd/>
          </a:ln>
        </p:spPr>
      </p:pic>
      <p:cxnSp>
        <p:nvCxnSpPr>
          <p:cNvPr id="3" name="Straight Arrow Connector 5"/>
          <p:cNvCxnSpPr>
            <a:cxnSpLocks noChangeShapeType="1"/>
          </p:cNvCxnSpPr>
          <p:nvPr/>
        </p:nvCxnSpPr>
        <p:spPr bwMode="auto">
          <a:xfrm>
            <a:off x="1981200" y="4267200"/>
            <a:ext cx="1371600" cy="685800"/>
          </a:xfrm>
          <a:prstGeom prst="straightConnector1">
            <a:avLst/>
          </a:prstGeom>
          <a:noFill/>
          <a:ln w="57150" algn="ctr">
            <a:solidFill>
              <a:srgbClr val="FF0000"/>
            </a:solidFill>
            <a:round/>
            <a:headEnd/>
            <a:tailEnd type="arrow" w="med" len="med"/>
          </a:ln>
        </p:spPr>
      </p:cxnSp>
      <p:sp>
        <p:nvSpPr>
          <p:cNvPr id="4" name="TextBox 6"/>
          <p:cNvSpPr txBox="1">
            <a:spLocks noChangeArrowheads="1"/>
          </p:cNvSpPr>
          <p:nvPr/>
        </p:nvSpPr>
        <p:spPr bwMode="auto">
          <a:xfrm>
            <a:off x="1371600" y="3657600"/>
            <a:ext cx="685800" cy="523875"/>
          </a:xfrm>
          <a:prstGeom prst="rect">
            <a:avLst/>
          </a:prstGeom>
          <a:solidFill>
            <a:srgbClr val="FFFF00"/>
          </a:solidFill>
          <a:ln w="9525">
            <a:noFill/>
            <a:miter lim="800000"/>
            <a:headEnd/>
            <a:tailEnd/>
          </a:ln>
        </p:spPr>
        <p:txBody>
          <a:bodyPr>
            <a:spAutoFit/>
          </a:bodyPr>
          <a:lstStyle/>
          <a:p>
            <a:pPr algn="ctr"/>
            <a:r>
              <a:rPr lang="en-US" dirty="0">
                <a:solidFill>
                  <a:srgbClr val="FF0000"/>
                </a:solidFill>
              </a:rPr>
              <a:t>Click here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cstate="print"/>
          <a:srcRect/>
          <a:stretch>
            <a:fillRect/>
          </a:stretch>
        </p:blipFill>
        <p:spPr bwMode="auto">
          <a:xfrm>
            <a:off x="228600" y="0"/>
            <a:ext cx="12192000" cy="7391400"/>
          </a:xfrm>
          <a:prstGeom prst="rect">
            <a:avLst/>
          </a:prstGeom>
          <a:noFill/>
          <a:ln w="9525">
            <a:noFill/>
            <a:miter lim="800000"/>
            <a:headEnd/>
            <a:tailEnd/>
          </a:ln>
        </p:spPr>
      </p:pic>
      <p:sp>
        <p:nvSpPr>
          <p:cNvPr id="3" name="TextBox 8"/>
          <p:cNvSpPr txBox="1">
            <a:spLocks noChangeArrowheads="1"/>
          </p:cNvSpPr>
          <p:nvPr/>
        </p:nvSpPr>
        <p:spPr bwMode="auto">
          <a:xfrm>
            <a:off x="5715000" y="1600200"/>
            <a:ext cx="3429000" cy="2590800"/>
          </a:xfrm>
          <a:prstGeom prst="rect">
            <a:avLst/>
          </a:prstGeom>
          <a:solidFill>
            <a:srgbClr val="FFFF00"/>
          </a:solidFill>
          <a:ln w="9525">
            <a:noFill/>
            <a:miter lim="800000"/>
            <a:headEnd/>
            <a:tailEnd/>
          </a:ln>
        </p:spPr>
        <p:txBody>
          <a:bodyPr>
            <a:spAutoFit/>
          </a:bodyPr>
          <a:lstStyle/>
          <a:p>
            <a:pPr algn="ctr"/>
            <a:r>
              <a:rPr lang="en-US" dirty="0">
                <a:solidFill>
                  <a:srgbClr val="C00000"/>
                </a:solidFill>
              </a:rPr>
              <a:t>Next, click on the DSWORLD (Version *.**) link.  A “file download” window will appear.  Choose to save the file where you can easily find it.  It will be a zip file, so you will need to unzip it and then double click on the setup.exe file.  That will install the program for  you.</a:t>
            </a:r>
          </a:p>
        </p:txBody>
      </p:sp>
      <p:sp>
        <p:nvSpPr>
          <p:cNvPr id="4" name="Oval 4"/>
          <p:cNvSpPr>
            <a:spLocks noChangeArrowheads="1"/>
          </p:cNvSpPr>
          <p:nvPr/>
        </p:nvSpPr>
        <p:spPr bwMode="auto">
          <a:xfrm>
            <a:off x="1828800" y="3886200"/>
            <a:ext cx="2057400" cy="533400"/>
          </a:xfrm>
          <a:prstGeom prst="ellipse">
            <a:avLst/>
          </a:prstGeom>
          <a:noFill/>
          <a:ln w="57150" algn="ctr">
            <a:solidFill>
              <a:srgbClr val="FF0000"/>
            </a:solidFill>
            <a:round/>
            <a:headEnd/>
            <a:tailEnd/>
          </a:ln>
        </p:spPr>
        <p:txBody>
          <a:bodyPr/>
          <a:lstStyle/>
          <a:p>
            <a:pPr eaLnBrk="0" hangingPunct="0"/>
            <a:endParaRPr lang="en-US" sz="1400" b="1">
              <a:solidFill>
                <a:srgbClr val="FF0000"/>
              </a:solidFill>
              <a:latin typeface="Verdana" pitchFamily="34" charset="0"/>
            </a:endParaRPr>
          </a:p>
        </p:txBody>
      </p:sp>
      <p:cxnSp>
        <p:nvCxnSpPr>
          <p:cNvPr id="5" name="Straight Arrow Connector 10"/>
          <p:cNvCxnSpPr>
            <a:cxnSpLocks noChangeShapeType="1"/>
          </p:cNvCxnSpPr>
          <p:nvPr/>
        </p:nvCxnSpPr>
        <p:spPr bwMode="auto">
          <a:xfrm rot="10800000" flipV="1">
            <a:off x="3657600" y="2590800"/>
            <a:ext cx="2057400" cy="1219200"/>
          </a:xfrm>
          <a:prstGeom prst="straightConnector1">
            <a:avLst/>
          </a:prstGeom>
          <a:noFill/>
          <a:ln w="57150" algn="ctr">
            <a:solidFill>
              <a:srgbClr val="FF0000"/>
            </a:solidFill>
            <a:round/>
            <a:headEnd/>
            <a:tailEnd type="arrow" w="med" len="med"/>
          </a:ln>
        </p:spPr>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25625" t="21000" r="23125" b="20000"/>
          <a:stretch>
            <a:fillRect/>
          </a:stretch>
        </p:blipFill>
        <p:spPr bwMode="auto">
          <a:xfrm>
            <a:off x="1524000" y="1143000"/>
            <a:ext cx="6248400"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l="25625" t="21000" r="22500" b="20000"/>
          <a:stretch>
            <a:fillRect/>
          </a:stretch>
        </p:blipFill>
        <p:spPr bwMode="auto">
          <a:xfrm>
            <a:off x="1371600" y="1219200"/>
            <a:ext cx="6324600" cy="4495800"/>
          </a:xfrm>
          <a:prstGeom prst="rect">
            <a:avLst/>
          </a:prstGeom>
          <a:noFill/>
          <a:ln w="9525">
            <a:noFill/>
            <a:miter lim="800000"/>
            <a:headEnd/>
            <a:tailEnd/>
          </a:ln>
        </p:spPr>
      </p:pic>
      <p:sp>
        <p:nvSpPr>
          <p:cNvPr id="3" name="Up Arrow 2"/>
          <p:cNvSpPr/>
          <p:nvPr/>
        </p:nvSpPr>
        <p:spPr bwMode="auto">
          <a:xfrm rot="13803801" flipH="1">
            <a:off x="5238078" y="3938920"/>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12192000" cy="739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12192000" cy="7391400"/>
          </a:xfrm>
          <a:prstGeom prst="rect">
            <a:avLst/>
          </a:prstGeom>
          <a:noFill/>
          <a:ln w="9525">
            <a:noFill/>
            <a:miter lim="800000"/>
            <a:headEnd/>
            <a:tailEnd/>
          </a:ln>
        </p:spPr>
      </p:pic>
      <p:sp>
        <p:nvSpPr>
          <p:cNvPr id="3" name="Down Arrow 2"/>
          <p:cNvSpPr/>
          <p:nvPr/>
        </p:nvSpPr>
        <p:spPr>
          <a:xfrm rot="19800000">
            <a:off x="6393278" y="3419223"/>
            <a:ext cx="304800" cy="609600"/>
          </a:xfrm>
          <a:prstGeom prst="downArrow">
            <a:avLst/>
          </a:prstGeom>
          <a:solidFill>
            <a:srgbClr val="0000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NSPSMO.org: </a:t>
            </a:r>
            <a:r>
              <a:rPr lang="en-US" dirty="0" smtClean="0">
                <a:solidFill>
                  <a:schemeClr val="accent2">
                    <a:lumMod val="75000"/>
                  </a:schemeClr>
                </a:solidFill>
              </a:rPr>
              <a:t>Surveying USA</a:t>
            </a:r>
            <a:r>
              <a:rPr lang="en-US" dirty="0" smtClean="0"/>
              <a:t>, 3/19</a:t>
            </a:r>
            <a:br>
              <a:rPr lang="en-US" dirty="0" smtClean="0"/>
            </a:br>
            <a:r>
              <a:rPr lang="en-US" dirty="0" smtClean="0"/>
              <a:t>could support NGS </a:t>
            </a:r>
            <a:r>
              <a:rPr lang="en-US" dirty="0" err="1" smtClean="0"/>
              <a:t>geoid</a:t>
            </a:r>
            <a:r>
              <a:rPr lang="en-US" dirty="0" smtClean="0"/>
              <a:t> modeling</a:t>
            </a:r>
            <a:endParaRPr lang="en-US" dirty="0"/>
          </a:p>
        </p:txBody>
      </p:sp>
      <p:pic>
        <p:nvPicPr>
          <p:cNvPr id="18434" name="Picture 2"/>
          <p:cNvPicPr>
            <a:picLocks noGrp="1" noChangeAspect="1" noChangeArrowheads="1"/>
          </p:cNvPicPr>
          <p:nvPr>
            <p:ph idx="1"/>
          </p:nvPr>
        </p:nvPicPr>
        <p:blipFill>
          <a:blip r:embed="rId3" cstate="print"/>
          <a:srcRect/>
          <a:stretch>
            <a:fillRect/>
          </a:stretch>
        </p:blipFill>
        <p:spPr bwMode="auto">
          <a:xfrm>
            <a:off x="471340" y="1600200"/>
            <a:ext cx="8672660"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3638550" y="2295525"/>
            <a:ext cx="1866900" cy="226695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1524000" y="-266700"/>
            <a:ext cx="12192000" cy="739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l="25625" t="21000" r="22500" b="20000"/>
          <a:stretch>
            <a:fillRect/>
          </a:stretch>
        </p:blipFill>
        <p:spPr bwMode="auto">
          <a:xfrm>
            <a:off x="1371600" y="1066800"/>
            <a:ext cx="6324600" cy="4495800"/>
          </a:xfrm>
          <a:prstGeom prst="rect">
            <a:avLst/>
          </a:prstGeom>
          <a:noFill/>
          <a:ln w="9525">
            <a:noFill/>
            <a:miter lim="800000"/>
            <a:headEnd/>
            <a:tailEnd/>
          </a:ln>
        </p:spPr>
      </p:pic>
      <p:sp>
        <p:nvSpPr>
          <p:cNvPr id="3" name="Up Arrow 2"/>
          <p:cNvSpPr/>
          <p:nvPr/>
        </p:nvSpPr>
        <p:spPr bwMode="auto">
          <a:xfrm rot="232012" flipH="1">
            <a:off x="2316416" y="1535291"/>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
        <p:nvSpPr>
          <p:cNvPr id="5" name="Up Arrow 4"/>
          <p:cNvSpPr/>
          <p:nvPr/>
        </p:nvSpPr>
        <p:spPr bwMode="auto">
          <a:xfrm rot="7939519" flipH="1">
            <a:off x="3631083" y="3643460"/>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0"/>
            <a:ext cx="12192000" cy="739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DSWorld</a:t>
            </a:r>
            <a:r>
              <a:rPr lang="en-US" dirty="0" smtClean="0"/>
              <a:t> Legend</a:t>
            </a:r>
            <a:endParaRPr lang="en-US" dirty="0"/>
          </a:p>
        </p:txBody>
      </p:sp>
      <p:sp>
        <p:nvSpPr>
          <p:cNvPr id="3" name="Content Placeholder 2"/>
          <p:cNvSpPr>
            <a:spLocks noGrp="1"/>
          </p:cNvSpPr>
          <p:nvPr>
            <p:ph idx="1"/>
          </p:nvPr>
        </p:nvSpPr>
        <p:spPr/>
        <p:txBody>
          <a:bodyPr/>
          <a:lstStyle/>
          <a:p>
            <a:r>
              <a:rPr lang="en-US" dirty="0" smtClean="0">
                <a:solidFill>
                  <a:srgbClr val="0000FF"/>
                </a:solidFill>
              </a:rPr>
              <a:t>Blue: First order leveled</a:t>
            </a:r>
          </a:p>
          <a:p>
            <a:r>
              <a:rPr lang="en-US" dirty="0" smtClean="0">
                <a:solidFill>
                  <a:srgbClr val="FF0000"/>
                </a:solidFill>
              </a:rPr>
              <a:t>Red: Second order leveled</a:t>
            </a:r>
          </a:p>
          <a:p>
            <a:r>
              <a:rPr lang="en-US" dirty="0" smtClean="0"/>
              <a:t>Black: Other, </a:t>
            </a:r>
            <a:r>
              <a:rPr lang="en-US" dirty="0" err="1" smtClean="0"/>
              <a:t>eg</a:t>
            </a:r>
            <a:r>
              <a:rPr lang="en-US" dirty="0" smtClean="0"/>
              <a:t>, third, posted, readjusted</a:t>
            </a:r>
          </a:p>
          <a:p>
            <a:r>
              <a:rPr lang="en-US" dirty="0" smtClean="0">
                <a:solidFill>
                  <a:srgbClr val="00FF00"/>
                </a:solidFill>
              </a:rPr>
              <a:t>Lt Green: Horizontal control</a:t>
            </a:r>
          </a:p>
          <a:p>
            <a:r>
              <a:rPr lang="en-US" b="1" dirty="0" smtClean="0">
                <a:solidFill>
                  <a:srgbClr val="FFFF00"/>
                </a:solidFill>
              </a:rPr>
              <a:t>Yellow: </a:t>
            </a:r>
            <a:r>
              <a:rPr lang="en-US" b="1" dirty="0" smtClean="0">
                <a:solidFill>
                  <a:srgbClr val="FFC000"/>
                </a:solidFill>
              </a:rPr>
              <a:t>Not</a:t>
            </a:r>
            <a:r>
              <a:rPr lang="en-US" b="1" dirty="0" smtClean="0">
                <a:solidFill>
                  <a:srgbClr val="FFFF00"/>
                </a:solidFill>
              </a:rPr>
              <a:t> Found</a:t>
            </a:r>
          </a:p>
          <a:p>
            <a:r>
              <a:rPr lang="en-US" b="1" dirty="0" smtClean="0">
                <a:solidFill>
                  <a:srgbClr val="FFC000"/>
                </a:solidFill>
              </a:rPr>
              <a:t>Gold: OPUS-DB</a:t>
            </a:r>
            <a:endParaRPr lang="en-US" b="1" dirty="0">
              <a:solidFill>
                <a:srgbClr val="FFFF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5" name="Picture 3"/>
          <p:cNvPicPr>
            <a:picLocks noChangeAspect="1" noChangeArrowheads="1"/>
          </p:cNvPicPr>
          <p:nvPr/>
        </p:nvPicPr>
        <p:blipFill>
          <a:blip r:embed="rId2" cstate="print"/>
          <a:srcRect/>
          <a:stretch>
            <a:fillRect/>
          </a:stretch>
        </p:blipFill>
        <p:spPr bwMode="auto">
          <a:xfrm>
            <a:off x="1452563" y="1195388"/>
            <a:ext cx="6238875" cy="4467225"/>
          </a:xfrm>
          <a:prstGeom prst="rect">
            <a:avLst/>
          </a:prstGeom>
          <a:noFill/>
          <a:ln w="9525">
            <a:noFill/>
            <a:miter lim="800000"/>
            <a:headEnd/>
            <a:tailEnd/>
          </a:ln>
        </p:spPr>
      </p:pic>
      <p:pic>
        <p:nvPicPr>
          <p:cNvPr id="115714" name="Picture 2"/>
          <p:cNvPicPr>
            <a:picLocks noChangeAspect="1" noChangeArrowheads="1"/>
          </p:cNvPicPr>
          <p:nvPr/>
        </p:nvPicPr>
        <p:blipFill>
          <a:blip r:embed="rId3" cstate="print"/>
          <a:srcRect/>
          <a:stretch>
            <a:fillRect/>
          </a:stretch>
        </p:blipFill>
        <p:spPr bwMode="auto">
          <a:xfrm>
            <a:off x="2667000" y="2667000"/>
            <a:ext cx="4324350" cy="1228725"/>
          </a:xfrm>
          <a:prstGeom prst="rect">
            <a:avLst/>
          </a:prstGeom>
          <a:noFill/>
          <a:ln w="9525">
            <a:noFill/>
            <a:miter lim="800000"/>
            <a:headEnd/>
            <a:tailEnd/>
          </a:ln>
        </p:spPr>
      </p:pic>
      <p:sp>
        <p:nvSpPr>
          <p:cNvPr id="5" name="Up Arrow 4"/>
          <p:cNvSpPr/>
          <p:nvPr/>
        </p:nvSpPr>
        <p:spPr bwMode="auto">
          <a:xfrm rot="8757907" flipH="1">
            <a:off x="3729765" y="3757839"/>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
        <p:nvSpPr>
          <p:cNvPr id="6" name="Up Arrow 5"/>
          <p:cNvSpPr/>
          <p:nvPr/>
        </p:nvSpPr>
        <p:spPr bwMode="auto">
          <a:xfrm rot="20030659" flipH="1">
            <a:off x="3764212" y="1633999"/>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2" cstate="print"/>
          <a:srcRect/>
          <a:stretch>
            <a:fillRect/>
          </a:stretch>
        </p:blipFill>
        <p:spPr bwMode="auto">
          <a:xfrm>
            <a:off x="-2819400" y="0"/>
            <a:ext cx="12192000" cy="739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cstate="print"/>
          <a:srcRect/>
          <a:stretch>
            <a:fillRect/>
          </a:stretch>
        </p:blipFill>
        <p:spPr bwMode="auto">
          <a:xfrm>
            <a:off x="0" y="0"/>
            <a:ext cx="12192000" cy="739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0" y="0"/>
            <a:ext cx="12192000" cy="7391400"/>
          </a:xfrm>
          <a:prstGeom prst="rect">
            <a:avLst/>
          </a:prstGeom>
          <a:noFill/>
          <a:ln w="9525">
            <a:solidFill>
              <a:srgbClr val="FFFF00"/>
            </a:solidFill>
            <a:miter lim="800000"/>
            <a:headEnd/>
            <a:tailEnd/>
          </a:ln>
        </p:spPr>
      </p:pic>
      <p:sp>
        <p:nvSpPr>
          <p:cNvPr id="3" name="Oval 2"/>
          <p:cNvSpPr/>
          <p:nvPr/>
        </p:nvSpPr>
        <p:spPr>
          <a:xfrm>
            <a:off x="3429000" y="5257800"/>
            <a:ext cx="762000" cy="6858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srcRect/>
          <a:stretch>
            <a:fillRect/>
          </a:stretch>
        </p:blipFill>
        <p:spPr bwMode="auto">
          <a:xfrm>
            <a:off x="85103" y="1366043"/>
            <a:ext cx="9058897" cy="5491957"/>
          </a:xfrm>
          <a:prstGeom prst="rect">
            <a:avLst/>
          </a:prstGeom>
          <a:noFill/>
          <a:ln w="9525">
            <a:noFill/>
            <a:miter lim="800000"/>
            <a:headEnd/>
            <a:tailEnd/>
          </a:ln>
        </p:spPr>
      </p:pic>
      <p:sp>
        <p:nvSpPr>
          <p:cNvPr id="5" name="Oval 4"/>
          <p:cNvSpPr/>
          <p:nvPr/>
        </p:nvSpPr>
        <p:spPr>
          <a:xfrm>
            <a:off x="2209800" y="6172200"/>
            <a:ext cx="15240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486400" y="5867400"/>
            <a:ext cx="6858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457200"/>
            <a:ext cx="8229600" cy="715962"/>
          </a:xfrm>
        </p:spPr>
        <p:txBody>
          <a:bodyPr>
            <a:noAutofit/>
          </a:bodyPr>
          <a:lstStyle/>
          <a:p>
            <a:r>
              <a:rPr lang="en-US" sz="3200" dirty="0" smtClean="0"/>
              <a:t>Caution: Could be VERTCON orders!</a:t>
            </a:r>
            <a:br>
              <a:rPr lang="en-US" sz="3200" dirty="0" smtClean="0"/>
            </a:br>
            <a:r>
              <a:rPr lang="en-US" sz="3200" dirty="0" smtClean="0"/>
              <a:t>Douglas County Vertical is all VERTCON</a:t>
            </a:r>
            <a:endParaRPr lang="en-US" sz="32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print"/>
          <a:srcRect/>
          <a:stretch>
            <a:fillRect/>
          </a:stretch>
        </p:blipFill>
        <p:spPr bwMode="auto">
          <a:xfrm>
            <a:off x="-2209800" y="-228600"/>
            <a:ext cx="12192000" cy="762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3"/>
          <p:cNvSpPr txBox="1">
            <a:spLocks noChangeArrowheads="1"/>
          </p:cNvSpPr>
          <p:nvPr/>
        </p:nvSpPr>
        <p:spPr bwMode="auto">
          <a:xfrm>
            <a:off x="304800" y="1447800"/>
            <a:ext cx="8839200" cy="1077218"/>
          </a:xfrm>
          <a:prstGeom prst="rect">
            <a:avLst/>
          </a:prstGeom>
          <a:solidFill>
            <a:srgbClr val="FEF8DA"/>
          </a:solidFill>
          <a:ln w="9525">
            <a:noFill/>
            <a:miter lim="800000"/>
            <a:headEnd/>
            <a:tailEnd/>
          </a:ln>
        </p:spPr>
        <p:txBody>
          <a:bodyPr>
            <a:spAutoFit/>
          </a:bodyPr>
          <a:lstStyle/>
          <a:p>
            <a:pPr eaLnBrk="1" hangingPunct="1">
              <a:lnSpc>
                <a:spcPct val="100000"/>
              </a:lnSpc>
              <a:buFontTx/>
              <a:buNone/>
            </a:pPr>
            <a:endParaRPr lang="en-US" sz="1600" b="1" dirty="0">
              <a:solidFill>
                <a:schemeClr val="tx1"/>
              </a:solidFill>
            </a:endParaRPr>
          </a:p>
          <a:p>
            <a:pPr eaLnBrk="1" hangingPunct="1">
              <a:lnSpc>
                <a:spcPct val="100000"/>
              </a:lnSpc>
              <a:buFontTx/>
              <a:buNone/>
            </a:pPr>
            <a:r>
              <a:rPr lang="en-US" sz="1600" b="1" dirty="0">
                <a:solidFill>
                  <a:schemeClr val="tx1"/>
                </a:solidFill>
              </a:rPr>
              <a:t>OPUS solutions meeting certain</a:t>
            </a:r>
            <a:r>
              <a:rPr lang="en-US" sz="1600" b="1" dirty="0">
                <a:solidFill>
                  <a:srgbClr val="FF33CC"/>
                </a:solidFill>
              </a:rPr>
              <a:t> </a:t>
            </a:r>
            <a:r>
              <a:rPr lang="en-US" sz="1600" b="1" i="1" dirty="0">
                <a:solidFill>
                  <a:srgbClr val="FF33CC"/>
                </a:solidFill>
                <a:hlinkClick r:id="rId2"/>
              </a:rPr>
              <a:t>criteria</a:t>
            </a:r>
            <a:r>
              <a:rPr lang="en-US" sz="1600" b="1" dirty="0">
                <a:solidFill>
                  <a:schemeClr val="tx1"/>
                </a:solidFill>
              </a:rPr>
              <a:t> and accompanied by metadata describing the site may be eligible for </a:t>
            </a:r>
            <a:r>
              <a:rPr lang="en-US" sz="1600" b="1" dirty="0" smtClean="0">
                <a:solidFill>
                  <a:schemeClr val="tx1"/>
                </a:solidFill>
              </a:rPr>
              <a:t>publication. Users submitting solutions must </a:t>
            </a:r>
            <a:r>
              <a:rPr lang="en-US" sz="1600" b="1" dirty="0">
                <a:solidFill>
                  <a:schemeClr val="tx1"/>
                </a:solidFill>
              </a:rPr>
              <a:t>be registered with NGS to receive a user ID and password and agree to the terms of this </a:t>
            </a:r>
            <a:r>
              <a:rPr lang="en-US" sz="1600" b="1" dirty="0" smtClean="0">
                <a:solidFill>
                  <a:schemeClr val="tx1"/>
                </a:solidFill>
              </a:rPr>
              <a:t>publication.</a:t>
            </a:r>
            <a:endParaRPr lang="en-US" sz="1600" b="1" dirty="0">
              <a:solidFill>
                <a:schemeClr val="tx1"/>
              </a:solidFill>
            </a:endParaRPr>
          </a:p>
        </p:txBody>
      </p:sp>
      <p:sp>
        <p:nvSpPr>
          <p:cNvPr id="60419" name="Text Box 4"/>
          <p:cNvSpPr txBox="1">
            <a:spLocks noChangeArrowheads="1"/>
          </p:cNvSpPr>
          <p:nvPr/>
        </p:nvSpPr>
        <p:spPr bwMode="auto">
          <a:xfrm>
            <a:off x="0" y="381000"/>
            <a:ext cx="9144000" cy="1077218"/>
          </a:xfrm>
          <a:prstGeom prst="rect">
            <a:avLst/>
          </a:prstGeom>
          <a:noFill/>
          <a:ln w="9525">
            <a:noFill/>
            <a:miter lim="800000"/>
            <a:headEnd/>
            <a:tailEnd/>
          </a:ln>
        </p:spPr>
        <p:txBody>
          <a:bodyPr wrap="square">
            <a:spAutoFit/>
          </a:bodyPr>
          <a:lstStyle/>
          <a:p>
            <a:pPr algn="ctr" eaLnBrk="1" hangingPunct="1">
              <a:lnSpc>
                <a:spcPct val="100000"/>
              </a:lnSpc>
              <a:spcBef>
                <a:spcPct val="50000"/>
              </a:spcBef>
              <a:buFontTx/>
              <a:buNone/>
            </a:pPr>
            <a:r>
              <a:rPr lang="en-US" dirty="0">
                <a:solidFill>
                  <a:schemeClr val="bg1"/>
                </a:solidFill>
              </a:rPr>
              <a:t>“       </a:t>
            </a:r>
            <a:r>
              <a:rPr lang="en-US" sz="3200" dirty="0"/>
              <a:t>OPUS </a:t>
            </a:r>
            <a:r>
              <a:rPr lang="en-US" sz="3200" dirty="0" smtClean="0"/>
              <a:t>: Acceptance of </a:t>
            </a:r>
            <a:r>
              <a:rPr lang="en-US" sz="3200" dirty="0"/>
              <a:t>OPUS </a:t>
            </a:r>
            <a:r>
              <a:rPr lang="en-US" sz="3200" dirty="0" smtClean="0"/>
              <a:t>Results for Publishing</a:t>
            </a:r>
            <a:endParaRPr lang="en-US" sz="3200" dirty="0"/>
          </a:p>
        </p:txBody>
      </p:sp>
      <p:sp>
        <p:nvSpPr>
          <p:cNvPr id="108550" name="Rectangle 6"/>
          <p:cNvSpPr>
            <a:spLocks noChangeArrowheads="1"/>
          </p:cNvSpPr>
          <p:nvPr/>
        </p:nvSpPr>
        <p:spPr bwMode="auto">
          <a:xfrm>
            <a:off x="1066800" y="3352800"/>
            <a:ext cx="6629399" cy="2308324"/>
          </a:xfrm>
          <a:prstGeom prst="rect">
            <a:avLst/>
          </a:prstGeom>
          <a:solidFill>
            <a:schemeClr val="hlink">
              <a:alpha val="79999"/>
            </a:schemeClr>
          </a:solidFill>
          <a:ln w="12700" algn="ctr">
            <a:solidFill>
              <a:schemeClr val="tx1"/>
            </a:solidFill>
            <a:miter lim="800000"/>
            <a:headEnd/>
            <a:tailEnd/>
          </a:ln>
        </p:spPr>
        <p:txBody>
          <a:bodyPr wrap="square" anchor="ctr">
            <a:spAutoFit/>
          </a:bodyPr>
          <a:lstStyle/>
          <a:p>
            <a:r>
              <a:rPr lang="en-US" sz="1600" dirty="0"/>
              <a:t>The numerical criteria for an OPUS solutio</a:t>
            </a:r>
            <a:r>
              <a:rPr lang="en-US" sz="1600" b="1" dirty="0"/>
              <a:t>n</a:t>
            </a:r>
          </a:p>
          <a:p>
            <a:pPr>
              <a:buFontTx/>
              <a:buNone/>
            </a:pPr>
            <a:r>
              <a:rPr lang="en-US" sz="1600" b="1" dirty="0"/>
              <a:t>        to be accepted for publication are: </a:t>
            </a:r>
          </a:p>
          <a:p>
            <a:r>
              <a:rPr lang="en-US" sz="1600" dirty="0"/>
              <a:t>NGS calibrated GPS antenna </a:t>
            </a:r>
          </a:p>
          <a:p>
            <a:r>
              <a:rPr lang="en-US" sz="1600" dirty="0"/>
              <a:t>minimum 4 hour data span </a:t>
            </a:r>
          </a:p>
          <a:p>
            <a:r>
              <a:rPr lang="en-US" sz="1600" dirty="0"/>
              <a:t>minimum 70% observations used </a:t>
            </a:r>
          </a:p>
          <a:p>
            <a:r>
              <a:rPr lang="en-US" sz="1600" dirty="0"/>
              <a:t>minimum 70% fixed ambiguities </a:t>
            </a:r>
          </a:p>
          <a:p>
            <a:r>
              <a:rPr lang="en-US" sz="1600" dirty="0"/>
              <a:t>maximum 0.04m horizontal peak-to-peak </a:t>
            </a:r>
          </a:p>
          <a:p>
            <a:r>
              <a:rPr lang="en-US" sz="1600" dirty="0"/>
              <a:t>maximum 0.08m vertical peak-to-peak </a:t>
            </a:r>
          </a:p>
          <a:p>
            <a:pPr>
              <a:lnSpc>
                <a:spcPct val="100000"/>
              </a:lnSpc>
              <a:buFontTx/>
              <a:buNone/>
            </a:pPr>
            <a:endParaRPr lang="en-US" sz="1600" dirty="0">
              <a:solidFill>
                <a:schemeClr val="tx1"/>
              </a:solidFill>
              <a:latin typeface="Times"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2" cstate="print"/>
          <a:srcRect/>
          <a:stretch>
            <a:fillRect/>
          </a:stretch>
        </p:blipFill>
        <p:spPr bwMode="auto">
          <a:xfrm>
            <a:off x="-914400" y="-685800"/>
            <a:ext cx="10972800" cy="8229600"/>
          </a:xfrm>
          <a:prstGeom prst="rect">
            <a:avLst/>
          </a:prstGeom>
          <a:noFill/>
          <a:ln w="9525">
            <a:noFill/>
            <a:miter lim="800000"/>
            <a:headEnd/>
            <a:tailEnd/>
          </a:ln>
        </p:spPr>
      </p:pic>
      <p:sp>
        <p:nvSpPr>
          <p:cNvPr id="3" name="Oval 2"/>
          <p:cNvSpPr/>
          <p:nvPr/>
        </p:nvSpPr>
        <p:spPr>
          <a:xfrm rot="19673626">
            <a:off x="3048000" y="2286000"/>
            <a:ext cx="5334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FFC000"/>
              </a:solidFill>
            </a:endParaRPr>
          </a:p>
        </p:txBody>
      </p:sp>
      <p:sp>
        <p:nvSpPr>
          <p:cNvPr id="4" name="Oval 3"/>
          <p:cNvSpPr/>
          <p:nvPr/>
        </p:nvSpPr>
        <p:spPr>
          <a:xfrm rot="379735">
            <a:off x="7741591" y="2102469"/>
            <a:ext cx="942541" cy="22581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FFC0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cstate="print"/>
          <a:srcRect/>
          <a:stretch>
            <a:fillRect/>
          </a:stretch>
        </p:blipFill>
        <p:spPr bwMode="auto">
          <a:xfrm>
            <a:off x="685800" y="-990600"/>
            <a:ext cx="12192000" cy="7391400"/>
          </a:xfrm>
          <a:prstGeom prst="rect">
            <a:avLst/>
          </a:prstGeom>
          <a:noFill/>
          <a:ln w="9525">
            <a:noFill/>
            <a:miter lim="800000"/>
            <a:headEnd/>
            <a:tailEnd/>
          </a:ln>
        </p:spPr>
      </p:pic>
      <p:sp>
        <p:nvSpPr>
          <p:cNvPr id="3" name="Up Arrow 2"/>
          <p:cNvSpPr/>
          <p:nvPr/>
        </p:nvSpPr>
        <p:spPr bwMode="auto">
          <a:xfrm rot="15862938" flipH="1">
            <a:off x="2195026" y="3122358"/>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914400" y="0"/>
            <a:ext cx="12192000" cy="7391400"/>
          </a:xfrm>
          <a:prstGeom prst="rect">
            <a:avLst/>
          </a:prstGeom>
          <a:noFill/>
          <a:ln w="9525">
            <a:noFill/>
            <a:miter lim="800000"/>
            <a:headEnd/>
            <a:tailEnd/>
          </a:ln>
        </p:spPr>
      </p:pic>
      <p:sp>
        <p:nvSpPr>
          <p:cNvPr id="3" name="Oval 2"/>
          <p:cNvSpPr/>
          <p:nvPr/>
        </p:nvSpPr>
        <p:spPr>
          <a:xfrm rot="16200000">
            <a:off x="4686300" y="1638300"/>
            <a:ext cx="685800" cy="1371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FFC00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cstate="print"/>
          <a:srcRect/>
          <a:stretch>
            <a:fillRect/>
          </a:stretch>
        </p:blipFill>
        <p:spPr bwMode="auto">
          <a:xfrm>
            <a:off x="0" y="0"/>
            <a:ext cx="12192000" cy="739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cstate="print"/>
          <a:srcRect/>
          <a:stretch>
            <a:fillRect/>
          </a:stretch>
        </p:blipFill>
        <p:spPr bwMode="auto">
          <a:xfrm>
            <a:off x="0" y="0"/>
            <a:ext cx="12192000" cy="739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cstate="print"/>
          <a:srcRect/>
          <a:stretch>
            <a:fillRect/>
          </a:stretch>
        </p:blipFill>
        <p:spPr bwMode="auto">
          <a:xfrm>
            <a:off x="0" y="0"/>
            <a:ext cx="12192000" cy="739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228600" y="1371600"/>
            <a:ext cx="12192000" cy="7391400"/>
          </a:xfrm>
          <a:prstGeom prst="rect">
            <a:avLst/>
          </a:prstGeom>
          <a:noFill/>
          <a:ln w="9525">
            <a:noFill/>
            <a:miter lim="800000"/>
            <a:headEnd/>
            <a:tailEnd/>
          </a:ln>
        </p:spPr>
      </p:pic>
      <p:sp>
        <p:nvSpPr>
          <p:cNvPr id="3" name="Title 2"/>
          <p:cNvSpPr>
            <a:spLocks noGrp="1"/>
          </p:cNvSpPr>
          <p:nvPr>
            <p:ph type="title"/>
          </p:nvPr>
        </p:nvSpPr>
        <p:spPr>
          <a:xfrm>
            <a:off x="457200" y="274638"/>
            <a:ext cx="8229600" cy="944562"/>
          </a:xfrm>
        </p:spPr>
        <p:txBody>
          <a:bodyPr/>
          <a:lstStyle/>
          <a:p>
            <a:r>
              <a:rPr lang="en-US" dirty="0" smtClean="0">
                <a:hlinkClick r:id="rId3"/>
              </a:rPr>
              <a:t>http://csrc.ucsd.edu</a:t>
            </a:r>
            <a:r>
              <a:rPr lang="en-US" dirty="0" smtClean="0"/>
              <a:t> [NO www]</a:t>
            </a:r>
            <a:br>
              <a:rPr lang="en-US" dirty="0" smtClean="0"/>
            </a:br>
            <a:r>
              <a:rPr lang="en-US" dirty="0" smtClean="0"/>
              <a:t>Central Coast Ht Mod project</a:t>
            </a:r>
            <a:endParaRPr lang="en-US" dirty="0"/>
          </a:p>
        </p:txBody>
      </p:sp>
      <p:sp>
        <p:nvSpPr>
          <p:cNvPr id="4" name="Content Placeholder 3"/>
          <p:cNvSpPr>
            <a:spLocks noGrp="1"/>
          </p:cNvSpPr>
          <p:nvPr>
            <p:ph idx="1"/>
          </p:nvPr>
        </p:nvSpPr>
        <p:spPr>
          <a:xfrm>
            <a:off x="533400" y="1676400"/>
            <a:ext cx="8229600" cy="4525963"/>
          </a:xfrm>
        </p:spPr>
        <p:txBody>
          <a:bodyPr/>
          <a:lstStyle/>
          <a:p>
            <a:endParaRPr lang="en-US" dirty="0"/>
          </a:p>
        </p:txBody>
      </p:sp>
      <p:sp>
        <p:nvSpPr>
          <p:cNvPr id="5" name="Up Arrow 4"/>
          <p:cNvSpPr/>
          <p:nvPr/>
        </p:nvSpPr>
        <p:spPr bwMode="auto">
          <a:xfrm rot="16040468" flipH="1">
            <a:off x="5616312" y="5918892"/>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Pbo.unavco.org</a:t>
            </a:r>
            <a:br>
              <a:rPr lang="en-US" dirty="0" smtClean="0"/>
            </a:br>
            <a:r>
              <a:rPr lang="en-US" dirty="0" smtClean="0"/>
              <a:t>CGPS—continuous GPS stations</a:t>
            </a:r>
            <a:endParaRPr lang="en-US" dirty="0"/>
          </a:p>
        </p:txBody>
      </p:sp>
      <p:sp>
        <p:nvSpPr>
          <p:cNvPr id="3" name="Text Placeholder 2"/>
          <p:cNvSpPr>
            <a:spLocks noGrp="1"/>
          </p:cNvSpPr>
          <p:nvPr>
            <p:ph idx="1"/>
          </p:nvPr>
        </p:nvSpPr>
        <p:spPr/>
        <p:txBody>
          <a:bodyPr/>
          <a:lstStyle/>
          <a:p>
            <a:r>
              <a:rPr lang="en-US" dirty="0" smtClean="0"/>
              <a:t>Plate  Boundary Organization</a:t>
            </a:r>
          </a:p>
          <a:p>
            <a:r>
              <a:rPr lang="en-US" dirty="0" smtClean="0"/>
              <a:t>Installation of ~1100 CGPS, mostly in West</a:t>
            </a:r>
          </a:p>
          <a:p>
            <a:r>
              <a:rPr lang="en-US" dirty="0" smtClean="0"/>
              <a:t>Network Information or Station health</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cstate="print"/>
          <a:srcRect/>
          <a:stretch>
            <a:fillRect/>
          </a:stretch>
        </p:blipFill>
        <p:spPr bwMode="auto">
          <a:xfrm>
            <a:off x="-1219200" y="-228600"/>
            <a:ext cx="12192000" cy="7391400"/>
          </a:xfrm>
          <a:prstGeom prst="rect">
            <a:avLst/>
          </a:prstGeom>
          <a:noFill/>
          <a:ln w="9525">
            <a:noFill/>
            <a:miter lim="800000"/>
            <a:headEnd/>
            <a:tailEnd/>
          </a:ln>
        </p:spPr>
      </p:pic>
      <p:sp>
        <p:nvSpPr>
          <p:cNvPr id="3" name="Up Arrow 2"/>
          <p:cNvSpPr/>
          <p:nvPr/>
        </p:nvSpPr>
        <p:spPr bwMode="auto">
          <a:xfrm rot="5728518" flipH="1">
            <a:off x="5623685" y="5864470"/>
            <a:ext cx="365760" cy="914400"/>
          </a:xfrm>
          <a:prstGeom prst="upArrow">
            <a:avLst>
              <a:gd name="adj1" fmla="val 50000"/>
              <a:gd name="adj2" fmla="val 77003"/>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
        <p:nvSpPr>
          <p:cNvPr id="4" name="Up Arrow 3"/>
          <p:cNvSpPr/>
          <p:nvPr/>
        </p:nvSpPr>
        <p:spPr bwMode="auto">
          <a:xfrm rot="16200000" flipH="1">
            <a:off x="1569720" y="2697480"/>
            <a:ext cx="365760" cy="914400"/>
          </a:xfrm>
          <a:prstGeom prst="upArrow">
            <a:avLst>
              <a:gd name="adj1" fmla="val 50000"/>
              <a:gd name="adj2" fmla="val 77003"/>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914400"/>
            <a:ext cx="10972800" cy="800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lstStyle/>
          <a:p>
            <a:r>
              <a:rPr lang="en-US" dirty="0" smtClean="0"/>
              <a:t>NSPS Surveying USA</a:t>
            </a:r>
            <a:br>
              <a:rPr lang="en-US" dirty="0" smtClean="0"/>
            </a:br>
            <a:r>
              <a:rPr lang="en-US" sz="4000" dirty="0" smtClean="0"/>
              <a:t>NGS can use </a:t>
            </a:r>
            <a:r>
              <a:rPr lang="en-US" sz="4000" i="1" dirty="0" smtClean="0"/>
              <a:t>4 hours DF at an ‘88 BM</a:t>
            </a:r>
            <a:endParaRPr lang="en-US" sz="4000" i="1" dirty="0"/>
          </a:p>
        </p:txBody>
      </p:sp>
      <p:sp>
        <p:nvSpPr>
          <p:cNvPr id="3" name="Content Placeholder 2"/>
          <p:cNvSpPr>
            <a:spLocks noGrp="1"/>
          </p:cNvSpPr>
          <p:nvPr>
            <p:ph idx="1"/>
          </p:nvPr>
        </p:nvSpPr>
        <p:spPr/>
        <p:txBody>
          <a:bodyPr/>
          <a:lstStyle/>
          <a:p>
            <a:r>
              <a:rPr lang="en-US" dirty="0" smtClean="0"/>
              <a:t>Dual-frequency GPS for 4.25 hours</a:t>
            </a:r>
          </a:p>
          <a:p>
            <a:r>
              <a:rPr lang="en-US" dirty="0" smtClean="0"/>
              <a:t>Where?  Not at same nor rejected locations, unless ‘h’ is shown as reason (Col V)</a:t>
            </a:r>
          </a:p>
          <a:p>
            <a:pPr lvl="1"/>
            <a:r>
              <a:rPr lang="en-US" dirty="0" smtClean="0"/>
              <a:t>Review map </a:t>
            </a:r>
            <a:r>
              <a:rPr lang="en-US" sz="2400" dirty="0" smtClean="0"/>
              <a:t>(CA) </a:t>
            </a:r>
            <a:r>
              <a:rPr lang="en-US" dirty="0" smtClean="0"/>
              <a:t>and </a:t>
            </a:r>
            <a:r>
              <a:rPr lang="en-US" dirty="0" err="1" smtClean="0"/>
              <a:t>xls</a:t>
            </a:r>
            <a:r>
              <a:rPr lang="en-US" dirty="0" smtClean="0"/>
              <a:t> file that are on my ftp site</a:t>
            </a:r>
          </a:p>
          <a:p>
            <a:r>
              <a:rPr lang="en-US" dirty="0" smtClean="0"/>
              <a:t>Looking for GPS ellipsoid height data at a BM that has a leveled NAVD88 height AND is not likely to have subsided since 1988</a:t>
            </a:r>
          </a:p>
          <a:p>
            <a:r>
              <a:rPr lang="en-US" dirty="0" smtClean="0"/>
              <a:t>Data submitted to OPUS-DB can contribute to next iteration of NGS </a:t>
            </a:r>
            <a:r>
              <a:rPr lang="en-US" dirty="0" err="1" smtClean="0"/>
              <a:t>geoid</a:t>
            </a:r>
            <a:r>
              <a:rPr lang="en-US" dirty="0" smtClean="0"/>
              <a:t> model</a:t>
            </a:r>
          </a:p>
          <a:p>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3" cstate="print"/>
          <a:srcRect/>
          <a:stretch>
            <a:fillRect/>
          </a:stretch>
        </p:blipFill>
        <p:spPr bwMode="auto">
          <a:xfrm>
            <a:off x="-1524000" y="0"/>
            <a:ext cx="12192000" cy="7391400"/>
          </a:xfrm>
          <a:prstGeom prst="rect">
            <a:avLst/>
          </a:prstGeom>
          <a:noFill/>
          <a:ln w="9525">
            <a:noFill/>
            <a:miter lim="800000"/>
            <a:headEnd/>
            <a:tailEnd/>
          </a:ln>
        </p:spPr>
      </p:pic>
      <p:sp>
        <p:nvSpPr>
          <p:cNvPr id="3" name="Rounded Rectangle 2"/>
          <p:cNvSpPr/>
          <p:nvPr/>
        </p:nvSpPr>
        <p:spPr>
          <a:xfrm>
            <a:off x="5867400" y="4191000"/>
            <a:ext cx="3048000" cy="1219200"/>
          </a:xfrm>
          <a:prstGeom prst="roundRect">
            <a:avLst/>
          </a:prstGeom>
          <a:noFill/>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lstStyle/>
          <a:p>
            <a:r>
              <a:rPr lang="en-US" dirty="0" smtClean="0"/>
              <a:t>HTDP</a:t>
            </a:r>
            <a:br>
              <a:rPr lang="en-US" dirty="0" smtClean="0"/>
            </a:br>
            <a:r>
              <a:rPr lang="en-US" sz="3600" dirty="0" smtClean="0"/>
              <a:t>Horizontal Time Dependent Positioning</a:t>
            </a:r>
            <a:endParaRPr lang="en-US" sz="3600" dirty="0"/>
          </a:p>
        </p:txBody>
      </p:sp>
      <p:pic>
        <p:nvPicPr>
          <p:cNvPr id="2052" name="Picture 4"/>
          <p:cNvPicPr>
            <a:picLocks noGrp="1" noChangeAspect="1" noChangeArrowheads="1"/>
          </p:cNvPicPr>
          <p:nvPr>
            <p:ph idx="1"/>
          </p:nvPr>
        </p:nvPicPr>
        <p:blipFill>
          <a:blip r:embed="rId2" cstate="print"/>
          <a:srcRect t="13253" b="4819"/>
          <a:stretch>
            <a:fillRect/>
          </a:stretch>
        </p:blipFill>
        <p:spPr bwMode="auto">
          <a:xfrm>
            <a:off x="-1066800" y="1587347"/>
            <a:ext cx="11186160" cy="5727853"/>
          </a:xfrm>
          <a:prstGeom prst="rect">
            <a:avLst/>
          </a:prstGeom>
          <a:noFill/>
          <a:ln w="9525">
            <a:noFill/>
            <a:miter lim="800000"/>
            <a:headEnd/>
            <a:tailEnd/>
          </a:ln>
        </p:spPr>
      </p:pic>
      <p:sp>
        <p:nvSpPr>
          <p:cNvPr id="7" name="Up Arrow 6"/>
          <p:cNvSpPr/>
          <p:nvPr/>
        </p:nvSpPr>
        <p:spPr bwMode="auto">
          <a:xfrm rot="4488721" flipH="1">
            <a:off x="2668463" y="4411072"/>
            <a:ext cx="365760" cy="914400"/>
          </a:xfrm>
          <a:prstGeom prst="upArrow">
            <a:avLst>
              <a:gd name="adj1" fmla="val 50000"/>
              <a:gd name="adj2" fmla="val 77003"/>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t="14000" b="6000"/>
          <a:stretch>
            <a:fillRect/>
          </a:stretch>
        </p:blipFill>
        <p:spPr bwMode="auto">
          <a:xfrm>
            <a:off x="228600" y="762000"/>
            <a:ext cx="12192000" cy="6096000"/>
          </a:xfrm>
          <a:prstGeom prst="rect">
            <a:avLst/>
          </a:prstGeom>
          <a:noFill/>
          <a:ln w="9525">
            <a:noFill/>
            <a:miter lim="800000"/>
            <a:headEnd/>
            <a:tailEnd/>
          </a:ln>
        </p:spPr>
      </p:pic>
      <p:sp>
        <p:nvSpPr>
          <p:cNvPr id="3" name="Rectangle 2"/>
          <p:cNvSpPr/>
          <p:nvPr/>
        </p:nvSpPr>
        <p:spPr>
          <a:xfrm>
            <a:off x="304800" y="1600200"/>
            <a:ext cx="800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Up Arrow 3"/>
          <p:cNvSpPr/>
          <p:nvPr/>
        </p:nvSpPr>
        <p:spPr bwMode="auto">
          <a:xfrm rot="21429563" flipH="1">
            <a:off x="7718633" y="2142101"/>
            <a:ext cx="365760" cy="914400"/>
          </a:xfrm>
          <a:prstGeom prst="upArrow">
            <a:avLst>
              <a:gd name="adj1" fmla="val 50000"/>
              <a:gd name="adj2" fmla="val 77003"/>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20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t="13000" b="4000"/>
          <a:stretch>
            <a:fillRect/>
          </a:stretch>
        </p:blipFill>
        <p:spPr bwMode="auto">
          <a:xfrm>
            <a:off x="0" y="990600"/>
            <a:ext cx="12192000" cy="6324600"/>
          </a:xfrm>
          <a:prstGeom prst="rect">
            <a:avLst/>
          </a:prstGeom>
          <a:noFill/>
          <a:ln w="9525">
            <a:noFill/>
            <a:miter lim="800000"/>
            <a:headEnd/>
            <a:tailEnd/>
          </a:ln>
        </p:spPr>
      </p:pic>
      <p:sp>
        <p:nvSpPr>
          <p:cNvPr id="4" name="Up Arrow 3"/>
          <p:cNvSpPr/>
          <p:nvPr/>
        </p:nvSpPr>
        <p:spPr bwMode="auto">
          <a:xfrm rot="16200000" flipH="1">
            <a:off x="8351520" y="2011680"/>
            <a:ext cx="365760" cy="914400"/>
          </a:xfrm>
          <a:prstGeom prst="upArrow">
            <a:avLst>
              <a:gd name="adj1" fmla="val 50000"/>
              <a:gd name="adj2" fmla="val 77003"/>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
        <p:nvSpPr>
          <p:cNvPr id="6" name="Up Arrow 5"/>
          <p:cNvSpPr/>
          <p:nvPr/>
        </p:nvSpPr>
        <p:spPr bwMode="auto">
          <a:xfrm rot="16200000" flipH="1">
            <a:off x="2560320" y="5745480"/>
            <a:ext cx="365760" cy="914400"/>
          </a:xfrm>
          <a:prstGeom prst="upArrow">
            <a:avLst>
              <a:gd name="adj1" fmla="val 50000"/>
              <a:gd name="adj2" fmla="val 77003"/>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
        <p:nvSpPr>
          <p:cNvPr id="7" name="Oval 6"/>
          <p:cNvSpPr/>
          <p:nvPr/>
        </p:nvSpPr>
        <p:spPr>
          <a:xfrm>
            <a:off x="3886200" y="3200400"/>
            <a:ext cx="1447800" cy="533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a:xfrm>
            <a:off x="457200" y="274638"/>
            <a:ext cx="8229600" cy="639762"/>
          </a:xfrm>
        </p:spPr>
        <p:txBody>
          <a:bodyPr/>
          <a:lstStyle/>
          <a:p>
            <a:r>
              <a:rPr lang="en-US" dirty="0" smtClean="0"/>
              <a:t>HTDP 3.1 BETA version</a:t>
            </a:r>
            <a:endParaRPr lang="en-US" dirty="0"/>
          </a:p>
        </p:txBody>
      </p:sp>
      <p:sp>
        <p:nvSpPr>
          <p:cNvPr id="9" name="Content Placeholder 8"/>
          <p:cNvSpPr>
            <a:spLocks noGrp="1"/>
          </p:cNvSpPr>
          <p:nvPr>
            <p:ph idx="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457200"/>
            <a:ext cx="12192000" cy="7620000"/>
          </a:xfrm>
          <a:prstGeom prst="rect">
            <a:avLst/>
          </a:prstGeom>
          <a:noFill/>
          <a:ln w="9525">
            <a:noFill/>
            <a:miter lim="800000"/>
            <a:headEnd/>
            <a:tailEnd/>
          </a:ln>
        </p:spPr>
      </p:pic>
      <p:sp>
        <p:nvSpPr>
          <p:cNvPr id="3" name="TextBox 2"/>
          <p:cNvSpPr txBox="1"/>
          <p:nvPr/>
        </p:nvSpPr>
        <p:spPr>
          <a:xfrm>
            <a:off x="3124200" y="5410200"/>
            <a:ext cx="3810000" cy="369332"/>
          </a:xfrm>
          <a:prstGeom prst="rect">
            <a:avLst/>
          </a:prstGeom>
          <a:noFill/>
        </p:spPr>
        <p:txBody>
          <a:bodyPr wrap="square" rtlCol="0">
            <a:spAutoFit/>
          </a:bodyPr>
          <a:lstStyle/>
          <a:p>
            <a:r>
              <a:rPr lang="en-US" dirty="0" smtClean="0"/>
              <a:t>Just north of Winters, west of Davis</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52400" y="-228600"/>
            <a:ext cx="12192000" cy="7620000"/>
          </a:xfrm>
          <a:prstGeom prst="rect">
            <a:avLst/>
          </a:prstGeom>
          <a:noFill/>
          <a:ln w="9525">
            <a:noFill/>
            <a:miter lim="800000"/>
            <a:headEnd/>
            <a:tailEnd/>
          </a:ln>
        </p:spPr>
      </p:pic>
      <p:sp>
        <p:nvSpPr>
          <p:cNvPr id="3" name="Up Arrow 2"/>
          <p:cNvSpPr/>
          <p:nvPr/>
        </p:nvSpPr>
        <p:spPr bwMode="auto">
          <a:xfrm rot="16200000" flipH="1">
            <a:off x="4160520" y="1554480"/>
            <a:ext cx="365760" cy="914400"/>
          </a:xfrm>
          <a:prstGeom prst="upArrow">
            <a:avLst>
              <a:gd name="adj1" fmla="val 50000"/>
              <a:gd name="adj2" fmla="val 77003"/>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
        <p:nvSpPr>
          <p:cNvPr id="4" name="Up Arrow 3"/>
          <p:cNvSpPr/>
          <p:nvPr/>
        </p:nvSpPr>
        <p:spPr bwMode="auto">
          <a:xfrm rot="13772873" flipH="1">
            <a:off x="6621215" y="1981210"/>
            <a:ext cx="457200" cy="990600"/>
          </a:xfrm>
          <a:prstGeom prst="upArrow">
            <a:avLst>
              <a:gd name="adj1" fmla="val 50000"/>
              <a:gd name="adj2" fmla="val 77003"/>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
        <p:nvSpPr>
          <p:cNvPr id="5" name="TextBox 4"/>
          <p:cNvSpPr txBox="1"/>
          <p:nvPr/>
        </p:nvSpPr>
        <p:spPr>
          <a:xfrm>
            <a:off x="6629400" y="2667000"/>
            <a:ext cx="2743200" cy="1569660"/>
          </a:xfrm>
          <a:prstGeom prst="rect">
            <a:avLst/>
          </a:prstGeom>
          <a:noFill/>
        </p:spPr>
        <p:txBody>
          <a:bodyPr wrap="square" rtlCol="0">
            <a:spAutoFit/>
          </a:bodyPr>
          <a:lstStyle/>
          <a:p>
            <a:r>
              <a:rPr lang="en-US" sz="3200" dirty="0" smtClean="0"/>
              <a:t>0.2 meter for both N and E in 20 years</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0" y="-762000"/>
            <a:ext cx="12192000" cy="7620000"/>
          </a:xfrm>
          <a:prstGeom prst="rect">
            <a:avLst/>
          </a:prstGeom>
          <a:noFill/>
          <a:ln w="9525">
            <a:noFill/>
            <a:miter lim="800000"/>
            <a:headEnd/>
            <a:tailEnd/>
          </a:ln>
        </p:spPr>
      </p:pic>
      <p:sp>
        <p:nvSpPr>
          <p:cNvPr id="3" name="TextBox 2"/>
          <p:cNvSpPr txBox="1"/>
          <p:nvPr/>
        </p:nvSpPr>
        <p:spPr>
          <a:xfrm>
            <a:off x="3352800" y="3124200"/>
            <a:ext cx="3733800" cy="923330"/>
          </a:xfrm>
          <a:prstGeom prst="rect">
            <a:avLst/>
          </a:prstGeom>
          <a:noFill/>
        </p:spPr>
        <p:txBody>
          <a:bodyPr wrap="square" rtlCol="0">
            <a:spAutoFit/>
          </a:bodyPr>
          <a:lstStyle/>
          <a:p>
            <a:r>
              <a:rPr lang="en-US" dirty="0" smtClean="0"/>
              <a:t>In Mendocino County, on the coast near Stewart’s Point; San Andreas Fault Zone is offshore</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t="13000" b="7000"/>
          <a:stretch>
            <a:fillRect/>
          </a:stretch>
        </p:blipFill>
        <p:spPr bwMode="auto">
          <a:xfrm>
            <a:off x="0" y="381000"/>
            <a:ext cx="12192000" cy="6096000"/>
          </a:xfrm>
          <a:prstGeom prst="rect">
            <a:avLst/>
          </a:prstGeom>
          <a:noFill/>
          <a:ln w="9525">
            <a:noFill/>
            <a:miter lim="800000"/>
            <a:headEnd/>
            <a:tailEnd/>
          </a:ln>
        </p:spPr>
      </p:pic>
      <p:sp>
        <p:nvSpPr>
          <p:cNvPr id="3" name="Up Arrow 2"/>
          <p:cNvSpPr/>
          <p:nvPr/>
        </p:nvSpPr>
        <p:spPr bwMode="auto">
          <a:xfrm rot="14453604" flipH="1">
            <a:off x="6487551" y="1621763"/>
            <a:ext cx="457200" cy="990600"/>
          </a:xfrm>
          <a:prstGeom prst="upArrow">
            <a:avLst>
              <a:gd name="adj1" fmla="val 50000"/>
              <a:gd name="adj2" fmla="val 77003"/>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
        <p:nvSpPr>
          <p:cNvPr id="4" name="TextBox 3"/>
          <p:cNvSpPr txBox="1"/>
          <p:nvPr/>
        </p:nvSpPr>
        <p:spPr>
          <a:xfrm>
            <a:off x="6248400" y="2514600"/>
            <a:ext cx="2895600" cy="1569660"/>
          </a:xfrm>
          <a:prstGeom prst="rect">
            <a:avLst/>
          </a:prstGeom>
          <a:noFill/>
        </p:spPr>
        <p:txBody>
          <a:bodyPr wrap="square" rtlCol="0">
            <a:spAutoFit/>
          </a:bodyPr>
          <a:lstStyle/>
          <a:p>
            <a:r>
              <a:rPr lang="en-US" sz="3200" dirty="0" smtClean="0"/>
              <a:t>Almost 0.7m N and -0.5m E in 20 years</a:t>
            </a:r>
            <a:endParaRPr lang="en-US" sz="3200" dirty="0"/>
          </a:p>
        </p:txBody>
      </p:sp>
      <p:sp>
        <p:nvSpPr>
          <p:cNvPr id="8" name="TextBox 7"/>
          <p:cNvSpPr txBox="1"/>
          <p:nvPr/>
        </p:nvSpPr>
        <p:spPr>
          <a:xfrm>
            <a:off x="990600" y="4495800"/>
            <a:ext cx="7772400" cy="1754326"/>
          </a:xfrm>
          <a:prstGeom prst="rect">
            <a:avLst/>
          </a:prstGeom>
          <a:noFill/>
        </p:spPr>
        <p:txBody>
          <a:bodyPr wrap="square" rtlCol="0">
            <a:spAutoFit/>
          </a:bodyPr>
          <a:lstStyle/>
          <a:p>
            <a:r>
              <a:rPr lang="en-US" sz="3600" dirty="0" smtClean="0">
                <a:solidFill>
                  <a:srgbClr val="FF0000"/>
                </a:solidFill>
              </a:rPr>
              <a:t>You MUST incorporate/apply horizontal velocities to ‘published’ coordinates to do geodetic surveying</a:t>
            </a:r>
            <a:endParaRPr lang="en-US" sz="36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52400" y="-533400"/>
            <a:ext cx="12192000" cy="7620000"/>
          </a:xfrm>
          <a:prstGeom prst="rect">
            <a:avLst/>
          </a:prstGeom>
          <a:noFill/>
          <a:ln w="9525">
            <a:noFill/>
            <a:miter lim="800000"/>
            <a:headEnd/>
            <a:tailEnd/>
          </a:ln>
        </p:spPr>
      </p:pic>
      <p:sp>
        <p:nvSpPr>
          <p:cNvPr id="3" name="Up Arrow 2"/>
          <p:cNvSpPr/>
          <p:nvPr/>
        </p:nvSpPr>
        <p:spPr bwMode="auto">
          <a:xfrm rot="16200000" flipH="1">
            <a:off x="5532120" y="2011680"/>
            <a:ext cx="365760" cy="914400"/>
          </a:xfrm>
          <a:prstGeom prst="upArrow">
            <a:avLst>
              <a:gd name="adj1" fmla="val 50000"/>
              <a:gd name="adj2" fmla="val 77003"/>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
        <p:nvSpPr>
          <p:cNvPr id="4" name="TextBox 3"/>
          <p:cNvSpPr txBox="1"/>
          <p:nvPr/>
        </p:nvSpPr>
        <p:spPr>
          <a:xfrm>
            <a:off x="6248400" y="1600200"/>
            <a:ext cx="3200400" cy="1384995"/>
          </a:xfrm>
          <a:prstGeom prst="rect">
            <a:avLst/>
          </a:prstGeom>
          <a:solidFill>
            <a:schemeClr val="accent1">
              <a:lumMod val="20000"/>
              <a:lumOff val="80000"/>
            </a:schemeClr>
          </a:solidFill>
        </p:spPr>
        <p:txBody>
          <a:bodyPr wrap="square" rtlCol="0">
            <a:spAutoFit/>
          </a:bodyPr>
          <a:lstStyle/>
          <a:p>
            <a:r>
              <a:rPr lang="en-US" sz="2800" dirty="0" smtClean="0">
                <a:solidFill>
                  <a:schemeClr val="accent2">
                    <a:lumMod val="75000"/>
                  </a:schemeClr>
                </a:solidFill>
              </a:rPr>
              <a:t>New reference frames, </a:t>
            </a:r>
            <a:r>
              <a:rPr lang="en-US" sz="2800" dirty="0" smtClean="0">
                <a:solidFill>
                  <a:schemeClr val="accent2">
                    <a:lumMod val="75000"/>
                  </a:schemeClr>
                </a:solidFill>
              </a:rPr>
              <a:t>ITRF2008 </a:t>
            </a:r>
            <a:r>
              <a:rPr lang="en-US" sz="2800" dirty="0" smtClean="0">
                <a:solidFill>
                  <a:schemeClr val="accent2">
                    <a:lumMod val="75000"/>
                  </a:schemeClr>
                </a:solidFill>
              </a:rPr>
              <a:t>and IGS08</a:t>
            </a:r>
            <a:endParaRPr lang="en-US" sz="2800" dirty="0">
              <a:solidFill>
                <a:schemeClr val="accent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VDATUM</a:t>
            </a:r>
            <a:endParaRPr lang="en-US" dirty="0"/>
          </a:p>
        </p:txBody>
      </p:sp>
      <p:sp>
        <p:nvSpPr>
          <p:cNvPr id="3" name="Content Placeholder 2"/>
          <p:cNvSpPr>
            <a:spLocks noGrp="1"/>
          </p:cNvSpPr>
          <p:nvPr>
            <p:ph idx="1"/>
          </p:nvPr>
        </p:nvSpPr>
        <p:spPr/>
        <p:txBody>
          <a:bodyPr/>
          <a:lstStyle/>
          <a:p>
            <a:r>
              <a:rPr lang="en-US" dirty="0" smtClean="0"/>
              <a:t>How do you relate the geodetic datum (elevation) to a tidal datum water level?</a:t>
            </a:r>
          </a:p>
          <a:p>
            <a:r>
              <a:rPr lang="en-US" dirty="0" smtClean="0"/>
              <a:t>Leveling from tidal bench marks OR</a:t>
            </a:r>
          </a:p>
          <a:p>
            <a:r>
              <a:rPr lang="en-US" dirty="0" smtClean="0"/>
              <a:t>Use VDATUM software, a NOAA product that incorporates tide gage and NGS BM data</a:t>
            </a:r>
          </a:p>
          <a:p>
            <a:r>
              <a:rPr lang="en-US" i="1" dirty="0" smtClean="0"/>
              <a:t>INTEGRATING AMERICA’S ELEVATION DATA</a:t>
            </a:r>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p:txBody>
          <a:bodyPr/>
          <a:lstStyle/>
          <a:p>
            <a:r>
              <a:rPr lang="en-US" smtClean="0"/>
              <a:t>GEOID09 published in Sept 09</a:t>
            </a:r>
          </a:p>
        </p:txBody>
      </p:sp>
      <p:sp>
        <p:nvSpPr>
          <p:cNvPr id="11267" name="Rectangle 3"/>
          <p:cNvSpPr>
            <a:spLocks noGrp="1"/>
          </p:cNvSpPr>
          <p:nvPr>
            <p:ph type="body" idx="1"/>
          </p:nvPr>
        </p:nvSpPr>
        <p:spPr/>
        <p:txBody>
          <a:bodyPr/>
          <a:lstStyle/>
          <a:p>
            <a:r>
              <a:rPr lang="en-US" smtClean="0"/>
              <a:t>In California, GEOID03 considered 567 bench marks with GPS data (ellipsoid heights), and kept 549</a:t>
            </a:r>
          </a:p>
          <a:p>
            <a:r>
              <a:rPr lang="en-US" smtClean="0"/>
              <a:t>In GEOID09, there were 833 considered; 738 were included, a 36% increase from Geoid03</a:t>
            </a:r>
          </a:p>
          <a:p>
            <a:endParaRPr lang="en-US"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381000" y="-1066800"/>
            <a:ext cx="12192000" cy="792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t="16264"/>
          <a:stretch>
            <a:fillRect/>
          </a:stretch>
        </p:blipFill>
        <p:spPr bwMode="auto">
          <a:xfrm>
            <a:off x="-381000" y="914400"/>
            <a:ext cx="10668000" cy="5295900"/>
          </a:xfrm>
          <a:prstGeom prst="rect">
            <a:avLst/>
          </a:prstGeom>
          <a:noFill/>
          <a:ln w="9525">
            <a:noFill/>
            <a:miter lim="800000"/>
            <a:headEnd/>
            <a:tailEnd/>
          </a:ln>
        </p:spPr>
      </p:pic>
      <p:sp>
        <p:nvSpPr>
          <p:cNvPr id="14339" name="Title 2"/>
          <p:cNvSpPr>
            <a:spLocks noGrp="1"/>
          </p:cNvSpPr>
          <p:nvPr>
            <p:ph type="title"/>
          </p:nvPr>
        </p:nvSpPr>
        <p:spPr>
          <a:xfrm>
            <a:off x="457200" y="274638"/>
            <a:ext cx="8229600" cy="639762"/>
          </a:xfrm>
        </p:spPr>
        <p:txBody>
          <a:bodyPr/>
          <a:lstStyle/>
          <a:p>
            <a:r>
              <a:rPr lang="en-US" smtClean="0"/>
              <a:t>www.tidesandcurrents.noaa.gov</a:t>
            </a:r>
          </a:p>
        </p:txBody>
      </p:sp>
      <p:sp>
        <p:nvSpPr>
          <p:cNvPr id="14340" name="Content Placeholder 3"/>
          <p:cNvSpPr>
            <a:spLocks noGrp="1"/>
          </p:cNvSpPr>
          <p:nvPr>
            <p:ph idx="1"/>
          </p:nvPr>
        </p:nvSpPr>
        <p:spPr/>
        <p:txBody>
          <a:bodyPr/>
          <a:lstStyle/>
          <a:p>
            <a:endParaRPr lang="en-US"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Documents and Settings\Marti.Ikehara\My Documents\Talks\vdatum_vertical.gif"/>
          <p:cNvPicPr>
            <a:picLocks noChangeAspect="1" noChangeArrowheads="1"/>
          </p:cNvPicPr>
          <p:nvPr/>
        </p:nvPicPr>
        <p:blipFill>
          <a:blip r:embed="rId3" cstate="print"/>
          <a:srcRect/>
          <a:stretch>
            <a:fillRect/>
          </a:stretch>
        </p:blipFill>
        <p:spPr bwMode="auto">
          <a:xfrm>
            <a:off x="0" y="1219200"/>
            <a:ext cx="9196388" cy="4243388"/>
          </a:xfrm>
          <a:prstGeom prst="rect">
            <a:avLst/>
          </a:prstGeom>
          <a:noFill/>
          <a:ln w="9525">
            <a:noFill/>
            <a:miter lim="800000"/>
            <a:headEnd/>
            <a:tailEnd/>
          </a:ln>
        </p:spPr>
      </p:pic>
      <p:sp>
        <p:nvSpPr>
          <p:cNvPr id="20483" name="Title 2"/>
          <p:cNvSpPr>
            <a:spLocks noGrp="1"/>
          </p:cNvSpPr>
          <p:nvPr>
            <p:ph type="title"/>
          </p:nvPr>
        </p:nvSpPr>
        <p:spPr/>
        <p:txBody>
          <a:bodyPr/>
          <a:lstStyle/>
          <a:p>
            <a:pPr eaLnBrk="1" hangingPunct="1"/>
            <a:r>
              <a:rPr lang="en-US" sz="3600" smtClean="0"/>
              <a:t>Datums available in VDATUM</a:t>
            </a:r>
          </a:p>
        </p:txBody>
      </p:sp>
      <p:sp>
        <p:nvSpPr>
          <p:cNvPr id="20484" name="Content Placeholder 3"/>
          <p:cNvSpPr>
            <a:spLocks noGrp="1"/>
          </p:cNvSpPr>
          <p:nvPr>
            <p:ph idx="1"/>
          </p:nvPr>
        </p:nvSpPr>
        <p:spPr>
          <a:xfrm>
            <a:off x="609600" y="990600"/>
            <a:ext cx="8229600" cy="4525963"/>
          </a:xfrm>
        </p:spPr>
        <p:txBody>
          <a:bodyPr/>
          <a:lstStyle/>
          <a:p>
            <a:pPr eaLnBrk="1" hangingPunct="1"/>
            <a:endParaRPr lang="en-US"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1506" name="Picture 2"/>
          <p:cNvPicPr>
            <a:picLocks noGrp="1" noChangeAspect="1" noChangeArrowheads="1"/>
          </p:cNvPicPr>
          <p:nvPr>
            <p:ph idx="1"/>
          </p:nvPr>
        </p:nvPicPr>
        <p:blipFill>
          <a:blip r:embed="rId2" cstate="print"/>
          <a:srcRect t="13876"/>
          <a:stretch>
            <a:fillRect/>
          </a:stretch>
        </p:blipFill>
        <p:spPr bwMode="auto">
          <a:xfrm>
            <a:off x="-1905000" y="381000"/>
            <a:ext cx="13473180" cy="7034712"/>
          </a:xfrm>
          <a:prstGeom prst="rect">
            <a:avLst/>
          </a:prstGeom>
          <a:noFill/>
          <a:ln w="9525">
            <a:noFill/>
            <a:miter lim="800000"/>
            <a:headEnd/>
            <a:tailEnd/>
          </a:ln>
        </p:spPr>
      </p:pic>
      <p:sp>
        <p:nvSpPr>
          <p:cNvPr id="5" name="Up Arrow 4"/>
          <p:cNvSpPr/>
          <p:nvPr/>
        </p:nvSpPr>
        <p:spPr bwMode="auto">
          <a:xfrm rot="16200000" flipH="1">
            <a:off x="5684520" y="2697480"/>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1447800" y="0"/>
            <a:ext cx="12192000" cy="739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t="14433"/>
          <a:stretch>
            <a:fillRect/>
          </a:stretch>
        </p:blipFill>
        <p:spPr bwMode="auto">
          <a:xfrm>
            <a:off x="-1600200" y="533400"/>
            <a:ext cx="12192000" cy="6324600"/>
          </a:xfrm>
          <a:prstGeom prst="rect">
            <a:avLst/>
          </a:prstGeom>
          <a:noFill/>
          <a:ln w="9525">
            <a:noFill/>
            <a:miter lim="800000"/>
            <a:headEnd/>
            <a:tailEnd/>
          </a:ln>
        </p:spPr>
      </p:pic>
      <p:sp>
        <p:nvSpPr>
          <p:cNvPr id="3" name="Up Arrow 2"/>
          <p:cNvSpPr/>
          <p:nvPr/>
        </p:nvSpPr>
        <p:spPr bwMode="auto">
          <a:xfrm rot="16200000" flipH="1">
            <a:off x="2331720" y="2773680"/>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
        <p:nvSpPr>
          <p:cNvPr id="4" name="Up Arrow 3"/>
          <p:cNvSpPr/>
          <p:nvPr/>
        </p:nvSpPr>
        <p:spPr bwMode="auto">
          <a:xfrm rot="16200000" flipH="1">
            <a:off x="2331720" y="3459480"/>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
        <p:nvSpPr>
          <p:cNvPr id="28681" name="Oval 4"/>
          <p:cNvSpPr>
            <a:spLocks noChangeArrowheads="1"/>
          </p:cNvSpPr>
          <p:nvPr/>
        </p:nvSpPr>
        <p:spPr bwMode="auto">
          <a:xfrm>
            <a:off x="838200" y="1752600"/>
            <a:ext cx="1371600" cy="990600"/>
          </a:xfrm>
          <a:prstGeom prst="ellipse">
            <a:avLst/>
          </a:prstGeom>
          <a:noFill/>
          <a:ln w="38100" algn="ctr">
            <a:solidFill>
              <a:schemeClr val="tx1"/>
            </a:solidFill>
            <a:round/>
            <a:headEnd/>
            <a:tailEnd type="triangle" w="med" len="med"/>
          </a:ln>
        </p:spPr>
        <p:txBody>
          <a:bodyP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1371600" y="-304800"/>
            <a:ext cx="12192000" cy="739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109538" y="381000"/>
            <a:ext cx="9363076"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1219200" y="0"/>
            <a:ext cx="12192000" cy="739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Estimation of Vertical Errors in VDatum for the Chesapeake Bay"/>
          <p:cNvPicPr>
            <a:picLocks noChangeAspect="1" noChangeArrowheads="1"/>
          </p:cNvPicPr>
          <p:nvPr/>
        </p:nvPicPr>
        <p:blipFill>
          <a:blip r:embed="rId3" cstate="print"/>
          <a:srcRect/>
          <a:stretch>
            <a:fillRect/>
          </a:stretch>
        </p:blipFill>
        <p:spPr bwMode="auto">
          <a:xfrm>
            <a:off x="-304800" y="1828800"/>
            <a:ext cx="9217288" cy="4358778"/>
          </a:xfrm>
          <a:prstGeom prst="rect">
            <a:avLst/>
          </a:prstGeom>
          <a:noFill/>
        </p:spPr>
      </p:pic>
      <p:sp>
        <p:nvSpPr>
          <p:cNvPr id="5" name="Title 4"/>
          <p:cNvSpPr>
            <a:spLocks noGrp="1"/>
          </p:cNvSpPr>
          <p:nvPr>
            <p:ph type="title"/>
          </p:nvPr>
        </p:nvSpPr>
        <p:spPr/>
        <p:txBody>
          <a:bodyPr/>
          <a:lstStyle/>
          <a:p>
            <a:r>
              <a:rPr lang="en-US" dirty="0" smtClean="0"/>
              <a:t>Errors from source data </a:t>
            </a:r>
            <a:r>
              <a:rPr lang="en-US" smtClean="0"/>
              <a:t>and transformations</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p:cNvSpPr>
          <p:nvPr>
            <p:ph type="title" idx="4294967295"/>
          </p:nvPr>
        </p:nvSpPr>
        <p:spPr>
          <a:xfrm>
            <a:off x="609600" y="304800"/>
            <a:ext cx="8229600" cy="639763"/>
          </a:xfrm>
        </p:spPr>
        <p:txBody>
          <a:bodyPr/>
          <a:lstStyle/>
          <a:p>
            <a:r>
              <a:rPr lang="en-US" sz="4000" smtClean="0"/>
              <a:t>GEOID09 compared to GEOID03</a:t>
            </a:r>
          </a:p>
        </p:txBody>
      </p:sp>
      <p:graphicFrame>
        <p:nvGraphicFramePr>
          <p:cNvPr id="1026" name="Object 4"/>
          <p:cNvGraphicFramePr>
            <a:graphicFrameLocks noChangeAspect="1"/>
          </p:cNvGraphicFramePr>
          <p:nvPr/>
        </p:nvGraphicFramePr>
        <p:xfrm>
          <a:off x="1400175" y="1076325"/>
          <a:ext cx="6343650" cy="4705350"/>
        </p:xfrm>
        <a:graphic>
          <a:graphicData uri="http://schemas.openxmlformats.org/presentationml/2006/ole">
            <p:oleObj spid="_x0000_s11266" name="Acrobat Document" r:id="rId4" imgW="7492320" imgH="5969160" progId="AcroExch.Document.7">
              <p:embed/>
            </p:oleObj>
          </a:graphicData>
        </a:graphic>
      </p:graphicFrame>
      <p:graphicFrame>
        <p:nvGraphicFramePr>
          <p:cNvPr id="1027" name="Object 6"/>
          <p:cNvGraphicFramePr>
            <a:graphicFrameLocks noChangeAspect="1"/>
          </p:cNvGraphicFramePr>
          <p:nvPr/>
        </p:nvGraphicFramePr>
        <p:xfrm>
          <a:off x="333375" y="990600"/>
          <a:ext cx="8810625" cy="6535738"/>
        </p:xfrm>
        <a:graphic>
          <a:graphicData uri="http://schemas.openxmlformats.org/presentationml/2006/ole">
            <p:oleObj spid="_x0000_s11267" name="Acrobat Document" r:id="rId5" imgW="7492320" imgH="5969160" progId="AcroExch.Document.7">
              <p:embed/>
            </p:oleObj>
          </a:graphicData>
        </a:graphic>
      </p:graphicFrame>
      <p:sp>
        <p:nvSpPr>
          <p:cNvPr id="1029" name="Text Box 7"/>
          <p:cNvSpPr txBox="1">
            <a:spLocks noChangeArrowheads="1"/>
          </p:cNvSpPr>
          <p:nvPr/>
        </p:nvSpPr>
        <p:spPr bwMode="auto">
          <a:xfrm>
            <a:off x="4343400" y="1295400"/>
            <a:ext cx="4800600" cy="1477328"/>
          </a:xfrm>
          <a:prstGeom prst="rect">
            <a:avLst/>
          </a:prstGeom>
          <a:noFill/>
          <a:ln w="38100" algn="ctr">
            <a:noFill/>
            <a:miter lim="800000"/>
            <a:headEnd/>
            <a:tailEnd/>
          </a:ln>
        </p:spPr>
        <p:txBody>
          <a:bodyPr>
            <a:spAutoFit/>
          </a:bodyPr>
          <a:lstStyle/>
          <a:p>
            <a:pPr>
              <a:lnSpc>
                <a:spcPct val="50000"/>
              </a:lnSpc>
              <a:spcBef>
                <a:spcPct val="50000"/>
              </a:spcBef>
            </a:pPr>
            <a:r>
              <a:rPr lang="en-US" dirty="0">
                <a:solidFill>
                  <a:srgbClr val="000000"/>
                </a:solidFill>
              </a:rPr>
              <a:t>09: teal, good; yellow: State advisor-rejected;</a:t>
            </a:r>
          </a:p>
          <a:p>
            <a:pPr>
              <a:lnSpc>
                <a:spcPct val="50000"/>
              </a:lnSpc>
              <a:spcBef>
                <a:spcPct val="50000"/>
              </a:spcBef>
            </a:pPr>
            <a:r>
              <a:rPr lang="en-US" dirty="0" smtClean="0">
                <a:solidFill>
                  <a:srgbClr val="000000"/>
                </a:solidFill>
              </a:rPr>
              <a:t>red</a:t>
            </a:r>
            <a:r>
              <a:rPr lang="en-US" dirty="0">
                <a:solidFill>
                  <a:srgbClr val="000000"/>
                </a:solidFill>
              </a:rPr>
              <a:t>: </a:t>
            </a:r>
            <a:r>
              <a:rPr lang="en-US" dirty="0" smtClean="0">
                <a:solidFill>
                  <a:srgbClr val="000000"/>
                </a:solidFill>
              </a:rPr>
              <a:t>analysis-rejected (subsidence/tectonics </a:t>
            </a:r>
          </a:p>
          <a:p>
            <a:pPr>
              <a:lnSpc>
                <a:spcPct val="50000"/>
              </a:lnSpc>
              <a:spcBef>
                <a:spcPct val="50000"/>
              </a:spcBef>
            </a:pPr>
            <a:r>
              <a:rPr lang="en-US" dirty="0" smtClean="0">
                <a:solidFill>
                  <a:srgbClr val="000000"/>
                </a:solidFill>
              </a:rPr>
              <a:t>or bad ellipsoid height)</a:t>
            </a:r>
            <a:endParaRPr lang="en-US" dirty="0">
              <a:solidFill>
                <a:srgbClr val="000000"/>
              </a:solidFill>
            </a:endParaRPr>
          </a:p>
          <a:p>
            <a:pPr>
              <a:spcBef>
                <a:spcPct val="50000"/>
              </a:spcBef>
            </a:pPr>
            <a:r>
              <a:rPr lang="en-US" dirty="0">
                <a:solidFill>
                  <a:srgbClr val="000000"/>
                </a:solidFill>
              </a:rPr>
              <a:t>03 (underlying dots): </a:t>
            </a:r>
            <a:r>
              <a:rPr lang="en-US" dirty="0" err="1">
                <a:solidFill>
                  <a:srgbClr val="000000"/>
                </a:solidFill>
              </a:rPr>
              <a:t>dk</a:t>
            </a:r>
            <a:r>
              <a:rPr lang="en-US" dirty="0">
                <a:solidFill>
                  <a:srgbClr val="000000"/>
                </a:solidFill>
              </a:rPr>
              <a:t> blue, </a:t>
            </a:r>
            <a:r>
              <a:rPr lang="en-US" dirty="0" smtClean="0">
                <a:solidFill>
                  <a:srgbClr val="000000"/>
                </a:solidFill>
              </a:rPr>
              <a:t>good; </a:t>
            </a:r>
            <a:r>
              <a:rPr lang="en-US" dirty="0">
                <a:solidFill>
                  <a:srgbClr val="000000"/>
                </a:solidFill>
              </a:rPr>
              <a:t>orange: rejected</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Datasheets</a:t>
            </a:r>
            <a:endParaRPr lang="en-US" dirty="0"/>
          </a:p>
        </p:txBody>
      </p:sp>
      <p:sp>
        <p:nvSpPr>
          <p:cNvPr id="3" name="Content Placeholder 2"/>
          <p:cNvSpPr>
            <a:spLocks noGrp="1"/>
          </p:cNvSpPr>
          <p:nvPr>
            <p:ph idx="1"/>
          </p:nvPr>
        </p:nvSpPr>
        <p:spPr/>
        <p:txBody>
          <a:bodyPr/>
          <a:lstStyle/>
          <a:p>
            <a:r>
              <a:rPr lang="en-US" dirty="0" err="1" smtClean="0"/>
              <a:t>Orthometric</a:t>
            </a:r>
            <a:r>
              <a:rPr lang="en-US" dirty="0" smtClean="0"/>
              <a:t> height, leveled </a:t>
            </a:r>
            <a:r>
              <a:rPr lang="en-US" dirty="0" err="1" smtClean="0"/>
              <a:t>hts</a:t>
            </a:r>
            <a:r>
              <a:rPr lang="en-US" dirty="0" smtClean="0"/>
              <a:t> (Re-sort)</a:t>
            </a:r>
          </a:p>
          <a:p>
            <a:r>
              <a:rPr lang="en-US" dirty="0" err="1" smtClean="0"/>
              <a:t>Geoid</a:t>
            </a:r>
            <a:r>
              <a:rPr lang="en-US" dirty="0" smtClean="0"/>
              <a:t> model STATEMENT</a:t>
            </a:r>
          </a:p>
          <a:p>
            <a:r>
              <a:rPr lang="en-US" dirty="0" smtClean="0"/>
              <a:t>History/Recovery Note</a:t>
            </a:r>
          </a:p>
          <a:p>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cstate="print"/>
          <a:srcRect/>
          <a:stretch>
            <a:fillRect/>
          </a:stretch>
        </p:blipFill>
        <p:spPr bwMode="auto">
          <a:xfrm>
            <a:off x="0" y="0"/>
            <a:ext cx="10534650" cy="7286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2" cstate="print"/>
          <a:srcRect/>
          <a:stretch>
            <a:fillRect/>
          </a:stretch>
        </p:blipFill>
        <p:spPr bwMode="auto">
          <a:xfrm>
            <a:off x="0" y="0"/>
            <a:ext cx="10534650" cy="7286625"/>
          </a:xfrm>
          <a:prstGeom prst="rect">
            <a:avLst/>
          </a:prstGeom>
          <a:noFill/>
          <a:ln w="9525">
            <a:noFill/>
            <a:miter lim="800000"/>
            <a:headEnd/>
            <a:tailEnd/>
          </a:ln>
        </p:spPr>
      </p:pic>
      <p:sp>
        <p:nvSpPr>
          <p:cNvPr id="3" name="Up Arrow 2"/>
          <p:cNvSpPr/>
          <p:nvPr/>
        </p:nvSpPr>
        <p:spPr bwMode="auto">
          <a:xfrm rot="12982874" flipH="1">
            <a:off x="2992434" y="1410656"/>
            <a:ext cx="457200" cy="990600"/>
          </a:xfrm>
          <a:prstGeom prst="upArrow">
            <a:avLst>
              <a:gd name="adj1" fmla="val 50000"/>
              <a:gd name="adj2" fmla="val 77003"/>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
        <p:nvSpPr>
          <p:cNvPr id="4" name="Up Arrow 3"/>
          <p:cNvSpPr/>
          <p:nvPr/>
        </p:nvSpPr>
        <p:spPr bwMode="auto">
          <a:xfrm rot="13869482" flipH="1">
            <a:off x="1214951" y="1517392"/>
            <a:ext cx="457200" cy="990600"/>
          </a:xfrm>
          <a:prstGeom prst="upArrow">
            <a:avLst>
              <a:gd name="adj1" fmla="val 50000"/>
              <a:gd name="adj2" fmla="val 77003"/>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3" cstate="print"/>
          <a:srcRect/>
          <a:stretch>
            <a:fillRect/>
          </a:stretch>
        </p:blipFill>
        <p:spPr bwMode="auto">
          <a:xfrm>
            <a:off x="0" y="0"/>
            <a:ext cx="10534650" cy="7286625"/>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2" cstate="print"/>
          <a:srcRect/>
          <a:stretch>
            <a:fillRect/>
          </a:stretch>
        </p:blipFill>
        <p:spPr bwMode="auto">
          <a:xfrm>
            <a:off x="0" y="0"/>
            <a:ext cx="10534650" cy="7286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3" cstate="print"/>
          <a:srcRect/>
          <a:stretch>
            <a:fillRect/>
          </a:stretch>
        </p:blipFill>
        <p:spPr bwMode="auto">
          <a:xfrm>
            <a:off x="0" y="-152400"/>
            <a:ext cx="10534650" cy="7286625"/>
          </a:xfrm>
          <a:prstGeom prst="rect">
            <a:avLst/>
          </a:prstGeom>
          <a:noFill/>
          <a:ln w="9525">
            <a:noFill/>
            <a:miter lim="800000"/>
            <a:headEnd/>
            <a:tailEnd/>
          </a:ln>
        </p:spPr>
      </p:pic>
      <p:sp>
        <p:nvSpPr>
          <p:cNvPr id="3" name="Oval 4"/>
          <p:cNvSpPr>
            <a:spLocks noChangeArrowheads="1"/>
          </p:cNvSpPr>
          <p:nvPr/>
        </p:nvSpPr>
        <p:spPr bwMode="auto">
          <a:xfrm>
            <a:off x="5029200" y="4267200"/>
            <a:ext cx="1066800" cy="381000"/>
          </a:xfrm>
          <a:prstGeom prst="ellipse">
            <a:avLst/>
          </a:prstGeom>
          <a:noFill/>
          <a:ln w="38100" algn="ctr">
            <a:solidFill>
              <a:schemeClr val="tx1"/>
            </a:solidFill>
            <a:round/>
            <a:headEnd/>
            <a:tailEnd type="triangle" w="med" len="med"/>
          </a:ln>
        </p:spPr>
        <p:txBody>
          <a:bodyPr/>
          <a:lstStyle/>
          <a:p>
            <a:pPr algn="ctr"/>
            <a:endParaRPr lang="en-US"/>
          </a:p>
        </p:txBody>
      </p:sp>
      <p:sp>
        <p:nvSpPr>
          <p:cNvPr id="4" name="Oval 4"/>
          <p:cNvSpPr>
            <a:spLocks noChangeArrowheads="1"/>
          </p:cNvSpPr>
          <p:nvPr/>
        </p:nvSpPr>
        <p:spPr bwMode="auto">
          <a:xfrm>
            <a:off x="4267200" y="4114800"/>
            <a:ext cx="1219200" cy="381000"/>
          </a:xfrm>
          <a:prstGeom prst="ellipse">
            <a:avLst/>
          </a:prstGeom>
          <a:noFill/>
          <a:ln w="38100" algn="ctr">
            <a:solidFill>
              <a:schemeClr val="tx1"/>
            </a:solidFill>
            <a:round/>
            <a:headEnd/>
            <a:tailEnd type="triangle" w="med" len="med"/>
          </a:ln>
        </p:spPr>
        <p:txBody>
          <a:bodyPr/>
          <a:lstStyle/>
          <a:p>
            <a:pPr algn="ctr"/>
            <a:endParaRPr lang="en-US"/>
          </a:p>
        </p:txBody>
      </p:sp>
      <p:sp>
        <p:nvSpPr>
          <p:cNvPr id="5" name="Oval 4"/>
          <p:cNvSpPr>
            <a:spLocks noChangeArrowheads="1"/>
          </p:cNvSpPr>
          <p:nvPr/>
        </p:nvSpPr>
        <p:spPr bwMode="auto">
          <a:xfrm>
            <a:off x="5334000" y="5029200"/>
            <a:ext cx="1066800" cy="381000"/>
          </a:xfrm>
          <a:prstGeom prst="ellipse">
            <a:avLst/>
          </a:prstGeom>
          <a:noFill/>
          <a:ln w="38100" algn="ctr">
            <a:solidFill>
              <a:schemeClr val="tx1"/>
            </a:solidFill>
            <a:round/>
            <a:headEnd/>
            <a:tailEnd type="triangle" w="med" len="med"/>
          </a:ln>
        </p:spPr>
        <p:txBody>
          <a:bodyPr/>
          <a:lstStyle/>
          <a:p>
            <a:pPr algn="ctr"/>
            <a:endParaRPr lang="en-US"/>
          </a:p>
        </p:txBody>
      </p:sp>
      <p:sp>
        <p:nvSpPr>
          <p:cNvPr id="6" name="Up Arrow 5"/>
          <p:cNvSpPr/>
          <p:nvPr/>
        </p:nvSpPr>
        <p:spPr bwMode="auto">
          <a:xfrm rot="16200000" flipH="1">
            <a:off x="5913120" y="1402080"/>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i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3" cstate="print"/>
          <a:srcRect/>
          <a:stretch>
            <a:fillRect/>
          </a:stretch>
        </p:blipFill>
        <p:spPr bwMode="auto">
          <a:xfrm>
            <a:off x="0" y="0"/>
            <a:ext cx="10534650" cy="7286625"/>
          </a:xfrm>
          <a:prstGeom prst="rect">
            <a:avLst/>
          </a:prstGeom>
          <a:noFill/>
          <a:ln w="9525">
            <a:noFill/>
            <a:miter lim="800000"/>
            <a:headEnd/>
            <a:tailEnd/>
          </a:ln>
        </p:spPr>
      </p:pic>
      <p:sp>
        <p:nvSpPr>
          <p:cNvPr id="3" name="Oval 4"/>
          <p:cNvSpPr>
            <a:spLocks noChangeArrowheads="1"/>
          </p:cNvSpPr>
          <p:nvPr/>
        </p:nvSpPr>
        <p:spPr bwMode="auto">
          <a:xfrm>
            <a:off x="533400" y="2667000"/>
            <a:ext cx="3733800" cy="533400"/>
          </a:xfrm>
          <a:prstGeom prst="ellipse">
            <a:avLst/>
          </a:prstGeom>
          <a:noFill/>
          <a:ln w="38100" algn="ctr">
            <a:solidFill>
              <a:schemeClr val="tx1"/>
            </a:solidFill>
            <a:round/>
            <a:headEnd/>
            <a:tailEnd type="triangle" w="med" len="med"/>
          </a:ln>
        </p:spPr>
        <p:txBody>
          <a:bodyPr/>
          <a:lstStyle/>
          <a:p>
            <a:pPr algn="ctr"/>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0" y="0"/>
            <a:ext cx="12192000" cy="7372350"/>
          </a:xfrm>
          <a:prstGeom prst="rect">
            <a:avLst/>
          </a:prstGeom>
          <a:noFill/>
          <a:ln w="9525">
            <a:noFill/>
            <a:miter lim="800000"/>
            <a:headEnd/>
            <a:tailEnd/>
          </a:ln>
        </p:spPr>
      </p:pic>
      <p:sp>
        <p:nvSpPr>
          <p:cNvPr id="3" name="Oval 4"/>
          <p:cNvSpPr>
            <a:spLocks noChangeArrowheads="1"/>
          </p:cNvSpPr>
          <p:nvPr/>
        </p:nvSpPr>
        <p:spPr bwMode="auto">
          <a:xfrm>
            <a:off x="0" y="990600"/>
            <a:ext cx="5715000" cy="990600"/>
          </a:xfrm>
          <a:prstGeom prst="ellipse">
            <a:avLst/>
          </a:prstGeom>
          <a:noFill/>
          <a:ln w="38100" algn="ctr">
            <a:solidFill>
              <a:schemeClr val="tx1"/>
            </a:solidFill>
            <a:round/>
            <a:headEnd/>
            <a:tailEnd type="triangle" w="med" len="med"/>
          </a:ln>
        </p:spPr>
        <p:txBody>
          <a:bodyPr/>
          <a:lstStyle/>
          <a:p>
            <a:pPr algn="ctr"/>
            <a:endParaRPr lang="en-US"/>
          </a:p>
        </p:txBody>
      </p:sp>
      <p:sp>
        <p:nvSpPr>
          <p:cNvPr id="4" name="Up Arrow 3"/>
          <p:cNvSpPr/>
          <p:nvPr/>
        </p:nvSpPr>
        <p:spPr bwMode="auto">
          <a:xfrm rot="18398439" flipH="1">
            <a:off x="5779517" y="1333997"/>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p:cNvPicPr>
            <a:picLocks noChangeAspect="1" noChangeArrowheads="1"/>
          </p:cNvPicPr>
          <p:nvPr/>
        </p:nvPicPr>
        <p:blipFill>
          <a:blip r:embed="rId3" cstate="print"/>
          <a:srcRect/>
          <a:stretch>
            <a:fillRect/>
          </a:stretch>
        </p:blipFill>
        <p:spPr bwMode="auto">
          <a:xfrm>
            <a:off x="-1066800" y="0"/>
            <a:ext cx="12192000" cy="7620000"/>
          </a:xfrm>
          <a:prstGeom prst="rect">
            <a:avLst/>
          </a:prstGeom>
          <a:noFill/>
          <a:ln w="9525">
            <a:noFill/>
            <a:miter lim="800000"/>
            <a:headEnd/>
            <a:tailEnd/>
          </a:ln>
        </p:spPr>
      </p:pic>
      <p:sp>
        <p:nvSpPr>
          <p:cNvPr id="3" name="Up Arrow 2"/>
          <p:cNvSpPr/>
          <p:nvPr/>
        </p:nvSpPr>
        <p:spPr bwMode="auto">
          <a:xfrm rot="20227791" flipH="1">
            <a:off x="2373111" y="2244933"/>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0" y="0"/>
            <a:ext cx="12192000" cy="7372350"/>
          </a:xfrm>
          <a:prstGeom prst="rect">
            <a:avLst/>
          </a:prstGeom>
          <a:noFill/>
          <a:ln w="9525">
            <a:noFill/>
            <a:miter lim="800000"/>
            <a:headEnd/>
            <a:tailEnd/>
          </a:ln>
        </p:spPr>
      </p:pic>
      <p:sp>
        <p:nvSpPr>
          <p:cNvPr id="3" name="Oval 4"/>
          <p:cNvSpPr>
            <a:spLocks noChangeArrowheads="1"/>
          </p:cNvSpPr>
          <p:nvPr/>
        </p:nvSpPr>
        <p:spPr bwMode="auto">
          <a:xfrm>
            <a:off x="5410200" y="5257800"/>
            <a:ext cx="685800" cy="457200"/>
          </a:xfrm>
          <a:prstGeom prst="ellipse">
            <a:avLst/>
          </a:prstGeom>
          <a:noFill/>
          <a:ln w="38100" algn="ctr">
            <a:solidFill>
              <a:schemeClr val="tx1"/>
            </a:solidFill>
            <a:round/>
            <a:headEnd/>
            <a:tailEnd type="triangle" w="med" len="med"/>
          </a:ln>
        </p:spPr>
        <p:txBody>
          <a:bodyPr/>
          <a:lstStyle/>
          <a:p>
            <a:pPr algn="ctr"/>
            <a:endParaRPr lang="en-US"/>
          </a:p>
        </p:txBody>
      </p:sp>
      <p:sp>
        <p:nvSpPr>
          <p:cNvPr id="4" name="Oval 4"/>
          <p:cNvSpPr>
            <a:spLocks noChangeArrowheads="1"/>
          </p:cNvSpPr>
          <p:nvPr/>
        </p:nvSpPr>
        <p:spPr bwMode="auto">
          <a:xfrm>
            <a:off x="5257800" y="4495800"/>
            <a:ext cx="685800" cy="457200"/>
          </a:xfrm>
          <a:prstGeom prst="ellipse">
            <a:avLst/>
          </a:prstGeom>
          <a:noFill/>
          <a:ln w="38100" algn="ctr">
            <a:solidFill>
              <a:schemeClr val="tx1"/>
            </a:solidFill>
            <a:round/>
            <a:headEnd/>
            <a:tailEnd type="triangle" w="med" len="med"/>
          </a:ln>
        </p:spPr>
        <p:txBody>
          <a:bodyPr/>
          <a:lstStyle/>
          <a:p>
            <a:pPr algn="ctr"/>
            <a:endParaRPr lang="en-US"/>
          </a:p>
        </p:txBody>
      </p:sp>
      <p:sp>
        <p:nvSpPr>
          <p:cNvPr id="5" name="Oval 4"/>
          <p:cNvSpPr>
            <a:spLocks noChangeArrowheads="1"/>
          </p:cNvSpPr>
          <p:nvPr/>
        </p:nvSpPr>
        <p:spPr bwMode="auto">
          <a:xfrm>
            <a:off x="4191000" y="1447800"/>
            <a:ext cx="1143000" cy="457200"/>
          </a:xfrm>
          <a:prstGeom prst="ellipse">
            <a:avLst/>
          </a:prstGeom>
          <a:noFill/>
          <a:ln w="38100" algn="ctr">
            <a:solidFill>
              <a:schemeClr val="tx1"/>
            </a:solidFill>
            <a:round/>
            <a:headEnd/>
            <a:tailEnd type="triangle" w="med" len="med"/>
          </a:ln>
        </p:spPr>
        <p:txBody>
          <a:bodyP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2" cstate="print"/>
          <a:srcRect/>
          <a:stretch>
            <a:fillRect/>
          </a:stretch>
        </p:blipFill>
        <p:spPr bwMode="auto">
          <a:xfrm>
            <a:off x="0" y="-533400"/>
            <a:ext cx="12192000" cy="7391400"/>
          </a:xfrm>
          <a:prstGeom prst="rect">
            <a:avLst/>
          </a:prstGeom>
          <a:noFill/>
          <a:ln w="9525">
            <a:noFill/>
            <a:miter lim="800000"/>
            <a:headEnd/>
            <a:tailEnd/>
          </a:ln>
        </p:spPr>
      </p:pic>
      <p:sp>
        <p:nvSpPr>
          <p:cNvPr id="3" name="Up Arrow 2"/>
          <p:cNvSpPr/>
          <p:nvPr/>
        </p:nvSpPr>
        <p:spPr bwMode="auto">
          <a:xfrm rot="15824274" flipH="1">
            <a:off x="901141" y="3203459"/>
            <a:ext cx="365760" cy="914400"/>
          </a:xfrm>
          <a:prstGeom prst="upArrow">
            <a:avLst>
              <a:gd name="adj1" fmla="val 50000"/>
              <a:gd name="adj2" fmla="val 77003"/>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3" cstate="print"/>
          <a:srcRect/>
          <a:stretch>
            <a:fillRect/>
          </a:stretch>
        </p:blipFill>
        <p:spPr bwMode="auto">
          <a:xfrm>
            <a:off x="0" y="-762000"/>
            <a:ext cx="12192000" cy="7391400"/>
          </a:xfrm>
          <a:prstGeom prst="rect">
            <a:avLst/>
          </a:prstGeom>
          <a:noFill/>
          <a:ln w="9525">
            <a:noFill/>
            <a:miter lim="800000"/>
            <a:headEnd/>
            <a:tailEnd/>
          </a:ln>
        </p:spPr>
      </p:pic>
      <p:sp>
        <p:nvSpPr>
          <p:cNvPr id="4" name="Oval 4"/>
          <p:cNvSpPr>
            <a:spLocks noChangeArrowheads="1"/>
          </p:cNvSpPr>
          <p:nvPr/>
        </p:nvSpPr>
        <p:spPr bwMode="auto">
          <a:xfrm>
            <a:off x="5257800" y="4495800"/>
            <a:ext cx="685800" cy="457200"/>
          </a:xfrm>
          <a:prstGeom prst="ellipse">
            <a:avLst/>
          </a:prstGeom>
          <a:noFill/>
          <a:ln w="38100" algn="ctr">
            <a:solidFill>
              <a:schemeClr val="tx1"/>
            </a:solidFill>
            <a:round/>
            <a:headEnd/>
            <a:tailEnd type="triangle" w="med" len="med"/>
          </a:ln>
        </p:spPr>
        <p:txBody>
          <a:bodyPr/>
          <a:lstStyle/>
          <a:p>
            <a:pPr algn="ctr"/>
            <a:endParaRPr lang="en-US"/>
          </a:p>
        </p:txBody>
      </p:sp>
      <p:sp>
        <p:nvSpPr>
          <p:cNvPr id="5" name="Oval 4"/>
          <p:cNvSpPr>
            <a:spLocks noChangeArrowheads="1"/>
          </p:cNvSpPr>
          <p:nvPr/>
        </p:nvSpPr>
        <p:spPr bwMode="auto">
          <a:xfrm>
            <a:off x="4114800" y="1447800"/>
            <a:ext cx="1447800" cy="457200"/>
          </a:xfrm>
          <a:prstGeom prst="ellipse">
            <a:avLst/>
          </a:prstGeom>
          <a:noFill/>
          <a:ln w="38100" algn="ctr">
            <a:solidFill>
              <a:schemeClr val="tx1"/>
            </a:solidFill>
            <a:round/>
            <a:headEnd/>
            <a:tailEnd type="triangle" w="med" len="med"/>
          </a:ln>
        </p:spPr>
        <p:txBody>
          <a:bodyPr/>
          <a:lstStyle/>
          <a:p>
            <a:pPr algn="ctr"/>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 Learning Options offered by NGS</a:t>
            </a:r>
            <a:br>
              <a:rPr lang="en-US" dirty="0" smtClean="0"/>
            </a:br>
            <a:endParaRPr lang="en-US" dirty="0"/>
          </a:p>
        </p:txBody>
      </p:sp>
      <p:sp>
        <p:nvSpPr>
          <p:cNvPr id="4" name="Text Placeholder 3"/>
          <p:cNvSpPr>
            <a:spLocks noGrp="1"/>
          </p:cNvSpPr>
          <p:nvPr>
            <p:ph type="body" sz="half" idx="2"/>
          </p:nvPr>
        </p:nvSpPr>
        <p:spPr>
          <a:xfrm>
            <a:off x="685800" y="1371600"/>
            <a:ext cx="3008313" cy="4691063"/>
          </a:xfrm>
        </p:spPr>
        <p:txBody>
          <a:bodyPr/>
          <a:lstStyle/>
          <a:p>
            <a:r>
              <a:rPr lang="en-US" sz="2400" dirty="0" smtClean="0"/>
              <a:t>geodesy.noaa.gov</a:t>
            </a:r>
          </a:p>
          <a:p>
            <a:r>
              <a:rPr lang="en-US" sz="2400" dirty="0" smtClean="0"/>
              <a:t>Science &amp; Education</a:t>
            </a:r>
          </a:p>
          <a:p>
            <a:r>
              <a:rPr lang="en-US" sz="2400" dirty="0" smtClean="0"/>
              <a:t>Workshops/Training</a:t>
            </a:r>
          </a:p>
          <a:p>
            <a:r>
              <a:rPr lang="en-US" sz="2400" dirty="0" smtClean="0"/>
              <a:t>Workshops (at Corbin)</a:t>
            </a:r>
          </a:p>
          <a:p>
            <a:r>
              <a:rPr lang="en-US" sz="2400" dirty="0" smtClean="0"/>
              <a:t>Training (webinars)</a:t>
            </a:r>
          </a:p>
          <a:p>
            <a:r>
              <a:rPr lang="en-US" sz="2400" dirty="0" smtClean="0"/>
              <a:t>Online Learning    Resources= archived presentations: </a:t>
            </a:r>
            <a:r>
              <a:rPr lang="en-US" sz="2400" dirty="0" err="1" smtClean="0"/>
              <a:t>ppt</a:t>
            </a:r>
            <a:r>
              <a:rPr lang="en-US" sz="2400" dirty="0" smtClean="0"/>
              <a:t> and video or audio record</a:t>
            </a:r>
          </a:p>
          <a:p>
            <a:r>
              <a:rPr lang="en-US" sz="2400" dirty="0" smtClean="0"/>
              <a:t>Sign up for Mailing List</a:t>
            </a:r>
          </a:p>
          <a:p>
            <a:endParaRPr lang="en-US" sz="2400" dirty="0"/>
          </a:p>
        </p:txBody>
      </p:sp>
      <p:pic>
        <p:nvPicPr>
          <p:cNvPr id="114690" name="Picture 2"/>
          <p:cNvPicPr>
            <a:picLocks noGrp="1" noChangeAspect="1" noChangeArrowheads="1"/>
          </p:cNvPicPr>
          <p:nvPr>
            <p:ph idx="1"/>
          </p:nvPr>
        </p:nvPicPr>
        <p:blipFill>
          <a:blip r:embed="rId2" cstate="print"/>
          <a:srcRect/>
          <a:stretch>
            <a:fillRect/>
          </a:stretch>
        </p:blipFill>
        <p:spPr bwMode="auto">
          <a:xfrm>
            <a:off x="3810000" y="533400"/>
            <a:ext cx="5111750" cy="5181600"/>
          </a:xfrm>
          <a:prstGeom prst="rect">
            <a:avLst/>
          </a:prstGeom>
          <a:noFill/>
          <a:ln w="9525">
            <a:noFill/>
            <a:miter lim="800000"/>
            <a:headEnd/>
            <a:tailEnd/>
          </a:ln>
        </p:spPr>
      </p:pic>
      <p:sp>
        <p:nvSpPr>
          <p:cNvPr id="5" name="Up Arrow 4"/>
          <p:cNvSpPr/>
          <p:nvPr/>
        </p:nvSpPr>
        <p:spPr bwMode="auto">
          <a:xfrm rot="5217226" flipH="1">
            <a:off x="4093393" y="3102518"/>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
        <p:nvSpPr>
          <p:cNvPr id="6" name="Up Arrow 5"/>
          <p:cNvSpPr/>
          <p:nvPr/>
        </p:nvSpPr>
        <p:spPr bwMode="auto">
          <a:xfrm rot="21368458" flipH="1">
            <a:off x="6496743" y="2221430"/>
            <a:ext cx="365760" cy="599042"/>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ppt_y"/>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 calcmode="lin" valueType="num">
                                      <p:cBhvr additive="base">
                                        <p:cTn id="16"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additive="base">
                                        <p:cTn id="22"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4">
                                            <p:txEl>
                                              <p:pRg st="3" end="3"/>
                                            </p:txEl>
                                          </p:spTgt>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 calcmode="lin" valueType="num">
                                      <p:cBhvr additive="base">
                                        <p:cTn id="26"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calcmode="lin" valueType="num">
                                      <p:cBhvr additive="base">
                                        <p:cTn id="32"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4">
                                            <p:txEl>
                                              <p:pRg st="5" end="5"/>
                                            </p:txEl>
                                          </p:spTgt>
                                        </p:tgtEl>
                                        <p:attrNameLst>
                                          <p:attrName>ppt_y</p:attrName>
                                        </p:attrNameLst>
                                      </p:cBhvr>
                                      <p:tavLst>
                                        <p:tav tm="0">
                                          <p:val>
                                            <p:strVal val="#ppt_y"/>
                                          </p:val>
                                        </p:tav>
                                        <p:tav tm="100000">
                                          <p:val>
                                            <p:strVal val="#ppt_y"/>
                                          </p:val>
                                        </p:tav>
                                      </p:tavLst>
                                    </p:anim>
                                  </p:childTnLst>
                                </p:cTn>
                              </p:par>
                              <p:par>
                                <p:cTn id="34" presetID="9"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dissolv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wipe(down)">
                                      <p:cBhvr>
                                        <p:cTn id="4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cstate="print"/>
          <a:srcRect/>
          <a:stretch>
            <a:fillRect/>
          </a:stretch>
        </p:blipFill>
        <p:spPr bwMode="auto">
          <a:xfrm>
            <a:off x="0" y="-990600"/>
            <a:ext cx="10534650" cy="7286625"/>
          </a:xfrm>
          <a:prstGeom prst="rect">
            <a:avLst/>
          </a:prstGeom>
          <a:noFill/>
          <a:ln w="9525">
            <a:noFill/>
            <a:miter lim="800000"/>
            <a:headEnd/>
            <a:tailEnd/>
          </a:ln>
        </p:spPr>
      </p:pic>
      <p:sp>
        <p:nvSpPr>
          <p:cNvPr id="4" name="TextBox 3"/>
          <p:cNvSpPr txBox="1"/>
          <p:nvPr/>
        </p:nvSpPr>
        <p:spPr>
          <a:xfrm>
            <a:off x="304800" y="2971800"/>
            <a:ext cx="7467600" cy="3046988"/>
          </a:xfrm>
          <a:prstGeom prst="rect">
            <a:avLst/>
          </a:prstGeom>
          <a:noFill/>
        </p:spPr>
        <p:txBody>
          <a:bodyPr wrap="square" rtlCol="0">
            <a:spAutoFit/>
          </a:bodyPr>
          <a:lstStyle/>
          <a:p>
            <a:r>
              <a:rPr lang="en-US" sz="4000" dirty="0" smtClean="0"/>
              <a:t>ftp://ftp.ngs.noaa.gov/pub/marti/Presentations</a:t>
            </a:r>
          </a:p>
          <a:p>
            <a:r>
              <a:rPr lang="en-US" sz="3200" dirty="0" smtClean="0"/>
              <a:t/>
            </a:r>
            <a:br>
              <a:rPr lang="en-US" sz="3200" dirty="0" smtClean="0"/>
            </a:br>
            <a:r>
              <a:rPr lang="en-US" sz="4000" b="1" dirty="0" smtClean="0">
                <a:solidFill>
                  <a:srgbClr val="A82295"/>
                </a:solidFill>
              </a:rPr>
              <a:t>Marti.ikehara@noaa.gov  AND</a:t>
            </a:r>
          </a:p>
          <a:p>
            <a:r>
              <a:rPr lang="en-US" sz="4000" b="1" dirty="0" smtClean="0">
                <a:solidFill>
                  <a:srgbClr val="A82295"/>
                </a:solidFill>
              </a:rPr>
              <a:t>William.stone@noaa.gov</a:t>
            </a:r>
            <a:endParaRPr lang="en-US" sz="4000" dirty="0"/>
          </a:p>
        </p:txBody>
      </p:sp>
      <p:sp>
        <p:nvSpPr>
          <p:cNvPr id="5" name="Up Arrow 4"/>
          <p:cNvSpPr/>
          <p:nvPr/>
        </p:nvSpPr>
        <p:spPr bwMode="auto">
          <a:xfrm rot="15453268" flipH="1">
            <a:off x="3350990" y="810514"/>
            <a:ext cx="365760" cy="914400"/>
          </a:xfrm>
          <a:prstGeom prst="upArrow">
            <a:avLst/>
          </a:prstGeom>
          <a:solidFill>
            <a:srgbClr val="FFFF00"/>
          </a:solidFill>
          <a:ln w="9525" cap="flat" cmpd="sng" algn="ctr">
            <a:solidFill>
              <a:schemeClr val="tx1"/>
            </a:solidFill>
            <a:prstDash val="solid"/>
            <a:round/>
            <a:headEnd type="none" w="med" len="med"/>
            <a:tailEnd type="none" w="med" len="med"/>
          </a:ln>
          <a:effectLst>
            <a:glow rad="63500">
              <a:schemeClr val="accent2">
                <a:satMod val="175000"/>
                <a:alpha val="40000"/>
              </a:schemeClr>
            </a:glow>
          </a:effectLst>
        </p:spPr>
        <p:txBody>
          <a:bodyPr/>
          <a:lstStyle/>
          <a:p>
            <a:pPr algn="ctr">
              <a:defRPr/>
            </a:pPr>
            <a:endParaRPr lang="en-US">
              <a:latin typeface="Arial"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0" y="228600"/>
            <a:ext cx="10287000" cy="62364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1482</TotalTime>
  <Words>1269</Words>
  <Application>Microsoft Office PowerPoint</Application>
  <PresentationFormat>On-screen Show (4:3)</PresentationFormat>
  <Paragraphs>156</Paragraphs>
  <Slides>82</Slides>
  <Notes>19</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82</vt:i4>
      </vt:variant>
    </vt:vector>
  </HeadingPairs>
  <TitlesOfParts>
    <vt:vector size="85" baseType="lpstr">
      <vt:lpstr>template</vt:lpstr>
      <vt:lpstr>Office Theme</vt:lpstr>
      <vt:lpstr>Acrobat Document</vt:lpstr>
      <vt:lpstr>NGS Programs and Geodetic Tools, Part II</vt:lpstr>
      <vt:lpstr>Order of Topics</vt:lpstr>
      <vt:lpstr>NSPSMO.org: Surveying USA, 3/19 could support NGS geoid modeling</vt:lpstr>
      <vt:lpstr>Slide 4</vt:lpstr>
      <vt:lpstr>NSPS Surveying USA NGS can use 4 hours DF at an ‘88 BM</vt:lpstr>
      <vt:lpstr>GEOID09 published in Sept 09</vt:lpstr>
      <vt:lpstr>GEOID09 compared to GEOID03</vt:lpstr>
      <vt:lpstr>Slide 8</vt:lpstr>
      <vt:lpstr>Slide 9</vt:lpstr>
      <vt:lpstr>ftp://ftp.ngs.noaa.gov/ pub/marti/geoid09</vt:lpstr>
      <vt:lpstr>Researching Geodetic Control</vt:lpstr>
      <vt:lpstr>Visualization of NGS Geodetic Control</vt:lpstr>
      <vt:lpstr>http://www.dot.ca.gov/hq/row/landsurveys/geodetic/geodetic_control.html</vt:lpstr>
      <vt:lpstr>Slide 14</vt:lpstr>
      <vt:lpstr>Slide 15</vt:lpstr>
      <vt:lpstr>Slide 16</vt:lpstr>
      <vt:lpstr>Slide 17</vt:lpstr>
      <vt:lpstr>Slide 18</vt:lpstr>
      <vt:lpstr>Slide 19</vt:lpstr>
      <vt:lpstr>http://www.dot.ca.gov/hq/row/landsurveys/geodetic/geodetic_control.html</vt:lpstr>
      <vt:lpstr>Slide 21</vt:lpstr>
      <vt:lpstr>Using NGS DSWORLD software and  Google Earth to get any vintage geodetic data from NGSIDB </vt:lpstr>
      <vt:lpstr>Slide 23</vt:lpstr>
      <vt:lpstr>Slide 24</vt:lpstr>
      <vt:lpstr>Slide 25</vt:lpstr>
      <vt:lpstr>Slide 26</vt:lpstr>
      <vt:lpstr>Slide 27</vt:lpstr>
      <vt:lpstr>Slide 28</vt:lpstr>
      <vt:lpstr>Slide 29</vt:lpstr>
      <vt:lpstr>Slide 30</vt:lpstr>
      <vt:lpstr>Slide 31</vt:lpstr>
      <vt:lpstr>Slide 32</vt:lpstr>
      <vt:lpstr>DSWorld Legend</vt:lpstr>
      <vt:lpstr>Slide 34</vt:lpstr>
      <vt:lpstr>Slide 35</vt:lpstr>
      <vt:lpstr>Slide 36</vt:lpstr>
      <vt:lpstr>Slide 37</vt:lpstr>
      <vt:lpstr>Caution: Could be VERTCON orders! Douglas County Vertical is all VERTCON</vt:lpstr>
      <vt:lpstr>Slide 39</vt:lpstr>
      <vt:lpstr>Slide 40</vt:lpstr>
      <vt:lpstr>Slide 41</vt:lpstr>
      <vt:lpstr>Slide 42</vt:lpstr>
      <vt:lpstr>Slide 43</vt:lpstr>
      <vt:lpstr>Slide 44</vt:lpstr>
      <vt:lpstr>Slide 45</vt:lpstr>
      <vt:lpstr>http://csrc.ucsd.edu [NO www] Central Coast Ht Mod project</vt:lpstr>
      <vt:lpstr>Pbo.unavco.org CGPS—continuous GPS stations</vt:lpstr>
      <vt:lpstr>Slide 48</vt:lpstr>
      <vt:lpstr>Slide 49</vt:lpstr>
      <vt:lpstr>Slide 50</vt:lpstr>
      <vt:lpstr>HTDP Horizontal Time Dependent Positioning</vt:lpstr>
      <vt:lpstr>Slide 52</vt:lpstr>
      <vt:lpstr>HTDP 3.1 BETA version</vt:lpstr>
      <vt:lpstr>Slide 54</vt:lpstr>
      <vt:lpstr>Slide 55</vt:lpstr>
      <vt:lpstr>Slide 56</vt:lpstr>
      <vt:lpstr>Slide 57</vt:lpstr>
      <vt:lpstr>Slide 58</vt:lpstr>
      <vt:lpstr>VDATUM</vt:lpstr>
      <vt:lpstr>Slide 60</vt:lpstr>
      <vt:lpstr>www.tidesandcurrents.noaa.gov</vt:lpstr>
      <vt:lpstr>Datums available in VDATUM</vt:lpstr>
      <vt:lpstr>Slide 63</vt:lpstr>
      <vt:lpstr>Slide 64</vt:lpstr>
      <vt:lpstr>Slide 65</vt:lpstr>
      <vt:lpstr>Slide 66</vt:lpstr>
      <vt:lpstr>Slide 67</vt:lpstr>
      <vt:lpstr>Slide 68</vt:lpstr>
      <vt:lpstr>Errors from source data and transformations</vt:lpstr>
      <vt:lpstr>Datasheets</vt:lpstr>
      <vt:lpstr>Slide 71</vt:lpstr>
      <vt:lpstr>Slide 72</vt:lpstr>
      <vt:lpstr>Slide 73</vt:lpstr>
      <vt:lpstr>Slide 74</vt:lpstr>
      <vt:lpstr>Slide 75</vt:lpstr>
      <vt:lpstr>Slide 76</vt:lpstr>
      <vt:lpstr>Slide 77</vt:lpstr>
      <vt:lpstr>Slide 78</vt:lpstr>
      <vt:lpstr>Slide 79</vt:lpstr>
      <vt:lpstr>Slide 80</vt:lpstr>
      <vt:lpstr>Alternative Learning Options offered by NGS </vt:lpstr>
      <vt:lpstr>Slide 82</vt:lpstr>
    </vt:vector>
  </TitlesOfParts>
  <Company>NOS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Marti.Ikehara</dc:creator>
  <cp:lastModifiedBy>Marti.Ikehara</cp:lastModifiedBy>
  <cp:revision>178</cp:revision>
  <dcterms:created xsi:type="dcterms:W3CDTF">2011-01-21T22:10:38Z</dcterms:created>
  <dcterms:modified xsi:type="dcterms:W3CDTF">2011-03-08T06:58:29Z</dcterms:modified>
</cp:coreProperties>
</file>