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6"/>
  </p:notesMasterIdLst>
  <p:sldIdLst>
    <p:sldId id="256" r:id="rId3"/>
    <p:sldId id="257" r:id="rId4"/>
    <p:sldId id="274" r:id="rId5"/>
    <p:sldId id="258" r:id="rId6"/>
    <p:sldId id="276" r:id="rId7"/>
    <p:sldId id="259" r:id="rId8"/>
    <p:sldId id="275" r:id="rId9"/>
    <p:sldId id="278" r:id="rId10"/>
    <p:sldId id="285" r:id="rId11"/>
    <p:sldId id="279" r:id="rId12"/>
    <p:sldId id="283" r:id="rId13"/>
    <p:sldId id="284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6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250B25-D11D-4792-8E17-27288F0F3E65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23AAF9-236E-4E6B-9D18-142DBF156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66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85035C-2D65-480E-81F3-15DC563C0F65}" type="slidenum">
              <a:rPr lang="en-US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" charset="0"/>
              </a:rPr>
              <a:t>Full funding was estimated at approximately $5.5M / year.  Although full funding was not approved, partial funding was approved in 2010 at $3M/year.  As such, the initially hoped for 2018 target date will almost certainly not be met.</a:t>
            </a:r>
          </a:p>
          <a:p>
            <a:pPr eaLnBrk="1" hangingPunct="1"/>
            <a:endParaRPr lang="en-US" altLang="en-US" smtClean="0">
              <a:latin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</a:rPr>
              <a:t>Current best target for completion of airborne surveys and implementation of the new vertical datum is is 2022 (updated October 2010).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8962C5-E689-4AAE-B1D5-D19CF91CD8C5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EEED9-D907-491B-B8B4-7B1FFC683B1D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B9BE-745A-41E9-AAA0-EE8C17DF2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7348-0BE9-423F-BF66-3258C00BCE02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D385E-6902-4A97-BD6C-C34C55DFA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F827-871E-4578-9F95-65E3DF25E112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BB1FC-58ED-4901-941F-B3DEB3D25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8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4418-6F4A-4842-8C05-0097E2F8FFFD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DA16-459A-485A-BCCF-F36C332D8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BC19-B324-4A17-A2E2-76735C5DBAC9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B2AA-F030-425A-AEE6-E24221A7F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9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445F-E934-4E28-9011-892C3D6ECB0A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6431-A6D8-435E-9EEB-F700F28FA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4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28DF-C425-4FDA-8395-6E2567685B9B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E433-5A2E-4A66-ACD6-6AB0265E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9EDF-95BA-4FF1-86D5-6DE72EFDAC52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7530C-6BA5-440F-BB4A-826FA8579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3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180B-0942-4C62-B0CB-9EC8D2525461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7BEF-EE05-485A-9E2B-3C721429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6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E92B-BD7D-4546-A6AA-142DD40A82E6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98D8-692E-48DE-B195-A27384CC5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0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C433-C711-4E83-B8CB-355BC4A0B1F4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74C2-39F2-427B-BF56-2D6FCCB63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86D028-BD8E-4AD7-AC30-685CB4738C86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A59CC9-C531-4956-AFAB-37268D57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59A7D-7AD3-427C-98C5-1667E5BA0304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FB10E4-64DA-40B9-8F7C-486AA8BC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s.noaa.gov/RSD" TargetMode="External"/><Relationship Id="rId2" Type="http://schemas.openxmlformats.org/officeDocument/2006/relationships/hyperlink" Target="http://www.ngs.noaa.gov/GRAV-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heresa.damiani@noa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eader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533400" y="1806575"/>
            <a:ext cx="8305800" cy="1470025"/>
          </a:xfrm>
        </p:spPr>
        <p:txBody>
          <a:bodyPr/>
          <a:lstStyle/>
          <a:p>
            <a:pPr eaLnBrk="1" hangingPunct="1"/>
            <a:r>
              <a:rPr lang="en-US" sz="3200" b="1" dirty="0"/>
              <a:t>Use of </a:t>
            </a:r>
            <a:r>
              <a:rPr lang="en-US" sz="3200" b="1" dirty="0" smtClean="0"/>
              <a:t>High-Rate </a:t>
            </a:r>
            <a:r>
              <a:rPr lang="en-US" sz="3200" b="1" dirty="0"/>
              <a:t>CORS for Airborne Positioning</a:t>
            </a:r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3200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Theresa 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Damiani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NOAA- National Geodetic Survey,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Geosciences Research Division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CGSIC 2013, Nashville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1b. Surveying, Mapping, and Geosciences Session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High-Rate CORS Available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r>
              <a:rPr lang="en-US" sz="2800" dirty="0" smtClean="0"/>
              <a:t>1 Hz data rate </a:t>
            </a:r>
            <a:r>
              <a:rPr lang="en-US" sz="2800" dirty="0" smtClean="0"/>
              <a:t>necessary</a:t>
            </a:r>
          </a:p>
          <a:p>
            <a:r>
              <a:rPr lang="en-US" sz="2800" dirty="0"/>
              <a:t>Restriction for use as a base station in airborne positioning: Located within ~15 km of the airport</a:t>
            </a:r>
          </a:p>
          <a:p>
            <a:endParaRPr lang="en-US" sz="2800" dirty="0"/>
          </a:p>
          <a:p>
            <a:r>
              <a:rPr lang="en-US" sz="2800" dirty="0"/>
              <a:t>Pros: Managed, permanent site; low effort</a:t>
            </a:r>
          </a:p>
          <a:p>
            <a:r>
              <a:rPr lang="en-US" sz="2800" dirty="0"/>
              <a:t>Cons: </a:t>
            </a:r>
            <a:r>
              <a:rPr lang="en-US" sz="2800" dirty="0" smtClean="0"/>
              <a:t>No control over quality and continuity</a:t>
            </a:r>
          </a:p>
          <a:p>
            <a:endParaRPr lang="en-US" sz="2800" dirty="0"/>
          </a:p>
          <a:p>
            <a:r>
              <a:rPr lang="en-US" sz="2800" dirty="0" smtClean="0"/>
              <a:t>~670 </a:t>
            </a:r>
            <a:r>
              <a:rPr lang="en-US" sz="2800" dirty="0" smtClean="0"/>
              <a:t>1s stations in network</a:t>
            </a:r>
          </a:p>
          <a:p>
            <a:r>
              <a:rPr lang="en-US" sz="2800" dirty="0" smtClean="0"/>
              <a:t>Concentrated in eastern 1/3 of U.S. and West Coast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66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Operational 1s CORS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4" t="24873" r="15696" b="16651"/>
          <a:stretch/>
        </p:blipFill>
        <p:spPr bwMode="auto">
          <a:xfrm>
            <a:off x="762000" y="1459674"/>
            <a:ext cx="7315200" cy="456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8" t="28087" r="28520" b="26651"/>
          <a:stretch/>
        </p:blipFill>
        <p:spPr bwMode="auto">
          <a:xfrm>
            <a:off x="11483" y="4614479"/>
            <a:ext cx="2274518" cy="204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2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Co-location with airports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5815" y="1879607"/>
            <a:ext cx="8563385" cy="4597393"/>
            <a:chOff x="275815" y="1879607"/>
            <a:chExt cx="8563385" cy="459739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4" t="29147" r="15068" b="7774"/>
            <a:stretch/>
          </p:blipFill>
          <p:spPr bwMode="auto">
            <a:xfrm>
              <a:off x="275815" y="1879607"/>
              <a:ext cx="8563385" cy="4597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3886200" y="3200400"/>
              <a:ext cx="1733551" cy="16002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9832" r="6395" b="8139"/>
          <a:stretch/>
        </p:blipFill>
        <p:spPr bwMode="auto">
          <a:xfrm>
            <a:off x="656815" y="1676400"/>
            <a:ext cx="7877585" cy="492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1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Airborne positioning for geoscience applications benefits from the co-location of high-rate CORS with U.S. airports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With potential increase in UAS surveying, low-effort and rapid aerial deployments are of continuing interest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Over most of the U.S., airborne operators currently have to run at least 1 of their own base stations. </a:t>
            </a:r>
          </a:p>
          <a:p>
            <a:pPr eaLnBrk="1" hangingPunct="1"/>
            <a:r>
              <a:rPr lang="en-US" altLang="en-US" sz="2400" dirty="0" smtClean="0"/>
              <a:t>Some places (like Wichita, KS) are CORS-ready for rapid deployment</a:t>
            </a:r>
            <a:r>
              <a:rPr lang="en-US" altLang="en-US" sz="2400" dirty="0" smtClean="0"/>
              <a:t>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NGS Programs </a:t>
            </a:r>
            <a:r>
              <a:rPr lang="en-US" altLang="en-US" sz="2400" dirty="0"/>
              <a:t>Information:</a:t>
            </a:r>
          </a:p>
          <a:p>
            <a:pPr lvl="1" eaLnBrk="1" hangingPunct="1"/>
            <a:r>
              <a:rPr lang="en-US" altLang="en-US" sz="2000" dirty="0">
                <a:hlinkClick r:id="rId2"/>
              </a:rPr>
              <a:t>http://</a:t>
            </a:r>
            <a:r>
              <a:rPr lang="en-US" altLang="en-US" sz="2000" dirty="0" smtClean="0">
                <a:hlinkClick r:id="rId2"/>
              </a:rPr>
              <a:t>www.ngs.noaa.gov/GRAV-D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        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www.ngs.noaa.gov/RSD</a:t>
            </a:r>
            <a:endParaRPr lang="en-US" sz="2000" dirty="0" smtClean="0"/>
          </a:p>
          <a:p>
            <a:pPr marL="457200" lvl="1" indent="0" eaLnBrk="1" hangingPunct="1"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400" dirty="0"/>
              <a:t>Contact:</a:t>
            </a:r>
          </a:p>
          <a:p>
            <a:pPr lvl="1" eaLnBrk="1" hangingPunct="1"/>
            <a:r>
              <a:rPr lang="en-US" altLang="en-US" sz="2000" dirty="0"/>
              <a:t>Dr. Theresa Damiani</a:t>
            </a:r>
            <a:br>
              <a:rPr lang="en-US" altLang="en-US" sz="2000" dirty="0"/>
            </a:br>
            <a:r>
              <a:rPr lang="en-US" altLang="en-US" sz="2000" dirty="0">
                <a:hlinkClick r:id="rId4"/>
              </a:rPr>
              <a:t>theresa.damiani@noaa.gov</a:t>
            </a:r>
            <a:endParaRPr lang="en-US" altLang="en-US" sz="20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28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Aerial Surveying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876800"/>
          </a:xfrm>
        </p:spPr>
        <p:txBody>
          <a:bodyPr/>
          <a:lstStyle/>
          <a:p>
            <a:r>
              <a:rPr lang="en-US" sz="2800" dirty="0" smtClean="0"/>
              <a:t>All types of aircraft (helicopter, fixed wing, balloon, UAS)</a:t>
            </a:r>
          </a:p>
          <a:p>
            <a:r>
              <a:rPr lang="en-US" sz="2800" dirty="0" smtClean="0"/>
              <a:t>Many </a:t>
            </a:r>
            <a:r>
              <a:rPr lang="en-US" sz="2800" dirty="0" smtClean="0"/>
              <a:t>tools for surveying</a:t>
            </a:r>
            <a:r>
              <a:rPr lang="en-US" sz="2800" dirty="0" smtClean="0"/>
              <a:t>, mapping, and geosciences.</a:t>
            </a:r>
            <a:endParaRPr lang="en-US" sz="2800" dirty="0"/>
          </a:p>
          <a:p>
            <a:pPr lvl="1"/>
            <a:r>
              <a:rPr lang="en-US" sz="2400" dirty="0" smtClean="0"/>
              <a:t>Photogrammetry, (</a:t>
            </a:r>
            <a:r>
              <a:rPr lang="en-US" sz="2400" dirty="0" err="1" smtClean="0"/>
              <a:t>Topo</a:t>
            </a:r>
            <a:r>
              <a:rPr lang="en-US" sz="2400" dirty="0" smtClean="0"/>
              <a:t>-Bathy) LIDAR, Gravity, Magnetics, </a:t>
            </a:r>
            <a:r>
              <a:rPr lang="en-US" sz="2400" dirty="0" err="1" smtClean="0"/>
              <a:t>Hyperspectral</a:t>
            </a:r>
            <a:r>
              <a:rPr lang="en-US" sz="2400" dirty="0" smtClean="0"/>
              <a:t> or Multispectral, </a:t>
            </a:r>
            <a:r>
              <a:rPr lang="en-US" sz="2400" dirty="0" smtClean="0"/>
              <a:t>Radiometric, etc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Advantages: Cover a lot of ground quickly and with consistent sampling</a:t>
            </a:r>
          </a:p>
          <a:p>
            <a:endParaRPr lang="en-US" sz="1200" dirty="0" smtClean="0"/>
          </a:p>
          <a:p>
            <a:r>
              <a:rPr lang="en-US" sz="2800" dirty="0" smtClean="0"/>
              <a:t>Positioning is crucial!</a:t>
            </a:r>
          </a:p>
          <a:p>
            <a:endParaRPr lang="en-US" sz="2800" dirty="0" smtClean="0"/>
          </a:p>
        </p:txBody>
      </p:sp>
      <p:pic>
        <p:nvPicPr>
          <p:cNvPr id="7170" name="Picture 2" descr="MacDill AFB FL NOAA AOC Han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43500"/>
            <a:ext cx="647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7" r="20958"/>
          <a:stretch/>
        </p:blipFill>
        <p:spPr>
          <a:xfrm>
            <a:off x="454103" y="5143501"/>
            <a:ext cx="1831897" cy="1714500"/>
          </a:xfrm>
          <a:prstGeom prst="rect">
            <a:avLst/>
          </a:prstGeom>
        </p:spPr>
      </p:pic>
      <p:pic>
        <p:nvPicPr>
          <p:cNvPr id="7172" name="Picture 4" descr="aoc.noaa.g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40030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86200" y="1447800"/>
            <a:ext cx="4953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Times New Roman" pitchFamily="18" charset="0"/>
              </a:rPr>
              <a:t>Critical </a:t>
            </a:r>
            <a:r>
              <a:rPr lang="en-US" sz="2000" kern="0" dirty="0">
                <a:latin typeface="+mn-lt"/>
                <a:cs typeface="Times New Roman" pitchFamily="18" charset="0"/>
              </a:rPr>
              <a:t>to U.S. National Geodetic Survey’s (NGS’) mission to define, maintain, and provide access to the U.S. National Spatial Reference System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latin typeface="+mn-lt"/>
                <a:cs typeface="Times New Roman" pitchFamily="18" charset="0"/>
              </a:rPr>
              <a:t>G</a:t>
            </a:r>
            <a:r>
              <a:rPr lang="en-US" sz="2000" kern="0" dirty="0">
                <a:latin typeface="+mn-lt"/>
                <a:cs typeface="Times New Roman" pitchFamily="18" charset="0"/>
              </a:rPr>
              <a:t>ravity for the </a:t>
            </a:r>
            <a:r>
              <a:rPr lang="en-US" sz="2000" b="1" kern="0" dirty="0">
                <a:latin typeface="+mn-lt"/>
                <a:cs typeface="Times New Roman" pitchFamily="18" charset="0"/>
              </a:rPr>
              <a:t>R</a:t>
            </a:r>
            <a:r>
              <a:rPr lang="en-US" sz="2000" kern="0" dirty="0">
                <a:latin typeface="+mn-lt"/>
                <a:cs typeface="Times New Roman" pitchFamily="18" charset="0"/>
              </a:rPr>
              <a:t>edefinition of the </a:t>
            </a:r>
            <a:r>
              <a:rPr lang="en-US" sz="2000" b="1" kern="0" dirty="0">
                <a:latin typeface="+mn-lt"/>
                <a:cs typeface="Times New Roman" pitchFamily="18" charset="0"/>
              </a:rPr>
              <a:t>A</a:t>
            </a:r>
            <a:r>
              <a:rPr lang="en-US" sz="2000" kern="0" dirty="0">
                <a:latin typeface="+mn-lt"/>
                <a:cs typeface="Times New Roman" pitchFamily="18" charset="0"/>
              </a:rPr>
              <a:t>merican </a:t>
            </a:r>
            <a:r>
              <a:rPr lang="en-US" sz="2000" b="1" kern="0" dirty="0">
                <a:latin typeface="+mn-lt"/>
                <a:cs typeface="Times New Roman" pitchFamily="18" charset="0"/>
              </a:rPr>
              <a:t>V</a:t>
            </a:r>
            <a:r>
              <a:rPr lang="en-US" sz="2000" kern="0" dirty="0">
                <a:latin typeface="+mn-lt"/>
                <a:cs typeface="Times New Roman" pitchFamily="18" charset="0"/>
              </a:rPr>
              <a:t>ertical </a:t>
            </a:r>
            <a:r>
              <a:rPr lang="en-US" sz="2000" b="1" kern="0" dirty="0" smtClean="0">
                <a:latin typeface="+mn-lt"/>
                <a:cs typeface="Times New Roman" pitchFamily="18" charset="0"/>
              </a:rPr>
              <a:t>D</a:t>
            </a:r>
            <a:r>
              <a:rPr lang="en-US" sz="2000" kern="0" dirty="0" smtClean="0">
                <a:latin typeface="+mn-lt"/>
                <a:cs typeface="Times New Roman" pitchFamily="18" charset="0"/>
              </a:rPr>
              <a:t>atum (GRAV-D)</a:t>
            </a:r>
            <a:endParaRPr lang="en-US" sz="2000" kern="0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Times New Roman" pitchFamily="18" charset="0"/>
              </a:rPr>
              <a:t>2007 – 2022 (9 years remaining)</a:t>
            </a:r>
            <a:endParaRPr lang="en-US" sz="2000" kern="0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cs typeface="Times New Roman" pitchFamily="18" charset="0"/>
              </a:rPr>
              <a:t>Airborne Gravity Snapshot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Times New Roman" pitchFamily="18" charset="0"/>
              </a:rPr>
              <a:t>Target</a:t>
            </a:r>
            <a:r>
              <a:rPr lang="en-US" sz="2000" kern="0" dirty="0">
                <a:latin typeface="+mn-lt"/>
                <a:cs typeface="Times New Roman" pitchFamily="18" charset="0"/>
              </a:rPr>
              <a:t>:  </a:t>
            </a:r>
            <a:r>
              <a:rPr lang="en-US" sz="2000" u="sng" kern="0" dirty="0">
                <a:latin typeface="+mn-lt"/>
                <a:cs typeface="Times New Roman" pitchFamily="18" charset="0"/>
              </a:rPr>
              <a:t>2 cm accuracy </a:t>
            </a:r>
            <a:r>
              <a:rPr lang="en-US" sz="2000" kern="0" dirty="0">
                <a:latin typeface="+mn-lt"/>
                <a:cs typeface="Times New Roman" pitchFamily="18" charset="0"/>
              </a:rPr>
              <a:t>orthometric </a:t>
            </a:r>
            <a:r>
              <a:rPr lang="en-US" sz="2000" kern="0" dirty="0" smtClean="0">
                <a:latin typeface="+mn-lt"/>
                <a:cs typeface="Times New Roman" pitchFamily="18" charset="0"/>
              </a:rPr>
              <a:t>heights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Times New Roman" pitchFamily="18" charset="0"/>
              </a:rPr>
              <a:t>Coastal Mapping Program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Times New Roman" pitchFamily="18" charset="0"/>
              </a:rPr>
              <a:t>Photogrammetry and </a:t>
            </a:r>
            <a:r>
              <a:rPr lang="en-US" sz="2000" kern="0" dirty="0" err="1" smtClean="0">
                <a:latin typeface="+mn-lt"/>
                <a:cs typeface="Times New Roman" pitchFamily="18" charset="0"/>
              </a:rPr>
              <a:t>Topo</a:t>
            </a:r>
            <a:r>
              <a:rPr lang="en-US" sz="2000" kern="0" dirty="0" smtClean="0">
                <a:latin typeface="+mn-lt"/>
                <a:cs typeface="Times New Roman" pitchFamily="18" charset="0"/>
              </a:rPr>
              <a:t>-Bathy LIDAR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Times New Roman" pitchFamily="18" charset="0"/>
              </a:rPr>
              <a:t>Emergency Response Imagery</a:t>
            </a:r>
            <a:endParaRPr lang="en-US" sz="2000" kern="0" dirty="0">
              <a:latin typeface="+mn-lt"/>
              <a:cs typeface="Times New Roman" pitchFamily="18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2105" r="2803" b="35757"/>
          <a:stretch/>
        </p:blipFill>
        <p:spPr bwMode="auto">
          <a:xfrm>
            <a:off x="102973" y="1600200"/>
            <a:ext cx="363082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228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NGS Airborne Programs</a:t>
            </a:r>
            <a:endParaRPr lang="en-US" sz="44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9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560762"/>
            <a:ext cx="9144000" cy="3297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86252" cy="2239963"/>
          </a:xfrm>
        </p:spPr>
        <p:txBody>
          <a:bodyPr/>
          <a:lstStyle/>
          <a:p>
            <a:r>
              <a:rPr lang="en-US" sz="2400" kern="0" dirty="0" smtClean="0">
                <a:cs typeface="Times New Roman" pitchFamily="18" charset="0"/>
              </a:rPr>
              <a:t>High-altitude, high-speed, long duration flights for gravimetry</a:t>
            </a:r>
            <a:endParaRPr lang="en-US" sz="2400" kern="0" dirty="0">
              <a:cs typeface="Times New Roman" pitchFamily="18" charset="0"/>
            </a:endParaRPr>
          </a:p>
          <a:p>
            <a:r>
              <a:rPr lang="en-US" sz="2400" kern="0" dirty="0" smtClean="0">
                <a:cs typeface="Times New Roman" pitchFamily="18" charset="0"/>
              </a:rPr>
              <a:t>Low-altitude, slow-speed, short duration for coastal mapping</a:t>
            </a:r>
          </a:p>
          <a:p>
            <a:r>
              <a:rPr lang="en-US" sz="2400" kern="0" dirty="0" smtClean="0">
                <a:cs typeface="Times New Roman" pitchFamily="18" charset="0"/>
              </a:rPr>
              <a:t>Traditionally, Differential Single Baseline or Differential Network</a:t>
            </a:r>
          </a:p>
          <a:p>
            <a:r>
              <a:rPr lang="en-US" sz="2400" kern="0" dirty="0" smtClean="0">
                <a:cs typeface="Times New Roman" pitchFamily="18" charset="0"/>
              </a:rPr>
              <a:t>Consecutive epochs at 1 Hz required </a:t>
            </a:r>
          </a:p>
          <a:p>
            <a:r>
              <a:rPr lang="en-US" sz="2400" kern="0" dirty="0">
                <a:cs typeface="Times New Roman" pitchFamily="18" charset="0"/>
              </a:rPr>
              <a:t>I</a:t>
            </a:r>
            <a:r>
              <a:rPr lang="en-US" sz="2400" kern="0" dirty="0" smtClean="0">
                <a:cs typeface="Times New Roman" pitchFamily="18" charset="0"/>
              </a:rPr>
              <a:t>nertial measurements for aircraft orientations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76200" y="3921125"/>
            <a:ext cx="8991600" cy="2941340"/>
            <a:chOff x="152400" y="-152400"/>
            <a:chExt cx="8991600" cy="2941340"/>
          </a:xfrm>
        </p:grpSpPr>
        <p:pic>
          <p:nvPicPr>
            <p:cNvPr id="6" name="Picture 2" descr="C:\Documents and Settings\Projects\My Documents\NOAA\presenations\NOAA52atMontgomeryAviation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-152400"/>
              <a:ext cx="8991600" cy="285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3657600" y="1219200"/>
              <a:ext cx="1295400" cy="5334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733800" y="1295400"/>
              <a:ext cx="304800" cy="76200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20999994" lon="3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733800" y="1371600"/>
              <a:ext cx="304800" cy="304800"/>
            </a:xfrm>
            <a:prstGeom prst="rect">
              <a:avLst/>
            </a:prstGeom>
            <a:solidFill>
              <a:srgbClr val="1C1C1C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20999994" lon="3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4648200" y="1295400"/>
              <a:ext cx="152400" cy="228600"/>
            </a:xfrm>
            <a:prstGeom prst="flowChartPreparation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4343400" y="1295400"/>
              <a:ext cx="152400" cy="228600"/>
            </a:xfrm>
            <a:prstGeom prst="flowChartPreparation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3657600" y="1676400"/>
              <a:ext cx="1295400" cy="76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2727325" y="269875"/>
              <a:ext cx="811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FF00"/>
                  </a:solidFill>
                </a:rPr>
                <a:t>IMU</a:t>
              </a: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3276600" y="685800"/>
              <a:ext cx="609600" cy="609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4953000" y="152400"/>
              <a:ext cx="1971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FF00"/>
                  </a:solidFill>
                </a:rPr>
                <a:t>GPS Antenna</a:t>
              </a: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4114800" y="1143000"/>
              <a:ext cx="1219200" cy="1524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V="1">
              <a:off x="4114800" y="1143000"/>
              <a:ext cx="1219200" cy="3810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>
              <a:off x="5334000" y="533400"/>
              <a:ext cx="381000" cy="5334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1203325" y="2327275"/>
              <a:ext cx="23407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dirty="0" smtClean="0">
                  <a:solidFill>
                    <a:schemeClr val="bg1"/>
                  </a:solidFill>
                </a:rPr>
                <a:t>Instrumentation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2133600" y="1600200"/>
              <a:ext cx="1676400" cy="7620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 flipH="1" flipV="1">
              <a:off x="4173538" y="2449513"/>
              <a:ext cx="363537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15" descr="C:\Documents and Settings\All Users\Documents\My Pictures\clip art\gps_basesta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74" y="3657600"/>
            <a:ext cx="794484" cy="11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 descr="C:\Documents and Settings\All Users\Documents\My Pictures\clip art\gps_basesta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611" y="3581400"/>
            <a:ext cx="794483" cy="11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" descr="C:\Documents and Settings\All Users\Documents\My Pictures\clip art\gps_basesta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11" y="3790950"/>
            <a:ext cx="794483" cy="11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539716" y="24008"/>
            <a:ext cx="1604283" cy="1271392"/>
            <a:chOff x="7539716" y="24008"/>
            <a:chExt cx="1604283" cy="1271392"/>
          </a:xfrm>
        </p:grpSpPr>
        <p:pic>
          <p:nvPicPr>
            <p:cNvPr id="10242" name="Picture 2" descr="Eldon, MO - MODO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716" y="24008"/>
              <a:ext cx="1604283" cy="1195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7848600" y="833735"/>
              <a:ext cx="10406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 dirty="0" smtClean="0">
                  <a:solidFill>
                    <a:schemeClr val="bg1"/>
                  </a:solidFill>
                </a:rPr>
                <a:t>CORS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9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Positioning and CORS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6" r="4330" b="437"/>
          <a:stretch/>
        </p:blipFill>
        <p:spPr bwMode="auto">
          <a:xfrm>
            <a:off x="4645069" y="1780784"/>
            <a:ext cx="4434506" cy="432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10406" r="5314"/>
          <a:stretch/>
        </p:blipFill>
        <p:spPr bwMode="auto">
          <a:xfrm>
            <a:off x="76200" y="1752600"/>
            <a:ext cx="4495800" cy="43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6248400"/>
            <a:ext cx="82296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Two GRAV-D surveys completed in 2008/2009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54864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dirty="0" smtClean="0"/>
              <a:t>Puerto Rico and Virgin Islands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257800" y="5486400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dirty="0" smtClean="0"/>
              <a:t>Louisiana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3733800"/>
            <a:ext cx="1524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524000" y="3655952"/>
            <a:ext cx="1524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943600" y="3124200"/>
            <a:ext cx="1524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467600" y="3241549"/>
            <a:ext cx="1524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38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Kinematic GPS Processing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295400"/>
            <a:ext cx="3810000" cy="5029200"/>
          </a:xfrm>
        </p:spPr>
        <p:txBody>
          <a:bodyPr/>
          <a:lstStyle/>
          <a:p>
            <a:r>
              <a:rPr lang="en-US" sz="2400" dirty="0" smtClean="0"/>
              <a:t>Louisiana 2008</a:t>
            </a:r>
          </a:p>
          <a:p>
            <a:r>
              <a:rPr lang="en-US" sz="2400" dirty="0" smtClean="0"/>
              <a:t>Two days</a:t>
            </a:r>
          </a:p>
          <a:p>
            <a:r>
              <a:rPr lang="en-US" sz="2400" dirty="0" smtClean="0"/>
              <a:t>Altitude: 35k ft. (~10 km)</a:t>
            </a:r>
          </a:p>
          <a:p>
            <a:r>
              <a:rPr lang="en-US" sz="2400" dirty="0" smtClean="0"/>
              <a:t>Longest Baseline: 400 km</a:t>
            </a:r>
          </a:p>
          <a:p>
            <a:r>
              <a:rPr lang="en-US" sz="2400" dirty="0" smtClean="0"/>
              <a:t>Flight Time: 3.5 Hours</a:t>
            </a:r>
          </a:p>
          <a:p>
            <a:endParaRPr lang="en-US" sz="2400" dirty="0"/>
          </a:p>
          <a:p>
            <a:r>
              <a:rPr lang="en-US" sz="2400" dirty="0"/>
              <a:t>Network and Single Baseline Differential positions are equivalent, no matter which station is used as the </a:t>
            </a:r>
            <a:r>
              <a:rPr lang="en-US" sz="2400" dirty="0" smtClean="0"/>
              <a:t>base</a:t>
            </a:r>
            <a:endParaRPr lang="en-US" sz="2400" dirty="0"/>
          </a:p>
          <a:p>
            <a:r>
              <a:rPr lang="en-US" sz="2400" dirty="0"/>
              <a:t>Precise Point Positioning (PPP) </a:t>
            </a:r>
            <a:r>
              <a:rPr lang="en-US" sz="2400" dirty="0" smtClean="0"/>
              <a:t>is equivalent</a:t>
            </a:r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4" name="Picture 3" descr="LA08_GE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9" y="1447800"/>
            <a:ext cx="4783015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hallengeFlights_GEart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1" t="18639" r="29809" b="2561"/>
          <a:stretch/>
        </p:blipFill>
        <p:spPr bwMode="auto">
          <a:xfrm>
            <a:off x="9395" y="2209800"/>
            <a:ext cx="2541296" cy="4206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5-Point Star 5"/>
          <p:cNvSpPr/>
          <p:nvPr/>
        </p:nvSpPr>
        <p:spPr>
          <a:xfrm>
            <a:off x="3003115" y="3505200"/>
            <a:ext cx="273485" cy="273485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83707" y="1678673"/>
            <a:ext cx="15183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Orleans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2743200" y="2048005"/>
            <a:ext cx="396658" cy="145719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0608170">
            <a:off x="5334000" y="4522544"/>
            <a:ext cx="33528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Post-Processing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 rot="877785">
            <a:off x="5486400" y="5222433"/>
            <a:ext cx="33528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Not Applicable to Low-Altitude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280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sz="2800" dirty="0" smtClean="0"/>
              <a:t>PPP cannot be used for immediate processing of airborne data, since it requires precise IGS ephemeris (Lag time: 12 days)</a:t>
            </a:r>
          </a:p>
          <a:p>
            <a:endParaRPr lang="en-US" sz="2800" dirty="0"/>
          </a:p>
          <a:p>
            <a:r>
              <a:rPr lang="en-US" sz="2800" dirty="0" smtClean="0"/>
              <a:t>For quality control during a survey, you must have one or more bases. How many? Where located?</a:t>
            </a:r>
          </a:p>
          <a:p>
            <a:endParaRPr lang="en-US" sz="2800" dirty="0"/>
          </a:p>
          <a:p>
            <a:r>
              <a:rPr lang="en-US" sz="2800" dirty="0" smtClean="0"/>
              <a:t>For rapid response or easy logistics, can you use one?</a:t>
            </a:r>
          </a:p>
          <a:p>
            <a:r>
              <a:rPr lang="en-US" sz="2800" dirty="0" smtClean="0"/>
              <a:t>Single point of failure; high risk for long duration </a:t>
            </a:r>
            <a:r>
              <a:rPr lang="en-US" sz="2800" dirty="0" smtClean="0"/>
              <a:t>missions; Use CORS as a backup station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376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GPS Failures at Airports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3581400" cy="2438400"/>
          </a:xfrm>
        </p:spPr>
        <p:txBody>
          <a:bodyPr/>
          <a:lstStyle/>
          <a:p>
            <a:r>
              <a:rPr lang="en-US" sz="2800" dirty="0" smtClean="0"/>
              <a:t>Jamming</a:t>
            </a:r>
          </a:p>
          <a:p>
            <a:r>
              <a:rPr lang="en-US" sz="2800" dirty="0" smtClean="0"/>
              <a:t>Occlusions</a:t>
            </a:r>
          </a:p>
          <a:p>
            <a:r>
              <a:rPr lang="en-US" sz="2800" dirty="0" smtClean="0"/>
              <a:t>Other broadcasts</a:t>
            </a:r>
          </a:p>
          <a:p>
            <a:r>
              <a:rPr lang="en-US" sz="2800" dirty="0"/>
              <a:t>Hardware </a:t>
            </a:r>
            <a:r>
              <a:rPr lang="en-US" sz="2800" dirty="0" smtClean="0"/>
              <a:t>breaks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53000" y="13716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Batteries don’t last</a:t>
            </a:r>
          </a:p>
          <a:p>
            <a:r>
              <a:rPr lang="en-US" sz="2800" dirty="0" smtClean="0"/>
              <a:t>Data card fails</a:t>
            </a:r>
          </a:p>
          <a:p>
            <a:r>
              <a:rPr lang="en-US" sz="2800" dirty="0" smtClean="0"/>
              <a:t>Human error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6109586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90159"/>
            <a:ext cx="6109585" cy="42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73" y="2084919"/>
            <a:ext cx="6356427" cy="42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06877"/>
            <a:ext cx="6098609" cy="427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67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r>
              <a:rPr lang="en-US" dirty="0" smtClean="0"/>
              <a:t>Unmanned Aerial Systems (UAS) of great interest to surveying and mapping in U.S.</a:t>
            </a:r>
          </a:p>
          <a:p>
            <a:r>
              <a:rPr lang="en-US" dirty="0" smtClean="0"/>
              <a:t>Logistically desirable- less equipment, less personnel, less fuel</a:t>
            </a:r>
          </a:p>
          <a:p>
            <a:endParaRPr lang="en-US" dirty="0" smtClean="0"/>
          </a:p>
          <a:p>
            <a:r>
              <a:rPr lang="en-US" dirty="0"/>
              <a:t>Fast, easy </a:t>
            </a:r>
            <a:r>
              <a:rPr lang="en-US" dirty="0" smtClean="0"/>
              <a:t>deployment</a:t>
            </a:r>
            <a:endParaRPr lang="en-US" dirty="0"/>
          </a:p>
          <a:p>
            <a:r>
              <a:rPr lang="en-US" dirty="0" smtClean="0"/>
              <a:t>In-field quality control without setting up your own base stations would be advantageous- can CORS support that?</a:t>
            </a:r>
          </a:p>
        </p:txBody>
      </p:sp>
    </p:spTree>
    <p:extLst>
      <p:ext uri="{BB962C8B-B14F-4D97-AF65-F5344CB8AC3E}">
        <p14:creationId xmlns:p14="http://schemas.microsoft.com/office/powerpoint/2010/main" val="19311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651</Words>
  <Application>Microsoft Office PowerPoint</Application>
  <PresentationFormat>On-screen Show (4:3)</PresentationFormat>
  <Paragraphs>103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Custom Design</vt:lpstr>
      <vt:lpstr>Office Theme</vt:lpstr>
      <vt:lpstr>Use of High-Rate CORS for Airborne Positioning</vt:lpstr>
      <vt:lpstr>Aerial Surveying</vt:lpstr>
      <vt:lpstr>PowerPoint Presentation</vt:lpstr>
      <vt:lpstr>Positioning</vt:lpstr>
      <vt:lpstr>Differential Positioning and CORS</vt:lpstr>
      <vt:lpstr>Kinematic GPS Processing Challenge</vt:lpstr>
      <vt:lpstr>Immediate Positioning</vt:lpstr>
      <vt:lpstr>Causes of GPS Failures at Airports</vt:lpstr>
      <vt:lpstr>UAS</vt:lpstr>
      <vt:lpstr>High-Rate CORS Available Now</vt:lpstr>
      <vt:lpstr>Map of Operational 1s CORS</vt:lpstr>
      <vt:lpstr>Co-location with airports</vt:lpstr>
      <vt:lpstr>Conclusions</vt:lpstr>
    </vt:vector>
  </TitlesOfParts>
  <Company>NOS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Galen.Scott</dc:creator>
  <cp:lastModifiedBy>Theresa Diehl</cp:lastModifiedBy>
  <cp:revision>76</cp:revision>
  <dcterms:created xsi:type="dcterms:W3CDTF">2009-10-22T15:32:12Z</dcterms:created>
  <dcterms:modified xsi:type="dcterms:W3CDTF">2013-09-16T03:29:01Z</dcterms:modified>
</cp:coreProperties>
</file>