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Lst>
  <p:notesMasterIdLst>
    <p:notesMasterId r:id="rId44"/>
  </p:notesMasterIdLst>
  <p:sldIdLst>
    <p:sldId id="321" r:id="rId5"/>
    <p:sldId id="322" r:id="rId6"/>
    <p:sldId id="323" r:id="rId7"/>
    <p:sldId id="308" r:id="rId8"/>
    <p:sldId id="326" r:id="rId9"/>
    <p:sldId id="259" r:id="rId10"/>
    <p:sldId id="327" r:id="rId11"/>
    <p:sldId id="275" r:id="rId12"/>
    <p:sldId id="263" r:id="rId13"/>
    <p:sldId id="302" r:id="rId14"/>
    <p:sldId id="313" r:id="rId15"/>
    <p:sldId id="285" r:id="rId16"/>
    <p:sldId id="324" r:id="rId17"/>
    <p:sldId id="267" r:id="rId18"/>
    <p:sldId id="311" r:id="rId19"/>
    <p:sldId id="310" r:id="rId20"/>
    <p:sldId id="314" r:id="rId21"/>
    <p:sldId id="281" r:id="rId22"/>
    <p:sldId id="282" r:id="rId23"/>
    <p:sldId id="280" r:id="rId24"/>
    <p:sldId id="294" r:id="rId25"/>
    <p:sldId id="292" r:id="rId26"/>
    <p:sldId id="328" r:id="rId27"/>
    <p:sldId id="315" r:id="rId28"/>
    <p:sldId id="325" r:id="rId29"/>
    <p:sldId id="295" r:id="rId30"/>
    <p:sldId id="291" r:id="rId31"/>
    <p:sldId id="283" r:id="rId32"/>
    <p:sldId id="286" r:id="rId33"/>
    <p:sldId id="284" r:id="rId34"/>
    <p:sldId id="276" r:id="rId35"/>
    <p:sldId id="298" r:id="rId36"/>
    <p:sldId id="317" r:id="rId37"/>
    <p:sldId id="299" r:id="rId38"/>
    <p:sldId id="303" r:id="rId39"/>
    <p:sldId id="304" r:id="rId40"/>
    <p:sldId id="257" r:id="rId41"/>
    <p:sldId id="287" r:id="rId42"/>
    <p:sldId id="31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33605" autoAdjust="0"/>
  </p:normalViewPr>
  <p:slideViewPr>
    <p:cSldViewPr snapToGrid="0">
      <p:cViewPr>
        <p:scale>
          <a:sx n="110" d="100"/>
          <a:sy n="110" d="100"/>
        </p:scale>
        <p:origin x="522" y="-1494"/>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ngs-s-brunswick\NGS\shared\OPUS\dashboard\opus_solutions-value-ad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cap="none" baseline="0">
                <a:solidFill>
                  <a:schemeClr val="bg1"/>
                </a:solidFill>
                <a:latin typeface="+mn-lt"/>
                <a:ea typeface="+mn-ea"/>
                <a:cs typeface="+mn-cs"/>
              </a:defRPr>
            </a:pPr>
            <a:r>
              <a:rPr lang="en-US"/>
              <a:t>Shared OPUS solutions, by Month &amp; Year</a:t>
            </a:r>
          </a:p>
        </c:rich>
      </c:tx>
      <c:layout/>
      <c:overlay val="0"/>
      <c:spPr>
        <a:noFill/>
        <a:ln>
          <a:noFill/>
        </a:ln>
        <a:effectLst/>
      </c:spPr>
      <c:txPr>
        <a:bodyPr rot="0" spcFirstLastPara="1" vertOverflow="ellipsis" vert="horz" wrap="square" anchor="ctr" anchorCtr="1"/>
        <a:lstStyle/>
        <a:p>
          <a:pPr>
            <a:defRPr sz="1400" b="1" i="0" u="none" strike="noStrike" kern="1200" cap="none" baseline="0">
              <a:solidFill>
                <a:schemeClr val="bg1"/>
              </a:solidFill>
              <a:latin typeface="+mn-lt"/>
              <a:ea typeface="+mn-ea"/>
              <a:cs typeface="+mn-cs"/>
            </a:defRPr>
          </a:pPr>
          <a:endParaRPr lang="en-US"/>
        </a:p>
      </c:txPr>
    </c:title>
    <c:autoTitleDeleted val="0"/>
    <c:plotArea>
      <c:layout/>
      <c:lineChart>
        <c:grouping val="standard"/>
        <c:varyColors val="0"/>
        <c:ser>
          <c:idx val="0"/>
          <c:order val="0"/>
          <c:tx>
            <c:strRef>
              <c:f>GalenPlotter!$J$3</c:f>
              <c:strCache>
                <c:ptCount val="1"/>
                <c:pt idx="0">
                  <c:v>2007</c:v>
                </c:pt>
              </c:strCache>
            </c:strRef>
          </c:tx>
          <c:spPr>
            <a:ln w="22225" cap="rnd">
              <a:solidFill>
                <a:schemeClr val="accent1"/>
              </a:solidFill>
            </a:ln>
            <a:effectLst>
              <a:glow rad="139700">
                <a:schemeClr val="accent1">
                  <a:satMod val="175000"/>
                  <a:alpha val="14000"/>
                </a:schemeClr>
              </a:glo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GalenPlotter!$J$4:$J$15</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4</c:v>
                </c:pt>
              </c:numCache>
            </c:numRef>
          </c:val>
          <c:smooth val="0"/>
          <c:extLst>
            <c:ext xmlns:c16="http://schemas.microsoft.com/office/drawing/2014/chart" uri="{C3380CC4-5D6E-409C-BE32-E72D297353CC}">
              <c16:uniqueId val="{00000000-AC5F-4C63-BDA6-3E69556F59A2}"/>
            </c:ext>
          </c:extLst>
        </c:ser>
        <c:ser>
          <c:idx val="1"/>
          <c:order val="1"/>
          <c:tx>
            <c:strRef>
              <c:f>GalenPlotter!$K$3</c:f>
              <c:strCache>
                <c:ptCount val="1"/>
                <c:pt idx="0">
                  <c:v>2008</c:v>
                </c:pt>
              </c:strCache>
            </c:strRef>
          </c:tx>
          <c:spPr>
            <a:ln w="22225" cap="rnd">
              <a:solidFill>
                <a:schemeClr val="accent2"/>
              </a:solidFill>
            </a:ln>
            <a:effectLst>
              <a:glow rad="139700">
                <a:schemeClr val="accent2">
                  <a:satMod val="175000"/>
                  <a:alpha val="14000"/>
                </a:schemeClr>
              </a:glo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GalenPlotter!$K$4:$K$15</c:f>
              <c:numCache>
                <c:formatCode>General</c:formatCode>
                <c:ptCount val="12"/>
                <c:pt idx="0">
                  <c:v>19</c:v>
                </c:pt>
                <c:pt idx="1">
                  <c:v>18</c:v>
                </c:pt>
                <c:pt idx="2">
                  <c:v>23</c:v>
                </c:pt>
                <c:pt idx="3">
                  <c:v>13</c:v>
                </c:pt>
                <c:pt idx="4">
                  <c:v>38</c:v>
                </c:pt>
                <c:pt idx="5">
                  <c:v>22</c:v>
                </c:pt>
                <c:pt idx="6">
                  <c:v>42</c:v>
                </c:pt>
                <c:pt idx="7">
                  <c:v>49</c:v>
                </c:pt>
                <c:pt idx="8">
                  <c:v>99</c:v>
                </c:pt>
                <c:pt idx="9">
                  <c:v>90</c:v>
                </c:pt>
                <c:pt idx="10">
                  <c:v>62</c:v>
                </c:pt>
                <c:pt idx="11">
                  <c:v>39</c:v>
                </c:pt>
              </c:numCache>
            </c:numRef>
          </c:val>
          <c:smooth val="0"/>
          <c:extLst>
            <c:ext xmlns:c16="http://schemas.microsoft.com/office/drawing/2014/chart" uri="{C3380CC4-5D6E-409C-BE32-E72D297353CC}">
              <c16:uniqueId val="{00000001-AC5F-4C63-BDA6-3E69556F59A2}"/>
            </c:ext>
          </c:extLst>
        </c:ser>
        <c:ser>
          <c:idx val="2"/>
          <c:order val="2"/>
          <c:tx>
            <c:strRef>
              <c:f>GalenPlotter!$L$3</c:f>
              <c:strCache>
                <c:ptCount val="1"/>
                <c:pt idx="0">
                  <c:v>2009</c:v>
                </c:pt>
              </c:strCache>
            </c:strRef>
          </c:tx>
          <c:spPr>
            <a:ln w="22225" cap="rnd">
              <a:solidFill>
                <a:schemeClr val="accent3"/>
              </a:solidFill>
            </a:ln>
            <a:effectLst>
              <a:glow rad="139700">
                <a:schemeClr val="accent3">
                  <a:satMod val="175000"/>
                  <a:alpha val="14000"/>
                </a:schemeClr>
              </a:glo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GalenPlotter!$L$4:$L$15</c:f>
              <c:numCache>
                <c:formatCode>General</c:formatCode>
                <c:ptCount val="12"/>
                <c:pt idx="0">
                  <c:v>66</c:v>
                </c:pt>
                <c:pt idx="1">
                  <c:v>28</c:v>
                </c:pt>
                <c:pt idx="2">
                  <c:v>72</c:v>
                </c:pt>
                <c:pt idx="3">
                  <c:v>141</c:v>
                </c:pt>
                <c:pt idx="4">
                  <c:v>96</c:v>
                </c:pt>
                <c:pt idx="5">
                  <c:v>63</c:v>
                </c:pt>
                <c:pt idx="6">
                  <c:v>86</c:v>
                </c:pt>
                <c:pt idx="7">
                  <c:v>62</c:v>
                </c:pt>
                <c:pt idx="8">
                  <c:v>170</c:v>
                </c:pt>
                <c:pt idx="9">
                  <c:v>130</c:v>
                </c:pt>
                <c:pt idx="10">
                  <c:v>109</c:v>
                </c:pt>
                <c:pt idx="11">
                  <c:v>72</c:v>
                </c:pt>
              </c:numCache>
            </c:numRef>
          </c:val>
          <c:smooth val="0"/>
          <c:extLst>
            <c:ext xmlns:c16="http://schemas.microsoft.com/office/drawing/2014/chart" uri="{C3380CC4-5D6E-409C-BE32-E72D297353CC}">
              <c16:uniqueId val="{00000002-AC5F-4C63-BDA6-3E69556F59A2}"/>
            </c:ext>
          </c:extLst>
        </c:ser>
        <c:ser>
          <c:idx val="3"/>
          <c:order val="3"/>
          <c:tx>
            <c:strRef>
              <c:f>GalenPlotter!$M$3</c:f>
              <c:strCache>
                <c:ptCount val="1"/>
                <c:pt idx="0">
                  <c:v>2010</c:v>
                </c:pt>
              </c:strCache>
            </c:strRef>
          </c:tx>
          <c:spPr>
            <a:ln w="22225" cap="rnd">
              <a:solidFill>
                <a:schemeClr val="accent4"/>
              </a:solidFill>
            </a:ln>
            <a:effectLst>
              <a:glow rad="139700">
                <a:schemeClr val="accent4">
                  <a:satMod val="175000"/>
                  <a:alpha val="14000"/>
                </a:schemeClr>
              </a:glo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GalenPlotter!$M$4:$M$15</c:f>
              <c:numCache>
                <c:formatCode>#,##0</c:formatCode>
                <c:ptCount val="12"/>
                <c:pt idx="0" formatCode="General">
                  <c:v>109</c:v>
                </c:pt>
                <c:pt idx="1">
                  <c:v>139</c:v>
                </c:pt>
                <c:pt idx="2">
                  <c:v>107</c:v>
                </c:pt>
                <c:pt idx="3">
                  <c:v>175</c:v>
                </c:pt>
                <c:pt idx="4">
                  <c:v>149</c:v>
                </c:pt>
                <c:pt idx="5">
                  <c:v>162</c:v>
                </c:pt>
                <c:pt idx="6">
                  <c:v>207</c:v>
                </c:pt>
                <c:pt idx="7">
                  <c:v>192</c:v>
                </c:pt>
                <c:pt idx="8">
                  <c:v>55</c:v>
                </c:pt>
                <c:pt idx="9">
                  <c:v>110</c:v>
                </c:pt>
                <c:pt idx="10">
                  <c:v>133</c:v>
                </c:pt>
                <c:pt idx="11">
                  <c:v>81</c:v>
                </c:pt>
              </c:numCache>
            </c:numRef>
          </c:val>
          <c:smooth val="0"/>
          <c:extLst>
            <c:ext xmlns:c16="http://schemas.microsoft.com/office/drawing/2014/chart" uri="{C3380CC4-5D6E-409C-BE32-E72D297353CC}">
              <c16:uniqueId val="{00000003-AC5F-4C63-BDA6-3E69556F59A2}"/>
            </c:ext>
          </c:extLst>
        </c:ser>
        <c:ser>
          <c:idx val="4"/>
          <c:order val="4"/>
          <c:tx>
            <c:strRef>
              <c:f>GalenPlotter!$N$3</c:f>
              <c:strCache>
                <c:ptCount val="1"/>
                <c:pt idx="0">
                  <c:v>2011</c:v>
                </c:pt>
              </c:strCache>
            </c:strRef>
          </c:tx>
          <c:spPr>
            <a:ln w="22225" cap="rnd">
              <a:solidFill>
                <a:schemeClr val="accent5"/>
              </a:solidFill>
            </a:ln>
            <a:effectLst>
              <a:glow rad="139700">
                <a:schemeClr val="accent5">
                  <a:satMod val="175000"/>
                  <a:alpha val="14000"/>
                </a:schemeClr>
              </a:glo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GalenPlotter!$N$4:$N$15</c:f>
              <c:numCache>
                <c:formatCode>#,##0</c:formatCode>
                <c:ptCount val="12"/>
                <c:pt idx="0">
                  <c:v>98</c:v>
                </c:pt>
                <c:pt idx="1">
                  <c:v>110</c:v>
                </c:pt>
                <c:pt idx="2">
                  <c:v>131</c:v>
                </c:pt>
                <c:pt idx="3">
                  <c:v>152</c:v>
                </c:pt>
                <c:pt idx="4">
                  <c:v>114</c:v>
                </c:pt>
                <c:pt idx="5">
                  <c:v>133</c:v>
                </c:pt>
                <c:pt idx="6">
                  <c:v>102</c:v>
                </c:pt>
                <c:pt idx="7">
                  <c:v>124</c:v>
                </c:pt>
                <c:pt idx="8" formatCode="General">
                  <c:v>89</c:v>
                </c:pt>
                <c:pt idx="9">
                  <c:v>113</c:v>
                </c:pt>
                <c:pt idx="10" formatCode="General">
                  <c:v>89</c:v>
                </c:pt>
                <c:pt idx="11" formatCode="General">
                  <c:v>95</c:v>
                </c:pt>
              </c:numCache>
            </c:numRef>
          </c:val>
          <c:smooth val="0"/>
          <c:extLst>
            <c:ext xmlns:c16="http://schemas.microsoft.com/office/drawing/2014/chart" uri="{C3380CC4-5D6E-409C-BE32-E72D297353CC}">
              <c16:uniqueId val="{00000004-AC5F-4C63-BDA6-3E69556F59A2}"/>
            </c:ext>
          </c:extLst>
        </c:ser>
        <c:ser>
          <c:idx val="5"/>
          <c:order val="5"/>
          <c:tx>
            <c:strRef>
              <c:f>GalenPlotter!$O$3</c:f>
              <c:strCache>
                <c:ptCount val="1"/>
                <c:pt idx="0">
                  <c:v>2012</c:v>
                </c:pt>
              </c:strCache>
            </c:strRef>
          </c:tx>
          <c:spPr>
            <a:ln w="22225" cap="rnd">
              <a:solidFill>
                <a:schemeClr val="accent6"/>
              </a:solidFill>
            </a:ln>
            <a:effectLst>
              <a:glow rad="139700">
                <a:schemeClr val="accent6">
                  <a:satMod val="175000"/>
                  <a:alpha val="14000"/>
                </a:schemeClr>
              </a:glo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GalenPlotter!$O$4:$O$15</c:f>
              <c:numCache>
                <c:formatCode>General</c:formatCode>
                <c:ptCount val="12"/>
                <c:pt idx="0">
                  <c:v>114</c:v>
                </c:pt>
                <c:pt idx="1">
                  <c:v>113</c:v>
                </c:pt>
                <c:pt idx="2">
                  <c:v>92</c:v>
                </c:pt>
                <c:pt idx="3">
                  <c:v>142</c:v>
                </c:pt>
                <c:pt idx="4">
                  <c:v>91</c:v>
                </c:pt>
                <c:pt idx="5">
                  <c:v>66</c:v>
                </c:pt>
                <c:pt idx="6">
                  <c:v>77</c:v>
                </c:pt>
                <c:pt idx="7">
                  <c:v>39</c:v>
                </c:pt>
                <c:pt idx="8">
                  <c:v>84</c:v>
                </c:pt>
                <c:pt idx="9">
                  <c:v>98</c:v>
                </c:pt>
                <c:pt idx="10">
                  <c:v>48</c:v>
                </c:pt>
                <c:pt idx="11">
                  <c:v>191</c:v>
                </c:pt>
              </c:numCache>
            </c:numRef>
          </c:val>
          <c:smooth val="0"/>
          <c:extLst>
            <c:ext xmlns:c16="http://schemas.microsoft.com/office/drawing/2014/chart" uri="{C3380CC4-5D6E-409C-BE32-E72D297353CC}">
              <c16:uniqueId val="{00000005-AC5F-4C63-BDA6-3E69556F59A2}"/>
            </c:ext>
          </c:extLst>
        </c:ser>
        <c:ser>
          <c:idx val="6"/>
          <c:order val="6"/>
          <c:tx>
            <c:strRef>
              <c:f>GalenPlotter!$P$3</c:f>
              <c:strCache>
                <c:ptCount val="1"/>
                <c:pt idx="0">
                  <c:v>2013</c:v>
                </c:pt>
              </c:strCache>
            </c:strRef>
          </c:tx>
          <c:spPr>
            <a:ln w="22225" cap="rnd">
              <a:solidFill>
                <a:schemeClr val="accent1">
                  <a:lumMod val="60000"/>
                </a:schemeClr>
              </a:solidFill>
            </a:ln>
            <a:effectLst>
              <a:glow rad="139700">
                <a:schemeClr val="accent1">
                  <a:lumMod val="60000"/>
                  <a:satMod val="175000"/>
                  <a:alpha val="14000"/>
                </a:schemeClr>
              </a:glo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GalenPlotter!$P$4:$P$15</c:f>
              <c:numCache>
                <c:formatCode>General</c:formatCode>
                <c:ptCount val="12"/>
                <c:pt idx="0">
                  <c:v>79</c:v>
                </c:pt>
                <c:pt idx="1">
                  <c:v>35</c:v>
                </c:pt>
                <c:pt idx="2">
                  <c:v>64</c:v>
                </c:pt>
                <c:pt idx="3">
                  <c:v>79</c:v>
                </c:pt>
                <c:pt idx="4">
                  <c:v>128</c:v>
                </c:pt>
                <c:pt idx="5">
                  <c:v>111</c:v>
                </c:pt>
                <c:pt idx="6">
                  <c:v>146</c:v>
                </c:pt>
                <c:pt idx="7">
                  <c:v>294</c:v>
                </c:pt>
                <c:pt idx="8">
                  <c:v>180</c:v>
                </c:pt>
                <c:pt idx="9" formatCode="#,##0">
                  <c:v>122</c:v>
                </c:pt>
                <c:pt idx="10" formatCode="#,##0">
                  <c:v>122</c:v>
                </c:pt>
                <c:pt idx="11" formatCode="#,##0">
                  <c:v>140</c:v>
                </c:pt>
              </c:numCache>
            </c:numRef>
          </c:val>
          <c:smooth val="0"/>
          <c:extLst>
            <c:ext xmlns:c16="http://schemas.microsoft.com/office/drawing/2014/chart" uri="{C3380CC4-5D6E-409C-BE32-E72D297353CC}">
              <c16:uniqueId val="{00000006-AC5F-4C63-BDA6-3E69556F59A2}"/>
            </c:ext>
          </c:extLst>
        </c:ser>
        <c:ser>
          <c:idx val="7"/>
          <c:order val="7"/>
          <c:tx>
            <c:strRef>
              <c:f>GalenPlotter!$Q$3</c:f>
              <c:strCache>
                <c:ptCount val="1"/>
                <c:pt idx="0">
                  <c:v>2014</c:v>
                </c:pt>
              </c:strCache>
            </c:strRef>
          </c:tx>
          <c:spPr>
            <a:ln w="22225" cap="rnd">
              <a:solidFill>
                <a:schemeClr val="accent2">
                  <a:lumMod val="60000"/>
                </a:schemeClr>
              </a:solidFill>
            </a:ln>
            <a:effectLst>
              <a:glow rad="139700">
                <a:schemeClr val="accent2">
                  <a:lumMod val="60000"/>
                  <a:satMod val="175000"/>
                  <a:alpha val="14000"/>
                </a:schemeClr>
              </a:glo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GalenPlotter!$Q$4:$Q$15</c:f>
              <c:numCache>
                <c:formatCode>General</c:formatCode>
                <c:ptCount val="12"/>
                <c:pt idx="0">
                  <c:v>120</c:v>
                </c:pt>
                <c:pt idx="1">
                  <c:v>86</c:v>
                </c:pt>
                <c:pt idx="2">
                  <c:v>346</c:v>
                </c:pt>
                <c:pt idx="3">
                  <c:v>259</c:v>
                </c:pt>
                <c:pt idx="4">
                  <c:v>269</c:v>
                </c:pt>
                <c:pt idx="5">
                  <c:v>185</c:v>
                </c:pt>
                <c:pt idx="6">
                  <c:v>117</c:v>
                </c:pt>
                <c:pt idx="7">
                  <c:v>165</c:v>
                </c:pt>
                <c:pt idx="8">
                  <c:v>165</c:v>
                </c:pt>
                <c:pt idx="9">
                  <c:v>214</c:v>
                </c:pt>
                <c:pt idx="10">
                  <c:v>151</c:v>
                </c:pt>
                <c:pt idx="11">
                  <c:v>124</c:v>
                </c:pt>
              </c:numCache>
            </c:numRef>
          </c:val>
          <c:smooth val="0"/>
          <c:extLst>
            <c:ext xmlns:c16="http://schemas.microsoft.com/office/drawing/2014/chart" uri="{C3380CC4-5D6E-409C-BE32-E72D297353CC}">
              <c16:uniqueId val="{00000007-AC5F-4C63-BDA6-3E69556F59A2}"/>
            </c:ext>
          </c:extLst>
        </c:ser>
        <c:ser>
          <c:idx val="8"/>
          <c:order val="8"/>
          <c:tx>
            <c:strRef>
              <c:f>GalenPlotter!$R$3</c:f>
              <c:strCache>
                <c:ptCount val="1"/>
                <c:pt idx="0">
                  <c:v>2015</c:v>
                </c:pt>
              </c:strCache>
            </c:strRef>
          </c:tx>
          <c:spPr>
            <a:ln w="22225" cap="rnd">
              <a:solidFill>
                <a:schemeClr val="accent3">
                  <a:lumMod val="60000"/>
                </a:schemeClr>
              </a:solidFill>
            </a:ln>
            <a:effectLst>
              <a:glow rad="139700">
                <a:schemeClr val="accent3">
                  <a:lumMod val="60000"/>
                  <a:satMod val="175000"/>
                  <a:alpha val="14000"/>
                </a:schemeClr>
              </a:glo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GalenPlotter!$R$4:$R$15</c:f>
              <c:numCache>
                <c:formatCode>General</c:formatCode>
                <c:ptCount val="12"/>
                <c:pt idx="0">
                  <c:v>108</c:v>
                </c:pt>
                <c:pt idx="1">
                  <c:v>146</c:v>
                </c:pt>
                <c:pt idx="2">
                  <c:v>263</c:v>
                </c:pt>
                <c:pt idx="3">
                  <c:v>213</c:v>
                </c:pt>
                <c:pt idx="4">
                  <c:v>109</c:v>
                </c:pt>
                <c:pt idx="5">
                  <c:v>148</c:v>
                </c:pt>
                <c:pt idx="6">
                  <c:v>86</c:v>
                </c:pt>
                <c:pt idx="7">
                  <c:v>109</c:v>
                </c:pt>
                <c:pt idx="8">
                  <c:v>169</c:v>
                </c:pt>
                <c:pt idx="9" formatCode="#,##0">
                  <c:v>90</c:v>
                </c:pt>
                <c:pt idx="10" formatCode="#,##0">
                  <c:v>109</c:v>
                </c:pt>
                <c:pt idx="11" formatCode="#,##0">
                  <c:v>133</c:v>
                </c:pt>
              </c:numCache>
            </c:numRef>
          </c:val>
          <c:smooth val="0"/>
          <c:extLst>
            <c:ext xmlns:c16="http://schemas.microsoft.com/office/drawing/2014/chart" uri="{C3380CC4-5D6E-409C-BE32-E72D297353CC}">
              <c16:uniqueId val="{00000008-AC5F-4C63-BDA6-3E69556F59A2}"/>
            </c:ext>
          </c:extLst>
        </c:ser>
        <c:ser>
          <c:idx val="9"/>
          <c:order val="9"/>
          <c:tx>
            <c:strRef>
              <c:f>GalenPlotter!$S$3</c:f>
              <c:strCache>
                <c:ptCount val="1"/>
                <c:pt idx="0">
                  <c:v>2016</c:v>
                </c:pt>
              </c:strCache>
            </c:strRef>
          </c:tx>
          <c:spPr>
            <a:ln w="22225" cap="rnd">
              <a:solidFill>
                <a:schemeClr val="accent4">
                  <a:lumMod val="60000"/>
                </a:schemeClr>
              </a:solidFill>
            </a:ln>
            <a:effectLst>
              <a:glow rad="139700">
                <a:schemeClr val="accent4">
                  <a:lumMod val="60000"/>
                  <a:satMod val="175000"/>
                  <a:alpha val="14000"/>
                </a:schemeClr>
              </a:glo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GalenPlotter!$S$4:$S$15</c:f>
              <c:numCache>
                <c:formatCode>General</c:formatCode>
                <c:ptCount val="12"/>
                <c:pt idx="0">
                  <c:v>236</c:v>
                </c:pt>
                <c:pt idx="1">
                  <c:v>244</c:v>
                </c:pt>
                <c:pt idx="2">
                  <c:v>290</c:v>
                </c:pt>
                <c:pt idx="3">
                  <c:v>256</c:v>
                </c:pt>
                <c:pt idx="4">
                  <c:v>248</c:v>
                </c:pt>
                <c:pt idx="5">
                  <c:v>250</c:v>
                </c:pt>
                <c:pt idx="6">
                  <c:v>143</c:v>
                </c:pt>
                <c:pt idx="7">
                  <c:v>205</c:v>
                </c:pt>
                <c:pt idx="8">
                  <c:v>179</c:v>
                </c:pt>
                <c:pt idx="9">
                  <c:v>131</c:v>
                </c:pt>
                <c:pt idx="10">
                  <c:v>126</c:v>
                </c:pt>
                <c:pt idx="11">
                  <c:v>165</c:v>
                </c:pt>
              </c:numCache>
            </c:numRef>
          </c:val>
          <c:smooth val="0"/>
          <c:extLst>
            <c:ext xmlns:c16="http://schemas.microsoft.com/office/drawing/2014/chart" uri="{C3380CC4-5D6E-409C-BE32-E72D297353CC}">
              <c16:uniqueId val="{00000009-AC5F-4C63-BDA6-3E69556F59A2}"/>
            </c:ext>
          </c:extLst>
        </c:ser>
        <c:ser>
          <c:idx val="10"/>
          <c:order val="10"/>
          <c:tx>
            <c:strRef>
              <c:f>GalenPlotter!$T$3</c:f>
              <c:strCache>
                <c:ptCount val="1"/>
                <c:pt idx="0">
                  <c:v>2017</c:v>
                </c:pt>
              </c:strCache>
            </c:strRef>
          </c:tx>
          <c:spPr>
            <a:ln w="22225" cap="rnd">
              <a:solidFill>
                <a:schemeClr val="accent5">
                  <a:lumMod val="60000"/>
                </a:schemeClr>
              </a:solidFill>
            </a:ln>
            <a:effectLst>
              <a:glow rad="139700">
                <a:schemeClr val="accent5">
                  <a:lumMod val="60000"/>
                  <a:satMod val="175000"/>
                  <a:alpha val="14000"/>
                </a:schemeClr>
              </a:glo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GalenPlotter!$T$4:$T$15</c:f>
              <c:numCache>
                <c:formatCode>General</c:formatCode>
                <c:ptCount val="12"/>
                <c:pt idx="0">
                  <c:v>194</c:v>
                </c:pt>
                <c:pt idx="1">
                  <c:v>168</c:v>
                </c:pt>
                <c:pt idx="2">
                  <c:v>385</c:v>
                </c:pt>
                <c:pt idx="3">
                  <c:v>298</c:v>
                </c:pt>
                <c:pt idx="4">
                  <c:v>229</c:v>
                </c:pt>
                <c:pt idx="5">
                  <c:v>200</c:v>
                </c:pt>
                <c:pt idx="6">
                  <c:v>254</c:v>
                </c:pt>
                <c:pt idx="7">
                  <c:v>187</c:v>
                </c:pt>
                <c:pt idx="8">
                  <c:v>186</c:v>
                </c:pt>
                <c:pt idx="9" formatCode="#,##0">
                  <c:v>186</c:v>
                </c:pt>
                <c:pt idx="10" formatCode="#,##0">
                  <c:v>92</c:v>
                </c:pt>
                <c:pt idx="11" formatCode="#,##0">
                  <c:v>169</c:v>
                </c:pt>
              </c:numCache>
            </c:numRef>
          </c:val>
          <c:smooth val="0"/>
          <c:extLst>
            <c:ext xmlns:c16="http://schemas.microsoft.com/office/drawing/2014/chart" uri="{C3380CC4-5D6E-409C-BE32-E72D297353CC}">
              <c16:uniqueId val="{0000000A-AC5F-4C63-BDA6-3E69556F59A2}"/>
            </c:ext>
          </c:extLst>
        </c:ser>
        <c:ser>
          <c:idx val="11"/>
          <c:order val="11"/>
          <c:tx>
            <c:strRef>
              <c:f>GalenPlotter!$U$3</c:f>
              <c:strCache>
                <c:ptCount val="1"/>
                <c:pt idx="0">
                  <c:v>2018</c:v>
                </c:pt>
              </c:strCache>
            </c:strRef>
          </c:tx>
          <c:spPr>
            <a:ln w="22225" cap="rnd">
              <a:solidFill>
                <a:schemeClr val="accent6">
                  <a:lumMod val="60000"/>
                </a:schemeClr>
              </a:solidFill>
            </a:ln>
            <a:effectLst>
              <a:glow rad="139700">
                <a:schemeClr val="accent6">
                  <a:lumMod val="60000"/>
                  <a:satMod val="175000"/>
                  <a:alpha val="14000"/>
                </a:schemeClr>
              </a:glo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GalenPlotter!$U$4:$U$15</c:f>
              <c:numCache>
                <c:formatCode>General</c:formatCode>
                <c:ptCount val="12"/>
                <c:pt idx="0">
                  <c:v>178</c:v>
                </c:pt>
                <c:pt idx="1">
                  <c:v>359</c:v>
                </c:pt>
                <c:pt idx="2">
                  <c:v>709</c:v>
                </c:pt>
                <c:pt idx="3">
                  <c:v>984</c:v>
                </c:pt>
                <c:pt idx="4">
                  <c:v>738</c:v>
                </c:pt>
                <c:pt idx="5">
                  <c:v>592</c:v>
                </c:pt>
                <c:pt idx="6">
                  <c:v>770</c:v>
                </c:pt>
                <c:pt idx="7">
                  <c:v>1488</c:v>
                </c:pt>
                <c:pt idx="8">
                  <c:v>964</c:v>
                </c:pt>
                <c:pt idx="9">
                  <c:v>233</c:v>
                </c:pt>
                <c:pt idx="10">
                  <c:v>300</c:v>
                </c:pt>
                <c:pt idx="11">
                  <c:v>241</c:v>
                </c:pt>
              </c:numCache>
            </c:numRef>
          </c:val>
          <c:smooth val="0"/>
          <c:extLst>
            <c:ext xmlns:c16="http://schemas.microsoft.com/office/drawing/2014/chart" uri="{C3380CC4-5D6E-409C-BE32-E72D297353CC}">
              <c16:uniqueId val="{0000000B-AC5F-4C63-BDA6-3E69556F59A2}"/>
            </c:ext>
          </c:extLst>
        </c:ser>
        <c:ser>
          <c:idx val="12"/>
          <c:order val="12"/>
          <c:tx>
            <c:strRef>
              <c:f>GalenPlotter!$V$3</c:f>
              <c:strCache>
                <c:ptCount val="1"/>
                <c:pt idx="0">
                  <c:v>2019</c:v>
                </c:pt>
              </c:strCache>
            </c:strRef>
          </c:tx>
          <c:spPr>
            <a:ln w="22225" cap="rnd">
              <a:solidFill>
                <a:schemeClr val="accent1">
                  <a:lumMod val="80000"/>
                  <a:lumOff val="20000"/>
                </a:schemeClr>
              </a:solidFill>
            </a:ln>
            <a:effectLst>
              <a:glow rad="139700">
                <a:schemeClr val="accent1">
                  <a:lumMod val="80000"/>
                  <a:lumOff val="20000"/>
                  <a:satMod val="175000"/>
                  <a:alpha val="14000"/>
                </a:schemeClr>
              </a:glo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GalenPlotter!$V$4:$V$15</c:f>
              <c:numCache>
                <c:formatCode>General</c:formatCode>
                <c:ptCount val="12"/>
                <c:pt idx="0">
                  <c:v>71</c:v>
                </c:pt>
                <c:pt idx="1">
                  <c:v>176</c:v>
                </c:pt>
                <c:pt idx="2">
                  <c:v>340</c:v>
                </c:pt>
                <c:pt idx="3">
                  <c:v>200</c:v>
                </c:pt>
                <c:pt idx="4">
                  <c:v>210</c:v>
                </c:pt>
                <c:pt idx="5">
                  <c:v>244</c:v>
                </c:pt>
                <c:pt idx="6">
                  <c:v>362</c:v>
                </c:pt>
                <c:pt idx="7">
                  <c:v>440</c:v>
                </c:pt>
                <c:pt idx="8">
                  <c:v>565</c:v>
                </c:pt>
                <c:pt idx="9" formatCode="#,##0">
                  <c:v>446</c:v>
                </c:pt>
                <c:pt idx="10" formatCode="#,##0">
                  <c:v>559</c:v>
                </c:pt>
                <c:pt idx="11" formatCode="#,##0">
                  <c:v>636</c:v>
                </c:pt>
              </c:numCache>
            </c:numRef>
          </c:val>
          <c:smooth val="0"/>
          <c:extLst>
            <c:ext xmlns:c16="http://schemas.microsoft.com/office/drawing/2014/chart" uri="{C3380CC4-5D6E-409C-BE32-E72D297353CC}">
              <c16:uniqueId val="{0000000C-AC5F-4C63-BDA6-3E69556F59A2}"/>
            </c:ext>
          </c:extLst>
        </c:ser>
        <c:ser>
          <c:idx val="13"/>
          <c:order val="13"/>
          <c:tx>
            <c:strRef>
              <c:f>GalenPlotter!$W$3</c:f>
              <c:strCache>
                <c:ptCount val="1"/>
                <c:pt idx="0">
                  <c:v>2020</c:v>
                </c:pt>
              </c:strCache>
            </c:strRef>
          </c:tx>
          <c:spPr>
            <a:ln w="22225" cap="rnd">
              <a:solidFill>
                <a:schemeClr val="accent2">
                  <a:lumMod val="80000"/>
                  <a:lumOff val="20000"/>
                </a:schemeClr>
              </a:solidFill>
            </a:ln>
            <a:effectLst>
              <a:glow rad="139700">
                <a:schemeClr val="accent2">
                  <a:lumMod val="80000"/>
                  <a:lumOff val="20000"/>
                  <a:satMod val="175000"/>
                  <a:alpha val="14000"/>
                </a:schemeClr>
              </a:glow>
            </a:effectLst>
          </c:spPr>
          <c:marker>
            <c:symbol val="none"/>
          </c:marker>
          <c:dLbls>
            <c:delete val="1"/>
          </c:dLbls>
          <c:cat>
            <c:strRef>
              <c:f>GalenPlotter!$I$4:$I$15</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GalenPlotter!$W$4:$W$15</c:f>
              <c:numCache>
                <c:formatCode>General</c:formatCode>
                <c:ptCount val="12"/>
                <c:pt idx="0">
                  <c:v>555</c:v>
                </c:pt>
                <c:pt idx="1">
                  <c:v>853</c:v>
                </c:pt>
                <c:pt idx="2">
                  <c:v>490</c:v>
                </c:pt>
                <c:pt idx="3">
                  <c:v>641</c:v>
                </c:pt>
                <c:pt idx="4">
                  <c:v>707</c:v>
                </c:pt>
                <c:pt idx="5">
                  <c:v>903</c:v>
                </c:pt>
                <c:pt idx="6">
                  <c:v>1019</c:v>
                </c:pt>
                <c:pt idx="7">
                  <c:v>813</c:v>
                </c:pt>
                <c:pt idx="8">
                  <c:v>856</c:v>
                </c:pt>
                <c:pt idx="9">
                  <c:v>956</c:v>
                </c:pt>
                <c:pt idx="10">
                  <c:v>549</c:v>
                </c:pt>
              </c:numCache>
            </c:numRef>
          </c:val>
          <c:smooth val="0"/>
          <c:extLst>
            <c:ext xmlns:c16="http://schemas.microsoft.com/office/drawing/2014/chart" uri="{C3380CC4-5D6E-409C-BE32-E72D297353CC}">
              <c16:uniqueId val="{0000000D-AC5F-4C63-BDA6-3E69556F59A2}"/>
            </c:ext>
          </c:extLst>
        </c:ser>
        <c:dLbls>
          <c:dLblPos val="ctr"/>
          <c:showLegendKey val="0"/>
          <c:showVal val="1"/>
          <c:showCatName val="0"/>
          <c:showSerName val="0"/>
          <c:showPercent val="0"/>
          <c:showBubbleSize val="0"/>
        </c:dLbls>
        <c:hiLowLines>
          <c:spPr>
            <a:ln w="9525">
              <a:solidFill>
                <a:schemeClr val="lt1">
                  <a:lumMod val="50000"/>
                </a:schemeClr>
              </a:solidFill>
              <a:round/>
            </a:ln>
            <a:effectLst/>
          </c:spPr>
        </c:hiLowLines>
        <c:smooth val="0"/>
        <c:axId val="573001736"/>
        <c:axId val="572999768"/>
      </c:lineChart>
      <c:catAx>
        <c:axId val="573001736"/>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72999768"/>
        <c:crosses val="autoZero"/>
        <c:auto val="1"/>
        <c:lblAlgn val="ctr"/>
        <c:lblOffset val="100"/>
        <c:noMultiLvlLbl val="0"/>
      </c:catAx>
      <c:valAx>
        <c:axId val="572999768"/>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title>
          <c:tx>
            <c:rich>
              <a:bodyPr rot="-5400000" spcFirstLastPara="1" vertOverflow="ellipsis" vert="horz" wrap="square" anchor="ctr" anchorCtr="1"/>
              <a:lstStyle/>
              <a:p>
                <a:pPr>
                  <a:defRPr sz="1200" b="1" i="0" u="none" strike="noStrike" kern="1200" baseline="0">
                    <a:solidFill>
                      <a:schemeClr val="bg1"/>
                    </a:solidFill>
                    <a:latin typeface="+mn-lt"/>
                    <a:ea typeface="+mn-ea"/>
                    <a:cs typeface="+mn-cs"/>
                  </a:defRPr>
                </a:pPr>
                <a:r>
                  <a:rPr lang="en-US" sz="1200" baseline="0"/>
                  <a:t># of Shared OPUS Solutions</a:t>
                </a:r>
              </a:p>
            </c:rich>
          </c:tx>
          <c:layout/>
          <c:overlay val="0"/>
          <c:spPr>
            <a:noFill/>
            <a:ln>
              <a:noFill/>
            </a:ln>
            <a:effectLst/>
          </c:spPr>
          <c:txPr>
            <a:bodyPr rot="-540000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573001736"/>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solidFill>
            <a:schemeClr val="bg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346218-2C91-4776-B4B9-ADB63F07C9C3}" type="datetimeFigureOut">
              <a:rPr lang="en-US" smtClean="0"/>
              <a:t>12/16/2020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DDF138-68D5-4A60-B6B0-4F5841EB5859}" type="slidenum">
              <a:rPr lang="en-US" smtClean="0"/>
              <a:t>‹#›</a:t>
            </a:fld>
            <a:endParaRPr lang="en-US"/>
          </a:p>
        </p:txBody>
      </p:sp>
    </p:spTree>
    <p:extLst>
      <p:ext uri="{BB962C8B-B14F-4D97-AF65-F5344CB8AC3E}">
        <p14:creationId xmlns:p14="http://schemas.microsoft.com/office/powerpoint/2010/main" val="2252352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1002/2016JB01288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geodesy.noaa.gov/OPUS/about.jsp#sharing"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ngs.noaa.gov/OPUS/about.jsp#sharing" TargetMode="External"/><Relationship Id="rId4" Type="http://schemas.openxmlformats.org/officeDocument/2006/relationships/hyperlink" Target="https://www.ngs.noaa.gov/web/science_edu/webinar_series/understanding-opus.shtm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1</a:t>
            </a:fld>
            <a:endParaRPr lang="en-US"/>
          </a:p>
        </p:txBody>
      </p:sp>
    </p:spTree>
    <p:extLst>
      <p:ext uri="{BB962C8B-B14F-4D97-AF65-F5344CB8AC3E}">
        <p14:creationId xmlns:p14="http://schemas.microsoft.com/office/powerpoint/2010/main" val="1270516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Listed in decreasing order of accuracy, but also in decreasing order of cost</a:t>
            </a:r>
            <a:r>
              <a:rPr lang="en-US" baseline="0" dirty="0" smtClean="0"/>
              <a:t> and increasing order of simplicity</a:t>
            </a:r>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11</a:t>
            </a:fld>
            <a:endParaRPr lang="en-US"/>
          </a:p>
        </p:txBody>
      </p:sp>
    </p:spTree>
    <p:extLst>
      <p:ext uri="{BB962C8B-B14F-4D97-AF65-F5344CB8AC3E}">
        <p14:creationId xmlns:p14="http://schemas.microsoft.com/office/powerpoint/2010/main" val="3203424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NGS’ GPSonBM program is now requesting data to build the models that NCAT and </a:t>
            </a:r>
            <a:r>
              <a:rPr lang="en-US" sz="1200" dirty="0" err="1" smtClean="0"/>
              <a:t>VDatum</a:t>
            </a:r>
            <a:r>
              <a:rPr lang="en-US" sz="1200" dirty="0" smtClean="0"/>
              <a:t> will use to transform geospatial data from existing datums to the Modernized National Spatial Reference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These are the benefits that we derive that other countries could derive as well.</a:t>
            </a:r>
            <a:r>
              <a:rPr lang="en-US" sz="1200" baseline="0" dirty="0" smtClean="0"/>
              <a:t> The processes, tools, workflow, and technical specifications that we have developed can be applied in other places. We are keeping in house the definition of the NSRS, outsourcing the observations to realize the frames</a:t>
            </a:r>
            <a:endParaRPr lang="en-US" sz="120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898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dirty="0" smtClean="0"/>
              <a:t>Initial </a:t>
            </a:r>
            <a:r>
              <a:rPr lang="en-US" sz="2400" dirty="0" smtClean="0"/>
              <a:t>plan for adjustment windows:  </a:t>
            </a:r>
            <a:r>
              <a:rPr lang="en-US" sz="2400" dirty="0" smtClean="0"/>
              <a:t>4 weeks for GNSS; 1 year for leveling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SECs represent the best estimates NGS has of the time-dependent coordinates at any mark</a:t>
            </a:r>
          </a:p>
          <a:p>
            <a:endParaRPr lang="en-US" sz="1200" dirty="0" smtClean="0"/>
          </a:p>
          <a:p>
            <a:r>
              <a:rPr lang="en-US" sz="1200" dirty="0" smtClean="0"/>
              <a:t>SEC were initially called Final</a:t>
            </a:r>
            <a:r>
              <a:rPr lang="en-US" sz="1200" baseline="0" dirty="0" smtClean="0"/>
              <a:t> Discrete Coordinates</a:t>
            </a:r>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13</a:t>
            </a:fld>
            <a:endParaRPr lang="en-US"/>
          </a:p>
        </p:txBody>
      </p:sp>
    </p:spTree>
    <p:extLst>
      <p:ext uri="{BB962C8B-B14F-4D97-AF65-F5344CB8AC3E}">
        <p14:creationId xmlns:p14="http://schemas.microsoft.com/office/powerpoint/2010/main" val="3942168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When </a:t>
            </a:r>
            <a:r>
              <a:rPr lang="en-US" dirty="0" smtClean="0"/>
              <a:t>transitioning from NAVD 88 or another vertical datum, your coordinates will shift and drift:</a:t>
            </a:r>
          </a:p>
          <a:p>
            <a:endParaRPr lang="en-US" dirty="0" smtClean="0"/>
          </a:p>
          <a:p>
            <a:r>
              <a:rPr lang="en-US" dirty="0" smtClean="0"/>
              <a:t>Shift: A one-time jump somewhere in the 0 to 2 meter range (orthometric height)</a:t>
            </a:r>
          </a:p>
          <a:p>
            <a:endParaRPr lang="en-US" dirty="0" smtClean="0"/>
          </a:p>
          <a:p>
            <a:r>
              <a:rPr lang="en-US" dirty="0" smtClean="0"/>
              <a:t>from fixing biases and/or tilts in NAVD 88 and other causes.</a:t>
            </a:r>
          </a:p>
          <a:p>
            <a:endParaRPr lang="en-US" dirty="0" smtClean="0"/>
          </a:p>
          <a:p>
            <a:r>
              <a:rPr lang="en-US" dirty="0" smtClean="0"/>
              <a:t>IFVM may be called</a:t>
            </a:r>
            <a:r>
              <a:rPr lang="en-US" baseline="0" dirty="0" smtClean="0"/>
              <a:t> something else by the time we are done.</a:t>
            </a:r>
            <a:endParaRPr lang="en-US" dirty="0" smtClean="0"/>
          </a:p>
          <a:p>
            <a:endParaRPr lang="en-US" dirty="0" smtClean="0"/>
          </a:p>
          <a:p>
            <a:r>
              <a:rPr lang="en-US" dirty="0" smtClean="0"/>
              <a:t>Drift:  Coordinates are now time-dependent.  The shift will take you to 2020.00.  Working at any other epoch means you must account for the drift (velocity) of your coordinates</a:t>
            </a:r>
          </a:p>
          <a:p>
            <a:endParaRPr lang="en-US" dirty="0" smtClean="0"/>
          </a:p>
          <a:p>
            <a:r>
              <a:rPr lang="en-US" dirty="0" smtClean="0"/>
              <a:t>As well as any other motions over time</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a:t>
            </a:fld>
            <a:endParaRPr lang="en-US" altLang="en-US" dirty="0"/>
          </a:p>
        </p:txBody>
      </p:sp>
    </p:spTree>
    <p:extLst>
      <p:ext uri="{BB962C8B-B14F-4D97-AF65-F5344CB8AC3E}">
        <p14:creationId xmlns:p14="http://schemas.microsoft.com/office/powerpoint/2010/main" val="2584733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Time-limited:  NGS</a:t>
            </a:r>
            <a:r>
              <a:rPr lang="en-US" baseline="0" dirty="0" smtClean="0"/>
              <a:t> is considering limiting how far back we reach in order to compute </a:t>
            </a:r>
            <a:r>
              <a:rPr lang="en-US" baseline="0" dirty="0" err="1" smtClean="0"/>
              <a:t>RECs.</a:t>
            </a:r>
            <a:r>
              <a:rPr lang="en-US" baseline="0" dirty="0" smtClean="0"/>
              <a:t>  While horizontal motions are well known within many crustal motion models (like IFVM2022 will be), vertical motions are not.  And since NGS’s intent is to put out RECs only for trusted points, and only for as long as those points ARE trusted (in all 3 dimensions), a time-limit for how far back to reach is definitely one way to keep the coordinates trusted.  	</a:t>
            </a:r>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15</a:t>
            </a:fld>
            <a:endParaRPr lang="en-US"/>
          </a:p>
        </p:txBody>
      </p:sp>
    </p:spTree>
    <p:extLst>
      <p:ext uri="{BB962C8B-B14F-4D97-AF65-F5344CB8AC3E}">
        <p14:creationId xmlns:p14="http://schemas.microsoft.com/office/powerpoint/2010/main" val="1852830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solidFill>
                  <a:srgbClr val="1C1D1E"/>
                </a:solidFill>
                <a:latin typeface="Open Sans"/>
              </a:rPr>
              <a:t>Snay</a:t>
            </a:r>
            <a:r>
              <a:rPr lang="en-US" dirty="0" smtClean="0">
                <a:solidFill>
                  <a:srgbClr val="1C1D1E"/>
                </a:solidFill>
                <a:latin typeface="Open Sans"/>
              </a:rPr>
              <a:t>, R. A., </a:t>
            </a:r>
            <a:r>
              <a:rPr lang="en-US" dirty="0" err="1" smtClean="0">
                <a:solidFill>
                  <a:srgbClr val="1C1D1E"/>
                </a:solidFill>
                <a:latin typeface="Open Sans"/>
              </a:rPr>
              <a:t>Freymueller</a:t>
            </a:r>
            <a:r>
              <a:rPr lang="en-US" dirty="0" smtClean="0">
                <a:solidFill>
                  <a:srgbClr val="1C1D1E"/>
                </a:solidFill>
                <a:latin typeface="Open Sans"/>
              </a:rPr>
              <a:t>, J. T., </a:t>
            </a:r>
            <a:r>
              <a:rPr lang="en-US" dirty="0" err="1" smtClean="0">
                <a:solidFill>
                  <a:srgbClr val="1C1D1E"/>
                </a:solidFill>
                <a:latin typeface="Open Sans"/>
              </a:rPr>
              <a:t>Craymer</a:t>
            </a:r>
            <a:r>
              <a:rPr lang="en-US" dirty="0" smtClean="0">
                <a:solidFill>
                  <a:srgbClr val="1C1D1E"/>
                </a:solidFill>
                <a:latin typeface="Open Sans"/>
              </a:rPr>
              <a:t>, M. R., Pearson, C. F., and Saleh, J. (2016), Modeling 3‐D crustal velocities in the United States and Canada, </a:t>
            </a:r>
            <a:r>
              <a:rPr lang="en-US" i="1" dirty="0" smtClean="0">
                <a:solidFill>
                  <a:srgbClr val="1C1D1E"/>
                </a:solidFill>
                <a:latin typeface="Open Sans"/>
              </a:rPr>
              <a:t>J. </a:t>
            </a:r>
            <a:r>
              <a:rPr lang="en-US" i="1" dirty="0" err="1" smtClean="0">
                <a:solidFill>
                  <a:srgbClr val="1C1D1E"/>
                </a:solidFill>
                <a:latin typeface="Open Sans"/>
              </a:rPr>
              <a:t>Geophys</a:t>
            </a:r>
            <a:r>
              <a:rPr lang="en-US" i="1" dirty="0" smtClean="0">
                <a:solidFill>
                  <a:srgbClr val="1C1D1E"/>
                </a:solidFill>
                <a:latin typeface="Open Sans"/>
              </a:rPr>
              <a:t>. Res. Solid Earth</a:t>
            </a:r>
            <a:r>
              <a:rPr lang="en-US" dirty="0" smtClean="0">
                <a:solidFill>
                  <a:srgbClr val="1C1D1E"/>
                </a:solidFill>
                <a:latin typeface="Open Sans"/>
              </a:rPr>
              <a:t>, 121, 5365– 5388, doi:</a:t>
            </a:r>
            <a:r>
              <a:rPr lang="en-US" dirty="0" smtClean="0">
                <a:solidFill>
                  <a:srgbClr val="005274"/>
                </a:solidFill>
                <a:latin typeface="Open Sans"/>
                <a:hlinkClick r:id="rId3" tooltip="Link to external resource: 10.1002/2016JB012884"/>
              </a:rPr>
              <a:t>10.1002/2016JB012884</a:t>
            </a:r>
            <a:r>
              <a:rPr lang="en-US" dirty="0" smtClean="0">
                <a:solidFill>
                  <a:srgbClr val="1C1D1E"/>
                </a:solidFill>
                <a:latin typeface="Open Sans"/>
              </a:rPr>
              <a:t>.</a:t>
            </a:r>
            <a:r>
              <a:rPr lang="en-US" dirty="0" smtClean="0">
                <a:solidFill>
                  <a:srgbClr val="222222"/>
                </a:solidFill>
                <a:latin typeface="Arial" panose="020B0604020202020204" pitchFamily="34" charset="0"/>
              </a:rPr>
              <a:t> </a:t>
            </a:r>
            <a:br>
              <a:rPr lang="en-US" dirty="0" smtClean="0">
                <a:solidFill>
                  <a:srgbClr val="222222"/>
                </a:solidFill>
                <a:latin typeface="Arial" panose="020B0604020202020204" pitchFamily="34" charset="0"/>
              </a:rPr>
            </a:br>
            <a:endParaRPr lang="en-US" dirty="0" smtClean="0">
              <a:solidFill>
                <a:srgbClr val="222222"/>
              </a:solidFill>
              <a:latin typeface="Arial" panose="020B0604020202020204" pitchFamily="34" charset="0"/>
            </a:endParaRPr>
          </a:p>
          <a:p>
            <a:r>
              <a:rPr lang="en-US" dirty="0" err="1" smtClean="0">
                <a:solidFill>
                  <a:srgbClr val="222222"/>
                </a:solidFill>
                <a:latin typeface="Arial" panose="020B0604020202020204" pitchFamily="34" charset="0"/>
              </a:rPr>
              <a:t>Snay</a:t>
            </a:r>
            <a:r>
              <a:rPr lang="en-US" dirty="0" smtClean="0">
                <a:solidFill>
                  <a:srgbClr val="222222"/>
                </a:solidFill>
                <a:latin typeface="Arial" panose="020B0604020202020204" pitchFamily="34" charset="0"/>
              </a:rPr>
              <a:t>, R. A., Saleh, J., &amp; Pearson, C. F. (2018). Improving TRANS4D’s model for vertical crustal velocities in Western CONUS. </a:t>
            </a:r>
            <a:r>
              <a:rPr lang="en-US" i="1" dirty="0" smtClean="0">
                <a:solidFill>
                  <a:srgbClr val="222222"/>
                </a:solidFill>
                <a:latin typeface="Arial" panose="020B0604020202020204" pitchFamily="34" charset="0"/>
              </a:rPr>
              <a:t>Journal of Applied Geodesy</a:t>
            </a:r>
            <a:r>
              <a:rPr lang="en-US" dirty="0" smtClean="0">
                <a:solidFill>
                  <a:srgbClr val="222222"/>
                </a:solidFill>
                <a:latin typeface="Arial" panose="020B0604020202020204" pitchFamily="34" charset="0"/>
              </a:rPr>
              <a:t>, </a:t>
            </a:r>
            <a:r>
              <a:rPr lang="en-US" i="1" dirty="0" smtClean="0">
                <a:solidFill>
                  <a:srgbClr val="222222"/>
                </a:solidFill>
                <a:latin typeface="Arial" panose="020B0604020202020204" pitchFamily="34" charset="0"/>
              </a:rPr>
              <a:t>12</a:t>
            </a:r>
            <a:r>
              <a:rPr lang="en-US" dirty="0" smtClean="0">
                <a:solidFill>
                  <a:srgbClr val="222222"/>
                </a:solidFill>
                <a:latin typeface="Arial" panose="020B0604020202020204" pitchFamily="34" charset="0"/>
              </a:rPr>
              <a:t>(3), 209-227.</a:t>
            </a:r>
            <a:endParaRPr lang="en-US" b="0" i="0" dirty="0" smtClean="0">
              <a:solidFill>
                <a:srgbClr val="222222"/>
              </a:solidFill>
              <a:effectLst/>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16</a:t>
            </a:fld>
            <a:endParaRPr lang="en-US"/>
          </a:p>
        </p:txBody>
      </p:sp>
    </p:spTree>
    <p:extLst>
      <p:ext uri="{BB962C8B-B14F-4D97-AF65-F5344CB8AC3E}">
        <p14:creationId xmlns:p14="http://schemas.microsoft.com/office/powerpoint/2010/main" val="3429411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Single Shared OPUS solutions currently provide coordinates tied to the NSRS,  including a “No-Check” NAVD 88 height using GEOID18.</a:t>
            </a:r>
          </a:p>
          <a:p>
            <a:endParaRPr lang="en-US" dirty="0" smtClean="0"/>
          </a:p>
          <a:p>
            <a:r>
              <a:rPr lang="en-US" dirty="0" smtClean="0"/>
              <a:t>For the initial release of the Modernized NSRS, individual Shared solutions will be will be processed together with other observations submitted by December 31</a:t>
            </a:r>
            <a:r>
              <a:rPr lang="en-US" baseline="30000" dirty="0" smtClean="0"/>
              <a:t>st</a:t>
            </a:r>
            <a:r>
              <a:rPr lang="en-US" dirty="0" smtClean="0"/>
              <a:t>, 2021 to compute the 2020.0 Reference Epoch Coordinates</a:t>
            </a:r>
          </a:p>
          <a:p>
            <a:endParaRPr lang="en-US" dirty="0" smtClean="0"/>
          </a:p>
          <a:p>
            <a:r>
              <a:rPr lang="en-US" dirty="0" smtClean="0"/>
              <a:t>Eventually, a series of Survey Epoch Coordinates (SEC’s) will also be computed from observations within a series of “adjustment windows” (TBD, but ~ 4 weeks) which is how the Modernized NSRS will provide the time-varying component of coordinates</a:t>
            </a:r>
          </a:p>
          <a:p>
            <a:endParaRPr lang="en-US" dirty="0" smtClean="0"/>
          </a:p>
          <a:p>
            <a:r>
              <a:rPr lang="en-US" dirty="0" smtClean="0"/>
              <a:t>Areas where the NAVD 88 is old and out of date or has been suppressed should go </a:t>
            </a:r>
            <a:r>
              <a:rPr lang="en-US" dirty="0" smtClean="0"/>
              <a:t>through </a:t>
            </a:r>
            <a:r>
              <a:rPr lang="en-US" dirty="0" smtClean="0"/>
              <a:t>Bluebook process to update the heights so they can be used  </a:t>
            </a:r>
          </a:p>
          <a:p>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17</a:t>
            </a:fld>
            <a:endParaRPr lang="en-US"/>
          </a:p>
        </p:txBody>
      </p:sp>
    </p:spTree>
    <p:extLst>
      <p:ext uri="{BB962C8B-B14F-4D97-AF65-F5344CB8AC3E}">
        <p14:creationId xmlns:p14="http://schemas.microsoft.com/office/powerpoint/2010/main" val="735477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18</a:t>
            </a:fld>
            <a:endParaRPr lang="en-US"/>
          </a:p>
        </p:txBody>
      </p:sp>
    </p:spTree>
    <p:extLst>
      <p:ext uri="{BB962C8B-B14F-4D97-AF65-F5344CB8AC3E}">
        <p14:creationId xmlns:p14="http://schemas.microsoft.com/office/powerpoint/2010/main" val="1541842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defRPr/>
            </a:pPr>
            <a:r>
              <a:rPr lang="en-US" dirty="0" smtClean="0"/>
              <a:t>GVX </a:t>
            </a:r>
            <a:r>
              <a:rPr lang="en-US" b="1" u="sng" dirty="0" smtClean="0">
                <a:latin typeface="Times New Roman" panose="02020603050405020304" pitchFamily="18" charset="0"/>
                <a:cs typeface="Times New Roman" panose="02020603050405020304" pitchFamily="18" charset="0"/>
              </a:rPr>
              <a:t>Contains:</a:t>
            </a:r>
          </a:p>
          <a:p>
            <a:pPr>
              <a:defRPr/>
            </a:pPr>
            <a:r>
              <a:rPr lang="en-US" dirty="0" smtClean="0">
                <a:latin typeface="Times New Roman" panose="02020603050405020304" pitchFamily="18" charset="0"/>
                <a:cs typeface="Times New Roman" panose="02020603050405020304" pitchFamily="18" charset="0"/>
              </a:rPr>
              <a:t>Mark-to-mark ECEF vector components (</a:t>
            </a:r>
            <a:r>
              <a:rPr lang="en-US" dirty="0" err="1" smtClean="0">
                <a:latin typeface="Times New Roman" panose="02020603050405020304" pitchFamily="18" charset="0"/>
                <a:cs typeface="Times New Roman" panose="02020603050405020304" pitchFamily="18" charset="0"/>
              </a:rPr>
              <a:t>dX</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dZ</a:t>
            </a:r>
            <a:r>
              <a:rPr lang="en-US" dirty="0" smtClean="0">
                <a:latin typeface="Times New Roman" panose="02020603050405020304" pitchFamily="18" charset="0"/>
                <a:cs typeface="Times New Roman" panose="02020603050405020304" pitchFamily="18" charset="0"/>
              </a:rPr>
              <a:t>)</a:t>
            </a:r>
          </a:p>
          <a:p>
            <a:pPr>
              <a:defRPr/>
            </a:pPr>
            <a:r>
              <a:rPr lang="en-US" dirty="0" smtClean="0">
                <a:latin typeface="Times New Roman" panose="02020603050405020304" pitchFamily="18" charset="0"/>
                <a:cs typeface="Times New Roman" panose="02020603050405020304" pitchFamily="18" charset="0"/>
              </a:rPr>
              <a:t>Standard deviations of vector components</a:t>
            </a:r>
          </a:p>
          <a:p>
            <a:pPr>
              <a:defRPr/>
            </a:pPr>
            <a:r>
              <a:rPr lang="en-US" dirty="0" err="1" smtClean="0">
                <a:latin typeface="Times New Roman" panose="02020603050405020304" pitchFamily="18" charset="0"/>
                <a:cs typeface="Times New Roman" panose="02020603050405020304" pitchFamily="18" charset="0"/>
              </a:rPr>
              <a:t>Covariances</a:t>
            </a:r>
            <a:r>
              <a:rPr lang="en-US" dirty="0" smtClean="0">
                <a:latin typeface="Times New Roman" panose="02020603050405020304" pitchFamily="18" charset="0"/>
                <a:cs typeface="Times New Roman" panose="02020603050405020304" pitchFamily="18" charset="0"/>
              </a:rPr>
              <a:t> of vector components</a:t>
            </a:r>
          </a:p>
          <a:p>
            <a:pPr>
              <a:defRPr/>
            </a:pPr>
            <a:r>
              <a:rPr lang="en-US" dirty="0" smtClean="0">
                <a:latin typeface="Times New Roman" panose="02020603050405020304" pitchFamily="18" charset="0"/>
                <a:cs typeface="Times New Roman" panose="02020603050405020304" pitchFamily="18" charset="0"/>
              </a:rPr>
              <a:t>Reference frame</a:t>
            </a:r>
          </a:p>
          <a:p>
            <a:pPr>
              <a:defRPr/>
            </a:pPr>
            <a:r>
              <a:rPr lang="en-US" dirty="0" smtClean="0">
                <a:latin typeface="Times New Roman" panose="02020603050405020304" pitchFamily="18" charset="0"/>
                <a:cs typeface="Times New Roman" panose="02020603050405020304" pitchFamily="18" charset="0"/>
              </a:rPr>
              <a:t>Start and stop time of observation</a:t>
            </a:r>
          </a:p>
          <a:p>
            <a:pPr>
              <a:defRPr/>
            </a:pPr>
            <a:r>
              <a:rPr lang="en-US" dirty="0" smtClean="0">
                <a:latin typeface="Times New Roman" panose="02020603050405020304" pitchFamily="18" charset="0"/>
                <a:cs typeface="Times New Roman" panose="02020603050405020304" pitchFamily="18" charset="0"/>
              </a:rPr>
              <a:t>A-priori coordinates</a:t>
            </a:r>
          </a:p>
          <a:p>
            <a:endParaRPr lang="en-US" dirty="0"/>
          </a:p>
        </p:txBody>
      </p:sp>
      <p:sp>
        <p:nvSpPr>
          <p:cNvPr id="4" name="Slide Number Placeholder 3"/>
          <p:cNvSpPr>
            <a:spLocks noGrp="1"/>
          </p:cNvSpPr>
          <p:nvPr>
            <p:ph type="sldNum" sz="quarter" idx="10"/>
          </p:nvPr>
        </p:nvSpPr>
        <p:spPr/>
        <p:txBody>
          <a:bodyPr/>
          <a:lstStyle/>
          <a:p>
            <a:fld id="{25A5E47A-0680-4AA2-9068-4BB6DB6165E5}" type="slidenum">
              <a:rPr lang="en-US" smtClean="0"/>
              <a:t>19</a:t>
            </a:fld>
            <a:endParaRPr lang="en-US"/>
          </a:p>
        </p:txBody>
      </p:sp>
    </p:spTree>
    <p:extLst>
      <p:ext uri="{BB962C8B-B14F-4D97-AF65-F5344CB8AC3E}">
        <p14:creationId xmlns:p14="http://schemas.microsoft.com/office/powerpoint/2010/main" val="277877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998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97C9DD58-F2F8-4949-BBEA-4BF906F170B1}" type="slidenum">
              <a:rPr lang="en-US" altLang="en-US" smtClean="0">
                <a:solidFill>
                  <a:srgbClr val="000000"/>
                </a:solidFill>
                <a:latin typeface="Arial" panose="020B0604020202020204" pitchFamily="34" charset="0"/>
              </a:rPr>
              <a:pPr>
                <a:spcBef>
                  <a:spcPct val="0"/>
                </a:spcBef>
              </a:pPr>
              <a:t>2</a:t>
            </a:fld>
            <a:endParaRPr lang="en-US" altLang="en-US" smtClean="0">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National Spatial Reference System is the United States’ </a:t>
            </a:r>
            <a:r>
              <a:rPr lang="en-US" baseline="0" dirty="0" smtClean="0"/>
              <a:t>geospatial infrastructure from which all positioning (with the exclusion of military/Department of Defense) is referenced to.  </a:t>
            </a:r>
          </a:p>
          <a:p>
            <a:endParaRPr lang="en-US" baseline="0" dirty="0" smtClean="0"/>
          </a:p>
          <a:p>
            <a:r>
              <a:rPr lang="en-US" baseline="0" dirty="0" smtClean="0"/>
              <a:t>This system provides a consistent framework that allows people to use data in the same reference system to perform analysis and make meaningful comparisons and decisions from that analysis.</a:t>
            </a:r>
          </a:p>
          <a:p>
            <a:endParaRPr lang="en-US" altLang="en-US" baseline="0" dirty="0" smtClean="0"/>
          </a:p>
          <a:p>
            <a:r>
              <a:rPr lang="en-US" altLang="en-US" dirty="0" smtClean="0"/>
              <a:t>The National Spatial Reference System (NSRS) includes latitude, longitude and elevation in addition to the National Shoreline and geodetic control.</a:t>
            </a:r>
            <a:r>
              <a:rPr lang="en-US" altLang="en-US" baseline="0" dirty="0" smtClean="0"/>
              <a:t> </a:t>
            </a:r>
            <a:r>
              <a:rPr lang="en-US" altLang="en-US" dirty="0" smtClean="0"/>
              <a:t>You can think about geodetic control is the “base map” layer at the base of GIS applications that will get everything aligned.</a:t>
            </a:r>
          </a:p>
          <a:p>
            <a:r>
              <a:rPr lang="en-US" altLang="en-US" dirty="0" smtClean="0"/>
              <a:t>Two datums that make up the backbone of the NSRS today are:</a:t>
            </a:r>
          </a:p>
          <a:p>
            <a:pPr lvl="1"/>
            <a:r>
              <a:rPr lang="en-US" altLang="en-US" dirty="0" smtClean="0"/>
              <a:t>North American Datum of 1983 (NAD 83)</a:t>
            </a:r>
          </a:p>
          <a:p>
            <a:pPr lvl="1"/>
            <a:r>
              <a:rPr lang="en-US" altLang="en-US" dirty="0" smtClean="0"/>
              <a:t>North American Vertical Datum of 1988 (NAVD 88)</a:t>
            </a:r>
          </a:p>
          <a:p>
            <a:pPr lvl="0"/>
            <a:r>
              <a:rPr lang="en-US" altLang="en-US" dirty="0" smtClean="0"/>
              <a:t>In the future, there will be four Terrestrial</a:t>
            </a:r>
            <a:r>
              <a:rPr lang="en-US" altLang="en-US" baseline="0" dirty="0" smtClean="0"/>
              <a:t> Reference Frames, one per tectonic plate. </a:t>
            </a:r>
          </a:p>
          <a:p>
            <a:pPr lvl="1"/>
            <a:r>
              <a:rPr lang="en-US" sz="2400" dirty="0" smtClean="0"/>
              <a:t>North American Terrestrial Reference Frame (NATREF 2022)</a:t>
            </a:r>
          </a:p>
          <a:p>
            <a:pPr lvl="1"/>
            <a:r>
              <a:rPr lang="en-US" sz="2400" dirty="0" smtClean="0"/>
              <a:t>Caribbean Terrestrial Reference Frame (CATREF 2022)</a:t>
            </a:r>
          </a:p>
          <a:p>
            <a:pPr lvl="1"/>
            <a:r>
              <a:rPr lang="en-US" sz="2400" dirty="0" smtClean="0"/>
              <a:t>Pacific Terrestrial Reference Frame (PATREF 2022)</a:t>
            </a:r>
          </a:p>
          <a:p>
            <a:pPr lvl="1"/>
            <a:r>
              <a:rPr lang="en-US" sz="2400" dirty="0" smtClean="0"/>
              <a:t>Marianas Terrestrial Reference Frame (MATREF 2022)</a:t>
            </a:r>
          </a:p>
          <a:p>
            <a:endParaRPr lang="en-US" sz="28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baseline="0" dirty="0" smtClean="0"/>
              <a:t>And one gravimetric geoid model (GEOID2022) that will cover the entire north western Hemisphere of the Earth and serve as the foundation for the :</a:t>
            </a:r>
            <a:endParaRPr lang="en-US" altLang="en-US" sz="2800" b="0" baseline="0" dirty="0" smtClean="0"/>
          </a:p>
          <a:p>
            <a:pPr lvl="1"/>
            <a:r>
              <a:rPr lang="en-US" sz="2800" b="0" dirty="0" smtClean="0"/>
              <a:t>North America and Pacific Geopotential Datum (NAPGD 2022)</a:t>
            </a:r>
          </a:p>
        </p:txBody>
      </p:sp>
    </p:spTree>
    <p:extLst>
      <p:ext uri="{BB962C8B-B14F-4D97-AF65-F5344CB8AC3E}">
        <p14:creationId xmlns:p14="http://schemas.microsoft.com/office/powerpoint/2010/main" val="3780650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473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451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States that have</a:t>
            </a:r>
            <a:r>
              <a:rPr lang="en-US" baseline="0" dirty="0" smtClean="0"/>
              <a:t> submitted very little GPSonBM data so far:</a:t>
            </a:r>
            <a:endParaRPr lang="en-US" dirty="0" smtClean="0"/>
          </a:p>
          <a:p>
            <a:r>
              <a:rPr lang="en-US" dirty="0" smtClean="0"/>
              <a:t>AL</a:t>
            </a:r>
            <a:endParaRPr lang="en-US" dirty="0" smtClean="0"/>
          </a:p>
          <a:p>
            <a:r>
              <a:rPr lang="en-US" dirty="0" smtClean="0"/>
              <a:t>NM</a:t>
            </a:r>
          </a:p>
          <a:p>
            <a:r>
              <a:rPr lang="en-US" dirty="0" smtClean="0"/>
              <a:t>NV</a:t>
            </a:r>
          </a:p>
          <a:p>
            <a:r>
              <a:rPr lang="en-US" dirty="0" smtClean="0"/>
              <a:t>WV</a:t>
            </a:r>
          </a:p>
          <a:p>
            <a:r>
              <a:rPr lang="en-US" dirty="0" smtClean="0"/>
              <a:t>PR</a:t>
            </a:r>
          </a:p>
          <a:p>
            <a:r>
              <a:rPr lang="en-US" dirty="0" smtClean="0"/>
              <a:t>KY</a:t>
            </a:r>
          </a:p>
          <a:p>
            <a:r>
              <a:rPr lang="en-US" dirty="0" smtClean="0"/>
              <a:t>ID</a:t>
            </a:r>
          </a:p>
          <a:p>
            <a:r>
              <a:rPr lang="en-US" dirty="0" smtClean="0"/>
              <a:t>NH</a:t>
            </a:r>
          </a:p>
          <a:p>
            <a:r>
              <a:rPr lang="en-US" dirty="0" smtClean="0"/>
              <a:t>ME</a:t>
            </a:r>
          </a:p>
          <a:p>
            <a:r>
              <a:rPr lang="en-US" dirty="0" smtClean="0"/>
              <a:t>GA</a:t>
            </a:r>
          </a:p>
          <a:p>
            <a:r>
              <a:rPr lang="en-US" dirty="0" smtClean="0"/>
              <a:t>HI </a:t>
            </a:r>
          </a:p>
          <a:p>
            <a:r>
              <a:rPr lang="en-US" dirty="0" smtClean="0"/>
              <a:t>RI</a:t>
            </a:r>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26</a:t>
            </a:fld>
            <a:endParaRPr lang="en-US"/>
          </a:p>
        </p:txBody>
      </p:sp>
    </p:spTree>
    <p:extLst>
      <p:ext uri="{BB962C8B-B14F-4D97-AF65-F5344CB8AC3E}">
        <p14:creationId xmlns:p14="http://schemas.microsoft.com/office/powerpoint/2010/main" val="20740000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NGS makes all</a:t>
            </a:r>
            <a:r>
              <a:rPr lang="en-US" baseline="0" dirty="0" smtClean="0"/>
              <a:t> of our GPSonBM data sets available online through the ArcGIS Online platform. </a:t>
            </a:r>
            <a:r>
              <a:rPr lang="en-US" dirty="0" smtClean="0"/>
              <a:t>Several States have created their own web</a:t>
            </a:r>
            <a:r>
              <a:rPr lang="en-US" baseline="0" dirty="0" smtClean="0"/>
              <a:t> maps and collaboration tools allowing them to coordinate with partners and plan together to decide who will observe which marks and when </a:t>
            </a:r>
            <a:endParaRPr lang="en-US"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502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5E47A-0680-4AA2-9068-4BB6DB6165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119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 We keep the minimum session time at 4 hours for OPUS share </a:t>
            </a:r>
            <a:endParaRPr lang="en-US" b="0" dirty="0" smtClean="0">
              <a:effectLst/>
            </a:endParaRPr>
          </a:p>
          <a:p>
            <a:pPr rtl="0"/>
            <a:r>
              <a:rPr lang="en-US" sz="1200" b="0" i="0" u="none" strike="noStrike" kern="1200" dirty="0" smtClean="0">
                <a:solidFill>
                  <a:schemeClr val="tx1"/>
                </a:solidFill>
                <a:effectLst/>
                <a:latin typeface="+mn-lt"/>
                <a:ea typeface="+mn-ea"/>
                <a:cs typeface="+mn-cs"/>
              </a:rPr>
              <a:t>- Longer sessions = better probability of fixing ambiguities and cancelling some errors in GNSS</a:t>
            </a:r>
            <a:endParaRPr lang="en-US" b="0" dirty="0" smtClean="0">
              <a:effectLst/>
            </a:endParaRPr>
          </a:p>
          <a:p>
            <a:pPr rtl="0" fontAlgn="base"/>
            <a:r>
              <a:rPr lang="en-US" sz="1200" b="0" i="0" u="none" strike="noStrike" kern="1200" dirty="0" smtClean="0">
                <a:solidFill>
                  <a:schemeClr val="tx1"/>
                </a:solidFill>
                <a:effectLst/>
                <a:latin typeface="+mn-lt"/>
                <a:ea typeface="+mn-ea"/>
                <a:cs typeface="+mn-cs"/>
              </a:rPr>
              <a:t>Incorrect antenna height is often the cause of an inaccurate orthometric height </a:t>
            </a:r>
          </a:p>
          <a:p>
            <a:endParaRPr lang="en-US" dirty="0" smtClean="0"/>
          </a:p>
          <a:p>
            <a:pPr fontAlgn="base">
              <a:buFont typeface="Arial" panose="020B0604020202020204" pitchFamily="34" charset="0"/>
              <a:buNone/>
            </a:pPr>
            <a:r>
              <a:rPr lang="en-US" sz="2400" dirty="0" smtClean="0">
                <a:solidFill>
                  <a:srgbClr val="000000"/>
                </a:solidFill>
                <a:latin typeface="Times New Roman" panose="02020603050405020304" pitchFamily="18" charset="0"/>
              </a:rPr>
              <a:t>OPUS share requirements</a:t>
            </a:r>
          </a:p>
          <a:p>
            <a:pPr fontAlgn="base">
              <a:buFont typeface="Arial" panose="020B0604020202020204" pitchFamily="34" charset="0"/>
              <a:buNone/>
            </a:pPr>
            <a:r>
              <a:rPr lang="en-US" sz="2400" u="sng" dirty="0" smtClean="0">
                <a:solidFill>
                  <a:srgbClr val="000000"/>
                </a:solidFill>
                <a:latin typeface="Times New Roman" panose="02020603050405020304" pitchFamily="18" charset="0"/>
                <a:hlinkClick r:id="rId3"/>
              </a:rPr>
              <a:t>https://geodesy.noaa.gov/OPUS/about.jsp#sharing</a:t>
            </a:r>
            <a:r>
              <a:rPr lang="en-US" sz="2400" dirty="0" smtClean="0">
                <a:solidFill>
                  <a:srgbClr val="000000"/>
                </a:solidFill>
                <a:latin typeface="Times New Roman" panose="02020603050405020304" pitchFamily="18" charset="0"/>
              </a:rPr>
              <a:t> </a:t>
            </a:r>
          </a:p>
          <a:p>
            <a:pPr fontAlgn="base">
              <a:buFont typeface="Arial" panose="020B0604020202020204" pitchFamily="34" charset="0"/>
              <a:buNone/>
            </a:pPr>
            <a:r>
              <a:rPr lang="en-US" dirty="0" smtClean="0"/>
              <a:t/>
            </a:r>
            <a:br>
              <a:rPr lang="en-US" dirty="0" smtClean="0"/>
            </a:br>
            <a:r>
              <a:rPr lang="en-US" sz="2400" dirty="0" smtClean="0">
                <a:solidFill>
                  <a:srgbClr val="000000"/>
                </a:solidFill>
                <a:latin typeface="Times New Roman" panose="02020603050405020304" pitchFamily="18" charset="0"/>
              </a:rPr>
              <a:t>OPUS webinar from Dec 2016</a:t>
            </a:r>
          </a:p>
          <a:p>
            <a:pPr fontAlgn="base">
              <a:buFont typeface="Arial" panose="020B0604020202020204" pitchFamily="34" charset="0"/>
              <a:buNone/>
            </a:pPr>
            <a:r>
              <a:rPr lang="en-US" sz="2400" u="sng" dirty="0" smtClean="0">
                <a:solidFill>
                  <a:srgbClr val="000000"/>
                </a:solidFill>
                <a:latin typeface="Times New Roman" panose="02020603050405020304" pitchFamily="18" charset="0"/>
                <a:hlinkClick r:id="rId4"/>
              </a:rPr>
              <a:t>https://</a:t>
            </a:r>
            <a:r>
              <a:rPr lang="en-US" sz="2400" u="sng" dirty="0" smtClean="0">
                <a:solidFill>
                  <a:srgbClr val="000000"/>
                </a:solidFill>
                <a:latin typeface="Times New Roman" panose="02020603050405020304" pitchFamily="18" charset="0"/>
                <a:hlinkClick r:id="rId5"/>
              </a:rPr>
              <a:t>geodesy</a:t>
            </a:r>
            <a:r>
              <a:rPr lang="en-US" sz="2400" u="sng" dirty="0" smtClean="0">
                <a:solidFill>
                  <a:srgbClr val="000000"/>
                </a:solidFill>
                <a:latin typeface="Times New Roman" panose="02020603050405020304" pitchFamily="18" charset="0"/>
                <a:hlinkClick r:id="rId4"/>
              </a:rPr>
              <a:t>.noaa.gov/web/science_edu/webinar_series/understanding-opus.shtml</a:t>
            </a:r>
            <a:r>
              <a:rPr lang="en-US" sz="1400" dirty="0" smtClean="0">
                <a:solidFill>
                  <a:srgbClr val="000000"/>
                </a:solidFill>
                <a:latin typeface="Times New Roman" panose="02020603050405020304" pitchFamily="18" charset="0"/>
              </a:rPr>
              <a:t> </a:t>
            </a:r>
            <a:endParaRPr lang="en-US" sz="1400" b="0" i="0" u="none" strike="noStrike" dirty="0" smtClean="0">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351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Using</a:t>
            </a:r>
            <a:r>
              <a:rPr lang="en-US" baseline="0" dirty="0" smtClean="0"/>
              <a:t> our online Mark Recovery Form, a</a:t>
            </a:r>
            <a:r>
              <a:rPr lang="en-US" dirty="0" smtClean="0"/>
              <a:t>nyone can search</a:t>
            </a:r>
            <a:r>
              <a:rPr lang="en-US" baseline="0" dirty="0" smtClean="0"/>
              <a:t> for, find, and file a recovery report for our benchmarks. We update our priority list and maps when people report that the marks on our list have been damaged, destroyed, or are not suitable for GPS observations.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5E47A-0680-4AA2-9068-4BB6DB6165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45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latin typeface="Helvetica" panose="020B0604020202020204" pitchFamily="34" charset="0"/>
                <a:cs typeface="Helvetica" panose="020B0604020202020204" pitchFamily="34" charset="0"/>
              </a:rPr>
              <a:t>GPS/leveling (GPS on benchmarks)</a:t>
            </a:r>
          </a:p>
          <a:p>
            <a:pPr lvl="1"/>
            <a:r>
              <a:rPr lang="en-US" sz="1600" dirty="0" smtClean="0">
                <a:latin typeface="Helvetica" panose="020B0604020202020204" pitchFamily="34" charset="0"/>
                <a:cs typeface="Helvetica" panose="020B0604020202020204" pitchFamily="34" charset="0"/>
              </a:rPr>
              <a:t>Applications: geoid model validation</a:t>
            </a:r>
          </a:p>
          <a:p>
            <a:pPr lvl="1"/>
            <a:r>
              <a:rPr lang="en-US" sz="1600" dirty="0" smtClean="0">
                <a:latin typeface="Helvetica" panose="020B0604020202020204" pitchFamily="34" charset="0"/>
                <a:cs typeface="Helvetica" panose="020B0604020202020204" pitchFamily="34" charset="0"/>
              </a:rPr>
              <a:t>Imperfect dataset: GNSS, leveling</a:t>
            </a:r>
          </a:p>
          <a:p>
            <a:pPr lvl="1"/>
            <a:r>
              <a:rPr lang="en-US" sz="1600" dirty="0" smtClean="0">
                <a:latin typeface="Helvetica" panose="020B0604020202020204" pitchFamily="34" charset="0"/>
                <a:cs typeface="Helvetica" panose="020B0604020202020204" pitchFamily="34" charset="0"/>
              </a:rPr>
              <a:t>Lots of observations/classes</a:t>
            </a:r>
          </a:p>
          <a:p>
            <a:pPr lvl="1"/>
            <a:r>
              <a:rPr lang="en-US" sz="1600" dirty="0" smtClean="0">
                <a:latin typeface="Helvetica" panose="020B0604020202020204" pitchFamily="34" charset="0"/>
                <a:cs typeface="Helvetica" panose="020B0604020202020204" pitchFamily="34" charset="0"/>
              </a:rPr>
              <a:t>Cleaning: Hybrid Geoid Models (GEOID18)</a:t>
            </a:r>
          </a:p>
          <a:p>
            <a:r>
              <a:rPr lang="en-US" sz="2000" dirty="0" smtClean="0">
                <a:latin typeface="Helvetica" panose="020B0604020202020204" pitchFamily="34" charset="0"/>
                <a:cs typeface="Helvetica" panose="020B0604020202020204" pitchFamily="34" charset="0"/>
              </a:rPr>
              <a:t>Machine Learning</a:t>
            </a:r>
          </a:p>
          <a:p>
            <a:pPr lvl="1"/>
            <a:r>
              <a:rPr lang="en-US" sz="1600" dirty="0" smtClean="0">
                <a:latin typeface="Helvetica" panose="020B0604020202020204" pitchFamily="34" charset="0"/>
                <a:cs typeface="Helvetica" panose="020B0604020202020204" pitchFamily="34" charset="0"/>
              </a:rPr>
              <a:t>Use results from GEOID18 to ‘train’ a model</a:t>
            </a:r>
          </a:p>
          <a:p>
            <a:pPr lvl="2"/>
            <a:r>
              <a:rPr lang="en-US" sz="1400" dirty="0" smtClean="0">
                <a:latin typeface="Helvetica" panose="020B0604020202020204" pitchFamily="34" charset="0"/>
                <a:cs typeface="Helvetica" panose="020B0604020202020204" pitchFamily="34" charset="0"/>
              </a:rPr>
              <a:t>“Supervised Classification” with MATLAB R2020a</a:t>
            </a:r>
          </a:p>
          <a:p>
            <a:pPr lvl="2"/>
            <a:r>
              <a:rPr lang="en-US" sz="1400" dirty="0" smtClean="0">
                <a:latin typeface="Helvetica" panose="020B0604020202020204" pitchFamily="34" charset="0"/>
                <a:cs typeface="Helvetica" panose="020B0604020202020204" pitchFamily="34" charset="0"/>
              </a:rPr>
              <a:t>Binary Class: ‘Use/Yes’ or ‘Not Use/No’ </a:t>
            </a:r>
          </a:p>
          <a:p>
            <a:pPr lvl="1"/>
            <a:r>
              <a:rPr lang="en-US" sz="1600" dirty="0" smtClean="0">
                <a:latin typeface="Helvetica" panose="020B0604020202020204" pitchFamily="34" charset="0"/>
                <a:cs typeface="Helvetica" panose="020B0604020202020204" pitchFamily="34" charset="0"/>
              </a:rPr>
              <a:t>Use model on new data going forward</a:t>
            </a:r>
          </a:p>
          <a:p>
            <a:pPr lvl="2"/>
            <a:r>
              <a:rPr lang="en-US" sz="1400" dirty="0" smtClean="0">
                <a:latin typeface="Helvetica" panose="020B0604020202020204" pitchFamily="34" charset="0"/>
                <a:cs typeface="Helvetica" panose="020B0604020202020204" pitchFamily="34" charset="0"/>
              </a:rPr>
              <a:t>Have ~250 new submissions on bench marks each month</a:t>
            </a:r>
          </a:p>
          <a:p>
            <a:pPr lvl="2"/>
            <a:r>
              <a:rPr lang="en-US" sz="1400" dirty="0" smtClean="0">
                <a:latin typeface="Helvetica" panose="020B0604020202020204" pitchFamily="34" charset="0"/>
                <a:cs typeface="Helvetica" panose="020B0604020202020204" pitchFamily="34" charset="0"/>
              </a:rPr>
              <a:t>Avoid going back through manual editing/cleaning process</a:t>
            </a:r>
          </a:p>
          <a:p>
            <a:endParaRPr lang="en-US" baseline="0" dirty="0" smtClean="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D72F01-4561-43D5-B7F0-F673645CCA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87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866B78-72AE-45DF-B32C-4DCAA3EA2720}" type="slidenum">
              <a:rPr lang="en-US" smtClean="0"/>
              <a:t>34</a:t>
            </a:fld>
            <a:endParaRPr lang="en-US"/>
          </a:p>
        </p:txBody>
      </p:sp>
    </p:spTree>
    <p:extLst>
      <p:ext uri="{BB962C8B-B14F-4D97-AF65-F5344CB8AC3E}">
        <p14:creationId xmlns:p14="http://schemas.microsoft.com/office/powerpoint/2010/main" val="874154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973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97C9DD58-F2F8-4949-BBEA-4BF906F170B1}" type="slidenum">
              <a:rPr lang="en-US" altLang="en-US" smtClean="0">
                <a:solidFill>
                  <a:srgbClr val="000000"/>
                </a:solidFill>
                <a:latin typeface="Arial" panose="020B0604020202020204" pitchFamily="34" charset="0"/>
              </a:rPr>
              <a:pPr>
                <a:spcBef>
                  <a:spcPct val="0"/>
                </a:spcBef>
              </a:pPr>
              <a:t>3</a:t>
            </a:fld>
            <a:endParaRPr lang="en-US" altLang="en-US" smtClean="0">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National Spatial Reference System is the United States’ </a:t>
            </a:r>
            <a:r>
              <a:rPr lang="en-US" baseline="0" dirty="0" smtClean="0"/>
              <a:t>geospatial infrastructure from which all positioning (with the exclusion of military/Department of Defense) is referenced to.  </a:t>
            </a:r>
          </a:p>
          <a:p>
            <a:endParaRPr lang="en-US" baseline="0" dirty="0" smtClean="0"/>
          </a:p>
          <a:p>
            <a:r>
              <a:rPr lang="en-US" baseline="0" dirty="0" smtClean="0"/>
              <a:t>This system provides a consistent framework that allows people to use data in the same reference system to perform analysis and make meaningful comparisons and decisions from that analysis.</a:t>
            </a:r>
          </a:p>
          <a:p>
            <a:endParaRPr lang="en-US" altLang="en-US" baseline="0" dirty="0" smtClean="0"/>
          </a:p>
          <a:p>
            <a:r>
              <a:rPr lang="en-US" altLang="en-US" dirty="0" smtClean="0"/>
              <a:t>The National Spatial Reference System (NSRS) includes latitude, longitude and elevation in addition to the National Shoreline and geodetic control.</a:t>
            </a:r>
            <a:r>
              <a:rPr lang="en-US" altLang="en-US" baseline="0" dirty="0" smtClean="0"/>
              <a:t> </a:t>
            </a:r>
            <a:r>
              <a:rPr lang="en-US" altLang="en-US" dirty="0" smtClean="0"/>
              <a:t>You can think about geodetic control is the “base map” layer at the base of GIS applications that will get everything aligned.</a:t>
            </a:r>
          </a:p>
          <a:p>
            <a:r>
              <a:rPr lang="en-US" altLang="en-US" dirty="0" smtClean="0"/>
              <a:t>Two datums that make up the backbone of the NSRS today are:</a:t>
            </a:r>
          </a:p>
          <a:p>
            <a:pPr lvl="1"/>
            <a:r>
              <a:rPr lang="en-US" altLang="en-US" dirty="0" smtClean="0"/>
              <a:t>North American Datum of 1983 (NAD 83)</a:t>
            </a:r>
          </a:p>
          <a:p>
            <a:pPr lvl="1"/>
            <a:r>
              <a:rPr lang="en-US" altLang="en-US" dirty="0" smtClean="0"/>
              <a:t>North American Vertical Datum of 1988 (NAVD 88)</a:t>
            </a:r>
          </a:p>
          <a:p>
            <a:pPr lvl="0"/>
            <a:r>
              <a:rPr lang="en-US" altLang="en-US" dirty="0" smtClean="0"/>
              <a:t>In the future, there will be four Terrestrial</a:t>
            </a:r>
            <a:r>
              <a:rPr lang="en-US" altLang="en-US" baseline="0" dirty="0" smtClean="0"/>
              <a:t> Reference Frames, one per tectonic plate. </a:t>
            </a:r>
          </a:p>
          <a:p>
            <a:pPr lvl="1"/>
            <a:r>
              <a:rPr lang="en-US" sz="2400" dirty="0" smtClean="0"/>
              <a:t>North American Terrestrial Reference Frame (NATREF 2022)</a:t>
            </a:r>
          </a:p>
          <a:p>
            <a:pPr lvl="1"/>
            <a:r>
              <a:rPr lang="en-US" sz="2400" dirty="0" smtClean="0"/>
              <a:t>Caribbean Terrestrial Reference Frame (CATREF 2022)</a:t>
            </a:r>
          </a:p>
          <a:p>
            <a:pPr lvl="1"/>
            <a:r>
              <a:rPr lang="en-US" sz="2400" dirty="0" smtClean="0"/>
              <a:t>Pacific Terrestrial Reference Frame (PATREF 2022)</a:t>
            </a:r>
          </a:p>
          <a:p>
            <a:pPr lvl="1"/>
            <a:r>
              <a:rPr lang="en-US" sz="2400" dirty="0" smtClean="0"/>
              <a:t>Marianas Terrestrial Reference Frame (MATREF 2022)</a:t>
            </a:r>
          </a:p>
          <a:p>
            <a:endParaRPr lang="en-US" sz="28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800" baseline="0" dirty="0" smtClean="0"/>
              <a:t>And one gravimetric geoid model (GEOID2022) that will cover the entire north western Hemisphere of the Earth and serve as the foundation for the :</a:t>
            </a:r>
            <a:endParaRPr lang="en-US" altLang="en-US" sz="2800" b="0" baseline="0" dirty="0" smtClean="0"/>
          </a:p>
          <a:p>
            <a:pPr lvl="1"/>
            <a:r>
              <a:rPr lang="en-US" sz="2800" b="0" dirty="0" smtClean="0"/>
              <a:t>North America and Pacific Geopotential Datum (NAPGD 2022)</a:t>
            </a:r>
          </a:p>
        </p:txBody>
      </p:sp>
    </p:spTree>
    <p:extLst>
      <p:ext uri="{BB962C8B-B14F-4D97-AF65-F5344CB8AC3E}">
        <p14:creationId xmlns:p14="http://schemas.microsoft.com/office/powerpoint/2010/main" val="2130481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Point of scientific clarity:  The geoid is a surface that is always convex.  Yes it has undulations, but geoid</a:t>
            </a:r>
            <a:r>
              <a:rPr lang="en-US" baseline="0" dirty="0" smtClean="0"/>
              <a:t> purists in the audience will point out to you that, measured at the scale of the Earth itself, the geoid always has a POSITIVE radius relative to the center of the Earth.  But when we zoom in, just for illustrative purposes, it is nice to show an “undulating” geoid, to distinguish it from both the smooth ellipsoid and the not smooth topography.</a:t>
            </a:r>
          </a:p>
          <a:p>
            <a:endParaRPr lang="en-US" baseline="0" dirty="0" smtClean="0"/>
          </a:p>
          <a:p>
            <a:r>
              <a:rPr lang="en-US" baseline="0" dirty="0" smtClean="0"/>
              <a:t>Additionally, don’t even bother showing that the plumb line (H) is curved.  For purists, fine, but even at America’s largest known curved plumb line (Denali), this curvature is a SUB MILLIMETER effect.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1802977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If we get two</a:t>
            </a:r>
            <a:r>
              <a:rPr lang="en-US" baseline="0" dirty="0" smtClean="0"/>
              <a:t> observations that agree to within 5 cm, we use the data, if they don’t agree then we ask for a third. This process helps us evaluate which of the datasets is correct, and which may be wrong. New GPS observations are much less expensive that new leveling. </a:t>
            </a:r>
          </a:p>
          <a:p>
            <a:r>
              <a:rPr lang="en-US" baseline="0" dirty="0" smtClean="0"/>
              <a:t>Process of comparing independent data sources allows us to make a decision about which observation are correct.</a:t>
            </a:r>
          </a:p>
          <a:p>
            <a:endParaRPr lang="en-US" baseline="0" dirty="0" smtClean="0"/>
          </a:p>
          <a:p>
            <a:r>
              <a:rPr lang="en-US" baseline="0" dirty="0" smtClean="0"/>
              <a:t>Because NAVD 88 is a leveling based datum, NGS has used hybrid geoid models for the last 2 decades to provide NAVD 88 orthometric heights from GPS derived NAD 83 ellipsoid heights. These hybrid geoid were made by warping a gravimetric geoid model to the NAVD 88 surface using the GPS observations on levelled NAVD 88 marks. GEOID18 was the last hybrid geoid model that NGS will release before moving to the Modernized NSRS which will use a purely gravimetric geoid model (GEOID2022) as the foundation for NAPGD2022. </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105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discuss this DEFINING RELATIONSHIP</a:t>
            </a:r>
          </a:p>
          <a:p>
            <a:r>
              <a:rPr lang="en-US" dirty="0" smtClean="0"/>
              <a:t>CLICK </a:t>
            </a:r>
            <a:r>
              <a:rPr lang="en-US" dirty="0" err="1" smtClean="0"/>
              <a:t>CLICK</a:t>
            </a:r>
            <a:endParaRPr lang="en-US" dirty="0" smtClean="0"/>
          </a:p>
          <a:p>
            <a:r>
              <a:rPr lang="en-US" dirty="0" smtClean="0"/>
              <a:t>All work is done in ITRF2020 XYZ coordinates first.  </a:t>
            </a:r>
          </a:p>
          <a:p>
            <a:r>
              <a:rPr lang="en-US" dirty="0" smtClean="0"/>
              <a:t>CLICK</a:t>
            </a:r>
          </a:p>
          <a:p>
            <a:r>
              <a:rPr lang="en-US" dirty="0" smtClean="0"/>
              <a:t>They are associated with the epoch of the data collection (the survey) “t”, then converted to f, l and (especially relevant here) h.</a:t>
            </a:r>
          </a:p>
          <a:p>
            <a:r>
              <a:rPr lang="en-US" dirty="0" smtClean="0"/>
              <a:t>CLICK</a:t>
            </a:r>
          </a:p>
          <a:p>
            <a:r>
              <a:rPr lang="en-US" dirty="0" smtClean="0"/>
              <a:t>Conversion to orthometric heights is definitional through GEOID2022.</a:t>
            </a:r>
          </a:p>
          <a:p>
            <a:r>
              <a:rPr lang="en-US" dirty="0" smtClean="0"/>
              <a:t>CLICK</a:t>
            </a:r>
          </a:p>
          <a:p>
            <a:r>
              <a:rPr lang="en-US" dirty="0" smtClean="0"/>
              <a:t>Contrast this with NGS hybrid geoids where the equation H=h-N did not close.</a:t>
            </a:r>
          </a:p>
          <a:p>
            <a:r>
              <a:rPr lang="en-US" dirty="0" smtClean="0"/>
              <a:t>CLICK</a:t>
            </a:r>
          </a:p>
          <a:p>
            <a:r>
              <a:rPr lang="en-US" dirty="0" smtClean="0"/>
              <a:t>We end with orthometric height in NAPGD2022 at the same epoch as the survey.</a:t>
            </a: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39</a:t>
            </a:fld>
            <a:endParaRPr lang="en-US" altLang="en-US" dirty="0"/>
          </a:p>
        </p:txBody>
      </p:sp>
    </p:spTree>
    <p:extLst>
      <p:ext uri="{BB962C8B-B14F-4D97-AF65-F5344CB8AC3E}">
        <p14:creationId xmlns:p14="http://schemas.microsoft.com/office/powerpoint/2010/main" val="3679584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NGS has crowdsourced our survey data collection almost entirely, beginning with agency-to-agency data rescue in the 1970’s.</a:t>
            </a:r>
          </a:p>
          <a:p>
            <a:r>
              <a:rPr lang="en-US" dirty="0" smtClean="0"/>
              <a:t>We crowdsource data </a:t>
            </a:r>
            <a:r>
              <a:rPr lang="en-US" baseline="0" dirty="0" smtClean="0"/>
              <a:t>because we have to, we don’t have the budget or the field crews to collect data ourselves. This will help us to improve access to the NSRS and get the data we need to make informed decisions to do our job.   </a:t>
            </a:r>
            <a:endParaRPr lang="en-US" dirty="0"/>
          </a:p>
        </p:txBody>
      </p:sp>
      <p:sp>
        <p:nvSpPr>
          <p:cNvPr id="4" name="Slide Number Placeholder 3"/>
          <p:cNvSpPr>
            <a:spLocks noGrp="1"/>
          </p:cNvSpPr>
          <p:nvPr>
            <p:ph type="sldNum" sz="quarter" idx="10"/>
          </p:nvPr>
        </p:nvSpPr>
        <p:spPr/>
        <p:txBody>
          <a:bodyPr/>
          <a:lstStyle/>
          <a:p>
            <a:fld id="{4E866B78-72AE-45DF-B32C-4DCAA3EA2720}" type="slidenum">
              <a:rPr lang="en-US" smtClean="0"/>
              <a:t>4</a:t>
            </a:fld>
            <a:endParaRPr lang="en-US"/>
          </a:p>
        </p:txBody>
      </p:sp>
    </p:spTree>
    <p:extLst>
      <p:ext uri="{BB962C8B-B14F-4D97-AF65-F5344CB8AC3E}">
        <p14:creationId xmlns:p14="http://schemas.microsoft.com/office/powerpoint/2010/main" val="2055836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NAVD 88 consists of about 800,000 bench marks</a:t>
            </a:r>
            <a:r>
              <a:rPr lang="en-US" baseline="0" dirty="0" smtClean="0"/>
              <a:t> and ~2.2M km of leveling. Data was collecting over many decades by roving bands of surveyors who walked across the country multiple times over the years, east to west, north to south and back again. It is currently the official vertical datum of the US and is required for federal mapping projects.</a:t>
            </a:r>
          </a:p>
          <a:p>
            <a:r>
              <a:rPr lang="en-US" baseline="0" dirty="0" smtClean="0"/>
              <a:t>GPS data on those leveled marks </a:t>
            </a:r>
            <a:r>
              <a:rPr lang="en-US" dirty="0" smtClean="0"/>
              <a:t>will be used to create GEOID18</a:t>
            </a:r>
            <a:r>
              <a:rPr lang="en-US" baseline="0" dirty="0" smtClean="0"/>
              <a:t> – the model used to derive NAVD88 heights from GPS ellipsoid heights, as well as the transformation tools that will be released with NAPGD2022.</a:t>
            </a:r>
          </a:p>
          <a:p>
            <a:r>
              <a:rPr lang="en-US" baseline="0" dirty="0" smtClean="0"/>
              <a:t>GPS data on those leveled marks </a:t>
            </a:r>
            <a:r>
              <a:rPr lang="en-US" dirty="0" smtClean="0"/>
              <a:t>will be used to create </a:t>
            </a:r>
            <a:r>
              <a:rPr lang="en-US" baseline="0" dirty="0" smtClean="0"/>
              <a:t>the transformation tools that will be released with NAPGD2022.</a:t>
            </a:r>
          </a:p>
          <a:p>
            <a:endParaRPr lang="en-US" baseline="0" dirty="0" smtClean="0"/>
          </a:p>
          <a:p>
            <a:r>
              <a:rPr lang="en-US" baseline="0" dirty="0" smtClean="0"/>
              <a:t>Incredible effort – best tech at the time</a:t>
            </a:r>
          </a:p>
          <a:p>
            <a:r>
              <a:rPr lang="en-US" baseline="0" dirty="0" smtClean="0"/>
              <a:t>BUT:</a:t>
            </a:r>
          </a:p>
          <a:p>
            <a:pPr marL="285750" indent="-285750">
              <a:buFont typeface="Arial" panose="020B0604020202020204" pitchFamily="34" charset="0"/>
              <a:buChar char="•"/>
            </a:pPr>
            <a:r>
              <a:rPr lang="en-US" sz="2400" b="1" dirty="0" smtClean="0"/>
              <a:t>ACCESS!</a:t>
            </a:r>
          </a:p>
          <a:p>
            <a:pPr marL="742950" lvl="8" indent="-285750">
              <a:buFont typeface="Arial" panose="020B0604020202020204" pitchFamily="34" charset="0"/>
              <a:buChar char="•"/>
            </a:pPr>
            <a:r>
              <a:rPr lang="en-US" sz="2400" dirty="0" smtClean="0"/>
              <a:t>Leveling is time intensive and expensive </a:t>
            </a:r>
          </a:p>
          <a:p>
            <a:pPr marL="742950" lvl="7" indent="-285750">
              <a:buFont typeface="Arial" panose="020B0604020202020204" pitchFamily="34" charset="0"/>
              <a:buChar char="•"/>
            </a:pPr>
            <a:r>
              <a:rPr lang="en-US" sz="2400" dirty="0" smtClean="0"/>
              <a:t>Access has</a:t>
            </a:r>
            <a:r>
              <a:rPr lang="en-US" sz="2400" baseline="0" dirty="0" smtClean="0"/>
              <a:t> historically been through passive control, bench marks that you must find </a:t>
            </a:r>
            <a:endParaRPr lang="en-US" sz="2400" dirty="0" smtClean="0"/>
          </a:p>
          <a:p>
            <a:pPr marL="285750" lvl="6" indent="-285750">
              <a:buFont typeface="Arial" panose="020B0604020202020204" pitchFamily="34" charset="0"/>
              <a:buChar char="•"/>
            </a:pPr>
            <a:r>
              <a:rPr lang="en-US" sz="2400" b="1" dirty="0" smtClean="0"/>
              <a:t>Accuracy!</a:t>
            </a:r>
          </a:p>
          <a:p>
            <a:pPr marL="742950" lvl="7" indent="-285750">
              <a:buFont typeface="Arial" panose="020B0604020202020204" pitchFamily="34" charset="0"/>
              <a:buChar char="•"/>
            </a:pPr>
            <a:r>
              <a:rPr lang="en-US" sz="2400" dirty="0" smtClean="0"/>
              <a:t>Distance dependent errors</a:t>
            </a:r>
            <a:r>
              <a:rPr lang="en-US" sz="2400" baseline="0" dirty="0" smtClean="0"/>
              <a:t> can build up, making the overall network less reliable</a:t>
            </a:r>
            <a:endParaRPr lang="en-US" sz="2400" dirty="0" smtClean="0"/>
          </a:p>
          <a:p>
            <a:pPr marL="742950" lvl="7" indent="-285750">
              <a:buFont typeface="Arial" panose="020B0604020202020204" pitchFamily="34" charset="0"/>
              <a:buChar char="•"/>
            </a:pPr>
            <a:r>
              <a:rPr lang="en-US" sz="2400" dirty="0" smtClean="0"/>
              <a:t>Bench mark  can move over time ,</a:t>
            </a:r>
            <a:r>
              <a:rPr lang="en-US" sz="2400" baseline="0" dirty="0" smtClean="0"/>
              <a:t> Only as reliable as the last </a:t>
            </a:r>
            <a:r>
              <a:rPr lang="en-US" sz="2400" baseline="0" dirty="0" smtClean="0"/>
              <a:t>observation </a:t>
            </a:r>
          </a:p>
          <a:p>
            <a:pPr marL="342900" lvl="6" indent="-342900">
              <a:buFont typeface="Arial" panose="020B0604020202020204" pitchFamily="34" charset="0"/>
              <a:buChar char="•"/>
            </a:pPr>
            <a:r>
              <a:rPr lang="en-US" sz="2400" b="1" dirty="0" smtClean="0"/>
              <a:t>Consistency</a:t>
            </a:r>
            <a:r>
              <a:rPr lang="en-US" sz="2400" b="1" dirty="0" smtClean="0"/>
              <a:t>!</a:t>
            </a:r>
          </a:p>
          <a:p>
            <a:pPr marL="742950" lvl="7" indent="-285750">
              <a:buFont typeface="Arial" panose="020B0604020202020204" pitchFamily="34" charset="0"/>
              <a:buChar char="•"/>
            </a:pPr>
            <a:r>
              <a:rPr lang="en-US" sz="2400" dirty="0" smtClean="0"/>
              <a:t>Modernized NSRS will eliminate </a:t>
            </a:r>
            <a:r>
              <a:rPr lang="en-US" sz="2400" dirty="0" smtClean="0"/>
              <a:t>systematic errors in current datums</a:t>
            </a:r>
          </a:p>
          <a:p>
            <a:pPr marL="742950" lvl="7" indent="-285750">
              <a:buFont typeface="Arial" panose="020B0604020202020204" pitchFamily="34" charset="0"/>
              <a:buChar char="•"/>
            </a:pPr>
            <a:r>
              <a:rPr lang="en-US" sz="2400" dirty="0" smtClean="0"/>
              <a:t>Aligned with global reference frames</a:t>
            </a:r>
          </a:p>
          <a:p>
            <a:pPr marL="742950" lvl="7" indent="-285750">
              <a:buFont typeface="Arial" panose="020B0604020202020204" pitchFamily="34" charset="0"/>
              <a:buChar char="•"/>
            </a:pPr>
            <a:r>
              <a:rPr lang="en-US" sz="2400" dirty="0" smtClean="0"/>
              <a:t>Integrated system for both positions and heights (“elevations”)</a:t>
            </a:r>
            <a:endParaRPr lang="en-US" baseline="0" dirty="0" smtClean="0"/>
          </a:p>
          <a:p>
            <a:endParaRPr lang="en-US" baseline="0" dirty="0" smtClean="0"/>
          </a:p>
          <a:p>
            <a:r>
              <a:rPr lang="en-US" baseline="0" dirty="0" smtClean="0"/>
              <a:t>But</a:t>
            </a:r>
            <a:r>
              <a:rPr lang="en-US" baseline="0" dirty="0" smtClean="0"/>
              <a:t>, long time period during which things were moving that we could not adequately account for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dirty="0" smtClean="0"/>
              <a:t>New reference frames will give coordinates at specific reference epochs and the IFVM will move coordinates through time from the survey epoch to the reference epoch.</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082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986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685800" y="1143000"/>
            <a:ext cx="5486400" cy="3086100"/>
          </a:xfrm>
          <a:ln/>
        </p:spPr>
      </p:sp>
      <p:sp>
        <p:nvSpPr>
          <p:cNvPr id="70659" name="Notes Placeholder 2"/>
          <p:cNvSpPr>
            <a:spLocks noGrp="1"/>
          </p:cNvSpPr>
          <p:nvPr>
            <p:ph type="body" idx="1"/>
          </p:nvPr>
        </p:nvSpPr>
        <p:spPr>
          <a:noFill/>
          <a:ln/>
        </p:spPr>
        <p:txBody>
          <a:bodyPr/>
          <a:lstStyle/>
          <a:p>
            <a:r>
              <a:rPr lang="en-US" dirty="0" smtClean="0"/>
              <a:t>Ability to do faster measurements in response to disaster and changes to floodplain</a:t>
            </a:r>
          </a:p>
        </p:txBody>
      </p:sp>
      <p:sp>
        <p:nvSpPr>
          <p:cNvPr id="70660"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A9BC70-E178-4FC8-938B-6CA451FFE4C9}" type="slidenum">
              <a:rPr kumimoji="0" 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smtClean="0">
              <a:ln>
                <a:noFill/>
              </a:ln>
              <a:solidFill>
                <a:prstClr val="black"/>
              </a:solidFill>
              <a:effectLst/>
              <a:uLnTx/>
              <a:uFillTx/>
              <a:latin typeface="Gill Sans MT" pitchFamily="34" charset="0"/>
              <a:ea typeface="ＭＳ Ｐゴシック" pitchFamily="34" charset="-128"/>
              <a:cs typeface="Times New Roman" panose="02020603050405020304" pitchFamily="18" charset="0"/>
            </a:endParaRPr>
          </a:p>
        </p:txBody>
      </p:sp>
    </p:spTree>
    <p:extLst>
      <p:ext uri="{BB962C8B-B14F-4D97-AF65-F5344CB8AC3E}">
        <p14:creationId xmlns:p14="http://schemas.microsoft.com/office/powerpoint/2010/main" val="110881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Times New Roman" panose="02020603050405020304" pitchFamily="18" charset="0"/>
              </a:rPr>
              <a:t>1,600,881 marks not at a CORS</a:t>
            </a:r>
          </a:p>
          <a:p>
            <a:r>
              <a:rPr lang="en-US" sz="1200" dirty="0" smtClean="0">
                <a:latin typeface="Times New Roman" panose="02020603050405020304" pitchFamily="18" charset="0"/>
              </a:rPr>
              <a:t>1,500,750 have never seen a GPS receiver</a:t>
            </a:r>
          </a:p>
          <a:p>
            <a:r>
              <a:rPr lang="en-US" sz="1200" dirty="0" smtClean="0">
                <a:latin typeface="Times New Roman" panose="02020603050405020304" pitchFamily="18" charset="0"/>
              </a:rPr>
              <a:t>Of those 100,131 remaining, only 22,000 or so have ever seen GPS 2 or more times.</a:t>
            </a:r>
          </a:p>
          <a:p>
            <a:endParaRPr lang="en-US" sz="1200" dirty="0" smtClean="0">
              <a:latin typeface="Times New Roman" panose="02020603050405020304" pitchFamily="18" charset="0"/>
            </a:endParaRPr>
          </a:p>
          <a:p>
            <a:r>
              <a:rPr lang="en-US" sz="1200" dirty="0" smtClean="0">
                <a:latin typeface="Times New Roman" panose="02020603050405020304" pitchFamily="18" charset="0"/>
              </a:rPr>
              <a:t>Another way:</a:t>
            </a:r>
          </a:p>
          <a:p>
            <a:r>
              <a:rPr lang="en-US" sz="1200" dirty="0" smtClean="0">
                <a:latin typeface="Times New Roman" panose="02020603050405020304" pitchFamily="18" charset="0"/>
              </a:rPr>
              <a:t>-  93% have ZERO GPS</a:t>
            </a:r>
          </a:p>
          <a:p>
            <a:r>
              <a:rPr lang="en-US" sz="1200" dirty="0" smtClean="0">
                <a:latin typeface="Times New Roman" panose="02020603050405020304" pitchFamily="18" charset="0"/>
              </a:rPr>
              <a:t>-  1.4% have TWO or more GPS occupations</a:t>
            </a:r>
          </a:p>
          <a:p>
            <a:endParaRPr lang="en-US" dirty="0"/>
          </a:p>
        </p:txBody>
      </p:sp>
      <p:sp>
        <p:nvSpPr>
          <p:cNvPr id="4" name="Slide Number Placeholder 3"/>
          <p:cNvSpPr>
            <a:spLocks noGrp="1"/>
          </p:cNvSpPr>
          <p:nvPr>
            <p:ph type="sldNum" sz="quarter" idx="10"/>
          </p:nvPr>
        </p:nvSpPr>
        <p:spPr/>
        <p:txBody>
          <a:bodyPr/>
          <a:lstStyle/>
          <a:p>
            <a:fld id="{01DDF138-68D5-4A60-B6B0-4F5841EB5859}" type="slidenum">
              <a:rPr lang="en-US" smtClean="0"/>
              <a:t>9</a:t>
            </a:fld>
            <a:endParaRPr lang="en-US"/>
          </a:p>
        </p:txBody>
      </p:sp>
    </p:spTree>
    <p:extLst>
      <p:ext uri="{BB962C8B-B14F-4D97-AF65-F5344CB8AC3E}">
        <p14:creationId xmlns:p14="http://schemas.microsoft.com/office/powerpoint/2010/main" val="374520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866B78-72AE-45DF-B32C-4DCAA3EA2720}" type="slidenum">
              <a:rPr lang="en-US" smtClean="0"/>
              <a:t>10</a:t>
            </a:fld>
            <a:endParaRPr lang="en-US"/>
          </a:p>
        </p:txBody>
      </p:sp>
    </p:spTree>
    <p:extLst>
      <p:ext uri="{BB962C8B-B14F-4D97-AF65-F5344CB8AC3E}">
        <p14:creationId xmlns:p14="http://schemas.microsoft.com/office/powerpoint/2010/main" val="2230527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E0248DD-E039-490F-A33E-18FD7AE8E335}" type="slidenum">
              <a:rPr lang="en-US"/>
              <a:pPr>
                <a:defRPr/>
              </a:pPr>
              <a:t>‹#›</a:t>
            </a:fld>
            <a:endParaRPr lang="en-US"/>
          </a:p>
        </p:txBody>
      </p:sp>
    </p:spTree>
    <p:extLst>
      <p:ext uri="{BB962C8B-B14F-4D97-AF65-F5344CB8AC3E}">
        <p14:creationId xmlns:p14="http://schemas.microsoft.com/office/powerpoint/2010/main" val="211975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C3A82986-1F3D-4261-A550-CAE2B5439191}" type="slidenum">
              <a:rPr lang="en-US"/>
              <a:pPr>
                <a:defRPr/>
              </a:pPr>
              <a:t>‹#›</a:t>
            </a:fld>
            <a:endParaRPr lang="en-US"/>
          </a:p>
        </p:txBody>
      </p:sp>
    </p:spTree>
    <p:extLst>
      <p:ext uri="{BB962C8B-B14F-4D97-AF65-F5344CB8AC3E}">
        <p14:creationId xmlns:p14="http://schemas.microsoft.com/office/powerpoint/2010/main" val="2382674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9388FFD5-0402-43D6-9F11-6821BFC63D0A}" type="slidenum">
              <a:rPr lang="en-US"/>
              <a:pPr>
                <a:defRPr/>
              </a:pPr>
              <a:t>‹#›</a:t>
            </a:fld>
            <a:endParaRPr lang="en-US"/>
          </a:p>
        </p:txBody>
      </p:sp>
    </p:spTree>
    <p:extLst>
      <p:ext uri="{BB962C8B-B14F-4D97-AF65-F5344CB8AC3E}">
        <p14:creationId xmlns:p14="http://schemas.microsoft.com/office/powerpoint/2010/main" val="1142651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97469" y="568325"/>
            <a:ext cx="10409767" cy="11445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97467" y="1906588"/>
            <a:ext cx="5103284" cy="43195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03952" y="1906588"/>
            <a:ext cx="5103283" cy="2082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03952" y="4141791"/>
            <a:ext cx="5103283" cy="20843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6252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457200"/>
            <a:ext cx="11277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260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715716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04003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68272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12956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5"/>
            <a:ext cx="5386917"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5"/>
            <a:ext cx="5389033" cy="639763"/>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12/16/2020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441041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12/16/2020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84738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B6791C4-DF4E-4C17-A41C-B2BEB15390BD}" type="slidenum">
              <a:rPr lang="en-US"/>
              <a:pPr>
                <a:defRPr/>
              </a:pPr>
              <a:t>‹#›</a:t>
            </a:fld>
            <a:endParaRPr lang="en-US"/>
          </a:p>
        </p:txBody>
      </p:sp>
    </p:spTree>
    <p:extLst>
      <p:ext uri="{BB962C8B-B14F-4D97-AF65-F5344CB8AC3E}">
        <p14:creationId xmlns:p14="http://schemas.microsoft.com/office/powerpoint/2010/main" val="3566434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12/16/2020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82423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07253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3637124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5547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15508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68580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609600" y="1371600"/>
            <a:ext cx="10972800" cy="4343400"/>
          </a:xfrm>
        </p:spPr>
        <p:txBody>
          <a:bodyPr/>
          <a:lstStyle>
            <a:lvl1pPr marL="171446" indent="-171446">
              <a:buFont typeface="Arial"/>
              <a:buChar char="•"/>
              <a:defRPr sz="1500"/>
            </a:lvl1pPr>
            <a:lvl2pPr marL="342892" indent="-171446">
              <a:buFont typeface="Arial"/>
              <a:buChar char="•"/>
              <a:defRPr sz="1200"/>
            </a:lvl2pPr>
            <a:lvl3pPr marL="514337" indent="-171446">
              <a:buFont typeface="Arial"/>
              <a:buChar char="•"/>
              <a:defRPr/>
            </a:lvl3pPr>
            <a:lvl4pPr marL="685783" indent="-171446">
              <a:defRPr/>
            </a:lvl4pPr>
            <a:lvl5pPr marL="857228" indent="-171446">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a:xfrm>
            <a:off x="23813" y="6656390"/>
            <a:ext cx="2438400" cy="182563"/>
          </a:xfrm>
        </p:spPr>
        <p:txBody>
          <a:bodyPr/>
          <a:lstStyle>
            <a:lvl1pPr>
              <a:defRPr/>
            </a:lvl1pPr>
          </a:lstStyle>
          <a:p>
            <a:pPr>
              <a:defRPr/>
            </a:pPr>
            <a:fld id="{EECFE7DD-BFE8-4466-B837-BC66D83EA7C5}" type="datetime4">
              <a:rPr lang="en-US" altLang="en-US"/>
              <a:pPr>
                <a:defRPr/>
              </a:pPr>
              <a:t>December 16, 2020</a:t>
            </a:fld>
            <a:endParaRPr lang="en-US" altLang="en-US" dirty="0"/>
          </a:p>
        </p:txBody>
      </p:sp>
      <p:sp>
        <p:nvSpPr>
          <p:cNvPr id="6" name="Slide Number Placeholder 7"/>
          <p:cNvSpPr>
            <a:spLocks noGrp="1"/>
          </p:cNvSpPr>
          <p:nvPr>
            <p:ph type="sldNum" sz="quarter" idx="11"/>
          </p:nvPr>
        </p:nvSpPr>
        <p:spPr>
          <a:xfrm>
            <a:off x="23815" y="6475415"/>
            <a:ext cx="485775"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131087900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4253438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266889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027823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16A468-B10C-E94D-B4AE-FD48B5E66BC0}"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4110216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70739471-F808-4705-A7AA-D92294A1C557}" type="slidenum">
              <a:rPr lang="en-US"/>
              <a:pPr>
                <a:defRPr/>
              </a:pPr>
              <a:t>‹#›</a:t>
            </a:fld>
            <a:endParaRPr lang="en-US"/>
          </a:p>
        </p:txBody>
      </p:sp>
    </p:spTree>
    <p:extLst>
      <p:ext uri="{BB962C8B-B14F-4D97-AF65-F5344CB8AC3E}">
        <p14:creationId xmlns:p14="http://schemas.microsoft.com/office/powerpoint/2010/main" val="1652584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16A468-B10C-E94D-B4AE-FD48B5E66BC0}" type="datetimeFigureOut">
              <a:rPr lang="en-US" smtClean="0"/>
              <a:t>12/16/2020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672204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16A468-B10C-E94D-B4AE-FD48B5E66BC0}" type="datetimeFigureOut">
              <a:rPr lang="en-US" smtClean="0"/>
              <a:t>12/16/2020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4286729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12/16/2020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68481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910969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12/16/2020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304460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122595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16A468-B10C-E94D-B4AE-FD48B5E66BC0}" type="datetimeFigureOut">
              <a:rPr lang="en-US" smtClean="0"/>
              <a:t>12/16/2020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5946032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685800"/>
          </a:xfrm>
        </p:spPr>
        <p:txBody>
          <a:bodyPr/>
          <a:lstStyle/>
          <a:p>
            <a:r>
              <a:rPr lang="en-US" smtClean="0"/>
              <a:t>Click to edit Master title style</a:t>
            </a:r>
            <a:endParaRPr lang="en-US" dirty="0"/>
          </a:p>
        </p:txBody>
      </p:sp>
      <p:sp>
        <p:nvSpPr>
          <p:cNvPr id="5" name="Content Placeholder 2"/>
          <p:cNvSpPr>
            <a:spLocks noGrp="1"/>
          </p:cNvSpPr>
          <p:nvPr>
            <p:ph idx="1"/>
          </p:nvPr>
        </p:nvSpPr>
        <p:spPr>
          <a:xfrm>
            <a:off x="609600" y="1371600"/>
            <a:ext cx="10972800" cy="4343400"/>
          </a:xfrm>
        </p:spPr>
        <p:txBody>
          <a:bodyPr/>
          <a:lstStyle>
            <a:lvl1pPr marL="228594" indent="-228594">
              <a:buFont typeface="Arial"/>
              <a:buChar char="•"/>
              <a:defRPr sz="2000"/>
            </a:lvl1pPr>
            <a:lvl2pPr marL="457189" indent="-228594">
              <a:buFont typeface="Arial"/>
              <a:buChar char="•"/>
              <a:defRPr sz="1600"/>
            </a:lvl2pPr>
            <a:lvl3pPr marL="685783" indent="-228594">
              <a:buFont typeface="Arial"/>
              <a:buChar char="•"/>
              <a:defRPr/>
            </a:lvl3pPr>
            <a:lvl4pPr marL="914377" indent="-228594">
              <a:defRPr/>
            </a:lvl4pPr>
            <a:lvl5pPr marL="1142971" indent="-228594">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6"/>
          <p:cNvSpPr>
            <a:spLocks noGrp="1"/>
          </p:cNvSpPr>
          <p:nvPr>
            <p:ph type="dt" sz="half" idx="10"/>
          </p:nvPr>
        </p:nvSpPr>
        <p:spPr>
          <a:xfrm>
            <a:off x="23813" y="6656388"/>
            <a:ext cx="2438400" cy="182563"/>
          </a:xfrm>
        </p:spPr>
        <p:txBody>
          <a:bodyPr/>
          <a:lstStyle>
            <a:lvl1pPr>
              <a:defRPr/>
            </a:lvl1pPr>
          </a:lstStyle>
          <a:p>
            <a:pPr>
              <a:defRPr/>
            </a:pPr>
            <a:fld id="{EECFE7DD-BFE8-4466-B837-BC66D83EA7C5}" type="datetime4">
              <a:rPr lang="en-US" altLang="en-US"/>
              <a:pPr>
                <a:defRPr/>
              </a:pPr>
              <a:t>December 16, 2020</a:t>
            </a:fld>
            <a:endParaRPr lang="en-US" altLang="en-US" dirty="0"/>
          </a:p>
        </p:txBody>
      </p:sp>
      <p:sp>
        <p:nvSpPr>
          <p:cNvPr id="6" name="Slide Number Placeholder 7"/>
          <p:cNvSpPr>
            <a:spLocks noGrp="1"/>
          </p:cNvSpPr>
          <p:nvPr>
            <p:ph type="sldNum" sz="quarter" idx="11"/>
          </p:nvPr>
        </p:nvSpPr>
        <p:spPr>
          <a:xfrm>
            <a:off x="23814" y="6475413"/>
            <a:ext cx="485775" cy="182563"/>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71199006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457200"/>
            <a:ext cx="11277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859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14400" y="2130425"/>
            <a:ext cx="10363200" cy="1470027"/>
          </a:xfrm>
          <a:prstGeom prst="rect">
            <a:avLst/>
          </a:prstGeom>
        </p:spPr>
        <p:txBody>
          <a:bodyPr/>
          <a:lstStyle/>
          <a:p>
            <a:r>
              <a:t>Title Text</a:t>
            </a:r>
          </a:p>
        </p:txBody>
      </p:sp>
      <p:sp>
        <p:nvSpPr>
          <p:cNvPr id="12"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609585" algn="ctr">
              <a:buSzTx/>
              <a:buFontTx/>
              <a:buNone/>
              <a:defRPr>
                <a:solidFill>
                  <a:srgbClr val="888888"/>
                </a:solidFill>
              </a:defRPr>
            </a:lvl2pPr>
            <a:lvl3pPr marL="0" indent="1219170" algn="ctr">
              <a:buSzTx/>
              <a:buFontTx/>
              <a:buNone/>
              <a:defRPr>
                <a:solidFill>
                  <a:srgbClr val="888888"/>
                </a:solidFill>
              </a:defRPr>
            </a:lvl3pPr>
            <a:lvl4pPr marL="0" indent="1828754" algn="ctr">
              <a:buSzTx/>
              <a:buFontTx/>
              <a:buNone/>
              <a:defRPr>
                <a:solidFill>
                  <a:srgbClr val="888888"/>
                </a:solidFill>
              </a:defRPr>
            </a:lvl4pPr>
            <a:lvl5pPr marL="0" indent="243833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5979060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F02D534D-F749-4E34-9E16-A977421D79C9}" type="slidenum">
              <a:rPr lang="en-US"/>
              <a:pPr>
                <a:defRPr/>
              </a:pPr>
              <a:t>‹#›</a:t>
            </a:fld>
            <a:endParaRPr lang="en-US"/>
          </a:p>
        </p:txBody>
      </p:sp>
    </p:spTree>
    <p:extLst>
      <p:ext uri="{BB962C8B-B14F-4D97-AF65-F5344CB8AC3E}">
        <p14:creationId xmlns:p14="http://schemas.microsoft.com/office/powerpoint/2010/main" val="263013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598288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963084" y="4406902"/>
            <a:ext cx="10363201" cy="1362076"/>
          </a:xfrm>
          <a:prstGeom prst="rect">
            <a:avLst/>
          </a:prstGeom>
        </p:spPr>
        <p:txBody>
          <a:bodyPr anchor="t"/>
          <a:lstStyle>
            <a:lvl1pPr algn="l">
              <a:defRPr sz="5333" b="1" cap="all"/>
            </a:lvl1pPr>
          </a:lstStyle>
          <a:p>
            <a:r>
              <a:t>Title Text</a:t>
            </a:r>
          </a:p>
        </p:txBody>
      </p:sp>
      <p:sp>
        <p:nvSpPr>
          <p:cNvPr id="30" name="Body Level One…"/>
          <p:cNvSpPr txBox="1">
            <a:spLocks noGrp="1"/>
          </p:cNvSpPr>
          <p:nvPr>
            <p:ph type="body" sz="quarter" idx="1"/>
          </p:nvPr>
        </p:nvSpPr>
        <p:spPr>
          <a:xfrm>
            <a:off x="963084" y="2906713"/>
            <a:ext cx="10363201" cy="1500188"/>
          </a:xfrm>
          <a:prstGeom prst="rect">
            <a:avLst/>
          </a:prstGeom>
        </p:spPr>
        <p:txBody>
          <a:bodyPr anchor="b"/>
          <a:lstStyle>
            <a:lvl1pPr marL="0" indent="0">
              <a:spcBef>
                <a:spcPts val="533"/>
              </a:spcBef>
              <a:buSzTx/>
              <a:buFontTx/>
              <a:buNone/>
              <a:defRPr sz="2667">
                <a:solidFill>
                  <a:srgbClr val="888888"/>
                </a:solidFill>
              </a:defRPr>
            </a:lvl1pPr>
            <a:lvl2pPr marL="0" indent="609585">
              <a:spcBef>
                <a:spcPts val="533"/>
              </a:spcBef>
              <a:buSzTx/>
              <a:buFontTx/>
              <a:buNone/>
              <a:defRPr sz="2667">
                <a:solidFill>
                  <a:srgbClr val="888888"/>
                </a:solidFill>
              </a:defRPr>
            </a:lvl2pPr>
            <a:lvl3pPr marL="0" indent="1219170">
              <a:spcBef>
                <a:spcPts val="533"/>
              </a:spcBef>
              <a:buSzTx/>
              <a:buFontTx/>
              <a:buNone/>
              <a:defRPr sz="2667">
                <a:solidFill>
                  <a:srgbClr val="888888"/>
                </a:solidFill>
              </a:defRPr>
            </a:lvl3pPr>
            <a:lvl4pPr marL="0" indent="1828754">
              <a:spcBef>
                <a:spcPts val="533"/>
              </a:spcBef>
              <a:buSzTx/>
              <a:buFontTx/>
              <a:buNone/>
              <a:defRPr sz="2667">
                <a:solidFill>
                  <a:srgbClr val="888888"/>
                </a:solidFill>
              </a:defRPr>
            </a:lvl4pPr>
            <a:lvl5pPr marL="0" indent="2438339">
              <a:spcBef>
                <a:spcPts val="533"/>
              </a:spcBef>
              <a:buSzTx/>
              <a:buFontTx/>
              <a:buNone/>
              <a:defRPr sz="2667">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757458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09600" y="1600201"/>
            <a:ext cx="5384800" cy="4525964"/>
          </a:xfrm>
          <a:prstGeom prst="rect">
            <a:avLst/>
          </a:prstGeom>
        </p:spPr>
        <p:txBody>
          <a:bodyPr/>
          <a:lstStyle>
            <a:lvl1pPr>
              <a:spcBef>
                <a:spcPts val="800"/>
              </a:spcBef>
              <a:defRPr sz="3733"/>
            </a:lvl1pPr>
            <a:lvl2pPr marL="1054074" indent="-444489">
              <a:spcBef>
                <a:spcPts val="800"/>
              </a:spcBef>
              <a:defRPr sz="3733"/>
            </a:lvl2pPr>
            <a:lvl3pPr marL="1645878" indent="-426708">
              <a:spcBef>
                <a:spcPts val="800"/>
              </a:spcBef>
              <a:defRPr sz="3733"/>
            </a:lvl3pPr>
            <a:lvl4pPr marL="2302876" indent="-474121">
              <a:spcBef>
                <a:spcPts val="800"/>
              </a:spcBef>
              <a:defRPr sz="3733"/>
            </a:lvl4pPr>
            <a:lvl5pPr marL="2912461" indent="-474121">
              <a:spcBef>
                <a:spcPts val="800"/>
              </a:spcBef>
              <a:defRPr sz="3733"/>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0765794"/>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0" y="1535113"/>
            <a:ext cx="5386917" cy="639764"/>
          </a:xfrm>
          <a:prstGeom prst="rect">
            <a:avLst/>
          </a:prstGeom>
        </p:spPr>
        <p:txBody>
          <a:bodyPr anchor="b"/>
          <a:lstStyle>
            <a:lvl1pPr marL="0" indent="0">
              <a:spcBef>
                <a:spcPts val="667"/>
              </a:spcBef>
              <a:buSzTx/>
              <a:buFontTx/>
              <a:buNone/>
              <a:defRPr sz="3200" b="1"/>
            </a:lvl1pPr>
            <a:lvl2pPr marL="0" indent="609585">
              <a:spcBef>
                <a:spcPts val="667"/>
              </a:spcBef>
              <a:buSzTx/>
              <a:buFontTx/>
              <a:buNone/>
              <a:defRPr sz="3200" b="1"/>
            </a:lvl2pPr>
            <a:lvl3pPr marL="0" indent="1219170">
              <a:spcBef>
                <a:spcPts val="667"/>
              </a:spcBef>
              <a:buSzTx/>
              <a:buFontTx/>
              <a:buNone/>
              <a:defRPr sz="3200" b="1"/>
            </a:lvl3pPr>
            <a:lvl4pPr marL="0" indent="1828754">
              <a:spcBef>
                <a:spcPts val="667"/>
              </a:spcBef>
              <a:buSzTx/>
              <a:buFontTx/>
              <a:buNone/>
              <a:defRPr sz="3200" b="1"/>
            </a:lvl4pPr>
            <a:lvl5pPr marL="0" indent="2438339">
              <a:spcBef>
                <a:spcPts val="667"/>
              </a:spcBef>
              <a:buSzTx/>
              <a:buFont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93368" y="1535113"/>
            <a:ext cx="5389035" cy="639764"/>
          </a:xfrm>
          <a:prstGeom prst="rect">
            <a:avLst/>
          </a:prstGeom>
        </p:spPr>
        <p:txBody>
          <a:bodyPr anchor="b"/>
          <a:lstStyle>
            <a:lvl1pPr marL="0" indent="0">
              <a:spcBef>
                <a:spcPts val="667"/>
              </a:spcBef>
              <a:buSzTx/>
              <a:buFontTx/>
              <a:buNone/>
              <a:defRPr sz="2400" b="1"/>
            </a:lvl1pPr>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593152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107609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912868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09602" y="273049"/>
            <a:ext cx="4011085" cy="1162052"/>
          </a:xfrm>
          <a:prstGeom prst="rect">
            <a:avLst/>
          </a:prstGeom>
        </p:spPr>
        <p:txBody>
          <a:bodyPr anchor="b"/>
          <a:lstStyle>
            <a:lvl1pPr algn="l">
              <a:defRPr sz="2667" b="1"/>
            </a:lvl1pPr>
          </a:lstStyle>
          <a:p>
            <a:r>
              <a:t>Title Text</a:t>
            </a:r>
          </a:p>
        </p:txBody>
      </p:sp>
      <p:sp>
        <p:nvSpPr>
          <p:cNvPr id="73" name="Body Level One…"/>
          <p:cNvSpPr txBox="1">
            <a:spLocks noGrp="1"/>
          </p:cNvSpPr>
          <p:nvPr>
            <p:ph type="body" idx="1"/>
          </p:nvPr>
        </p:nvSpPr>
        <p:spPr>
          <a:xfrm>
            <a:off x="4766733" y="273051"/>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13"/>
          </p:nvPr>
        </p:nvSpPr>
        <p:spPr>
          <a:xfrm>
            <a:off x="609601" y="1435102"/>
            <a:ext cx="4011087" cy="4691063"/>
          </a:xfrm>
          <a:prstGeom prst="rect">
            <a:avLst/>
          </a:prstGeom>
        </p:spPr>
        <p:txBody>
          <a:bodyPr/>
          <a:lstStyle>
            <a:lvl1pPr marL="0" indent="0">
              <a:spcBef>
                <a:spcPts val="400"/>
              </a:spcBef>
              <a:buSzTx/>
              <a:buFontTx/>
              <a:buNone/>
              <a:defRPr sz="1400"/>
            </a:lvl1p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4221795"/>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389718" y="4800600"/>
            <a:ext cx="7315201" cy="566739"/>
          </a:xfrm>
          <a:prstGeom prst="rect">
            <a:avLst/>
          </a:prstGeom>
        </p:spPr>
        <p:txBody>
          <a:bodyPr anchor="b"/>
          <a:lstStyle>
            <a:lvl1pPr algn="l">
              <a:defRPr sz="2667" b="1"/>
            </a:lvl1pPr>
          </a:lstStyle>
          <a:p>
            <a:r>
              <a:t>Title Text</a:t>
            </a:r>
          </a:p>
        </p:txBody>
      </p:sp>
      <p:sp>
        <p:nvSpPr>
          <p:cNvPr id="83" name="Picture Placeholder 2"/>
          <p:cNvSpPr>
            <a:spLocks noGrp="1"/>
          </p:cNvSpPr>
          <p:nvPr>
            <p:ph type="pic" sz="half" idx="13"/>
          </p:nvPr>
        </p:nvSpPr>
        <p:spPr>
          <a:xfrm>
            <a:off x="2389718" y="612776"/>
            <a:ext cx="7315201" cy="4114801"/>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2389718" y="5367337"/>
            <a:ext cx="7315201" cy="804864"/>
          </a:xfrm>
          <a:prstGeom prst="rect">
            <a:avLst/>
          </a:prstGeom>
        </p:spPr>
        <p:txBody>
          <a:bodyPr/>
          <a:lstStyle>
            <a:lvl1pPr marL="0" indent="0">
              <a:spcBef>
                <a:spcPts val="400"/>
              </a:spcBef>
              <a:buSzTx/>
              <a:buFontTx/>
              <a:buNone/>
              <a:defRPr sz="1867"/>
            </a:lvl1pPr>
            <a:lvl2pPr marL="0" indent="609585">
              <a:spcBef>
                <a:spcPts val="400"/>
              </a:spcBef>
              <a:buSzTx/>
              <a:buFontTx/>
              <a:buNone/>
              <a:defRPr sz="1867"/>
            </a:lvl2pPr>
            <a:lvl3pPr marL="0" indent="1219170">
              <a:spcBef>
                <a:spcPts val="400"/>
              </a:spcBef>
              <a:buSzTx/>
              <a:buFontTx/>
              <a:buNone/>
              <a:defRPr sz="1867"/>
            </a:lvl3pPr>
            <a:lvl4pPr marL="0" indent="1828754">
              <a:spcBef>
                <a:spcPts val="400"/>
              </a:spcBef>
              <a:buSzTx/>
              <a:buFontTx/>
              <a:buNone/>
              <a:defRPr sz="1867"/>
            </a:lvl4pPr>
            <a:lvl5pPr marL="0" indent="2438339">
              <a:spcBef>
                <a:spcPts val="400"/>
              </a:spcBef>
              <a:buSzTx/>
              <a:buFontTx/>
              <a:buNone/>
              <a:defRPr sz="1867"/>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403699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4429462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839200" y="274637"/>
            <a:ext cx="2743200" cy="5851528"/>
          </a:xfrm>
          <a:prstGeom prst="rect">
            <a:avLst/>
          </a:prstGeom>
        </p:spPr>
        <p:txBody>
          <a:bodyPr/>
          <a:lstStyle/>
          <a:p>
            <a:r>
              <a:t>Title Text</a:t>
            </a:r>
          </a:p>
        </p:txBody>
      </p:sp>
      <p:sp>
        <p:nvSpPr>
          <p:cNvPr id="102" name="Body Level One…"/>
          <p:cNvSpPr txBox="1">
            <a:spLocks noGrp="1"/>
          </p:cNvSpPr>
          <p:nvPr>
            <p:ph type="body" idx="1"/>
          </p:nvPr>
        </p:nvSpPr>
        <p:spPr>
          <a:xfrm>
            <a:off x="609600" y="274637"/>
            <a:ext cx="8026400" cy="58515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255062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8"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9" name="Slide Number Placeholder 5"/>
          <p:cNvSpPr>
            <a:spLocks noGrp="1"/>
          </p:cNvSpPr>
          <p:nvPr>
            <p:ph type="sldNum" sz="quarter" idx="12"/>
          </p:nvPr>
        </p:nvSpPr>
        <p:spPr/>
        <p:txBody>
          <a:bodyPr/>
          <a:lstStyle>
            <a:lvl1pPr defTabSz="914400">
              <a:defRPr/>
            </a:lvl1pPr>
          </a:lstStyle>
          <a:p>
            <a:pPr>
              <a:defRPr/>
            </a:pPr>
            <a:fld id="{9352E7D5-2CCB-47EF-A1DD-484874EE5CC0}" type="slidenum">
              <a:rPr lang="en-US"/>
              <a:pPr>
                <a:defRPr/>
              </a:pPr>
              <a:t>‹#›</a:t>
            </a:fld>
            <a:endParaRPr lang="en-US"/>
          </a:p>
        </p:txBody>
      </p:sp>
    </p:spTree>
    <p:extLst>
      <p:ext uri="{BB962C8B-B14F-4D97-AF65-F5344CB8AC3E}">
        <p14:creationId xmlns:p14="http://schemas.microsoft.com/office/powerpoint/2010/main" val="1276786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4"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5" name="Slide Number Placeholder 5"/>
          <p:cNvSpPr>
            <a:spLocks noGrp="1"/>
          </p:cNvSpPr>
          <p:nvPr>
            <p:ph type="sldNum" sz="quarter" idx="12"/>
          </p:nvPr>
        </p:nvSpPr>
        <p:spPr/>
        <p:txBody>
          <a:bodyPr/>
          <a:lstStyle>
            <a:lvl1pPr defTabSz="914400">
              <a:defRPr/>
            </a:lvl1pPr>
          </a:lstStyle>
          <a:p>
            <a:pPr>
              <a:defRPr/>
            </a:pPr>
            <a:fld id="{5A837433-97E9-4D94-B898-19FA6F4A2CA7}" type="slidenum">
              <a:rPr lang="en-US"/>
              <a:pPr>
                <a:defRPr/>
              </a:pPr>
              <a:t>‹#›</a:t>
            </a:fld>
            <a:endParaRPr lang="en-US"/>
          </a:p>
        </p:txBody>
      </p:sp>
    </p:spTree>
    <p:extLst>
      <p:ext uri="{BB962C8B-B14F-4D97-AF65-F5344CB8AC3E}">
        <p14:creationId xmlns:p14="http://schemas.microsoft.com/office/powerpoint/2010/main" val="274283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3"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4" name="Slide Number Placeholder 5"/>
          <p:cNvSpPr>
            <a:spLocks noGrp="1"/>
          </p:cNvSpPr>
          <p:nvPr>
            <p:ph type="sldNum" sz="quarter" idx="12"/>
          </p:nvPr>
        </p:nvSpPr>
        <p:spPr/>
        <p:txBody>
          <a:bodyPr/>
          <a:lstStyle>
            <a:lvl1pPr defTabSz="914400">
              <a:defRPr/>
            </a:lvl1pPr>
          </a:lstStyle>
          <a:p>
            <a:pPr>
              <a:defRPr/>
            </a:pPr>
            <a:fld id="{58280CB3-0FF6-4D07-A0F6-C78040BEDDEE}" type="slidenum">
              <a:rPr lang="en-US"/>
              <a:pPr>
                <a:defRPr/>
              </a:pPr>
              <a:t>‹#›</a:t>
            </a:fld>
            <a:endParaRPr lang="en-US"/>
          </a:p>
        </p:txBody>
      </p:sp>
    </p:spTree>
    <p:extLst>
      <p:ext uri="{BB962C8B-B14F-4D97-AF65-F5344CB8AC3E}">
        <p14:creationId xmlns:p14="http://schemas.microsoft.com/office/powerpoint/2010/main" val="3790880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CD9C6512-9771-45B7-9F31-64042ED0DC36}" type="slidenum">
              <a:rPr lang="en-US"/>
              <a:pPr>
                <a:defRPr/>
              </a:pPr>
              <a:t>‹#›</a:t>
            </a:fld>
            <a:endParaRPr lang="en-US"/>
          </a:p>
        </p:txBody>
      </p:sp>
    </p:spTree>
    <p:extLst>
      <p:ext uri="{BB962C8B-B14F-4D97-AF65-F5344CB8AC3E}">
        <p14:creationId xmlns:p14="http://schemas.microsoft.com/office/powerpoint/2010/main" val="3862294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a:lvl1pPr>
          </a:lstStyle>
          <a:p>
            <a:pPr>
              <a:defRPr/>
            </a:pPr>
            <a:r>
              <a:rPr lang="en-US" smtClean="0"/>
              <a:t>Date of this slide: Sept 3, 2020</a:t>
            </a:r>
            <a:endParaRPr lang="en-US" dirty="0"/>
          </a:p>
        </p:txBody>
      </p:sp>
      <p:sp>
        <p:nvSpPr>
          <p:cNvPr id="6" name="Footer Placeholder 4"/>
          <p:cNvSpPr>
            <a:spLocks noGrp="1"/>
          </p:cNvSpPr>
          <p:nvPr>
            <p:ph type="ftr" sz="quarter" idx="11"/>
          </p:nvPr>
        </p:nvSpPr>
        <p:spPr/>
        <p:txBody>
          <a:bodyPr/>
          <a:lstStyle>
            <a:lvl1pPr defTabSz="914400">
              <a:defRPr/>
            </a:lvl1pPr>
          </a:lstStyle>
          <a:p>
            <a:pPr>
              <a:defRPr/>
            </a:pPr>
            <a:r>
              <a:rPr lang="en-US" smtClean="0"/>
              <a:t>Modernized NSRS: 4 hour version</a:t>
            </a:r>
            <a:endParaRPr lang="en-US"/>
          </a:p>
        </p:txBody>
      </p:sp>
      <p:sp>
        <p:nvSpPr>
          <p:cNvPr id="7" name="Slide Number Placeholder 5"/>
          <p:cNvSpPr>
            <a:spLocks noGrp="1"/>
          </p:cNvSpPr>
          <p:nvPr>
            <p:ph type="sldNum" sz="quarter" idx="12"/>
          </p:nvPr>
        </p:nvSpPr>
        <p:spPr/>
        <p:txBody>
          <a:bodyPr/>
          <a:lstStyle>
            <a:lvl1pPr defTabSz="914400">
              <a:defRPr/>
            </a:lvl1pPr>
          </a:lstStyle>
          <a:p>
            <a:pPr>
              <a:defRPr/>
            </a:pPr>
            <a:fld id="{639559B1-278D-4C34-B003-AF779974BA76}" type="slidenum">
              <a:rPr lang="en-US"/>
              <a:pPr>
                <a:defRPr/>
              </a:pPr>
              <a:t>‹#›</a:t>
            </a:fld>
            <a:endParaRPr lang="en-US"/>
          </a:p>
        </p:txBody>
      </p:sp>
    </p:spTree>
    <p:extLst>
      <p:ext uri="{BB962C8B-B14F-4D97-AF65-F5344CB8AC3E}">
        <p14:creationId xmlns:p14="http://schemas.microsoft.com/office/powerpoint/2010/main" val="3141842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jp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1" name="Text Placeholder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r>
              <a:rPr lang="en-US" smtClean="0"/>
              <a:t>Date of this slide: Sept 3, 2020</a:t>
            </a:r>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r>
              <a:rPr lang="en-US" dirty="0" smtClean="0"/>
              <a:t>Modernized NSRS: 4 hour version</a:t>
            </a:r>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Times New Roman" panose="02020603050405020304" pitchFamily="18" charset="0"/>
                <a:ea typeface="+mn-ea"/>
                <a:cs typeface="+mn-cs"/>
              </a:defRPr>
            </a:lvl1pPr>
          </a:lstStyle>
          <a:p>
            <a:pPr>
              <a:defRPr/>
            </a:pPr>
            <a:fld id="{9FD14B67-5B11-4339-9EE3-C1E8D2A75965}" type="slidenum">
              <a:rPr lang="en-US" smtClean="0"/>
              <a:pPr>
                <a:defRPr/>
              </a:pPr>
              <a:t>‹#›</a:t>
            </a:fld>
            <a:endParaRPr lang="en-US" dirty="0"/>
          </a:p>
        </p:txBody>
      </p:sp>
    </p:spTree>
    <p:extLst>
      <p:ext uri="{BB962C8B-B14F-4D97-AF65-F5344CB8AC3E}">
        <p14:creationId xmlns:p14="http://schemas.microsoft.com/office/powerpoint/2010/main" val="3713447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hf hdr="0"/>
  <p:txStyles>
    <p:titleStyle>
      <a:lvl1pPr algn="ctr" defTabSz="457200" rtl="0" eaLnBrk="0" fontAlgn="base" hangingPunct="0">
        <a:spcBef>
          <a:spcPct val="0"/>
        </a:spcBef>
        <a:spcAft>
          <a:spcPct val="0"/>
        </a:spcAft>
        <a:defRPr sz="4400" kern="1200">
          <a:solidFill>
            <a:schemeClr val="tx1"/>
          </a:solidFill>
          <a:latin typeface="Times New Roman" panose="02020603050405020304" pitchFamily="18" charset="0"/>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panose="02020603050405020304" pitchFamily="18" charset="0"/>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panose="02020603050405020304" pitchFamily="18" charset="0"/>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panose="02020603050405020304" pitchFamily="18" charset="0"/>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panose="02020603050405020304" pitchFamily="18" charset="0"/>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16A468-B10C-E94D-B4AE-FD48B5E66BC0}" type="datetimeFigureOut">
              <a:rPr lang="en-US" smtClean="0"/>
              <a:t>12/16/2020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35285390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016A468-B10C-E94D-B4AE-FD48B5E66BC0}" type="datetimeFigureOut">
              <a:rPr lang="en-US" smtClean="0"/>
              <a:t>12/16/2020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3D538F9-49A3-B84F-B36B-A7030CDE5D5B}" type="slidenum">
              <a:rPr lang="en-US" smtClean="0"/>
              <a:t>‹#›</a:t>
            </a:fld>
            <a:endParaRPr lang="en-US"/>
          </a:p>
        </p:txBody>
      </p:sp>
    </p:spTree>
    <p:extLst>
      <p:ext uri="{BB962C8B-B14F-4D97-AF65-F5344CB8AC3E}">
        <p14:creationId xmlns:p14="http://schemas.microsoft.com/office/powerpoint/2010/main" val="5455261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1"/>
            <a:ext cx="10972800" cy="4525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238400" y="6369636"/>
            <a:ext cx="344002" cy="338554"/>
          </a:xfrm>
          <a:prstGeom prst="rect">
            <a:avLst/>
          </a:prstGeom>
          <a:ln w="12700">
            <a:miter lim="400000"/>
          </a:ln>
        </p:spPr>
        <p:txBody>
          <a:bodyPr wrap="none" lIns="45719" rIns="45719" anchor="ctr">
            <a:spAutoFit/>
          </a:bodyPr>
          <a:lstStyle>
            <a:lvl1pPr algn="r">
              <a:defRPr sz="16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54883253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med"/>
  <p:txStyles>
    <p:titleStyle>
      <a:lvl1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1pPr>
      <a:lvl2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2pPr>
      <a:lvl3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3pPr>
      <a:lvl4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4pPr>
      <a:lvl5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5pPr>
      <a:lvl6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6pPr>
      <a:lvl7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7pPr>
      <a:lvl8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8pPr>
      <a:lvl9pPr marL="0" marR="0" indent="0" algn="ctr" defTabSz="609585"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9pPr>
    </p:titleStyle>
    <p:bodyStyle>
      <a:lvl1pPr marL="457189" marR="0" indent="-457189"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1pPr>
      <a:lvl2pPr marL="1045002" marR="0" indent="-435417"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2pPr>
      <a:lvl3pPr marL="1625559" marR="0" indent="-406390"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3pPr>
      <a:lvl4pPr marL="2316422"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4pPr>
      <a:lvl5pPr marL="2926007"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5pPr>
      <a:lvl6pPr marL="3535592"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6pPr>
      <a:lvl7pPr marL="4145176" marR="0" indent="-487668"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7pPr>
      <a:lvl8pPr marL="4754760" marR="0" indent="-487666"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8pPr>
      <a:lvl9pPr marL="5364345" marR="0" indent="-487666" algn="l" defTabSz="609585" rtl="0" latinLnBrk="0">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9pPr>
    </p:bodyStyle>
    <p:otherStyle>
      <a:lvl1pPr marL="0" marR="0" indent="0"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585"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9170"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754"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8339"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7924"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7509"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7093"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6678" algn="r" defTabSz="609585"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02/2016JB012884" TargetMode="External"/><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hyperlink" Target="mailto:ngs.gpsonBM@noaa.gov" TargetMode="External"/><Relationship Id="rId4" Type="http://schemas.openxmlformats.org/officeDocument/2006/relationships/image" Target="../media/image56.jpeg"/><Relationship Id="rId9"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hyperlink" Target="http://geodesy.noaa.gov/ANTCA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g"/></Relationships>
</file>

<file path=ppt/slides/_rels/slide34.xml.rels><?xml version="1.0" encoding="UTF-8" standalone="yes"?>
<Relationships xmlns="http://schemas.openxmlformats.org/package/2006/relationships"><Relationship Id="rId8" Type="http://schemas.openxmlformats.org/officeDocument/2006/relationships/hyperlink" Target="https://beta.ngs.noaa.gov/gcd/" TargetMode="External"/><Relationship Id="rId13" Type="http://schemas.openxmlformats.org/officeDocument/2006/relationships/hyperlink" Target="https://www.ngs.noaa.gov/CUSP/" TargetMode="External"/><Relationship Id="rId3" Type="http://schemas.openxmlformats.org/officeDocument/2006/relationships/hyperlink" Target="https://beta.ngs.noaa.gov/datasheets/leveling-projects/index.html" TargetMode="External"/><Relationship Id="rId7" Type="http://schemas.openxmlformats.org/officeDocument/2006/relationships/image" Target="../media/image79.png"/><Relationship Id="rId12" Type="http://schemas.openxmlformats.org/officeDocument/2006/relationships/hyperlink" Target="https://beta.ngs.noaa.gov/CBLINES/pages"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78.jpeg"/><Relationship Id="rId11" Type="http://schemas.openxmlformats.org/officeDocument/2006/relationships/hyperlink" Target="https://beta.ngs.noaa.gov/datasheets/leveling-projects" TargetMode="External"/><Relationship Id="rId5" Type="http://schemas.openxmlformats.org/officeDocument/2006/relationships/hyperlink" Target="https://beta.ngs.noaa.gov/datasheets/passive-marks/index.html?PID=HU1853" TargetMode="External"/><Relationship Id="rId10" Type="http://schemas.openxmlformats.org/officeDocument/2006/relationships/hyperlink" Target="https://beta.ngs.noaa.gov/datasheets/passive-marks" TargetMode="External"/><Relationship Id="rId4" Type="http://schemas.openxmlformats.org/officeDocument/2006/relationships/image" Target="../media/image77.png"/><Relationship Id="rId9" Type="http://schemas.openxmlformats.org/officeDocument/2006/relationships/image" Target="../media/image80.png"/><Relationship Id="rId14"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85.png"/><Relationship Id="rId5" Type="http://schemas.openxmlformats.org/officeDocument/2006/relationships/image" Target="../media/image84.jpe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hyperlink" Target="https://www.ngs.noaa.gov/FGCS/BlueBook/pdf/Chapter1-2-3--1980.pdf" TargetMode="External"/><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1837508" y="3612529"/>
            <a:ext cx="8185202" cy="18788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189" eaLnBrk="1" hangingPunct="1">
              <a:spcBef>
                <a:spcPct val="20000"/>
              </a:spcBef>
            </a:pPr>
            <a:r>
              <a:rPr lang="en-US" sz="2000" dirty="0">
                <a:solidFill>
                  <a:prstClr val="black"/>
                </a:solidFill>
                <a:latin typeface="Arial" panose="020B0604020202020204" pitchFamily="34" charset="0"/>
                <a:cs typeface="Arial" panose="020B0604020202020204" pitchFamily="34" charset="0"/>
              </a:rPr>
              <a:t>NGS Webinar Series</a:t>
            </a:r>
          </a:p>
          <a:p>
            <a:pPr algn="ctr" defTabSz="457189" eaLnBrk="1" hangingPunct="1">
              <a:spcBef>
                <a:spcPct val="20000"/>
              </a:spcBef>
            </a:pPr>
            <a:r>
              <a:rPr lang="en-US" sz="2000" dirty="0" smtClean="0">
                <a:solidFill>
                  <a:prstClr val="black"/>
                </a:solidFill>
                <a:latin typeface="Arial" panose="020B0604020202020204" pitchFamily="34" charset="0"/>
                <a:cs typeface="Arial" panose="020B0604020202020204" pitchFamily="34" charset="0"/>
              </a:rPr>
              <a:t>December 10</a:t>
            </a:r>
            <a:r>
              <a:rPr lang="en-US" sz="2000" baseline="30000" dirty="0" smtClean="0">
                <a:solidFill>
                  <a:prstClr val="black"/>
                </a:solidFill>
                <a:latin typeface="Arial" panose="020B0604020202020204" pitchFamily="34" charset="0"/>
                <a:cs typeface="Arial" panose="020B0604020202020204" pitchFamily="34" charset="0"/>
              </a:rPr>
              <a:t>th</a:t>
            </a:r>
            <a:r>
              <a:rPr lang="en-US" sz="2000" dirty="0">
                <a:solidFill>
                  <a:prstClr val="black"/>
                </a:solidFill>
                <a:latin typeface="Arial" panose="020B0604020202020204" pitchFamily="34" charset="0"/>
                <a:cs typeface="Arial" panose="020B0604020202020204" pitchFamily="34" charset="0"/>
              </a:rPr>
              <a:t>, 2020</a:t>
            </a:r>
          </a:p>
          <a:p>
            <a:pPr algn="ctr" defTabSz="457189" eaLnBrk="1" hangingPunct="1">
              <a:spcBef>
                <a:spcPct val="20000"/>
              </a:spcBef>
            </a:pPr>
            <a:endParaRPr lang="en-US" sz="2000" dirty="0">
              <a:solidFill>
                <a:prstClr val="black"/>
              </a:solidFill>
              <a:latin typeface="Arial" panose="020B0604020202020204" pitchFamily="34" charset="0"/>
              <a:cs typeface="Arial" panose="020B0604020202020204" pitchFamily="34" charset="0"/>
            </a:endParaRPr>
          </a:p>
          <a:p>
            <a:pPr algn="ctr" defTabSz="457189" eaLnBrk="1" hangingPunct="1">
              <a:spcBef>
                <a:spcPct val="20000"/>
              </a:spcBef>
            </a:pPr>
            <a:r>
              <a:rPr lang="en-US" sz="1800" dirty="0">
                <a:solidFill>
                  <a:prstClr val="black"/>
                </a:solidFill>
                <a:latin typeface="Arial" panose="020B0604020202020204" pitchFamily="34" charset="0"/>
                <a:cs typeface="Arial" panose="020B0604020202020204" pitchFamily="34" charset="0"/>
              </a:rPr>
              <a:t>GPSonBM Team: </a:t>
            </a:r>
          </a:p>
          <a:p>
            <a:pPr algn="ctr" defTabSz="457189" eaLnBrk="1" hangingPunct="1">
              <a:spcBef>
                <a:spcPct val="20000"/>
              </a:spcBef>
            </a:pPr>
            <a:r>
              <a:rPr lang="en-US" sz="1800" b="1" dirty="0">
                <a:solidFill>
                  <a:prstClr val="black"/>
                </a:solidFill>
                <a:latin typeface="Arial" panose="020B0604020202020204" pitchFamily="34" charset="0"/>
                <a:cs typeface="Arial" panose="020B0604020202020204" pitchFamily="34" charset="0"/>
              </a:rPr>
              <a:t>Galen Scott, </a:t>
            </a:r>
            <a:r>
              <a:rPr lang="en-US" sz="1800" b="1" dirty="0" smtClean="0">
                <a:solidFill>
                  <a:prstClr val="black"/>
                </a:solidFill>
                <a:latin typeface="Arial" panose="020B0604020202020204" pitchFamily="34" charset="0"/>
                <a:cs typeface="Arial" panose="020B0604020202020204" pitchFamily="34" charset="0"/>
              </a:rPr>
              <a:t>NGS Constituent Resources Manager</a:t>
            </a:r>
          </a:p>
          <a:p>
            <a:pPr algn="ctr" defTabSz="457189" eaLnBrk="1" hangingPunct="1">
              <a:spcBef>
                <a:spcPct val="20000"/>
              </a:spcBef>
            </a:pPr>
            <a:r>
              <a:rPr lang="en-US" sz="1800" dirty="0" smtClean="0">
                <a:solidFill>
                  <a:prstClr val="black"/>
                </a:solidFill>
                <a:latin typeface="Arial" panose="020B0604020202020204" pitchFamily="34" charset="0"/>
                <a:cs typeface="Arial" panose="020B0604020202020204" pitchFamily="34" charset="0"/>
              </a:rPr>
              <a:t>Dr. Kevin Ahlgren, Geodesist &amp; Geoid Modeler   </a:t>
            </a:r>
            <a:endParaRPr lang="en-US" sz="1800" dirty="0">
              <a:solidFill>
                <a:prstClr val="black"/>
              </a:solidFill>
              <a:latin typeface="Arial" panose="020B0604020202020204" pitchFamily="34" charset="0"/>
              <a:cs typeface="Arial" panose="020B0604020202020204" pitchFamily="34" charset="0"/>
            </a:endParaRPr>
          </a:p>
          <a:p>
            <a:pPr algn="ctr" defTabSz="457189" eaLnBrk="1" hangingPunct="1">
              <a:spcBef>
                <a:spcPct val="20000"/>
              </a:spcBef>
            </a:pPr>
            <a:r>
              <a:rPr lang="en-US" sz="1800" dirty="0" smtClean="0">
                <a:solidFill>
                  <a:prstClr val="black"/>
                </a:solidFill>
                <a:latin typeface="Arial" panose="020B0604020202020204" pitchFamily="34" charset="0"/>
                <a:cs typeface="Arial" panose="020B0604020202020204" pitchFamily="34" charset="0"/>
              </a:rPr>
              <a:t>Brian Shaw</a:t>
            </a:r>
            <a:r>
              <a:rPr lang="en-US" sz="1800" dirty="0">
                <a:solidFill>
                  <a:prstClr val="black"/>
                </a:solidFill>
                <a:latin typeface="Arial" panose="020B0604020202020204" pitchFamily="34" charset="0"/>
                <a:cs typeface="Arial" panose="020B0604020202020204" pitchFamily="34" charset="0"/>
              </a:rPr>
              <a:t>, Rocky Mountain Regional </a:t>
            </a:r>
            <a:r>
              <a:rPr lang="en-US" sz="1800" dirty="0" smtClean="0">
                <a:solidFill>
                  <a:prstClr val="black"/>
                </a:solidFill>
                <a:latin typeface="Arial" panose="020B0604020202020204" pitchFamily="34" charset="0"/>
                <a:cs typeface="Arial" panose="020B0604020202020204" pitchFamily="34" charset="0"/>
              </a:rPr>
              <a:t>Geodetic Advisor </a:t>
            </a:r>
            <a:r>
              <a:rPr lang="en-US" sz="1800" dirty="0">
                <a:solidFill>
                  <a:prstClr val="black"/>
                </a:solidFill>
                <a:latin typeface="Arial" panose="020B0604020202020204" pitchFamily="34" charset="0"/>
                <a:cs typeface="Arial" panose="020B0604020202020204" pitchFamily="34" charset="0"/>
              </a:rPr>
              <a:t>(CO, MT, WY) </a:t>
            </a:r>
          </a:p>
          <a:p>
            <a:pPr algn="ctr" defTabSz="457189" eaLnBrk="1" hangingPunct="1">
              <a:spcBef>
                <a:spcPct val="20000"/>
              </a:spcBef>
            </a:pPr>
            <a:r>
              <a:rPr lang="en-US" sz="1800" dirty="0" smtClean="0">
                <a:solidFill>
                  <a:prstClr val="black"/>
                </a:solidFill>
                <a:latin typeface="Arial" panose="020B0604020202020204" pitchFamily="34" charset="0"/>
                <a:cs typeface="Arial" panose="020B0604020202020204" pitchFamily="34" charset="0"/>
              </a:rPr>
              <a:t> </a:t>
            </a:r>
          </a:p>
        </p:txBody>
      </p:sp>
      <p:sp>
        <p:nvSpPr>
          <p:cNvPr id="4" name="Title 1"/>
          <p:cNvSpPr txBox="1">
            <a:spLocks/>
          </p:cNvSpPr>
          <p:nvPr/>
        </p:nvSpPr>
        <p:spPr bwMode="auto">
          <a:xfrm>
            <a:off x="1911936" y="1812467"/>
            <a:ext cx="8185202" cy="939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189" eaLnBrk="1" hangingPunct="1"/>
            <a:r>
              <a:rPr lang="en-US" sz="3600" b="1" dirty="0">
                <a:solidFill>
                  <a:prstClr val="black"/>
                </a:solidFill>
                <a:latin typeface="Arial" panose="020B0604020202020204" pitchFamily="34" charset="0"/>
                <a:cs typeface="Arial" panose="020B0604020202020204" pitchFamily="34" charset="0"/>
              </a:rPr>
              <a:t>GPS on Bench </a:t>
            </a:r>
            <a:r>
              <a:rPr lang="en-US" sz="3600" b="1" dirty="0" smtClean="0">
                <a:solidFill>
                  <a:prstClr val="black"/>
                </a:solidFill>
                <a:latin typeface="Arial" panose="020B0604020202020204" pitchFamily="34" charset="0"/>
                <a:cs typeface="Arial" panose="020B0604020202020204" pitchFamily="34" charset="0"/>
              </a:rPr>
              <a:t>Marks for </a:t>
            </a:r>
            <a:endParaRPr lang="en-US" sz="3600" b="1" dirty="0">
              <a:solidFill>
                <a:prstClr val="black"/>
              </a:solidFill>
              <a:latin typeface="Arial" panose="020B0604020202020204" pitchFamily="34" charset="0"/>
              <a:cs typeface="Arial" panose="020B0604020202020204" pitchFamily="34" charset="0"/>
            </a:endParaRPr>
          </a:p>
          <a:p>
            <a:pPr algn="ctr" defTabSz="457189" eaLnBrk="1" hangingPunct="1"/>
            <a:r>
              <a:rPr lang="en-US" sz="3600" b="1" dirty="0" smtClean="0">
                <a:solidFill>
                  <a:prstClr val="black"/>
                </a:solidFill>
                <a:latin typeface="Arial" panose="020B0604020202020204" pitchFamily="34" charset="0"/>
                <a:cs typeface="Arial" panose="020B0604020202020204" pitchFamily="34" charset="0"/>
              </a:rPr>
              <a:t>NSRS Modernization</a:t>
            </a:r>
            <a:endParaRPr lang="en-US" sz="36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9872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104" y="853543"/>
            <a:ext cx="9896475" cy="857250"/>
          </a:xfrm>
        </p:spPr>
        <p:txBody>
          <a:bodyPr>
            <a:noAutofit/>
          </a:bodyPr>
          <a:lstStyle/>
          <a:p>
            <a:r>
              <a:rPr lang="en-US" sz="4000" dirty="0"/>
              <a:t>Blue Print 3: Working in the Modernized NSRS</a:t>
            </a:r>
            <a:br>
              <a:rPr lang="en-US" sz="4000" dirty="0"/>
            </a:br>
            <a:r>
              <a:rPr lang="en-US" sz="4000" dirty="0"/>
              <a:t>2020 Updated Edition with Use Cases</a:t>
            </a:r>
          </a:p>
        </p:txBody>
      </p:sp>
      <p:pic>
        <p:nvPicPr>
          <p:cNvPr id="4" name="Picture 3"/>
          <p:cNvPicPr>
            <a:picLocks noChangeAspect="1"/>
          </p:cNvPicPr>
          <p:nvPr/>
        </p:nvPicPr>
        <p:blipFill>
          <a:blip r:embed="rId3"/>
          <a:stretch>
            <a:fillRect/>
          </a:stretch>
        </p:blipFill>
        <p:spPr>
          <a:xfrm>
            <a:off x="3170323" y="3052905"/>
            <a:ext cx="2024237" cy="3500829"/>
          </a:xfrm>
          <a:prstGeom prst="rect">
            <a:avLst/>
          </a:prstGeom>
        </p:spPr>
      </p:pic>
      <p:pic>
        <p:nvPicPr>
          <p:cNvPr id="5" name="Picture 4"/>
          <p:cNvPicPr>
            <a:picLocks noChangeAspect="1"/>
          </p:cNvPicPr>
          <p:nvPr/>
        </p:nvPicPr>
        <p:blipFill>
          <a:blip r:embed="rId4"/>
          <a:stretch>
            <a:fillRect/>
          </a:stretch>
        </p:blipFill>
        <p:spPr>
          <a:xfrm>
            <a:off x="5347030" y="3057401"/>
            <a:ext cx="2203806" cy="3500829"/>
          </a:xfrm>
          <a:prstGeom prst="rect">
            <a:avLst/>
          </a:prstGeom>
        </p:spPr>
      </p:pic>
      <p:pic>
        <p:nvPicPr>
          <p:cNvPr id="6" name="Picture 5"/>
          <p:cNvPicPr>
            <a:picLocks noChangeAspect="1"/>
          </p:cNvPicPr>
          <p:nvPr/>
        </p:nvPicPr>
        <p:blipFill>
          <a:blip r:embed="rId5"/>
          <a:stretch>
            <a:fillRect/>
          </a:stretch>
        </p:blipFill>
        <p:spPr>
          <a:xfrm>
            <a:off x="9980723" y="3043911"/>
            <a:ext cx="2050856" cy="3509822"/>
          </a:xfrm>
          <a:prstGeom prst="rect">
            <a:avLst/>
          </a:prstGeom>
        </p:spPr>
      </p:pic>
      <p:pic>
        <p:nvPicPr>
          <p:cNvPr id="7" name="Picture 6"/>
          <p:cNvPicPr>
            <a:picLocks noChangeAspect="1"/>
          </p:cNvPicPr>
          <p:nvPr/>
        </p:nvPicPr>
        <p:blipFill rotWithShape="1">
          <a:blip r:embed="rId6"/>
          <a:srcRect r="6141"/>
          <a:stretch/>
        </p:blipFill>
        <p:spPr>
          <a:xfrm>
            <a:off x="7703307" y="3052905"/>
            <a:ext cx="2124944" cy="3505325"/>
          </a:xfrm>
          <a:prstGeom prst="rect">
            <a:avLst/>
          </a:prstGeom>
        </p:spPr>
      </p:pic>
      <p:sp>
        <p:nvSpPr>
          <p:cNvPr id="12" name="Rectangle 11"/>
          <p:cNvSpPr/>
          <p:nvPr/>
        </p:nvSpPr>
        <p:spPr>
          <a:xfrm rot="20542562">
            <a:off x="3123512" y="4797797"/>
            <a:ext cx="7801889" cy="900246"/>
          </a:xfrm>
          <a:prstGeom prst="rect">
            <a:avLst/>
          </a:prstGeom>
          <a:noFill/>
        </p:spPr>
        <p:txBody>
          <a:bodyPr wrap="square" lIns="68580" tIns="34290" rIns="68580" bIns="3429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Coming Soon</a:t>
            </a:r>
          </a:p>
        </p:txBody>
      </p:sp>
      <p:pic>
        <p:nvPicPr>
          <p:cNvPr id="8" name="Picture 7"/>
          <p:cNvPicPr>
            <a:picLocks noChangeAspect="1"/>
          </p:cNvPicPr>
          <p:nvPr/>
        </p:nvPicPr>
        <p:blipFill rotWithShape="1">
          <a:blip r:embed="rId7"/>
          <a:srcRect l="19866" t="12780" r="17362" b="58947"/>
          <a:stretch/>
        </p:blipFill>
        <p:spPr>
          <a:xfrm>
            <a:off x="7705838" y="3225129"/>
            <a:ext cx="2122413" cy="662017"/>
          </a:xfrm>
          <a:prstGeom prst="rect">
            <a:avLst/>
          </a:prstGeom>
        </p:spPr>
      </p:pic>
      <p:sp>
        <p:nvSpPr>
          <p:cNvPr id="10" name="TextBox 9"/>
          <p:cNvSpPr txBox="1"/>
          <p:nvPr/>
        </p:nvSpPr>
        <p:spPr>
          <a:xfrm>
            <a:off x="117594" y="5353404"/>
            <a:ext cx="2758647" cy="1200329"/>
          </a:xfrm>
          <a:prstGeom prst="rect">
            <a:avLst/>
          </a:prstGeom>
          <a:noFill/>
        </p:spPr>
        <p:txBody>
          <a:bodyPr wrap="square" rtlCol="0">
            <a:spAutoFit/>
          </a:bodyPr>
          <a:lstStyle/>
          <a:p>
            <a:pPr algn="ctr"/>
            <a:r>
              <a:rPr lang="en-US" b="1" dirty="0" smtClean="0"/>
              <a:t>Working in the modernized NSRS:</a:t>
            </a:r>
          </a:p>
          <a:p>
            <a:pPr algn="ctr"/>
            <a:r>
              <a:rPr lang="en-US" dirty="0" smtClean="0"/>
              <a:t>April 2019</a:t>
            </a:r>
          </a:p>
          <a:p>
            <a:pPr algn="ctr"/>
            <a:r>
              <a:rPr lang="en-US" b="1" i="1" dirty="0"/>
              <a:t>NOAA TR NOS NGS </a:t>
            </a:r>
            <a:r>
              <a:rPr lang="en-US" b="1" i="1" dirty="0" smtClean="0">
                <a:solidFill>
                  <a:srgbClr val="FF0000"/>
                </a:solidFill>
              </a:rPr>
              <a:t>67</a:t>
            </a:r>
          </a:p>
        </p:txBody>
      </p:sp>
      <p:pic>
        <p:nvPicPr>
          <p:cNvPr id="11" name="Picture 10"/>
          <p:cNvPicPr>
            <a:picLocks noChangeAspect="1"/>
          </p:cNvPicPr>
          <p:nvPr/>
        </p:nvPicPr>
        <p:blipFill>
          <a:blip r:embed="rId8"/>
          <a:stretch>
            <a:fillRect/>
          </a:stretch>
        </p:blipFill>
        <p:spPr>
          <a:xfrm>
            <a:off x="117594" y="1710793"/>
            <a:ext cx="2758647" cy="3642611"/>
          </a:xfrm>
          <a:prstGeom prst="rect">
            <a:avLst/>
          </a:prstGeom>
        </p:spPr>
      </p:pic>
      <p:sp>
        <p:nvSpPr>
          <p:cNvPr id="9" name="TextBox 8"/>
          <p:cNvSpPr txBox="1"/>
          <p:nvPr/>
        </p:nvSpPr>
        <p:spPr>
          <a:xfrm>
            <a:off x="4265723" y="2064666"/>
            <a:ext cx="6221302" cy="954107"/>
          </a:xfrm>
          <a:prstGeom prst="rect">
            <a:avLst/>
          </a:prstGeom>
          <a:noFill/>
        </p:spPr>
        <p:txBody>
          <a:bodyPr wrap="square" rtlCol="0">
            <a:spAutoFit/>
          </a:bodyPr>
          <a:lstStyle/>
          <a:p>
            <a:pPr algn="ctr"/>
            <a:r>
              <a:rPr lang="en-US" sz="2800" dirty="0" smtClean="0"/>
              <a:t>Currently out for technical review.</a:t>
            </a:r>
          </a:p>
          <a:p>
            <a:pPr algn="ctr"/>
            <a:r>
              <a:rPr lang="en-US" sz="2800" dirty="0" smtClean="0"/>
              <a:t>March 2021 NGS Webinar Series Roll-out</a:t>
            </a:r>
            <a:endParaRPr lang="en-US" sz="2800" dirty="0"/>
          </a:p>
        </p:txBody>
      </p:sp>
    </p:spTree>
    <p:extLst>
      <p:ext uri="{BB962C8B-B14F-4D97-AF65-F5344CB8AC3E}">
        <p14:creationId xmlns:p14="http://schemas.microsoft.com/office/powerpoint/2010/main" val="40503689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23081"/>
            <a:ext cx="10972800" cy="994558"/>
          </a:xfrm>
        </p:spPr>
        <p:txBody>
          <a:bodyPr>
            <a:normAutofit/>
          </a:bodyPr>
          <a:lstStyle/>
          <a:p>
            <a:r>
              <a:rPr lang="en-US" sz="3600" dirty="0" smtClean="0"/>
              <a:t>Best ways to determine coordinates in Modernized NSRS  </a:t>
            </a:r>
            <a:endParaRPr lang="en-US" sz="3600" dirty="0"/>
          </a:p>
        </p:txBody>
      </p:sp>
      <p:sp>
        <p:nvSpPr>
          <p:cNvPr id="3" name="Content Placeholder 2"/>
          <p:cNvSpPr>
            <a:spLocks noGrp="1"/>
          </p:cNvSpPr>
          <p:nvPr>
            <p:ph idx="1"/>
          </p:nvPr>
        </p:nvSpPr>
        <p:spPr>
          <a:xfrm>
            <a:off x="1774208" y="1600203"/>
            <a:ext cx="9808191" cy="4525963"/>
          </a:xfrm>
        </p:spPr>
        <p:txBody>
          <a:bodyPr>
            <a:normAutofit lnSpcReduction="10000"/>
          </a:bodyPr>
          <a:lstStyle/>
          <a:p>
            <a:pPr marL="514350" indent="-514350">
              <a:buFont typeface="+mj-lt"/>
              <a:buAutoNum type="arabicPeriod"/>
            </a:pPr>
            <a:r>
              <a:rPr lang="en-US" dirty="0" smtClean="0"/>
              <a:t> </a:t>
            </a:r>
            <a:r>
              <a:rPr lang="en-US" b="1" u="sng" dirty="0" smtClean="0"/>
              <a:t>Resurvey</a:t>
            </a:r>
            <a:r>
              <a:rPr lang="en-US" dirty="0" smtClean="0"/>
              <a:t>: Return to the field and collect new observations, relying upon geodetic control that has coordinates in the new datum</a:t>
            </a:r>
          </a:p>
          <a:p>
            <a:pPr marL="514350" indent="-514350">
              <a:buFont typeface="+mj-lt"/>
              <a:buAutoNum type="arabicPeriod"/>
            </a:pPr>
            <a:r>
              <a:rPr lang="en-US" dirty="0" smtClean="0"/>
              <a:t> </a:t>
            </a:r>
            <a:r>
              <a:rPr lang="en-US" b="1" u="sng" dirty="0" smtClean="0"/>
              <a:t>Readjust</a:t>
            </a:r>
            <a:r>
              <a:rPr lang="en-US" dirty="0" smtClean="0"/>
              <a:t>: Using existing observations, re-compute new coordinates based upon geodetic control that has been defined in the new datum</a:t>
            </a:r>
          </a:p>
          <a:p>
            <a:pPr marL="514350" indent="-514350">
              <a:buFont typeface="+mj-lt"/>
              <a:buAutoNum type="arabicPeriod"/>
            </a:pPr>
            <a:r>
              <a:rPr lang="en-US" dirty="0" smtClean="0"/>
              <a:t> </a:t>
            </a:r>
            <a:r>
              <a:rPr lang="en-US" b="1" u="sng" dirty="0" smtClean="0"/>
              <a:t>Transform</a:t>
            </a:r>
            <a:r>
              <a:rPr lang="en-US" dirty="0" smtClean="0"/>
              <a:t>: Take finished products which have coordinates in the old datum and use transformation software to estimate coordinates in the new datum</a:t>
            </a:r>
            <a:endParaRPr lang="en-US" dirty="0"/>
          </a:p>
        </p:txBody>
      </p:sp>
      <p:sp>
        <p:nvSpPr>
          <p:cNvPr id="8" name="Right Arrow 7"/>
          <p:cNvSpPr/>
          <p:nvPr/>
        </p:nvSpPr>
        <p:spPr>
          <a:xfrm>
            <a:off x="259307" y="4749421"/>
            <a:ext cx="1378424" cy="7369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62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3.7037E-6 L 0.0017 -0.47176 " pathEditMode="relative" rAng="0" ptsTypes="AA">
                                      <p:cBhvr>
                                        <p:cTn id="6" dur="2000" fill="hold"/>
                                        <p:tgtEl>
                                          <p:spTgt spid="8"/>
                                        </p:tgtEl>
                                        <p:attrNameLst>
                                          <p:attrName>ppt_x</p:attrName>
                                          <p:attrName>ppt_y</p:attrName>
                                        </p:attrNameLst>
                                      </p:cBhvr>
                                      <p:rCtr x="78" y="-235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491" y="562651"/>
            <a:ext cx="8229600" cy="857250"/>
          </a:xfrm>
        </p:spPr>
        <p:txBody>
          <a:bodyPr>
            <a:noAutofit/>
          </a:bodyPr>
          <a:lstStyle/>
          <a:p>
            <a:r>
              <a:rPr lang="en-US" sz="4000" dirty="0"/>
              <a:t>GPS on Bench Marks </a:t>
            </a:r>
            <a:br>
              <a:rPr lang="en-US" sz="4000" dirty="0"/>
            </a:br>
            <a:r>
              <a:rPr lang="en-US" sz="3200" dirty="0"/>
              <a:t>    </a:t>
            </a:r>
            <a:endParaRPr lang="en-US" sz="4000" dirty="0"/>
          </a:p>
        </p:txBody>
      </p:sp>
      <p:sp>
        <p:nvSpPr>
          <p:cNvPr id="3" name="Content Placeholder 2"/>
          <p:cNvSpPr>
            <a:spLocks noGrp="1"/>
          </p:cNvSpPr>
          <p:nvPr>
            <p:ph idx="1"/>
          </p:nvPr>
        </p:nvSpPr>
        <p:spPr>
          <a:xfrm>
            <a:off x="423079" y="2659474"/>
            <a:ext cx="8539945" cy="3089301"/>
          </a:xfrm>
        </p:spPr>
        <p:txBody>
          <a:bodyPr>
            <a:noAutofit/>
          </a:bodyPr>
          <a:lstStyle/>
          <a:p>
            <a:pPr marL="0" indent="0" algn="ctr">
              <a:buNone/>
            </a:pPr>
            <a:r>
              <a:rPr lang="en-US" sz="2400" b="1" dirty="0" smtClean="0"/>
              <a:t>GPSonBM Campaign Goals: </a:t>
            </a:r>
          </a:p>
          <a:p>
            <a:r>
              <a:rPr lang="en-US" sz="2400" dirty="0" smtClean="0"/>
              <a:t>2020.0 </a:t>
            </a:r>
            <a:r>
              <a:rPr lang="en-US" sz="2400" dirty="0"/>
              <a:t>Reference Epoch Coordinates (</a:t>
            </a:r>
            <a:r>
              <a:rPr lang="en-US" sz="2400" dirty="0" smtClean="0"/>
              <a:t>REC’s)</a:t>
            </a:r>
          </a:p>
          <a:p>
            <a:r>
              <a:rPr lang="en-US" sz="2400" dirty="0" smtClean="0"/>
              <a:t>Data for NAVD 88 – NAPGD2022 Transformation Tools</a:t>
            </a:r>
          </a:p>
          <a:p>
            <a:r>
              <a:rPr lang="en-US" sz="2400" dirty="0" smtClean="0"/>
              <a:t>Build time </a:t>
            </a:r>
            <a:r>
              <a:rPr lang="en-US" sz="2400" dirty="0"/>
              <a:t>series of </a:t>
            </a:r>
            <a:r>
              <a:rPr lang="en-US" sz="2400" dirty="0" smtClean="0"/>
              <a:t>observations in areas of motion</a:t>
            </a:r>
            <a:endParaRPr lang="en-US" sz="2400" dirty="0"/>
          </a:p>
          <a:p>
            <a:pPr marL="0" indent="0" algn="ctr">
              <a:buNone/>
            </a:pPr>
            <a:endParaRPr lang="en-US" sz="2400" dirty="0"/>
          </a:p>
          <a:p>
            <a:pPr marL="0" indent="0">
              <a:buNone/>
            </a:pPr>
            <a:r>
              <a:rPr lang="en-US" sz="2400" dirty="0" smtClean="0"/>
              <a:t>Added </a:t>
            </a:r>
            <a:r>
              <a:rPr lang="en-US" sz="2400" dirty="0"/>
              <a:t>benefits:</a:t>
            </a:r>
          </a:p>
          <a:p>
            <a:pPr fontAlgn="base"/>
            <a:r>
              <a:rPr lang="en-US" sz="2400" dirty="0"/>
              <a:t>Update Passive Control Status</a:t>
            </a:r>
          </a:p>
          <a:p>
            <a:r>
              <a:rPr lang="en-US" sz="2400" dirty="0"/>
              <a:t>Check your RTN results</a:t>
            </a:r>
          </a:p>
          <a:p>
            <a:pPr fontAlgn="base"/>
            <a:r>
              <a:rPr lang="en-US" sz="2400" dirty="0" smtClean="0"/>
              <a:t>Identify </a:t>
            </a:r>
            <a:r>
              <a:rPr lang="en-US" sz="2400" dirty="0"/>
              <a:t>marks suspected of movement</a:t>
            </a:r>
          </a:p>
          <a:p>
            <a:pPr fontAlgn="base"/>
            <a:endParaRPr lang="en-US" sz="2000" b="1" dirty="0"/>
          </a:p>
          <a:p>
            <a:endParaRPr lang="en-US" sz="2000" dirty="0"/>
          </a:p>
        </p:txBody>
      </p:sp>
      <p:pic>
        <p:nvPicPr>
          <p:cNvPr id="6" name="Picture 5"/>
          <p:cNvPicPr>
            <a:picLocks noChangeAspect="1"/>
          </p:cNvPicPr>
          <p:nvPr/>
        </p:nvPicPr>
        <p:blipFill rotWithShape="1">
          <a:blip r:embed="rId3"/>
          <a:srcRect t="7731"/>
          <a:stretch/>
        </p:blipFill>
        <p:spPr>
          <a:xfrm>
            <a:off x="9307020" y="2263981"/>
            <a:ext cx="2961180" cy="2735724"/>
          </a:xfrm>
          <a:prstGeom prst="rect">
            <a:avLst/>
          </a:prstGeom>
        </p:spPr>
      </p:pic>
      <p:sp>
        <p:nvSpPr>
          <p:cNvPr id="4" name="Rectangle 3"/>
          <p:cNvSpPr/>
          <p:nvPr/>
        </p:nvSpPr>
        <p:spPr>
          <a:xfrm>
            <a:off x="304800" y="1122665"/>
            <a:ext cx="11526982" cy="1200329"/>
          </a:xfrm>
          <a:prstGeom prst="rect">
            <a:avLst/>
          </a:prstGeom>
        </p:spPr>
        <p:txBody>
          <a:bodyPr wrap="square">
            <a:spAutoFit/>
          </a:bodyPr>
          <a:lstStyle/>
          <a:p>
            <a:pPr algn="ctr"/>
            <a:r>
              <a:rPr lang="en-US" sz="2400" dirty="0" smtClean="0">
                <a:latin typeface="Times New Roman" panose="02020603050405020304" pitchFamily="18" charset="0"/>
                <a:cs typeface="Times New Roman" panose="02020603050405020304" pitchFamily="18" charset="0"/>
              </a:rPr>
              <a:t>GPS on Bench Marks is not only about building the Transformation Tool to connect the past and future Datums. It is about preparing the country and our communities to take full advantage of the benefits of the Modernized NSRS</a:t>
            </a:r>
            <a:endParaRPr lang="en-US" sz="2400"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7873572" y="3167074"/>
            <a:ext cx="2866895" cy="2857500"/>
            <a:chOff x="6805028" y="1792002"/>
            <a:chExt cx="5192972" cy="5020307"/>
          </a:xfrm>
        </p:grpSpPr>
        <p:pic>
          <p:nvPicPr>
            <p:cNvPr id="5" name="Picture 4"/>
            <p:cNvPicPr>
              <a:picLocks noChangeAspect="1"/>
            </p:cNvPicPr>
            <p:nvPr/>
          </p:nvPicPr>
          <p:blipFill>
            <a:blip r:embed="rId4"/>
            <a:stretch>
              <a:fillRect/>
            </a:stretch>
          </p:blipFill>
          <p:spPr>
            <a:xfrm>
              <a:off x="6805029" y="4334582"/>
              <a:ext cx="5192971" cy="2477727"/>
            </a:xfrm>
            <a:prstGeom prst="rect">
              <a:avLst/>
            </a:prstGeom>
          </p:spPr>
        </p:pic>
        <p:pic>
          <p:nvPicPr>
            <p:cNvPr id="11" name="Picture 10"/>
            <p:cNvPicPr>
              <a:picLocks noChangeAspect="1"/>
            </p:cNvPicPr>
            <p:nvPr/>
          </p:nvPicPr>
          <p:blipFill>
            <a:blip r:embed="rId5"/>
            <a:stretch>
              <a:fillRect/>
            </a:stretch>
          </p:blipFill>
          <p:spPr>
            <a:xfrm>
              <a:off x="6805028" y="1792002"/>
              <a:ext cx="5192972" cy="2418432"/>
            </a:xfrm>
            <a:prstGeom prst="rect">
              <a:avLst/>
            </a:prstGeom>
          </p:spPr>
        </p:pic>
      </p:grpSp>
      <p:pic>
        <p:nvPicPr>
          <p:cNvPr id="7" name="Picture 6"/>
          <p:cNvPicPr>
            <a:picLocks noChangeAspect="1"/>
          </p:cNvPicPr>
          <p:nvPr/>
        </p:nvPicPr>
        <p:blipFill>
          <a:blip r:embed="rId6"/>
          <a:stretch>
            <a:fillRect/>
          </a:stretch>
        </p:blipFill>
        <p:spPr>
          <a:xfrm>
            <a:off x="6345840" y="4999705"/>
            <a:ext cx="3267075" cy="1899875"/>
          </a:xfrm>
          <a:prstGeom prst="rect">
            <a:avLst/>
          </a:prstGeom>
        </p:spPr>
      </p:pic>
    </p:spTree>
    <p:extLst>
      <p:ext uri="{BB962C8B-B14F-4D97-AF65-F5344CB8AC3E}">
        <p14:creationId xmlns:p14="http://schemas.microsoft.com/office/powerpoint/2010/main" val="339141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two-track approach to new coordinates</a:t>
            </a:r>
            <a:endParaRPr lang="en-US" dirty="0"/>
          </a:p>
        </p:txBody>
      </p:sp>
      <p:sp>
        <p:nvSpPr>
          <p:cNvPr id="3" name="Content Placeholder 2"/>
          <p:cNvSpPr>
            <a:spLocks noGrp="1"/>
          </p:cNvSpPr>
          <p:nvPr>
            <p:ph idx="1"/>
          </p:nvPr>
        </p:nvSpPr>
        <p:spPr>
          <a:xfrm>
            <a:off x="609600" y="2231136"/>
            <a:ext cx="5498592" cy="3895030"/>
          </a:xfrm>
        </p:spPr>
        <p:txBody>
          <a:bodyPr/>
          <a:lstStyle/>
          <a:p>
            <a:r>
              <a:rPr lang="en-US" sz="2400" i="1" dirty="0"/>
              <a:t>“These are coordinates which have been </a:t>
            </a:r>
            <a:r>
              <a:rPr lang="en-US" sz="2400" b="1" i="1" dirty="0"/>
              <a:t>estimated by NGS</a:t>
            </a:r>
            <a:r>
              <a:rPr lang="en-US" sz="2400" i="1" dirty="0"/>
              <a:t>, from time-dependent </a:t>
            </a:r>
            <a:r>
              <a:rPr lang="en-US" sz="2400" i="1" dirty="0">
                <a:solidFill>
                  <a:srgbClr val="C00000"/>
                </a:solidFill>
              </a:rPr>
              <a:t>age-limited </a:t>
            </a:r>
            <a:r>
              <a:rPr lang="en-US" sz="2400" i="1" dirty="0"/>
              <a:t>historic survey data, CORS coordinate functions and an intra-frame velocity model, </a:t>
            </a:r>
            <a:r>
              <a:rPr lang="en-US" sz="2400" b="1" i="1" dirty="0"/>
              <a:t>at an official NSRS reference epoch</a:t>
            </a:r>
          </a:p>
          <a:p>
            <a:r>
              <a:rPr lang="en-US" sz="2400" dirty="0" smtClean="0"/>
              <a:t>An estimated “snapshot” of entire network</a:t>
            </a:r>
          </a:p>
          <a:p>
            <a:r>
              <a:rPr lang="en-US" sz="2400" dirty="0" smtClean="0"/>
              <a:t>Every 5 or 10 years</a:t>
            </a:r>
          </a:p>
          <a:p>
            <a:r>
              <a:rPr lang="en-US" sz="2400" dirty="0" smtClean="0"/>
              <a:t>Similar to NAD 83(2011) epoch 2010.00</a:t>
            </a:r>
          </a:p>
          <a:p>
            <a:endParaRPr lang="en-US" sz="2400" dirty="0"/>
          </a:p>
        </p:txBody>
      </p:sp>
      <p:sp>
        <p:nvSpPr>
          <p:cNvPr id="6" name="Slide Number Placeholder 5"/>
          <p:cNvSpPr>
            <a:spLocks noGrp="1"/>
          </p:cNvSpPr>
          <p:nvPr>
            <p:ph type="sldNum" sz="quarter" idx="12"/>
          </p:nvPr>
        </p:nvSpPr>
        <p:spPr/>
        <p:txBody>
          <a:bodyPr/>
          <a:lstStyle/>
          <a:p>
            <a:pPr>
              <a:defRPr/>
            </a:pPr>
            <a:fld id="{A269A303-B593-45E6-8920-67DA3337AB25}" type="slidenum">
              <a:rPr lang="en-US" altLang="en-US" smtClean="0"/>
              <a:pPr>
                <a:defRPr/>
              </a:pPr>
              <a:t>13</a:t>
            </a:fld>
            <a:endParaRPr lang="en-US" altLang="en-US" dirty="0"/>
          </a:p>
        </p:txBody>
      </p:sp>
      <p:sp>
        <p:nvSpPr>
          <p:cNvPr id="5" name="TextBox 4"/>
          <p:cNvSpPr txBox="1"/>
          <p:nvPr/>
        </p:nvSpPr>
        <p:spPr>
          <a:xfrm>
            <a:off x="698552" y="1592823"/>
            <a:ext cx="5154553" cy="584775"/>
          </a:xfrm>
          <a:prstGeom prst="rect">
            <a:avLst/>
          </a:prstGeom>
          <a:noFill/>
        </p:spPr>
        <p:txBody>
          <a:bodyPr wrap="none" rtlCol="0">
            <a:spAutoFit/>
          </a:bodyPr>
          <a:lstStyle/>
          <a:p>
            <a:r>
              <a:rPr lang="en-US" sz="3200" b="1" u="sng" dirty="0" smtClean="0">
                <a:solidFill>
                  <a:srgbClr val="FF0000"/>
                </a:solidFill>
              </a:rPr>
              <a:t>Reference Epoch Coordinates</a:t>
            </a:r>
            <a:endParaRPr lang="en-US" sz="3200" b="1" u="sng" dirty="0">
              <a:solidFill>
                <a:srgbClr val="FF0000"/>
              </a:solidFill>
            </a:endParaRPr>
          </a:p>
        </p:txBody>
      </p:sp>
      <p:sp>
        <p:nvSpPr>
          <p:cNvPr id="7" name="TextBox 6"/>
          <p:cNvSpPr txBox="1"/>
          <p:nvPr/>
        </p:nvSpPr>
        <p:spPr>
          <a:xfrm>
            <a:off x="6696181" y="1592823"/>
            <a:ext cx="4600811" cy="584775"/>
          </a:xfrm>
          <a:prstGeom prst="rect">
            <a:avLst/>
          </a:prstGeom>
          <a:noFill/>
        </p:spPr>
        <p:txBody>
          <a:bodyPr wrap="none" rtlCol="0">
            <a:spAutoFit/>
          </a:bodyPr>
          <a:lstStyle/>
          <a:p>
            <a:r>
              <a:rPr lang="en-US" sz="3200" b="1" u="sng" dirty="0" smtClean="0">
                <a:solidFill>
                  <a:srgbClr val="FF0000"/>
                </a:solidFill>
              </a:rPr>
              <a:t>Survey Epoch Coordinates</a:t>
            </a:r>
            <a:endParaRPr lang="en-US" sz="3200" b="1" u="sng" dirty="0">
              <a:solidFill>
                <a:srgbClr val="FF0000"/>
              </a:solidFill>
            </a:endParaRPr>
          </a:p>
        </p:txBody>
      </p:sp>
      <p:sp>
        <p:nvSpPr>
          <p:cNvPr id="8" name="Content Placeholder 2"/>
          <p:cNvSpPr txBox="1">
            <a:spLocks/>
          </p:cNvSpPr>
          <p:nvPr/>
        </p:nvSpPr>
        <p:spPr bwMode="auto">
          <a:xfrm>
            <a:off x="6336320" y="2177186"/>
            <a:ext cx="5578175" cy="389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400" i="1" dirty="0"/>
              <a:t>“These are coordinates </a:t>
            </a:r>
            <a:r>
              <a:rPr lang="en-US" sz="2400" b="1" dirty="0"/>
              <a:t>computed by NGS </a:t>
            </a:r>
            <a:r>
              <a:rPr lang="en-US" sz="2400" i="1" dirty="0"/>
              <a:t>using submitted data and metadata, checked and adjusted and </a:t>
            </a:r>
            <a:r>
              <a:rPr lang="en-US" sz="2400" b="1" dirty="0"/>
              <a:t>referenced to distinct epochs through time</a:t>
            </a:r>
            <a:r>
              <a:rPr lang="en-US" sz="2400" i="1" dirty="0"/>
              <a:t>.”  </a:t>
            </a:r>
          </a:p>
          <a:p>
            <a:r>
              <a:rPr lang="en-US" sz="2400" dirty="0" smtClean="0"/>
              <a:t>Answers: what were a mark’s coordinates when it was last surveyed?</a:t>
            </a:r>
          </a:p>
          <a:p>
            <a:r>
              <a:rPr lang="en-US" sz="2400" dirty="0" smtClean="0"/>
              <a:t>NGS will adjust </a:t>
            </a:r>
            <a:r>
              <a:rPr lang="en-US" sz="2400" dirty="0"/>
              <a:t>multiple surveys in timespans called “adjustment windows”, to a single epoch within that window.</a:t>
            </a:r>
          </a:p>
          <a:p>
            <a:r>
              <a:rPr lang="en-US" sz="2400" dirty="0" smtClean="0"/>
              <a:t>Multiple SECs can show changes over time</a:t>
            </a:r>
          </a:p>
          <a:p>
            <a:endParaRPr lang="en-US" sz="2400" dirty="0"/>
          </a:p>
        </p:txBody>
      </p:sp>
    </p:spTree>
    <p:extLst>
      <p:ext uri="{BB962C8B-B14F-4D97-AF65-F5344CB8AC3E}">
        <p14:creationId xmlns:p14="http://schemas.microsoft.com/office/powerpoint/2010/main" val="386346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04875"/>
          </a:xfrm>
        </p:spPr>
        <p:txBody>
          <a:bodyPr/>
          <a:lstStyle/>
          <a:p>
            <a:r>
              <a:rPr lang="en-US" b="1" dirty="0" smtClean="0"/>
              <a:t>Shift and Drift</a:t>
            </a:r>
            <a:endParaRPr lang="en-US" b="1" dirty="0"/>
          </a:p>
        </p:txBody>
      </p:sp>
      <p:sp>
        <p:nvSpPr>
          <p:cNvPr id="3" name="Content Placeholder 2"/>
          <p:cNvSpPr>
            <a:spLocks noGrp="1"/>
          </p:cNvSpPr>
          <p:nvPr>
            <p:ph idx="1"/>
          </p:nvPr>
        </p:nvSpPr>
        <p:spPr>
          <a:xfrm>
            <a:off x="2925699" y="709205"/>
            <a:ext cx="9070848" cy="4525963"/>
          </a:xfrm>
        </p:spPr>
        <p:txBody>
          <a:bodyPr/>
          <a:lstStyle/>
          <a:p>
            <a:pPr marL="0" indent="0">
              <a:buNone/>
            </a:pPr>
            <a:endParaRPr lang="en-US" dirty="0" smtClean="0"/>
          </a:p>
          <a:p>
            <a:pPr marL="0" indent="0">
              <a:buNone/>
            </a:pPr>
            <a:r>
              <a:rPr lang="en-US" dirty="0" smtClean="0"/>
              <a:t>When transitioning from NAVD 88 or another vertical datum, your coordinates will shift and drift:</a:t>
            </a:r>
          </a:p>
          <a:p>
            <a:pPr marL="0" indent="0">
              <a:buNone/>
            </a:pPr>
            <a:endParaRPr lang="en-US" sz="1400" dirty="0" smtClean="0"/>
          </a:p>
          <a:p>
            <a:pPr lvl="1"/>
            <a:r>
              <a:rPr lang="en-US" sz="2400" b="1" dirty="0" smtClean="0"/>
              <a:t>Shift</a:t>
            </a:r>
            <a:r>
              <a:rPr lang="en-US" sz="2400" dirty="0"/>
              <a:t>: A one-time jump somewhere in the 0 to 2 meter range (orthometric height)</a:t>
            </a:r>
          </a:p>
          <a:p>
            <a:pPr lvl="2"/>
            <a:r>
              <a:rPr lang="en-US" dirty="0" smtClean="0"/>
              <a:t>From fixing biases and/or tilts in NAVD 88 and others</a:t>
            </a:r>
          </a:p>
          <a:p>
            <a:pPr lvl="1"/>
            <a:endParaRPr lang="en-US" sz="2400" dirty="0" smtClean="0"/>
          </a:p>
          <a:p>
            <a:pPr lvl="1"/>
            <a:r>
              <a:rPr lang="en-US" sz="2400" b="1" dirty="0" smtClean="0"/>
              <a:t>Drift</a:t>
            </a:r>
            <a:r>
              <a:rPr lang="en-US" sz="2400" dirty="0"/>
              <a:t>:  Coordinates are now time-dependent.  The shift will take you to 2020.00.  Working at any other epoch means you must account for the drift (velocity) of your coordinates</a:t>
            </a:r>
          </a:p>
          <a:p>
            <a:pPr lvl="2"/>
            <a:r>
              <a:rPr lang="en-US" dirty="0" smtClean="0"/>
              <a:t>As well as any other motions over time</a:t>
            </a:r>
            <a:endParaRPr lang="en-US" dirty="0"/>
          </a:p>
        </p:txBody>
      </p:sp>
      <p:sp>
        <p:nvSpPr>
          <p:cNvPr id="4" name="Date Placeholder 3"/>
          <p:cNvSpPr>
            <a:spLocks noGrp="1"/>
          </p:cNvSpPr>
          <p:nvPr>
            <p:ph type="dt" sz="half" idx="10"/>
          </p:nvPr>
        </p:nvSpPr>
        <p:spPr/>
        <p:txBody>
          <a:body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14</a:t>
            </a:fld>
            <a:endParaRPr lang="en-US"/>
          </a:p>
        </p:txBody>
      </p:sp>
      <p:sp>
        <p:nvSpPr>
          <p:cNvPr id="14" name="Right Arrow Callout 13"/>
          <p:cNvSpPr/>
          <p:nvPr/>
        </p:nvSpPr>
        <p:spPr>
          <a:xfrm>
            <a:off x="237744" y="2030355"/>
            <a:ext cx="3072384" cy="1883664"/>
          </a:xfrm>
          <a:prstGeom prst="rightArrowCallout">
            <a:avLst>
              <a:gd name="adj1" fmla="val 22087"/>
              <a:gd name="adj2" fmla="val 25000"/>
              <a:gd name="adj3" fmla="val 36404"/>
              <a:gd name="adj4" fmla="val 64977"/>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GPSonBM data is used to measure  the Shift</a:t>
            </a:r>
            <a:endParaRPr lang="en-US" sz="2000" dirty="0">
              <a:solidFill>
                <a:schemeClr val="tx1"/>
              </a:solidFill>
            </a:endParaRPr>
          </a:p>
        </p:txBody>
      </p:sp>
      <p:sp>
        <p:nvSpPr>
          <p:cNvPr id="15" name="Right Arrow Callout 14"/>
          <p:cNvSpPr/>
          <p:nvPr/>
        </p:nvSpPr>
        <p:spPr>
          <a:xfrm>
            <a:off x="237744" y="4120396"/>
            <a:ext cx="3072384" cy="1883664"/>
          </a:xfrm>
          <a:prstGeom prst="rightArrowCallout">
            <a:avLst>
              <a:gd name="adj1" fmla="val 22087"/>
              <a:gd name="adj2" fmla="val 25000"/>
              <a:gd name="adj3" fmla="val 36404"/>
              <a:gd name="adj4" fmla="val 64977"/>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Intraframe Velocity Model* will be used to compute the Drift</a:t>
            </a:r>
            <a:endParaRPr lang="en-US" sz="2000" dirty="0">
              <a:solidFill>
                <a:schemeClr val="tx1"/>
              </a:solidFill>
            </a:endParaRPr>
          </a:p>
        </p:txBody>
      </p:sp>
    </p:spTree>
    <p:extLst>
      <p:ext uri="{BB962C8B-B14F-4D97-AF65-F5344CB8AC3E}">
        <p14:creationId xmlns:p14="http://schemas.microsoft.com/office/powerpoint/2010/main" val="25846043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572" y="638220"/>
            <a:ext cx="10972800" cy="895544"/>
          </a:xfrm>
        </p:spPr>
        <p:txBody>
          <a:bodyPr/>
          <a:lstStyle/>
          <a:p>
            <a:r>
              <a:rPr lang="en-US" dirty="0" smtClean="0"/>
              <a:t>Evaluating Time Distribution of GPS Data</a:t>
            </a:r>
            <a:endParaRPr lang="en-US" dirty="0"/>
          </a:p>
        </p:txBody>
      </p:sp>
      <p:pic>
        <p:nvPicPr>
          <p:cNvPr id="12" name="Picture 11"/>
          <p:cNvPicPr>
            <a:picLocks noChangeAspect="1"/>
          </p:cNvPicPr>
          <p:nvPr/>
        </p:nvPicPr>
        <p:blipFill>
          <a:blip r:embed="rId3"/>
          <a:stretch>
            <a:fillRect/>
          </a:stretch>
        </p:blipFill>
        <p:spPr>
          <a:xfrm>
            <a:off x="163772" y="1533764"/>
            <a:ext cx="9430603" cy="5164963"/>
          </a:xfrm>
          <a:prstGeom prst="rect">
            <a:avLst/>
          </a:prstGeom>
        </p:spPr>
      </p:pic>
      <p:sp>
        <p:nvSpPr>
          <p:cNvPr id="20" name="Rounded Rectangle 19"/>
          <p:cNvSpPr/>
          <p:nvPr/>
        </p:nvSpPr>
        <p:spPr>
          <a:xfrm>
            <a:off x="300251" y="5784243"/>
            <a:ext cx="2906973" cy="914484"/>
          </a:xfrm>
          <a:prstGeom prst="round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457572" y="5762860"/>
            <a:ext cx="3129892" cy="830997"/>
            <a:chOff x="9062108" y="3265320"/>
            <a:chExt cx="3129892" cy="830997"/>
          </a:xfrm>
        </p:grpSpPr>
        <p:sp>
          <p:nvSpPr>
            <p:cNvPr id="15" name="TextBox 14"/>
            <p:cNvSpPr txBox="1"/>
            <p:nvPr/>
          </p:nvSpPr>
          <p:spPr>
            <a:xfrm>
              <a:off x="9335060" y="3265320"/>
              <a:ext cx="2856940" cy="830997"/>
            </a:xfrm>
            <a:prstGeom prst="rect">
              <a:avLst/>
            </a:prstGeom>
            <a:noFill/>
          </p:spPr>
          <p:txBody>
            <a:bodyPr wrap="square" rtlCol="0">
              <a:spAutoFit/>
            </a:bodyPr>
            <a:lstStyle/>
            <a:p>
              <a:r>
                <a:rPr lang="en-US" sz="2400" dirty="0" smtClean="0"/>
                <a:t>Before Jan 1, 2010</a:t>
              </a:r>
            </a:p>
            <a:p>
              <a:r>
                <a:rPr lang="en-US" sz="2400" dirty="0" smtClean="0"/>
                <a:t>After </a:t>
              </a:r>
              <a:r>
                <a:rPr lang="en-US" sz="2400" dirty="0"/>
                <a:t>Jan 1, 2010</a:t>
              </a:r>
            </a:p>
          </p:txBody>
        </p:sp>
        <p:grpSp>
          <p:nvGrpSpPr>
            <p:cNvPr id="18" name="Group 17"/>
            <p:cNvGrpSpPr/>
            <p:nvPr/>
          </p:nvGrpSpPr>
          <p:grpSpPr>
            <a:xfrm>
              <a:off x="9062108" y="3391572"/>
              <a:ext cx="272952" cy="636505"/>
              <a:chOff x="9457900" y="3391572"/>
              <a:chExt cx="272952" cy="636505"/>
            </a:xfrm>
          </p:grpSpPr>
          <p:sp>
            <p:nvSpPr>
              <p:cNvPr id="16" name="Oval 15"/>
              <p:cNvSpPr/>
              <p:nvPr/>
            </p:nvSpPr>
            <p:spPr>
              <a:xfrm>
                <a:off x="9457900" y="3797344"/>
                <a:ext cx="272952" cy="230733"/>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9457900" y="3391572"/>
                <a:ext cx="272952" cy="238732"/>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1" name="Rectangle 20"/>
          <p:cNvSpPr/>
          <p:nvPr/>
        </p:nvSpPr>
        <p:spPr>
          <a:xfrm>
            <a:off x="9594375" y="1635752"/>
            <a:ext cx="2934270" cy="5262979"/>
          </a:xfrm>
          <a:prstGeom prst="rect">
            <a:avLst/>
          </a:prstGeom>
        </p:spPr>
        <p:txBody>
          <a:bodyPr wrap="square">
            <a:spAutoFit/>
          </a:bodyPr>
          <a:lstStyle/>
          <a:p>
            <a:r>
              <a:rPr lang="en-US" sz="2800" dirty="0"/>
              <a:t>REC adjustments will </a:t>
            </a:r>
            <a:r>
              <a:rPr lang="en-US" sz="2800" dirty="0" smtClean="0"/>
              <a:t>include some </a:t>
            </a:r>
            <a:r>
              <a:rPr lang="en-US" sz="2800" dirty="0"/>
              <a:t>age-limited span of </a:t>
            </a:r>
            <a:r>
              <a:rPr lang="en-US" sz="2800" dirty="0" smtClean="0"/>
              <a:t>data</a:t>
            </a:r>
          </a:p>
          <a:p>
            <a:endParaRPr lang="en-US" sz="2800" dirty="0"/>
          </a:p>
          <a:p>
            <a:r>
              <a:rPr lang="en-US" sz="2800" dirty="0" smtClean="0"/>
              <a:t>Exact </a:t>
            </a:r>
            <a:r>
              <a:rPr lang="en-US" sz="2800" dirty="0"/>
              <a:t>age-limit won’t be known until we start experimenting in 2022 with the 2020.00 REC adjustments</a:t>
            </a:r>
          </a:p>
        </p:txBody>
      </p:sp>
    </p:spTree>
    <p:extLst>
      <p:ext uri="{BB962C8B-B14F-4D97-AF65-F5344CB8AC3E}">
        <p14:creationId xmlns:p14="http://schemas.microsoft.com/office/powerpoint/2010/main" val="17257604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1" y="188789"/>
            <a:ext cx="10803613" cy="1143000"/>
          </a:xfrm>
        </p:spPr>
        <p:txBody>
          <a:bodyPr>
            <a:normAutofit fontScale="90000"/>
          </a:bodyPr>
          <a:lstStyle/>
          <a:p>
            <a:r>
              <a:rPr lang="en-US" dirty="0" smtClean="0"/>
              <a:t>Time Series of Observations in Areas of Motion</a:t>
            </a:r>
            <a:endParaRPr lang="en-US" dirty="0"/>
          </a:p>
        </p:txBody>
      </p:sp>
      <p:sp>
        <p:nvSpPr>
          <p:cNvPr id="9" name="Rectangle 8"/>
          <p:cNvSpPr/>
          <p:nvPr/>
        </p:nvSpPr>
        <p:spPr>
          <a:xfrm>
            <a:off x="0" y="6291446"/>
            <a:ext cx="12058104" cy="584775"/>
          </a:xfrm>
          <a:prstGeom prst="rect">
            <a:avLst/>
          </a:prstGeom>
        </p:spPr>
        <p:txBody>
          <a:bodyPr wrap="square">
            <a:spAutoFit/>
          </a:bodyPr>
          <a:lstStyle/>
          <a:p>
            <a:pPr algn="ctr"/>
            <a:r>
              <a:rPr lang="en-US" sz="1600" dirty="0" err="1">
                <a:solidFill>
                  <a:srgbClr val="1C1D1E"/>
                </a:solidFill>
                <a:latin typeface="Open Sans"/>
              </a:rPr>
              <a:t>Snay</a:t>
            </a:r>
            <a:r>
              <a:rPr lang="en-US" sz="1600" dirty="0">
                <a:solidFill>
                  <a:srgbClr val="1C1D1E"/>
                </a:solidFill>
                <a:latin typeface="Open Sans"/>
              </a:rPr>
              <a:t>, R. A., </a:t>
            </a:r>
            <a:r>
              <a:rPr lang="en-US" sz="1600" dirty="0" err="1">
                <a:solidFill>
                  <a:srgbClr val="1C1D1E"/>
                </a:solidFill>
                <a:latin typeface="Open Sans"/>
              </a:rPr>
              <a:t>Freymueller</a:t>
            </a:r>
            <a:r>
              <a:rPr lang="en-US" sz="1600" dirty="0">
                <a:solidFill>
                  <a:srgbClr val="1C1D1E"/>
                </a:solidFill>
                <a:latin typeface="Open Sans"/>
              </a:rPr>
              <a:t>, J. T., </a:t>
            </a:r>
            <a:r>
              <a:rPr lang="en-US" sz="1600" dirty="0" err="1">
                <a:solidFill>
                  <a:srgbClr val="1C1D1E"/>
                </a:solidFill>
                <a:latin typeface="Open Sans"/>
              </a:rPr>
              <a:t>Craymer</a:t>
            </a:r>
            <a:r>
              <a:rPr lang="en-US" sz="1600" dirty="0">
                <a:solidFill>
                  <a:srgbClr val="1C1D1E"/>
                </a:solidFill>
                <a:latin typeface="Open Sans"/>
              </a:rPr>
              <a:t>, M. R., Pearson, C. F., and Saleh, J. (2016), Modeling 3‐D crustal velocities in the United States and Canada, </a:t>
            </a:r>
            <a:r>
              <a:rPr lang="en-US" sz="1600" i="1" dirty="0">
                <a:solidFill>
                  <a:srgbClr val="1C1D1E"/>
                </a:solidFill>
                <a:latin typeface="Open Sans"/>
              </a:rPr>
              <a:t>J. </a:t>
            </a:r>
            <a:r>
              <a:rPr lang="en-US" sz="1600" i="1" dirty="0" err="1">
                <a:solidFill>
                  <a:srgbClr val="1C1D1E"/>
                </a:solidFill>
                <a:latin typeface="Open Sans"/>
              </a:rPr>
              <a:t>Geophys</a:t>
            </a:r>
            <a:r>
              <a:rPr lang="en-US" sz="1600" i="1" dirty="0">
                <a:solidFill>
                  <a:srgbClr val="1C1D1E"/>
                </a:solidFill>
                <a:latin typeface="Open Sans"/>
              </a:rPr>
              <a:t>. Res. Solid Earth</a:t>
            </a:r>
            <a:r>
              <a:rPr lang="en-US" sz="1600" dirty="0">
                <a:solidFill>
                  <a:srgbClr val="1C1D1E"/>
                </a:solidFill>
                <a:latin typeface="Open Sans"/>
              </a:rPr>
              <a:t>, 121, 5365– 5388, doi:</a:t>
            </a:r>
            <a:r>
              <a:rPr lang="en-US" sz="1600" dirty="0">
                <a:solidFill>
                  <a:srgbClr val="005274"/>
                </a:solidFill>
                <a:latin typeface="Open Sans"/>
                <a:hlinkClick r:id="rId3" tooltip="Link to external resource: 10.1002/2016JB012884"/>
              </a:rPr>
              <a:t>10.1002/2016JB012884</a:t>
            </a:r>
            <a:r>
              <a:rPr lang="en-US" sz="1600" dirty="0">
                <a:solidFill>
                  <a:srgbClr val="1C1D1E"/>
                </a:solidFill>
                <a:latin typeface="Open Sans"/>
              </a:rPr>
              <a:t>.</a:t>
            </a:r>
            <a:r>
              <a:rPr lang="en-US" sz="1600" dirty="0">
                <a:solidFill>
                  <a:srgbClr val="222222"/>
                </a:solidFill>
                <a:latin typeface="Arial" panose="020B0604020202020204" pitchFamily="34" charset="0"/>
              </a:rPr>
              <a:t> </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3264" y="1118806"/>
            <a:ext cx="8816454" cy="4970031"/>
          </a:xfrm>
          <a:prstGeom prst="rect">
            <a:avLst/>
          </a:prstGeom>
        </p:spPr>
      </p:pic>
      <p:grpSp>
        <p:nvGrpSpPr>
          <p:cNvPr id="14" name="Group 13"/>
          <p:cNvGrpSpPr/>
          <p:nvPr/>
        </p:nvGrpSpPr>
        <p:grpSpPr>
          <a:xfrm>
            <a:off x="10920501" y="657979"/>
            <a:ext cx="871182" cy="5430858"/>
            <a:chOff x="10109202" y="657979"/>
            <a:chExt cx="948268" cy="6021019"/>
          </a:xfrm>
        </p:grpSpPr>
        <p:grpSp>
          <p:nvGrpSpPr>
            <p:cNvPr id="6" name="Group 5"/>
            <p:cNvGrpSpPr/>
            <p:nvPr/>
          </p:nvGrpSpPr>
          <p:grpSpPr>
            <a:xfrm>
              <a:off x="10109202" y="657979"/>
              <a:ext cx="948268" cy="6021019"/>
              <a:chOff x="10007599" y="543334"/>
              <a:chExt cx="948268" cy="6021019"/>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95566" r="1" b="10481"/>
              <a:stretch/>
            </p:blipFill>
            <p:spPr>
              <a:xfrm>
                <a:off x="10007600" y="543334"/>
                <a:ext cx="948267" cy="6009866"/>
              </a:xfrm>
              <a:prstGeom prst="rect">
                <a:avLst/>
              </a:prstGeom>
            </p:spPr>
          </p:pic>
          <p:sp>
            <p:nvSpPr>
              <p:cNvPr id="5" name="Rectangle 4"/>
              <p:cNvSpPr/>
              <p:nvPr/>
            </p:nvSpPr>
            <p:spPr>
              <a:xfrm>
                <a:off x="10007599" y="772625"/>
                <a:ext cx="169334" cy="579172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Rectangle 10"/>
            <p:cNvSpPr/>
            <p:nvPr/>
          </p:nvSpPr>
          <p:spPr>
            <a:xfrm>
              <a:off x="10405914" y="3030618"/>
              <a:ext cx="354843" cy="141855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47" t="41101" r="80699" b="31178"/>
          <a:stretch/>
        </p:blipFill>
        <p:spPr>
          <a:xfrm>
            <a:off x="-4444430" y="-1255594"/>
            <a:ext cx="3125337" cy="2511188"/>
          </a:xfrm>
          <a:prstGeom prst="rect">
            <a:avLst/>
          </a:prstGeom>
        </p:spPr>
      </p:pic>
      <p:sp>
        <p:nvSpPr>
          <p:cNvPr id="15" name="TextBox 14"/>
          <p:cNvSpPr txBox="1"/>
          <p:nvPr/>
        </p:nvSpPr>
        <p:spPr>
          <a:xfrm>
            <a:off x="206726" y="1118498"/>
            <a:ext cx="2448972" cy="517064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200" dirty="0" smtClean="0"/>
              <a:t>NGS is using Trans4D as the velocity model prototype. </a:t>
            </a:r>
          </a:p>
          <a:p>
            <a:endParaRPr lang="en-US" sz="2200" dirty="0" smtClean="0"/>
          </a:p>
          <a:p>
            <a:r>
              <a:rPr lang="en-US" sz="2200" dirty="0" smtClean="0"/>
              <a:t>People in areas of vertical motion of 2 mm/</a:t>
            </a:r>
            <a:r>
              <a:rPr lang="en-US" sz="2200" dirty="0" err="1" smtClean="0"/>
              <a:t>yr</a:t>
            </a:r>
            <a:r>
              <a:rPr lang="en-US" sz="2200" dirty="0" smtClean="0"/>
              <a:t> or greater should collect and submit data to  develop a time series of observations to track changes over time</a:t>
            </a:r>
            <a:endParaRPr lang="en-US" sz="2200" dirty="0"/>
          </a:p>
        </p:txBody>
      </p:sp>
    </p:spTree>
    <p:extLst>
      <p:ext uri="{BB962C8B-B14F-4D97-AF65-F5344CB8AC3E}">
        <p14:creationId xmlns:p14="http://schemas.microsoft.com/office/powerpoint/2010/main" val="16202228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1143000"/>
          </a:xfrm>
        </p:spPr>
        <p:txBody>
          <a:bodyPr>
            <a:normAutofit fontScale="90000"/>
          </a:bodyPr>
          <a:lstStyle/>
          <a:p>
            <a:r>
              <a:rPr lang="en-US" dirty="0" smtClean="0"/>
              <a:t>Campaign-Style Bluebooked Surveys Recommended in Areas of Motion</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6675" y="1600203"/>
            <a:ext cx="5048250" cy="36873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1894" t="65357" r="36620" b="-461"/>
          <a:stretch/>
        </p:blipFill>
        <p:spPr>
          <a:xfrm>
            <a:off x="336353" y="5002216"/>
            <a:ext cx="1954751" cy="1800225"/>
          </a:xfrm>
          <a:prstGeom prst="rect">
            <a:avLst/>
          </a:prstGeom>
        </p:spPr>
      </p:pic>
      <p:grpSp>
        <p:nvGrpSpPr>
          <p:cNvPr id="8" name="Group 7"/>
          <p:cNvGrpSpPr/>
          <p:nvPr/>
        </p:nvGrpSpPr>
        <p:grpSpPr>
          <a:xfrm>
            <a:off x="2346887" y="4783141"/>
            <a:ext cx="639649" cy="2019300"/>
            <a:chOff x="11221659" y="4510588"/>
            <a:chExt cx="901932" cy="3073219"/>
          </a:xfrm>
        </p:grpSpPr>
        <p:pic>
          <p:nvPicPr>
            <p:cNvPr id="6" name="Picture 5"/>
            <p:cNvPicPr>
              <a:picLocks noChangeAspect="1"/>
            </p:cNvPicPr>
            <p:nvPr/>
          </p:nvPicPr>
          <p:blipFill rotWithShape="1">
            <a:blip r:embed="rId5"/>
            <a:srcRect l="21225" t="48725"/>
            <a:stretch/>
          </p:blipFill>
          <p:spPr>
            <a:xfrm>
              <a:off x="11388801" y="4701657"/>
              <a:ext cx="734790" cy="2882150"/>
            </a:xfrm>
            <a:prstGeom prst="rect">
              <a:avLst/>
            </a:prstGeom>
          </p:spPr>
        </p:pic>
        <p:pic>
          <p:nvPicPr>
            <p:cNvPr id="7" name="Picture 6"/>
            <p:cNvPicPr>
              <a:picLocks noChangeAspect="1"/>
            </p:cNvPicPr>
            <p:nvPr/>
          </p:nvPicPr>
          <p:blipFill rotWithShape="1">
            <a:blip r:embed="rId5"/>
            <a:srcRect l="3306" t="-488" b="97089"/>
            <a:stretch/>
          </p:blipFill>
          <p:spPr>
            <a:xfrm>
              <a:off x="11221659" y="4510588"/>
              <a:ext cx="901932" cy="191069"/>
            </a:xfrm>
            <a:prstGeom prst="rect">
              <a:avLst/>
            </a:prstGeom>
          </p:spPr>
        </p:pic>
      </p:grpSp>
      <p:pic>
        <p:nvPicPr>
          <p:cNvPr id="9" name="Picture 8"/>
          <p:cNvPicPr>
            <a:picLocks noChangeAspect="1"/>
          </p:cNvPicPr>
          <p:nvPr/>
        </p:nvPicPr>
        <p:blipFill>
          <a:blip r:embed="rId6"/>
          <a:stretch>
            <a:fillRect/>
          </a:stretch>
        </p:blipFill>
        <p:spPr>
          <a:xfrm>
            <a:off x="8086725" y="1581156"/>
            <a:ext cx="4313375" cy="4158712"/>
          </a:xfrm>
          <a:prstGeom prst="rect">
            <a:avLst/>
          </a:prstGeom>
        </p:spPr>
      </p:pic>
      <p:grpSp>
        <p:nvGrpSpPr>
          <p:cNvPr id="10" name="Group 9"/>
          <p:cNvGrpSpPr/>
          <p:nvPr/>
        </p:nvGrpSpPr>
        <p:grpSpPr>
          <a:xfrm>
            <a:off x="8105669" y="3562031"/>
            <a:ext cx="4294431" cy="3644388"/>
            <a:chOff x="2865911" y="685800"/>
            <a:chExt cx="4929002" cy="4182904"/>
          </a:xfrm>
        </p:grpSpPr>
        <p:pic>
          <p:nvPicPr>
            <p:cNvPr id="11" name="Picture 10"/>
            <p:cNvPicPr>
              <a:picLocks noChangeAspect="1"/>
            </p:cNvPicPr>
            <p:nvPr/>
          </p:nvPicPr>
          <p:blipFill rotWithShape="1">
            <a:blip r:embed="rId7"/>
            <a:srcRect b="30315"/>
            <a:stretch/>
          </p:blipFill>
          <p:spPr>
            <a:xfrm>
              <a:off x="2865911" y="685800"/>
              <a:ext cx="4929002" cy="4105275"/>
            </a:xfrm>
            <a:prstGeom prst="rect">
              <a:avLst/>
            </a:prstGeom>
          </p:spPr>
        </p:pic>
        <p:pic>
          <p:nvPicPr>
            <p:cNvPr id="12" name="Picture 11"/>
            <p:cNvPicPr>
              <a:picLocks noChangeAspect="1"/>
            </p:cNvPicPr>
            <p:nvPr/>
          </p:nvPicPr>
          <p:blipFill rotWithShape="1">
            <a:blip r:embed="rId7"/>
            <a:srcRect l="22894" t="69555" r="17297"/>
            <a:stretch/>
          </p:blipFill>
          <p:spPr>
            <a:xfrm>
              <a:off x="4100472" y="3078004"/>
              <a:ext cx="2943225" cy="1790700"/>
            </a:xfrm>
            <a:prstGeom prst="rect">
              <a:avLst/>
            </a:prstGeom>
          </p:spPr>
        </p:pic>
      </p:grpSp>
      <p:sp>
        <p:nvSpPr>
          <p:cNvPr id="13" name="TextBox 12"/>
          <p:cNvSpPr txBox="1"/>
          <p:nvPr/>
        </p:nvSpPr>
        <p:spPr>
          <a:xfrm>
            <a:off x="5114925" y="1600203"/>
            <a:ext cx="2971800" cy="526297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smtClean="0"/>
              <a:t>Update NAVD 88 heights on NGS datasheets in areas where the heights have been suppressed or the data is out of date. </a:t>
            </a:r>
          </a:p>
          <a:p>
            <a:pPr algn="ctr"/>
            <a:endParaRPr lang="en-US" sz="2400" dirty="0" smtClean="0"/>
          </a:p>
          <a:p>
            <a:pPr algn="ctr"/>
            <a:r>
              <a:rPr lang="en-US" sz="2400" dirty="0" smtClean="0"/>
              <a:t>Get new current NAVD 88 heights, 2020.0 REC’s, accurate transformation grid and baseline for time series </a:t>
            </a:r>
            <a:endParaRPr lang="en-US" sz="2400" dirty="0"/>
          </a:p>
        </p:txBody>
      </p:sp>
    </p:spTree>
    <p:extLst>
      <p:ext uri="{BB962C8B-B14F-4D97-AF65-F5344CB8AC3E}">
        <p14:creationId xmlns:p14="http://schemas.microsoft.com/office/powerpoint/2010/main" val="1982273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425640"/>
            <a:ext cx="11074399" cy="720901"/>
          </a:xfrm>
        </p:spPr>
        <p:txBody>
          <a:bodyPr>
            <a:noAutofit/>
          </a:bodyPr>
          <a:lstStyle/>
          <a:p>
            <a:r>
              <a:rPr lang="en-US" altLang="en-US" sz="3600" dirty="0">
                <a:cs typeface="Times New Roman" panose="02020603050405020304" pitchFamily="18" charset="0"/>
              </a:rPr>
              <a:t>Coming </a:t>
            </a:r>
            <a:r>
              <a:rPr lang="en-US" altLang="en-US" sz="3600" dirty="0" smtClean="0">
                <a:cs typeface="Times New Roman" panose="02020603050405020304" pitchFamily="18" charset="0"/>
              </a:rPr>
              <a:t>February 2021: </a:t>
            </a:r>
            <a:r>
              <a:rPr lang="en-US" altLang="en-US" sz="3600" dirty="0">
                <a:cs typeface="Times New Roman" panose="02020603050405020304" pitchFamily="18" charset="0"/>
              </a:rPr>
              <a:t>OPUS-Projects for RTK </a:t>
            </a:r>
          </a:p>
        </p:txBody>
      </p:sp>
      <p:pic>
        <p:nvPicPr>
          <p:cNvPr id="16" name="Content Placeholder 3"/>
          <p:cNvPicPr>
            <a:picLocks noGrp="1" noChangeAspect="1"/>
          </p:cNvPicPr>
          <p:nvPr>
            <p:ph idx="1"/>
          </p:nvPr>
        </p:nvPicPr>
        <p:blipFill>
          <a:blip r:embed="rId3"/>
          <a:stretch>
            <a:fillRect/>
          </a:stretch>
        </p:blipFill>
        <p:spPr>
          <a:xfrm>
            <a:off x="713099" y="1388533"/>
            <a:ext cx="10839335" cy="5209631"/>
          </a:xfrm>
          <a:prstGeom prst="rect">
            <a:avLst/>
          </a:prstGeom>
        </p:spPr>
      </p:pic>
      <p:sp>
        <p:nvSpPr>
          <p:cNvPr id="15" name="Rectangle 14"/>
          <p:cNvSpPr/>
          <p:nvPr/>
        </p:nvSpPr>
        <p:spPr>
          <a:xfrm>
            <a:off x="1911491" y="6119336"/>
            <a:ext cx="8604109" cy="73866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2100" dirty="0">
                <a:latin typeface="Times New Roman" panose="02020603050405020304" pitchFamily="18" charset="0"/>
                <a:cs typeface="Times New Roman" panose="02020603050405020304" pitchFamily="18" charset="0"/>
              </a:rPr>
              <a:t>NGS is </a:t>
            </a:r>
            <a:r>
              <a:rPr lang="en-US" altLang="en-US" sz="2100" dirty="0" smtClean="0">
                <a:latin typeface="Times New Roman" panose="02020603050405020304" pitchFamily="18" charset="0"/>
                <a:cs typeface="Times New Roman" panose="02020603050405020304" pitchFamily="18" charset="0"/>
              </a:rPr>
              <a:t>developing </a:t>
            </a:r>
            <a:r>
              <a:rPr lang="en-US" altLang="en-US" sz="2100" dirty="0">
                <a:latin typeface="Times New Roman" panose="02020603050405020304" pitchFamily="18" charset="0"/>
                <a:cs typeface="Times New Roman" panose="02020603050405020304" pitchFamily="18" charset="0"/>
              </a:rPr>
              <a:t>a new Standardized </a:t>
            </a:r>
            <a:r>
              <a:rPr lang="en-US" altLang="en-US" sz="2100" b="1" u="sng" dirty="0">
                <a:latin typeface="Times New Roman" panose="02020603050405020304" pitchFamily="18" charset="0"/>
                <a:cs typeface="Times New Roman" panose="02020603050405020304" pitchFamily="18" charset="0"/>
              </a:rPr>
              <a:t>G</a:t>
            </a:r>
            <a:r>
              <a:rPr lang="en-US" altLang="en-US" sz="2100" dirty="0">
                <a:latin typeface="Times New Roman" panose="02020603050405020304" pitchFamily="18" charset="0"/>
                <a:cs typeface="Times New Roman" panose="02020603050405020304" pitchFamily="18" charset="0"/>
              </a:rPr>
              <a:t>NSS </a:t>
            </a:r>
            <a:r>
              <a:rPr lang="en-US" altLang="en-US" sz="2100" b="1" u="sng" dirty="0">
                <a:latin typeface="Times New Roman" panose="02020603050405020304" pitchFamily="18" charset="0"/>
                <a:cs typeface="Times New Roman" panose="02020603050405020304" pitchFamily="18" charset="0"/>
              </a:rPr>
              <a:t>V</a:t>
            </a:r>
            <a:r>
              <a:rPr lang="en-US" altLang="en-US" sz="2100" dirty="0">
                <a:latin typeface="Times New Roman" panose="02020603050405020304" pitchFamily="18" charset="0"/>
                <a:cs typeface="Times New Roman" panose="02020603050405020304" pitchFamily="18" charset="0"/>
              </a:rPr>
              <a:t>ector </a:t>
            </a:r>
            <a:r>
              <a:rPr lang="en-US" altLang="en-US" sz="2100" dirty="0" err="1">
                <a:latin typeface="Times New Roman" panose="02020603050405020304" pitchFamily="18" charset="0"/>
                <a:cs typeface="Times New Roman" panose="02020603050405020304" pitchFamily="18" charset="0"/>
              </a:rPr>
              <a:t>E</a:t>
            </a:r>
            <a:r>
              <a:rPr lang="en-US" altLang="en-US" sz="2100" b="1" u="sng" dirty="0" err="1">
                <a:latin typeface="Times New Roman" panose="02020603050405020304" pitchFamily="18" charset="0"/>
                <a:cs typeface="Times New Roman" panose="02020603050405020304" pitchFamily="18" charset="0"/>
              </a:rPr>
              <a:t>X</a:t>
            </a:r>
            <a:r>
              <a:rPr lang="en-US" altLang="en-US" sz="2100" dirty="0" err="1">
                <a:latin typeface="Times New Roman" panose="02020603050405020304" pitchFamily="18" charset="0"/>
                <a:cs typeface="Times New Roman" panose="02020603050405020304" pitchFamily="18" charset="0"/>
              </a:rPr>
              <a:t>change</a:t>
            </a:r>
            <a:r>
              <a:rPr lang="en-US" altLang="en-US" sz="2100" dirty="0">
                <a:latin typeface="Times New Roman" panose="02020603050405020304" pitchFamily="18" charset="0"/>
                <a:cs typeface="Times New Roman" panose="02020603050405020304" pitchFamily="18" charset="0"/>
              </a:rPr>
              <a:t> Format (GVX) that will be used to ingest vectors into OPUS Projects </a:t>
            </a:r>
            <a:endParaRPr lang="en-US" sz="2100" dirty="0"/>
          </a:p>
        </p:txBody>
      </p:sp>
      <p:sp>
        <p:nvSpPr>
          <p:cNvPr id="18" name="Oval 17"/>
          <p:cNvSpPr/>
          <p:nvPr/>
        </p:nvSpPr>
        <p:spPr>
          <a:xfrm>
            <a:off x="900422" y="4454247"/>
            <a:ext cx="1011069" cy="4602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endParaRPr lang="en-US" sz="1350">
              <a:solidFill>
                <a:prstClr val="white"/>
              </a:solidFill>
              <a:latin typeface="Calibri"/>
            </a:endParaRPr>
          </a:p>
        </p:txBody>
      </p:sp>
    </p:spTree>
    <p:extLst>
      <p:ext uri="{BB962C8B-B14F-4D97-AF65-F5344CB8AC3E}">
        <p14:creationId xmlns:p14="http://schemas.microsoft.com/office/powerpoint/2010/main" val="837668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898744" y="471277"/>
            <a:ext cx="10239434" cy="690380"/>
          </a:xfrm>
        </p:spPr>
        <p:txBody>
          <a:bodyPr>
            <a:noAutofit/>
          </a:bodyPr>
          <a:lstStyle/>
          <a:p>
            <a:r>
              <a:rPr lang="en-US" altLang="en-US" sz="3600" dirty="0">
                <a:cs typeface="Times New Roman" panose="02020603050405020304" pitchFamily="18" charset="0"/>
              </a:rPr>
              <a:t>OPUS-Projects for </a:t>
            </a:r>
            <a:r>
              <a:rPr lang="en-US" altLang="en-US" sz="3600" dirty="0" smtClean="0">
                <a:cs typeface="Times New Roman" panose="02020603050405020304" pitchFamily="18" charset="0"/>
              </a:rPr>
              <a:t>RTK: Get Ready for Beta Testing </a:t>
            </a:r>
            <a:endParaRPr lang="en-US" altLang="en-US" sz="3600" dirty="0">
              <a:cs typeface="Times New Roman" panose="02020603050405020304" pitchFamily="18" charset="0"/>
            </a:endParaRPr>
          </a:p>
        </p:txBody>
      </p:sp>
      <p:pic>
        <p:nvPicPr>
          <p:cNvPr id="58" name="Content Placeholder 3"/>
          <p:cNvPicPr>
            <a:picLocks noChangeAspect="1"/>
          </p:cNvPicPr>
          <p:nvPr/>
        </p:nvPicPr>
        <p:blipFill>
          <a:blip r:embed="rId3"/>
          <a:stretch>
            <a:fillRect/>
          </a:stretch>
        </p:blipFill>
        <p:spPr>
          <a:xfrm>
            <a:off x="406399" y="1409389"/>
            <a:ext cx="11040533" cy="5216518"/>
          </a:xfrm>
          <a:prstGeom prst="rect">
            <a:avLst/>
          </a:prstGeom>
        </p:spPr>
      </p:pic>
      <p:sp>
        <p:nvSpPr>
          <p:cNvPr id="90" name="Oval 89"/>
          <p:cNvSpPr/>
          <p:nvPr/>
        </p:nvSpPr>
        <p:spPr>
          <a:xfrm>
            <a:off x="646890" y="4460234"/>
            <a:ext cx="904875" cy="3857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endParaRPr lang="en-US" sz="1350">
              <a:solidFill>
                <a:prstClr val="white"/>
              </a:solidFill>
              <a:latin typeface="Calibri"/>
            </a:endParaRPr>
          </a:p>
        </p:txBody>
      </p:sp>
      <p:sp>
        <p:nvSpPr>
          <p:cNvPr id="89" name="Oval 88"/>
          <p:cNvSpPr/>
          <p:nvPr/>
        </p:nvSpPr>
        <p:spPr>
          <a:xfrm>
            <a:off x="646890" y="5446035"/>
            <a:ext cx="904875" cy="3869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89">
              <a:defRPr/>
            </a:pPr>
            <a:endParaRPr lang="en-US" sz="1350">
              <a:solidFill>
                <a:prstClr val="white"/>
              </a:solidFill>
              <a:latin typeface="Calibri"/>
            </a:endParaRPr>
          </a:p>
        </p:txBody>
      </p:sp>
      <p:sp>
        <p:nvSpPr>
          <p:cNvPr id="2" name="Rectangle 1"/>
          <p:cNvSpPr/>
          <p:nvPr/>
        </p:nvSpPr>
        <p:spPr>
          <a:xfrm>
            <a:off x="1792256" y="5639511"/>
            <a:ext cx="8452411" cy="73866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2100" dirty="0">
                <a:latin typeface="Times New Roman" panose="02020603050405020304" pitchFamily="18" charset="0"/>
                <a:cs typeface="Times New Roman" panose="02020603050405020304" pitchFamily="18" charset="0"/>
              </a:rPr>
              <a:t>Tune in for OPUS-Projects for RTK Vectors and GVX Format  </a:t>
            </a:r>
            <a:endParaRPr lang="en-US" altLang="en-US" sz="2100" dirty="0" smtClean="0">
              <a:latin typeface="Times New Roman" panose="02020603050405020304" pitchFamily="18" charset="0"/>
              <a:cs typeface="Times New Roman" panose="02020603050405020304" pitchFamily="18" charset="0"/>
            </a:endParaRPr>
          </a:p>
          <a:p>
            <a:pPr algn="ctr"/>
            <a:r>
              <a:rPr lang="en-US" altLang="en-US" sz="2100" dirty="0" smtClean="0">
                <a:latin typeface="Times New Roman" panose="02020603050405020304" pitchFamily="18" charset="0"/>
                <a:cs typeface="Times New Roman" panose="02020603050405020304" pitchFamily="18" charset="0"/>
              </a:rPr>
              <a:t>Webinar </a:t>
            </a:r>
            <a:r>
              <a:rPr lang="en-US" altLang="en-US" sz="2100" dirty="0">
                <a:latin typeface="Times New Roman" panose="02020603050405020304" pitchFamily="18" charset="0"/>
                <a:cs typeface="Times New Roman" panose="02020603050405020304" pitchFamily="18" charset="0"/>
              </a:rPr>
              <a:t>on </a:t>
            </a:r>
            <a:r>
              <a:rPr lang="en-US" altLang="en-US" sz="2100" dirty="0" smtClean="0">
                <a:latin typeface="Times New Roman" panose="02020603050405020304" pitchFamily="18" charset="0"/>
                <a:cs typeface="Times New Roman" panose="02020603050405020304" pitchFamily="18" charset="0"/>
              </a:rPr>
              <a:t>February 11th</a:t>
            </a:r>
            <a:r>
              <a:rPr lang="en-US" altLang="en-US" sz="2100" baseline="30000" dirty="0" smtClean="0">
                <a:latin typeface="Times New Roman" panose="02020603050405020304" pitchFamily="18" charset="0"/>
                <a:cs typeface="Times New Roman" panose="02020603050405020304" pitchFamily="18" charset="0"/>
              </a:rPr>
              <a:t>th</a:t>
            </a:r>
            <a:r>
              <a:rPr lang="en-US" altLang="en-US" sz="2100" dirty="0">
                <a:latin typeface="Times New Roman" panose="02020603050405020304" pitchFamily="18" charset="0"/>
                <a:cs typeface="Times New Roman" panose="02020603050405020304" pitchFamily="18" charset="0"/>
              </a:rPr>
              <a:t>, </a:t>
            </a:r>
            <a:r>
              <a:rPr lang="en-US" altLang="en-US" sz="2100" dirty="0" smtClean="0">
                <a:latin typeface="Times New Roman" panose="02020603050405020304" pitchFamily="18" charset="0"/>
                <a:cs typeface="Times New Roman" panose="02020603050405020304" pitchFamily="18" charset="0"/>
              </a:rPr>
              <a:t>2021</a:t>
            </a:r>
            <a:endParaRPr lang="en-US" sz="2100" dirty="0"/>
          </a:p>
        </p:txBody>
      </p:sp>
    </p:spTree>
    <p:extLst>
      <p:ext uri="{BB962C8B-B14F-4D97-AF65-F5344CB8AC3E}">
        <p14:creationId xmlns:p14="http://schemas.microsoft.com/office/powerpoint/2010/main" val="2866430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552464" y="1595632"/>
            <a:ext cx="6557554" cy="440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buFont typeface="Arial" panose="020B0604020202020204" pitchFamily="34" charset="0"/>
              <a:buNone/>
              <a:defRPr/>
            </a:pPr>
            <a:r>
              <a:rPr lang="en-US" altLang="en-US" sz="2800" dirty="0">
                <a:solidFill>
                  <a:srgbClr val="C00000"/>
                </a:solidFill>
                <a:latin typeface="Arial Black" panose="020B0A04020102020204" pitchFamily="34" charset="0"/>
                <a:cs typeface="Arial" panose="020B0604020202020204" pitchFamily="34" charset="0"/>
              </a:rPr>
              <a:t>NGS defines, maintains and provides access to the NSRS</a:t>
            </a: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marL="285750" indent="-285750" algn="ctr">
              <a:lnSpc>
                <a:spcPct val="150000"/>
              </a:lnSpc>
              <a:defRPr/>
            </a:pPr>
            <a:endParaRPr lang="en-US" altLang="en-US" sz="2000" dirty="0" smtClean="0">
              <a:latin typeface="Arial" panose="020B0604020202020204" pitchFamily="34" charset="0"/>
              <a:cs typeface="Arial" panose="020B0604020202020204" pitchFamily="34" charset="0"/>
            </a:endParaRPr>
          </a:p>
          <a:p>
            <a:pPr marL="285750" indent="-285750" algn="ctr">
              <a:lnSpc>
                <a:spcPct val="150000"/>
              </a:lnSpc>
              <a:defRPr/>
            </a:pPr>
            <a:r>
              <a:rPr lang="en-US" altLang="en-US" sz="2000" dirty="0" smtClean="0">
                <a:latin typeface="Arial" panose="020B0604020202020204" pitchFamily="34" charset="0"/>
                <a:cs typeface="Arial" panose="020B0604020202020204" pitchFamily="34" charset="0"/>
              </a:rPr>
              <a:t>North </a:t>
            </a:r>
            <a:r>
              <a:rPr lang="en-US" altLang="en-US" sz="2000" dirty="0">
                <a:latin typeface="Arial" panose="020B0604020202020204" pitchFamily="34" charset="0"/>
                <a:cs typeface="Arial" panose="020B0604020202020204" pitchFamily="34" charset="0"/>
              </a:rPr>
              <a:t>American Datum of 1983 </a:t>
            </a:r>
            <a:r>
              <a:rPr lang="en-US" altLang="en-US" sz="2000" b="1" dirty="0">
                <a:latin typeface="Arial" panose="020B0604020202020204" pitchFamily="34" charset="0"/>
                <a:cs typeface="Arial" panose="020B0604020202020204" pitchFamily="34" charset="0"/>
              </a:rPr>
              <a:t>(NAD 83)</a:t>
            </a:r>
          </a:p>
          <a:p>
            <a:pPr marL="285750" indent="-285750" algn="ctr">
              <a:lnSpc>
                <a:spcPct val="150000"/>
              </a:lnSpc>
              <a:defRPr/>
            </a:pPr>
            <a:r>
              <a:rPr lang="en-US" altLang="en-US" sz="2000" dirty="0">
                <a:latin typeface="Arial" panose="020B0604020202020204" pitchFamily="34" charset="0"/>
                <a:cs typeface="Arial" panose="020B0604020202020204" pitchFamily="34" charset="0"/>
              </a:rPr>
              <a:t>North American Vertical Datum of 1988 </a:t>
            </a:r>
            <a:r>
              <a:rPr lang="en-US" altLang="en-US" sz="2000" b="1" dirty="0">
                <a:latin typeface="Arial" panose="020B0604020202020204" pitchFamily="34" charset="0"/>
                <a:cs typeface="Arial" panose="020B0604020202020204" pitchFamily="34" charset="0"/>
              </a:rPr>
              <a:t>(NAVD 88)</a:t>
            </a:r>
          </a:p>
        </p:txBody>
      </p:sp>
      <p:sp>
        <p:nvSpPr>
          <p:cNvPr id="27653" name="Title 1"/>
          <p:cNvSpPr txBox="1">
            <a:spLocks/>
          </p:cNvSpPr>
          <p:nvPr/>
        </p:nvSpPr>
        <p:spPr bwMode="auto">
          <a:xfrm>
            <a:off x="574766" y="690257"/>
            <a:ext cx="1117969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a:spcBef>
                <a:spcPct val="20000"/>
              </a:spcBef>
              <a:buFont typeface="Arial" panose="020B0604020202020204" pitchFamily="34" charset="0"/>
              <a:buNone/>
              <a:defRPr sz="4400">
                <a:latin typeface="+mj-lt"/>
                <a:ea typeface="MS PGothic" panose="020B0600070205080204" pitchFamily="34" charset="-128"/>
              </a:defRPr>
            </a:lvl1pPr>
            <a:lvl2pPr marL="742950" indent="-285750">
              <a:spcBef>
                <a:spcPct val="20000"/>
              </a:spcBef>
              <a:buFont typeface="Arial" panose="020B0604020202020204" pitchFamily="34" charset="0"/>
              <a:buChar char="–"/>
              <a:defRPr sz="2800">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Gill Sans MT" panose="020B0502020104020203" pitchFamily="34" charset="0"/>
                <a:ea typeface="MS PGothic" panose="020B0600070205080204" pitchFamily="34" charset="-128"/>
              </a:defRPr>
            </a:lvl9pPr>
          </a:lstStyle>
          <a:p>
            <a:r>
              <a:rPr lang="en-US" altLang="en-US" dirty="0"/>
              <a:t>The National Spatial Reference System (NSRS)</a:t>
            </a:r>
          </a:p>
        </p:txBody>
      </p:sp>
      <p:sp>
        <p:nvSpPr>
          <p:cNvPr id="6" name="Rectangle 5"/>
          <p:cNvSpPr/>
          <p:nvPr/>
        </p:nvSpPr>
        <p:spPr>
          <a:xfrm>
            <a:off x="1431180" y="2934079"/>
            <a:ext cx="4301399" cy="1569660"/>
          </a:xfrm>
          <a:prstGeom prst="rect">
            <a:avLst/>
          </a:prstGeom>
          <a:ln w="19050">
            <a:solidFill>
              <a:sysClr val="windowText" lastClr="000000"/>
            </a:solidFill>
          </a:ln>
        </p:spPr>
        <p:txBody>
          <a:bodyPr wrap="square">
            <a:spAutoFit/>
          </a:bodyPr>
          <a:lstStyle/>
          <a:p>
            <a:pPr algn="ctr">
              <a:defRPr/>
            </a:pPr>
            <a:r>
              <a:rPr lang="en-US" altLang="en-US" sz="3200" dirty="0">
                <a:solidFill>
                  <a:prstClr val="black"/>
                </a:solidFill>
                <a:latin typeface="Tw Cen MT Condensed" panose="020B0606020104020203" pitchFamily="34" charset="0"/>
              </a:rPr>
              <a:t>Latitude • Longitude • </a:t>
            </a:r>
            <a:r>
              <a:rPr lang="en-US" altLang="en-US" sz="3200" u="sng" dirty="0">
                <a:solidFill>
                  <a:prstClr val="black"/>
                </a:solidFill>
                <a:latin typeface="Tw Cen MT Condensed" panose="020B0606020104020203" pitchFamily="34" charset="0"/>
              </a:rPr>
              <a:t>Elevation</a:t>
            </a:r>
            <a:r>
              <a:rPr lang="en-US" altLang="en-US" sz="3200" dirty="0">
                <a:solidFill>
                  <a:prstClr val="black"/>
                </a:solidFill>
                <a:latin typeface="Tw Cen MT Condensed" panose="020B0606020104020203" pitchFamily="34" charset="0"/>
              </a:rPr>
              <a:t> • Gravity • Shoreline Position</a:t>
            </a:r>
          </a:p>
          <a:p>
            <a:pPr>
              <a:defRPr/>
            </a:pPr>
            <a:r>
              <a:rPr lang="en-US" altLang="en-US" sz="3200" dirty="0">
                <a:solidFill>
                  <a:prstClr val="black"/>
                </a:solidFill>
                <a:latin typeface="Tw Cen MT Condensed" panose="020B0606020104020203" pitchFamily="34" charset="0"/>
              </a:rPr>
              <a:t>      + changes over time </a:t>
            </a:r>
          </a:p>
        </p:txBody>
      </p:sp>
      <p:pic>
        <p:nvPicPr>
          <p:cNvPr id="8" name="Picture 7"/>
          <p:cNvPicPr>
            <a:picLocks noChangeAspect="1"/>
          </p:cNvPicPr>
          <p:nvPr/>
        </p:nvPicPr>
        <p:blipFill>
          <a:blip r:embed="rId3"/>
          <a:stretch>
            <a:fillRect/>
          </a:stretch>
        </p:blipFill>
        <p:spPr>
          <a:xfrm>
            <a:off x="7249610" y="2401017"/>
            <a:ext cx="4694327" cy="2658086"/>
          </a:xfrm>
          <a:prstGeom prst="rect">
            <a:avLst/>
          </a:prstGeom>
        </p:spPr>
      </p:pic>
      <p:sp>
        <p:nvSpPr>
          <p:cNvPr id="3" name="TextBox 2"/>
          <p:cNvSpPr txBox="1"/>
          <p:nvPr/>
        </p:nvSpPr>
        <p:spPr>
          <a:xfrm>
            <a:off x="8170606" y="5397910"/>
            <a:ext cx="3583858" cy="584775"/>
          </a:xfrm>
          <a:prstGeom prst="rect">
            <a:avLst/>
          </a:prstGeom>
          <a:noFill/>
        </p:spPr>
        <p:txBody>
          <a:bodyPr wrap="square" rtlCol="0">
            <a:spAutoFit/>
          </a:bodyPr>
          <a:lstStyle/>
          <a:p>
            <a:r>
              <a:rPr lang="en-US" sz="3200" dirty="0" smtClean="0">
                <a:solidFill>
                  <a:srgbClr val="FF0000"/>
                </a:solidFill>
              </a:rPr>
              <a:t>Today’s NSRS</a:t>
            </a:r>
            <a:endParaRPr lang="en-US" sz="3200" dirty="0">
              <a:solidFill>
                <a:srgbClr val="FF0000"/>
              </a:solidFill>
            </a:endParaRPr>
          </a:p>
        </p:txBody>
      </p:sp>
    </p:spTree>
    <p:extLst>
      <p:ext uri="{BB962C8B-B14F-4D97-AF65-F5344CB8AC3E}">
        <p14:creationId xmlns:p14="http://schemas.microsoft.com/office/powerpoint/2010/main" val="423380051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noGrp="1"/>
          </p:cNvGraphicFramePr>
          <p:nvPr>
            <p:extLst>
              <p:ext uri="{D42A27DB-BD31-4B8C-83A1-F6EECF244321}">
                <p14:modId xmlns:p14="http://schemas.microsoft.com/office/powerpoint/2010/main" val="1575561858"/>
              </p:ext>
            </p:extLst>
          </p:nvPr>
        </p:nvGraphicFramePr>
        <p:xfrm>
          <a:off x="0" y="1834675"/>
          <a:ext cx="12192000" cy="502332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18866" y="724521"/>
            <a:ext cx="10272216" cy="646331"/>
          </a:xfrm>
          <a:prstGeom prst="rect">
            <a:avLst/>
          </a:prstGeom>
          <a:noFill/>
        </p:spPr>
        <p:txBody>
          <a:bodyPr wrap="square" rtlCol="0">
            <a:spAutoFit/>
          </a:bodyPr>
          <a:lstStyle/>
          <a:p>
            <a:pPr algn="ctr" defTabSz="457189">
              <a:defRPr/>
            </a:pPr>
            <a:r>
              <a:rPr lang="en-US" sz="3600" dirty="0">
                <a:solidFill>
                  <a:prstClr val="black"/>
                </a:solidFill>
                <a:latin typeface="Calibri"/>
              </a:rPr>
              <a:t>GPSonBM is Driving </a:t>
            </a:r>
            <a:r>
              <a:rPr lang="en-US" sz="3600" dirty="0" smtClean="0">
                <a:solidFill>
                  <a:prstClr val="black"/>
                </a:solidFill>
                <a:latin typeface="Calibri"/>
              </a:rPr>
              <a:t>a Surge </a:t>
            </a:r>
            <a:r>
              <a:rPr lang="en-US" sz="3600" dirty="0">
                <a:solidFill>
                  <a:prstClr val="black"/>
                </a:solidFill>
                <a:latin typeface="Calibri"/>
              </a:rPr>
              <a:t>in Shared OPUS Solutions</a:t>
            </a:r>
          </a:p>
        </p:txBody>
      </p:sp>
      <p:sp>
        <p:nvSpPr>
          <p:cNvPr id="7" name="Rounded Rectangular Callout 6"/>
          <p:cNvSpPr/>
          <p:nvPr/>
        </p:nvSpPr>
        <p:spPr>
          <a:xfrm>
            <a:off x="9065910" y="2558233"/>
            <a:ext cx="2025172" cy="908297"/>
          </a:xfrm>
          <a:prstGeom prst="wedgeRoundRectCallout">
            <a:avLst>
              <a:gd name="adj1" fmla="val -66192"/>
              <a:gd name="adj2" fmla="val 114313"/>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85800">
              <a:defRPr/>
            </a:pPr>
            <a:r>
              <a:rPr lang="en-US" sz="1800" b="1" dirty="0">
                <a:solidFill>
                  <a:sysClr val="windowText" lastClr="000000"/>
                </a:solidFill>
                <a:latin typeface="Calibri"/>
              </a:rPr>
              <a:t>2018</a:t>
            </a:r>
            <a:r>
              <a:rPr lang="en-US" sz="1800" dirty="0">
                <a:solidFill>
                  <a:sysClr val="windowText" lastClr="000000"/>
                </a:solidFill>
                <a:latin typeface="Calibri"/>
              </a:rPr>
              <a:t> </a:t>
            </a:r>
            <a:r>
              <a:rPr lang="en-US" sz="1800" dirty="0" smtClean="0">
                <a:solidFill>
                  <a:sysClr val="windowText" lastClr="000000"/>
                </a:solidFill>
                <a:latin typeface="Calibri"/>
              </a:rPr>
              <a:t>GEOID18 Campaign</a:t>
            </a:r>
            <a:endParaRPr lang="en-US" sz="1800" dirty="0">
              <a:solidFill>
                <a:sysClr val="windowText" lastClr="000000"/>
              </a:solidFill>
              <a:latin typeface="Calibri"/>
            </a:endParaRPr>
          </a:p>
        </p:txBody>
      </p:sp>
      <p:sp>
        <p:nvSpPr>
          <p:cNvPr id="6" name="Rounded Rectangular Callout 5"/>
          <p:cNvSpPr/>
          <p:nvPr/>
        </p:nvSpPr>
        <p:spPr>
          <a:xfrm>
            <a:off x="3057100" y="5178078"/>
            <a:ext cx="2370924" cy="683931"/>
          </a:xfrm>
          <a:prstGeom prst="wedgeRoundRectCallout">
            <a:avLst>
              <a:gd name="adj1" fmla="val 90798"/>
              <a:gd name="adj2" fmla="val 41019"/>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85800">
              <a:defRPr/>
            </a:pPr>
            <a:r>
              <a:rPr lang="en-US" sz="1800" b="1" dirty="0">
                <a:solidFill>
                  <a:sysClr val="windowText" lastClr="000000"/>
                </a:solidFill>
                <a:latin typeface="Calibri"/>
              </a:rPr>
              <a:t>2019</a:t>
            </a:r>
            <a:r>
              <a:rPr lang="en-US" sz="1800" dirty="0">
                <a:solidFill>
                  <a:sysClr val="windowText" lastClr="000000"/>
                </a:solidFill>
                <a:latin typeface="Calibri"/>
              </a:rPr>
              <a:t> </a:t>
            </a:r>
            <a:r>
              <a:rPr lang="en-US" sz="1800" dirty="0" smtClean="0">
                <a:solidFill>
                  <a:sysClr val="windowText" lastClr="000000"/>
                </a:solidFill>
                <a:latin typeface="Calibri"/>
              </a:rPr>
              <a:t>Transformation </a:t>
            </a:r>
            <a:r>
              <a:rPr lang="en-US" sz="1800" dirty="0">
                <a:solidFill>
                  <a:sysClr val="windowText" lastClr="000000"/>
                </a:solidFill>
                <a:latin typeface="Calibri"/>
              </a:rPr>
              <a:t>Tool Campaign Launch </a:t>
            </a:r>
          </a:p>
        </p:txBody>
      </p:sp>
      <p:sp>
        <p:nvSpPr>
          <p:cNvPr id="13" name="Rounded Rectangular Callout 12"/>
          <p:cNvSpPr/>
          <p:nvPr/>
        </p:nvSpPr>
        <p:spPr>
          <a:xfrm>
            <a:off x="4326340" y="2688610"/>
            <a:ext cx="1774209" cy="1119116"/>
          </a:xfrm>
          <a:prstGeom prst="wedgeRoundRectCallout">
            <a:avLst>
              <a:gd name="adj1" fmla="val 78897"/>
              <a:gd name="adj2" fmla="val 71173"/>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685800">
              <a:defRPr/>
            </a:pPr>
            <a:r>
              <a:rPr lang="en-US" sz="1800" b="1" dirty="0" smtClean="0">
                <a:solidFill>
                  <a:sysClr val="windowText" lastClr="000000"/>
                </a:solidFill>
                <a:latin typeface="Calibri"/>
              </a:rPr>
              <a:t>2020</a:t>
            </a:r>
            <a:r>
              <a:rPr lang="en-US" sz="1800" dirty="0" smtClean="0">
                <a:solidFill>
                  <a:sysClr val="windowText" lastClr="000000"/>
                </a:solidFill>
                <a:latin typeface="Calibri"/>
              </a:rPr>
              <a:t> Transformation </a:t>
            </a:r>
            <a:r>
              <a:rPr lang="en-US" sz="1800" dirty="0">
                <a:solidFill>
                  <a:sysClr val="windowText" lastClr="000000"/>
                </a:solidFill>
                <a:latin typeface="Calibri"/>
              </a:rPr>
              <a:t>Tool </a:t>
            </a:r>
            <a:r>
              <a:rPr lang="en-US" sz="1800" dirty="0" smtClean="0">
                <a:solidFill>
                  <a:sysClr val="windowText" lastClr="000000"/>
                </a:solidFill>
                <a:latin typeface="Calibri"/>
              </a:rPr>
              <a:t>Campaign</a:t>
            </a:r>
            <a:endParaRPr lang="en-US" sz="1800" dirty="0">
              <a:solidFill>
                <a:sysClr val="windowText" lastClr="000000"/>
              </a:solidFill>
              <a:latin typeface="Calibri"/>
            </a:endParaRPr>
          </a:p>
        </p:txBody>
      </p:sp>
    </p:spTree>
    <p:extLst>
      <p:ext uri="{BB962C8B-B14F-4D97-AF65-F5344CB8AC3E}">
        <p14:creationId xmlns:p14="http://schemas.microsoft.com/office/powerpoint/2010/main" val="338562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OPUS Shared Solutions Dashboard</a:t>
            </a:r>
            <a:endParaRPr lang="en-US" dirty="0"/>
          </a:p>
        </p:txBody>
      </p:sp>
      <p:pic>
        <p:nvPicPr>
          <p:cNvPr id="7" name="Picture 6"/>
          <p:cNvPicPr>
            <a:picLocks noChangeAspect="1"/>
          </p:cNvPicPr>
          <p:nvPr/>
        </p:nvPicPr>
        <p:blipFill>
          <a:blip r:embed="rId2"/>
          <a:stretch>
            <a:fillRect/>
          </a:stretch>
        </p:blipFill>
        <p:spPr>
          <a:xfrm>
            <a:off x="2863748" y="10091158"/>
            <a:ext cx="8153168" cy="4381535"/>
          </a:xfrm>
          <a:prstGeom prst="rect">
            <a:avLst/>
          </a:prstGeom>
        </p:spPr>
      </p:pic>
      <p:pic>
        <p:nvPicPr>
          <p:cNvPr id="3" name="Picture 2"/>
          <p:cNvPicPr>
            <a:picLocks noChangeAspect="1"/>
          </p:cNvPicPr>
          <p:nvPr/>
        </p:nvPicPr>
        <p:blipFill>
          <a:blip r:embed="rId3"/>
          <a:stretch>
            <a:fillRect/>
          </a:stretch>
        </p:blipFill>
        <p:spPr>
          <a:xfrm>
            <a:off x="219075" y="2392439"/>
            <a:ext cx="8958464" cy="4313161"/>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747353309"/>
              </p:ext>
            </p:extLst>
          </p:nvPr>
        </p:nvGraphicFramePr>
        <p:xfrm>
          <a:off x="8972550" y="3297315"/>
          <a:ext cx="3105149" cy="2768600"/>
        </p:xfrm>
        <a:graphic>
          <a:graphicData uri="http://schemas.openxmlformats.org/drawingml/2006/table">
            <a:tbl>
              <a:tblPr firstRow="1" bandRow="1">
                <a:tableStyleId>{5C22544A-7EE6-4342-B048-85BDC9FD1C3A}</a:tableStyleId>
              </a:tblPr>
              <a:tblGrid>
                <a:gridCol w="1676648">
                  <a:extLst>
                    <a:ext uri="{9D8B030D-6E8A-4147-A177-3AD203B41FA5}">
                      <a16:colId xmlns:a16="http://schemas.microsoft.com/office/drawing/2014/main" val="2088509437"/>
                    </a:ext>
                  </a:extLst>
                </a:gridCol>
                <a:gridCol w="1428501">
                  <a:extLst>
                    <a:ext uri="{9D8B030D-6E8A-4147-A177-3AD203B41FA5}">
                      <a16:colId xmlns:a16="http://schemas.microsoft.com/office/drawing/2014/main" val="2103495573"/>
                    </a:ext>
                  </a:extLst>
                </a:gridCol>
              </a:tblGrid>
              <a:tr h="370840">
                <a:tc>
                  <a:txBody>
                    <a:bodyPr/>
                    <a:lstStyle/>
                    <a:p>
                      <a:r>
                        <a:rPr lang="en-US" dirty="0" smtClean="0"/>
                        <a:t>Agency type</a:t>
                      </a:r>
                      <a:endParaRPr lang="en-US" dirty="0"/>
                    </a:p>
                  </a:txBody>
                  <a:tcPr/>
                </a:tc>
                <a:tc>
                  <a:txBody>
                    <a:bodyPr/>
                    <a:lstStyle/>
                    <a:p>
                      <a:r>
                        <a:rPr lang="en-US" dirty="0" smtClean="0"/>
                        <a:t># Shared Solutions on NGS marks</a:t>
                      </a:r>
                      <a:endParaRPr lang="en-US" dirty="0"/>
                    </a:p>
                  </a:txBody>
                  <a:tcPr/>
                </a:tc>
                <a:extLst>
                  <a:ext uri="{0D108BD9-81ED-4DB2-BD59-A6C34878D82A}">
                    <a16:rowId xmlns:a16="http://schemas.microsoft.com/office/drawing/2014/main" val="1354004600"/>
                  </a:ext>
                </a:extLst>
              </a:tr>
              <a:tr h="370840">
                <a:tc>
                  <a:txBody>
                    <a:bodyPr/>
                    <a:lstStyle/>
                    <a:p>
                      <a:r>
                        <a:rPr lang="en-US" dirty="0" smtClean="0"/>
                        <a:t>State</a:t>
                      </a:r>
                      <a:endParaRPr lang="en-US" dirty="0"/>
                    </a:p>
                  </a:txBody>
                  <a:tcPr/>
                </a:tc>
                <a:tc>
                  <a:txBody>
                    <a:bodyPr/>
                    <a:lstStyle/>
                    <a:p>
                      <a:r>
                        <a:rPr lang="en-US" dirty="0" smtClean="0"/>
                        <a:t>16,500</a:t>
                      </a:r>
                      <a:endParaRPr lang="en-US" dirty="0"/>
                    </a:p>
                  </a:txBody>
                  <a:tcPr/>
                </a:tc>
                <a:extLst>
                  <a:ext uri="{0D108BD9-81ED-4DB2-BD59-A6C34878D82A}">
                    <a16:rowId xmlns:a16="http://schemas.microsoft.com/office/drawing/2014/main" val="3500577698"/>
                  </a:ext>
                </a:extLst>
              </a:tr>
              <a:tr h="37084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dirty="0" smtClean="0"/>
                        <a:t>Private Sector</a:t>
                      </a:r>
                    </a:p>
                  </a:txBody>
                  <a:tcPr/>
                </a:tc>
                <a:tc>
                  <a:txBody>
                    <a:bodyPr/>
                    <a:lstStyle/>
                    <a:p>
                      <a:r>
                        <a:rPr lang="en-US" dirty="0" smtClean="0"/>
                        <a:t>4,000</a:t>
                      </a:r>
                      <a:endParaRPr lang="en-US" dirty="0"/>
                    </a:p>
                  </a:txBody>
                  <a:tcPr/>
                </a:tc>
                <a:extLst>
                  <a:ext uri="{0D108BD9-81ED-4DB2-BD59-A6C34878D82A}">
                    <a16:rowId xmlns:a16="http://schemas.microsoft.com/office/drawing/2014/main" val="2501708678"/>
                  </a:ext>
                </a:extLst>
              </a:tr>
              <a:tr h="37084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dirty="0" smtClean="0"/>
                        <a:t>Federal</a:t>
                      </a:r>
                    </a:p>
                  </a:txBody>
                  <a:tcPr/>
                </a:tc>
                <a:tc>
                  <a:txBody>
                    <a:bodyPr/>
                    <a:lstStyle/>
                    <a:p>
                      <a:r>
                        <a:rPr lang="en-US" dirty="0" smtClean="0"/>
                        <a:t>3,000</a:t>
                      </a:r>
                      <a:endParaRPr lang="en-US" dirty="0"/>
                    </a:p>
                  </a:txBody>
                  <a:tcPr/>
                </a:tc>
                <a:extLst>
                  <a:ext uri="{0D108BD9-81ED-4DB2-BD59-A6C34878D82A}">
                    <a16:rowId xmlns:a16="http://schemas.microsoft.com/office/drawing/2014/main" val="2464612380"/>
                  </a:ext>
                </a:extLst>
              </a:tr>
              <a:tr h="370840">
                <a:tc>
                  <a:txBody>
                    <a:bodyPr/>
                    <a:lstStyle/>
                    <a:p>
                      <a:r>
                        <a:rPr lang="en-US" dirty="0" smtClean="0"/>
                        <a:t>Academic</a:t>
                      </a:r>
                      <a:endParaRPr lang="en-US" dirty="0"/>
                    </a:p>
                  </a:txBody>
                  <a:tcPr/>
                </a:tc>
                <a:tc>
                  <a:txBody>
                    <a:bodyPr/>
                    <a:lstStyle/>
                    <a:p>
                      <a:r>
                        <a:rPr lang="en-US" dirty="0" smtClean="0"/>
                        <a:t>772</a:t>
                      </a:r>
                      <a:endParaRPr lang="en-US" dirty="0"/>
                    </a:p>
                  </a:txBody>
                  <a:tcPr/>
                </a:tc>
                <a:extLst>
                  <a:ext uri="{0D108BD9-81ED-4DB2-BD59-A6C34878D82A}">
                    <a16:rowId xmlns:a16="http://schemas.microsoft.com/office/drawing/2014/main" val="2662671429"/>
                  </a:ext>
                </a:extLst>
              </a:tr>
              <a:tr h="370840">
                <a:tc>
                  <a:txBody>
                    <a:bodyPr/>
                    <a:lstStyle/>
                    <a:p>
                      <a:r>
                        <a:rPr lang="en-US" dirty="0" smtClean="0"/>
                        <a:t>Local Gov’t</a:t>
                      </a:r>
                      <a:endParaRPr lang="en-US" dirty="0"/>
                    </a:p>
                  </a:txBody>
                  <a:tcPr/>
                </a:tc>
                <a:tc>
                  <a:txBody>
                    <a:bodyPr/>
                    <a:lstStyle/>
                    <a:p>
                      <a:r>
                        <a:rPr lang="en-US" dirty="0" smtClean="0"/>
                        <a:t>580</a:t>
                      </a:r>
                      <a:endParaRPr lang="en-US" dirty="0"/>
                    </a:p>
                  </a:txBody>
                  <a:tcPr/>
                </a:tc>
                <a:extLst>
                  <a:ext uri="{0D108BD9-81ED-4DB2-BD59-A6C34878D82A}">
                    <a16:rowId xmlns:a16="http://schemas.microsoft.com/office/drawing/2014/main" val="2826386227"/>
                  </a:ext>
                </a:extLst>
              </a:tr>
            </a:tbl>
          </a:graphicData>
        </a:graphic>
      </p:graphicFrame>
      <p:sp>
        <p:nvSpPr>
          <p:cNvPr id="13" name="TextBox 12"/>
          <p:cNvSpPr txBox="1"/>
          <p:nvPr/>
        </p:nvSpPr>
        <p:spPr>
          <a:xfrm>
            <a:off x="523875" y="1209675"/>
            <a:ext cx="10191750" cy="954107"/>
          </a:xfrm>
          <a:prstGeom prst="rect">
            <a:avLst/>
          </a:prstGeom>
          <a:noFill/>
        </p:spPr>
        <p:txBody>
          <a:bodyPr wrap="square" rtlCol="0">
            <a:spAutoFit/>
          </a:bodyPr>
          <a:lstStyle/>
          <a:p>
            <a:pPr algn="ctr"/>
            <a:r>
              <a:rPr lang="en-US" sz="2800" dirty="0" smtClean="0"/>
              <a:t>Dashboard enables sorting and visualization of Shared Solutions by</a:t>
            </a:r>
          </a:p>
          <a:p>
            <a:pPr algn="ctr"/>
            <a:r>
              <a:rPr lang="en-US" sz="2800" dirty="0" smtClean="0"/>
              <a:t>Month &amp; Year, State, Agency Type, and submitting agency </a:t>
            </a:r>
            <a:endParaRPr lang="en-US" sz="2800" dirty="0"/>
          </a:p>
        </p:txBody>
      </p:sp>
      <p:sp>
        <p:nvSpPr>
          <p:cNvPr id="15" name="Rectangular Callout 14"/>
          <p:cNvSpPr/>
          <p:nvPr/>
        </p:nvSpPr>
        <p:spPr>
          <a:xfrm>
            <a:off x="2862262" y="5321301"/>
            <a:ext cx="1452563" cy="984250"/>
          </a:xfrm>
          <a:prstGeom prst="wedgeRectCallout">
            <a:avLst>
              <a:gd name="adj1" fmla="val -60924"/>
              <a:gd name="adj2" fmla="val -2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chemeClr val="tx1"/>
                </a:solidFill>
              </a:rPr>
              <a:t>Note the impact of GPSonBM Campaigns </a:t>
            </a:r>
            <a:endParaRPr lang="en-US" sz="1600" dirty="0">
              <a:solidFill>
                <a:schemeClr val="tx1"/>
              </a:solidFill>
            </a:endParaRPr>
          </a:p>
        </p:txBody>
      </p:sp>
    </p:spTree>
    <p:extLst>
      <p:ext uri="{BB962C8B-B14F-4D97-AF65-F5344CB8AC3E}">
        <p14:creationId xmlns:p14="http://schemas.microsoft.com/office/powerpoint/2010/main" val="33521416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641445" y="817859"/>
            <a:ext cx="10235821" cy="490515"/>
          </a:xfrm>
        </p:spPr>
        <p:txBody>
          <a:bodyPr>
            <a:noAutofit/>
          </a:bodyPr>
          <a:lstStyle/>
          <a:p>
            <a:r>
              <a:rPr lang="en-US" sz="3600" dirty="0">
                <a:solidFill>
                  <a:prstClr val="black"/>
                </a:solidFill>
              </a:rPr>
              <a:t>GPSonBM </a:t>
            </a:r>
            <a:r>
              <a:rPr lang="en-US" sz="3600" dirty="0" smtClean="0">
                <a:solidFill>
                  <a:prstClr val="black"/>
                </a:solidFill>
              </a:rPr>
              <a:t>Priority List and Web </a:t>
            </a:r>
            <a:r>
              <a:rPr lang="en-US" sz="3600" dirty="0">
                <a:solidFill>
                  <a:prstClr val="black"/>
                </a:solidFill>
              </a:rPr>
              <a:t>Map</a:t>
            </a:r>
            <a:br>
              <a:rPr lang="en-US" sz="3600" dirty="0">
                <a:solidFill>
                  <a:prstClr val="black"/>
                </a:solidFill>
              </a:rPr>
            </a:br>
            <a:endParaRPr lang="en-US" sz="3600" dirty="0"/>
          </a:p>
        </p:txBody>
      </p:sp>
      <p:grpSp>
        <p:nvGrpSpPr>
          <p:cNvPr id="20" name="Group 19"/>
          <p:cNvGrpSpPr/>
          <p:nvPr/>
        </p:nvGrpSpPr>
        <p:grpSpPr>
          <a:xfrm>
            <a:off x="4632987" y="1358462"/>
            <a:ext cx="7381592" cy="5384166"/>
            <a:chOff x="4632987" y="1358462"/>
            <a:chExt cx="7381592" cy="5384166"/>
          </a:xfrm>
        </p:grpSpPr>
        <p:pic>
          <p:nvPicPr>
            <p:cNvPr id="9" name="Picture 8"/>
            <p:cNvPicPr>
              <a:picLocks noChangeAspect="1"/>
            </p:cNvPicPr>
            <p:nvPr/>
          </p:nvPicPr>
          <p:blipFill>
            <a:blip r:embed="rId3"/>
            <a:stretch>
              <a:fillRect/>
            </a:stretch>
          </p:blipFill>
          <p:spPr>
            <a:xfrm>
              <a:off x="4778317" y="1358462"/>
              <a:ext cx="6794983" cy="4127938"/>
            </a:xfrm>
            <a:prstGeom prst="rect">
              <a:avLst/>
            </a:prstGeom>
          </p:spPr>
        </p:pic>
        <p:sp>
          <p:nvSpPr>
            <p:cNvPr id="2" name="Rectangle 1"/>
            <p:cNvSpPr/>
            <p:nvPr/>
          </p:nvSpPr>
          <p:spPr>
            <a:xfrm>
              <a:off x="9294125" y="5536488"/>
              <a:ext cx="2720454" cy="120614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defTabSz="457189" fontAlgn="base">
                <a:spcBef>
                  <a:spcPct val="20000"/>
                </a:spcBef>
                <a:defRPr/>
              </a:pPr>
              <a:r>
                <a:rPr lang="en-US" dirty="0">
                  <a:solidFill>
                    <a:prstClr val="black"/>
                  </a:solidFill>
                  <a:latin typeface="Calibri"/>
                </a:rPr>
                <a:t>The web map has several functions that allow users to search, explore, filter, and export the data</a:t>
              </a:r>
            </a:p>
          </p:txBody>
        </p:sp>
        <p:sp>
          <p:nvSpPr>
            <p:cNvPr id="12" name="Rectangle 11"/>
            <p:cNvSpPr/>
            <p:nvPr/>
          </p:nvSpPr>
          <p:spPr>
            <a:xfrm>
              <a:off x="4632987" y="5775493"/>
              <a:ext cx="4520341" cy="830997"/>
            </a:xfrm>
            <a:prstGeom prst="rect">
              <a:avLst/>
            </a:prstGeom>
          </p:spPr>
          <p:txBody>
            <a:bodyPr wrap="none">
              <a:spAutoFit/>
            </a:bodyPr>
            <a:lstStyle/>
            <a:p>
              <a:pPr algn="ctr"/>
              <a:r>
                <a:rPr lang="en-US" sz="2400" dirty="0"/>
                <a:t>Check out </a:t>
              </a:r>
              <a:r>
                <a:rPr lang="en-US" sz="2400" dirty="0" smtClean="0"/>
                <a:t>the GPSonBM webpage:</a:t>
              </a:r>
              <a:endParaRPr lang="en-US" sz="2400" dirty="0"/>
            </a:p>
            <a:p>
              <a:pPr algn="ctr"/>
              <a:r>
                <a:rPr lang="en-US" sz="2400" dirty="0"/>
                <a:t>www.ngs.noaa.gov/GPSonBM/</a:t>
              </a:r>
            </a:p>
          </p:txBody>
        </p:sp>
      </p:grpSp>
      <p:grpSp>
        <p:nvGrpSpPr>
          <p:cNvPr id="21" name="Group 20"/>
          <p:cNvGrpSpPr/>
          <p:nvPr/>
        </p:nvGrpSpPr>
        <p:grpSpPr>
          <a:xfrm>
            <a:off x="0" y="1308374"/>
            <a:ext cx="4572161" cy="5549626"/>
            <a:chOff x="0" y="1308374"/>
            <a:chExt cx="4572161" cy="5549626"/>
          </a:xfrm>
        </p:grpSpPr>
        <p:pic>
          <p:nvPicPr>
            <p:cNvPr id="3" name="Picture 2"/>
            <p:cNvPicPr>
              <a:picLocks noChangeAspect="1"/>
            </p:cNvPicPr>
            <p:nvPr/>
          </p:nvPicPr>
          <p:blipFill>
            <a:blip r:embed="rId4"/>
            <a:stretch>
              <a:fillRect/>
            </a:stretch>
          </p:blipFill>
          <p:spPr>
            <a:xfrm>
              <a:off x="0" y="1308374"/>
              <a:ext cx="4572161" cy="5549626"/>
            </a:xfrm>
            <a:prstGeom prst="rect">
              <a:avLst/>
            </a:prstGeom>
          </p:spPr>
        </p:pic>
        <p:sp>
          <p:nvSpPr>
            <p:cNvPr id="7" name="Right Arrow 6"/>
            <p:cNvSpPr/>
            <p:nvPr/>
          </p:nvSpPr>
          <p:spPr>
            <a:xfrm rot="11634441">
              <a:off x="825544" y="3031152"/>
              <a:ext cx="1307805" cy="31100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19" name="Group 18"/>
          <p:cNvGrpSpPr/>
          <p:nvPr/>
        </p:nvGrpSpPr>
        <p:grpSpPr>
          <a:xfrm>
            <a:off x="7128667" y="4169835"/>
            <a:ext cx="1119116" cy="1004582"/>
            <a:chOff x="7128667" y="4169835"/>
            <a:chExt cx="1119116" cy="1004582"/>
          </a:xfrm>
        </p:grpSpPr>
        <p:sp>
          <p:nvSpPr>
            <p:cNvPr id="17" name="Right Arrow 16"/>
            <p:cNvSpPr/>
            <p:nvPr/>
          </p:nvSpPr>
          <p:spPr>
            <a:xfrm rot="5400000">
              <a:off x="7370600" y="4656611"/>
              <a:ext cx="635250" cy="4003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TextBox 17"/>
            <p:cNvSpPr txBox="1"/>
            <p:nvPr/>
          </p:nvSpPr>
          <p:spPr>
            <a:xfrm>
              <a:off x="7128667" y="4169835"/>
              <a:ext cx="1119116" cy="369332"/>
            </a:xfrm>
            <a:prstGeom prst="rect">
              <a:avLst/>
            </a:prstGeom>
            <a:solidFill>
              <a:schemeClr val="bg1"/>
            </a:solidFill>
          </p:spPr>
          <p:txBody>
            <a:bodyPr wrap="square" rtlCol="0">
              <a:spAutoFit/>
            </a:bodyPr>
            <a:lstStyle/>
            <a:p>
              <a:r>
                <a:rPr lang="en-US" dirty="0" smtClean="0"/>
                <a:t>Layer List</a:t>
              </a:r>
              <a:endParaRPr lang="en-US" dirty="0"/>
            </a:p>
          </p:txBody>
        </p:sp>
      </p:grpSp>
      <p:grpSp>
        <p:nvGrpSpPr>
          <p:cNvPr id="23" name="Group 22"/>
          <p:cNvGrpSpPr/>
          <p:nvPr/>
        </p:nvGrpSpPr>
        <p:grpSpPr>
          <a:xfrm>
            <a:off x="0" y="1119116"/>
            <a:ext cx="12192000" cy="5738884"/>
            <a:chOff x="135261" y="1308374"/>
            <a:chExt cx="12056739" cy="5480919"/>
          </a:xfrm>
        </p:grpSpPr>
        <p:pic>
          <p:nvPicPr>
            <p:cNvPr id="13" name="Picture 12"/>
            <p:cNvPicPr>
              <a:picLocks noChangeAspect="1"/>
            </p:cNvPicPr>
            <p:nvPr/>
          </p:nvPicPr>
          <p:blipFill>
            <a:blip r:embed="rId5"/>
            <a:stretch>
              <a:fillRect/>
            </a:stretch>
          </p:blipFill>
          <p:spPr>
            <a:xfrm>
              <a:off x="1055427" y="1308374"/>
              <a:ext cx="11136573" cy="5480919"/>
            </a:xfrm>
            <a:prstGeom prst="rect">
              <a:avLst/>
            </a:prstGeom>
          </p:spPr>
        </p:pic>
        <p:sp>
          <p:nvSpPr>
            <p:cNvPr id="22" name="Right Arrow 21"/>
            <p:cNvSpPr/>
            <p:nvPr/>
          </p:nvSpPr>
          <p:spPr>
            <a:xfrm rot="20622938">
              <a:off x="135261" y="3368066"/>
              <a:ext cx="1426353" cy="3221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6"/>
          <a:stretch>
            <a:fillRect/>
          </a:stretch>
        </p:blipFill>
        <p:spPr>
          <a:xfrm>
            <a:off x="5821" y="1119116"/>
            <a:ext cx="12201948" cy="5738884"/>
          </a:xfrm>
          <a:prstGeom prst="rect">
            <a:avLst/>
          </a:prstGeom>
        </p:spPr>
      </p:pic>
      <p:grpSp>
        <p:nvGrpSpPr>
          <p:cNvPr id="25" name="Group 24"/>
          <p:cNvGrpSpPr/>
          <p:nvPr/>
        </p:nvGrpSpPr>
        <p:grpSpPr>
          <a:xfrm>
            <a:off x="5493757" y="1798889"/>
            <a:ext cx="6714012" cy="4028009"/>
            <a:chOff x="5493757" y="1798889"/>
            <a:chExt cx="6714012" cy="4028009"/>
          </a:xfrm>
        </p:grpSpPr>
        <p:pic>
          <p:nvPicPr>
            <p:cNvPr id="16" name="Picture 15"/>
            <p:cNvPicPr>
              <a:picLocks noChangeAspect="1"/>
            </p:cNvPicPr>
            <p:nvPr/>
          </p:nvPicPr>
          <p:blipFill>
            <a:blip r:embed="rId7"/>
            <a:stretch>
              <a:fillRect/>
            </a:stretch>
          </p:blipFill>
          <p:spPr>
            <a:xfrm>
              <a:off x="7250220" y="1798889"/>
              <a:ext cx="4957549" cy="4028009"/>
            </a:xfrm>
            <a:prstGeom prst="rect">
              <a:avLst/>
            </a:prstGeom>
          </p:spPr>
        </p:pic>
        <p:sp>
          <p:nvSpPr>
            <p:cNvPr id="24" name="Right Arrow 23"/>
            <p:cNvSpPr/>
            <p:nvPr/>
          </p:nvSpPr>
          <p:spPr>
            <a:xfrm rot="20383933">
              <a:off x="5493757" y="4001570"/>
              <a:ext cx="1986310" cy="6554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44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1"/>
            <a:ext cx="10972800" cy="786066"/>
          </a:xfrm>
        </p:spPr>
        <p:txBody>
          <a:bodyPr>
            <a:noAutofit/>
          </a:bodyPr>
          <a:lstStyle/>
          <a:p>
            <a:r>
              <a:rPr lang="en-US" sz="4800" dirty="0" smtClean="0"/>
              <a:t>National Coverage and Local Densification</a:t>
            </a:r>
            <a:endParaRPr lang="en-US" sz="4800" dirty="0"/>
          </a:p>
        </p:txBody>
      </p:sp>
      <p:sp>
        <p:nvSpPr>
          <p:cNvPr id="3" name="Content Placeholder 2"/>
          <p:cNvSpPr>
            <a:spLocks noGrp="1"/>
          </p:cNvSpPr>
          <p:nvPr>
            <p:ph idx="1"/>
          </p:nvPr>
        </p:nvSpPr>
        <p:spPr>
          <a:xfrm>
            <a:off x="257755" y="1431763"/>
            <a:ext cx="9226819" cy="4955454"/>
          </a:xfrm>
        </p:spPr>
        <p:txBody>
          <a:bodyPr>
            <a:normAutofit/>
          </a:bodyPr>
          <a:lstStyle/>
          <a:p>
            <a:pPr fontAlgn="base"/>
            <a:r>
              <a:rPr lang="en-US" sz="3200" dirty="0" smtClean="0"/>
              <a:t>NGS has a National Coverage goal of 10 km spacing 10 km hexagons illustrate this coverage on the map</a:t>
            </a:r>
          </a:p>
          <a:p>
            <a:pPr fontAlgn="base"/>
            <a:r>
              <a:rPr lang="en-US" sz="3200" dirty="0" smtClean="0"/>
              <a:t>Priority marks within each hexagon are selected automatically based on their metadata </a:t>
            </a:r>
          </a:p>
          <a:p>
            <a:pPr fontAlgn="base"/>
            <a:r>
              <a:rPr lang="en-US" sz="3200" dirty="0" smtClean="0"/>
              <a:t>Once the 10 km goal is reached, the opportunity to densify the model and improve </a:t>
            </a:r>
            <a:r>
              <a:rPr lang="en-US" sz="3200" dirty="0"/>
              <a:t>local results is </a:t>
            </a:r>
            <a:r>
              <a:rPr lang="en-US" sz="3200" dirty="0" smtClean="0"/>
              <a:t>unlocked. 2 km hexagons appear along with new priority marks within those hexagons</a:t>
            </a:r>
          </a:p>
        </p:txBody>
      </p:sp>
      <p:pic>
        <p:nvPicPr>
          <p:cNvPr id="5122" name="Picture 2" descr="https://www.ngs.noaa.gov/GPSonBM/images/10_km_he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5299" y="1752601"/>
            <a:ext cx="2378442" cy="20934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ngs.noaa.gov/GPSonBM/images/2_km_hex.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5299" y="4203029"/>
            <a:ext cx="2378442" cy="20934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3773415" y="6126426"/>
            <a:ext cx="522552" cy="451295"/>
          </a:xfrm>
          <a:prstGeom prst="rect">
            <a:avLst/>
          </a:prstGeom>
        </p:spPr>
      </p:pic>
      <p:sp>
        <p:nvSpPr>
          <p:cNvPr id="5" name="Rectangle 4"/>
          <p:cNvSpPr/>
          <p:nvPr/>
        </p:nvSpPr>
        <p:spPr>
          <a:xfrm>
            <a:off x="80866" y="6101510"/>
            <a:ext cx="3744551" cy="461665"/>
          </a:xfrm>
          <a:prstGeom prst="rect">
            <a:avLst/>
          </a:prstGeom>
        </p:spPr>
        <p:txBody>
          <a:bodyPr wrap="none">
            <a:spAutoFit/>
          </a:bodyPr>
          <a:lstStyle/>
          <a:p>
            <a:pPr fontAlgn="base"/>
            <a:r>
              <a:rPr lang="en-US" sz="2400" dirty="0"/>
              <a:t>Priority B hexagons are Blue </a:t>
            </a:r>
          </a:p>
        </p:txBody>
      </p:sp>
      <p:sp>
        <p:nvSpPr>
          <p:cNvPr id="6" name="Rectangle 5"/>
          <p:cNvSpPr/>
          <p:nvPr/>
        </p:nvSpPr>
        <p:spPr>
          <a:xfrm>
            <a:off x="80866" y="5561538"/>
            <a:ext cx="3752566" cy="461665"/>
          </a:xfrm>
          <a:prstGeom prst="rect">
            <a:avLst/>
          </a:prstGeom>
        </p:spPr>
        <p:txBody>
          <a:bodyPr wrap="none">
            <a:spAutoFit/>
          </a:bodyPr>
          <a:lstStyle/>
          <a:p>
            <a:pPr fontAlgn="base"/>
            <a:r>
              <a:rPr lang="en-US" sz="2400" dirty="0"/>
              <a:t>Priority A Hexagons are Gold</a:t>
            </a:r>
          </a:p>
        </p:txBody>
      </p:sp>
      <p:sp>
        <p:nvSpPr>
          <p:cNvPr id="8" name="Rectangle 7"/>
          <p:cNvSpPr/>
          <p:nvPr/>
        </p:nvSpPr>
        <p:spPr>
          <a:xfrm>
            <a:off x="4818520" y="5510790"/>
            <a:ext cx="4341522" cy="1200329"/>
          </a:xfrm>
          <a:prstGeom prst="rect">
            <a:avLst/>
          </a:prstGeom>
        </p:spPr>
        <p:txBody>
          <a:bodyPr wrap="square">
            <a:spAutoFit/>
          </a:bodyPr>
          <a:lstStyle/>
          <a:p>
            <a:pPr fontAlgn="base"/>
            <a:r>
              <a:rPr lang="en-US" sz="2400" dirty="0"/>
              <a:t>Hexagons where we have the data we need are marked </a:t>
            </a:r>
            <a:r>
              <a:rPr lang="en-US" sz="2400" dirty="0" smtClean="0"/>
              <a:t>Done </a:t>
            </a:r>
            <a:r>
              <a:rPr lang="en-US" sz="2400" dirty="0"/>
              <a:t>and </a:t>
            </a:r>
            <a:r>
              <a:rPr lang="en-US" sz="2400" dirty="0" smtClean="0"/>
              <a:t>colored </a:t>
            </a:r>
            <a:r>
              <a:rPr lang="en-US" sz="2400" dirty="0"/>
              <a:t>Green</a:t>
            </a:r>
          </a:p>
        </p:txBody>
      </p:sp>
      <p:pic>
        <p:nvPicPr>
          <p:cNvPr id="9" name="Picture 8"/>
          <p:cNvPicPr>
            <a:picLocks noChangeAspect="1"/>
          </p:cNvPicPr>
          <p:nvPr/>
        </p:nvPicPr>
        <p:blipFill>
          <a:blip r:embed="rId6"/>
          <a:stretch>
            <a:fillRect/>
          </a:stretch>
        </p:blipFill>
        <p:spPr>
          <a:xfrm>
            <a:off x="7284603" y="6287207"/>
            <a:ext cx="466725" cy="390525"/>
          </a:xfrm>
          <a:prstGeom prst="rect">
            <a:avLst/>
          </a:prstGeom>
        </p:spPr>
      </p:pic>
      <p:pic>
        <p:nvPicPr>
          <p:cNvPr id="10" name="Picture 9"/>
          <p:cNvPicPr>
            <a:picLocks noChangeAspect="1"/>
          </p:cNvPicPr>
          <p:nvPr/>
        </p:nvPicPr>
        <p:blipFill>
          <a:blip r:embed="rId7"/>
          <a:stretch>
            <a:fillRect/>
          </a:stretch>
        </p:blipFill>
        <p:spPr>
          <a:xfrm>
            <a:off x="3774151" y="5544134"/>
            <a:ext cx="552450" cy="457200"/>
          </a:xfrm>
          <a:prstGeom prst="rect">
            <a:avLst/>
          </a:prstGeom>
        </p:spPr>
      </p:pic>
      <p:pic>
        <p:nvPicPr>
          <p:cNvPr id="11" name="Picture 10"/>
          <p:cNvPicPr>
            <a:picLocks noChangeAspect="1"/>
          </p:cNvPicPr>
          <p:nvPr/>
        </p:nvPicPr>
        <p:blipFill>
          <a:blip r:embed="rId8"/>
          <a:stretch>
            <a:fillRect/>
          </a:stretch>
        </p:blipFill>
        <p:spPr>
          <a:xfrm>
            <a:off x="9384921" y="3971499"/>
            <a:ext cx="2864009" cy="2886501"/>
          </a:xfrm>
          <a:prstGeom prst="rect">
            <a:avLst/>
          </a:prstGeom>
        </p:spPr>
      </p:pic>
      <p:pic>
        <p:nvPicPr>
          <p:cNvPr id="16" name="Picture 15"/>
          <p:cNvPicPr>
            <a:picLocks noChangeAspect="1"/>
          </p:cNvPicPr>
          <p:nvPr/>
        </p:nvPicPr>
        <p:blipFill>
          <a:blip r:embed="rId9"/>
          <a:stretch>
            <a:fillRect/>
          </a:stretch>
        </p:blipFill>
        <p:spPr>
          <a:xfrm>
            <a:off x="9384921" y="1413163"/>
            <a:ext cx="2864009" cy="2627417"/>
          </a:xfrm>
          <a:prstGeom prst="rect">
            <a:avLst/>
          </a:prstGeom>
        </p:spPr>
      </p:pic>
      <p:sp>
        <p:nvSpPr>
          <p:cNvPr id="15" name="TextBox 14"/>
          <p:cNvSpPr txBox="1"/>
          <p:nvPr/>
        </p:nvSpPr>
        <p:spPr>
          <a:xfrm>
            <a:off x="11307041" y="3724824"/>
            <a:ext cx="1014484" cy="369332"/>
          </a:xfrm>
          <a:prstGeom prst="rect">
            <a:avLst/>
          </a:prstGeom>
          <a:noFill/>
        </p:spPr>
        <p:txBody>
          <a:bodyPr wrap="square" rtlCol="0">
            <a:spAutoFit/>
          </a:bodyPr>
          <a:lstStyle/>
          <a:p>
            <a:r>
              <a:rPr lang="en-US" dirty="0" smtClean="0">
                <a:solidFill>
                  <a:schemeClr val="bg1"/>
                </a:solidFill>
              </a:rPr>
              <a:t>10 km</a:t>
            </a:r>
            <a:endParaRPr lang="en-US" dirty="0">
              <a:solidFill>
                <a:schemeClr val="bg1"/>
              </a:solidFill>
            </a:endParaRPr>
          </a:p>
        </p:txBody>
      </p:sp>
      <p:sp>
        <p:nvSpPr>
          <p:cNvPr id="18" name="TextBox 17"/>
          <p:cNvSpPr txBox="1"/>
          <p:nvPr/>
        </p:nvSpPr>
        <p:spPr>
          <a:xfrm>
            <a:off x="11459325" y="6508372"/>
            <a:ext cx="1014484" cy="369332"/>
          </a:xfrm>
          <a:prstGeom prst="rect">
            <a:avLst/>
          </a:prstGeom>
          <a:noFill/>
        </p:spPr>
        <p:txBody>
          <a:bodyPr wrap="square" rtlCol="0">
            <a:spAutoFit/>
          </a:bodyPr>
          <a:lstStyle/>
          <a:p>
            <a:r>
              <a:rPr lang="en-US" dirty="0" smtClean="0">
                <a:solidFill>
                  <a:schemeClr val="bg1"/>
                </a:solidFill>
              </a:rPr>
              <a:t>2 km</a:t>
            </a:r>
            <a:endParaRPr lang="en-US" dirty="0">
              <a:solidFill>
                <a:schemeClr val="bg1"/>
              </a:solidFill>
            </a:endParaRPr>
          </a:p>
        </p:txBody>
      </p:sp>
    </p:spTree>
    <p:extLst>
      <p:ext uri="{BB962C8B-B14F-4D97-AF65-F5344CB8AC3E}">
        <p14:creationId xmlns:p14="http://schemas.microsoft.com/office/powerpoint/2010/main" val="11552640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GPSonBM Data Distribution – Completed Hexagons</a:t>
            </a:r>
            <a:endParaRPr lang="en-US" dirty="0"/>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1149531" y="1208312"/>
            <a:ext cx="9892938" cy="5574142"/>
          </a:xfrm>
          <a:prstGeom prst="rect">
            <a:avLst/>
          </a:prstGeom>
        </p:spPr>
      </p:pic>
    </p:spTree>
    <p:extLst>
      <p:ext uri="{BB962C8B-B14F-4D97-AF65-F5344CB8AC3E}">
        <p14:creationId xmlns:p14="http://schemas.microsoft.com/office/powerpoint/2010/main" val="30277784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GPSonBM Data Distribution – </a:t>
            </a:r>
            <a:r>
              <a:rPr lang="en-US" dirty="0" smtClean="0"/>
              <a:t>Remaining Targets</a:t>
            </a:r>
            <a:endParaRPr lang="en-US" dirty="0"/>
          </a:p>
        </p:txBody>
      </p:sp>
      <p:pic>
        <p:nvPicPr>
          <p:cNvPr id="7" name="Picture 6"/>
          <p:cNvPicPr>
            <a:picLocks noChangeAspect="1"/>
          </p:cNvPicPr>
          <p:nvPr/>
        </p:nvPicPr>
        <p:blipFill>
          <a:blip r:embed="rId2"/>
          <a:stretch>
            <a:fillRect/>
          </a:stretch>
        </p:blipFill>
        <p:spPr>
          <a:xfrm>
            <a:off x="1149531" y="1767840"/>
            <a:ext cx="9878658" cy="4934063"/>
          </a:xfrm>
          <a:prstGeom prst="rect">
            <a:avLst/>
          </a:prstGeom>
        </p:spPr>
      </p:pic>
    </p:spTree>
    <p:extLst>
      <p:ext uri="{BB962C8B-B14F-4D97-AF65-F5344CB8AC3E}">
        <p14:creationId xmlns:p14="http://schemas.microsoft.com/office/powerpoint/2010/main" val="3364505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51" y="522246"/>
            <a:ext cx="11966315" cy="644381"/>
          </a:xfrm>
        </p:spPr>
        <p:txBody>
          <a:bodyPr>
            <a:noAutofit/>
          </a:bodyPr>
          <a:lstStyle/>
          <a:p>
            <a:r>
              <a:rPr lang="en-US" sz="3600" dirty="0"/>
              <a:t>GPSonBM Transformation Tool Campaign: Progress Dashboard</a:t>
            </a:r>
          </a:p>
        </p:txBody>
      </p:sp>
      <p:pic>
        <p:nvPicPr>
          <p:cNvPr id="8" name="Picture 7"/>
          <p:cNvPicPr>
            <a:picLocks noChangeAspect="1"/>
          </p:cNvPicPr>
          <p:nvPr/>
        </p:nvPicPr>
        <p:blipFill>
          <a:blip r:embed="rId3"/>
          <a:stretch>
            <a:fillRect/>
          </a:stretch>
        </p:blipFill>
        <p:spPr>
          <a:xfrm>
            <a:off x="111951" y="1166627"/>
            <a:ext cx="11966315" cy="5691373"/>
          </a:xfrm>
          <a:prstGeom prst="rect">
            <a:avLst/>
          </a:prstGeom>
        </p:spPr>
      </p:pic>
      <p:pic>
        <p:nvPicPr>
          <p:cNvPr id="3" name="Picture 2"/>
          <p:cNvPicPr>
            <a:picLocks noChangeAspect="1"/>
          </p:cNvPicPr>
          <p:nvPr/>
        </p:nvPicPr>
        <p:blipFill>
          <a:blip r:embed="rId4"/>
          <a:stretch>
            <a:fillRect/>
          </a:stretch>
        </p:blipFill>
        <p:spPr>
          <a:xfrm>
            <a:off x="5947410" y="1495834"/>
            <a:ext cx="2014923" cy="531089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526292011"/>
              </p:ext>
            </p:extLst>
          </p:nvPr>
        </p:nvGraphicFramePr>
        <p:xfrm>
          <a:off x="3753646" y="1972693"/>
          <a:ext cx="2107678" cy="4079240"/>
        </p:xfrm>
        <a:graphic>
          <a:graphicData uri="http://schemas.openxmlformats.org/drawingml/2006/table">
            <a:tbl>
              <a:tblPr firstRow="1" bandRow="1">
                <a:tableStyleId>{5C22544A-7EE6-4342-B048-85BDC9FD1C3A}</a:tableStyleId>
              </a:tblPr>
              <a:tblGrid>
                <a:gridCol w="917053">
                  <a:extLst>
                    <a:ext uri="{9D8B030D-6E8A-4147-A177-3AD203B41FA5}">
                      <a16:colId xmlns:a16="http://schemas.microsoft.com/office/drawing/2014/main" val="1485320454"/>
                    </a:ext>
                  </a:extLst>
                </a:gridCol>
                <a:gridCol w="1190625">
                  <a:extLst>
                    <a:ext uri="{9D8B030D-6E8A-4147-A177-3AD203B41FA5}">
                      <a16:colId xmlns:a16="http://schemas.microsoft.com/office/drawing/2014/main" val="1635650997"/>
                    </a:ext>
                  </a:extLst>
                </a:gridCol>
              </a:tblGrid>
              <a:tr h="370840">
                <a:tc>
                  <a:txBody>
                    <a:bodyPr/>
                    <a:lstStyle/>
                    <a:p>
                      <a:r>
                        <a:rPr lang="en-US" dirty="0" smtClean="0"/>
                        <a:t>Rank</a:t>
                      </a:r>
                      <a:endParaRPr lang="en-US" dirty="0"/>
                    </a:p>
                  </a:txBody>
                  <a:tcPr/>
                </a:tc>
                <a:tc>
                  <a:txBody>
                    <a:bodyPr/>
                    <a:lstStyle/>
                    <a:p>
                      <a:r>
                        <a:rPr lang="en-US" dirty="0" smtClean="0"/>
                        <a:t>State</a:t>
                      </a:r>
                      <a:endParaRPr lang="en-US" dirty="0"/>
                    </a:p>
                  </a:txBody>
                  <a:tcPr/>
                </a:tc>
                <a:extLst>
                  <a:ext uri="{0D108BD9-81ED-4DB2-BD59-A6C34878D82A}">
                    <a16:rowId xmlns:a16="http://schemas.microsoft.com/office/drawing/2014/main" val="1685051949"/>
                  </a:ext>
                </a:extLst>
              </a:tr>
              <a:tr h="370840">
                <a:tc>
                  <a:txBody>
                    <a:bodyPr/>
                    <a:lstStyle/>
                    <a:p>
                      <a:r>
                        <a:rPr lang="en-US" dirty="0" smtClean="0"/>
                        <a:t>1</a:t>
                      </a:r>
                    </a:p>
                  </a:txBody>
                  <a:tcPr/>
                </a:tc>
                <a:tc>
                  <a:txBody>
                    <a:bodyPr/>
                    <a:lstStyle/>
                    <a:p>
                      <a:r>
                        <a:rPr lang="en-US" dirty="0" smtClean="0"/>
                        <a:t>MN</a:t>
                      </a:r>
                      <a:endParaRPr lang="en-US" dirty="0"/>
                    </a:p>
                  </a:txBody>
                  <a:tcPr/>
                </a:tc>
                <a:extLst>
                  <a:ext uri="{0D108BD9-81ED-4DB2-BD59-A6C34878D82A}">
                    <a16:rowId xmlns:a16="http://schemas.microsoft.com/office/drawing/2014/main" val="2135721889"/>
                  </a:ext>
                </a:extLst>
              </a:tr>
              <a:tr h="370840">
                <a:tc>
                  <a:txBody>
                    <a:bodyPr/>
                    <a:lstStyle/>
                    <a:p>
                      <a:r>
                        <a:rPr lang="en-US" dirty="0" smtClean="0"/>
                        <a:t>2</a:t>
                      </a:r>
                      <a:endParaRPr lang="en-US" dirty="0"/>
                    </a:p>
                  </a:txBody>
                  <a:tcPr/>
                </a:tc>
                <a:tc>
                  <a:txBody>
                    <a:bodyPr/>
                    <a:lstStyle/>
                    <a:p>
                      <a:r>
                        <a:rPr lang="en-US" dirty="0" smtClean="0"/>
                        <a:t>IL</a:t>
                      </a:r>
                      <a:endParaRPr lang="en-US" dirty="0"/>
                    </a:p>
                  </a:txBody>
                  <a:tcPr/>
                </a:tc>
                <a:extLst>
                  <a:ext uri="{0D108BD9-81ED-4DB2-BD59-A6C34878D82A}">
                    <a16:rowId xmlns:a16="http://schemas.microsoft.com/office/drawing/2014/main" val="1801969889"/>
                  </a:ext>
                </a:extLst>
              </a:tr>
              <a:tr h="370840">
                <a:tc>
                  <a:txBody>
                    <a:bodyPr/>
                    <a:lstStyle/>
                    <a:p>
                      <a:r>
                        <a:rPr lang="en-US" dirty="0" smtClean="0"/>
                        <a:t>3</a:t>
                      </a:r>
                      <a:endParaRPr lang="en-US" dirty="0"/>
                    </a:p>
                  </a:txBody>
                  <a:tcPr/>
                </a:tc>
                <a:tc>
                  <a:txBody>
                    <a:bodyPr/>
                    <a:lstStyle/>
                    <a:p>
                      <a:r>
                        <a:rPr lang="en-US" dirty="0" smtClean="0"/>
                        <a:t>NC</a:t>
                      </a:r>
                      <a:endParaRPr lang="en-US" dirty="0"/>
                    </a:p>
                  </a:txBody>
                  <a:tcPr/>
                </a:tc>
                <a:extLst>
                  <a:ext uri="{0D108BD9-81ED-4DB2-BD59-A6C34878D82A}">
                    <a16:rowId xmlns:a16="http://schemas.microsoft.com/office/drawing/2014/main" val="3500038507"/>
                  </a:ext>
                </a:extLst>
              </a:tr>
              <a:tr h="370840">
                <a:tc>
                  <a:txBody>
                    <a:bodyPr/>
                    <a:lstStyle/>
                    <a:p>
                      <a:r>
                        <a:rPr lang="en-US" dirty="0" smtClean="0"/>
                        <a:t>4</a:t>
                      </a:r>
                      <a:endParaRPr lang="en-US" dirty="0"/>
                    </a:p>
                  </a:txBody>
                  <a:tcPr/>
                </a:tc>
                <a:tc>
                  <a:txBody>
                    <a:bodyPr/>
                    <a:lstStyle/>
                    <a:p>
                      <a:r>
                        <a:rPr lang="en-US" dirty="0" smtClean="0"/>
                        <a:t>WI</a:t>
                      </a:r>
                      <a:endParaRPr lang="en-US" dirty="0"/>
                    </a:p>
                  </a:txBody>
                  <a:tcPr/>
                </a:tc>
                <a:extLst>
                  <a:ext uri="{0D108BD9-81ED-4DB2-BD59-A6C34878D82A}">
                    <a16:rowId xmlns:a16="http://schemas.microsoft.com/office/drawing/2014/main" val="768636078"/>
                  </a:ext>
                </a:extLst>
              </a:tr>
              <a:tr h="370840">
                <a:tc>
                  <a:txBody>
                    <a:bodyPr/>
                    <a:lstStyle/>
                    <a:p>
                      <a:r>
                        <a:rPr lang="en-US" dirty="0" smtClean="0"/>
                        <a:t>5</a:t>
                      </a:r>
                      <a:endParaRPr lang="en-US" dirty="0"/>
                    </a:p>
                  </a:txBody>
                  <a:tcPr/>
                </a:tc>
                <a:tc>
                  <a:txBody>
                    <a:bodyPr/>
                    <a:lstStyle/>
                    <a:p>
                      <a:r>
                        <a:rPr lang="en-US" dirty="0" smtClean="0"/>
                        <a:t>MI</a:t>
                      </a:r>
                      <a:endParaRPr lang="en-US" dirty="0"/>
                    </a:p>
                  </a:txBody>
                  <a:tcPr/>
                </a:tc>
                <a:extLst>
                  <a:ext uri="{0D108BD9-81ED-4DB2-BD59-A6C34878D82A}">
                    <a16:rowId xmlns:a16="http://schemas.microsoft.com/office/drawing/2014/main" val="1711870283"/>
                  </a:ext>
                </a:extLst>
              </a:tr>
              <a:tr h="370840">
                <a:tc>
                  <a:txBody>
                    <a:bodyPr/>
                    <a:lstStyle/>
                    <a:p>
                      <a:r>
                        <a:rPr lang="en-US" dirty="0" smtClean="0"/>
                        <a:t>6</a:t>
                      </a:r>
                      <a:endParaRPr lang="en-US" dirty="0"/>
                    </a:p>
                  </a:txBody>
                  <a:tcPr/>
                </a:tc>
                <a:tc>
                  <a:txBody>
                    <a:bodyPr/>
                    <a:lstStyle/>
                    <a:p>
                      <a:r>
                        <a:rPr lang="en-US" dirty="0" smtClean="0"/>
                        <a:t>FL</a:t>
                      </a:r>
                      <a:endParaRPr lang="en-US" dirty="0"/>
                    </a:p>
                  </a:txBody>
                  <a:tcPr/>
                </a:tc>
                <a:extLst>
                  <a:ext uri="{0D108BD9-81ED-4DB2-BD59-A6C34878D82A}">
                    <a16:rowId xmlns:a16="http://schemas.microsoft.com/office/drawing/2014/main" val="805573251"/>
                  </a:ext>
                </a:extLst>
              </a:tr>
              <a:tr h="370840">
                <a:tc>
                  <a:txBody>
                    <a:bodyPr/>
                    <a:lstStyle/>
                    <a:p>
                      <a:r>
                        <a:rPr lang="en-US" dirty="0" smtClean="0"/>
                        <a:t>7</a:t>
                      </a:r>
                      <a:endParaRPr lang="en-US" dirty="0"/>
                    </a:p>
                  </a:txBody>
                  <a:tcPr/>
                </a:tc>
                <a:tc>
                  <a:txBody>
                    <a:bodyPr/>
                    <a:lstStyle/>
                    <a:p>
                      <a:r>
                        <a:rPr lang="en-US" dirty="0" smtClean="0"/>
                        <a:t>CA</a:t>
                      </a:r>
                      <a:endParaRPr lang="en-US" dirty="0"/>
                    </a:p>
                  </a:txBody>
                  <a:tcPr/>
                </a:tc>
                <a:extLst>
                  <a:ext uri="{0D108BD9-81ED-4DB2-BD59-A6C34878D82A}">
                    <a16:rowId xmlns:a16="http://schemas.microsoft.com/office/drawing/2014/main" val="2573495711"/>
                  </a:ext>
                </a:extLst>
              </a:tr>
              <a:tr h="370840">
                <a:tc>
                  <a:txBody>
                    <a:bodyPr/>
                    <a:lstStyle/>
                    <a:p>
                      <a:r>
                        <a:rPr lang="en-US" dirty="0" smtClean="0"/>
                        <a:t>8</a:t>
                      </a:r>
                      <a:endParaRPr lang="en-US" dirty="0"/>
                    </a:p>
                  </a:txBody>
                  <a:tcPr/>
                </a:tc>
                <a:tc>
                  <a:txBody>
                    <a:bodyPr/>
                    <a:lstStyle/>
                    <a:p>
                      <a:r>
                        <a:rPr lang="en-US" dirty="0" smtClean="0"/>
                        <a:t>NE</a:t>
                      </a:r>
                      <a:endParaRPr lang="en-US" dirty="0"/>
                    </a:p>
                  </a:txBody>
                  <a:tcPr/>
                </a:tc>
                <a:extLst>
                  <a:ext uri="{0D108BD9-81ED-4DB2-BD59-A6C34878D82A}">
                    <a16:rowId xmlns:a16="http://schemas.microsoft.com/office/drawing/2014/main" val="3420669481"/>
                  </a:ext>
                </a:extLst>
              </a:tr>
              <a:tr h="370840">
                <a:tc>
                  <a:txBody>
                    <a:bodyPr/>
                    <a:lstStyle/>
                    <a:p>
                      <a:r>
                        <a:rPr lang="en-US" dirty="0" smtClean="0"/>
                        <a:t>9</a:t>
                      </a:r>
                      <a:endParaRPr lang="en-US" dirty="0"/>
                    </a:p>
                  </a:txBody>
                  <a:tcPr/>
                </a:tc>
                <a:tc>
                  <a:txBody>
                    <a:bodyPr/>
                    <a:lstStyle/>
                    <a:p>
                      <a:r>
                        <a:rPr lang="en-US" dirty="0" smtClean="0"/>
                        <a:t>NJ</a:t>
                      </a:r>
                      <a:endParaRPr lang="en-US" dirty="0"/>
                    </a:p>
                  </a:txBody>
                  <a:tcPr/>
                </a:tc>
                <a:extLst>
                  <a:ext uri="{0D108BD9-81ED-4DB2-BD59-A6C34878D82A}">
                    <a16:rowId xmlns:a16="http://schemas.microsoft.com/office/drawing/2014/main" val="47787112"/>
                  </a:ext>
                </a:extLst>
              </a:tr>
              <a:tr h="370840">
                <a:tc>
                  <a:txBody>
                    <a:bodyPr/>
                    <a:lstStyle/>
                    <a:p>
                      <a:r>
                        <a:rPr lang="en-US" dirty="0" smtClean="0"/>
                        <a:t>10</a:t>
                      </a:r>
                      <a:endParaRPr lang="en-US" dirty="0"/>
                    </a:p>
                  </a:txBody>
                  <a:tcPr/>
                </a:tc>
                <a:tc>
                  <a:txBody>
                    <a:bodyPr/>
                    <a:lstStyle/>
                    <a:p>
                      <a:r>
                        <a:rPr lang="en-US" dirty="0" smtClean="0"/>
                        <a:t>MO</a:t>
                      </a:r>
                      <a:endParaRPr lang="en-US" dirty="0"/>
                    </a:p>
                  </a:txBody>
                  <a:tcPr/>
                </a:tc>
                <a:extLst>
                  <a:ext uri="{0D108BD9-81ED-4DB2-BD59-A6C34878D82A}">
                    <a16:rowId xmlns:a16="http://schemas.microsoft.com/office/drawing/2014/main" val="1107953068"/>
                  </a:ext>
                </a:extLst>
              </a:tr>
            </a:tbl>
          </a:graphicData>
        </a:graphic>
      </p:graphicFrame>
      <p:sp>
        <p:nvSpPr>
          <p:cNvPr id="10" name="TextBox 9"/>
          <p:cNvSpPr txBox="1"/>
          <p:nvPr/>
        </p:nvSpPr>
        <p:spPr>
          <a:xfrm>
            <a:off x="3753646" y="1603361"/>
            <a:ext cx="2107678" cy="369332"/>
          </a:xfrm>
          <a:prstGeom prst="rect">
            <a:avLst/>
          </a:prstGeom>
          <a:solidFill>
            <a:schemeClr val="bg1"/>
          </a:solidFill>
          <a:ln>
            <a:solidFill>
              <a:schemeClr val="bg1"/>
            </a:solidFill>
          </a:ln>
        </p:spPr>
        <p:txBody>
          <a:bodyPr wrap="square" rtlCol="0">
            <a:spAutoFit/>
          </a:bodyPr>
          <a:lstStyle/>
          <a:p>
            <a:pPr algn="ctr"/>
            <a:r>
              <a:rPr lang="en-US" b="1" dirty="0" smtClean="0"/>
              <a:t>Top 10</a:t>
            </a:r>
            <a:endParaRPr lang="en-US" b="1" dirty="0"/>
          </a:p>
        </p:txBody>
      </p:sp>
      <p:pic>
        <p:nvPicPr>
          <p:cNvPr id="6" name="Picture 5"/>
          <p:cNvPicPr>
            <a:picLocks noChangeAspect="1"/>
          </p:cNvPicPr>
          <p:nvPr/>
        </p:nvPicPr>
        <p:blipFill>
          <a:blip r:embed="rId5"/>
          <a:stretch>
            <a:fillRect/>
          </a:stretch>
        </p:blipFill>
        <p:spPr>
          <a:xfrm>
            <a:off x="6019355" y="1444566"/>
            <a:ext cx="1871031" cy="5310898"/>
          </a:xfrm>
          <a:prstGeom prst="rect">
            <a:avLst/>
          </a:prstGeom>
        </p:spPr>
      </p:pic>
    </p:spTree>
    <p:extLst>
      <p:ext uri="{BB962C8B-B14F-4D97-AF65-F5344CB8AC3E}">
        <p14:creationId xmlns:p14="http://schemas.microsoft.com/office/powerpoint/2010/main" val="278103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1318" y="429592"/>
            <a:ext cx="9723120" cy="584775"/>
          </a:xfrm>
          <a:prstGeom prst="rect">
            <a:avLst/>
          </a:prstGeom>
          <a:noFill/>
        </p:spPr>
        <p:txBody>
          <a:bodyPr wrap="square" rtlCol="0">
            <a:spAutoFit/>
          </a:bodyPr>
          <a:lstStyle/>
          <a:p>
            <a:pPr defTabSz="457189"/>
            <a:r>
              <a:rPr lang="en-US" sz="3200" dirty="0">
                <a:solidFill>
                  <a:prstClr val="black"/>
                </a:solidFill>
                <a:latin typeface="Calibri"/>
              </a:rPr>
              <a:t>State Level Maps &amp; Dashboards for Regional Coordination</a:t>
            </a:r>
          </a:p>
        </p:txBody>
      </p:sp>
      <p:grpSp>
        <p:nvGrpSpPr>
          <p:cNvPr id="2" name="Group 1"/>
          <p:cNvGrpSpPr/>
          <p:nvPr/>
        </p:nvGrpSpPr>
        <p:grpSpPr>
          <a:xfrm>
            <a:off x="0" y="983590"/>
            <a:ext cx="6226809" cy="5874410"/>
            <a:chOff x="0" y="983590"/>
            <a:chExt cx="6226809" cy="5874410"/>
          </a:xfrm>
        </p:grpSpPr>
        <p:pic>
          <p:nvPicPr>
            <p:cNvPr id="8" name="Picture 7"/>
            <p:cNvPicPr>
              <a:picLocks noChangeAspect="1"/>
            </p:cNvPicPr>
            <p:nvPr/>
          </p:nvPicPr>
          <p:blipFill>
            <a:blip r:embed="rId3"/>
            <a:stretch>
              <a:fillRect/>
            </a:stretch>
          </p:blipFill>
          <p:spPr>
            <a:xfrm>
              <a:off x="13148" y="983590"/>
              <a:ext cx="5130346" cy="319674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67297"/>
              <a:ext cx="6226809" cy="3090703"/>
            </a:xfrm>
            <a:prstGeom prst="rect">
              <a:avLst/>
            </a:prstGeom>
          </p:spPr>
        </p:pic>
      </p:grpSp>
      <p:grpSp>
        <p:nvGrpSpPr>
          <p:cNvPr id="5" name="Group 4"/>
          <p:cNvGrpSpPr/>
          <p:nvPr/>
        </p:nvGrpSpPr>
        <p:grpSpPr>
          <a:xfrm>
            <a:off x="4913929" y="1013525"/>
            <a:ext cx="3992179" cy="6135951"/>
            <a:chOff x="4913929" y="1013525"/>
            <a:chExt cx="3992179" cy="6135951"/>
          </a:xfrm>
        </p:grpSpPr>
        <p:pic>
          <p:nvPicPr>
            <p:cNvPr id="11" name="Picture 10"/>
            <p:cNvPicPr>
              <a:picLocks noChangeAspect="1"/>
            </p:cNvPicPr>
            <p:nvPr/>
          </p:nvPicPr>
          <p:blipFill>
            <a:blip r:embed="rId5"/>
            <a:stretch>
              <a:fillRect/>
            </a:stretch>
          </p:blipFill>
          <p:spPr>
            <a:xfrm>
              <a:off x="4913929" y="1013525"/>
              <a:ext cx="3992179" cy="4443514"/>
            </a:xfrm>
            <a:prstGeom prst="rect">
              <a:avLst/>
            </a:prstGeom>
          </p:spPr>
        </p:pic>
        <p:pic>
          <p:nvPicPr>
            <p:cNvPr id="12" name="Picture 11"/>
            <p:cNvPicPr>
              <a:picLocks noChangeAspect="1"/>
            </p:cNvPicPr>
            <p:nvPr/>
          </p:nvPicPr>
          <p:blipFill>
            <a:blip r:embed="rId6"/>
            <a:stretch>
              <a:fillRect/>
            </a:stretch>
          </p:blipFill>
          <p:spPr>
            <a:xfrm>
              <a:off x="4913929" y="3431781"/>
              <a:ext cx="3927218" cy="3717695"/>
            </a:xfrm>
            <a:prstGeom prst="rect">
              <a:avLst/>
            </a:prstGeom>
          </p:spPr>
        </p:pic>
      </p:grpSp>
      <p:grpSp>
        <p:nvGrpSpPr>
          <p:cNvPr id="9" name="Group 8"/>
          <p:cNvGrpSpPr/>
          <p:nvPr/>
        </p:nvGrpSpPr>
        <p:grpSpPr>
          <a:xfrm>
            <a:off x="6058626" y="983590"/>
            <a:ext cx="6133374" cy="5874410"/>
            <a:chOff x="6058626" y="983590"/>
            <a:chExt cx="6133374" cy="5874410"/>
          </a:xfrm>
        </p:grpSpPr>
        <p:pic>
          <p:nvPicPr>
            <p:cNvPr id="7" name="Picture 6"/>
            <p:cNvPicPr>
              <a:picLocks noChangeAspect="1"/>
            </p:cNvPicPr>
            <p:nvPr/>
          </p:nvPicPr>
          <p:blipFill>
            <a:blip r:embed="rId7"/>
            <a:stretch>
              <a:fillRect/>
            </a:stretch>
          </p:blipFill>
          <p:spPr>
            <a:xfrm>
              <a:off x="6058626" y="3627120"/>
              <a:ext cx="6126271" cy="323088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86901" y="983590"/>
              <a:ext cx="6105099" cy="3030292"/>
            </a:xfrm>
            <a:prstGeom prst="rect">
              <a:avLst/>
            </a:prstGeom>
          </p:spPr>
        </p:pic>
      </p:grpSp>
      <p:pic>
        <p:nvPicPr>
          <p:cNvPr id="10" name="Picture 9"/>
          <p:cNvPicPr>
            <a:picLocks noChangeAspect="1"/>
          </p:cNvPicPr>
          <p:nvPr/>
        </p:nvPicPr>
        <p:blipFill>
          <a:blip r:embed="rId9"/>
          <a:stretch>
            <a:fillRect/>
          </a:stretch>
        </p:blipFill>
        <p:spPr>
          <a:xfrm>
            <a:off x="681888" y="1537588"/>
            <a:ext cx="10481980" cy="4879112"/>
          </a:xfrm>
          <a:prstGeom prst="rect">
            <a:avLst/>
          </a:prstGeom>
        </p:spPr>
      </p:pic>
      <p:sp>
        <p:nvSpPr>
          <p:cNvPr id="13" name="TextBox 12"/>
          <p:cNvSpPr txBox="1"/>
          <p:nvPr/>
        </p:nvSpPr>
        <p:spPr>
          <a:xfrm>
            <a:off x="818225" y="2744621"/>
            <a:ext cx="10363200" cy="206210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dirty="0" smtClean="0"/>
              <a:t>Got your own maps, story maps, or dashboards?</a:t>
            </a:r>
          </a:p>
          <a:p>
            <a:pPr algn="ctr"/>
            <a:r>
              <a:rPr lang="en-US" sz="3200" dirty="0" smtClean="0"/>
              <a:t>Have a great picture or GPSonBM story?</a:t>
            </a:r>
          </a:p>
          <a:p>
            <a:pPr algn="ctr"/>
            <a:endParaRPr lang="en-US" sz="3200" dirty="0" smtClean="0"/>
          </a:p>
          <a:p>
            <a:pPr algn="ctr"/>
            <a:r>
              <a:rPr lang="en-US" sz="3200" dirty="0" smtClean="0"/>
              <a:t>Drop us a line and let us know at </a:t>
            </a:r>
            <a:r>
              <a:rPr lang="en-US" sz="3200" dirty="0" smtClean="0">
                <a:hlinkClick r:id="rId10"/>
              </a:rPr>
              <a:t>ngs.gpsonbm@noaa.gov</a:t>
            </a:r>
            <a:endParaRPr lang="en-US" sz="3200" dirty="0" smtClean="0"/>
          </a:p>
        </p:txBody>
      </p:sp>
    </p:spTree>
    <p:extLst>
      <p:ext uri="{BB962C8B-B14F-4D97-AF65-F5344CB8AC3E}">
        <p14:creationId xmlns:p14="http://schemas.microsoft.com/office/powerpoint/2010/main" val="293996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1612" y="600503"/>
            <a:ext cx="5508811" cy="1107996"/>
          </a:xfrm>
          <a:prstGeom prst="rect">
            <a:avLst/>
          </a:prstGeom>
          <a:noFill/>
        </p:spPr>
        <p:txBody>
          <a:bodyPr wrap="square" rtlCol="0">
            <a:spAutoFit/>
          </a:bodyPr>
          <a:lstStyle/>
          <a:p>
            <a:pPr algn="ctr" defTabSz="457189">
              <a:defRPr/>
            </a:pPr>
            <a:r>
              <a:rPr lang="en-US" sz="3300" dirty="0">
                <a:solidFill>
                  <a:prstClr val="black"/>
                </a:solidFill>
                <a:latin typeface="Calibri"/>
              </a:rPr>
              <a:t>Share GPS observations through OPUS </a:t>
            </a: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075" y="761713"/>
            <a:ext cx="4727621" cy="5701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 name="Oval 7"/>
          <p:cNvSpPr>
            <a:spLocks noChangeArrowheads="1"/>
          </p:cNvSpPr>
          <p:nvPr/>
        </p:nvSpPr>
        <p:spPr bwMode="auto">
          <a:xfrm>
            <a:off x="8029425" y="5142152"/>
            <a:ext cx="1900551" cy="242134"/>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 typeface="Arial" panose="020B0604020202020204" pitchFamily="34" charset="0"/>
              <a:buNone/>
            </a:pPr>
            <a:endParaRPr lang="en-US" altLang="en-US" sz="1050">
              <a:solidFill>
                <a:prstClr val="black"/>
              </a:solidFill>
              <a:latin typeface="Verdana" panose="020B0604030504040204" pitchFamily="34" charset="0"/>
              <a:ea typeface="ＭＳ Ｐゴシック" panose="020B0600070205080204" pitchFamily="34" charset="-128"/>
            </a:endParaRPr>
          </a:p>
        </p:txBody>
      </p:sp>
      <p:sp>
        <p:nvSpPr>
          <p:cNvPr id="11" name="Rectangle 10"/>
          <p:cNvSpPr/>
          <p:nvPr/>
        </p:nvSpPr>
        <p:spPr>
          <a:xfrm>
            <a:off x="311106" y="1867446"/>
            <a:ext cx="5816739" cy="4056495"/>
          </a:xfrm>
          <a:prstGeom prst="rect">
            <a:avLst/>
          </a:prstGeom>
        </p:spPr>
        <p:txBody>
          <a:bodyPr wrap="square">
            <a:spAutoFit/>
          </a:bodyPr>
          <a:lstStyle/>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Upload 4+hour GPS observation file</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Provide antenna type, antenna height, and email address</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Click “Options” &amp; Select “Yes, Share” </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Identify the Mark by PID</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Write a “To Reach” description </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Attach 2 photos: Close up &amp; Horizon</a:t>
            </a:r>
          </a:p>
          <a:p>
            <a:pPr marL="257175" indent="-257175" fontAlgn="base">
              <a:spcBef>
                <a:spcPct val="20000"/>
              </a:spcBef>
              <a:spcAft>
                <a:spcPct val="0"/>
              </a:spcAft>
              <a:buFont typeface="Arial" panose="020B0604020202020204" pitchFamily="34" charset="0"/>
              <a:buChar char="•"/>
            </a:pPr>
            <a:r>
              <a:rPr lang="en-US" altLang="en-US" sz="2800" dirty="0">
                <a:solidFill>
                  <a:prstClr val="black"/>
                </a:solidFill>
                <a:ea typeface="ＭＳ Ｐゴシック" panose="020B0600070205080204" pitchFamily="34" charset="-128"/>
              </a:rPr>
              <a:t>Respond to confirmation email</a:t>
            </a:r>
          </a:p>
        </p:txBody>
      </p:sp>
      <p:sp>
        <p:nvSpPr>
          <p:cNvPr id="9" name="Oval 7"/>
          <p:cNvSpPr>
            <a:spLocks noChangeArrowheads="1"/>
          </p:cNvSpPr>
          <p:nvPr/>
        </p:nvSpPr>
        <p:spPr bwMode="auto">
          <a:xfrm>
            <a:off x="8029425" y="3491472"/>
            <a:ext cx="1900551" cy="242134"/>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 typeface="Arial" panose="020B0604020202020204" pitchFamily="34" charset="0"/>
              <a:buNone/>
            </a:pPr>
            <a:endParaRPr lang="en-US" altLang="en-US" sz="1050">
              <a:solidFill>
                <a:prstClr val="black"/>
              </a:solidFill>
              <a:latin typeface="Verdana" panose="020B0604030504040204" pitchFamily="34" charset="0"/>
              <a:ea typeface="ＭＳ Ｐゴシック" panose="020B0600070205080204" pitchFamily="34" charset="-128"/>
            </a:endParaRPr>
          </a:p>
        </p:txBody>
      </p:sp>
      <p:pic>
        <p:nvPicPr>
          <p:cNvPr id="12" name="Picture 11"/>
          <p:cNvPicPr>
            <a:picLocks noChangeAspect="1"/>
          </p:cNvPicPr>
          <p:nvPr/>
        </p:nvPicPr>
        <p:blipFill>
          <a:blip r:embed="rId4"/>
          <a:stretch>
            <a:fillRect/>
          </a:stretch>
        </p:blipFill>
        <p:spPr>
          <a:xfrm>
            <a:off x="7138515" y="1708499"/>
            <a:ext cx="4780739" cy="3006543"/>
          </a:xfrm>
          <a:prstGeom prst="rect">
            <a:avLst/>
          </a:prstGeom>
        </p:spPr>
      </p:pic>
      <p:sp>
        <p:nvSpPr>
          <p:cNvPr id="13" name="TextBox 12"/>
          <p:cNvSpPr txBox="1"/>
          <p:nvPr/>
        </p:nvSpPr>
        <p:spPr>
          <a:xfrm>
            <a:off x="7177670" y="4687869"/>
            <a:ext cx="4780739"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000" dirty="0">
                <a:solidFill>
                  <a:schemeClr val="tx1"/>
                </a:solidFill>
              </a:rPr>
              <a:t>geodesy.noaa.gov/</a:t>
            </a:r>
            <a:r>
              <a:rPr lang="en-US" sz="2000" dirty="0" err="1">
                <a:solidFill>
                  <a:schemeClr val="tx1"/>
                </a:solidFill>
              </a:rPr>
              <a:t>corbin</a:t>
            </a:r>
            <a:r>
              <a:rPr lang="en-US" sz="2000" dirty="0">
                <a:solidFill>
                  <a:schemeClr val="tx1"/>
                </a:solidFill>
              </a:rPr>
              <a:t>/</a:t>
            </a:r>
            <a:r>
              <a:rPr lang="en-US" sz="2000" dirty="0" err="1">
                <a:solidFill>
                  <a:schemeClr val="tx1"/>
                </a:solidFill>
              </a:rPr>
              <a:t>class_description</a:t>
            </a:r>
            <a:r>
              <a:rPr lang="en-US" sz="2000" dirty="0">
                <a:solidFill>
                  <a:schemeClr val="tx1"/>
                </a:solidFill>
              </a:rPr>
              <a:t>/opus-share-tutorial/</a:t>
            </a:r>
          </a:p>
        </p:txBody>
      </p:sp>
    </p:spTree>
    <p:extLst>
      <p:ext uri="{BB962C8B-B14F-4D97-AF65-F5344CB8AC3E}">
        <p14:creationId xmlns:p14="http://schemas.microsoft.com/office/powerpoint/2010/main" val="388506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27407" y="603579"/>
            <a:ext cx="6579704" cy="707886"/>
          </a:xfrm>
          <a:prstGeom prst="rect">
            <a:avLst/>
          </a:prstGeom>
        </p:spPr>
        <p:txBody>
          <a:bodyPr wrap="square">
            <a:spAutoFit/>
          </a:bodyPr>
          <a:lstStyle/>
          <a:p>
            <a:pPr defTabSz="457189"/>
            <a:r>
              <a:rPr lang="en-US" sz="4000" dirty="0">
                <a:solidFill>
                  <a:srgbClr val="000000"/>
                </a:solidFill>
                <a:latin typeface="Arial" panose="020B0604020202020204" pitchFamily="34" charset="0"/>
              </a:rPr>
              <a:t>Minimal Data Requirements</a:t>
            </a:r>
            <a:endParaRPr lang="en-US" sz="4000" dirty="0">
              <a:solidFill>
                <a:prstClr val="black"/>
              </a:solidFill>
              <a:latin typeface="Calibri"/>
            </a:endParaRPr>
          </a:p>
        </p:txBody>
      </p:sp>
      <p:sp>
        <p:nvSpPr>
          <p:cNvPr id="6" name="Rectangle 5"/>
          <p:cNvSpPr/>
          <p:nvPr/>
        </p:nvSpPr>
        <p:spPr>
          <a:xfrm>
            <a:off x="696037" y="1539298"/>
            <a:ext cx="11122924" cy="6124754"/>
          </a:xfrm>
          <a:prstGeom prst="rect">
            <a:avLst/>
          </a:prstGeom>
        </p:spPr>
        <p:txBody>
          <a:bodyPr wrap="square">
            <a:spAutoFit/>
          </a:bodyPr>
          <a:lstStyle/>
          <a:p>
            <a:pPr defTabSz="457189" fontAlgn="base">
              <a:buFont typeface="Arial" panose="020B0604020202020204" pitchFamily="34" charset="0"/>
              <a:buChar char="•"/>
            </a:pPr>
            <a:r>
              <a:rPr lang="en-US" sz="2800" dirty="0">
                <a:solidFill>
                  <a:srgbClr val="000000"/>
                </a:solidFill>
                <a:latin typeface="Arial" panose="020B0604020202020204" pitchFamily="34" charset="0"/>
              </a:rPr>
              <a:t> </a:t>
            </a:r>
            <a:r>
              <a:rPr lang="en-US" sz="2800" u="sng" dirty="0">
                <a:solidFill>
                  <a:srgbClr val="000000"/>
                </a:solidFill>
                <a:latin typeface="Arial" panose="020B0604020202020204" pitchFamily="34" charset="0"/>
              </a:rPr>
              <a:t>GPS Observation</a:t>
            </a:r>
            <a:r>
              <a:rPr lang="en-US" sz="2800" dirty="0">
                <a:solidFill>
                  <a:srgbClr val="000000"/>
                </a:solidFill>
                <a:latin typeface="Arial" panose="020B0604020202020204" pitchFamily="34" charset="0"/>
              </a:rPr>
              <a:t>: Collect </a:t>
            </a:r>
            <a:r>
              <a:rPr lang="en-US" sz="2800" b="1" dirty="0">
                <a:solidFill>
                  <a:srgbClr val="000000"/>
                </a:solidFill>
                <a:latin typeface="Arial" panose="020B0604020202020204" pitchFamily="34" charset="0"/>
              </a:rPr>
              <a:t>4+ hours</a:t>
            </a:r>
            <a:r>
              <a:rPr lang="en-US" sz="2800" dirty="0">
                <a:solidFill>
                  <a:srgbClr val="000000"/>
                </a:solidFill>
                <a:latin typeface="Arial" panose="020B0604020202020204" pitchFamily="34" charset="0"/>
              </a:rPr>
              <a:t> of data on a bench mark</a:t>
            </a:r>
          </a:p>
          <a:p>
            <a:pPr defTabSz="457189" fontAlgn="base">
              <a:buFont typeface="Arial" panose="020B0604020202020204" pitchFamily="34" charset="0"/>
              <a:buChar char="•"/>
            </a:pPr>
            <a:endParaRPr lang="en-US" sz="2800" dirty="0">
              <a:solidFill>
                <a:srgbClr val="000000"/>
              </a:solidFill>
              <a:latin typeface="Arial" panose="020B0604020202020204" pitchFamily="34" charset="0"/>
            </a:endParaRPr>
          </a:p>
          <a:p>
            <a:pPr defTabSz="457189" fontAlgn="base">
              <a:buFont typeface="Arial" panose="020B0604020202020204" pitchFamily="34" charset="0"/>
              <a:buChar char="•"/>
            </a:pPr>
            <a:r>
              <a:rPr lang="en-US" sz="2800" dirty="0">
                <a:solidFill>
                  <a:prstClr val="black"/>
                </a:solidFill>
                <a:latin typeface="Calibri"/>
              </a:rPr>
              <a:t> </a:t>
            </a:r>
            <a:r>
              <a:rPr lang="en-US" sz="2800" u="sng" dirty="0">
                <a:solidFill>
                  <a:srgbClr val="000000"/>
                </a:solidFill>
                <a:latin typeface="Arial" panose="020B0604020202020204" pitchFamily="34" charset="0"/>
              </a:rPr>
              <a:t>Description</a:t>
            </a:r>
            <a:r>
              <a:rPr lang="en-US" sz="2800" dirty="0">
                <a:solidFill>
                  <a:srgbClr val="000000"/>
                </a:solidFill>
                <a:latin typeface="Arial" panose="020B0604020202020204" pitchFamily="34" charset="0"/>
              </a:rPr>
              <a:t>: Provide details of how to locate mark (To Reach)</a:t>
            </a:r>
          </a:p>
          <a:p>
            <a:pPr marL="742931" lvl="1" indent="-285743" defTabSz="457189" fontAlgn="base">
              <a:buFont typeface="Arial" panose="020B0604020202020204" pitchFamily="34" charset="0"/>
              <a:buChar char="•"/>
            </a:pPr>
            <a:r>
              <a:rPr lang="en-US" sz="2800" i="1" dirty="0">
                <a:solidFill>
                  <a:srgbClr val="999999"/>
                </a:solidFill>
                <a:latin typeface="Arial" panose="020B0604020202020204" pitchFamily="34" charset="0"/>
              </a:rPr>
              <a:t>Example: Located in the SW corner of a 2 </a:t>
            </a:r>
            <a:r>
              <a:rPr lang="en-US" sz="2800" i="1" dirty="0" err="1">
                <a:solidFill>
                  <a:srgbClr val="999999"/>
                </a:solidFill>
                <a:latin typeface="Arial" panose="020B0604020202020204" pitchFamily="34" charset="0"/>
              </a:rPr>
              <a:t>ft</a:t>
            </a:r>
            <a:r>
              <a:rPr lang="en-US" sz="2800" i="1" dirty="0">
                <a:solidFill>
                  <a:srgbClr val="999999"/>
                </a:solidFill>
                <a:latin typeface="Arial" panose="020B0604020202020204" pitchFamily="34" charset="0"/>
              </a:rPr>
              <a:t> square concrete pad projecting 0.3 </a:t>
            </a:r>
            <a:r>
              <a:rPr lang="en-US" sz="2800" i="1" dirty="0" err="1">
                <a:solidFill>
                  <a:srgbClr val="999999"/>
                </a:solidFill>
                <a:latin typeface="Arial" panose="020B0604020202020204" pitchFamily="34" charset="0"/>
              </a:rPr>
              <a:t>ft</a:t>
            </a:r>
            <a:r>
              <a:rPr lang="en-US" sz="2800" i="1" dirty="0">
                <a:solidFill>
                  <a:srgbClr val="999999"/>
                </a:solidFill>
                <a:latin typeface="Arial" panose="020B0604020202020204" pitchFamily="34" charset="0"/>
              </a:rPr>
              <a:t> above ground, 3.3 </a:t>
            </a:r>
            <a:r>
              <a:rPr lang="en-US" sz="2800" i="1" dirty="0" err="1">
                <a:solidFill>
                  <a:srgbClr val="999999"/>
                </a:solidFill>
                <a:latin typeface="Arial" panose="020B0604020202020204" pitchFamily="34" charset="0"/>
              </a:rPr>
              <a:t>ft</a:t>
            </a:r>
            <a:r>
              <a:rPr lang="en-US" sz="2800" i="1" dirty="0">
                <a:solidFill>
                  <a:srgbClr val="999999"/>
                </a:solidFill>
                <a:latin typeface="Arial" panose="020B0604020202020204" pitchFamily="34" charset="0"/>
              </a:rPr>
              <a:t> S from S edge of sidewalk...</a:t>
            </a:r>
          </a:p>
          <a:p>
            <a:pPr marL="742931" lvl="1" indent="-285743" defTabSz="457189" fontAlgn="base">
              <a:buFont typeface="Arial" panose="020B0604020202020204" pitchFamily="34" charset="0"/>
              <a:buChar char="•"/>
            </a:pPr>
            <a:endParaRPr lang="en-US" sz="2800" i="1" dirty="0">
              <a:solidFill>
                <a:srgbClr val="999999"/>
              </a:solidFill>
              <a:latin typeface="Arial" panose="020B0604020202020204" pitchFamily="34" charset="0"/>
            </a:endParaRPr>
          </a:p>
          <a:p>
            <a:pPr defTabSz="457189" fontAlgn="base">
              <a:buFont typeface="Arial" panose="020B0604020202020204" pitchFamily="34" charset="0"/>
              <a:buChar char="•"/>
            </a:pPr>
            <a:r>
              <a:rPr lang="en-US" sz="2800" dirty="0">
                <a:solidFill>
                  <a:srgbClr val="000000"/>
                </a:solidFill>
                <a:latin typeface="Arial" panose="020B0604020202020204" pitchFamily="34" charset="0"/>
              </a:rPr>
              <a:t> Accurate </a:t>
            </a:r>
            <a:r>
              <a:rPr lang="en-US" sz="2800" b="1" u="sng" dirty="0">
                <a:solidFill>
                  <a:srgbClr val="000000"/>
                </a:solidFill>
                <a:latin typeface="Arial" panose="020B0604020202020204" pitchFamily="34" charset="0"/>
              </a:rPr>
              <a:t>antenna height</a:t>
            </a:r>
            <a:r>
              <a:rPr lang="en-US" sz="2800" b="1" dirty="0">
                <a:solidFill>
                  <a:srgbClr val="000000"/>
                </a:solidFill>
                <a:latin typeface="Arial" panose="020B0604020202020204" pitchFamily="34" charset="0"/>
              </a:rPr>
              <a:t> and </a:t>
            </a:r>
            <a:r>
              <a:rPr lang="en-US" sz="2800" b="1" u="sng" dirty="0">
                <a:solidFill>
                  <a:srgbClr val="000000"/>
                </a:solidFill>
                <a:latin typeface="Arial" panose="020B0604020202020204" pitchFamily="34" charset="0"/>
              </a:rPr>
              <a:t>type</a:t>
            </a:r>
            <a:r>
              <a:rPr lang="en-US" sz="2800" b="1" dirty="0">
                <a:solidFill>
                  <a:srgbClr val="000000"/>
                </a:solidFill>
                <a:latin typeface="Arial" panose="020B0604020202020204" pitchFamily="34" charset="0"/>
              </a:rPr>
              <a:t> values</a:t>
            </a:r>
          </a:p>
          <a:p>
            <a:pPr defTabSz="457189" fontAlgn="base">
              <a:buFont typeface="Arial" panose="020B0604020202020204" pitchFamily="34" charset="0"/>
              <a:buChar char="•"/>
            </a:pPr>
            <a:endParaRPr lang="en-US" sz="2800" dirty="0">
              <a:solidFill>
                <a:srgbClr val="000000"/>
              </a:solidFill>
              <a:latin typeface="Arial" panose="020B0604020202020204" pitchFamily="34" charset="0"/>
            </a:endParaRPr>
          </a:p>
          <a:p>
            <a:pPr defTabSz="457189" fontAlgn="base">
              <a:buFont typeface="Arial" panose="020B0604020202020204" pitchFamily="34" charset="0"/>
              <a:buChar char="•"/>
            </a:pPr>
            <a:r>
              <a:rPr lang="en-US" sz="2800" dirty="0">
                <a:solidFill>
                  <a:srgbClr val="000000"/>
                </a:solidFill>
                <a:latin typeface="Arial" panose="020B0604020202020204" pitchFamily="34" charset="0"/>
              </a:rPr>
              <a:t> 2 photos: </a:t>
            </a:r>
          </a:p>
          <a:p>
            <a:pPr marL="742931" lvl="1" indent="-285743" defTabSz="457189" fontAlgn="base">
              <a:buFont typeface="Arial" panose="020B0604020202020204" pitchFamily="34" charset="0"/>
              <a:buChar char="•"/>
            </a:pPr>
            <a:r>
              <a:rPr lang="en-US" sz="2800" u="sng" dirty="0">
                <a:solidFill>
                  <a:srgbClr val="000000"/>
                </a:solidFill>
                <a:latin typeface="Arial" panose="020B0604020202020204" pitchFamily="34" charset="0"/>
              </a:rPr>
              <a:t>close-up photo</a:t>
            </a:r>
            <a:r>
              <a:rPr lang="en-US" sz="2800" dirty="0">
                <a:solidFill>
                  <a:srgbClr val="000000"/>
                </a:solidFill>
                <a:latin typeface="Arial" panose="020B0604020202020204" pitchFamily="34" charset="0"/>
              </a:rPr>
              <a:t> (avoid dark/blurry/dirt-covered) </a:t>
            </a:r>
          </a:p>
          <a:p>
            <a:pPr marL="742931" lvl="1" indent="-285743" defTabSz="457189" fontAlgn="base">
              <a:buFont typeface="Arial" panose="020B0604020202020204" pitchFamily="34" charset="0"/>
              <a:buChar char="•"/>
            </a:pPr>
            <a:r>
              <a:rPr lang="en-US" sz="2800" u="sng" dirty="0">
                <a:solidFill>
                  <a:srgbClr val="000000"/>
                </a:solidFill>
                <a:latin typeface="Arial" panose="020B0604020202020204" pitchFamily="34" charset="0"/>
              </a:rPr>
              <a:t>horizon photo</a:t>
            </a:r>
            <a:r>
              <a:rPr lang="en-US" sz="2800" dirty="0">
                <a:solidFill>
                  <a:srgbClr val="000000"/>
                </a:solidFill>
                <a:latin typeface="Arial" panose="020B0604020202020204" pitchFamily="34" charset="0"/>
              </a:rPr>
              <a:t> (show equipment in use)</a:t>
            </a:r>
          </a:p>
          <a:p>
            <a:pPr defTabSz="457189"/>
            <a:r>
              <a:rPr lang="en-US" sz="2800" dirty="0">
                <a:solidFill>
                  <a:prstClr val="black"/>
                </a:solidFill>
                <a:latin typeface="Calibri"/>
              </a:rPr>
              <a:t/>
            </a:r>
            <a:br>
              <a:rPr lang="en-US" sz="2800" dirty="0">
                <a:solidFill>
                  <a:prstClr val="black"/>
                </a:solidFill>
                <a:latin typeface="Calibri"/>
              </a:rPr>
            </a:br>
            <a:endParaRPr lang="en-US" sz="2800" dirty="0">
              <a:solidFill>
                <a:prstClr val="black"/>
              </a:solidFill>
              <a:latin typeface="Calibri"/>
            </a:endParaRPr>
          </a:p>
        </p:txBody>
      </p:sp>
      <p:pic>
        <p:nvPicPr>
          <p:cNvPr id="1026" name="Picture 2" descr="FZ20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516" y="3999354"/>
            <a:ext cx="1765189" cy="1765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5144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563563" y="1558278"/>
            <a:ext cx="6557554" cy="283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eaLnBrk="1" hangingPunct="1">
              <a:buFont typeface="Arial" panose="020B0604020202020204" pitchFamily="34" charset="0"/>
              <a:buNone/>
              <a:defRPr/>
            </a:pPr>
            <a:r>
              <a:rPr lang="en-US" altLang="en-US" sz="2800" dirty="0">
                <a:solidFill>
                  <a:srgbClr val="C00000"/>
                </a:solidFill>
                <a:latin typeface="Arial Black" panose="020B0A04020102020204" pitchFamily="34" charset="0"/>
                <a:cs typeface="Arial" panose="020B0604020202020204" pitchFamily="34" charset="0"/>
              </a:rPr>
              <a:t>NGS defines, maintains and provides access to the NSRS</a:t>
            </a: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2400" dirty="0">
              <a:solidFill>
                <a:srgbClr val="C00000"/>
              </a:solidFill>
              <a:latin typeface="Arial Black" panose="020B0A04020102020204" pitchFamily="34" charset="0"/>
              <a:cs typeface="Arial" panose="020B0604020202020204" pitchFamily="34" charset="0"/>
            </a:endParaRPr>
          </a:p>
        </p:txBody>
      </p:sp>
      <p:sp>
        <p:nvSpPr>
          <p:cNvPr id="6" name="Rectangle 5"/>
          <p:cNvSpPr/>
          <p:nvPr/>
        </p:nvSpPr>
        <p:spPr>
          <a:xfrm>
            <a:off x="1397019" y="2800435"/>
            <a:ext cx="4301399" cy="1569660"/>
          </a:xfrm>
          <a:prstGeom prst="rect">
            <a:avLst/>
          </a:prstGeom>
          <a:ln w="19050">
            <a:solidFill>
              <a:sysClr val="windowText" lastClr="000000"/>
            </a:solidFill>
          </a:ln>
        </p:spPr>
        <p:txBody>
          <a:bodyPr wrap="square">
            <a:spAutoFit/>
          </a:bodyPr>
          <a:lstStyle/>
          <a:p>
            <a:pPr algn="ctr">
              <a:defRPr/>
            </a:pPr>
            <a:r>
              <a:rPr lang="en-US" altLang="en-US" sz="3200" dirty="0">
                <a:solidFill>
                  <a:prstClr val="black"/>
                </a:solidFill>
                <a:latin typeface="Tw Cen MT Condensed" panose="020B0606020104020203" pitchFamily="34" charset="0"/>
              </a:rPr>
              <a:t>Latitude • Longitude • </a:t>
            </a:r>
            <a:r>
              <a:rPr lang="en-US" altLang="en-US" sz="3200" u="sng" dirty="0">
                <a:solidFill>
                  <a:prstClr val="black"/>
                </a:solidFill>
                <a:latin typeface="Tw Cen MT Condensed" panose="020B0606020104020203" pitchFamily="34" charset="0"/>
              </a:rPr>
              <a:t>Elevation</a:t>
            </a:r>
            <a:r>
              <a:rPr lang="en-US" altLang="en-US" sz="3200" dirty="0">
                <a:solidFill>
                  <a:prstClr val="black"/>
                </a:solidFill>
                <a:latin typeface="Tw Cen MT Condensed" panose="020B0606020104020203" pitchFamily="34" charset="0"/>
              </a:rPr>
              <a:t> • Gravity • Shoreline Position</a:t>
            </a:r>
          </a:p>
          <a:p>
            <a:pPr>
              <a:defRPr/>
            </a:pPr>
            <a:r>
              <a:rPr lang="en-US" altLang="en-US" sz="3200" dirty="0">
                <a:solidFill>
                  <a:prstClr val="black"/>
                </a:solidFill>
                <a:latin typeface="Tw Cen MT Condensed" panose="020B0606020104020203" pitchFamily="34" charset="0"/>
              </a:rPr>
              <a:t>      + changes over time </a:t>
            </a:r>
          </a:p>
        </p:txBody>
      </p:sp>
      <p:pic>
        <p:nvPicPr>
          <p:cNvPr id="8" name="Picture 7"/>
          <p:cNvPicPr>
            <a:picLocks noChangeAspect="1"/>
          </p:cNvPicPr>
          <p:nvPr/>
        </p:nvPicPr>
        <p:blipFill>
          <a:blip r:embed="rId3"/>
          <a:stretch>
            <a:fillRect/>
          </a:stretch>
        </p:blipFill>
        <p:spPr>
          <a:xfrm>
            <a:off x="7249610" y="2401017"/>
            <a:ext cx="4694327" cy="2658086"/>
          </a:xfrm>
          <a:prstGeom prst="rect">
            <a:avLst/>
          </a:prstGeom>
        </p:spPr>
      </p:pic>
      <p:grpSp>
        <p:nvGrpSpPr>
          <p:cNvPr id="9" name="Group 8"/>
          <p:cNvGrpSpPr/>
          <p:nvPr/>
        </p:nvGrpSpPr>
        <p:grpSpPr>
          <a:xfrm>
            <a:off x="7346429" y="2158946"/>
            <a:ext cx="4543910" cy="1446107"/>
            <a:chOff x="5163671" y="2601400"/>
            <a:chExt cx="4543910" cy="1446107"/>
          </a:xfrm>
        </p:grpSpPr>
        <p:pic>
          <p:nvPicPr>
            <p:cNvPr id="10" name="Picture 2" descr="323c20df-7dc3-4a33-87d8-2dae899bac5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25" t="21343" r="18957" b="42676"/>
            <a:stretch/>
          </p:blipFill>
          <p:spPr bwMode="auto">
            <a:xfrm>
              <a:off x="5163671"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323c20df-7dc3-4a33-87d8-2dae899bac5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25" t="21343" r="18957" b="42676"/>
            <a:stretch/>
          </p:blipFill>
          <p:spPr bwMode="auto">
            <a:xfrm>
              <a:off x="7930179"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323c20df-7dc3-4a33-87d8-2dae899bac5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925" t="21343" r="18957" b="42676"/>
            <a:stretch/>
          </p:blipFill>
          <p:spPr bwMode="auto">
            <a:xfrm>
              <a:off x="8986818" y="2601400"/>
              <a:ext cx="720763" cy="84726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2248198" y="3343443"/>
            <a:ext cx="6623758" cy="523220"/>
          </a:xfrm>
          <a:prstGeom prst="rect">
            <a:avLst/>
          </a:prstGeom>
          <a:noFill/>
        </p:spPr>
        <p:txBody>
          <a:bodyPr wrap="square" rtlCol="0">
            <a:spAutoFit/>
          </a:bodyPr>
          <a:lstStyle/>
          <a:p>
            <a:endParaRPr lang="en-US" dirty="0"/>
          </a:p>
          <a:p>
            <a:endParaRPr lang="en-US" dirty="0"/>
          </a:p>
        </p:txBody>
      </p:sp>
      <p:sp>
        <p:nvSpPr>
          <p:cNvPr id="3" name="Rectangle 2"/>
          <p:cNvSpPr/>
          <p:nvPr/>
        </p:nvSpPr>
        <p:spPr>
          <a:xfrm>
            <a:off x="563562" y="4767891"/>
            <a:ext cx="7143523" cy="1938992"/>
          </a:xfrm>
          <a:prstGeom prst="rect">
            <a:avLst/>
          </a:prstGeom>
        </p:spPr>
        <p:txBody>
          <a:bodyPr wrap="square">
            <a:spAutoFit/>
          </a:bodyPr>
          <a:lstStyle/>
          <a:p>
            <a:r>
              <a:rPr lang="en-US" sz="2000" dirty="0"/>
              <a:t>North American Terrestrial Reference Frame (NATREF 2022)</a:t>
            </a:r>
          </a:p>
          <a:p>
            <a:r>
              <a:rPr lang="en-US" sz="2000" dirty="0"/>
              <a:t>Caribbean Terrestrial Reference Frame (CATREF 2022)</a:t>
            </a:r>
          </a:p>
          <a:p>
            <a:r>
              <a:rPr lang="en-US" sz="2000" dirty="0"/>
              <a:t>Pacific Terrestrial Reference Frame (PATREF 2022)</a:t>
            </a:r>
          </a:p>
          <a:p>
            <a:r>
              <a:rPr lang="en-US" sz="2000" dirty="0"/>
              <a:t>Marianas Terrestrial Reference Frame (MATREF 2022)</a:t>
            </a:r>
          </a:p>
          <a:p>
            <a:endParaRPr lang="en-US" sz="2000" dirty="0"/>
          </a:p>
          <a:p>
            <a:r>
              <a:rPr lang="en-US" sz="2000" b="1" dirty="0"/>
              <a:t>North America and Pacific Geopotential </a:t>
            </a:r>
            <a:r>
              <a:rPr lang="en-US" sz="2000" b="1" dirty="0" smtClean="0"/>
              <a:t>Datum </a:t>
            </a:r>
            <a:r>
              <a:rPr lang="en-US" sz="2000" b="1" dirty="0"/>
              <a:t>(NAPGD 2022)</a:t>
            </a:r>
          </a:p>
        </p:txBody>
      </p:sp>
      <p:sp>
        <p:nvSpPr>
          <p:cNvPr id="13" name="TextBox 12"/>
          <p:cNvSpPr txBox="1"/>
          <p:nvPr/>
        </p:nvSpPr>
        <p:spPr>
          <a:xfrm>
            <a:off x="8170606" y="5397910"/>
            <a:ext cx="3583858" cy="584775"/>
          </a:xfrm>
          <a:prstGeom prst="rect">
            <a:avLst/>
          </a:prstGeom>
          <a:noFill/>
        </p:spPr>
        <p:txBody>
          <a:bodyPr wrap="square" rtlCol="0">
            <a:spAutoFit/>
          </a:bodyPr>
          <a:lstStyle/>
          <a:p>
            <a:r>
              <a:rPr lang="en-US" sz="3200" dirty="0" smtClean="0">
                <a:solidFill>
                  <a:srgbClr val="FF0000"/>
                </a:solidFill>
              </a:rPr>
              <a:t>Tomorrow’s NSRS</a:t>
            </a:r>
            <a:endParaRPr lang="en-US" sz="3200" dirty="0">
              <a:solidFill>
                <a:srgbClr val="FF0000"/>
              </a:solidFill>
            </a:endParaRPr>
          </a:p>
        </p:txBody>
      </p:sp>
      <p:sp>
        <p:nvSpPr>
          <p:cNvPr id="14" name="Title 1"/>
          <p:cNvSpPr txBox="1">
            <a:spLocks/>
          </p:cNvSpPr>
          <p:nvPr/>
        </p:nvSpPr>
        <p:spPr bwMode="auto">
          <a:xfrm>
            <a:off x="574766" y="690257"/>
            <a:ext cx="1117969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Font typeface="Arial" panose="020B0604020202020204" pitchFamily="34" charset="0"/>
              <a:buNone/>
            </a:pPr>
            <a:r>
              <a:rPr lang="en-US" altLang="en-US" sz="4400" dirty="0">
                <a:latin typeface="+mj-lt"/>
              </a:rPr>
              <a:t>The National Spatial Reference System (NSRS)</a:t>
            </a:r>
          </a:p>
        </p:txBody>
      </p:sp>
    </p:spTree>
    <p:extLst>
      <p:ext uri="{BB962C8B-B14F-4D97-AF65-F5344CB8AC3E}">
        <p14:creationId xmlns:p14="http://schemas.microsoft.com/office/powerpoint/2010/main" val="380103073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6582" t="43090" r="48265" b="37707"/>
          <a:stretch/>
        </p:blipFill>
        <p:spPr>
          <a:xfrm>
            <a:off x="604384" y="1149121"/>
            <a:ext cx="4793785" cy="1421273"/>
          </a:xfrm>
          <a:prstGeom prst="rect">
            <a:avLst/>
          </a:prstGeom>
          <a:ln w="28575">
            <a:solidFill>
              <a:schemeClr val="accent5">
                <a:lumMod val="90000"/>
              </a:schemeClr>
            </a:solidFill>
          </a:ln>
        </p:spPr>
      </p:pic>
      <p:pic>
        <p:nvPicPr>
          <p:cNvPr id="4" name="Picture 2" descr="http://www.ngs.noaa.gov/OPUS/getimage?imgType=horizon&amp;pid=BBBK23&amp;ts=09196144613"/>
          <p:cNvPicPr>
            <a:picLocks noChangeAspect="1" noChangeArrowheads="1"/>
          </p:cNvPicPr>
          <p:nvPr/>
        </p:nvPicPr>
        <p:blipFill>
          <a:blip r:embed="rId3">
            <a:extLst>
              <a:ext uri="{28A0092B-C50C-407E-A947-70E740481C1C}">
                <a14:useLocalDpi xmlns:a14="http://schemas.microsoft.com/office/drawing/2010/main" val="0"/>
              </a:ext>
            </a:extLst>
          </a:blip>
          <a:srcRect l="19057" t="9467" r="34875" b="7031"/>
          <a:stretch>
            <a:fillRect/>
          </a:stretch>
        </p:blipFill>
        <p:spPr bwMode="auto">
          <a:xfrm>
            <a:off x="6278204" y="1593060"/>
            <a:ext cx="3162300" cy="429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6605626" y="1859758"/>
            <a:ext cx="1747838" cy="519113"/>
          </a:xfrm>
          <a:prstGeom prst="line">
            <a:avLst/>
          </a:prstGeom>
          <a:ln w="12700">
            <a:solidFill>
              <a:srgbClr val="FFFF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499912" y="5054204"/>
            <a:ext cx="997744" cy="1143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fontAlgn="base">
              <a:spcBef>
                <a:spcPct val="0"/>
              </a:spcBef>
              <a:spcAft>
                <a:spcPct val="0"/>
              </a:spcAft>
              <a:defRPr/>
            </a:pPr>
            <a:endParaRPr lang="en-US" sz="1350">
              <a:solidFill>
                <a:prstClr val="white"/>
              </a:solidFill>
              <a:latin typeface="Calibri"/>
            </a:endParaRPr>
          </a:p>
        </p:txBody>
      </p:sp>
      <p:cxnSp>
        <p:nvCxnSpPr>
          <p:cNvPr id="7" name="Straight Connector 6"/>
          <p:cNvCxnSpPr/>
          <p:nvPr/>
        </p:nvCxnSpPr>
        <p:spPr>
          <a:xfrm>
            <a:off x="7909362" y="5118497"/>
            <a:ext cx="2026444"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8" name="TextBox 3"/>
          <p:cNvSpPr txBox="1">
            <a:spLocks noChangeArrowheads="1"/>
          </p:cNvSpPr>
          <p:nvPr/>
        </p:nvSpPr>
        <p:spPr bwMode="auto">
          <a:xfrm>
            <a:off x="9865560" y="1778794"/>
            <a:ext cx="55015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783" fontAlgn="base">
              <a:spcBef>
                <a:spcPct val="0"/>
              </a:spcBef>
              <a:spcAft>
                <a:spcPct val="0"/>
              </a:spcAft>
              <a:buNone/>
            </a:pPr>
            <a:r>
              <a:rPr lang="en-US" altLang="en-US" sz="1350" b="1" dirty="0">
                <a:solidFill>
                  <a:srgbClr val="C00000"/>
                </a:solidFill>
                <a:latin typeface="Arial" panose="020B0604020202020204" pitchFamily="34" charset="0"/>
              </a:rPr>
              <a:t>ARP</a:t>
            </a:r>
          </a:p>
        </p:txBody>
      </p:sp>
      <p:sp>
        <p:nvSpPr>
          <p:cNvPr id="9" name="TextBox 8"/>
          <p:cNvSpPr txBox="1">
            <a:spLocks noChangeArrowheads="1"/>
          </p:cNvSpPr>
          <p:nvPr/>
        </p:nvSpPr>
        <p:spPr bwMode="auto">
          <a:xfrm>
            <a:off x="9865559" y="4980385"/>
            <a:ext cx="59824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783" fontAlgn="base">
              <a:spcBef>
                <a:spcPct val="0"/>
              </a:spcBef>
              <a:spcAft>
                <a:spcPct val="0"/>
              </a:spcAft>
              <a:buNone/>
            </a:pPr>
            <a:r>
              <a:rPr lang="en-US" altLang="en-US" sz="1350" b="1">
                <a:solidFill>
                  <a:srgbClr val="C00000"/>
                </a:solidFill>
                <a:latin typeface="Arial" panose="020B0604020202020204" pitchFamily="34" charset="0"/>
              </a:rPr>
              <a:t>mark</a:t>
            </a:r>
          </a:p>
        </p:txBody>
      </p:sp>
      <p:cxnSp>
        <p:nvCxnSpPr>
          <p:cNvPr id="10" name="Straight Connector 9"/>
          <p:cNvCxnSpPr/>
          <p:nvPr/>
        </p:nvCxnSpPr>
        <p:spPr>
          <a:xfrm>
            <a:off x="9636957" y="1916907"/>
            <a:ext cx="0" cy="3201591"/>
          </a:xfrm>
          <a:prstGeom prst="line">
            <a:avLst/>
          </a:prstGeom>
          <a:ln w="12700">
            <a:solidFill>
              <a:srgbClr val="C00000"/>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6250781" y="1622294"/>
            <a:ext cx="18478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783" fontAlgn="base">
              <a:spcBef>
                <a:spcPct val="0"/>
              </a:spcBef>
              <a:spcAft>
                <a:spcPct val="0"/>
              </a:spcAft>
              <a:buNone/>
            </a:pPr>
            <a:r>
              <a:rPr lang="en-US" altLang="en-US" sz="1350" b="1" dirty="0">
                <a:latin typeface="Arial" panose="020B0604020202020204" pitchFamily="34" charset="0"/>
              </a:rPr>
              <a:t>R</a:t>
            </a:r>
            <a:r>
              <a:rPr lang="en-US" altLang="en-US" sz="1350" b="1" dirty="0" smtClean="0">
                <a:latin typeface="Arial" panose="020B0604020202020204" pitchFamily="34" charset="0"/>
              </a:rPr>
              <a:t>otate </a:t>
            </a:r>
            <a:r>
              <a:rPr lang="en-US" altLang="en-US" sz="1350" b="1" dirty="0">
                <a:latin typeface="Arial" panose="020B0604020202020204" pitchFamily="34" charset="0"/>
              </a:rPr>
              <a:t>NRP to face true north</a:t>
            </a:r>
          </a:p>
        </p:txBody>
      </p:sp>
      <p:sp>
        <p:nvSpPr>
          <p:cNvPr id="12" name="TextBox 15"/>
          <p:cNvSpPr txBox="1">
            <a:spLocks noChangeArrowheads="1"/>
          </p:cNvSpPr>
          <p:nvPr/>
        </p:nvSpPr>
        <p:spPr bwMode="auto">
          <a:xfrm rot="16200000">
            <a:off x="8685255" y="3286870"/>
            <a:ext cx="22236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783" fontAlgn="base">
              <a:spcBef>
                <a:spcPct val="0"/>
              </a:spcBef>
              <a:spcAft>
                <a:spcPct val="0"/>
              </a:spcAft>
              <a:buNone/>
            </a:pPr>
            <a:r>
              <a:rPr lang="en-US" altLang="en-US" sz="2400">
                <a:solidFill>
                  <a:srgbClr val="C00000"/>
                </a:solidFill>
                <a:latin typeface="Arial" panose="020B0604020202020204" pitchFamily="34" charset="0"/>
              </a:rPr>
              <a:t>antenna height</a:t>
            </a:r>
          </a:p>
        </p:txBody>
      </p:sp>
      <p:cxnSp>
        <p:nvCxnSpPr>
          <p:cNvPr id="13" name="Straight Connector 12"/>
          <p:cNvCxnSpPr/>
          <p:nvPr/>
        </p:nvCxnSpPr>
        <p:spPr>
          <a:xfrm>
            <a:off x="7909362" y="1916906"/>
            <a:ext cx="2026444" cy="0"/>
          </a:xfrm>
          <a:prstGeom prst="line">
            <a:avLst/>
          </a:prstGeom>
          <a:ln w="19050">
            <a:solidFill>
              <a:srgbClr val="C00000"/>
            </a:solidFill>
            <a:prstDash val="lgDash"/>
          </a:ln>
        </p:spPr>
        <p:style>
          <a:lnRef idx="1">
            <a:schemeClr val="accent1"/>
          </a:lnRef>
          <a:fillRef idx="0">
            <a:schemeClr val="accent1"/>
          </a:fillRef>
          <a:effectRef idx="0">
            <a:schemeClr val="accent1"/>
          </a:effectRef>
          <a:fontRef idx="minor">
            <a:schemeClr val="tx1"/>
          </a:fontRef>
        </p:style>
      </p:cxnSp>
      <p:sp>
        <p:nvSpPr>
          <p:cNvPr id="15" name="TextBox 22"/>
          <p:cNvSpPr txBox="1">
            <a:spLocks noChangeArrowheads="1"/>
          </p:cNvSpPr>
          <p:nvPr/>
        </p:nvSpPr>
        <p:spPr bwMode="auto">
          <a:xfrm>
            <a:off x="8187968" y="5660231"/>
            <a:ext cx="92044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783" fontAlgn="base">
              <a:spcBef>
                <a:spcPct val="0"/>
              </a:spcBef>
              <a:spcAft>
                <a:spcPct val="0"/>
              </a:spcAft>
              <a:buNone/>
            </a:pPr>
            <a:r>
              <a:rPr lang="en-US" altLang="en-US" sz="1350" b="1">
                <a:solidFill>
                  <a:srgbClr val="FFFF00"/>
                </a:solidFill>
                <a:latin typeface="Bradley Hand ITC" panose="03070402050302030203" pitchFamily="66" charset="0"/>
              </a:rPr>
              <a:t>JGE, 2015</a:t>
            </a:r>
          </a:p>
        </p:txBody>
      </p:sp>
      <p:sp>
        <p:nvSpPr>
          <p:cNvPr id="16" name="Text Box 10"/>
          <p:cNvSpPr txBox="1">
            <a:spLocks noChangeArrowheads="1"/>
          </p:cNvSpPr>
          <p:nvPr/>
        </p:nvSpPr>
        <p:spPr bwMode="auto">
          <a:xfrm>
            <a:off x="621492" y="5660231"/>
            <a:ext cx="4960441" cy="816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685783" eaLnBrk="0" fontAlgn="base" hangingPunct="0">
              <a:spcBef>
                <a:spcPct val="0"/>
              </a:spcBef>
              <a:spcAft>
                <a:spcPct val="0"/>
              </a:spcAft>
              <a:buNone/>
            </a:pPr>
            <a:r>
              <a:rPr lang="en-US" altLang="en-US" sz="1800" b="1" dirty="0">
                <a:solidFill>
                  <a:srgbClr val="1F497D"/>
                </a:solidFill>
                <a:latin typeface="Arial" panose="020B0604020202020204" pitchFamily="34" charset="0"/>
              </a:rPr>
              <a:t>For antenna calibrations, photos,</a:t>
            </a:r>
            <a:br>
              <a:rPr lang="en-US" altLang="en-US" sz="1800" b="1" dirty="0">
                <a:solidFill>
                  <a:srgbClr val="1F497D"/>
                </a:solidFill>
                <a:latin typeface="Arial" panose="020B0604020202020204" pitchFamily="34" charset="0"/>
              </a:rPr>
            </a:br>
            <a:r>
              <a:rPr lang="en-US" altLang="en-US" sz="1800" b="1" dirty="0">
                <a:solidFill>
                  <a:srgbClr val="1F497D"/>
                </a:solidFill>
                <a:latin typeface="Arial" panose="020B0604020202020204" pitchFamily="34" charset="0"/>
              </a:rPr>
              <a:t>ARP and NRP diagrams, see </a:t>
            </a:r>
            <a:r>
              <a:rPr lang="en-US" altLang="en-US" sz="2400" b="1" dirty="0">
                <a:solidFill>
                  <a:srgbClr val="1F497D"/>
                </a:solidFill>
                <a:latin typeface="Times New Roman" panose="02020603050405020304" pitchFamily="18" charset="0"/>
                <a:hlinkClick r:id="rId4"/>
              </a:rPr>
              <a:t>geodesy.noaa.gov/ANTCAL</a:t>
            </a:r>
            <a:r>
              <a:rPr lang="en-US" altLang="en-US" sz="3600" b="1" dirty="0">
                <a:solidFill>
                  <a:srgbClr val="1F497D"/>
                </a:solidFill>
                <a:latin typeface="Times New Roman" panose="02020603050405020304" pitchFamily="18" charset="0"/>
                <a:hlinkClick r:id="rId4"/>
              </a:rPr>
              <a:t>/</a:t>
            </a:r>
            <a:endParaRPr lang="en-US" altLang="en-US" sz="3600" b="1" dirty="0">
              <a:solidFill>
                <a:srgbClr val="1F497D"/>
              </a:solidFill>
              <a:latin typeface="Times New Roman" panose="02020603050405020304" pitchFamily="18" charset="0"/>
            </a:endParaRPr>
          </a:p>
        </p:txBody>
      </p:sp>
      <p:sp>
        <p:nvSpPr>
          <p:cNvPr id="17" name="TextBox 3"/>
          <p:cNvSpPr txBox="1">
            <a:spLocks noChangeArrowheads="1"/>
          </p:cNvSpPr>
          <p:nvPr/>
        </p:nvSpPr>
        <p:spPr bwMode="auto">
          <a:xfrm>
            <a:off x="0" y="404996"/>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685783" fontAlgn="base">
              <a:spcBef>
                <a:spcPct val="0"/>
              </a:spcBef>
              <a:spcAft>
                <a:spcPct val="0"/>
              </a:spcAft>
              <a:buNone/>
            </a:pPr>
            <a:r>
              <a:rPr lang="en-US" altLang="en-US" sz="3600" dirty="0">
                <a:solidFill>
                  <a:prstClr val="black"/>
                </a:solidFill>
                <a:latin typeface="+mj-lt"/>
              </a:rPr>
              <a:t>Antenna Type &amp; Antenna Height are </a:t>
            </a:r>
            <a:r>
              <a:rPr lang="en-US" altLang="en-US" sz="3600" dirty="0" smtClean="0">
                <a:solidFill>
                  <a:prstClr val="black"/>
                </a:solidFill>
                <a:latin typeface="+mj-lt"/>
              </a:rPr>
              <a:t>Crucial </a:t>
            </a:r>
            <a:r>
              <a:rPr lang="en-US" altLang="en-US" sz="3600" dirty="0">
                <a:solidFill>
                  <a:prstClr val="black"/>
                </a:solidFill>
                <a:latin typeface="+mj-lt"/>
              </a:rPr>
              <a:t>for </a:t>
            </a:r>
            <a:r>
              <a:rPr lang="en-US" altLang="en-US" sz="3600" dirty="0" smtClean="0">
                <a:solidFill>
                  <a:prstClr val="black"/>
                </a:solidFill>
                <a:latin typeface="+mj-lt"/>
              </a:rPr>
              <a:t>Accurate </a:t>
            </a:r>
            <a:r>
              <a:rPr lang="en-US" altLang="en-US" sz="3600" dirty="0">
                <a:solidFill>
                  <a:prstClr val="black"/>
                </a:solidFill>
                <a:latin typeface="+mj-lt"/>
              </a:rPr>
              <a:t>R</a:t>
            </a:r>
            <a:r>
              <a:rPr lang="en-US" altLang="en-US" sz="3600" dirty="0" smtClean="0">
                <a:solidFill>
                  <a:prstClr val="black"/>
                </a:solidFill>
                <a:latin typeface="+mj-lt"/>
              </a:rPr>
              <a:t>esults</a:t>
            </a:r>
            <a:endParaRPr lang="en-US" altLang="en-US" sz="3600" dirty="0">
              <a:solidFill>
                <a:prstClr val="black"/>
              </a:solidFill>
              <a:latin typeface="+mj-lt"/>
            </a:endParaRPr>
          </a:p>
        </p:txBody>
      </p:sp>
      <p:grpSp>
        <p:nvGrpSpPr>
          <p:cNvPr id="18" name="Group 17"/>
          <p:cNvGrpSpPr>
            <a:grpSpLocks/>
          </p:cNvGrpSpPr>
          <p:nvPr/>
        </p:nvGrpSpPr>
        <p:grpSpPr bwMode="auto">
          <a:xfrm>
            <a:off x="-221907" y="2691252"/>
            <a:ext cx="5223996" cy="2930991"/>
            <a:chOff x="-1111495" y="2849241"/>
            <a:chExt cx="4674792" cy="3002920"/>
          </a:xfrm>
        </p:grpSpPr>
        <p:pic>
          <p:nvPicPr>
            <p:cNvPr id="19" name="Picture 17" descr="Image result for antenna calibration phase center variation"/>
            <p:cNvPicPr>
              <a:picLocks noChangeAspect="1" noChangeArrowheads="1"/>
            </p:cNvPicPr>
            <p:nvPr/>
          </p:nvPicPr>
          <p:blipFill>
            <a:blip r:embed="rId5">
              <a:extLst>
                <a:ext uri="{28A0092B-C50C-407E-A947-70E740481C1C}">
                  <a14:useLocalDpi xmlns:a14="http://schemas.microsoft.com/office/drawing/2010/main" val="0"/>
                </a:ext>
              </a:extLst>
            </a:blip>
            <a:srcRect l="-2" r="41565"/>
            <a:stretch>
              <a:fillRect/>
            </a:stretch>
          </p:blipFill>
          <p:spPr bwMode="auto">
            <a:xfrm>
              <a:off x="1" y="3255393"/>
              <a:ext cx="3554352" cy="259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4"/>
            <p:cNvSpPr txBox="1">
              <a:spLocks noChangeArrowheads="1"/>
            </p:cNvSpPr>
            <p:nvPr/>
          </p:nvSpPr>
          <p:spPr bwMode="auto">
            <a:xfrm>
              <a:off x="-1111495" y="2849241"/>
              <a:ext cx="4674792" cy="45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defTabSz="685783" fontAlgn="base">
                <a:spcBef>
                  <a:spcPct val="0"/>
                </a:spcBef>
                <a:spcAft>
                  <a:spcPct val="0"/>
                </a:spcAft>
                <a:buNone/>
              </a:pPr>
              <a:r>
                <a:rPr lang="en-US" altLang="en-US" sz="1600" dirty="0">
                  <a:solidFill>
                    <a:srgbClr val="1F497D"/>
                  </a:solidFill>
                  <a:latin typeface="Arial" panose="020B0604020202020204" pitchFamily="34" charset="0"/>
                </a:rPr>
                <a:t>Each Antenna Type has unique biases</a:t>
              </a:r>
            </a:p>
          </p:txBody>
        </p:sp>
      </p:grpSp>
    </p:spTree>
    <p:extLst>
      <p:ext uri="{BB962C8B-B14F-4D97-AF65-F5344CB8AC3E}">
        <p14:creationId xmlns:p14="http://schemas.microsoft.com/office/powerpoint/2010/main" val="14223013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61230" y="450537"/>
            <a:ext cx="8061157" cy="707886"/>
          </a:xfrm>
          <a:prstGeom prst="rect">
            <a:avLst/>
          </a:prstGeom>
          <a:noFill/>
        </p:spPr>
        <p:txBody>
          <a:bodyPr wrap="square" rtlCol="0">
            <a:spAutoFit/>
          </a:bodyPr>
          <a:lstStyle/>
          <a:p>
            <a:pPr algn="ctr" defTabSz="457189">
              <a:defRPr/>
            </a:pPr>
            <a:r>
              <a:rPr lang="en-US" sz="4000" dirty="0" smtClean="0">
                <a:solidFill>
                  <a:prstClr val="black"/>
                </a:solidFill>
                <a:latin typeface="Calibri"/>
              </a:rPr>
              <a:t>NGS Mark </a:t>
            </a:r>
            <a:r>
              <a:rPr lang="en-US" sz="4000" dirty="0">
                <a:solidFill>
                  <a:prstClr val="black"/>
                </a:solidFill>
                <a:latin typeface="Calibri"/>
              </a:rPr>
              <a:t>Recovery Webpage</a:t>
            </a:r>
          </a:p>
        </p:txBody>
      </p:sp>
      <p:sp>
        <p:nvSpPr>
          <p:cNvPr id="6" name="TextBox 5"/>
          <p:cNvSpPr txBox="1"/>
          <p:nvPr/>
        </p:nvSpPr>
        <p:spPr>
          <a:xfrm>
            <a:off x="203761" y="1149042"/>
            <a:ext cx="11259403" cy="954107"/>
          </a:xfrm>
          <a:prstGeom prst="rect">
            <a:avLst/>
          </a:prstGeom>
          <a:noFill/>
        </p:spPr>
        <p:txBody>
          <a:bodyPr wrap="square" rtlCol="0">
            <a:spAutoFit/>
          </a:bodyPr>
          <a:lstStyle/>
          <a:p>
            <a:pPr algn="ctr" defTabSz="457189">
              <a:defRPr/>
            </a:pPr>
            <a:r>
              <a:rPr lang="en-US" sz="2800" dirty="0">
                <a:solidFill>
                  <a:prstClr val="black"/>
                </a:solidFill>
                <a:latin typeface="Calibri"/>
              </a:rPr>
              <a:t>Crowd sourced mark recoveries help update the GPSonBM map, let NGS and others know if the mark is still usable, and pictures make it easier to find.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9810" y="3034199"/>
            <a:ext cx="5382736" cy="3823801"/>
          </a:xfrm>
          <a:prstGeom prst="rect">
            <a:avLst/>
          </a:prstGeom>
        </p:spPr>
      </p:pic>
      <p:pic>
        <p:nvPicPr>
          <p:cNvPr id="4" name="Picture 3"/>
          <p:cNvPicPr>
            <a:picLocks noChangeAspect="1"/>
          </p:cNvPicPr>
          <p:nvPr/>
        </p:nvPicPr>
        <p:blipFill>
          <a:blip r:embed="rId4"/>
          <a:stretch>
            <a:fillRect/>
          </a:stretch>
        </p:blipFill>
        <p:spPr>
          <a:xfrm>
            <a:off x="9506471" y="3388295"/>
            <a:ext cx="2381977" cy="3265804"/>
          </a:xfrm>
          <a:prstGeom prst="rect">
            <a:avLst/>
          </a:prstGeom>
        </p:spPr>
      </p:pic>
      <p:pic>
        <p:nvPicPr>
          <p:cNvPr id="10" name="Picture 9"/>
          <p:cNvPicPr>
            <a:picLocks noChangeAspect="1"/>
          </p:cNvPicPr>
          <p:nvPr/>
        </p:nvPicPr>
        <p:blipFill>
          <a:blip r:embed="rId5"/>
          <a:stretch>
            <a:fillRect/>
          </a:stretch>
        </p:blipFill>
        <p:spPr>
          <a:xfrm>
            <a:off x="28098" y="2801654"/>
            <a:ext cx="5406116" cy="4373239"/>
          </a:xfrm>
          <a:prstGeom prst="rect">
            <a:avLst/>
          </a:prstGeom>
        </p:spPr>
      </p:pic>
      <p:sp>
        <p:nvSpPr>
          <p:cNvPr id="9" name="Rectangle 8"/>
          <p:cNvSpPr/>
          <p:nvPr/>
        </p:nvSpPr>
        <p:spPr>
          <a:xfrm>
            <a:off x="2977242" y="2133097"/>
            <a:ext cx="6429132" cy="52322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685800">
              <a:defRPr/>
            </a:pPr>
            <a:r>
              <a:rPr lang="en-US" sz="2800" dirty="0">
                <a:solidFill>
                  <a:srgbClr val="1F497D"/>
                </a:solidFill>
                <a:latin typeface="Calibri"/>
              </a:rPr>
              <a:t>www.ngs.noaa.gov/surveys/mark-recovery</a:t>
            </a:r>
          </a:p>
        </p:txBody>
      </p:sp>
      <p:sp>
        <p:nvSpPr>
          <p:cNvPr id="2" name="Rectangle 1"/>
          <p:cNvSpPr/>
          <p:nvPr/>
        </p:nvSpPr>
        <p:spPr>
          <a:xfrm>
            <a:off x="9298455" y="3049741"/>
            <a:ext cx="2798010" cy="338554"/>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457189">
              <a:defRPr/>
            </a:pPr>
            <a:r>
              <a:rPr lang="en-US" sz="1600" dirty="0">
                <a:solidFill>
                  <a:prstClr val="black"/>
                </a:solidFill>
              </a:rPr>
              <a:t>Now with Find Marks Near Me!</a:t>
            </a:r>
          </a:p>
        </p:txBody>
      </p:sp>
      <p:sp>
        <p:nvSpPr>
          <p:cNvPr id="5" name="TextBox 4"/>
          <p:cNvSpPr txBox="1"/>
          <p:nvPr/>
        </p:nvSpPr>
        <p:spPr>
          <a:xfrm>
            <a:off x="3158501" y="4192131"/>
            <a:ext cx="5349922" cy="230832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dirty="0" smtClean="0"/>
              <a:t>Maintain you local control network: Submit a Recovery Note for each mark you find </a:t>
            </a:r>
            <a:r>
              <a:rPr lang="en-US" dirty="0" smtClean="0"/>
              <a:t>(up to once per year)</a:t>
            </a:r>
          </a:p>
          <a:p>
            <a:pPr algn="ctr"/>
            <a:r>
              <a:rPr lang="en-US" sz="2400" dirty="0" smtClean="0"/>
              <a:t>Did you find it?</a:t>
            </a:r>
          </a:p>
          <a:p>
            <a:pPr algn="ctr"/>
            <a:r>
              <a:rPr lang="en-US" sz="2400" dirty="0" smtClean="0"/>
              <a:t>Is it </a:t>
            </a:r>
            <a:r>
              <a:rPr lang="en-US" sz="2400" dirty="0" err="1" smtClean="0"/>
              <a:t>GPSable</a:t>
            </a:r>
            <a:r>
              <a:rPr lang="en-US" sz="2400" dirty="0" smtClean="0"/>
              <a:t>?</a:t>
            </a:r>
          </a:p>
          <a:p>
            <a:pPr algn="ctr"/>
            <a:r>
              <a:rPr lang="en-US" sz="2400" dirty="0" smtClean="0"/>
              <a:t>Got new photos?</a:t>
            </a:r>
          </a:p>
        </p:txBody>
      </p:sp>
    </p:spTree>
    <p:extLst>
      <p:ext uri="{BB962C8B-B14F-4D97-AF65-F5344CB8AC3E}">
        <p14:creationId xmlns:p14="http://schemas.microsoft.com/office/powerpoint/2010/main" val="18974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666" y="535907"/>
            <a:ext cx="8229600" cy="685385"/>
          </a:xfrm>
        </p:spPr>
        <p:txBody>
          <a:bodyPr>
            <a:noAutofit/>
          </a:bodyPr>
          <a:lstStyle/>
          <a:p>
            <a:r>
              <a:rPr lang="en-US" sz="4050" dirty="0">
                <a:solidFill>
                  <a:prstClr val="black"/>
                </a:solidFill>
                <a:latin typeface="Calibri"/>
                <a:ea typeface="+mn-ea"/>
                <a:cs typeface="+mn-cs"/>
              </a:rPr>
              <a:t>Mark Recovery Dashboard</a:t>
            </a:r>
          </a:p>
        </p:txBody>
      </p:sp>
      <p:pic>
        <p:nvPicPr>
          <p:cNvPr id="4" name="Picture 3"/>
          <p:cNvPicPr>
            <a:picLocks noChangeAspect="1"/>
          </p:cNvPicPr>
          <p:nvPr/>
        </p:nvPicPr>
        <p:blipFill>
          <a:blip r:embed="rId2"/>
          <a:stretch>
            <a:fillRect/>
          </a:stretch>
        </p:blipFill>
        <p:spPr>
          <a:xfrm>
            <a:off x="889464" y="1620286"/>
            <a:ext cx="10452003" cy="5115981"/>
          </a:xfrm>
          <a:prstGeom prst="rect">
            <a:avLst/>
          </a:prstGeom>
        </p:spPr>
      </p:pic>
      <p:sp>
        <p:nvSpPr>
          <p:cNvPr id="5" name="Rectangle 4"/>
          <p:cNvSpPr/>
          <p:nvPr/>
        </p:nvSpPr>
        <p:spPr>
          <a:xfrm>
            <a:off x="2000666" y="1158621"/>
            <a:ext cx="8064002" cy="461665"/>
          </a:xfrm>
          <a:prstGeom prst="rect">
            <a:avLst/>
          </a:prstGeom>
        </p:spPr>
        <p:txBody>
          <a:bodyPr wrap="none">
            <a:spAutoFit/>
          </a:bodyPr>
          <a:lstStyle/>
          <a:p>
            <a:r>
              <a:rPr lang="en-US" sz="2400" dirty="0"/>
              <a:t>https://www.ngs.noaa.gov/surveys/mark-recovery/index.shtml</a:t>
            </a:r>
          </a:p>
        </p:txBody>
      </p:sp>
    </p:spTree>
    <p:extLst>
      <p:ext uri="{BB962C8B-B14F-4D97-AF65-F5344CB8AC3E}">
        <p14:creationId xmlns:p14="http://schemas.microsoft.com/office/powerpoint/2010/main" val="11019460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 y="548124"/>
            <a:ext cx="10972800" cy="1143000"/>
          </a:xfrm>
        </p:spPr>
        <p:txBody>
          <a:bodyPr anchor="t"/>
          <a:lstStyle/>
          <a:p>
            <a:r>
              <a:rPr lang="en-US" dirty="0" smtClean="0">
                <a:latin typeface="Helvetica" panose="020B0604020202020204" pitchFamily="34" charset="0"/>
                <a:cs typeface="Helvetica" panose="020B0604020202020204" pitchFamily="34" charset="0"/>
              </a:rPr>
              <a:t>GPSonBM at AGU on Dec 17th</a:t>
            </a:r>
            <a:endParaRPr lang="en-US" dirty="0">
              <a:latin typeface="Helvetica" panose="020B0604020202020204" pitchFamily="34" charset="0"/>
              <a:cs typeface="Helvetica" panose="020B0604020202020204" pitchFamily="34" charset="0"/>
            </a:endParaRPr>
          </a:p>
        </p:txBody>
      </p:sp>
      <p:sp>
        <p:nvSpPr>
          <p:cNvPr id="3" name="Content Placeholder 2"/>
          <p:cNvSpPr>
            <a:spLocks noGrp="1"/>
          </p:cNvSpPr>
          <p:nvPr>
            <p:ph idx="1"/>
          </p:nvPr>
        </p:nvSpPr>
        <p:spPr>
          <a:xfrm>
            <a:off x="6891143" y="2199272"/>
            <a:ext cx="5259789" cy="2872212"/>
          </a:xfrm>
        </p:spPr>
        <p:txBody>
          <a:bodyPr>
            <a:noAutofit/>
          </a:bodyPr>
          <a:lstStyle/>
          <a:p>
            <a:pPr marL="57149" indent="0">
              <a:buNone/>
            </a:pPr>
            <a:r>
              <a:rPr lang="en-US" sz="2000" dirty="0" smtClean="0">
                <a:latin typeface="Helvetica" panose="020B0604020202020204" pitchFamily="34" charset="0"/>
                <a:cs typeface="Helvetica" panose="020B0604020202020204" pitchFamily="34" charset="0"/>
              </a:rPr>
              <a:t>Use </a:t>
            </a:r>
            <a:r>
              <a:rPr lang="en-US" sz="2000" dirty="0">
                <a:latin typeface="Helvetica" panose="020B0604020202020204" pitchFamily="34" charset="0"/>
                <a:cs typeface="Helvetica" panose="020B0604020202020204" pitchFamily="34" charset="0"/>
              </a:rPr>
              <a:t>results from GEOID18 to ‘train’ a model</a:t>
            </a:r>
          </a:p>
          <a:p>
            <a:pPr lvl="1"/>
            <a:r>
              <a:rPr lang="en-US" sz="1800" dirty="0">
                <a:latin typeface="Helvetica" panose="020B0604020202020204" pitchFamily="34" charset="0"/>
                <a:cs typeface="Helvetica" panose="020B0604020202020204" pitchFamily="34" charset="0"/>
              </a:rPr>
              <a:t>“Supervised Classification” </a:t>
            </a:r>
            <a:endParaRPr lang="en-US" sz="1800" dirty="0" smtClean="0">
              <a:latin typeface="Helvetica" panose="020B0604020202020204" pitchFamily="34" charset="0"/>
              <a:cs typeface="Helvetica" panose="020B0604020202020204" pitchFamily="34" charset="0"/>
            </a:endParaRPr>
          </a:p>
          <a:p>
            <a:pPr lvl="1"/>
            <a:r>
              <a:rPr lang="en-US" sz="1800" dirty="0" smtClean="0">
                <a:latin typeface="Helvetica" panose="020B0604020202020204" pitchFamily="34" charset="0"/>
                <a:cs typeface="Helvetica" panose="020B0604020202020204" pitchFamily="34" charset="0"/>
              </a:rPr>
              <a:t>Binary </a:t>
            </a:r>
            <a:r>
              <a:rPr lang="en-US" sz="1800" dirty="0">
                <a:latin typeface="Helvetica" panose="020B0604020202020204" pitchFamily="34" charset="0"/>
                <a:cs typeface="Helvetica" panose="020B0604020202020204" pitchFamily="34" charset="0"/>
              </a:rPr>
              <a:t>Class: ‘Use/Yes’ or ‘Not Use/No’ </a:t>
            </a:r>
          </a:p>
          <a:p>
            <a:pPr marL="57149" indent="0">
              <a:buNone/>
            </a:pPr>
            <a:r>
              <a:rPr lang="en-US" sz="2000" dirty="0">
                <a:latin typeface="Helvetica" panose="020B0604020202020204" pitchFamily="34" charset="0"/>
                <a:cs typeface="Helvetica" panose="020B0604020202020204" pitchFamily="34" charset="0"/>
              </a:rPr>
              <a:t>Use model on new data going forward</a:t>
            </a:r>
          </a:p>
          <a:p>
            <a:pPr lvl="1"/>
            <a:r>
              <a:rPr lang="en-US" sz="1800" dirty="0">
                <a:latin typeface="Helvetica" panose="020B0604020202020204" pitchFamily="34" charset="0"/>
                <a:cs typeface="Helvetica" panose="020B0604020202020204" pitchFamily="34" charset="0"/>
              </a:rPr>
              <a:t>Have ~250 new submissions on bench marks each month</a:t>
            </a:r>
          </a:p>
          <a:p>
            <a:pPr lvl="1"/>
            <a:r>
              <a:rPr lang="en-US" sz="1800" dirty="0">
                <a:latin typeface="Helvetica" panose="020B0604020202020204" pitchFamily="34" charset="0"/>
                <a:cs typeface="Helvetica" panose="020B0604020202020204" pitchFamily="34" charset="0"/>
              </a:rPr>
              <a:t>Avoid going back through manual editing/cleaning process</a:t>
            </a:r>
          </a:p>
          <a:p>
            <a:pPr lvl="1"/>
            <a:endParaRPr lang="en-US" sz="1600" dirty="0" smtClean="0">
              <a:latin typeface="Helvetica" panose="020B0604020202020204" pitchFamily="34" charset="0"/>
              <a:cs typeface="Helvetica" panose="020B0604020202020204" pitchFamily="34" charset="0"/>
            </a:endParaRPr>
          </a:p>
          <a:p>
            <a:pPr lvl="1"/>
            <a:endParaRPr lang="en-US" sz="1600" dirty="0" smtClean="0">
              <a:latin typeface="Helvetica" panose="020B0604020202020204" pitchFamily="34" charset="0"/>
              <a:cs typeface="Helvetica" panose="020B0604020202020204" pitchFamily="34" charset="0"/>
            </a:endParaRPr>
          </a:p>
          <a:p>
            <a:endParaRPr lang="en-US" sz="2000" dirty="0" smtClean="0">
              <a:latin typeface="Helvetica" panose="020B0604020202020204" pitchFamily="34" charset="0"/>
              <a:cs typeface="Helvetica" panose="020B0604020202020204" pitchFamily="34" charset="0"/>
            </a:endParaRPr>
          </a:p>
        </p:txBody>
      </p:sp>
      <p:grpSp>
        <p:nvGrpSpPr>
          <p:cNvPr id="17" name="Group 16"/>
          <p:cNvGrpSpPr/>
          <p:nvPr/>
        </p:nvGrpSpPr>
        <p:grpSpPr>
          <a:xfrm>
            <a:off x="6755427" y="5071484"/>
            <a:ext cx="5395505" cy="1786516"/>
            <a:chOff x="1501477" y="1579194"/>
            <a:chExt cx="9503804" cy="5162895"/>
          </a:xfrm>
        </p:grpSpPr>
        <p:pic>
          <p:nvPicPr>
            <p:cNvPr id="10"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1477" y="1579194"/>
              <a:ext cx="9292015" cy="5162895"/>
            </a:xfrm>
            <a:prstGeom prst="rect">
              <a:avLst/>
            </a:prstGeom>
            <a:ln>
              <a:solidFill>
                <a:schemeClr val="tx1"/>
              </a:solidFill>
            </a:ln>
          </p:spPr>
        </p:pic>
        <p:sp>
          <p:nvSpPr>
            <p:cNvPr id="11" name="Oval 10"/>
            <p:cNvSpPr/>
            <p:nvPr/>
          </p:nvSpPr>
          <p:spPr>
            <a:xfrm>
              <a:off x="4175712" y="5600163"/>
              <a:ext cx="412124" cy="41212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143256" y="5458496"/>
              <a:ext cx="412124" cy="41212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406731" y="5394101"/>
              <a:ext cx="412124" cy="41212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6563432" y="5394101"/>
              <a:ext cx="412124" cy="41212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714444" y="1648341"/>
              <a:ext cx="888642" cy="329989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rot="20054197">
              <a:off x="9001616" y="4938654"/>
              <a:ext cx="2003665" cy="91089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Hexagon 17"/>
          <p:cNvSpPr>
            <a:spLocks noChangeAspect="1"/>
          </p:cNvSpPr>
          <p:nvPr/>
        </p:nvSpPr>
        <p:spPr>
          <a:xfrm>
            <a:off x="410241" y="2147685"/>
            <a:ext cx="1796925" cy="1549262"/>
          </a:xfrm>
          <a:prstGeom prst="hexagon">
            <a:avLst>
              <a:gd name="adj" fmla="val 25000"/>
              <a:gd name="vf" fmla="val 115470"/>
            </a:avLst>
          </a:prstGeom>
          <a:blipFill>
            <a:blip r:embed="rId4">
              <a:extLst>
                <a:ext uri="{28A0092B-C50C-407E-A947-70E740481C1C}">
                  <a14:useLocalDpi xmlns:a14="http://schemas.microsoft.com/office/drawing/2010/main" val="0"/>
                </a:ext>
              </a:extLst>
            </a:blip>
            <a:srcRect/>
            <a:stretch>
              <a:fillRect l="-7000" r="-7000"/>
            </a:stretch>
          </a:blip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Hexagon 18"/>
          <p:cNvSpPr>
            <a:spLocks noChangeAspect="1"/>
          </p:cNvSpPr>
          <p:nvPr/>
        </p:nvSpPr>
        <p:spPr>
          <a:xfrm>
            <a:off x="2146479" y="3003698"/>
            <a:ext cx="1792248" cy="1545230"/>
          </a:xfrm>
          <a:prstGeom prst="hexagon">
            <a:avLst>
              <a:gd name="adj" fmla="val 25000"/>
              <a:gd name="vf" fmla="val 115470"/>
            </a:avLst>
          </a:prstGeom>
          <a:blipFill>
            <a:blip r:embed="rId5" cstate="print">
              <a:extLst>
                <a:ext uri="{28A0092B-C50C-407E-A947-70E740481C1C}">
                  <a14:useLocalDpi xmlns:a14="http://schemas.microsoft.com/office/drawing/2010/main" val="0"/>
                </a:ext>
              </a:extLst>
            </a:blip>
            <a:srcRect/>
            <a:stretch>
              <a:fillRect l="-31000" r="-31000"/>
            </a:stretch>
          </a:blipFill>
        </p:spPr>
        <p:style>
          <a:lnRef idx="2">
            <a:schemeClr val="accent4">
              <a:hueOff val="-2232385"/>
              <a:satOff val="13449"/>
              <a:lumOff val="1078"/>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92" y="4935936"/>
            <a:ext cx="5239174" cy="1922064"/>
          </a:xfrm>
          <a:prstGeom prst="rect">
            <a:avLst/>
          </a:prstGeom>
          <a:ln>
            <a:solidFill>
              <a:schemeClr val="tx1"/>
            </a:solidFill>
          </a:ln>
        </p:spPr>
      </p:pic>
      <p:sp>
        <p:nvSpPr>
          <p:cNvPr id="4" name="Rectangle 3"/>
          <p:cNvSpPr/>
          <p:nvPr/>
        </p:nvSpPr>
        <p:spPr>
          <a:xfrm>
            <a:off x="438150" y="1193578"/>
            <a:ext cx="10287000" cy="954107"/>
          </a:xfrm>
          <a:prstGeom prst="rect">
            <a:avLst/>
          </a:prstGeom>
        </p:spPr>
        <p:txBody>
          <a:bodyPr wrap="square">
            <a:spAutoFit/>
          </a:bodyPr>
          <a:lstStyle/>
          <a:p>
            <a:pPr lvl="0" algn="ctr" defTabSz="457189"/>
            <a:r>
              <a:rPr lang="en-US" sz="2800" b="1" i="1" dirty="0">
                <a:solidFill>
                  <a:prstClr val="black"/>
                </a:solidFill>
              </a:rPr>
              <a:t>G025-03: Improving the quality of NGS's GPS on Bench Marks with </a:t>
            </a:r>
            <a:r>
              <a:rPr lang="en-US" sz="2800" b="1" i="1" dirty="0" smtClean="0">
                <a:solidFill>
                  <a:prstClr val="black"/>
                </a:solidFill>
              </a:rPr>
              <a:t>Machine Learning  </a:t>
            </a:r>
            <a:endParaRPr lang="en-US" sz="2800" b="1" i="1" dirty="0">
              <a:solidFill>
                <a:prstClr val="black"/>
              </a:solidFill>
            </a:endParaRPr>
          </a:p>
        </p:txBody>
      </p:sp>
      <p:pic>
        <p:nvPicPr>
          <p:cNvPr id="5" name="Picture 4"/>
          <p:cNvPicPr>
            <a:picLocks noChangeAspect="1"/>
          </p:cNvPicPr>
          <p:nvPr/>
        </p:nvPicPr>
        <p:blipFill>
          <a:blip r:embed="rId7"/>
          <a:stretch>
            <a:fillRect/>
          </a:stretch>
        </p:blipFill>
        <p:spPr>
          <a:xfrm>
            <a:off x="4680171" y="2336578"/>
            <a:ext cx="1993537" cy="2599358"/>
          </a:xfrm>
          <a:prstGeom prst="rect">
            <a:avLst/>
          </a:prstGeom>
        </p:spPr>
      </p:pic>
    </p:spTree>
    <p:extLst>
      <p:ext uri="{BB962C8B-B14F-4D97-AF65-F5344CB8AC3E}">
        <p14:creationId xmlns:p14="http://schemas.microsoft.com/office/powerpoint/2010/main" val="5110835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673" y="526853"/>
            <a:ext cx="8229600" cy="857250"/>
          </a:xfrm>
        </p:spPr>
        <p:txBody>
          <a:bodyPr>
            <a:normAutofit fontScale="90000"/>
          </a:bodyPr>
          <a:lstStyle/>
          <a:p>
            <a:r>
              <a:rPr lang="en-US" sz="4500" dirty="0">
                <a:solidFill>
                  <a:prstClr val="black"/>
                </a:solidFill>
              </a:rPr>
              <a:t>NGS Data Delivery System Prototypes</a:t>
            </a:r>
            <a:endParaRPr lang="en-US" dirty="0"/>
          </a:p>
        </p:txBody>
      </p:sp>
      <p:pic>
        <p:nvPicPr>
          <p:cNvPr id="7" name="Picture 6">
            <a:hlinkClick r:id="rId3"/>
          </p:cNvPr>
          <p:cNvPicPr>
            <a:picLocks noChangeAspect="1"/>
          </p:cNvPicPr>
          <p:nvPr/>
        </p:nvPicPr>
        <p:blipFill>
          <a:blip r:embed="rId4"/>
          <a:stretch>
            <a:fillRect/>
          </a:stretch>
        </p:blipFill>
        <p:spPr>
          <a:xfrm>
            <a:off x="219132" y="1518566"/>
            <a:ext cx="2343038" cy="2532226"/>
          </a:xfrm>
          <a:prstGeom prst="rect">
            <a:avLst/>
          </a:prstGeom>
        </p:spPr>
      </p:pic>
      <p:pic>
        <p:nvPicPr>
          <p:cNvPr id="6" name="Pictur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980" y="4318200"/>
            <a:ext cx="2340190" cy="2295580"/>
          </a:xfrm>
          <a:prstGeom prst="rect">
            <a:avLst/>
          </a:prstGeom>
        </p:spPr>
      </p:pic>
      <p:pic>
        <p:nvPicPr>
          <p:cNvPr id="4" name="Picture 3"/>
          <p:cNvPicPr>
            <a:picLocks noChangeAspect="1"/>
          </p:cNvPicPr>
          <p:nvPr/>
        </p:nvPicPr>
        <p:blipFill>
          <a:blip r:embed="rId7"/>
          <a:stretch>
            <a:fillRect/>
          </a:stretch>
        </p:blipFill>
        <p:spPr>
          <a:xfrm>
            <a:off x="8751765" y="1260897"/>
            <a:ext cx="3074264" cy="1665227"/>
          </a:xfrm>
          <a:prstGeom prst="rect">
            <a:avLst/>
          </a:prstGeom>
        </p:spPr>
      </p:pic>
      <p:pic>
        <p:nvPicPr>
          <p:cNvPr id="5" name="Picture 4">
            <a:hlinkClick r:id="rId8"/>
          </p:cNvPr>
          <p:cNvPicPr>
            <a:picLocks noChangeAspect="1"/>
          </p:cNvPicPr>
          <p:nvPr/>
        </p:nvPicPr>
        <p:blipFill>
          <a:blip r:embed="rId9"/>
          <a:stretch>
            <a:fillRect/>
          </a:stretch>
        </p:blipFill>
        <p:spPr>
          <a:xfrm>
            <a:off x="8674028" y="2887004"/>
            <a:ext cx="3152001" cy="1703714"/>
          </a:xfrm>
          <a:prstGeom prst="rect">
            <a:avLst/>
          </a:prstGeom>
        </p:spPr>
      </p:pic>
      <p:sp>
        <p:nvSpPr>
          <p:cNvPr id="15" name="TextBox 14"/>
          <p:cNvSpPr txBox="1"/>
          <p:nvPr/>
        </p:nvSpPr>
        <p:spPr>
          <a:xfrm>
            <a:off x="2562169" y="1518566"/>
            <a:ext cx="6762805" cy="5847755"/>
          </a:xfrm>
          <a:prstGeom prst="rect">
            <a:avLst/>
          </a:prstGeom>
          <a:noFill/>
        </p:spPr>
        <p:txBody>
          <a:bodyPr wrap="square" rtlCol="0">
            <a:spAutoFit/>
          </a:bodyPr>
          <a:lstStyle/>
          <a:p>
            <a:pPr lvl="1" fontAlgn="base"/>
            <a:r>
              <a:rPr lang="en-US" sz="2000" dirty="0"/>
              <a:t>Try them out and tell us what you think at:</a:t>
            </a:r>
          </a:p>
          <a:p>
            <a:pPr lvl="1" algn="ctr" fontAlgn="base"/>
            <a:r>
              <a:rPr lang="en-US" sz="2400" u="sng" dirty="0"/>
              <a:t>NGS.Feedback@noaa.gov</a:t>
            </a:r>
          </a:p>
          <a:p>
            <a:pPr lvl="1" fontAlgn="base"/>
            <a:endParaRPr lang="en-US" sz="1600" b="1" dirty="0"/>
          </a:p>
          <a:p>
            <a:pPr lvl="1" fontAlgn="base"/>
            <a:r>
              <a:rPr lang="en-US" sz="2000" b="1" dirty="0"/>
              <a:t>Beta Passive Mark Page</a:t>
            </a:r>
          </a:p>
          <a:p>
            <a:pPr lvl="1" fontAlgn="base"/>
            <a:r>
              <a:rPr lang="en-US" sz="2000" b="1" dirty="0">
                <a:solidFill>
                  <a:srgbClr val="0070C0"/>
                </a:solidFill>
                <a:hlinkClick r:id="rId10"/>
              </a:rPr>
              <a:t>beta.ngs.noaa.gov/datasheets/passive-marks</a:t>
            </a:r>
            <a:endParaRPr lang="en-US" sz="2000" b="1" dirty="0">
              <a:solidFill>
                <a:srgbClr val="0070C0"/>
              </a:solidFill>
            </a:endParaRPr>
          </a:p>
          <a:p>
            <a:pPr lvl="1" fontAlgn="base"/>
            <a:endParaRPr lang="en-US" sz="2000" b="1" dirty="0"/>
          </a:p>
          <a:p>
            <a:pPr lvl="1" fontAlgn="base"/>
            <a:r>
              <a:rPr lang="en-US" sz="2000" b="1" dirty="0"/>
              <a:t>Beta Leveling Projects Page</a:t>
            </a:r>
          </a:p>
          <a:p>
            <a:pPr lvl="1" fontAlgn="base"/>
            <a:r>
              <a:rPr lang="en-US" sz="2000" b="1" dirty="0">
                <a:solidFill>
                  <a:srgbClr val="0070C0"/>
                </a:solidFill>
                <a:hlinkClick r:id="rId11"/>
              </a:rPr>
              <a:t>beta.ngs.noaa.gov/datasheets/leveling-projects</a:t>
            </a:r>
            <a:endParaRPr lang="en-US" sz="2000" b="1" dirty="0">
              <a:solidFill>
                <a:srgbClr val="0070C0"/>
              </a:solidFill>
            </a:endParaRPr>
          </a:p>
          <a:p>
            <a:pPr lvl="1" fontAlgn="base"/>
            <a:endParaRPr lang="en-US" sz="2000" b="1" dirty="0"/>
          </a:p>
          <a:p>
            <a:pPr lvl="1" fontAlgn="base"/>
            <a:r>
              <a:rPr lang="en-US" sz="2000" b="1" dirty="0"/>
              <a:t>Beta Calibration Baseline Page</a:t>
            </a:r>
          </a:p>
          <a:p>
            <a:pPr lvl="1" fontAlgn="base"/>
            <a:r>
              <a:rPr lang="en-US" sz="2000" b="1" dirty="0">
                <a:solidFill>
                  <a:srgbClr val="0070C0"/>
                </a:solidFill>
                <a:hlinkClick r:id="rId12"/>
              </a:rPr>
              <a:t>beta.ngs.noaa.gov/CBLINES/pages</a:t>
            </a:r>
            <a:endParaRPr lang="en-US" sz="2000" b="1" dirty="0">
              <a:solidFill>
                <a:srgbClr val="0070C0"/>
              </a:solidFill>
            </a:endParaRPr>
          </a:p>
          <a:p>
            <a:pPr lvl="1" fontAlgn="base"/>
            <a:endParaRPr lang="en-US" sz="2000" b="1" dirty="0">
              <a:solidFill>
                <a:srgbClr val="0070C0"/>
              </a:solidFill>
            </a:endParaRPr>
          </a:p>
          <a:p>
            <a:pPr lvl="1" fontAlgn="base"/>
            <a:r>
              <a:rPr lang="en-US" sz="2000" b="1" dirty="0"/>
              <a:t>Historic Geodetic Control Diagrams</a:t>
            </a:r>
          </a:p>
          <a:p>
            <a:pPr lvl="1" fontAlgn="base"/>
            <a:r>
              <a:rPr lang="en-US" sz="2000" b="1" dirty="0">
                <a:solidFill>
                  <a:srgbClr val="0070C0"/>
                </a:solidFill>
                <a:hlinkClick r:id="rId8"/>
              </a:rPr>
              <a:t>beta.ngs.noaa.gov/</a:t>
            </a:r>
            <a:r>
              <a:rPr lang="en-US" sz="2000" b="1" dirty="0" err="1">
                <a:solidFill>
                  <a:srgbClr val="0070C0"/>
                </a:solidFill>
                <a:hlinkClick r:id="rId8"/>
              </a:rPr>
              <a:t>gcd</a:t>
            </a:r>
            <a:r>
              <a:rPr lang="en-US" sz="2000" b="1" dirty="0">
                <a:solidFill>
                  <a:srgbClr val="0070C0"/>
                </a:solidFill>
                <a:hlinkClick r:id="rId8"/>
              </a:rPr>
              <a:t>/</a:t>
            </a:r>
            <a:endParaRPr lang="en-US" sz="2000" b="1" dirty="0">
              <a:solidFill>
                <a:srgbClr val="0070C0"/>
              </a:solidFill>
            </a:endParaRPr>
          </a:p>
          <a:p>
            <a:pPr lvl="1" fontAlgn="base"/>
            <a:endParaRPr lang="en-US" sz="2000" b="1" dirty="0">
              <a:solidFill>
                <a:srgbClr val="0070C0"/>
              </a:solidFill>
            </a:endParaRPr>
          </a:p>
          <a:p>
            <a:pPr lvl="1" fontAlgn="base"/>
            <a:r>
              <a:rPr lang="en-US" sz="2000" b="1" dirty="0"/>
              <a:t>NOAA Shoreline Data Explorer</a:t>
            </a:r>
          </a:p>
          <a:p>
            <a:pPr lvl="1" fontAlgn="base"/>
            <a:r>
              <a:rPr lang="en-US" sz="2000" b="1" dirty="0">
                <a:hlinkClick r:id="rId13"/>
              </a:rPr>
              <a:t>www.ngs.noaa.gov/CUSP/</a:t>
            </a:r>
            <a:endParaRPr lang="en-US" sz="2000" b="1" dirty="0"/>
          </a:p>
          <a:p>
            <a:pPr lvl="1" fontAlgn="base"/>
            <a:endParaRPr lang="en-US" sz="1400" b="1" dirty="0">
              <a:solidFill>
                <a:srgbClr val="0070C0"/>
              </a:solidFill>
            </a:endParaRPr>
          </a:p>
          <a:p>
            <a:pPr lvl="1" fontAlgn="base"/>
            <a:endParaRPr lang="en-US" sz="2000" dirty="0">
              <a:solidFill>
                <a:srgbClr val="0070C0"/>
              </a:solidFill>
            </a:endParaRPr>
          </a:p>
        </p:txBody>
      </p:sp>
      <p:pic>
        <p:nvPicPr>
          <p:cNvPr id="16" name="Picture 15"/>
          <p:cNvPicPr>
            <a:picLocks noChangeAspect="1"/>
          </p:cNvPicPr>
          <p:nvPr/>
        </p:nvPicPr>
        <p:blipFill>
          <a:blip r:embed="rId14"/>
          <a:stretch>
            <a:fillRect/>
          </a:stretch>
        </p:blipFill>
        <p:spPr>
          <a:xfrm>
            <a:off x="8661822" y="4719442"/>
            <a:ext cx="3164207" cy="1571726"/>
          </a:xfrm>
          <a:prstGeom prst="rect">
            <a:avLst/>
          </a:prstGeom>
        </p:spPr>
      </p:pic>
    </p:spTree>
    <p:extLst>
      <p:ext uri="{BB962C8B-B14F-4D97-AF65-F5344CB8AC3E}">
        <p14:creationId xmlns:p14="http://schemas.microsoft.com/office/powerpoint/2010/main" val="29710735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161" y="500927"/>
            <a:ext cx="9032981" cy="622517"/>
          </a:xfrm>
        </p:spPr>
        <p:txBody>
          <a:bodyPr>
            <a:normAutofit fontScale="90000"/>
          </a:bodyPr>
          <a:lstStyle/>
          <a:p>
            <a:r>
              <a:rPr lang="en-US" sz="3300" dirty="0">
                <a:latin typeface="Helvetica" panose="020B0604020202020204" pitchFamily="34" charset="0"/>
                <a:cs typeface="Helvetica" panose="020B0604020202020204" pitchFamily="34" charset="0"/>
              </a:rPr>
              <a:t>Traversing the Path Toward NSRS Modernization</a:t>
            </a:r>
          </a:p>
        </p:txBody>
      </p:sp>
      <p:sp>
        <p:nvSpPr>
          <p:cNvPr id="3" name="Content Placeholder 2"/>
          <p:cNvSpPr>
            <a:spLocks noGrp="1"/>
          </p:cNvSpPr>
          <p:nvPr>
            <p:ph idx="1"/>
          </p:nvPr>
        </p:nvSpPr>
        <p:spPr>
          <a:xfrm>
            <a:off x="729163" y="1252390"/>
            <a:ext cx="10848975" cy="2674189"/>
          </a:xfrm>
        </p:spPr>
        <p:txBody>
          <a:bodyPr>
            <a:noAutofit/>
          </a:bodyPr>
          <a:lstStyle/>
          <a:p>
            <a:pPr marL="385763" indent="-385763">
              <a:buFont typeface="+mj-lt"/>
              <a:buAutoNum type="arabicPeriod"/>
            </a:pPr>
            <a:r>
              <a:rPr lang="en-US" sz="2100" dirty="0">
                <a:latin typeface="Helvetica" panose="020B0604020202020204" pitchFamily="34" charset="0"/>
                <a:cs typeface="Helvetica" panose="020B0604020202020204" pitchFamily="34" charset="0"/>
              </a:rPr>
              <a:t>Collect and Submit </a:t>
            </a:r>
            <a:r>
              <a:rPr lang="en-US" sz="2100" dirty="0" smtClean="0">
                <a:latin typeface="Helvetica" panose="020B0604020202020204" pitchFamily="34" charset="0"/>
                <a:cs typeface="Helvetica" panose="020B0604020202020204" pitchFamily="34" charset="0"/>
              </a:rPr>
              <a:t>GPSonBM </a:t>
            </a:r>
            <a:r>
              <a:rPr lang="en-US" sz="2100" dirty="0">
                <a:latin typeface="Helvetica" panose="020B0604020202020204" pitchFamily="34" charset="0"/>
                <a:cs typeface="Helvetica" panose="020B0604020202020204" pitchFamily="34" charset="0"/>
              </a:rPr>
              <a:t>data </a:t>
            </a:r>
            <a:r>
              <a:rPr lang="en-US" sz="2400" b="1" dirty="0" smtClean="0"/>
              <a:t>before December 31</a:t>
            </a:r>
            <a:r>
              <a:rPr lang="en-US" sz="2400" b="1" baseline="30000" dirty="0" smtClean="0"/>
              <a:t>st</a:t>
            </a:r>
            <a:r>
              <a:rPr lang="en-US" sz="2400" b="1" dirty="0" smtClean="0"/>
              <a:t>, 2021</a:t>
            </a:r>
            <a:endParaRPr lang="en-US" sz="2400" b="1" dirty="0"/>
          </a:p>
          <a:p>
            <a:pPr marL="385763" indent="-385763">
              <a:buFont typeface="+mj-lt"/>
              <a:buAutoNum type="arabicPeriod"/>
            </a:pPr>
            <a:r>
              <a:rPr lang="en-US" sz="2100" dirty="0" smtClean="0">
                <a:latin typeface="Helvetica" panose="020B0604020202020204" pitchFamily="34" charset="0"/>
                <a:cs typeface="Helvetica" panose="020B0604020202020204" pitchFamily="34" charset="0"/>
              </a:rPr>
              <a:t>Send in mark recoveries for marks in your area</a:t>
            </a:r>
          </a:p>
          <a:p>
            <a:pPr marL="385763" indent="-385763">
              <a:buFont typeface="+mj-lt"/>
              <a:buAutoNum type="arabicPeriod"/>
            </a:pPr>
            <a:r>
              <a:rPr lang="en-US" sz="2100" dirty="0" smtClean="0">
                <a:latin typeface="Helvetica" panose="020B0604020202020204" pitchFamily="34" charset="0"/>
                <a:cs typeface="Helvetica" panose="020B0604020202020204" pitchFamily="34" charset="0"/>
              </a:rPr>
              <a:t>Try </a:t>
            </a:r>
            <a:r>
              <a:rPr lang="en-US" sz="2100" dirty="0">
                <a:latin typeface="Helvetica" panose="020B0604020202020204" pitchFamily="34" charset="0"/>
                <a:cs typeface="Helvetica" panose="020B0604020202020204" pitchFamily="34" charset="0"/>
              </a:rPr>
              <a:t>out </a:t>
            </a:r>
            <a:r>
              <a:rPr lang="en-US" sz="2100" dirty="0" smtClean="0">
                <a:latin typeface="Helvetica" panose="020B0604020202020204" pitchFamily="34" charset="0"/>
                <a:cs typeface="Helvetica" panose="020B0604020202020204" pitchFamily="34" charset="0"/>
              </a:rPr>
              <a:t>our </a:t>
            </a:r>
            <a:r>
              <a:rPr lang="en-US" sz="2100" dirty="0">
                <a:latin typeface="Helvetica" panose="020B0604020202020204" pitchFamily="34" charset="0"/>
                <a:cs typeface="Helvetica" panose="020B0604020202020204" pitchFamily="34" charset="0"/>
              </a:rPr>
              <a:t>Beta Products and tell us what you </a:t>
            </a:r>
            <a:r>
              <a:rPr lang="en-US" sz="2100" dirty="0" smtClean="0">
                <a:latin typeface="Helvetica" panose="020B0604020202020204" pitchFamily="34" charset="0"/>
                <a:cs typeface="Helvetica" panose="020B0604020202020204" pitchFamily="34" charset="0"/>
              </a:rPr>
              <a:t>think</a:t>
            </a:r>
            <a:endParaRPr lang="en-US" sz="2100" dirty="0">
              <a:latin typeface="Helvetica" panose="020B0604020202020204" pitchFamily="34" charset="0"/>
              <a:cs typeface="Helvetica" panose="020B0604020202020204" pitchFamily="34" charset="0"/>
            </a:endParaRPr>
          </a:p>
          <a:p>
            <a:pPr marL="385763" indent="-385763">
              <a:buFont typeface="+mj-lt"/>
              <a:buAutoNum type="arabicPeriod"/>
            </a:pPr>
            <a:r>
              <a:rPr lang="en-US" sz="2100" dirty="0">
                <a:latin typeface="Helvetica" panose="020B0604020202020204" pitchFamily="34" charset="0"/>
                <a:cs typeface="Helvetica" panose="020B0604020202020204" pitchFamily="34" charset="0"/>
              </a:rPr>
              <a:t>Stay in the Loop – Subscribe to NGS News &amp; Monthly Webinar Series</a:t>
            </a:r>
          </a:p>
          <a:p>
            <a:pPr marL="385763" indent="-385763">
              <a:buFont typeface="+mj-lt"/>
              <a:buAutoNum type="arabicPeriod"/>
            </a:pPr>
            <a:r>
              <a:rPr lang="en-US" sz="2100" dirty="0">
                <a:latin typeface="Helvetica" panose="020B0604020202020204" pitchFamily="34" charset="0"/>
                <a:cs typeface="Helvetica" panose="020B0604020202020204" pitchFamily="34" charset="0"/>
              </a:rPr>
              <a:t>Get ahead of the curve with online lessons, videos, &amp; tutorials</a:t>
            </a:r>
          </a:p>
        </p:txBody>
      </p:sp>
      <p:pic>
        <p:nvPicPr>
          <p:cNvPr id="8" name="Picture 7"/>
          <p:cNvPicPr>
            <a:picLocks noChangeAspect="1"/>
          </p:cNvPicPr>
          <p:nvPr/>
        </p:nvPicPr>
        <p:blipFill>
          <a:blip r:embed="rId3"/>
          <a:stretch>
            <a:fillRect/>
          </a:stretch>
        </p:blipFill>
        <p:spPr>
          <a:xfrm>
            <a:off x="4586574" y="4914189"/>
            <a:ext cx="5480658" cy="1820693"/>
          </a:xfrm>
          <a:prstGeom prst="rect">
            <a:avLst/>
          </a:prstGeom>
        </p:spPr>
      </p:pic>
      <p:pic>
        <p:nvPicPr>
          <p:cNvPr id="9" name="Picture 8"/>
          <p:cNvPicPr>
            <a:picLocks noChangeAspect="1"/>
          </p:cNvPicPr>
          <p:nvPr/>
        </p:nvPicPr>
        <p:blipFill>
          <a:blip r:embed="rId4"/>
          <a:stretch>
            <a:fillRect/>
          </a:stretch>
        </p:blipFill>
        <p:spPr>
          <a:xfrm>
            <a:off x="2730948" y="3667520"/>
            <a:ext cx="4160678" cy="97196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2150" y="1952523"/>
            <a:ext cx="2475260" cy="2907831"/>
          </a:xfrm>
          <a:prstGeom prst="rect">
            <a:avLst/>
          </a:prstGeom>
        </p:spPr>
      </p:pic>
      <p:pic>
        <p:nvPicPr>
          <p:cNvPr id="10" name="Picture 9"/>
          <p:cNvPicPr>
            <a:picLocks noChangeAspect="1"/>
          </p:cNvPicPr>
          <p:nvPr/>
        </p:nvPicPr>
        <p:blipFill>
          <a:blip r:embed="rId6"/>
          <a:stretch>
            <a:fillRect/>
          </a:stretch>
        </p:blipFill>
        <p:spPr>
          <a:xfrm>
            <a:off x="142736" y="5047389"/>
            <a:ext cx="1940950" cy="1687493"/>
          </a:xfrm>
          <a:prstGeom prst="rect">
            <a:avLst/>
          </a:prstGeom>
        </p:spPr>
      </p:pic>
      <p:pic>
        <p:nvPicPr>
          <p:cNvPr id="4" name="Picture 3"/>
          <p:cNvPicPr>
            <a:picLocks noChangeAspect="1"/>
          </p:cNvPicPr>
          <p:nvPr/>
        </p:nvPicPr>
        <p:blipFill>
          <a:blip r:embed="rId7"/>
          <a:stretch>
            <a:fillRect/>
          </a:stretch>
        </p:blipFill>
        <p:spPr>
          <a:xfrm>
            <a:off x="28637" y="3279515"/>
            <a:ext cx="2295525" cy="1781175"/>
          </a:xfrm>
          <a:prstGeom prst="rect">
            <a:avLst/>
          </a:prstGeom>
        </p:spPr>
      </p:pic>
      <p:pic>
        <p:nvPicPr>
          <p:cNvPr id="5" name="Picture 4"/>
          <p:cNvPicPr>
            <a:picLocks noChangeAspect="1"/>
          </p:cNvPicPr>
          <p:nvPr/>
        </p:nvPicPr>
        <p:blipFill>
          <a:blip r:embed="rId8"/>
          <a:stretch>
            <a:fillRect/>
          </a:stretch>
        </p:blipFill>
        <p:spPr>
          <a:xfrm>
            <a:off x="2192130" y="4952997"/>
            <a:ext cx="2286000" cy="1743075"/>
          </a:xfrm>
          <a:prstGeom prst="rect">
            <a:avLst/>
          </a:prstGeom>
        </p:spPr>
      </p:pic>
      <p:pic>
        <p:nvPicPr>
          <p:cNvPr id="6" name="Picture 5"/>
          <p:cNvPicPr>
            <a:picLocks noChangeAspect="1"/>
          </p:cNvPicPr>
          <p:nvPr/>
        </p:nvPicPr>
        <p:blipFill>
          <a:blip r:embed="rId9"/>
          <a:stretch>
            <a:fillRect/>
          </a:stretch>
        </p:blipFill>
        <p:spPr>
          <a:xfrm>
            <a:off x="10154903" y="5060690"/>
            <a:ext cx="1902507" cy="1320536"/>
          </a:xfrm>
          <a:prstGeom prst="rect">
            <a:avLst/>
          </a:prstGeom>
        </p:spPr>
      </p:pic>
      <p:pic>
        <p:nvPicPr>
          <p:cNvPr id="7" name="Picture 6"/>
          <p:cNvPicPr>
            <a:picLocks noChangeAspect="1"/>
          </p:cNvPicPr>
          <p:nvPr/>
        </p:nvPicPr>
        <p:blipFill>
          <a:blip r:embed="rId10"/>
          <a:stretch>
            <a:fillRect/>
          </a:stretch>
        </p:blipFill>
        <p:spPr>
          <a:xfrm>
            <a:off x="6942472" y="3226632"/>
            <a:ext cx="2639678" cy="1657785"/>
          </a:xfrm>
          <a:prstGeom prst="rect">
            <a:avLst/>
          </a:prstGeom>
        </p:spPr>
      </p:pic>
    </p:spTree>
    <p:extLst>
      <p:ext uri="{BB962C8B-B14F-4D97-AF65-F5344CB8AC3E}">
        <p14:creationId xmlns:p14="http://schemas.microsoft.com/office/powerpoint/2010/main" val="18964614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5075" y="2163625"/>
            <a:ext cx="8151223" cy="3108543"/>
          </a:xfrm>
          <a:prstGeom prst="rect">
            <a:avLst/>
          </a:prstGeom>
        </p:spPr>
        <p:txBody>
          <a:bodyPr wrap="square">
            <a:spAutoFit/>
          </a:bodyPr>
          <a:lstStyle/>
          <a:p>
            <a:pPr algn="ctr" defTabSz="457189" fontAlgn="base"/>
            <a:r>
              <a:rPr lang="en-US" sz="4050" b="1" dirty="0"/>
              <a:t>The future is already here — </a:t>
            </a:r>
          </a:p>
          <a:p>
            <a:pPr algn="ctr" defTabSz="457189" fontAlgn="base"/>
            <a:r>
              <a:rPr lang="en-US" sz="4050" b="1" dirty="0"/>
              <a:t>it's just not very evenly distributed.</a:t>
            </a:r>
          </a:p>
          <a:p>
            <a:pPr algn="r" defTabSz="457189" fontAlgn="base"/>
            <a:r>
              <a:rPr lang="en-US" sz="2700" b="1" dirty="0"/>
              <a:t>- William Gibson</a:t>
            </a:r>
          </a:p>
          <a:p>
            <a:pPr algn="ctr" defTabSz="457189" fontAlgn="base"/>
            <a:r>
              <a:rPr lang="en-US" sz="4800" dirty="0">
                <a:solidFill>
                  <a:srgbClr val="000000"/>
                </a:solidFill>
                <a:latin typeface="Times New Roman" panose="02020603050405020304" pitchFamily="18" charset="0"/>
              </a:rPr>
              <a:t/>
            </a:r>
            <a:br>
              <a:rPr lang="en-US" sz="4800" dirty="0">
                <a:solidFill>
                  <a:srgbClr val="000000"/>
                </a:solidFill>
                <a:latin typeface="Times New Roman" panose="02020603050405020304" pitchFamily="18" charset="0"/>
              </a:rPr>
            </a:br>
            <a:endParaRPr lang="en-US" sz="4000" dirty="0">
              <a:solidFill>
                <a:srgbClr val="000000"/>
              </a:solidFill>
              <a:latin typeface="Times New Roman" panose="02020603050405020304" pitchFamily="18" charset="0"/>
            </a:endParaRPr>
          </a:p>
        </p:txBody>
      </p:sp>
      <p:sp>
        <p:nvSpPr>
          <p:cNvPr id="3" name="Rectangle 2"/>
          <p:cNvSpPr/>
          <p:nvPr/>
        </p:nvSpPr>
        <p:spPr>
          <a:xfrm>
            <a:off x="1524000" y="4215326"/>
            <a:ext cx="4572000" cy="923330"/>
          </a:xfrm>
          <a:prstGeom prst="rect">
            <a:avLst/>
          </a:prstGeom>
        </p:spPr>
        <p:txBody>
          <a:bodyPr>
            <a:spAutoFit/>
          </a:bodyPr>
          <a:lstStyle/>
          <a:p>
            <a:pPr algn="ctr" defTabSz="457189" fontAlgn="base"/>
            <a:r>
              <a:rPr lang="en-US" sz="2700" dirty="0">
                <a:solidFill>
                  <a:srgbClr val="000000"/>
                </a:solidFill>
                <a:latin typeface="Times New Roman" panose="02020603050405020304" pitchFamily="18" charset="0"/>
              </a:rPr>
              <a:t>Contact the GPSonBM team:</a:t>
            </a:r>
          </a:p>
          <a:p>
            <a:pPr algn="ctr" defTabSz="457189" fontAlgn="base"/>
            <a:r>
              <a:rPr lang="en-US" sz="2700" dirty="0">
                <a:solidFill>
                  <a:srgbClr val="000000"/>
                </a:solidFill>
                <a:latin typeface="Times New Roman" panose="02020603050405020304" pitchFamily="18" charset="0"/>
              </a:rPr>
              <a:t>ngs.gpsonbm@noaa.gov</a:t>
            </a:r>
            <a:endParaRPr lang="en-US" sz="3600" dirty="0">
              <a:solidFill>
                <a:srgbClr val="000000"/>
              </a:solidFill>
              <a:latin typeface="Times New Roman" panose="02020603050405020304" pitchFamily="18" charset="0"/>
            </a:endParaRPr>
          </a:p>
        </p:txBody>
      </p:sp>
      <p:sp>
        <p:nvSpPr>
          <p:cNvPr id="4" name="Rectangle 3"/>
          <p:cNvSpPr/>
          <p:nvPr/>
        </p:nvSpPr>
        <p:spPr>
          <a:xfrm>
            <a:off x="5965370" y="4215326"/>
            <a:ext cx="4572000" cy="923330"/>
          </a:xfrm>
          <a:prstGeom prst="rect">
            <a:avLst/>
          </a:prstGeom>
        </p:spPr>
        <p:txBody>
          <a:bodyPr>
            <a:spAutoFit/>
          </a:bodyPr>
          <a:lstStyle/>
          <a:p>
            <a:pPr algn="ctr" defTabSz="457189" fontAlgn="base"/>
            <a:r>
              <a:rPr lang="en-US" sz="2700" dirty="0">
                <a:solidFill>
                  <a:srgbClr val="000000"/>
                </a:solidFill>
                <a:latin typeface="Times New Roman" panose="02020603050405020304" pitchFamily="18" charset="0"/>
              </a:rPr>
              <a:t>Provide Feedback:</a:t>
            </a:r>
          </a:p>
          <a:p>
            <a:pPr algn="ctr" defTabSz="457189" fontAlgn="base"/>
            <a:r>
              <a:rPr lang="en-US" sz="2700" dirty="0">
                <a:solidFill>
                  <a:srgbClr val="000000"/>
                </a:solidFill>
                <a:latin typeface="Times New Roman" panose="02020603050405020304" pitchFamily="18" charset="0"/>
              </a:rPr>
              <a:t>ngs.feedback@noaa.gov</a:t>
            </a:r>
            <a:endParaRPr lang="en-US" sz="3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7470964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a:t>The Geoid, and Heights</a:t>
            </a:r>
            <a:endParaRPr lang="en-US" sz="4000" b="1" dirty="0"/>
          </a:p>
        </p:txBody>
      </p:sp>
      <p:sp>
        <p:nvSpPr>
          <p:cNvPr id="4" name="Date Placeholder 3"/>
          <p:cNvSpPr>
            <a:spLocks noGrp="1"/>
          </p:cNvSpPr>
          <p:nvPr>
            <p:ph type="dt" sz="half" idx="10"/>
          </p:nvPr>
        </p:nvSpPr>
        <p:spPr/>
        <p:txBody>
          <a:body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37</a:t>
            </a:fld>
            <a:endParaRPr lang="en-US"/>
          </a:p>
        </p:txBody>
      </p:sp>
      <p:sp>
        <p:nvSpPr>
          <p:cNvPr id="9" name="Freeform 8"/>
          <p:cNvSpPr/>
          <p:nvPr/>
        </p:nvSpPr>
        <p:spPr>
          <a:xfrm>
            <a:off x="1025224" y="4268805"/>
            <a:ext cx="6502785" cy="598881"/>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5" h="598881">
                <a:moveTo>
                  <a:pt x="44835" y="591189"/>
                </a:moveTo>
                <a:cubicBezTo>
                  <a:pt x="-86134" y="621351"/>
                  <a:pt x="111510" y="553089"/>
                  <a:pt x="111510" y="553089"/>
                </a:cubicBezTo>
                <a:cubicBezTo>
                  <a:pt x="440123" y="454664"/>
                  <a:pt x="1298960" y="19689"/>
                  <a:pt x="2016510" y="639"/>
                </a:cubicBezTo>
                <a:cubicBezTo>
                  <a:pt x="2734060" y="-18411"/>
                  <a:pt x="3796098" y="394339"/>
                  <a:pt x="4416810" y="438789"/>
                </a:cubicBezTo>
                <a:cubicBezTo>
                  <a:pt x="5037522" y="483239"/>
                  <a:pt x="5328035" y="284801"/>
                  <a:pt x="5740785" y="267339"/>
                </a:cubicBezTo>
                <a:cubicBezTo>
                  <a:pt x="6153535" y="249876"/>
                  <a:pt x="6617085" y="297502"/>
                  <a:pt x="6893310" y="334014"/>
                </a:cubicBezTo>
                <a:cubicBezTo>
                  <a:pt x="7169535" y="370526"/>
                  <a:pt x="7283835" y="428470"/>
                  <a:pt x="7398135" y="486414"/>
                </a:cubicBezTo>
              </a:path>
            </a:pathLst>
          </a:cu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Times New Roman" panose="02020603050405020304" pitchFamily="18" charset="0"/>
            </a:endParaRPr>
          </a:p>
        </p:txBody>
      </p:sp>
      <p:sp>
        <p:nvSpPr>
          <p:cNvPr id="11" name="Freeform 10"/>
          <p:cNvSpPr/>
          <p:nvPr/>
        </p:nvSpPr>
        <p:spPr>
          <a:xfrm>
            <a:off x="1031956" y="5441109"/>
            <a:ext cx="6496050" cy="382715"/>
          </a:xfrm>
          <a:custGeom>
            <a:avLst/>
            <a:gdLst>
              <a:gd name="connsiteX0" fmla="*/ 0 w 6677025"/>
              <a:gd name="connsiteY0" fmla="*/ 382715 h 382715"/>
              <a:gd name="connsiteX1" fmla="*/ 3552825 w 6677025"/>
              <a:gd name="connsiteY1" fmla="*/ 1715 h 382715"/>
              <a:gd name="connsiteX2" fmla="*/ 6677025 w 6677025"/>
              <a:gd name="connsiteY2" fmla="*/ 268415 h 382715"/>
            </a:gdLst>
            <a:ahLst/>
            <a:cxnLst>
              <a:cxn ang="0">
                <a:pos x="connsiteX0" y="connsiteY0"/>
              </a:cxn>
              <a:cxn ang="0">
                <a:pos x="connsiteX1" y="connsiteY1"/>
              </a:cxn>
              <a:cxn ang="0">
                <a:pos x="connsiteX2" y="connsiteY2"/>
              </a:cxn>
            </a:cxnLst>
            <a:rect l="l" t="t" r="r" b="b"/>
            <a:pathLst>
              <a:path w="6677025" h="382715">
                <a:moveTo>
                  <a:pt x="0" y="382715"/>
                </a:moveTo>
                <a:cubicBezTo>
                  <a:pt x="1219994" y="201740"/>
                  <a:pt x="2439988" y="20765"/>
                  <a:pt x="3552825" y="1715"/>
                </a:cubicBezTo>
                <a:cubicBezTo>
                  <a:pt x="4665662" y="-17335"/>
                  <a:pt x="5671343" y="125540"/>
                  <a:pt x="6677025" y="268415"/>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Times New Roman" panose="02020603050405020304" pitchFamily="18" charset="0"/>
            </a:endParaRPr>
          </a:p>
        </p:txBody>
      </p:sp>
      <p:sp>
        <p:nvSpPr>
          <p:cNvPr id="12" name="TextBox 11"/>
          <p:cNvSpPr txBox="1"/>
          <p:nvPr/>
        </p:nvSpPr>
        <p:spPr>
          <a:xfrm>
            <a:off x="7659496" y="3473708"/>
            <a:ext cx="1781834" cy="461665"/>
          </a:xfrm>
          <a:prstGeom prst="rect">
            <a:avLst/>
          </a:prstGeom>
          <a:noFill/>
        </p:spPr>
        <p:txBody>
          <a:bodyPr wrap="none" rtlCol="0">
            <a:spAutoFit/>
          </a:bodyPr>
          <a:lstStyle/>
          <a:p>
            <a:pPr fontAlgn="base">
              <a:spcBef>
                <a:spcPct val="0"/>
              </a:spcBef>
              <a:spcAft>
                <a:spcPct val="0"/>
              </a:spcAft>
            </a:pPr>
            <a:r>
              <a:rPr lang="en-US" sz="2400" b="1" dirty="0">
                <a:solidFill>
                  <a:prstClr val="black"/>
                </a:solidFill>
                <a:latin typeface="Times New Roman" panose="02020603050405020304" pitchFamily="18" charset="0"/>
                <a:ea typeface="MS PGothic" pitchFamily="34" charset="-128"/>
              </a:rPr>
              <a:t>Topography</a:t>
            </a:r>
          </a:p>
        </p:txBody>
      </p:sp>
      <p:sp>
        <p:nvSpPr>
          <p:cNvPr id="13" name="TextBox 12"/>
          <p:cNvSpPr txBox="1"/>
          <p:nvPr/>
        </p:nvSpPr>
        <p:spPr>
          <a:xfrm>
            <a:off x="7597701" y="4512157"/>
            <a:ext cx="1475084" cy="461665"/>
          </a:xfrm>
          <a:prstGeom prst="rect">
            <a:avLst/>
          </a:prstGeom>
          <a:noFill/>
        </p:spPr>
        <p:txBody>
          <a:bodyPr wrap="none" rtlCol="0">
            <a:spAutoFit/>
          </a:bodyPr>
          <a:lstStyle/>
          <a:p>
            <a:pPr fontAlgn="base">
              <a:spcBef>
                <a:spcPct val="0"/>
              </a:spcBef>
              <a:spcAft>
                <a:spcPct val="0"/>
              </a:spcAft>
            </a:pPr>
            <a:r>
              <a:rPr lang="en-US" sz="2400" b="1" dirty="0">
                <a:solidFill>
                  <a:prstClr val="black"/>
                </a:solidFill>
                <a:latin typeface="Times New Roman" panose="02020603050405020304" pitchFamily="18" charset="0"/>
                <a:ea typeface="MS PGothic" pitchFamily="34" charset="-128"/>
              </a:rPr>
              <a:t>The geoid</a:t>
            </a:r>
          </a:p>
        </p:txBody>
      </p:sp>
      <p:sp>
        <p:nvSpPr>
          <p:cNvPr id="14" name="TextBox 13"/>
          <p:cNvSpPr txBox="1"/>
          <p:nvPr/>
        </p:nvSpPr>
        <p:spPr>
          <a:xfrm>
            <a:off x="7528009" y="5234862"/>
            <a:ext cx="1434047" cy="830997"/>
          </a:xfrm>
          <a:prstGeom prst="rect">
            <a:avLst/>
          </a:prstGeom>
          <a:noFill/>
        </p:spPr>
        <p:txBody>
          <a:bodyPr wrap="none" rtlCol="0">
            <a:spAutoFit/>
          </a:bodyPr>
          <a:lstStyle/>
          <a:p>
            <a:pPr fontAlgn="base">
              <a:spcBef>
                <a:spcPct val="0"/>
              </a:spcBef>
              <a:spcAft>
                <a:spcPct val="0"/>
              </a:spcAft>
            </a:pPr>
            <a:r>
              <a:rPr lang="en-US" sz="2400" b="1" dirty="0">
                <a:solidFill>
                  <a:prstClr val="black"/>
                </a:solidFill>
                <a:latin typeface="Times New Roman" panose="02020603050405020304" pitchFamily="18" charset="0"/>
                <a:ea typeface="MS PGothic" pitchFamily="34" charset="-128"/>
              </a:rPr>
              <a:t>A chosen </a:t>
            </a:r>
          </a:p>
          <a:p>
            <a:pPr fontAlgn="base">
              <a:spcBef>
                <a:spcPct val="0"/>
              </a:spcBef>
              <a:spcAft>
                <a:spcPct val="0"/>
              </a:spcAft>
            </a:pPr>
            <a:r>
              <a:rPr lang="en-US" sz="2400" b="1" dirty="0">
                <a:solidFill>
                  <a:prstClr val="black"/>
                </a:solidFill>
                <a:latin typeface="Times New Roman" panose="02020603050405020304" pitchFamily="18" charset="0"/>
                <a:ea typeface="MS PGothic" pitchFamily="34" charset="-128"/>
              </a:rPr>
              <a:t>ellipsoid</a:t>
            </a:r>
          </a:p>
        </p:txBody>
      </p:sp>
      <p:cxnSp>
        <p:nvCxnSpPr>
          <p:cNvPr id="16" name="Straight Arrow Connector 15"/>
          <p:cNvCxnSpPr/>
          <p:nvPr/>
        </p:nvCxnSpPr>
        <p:spPr>
          <a:xfrm flipV="1">
            <a:off x="4795247" y="3237878"/>
            <a:ext cx="14990" cy="2203231"/>
          </a:xfrm>
          <a:prstGeom prst="straightConnector1">
            <a:avLst/>
          </a:prstGeom>
          <a:ln w="1016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422950" y="1193917"/>
            <a:ext cx="527709" cy="830997"/>
          </a:xfrm>
          <a:prstGeom prst="rect">
            <a:avLst/>
          </a:prstGeom>
          <a:noFill/>
        </p:spPr>
        <p:txBody>
          <a:bodyPr wrap="none" rtlCol="0">
            <a:spAutoFit/>
          </a:bodyPr>
          <a:lstStyle/>
          <a:p>
            <a:pPr fontAlgn="base">
              <a:spcBef>
                <a:spcPct val="0"/>
              </a:spcBef>
              <a:spcAft>
                <a:spcPct val="0"/>
              </a:spcAft>
            </a:pPr>
            <a:r>
              <a:rPr lang="en-US" sz="4800" b="1" dirty="0">
                <a:solidFill>
                  <a:srgbClr val="F79646"/>
                </a:solidFill>
                <a:latin typeface="Times New Roman" panose="02020603050405020304" pitchFamily="18" charset="0"/>
                <a:ea typeface="MS PGothic" pitchFamily="34" charset="-128"/>
              </a:rPr>
              <a:t>h</a:t>
            </a:r>
          </a:p>
        </p:txBody>
      </p:sp>
      <p:sp>
        <p:nvSpPr>
          <p:cNvPr id="19" name="TextBox 18"/>
          <p:cNvSpPr txBox="1"/>
          <p:nvPr/>
        </p:nvSpPr>
        <p:spPr>
          <a:xfrm>
            <a:off x="6403487" y="1221511"/>
            <a:ext cx="3071675" cy="1200329"/>
          </a:xfrm>
          <a:prstGeom prst="rect">
            <a:avLst/>
          </a:prstGeom>
          <a:noFill/>
        </p:spPr>
        <p:txBody>
          <a:bodyPr wrap="none" rtlCol="0">
            <a:spAutoFit/>
          </a:bodyPr>
          <a:lstStyle/>
          <a:p>
            <a:pPr fontAlgn="base">
              <a:spcBef>
                <a:spcPct val="0"/>
              </a:spcBef>
              <a:spcAft>
                <a:spcPct val="0"/>
              </a:spcAft>
            </a:pPr>
            <a:r>
              <a:rPr lang="en-US" sz="2400" b="1" dirty="0">
                <a:solidFill>
                  <a:srgbClr val="F79646"/>
                </a:solidFill>
                <a:latin typeface="Times New Roman" panose="02020603050405020304" pitchFamily="18" charset="0"/>
                <a:ea typeface="MS PGothic" pitchFamily="34" charset="-128"/>
              </a:rPr>
              <a:t>h</a:t>
            </a:r>
            <a:r>
              <a:rPr lang="en-US" sz="2400" b="1" dirty="0">
                <a:solidFill>
                  <a:prstClr val="black"/>
                </a:solidFill>
                <a:latin typeface="Times New Roman" panose="02020603050405020304" pitchFamily="18" charset="0"/>
                <a:ea typeface="MS PGothic" pitchFamily="34" charset="-128"/>
              </a:rPr>
              <a:t>: ellipsoid height</a:t>
            </a:r>
          </a:p>
          <a:p>
            <a:pPr fontAlgn="base">
              <a:spcBef>
                <a:spcPct val="0"/>
              </a:spcBef>
              <a:spcAft>
                <a:spcPct val="0"/>
              </a:spcAft>
            </a:pPr>
            <a:r>
              <a:rPr lang="en-US" sz="2400" b="1" dirty="0">
                <a:solidFill>
                  <a:srgbClr val="00B050"/>
                </a:solidFill>
                <a:latin typeface="Times New Roman" panose="02020603050405020304" pitchFamily="18" charset="0"/>
                <a:ea typeface="MS PGothic" pitchFamily="34" charset="-128"/>
              </a:rPr>
              <a:t>H</a:t>
            </a:r>
            <a:r>
              <a:rPr lang="en-US" sz="2400" b="1" dirty="0">
                <a:solidFill>
                  <a:prstClr val="black"/>
                </a:solidFill>
                <a:latin typeface="Times New Roman" panose="02020603050405020304" pitchFamily="18" charset="0"/>
                <a:ea typeface="MS PGothic" pitchFamily="34" charset="-128"/>
              </a:rPr>
              <a:t>: orthometric height</a:t>
            </a:r>
          </a:p>
          <a:p>
            <a:pPr fontAlgn="base">
              <a:spcBef>
                <a:spcPct val="0"/>
              </a:spcBef>
              <a:spcAft>
                <a:spcPct val="0"/>
              </a:spcAft>
            </a:pPr>
            <a:r>
              <a:rPr lang="en-US" sz="2400" b="1" dirty="0">
                <a:solidFill>
                  <a:srgbClr val="7030A0"/>
                </a:solidFill>
                <a:latin typeface="Times New Roman" panose="02020603050405020304" pitchFamily="18" charset="0"/>
                <a:ea typeface="MS PGothic" pitchFamily="34" charset="-128"/>
              </a:rPr>
              <a:t>N</a:t>
            </a:r>
            <a:r>
              <a:rPr lang="en-US" sz="2400" b="1" dirty="0">
                <a:solidFill>
                  <a:prstClr val="black"/>
                </a:solidFill>
                <a:latin typeface="Times New Roman" panose="02020603050405020304" pitchFamily="18" charset="0"/>
                <a:ea typeface="MS PGothic" pitchFamily="34" charset="-128"/>
              </a:rPr>
              <a:t>: geoid undulation</a:t>
            </a:r>
          </a:p>
        </p:txBody>
      </p:sp>
      <p:sp>
        <p:nvSpPr>
          <p:cNvPr id="20" name="Rectangle 19"/>
          <p:cNvSpPr/>
          <p:nvPr/>
        </p:nvSpPr>
        <p:spPr>
          <a:xfrm>
            <a:off x="3933299" y="3672731"/>
            <a:ext cx="569387" cy="923330"/>
          </a:xfrm>
          <a:prstGeom prst="rect">
            <a:avLst/>
          </a:prstGeom>
        </p:spPr>
        <p:txBody>
          <a:bodyPr wrap="none">
            <a:spAutoFit/>
          </a:bodyPr>
          <a:lstStyle/>
          <a:p>
            <a:pPr fontAlgn="base">
              <a:spcBef>
                <a:spcPct val="0"/>
              </a:spcBef>
              <a:spcAft>
                <a:spcPct val="0"/>
              </a:spcAft>
            </a:pPr>
            <a:r>
              <a:rPr lang="en-US" sz="5400" b="1" dirty="0">
                <a:solidFill>
                  <a:srgbClr val="F79646"/>
                </a:solidFill>
                <a:latin typeface="Times New Roman" panose="02020603050405020304" pitchFamily="18" charset="0"/>
                <a:ea typeface="MS PGothic" pitchFamily="34" charset="-128"/>
              </a:rPr>
              <a:t>h</a:t>
            </a:r>
            <a:endParaRPr lang="en-US" sz="5400" dirty="0">
              <a:solidFill>
                <a:srgbClr val="F79646"/>
              </a:solidFill>
              <a:latin typeface="Times New Roman" panose="02020603050405020304" pitchFamily="18" charset="0"/>
              <a:ea typeface="MS PGothic" pitchFamily="34" charset="-128"/>
            </a:endParaRPr>
          </a:p>
        </p:txBody>
      </p:sp>
      <p:cxnSp>
        <p:nvCxnSpPr>
          <p:cNvPr id="22" name="Straight Arrow Connector 21"/>
          <p:cNvCxnSpPr/>
          <p:nvPr/>
        </p:nvCxnSpPr>
        <p:spPr>
          <a:xfrm flipV="1">
            <a:off x="4862708" y="4742989"/>
            <a:ext cx="12991" cy="698121"/>
          </a:xfrm>
          <a:prstGeom prst="straightConnector1">
            <a:avLst/>
          </a:prstGeom>
          <a:ln w="1016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4997616" y="4800452"/>
            <a:ext cx="554960" cy="707886"/>
          </a:xfrm>
          <a:prstGeom prst="rect">
            <a:avLst/>
          </a:prstGeom>
        </p:spPr>
        <p:txBody>
          <a:bodyPr wrap="none">
            <a:spAutoFit/>
          </a:bodyPr>
          <a:lstStyle/>
          <a:p>
            <a:pPr fontAlgn="base">
              <a:spcBef>
                <a:spcPct val="0"/>
              </a:spcBef>
              <a:spcAft>
                <a:spcPct val="0"/>
              </a:spcAft>
            </a:pPr>
            <a:r>
              <a:rPr lang="en-US" sz="4000" b="1" dirty="0">
                <a:solidFill>
                  <a:srgbClr val="7030A0"/>
                </a:solidFill>
                <a:latin typeface="Times New Roman" panose="02020603050405020304" pitchFamily="18" charset="0"/>
                <a:ea typeface="MS PGothic" pitchFamily="34" charset="-128"/>
              </a:rPr>
              <a:t>N</a:t>
            </a:r>
            <a:endParaRPr lang="en-US" sz="4000" dirty="0">
              <a:solidFill>
                <a:srgbClr val="7030A0"/>
              </a:solidFill>
              <a:latin typeface="Times New Roman" panose="02020603050405020304" pitchFamily="18" charset="0"/>
              <a:ea typeface="MS PGothic" pitchFamily="34" charset="-128"/>
            </a:endParaRPr>
          </a:p>
        </p:txBody>
      </p:sp>
      <p:cxnSp>
        <p:nvCxnSpPr>
          <p:cNvPr id="26" name="Straight Arrow Connector 25"/>
          <p:cNvCxnSpPr/>
          <p:nvPr/>
        </p:nvCxnSpPr>
        <p:spPr>
          <a:xfrm flipV="1">
            <a:off x="4873781" y="3249981"/>
            <a:ext cx="9616" cy="1493006"/>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a:off x="1108868" y="2126800"/>
            <a:ext cx="6624767" cy="1619390"/>
          </a:xfrm>
          <a:custGeom>
            <a:avLst/>
            <a:gdLst>
              <a:gd name="connsiteX0" fmla="*/ 33467 w 6624767"/>
              <a:gd name="connsiteY0" fmla="*/ 1371740 h 1619390"/>
              <a:gd name="connsiteX1" fmla="*/ 52517 w 6624767"/>
              <a:gd name="connsiteY1" fmla="*/ 1295540 h 1619390"/>
              <a:gd name="connsiteX2" fmla="*/ 528767 w 6624767"/>
              <a:gd name="connsiteY2" fmla="*/ 533540 h 1619390"/>
              <a:gd name="connsiteX3" fmla="*/ 833567 w 6624767"/>
              <a:gd name="connsiteY3" fmla="*/ 1181240 h 1619390"/>
              <a:gd name="connsiteX4" fmla="*/ 1119317 w 6624767"/>
              <a:gd name="connsiteY4" fmla="*/ 400190 h 1619390"/>
              <a:gd name="connsiteX5" fmla="*/ 1366967 w 6624767"/>
              <a:gd name="connsiteY5" fmla="*/ 140 h 1619390"/>
              <a:gd name="connsiteX6" fmla="*/ 1595567 w 6624767"/>
              <a:gd name="connsiteY6" fmla="*/ 438290 h 1619390"/>
              <a:gd name="connsiteX7" fmla="*/ 1881317 w 6624767"/>
              <a:gd name="connsiteY7" fmla="*/ 495440 h 1619390"/>
              <a:gd name="connsiteX8" fmla="*/ 2014667 w 6624767"/>
              <a:gd name="connsiteY8" fmla="*/ 876440 h 1619390"/>
              <a:gd name="connsiteX9" fmla="*/ 2586167 w 6624767"/>
              <a:gd name="connsiteY9" fmla="*/ 838340 h 1619390"/>
              <a:gd name="connsiteX10" fmla="*/ 2814767 w 6624767"/>
              <a:gd name="connsiteY10" fmla="*/ 990740 h 1619390"/>
              <a:gd name="connsiteX11" fmla="*/ 3157667 w 6624767"/>
              <a:gd name="connsiteY11" fmla="*/ 1181240 h 1619390"/>
              <a:gd name="connsiteX12" fmla="*/ 3367217 w 6624767"/>
              <a:gd name="connsiteY12" fmla="*/ 1181240 h 1619390"/>
              <a:gd name="connsiteX13" fmla="*/ 3729167 w 6624767"/>
              <a:gd name="connsiteY13" fmla="*/ 1105040 h 1619390"/>
              <a:gd name="connsiteX14" fmla="*/ 4224467 w 6624767"/>
              <a:gd name="connsiteY14" fmla="*/ 1124090 h 1619390"/>
              <a:gd name="connsiteX15" fmla="*/ 4548317 w 6624767"/>
              <a:gd name="connsiteY15" fmla="*/ 1009790 h 1619390"/>
              <a:gd name="connsiteX16" fmla="*/ 4948367 w 6624767"/>
              <a:gd name="connsiteY16" fmla="*/ 1047890 h 1619390"/>
              <a:gd name="connsiteX17" fmla="*/ 5519867 w 6624767"/>
              <a:gd name="connsiteY17" fmla="*/ 1352690 h 1619390"/>
              <a:gd name="connsiteX18" fmla="*/ 5996117 w 6624767"/>
              <a:gd name="connsiteY18" fmla="*/ 1428890 h 1619390"/>
              <a:gd name="connsiteX19" fmla="*/ 6243767 w 6624767"/>
              <a:gd name="connsiteY19" fmla="*/ 1486040 h 1619390"/>
              <a:gd name="connsiteX20" fmla="*/ 6453317 w 6624767"/>
              <a:gd name="connsiteY20" fmla="*/ 1562240 h 1619390"/>
              <a:gd name="connsiteX21" fmla="*/ 6624767 w 6624767"/>
              <a:gd name="connsiteY21" fmla="*/ 1619390 h 16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4767" h="1619390">
                <a:moveTo>
                  <a:pt x="33467" y="1371740"/>
                </a:moveTo>
                <a:cubicBezTo>
                  <a:pt x="1717" y="1403490"/>
                  <a:pt x="-30033" y="1435240"/>
                  <a:pt x="52517" y="1295540"/>
                </a:cubicBezTo>
                <a:cubicBezTo>
                  <a:pt x="135067" y="1155840"/>
                  <a:pt x="398592" y="552590"/>
                  <a:pt x="528767" y="533540"/>
                </a:cubicBezTo>
                <a:cubicBezTo>
                  <a:pt x="658942" y="514490"/>
                  <a:pt x="735142" y="1203465"/>
                  <a:pt x="833567" y="1181240"/>
                </a:cubicBezTo>
                <a:cubicBezTo>
                  <a:pt x="931992" y="1159015"/>
                  <a:pt x="1030417" y="597040"/>
                  <a:pt x="1119317" y="400190"/>
                </a:cubicBezTo>
                <a:cubicBezTo>
                  <a:pt x="1208217" y="203340"/>
                  <a:pt x="1287592" y="-6210"/>
                  <a:pt x="1366967" y="140"/>
                </a:cubicBezTo>
                <a:cubicBezTo>
                  <a:pt x="1446342" y="6490"/>
                  <a:pt x="1509842" y="355740"/>
                  <a:pt x="1595567" y="438290"/>
                </a:cubicBezTo>
                <a:cubicBezTo>
                  <a:pt x="1681292" y="520840"/>
                  <a:pt x="1811467" y="422415"/>
                  <a:pt x="1881317" y="495440"/>
                </a:cubicBezTo>
                <a:cubicBezTo>
                  <a:pt x="1951167" y="568465"/>
                  <a:pt x="1897192" y="819290"/>
                  <a:pt x="2014667" y="876440"/>
                </a:cubicBezTo>
                <a:cubicBezTo>
                  <a:pt x="2132142" y="933590"/>
                  <a:pt x="2452817" y="819290"/>
                  <a:pt x="2586167" y="838340"/>
                </a:cubicBezTo>
                <a:cubicBezTo>
                  <a:pt x="2719517" y="857390"/>
                  <a:pt x="2719517" y="933590"/>
                  <a:pt x="2814767" y="990740"/>
                </a:cubicBezTo>
                <a:cubicBezTo>
                  <a:pt x="2910017" y="1047890"/>
                  <a:pt x="3065592" y="1149490"/>
                  <a:pt x="3157667" y="1181240"/>
                </a:cubicBezTo>
                <a:cubicBezTo>
                  <a:pt x="3249742" y="1212990"/>
                  <a:pt x="3271967" y="1193940"/>
                  <a:pt x="3367217" y="1181240"/>
                </a:cubicBezTo>
                <a:cubicBezTo>
                  <a:pt x="3462467" y="1168540"/>
                  <a:pt x="3586292" y="1114565"/>
                  <a:pt x="3729167" y="1105040"/>
                </a:cubicBezTo>
                <a:cubicBezTo>
                  <a:pt x="3872042" y="1095515"/>
                  <a:pt x="4087942" y="1139965"/>
                  <a:pt x="4224467" y="1124090"/>
                </a:cubicBezTo>
                <a:cubicBezTo>
                  <a:pt x="4360992" y="1108215"/>
                  <a:pt x="4427667" y="1022490"/>
                  <a:pt x="4548317" y="1009790"/>
                </a:cubicBezTo>
                <a:cubicBezTo>
                  <a:pt x="4668967" y="997090"/>
                  <a:pt x="4786442" y="990740"/>
                  <a:pt x="4948367" y="1047890"/>
                </a:cubicBezTo>
                <a:cubicBezTo>
                  <a:pt x="5110292" y="1105040"/>
                  <a:pt x="5345242" y="1289190"/>
                  <a:pt x="5519867" y="1352690"/>
                </a:cubicBezTo>
                <a:cubicBezTo>
                  <a:pt x="5694492" y="1416190"/>
                  <a:pt x="5875467" y="1406665"/>
                  <a:pt x="5996117" y="1428890"/>
                </a:cubicBezTo>
                <a:cubicBezTo>
                  <a:pt x="6116767" y="1451115"/>
                  <a:pt x="6167567" y="1463815"/>
                  <a:pt x="6243767" y="1486040"/>
                </a:cubicBezTo>
                <a:cubicBezTo>
                  <a:pt x="6319967" y="1508265"/>
                  <a:pt x="6389817" y="1540015"/>
                  <a:pt x="6453317" y="1562240"/>
                </a:cubicBezTo>
                <a:cubicBezTo>
                  <a:pt x="6516817" y="1584465"/>
                  <a:pt x="6570792" y="1601927"/>
                  <a:pt x="6624767" y="1619390"/>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Times New Roman" panose="02020603050405020304" pitchFamily="18" charset="0"/>
            </a:endParaRPr>
          </a:p>
        </p:txBody>
      </p:sp>
      <p:sp>
        <p:nvSpPr>
          <p:cNvPr id="29" name="Rectangle 28"/>
          <p:cNvSpPr/>
          <p:nvPr/>
        </p:nvSpPr>
        <p:spPr>
          <a:xfrm>
            <a:off x="4953092" y="3672731"/>
            <a:ext cx="583814" cy="707886"/>
          </a:xfrm>
          <a:prstGeom prst="rect">
            <a:avLst/>
          </a:prstGeom>
        </p:spPr>
        <p:txBody>
          <a:bodyPr wrap="none">
            <a:spAutoFit/>
          </a:bodyPr>
          <a:lstStyle/>
          <a:p>
            <a:pPr fontAlgn="base">
              <a:spcBef>
                <a:spcPct val="0"/>
              </a:spcBef>
              <a:spcAft>
                <a:spcPct val="0"/>
              </a:spcAft>
            </a:pPr>
            <a:r>
              <a:rPr lang="en-US" sz="4000" b="1" dirty="0">
                <a:solidFill>
                  <a:srgbClr val="00B050"/>
                </a:solidFill>
                <a:latin typeface="Times New Roman" panose="02020603050405020304" pitchFamily="18" charset="0"/>
                <a:ea typeface="MS PGothic" pitchFamily="34" charset="-128"/>
              </a:rPr>
              <a:t>H</a:t>
            </a:r>
            <a:endParaRPr lang="en-US" sz="4000" dirty="0">
              <a:solidFill>
                <a:srgbClr val="00B050"/>
              </a:solidFill>
              <a:latin typeface="Times New Roman" panose="02020603050405020304" pitchFamily="18" charset="0"/>
              <a:ea typeface="MS PGothic" pitchFamily="34" charset="-128"/>
            </a:endParaRPr>
          </a:p>
        </p:txBody>
      </p:sp>
      <p:sp>
        <p:nvSpPr>
          <p:cNvPr id="35" name="Rectangle 34"/>
          <p:cNvSpPr/>
          <p:nvPr/>
        </p:nvSpPr>
        <p:spPr>
          <a:xfrm>
            <a:off x="1984319" y="1207297"/>
            <a:ext cx="1159292" cy="830997"/>
          </a:xfrm>
          <a:prstGeom prst="rect">
            <a:avLst/>
          </a:prstGeom>
        </p:spPr>
        <p:txBody>
          <a:bodyPr wrap="none">
            <a:spAutoFit/>
          </a:bodyPr>
          <a:lstStyle/>
          <a:p>
            <a:pPr fontAlgn="base">
              <a:spcBef>
                <a:spcPct val="0"/>
              </a:spcBef>
              <a:spcAft>
                <a:spcPct val="0"/>
              </a:spcAft>
            </a:pPr>
            <a:r>
              <a:rPr lang="en-US" sz="4800" b="1" dirty="0">
                <a:solidFill>
                  <a:prstClr val="black"/>
                </a:solidFill>
                <a:latin typeface="Times New Roman" panose="02020603050405020304" pitchFamily="18" charset="0"/>
                <a:ea typeface="MS PGothic" pitchFamily="34" charset="-128"/>
              </a:rPr>
              <a:t>= </a:t>
            </a:r>
            <a:r>
              <a:rPr lang="en-US" sz="4800" b="1" dirty="0">
                <a:solidFill>
                  <a:srgbClr val="00B050"/>
                </a:solidFill>
                <a:latin typeface="Times New Roman" panose="02020603050405020304" pitchFamily="18" charset="0"/>
                <a:ea typeface="MS PGothic" pitchFamily="34" charset="-128"/>
              </a:rPr>
              <a:t>H</a:t>
            </a:r>
            <a:endParaRPr lang="en-US" sz="4800" b="1" dirty="0">
              <a:solidFill>
                <a:srgbClr val="7030A0"/>
              </a:solidFill>
              <a:latin typeface="Times New Roman" panose="02020603050405020304" pitchFamily="18" charset="0"/>
              <a:ea typeface="MS PGothic" pitchFamily="34" charset="-128"/>
            </a:endParaRPr>
          </a:p>
        </p:txBody>
      </p:sp>
      <p:sp>
        <p:nvSpPr>
          <p:cNvPr id="36" name="Rectangle 35"/>
          <p:cNvSpPr/>
          <p:nvPr/>
        </p:nvSpPr>
        <p:spPr>
          <a:xfrm>
            <a:off x="3034609" y="1201400"/>
            <a:ext cx="1159292" cy="830997"/>
          </a:xfrm>
          <a:prstGeom prst="rect">
            <a:avLst/>
          </a:prstGeom>
        </p:spPr>
        <p:txBody>
          <a:bodyPr wrap="none">
            <a:spAutoFit/>
          </a:bodyPr>
          <a:lstStyle/>
          <a:p>
            <a:pPr fontAlgn="base">
              <a:spcBef>
                <a:spcPct val="0"/>
              </a:spcBef>
              <a:spcAft>
                <a:spcPct val="0"/>
              </a:spcAft>
            </a:pPr>
            <a:r>
              <a:rPr lang="en-US" sz="4800" b="1" dirty="0">
                <a:solidFill>
                  <a:prstClr val="black"/>
                </a:solidFill>
                <a:latin typeface="Times New Roman" panose="02020603050405020304" pitchFamily="18" charset="0"/>
                <a:ea typeface="MS PGothic" pitchFamily="34" charset="-128"/>
              </a:rPr>
              <a:t>+ </a:t>
            </a:r>
            <a:r>
              <a:rPr lang="en-US" sz="4800" b="1" dirty="0">
                <a:solidFill>
                  <a:srgbClr val="7030A0"/>
                </a:solidFill>
                <a:latin typeface="Times New Roman" panose="02020603050405020304" pitchFamily="18" charset="0"/>
                <a:ea typeface="MS PGothic" pitchFamily="34" charset="-128"/>
              </a:rPr>
              <a:t>N</a:t>
            </a:r>
          </a:p>
        </p:txBody>
      </p:sp>
      <p:sp>
        <p:nvSpPr>
          <p:cNvPr id="3" name="TextBox 2"/>
          <p:cNvSpPr txBox="1"/>
          <p:nvPr/>
        </p:nvSpPr>
        <p:spPr>
          <a:xfrm>
            <a:off x="2614312" y="5771580"/>
            <a:ext cx="4024035" cy="584775"/>
          </a:xfrm>
          <a:prstGeom prst="rect">
            <a:avLst/>
          </a:prstGeom>
          <a:noFill/>
        </p:spPr>
        <p:txBody>
          <a:bodyPr wrap="square" rtlCol="0">
            <a:spAutoFit/>
          </a:bodyPr>
          <a:lstStyle/>
          <a:p>
            <a:pPr fontAlgn="base">
              <a:spcBef>
                <a:spcPct val="0"/>
              </a:spcBef>
              <a:spcAft>
                <a:spcPct val="0"/>
              </a:spcAft>
            </a:pPr>
            <a:r>
              <a:rPr lang="en-US" sz="1600" dirty="0">
                <a:solidFill>
                  <a:srgbClr val="C00000"/>
                </a:solidFill>
                <a:latin typeface="Times New Roman" panose="02020603050405020304" pitchFamily="18" charset="0"/>
                <a:ea typeface="MS PGothic" pitchFamily="34" charset="-128"/>
                <a:cs typeface="Times New Roman" panose="02020603050405020304" pitchFamily="18" charset="0"/>
              </a:rPr>
              <a:t>*The relationship between the ellipsoid and the geoid may be swapped in some locations  </a:t>
            </a:r>
          </a:p>
        </p:txBody>
      </p:sp>
      <p:grpSp>
        <p:nvGrpSpPr>
          <p:cNvPr id="30" name="Group 29"/>
          <p:cNvGrpSpPr/>
          <p:nvPr/>
        </p:nvGrpSpPr>
        <p:grpSpPr>
          <a:xfrm>
            <a:off x="9112848" y="5223670"/>
            <a:ext cx="3093002" cy="1535158"/>
            <a:chOff x="394486" y="1304801"/>
            <a:chExt cx="3093002" cy="1535158"/>
          </a:xfrm>
        </p:grpSpPr>
        <p:sp>
          <p:nvSpPr>
            <p:cNvPr id="31" name="Text Box 23"/>
            <p:cNvSpPr txBox="1">
              <a:spLocks noChangeArrowheads="1"/>
            </p:cNvSpPr>
            <p:nvPr/>
          </p:nvSpPr>
          <p:spPr bwMode="auto">
            <a:xfrm>
              <a:off x="1979142" y="1362466"/>
              <a:ext cx="150834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8">
                <a:defRPr/>
              </a:pPr>
              <a:r>
                <a:rPr lang="en-US" altLang="en-US" sz="2000" b="1" dirty="0">
                  <a:solidFill>
                    <a:srgbClr val="FF0000"/>
                  </a:solidFill>
                  <a:latin typeface="Calibri"/>
                </a:rPr>
                <a:t>h </a:t>
              </a:r>
              <a:r>
                <a:rPr lang="en-US" altLang="en-US" sz="2000" b="1" dirty="0" smtClean="0">
                  <a:solidFill>
                    <a:srgbClr val="FF0000"/>
                  </a:solidFill>
                  <a:latin typeface="Calibri"/>
                </a:rPr>
                <a:t>is measured  </a:t>
              </a:r>
              <a:r>
                <a:rPr lang="en-US" altLang="en-US" sz="2000" b="1" dirty="0">
                  <a:solidFill>
                    <a:srgbClr val="FF0000"/>
                  </a:solidFill>
                  <a:latin typeface="Calibri"/>
                </a:rPr>
                <a:t>using GPS</a:t>
              </a:r>
            </a:p>
          </p:txBody>
        </p:sp>
        <p:pic>
          <p:nvPicPr>
            <p:cNvPr id="32" name="Picture 24" descr="geo03a_7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8" t="26435" r="54709" b="47669"/>
            <a:stretch/>
          </p:blipFill>
          <p:spPr bwMode="auto">
            <a:xfrm>
              <a:off x="394486" y="1304801"/>
              <a:ext cx="1541944" cy="15351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4053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19">
                                            <p:txEl>
                                              <p:pRg st="1" end="1"/>
                                            </p:txEl>
                                          </p:spTgt>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3" grpId="0"/>
      <p:bldP spid="14" grpId="0"/>
      <p:bldP spid="20" grpId="0"/>
      <p:bldP spid="25" grpId="0"/>
      <p:bldP spid="28" grpId="0" animBg="1"/>
      <p:bldP spid="29" grpId="0"/>
      <p:bldP spid="35" grpId="0"/>
      <p:bldP spid="36"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085892" y="2046214"/>
            <a:ext cx="2088944" cy="2878871"/>
            <a:chOff x="561892" y="1308580"/>
            <a:chExt cx="2088944" cy="2878871"/>
          </a:xfrm>
        </p:grpSpPr>
        <p:sp>
          <p:nvSpPr>
            <p:cNvPr id="4" name="Text Box 23"/>
            <p:cNvSpPr txBox="1">
              <a:spLocks noChangeArrowheads="1"/>
            </p:cNvSpPr>
            <p:nvPr/>
          </p:nvSpPr>
          <p:spPr bwMode="auto">
            <a:xfrm>
              <a:off x="561892" y="3171788"/>
              <a:ext cx="208894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8">
                <a:defRPr/>
              </a:pPr>
              <a:r>
                <a:rPr lang="en-US" altLang="en-US" sz="2000" b="1" dirty="0">
                  <a:solidFill>
                    <a:srgbClr val="FF0000"/>
                  </a:solidFill>
                  <a:latin typeface="Calibri"/>
                </a:rPr>
                <a:t>h is ellipsoid height measured  using GPS</a:t>
              </a:r>
            </a:p>
          </p:txBody>
        </p:sp>
        <p:pic>
          <p:nvPicPr>
            <p:cNvPr id="5" name="Picture 24" descr="geo03a_7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8" t="26435" r="54709" b="47669"/>
            <a:stretch/>
          </p:blipFill>
          <p:spPr bwMode="auto">
            <a:xfrm>
              <a:off x="561893" y="1308580"/>
              <a:ext cx="1541944" cy="1535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8207683" y="2046213"/>
            <a:ext cx="2127812" cy="2950751"/>
            <a:chOff x="3543318" y="1306088"/>
            <a:chExt cx="2127812" cy="2950751"/>
          </a:xfrm>
        </p:grpSpPr>
        <p:sp>
          <p:nvSpPr>
            <p:cNvPr id="7" name="Text Box 26"/>
            <p:cNvSpPr txBox="1">
              <a:spLocks noChangeArrowheads="1"/>
            </p:cNvSpPr>
            <p:nvPr/>
          </p:nvSpPr>
          <p:spPr bwMode="auto">
            <a:xfrm>
              <a:off x="3543318" y="2933400"/>
              <a:ext cx="212781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8">
                <a:defRPr/>
              </a:pPr>
              <a:r>
                <a:rPr lang="en-US" altLang="en-US" sz="2000" b="1" dirty="0">
                  <a:solidFill>
                    <a:srgbClr val="008000"/>
                  </a:solidFill>
                  <a:latin typeface="Calibri"/>
                </a:rPr>
                <a:t>N is from a geoid model: either gravimetric or hybrid</a:t>
              </a:r>
            </a:p>
          </p:txBody>
        </p:sp>
        <p:pic>
          <p:nvPicPr>
            <p:cNvPr id="8" name="Picture 27" descr="geo03a_70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9" t="52025" r="61625" b="25487"/>
            <a:stretch/>
          </p:blipFill>
          <p:spPr bwMode="auto">
            <a:xfrm>
              <a:off x="3543318" y="1306088"/>
              <a:ext cx="1485221" cy="153515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p:cNvSpPr txBox="1"/>
          <p:nvPr/>
        </p:nvSpPr>
        <p:spPr>
          <a:xfrm>
            <a:off x="1597891" y="5118648"/>
            <a:ext cx="9080084" cy="923330"/>
          </a:xfrm>
          <a:prstGeom prst="rect">
            <a:avLst/>
          </a:prstGeom>
          <a:noFill/>
        </p:spPr>
        <p:txBody>
          <a:bodyPr wrap="square" rtlCol="0">
            <a:spAutoFit/>
          </a:bodyPr>
          <a:lstStyle/>
          <a:p>
            <a:pPr algn="ctr" defTabSz="457189"/>
            <a:r>
              <a:rPr lang="en-US" dirty="0">
                <a:solidFill>
                  <a:prstClr val="black"/>
                </a:solidFill>
                <a:latin typeface="Calibri"/>
              </a:rPr>
              <a:t>Theoretically,  the difference between these three values should be zero.  In practice, using actual observations gives a residual, or measure of the misfit between the three.  We use the residual to evaluate and quality control the observations.</a:t>
            </a:r>
          </a:p>
        </p:txBody>
      </p:sp>
      <p:sp>
        <p:nvSpPr>
          <p:cNvPr id="12" name="Rectangle 11"/>
          <p:cNvSpPr/>
          <p:nvPr/>
        </p:nvSpPr>
        <p:spPr>
          <a:xfrm>
            <a:off x="1597892" y="1146507"/>
            <a:ext cx="8916053" cy="830997"/>
          </a:xfrm>
          <a:prstGeom prst="rect">
            <a:avLst/>
          </a:prstGeom>
        </p:spPr>
        <p:txBody>
          <a:bodyPr wrap="square">
            <a:spAutoFit/>
          </a:bodyPr>
          <a:lstStyle/>
          <a:p>
            <a:pPr algn="ctr" defTabSz="457189"/>
            <a:r>
              <a:rPr lang="en-US" sz="2400" b="1" dirty="0">
                <a:solidFill>
                  <a:prstClr val="black"/>
                </a:solidFill>
                <a:latin typeface="Helvetica" panose="020B0604020202020204" pitchFamily="34" charset="0"/>
                <a:cs typeface="Helvetica" panose="020B0604020202020204" pitchFamily="34" charset="0"/>
              </a:rPr>
              <a:t>Extensive Residual Analysis used to create a Prioritized List</a:t>
            </a:r>
          </a:p>
          <a:p>
            <a:pPr algn="ctr" defTabSz="457189"/>
            <a:r>
              <a:rPr lang="en-US" sz="2400" b="1" dirty="0">
                <a:solidFill>
                  <a:prstClr val="black"/>
                </a:solidFill>
                <a:latin typeface="Helvetica" panose="020B0604020202020204" pitchFamily="34" charset="0"/>
                <a:cs typeface="Helvetica" panose="020B0604020202020204" pitchFamily="34" charset="0"/>
              </a:rPr>
              <a:t>Residual = h - H - N</a:t>
            </a:r>
          </a:p>
        </p:txBody>
      </p:sp>
      <p:grpSp>
        <p:nvGrpSpPr>
          <p:cNvPr id="13" name="Group 12"/>
          <p:cNvGrpSpPr/>
          <p:nvPr/>
        </p:nvGrpSpPr>
        <p:grpSpPr>
          <a:xfrm>
            <a:off x="4911814" y="2046213"/>
            <a:ext cx="2412692" cy="2878872"/>
            <a:chOff x="3387814" y="1188962"/>
            <a:chExt cx="2412692" cy="2878871"/>
          </a:xfrm>
        </p:grpSpPr>
        <p:grpSp>
          <p:nvGrpSpPr>
            <p:cNvPr id="2" name="Group 1"/>
            <p:cNvGrpSpPr/>
            <p:nvPr/>
          </p:nvGrpSpPr>
          <p:grpSpPr>
            <a:xfrm>
              <a:off x="3387814" y="1188962"/>
              <a:ext cx="2412692" cy="2878871"/>
              <a:chOff x="6462212" y="1308580"/>
              <a:chExt cx="2412692" cy="2878871"/>
            </a:xfrm>
          </p:grpSpPr>
          <p:pic>
            <p:nvPicPr>
              <p:cNvPr id="1026" name="Picture 2" descr="https://lh3.googleusercontent.com/S1XOYQBbS0C3cGyn9yZ5WWrfL0hoUVTwXPkwplNFKT9ZFaMQY7UUoOl1mZxVoEkHPYJL91at1cDJlGXDQJQ3KAGNsSb64nb-tkEhFG1m9NaQZOR9GAB198qw0HrG3DKk1iZDK2l_YMrXbDtrdb_ykGqKK-tmObAJWnFYUQjLQVPvPJNfdXt7icqPahRcbkDWkNa9-fRRvCP2rB5bLWbkoeet1Btzop0cwtckaDePJMqvoMbEKuliY60d4Zs9dEAx4MLfJHwiJjkV_ai2JXQk85cT5oKoyHmgWy3UY0v_lDCRZMhj-E0EEJ5O2S74nadCiKivx1P_psT-iSA7-hp3vtQTsNUhlPOZI5zZdm6bhFEuN2QAkGLJhUytCNlXkSea-sfq5YmCRI5Zb0HnmxChklDkOaZv7brDCx5ngEYv61hmyh1k9eYXvWgMvXE_XjjAv3FBFyO-N3xYLLgZNJBSqhsjfBxY4oPXXxY20BV3WaGM664__VDYaHiC7E82eVcLMs0LDcigR4NlFzHY0gkUz_gA2jkFn0GNmioj6uQtYjqoRZrYK5kfo530ai7xP6nWQtlK9fNUNtLXuSUSa9V9eMLjJKA8J8hgEBX5GUY=w1408-h941-n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23" t="5189" r="17825" b="20118"/>
              <a:stretch/>
            </p:blipFill>
            <p:spPr bwMode="auto">
              <a:xfrm>
                <a:off x="6462212" y="1308580"/>
                <a:ext cx="1390795" cy="15376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3"/>
              <p:cNvSpPr txBox="1">
                <a:spLocks noChangeArrowheads="1"/>
              </p:cNvSpPr>
              <p:nvPr/>
            </p:nvSpPr>
            <p:spPr bwMode="auto">
              <a:xfrm>
                <a:off x="6462212" y="3171788"/>
                <a:ext cx="24126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378">
                  <a:defRPr/>
                </a:pPr>
                <a:r>
                  <a:rPr lang="en-US" altLang="en-US" sz="2000" b="1" dirty="0">
                    <a:solidFill>
                      <a:srgbClr val="FF0000"/>
                    </a:solidFill>
                    <a:latin typeface="Calibri"/>
                  </a:rPr>
                  <a:t>H is an NAVD 88 </a:t>
                </a:r>
                <a:r>
                  <a:rPr lang="en-US" altLang="en-US" sz="2000" b="1" dirty="0" err="1">
                    <a:solidFill>
                      <a:srgbClr val="FF0000"/>
                    </a:solidFill>
                    <a:latin typeface="Calibri"/>
                  </a:rPr>
                  <a:t>Orthometric</a:t>
                </a:r>
                <a:r>
                  <a:rPr lang="en-US" altLang="en-US" sz="2000" b="1" dirty="0">
                    <a:solidFill>
                      <a:srgbClr val="FF0000"/>
                    </a:solidFill>
                    <a:latin typeface="Calibri"/>
                  </a:rPr>
                  <a:t> Height from Leveling</a:t>
                </a:r>
              </a:p>
            </p:txBody>
          </p:sp>
        </p:grpSp>
        <p:pic>
          <p:nvPicPr>
            <p:cNvPr id="14" name="Picture 2" descr="https://lh6.googleusercontent.com/wi3AYco9vXR_62LwCykcbpJO0IPb2yV_ulTfZMvvjnUgveLsikZKAV6XZWiwTJCBH9Y7QZ03H0YiGoR7dVgp2rGiBxPA5tig9ih7kePfVolBU3qyplbKgwelzs7Z7V2XWOAcLRsCQ3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191" t="11363" r="19174" b="10814"/>
            <a:stretch/>
          </p:blipFill>
          <p:spPr bwMode="auto">
            <a:xfrm>
              <a:off x="4478897" y="2172130"/>
              <a:ext cx="814278" cy="77109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3870036" y="2242706"/>
            <a:ext cx="848884" cy="1200329"/>
          </a:xfrm>
          <a:prstGeom prst="rect">
            <a:avLst/>
          </a:prstGeom>
          <a:noFill/>
        </p:spPr>
        <p:txBody>
          <a:bodyPr wrap="square" rtlCol="0">
            <a:spAutoFit/>
          </a:bodyPr>
          <a:lstStyle/>
          <a:p>
            <a:pPr algn="ctr" defTabSz="457189"/>
            <a:r>
              <a:rPr lang="en-US" sz="7200" dirty="0">
                <a:solidFill>
                  <a:prstClr val="black"/>
                </a:solidFill>
                <a:latin typeface="Calibri"/>
              </a:rPr>
              <a:t>-</a:t>
            </a:r>
            <a:endParaRPr lang="en-US" dirty="0">
              <a:solidFill>
                <a:prstClr val="black"/>
              </a:solidFill>
              <a:latin typeface="Calibri"/>
            </a:endParaRPr>
          </a:p>
        </p:txBody>
      </p:sp>
      <p:sp>
        <p:nvSpPr>
          <p:cNvPr id="18" name="TextBox 17"/>
          <p:cNvSpPr txBox="1"/>
          <p:nvPr/>
        </p:nvSpPr>
        <p:spPr>
          <a:xfrm>
            <a:off x="7059375" y="2242705"/>
            <a:ext cx="848884" cy="1200329"/>
          </a:xfrm>
          <a:prstGeom prst="rect">
            <a:avLst/>
          </a:prstGeom>
          <a:noFill/>
        </p:spPr>
        <p:txBody>
          <a:bodyPr wrap="square" rtlCol="0">
            <a:spAutoFit/>
          </a:bodyPr>
          <a:lstStyle/>
          <a:p>
            <a:pPr algn="ctr" defTabSz="457189"/>
            <a:r>
              <a:rPr lang="en-US" sz="7200" dirty="0">
                <a:solidFill>
                  <a:prstClr val="black"/>
                </a:solidFill>
                <a:latin typeface="Calibri"/>
              </a:rPr>
              <a:t>-</a:t>
            </a:r>
            <a:endParaRPr lang="en-US" dirty="0">
              <a:solidFill>
                <a:prstClr val="black"/>
              </a:solidFill>
              <a:latin typeface="Calibri"/>
            </a:endParaRPr>
          </a:p>
        </p:txBody>
      </p:sp>
    </p:spTree>
    <p:extLst>
      <p:ext uri="{BB962C8B-B14F-4D97-AF65-F5344CB8AC3E}">
        <p14:creationId xmlns:p14="http://schemas.microsoft.com/office/powerpoint/2010/main" val="4252304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89661"/>
            <a:ext cx="8229600" cy="1143000"/>
          </a:xfrm>
        </p:spPr>
        <p:txBody>
          <a:bodyPr/>
          <a:lstStyle/>
          <a:p>
            <a:r>
              <a:rPr lang="en-US" sz="4000" b="1" dirty="0"/>
              <a:t>Definitional Relationship</a:t>
            </a:r>
          </a:p>
        </p:txBody>
      </p:sp>
      <p:sp>
        <p:nvSpPr>
          <p:cNvPr id="3" name="Date Placeholder 2"/>
          <p:cNvSpPr>
            <a:spLocks noGrp="1"/>
          </p:cNvSpPr>
          <p:nvPr>
            <p:ph type="dt" sz="half" idx="10"/>
          </p:nvPr>
        </p:nvSpPr>
        <p:spPr/>
        <p:txBody>
          <a:bodyPr/>
          <a:lstStyle/>
          <a:p>
            <a:pPr>
              <a:defRPr/>
            </a:pPr>
            <a:r>
              <a:rPr lang="en-US" altLang="en-US" smtClean="0"/>
              <a:t>Date of this slide: Sept 3, 2020</a:t>
            </a:r>
            <a:endParaRPr lang="en-US" altLang="en-US" dirty="0"/>
          </a:p>
        </p:txBody>
      </p:sp>
      <p:sp>
        <p:nvSpPr>
          <p:cNvPr id="4" name="Footer Placeholder 3"/>
          <p:cNvSpPr>
            <a:spLocks noGrp="1"/>
          </p:cNvSpPr>
          <p:nvPr>
            <p:ph type="ftr" sz="quarter" idx="11"/>
          </p:nvPr>
        </p:nvSpPr>
        <p:spPr/>
        <p:txBody>
          <a:bodyPr/>
          <a:lstStyle/>
          <a:p>
            <a:pPr>
              <a:defRPr/>
            </a:pPr>
            <a:r>
              <a:rPr lang="en-US" smtClean="0"/>
              <a:t>Modernized NSRS: 4 hour version</a:t>
            </a:r>
            <a:endParaRPr lang="en-US"/>
          </a:p>
        </p:txBody>
      </p:sp>
      <p:sp>
        <p:nvSpPr>
          <p:cNvPr id="5" name="Slide Number Placeholder 4"/>
          <p:cNvSpPr>
            <a:spLocks noGrp="1"/>
          </p:cNvSpPr>
          <p:nvPr>
            <p:ph type="sldNum" sz="quarter" idx="12"/>
          </p:nvPr>
        </p:nvSpPr>
        <p:spPr/>
        <p:txBody>
          <a:bodyPr/>
          <a:lstStyle/>
          <a:p>
            <a:pPr>
              <a:defRPr/>
            </a:pPr>
            <a:fld id="{23566EEE-DC84-4D1F-987F-3E776EDE92C0}" type="slidenum">
              <a:rPr lang="en-US" altLang="en-US" smtClean="0"/>
              <a:pPr>
                <a:defRPr/>
              </a:pPr>
              <a:t>39</a:t>
            </a:fld>
            <a:endParaRPr lang="en-US" altLang="en-US"/>
          </a:p>
        </p:txBody>
      </p:sp>
      <mc:AlternateContent xmlns:mc="http://schemas.openxmlformats.org/markup-compatibility/2006" xmlns:a14="http://schemas.microsoft.com/office/drawing/2010/main">
        <mc:Choice Requires="a14">
          <p:sp>
            <p:nvSpPr>
              <p:cNvPr id="20" name="Content Placeholder 2"/>
              <p:cNvSpPr txBox="1">
                <a:spLocks/>
              </p:cNvSpPr>
              <p:nvPr/>
            </p:nvSpPr>
            <p:spPr>
              <a:xfrm>
                <a:off x="609600" y="1704110"/>
                <a:ext cx="10834255" cy="5153890"/>
              </a:xfrm>
              <a:prstGeom prst="rect">
                <a:avLst/>
              </a:prstGeom>
            </p:spPr>
            <p:txBody>
              <a:bodyPr lIns="0" tIns="0" rIns="0" bIns="0"/>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𝐻</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e>
                        <m:sub>
                          <m:r>
                            <a:rPr lang="en-US" i="1">
                              <a:latin typeface="Cambria Math" panose="02040503050406030204" pitchFamily="18" charset="0"/>
                            </a:rPr>
                            <m:t>𝑁𝐴𝑃𝐺𝐷</m:t>
                          </m:r>
                          <m:r>
                            <a:rPr lang="en-US" i="1">
                              <a:latin typeface="Cambria Math" panose="02040503050406030204" pitchFamily="18" charset="0"/>
                            </a:rPr>
                            <m:t>2022</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h</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e>
                        <m:sub>
                          <m:r>
                            <a:rPr lang="en-US" i="1">
                              <a:latin typeface="Cambria Math" panose="02040503050406030204" pitchFamily="18" charset="0"/>
                            </a:rPr>
                            <m:t>𝐼𝑇𝑅𝐹</m:t>
                          </m:r>
                          <m:r>
                            <a:rPr lang="en-US" i="1">
                              <a:latin typeface="Cambria Math" panose="02040503050406030204" pitchFamily="18" charset="0"/>
                            </a:rPr>
                            <m:t>2020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𝑁</m:t>
                          </m:r>
                          <m:d>
                            <m:dPr>
                              <m:ctrlPr>
                                <a:rPr lang="en-US" i="1">
                                  <a:latin typeface="Cambria Math" panose="02040503050406030204" pitchFamily="18" charset="0"/>
                                </a:rPr>
                              </m:ctrlPr>
                            </m:dPr>
                            <m:e>
                              <m:r>
                                <a:rPr lang="en-US" i="1">
                                  <a:latin typeface="Cambria Math" panose="02040503050406030204" pitchFamily="18" charset="0"/>
                                </a:rPr>
                                <m:t>𝑡</m:t>
                              </m:r>
                            </m:e>
                          </m:d>
                        </m:e>
                        <m:sub>
                          <m:r>
                            <a:rPr lang="en-US" i="1">
                              <a:latin typeface="Cambria Math" panose="02040503050406030204" pitchFamily="18" charset="0"/>
                            </a:rPr>
                            <m:t>𝐺𝐸𝑂𝐼𝐷</m:t>
                          </m:r>
                          <m:r>
                            <a:rPr lang="en-US" i="1">
                              <a:latin typeface="Cambria Math" panose="02040503050406030204" pitchFamily="18" charset="0"/>
                            </a:rPr>
                            <m:t>2022</m:t>
                          </m:r>
                          <m:r>
                            <m:rPr>
                              <m:nor/>
                            </m:rPr>
                            <a:rPr lang="en-US" dirty="0">
                              <a:latin typeface="Times New Roman" panose="02020603050405020304" pitchFamily="18" charset="0"/>
                            </a:rPr>
                            <m:t> </m:t>
                          </m:r>
                        </m:sub>
                      </m:sSub>
                    </m:oMath>
                  </m:oMathPara>
                </a14:m>
                <a:endParaRPr lang="en-US" dirty="0">
                  <a:latin typeface="Times New Roman" panose="02020603050405020304" pitchFamily="18" charset="0"/>
                </a:endParaRPr>
              </a:p>
            </p:txBody>
          </p:sp>
        </mc:Choice>
        <mc:Fallback xmlns="">
          <p:sp>
            <p:nvSpPr>
              <p:cNvPr id="20" name="Content Placeholder 2"/>
              <p:cNvSpPr txBox="1">
                <a:spLocks noRot="1" noChangeAspect="1" noMove="1" noResize="1" noEditPoints="1" noAdjustHandles="1" noChangeArrowheads="1" noChangeShapeType="1" noTextEdit="1"/>
              </p:cNvSpPr>
              <p:nvPr/>
            </p:nvSpPr>
            <p:spPr>
              <a:xfrm>
                <a:off x="609600" y="1704110"/>
                <a:ext cx="10834255" cy="5153890"/>
              </a:xfrm>
              <a:prstGeom prst="rect">
                <a:avLst/>
              </a:prstGeom>
              <a:blipFill>
                <a:blip r:embed="rId3"/>
                <a:stretch>
                  <a:fillRect/>
                </a:stretch>
              </a:blipFill>
            </p:spPr>
            <p:txBody>
              <a:bodyPr/>
              <a:lstStyle/>
              <a:p>
                <a:r>
                  <a:rPr lang="en-US">
                    <a:noFill/>
                  </a:rPr>
                  <a:t> </a:t>
                </a:r>
              </a:p>
            </p:txBody>
          </p:sp>
        </mc:Fallback>
      </mc:AlternateContent>
      <p:sp>
        <p:nvSpPr>
          <p:cNvPr id="21" name="TextBox 20"/>
          <p:cNvSpPr txBox="1"/>
          <p:nvPr/>
        </p:nvSpPr>
        <p:spPr>
          <a:xfrm>
            <a:off x="4612857" y="2449221"/>
            <a:ext cx="2827740" cy="4154984"/>
          </a:xfrm>
          <a:prstGeom prst="rect">
            <a:avLst/>
          </a:prstGeom>
          <a:noFill/>
        </p:spPr>
        <p:txBody>
          <a:bodyPr wrap="square" rtlCol="0">
            <a:spAutoFit/>
          </a:bodyPr>
          <a:lstStyle/>
          <a:p>
            <a:r>
              <a:rPr lang="en-US" sz="2400" dirty="0">
                <a:latin typeface="Times New Roman" panose="02020603050405020304" pitchFamily="18" charset="0"/>
              </a:rPr>
              <a:t>All work is done in ITRF2020 XYZ coordinates first.  </a:t>
            </a:r>
          </a:p>
          <a:p>
            <a:endParaRPr lang="en-US" sz="2400" dirty="0">
              <a:latin typeface="Times New Roman" panose="02020603050405020304" pitchFamily="18" charset="0"/>
            </a:endParaRPr>
          </a:p>
          <a:p>
            <a:r>
              <a:rPr lang="en-US" sz="2400" dirty="0">
                <a:latin typeface="Times New Roman" panose="02020603050405020304" pitchFamily="18" charset="0"/>
              </a:rPr>
              <a:t>They are associated with the epoch of the data collection (survey) “</a:t>
            </a:r>
            <a:r>
              <a:rPr lang="en-US" sz="2400" i="1" dirty="0">
                <a:latin typeface="Times New Roman" panose="02020603050405020304" pitchFamily="18" charset="0"/>
              </a:rPr>
              <a:t>t</a:t>
            </a:r>
            <a:r>
              <a:rPr lang="en-US" sz="2400" dirty="0">
                <a:latin typeface="Times New Roman" panose="02020603050405020304" pitchFamily="18" charset="0"/>
              </a:rPr>
              <a:t>”, then converted to </a:t>
            </a:r>
            <a:r>
              <a:rPr lang="en-US" sz="2400" dirty="0">
                <a:latin typeface="Symbol" panose="05050102010706020507" pitchFamily="18" charset="2"/>
              </a:rPr>
              <a:t>f</a:t>
            </a:r>
            <a:r>
              <a:rPr lang="en-US" sz="2400" dirty="0">
                <a:latin typeface="Times New Roman" panose="02020603050405020304" pitchFamily="18" charset="0"/>
              </a:rPr>
              <a:t>, </a:t>
            </a:r>
            <a:r>
              <a:rPr lang="en-US" sz="2400" dirty="0">
                <a:latin typeface="Symbol" panose="05050102010706020507" pitchFamily="18" charset="2"/>
              </a:rPr>
              <a:t>l</a:t>
            </a:r>
            <a:r>
              <a:rPr lang="en-US" sz="2400" dirty="0">
                <a:latin typeface="Times New Roman" panose="02020603050405020304" pitchFamily="18" charset="0"/>
              </a:rPr>
              <a:t> and (especially relevant here) h.</a:t>
            </a:r>
          </a:p>
        </p:txBody>
      </p:sp>
      <p:sp>
        <p:nvSpPr>
          <p:cNvPr id="24" name="TextBox 23"/>
          <p:cNvSpPr txBox="1"/>
          <p:nvPr/>
        </p:nvSpPr>
        <p:spPr>
          <a:xfrm>
            <a:off x="1093648" y="2491895"/>
            <a:ext cx="3263212" cy="1569660"/>
          </a:xfrm>
          <a:prstGeom prst="rect">
            <a:avLst/>
          </a:prstGeom>
          <a:noFill/>
        </p:spPr>
        <p:txBody>
          <a:bodyPr wrap="square" rtlCol="0">
            <a:spAutoFit/>
          </a:bodyPr>
          <a:lstStyle/>
          <a:p>
            <a:r>
              <a:rPr lang="en-US" sz="2400" dirty="0">
                <a:latin typeface="Times New Roman" panose="02020603050405020304" pitchFamily="18" charset="0"/>
              </a:rPr>
              <a:t>We end with </a:t>
            </a:r>
            <a:r>
              <a:rPr lang="en-US" sz="2400" dirty="0" err="1">
                <a:latin typeface="Times New Roman" panose="02020603050405020304" pitchFamily="18" charset="0"/>
              </a:rPr>
              <a:t>orthometric</a:t>
            </a:r>
            <a:r>
              <a:rPr lang="en-US" sz="2400" dirty="0">
                <a:latin typeface="Times New Roman" panose="02020603050405020304" pitchFamily="18" charset="0"/>
              </a:rPr>
              <a:t> height in NAPGD2022 at the same epoch as the survey.</a:t>
            </a:r>
          </a:p>
        </p:txBody>
      </p:sp>
      <p:sp>
        <p:nvSpPr>
          <p:cNvPr id="11" name="TextBox 10"/>
          <p:cNvSpPr txBox="1"/>
          <p:nvPr/>
        </p:nvSpPr>
        <p:spPr>
          <a:xfrm>
            <a:off x="7696594" y="2559230"/>
            <a:ext cx="3026824" cy="3416320"/>
          </a:xfrm>
          <a:prstGeom prst="rect">
            <a:avLst/>
          </a:prstGeom>
          <a:noFill/>
        </p:spPr>
        <p:txBody>
          <a:bodyPr wrap="square" rtlCol="0">
            <a:spAutoFit/>
          </a:bodyPr>
          <a:lstStyle/>
          <a:p>
            <a:r>
              <a:rPr lang="en-US" sz="2400" dirty="0">
                <a:latin typeface="Times New Roman" panose="02020603050405020304" pitchFamily="18" charset="0"/>
              </a:rPr>
              <a:t>Conversion to </a:t>
            </a:r>
            <a:r>
              <a:rPr lang="en-US" sz="2400" dirty="0" err="1">
                <a:latin typeface="Times New Roman" panose="02020603050405020304" pitchFamily="18" charset="0"/>
              </a:rPr>
              <a:t>orthometric</a:t>
            </a:r>
            <a:r>
              <a:rPr lang="en-US" sz="2400" dirty="0">
                <a:latin typeface="Times New Roman" panose="02020603050405020304" pitchFamily="18" charset="0"/>
              </a:rPr>
              <a:t> heights is </a:t>
            </a:r>
            <a:r>
              <a:rPr lang="en-US" sz="2400" b="1" i="1" dirty="0">
                <a:solidFill>
                  <a:srgbClr val="C00000"/>
                </a:solidFill>
                <a:latin typeface="Times New Roman" panose="02020603050405020304" pitchFamily="18" charset="0"/>
              </a:rPr>
              <a:t>definitional</a:t>
            </a:r>
            <a:r>
              <a:rPr lang="en-US" sz="2400" dirty="0">
                <a:latin typeface="Times New Roman" panose="02020603050405020304" pitchFamily="18" charset="0"/>
              </a:rPr>
              <a:t> through GEOID2022.</a:t>
            </a:r>
          </a:p>
          <a:p>
            <a:endParaRPr lang="en-US" sz="2400" dirty="0">
              <a:latin typeface="Times New Roman" panose="02020603050405020304" pitchFamily="18" charset="0"/>
            </a:endParaRPr>
          </a:p>
          <a:p>
            <a:r>
              <a:rPr lang="en-US" sz="2400" dirty="0">
                <a:latin typeface="Times New Roman" panose="02020603050405020304" pitchFamily="18" charset="0"/>
              </a:rPr>
              <a:t>Contrast with NGS hybrid geoids where the equation H=h-N did not close.</a:t>
            </a:r>
          </a:p>
        </p:txBody>
      </p:sp>
    </p:spTree>
    <p:extLst>
      <p:ext uri="{BB962C8B-B14F-4D97-AF65-F5344CB8AC3E}">
        <p14:creationId xmlns:p14="http://schemas.microsoft.com/office/powerpoint/2010/main" val="14579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2"/>
                                        </p:tgtEl>
                                        <p:attrNameLst>
                                          <p:attrName>style.color</p:attrName>
                                        </p:attrNameLst>
                                      </p:cBhvr>
                                      <p:to>
                                        <a:schemeClr val="bg1"/>
                                      </p:to>
                                    </p:animClr>
                                    <p:animClr clrSpc="rgb" dir="cw">
                                      <p:cBhvr>
                                        <p:cTn id="7" dur="250" autoRev="1" fill="remove"/>
                                        <p:tgtEl>
                                          <p:spTgt spid="2"/>
                                        </p:tgtEl>
                                        <p:attrNameLst>
                                          <p:attrName>fillcolor</p:attrName>
                                        </p:attrNameLst>
                                      </p:cBhvr>
                                      <p:to>
                                        <a:schemeClr val="bg1"/>
                                      </p:to>
                                    </p:animClr>
                                    <p:set>
                                      <p:cBhvr>
                                        <p:cTn id="8" dur="250" autoRev="1" fill="remove"/>
                                        <p:tgtEl>
                                          <p:spTgt spid="2"/>
                                        </p:tgtEl>
                                        <p:attrNameLst>
                                          <p:attrName>fill.type</p:attrName>
                                        </p:attrNameLst>
                                      </p:cBhvr>
                                      <p:to>
                                        <p:strVal val="solid"/>
                                      </p:to>
                                    </p:set>
                                    <p:set>
                                      <p:cBhvr>
                                        <p:cTn id="9" dur="250" autoRev="1" fill="remove"/>
                                        <p:tgtEl>
                                          <p:spTgt spid="2"/>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1" nodeType="afterEffect">
                                  <p:stCondLst>
                                    <p:cond delay="0"/>
                                  </p:stCondLst>
                                  <p:childTnLst>
                                    <p:animClr clrSpc="rgb" dir="cw">
                                      <p:cBhvr override="childStyle">
                                        <p:cTn id="12" dur="250" autoRev="1" fill="remove"/>
                                        <p:tgtEl>
                                          <p:spTgt spid="2"/>
                                        </p:tgtEl>
                                        <p:attrNameLst>
                                          <p:attrName>style.color</p:attrName>
                                        </p:attrNameLst>
                                      </p:cBhvr>
                                      <p:to>
                                        <a:schemeClr val="bg1"/>
                                      </p:to>
                                    </p:animClr>
                                    <p:animClr clrSpc="rgb" dir="cw">
                                      <p:cBhvr>
                                        <p:cTn id="13" dur="250" autoRev="1" fill="remove"/>
                                        <p:tgtEl>
                                          <p:spTgt spid="2"/>
                                        </p:tgtEl>
                                        <p:attrNameLst>
                                          <p:attrName>fillcolor</p:attrName>
                                        </p:attrNameLst>
                                      </p:cBhvr>
                                      <p:to>
                                        <a:schemeClr val="bg1"/>
                                      </p:to>
                                    </p:animClr>
                                    <p:set>
                                      <p:cBhvr>
                                        <p:cTn id="14" dur="250" autoRev="1" fill="remove"/>
                                        <p:tgtEl>
                                          <p:spTgt spid="2"/>
                                        </p:tgtEl>
                                        <p:attrNameLst>
                                          <p:attrName>fill.type</p:attrName>
                                        </p:attrNameLst>
                                      </p:cBhvr>
                                      <p:to>
                                        <p:strVal val="solid"/>
                                      </p:to>
                                    </p:set>
                                    <p:set>
                                      <p:cBhvr>
                                        <p:cTn id="15" dur="250" autoRev="1" fill="remove"/>
                                        <p:tgtEl>
                                          <p:spTgt spid="2"/>
                                        </p:tgtEl>
                                        <p:attrNameLst>
                                          <p:attrName>fill.on</p:attrName>
                                        </p:attrNameLst>
                                      </p:cBhvr>
                                      <p:to>
                                        <p:strVal val="true"/>
                                      </p:to>
                                    </p:set>
                                  </p:childTnLst>
                                </p:cTn>
                              </p:par>
                            </p:childTnLst>
                          </p:cTn>
                        </p:par>
                        <p:par>
                          <p:cTn id="16" fill="hold">
                            <p:stCondLst>
                              <p:cond delay="1000"/>
                            </p:stCondLst>
                            <p:childTnLst>
                              <p:par>
                                <p:cTn id="17" presetID="27" presetClass="emph" presetSubtype="0" fill="remove" grpId="2" nodeType="afterEffect">
                                  <p:stCondLst>
                                    <p:cond delay="0"/>
                                  </p:stCondLst>
                                  <p:childTnLst>
                                    <p:animClr clrSpc="rgb" dir="cw">
                                      <p:cBhvr override="childStyle">
                                        <p:cTn id="18" dur="250" autoRev="1" fill="remove"/>
                                        <p:tgtEl>
                                          <p:spTgt spid="2"/>
                                        </p:tgtEl>
                                        <p:attrNameLst>
                                          <p:attrName>style.color</p:attrName>
                                        </p:attrNameLst>
                                      </p:cBhvr>
                                      <p:to>
                                        <a:schemeClr val="bg1"/>
                                      </p:to>
                                    </p:animClr>
                                    <p:animClr clrSpc="rgb" dir="cw">
                                      <p:cBhvr>
                                        <p:cTn id="19" dur="250" autoRev="1" fill="remove"/>
                                        <p:tgtEl>
                                          <p:spTgt spid="2"/>
                                        </p:tgtEl>
                                        <p:attrNameLst>
                                          <p:attrName>fillcolor</p:attrName>
                                        </p:attrNameLst>
                                      </p:cBhvr>
                                      <p:to>
                                        <a:schemeClr val="bg1"/>
                                      </p:to>
                                    </p:animClr>
                                    <p:set>
                                      <p:cBhvr>
                                        <p:cTn id="20" dur="250" autoRev="1" fill="remove"/>
                                        <p:tgtEl>
                                          <p:spTgt spid="2"/>
                                        </p:tgtEl>
                                        <p:attrNameLst>
                                          <p:attrName>fill.type</p:attrName>
                                        </p:attrNameLst>
                                      </p:cBhvr>
                                      <p:to>
                                        <p:strVal val="solid"/>
                                      </p:to>
                                    </p:set>
                                    <p:set>
                                      <p:cBhvr>
                                        <p:cTn id="21" dur="250" autoRev="1" fill="remove"/>
                                        <p:tgtEl>
                                          <p:spTgt spid="2"/>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536" y="602651"/>
            <a:ext cx="9015761" cy="857250"/>
          </a:xfrm>
        </p:spPr>
        <p:txBody>
          <a:bodyPr>
            <a:normAutofit/>
          </a:bodyPr>
          <a:lstStyle/>
          <a:p>
            <a:r>
              <a:rPr lang="en-US" sz="3600" dirty="0"/>
              <a:t>NGS’ Long History of Crowd Sourcing Data</a:t>
            </a:r>
          </a:p>
        </p:txBody>
      </p:sp>
      <p:sp>
        <p:nvSpPr>
          <p:cNvPr id="3" name="Content Placeholder 2"/>
          <p:cNvSpPr>
            <a:spLocks noGrp="1"/>
          </p:cNvSpPr>
          <p:nvPr>
            <p:ph idx="1"/>
          </p:nvPr>
        </p:nvSpPr>
        <p:spPr>
          <a:xfrm>
            <a:off x="803563" y="1836454"/>
            <a:ext cx="6329929" cy="4675182"/>
          </a:xfrm>
        </p:spPr>
        <p:txBody>
          <a:bodyPr>
            <a:noAutofit/>
          </a:bodyPr>
          <a:lstStyle/>
          <a:p>
            <a:pPr marL="0" indent="0">
              <a:buNone/>
            </a:pPr>
            <a:r>
              <a:rPr lang="en-US" sz="2400" dirty="0"/>
              <a:t>In February 2020, NGS celebrated 40 years of crowd sourced data collection since the </a:t>
            </a:r>
            <a:r>
              <a:rPr lang="en-US" sz="2400" dirty="0">
                <a:hlinkClick r:id="rId3"/>
              </a:rPr>
              <a:t>first NGS Bluebook</a:t>
            </a:r>
            <a:r>
              <a:rPr lang="en-US" sz="2400" dirty="0"/>
              <a:t> was released in 1980 </a:t>
            </a:r>
          </a:p>
          <a:p>
            <a:pPr marL="0" indent="0">
              <a:buNone/>
            </a:pPr>
            <a:r>
              <a:rPr lang="en-US" sz="2400" dirty="0"/>
              <a:t>Today, NGS continues to encourage data contributions for use in multiple applications:</a:t>
            </a:r>
          </a:p>
          <a:p>
            <a:r>
              <a:rPr lang="en-US" sz="2400" dirty="0" smtClean="0"/>
              <a:t>CORS </a:t>
            </a:r>
            <a:r>
              <a:rPr lang="en-US" sz="2400" dirty="0"/>
              <a:t>data</a:t>
            </a:r>
          </a:p>
          <a:p>
            <a:r>
              <a:rPr lang="en-US" sz="2400" dirty="0"/>
              <a:t>Shoreline - CUSP</a:t>
            </a:r>
          </a:p>
          <a:p>
            <a:r>
              <a:rPr lang="en-US" sz="2400" b="1" dirty="0"/>
              <a:t>GPS and Leveling surveys </a:t>
            </a:r>
            <a:r>
              <a:rPr lang="en-US" sz="2400" b="1" dirty="0" smtClean="0"/>
              <a:t>– Bluebook</a:t>
            </a:r>
          </a:p>
          <a:p>
            <a:r>
              <a:rPr lang="en-US" sz="2400" b="1" dirty="0" smtClean="0"/>
              <a:t>GPSonBM</a:t>
            </a:r>
            <a:endParaRPr lang="en-US" sz="2400" b="1" dirty="0"/>
          </a:p>
          <a:p>
            <a:r>
              <a:rPr lang="en-US" sz="2400" b="1" dirty="0"/>
              <a:t>Mark Recovery</a:t>
            </a:r>
          </a:p>
        </p:txBody>
      </p:sp>
      <p:pic>
        <p:nvPicPr>
          <p:cNvPr id="5" name="Picture 4"/>
          <p:cNvPicPr>
            <a:picLocks noChangeAspect="1"/>
          </p:cNvPicPr>
          <p:nvPr/>
        </p:nvPicPr>
        <p:blipFill>
          <a:blip r:embed="rId4"/>
          <a:stretch>
            <a:fillRect/>
          </a:stretch>
        </p:blipFill>
        <p:spPr>
          <a:xfrm>
            <a:off x="7161785" y="1859828"/>
            <a:ext cx="3506217" cy="2226575"/>
          </a:xfrm>
          <a:prstGeom prst="rect">
            <a:avLst/>
          </a:prstGeom>
        </p:spPr>
      </p:pic>
      <p:pic>
        <p:nvPicPr>
          <p:cNvPr id="8" name="Picture 7"/>
          <p:cNvPicPr>
            <a:picLocks noChangeAspect="1"/>
          </p:cNvPicPr>
          <p:nvPr/>
        </p:nvPicPr>
        <p:blipFill>
          <a:blip r:embed="rId5"/>
          <a:stretch>
            <a:fillRect/>
          </a:stretch>
        </p:blipFill>
        <p:spPr>
          <a:xfrm>
            <a:off x="7193425" y="2741366"/>
            <a:ext cx="3498872" cy="2137478"/>
          </a:xfrm>
          <a:prstGeom prst="rect">
            <a:avLst/>
          </a:prstGeom>
        </p:spPr>
      </p:pic>
      <p:pic>
        <p:nvPicPr>
          <p:cNvPr id="6" name="Picture 5"/>
          <p:cNvPicPr>
            <a:picLocks noChangeAspect="1"/>
          </p:cNvPicPr>
          <p:nvPr/>
        </p:nvPicPr>
        <p:blipFill>
          <a:blip r:embed="rId6"/>
          <a:stretch>
            <a:fillRect/>
          </a:stretch>
        </p:blipFill>
        <p:spPr>
          <a:xfrm>
            <a:off x="7161785" y="3698526"/>
            <a:ext cx="3506217" cy="1269417"/>
          </a:xfrm>
          <a:prstGeom prst="rect">
            <a:avLst/>
          </a:prstGeom>
        </p:spPr>
      </p:pic>
      <p:pic>
        <p:nvPicPr>
          <p:cNvPr id="7" name="Picture 6"/>
          <p:cNvPicPr>
            <a:picLocks noChangeAspect="1"/>
          </p:cNvPicPr>
          <p:nvPr/>
        </p:nvPicPr>
        <p:blipFill>
          <a:blip r:embed="rId7"/>
          <a:stretch>
            <a:fillRect/>
          </a:stretch>
        </p:blipFill>
        <p:spPr>
          <a:xfrm>
            <a:off x="7157788" y="4365996"/>
            <a:ext cx="3510212" cy="1606755"/>
          </a:xfrm>
          <a:prstGeom prst="rect">
            <a:avLst/>
          </a:prstGeom>
        </p:spPr>
      </p:pic>
    </p:spTree>
    <p:extLst>
      <p:ext uri="{BB962C8B-B14F-4D97-AF65-F5344CB8AC3E}">
        <p14:creationId xmlns:p14="http://schemas.microsoft.com/office/powerpoint/2010/main" val="96749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1" descr="C:\BShaw\My_Maps\Leveling\images\LevelingByOrder_f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3361" y="309354"/>
            <a:ext cx="8183166" cy="613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0"/>
            <a:ext cx="12192000" cy="1325974"/>
          </a:xfrm>
          <a:prstGeom prst="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a:ea typeface="+mj-ea"/>
                <a:cs typeface="Helvetica" panose="020B0604020202020204" pitchFamily="34" charset="0"/>
              </a:rPr>
              <a:t>NAVD 88 is Based on Continental Scale </a:t>
            </a:r>
          </a:p>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prstClr val="black"/>
                </a:solidFill>
                <a:effectLst/>
                <a:uLnTx/>
                <a:uFillTx/>
                <a:latin typeface="Calibri"/>
                <a:ea typeface="+mj-ea"/>
                <a:cs typeface="Helvetica" panose="020B0604020202020204" pitchFamily="34" charset="0"/>
              </a:rPr>
              <a:t>Geodetic Leveling</a:t>
            </a:r>
            <a:endParaRPr kumimoji="0" lang="en-US" sz="4400" b="0" i="0" u="none" strike="noStrike" kern="1200" cap="none" spc="0" normalizeH="0" baseline="0" noProof="0" dirty="0">
              <a:ln>
                <a:noFill/>
              </a:ln>
              <a:solidFill>
                <a:prstClr val="black"/>
              </a:solidFill>
              <a:effectLst/>
              <a:uLnTx/>
              <a:uFillTx/>
              <a:latin typeface="Calibri"/>
              <a:ea typeface="+mj-ea"/>
              <a:cs typeface="Helvetica" panose="020B0604020202020204" pitchFamily="34" charset="0"/>
            </a:endParaRPr>
          </a:p>
        </p:txBody>
      </p:sp>
      <p:sp>
        <p:nvSpPr>
          <p:cNvPr id="4" name="Rounded Rectangle 3"/>
          <p:cNvSpPr/>
          <p:nvPr/>
        </p:nvSpPr>
        <p:spPr>
          <a:xfrm>
            <a:off x="9144000" y="2934789"/>
            <a:ext cx="3048000" cy="1537063"/>
          </a:xfrm>
          <a:prstGeom prst="roundRect">
            <a:avLst/>
          </a:prstGeom>
          <a:blipFill rotWithShape="1">
            <a:blip r:embed="rId5" cstate="print">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 name="Picture 1"/>
          <p:cNvPicPr>
            <a:picLocks noChangeAspect="1"/>
          </p:cNvPicPr>
          <p:nvPr/>
        </p:nvPicPr>
        <p:blipFill rotWithShape="1">
          <a:blip r:embed="rId6"/>
          <a:srcRect t="17257"/>
          <a:stretch/>
        </p:blipFill>
        <p:spPr>
          <a:xfrm>
            <a:off x="0" y="4934802"/>
            <a:ext cx="3594446" cy="1923198"/>
          </a:xfrm>
          <a:prstGeom prst="rect">
            <a:avLst/>
          </a:prstGeom>
        </p:spPr>
      </p:pic>
      <p:sp>
        <p:nvSpPr>
          <p:cNvPr id="5" name="Rectangle 4"/>
          <p:cNvSpPr/>
          <p:nvPr/>
        </p:nvSpPr>
        <p:spPr>
          <a:xfrm>
            <a:off x="0" y="1422228"/>
            <a:ext cx="2743200"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Current Vertical Datums: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NAVD88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CONUS &amp; 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PRVD02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Puerto Rico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VIVD09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US Virgin Islands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GUVD04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Guam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NMVD03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Helvetica" panose="020B0604020202020204" pitchFamily="34" charset="0"/>
                <a:ea typeface="+mn-ea"/>
                <a:cs typeface="Helvetica" panose="020B0604020202020204" pitchFamily="34" charset="0"/>
              </a:rPr>
              <a:t>Commonwealth of the Northern Marianas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p:cNvSpPr/>
          <p:nvPr/>
        </p:nvSpPr>
        <p:spPr>
          <a:xfrm>
            <a:off x="3664026" y="5750778"/>
            <a:ext cx="5251373"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400" dirty="0"/>
              <a:t>NAVD 88 consists of about 800,000 bench marks </a:t>
            </a:r>
            <a:r>
              <a:rPr lang="en-US" sz="2400" dirty="0" smtClean="0"/>
              <a:t>connected by </a:t>
            </a:r>
          </a:p>
          <a:p>
            <a:pPr algn="ctr"/>
            <a:r>
              <a:rPr lang="en-US" sz="2400" dirty="0" smtClean="0"/>
              <a:t>about 2.2M </a:t>
            </a:r>
            <a:r>
              <a:rPr lang="en-US" sz="2400" dirty="0"/>
              <a:t>km of </a:t>
            </a:r>
            <a:r>
              <a:rPr lang="en-US" sz="2400" dirty="0" smtClean="0"/>
              <a:t>leveling</a:t>
            </a:r>
            <a:endParaRPr lang="en-US" sz="2400" dirty="0"/>
          </a:p>
        </p:txBody>
      </p:sp>
    </p:spTree>
    <p:extLst>
      <p:ext uri="{BB962C8B-B14F-4D97-AF65-F5344CB8AC3E}">
        <p14:creationId xmlns:p14="http://schemas.microsoft.com/office/powerpoint/2010/main" val="25800811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4699"/>
            <a:ext cx="8229600" cy="1009919"/>
          </a:xfrm>
        </p:spPr>
        <p:txBody>
          <a:bodyPr/>
          <a:lstStyle/>
          <a:p>
            <a:r>
              <a:rPr lang="en-US" sz="4000" b="1" dirty="0" smtClean="0"/>
              <a:t>NAVD 88 Issues</a:t>
            </a:r>
            <a:endParaRPr lang="en-US" sz="4000" b="1" dirty="0"/>
          </a:p>
        </p:txBody>
      </p:sp>
      <p:sp>
        <p:nvSpPr>
          <p:cNvPr id="3" name="Content Placeholder 2"/>
          <p:cNvSpPr>
            <a:spLocks noGrp="1"/>
          </p:cNvSpPr>
          <p:nvPr>
            <p:ph idx="1"/>
          </p:nvPr>
        </p:nvSpPr>
        <p:spPr>
          <a:xfrm>
            <a:off x="609600" y="1024244"/>
            <a:ext cx="11582400" cy="1141664"/>
          </a:xfrm>
        </p:spPr>
        <p:txBody>
          <a:bodyPr/>
          <a:lstStyle/>
          <a:p>
            <a:pPr marL="0" indent="0">
              <a:buNone/>
            </a:pPr>
            <a:r>
              <a:rPr lang="en-US" sz="2400" b="1" dirty="0"/>
              <a:t>NAVD 88 suffers from </a:t>
            </a:r>
            <a:r>
              <a:rPr lang="en-US" sz="2400" b="1" i="1" dirty="0">
                <a:solidFill>
                  <a:srgbClr val="C00000"/>
                </a:solidFill>
              </a:rPr>
              <a:t>a known bias </a:t>
            </a:r>
            <a:r>
              <a:rPr lang="en-US" sz="2400" b="1" dirty="0"/>
              <a:t>(50 cm) and </a:t>
            </a:r>
            <a:r>
              <a:rPr lang="en-US" sz="2400" b="1" i="1" dirty="0">
                <a:solidFill>
                  <a:srgbClr val="C00000"/>
                </a:solidFill>
              </a:rPr>
              <a:t>tilt</a:t>
            </a:r>
            <a:r>
              <a:rPr lang="en-US" sz="2400" b="1" dirty="0"/>
              <a:t> (about 1 meter across CONUS) relative to the gravimetric geoid</a:t>
            </a:r>
            <a:endParaRPr lang="en-US" sz="2400" dirty="0"/>
          </a:p>
        </p:txBody>
      </p:sp>
      <p:sp>
        <p:nvSpPr>
          <p:cNvPr id="4" name="Date Placeholder 3"/>
          <p:cNvSpPr>
            <a:spLocks noGrp="1"/>
          </p:cNvSpPr>
          <p:nvPr>
            <p:ph type="dt" sz="half" idx="10"/>
          </p:nvPr>
        </p:nvSpPr>
        <p:spPr/>
        <p:txBody>
          <a:body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6</a:t>
            </a:fld>
            <a:endParaRPr lang="en-US"/>
          </a:p>
        </p:txBody>
      </p:sp>
      <p:sp>
        <p:nvSpPr>
          <p:cNvPr id="9" name="TextBox 8"/>
          <p:cNvSpPr txBox="1"/>
          <p:nvPr/>
        </p:nvSpPr>
        <p:spPr>
          <a:xfrm>
            <a:off x="8893915" y="4368062"/>
            <a:ext cx="1422184" cy="369332"/>
          </a:xfrm>
          <a:prstGeom prst="rect">
            <a:avLst/>
          </a:prstGeom>
          <a:noFill/>
        </p:spPr>
        <p:txBody>
          <a:bodyPr wrap="none" rtlCol="0">
            <a:spAutoFit/>
          </a:bodyPr>
          <a:lstStyle/>
          <a:p>
            <a:pPr fontAlgn="base">
              <a:spcBef>
                <a:spcPct val="0"/>
              </a:spcBef>
              <a:spcAft>
                <a:spcPct val="0"/>
              </a:spcAft>
            </a:pPr>
            <a:r>
              <a:rPr lang="en-US" dirty="0">
                <a:solidFill>
                  <a:prstClr val="white"/>
                </a:solidFill>
                <a:latin typeface="Times New Roman" panose="02020603050405020304" pitchFamily="18" charset="0"/>
                <a:ea typeface="MS PGothic" pitchFamily="34" charset="-128"/>
              </a:rPr>
              <a:t>PID: EZ0840</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797" y="2165908"/>
            <a:ext cx="6316221" cy="4208182"/>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71" y="2165908"/>
            <a:ext cx="5490812" cy="4131836"/>
          </a:xfrm>
          <a:prstGeom prst="rect">
            <a:avLst/>
          </a:prstGeom>
        </p:spPr>
      </p:pic>
    </p:spTree>
    <p:extLst>
      <p:ext uri="{BB962C8B-B14F-4D97-AF65-F5344CB8AC3E}">
        <p14:creationId xmlns:p14="http://schemas.microsoft.com/office/powerpoint/2010/main" val="2219013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181" name="TextBox 1"/>
          <p:cNvSpPr txBox="1"/>
          <p:nvPr/>
        </p:nvSpPr>
        <p:spPr>
          <a:xfrm>
            <a:off x="36223" y="463439"/>
            <a:ext cx="12155777"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0959" rIns="60959" anchor="ctr">
            <a:spAutoFit/>
          </a:bodyPr>
          <a:lstStyle>
            <a:lvl1pPr>
              <a:defRPr sz="4400">
                <a:solidFill>
                  <a:srgbClr val="17375E"/>
                </a:solidFill>
                <a:latin typeface="Times New Roman"/>
                <a:ea typeface="Times New Roman"/>
                <a:cs typeface="Times New Roman"/>
                <a:sym typeface="Times New Roman"/>
              </a:defRPr>
            </a:lvl1pPr>
          </a:lstStyle>
          <a:p>
            <a:pPr marL="0" marR="0" lvl="0" indent="0" algn="ctr" defTabSz="609585" rtl="0" eaLnBrk="1" fontAlgn="auto" latinLnBrk="0" hangingPunct="0">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j-ea"/>
                <a:cs typeface="Calibri"/>
                <a:sym typeface="Times New Roman"/>
              </a:rPr>
              <a:t>GPSonBM </a:t>
            </a:r>
            <a:r>
              <a:rPr kumimoji="0" lang="en-US" sz="4400" b="0" i="0" u="sng" strike="noStrike" kern="1200" cap="none" spc="0" normalizeH="0" baseline="0" noProof="0" dirty="0" smtClean="0">
                <a:ln>
                  <a:noFill/>
                </a:ln>
                <a:solidFill>
                  <a:srgbClr val="000000"/>
                </a:solidFill>
                <a:effectLst/>
                <a:uLnTx/>
                <a:uFillTx/>
                <a:latin typeface="Calibri"/>
                <a:ea typeface="+mj-ea"/>
                <a:cs typeface="Calibri"/>
                <a:sym typeface="Times New Roman"/>
              </a:rPr>
              <a:t>Measurements</a:t>
            </a:r>
            <a:r>
              <a:rPr kumimoji="0" lang="en-US" sz="4400" b="0" i="0" u="none" strike="noStrike" kern="1200" cap="none" spc="0" normalizeH="0" baseline="0" noProof="0" dirty="0" smtClean="0">
                <a:ln>
                  <a:noFill/>
                </a:ln>
                <a:solidFill>
                  <a:srgbClr val="000000"/>
                </a:solidFill>
                <a:effectLst/>
                <a:uLnTx/>
                <a:uFillTx/>
                <a:latin typeface="Calibri"/>
                <a:ea typeface="+mj-ea"/>
                <a:cs typeface="Calibri"/>
                <a:sym typeface="Times New Roman"/>
              </a:rPr>
              <a:t> Connect</a:t>
            </a:r>
          </a:p>
          <a:p>
            <a:pPr marL="0" marR="0" lvl="0" indent="0" algn="ctr" defTabSz="609585" rtl="0" eaLnBrk="1" fontAlgn="auto" latinLnBrk="0" hangingPunct="0">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0000"/>
                </a:solidFill>
                <a:effectLst/>
                <a:uLnTx/>
                <a:uFillTx/>
                <a:latin typeface="Calibri"/>
                <a:ea typeface="+mj-ea"/>
                <a:cs typeface="Calibri"/>
                <a:sym typeface="Times New Roman"/>
              </a:rPr>
              <a:t>Old </a:t>
            </a:r>
            <a:r>
              <a:rPr kumimoji="0" lang="en-US" sz="4400" b="0" i="0" u="none" strike="noStrike" kern="1200" cap="none" spc="0" normalizeH="0" baseline="0" noProof="0" dirty="0">
                <a:ln>
                  <a:noFill/>
                </a:ln>
                <a:solidFill>
                  <a:srgbClr val="000000"/>
                </a:solidFill>
                <a:effectLst/>
                <a:uLnTx/>
                <a:uFillTx/>
                <a:latin typeface="Calibri"/>
                <a:ea typeface="+mj-ea"/>
                <a:cs typeface="Calibri"/>
                <a:sym typeface="Times New Roman"/>
              </a:rPr>
              <a:t>&amp; New Datums</a:t>
            </a:r>
            <a:endParaRPr kumimoji="0" sz="4400" b="0" i="0" u="none" strike="noStrike" kern="1200" cap="none" spc="0" normalizeH="0" baseline="0" noProof="0" dirty="0">
              <a:ln>
                <a:noFill/>
              </a:ln>
              <a:solidFill>
                <a:srgbClr val="000000"/>
              </a:solidFill>
              <a:effectLst/>
              <a:uLnTx/>
              <a:uFillTx/>
              <a:latin typeface="Calibri"/>
              <a:ea typeface="+mj-ea"/>
              <a:cs typeface="Calibri"/>
              <a:sym typeface="Times New Roman"/>
            </a:endParaRPr>
          </a:p>
        </p:txBody>
      </p:sp>
      <p:sp>
        <p:nvSpPr>
          <p:cNvPr id="3" name="TextBox 2"/>
          <p:cNvSpPr txBox="1"/>
          <p:nvPr/>
        </p:nvSpPr>
        <p:spPr>
          <a:xfrm>
            <a:off x="220542" y="1736452"/>
            <a:ext cx="11971458" cy="16004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cs typeface="Helvetica"/>
              </a:rPr>
              <a:t>Because the relationships between the old and new datums vary by location, the accuracy of the transformations in any particular place is directly related to the density of GPSonBM data available in that area.</a:t>
            </a:r>
            <a:endParaRPr kumimoji="0" lang="en-US" sz="3200" b="0" i="0" u="none" strike="noStrike" kern="1200" cap="none" spc="0" normalizeH="0" baseline="0" noProof="0" dirty="0">
              <a:ln>
                <a:noFill/>
              </a:ln>
              <a:solidFill>
                <a:srgbClr val="000000"/>
              </a:solidFill>
              <a:effectLst/>
              <a:uLnTx/>
              <a:uFillTx/>
              <a:latin typeface="Helvetica"/>
              <a:cs typeface="Helvetica"/>
            </a:endParaRPr>
          </a:p>
        </p:txBody>
      </p:sp>
      <p:pic>
        <p:nvPicPr>
          <p:cNvPr id="12" name="Picture 1" descr="C:\BShaw\My_Maps\Leveling\images\LevelingByOrder_fina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541" y="3416061"/>
            <a:ext cx="4111053" cy="308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8299" y="3798463"/>
            <a:ext cx="2962977" cy="2222233"/>
          </a:xfrm>
          <a:prstGeom prst="rect">
            <a:avLst/>
          </a:prstGeom>
        </p:spPr>
      </p:pic>
      <p:pic>
        <p:nvPicPr>
          <p:cNvPr id="4" name="Picture 3"/>
          <p:cNvPicPr>
            <a:picLocks noChangeAspect="1"/>
          </p:cNvPicPr>
          <p:nvPr/>
        </p:nvPicPr>
        <p:blipFill>
          <a:blip r:embed="rId6"/>
          <a:stretch>
            <a:fillRect/>
          </a:stretch>
        </p:blipFill>
        <p:spPr>
          <a:xfrm>
            <a:off x="7111276" y="3451605"/>
            <a:ext cx="5080724" cy="3406395"/>
          </a:xfrm>
          <a:prstGeom prst="rect">
            <a:avLst/>
          </a:prstGeom>
        </p:spPr>
      </p:pic>
    </p:spTree>
    <p:extLst>
      <p:ext uri="{BB962C8B-B14F-4D97-AF65-F5344CB8AC3E}">
        <p14:creationId xmlns:p14="http://schemas.microsoft.com/office/powerpoint/2010/main" val="42083887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a:grpSpLocks/>
          </p:cNvGrpSpPr>
          <p:nvPr/>
        </p:nvGrpSpPr>
        <p:grpSpPr bwMode="auto">
          <a:xfrm>
            <a:off x="2590800" y="2605578"/>
            <a:ext cx="6724650" cy="1114425"/>
            <a:chOff x="1066800" y="2447925"/>
            <a:chExt cx="6724650" cy="1114425"/>
          </a:xfrm>
        </p:grpSpPr>
        <p:sp>
          <p:nvSpPr>
            <p:cNvPr id="40983" name="Freeform 7"/>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pPr fontAlgn="base">
                <a:spcBef>
                  <a:spcPct val="0"/>
                </a:spcBef>
                <a:spcAft>
                  <a:spcPct val="0"/>
                </a:spcAft>
                <a:defRPr/>
              </a:pPr>
              <a:endParaRPr lang="en-US">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0984" name="Rectangle 8"/>
            <p:cNvSpPr>
              <a:spLocks noChangeArrowheads="1"/>
            </p:cNvSpPr>
            <p:nvPr/>
          </p:nvSpPr>
          <p:spPr bwMode="auto">
            <a:xfrm>
              <a:off x="3200399" y="2865120"/>
              <a:ext cx="285751" cy="316230"/>
            </a:xfrm>
            <a:prstGeom prst="rect">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0985" name="Rectangle 9"/>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pPr fontAlgn="base">
                <a:spcBef>
                  <a:spcPct val="0"/>
                </a:spcBef>
                <a:spcAft>
                  <a:spcPct val="0"/>
                </a:spcAft>
                <a:defRPr/>
              </a:pPr>
              <a:endParaRPr lang="en-US">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0986" name="Isosceles Triangle 11"/>
            <p:cNvSpPr>
              <a:spLocks noChangeArrowheads="1"/>
            </p:cNvSpPr>
            <p:nvPr/>
          </p:nvSpPr>
          <p:spPr bwMode="auto">
            <a:xfrm>
              <a:off x="3162300" y="2562225"/>
              <a:ext cx="364617" cy="314325"/>
            </a:xfrm>
            <a:prstGeom prst="triangle">
              <a:avLst>
                <a:gd name="adj" fmla="val 50000"/>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0987" name="TextBox 13"/>
            <p:cNvSpPr txBox="1">
              <a:spLocks noChangeArrowheads="1"/>
            </p:cNvSpPr>
            <p:nvPr/>
          </p:nvSpPr>
          <p:spPr bwMode="auto">
            <a:xfrm>
              <a:off x="3409950" y="2447925"/>
              <a:ext cx="774571"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a:solidFill>
                    <a:prstClr val="black"/>
                  </a:solidFill>
                  <a:latin typeface="Times New Roman" panose="02020603050405020304" pitchFamily="18" charset="0"/>
                  <a:ea typeface="MS PGothic" pitchFamily="34" charset="-128"/>
                  <a:cs typeface="Times New Roman" panose="02020603050405020304" pitchFamily="18" charset="0"/>
                </a:rPr>
                <a:t>House</a:t>
              </a:r>
            </a:p>
          </p:txBody>
        </p:sp>
        <p:sp>
          <p:nvSpPr>
            <p:cNvPr id="40988" name="TextBox 26"/>
            <p:cNvSpPr txBox="1">
              <a:spLocks noChangeArrowheads="1"/>
            </p:cNvSpPr>
            <p:nvPr/>
          </p:nvSpPr>
          <p:spPr bwMode="auto">
            <a:xfrm>
              <a:off x="4610100" y="2828925"/>
              <a:ext cx="543739"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a:solidFill>
                    <a:prstClr val="black"/>
                  </a:solidFill>
                  <a:latin typeface="Times New Roman" panose="02020603050405020304" pitchFamily="18" charset="0"/>
                  <a:ea typeface="MS PGothic" pitchFamily="34" charset="-128"/>
                  <a:cs typeface="Times New Roman" panose="02020603050405020304" pitchFamily="18" charset="0"/>
                </a:rPr>
                <a:t>BM</a:t>
              </a:r>
            </a:p>
          </p:txBody>
        </p:sp>
      </p:grpSp>
      <p:grpSp>
        <p:nvGrpSpPr>
          <p:cNvPr id="30" name="Group 29"/>
          <p:cNvGrpSpPr/>
          <p:nvPr/>
        </p:nvGrpSpPr>
        <p:grpSpPr>
          <a:xfrm>
            <a:off x="2590800" y="2605578"/>
            <a:ext cx="6724650" cy="1114425"/>
            <a:chOff x="1066800" y="2447925"/>
            <a:chExt cx="6724650" cy="1114425"/>
          </a:xfrm>
        </p:grpSpPr>
        <p:sp>
          <p:nvSpPr>
            <p:cNvPr id="40966" name="Freeform 15"/>
            <p:cNvSpPr>
              <a:spLocks/>
            </p:cNvSpPr>
            <p:nvPr/>
          </p:nvSpPr>
          <p:spPr bwMode="auto">
            <a:xfrm>
              <a:off x="1066800" y="2743200"/>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solidFill>
              <a:prstDash val="solid"/>
              <a:round/>
              <a:headEnd type="none" w="med" len="med"/>
              <a:tailEnd type="none" w="med" len="med"/>
            </a:ln>
          </p:spPr>
          <p:txBody>
            <a:bodyPr/>
            <a:lstStyle/>
            <a:p>
              <a:pPr fontAlgn="base">
                <a:spcBef>
                  <a:spcPct val="0"/>
                </a:spcBef>
                <a:spcAft>
                  <a:spcPct val="0"/>
                </a:spcAft>
                <a:defRPr/>
              </a:pPr>
              <a:endParaRPr lang="en-US">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0967" name="Rectangle 16"/>
            <p:cNvSpPr>
              <a:spLocks noChangeArrowheads="1"/>
            </p:cNvSpPr>
            <p:nvPr/>
          </p:nvSpPr>
          <p:spPr bwMode="auto">
            <a:xfrm>
              <a:off x="3200400" y="2865438"/>
              <a:ext cx="285750" cy="315912"/>
            </a:xfrm>
            <a:prstGeom prst="rect">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0968" name="Rectangle 17"/>
            <p:cNvSpPr>
              <a:spLocks noChangeArrowheads="1"/>
            </p:cNvSpPr>
            <p:nvPr/>
          </p:nvSpPr>
          <p:spPr bwMode="auto">
            <a:xfrm>
              <a:off x="4867275" y="3219450"/>
              <a:ext cx="266700" cy="104775"/>
            </a:xfrm>
            <a:prstGeom prst="rect">
              <a:avLst/>
            </a:prstGeom>
            <a:solidFill>
              <a:srgbClr val="FFC000"/>
            </a:solidFill>
            <a:ln w="9525" algn="ctr">
              <a:solidFill>
                <a:schemeClr val="tx1"/>
              </a:solidFill>
              <a:round/>
              <a:headEnd/>
              <a:tailEnd/>
            </a:ln>
          </p:spPr>
          <p:txBody>
            <a:bodyPr/>
            <a:lstStyle/>
            <a:p>
              <a:pPr fontAlgn="base">
                <a:spcBef>
                  <a:spcPct val="0"/>
                </a:spcBef>
                <a:spcAft>
                  <a:spcPct val="0"/>
                </a:spcAft>
                <a:defRPr/>
              </a:pPr>
              <a:endParaRPr lang="en-US">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0969" name="Isosceles Triangle 18"/>
            <p:cNvSpPr>
              <a:spLocks noChangeArrowheads="1"/>
            </p:cNvSpPr>
            <p:nvPr/>
          </p:nvSpPr>
          <p:spPr bwMode="auto">
            <a:xfrm>
              <a:off x="3162300" y="2562225"/>
              <a:ext cx="365125" cy="314325"/>
            </a:xfrm>
            <a:prstGeom prst="triangle">
              <a:avLst>
                <a:gd name="adj" fmla="val 50000"/>
              </a:avLst>
            </a:prstGeom>
            <a:solidFill>
              <a:srgbClr val="92D050"/>
            </a:solidFill>
            <a:ln w="9525" algn="ctr">
              <a:solidFill>
                <a:schemeClr val="tx1"/>
              </a:solidFill>
              <a:round/>
              <a:headEnd/>
              <a:tailEnd/>
            </a:ln>
          </p:spPr>
          <p:txBody>
            <a:bodyPr/>
            <a:lstStyle/>
            <a:p>
              <a:pPr fontAlgn="base">
                <a:spcBef>
                  <a:spcPct val="0"/>
                </a:spcBef>
                <a:spcAft>
                  <a:spcPct val="0"/>
                </a:spcAft>
                <a:defRPr/>
              </a:pPr>
              <a:endParaRPr lang="en-US">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0970" name="TextBox 19"/>
            <p:cNvSpPr txBox="1">
              <a:spLocks noChangeArrowheads="1"/>
            </p:cNvSpPr>
            <p:nvPr/>
          </p:nvSpPr>
          <p:spPr bwMode="auto">
            <a:xfrm>
              <a:off x="3409950" y="2447925"/>
              <a:ext cx="774571"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dirty="0">
                  <a:solidFill>
                    <a:prstClr val="black"/>
                  </a:solidFill>
                  <a:latin typeface="Times New Roman" panose="02020603050405020304" pitchFamily="18" charset="0"/>
                  <a:ea typeface="MS PGothic" pitchFamily="34" charset="-128"/>
                  <a:cs typeface="Times New Roman" panose="02020603050405020304" pitchFamily="18" charset="0"/>
                </a:rPr>
                <a:t>House</a:t>
              </a:r>
            </a:p>
          </p:txBody>
        </p:sp>
        <p:sp>
          <p:nvSpPr>
            <p:cNvPr id="40971" name="TextBox 20"/>
            <p:cNvSpPr txBox="1">
              <a:spLocks noChangeArrowheads="1"/>
            </p:cNvSpPr>
            <p:nvPr/>
          </p:nvSpPr>
          <p:spPr bwMode="auto">
            <a:xfrm>
              <a:off x="4610100" y="2828925"/>
              <a:ext cx="543739"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a:solidFill>
                    <a:prstClr val="black"/>
                  </a:solidFill>
                  <a:latin typeface="Times New Roman" panose="02020603050405020304" pitchFamily="18" charset="0"/>
                  <a:ea typeface="MS PGothic" pitchFamily="34" charset="-128"/>
                  <a:cs typeface="Times New Roman" panose="02020603050405020304" pitchFamily="18" charset="0"/>
                </a:rPr>
                <a:t>BM</a:t>
              </a:r>
            </a:p>
          </p:txBody>
        </p:sp>
      </p:grpSp>
      <p:sp>
        <p:nvSpPr>
          <p:cNvPr id="40972" name="TextBox 21"/>
          <p:cNvSpPr txBox="1">
            <a:spLocks noChangeArrowheads="1"/>
          </p:cNvSpPr>
          <p:nvPr/>
        </p:nvSpPr>
        <p:spPr bwMode="auto">
          <a:xfrm>
            <a:off x="6258560" y="1486895"/>
            <a:ext cx="4704080" cy="707886"/>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2000" dirty="0">
                <a:solidFill>
                  <a:prstClr val="black"/>
                </a:solidFill>
                <a:latin typeface="Times New Roman" panose="02020603050405020304" pitchFamily="18" charset="0"/>
                <a:ea typeface="MS PGothic" pitchFamily="34" charset="-128"/>
                <a:cs typeface="Times New Roman" panose="02020603050405020304" pitchFamily="18" charset="0"/>
              </a:rPr>
              <a:t>By way of example…</a:t>
            </a:r>
          </a:p>
          <a:p>
            <a:pPr fontAlgn="base">
              <a:spcBef>
                <a:spcPct val="0"/>
              </a:spcBef>
              <a:spcAft>
                <a:spcPct val="0"/>
              </a:spcAft>
              <a:defRPr/>
            </a:pPr>
            <a:r>
              <a:rPr lang="en-US" sz="2000" dirty="0">
                <a:solidFill>
                  <a:prstClr val="black"/>
                </a:solidFill>
                <a:latin typeface="Times New Roman" panose="02020603050405020304" pitchFamily="18" charset="0"/>
                <a:ea typeface="MS PGothic" pitchFamily="34" charset="-128"/>
                <a:cs typeface="Times New Roman" panose="02020603050405020304" pitchFamily="18" charset="0"/>
              </a:rPr>
              <a:t>1954:  Leveling Performed to bench mark</a:t>
            </a:r>
          </a:p>
        </p:txBody>
      </p:sp>
      <p:cxnSp>
        <p:nvCxnSpPr>
          <p:cNvPr id="24" name="Straight Connector 23"/>
          <p:cNvCxnSpPr>
            <a:cxnSpLocks noChangeShapeType="1"/>
          </p:cNvCxnSpPr>
          <p:nvPr/>
        </p:nvCxnSpPr>
        <p:spPr bwMode="auto">
          <a:xfrm>
            <a:off x="2124078" y="5710725"/>
            <a:ext cx="8086725" cy="0"/>
          </a:xfrm>
          <a:prstGeom prst="line">
            <a:avLst/>
          </a:prstGeom>
          <a:noFill/>
          <a:ln w="57150" algn="ctr">
            <a:solidFill>
              <a:schemeClr val="tx1"/>
            </a:solidFill>
            <a:prstDash val="dash"/>
            <a:round/>
            <a:headEnd/>
            <a:tailEnd/>
          </a:ln>
        </p:spPr>
      </p:cxnSp>
      <p:sp>
        <p:nvSpPr>
          <p:cNvPr id="26" name="TextBox 25"/>
          <p:cNvSpPr txBox="1">
            <a:spLocks noChangeArrowheads="1"/>
          </p:cNvSpPr>
          <p:nvPr/>
        </p:nvSpPr>
        <p:spPr bwMode="auto">
          <a:xfrm>
            <a:off x="7052311" y="3489498"/>
            <a:ext cx="4211434" cy="1015663"/>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2000" dirty="0">
                <a:solidFill>
                  <a:prstClr val="black"/>
                </a:solidFill>
                <a:latin typeface="Times New Roman" panose="02020603050405020304" pitchFamily="18" charset="0"/>
                <a:ea typeface="MS PGothic" pitchFamily="34" charset="-128"/>
                <a:cs typeface="Times New Roman" panose="02020603050405020304" pitchFamily="18" charset="0"/>
              </a:rPr>
              <a:t>1991:  Original 1954 leveling data is used to compute the NAVD 88 height which is then published for this BM</a:t>
            </a:r>
          </a:p>
        </p:txBody>
      </p:sp>
      <p:cxnSp>
        <p:nvCxnSpPr>
          <p:cNvPr id="29" name="Straight Arrow Connector 28"/>
          <p:cNvCxnSpPr>
            <a:cxnSpLocks noChangeShapeType="1"/>
          </p:cNvCxnSpPr>
          <p:nvPr/>
        </p:nvCxnSpPr>
        <p:spPr bwMode="auto">
          <a:xfrm rot="5400000" flipH="1" flipV="1">
            <a:off x="5353050" y="4529625"/>
            <a:ext cx="2324100" cy="19050"/>
          </a:xfrm>
          <a:prstGeom prst="straightConnector1">
            <a:avLst/>
          </a:prstGeom>
          <a:noFill/>
          <a:ln w="38100" algn="ctr">
            <a:solidFill>
              <a:srgbClr val="FF0000"/>
            </a:solidFill>
            <a:round/>
            <a:headEnd/>
            <a:tailEnd type="arrow" w="med" len="med"/>
          </a:ln>
        </p:spPr>
      </p:cxnSp>
      <p:sp>
        <p:nvSpPr>
          <p:cNvPr id="31" name="TextBox 30"/>
          <p:cNvSpPr txBox="1">
            <a:spLocks noChangeArrowheads="1"/>
          </p:cNvSpPr>
          <p:nvPr/>
        </p:nvSpPr>
        <p:spPr bwMode="auto">
          <a:xfrm>
            <a:off x="3870161" y="5756496"/>
            <a:ext cx="6213861" cy="984885"/>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2000" dirty="0">
                <a:solidFill>
                  <a:prstClr val="black"/>
                </a:solidFill>
                <a:latin typeface="Times New Roman" panose="02020603050405020304" pitchFamily="18" charset="0"/>
                <a:ea typeface="MS PGothic" pitchFamily="34" charset="-128"/>
                <a:cs typeface="Times New Roman" panose="02020603050405020304" pitchFamily="18" charset="0"/>
              </a:rPr>
              <a:t>Obviously the true height relative to the NAVD 88 </a:t>
            </a:r>
          </a:p>
          <a:p>
            <a:pPr fontAlgn="base">
              <a:spcBef>
                <a:spcPct val="0"/>
              </a:spcBef>
              <a:spcAft>
                <a:spcPct val="0"/>
              </a:spcAft>
              <a:defRPr/>
            </a:pPr>
            <a:r>
              <a:rPr lang="en-US" sz="2000" dirty="0">
                <a:solidFill>
                  <a:prstClr val="black"/>
                </a:solidFill>
                <a:latin typeface="Times New Roman" panose="02020603050405020304" pitchFamily="18" charset="0"/>
                <a:ea typeface="MS PGothic" pitchFamily="34" charset="-128"/>
                <a:cs typeface="Times New Roman" panose="02020603050405020304" pitchFamily="18" charset="0"/>
              </a:rPr>
              <a:t>zero surface is not the published NAVD 88 height</a:t>
            </a:r>
          </a:p>
          <a:p>
            <a:pPr fontAlgn="base">
              <a:spcBef>
                <a:spcPct val="0"/>
              </a:spcBef>
              <a:spcAft>
                <a:spcPct val="0"/>
              </a:spcAft>
              <a:defRPr/>
            </a:pPr>
            <a:endParaRPr lang="en-US" dirty="0">
              <a:solidFill>
                <a:prstClr val="black"/>
              </a:solidFill>
              <a:latin typeface="Times New Roman" panose="02020603050405020304" pitchFamily="18" charset="0"/>
              <a:ea typeface="MS PGothic" pitchFamily="34" charset="-128"/>
              <a:cs typeface="Times New Roman" panose="02020603050405020304" pitchFamily="18" charset="0"/>
            </a:endParaRPr>
          </a:p>
        </p:txBody>
      </p:sp>
      <p:cxnSp>
        <p:nvCxnSpPr>
          <p:cNvPr id="33" name="Straight Arrow Connector 32"/>
          <p:cNvCxnSpPr>
            <a:cxnSpLocks noChangeShapeType="1"/>
          </p:cNvCxnSpPr>
          <p:nvPr/>
        </p:nvCxnSpPr>
        <p:spPr bwMode="auto">
          <a:xfrm rot="5400000" flipH="1" flipV="1">
            <a:off x="6092034" y="5335282"/>
            <a:ext cx="714375" cy="1588"/>
          </a:xfrm>
          <a:prstGeom prst="straightConnector1">
            <a:avLst/>
          </a:prstGeom>
          <a:noFill/>
          <a:ln w="57150" algn="ctr">
            <a:solidFill>
              <a:srgbClr val="00B0F0"/>
            </a:solidFill>
            <a:round/>
            <a:headEnd/>
            <a:tailEnd type="arrow" w="med" len="med"/>
          </a:ln>
        </p:spPr>
      </p:cxnSp>
      <p:sp>
        <p:nvSpPr>
          <p:cNvPr id="35" name="Right Brace 34"/>
          <p:cNvSpPr>
            <a:spLocks/>
          </p:cNvSpPr>
          <p:nvPr/>
        </p:nvSpPr>
        <p:spPr bwMode="auto">
          <a:xfrm>
            <a:off x="6648453" y="3453300"/>
            <a:ext cx="371475" cy="2209800"/>
          </a:xfrm>
          <a:prstGeom prst="rightBrace">
            <a:avLst>
              <a:gd name="adj1" fmla="val 8345"/>
              <a:gd name="adj2" fmla="val 75431"/>
            </a:avLst>
          </a:prstGeom>
          <a:noFill/>
          <a:ln w="28575" algn="ctr">
            <a:solidFill>
              <a:schemeClr val="tx1"/>
            </a:solidFill>
            <a:round/>
            <a:headEnd/>
            <a:tailEnd/>
          </a:ln>
        </p:spPr>
        <p:txBody>
          <a:bodyPr/>
          <a:lstStyle/>
          <a:p>
            <a:pPr fontAlgn="base">
              <a:spcBef>
                <a:spcPct val="0"/>
              </a:spcBef>
              <a:spcAft>
                <a:spcPct val="0"/>
              </a:spcAft>
              <a:defRPr/>
            </a:pPr>
            <a:endParaRPr lang="en-US">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36" name="TextBox 35"/>
          <p:cNvSpPr txBox="1">
            <a:spLocks noChangeArrowheads="1"/>
          </p:cNvSpPr>
          <p:nvPr/>
        </p:nvSpPr>
        <p:spPr bwMode="auto">
          <a:xfrm>
            <a:off x="7067550" y="4967775"/>
            <a:ext cx="1705916" cy="400110"/>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000" dirty="0">
                <a:solidFill>
                  <a:prstClr val="black"/>
                </a:solidFill>
                <a:latin typeface="Times New Roman" panose="02020603050405020304" pitchFamily="18" charset="0"/>
                <a:ea typeface="MS PGothic" pitchFamily="34" charset="-128"/>
                <a:cs typeface="Times New Roman" panose="02020603050405020304" pitchFamily="18" charset="0"/>
              </a:rPr>
              <a:t>H</a:t>
            </a:r>
            <a:r>
              <a:rPr lang="en-US" sz="2000" baseline="-25000" dirty="0">
                <a:solidFill>
                  <a:prstClr val="black"/>
                </a:solidFill>
                <a:latin typeface="Times New Roman" panose="02020603050405020304" pitchFamily="18" charset="0"/>
                <a:ea typeface="MS PGothic" pitchFamily="34" charset="-128"/>
                <a:cs typeface="Times New Roman" panose="02020603050405020304" pitchFamily="18" charset="0"/>
              </a:rPr>
              <a:t>88</a:t>
            </a:r>
            <a:r>
              <a:rPr lang="en-US" sz="2000" dirty="0">
                <a:solidFill>
                  <a:prstClr val="black"/>
                </a:solidFill>
                <a:latin typeface="Times New Roman" panose="02020603050405020304" pitchFamily="18" charset="0"/>
                <a:ea typeface="MS PGothic" pitchFamily="34" charset="-128"/>
                <a:cs typeface="Times New Roman" panose="02020603050405020304" pitchFamily="18" charset="0"/>
              </a:rPr>
              <a:t>(published)</a:t>
            </a:r>
          </a:p>
        </p:txBody>
      </p:sp>
      <p:sp>
        <p:nvSpPr>
          <p:cNvPr id="37" name="Right Brace 36"/>
          <p:cNvSpPr>
            <a:spLocks/>
          </p:cNvSpPr>
          <p:nvPr/>
        </p:nvSpPr>
        <p:spPr bwMode="auto">
          <a:xfrm flipH="1">
            <a:off x="5981703" y="4996353"/>
            <a:ext cx="409575" cy="676275"/>
          </a:xfrm>
          <a:prstGeom prst="rightBrace">
            <a:avLst>
              <a:gd name="adj1" fmla="val 8332"/>
              <a:gd name="adj2" fmla="val 48977"/>
            </a:avLst>
          </a:prstGeom>
          <a:noFill/>
          <a:ln w="28575" algn="ctr">
            <a:solidFill>
              <a:schemeClr val="tx1"/>
            </a:solidFill>
            <a:round/>
            <a:headEnd/>
            <a:tailEnd/>
          </a:ln>
        </p:spPr>
        <p:txBody>
          <a:bodyPr/>
          <a:lstStyle/>
          <a:p>
            <a:pPr fontAlgn="base">
              <a:spcBef>
                <a:spcPct val="0"/>
              </a:spcBef>
              <a:spcAft>
                <a:spcPct val="0"/>
              </a:spcAft>
              <a:defRPr/>
            </a:pPr>
            <a:endParaRPr lang="en-US">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38" name="TextBox 37"/>
          <p:cNvSpPr txBox="1">
            <a:spLocks noChangeArrowheads="1"/>
          </p:cNvSpPr>
          <p:nvPr/>
        </p:nvSpPr>
        <p:spPr bwMode="auto">
          <a:xfrm>
            <a:off x="4857753" y="5148750"/>
            <a:ext cx="1107996" cy="400110"/>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000" dirty="0">
                <a:solidFill>
                  <a:prstClr val="black"/>
                </a:solidFill>
                <a:latin typeface="Times New Roman" panose="02020603050405020304" pitchFamily="18" charset="0"/>
                <a:ea typeface="MS PGothic" pitchFamily="34" charset="-128"/>
                <a:cs typeface="Times New Roman" panose="02020603050405020304" pitchFamily="18" charset="0"/>
              </a:rPr>
              <a:t>H</a:t>
            </a:r>
            <a:r>
              <a:rPr lang="en-US" sz="2000" baseline="-25000" dirty="0">
                <a:solidFill>
                  <a:prstClr val="black"/>
                </a:solidFill>
                <a:latin typeface="Times New Roman" panose="02020603050405020304" pitchFamily="18" charset="0"/>
                <a:ea typeface="MS PGothic" pitchFamily="34" charset="-128"/>
                <a:cs typeface="Times New Roman" panose="02020603050405020304" pitchFamily="18" charset="0"/>
              </a:rPr>
              <a:t>88</a:t>
            </a:r>
            <a:r>
              <a:rPr lang="en-US" sz="2000" dirty="0">
                <a:solidFill>
                  <a:prstClr val="black"/>
                </a:solidFill>
                <a:latin typeface="Times New Roman" panose="02020603050405020304" pitchFamily="18" charset="0"/>
                <a:ea typeface="MS PGothic" pitchFamily="34" charset="-128"/>
                <a:cs typeface="Times New Roman" panose="02020603050405020304" pitchFamily="18" charset="0"/>
              </a:rPr>
              <a:t>(true)</a:t>
            </a:r>
          </a:p>
        </p:txBody>
      </p:sp>
      <p:sp>
        <p:nvSpPr>
          <p:cNvPr id="39" name="TextBox 38"/>
          <p:cNvSpPr txBox="1">
            <a:spLocks noChangeArrowheads="1"/>
          </p:cNvSpPr>
          <p:nvPr/>
        </p:nvSpPr>
        <p:spPr bwMode="auto">
          <a:xfrm>
            <a:off x="1408918" y="5299007"/>
            <a:ext cx="3227743" cy="400110"/>
          </a:xfrm>
          <a:prstGeom prst="rect">
            <a:avLst/>
          </a:prstGeom>
          <a:noFill/>
          <a:ln w="9525">
            <a:noFill/>
            <a:miter lim="800000"/>
            <a:headEnd/>
            <a:tailEnd/>
          </a:ln>
        </p:spPr>
        <p:txBody>
          <a:bodyPr wrap="none">
            <a:spAutoFit/>
          </a:bodyPr>
          <a:lstStyle/>
          <a:p>
            <a:pPr fontAlgn="base">
              <a:spcBef>
                <a:spcPct val="0"/>
              </a:spcBef>
              <a:spcAft>
                <a:spcPct val="0"/>
              </a:spcAft>
              <a:defRPr/>
            </a:pPr>
            <a:r>
              <a:rPr lang="en-US" sz="2000" dirty="0">
                <a:solidFill>
                  <a:prstClr val="black"/>
                </a:solidFill>
                <a:latin typeface="Times New Roman" panose="02020603050405020304" pitchFamily="18" charset="0"/>
                <a:ea typeface="MS PGothic" pitchFamily="34" charset="-128"/>
                <a:cs typeface="Times New Roman" panose="02020603050405020304" pitchFamily="18" charset="0"/>
              </a:rPr>
              <a:t>NAVD 88 zero height surface</a:t>
            </a:r>
          </a:p>
        </p:txBody>
      </p:sp>
      <p:sp>
        <p:nvSpPr>
          <p:cNvPr id="32" name="Footer Placeholder 31"/>
          <p:cNvSpPr>
            <a:spLocks noGrp="1"/>
          </p:cNvSpPr>
          <p:nvPr>
            <p:ph type="ftr" sz="quarter" idx="11"/>
          </p:nvPr>
        </p:nvSpPr>
        <p:spPr/>
        <p:txBody>
          <a:bodyPr/>
          <a:lstStyle/>
          <a:p>
            <a:pPr>
              <a:defRPr/>
            </a:pPr>
            <a:r>
              <a:rPr lang="en-US" smtClean="0">
                <a:cs typeface="Times New Roman" panose="02020603050405020304" pitchFamily="18" charset="0"/>
              </a:rPr>
              <a:t>Modernized NSRS: 4 hour version</a:t>
            </a:r>
            <a:endParaRPr lang="en-US" dirty="0">
              <a:cs typeface="Times New Roman" panose="02020603050405020304" pitchFamily="18" charset="0"/>
            </a:endParaRPr>
          </a:p>
        </p:txBody>
      </p:sp>
      <p:sp>
        <p:nvSpPr>
          <p:cNvPr id="34" name="Slide Number Placeholder 33"/>
          <p:cNvSpPr>
            <a:spLocks noGrp="1"/>
          </p:cNvSpPr>
          <p:nvPr>
            <p:ph type="sldNum" sz="quarter" idx="12"/>
          </p:nvPr>
        </p:nvSpPr>
        <p:spPr/>
        <p:txBody>
          <a:bodyPr/>
          <a:lstStyle/>
          <a:p>
            <a:pPr>
              <a:defRPr/>
            </a:pPr>
            <a:fld id="{1BE2F31E-9859-4353-8204-26096E84F01D}" type="slidenum">
              <a:rPr lang="en-US" smtClean="0">
                <a:cs typeface="Times New Roman" panose="02020603050405020304" pitchFamily="18" charset="0"/>
              </a:rPr>
              <a:pPr>
                <a:defRPr/>
              </a:pPr>
              <a:t>8</a:t>
            </a:fld>
            <a:endParaRPr lang="en-US" dirty="0">
              <a:cs typeface="Times New Roman" panose="02020603050405020304" pitchFamily="18" charset="0"/>
            </a:endParaRPr>
          </a:p>
        </p:txBody>
      </p:sp>
      <p:sp>
        <p:nvSpPr>
          <p:cNvPr id="3" name="Date Placeholder 2"/>
          <p:cNvSpPr>
            <a:spLocks noGrp="1"/>
          </p:cNvSpPr>
          <p:nvPr>
            <p:ph type="dt" sz="half" idx="10"/>
          </p:nvPr>
        </p:nvSpPr>
        <p:spPr/>
        <p:txBody>
          <a:bodyPr/>
          <a:lstStyle/>
          <a:p>
            <a:pPr>
              <a:defRPr/>
            </a:pPr>
            <a:r>
              <a:rPr lang="en-US" smtClean="0">
                <a:cs typeface="Times New Roman" panose="02020603050405020304" pitchFamily="18" charset="0"/>
              </a:rPr>
              <a:t>Date of this slide: Sept 3, 2020</a:t>
            </a:r>
            <a:endParaRPr lang="en-US">
              <a:cs typeface="Times New Roman" panose="02020603050405020304" pitchFamily="18" charset="0"/>
            </a:endParaRPr>
          </a:p>
        </p:txBody>
      </p:sp>
      <p:sp>
        <p:nvSpPr>
          <p:cNvPr id="41" name="Title 1"/>
          <p:cNvSpPr>
            <a:spLocks noGrp="1"/>
          </p:cNvSpPr>
          <p:nvPr>
            <p:ph type="title"/>
          </p:nvPr>
        </p:nvSpPr>
        <p:spPr>
          <a:xfrm>
            <a:off x="1524000" y="283329"/>
            <a:ext cx="9144000" cy="1143000"/>
          </a:xfrm>
        </p:spPr>
        <p:txBody>
          <a:bodyPr/>
          <a:lstStyle/>
          <a:p>
            <a:r>
              <a:rPr lang="en-US" sz="4000" b="1" dirty="0" smtClean="0">
                <a:cs typeface="Times New Roman" panose="02020603050405020304" pitchFamily="18" charset="0"/>
              </a:rPr>
              <a:t>NAVD 88 Issues</a:t>
            </a:r>
            <a:endParaRPr lang="en-US" sz="4000" b="1" dirty="0">
              <a:cs typeface="Times New Roman" panose="02020603050405020304" pitchFamily="18" charset="0"/>
            </a:endParaRPr>
          </a:p>
        </p:txBody>
      </p:sp>
      <p:sp>
        <p:nvSpPr>
          <p:cNvPr id="42" name="Content Placeholder 2"/>
          <p:cNvSpPr>
            <a:spLocks noGrp="1"/>
          </p:cNvSpPr>
          <p:nvPr>
            <p:ph idx="1"/>
          </p:nvPr>
        </p:nvSpPr>
        <p:spPr>
          <a:xfrm>
            <a:off x="369837" y="1468441"/>
            <a:ext cx="4455533" cy="4525963"/>
          </a:xfrm>
        </p:spPr>
        <p:txBody>
          <a:bodyPr/>
          <a:lstStyle/>
          <a:p>
            <a:pPr marL="0" indent="0">
              <a:buNone/>
            </a:pPr>
            <a:r>
              <a:rPr lang="en-US" sz="2400" b="1" dirty="0">
                <a:cs typeface="Times New Roman" panose="02020603050405020304" pitchFamily="18" charset="0"/>
              </a:rPr>
              <a:t>NAVD 88 suffers from </a:t>
            </a:r>
            <a:r>
              <a:rPr lang="en-US" sz="2400" b="1" i="1" dirty="0">
                <a:solidFill>
                  <a:srgbClr val="FF0000"/>
                </a:solidFill>
                <a:cs typeface="Times New Roman" panose="02020603050405020304" pitchFamily="18" charset="0"/>
              </a:rPr>
              <a:t>unknown movements </a:t>
            </a:r>
            <a:r>
              <a:rPr lang="en-US" sz="2400" b="1" dirty="0">
                <a:cs typeface="Times New Roman" panose="02020603050405020304" pitchFamily="18" charset="0"/>
              </a:rPr>
              <a:t>before, during and after its original adjustment</a:t>
            </a:r>
            <a:endParaRPr lang="en-US" sz="2400" dirty="0">
              <a:cs typeface="Times New Roman" panose="02020603050405020304" pitchFamily="18" charset="0"/>
            </a:endParaRPr>
          </a:p>
        </p:txBody>
      </p:sp>
      <p:sp>
        <p:nvSpPr>
          <p:cNvPr id="13" name="TextBox 12"/>
          <p:cNvSpPr txBox="1">
            <a:spLocks noChangeArrowheads="1"/>
          </p:cNvSpPr>
          <p:nvPr/>
        </p:nvSpPr>
        <p:spPr bwMode="auto">
          <a:xfrm>
            <a:off x="2411935" y="3830609"/>
            <a:ext cx="3600450" cy="400110"/>
          </a:xfrm>
          <a:prstGeom prst="rect">
            <a:avLst/>
          </a:prstGeom>
          <a:noFill/>
          <a:ln w="9525">
            <a:noFill/>
            <a:miter lim="800000"/>
            <a:headEnd/>
            <a:tailEnd/>
          </a:ln>
        </p:spPr>
        <p:txBody>
          <a:bodyPr wrap="square">
            <a:spAutoFit/>
          </a:bodyPr>
          <a:lstStyle/>
          <a:p>
            <a:pPr fontAlgn="base">
              <a:spcBef>
                <a:spcPct val="0"/>
              </a:spcBef>
              <a:spcAft>
                <a:spcPct val="0"/>
              </a:spcAft>
              <a:defRPr/>
            </a:pPr>
            <a:r>
              <a:rPr lang="en-US" sz="2000" dirty="0">
                <a:solidFill>
                  <a:prstClr val="black"/>
                </a:solidFill>
                <a:latin typeface="Times New Roman" panose="02020603050405020304" pitchFamily="18" charset="0"/>
                <a:ea typeface="MS PGothic" pitchFamily="34" charset="-128"/>
                <a:cs typeface="Times New Roman" panose="02020603050405020304" pitchFamily="18" charset="0"/>
              </a:rPr>
              <a:t>1954-1991:  Subsidence</a:t>
            </a:r>
          </a:p>
        </p:txBody>
      </p:sp>
      <p:grpSp>
        <p:nvGrpSpPr>
          <p:cNvPr id="5" name="Group 4"/>
          <p:cNvGrpSpPr/>
          <p:nvPr/>
        </p:nvGrpSpPr>
        <p:grpSpPr>
          <a:xfrm>
            <a:off x="2593975" y="2618923"/>
            <a:ext cx="6724650" cy="1114425"/>
            <a:chOff x="4816090" y="1823453"/>
            <a:chExt cx="6724650" cy="1114425"/>
          </a:xfrm>
        </p:grpSpPr>
        <p:sp>
          <p:nvSpPr>
            <p:cNvPr id="43" name="Freeform 15"/>
            <p:cNvSpPr>
              <a:spLocks/>
            </p:cNvSpPr>
            <p:nvPr/>
          </p:nvSpPr>
          <p:spPr bwMode="auto">
            <a:xfrm>
              <a:off x="4816090" y="2118728"/>
              <a:ext cx="6724650" cy="819150"/>
            </a:xfrm>
            <a:custGeom>
              <a:avLst/>
              <a:gdLst>
                <a:gd name="T0" fmla="*/ 0 w 6724650"/>
                <a:gd name="T1" fmla="*/ 819150 h 819150"/>
                <a:gd name="T2" fmla="*/ 2105025 w 6724650"/>
                <a:gd name="T3" fmla="*/ 447675 h 819150"/>
                <a:gd name="T4" fmla="*/ 4200526 w 6724650"/>
                <a:gd name="T5" fmla="*/ 552450 h 819150"/>
                <a:gd name="T6" fmla="*/ 6724650 w 6724650"/>
                <a:gd name="T7" fmla="*/ 0 h 8191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24650" h="819150">
                  <a:moveTo>
                    <a:pt x="0" y="819150"/>
                  </a:moveTo>
                  <a:cubicBezTo>
                    <a:pt x="702469" y="655637"/>
                    <a:pt x="1404938" y="492125"/>
                    <a:pt x="2105025" y="447675"/>
                  </a:cubicBezTo>
                  <a:cubicBezTo>
                    <a:pt x="2805112" y="403225"/>
                    <a:pt x="3430588" y="627062"/>
                    <a:pt x="4200525" y="552450"/>
                  </a:cubicBezTo>
                  <a:cubicBezTo>
                    <a:pt x="4970462" y="477838"/>
                    <a:pt x="5847556" y="238919"/>
                    <a:pt x="6724650" y="0"/>
                  </a:cubicBezTo>
                </a:path>
              </a:pathLst>
            </a:custGeom>
            <a:noFill/>
            <a:ln w="38100" cap="flat" cmpd="sng" algn="ctr">
              <a:solidFill>
                <a:schemeClr val="tx1">
                  <a:alpha val="20000"/>
                </a:schemeClr>
              </a:solidFill>
              <a:prstDash val="solid"/>
              <a:round/>
              <a:headEnd type="none" w="med" len="med"/>
              <a:tailEnd type="none" w="med" len="med"/>
            </a:ln>
          </p:spPr>
          <p:txBody>
            <a:bodyPr/>
            <a:lstStyle/>
            <a:p>
              <a:pPr fontAlgn="base">
                <a:spcBef>
                  <a:spcPct val="0"/>
                </a:spcBef>
                <a:spcAft>
                  <a:spcPct val="0"/>
                </a:spcAft>
                <a:defRPr/>
              </a:pPr>
              <a:endParaRPr lang="en-US">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4" name="Rectangle 16"/>
            <p:cNvSpPr>
              <a:spLocks noChangeArrowheads="1"/>
            </p:cNvSpPr>
            <p:nvPr/>
          </p:nvSpPr>
          <p:spPr bwMode="auto">
            <a:xfrm>
              <a:off x="6949690" y="2240966"/>
              <a:ext cx="285750" cy="315912"/>
            </a:xfrm>
            <a:prstGeom prst="rect">
              <a:avLst/>
            </a:prstGeom>
            <a:solidFill>
              <a:srgbClr val="92D05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5" name="Rectangle 17"/>
            <p:cNvSpPr>
              <a:spLocks noChangeArrowheads="1"/>
            </p:cNvSpPr>
            <p:nvPr/>
          </p:nvSpPr>
          <p:spPr bwMode="auto">
            <a:xfrm>
              <a:off x="8616565" y="2594978"/>
              <a:ext cx="266700" cy="104775"/>
            </a:xfrm>
            <a:prstGeom prst="rect">
              <a:avLst/>
            </a:prstGeom>
            <a:solidFill>
              <a:srgbClr val="FFC00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a:solidFill>
                  <a:prstClr val="black">
                    <a:alpha val="20000"/>
                  </a:prstClr>
                </a:solidFill>
                <a:latin typeface="Times New Roman" panose="02020603050405020304" pitchFamily="18" charset="0"/>
                <a:ea typeface="MS PGothic" pitchFamily="34" charset="-128"/>
                <a:cs typeface="Times New Roman" panose="02020603050405020304" pitchFamily="18" charset="0"/>
              </a:endParaRPr>
            </a:p>
          </p:txBody>
        </p:sp>
        <p:sp>
          <p:nvSpPr>
            <p:cNvPr id="46" name="Isosceles Triangle 18"/>
            <p:cNvSpPr>
              <a:spLocks noChangeArrowheads="1"/>
            </p:cNvSpPr>
            <p:nvPr/>
          </p:nvSpPr>
          <p:spPr bwMode="auto">
            <a:xfrm>
              <a:off x="6911590" y="1937753"/>
              <a:ext cx="365125" cy="314325"/>
            </a:xfrm>
            <a:prstGeom prst="triangle">
              <a:avLst>
                <a:gd name="adj" fmla="val 50000"/>
              </a:avLst>
            </a:prstGeom>
            <a:solidFill>
              <a:srgbClr val="92D050">
                <a:alpha val="20000"/>
              </a:srgbClr>
            </a:solidFill>
            <a:ln w="9525" algn="ctr">
              <a:solidFill>
                <a:schemeClr val="tx1">
                  <a:alpha val="20000"/>
                </a:schemeClr>
              </a:solidFill>
              <a:round/>
              <a:headEnd/>
              <a:tailEnd/>
            </a:ln>
          </p:spPr>
          <p:txBody>
            <a:bodyPr/>
            <a:lstStyle/>
            <a:p>
              <a:pPr fontAlgn="base">
                <a:spcBef>
                  <a:spcPct val="0"/>
                </a:spcBef>
                <a:spcAft>
                  <a:spcPct val="0"/>
                </a:spcAft>
                <a:defRPr/>
              </a:pPr>
              <a:endParaRPr lang="en-US">
                <a:solidFill>
                  <a:prstClr val="black"/>
                </a:solidFill>
                <a:latin typeface="Times New Roman" panose="02020603050405020304" pitchFamily="18" charset="0"/>
                <a:ea typeface="MS PGothic" pitchFamily="34" charset="-128"/>
                <a:cs typeface="Times New Roman" panose="02020603050405020304" pitchFamily="18" charset="0"/>
              </a:endParaRPr>
            </a:p>
          </p:txBody>
        </p:sp>
        <p:sp>
          <p:nvSpPr>
            <p:cNvPr id="47" name="TextBox 19"/>
            <p:cNvSpPr txBox="1">
              <a:spLocks noChangeArrowheads="1"/>
            </p:cNvSpPr>
            <p:nvPr/>
          </p:nvSpPr>
          <p:spPr bwMode="auto">
            <a:xfrm>
              <a:off x="7159240" y="1823453"/>
              <a:ext cx="774571"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dirty="0">
                  <a:solidFill>
                    <a:prstClr val="black">
                      <a:alpha val="20000"/>
                    </a:prstClr>
                  </a:solidFill>
                  <a:latin typeface="Times New Roman" panose="02020603050405020304" pitchFamily="18" charset="0"/>
                  <a:ea typeface="MS PGothic" pitchFamily="34" charset="-128"/>
                  <a:cs typeface="Times New Roman" panose="02020603050405020304" pitchFamily="18" charset="0"/>
                </a:rPr>
                <a:t>House</a:t>
              </a:r>
            </a:p>
          </p:txBody>
        </p:sp>
        <p:sp>
          <p:nvSpPr>
            <p:cNvPr id="48" name="TextBox 20"/>
            <p:cNvSpPr txBox="1">
              <a:spLocks noChangeArrowheads="1"/>
            </p:cNvSpPr>
            <p:nvPr/>
          </p:nvSpPr>
          <p:spPr bwMode="auto">
            <a:xfrm>
              <a:off x="8359390" y="2204453"/>
              <a:ext cx="543739" cy="369332"/>
            </a:xfrm>
            <a:prstGeom prst="rect">
              <a:avLst/>
            </a:prstGeom>
            <a:noFill/>
            <a:ln w="9525">
              <a:noFill/>
              <a:miter lim="800000"/>
              <a:headEnd/>
              <a:tailEnd/>
            </a:ln>
          </p:spPr>
          <p:txBody>
            <a:bodyPr wrap="none">
              <a:spAutoFit/>
            </a:bodyPr>
            <a:lstStyle/>
            <a:p>
              <a:pPr fontAlgn="base">
                <a:spcBef>
                  <a:spcPct val="0"/>
                </a:spcBef>
                <a:spcAft>
                  <a:spcPct val="0"/>
                </a:spcAft>
                <a:defRPr/>
              </a:pPr>
              <a:r>
                <a:rPr lang="en-US" dirty="0">
                  <a:solidFill>
                    <a:prstClr val="black">
                      <a:alpha val="20000"/>
                    </a:prstClr>
                  </a:solidFill>
                  <a:latin typeface="Times New Roman" panose="02020603050405020304" pitchFamily="18" charset="0"/>
                  <a:ea typeface="MS PGothic" pitchFamily="34" charset="-128"/>
                  <a:cs typeface="Times New Roman" panose="02020603050405020304" pitchFamily="18" charset="0"/>
                </a:rPr>
                <a:t>BM</a:t>
              </a:r>
            </a:p>
          </p:txBody>
        </p:sp>
      </p:grpSp>
    </p:spTree>
    <p:extLst>
      <p:ext uri="{BB962C8B-B14F-4D97-AF65-F5344CB8AC3E}">
        <p14:creationId xmlns:p14="http://schemas.microsoft.com/office/powerpoint/2010/main" val="29301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5E-6 -1.11111E-6 L 5E-6 0.22639 " pathEditMode="relative" rAng="0" ptsTypes="AA">
                                      <p:cBhvr>
                                        <p:cTn id="18" dur="2000" fill="hold"/>
                                        <p:tgtEl>
                                          <p:spTgt spid="2"/>
                                        </p:tgtEl>
                                        <p:attrNameLst>
                                          <p:attrName>ppt_x</p:attrName>
                                          <p:attrName>ppt_y</p:attrName>
                                        </p:attrNameLst>
                                      </p:cBhvr>
                                      <p:rCtr x="0" y="11319"/>
                                    </p:animMotion>
                                  </p:childTnLst>
                                </p:cTn>
                              </p:par>
                              <p:par>
                                <p:cTn id="19" presetID="1" presetClass="exit" presetSubtype="0" fill="hold" nodeType="withEffect">
                                  <p:stCondLst>
                                    <p:cond delay="0"/>
                                  </p:stCondLst>
                                  <p:childTnLst>
                                    <p:set>
                                      <p:cBhvr>
                                        <p:cTn id="20" dur="1" fill="hold">
                                          <p:stCondLst>
                                            <p:cond delay="0"/>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2" grpId="0"/>
      <p:bldP spid="26" grpId="0"/>
      <p:bldP spid="31" grpId="0"/>
      <p:bldP spid="35" grpId="0" animBg="1"/>
      <p:bldP spid="36" grpId="0"/>
      <p:bldP spid="37" grpId="0" animBg="1"/>
      <p:bldP spid="38" grpId="0"/>
      <p:bldP spid="3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081" y="294516"/>
            <a:ext cx="10778977" cy="1143000"/>
          </a:xfrm>
        </p:spPr>
        <p:txBody>
          <a:bodyPr/>
          <a:lstStyle/>
          <a:p>
            <a:r>
              <a:rPr lang="en-US" sz="3600" b="1" dirty="0"/>
              <a:t>Showing Time Change </a:t>
            </a:r>
            <a:r>
              <a:rPr lang="en-US" sz="3600" b="1" dirty="0" smtClean="0"/>
              <a:t>Requires Re-surveys</a:t>
            </a:r>
            <a:endParaRPr lang="en-US" sz="3600" b="1" dirty="0"/>
          </a:p>
        </p:txBody>
      </p:sp>
      <p:sp>
        <p:nvSpPr>
          <p:cNvPr id="3" name="Content Placeholder 2"/>
          <p:cNvSpPr>
            <a:spLocks noGrp="1"/>
          </p:cNvSpPr>
          <p:nvPr>
            <p:ph idx="1"/>
          </p:nvPr>
        </p:nvSpPr>
        <p:spPr>
          <a:xfrm>
            <a:off x="989941" y="1633954"/>
            <a:ext cx="10212117" cy="4525963"/>
          </a:xfrm>
        </p:spPr>
        <p:txBody>
          <a:bodyPr/>
          <a:lstStyle/>
          <a:p>
            <a:r>
              <a:rPr lang="en-US" dirty="0" smtClean="0"/>
              <a:t>Most of the 1.6 million marks in the NGS database were set for NAD 83 or NAVD 88</a:t>
            </a:r>
          </a:p>
          <a:p>
            <a:pPr lvl="1"/>
            <a:r>
              <a:rPr lang="en-US" dirty="0" smtClean="0"/>
              <a:t>With nearly no overlap</a:t>
            </a:r>
          </a:p>
          <a:p>
            <a:pPr lvl="1"/>
            <a:r>
              <a:rPr lang="en-US" dirty="0" smtClean="0"/>
              <a:t>Most have never been re-surveyed</a:t>
            </a:r>
          </a:p>
          <a:p>
            <a:r>
              <a:rPr lang="en-US" dirty="0" smtClean="0"/>
              <a:t>But kudos to the recent GPS on Bench Mark surveyors!</a:t>
            </a:r>
          </a:p>
          <a:p>
            <a:pPr lvl="1"/>
            <a:r>
              <a:rPr lang="en-US" dirty="0" smtClean="0"/>
              <a:t>You’re re-surveying marks that were leveled (for NAVD 88) but now seeing a GPS receiver, often for the first time!</a:t>
            </a:r>
          </a:p>
          <a:p>
            <a:endParaRPr lang="en-US" sz="2800" dirty="0"/>
          </a:p>
        </p:txBody>
      </p:sp>
      <p:sp>
        <p:nvSpPr>
          <p:cNvPr id="4" name="Date Placeholder 3"/>
          <p:cNvSpPr>
            <a:spLocks noGrp="1"/>
          </p:cNvSpPr>
          <p:nvPr>
            <p:ph type="dt" sz="half" idx="10"/>
          </p:nvPr>
        </p:nvSpPr>
        <p:spPr/>
        <p:txBody>
          <a:bodyPr/>
          <a:lstStyle/>
          <a:p>
            <a:pPr>
              <a:defRPr/>
            </a:pPr>
            <a:r>
              <a:rPr lang="en-US" smtClean="0"/>
              <a:t>Date of this slide: Sept 3, 2020</a:t>
            </a:r>
            <a:endParaRPr lang="en-US" dirty="0"/>
          </a:p>
        </p:txBody>
      </p:sp>
      <p:sp>
        <p:nvSpPr>
          <p:cNvPr id="5" name="Footer Placeholder 4"/>
          <p:cNvSpPr>
            <a:spLocks noGrp="1"/>
          </p:cNvSpPr>
          <p:nvPr>
            <p:ph type="ftr" sz="quarter" idx="11"/>
          </p:nvPr>
        </p:nvSpPr>
        <p:spPr/>
        <p:txBody>
          <a:bodyPr/>
          <a:lstStyle/>
          <a:p>
            <a:pPr>
              <a:defRPr/>
            </a:pPr>
            <a:r>
              <a:rPr lang="en-US" smtClean="0"/>
              <a:t>Modernized NSRS: 4 hour version</a:t>
            </a:r>
            <a:endParaRPr lang="en-US"/>
          </a:p>
        </p:txBody>
      </p:sp>
      <p:sp>
        <p:nvSpPr>
          <p:cNvPr id="6" name="Slide Number Placeholder 5"/>
          <p:cNvSpPr>
            <a:spLocks noGrp="1"/>
          </p:cNvSpPr>
          <p:nvPr>
            <p:ph type="sldNum" sz="quarter" idx="12"/>
          </p:nvPr>
        </p:nvSpPr>
        <p:spPr/>
        <p:txBody>
          <a:bodyPr/>
          <a:lstStyle/>
          <a:p>
            <a:pPr>
              <a:defRPr/>
            </a:pPr>
            <a:fld id="{EB6791C4-DF4E-4C17-A41C-B2BEB15390BD}" type="slidenum">
              <a:rPr lang="en-US" smtClean="0"/>
              <a:pPr>
                <a:defRPr/>
              </a:pPr>
              <a:t>9</a:t>
            </a:fld>
            <a:endParaRPr lang="en-US"/>
          </a:p>
        </p:txBody>
      </p:sp>
    </p:spTree>
    <p:extLst>
      <p:ext uri="{BB962C8B-B14F-4D97-AF65-F5344CB8AC3E}">
        <p14:creationId xmlns:p14="http://schemas.microsoft.com/office/powerpoint/2010/main" val="348775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7648</TotalTime>
  <Words>4469</Words>
  <Application>Microsoft Office PowerPoint</Application>
  <PresentationFormat>Widescreen</PresentationFormat>
  <Paragraphs>530</Paragraphs>
  <Slides>39</Slides>
  <Notes>32</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39</vt:i4>
      </vt:variant>
    </vt:vector>
  </HeadingPairs>
  <TitlesOfParts>
    <vt:vector size="57" baseType="lpstr">
      <vt:lpstr>ＭＳ Ｐゴシック</vt:lpstr>
      <vt:lpstr>ＭＳ Ｐゴシック</vt:lpstr>
      <vt:lpstr>Arial</vt:lpstr>
      <vt:lpstr>Arial Black</vt:lpstr>
      <vt:lpstr>Bradley Hand ITC</vt:lpstr>
      <vt:lpstr>Calibri</vt:lpstr>
      <vt:lpstr>Cambria Math</vt:lpstr>
      <vt:lpstr>Gill Sans MT</vt:lpstr>
      <vt:lpstr>Helvetica</vt:lpstr>
      <vt:lpstr>Open Sans</vt:lpstr>
      <vt:lpstr>Symbol</vt:lpstr>
      <vt:lpstr>Times New Roman</vt:lpstr>
      <vt:lpstr>Tw Cen MT Condensed</vt:lpstr>
      <vt:lpstr>Verdana</vt:lpstr>
      <vt:lpstr>1_Office Theme</vt:lpstr>
      <vt:lpstr>5_Office Theme</vt:lpstr>
      <vt:lpstr>6_Office Theme</vt:lpstr>
      <vt:lpstr>Office Theme</vt:lpstr>
      <vt:lpstr>PowerPoint Presentation</vt:lpstr>
      <vt:lpstr>PowerPoint Presentation</vt:lpstr>
      <vt:lpstr>PowerPoint Presentation</vt:lpstr>
      <vt:lpstr>NGS’ Long History of Crowd Sourcing Data</vt:lpstr>
      <vt:lpstr>PowerPoint Presentation</vt:lpstr>
      <vt:lpstr>NAVD 88 Issues</vt:lpstr>
      <vt:lpstr>PowerPoint Presentation</vt:lpstr>
      <vt:lpstr>NAVD 88 Issues</vt:lpstr>
      <vt:lpstr>Showing Time Change Requires Re-surveys</vt:lpstr>
      <vt:lpstr>Blue Print 3: Working in the Modernized NSRS 2020 Updated Edition with Use Cases</vt:lpstr>
      <vt:lpstr>Best ways to determine coordinates in Modernized NSRS  </vt:lpstr>
      <vt:lpstr>GPS on Bench Marks      </vt:lpstr>
      <vt:lpstr>A two-track approach to new coordinates</vt:lpstr>
      <vt:lpstr>Shift and Drift</vt:lpstr>
      <vt:lpstr>Evaluating Time Distribution of GPS Data</vt:lpstr>
      <vt:lpstr>Time Series of Observations in Areas of Motion</vt:lpstr>
      <vt:lpstr>Campaign-Style Bluebooked Surveys Recommended in Areas of Motion</vt:lpstr>
      <vt:lpstr>Coming February 2021: OPUS-Projects for RTK </vt:lpstr>
      <vt:lpstr>OPUS-Projects for RTK: Get Ready for Beta Testing </vt:lpstr>
      <vt:lpstr>PowerPoint Presentation</vt:lpstr>
      <vt:lpstr>OPUS Shared Solutions Dashboard</vt:lpstr>
      <vt:lpstr>GPSonBM Priority List and Web Map </vt:lpstr>
      <vt:lpstr>National Coverage and Local Densification</vt:lpstr>
      <vt:lpstr>GPSonBM Data Distribution – Completed Hexagons</vt:lpstr>
      <vt:lpstr>GPSonBM Data Distribution – Remaining Targets</vt:lpstr>
      <vt:lpstr>GPSonBM Transformation Tool Campaign: Progress Dashboard</vt:lpstr>
      <vt:lpstr>PowerPoint Presentation</vt:lpstr>
      <vt:lpstr>PowerPoint Presentation</vt:lpstr>
      <vt:lpstr>PowerPoint Presentation</vt:lpstr>
      <vt:lpstr>PowerPoint Presentation</vt:lpstr>
      <vt:lpstr>PowerPoint Presentation</vt:lpstr>
      <vt:lpstr>Mark Recovery Dashboard</vt:lpstr>
      <vt:lpstr>GPSonBM at AGU on Dec 17th</vt:lpstr>
      <vt:lpstr>NGS Data Delivery System Prototypes</vt:lpstr>
      <vt:lpstr>Traversing the Path Toward NSRS Modernization</vt:lpstr>
      <vt:lpstr>PowerPoint Presentation</vt:lpstr>
      <vt:lpstr>The Geoid, and Heights</vt:lpstr>
      <vt:lpstr>PowerPoint Presentation</vt:lpstr>
      <vt:lpstr>Definitional Relationship</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Scott</dc:creator>
  <cp:lastModifiedBy>Galen Scott</cp:lastModifiedBy>
  <cp:revision>143</cp:revision>
  <dcterms:created xsi:type="dcterms:W3CDTF">2020-12-04T19:22:26Z</dcterms:created>
  <dcterms:modified xsi:type="dcterms:W3CDTF">2020-12-16T16:56:58Z</dcterms:modified>
</cp:coreProperties>
</file>