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57" r:id="rId2"/>
    <p:sldMasterId id="2147483875" r:id="rId3"/>
    <p:sldMasterId id="2147483889" r:id="rId4"/>
    <p:sldMasterId id="2147483903" r:id="rId5"/>
    <p:sldMasterId id="2147483917" r:id="rId6"/>
    <p:sldMasterId id="2147483931" r:id="rId7"/>
    <p:sldMasterId id="2147483945" r:id="rId8"/>
    <p:sldMasterId id="2147483959" r:id="rId9"/>
    <p:sldMasterId id="2147483987" r:id="rId10"/>
    <p:sldMasterId id="2147484015" r:id="rId11"/>
  </p:sldMasterIdLst>
  <p:notesMasterIdLst>
    <p:notesMasterId r:id="rId85"/>
  </p:notesMasterIdLst>
  <p:handoutMasterIdLst>
    <p:handoutMasterId r:id="rId86"/>
  </p:handoutMasterIdLst>
  <p:sldIdLst>
    <p:sldId id="261" r:id="rId12"/>
    <p:sldId id="805" r:id="rId13"/>
    <p:sldId id="807" r:id="rId14"/>
    <p:sldId id="706" r:id="rId15"/>
    <p:sldId id="707" r:id="rId16"/>
    <p:sldId id="801" r:id="rId17"/>
    <p:sldId id="634" r:id="rId18"/>
    <p:sldId id="800" r:id="rId19"/>
    <p:sldId id="773" r:id="rId20"/>
    <p:sldId id="666" r:id="rId21"/>
    <p:sldId id="370" r:id="rId22"/>
    <p:sldId id="512" r:id="rId23"/>
    <p:sldId id="629" r:id="rId24"/>
    <p:sldId id="631" r:id="rId25"/>
    <p:sldId id="630" r:id="rId26"/>
    <p:sldId id="632" r:id="rId27"/>
    <p:sldId id="708" r:id="rId28"/>
    <p:sldId id="709" r:id="rId29"/>
    <p:sldId id="674" r:id="rId30"/>
    <p:sldId id="764" r:id="rId31"/>
    <p:sldId id="711" r:id="rId32"/>
    <p:sldId id="751" r:id="rId33"/>
    <p:sldId id="618" r:id="rId34"/>
    <p:sldId id="619" r:id="rId35"/>
    <p:sldId id="620" r:id="rId36"/>
    <p:sldId id="651" r:id="rId37"/>
    <p:sldId id="687" r:id="rId38"/>
    <p:sldId id="802" r:id="rId39"/>
    <p:sldId id="803" r:id="rId40"/>
    <p:sldId id="804" r:id="rId41"/>
    <p:sldId id="736" r:id="rId42"/>
    <p:sldId id="710" r:id="rId43"/>
    <p:sldId id="752" r:id="rId44"/>
    <p:sldId id="743" r:id="rId45"/>
    <p:sldId id="741" r:id="rId46"/>
    <p:sldId id="799" r:id="rId47"/>
    <p:sldId id="795" r:id="rId48"/>
    <p:sldId id="796" r:id="rId49"/>
    <p:sldId id="797" r:id="rId50"/>
    <p:sldId id="798" r:id="rId51"/>
    <p:sldId id="775" r:id="rId52"/>
    <p:sldId id="716" r:id="rId53"/>
    <p:sldId id="717" r:id="rId54"/>
    <p:sldId id="718" r:id="rId55"/>
    <p:sldId id="806" r:id="rId56"/>
    <p:sldId id="777" r:id="rId57"/>
    <p:sldId id="725" r:id="rId58"/>
    <p:sldId id="729" r:id="rId59"/>
    <p:sldId id="730" r:id="rId60"/>
    <p:sldId id="780" r:id="rId61"/>
    <p:sldId id="781" r:id="rId62"/>
    <p:sldId id="794" r:id="rId63"/>
    <p:sldId id="784" r:id="rId64"/>
    <p:sldId id="785" r:id="rId65"/>
    <p:sldId id="786" r:id="rId66"/>
    <p:sldId id="787" r:id="rId67"/>
    <p:sldId id="788" r:id="rId68"/>
    <p:sldId id="789" r:id="rId69"/>
    <p:sldId id="790" r:id="rId70"/>
    <p:sldId id="791" r:id="rId71"/>
    <p:sldId id="731" r:id="rId72"/>
    <p:sldId id="734" r:id="rId73"/>
    <p:sldId id="735" r:id="rId74"/>
    <p:sldId id="792" r:id="rId75"/>
    <p:sldId id="793" r:id="rId76"/>
    <p:sldId id="689" r:id="rId77"/>
    <p:sldId id="690" r:id="rId78"/>
    <p:sldId id="691" r:id="rId79"/>
    <p:sldId id="772" r:id="rId80"/>
    <p:sldId id="697" r:id="rId81"/>
    <p:sldId id="705" r:id="rId82"/>
    <p:sldId id="755" r:id="rId83"/>
    <p:sldId id="680" r:id="rId84"/>
  </p:sldIdLst>
  <p:sldSz cx="9144000" cy="6858000" type="screen4x3"/>
  <p:notesSz cx="9296400" cy="70104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0" d="100"/>
          <a:sy n="70" d="100"/>
        </p:scale>
        <p:origin x="-1386"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2"/>
    </p:cViewPr>
  </p:sorterViewPr>
  <p:notesViewPr>
    <p:cSldViewPr snapToGrid="0" snapToObjects="1">
      <p:cViewPr varScale="1">
        <p:scale>
          <a:sx n="53" d="100"/>
          <a:sy n="53" d="100"/>
        </p:scale>
        <p:origin x="-2874" y="-96"/>
      </p:cViewPr>
      <p:guideLst>
        <p:guide orient="horz" pos="2208"/>
        <p:guide pos="29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tableStyles" Target="tableStyles.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265810" y="6658664"/>
            <a:ext cx="4028440" cy="350520"/>
          </a:xfrm>
          <a:prstGeom prst="rect">
            <a:avLst/>
          </a:prstGeom>
        </p:spPr>
        <p:txBody>
          <a:bodyPr vert="horz" lIns="93172" tIns="46586" rIns="93172" bIns="46586"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3172" tIns="46586" rIns="93172" bIns="46586" rtlCol="0"/>
          <a:lstStyle>
            <a:lvl1pPr algn="l">
              <a:defRPr sz="1300"/>
            </a:lvl1pPr>
          </a:lstStyle>
          <a:p>
            <a:pPr>
              <a:defRPr/>
            </a:pPr>
            <a:endParaRPr lang="en-US"/>
          </a:p>
        </p:txBody>
      </p:sp>
      <p:sp>
        <p:nvSpPr>
          <p:cNvPr id="3" name="Date Placeholder 2"/>
          <p:cNvSpPr>
            <a:spLocks noGrp="1"/>
          </p:cNvSpPr>
          <p:nvPr>
            <p:ph type="dt" idx="1"/>
          </p:nvPr>
        </p:nvSpPr>
        <p:spPr>
          <a:xfrm>
            <a:off x="5265810" y="0"/>
            <a:ext cx="4028440" cy="350520"/>
          </a:xfrm>
          <a:prstGeom prst="rect">
            <a:avLst/>
          </a:prstGeom>
        </p:spPr>
        <p:txBody>
          <a:bodyPr vert="horz" lIns="93172" tIns="46586" rIns="93172" bIns="46586" rtlCol="0"/>
          <a:lstStyle>
            <a:lvl1pPr algn="r">
              <a:defRPr sz="1300"/>
            </a:lvl1pPr>
          </a:lstStyle>
          <a:p>
            <a:pPr>
              <a:defRPr/>
            </a:pPr>
            <a:fld id="{404DAA2B-7E61-4BA4-9603-AA753C73C6B0}" type="datetimeFigureOut">
              <a:rPr lang="en-US"/>
              <a:pPr>
                <a:defRPr/>
              </a:pPr>
              <a:t>8/24/2016</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72" tIns="46586" rIns="93172" bIns="46586" rtlCol="0" anchor="ctr"/>
          <a:lstStyle/>
          <a:p>
            <a:pPr lvl="0"/>
            <a:endParaRPr lang="en-US" noProof="0" smtClean="0"/>
          </a:p>
        </p:txBody>
      </p:sp>
      <p:sp>
        <p:nvSpPr>
          <p:cNvPr id="5" name="Notes Placeholder 4"/>
          <p:cNvSpPr>
            <a:spLocks noGrp="1"/>
          </p:cNvSpPr>
          <p:nvPr>
            <p:ph type="body" sz="quarter" idx="3"/>
          </p:nvPr>
        </p:nvSpPr>
        <p:spPr>
          <a:xfrm>
            <a:off x="929641" y="3329940"/>
            <a:ext cx="7437120" cy="3154680"/>
          </a:xfrm>
          <a:prstGeom prst="rect">
            <a:avLst/>
          </a:prstGeom>
        </p:spPr>
        <p:txBody>
          <a:bodyPr vert="horz" lIns="93172" tIns="46586" rIns="93172" bIns="4658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6658664"/>
            <a:ext cx="4028440" cy="350520"/>
          </a:xfrm>
          <a:prstGeom prst="rect">
            <a:avLst/>
          </a:prstGeom>
        </p:spPr>
        <p:txBody>
          <a:bodyPr vert="horz" lIns="93172" tIns="46586" rIns="93172" bIns="46586"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3172" tIns="46586" rIns="93172" bIns="46586"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geod.nrcan.gc.ca/products/html-public/GSDpublications/Papers/English/itrf/mike/nad83csrs.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defTabSz="916800"/>
            <a:fld id="{7931EFAF-D222-4757-9638-67D377280A27}" type="slidenum">
              <a:rPr lang="en-US" smtClean="0"/>
              <a:pPr defTabSz="916800"/>
              <a:t>12</a:t>
            </a:fld>
            <a:endParaRPr lang="en-US" dirty="0" smtClean="0"/>
          </a:p>
        </p:txBody>
      </p:sp>
      <p:sp>
        <p:nvSpPr>
          <p:cNvPr id="136195" name="Rectangle 2"/>
          <p:cNvSpPr>
            <a:spLocks noGrp="1" noRot="1" noChangeAspect="1" noChangeArrowheads="1" noTextEdit="1"/>
          </p:cNvSpPr>
          <p:nvPr>
            <p:ph type="sldImg"/>
          </p:nvPr>
        </p:nvSpPr>
        <p:spPr>
          <a:xfrm>
            <a:off x="2897188" y="527050"/>
            <a:ext cx="3508375" cy="2630488"/>
          </a:xfrm>
          <a:ln/>
        </p:spPr>
      </p:sp>
      <p:sp>
        <p:nvSpPr>
          <p:cNvPr id="136196" name="Rectangle 3"/>
          <p:cNvSpPr>
            <a:spLocks noGrp="1" noChangeArrowheads="1"/>
          </p:cNvSpPr>
          <p:nvPr>
            <p:ph type="body" idx="1"/>
          </p:nvPr>
        </p:nvSpPr>
        <p:spPr>
          <a:xfrm>
            <a:off x="1239107" y="3330654"/>
            <a:ext cx="6818193" cy="3153730"/>
          </a:xfrm>
          <a:noFill/>
          <a:ln/>
        </p:spPr>
        <p:txBody>
          <a:bodyPr/>
          <a:lstStyle/>
          <a:p>
            <a:r>
              <a:rPr lang="en-US" sz="800" b="1" dirty="0"/>
              <a:t>ITRF</a:t>
            </a:r>
            <a:r>
              <a:rPr lang="en-US" sz="800" dirty="0"/>
              <a:t> (International Terrestrial Reference Frame) just has an origin; take NAD83 shaped ellipsoid centered at the ITRF origin to derive ITRF97 ellipsoid heights.</a:t>
            </a:r>
          </a:p>
          <a:p>
            <a:endParaRPr lang="en-US" sz="800" b="1" dirty="0"/>
          </a:p>
          <a:p>
            <a:r>
              <a:rPr lang="en-US" sz="800" b="1" dirty="0"/>
              <a:t>Ellipsoid heights NAD83 vs. ITRF97</a:t>
            </a:r>
            <a:r>
              <a:rPr lang="en-US" sz="800" dirty="0"/>
              <a:t> - Defined origins are best estimate of the center of mass; NAD83 is not geocentric.  Move origin; move ellipsoid surface as illustrated.</a:t>
            </a:r>
          </a:p>
          <a:p>
            <a:endParaRPr lang="en-US" sz="800" dirty="0"/>
          </a:p>
          <a:p>
            <a:r>
              <a:rPr lang="en-US" sz="800" b="1" dirty="0"/>
              <a:t>Ellipsoid height differences</a:t>
            </a:r>
            <a:r>
              <a:rPr lang="en-US" sz="800" dirty="0"/>
              <a:t> reflect the non-</a:t>
            </a:r>
            <a:r>
              <a:rPr lang="en-US" sz="800" dirty="0" err="1"/>
              <a:t>geocentricity</a:t>
            </a:r>
            <a:r>
              <a:rPr lang="en-US" sz="800" dirty="0"/>
              <a:t> of NAD83.</a:t>
            </a:r>
          </a:p>
          <a:p>
            <a:endParaRPr lang="en-US" sz="8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By fixing the </a:t>
            </a:r>
            <a:r>
              <a:rPr lang="en-US" altLang="en-US" dirty="0" err="1" smtClean="0"/>
              <a:t>geopotential</a:t>
            </a:r>
            <a:r>
              <a:rPr lang="en-US" altLang="en-US" dirty="0" smtClean="0"/>
              <a:t> value at the origin point, it was possible to ensure that the origins of IGLD 85 and NAVD 88 aligned.</a:t>
            </a:r>
          </a:p>
          <a:p>
            <a:pPr eaLnBrk="1" hangingPunct="1"/>
            <a:endParaRPr lang="en-US" altLang="en-US" dirty="0" smtClean="0"/>
          </a:p>
          <a:p>
            <a:pPr eaLnBrk="1" hangingPunct="1"/>
            <a:r>
              <a:rPr lang="en-US" altLang="en-US" dirty="0" smtClean="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dirty="0" smtClean="0"/>
          </a:p>
          <a:p>
            <a:pPr eaLnBrk="1" hangingPunct="1"/>
            <a:r>
              <a:rPr lang="en-US" altLang="en-US" dirty="0" smtClean="0"/>
              <a:t>Note that the designation of the vertical control point at Father Point is “1250 G=NAVD 88 DATUM POINT” for PID# TY5255 and is not available from the publicly accessible NGSIDB.</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E586EA3B-331D-4631-A681-2978AAD85207}" type="slidenum">
              <a:rPr lang="en-US" smtClean="0">
                <a:latin typeface="Times New Roman" pitchFamily="18" charset="0"/>
              </a:rPr>
              <a:pPr/>
              <a:t>19</a:t>
            </a:fld>
            <a:endParaRPr 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272968E9-BC83-4E3B-8A4F-9C27AAE2D98B}" type="slidenum">
              <a:rPr lang="en-US" smtClean="0">
                <a:latin typeface="Times New Roman" pitchFamily="18" charset="0"/>
              </a:rPr>
              <a:pPr/>
              <a:t>20</a:t>
            </a:fld>
            <a:endParaRPr lang="en-US" smtClean="0">
              <a:latin typeface="Times New Roman" pitchFamily="18" charset="0"/>
            </a:endParaRPr>
          </a:p>
        </p:txBody>
      </p:sp>
      <p:sp>
        <p:nvSpPr>
          <p:cNvPr id="62467" name="Rectangle 2"/>
          <p:cNvSpPr>
            <a:spLocks noGrp="1" noRot="1" noChangeAspect="1" noChangeArrowheads="1" noTextEdit="1"/>
          </p:cNvSpPr>
          <p:nvPr>
            <p:ph type="sldImg"/>
          </p:nvPr>
        </p:nvSpPr>
        <p:spPr>
          <a:xfrm>
            <a:off x="2897188" y="527050"/>
            <a:ext cx="3505200" cy="2628900"/>
          </a:xfrm>
          <a:ln/>
        </p:spPr>
      </p:sp>
      <p:sp>
        <p:nvSpPr>
          <p:cNvPr id="62468"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smtClean="0">
              <a:latin typeface="Palatino Linotype"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eaLnBrk="0" hangingPunct="0">
              <a:defRPr>
                <a:solidFill>
                  <a:schemeClr val="tx1"/>
                </a:solidFill>
                <a:latin typeface="Symbol" pitchFamily="18" charset="2"/>
              </a:defRPr>
            </a:lvl1pPr>
            <a:lvl2pPr marL="702756" indent="-270291" defTabSz="900970" eaLnBrk="0" hangingPunct="0">
              <a:defRPr>
                <a:solidFill>
                  <a:schemeClr val="tx1"/>
                </a:solidFill>
                <a:latin typeface="Symbol" pitchFamily="18" charset="2"/>
              </a:defRPr>
            </a:lvl2pPr>
            <a:lvl3pPr marL="1081164" indent="-216233" defTabSz="900970" eaLnBrk="0" hangingPunct="0">
              <a:defRPr>
                <a:solidFill>
                  <a:schemeClr val="tx1"/>
                </a:solidFill>
                <a:latin typeface="Symbol" pitchFamily="18" charset="2"/>
              </a:defRPr>
            </a:lvl3pPr>
            <a:lvl4pPr marL="1513629" indent="-216233" defTabSz="900970" eaLnBrk="0" hangingPunct="0">
              <a:defRPr>
                <a:solidFill>
                  <a:schemeClr val="tx1"/>
                </a:solidFill>
                <a:latin typeface="Symbol" pitchFamily="18" charset="2"/>
              </a:defRPr>
            </a:lvl4pPr>
            <a:lvl5pPr marL="1946095" indent="-216233" defTabSz="900970" eaLnBrk="0" hangingPunct="0">
              <a:defRPr>
                <a:solidFill>
                  <a:schemeClr val="tx1"/>
                </a:solidFill>
                <a:latin typeface="Symbol" pitchFamily="18" charset="2"/>
              </a:defRPr>
            </a:lvl5pPr>
            <a:lvl6pPr marL="2378560" indent="-216233" defTabSz="900970" eaLnBrk="0" fontAlgn="base" hangingPunct="0">
              <a:spcBef>
                <a:spcPct val="0"/>
              </a:spcBef>
              <a:spcAft>
                <a:spcPct val="0"/>
              </a:spcAft>
              <a:defRPr>
                <a:solidFill>
                  <a:schemeClr val="tx1"/>
                </a:solidFill>
                <a:latin typeface="Symbol" pitchFamily="18" charset="2"/>
              </a:defRPr>
            </a:lvl6pPr>
            <a:lvl7pPr marL="2811026" indent="-216233" defTabSz="900970" eaLnBrk="0" fontAlgn="base" hangingPunct="0">
              <a:spcBef>
                <a:spcPct val="0"/>
              </a:spcBef>
              <a:spcAft>
                <a:spcPct val="0"/>
              </a:spcAft>
              <a:defRPr>
                <a:solidFill>
                  <a:schemeClr val="tx1"/>
                </a:solidFill>
                <a:latin typeface="Symbol" pitchFamily="18" charset="2"/>
              </a:defRPr>
            </a:lvl7pPr>
            <a:lvl8pPr marL="3243491" indent="-216233" defTabSz="900970" eaLnBrk="0" fontAlgn="base" hangingPunct="0">
              <a:spcBef>
                <a:spcPct val="0"/>
              </a:spcBef>
              <a:spcAft>
                <a:spcPct val="0"/>
              </a:spcAft>
              <a:defRPr>
                <a:solidFill>
                  <a:schemeClr val="tx1"/>
                </a:solidFill>
                <a:latin typeface="Symbol" pitchFamily="18" charset="2"/>
              </a:defRPr>
            </a:lvl8pPr>
            <a:lvl9pPr marL="3675957" indent="-216233" defTabSz="900970" eaLnBrk="0" fontAlgn="base" hangingPunct="0">
              <a:spcBef>
                <a:spcPct val="0"/>
              </a:spcBef>
              <a:spcAft>
                <a:spcPct val="0"/>
              </a:spcAft>
              <a:defRPr>
                <a:solidFill>
                  <a:schemeClr val="tx1"/>
                </a:solidFill>
                <a:latin typeface="Symbol" pitchFamily="18" charset="2"/>
              </a:defRPr>
            </a:lvl9pPr>
          </a:lstStyle>
          <a:p>
            <a:fld id="{CD1B57B5-EC91-4186-8AE7-DD4049597B94}" type="slidenum">
              <a:rPr lang="en-US" smtClean="0">
                <a:solidFill>
                  <a:prstClr val="black"/>
                </a:solidFill>
                <a:latin typeface="Times New Roman" pitchFamily="18" charset="0"/>
              </a:rPr>
              <a:pPr/>
              <a:t>21</a:t>
            </a:fld>
            <a:endParaRPr lang="en-US" smtClean="0">
              <a:solidFill>
                <a:prstClr val="black"/>
              </a:solidFill>
              <a:latin typeface="Times New Roman" pitchFamily="18" charset="0"/>
            </a:endParaRPr>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xfrm>
            <a:off x="1238714" y="3330173"/>
            <a:ext cx="6818974"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hlinkClick r:id="rId3"/>
              </a:rPr>
              <a:t>Realization and unification of NAD83 in Canada and the U.S. via the ITRF.</a:t>
            </a:r>
            <a:r>
              <a:rPr lang="en-US" smtClean="0"/>
              <a:t> </a:t>
            </a:r>
          </a:p>
          <a:p>
            <a:r>
              <a:rPr lang="en-US" smtClean="0"/>
              <a:t>http://www.geod.nrcan.gc.ca &gt; Geodetic Survey Division &gt; Publications &gt; Papers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3AC601-715D-4E07-9498-8B46D6601297}" type="slidenum">
              <a:rPr lang="en-US" smtClean="0">
                <a:latin typeface="Calibri" pitchFamily="34" charset="0"/>
                <a:ea typeface="ＭＳ Ｐゴシック" pitchFamily="34" charset="-128"/>
              </a:rPr>
              <a:pPr/>
              <a:t>25</a:t>
            </a:fld>
            <a:endParaRPr lang="en-US" smtClean="0">
              <a:latin typeface="Calibri"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Clarification on the word “convenient” – this is used to mean “there isn’t always a bench mark around when you need one – sometimes you have to find one far away and level from it to your site of interest”</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E8458AB5-DFFD-4CA5-98BB-89D39F360A2E}" type="slidenum">
              <a:rPr lang="en-US" smtClean="0">
                <a:latin typeface="Times New Roman" pitchFamily="18" charset="0"/>
              </a:rPr>
              <a:pPr/>
              <a:t>26</a:t>
            </a:fld>
            <a:endParaRPr 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3765C297-D2D2-45EF-B9CA-A55639A88E0A}" type="slidenum">
              <a:rPr lang="en-US" smtClean="0">
                <a:latin typeface="Times New Roman" pitchFamily="18" charset="0"/>
              </a:rPr>
              <a:pPr/>
              <a:t>27</a:t>
            </a:fld>
            <a:endParaRPr lang="en-US"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02CF6371-6618-4072-ABFE-9495CBE5EEC4}" type="slidenum">
              <a:rPr lang="en-US" smtClean="0">
                <a:latin typeface="Times New Roman" pitchFamily="18" charset="0"/>
              </a:rPr>
              <a:pPr/>
              <a:t>28</a:t>
            </a:fld>
            <a:endParaRPr 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7A39E3E2-23AE-426B-98AB-1364BDB77AB5}" type="slidenum">
              <a:rPr lang="en-US" smtClean="0">
                <a:latin typeface="Times New Roman" pitchFamily="18" charset="0"/>
              </a:rPr>
              <a:pPr/>
              <a:t>29</a:t>
            </a:fld>
            <a:endParaRPr lang="en-US" smtClean="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slide shows what NGS now knows about the error in NAVD 88 itself.  Using a continental geoid computed from the GRACE satellite, a bias and tilt in NAVD 88 has been computed using GPS derived ellipsoid heights on NAVD 88 bench marks.  These are now known errors that exist in all NAVD 88 bench marks.  This datum realization error, relative to the geoid, is over and above the errors from marks moving.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6F892D1-1BED-4BA6-A395-9DD65D160D93}" type="slidenum">
              <a:rPr lang="en-US" altLang="en-US" smtClean="0">
                <a:ea typeface="MS PGothic" pitchFamily="34" charset="-128"/>
              </a:rPr>
              <a:pPr eaLnBrk="1" fontAlgn="base" hangingPunct="1">
                <a:spcBef>
                  <a:spcPct val="0"/>
                </a:spcBef>
                <a:spcAft>
                  <a:spcPct val="0"/>
                </a:spcAft>
              </a:pPr>
              <a:t>4</a:t>
            </a:fld>
            <a:endParaRPr lang="en-US" altLang="en-US" smtClean="0">
              <a:ea typeface="MS PGothic" pitchFamily="34" charset="-128"/>
            </a:endParaRPr>
          </a:p>
        </p:txBody>
      </p:sp>
      <p:sp>
        <p:nvSpPr>
          <p:cNvPr id="123907" name="Rectangle 2"/>
          <p:cNvSpPr>
            <a:spLocks noGrp="1" noRot="1" noChangeAspect="1" noChangeArrowheads="1" noTextEdit="1"/>
          </p:cNvSpPr>
          <p:nvPr>
            <p:ph type="sldImg"/>
          </p:nvPr>
        </p:nvSpPr>
        <p:spPr bwMode="auto">
          <a:xfrm>
            <a:off x="2905125" y="525463"/>
            <a:ext cx="3503613" cy="2627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 NSRS benefit to the nation = $2.5B/year</a:t>
            </a:r>
          </a:p>
          <a:p>
            <a:pPr>
              <a:spcBef>
                <a:spcPct val="0"/>
              </a:spcBef>
              <a:buFontTx/>
              <a:buChar char="-"/>
            </a:pPr>
            <a:r>
              <a:rPr lang="en-US" altLang="en-US" dirty="0" smtClean="0"/>
              <a:t> est. 300K precision GPS users worldwide (2008); ¼ in US</a:t>
            </a:r>
          </a:p>
          <a:p>
            <a:pPr>
              <a:spcBef>
                <a:spcPct val="0"/>
              </a:spcBef>
            </a:pPr>
            <a:r>
              <a:rPr lang="en-US" altLang="en-US" dirty="0" smtClean="0"/>
              <a:t>- Very exciting to us at NGS to see how it has evolved over the years – now cm-accuracy capability / tracking with time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map reflects the sort of height changes that users could expect if NAVD 88 were replaced with a geoid-based vertical datum.  </a:t>
            </a:r>
          </a:p>
          <a:p>
            <a:r>
              <a:rPr lang="en-US" dirty="0" smtClean="0"/>
              <a:t>This is only a large scale approximation and should not be used as an absolute guide.  Each benchmark might have its own level</a:t>
            </a:r>
          </a:p>
          <a:p>
            <a:r>
              <a:rPr lang="en-US" dirty="0" smtClean="0"/>
              <a:t>Of mismatch, say from uplift or subsidence, not captured by this broad brush.</a:t>
            </a:r>
          </a:p>
          <a:p>
            <a:endParaRPr lang="en-US" dirty="0" smtClean="0"/>
          </a:p>
          <a:p>
            <a:r>
              <a:rPr lang="en-US" dirty="0" smtClean="0"/>
              <a:t>Also, this is the difference between the zero level of NAVD 88 and the actual geoid.  The difference between NAD 83 ellipsoid heights and</a:t>
            </a:r>
          </a:p>
          <a:p>
            <a:r>
              <a:rPr lang="en-US" dirty="0" smtClean="0"/>
              <a:t>ITRF/GRS-80 ellipsoid heights has NO influence on this graph and should not be part of the story.</a:t>
            </a:r>
          </a:p>
          <a:p>
            <a:endParaRPr lang="en-US" dirty="0" smtClean="0"/>
          </a:p>
          <a:p>
            <a:r>
              <a:rPr lang="en-US" dirty="0" smtClean="0"/>
              <a:t>Updated October 2010</a:t>
            </a: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90A711EE-C9E1-43E4-8894-80DBBD765D02}" type="slidenum">
              <a:rPr lang="en-US" smtClean="0">
                <a:latin typeface="Times New Roman" pitchFamily="18" charset="0"/>
              </a:rPr>
              <a:pPr/>
              <a:t>30</a:t>
            </a:fld>
            <a:endParaRPr lang="en-US"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CE587CA1-9A58-421B-B154-BA7B9CEE6C9D}" type="slidenum">
              <a:rPr lang="en-US" smtClean="0">
                <a:latin typeface="Times New Roman" pitchFamily="18" charset="0"/>
              </a:rPr>
              <a:pPr/>
              <a:t>31</a:t>
            </a:fld>
            <a:endParaRPr lang="en-US" smtClean="0">
              <a:latin typeface="Times New Roman" pitchFamily="18" charset="0"/>
            </a:endParaRPr>
          </a:p>
        </p:txBody>
      </p:sp>
      <p:sp>
        <p:nvSpPr>
          <p:cNvPr id="83971" name="Rectangle 2"/>
          <p:cNvSpPr>
            <a:spLocks noGrp="1" noRot="1" noChangeAspect="1" noChangeArrowheads="1" noTextEdit="1"/>
          </p:cNvSpPr>
          <p:nvPr>
            <p:ph type="sldImg"/>
          </p:nvPr>
        </p:nvSpPr>
        <p:spPr>
          <a:xfrm>
            <a:off x="2897188" y="527050"/>
            <a:ext cx="3505200" cy="2628900"/>
          </a:xfrm>
          <a:ln/>
        </p:spPr>
      </p:sp>
      <p:sp>
        <p:nvSpPr>
          <p:cNvPr id="83972"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1BBB204-471E-41A7-B3DD-2B4AFA7D40F6}" type="slidenum">
              <a:rPr lang="en-US" altLang="en-US" smtClean="0">
                <a:solidFill>
                  <a:prstClr val="black"/>
                </a:solidFill>
                <a:latin typeface="Arial" pitchFamily="34" charset="0"/>
                <a:ea typeface="MS PGothic" pitchFamily="34" charset="-128"/>
                <a:cs typeface="Arial" pitchFamily="34" charset="0"/>
              </a:rPr>
              <a:pPr eaLnBrk="1" hangingPunct="1">
                <a:spcBef>
                  <a:spcPct val="0"/>
                </a:spcBef>
              </a:pPr>
              <a:t>32</a:t>
            </a:fld>
            <a:endParaRPr lang="en-US" altLang="en-US" smtClean="0">
              <a:solidFill>
                <a:prstClr val="black"/>
              </a:solidFill>
              <a:latin typeface="Arial" pitchFamily="34" charset="0"/>
              <a:ea typeface="MS PGothic" pitchFamily="34" charset="-128"/>
              <a:cs typeface="Arial" pitchFamily="34"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32E7772-99AB-4D00-ABAC-E1AB34571C7D}" type="slidenum">
              <a:rPr lang="en-US" altLang="en-US" smtClean="0">
                <a:solidFill>
                  <a:prstClr val="black"/>
                </a:solidFill>
                <a:latin typeface="Arial" pitchFamily="34" charset="0"/>
              </a:rPr>
              <a:pPr eaLnBrk="1" hangingPunct="1">
                <a:spcBef>
                  <a:spcPct val="0"/>
                </a:spcBef>
              </a:pPr>
              <a:t>35</a:t>
            </a:fld>
            <a:endParaRPr lang="en-US" altLang="en-US" smtClean="0">
              <a:solidFill>
                <a:prstClr val="black"/>
              </a:solidFill>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3CE2C352-4E46-4BF4-B346-1E4954E00BF1}" type="slidenum">
              <a:rPr lang="en-US" smtClean="0">
                <a:latin typeface="Times New Roman" pitchFamily="18" charset="0"/>
              </a:rPr>
              <a:pPr/>
              <a:t>36</a:t>
            </a:fld>
            <a:endParaRPr lang="en-US" smtClean="0">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D0FEDB26-F56E-4F70-8D82-A3D53C66E241}" type="slidenum">
              <a:rPr lang="en-US" smtClean="0">
                <a:latin typeface="Times New Roman" pitchFamily="18" charset="0"/>
              </a:rPr>
              <a:pPr/>
              <a:t>38</a:t>
            </a:fld>
            <a:endParaRPr lang="en-US" smtClean="0">
              <a:latin typeface="Times New Roman" pitchFamily="18" charset="0"/>
            </a:endParaRPr>
          </a:p>
        </p:txBody>
      </p:sp>
      <p:sp>
        <p:nvSpPr>
          <p:cNvPr id="93187" name="Rectangle 2"/>
          <p:cNvSpPr>
            <a:spLocks noGrp="1" noRot="1" noChangeAspect="1" noChangeArrowheads="1" noTextEdit="1"/>
          </p:cNvSpPr>
          <p:nvPr>
            <p:ph type="sldImg"/>
          </p:nvPr>
        </p:nvSpPr>
        <p:spPr>
          <a:xfrm>
            <a:off x="2897188" y="527050"/>
            <a:ext cx="3505200" cy="2628900"/>
          </a:xfrm>
          <a:ln/>
        </p:spPr>
      </p:sp>
      <p:sp>
        <p:nvSpPr>
          <p:cNvPr id="93188"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smtClean="0"/>
              <a:t>These are the control data used to make xGEOID06a, GEOID03 and GEOID99 (GPS on bench marks: GPSBM’s).</a:t>
            </a:r>
          </a:p>
          <a:p>
            <a:pPr>
              <a:buFontTx/>
              <a:buChar char="•"/>
            </a:pPr>
            <a:r>
              <a:rPr lang="en-US" smtClean="0"/>
              <a:t>Improvements in Distribution are primarily due to obtaining data in Canada.</a:t>
            </a:r>
          </a:p>
          <a:p>
            <a:pPr>
              <a:buFontTx/>
              <a:buChar char="•"/>
            </a:pPr>
            <a:r>
              <a:rPr lang="en-US" smtClean="0"/>
              <a:t>The bulk of the increase comes in one state: Minnesota (603 =&gt; 4161).</a:t>
            </a:r>
          </a:p>
          <a:p>
            <a:pPr>
              <a:buFontTx/>
              <a:buChar char="•"/>
            </a:pPr>
            <a:r>
              <a:rPr lang="en-US" smtClean="0"/>
              <a:t>Note the inequitable distribution.</a:t>
            </a:r>
          </a:p>
          <a:p>
            <a:pPr>
              <a:buFontTx/>
              <a:buChar char="•"/>
            </a:pPr>
            <a:r>
              <a:rPr lang="en-US" smtClean="0"/>
              <a:t>You could practically grid the GPSBM’s in South Carolina or Minnesota and get a good result.</a:t>
            </a:r>
          </a:p>
          <a:p>
            <a:pPr>
              <a:buFontTx/>
              <a:buChar char="•"/>
            </a:pPr>
            <a:r>
              <a:rPr lang="en-US" smtClean="0"/>
              <a:t>Other places are not so fortunate…</a:t>
            </a:r>
          </a:p>
          <a:p>
            <a:pPr>
              <a:buFontTx/>
              <a:buChar char="•"/>
            </a:pPr>
            <a:r>
              <a:rPr lang="en-US" smtClean="0"/>
              <a:t>Also note that this shows distribution but not quality of the points. </a:t>
            </a:r>
          </a:p>
          <a:p>
            <a:pPr>
              <a:buFontTx/>
              <a:buChar char="•"/>
            </a:pPr>
            <a:r>
              <a:rPr lang="en-US" smtClean="0"/>
              <a:t>Some regions (e.g., Texas) have systematic quality problems (due to subsidence) that impact the GPSBM’s and the derived hybrid geoids.</a:t>
            </a:r>
          </a:p>
          <a:p>
            <a:pPr>
              <a:buFontTx/>
              <a:buChar char="•"/>
            </a:pPr>
            <a:r>
              <a:rPr lang="en-US" smtClean="0"/>
              <a:t>Current techniques rely on creating models of the systematic effects at multiple wavelengths. If the spatial density doesn’t support the shorter wavelength models, then the quality of predictions will commensurately be reduced.</a:t>
            </a:r>
          </a:p>
          <a:p>
            <a:pPr>
              <a:buFontTx/>
              <a:buChar char="•"/>
            </a:pPr>
            <a:r>
              <a:rPr lang="en-US" smtClean="0"/>
              <a:t>Note that a hyper-dense survey isn’t necessary to achieve optimal results. Later discussion on Minnesota will emphasize this.</a:t>
            </a:r>
          </a:p>
          <a:p>
            <a:pPr>
              <a:buFontTx/>
              <a:buChar char="•"/>
            </a:pP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5FCE1448-F191-440C-B798-03D88C292803}" type="slidenum">
              <a:rPr lang="en-US" smtClean="0">
                <a:solidFill>
                  <a:srgbClr val="000000"/>
                </a:solidFill>
                <a:latin typeface="Times New Roman" pitchFamily="18" charset="0"/>
              </a:rPr>
              <a:pPr/>
              <a:t>39</a:t>
            </a:fld>
            <a:endParaRPr lang="en-US" smtClean="0">
              <a:solidFill>
                <a:srgbClr val="000000"/>
              </a:solidFill>
              <a:latin typeface="Times New Roman"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41</a:t>
            </a:fld>
            <a:endParaRPr lang="en-US"/>
          </a:p>
        </p:txBody>
      </p:sp>
    </p:spTree>
    <p:extLst>
      <p:ext uri="{BB962C8B-B14F-4D97-AF65-F5344CB8AC3E}">
        <p14:creationId xmlns:p14="http://schemas.microsoft.com/office/powerpoint/2010/main" val="3138105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907" eaLnBrk="0" hangingPunct="0">
              <a:defRPr>
                <a:solidFill>
                  <a:schemeClr val="tx1"/>
                </a:solidFill>
                <a:latin typeface="Symbol" pitchFamily="18" charset="2"/>
              </a:defRPr>
            </a:lvl1pPr>
            <a:lvl2pPr marL="702693" indent="-270267" defTabSz="918907" eaLnBrk="0" hangingPunct="0">
              <a:defRPr>
                <a:solidFill>
                  <a:schemeClr val="tx1"/>
                </a:solidFill>
                <a:latin typeface="Symbol" pitchFamily="18" charset="2"/>
              </a:defRPr>
            </a:lvl2pPr>
            <a:lvl3pPr marL="1081067" indent="-216214" defTabSz="918907" eaLnBrk="0" hangingPunct="0">
              <a:defRPr>
                <a:solidFill>
                  <a:schemeClr val="tx1"/>
                </a:solidFill>
                <a:latin typeface="Symbol" pitchFamily="18" charset="2"/>
              </a:defRPr>
            </a:lvl3pPr>
            <a:lvl4pPr marL="1513494" indent="-216214" defTabSz="918907" eaLnBrk="0" hangingPunct="0">
              <a:defRPr>
                <a:solidFill>
                  <a:schemeClr val="tx1"/>
                </a:solidFill>
                <a:latin typeface="Symbol" pitchFamily="18" charset="2"/>
              </a:defRPr>
            </a:lvl4pPr>
            <a:lvl5pPr marL="1945922" indent="-216214" defTabSz="918907" eaLnBrk="0" hangingPunct="0">
              <a:defRPr>
                <a:solidFill>
                  <a:schemeClr val="tx1"/>
                </a:solidFill>
                <a:latin typeface="Symbol" pitchFamily="18" charset="2"/>
              </a:defRPr>
            </a:lvl5pPr>
            <a:lvl6pPr marL="2378348" indent="-216214" defTabSz="918907" eaLnBrk="0" fontAlgn="base" hangingPunct="0">
              <a:spcBef>
                <a:spcPct val="0"/>
              </a:spcBef>
              <a:spcAft>
                <a:spcPct val="0"/>
              </a:spcAft>
              <a:defRPr>
                <a:solidFill>
                  <a:schemeClr val="tx1"/>
                </a:solidFill>
                <a:latin typeface="Symbol" pitchFamily="18" charset="2"/>
              </a:defRPr>
            </a:lvl6pPr>
            <a:lvl7pPr marL="2810776" indent="-216214" defTabSz="918907" eaLnBrk="0" fontAlgn="base" hangingPunct="0">
              <a:spcBef>
                <a:spcPct val="0"/>
              </a:spcBef>
              <a:spcAft>
                <a:spcPct val="0"/>
              </a:spcAft>
              <a:defRPr>
                <a:solidFill>
                  <a:schemeClr val="tx1"/>
                </a:solidFill>
                <a:latin typeface="Symbol" pitchFamily="18" charset="2"/>
              </a:defRPr>
            </a:lvl7pPr>
            <a:lvl8pPr marL="3243202" indent="-216214" defTabSz="918907" eaLnBrk="0" fontAlgn="base" hangingPunct="0">
              <a:spcBef>
                <a:spcPct val="0"/>
              </a:spcBef>
              <a:spcAft>
                <a:spcPct val="0"/>
              </a:spcAft>
              <a:defRPr>
                <a:solidFill>
                  <a:schemeClr val="tx1"/>
                </a:solidFill>
                <a:latin typeface="Symbol" pitchFamily="18" charset="2"/>
              </a:defRPr>
            </a:lvl8pPr>
            <a:lvl9pPr marL="3675629" indent="-216214" defTabSz="918907" eaLnBrk="0" fontAlgn="base" hangingPunct="0">
              <a:spcBef>
                <a:spcPct val="0"/>
              </a:spcBef>
              <a:spcAft>
                <a:spcPct val="0"/>
              </a:spcAft>
              <a:defRPr>
                <a:solidFill>
                  <a:schemeClr val="tx1"/>
                </a:solidFill>
                <a:latin typeface="Symbol" pitchFamily="18" charset="2"/>
              </a:defRPr>
            </a:lvl9pPr>
          </a:lstStyle>
          <a:p>
            <a:fld id="{A34E7C45-FC23-43E3-972D-21FE4002084D}" type="slidenum">
              <a:rPr lang="en-US" smtClean="0">
                <a:solidFill>
                  <a:prstClr val="black"/>
                </a:solidFill>
                <a:latin typeface="Times New Roman" pitchFamily="18" charset="0"/>
              </a:rPr>
              <a:pPr/>
              <a:t>43</a:t>
            </a:fld>
            <a:endParaRPr lang="en-US" smtClean="0">
              <a:solidFill>
                <a:prstClr val="black"/>
              </a:solidFill>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6D337AE-4660-4676-A862-3F9A0B8AEE34}" type="slidenum">
              <a:rPr lang="en-US" altLang="en-US" smtClean="0">
                <a:latin typeface="Arial" pitchFamily="34" charset="0"/>
                <a:ea typeface="MS PGothic" pitchFamily="34" charset="-128"/>
                <a:cs typeface="Arial" pitchFamily="34" charset="0"/>
              </a:rPr>
              <a:pPr eaLnBrk="1" fontAlgn="base" hangingPunct="1">
                <a:spcBef>
                  <a:spcPct val="0"/>
                </a:spcBef>
                <a:spcAft>
                  <a:spcPct val="0"/>
                </a:spcAft>
              </a:pPr>
              <a:t>5</a:t>
            </a:fld>
            <a:endParaRPr lang="en-US" altLang="en-US" smtClean="0">
              <a:latin typeface="Arial" pitchFamily="34" charset="0"/>
              <a:ea typeface="MS PGothic" pitchFamily="34" charset="-128"/>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889" eaLnBrk="0" hangingPunct="0">
              <a:defRPr>
                <a:solidFill>
                  <a:schemeClr val="tx1"/>
                </a:solidFill>
                <a:latin typeface="Symbol" pitchFamily="18" charset="2"/>
              </a:defRPr>
            </a:lvl1pPr>
            <a:lvl2pPr marL="702693" indent="-270267" defTabSz="900889" eaLnBrk="0" hangingPunct="0">
              <a:defRPr>
                <a:solidFill>
                  <a:schemeClr val="tx1"/>
                </a:solidFill>
                <a:latin typeface="Symbol" pitchFamily="18" charset="2"/>
              </a:defRPr>
            </a:lvl2pPr>
            <a:lvl3pPr marL="1081067" indent="-216214" defTabSz="900889" eaLnBrk="0" hangingPunct="0">
              <a:defRPr>
                <a:solidFill>
                  <a:schemeClr val="tx1"/>
                </a:solidFill>
                <a:latin typeface="Symbol" pitchFamily="18" charset="2"/>
              </a:defRPr>
            </a:lvl3pPr>
            <a:lvl4pPr marL="1513494" indent="-216214" defTabSz="900889" eaLnBrk="0" hangingPunct="0">
              <a:defRPr>
                <a:solidFill>
                  <a:schemeClr val="tx1"/>
                </a:solidFill>
                <a:latin typeface="Symbol" pitchFamily="18" charset="2"/>
              </a:defRPr>
            </a:lvl4pPr>
            <a:lvl5pPr marL="1945922" indent="-216214" defTabSz="900889" eaLnBrk="0" hangingPunct="0">
              <a:defRPr>
                <a:solidFill>
                  <a:schemeClr val="tx1"/>
                </a:solidFill>
                <a:latin typeface="Symbol" pitchFamily="18" charset="2"/>
              </a:defRPr>
            </a:lvl5pPr>
            <a:lvl6pPr marL="2378348" indent="-216214" defTabSz="900889" eaLnBrk="0" fontAlgn="base" hangingPunct="0">
              <a:spcBef>
                <a:spcPct val="0"/>
              </a:spcBef>
              <a:spcAft>
                <a:spcPct val="0"/>
              </a:spcAft>
              <a:defRPr>
                <a:solidFill>
                  <a:schemeClr val="tx1"/>
                </a:solidFill>
                <a:latin typeface="Symbol" pitchFamily="18" charset="2"/>
              </a:defRPr>
            </a:lvl6pPr>
            <a:lvl7pPr marL="2810776" indent="-216214" defTabSz="900889" eaLnBrk="0" fontAlgn="base" hangingPunct="0">
              <a:spcBef>
                <a:spcPct val="0"/>
              </a:spcBef>
              <a:spcAft>
                <a:spcPct val="0"/>
              </a:spcAft>
              <a:defRPr>
                <a:solidFill>
                  <a:schemeClr val="tx1"/>
                </a:solidFill>
                <a:latin typeface="Symbol" pitchFamily="18" charset="2"/>
              </a:defRPr>
            </a:lvl7pPr>
            <a:lvl8pPr marL="3243202" indent="-216214" defTabSz="900889" eaLnBrk="0" fontAlgn="base" hangingPunct="0">
              <a:spcBef>
                <a:spcPct val="0"/>
              </a:spcBef>
              <a:spcAft>
                <a:spcPct val="0"/>
              </a:spcAft>
              <a:defRPr>
                <a:solidFill>
                  <a:schemeClr val="tx1"/>
                </a:solidFill>
                <a:latin typeface="Symbol" pitchFamily="18" charset="2"/>
              </a:defRPr>
            </a:lvl8pPr>
            <a:lvl9pPr marL="3675629" indent="-216214" defTabSz="900889" eaLnBrk="0" fontAlgn="base" hangingPunct="0">
              <a:spcBef>
                <a:spcPct val="0"/>
              </a:spcBef>
              <a:spcAft>
                <a:spcPct val="0"/>
              </a:spcAft>
              <a:defRPr>
                <a:solidFill>
                  <a:schemeClr val="tx1"/>
                </a:solidFill>
                <a:latin typeface="Symbol" pitchFamily="18" charset="2"/>
              </a:defRPr>
            </a:lvl9pPr>
          </a:lstStyle>
          <a:p>
            <a:fld id="{53315FDD-B919-421F-8589-9D3C49C4AC72}" type="slidenum">
              <a:rPr lang="en-US" smtClean="0">
                <a:solidFill>
                  <a:prstClr val="black"/>
                </a:solidFill>
                <a:latin typeface="Times New Roman" pitchFamily="18" charset="0"/>
              </a:rPr>
              <a:pPr/>
              <a:t>44</a:t>
            </a:fld>
            <a:endParaRPr lang="en-US" smtClean="0">
              <a:solidFill>
                <a:prstClr val="black"/>
              </a:solidFill>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CE1F1103-A6C1-4B92-8FE5-16498527F514}" type="slidenum">
              <a:rPr lang="en-US" smtClean="0">
                <a:solidFill>
                  <a:prstClr val="black"/>
                </a:solidFill>
              </a:rPr>
              <a:pPr>
                <a:defRPr/>
              </a:pPr>
              <a:t>45</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rPr>
              <a:t>We’ve set up a basic GIS GPRA monitoring in the War Room.  We will report the coordinates of our survey monthly and they will calculate our percentages.  </a:t>
            </a:r>
          </a:p>
        </p:txBody>
      </p:sp>
      <p:sp>
        <p:nvSpPr>
          <p:cNvPr id="2211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D550FB62-776F-4336-AB51-99B2495F40AA}" type="slidenum">
              <a:rPr lang="en-US" altLang="en-US" smtClean="0">
                <a:solidFill>
                  <a:srgbClr val="000000"/>
                </a:solidFill>
                <a:latin typeface="Arial" pitchFamily="34" charset="0"/>
              </a:rPr>
              <a:pPr eaLnBrk="1" hangingPunct="1">
                <a:spcBef>
                  <a:spcPct val="0"/>
                </a:spcBef>
                <a:defRPr/>
              </a:pPr>
              <a:t>46</a:t>
            </a:fld>
            <a:endParaRPr lang="en-US" altLang="en-US" smtClean="0">
              <a:solidFill>
                <a:srgbClr val="000000"/>
              </a:solidFill>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rPr>
              <a:t>GRAV-D surveys have been operating on a number of aircraft.  In order to accomplish our objectives within budget, we utilize a “portfolio” of aircraft of both government and contract origin.  We’ve used the NOAA Jet Prop and the P-3, although little opportunity exists for further use of these aircraft.  We operate about five months/year aboard the BLM Pilatus PC-12 aircraft.  This aircraft is used for fire-spotting during warmer weather months in AK and the western US.   This year we began working with </a:t>
            </a:r>
            <a:r>
              <a:rPr lang="en-US" altLang="en-US" dirty="0" err="1" smtClean="0">
                <a:latin typeface="Arial" pitchFamily="34" charset="0"/>
              </a:rPr>
              <a:t>Fugro</a:t>
            </a:r>
            <a:r>
              <a:rPr lang="en-US" altLang="en-US" dirty="0" smtClean="0">
                <a:latin typeface="Arial" pitchFamily="34" charset="0"/>
              </a:rPr>
              <a:t> to provide us aircraft services. We plan also to work this year with the Naval Research Lab and the VXS-1 Navy Squadron aboard their RC-12 King Air aircraft.</a:t>
            </a: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ADF5521-8E2F-4252-A0CE-E00811529953}" type="slidenum">
              <a:rPr lang="en-US" altLang="en-US" smtClean="0">
                <a:solidFill>
                  <a:prstClr val="black"/>
                </a:solidFill>
                <a:latin typeface="Arial" pitchFamily="34" charset="0"/>
              </a:rPr>
              <a:pPr eaLnBrk="1" hangingPunct="1">
                <a:spcBef>
                  <a:spcPct val="0"/>
                </a:spcBef>
              </a:pPr>
              <a:t>47</a:t>
            </a:fld>
            <a:endParaRPr lang="en-US" altLang="en-US" smtClean="0">
              <a:solidFill>
                <a:prstClr val="black"/>
              </a:solidFill>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rPr>
              <a:t>The above quote refers to one of many ambitious goals in the NGS 10 year plan. While admirable, its achievability remains an open question. In order to begin addressing the actual achievable accuracy of a gravimetric geoid model, NGS will engage in a variety of testing methods prior to the 2022 date when the gravimetric geoid will serve as the reference surface for a new vertical datum. The first such testing method took place in the summer of 2011 and is known as the Geoid Slope Validation Survey of 2011, or </a:t>
            </a:r>
            <a:r>
              <a:rPr lang="en-US" altLang="en-US" b="1" dirty="0" smtClean="0">
                <a:latin typeface="Arial" pitchFamily="34" charset="0"/>
              </a:rPr>
              <a:t>GSVS11</a:t>
            </a:r>
            <a:r>
              <a:rPr lang="en-US" altLang="en-US" dirty="0" smtClean="0">
                <a:latin typeface="Arial" pitchFamily="34" charset="0"/>
              </a:rPr>
              <a:t>. As its name implies, this survey tested the accuracy of differential geoid undulations between points ("geoid slopes") from NGS's gravimetric geoid models. The baseline for comparison will be independently computed geoid slopes from two methods, GPS and leveling as well as Deflections of the Vertical.</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8F979AB-891C-43A6-93F3-D9C6F2114063}" type="slidenum">
              <a:rPr lang="en-US" altLang="en-US" smtClean="0">
                <a:solidFill>
                  <a:prstClr val="black"/>
                </a:solidFill>
                <a:latin typeface="Arial" pitchFamily="34" charset="0"/>
              </a:rPr>
              <a:pPr eaLnBrk="1" hangingPunct="1">
                <a:spcBef>
                  <a:spcPct val="0"/>
                </a:spcBef>
              </a:pPr>
              <a:t>48</a:t>
            </a:fld>
            <a:endParaRPr lang="en-US" altLang="en-US" smtClean="0">
              <a:solidFill>
                <a:prstClr val="black"/>
              </a:solidFill>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ndParaRP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40F36AE-61EC-470F-822E-72A62167CC05}" type="slidenum">
              <a:rPr lang="en-US" altLang="en-US" smtClean="0">
                <a:solidFill>
                  <a:prstClr val="black"/>
                </a:solidFill>
                <a:latin typeface="Arial" pitchFamily="34" charset="0"/>
              </a:rPr>
              <a:pPr eaLnBrk="1" hangingPunct="1">
                <a:spcBef>
                  <a:spcPct val="0"/>
                </a:spcBef>
              </a:pPr>
              <a:t>49</a:t>
            </a:fld>
            <a:endParaRPr lang="en-US" altLang="en-US" smtClean="0">
              <a:solidFill>
                <a:prstClr val="black"/>
              </a:solidFill>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Although a geoid slope validation survey won’t validate the absolute accuracy of the geoid model, it will help point out weakness in data and theory.  The accuracy of the terrestrial surveys will be best achievable, and formal accuracy estimates will be used to bound allowable disagreements with modeled geoid slopes.</a:t>
            </a:r>
          </a:p>
        </p:txBody>
      </p:sp>
      <p:sp>
        <p:nvSpPr>
          <p:cNvPr id="2242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644E5D0E-1E1D-44A1-B2C8-791650DEB75F}" type="slidenum">
              <a:rPr lang="en-US" altLang="en-US" sz="1300" smtClean="0">
                <a:solidFill>
                  <a:srgbClr val="000000"/>
                </a:solidFill>
              </a:rPr>
              <a:pPr eaLnBrk="1" hangingPunct="1">
                <a:spcBef>
                  <a:spcPct val="0"/>
                </a:spcBef>
                <a:defRPr/>
              </a:pPr>
              <a:t>50</a:t>
            </a:fld>
            <a:endParaRPr lang="en-US" altLang="en-US" sz="1300" smtClean="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reasons for the above are:</a:t>
            </a:r>
          </a:p>
          <a:p>
            <a:r>
              <a:rPr lang="en-US" altLang="en-US" smtClean="0"/>
              <a:t>&gt;100 km    :  to allow for direct comparison to GOCE and GRACE</a:t>
            </a:r>
          </a:p>
          <a:p>
            <a:r>
              <a:rPr lang="en-US" altLang="en-US" smtClean="0"/>
              <a:t>Under GRAV-D  :  So that geoids with/without airborne gravity can be compared</a:t>
            </a:r>
          </a:p>
          <a:p>
            <a:r>
              <a:rPr lang="en-US" altLang="en-US" smtClean="0"/>
              <a:t>Avoid woods:  Better GPS visibility</a:t>
            </a:r>
          </a:p>
          <a:p>
            <a:r>
              <a:rPr lang="en-US" altLang="en-US" smtClean="0"/>
              <a:t>Roads:  Ease of accessibility </a:t>
            </a:r>
          </a:p>
          <a:p>
            <a:r>
              <a:rPr lang="en-US" altLang="en-US" smtClean="0"/>
              <a:t>Cloud-Free Nights:  For the DoV camera to see the stars</a:t>
            </a:r>
          </a:p>
          <a:p>
            <a:r>
              <a:rPr lang="en-US" altLang="en-US" smtClean="0"/>
              <a:t>Bridges:  To avoid “river crossings” in the geodetic leveling</a:t>
            </a:r>
          </a:p>
          <a:p>
            <a:r>
              <a:rPr lang="en-US" altLang="en-US" smtClean="0"/>
              <a:t>Low Elevations:  So the errors from correcting from surface data to the geoid are minimized</a:t>
            </a:r>
          </a:p>
          <a:p>
            <a:r>
              <a:rPr lang="en-US" altLang="en-US" smtClean="0"/>
              <a:t>Geoid slope:  To have an interesting signal to choose from</a:t>
            </a:r>
          </a:p>
          <a:p>
            <a:r>
              <a:rPr lang="en-US" altLang="en-US" smtClean="0"/>
              <a:t>Travel costs:  To minimize cost of survey</a:t>
            </a:r>
          </a:p>
          <a:p>
            <a:endParaRPr lang="en-US" altLang="en-US" smtClean="0"/>
          </a:p>
        </p:txBody>
      </p:sp>
      <p:sp>
        <p:nvSpPr>
          <p:cNvPr id="2252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C3537CA4-A733-4469-8B6F-327FF2B1FE3F}" type="slidenum">
              <a:rPr lang="en-US" altLang="en-US" sz="1300" smtClean="0">
                <a:solidFill>
                  <a:srgbClr val="000000"/>
                </a:solidFill>
              </a:rPr>
              <a:pPr eaLnBrk="1" hangingPunct="1">
                <a:spcBef>
                  <a:spcPct val="0"/>
                </a:spcBef>
                <a:defRPr/>
              </a:pPr>
              <a:t>51</a:t>
            </a:fld>
            <a:endParaRPr lang="en-US" altLang="en-US" sz="1300" smtClean="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B7639CC-BA0A-4DF3-A5EA-899B00D2BBE0}" type="slidenum">
              <a:rPr lang="en-US" altLang="en-US" smtClean="0">
                <a:solidFill>
                  <a:prstClr val="black"/>
                </a:solidFill>
                <a:ea typeface="MS PGothic" pitchFamily="34" charset="-128"/>
              </a:rPr>
              <a:pPr eaLnBrk="1" hangingPunct="1">
                <a:spcBef>
                  <a:spcPct val="0"/>
                </a:spcBef>
              </a:pPr>
              <a:t>52</a:t>
            </a:fld>
            <a:endParaRPr lang="en-US" altLang="en-US" smtClean="0">
              <a:solidFill>
                <a:prstClr val="black"/>
              </a:solidFill>
              <a:ea typeface="MS PGothic"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But will this method produce a sufficiently accurate geoid?</a:t>
            </a:r>
          </a:p>
          <a:p>
            <a:pPr>
              <a:spcBef>
                <a:spcPct val="0"/>
              </a:spcBef>
            </a:pPr>
            <a:endParaRPr lang="en-US" altLang="en-US" smtClean="0"/>
          </a:p>
          <a:p>
            <a:pPr>
              <a:spcBef>
                <a:spcPct val="0"/>
              </a:spcBef>
            </a:pPr>
            <a:r>
              <a:rPr lang="en-US" altLang="en-US" smtClean="0"/>
              <a:t>This summer, we conducted an experiment to determine the accuracy of our geoid.  We selected a line that extended 325 km from downtown Austin, Texas (North end) to Rockport, Texas (South end).  There were 218 official survey points along the line, with an average spacing of 1.5 km between them.  We compared the slope of the geoid along the line determined with GPS + leveling with deflections of the vertical as measured by the ETH Zurich DIADEM zenith camera.  We also compared the observed geoid slope with slopes calculated from various geoid models to evaluate the their quality.  As for NGS models, we tested geoids that both included and didn’t include new GRAV-D airborne gravity.</a:t>
            </a:r>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17D04B2-9A52-4A48-B0BD-E3ECA5CA0FC7}" type="slidenum">
              <a:rPr lang="en-US" altLang="en-US" smtClean="0">
                <a:solidFill>
                  <a:prstClr val="black"/>
                </a:solidFill>
                <a:ea typeface="MS PGothic" pitchFamily="34" charset="-128"/>
              </a:rPr>
              <a:pPr eaLnBrk="1" hangingPunct="1">
                <a:spcBef>
                  <a:spcPct val="0"/>
                </a:spcBef>
              </a:pPr>
              <a:t>61</a:t>
            </a:fld>
            <a:endParaRPr lang="en-US" altLang="en-US" smtClean="0">
              <a:solidFill>
                <a:prstClr val="black"/>
              </a:solidFill>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6</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The Survey verified that the inclusion of the GRAV-D airborne survey improved the geoid slope accuracies at all distances measured by the survey.  </a:t>
            </a: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B8429F0-88DD-42A1-85ED-950F71C3E8C0}" type="slidenum">
              <a:rPr lang="en-US" altLang="en-US" smtClean="0">
                <a:solidFill>
                  <a:prstClr val="black"/>
                </a:solidFill>
                <a:ea typeface="MS PGothic" pitchFamily="34" charset="-128"/>
              </a:rPr>
              <a:pPr eaLnBrk="1" hangingPunct="1">
                <a:spcBef>
                  <a:spcPct val="0"/>
                </a:spcBef>
              </a:pPr>
              <a:t>62</a:t>
            </a:fld>
            <a:endParaRPr lang="en-US" altLang="en-US" smtClean="0">
              <a:solidFill>
                <a:prstClr val="black"/>
              </a:solidFill>
              <a:ea typeface="MS PGothic"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4738" name="Shape 155"/>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endParaRPr lang="en-US" altLang="en-US" smtClean="0"/>
          </a:p>
        </p:txBody>
      </p:sp>
      <p:sp>
        <p:nvSpPr>
          <p:cNvPr id="244739" name="Shape 156"/>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62" name="Shape 13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endParaRPr lang="en-US" altLang="en-US" smtClean="0"/>
          </a:p>
        </p:txBody>
      </p:sp>
      <p:sp>
        <p:nvSpPr>
          <p:cNvPr id="245763" name="Shape 137"/>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pPr defTabSz="916906"/>
            <a:fld id="{4903CA10-6E57-4DBB-805C-6410B52A72D6}" type="slidenum">
              <a:rPr lang="en-US" smtClean="0"/>
              <a:pPr defTabSz="916906"/>
              <a:t>66</a:t>
            </a:fld>
            <a:endParaRPr lang="en-US" dirty="0" smtClean="0"/>
          </a:p>
        </p:txBody>
      </p:sp>
      <p:sp>
        <p:nvSpPr>
          <p:cNvPr id="163843"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1239106" y="3318779"/>
            <a:ext cx="6932731" cy="3144231"/>
          </a:xfrm>
          <a:ln/>
        </p:spPr>
        <p:txBody>
          <a:bodyPr/>
          <a:lstStyle/>
          <a:p>
            <a:pPr>
              <a:buFont typeface="Arial" pitchFamily="34" charset="0"/>
              <a:buChar char="•"/>
              <a:defRPr/>
            </a:pPr>
            <a:r>
              <a:rPr lang="en-US" dirty="0" smtClean="0"/>
              <a:t> Multiple questions come up about using the new vertical datum.  Two examples are given in the next few slides.  The first is the example of how the new datum will address subsidence, say for floodplain mapping.  The second example is about how the datum will be accessible when there aren’t bench marks in the immediate region of interest.  Both examples rely on this simple formula:</a:t>
            </a:r>
          </a:p>
          <a:p>
            <a:pPr marL="669229" lvl="1" indent="-228555">
              <a:buFontTx/>
              <a:buAutoNum type="arabicParenR"/>
              <a:defRPr/>
            </a:pPr>
            <a:r>
              <a:rPr lang="en-US" dirty="0" smtClean="0"/>
              <a:t>Get an ellipsoid height (h) from GNSS in the latest geometric datum (the replacement for NAD 83)</a:t>
            </a:r>
          </a:p>
          <a:p>
            <a:pPr marL="669229" lvl="1" indent="-228555">
              <a:buFontTx/>
              <a:buAutoNum type="arabicParenR"/>
              <a:defRPr/>
            </a:pPr>
            <a:r>
              <a:rPr lang="en-US" strike="sngStrike" dirty="0" smtClean="0"/>
              <a:t>Remove</a:t>
            </a:r>
            <a:r>
              <a:rPr lang="en-US" dirty="0" smtClean="0"/>
              <a:t> </a:t>
            </a:r>
            <a:r>
              <a:rPr lang="en-US" dirty="0" smtClean="0">
                <a:solidFill>
                  <a:srgbClr val="FF0000"/>
                </a:solidFill>
              </a:rPr>
              <a:t>Subtract </a:t>
            </a:r>
            <a:r>
              <a:rPr lang="en-US" dirty="0" smtClean="0"/>
              <a:t>the NGS provided </a:t>
            </a:r>
            <a:r>
              <a:rPr lang="en-US" dirty="0" err="1" smtClean="0"/>
              <a:t>geoid</a:t>
            </a:r>
            <a:r>
              <a:rPr lang="en-US" strike="sngStrike" dirty="0" smtClean="0"/>
              <a:t> model</a:t>
            </a:r>
            <a:r>
              <a:rPr lang="en-US" dirty="0" smtClean="0"/>
              <a:t>  </a:t>
            </a:r>
            <a:r>
              <a:rPr lang="en-US" dirty="0" smtClean="0">
                <a:solidFill>
                  <a:srgbClr val="FF0000"/>
                </a:solidFill>
              </a:rPr>
              <a:t>height </a:t>
            </a:r>
            <a:r>
              <a:rPr lang="en-US" dirty="0" smtClean="0"/>
              <a:t>(N)</a:t>
            </a:r>
          </a:p>
          <a:p>
            <a:pPr marL="669229" lvl="1" indent="-228555">
              <a:buFontTx/>
              <a:buAutoNum type="arabicParenR"/>
              <a:defRPr/>
            </a:pPr>
            <a:r>
              <a:rPr lang="en-US" dirty="0" smtClean="0"/>
              <a:t>The </a:t>
            </a:r>
            <a:r>
              <a:rPr lang="en-US" dirty="0" err="1" smtClean="0"/>
              <a:t>orthometric</a:t>
            </a:r>
            <a:r>
              <a:rPr lang="en-US" dirty="0" smtClean="0"/>
              <a:t> height in the new datum (H) is just H=h-N</a:t>
            </a:r>
          </a:p>
          <a:p>
            <a:pPr>
              <a:buFont typeface="Arial" pitchFamily="34" charset="0"/>
              <a:buChar char="•"/>
              <a:defRPr/>
            </a:pPr>
            <a:r>
              <a:rPr lang="en-US" dirty="0" smtClean="0"/>
              <a:t> NGS will eventually stop making the claim that we “know” the heights of bench marks as the method of providing access to the vertical datum.  What NGS will do is provide the </a:t>
            </a:r>
            <a:r>
              <a:rPr lang="en-US" dirty="0" err="1" smtClean="0"/>
              <a:t>orthometric</a:t>
            </a:r>
            <a:r>
              <a:rPr lang="en-US" dirty="0" smtClean="0"/>
              <a:t> height to a user on the day of their survey (and with the disclaimer that this height should not be taken as “known” for very long, due to the dynamic nature of the Earth).</a:t>
            </a:r>
          </a:p>
          <a:p>
            <a:pPr>
              <a:defRPr/>
            </a:pPr>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pPr>
              <a:buFontTx/>
              <a:buChar char="•"/>
            </a:pPr>
            <a:r>
              <a:rPr lang="en-US" smtClean="0"/>
              <a:t> In areas where a brand new (relatively speaking) GNSS based ellipsoid height has been determined at an NAVD 88 bench mark, that data will allow for NGS to convert to the new datum.  </a:t>
            </a:r>
          </a:p>
          <a:p>
            <a:pPr>
              <a:buFontTx/>
              <a:buChar char="•"/>
            </a:pPr>
            <a:r>
              <a:rPr lang="en-US" smtClean="0"/>
              <a:t> The more of these points that can be determined right near the time of the new datum’s release, the better will be the conversion.</a:t>
            </a:r>
          </a:p>
          <a:p>
            <a:endParaRPr lang="en-US" smtClean="0"/>
          </a:p>
        </p:txBody>
      </p:sp>
      <p:sp>
        <p:nvSpPr>
          <p:cNvPr id="164868" name="Slide Number Placeholder 3"/>
          <p:cNvSpPr>
            <a:spLocks noGrp="1"/>
          </p:cNvSpPr>
          <p:nvPr>
            <p:ph type="sldNum" sz="quarter" idx="5"/>
          </p:nvPr>
        </p:nvSpPr>
        <p:spPr>
          <a:noFill/>
        </p:spPr>
        <p:txBody>
          <a:bodyPr/>
          <a:lstStyle/>
          <a:p>
            <a:pPr defTabSz="916906"/>
            <a:fld id="{76C50353-76AD-4994-A8F6-594C0160D8F2}" type="slidenum">
              <a:rPr lang="en-US" smtClean="0"/>
              <a:pPr defTabSz="916906"/>
              <a:t>67</a:t>
            </a:fld>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pPr defTabSz="916906"/>
            <a:fld id="{4F80D1E5-FC27-4D09-94B1-3B23F4DCE1A0}" type="slidenum">
              <a:rPr lang="en-US" smtClean="0"/>
              <a:pPr defTabSz="916906"/>
              <a:t>68</a:t>
            </a:fld>
            <a:endParaRPr lang="en-US" dirty="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pPr defTabSz="916906"/>
            <a:fld id="{94FA399F-2521-4990-AD98-E959835B5CFF}" type="slidenum">
              <a:rPr lang="en-US" smtClean="0"/>
              <a:pPr defTabSz="916906"/>
              <a:t>69</a:t>
            </a:fld>
            <a:endParaRPr lang="en-US" dirty="0" smtClean="0"/>
          </a:p>
        </p:txBody>
      </p:sp>
      <p:sp>
        <p:nvSpPr>
          <p:cNvPr id="174083" name="Rectangle 2"/>
          <p:cNvSpPr>
            <a:spLocks noGrp="1" noRot="1" noChangeAspect="1" noChangeArrowheads="1" noTextEdit="1"/>
          </p:cNvSpPr>
          <p:nvPr>
            <p:ph type="sldImg"/>
          </p:nvPr>
        </p:nvSpPr>
        <p:spPr>
          <a:xfrm>
            <a:off x="2894013" y="527050"/>
            <a:ext cx="3506787" cy="2628900"/>
          </a:xfrm>
          <a:ln/>
        </p:spPr>
      </p:sp>
      <p:sp>
        <p:nvSpPr>
          <p:cNvPr id="174084" name="Rectangle 3"/>
          <p:cNvSpPr>
            <a:spLocks noGrp="1" noChangeArrowheads="1"/>
          </p:cNvSpPr>
          <p:nvPr>
            <p:ph type="body" idx="1"/>
          </p:nvPr>
        </p:nvSpPr>
        <p:spPr>
          <a:xfrm>
            <a:off x="930891" y="3330653"/>
            <a:ext cx="7434620" cy="3152542"/>
          </a:xfrm>
          <a:noFill/>
          <a:ln/>
        </p:spPr>
        <p:txBody>
          <a:bodyPr/>
          <a:lstStyle/>
          <a:p>
            <a:pPr>
              <a:buFontTx/>
              <a:buChar char="•"/>
            </a:pPr>
            <a:r>
              <a:rPr lang="en-US" b="1" smtClean="0"/>
              <a:t>ACURRACY BUT NOT CONSISTENCY!!</a:t>
            </a:r>
          </a:p>
          <a:p>
            <a:pPr>
              <a:buFontTx/>
              <a:buChar char="•"/>
            </a:pPr>
            <a:endParaRPr lang="en-US" b="1" smtClean="0"/>
          </a:p>
          <a:p>
            <a:pPr>
              <a:buFontTx/>
              <a:buChar char="•"/>
            </a:pPr>
            <a:r>
              <a:rPr lang="en-US" b="1" smtClean="0"/>
              <a:t>To summarize:  This slide shows how far we’ve come since 1986, really since 1927.</a:t>
            </a:r>
          </a:p>
          <a:p>
            <a:pPr>
              <a:buFontTx/>
              <a:buChar char="•"/>
            </a:pPr>
            <a:r>
              <a:rPr lang="en-US" b="1" smtClean="0"/>
              <a:t>Unfortunately, ---  Next slide  ----</a:t>
            </a:r>
          </a:p>
          <a:p>
            <a:endParaRPr lang="en-US" b="1" smtClean="0"/>
          </a:p>
          <a:p>
            <a:endParaRPr lang="en-US" b="1"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defTabSz="916906"/>
            <a:fld id="{39FB1233-5D74-437A-8B1C-8DB9C9F36300}" type="slidenum">
              <a:rPr lang="en-US" smtClean="0"/>
              <a:pPr defTabSz="916906"/>
              <a:t>70</a:t>
            </a:fld>
            <a:endParaRPr lang="en-US" dirty="0" smtClean="0"/>
          </a:p>
        </p:txBody>
      </p:sp>
      <p:sp>
        <p:nvSpPr>
          <p:cNvPr id="172035" name="Rectangle 2"/>
          <p:cNvSpPr>
            <a:spLocks noGrp="1" noRot="1" noChangeAspect="1" noChangeArrowheads="1" noTextEdit="1"/>
          </p:cNvSpPr>
          <p:nvPr>
            <p:ph type="sldImg"/>
          </p:nvPr>
        </p:nvSpPr>
        <p:spPr>
          <a:xfrm>
            <a:off x="2895600" y="527050"/>
            <a:ext cx="3505200" cy="2628900"/>
          </a:xfrm>
          <a:ln/>
        </p:spPr>
      </p:sp>
      <p:sp>
        <p:nvSpPr>
          <p:cNvPr id="172036" name="Rectangle 3"/>
          <p:cNvSpPr>
            <a:spLocks noGrp="1" noChangeArrowheads="1"/>
          </p:cNvSpPr>
          <p:nvPr>
            <p:ph type="body" idx="1"/>
          </p:nvPr>
        </p:nvSpPr>
        <p:spPr>
          <a:xfrm>
            <a:off x="928807" y="3329465"/>
            <a:ext cx="7438786" cy="3153730"/>
          </a:xfrm>
          <a:noFill/>
          <a:ln/>
        </p:spPr>
        <p:txBody>
          <a:bodyPr/>
          <a:lstStyle/>
          <a:p>
            <a:endParaRPr lang="en-US" b="1" dirty="0" smtClean="0"/>
          </a:p>
          <a:p>
            <a:endParaRPr lang="en-US" b="1"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44605218-2645-4B8D-8F53-2A6118421F98}" type="slidenum">
              <a:rPr lang="en-US" altLang="en-US" smtClean="0">
                <a:latin typeface="Times New Roman" pitchFamily="18" charset="0"/>
              </a:rPr>
              <a:pPr/>
              <a:t>71</a:t>
            </a:fld>
            <a:endParaRPr lang="en-US" altLang="en-US" smtClean="0">
              <a:latin typeface="Times New Roman" pitchFamily="18" charset="0"/>
            </a:endParaRPr>
          </a:p>
        </p:txBody>
      </p:sp>
      <p:sp>
        <p:nvSpPr>
          <p:cNvPr id="113667" name="Rectangle 2"/>
          <p:cNvSpPr>
            <a:spLocks noGrp="1" noRot="1" noChangeAspect="1" noChangeArrowheads="1" noTextEdit="1"/>
          </p:cNvSpPr>
          <p:nvPr>
            <p:ph type="sldImg"/>
          </p:nvPr>
        </p:nvSpPr>
        <p:spPr>
          <a:xfrm>
            <a:off x="2894013" y="527050"/>
            <a:ext cx="3506787" cy="2628900"/>
          </a:xfrm>
          <a:ln/>
        </p:spPr>
      </p:sp>
      <p:sp>
        <p:nvSpPr>
          <p:cNvPr id="113668" name="Rectangle 3"/>
          <p:cNvSpPr>
            <a:spLocks noGrp="1" noChangeArrowheads="1"/>
          </p:cNvSpPr>
          <p:nvPr>
            <p:ph type="body" idx="1"/>
          </p:nvPr>
        </p:nvSpPr>
        <p:spPr>
          <a:xfrm>
            <a:off x="930045" y="3330172"/>
            <a:ext cx="7436313" cy="3152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b="1" smtClean="0"/>
              <a:t>ACURRACY BUT NOT CONSISTENCY!!</a:t>
            </a:r>
          </a:p>
          <a:p>
            <a:pPr>
              <a:buFontTx/>
              <a:buChar char="•"/>
            </a:pPr>
            <a:endParaRPr lang="en-US" altLang="en-US" b="1" smtClean="0"/>
          </a:p>
          <a:p>
            <a:pPr>
              <a:buFontTx/>
              <a:buChar char="•"/>
            </a:pPr>
            <a:r>
              <a:rPr lang="en-US" altLang="en-US" b="1" smtClean="0"/>
              <a:t>To summarize:  This slide shows how far we’ve come since 1986, really since 1927.</a:t>
            </a:r>
          </a:p>
          <a:p>
            <a:pPr>
              <a:buFontTx/>
              <a:buChar char="•"/>
            </a:pPr>
            <a:r>
              <a:rPr lang="en-US" altLang="en-US" b="1" smtClean="0"/>
              <a:t>Unfortunately, ---  Next slide  ----</a:t>
            </a:r>
          </a:p>
          <a:p>
            <a:endParaRPr lang="en-US" altLang="en-US" b="1" smtClean="0"/>
          </a:p>
          <a:p>
            <a:endParaRPr lang="en-US" altLang="en-US" b="1"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BDB6E3F-7432-4033-8DAC-2299F20AA367}" type="slidenum">
              <a:rPr lang="en-US" altLang="en-US" smtClean="0">
                <a:solidFill>
                  <a:srgbClr val="000000"/>
                </a:solidFill>
                <a:latin typeface="Arial" pitchFamily="34" charset="0"/>
                <a:cs typeface="Arial" pitchFamily="34" charset="0"/>
              </a:rPr>
              <a:pPr eaLnBrk="1" hangingPunct="1">
                <a:spcBef>
                  <a:spcPct val="0"/>
                </a:spcBef>
              </a:pPr>
              <a:t>8</a:t>
            </a:fld>
            <a:endParaRPr lang="en-US" altLang="en-US" smtClean="0">
              <a:solidFill>
                <a:srgbClr val="000000"/>
              </a:solidFill>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C453DF3F-F9BD-4797-8C30-B0992ADA6FC5}" type="slidenum">
              <a:rPr lang="en-US" smtClean="0">
                <a:latin typeface="Times New Roman" pitchFamily="18" charset="0"/>
              </a:rPr>
              <a:pPr/>
              <a:t>10</a:t>
            </a:fld>
            <a:endParaRPr lang="en-US" smtClean="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71131A8-D2C6-4D36-9B73-6E9AB5F9A8AE}" type="slidenum">
              <a:rPr lang="en-US" smtClean="0">
                <a:latin typeface="Arial" pitchFamily="34" charset="0"/>
              </a:rPr>
              <a:pPr eaLnBrk="1" hangingPunct="1"/>
              <a:t>11</a:t>
            </a:fld>
            <a:endParaRPr lang="en-US" smtClean="0">
              <a:latin typeface="Arial" pitchFamily="34" charset="0"/>
            </a:endParaRPr>
          </a:p>
        </p:txBody>
      </p:sp>
      <p:sp>
        <p:nvSpPr>
          <p:cNvPr id="29286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mtClean="0">
                <a:latin typeface="Arial" pitchFamily="34" charset="0"/>
              </a:rPr>
              <a:t>New Developments for OPUS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73688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8/24/2016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89799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8/24/2016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30745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8/24/2016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23094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31543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62280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18994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4280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59748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284586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5184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5753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02622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2402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15504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8/24/2016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40537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8/24/2016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2977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8/24/2016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01597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93911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5009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50570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660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74187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66638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858034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42866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14892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40732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022949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8/24/2016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0825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8/24/2016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79226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8/24/2016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8546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9532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24388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66993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49504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44596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16183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440891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24809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58303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40425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95426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8/24/2016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8319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5588" cy="6889750"/>
          </a:xfrm>
          <a:prstGeom prst="rect">
            <a:avLst/>
          </a:prstGeom>
          <a:noFill/>
          <a:ln w="9525">
            <a:noFill/>
            <a:miter lim="800000"/>
            <a:headEnd/>
            <a:tailEnd/>
          </a:ln>
        </p:spPr>
      </p:pic>
      <p:sp>
        <p:nvSpPr>
          <p:cNvPr id="967683" name="Rectangle 3"/>
          <p:cNvSpPr>
            <a:spLocks noGrp="1" noChangeArrowheads="1"/>
          </p:cNvSpPr>
          <p:nvPr>
            <p:ph type="ctrTitle"/>
          </p:nvPr>
        </p:nvSpPr>
        <p:spPr>
          <a:xfrm>
            <a:off x="1295400" y="1295400"/>
            <a:ext cx="6553200" cy="1143000"/>
          </a:xfrm>
        </p:spPr>
        <p:txBody>
          <a:bodyPr/>
          <a:lstStyle>
            <a:lvl1pPr>
              <a:defRPr sz="4400">
                <a:solidFill>
                  <a:schemeClr val="bg1"/>
                </a:solidFill>
              </a:defRPr>
            </a:lvl1pPr>
          </a:lstStyle>
          <a:p>
            <a:r>
              <a:rPr lang="en-US"/>
              <a:t>Click to edit Master title style</a:t>
            </a:r>
          </a:p>
        </p:txBody>
      </p:sp>
      <p:sp>
        <p:nvSpPr>
          <p:cNvPr id="967684" name="Rectangle 4"/>
          <p:cNvSpPr>
            <a:spLocks noGrp="1" noChangeArrowheads="1"/>
          </p:cNvSpPr>
          <p:nvPr>
            <p:ph type="subTitle" idx="1"/>
          </p:nvPr>
        </p:nvSpPr>
        <p:spPr>
          <a:xfrm>
            <a:off x="1295400" y="2743200"/>
            <a:ext cx="6553200" cy="2209800"/>
          </a:xfrm>
        </p:spPr>
        <p:txBody>
          <a:bodyPr/>
          <a:lstStyle>
            <a:lvl1pPr marL="0" indent="0" algn="ctr">
              <a:buFontTx/>
              <a:buNone/>
              <a:defRPr sz="2800" b="1"/>
            </a:lvl1pPr>
          </a:lstStyle>
          <a:p>
            <a:r>
              <a:rPr lang="en-US"/>
              <a:t>Click to edit Master subtitle style</a:t>
            </a:r>
          </a:p>
        </p:txBody>
      </p:sp>
    </p:spTree>
    <p:extLst>
      <p:ext uri="{BB962C8B-B14F-4D97-AF65-F5344CB8AC3E}">
        <p14:creationId xmlns:p14="http://schemas.microsoft.com/office/powerpoint/2010/main" val="4602012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8/24/2016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74898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8/24/2016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5196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73355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53609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58288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38778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48903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20821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1834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95462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1308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2708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0881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213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154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4645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02304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4015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457200"/>
            <a:ext cx="211455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19125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5267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9336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9172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2718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2965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905000"/>
            <a:ext cx="3505200" cy="3048000"/>
          </a:xfrm>
        </p:spPr>
        <p:txBody>
          <a:bodyPr/>
          <a:lstStyle/>
          <a:p>
            <a:pPr lvl="0"/>
            <a:endParaRPr lang="en-US" noProof="0" dirty="0" smtClean="0"/>
          </a:p>
        </p:txBody>
      </p:sp>
    </p:spTree>
    <p:extLst>
      <p:ext uri="{BB962C8B-B14F-4D97-AF65-F5344CB8AC3E}">
        <p14:creationId xmlns:p14="http://schemas.microsoft.com/office/powerpoint/2010/main" val="3863785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9710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7517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6194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972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7516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8/24/2016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4638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8/24/2016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7030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8/24/2016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9620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02884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5399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559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0679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7817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8808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540355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35334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1397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9759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6834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8/24/2016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3461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8/24/2016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3894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382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8/24/2016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7014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6727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421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3733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5593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48738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379195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1540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91672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071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54917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41938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8/24/2016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05964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8/24/2016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709112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8/24/2016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93117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01185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56339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72664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02315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64458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45217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93256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74124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54873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99175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8/24/2016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82799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8/24/2016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74014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8/24/2016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1040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20276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654382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2030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35373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33504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446275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18084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96402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77066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82232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8/24/2016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11605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8/24/2016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21168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8/24/2016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146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25467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84553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49188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526561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34386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779701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96472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7564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85113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8/24/2016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380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4.jpe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4.jpe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4.jpe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4.jpe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4.jpe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4.jpe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4.jpeg"/><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4.jpe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4.jpe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5" r:id="rId12"/>
    <p:sldLayoutId id="2147483856" r:id="rId13"/>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8/24/2016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667874816"/>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8/24/2016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78292484"/>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9" cstate="print"/>
          <a:srcRect/>
          <a:stretch>
            <a:fillRect/>
          </a:stretch>
        </p:blipFill>
        <p:spPr bwMode="auto">
          <a:xfrm>
            <a:off x="0" y="0"/>
            <a:ext cx="9145588" cy="6859588"/>
          </a:xfrm>
          <a:prstGeom prst="rect">
            <a:avLst/>
          </a:prstGeom>
          <a:noFill/>
          <a:ln w="9525">
            <a:noFill/>
            <a:miter lim="800000"/>
            <a:headEnd/>
            <a:tailEnd/>
          </a:ln>
        </p:spPr>
      </p:pic>
      <p:sp>
        <p:nvSpPr>
          <p:cNvPr id="966659" name="Text Box 3"/>
          <p:cNvSpPr txBox="1">
            <a:spLocks noChangeArrowheads="1"/>
          </p:cNvSpPr>
          <p:nvPr/>
        </p:nvSpPr>
        <p:spPr bwMode="auto">
          <a:xfrm>
            <a:off x="898525" y="1736725"/>
            <a:ext cx="184150" cy="457200"/>
          </a:xfrm>
          <a:prstGeom prst="rect">
            <a:avLst/>
          </a:prstGeom>
          <a:noFill/>
          <a:ln w="9525">
            <a:noFill/>
            <a:miter lim="800000"/>
            <a:headEnd/>
            <a:tailEnd/>
          </a:ln>
          <a:effectLst/>
        </p:spPr>
        <p:txBody>
          <a:bodyPr wrap="none">
            <a:spAutoFit/>
          </a:bodyPr>
          <a:lstStyle/>
          <a:p>
            <a:pPr defTabSz="914400" eaLnBrk="0" hangingPunct="0">
              <a:defRPr/>
            </a:pPr>
            <a:endParaRPr lang="en-US" sz="2400" dirty="0">
              <a:solidFill>
                <a:srgbClr val="000000"/>
              </a:solidFill>
              <a:latin typeface="Times" pitchFamily="18" charset="0"/>
              <a:ea typeface="+mn-ea"/>
            </a:endParaRPr>
          </a:p>
        </p:txBody>
      </p:sp>
      <p:sp>
        <p:nvSpPr>
          <p:cNvPr id="966660" name="Text Box 4"/>
          <p:cNvSpPr txBox="1">
            <a:spLocks noChangeArrowheads="1"/>
          </p:cNvSpPr>
          <p:nvPr/>
        </p:nvSpPr>
        <p:spPr bwMode="auto">
          <a:xfrm>
            <a:off x="2362200" y="1600200"/>
            <a:ext cx="6096000" cy="457200"/>
          </a:xfrm>
          <a:prstGeom prst="rect">
            <a:avLst/>
          </a:prstGeom>
          <a:noFill/>
          <a:ln w="9525">
            <a:noFill/>
            <a:miter lim="800000"/>
            <a:headEnd/>
            <a:tailEnd/>
          </a:ln>
          <a:effectLst/>
        </p:spPr>
        <p:txBody>
          <a:bodyPr>
            <a:spAutoFit/>
          </a:bodyPr>
          <a:lstStyle/>
          <a:p>
            <a:pPr defTabSz="914400" eaLnBrk="0" hangingPunct="0">
              <a:spcBef>
                <a:spcPct val="50000"/>
              </a:spcBef>
              <a:defRPr/>
            </a:pPr>
            <a:endParaRPr lang="en-US" sz="2400" dirty="0">
              <a:solidFill>
                <a:srgbClr val="000000"/>
              </a:solidFill>
              <a:latin typeface="Times" pitchFamily="18" charset="0"/>
              <a:ea typeface="+mn-ea"/>
            </a:endParaRPr>
          </a:p>
        </p:txBody>
      </p:sp>
      <p:sp>
        <p:nvSpPr>
          <p:cNvPr id="10245" name="Rectangle 5"/>
          <p:cNvSpPr>
            <a:spLocks noGrp="1" noChangeArrowheads="1"/>
          </p:cNvSpPr>
          <p:nvPr>
            <p:ph type="title"/>
          </p:nvPr>
        </p:nvSpPr>
        <p:spPr bwMode="auto">
          <a:xfrm>
            <a:off x="457200" y="457200"/>
            <a:ext cx="8458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6" name="Rectangle 6"/>
          <p:cNvSpPr>
            <a:spLocks noGrp="1" noChangeArrowheads="1"/>
          </p:cNvSpPr>
          <p:nvPr>
            <p:ph type="body" idx="1"/>
          </p:nvPr>
        </p:nvSpPr>
        <p:spPr bwMode="auto">
          <a:xfrm>
            <a:off x="1219200" y="1905000"/>
            <a:ext cx="71628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79514834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Lst>
  <p:txStyles>
    <p:title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pitchFamily="34" charset="0"/>
        </a:defRPr>
      </a:lvl2pPr>
      <a:lvl3pPr algn="ctr" rtl="0" eaLnBrk="0" fontAlgn="base" hangingPunct="0">
        <a:spcBef>
          <a:spcPct val="0"/>
        </a:spcBef>
        <a:spcAft>
          <a:spcPct val="0"/>
        </a:spcAft>
        <a:defRPr sz="2400" b="1">
          <a:solidFill>
            <a:schemeClr val="tx1"/>
          </a:solidFill>
          <a:latin typeface="Verdana" pitchFamily="34" charset="0"/>
        </a:defRPr>
      </a:lvl3pPr>
      <a:lvl4pPr algn="ctr" rtl="0" eaLnBrk="0" fontAlgn="base" hangingPunct="0">
        <a:spcBef>
          <a:spcPct val="0"/>
        </a:spcBef>
        <a:spcAft>
          <a:spcPct val="0"/>
        </a:spcAft>
        <a:defRPr sz="2400" b="1">
          <a:solidFill>
            <a:schemeClr val="tx1"/>
          </a:solidFill>
          <a:latin typeface="Verdana" pitchFamily="34" charset="0"/>
        </a:defRPr>
      </a:lvl4pPr>
      <a:lvl5pPr algn="ctr" rtl="0" eaLnBrk="0" fontAlgn="base" hangingPunct="0">
        <a:spcBef>
          <a:spcPct val="0"/>
        </a:spcBef>
        <a:spcAft>
          <a:spcPct val="0"/>
        </a:spcAft>
        <a:defRPr sz="2400" b="1">
          <a:solidFill>
            <a:schemeClr val="tx1"/>
          </a:solidFill>
          <a:latin typeface="Verdana" pitchFamily="34" charset="0"/>
        </a:defRPr>
      </a:lvl5pPr>
      <a:lvl6pPr marL="457200" algn="ctr" rtl="0" fontAlgn="base">
        <a:spcBef>
          <a:spcPct val="0"/>
        </a:spcBef>
        <a:spcAft>
          <a:spcPct val="0"/>
        </a:spcAft>
        <a:defRPr sz="2400" b="1">
          <a:solidFill>
            <a:schemeClr val="tx1"/>
          </a:solidFill>
          <a:latin typeface="Verdana" pitchFamily="34" charset="0"/>
        </a:defRPr>
      </a:lvl6pPr>
      <a:lvl7pPr marL="914400" algn="ctr" rtl="0" fontAlgn="base">
        <a:spcBef>
          <a:spcPct val="0"/>
        </a:spcBef>
        <a:spcAft>
          <a:spcPct val="0"/>
        </a:spcAft>
        <a:defRPr sz="2400" b="1">
          <a:solidFill>
            <a:schemeClr val="tx1"/>
          </a:solidFill>
          <a:latin typeface="Verdana" pitchFamily="34" charset="0"/>
        </a:defRPr>
      </a:lvl7pPr>
      <a:lvl8pPr marL="1371600" algn="ctr" rtl="0" fontAlgn="base">
        <a:spcBef>
          <a:spcPct val="0"/>
        </a:spcBef>
        <a:spcAft>
          <a:spcPct val="0"/>
        </a:spcAft>
        <a:defRPr sz="2400" b="1">
          <a:solidFill>
            <a:schemeClr val="tx1"/>
          </a:solidFill>
          <a:latin typeface="Verdana" pitchFamily="34" charset="0"/>
        </a:defRPr>
      </a:lvl8pPr>
      <a:lvl9pPr marL="1828800" algn="ctr" rtl="0" fontAlgn="base">
        <a:spcBef>
          <a:spcPct val="0"/>
        </a:spcBef>
        <a:spcAft>
          <a:spcPct val="0"/>
        </a:spcAft>
        <a:defRPr sz="2400" b="1">
          <a:solidFill>
            <a:schemeClr val="tx1"/>
          </a:solidFill>
          <a:latin typeface="Verdana"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8/24/2016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34674136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8/24/2016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0395543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8/24/2016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40096168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8/24/2016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4221103553"/>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8/24/2016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543627309"/>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8/24/2016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558424554"/>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8/24/2016</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70813205"/>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32.xml"/><Relationship Id="rId4" Type="http://schemas.openxmlformats.org/officeDocument/2006/relationships/hyperlink" Target="http://student.britannica.com/ebi/art-5319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ngs.noaa.gov/INFO/NGS10yearplan.pdf" TargetMode="External"/><Relationship Id="rId2" Type="http://schemas.openxmlformats.org/officeDocument/2006/relationships/notesSlide" Target="../notesSlides/notesSlide14.xml"/><Relationship Id="rId1" Type="http://schemas.openxmlformats.org/officeDocument/2006/relationships/slideLayout" Target="../slideLayouts/slideLayout76.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3.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1.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47.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41.xml"/><Relationship Id="rId4" Type="http://schemas.openxmlformats.org/officeDocument/2006/relationships/image" Target="../media/image40.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141.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8.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84.xml"/><Relationship Id="rId5" Type="http://schemas.openxmlformats.org/officeDocument/2006/relationships/image" Target="../media/image45.jpe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9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97.xml"/><Relationship Id="rId5" Type="http://schemas.openxmlformats.org/officeDocument/2006/relationships/hyperlink" Target="http://www.ngs.noaa.gov/GRAV-D/data_products.shtml" TargetMode="External"/><Relationship Id="rId4" Type="http://schemas.openxmlformats.org/officeDocument/2006/relationships/image" Target="../media/image51.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110.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3.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wmf"/><Relationship Id="rId2" Type="http://schemas.openxmlformats.org/officeDocument/2006/relationships/notesSlide" Target="../notesSlides/notesSlide37.xml"/><Relationship Id="rId1" Type="http://schemas.openxmlformats.org/officeDocument/2006/relationships/slideLayout" Target="../slideLayouts/slideLayout123.xml"/><Relationship Id="rId6" Type="http://schemas.openxmlformats.org/officeDocument/2006/relationships/image" Target="../media/image59.gif"/><Relationship Id="rId5" Type="http://schemas.openxmlformats.org/officeDocument/2006/relationships/image" Target="../media/image58.wmf"/><Relationship Id="rId4" Type="http://schemas.openxmlformats.org/officeDocument/2006/relationships/image" Target="../media/image57.w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3.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3.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8.xml"/><Relationship Id="rId5" Type="http://schemas.openxmlformats.org/officeDocument/2006/relationships/image" Target="../media/image65.jpeg"/><Relationship Id="rId4" Type="http://schemas.openxmlformats.org/officeDocument/2006/relationships/image" Target="../media/image64.jpe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27.xml"/><Relationship Id="rId5" Type="http://schemas.openxmlformats.org/officeDocument/2006/relationships/image" Target="../media/image69.jpeg"/><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7.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8.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8.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25.xml"/><Relationship Id="rId5" Type="http://schemas.openxmlformats.org/officeDocument/2006/relationships/image" Target="../media/image77.jpeg"/><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3.xml"/><Relationship Id="rId1" Type="http://schemas.openxmlformats.org/officeDocument/2006/relationships/tags" Target="../tags/tag1.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3.xml"/><Relationship Id="rId1" Type="http://schemas.openxmlformats.org/officeDocument/2006/relationships/tags" Target="../tags/tag2.xml"/><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png"/><Relationship Id="rId1" Type="http://schemas.openxmlformats.org/officeDocument/2006/relationships/slideLayout" Target="../slideLayouts/slideLayout125.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12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3.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www.amerisurv.com/PDF/TheAmericanSurveyor_SnayPearson-CopingWithTectonicMotion_Vol7No9.pdf"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hyperlink" Target="http://www.amerisurv.com/PDF/TheAmericanSurveyor_SnayPearson-CopingWithTectonicMotion_Vol7No9.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8.w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498144" y="1125559"/>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4000" dirty="0" smtClean="0">
                <a:latin typeface="Times New Roman" pitchFamily="18" charset="0"/>
                <a:cs typeface="Times New Roman" pitchFamily="18" charset="0"/>
              </a:rPr>
              <a:t>Journey to</a:t>
            </a:r>
          </a:p>
          <a:p>
            <a:pPr algn="ctr" eaLnBrk="1" hangingPunct="1"/>
            <a:r>
              <a:rPr lang="en-US" sz="4000" dirty="0" smtClean="0">
                <a:latin typeface="Times New Roman" pitchFamily="18" charset="0"/>
                <a:cs typeface="Times New Roman" pitchFamily="18" charset="0"/>
              </a:rPr>
              <a:t>the Moving Center of the Earth</a:t>
            </a:r>
            <a:endParaRPr lang="en-US" sz="4000" dirty="0">
              <a:latin typeface="Times New Roman" pitchFamily="18" charset="0"/>
              <a:cs typeface="Times New Roman" pitchFamily="18" charset="0"/>
            </a:endParaRPr>
          </a:p>
        </p:txBody>
      </p:sp>
      <p:sp>
        <p:nvSpPr>
          <p:cNvPr id="30723" name="Content Placeholder 2"/>
          <p:cNvSpPr txBox="1">
            <a:spLocks/>
          </p:cNvSpPr>
          <p:nvPr/>
        </p:nvSpPr>
        <p:spPr bwMode="auto">
          <a:xfrm>
            <a:off x="335839" y="3991179"/>
            <a:ext cx="8707271" cy="121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2800" dirty="0">
                <a:solidFill>
                  <a:srgbClr val="000000"/>
                </a:solidFill>
                <a:latin typeface="Times New Roman" pitchFamily="18" charset="0"/>
              </a:rPr>
              <a:t>The Evolution of the National Spatial Reference System</a:t>
            </a:r>
          </a:p>
          <a:p>
            <a:pPr algn="ctr">
              <a:lnSpc>
                <a:spcPct val="95000"/>
              </a:lnSpc>
              <a:buClr>
                <a:srgbClr val="000000"/>
              </a:buClr>
              <a:buSzPct val="45000"/>
            </a:pPr>
            <a:r>
              <a:rPr lang="en-GB" sz="2000" dirty="0" smtClean="0">
                <a:solidFill>
                  <a:srgbClr val="000000"/>
                </a:solidFill>
                <a:latin typeface="Times New Roman" pitchFamily="18" charset="0"/>
              </a:rPr>
              <a:t>NCEES Annual Meeting</a:t>
            </a:r>
          </a:p>
          <a:p>
            <a:pPr algn="ctr">
              <a:lnSpc>
                <a:spcPct val="95000"/>
              </a:lnSpc>
              <a:buClr>
                <a:srgbClr val="000000"/>
              </a:buClr>
              <a:buSzPct val="45000"/>
            </a:pPr>
            <a:r>
              <a:rPr lang="en-GB" sz="2000" dirty="0" smtClean="0">
                <a:solidFill>
                  <a:srgbClr val="000000"/>
                </a:solidFill>
                <a:latin typeface="Times New Roman" pitchFamily="18" charset="0"/>
              </a:rPr>
              <a:t>August 24, 2016</a:t>
            </a:r>
          </a:p>
        </p:txBody>
      </p:sp>
      <p:sp>
        <p:nvSpPr>
          <p:cNvPr id="30725" name="TextBox 1"/>
          <p:cNvSpPr txBox="1">
            <a:spLocks noChangeArrowheads="1"/>
          </p:cNvSpPr>
          <p:nvPr/>
        </p:nvSpPr>
        <p:spPr bwMode="auto">
          <a:xfrm>
            <a:off x="1731963" y="5330096"/>
            <a:ext cx="59150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b="1" dirty="0">
                <a:latin typeface="Times New Roman" pitchFamily="18" charset="0"/>
              </a:rPr>
              <a:t>Dan </a:t>
            </a:r>
            <a:r>
              <a:rPr lang="en-GB" b="1" dirty="0" smtClean="0">
                <a:latin typeface="Times New Roman" pitchFamily="18" charset="0"/>
              </a:rPr>
              <a:t>Martin</a:t>
            </a:r>
          </a:p>
          <a:p>
            <a:pPr algn="ctr"/>
            <a:r>
              <a:rPr lang="en-GB" b="1" dirty="0" smtClean="0">
                <a:latin typeface="Times New Roman" pitchFamily="18" charset="0"/>
              </a:rPr>
              <a:t>NOAA/National Geodetic Survey</a:t>
            </a:r>
            <a:endParaRPr lang="en-GB" b="1" dirty="0">
              <a:latin typeface="Times New Roman" pitchFamily="18" charset="0"/>
            </a:endParaRPr>
          </a:p>
          <a:p>
            <a:pPr algn="ctr"/>
            <a:r>
              <a:rPr lang="en-GB" b="1" dirty="0" smtClean="0">
                <a:latin typeface="Times New Roman" pitchFamily="18" charset="0"/>
              </a:rPr>
              <a:t>Northeast Regional </a:t>
            </a:r>
            <a:r>
              <a:rPr lang="en-GB" b="1" dirty="0">
                <a:latin typeface="Times New Roman" pitchFamily="18" charset="0"/>
              </a:rPr>
              <a:t>Geodetic Advisor</a:t>
            </a:r>
          </a:p>
          <a:p>
            <a:pPr algn="ctr"/>
            <a:r>
              <a:rPr lang="en-GB" b="1" dirty="0">
                <a:latin typeface="Times New Roman" pitchFamily="18" charset="0"/>
              </a:rPr>
              <a:t>Dan.martin@noaa.gov</a:t>
            </a:r>
          </a:p>
          <a:p>
            <a:pPr algn="ctr"/>
            <a:r>
              <a:rPr lang="en-GB" b="1" dirty="0" smtClean="0">
                <a:latin typeface="Times New Roman" pitchFamily="18" charset="0"/>
              </a:rPr>
              <a:t>240-676-4762</a:t>
            </a:r>
            <a:endParaRPr lang="en-GB" b="1" dirty="0">
              <a:latin typeface="Times New Roman" pitchFamily="18" charset="0"/>
            </a:endParaRPr>
          </a:p>
        </p:txBody>
      </p:sp>
      <p:pic>
        <p:nvPicPr>
          <p:cNvPr id="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7456" y="2494330"/>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38200" y="609600"/>
            <a:ext cx="7315200" cy="1143000"/>
          </a:xfrm>
        </p:spPr>
        <p:txBody>
          <a:bodyPr/>
          <a:lstStyle/>
          <a:p>
            <a:pPr eaLnBrk="1" hangingPunct="1"/>
            <a:r>
              <a:rPr lang="en-US" sz="3000" smtClean="0">
                <a:solidFill>
                  <a:srgbClr val="0000FF"/>
                </a:solidFill>
                <a:latin typeface="Arial" charset="0"/>
              </a:rPr>
              <a:t>The NSRS has evolved</a:t>
            </a:r>
          </a:p>
        </p:txBody>
      </p:sp>
      <p:pic>
        <p:nvPicPr>
          <p:cNvPr id="16387" name="Picture 3" descr="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124200"/>
            <a:ext cx="19050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3200400" y="2057400"/>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1 Million Monuments</a:t>
            </a:r>
          </a:p>
          <a:p>
            <a:pPr algn="ctr"/>
            <a:r>
              <a:rPr lang="en-US" sz="1200">
                <a:solidFill>
                  <a:srgbClr val="A50021"/>
                </a:solidFill>
                <a:latin typeface="Times New Roman" pitchFamily="18" charset="0"/>
                <a:cs typeface="Times New Roman" pitchFamily="18" charset="0"/>
              </a:rPr>
              <a:t>(Separate Horizontal and Vertical Systems) </a:t>
            </a:r>
            <a:endParaRPr lang="en-US" sz="1200">
              <a:solidFill>
                <a:srgbClr val="A50021"/>
              </a:solidFill>
              <a:latin typeface="Times New Roman" pitchFamily="18" charset="0"/>
              <a:cs typeface="Times New Roman" pitchFamily="18" charset="0"/>
              <a:sym typeface="Wingdings" pitchFamily="2" charset="2"/>
            </a:endParaRPr>
          </a:p>
        </p:txBody>
      </p:sp>
      <p:sp>
        <p:nvSpPr>
          <p:cNvPr id="16389" name="Text Box 5"/>
          <p:cNvSpPr txBox="1">
            <a:spLocks noChangeArrowheads="1"/>
          </p:cNvSpPr>
          <p:nvPr/>
        </p:nvSpPr>
        <p:spPr bwMode="auto">
          <a:xfrm>
            <a:off x="4343400" y="2590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sym typeface="Wingdings" pitchFamily="2" charset="2"/>
              </a:rPr>
              <a:t></a:t>
            </a:r>
          </a:p>
        </p:txBody>
      </p:sp>
      <p:sp>
        <p:nvSpPr>
          <p:cNvPr id="16390" name="Text Box 6"/>
          <p:cNvSpPr txBox="1">
            <a:spLocks noChangeArrowheads="1"/>
          </p:cNvSpPr>
          <p:nvPr/>
        </p:nvSpPr>
        <p:spPr bwMode="auto">
          <a:xfrm>
            <a:off x="1371600" y="3276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endParaRPr lang="en-US"/>
          </a:p>
        </p:txBody>
      </p:sp>
      <p:sp>
        <p:nvSpPr>
          <p:cNvPr id="16391" name="Text Box 7"/>
          <p:cNvSpPr txBox="1">
            <a:spLocks noChangeArrowheads="1"/>
          </p:cNvSpPr>
          <p:nvPr/>
        </p:nvSpPr>
        <p:spPr bwMode="auto">
          <a:xfrm>
            <a:off x="3048000" y="3671888"/>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Passive Marks</a:t>
            </a:r>
            <a:endParaRPr lang="en-US" sz="1200">
              <a:solidFill>
                <a:srgbClr val="A50021"/>
              </a:solidFill>
              <a:latin typeface="Times New Roman" pitchFamily="18" charset="0"/>
              <a:cs typeface="Times New Roman" pitchFamily="18" charset="0"/>
            </a:endParaRPr>
          </a:p>
          <a:p>
            <a:pPr algn="ctr"/>
            <a:r>
              <a:rPr lang="en-US" sz="1200">
                <a:solidFill>
                  <a:srgbClr val="A50021"/>
                </a:solidFill>
                <a:latin typeface="Times New Roman" pitchFamily="18" charset="0"/>
                <a:cs typeface="Times New Roman" pitchFamily="18" charset="0"/>
              </a:rPr>
              <a:t>(Limited Knowledge of Stability)</a:t>
            </a:r>
            <a:endParaRPr lang="en-US">
              <a:solidFill>
                <a:srgbClr val="A50021"/>
              </a:solidFill>
              <a:latin typeface="Times New Roman" pitchFamily="18" charset="0"/>
              <a:cs typeface="Times New Roman" pitchFamily="18" charset="0"/>
              <a:sym typeface="Wingdings" pitchFamily="2" charset="2"/>
            </a:endParaRPr>
          </a:p>
        </p:txBody>
      </p:sp>
      <p:sp>
        <p:nvSpPr>
          <p:cNvPr id="16392" name="Text Box 8"/>
          <p:cNvSpPr txBox="1">
            <a:spLocks noChangeArrowheads="1"/>
          </p:cNvSpPr>
          <p:nvPr/>
        </p:nvSpPr>
        <p:spPr bwMode="auto">
          <a:xfrm>
            <a:off x="2971800" y="5881688"/>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 GPS CORS </a:t>
            </a:r>
            <a:r>
              <a:rPr lang="en-US">
                <a:solidFill>
                  <a:srgbClr val="A50021"/>
                </a:solidFill>
                <a:latin typeface="Times New Roman" pitchFamily="18" charset="0"/>
                <a:cs typeface="Times New Roman" pitchFamily="18" charset="0"/>
                <a:sym typeface="Wingdings" pitchFamily="2" charset="2"/>
              </a:rPr>
              <a:t>   GNSS CORS</a:t>
            </a:r>
            <a:endParaRPr lang="en-US">
              <a:solidFill>
                <a:srgbClr val="A50021"/>
              </a:solidFill>
              <a:latin typeface="Times New Roman" pitchFamily="18" charset="0"/>
              <a:cs typeface="Times New Roman" pitchFamily="18" charset="0"/>
            </a:endParaRPr>
          </a:p>
        </p:txBody>
      </p:sp>
      <p:pic>
        <p:nvPicPr>
          <p:cNvPr id="16393" name="Picture 9" descr="CON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87525"/>
            <a:ext cx="25908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NS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8120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GPS-Constell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105400"/>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GNSS_revis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49530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3657600"/>
            <a:ext cx="1365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Text Box 14"/>
          <p:cNvSpPr txBox="1">
            <a:spLocks noChangeArrowheads="1"/>
          </p:cNvSpPr>
          <p:nvPr/>
        </p:nvSpPr>
        <p:spPr bwMode="auto">
          <a:xfrm>
            <a:off x="4800600" y="2057400"/>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sym typeface="Wingdings" pitchFamily="2" charset="2"/>
              </a:rPr>
              <a:t>70,000 </a:t>
            </a:r>
            <a:br>
              <a:rPr lang="en-US">
                <a:solidFill>
                  <a:srgbClr val="A50021"/>
                </a:solidFill>
                <a:latin typeface="Times New Roman" pitchFamily="18" charset="0"/>
                <a:cs typeface="Times New Roman" pitchFamily="18" charset="0"/>
                <a:sym typeface="Wingdings" pitchFamily="2" charset="2"/>
              </a:rPr>
            </a:br>
            <a:r>
              <a:rPr lang="en-US">
                <a:solidFill>
                  <a:srgbClr val="A50021"/>
                </a:solidFill>
                <a:latin typeface="Times New Roman" pitchFamily="18" charset="0"/>
                <a:cs typeface="Times New Roman" pitchFamily="18" charset="0"/>
                <a:sym typeface="Wingdings" pitchFamily="2" charset="2"/>
              </a:rPr>
              <a:t>Passive Marks</a:t>
            </a:r>
          </a:p>
          <a:p>
            <a:pPr algn="ctr"/>
            <a:r>
              <a:rPr lang="en-US" sz="1200">
                <a:solidFill>
                  <a:srgbClr val="A50021"/>
                </a:solidFill>
                <a:latin typeface="Times New Roman" pitchFamily="18" charset="0"/>
                <a:cs typeface="Times New Roman" pitchFamily="18" charset="0"/>
                <a:sym typeface="Wingdings" pitchFamily="2" charset="2"/>
              </a:rPr>
              <a:t>(3-Dimensional)</a:t>
            </a:r>
            <a:endParaRPr lang="en-US" sz="1200">
              <a:solidFill>
                <a:srgbClr val="A50021"/>
              </a:solidFill>
              <a:latin typeface="Times New Roman" pitchFamily="18" charset="0"/>
              <a:cs typeface="Times New Roman" pitchFamily="18" charset="0"/>
            </a:endParaRPr>
          </a:p>
        </p:txBody>
      </p:sp>
      <p:sp>
        <p:nvSpPr>
          <p:cNvPr id="16399" name="Text Box 15"/>
          <p:cNvSpPr txBox="1">
            <a:spLocks noChangeArrowheads="1"/>
          </p:cNvSpPr>
          <p:nvPr/>
        </p:nvSpPr>
        <p:spPr bwMode="auto">
          <a:xfrm>
            <a:off x="4800600" y="3914775"/>
            <a:ext cx="1600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buFont typeface="Wingdings" pitchFamily="2" charset="2"/>
              <a:buNone/>
            </a:pPr>
            <a:r>
              <a:rPr lang="en-US" smtClean="0">
                <a:solidFill>
                  <a:srgbClr val="A50021"/>
                </a:solidFill>
                <a:latin typeface="Times New Roman" pitchFamily="18" charset="0"/>
                <a:cs typeface="Times New Roman" pitchFamily="18" charset="0"/>
                <a:sym typeface="Wingdings" pitchFamily="2" charset="2"/>
              </a:rPr>
              <a:t>≈ 2,000 </a:t>
            </a:r>
            <a:r>
              <a:rPr lang="en-US" dirty="0">
                <a:solidFill>
                  <a:srgbClr val="A50021"/>
                </a:solidFill>
                <a:latin typeface="Times New Roman" pitchFamily="18" charset="0"/>
                <a:cs typeface="Times New Roman" pitchFamily="18" charset="0"/>
                <a:sym typeface="Wingdings" pitchFamily="2" charset="2"/>
              </a:rPr>
              <a:t>GPS CORS</a:t>
            </a:r>
          </a:p>
          <a:p>
            <a:pPr algn="ctr">
              <a:buFont typeface="Wingdings" pitchFamily="2" charset="2"/>
              <a:buNone/>
            </a:pPr>
            <a:r>
              <a:rPr lang="en-US" sz="1200" dirty="0">
                <a:solidFill>
                  <a:srgbClr val="A50021"/>
                </a:solidFill>
                <a:latin typeface="Times New Roman" pitchFamily="18" charset="0"/>
                <a:cs typeface="Times New Roman" pitchFamily="18" charset="0"/>
                <a:sym typeface="Wingdings" pitchFamily="2" charset="2"/>
              </a:rPr>
              <a:t>(Time Dependent System Possible; </a:t>
            </a:r>
            <a:br>
              <a:rPr lang="en-US" sz="1200" dirty="0">
                <a:solidFill>
                  <a:srgbClr val="A50021"/>
                </a:solidFill>
                <a:latin typeface="Times New Roman" pitchFamily="18" charset="0"/>
                <a:cs typeface="Times New Roman" pitchFamily="18" charset="0"/>
                <a:sym typeface="Wingdings" pitchFamily="2" charset="2"/>
              </a:rPr>
            </a:br>
            <a:r>
              <a:rPr lang="en-US" sz="1200" dirty="0">
                <a:solidFill>
                  <a:srgbClr val="A50021"/>
                </a:solidFill>
                <a:latin typeface="Times New Roman" pitchFamily="18" charset="0"/>
                <a:cs typeface="Times New Roman" pitchFamily="18" charset="0"/>
                <a:sym typeface="Wingdings" pitchFamily="2" charset="2"/>
              </a:rPr>
              <a:t>4-Dimensional)</a:t>
            </a:r>
          </a:p>
          <a:p>
            <a:pPr algn="ctr"/>
            <a:endParaRPr lang="en-US" dirty="0">
              <a:latin typeface="Times New Roman" pitchFamily="18" charset="0"/>
              <a:cs typeface="Times New Roman" pitchFamily="18" charset="0"/>
            </a:endParaRPr>
          </a:p>
        </p:txBody>
      </p:sp>
      <p:sp>
        <p:nvSpPr>
          <p:cNvPr id="16400" name="Text Box 16"/>
          <p:cNvSpPr txBox="1">
            <a:spLocks noChangeArrowheads="1"/>
          </p:cNvSpPr>
          <p:nvPr/>
        </p:nvSpPr>
        <p:spPr bwMode="auto">
          <a:xfrm>
            <a:off x="4343400" y="42052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sym typeface="Wingdings" pitchFamily="2" charset="2"/>
              </a:rPr>
              <a:t></a:t>
            </a:r>
          </a:p>
        </p:txBody>
      </p:sp>
    </p:spTree>
    <p:extLst>
      <p:ext uri="{BB962C8B-B14F-4D97-AF65-F5344CB8AC3E}">
        <p14:creationId xmlns:p14="http://schemas.microsoft.com/office/powerpoint/2010/main" val="343705659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3"/>
          <p:cNvSpPr>
            <a:spLocks noGrp="1"/>
          </p:cNvSpPr>
          <p:nvPr>
            <p:ph type="title"/>
          </p:nvPr>
        </p:nvSpPr>
        <p:spPr>
          <a:xfrm>
            <a:off x="3111548" y="649667"/>
            <a:ext cx="4312835" cy="598488"/>
          </a:xfrm>
        </p:spPr>
        <p:txBody>
          <a:bodyPr/>
          <a:lstStyle/>
          <a:p>
            <a:pPr algn="l"/>
            <a:r>
              <a:rPr lang="en-US" sz="4000" dirty="0" smtClean="0">
                <a:ea typeface="ＭＳ Ｐゴシック" pitchFamily="34" charset="-128"/>
              </a:rPr>
              <a:t>ITRF2008</a:t>
            </a:r>
          </a:p>
        </p:txBody>
      </p:sp>
      <p:grpSp>
        <p:nvGrpSpPr>
          <p:cNvPr id="139267" name="Group 2"/>
          <p:cNvGrpSpPr>
            <a:grpSpLocks/>
          </p:cNvGrpSpPr>
          <p:nvPr/>
        </p:nvGrpSpPr>
        <p:grpSpPr bwMode="auto">
          <a:xfrm>
            <a:off x="174625" y="6562725"/>
            <a:ext cx="1460500" cy="277813"/>
            <a:chOff x="121" y="4559"/>
            <a:chExt cx="1014" cy="193"/>
          </a:xfrm>
        </p:grpSpPr>
        <p:sp>
          <p:nvSpPr>
            <p:cNvPr id="139274"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5" name="Group 4"/>
            <p:cNvGrpSpPr>
              <a:grpSpLocks/>
            </p:cNvGrpSpPr>
            <p:nvPr/>
          </p:nvGrpSpPr>
          <p:grpSpPr bwMode="auto">
            <a:xfrm>
              <a:off x="121" y="4559"/>
              <a:ext cx="1014" cy="193"/>
              <a:chOff x="121" y="4559"/>
              <a:chExt cx="1014" cy="193"/>
            </a:xfrm>
          </p:grpSpPr>
          <p:sp>
            <p:nvSpPr>
              <p:cNvPr id="139276"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39268" name="Group 7"/>
          <p:cNvGrpSpPr>
            <a:grpSpLocks/>
          </p:cNvGrpSpPr>
          <p:nvPr/>
        </p:nvGrpSpPr>
        <p:grpSpPr bwMode="auto">
          <a:xfrm>
            <a:off x="8505825" y="6540500"/>
            <a:ext cx="257175" cy="277813"/>
            <a:chOff x="5904" y="4543"/>
            <a:chExt cx="178" cy="193"/>
          </a:xfrm>
        </p:grpSpPr>
        <p:sp>
          <p:nvSpPr>
            <p:cNvPr id="139270"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1" name="Group 9"/>
            <p:cNvGrpSpPr>
              <a:grpSpLocks/>
            </p:cNvGrpSpPr>
            <p:nvPr/>
          </p:nvGrpSpPr>
          <p:grpSpPr bwMode="auto">
            <a:xfrm>
              <a:off x="5904" y="4543"/>
              <a:ext cx="178" cy="193"/>
              <a:chOff x="5904" y="4543"/>
              <a:chExt cx="178" cy="193"/>
            </a:xfrm>
          </p:grpSpPr>
          <p:sp>
            <p:nvSpPr>
              <p:cNvPr id="139272"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974EC9A1-A148-4F1F-A0E2-0F00E34D5E88}"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11</a:t>
                </a:fld>
                <a:r>
                  <a:rPr lang="en-GB" b="1" dirty="0">
                    <a:solidFill>
                      <a:srgbClr val="282878"/>
                    </a:solidFill>
                  </a:rPr>
                  <a:t> </a:t>
                </a:r>
              </a:p>
            </p:txBody>
          </p:sp>
        </p:grpSp>
      </p:grpSp>
      <p:sp>
        <p:nvSpPr>
          <p:cNvPr id="139269" name="TextBox 16"/>
          <p:cNvSpPr txBox="1">
            <a:spLocks noChangeArrowheads="1"/>
          </p:cNvSpPr>
          <p:nvPr/>
        </p:nvSpPr>
        <p:spPr bwMode="auto">
          <a:xfrm>
            <a:off x="775542" y="1851025"/>
            <a:ext cx="769970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z="2800" dirty="0"/>
              <a:t>For the geodesy, geophysics and surveying communities, the </a:t>
            </a:r>
            <a:r>
              <a:rPr lang="en-US" sz="2800" dirty="0" smtClean="0"/>
              <a:t>best </a:t>
            </a:r>
            <a:r>
              <a:rPr lang="en-US" sz="2800" dirty="0"/>
              <a:t>International Terrestrial Reference Frame is the “gold standard.”</a:t>
            </a:r>
          </a:p>
          <a:p>
            <a:pPr eaLnBrk="1" hangingPunct="1"/>
            <a:endParaRPr lang="en-US" sz="2800" dirty="0"/>
          </a:p>
          <a:p>
            <a:pPr eaLnBrk="1" hangingPunct="1"/>
            <a:r>
              <a:rPr lang="en-US" sz="2800" dirty="0"/>
              <a:t>The global community recently adopted an updated expression for the reference frame, the ITRF2008.</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111250" y="381000"/>
            <a:ext cx="6667500" cy="519113"/>
          </a:xfrm>
          <a:prstGeom prst="rect">
            <a:avLst/>
          </a:prstGeom>
          <a:noFill/>
          <a:ln w="19050">
            <a:noFill/>
            <a:miter lim="800000"/>
            <a:headEnd/>
            <a:tailEnd/>
          </a:ln>
        </p:spPr>
        <p:txBody>
          <a:bodyPr wrap="none" anchor="ctr">
            <a:spAutoFit/>
          </a:bodyPr>
          <a:lstStyle/>
          <a:p>
            <a:pPr algn="ctr" eaLnBrk="0" hangingPunct="0"/>
            <a:r>
              <a:rPr lang="en-US" sz="2800" b="1" dirty="0">
                <a:latin typeface="Times New Roman" pitchFamily="18" charset="0"/>
                <a:cs typeface="Times New Roman" pitchFamily="18" charset="0"/>
              </a:rPr>
              <a:t>Simplified Concept of  NAD 83 vs. </a:t>
            </a:r>
            <a:r>
              <a:rPr lang="en-US" sz="2800" b="1" dirty="0" smtClean="0">
                <a:latin typeface="Times New Roman" pitchFamily="18" charset="0"/>
                <a:cs typeface="Times New Roman" pitchFamily="18" charset="0"/>
              </a:rPr>
              <a:t>ITRF08</a:t>
            </a:r>
            <a:endParaRPr lang="en-US" sz="2800" dirty="0">
              <a:latin typeface="Times New Roman" pitchFamily="18" charset="0"/>
              <a:cs typeface="Times New Roman" pitchFamily="18" charset="0"/>
            </a:endParaRPr>
          </a:p>
        </p:txBody>
      </p:sp>
      <p:sp>
        <p:nvSpPr>
          <p:cNvPr id="41987" name="Line 3"/>
          <p:cNvSpPr>
            <a:spLocks noChangeShapeType="1"/>
          </p:cNvSpPr>
          <p:nvPr/>
        </p:nvSpPr>
        <p:spPr bwMode="auto">
          <a:xfrm flipV="1">
            <a:off x="254000" y="1355725"/>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41988" name="Line 4"/>
          <p:cNvSpPr>
            <a:spLocks noChangeShapeType="1"/>
          </p:cNvSpPr>
          <p:nvPr/>
        </p:nvSpPr>
        <p:spPr bwMode="auto">
          <a:xfrm>
            <a:off x="0" y="5492750"/>
            <a:ext cx="5908675" cy="0"/>
          </a:xfrm>
          <a:prstGeom prst="line">
            <a:avLst/>
          </a:prstGeom>
          <a:noFill/>
          <a:ln w="28575">
            <a:solidFill>
              <a:srgbClr val="CC0000"/>
            </a:solidFill>
            <a:round/>
            <a:headEnd/>
            <a:tailEnd type="triangle" w="med" len="med"/>
          </a:ln>
        </p:spPr>
        <p:txBody>
          <a:bodyPr wrap="none" anchor="ctr"/>
          <a:lstStyle/>
          <a:p>
            <a:endParaRPr lang="en-US"/>
          </a:p>
        </p:txBody>
      </p:sp>
      <p:sp>
        <p:nvSpPr>
          <p:cNvPr id="41989" name="Arc 5"/>
          <p:cNvSpPr>
            <a:spLocks/>
          </p:cNvSpPr>
          <p:nvPr/>
        </p:nvSpPr>
        <p:spPr bwMode="auto">
          <a:xfrm>
            <a:off x="254000" y="1644650"/>
            <a:ext cx="5402263"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sp>
        <p:nvSpPr>
          <p:cNvPr id="41990" name="Line 6"/>
          <p:cNvSpPr>
            <a:spLocks noChangeShapeType="1"/>
          </p:cNvSpPr>
          <p:nvPr/>
        </p:nvSpPr>
        <p:spPr bwMode="auto">
          <a:xfrm flipV="1">
            <a:off x="1266825" y="1066800"/>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41991" name="Line 7"/>
          <p:cNvSpPr>
            <a:spLocks noChangeShapeType="1"/>
          </p:cNvSpPr>
          <p:nvPr/>
        </p:nvSpPr>
        <p:spPr bwMode="auto">
          <a:xfrm>
            <a:off x="1012825" y="5205413"/>
            <a:ext cx="5910263" cy="0"/>
          </a:xfrm>
          <a:prstGeom prst="line">
            <a:avLst/>
          </a:prstGeom>
          <a:noFill/>
          <a:ln w="28575">
            <a:solidFill>
              <a:srgbClr val="CC0000"/>
            </a:solidFill>
            <a:round/>
            <a:headEnd/>
            <a:tailEnd type="triangle" w="med" len="med"/>
          </a:ln>
        </p:spPr>
        <p:txBody>
          <a:bodyPr wrap="none" anchor="ctr"/>
          <a:lstStyle/>
          <a:p>
            <a:endParaRPr lang="en-US"/>
          </a:p>
        </p:txBody>
      </p:sp>
      <p:sp>
        <p:nvSpPr>
          <p:cNvPr id="41992" name="Arc 8"/>
          <p:cNvSpPr>
            <a:spLocks/>
          </p:cNvSpPr>
          <p:nvPr/>
        </p:nvSpPr>
        <p:spPr bwMode="auto">
          <a:xfrm>
            <a:off x="1266825" y="135572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cxnSp>
        <p:nvCxnSpPr>
          <p:cNvPr id="41993" name="AutoShape 9"/>
          <p:cNvCxnSpPr>
            <a:cxnSpLocks noChangeShapeType="1"/>
            <a:stCxn id="41989" idx="2"/>
            <a:endCxn id="41992" idx="2"/>
          </p:cNvCxnSpPr>
          <p:nvPr/>
        </p:nvCxnSpPr>
        <p:spPr bwMode="auto">
          <a:xfrm flipV="1">
            <a:off x="254000" y="5219700"/>
            <a:ext cx="1012825" cy="287338"/>
          </a:xfrm>
          <a:prstGeom prst="straightConnector1">
            <a:avLst/>
          </a:prstGeom>
          <a:noFill/>
          <a:ln w="38100">
            <a:solidFill>
              <a:srgbClr val="CC0000"/>
            </a:solidFill>
            <a:prstDash val="sysDot"/>
            <a:round/>
            <a:headEnd type="triangle" w="med" len="med"/>
            <a:tailEnd type="triangle" w="med" len="med"/>
          </a:ln>
        </p:spPr>
      </p:cxnSp>
      <p:sp>
        <p:nvSpPr>
          <p:cNvPr id="41994" name="Line 10"/>
          <p:cNvSpPr>
            <a:spLocks noChangeShapeType="1"/>
          </p:cNvSpPr>
          <p:nvPr/>
        </p:nvSpPr>
        <p:spPr bwMode="auto">
          <a:xfrm flipV="1">
            <a:off x="4389438" y="1468438"/>
            <a:ext cx="1266825" cy="1522412"/>
          </a:xfrm>
          <a:prstGeom prst="line">
            <a:avLst/>
          </a:prstGeom>
          <a:noFill/>
          <a:ln w="28575">
            <a:solidFill>
              <a:srgbClr val="CC0000"/>
            </a:solidFill>
            <a:round/>
            <a:headEnd/>
            <a:tailEnd type="triangle" w="med" len="med"/>
          </a:ln>
        </p:spPr>
        <p:txBody>
          <a:bodyPr wrap="none" anchor="ctr"/>
          <a:lstStyle/>
          <a:p>
            <a:endParaRPr lang="en-US"/>
          </a:p>
        </p:txBody>
      </p:sp>
      <p:sp>
        <p:nvSpPr>
          <p:cNvPr id="41995" name="Line 11"/>
          <p:cNvSpPr>
            <a:spLocks noChangeShapeType="1"/>
          </p:cNvSpPr>
          <p:nvPr/>
        </p:nvSpPr>
        <p:spPr bwMode="auto">
          <a:xfrm flipV="1">
            <a:off x="5065713" y="1468438"/>
            <a:ext cx="590550" cy="946150"/>
          </a:xfrm>
          <a:prstGeom prst="line">
            <a:avLst/>
          </a:prstGeom>
          <a:noFill/>
          <a:ln w="28575">
            <a:solidFill>
              <a:srgbClr val="CC0000"/>
            </a:solidFill>
            <a:round/>
            <a:headEnd/>
            <a:tailEnd/>
          </a:ln>
        </p:spPr>
        <p:txBody>
          <a:bodyPr wrap="none" anchor="ctr"/>
          <a:lstStyle/>
          <a:p>
            <a:endParaRPr lang="en-US"/>
          </a:p>
        </p:txBody>
      </p:sp>
      <p:sp>
        <p:nvSpPr>
          <p:cNvPr id="41996" name="Freeform 12"/>
          <p:cNvSpPr>
            <a:spLocks/>
          </p:cNvSpPr>
          <p:nvPr/>
        </p:nvSpPr>
        <p:spPr bwMode="auto">
          <a:xfrm>
            <a:off x="4500563" y="2859088"/>
            <a:ext cx="122237"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p:spPr>
        <p:txBody>
          <a:bodyPr wrap="none" anchor="ctr"/>
          <a:lstStyle/>
          <a:p>
            <a:endParaRPr lang="en-US"/>
          </a:p>
        </p:txBody>
      </p:sp>
      <p:sp>
        <p:nvSpPr>
          <p:cNvPr id="41997" name="Freeform 13"/>
          <p:cNvSpPr>
            <a:spLocks/>
          </p:cNvSpPr>
          <p:nvPr/>
        </p:nvSpPr>
        <p:spPr bwMode="auto">
          <a:xfrm>
            <a:off x="5133975"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p:spPr>
        <p:txBody>
          <a:bodyPr wrap="none" anchor="ctr"/>
          <a:lstStyle/>
          <a:p>
            <a:endParaRPr lang="en-US"/>
          </a:p>
        </p:txBody>
      </p:sp>
      <p:sp>
        <p:nvSpPr>
          <p:cNvPr id="41998" name="Freeform 14"/>
          <p:cNvSpPr>
            <a:spLocks/>
          </p:cNvSpPr>
          <p:nvPr/>
        </p:nvSpPr>
        <p:spPr bwMode="auto">
          <a:xfrm>
            <a:off x="4395788"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p:spPr>
        <p:txBody>
          <a:bodyPr wrap="none" anchor="ctr"/>
          <a:lstStyle/>
          <a:p>
            <a:endParaRPr lang="en-US"/>
          </a:p>
        </p:txBody>
      </p:sp>
      <p:sp>
        <p:nvSpPr>
          <p:cNvPr id="41999" name="Oval 15"/>
          <p:cNvSpPr>
            <a:spLocks noChangeArrowheads="1"/>
          </p:cNvSpPr>
          <p:nvPr/>
        </p:nvSpPr>
        <p:spPr bwMode="auto">
          <a:xfrm>
            <a:off x="5627688" y="1387475"/>
            <a:ext cx="84137" cy="112713"/>
          </a:xfrm>
          <a:prstGeom prst="ellipse">
            <a:avLst/>
          </a:prstGeom>
          <a:solidFill>
            <a:schemeClr val="tx1"/>
          </a:solidFill>
          <a:ln w="19050">
            <a:solidFill>
              <a:srgbClr val="CC0000"/>
            </a:solidFill>
            <a:round/>
            <a:headEnd/>
            <a:tailEnd/>
          </a:ln>
        </p:spPr>
        <p:txBody>
          <a:bodyPr wrap="none" anchor="ctr"/>
          <a:lstStyle/>
          <a:p>
            <a:pPr algn="ctr" eaLnBrk="0" hangingPunct="0"/>
            <a:endParaRPr lang="en-US"/>
          </a:p>
        </p:txBody>
      </p:sp>
      <p:sp>
        <p:nvSpPr>
          <p:cNvPr id="42000" name="Text Box 16"/>
          <p:cNvSpPr txBox="1">
            <a:spLocks noChangeArrowheads="1"/>
          </p:cNvSpPr>
          <p:nvPr/>
        </p:nvSpPr>
        <p:spPr bwMode="auto">
          <a:xfrm rot="-762773">
            <a:off x="223838" y="4991100"/>
            <a:ext cx="965200" cy="304800"/>
          </a:xfrm>
          <a:prstGeom prst="rect">
            <a:avLst/>
          </a:prstGeom>
          <a:noFill/>
          <a:ln w="19050">
            <a:noFill/>
            <a:miter lim="800000"/>
            <a:headEnd/>
            <a:tailEnd/>
          </a:ln>
        </p:spPr>
        <p:txBody>
          <a:bodyPr wrap="none" anchor="ctr">
            <a:spAutoFit/>
          </a:bodyPr>
          <a:lstStyle/>
          <a:p>
            <a:pPr algn="ctr" eaLnBrk="0" hangingPunct="0"/>
            <a:r>
              <a:rPr lang="en-US" sz="1400" b="1">
                <a:latin typeface="Times New Roman" pitchFamily="18" charset="0"/>
                <a:cs typeface="Times New Roman" pitchFamily="18" charset="0"/>
              </a:rPr>
              <a:t>2.2 meters</a:t>
            </a:r>
          </a:p>
        </p:txBody>
      </p:sp>
      <p:sp>
        <p:nvSpPr>
          <p:cNvPr id="42001" name="Text Box 17"/>
          <p:cNvSpPr txBox="1">
            <a:spLocks noChangeArrowheads="1"/>
          </p:cNvSpPr>
          <p:nvPr/>
        </p:nvSpPr>
        <p:spPr bwMode="auto">
          <a:xfrm>
            <a:off x="728663" y="5629275"/>
            <a:ext cx="8763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NAD 83</a:t>
            </a:r>
          </a:p>
        </p:txBody>
      </p:sp>
      <p:sp>
        <p:nvSpPr>
          <p:cNvPr id="42002" name="Text Box 18"/>
          <p:cNvSpPr txBox="1">
            <a:spLocks noChangeArrowheads="1"/>
          </p:cNvSpPr>
          <p:nvPr/>
        </p:nvSpPr>
        <p:spPr bwMode="auto">
          <a:xfrm>
            <a:off x="674688" y="5870575"/>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42003" name="Text Box 19"/>
          <p:cNvSpPr txBox="1">
            <a:spLocks noChangeArrowheads="1"/>
          </p:cNvSpPr>
          <p:nvPr/>
        </p:nvSpPr>
        <p:spPr bwMode="auto">
          <a:xfrm>
            <a:off x="1595390" y="4521786"/>
            <a:ext cx="922432" cy="338554"/>
          </a:xfrm>
          <a:prstGeom prst="rect">
            <a:avLst/>
          </a:prstGeom>
          <a:noFill/>
          <a:ln w="19050">
            <a:noFill/>
            <a:miter lim="800000"/>
            <a:headEnd/>
            <a:tailEnd/>
          </a:ln>
        </p:spPr>
        <p:txBody>
          <a:bodyPr wrap="none" anchor="ctr">
            <a:spAutoFit/>
          </a:bodyPr>
          <a:lstStyle/>
          <a:p>
            <a:pPr algn="ctr" eaLnBrk="0" hangingPunct="0"/>
            <a:r>
              <a:rPr lang="en-US" sz="1600" b="1" dirty="0">
                <a:latin typeface="Times New Roman" pitchFamily="18" charset="0"/>
                <a:cs typeface="Times New Roman" pitchFamily="18" charset="0"/>
              </a:rPr>
              <a:t>ITRF </a:t>
            </a:r>
            <a:r>
              <a:rPr lang="en-US" sz="1600" b="1" dirty="0" smtClean="0">
                <a:latin typeface="Times New Roman" pitchFamily="18" charset="0"/>
                <a:cs typeface="Times New Roman" pitchFamily="18" charset="0"/>
              </a:rPr>
              <a:t>08</a:t>
            </a:r>
            <a:endParaRPr lang="en-US" sz="1600" b="1" dirty="0">
              <a:latin typeface="Times New Roman" pitchFamily="18" charset="0"/>
              <a:cs typeface="Times New Roman" pitchFamily="18" charset="0"/>
            </a:endParaRPr>
          </a:p>
        </p:txBody>
      </p:sp>
      <p:sp>
        <p:nvSpPr>
          <p:cNvPr id="42004" name="Text Box 20"/>
          <p:cNvSpPr txBox="1">
            <a:spLocks noChangeArrowheads="1"/>
          </p:cNvSpPr>
          <p:nvPr/>
        </p:nvSpPr>
        <p:spPr bwMode="auto">
          <a:xfrm>
            <a:off x="1589088" y="4795838"/>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42005" name="Line 21"/>
          <p:cNvSpPr>
            <a:spLocks noChangeShapeType="1"/>
          </p:cNvSpPr>
          <p:nvPr/>
        </p:nvSpPr>
        <p:spPr bwMode="auto">
          <a:xfrm flipH="1" flipV="1">
            <a:off x="309563" y="5589588"/>
            <a:ext cx="379412" cy="320675"/>
          </a:xfrm>
          <a:prstGeom prst="line">
            <a:avLst/>
          </a:prstGeom>
          <a:noFill/>
          <a:ln w="19050">
            <a:solidFill>
              <a:srgbClr val="CC0000"/>
            </a:solidFill>
            <a:round/>
            <a:headEnd/>
            <a:tailEnd type="triangle" w="med" len="med"/>
          </a:ln>
        </p:spPr>
        <p:txBody>
          <a:bodyPr wrap="none" anchor="ctr"/>
          <a:lstStyle/>
          <a:p>
            <a:endParaRPr lang="en-US"/>
          </a:p>
        </p:txBody>
      </p:sp>
      <p:sp>
        <p:nvSpPr>
          <p:cNvPr id="42006"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p:spPr>
        <p:txBody>
          <a:bodyPr wrap="none" anchor="ctr"/>
          <a:lstStyle/>
          <a:p>
            <a:endParaRPr lang="en-US"/>
          </a:p>
        </p:txBody>
      </p:sp>
      <p:sp>
        <p:nvSpPr>
          <p:cNvPr id="42007" name="Text Box 23"/>
          <p:cNvSpPr txBox="1">
            <a:spLocks noChangeArrowheads="1"/>
          </p:cNvSpPr>
          <p:nvPr/>
        </p:nvSpPr>
        <p:spPr bwMode="auto">
          <a:xfrm>
            <a:off x="6464300" y="1925638"/>
            <a:ext cx="839788"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Earth’s</a:t>
            </a:r>
          </a:p>
        </p:txBody>
      </p:sp>
      <p:sp>
        <p:nvSpPr>
          <p:cNvPr id="42008" name="Text Box 24"/>
          <p:cNvSpPr txBox="1">
            <a:spLocks noChangeArrowheads="1"/>
          </p:cNvSpPr>
          <p:nvPr/>
        </p:nvSpPr>
        <p:spPr bwMode="auto">
          <a:xfrm>
            <a:off x="6416675" y="2212975"/>
            <a:ext cx="8509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Surface</a:t>
            </a:r>
          </a:p>
        </p:txBody>
      </p:sp>
      <p:sp>
        <p:nvSpPr>
          <p:cNvPr id="42009" name="Text Box 25"/>
          <p:cNvSpPr txBox="1">
            <a:spLocks noChangeArrowheads="1"/>
          </p:cNvSpPr>
          <p:nvPr/>
        </p:nvSpPr>
        <p:spPr bwMode="auto">
          <a:xfrm>
            <a:off x="4762500" y="1606550"/>
            <a:ext cx="490538" cy="396875"/>
          </a:xfrm>
          <a:prstGeom prst="rect">
            <a:avLst/>
          </a:prstGeom>
          <a:noFill/>
          <a:ln w="19050">
            <a:noFill/>
            <a:miter lim="800000"/>
            <a:headEnd/>
            <a:tailEnd/>
          </a:ln>
        </p:spPr>
        <p:txBody>
          <a:bodyPr wrap="none" anchor="ctr">
            <a:spAutoFit/>
          </a:bodyPr>
          <a:lstStyle/>
          <a:p>
            <a:pPr algn="ctr" eaLnBrk="0" hangingPunct="0"/>
            <a:r>
              <a:rPr lang="en-US" sz="2000" b="1">
                <a:latin typeface="Times New Roman" pitchFamily="18" charset="0"/>
                <a:cs typeface="Times New Roman" pitchFamily="18" charset="0"/>
              </a:rPr>
              <a:t>h</a:t>
            </a:r>
            <a:r>
              <a:rPr lang="en-US" sz="2000" b="1" baseline="-25000">
                <a:latin typeface="Times New Roman" pitchFamily="18" charset="0"/>
                <a:cs typeface="Times New Roman" pitchFamily="18" charset="0"/>
              </a:rPr>
              <a:t>83</a:t>
            </a:r>
            <a:endParaRPr lang="en-US" sz="2000" b="1">
              <a:latin typeface="Times New Roman" pitchFamily="18" charset="0"/>
              <a:cs typeface="Times New Roman" pitchFamily="18" charset="0"/>
            </a:endParaRPr>
          </a:p>
        </p:txBody>
      </p:sp>
      <p:sp>
        <p:nvSpPr>
          <p:cNvPr id="42010" name="Text Box 26"/>
          <p:cNvSpPr txBox="1">
            <a:spLocks noChangeArrowheads="1"/>
          </p:cNvSpPr>
          <p:nvPr/>
        </p:nvSpPr>
        <p:spPr bwMode="auto">
          <a:xfrm>
            <a:off x="5378268" y="1893858"/>
            <a:ext cx="497252" cy="400110"/>
          </a:xfrm>
          <a:prstGeom prst="rect">
            <a:avLst/>
          </a:prstGeom>
          <a:noFill/>
          <a:ln w="19050">
            <a:noFill/>
            <a:miter lim="800000"/>
            <a:headEnd/>
            <a:tailEnd/>
          </a:ln>
        </p:spPr>
        <p:txBody>
          <a:bodyPr wrap="none" anchor="ctr">
            <a:spAutoFit/>
          </a:bodyPr>
          <a:lstStyle/>
          <a:p>
            <a:pPr algn="ctr" eaLnBrk="0" hangingPunct="0"/>
            <a:r>
              <a:rPr lang="en-US" sz="2000" b="1" dirty="0" smtClean="0">
                <a:latin typeface="Times New Roman" pitchFamily="18" charset="0"/>
                <a:cs typeface="Times New Roman" pitchFamily="18" charset="0"/>
              </a:rPr>
              <a:t>h</a:t>
            </a:r>
            <a:r>
              <a:rPr lang="en-US" sz="2000" b="1" baseline="-25000" dirty="0" smtClean="0">
                <a:latin typeface="Times New Roman" pitchFamily="18" charset="0"/>
                <a:cs typeface="Times New Roman" pitchFamily="18" charset="0"/>
              </a:rPr>
              <a:t>08</a:t>
            </a:r>
            <a:endParaRPr lang="en-US" sz="2000" b="1" dirty="0">
              <a:latin typeface="Times New Roman" pitchFamily="18" charset="0"/>
              <a:cs typeface="Times New Roman" pitchFamily="18" charset="0"/>
            </a:endParaRPr>
          </a:p>
        </p:txBody>
      </p:sp>
      <p:sp>
        <p:nvSpPr>
          <p:cNvPr id="42011" name="Text Box 27"/>
          <p:cNvSpPr txBox="1">
            <a:spLocks noChangeArrowheads="1"/>
          </p:cNvSpPr>
          <p:nvPr/>
        </p:nvSpPr>
        <p:spPr bwMode="auto">
          <a:xfrm>
            <a:off x="5562600" y="5562600"/>
            <a:ext cx="3416300" cy="730250"/>
          </a:xfrm>
          <a:prstGeom prst="rect">
            <a:avLst/>
          </a:prstGeom>
          <a:noFill/>
          <a:ln w="19050">
            <a:noFill/>
            <a:miter lim="800000"/>
            <a:headEnd/>
            <a:tailEnd/>
          </a:ln>
        </p:spPr>
        <p:txBody>
          <a:bodyPr wrap="none" anchor="ctr">
            <a:spAutoFit/>
          </a:bodyPr>
          <a:lstStyle/>
          <a:p>
            <a:pPr eaLnBrk="0" hangingPunct="0"/>
            <a:r>
              <a:rPr lang="en-US" sz="1400" b="1">
                <a:latin typeface="Times New Roman" pitchFamily="18" charset="0"/>
                <a:cs typeface="Times New Roman" pitchFamily="18" charset="0"/>
              </a:rPr>
              <a:t>Identically shaped ellipsoids (GRS-80)</a:t>
            </a:r>
          </a:p>
          <a:p>
            <a:pPr eaLnBrk="0" hangingPunct="0"/>
            <a:r>
              <a:rPr lang="en-US" sz="1400" b="1">
                <a:latin typeface="Times New Roman" pitchFamily="18" charset="0"/>
                <a:cs typeface="Times New Roman" pitchFamily="18" charset="0"/>
              </a:rPr>
              <a:t>a = 6,378,137.000 meters (semi-major axis)</a:t>
            </a:r>
          </a:p>
          <a:p>
            <a:pPr eaLnBrk="0" hangingPunct="0"/>
            <a:r>
              <a:rPr lang="en-US" sz="1400" b="1">
                <a:latin typeface="Times New Roman" pitchFamily="18" charset="0"/>
                <a:cs typeface="Times New Roman" pitchFamily="18" charset="0"/>
              </a:rPr>
              <a:t>1/f = 298.25722210088 (flattening)</a:t>
            </a:r>
          </a:p>
        </p:txBody>
      </p:sp>
    </p:spTree>
    <p:extLst>
      <p:ext uri="{BB962C8B-B14F-4D97-AF65-F5344CB8AC3E}">
        <p14:creationId xmlns:p14="http://schemas.microsoft.com/office/powerpoint/2010/main" val="419878382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81050"/>
            <a:ext cx="8562975"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216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582" y="438150"/>
            <a:ext cx="12058650"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45" y="647700"/>
            <a:ext cx="192405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2741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52475"/>
            <a:ext cx="8562975"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114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2438"/>
            <a:ext cx="9191625" cy="595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902" y="806713"/>
            <a:ext cx="1666875"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577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1" descr="Continuatio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27" name="Rectangle 5"/>
          <p:cNvSpPr>
            <a:spLocks noGrp="1" noChangeArrowheads="1"/>
          </p:cNvSpPr>
          <p:nvPr>
            <p:ph type="title"/>
          </p:nvPr>
        </p:nvSpPr>
        <p:spPr>
          <a:xfrm>
            <a:off x="457200" y="465138"/>
            <a:ext cx="8229600" cy="1143000"/>
          </a:xfrm>
        </p:spPr>
        <p:txBody>
          <a:bodyPr lIns="88787" tIns="50743" rIns="88787" bIns="50743"/>
          <a:lstStyle/>
          <a:p>
            <a:pPr defTabSz="911225" eaLnBrk="1" hangingPunct="1"/>
            <a:r>
              <a:rPr lang="en-US" altLang="en-US" sz="4200" smtClean="0">
                <a:latin typeface="Times New Roman" pitchFamily="18" charset="0"/>
                <a:cs typeface="Times New Roman" pitchFamily="18" charset="0"/>
                <a:sym typeface="Times New Roman" pitchFamily="18" charset="0"/>
              </a:rPr>
              <a:t>What is a Vertical Datum?</a:t>
            </a:r>
            <a:endParaRPr lang="en-US" altLang="en-US" sz="4200" smtClean="0">
              <a:latin typeface="Times New Roman" pitchFamily="18" charset="0"/>
              <a:cs typeface="Times New Roman" pitchFamily="18" charset="0"/>
            </a:endParaRPr>
          </a:p>
        </p:txBody>
      </p:sp>
      <p:sp>
        <p:nvSpPr>
          <p:cNvPr id="5122" name="Rectangle 2"/>
          <p:cNvSpPr>
            <a:spLocks noGrp="1" noChangeArrowheads="1"/>
          </p:cNvSpPr>
          <p:nvPr>
            <p:ph idx="1"/>
          </p:nvPr>
        </p:nvSpPr>
        <p:spPr>
          <a:xfrm>
            <a:off x="608013" y="1714500"/>
            <a:ext cx="3963987" cy="4610100"/>
          </a:xfrm>
        </p:spPr>
        <p:txBody>
          <a:bodyPr lIns="88787" tIns="50743" rIns="88787" bIns="50743"/>
          <a:lstStyle/>
          <a:p>
            <a:pPr marL="212725" indent="-212725" defTabSz="912813" eaLnBrk="1" hangingPunct="1">
              <a:spcBef>
                <a:spcPts val="488"/>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Strictly speaking, a vertical datum is a </a:t>
            </a:r>
            <a:r>
              <a:rPr lang="en-US" altLang="en-US" sz="2300" b="1" i="1" dirty="0" smtClean="0">
                <a:latin typeface="Times New Roman" pitchFamily="18" charset="0"/>
                <a:cs typeface="Times New Roman" pitchFamily="18" charset="0"/>
                <a:sym typeface="Times New Roman" pitchFamily="18" charset="0"/>
              </a:rPr>
              <a:t>surface</a:t>
            </a:r>
            <a:r>
              <a:rPr lang="en-US" altLang="en-US" sz="2300" dirty="0" smtClean="0">
                <a:latin typeface="Times New Roman" pitchFamily="18" charset="0"/>
                <a:cs typeface="Times New Roman" pitchFamily="18" charset="0"/>
                <a:sym typeface="Times New Roman" pitchFamily="18" charset="0"/>
              </a:rPr>
              <a:t> representing zero elevation</a:t>
            </a:r>
          </a:p>
          <a:p>
            <a:pPr marL="212725" indent="-212725" defTabSz="912813" eaLnBrk="1" hangingPunct="1">
              <a:spcBef>
                <a:spcPts val="488"/>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Traditionally, a vertical datum is a </a:t>
            </a:r>
            <a:r>
              <a:rPr lang="en-US" altLang="en-US" sz="2300" b="1" i="1" dirty="0" smtClean="0">
                <a:latin typeface="Times New Roman" pitchFamily="18" charset="0"/>
                <a:cs typeface="Times New Roman" pitchFamily="18" charset="0"/>
                <a:sym typeface="Times New Roman" pitchFamily="18" charset="0"/>
              </a:rPr>
              <a:t>system</a:t>
            </a:r>
            <a:r>
              <a:rPr lang="en-US" altLang="en-US" sz="2300" dirty="0" smtClean="0">
                <a:latin typeface="Times New Roman" pitchFamily="18" charset="0"/>
                <a:cs typeface="Times New Roman" pitchFamily="18" charset="0"/>
                <a:sym typeface="Times New Roman" pitchFamily="18" charset="0"/>
              </a:rPr>
              <a:t> for the determination of heights above a zero elevation surface</a:t>
            </a:r>
          </a:p>
          <a:p>
            <a:pPr marL="212725" indent="-212725" defTabSz="912813" eaLnBrk="1" hangingPunct="1">
              <a:spcBef>
                <a:spcPts val="488"/>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Vertical datum comprised of:</a:t>
            </a:r>
          </a:p>
          <a:p>
            <a:pPr marL="606425" lvl="1" indent="-284163" defTabSz="912813" eaLnBrk="1" hangingPunct="1">
              <a:spcBef>
                <a:spcPts val="425"/>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Its </a:t>
            </a:r>
            <a:r>
              <a:rPr lang="en-US" altLang="en-US" sz="2300" b="1" i="1" dirty="0" smtClean="0">
                <a:latin typeface="Times New Roman" pitchFamily="18" charset="0"/>
                <a:cs typeface="Times New Roman" pitchFamily="18" charset="0"/>
                <a:sym typeface="Times New Roman" pitchFamily="18" charset="0"/>
              </a:rPr>
              <a:t>definition: </a:t>
            </a:r>
            <a:r>
              <a:rPr lang="en-US" altLang="en-US" sz="2300" dirty="0" smtClean="0">
                <a:latin typeface="Times New Roman" pitchFamily="18" charset="0"/>
                <a:cs typeface="Times New Roman" pitchFamily="18" charset="0"/>
                <a:sym typeface="Times New Roman" pitchFamily="18" charset="0"/>
              </a:rPr>
              <a:t>Parameters and other descriptors </a:t>
            </a:r>
          </a:p>
          <a:p>
            <a:pPr marL="606425" lvl="1" indent="-284163" defTabSz="912813" eaLnBrk="1" hangingPunct="1">
              <a:spcBef>
                <a:spcPts val="425"/>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Its </a:t>
            </a:r>
            <a:r>
              <a:rPr lang="en-US" altLang="en-US" sz="2300" b="1" i="1" dirty="0" smtClean="0">
                <a:latin typeface="Times New Roman" pitchFamily="18" charset="0"/>
                <a:cs typeface="Times New Roman" pitchFamily="18" charset="0"/>
                <a:sym typeface="Times New Roman" pitchFamily="18" charset="0"/>
              </a:rPr>
              <a:t>realization: </a:t>
            </a:r>
            <a:r>
              <a:rPr lang="en-US" altLang="en-US" sz="2300" dirty="0" smtClean="0">
                <a:latin typeface="Times New Roman" pitchFamily="18" charset="0"/>
                <a:cs typeface="Times New Roman" pitchFamily="18" charset="0"/>
                <a:sym typeface="Times New Roman" pitchFamily="18" charset="0"/>
              </a:rPr>
              <a:t>Its physical method of accessibility</a:t>
            </a:r>
          </a:p>
        </p:txBody>
      </p:sp>
      <p:grpSp>
        <p:nvGrpSpPr>
          <p:cNvPr id="26629" name="Group 6"/>
          <p:cNvGrpSpPr>
            <a:grpSpLocks/>
          </p:cNvGrpSpPr>
          <p:nvPr/>
        </p:nvGrpSpPr>
        <p:grpSpPr bwMode="auto">
          <a:xfrm>
            <a:off x="4826000" y="1752600"/>
            <a:ext cx="3195638" cy="4392613"/>
            <a:chOff x="0" y="0"/>
            <a:chExt cx="358" cy="493"/>
          </a:xfrm>
        </p:grpSpPr>
        <p:pic>
          <p:nvPicPr>
            <p:cNvPr id="26630" name="Picture 7"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5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31" name="Rectangle 8"/>
            <p:cNvSpPr>
              <a:spLocks/>
            </p:cNvSpPr>
            <p:nvPr/>
          </p:nvSpPr>
          <p:spPr bwMode="auto">
            <a:xfrm>
              <a:off x="0" y="384"/>
              <a:ext cx="31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35" tIns="72248" rIns="126435" bIns="72248"/>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prstClr val="black"/>
                  </a:solidFill>
                  <a:latin typeface="Helvetica" pitchFamily="34" charset="0"/>
                  <a:ea typeface="+mn-ea"/>
                  <a:cs typeface="Helvetica" pitchFamily="34" charset="0"/>
                  <a:sym typeface="Helvetica" pitchFamily="34" charset="0"/>
                </a:rPr>
                <a:t>"</a:t>
              </a:r>
              <a:r>
                <a:rPr lang="en-US" altLang="en-US" sz="1200" i="1">
                  <a:solidFill>
                    <a:prstClr val="black"/>
                  </a:solidFill>
                  <a:latin typeface="Helvetica" pitchFamily="34" charset="0"/>
                  <a:ea typeface="+mn-ea"/>
                  <a:cs typeface="Helvetica" pitchFamily="34" charset="0"/>
                  <a:sym typeface="Helvetica" pitchFamily="34" charset="0"/>
                </a:rPr>
                <a:t>topographic map</a:t>
              </a:r>
              <a:r>
                <a:rPr lang="en-US" altLang="en-US" sz="1200">
                  <a:solidFill>
                    <a:prstClr val="black"/>
                  </a:solidFill>
                  <a:latin typeface="Helvetica" pitchFamily="34" charset="0"/>
                  <a:ea typeface="+mn-ea"/>
                  <a:cs typeface="Helvetica" pitchFamily="34" charset="0"/>
                  <a:sym typeface="Helvetica" pitchFamily="34" charset="0"/>
                </a:rPr>
                <a:t>." Online Art. </a:t>
              </a:r>
            </a:p>
            <a:p>
              <a:pPr eaLnBrk="1" hangingPunct="1">
                <a:spcBef>
                  <a:spcPct val="0"/>
                </a:spcBef>
                <a:buFontTx/>
                <a:buNone/>
              </a:pPr>
              <a:r>
                <a:rPr lang="en-US" altLang="en-US" sz="1200">
                  <a:solidFill>
                    <a:prstClr val="black"/>
                  </a:solidFill>
                  <a:latin typeface="Helvetica" pitchFamily="34" charset="0"/>
                  <a:ea typeface="+mn-ea"/>
                  <a:cs typeface="Helvetica" pitchFamily="34" charset="0"/>
                  <a:sym typeface="Helvetica" pitchFamily="34" charset="0"/>
                </a:rPr>
                <a:t>Britannica Student Encyclopædia. </a:t>
              </a:r>
            </a:p>
            <a:p>
              <a:pPr eaLnBrk="1" hangingPunct="1">
                <a:spcBef>
                  <a:spcPct val="0"/>
                </a:spcBef>
                <a:buFontTx/>
                <a:buNone/>
              </a:pPr>
              <a:r>
                <a:rPr lang="en-US" altLang="en-US" sz="1200">
                  <a:solidFill>
                    <a:prstClr val="black"/>
                  </a:solidFill>
                  <a:latin typeface="Helvetica" pitchFamily="34" charset="0"/>
                  <a:ea typeface="+mn-ea"/>
                  <a:cs typeface="Helvetica" pitchFamily="34" charset="0"/>
                  <a:sym typeface="Helvetica" pitchFamily="34" charset="0"/>
                </a:rPr>
                <a:t>17 Dec. 2008  </a:t>
              </a:r>
            </a:p>
            <a:p>
              <a:pPr eaLnBrk="1" hangingPunct="1">
                <a:spcBef>
                  <a:spcPct val="0"/>
                </a:spcBef>
                <a:buFontTx/>
                <a:buNone/>
              </a:pPr>
              <a:r>
                <a:rPr lang="en-US" altLang="en-US" sz="1000">
                  <a:solidFill>
                    <a:prstClr val="black"/>
                  </a:solidFill>
                  <a:latin typeface="Helvetica" pitchFamily="34" charset="0"/>
                  <a:ea typeface="+mn-ea"/>
                  <a:cs typeface="Helvetica" pitchFamily="34" charset="0"/>
                  <a:sym typeface="Helvetica" pitchFamily="34" charset="0"/>
                </a:rPr>
                <a:t>&lt;</a:t>
              </a:r>
              <a:r>
                <a:rPr lang="en-US" altLang="en-US" sz="1000" u="sng">
                  <a:solidFill>
                    <a:prstClr val="black"/>
                  </a:solidFill>
                  <a:latin typeface="Helvetica" pitchFamily="34" charset="0"/>
                  <a:ea typeface="+mn-ea"/>
                  <a:cs typeface="Helvetica" pitchFamily="34" charset="0"/>
                  <a:sym typeface="Helvetica" pitchFamily="34" charset="0"/>
                  <a:hlinkClick r:id="rId4" action="ppaction://hlinkfile"/>
                </a:rPr>
                <a:t>http://student.britannica.com/ebi/art-53199</a:t>
              </a:r>
              <a:r>
                <a:rPr lang="en-US" altLang="en-US" sz="1000">
                  <a:solidFill>
                    <a:prstClr val="black"/>
                  </a:solidFill>
                  <a:latin typeface="Helvetica" pitchFamily="34" charset="0"/>
                  <a:ea typeface="+mn-ea"/>
                  <a:cs typeface="Helvetica" pitchFamily="34" charset="0"/>
                  <a:sym typeface="Helvetica" pitchFamily="34" charset="0"/>
                </a:rPr>
                <a:t>&gt;</a:t>
              </a:r>
              <a:endParaRPr lang="en-US" altLang="en-US" sz="1200">
                <a:solidFill>
                  <a:prstClr val="black"/>
                </a:solidFill>
                <a:latin typeface="Helvetica" pitchFamily="34" charset="0"/>
                <a:ea typeface="+mn-ea"/>
                <a:cs typeface="Helvetica" pitchFamily="34" charset="0"/>
                <a:sym typeface="Helvetica" pitchFamily="34" charset="0"/>
              </a:endParaRPr>
            </a:p>
          </p:txBody>
        </p:sp>
      </p:grpSp>
    </p:spTree>
    <p:extLst>
      <p:ext uri="{BB962C8B-B14F-4D97-AF65-F5344CB8AC3E}">
        <p14:creationId xmlns:p14="http://schemas.microsoft.com/office/powerpoint/2010/main" val="1467095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1" name="Rectangle 5"/>
          <p:cNvSpPr>
            <a:spLocks noGrp="1" noChangeArrowheads="1"/>
          </p:cNvSpPr>
          <p:nvPr>
            <p:ph type="title"/>
          </p:nvPr>
        </p:nvSpPr>
        <p:spPr>
          <a:xfrm>
            <a:off x="457200" y="366713"/>
            <a:ext cx="8455025" cy="1143000"/>
          </a:xfrm>
        </p:spPr>
        <p:txBody>
          <a:bodyPr lIns="88792" tIns="50746" rIns="88792" bIns="50746"/>
          <a:lstStyle/>
          <a:p>
            <a:pPr defTabSz="911225" eaLnBrk="1" hangingPunct="1"/>
            <a:r>
              <a:rPr lang="en-US" altLang="en-US" sz="3900" smtClean="0">
                <a:latin typeface="Times New Roman" pitchFamily="18" charset="0"/>
                <a:cs typeface="Times New Roman" pitchFamily="18" charset="0"/>
                <a:sym typeface="Times New Roman" pitchFamily="18" charset="0"/>
              </a:rPr>
              <a:t>Current Vertical Datum in the USA</a:t>
            </a:r>
            <a:endParaRPr lang="en-US" altLang="en-US" sz="3900" smtClean="0"/>
          </a:p>
        </p:txBody>
      </p:sp>
      <p:sp>
        <p:nvSpPr>
          <p:cNvPr id="7170" name="Rectangle 2"/>
          <p:cNvSpPr>
            <a:spLocks noGrp="1" noChangeArrowheads="1"/>
          </p:cNvSpPr>
          <p:nvPr>
            <p:ph idx="1"/>
          </p:nvPr>
        </p:nvSpPr>
        <p:spPr>
          <a:xfrm>
            <a:off x="2816225" y="1601788"/>
            <a:ext cx="6007100" cy="4470400"/>
          </a:xfrm>
        </p:spPr>
        <p:txBody>
          <a:bodyPr lIns="88792" tIns="50746" rIns="88792" bIns="50746"/>
          <a:lstStyle/>
          <a:p>
            <a:pPr marL="212725" indent="-212725" defTabSz="911225" eaLnBrk="1" hangingPunct="1">
              <a:spcBef>
                <a:spcPts val="488"/>
              </a:spcBef>
              <a:buClr>
                <a:srgbClr val="000000"/>
              </a:buClr>
              <a:buFont typeface="ArialMT"/>
              <a:buChar char="•"/>
            </a:pPr>
            <a:r>
              <a:rPr lang="en-US" altLang="en-US" sz="2000" b="1" dirty="0" smtClean="0">
                <a:latin typeface="Times New Roman" pitchFamily="18" charset="0"/>
                <a:cs typeface="Times New Roman" pitchFamily="18" charset="0"/>
                <a:sym typeface="Times New Roman" pitchFamily="18" charset="0"/>
              </a:rPr>
              <a:t>NAVD 88</a:t>
            </a:r>
            <a:r>
              <a:rPr lang="en-US" altLang="en-US" sz="2000" dirty="0" smtClean="0">
                <a:latin typeface="Times New Roman" pitchFamily="18" charset="0"/>
                <a:cs typeface="Times New Roman" pitchFamily="18" charset="0"/>
                <a:sym typeface="Times New Roman" pitchFamily="18" charset="0"/>
              </a:rPr>
              <a:t>: North American Vertical Datum of 1988</a:t>
            </a:r>
          </a:p>
          <a:p>
            <a:pPr marL="212725" indent="-212725" defTabSz="911225" eaLnBrk="1" hangingPunct="1">
              <a:spcBef>
                <a:spcPts val="488"/>
              </a:spcBef>
              <a:buClr>
                <a:srgbClr val="000000"/>
              </a:buClr>
              <a:buFont typeface="ArialMT"/>
              <a:buChar char="•"/>
            </a:pPr>
            <a:r>
              <a:rPr lang="en-US" altLang="en-US" sz="2000" b="1" i="1" dirty="0" smtClean="0">
                <a:latin typeface="Times New Roman" pitchFamily="18" charset="0"/>
                <a:cs typeface="Times New Roman" pitchFamily="18" charset="0"/>
                <a:sym typeface="Times New Roman" pitchFamily="18" charset="0"/>
              </a:rPr>
              <a:t>Definition:  </a:t>
            </a:r>
            <a:r>
              <a:rPr lang="en-US" altLang="en-US" sz="2000" dirty="0" smtClean="0">
                <a:latin typeface="Times New Roman" pitchFamily="18" charset="0"/>
                <a:cs typeface="Times New Roman" pitchFamily="18" charset="0"/>
                <a:sym typeface="Times New Roman" pitchFamily="18" charset="0"/>
              </a:rPr>
              <a:t>The surface of equal gravity potential to which </a:t>
            </a:r>
            <a:r>
              <a:rPr lang="en-US" altLang="en-US" sz="2000" dirty="0" err="1" smtClean="0">
                <a:latin typeface="Times New Roman" pitchFamily="18" charset="0"/>
                <a:cs typeface="Times New Roman" pitchFamily="18" charset="0"/>
                <a:sym typeface="Times New Roman" pitchFamily="18" charset="0"/>
              </a:rPr>
              <a:t>orthometric</a:t>
            </a:r>
            <a:r>
              <a:rPr lang="en-US" altLang="en-US" sz="2000" dirty="0" smtClean="0">
                <a:latin typeface="Times New Roman" pitchFamily="18" charset="0"/>
                <a:cs typeface="Times New Roman" pitchFamily="18" charset="0"/>
                <a:sym typeface="Times New Roman" pitchFamily="18" charset="0"/>
              </a:rPr>
              <a:t> heights shall refer in North America*, and which is 6.271 meters (along the plumb line) below the geodetic mark at “Father Point/Rimouski” (NGSIDB PID TY5255).</a:t>
            </a:r>
          </a:p>
          <a:p>
            <a:pPr marL="212725" indent="-212725" defTabSz="911225" eaLnBrk="1" hangingPunct="1">
              <a:spcBef>
                <a:spcPts val="488"/>
              </a:spcBef>
              <a:buClr>
                <a:srgbClr val="000000"/>
              </a:buClr>
              <a:buFont typeface="ArialMT"/>
              <a:buChar char="•"/>
            </a:pPr>
            <a:r>
              <a:rPr lang="en-US" altLang="en-US" sz="2000" b="1" i="1" dirty="0" smtClean="0">
                <a:latin typeface="Times New Roman" pitchFamily="18" charset="0"/>
                <a:cs typeface="Times New Roman" pitchFamily="18" charset="0"/>
                <a:sym typeface="Times New Roman" pitchFamily="18" charset="0"/>
              </a:rPr>
              <a:t>Realization:  </a:t>
            </a:r>
            <a:r>
              <a:rPr lang="en-US" altLang="en-US" sz="2000" dirty="0" smtClean="0">
                <a:latin typeface="Times New Roman" pitchFamily="18" charset="0"/>
                <a:cs typeface="Times New Roman" pitchFamily="18" charset="0"/>
                <a:sym typeface="Times New Roman" pitchFamily="18" charset="0"/>
              </a:rPr>
              <a:t>Over 500,000 geodetic marks across North America with published </a:t>
            </a:r>
            <a:r>
              <a:rPr lang="en-US" altLang="en-US" sz="2000" dirty="0" err="1" smtClean="0">
                <a:latin typeface="Times New Roman" pitchFamily="18" charset="0"/>
                <a:cs typeface="Times New Roman" pitchFamily="18" charset="0"/>
                <a:sym typeface="Times New Roman" pitchFamily="18" charset="0"/>
              </a:rPr>
              <a:t>Helmert</a:t>
            </a:r>
            <a:r>
              <a:rPr lang="en-US" altLang="en-US" sz="2000" dirty="0" smtClean="0">
                <a:latin typeface="Times New Roman" pitchFamily="18" charset="0"/>
                <a:cs typeface="Times New Roman" pitchFamily="18" charset="0"/>
                <a:sym typeface="Times New Roman" pitchFamily="18" charset="0"/>
              </a:rPr>
              <a:t> </a:t>
            </a:r>
            <a:r>
              <a:rPr lang="en-US" altLang="en-US" sz="2000" dirty="0" err="1" smtClean="0">
                <a:latin typeface="Times New Roman" pitchFamily="18" charset="0"/>
                <a:cs typeface="Times New Roman" pitchFamily="18" charset="0"/>
                <a:sym typeface="Times New Roman" pitchFamily="18" charset="0"/>
              </a:rPr>
              <a:t>orthometric</a:t>
            </a:r>
            <a:r>
              <a:rPr lang="en-US" altLang="en-US" sz="2000" dirty="0" smtClean="0">
                <a:latin typeface="Times New Roman" pitchFamily="18" charset="0"/>
                <a:cs typeface="Times New Roman" pitchFamily="18" charset="0"/>
                <a:sym typeface="Times New Roman" pitchFamily="18" charset="0"/>
              </a:rPr>
              <a:t> heights, most of which were originally computed from a minimally constrained adjustment of leveling and gravity data, holding the </a:t>
            </a:r>
            <a:r>
              <a:rPr lang="en-US" altLang="en-US" sz="2000" dirty="0" err="1" smtClean="0">
                <a:latin typeface="Times New Roman" pitchFamily="18" charset="0"/>
                <a:cs typeface="Times New Roman" pitchFamily="18" charset="0"/>
                <a:sym typeface="Times New Roman" pitchFamily="18" charset="0"/>
              </a:rPr>
              <a:t>geopotential</a:t>
            </a:r>
            <a:r>
              <a:rPr lang="en-US" altLang="en-US" sz="2000" dirty="0" smtClean="0">
                <a:latin typeface="Times New Roman" pitchFamily="18" charset="0"/>
                <a:cs typeface="Times New Roman" pitchFamily="18" charset="0"/>
                <a:sym typeface="Times New Roman" pitchFamily="18" charset="0"/>
              </a:rPr>
              <a:t> value at “Father Point/Rimouski” fixed.</a:t>
            </a:r>
            <a:endParaRPr lang="en-US" altLang="en-US" dirty="0" smtClean="0"/>
          </a:p>
        </p:txBody>
      </p:sp>
      <p:pic>
        <p:nvPicPr>
          <p:cNvPr id="27653"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851025"/>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4" name="Rectangle 7"/>
          <p:cNvSpPr>
            <a:spLocks/>
          </p:cNvSpPr>
          <p:nvPr/>
        </p:nvSpPr>
        <p:spPr bwMode="auto">
          <a:xfrm>
            <a:off x="163513" y="5734050"/>
            <a:ext cx="265271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792" tIns="50746" rIns="88792" bIns="50746">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200">
                <a:solidFill>
                  <a:prstClr val="black"/>
                </a:solidFill>
                <a:latin typeface="Times New Roman" pitchFamily="18" charset="0"/>
                <a:ea typeface="+mn-ea"/>
                <a:cs typeface="Times New Roman" pitchFamily="18" charset="0"/>
                <a:sym typeface="Times New Roman" pitchFamily="18" charset="0"/>
              </a:rPr>
              <a:t>Father Point Lighthouse, Quebec</a:t>
            </a:r>
            <a:endParaRPr lang="en-US" altLang="en-US" sz="2200">
              <a:solidFill>
                <a:prstClr val="black"/>
              </a:solidFill>
              <a:latin typeface="Arial" pitchFamily="34" charset="0"/>
              <a:ea typeface="+mn-ea"/>
              <a:cs typeface="Arial" pitchFamily="34" charset="0"/>
            </a:endParaRPr>
          </a:p>
        </p:txBody>
      </p:sp>
      <p:sp>
        <p:nvSpPr>
          <p:cNvPr id="27655" name="TextBox 8"/>
          <p:cNvSpPr txBox="1">
            <a:spLocks noChangeArrowheads="1"/>
          </p:cNvSpPr>
          <p:nvPr/>
        </p:nvSpPr>
        <p:spPr bwMode="auto">
          <a:xfrm>
            <a:off x="2965450" y="6000750"/>
            <a:ext cx="22621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19" tIns="32107" rIns="64219" bIns="32107">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700" i="1">
                <a:solidFill>
                  <a:prstClr val="black"/>
                </a:solidFill>
                <a:latin typeface="Times New Roman" pitchFamily="18" charset="0"/>
                <a:ea typeface="+mn-ea"/>
                <a:cs typeface="Times New Roman" pitchFamily="18" charset="0"/>
              </a:rPr>
              <a:t>*Not adopted in Canada</a:t>
            </a:r>
          </a:p>
        </p:txBody>
      </p:sp>
    </p:spTree>
    <p:extLst>
      <p:ext uri="{BB962C8B-B14F-4D97-AF65-F5344CB8AC3E}">
        <p14:creationId xmlns:p14="http://schemas.microsoft.com/office/powerpoint/2010/main" val="99311372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1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484188"/>
            <a:ext cx="8229600" cy="1143000"/>
          </a:xfrm>
        </p:spPr>
        <p:txBody>
          <a:bodyPr/>
          <a:lstStyle/>
          <a:p>
            <a:r>
              <a:rPr lang="en-US" sz="3600" smtClean="0"/>
              <a:t>History of vertical </a:t>
            </a:r>
            <a:br>
              <a:rPr lang="en-US" sz="3600" smtClean="0"/>
            </a:br>
            <a:r>
              <a:rPr lang="en-US" sz="3600" smtClean="0"/>
              <a:t>datums in the USA</a:t>
            </a:r>
          </a:p>
        </p:txBody>
      </p:sp>
      <p:sp>
        <p:nvSpPr>
          <p:cNvPr id="23555" name="Content Placeholder 2"/>
          <p:cNvSpPr>
            <a:spLocks noGrp="1"/>
          </p:cNvSpPr>
          <p:nvPr>
            <p:ph idx="1"/>
          </p:nvPr>
        </p:nvSpPr>
        <p:spPr>
          <a:xfrm>
            <a:off x="457200" y="1809750"/>
            <a:ext cx="8229600" cy="4525963"/>
          </a:xfrm>
        </p:spPr>
        <p:txBody>
          <a:bodyPr/>
          <a:lstStyle/>
          <a:p>
            <a:pPr>
              <a:lnSpc>
                <a:spcPct val="90000"/>
              </a:lnSpc>
            </a:pPr>
            <a:r>
              <a:rPr lang="en-US" sz="2800" b="1" smtClean="0"/>
              <a:t>NAVD 88</a:t>
            </a:r>
            <a:endParaRPr lang="en-US" sz="2800" smtClean="0"/>
          </a:p>
          <a:p>
            <a:pPr lvl="1">
              <a:lnSpc>
                <a:spcPct val="90000"/>
              </a:lnSpc>
            </a:pPr>
            <a:r>
              <a:rPr lang="en-US" sz="2200" smtClean="0"/>
              <a:t>North American Vertical Datum of 1988</a:t>
            </a:r>
          </a:p>
          <a:p>
            <a:pPr lvl="1">
              <a:lnSpc>
                <a:spcPct val="90000"/>
              </a:lnSpc>
            </a:pPr>
            <a:endParaRPr lang="en-US" sz="2200" smtClean="0"/>
          </a:p>
          <a:p>
            <a:pPr lvl="1">
              <a:lnSpc>
                <a:spcPct val="90000"/>
              </a:lnSpc>
            </a:pPr>
            <a:r>
              <a:rPr lang="en-US" sz="2200" smtClean="0"/>
              <a:t>One height held fixed at “Father Point” (Rimouski, Canada)</a:t>
            </a:r>
          </a:p>
          <a:p>
            <a:pPr>
              <a:lnSpc>
                <a:spcPct val="90000"/>
              </a:lnSpc>
            </a:pPr>
            <a:endParaRPr lang="en-US" sz="2200" smtClean="0"/>
          </a:p>
          <a:p>
            <a:pPr lvl="1">
              <a:lnSpc>
                <a:spcPct val="90000"/>
              </a:lnSpc>
            </a:pPr>
            <a:r>
              <a:rPr lang="en-US" sz="2200" smtClean="0"/>
              <a:t>…height chosen was to minimize 1929/1988 differences on USGS topo maps in the eastern U.S.</a:t>
            </a:r>
          </a:p>
          <a:p>
            <a:pPr lvl="1">
              <a:lnSpc>
                <a:spcPct val="90000"/>
              </a:lnSpc>
            </a:pPr>
            <a:endParaRPr lang="en-US" sz="2200" smtClean="0"/>
          </a:p>
          <a:p>
            <a:pPr lvl="1">
              <a:lnSpc>
                <a:spcPct val="90000"/>
              </a:lnSpc>
            </a:pPr>
            <a:r>
              <a:rPr lang="en-US" sz="2200" smtClean="0"/>
              <a:t>Thus, the “zero height surface” of NAVD 88 wasn’t chosen for its closeness to the geoid (but it was close…few decimeters)</a:t>
            </a:r>
          </a:p>
          <a:p>
            <a:pPr lvl="1">
              <a:lnSpc>
                <a:spcPct val="90000"/>
              </a:lnSpc>
              <a:buFontTx/>
              <a:buNone/>
            </a:pPr>
            <a:endParaRPr lang="en-US" smtClean="0"/>
          </a:p>
          <a:p>
            <a:pPr lvl="1">
              <a:lnSpc>
                <a:spcPct val="90000"/>
              </a:lnSpc>
            </a:pPr>
            <a:endParaRPr lang="en-US" smtClean="0"/>
          </a:p>
          <a:p>
            <a:endParaRPr lang="en-US" smtClean="0"/>
          </a:p>
        </p:txBody>
      </p:sp>
    </p:spTree>
    <p:extLst>
      <p:ext uri="{BB962C8B-B14F-4D97-AF65-F5344CB8AC3E}">
        <p14:creationId xmlns:p14="http://schemas.microsoft.com/office/powerpoint/2010/main" val="1674390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t>I</a:t>
            </a:r>
            <a:r>
              <a:rPr lang="en-US" sz="2400" dirty="0" smtClean="0"/>
              <a:t>n </a:t>
            </a:r>
            <a:r>
              <a:rPr lang="en-US" sz="2400" dirty="0"/>
              <a:t>2022, the National Geodetic Survey will be replacing the U.S. horizontal and vertical </a:t>
            </a:r>
            <a:r>
              <a:rPr lang="en-US" sz="2400" dirty="0" err="1"/>
              <a:t>datums</a:t>
            </a:r>
            <a:r>
              <a:rPr lang="en-US" sz="2400" dirty="0"/>
              <a:t> (NAD 83 and NAVD 88). </a:t>
            </a:r>
            <a:r>
              <a:rPr lang="en-US" sz="2400" dirty="0" smtClean="0"/>
              <a:t>We </a:t>
            </a:r>
            <a:r>
              <a:rPr lang="en-US" sz="2400" dirty="0"/>
              <a:t>will discuss the history of these </a:t>
            </a:r>
            <a:r>
              <a:rPr lang="en-US" sz="2400" dirty="0" err="1"/>
              <a:t>datums</a:t>
            </a:r>
            <a:r>
              <a:rPr lang="en-US" sz="2400" dirty="0"/>
              <a:t>, their relationship to other reference frames, the reasons for the change, and how it affects surveyors and their access to these </a:t>
            </a:r>
            <a:r>
              <a:rPr lang="en-US" sz="2400" dirty="0" err="1"/>
              <a:t>datums</a:t>
            </a:r>
            <a:r>
              <a:rPr lang="en-US" sz="2400" dirty="0"/>
              <a:t>.</a:t>
            </a:r>
          </a:p>
          <a:p>
            <a:r>
              <a:rPr lang="en-US" sz="2400" dirty="0" smtClean="0"/>
              <a:t>Objective…gain a fundamental understanding of:</a:t>
            </a:r>
          </a:p>
          <a:p>
            <a:pPr lvl="1"/>
            <a:r>
              <a:rPr lang="en-US" sz="2000" dirty="0" smtClean="0"/>
              <a:t>How and why our </a:t>
            </a:r>
            <a:r>
              <a:rPr lang="en-US" sz="2000" dirty="0" err="1" smtClean="0"/>
              <a:t>datums</a:t>
            </a:r>
            <a:r>
              <a:rPr lang="en-US" sz="2000" dirty="0" smtClean="0"/>
              <a:t>/reference frames have changed over time</a:t>
            </a:r>
          </a:p>
          <a:p>
            <a:pPr lvl="1"/>
            <a:r>
              <a:rPr lang="en-US" sz="2000" dirty="0" smtClean="0"/>
              <a:t>The need to further modernize the US reference frames</a:t>
            </a:r>
          </a:p>
          <a:p>
            <a:pPr lvl="1"/>
            <a:r>
              <a:rPr lang="en-US" sz="2000" dirty="0" smtClean="0"/>
              <a:t>How NGS will define new reference frames</a:t>
            </a:r>
          </a:p>
          <a:p>
            <a:pPr lvl="1"/>
            <a:r>
              <a:rPr lang="en-US" sz="2000" dirty="0" smtClean="0"/>
              <a:t>How users will access the new reference frames</a:t>
            </a:r>
            <a:endParaRPr lang="en-US" dirty="0"/>
          </a:p>
        </p:txBody>
      </p:sp>
      <p:sp>
        <p:nvSpPr>
          <p:cNvPr id="4" name="Title 3"/>
          <p:cNvSpPr>
            <a:spLocks noGrp="1"/>
          </p:cNvSpPr>
          <p:nvPr>
            <p:ph type="title"/>
          </p:nvPr>
        </p:nvSpPr>
        <p:spPr/>
        <p:txBody>
          <a:bodyPr/>
          <a:lstStyle/>
          <a:p>
            <a:r>
              <a:rPr lang="en-US" dirty="0" smtClean="0"/>
              <a:t>Session description and objectives</a:t>
            </a:r>
            <a:endParaRPr lang="en-US" dirty="0"/>
          </a:p>
        </p:txBody>
      </p:sp>
    </p:spTree>
    <p:extLst>
      <p:ext uri="{BB962C8B-B14F-4D97-AF65-F5344CB8AC3E}">
        <p14:creationId xmlns:p14="http://schemas.microsoft.com/office/powerpoint/2010/main" val="740006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81013"/>
            <a:ext cx="9144000" cy="685800"/>
          </a:xfrm>
        </p:spPr>
        <p:txBody>
          <a:bodyPr/>
          <a:lstStyle/>
          <a:p>
            <a:pPr eaLnBrk="1" hangingPunct="1"/>
            <a:r>
              <a:rPr lang="en-US" sz="3200" smtClean="0"/>
              <a:t>Problems with NAD 83 and NAVD 88</a:t>
            </a:r>
          </a:p>
        </p:txBody>
      </p:sp>
      <p:sp>
        <p:nvSpPr>
          <p:cNvPr id="6147" name="Rectangle 3"/>
          <p:cNvSpPr>
            <a:spLocks noGrp="1" noChangeArrowheads="1"/>
          </p:cNvSpPr>
          <p:nvPr>
            <p:ph type="body" idx="1"/>
          </p:nvPr>
        </p:nvSpPr>
        <p:spPr>
          <a:xfrm>
            <a:off x="381000" y="1214514"/>
            <a:ext cx="8575675" cy="5377355"/>
          </a:xfrm>
        </p:spPr>
        <p:txBody>
          <a:bodyPr/>
          <a:lstStyle/>
          <a:p>
            <a:pPr eaLnBrk="1" hangingPunct="1">
              <a:buFont typeface="Wingdings" pitchFamily="2" charset="2"/>
              <a:buChar char="§"/>
            </a:pPr>
            <a:r>
              <a:rPr lang="en-US" sz="2400" b="1" dirty="0" smtClean="0"/>
              <a:t>NAD 83 </a:t>
            </a:r>
            <a:r>
              <a:rPr lang="en-US" sz="2400" dirty="0" smtClean="0"/>
              <a:t>is not as geocentric as it could be (approx. 2 m)  	</a:t>
            </a:r>
          </a:p>
          <a:p>
            <a:pPr lvl="1" eaLnBrk="1" hangingPunct="1">
              <a:buFont typeface="Wingdings" pitchFamily="2" charset="2"/>
              <a:buChar char="§"/>
            </a:pPr>
            <a:r>
              <a:rPr lang="en-US" sz="2000" dirty="0" smtClean="0"/>
              <a:t>Geospatial professionals don’t see this - </a:t>
            </a:r>
            <a:r>
              <a:rPr lang="en-US" sz="2000" b="1" dirty="0" smtClean="0"/>
              <a:t>Yet</a:t>
            </a:r>
          </a:p>
          <a:p>
            <a:pPr eaLnBrk="1" hangingPunct="1">
              <a:buFont typeface="Wingdings" pitchFamily="2" charset="2"/>
              <a:buChar char="§"/>
            </a:pPr>
            <a:r>
              <a:rPr lang="en-US" sz="2400" b="1" dirty="0" smtClean="0"/>
              <a:t>NAD 83 </a:t>
            </a:r>
            <a:r>
              <a:rPr lang="en-US" sz="2400" dirty="0" smtClean="0"/>
              <a:t>is not well defined with positional velocities</a:t>
            </a:r>
          </a:p>
          <a:p>
            <a:pPr eaLnBrk="1" hangingPunct="1">
              <a:buFont typeface="Wingdings" pitchFamily="2" charset="2"/>
              <a:buChar char="§"/>
            </a:pPr>
            <a:r>
              <a:rPr lang="en-US" sz="2400" b="1" dirty="0" smtClean="0"/>
              <a:t>NAVD 88 </a:t>
            </a:r>
            <a:r>
              <a:rPr lang="en-US" sz="2400" dirty="0" smtClean="0"/>
              <a:t>is realized by passive control (bench marks) most of which have not been re-leveled in at least 40 years.</a:t>
            </a:r>
          </a:p>
          <a:p>
            <a:pPr eaLnBrk="1" hangingPunct="1">
              <a:buFont typeface="Wingdings" pitchFamily="2" charset="2"/>
              <a:buChar char="§"/>
            </a:pPr>
            <a:r>
              <a:rPr lang="en-US" sz="2400" b="1" dirty="0" smtClean="0"/>
              <a:t>NAVD 88 </a:t>
            </a:r>
            <a:r>
              <a:rPr lang="en-US" sz="2400" dirty="0" smtClean="0"/>
              <a:t>does not account for local vertical velocities (subsidence and uplift) </a:t>
            </a:r>
          </a:p>
          <a:p>
            <a:pPr lvl="1" eaLnBrk="1" hangingPunct="1">
              <a:buFont typeface="Wingdings" pitchFamily="2" charset="2"/>
              <a:buChar char="§"/>
            </a:pPr>
            <a:r>
              <a:rPr lang="en-US" sz="2000" dirty="0" smtClean="0"/>
              <a:t>Post glacial isostatic readjustment (uplift)</a:t>
            </a:r>
          </a:p>
          <a:p>
            <a:pPr lvl="1" eaLnBrk="1" hangingPunct="1">
              <a:buFont typeface="Wingdings" pitchFamily="2" charset="2"/>
              <a:buChar char="§"/>
            </a:pPr>
            <a:r>
              <a:rPr lang="en-US" sz="2000" dirty="0" smtClean="0"/>
              <a:t>Subsurface fluid withdrawal (subsidence)</a:t>
            </a:r>
          </a:p>
          <a:p>
            <a:pPr lvl="1" eaLnBrk="1" hangingPunct="1">
              <a:buFont typeface="Wingdings" pitchFamily="2" charset="2"/>
              <a:buChar char="§"/>
            </a:pPr>
            <a:r>
              <a:rPr lang="en-US" sz="2000" dirty="0" smtClean="0"/>
              <a:t>Sediment loading (subsidence)</a:t>
            </a:r>
          </a:p>
          <a:p>
            <a:pPr lvl="1" eaLnBrk="1" hangingPunct="1">
              <a:buFont typeface="Wingdings" pitchFamily="2" charset="2"/>
              <a:buChar char="§"/>
            </a:pPr>
            <a:r>
              <a:rPr lang="en-US" sz="2000" dirty="0" smtClean="0"/>
              <a:t>Sea level rise (0.70 </a:t>
            </a:r>
            <a:r>
              <a:rPr lang="en-US" sz="2000" dirty="0" err="1" smtClean="0"/>
              <a:t>ft</a:t>
            </a:r>
            <a:r>
              <a:rPr lang="en-US" sz="2000" dirty="0" smtClean="0"/>
              <a:t> – 3.00 </a:t>
            </a:r>
            <a:r>
              <a:rPr lang="en-US" sz="2000" dirty="0" err="1" smtClean="0"/>
              <a:t>ft</a:t>
            </a:r>
            <a:r>
              <a:rPr lang="en-US" sz="2000" dirty="0" smtClean="0"/>
              <a:t> per 100 years)</a:t>
            </a:r>
          </a:p>
          <a:p>
            <a:pPr lvl="2" eaLnBrk="1" hangingPunct="1">
              <a:buFont typeface="Wingdings" pitchFamily="2" charset="2"/>
              <a:buChar char="§"/>
            </a:pPr>
            <a:r>
              <a:rPr lang="en-US" sz="1800" b="1" dirty="0" smtClean="0"/>
              <a:t>Bar </a:t>
            </a:r>
            <a:r>
              <a:rPr lang="en-US" sz="1800" b="1" dirty="0"/>
              <a:t>Harbor, ME 2.0 mm/</a:t>
            </a:r>
            <a:r>
              <a:rPr lang="en-US" sz="1800" b="1" dirty="0" err="1"/>
              <a:t>yr</a:t>
            </a:r>
            <a:r>
              <a:rPr lang="en-US" sz="1800" b="1" dirty="0"/>
              <a:t> (0.007 </a:t>
            </a:r>
            <a:r>
              <a:rPr lang="en-US" sz="1800" b="1" dirty="0" err="1"/>
              <a:t>ft</a:t>
            </a:r>
            <a:r>
              <a:rPr lang="en-US" sz="1800" b="1" dirty="0"/>
              <a:t>/</a:t>
            </a:r>
            <a:r>
              <a:rPr lang="en-US" sz="1800" b="1" dirty="0" err="1"/>
              <a:t>yr</a:t>
            </a:r>
            <a:r>
              <a:rPr lang="en-US" sz="1800" b="1" dirty="0"/>
              <a:t>) 1947-2006</a:t>
            </a:r>
          </a:p>
          <a:p>
            <a:pPr lvl="2" eaLnBrk="1" hangingPunct="1">
              <a:buFont typeface="Wingdings" pitchFamily="2" charset="2"/>
              <a:buChar char="§"/>
            </a:pPr>
            <a:r>
              <a:rPr lang="en-US" sz="1800" b="1" dirty="0" smtClean="0"/>
              <a:t>Miami Beach, FL 2.39 mm/</a:t>
            </a:r>
            <a:r>
              <a:rPr lang="en-US" sz="1800" b="1" dirty="0" err="1" smtClean="0"/>
              <a:t>yr</a:t>
            </a:r>
            <a:r>
              <a:rPr lang="en-US" sz="1800" b="1" dirty="0" smtClean="0"/>
              <a:t> (0.008 </a:t>
            </a:r>
            <a:r>
              <a:rPr lang="en-US" sz="1800" b="1" dirty="0" err="1" smtClean="0"/>
              <a:t>ft</a:t>
            </a:r>
            <a:r>
              <a:rPr lang="en-US" sz="1800" b="1" dirty="0" smtClean="0"/>
              <a:t>/</a:t>
            </a:r>
            <a:r>
              <a:rPr lang="en-US" sz="1800" b="1" dirty="0" err="1" smtClean="0"/>
              <a:t>yr</a:t>
            </a:r>
            <a:r>
              <a:rPr lang="en-US" sz="1800" b="1" dirty="0" smtClean="0"/>
              <a:t>) 1931-1981</a:t>
            </a:r>
          </a:p>
          <a:p>
            <a:pPr lvl="2" eaLnBrk="1" hangingPunct="1">
              <a:buFont typeface="Wingdings" pitchFamily="2" charset="2"/>
              <a:buChar char="§"/>
            </a:pPr>
            <a:r>
              <a:rPr lang="en-US" sz="1800" b="1" dirty="0" smtClean="0"/>
              <a:t>Grand Isle, LA </a:t>
            </a:r>
            <a:r>
              <a:rPr lang="en-US" sz="1800" b="1" dirty="0"/>
              <a:t>– </a:t>
            </a:r>
            <a:r>
              <a:rPr lang="en-US" sz="1800" b="1" dirty="0" smtClean="0"/>
              <a:t>9.05 </a:t>
            </a:r>
            <a:r>
              <a:rPr lang="en-US" sz="1800" b="1" dirty="0"/>
              <a:t>mm/</a:t>
            </a:r>
            <a:r>
              <a:rPr lang="en-US" sz="1800" b="1" dirty="0" err="1"/>
              <a:t>yr</a:t>
            </a:r>
            <a:r>
              <a:rPr lang="en-US" sz="1800" b="1" dirty="0"/>
              <a:t>  (</a:t>
            </a:r>
            <a:r>
              <a:rPr lang="en-US" sz="1800" b="1" dirty="0" smtClean="0"/>
              <a:t>0.030 </a:t>
            </a:r>
            <a:r>
              <a:rPr lang="en-US" sz="1800" b="1" dirty="0" err="1"/>
              <a:t>ft</a:t>
            </a:r>
            <a:r>
              <a:rPr lang="en-US" sz="1800" b="1" dirty="0"/>
              <a:t>/</a:t>
            </a:r>
            <a:r>
              <a:rPr lang="en-US" sz="1800" b="1" dirty="0" err="1"/>
              <a:t>yr</a:t>
            </a:r>
            <a:r>
              <a:rPr lang="en-US" sz="1800" b="1" dirty="0"/>
              <a:t>) </a:t>
            </a:r>
            <a:r>
              <a:rPr lang="en-US" sz="1800" b="1" dirty="0" smtClean="0"/>
              <a:t>1947- 2015</a:t>
            </a:r>
            <a:endParaRPr lang="en-US" sz="1800" b="1" dirty="0"/>
          </a:p>
          <a:p>
            <a:pPr lvl="2" eaLnBrk="1" hangingPunct="1">
              <a:buFont typeface="Wingdings" pitchFamily="2" charset="2"/>
              <a:buChar char="§"/>
            </a:pPr>
            <a:r>
              <a:rPr lang="en-US" sz="1800" b="1" dirty="0" smtClean="0"/>
              <a:t>Seattle, WA– 2.0 </a:t>
            </a:r>
            <a:r>
              <a:rPr lang="en-US" sz="1800" b="1" dirty="0"/>
              <a:t>mm/</a:t>
            </a:r>
            <a:r>
              <a:rPr lang="en-US" sz="1800" b="1" dirty="0" err="1"/>
              <a:t>yr</a:t>
            </a:r>
            <a:r>
              <a:rPr lang="en-US" sz="1800" b="1" dirty="0"/>
              <a:t> (.</a:t>
            </a:r>
            <a:r>
              <a:rPr lang="en-US" sz="1800" b="1" dirty="0" smtClean="0"/>
              <a:t>007 </a:t>
            </a:r>
            <a:r>
              <a:rPr lang="en-US" sz="1800" b="1" dirty="0" err="1"/>
              <a:t>ft</a:t>
            </a:r>
            <a:r>
              <a:rPr lang="en-US" sz="1800" b="1" dirty="0"/>
              <a:t>/</a:t>
            </a:r>
            <a:r>
              <a:rPr lang="en-US" sz="1800" b="1" dirty="0" err="1"/>
              <a:t>yr</a:t>
            </a:r>
            <a:r>
              <a:rPr lang="en-US" sz="1800" b="1" dirty="0"/>
              <a:t>) </a:t>
            </a:r>
            <a:r>
              <a:rPr lang="en-US" sz="1800" b="1" dirty="0" smtClean="0"/>
              <a:t>1899-2015</a:t>
            </a:r>
            <a:endParaRPr lang="en-US" sz="1800" b="1" dirty="0"/>
          </a:p>
          <a:p>
            <a:pPr lvl="2" eaLnBrk="1" hangingPunct="1">
              <a:buFont typeface="Wingdings" pitchFamily="2" charset="2"/>
              <a:buChar char="§"/>
            </a:pPr>
            <a:endParaRPr lang="en-US" sz="1800" b="1" dirty="0" smtClean="0"/>
          </a:p>
          <a:p>
            <a:pPr lvl="2" eaLnBrk="1" hangingPunct="1">
              <a:buFont typeface="Wingdings" pitchFamily="2" charset="2"/>
              <a:buChar char="§"/>
            </a:pPr>
            <a:endParaRPr lang="en-US" sz="1200" b="1" dirty="0" smtClean="0"/>
          </a:p>
          <a:p>
            <a:pPr eaLnBrk="1" hangingPunct="1">
              <a:buFont typeface="Wingdings" pitchFamily="2" charset="2"/>
              <a:buChar char="v"/>
            </a:pPr>
            <a:endParaRPr lang="en-US" sz="1600" dirty="0" smtClean="0"/>
          </a:p>
          <a:p>
            <a:pPr eaLnBrk="1" hangingPunct="1">
              <a:buFont typeface="Wingdings" pitchFamily="2" charset="2"/>
              <a:buChar char="v"/>
            </a:pPr>
            <a:endParaRPr lang="en-US" sz="1600" dirty="0" smtClean="0"/>
          </a:p>
          <a:p>
            <a:pPr eaLnBrk="1" hangingPunct="1">
              <a:buFontTx/>
              <a:buNone/>
            </a:pPr>
            <a:endParaRPr lang="en-US" sz="1600" dirty="0" smtClean="0"/>
          </a:p>
          <a:p>
            <a:pPr eaLnBrk="1" hangingPunct="1">
              <a:buFont typeface="Wingdings" pitchFamily="2" charset="2"/>
              <a:buChar char="v"/>
            </a:pPr>
            <a:endParaRPr lang="en-US" sz="1600" dirty="0" smtClean="0"/>
          </a:p>
        </p:txBody>
      </p:sp>
      <p:sp>
        <p:nvSpPr>
          <p:cNvPr id="6148"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2000">
              <a:latin typeface="Verdana" pitchFamily="34" charset="0"/>
            </a:endParaRPr>
          </a:p>
        </p:txBody>
      </p:sp>
    </p:spTree>
    <p:extLst>
      <p:ext uri="{BB962C8B-B14F-4D97-AF65-F5344CB8AC3E}">
        <p14:creationId xmlns:p14="http://schemas.microsoft.com/office/powerpoint/2010/main" val="25488988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906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endParaRPr lang="en-US" sz="4400">
              <a:solidFill>
                <a:prstClr val="black"/>
              </a:solidFill>
              <a:latin typeface="Verdana" pitchFamily="34" charset="0"/>
              <a:ea typeface="+mn-ea"/>
            </a:endParaRPr>
          </a:p>
        </p:txBody>
      </p:sp>
      <p:sp>
        <p:nvSpPr>
          <p:cNvPr id="7171" name="Text Box 3"/>
          <p:cNvSpPr txBox="1">
            <a:spLocks noChangeArrowheads="1"/>
          </p:cNvSpPr>
          <p:nvPr/>
        </p:nvSpPr>
        <p:spPr bwMode="auto">
          <a:xfrm>
            <a:off x="0" y="336550"/>
            <a:ext cx="907732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defTabSz="914400"/>
            <a:r>
              <a:rPr lang="en-US" sz="2400" b="1" dirty="0">
                <a:solidFill>
                  <a:prstClr val="black"/>
                </a:solidFill>
                <a:latin typeface="Verdana" pitchFamily="34" charset="0"/>
                <a:ea typeface="+mn-ea"/>
              </a:rPr>
              <a:t>The National Geodetic Survey 10 year plan</a:t>
            </a:r>
          </a:p>
          <a:p>
            <a:pPr algn="ctr" defTabSz="914400"/>
            <a:r>
              <a:rPr lang="en-US" sz="2400" b="1" dirty="0">
                <a:solidFill>
                  <a:prstClr val="black"/>
                </a:solidFill>
                <a:latin typeface="Verdana" pitchFamily="34" charset="0"/>
                <a:ea typeface="+mn-ea"/>
              </a:rPr>
              <a:t>Mission, Vision and Strategy</a:t>
            </a:r>
          </a:p>
          <a:p>
            <a:pPr algn="ctr" defTabSz="914400"/>
            <a:r>
              <a:rPr lang="en-US" sz="2400" b="1" dirty="0">
                <a:solidFill>
                  <a:prstClr val="black"/>
                </a:solidFill>
                <a:latin typeface="Verdana" pitchFamily="34" charset="0"/>
                <a:ea typeface="+mn-ea"/>
              </a:rPr>
              <a:t>2008 – </a:t>
            </a:r>
            <a:r>
              <a:rPr lang="en-US" sz="2400" b="1" dirty="0" smtClean="0">
                <a:solidFill>
                  <a:prstClr val="black"/>
                </a:solidFill>
                <a:latin typeface="Verdana" pitchFamily="34" charset="0"/>
                <a:ea typeface="+mn-ea"/>
              </a:rPr>
              <a:t>2018, 2013-2023</a:t>
            </a:r>
            <a:endParaRPr lang="en-US" sz="2400" b="1" dirty="0">
              <a:solidFill>
                <a:prstClr val="black"/>
              </a:solidFill>
              <a:latin typeface="Verdana" pitchFamily="34" charset="0"/>
              <a:ea typeface="+mn-ea"/>
            </a:endParaRPr>
          </a:p>
          <a:p>
            <a:pPr algn="ctr" defTabSz="914400"/>
            <a:r>
              <a:rPr lang="en-US" sz="2000" b="1" dirty="0">
                <a:solidFill>
                  <a:prstClr val="black"/>
                </a:solidFill>
                <a:latin typeface="Verdana" pitchFamily="34" charset="0"/>
                <a:ea typeface="+mn-ea"/>
                <a:hlinkClick r:id="rId3"/>
              </a:rPr>
              <a:t>http://www.ngs.noaa.gov/INFO/NGS10yearplan.pdf</a:t>
            </a:r>
            <a:endParaRPr lang="en-US" sz="2000" b="1" dirty="0">
              <a:solidFill>
                <a:prstClr val="black"/>
              </a:solidFill>
              <a:latin typeface="Verdana" pitchFamily="34" charset="0"/>
              <a:ea typeface="+mn-ea"/>
            </a:endParaRPr>
          </a:p>
        </p:txBody>
      </p:sp>
      <p:sp>
        <p:nvSpPr>
          <p:cNvPr id="7172" name="Text Box 4"/>
          <p:cNvSpPr txBox="1">
            <a:spLocks noChangeArrowheads="1"/>
          </p:cNvSpPr>
          <p:nvPr/>
        </p:nvSpPr>
        <p:spPr bwMode="auto">
          <a:xfrm>
            <a:off x="1127125" y="2706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defTabSz="914400"/>
            <a:endParaRPr lang="en-US" sz="2400">
              <a:solidFill>
                <a:prstClr val="black"/>
              </a:solidFill>
              <a:latin typeface="Arial" charset="0"/>
              <a:ea typeface="+mn-ea"/>
            </a:endParaRPr>
          </a:p>
        </p:txBody>
      </p:sp>
      <p:sp>
        <p:nvSpPr>
          <p:cNvPr id="7173" name="Rectangle 5"/>
          <p:cNvSpPr>
            <a:spLocks noChangeArrowheads="1"/>
          </p:cNvSpPr>
          <p:nvPr/>
        </p:nvSpPr>
        <p:spPr bwMode="auto">
          <a:xfrm>
            <a:off x="0" y="2514600"/>
            <a:ext cx="473128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a:lnSpc>
                <a:spcPct val="90000"/>
              </a:lnSpc>
              <a:spcBef>
                <a:spcPct val="20000"/>
              </a:spcBef>
              <a:buFontTx/>
              <a:buChar char="•"/>
            </a:pPr>
            <a:r>
              <a:rPr lang="en-US" sz="1600" i="1" dirty="0">
                <a:solidFill>
                  <a:prstClr val="black"/>
                </a:solidFill>
                <a:latin typeface="Verdana" pitchFamily="34" charset="0"/>
                <a:ea typeface="+mn-ea"/>
              </a:rPr>
              <a:t>Official NGS policy as of Jan 9, 2008</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Modernized agency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Attention to accuracy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Attention to time-changes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Improved products and services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Integration with other fed missions</a:t>
            </a:r>
            <a:endParaRPr lang="en-US" sz="1600" b="1" i="1" dirty="0">
              <a:solidFill>
                <a:prstClr val="black"/>
              </a:solidFill>
              <a:latin typeface="Verdana" pitchFamily="34" charset="0"/>
              <a:ea typeface="+mn-ea"/>
            </a:endParaRPr>
          </a:p>
          <a:p>
            <a:pPr marL="342900" indent="-342900" defTabSz="914400">
              <a:lnSpc>
                <a:spcPct val="90000"/>
              </a:lnSpc>
              <a:spcBef>
                <a:spcPct val="20000"/>
              </a:spcBef>
            </a:pPr>
            <a:endParaRPr lang="en-US" sz="1600" b="1" i="1" dirty="0">
              <a:solidFill>
                <a:prstClr val="black"/>
              </a:solidFill>
              <a:latin typeface="Verdana" pitchFamily="34" charset="0"/>
              <a:ea typeface="+mn-ea"/>
            </a:endParaRPr>
          </a:p>
          <a:p>
            <a:pPr marL="342900" indent="-342900" defTabSz="914400">
              <a:lnSpc>
                <a:spcPct val="90000"/>
              </a:lnSpc>
              <a:spcBef>
                <a:spcPct val="20000"/>
              </a:spcBef>
              <a:buFontTx/>
              <a:buChar char="•"/>
            </a:pPr>
            <a:r>
              <a:rPr lang="en-US" sz="1600" i="1" dirty="0" smtClean="0">
                <a:solidFill>
                  <a:prstClr val="black"/>
                </a:solidFill>
                <a:latin typeface="Verdana" pitchFamily="34" charset="0"/>
                <a:ea typeface="+mn-ea"/>
              </a:rPr>
              <a:t>2022 </a:t>
            </a:r>
            <a:r>
              <a:rPr lang="en-US" sz="1600" i="1" dirty="0">
                <a:solidFill>
                  <a:prstClr val="black"/>
                </a:solidFill>
                <a:latin typeface="Verdana" pitchFamily="34" charset="0"/>
                <a:ea typeface="+mn-ea"/>
              </a:rPr>
              <a:t>Targets: </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NAD 83 and NAVD 88 re-defined</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Cm-accuracy access to all coordinates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Customer-focused agency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Global scientific leadership</a:t>
            </a:r>
          </a:p>
        </p:txBody>
      </p:sp>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31284" y="1829601"/>
            <a:ext cx="3690937" cy="479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42935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mtClean="0"/>
              <a:t>Terminology</a:t>
            </a:r>
          </a:p>
        </p:txBody>
      </p:sp>
      <p:sp>
        <p:nvSpPr>
          <p:cNvPr id="3" name="Content Placeholder 2"/>
          <p:cNvSpPr>
            <a:spLocks noGrp="1"/>
          </p:cNvSpPr>
          <p:nvPr>
            <p:ph idx="1"/>
          </p:nvPr>
        </p:nvSpPr>
        <p:spPr/>
        <p:txBody>
          <a:bodyPr/>
          <a:lstStyle/>
          <a:p>
            <a:r>
              <a:rPr lang="en-US" altLang="en-US" smtClean="0"/>
              <a:t>Horizontal Datum</a:t>
            </a:r>
          </a:p>
          <a:p>
            <a:pPr lvl="1"/>
            <a:r>
              <a:rPr lang="en-US" altLang="en-US" smtClean="0"/>
              <a:t>Geometric Reference Frame</a:t>
            </a:r>
          </a:p>
          <a:p>
            <a:pPr lvl="2"/>
            <a:r>
              <a:rPr lang="en-US" altLang="en-US" smtClean="0"/>
              <a:t>Geocentric X, Y, Z</a:t>
            </a:r>
          </a:p>
          <a:p>
            <a:pPr lvl="2"/>
            <a:r>
              <a:rPr lang="en-US" altLang="en-US" smtClean="0"/>
              <a:t>Latitude, Longitude, Ellipsoid Height</a:t>
            </a:r>
          </a:p>
          <a:p>
            <a:r>
              <a:rPr lang="en-US" altLang="en-US" smtClean="0"/>
              <a:t>Vertical Datum</a:t>
            </a:r>
          </a:p>
          <a:p>
            <a:pPr lvl="1"/>
            <a:r>
              <a:rPr lang="en-US" altLang="en-US" smtClean="0"/>
              <a:t>Geopotential Reference Frame</a:t>
            </a:r>
          </a:p>
          <a:p>
            <a:pPr lvl="2"/>
            <a:r>
              <a:rPr lang="en-US" altLang="en-US" smtClean="0"/>
              <a:t>Geoid undulation</a:t>
            </a:r>
          </a:p>
          <a:p>
            <a:pPr lvl="2"/>
            <a:r>
              <a:rPr lang="en-US" altLang="en-US" smtClean="0"/>
              <a:t>Orthometric height</a:t>
            </a:r>
          </a:p>
          <a:p>
            <a:pPr lvl="2"/>
            <a:r>
              <a:rPr lang="en-US" altLang="en-US" smtClean="0"/>
              <a:t>Gravity</a:t>
            </a:r>
          </a:p>
          <a:p>
            <a:pPr lvl="2"/>
            <a:r>
              <a:rPr lang="en-US" altLang="en-US" smtClean="0"/>
              <a:t>Deflection of the Vertical</a:t>
            </a:r>
          </a:p>
        </p:txBody>
      </p:sp>
      <p:sp>
        <p:nvSpPr>
          <p:cNvPr id="4" name="Date Placeholder 3"/>
          <p:cNvSpPr>
            <a:spLocks noGrp="1"/>
          </p:cNvSpPr>
          <p:nvPr>
            <p:ph type="dt" sz="quarter" idx="10"/>
          </p:nvPr>
        </p:nvSpPr>
        <p:spPr/>
        <p:txBody>
          <a:bodyPr/>
          <a:lstStyle/>
          <a:p>
            <a:pPr>
              <a:defRPr/>
            </a:pPr>
            <a:r>
              <a:rPr lang="en-US" dirty="0"/>
              <a:t>April 13, 2015</a:t>
            </a:r>
          </a:p>
        </p:txBody>
      </p:sp>
      <p:sp>
        <p:nvSpPr>
          <p:cNvPr id="5" name="Footer Placeholder 4"/>
          <p:cNvSpPr>
            <a:spLocks noGrp="1"/>
          </p:cNvSpPr>
          <p:nvPr>
            <p:ph type="ftr" sz="quarter" idx="11"/>
          </p:nvPr>
        </p:nvSpPr>
        <p:spPr/>
        <p:txBody>
          <a:bodyPr/>
          <a:lstStyle/>
          <a:p>
            <a:pPr>
              <a:defRPr/>
            </a:pPr>
            <a:r>
              <a:rPr lang="en-US" dirty="0"/>
              <a:t>2015 Geospatial Summit </a:t>
            </a:r>
          </a:p>
        </p:txBody>
      </p:sp>
      <p:sp>
        <p:nvSpPr>
          <p:cNvPr id="6" name="Slide Number Placeholder 5"/>
          <p:cNvSpPr>
            <a:spLocks noGrp="1"/>
          </p:cNvSpPr>
          <p:nvPr>
            <p:ph type="sldNum" sz="quarter" idx="12"/>
          </p:nvPr>
        </p:nvSpPr>
        <p:spPr/>
        <p:txBody>
          <a:bodyPr/>
          <a:lstStyle/>
          <a:p>
            <a:pPr>
              <a:defRPr/>
            </a:pPr>
            <a:fld id="{69EF4157-E6DE-4DE9-8E8E-09CC6A7542D5}" type="slidenum">
              <a:rPr lang="en-US" smtClean="0"/>
              <a:pPr>
                <a:defRPr/>
              </a:pPr>
              <a:t>22</a:t>
            </a:fld>
            <a:endParaRPr lang="en-US"/>
          </a:p>
        </p:txBody>
      </p:sp>
      <p:cxnSp>
        <p:nvCxnSpPr>
          <p:cNvPr id="8" name="Straight Connector 7"/>
          <p:cNvCxnSpPr/>
          <p:nvPr/>
        </p:nvCxnSpPr>
        <p:spPr>
          <a:xfrm flipV="1">
            <a:off x="755650" y="1914525"/>
            <a:ext cx="3359150" cy="95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08050" y="3895725"/>
            <a:ext cx="2697163" cy="1746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278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338138"/>
            <a:ext cx="9144000" cy="685800"/>
          </a:xfrm>
        </p:spPr>
        <p:txBody>
          <a:bodyPr/>
          <a:lstStyle/>
          <a:p>
            <a:r>
              <a:rPr lang="en-US" dirty="0" smtClean="0">
                <a:ea typeface="ＭＳ Ｐゴシック" pitchFamily="34" charset="-128"/>
              </a:rPr>
              <a:t> Future Geometric Reference Frame</a:t>
            </a:r>
          </a:p>
        </p:txBody>
      </p:sp>
      <p:sp>
        <p:nvSpPr>
          <p:cNvPr id="46083" name="Rectangle 3"/>
          <p:cNvSpPr>
            <a:spLocks noGrp="1" noChangeArrowheads="1"/>
          </p:cNvSpPr>
          <p:nvPr>
            <p:ph type="body" idx="1"/>
          </p:nvPr>
        </p:nvSpPr>
        <p:spPr>
          <a:xfrm>
            <a:off x="57150" y="904875"/>
            <a:ext cx="9017000" cy="5370513"/>
          </a:xfrm>
        </p:spPr>
        <p:txBody>
          <a:bodyPr/>
          <a:lstStyle/>
          <a:p>
            <a:pPr>
              <a:lnSpc>
                <a:spcPct val="150000"/>
              </a:lnSpc>
            </a:pPr>
            <a:r>
              <a:rPr lang="en-US" sz="2400" dirty="0" smtClean="0">
                <a:ea typeface="ＭＳ Ｐゴシック" pitchFamily="34" charset="-128"/>
              </a:rPr>
              <a:t>CORS-based, via GNSS</a:t>
            </a:r>
          </a:p>
          <a:p>
            <a:pPr>
              <a:lnSpc>
                <a:spcPct val="150000"/>
              </a:lnSpc>
            </a:pPr>
            <a:r>
              <a:rPr lang="en-US" sz="2400" dirty="0" smtClean="0">
                <a:ea typeface="ＭＳ Ｐゴシック" pitchFamily="34" charset="-128"/>
              </a:rPr>
              <a:t>coordinates &amp; velocities in ITRF and official US datum </a:t>
            </a:r>
          </a:p>
          <a:p>
            <a:pPr>
              <a:lnSpc>
                <a:spcPct val="150000"/>
              </a:lnSpc>
            </a:pPr>
            <a:r>
              <a:rPr lang="en-US" sz="2400" dirty="0">
                <a:ea typeface="ＭＳ Ｐゴシック" pitchFamily="34" charset="-128"/>
              </a:rPr>
              <a:t>	(NAD83 replacement: plate-fixed or “ITRF-like”?) &amp; relationship</a:t>
            </a:r>
          </a:p>
          <a:p>
            <a:pPr>
              <a:lnSpc>
                <a:spcPct val="150000"/>
              </a:lnSpc>
            </a:pPr>
            <a:r>
              <a:rPr lang="en-US" sz="2400" dirty="0">
                <a:ea typeface="ＭＳ Ｐゴシック" pitchFamily="34" charset="-128"/>
              </a:rPr>
              <a:t>replace NAD83 with new geometric </a:t>
            </a:r>
            <a:r>
              <a:rPr lang="en-US" sz="2400" dirty="0" smtClean="0">
                <a:ea typeface="ＭＳ Ｐゴシック" pitchFamily="34" charset="-128"/>
              </a:rPr>
              <a:t>reference frame </a:t>
            </a:r>
            <a:r>
              <a:rPr lang="en-US" sz="2400" dirty="0">
                <a:ea typeface="ＭＳ Ｐゴシック" pitchFamily="34" charset="-128"/>
              </a:rPr>
              <a:t>– by 2022</a:t>
            </a:r>
          </a:p>
          <a:p>
            <a:pPr>
              <a:lnSpc>
                <a:spcPct val="150000"/>
              </a:lnSpc>
            </a:pPr>
            <a:r>
              <a:rPr lang="en-US" sz="2400" dirty="0" smtClean="0">
                <a:ea typeface="ＭＳ Ｐゴシック" pitchFamily="34" charset="-128"/>
              </a:rPr>
              <a:t>passive control tied to new datum; not a component of new datum</a:t>
            </a:r>
          </a:p>
          <a:p>
            <a:pPr>
              <a:lnSpc>
                <a:spcPct val="150000"/>
              </a:lnSpc>
            </a:pPr>
            <a:r>
              <a:rPr lang="en-US" sz="2400" dirty="0" smtClean="0">
                <a:ea typeface="ＭＳ Ｐゴシック" pitchFamily="34" charset="-128"/>
              </a:rPr>
              <a:t>address user needs of datum coordinate </a:t>
            </a:r>
            <a:r>
              <a:rPr lang="en-US" sz="2400" i="1" u="sng" dirty="0" smtClean="0">
                <a:ea typeface="ＭＳ Ｐゴシック" pitchFamily="34" charset="-128"/>
              </a:rPr>
              <a:t>constancy vs. accuracy</a:t>
            </a:r>
          </a:p>
          <a:p>
            <a:pPr>
              <a:lnSpc>
                <a:spcPct val="150000"/>
              </a:lnSpc>
            </a:pPr>
            <a:r>
              <a:rPr lang="en-US" sz="2200" dirty="0" err="1" smtClean="0">
                <a:ea typeface="ＭＳ Ｐゴシック" pitchFamily="34" charset="-128"/>
              </a:rPr>
              <a:t>lat</a:t>
            </a:r>
            <a:r>
              <a:rPr lang="en-US" sz="2200" dirty="0" smtClean="0">
                <a:ea typeface="ＭＳ Ｐゴシック" pitchFamily="34" charset="-128"/>
              </a:rPr>
              <a:t> / long / ellipsoid height of defining points accurate to 1 mm, anytime</a:t>
            </a:r>
          </a:p>
          <a:p>
            <a:pPr>
              <a:lnSpc>
                <a:spcPct val="150000"/>
              </a:lnSpc>
            </a:pPr>
            <a:r>
              <a:rPr lang="en-US" sz="2200" dirty="0" smtClean="0">
                <a:ea typeface="ＭＳ Ｐゴシック" pitchFamily="34" charset="-128"/>
              </a:rPr>
              <a:t>CORS coordinates computed / published daily; track changes </a:t>
            </a:r>
          </a:p>
          <a:p>
            <a:pPr>
              <a:lnSpc>
                <a:spcPct val="150000"/>
              </a:lnSpc>
            </a:pPr>
            <a:r>
              <a:rPr lang="en-US" sz="2200" dirty="0">
                <a:ea typeface="ＭＳ Ｐゴシック" pitchFamily="34" charset="-128"/>
              </a:rPr>
              <a:t>support development of real-time networks</a:t>
            </a:r>
          </a:p>
        </p:txBody>
      </p:sp>
    </p:spTree>
    <p:extLst>
      <p:ext uri="{BB962C8B-B14F-4D97-AF65-F5344CB8AC3E}">
        <p14:creationId xmlns:p14="http://schemas.microsoft.com/office/powerpoint/2010/main" val="1852856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396875"/>
            <a:ext cx="9144000" cy="685800"/>
          </a:xfrm>
        </p:spPr>
        <p:txBody>
          <a:bodyPr/>
          <a:lstStyle/>
          <a:p>
            <a:r>
              <a:rPr lang="en-US" dirty="0" smtClean="0">
                <a:ea typeface="ＭＳ Ｐゴシック" pitchFamily="34" charset="-128"/>
              </a:rPr>
              <a:t>Future Geopotential Reference Frame</a:t>
            </a:r>
          </a:p>
        </p:txBody>
      </p:sp>
      <p:sp>
        <p:nvSpPr>
          <p:cNvPr id="47107" name="Rectangle 3"/>
          <p:cNvSpPr>
            <a:spLocks noGrp="1" noChangeArrowheads="1"/>
          </p:cNvSpPr>
          <p:nvPr>
            <p:ph type="body" idx="1"/>
          </p:nvPr>
        </p:nvSpPr>
        <p:spPr>
          <a:xfrm>
            <a:off x="57150" y="1190625"/>
            <a:ext cx="9017000" cy="4854575"/>
          </a:xfrm>
        </p:spPr>
        <p:txBody>
          <a:bodyPr/>
          <a:lstStyle/>
          <a:p>
            <a:pPr>
              <a:lnSpc>
                <a:spcPct val="150000"/>
              </a:lnSpc>
            </a:pPr>
            <a:r>
              <a:rPr lang="en-US" sz="2400" dirty="0" smtClean="0">
                <a:ea typeface="ＭＳ Ｐゴシック" pitchFamily="34" charset="-128"/>
              </a:rPr>
              <a:t>replace NAVD88 with new geopotential reference frame – by 2022</a:t>
            </a:r>
          </a:p>
          <a:p>
            <a:pPr>
              <a:lnSpc>
                <a:spcPct val="150000"/>
              </a:lnSpc>
            </a:pPr>
            <a:r>
              <a:rPr lang="en-US" sz="2400" dirty="0" smtClean="0">
                <a:ea typeface="ＭＳ Ｐゴシック" pitchFamily="34" charset="-128"/>
              </a:rPr>
              <a:t>gravimetric geoid-based, in combination with GNSS</a:t>
            </a:r>
          </a:p>
          <a:p>
            <a:pPr>
              <a:lnSpc>
                <a:spcPct val="150000"/>
              </a:lnSpc>
            </a:pPr>
            <a:r>
              <a:rPr lang="en-US" sz="2400" dirty="0" smtClean="0">
                <a:ea typeface="ＭＳ Ｐゴシック" pitchFamily="34" charset="-128"/>
              </a:rPr>
              <a:t>monitor time-varying nature of gravity field</a:t>
            </a:r>
          </a:p>
          <a:p>
            <a:pPr>
              <a:lnSpc>
                <a:spcPct val="150000"/>
              </a:lnSpc>
            </a:pPr>
            <a:r>
              <a:rPr lang="en-US" sz="2400" dirty="0" smtClean="0">
                <a:ea typeface="ＭＳ Ｐゴシック" pitchFamily="34" charset="-128"/>
              </a:rPr>
              <a:t>develop transformation tools to relate to NAVD88</a:t>
            </a:r>
          </a:p>
          <a:p>
            <a:pPr>
              <a:lnSpc>
                <a:spcPct val="150000"/>
              </a:lnSpc>
            </a:pPr>
            <a:r>
              <a:rPr lang="en-US" sz="2200" dirty="0" smtClean="0">
                <a:ea typeface="ＭＳ Ｐゴシック" pitchFamily="34" charset="-128"/>
              </a:rPr>
              <a:t>build most accurate ever continental gravimetric geoid model (</a:t>
            </a:r>
            <a:r>
              <a:rPr lang="en-US" sz="1800" dirty="0" smtClean="0">
                <a:ea typeface="ＭＳ Ｐゴシック" pitchFamily="34" charset="-128"/>
              </a:rPr>
              <a:t>GRAV-D</a:t>
            </a:r>
            <a:r>
              <a:rPr lang="en-US" sz="2200" dirty="0" smtClean="0">
                <a:ea typeface="ＭＳ Ｐゴシック" pitchFamily="34" charset="-128"/>
              </a:rPr>
              <a:t>) </a:t>
            </a:r>
          </a:p>
          <a:p>
            <a:pPr>
              <a:lnSpc>
                <a:spcPct val="150000"/>
              </a:lnSpc>
            </a:pPr>
            <a:r>
              <a:rPr lang="en-US" sz="2200" dirty="0" smtClean="0">
                <a:ea typeface="ＭＳ Ｐゴシック" pitchFamily="34" charset="-128"/>
              </a:rPr>
              <a:t>determine gravity with accuracy of 10 </a:t>
            </a:r>
            <a:r>
              <a:rPr lang="en-US" sz="2200" dirty="0" err="1" smtClean="0">
                <a:ea typeface="ＭＳ Ｐゴシック" pitchFamily="34" charset="-128"/>
              </a:rPr>
              <a:t>microGals</a:t>
            </a:r>
            <a:r>
              <a:rPr lang="en-US" sz="2200" dirty="0" smtClean="0">
                <a:ea typeface="ＭＳ Ｐゴシック" pitchFamily="34" charset="-128"/>
              </a:rPr>
              <a:t>, anytime</a:t>
            </a:r>
          </a:p>
          <a:p>
            <a:pPr>
              <a:lnSpc>
                <a:spcPct val="150000"/>
              </a:lnSpc>
            </a:pPr>
            <a:r>
              <a:rPr lang="en-US" sz="2200" dirty="0" smtClean="0">
                <a:ea typeface="ＭＳ Ｐゴシック" pitchFamily="34" charset="-128"/>
              </a:rPr>
              <a:t>support both </a:t>
            </a:r>
            <a:r>
              <a:rPr lang="en-US" sz="2200" dirty="0" err="1" smtClean="0">
                <a:ea typeface="ＭＳ Ｐゴシック" pitchFamily="34" charset="-128"/>
              </a:rPr>
              <a:t>orthometric</a:t>
            </a:r>
            <a:r>
              <a:rPr lang="en-US" sz="2200" dirty="0" smtClean="0">
                <a:ea typeface="ＭＳ Ｐゴシック" pitchFamily="34" charset="-128"/>
              </a:rPr>
              <a:t> and dynamic heights</a:t>
            </a:r>
          </a:p>
          <a:p>
            <a:pPr>
              <a:lnSpc>
                <a:spcPct val="150000"/>
              </a:lnSpc>
            </a:pPr>
            <a:r>
              <a:rPr lang="en-US" sz="2200" dirty="0" smtClean="0">
                <a:ea typeface="ＭＳ Ｐゴシック" pitchFamily="34" charset="-128"/>
              </a:rPr>
              <a:t>Height Modernization is fully supported</a:t>
            </a:r>
          </a:p>
          <a:p>
            <a:pPr>
              <a:lnSpc>
                <a:spcPct val="150000"/>
              </a:lnSpc>
              <a:buFont typeface="Arial" charset="0"/>
              <a:buNone/>
            </a:pPr>
            <a:endParaRPr lang="en-US" sz="1800" b="1" dirty="0" smtClean="0">
              <a:ea typeface="ＭＳ Ｐゴシック" pitchFamily="34" charset="-128"/>
            </a:endParaRPr>
          </a:p>
        </p:txBody>
      </p:sp>
    </p:spTree>
    <p:extLst>
      <p:ext uri="{BB962C8B-B14F-4D97-AF65-F5344CB8AC3E}">
        <p14:creationId xmlns:p14="http://schemas.microsoft.com/office/powerpoint/2010/main" val="168429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165100"/>
            <a:ext cx="8229600" cy="1143000"/>
          </a:xfrm>
        </p:spPr>
        <p:txBody>
          <a:bodyPr/>
          <a:lstStyle/>
          <a:p>
            <a:pPr eaLnBrk="1" hangingPunct="1"/>
            <a:r>
              <a:rPr lang="en-US" dirty="0" smtClean="0">
                <a:ea typeface="ＭＳ Ｐゴシック" pitchFamily="34" charset="-128"/>
              </a:rPr>
              <a:t>Why New Reference Frames?</a:t>
            </a:r>
          </a:p>
        </p:txBody>
      </p:sp>
      <p:sp>
        <p:nvSpPr>
          <p:cNvPr id="48131" name="Content Placeholder 4"/>
          <p:cNvSpPr>
            <a:spLocks noGrp="1"/>
          </p:cNvSpPr>
          <p:nvPr>
            <p:ph idx="1"/>
          </p:nvPr>
        </p:nvSpPr>
        <p:spPr>
          <a:xfrm>
            <a:off x="0" y="900113"/>
            <a:ext cx="9144000" cy="6032500"/>
          </a:xfrm>
        </p:spPr>
        <p:txBody>
          <a:bodyPr/>
          <a:lstStyle/>
          <a:p>
            <a:pPr eaLnBrk="1" hangingPunct="1">
              <a:buFont typeface="Wingdings" panose="05000000000000000000" pitchFamily="2" charset="2"/>
              <a:buChar char="q"/>
            </a:pPr>
            <a:r>
              <a:rPr lang="en-US" sz="2000" u="sng" dirty="0" smtClean="0">
                <a:ea typeface="ＭＳ Ｐゴシック" pitchFamily="34" charset="-128"/>
              </a:rPr>
              <a:t>NAD 83</a:t>
            </a:r>
          </a:p>
          <a:p>
            <a:pPr lvl="1" eaLnBrk="1" hangingPunct="1">
              <a:buFont typeface="Wingdings" panose="05000000000000000000" pitchFamily="2" charset="2"/>
              <a:buChar char="q"/>
            </a:pPr>
            <a:r>
              <a:rPr lang="en-US" sz="1800" u="sng" dirty="0" smtClean="0">
                <a:ea typeface="ＭＳ Ｐゴシック" pitchFamily="34" charset="-128"/>
              </a:rPr>
              <a:t>non-geocentric, i.e. inconsistent with GNSS positioning</a:t>
            </a:r>
          </a:p>
          <a:p>
            <a:pPr lvl="1" eaLnBrk="1" hangingPunct="1">
              <a:buFont typeface="Wingdings" panose="05000000000000000000" pitchFamily="2" charset="2"/>
              <a:buChar char="q"/>
            </a:pPr>
            <a:r>
              <a:rPr lang="en-US" sz="1800" dirty="0" smtClean="0">
                <a:ea typeface="ＭＳ Ｐゴシック" pitchFamily="34" charset="-128"/>
              </a:rPr>
              <a:t>difficult to maintain consistency between CORS &amp; passive network NAD 83 coordinates </a:t>
            </a:r>
          </a:p>
          <a:p>
            <a:pPr lvl="1" eaLnBrk="1" hangingPunct="1">
              <a:buFont typeface="Wingdings" panose="05000000000000000000" pitchFamily="2" charset="2"/>
              <a:buChar char="q"/>
            </a:pPr>
            <a:r>
              <a:rPr lang="en-US" sz="1800" dirty="0" smtClean="0">
                <a:ea typeface="ＭＳ Ｐゴシック" pitchFamily="34" charset="-128"/>
              </a:rPr>
              <a:t>lack of velocities, i.e. NAD 83 does not report station motion for passive marks</a:t>
            </a:r>
          </a:p>
          <a:p>
            <a:pPr eaLnBrk="1" hangingPunct="1">
              <a:buFont typeface="Wingdings" panose="05000000000000000000" pitchFamily="2" charset="2"/>
              <a:buChar char="q"/>
            </a:pPr>
            <a:r>
              <a:rPr lang="en-US" sz="2000" u="sng" dirty="0" smtClean="0">
                <a:ea typeface="ＭＳ Ｐゴシック" pitchFamily="34" charset="-128"/>
              </a:rPr>
              <a:t>NAVD 88 </a:t>
            </a:r>
          </a:p>
          <a:p>
            <a:pPr lvl="1" eaLnBrk="1" hangingPunct="1">
              <a:buFont typeface="Wingdings" panose="05000000000000000000" pitchFamily="2" charset="2"/>
              <a:buChar char="q"/>
            </a:pPr>
            <a:r>
              <a:rPr lang="en-US" sz="1800" dirty="0" smtClean="0">
                <a:ea typeface="ＭＳ Ｐゴシック" pitchFamily="34" charset="-128"/>
              </a:rPr>
              <a:t>cross-country build up of errors (“tilt” or “slope”) from geodetic leveling</a:t>
            </a:r>
          </a:p>
          <a:p>
            <a:pPr lvl="1" eaLnBrk="1" hangingPunct="1">
              <a:buFont typeface="Wingdings" panose="05000000000000000000" pitchFamily="2" charset="2"/>
              <a:buChar char="q"/>
            </a:pPr>
            <a:r>
              <a:rPr lang="en-US" sz="1800" u="sng" dirty="0" smtClean="0">
                <a:ea typeface="ＭＳ Ｐゴシック" pitchFamily="34" charset="-128"/>
              </a:rPr>
              <a:t>passive marks inconveniently located and vulnerable to disturbance and destruction</a:t>
            </a:r>
          </a:p>
          <a:p>
            <a:pPr lvl="1" eaLnBrk="1" hangingPunct="1">
              <a:buFont typeface="Wingdings" panose="05000000000000000000" pitchFamily="2" charset="2"/>
              <a:buChar char="q"/>
            </a:pPr>
            <a:r>
              <a:rPr lang="en-US" sz="1800" dirty="0" smtClean="0">
                <a:ea typeface="ＭＳ Ｐゴシック" pitchFamily="34" charset="-128"/>
              </a:rPr>
              <a:t>0.5 m bias in the NAVD 88 reference surface from the (best) geoid surface  	approximating global mean sea level</a:t>
            </a:r>
          </a:p>
          <a:p>
            <a:pPr lvl="1" eaLnBrk="1" hangingPunct="1">
              <a:buFont typeface="Wingdings" panose="05000000000000000000" pitchFamily="2" charset="2"/>
              <a:buChar char="q"/>
            </a:pPr>
            <a:r>
              <a:rPr lang="en-US" sz="1800" u="sng" dirty="0" smtClean="0">
                <a:ea typeface="ＭＳ Ｐゴシック" pitchFamily="34" charset="-128"/>
              </a:rPr>
              <a:t>subsidence, uplift, freeze/thaw, and other crustal motions invalidate heights of passive </a:t>
            </a:r>
            <a:r>
              <a:rPr lang="en-US" sz="1800" dirty="0" smtClean="0">
                <a:ea typeface="ＭＳ Ｐゴシック" pitchFamily="34" charset="-128"/>
              </a:rPr>
              <a:t>	</a:t>
            </a:r>
            <a:r>
              <a:rPr lang="en-US" sz="1800" u="sng" dirty="0" smtClean="0">
                <a:ea typeface="ＭＳ Ｐゴシック" pitchFamily="34" charset="-128"/>
              </a:rPr>
              <a:t>marks, and can make it difficult to detect such motions</a:t>
            </a:r>
          </a:p>
          <a:p>
            <a:pPr lvl="1" eaLnBrk="1" hangingPunct="1">
              <a:buFont typeface="Wingdings" panose="05000000000000000000" pitchFamily="2" charset="2"/>
              <a:buChar char="q"/>
            </a:pPr>
            <a:r>
              <a:rPr lang="en-US" sz="1800" dirty="0" smtClean="0">
                <a:ea typeface="ＭＳ Ｐゴシック" pitchFamily="34" charset="-128"/>
              </a:rPr>
              <a:t>marks lacking adequate geophysical models - complicate sea level change detection</a:t>
            </a:r>
          </a:p>
          <a:p>
            <a:pPr lvl="1" eaLnBrk="1" hangingPunct="1">
              <a:buFont typeface="Wingdings" panose="05000000000000000000" pitchFamily="2" charset="2"/>
              <a:buChar char="q"/>
            </a:pPr>
            <a:r>
              <a:rPr lang="en-US" sz="1800" dirty="0" smtClean="0">
                <a:ea typeface="ＭＳ Ｐゴシック" pitchFamily="34" charset="-128"/>
              </a:rPr>
              <a:t>changes to Earth’s gravity field cause changes in </a:t>
            </a:r>
            <a:r>
              <a:rPr lang="en-US" sz="1800" dirty="0" err="1" smtClean="0">
                <a:ea typeface="ＭＳ Ｐゴシック" pitchFamily="34" charset="-128"/>
              </a:rPr>
              <a:t>orthometric</a:t>
            </a:r>
            <a:r>
              <a:rPr lang="en-US" sz="1800" dirty="0" smtClean="0">
                <a:ea typeface="ＭＳ Ｐゴシック" pitchFamily="34" charset="-128"/>
              </a:rPr>
              <a:t> heights, but NAVD 88 	does not account for those changes (NAVD88 based on a static gravity model)</a:t>
            </a:r>
          </a:p>
          <a:p>
            <a:pPr lvl="1" eaLnBrk="1" hangingPunct="1">
              <a:buFont typeface="Wingdings" panose="05000000000000000000" pitchFamily="2" charset="2"/>
              <a:buChar char="q"/>
            </a:pPr>
            <a:r>
              <a:rPr lang="en-US" sz="1800" dirty="0" smtClean="0">
                <a:ea typeface="ＭＳ Ｐゴシック" pitchFamily="34" charset="-128"/>
              </a:rPr>
              <a:t>gravity model and modeling techniques used to determine NAVD 88 are not consistent 	with those currently used for geoid modeling</a:t>
            </a:r>
          </a:p>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1572300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219200" y="2114550"/>
            <a:ext cx="7162800" cy="3933825"/>
          </a:xfrm>
        </p:spPr>
        <p:txBody>
          <a:bodyPr/>
          <a:lstStyle/>
          <a:p>
            <a:r>
              <a:rPr lang="en-US" sz="2100" b="1" dirty="0" smtClean="0"/>
              <a:t>NAVD 88 suffers from </a:t>
            </a:r>
            <a:r>
              <a:rPr lang="en-US" sz="2100" b="1" u="sng" dirty="0" smtClean="0"/>
              <a:t>use of bench marks </a:t>
            </a:r>
            <a:r>
              <a:rPr lang="en-US" sz="2100" b="1" dirty="0" smtClean="0"/>
              <a:t>that:</a:t>
            </a:r>
          </a:p>
          <a:p>
            <a:pPr lvl="1"/>
            <a:r>
              <a:rPr lang="en-US" sz="2100" dirty="0" smtClean="0"/>
              <a:t>Are almost never re-checked for movement</a:t>
            </a:r>
          </a:p>
          <a:p>
            <a:pPr lvl="1"/>
            <a:r>
              <a:rPr lang="en-US" sz="2100" dirty="0" smtClean="0"/>
              <a:t>Disappear by the thousands every year</a:t>
            </a:r>
          </a:p>
          <a:p>
            <a:pPr lvl="1"/>
            <a:r>
              <a:rPr lang="en-US" sz="2100" dirty="0" smtClean="0"/>
              <a:t>Are not funded for replacement</a:t>
            </a:r>
          </a:p>
          <a:p>
            <a:pPr lvl="1"/>
            <a:r>
              <a:rPr lang="en-US" sz="2100" dirty="0" smtClean="0"/>
              <a:t>Are not necessarily in convenient places</a:t>
            </a:r>
          </a:p>
          <a:p>
            <a:pPr lvl="1"/>
            <a:r>
              <a:rPr lang="en-US" sz="2100" dirty="0" smtClean="0"/>
              <a:t>Don’t exist in most of Alaska</a:t>
            </a:r>
          </a:p>
          <a:p>
            <a:pPr lvl="1"/>
            <a:r>
              <a:rPr lang="en-US" sz="2100" dirty="0" smtClean="0"/>
              <a:t>Weren’t adopted in Canada</a:t>
            </a:r>
          </a:p>
          <a:p>
            <a:pPr lvl="1"/>
            <a:r>
              <a:rPr lang="en-US" sz="2100" dirty="0" smtClean="0"/>
              <a:t>Were determined by leveling from a single point, allowing cross-country error build up</a:t>
            </a:r>
          </a:p>
          <a:p>
            <a:pPr lvl="1"/>
            <a:endParaRPr lang="en-US" sz="2100" dirty="0" smtClean="0"/>
          </a:p>
          <a:p>
            <a:endParaRPr lang="en-US" sz="2100" dirty="0" smtClean="0"/>
          </a:p>
          <a:p>
            <a:endParaRPr lang="en-US" sz="2100" dirty="0" smtClean="0"/>
          </a:p>
        </p:txBody>
      </p:sp>
      <p:sp>
        <p:nvSpPr>
          <p:cNvPr id="4" name="Title 1"/>
          <p:cNvSpPr txBox="1">
            <a:spLocks/>
          </p:cNvSpPr>
          <p:nvPr/>
        </p:nvSpPr>
        <p:spPr bwMode="auto">
          <a:xfrm>
            <a:off x="0" y="609600"/>
            <a:ext cx="9067800" cy="1143000"/>
          </a:xfrm>
          <a:prstGeom prst="rect">
            <a:avLst/>
          </a:prstGeom>
          <a:noFill/>
          <a:ln w="9525">
            <a:noFill/>
            <a:miter lim="800000"/>
            <a:headEnd/>
            <a:tailEnd/>
          </a:ln>
        </p:spPr>
        <p:txBody>
          <a:bodyPr anchor="ctr"/>
          <a:lstStyle/>
          <a:p>
            <a:pPr algn="ctr">
              <a:defRPr/>
            </a:pPr>
            <a:r>
              <a:rPr lang="en-US" sz="3600" b="1" kern="0" dirty="0">
                <a:latin typeface="Times New Roman" pitchFamily="18" charset="0"/>
                <a:ea typeface="+mj-ea"/>
                <a:cs typeface="Times New Roman" pitchFamily="18" charset="0"/>
              </a:rPr>
              <a:t>Why isn’t NAVD 88 good</a:t>
            </a:r>
          </a:p>
          <a:p>
            <a:pPr algn="ctr">
              <a:defRPr/>
            </a:pPr>
            <a:r>
              <a:rPr lang="en-US" sz="3600" b="1" kern="0" dirty="0">
                <a:latin typeface="Times New Roman" pitchFamily="18" charset="0"/>
                <a:ea typeface="+mj-ea"/>
                <a:cs typeface="Times New Roman" pitchFamily="18" charset="0"/>
              </a:rPr>
              <a:t>enough </a:t>
            </a:r>
            <a:r>
              <a:rPr lang="en-US" sz="3600" b="1" kern="0" dirty="0" smtClean="0">
                <a:latin typeface="Times New Roman" pitchFamily="18" charset="0"/>
                <a:ea typeface="+mj-ea"/>
                <a:cs typeface="Times New Roman" pitchFamily="18" charset="0"/>
              </a:rPr>
              <a:t>anymore…continued</a:t>
            </a:r>
            <a:endParaRPr lang="en-US" sz="3600" b="1" kern="0" dirty="0">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3662540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52450"/>
            <a:ext cx="47625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6"/>
          <p:cNvSpPr txBox="1">
            <a:spLocks noChangeArrowheads="1"/>
          </p:cNvSpPr>
          <p:nvPr/>
        </p:nvSpPr>
        <p:spPr bwMode="auto">
          <a:xfrm>
            <a:off x="5334000" y="989013"/>
            <a:ext cx="36115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sz="2400" b="1">
                <a:latin typeface="Times New Roman" pitchFamily="18" charset="0"/>
                <a:cs typeface="Times New Roman" pitchFamily="18" charset="0"/>
              </a:rPr>
              <a:t>GRACE – </a:t>
            </a:r>
            <a:r>
              <a:rPr lang="en-US" sz="2000" b="1">
                <a:latin typeface="Times New Roman" pitchFamily="18" charset="0"/>
                <a:cs typeface="Times New Roman" pitchFamily="18" charset="0"/>
              </a:rPr>
              <a:t>Gravity Recovery </a:t>
            </a:r>
          </a:p>
          <a:p>
            <a:pPr algn="ctr"/>
            <a:r>
              <a:rPr lang="en-US" sz="2000" b="1">
                <a:latin typeface="Times New Roman" pitchFamily="18" charset="0"/>
                <a:cs typeface="Times New Roman" pitchFamily="18" charset="0"/>
              </a:rPr>
              <a:t>and Climate Experiment</a:t>
            </a:r>
          </a:p>
        </p:txBody>
      </p:sp>
      <p:pic>
        <p:nvPicPr>
          <p:cNvPr id="35844" name="Picture 4" descr="ggm01-2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03438"/>
            <a:ext cx="3459163"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8008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1219200" y="2114550"/>
            <a:ext cx="7162800" cy="3933825"/>
          </a:xfrm>
        </p:spPr>
        <p:txBody>
          <a:bodyPr/>
          <a:lstStyle/>
          <a:p>
            <a:pPr marL="0" indent="0">
              <a:buNone/>
            </a:pPr>
            <a:r>
              <a:rPr lang="en-US" b="1" dirty="0" smtClean="0"/>
              <a:t>NAVD 88 suffers from:</a:t>
            </a:r>
          </a:p>
          <a:p>
            <a:r>
              <a:rPr lang="en-US" dirty="0" smtClean="0"/>
              <a:t>A zero height surface that:</a:t>
            </a:r>
          </a:p>
          <a:p>
            <a:pPr lvl="1"/>
            <a:r>
              <a:rPr lang="en-US" dirty="0" smtClean="0"/>
              <a:t>Has been proven to be ~50 cm biased from the latest, best geoid models (GRACE satellite)</a:t>
            </a:r>
          </a:p>
          <a:p>
            <a:pPr lvl="1"/>
            <a:r>
              <a:rPr lang="en-US" dirty="0" smtClean="0"/>
              <a:t>Has been proven to be ~ 1 meter tilted across CONUS (again, based on the independently computed geoid from the GRACE satellite)</a:t>
            </a:r>
          </a:p>
          <a:p>
            <a:pPr lvl="1"/>
            <a:endParaRPr lang="en-US" dirty="0" smtClean="0"/>
          </a:p>
          <a:p>
            <a:endParaRPr lang="en-US" dirty="0" smtClean="0"/>
          </a:p>
          <a:p>
            <a:pPr>
              <a:buFontTx/>
              <a:buNone/>
            </a:pPr>
            <a:endParaRPr lang="en-US" dirty="0" smtClean="0"/>
          </a:p>
          <a:p>
            <a:pPr lvl="1"/>
            <a:endParaRPr lang="en-US" dirty="0" smtClean="0"/>
          </a:p>
          <a:p>
            <a:pPr lvl="1"/>
            <a:endParaRPr lang="en-US" dirty="0" smtClean="0"/>
          </a:p>
          <a:p>
            <a:endParaRPr lang="en-US" dirty="0" smtClean="0"/>
          </a:p>
          <a:p>
            <a:endParaRPr lang="en-US" dirty="0" smtClean="0"/>
          </a:p>
        </p:txBody>
      </p:sp>
      <p:sp>
        <p:nvSpPr>
          <p:cNvPr id="8" name="Title 1"/>
          <p:cNvSpPr txBox="1">
            <a:spLocks/>
          </p:cNvSpPr>
          <p:nvPr/>
        </p:nvSpPr>
        <p:spPr bwMode="auto">
          <a:xfrm>
            <a:off x="0" y="609600"/>
            <a:ext cx="9067800" cy="1143000"/>
          </a:xfrm>
          <a:prstGeom prst="rect">
            <a:avLst/>
          </a:prstGeom>
          <a:noFill/>
          <a:ln w="9525">
            <a:noFill/>
            <a:miter lim="800000"/>
            <a:headEnd/>
            <a:tailEnd/>
          </a:ln>
        </p:spPr>
        <p:txBody>
          <a:bodyPr anchor="ctr"/>
          <a:lstStyle/>
          <a:p>
            <a:pPr algn="ctr">
              <a:defRPr/>
            </a:pPr>
            <a:r>
              <a:rPr lang="en-US" sz="3600" b="1" kern="0" dirty="0">
                <a:latin typeface="Times New Roman" pitchFamily="18" charset="0"/>
                <a:ea typeface="+mj-ea"/>
                <a:cs typeface="Times New Roman" pitchFamily="18" charset="0"/>
              </a:rPr>
              <a:t>Why isn’t NAVD 88 good</a:t>
            </a:r>
          </a:p>
          <a:p>
            <a:pPr algn="ctr">
              <a:defRPr/>
            </a:pPr>
            <a:r>
              <a:rPr lang="en-US" sz="3600" b="1" kern="0" dirty="0">
                <a:latin typeface="Times New Roman" pitchFamily="18" charset="0"/>
                <a:ea typeface="+mj-ea"/>
                <a:cs typeface="Times New Roman" pitchFamily="18" charset="0"/>
              </a:rPr>
              <a:t>enough anymore</a:t>
            </a:r>
            <a:r>
              <a:rPr lang="en-US" sz="3600" b="1" kern="0" dirty="0" smtClean="0">
                <a:latin typeface="Times New Roman" pitchFamily="18" charset="0"/>
                <a:ea typeface="+mj-ea"/>
                <a:cs typeface="Times New Roman" pitchFamily="18" charset="0"/>
              </a:rPr>
              <a:t>? STILL continued… </a:t>
            </a:r>
            <a:endParaRPr lang="en-US" sz="3600" b="1" kern="0" dirty="0">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0971125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reeform 4"/>
          <p:cNvSpPr>
            <a:spLocks/>
          </p:cNvSpPr>
          <p:nvPr/>
        </p:nvSpPr>
        <p:spPr bwMode="auto">
          <a:xfrm>
            <a:off x="1289050" y="4297363"/>
            <a:ext cx="7324725" cy="50800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19" name="Freeform 5"/>
          <p:cNvSpPr>
            <a:spLocks/>
          </p:cNvSpPr>
          <p:nvPr/>
        </p:nvSpPr>
        <p:spPr bwMode="auto">
          <a:xfrm>
            <a:off x="1374775" y="1939925"/>
            <a:ext cx="7229475" cy="1171575"/>
          </a:xfrm>
          <a:custGeom>
            <a:avLst/>
            <a:gdLst>
              <a:gd name="T0" fmla="*/ 2147483647 w 4554"/>
              <a:gd name="T1" fmla="*/ 2147483647 h 738"/>
              <a:gd name="T2" fmla="*/ 2147483647 w 4554"/>
              <a:gd name="T3" fmla="*/ 2147483647 h 738"/>
              <a:gd name="T4" fmla="*/ 2147483647 w 4554"/>
              <a:gd name="T5" fmla="*/ 2147483647 h 738"/>
              <a:gd name="T6" fmla="*/ 2147483647 w 4554"/>
              <a:gd name="T7" fmla="*/ 2147483647 h 738"/>
              <a:gd name="T8" fmla="*/ 2147483647 w 4554"/>
              <a:gd name="T9" fmla="*/ 2147483647 h 738"/>
              <a:gd name="T10" fmla="*/ 2147483647 w 4554"/>
              <a:gd name="T11" fmla="*/ 2147483647 h 738"/>
              <a:gd name="T12" fmla="*/ 2147483647 w 4554"/>
              <a:gd name="T13" fmla="*/ 2147483647 h 738"/>
              <a:gd name="T14" fmla="*/ 2147483647 w 4554"/>
              <a:gd name="T15" fmla="*/ 2147483647 h 738"/>
              <a:gd name="T16" fmla="*/ 2147483647 w 4554"/>
              <a:gd name="T17" fmla="*/ 2147483647 h 738"/>
              <a:gd name="T18" fmla="*/ 2147483647 w 4554"/>
              <a:gd name="T19" fmla="*/ 2147483647 h 738"/>
              <a:gd name="T20" fmla="*/ 2147483647 w 4554"/>
              <a:gd name="T21" fmla="*/ 2147483647 h 738"/>
              <a:gd name="T22" fmla="*/ 2147483647 w 4554"/>
              <a:gd name="T23" fmla="*/ 2147483647 h 738"/>
              <a:gd name="T24" fmla="*/ 2147483647 w 4554"/>
              <a:gd name="T25" fmla="*/ 2147483647 h 738"/>
              <a:gd name="T26" fmla="*/ 2147483647 w 4554"/>
              <a:gd name="T27" fmla="*/ 2147483647 h 738"/>
              <a:gd name="T28" fmla="*/ 2147483647 w 4554"/>
              <a:gd name="T29" fmla="*/ 2147483647 h 738"/>
              <a:gd name="T30" fmla="*/ 2147483647 w 4554"/>
              <a:gd name="T31" fmla="*/ 2147483647 h 738"/>
              <a:gd name="T32" fmla="*/ 2147483647 w 4554"/>
              <a:gd name="T33" fmla="*/ 2147483647 h 738"/>
              <a:gd name="T34" fmla="*/ 2147483647 w 4554"/>
              <a:gd name="T35" fmla="*/ 2147483647 h 738"/>
              <a:gd name="T36" fmla="*/ 2147483647 w 4554"/>
              <a:gd name="T37" fmla="*/ 2147483647 h 738"/>
              <a:gd name="T38" fmla="*/ 2147483647 w 4554"/>
              <a:gd name="T39" fmla="*/ 2147483647 h 738"/>
              <a:gd name="T40" fmla="*/ 2147483647 w 4554"/>
              <a:gd name="T41" fmla="*/ 2147483647 h 738"/>
              <a:gd name="T42" fmla="*/ 2147483647 w 4554"/>
              <a:gd name="T43" fmla="*/ 2147483647 h 738"/>
              <a:gd name="T44" fmla="*/ 2147483647 w 4554"/>
              <a:gd name="T45" fmla="*/ 2147483647 h 738"/>
              <a:gd name="T46" fmla="*/ 2147483647 w 4554"/>
              <a:gd name="T47" fmla="*/ 2147483647 h 738"/>
              <a:gd name="T48" fmla="*/ 2147483647 w 4554"/>
              <a:gd name="T49" fmla="*/ 2147483647 h 738"/>
              <a:gd name="T50" fmla="*/ 2147483647 w 4554"/>
              <a:gd name="T51" fmla="*/ 2147483647 h 738"/>
              <a:gd name="T52" fmla="*/ 2147483647 w 4554"/>
              <a:gd name="T53" fmla="*/ 2147483647 h 738"/>
              <a:gd name="T54" fmla="*/ 2147483647 w 4554"/>
              <a:gd name="T55" fmla="*/ 2147483647 h 738"/>
              <a:gd name="T56" fmla="*/ 2147483647 w 4554"/>
              <a:gd name="T57" fmla="*/ 2147483647 h 738"/>
              <a:gd name="T58" fmla="*/ 2147483647 w 4554"/>
              <a:gd name="T59" fmla="*/ 2147483647 h 738"/>
              <a:gd name="T60" fmla="*/ 2147483647 w 4554"/>
              <a:gd name="T61" fmla="*/ 2147483647 h 738"/>
              <a:gd name="T62" fmla="*/ 2147483647 w 4554"/>
              <a:gd name="T63" fmla="*/ 2147483647 h 738"/>
              <a:gd name="T64" fmla="*/ 2147483647 w 4554"/>
              <a:gd name="T65" fmla="*/ 2147483647 h 738"/>
              <a:gd name="T66" fmla="*/ 2147483647 w 4554"/>
              <a:gd name="T67" fmla="*/ 2147483647 h 738"/>
              <a:gd name="T68" fmla="*/ 2147483647 w 4554"/>
              <a:gd name="T69" fmla="*/ 2147483647 h 738"/>
              <a:gd name="T70" fmla="*/ 2147483647 w 4554"/>
              <a:gd name="T71" fmla="*/ 2147483647 h 738"/>
              <a:gd name="T72" fmla="*/ 2147483647 w 4554"/>
              <a:gd name="T73" fmla="*/ 2147483647 h 738"/>
              <a:gd name="T74" fmla="*/ 2147483647 w 4554"/>
              <a:gd name="T75" fmla="*/ 2147483647 h 738"/>
              <a:gd name="T76" fmla="*/ 2147483647 w 4554"/>
              <a:gd name="T77" fmla="*/ 2147483647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54"/>
              <a:gd name="T118" fmla="*/ 0 h 738"/>
              <a:gd name="T119" fmla="*/ 4554 w 4554"/>
              <a:gd name="T120" fmla="*/ 738 h 7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0" name="Freeform 6"/>
          <p:cNvSpPr>
            <a:spLocks/>
          </p:cNvSpPr>
          <p:nvPr/>
        </p:nvSpPr>
        <p:spPr bwMode="auto">
          <a:xfrm>
            <a:off x="4357688" y="2401888"/>
            <a:ext cx="355600" cy="2162175"/>
          </a:xfrm>
          <a:custGeom>
            <a:avLst/>
            <a:gdLst>
              <a:gd name="T0" fmla="*/ 0 w 224"/>
              <a:gd name="T1" fmla="*/ 2147483647 h 1362"/>
              <a:gd name="T2" fmla="*/ 2147483647 w 224"/>
              <a:gd name="T3" fmla="*/ 2147483647 h 1362"/>
              <a:gd name="T4" fmla="*/ 2147483647 w 224"/>
              <a:gd name="T5" fmla="*/ 0 h 1362"/>
              <a:gd name="T6" fmla="*/ 0 60000 65536"/>
              <a:gd name="T7" fmla="*/ 0 60000 65536"/>
              <a:gd name="T8" fmla="*/ 0 60000 65536"/>
              <a:gd name="T9" fmla="*/ 0 w 224"/>
              <a:gd name="T10" fmla="*/ 0 h 1362"/>
              <a:gd name="T11" fmla="*/ 224 w 224"/>
              <a:gd name="T12" fmla="*/ 1362 h 1362"/>
            </a:gdLst>
            <a:ahLst/>
            <a:cxnLst>
              <a:cxn ang="T6">
                <a:pos x="T0" y="T1"/>
              </a:cxn>
              <a:cxn ang="T7">
                <a:pos x="T2" y="T3"/>
              </a:cxn>
              <a:cxn ang="T8">
                <a:pos x="T4" y="T5"/>
              </a:cxn>
            </a:cxnLst>
            <a:rect l="T9" t="T10" r="T11" b="T12"/>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1" name="Text Box 7"/>
          <p:cNvSpPr txBox="1">
            <a:spLocks noChangeArrowheads="1"/>
          </p:cNvSpPr>
          <p:nvPr/>
        </p:nvSpPr>
        <p:spPr bwMode="auto">
          <a:xfrm>
            <a:off x="4760913" y="3367088"/>
            <a:ext cx="33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t>H</a:t>
            </a:r>
          </a:p>
        </p:txBody>
      </p:sp>
      <p:sp>
        <p:nvSpPr>
          <p:cNvPr id="34822" name="Oval 8"/>
          <p:cNvSpPr>
            <a:spLocks noChangeArrowheads="1"/>
          </p:cNvSpPr>
          <p:nvPr/>
        </p:nvSpPr>
        <p:spPr bwMode="auto">
          <a:xfrm>
            <a:off x="4546600" y="2349500"/>
            <a:ext cx="88900" cy="88900"/>
          </a:xfrm>
          <a:prstGeom prst="ellipse">
            <a:avLst/>
          </a:prstGeom>
          <a:solidFill>
            <a:schemeClr val="accent1"/>
          </a:solidFill>
          <a:ln w="9525">
            <a:solidFill>
              <a:schemeClr val="tx1"/>
            </a:solidFill>
            <a:round/>
            <a:headEnd/>
            <a:tailEnd/>
          </a:ln>
        </p:spPr>
        <p:txBody>
          <a:bodyPr wrap="none" anchor="ctr"/>
          <a:lstStyle/>
          <a:p>
            <a:pPr algn="ctr" eaLnBrk="0" hangingPunct="0"/>
            <a:endParaRPr lang="en-US"/>
          </a:p>
        </p:txBody>
      </p:sp>
      <p:sp>
        <p:nvSpPr>
          <p:cNvPr id="34823" name="Text Box 9"/>
          <p:cNvSpPr txBox="1">
            <a:spLocks noChangeArrowheads="1"/>
          </p:cNvSpPr>
          <p:nvPr/>
        </p:nvSpPr>
        <p:spPr bwMode="auto">
          <a:xfrm>
            <a:off x="490538" y="2820988"/>
            <a:ext cx="889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Earth’s</a:t>
            </a:r>
          </a:p>
          <a:p>
            <a:pPr algn="ctr"/>
            <a:r>
              <a:rPr lang="en-US">
                <a:latin typeface="Times New Roman" pitchFamily="18" charset="0"/>
                <a:cs typeface="Times New Roman" pitchFamily="18" charset="0"/>
              </a:rPr>
              <a:t>Surface</a:t>
            </a:r>
          </a:p>
        </p:txBody>
      </p:sp>
      <p:sp>
        <p:nvSpPr>
          <p:cNvPr id="34824" name="Text Box 10"/>
          <p:cNvSpPr txBox="1">
            <a:spLocks noChangeArrowheads="1"/>
          </p:cNvSpPr>
          <p:nvPr/>
        </p:nvSpPr>
        <p:spPr bwMode="auto">
          <a:xfrm>
            <a:off x="280988" y="4751388"/>
            <a:ext cx="116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The Geoid</a:t>
            </a:r>
          </a:p>
        </p:txBody>
      </p:sp>
      <p:sp>
        <p:nvSpPr>
          <p:cNvPr id="165899" name="Freeform 11"/>
          <p:cNvSpPr>
            <a:spLocks/>
          </p:cNvSpPr>
          <p:nvPr/>
        </p:nvSpPr>
        <p:spPr bwMode="auto">
          <a:xfrm>
            <a:off x="1039813" y="3833813"/>
            <a:ext cx="7324725" cy="26035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0" name="Text Box 12"/>
          <p:cNvSpPr txBox="1">
            <a:spLocks noChangeArrowheads="1"/>
          </p:cNvSpPr>
          <p:nvPr/>
        </p:nvSpPr>
        <p:spPr bwMode="auto">
          <a:xfrm rot="-395121">
            <a:off x="6251575" y="3502025"/>
            <a:ext cx="2535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NAVD 88 reference level</a:t>
            </a:r>
          </a:p>
        </p:txBody>
      </p:sp>
      <p:sp>
        <p:nvSpPr>
          <p:cNvPr id="165901" name="Freeform 13"/>
          <p:cNvSpPr>
            <a:spLocks/>
          </p:cNvSpPr>
          <p:nvPr/>
        </p:nvSpPr>
        <p:spPr bwMode="auto">
          <a:xfrm>
            <a:off x="4579938" y="2409825"/>
            <a:ext cx="50800" cy="1616075"/>
          </a:xfrm>
          <a:custGeom>
            <a:avLst/>
            <a:gdLst>
              <a:gd name="T0" fmla="*/ 0 w 32"/>
              <a:gd name="T1" fmla="*/ 2147483647 h 1018"/>
              <a:gd name="T2" fmla="*/ 2147483647 w 32"/>
              <a:gd name="T3" fmla="*/ 2147483647 h 1018"/>
              <a:gd name="T4" fmla="*/ 0 w 32"/>
              <a:gd name="T5" fmla="*/ 0 h 1018"/>
              <a:gd name="T6" fmla="*/ 0 60000 65536"/>
              <a:gd name="T7" fmla="*/ 0 60000 65536"/>
              <a:gd name="T8" fmla="*/ 0 60000 65536"/>
              <a:gd name="T9" fmla="*/ 0 w 32"/>
              <a:gd name="T10" fmla="*/ 0 h 1018"/>
              <a:gd name="T11" fmla="*/ 32 w 32"/>
              <a:gd name="T12" fmla="*/ 1018 h 1018"/>
            </a:gdLst>
            <a:ahLst/>
            <a:cxnLst>
              <a:cxn ang="T6">
                <a:pos x="T0" y="T1"/>
              </a:cxn>
              <a:cxn ang="T7">
                <a:pos x="T2" y="T3"/>
              </a:cxn>
              <a:cxn ang="T8">
                <a:pos x="T4" y="T5"/>
              </a:cxn>
            </a:cxnLst>
            <a:rect l="T9" t="T10" r="T11" b="T12"/>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2" name="Text Box 14"/>
          <p:cNvSpPr txBox="1">
            <a:spLocks noChangeArrowheads="1"/>
          </p:cNvSpPr>
          <p:nvPr/>
        </p:nvSpPr>
        <p:spPr bwMode="auto">
          <a:xfrm>
            <a:off x="3128963" y="3074988"/>
            <a:ext cx="1487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H (NAVD 88)</a:t>
            </a:r>
          </a:p>
        </p:txBody>
      </p:sp>
      <p:sp>
        <p:nvSpPr>
          <p:cNvPr id="165903" name="Line 15"/>
          <p:cNvSpPr>
            <a:spLocks noChangeShapeType="1"/>
          </p:cNvSpPr>
          <p:nvPr/>
        </p:nvSpPr>
        <p:spPr bwMode="auto">
          <a:xfrm>
            <a:off x="1631950" y="3897313"/>
            <a:ext cx="136525" cy="58102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5" name="Line 17"/>
          <p:cNvSpPr>
            <a:spLocks noChangeShapeType="1"/>
          </p:cNvSpPr>
          <p:nvPr/>
        </p:nvSpPr>
        <p:spPr bwMode="auto">
          <a:xfrm flipH="1">
            <a:off x="5165725" y="4056063"/>
            <a:ext cx="128588" cy="6334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6" name="Line 18"/>
          <p:cNvSpPr>
            <a:spLocks noChangeShapeType="1"/>
          </p:cNvSpPr>
          <p:nvPr/>
        </p:nvSpPr>
        <p:spPr bwMode="auto">
          <a:xfrm flipH="1">
            <a:off x="3687763" y="3935413"/>
            <a:ext cx="42862" cy="48577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7" name="Line 19"/>
          <p:cNvSpPr>
            <a:spLocks noChangeShapeType="1"/>
          </p:cNvSpPr>
          <p:nvPr/>
        </p:nvSpPr>
        <p:spPr bwMode="auto">
          <a:xfrm>
            <a:off x="2344738" y="3865563"/>
            <a:ext cx="58737" cy="469900"/>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8" name="Line 20"/>
          <p:cNvSpPr>
            <a:spLocks noChangeShapeType="1"/>
          </p:cNvSpPr>
          <p:nvPr/>
        </p:nvSpPr>
        <p:spPr bwMode="auto">
          <a:xfrm>
            <a:off x="6419850" y="4078288"/>
            <a:ext cx="25400" cy="6588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9" name="Line 21"/>
          <p:cNvSpPr>
            <a:spLocks noChangeShapeType="1"/>
          </p:cNvSpPr>
          <p:nvPr/>
        </p:nvSpPr>
        <p:spPr bwMode="auto">
          <a:xfrm>
            <a:off x="8032750" y="3906838"/>
            <a:ext cx="68263" cy="598487"/>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10" name="Freeform 22"/>
          <p:cNvSpPr>
            <a:spLocks/>
          </p:cNvSpPr>
          <p:nvPr/>
        </p:nvSpPr>
        <p:spPr bwMode="auto">
          <a:xfrm>
            <a:off x="1725613" y="4256088"/>
            <a:ext cx="2170112" cy="1308100"/>
          </a:xfrm>
          <a:custGeom>
            <a:avLst/>
            <a:gdLst>
              <a:gd name="T0" fmla="*/ 0 w 1362"/>
              <a:gd name="T1" fmla="*/ 0 h 915"/>
              <a:gd name="T2" fmla="*/ 2147483647 w 1362"/>
              <a:gd name="T3" fmla="*/ 2147483647 h 915"/>
              <a:gd name="T4" fmla="*/ 2147483647 w 1362"/>
              <a:gd name="T5" fmla="*/ 2147483647 h 915"/>
              <a:gd name="T6" fmla="*/ 2147483647 w 1362"/>
              <a:gd name="T7" fmla="*/ 2147483647 h 915"/>
              <a:gd name="T8" fmla="*/ 0 60000 65536"/>
              <a:gd name="T9" fmla="*/ 0 60000 65536"/>
              <a:gd name="T10" fmla="*/ 0 60000 65536"/>
              <a:gd name="T11" fmla="*/ 0 60000 65536"/>
              <a:gd name="T12" fmla="*/ 0 w 1362"/>
              <a:gd name="T13" fmla="*/ 0 h 915"/>
              <a:gd name="T14" fmla="*/ 1362 w 1362"/>
              <a:gd name="T15" fmla="*/ 915 h 915"/>
            </a:gdLst>
            <a:ahLst/>
            <a:cxnLst>
              <a:cxn ang="T8">
                <a:pos x="T0" y="T1"/>
              </a:cxn>
              <a:cxn ang="T9">
                <a:pos x="T2" y="T3"/>
              </a:cxn>
              <a:cxn ang="T10">
                <a:pos x="T4" y="T5"/>
              </a:cxn>
              <a:cxn ang="T11">
                <a:pos x="T6" y="T7"/>
              </a:cxn>
            </a:cxnLst>
            <a:rect l="T12" t="T13" r="T14" b="T15"/>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1" name="Text Box 23"/>
          <p:cNvSpPr txBox="1">
            <a:spLocks noChangeArrowheads="1"/>
          </p:cNvSpPr>
          <p:nvPr/>
        </p:nvSpPr>
        <p:spPr bwMode="auto">
          <a:xfrm>
            <a:off x="2057400" y="5429250"/>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Errors in NAVD 88 :  ~50 cm average, </a:t>
            </a:r>
          </a:p>
          <a:p>
            <a:pPr algn="ctr"/>
            <a:r>
              <a:rPr lang="en-US">
                <a:latin typeface="Times New Roman" pitchFamily="18" charset="0"/>
                <a:cs typeface="Times New Roman" pitchFamily="18" charset="0"/>
              </a:rPr>
              <a:t>                                  100 cm CONUS tilt, </a:t>
            </a:r>
          </a:p>
          <a:p>
            <a:pPr algn="ctr"/>
            <a:r>
              <a:rPr lang="en-US">
                <a:latin typeface="Times New Roman" pitchFamily="18" charset="0"/>
                <a:cs typeface="Times New Roman" pitchFamily="18" charset="0"/>
              </a:rPr>
              <a:t>                                  1-2 meters average in Alaska</a:t>
            </a:r>
          </a:p>
          <a:p>
            <a:pPr algn="ctr"/>
            <a:r>
              <a:rPr lang="en-US">
                <a:latin typeface="Times New Roman" pitchFamily="18" charset="0"/>
                <a:cs typeface="Times New Roman" pitchFamily="18" charset="0"/>
              </a:rPr>
              <a:t>                                   </a:t>
            </a:r>
          </a:p>
        </p:txBody>
      </p:sp>
      <p:sp>
        <p:nvSpPr>
          <p:cNvPr id="165912" name="Freeform 24"/>
          <p:cNvSpPr>
            <a:spLocks/>
          </p:cNvSpPr>
          <p:nvPr/>
        </p:nvSpPr>
        <p:spPr bwMode="auto">
          <a:xfrm>
            <a:off x="2314575" y="3998913"/>
            <a:ext cx="1666875" cy="1504950"/>
          </a:xfrm>
          <a:custGeom>
            <a:avLst/>
            <a:gdLst>
              <a:gd name="T0" fmla="*/ 2147483647 w 1050"/>
              <a:gd name="T1" fmla="*/ 2147483647 h 948"/>
              <a:gd name="T2" fmla="*/ 2147483647 w 1050"/>
              <a:gd name="T3" fmla="*/ 2147483647 h 948"/>
              <a:gd name="T4" fmla="*/ 2147483647 w 1050"/>
              <a:gd name="T5" fmla="*/ 2147483647 h 948"/>
              <a:gd name="T6" fmla="*/ 2147483647 w 1050"/>
              <a:gd name="T7" fmla="*/ 2147483647 h 948"/>
              <a:gd name="T8" fmla="*/ 2147483647 w 1050"/>
              <a:gd name="T9" fmla="*/ 2147483647 h 948"/>
              <a:gd name="T10" fmla="*/ 0 60000 65536"/>
              <a:gd name="T11" fmla="*/ 0 60000 65536"/>
              <a:gd name="T12" fmla="*/ 0 60000 65536"/>
              <a:gd name="T13" fmla="*/ 0 60000 65536"/>
              <a:gd name="T14" fmla="*/ 0 60000 65536"/>
              <a:gd name="T15" fmla="*/ 0 w 1050"/>
              <a:gd name="T16" fmla="*/ 0 h 948"/>
              <a:gd name="T17" fmla="*/ 1050 w 1050"/>
              <a:gd name="T18" fmla="*/ 948 h 948"/>
            </a:gdLst>
            <a:ahLst/>
            <a:cxnLst>
              <a:cxn ang="T10">
                <a:pos x="T0" y="T1"/>
              </a:cxn>
              <a:cxn ang="T11">
                <a:pos x="T2" y="T3"/>
              </a:cxn>
              <a:cxn ang="T12">
                <a:pos x="T4" y="T5"/>
              </a:cxn>
              <a:cxn ang="T13">
                <a:pos x="T6" y="T7"/>
              </a:cxn>
              <a:cxn ang="T14">
                <a:pos x="T8" y="T9"/>
              </a:cxn>
            </a:cxnLst>
            <a:rect l="T15" t="T16" r="T17" b="T18"/>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3" name="Freeform 25"/>
          <p:cNvSpPr>
            <a:spLocks/>
          </p:cNvSpPr>
          <p:nvPr/>
        </p:nvSpPr>
        <p:spPr bwMode="auto">
          <a:xfrm>
            <a:off x="3668713" y="4191000"/>
            <a:ext cx="406400" cy="1235075"/>
          </a:xfrm>
          <a:custGeom>
            <a:avLst/>
            <a:gdLst>
              <a:gd name="T0" fmla="*/ 2147483647 w 256"/>
              <a:gd name="T1" fmla="*/ 2147483647 h 778"/>
              <a:gd name="T2" fmla="*/ 2147483647 w 256"/>
              <a:gd name="T3" fmla="*/ 2147483647 h 778"/>
              <a:gd name="T4" fmla="*/ 2147483647 w 256"/>
              <a:gd name="T5" fmla="*/ 2147483647 h 778"/>
              <a:gd name="T6" fmla="*/ 2147483647 w 256"/>
              <a:gd name="T7" fmla="*/ 2147483647 h 778"/>
              <a:gd name="T8" fmla="*/ 0 60000 65536"/>
              <a:gd name="T9" fmla="*/ 0 60000 65536"/>
              <a:gd name="T10" fmla="*/ 0 60000 65536"/>
              <a:gd name="T11" fmla="*/ 0 60000 65536"/>
              <a:gd name="T12" fmla="*/ 0 w 256"/>
              <a:gd name="T13" fmla="*/ 0 h 778"/>
              <a:gd name="T14" fmla="*/ 256 w 256"/>
              <a:gd name="T15" fmla="*/ 778 h 778"/>
            </a:gdLst>
            <a:ahLst/>
            <a:cxnLst>
              <a:cxn ang="T8">
                <a:pos x="T0" y="T1"/>
              </a:cxn>
              <a:cxn ang="T9">
                <a:pos x="T2" y="T3"/>
              </a:cxn>
              <a:cxn ang="T10">
                <a:pos x="T4" y="T5"/>
              </a:cxn>
              <a:cxn ang="T11">
                <a:pos x="T6" y="T7"/>
              </a:cxn>
            </a:cxnLst>
            <a:rect l="T12" t="T13" r="T14" b="T15"/>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5" name="Freeform 27"/>
          <p:cNvSpPr>
            <a:spLocks/>
          </p:cNvSpPr>
          <p:nvPr/>
        </p:nvSpPr>
        <p:spPr bwMode="auto">
          <a:xfrm>
            <a:off x="4579938" y="4351338"/>
            <a:ext cx="1328737" cy="1135062"/>
          </a:xfrm>
          <a:custGeom>
            <a:avLst/>
            <a:gdLst>
              <a:gd name="T0" fmla="*/ 2147483647 w 837"/>
              <a:gd name="T1" fmla="*/ 2147483647 h 715"/>
              <a:gd name="T2" fmla="*/ 2147483647 w 837"/>
              <a:gd name="T3" fmla="*/ 2147483647 h 715"/>
              <a:gd name="T4" fmla="*/ 0 w 837"/>
              <a:gd name="T5" fmla="*/ 2147483647 h 715"/>
              <a:gd name="T6" fmla="*/ 0 60000 65536"/>
              <a:gd name="T7" fmla="*/ 0 60000 65536"/>
              <a:gd name="T8" fmla="*/ 0 60000 65536"/>
              <a:gd name="T9" fmla="*/ 0 w 837"/>
              <a:gd name="T10" fmla="*/ 0 h 715"/>
              <a:gd name="T11" fmla="*/ 837 w 837"/>
              <a:gd name="T12" fmla="*/ 715 h 715"/>
            </a:gdLst>
            <a:ahLst/>
            <a:cxnLst>
              <a:cxn ang="T6">
                <a:pos x="T0" y="T1"/>
              </a:cxn>
              <a:cxn ang="T7">
                <a:pos x="T2" y="T3"/>
              </a:cxn>
              <a:cxn ang="T8">
                <a:pos x="T4" y="T5"/>
              </a:cxn>
            </a:cxnLst>
            <a:rect l="T9" t="T10" r="T11" b="T12"/>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7" name="Freeform 29"/>
          <p:cNvSpPr>
            <a:spLocks/>
          </p:cNvSpPr>
          <p:nvPr/>
        </p:nvSpPr>
        <p:spPr bwMode="auto">
          <a:xfrm>
            <a:off x="5468938" y="4368800"/>
            <a:ext cx="979487" cy="1100138"/>
          </a:xfrm>
          <a:custGeom>
            <a:avLst/>
            <a:gdLst>
              <a:gd name="T0" fmla="*/ 2147483647 w 617"/>
              <a:gd name="T1" fmla="*/ 2147483647 h 693"/>
              <a:gd name="T2" fmla="*/ 2147483647 w 617"/>
              <a:gd name="T3" fmla="*/ 2147483647 h 693"/>
              <a:gd name="T4" fmla="*/ 2147483647 w 617"/>
              <a:gd name="T5" fmla="*/ 2147483647 h 693"/>
              <a:gd name="T6" fmla="*/ 0 w 617"/>
              <a:gd name="T7" fmla="*/ 2147483647 h 693"/>
              <a:gd name="T8" fmla="*/ 0 60000 65536"/>
              <a:gd name="T9" fmla="*/ 0 60000 65536"/>
              <a:gd name="T10" fmla="*/ 0 60000 65536"/>
              <a:gd name="T11" fmla="*/ 0 60000 65536"/>
              <a:gd name="T12" fmla="*/ 0 w 617"/>
              <a:gd name="T13" fmla="*/ 0 h 693"/>
              <a:gd name="T14" fmla="*/ 617 w 617"/>
              <a:gd name="T15" fmla="*/ 693 h 693"/>
            </a:gdLst>
            <a:ahLst/>
            <a:cxnLst>
              <a:cxn ang="T8">
                <a:pos x="T0" y="T1"/>
              </a:cxn>
              <a:cxn ang="T9">
                <a:pos x="T2" y="T3"/>
              </a:cxn>
              <a:cxn ang="T10">
                <a:pos x="T4" y="T5"/>
              </a:cxn>
              <a:cxn ang="T11">
                <a:pos x="T6" y="T7"/>
              </a:cxn>
            </a:cxnLst>
            <a:rect l="T12" t="T13" r="T14" b="T15"/>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8" name="Freeform 30"/>
          <p:cNvSpPr>
            <a:spLocks/>
          </p:cNvSpPr>
          <p:nvPr/>
        </p:nvSpPr>
        <p:spPr bwMode="auto">
          <a:xfrm>
            <a:off x="6211888" y="4213225"/>
            <a:ext cx="1854200" cy="1247775"/>
          </a:xfrm>
          <a:custGeom>
            <a:avLst/>
            <a:gdLst>
              <a:gd name="T0" fmla="*/ 2147483647 w 1168"/>
              <a:gd name="T1" fmla="*/ 0 h 786"/>
              <a:gd name="T2" fmla="*/ 2147483647 w 1168"/>
              <a:gd name="T3" fmla="*/ 2147483647 h 786"/>
              <a:gd name="T4" fmla="*/ 0 w 1168"/>
              <a:gd name="T5" fmla="*/ 2147483647 h 786"/>
              <a:gd name="T6" fmla="*/ 0 60000 65536"/>
              <a:gd name="T7" fmla="*/ 0 60000 65536"/>
              <a:gd name="T8" fmla="*/ 0 60000 65536"/>
              <a:gd name="T9" fmla="*/ 0 w 1168"/>
              <a:gd name="T10" fmla="*/ 0 h 786"/>
              <a:gd name="T11" fmla="*/ 1168 w 1168"/>
              <a:gd name="T12" fmla="*/ 786 h 786"/>
            </a:gdLst>
            <a:ahLst/>
            <a:cxnLst>
              <a:cxn ang="T6">
                <a:pos x="T0" y="T1"/>
              </a:cxn>
              <a:cxn ang="T7">
                <a:pos x="T2" y="T3"/>
              </a:cxn>
              <a:cxn ang="T8">
                <a:pos x="T4" y="T5"/>
              </a:cxn>
            </a:cxnLst>
            <a:rect l="T9" t="T10" r="T11" b="T12"/>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3600" b="1" kern="0" dirty="0">
                <a:latin typeface="Times New Roman" pitchFamily="18" charset="0"/>
                <a:ea typeface="+mj-ea"/>
                <a:cs typeface="Times New Roman" pitchFamily="18" charset="0"/>
              </a:rPr>
              <a:t>Why isn’t NAVD 88 good</a:t>
            </a:r>
          </a:p>
          <a:p>
            <a:pPr algn="ctr" eaLnBrk="0" hangingPunct="0">
              <a:defRPr/>
            </a:pPr>
            <a:r>
              <a:rPr lang="en-US" sz="3600" b="1" kern="0" dirty="0">
                <a:latin typeface="Times New Roman" pitchFamily="18" charset="0"/>
                <a:ea typeface="+mj-ea"/>
                <a:cs typeface="Times New Roman" pitchFamily="18" charset="0"/>
              </a:rPr>
              <a:t>enough anymore? </a:t>
            </a:r>
          </a:p>
        </p:txBody>
      </p:sp>
    </p:spTree>
    <p:extLst>
      <p:ext uri="{BB962C8B-B14F-4D97-AF65-F5344CB8AC3E}">
        <p14:creationId xmlns:p14="http://schemas.microsoft.com/office/powerpoint/2010/main" val="3167744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5899"/>
                                        </p:tgtEl>
                                        <p:attrNameLst>
                                          <p:attrName>style.visibility</p:attrName>
                                        </p:attrNameLst>
                                      </p:cBhvr>
                                      <p:to>
                                        <p:strVal val="visible"/>
                                      </p:to>
                                    </p:set>
                                    <p:anim calcmode="lin" valueType="num">
                                      <p:cBhvr additive="base">
                                        <p:cTn id="7" dur="500" fill="hold"/>
                                        <p:tgtEl>
                                          <p:spTgt spid="165899"/>
                                        </p:tgtEl>
                                        <p:attrNameLst>
                                          <p:attrName>ppt_x</p:attrName>
                                        </p:attrNameLst>
                                      </p:cBhvr>
                                      <p:tavLst>
                                        <p:tav tm="0">
                                          <p:val>
                                            <p:strVal val="#ppt_x"/>
                                          </p:val>
                                        </p:tav>
                                        <p:tav tm="100000">
                                          <p:val>
                                            <p:strVal val="#ppt_x"/>
                                          </p:val>
                                        </p:tav>
                                      </p:tavLst>
                                    </p:anim>
                                    <p:anim calcmode="lin" valueType="num">
                                      <p:cBhvr additive="base">
                                        <p:cTn id="8" dur="500" fill="hold"/>
                                        <p:tgtEl>
                                          <p:spTgt spid="1658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5900"/>
                                        </p:tgtEl>
                                        <p:attrNameLst>
                                          <p:attrName>style.visibility</p:attrName>
                                        </p:attrNameLst>
                                      </p:cBhvr>
                                      <p:to>
                                        <p:strVal val="visible"/>
                                      </p:to>
                                    </p:set>
                                    <p:anim calcmode="lin" valueType="num">
                                      <p:cBhvr additive="base">
                                        <p:cTn id="11" dur="500" fill="hold"/>
                                        <p:tgtEl>
                                          <p:spTgt spid="165900"/>
                                        </p:tgtEl>
                                        <p:attrNameLst>
                                          <p:attrName>ppt_x</p:attrName>
                                        </p:attrNameLst>
                                      </p:cBhvr>
                                      <p:tavLst>
                                        <p:tav tm="0">
                                          <p:val>
                                            <p:strVal val="#ppt_x"/>
                                          </p:val>
                                        </p:tav>
                                        <p:tav tm="100000">
                                          <p:val>
                                            <p:strVal val="#ppt_x"/>
                                          </p:val>
                                        </p:tav>
                                      </p:tavLst>
                                    </p:anim>
                                    <p:anim calcmode="lin" valueType="num">
                                      <p:cBhvr additive="base">
                                        <p:cTn id="12" dur="500" fill="hold"/>
                                        <p:tgtEl>
                                          <p:spTgt spid="16590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5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9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9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9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59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9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59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590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59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59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59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59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59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59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5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animBg="1"/>
      <p:bldP spid="165900" grpId="0"/>
      <p:bldP spid="165901" grpId="0" animBg="1"/>
      <p:bldP spid="165902" grpId="0"/>
      <p:bldP spid="165903" grpId="0" animBg="1"/>
      <p:bldP spid="165905" grpId="0" animBg="1"/>
      <p:bldP spid="165906" grpId="0" animBg="1"/>
      <p:bldP spid="165907" grpId="0" animBg="1"/>
      <p:bldP spid="165908" grpId="0" animBg="1"/>
      <p:bldP spid="165909" grpId="0" animBg="1"/>
      <p:bldP spid="165910" grpId="0" animBg="1"/>
      <p:bldP spid="165911" grpId="0"/>
      <p:bldP spid="165912" grpId="0" animBg="1"/>
      <p:bldP spid="165913" grpId="0" animBg="1"/>
      <p:bldP spid="165915" grpId="0" animBg="1"/>
      <p:bldP spid="165917" grpId="0" animBg="1"/>
      <p:bldP spid="1659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 y="391184"/>
            <a:ext cx="9218217" cy="6466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7728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1219200" y="2114550"/>
            <a:ext cx="7162800" cy="3933825"/>
          </a:xfrm>
        </p:spPr>
        <p:txBody>
          <a:bodyPr/>
          <a:lstStyle/>
          <a:p>
            <a:r>
              <a:rPr lang="en-US" sz="2400" b="1" smtClean="0"/>
              <a:t>Approximate level of geoid mismatch known to exist in the NAVD 88 zero surface:</a:t>
            </a:r>
          </a:p>
          <a:p>
            <a:endParaRPr lang="en-US" smtClean="0"/>
          </a:p>
          <a:p>
            <a:endParaRPr lang="en-US" smtClean="0"/>
          </a:p>
          <a:p>
            <a:pPr>
              <a:buFontTx/>
              <a:buNone/>
            </a:pPr>
            <a:endParaRPr lang="en-US" smtClean="0"/>
          </a:p>
          <a:p>
            <a:pPr lvl="1"/>
            <a:endParaRPr lang="en-US" smtClean="0"/>
          </a:p>
          <a:p>
            <a:pPr lvl="1"/>
            <a:endParaRPr lang="en-US" smtClean="0"/>
          </a:p>
          <a:p>
            <a:endParaRPr lang="en-US" smtClean="0"/>
          </a:p>
          <a:p>
            <a:endParaRPr lang="en-US" smtClean="0"/>
          </a:p>
        </p:txBody>
      </p:sp>
      <p:sp>
        <p:nvSpPr>
          <p:cNvPr id="8"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defRPr/>
            </a:pPr>
            <a:r>
              <a:rPr lang="en-US" sz="3600" b="1" kern="0" dirty="0">
                <a:latin typeface="Times New Roman" pitchFamily="18" charset="0"/>
                <a:ea typeface="+mj-ea"/>
                <a:cs typeface="Times New Roman" pitchFamily="18" charset="0"/>
              </a:rPr>
              <a:t>Why isn’t NAVD 88 good</a:t>
            </a:r>
          </a:p>
          <a:p>
            <a:pPr>
              <a:defRPr/>
            </a:pPr>
            <a:r>
              <a:rPr lang="en-US" sz="3600" b="1" kern="0" dirty="0">
                <a:latin typeface="Times New Roman" pitchFamily="18" charset="0"/>
                <a:ea typeface="+mj-ea"/>
                <a:cs typeface="Times New Roman" pitchFamily="18" charset="0"/>
              </a:rPr>
              <a:t>enough anymore? </a:t>
            </a:r>
          </a:p>
        </p:txBody>
      </p:sp>
      <p:pic>
        <p:nvPicPr>
          <p:cNvPr id="36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025" y="2938463"/>
            <a:ext cx="71247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0001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76300" y="523544"/>
            <a:ext cx="7302500" cy="863600"/>
          </a:xfrm>
        </p:spPr>
        <p:txBody>
          <a:bodyPr/>
          <a:lstStyle/>
          <a:p>
            <a:pPr eaLnBrk="1" hangingPunct="1"/>
            <a:r>
              <a:rPr lang="en-US" sz="3600" dirty="0" smtClean="0"/>
              <a:t>Problems using traditional leveling (to define a National Vertical Datum)</a:t>
            </a:r>
          </a:p>
        </p:txBody>
      </p:sp>
      <p:sp>
        <p:nvSpPr>
          <p:cNvPr id="27651" name="Rectangle 3"/>
          <p:cNvSpPr>
            <a:spLocks noGrp="1" noChangeArrowheads="1"/>
          </p:cNvSpPr>
          <p:nvPr>
            <p:ph type="body" idx="1"/>
          </p:nvPr>
        </p:nvSpPr>
        <p:spPr>
          <a:xfrm>
            <a:off x="1016000" y="2019300"/>
            <a:ext cx="7429500" cy="3762375"/>
          </a:xfrm>
        </p:spPr>
        <p:txBody>
          <a:bodyPr/>
          <a:lstStyle/>
          <a:p>
            <a:pPr eaLnBrk="1" hangingPunct="1">
              <a:spcBef>
                <a:spcPct val="45000"/>
              </a:spcBef>
            </a:pPr>
            <a:r>
              <a:rPr lang="en-US" sz="2400" dirty="0" smtClean="0"/>
              <a:t>Leveling the country can not be done again</a:t>
            </a:r>
          </a:p>
          <a:p>
            <a:pPr lvl="1" eaLnBrk="1" hangingPunct="1">
              <a:spcBef>
                <a:spcPct val="45000"/>
              </a:spcBef>
            </a:pPr>
            <a:r>
              <a:rPr lang="en-US" dirty="0" smtClean="0"/>
              <a:t>Too costly in time and money </a:t>
            </a:r>
          </a:p>
          <a:p>
            <a:pPr lvl="1" eaLnBrk="1" hangingPunct="1">
              <a:spcBef>
                <a:spcPct val="45000"/>
              </a:spcBef>
            </a:pPr>
            <a:r>
              <a:rPr lang="en-US" sz="2400" dirty="0" smtClean="0"/>
              <a:t>Leveling yields cross-country error build-up; problems in the mountains</a:t>
            </a:r>
          </a:p>
          <a:p>
            <a:pPr eaLnBrk="1" hangingPunct="1">
              <a:spcBef>
                <a:spcPct val="45000"/>
              </a:spcBef>
            </a:pPr>
            <a:r>
              <a:rPr lang="en-US" sz="2400" dirty="0" smtClean="0"/>
              <a:t>Leveling requires leaving behind passive marks </a:t>
            </a:r>
          </a:p>
          <a:p>
            <a:pPr lvl="1" eaLnBrk="1" hangingPunct="1">
              <a:spcBef>
                <a:spcPct val="45000"/>
              </a:spcBef>
            </a:pPr>
            <a:r>
              <a:rPr lang="en-US" dirty="0" smtClean="0"/>
              <a:t>Bulldozers and crustal motion do their worst</a:t>
            </a:r>
            <a:endParaRPr lang="en-US" sz="2400" dirty="0" smtClean="0"/>
          </a:p>
        </p:txBody>
      </p:sp>
    </p:spTree>
    <p:extLst>
      <p:ext uri="{BB962C8B-B14F-4D97-AF65-F5344CB8AC3E}">
        <p14:creationId xmlns:p14="http://schemas.microsoft.com/office/powerpoint/2010/main" val="274173017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l="38150" t="25174" r="21611" b="31477"/>
          <a:stretch>
            <a:fillRect/>
          </a:stretch>
        </p:blipFill>
        <p:spPr bwMode="auto">
          <a:xfrm>
            <a:off x="63500" y="1397000"/>
            <a:ext cx="4662488"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Chaco Phillip G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825500"/>
            <a:ext cx="3349625"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p:cNvSpPr txBox="1">
            <a:spLocks noChangeArrowheads="1"/>
          </p:cNvSpPr>
          <p:nvPr/>
        </p:nvSpPr>
        <p:spPr bwMode="auto">
          <a:xfrm>
            <a:off x="698500" y="4965700"/>
            <a:ext cx="3467100" cy="1200150"/>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3600" b="1">
                <a:solidFill>
                  <a:prstClr val="white"/>
                </a:solidFill>
                <a:latin typeface="Arial" pitchFamily="34" charset="0"/>
                <a:ea typeface="MS PGothic" pitchFamily="34" charset="-128"/>
                <a:cs typeface="Times New Roman" pitchFamily="18" charset="0"/>
              </a:rPr>
              <a:t>Differential Leveling</a:t>
            </a:r>
          </a:p>
        </p:txBody>
      </p:sp>
      <p:sp>
        <p:nvSpPr>
          <p:cNvPr id="33797" name="Text Box 5"/>
          <p:cNvSpPr txBox="1">
            <a:spLocks noChangeArrowheads="1"/>
          </p:cNvSpPr>
          <p:nvPr/>
        </p:nvSpPr>
        <p:spPr bwMode="auto">
          <a:xfrm>
            <a:off x="5889625" y="5848350"/>
            <a:ext cx="2857500" cy="646113"/>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3600" b="1">
                <a:solidFill>
                  <a:prstClr val="white"/>
                </a:solidFill>
                <a:latin typeface="Arial" pitchFamily="34" charset="0"/>
                <a:ea typeface="MS PGothic" pitchFamily="34" charset="-128"/>
                <a:cs typeface="Times New Roman" pitchFamily="18" charset="0"/>
              </a:rPr>
              <a:t>GNSS + …</a:t>
            </a:r>
          </a:p>
        </p:txBody>
      </p:sp>
      <p:sp>
        <p:nvSpPr>
          <p:cNvPr id="33798" name="AutoShape 6"/>
          <p:cNvSpPr>
            <a:spLocks noChangeArrowheads="1"/>
          </p:cNvSpPr>
          <p:nvPr/>
        </p:nvSpPr>
        <p:spPr bwMode="auto">
          <a:xfrm>
            <a:off x="4076700" y="1473200"/>
            <a:ext cx="2501900" cy="3009900"/>
          </a:xfrm>
          <a:prstGeom prst="notchedRightArrow">
            <a:avLst>
              <a:gd name="adj1" fmla="val 50000"/>
              <a:gd name="adj2" fmla="val 25000"/>
            </a:avLst>
          </a:prstGeom>
          <a:solidFill>
            <a:schemeClr val="accent1"/>
          </a:solidFill>
          <a:ln w="25400" algn="ctr">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2000" b="1" i="1" u="sng">
                <a:solidFill>
                  <a:srgbClr val="FFFF00"/>
                </a:solidFill>
                <a:ea typeface="MS PGothic" pitchFamily="34" charset="-128"/>
                <a:cs typeface="Times New Roman" pitchFamily="18" charset="0"/>
              </a:rPr>
              <a:t>Height</a:t>
            </a:r>
          </a:p>
          <a:p>
            <a:pPr algn="ctr" defTabSz="914400" eaLnBrk="1" hangingPunct="1">
              <a:spcBef>
                <a:spcPct val="0"/>
              </a:spcBef>
              <a:buFontTx/>
              <a:buNone/>
            </a:pPr>
            <a:r>
              <a:rPr lang="en-US" altLang="en-US" sz="2000" b="1" i="1" u="sng">
                <a:solidFill>
                  <a:srgbClr val="FFFF00"/>
                </a:solidFill>
                <a:ea typeface="MS PGothic" pitchFamily="34" charset="-128"/>
                <a:cs typeface="Times New Roman" pitchFamily="18" charset="0"/>
              </a:rPr>
              <a:t>Modernization</a:t>
            </a:r>
          </a:p>
          <a:p>
            <a:pPr algn="ctr" defTabSz="914400" eaLnBrk="1" hangingPunct="1">
              <a:spcBef>
                <a:spcPct val="0"/>
              </a:spcBef>
              <a:buFontTx/>
              <a:buNone/>
            </a:pPr>
            <a:r>
              <a:rPr lang="en-US" altLang="en-US" sz="2000">
                <a:solidFill>
                  <a:prstClr val="black"/>
                </a:solidFill>
                <a:ea typeface="MS PGothic" pitchFamily="34" charset="-128"/>
                <a:cs typeface="Times New Roman" pitchFamily="18" charset="0"/>
              </a:rPr>
              <a:t>-faster</a:t>
            </a:r>
          </a:p>
          <a:p>
            <a:pPr algn="ctr" defTabSz="914400" eaLnBrk="1" hangingPunct="1">
              <a:spcBef>
                <a:spcPct val="0"/>
              </a:spcBef>
              <a:buFontTx/>
              <a:buNone/>
            </a:pPr>
            <a:r>
              <a:rPr lang="en-US" altLang="en-US" sz="2000">
                <a:solidFill>
                  <a:prstClr val="black"/>
                </a:solidFill>
                <a:ea typeface="MS PGothic" pitchFamily="34" charset="-128"/>
                <a:cs typeface="Times New Roman" pitchFamily="18" charset="0"/>
              </a:rPr>
              <a:t>-cheaper</a:t>
            </a:r>
          </a:p>
        </p:txBody>
      </p:sp>
      <p:sp>
        <p:nvSpPr>
          <p:cNvPr id="7" name="Rectangle 2"/>
          <p:cNvSpPr txBox="1">
            <a:spLocks noChangeArrowheads="1"/>
          </p:cNvSpPr>
          <p:nvPr/>
        </p:nvSpPr>
        <p:spPr>
          <a:xfrm>
            <a:off x="1211263" y="201613"/>
            <a:ext cx="6705600" cy="736600"/>
          </a:xfrm>
          <a:prstGeom prst="rect">
            <a:avLst/>
          </a:prstGeom>
        </p:spPr>
        <p:txBody>
          <a:bodyPr/>
          <a:lstStyle/>
          <a:p>
            <a:pPr algn="ctr" defTabSz="914400" fontAlgn="auto">
              <a:spcBef>
                <a:spcPts val="0"/>
              </a:spcBef>
              <a:spcAft>
                <a:spcPts val="0"/>
              </a:spcAft>
              <a:defRPr/>
            </a:pPr>
            <a:r>
              <a:rPr lang="en-US" sz="4400" dirty="0">
                <a:solidFill>
                  <a:prstClr val="black"/>
                </a:solidFill>
                <a:latin typeface="Arial" pitchFamily="34" charset="0"/>
                <a:ea typeface="+mn-ea"/>
                <a:cs typeface="Arial" pitchFamily="34" charset="0"/>
              </a:rPr>
              <a:t>Height Modernization</a:t>
            </a:r>
          </a:p>
        </p:txBody>
      </p:sp>
    </p:spTree>
    <p:extLst>
      <p:ext uri="{BB962C8B-B14F-4D97-AF65-F5344CB8AC3E}">
        <p14:creationId xmlns:p14="http://schemas.microsoft.com/office/powerpoint/2010/main" val="315349006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6"/>
          <p:cNvSpPr txBox="1">
            <a:spLocks noChangeArrowheads="1"/>
          </p:cNvSpPr>
          <p:nvPr/>
        </p:nvSpPr>
        <p:spPr bwMode="auto">
          <a:xfrm>
            <a:off x="398463" y="1370013"/>
            <a:ext cx="85201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defRPr/>
            </a:pPr>
            <a:endParaRPr lang="en-US" sz="2400" dirty="0">
              <a:solidFill>
                <a:prstClr val="black"/>
              </a:solidFill>
              <a:ea typeface="+mn-ea"/>
            </a:endParaRPr>
          </a:p>
          <a:p>
            <a:pPr defTabSz="914400" eaLnBrk="1" hangingPunct="1">
              <a:defRPr/>
            </a:pPr>
            <a:r>
              <a:rPr lang="en-US" sz="2400" dirty="0" smtClean="0">
                <a:solidFill>
                  <a:prstClr val="black"/>
                </a:solidFill>
                <a:ea typeface="+mn-ea"/>
              </a:rPr>
              <a:t>OPUS Static </a:t>
            </a:r>
            <a:r>
              <a:rPr lang="en-US" sz="2400" dirty="0">
                <a:solidFill>
                  <a:prstClr val="black"/>
                </a:solidFill>
                <a:ea typeface="+mn-ea"/>
              </a:rPr>
              <a:t>reliably addresses the more historically conventional requirements for GPS data processing. It typically yields accuracies of:</a:t>
            </a:r>
          </a:p>
          <a:p>
            <a:pPr defTabSz="914400" eaLnBrk="1" hangingPunct="1">
              <a:defRPr/>
            </a:pPr>
            <a:endParaRPr lang="en-US" sz="2400" dirty="0">
              <a:solidFill>
                <a:prstClr val="black"/>
              </a:solidFill>
              <a:ea typeface="+mn-ea"/>
            </a:endParaRPr>
          </a:p>
          <a:p>
            <a:pPr defTabSz="914400" eaLnBrk="1" hangingPunct="1">
              <a:defRPr/>
            </a:pPr>
            <a:r>
              <a:rPr lang="en-US" sz="2400" dirty="0" smtClean="0">
                <a:solidFill>
                  <a:prstClr val="black"/>
                </a:solidFill>
                <a:ea typeface="+mn-ea"/>
              </a:rPr>
              <a:t>	1 </a:t>
            </a:r>
            <a:r>
              <a:rPr lang="en-US" sz="2400" dirty="0">
                <a:solidFill>
                  <a:prstClr val="black"/>
                </a:solidFill>
                <a:ea typeface="+mn-ea"/>
              </a:rPr>
              <a:t>– 2 cm horizontally</a:t>
            </a:r>
          </a:p>
          <a:p>
            <a:pPr defTabSz="914400" eaLnBrk="1" hangingPunct="1">
              <a:defRPr/>
            </a:pPr>
            <a:r>
              <a:rPr lang="en-US" sz="2400" dirty="0" smtClean="0">
                <a:solidFill>
                  <a:prstClr val="black"/>
                </a:solidFill>
                <a:ea typeface="+mn-ea"/>
              </a:rPr>
              <a:t>	2 </a:t>
            </a:r>
            <a:r>
              <a:rPr lang="en-US" sz="2400" dirty="0">
                <a:solidFill>
                  <a:prstClr val="black"/>
                </a:solidFill>
                <a:ea typeface="+mn-ea"/>
              </a:rPr>
              <a:t>– 4 cm vertically</a:t>
            </a:r>
          </a:p>
          <a:p>
            <a:pPr defTabSz="914400" eaLnBrk="1" hangingPunct="1">
              <a:defRPr/>
            </a:pPr>
            <a:endParaRPr lang="en-US" sz="2400" dirty="0">
              <a:solidFill>
                <a:prstClr val="black"/>
              </a:solidFill>
              <a:ea typeface="+mn-ea"/>
            </a:endParaRPr>
          </a:p>
          <a:p>
            <a:pPr defTabSz="914400" eaLnBrk="1" hangingPunct="1">
              <a:defRPr/>
            </a:pPr>
            <a:r>
              <a:rPr lang="en-US" sz="2400" dirty="0">
                <a:solidFill>
                  <a:prstClr val="black"/>
                </a:solidFill>
                <a:ea typeface="+mn-ea"/>
              </a:rPr>
              <a:t>However, there is no guarantee that this stated accuracy will result from any given data set. Confirming the quality of the OPUS solution remains </a:t>
            </a:r>
            <a:r>
              <a:rPr lang="en-US" sz="2400" dirty="0" smtClean="0">
                <a:solidFill>
                  <a:prstClr val="black"/>
                </a:solidFill>
                <a:ea typeface="+mn-ea"/>
              </a:rPr>
              <a:t>your responsibility</a:t>
            </a:r>
            <a:r>
              <a:rPr lang="en-US" sz="2400" dirty="0">
                <a:solidFill>
                  <a:prstClr val="black"/>
                </a:solidFill>
                <a:ea typeface="+mn-ea"/>
              </a:rPr>
              <a:t>. That’s the “price” for automated processing.</a:t>
            </a:r>
          </a:p>
        </p:txBody>
      </p:sp>
      <p:sp>
        <p:nvSpPr>
          <p:cNvPr id="4" name="Date Placeholder 3"/>
          <p:cNvSpPr>
            <a:spLocks noGrp="1"/>
          </p:cNvSpPr>
          <p:nvPr>
            <p:ph type="dt" sz="quarter" idx="4294967295"/>
          </p:nvPr>
        </p:nvSpPr>
        <p:spPr>
          <a:xfrm>
            <a:off x="457200" y="6356350"/>
            <a:ext cx="2133600" cy="365125"/>
          </a:xfrm>
          <a:prstGeom prst="rect">
            <a:avLst/>
          </a:prstGeom>
        </p:spPr>
        <p:txBody>
          <a:bodyPr/>
          <a:lstStyle/>
          <a:p>
            <a:pPr>
              <a:defRPr/>
            </a:pPr>
            <a:r>
              <a:rPr lang="en-US" dirty="0"/>
              <a:t>April 13, 2015</a:t>
            </a: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154914A4-25FD-49F2-A40F-CB313D8B9660}" type="slidenum">
              <a:rPr lang="en-US" smtClean="0"/>
              <a:pPr>
                <a:defRPr/>
              </a:pPr>
              <a:t>33</a:t>
            </a:fld>
            <a:endParaRPr lang="en-US" dirty="0"/>
          </a:p>
        </p:txBody>
      </p:sp>
      <p:sp>
        <p:nvSpPr>
          <p:cNvPr id="162821" name="Title 5"/>
          <p:cNvSpPr>
            <a:spLocks noGrp="1"/>
          </p:cNvSpPr>
          <p:nvPr>
            <p:ph type="title"/>
          </p:nvPr>
        </p:nvSpPr>
        <p:spPr/>
        <p:txBody>
          <a:bodyPr/>
          <a:lstStyle/>
          <a:p>
            <a:pPr algn="l"/>
            <a:r>
              <a:rPr lang="en-US" altLang="en-US" sz="4000" smtClean="0"/>
              <a:t>How Good Can I Do With OPUS Static?</a:t>
            </a:r>
          </a:p>
        </p:txBody>
      </p:sp>
      <p:sp>
        <p:nvSpPr>
          <p:cNvPr id="2" name="TextBox 1"/>
          <p:cNvSpPr txBox="1"/>
          <p:nvPr/>
        </p:nvSpPr>
        <p:spPr>
          <a:xfrm>
            <a:off x="0" y="4343400"/>
            <a:ext cx="9144000" cy="1631950"/>
          </a:xfrm>
          <a:prstGeom prst="rect">
            <a:avLst/>
          </a:prstGeom>
          <a:solidFill>
            <a:schemeClr val="accent3">
              <a:lumMod val="20000"/>
              <a:lumOff val="80000"/>
            </a:schemeClr>
          </a:solidFill>
        </p:spPr>
        <p:txBody>
          <a:bodyPr>
            <a:spAutoFit/>
          </a:bodyPr>
          <a:lstStyle/>
          <a:p>
            <a:pPr marL="342900" indent="-342900">
              <a:buFont typeface="Arial" panose="020B0604020202020204" pitchFamily="34" charset="0"/>
              <a:buChar char="•"/>
              <a:defRPr/>
            </a:pPr>
            <a:r>
              <a:rPr lang="en-US" sz="2000" dirty="0">
                <a:solidFill>
                  <a:srgbClr val="00B050"/>
                </a:solidFill>
              </a:rPr>
              <a:t>4-7 mm differential ellipsoid height accuracy in GSVS11</a:t>
            </a:r>
          </a:p>
          <a:p>
            <a:pPr marL="342900" indent="-342900">
              <a:buFont typeface="Arial" panose="020B0604020202020204" pitchFamily="34" charset="0"/>
              <a:buChar char="•"/>
              <a:defRPr/>
            </a:pPr>
            <a:endParaRPr lang="en-US" sz="2000" dirty="0">
              <a:solidFill>
                <a:srgbClr val="00B050"/>
              </a:solidFill>
            </a:endParaRPr>
          </a:p>
          <a:p>
            <a:pPr marL="342900" indent="-342900">
              <a:buFont typeface="Arial" panose="020B0604020202020204" pitchFamily="34" charset="0"/>
              <a:buChar char="•"/>
              <a:defRPr/>
            </a:pPr>
            <a:r>
              <a:rPr lang="en-US" sz="2000" dirty="0">
                <a:solidFill>
                  <a:srgbClr val="00B050"/>
                </a:solidFill>
              </a:rPr>
              <a:t>New ellipsoid height accuracy estimates will be included in a planned update to HTMOD guidelines for a number of GNSS techniques.</a:t>
            </a:r>
          </a:p>
          <a:p>
            <a:pPr marL="342900" indent="-342900">
              <a:buFont typeface="Arial" panose="020B0604020202020204" pitchFamily="34" charset="0"/>
              <a:buChar char="•"/>
              <a:defRPr/>
            </a:pPr>
            <a:endParaRPr lang="en-US" sz="2000" dirty="0">
              <a:solidFill>
                <a:srgbClr val="00B050"/>
              </a:solidFill>
            </a:endParaRPr>
          </a:p>
        </p:txBody>
      </p:sp>
    </p:spTree>
    <p:extLst>
      <p:ext uri="{BB962C8B-B14F-4D97-AF65-F5344CB8AC3E}">
        <p14:creationId xmlns:p14="http://schemas.microsoft.com/office/powerpoint/2010/main" val="3786075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mph" presetSubtype="0" fill="hold" nodeType="clickEffect">
                                  <p:stCondLst>
                                    <p:cond delay="0"/>
                                  </p:stCondLst>
                                  <p:childTnLst>
                                    <p:animClr clrSpc="rgb" dir="cw">
                                      <p:cBhvr override="childStyle">
                                        <p:cTn id="6" dur="500" fill="hold"/>
                                        <p:tgtEl>
                                          <p:spTgt spid="18435">
                                            <p:txEl>
                                              <p:pRg st="4" end="4"/>
                                            </p:txEl>
                                          </p:spTgt>
                                        </p:tgtEl>
                                        <p:attrNameLst>
                                          <p:attrName>style.color</p:attrName>
                                        </p:attrNameLst>
                                      </p:cBhvr>
                                      <p:to>
                                        <a:srgbClr val="FF0000"/>
                                      </p:to>
                                    </p:animClr>
                                    <p:animClr clrSpc="rgb" dir="cw">
                                      <p:cBhvr>
                                        <p:cTn id="7" dur="500" fill="hold"/>
                                        <p:tgtEl>
                                          <p:spTgt spid="18435">
                                            <p:txEl>
                                              <p:pRg st="4" end="4"/>
                                            </p:txEl>
                                          </p:spTgt>
                                        </p:tgtEl>
                                        <p:attrNameLst>
                                          <p:attrName>fillcolor</p:attrName>
                                        </p:attrNameLst>
                                      </p:cBhvr>
                                      <p:to>
                                        <a:srgbClr val="FF0000"/>
                                      </p:to>
                                    </p:animClr>
                                    <p:set>
                                      <p:cBhvr>
                                        <p:cTn id="8" dur="500" fill="hold"/>
                                        <p:tgtEl>
                                          <p:spTgt spid="18435">
                                            <p:txEl>
                                              <p:pRg st="4" end="4"/>
                                            </p:txEl>
                                          </p:spTgt>
                                        </p:tgtEl>
                                        <p:attrNameLst>
                                          <p:attrName>fill.type</p:attrName>
                                        </p:attrNameLst>
                                      </p:cBhvr>
                                      <p:to>
                                        <p:strVal val="solid"/>
                                      </p:to>
                                    </p:set>
                                    <p:set>
                                      <p:cBhvr>
                                        <p:cTn id="9" dur="500" fill="hold"/>
                                        <p:tgtEl>
                                          <p:spTgt spid="18435">
                                            <p:txEl>
                                              <p:pRg st="4" end="4"/>
                                            </p:txEl>
                                          </p:spTgt>
                                        </p:tgtEl>
                                        <p:attrNameLst>
                                          <p:attrName>fill.on</p:attrName>
                                        </p:attrNameLst>
                                      </p:cBhvr>
                                      <p:to>
                                        <p:strVal val="true"/>
                                      </p:to>
                                    </p:set>
                                  </p:childTnLst>
                                </p:cTn>
                              </p:par>
                              <p:par>
                                <p:cTn id="10" presetID="6" presetClass="emph" presetSubtype="0" fill="hold" nodeType="withEffect">
                                  <p:stCondLst>
                                    <p:cond delay="0"/>
                                  </p:stCondLst>
                                  <p:childTnLst>
                                    <p:animScale>
                                      <p:cBhvr>
                                        <p:cTn id="11" dur="2000" fill="hold"/>
                                        <p:tgtEl>
                                          <p:spTgt spid="18435">
                                            <p:txEl>
                                              <p:pRg st="4" end="4"/>
                                            </p:txEl>
                                          </p:spTgt>
                                        </p:tgtEl>
                                      </p:cBhvr>
                                      <p:by x="150000" y="150000"/>
                                    </p:animScale>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bg/>
                                          </p:spTgt>
                                        </p:tgtEl>
                                        <p:attrNameLst>
                                          <p:attrName>style.visibility</p:attrName>
                                        </p:attrNameLst>
                                      </p:cBhvr>
                                      <p:to>
                                        <p:strVal val="visible"/>
                                      </p:to>
                                    </p:set>
                                    <p:anim calcmode="lin" valueType="num">
                                      <p:cBhvr additive="base">
                                        <p:cTn id="16"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7" dur="500" fill="hold"/>
                                        <p:tgtEl>
                                          <p:spTgt spid="2">
                                            <p:bg/>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 calcmode="lin" valueType="num">
                                      <p:cBhvr additive="base">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32014" y="365799"/>
            <a:ext cx="8707272" cy="6451257"/>
          </a:xfrm>
        </p:spPr>
      </p:pic>
    </p:spTree>
    <p:extLst>
      <p:ext uri="{BB962C8B-B14F-4D97-AF65-F5344CB8AC3E}">
        <p14:creationId xmlns:p14="http://schemas.microsoft.com/office/powerpoint/2010/main" val="34731575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4"/>
          <p:cNvGrpSpPr>
            <a:grpSpLocks/>
          </p:cNvGrpSpPr>
          <p:nvPr/>
        </p:nvGrpSpPr>
        <p:grpSpPr bwMode="auto">
          <a:xfrm>
            <a:off x="-215900" y="2133600"/>
            <a:ext cx="9648825" cy="5724525"/>
            <a:chOff x="-108" y="1139"/>
            <a:chExt cx="6011" cy="3277"/>
          </a:xfrm>
        </p:grpSpPr>
        <p:sp>
          <p:nvSpPr>
            <p:cNvPr id="51240" name="Freeform 23"/>
            <p:cNvSpPr>
              <a:spLocks/>
            </p:cNvSpPr>
            <p:nvPr/>
          </p:nvSpPr>
          <p:spPr bwMode="auto">
            <a:xfrm>
              <a:off x="-108" y="2429"/>
              <a:ext cx="1311" cy="1418"/>
            </a:xfrm>
            <a:custGeom>
              <a:avLst/>
              <a:gdLst>
                <a:gd name="T0" fmla="*/ 60 w 1311"/>
                <a:gd name="T1" fmla="*/ 1417 h 1418"/>
                <a:gd name="T2" fmla="*/ 78 w 1311"/>
                <a:gd name="T3" fmla="*/ 1390 h 1418"/>
                <a:gd name="T4" fmla="*/ 96 w 1311"/>
                <a:gd name="T5" fmla="*/ 1378 h 1418"/>
                <a:gd name="T6" fmla="*/ 114 w 1311"/>
                <a:gd name="T7" fmla="*/ 1357 h 1418"/>
                <a:gd name="T8" fmla="*/ 138 w 1311"/>
                <a:gd name="T9" fmla="*/ 1321 h 1418"/>
                <a:gd name="T10" fmla="*/ 219 w 1311"/>
                <a:gd name="T11" fmla="*/ 1234 h 1418"/>
                <a:gd name="T12" fmla="*/ 318 w 1311"/>
                <a:gd name="T13" fmla="*/ 1138 h 1418"/>
                <a:gd name="T14" fmla="*/ 342 w 1311"/>
                <a:gd name="T15" fmla="*/ 1093 h 1418"/>
                <a:gd name="T16" fmla="*/ 360 w 1311"/>
                <a:gd name="T17" fmla="*/ 1081 h 1418"/>
                <a:gd name="T18" fmla="*/ 402 w 1311"/>
                <a:gd name="T19" fmla="*/ 1048 h 1418"/>
                <a:gd name="T20" fmla="*/ 426 w 1311"/>
                <a:gd name="T21" fmla="*/ 1024 h 1418"/>
                <a:gd name="T22" fmla="*/ 456 w 1311"/>
                <a:gd name="T23" fmla="*/ 970 h 1418"/>
                <a:gd name="T24" fmla="*/ 483 w 1311"/>
                <a:gd name="T25" fmla="*/ 928 h 1418"/>
                <a:gd name="T26" fmla="*/ 537 w 1311"/>
                <a:gd name="T27" fmla="*/ 898 h 1418"/>
                <a:gd name="T28" fmla="*/ 555 w 1311"/>
                <a:gd name="T29" fmla="*/ 886 h 1418"/>
                <a:gd name="T30" fmla="*/ 576 w 1311"/>
                <a:gd name="T31" fmla="*/ 862 h 1418"/>
                <a:gd name="T32" fmla="*/ 618 w 1311"/>
                <a:gd name="T33" fmla="*/ 769 h 1418"/>
                <a:gd name="T34" fmla="*/ 654 w 1311"/>
                <a:gd name="T35" fmla="*/ 739 h 1418"/>
                <a:gd name="T36" fmla="*/ 663 w 1311"/>
                <a:gd name="T37" fmla="*/ 733 h 1418"/>
                <a:gd name="T38" fmla="*/ 705 w 1311"/>
                <a:gd name="T39" fmla="*/ 670 h 1418"/>
                <a:gd name="T40" fmla="*/ 714 w 1311"/>
                <a:gd name="T41" fmla="*/ 652 h 1418"/>
                <a:gd name="T42" fmla="*/ 732 w 1311"/>
                <a:gd name="T43" fmla="*/ 634 h 1418"/>
                <a:gd name="T44" fmla="*/ 753 w 1311"/>
                <a:gd name="T45" fmla="*/ 598 h 1418"/>
                <a:gd name="T46" fmla="*/ 783 w 1311"/>
                <a:gd name="T47" fmla="*/ 568 h 1418"/>
                <a:gd name="T48" fmla="*/ 855 w 1311"/>
                <a:gd name="T49" fmla="*/ 511 h 1418"/>
                <a:gd name="T50" fmla="*/ 882 w 1311"/>
                <a:gd name="T51" fmla="*/ 472 h 1418"/>
                <a:gd name="T52" fmla="*/ 909 w 1311"/>
                <a:gd name="T53" fmla="*/ 427 h 1418"/>
                <a:gd name="T54" fmla="*/ 945 w 1311"/>
                <a:gd name="T55" fmla="*/ 376 h 1418"/>
                <a:gd name="T56" fmla="*/ 963 w 1311"/>
                <a:gd name="T57" fmla="*/ 358 h 1418"/>
                <a:gd name="T58" fmla="*/ 1002 w 1311"/>
                <a:gd name="T59" fmla="*/ 313 h 1418"/>
                <a:gd name="T60" fmla="*/ 1104 w 1311"/>
                <a:gd name="T61" fmla="*/ 217 h 1418"/>
                <a:gd name="T62" fmla="*/ 1140 w 1311"/>
                <a:gd name="T63" fmla="*/ 190 h 1418"/>
                <a:gd name="T64" fmla="*/ 1185 w 1311"/>
                <a:gd name="T65" fmla="*/ 136 h 1418"/>
                <a:gd name="T66" fmla="*/ 1197 w 1311"/>
                <a:gd name="T67" fmla="*/ 118 h 1418"/>
                <a:gd name="T68" fmla="*/ 1200 w 1311"/>
                <a:gd name="T69" fmla="*/ 109 h 1418"/>
                <a:gd name="T70" fmla="*/ 1257 w 1311"/>
                <a:gd name="T71" fmla="*/ 70 h 1418"/>
                <a:gd name="T72" fmla="*/ 1293 w 1311"/>
                <a:gd name="T73" fmla="*/ 28 h 1418"/>
                <a:gd name="T74" fmla="*/ 1310 w 1311"/>
                <a:gd name="T75" fmla="*/ 3 h 1418"/>
                <a:gd name="T76" fmla="*/ 1302 w 1311"/>
                <a:gd name="T77" fmla="*/ 7 h 1418"/>
                <a:gd name="T78" fmla="*/ 1293 w 1311"/>
                <a:gd name="T79" fmla="*/ 16 h 1418"/>
                <a:gd name="T80" fmla="*/ 1269 w 1311"/>
                <a:gd name="T81" fmla="*/ 37 h 1418"/>
                <a:gd name="T82" fmla="*/ 1233 w 1311"/>
                <a:gd name="T83" fmla="*/ 55 h 1418"/>
                <a:gd name="T84" fmla="*/ 1185 w 1311"/>
                <a:gd name="T85" fmla="*/ 61 h 1418"/>
                <a:gd name="T86" fmla="*/ 1032 w 1311"/>
                <a:gd name="T87" fmla="*/ 148 h 1418"/>
                <a:gd name="T88" fmla="*/ 846 w 1311"/>
                <a:gd name="T89" fmla="*/ 274 h 1418"/>
                <a:gd name="T90" fmla="*/ 825 w 1311"/>
                <a:gd name="T91" fmla="*/ 307 h 1418"/>
                <a:gd name="T92" fmla="*/ 690 w 1311"/>
                <a:gd name="T93" fmla="*/ 382 h 1418"/>
                <a:gd name="T94" fmla="*/ 666 w 1311"/>
                <a:gd name="T95" fmla="*/ 412 h 1418"/>
                <a:gd name="T96" fmla="*/ 510 w 1311"/>
                <a:gd name="T97" fmla="*/ 502 h 1418"/>
                <a:gd name="T98" fmla="*/ 465 w 1311"/>
                <a:gd name="T99" fmla="*/ 583 h 1418"/>
                <a:gd name="T100" fmla="*/ 372 w 1311"/>
                <a:gd name="T101" fmla="*/ 631 h 1418"/>
                <a:gd name="T102" fmla="*/ 330 w 1311"/>
                <a:gd name="T103" fmla="*/ 700 h 1418"/>
                <a:gd name="T104" fmla="*/ 240 w 1311"/>
                <a:gd name="T105" fmla="*/ 748 h 1418"/>
                <a:gd name="T106" fmla="*/ 159 w 1311"/>
                <a:gd name="T107" fmla="*/ 829 h 1418"/>
                <a:gd name="T108" fmla="*/ 114 w 1311"/>
                <a:gd name="T109" fmla="*/ 844 h 1418"/>
                <a:gd name="T110" fmla="*/ 84 w 1311"/>
                <a:gd name="T111" fmla="*/ 853 h 1418"/>
                <a:gd name="T112" fmla="*/ 48 w 1311"/>
                <a:gd name="T113" fmla="*/ 961 h 1418"/>
                <a:gd name="T114" fmla="*/ 0 w 1311"/>
                <a:gd name="T115" fmla="*/ 1024 h 1418"/>
                <a:gd name="T116" fmla="*/ 12 w 1311"/>
                <a:gd name="T117" fmla="*/ 1087 h 1418"/>
                <a:gd name="T118" fmla="*/ 66 w 1311"/>
                <a:gd name="T119" fmla="*/ 1408 h 1418"/>
                <a:gd name="T120" fmla="*/ 60 w 1311"/>
                <a:gd name="T121" fmla="*/ 1417 h 14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1"/>
                <a:gd name="T184" fmla="*/ 0 h 1418"/>
                <a:gd name="T185" fmla="*/ 1311 w 1311"/>
                <a:gd name="T186" fmla="*/ 1418 h 14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1" h="1418">
                  <a:moveTo>
                    <a:pt x="60" y="1417"/>
                  </a:moveTo>
                  <a:cubicBezTo>
                    <a:pt x="62" y="1413"/>
                    <a:pt x="77" y="1391"/>
                    <a:pt x="78" y="1390"/>
                  </a:cubicBezTo>
                  <a:cubicBezTo>
                    <a:pt x="83" y="1385"/>
                    <a:pt x="96" y="1378"/>
                    <a:pt x="96" y="1378"/>
                  </a:cubicBezTo>
                  <a:cubicBezTo>
                    <a:pt x="100" y="1366"/>
                    <a:pt x="102" y="1361"/>
                    <a:pt x="114" y="1357"/>
                  </a:cubicBezTo>
                  <a:cubicBezTo>
                    <a:pt x="119" y="1342"/>
                    <a:pt x="125" y="1330"/>
                    <a:pt x="138" y="1321"/>
                  </a:cubicBezTo>
                  <a:cubicBezTo>
                    <a:pt x="150" y="1286"/>
                    <a:pt x="181" y="1243"/>
                    <a:pt x="219" y="1234"/>
                  </a:cubicBezTo>
                  <a:cubicBezTo>
                    <a:pt x="255" y="1210"/>
                    <a:pt x="293" y="1175"/>
                    <a:pt x="318" y="1138"/>
                  </a:cubicBezTo>
                  <a:cubicBezTo>
                    <a:pt x="327" y="1125"/>
                    <a:pt x="330" y="1103"/>
                    <a:pt x="342" y="1093"/>
                  </a:cubicBezTo>
                  <a:cubicBezTo>
                    <a:pt x="347" y="1088"/>
                    <a:pt x="360" y="1081"/>
                    <a:pt x="360" y="1081"/>
                  </a:cubicBezTo>
                  <a:cubicBezTo>
                    <a:pt x="370" y="1066"/>
                    <a:pt x="387" y="1058"/>
                    <a:pt x="402" y="1048"/>
                  </a:cubicBezTo>
                  <a:cubicBezTo>
                    <a:pt x="412" y="1041"/>
                    <a:pt x="416" y="1031"/>
                    <a:pt x="426" y="1024"/>
                  </a:cubicBezTo>
                  <a:cubicBezTo>
                    <a:pt x="437" y="1007"/>
                    <a:pt x="448" y="988"/>
                    <a:pt x="456" y="970"/>
                  </a:cubicBezTo>
                  <a:cubicBezTo>
                    <a:pt x="463" y="954"/>
                    <a:pt x="465" y="937"/>
                    <a:pt x="483" y="928"/>
                  </a:cubicBezTo>
                  <a:cubicBezTo>
                    <a:pt x="502" y="919"/>
                    <a:pt x="520" y="910"/>
                    <a:pt x="537" y="898"/>
                  </a:cubicBezTo>
                  <a:cubicBezTo>
                    <a:pt x="543" y="894"/>
                    <a:pt x="555" y="886"/>
                    <a:pt x="555" y="886"/>
                  </a:cubicBezTo>
                  <a:cubicBezTo>
                    <a:pt x="559" y="874"/>
                    <a:pt x="565" y="869"/>
                    <a:pt x="576" y="862"/>
                  </a:cubicBezTo>
                  <a:cubicBezTo>
                    <a:pt x="596" y="833"/>
                    <a:pt x="598" y="798"/>
                    <a:pt x="618" y="769"/>
                  </a:cubicBezTo>
                  <a:cubicBezTo>
                    <a:pt x="627" y="755"/>
                    <a:pt x="640" y="749"/>
                    <a:pt x="654" y="739"/>
                  </a:cubicBezTo>
                  <a:cubicBezTo>
                    <a:pt x="657" y="737"/>
                    <a:pt x="663" y="733"/>
                    <a:pt x="663" y="733"/>
                  </a:cubicBezTo>
                  <a:cubicBezTo>
                    <a:pt x="671" y="710"/>
                    <a:pt x="688" y="687"/>
                    <a:pt x="705" y="670"/>
                  </a:cubicBezTo>
                  <a:cubicBezTo>
                    <a:pt x="728" y="647"/>
                    <a:pt x="697" y="674"/>
                    <a:pt x="714" y="652"/>
                  </a:cubicBezTo>
                  <a:cubicBezTo>
                    <a:pt x="719" y="645"/>
                    <a:pt x="732" y="634"/>
                    <a:pt x="732" y="634"/>
                  </a:cubicBezTo>
                  <a:cubicBezTo>
                    <a:pt x="738" y="617"/>
                    <a:pt x="740" y="611"/>
                    <a:pt x="753" y="598"/>
                  </a:cubicBezTo>
                  <a:cubicBezTo>
                    <a:pt x="758" y="584"/>
                    <a:pt x="772" y="577"/>
                    <a:pt x="783" y="568"/>
                  </a:cubicBezTo>
                  <a:cubicBezTo>
                    <a:pt x="806" y="549"/>
                    <a:pt x="830" y="528"/>
                    <a:pt x="855" y="511"/>
                  </a:cubicBezTo>
                  <a:cubicBezTo>
                    <a:pt x="864" y="498"/>
                    <a:pt x="873" y="485"/>
                    <a:pt x="882" y="472"/>
                  </a:cubicBezTo>
                  <a:cubicBezTo>
                    <a:pt x="892" y="457"/>
                    <a:pt x="897" y="439"/>
                    <a:pt x="909" y="427"/>
                  </a:cubicBezTo>
                  <a:cubicBezTo>
                    <a:pt x="915" y="408"/>
                    <a:pt x="930" y="389"/>
                    <a:pt x="945" y="376"/>
                  </a:cubicBezTo>
                  <a:cubicBezTo>
                    <a:pt x="951" y="370"/>
                    <a:pt x="963" y="358"/>
                    <a:pt x="963" y="358"/>
                  </a:cubicBezTo>
                  <a:cubicBezTo>
                    <a:pt x="970" y="337"/>
                    <a:pt x="990" y="330"/>
                    <a:pt x="1002" y="313"/>
                  </a:cubicBezTo>
                  <a:cubicBezTo>
                    <a:pt x="1026" y="280"/>
                    <a:pt x="1069" y="240"/>
                    <a:pt x="1104" y="217"/>
                  </a:cubicBezTo>
                  <a:cubicBezTo>
                    <a:pt x="1113" y="204"/>
                    <a:pt x="1125" y="194"/>
                    <a:pt x="1140" y="190"/>
                  </a:cubicBezTo>
                  <a:cubicBezTo>
                    <a:pt x="1158" y="172"/>
                    <a:pt x="1167" y="154"/>
                    <a:pt x="1185" y="136"/>
                  </a:cubicBezTo>
                  <a:cubicBezTo>
                    <a:pt x="1190" y="131"/>
                    <a:pt x="1195" y="125"/>
                    <a:pt x="1197" y="118"/>
                  </a:cubicBezTo>
                  <a:cubicBezTo>
                    <a:pt x="1198" y="115"/>
                    <a:pt x="1198" y="111"/>
                    <a:pt x="1200" y="109"/>
                  </a:cubicBezTo>
                  <a:cubicBezTo>
                    <a:pt x="1216" y="90"/>
                    <a:pt x="1237" y="83"/>
                    <a:pt x="1257" y="70"/>
                  </a:cubicBezTo>
                  <a:cubicBezTo>
                    <a:pt x="1263" y="52"/>
                    <a:pt x="1280" y="41"/>
                    <a:pt x="1293" y="28"/>
                  </a:cubicBezTo>
                  <a:cubicBezTo>
                    <a:pt x="1299" y="20"/>
                    <a:pt x="1306" y="12"/>
                    <a:pt x="1310" y="3"/>
                  </a:cubicBezTo>
                  <a:cubicBezTo>
                    <a:pt x="1311" y="0"/>
                    <a:pt x="1304" y="5"/>
                    <a:pt x="1302" y="7"/>
                  </a:cubicBezTo>
                  <a:cubicBezTo>
                    <a:pt x="1299" y="10"/>
                    <a:pt x="1296" y="13"/>
                    <a:pt x="1293" y="16"/>
                  </a:cubicBezTo>
                  <a:cubicBezTo>
                    <a:pt x="1284" y="27"/>
                    <a:pt x="1289" y="30"/>
                    <a:pt x="1269" y="37"/>
                  </a:cubicBezTo>
                  <a:cubicBezTo>
                    <a:pt x="1256" y="41"/>
                    <a:pt x="1245" y="51"/>
                    <a:pt x="1233" y="55"/>
                  </a:cubicBezTo>
                  <a:cubicBezTo>
                    <a:pt x="1228" y="57"/>
                    <a:pt x="1187" y="61"/>
                    <a:pt x="1185" y="61"/>
                  </a:cubicBezTo>
                  <a:cubicBezTo>
                    <a:pt x="1164" y="123"/>
                    <a:pt x="1091" y="141"/>
                    <a:pt x="1032" y="148"/>
                  </a:cubicBezTo>
                  <a:cubicBezTo>
                    <a:pt x="1002" y="239"/>
                    <a:pt x="933" y="261"/>
                    <a:pt x="846" y="274"/>
                  </a:cubicBezTo>
                  <a:cubicBezTo>
                    <a:pt x="842" y="287"/>
                    <a:pt x="836" y="300"/>
                    <a:pt x="825" y="307"/>
                  </a:cubicBezTo>
                  <a:cubicBezTo>
                    <a:pt x="811" y="364"/>
                    <a:pt x="739" y="376"/>
                    <a:pt x="690" y="382"/>
                  </a:cubicBezTo>
                  <a:cubicBezTo>
                    <a:pt x="681" y="391"/>
                    <a:pt x="674" y="401"/>
                    <a:pt x="666" y="412"/>
                  </a:cubicBezTo>
                  <a:cubicBezTo>
                    <a:pt x="642" y="483"/>
                    <a:pt x="574" y="494"/>
                    <a:pt x="510" y="502"/>
                  </a:cubicBezTo>
                  <a:cubicBezTo>
                    <a:pt x="502" y="526"/>
                    <a:pt x="487" y="569"/>
                    <a:pt x="465" y="583"/>
                  </a:cubicBezTo>
                  <a:cubicBezTo>
                    <a:pt x="443" y="616"/>
                    <a:pt x="406" y="621"/>
                    <a:pt x="372" y="631"/>
                  </a:cubicBezTo>
                  <a:cubicBezTo>
                    <a:pt x="358" y="652"/>
                    <a:pt x="351" y="686"/>
                    <a:pt x="330" y="700"/>
                  </a:cubicBezTo>
                  <a:cubicBezTo>
                    <a:pt x="309" y="731"/>
                    <a:pt x="273" y="737"/>
                    <a:pt x="240" y="748"/>
                  </a:cubicBezTo>
                  <a:cubicBezTo>
                    <a:pt x="218" y="781"/>
                    <a:pt x="197" y="812"/>
                    <a:pt x="159" y="829"/>
                  </a:cubicBezTo>
                  <a:cubicBezTo>
                    <a:pt x="145" y="835"/>
                    <a:pt x="129" y="839"/>
                    <a:pt x="114" y="844"/>
                  </a:cubicBezTo>
                  <a:cubicBezTo>
                    <a:pt x="104" y="847"/>
                    <a:pt x="84" y="853"/>
                    <a:pt x="84" y="853"/>
                  </a:cubicBezTo>
                  <a:cubicBezTo>
                    <a:pt x="72" y="889"/>
                    <a:pt x="60" y="925"/>
                    <a:pt x="48" y="961"/>
                  </a:cubicBezTo>
                  <a:cubicBezTo>
                    <a:pt x="40" y="986"/>
                    <a:pt x="14" y="1003"/>
                    <a:pt x="0" y="1024"/>
                  </a:cubicBezTo>
                  <a:cubicBezTo>
                    <a:pt x="4" y="1045"/>
                    <a:pt x="5" y="1067"/>
                    <a:pt x="12" y="1087"/>
                  </a:cubicBezTo>
                  <a:cubicBezTo>
                    <a:pt x="14" y="1153"/>
                    <a:pt x="1" y="1343"/>
                    <a:pt x="66" y="1408"/>
                  </a:cubicBezTo>
                  <a:cubicBezTo>
                    <a:pt x="63" y="1418"/>
                    <a:pt x="66" y="1417"/>
                    <a:pt x="60" y="1417"/>
                  </a:cubicBezTo>
                  <a:close/>
                </a:path>
              </a:pathLst>
            </a:custGeom>
            <a:solidFill>
              <a:srgbClr val="0000FF"/>
            </a:solidFill>
            <a:ln w="19050">
              <a:solidFill>
                <a:srgbClr val="000080"/>
              </a:solidFill>
              <a:round/>
              <a:headEnd/>
              <a:tailEnd/>
            </a:ln>
          </p:spPr>
          <p:txBody>
            <a:bodyPr wrap="none" anchor="ctr"/>
            <a:lstStyle/>
            <a:p>
              <a:pPr defTabSz="914400"/>
              <a:endParaRPr lang="en-US">
                <a:solidFill>
                  <a:prstClr val="black"/>
                </a:solidFill>
                <a:latin typeface="Arial" pitchFamily="34" charset="0"/>
                <a:ea typeface="+mn-ea"/>
              </a:endParaRPr>
            </a:p>
          </p:txBody>
        </p:sp>
        <p:grpSp>
          <p:nvGrpSpPr>
            <p:cNvPr id="51241" name="Group 17"/>
            <p:cNvGrpSpPr>
              <a:grpSpLocks/>
            </p:cNvGrpSpPr>
            <p:nvPr/>
          </p:nvGrpSpPr>
          <p:grpSpPr bwMode="auto">
            <a:xfrm>
              <a:off x="-91" y="1139"/>
              <a:ext cx="5994" cy="3277"/>
              <a:chOff x="-91" y="1321"/>
              <a:chExt cx="5994" cy="3095"/>
            </a:xfrm>
          </p:grpSpPr>
          <p:sp>
            <p:nvSpPr>
              <p:cNvPr id="51242" name="Freeform 5"/>
              <p:cNvSpPr>
                <a:spLocks/>
              </p:cNvSpPr>
              <p:nvPr/>
            </p:nvSpPr>
            <p:spPr bwMode="auto">
              <a:xfrm>
                <a:off x="-90" y="1321"/>
                <a:ext cx="5993" cy="3095"/>
              </a:xfrm>
              <a:custGeom>
                <a:avLst/>
                <a:gdLst>
                  <a:gd name="T0" fmla="*/ 5809 w 5993"/>
                  <a:gd name="T1" fmla="*/ 2564 h 2510"/>
                  <a:gd name="T2" fmla="*/ 5521 w 5993"/>
                  <a:gd name="T3" fmla="*/ 2424 h 2510"/>
                  <a:gd name="T4" fmla="*/ 5260 w 5993"/>
                  <a:gd name="T5" fmla="*/ 2190 h 2510"/>
                  <a:gd name="T6" fmla="*/ 5020 w 5993"/>
                  <a:gd name="T7" fmla="*/ 1703 h 2510"/>
                  <a:gd name="T8" fmla="*/ 4911 w 5993"/>
                  <a:gd name="T9" fmla="*/ 1271 h 2510"/>
                  <a:gd name="T10" fmla="*/ 4821 w 5993"/>
                  <a:gd name="T11" fmla="*/ 1134 h 2510"/>
                  <a:gd name="T12" fmla="*/ 4650 w 5993"/>
                  <a:gd name="T13" fmla="*/ 745 h 2510"/>
                  <a:gd name="T14" fmla="*/ 4568 w 5993"/>
                  <a:gd name="T15" fmla="*/ 626 h 2510"/>
                  <a:gd name="T16" fmla="*/ 4458 w 5993"/>
                  <a:gd name="T17" fmla="*/ 724 h 2510"/>
                  <a:gd name="T18" fmla="*/ 4191 w 5993"/>
                  <a:gd name="T19" fmla="*/ 783 h 2510"/>
                  <a:gd name="T20" fmla="*/ 4060 w 5993"/>
                  <a:gd name="T21" fmla="*/ 801 h 2510"/>
                  <a:gd name="T22" fmla="*/ 3951 w 5993"/>
                  <a:gd name="T23" fmla="*/ 626 h 2510"/>
                  <a:gd name="T24" fmla="*/ 3704 w 5993"/>
                  <a:gd name="T25" fmla="*/ 376 h 2510"/>
                  <a:gd name="T26" fmla="*/ 3491 w 5993"/>
                  <a:gd name="T27" fmla="*/ 99 h 2510"/>
                  <a:gd name="T28" fmla="*/ 3231 w 5993"/>
                  <a:gd name="T29" fmla="*/ 236 h 2510"/>
                  <a:gd name="T30" fmla="*/ 3087 w 5993"/>
                  <a:gd name="T31" fmla="*/ 0 h 2510"/>
                  <a:gd name="T32" fmla="*/ 2901 w 5993"/>
                  <a:gd name="T33" fmla="*/ 314 h 2510"/>
                  <a:gd name="T34" fmla="*/ 2524 w 5993"/>
                  <a:gd name="T35" fmla="*/ 626 h 2510"/>
                  <a:gd name="T36" fmla="*/ 2319 w 5993"/>
                  <a:gd name="T37" fmla="*/ 1250 h 2510"/>
                  <a:gd name="T38" fmla="*/ 2140 w 5993"/>
                  <a:gd name="T39" fmla="*/ 1429 h 2510"/>
                  <a:gd name="T40" fmla="*/ 2037 w 5993"/>
                  <a:gd name="T41" fmla="*/ 1624 h 2510"/>
                  <a:gd name="T42" fmla="*/ 1681 w 5993"/>
                  <a:gd name="T43" fmla="*/ 2073 h 2510"/>
                  <a:gd name="T44" fmla="*/ 1557 w 5993"/>
                  <a:gd name="T45" fmla="*/ 2250 h 2510"/>
                  <a:gd name="T46" fmla="*/ 1434 w 5993"/>
                  <a:gd name="T47" fmla="*/ 2716 h 2510"/>
                  <a:gd name="T48" fmla="*/ 1276 w 5993"/>
                  <a:gd name="T49" fmla="*/ 2873 h 2510"/>
                  <a:gd name="T50" fmla="*/ 1146 w 5993"/>
                  <a:gd name="T51" fmla="*/ 3167 h 2510"/>
                  <a:gd name="T52" fmla="*/ 844 w 5993"/>
                  <a:gd name="T53" fmla="*/ 3890 h 2510"/>
                  <a:gd name="T54" fmla="*/ 707 w 5993"/>
                  <a:gd name="T55" fmla="*/ 4222 h 2510"/>
                  <a:gd name="T56" fmla="*/ 597 w 5993"/>
                  <a:gd name="T57" fmla="*/ 4514 h 2510"/>
                  <a:gd name="T58" fmla="*/ 453 w 5993"/>
                  <a:gd name="T59" fmla="*/ 4848 h 2510"/>
                  <a:gd name="T60" fmla="*/ 289 w 5993"/>
                  <a:gd name="T61" fmla="*/ 5317 h 2510"/>
                  <a:gd name="T62" fmla="*/ 90 w 5993"/>
                  <a:gd name="T63" fmla="*/ 5807 h 2510"/>
                  <a:gd name="T64" fmla="*/ 56 w 5993"/>
                  <a:gd name="T65" fmla="*/ 6959 h 2510"/>
                  <a:gd name="T66" fmla="*/ 165 w 5993"/>
                  <a:gd name="T67" fmla="*/ 6998 h 2510"/>
                  <a:gd name="T68" fmla="*/ 309 w 5993"/>
                  <a:gd name="T69" fmla="*/ 6883 h 2510"/>
                  <a:gd name="T70" fmla="*/ 1139 w 5993"/>
                  <a:gd name="T71" fmla="*/ 6980 h 2510"/>
                  <a:gd name="T72" fmla="*/ 3107 w 5993"/>
                  <a:gd name="T73" fmla="*/ 7154 h 2510"/>
                  <a:gd name="T74" fmla="*/ 5912 w 5993"/>
                  <a:gd name="T75" fmla="*/ 6901 h 2510"/>
                  <a:gd name="T76" fmla="*/ 5939 w 5993"/>
                  <a:gd name="T77" fmla="*/ 3967 h 2510"/>
                  <a:gd name="T78" fmla="*/ 5905 w 5993"/>
                  <a:gd name="T79" fmla="*/ 3344 h 2510"/>
                  <a:gd name="T80" fmla="*/ 5864 w 5993"/>
                  <a:gd name="T81" fmla="*/ 2581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gradFill rotWithShape="1">
                <a:gsLst>
                  <a:gs pos="0">
                    <a:srgbClr val="55391C"/>
                  </a:gs>
                  <a:gs pos="100000">
                    <a:srgbClr val="996633">
                      <a:alpha val="10001"/>
                    </a:srgbClr>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defTabSz="914400"/>
                <a:endParaRPr lang="en-US">
                  <a:solidFill>
                    <a:prstClr val="black"/>
                  </a:solidFill>
                  <a:latin typeface="Arial" pitchFamily="34" charset="0"/>
                  <a:ea typeface="+mn-ea"/>
                </a:endParaRPr>
              </a:p>
            </p:txBody>
          </p:sp>
          <p:sp>
            <p:nvSpPr>
              <p:cNvPr id="51243" name="Freeform 16"/>
              <p:cNvSpPr>
                <a:spLocks/>
              </p:cNvSpPr>
              <p:nvPr/>
            </p:nvSpPr>
            <p:spPr bwMode="auto">
              <a:xfrm>
                <a:off x="-91" y="1321"/>
                <a:ext cx="5993" cy="3095"/>
              </a:xfrm>
              <a:custGeom>
                <a:avLst/>
                <a:gdLst>
                  <a:gd name="T0" fmla="*/ 5809 w 5993"/>
                  <a:gd name="T1" fmla="*/ 2564 h 2510"/>
                  <a:gd name="T2" fmla="*/ 5521 w 5993"/>
                  <a:gd name="T3" fmla="*/ 2424 h 2510"/>
                  <a:gd name="T4" fmla="*/ 5260 w 5993"/>
                  <a:gd name="T5" fmla="*/ 2190 h 2510"/>
                  <a:gd name="T6" fmla="*/ 5020 w 5993"/>
                  <a:gd name="T7" fmla="*/ 1703 h 2510"/>
                  <a:gd name="T8" fmla="*/ 4911 w 5993"/>
                  <a:gd name="T9" fmla="*/ 1271 h 2510"/>
                  <a:gd name="T10" fmla="*/ 4821 w 5993"/>
                  <a:gd name="T11" fmla="*/ 1134 h 2510"/>
                  <a:gd name="T12" fmla="*/ 4650 w 5993"/>
                  <a:gd name="T13" fmla="*/ 745 h 2510"/>
                  <a:gd name="T14" fmla="*/ 4568 w 5993"/>
                  <a:gd name="T15" fmla="*/ 626 h 2510"/>
                  <a:gd name="T16" fmla="*/ 4458 w 5993"/>
                  <a:gd name="T17" fmla="*/ 724 h 2510"/>
                  <a:gd name="T18" fmla="*/ 4191 w 5993"/>
                  <a:gd name="T19" fmla="*/ 783 h 2510"/>
                  <a:gd name="T20" fmla="*/ 4060 w 5993"/>
                  <a:gd name="T21" fmla="*/ 801 h 2510"/>
                  <a:gd name="T22" fmla="*/ 3951 w 5993"/>
                  <a:gd name="T23" fmla="*/ 626 h 2510"/>
                  <a:gd name="T24" fmla="*/ 3704 w 5993"/>
                  <a:gd name="T25" fmla="*/ 376 h 2510"/>
                  <a:gd name="T26" fmla="*/ 3491 w 5993"/>
                  <a:gd name="T27" fmla="*/ 99 h 2510"/>
                  <a:gd name="T28" fmla="*/ 3231 w 5993"/>
                  <a:gd name="T29" fmla="*/ 236 h 2510"/>
                  <a:gd name="T30" fmla="*/ 3087 w 5993"/>
                  <a:gd name="T31" fmla="*/ 0 h 2510"/>
                  <a:gd name="T32" fmla="*/ 2901 w 5993"/>
                  <a:gd name="T33" fmla="*/ 314 h 2510"/>
                  <a:gd name="T34" fmla="*/ 2524 w 5993"/>
                  <a:gd name="T35" fmla="*/ 626 h 2510"/>
                  <a:gd name="T36" fmla="*/ 2319 w 5993"/>
                  <a:gd name="T37" fmla="*/ 1250 h 2510"/>
                  <a:gd name="T38" fmla="*/ 2140 w 5993"/>
                  <a:gd name="T39" fmla="*/ 1429 h 2510"/>
                  <a:gd name="T40" fmla="*/ 2037 w 5993"/>
                  <a:gd name="T41" fmla="*/ 1624 h 2510"/>
                  <a:gd name="T42" fmla="*/ 1681 w 5993"/>
                  <a:gd name="T43" fmla="*/ 2073 h 2510"/>
                  <a:gd name="T44" fmla="*/ 1557 w 5993"/>
                  <a:gd name="T45" fmla="*/ 2250 h 2510"/>
                  <a:gd name="T46" fmla="*/ 1434 w 5993"/>
                  <a:gd name="T47" fmla="*/ 2716 h 2510"/>
                  <a:gd name="T48" fmla="*/ 1276 w 5993"/>
                  <a:gd name="T49" fmla="*/ 2873 h 2510"/>
                  <a:gd name="T50" fmla="*/ 1146 w 5993"/>
                  <a:gd name="T51" fmla="*/ 3167 h 2510"/>
                  <a:gd name="T52" fmla="*/ 844 w 5993"/>
                  <a:gd name="T53" fmla="*/ 3890 h 2510"/>
                  <a:gd name="T54" fmla="*/ 707 w 5993"/>
                  <a:gd name="T55" fmla="*/ 4222 h 2510"/>
                  <a:gd name="T56" fmla="*/ 597 w 5993"/>
                  <a:gd name="T57" fmla="*/ 4514 h 2510"/>
                  <a:gd name="T58" fmla="*/ 453 w 5993"/>
                  <a:gd name="T59" fmla="*/ 4848 h 2510"/>
                  <a:gd name="T60" fmla="*/ 289 w 5993"/>
                  <a:gd name="T61" fmla="*/ 5317 h 2510"/>
                  <a:gd name="T62" fmla="*/ 90 w 5993"/>
                  <a:gd name="T63" fmla="*/ 5807 h 2510"/>
                  <a:gd name="T64" fmla="*/ 56 w 5993"/>
                  <a:gd name="T65" fmla="*/ 6959 h 2510"/>
                  <a:gd name="T66" fmla="*/ 165 w 5993"/>
                  <a:gd name="T67" fmla="*/ 6998 h 2510"/>
                  <a:gd name="T68" fmla="*/ 309 w 5993"/>
                  <a:gd name="T69" fmla="*/ 6883 h 2510"/>
                  <a:gd name="T70" fmla="*/ 1139 w 5993"/>
                  <a:gd name="T71" fmla="*/ 6980 h 2510"/>
                  <a:gd name="T72" fmla="*/ 3107 w 5993"/>
                  <a:gd name="T73" fmla="*/ 7154 h 2510"/>
                  <a:gd name="T74" fmla="*/ 5912 w 5993"/>
                  <a:gd name="T75" fmla="*/ 6901 h 2510"/>
                  <a:gd name="T76" fmla="*/ 5939 w 5993"/>
                  <a:gd name="T77" fmla="*/ 3967 h 2510"/>
                  <a:gd name="T78" fmla="*/ 5905 w 5993"/>
                  <a:gd name="T79" fmla="*/ 3344 h 2510"/>
                  <a:gd name="T80" fmla="*/ 5864 w 5993"/>
                  <a:gd name="T81" fmla="*/ 2581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noFill/>
              <a:ln w="38100">
                <a:solidFill>
                  <a:srgbClr val="5028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grpSp>
      </p:grpSp>
      <p:sp>
        <p:nvSpPr>
          <p:cNvPr id="382978" name="Rectangle 2"/>
          <p:cNvSpPr>
            <a:spLocks noGrp="1" noChangeArrowheads="1"/>
          </p:cNvSpPr>
          <p:nvPr>
            <p:ph type="title"/>
          </p:nvPr>
        </p:nvSpPr>
        <p:spPr>
          <a:xfrm>
            <a:off x="457200" y="187325"/>
            <a:ext cx="8229600" cy="828675"/>
          </a:xfrm>
        </p:spPr>
        <p:txBody>
          <a:bodyPr/>
          <a:lstStyle/>
          <a:p>
            <a:pPr>
              <a:defRPr/>
            </a:pPr>
            <a:r>
              <a:rPr lang="en-US" sz="4000" dirty="0" smtClean="0">
                <a:solidFill>
                  <a:schemeClr val="accent1"/>
                </a:solidFill>
                <a:effectLst>
                  <a:outerShdw blurRad="38100" dist="38100" dir="2700000" algn="tl">
                    <a:srgbClr val="000000"/>
                  </a:outerShdw>
                </a:effectLst>
                <a:ea typeface="ＭＳ Ｐゴシック" charset="0"/>
              </a:rPr>
              <a:t>The ellipsoid, the geoid, and </a:t>
            </a:r>
            <a:r>
              <a:rPr lang="en-US" sz="4000" b="1" i="1" dirty="0" smtClean="0">
                <a:solidFill>
                  <a:schemeClr val="accent1"/>
                </a:solidFill>
                <a:effectLst>
                  <a:outerShdw blurRad="38100" dist="38100" dir="2700000" algn="tl">
                    <a:srgbClr val="000000"/>
                  </a:outerShdw>
                </a:effectLst>
                <a:ea typeface="ＭＳ Ｐゴシック" charset="0"/>
              </a:rPr>
              <a:t>you</a:t>
            </a:r>
          </a:p>
        </p:txBody>
      </p:sp>
      <p:sp>
        <p:nvSpPr>
          <p:cNvPr id="382980" name="Arc 4"/>
          <p:cNvSpPr>
            <a:spLocks/>
          </p:cNvSpPr>
          <p:nvPr/>
        </p:nvSpPr>
        <p:spPr bwMode="auto">
          <a:xfrm flipH="1">
            <a:off x="-512763" y="3681413"/>
            <a:ext cx="10055226" cy="3897312"/>
          </a:xfrm>
          <a:custGeom>
            <a:avLst/>
            <a:gdLst>
              <a:gd name="T0" fmla="*/ 0 w 43200"/>
              <a:gd name="T1" fmla="*/ 2147483647 h 21600"/>
              <a:gd name="T2" fmla="*/ 2147483647 w 43200"/>
              <a:gd name="T3" fmla="*/ 2147483647 h 21600"/>
              <a:gd name="T4" fmla="*/ 2147483647 w 43200"/>
              <a:gd name="T5" fmla="*/ 2147483647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42"/>
                </a:moveTo>
                <a:cubicBezTo>
                  <a:pt x="32" y="9635"/>
                  <a:pt x="9693" y="-1"/>
                  <a:pt x="21600" y="0"/>
                </a:cubicBezTo>
                <a:cubicBezTo>
                  <a:pt x="33496" y="0"/>
                  <a:pt x="43154" y="9620"/>
                  <a:pt x="43199" y="21517"/>
                </a:cubicBezTo>
              </a:path>
              <a:path w="43200" h="21600" stroke="0" extrusionOk="0">
                <a:moveTo>
                  <a:pt x="0" y="21542"/>
                </a:moveTo>
                <a:cubicBezTo>
                  <a:pt x="32" y="9635"/>
                  <a:pt x="9693" y="-1"/>
                  <a:pt x="21600" y="0"/>
                </a:cubicBezTo>
                <a:cubicBezTo>
                  <a:pt x="33496" y="0"/>
                  <a:pt x="43154" y="9620"/>
                  <a:pt x="43199" y="21517"/>
                </a:cubicBezTo>
                <a:lnTo>
                  <a:pt x="21600" y="21600"/>
                </a:lnTo>
                <a:lnTo>
                  <a:pt x="0" y="21542"/>
                </a:lnTo>
                <a:close/>
              </a:path>
            </a:pathLst>
          </a:custGeom>
          <a:noFill/>
          <a:ln w="63500">
            <a:solidFill>
              <a:srgbClr val="00DA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grpSp>
        <p:nvGrpSpPr>
          <p:cNvPr id="4" name="Group 40"/>
          <p:cNvGrpSpPr>
            <a:grpSpLocks/>
          </p:cNvGrpSpPr>
          <p:nvPr/>
        </p:nvGrpSpPr>
        <p:grpSpPr bwMode="auto">
          <a:xfrm>
            <a:off x="-288925" y="4329113"/>
            <a:ext cx="9607550" cy="3421062"/>
            <a:chOff x="-185" y="2727"/>
            <a:chExt cx="6052" cy="2155"/>
          </a:xfrm>
        </p:grpSpPr>
        <p:sp>
          <p:nvSpPr>
            <p:cNvPr id="51238" name="Freeform 39"/>
            <p:cNvSpPr>
              <a:spLocks/>
            </p:cNvSpPr>
            <p:nvPr/>
          </p:nvSpPr>
          <p:spPr bwMode="auto">
            <a:xfrm>
              <a:off x="-182" y="2727"/>
              <a:ext cx="6049" cy="2155"/>
            </a:xfrm>
            <a:custGeom>
              <a:avLst/>
              <a:gdLst>
                <a:gd name="T0" fmla="*/ 75 w 6049"/>
                <a:gd name="T1" fmla="*/ 1135 h 2119"/>
                <a:gd name="T2" fmla="*/ 315 w 6049"/>
                <a:gd name="T3" fmla="*/ 888 h 2119"/>
                <a:gd name="T4" fmla="*/ 425 w 6049"/>
                <a:gd name="T5" fmla="*/ 762 h 2119"/>
                <a:gd name="T6" fmla="*/ 535 w 6049"/>
                <a:gd name="T7" fmla="*/ 657 h 2119"/>
                <a:gd name="T8" fmla="*/ 624 w 6049"/>
                <a:gd name="T9" fmla="*/ 590 h 2119"/>
                <a:gd name="T10" fmla="*/ 761 w 6049"/>
                <a:gd name="T11" fmla="*/ 486 h 2119"/>
                <a:gd name="T12" fmla="*/ 830 w 6049"/>
                <a:gd name="T13" fmla="*/ 433 h 2119"/>
                <a:gd name="T14" fmla="*/ 967 w 6049"/>
                <a:gd name="T15" fmla="*/ 336 h 2119"/>
                <a:gd name="T16" fmla="*/ 1296 w 6049"/>
                <a:gd name="T17" fmla="*/ 225 h 2119"/>
                <a:gd name="T18" fmla="*/ 1838 w 6049"/>
                <a:gd name="T19" fmla="*/ 207 h 2119"/>
                <a:gd name="T20" fmla="*/ 2194 w 6049"/>
                <a:gd name="T21" fmla="*/ 285 h 2119"/>
                <a:gd name="T22" fmla="*/ 2928 w 6049"/>
                <a:gd name="T23" fmla="*/ 293 h 2119"/>
                <a:gd name="T24" fmla="*/ 3319 w 6049"/>
                <a:gd name="T25" fmla="*/ 134 h 2119"/>
                <a:gd name="T26" fmla="*/ 3840 w 6049"/>
                <a:gd name="T27" fmla="*/ 14 h 2119"/>
                <a:gd name="T28" fmla="*/ 4443 w 6049"/>
                <a:gd name="T29" fmla="*/ 100 h 2119"/>
                <a:gd name="T30" fmla="*/ 4526 w 6049"/>
                <a:gd name="T31" fmla="*/ 134 h 2119"/>
                <a:gd name="T32" fmla="*/ 4697 w 6049"/>
                <a:gd name="T33" fmla="*/ 216 h 2119"/>
                <a:gd name="T34" fmla="*/ 4875 w 6049"/>
                <a:gd name="T35" fmla="*/ 313 h 2119"/>
                <a:gd name="T36" fmla="*/ 4978 w 6049"/>
                <a:gd name="T37" fmla="*/ 366 h 2119"/>
                <a:gd name="T38" fmla="*/ 5040 w 6049"/>
                <a:gd name="T39" fmla="*/ 412 h 2119"/>
                <a:gd name="T40" fmla="*/ 5458 w 6049"/>
                <a:gd name="T41" fmla="*/ 546 h 2119"/>
                <a:gd name="T42" fmla="*/ 5787 w 6049"/>
                <a:gd name="T43" fmla="*/ 731 h 2119"/>
                <a:gd name="T44" fmla="*/ 5931 w 6049"/>
                <a:gd name="T45" fmla="*/ 843 h 2119"/>
                <a:gd name="T46" fmla="*/ 5986 w 6049"/>
                <a:gd name="T47" fmla="*/ 955 h 2119"/>
                <a:gd name="T48" fmla="*/ 6007 w 6049"/>
                <a:gd name="T49" fmla="*/ 1000 h 2119"/>
                <a:gd name="T50" fmla="*/ 6014 w 6049"/>
                <a:gd name="T51" fmla="*/ 1650 h 2119"/>
                <a:gd name="T52" fmla="*/ 5979 w 6049"/>
                <a:gd name="T53" fmla="*/ 2030 h 2119"/>
                <a:gd name="T54" fmla="*/ 5938 w 6049"/>
                <a:gd name="T55" fmla="*/ 2193 h 2119"/>
                <a:gd name="T56" fmla="*/ 3970 w 6049"/>
                <a:gd name="T57" fmla="*/ 2276 h 2119"/>
                <a:gd name="T58" fmla="*/ 254 w 6049"/>
                <a:gd name="T59" fmla="*/ 2261 h 2119"/>
                <a:gd name="T60" fmla="*/ 144 w 6049"/>
                <a:gd name="T61" fmla="*/ 2216 h 2119"/>
                <a:gd name="T62" fmla="*/ 89 w 6049"/>
                <a:gd name="T63" fmla="*/ 2179 h 2119"/>
                <a:gd name="T64" fmla="*/ 0 w 6049"/>
                <a:gd name="T65" fmla="*/ 2030 h 2119"/>
                <a:gd name="T66" fmla="*/ 68 w 6049"/>
                <a:gd name="T67" fmla="*/ 1433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gradFill rotWithShape="1">
              <a:gsLst>
                <a:gs pos="0">
                  <a:srgbClr val="00728E"/>
                </a:gs>
                <a:gs pos="100000">
                  <a:srgbClr val="00CCFF">
                    <a:alpha val="10001"/>
                  </a:srgbClr>
                </a:gs>
              </a:gsLst>
              <a:lin ang="5400000" scaled="1"/>
            </a:gradFill>
            <a:ln>
              <a:noFill/>
            </a:ln>
            <a:extLst>
              <a:ext uri="{91240B29-F687-4F45-9708-019B960494DF}">
                <a14:hiddenLine xmlns:a14="http://schemas.microsoft.com/office/drawing/2010/main" w="88900">
                  <a:solidFill>
                    <a:srgbClr val="000000"/>
                  </a:solidFill>
                  <a:prstDash val="sysDot"/>
                  <a:round/>
                  <a:headEnd/>
                  <a:tailEnd/>
                </a14:hiddenLine>
              </a:ext>
            </a:extLst>
          </p:spPr>
          <p:txBody>
            <a:bodyPr wrap="none" anchor="ctr"/>
            <a:lstStyle/>
            <a:p>
              <a:pPr defTabSz="914400"/>
              <a:endParaRPr lang="en-US">
                <a:solidFill>
                  <a:prstClr val="black"/>
                </a:solidFill>
                <a:latin typeface="Arial" pitchFamily="34" charset="0"/>
                <a:ea typeface="+mn-ea"/>
              </a:endParaRPr>
            </a:p>
          </p:txBody>
        </p:sp>
        <p:sp>
          <p:nvSpPr>
            <p:cNvPr id="51239" name="Freeform 38"/>
            <p:cNvSpPr>
              <a:spLocks/>
            </p:cNvSpPr>
            <p:nvPr/>
          </p:nvSpPr>
          <p:spPr bwMode="auto">
            <a:xfrm>
              <a:off x="-185" y="2727"/>
              <a:ext cx="6049" cy="2155"/>
            </a:xfrm>
            <a:custGeom>
              <a:avLst/>
              <a:gdLst>
                <a:gd name="T0" fmla="*/ 75 w 6049"/>
                <a:gd name="T1" fmla="*/ 1135 h 2119"/>
                <a:gd name="T2" fmla="*/ 315 w 6049"/>
                <a:gd name="T3" fmla="*/ 888 h 2119"/>
                <a:gd name="T4" fmla="*/ 425 w 6049"/>
                <a:gd name="T5" fmla="*/ 762 h 2119"/>
                <a:gd name="T6" fmla="*/ 535 w 6049"/>
                <a:gd name="T7" fmla="*/ 657 h 2119"/>
                <a:gd name="T8" fmla="*/ 624 w 6049"/>
                <a:gd name="T9" fmla="*/ 590 h 2119"/>
                <a:gd name="T10" fmla="*/ 761 w 6049"/>
                <a:gd name="T11" fmla="*/ 486 h 2119"/>
                <a:gd name="T12" fmla="*/ 830 w 6049"/>
                <a:gd name="T13" fmla="*/ 433 h 2119"/>
                <a:gd name="T14" fmla="*/ 967 w 6049"/>
                <a:gd name="T15" fmla="*/ 336 h 2119"/>
                <a:gd name="T16" fmla="*/ 1296 w 6049"/>
                <a:gd name="T17" fmla="*/ 225 h 2119"/>
                <a:gd name="T18" fmla="*/ 1838 w 6049"/>
                <a:gd name="T19" fmla="*/ 207 h 2119"/>
                <a:gd name="T20" fmla="*/ 2194 w 6049"/>
                <a:gd name="T21" fmla="*/ 285 h 2119"/>
                <a:gd name="T22" fmla="*/ 2928 w 6049"/>
                <a:gd name="T23" fmla="*/ 293 h 2119"/>
                <a:gd name="T24" fmla="*/ 3319 w 6049"/>
                <a:gd name="T25" fmla="*/ 134 h 2119"/>
                <a:gd name="T26" fmla="*/ 3840 w 6049"/>
                <a:gd name="T27" fmla="*/ 14 h 2119"/>
                <a:gd name="T28" fmla="*/ 4443 w 6049"/>
                <a:gd name="T29" fmla="*/ 100 h 2119"/>
                <a:gd name="T30" fmla="*/ 4526 w 6049"/>
                <a:gd name="T31" fmla="*/ 134 h 2119"/>
                <a:gd name="T32" fmla="*/ 4697 w 6049"/>
                <a:gd name="T33" fmla="*/ 216 h 2119"/>
                <a:gd name="T34" fmla="*/ 4875 w 6049"/>
                <a:gd name="T35" fmla="*/ 313 h 2119"/>
                <a:gd name="T36" fmla="*/ 4978 w 6049"/>
                <a:gd name="T37" fmla="*/ 366 h 2119"/>
                <a:gd name="T38" fmla="*/ 5040 w 6049"/>
                <a:gd name="T39" fmla="*/ 412 h 2119"/>
                <a:gd name="T40" fmla="*/ 5458 w 6049"/>
                <a:gd name="T41" fmla="*/ 546 h 2119"/>
                <a:gd name="T42" fmla="*/ 5787 w 6049"/>
                <a:gd name="T43" fmla="*/ 731 h 2119"/>
                <a:gd name="T44" fmla="*/ 5931 w 6049"/>
                <a:gd name="T45" fmla="*/ 843 h 2119"/>
                <a:gd name="T46" fmla="*/ 5986 w 6049"/>
                <a:gd name="T47" fmla="*/ 955 h 2119"/>
                <a:gd name="T48" fmla="*/ 6007 w 6049"/>
                <a:gd name="T49" fmla="*/ 1000 h 2119"/>
                <a:gd name="T50" fmla="*/ 6014 w 6049"/>
                <a:gd name="T51" fmla="*/ 1650 h 2119"/>
                <a:gd name="T52" fmla="*/ 5979 w 6049"/>
                <a:gd name="T53" fmla="*/ 2030 h 2119"/>
                <a:gd name="T54" fmla="*/ 5938 w 6049"/>
                <a:gd name="T55" fmla="*/ 2193 h 2119"/>
                <a:gd name="T56" fmla="*/ 3970 w 6049"/>
                <a:gd name="T57" fmla="*/ 2276 h 2119"/>
                <a:gd name="T58" fmla="*/ 254 w 6049"/>
                <a:gd name="T59" fmla="*/ 2261 h 2119"/>
                <a:gd name="T60" fmla="*/ 144 w 6049"/>
                <a:gd name="T61" fmla="*/ 2216 h 2119"/>
                <a:gd name="T62" fmla="*/ 89 w 6049"/>
                <a:gd name="T63" fmla="*/ 2179 h 2119"/>
                <a:gd name="T64" fmla="*/ 0 w 6049"/>
                <a:gd name="T65" fmla="*/ 2030 h 2119"/>
                <a:gd name="T66" fmla="*/ 68 w 6049"/>
                <a:gd name="T67" fmla="*/ 1433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noFill/>
            <a:ln w="63500">
              <a:solidFill>
                <a:srgbClr val="00CC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grpSp>
      <p:sp>
        <p:nvSpPr>
          <p:cNvPr id="383008" name="Line 32"/>
          <p:cNvSpPr>
            <a:spLocks noChangeShapeType="1"/>
          </p:cNvSpPr>
          <p:nvPr/>
        </p:nvSpPr>
        <p:spPr bwMode="auto">
          <a:xfrm flipV="1">
            <a:off x="4572000" y="3681413"/>
            <a:ext cx="0" cy="1008062"/>
          </a:xfrm>
          <a:prstGeom prst="line">
            <a:avLst/>
          </a:prstGeom>
          <a:noFill/>
          <a:ln w="38100">
            <a:solidFill>
              <a:srgbClr val="00FFFF"/>
            </a:solidFill>
            <a:round/>
            <a:headEnd type="oval" w="med" len="me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grpSp>
        <p:nvGrpSpPr>
          <p:cNvPr id="5" name="Group 46"/>
          <p:cNvGrpSpPr>
            <a:grpSpLocks/>
          </p:cNvGrpSpPr>
          <p:nvPr/>
        </p:nvGrpSpPr>
        <p:grpSpPr bwMode="auto">
          <a:xfrm>
            <a:off x="4343400" y="3452813"/>
            <a:ext cx="228600" cy="228600"/>
            <a:chOff x="2736" y="2175"/>
            <a:chExt cx="144" cy="144"/>
          </a:xfrm>
        </p:grpSpPr>
        <p:sp>
          <p:nvSpPr>
            <p:cNvPr id="51236" name="Line 44"/>
            <p:cNvSpPr>
              <a:spLocks noChangeShapeType="1"/>
            </p:cNvSpPr>
            <p:nvPr/>
          </p:nvSpPr>
          <p:spPr bwMode="auto">
            <a:xfrm flipV="1">
              <a:off x="2736" y="2175"/>
              <a:ext cx="0" cy="144"/>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51237" name="Line 45"/>
            <p:cNvSpPr>
              <a:spLocks noChangeShapeType="1"/>
            </p:cNvSpPr>
            <p:nvPr/>
          </p:nvSpPr>
          <p:spPr bwMode="auto">
            <a:xfrm>
              <a:off x="2736" y="2175"/>
              <a:ext cx="14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grpSp>
      <p:grpSp>
        <p:nvGrpSpPr>
          <p:cNvPr id="6" name="Group 47"/>
          <p:cNvGrpSpPr>
            <a:grpSpLocks/>
          </p:cNvGrpSpPr>
          <p:nvPr/>
        </p:nvGrpSpPr>
        <p:grpSpPr bwMode="auto">
          <a:xfrm rot="4377298">
            <a:off x="5003800" y="4244975"/>
            <a:ext cx="228600" cy="228600"/>
            <a:chOff x="2736" y="2175"/>
            <a:chExt cx="144" cy="144"/>
          </a:xfrm>
        </p:grpSpPr>
        <p:sp>
          <p:nvSpPr>
            <p:cNvPr id="51234" name="Line 48"/>
            <p:cNvSpPr>
              <a:spLocks noChangeShapeType="1"/>
            </p:cNvSpPr>
            <p:nvPr/>
          </p:nvSpPr>
          <p:spPr bwMode="auto">
            <a:xfrm flipV="1">
              <a:off x="2736" y="2175"/>
              <a:ext cx="0" cy="144"/>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51235" name="Line 49"/>
            <p:cNvSpPr>
              <a:spLocks noChangeShapeType="1"/>
            </p:cNvSpPr>
            <p:nvPr/>
          </p:nvSpPr>
          <p:spPr bwMode="auto">
            <a:xfrm>
              <a:off x="2736" y="2175"/>
              <a:ext cx="144" cy="0"/>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grpSp>
      <p:grpSp>
        <p:nvGrpSpPr>
          <p:cNvPr id="7" name="Group 53"/>
          <p:cNvGrpSpPr>
            <a:grpSpLocks/>
          </p:cNvGrpSpPr>
          <p:nvPr/>
        </p:nvGrpSpPr>
        <p:grpSpPr bwMode="auto">
          <a:xfrm>
            <a:off x="4343400" y="873125"/>
            <a:ext cx="228600" cy="1406525"/>
            <a:chOff x="2736" y="550"/>
            <a:chExt cx="144" cy="886"/>
          </a:xfrm>
        </p:grpSpPr>
        <p:sp>
          <p:nvSpPr>
            <p:cNvPr id="51231" name="Line 50"/>
            <p:cNvSpPr>
              <a:spLocks noChangeShapeType="1"/>
            </p:cNvSpPr>
            <p:nvPr/>
          </p:nvSpPr>
          <p:spPr bwMode="auto">
            <a:xfrm flipV="1">
              <a:off x="2880" y="550"/>
              <a:ext cx="0" cy="885"/>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51232" name="Line 51"/>
            <p:cNvSpPr>
              <a:spLocks noChangeShapeType="1"/>
            </p:cNvSpPr>
            <p:nvPr/>
          </p:nvSpPr>
          <p:spPr bwMode="auto">
            <a:xfrm flipH="1" flipV="1">
              <a:off x="2736" y="550"/>
              <a:ext cx="144" cy="884"/>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51233" name="Arc 52"/>
            <p:cNvSpPr>
              <a:spLocks/>
            </p:cNvSpPr>
            <p:nvPr/>
          </p:nvSpPr>
          <p:spPr bwMode="auto">
            <a:xfrm flipH="1">
              <a:off x="2753" y="664"/>
              <a:ext cx="127" cy="772"/>
            </a:xfrm>
            <a:custGeom>
              <a:avLst/>
              <a:gdLst>
                <a:gd name="T0" fmla="*/ 0 w 3551"/>
                <a:gd name="T1" fmla="*/ 0 h 21600"/>
                <a:gd name="T2" fmla="*/ 0 w 3551"/>
                <a:gd name="T3" fmla="*/ 0 h 21600"/>
                <a:gd name="T4" fmla="*/ 0 w 3551"/>
                <a:gd name="T5" fmla="*/ 0 h 21600"/>
                <a:gd name="T6" fmla="*/ 0 60000 65536"/>
                <a:gd name="T7" fmla="*/ 0 60000 65536"/>
                <a:gd name="T8" fmla="*/ 0 60000 65536"/>
                <a:gd name="T9" fmla="*/ 0 w 3551"/>
                <a:gd name="T10" fmla="*/ 0 h 21600"/>
                <a:gd name="T11" fmla="*/ 3551 w 3551"/>
                <a:gd name="T12" fmla="*/ 21600 h 21600"/>
              </a:gdLst>
              <a:ahLst/>
              <a:cxnLst>
                <a:cxn ang="T6">
                  <a:pos x="T0" y="T1"/>
                </a:cxn>
                <a:cxn ang="T7">
                  <a:pos x="T2" y="T3"/>
                </a:cxn>
                <a:cxn ang="T8">
                  <a:pos x="T4" y="T5"/>
                </a:cxn>
              </a:cxnLst>
              <a:rect l="T9" t="T10" r="T11" b="T12"/>
              <a:pathLst>
                <a:path w="3551" h="21600" fill="none" extrusionOk="0">
                  <a:moveTo>
                    <a:pt x="-1" y="0"/>
                  </a:moveTo>
                  <a:cubicBezTo>
                    <a:pt x="1189" y="0"/>
                    <a:pt x="2377" y="98"/>
                    <a:pt x="3551" y="293"/>
                  </a:cubicBezTo>
                </a:path>
                <a:path w="3551" h="21600" stroke="0" extrusionOk="0">
                  <a:moveTo>
                    <a:pt x="-1" y="0"/>
                  </a:moveTo>
                  <a:cubicBezTo>
                    <a:pt x="1189" y="0"/>
                    <a:pt x="2377" y="98"/>
                    <a:pt x="3551" y="293"/>
                  </a:cubicBezTo>
                  <a:lnTo>
                    <a:pt x="0" y="21600"/>
                  </a:lnTo>
                  <a:lnTo>
                    <a:pt x="-1" y="0"/>
                  </a:lnTo>
                  <a:close/>
                </a:path>
              </a:pathLst>
            </a:custGeom>
            <a:noFill/>
            <a:ln w="635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grpSp>
      <p:sp>
        <p:nvSpPr>
          <p:cNvPr id="383018" name="Oval 42"/>
          <p:cNvSpPr>
            <a:spLocks noChangeAspect="1" noChangeArrowheads="1"/>
          </p:cNvSpPr>
          <p:nvPr/>
        </p:nvSpPr>
        <p:spPr bwMode="auto">
          <a:xfrm>
            <a:off x="4464050" y="2168525"/>
            <a:ext cx="209550" cy="209550"/>
          </a:xfrm>
          <a:prstGeom prst="ellipse">
            <a:avLst/>
          </a:prstGeom>
          <a:solidFill>
            <a:srgbClr val="FF0000"/>
          </a:solidFill>
          <a:ln w="19050" algn="ctr">
            <a:solidFill>
              <a:srgbClr val="000000"/>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1800">
              <a:solidFill>
                <a:prstClr val="black"/>
              </a:solidFill>
              <a:latin typeface="Arial" pitchFamily="34" charset="0"/>
              <a:ea typeface="+mn-ea"/>
            </a:endParaRPr>
          </a:p>
        </p:txBody>
      </p:sp>
      <p:sp>
        <p:nvSpPr>
          <p:cNvPr id="383007" name="Arc 31"/>
          <p:cNvSpPr>
            <a:spLocks/>
          </p:cNvSpPr>
          <p:nvPr/>
        </p:nvSpPr>
        <p:spPr bwMode="auto">
          <a:xfrm rot="10610621">
            <a:off x="4614863" y="1347788"/>
            <a:ext cx="1146175" cy="3122612"/>
          </a:xfrm>
          <a:custGeom>
            <a:avLst/>
            <a:gdLst>
              <a:gd name="T0" fmla="*/ 2147483647 w 21141"/>
              <a:gd name="T1" fmla="*/ 0 h 15539"/>
              <a:gd name="T2" fmla="*/ 2147483647 w 21141"/>
              <a:gd name="T3" fmla="*/ 2147483647 h 15539"/>
              <a:gd name="T4" fmla="*/ 0 w 21141"/>
              <a:gd name="T5" fmla="*/ 2147483647 h 15539"/>
              <a:gd name="T6" fmla="*/ 0 60000 65536"/>
              <a:gd name="T7" fmla="*/ 0 60000 65536"/>
              <a:gd name="T8" fmla="*/ 0 60000 65536"/>
              <a:gd name="T9" fmla="*/ 0 w 21141"/>
              <a:gd name="T10" fmla="*/ 0 h 15539"/>
              <a:gd name="T11" fmla="*/ 21141 w 21141"/>
              <a:gd name="T12" fmla="*/ 15539 h 15539"/>
            </a:gdLst>
            <a:ahLst/>
            <a:cxnLst>
              <a:cxn ang="T6">
                <a:pos x="T0" y="T1"/>
              </a:cxn>
              <a:cxn ang="T7">
                <a:pos x="T2" y="T3"/>
              </a:cxn>
              <a:cxn ang="T8">
                <a:pos x="T4" y="T5"/>
              </a:cxn>
            </a:cxnLst>
            <a:rect l="T9" t="T10" r="T11" b="T12"/>
            <a:pathLst>
              <a:path w="21141" h="15539" fill="none" extrusionOk="0">
                <a:moveTo>
                  <a:pt x="15003" y="-1"/>
                </a:moveTo>
                <a:cubicBezTo>
                  <a:pt x="18115" y="3004"/>
                  <a:pt x="20253" y="6874"/>
                  <a:pt x="21140" y="11108"/>
                </a:cubicBezTo>
              </a:path>
              <a:path w="21141" h="15539" stroke="0" extrusionOk="0">
                <a:moveTo>
                  <a:pt x="15003" y="-1"/>
                </a:moveTo>
                <a:cubicBezTo>
                  <a:pt x="18115" y="3004"/>
                  <a:pt x="20253" y="6874"/>
                  <a:pt x="21140" y="11108"/>
                </a:cubicBezTo>
                <a:lnTo>
                  <a:pt x="0" y="15539"/>
                </a:lnTo>
                <a:lnTo>
                  <a:pt x="15003" y="-1"/>
                </a:lnTo>
                <a:close/>
              </a:path>
            </a:pathLst>
          </a:custGeom>
          <a:noFill/>
          <a:ln w="508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06" name="Line 30"/>
          <p:cNvSpPr>
            <a:spLocks noChangeShapeType="1"/>
          </p:cNvSpPr>
          <p:nvPr/>
        </p:nvSpPr>
        <p:spPr bwMode="auto">
          <a:xfrm flipV="1">
            <a:off x="4572000" y="2276475"/>
            <a:ext cx="0" cy="1404938"/>
          </a:xfrm>
          <a:prstGeom prst="line">
            <a:avLst/>
          </a:prstGeom>
          <a:noFill/>
          <a:ln w="38100">
            <a:solidFill>
              <a:srgbClr val="FFFF00"/>
            </a:solidFill>
            <a:round/>
            <a:headEnd type="oval" w="med" len="med"/>
            <a:tailEnd type="oval" w="med" len="me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30" name="Text Box 54"/>
          <p:cNvSpPr txBox="1">
            <a:spLocks noChangeArrowheads="1"/>
          </p:cNvSpPr>
          <p:nvPr/>
        </p:nvSpPr>
        <p:spPr bwMode="auto">
          <a:xfrm>
            <a:off x="7764463" y="1925638"/>
            <a:ext cx="1379537" cy="830262"/>
          </a:xfrm>
          <a:prstGeom prst="rect">
            <a:avLst/>
          </a:prstGeom>
          <a:noFill/>
          <a:ln w="9525" algn="ctr">
            <a:noFill/>
            <a:miter lim="800000"/>
            <a:headEnd/>
            <a:tailEnd/>
          </a:ln>
          <a:effectLst/>
        </p:spPr>
        <p:txBody>
          <a:bodyPr>
            <a:spAutoFit/>
          </a:bodyPr>
          <a:lstStyle/>
          <a:p>
            <a:pPr defTabSz="914400">
              <a:spcBef>
                <a:spcPct val="50000"/>
              </a:spcBef>
              <a:defRPr/>
            </a:pPr>
            <a:r>
              <a:rPr lang="en-US" sz="2400" dirty="0">
                <a:solidFill>
                  <a:srgbClr val="4F81BD"/>
                </a:solidFill>
                <a:effectLst>
                  <a:outerShdw blurRad="38100" dist="38100" dir="2700000" algn="tl">
                    <a:srgbClr val="000000"/>
                  </a:outerShdw>
                </a:effectLst>
                <a:latin typeface="Arial" charset="0"/>
                <a:ea typeface="+mn-ea"/>
              </a:rPr>
              <a:t>Earth surface</a:t>
            </a:r>
          </a:p>
        </p:txBody>
      </p:sp>
      <p:sp>
        <p:nvSpPr>
          <p:cNvPr id="383033" name="Line 57"/>
          <p:cNvSpPr>
            <a:spLocks noChangeShapeType="1"/>
          </p:cNvSpPr>
          <p:nvPr/>
        </p:nvSpPr>
        <p:spPr bwMode="auto">
          <a:xfrm flipH="1">
            <a:off x="7283450" y="2378075"/>
            <a:ext cx="481013" cy="341313"/>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34" name="Text Box 58"/>
          <p:cNvSpPr txBox="1">
            <a:spLocks noChangeArrowheads="1"/>
          </p:cNvSpPr>
          <p:nvPr/>
        </p:nvSpPr>
        <p:spPr bwMode="auto">
          <a:xfrm rot="1866961">
            <a:off x="6992938" y="4076700"/>
            <a:ext cx="147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50000"/>
              </a:spcBef>
              <a:buFontTx/>
              <a:buNone/>
            </a:pPr>
            <a:r>
              <a:rPr lang="en-US" altLang="en-US" sz="2400">
                <a:solidFill>
                  <a:prstClr val="black"/>
                </a:solidFill>
                <a:latin typeface="Arial" pitchFamily="34" charset="0"/>
                <a:ea typeface="+mn-ea"/>
              </a:rPr>
              <a:t>Ellipsoid</a:t>
            </a:r>
          </a:p>
        </p:txBody>
      </p:sp>
      <p:sp>
        <p:nvSpPr>
          <p:cNvPr id="383035" name="Text Box 59"/>
          <p:cNvSpPr txBox="1">
            <a:spLocks noChangeArrowheads="1"/>
          </p:cNvSpPr>
          <p:nvPr/>
        </p:nvSpPr>
        <p:spPr bwMode="auto">
          <a:xfrm rot="1372987">
            <a:off x="6396038" y="4649788"/>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50000"/>
              </a:spcBef>
              <a:buFontTx/>
              <a:buNone/>
            </a:pPr>
            <a:r>
              <a:rPr lang="en-US" altLang="en-US" sz="2400">
                <a:solidFill>
                  <a:prstClr val="black"/>
                </a:solidFill>
                <a:latin typeface="Arial" pitchFamily="34" charset="0"/>
                <a:ea typeface="+mn-ea"/>
              </a:rPr>
              <a:t>Geoid</a:t>
            </a:r>
          </a:p>
        </p:txBody>
      </p:sp>
      <p:sp>
        <p:nvSpPr>
          <p:cNvPr id="383037" name="Text Box 61"/>
          <p:cNvSpPr txBox="1">
            <a:spLocks noChangeArrowheads="1"/>
          </p:cNvSpPr>
          <p:nvPr/>
        </p:nvSpPr>
        <p:spPr bwMode="auto">
          <a:xfrm>
            <a:off x="4751388" y="3079750"/>
            <a:ext cx="2771775" cy="457200"/>
          </a:xfrm>
          <a:prstGeom prst="rect">
            <a:avLst/>
          </a:prstGeom>
          <a:noFill/>
          <a:ln w="9525" algn="ctr">
            <a:noFill/>
            <a:miter lim="800000"/>
            <a:headEnd/>
            <a:tailEnd/>
          </a:ln>
          <a:effectLst/>
        </p:spPr>
        <p:txBody>
          <a:bodyPr>
            <a:spAutoFit/>
          </a:bodyPr>
          <a:lstStyle/>
          <a:p>
            <a:pPr defTabSz="914400">
              <a:spcBef>
                <a:spcPct val="50000"/>
              </a:spcBef>
              <a:defRPr/>
            </a:pPr>
            <a:r>
              <a:rPr lang="en-US" b="1" dirty="0">
                <a:solidFill>
                  <a:srgbClr val="FF66CC"/>
                </a:solidFill>
                <a:effectLst>
                  <a:outerShdw blurRad="38100" dist="38100" dir="2700000" algn="tl">
                    <a:srgbClr val="000000"/>
                  </a:outerShdw>
                </a:effectLst>
                <a:latin typeface="Arial" charset="0"/>
                <a:ea typeface="+mn-ea"/>
              </a:rPr>
              <a:t>Orthometric height, </a:t>
            </a:r>
            <a:r>
              <a:rPr lang="en-US" sz="2400" b="1" i="1" dirty="0">
                <a:solidFill>
                  <a:srgbClr val="FF66CC"/>
                </a:solidFill>
                <a:effectLst>
                  <a:outerShdw blurRad="38100" dist="38100" dir="2700000" algn="tl">
                    <a:srgbClr val="000000"/>
                  </a:outerShdw>
                </a:effectLst>
                <a:latin typeface="Times New Roman" pitchFamily="18" charset="0"/>
                <a:ea typeface="+mn-ea"/>
              </a:rPr>
              <a:t>H</a:t>
            </a:r>
          </a:p>
        </p:txBody>
      </p:sp>
      <p:sp>
        <p:nvSpPr>
          <p:cNvPr id="383038" name="Text Box 62"/>
          <p:cNvSpPr txBox="1">
            <a:spLocks noChangeArrowheads="1"/>
          </p:cNvSpPr>
          <p:nvPr/>
        </p:nvSpPr>
        <p:spPr bwMode="auto">
          <a:xfrm>
            <a:off x="2266950" y="4016375"/>
            <a:ext cx="2268538" cy="457200"/>
          </a:xfrm>
          <a:prstGeom prst="rect">
            <a:avLst/>
          </a:prstGeom>
          <a:noFill/>
          <a:ln w="9525" algn="ctr">
            <a:noFill/>
            <a:miter lim="800000"/>
            <a:headEnd/>
            <a:tailEnd/>
          </a:ln>
          <a:effectLst/>
        </p:spPr>
        <p:txBody>
          <a:bodyPr>
            <a:spAutoFit/>
          </a:bodyPr>
          <a:lstStyle/>
          <a:p>
            <a:pPr algn="r" defTabSz="914400">
              <a:spcBef>
                <a:spcPct val="50000"/>
              </a:spcBef>
              <a:defRPr/>
            </a:pPr>
            <a:r>
              <a:rPr lang="en-US" b="1" dirty="0">
                <a:solidFill>
                  <a:srgbClr val="99CCFF"/>
                </a:solidFill>
                <a:effectLst>
                  <a:outerShdw blurRad="38100" dist="38100" dir="2700000" algn="tl">
                    <a:srgbClr val="000000"/>
                  </a:outerShdw>
                </a:effectLst>
                <a:latin typeface="Arial" charset="0"/>
                <a:ea typeface="+mn-ea"/>
              </a:rPr>
              <a:t>Geoid height, </a:t>
            </a:r>
            <a:r>
              <a:rPr lang="en-US" sz="2400" b="1" i="1" dirty="0">
                <a:solidFill>
                  <a:srgbClr val="99CCFF"/>
                </a:solidFill>
                <a:effectLst>
                  <a:outerShdw blurRad="38100" dist="38100" dir="2700000" algn="tl">
                    <a:srgbClr val="000000"/>
                  </a:outerShdw>
                </a:effectLst>
                <a:latin typeface="Times New Roman" pitchFamily="18" charset="0"/>
                <a:ea typeface="+mn-ea"/>
              </a:rPr>
              <a:t>N</a:t>
            </a:r>
            <a:r>
              <a:rPr lang="en-US" sz="2400" b="1" i="1" baseline="-25000" dirty="0">
                <a:solidFill>
                  <a:srgbClr val="99CCFF"/>
                </a:solidFill>
                <a:effectLst>
                  <a:outerShdw blurRad="38100" dist="38100" dir="2700000" algn="tl">
                    <a:srgbClr val="000000"/>
                  </a:outerShdw>
                </a:effectLst>
                <a:latin typeface="Times New Roman" pitchFamily="18" charset="0"/>
                <a:ea typeface="+mn-ea"/>
              </a:rPr>
              <a:t>G</a:t>
            </a:r>
          </a:p>
        </p:txBody>
      </p:sp>
      <p:sp>
        <p:nvSpPr>
          <p:cNvPr id="383039" name="Text Box 63"/>
          <p:cNvSpPr txBox="1">
            <a:spLocks noChangeArrowheads="1"/>
          </p:cNvSpPr>
          <p:nvPr/>
        </p:nvSpPr>
        <p:spPr bwMode="auto">
          <a:xfrm>
            <a:off x="2195513" y="2792413"/>
            <a:ext cx="2339975" cy="457200"/>
          </a:xfrm>
          <a:prstGeom prst="rect">
            <a:avLst/>
          </a:prstGeom>
          <a:noFill/>
          <a:ln w="9525" algn="ctr">
            <a:noFill/>
            <a:miter lim="800000"/>
            <a:headEnd/>
            <a:tailEnd/>
          </a:ln>
          <a:effectLst/>
        </p:spPr>
        <p:txBody>
          <a:bodyPr>
            <a:spAutoFit/>
          </a:bodyPr>
          <a:lstStyle/>
          <a:p>
            <a:pPr algn="r" defTabSz="914400">
              <a:spcBef>
                <a:spcPct val="50000"/>
              </a:spcBef>
              <a:defRPr/>
            </a:pPr>
            <a:r>
              <a:rPr lang="en-US" b="1" dirty="0">
                <a:solidFill>
                  <a:srgbClr val="FFC000"/>
                </a:solidFill>
                <a:effectLst>
                  <a:outerShdw blurRad="38100" dist="38100" dir="2700000" algn="tl">
                    <a:srgbClr val="000000"/>
                  </a:outerShdw>
                </a:effectLst>
                <a:latin typeface="Arial" charset="0"/>
                <a:ea typeface="+mn-ea"/>
              </a:rPr>
              <a:t>Ellipsoid height, </a:t>
            </a:r>
            <a:r>
              <a:rPr lang="en-US" sz="2400" b="1" i="1" dirty="0">
                <a:solidFill>
                  <a:srgbClr val="FFC000"/>
                </a:solidFill>
                <a:effectLst>
                  <a:outerShdw blurRad="38100" dist="38100" dir="2700000" algn="tl">
                    <a:srgbClr val="000000"/>
                  </a:outerShdw>
                </a:effectLst>
                <a:latin typeface="Times New Roman" pitchFamily="18" charset="0"/>
                <a:ea typeface="+mn-ea"/>
              </a:rPr>
              <a:t>h</a:t>
            </a:r>
          </a:p>
        </p:txBody>
      </p:sp>
      <p:sp>
        <p:nvSpPr>
          <p:cNvPr id="383040" name="Text Box 64"/>
          <p:cNvSpPr txBox="1">
            <a:spLocks noChangeArrowheads="1"/>
          </p:cNvSpPr>
          <p:nvPr/>
        </p:nvSpPr>
        <p:spPr bwMode="auto">
          <a:xfrm>
            <a:off x="4572000" y="938213"/>
            <a:ext cx="3149600" cy="366712"/>
          </a:xfrm>
          <a:prstGeom prst="rect">
            <a:avLst/>
          </a:prstGeom>
          <a:noFill/>
          <a:ln w="9525" algn="ctr">
            <a:noFill/>
            <a:miter lim="800000"/>
            <a:headEnd/>
            <a:tailEnd/>
          </a:ln>
          <a:effectLst/>
        </p:spPr>
        <p:txBody>
          <a:bodyPr>
            <a:spAutoFit/>
          </a:bodyPr>
          <a:lstStyle/>
          <a:p>
            <a:pPr defTabSz="914400">
              <a:spcBef>
                <a:spcPct val="50000"/>
              </a:spcBef>
              <a:defRPr/>
            </a:pPr>
            <a:r>
              <a:rPr lang="en-US" dirty="0">
                <a:solidFill>
                  <a:srgbClr val="4F81BD"/>
                </a:solidFill>
                <a:effectLst>
                  <a:outerShdw blurRad="38100" dist="38100" dir="2700000" algn="tl">
                    <a:srgbClr val="000000"/>
                  </a:outerShdw>
                </a:effectLst>
                <a:latin typeface="Arial" charset="0"/>
                <a:ea typeface="+mn-ea"/>
              </a:rPr>
              <a:t>Deflection of the vertical</a:t>
            </a:r>
          </a:p>
        </p:txBody>
      </p:sp>
      <p:sp>
        <p:nvSpPr>
          <p:cNvPr id="383041" name="Text Box 65"/>
          <p:cNvSpPr txBox="1">
            <a:spLocks noChangeArrowheads="1"/>
          </p:cNvSpPr>
          <p:nvPr/>
        </p:nvSpPr>
        <p:spPr bwMode="auto">
          <a:xfrm>
            <a:off x="71438" y="3548063"/>
            <a:ext cx="1404937" cy="701675"/>
          </a:xfrm>
          <a:prstGeom prst="rect">
            <a:avLst/>
          </a:prstGeom>
          <a:noFill/>
          <a:ln w="9525" algn="ctr">
            <a:noFill/>
            <a:miter lim="800000"/>
            <a:headEnd/>
            <a:tailEnd/>
          </a:ln>
          <a:effectLst/>
        </p:spPr>
        <p:txBody>
          <a:bodyPr>
            <a:spAutoFit/>
          </a:bodyPr>
          <a:lstStyle/>
          <a:p>
            <a:pPr defTabSz="914400">
              <a:spcBef>
                <a:spcPct val="50000"/>
              </a:spcBef>
              <a:defRPr/>
            </a:pPr>
            <a:r>
              <a:rPr lang="en-US" sz="2000" dirty="0">
                <a:solidFill>
                  <a:srgbClr val="4F81BD"/>
                </a:solidFill>
                <a:effectLst>
                  <a:outerShdw blurRad="38100" dist="38100" dir="2700000" algn="tl">
                    <a:srgbClr val="000000"/>
                  </a:outerShdw>
                </a:effectLst>
                <a:latin typeface="Arial" charset="0"/>
                <a:ea typeface="+mn-ea"/>
              </a:rPr>
              <a:t>Mean </a:t>
            </a:r>
            <a:br>
              <a:rPr lang="en-US" sz="2000" dirty="0">
                <a:solidFill>
                  <a:srgbClr val="4F81BD"/>
                </a:solidFill>
                <a:effectLst>
                  <a:outerShdw blurRad="38100" dist="38100" dir="2700000" algn="tl">
                    <a:srgbClr val="000000"/>
                  </a:outerShdw>
                </a:effectLst>
                <a:latin typeface="Arial" charset="0"/>
                <a:ea typeface="+mn-ea"/>
              </a:rPr>
            </a:br>
            <a:r>
              <a:rPr lang="en-US" sz="2000" dirty="0">
                <a:solidFill>
                  <a:srgbClr val="4F81BD"/>
                </a:solidFill>
                <a:effectLst>
                  <a:outerShdw blurRad="38100" dist="38100" dir="2700000" algn="tl">
                    <a:srgbClr val="000000"/>
                  </a:outerShdw>
                </a:effectLst>
                <a:latin typeface="Arial" charset="0"/>
                <a:ea typeface="+mn-ea"/>
              </a:rPr>
              <a:t>sea level</a:t>
            </a:r>
          </a:p>
        </p:txBody>
      </p:sp>
      <p:sp>
        <p:nvSpPr>
          <p:cNvPr id="383042" name="Line 66"/>
          <p:cNvSpPr>
            <a:spLocks noChangeShapeType="1"/>
          </p:cNvSpPr>
          <p:nvPr/>
        </p:nvSpPr>
        <p:spPr bwMode="auto">
          <a:xfrm>
            <a:off x="719138" y="4249738"/>
            <a:ext cx="125412" cy="857250"/>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43" name="Text Box 67"/>
          <p:cNvSpPr txBox="1">
            <a:spLocks noChangeArrowheads="1"/>
          </p:cNvSpPr>
          <p:nvPr/>
        </p:nvSpPr>
        <p:spPr bwMode="auto">
          <a:xfrm>
            <a:off x="3305175" y="5121275"/>
            <a:ext cx="2533650" cy="6508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50000"/>
              </a:spcBef>
              <a:buFontTx/>
              <a:buNone/>
            </a:pPr>
            <a:r>
              <a:rPr lang="en-US" altLang="en-US" sz="3600" b="1" i="1">
                <a:solidFill>
                  <a:prstClr val="black"/>
                </a:solidFill>
                <a:latin typeface="Times New Roman" pitchFamily="18" charset="0"/>
                <a:ea typeface="+mn-ea"/>
              </a:rPr>
              <a:t>h </a:t>
            </a:r>
            <a:r>
              <a:rPr lang="en-US" altLang="en-US" sz="3600" b="1">
                <a:solidFill>
                  <a:prstClr val="black"/>
                </a:solidFill>
                <a:latin typeface="Times New Roman" pitchFamily="18" charset="0"/>
                <a:ea typeface="+mn-ea"/>
              </a:rPr>
              <a:t>≈</a:t>
            </a:r>
            <a:r>
              <a:rPr lang="en-US" altLang="en-US" sz="3600" b="1" i="1">
                <a:solidFill>
                  <a:prstClr val="black"/>
                </a:solidFill>
                <a:latin typeface="Times New Roman" pitchFamily="18" charset="0"/>
                <a:ea typeface="+mn-ea"/>
              </a:rPr>
              <a:t> H + N</a:t>
            </a:r>
            <a:r>
              <a:rPr lang="en-US" altLang="en-US" sz="3600" b="1" i="1" baseline="-25000">
                <a:solidFill>
                  <a:prstClr val="black"/>
                </a:solidFill>
                <a:latin typeface="Times New Roman" pitchFamily="18" charset="0"/>
                <a:ea typeface="+mn-ea"/>
              </a:rPr>
              <a:t>G</a:t>
            </a:r>
          </a:p>
        </p:txBody>
      </p:sp>
      <p:sp>
        <p:nvSpPr>
          <p:cNvPr id="383044" name="Text Box 68"/>
          <p:cNvSpPr txBox="1">
            <a:spLocks noChangeArrowheads="1"/>
          </p:cNvSpPr>
          <p:nvPr/>
        </p:nvSpPr>
        <p:spPr bwMode="auto">
          <a:xfrm>
            <a:off x="719138" y="5956300"/>
            <a:ext cx="810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50000"/>
              </a:spcBef>
              <a:buFontTx/>
              <a:buNone/>
            </a:pPr>
            <a:r>
              <a:rPr lang="en-US" altLang="en-US" sz="2000" i="1">
                <a:solidFill>
                  <a:prstClr val="black"/>
                </a:solidFill>
                <a:latin typeface="Arial" pitchFamily="34" charset="0"/>
                <a:ea typeface="+mn-ea"/>
              </a:rPr>
              <a:t>Note:</a:t>
            </a:r>
            <a:r>
              <a:rPr lang="en-US" altLang="en-US" sz="2000">
                <a:solidFill>
                  <a:prstClr val="black"/>
                </a:solidFill>
                <a:latin typeface="Arial" pitchFamily="34" charset="0"/>
                <a:ea typeface="+mn-ea"/>
              </a:rPr>
              <a:t>  Geoid height is </a:t>
            </a:r>
            <a:r>
              <a:rPr lang="en-US" altLang="en-US" sz="2000" b="1">
                <a:solidFill>
                  <a:prstClr val="black"/>
                </a:solidFill>
                <a:latin typeface="Arial" pitchFamily="34" charset="0"/>
                <a:ea typeface="+mn-ea"/>
              </a:rPr>
              <a:t>negative</a:t>
            </a:r>
            <a:r>
              <a:rPr lang="en-US" altLang="en-US" sz="2000">
                <a:solidFill>
                  <a:prstClr val="black"/>
                </a:solidFill>
                <a:latin typeface="Arial" pitchFamily="34" charset="0"/>
                <a:ea typeface="+mn-ea"/>
              </a:rPr>
              <a:t> everywhere in the coterminous US</a:t>
            </a:r>
          </a:p>
        </p:txBody>
      </p:sp>
      <p:sp>
        <p:nvSpPr>
          <p:cNvPr id="383045" name="Text Box 69"/>
          <p:cNvSpPr txBox="1">
            <a:spLocks noChangeArrowheads="1"/>
          </p:cNvSpPr>
          <p:nvPr/>
        </p:nvSpPr>
        <p:spPr bwMode="auto">
          <a:xfrm>
            <a:off x="3305175" y="5121275"/>
            <a:ext cx="2533650" cy="6508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50000"/>
              </a:spcBef>
              <a:buFontTx/>
              <a:buNone/>
            </a:pPr>
            <a:r>
              <a:rPr lang="en-US" altLang="en-US" sz="3600" b="1" i="1">
                <a:solidFill>
                  <a:prstClr val="black"/>
                </a:solidFill>
                <a:latin typeface="Times New Roman" pitchFamily="18" charset="0"/>
                <a:ea typeface="+mn-ea"/>
              </a:rPr>
              <a:t>h </a:t>
            </a:r>
            <a:r>
              <a:rPr lang="en-US" altLang="en-US" sz="3600" b="1">
                <a:solidFill>
                  <a:prstClr val="black"/>
                </a:solidFill>
                <a:latin typeface="Times New Roman" pitchFamily="18" charset="0"/>
                <a:ea typeface="+mn-ea"/>
              </a:rPr>
              <a:t>=</a:t>
            </a:r>
            <a:r>
              <a:rPr lang="en-US" altLang="en-US" sz="3600" b="1" i="1">
                <a:solidFill>
                  <a:prstClr val="black"/>
                </a:solidFill>
                <a:latin typeface="Times New Roman" pitchFamily="18" charset="0"/>
                <a:ea typeface="+mn-ea"/>
              </a:rPr>
              <a:t> H + N</a:t>
            </a:r>
            <a:r>
              <a:rPr lang="en-US" altLang="en-US" sz="3600" b="1" i="1" baseline="-25000">
                <a:solidFill>
                  <a:prstClr val="black"/>
                </a:solidFill>
                <a:latin typeface="Times New Roman" pitchFamily="18" charset="0"/>
                <a:ea typeface="+mn-ea"/>
              </a:rPr>
              <a:t>G</a:t>
            </a:r>
          </a:p>
        </p:txBody>
      </p:sp>
      <p:sp>
        <p:nvSpPr>
          <p:cNvPr id="383046" name="Text Box 70"/>
          <p:cNvSpPr txBox="1">
            <a:spLocks noChangeArrowheads="1"/>
          </p:cNvSpPr>
          <p:nvPr/>
        </p:nvSpPr>
        <p:spPr bwMode="auto">
          <a:xfrm>
            <a:off x="1042988" y="1711325"/>
            <a:ext cx="2262187" cy="457200"/>
          </a:xfrm>
          <a:prstGeom prst="rect">
            <a:avLst/>
          </a:prstGeom>
          <a:noFill/>
          <a:ln w="9525" algn="ctr">
            <a:noFill/>
            <a:miter lim="800000"/>
            <a:headEnd/>
            <a:tailEnd/>
          </a:ln>
          <a:effectLst/>
        </p:spPr>
        <p:txBody>
          <a:bodyPr>
            <a:spAutoFit/>
          </a:bodyPr>
          <a:lstStyle/>
          <a:p>
            <a:pPr algn="r" defTabSz="914400">
              <a:spcBef>
                <a:spcPct val="50000"/>
              </a:spcBef>
              <a:defRPr/>
            </a:pPr>
            <a:r>
              <a:rPr lang="en-US" sz="2400" dirty="0">
                <a:solidFill>
                  <a:srgbClr val="4F81BD"/>
                </a:solidFill>
                <a:effectLst>
                  <a:outerShdw blurRad="38100" dist="38100" dir="2700000" algn="tl">
                    <a:srgbClr val="000000"/>
                  </a:outerShdw>
                </a:effectLst>
                <a:latin typeface="Arial" charset="0"/>
                <a:ea typeface="+mn-ea"/>
              </a:rPr>
              <a:t>You are here</a:t>
            </a:r>
          </a:p>
        </p:txBody>
      </p:sp>
      <p:sp>
        <p:nvSpPr>
          <p:cNvPr id="383047" name="Line 71"/>
          <p:cNvSpPr>
            <a:spLocks noChangeShapeType="1"/>
          </p:cNvSpPr>
          <p:nvPr/>
        </p:nvSpPr>
        <p:spPr bwMode="auto">
          <a:xfrm>
            <a:off x="3305175" y="1997075"/>
            <a:ext cx="1230313" cy="279400"/>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50" name="AutoShape 74"/>
          <p:cNvSpPr>
            <a:spLocks noChangeArrowheads="1"/>
          </p:cNvSpPr>
          <p:nvPr/>
        </p:nvSpPr>
        <p:spPr bwMode="auto">
          <a:xfrm rot="-830805">
            <a:off x="8567738" y="3821113"/>
            <a:ext cx="400050" cy="1587500"/>
          </a:xfrm>
          <a:prstGeom prst="downArrow">
            <a:avLst>
              <a:gd name="adj1" fmla="val 50000"/>
              <a:gd name="adj2" fmla="val 99206"/>
            </a:avLst>
          </a:prstGeom>
          <a:gradFill rotWithShape="1">
            <a:gsLst>
              <a:gs pos="0">
                <a:schemeClr val="tx2">
                  <a:gamma/>
                  <a:shade val="46275"/>
                  <a:invGamma/>
                </a:schemeClr>
              </a:gs>
              <a:gs pos="50000">
                <a:schemeClr val="tx2"/>
              </a:gs>
              <a:gs pos="100000">
                <a:schemeClr val="tx2">
                  <a:gamma/>
                  <a:shade val="46275"/>
                  <a:invGamma/>
                </a:schemeClr>
              </a:gs>
            </a:gsLst>
            <a:lin ang="5400000" scaled="1"/>
          </a:gradFill>
          <a:ln w="9525" algn="ctr">
            <a:solidFill>
              <a:srgbClr val="000000"/>
            </a:solidFill>
            <a:miter lim="800000"/>
            <a:headEnd/>
            <a:tailEnd/>
          </a:ln>
          <a:effectLst>
            <a:outerShdw dist="107763" dir="2700000" algn="ctr" rotWithShape="0">
              <a:srgbClr val="000000">
                <a:alpha val="50000"/>
              </a:srgbClr>
            </a:outerShdw>
          </a:effectLst>
        </p:spPr>
        <p:txBody>
          <a:bodyPr wrap="none" anchor="ctr"/>
          <a:lstStyle/>
          <a:p>
            <a:pPr defTabSz="914400">
              <a:defRPr/>
            </a:pPr>
            <a:endParaRPr lang="en-US">
              <a:solidFill>
                <a:prstClr val="black"/>
              </a:solidFill>
              <a:latin typeface="Arial" charset="0"/>
              <a:ea typeface="+mn-ea"/>
            </a:endParaRPr>
          </a:p>
        </p:txBody>
      </p:sp>
      <p:sp>
        <p:nvSpPr>
          <p:cNvPr id="383051" name="WordArt 75"/>
          <p:cNvSpPr>
            <a:spLocks noChangeArrowheads="1" noChangeShapeType="1" noTextEdit="1"/>
          </p:cNvSpPr>
          <p:nvPr/>
        </p:nvSpPr>
        <p:spPr bwMode="auto">
          <a:xfrm rot="-967971">
            <a:off x="7793038" y="3306763"/>
            <a:ext cx="1495425" cy="374650"/>
          </a:xfrm>
          <a:prstGeom prst="rect">
            <a:avLst/>
          </a:prstGeom>
        </p:spPr>
        <p:txBody>
          <a:bodyPr wrap="none" fromWordArt="1">
            <a:prstTxWarp prst="textDeflateBottom">
              <a:avLst>
                <a:gd name="adj" fmla="val 76472"/>
              </a:avLst>
            </a:prstTxWarp>
            <a:scene3d>
              <a:camera prst="legacyPerspectiveFront">
                <a:rot lat="19799989" lon="19439992" rev="0"/>
              </a:camera>
              <a:lightRig rig="legacyNormal2" dir="t"/>
            </a:scene3d>
            <a:sp3d extrusionH="354000" prstMaterial="legacyMatte">
              <a:extrusionClr>
                <a:srgbClr val="939676"/>
              </a:extrusionClr>
            </a:sp3d>
          </a:bodyPr>
          <a:lstStyle/>
          <a:p>
            <a:pPr defTabSz="914400"/>
            <a:r>
              <a:rPr lang="en-US" sz="3600" kern="10">
                <a:ln w="9525">
                  <a:round/>
                  <a:headEnd/>
                  <a:tailEnd/>
                </a:ln>
                <a:gradFill rotWithShape="1">
                  <a:gsLst>
                    <a:gs pos="0">
                      <a:srgbClr val="707070"/>
                    </a:gs>
                    <a:gs pos="50000">
                      <a:srgbClr val="FFFFFF"/>
                    </a:gs>
                    <a:gs pos="100000">
                      <a:srgbClr val="707070"/>
                    </a:gs>
                  </a:gsLst>
                  <a:lin ang="3660000" scaled="1"/>
                </a:gradFill>
                <a:latin typeface="Impact"/>
                <a:ea typeface="+mn-ea"/>
              </a:rPr>
              <a:t>Alaska</a:t>
            </a:r>
          </a:p>
        </p:txBody>
      </p:sp>
      <p:sp>
        <p:nvSpPr>
          <p:cNvPr id="383052" name="Text Box 76"/>
          <p:cNvSpPr txBox="1">
            <a:spLocks noChangeArrowheads="1"/>
          </p:cNvSpPr>
          <p:nvPr/>
        </p:nvSpPr>
        <p:spPr bwMode="auto">
          <a:xfrm>
            <a:off x="719138" y="6338888"/>
            <a:ext cx="810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50000"/>
              </a:spcBef>
              <a:buFontTx/>
              <a:buNone/>
            </a:pPr>
            <a:r>
              <a:rPr lang="en-US" altLang="en-US" sz="2000">
                <a:solidFill>
                  <a:prstClr val="black"/>
                </a:solidFill>
                <a:latin typeface="Arial" pitchFamily="34" charset="0"/>
                <a:ea typeface="+mn-ea"/>
              </a:rPr>
              <a:t>(but it is </a:t>
            </a:r>
            <a:r>
              <a:rPr lang="en-US" altLang="en-US" sz="2000" b="1">
                <a:solidFill>
                  <a:prstClr val="black"/>
                </a:solidFill>
                <a:latin typeface="Arial" pitchFamily="34" charset="0"/>
                <a:ea typeface="+mn-ea"/>
              </a:rPr>
              <a:t>positive</a:t>
            </a:r>
            <a:r>
              <a:rPr lang="en-US" altLang="en-US" sz="2000">
                <a:solidFill>
                  <a:prstClr val="black"/>
                </a:solidFill>
                <a:latin typeface="Arial" pitchFamily="34" charset="0"/>
                <a:ea typeface="+mn-ea"/>
              </a:rPr>
              <a:t> in most of Alaska)</a:t>
            </a:r>
          </a:p>
        </p:txBody>
      </p:sp>
    </p:spTree>
    <p:extLst>
      <p:ext uri="{BB962C8B-B14F-4D97-AF65-F5344CB8AC3E}">
        <p14:creationId xmlns:p14="http://schemas.microsoft.com/office/powerpoint/2010/main" val="9319994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3030"/>
                                        </p:tgtEl>
                                        <p:attrNameLst>
                                          <p:attrName>style.visibility</p:attrName>
                                        </p:attrNameLst>
                                      </p:cBhvr>
                                      <p:to>
                                        <p:strVal val="visible"/>
                                      </p:to>
                                    </p:set>
                                    <p:animEffect transition="in" filter="fade">
                                      <p:cBhvr>
                                        <p:cTn id="7" dur="1000"/>
                                        <p:tgtEl>
                                          <p:spTgt spid="383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3033"/>
                                        </p:tgtEl>
                                        <p:attrNameLst>
                                          <p:attrName>style.visibility</p:attrName>
                                        </p:attrNameLst>
                                      </p:cBhvr>
                                      <p:to>
                                        <p:strVal val="visible"/>
                                      </p:to>
                                    </p:set>
                                    <p:animEffect transition="in" filter="fade">
                                      <p:cBhvr>
                                        <p:cTn id="10" dur="1000"/>
                                        <p:tgtEl>
                                          <p:spTgt spid="383033"/>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83041"/>
                                        </p:tgtEl>
                                        <p:attrNameLst>
                                          <p:attrName>style.visibility</p:attrName>
                                        </p:attrNameLst>
                                      </p:cBhvr>
                                      <p:to>
                                        <p:strVal val="visible"/>
                                      </p:to>
                                    </p:set>
                                    <p:animEffect transition="in" filter="fade">
                                      <p:cBhvr>
                                        <p:cTn id="14" dur="1000"/>
                                        <p:tgtEl>
                                          <p:spTgt spid="38304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3042"/>
                                        </p:tgtEl>
                                        <p:attrNameLst>
                                          <p:attrName>style.visibility</p:attrName>
                                        </p:attrNameLst>
                                      </p:cBhvr>
                                      <p:to>
                                        <p:strVal val="visible"/>
                                      </p:to>
                                    </p:set>
                                    <p:animEffect transition="in" filter="fade">
                                      <p:cBhvr>
                                        <p:cTn id="17" dur="1000"/>
                                        <p:tgtEl>
                                          <p:spTgt spid="3830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82980"/>
                                        </p:tgtEl>
                                        <p:attrNameLst>
                                          <p:attrName>style.visibility</p:attrName>
                                        </p:attrNameLst>
                                      </p:cBhvr>
                                      <p:to>
                                        <p:strVal val="visible"/>
                                      </p:to>
                                    </p:set>
                                    <p:animEffect transition="in" filter="wipe(right)">
                                      <p:cBhvr>
                                        <p:cTn id="22" dur="3000"/>
                                        <p:tgtEl>
                                          <p:spTgt spid="382980"/>
                                        </p:tgtEl>
                                      </p:cBhvr>
                                    </p:animEffect>
                                  </p:childTnLst>
                                </p:cTn>
                              </p:par>
                            </p:childTnLst>
                          </p:cTn>
                        </p:par>
                        <p:par>
                          <p:cTn id="23" fill="hold" nodeType="afterGroup">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383034"/>
                                        </p:tgtEl>
                                        <p:attrNameLst>
                                          <p:attrName>style.visibility</p:attrName>
                                        </p:attrNameLst>
                                      </p:cBhvr>
                                      <p:to>
                                        <p:strVal val="visible"/>
                                      </p:to>
                                    </p:set>
                                    <p:animEffect transition="in" filter="fade">
                                      <p:cBhvr>
                                        <p:cTn id="26" dur="1000"/>
                                        <p:tgtEl>
                                          <p:spTgt spid="3830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3000"/>
                                        <p:tgtEl>
                                          <p:spTgt spid="4"/>
                                        </p:tgtEl>
                                      </p:cBhvr>
                                    </p:animEffect>
                                  </p:childTnLst>
                                </p:cTn>
                              </p:par>
                            </p:childTnLst>
                          </p:cTn>
                        </p:par>
                        <p:par>
                          <p:cTn id="32" fill="hold" nodeType="afterGroup">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83035"/>
                                        </p:tgtEl>
                                        <p:attrNameLst>
                                          <p:attrName>style.visibility</p:attrName>
                                        </p:attrNameLst>
                                      </p:cBhvr>
                                      <p:to>
                                        <p:strVal val="visible"/>
                                      </p:to>
                                    </p:set>
                                    <p:animEffect transition="in" filter="fade">
                                      <p:cBhvr>
                                        <p:cTn id="35" dur="1000"/>
                                        <p:tgtEl>
                                          <p:spTgt spid="38303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3018"/>
                                        </p:tgtEl>
                                        <p:attrNameLst>
                                          <p:attrName>style.visibility</p:attrName>
                                        </p:attrNameLst>
                                      </p:cBhvr>
                                      <p:to>
                                        <p:strVal val="visible"/>
                                      </p:to>
                                    </p:set>
                                    <p:animEffect transition="in" filter="fade">
                                      <p:cBhvr>
                                        <p:cTn id="40" dur="1000"/>
                                        <p:tgtEl>
                                          <p:spTgt spid="383018"/>
                                        </p:tgtEl>
                                      </p:cBhvr>
                                    </p:animEffect>
                                  </p:childTnLst>
                                </p:cTn>
                              </p:par>
                            </p:childTnLst>
                          </p:cTn>
                        </p:par>
                        <p:par>
                          <p:cTn id="41" fill="hold" nodeType="afterGroup">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83046"/>
                                        </p:tgtEl>
                                        <p:attrNameLst>
                                          <p:attrName>style.visibility</p:attrName>
                                        </p:attrNameLst>
                                      </p:cBhvr>
                                      <p:to>
                                        <p:strVal val="visible"/>
                                      </p:to>
                                    </p:set>
                                    <p:animEffect transition="in" filter="fade">
                                      <p:cBhvr>
                                        <p:cTn id="44" dur="1000"/>
                                        <p:tgtEl>
                                          <p:spTgt spid="3830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3047"/>
                                        </p:tgtEl>
                                        <p:attrNameLst>
                                          <p:attrName>style.visibility</p:attrName>
                                        </p:attrNameLst>
                                      </p:cBhvr>
                                      <p:to>
                                        <p:strVal val="visible"/>
                                      </p:to>
                                    </p:set>
                                    <p:animEffect transition="in" filter="fade">
                                      <p:cBhvr>
                                        <p:cTn id="47" dur="1000"/>
                                        <p:tgtEl>
                                          <p:spTgt spid="3830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3006"/>
                                        </p:tgtEl>
                                        <p:attrNameLst>
                                          <p:attrName>style.visibility</p:attrName>
                                        </p:attrNameLst>
                                      </p:cBhvr>
                                      <p:to>
                                        <p:strVal val="visible"/>
                                      </p:to>
                                    </p:set>
                                    <p:animEffect transition="in" filter="wipe(down)">
                                      <p:cBhvr>
                                        <p:cTn id="52" dur="2000"/>
                                        <p:tgtEl>
                                          <p:spTgt spid="383006"/>
                                        </p:tgtEl>
                                      </p:cBhvr>
                                    </p:animEffect>
                                  </p:childTnLst>
                                </p:cTn>
                              </p:par>
                            </p:childTnLst>
                          </p:cTn>
                        </p:par>
                        <p:par>
                          <p:cTn id="53" fill="hold" nodeType="afterGroup">
                            <p:stCondLst>
                              <p:cond delay="20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childTnLst>
                                </p:cTn>
                              </p:par>
                            </p:childTnLst>
                          </p:cTn>
                        </p:par>
                        <p:par>
                          <p:cTn id="57" fill="hold" nodeType="afterGroup">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383039"/>
                                        </p:tgtEl>
                                        <p:attrNameLst>
                                          <p:attrName>style.visibility</p:attrName>
                                        </p:attrNameLst>
                                      </p:cBhvr>
                                      <p:to>
                                        <p:strVal val="visible"/>
                                      </p:to>
                                    </p:set>
                                    <p:animEffect transition="in" filter="fade">
                                      <p:cBhvr>
                                        <p:cTn id="60" dur="1000"/>
                                        <p:tgtEl>
                                          <p:spTgt spid="38303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3007"/>
                                        </p:tgtEl>
                                        <p:attrNameLst>
                                          <p:attrName>style.visibility</p:attrName>
                                        </p:attrNameLst>
                                      </p:cBhvr>
                                      <p:to>
                                        <p:strVal val="visible"/>
                                      </p:to>
                                    </p:set>
                                    <p:animEffect transition="in" filter="wipe(down)">
                                      <p:cBhvr>
                                        <p:cTn id="65" dur="2000"/>
                                        <p:tgtEl>
                                          <p:spTgt spid="383007"/>
                                        </p:tgtEl>
                                      </p:cBhvr>
                                    </p:animEffect>
                                  </p:childTnLst>
                                </p:cTn>
                              </p:par>
                            </p:childTnLst>
                          </p:cTn>
                        </p:par>
                        <p:par>
                          <p:cTn id="66" fill="hold" nodeType="afterGroup">
                            <p:stCondLst>
                              <p:cond delay="2000"/>
                            </p:stCondLst>
                            <p:childTnLst>
                              <p:par>
                                <p:cTn id="67" presetID="10" presetClass="entr" presetSubtype="0" fill="hold"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childTnLst>
                                </p:cTn>
                              </p:par>
                            </p:childTnLst>
                          </p:cTn>
                        </p:par>
                        <p:par>
                          <p:cTn id="70" fill="hold" nodeType="afterGroup">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383037"/>
                                        </p:tgtEl>
                                        <p:attrNameLst>
                                          <p:attrName>style.visibility</p:attrName>
                                        </p:attrNameLst>
                                      </p:cBhvr>
                                      <p:to>
                                        <p:strVal val="visible"/>
                                      </p:to>
                                    </p:set>
                                    <p:animEffect transition="in" filter="fade">
                                      <p:cBhvr>
                                        <p:cTn id="73" dur="1000"/>
                                        <p:tgtEl>
                                          <p:spTgt spid="383037"/>
                                        </p:tgtEl>
                                      </p:cBhvr>
                                    </p:animEffect>
                                  </p:childTnLst>
                                </p:cTn>
                              </p:par>
                            </p:childTnLst>
                          </p:cTn>
                        </p:par>
                        <p:par>
                          <p:cTn id="74" fill="hold" nodeType="afterGroup">
                            <p:stCondLst>
                              <p:cond delay="4000"/>
                            </p:stCondLst>
                            <p:childTnLst>
                              <p:par>
                                <p:cTn id="75" presetID="22" presetClass="entr" presetSubtype="4" fill="hold" nodeType="after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down)">
                                      <p:cBhvr>
                                        <p:cTn id="77" dur="1000"/>
                                        <p:tgtEl>
                                          <p:spTgt spid="7"/>
                                        </p:tgtEl>
                                      </p:cBhvr>
                                    </p:animEffect>
                                  </p:childTnLst>
                                </p:cTn>
                              </p:par>
                            </p:childTnLst>
                          </p:cTn>
                        </p:par>
                        <p:par>
                          <p:cTn id="78" fill="hold" nodeType="afterGroup">
                            <p:stCondLst>
                              <p:cond delay="5000"/>
                            </p:stCondLst>
                            <p:childTnLst>
                              <p:par>
                                <p:cTn id="79" presetID="10" presetClass="entr" presetSubtype="0" fill="hold" grpId="0" nodeType="afterEffect">
                                  <p:stCondLst>
                                    <p:cond delay="0"/>
                                  </p:stCondLst>
                                  <p:childTnLst>
                                    <p:set>
                                      <p:cBhvr>
                                        <p:cTn id="80" dur="1" fill="hold">
                                          <p:stCondLst>
                                            <p:cond delay="0"/>
                                          </p:stCondLst>
                                        </p:cTn>
                                        <p:tgtEl>
                                          <p:spTgt spid="383040"/>
                                        </p:tgtEl>
                                        <p:attrNameLst>
                                          <p:attrName>style.visibility</p:attrName>
                                        </p:attrNameLst>
                                      </p:cBhvr>
                                      <p:to>
                                        <p:strVal val="visible"/>
                                      </p:to>
                                    </p:set>
                                    <p:animEffect transition="in" filter="fade">
                                      <p:cBhvr>
                                        <p:cTn id="81" dur="1000"/>
                                        <p:tgtEl>
                                          <p:spTgt spid="383040"/>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383008"/>
                                        </p:tgtEl>
                                        <p:attrNameLst>
                                          <p:attrName>style.visibility</p:attrName>
                                        </p:attrNameLst>
                                      </p:cBhvr>
                                      <p:to>
                                        <p:strVal val="visible"/>
                                      </p:to>
                                    </p:set>
                                    <p:animEffect transition="in" filter="wipe(up)">
                                      <p:cBhvr>
                                        <p:cTn id="86" dur="2000"/>
                                        <p:tgtEl>
                                          <p:spTgt spid="383008"/>
                                        </p:tgtEl>
                                      </p:cBhvr>
                                    </p:animEffect>
                                  </p:childTnLst>
                                </p:cTn>
                              </p:par>
                            </p:childTnLst>
                          </p:cTn>
                        </p:par>
                        <p:par>
                          <p:cTn id="87" fill="hold" nodeType="afterGroup">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383038"/>
                                        </p:tgtEl>
                                        <p:attrNameLst>
                                          <p:attrName>style.visibility</p:attrName>
                                        </p:attrNameLst>
                                      </p:cBhvr>
                                      <p:to>
                                        <p:strVal val="visible"/>
                                      </p:to>
                                    </p:set>
                                    <p:animEffect transition="in" filter="fade">
                                      <p:cBhvr>
                                        <p:cTn id="90" dur="1000"/>
                                        <p:tgtEl>
                                          <p:spTgt spid="38303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3043"/>
                                        </p:tgtEl>
                                        <p:attrNameLst>
                                          <p:attrName>style.visibility</p:attrName>
                                        </p:attrNameLst>
                                      </p:cBhvr>
                                      <p:to>
                                        <p:strVal val="visible"/>
                                      </p:to>
                                    </p:set>
                                    <p:animEffect transition="in" filter="fade">
                                      <p:cBhvr>
                                        <p:cTn id="95" dur="1000"/>
                                        <p:tgtEl>
                                          <p:spTgt spid="383043"/>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83045"/>
                                        </p:tgtEl>
                                        <p:attrNameLst>
                                          <p:attrName>style.visibility</p:attrName>
                                        </p:attrNameLst>
                                      </p:cBhvr>
                                      <p:to>
                                        <p:strVal val="visible"/>
                                      </p:to>
                                    </p:set>
                                    <p:animEffect transition="in" filter="fade">
                                      <p:cBhvr>
                                        <p:cTn id="100" dur="1000"/>
                                        <p:tgtEl>
                                          <p:spTgt spid="383045"/>
                                        </p:tgtEl>
                                      </p:cBhvr>
                                    </p:animEffect>
                                  </p:childTnLst>
                                </p:cTn>
                              </p:par>
                              <p:par>
                                <p:cTn id="101" presetID="10" presetClass="exit" presetSubtype="0" fill="hold" grpId="1" nodeType="withEffect">
                                  <p:stCondLst>
                                    <p:cond delay="2000"/>
                                  </p:stCondLst>
                                  <p:childTnLst>
                                    <p:animEffect transition="out" filter="fade">
                                      <p:cBhvr>
                                        <p:cTn id="102" dur="1000"/>
                                        <p:tgtEl>
                                          <p:spTgt spid="383043"/>
                                        </p:tgtEl>
                                      </p:cBhvr>
                                    </p:animEffect>
                                    <p:set>
                                      <p:cBhvr>
                                        <p:cTn id="103" dur="1" fill="hold">
                                          <p:stCondLst>
                                            <p:cond delay="999"/>
                                          </p:stCondLst>
                                        </p:cTn>
                                        <p:tgtEl>
                                          <p:spTgt spid="383043"/>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83044"/>
                                        </p:tgtEl>
                                        <p:attrNameLst>
                                          <p:attrName>style.visibility</p:attrName>
                                        </p:attrNameLst>
                                      </p:cBhvr>
                                      <p:to>
                                        <p:strVal val="visible"/>
                                      </p:to>
                                    </p:set>
                                    <p:animEffect transition="in" filter="fade">
                                      <p:cBhvr>
                                        <p:cTn id="108" dur="1000"/>
                                        <p:tgtEl>
                                          <p:spTgt spid="383044"/>
                                        </p:tgtEl>
                                      </p:cBhvr>
                                    </p:animEffect>
                                  </p:childTnLst>
                                </p:cTn>
                              </p:par>
                            </p:childTnLst>
                          </p:cTn>
                        </p:par>
                        <p:par>
                          <p:cTn id="109" fill="hold" nodeType="afterGroup">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383052"/>
                                        </p:tgtEl>
                                        <p:attrNameLst>
                                          <p:attrName>style.visibility</p:attrName>
                                        </p:attrNameLst>
                                      </p:cBhvr>
                                      <p:to>
                                        <p:strVal val="visible"/>
                                      </p:to>
                                    </p:set>
                                    <p:animEffect transition="in" filter="fade">
                                      <p:cBhvr>
                                        <p:cTn id="112" dur="1000"/>
                                        <p:tgtEl>
                                          <p:spTgt spid="383052"/>
                                        </p:tgtEl>
                                      </p:cBhvr>
                                    </p:animEffect>
                                  </p:childTnLst>
                                </p:cTn>
                              </p:par>
                            </p:childTnLst>
                          </p:cTn>
                        </p:par>
                        <p:par>
                          <p:cTn id="113" fill="hold" nodeType="afterGroup">
                            <p:stCondLst>
                              <p:cond delay="2000"/>
                            </p:stCondLst>
                            <p:childTnLst>
                              <p:par>
                                <p:cTn id="114" presetID="55" presetClass="entr" presetSubtype="0" fill="hold" grpId="0" nodeType="afterEffect">
                                  <p:stCondLst>
                                    <p:cond delay="0"/>
                                  </p:stCondLst>
                                  <p:childTnLst>
                                    <p:set>
                                      <p:cBhvr>
                                        <p:cTn id="115" dur="1" fill="hold">
                                          <p:stCondLst>
                                            <p:cond delay="0"/>
                                          </p:stCondLst>
                                        </p:cTn>
                                        <p:tgtEl>
                                          <p:spTgt spid="383051"/>
                                        </p:tgtEl>
                                        <p:attrNameLst>
                                          <p:attrName>style.visibility</p:attrName>
                                        </p:attrNameLst>
                                      </p:cBhvr>
                                      <p:to>
                                        <p:strVal val="visible"/>
                                      </p:to>
                                    </p:set>
                                    <p:anim calcmode="lin" valueType="num">
                                      <p:cBhvr>
                                        <p:cTn id="116" dur="1000" fill="hold"/>
                                        <p:tgtEl>
                                          <p:spTgt spid="383051"/>
                                        </p:tgtEl>
                                        <p:attrNameLst>
                                          <p:attrName>ppt_w</p:attrName>
                                        </p:attrNameLst>
                                      </p:cBhvr>
                                      <p:tavLst>
                                        <p:tav tm="0">
                                          <p:val>
                                            <p:strVal val="#ppt_w*0.70"/>
                                          </p:val>
                                        </p:tav>
                                        <p:tav tm="100000">
                                          <p:val>
                                            <p:strVal val="#ppt_w"/>
                                          </p:val>
                                        </p:tav>
                                      </p:tavLst>
                                    </p:anim>
                                    <p:anim calcmode="lin" valueType="num">
                                      <p:cBhvr>
                                        <p:cTn id="117" dur="1000" fill="hold"/>
                                        <p:tgtEl>
                                          <p:spTgt spid="383051"/>
                                        </p:tgtEl>
                                        <p:attrNameLst>
                                          <p:attrName>ppt_h</p:attrName>
                                        </p:attrNameLst>
                                      </p:cBhvr>
                                      <p:tavLst>
                                        <p:tav tm="0">
                                          <p:val>
                                            <p:strVal val="#ppt_h"/>
                                          </p:val>
                                        </p:tav>
                                        <p:tav tm="100000">
                                          <p:val>
                                            <p:strVal val="#ppt_h"/>
                                          </p:val>
                                        </p:tav>
                                      </p:tavLst>
                                    </p:anim>
                                    <p:animEffect transition="in" filter="fade">
                                      <p:cBhvr>
                                        <p:cTn id="118" dur="1000"/>
                                        <p:tgtEl>
                                          <p:spTgt spid="383051"/>
                                        </p:tgtEl>
                                      </p:cBhvr>
                                    </p:animEffect>
                                  </p:childTnLst>
                                </p:cTn>
                              </p:par>
                            </p:childTnLst>
                          </p:cTn>
                        </p:par>
                        <p:par>
                          <p:cTn id="119" fill="hold" nodeType="afterGroup">
                            <p:stCondLst>
                              <p:cond delay="3000"/>
                            </p:stCondLst>
                            <p:childTnLst>
                              <p:par>
                                <p:cTn id="120" presetID="22" presetClass="entr" presetSubtype="1" fill="hold" grpId="0" nodeType="afterEffect">
                                  <p:stCondLst>
                                    <p:cond delay="0"/>
                                  </p:stCondLst>
                                  <p:childTnLst>
                                    <p:set>
                                      <p:cBhvr>
                                        <p:cTn id="121" dur="1" fill="hold">
                                          <p:stCondLst>
                                            <p:cond delay="0"/>
                                          </p:stCondLst>
                                        </p:cTn>
                                        <p:tgtEl>
                                          <p:spTgt spid="383050"/>
                                        </p:tgtEl>
                                        <p:attrNameLst>
                                          <p:attrName>style.visibility</p:attrName>
                                        </p:attrNameLst>
                                      </p:cBhvr>
                                      <p:to>
                                        <p:strVal val="visible"/>
                                      </p:to>
                                    </p:set>
                                    <p:animEffect transition="in" filter="wipe(up)">
                                      <p:cBhvr>
                                        <p:cTn id="122" dur="500"/>
                                        <p:tgtEl>
                                          <p:spTgt spid="383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animBg="1"/>
      <p:bldP spid="383008" grpId="0" animBg="1"/>
      <p:bldP spid="383018" grpId="0" animBg="1"/>
      <p:bldP spid="383007" grpId="0" animBg="1"/>
      <p:bldP spid="383006" grpId="0" animBg="1"/>
      <p:bldP spid="383030" grpId="0"/>
      <p:bldP spid="383033" grpId="0" animBg="1"/>
      <p:bldP spid="383034" grpId="0"/>
      <p:bldP spid="383035" grpId="0"/>
      <p:bldP spid="383037" grpId="0"/>
      <p:bldP spid="383038" grpId="0"/>
      <p:bldP spid="383039" grpId="0"/>
      <p:bldP spid="383040" grpId="0"/>
      <p:bldP spid="383041" grpId="0"/>
      <p:bldP spid="383042" grpId="0" animBg="1"/>
      <p:bldP spid="383043" grpId="0" animBg="1"/>
      <p:bldP spid="383043" grpId="1" animBg="1"/>
      <p:bldP spid="383044" grpId="0"/>
      <p:bldP spid="383045" grpId="0" animBg="1"/>
      <p:bldP spid="383046" grpId="0"/>
      <p:bldP spid="383047" grpId="0" animBg="1"/>
      <p:bldP spid="383050" grpId="0" animBg="1"/>
      <p:bldP spid="383051" grpId="0" animBg="1"/>
      <p:bldP spid="38305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smtClean="0"/>
              <a:t>Types Uses and History of Geoid Height Models</a:t>
            </a:r>
          </a:p>
        </p:txBody>
      </p:sp>
      <p:sp>
        <p:nvSpPr>
          <p:cNvPr id="38915" name="Rectangle 3"/>
          <p:cNvSpPr>
            <a:spLocks noGrp="1" noChangeArrowheads="1"/>
          </p:cNvSpPr>
          <p:nvPr>
            <p:ph type="body" idx="1"/>
          </p:nvPr>
        </p:nvSpPr>
        <p:spPr>
          <a:xfrm>
            <a:off x="1130300" y="1485900"/>
            <a:ext cx="7162800" cy="4419600"/>
          </a:xfrm>
        </p:spPr>
        <p:txBody>
          <a:bodyPr/>
          <a:lstStyle/>
          <a:p>
            <a:pPr eaLnBrk="1" hangingPunct="1"/>
            <a:r>
              <a:rPr lang="en-US" sz="2800" dirty="0" smtClean="0"/>
              <a:t>Gravimetric (or Gravity) Geoid Height Models</a:t>
            </a:r>
          </a:p>
          <a:p>
            <a:pPr lvl="1" eaLnBrk="1" hangingPunct="1"/>
            <a:r>
              <a:rPr lang="en-US" sz="2400" dirty="0" smtClean="0"/>
              <a:t>Defined by gravity data crossing the geoid</a:t>
            </a:r>
          </a:p>
          <a:p>
            <a:pPr lvl="1" eaLnBrk="1" hangingPunct="1"/>
            <a:r>
              <a:rPr lang="en-US" sz="2400" dirty="0" smtClean="0"/>
              <a:t>Refined by terrain models (DEM’s)</a:t>
            </a:r>
          </a:p>
          <a:p>
            <a:pPr lvl="1" eaLnBrk="1" hangingPunct="1"/>
            <a:r>
              <a:rPr lang="en-US" sz="2400" dirty="0" smtClean="0"/>
              <a:t>Scientific and engineering applications</a:t>
            </a:r>
          </a:p>
          <a:p>
            <a:pPr eaLnBrk="1" hangingPunct="1"/>
            <a:r>
              <a:rPr lang="en-US" sz="2800" dirty="0" smtClean="0"/>
              <a:t>Composite (or Hybrid) Geoid Height Models</a:t>
            </a:r>
          </a:p>
          <a:p>
            <a:pPr lvl="1" eaLnBrk="1" hangingPunct="1"/>
            <a:r>
              <a:rPr lang="en-US" sz="2400" dirty="0" smtClean="0"/>
              <a:t>Gravimetric geoid defines most regions</a:t>
            </a:r>
          </a:p>
          <a:p>
            <a:pPr lvl="1" eaLnBrk="1" hangingPunct="1"/>
            <a:r>
              <a:rPr lang="en-US" sz="2400" dirty="0" smtClean="0"/>
              <a:t>Warped to fit available GPSBM control data</a:t>
            </a:r>
          </a:p>
          <a:p>
            <a:pPr lvl="1" eaLnBrk="1" hangingPunct="1"/>
            <a:r>
              <a:rPr lang="en-US" sz="2400" dirty="0" smtClean="0"/>
              <a:t>Defined by legislated ellipsoid (NAD 83) and local vertical datum (NAVD 88, PRVD02, etc.)</a:t>
            </a:r>
          </a:p>
          <a:p>
            <a:pPr lvl="1" eaLnBrk="1" hangingPunct="1"/>
            <a:r>
              <a:rPr lang="en-US" sz="2400" dirty="0" smtClean="0"/>
              <a:t>May be statutory for some surveying &amp;  mapping applications</a:t>
            </a:r>
          </a:p>
        </p:txBody>
      </p:sp>
    </p:spTree>
    <p:extLst>
      <p:ext uri="{BB962C8B-B14F-4D97-AF65-F5344CB8AC3E}">
        <p14:creationId xmlns:p14="http://schemas.microsoft.com/office/powerpoint/2010/main" val="20594030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912" y="519112"/>
            <a:ext cx="7496175" cy="5819775"/>
          </a:xfrm>
          <a:prstGeom prst="rect">
            <a:avLst/>
          </a:prstGeom>
        </p:spPr>
      </p:pic>
      <p:sp>
        <p:nvSpPr>
          <p:cNvPr id="5" name="Text Box 4"/>
          <p:cNvSpPr txBox="1">
            <a:spLocks noChangeArrowheads="1"/>
          </p:cNvSpPr>
          <p:nvPr/>
        </p:nvSpPr>
        <p:spPr bwMode="auto">
          <a:xfrm>
            <a:off x="1718490" y="6338887"/>
            <a:ext cx="6142619"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latin typeface="Times" pitchFamily="18" charset="0"/>
                <a:cs typeface="Times New Roman" pitchFamily="18" charset="0"/>
              </a:rPr>
              <a:t>  </a:t>
            </a:r>
            <a:r>
              <a:rPr lang="en-US" dirty="0" smtClean="0">
                <a:latin typeface="Times" pitchFamily="18" charset="0"/>
                <a:cs typeface="Times New Roman" pitchFamily="18" charset="0"/>
              </a:rPr>
              <a:t>GPSBM1996:   2,951total      </a:t>
            </a:r>
            <a:r>
              <a:rPr lang="en-US" dirty="0">
                <a:latin typeface="Times" pitchFamily="18" charset="0"/>
                <a:cs typeface="Times New Roman" pitchFamily="18" charset="0"/>
              </a:rPr>
              <a:t>0 Canada  STDEV </a:t>
            </a:r>
            <a:r>
              <a:rPr lang="en-US" dirty="0" smtClean="0">
                <a:latin typeface="Times" pitchFamily="18" charset="0"/>
                <a:cs typeface="Times New Roman" pitchFamily="18" charset="0"/>
              </a:rPr>
              <a:t>≈ 5 </a:t>
            </a:r>
            <a:r>
              <a:rPr lang="en-US" dirty="0">
                <a:latin typeface="Times" pitchFamily="18" charset="0"/>
                <a:cs typeface="Times New Roman" pitchFamily="18" charset="0"/>
              </a:rPr>
              <a:t>cm (2</a:t>
            </a:r>
            <a:r>
              <a:rPr lang="el-GR" dirty="0">
                <a:latin typeface="Times New Roman" pitchFamily="18" charset="0"/>
                <a:cs typeface="Times New Roman" pitchFamily="18" charset="0"/>
                <a:sym typeface="Math1" pitchFamily="2" charset="2"/>
              </a:rPr>
              <a:t>σ</a:t>
            </a:r>
            <a:r>
              <a:rPr lang="en-US" dirty="0">
                <a:latin typeface="Times" pitchFamily="18" charset="0"/>
                <a:cs typeface="Times New Roman" pitchFamily="18" charset="0"/>
                <a:sym typeface="Math1" pitchFamily="2" charset="2"/>
              </a:rPr>
              <a:t>)</a:t>
            </a:r>
            <a:r>
              <a:rPr lang="en-US" dirty="0">
                <a:latin typeface="Times" pitchFamily="18" charset="0"/>
                <a:cs typeface="Times New Roman" pitchFamily="18" charset="0"/>
              </a:rPr>
              <a:t>    </a:t>
            </a:r>
          </a:p>
        </p:txBody>
      </p:sp>
    </p:spTree>
    <p:extLst>
      <p:ext uri="{BB962C8B-B14F-4D97-AF65-F5344CB8AC3E}">
        <p14:creationId xmlns:p14="http://schemas.microsoft.com/office/powerpoint/2010/main" val="3600354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9155" name="Text Box 3"/>
          <p:cNvSpPr txBox="1">
            <a:spLocks noChangeArrowheads="1"/>
          </p:cNvSpPr>
          <p:nvPr/>
        </p:nvSpPr>
        <p:spPr bwMode="auto">
          <a:xfrm>
            <a:off x="1541064" y="6096000"/>
            <a:ext cx="62518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solidFill>
                  <a:srgbClr val="CC3300"/>
                </a:solidFill>
                <a:latin typeface="Times" pitchFamily="18" charset="0"/>
                <a:cs typeface="Times New Roman" pitchFamily="18" charset="0"/>
              </a:rPr>
              <a:t>  </a:t>
            </a:r>
            <a:r>
              <a:rPr lang="en-US" dirty="0" smtClean="0">
                <a:solidFill>
                  <a:srgbClr val="CC3300"/>
                </a:solidFill>
                <a:latin typeface="Times" pitchFamily="18" charset="0"/>
                <a:cs typeface="Times New Roman" pitchFamily="18" charset="0"/>
              </a:rPr>
              <a:t>GPSBM2003</a:t>
            </a:r>
            <a:r>
              <a:rPr lang="en-US" dirty="0">
                <a:solidFill>
                  <a:srgbClr val="CC3300"/>
                </a:solidFill>
                <a:latin typeface="Times" pitchFamily="18" charset="0"/>
                <a:cs typeface="Times New Roman" pitchFamily="18" charset="0"/>
              </a:rPr>
              <a:t>: 14,185 total  579 Canada  STDEV 4.8 cm (2 </a:t>
            </a:r>
            <a:r>
              <a:rPr lang="el-GR" dirty="0">
                <a:solidFill>
                  <a:srgbClr val="CC3300"/>
                </a:solidFill>
                <a:latin typeface="Arial" charset="0"/>
                <a:cs typeface="Times New Roman" pitchFamily="18" charset="0"/>
                <a:sym typeface="Math1" pitchFamily="2" charset="2"/>
              </a:rPr>
              <a:t>σ</a:t>
            </a:r>
            <a:r>
              <a:rPr lang="en-US" dirty="0">
                <a:solidFill>
                  <a:srgbClr val="CC3300"/>
                </a:solidFill>
                <a:latin typeface="Times" pitchFamily="18" charset="0"/>
                <a:cs typeface="Times New Roman" pitchFamily="18" charset="0"/>
                <a:sym typeface="Math1" pitchFamily="2" charset="2"/>
              </a:rPr>
              <a:t>)  </a:t>
            </a:r>
            <a:r>
              <a:rPr lang="en-US" dirty="0">
                <a:solidFill>
                  <a:srgbClr val="CC3300"/>
                </a:solidFill>
                <a:latin typeface="Times" pitchFamily="18" charset="0"/>
                <a:cs typeface="Times New Roman" pitchFamily="18" charset="0"/>
              </a:rPr>
              <a:t> </a:t>
            </a:r>
          </a:p>
        </p:txBody>
      </p:sp>
      <p:sp>
        <p:nvSpPr>
          <p:cNvPr id="39940" name="Text Box 4"/>
          <p:cNvSpPr txBox="1">
            <a:spLocks noChangeArrowheads="1"/>
          </p:cNvSpPr>
          <p:nvPr/>
        </p:nvSpPr>
        <p:spPr bwMode="auto">
          <a:xfrm>
            <a:off x="1541064" y="5715000"/>
            <a:ext cx="62518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latin typeface="Times" pitchFamily="18" charset="0"/>
                <a:cs typeface="Times New Roman" pitchFamily="18" charset="0"/>
              </a:rPr>
              <a:t>  </a:t>
            </a:r>
            <a:r>
              <a:rPr lang="en-US" dirty="0" smtClean="0">
                <a:latin typeface="Times" pitchFamily="18" charset="0"/>
                <a:cs typeface="Times New Roman" pitchFamily="18" charset="0"/>
              </a:rPr>
              <a:t>GPSBM1999</a:t>
            </a:r>
            <a:r>
              <a:rPr lang="en-US" dirty="0">
                <a:latin typeface="Times" pitchFamily="18" charset="0"/>
                <a:cs typeface="Times New Roman" pitchFamily="18" charset="0"/>
              </a:rPr>
              <a:t>:   6,169 total      0 Canada  STDEV 9.2 cm (2</a:t>
            </a:r>
            <a:r>
              <a:rPr lang="el-GR" dirty="0">
                <a:latin typeface="Times New Roman" pitchFamily="18" charset="0"/>
                <a:cs typeface="Times New Roman" pitchFamily="18" charset="0"/>
                <a:sym typeface="Math1" pitchFamily="2" charset="2"/>
              </a:rPr>
              <a:t>σ</a:t>
            </a:r>
            <a:r>
              <a:rPr lang="en-US" dirty="0">
                <a:latin typeface="Times" pitchFamily="18" charset="0"/>
                <a:cs typeface="Times New Roman" pitchFamily="18" charset="0"/>
                <a:sym typeface="Math1" pitchFamily="2" charset="2"/>
              </a:rPr>
              <a:t>)</a:t>
            </a:r>
            <a:r>
              <a:rPr lang="en-US" dirty="0">
                <a:latin typeface="Times" pitchFamily="18" charset="0"/>
                <a:cs typeface="Times New Roman" pitchFamily="18" charset="0"/>
              </a:rPr>
              <a:t>    </a:t>
            </a:r>
          </a:p>
        </p:txBody>
      </p:sp>
      <p:pic>
        <p:nvPicPr>
          <p:cNvPr id="39941" name="Picture 5" descr="gpsbm99"/>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175" y="0"/>
            <a:ext cx="9140825" cy="5624513"/>
          </a:xfrm>
        </p:spPr>
      </p:pic>
      <p:pic>
        <p:nvPicPr>
          <p:cNvPr id="1329158" name="Picture 6" descr="gpsbm2003_1999_Comb"/>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175" y="0"/>
            <a:ext cx="9140825" cy="5624513"/>
          </a:xfrm>
        </p:spPr>
      </p:pic>
    </p:spTree>
    <p:extLst>
      <p:ext uri="{BB962C8B-B14F-4D97-AF65-F5344CB8AC3E}">
        <p14:creationId xmlns:p14="http://schemas.microsoft.com/office/powerpoint/2010/main" val="18708127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91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9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915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http://www.ngs.noaa.gov/GEOID/GPSonBM09/images/gpsbm2009_con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3765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360150" y="2676777"/>
            <a:ext cx="2826240" cy="169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2469128" y="5715000"/>
            <a:ext cx="485974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latin typeface="Times" pitchFamily="18" charset="0"/>
                <a:cs typeface="Times New Roman" pitchFamily="18" charset="0"/>
              </a:rPr>
              <a:t>  </a:t>
            </a:r>
            <a:r>
              <a:rPr lang="en-US" dirty="0" smtClean="0">
                <a:latin typeface="Times" pitchFamily="18" charset="0"/>
                <a:cs typeface="Times New Roman" pitchFamily="18" charset="0"/>
              </a:rPr>
              <a:t>GPSBM2009</a:t>
            </a:r>
            <a:r>
              <a:rPr lang="en-US" dirty="0">
                <a:latin typeface="Times" pitchFamily="18" charset="0"/>
                <a:cs typeface="Times New Roman" pitchFamily="18" charset="0"/>
              </a:rPr>
              <a:t>:   18,398 STDEV 2.8 cm (2</a:t>
            </a:r>
            <a:r>
              <a:rPr lang="el-GR" dirty="0">
                <a:latin typeface="Times New Roman" pitchFamily="18" charset="0"/>
                <a:cs typeface="Times New Roman" pitchFamily="18" charset="0"/>
                <a:sym typeface="Math1" pitchFamily="2" charset="2"/>
              </a:rPr>
              <a:t>σ</a:t>
            </a:r>
            <a:r>
              <a:rPr lang="en-US" dirty="0">
                <a:latin typeface="Times" pitchFamily="18" charset="0"/>
                <a:cs typeface="Times New Roman" pitchFamily="18" charset="0"/>
                <a:sym typeface="Math1" pitchFamily="2" charset="2"/>
              </a:rPr>
              <a:t>)</a:t>
            </a:r>
            <a:r>
              <a:rPr lang="en-US" dirty="0">
                <a:latin typeface="Times" pitchFamily="18" charset="0"/>
                <a:cs typeface="Times New Roman" pitchFamily="18" charset="0"/>
              </a:rPr>
              <a:t>    </a:t>
            </a:r>
          </a:p>
        </p:txBody>
      </p:sp>
    </p:spTree>
    <p:extLst>
      <p:ext uri="{BB962C8B-B14F-4D97-AF65-F5344CB8AC3E}">
        <p14:creationId xmlns:p14="http://schemas.microsoft.com/office/powerpoint/2010/main" val="281288319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185550" y="3914493"/>
            <a:ext cx="6747139" cy="2630492"/>
          </a:xfrm>
          <a:prstGeom prst="rect">
            <a:avLst/>
          </a:prstGeom>
          <a:gradFill flip="none" rotWithShape="1">
            <a:gsLst>
              <a:gs pos="78000">
                <a:srgbClr val="8488C4"/>
              </a:gs>
              <a:gs pos="54000">
                <a:srgbClr val="D4DEFF">
                  <a:alpha val="38000"/>
                </a:srgbClr>
              </a:gs>
              <a:gs pos="83000">
                <a:srgbClr val="D4DEFF"/>
              </a:gs>
              <a:gs pos="100000">
                <a:srgbClr val="96AB94"/>
              </a:gs>
            </a:gsLst>
            <a:path path="shape">
              <a:fillToRect l="50000" t="50000" r="50000" b="50000"/>
            </a:path>
            <a:tileRect/>
          </a:gradFill>
          <a:ln w="9525">
            <a:noFill/>
            <a:miter lim="800000"/>
            <a:headEnd/>
            <a:tailEnd/>
          </a:ln>
          <a:effectLst/>
        </p:spPr>
        <p:txBody>
          <a:bodyPr numCol="2"/>
          <a:lstStyle/>
          <a:p>
            <a:pPr lvl="1">
              <a:lnSpc>
                <a:spcPct val="90000"/>
              </a:lnSpc>
              <a:spcBef>
                <a:spcPct val="20000"/>
              </a:spcBef>
              <a:defRPr/>
            </a:pPr>
            <a:endParaRPr lang="en-US" altLang="zh-CN" sz="2800" kern="0" dirty="0">
              <a:latin typeface="+mn-lt"/>
            </a:endParaRPr>
          </a:p>
          <a:p>
            <a:pPr lvl="3">
              <a:lnSpc>
                <a:spcPct val="90000"/>
              </a:lnSpc>
              <a:spcBef>
                <a:spcPct val="20000"/>
              </a:spcBef>
              <a:buFont typeface="Arial" pitchFamily="34" charset="0"/>
              <a:buChar char="•"/>
              <a:defRPr/>
            </a:pPr>
            <a:r>
              <a:rPr lang="en-US" altLang="zh-CN" sz="2800" kern="0" dirty="0">
                <a:latin typeface="+mn-lt"/>
              </a:rPr>
              <a:t>Latitude</a:t>
            </a:r>
          </a:p>
          <a:p>
            <a:pPr lvl="3">
              <a:lnSpc>
                <a:spcPct val="90000"/>
              </a:lnSpc>
              <a:spcBef>
                <a:spcPct val="20000"/>
              </a:spcBef>
              <a:buFont typeface="Arial" pitchFamily="34" charset="0"/>
              <a:buChar char="•"/>
              <a:defRPr/>
            </a:pPr>
            <a:r>
              <a:rPr lang="en-US" altLang="zh-CN" sz="2800" kern="0" dirty="0">
                <a:latin typeface="+mn-lt"/>
                <a:cs typeface="ＭＳ Ｐゴシック" charset="0"/>
              </a:rPr>
              <a:t>Longitude</a:t>
            </a:r>
          </a:p>
          <a:p>
            <a:pPr lvl="3">
              <a:lnSpc>
                <a:spcPct val="90000"/>
              </a:lnSpc>
              <a:spcBef>
                <a:spcPct val="20000"/>
              </a:spcBef>
              <a:buFont typeface="Arial" pitchFamily="34" charset="0"/>
              <a:buChar char="•"/>
              <a:defRPr/>
            </a:pPr>
            <a:r>
              <a:rPr lang="en-US" altLang="zh-CN" sz="2800" kern="0" dirty="0">
                <a:latin typeface="+mn-lt"/>
                <a:cs typeface="ＭＳ Ｐゴシック" charset="0"/>
              </a:rPr>
              <a:t>Height</a:t>
            </a:r>
          </a:p>
          <a:p>
            <a:pPr lvl="3" algn="ctr">
              <a:lnSpc>
                <a:spcPct val="90000"/>
              </a:lnSpc>
              <a:spcBef>
                <a:spcPct val="20000"/>
              </a:spcBef>
              <a:defRPr/>
            </a:pPr>
            <a:r>
              <a:rPr lang="en-US" altLang="zh-CN" sz="2800" kern="0" dirty="0">
                <a:solidFill>
                  <a:srgbClr val="FF0000"/>
                </a:solidFill>
                <a:latin typeface="+mn-lt"/>
                <a:cs typeface="ＭＳ Ｐゴシック" charset="0"/>
              </a:rPr>
              <a:t>     </a:t>
            </a:r>
          </a:p>
          <a:p>
            <a:pPr lvl="1">
              <a:lnSpc>
                <a:spcPct val="90000"/>
              </a:lnSpc>
              <a:spcBef>
                <a:spcPct val="20000"/>
              </a:spcBef>
              <a:defRPr/>
            </a:pPr>
            <a:endParaRPr lang="en-US" altLang="zh-CN" sz="2800" kern="0" dirty="0">
              <a:latin typeface="+mn-lt"/>
              <a:cs typeface="ＭＳ Ｐゴシック" charset="0"/>
            </a:endParaRPr>
          </a:p>
          <a:p>
            <a:pPr lvl="1">
              <a:lnSpc>
                <a:spcPct val="90000"/>
              </a:lnSpc>
              <a:spcBef>
                <a:spcPct val="20000"/>
              </a:spcBef>
              <a:buFont typeface="Arial" pitchFamily="34" charset="0"/>
              <a:buChar char="•"/>
              <a:defRPr/>
            </a:pPr>
            <a:r>
              <a:rPr lang="en-US" altLang="zh-CN" sz="2800" kern="0" dirty="0">
                <a:latin typeface="+mn-lt"/>
                <a:cs typeface="ＭＳ Ｐゴシック" charset="0"/>
              </a:rPr>
              <a:t>Scale</a:t>
            </a:r>
          </a:p>
          <a:p>
            <a:pPr lvl="1">
              <a:lnSpc>
                <a:spcPct val="90000"/>
              </a:lnSpc>
              <a:spcBef>
                <a:spcPct val="20000"/>
              </a:spcBef>
              <a:buFont typeface="Arial" pitchFamily="34" charset="0"/>
              <a:buChar char="•"/>
              <a:defRPr/>
            </a:pPr>
            <a:r>
              <a:rPr lang="en-US" altLang="zh-CN" sz="2800" kern="0" dirty="0">
                <a:latin typeface="+mn-lt"/>
                <a:cs typeface="ＭＳ Ｐゴシック" charset="0"/>
              </a:rPr>
              <a:t>Gravity</a:t>
            </a:r>
          </a:p>
          <a:p>
            <a:pPr lvl="1">
              <a:lnSpc>
                <a:spcPct val="90000"/>
              </a:lnSpc>
              <a:spcBef>
                <a:spcPct val="20000"/>
              </a:spcBef>
              <a:buFont typeface="Arial" pitchFamily="34" charset="0"/>
              <a:buChar char="•"/>
              <a:defRPr/>
            </a:pPr>
            <a:r>
              <a:rPr lang="en-US" altLang="zh-CN" sz="2800" kern="0" dirty="0">
                <a:latin typeface="+mn-lt"/>
                <a:cs typeface="ＭＳ Ｐゴシック" charset="0"/>
              </a:rPr>
              <a:t>Orientation</a:t>
            </a:r>
            <a:endParaRPr lang="en-US" altLang="zh-CN" sz="2800" kern="0" dirty="0">
              <a:solidFill>
                <a:srgbClr val="C00000"/>
              </a:solidFill>
              <a:latin typeface="+mn-lt"/>
              <a:cs typeface="ＭＳ Ｐゴシック" charset="0"/>
            </a:endParaRPr>
          </a:p>
          <a:p>
            <a:pPr algn="ctr">
              <a:lnSpc>
                <a:spcPct val="90000"/>
              </a:lnSpc>
              <a:spcBef>
                <a:spcPct val="20000"/>
              </a:spcBef>
              <a:defRPr/>
            </a:pPr>
            <a:endParaRPr lang="en-US" altLang="zh-CN" sz="2800" kern="0" dirty="0">
              <a:latin typeface="+mn-lt"/>
            </a:endParaRPr>
          </a:p>
        </p:txBody>
      </p:sp>
      <p:sp>
        <p:nvSpPr>
          <p:cNvPr id="24579" name="Rectangle 2"/>
          <p:cNvSpPr>
            <a:spLocks noGrp="1" noChangeArrowheads="1"/>
          </p:cNvSpPr>
          <p:nvPr>
            <p:ph type="title"/>
          </p:nvPr>
        </p:nvSpPr>
        <p:spPr>
          <a:xfrm>
            <a:off x="0" y="192088"/>
            <a:ext cx="9144000" cy="1731962"/>
          </a:xfrm>
        </p:spPr>
        <p:txBody>
          <a:bodyPr/>
          <a:lstStyle/>
          <a:p>
            <a:r>
              <a:rPr lang="en-US" altLang="en-US" sz="3200" smtClean="0"/>
              <a:t>U.S. Department of Commerce</a:t>
            </a:r>
            <a:br>
              <a:rPr lang="en-US" altLang="en-US" sz="3200" smtClean="0"/>
            </a:br>
            <a:r>
              <a:rPr lang="en-US" altLang="en-US" sz="3200" smtClean="0"/>
              <a:t>National Oceanic &amp; Atmospheric Administration</a:t>
            </a:r>
            <a:r>
              <a:rPr lang="en-US" altLang="en-US" sz="3200" b="1" u="sng" smtClean="0"/>
              <a:t/>
            </a:r>
            <a:br>
              <a:rPr lang="en-US" altLang="en-US" sz="3200" b="1" u="sng" smtClean="0"/>
            </a:br>
            <a:r>
              <a:rPr lang="en-US" altLang="en-US" sz="3200" b="1" u="sng" smtClean="0"/>
              <a:t>National Geodetic Survey</a:t>
            </a:r>
            <a:r>
              <a:rPr lang="en-US" altLang="en-US" sz="3200" b="1" smtClean="0"/>
              <a:t>  </a:t>
            </a:r>
            <a:endParaRPr lang="en-US" altLang="en-US" sz="3200" smtClean="0"/>
          </a:p>
        </p:txBody>
      </p:sp>
      <p:sp>
        <p:nvSpPr>
          <p:cNvPr id="25604" name="Rectangle 3"/>
          <p:cNvSpPr>
            <a:spLocks noGrp="1" noChangeArrowheads="1"/>
          </p:cNvSpPr>
          <p:nvPr>
            <p:ph idx="1"/>
          </p:nvPr>
        </p:nvSpPr>
        <p:spPr>
          <a:xfrm>
            <a:off x="0" y="2252663"/>
            <a:ext cx="9144000" cy="1785937"/>
          </a:xfrm>
        </p:spPr>
        <p:txBody>
          <a:bodyPr/>
          <a:lstStyle/>
          <a:p>
            <a:pPr marL="0" indent="0" algn="ctr">
              <a:lnSpc>
                <a:spcPct val="90000"/>
              </a:lnSpc>
              <a:buFontTx/>
              <a:buNone/>
            </a:pPr>
            <a:r>
              <a:rPr lang="en-US" altLang="zh-CN" sz="2400" i="1" smtClean="0"/>
              <a:t>Mission</a:t>
            </a:r>
            <a:r>
              <a:rPr lang="en-US" altLang="zh-CN" sz="2400" smtClean="0"/>
              <a:t>: </a:t>
            </a:r>
            <a:r>
              <a:rPr lang="en-US" altLang="zh-CN" sz="2400" u="sng" smtClean="0"/>
              <a:t>To define, maintain &amp; provide access to the </a:t>
            </a:r>
          </a:p>
          <a:p>
            <a:pPr marL="0" indent="0" algn="ctr">
              <a:lnSpc>
                <a:spcPct val="90000"/>
              </a:lnSpc>
              <a:buFontTx/>
              <a:buNone/>
            </a:pPr>
            <a:r>
              <a:rPr lang="en-US" altLang="zh-CN" sz="2400" b="1" i="1" u="sng" smtClean="0">
                <a:solidFill>
                  <a:srgbClr val="3333CC"/>
                </a:solidFill>
              </a:rPr>
              <a:t>National Spatial Reference System (NSRS)</a:t>
            </a:r>
            <a:r>
              <a:rPr lang="en-US" altLang="zh-CN" sz="2400" b="1" smtClean="0"/>
              <a:t> </a:t>
            </a:r>
          </a:p>
          <a:p>
            <a:pPr marL="0" indent="0" algn="ctr">
              <a:lnSpc>
                <a:spcPct val="90000"/>
              </a:lnSpc>
              <a:buFontTx/>
              <a:buNone/>
            </a:pPr>
            <a:r>
              <a:rPr lang="en-US" altLang="zh-CN" sz="2400" u="sng" smtClean="0"/>
              <a:t>to meet our Nation’s economic, social &amp; environmental needs</a:t>
            </a:r>
          </a:p>
        </p:txBody>
      </p:sp>
      <p:sp>
        <p:nvSpPr>
          <p:cNvPr id="25605" name="TextBox 4"/>
          <p:cNvSpPr txBox="1">
            <a:spLocks noChangeArrowheads="1"/>
          </p:cNvSpPr>
          <p:nvPr/>
        </p:nvSpPr>
        <p:spPr bwMode="auto">
          <a:xfrm>
            <a:off x="1244600" y="3892550"/>
            <a:ext cx="66436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u="sng">
                <a:ea typeface="MS PGothic" pitchFamily="34" charset="-128"/>
              </a:rPr>
              <a:t>National Spatial Reference System</a:t>
            </a: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r>
              <a:rPr lang="en-US" altLang="en-US" sz="2400" i="1" u="sng">
                <a:solidFill>
                  <a:srgbClr val="C00000"/>
                </a:solidFill>
                <a:ea typeface="MS PGothic" pitchFamily="34" charset="-128"/>
              </a:rPr>
              <a:t>&amp; their time variations</a:t>
            </a:r>
          </a:p>
        </p:txBody>
      </p:sp>
    </p:spTree>
    <p:extLst>
      <p:ext uri="{BB962C8B-B14F-4D97-AF65-F5344CB8AC3E}">
        <p14:creationId xmlns:p14="http://schemas.microsoft.com/office/powerpoint/2010/main" val="208068374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1085850"/>
            <a:ext cx="721995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9363" y="2471094"/>
            <a:ext cx="2632612" cy="191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065" y="1985110"/>
            <a:ext cx="226695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4"/>
          <p:cNvSpPr txBox="1">
            <a:spLocks noChangeArrowheads="1"/>
          </p:cNvSpPr>
          <p:nvPr/>
        </p:nvSpPr>
        <p:spPr bwMode="auto">
          <a:xfrm>
            <a:off x="-47927" y="5789172"/>
            <a:ext cx="7772400"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lvl="4"/>
            <a:r>
              <a:rPr lang="en-US" sz="1600" dirty="0" smtClean="0">
                <a:latin typeface="Times" pitchFamily="18" charset="0"/>
                <a:cs typeface="Times New Roman" pitchFamily="18" charset="0"/>
              </a:rPr>
              <a:t>GGPSBM2012A:   23,961 (CONUS</a:t>
            </a:r>
            <a:r>
              <a:rPr lang="en-US" sz="1600" dirty="0">
                <a:latin typeface="Times" pitchFamily="18" charset="0"/>
                <a:cs typeface="Times New Roman" pitchFamily="18" charset="0"/>
              </a:rPr>
              <a:t>) STDEV </a:t>
            </a:r>
            <a:r>
              <a:rPr lang="en-US" sz="1600" dirty="0" smtClean="0">
                <a:latin typeface="Times" pitchFamily="18" charset="0"/>
                <a:cs typeface="Times New Roman" pitchFamily="18" charset="0"/>
              </a:rPr>
              <a:t>3.4 </a:t>
            </a:r>
            <a:r>
              <a:rPr lang="en-US" sz="1600" dirty="0">
                <a:latin typeface="Times" pitchFamily="18" charset="0"/>
                <a:cs typeface="Times New Roman" pitchFamily="18" charset="0"/>
              </a:rPr>
              <a:t>cm (2</a:t>
            </a:r>
            <a:r>
              <a:rPr lang="el-GR" sz="1600" dirty="0">
                <a:latin typeface="Times New Roman" pitchFamily="18" charset="0"/>
                <a:cs typeface="Times New Roman" pitchFamily="18" charset="0"/>
                <a:sym typeface="Math1" pitchFamily="2" charset="2"/>
              </a:rPr>
              <a:t>σ</a:t>
            </a:r>
            <a:r>
              <a:rPr lang="en-US" sz="1600" dirty="0" smtClean="0">
                <a:latin typeface="Times" pitchFamily="18" charset="0"/>
                <a:cs typeface="Times New Roman" pitchFamily="18" charset="0"/>
                <a:sym typeface="Math1" pitchFamily="2" charset="2"/>
              </a:rPr>
              <a:t>)</a:t>
            </a:r>
            <a:r>
              <a:rPr lang="en-US" sz="1600" dirty="0" smtClean="0">
                <a:latin typeface="Times" pitchFamily="18" charset="0"/>
                <a:cs typeface="Times New Roman" pitchFamily="18" charset="0"/>
              </a:rPr>
              <a:t>				                  499 (OPUS on BM)</a:t>
            </a:r>
          </a:p>
          <a:p>
            <a:pPr lvl="4"/>
            <a:r>
              <a:rPr lang="en-US" sz="1600" dirty="0" smtClean="0">
                <a:latin typeface="Times" pitchFamily="18" charset="0"/>
                <a:cs typeface="Times New Roman" pitchFamily="18" charset="0"/>
              </a:rPr>
              <a:t>				         574 (Canada)</a:t>
            </a:r>
          </a:p>
          <a:p>
            <a:pPr lvl="4"/>
            <a:r>
              <a:rPr lang="en-US" sz="1600" dirty="0" smtClean="0">
                <a:latin typeface="Times" pitchFamily="18" charset="0"/>
                <a:cs typeface="Times New Roman" pitchFamily="18" charset="0"/>
              </a:rPr>
              <a:t>				         177 (Mexico)</a:t>
            </a:r>
            <a:endParaRPr lang="en-US" sz="1600" dirty="0">
              <a:latin typeface="Times" pitchFamily="18" charset="0"/>
              <a:cs typeface="Times New Roman" pitchFamily="18" charset="0"/>
            </a:endParaRPr>
          </a:p>
        </p:txBody>
      </p:sp>
    </p:spTree>
    <p:extLst>
      <p:ext uri="{BB962C8B-B14F-4D97-AF65-F5344CB8AC3E}">
        <p14:creationId xmlns:p14="http://schemas.microsoft.com/office/powerpoint/2010/main" val="82131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Which Geoid for Which NAD 83?</a:t>
            </a:r>
            <a:endParaRPr lang="en-US" dirty="0"/>
          </a:p>
        </p:txBody>
      </p:sp>
      <p:sp>
        <p:nvSpPr>
          <p:cNvPr id="10" name="Content Placeholder 9"/>
          <p:cNvSpPr>
            <a:spLocks noGrp="1"/>
          </p:cNvSpPr>
          <p:nvPr>
            <p:ph sz="half" idx="1"/>
          </p:nvPr>
        </p:nvSpPr>
        <p:spPr/>
        <p:txBody>
          <a:bodyPr/>
          <a:lstStyle/>
          <a:p>
            <a:r>
              <a:rPr lang="en-US" sz="2600" dirty="0" smtClean="0"/>
              <a:t>NAD 83(2011)</a:t>
            </a:r>
          </a:p>
          <a:p>
            <a:endParaRPr lang="en-US" sz="2600" dirty="0" smtClean="0"/>
          </a:p>
          <a:p>
            <a:r>
              <a:rPr lang="en-US" sz="2600" dirty="0" smtClean="0"/>
              <a:t>NAD 83(2007)</a:t>
            </a:r>
          </a:p>
          <a:p>
            <a:endParaRPr lang="en-US" sz="2600" dirty="0" smtClean="0"/>
          </a:p>
          <a:p>
            <a:endParaRPr lang="en-US" sz="2600" dirty="0" smtClean="0"/>
          </a:p>
          <a:p>
            <a:endParaRPr lang="en-US" sz="2600" dirty="0"/>
          </a:p>
          <a:p>
            <a:r>
              <a:rPr lang="en-US" sz="2600" dirty="0" smtClean="0"/>
              <a:t>NAD 83(1996) &amp; CORS96</a:t>
            </a:r>
          </a:p>
          <a:p>
            <a:endParaRPr lang="en-US" sz="2600" dirty="0"/>
          </a:p>
          <a:p>
            <a:endParaRPr lang="en-US" sz="2600" dirty="0" smtClean="0"/>
          </a:p>
        </p:txBody>
      </p:sp>
      <p:sp>
        <p:nvSpPr>
          <p:cNvPr id="11" name="Content Placeholder 10"/>
          <p:cNvSpPr>
            <a:spLocks noGrp="1"/>
          </p:cNvSpPr>
          <p:nvPr>
            <p:ph sz="half" idx="2"/>
          </p:nvPr>
        </p:nvSpPr>
        <p:spPr/>
        <p:txBody>
          <a:bodyPr/>
          <a:lstStyle/>
          <a:p>
            <a:r>
              <a:rPr lang="en-US" sz="2600" dirty="0" smtClean="0"/>
              <a:t>Geoid12A/12B</a:t>
            </a:r>
          </a:p>
          <a:p>
            <a:endParaRPr lang="en-US" sz="2600" dirty="0" smtClean="0"/>
          </a:p>
          <a:p>
            <a:r>
              <a:rPr lang="en-US" sz="2600" dirty="0" smtClean="0"/>
              <a:t>Geoid09</a:t>
            </a:r>
          </a:p>
          <a:p>
            <a:endParaRPr lang="en-US" sz="2600" dirty="0" smtClean="0"/>
          </a:p>
          <a:p>
            <a:r>
              <a:rPr lang="en-US" sz="2600" dirty="0" smtClean="0"/>
              <a:t>Geoid06 (AK only)</a:t>
            </a:r>
          </a:p>
          <a:p>
            <a:endParaRPr lang="en-US" sz="2600" dirty="0" smtClean="0"/>
          </a:p>
          <a:p>
            <a:r>
              <a:rPr lang="en-US" sz="2600" dirty="0" smtClean="0"/>
              <a:t>Geoid03</a:t>
            </a:r>
          </a:p>
          <a:p>
            <a:r>
              <a:rPr lang="en-US" sz="2600" dirty="0" smtClean="0"/>
              <a:t>Geoid99</a:t>
            </a:r>
          </a:p>
          <a:p>
            <a:r>
              <a:rPr lang="en-US" sz="2600" dirty="0" smtClean="0"/>
              <a:t>Geoid96</a:t>
            </a:r>
          </a:p>
          <a:p>
            <a:endParaRPr lang="en-US" sz="2600" dirty="0" smtClean="0"/>
          </a:p>
        </p:txBody>
      </p:sp>
    </p:spTree>
    <p:extLst>
      <p:ext uri="{BB962C8B-B14F-4D97-AF65-F5344CB8AC3E}">
        <p14:creationId xmlns:p14="http://schemas.microsoft.com/office/powerpoint/2010/main" val="301987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additive="base">
                                        <p:cTn id="21"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 calcmode="lin" valueType="num">
                                      <p:cBhvr additive="base">
                                        <p:cTn id="33" dur="500" fill="hold"/>
                                        <p:tgtEl>
                                          <p:spTgt spid="10">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 calcmode="lin" valueType="num">
                                      <p:cBhvr additive="base">
                                        <p:cTn id="37" dur="500" fill="hold"/>
                                        <p:tgtEl>
                                          <p:spTgt spid="11">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1">
                                            <p:txEl>
                                              <p:pRg st="7" end="7"/>
                                            </p:txEl>
                                          </p:spTgt>
                                        </p:tgtEl>
                                        <p:attrNameLst>
                                          <p:attrName>style.visibility</p:attrName>
                                        </p:attrNameLst>
                                      </p:cBhvr>
                                      <p:to>
                                        <p:strVal val="visible"/>
                                      </p:to>
                                    </p:set>
                                    <p:anim calcmode="lin" valueType="num">
                                      <p:cBhvr additive="base">
                                        <p:cTn id="41" dur="500" fill="hold"/>
                                        <p:tgtEl>
                                          <p:spTgt spid="11">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1">
                                            <p:txEl>
                                              <p:pRg st="7" end="7"/>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1">
                                            <p:txEl>
                                              <p:pRg st="8" end="8"/>
                                            </p:txEl>
                                          </p:spTgt>
                                        </p:tgtEl>
                                        <p:attrNameLst>
                                          <p:attrName>style.visibility</p:attrName>
                                        </p:attrNameLst>
                                      </p:cBhvr>
                                      <p:to>
                                        <p:strVal val="visible"/>
                                      </p:to>
                                    </p:set>
                                    <p:anim calcmode="lin" valueType="num">
                                      <p:cBhvr additive="base">
                                        <p:cTn id="45" dur="500" fill="hold"/>
                                        <p:tgtEl>
                                          <p:spTgt spid="11">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45058" name="Rectangle 2"/>
          <p:cNvSpPr>
            <a:spLocks/>
          </p:cNvSpPr>
          <p:nvPr/>
        </p:nvSpPr>
        <p:spPr bwMode="auto">
          <a:xfrm>
            <a:off x="4021138" y="1676400"/>
            <a:ext cx="4741862" cy="4641850"/>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Replace the Vertical Datum of the USA by 2022 (at today’s funding) with a </a:t>
            </a:r>
            <a:r>
              <a:rPr lang="en-US" sz="2000" b="1" dirty="0">
                <a:solidFill>
                  <a:prstClr val="black"/>
                </a:solidFill>
                <a:latin typeface="Calibri"/>
                <a:ea typeface="ＭＳ Ｐゴシック" charset="0"/>
                <a:cs typeface="Times New Roman" pitchFamily="18" charset="0"/>
                <a:sym typeface="Times New Roman" pitchFamily="18" charset="0"/>
              </a:rPr>
              <a:t>gravimetric geoid accurate to 1 cm </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Orthometric heights accessed via GNSS accurate to 2 cm</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Three thrusts of project:</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Airborne gravity survey of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Long-term monitoring of geoid change</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Working to launch a collaborative effort with the USGS for simultaneous magnetic measurement</a:t>
            </a:r>
          </a:p>
        </p:txBody>
      </p:sp>
      <p:pic>
        <p:nvPicPr>
          <p:cNvPr id="60420"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381000"/>
            <a:ext cx="8458200" cy="1209675"/>
          </a:xfrm>
          <a:prstGeom prst="rect">
            <a:avLst/>
          </a:prstGeom>
          <a:noFill/>
          <a:ln w="12700">
            <a:noFill/>
            <a:miter lim="0"/>
            <a:headEnd/>
            <a:tailEnd/>
          </a:ln>
        </p:spPr>
        <p:txBody>
          <a:bodyPr lIns="88882" tIns="50791" rIns="88882" bIns="50791" anchor="ctr">
            <a:spAutoFit/>
          </a:bodyPr>
          <a:lstStyle/>
          <a:p>
            <a:pPr algn="ctr" defTabSz="913028">
              <a:defRPr/>
            </a:pPr>
            <a:r>
              <a:rPr lang="en-US" sz="3600" b="1" dirty="0">
                <a:solidFill>
                  <a:prstClr val="black"/>
                </a:solidFill>
                <a:latin typeface="Calibri"/>
                <a:ea typeface="ＭＳ Ｐゴシック" charset="0"/>
                <a:cs typeface="Times New Roman" pitchFamily="18" charset="0"/>
                <a:sym typeface="Times New Roman" pitchFamily="18" charset="0"/>
              </a:rPr>
              <a:t>Gravity for the Redefinition of the American Vertical Datum (GRAV-D) </a:t>
            </a:r>
            <a:endParaRPr lang="en-US" sz="1400" b="1" dirty="0">
              <a:solidFill>
                <a:prstClr val="black"/>
              </a:solidFill>
              <a:latin typeface="Calibri"/>
              <a:ea typeface="ＭＳ Ｐゴシック" charset="0"/>
              <a:cs typeface="ＭＳ Ｐゴシック" charset="0"/>
            </a:endParaRPr>
          </a:p>
        </p:txBody>
      </p:sp>
      <p:pic>
        <p:nvPicPr>
          <p:cNvPr id="60422" name="Picture 3"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601788"/>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60423" name="Rectangle 4"/>
          <p:cNvSpPr txBox="1">
            <a:spLocks noChangeArrowheads="1"/>
          </p:cNvSpPr>
          <p:nvPr/>
        </p:nvSpPr>
        <p:spPr bwMode="auto">
          <a:xfrm>
            <a:off x="327025" y="6040438"/>
            <a:ext cx="3360738" cy="7858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buFontTx/>
              <a:buNone/>
            </a:pPr>
            <a:r>
              <a:rPr lang="en-US" altLang="en-US" sz="1800" b="1" i="1" u="sng">
                <a:solidFill>
                  <a:srgbClr val="FFFF00"/>
                </a:solidFill>
                <a:ea typeface="+mn-ea"/>
              </a:rPr>
              <a:t>Gravity</a:t>
            </a:r>
            <a:r>
              <a:rPr lang="en-US" altLang="en-US" sz="1800" i="1">
                <a:solidFill>
                  <a:srgbClr val="FFFF00"/>
                </a:solidFill>
                <a:ea typeface="+mn-ea"/>
              </a:rPr>
              <a:t> and </a:t>
            </a:r>
            <a:r>
              <a:rPr lang="en-US" altLang="en-US" sz="1800" b="1" i="1" u="sng">
                <a:solidFill>
                  <a:srgbClr val="FFFF00"/>
                </a:solidFill>
                <a:ea typeface="+mn-ea"/>
              </a:rPr>
              <a:t>Heights</a:t>
            </a:r>
            <a:r>
              <a:rPr lang="en-US" altLang="en-US" sz="1800" i="1">
                <a:solidFill>
                  <a:srgbClr val="FFFF00"/>
                </a:solidFill>
                <a:ea typeface="+mn-ea"/>
              </a:rPr>
              <a:t> are</a:t>
            </a:r>
          </a:p>
          <a:p>
            <a:pPr algn="ctr" defTabSz="914400" eaLnBrk="1" hangingPunct="1">
              <a:buFontTx/>
              <a:buNone/>
            </a:pPr>
            <a:r>
              <a:rPr lang="en-US" altLang="en-US" sz="1800" i="1">
                <a:solidFill>
                  <a:srgbClr val="FFFF00"/>
                </a:solidFill>
                <a:ea typeface="+mn-ea"/>
              </a:rPr>
              <a:t>inseparably connected</a:t>
            </a:r>
            <a:endParaRPr lang="en-US" altLang="en-US" sz="1800" b="1" i="1">
              <a:solidFill>
                <a:prstClr val="black"/>
              </a:solidFill>
              <a:ea typeface="+mn-ea"/>
            </a:endParaRPr>
          </a:p>
        </p:txBody>
      </p:sp>
    </p:spTree>
    <p:extLst>
      <p:ext uri="{BB962C8B-B14F-4D97-AF65-F5344CB8AC3E}">
        <p14:creationId xmlns:p14="http://schemas.microsoft.com/office/powerpoint/2010/main" val="3399133599"/>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1219200" y="1905000"/>
            <a:ext cx="7410450" cy="3933825"/>
          </a:xfrm>
        </p:spPr>
        <p:txBody>
          <a:bodyPr/>
          <a:lstStyle/>
          <a:p>
            <a:r>
              <a:rPr lang="en-US" b="1" dirty="0" smtClean="0"/>
              <a:t>GRAV-D will mean:</a:t>
            </a:r>
          </a:p>
          <a:p>
            <a:pPr lvl="1"/>
            <a:r>
              <a:rPr lang="en-US" dirty="0" smtClean="0"/>
              <a:t>As the H=0 surface, the geoid will be tracked over time to keep the datum up to date</a:t>
            </a:r>
          </a:p>
          <a:p>
            <a:pPr lvl="1"/>
            <a:r>
              <a:rPr lang="en-US" dirty="0" smtClean="0"/>
              <a:t>The reliance on passive marks will dwindle to:</a:t>
            </a:r>
          </a:p>
          <a:p>
            <a:pPr lvl="2"/>
            <a:r>
              <a:rPr lang="en-US" dirty="0" smtClean="0"/>
              <a:t>Secondary access to the datum</a:t>
            </a:r>
          </a:p>
          <a:p>
            <a:pPr lvl="2"/>
            <a:r>
              <a:rPr lang="en-US" dirty="0" smtClean="0"/>
              <a:t>Minimal NGS involvement</a:t>
            </a:r>
          </a:p>
          <a:p>
            <a:pPr lvl="3"/>
            <a:r>
              <a:rPr lang="en-US" dirty="0" smtClean="0"/>
              <a:t>Maintenance/checking in the hands of users</a:t>
            </a:r>
          </a:p>
          <a:p>
            <a:pPr lvl="2"/>
            <a:r>
              <a:rPr lang="en-US" dirty="0" smtClean="0"/>
              <a:t>Use at your own risk</a:t>
            </a:r>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defTabSz="914400" eaLnBrk="0" hangingPunct="0">
              <a:defRPr/>
            </a:pPr>
            <a:r>
              <a:rPr lang="en-US" sz="4400" b="1" kern="0" dirty="0">
                <a:solidFill>
                  <a:prstClr val="black"/>
                </a:solidFill>
                <a:latin typeface="Times New Roman" pitchFamily="18" charset="0"/>
                <a:ea typeface="+mn-ea"/>
                <a:cs typeface="Times New Roman" pitchFamily="18" charset="0"/>
              </a:rPr>
              <a:t>What is GRAV-D? </a:t>
            </a:r>
          </a:p>
        </p:txBody>
      </p:sp>
    </p:spTree>
    <p:extLst>
      <p:ext uri="{BB962C8B-B14F-4D97-AF65-F5344CB8AC3E}">
        <p14:creationId xmlns:p14="http://schemas.microsoft.com/office/powerpoint/2010/main" val="21743253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57200"/>
            <a:ext cx="8458200" cy="889000"/>
          </a:xfrm>
        </p:spPr>
        <p:txBody>
          <a:bodyPr/>
          <a:lstStyle/>
          <a:p>
            <a:pPr eaLnBrk="1" hangingPunct="1"/>
            <a:r>
              <a:rPr lang="en-US" sz="2800" smtClean="0"/>
              <a:t>Gravity Survey Plan</a:t>
            </a:r>
          </a:p>
        </p:txBody>
      </p:sp>
      <p:sp>
        <p:nvSpPr>
          <p:cNvPr id="44035" name="Rectangle 3"/>
          <p:cNvSpPr>
            <a:spLocks noGrp="1" noChangeArrowheads="1"/>
          </p:cNvSpPr>
          <p:nvPr>
            <p:ph type="body" idx="1"/>
          </p:nvPr>
        </p:nvSpPr>
        <p:spPr>
          <a:xfrm>
            <a:off x="1003300" y="1435100"/>
            <a:ext cx="7594600" cy="3594100"/>
          </a:xfrm>
        </p:spPr>
        <p:txBody>
          <a:bodyPr/>
          <a:lstStyle/>
          <a:p>
            <a:pPr eaLnBrk="1" hangingPunct="1">
              <a:lnSpc>
                <a:spcPct val="75000"/>
              </a:lnSpc>
            </a:pPr>
            <a:r>
              <a:rPr lang="en-US" sz="2400" smtClean="0"/>
              <a:t>National Scale Part 1</a:t>
            </a:r>
          </a:p>
          <a:p>
            <a:pPr eaLnBrk="1" hangingPunct="1">
              <a:lnSpc>
                <a:spcPct val="75000"/>
              </a:lnSpc>
            </a:pPr>
            <a:endParaRPr lang="en-US" sz="2400" smtClean="0"/>
          </a:p>
          <a:p>
            <a:pPr lvl="1" eaLnBrk="1" hangingPunct="1">
              <a:lnSpc>
                <a:spcPct val="75000"/>
              </a:lnSpc>
            </a:pPr>
            <a:r>
              <a:rPr lang="en-US" sz="2400" smtClean="0"/>
              <a:t>Predominantly through airborne gravity</a:t>
            </a:r>
          </a:p>
          <a:p>
            <a:pPr lvl="1" eaLnBrk="1" hangingPunct="1">
              <a:lnSpc>
                <a:spcPct val="75000"/>
              </a:lnSpc>
              <a:buFontTx/>
              <a:buNone/>
            </a:pPr>
            <a:endParaRPr lang="en-US" sz="2400" smtClean="0"/>
          </a:p>
          <a:p>
            <a:pPr lvl="1" eaLnBrk="1" hangingPunct="1">
              <a:lnSpc>
                <a:spcPct val="75000"/>
              </a:lnSpc>
            </a:pPr>
            <a:r>
              <a:rPr lang="en-US" sz="2400" smtClean="0"/>
              <a:t>With Absolute Gravity for ties and checks</a:t>
            </a:r>
          </a:p>
          <a:p>
            <a:pPr lvl="1" eaLnBrk="1" hangingPunct="1">
              <a:lnSpc>
                <a:spcPct val="75000"/>
              </a:lnSpc>
            </a:pPr>
            <a:endParaRPr lang="en-US" sz="2400" smtClean="0"/>
          </a:p>
          <a:p>
            <a:pPr lvl="1" eaLnBrk="1" hangingPunct="1">
              <a:lnSpc>
                <a:spcPct val="75000"/>
              </a:lnSpc>
            </a:pPr>
            <a:r>
              <a:rPr lang="en-US" sz="2400" smtClean="0"/>
              <a:t>Relative Gravity for expanding local regions where airborne shows significant mismatch with existing terrestrial</a:t>
            </a:r>
          </a:p>
        </p:txBody>
      </p:sp>
      <p:pic>
        <p:nvPicPr>
          <p:cNvPr id="44036" name="Picture 3" descr="07_ngs_airborne_gravimeter_assemb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14888"/>
            <a:ext cx="2514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14888"/>
            <a:ext cx="20764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gme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52988"/>
            <a:ext cx="18288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84700"/>
            <a:ext cx="1295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ShapeType="1"/>
          </p:cNvCxnSpPr>
          <p:nvPr/>
        </p:nvCxnSpPr>
        <p:spPr bwMode="auto">
          <a:xfrm rot="5400000">
            <a:off x="69056" y="2978944"/>
            <a:ext cx="2528888" cy="11430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1790700" y="3467100"/>
            <a:ext cx="2057400" cy="13716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16200000" flipH="1">
            <a:off x="4886325" y="4429125"/>
            <a:ext cx="838200" cy="666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4972050" y="4343400"/>
            <a:ext cx="2876550" cy="509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45208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par>
                                <p:cTn id="18" presetID="18" presetClass="entr" presetSubtype="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1524000"/>
            <a:ext cx="5454650" cy="465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069998" y="1524000"/>
            <a:ext cx="5489529"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itle 1"/>
          <p:cNvSpPr>
            <a:spLocks noGrp="1"/>
          </p:cNvSpPr>
          <p:nvPr>
            <p:ph type="title"/>
          </p:nvPr>
        </p:nvSpPr>
        <p:spPr/>
        <p:txBody>
          <a:bodyPr/>
          <a:lstStyle/>
          <a:p>
            <a:pPr eaLnBrk="1" hangingPunct="1"/>
            <a:r>
              <a:rPr lang="en-US" altLang="en-US" smtClean="0"/>
              <a:t>Airborne Gravity Current Coverage</a:t>
            </a:r>
          </a:p>
        </p:txBody>
      </p:sp>
      <p:sp>
        <p:nvSpPr>
          <p:cNvPr id="66565" name="Rectangle 1"/>
          <p:cNvSpPr>
            <a:spLocks noChangeArrowheads="1"/>
          </p:cNvSpPr>
          <p:nvPr/>
        </p:nvSpPr>
        <p:spPr bwMode="auto">
          <a:xfrm>
            <a:off x="511175" y="63785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400">
                <a:solidFill>
                  <a:prstClr val="black"/>
                </a:solidFill>
                <a:latin typeface="Arial" pitchFamily="34" charset="0"/>
                <a:ea typeface="+mn-ea"/>
                <a:cs typeface="Arial" pitchFamily="34" charset="0"/>
                <a:hlinkClick r:id="rId5"/>
              </a:rPr>
              <a:t>http://www.ngs.noaa.gov/GRAV-D/data_products.shtml</a:t>
            </a:r>
            <a:endParaRPr lang="en-US" altLang="en-US" sz="1400">
              <a:solidFill>
                <a:prstClr val="black"/>
              </a:solidFill>
              <a:latin typeface="Arial" pitchFamily="34" charset="0"/>
              <a:ea typeface="+mn-ea"/>
              <a:cs typeface="Arial" pitchFamily="34" charset="0"/>
            </a:endParaRPr>
          </a:p>
        </p:txBody>
      </p:sp>
      <p:sp>
        <p:nvSpPr>
          <p:cNvPr id="2" name="TextBox 1"/>
          <p:cNvSpPr txBox="1"/>
          <p:nvPr/>
        </p:nvSpPr>
        <p:spPr>
          <a:xfrm>
            <a:off x="7458075" y="2438400"/>
            <a:ext cx="1447800" cy="1200150"/>
          </a:xfrm>
          <a:prstGeom prst="rect">
            <a:avLst/>
          </a:prstGeom>
          <a:solidFill>
            <a:schemeClr val="bg1">
              <a:lumMod val="85000"/>
            </a:schemeClr>
          </a:solidFill>
        </p:spPr>
        <p:txBody>
          <a:bodyPr>
            <a:spAutoFit/>
          </a:bodyPr>
          <a:lstStyle/>
          <a:p>
            <a:pPr defTabSz="914400">
              <a:defRPr/>
            </a:pPr>
            <a:r>
              <a:rPr lang="en-US" dirty="0">
                <a:solidFill>
                  <a:srgbClr val="00B050"/>
                </a:solidFill>
                <a:latin typeface="Arial" pitchFamily="34" charset="0"/>
                <a:ea typeface="+mn-ea"/>
              </a:rPr>
              <a:t>Complete</a:t>
            </a:r>
          </a:p>
          <a:p>
            <a:pPr defTabSz="914400">
              <a:defRPr/>
            </a:pPr>
            <a:r>
              <a:rPr lang="en-US" dirty="0">
                <a:solidFill>
                  <a:srgbClr val="0070C0"/>
                </a:solidFill>
                <a:latin typeface="Arial" pitchFamily="34" charset="0"/>
                <a:ea typeface="+mn-ea"/>
              </a:rPr>
              <a:t>Processing</a:t>
            </a:r>
          </a:p>
          <a:p>
            <a:pPr defTabSz="914400">
              <a:defRPr/>
            </a:pPr>
            <a:r>
              <a:rPr lang="en-US" dirty="0">
                <a:solidFill>
                  <a:srgbClr val="FFC000"/>
                </a:solidFill>
                <a:latin typeface="Arial" pitchFamily="34" charset="0"/>
                <a:ea typeface="+mn-ea"/>
              </a:rPr>
              <a:t>Collecting</a:t>
            </a:r>
          </a:p>
          <a:p>
            <a:pPr defTabSz="914400">
              <a:defRPr/>
            </a:pPr>
            <a:r>
              <a:rPr lang="en-US" dirty="0">
                <a:solidFill>
                  <a:prstClr val="white"/>
                </a:solidFill>
                <a:latin typeface="Arial" pitchFamily="34" charset="0"/>
                <a:ea typeface="+mn-ea"/>
              </a:rPr>
              <a:t>Planned</a:t>
            </a:r>
          </a:p>
        </p:txBody>
      </p:sp>
      <p:sp>
        <p:nvSpPr>
          <p:cNvPr id="66567" name="TextBox 2"/>
          <p:cNvSpPr txBox="1">
            <a:spLocks noChangeArrowheads="1"/>
          </p:cNvSpPr>
          <p:nvPr/>
        </p:nvSpPr>
        <p:spPr bwMode="auto">
          <a:xfrm>
            <a:off x="7162800" y="2133600"/>
            <a:ext cx="2017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black"/>
                </a:solidFill>
                <a:latin typeface="Arial" pitchFamily="34" charset="0"/>
                <a:ea typeface="+mn-ea"/>
              </a:rPr>
              <a:t>Data Block Status</a:t>
            </a:r>
          </a:p>
        </p:txBody>
      </p:sp>
      <p:sp>
        <p:nvSpPr>
          <p:cNvPr id="66568" name="TextBox 3"/>
          <p:cNvSpPr txBox="1">
            <a:spLocks noChangeArrowheads="1"/>
          </p:cNvSpPr>
          <p:nvPr/>
        </p:nvSpPr>
        <p:spPr bwMode="auto">
          <a:xfrm>
            <a:off x="6971728" y="5192713"/>
            <a:ext cx="21467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dirty="0">
                <a:solidFill>
                  <a:prstClr val="black"/>
                </a:solidFill>
                <a:latin typeface="Arial" pitchFamily="34" charset="0"/>
                <a:ea typeface="+mn-ea"/>
              </a:rPr>
              <a:t>As of </a:t>
            </a:r>
            <a:r>
              <a:rPr lang="en-US" altLang="en-US" sz="1800" dirty="0" smtClean="0">
                <a:solidFill>
                  <a:prstClr val="black"/>
                </a:solidFill>
                <a:latin typeface="Arial" pitchFamily="34" charset="0"/>
                <a:ea typeface="+mn-ea"/>
              </a:rPr>
              <a:t>July 20, 2016</a:t>
            </a:r>
            <a:endParaRPr lang="en-US" altLang="en-US" sz="1800" dirty="0">
              <a:solidFill>
                <a:prstClr val="black"/>
              </a:solidFill>
              <a:latin typeface="Arial" pitchFamily="34" charset="0"/>
              <a:ea typeface="+mn-ea"/>
            </a:endParaRPr>
          </a:p>
        </p:txBody>
      </p:sp>
    </p:spTree>
    <p:extLst>
      <p:ext uri="{BB962C8B-B14F-4D97-AF65-F5344CB8AC3E}">
        <p14:creationId xmlns:p14="http://schemas.microsoft.com/office/powerpoint/2010/main" val="1256932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fade">
                                      <p:cBhvr>
                                        <p:cTn id="7" dur="500"/>
                                        <p:tgtEl>
                                          <p:spTgt spid="552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a:xfrm>
            <a:off x="457200" y="366713"/>
            <a:ext cx="8229600" cy="1143000"/>
          </a:xfrm>
        </p:spPr>
        <p:txBody>
          <a:bodyPr/>
          <a:lstStyle/>
          <a:p>
            <a:r>
              <a:rPr lang="en-US" altLang="en-US" smtClean="0"/>
              <a:t>GPRA* Performance Metric</a:t>
            </a:r>
            <a:br>
              <a:rPr lang="en-US" altLang="en-US" smtClean="0"/>
            </a:br>
            <a:r>
              <a:rPr lang="en-US" altLang="en-US" sz="3600" smtClean="0"/>
              <a:t>For Airborne Surveys</a:t>
            </a:r>
            <a:endParaRPr lang="en-US" altLang="en-US" smtClean="0"/>
          </a:p>
        </p:txBody>
      </p:sp>
      <p:graphicFrame>
        <p:nvGraphicFramePr>
          <p:cNvPr id="4" name="Table 3"/>
          <p:cNvGraphicFramePr>
            <a:graphicFrameLocks noGrp="1"/>
          </p:cNvGraphicFramePr>
          <p:nvPr>
            <p:extLst>
              <p:ext uri="{D42A27DB-BD31-4B8C-83A1-F6EECF244321}">
                <p14:modId xmlns:p14="http://schemas.microsoft.com/office/powerpoint/2010/main" val="1963516030"/>
              </p:ext>
            </p:extLst>
          </p:nvPr>
        </p:nvGraphicFramePr>
        <p:xfrm>
          <a:off x="492125" y="2303463"/>
          <a:ext cx="8159753" cy="2092325"/>
        </p:xfrm>
        <a:graphic>
          <a:graphicData uri="http://schemas.openxmlformats.org/drawingml/2006/table">
            <a:tbl>
              <a:tblPr/>
              <a:tblGrid>
                <a:gridCol w="685895"/>
                <a:gridCol w="574667"/>
                <a:gridCol w="523861"/>
                <a:gridCol w="523861"/>
                <a:gridCol w="523861"/>
                <a:gridCol w="523861"/>
                <a:gridCol w="523861"/>
                <a:gridCol w="523861"/>
                <a:gridCol w="523861"/>
                <a:gridCol w="523861"/>
                <a:gridCol w="523861"/>
                <a:gridCol w="523861"/>
                <a:gridCol w="625474"/>
                <a:gridCol w="1035107"/>
              </a:tblGrid>
              <a:tr h="214323">
                <a:tc rowSpan="2">
                  <a:txBody>
                    <a:bodyPr/>
                    <a:lstStyle/>
                    <a:p>
                      <a:pPr marL="0" marR="0" algn="ctr">
                        <a:spcBef>
                          <a:spcPts val="0"/>
                        </a:spcBef>
                        <a:spcAft>
                          <a:spcPts val="0"/>
                        </a:spcAft>
                      </a:pPr>
                      <a:endParaRPr lang="en-US" sz="1400" dirty="0">
                        <a:latin typeface="Times New Roman"/>
                        <a:ea typeface="Calibri"/>
                      </a:endParaRPr>
                    </a:p>
                    <a:p>
                      <a:pPr marL="0" marR="0" algn="ctr">
                        <a:spcBef>
                          <a:spcPts val="0"/>
                        </a:spcBef>
                        <a:spcAft>
                          <a:spcPts val="0"/>
                        </a:spcAft>
                      </a:pPr>
                      <a:r>
                        <a:rPr lang="en-US" sz="1100" b="1" dirty="0">
                          <a:latin typeface="Times New Roman"/>
                          <a:ea typeface="Calibri"/>
                        </a:rPr>
                        <a:t>FY09 </a:t>
                      </a:r>
                      <a:r>
                        <a:rPr lang="en-US" sz="1100" b="1" dirty="0" smtClean="0">
                          <a:latin typeface="Times New Roman"/>
                          <a:ea typeface="Calibri"/>
                        </a:rPr>
                        <a:t>Baseline</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marL="0" marR="0" algn="ctr">
                        <a:spcBef>
                          <a:spcPts val="0"/>
                        </a:spcBef>
                        <a:spcAft>
                          <a:spcPts val="0"/>
                        </a:spcAft>
                      </a:pPr>
                      <a:r>
                        <a:rPr lang="en-US" sz="1400" b="1" dirty="0" smtClean="0">
                          <a:latin typeface="Times New Roman"/>
                          <a:ea typeface="Calibri"/>
                        </a:rPr>
                        <a:t>Targets </a:t>
                      </a:r>
                      <a:r>
                        <a:rPr lang="en-US" sz="1400" b="1" dirty="0" err="1" smtClean="0">
                          <a:latin typeface="Times New Roman"/>
                          <a:ea typeface="Calibri"/>
                        </a:rPr>
                        <a:t>vs</a:t>
                      </a:r>
                      <a:r>
                        <a:rPr lang="en-US" sz="1400" b="1" dirty="0" smtClean="0">
                          <a:latin typeface="Times New Roman"/>
                          <a:ea typeface="Calibri"/>
                        </a:rPr>
                        <a:t> Actual</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2916">
                <a:tc vMerge="1">
                  <a:txBody>
                    <a:bodyPr/>
                    <a:lstStyle/>
                    <a:p>
                      <a:endParaRPr lang="en-US"/>
                    </a:p>
                  </a:txBody>
                  <a:tcPr/>
                </a:tc>
                <a:tc>
                  <a:txBody>
                    <a:bodyPr/>
                    <a:lstStyle/>
                    <a:p>
                      <a:pPr marL="0" marR="0" algn="ctr">
                        <a:spcBef>
                          <a:spcPts val="0"/>
                        </a:spcBef>
                        <a:spcAft>
                          <a:spcPts val="0"/>
                        </a:spcAft>
                      </a:pPr>
                      <a:r>
                        <a:rPr lang="en-US" sz="1100" b="1" dirty="0">
                          <a:latin typeface="Times New Roman"/>
                          <a:ea typeface="Calibri"/>
                        </a:rPr>
                        <a:t>FY10</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FY11</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FY12</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FY13</a:t>
                      </a:r>
                      <a:endParaRPr lang="en-US" sz="140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FY14</a:t>
                      </a:r>
                      <a:endParaRPr lang="en-US" sz="140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FY15</a:t>
                      </a:r>
                      <a:endParaRPr lang="en-US" sz="140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FY16</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FY17</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FY18</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FY19</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FY20</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FY21</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latin typeface="Times New Roman"/>
                          <a:ea typeface="Calibri"/>
                        </a:rPr>
                        <a:t>FY22</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767543">
                <a:tc>
                  <a:txBody>
                    <a:bodyPr/>
                    <a:lstStyle/>
                    <a:p>
                      <a:pPr marL="0" marR="0" algn="ctr">
                        <a:spcBef>
                          <a:spcPts val="0"/>
                        </a:spcBef>
                        <a:spcAft>
                          <a:spcPts val="0"/>
                        </a:spcAft>
                      </a:pPr>
                      <a:r>
                        <a:rPr lang="en-US" sz="1600" dirty="0">
                          <a:latin typeface="Times New Roman"/>
                          <a:ea typeface="Calibri"/>
                        </a:rPr>
                        <a:t>6.14%</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Times New Roman"/>
                          <a:ea typeface="Calibri"/>
                        </a:rPr>
                        <a:t>7.5%</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12%</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20%</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28%</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36%</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45%</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53%</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60%</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68%</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76%</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84%</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92%</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dirty="0" smtClean="0">
                          <a:latin typeface="Times New Roman"/>
                          <a:ea typeface="Calibri"/>
                        </a:rPr>
                        <a:t>100% and Implement</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767543">
                <a:tc>
                  <a:txBody>
                    <a:bodyPr/>
                    <a:lstStyle/>
                    <a:p>
                      <a:pPr marL="0" marR="0" algn="ctr">
                        <a:spcBef>
                          <a:spcPts val="0"/>
                        </a:spcBef>
                        <a:spcAft>
                          <a:spcPts val="0"/>
                        </a:spcAft>
                      </a:pPr>
                      <a:r>
                        <a:rPr lang="en-US" sz="1600" dirty="0" smtClean="0">
                          <a:latin typeface="Times New Roman"/>
                          <a:ea typeface="Calibri"/>
                        </a:rPr>
                        <a:t>6.14</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7.8</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14.7</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23.9</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31.0</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38.1</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45.6</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53.0</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bl>
          </a:graphicData>
        </a:graphic>
      </p:graphicFrame>
      <p:sp>
        <p:nvSpPr>
          <p:cNvPr id="178243" name="TextBox 5"/>
          <p:cNvSpPr txBox="1">
            <a:spLocks noChangeArrowheads="1"/>
          </p:cNvSpPr>
          <p:nvPr/>
        </p:nvSpPr>
        <p:spPr bwMode="auto">
          <a:xfrm>
            <a:off x="1143000" y="5257800"/>
            <a:ext cx="70199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indent="233363"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pPr>
            <a:r>
              <a:rPr lang="en-US" altLang="en-US" sz="1600" b="1">
                <a:solidFill>
                  <a:srgbClr val="000000"/>
                </a:solidFill>
                <a:ea typeface="Calibri" pitchFamily="34" charset="0"/>
                <a:cs typeface="Calibri" pitchFamily="34" charset="0"/>
              </a:rPr>
              <a:t>Measure</a:t>
            </a:r>
            <a:r>
              <a:rPr lang="en-US" altLang="en-US" sz="1600">
                <a:solidFill>
                  <a:srgbClr val="000000"/>
                </a:solidFill>
                <a:ea typeface="Calibri" pitchFamily="34" charset="0"/>
                <a:cs typeface="Calibri" pitchFamily="34" charset="0"/>
              </a:rPr>
              <a:t>: Percentage of the U.S. and its territories with GRAV-D data available </a:t>
            </a:r>
          </a:p>
          <a:p>
            <a:pPr defTabSz="914400" eaLnBrk="1" hangingPunct="1">
              <a:spcBef>
                <a:spcPct val="0"/>
              </a:spcBef>
              <a:buFontTx/>
              <a:buNone/>
            </a:pPr>
            <a:r>
              <a:rPr lang="en-US" altLang="en-US" sz="1600">
                <a:solidFill>
                  <a:srgbClr val="000000"/>
                </a:solidFill>
                <a:ea typeface="Calibri" pitchFamily="34" charset="0"/>
                <a:cs typeface="Calibri" pitchFamily="34" charset="0"/>
              </a:rPr>
              <a:t>to support a 1 cm geoid supporting 2 cm orthometric heights.</a:t>
            </a:r>
          </a:p>
          <a:p>
            <a:pPr defTabSz="914400" eaLnBrk="1" hangingPunct="1">
              <a:spcBef>
                <a:spcPct val="0"/>
              </a:spcBef>
              <a:buFontTx/>
              <a:buNone/>
            </a:pPr>
            <a:endParaRPr lang="en-US" altLang="en-US" sz="1600">
              <a:solidFill>
                <a:srgbClr val="000000"/>
              </a:solidFill>
              <a:ea typeface="Calibri" pitchFamily="34" charset="0"/>
              <a:cs typeface="Calibri" pitchFamily="34" charset="0"/>
            </a:endParaRPr>
          </a:p>
        </p:txBody>
      </p:sp>
      <p:sp>
        <p:nvSpPr>
          <p:cNvPr id="178244" name="TextBox 6"/>
          <p:cNvSpPr txBox="1">
            <a:spLocks noChangeArrowheads="1"/>
          </p:cNvSpPr>
          <p:nvPr/>
        </p:nvSpPr>
        <p:spPr bwMode="auto">
          <a:xfrm>
            <a:off x="2514600" y="6102350"/>
            <a:ext cx="42767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300" b="1">
                <a:solidFill>
                  <a:srgbClr val="000000"/>
                </a:solidFill>
                <a:cs typeface="Times New Roman" pitchFamily="18" charset="0"/>
              </a:rPr>
              <a:t>*GPRA = Government Performance and Results Act of 1993</a:t>
            </a:r>
          </a:p>
        </p:txBody>
      </p:sp>
      <p:sp>
        <p:nvSpPr>
          <p:cNvPr id="6" name="Oval 5"/>
          <p:cNvSpPr/>
          <p:nvPr/>
        </p:nvSpPr>
        <p:spPr>
          <a:xfrm>
            <a:off x="4329113" y="3886200"/>
            <a:ext cx="609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178246" name="TextBox 6"/>
          <p:cNvSpPr txBox="1">
            <a:spLocks noChangeArrowheads="1"/>
          </p:cNvSpPr>
          <p:nvPr/>
        </p:nvSpPr>
        <p:spPr bwMode="auto">
          <a:xfrm>
            <a:off x="4459288" y="4495800"/>
            <a:ext cx="3172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dirty="0">
                <a:solidFill>
                  <a:srgbClr val="000000"/>
                </a:solidFill>
                <a:latin typeface="Arial" pitchFamily="34" charset="0"/>
                <a:cs typeface="Arial" pitchFamily="34" charset="0"/>
              </a:rPr>
              <a:t>Oct. 2015 through </a:t>
            </a:r>
            <a:r>
              <a:rPr lang="en-US" altLang="en-US" sz="1800" dirty="0" smtClean="0">
                <a:solidFill>
                  <a:srgbClr val="000000"/>
                </a:solidFill>
                <a:latin typeface="Arial" pitchFamily="34" charset="0"/>
                <a:cs typeface="Arial" pitchFamily="34" charset="0"/>
              </a:rPr>
              <a:t>June </a:t>
            </a:r>
            <a:r>
              <a:rPr lang="en-US" altLang="en-US" sz="1800" dirty="0">
                <a:solidFill>
                  <a:srgbClr val="000000"/>
                </a:solidFill>
                <a:latin typeface="Arial" pitchFamily="34" charset="0"/>
                <a:cs typeface="Arial" pitchFamily="34" charset="0"/>
              </a:rPr>
              <a:t>2016</a:t>
            </a:r>
          </a:p>
        </p:txBody>
      </p:sp>
      <p:cxnSp>
        <p:nvCxnSpPr>
          <p:cNvPr id="9" name="Straight Arrow Connector 8"/>
          <p:cNvCxnSpPr/>
          <p:nvPr/>
        </p:nvCxnSpPr>
        <p:spPr>
          <a:xfrm flipH="1" flipV="1">
            <a:off x="4611688" y="4191000"/>
            <a:ext cx="152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362312"/>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defRPr/>
            </a:pPr>
            <a:r>
              <a:rPr lang="en-US" dirty="0" smtClean="0">
                <a:solidFill>
                  <a:srgbClr val="0000FF"/>
                </a:solidFill>
                <a:latin typeface="+mn-lt"/>
              </a:rPr>
              <a:t>GRAV-D Aircraft</a:t>
            </a:r>
          </a:p>
        </p:txBody>
      </p:sp>
      <p:sp>
        <p:nvSpPr>
          <p:cNvPr id="3" name="Content Placeholder 2"/>
          <p:cNvSpPr>
            <a:spLocks noGrp="1"/>
          </p:cNvSpPr>
          <p:nvPr>
            <p:ph idx="1"/>
          </p:nvPr>
        </p:nvSpPr>
        <p:spPr>
          <a:xfrm>
            <a:off x="304800" y="1524000"/>
            <a:ext cx="4419600" cy="4525963"/>
          </a:xfrm>
        </p:spPr>
        <p:txBody>
          <a:bodyPr/>
          <a:lstStyle/>
          <a:p>
            <a:r>
              <a:rPr lang="en-US" altLang="en-US" sz="2800" smtClean="0"/>
              <a:t>DOI Bureau of Land Management</a:t>
            </a:r>
          </a:p>
          <a:p>
            <a:pPr lvl="1"/>
            <a:r>
              <a:rPr lang="en-US" altLang="en-US" sz="2400" smtClean="0"/>
              <a:t>Pilatus PC-12</a:t>
            </a:r>
          </a:p>
          <a:p>
            <a:r>
              <a:rPr lang="en-US" altLang="en-US" sz="2800" smtClean="0"/>
              <a:t>Fugro</a:t>
            </a:r>
          </a:p>
          <a:p>
            <a:pPr lvl="1"/>
            <a:r>
              <a:rPr lang="en-US" altLang="en-US" sz="2400" smtClean="0"/>
              <a:t>King Air E-90A</a:t>
            </a:r>
          </a:p>
          <a:p>
            <a:r>
              <a:rPr lang="en-US" altLang="en-US" sz="2800" smtClean="0"/>
              <a:t>Naval Research Lab</a:t>
            </a:r>
          </a:p>
          <a:p>
            <a:pPr lvl="1"/>
            <a:r>
              <a:rPr lang="en-US" altLang="en-US" sz="2400" smtClean="0"/>
              <a:t>King Air RC-12</a:t>
            </a:r>
          </a:p>
          <a:p>
            <a:r>
              <a:rPr lang="en-US" altLang="en-US" sz="2800" smtClean="0"/>
              <a:t>NOAA </a:t>
            </a:r>
          </a:p>
          <a:p>
            <a:pPr lvl="1"/>
            <a:r>
              <a:rPr lang="en-US" altLang="en-US" sz="2400" smtClean="0"/>
              <a:t>Gulfstream Jet Prop</a:t>
            </a:r>
          </a:p>
          <a:p>
            <a:pPr lvl="1"/>
            <a:r>
              <a:rPr lang="en-US" altLang="en-US" sz="2400" smtClean="0"/>
              <a:t>NOAA P-3 Hurricane Hunter</a:t>
            </a:r>
          </a:p>
          <a:p>
            <a:pPr lvl="2"/>
            <a:endParaRPr lang="en-US" altLang="en-US" smtClean="0"/>
          </a:p>
          <a:p>
            <a:pPr lvl="1"/>
            <a:endParaRPr lang="en-US" altLang="en-US" smtClean="0"/>
          </a:p>
        </p:txBody>
      </p:sp>
      <p:pic>
        <p:nvPicPr>
          <p:cNvPr id="6150" name="Picture 3" descr="C:\Work\GRAV-D\Images-graphics\Turbo Commander\IMG_1009_cr.JPG"/>
          <p:cNvPicPr>
            <a:picLocks noChangeAspect="1" noChangeArrowheads="1"/>
          </p:cNvPicPr>
          <p:nvPr/>
        </p:nvPicPr>
        <p:blipFill>
          <a:blip r:embed="rId3">
            <a:extLst>
              <a:ext uri="{28A0092B-C50C-407E-A947-70E740481C1C}">
                <a14:useLocalDpi xmlns:a14="http://schemas.microsoft.com/office/drawing/2010/main" val="0"/>
              </a:ext>
            </a:extLst>
          </a:blip>
          <a:srcRect t="20213" r="929" b="9967"/>
          <a:stretch>
            <a:fillRect/>
          </a:stretch>
        </p:blipFill>
        <p:spPr bwMode="auto">
          <a:xfrm>
            <a:off x="5075238" y="5197475"/>
            <a:ext cx="35655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C:\Documents and Settings\vicki.childers\Desktop\KingAi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612900"/>
            <a:ext cx="195103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10"/>
          <p:cNvSpPr txBox="1">
            <a:spLocks noChangeArrowheads="1"/>
          </p:cNvSpPr>
          <p:nvPr/>
        </p:nvSpPr>
        <p:spPr bwMode="auto">
          <a:xfrm>
            <a:off x="4284663" y="2895600"/>
            <a:ext cx="17129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en-US" sz="2200" dirty="0">
                <a:solidFill>
                  <a:prstClr val="black"/>
                </a:solidFill>
                <a:latin typeface="Calibri"/>
                <a:ea typeface="+mn-ea"/>
              </a:rPr>
              <a:t>Pilatus PC-12</a:t>
            </a:r>
          </a:p>
        </p:txBody>
      </p:sp>
      <p:sp>
        <p:nvSpPr>
          <p:cNvPr id="12" name="TextBox 11"/>
          <p:cNvSpPr txBox="1">
            <a:spLocks noChangeArrowheads="1"/>
          </p:cNvSpPr>
          <p:nvPr/>
        </p:nvSpPr>
        <p:spPr bwMode="auto">
          <a:xfrm>
            <a:off x="6911975" y="4213225"/>
            <a:ext cx="18415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en-US" sz="2200" dirty="0">
                <a:solidFill>
                  <a:prstClr val="black"/>
                </a:solidFill>
                <a:latin typeface="Calibri"/>
                <a:ea typeface="+mn-ea"/>
              </a:rPr>
              <a:t>King Air E-90A</a:t>
            </a:r>
          </a:p>
        </p:txBody>
      </p:sp>
      <p:pic>
        <p:nvPicPr>
          <p:cNvPr id="69640" name="Picture 1"/>
          <p:cNvPicPr>
            <a:picLocks noChangeAspect="1"/>
          </p:cNvPicPr>
          <p:nvPr/>
        </p:nvPicPr>
        <p:blipFill>
          <a:blip r:embed="rId5">
            <a:extLst>
              <a:ext uri="{28A0092B-C50C-407E-A947-70E740481C1C}">
                <a14:useLocalDpi xmlns:a14="http://schemas.microsoft.com/office/drawing/2010/main" val="0"/>
              </a:ext>
            </a:extLst>
          </a:blip>
          <a:srcRect t="12566" b="21805"/>
          <a:stretch>
            <a:fillRect/>
          </a:stretch>
        </p:blipFill>
        <p:spPr bwMode="auto">
          <a:xfrm>
            <a:off x="3592513" y="1528763"/>
            <a:ext cx="2882900"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P9210001"/>
          <p:cNvPicPr>
            <a:picLocks noChangeAspect="1" noChangeArrowheads="1"/>
          </p:cNvPicPr>
          <p:nvPr/>
        </p:nvPicPr>
        <p:blipFill>
          <a:blip r:embed="rId6">
            <a:extLst>
              <a:ext uri="{28A0092B-C50C-407E-A947-70E740481C1C}">
                <a14:useLocalDpi xmlns:a14="http://schemas.microsoft.com/office/drawing/2010/main" val="0"/>
              </a:ext>
            </a:extLst>
          </a:blip>
          <a:srcRect t="15077" b="11572"/>
          <a:stretch>
            <a:fillRect/>
          </a:stretch>
        </p:blipFill>
        <p:spPr bwMode="auto">
          <a:xfrm>
            <a:off x="3657600" y="3276600"/>
            <a:ext cx="28829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4070350" y="4821238"/>
            <a:ext cx="18446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en-US" sz="2200" dirty="0">
                <a:solidFill>
                  <a:prstClr val="black"/>
                </a:solidFill>
                <a:latin typeface="Calibri"/>
                <a:ea typeface="+mn-ea"/>
              </a:rPr>
              <a:t>King Air RC-12</a:t>
            </a:r>
          </a:p>
        </p:txBody>
      </p:sp>
    </p:spTree>
    <p:extLst>
      <p:ext uri="{BB962C8B-B14F-4D97-AF65-F5344CB8AC3E}">
        <p14:creationId xmlns:p14="http://schemas.microsoft.com/office/powerpoint/2010/main" val="2739556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sz="3600" dirty="0" smtClean="0"/>
              <a:t>Validating Geoid Accuracy</a:t>
            </a:r>
          </a:p>
        </p:txBody>
      </p:sp>
      <p:sp>
        <p:nvSpPr>
          <p:cNvPr id="75779" name="Content Placeholder 2"/>
          <p:cNvSpPr>
            <a:spLocks noGrp="1"/>
          </p:cNvSpPr>
          <p:nvPr>
            <p:ph idx="1"/>
          </p:nvPr>
        </p:nvSpPr>
        <p:spPr/>
        <p:txBody>
          <a:bodyPr/>
          <a:lstStyle/>
          <a:p>
            <a:pPr>
              <a:buFont typeface="Arial" pitchFamily="34" charset="0"/>
              <a:buNone/>
            </a:pPr>
            <a:r>
              <a:rPr lang="en-US" altLang="en-US" b="1" smtClean="0"/>
              <a:t>“...the gravimetric geoid used in defining</a:t>
            </a:r>
            <a:br>
              <a:rPr lang="en-US" altLang="en-US" b="1" smtClean="0"/>
            </a:br>
            <a:r>
              <a:rPr lang="en-US" altLang="en-US" b="1" smtClean="0"/>
              <a:t>the </a:t>
            </a:r>
            <a:r>
              <a:rPr lang="en-US" altLang="en-US" b="1" i="1" smtClean="0"/>
              <a:t>future vertical datum of the United States</a:t>
            </a:r>
            <a:r>
              <a:rPr lang="en-US" altLang="en-US" b="1" smtClean="0"/>
              <a:t> should have an absolute accuracy of 1 centimeter at any place and at any time.”</a:t>
            </a:r>
          </a:p>
          <a:p>
            <a:pPr>
              <a:buFont typeface="Arial" pitchFamily="34" charset="0"/>
              <a:buNone/>
            </a:pPr>
            <a:r>
              <a:rPr lang="en-US" altLang="en-US" b="1" smtClean="0"/>
              <a:t>				-- The NGS 10 year plan 					(2008-2018)</a:t>
            </a:r>
          </a:p>
          <a:p>
            <a:pPr>
              <a:buFont typeface="Arial" pitchFamily="34" charset="0"/>
              <a:buNone/>
            </a:pPr>
            <a:endParaRPr lang="en-US" altLang="en-US" b="1" smtClean="0"/>
          </a:p>
          <a:p>
            <a:pPr>
              <a:buFont typeface="Arial" pitchFamily="34" charset="0"/>
              <a:buNone/>
            </a:pPr>
            <a:r>
              <a:rPr lang="en-US" altLang="en-US" b="1" smtClean="0"/>
              <a:t>Admirable!...Achievable?</a:t>
            </a:r>
            <a:endParaRPr lang="en-US" altLang="en-US" smtClean="0"/>
          </a:p>
        </p:txBody>
      </p:sp>
    </p:spTree>
    <p:extLst>
      <p:ext uri="{BB962C8B-B14F-4D97-AF65-F5344CB8AC3E}">
        <p14:creationId xmlns:p14="http://schemas.microsoft.com/office/powerpoint/2010/main" val="34939894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595313"/>
            <a:ext cx="8229600" cy="1143000"/>
          </a:xfrm>
        </p:spPr>
        <p:txBody>
          <a:bodyPr/>
          <a:lstStyle/>
          <a:p>
            <a:r>
              <a:rPr lang="en-US" altLang="en-US" sz="3600" dirty="0" smtClean="0"/>
              <a:t>Validating Geoid Accuracy</a:t>
            </a:r>
            <a:br>
              <a:rPr lang="en-US" altLang="en-US" sz="3600" dirty="0" smtClean="0"/>
            </a:br>
            <a:endParaRPr lang="en-US" altLang="en-US" sz="3600" dirty="0" smtClean="0"/>
          </a:p>
        </p:txBody>
      </p:sp>
      <p:sp>
        <p:nvSpPr>
          <p:cNvPr id="5123" name="Content Placeholder 2"/>
          <p:cNvSpPr>
            <a:spLocks noGrp="1"/>
          </p:cNvSpPr>
          <p:nvPr>
            <p:ph idx="1"/>
          </p:nvPr>
        </p:nvSpPr>
        <p:spPr>
          <a:xfrm>
            <a:off x="519113" y="1503363"/>
            <a:ext cx="8393112" cy="3676650"/>
          </a:xfrm>
        </p:spPr>
        <p:txBody>
          <a:bodyPr/>
          <a:lstStyle/>
          <a:p>
            <a:r>
              <a:rPr lang="en-US" altLang="en-US" dirty="0" smtClean="0"/>
              <a:t>NGS plans up to </a:t>
            </a:r>
            <a:r>
              <a:rPr lang="en-US" altLang="en-US" u="sng" dirty="0" smtClean="0"/>
              <a:t>3 surveys </a:t>
            </a:r>
            <a:r>
              <a:rPr lang="en-US" altLang="en-US" dirty="0" smtClean="0"/>
              <a:t>to validate the accuracy of the gravimetric geoid model</a:t>
            </a:r>
          </a:p>
          <a:p>
            <a:endParaRPr lang="en-US" altLang="en-US" sz="1200" dirty="0" smtClean="0"/>
          </a:p>
          <a:p>
            <a:pPr lvl="1"/>
            <a:r>
              <a:rPr lang="en-US" altLang="en-US" dirty="0" smtClean="0"/>
              <a:t>GSVS</a:t>
            </a:r>
            <a:r>
              <a:rPr lang="en-US" altLang="en-US" dirty="0" smtClean="0">
                <a:solidFill>
                  <a:srgbClr val="FF0000"/>
                </a:solidFill>
              </a:rPr>
              <a:t>11</a:t>
            </a:r>
          </a:p>
          <a:p>
            <a:pPr lvl="2"/>
            <a:r>
              <a:rPr lang="en-US" altLang="en-US" dirty="0" smtClean="0"/>
              <a:t>2011; Low/Flat/Simple:  </a:t>
            </a:r>
            <a:r>
              <a:rPr lang="en-US" altLang="en-US" b="1" dirty="0" smtClean="0"/>
              <a:t>Texas</a:t>
            </a:r>
            <a:r>
              <a:rPr lang="en-US" altLang="en-US" dirty="0" smtClean="0"/>
              <a:t>; Done; Success!</a:t>
            </a:r>
          </a:p>
          <a:p>
            <a:pPr lvl="1"/>
            <a:r>
              <a:rPr lang="en-US" altLang="en-US" dirty="0" smtClean="0"/>
              <a:t>GSVS</a:t>
            </a:r>
            <a:r>
              <a:rPr lang="en-US" altLang="en-US" dirty="0" smtClean="0">
                <a:solidFill>
                  <a:srgbClr val="FF0000"/>
                </a:solidFill>
              </a:rPr>
              <a:t>14</a:t>
            </a:r>
          </a:p>
          <a:p>
            <a:pPr lvl="2"/>
            <a:r>
              <a:rPr lang="en-US" altLang="en-US" dirty="0" smtClean="0"/>
              <a:t>2014; High/Flat/Complicated: </a:t>
            </a:r>
            <a:r>
              <a:rPr lang="en-US" altLang="en-US" b="1" dirty="0" smtClean="0"/>
              <a:t>Iowa</a:t>
            </a:r>
            <a:r>
              <a:rPr lang="en-US" altLang="en-US" dirty="0" smtClean="0"/>
              <a:t>; Field work Complete</a:t>
            </a:r>
          </a:p>
          <a:p>
            <a:pPr lvl="1"/>
            <a:r>
              <a:rPr lang="en-US" altLang="en-US" dirty="0" smtClean="0"/>
              <a:t>GSVS</a:t>
            </a:r>
            <a:r>
              <a:rPr lang="en-US" altLang="en-US" dirty="0" smtClean="0">
                <a:solidFill>
                  <a:srgbClr val="FF0000"/>
                </a:solidFill>
              </a:rPr>
              <a:t>17</a:t>
            </a:r>
          </a:p>
          <a:p>
            <a:pPr lvl="2"/>
            <a:r>
              <a:rPr lang="en-US" altLang="en-US" dirty="0" smtClean="0"/>
              <a:t>2017; Very High/Rugged/Very Complicated: </a:t>
            </a:r>
            <a:r>
              <a:rPr lang="en-US" altLang="en-US" b="1" dirty="0" smtClean="0"/>
              <a:t>Colorado</a:t>
            </a:r>
          </a:p>
          <a:p>
            <a:endParaRPr lang="en-US" altLang="en-US" sz="2200" b="1" dirty="0" smtClean="0"/>
          </a:p>
          <a:p>
            <a:endParaRPr lang="en-US" altLang="en-US" sz="2200" b="1" dirty="0" smtClean="0"/>
          </a:p>
        </p:txBody>
      </p:sp>
    </p:spTree>
    <p:extLst>
      <p:ext uri="{BB962C8B-B14F-4D97-AF65-F5344CB8AC3E}">
        <p14:creationId xmlns:p14="http://schemas.microsoft.com/office/powerpoint/2010/main" val="774403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152400"/>
            <a:ext cx="9144000" cy="838200"/>
          </a:xfrm>
        </p:spPr>
        <p:txBody>
          <a:bodyPr/>
          <a:lstStyle/>
          <a:p>
            <a:pPr eaLnBrk="1" hangingPunct="1"/>
            <a:r>
              <a:rPr lang="en-US" altLang="en-US" sz="3600" smtClean="0"/>
              <a:t>The National Spatial Reference System supports </a:t>
            </a:r>
          </a:p>
        </p:txBody>
      </p:sp>
      <p:sp>
        <p:nvSpPr>
          <p:cNvPr id="12311" name="TextBox 4"/>
          <p:cNvSpPr txBox="1">
            <a:spLocks noChangeArrowheads="1"/>
          </p:cNvSpPr>
          <p:nvPr/>
        </p:nvSpPr>
        <p:spPr bwMode="auto">
          <a:xfrm>
            <a:off x="1828800" y="1981200"/>
            <a:ext cx="7567613" cy="769938"/>
          </a:xfrm>
          <a:prstGeom prst="rect">
            <a:avLst/>
          </a:prstGeom>
          <a:noFill/>
          <a:ln w="9525">
            <a:noFill/>
            <a:miter lim="800000"/>
            <a:headEnd/>
            <a:tailEnd/>
          </a:ln>
        </p:spPr>
        <p:txBody>
          <a:bodyPr>
            <a:spAutoFit/>
          </a:bodyPr>
          <a:lstStyle/>
          <a:p>
            <a:pPr>
              <a:defRPr/>
            </a:pPr>
            <a:r>
              <a:rPr lang="en-US" sz="2200" b="1" dirty="0">
                <a:ea typeface="ＭＳ Ｐゴシック" charset="0"/>
                <a:cs typeface="ＭＳ Ｐゴシック" charset="0"/>
              </a:rPr>
              <a:t>Emergency Response Imagery,   </a:t>
            </a:r>
          </a:p>
          <a:p>
            <a:pPr>
              <a:defRPr/>
            </a:pPr>
            <a:r>
              <a:rPr lang="en-US" sz="2200" b="1" dirty="0">
                <a:latin typeface="+mj-lt"/>
                <a:ea typeface="ＭＳ Ｐゴシック" charset="0"/>
                <a:cs typeface="ＭＳ Ｐゴシック" charset="0"/>
              </a:rPr>
              <a:t>Flood zones </a:t>
            </a:r>
            <a:r>
              <a:rPr lang="en-US" sz="2200" dirty="0">
                <a:latin typeface="+mj-lt"/>
                <a:ea typeface="ＭＳ Ｐゴシック" charset="0"/>
                <a:cs typeface="ＭＳ Ｐゴシック" charset="0"/>
              </a:rPr>
              <a:t>for the National Flood Insurance Program</a:t>
            </a:r>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27238"/>
            <a:ext cx="1376363" cy="49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5" name="TextBox 5"/>
          <p:cNvSpPr txBox="1">
            <a:spLocks noChangeArrowheads="1"/>
          </p:cNvSpPr>
          <p:nvPr/>
        </p:nvSpPr>
        <p:spPr bwMode="auto">
          <a:xfrm>
            <a:off x="2286000" y="2709863"/>
            <a:ext cx="7105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Federal Emergency Management Agency</a:t>
            </a:r>
          </a:p>
        </p:txBody>
      </p:sp>
      <p:sp>
        <p:nvSpPr>
          <p:cNvPr id="12308" name="TextBox 4"/>
          <p:cNvSpPr txBox="1">
            <a:spLocks noChangeArrowheads="1"/>
          </p:cNvSpPr>
          <p:nvPr/>
        </p:nvSpPr>
        <p:spPr bwMode="auto">
          <a:xfrm>
            <a:off x="1828800" y="3160713"/>
            <a:ext cx="7691438" cy="542925"/>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Levee Safety Program </a:t>
            </a:r>
            <a:r>
              <a:rPr lang="en-US" sz="2200" dirty="0">
                <a:latin typeface="+mj-lt"/>
                <a:ea typeface="ＭＳ Ｐゴシック" charset="0"/>
                <a:cs typeface="ＭＳ Ｐゴシック" charset="0"/>
              </a:rPr>
              <a:t>to determine levee heights &amp; positions</a:t>
            </a:r>
            <a:endParaRPr lang="en-US" sz="2200" b="1" dirty="0">
              <a:latin typeface="+mj-lt"/>
              <a:ea typeface="ＭＳ Ｐゴシック" charset="0"/>
              <a:cs typeface="ＭＳ Ｐゴシック" charset="0"/>
            </a:endParaRPr>
          </a:p>
        </p:txBody>
      </p:sp>
      <p:sp>
        <p:nvSpPr>
          <p:cNvPr id="8" name="Flowchart: Alternate Process 7"/>
          <p:cNvSpPr/>
          <p:nvPr/>
        </p:nvSpPr>
        <p:spPr bwMode="auto">
          <a:xfrm>
            <a:off x="457200" y="3160713"/>
            <a:ext cx="914400" cy="914400"/>
          </a:xfrm>
          <a:prstGeom prst="flowChartAlternateProcess">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30728" name="TextBox 8"/>
          <p:cNvSpPr txBox="1">
            <a:spLocks noChangeArrowheads="1"/>
          </p:cNvSpPr>
          <p:nvPr/>
        </p:nvSpPr>
        <p:spPr bwMode="auto">
          <a:xfrm>
            <a:off x="2286000" y="3598863"/>
            <a:ext cx="78882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United States Army Corps of Engineers</a:t>
            </a:r>
          </a:p>
        </p:txBody>
      </p:sp>
      <p:sp>
        <p:nvSpPr>
          <p:cNvPr id="12305" name="TextBox 4"/>
          <p:cNvSpPr txBox="1">
            <a:spLocks noChangeArrowheads="1"/>
          </p:cNvSpPr>
          <p:nvPr/>
        </p:nvSpPr>
        <p:spPr bwMode="auto">
          <a:xfrm>
            <a:off x="1828800" y="4876800"/>
            <a:ext cx="8610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NSRS gravity data </a:t>
            </a:r>
            <a:r>
              <a:rPr lang="en-US" sz="2200" dirty="0">
                <a:latin typeface="+mj-lt"/>
                <a:ea typeface="ＭＳ Ｐゴシック" charset="0"/>
                <a:cs typeface="ＭＳ Ｐゴシック" charset="0"/>
              </a:rPr>
              <a:t>for the geospatial mission of NGA  </a:t>
            </a:r>
          </a:p>
        </p:txBody>
      </p:sp>
      <p:sp>
        <p:nvSpPr>
          <p:cNvPr id="13" name="Oval 12"/>
          <p:cNvSpPr/>
          <p:nvPr/>
        </p:nvSpPr>
        <p:spPr bwMode="auto">
          <a:xfrm>
            <a:off x="457200" y="4876800"/>
            <a:ext cx="914400" cy="9144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30731" name="TextBox 13"/>
          <p:cNvSpPr txBox="1">
            <a:spLocks noChangeArrowheads="1"/>
          </p:cNvSpPr>
          <p:nvPr/>
        </p:nvSpPr>
        <p:spPr bwMode="auto">
          <a:xfrm>
            <a:off x="2286000" y="5257800"/>
            <a:ext cx="7937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National Geospatial-Intelligence Agency</a:t>
            </a:r>
          </a:p>
        </p:txBody>
      </p:sp>
      <p:sp>
        <p:nvSpPr>
          <p:cNvPr id="12302" name="TextBox 4"/>
          <p:cNvSpPr txBox="1">
            <a:spLocks noChangeArrowheads="1"/>
          </p:cNvSpPr>
          <p:nvPr/>
        </p:nvSpPr>
        <p:spPr bwMode="auto">
          <a:xfrm>
            <a:off x="1828800" y="4038600"/>
            <a:ext cx="8229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Topographic Maps </a:t>
            </a:r>
            <a:r>
              <a:rPr lang="en-US" sz="2200" dirty="0">
                <a:latin typeface="+mj-lt"/>
                <a:ea typeface="ＭＳ Ｐゴシック" charset="0"/>
                <a:cs typeface="ＭＳ Ｐゴシック" charset="0"/>
              </a:rPr>
              <a:t>and interior water data for the nation</a:t>
            </a:r>
          </a:p>
        </p:txBody>
      </p:sp>
      <p:pic>
        <p:nvPicPr>
          <p:cNvPr id="3073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217988"/>
            <a:ext cx="1150938"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Rectangle 14"/>
          <p:cNvSpPr>
            <a:spLocks noChangeArrowheads="1"/>
          </p:cNvSpPr>
          <p:nvPr/>
        </p:nvSpPr>
        <p:spPr bwMode="auto">
          <a:xfrm>
            <a:off x="2286000" y="4408488"/>
            <a:ext cx="6115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ea typeface="MS PGothic" pitchFamily="34" charset="-128"/>
              </a:rPr>
              <a:t>United States Geological Survey</a:t>
            </a:r>
          </a:p>
        </p:txBody>
      </p:sp>
      <p:sp>
        <p:nvSpPr>
          <p:cNvPr id="16" name="Oval 15"/>
          <p:cNvSpPr/>
          <p:nvPr/>
        </p:nvSpPr>
        <p:spPr bwMode="auto">
          <a:xfrm>
            <a:off x="457200" y="941388"/>
            <a:ext cx="914400" cy="9144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12300" name="TextBox 11"/>
          <p:cNvSpPr txBox="1">
            <a:spLocks noChangeArrowheads="1"/>
          </p:cNvSpPr>
          <p:nvPr/>
        </p:nvSpPr>
        <p:spPr bwMode="auto">
          <a:xfrm>
            <a:off x="1828800" y="1093788"/>
            <a:ext cx="786765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Nautical charts</a:t>
            </a:r>
            <a:r>
              <a:rPr lang="en-US" sz="2200" dirty="0">
                <a:latin typeface="+mj-lt"/>
                <a:ea typeface="ＭＳ Ｐゴシック" charset="0"/>
                <a:cs typeface="ＭＳ Ｐゴシック" charset="0"/>
              </a:rPr>
              <a:t>, among many other geospatial applications  </a:t>
            </a:r>
            <a:endParaRPr lang="en-US" sz="2200" b="1" dirty="0">
              <a:latin typeface="+mj-lt"/>
              <a:ea typeface="ＭＳ Ｐゴシック" charset="0"/>
              <a:cs typeface="ＭＳ Ｐゴシック" charset="0"/>
            </a:endParaRPr>
          </a:p>
        </p:txBody>
      </p:sp>
      <p:sp>
        <p:nvSpPr>
          <p:cNvPr id="30737" name="TextBox 17"/>
          <p:cNvSpPr txBox="1">
            <a:spLocks noChangeArrowheads="1"/>
          </p:cNvSpPr>
          <p:nvPr/>
        </p:nvSpPr>
        <p:spPr bwMode="auto">
          <a:xfrm>
            <a:off x="2286000" y="1414463"/>
            <a:ext cx="7867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National Oceanic and Atmospheric Administration</a:t>
            </a:r>
          </a:p>
        </p:txBody>
      </p:sp>
      <p:pic>
        <p:nvPicPr>
          <p:cNvPr id="30738" name="Picture 2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589756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4"/>
          <p:cNvSpPr txBox="1">
            <a:spLocks noChangeArrowheads="1"/>
          </p:cNvSpPr>
          <p:nvPr/>
        </p:nvSpPr>
        <p:spPr bwMode="auto">
          <a:xfrm>
            <a:off x="1828800" y="5942013"/>
            <a:ext cx="845820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Aeronautical Data </a:t>
            </a:r>
            <a:r>
              <a:rPr lang="en-US" sz="2200" dirty="0">
                <a:latin typeface="+mj-lt"/>
                <a:ea typeface="ＭＳ Ｐゴシック" charset="0"/>
                <a:cs typeface="ＭＳ Ｐゴシック" charset="0"/>
              </a:rPr>
              <a:t>Quality Assurance</a:t>
            </a:r>
            <a:endParaRPr lang="en-US" sz="2200" b="1" dirty="0">
              <a:latin typeface="+mj-lt"/>
              <a:ea typeface="ＭＳ Ｐゴシック" charset="0"/>
              <a:cs typeface="ＭＳ Ｐゴシック" charset="0"/>
            </a:endParaRPr>
          </a:p>
        </p:txBody>
      </p:sp>
      <p:sp>
        <p:nvSpPr>
          <p:cNvPr id="30740" name="TextBox 13"/>
          <p:cNvSpPr txBox="1">
            <a:spLocks noChangeArrowheads="1"/>
          </p:cNvSpPr>
          <p:nvPr/>
        </p:nvSpPr>
        <p:spPr bwMode="auto">
          <a:xfrm>
            <a:off x="2286000" y="6383338"/>
            <a:ext cx="7239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Federal Aviation Administration</a:t>
            </a:r>
          </a:p>
        </p:txBody>
      </p:sp>
    </p:spTree>
    <p:extLst>
      <p:ext uri="{BB962C8B-B14F-4D97-AF65-F5344CB8AC3E}">
        <p14:creationId xmlns:p14="http://schemas.microsoft.com/office/powerpoint/2010/main" val="31053163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a:xfrm>
            <a:off x="447675" y="493713"/>
            <a:ext cx="8229600" cy="1143000"/>
          </a:xfrm>
        </p:spPr>
        <p:txBody>
          <a:bodyPr/>
          <a:lstStyle/>
          <a:p>
            <a:pPr eaLnBrk="1" hangingPunct="1"/>
            <a:r>
              <a:rPr lang="en-US" altLang="en-US" smtClean="0"/>
              <a:t>Goal of the survey </a:t>
            </a:r>
          </a:p>
        </p:txBody>
      </p:sp>
      <p:sp>
        <p:nvSpPr>
          <p:cNvPr id="181251" name="Content Placeholder 2"/>
          <p:cNvSpPr>
            <a:spLocks noGrp="1"/>
          </p:cNvSpPr>
          <p:nvPr>
            <p:ph idx="1"/>
          </p:nvPr>
        </p:nvSpPr>
        <p:spPr>
          <a:xfrm>
            <a:off x="447675" y="1819275"/>
            <a:ext cx="8229600" cy="4525963"/>
          </a:xfrm>
        </p:spPr>
        <p:txBody>
          <a:bodyPr/>
          <a:lstStyle/>
          <a:p>
            <a:pPr eaLnBrk="1" hangingPunct="1"/>
            <a:r>
              <a:rPr lang="en-US" altLang="en-US" smtClean="0"/>
              <a:t>Observe geoid shape (slope) using multiple independent terrestrial survey methods</a:t>
            </a:r>
          </a:p>
          <a:p>
            <a:pPr lvl="1" eaLnBrk="1" hangingPunct="1"/>
            <a:r>
              <a:rPr lang="en-US" altLang="en-US" smtClean="0"/>
              <a:t>GPS + Leveling</a:t>
            </a:r>
          </a:p>
          <a:p>
            <a:pPr lvl="1" eaLnBrk="1" hangingPunct="1"/>
            <a:r>
              <a:rPr lang="en-US" altLang="en-US" smtClean="0"/>
              <a:t>Deflections of the Vertical</a:t>
            </a:r>
          </a:p>
          <a:p>
            <a:pPr eaLnBrk="1" hangingPunct="1"/>
            <a:r>
              <a:rPr lang="en-US" altLang="en-US" smtClean="0"/>
              <a:t>Compare </a:t>
            </a:r>
            <a:r>
              <a:rPr lang="en-US" altLang="en-US" b="1" i="1" smtClean="0"/>
              <a:t>observed</a:t>
            </a:r>
            <a:r>
              <a:rPr lang="en-US" altLang="en-US" smtClean="0"/>
              <a:t> slopes (from terrestrial surveys) to </a:t>
            </a:r>
            <a:r>
              <a:rPr lang="en-US" altLang="en-US" b="1" i="1" smtClean="0"/>
              <a:t>modeled</a:t>
            </a:r>
            <a:r>
              <a:rPr lang="en-US" altLang="en-US" smtClean="0"/>
              <a:t> slopes (from gravimetry or satellites)</a:t>
            </a:r>
          </a:p>
          <a:p>
            <a:pPr lvl="1" eaLnBrk="1" hangingPunct="1"/>
            <a:r>
              <a:rPr lang="en-US" altLang="en-US" smtClean="0"/>
              <a:t>With / Without new GRAV-D airborne gravity</a:t>
            </a:r>
          </a:p>
        </p:txBody>
      </p:sp>
      <p:sp>
        <p:nvSpPr>
          <p:cNvPr id="4" name="Footer Placeholder 3"/>
          <p:cNvSpPr>
            <a:spLocks noGrp="1"/>
          </p:cNvSpPr>
          <p:nvPr>
            <p:ph type="ftr" sz="quarter" idx="11"/>
          </p:nvPr>
        </p:nvSpPr>
        <p:spPr/>
        <p:txBody>
          <a:bodyPr/>
          <a:lstStyle/>
          <a:p>
            <a:pPr>
              <a:defRPr/>
            </a:pPr>
            <a:r>
              <a:rPr lang="en-US"/>
              <a:t>American Geophysical Union Fall Meeting</a:t>
            </a:r>
          </a:p>
        </p:txBody>
      </p:sp>
      <p:sp>
        <p:nvSpPr>
          <p:cNvPr id="6" name="Date Placeholder 5"/>
          <p:cNvSpPr>
            <a:spLocks noGrp="1"/>
          </p:cNvSpPr>
          <p:nvPr>
            <p:ph type="dt" sz="quarter" idx="10"/>
          </p:nvPr>
        </p:nvSpPr>
        <p:spPr/>
        <p:txBody>
          <a:bodyPr/>
          <a:lstStyle/>
          <a:p>
            <a:pPr>
              <a:defRPr/>
            </a:pPr>
            <a:r>
              <a:rPr lang="en-US"/>
              <a:t>12/9/2011</a:t>
            </a:r>
          </a:p>
        </p:txBody>
      </p:sp>
      <p:sp>
        <p:nvSpPr>
          <p:cNvPr id="7" name="Slide Number Placeholder 6"/>
          <p:cNvSpPr>
            <a:spLocks noGrp="1"/>
          </p:cNvSpPr>
          <p:nvPr>
            <p:ph type="sldNum" sz="quarter" idx="12"/>
          </p:nvPr>
        </p:nvSpPr>
        <p:spPr/>
        <p:txBody>
          <a:bodyPr/>
          <a:lstStyle/>
          <a:p>
            <a:pPr>
              <a:defRPr/>
            </a:pPr>
            <a:fld id="{274733B5-2D43-432E-8AB7-89896063218C}" type="slidenum">
              <a:rPr lang="en-US" smtClean="0"/>
              <a:pPr>
                <a:defRPr/>
              </a:pPr>
              <a:t>50</a:t>
            </a:fld>
            <a:endParaRPr lang="en-US"/>
          </a:p>
        </p:txBody>
      </p:sp>
    </p:spTree>
    <p:extLst>
      <p:ext uri="{BB962C8B-B14F-4D97-AF65-F5344CB8AC3E}">
        <p14:creationId xmlns:p14="http://schemas.microsoft.com/office/powerpoint/2010/main" val="15094640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457200" y="452438"/>
            <a:ext cx="8229600" cy="1143000"/>
          </a:xfrm>
        </p:spPr>
        <p:txBody>
          <a:bodyPr/>
          <a:lstStyle/>
          <a:p>
            <a:r>
              <a:rPr lang="en-US" altLang="en-US" smtClean="0"/>
              <a:t>Choosing the Place and Time for a New Survey</a:t>
            </a:r>
          </a:p>
        </p:txBody>
      </p:sp>
      <p:sp>
        <p:nvSpPr>
          <p:cNvPr id="182275" name="Content Placeholder 2"/>
          <p:cNvSpPr>
            <a:spLocks noGrp="1"/>
          </p:cNvSpPr>
          <p:nvPr>
            <p:ph idx="1"/>
          </p:nvPr>
        </p:nvSpPr>
        <p:spPr>
          <a:xfrm>
            <a:off x="446088" y="1181100"/>
            <a:ext cx="8229600" cy="4525963"/>
          </a:xfrm>
        </p:spPr>
        <p:txBody>
          <a:bodyPr/>
          <a:lstStyle/>
          <a:p>
            <a:r>
              <a:rPr lang="en-US" altLang="en-US" smtClean="0"/>
              <a:t>Criteria:</a:t>
            </a:r>
          </a:p>
          <a:p>
            <a:pPr lvl="1"/>
            <a:r>
              <a:rPr lang="en-US" altLang="en-US" smtClean="0"/>
              <a:t>Significantly exceed 100 km</a:t>
            </a:r>
          </a:p>
          <a:p>
            <a:pPr lvl="1"/>
            <a:r>
              <a:rPr lang="en-US" altLang="en-US" smtClean="0"/>
              <a:t>Under existing GRAV-D data</a:t>
            </a:r>
          </a:p>
          <a:p>
            <a:pPr lvl="1"/>
            <a:r>
              <a:rPr lang="en-US" altLang="en-US" smtClean="0"/>
              <a:t>Avoid trees and woods</a:t>
            </a:r>
          </a:p>
          <a:p>
            <a:pPr lvl="1"/>
            <a:r>
              <a:rPr lang="en-US" altLang="en-US" smtClean="0"/>
              <a:t>Along major roads</a:t>
            </a:r>
          </a:p>
          <a:p>
            <a:pPr lvl="1"/>
            <a:r>
              <a:rPr lang="en-US" altLang="en-US" smtClean="0"/>
              <a:t>Cloud-free nights</a:t>
            </a:r>
          </a:p>
          <a:p>
            <a:pPr lvl="1"/>
            <a:r>
              <a:rPr lang="en-US" altLang="en-US" smtClean="0"/>
              <a:t>No major bridges along the route</a:t>
            </a:r>
          </a:p>
          <a:p>
            <a:pPr lvl="1"/>
            <a:r>
              <a:rPr lang="en-US" altLang="en-US" smtClean="0"/>
              <a:t>Low elevations</a:t>
            </a:r>
          </a:p>
          <a:p>
            <a:pPr lvl="1"/>
            <a:r>
              <a:rPr lang="en-US" altLang="en-US" smtClean="0"/>
              <a:t>Significant geoid slope</a:t>
            </a:r>
          </a:p>
          <a:p>
            <a:pPr lvl="1"/>
            <a:r>
              <a:rPr lang="en-US" altLang="en-US" smtClean="0"/>
              <a:t>Inexpensive travel costs</a:t>
            </a:r>
          </a:p>
        </p:txBody>
      </p:sp>
      <p:sp>
        <p:nvSpPr>
          <p:cNvPr id="4" name="Date Placeholder 3"/>
          <p:cNvSpPr>
            <a:spLocks noGrp="1"/>
          </p:cNvSpPr>
          <p:nvPr>
            <p:ph type="dt" sz="quarter" idx="10"/>
          </p:nvPr>
        </p:nvSpPr>
        <p:spPr/>
        <p:txBody>
          <a:bodyPr/>
          <a:lstStyle/>
          <a:p>
            <a:pPr>
              <a:defRPr/>
            </a:pPr>
            <a:r>
              <a:rPr lang="en-US"/>
              <a:t>12/9/2011</a:t>
            </a:r>
          </a:p>
        </p:txBody>
      </p:sp>
      <p:sp>
        <p:nvSpPr>
          <p:cNvPr id="5" name="Footer Placeholder 4"/>
          <p:cNvSpPr>
            <a:spLocks noGrp="1"/>
          </p:cNvSpPr>
          <p:nvPr>
            <p:ph type="ftr" sz="quarter" idx="11"/>
          </p:nvPr>
        </p:nvSpPr>
        <p:spPr/>
        <p:txBody>
          <a:bodyPr/>
          <a:lstStyle/>
          <a:p>
            <a:pPr>
              <a:defRPr/>
            </a:pPr>
            <a:r>
              <a:rPr lang="en-US" dirty="0"/>
              <a:t>American Geophysical Union Fall Meeting</a:t>
            </a:r>
          </a:p>
        </p:txBody>
      </p:sp>
      <p:sp>
        <p:nvSpPr>
          <p:cNvPr id="6" name="Slide Number Placeholder 5"/>
          <p:cNvSpPr>
            <a:spLocks noGrp="1"/>
          </p:cNvSpPr>
          <p:nvPr>
            <p:ph type="sldNum" sz="quarter" idx="12"/>
          </p:nvPr>
        </p:nvSpPr>
        <p:spPr/>
        <p:txBody>
          <a:bodyPr/>
          <a:lstStyle/>
          <a:p>
            <a:pPr>
              <a:defRPr/>
            </a:pPr>
            <a:fld id="{9C52DB5F-4191-4800-8DB3-6B85C79EF321}" type="slidenum">
              <a:rPr lang="en-US" smtClean="0"/>
              <a:pPr>
                <a:defRPr/>
              </a:pPr>
              <a:t>51</a:t>
            </a:fld>
            <a:endParaRPr lang="en-US"/>
          </a:p>
        </p:txBody>
      </p:sp>
      <p:sp>
        <p:nvSpPr>
          <p:cNvPr id="182279" name="Tree"/>
          <p:cNvSpPr>
            <a:spLocks noEditPoints="1" noChangeArrowheads="1"/>
          </p:cNvSpPr>
          <p:nvPr/>
        </p:nvSpPr>
        <p:spPr bwMode="auto">
          <a:xfrm>
            <a:off x="8210550" y="1404938"/>
            <a:ext cx="671513" cy="671512"/>
          </a:xfrm>
          <a:custGeom>
            <a:avLst/>
            <a:gdLst>
              <a:gd name="T0" fmla="*/ 324508751 w 21600"/>
              <a:gd name="T1" fmla="*/ 0 h 21600"/>
              <a:gd name="T2" fmla="*/ 185420874 w 21600"/>
              <a:gd name="T3" fmla="*/ 189295969 h 21600"/>
              <a:gd name="T4" fmla="*/ 92724940 w 21600"/>
              <a:gd name="T5" fmla="*/ 378590973 h 21600"/>
              <a:gd name="T6" fmla="*/ 0 w 21600"/>
              <a:gd name="T7" fmla="*/ 567886942 h 21600"/>
              <a:gd name="T8" fmla="*/ 463595663 w 21600"/>
              <a:gd name="T9" fmla="*/ 189295969 h 21600"/>
              <a:gd name="T10" fmla="*/ 556291628 w 21600"/>
              <a:gd name="T11" fmla="*/ 378590973 h 21600"/>
              <a:gd name="T12" fmla="*/ 649016537 w 21600"/>
              <a:gd name="T13" fmla="*/ 567886942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182280" name="Picture 9" descr="C:\Documents and Settings\Dru.Smith\Local Settings\Temporary Internet Files\Content.IE5\2C5ZV6QI\MC90043259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2763" y="2554288"/>
            <a:ext cx="7778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1" name="Picture 13" descr="C:\Documents and Settings\Dru.Smith\Local Settings\Temporary Internet Files\Content.IE5\X5YCUKVJ\MC900303675[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463" y="1225550"/>
            <a:ext cx="112553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2" name="Picture 13" descr="C:\Documents and Settings\Dru.Smith\Local Settings\Temporary Internet Files\Content.IE5\X5YCUKVJ\MC900303675[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463" y="2351088"/>
            <a:ext cx="112553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3" name="Picture 14" descr="C:\Documents and Settings\Dru.Smith\Local Settings\Temporary Internet Files\Content.IE5\X5YCUKVJ\MC900383692[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8275" y="3813175"/>
            <a:ext cx="14446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4" name="Picture 13" descr="C:\Documents and Settings\Dru.Smith\Local Settings\Temporary Internet Files\Content.IE5\X5YCUKVJ\MC900303675[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463" y="3592513"/>
            <a:ext cx="1125537"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5" name="Picture 16" descr="C:\Documents and Settings\Dru.Smith\Local Settings\Temporary Internet Files\Content.IE5\X5YCUKVJ\MM90004108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602663" y="6235700"/>
            <a:ext cx="28416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6" name="Picture 16" descr="C:\Documents and Settings\Dru.Smith\Local Settings\Temporary Internet Files\Content.IE5\X5YCUKVJ\MM90004108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91500" y="6154738"/>
            <a:ext cx="28416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7" name="Picture 16" descr="C:\Documents and Settings\Dru.Smith\Local Settings\Temporary Internet Files\Content.IE5\X5YCUKVJ\MM90004108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9275" y="5791200"/>
            <a:ext cx="28257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8" name="Picture 16" descr="C:\Documents and Settings\Dru.Smith\Local Settings\Temporary Internet Files\Content.IE5\X5YCUKVJ\MM90004108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37563" y="5943600"/>
            <a:ext cx="284162"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9" name="Picture 13" descr="C:\Documents and Settings\Dru.Smith\Local Settings\Temporary Internet Files\Content.IE5\X5YCUKVJ\MC900303675[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725" y="5726113"/>
            <a:ext cx="1125538"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0" name="Picture 20" descr="C:\Documents and Settings\Dru.Smith\Local Settings\Temporary Internet Files\Content.IE5\P66CAXRZ\MC900389360[1].w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0863" y="4829175"/>
            <a:ext cx="81756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1" name="Picture 13" descr="C:\Documents and Settings\Dru.Smith\Local Settings\Temporary Internet Files\Content.IE5\X5YCUKVJ\MC900303675[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463" y="4678363"/>
            <a:ext cx="1125537"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5435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mtClean="0"/>
              <a:t>Surveys Performed</a:t>
            </a:r>
          </a:p>
        </p:txBody>
      </p:sp>
      <p:sp>
        <p:nvSpPr>
          <p:cNvPr id="78851" name="Content Placeholder 2"/>
          <p:cNvSpPr>
            <a:spLocks noGrp="1"/>
          </p:cNvSpPr>
          <p:nvPr>
            <p:ph idx="1"/>
          </p:nvPr>
        </p:nvSpPr>
        <p:spPr/>
        <p:txBody>
          <a:bodyPr/>
          <a:lstStyle/>
          <a:p>
            <a:r>
              <a:rPr lang="en-US" altLang="en-US" u="sng" dirty="0" smtClean="0"/>
              <a:t>GPS</a:t>
            </a:r>
            <a:r>
              <a:rPr lang="en-US" altLang="en-US" dirty="0" smtClean="0"/>
              <a:t>: </a:t>
            </a:r>
            <a:r>
              <a:rPr lang="en-US" altLang="en-US" sz="2400" dirty="0" smtClean="0"/>
              <a:t>20 identical units, 10/day leapfrog, 40 </a:t>
            </a:r>
            <a:r>
              <a:rPr lang="en-US" altLang="en-US" sz="2400" dirty="0" err="1" smtClean="0"/>
              <a:t>hrs</a:t>
            </a:r>
            <a:r>
              <a:rPr lang="en-US" altLang="en-US" sz="2400" dirty="0" smtClean="0"/>
              <a:t> ea. </a:t>
            </a:r>
          </a:p>
          <a:p>
            <a:r>
              <a:rPr lang="en-US" altLang="en-US" u="sng" dirty="0" smtClean="0"/>
              <a:t>Leveling</a:t>
            </a:r>
            <a:r>
              <a:rPr lang="en-US" altLang="en-US" dirty="0" smtClean="0"/>
              <a:t>:</a:t>
            </a:r>
            <a:r>
              <a:rPr lang="en-US" altLang="en-US" sz="2400" dirty="0" smtClean="0"/>
              <a:t> 1</a:t>
            </a:r>
            <a:r>
              <a:rPr lang="en-US" altLang="en-US" sz="2400" baseline="30000" dirty="0" smtClean="0"/>
              <a:t>st</a:t>
            </a:r>
            <a:r>
              <a:rPr lang="en-US" altLang="en-US" sz="2400" dirty="0" smtClean="0"/>
              <a:t> order, class II, digital barcode leveling</a:t>
            </a:r>
          </a:p>
          <a:p>
            <a:r>
              <a:rPr lang="en-US" altLang="en-US" u="sng" dirty="0" smtClean="0"/>
              <a:t>Gravity</a:t>
            </a:r>
            <a:r>
              <a:rPr lang="en-US" altLang="en-US" dirty="0" smtClean="0"/>
              <a:t>: </a:t>
            </a:r>
            <a:r>
              <a:rPr lang="en-US" altLang="en-US" sz="2400" dirty="0" smtClean="0"/>
              <a:t>FG-5 and A-10 anchors, 4 L/R in 2 teams</a:t>
            </a:r>
          </a:p>
          <a:p>
            <a:r>
              <a:rPr lang="en-US" altLang="en-US" u="sng" dirty="0" err="1" smtClean="0"/>
              <a:t>DoV</a:t>
            </a:r>
            <a:r>
              <a:rPr lang="en-US" altLang="en-US" dirty="0" smtClean="0"/>
              <a:t>: </a:t>
            </a:r>
            <a:r>
              <a:rPr lang="en-US" altLang="en-US" sz="2400" dirty="0" smtClean="0"/>
              <a:t>ETH Zurich DIADEM GPS &amp; camera system</a:t>
            </a:r>
          </a:p>
          <a:p>
            <a:r>
              <a:rPr lang="en-US" altLang="en-US" u="sng" dirty="0" smtClean="0"/>
              <a:t>LIDAR</a:t>
            </a:r>
            <a:r>
              <a:rPr lang="en-US" altLang="en-US" sz="2400" dirty="0" smtClean="0"/>
              <a:t>: </a:t>
            </a:r>
            <a:r>
              <a:rPr lang="en-US" altLang="en-US" sz="2400" dirty="0" err="1" smtClean="0"/>
              <a:t>Riegl</a:t>
            </a:r>
            <a:r>
              <a:rPr lang="en-US" altLang="en-US" sz="2400" dirty="0" smtClean="0"/>
              <a:t> Q680i-D, 2 </a:t>
            </a:r>
            <a:r>
              <a:rPr lang="en-US" altLang="en-US" sz="2400" dirty="0" err="1" smtClean="0"/>
              <a:t>pt</a:t>
            </a:r>
            <a:r>
              <a:rPr lang="en-US" altLang="en-US" sz="2400" dirty="0" smtClean="0"/>
              <a:t>/m</a:t>
            </a:r>
            <a:r>
              <a:rPr lang="en-US" altLang="en-US" sz="2400" baseline="30000" dirty="0" smtClean="0"/>
              <a:t>2</a:t>
            </a:r>
            <a:r>
              <a:rPr lang="en-US" altLang="en-US" sz="2400" dirty="0" smtClean="0"/>
              <a:t> spacing, 0.5 km width (TX)</a:t>
            </a:r>
          </a:p>
          <a:p>
            <a:r>
              <a:rPr lang="en-US" altLang="en-US" u="sng" dirty="0" smtClean="0"/>
              <a:t>Imagery</a:t>
            </a:r>
            <a:r>
              <a:rPr lang="en-US" altLang="en-US" dirty="0" smtClean="0"/>
              <a:t>:  </a:t>
            </a:r>
            <a:r>
              <a:rPr lang="en-US" altLang="en-US" sz="2400" dirty="0" err="1" smtClean="0"/>
              <a:t>Applanix</a:t>
            </a:r>
            <a:r>
              <a:rPr lang="en-US" altLang="en-US" sz="2400" dirty="0" smtClean="0"/>
              <a:t> 439 RGB </a:t>
            </a:r>
            <a:r>
              <a:rPr lang="en-US" altLang="en-US" sz="2400" dirty="0" err="1" smtClean="0"/>
              <a:t>DualCam</a:t>
            </a:r>
            <a:r>
              <a:rPr lang="en-US" altLang="en-US" sz="2400" dirty="0" smtClean="0"/>
              <a:t>, 5000’ AGL (TX)</a:t>
            </a:r>
          </a:p>
          <a:p>
            <a:r>
              <a:rPr lang="en-US" altLang="en-US" u="sng" dirty="0" smtClean="0"/>
              <a:t>Other</a:t>
            </a:r>
            <a:r>
              <a:rPr lang="en-US" altLang="en-US" dirty="0" smtClean="0"/>
              <a:t>: </a:t>
            </a:r>
            <a:r>
              <a:rPr lang="en-US" altLang="en-US" sz="2400" dirty="0" smtClean="0"/>
              <a:t>RTN, short-session GPS, extra gravity marks around 		Austin, gravity gradients</a:t>
            </a:r>
          </a:p>
        </p:txBody>
      </p:sp>
    </p:spTree>
    <p:extLst>
      <p:ext uri="{BB962C8B-B14F-4D97-AF65-F5344CB8AC3E}">
        <p14:creationId xmlns:p14="http://schemas.microsoft.com/office/powerpoint/2010/main" val="1894994027"/>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r>
              <a:rPr lang="en-US" altLang="en-US" smtClean="0">
                <a:ea typeface="ＭＳ Ｐゴシック" pitchFamily="34" charset="-128"/>
              </a:rPr>
              <a:t>Campaign GPS</a:t>
            </a:r>
          </a:p>
        </p:txBody>
      </p:sp>
      <p:pic>
        <p:nvPicPr>
          <p:cNvPr id="149506" name="Picture 2" descr="http://www.ngs.noaa.gov/GEOID/GSVS11/images/ANT_FAR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1522413"/>
            <a:ext cx="7045325" cy="52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835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9506"/>
                                        </p:tgtEl>
                                        <p:attrNameLst>
                                          <p:attrName>style.visibility</p:attrName>
                                        </p:attrNameLst>
                                      </p:cBhvr>
                                      <p:to>
                                        <p:strVal val="visible"/>
                                      </p:to>
                                    </p:set>
                                    <p:animEffect transition="in" filter="dissolve">
                                      <p:cBhvr>
                                        <p:cTn id="7" dur="5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C:\Users\Dan.Martin\My Presentations\NHLSA_2014\GPS Photo\GSVS_032-MD-201406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25" y="700088"/>
            <a:ext cx="44704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Picture 3" descr="C:\Users\Dan.Martin\My Presentations\NHLSA_2014\GPS Photo\GSVS_032-1-201406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88" y="3802063"/>
            <a:ext cx="2954337"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4" descr="C:\Users\Dan.Martin\My Presentations\NHLSA_2014\GPS Photo\GSVS_032-3S-201406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 y="700088"/>
            <a:ext cx="44704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5" descr="C:\Users\Dan.Martin\My Presentations\NHLSA_2014\GPS Photo\GSVS_030-3NE-2014062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625" y="3776663"/>
            <a:ext cx="4460875"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8956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3"/>
          <p:cNvSpPr>
            <a:spLocks noGrp="1"/>
          </p:cNvSpPr>
          <p:nvPr>
            <p:ph type="title"/>
          </p:nvPr>
        </p:nvSpPr>
        <p:spPr/>
        <p:txBody>
          <a:bodyPr/>
          <a:lstStyle/>
          <a:p>
            <a:r>
              <a:rPr lang="en-US" altLang="en-US" smtClean="0">
                <a:ea typeface="ＭＳ Ｐゴシック" pitchFamily="34" charset="-128"/>
              </a:rPr>
              <a:t>Geodetic Leveling</a:t>
            </a:r>
          </a:p>
        </p:txBody>
      </p:sp>
      <p:pic>
        <p:nvPicPr>
          <p:cNvPr id="1873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8325" y="1187450"/>
            <a:ext cx="361473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8550" y="4013200"/>
            <a:ext cx="361473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325" y="3971925"/>
            <a:ext cx="361473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08550" y="1187450"/>
            <a:ext cx="361473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355070"/>
      </p:ext>
    </p:extLst>
  </p:cSld>
  <p:clrMapOvr>
    <a:masterClrMapping/>
  </p:clrMapOvr>
  <p:transition spd="slow">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8" descr="http://www.ngs.noaa.gov/GEOID/GSVS11/images/2011_08_19_GSVS11_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0" y="1466850"/>
            <a:ext cx="6672263"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itle 5"/>
          <p:cNvSpPr>
            <a:spLocks noGrp="1"/>
          </p:cNvSpPr>
          <p:nvPr>
            <p:ph type="title"/>
          </p:nvPr>
        </p:nvSpPr>
        <p:spPr/>
        <p:txBody>
          <a:bodyPr/>
          <a:lstStyle/>
          <a:p>
            <a:r>
              <a:rPr lang="en-US" altLang="en-US" smtClean="0"/>
              <a:t>Gravity Observations</a:t>
            </a:r>
          </a:p>
        </p:txBody>
      </p:sp>
    </p:spTree>
    <p:extLst>
      <p:ext uri="{BB962C8B-B14F-4D97-AF65-F5344CB8AC3E}">
        <p14:creationId xmlns:p14="http://schemas.microsoft.com/office/powerpoint/2010/main" val="804379882"/>
      </p:ext>
    </p:extLst>
  </p:cSld>
  <p:clrMapOvr>
    <a:masterClrMapping/>
  </p:clrMapOvr>
  <p:transition spd="slow">
    <p:circl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8779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8249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4"/>
          <p:cNvSpPr>
            <a:spLocks noGrp="1"/>
          </p:cNvSpPr>
          <p:nvPr>
            <p:ph type="title"/>
          </p:nvPr>
        </p:nvSpPr>
        <p:spPr/>
        <p:txBody>
          <a:bodyPr/>
          <a:lstStyle/>
          <a:p>
            <a:r>
              <a:rPr lang="en-US" altLang="en-US" smtClean="0"/>
              <a:t>Astrogeodetic Deflecions of the Vertical (DoV)</a:t>
            </a:r>
          </a:p>
        </p:txBody>
      </p:sp>
      <p:pic>
        <p:nvPicPr>
          <p:cNvPr id="19149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375" y="1417638"/>
            <a:ext cx="7275513"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994462"/>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What is a Datum?</a:t>
            </a:r>
          </a:p>
        </p:txBody>
      </p:sp>
      <p:sp>
        <p:nvSpPr>
          <p:cNvPr id="29699" name="Rectangle 3"/>
          <p:cNvSpPr>
            <a:spLocks noGrp="1" noChangeArrowheads="1"/>
          </p:cNvSpPr>
          <p:nvPr>
            <p:ph type="body" idx="1"/>
          </p:nvPr>
        </p:nvSpPr>
        <p:spPr/>
        <p:txBody>
          <a:bodyPr/>
          <a:lstStyle/>
          <a:p>
            <a:pPr marL="609600" indent="-609600">
              <a:lnSpc>
                <a:spcPct val="90000"/>
              </a:lnSpc>
            </a:pPr>
            <a:r>
              <a:rPr lang="en-US" sz="2400" dirty="0" smtClean="0"/>
              <a:t>"A set of constants specifying the coordinate system used for geodetic control, i.e., for calculating the coordinates of points on the Earth." </a:t>
            </a:r>
          </a:p>
          <a:p>
            <a:pPr marL="609600" indent="-609600">
              <a:lnSpc>
                <a:spcPct val="90000"/>
              </a:lnSpc>
            </a:pPr>
            <a:r>
              <a:rPr lang="en-US" sz="2400" dirty="0" smtClean="0"/>
              <a:t>"The datum, as defined above, together with the coordinate system and the set of all points and lines whose coordinates, lengths, and directions have been determined by measurement or calculation." </a:t>
            </a:r>
          </a:p>
          <a:p>
            <a:pPr marL="609600" indent="-609600">
              <a:lnSpc>
                <a:spcPct val="90000"/>
              </a:lnSpc>
            </a:pPr>
            <a:r>
              <a:rPr lang="en-US" sz="2400" dirty="0" smtClean="0"/>
              <a:t>NGS has used the first definition for NAD83</a:t>
            </a:r>
          </a:p>
        </p:txBody>
      </p:sp>
    </p:spTree>
    <p:extLst>
      <p:ext uri="{BB962C8B-B14F-4D97-AF65-F5344CB8AC3E}">
        <p14:creationId xmlns:p14="http://schemas.microsoft.com/office/powerpoint/2010/main" val="241458035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4421188" cy="3316288"/>
          </a:xfrm>
        </p:spPr>
      </p:pic>
      <p:pic>
        <p:nvPicPr>
          <p:cNvPr id="192515"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03763" y="0"/>
            <a:ext cx="4440237" cy="3330575"/>
          </a:xfrm>
        </p:spPr>
      </p:pic>
      <p:pic>
        <p:nvPicPr>
          <p:cNvPr id="192516"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521075"/>
            <a:ext cx="4440238"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7"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3763" y="3521075"/>
            <a:ext cx="4440237"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8159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z="3600" b="1" smtClean="0">
                <a:solidFill>
                  <a:srgbClr val="0000FF"/>
                </a:solidFill>
              </a:rPr>
              <a:t>Geoid Slope Validation Survey</a:t>
            </a:r>
          </a:p>
        </p:txBody>
      </p:sp>
      <p:grpSp>
        <p:nvGrpSpPr>
          <p:cNvPr id="77827" name="Group 17"/>
          <p:cNvGrpSpPr>
            <a:grpSpLocks/>
          </p:cNvGrpSpPr>
          <p:nvPr/>
        </p:nvGrpSpPr>
        <p:grpSpPr bwMode="auto">
          <a:xfrm>
            <a:off x="1143000" y="1295400"/>
            <a:ext cx="2513013" cy="4672013"/>
            <a:chOff x="5945309" y="1371600"/>
            <a:chExt cx="2512891" cy="4671854"/>
          </a:xfrm>
        </p:grpSpPr>
        <p:pic>
          <p:nvPicPr>
            <p:cNvPr id="778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309" y="1371600"/>
              <a:ext cx="2512891" cy="467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77832" name="TextBox 20"/>
            <p:cNvSpPr txBox="1">
              <a:spLocks noChangeArrowheads="1"/>
            </p:cNvSpPr>
            <p:nvPr/>
          </p:nvSpPr>
          <p:spPr bwMode="auto">
            <a:xfrm>
              <a:off x="6977678" y="3757136"/>
              <a:ext cx="14670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srgbClr val="FFFF00"/>
                  </a:solidFill>
                  <a:latin typeface="Arial" pitchFamily="34" charset="0"/>
                  <a:ea typeface="+mn-ea"/>
                </a:rPr>
                <a:t>325 km</a:t>
              </a:r>
            </a:p>
            <a:p>
              <a:pPr defTabSz="914400" eaLnBrk="1" hangingPunct="1">
                <a:spcBef>
                  <a:spcPct val="0"/>
                </a:spcBef>
                <a:buFontTx/>
                <a:buNone/>
              </a:pPr>
              <a:r>
                <a:rPr lang="en-US" altLang="en-US" sz="1800">
                  <a:solidFill>
                    <a:srgbClr val="FFFF00"/>
                  </a:solidFill>
                  <a:latin typeface="Arial" pitchFamily="34" charset="0"/>
                  <a:ea typeface="+mn-ea"/>
                </a:rPr>
                <a:t>218 points</a:t>
              </a:r>
            </a:p>
            <a:p>
              <a:pPr defTabSz="914400" eaLnBrk="1" hangingPunct="1">
                <a:spcBef>
                  <a:spcPct val="0"/>
                </a:spcBef>
                <a:buFontTx/>
                <a:buNone/>
              </a:pPr>
              <a:r>
                <a:rPr lang="en-US" altLang="en-US" sz="1800">
                  <a:solidFill>
                    <a:srgbClr val="FFFF00"/>
                  </a:solidFill>
                  <a:latin typeface="Arial" pitchFamily="34" charset="0"/>
                  <a:ea typeface="+mn-ea"/>
                </a:rPr>
                <a:t>1.5 km apart</a:t>
              </a:r>
            </a:p>
          </p:txBody>
        </p:sp>
      </p:grpSp>
      <p:sp>
        <p:nvSpPr>
          <p:cNvPr id="77828" name="TextBox 18"/>
          <p:cNvSpPr txBox="1">
            <a:spLocks noChangeArrowheads="1"/>
          </p:cNvSpPr>
          <p:nvPr/>
        </p:nvSpPr>
        <p:spPr bwMode="auto">
          <a:xfrm>
            <a:off x="2667000" y="1295400"/>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prstClr val="white"/>
                </a:solidFill>
                <a:latin typeface="Arial" pitchFamily="34" charset="0"/>
                <a:ea typeface="+mn-ea"/>
              </a:rPr>
              <a:t>Austin</a:t>
            </a:r>
          </a:p>
        </p:txBody>
      </p:sp>
      <p:sp>
        <p:nvSpPr>
          <p:cNvPr id="77829" name="TextBox 19"/>
          <p:cNvSpPr txBox="1">
            <a:spLocks noChangeArrowheads="1"/>
          </p:cNvSpPr>
          <p:nvPr/>
        </p:nvSpPr>
        <p:spPr bwMode="auto">
          <a:xfrm>
            <a:off x="1447800" y="5421313"/>
            <a:ext cx="119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prstClr val="white"/>
                </a:solidFill>
                <a:latin typeface="Arial" pitchFamily="34" charset="0"/>
                <a:ea typeface="+mn-ea"/>
              </a:rPr>
              <a:t>Rockport</a:t>
            </a:r>
          </a:p>
        </p:txBody>
      </p:sp>
      <p:sp>
        <p:nvSpPr>
          <p:cNvPr id="26" name="Content Placeholder 2"/>
          <p:cNvSpPr txBox="1">
            <a:spLocks/>
          </p:cNvSpPr>
          <p:nvPr/>
        </p:nvSpPr>
        <p:spPr bwMode="auto">
          <a:xfrm>
            <a:off x="4191000" y="1219200"/>
            <a:ext cx="4486275" cy="5126038"/>
          </a:xfrm>
          <a:prstGeom prst="rect">
            <a:avLst/>
          </a:prstGeom>
          <a:noFill/>
          <a:ln w="9525">
            <a:noFill/>
            <a:miter lim="800000"/>
            <a:headEnd/>
            <a:tailEnd/>
          </a:ln>
        </p:spPr>
        <p:txBody>
          <a:bodyPr/>
          <a:lstStyle/>
          <a:p>
            <a:pPr marL="342900" indent="-342900" defTabSz="914400">
              <a:spcBef>
                <a:spcPct val="20000"/>
              </a:spcBef>
              <a:buFont typeface="Arial" charset="0"/>
              <a:buChar char="•"/>
              <a:defRPr/>
            </a:pPr>
            <a:r>
              <a:rPr lang="en-US" sz="2800" dirty="0">
                <a:solidFill>
                  <a:prstClr val="black"/>
                </a:solidFill>
                <a:latin typeface="Calibri"/>
                <a:ea typeface="ＭＳ Ｐゴシック" charset="0"/>
                <a:cs typeface="ＭＳ Ｐゴシック" charset="0"/>
              </a:rPr>
              <a:t>Observe geoid shape (slope) using multiple independent terrestrial survey methods</a:t>
            </a:r>
          </a:p>
          <a:p>
            <a:pPr marL="742950" lvl="1" indent="-285750" defTabSz="914400">
              <a:spcBef>
                <a:spcPct val="20000"/>
              </a:spcBef>
              <a:buFont typeface="Arial" charset="0"/>
              <a:buChar char="–"/>
              <a:defRPr/>
            </a:pPr>
            <a:r>
              <a:rPr lang="en-US" sz="2400" dirty="0">
                <a:solidFill>
                  <a:prstClr val="black"/>
                </a:solidFill>
                <a:latin typeface="Calibri"/>
                <a:ea typeface="ＭＳ Ｐゴシック" charset="0"/>
                <a:cs typeface="ＭＳ Ｐゴシック" charset="0"/>
              </a:rPr>
              <a:t>GPS + Leveling</a:t>
            </a:r>
          </a:p>
          <a:p>
            <a:pPr marL="742950" lvl="1" indent="-285750" defTabSz="914400">
              <a:spcBef>
                <a:spcPct val="20000"/>
              </a:spcBef>
              <a:buFont typeface="Arial" charset="0"/>
              <a:buChar char="–"/>
              <a:defRPr/>
            </a:pPr>
            <a:r>
              <a:rPr lang="en-US" sz="2400" dirty="0">
                <a:solidFill>
                  <a:prstClr val="black"/>
                </a:solidFill>
                <a:latin typeface="Calibri"/>
                <a:ea typeface="ＭＳ Ｐゴシック" charset="0"/>
                <a:cs typeface="ＭＳ Ｐゴシック" charset="0"/>
              </a:rPr>
              <a:t>Deflections of the Vertical</a:t>
            </a:r>
          </a:p>
          <a:p>
            <a:pPr marL="342900" indent="-342900" defTabSz="914400">
              <a:spcBef>
                <a:spcPct val="20000"/>
              </a:spcBef>
              <a:buFont typeface="Arial" charset="0"/>
              <a:buChar char="•"/>
              <a:defRPr/>
            </a:pPr>
            <a:r>
              <a:rPr lang="en-US" sz="2800" dirty="0">
                <a:solidFill>
                  <a:prstClr val="black"/>
                </a:solidFill>
                <a:latin typeface="Calibri"/>
                <a:ea typeface="ＭＳ Ｐゴシック" charset="0"/>
                <a:cs typeface="ＭＳ Ｐゴシック" charset="0"/>
              </a:rPr>
              <a:t>Compare </a:t>
            </a:r>
            <a:r>
              <a:rPr lang="en-US" sz="2800" b="1" i="1" dirty="0">
                <a:solidFill>
                  <a:prstClr val="black"/>
                </a:solidFill>
                <a:latin typeface="Calibri"/>
                <a:ea typeface="ＭＳ Ｐゴシック" charset="0"/>
                <a:cs typeface="ＭＳ Ｐゴシック" charset="0"/>
              </a:rPr>
              <a:t>observed</a:t>
            </a:r>
            <a:r>
              <a:rPr lang="en-US" sz="2800" dirty="0">
                <a:solidFill>
                  <a:prstClr val="black"/>
                </a:solidFill>
                <a:latin typeface="Calibri"/>
                <a:ea typeface="ＭＳ Ｐゴシック" charset="0"/>
                <a:cs typeface="ＭＳ Ｐゴシック" charset="0"/>
              </a:rPr>
              <a:t> slopes (from terrestrial surveys) to </a:t>
            </a:r>
            <a:r>
              <a:rPr lang="en-US" sz="2800" b="1" i="1" dirty="0">
                <a:solidFill>
                  <a:prstClr val="black"/>
                </a:solidFill>
                <a:latin typeface="Calibri"/>
                <a:ea typeface="ＭＳ Ｐゴシック" charset="0"/>
                <a:cs typeface="ＭＳ Ｐゴシック" charset="0"/>
              </a:rPr>
              <a:t>modeled</a:t>
            </a:r>
            <a:r>
              <a:rPr lang="en-US" sz="2800" dirty="0">
                <a:solidFill>
                  <a:prstClr val="black"/>
                </a:solidFill>
                <a:latin typeface="Calibri"/>
                <a:ea typeface="ＭＳ Ｐゴシック" charset="0"/>
                <a:cs typeface="ＭＳ Ｐゴシック" charset="0"/>
              </a:rPr>
              <a:t> slopes (from </a:t>
            </a:r>
            <a:r>
              <a:rPr lang="en-US" sz="2800" dirty="0" err="1">
                <a:solidFill>
                  <a:prstClr val="black"/>
                </a:solidFill>
                <a:latin typeface="Calibri"/>
                <a:ea typeface="ＭＳ Ｐゴシック" charset="0"/>
                <a:cs typeface="ＭＳ Ｐゴシック" charset="0"/>
              </a:rPr>
              <a:t>gravimetry</a:t>
            </a:r>
            <a:r>
              <a:rPr lang="en-US" sz="2800" dirty="0">
                <a:solidFill>
                  <a:prstClr val="black"/>
                </a:solidFill>
                <a:latin typeface="Calibri"/>
                <a:ea typeface="ＭＳ Ｐゴシック" charset="0"/>
                <a:cs typeface="ＭＳ Ｐゴシック" charset="0"/>
              </a:rPr>
              <a:t> or satellites)</a:t>
            </a:r>
          </a:p>
          <a:p>
            <a:pPr marL="742950" lvl="1" indent="-285750" defTabSz="914400">
              <a:spcBef>
                <a:spcPct val="20000"/>
              </a:spcBef>
              <a:buFont typeface="Arial" charset="0"/>
              <a:buChar char="–"/>
              <a:defRPr/>
            </a:pPr>
            <a:r>
              <a:rPr lang="en-US" sz="2400" dirty="0">
                <a:solidFill>
                  <a:prstClr val="black"/>
                </a:solidFill>
                <a:latin typeface="Calibri"/>
                <a:ea typeface="ＭＳ Ｐゴシック" charset="0"/>
                <a:cs typeface="ＭＳ Ｐゴシック" charset="0"/>
              </a:rPr>
              <a:t>With / Without new GRAV-D airborne gravity</a:t>
            </a:r>
          </a:p>
        </p:txBody>
      </p:sp>
    </p:spTree>
    <p:custDataLst>
      <p:tags r:id="rId1"/>
    </p:custDataLst>
    <p:extLst>
      <p:ext uri="{BB962C8B-B14F-4D97-AF65-F5344CB8AC3E}">
        <p14:creationId xmlns:p14="http://schemas.microsoft.com/office/powerpoint/2010/main" val="3673457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z="4000" b="1" smtClean="0">
                <a:solidFill>
                  <a:srgbClr val="0000FF"/>
                </a:solidFill>
              </a:rPr>
              <a:t>Geoid Slope Survey Conclusions</a:t>
            </a:r>
          </a:p>
        </p:txBody>
      </p:sp>
      <p:sp>
        <p:nvSpPr>
          <p:cNvPr id="80899" name="Content Placeholder 2"/>
          <p:cNvSpPr>
            <a:spLocks noGrp="1"/>
          </p:cNvSpPr>
          <p:nvPr>
            <p:ph idx="1"/>
          </p:nvPr>
        </p:nvSpPr>
        <p:spPr>
          <a:xfrm>
            <a:off x="457200" y="3200400"/>
            <a:ext cx="8229600" cy="4525963"/>
          </a:xfrm>
        </p:spPr>
        <p:txBody>
          <a:bodyPr/>
          <a:lstStyle/>
          <a:p>
            <a:pPr>
              <a:spcBef>
                <a:spcPct val="0"/>
              </a:spcBef>
              <a:spcAft>
                <a:spcPts val="600"/>
              </a:spcAft>
            </a:pPr>
            <a:r>
              <a:rPr lang="en-US" altLang="en-US" sz="2400" smtClean="0"/>
              <a:t>Including airborne gravity data improves geoid slope accuracy at nearly all distances &lt;325 km</a:t>
            </a:r>
          </a:p>
          <a:p>
            <a:pPr>
              <a:spcBef>
                <a:spcPct val="0"/>
              </a:spcBef>
              <a:spcAft>
                <a:spcPts val="600"/>
              </a:spcAft>
            </a:pPr>
            <a:endParaRPr lang="en-US" altLang="en-US" sz="2400" smtClean="0"/>
          </a:p>
          <a:p>
            <a:pPr>
              <a:spcBef>
                <a:spcPct val="0"/>
              </a:spcBef>
              <a:spcAft>
                <a:spcPts val="600"/>
              </a:spcAft>
            </a:pPr>
            <a:r>
              <a:rPr lang="en-US" altLang="en-US" sz="2400" smtClean="0"/>
              <a:t>The NGS geoid in the TX survey meets the 1 cm accuracy objective only if airborne data are included</a:t>
            </a:r>
          </a:p>
          <a:p>
            <a:pPr lvl="1">
              <a:spcBef>
                <a:spcPct val="0"/>
              </a:spcBef>
              <a:spcAft>
                <a:spcPts val="600"/>
              </a:spcAft>
            </a:pPr>
            <a:r>
              <a:rPr lang="en-US" altLang="en-US" sz="2000" smtClean="0"/>
              <a:t>No other model achieved 1 cm accuracy</a:t>
            </a:r>
          </a:p>
          <a:p>
            <a:pPr>
              <a:spcBef>
                <a:spcPct val="0"/>
              </a:spcBef>
              <a:spcAft>
                <a:spcPts val="600"/>
              </a:spcAft>
            </a:pPr>
            <a:endParaRPr lang="en-US" altLang="en-US" sz="2400" smtClean="0"/>
          </a:p>
          <a:p>
            <a:pPr>
              <a:spcBef>
                <a:spcPct val="0"/>
              </a:spcBef>
              <a:spcAft>
                <a:spcPts val="600"/>
              </a:spcAft>
            </a:pPr>
            <a:r>
              <a:rPr lang="en-US" altLang="en-US" sz="2400" smtClean="0"/>
              <a:t>Gravimetric geoid models and GPS are a viable alternative to long-line leveling</a:t>
            </a:r>
          </a:p>
        </p:txBody>
      </p:sp>
      <p:pic>
        <p:nvPicPr>
          <p:cNvPr id="8090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143000"/>
            <a:ext cx="513397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902679737"/>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mtClean="0"/>
              <a:t>GSVS14 Line</a:t>
            </a:r>
          </a:p>
        </p:txBody>
      </p:sp>
      <p:pic>
        <p:nvPicPr>
          <p:cNvPr id="81923" name="Picture 5" descr="Iowa Lin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66800" y="1371600"/>
            <a:ext cx="6858000" cy="1992313"/>
          </a:xfrm>
          <a:noFill/>
        </p:spPr>
      </p:pic>
      <p:pic>
        <p:nvPicPr>
          <p:cNvPr id="81924" name="Picture 6"/>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3505200" y="3322638"/>
            <a:ext cx="5486400" cy="3552825"/>
          </a:xfrm>
          <a:noFill/>
        </p:spPr>
      </p:pic>
      <p:sp>
        <p:nvSpPr>
          <p:cNvPr id="81925" name="TextBox 6"/>
          <p:cNvSpPr txBox="1">
            <a:spLocks noChangeArrowheads="1"/>
          </p:cNvSpPr>
          <p:nvPr/>
        </p:nvSpPr>
        <p:spPr bwMode="auto">
          <a:xfrm>
            <a:off x="259307" y="3657600"/>
            <a:ext cx="3245893"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dirty="0">
                <a:solidFill>
                  <a:prstClr val="black"/>
                </a:solidFill>
                <a:latin typeface="Arial" pitchFamily="34" charset="0"/>
                <a:ea typeface="+mn-ea"/>
              </a:rPr>
              <a:t>Goal: Same as GSVS11</a:t>
            </a:r>
          </a:p>
          <a:p>
            <a:pPr defTabSz="914400" eaLnBrk="1" hangingPunct="1">
              <a:spcBef>
                <a:spcPct val="0"/>
              </a:spcBef>
              <a:buFontTx/>
              <a:buNone/>
            </a:pPr>
            <a:endParaRPr lang="en-US" altLang="en-US" sz="1800" dirty="0">
              <a:solidFill>
                <a:prstClr val="black"/>
              </a:solidFill>
              <a:latin typeface="Arial" pitchFamily="34" charset="0"/>
              <a:ea typeface="+mn-ea"/>
            </a:endParaRPr>
          </a:p>
          <a:p>
            <a:pPr defTabSz="914400" eaLnBrk="1" hangingPunct="1">
              <a:spcBef>
                <a:spcPct val="0"/>
              </a:spcBef>
              <a:buFontTx/>
              <a:buNone/>
            </a:pPr>
            <a:r>
              <a:rPr lang="en-US" altLang="en-US" sz="1800" dirty="0">
                <a:solidFill>
                  <a:prstClr val="black"/>
                </a:solidFill>
                <a:latin typeface="Arial" pitchFamily="34" charset="0"/>
                <a:ea typeface="+mn-ea"/>
              </a:rPr>
              <a:t>Region: Moderate terrain</a:t>
            </a:r>
            <a:br>
              <a:rPr lang="en-US" altLang="en-US" sz="1800" dirty="0">
                <a:solidFill>
                  <a:prstClr val="black"/>
                </a:solidFill>
                <a:latin typeface="Arial" pitchFamily="34" charset="0"/>
                <a:ea typeface="+mn-ea"/>
              </a:rPr>
            </a:br>
            <a:r>
              <a:rPr lang="en-US" altLang="en-US" sz="1800" dirty="0">
                <a:solidFill>
                  <a:prstClr val="black"/>
                </a:solidFill>
                <a:latin typeface="Arial" pitchFamily="34" charset="0"/>
                <a:ea typeface="+mn-ea"/>
              </a:rPr>
              <a:t>More complex gravity</a:t>
            </a:r>
          </a:p>
          <a:p>
            <a:pPr defTabSz="914400" eaLnBrk="1" hangingPunct="1">
              <a:spcBef>
                <a:spcPct val="0"/>
              </a:spcBef>
              <a:buFontTx/>
              <a:buNone/>
            </a:pPr>
            <a:endParaRPr lang="en-US" altLang="en-US" sz="1800" dirty="0">
              <a:solidFill>
                <a:prstClr val="black"/>
              </a:solidFill>
              <a:latin typeface="Arial" pitchFamily="34" charset="0"/>
              <a:ea typeface="+mn-ea"/>
            </a:endParaRPr>
          </a:p>
          <a:p>
            <a:pPr defTabSz="914400" eaLnBrk="1" hangingPunct="1">
              <a:spcBef>
                <a:spcPct val="0"/>
              </a:spcBef>
              <a:buFontTx/>
              <a:buNone/>
            </a:pPr>
            <a:r>
              <a:rPr lang="en-US" altLang="en-US" sz="1800" dirty="0">
                <a:solidFill>
                  <a:prstClr val="black"/>
                </a:solidFill>
                <a:latin typeface="Arial" pitchFamily="34" charset="0"/>
                <a:ea typeface="+mn-ea"/>
              </a:rPr>
              <a:t>Data: Same as GSVS11</a:t>
            </a:r>
          </a:p>
          <a:p>
            <a:pPr defTabSz="914400" eaLnBrk="1" hangingPunct="1">
              <a:spcBef>
                <a:spcPct val="0"/>
              </a:spcBef>
              <a:buFontTx/>
              <a:buNone/>
            </a:pPr>
            <a:endParaRPr lang="en-US" altLang="en-US" sz="1800" dirty="0">
              <a:solidFill>
                <a:prstClr val="black"/>
              </a:solidFill>
              <a:latin typeface="Arial" pitchFamily="34" charset="0"/>
              <a:ea typeface="+mn-ea"/>
            </a:endParaRPr>
          </a:p>
          <a:p>
            <a:pPr defTabSz="914400" eaLnBrk="1" hangingPunct="1">
              <a:spcBef>
                <a:spcPct val="0"/>
              </a:spcBef>
              <a:buFontTx/>
              <a:buNone/>
            </a:pPr>
            <a:r>
              <a:rPr lang="en-US" altLang="en-US" sz="1800" dirty="0">
                <a:solidFill>
                  <a:prstClr val="black"/>
                </a:solidFill>
                <a:latin typeface="Arial" pitchFamily="34" charset="0"/>
                <a:ea typeface="+mn-ea"/>
              </a:rPr>
              <a:t>Timeline: </a:t>
            </a:r>
            <a:r>
              <a:rPr lang="en-US" altLang="en-US" sz="1800" dirty="0" smtClean="0">
                <a:solidFill>
                  <a:prstClr val="black"/>
                </a:solidFill>
                <a:latin typeface="Arial" pitchFamily="34" charset="0"/>
                <a:ea typeface="+mn-ea"/>
              </a:rPr>
              <a:t>Fiscal </a:t>
            </a:r>
            <a:r>
              <a:rPr lang="en-US" altLang="en-US" sz="1800" dirty="0">
                <a:solidFill>
                  <a:prstClr val="black"/>
                </a:solidFill>
                <a:latin typeface="Arial" pitchFamily="34" charset="0"/>
                <a:ea typeface="+mn-ea"/>
              </a:rPr>
              <a:t>year </a:t>
            </a:r>
            <a:r>
              <a:rPr lang="en-US" altLang="en-US" sz="1800" dirty="0" smtClean="0">
                <a:solidFill>
                  <a:prstClr val="black"/>
                </a:solidFill>
                <a:latin typeface="Arial" pitchFamily="34" charset="0"/>
                <a:ea typeface="+mn-ea"/>
              </a:rPr>
              <a:t>2014 field season</a:t>
            </a:r>
            <a:endParaRPr lang="en-US" altLang="en-US" sz="1800" dirty="0">
              <a:solidFill>
                <a:prstClr val="black"/>
              </a:solidFill>
              <a:latin typeface="Arial" pitchFamily="34" charset="0"/>
              <a:ea typeface="+mn-ea"/>
            </a:endParaRPr>
          </a:p>
          <a:p>
            <a:pPr defTabSz="914400" eaLnBrk="1" hangingPunct="1">
              <a:spcBef>
                <a:spcPct val="0"/>
              </a:spcBef>
              <a:buFontTx/>
              <a:buNone/>
            </a:pPr>
            <a:endParaRPr lang="en-US" altLang="en-US" sz="1800" dirty="0">
              <a:solidFill>
                <a:prstClr val="black"/>
              </a:solidFill>
              <a:latin typeface="Arial" pitchFamily="34" charset="0"/>
              <a:ea typeface="+mn-ea"/>
            </a:endParaRPr>
          </a:p>
          <a:p>
            <a:pPr defTabSz="914400" eaLnBrk="1" hangingPunct="1">
              <a:spcBef>
                <a:spcPct val="0"/>
              </a:spcBef>
              <a:buFontTx/>
              <a:buNone/>
            </a:pPr>
            <a:r>
              <a:rPr lang="en-US" altLang="en-US" sz="1800" dirty="0" smtClean="0">
                <a:solidFill>
                  <a:prstClr val="black"/>
                </a:solidFill>
                <a:latin typeface="Arial" pitchFamily="34" charset="0"/>
                <a:ea typeface="+mn-ea"/>
              </a:rPr>
              <a:t>IA (Cedar </a:t>
            </a:r>
            <a:r>
              <a:rPr lang="en-US" altLang="en-US" sz="1800" dirty="0">
                <a:solidFill>
                  <a:prstClr val="black"/>
                </a:solidFill>
                <a:latin typeface="Arial" pitchFamily="34" charset="0"/>
                <a:ea typeface="+mn-ea"/>
              </a:rPr>
              <a:t>Rapids to </a:t>
            </a:r>
            <a:r>
              <a:rPr lang="en-US" altLang="en-US" sz="1800" dirty="0" smtClean="0">
                <a:solidFill>
                  <a:prstClr val="black"/>
                </a:solidFill>
                <a:latin typeface="Arial" pitchFamily="34" charset="0"/>
                <a:ea typeface="+mn-ea"/>
              </a:rPr>
              <a:t>Denison)</a:t>
            </a:r>
            <a:endParaRPr lang="en-US" altLang="en-US" sz="1800" dirty="0">
              <a:solidFill>
                <a:prstClr val="black"/>
              </a:solidFill>
              <a:latin typeface="Arial" pitchFamily="34" charset="0"/>
              <a:ea typeface="+mn-ea"/>
            </a:endParaRPr>
          </a:p>
        </p:txBody>
      </p:sp>
    </p:spTree>
    <p:extLst>
      <p:ext uri="{BB962C8B-B14F-4D97-AF65-F5344CB8AC3E}">
        <p14:creationId xmlns:p14="http://schemas.microsoft.com/office/powerpoint/2010/main" val="13531766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hape 150"/>
          <p:cNvSpPr txBox="1">
            <a:spLocks noChangeArrowheads="1"/>
          </p:cNvSpPr>
          <p:nvPr/>
        </p:nvSpPr>
        <p:spPr bwMode="auto">
          <a:xfrm>
            <a:off x="1808163" y="447675"/>
            <a:ext cx="5813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spcBef>
                <a:spcPct val="20000"/>
              </a:spcBef>
              <a:buFont typeface="Arial" pitchFamily="34"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9pPr>
          </a:lstStyle>
          <a:p>
            <a:pPr eaLnBrk="1" hangingPunct="1">
              <a:spcBef>
                <a:spcPct val="0"/>
              </a:spcBef>
              <a:buClr>
                <a:srgbClr val="FFFFFF"/>
              </a:buClr>
              <a:buSzPct val="25000"/>
              <a:buFont typeface="Calibri" pitchFamily="34" charset="0"/>
              <a:buNone/>
            </a:pPr>
            <a:r>
              <a:rPr lang="en-US" altLang="en-US" sz="4000" b="1" dirty="0">
                <a:solidFill>
                  <a:srgbClr val="FFFFFF"/>
                </a:solidFill>
                <a:latin typeface="Calibri" pitchFamily="34" charset="0"/>
                <a:cs typeface="Arial" pitchFamily="34" charset="0"/>
                <a:sym typeface="Calibri" pitchFamily="34" charset="0"/>
              </a:rPr>
              <a:t>The Chosen Line for </a:t>
            </a:r>
            <a:r>
              <a:rPr lang="en-US" altLang="en-US" sz="4000" b="1" dirty="0" smtClean="0">
                <a:solidFill>
                  <a:srgbClr val="FFFFFF"/>
                </a:solidFill>
                <a:latin typeface="Calibri" pitchFamily="34" charset="0"/>
                <a:cs typeface="Arial" pitchFamily="34" charset="0"/>
                <a:sym typeface="Calibri" pitchFamily="34" charset="0"/>
              </a:rPr>
              <a:t>2017</a:t>
            </a:r>
            <a:endParaRPr lang="en-US" altLang="en-US" sz="4000" b="1" dirty="0">
              <a:solidFill>
                <a:srgbClr val="FFFFFF"/>
              </a:solidFill>
              <a:latin typeface="Calibri" pitchFamily="34" charset="0"/>
              <a:cs typeface="Arial" pitchFamily="34" charset="0"/>
              <a:sym typeface="Calibri" pitchFamily="34" charset="0"/>
            </a:endParaRPr>
          </a:p>
        </p:txBody>
      </p:sp>
      <p:pic>
        <p:nvPicPr>
          <p:cNvPr id="183299" name="Shape 15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6850"/>
            <a:ext cx="9144000"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Shape 152"/>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9pPr>
          </a:lstStyle>
          <a:p>
            <a:pPr eaLnBrk="1" hangingPunct="1">
              <a:spcBef>
                <a:spcPct val="0"/>
              </a:spcBef>
              <a:buClr>
                <a:srgbClr val="898989"/>
              </a:buClr>
              <a:buSzPct val="25000"/>
              <a:buFont typeface="Calibri" pitchFamily="34" charset="0"/>
              <a:buNone/>
            </a:pPr>
            <a:r>
              <a:rPr lang="en-US" altLang="en-US" sz="1200">
                <a:solidFill>
                  <a:srgbClr val="898989"/>
                </a:solidFill>
                <a:latin typeface="Calibri" pitchFamily="34" charset="0"/>
                <a:cs typeface="Arial" pitchFamily="34" charset="0"/>
                <a:sym typeface="Calibri" pitchFamily="34" charset="0"/>
              </a:rPr>
              <a:t>30 July 2015</a:t>
            </a:r>
          </a:p>
        </p:txBody>
      </p:sp>
      <p:sp>
        <p:nvSpPr>
          <p:cNvPr id="183301" name="Shape 153"/>
          <p:cNvSpPr txBox="1">
            <a:spLocks noChangeArrowheads="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9pPr>
          </a:lstStyle>
          <a:p>
            <a:pPr algn="ctr" eaLnBrk="1" hangingPunct="1">
              <a:spcBef>
                <a:spcPct val="0"/>
              </a:spcBef>
              <a:buClr>
                <a:srgbClr val="898989"/>
              </a:buClr>
              <a:buSzPct val="25000"/>
              <a:buFont typeface="Calibri" pitchFamily="34" charset="0"/>
              <a:buNone/>
            </a:pPr>
            <a:r>
              <a:rPr lang="en-US" altLang="en-US" sz="1200">
                <a:solidFill>
                  <a:srgbClr val="898989"/>
                </a:solidFill>
                <a:latin typeface="Calibri" pitchFamily="34" charset="0"/>
                <a:cs typeface="Arial" pitchFamily="34" charset="0"/>
                <a:sym typeface="Calibri" pitchFamily="34" charset="0"/>
              </a:rPr>
              <a:t>NGS-CDOT R5</a:t>
            </a:r>
          </a:p>
        </p:txBody>
      </p:sp>
    </p:spTree>
    <p:extLst>
      <p:ext uri="{BB962C8B-B14F-4D97-AF65-F5344CB8AC3E}">
        <p14:creationId xmlns:p14="http://schemas.microsoft.com/office/powerpoint/2010/main" val="2572918161"/>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hape 131"/>
          <p:cNvSpPr>
            <a:spLocks noGrp="1"/>
          </p:cNvSpPr>
          <p:nvPr>
            <p:ph type="title"/>
          </p:nvPr>
        </p:nvSpPr>
        <p:spPr/>
        <p:txBody>
          <a:bodyPr lIns="91425" tIns="45700" rIns="91425" bIns="45700"/>
          <a:lstStyle/>
          <a:p>
            <a:pPr>
              <a:buClr>
                <a:srgbClr val="000000"/>
              </a:buClr>
              <a:buSzPct val="25000"/>
              <a:buFont typeface="Times New Roman" pitchFamily="18" charset="0"/>
              <a:buNone/>
            </a:pPr>
            <a:r>
              <a:rPr lang="en-US" altLang="en-US" smtClean="0">
                <a:solidFill>
                  <a:srgbClr val="000000"/>
                </a:solidFill>
                <a:sym typeface="Times New Roman" pitchFamily="18" charset="0"/>
              </a:rPr>
              <a:t>Two Phases</a:t>
            </a:r>
          </a:p>
        </p:txBody>
      </p:sp>
      <p:sp>
        <p:nvSpPr>
          <p:cNvPr id="132" name="Shape 132"/>
          <p:cNvSpPr txBox="1">
            <a:spLocks noGrp="1"/>
          </p:cNvSpPr>
          <p:nvPr>
            <p:ph type="body" idx="1"/>
          </p:nvPr>
        </p:nvSpPr>
        <p:spPr/>
        <p:txBody>
          <a:bodyPr lIns="91425" tIns="45700" rIns="91425" bIns="45700">
            <a:noAutofit/>
          </a:bodyPr>
          <a:lstStyle/>
          <a:p>
            <a:pPr>
              <a:spcBef>
                <a:spcPts val="0"/>
              </a:spcBef>
              <a:spcAft>
                <a:spcPts val="0"/>
              </a:spcAft>
              <a:buClr>
                <a:schemeClr val="dk1"/>
              </a:buClr>
              <a:buSzPct val="100000"/>
              <a:buFont typeface="Arial"/>
              <a:buChar char="•"/>
              <a:defRPr/>
            </a:pPr>
            <a:r>
              <a:rPr lang="en-US" dirty="0">
                <a:solidFill>
                  <a:schemeClr val="dk1"/>
                </a:solidFill>
                <a:latin typeface="Times New Roman"/>
                <a:ea typeface="Times New Roman"/>
                <a:cs typeface="Times New Roman"/>
                <a:sym typeface="Times New Roman"/>
              </a:rPr>
              <a:t>Recon and Mark Setting</a:t>
            </a:r>
          </a:p>
          <a:p>
            <a:pPr lvl="1">
              <a:spcBef>
                <a:spcPts val="560"/>
              </a:spcBef>
              <a:spcAft>
                <a:spcPts val="0"/>
              </a:spcAft>
              <a:buClr>
                <a:schemeClr val="dk1"/>
              </a:buClr>
              <a:buSzPct val="100000"/>
              <a:buFont typeface="Arial"/>
              <a:buChar char="–"/>
              <a:defRPr/>
            </a:pPr>
            <a:r>
              <a:rPr lang="en-US" dirty="0">
                <a:solidFill>
                  <a:schemeClr val="dk1"/>
                </a:solidFill>
                <a:latin typeface="Times New Roman"/>
                <a:ea typeface="Times New Roman"/>
                <a:cs typeface="Times New Roman"/>
                <a:sym typeface="Times New Roman"/>
              </a:rPr>
              <a:t>August – November </a:t>
            </a:r>
            <a:r>
              <a:rPr lang="en-US" dirty="0" smtClean="0">
                <a:solidFill>
                  <a:schemeClr val="dk1"/>
                </a:solidFill>
                <a:latin typeface="Times New Roman"/>
                <a:ea typeface="Times New Roman"/>
                <a:cs typeface="Times New Roman"/>
                <a:sym typeface="Times New Roman"/>
              </a:rPr>
              <a:t>2015 and July-August 2016</a:t>
            </a:r>
            <a:endParaRPr lang="en-US" dirty="0">
              <a:solidFill>
                <a:schemeClr val="dk1"/>
              </a:solidFill>
              <a:latin typeface="Times New Roman"/>
              <a:ea typeface="Times New Roman"/>
              <a:cs typeface="Times New Roman"/>
              <a:sym typeface="Times New Roman"/>
            </a:endParaRPr>
          </a:p>
          <a:p>
            <a:pPr lvl="1">
              <a:spcBef>
                <a:spcPts val="560"/>
              </a:spcBef>
              <a:spcAft>
                <a:spcPts val="0"/>
              </a:spcAft>
              <a:buClr>
                <a:schemeClr val="dk1"/>
              </a:buClr>
              <a:buSzPct val="100000"/>
              <a:buFont typeface="Arial"/>
              <a:buChar char="–"/>
              <a:defRPr/>
            </a:pPr>
            <a:r>
              <a:rPr lang="en-US" dirty="0">
                <a:solidFill>
                  <a:schemeClr val="dk1"/>
                </a:solidFill>
                <a:latin typeface="Times New Roman"/>
                <a:ea typeface="Times New Roman"/>
                <a:cs typeface="Times New Roman"/>
                <a:sym typeface="Times New Roman"/>
              </a:rPr>
              <a:t> Two person crew</a:t>
            </a:r>
          </a:p>
          <a:p>
            <a:pPr>
              <a:spcBef>
                <a:spcPts val="640"/>
              </a:spcBef>
              <a:spcAft>
                <a:spcPts val="0"/>
              </a:spcAft>
              <a:buClr>
                <a:schemeClr val="dk1"/>
              </a:buClr>
              <a:buSzPct val="100000"/>
              <a:buFont typeface="Arial"/>
              <a:buChar char="•"/>
              <a:defRPr/>
            </a:pPr>
            <a:r>
              <a:rPr lang="en-US" dirty="0">
                <a:solidFill>
                  <a:schemeClr val="dk1"/>
                </a:solidFill>
                <a:latin typeface="Times New Roman"/>
                <a:ea typeface="Times New Roman"/>
                <a:cs typeface="Times New Roman"/>
                <a:sym typeface="Times New Roman"/>
              </a:rPr>
              <a:t>Field Observations</a:t>
            </a:r>
          </a:p>
          <a:p>
            <a:pPr lvl="1">
              <a:spcBef>
                <a:spcPts val="560"/>
              </a:spcBef>
              <a:spcAft>
                <a:spcPts val="0"/>
              </a:spcAft>
              <a:buClr>
                <a:schemeClr val="dk1"/>
              </a:buClr>
              <a:buSzPct val="100000"/>
              <a:buFont typeface="Arial"/>
              <a:buChar char="–"/>
              <a:defRPr/>
            </a:pPr>
            <a:r>
              <a:rPr lang="en-US" dirty="0">
                <a:solidFill>
                  <a:schemeClr val="dk1"/>
                </a:solidFill>
                <a:latin typeface="Times New Roman"/>
                <a:ea typeface="Times New Roman"/>
                <a:cs typeface="Times New Roman"/>
                <a:sym typeface="Times New Roman"/>
              </a:rPr>
              <a:t>May – September </a:t>
            </a:r>
            <a:r>
              <a:rPr lang="en-US" dirty="0" smtClean="0">
                <a:solidFill>
                  <a:schemeClr val="dk1"/>
                </a:solidFill>
                <a:latin typeface="Times New Roman"/>
                <a:ea typeface="Times New Roman"/>
                <a:cs typeface="Times New Roman"/>
                <a:sym typeface="Times New Roman"/>
              </a:rPr>
              <a:t>2017</a:t>
            </a:r>
            <a:endParaRPr lang="en-US" dirty="0">
              <a:solidFill>
                <a:schemeClr val="dk1"/>
              </a:solidFill>
              <a:latin typeface="Times New Roman"/>
              <a:ea typeface="Times New Roman"/>
              <a:cs typeface="Times New Roman"/>
              <a:sym typeface="Times New Roman"/>
            </a:endParaRPr>
          </a:p>
          <a:p>
            <a:pPr lvl="1">
              <a:spcBef>
                <a:spcPts val="560"/>
              </a:spcBef>
              <a:spcAft>
                <a:spcPts val="0"/>
              </a:spcAft>
              <a:buClr>
                <a:schemeClr val="dk1"/>
              </a:buClr>
              <a:buSzPct val="100000"/>
              <a:buFont typeface="Arial"/>
              <a:buChar char="–"/>
              <a:defRPr/>
            </a:pPr>
            <a:r>
              <a:rPr lang="en-US" dirty="0">
                <a:solidFill>
                  <a:schemeClr val="dk1"/>
                </a:solidFill>
                <a:latin typeface="Times New Roman"/>
                <a:ea typeface="Times New Roman"/>
                <a:cs typeface="Times New Roman"/>
                <a:sym typeface="Times New Roman"/>
              </a:rPr>
              <a:t>Single Team-Lead for each activity</a:t>
            </a:r>
          </a:p>
          <a:p>
            <a:pPr lvl="2">
              <a:spcBef>
                <a:spcPts val="480"/>
              </a:spcBef>
              <a:spcAft>
                <a:spcPts val="0"/>
              </a:spcAft>
              <a:buClr>
                <a:schemeClr val="dk1"/>
              </a:buClr>
              <a:buSzPct val="100000"/>
              <a:buFont typeface="Arial"/>
              <a:buChar char="•"/>
              <a:defRPr/>
            </a:pPr>
            <a:r>
              <a:rPr lang="en-US" dirty="0">
                <a:solidFill>
                  <a:schemeClr val="dk1"/>
                </a:solidFill>
                <a:latin typeface="Times New Roman"/>
                <a:ea typeface="Times New Roman"/>
                <a:cs typeface="Times New Roman"/>
                <a:sym typeface="Times New Roman"/>
              </a:rPr>
              <a:t>GPS, 1</a:t>
            </a:r>
            <a:r>
              <a:rPr lang="en-US" baseline="30000" dirty="0">
                <a:solidFill>
                  <a:schemeClr val="dk1"/>
                </a:solidFill>
                <a:latin typeface="Times New Roman"/>
                <a:ea typeface="Times New Roman"/>
                <a:cs typeface="Times New Roman"/>
                <a:sym typeface="Times New Roman"/>
              </a:rPr>
              <a:t>st</a:t>
            </a:r>
            <a:r>
              <a:rPr lang="en-US" dirty="0">
                <a:solidFill>
                  <a:schemeClr val="dk1"/>
                </a:solidFill>
                <a:latin typeface="Times New Roman"/>
                <a:ea typeface="Times New Roman"/>
                <a:cs typeface="Times New Roman"/>
                <a:sym typeface="Times New Roman"/>
              </a:rPr>
              <a:t> Order Leveling, Absolute and Relative Gravity measurements, </a:t>
            </a:r>
            <a:r>
              <a:rPr lang="en-US" dirty="0" smtClean="0">
                <a:solidFill>
                  <a:schemeClr val="dk1"/>
                </a:solidFill>
                <a:latin typeface="Times New Roman"/>
                <a:ea typeface="Times New Roman"/>
                <a:cs typeface="Times New Roman"/>
                <a:sym typeface="Times New Roman"/>
              </a:rPr>
              <a:t>Deflection </a:t>
            </a:r>
            <a:r>
              <a:rPr lang="en-US" dirty="0">
                <a:solidFill>
                  <a:schemeClr val="dk1"/>
                </a:solidFill>
                <a:latin typeface="Times New Roman"/>
                <a:ea typeface="Times New Roman"/>
                <a:cs typeface="Times New Roman"/>
                <a:sym typeface="Times New Roman"/>
              </a:rPr>
              <a:t>of Vertical</a:t>
            </a:r>
          </a:p>
          <a:p>
            <a:pPr lvl="1" indent="-107950">
              <a:spcBef>
                <a:spcPts val="560"/>
              </a:spcBef>
              <a:spcAft>
                <a:spcPts val="0"/>
              </a:spcAft>
              <a:buClr>
                <a:schemeClr val="dk1"/>
              </a:buClr>
              <a:buFont typeface="Arial"/>
              <a:buNone/>
              <a:defRPr/>
            </a:pPr>
            <a:endParaRPr dirty="0">
              <a:solidFill>
                <a:schemeClr val="dk1"/>
              </a:solidFill>
              <a:latin typeface="Times New Roman"/>
              <a:ea typeface="Times New Roman"/>
              <a:cs typeface="Times New Roman"/>
              <a:sym typeface="Times New Roman"/>
            </a:endParaRPr>
          </a:p>
          <a:p>
            <a:pPr marL="0" indent="0">
              <a:spcBef>
                <a:spcPts val="0"/>
              </a:spcBef>
              <a:buFont typeface="Arial" charset="0"/>
              <a:buNone/>
              <a:defRPr/>
            </a:pPr>
            <a:endParaRPr sz="2800" dirty="0">
              <a:solidFill>
                <a:schemeClr val="dk1"/>
              </a:solidFill>
              <a:latin typeface="Times New Roman"/>
              <a:ea typeface="Times New Roman"/>
              <a:cs typeface="Times New Roman"/>
              <a:sym typeface="Times New Roman"/>
            </a:endParaRPr>
          </a:p>
        </p:txBody>
      </p:sp>
      <p:sp>
        <p:nvSpPr>
          <p:cNvPr id="184324" name="Shape 133"/>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9pPr>
          </a:lstStyle>
          <a:p>
            <a:pPr eaLnBrk="1" hangingPunct="1">
              <a:spcBef>
                <a:spcPct val="0"/>
              </a:spcBef>
              <a:buClr>
                <a:srgbClr val="898989"/>
              </a:buClr>
              <a:buSzPct val="25000"/>
              <a:buFont typeface="Calibri" pitchFamily="34" charset="0"/>
              <a:buNone/>
            </a:pPr>
            <a:r>
              <a:rPr lang="en-US" altLang="en-US" sz="1200">
                <a:solidFill>
                  <a:srgbClr val="898989"/>
                </a:solidFill>
                <a:latin typeface="Calibri" pitchFamily="34" charset="0"/>
                <a:cs typeface="Arial" pitchFamily="34" charset="0"/>
                <a:sym typeface="Calibri" pitchFamily="34" charset="0"/>
              </a:rPr>
              <a:t>30 July 2015</a:t>
            </a:r>
          </a:p>
        </p:txBody>
      </p:sp>
      <p:sp>
        <p:nvSpPr>
          <p:cNvPr id="184325" name="Shape 134"/>
          <p:cNvSpPr txBox="1">
            <a:spLocks noChangeArrowheads="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9pPr>
          </a:lstStyle>
          <a:p>
            <a:pPr algn="ctr" eaLnBrk="1" hangingPunct="1">
              <a:spcBef>
                <a:spcPct val="0"/>
              </a:spcBef>
              <a:buClr>
                <a:srgbClr val="898989"/>
              </a:buClr>
              <a:buSzPct val="25000"/>
              <a:buFont typeface="Calibri" pitchFamily="34" charset="0"/>
              <a:buNone/>
            </a:pPr>
            <a:r>
              <a:rPr lang="en-US" altLang="en-US" sz="1200">
                <a:solidFill>
                  <a:srgbClr val="898989"/>
                </a:solidFill>
                <a:latin typeface="Calibri" pitchFamily="34" charset="0"/>
                <a:cs typeface="Arial" pitchFamily="34" charset="0"/>
                <a:sym typeface="Calibri" pitchFamily="34" charset="0"/>
              </a:rPr>
              <a:t>NGS-CDOT R5</a:t>
            </a:r>
          </a:p>
        </p:txBody>
      </p:sp>
    </p:spTree>
    <p:extLst>
      <p:ext uri="{BB962C8B-B14F-4D97-AF65-F5344CB8AC3E}">
        <p14:creationId xmlns:p14="http://schemas.microsoft.com/office/powerpoint/2010/main" val="941677911"/>
      </p:ext>
    </p:extLst>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419100"/>
            <a:ext cx="9144000" cy="952500"/>
          </a:xfrm>
        </p:spPr>
        <p:txBody>
          <a:bodyPr/>
          <a:lstStyle/>
          <a:p>
            <a:pPr eaLnBrk="1" hangingPunct="1"/>
            <a:r>
              <a:rPr lang="en-US" dirty="0" smtClean="0"/>
              <a:t>Accessing the New Vertical Datum</a:t>
            </a:r>
          </a:p>
        </p:txBody>
      </p:sp>
      <p:pic>
        <p:nvPicPr>
          <p:cNvPr id="78851" name="Picture 8" descr="Corbin_VA"/>
          <p:cNvPicPr>
            <a:picLocks noGrp="1" noChangeAspect="1" noChangeArrowheads="1"/>
          </p:cNvPicPr>
          <p:nvPr>
            <p:ph sz="half" idx="2"/>
          </p:nvPr>
        </p:nvPicPr>
        <p:blipFill>
          <a:blip r:embed="rId3" cstate="print"/>
          <a:srcRect/>
          <a:stretch>
            <a:fillRect/>
          </a:stretch>
        </p:blipFill>
        <p:spPr>
          <a:xfrm>
            <a:off x="5443538" y="1905000"/>
            <a:ext cx="3200400" cy="4267200"/>
          </a:xfrm>
        </p:spPr>
      </p:pic>
      <p:sp>
        <p:nvSpPr>
          <p:cNvPr id="78852" name="Content Placeholder 2"/>
          <p:cNvSpPr>
            <a:spLocks noGrp="1"/>
          </p:cNvSpPr>
          <p:nvPr>
            <p:ph type="body" sz="half" idx="1"/>
          </p:nvPr>
        </p:nvSpPr>
        <p:spPr>
          <a:xfrm>
            <a:off x="614144" y="1562099"/>
            <a:ext cx="4529138" cy="3746880"/>
          </a:xfrm>
        </p:spPr>
        <p:txBody>
          <a:bodyPr/>
          <a:lstStyle/>
          <a:p>
            <a:r>
              <a:rPr lang="en-US" sz="1600" b="1" dirty="0" smtClean="0"/>
              <a:t>Primary access</a:t>
            </a:r>
            <a:r>
              <a:rPr lang="en-US" sz="1600" dirty="0" smtClean="0"/>
              <a:t> (NGS mission)</a:t>
            </a:r>
          </a:p>
          <a:p>
            <a:pPr lvl="1"/>
            <a:r>
              <a:rPr lang="en-US" sz="1600" dirty="0" smtClean="0"/>
              <a:t>Users with geodetic quality GNSS receivers will continue to use OPUS suite of tools</a:t>
            </a:r>
          </a:p>
          <a:p>
            <a:pPr lvl="1"/>
            <a:r>
              <a:rPr lang="en-US" sz="1600" dirty="0" smtClean="0"/>
              <a:t>Ellipsoid heights computed, and then a gravimetric geoid removed to provide </a:t>
            </a:r>
            <a:r>
              <a:rPr lang="en-US" sz="1600" dirty="0" err="1" smtClean="0"/>
              <a:t>orthometric</a:t>
            </a:r>
            <a:r>
              <a:rPr lang="en-US" sz="1600" dirty="0" smtClean="0"/>
              <a:t> heights in the new datum </a:t>
            </a:r>
          </a:p>
          <a:p>
            <a:pPr lvl="1"/>
            <a:r>
              <a:rPr lang="en-US" sz="1600" dirty="0" smtClean="0"/>
              <a:t>No passive marks needed</a:t>
            </a:r>
          </a:p>
          <a:p>
            <a:pPr lvl="1"/>
            <a:r>
              <a:rPr lang="en-US" sz="1600" dirty="0" smtClean="0"/>
              <a:t>But, could be used to position a passive mark</a:t>
            </a:r>
          </a:p>
          <a:p>
            <a:pPr lvl="1"/>
            <a:endParaRPr lang="en-US" sz="1600" dirty="0" smtClean="0"/>
          </a:p>
          <a:p>
            <a:r>
              <a:rPr lang="en-US" sz="1600" b="1" dirty="0" smtClean="0"/>
              <a:t>Secondary access</a:t>
            </a:r>
            <a:r>
              <a:rPr lang="en-US" sz="1600" dirty="0" smtClean="0"/>
              <a:t> (Use at own risk)</a:t>
            </a:r>
          </a:p>
          <a:p>
            <a:pPr lvl="1"/>
            <a:r>
              <a:rPr lang="en-US" sz="1600" dirty="0" smtClean="0"/>
              <a:t>Passive marks that have been tied to the new vertical datum</a:t>
            </a:r>
          </a:p>
          <a:p>
            <a:pPr lvl="1"/>
            <a:r>
              <a:rPr lang="en-US" sz="1600" dirty="0" smtClean="0"/>
              <a:t>NGS will provide a “data sharing” service for these points, but their accuracy (due to either the quality of the survey or the age of the data) will not be a responsibility of NGS</a:t>
            </a:r>
          </a:p>
          <a:p>
            <a:pPr>
              <a:buFontTx/>
              <a:buNone/>
            </a:pPr>
            <a:endParaRPr lang="en-US" sz="1200" dirty="0" smtClean="0"/>
          </a:p>
          <a:p>
            <a:pPr lvl="1"/>
            <a:endParaRPr lang="en-US" dirty="0" smtClean="0"/>
          </a:p>
          <a:p>
            <a:pPr lvl="1"/>
            <a:endParaRPr lang="en-US" dirty="0" smtClean="0"/>
          </a:p>
          <a:p>
            <a:endParaRPr lang="en-US" dirty="0" smtClean="0"/>
          </a:p>
          <a:p>
            <a:endParaRPr lang="en-US" dirty="0" smtClean="0"/>
          </a:p>
        </p:txBody>
      </p:sp>
      <p:sp>
        <p:nvSpPr>
          <p:cNvPr id="7" name="TextBox 6"/>
          <p:cNvSpPr txBox="1"/>
          <p:nvPr/>
        </p:nvSpPr>
        <p:spPr>
          <a:xfrm>
            <a:off x="5251450" y="1562100"/>
            <a:ext cx="3517900" cy="261938"/>
          </a:xfrm>
          <a:prstGeom prst="rect">
            <a:avLst/>
          </a:prstGeom>
          <a:noFill/>
        </p:spPr>
        <p:txBody>
          <a:bodyPr wrap="none">
            <a:spAutoFit/>
          </a:bodyPr>
          <a:lstStyle/>
          <a:p>
            <a:pPr>
              <a:defRPr/>
            </a:pPr>
            <a:r>
              <a:rPr lang="en-US" sz="1100" b="1" dirty="0">
                <a:latin typeface="+mn-lt"/>
              </a:rPr>
              <a:t>Continuously Operating Reference Station</a:t>
            </a:r>
          </a:p>
        </p:txBody>
      </p:sp>
    </p:spTree>
    <p:extLst>
      <p:ext uri="{BB962C8B-B14F-4D97-AF65-F5344CB8AC3E}">
        <p14:creationId xmlns:p14="http://schemas.microsoft.com/office/powerpoint/2010/main" val="3075242588"/>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2"/>
          <p:cNvSpPr>
            <a:spLocks noGrp="1"/>
          </p:cNvSpPr>
          <p:nvPr>
            <p:ph idx="1"/>
          </p:nvPr>
        </p:nvSpPr>
        <p:spPr>
          <a:xfrm>
            <a:off x="1219200" y="2209800"/>
            <a:ext cx="7351594" cy="3048000"/>
          </a:xfrm>
        </p:spPr>
        <p:txBody>
          <a:bodyPr/>
          <a:lstStyle/>
          <a:p>
            <a:r>
              <a:rPr lang="en-US" sz="2800" b="1" dirty="0" smtClean="0"/>
              <a:t>NAVD 88 conversion to new reference frame</a:t>
            </a:r>
            <a:endParaRPr lang="en-US" sz="2800" dirty="0" smtClean="0"/>
          </a:p>
          <a:p>
            <a:endParaRPr lang="en-US" sz="2400" dirty="0" smtClean="0"/>
          </a:p>
          <a:p>
            <a:pPr lvl="1">
              <a:spcAft>
                <a:spcPts val="1200"/>
              </a:spcAft>
            </a:pPr>
            <a:r>
              <a:rPr lang="en-US" dirty="0" smtClean="0"/>
              <a:t>A conversion will be provided between NAVD 88 and the new datum</a:t>
            </a:r>
          </a:p>
          <a:p>
            <a:pPr lvl="2"/>
            <a:r>
              <a:rPr lang="en-US" dirty="0" smtClean="0"/>
              <a:t>Only where recent GNSS ellipsoid heights exist to provide modern heights in the new datum</a:t>
            </a:r>
          </a:p>
          <a:p>
            <a:pPr lvl="2"/>
            <a:endParaRPr lang="en-US" dirty="0" smtClean="0"/>
          </a:p>
          <a:p>
            <a:pPr lvl="2">
              <a:buFontTx/>
              <a:buNone/>
            </a:pPr>
            <a:endParaRPr lang="en-US" dirty="0" smtClean="0"/>
          </a:p>
          <a:p>
            <a:pPr lvl="2"/>
            <a:endParaRPr lang="en-US" dirty="0" smtClean="0"/>
          </a:p>
          <a:p>
            <a:endParaRPr lang="en-US" dirty="0" smtClean="0"/>
          </a:p>
          <a:p>
            <a:pPr>
              <a:buFontTx/>
              <a:buNone/>
            </a:pPr>
            <a:endParaRPr lang="en-US" dirty="0" smtClean="0"/>
          </a:p>
          <a:p>
            <a:pPr lvl="1"/>
            <a:endParaRPr lang="en-US" dirty="0" smtClean="0"/>
          </a:p>
          <a:p>
            <a:pPr lvl="1"/>
            <a:endParaRPr lang="en-US" dirty="0" smtClean="0"/>
          </a:p>
          <a:p>
            <a:endParaRPr lang="en-US" dirty="0" smtClean="0"/>
          </a:p>
          <a:p>
            <a:endParaRPr lang="en-US" dirty="0" smtClean="0"/>
          </a:p>
        </p:txBody>
      </p:sp>
      <p:sp>
        <p:nvSpPr>
          <p:cNvPr id="79875" name="TextBox 4"/>
          <p:cNvSpPr txBox="1">
            <a:spLocks noChangeArrowheads="1"/>
          </p:cNvSpPr>
          <p:nvPr/>
        </p:nvSpPr>
        <p:spPr bwMode="auto">
          <a:xfrm>
            <a:off x="716034" y="638033"/>
            <a:ext cx="7854760" cy="707886"/>
          </a:xfrm>
          <a:prstGeom prst="rect">
            <a:avLst/>
          </a:prstGeom>
          <a:noFill/>
          <a:ln w="9525">
            <a:noFill/>
            <a:miter lim="800000"/>
            <a:headEnd/>
            <a:tailEnd/>
          </a:ln>
        </p:spPr>
        <p:txBody>
          <a:bodyPr wrap="square">
            <a:spAutoFit/>
          </a:bodyPr>
          <a:lstStyle/>
          <a:p>
            <a:r>
              <a:rPr lang="en-US" sz="4000" dirty="0">
                <a:latin typeface="Times New Roman" pitchFamily="18" charset="0"/>
                <a:cs typeface="Times New Roman" pitchFamily="18" charset="0"/>
              </a:rPr>
              <a:t>Accessing the New Vertical Datum</a:t>
            </a:r>
          </a:p>
        </p:txBody>
      </p:sp>
    </p:spTree>
    <p:extLst>
      <p:ext uri="{BB962C8B-B14F-4D97-AF65-F5344CB8AC3E}">
        <p14:creationId xmlns:p14="http://schemas.microsoft.com/office/powerpoint/2010/main" val="42700315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230586"/>
            <a:ext cx="9144000" cy="4396827"/>
          </a:xfrm>
          <a:prstGeom prst="rect">
            <a:avLst/>
          </a:prstGeom>
          <a:noFill/>
          <a:ln w="9525">
            <a:noFill/>
            <a:miter lim="800000"/>
            <a:headEnd/>
            <a:tailEnd/>
          </a:ln>
        </p:spPr>
      </p:pic>
    </p:spTree>
    <p:extLst>
      <p:ext uri="{BB962C8B-B14F-4D97-AF65-F5344CB8AC3E}">
        <p14:creationId xmlns:p14="http://schemas.microsoft.com/office/powerpoint/2010/main" val="2882519166"/>
      </p:ext>
    </p:extLst>
  </p:cSld>
  <p:clrMapOvr>
    <a:masterClrMapping/>
  </p:clrMapOvr>
  <p:transition>
    <p:check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2800" dirty="0" smtClean="0"/>
              <a:t>Predicted Positional Changes in 2022</a:t>
            </a:r>
            <a:br>
              <a:rPr lang="en-US" sz="2800" dirty="0" smtClean="0"/>
            </a:br>
            <a:r>
              <a:rPr lang="en-US" sz="2800" dirty="0" smtClean="0"/>
              <a:t>Vicinity of Montpelier, VT.</a:t>
            </a:r>
            <a:br>
              <a:rPr lang="en-US" sz="2800" dirty="0" smtClean="0"/>
            </a:br>
            <a:r>
              <a:rPr lang="en-US" sz="1600" dirty="0" smtClean="0"/>
              <a:t>(Computed for station </a:t>
            </a:r>
            <a:r>
              <a:rPr lang="en-US" sz="1800" dirty="0" smtClean="0"/>
              <a:t>MAY,</a:t>
            </a:r>
            <a:r>
              <a:rPr lang="en-US" sz="1600" dirty="0" smtClean="0"/>
              <a:t> </a:t>
            </a:r>
            <a:r>
              <a:rPr lang="en-US" sz="1600" dirty="0" err="1" smtClean="0"/>
              <a:t>pid</a:t>
            </a:r>
            <a:r>
              <a:rPr lang="en-US" sz="1600" dirty="0" smtClean="0"/>
              <a:t> AA9705)PG2656</a:t>
            </a:r>
          </a:p>
        </p:txBody>
      </p:sp>
      <p:sp>
        <p:nvSpPr>
          <p:cNvPr id="89091" name="Text Box 3"/>
          <p:cNvSpPr txBox="1">
            <a:spLocks noChangeArrowheads="1"/>
          </p:cNvSpPr>
          <p:nvPr/>
        </p:nvSpPr>
        <p:spPr bwMode="auto">
          <a:xfrm>
            <a:off x="0" y="2209800"/>
            <a:ext cx="9144000" cy="2473325"/>
          </a:xfrm>
          <a:prstGeom prst="rect">
            <a:avLst/>
          </a:prstGeom>
          <a:noFill/>
          <a:ln w="9525">
            <a:noFill/>
            <a:miter lim="800000"/>
            <a:headEnd/>
            <a:tailEnd/>
          </a:ln>
        </p:spPr>
        <p:txBody>
          <a:bodyPr>
            <a:spAutoFit/>
          </a:bodyPr>
          <a:lstStyle/>
          <a:p>
            <a:pPr algn="ctr" eaLnBrk="0" hangingPunct="0"/>
            <a:r>
              <a:rPr lang="en-US" sz="2600" b="1" dirty="0">
                <a:latin typeface="Times New Roman" pitchFamily="18" charset="0"/>
              </a:rPr>
              <a:t>HORIZONTAL =  </a:t>
            </a:r>
            <a:r>
              <a:rPr lang="en-US" sz="2600" b="1" dirty="0" smtClean="0">
                <a:latin typeface="Times New Roman" pitchFamily="18" charset="0"/>
              </a:rPr>
              <a:t>1.25 </a:t>
            </a:r>
            <a:r>
              <a:rPr lang="en-US" sz="2600" b="1" dirty="0">
                <a:latin typeface="Times New Roman" pitchFamily="18" charset="0"/>
              </a:rPr>
              <a:t>m </a:t>
            </a:r>
            <a:r>
              <a:rPr lang="en-US" sz="2600" b="1" dirty="0" smtClean="0">
                <a:latin typeface="Times New Roman" pitchFamily="18" charset="0"/>
              </a:rPr>
              <a:t>(4.1 </a:t>
            </a:r>
            <a:r>
              <a:rPr lang="en-US" sz="2600" b="1" dirty="0">
                <a:latin typeface="Times New Roman" pitchFamily="18" charset="0"/>
              </a:rPr>
              <a:t>ft)</a:t>
            </a:r>
          </a:p>
          <a:p>
            <a:pPr algn="ctr" eaLnBrk="0" hangingPunct="0"/>
            <a:r>
              <a:rPr lang="en-US" sz="2600" b="1" dirty="0">
                <a:latin typeface="Times New Roman" pitchFamily="18" charset="0"/>
              </a:rPr>
              <a:t>ELLIPSOID HEIGHT = - </a:t>
            </a:r>
            <a:r>
              <a:rPr lang="en-US" sz="2600" b="1" dirty="0" smtClean="0">
                <a:latin typeface="Times New Roman" pitchFamily="18" charset="0"/>
              </a:rPr>
              <a:t>1.15 </a:t>
            </a:r>
            <a:r>
              <a:rPr lang="en-US" sz="2600" b="1" dirty="0">
                <a:latin typeface="Times New Roman" pitchFamily="18" charset="0"/>
              </a:rPr>
              <a:t>m (- </a:t>
            </a:r>
            <a:r>
              <a:rPr lang="en-US" sz="2600" b="1" dirty="0" smtClean="0">
                <a:latin typeface="Times New Roman" pitchFamily="18" charset="0"/>
              </a:rPr>
              <a:t>3.8 </a:t>
            </a:r>
            <a:r>
              <a:rPr lang="en-US" sz="2600" b="1" dirty="0">
                <a:latin typeface="Times New Roman" pitchFamily="18" charset="0"/>
              </a:rPr>
              <a:t>ft)</a:t>
            </a:r>
          </a:p>
          <a:p>
            <a:pPr algn="ctr" eaLnBrk="0" hangingPunct="0"/>
            <a:r>
              <a:rPr lang="en-US" sz="2600" b="1" dirty="0">
                <a:latin typeface="Times New Roman" pitchFamily="18" charset="0"/>
              </a:rPr>
              <a:t>Predicted with </a:t>
            </a:r>
            <a:r>
              <a:rPr lang="en-US" sz="2600" b="1" dirty="0">
                <a:solidFill>
                  <a:srgbClr val="FF0000"/>
                </a:solidFill>
                <a:latin typeface="Times New Roman" pitchFamily="18" charset="0"/>
              </a:rPr>
              <a:t>HTDP</a:t>
            </a:r>
          </a:p>
          <a:p>
            <a:pPr algn="ctr" eaLnBrk="0" hangingPunct="0"/>
            <a:endParaRPr lang="en-US" sz="2600" b="1" dirty="0">
              <a:latin typeface="Times New Roman" pitchFamily="18" charset="0"/>
            </a:endParaRPr>
          </a:p>
          <a:p>
            <a:pPr algn="ctr" eaLnBrk="0" hangingPunct="0"/>
            <a:r>
              <a:rPr lang="en-US" sz="2600" b="1" dirty="0">
                <a:latin typeface="Times New Roman" pitchFamily="18" charset="0"/>
              </a:rPr>
              <a:t>ORTHOMETRIC HEIGHT = - </a:t>
            </a:r>
            <a:r>
              <a:rPr lang="en-US" sz="2600" b="1" dirty="0" smtClean="0">
                <a:latin typeface="Times New Roman" pitchFamily="18" charset="0"/>
              </a:rPr>
              <a:t>0.37 </a:t>
            </a:r>
            <a:r>
              <a:rPr lang="en-US" sz="2600" b="1" dirty="0">
                <a:latin typeface="Times New Roman" pitchFamily="18" charset="0"/>
              </a:rPr>
              <a:t>m (- </a:t>
            </a:r>
            <a:r>
              <a:rPr lang="en-US" sz="2600" b="1" dirty="0" smtClean="0">
                <a:latin typeface="Times New Roman" pitchFamily="18" charset="0"/>
              </a:rPr>
              <a:t>1.2 </a:t>
            </a:r>
            <a:r>
              <a:rPr lang="en-US" sz="2600" b="1" dirty="0">
                <a:latin typeface="Times New Roman" pitchFamily="18" charset="0"/>
              </a:rPr>
              <a:t>ft)</a:t>
            </a:r>
          </a:p>
          <a:p>
            <a:pPr algn="ctr" eaLnBrk="0" hangingPunct="0"/>
            <a:r>
              <a:rPr lang="en-US" sz="2600" b="1" dirty="0">
                <a:latin typeface="Times New Roman" pitchFamily="18" charset="0"/>
              </a:rPr>
              <a:t>Predicted with </a:t>
            </a:r>
            <a:r>
              <a:rPr lang="en-US" sz="2600" b="1" dirty="0">
                <a:solidFill>
                  <a:srgbClr val="FF0000"/>
                </a:solidFill>
                <a:latin typeface="Times New Roman" pitchFamily="18" charset="0"/>
              </a:rPr>
              <a:t>HTDP</a:t>
            </a:r>
            <a:r>
              <a:rPr lang="en-US" sz="2600" b="1" dirty="0">
                <a:latin typeface="Times New Roman" pitchFamily="18" charset="0"/>
              </a:rPr>
              <a:t> and </a:t>
            </a:r>
            <a:r>
              <a:rPr lang="en-US" sz="2600" b="1" dirty="0" smtClean="0">
                <a:solidFill>
                  <a:srgbClr val="FF0000"/>
                </a:solidFill>
                <a:latin typeface="Times New Roman" pitchFamily="18" charset="0"/>
              </a:rPr>
              <a:t>xGEOID15B</a:t>
            </a:r>
            <a:endParaRPr lang="en-US" sz="2600" b="1" dirty="0">
              <a:solidFill>
                <a:srgbClr val="FF0000"/>
              </a:solidFill>
              <a:latin typeface="Times New Roman" pitchFamily="18" charset="0"/>
            </a:endParaRPr>
          </a:p>
        </p:txBody>
      </p:sp>
      <p:sp>
        <p:nvSpPr>
          <p:cNvPr id="89092" name="TextBox 4">
            <a:hlinkClick r:id="rId3"/>
          </p:cNvPr>
          <p:cNvSpPr txBox="1">
            <a:spLocks noChangeArrowheads="1"/>
          </p:cNvSpPr>
          <p:nvPr/>
        </p:nvSpPr>
        <p:spPr bwMode="auto">
          <a:xfrm>
            <a:off x="2209800" y="4876800"/>
            <a:ext cx="4551363" cy="1477963"/>
          </a:xfrm>
          <a:prstGeom prst="rect">
            <a:avLst/>
          </a:prstGeom>
          <a:noFill/>
          <a:ln w="9525">
            <a:noFill/>
            <a:miter lim="800000"/>
            <a:headEnd/>
            <a:tailEnd/>
          </a:ln>
        </p:spPr>
        <p:txBody>
          <a:bodyPr wrap="none">
            <a:spAutoFit/>
          </a:bodyPr>
          <a:lstStyle/>
          <a:p>
            <a:pPr algn="ctr"/>
            <a:r>
              <a:rPr lang="en-US" b="1" dirty="0">
                <a:solidFill>
                  <a:srgbClr val="CC0066"/>
                </a:solidFill>
                <a:latin typeface="Times New Roman" pitchFamily="18" charset="0"/>
                <a:cs typeface="Times New Roman" pitchFamily="18" charset="0"/>
              </a:rPr>
              <a:t>HTDP</a:t>
            </a:r>
          </a:p>
          <a:p>
            <a:pPr algn="ctr"/>
            <a:r>
              <a:rPr lang="en-US" dirty="0">
                <a:solidFill>
                  <a:srgbClr val="CC0066"/>
                </a:solidFill>
                <a:latin typeface="Times New Roman" pitchFamily="18" charset="0"/>
                <a:cs typeface="Times New Roman" pitchFamily="18" charset="0"/>
              </a:rPr>
              <a:t>“Coping with Tectonic Motion”</a:t>
            </a:r>
          </a:p>
          <a:p>
            <a:pPr algn="ctr"/>
            <a:r>
              <a:rPr lang="en-US" dirty="0">
                <a:solidFill>
                  <a:srgbClr val="CC0066"/>
                </a:solidFill>
                <a:latin typeface="Times New Roman" pitchFamily="18" charset="0"/>
                <a:cs typeface="Times New Roman" pitchFamily="18" charset="0"/>
              </a:rPr>
              <a:t>R. </a:t>
            </a:r>
            <a:r>
              <a:rPr lang="en-US" dirty="0" err="1">
                <a:solidFill>
                  <a:srgbClr val="CC0066"/>
                </a:solidFill>
                <a:latin typeface="Times New Roman" pitchFamily="18" charset="0"/>
                <a:cs typeface="Times New Roman" pitchFamily="18" charset="0"/>
              </a:rPr>
              <a:t>Snay</a:t>
            </a:r>
            <a:r>
              <a:rPr lang="en-US" dirty="0">
                <a:solidFill>
                  <a:srgbClr val="CC0066"/>
                </a:solidFill>
                <a:latin typeface="Times New Roman" pitchFamily="18" charset="0"/>
                <a:cs typeface="Times New Roman" pitchFamily="18" charset="0"/>
              </a:rPr>
              <a:t> &amp; C. Pearson</a:t>
            </a:r>
          </a:p>
          <a:p>
            <a:pPr algn="ctr"/>
            <a:r>
              <a:rPr lang="en-US" dirty="0">
                <a:solidFill>
                  <a:srgbClr val="CC0066"/>
                </a:solidFill>
                <a:latin typeface="Times New Roman" pitchFamily="18" charset="0"/>
                <a:cs typeface="Times New Roman" pitchFamily="18" charset="0"/>
              </a:rPr>
              <a:t>American Surveyor Magazine, December 2010</a:t>
            </a:r>
          </a:p>
          <a:p>
            <a:pPr algn="ctr"/>
            <a:r>
              <a:rPr lang="en-US" dirty="0">
                <a:solidFill>
                  <a:srgbClr val="CC0066"/>
                </a:solidFill>
                <a:latin typeface="Times New Roman" pitchFamily="18" charset="0"/>
                <a:cs typeface="Times New Roman" pitchFamily="18" charset="0"/>
              </a:rPr>
              <a:t>www.Ameriserv.com</a:t>
            </a:r>
          </a:p>
        </p:txBody>
      </p:sp>
    </p:spTree>
    <p:extLst>
      <p:ext uri="{BB962C8B-B14F-4D97-AF65-F5344CB8AC3E}">
        <p14:creationId xmlns:p14="http://schemas.microsoft.com/office/powerpoint/2010/main" val="192116745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Why change </a:t>
            </a:r>
            <a:r>
              <a:rPr lang="en-US" dirty="0" err="1" smtClean="0"/>
              <a:t>datums</a:t>
            </a:r>
            <a:r>
              <a:rPr lang="en-US" dirty="0" smtClean="0"/>
              <a:t>/realizations</a:t>
            </a:r>
          </a:p>
        </p:txBody>
      </p:sp>
      <p:sp>
        <p:nvSpPr>
          <p:cNvPr id="31747" name="Rectangle 3"/>
          <p:cNvSpPr>
            <a:spLocks noGrp="1" noChangeArrowheads="1"/>
          </p:cNvSpPr>
          <p:nvPr>
            <p:ph type="body" idx="1"/>
          </p:nvPr>
        </p:nvSpPr>
        <p:spPr>
          <a:xfrm>
            <a:off x="1219200" y="1713928"/>
            <a:ext cx="7162800" cy="4191000"/>
          </a:xfrm>
        </p:spPr>
        <p:txBody>
          <a:bodyPr/>
          <a:lstStyle/>
          <a:p>
            <a:r>
              <a:rPr lang="en-US" sz="2400" dirty="0" smtClean="0"/>
              <a:t>NAD27 based on old observations and old system</a:t>
            </a:r>
          </a:p>
          <a:p>
            <a:r>
              <a:rPr lang="en-US" sz="2400" dirty="0" smtClean="0"/>
              <a:t>NAD83(86) based on old observations and new system</a:t>
            </a:r>
          </a:p>
          <a:p>
            <a:r>
              <a:rPr lang="en-US" sz="2400" dirty="0" smtClean="0"/>
              <a:t>NAD83(xx) based on new and old observations and same system (HARN)</a:t>
            </a:r>
          </a:p>
          <a:p>
            <a:r>
              <a:rPr lang="en-US" sz="2400" dirty="0" smtClean="0"/>
              <a:t>NAD83(NSRS2007) based on new observations and same system.  Removed regional distortions and made consistent with CORS</a:t>
            </a:r>
          </a:p>
          <a:p>
            <a:r>
              <a:rPr lang="en-US" sz="2400" dirty="0" smtClean="0"/>
              <a:t>NAD83(2011) based on new observations and same system.  Kept consistent with CORS</a:t>
            </a:r>
          </a:p>
        </p:txBody>
      </p:sp>
    </p:spTree>
    <p:extLst>
      <p:ext uri="{BB962C8B-B14F-4D97-AF65-F5344CB8AC3E}">
        <p14:creationId xmlns:p14="http://schemas.microsoft.com/office/powerpoint/2010/main" val="3993052691"/>
      </p:ext>
    </p:extLst>
  </p:cSld>
  <p:clrMapOvr>
    <a:masterClrMapping/>
  </p:clrMapOvr>
  <p:transition>
    <p:circl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p:cNvPicPr>
            <a:picLocks noGrp="1" noChangeAspect="1" noChangeArrowheads="1"/>
          </p:cNvPicPr>
          <p:nvPr>
            <p:ph idx="1"/>
          </p:nvPr>
        </p:nvPicPr>
        <p:blipFill>
          <a:blip r:embed="rId3" cstate="print"/>
          <a:srcRect/>
          <a:stretch>
            <a:fillRect/>
          </a:stretch>
        </p:blipFill>
        <p:spPr>
          <a:xfrm>
            <a:off x="7265988" y="2733675"/>
            <a:ext cx="1674812" cy="2195513"/>
          </a:xfrm>
        </p:spPr>
      </p:pic>
      <p:sp>
        <p:nvSpPr>
          <p:cNvPr id="87043" name="Footer Placeholder 8"/>
          <p:cNvSpPr txBox="1">
            <a:spLocks/>
          </p:cNvSpPr>
          <p:nvPr/>
        </p:nvSpPr>
        <p:spPr bwMode="auto">
          <a:xfrm>
            <a:off x="3124200" y="6356350"/>
            <a:ext cx="2895600" cy="365125"/>
          </a:xfrm>
          <a:prstGeom prst="rect">
            <a:avLst/>
          </a:prstGeom>
          <a:noFill/>
          <a:ln w="9525">
            <a:noFill/>
            <a:miter lim="800000"/>
            <a:headEnd/>
            <a:tailEnd/>
          </a:ln>
        </p:spPr>
        <p:txBody>
          <a:bodyPr/>
          <a:lstStyle/>
          <a:p>
            <a:pPr algn="ctr" eaLnBrk="0" hangingPunct="0"/>
            <a:r>
              <a:rPr lang="en-US" sz="1200" dirty="0">
                <a:latin typeface="Times New Roman" pitchFamily="18" charset="0"/>
                <a:cs typeface="Times New Roman" pitchFamily="18" charset="0"/>
              </a:rPr>
              <a:t>Last Updated </a:t>
            </a:r>
            <a:r>
              <a:rPr lang="en-US" sz="1200" dirty="0" smtClean="0">
                <a:latin typeface="Times New Roman" pitchFamily="18" charset="0"/>
                <a:cs typeface="Times New Roman" pitchFamily="18" charset="0"/>
              </a:rPr>
              <a:t>02 Jan 2015 </a:t>
            </a:r>
            <a:r>
              <a:rPr lang="en-US" sz="1200" dirty="0">
                <a:latin typeface="Times New Roman" pitchFamily="18" charset="0"/>
                <a:cs typeface="Times New Roman" pitchFamily="18" charset="0"/>
              </a:rPr>
              <a:t>(</a:t>
            </a:r>
            <a:r>
              <a:rPr lang="en-US" sz="1200" dirty="0" smtClean="0">
                <a:latin typeface="Times New Roman" pitchFamily="18" charset="0"/>
                <a:cs typeface="Times New Roman" pitchFamily="18" charset="0"/>
              </a:rPr>
              <a:t>DJM)</a:t>
            </a:r>
            <a:endParaRPr lang="en-US" sz="1200" dirty="0">
              <a:latin typeface="Times New Roman" pitchFamily="18" charset="0"/>
              <a:cs typeface="Times New Roman" pitchFamily="18" charset="0"/>
            </a:endParaRPr>
          </a:p>
        </p:txBody>
      </p:sp>
      <p:sp>
        <p:nvSpPr>
          <p:cNvPr id="87044" name="Slide Number Placeholder 9"/>
          <p:cNvSpPr txBox="1">
            <a:spLocks/>
          </p:cNvSpPr>
          <p:nvPr/>
        </p:nvSpPr>
        <p:spPr bwMode="auto">
          <a:xfrm>
            <a:off x="6553200" y="6356350"/>
            <a:ext cx="2133600" cy="365125"/>
          </a:xfrm>
          <a:prstGeom prst="rect">
            <a:avLst/>
          </a:prstGeom>
          <a:noFill/>
          <a:ln w="9525">
            <a:noFill/>
            <a:miter lim="800000"/>
            <a:headEnd/>
            <a:tailEnd/>
          </a:ln>
        </p:spPr>
        <p:txBody>
          <a:bodyPr/>
          <a:lstStyle/>
          <a:p>
            <a:pPr algn="ctr" eaLnBrk="0" hangingPunct="0"/>
            <a:fld id="{9622E625-BE9B-4BA7-B1F5-4D7F63FB6710}" type="slidenum">
              <a:rPr lang="en-US">
                <a:latin typeface="Times New Roman" pitchFamily="18" charset="0"/>
                <a:cs typeface="Times New Roman" pitchFamily="18" charset="0"/>
              </a:rPr>
              <a:pPr algn="ctr" eaLnBrk="0" hangingPunct="0"/>
              <a:t>70</a:t>
            </a:fld>
            <a:endParaRPr lang="en-US">
              <a:latin typeface="Times New Roman" pitchFamily="18" charset="0"/>
              <a:cs typeface="Times New Roman" pitchFamily="18" charset="0"/>
            </a:endParaRPr>
          </a:p>
        </p:txBody>
      </p:sp>
      <p:pic>
        <p:nvPicPr>
          <p:cNvPr id="87046" name="Picture 4"/>
          <p:cNvPicPr>
            <a:picLocks noChangeAspect="1" noChangeArrowheads="1"/>
          </p:cNvPicPr>
          <p:nvPr/>
        </p:nvPicPr>
        <p:blipFill>
          <a:blip r:embed="rId4" cstate="print"/>
          <a:srcRect/>
          <a:stretch>
            <a:fillRect/>
          </a:stretch>
        </p:blipFill>
        <p:spPr bwMode="auto">
          <a:xfrm>
            <a:off x="144463" y="3995738"/>
            <a:ext cx="1509712" cy="2238375"/>
          </a:xfrm>
          <a:prstGeom prst="rect">
            <a:avLst/>
          </a:prstGeom>
          <a:noFill/>
          <a:ln w="9525">
            <a:noFill/>
            <a:miter lim="800000"/>
            <a:headEnd/>
            <a:tailEnd/>
          </a:ln>
        </p:spPr>
      </p:pic>
      <p:sp>
        <p:nvSpPr>
          <p:cNvPr id="87047" name="TextBox 7"/>
          <p:cNvSpPr txBox="1">
            <a:spLocks noChangeArrowheads="1"/>
          </p:cNvSpPr>
          <p:nvPr/>
        </p:nvSpPr>
        <p:spPr bwMode="auto">
          <a:xfrm>
            <a:off x="1828800" y="1958975"/>
            <a:ext cx="5438775" cy="646113"/>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The NGS 10 year plan (</a:t>
            </a:r>
            <a:r>
              <a:rPr lang="en-US" dirty="0" smtClean="0">
                <a:latin typeface="Times New Roman" pitchFamily="18" charset="0"/>
                <a:cs typeface="Times New Roman" pitchFamily="18" charset="0"/>
              </a:rPr>
              <a:t>2013-2023)</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http://www.geodesy.noaa.gov/INFO/NGS10yearplan.pdf</a:t>
            </a:r>
          </a:p>
        </p:txBody>
      </p:sp>
      <p:sp>
        <p:nvSpPr>
          <p:cNvPr id="87048" name="TextBox 8"/>
          <p:cNvSpPr txBox="1">
            <a:spLocks noChangeArrowheads="1"/>
          </p:cNvSpPr>
          <p:nvPr/>
        </p:nvSpPr>
        <p:spPr bwMode="auto">
          <a:xfrm>
            <a:off x="3236913" y="3349625"/>
            <a:ext cx="3829050" cy="646113"/>
          </a:xfrm>
          <a:prstGeom prst="rect">
            <a:avLst/>
          </a:prstGeom>
          <a:noFill/>
          <a:ln w="9525">
            <a:noFill/>
            <a:miter lim="800000"/>
            <a:headEnd/>
            <a:tailEnd/>
          </a:ln>
        </p:spPr>
        <p:txBody>
          <a:bodyPr wrap="none">
            <a:spAutoFit/>
          </a:bodyPr>
          <a:lstStyle/>
          <a:p>
            <a:pPr algn="r"/>
            <a:r>
              <a:rPr lang="en-US">
                <a:latin typeface="Times New Roman" pitchFamily="18" charset="0"/>
                <a:cs typeface="Times New Roman" pitchFamily="18" charset="0"/>
              </a:rPr>
              <a:t>The GRAV-D Project</a:t>
            </a:r>
          </a:p>
          <a:p>
            <a:pPr algn="r"/>
            <a:r>
              <a:rPr lang="en-US">
                <a:latin typeface="Times New Roman" pitchFamily="18" charset="0"/>
                <a:cs typeface="Times New Roman" pitchFamily="18" charset="0"/>
              </a:rPr>
              <a:t>http://www.geodesy.noaa.gov/GRAV-D</a:t>
            </a:r>
          </a:p>
        </p:txBody>
      </p:sp>
      <p:sp>
        <p:nvSpPr>
          <p:cNvPr id="87049" name="TextBox 9"/>
          <p:cNvSpPr txBox="1">
            <a:spLocks noChangeArrowheads="1"/>
          </p:cNvSpPr>
          <p:nvPr/>
        </p:nvSpPr>
        <p:spPr bwMode="auto">
          <a:xfrm>
            <a:off x="1641475" y="4787900"/>
            <a:ext cx="5905500" cy="554038"/>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Socio-Economic Benefits of CORS and GRAV-D</a:t>
            </a:r>
          </a:p>
          <a:p>
            <a:r>
              <a:rPr lang="en-US" sz="1200">
                <a:latin typeface="Times New Roman" pitchFamily="18" charset="0"/>
                <a:cs typeface="Times New Roman" pitchFamily="18" charset="0"/>
              </a:rPr>
              <a:t>http://www.geodesy.noaa.gov/PUBS_LIB/Socio-EconomicBenefitsofCORSandGRAV-D.pdf</a:t>
            </a:r>
          </a:p>
        </p:txBody>
      </p:sp>
      <p:sp>
        <p:nvSpPr>
          <p:cNvPr id="14" name="Title 1"/>
          <p:cNvSpPr txBox="1">
            <a:spLocks/>
          </p:cNvSpPr>
          <p:nvPr/>
        </p:nvSpPr>
        <p:spPr bwMode="auto">
          <a:xfrm>
            <a:off x="990600" y="609600"/>
            <a:ext cx="7239000" cy="762000"/>
          </a:xfrm>
          <a:prstGeom prst="rect">
            <a:avLst/>
          </a:prstGeom>
          <a:noFill/>
          <a:ln w="9525">
            <a:noFill/>
            <a:miter lim="800000"/>
            <a:headEnd/>
            <a:tailEnd/>
          </a:ln>
        </p:spPr>
        <p:txBody>
          <a:bodyPr anchor="ctr"/>
          <a:lstStyle/>
          <a:p>
            <a:pPr algn="ctr">
              <a:defRPr/>
            </a:pPr>
            <a:r>
              <a:rPr lang="en-US" sz="3200" kern="0" dirty="0">
                <a:latin typeface="Times New Roman" pitchFamily="18" charset="0"/>
                <a:ea typeface="+mj-ea"/>
                <a:cs typeface="Times New Roman" pitchFamily="18" charset="0"/>
              </a:rPr>
              <a:t>Additional Information</a:t>
            </a:r>
          </a:p>
        </p:txBody>
      </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1150" y="1653401"/>
            <a:ext cx="1330325" cy="172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04399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sz="2800" dirty="0" smtClean="0"/>
              <a:t>Predicted Positional Changes in 2022</a:t>
            </a:r>
            <a:br>
              <a:rPr lang="en-US" altLang="en-US" sz="2800" dirty="0" smtClean="0"/>
            </a:br>
            <a:r>
              <a:rPr lang="en-US" altLang="en-US" sz="2800" dirty="0" smtClean="0"/>
              <a:t>Vicinity of Flatwoods, WV</a:t>
            </a:r>
            <a:br>
              <a:rPr lang="en-US" altLang="en-US" sz="2800" dirty="0" smtClean="0"/>
            </a:br>
            <a:r>
              <a:rPr lang="en-US" altLang="en-US" sz="1600" dirty="0" smtClean="0"/>
              <a:t>(Computed for station </a:t>
            </a:r>
            <a:r>
              <a:rPr lang="en-US" altLang="en-US" sz="1800" dirty="0" smtClean="0"/>
              <a:t>L 278,</a:t>
            </a:r>
            <a:r>
              <a:rPr lang="en-US" altLang="en-US" sz="1600" dirty="0" smtClean="0"/>
              <a:t> </a:t>
            </a:r>
            <a:r>
              <a:rPr lang="en-US" altLang="en-US" sz="1600" dirty="0" err="1" smtClean="0"/>
              <a:t>pid</a:t>
            </a:r>
            <a:r>
              <a:rPr lang="en-US" altLang="en-US" sz="1600" dirty="0" smtClean="0"/>
              <a:t> HX1559)</a:t>
            </a:r>
          </a:p>
        </p:txBody>
      </p:sp>
      <p:sp>
        <p:nvSpPr>
          <p:cNvPr id="57347" name="Text Box 3"/>
          <p:cNvSpPr txBox="1">
            <a:spLocks noChangeArrowheads="1"/>
          </p:cNvSpPr>
          <p:nvPr/>
        </p:nvSpPr>
        <p:spPr bwMode="auto">
          <a:xfrm>
            <a:off x="0" y="2209800"/>
            <a:ext cx="91440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tLang="en-US" sz="2600" b="1" dirty="0">
                <a:latin typeface="Times New Roman" pitchFamily="18" charset="0"/>
              </a:rPr>
              <a:t>HORIZONTAL =  </a:t>
            </a:r>
            <a:r>
              <a:rPr lang="en-US" altLang="en-US" sz="2600" b="1" dirty="0" smtClean="0">
                <a:latin typeface="Times New Roman" pitchFamily="18" charset="0"/>
              </a:rPr>
              <a:t>1.15 </a:t>
            </a:r>
            <a:r>
              <a:rPr lang="en-US" altLang="en-US" sz="2600" b="1" dirty="0">
                <a:latin typeface="Times New Roman" pitchFamily="18" charset="0"/>
              </a:rPr>
              <a:t>m </a:t>
            </a:r>
            <a:r>
              <a:rPr lang="en-US" altLang="en-US" sz="2600" b="1" dirty="0" smtClean="0">
                <a:latin typeface="Times New Roman" pitchFamily="18" charset="0"/>
              </a:rPr>
              <a:t>(3.8 </a:t>
            </a:r>
            <a:r>
              <a:rPr lang="en-US" altLang="en-US" sz="2600" b="1" dirty="0" err="1">
                <a:latin typeface="Times New Roman" pitchFamily="18" charset="0"/>
              </a:rPr>
              <a:t>ft</a:t>
            </a:r>
            <a:r>
              <a:rPr lang="en-US" altLang="en-US" sz="2600" b="1" dirty="0">
                <a:latin typeface="Times New Roman" pitchFamily="18" charset="0"/>
              </a:rPr>
              <a:t>)</a:t>
            </a:r>
          </a:p>
          <a:p>
            <a:pPr algn="ctr"/>
            <a:r>
              <a:rPr lang="en-US" altLang="en-US" sz="2600" b="1" dirty="0">
                <a:latin typeface="Times New Roman" pitchFamily="18" charset="0"/>
              </a:rPr>
              <a:t>ELLIPSOID HEIGHT = - </a:t>
            </a:r>
            <a:r>
              <a:rPr lang="en-US" altLang="en-US" sz="2600" b="1" dirty="0" smtClean="0">
                <a:latin typeface="Times New Roman" pitchFamily="18" charset="0"/>
              </a:rPr>
              <a:t>1.26 </a:t>
            </a:r>
            <a:r>
              <a:rPr lang="en-US" altLang="en-US" sz="2600" b="1" dirty="0">
                <a:latin typeface="Times New Roman" pitchFamily="18" charset="0"/>
              </a:rPr>
              <a:t>m (- </a:t>
            </a:r>
            <a:r>
              <a:rPr lang="en-US" altLang="en-US" sz="2600" b="1" dirty="0" smtClean="0">
                <a:latin typeface="Times New Roman" pitchFamily="18" charset="0"/>
              </a:rPr>
              <a:t>4.2ft</a:t>
            </a:r>
            <a:r>
              <a:rPr lang="en-US" altLang="en-US" sz="2600" b="1" dirty="0">
                <a:latin typeface="Times New Roman" pitchFamily="18" charset="0"/>
              </a:rPr>
              <a:t>)</a:t>
            </a:r>
          </a:p>
          <a:p>
            <a:pPr algn="ctr"/>
            <a:r>
              <a:rPr lang="en-US" altLang="en-US" sz="2600" b="1" dirty="0">
                <a:latin typeface="Times New Roman" pitchFamily="18" charset="0"/>
              </a:rPr>
              <a:t>Predicted with </a:t>
            </a:r>
            <a:r>
              <a:rPr lang="en-US" altLang="en-US" sz="2600" b="1" dirty="0">
                <a:solidFill>
                  <a:srgbClr val="FF0000"/>
                </a:solidFill>
                <a:latin typeface="Times New Roman" pitchFamily="18" charset="0"/>
              </a:rPr>
              <a:t>HTDP</a:t>
            </a:r>
          </a:p>
          <a:p>
            <a:pPr algn="ctr"/>
            <a:endParaRPr lang="en-US" altLang="en-US" sz="2600" b="1" dirty="0">
              <a:latin typeface="Times New Roman" pitchFamily="18" charset="0"/>
            </a:endParaRPr>
          </a:p>
          <a:p>
            <a:pPr algn="ctr"/>
            <a:r>
              <a:rPr lang="en-US" altLang="en-US" sz="2600" b="1" dirty="0">
                <a:latin typeface="Times New Roman" pitchFamily="18" charset="0"/>
              </a:rPr>
              <a:t>ORTHOMETRIC HEIGHT = - </a:t>
            </a:r>
            <a:r>
              <a:rPr lang="en-US" altLang="en-US" sz="2600" b="1" dirty="0" smtClean="0">
                <a:latin typeface="Times New Roman" pitchFamily="18" charset="0"/>
              </a:rPr>
              <a:t>0.54 </a:t>
            </a:r>
            <a:r>
              <a:rPr lang="en-US" altLang="en-US" sz="2600" b="1" dirty="0">
                <a:latin typeface="Times New Roman" pitchFamily="18" charset="0"/>
              </a:rPr>
              <a:t>m (- </a:t>
            </a:r>
            <a:r>
              <a:rPr lang="en-US" altLang="en-US" sz="2600" b="1" dirty="0" smtClean="0">
                <a:latin typeface="Times New Roman" pitchFamily="18" charset="0"/>
              </a:rPr>
              <a:t>1.8 </a:t>
            </a:r>
            <a:r>
              <a:rPr lang="en-US" altLang="en-US" sz="2600" b="1" dirty="0" err="1">
                <a:latin typeface="Times New Roman" pitchFamily="18" charset="0"/>
              </a:rPr>
              <a:t>ft</a:t>
            </a:r>
            <a:r>
              <a:rPr lang="en-US" altLang="en-US" sz="2600" b="1" dirty="0">
                <a:latin typeface="Times New Roman" pitchFamily="18" charset="0"/>
              </a:rPr>
              <a:t>)</a:t>
            </a:r>
          </a:p>
          <a:p>
            <a:pPr algn="ctr"/>
            <a:r>
              <a:rPr lang="en-US" altLang="en-US" sz="2600" b="1" dirty="0">
                <a:latin typeface="Times New Roman" pitchFamily="18" charset="0"/>
              </a:rPr>
              <a:t>Predicted with </a:t>
            </a:r>
            <a:r>
              <a:rPr lang="en-US" altLang="en-US" sz="2600" b="1" dirty="0">
                <a:solidFill>
                  <a:srgbClr val="FF0000"/>
                </a:solidFill>
                <a:latin typeface="Times New Roman" pitchFamily="18" charset="0"/>
              </a:rPr>
              <a:t>HTDP</a:t>
            </a:r>
            <a:r>
              <a:rPr lang="en-US" altLang="en-US" sz="2600" b="1" dirty="0">
                <a:latin typeface="Times New Roman" pitchFamily="18" charset="0"/>
              </a:rPr>
              <a:t> and </a:t>
            </a:r>
            <a:r>
              <a:rPr lang="en-US" altLang="en-US" sz="2600" b="1" dirty="0" smtClean="0">
                <a:solidFill>
                  <a:srgbClr val="FF0000"/>
                </a:solidFill>
                <a:latin typeface="Times New Roman" pitchFamily="18" charset="0"/>
              </a:rPr>
              <a:t>USGG2012</a:t>
            </a:r>
            <a:endParaRPr lang="en-US" altLang="en-US" sz="2600" b="1" dirty="0">
              <a:solidFill>
                <a:srgbClr val="FF0000"/>
              </a:solidFill>
              <a:latin typeface="Times New Roman" pitchFamily="18" charset="0"/>
            </a:endParaRPr>
          </a:p>
        </p:txBody>
      </p:sp>
      <p:sp>
        <p:nvSpPr>
          <p:cNvPr id="57348" name="TextBox 4">
            <a:hlinkClick r:id="rId3"/>
          </p:cNvPr>
          <p:cNvSpPr txBox="1">
            <a:spLocks noChangeArrowheads="1"/>
          </p:cNvSpPr>
          <p:nvPr/>
        </p:nvSpPr>
        <p:spPr bwMode="auto">
          <a:xfrm>
            <a:off x="2209800" y="4876800"/>
            <a:ext cx="45513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eaLnBrk="1" hangingPunct="1"/>
            <a:r>
              <a:rPr lang="en-US" altLang="en-US" b="1">
                <a:solidFill>
                  <a:srgbClr val="CC0066"/>
                </a:solidFill>
                <a:latin typeface="Times New Roman" pitchFamily="18" charset="0"/>
                <a:cs typeface="Times New Roman" pitchFamily="18" charset="0"/>
              </a:rPr>
              <a:t>HTDP</a:t>
            </a:r>
          </a:p>
          <a:p>
            <a:pPr algn="ctr" eaLnBrk="1" hangingPunct="1"/>
            <a:r>
              <a:rPr lang="en-US" altLang="en-US">
                <a:solidFill>
                  <a:srgbClr val="CC0066"/>
                </a:solidFill>
                <a:latin typeface="Times New Roman" pitchFamily="18" charset="0"/>
                <a:cs typeface="Times New Roman" pitchFamily="18" charset="0"/>
              </a:rPr>
              <a:t>“Coping with Tectonic Motion”</a:t>
            </a:r>
          </a:p>
          <a:p>
            <a:pPr algn="ctr" eaLnBrk="1" hangingPunct="1"/>
            <a:r>
              <a:rPr lang="en-US" altLang="en-US">
                <a:solidFill>
                  <a:srgbClr val="CC0066"/>
                </a:solidFill>
                <a:latin typeface="Times New Roman" pitchFamily="18" charset="0"/>
                <a:cs typeface="Times New Roman" pitchFamily="18" charset="0"/>
              </a:rPr>
              <a:t>R. Snay &amp; C. Pearson</a:t>
            </a:r>
          </a:p>
          <a:p>
            <a:pPr algn="ctr" eaLnBrk="1" hangingPunct="1"/>
            <a:r>
              <a:rPr lang="en-US" altLang="en-US">
                <a:solidFill>
                  <a:srgbClr val="CC0066"/>
                </a:solidFill>
                <a:latin typeface="Times New Roman" pitchFamily="18" charset="0"/>
                <a:cs typeface="Times New Roman" pitchFamily="18" charset="0"/>
              </a:rPr>
              <a:t>American Surveyor Magazine, December 2010</a:t>
            </a:r>
          </a:p>
          <a:p>
            <a:pPr algn="ctr" eaLnBrk="1" hangingPunct="1"/>
            <a:r>
              <a:rPr lang="en-US" altLang="en-US">
                <a:solidFill>
                  <a:srgbClr val="CC0066"/>
                </a:solidFill>
                <a:latin typeface="Times New Roman" pitchFamily="18" charset="0"/>
                <a:cs typeface="Times New Roman" pitchFamily="18" charset="0"/>
              </a:rPr>
              <a:t>www.Ameriserv.com</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88" y="0"/>
            <a:ext cx="7439025"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946437"/>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r>
              <a:rPr lang="en-US" altLang="en-US" smtClean="0"/>
              <a:t>State Plane Coordinates</a:t>
            </a:r>
          </a:p>
        </p:txBody>
      </p:sp>
      <p:sp>
        <p:nvSpPr>
          <p:cNvPr id="175107" name="Content Placeholder 2"/>
          <p:cNvSpPr>
            <a:spLocks noGrp="1"/>
          </p:cNvSpPr>
          <p:nvPr>
            <p:ph idx="1"/>
          </p:nvPr>
        </p:nvSpPr>
        <p:spPr/>
        <p:txBody>
          <a:bodyPr/>
          <a:lstStyle/>
          <a:p>
            <a:r>
              <a:rPr lang="en-US" altLang="en-US" smtClean="0"/>
              <a:t>Barring user-requested changes, NGS may use existing SPC projections, boundaries and equations, but with new false northings &amp; eastings (to distinguish from NAD 27 and NAD 83)</a:t>
            </a:r>
          </a:p>
          <a:p>
            <a:endParaRPr lang="en-US" altLang="en-US" smtClean="0"/>
          </a:p>
          <a:p>
            <a:r>
              <a:rPr lang="en-US" altLang="en-US" smtClean="0"/>
              <a:t>User-provided plug-ins (pre-written code) for SPC or other projections may be possible</a:t>
            </a:r>
          </a:p>
          <a:p>
            <a:pPr lvl="1"/>
            <a:endParaRPr lang="en-US" altLang="en-US" smtClean="0"/>
          </a:p>
          <a:p>
            <a:pPr lvl="1"/>
            <a:endParaRPr lang="en-US" altLang="en-US" smtClean="0"/>
          </a:p>
          <a:p>
            <a:endParaRPr lang="en-US" altLang="en-US" smtClean="0"/>
          </a:p>
          <a:p>
            <a:pPr lvl="1"/>
            <a:endParaRPr lang="en-US" altLang="en-US" smtClean="0"/>
          </a:p>
        </p:txBody>
      </p:sp>
      <p:sp>
        <p:nvSpPr>
          <p:cNvPr id="175108" name="Date Placeholder 3"/>
          <p:cNvSpPr>
            <a:spLocks noGrp="1"/>
          </p:cNvSpPr>
          <p:nvPr>
            <p:ph type="dt" sz="quarter" idx="4294967295"/>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r>
              <a:rPr lang="en-US" altLang="en-US" sz="1200" smtClean="0">
                <a:solidFill>
                  <a:srgbClr val="898989"/>
                </a:solidFill>
              </a:rPr>
              <a:t>April 13, 2015</a:t>
            </a:r>
          </a:p>
        </p:txBody>
      </p:sp>
      <p:sp>
        <p:nvSpPr>
          <p:cNvPr id="5" name="Footer Placeholder 4"/>
          <p:cNvSpPr>
            <a:spLocks noGrp="1"/>
          </p:cNvSpPr>
          <p:nvPr>
            <p:ph type="ftr" sz="quarter" idx="4294967295"/>
          </p:nvPr>
        </p:nvSpPr>
        <p:spPr>
          <a:xfrm>
            <a:off x="3124200" y="6356350"/>
            <a:ext cx="2895600" cy="365125"/>
          </a:xfrm>
          <a:prstGeom prst="rect">
            <a:avLst/>
          </a:prstGeom>
        </p:spPr>
        <p:txBody>
          <a:bodyPr/>
          <a:lstStyle/>
          <a:p>
            <a:pPr>
              <a:defRPr/>
            </a:pPr>
            <a:r>
              <a:rPr lang="en-US" dirty="0"/>
              <a:t>2015 Geospatial Summit </a:t>
            </a:r>
          </a:p>
        </p:txBody>
      </p:sp>
      <p:sp>
        <p:nvSpPr>
          <p:cNvPr id="175110"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fld id="{78FA30E8-1530-4D43-B26F-B89AF7076DFA}" type="slidenum">
              <a:rPr lang="en-US" altLang="en-US" sz="1200" smtClean="0">
                <a:solidFill>
                  <a:srgbClr val="898989"/>
                </a:solidFill>
              </a:rPr>
              <a:pPr eaLnBrk="1" hangingPunct="1">
                <a:spcBef>
                  <a:spcPct val="0"/>
                </a:spcBef>
                <a:buFontTx/>
                <a:buNone/>
              </a:pPr>
              <a:t>72</a:t>
            </a:fld>
            <a:endParaRPr lang="en-US" altLang="en-US" sz="1200" smtClean="0">
              <a:solidFill>
                <a:srgbClr val="898989"/>
              </a:solidFill>
            </a:endParaRPr>
          </a:p>
        </p:txBody>
      </p:sp>
    </p:spTree>
    <p:extLst>
      <p:ext uri="{BB962C8B-B14F-4D97-AF65-F5344CB8AC3E}">
        <p14:creationId xmlns:p14="http://schemas.microsoft.com/office/powerpoint/2010/main" val="1250614729"/>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0" y="1862138"/>
          <a:ext cx="5867400" cy="3243262"/>
        </p:xfrm>
        <a:graphic>
          <a:graphicData uri="http://schemas.openxmlformats.org/presentationml/2006/ole">
            <mc:AlternateContent xmlns:mc="http://schemas.openxmlformats.org/markup-compatibility/2006">
              <mc:Choice xmlns:v="urn:schemas-microsoft-com:vml" Requires="v">
                <p:oleObj spid="_x0000_s1226" name="Clip" r:id="rId3" imgW="4671000" imgH="2583000" progId="MS_ClipArt_Gallery.2">
                  <p:embed/>
                </p:oleObj>
              </mc:Choice>
              <mc:Fallback>
                <p:oleObj name="Clip" r:id="rId3" imgW="4671000" imgH="25830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62138"/>
                        <a:ext cx="5867400" cy="324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1" name="Text Box 3"/>
          <p:cNvSpPr txBox="1">
            <a:spLocks noChangeArrowheads="1"/>
          </p:cNvSpPr>
          <p:nvPr/>
        </p:nvSpPr>
        <p:spPr bwMode="auto">
          <a:xfrm>
            <a:off x="739775" y="628650"/>
            <a:ext cx="78200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a:solidFill>
                  <a:srgbClr val="FF0000"/>
                </a:solidFill>
                <a:latin typeface="Times New Roman" pitchFamily="18" charset="0"/>
              </a:rPr>
              <a:t>GOOD COORDINATION BEGINS WITH </a:t>
            </a:r>
          </a:p>
          <a:p>
            <a:pPr algn="ctr"/>
            <a:r>
              <a:rPr lang="en-US" sz="3200">
                <a:solidFill>
                  <a:srgbClr val="FF0000"/>
                </a:solidFill>
                <a:latin typeface="Times New Roman" pitchFamily="18" charset="0"/>
              </a:rPr>
              <a:t>GOOD COORDINATES</a:t>
            </a:r>
            <a:endParaRPr lang="en-US" sz="2800">
              <a:solidFill>
                <a:srgbClr val="000000"/>
              </a:solidFill>
              <a:latin typeface="Times New Roman" pitchFamily="18" charset="0"/>
            </a:endParaRPr>
          </a:p>
        </p:txBody>
      </p:sp>
      <p:sp>
        <p:nvSpPr>
          <p:cNvPr id="48132" name="Text Box 4"/>
          <p:cNvSpPr txBox="1">
            <a:spLocks noChangeArrowheads="1"/>
          </p:cNvSpPr>
          <p:nvPr/>
        </p:nvSpPr>
        <p:spPr bwMode="auto">
          <a:xfrm>
            <a:off x="381000" y="5705475"/>
            <a:ext cx="8548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chemeClr val="accent2"/>
                </a:solidFill>
                <a:latin typeface="Times New Roman" pitchFamily="18" charset="0"/>
              </a:rPr>
              <a:t>GEOGRAPHY WITHOUT GEODESY IS A FELONY</a:t>
            </a:r>
          </a:p>
        </p:txBody>
      </p:sp>
    </p:spTree>
    <p:extLst>
      <p:ext uri="{BB962C8B-B14F-4D97-AF65-F5344CB8AC3E}">
        <p14:creationId xmlns:p14="http://schemas.microsoft.com/office/powerpoint/2010/main" val="312542502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par>
                          <p:cTn id="8" fill="hold" nodeType="afterGroup">
                            <p:stCondLst>
                              <p:cond delay="500"/>
                            </p:stCondLst>
                            <p:childTnLst>
                              <p:par>
                                <p:cTn id="9" presetID="22" presetClass="entr" presetSubtype="4" fill="hold" grpId="0" nodeType="afterEffect">
                                  <p:stCondLst>
                                    <p:cond delay="2000"/>
                                  </p:stCondLst>
                                  <p:childTnLst>
                                    <p:set>
                                      <p:cBhvr>
                                        <p:cTn id="10" dur="1" fill="hold">
                                          <p:stCondLst>
                                            <p:cond delay="0"/>
                                          </p:stCondLst>
                                        </p:cTn>
                                        <p:tgtEl>
                                          <p:spTgt spid="48132"/>
                                        </p:tgtEl>
                                        <p:attrNameLst>
                                          <p:attrName>style.visibility</p:attrName>
                                        </p:attrNameLst>
                                      </p:cBhvr>
                                      <p:to>
                                        <p:strVal val="visible"/>
                                      </p:to>
                                    </p:set>
                                    <p:animEffect transition="in" filter="wipe(down)">
                                      <p:cBhvr>
                                        <p:cTn id="11"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utoUpdateAnimBg="0"/>
      <p:bldP spid="48132"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nvSpPr>
        <p:spPr bwMode="auto">
          <a:xfrm>
            <a:off x="152400" y="1816100"/>
            <a:ext cx="8839200" cy="4584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spcBef>
                <a:spcPct val="20000"/>
              </a:spcBef>
              <a:buFont typeface="Arial" pitchFamily="34" charset="0"/>
              <a:buChar char="•"/>
              <a:defRPr sz="3200">
                <a:solidFill>
                  <a:schemeClr val="tx1"/>
                </a:solidFill>
                <a:latin typeface="Times New Roman" pitchFamily="18" charset="0"/>
                <a:ea typeface="ＭＳ Ｐゴシック" pitchFamily="34" charset="-128"/>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ea typeface="ＭＳ Ｐゴシック" pitchFamily="34" charset="-128"/>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ea typeface="ＭＳ Ｐゴシック" pitchFamily="34" charset="-128"/>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9pPr>
          </a:lstStyle>
          <a:p>
            <a:pPr defTabSz="914400" eaLnBrk="1" hangingPunct="1">
              <a:buFontTx/>
              <a:buNone/>
            </a:pPr>
            <a:r>
              <a:rPr lang="en-US" altLang="en-US" sz="1800">
                <a:solidFill>
                  <a:srgbClr val="000000"/>
                </a:solidFill>
                <a:latin typeface="Arial" pitchFamily="34" charset="0"/>
                <a:cs typeface="Arial" pitchFamily="34" charset="0"/>
              </a:rPr>
              <a:t>NETWORK	     TIME		NETWORK	   LOCAL	SHIFT</a:t>
            </a:r>
          </a:p>
          <a:p>
            <a:pPr defTabSz="914400" eaLnBrk="1" hangingPunct="1">
              <a:buFontTx/>
              <a:buNone/>
            </a:pPr>
            <a:r>
              <a:rPr lang="en-US" altLang="en-US" sz="1800" u="sng">
                <a:solidFill>
                  <a:srgbClr val="000000"/>
                </a:solidFill>
                <a:latin typeface="Arial" pitchFamily="34" charset="0"/>
                <a:cs typeface="Arial" pitchFamily="34" charset="0"/>
              </a:rPr>
              <a:t>			     SPAN	ACCURACY	ACCURACY		</a:t>
            </a:r>
          </a:p>
          <a:p>
            <a:pPr defTabSz="914400" eaLnBrk="1" hangingPunct="1">
              <a:buFontTx/>
              <a:buNone/>
            </a:pPr>
            <a:endParaRPr lang="en-US" altLang="en-US" sz="1800" u="sng">
              <a:solidFill>
                <a:srgbClr val="000000"/>
              </a:solidFill>
              <a:latin typeface="Arial" pitchFamily="34" charset="0"/>
              <a:cs typeface="Arial" pitchFamily="34" charset="0"/>
            </a:endParaRPr>
          </a:p>
          <a:p>
            <a:pPr defTabSz="914400" eaLnBrk="1" hangingPunct="1">
              <a:buFontTx/>
              <a:buNone/>
            </a:pPr>
            <a:r>
              <a:rPr lang="en-US" altLang="en-US" sz="1800">
                <a:solidFill>
                  <a:srgbClr val="000000"/>
                </a:solidFill>
                <a:latin typeface="Arial" pitchFamily="34" charset="0"/>
                <a:cs typeface="Arial" pitchFamily="34" charset="0"/>
              </a:rPr>
              <a:t>NAD 27		    1927-1986	10 meter	s	(1:100,000)	10-200 m</a:t>
            </a:r>
          </a:p>
          <a:p>
            <a:pPr defTabSz="914400" eaLnBrk="1" hangingPunct="1">
              <a:buFontTx/>
              <a:buNone/>
            </a:pPr>
            <a:endParaRPr lang="en-US" altLang="en-US" sz="1800">
              <a:solidFill>
                <a:srgbClr val="000000"/>
              </a:solidFill>
              <a:latin typeface="Arial" pitchFamily="34" charset="0"/>
              <a:cs typeface="Arial" pitchFamily="34" charset="0"/>
            </a:endParaRPr>
          </a:p>
          <a:p>
            <a:pPr defTabSz="914400" eaLnBrk="1" hangingPunct="1">
              <a:buFontTx/>
              <a:buNone/>
            </a:pPr>
            <a:r>
              <a:rPr lang="en-US" altLang="en-US" sz="1800">
                <a:solidFill>
                  <a:srgbClr val="000000"/>
                </a:solidFill>
                <a:latin typeface="Arial" pitchFamily="34" charset="0"/>
                <a:cs typeface="Arial" pitchFamily="34" charset="0"/>
              </a:rPr>
              <a:t>NAD83(86)	    1986-1990	1 meter		(1:100,000)	0.3-1.0 m</a:t>
            </a:r>
          </a:p>
          <a:p>
            <a:pPr defTabSz="914400" eaLnBrk="1" hangingPunct="1">
              <a:buFontTx/>
              <a:buNone/>
            </a:pPr>
            <a:endParaRPr lang="en-US" altLang="en-US" sz="1800">
              <a:solidFill>
                <a:srgbClr val="000000"/>
              </a:solidFill>
              <a:latin typeface="Arial" pitchFamily="34" charset="0"/>
              <a:cs typeface="Arial" pitchFamily="34" charset="0"/>
            </a:endParaRPr>
          </a:p>
          <a:p>
            <a:pPr defTabSz="914400" eaLnBrk="1" hangingPunct="1">
              <a:buFontTx/>
              <a:buNone/>
            </a:pPr>
            <a:r>
              <a:rPr lang="en-US" altLang="en-US" sz="1800">
                <a:solidFill>
                  <a:srgbClr val="000000"/>
                </a:solidFill>
                <a:latin typeface="Arial" pitchFamily="34" charset="0"/>
                <a:cs typeface="Arial" pitchFamily="34" charset="0"/>
              </a:rPr>
              <a:t>NAD83(199x)* 	     1990-2007	0.1 meter 	(1:1 million)	0.05 m</a:t>
            </a:r>
          </a:p>
          <a:p>
            <a:pPr defTabSz="914400" eaLnBrk="1" hangingPunct="1">
              <a:buFontTx/>
              <a:buNone/>
            </a:pPr>
            <a:r>
              <a:rPr lang="en-US" altLang="en-US" sz="1800">
                <a:solidFill>
                  <a:srgbClr val="000000"/>
                </a:solidFill>
                <a:latin typeface="Arial" pitchFamily="34" charset="0"/>
                <a:cs typeface="Arial" pitchFamily="34" charset="0"/>
              </a:rPr>
              <a:t>  “HARN”, “FBN”			                             (1:10 million)</a:t>
            </a:r>
          </a:p>
          <a:p>
            <a:pPr defTabSz="914400" eaLnBrk="1" hangingPunct="1">
              <a:buFontTx/>
              <a:buNone/>
            </a:pPr>
            <a:endParaRPr lang="en-US" altLang="en-US" sz="1800">
              <a:solidFill>
                <a:srgbClr val="000000"/>
              </a:solidFill>
              <a:latin typeface="Arial" pitchFamily="34" charset="0"/>
              <a:cs typeface="Arial" pitchFamily="34" charset="0"/>
            </a:endParaRPr>
          </a:p>
          <a:p>
            <a:pPr defTabSz="914400" eaLnBrk="1" hangingPunct="1">
              <a:buFontTx/>
              <a:buNone/>
            </a:pPr>
            <a:r>
              <a:rPr lang="en-US" altLang="en-US" sz="1800">
                <a:solidFill>
                  <a:srgbClr val="000000"/>
                </a:solidFill>
                <a:latin typeface="Arial" pitchFamily="34" charset="0"/>
                <a:cs typeface="Arial" pitchFamily="34" charset="0"/>
              </a:rPr>
              <a:t>NAD83(NSRS2007)  2007-2011	0.01 meter	0.01 meter	0.03 m</a:t>
            </a:r>
          </a:p>
          <a:p>
            <a:pPr defTabSz="914400" eaLnBrk="1" hangingPunct="1">
              <a:buFontTx/>
              <a:buNone/>
            </a:pPr>
            <a:endParaRPr lang="en-US" altLang="en-US" sz="1800">
              <a:solidFill>
                <a:srgbClr val="000000"/>
              </a:solidFill>
              <a:latin typeface="Arial" pitchFamily="34" charset="0"/>
              <a:cs typeface="Arial" pitchFamily="34" charset="0"/>
            </a:endParaRPr>
          </a:p>
          <a:p>
            <a:pPr defTabSz="914400" eaLnBrk="1" hangingPunct="1">
              <a:buFontTx/>
              <a:buNone/>
            </a:pPr>
            <a:r>
              <a:rPr lang="en-US" altLang="en-US" sz="1800">
                <a:solidFill>
                  <a:srgbClr val="000000"/>
                </a:solidFill>
                <a:latin typeface="Arial" pitchFamily="34" charset="0"/>
                <a:cs typeface="Arial" pitchFamily="34" charset="0"/>
              </a:rPr>
              <a:t>NAD83(2011)  	     2011-	 	0.01 meter	0.01 meter	0.01 m</a:t>
            </a:r>
          </a:p>
          <a:p>
            <a:pPr defTabSz="914400" eaLnBrk="1" hangingPunct="1">
              <a:buFontTx/>
              <a:buNone/>
            </a:pPr>
            <a:endParaRPr lang="en-US" altLang="en-US" sz="1800">
              <a:solidFill>
                <a:srgbClr val="000000"/>
              </a:solidFill>
              <a:latin typeface="Arial" pitchFamily="34" charset="0"/>
              <a:cs typeface="Arial" pitchFamily="34" charset="0"/>
            </a:endParaRPr>
          </a:p>
          <a:p>
            <a:pPr defTabSz="914400" eaLnBrk="1" hangingPunct="1">
              <a:buFontTx/>
              <a:buNone/>
            </a:pPr>
            <a:endParaRPr lang="en-US" altLang="en-US" sz="1800">
              <a:solidFill>
                <a:srgbClr val="000000"/>
              </a:solidFill>
              <a:latin typeface="Arial" pitchFamily="34" charset="0"/>
              <a:cs typeface="Arial" pitchFamily="34" charset="0"/>
            </a:endParaRPr>
          </a:p>
        </p:txBody>
      </p:sp>
      <p:sp>
        <p:nvSpPr>
          <p:cNvPr id="107523" name="Title 4"/>
          <p:cNvSpPr>
            <a:spLocks noGrp="1"/>
          </p:cNvSpPr>
          <p:nvPr>
            <p:ph type="title"/>
          </p:nvPr>
        </p:nvSpPr>
        <p:spPr>
          <a:xfrm>
            <a:off x="457200" y="457200"/>
            <a:ext cx="8229600" cy="1143000"/>
          </a:xfrm>
        </p:spPr>
        <p:txBody>
          <a:bodyPr/>
          <a:lstStyle/>
          <a:p>
            <a:pPr eaLnBrk="1" hangingPunct="1"/>
            <a:r>
              <a:rPr lang="en-US" altLang="en-US" sz="2800" smtClean="0">
                <a:latin typeface="Verdana" pitchFamily="34" charset="0"/>
                <a:ea typeface="ＭＳ Ｐゴシック" pitchFamily="34" charset="-128"/>
              </a:rPr>
              <a:t>National Spatial Reference System (NSRS) Improvements over time</a:t>
            </a:r>
            <a:endParaRPr lang="en-US" altLang="en-US" sz="3200" smtClean="0">
              <a:latin typeface="Verdana" pitchFamily="34" charset="0"/>
              <a:ea typeface="ＭＳ Ｐゴシック" pitchFamily="34" charset="-128"/>
            </a:endParaRPr>
          </a:p>
        </p:txBody>
      </p:sp>
      <p:sp>
        <p:nvSpPr>
          <p:cNvPr id="6" name="Rectangle 5"/>
          <p:cNvSpPr/>
          <p:nvPr/>
        </p:nvSpPr>
        <p:spPr>
          <a:xfrm>
            <a:off x="3733800" y="1827213"/>
            <a:ext cx="1600200" cy="4573587"/>
          </a:xfrm>
          <a:prstGeom prst="rect">
            <a:avLst/>
          </a:prstGeom>
          <a:solidFill>
            <a:srgbClr val="94B6D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Tree>
    <p:extLst>
      <p:ext uri="{BB962C8B-B14F-4D97-AF65-F5344CB8AC3E}">
        <p14:creationId xmlns:p14="http://schemas.microsoft.com/office/powerpoint/2010/main" val="1090389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152400" y="274638"/>
            <a:ext cx="8534400" cy="1143000"/>
          </a:xfrm>
        </p:spPr>
        <p:txBody>
          <a:bodyPr/>
          <a:lstStyle/>
          <a:p>
            <a:r>
              <a:rPr lang="en-US" sz="4000" dirty="0" smtClean="0"/>
              <a:t>Horizontal </a:t>
            </a:r>
            <a:r>
              <a:rPr lang="en-US" sz="4000" dirty="0" err="1" smtClean="0"/>
              <a:t>Datums</a:t>
            </a:r>
            <a:r>
              <a:rPr lang="en-US" sz="4000" dirty="0" smtClean="0"/>
              <a:t>/Coordinates…What do we (you) use in </a:t>
            </a:r>
            <a:r>
              <a:rPr lang="en-US" sz="4000" smtClean="0"/>
              <a:t>your state?</a:t>
            </a:r>
            <a:endParaRPr lang="en-US" sz="4000" dirty="0" smtClean="0"/>
          </a:p>
        </p:txBody>
      </p:sp>
      <p:sp>
        <p:nvSpPr>
          <p:cNvPr id="11272" name="Rectangle 8"/>
          <p:cNvSpPr>
            <a:spLocks noGrp="1" noChangeArrowheads="1"/>
          </p:cNvSpPr>
          <p:nvPr>
            <p:ph type="body" sz="half" idx="1"/>
          </p:nvPr>
        </p:nvSpPr>
        <p:spPr>
          <a:xfrm>
            <a:off x="457199" y="1905000"/>
            <a:ext cx="4647064" cy="3962400"/>
          </a:xfrm>
        </p:spPr>
        <p:txBody>
          <a:bodyPr/>
          <a:lstStyle/>
          <a:p>
            <a:r>
              <a:rPr lang="en-US" sz="2400" dirty="0" smtClean="0"/>
              <a:t>NAD 83 (Lat-Lon) SPC</a:t>
            </a:r>
          </a:p>
          <a:p>
            <a:pPr lvl="1"/>
            <a:r>
              <a:rPr lang="en-US" dirty="0" smtClean="0"/>
              <a:t>Which one???</a:t>
            </a:r>
          </a:p>
          <a:p>
            <a:pPr lvl="2"/>
            <a:r>
              <a:rPr lang="en-US" sz="2400" dirty="0" smtClean="0"/>
              <a:t>NAD 83 (1986)</a:t>
            </a:r>
          </a:p>
          <a:p>
            <a:pPr lvl="2"/>
            <a:r>
              <a:rPr lang="en-US" sz="2400" dirty="0" smtClean="0"/>
              <a:t>NAD 83 (1992)</a:t>
            </a:r>
          </a:p>
          <a:p>
            <a:pPr lvl="2"/>
            <a:r>
              <a:rPr lang="en-US" sz="2400" dirty="0" smtClean="0"/>
              <a:t>NAD 83 (1996)</a:t>
            </a:r>
          </a:p>
          <a:p>
            <a:pPr lvl="2"/>
            <a:r>
              <a:rPr lang="en-US" sz="2400" dirty="0" smtClean="0"/>
              <a:t>NAD 83 CORS96(2002)</a:t>
            </a:r>
          </a:p>
          <a:p>
            <a:pPr lvl="2"/>
            <a:r>
              <a:rPr lang="en-US" sz="2400" dirty="0" smtClean="0"/>
              <a:t>NAD 83 (NSRS2007)</a:t>
            </a:r>
          </a:p>
          <a:p>
            <a:pPr lvl="2"/>
            <a:r>
              <a:rPr lang="en-US" sz="2400" dirty="0" smtClean="0"/>
              <a:t>NAD 83 (2011)</a:t>
            </a:r>
          </a:p>
          <a:p>
            <a:r>
              <a:rPr lang="en-US" sz="2400" dirty="0" smtClean="0"/>
              <a:t>NAD 27</a:t>
            </a:r>
          </a:p>
        </p:txBody>
      </p:sp>
      <p:sp>
        <p:nvSpPr>
          <p:cNvPr id="11273" name="Rectangle 9"/>
          <p:cNvSpPr>
            <a:spLocks noGrp="1" noChangeArrowheads="1"/>
          </p:cNvSpPr>
          <p:nvPr>
            <p:ph type="body" sz="half" idx="2"/>
          </p:nvPr>
        </p:nvSpPr>
        <p:spPr>
          <a:xfrm>
            <a:off x="4876800" y="1905000"/>
            <a:ext cx="3810000" cy="4386618"/>
          </a:xfrm>
        </p:spPr>
        <p:txBody>
          <a:bodyPr/>
          <a:lstStyle/>
          <a:p>
            <a:r>
              <a:rPr lang="en-US" sz="2400" dirty="0" smtClean="0"/>
              <a:t>WGS 84</a:t>
            </a:r>
          </a:p>
          <a:p>
            <a:pPr lvl="1"/>
            <a:r>
              <a:rPr lang="en-US" dirty="0" smtClean="0"/>
              <a:t>Which one???</a:t>
            </a:r>
          </a:p>
          <a:p>
            <a:pPr lvl="2"/>
            <a:r>
              <a:rPr lang="en-US" sz="2400" dirty="0" smtClean="0"/>
              <a:t>WGS 84 (1987)</a:t>
            </a:r>
          </a:p>
          <a:p>
            <a:pPr lvl="2"/>
            <a:r>
              <a:rPr lang="en-US" sz="2400" dirty="0" smtClean="0"/>
              <a:t>WGS 84 (G730)</a:t>
            </a:r>
          </a:p>
          <a:p>
            <a:pPr lvl="2"/>
            <a:r>
              <a:rPr lang="en-US" sz="2400" dirty="0" smtClean="0"/>
              <a:t>WGS 84 (G873)</a:t>
            </a:r>
          </a:p>
          <a:p>
            <a:pPr lvl="2"/>
            <a:r>
              <a:rPr lang="en-US" sz="2400" dirty="0" smtClean="0"/>
              <a:t>WGS 84 (G1150)</a:t>
            </a:r>
          </a:p>
          <a:p>
            <a:pPr lvl="2"/>
            <a:r>
              <a:rPr lang="en-US" sz="2400" dirty="0" smtClean="0"/>
              <a:t>WGS 84 (G1674)</a:t>
            </a:r>
          </a:p>
          <a:p>
            <a:pPr lvl="2"/>
            <a:r>
              <a:rPr lang="en-US" sz="2400" dirty="0"/>
              <a:t>WGS 84 (G1762)</a:t>
            </a:r>
            <a:endParaRPr lang="en-US" sz="2400" dirty="0" smtClean="0"/>
          </a:p>
          <a:p>
            <a:r>
              <a:rPr lang="en-US" sz="2400" dirty="0" smtClean="0"/>
              <a:t>ITRF00 (epoch 97)</a:t>
            </a:r>
          </a:p>
          <a:p>
            <a:r>
              <a:rPr lang="en-US" sz="2400" dirty="0" smtClean="0"/>
              <a:t>IGS08 (epoch 2005)</a:t>
            </a:r>
          </a:p>
          <a:p>
            <a:endParaRPr lang="en-US" sz="2400" dirty="0" smtClean="0"/>
          </a:p>
          <a:p>
            <a:endParaRPr lang="en-US" sz="1800" dirty="0" smtClean="0"/>
          </a:p>
          <a:p>
            <a:endParaRPr lang="en-US" sz="1800" dirty="0" smtClean="0"/>
          </a:p>
        </p:txBody>
      </p:sp>
    </p:spTree>
    <p:extLst>
      <p:ext uri="{BB962C8B-B14F-4D97-AF65-F5344CB8AC3E}">
        <p14:creationId xmlns:p14="http://schemas.microsoft.com/office/powerpoint/2010/main" val="248110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xEl>
                                              <p:pRg st="0" end="0"/>
                                            </p:txEl>
                                          </p:spTgt>
                                        </p:tgtEl>
                                        <p:attrNameLst>
                                          <p:attrName>style.visibility</p:attrName>
                                        </p:attrNameLst>
                                      </p:cBhvr>
                                      <p:to>
                                        <p:strVal val="visible"/>
                                      </p:to>
                                    </p:set>
                                    <p:anim calcmode="lin" valueType="num">
                                      <p:cBhvr additive="base">
                                        <p:cTn id="7" dur="500" fill="hold"/>
                                        <p:tgtEl>
                                          <p:spTgt spid="112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2">
                                            <p:txEl>
                                              <p:pRg st="1" end="1"/>
                                            </p:txEl>
                                          </p:spTgt>
                                        </p:tgtEl>
                                        <p:attrNameLst>
                                          <p:attrName>style.visibility</p:attrName>
                                        </p:attrNameLst>
                                      </p:cBhvr>
                                      <p:to>
                                        <p:strVal val="visible"/>
                                      </p:to>
                                    </p:set>
                                    <p:anim calcmode="lin" valueType="num">
                                      <p:cBhvr additive="base">
                                        <p:cTn id="13" dur="500" fill="hold"/>
                                        <p:tgtEl>
                                          <p:spTgt spid="112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2">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272">
                                            <p:txEl>
                                              <p:pRg st="2" end="2"/>
                                            </p:txEl>
                                          </p:spTgt>
                                        </p:tgtEl>
                                        <p:attrNameLst>
                                          <p:attrName>style.visibility</p:attrName>
                                        </p:attrNameLst>
                                      </p:cBhvr>
                                      <p:to>
                                        <p:strVal val="visible"/>
                                      </p:to>
                                    </p:set>
                                    <p:anim calcmode="lin" valueType="num">
                                      <p:cBhvr additive="base">
                                        <p:cTn id="17" dur="500" fill="hold"/>
                                        <p:tgtEl>
                                          <p:spTgt spid="1127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272">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272">
                                            <p:txEl>
                                              <p:pRg st="3" end="3"/>
                                            </p:txEl>
                                          </p:spTgt>
                                        </p:tgtEl>
                                        <p:attrNameLst>
                                          <p:attrName>style.visibility</p:attrName>
                                        </p:attrNameLst>
                                      </p:cBhvr>
                                      <p:to>
                                        <p:strVal val="visible"/>
                                      </p:to>
                                    </p:set>
                                    <p:anim calcmode="lin" valueType="num">
                                      <p:cBhvr additive="base">
                                        <p:cTn id="21" dur="500" fill="hold"/>
                                        <p:tgtEl>
                                          <p:spTgt spid="11272">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1272">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1272">
                                            <p:txEl>
                                              <p:pRg st="4" end="4"/>
                                            </p:txEl>
                                          </p:spTgt>
                                        </p:tgtEl>
                                        <p:attrNameLst>
                                          <p:attrName>style.visibility</p:attrName>
                                        </p:attrNameLst>
                                      </p:cBhvr>
                                      <p:to>
                                        <p:strVal val="visible"/>
                                      </p:to>
                                    </p:set>
                                    <p:anim calcmode="lin" valueType="num">
                                      <p:cBhvr additive="base">
                                        <p:cTn id="25" dur="500" fill="hold"/>
                                        <p:tgtEl>
                                          <p:spTgt spid="1127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72">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1272">
                                            <p:txEl>
                                              <p:pRg st="5" end="5"/>
                                            </p:txEl>
                                          </p:spTgt>
                                        </p:tgtEl>
                                        <p:attrNameLst>
                                          <p:attrName>style.visibility</p:attrName>
                                        </p:attrNameLst>
                                      </p:cBhvr>
                                      <p:to>
                                        <p:strVal val="visible"/>
                                      </p:to>
                                    </p:set>
                                    <p:anim calcmode="lin" valueType="num">
                                      <p:cBhvr additive="base">
                                        <p:cTn id="29" dur="500" fill="hold"/>
                                        <p:tgtEl>
                                          <p:spTgt spid="11272">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1272">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1272">
                                            <p:txEl>
                                              <p:pRg st="6" end="6"/>
                                            </p:txEl>
                                          </p:spTgt>
                                        </p:tgtEl>
                                        <p:attrNameLst>
                                          <p:attrName>style.visibility</p:attrName>
                                        </p:attrNameLst>
                                      </p:cBhvr>
                                      <p:to>
                                        <p:strVal val="visible"/>
                                      </p:to>
                                    </p:set>
                                    <p:anim calcmode="lin" valueType="num">
                                      <p:cBhvr additive="base">
                                        <p:cTn id="33" dur="500" fill="hold"/>
                                        <p:tgtEl>
                                          <p:spTgt spid="11272">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1272">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1272">
                                            <p:txEl>
                                              <p:pRg st="7" end="7"/>
                                            </p:txEl>
                                          </p:spTgt>
                                        </p:tgtEl>
                                        <p:attrNameLst>
                                          <p:attrName>style.visibility</p:attrName>
                                        </p:attrNameLst>
                                      </p:cBhvr>
                                      <p:to>
                                        <p:strVal val="visible"/>
                                      </p:to>
                                    </p:set>
                                    <p:anim calcmode="lin" valueType="num">
                                      <p:cBhvr additive="base">
                                        <p:cTn id="37" dur="500" fill="hold"/>
                                        <p:tgtEl>
                                          <p:spTgt spid="1127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27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272">
                                            <p:txEl>
                                              <p:pRg st="8" end="8"/>
                                            </p:txEl>
                                          </p:spTgt>
                                        </p:tgtEl>
                                        <p:attrNameLst>
                                          <p:attrName>style.visibility</p:attrName>
                                        </p:attrNameLst>
                                      </p:cBhvr>
                                      <p:to>
                                        <p:strVal val="visible"/>
                                      </p:to>
                                    </p:set>
                                    <p:anim calcmode="lin" valueType="num">
                                      <p:cBhvr additive="base">
                                        <p:cTn id="43" dur="500" fill="hold"/>
                                        <p:tgtEl>
                                          <p:spTgt spid="1127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7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273">
                                            <p:txEl>
                                              <p:pRg st="0" end="0"/>
                                            </p:txEl>
                                          </p:spTgt>
                                        </p:tgtEl>
                                        <p:attrNameLst>
                                          <p:attrName>style.visibility</p:attrName>
                                        </p:attrNameLst>
                                      </p:cBhvr>
                                      <p:to>
                                        <p:strVal val="visible"/>
                                      </p:to>
                                    </p:set>
                                    <p:anim calcmode="lin" valueType="num">
                                      <p:cBhvr additive="base">
                                        <p:cTn id="49"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273">
                                            <p:txEl>
                                              <p:pRg st="1" end="1"/>
                                            </p:txEl>
                                          </p:spTgt>
                                        </p:tgtEl>
                                        <p:attrNameLst>
                                          <p:attrName>style.visibility</p:attrName>
                                        </p:attrNameLst>
                                      </p:cBhvr>
                                      <p:to>
                                        <p:strVal val="visible"/>
                                      </p:to>
                                    </p:set>
                                    <p:anim calcmode="lin" valueType="num">
                                      <p:cBhvr additive="base">
                                        <p:cTn id="55"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7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273">
                                            <p:txEl>
                                              <p:pRg st="2" end="2"/>
                                            </p:txEl>
                                          </p:spTgt>
                                        </p:tgtEl>
                                        <p:attrNameLst>
                                          <p:attrName>style.visibility</p:attrName>
                                        </p:attrNameLst>
                                      </p:cBhvr>
                                      <p:to>
                                        <p:strVal val="visible"/>
                                      </p:to>
                                    </p:set>
                                    <p:anim calcmode="lin" valueType="num">
                                      <p:cBhvr additive="base">
                                        <p:cTn id="59"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273">
                                            <p:txEl>
                                              <p:pRg st="2" end="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273">
                                            <p:txEl>
                                              <p:pRg st="3" end="3"/>
                                            </p:txEl>
                                          </p:spTgt>
                                        </p:tgtEl>
                                        <p:attrNameLst>
                                          <p:attrName>style.visibility</p:attrName>
                                        </p:attrNameLst>
                                      </p:cBhvr>
                                      <p:to>
                                        <p:strVal val="visible"/>
                                      </p:to>
                                    </p:set>
                                    <p:anim calcmode="lin" valueType="num">
                                      <p:cBhvr additive="base">
                                        <p:cTn id="63"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1273">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1273">
                                            <p:txEl>
                                              <p:pRg st="4" end="4"/>
                                            </p:txEl>
                                          </p:spTgt>
                                        </p:tgtEl>
                                        <p:attrNameLst>
                                          <p:attrName>style.visibility</p:attrName>
                                        </p:attrNameLst>
                                      </p:cBhvr>
                                      <p:to>
                                        <p:strVal val="visible"/>
                                      </p:to>
                                    </p:set>
                                    <p:anim calcmode="lin" valueType="num">
                                      <p:cBhvr additive="base">
                                        <p:cTn id="67"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1273">
                                            <p:txEl>
                                              <p:pRg st="4" end="4"/>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1273">
                                            <p:txEl>
                                              <p:pRg st="5" end="5"/>
                                            </p:txEl>
                                          </p:spTgt>
                                        </p:tgtEl>
                                        <p:attrNameLst>
                                          <p:attrName>style.visibility</p:attrName>
                                        </p:attrNameLst>
                                      </p:cBhvr>
                                      <p:to>
                                        <p:strVal val="visible"/>
                                      </p:to>
                                    </p:set>
                                    <p:anim calcmode="lin" valueType="num">
                                      <p:cBhvr additive="base">
                                        <p:cTn id="71" dur="500" fill="hold"/>
                                        <p:tgtEl>
                                          <p:spTgt spid="11273">
                                            <p:txEl>
                                              <p:pRg st="5" end="5"/>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1273">
                                            <p:txEl>
                                              <p:pRg st="5" end="5"/>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1273">
                                            <p:txEl>
                                              <p:pRg st="6" end="6"/>
                                            </p:txEl>
                                          </p:spTgt>
                                        </p:tgtEl>
                                        <p:attrNameLst>
                                          <p:attrName>style.visibility</p:attrName>
                                        </p:attrNameLst>
                                      </p:cBhvr>
                                      <p:to>
                                        <p:strVal val="visible"/>
                                      </p:to>
                                    </p:set>
                                    <p:anim calcmode="lin" valueType="num">
                                      <p:cBhvr additive="base">
                                        <p:cTn id="75" dur="500" fill="hold"/>
                                        <p:tgtEl>
                                          <p:spTgt spid="11273">
                                            <p:txEl>
                                              <p:pRg st="6" end="6"/>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1273">
                                            <p:txEl>
                                              <p:pRg st="6" end="6"/>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11273">
                                            <p:txEl>
                                              <p:pRg st="7" end="7"/>
                                            </p:txEl>
                                          </p:spTgt>
                                        </p:tgtEl>
                                        <p:attrNameLst>
                                          <p:attrName>style.visibility</p:attrName>
                                        </p:attrNameLst>
                                      </p:cBhvr>
                                      <p:to>
                                        <p:strVal val="visible"/>
                                      </p:to>
                                    </p:set>
                                    <p:anim calcmode="lin" valueType="num">
                                      <p:cBhvr additive="base">
                                        <p:cTn id="79" dur="500" fill="hold"/>
                                        <p:tgtEl>
                                          <p:spTgt spid="11273">
                                            <p:txEl>
                                              <p:pRg st="7" end="7"/>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127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11273">
                                            <p:txEl>
                                              <p:pRg st="8" end="8"/>
                                            </p:txEl>
                                          </p:spTgt>
                                        </p:tgtEl>
                                        <p:attrNameLst>
                                          <p:attrName>style.visibility</p:attrName>
                                        </p:attrNameLst>
                                      </p:cBhvr>
                                      <p:to>
                                        <p:strVal val="visible"/>
                                      </p:to>
                                    </p:set>
                                    <p:anim calcmode="lin" valueType="num">
                                      <p:cBhvr additive="base">
                                        <p:cTn id="85" dur="500" fill="hold"/>
                                        <p:tgtEl>
                                          <p:spTgt spid="11273">
                                            <p:txEl>
                                              <p:pRg st="8" end="8"/>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127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11273">
                                            <p:txEl>
                                              <p:pRg st="9" end="9"/>
                                            </p:txEl>
                                          </p:spTgt>
                                        </p:tgtEl>
                                        <p:attrNameLst>
                                          <p:attrName>style.visibility</p:attrName>
                                        </p:attrNameLst>
                                      </p:cBhvr>
                                      <p:to>
                                        <p:strVal val="visible"/>
                                      </p:to>
                                    </p:set>
                                    <p:anim calcmode="lin" valueType="num">
                                      <p:cBhvr additive="base">
                                        <p:cTn id="91" dur="500" fill="hold"/>
                                        <p:tgtEl>
                                          <p:spTgt spid="11273">
                                            <p:txEl>
                                              <p:pRg st="9" end="9"/>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1127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build="p"/>
      <p:bldP spid="1127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7|1.1|11.4|9.5"/>
</p:tagLst>
</file>

<file path=ppt/tags/tag2.xml><?xml version="1.0" encoding="utf-8"?>
<p:tagLst xmlns:a="http://schemas.openxmlformats.org/drawingml/2006/main" xmlns:r="http://schemas.openxmlformats.org/officeDocument/2006/relationships" xmlns:p="http://schemas.openxmlformats.org/presentationml/2006/main">
  <p:tag name="TIMING" val="|10.7|2.8|11.2"/>
</p:tagLst>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th powerpoint">
  <a:themeElements>
    <a:clrScheme name="4th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th powerpoi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lnDef>
  </a:objectDefaults>
  <a:extraClrSchemeLst>
    <a:extraClrScheme>
      <a:clrScheme name="4th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th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th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th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th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th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th powerpoin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th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th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th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th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th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7146</TotalTime>
  <Words>4592</Words>
  <Application>Microsoft Office PowerPoint</Application>
  <PresentationFormat>On-screen Show (4:3)</PresentationFormat>
  <Paragraphs>715</Paragraphs>
  <Slides>73</Slides>
  <Notes>48</Notes>
  <HiddenSlides>1</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73</vt:i4>
      </vt:variant>
    </vt:vector>
  </HeadingPairs>
  <TitlesOfParts>
    <vt:vector size="85" baseType="lpstr">
      <vt:lpstr>NGS PowerPoint Template-geodesy.noaa.gov</vt:lpstr>
      <vt:lpstr>4th powerpoint</vt:lpstr>
      <vt:lpstr>Office Theme</vt:lpstr>
      <vt:lpstr>1_Office Theme</vt:lpstr>
      <vt:lpstr>2_Office Theme</vt:lpstr>
      <vt:lpstr>3_Office Theme</vt:lpstr>
      <vt:lpstr>4_Office Theme</vt:lpstr>
      <vt:lpstr>5_Office Theme</vt:lpstr>
      <vt:lpstr>6_Office Theme</vt:lpstr>
      <vt:lpstr>8_Office Theme</vt:lpstr>
      <vt:lpstr>10_Office Theme</vt:lpstr>
      <vt:lpstr>Clip</vt:lpstr>
      <vt:lpstr>PowerPoint Presentation</vt:lpstr>
      <vt:lpstr>Session description and objectives</vt:lpstr>
      <vt:lpstr>PowerPoint Presentation</vt:lpstr>
      <vt:lpstr>U.S. Department of Commerce National Oceanic &amp; Atmospheric Administration National Geodetic Survey  </vt:lpstr>
      <vt:lpstr>The National Spatial Reference System supports </vt:lpstr>
      <vt:lpstr>What is a Datum?</vt:lpstr>
      <vt:lpstr>Why change datums/realizations</vt:lpstr>
      <vt:lpstr>National Spatial Reference System (NSRS) Improvements over time</vt:lpstr>
      <vt:lpstr>Horizontal Datums/Coordinates…What do we (you) use in your state?</vt:lpstr>
      <vt:lpstr>The NSRS has evolved</vt:lpstr>
      <vt:lpstr>ITRF2008</vt:lpstr>
      <vt:lpstr>PowerPoint Presentation</vt:lpstr>
      <vt:lpstr>PowerPoint Presentation</vt:lpstr>
      <vt:lpstr>PowerPoint Presentation</vt:lpstr>
      <vt:lpstr>PowerPoint Presentation</vt:lpstr>
      <vt:lpstr>PowerPoint Presentation</vt:lpstr>
      <vt:lpstr>What is a Vertical Datum?</vt:lpstr>
      <vt:lpstr>Current Vertical Datum in the USA</vt:lpstr>
      <vt:lpstr>History of vertical  datums in the USA</vt:lpstr>
      <vt:lpstr>Problems with NAD 83 and NAVD 88</vt:lpstr>
      <vt:lpstr>PowerPoint Presentation</vt:lpstr>
      <vt:lpstr>Terminology</vt:lpstr>
      <vt:lpstr> Future Geometric Reference Frame</vt:lpstr>
      <vt:lpstr>Future Geopotential Reference Frame</vt:lpstr>
      <vt:lpstr>Why New Reference Frames?</vt:lpstr>
      <vt:lpstr>PowerPoint Presentation</vt:lpstr>
      <vt:lpstr>PowerPoint Presentation</vt:lpstr>
      <vt:lpstr>PowerPoint Presentation</vt:lpstr>
      <vt:lpstr>PowerPoint Presentation</vt:lpstr>
      <vt:lpstr>PowerPoint Presentation</vt:lpstr>
      <vt:lpstr>Problems using traditional leveling (to define a National Vertical Datum)</vt:lpstr>
      <vt:lpstr>PowerPoint Presentation</vt:lpstr>
      <vt:lpstr>How Good Can I Do With OPUS Static?</vt:lpstr>
      <vt:lpstr>PowerPoint Presentation</vt:lpstr>
      <vt:lpstr>The ellipsoid, the geoid, and you</vt:lpstr>
      <vt:lpstr>Types Uses and History of Geoid Height Models</vt:lpstr>
      <vt:lpstr>PowerPoint Presentation</vt:lpstr>
      <vt:lpstr>PowerPoint Presentation</vt:lpstr>
      <vt:lpstr>PowerPoint Presentation</vt:lpstr>
      <vt:lpstr>PowerPoint Presentation</vt:lpstr>
      <vt:lpstr>Which Geoid for Which NAD 83?</vt:lpstr>
      <vt:lpstr>PowerPoint Presentation</vt:lpstr>
      <vt:lpstr>PowerPoint Presentation</vt:lpstr>
      <vt:lpstr>Gravity Survey Plan</vt:lpstr>
      <vt:lpstr>Airborne Gravity Current Coverage</vt:lpstr>
      <vt:lpstr>GPRA* Performance Metric For Airborne Surveys</vt:lpstr>
      <vt:lpstr>GRAV-D Aircraft</vt:lpstr>
      <vt:lpstr>Validating Geoid Accuracy</vt:lpstr>
      <vt:lpstr>Validating Geoid Accuracy </vt:lpstr>
      <vt:lpstr>Goal of the survey </vt:lpstr>
      <vt:lpstr>Choosing the Place and Time for a New Survey</vt:lpstr>
      <vt:lpstr>Surveys Performed</vt:lpstr>
      <vt:lpstr>Campaign GPS</vt:lpstr>
      <vt:lpstr>PowerPoint Presentation</vt:lpstr>
      <vt:lpstr>Geodetic Leveling</vt:lpstr>
      <vt:lpstr>Gravity Observations</vt:lpstr>
      <vt:lpstr>PowerPoint Presentation</vt:lpstr>
      <vt:lpstr>PowerPoint Presentation</vt:lpstr>
      <vt:lpstr>Astrogeodetic Deflecions of the Vertical (DoV)</vt:lpstr>
      <vt:lpstr>PowerPoint Presentation</vt:lpstr>
      <vt:lpstr>Geoid Slope Validation Survey</vt:lpstr>
      <vt:lpstr>Geoid Slope Survey Conclusions</vt:lpstr>
      <vt:lpstr>GSVS14 Line</vt:lpstr>
      <vt:lpstr>PowerPoint Presentation</vt:lpstr>
      <vt:lpstr>Two Phases</vt:lpstr>
      <vt:lpstr>Accessing the New Vertical Datum</vt:lpstr>
      <vt:lpstr>PowerPoint Presentation</vt:lpstr>
      <vt:lpstr>PowerPoint Presentation</vt:lpstr>
      <vt:lpstr>Predicted Positional Changes in 2022 Vicinity of Montpelier, VT. (Computed for station MAY, pid AA9705)PG2656</vt:lpstr>
      <vt:lpstr>PowerPoint Presentation</vt:lpstr>
      <vt:lpstr>Predicted Positional Changes in 2022 Vicinity of Flatwoods, WV (Computed for station L 278, pid HX1559)</vt:lpstr>
      <vt:lpstr>State Plane Coordinates</vt:lpstr>
      <vt:lpstr>PowerPoint Presentation</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353</cp:revision>
  <cp:lastPrinted>2013-01-23T17:44:58Z</cp:lastPrinted>
  <dcterms:created xsi:type="dcterms:W3CDTF">2012-09-06T12:10:23Z</dcterms:created>
  <dcterms:modified xsi:type="dcterms:W3CDTF">2016-08-24T18:08:58Z</dcterms:modified>
</cp:coreProperties>
</file>