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5328">
          <p15:clr>
            <a:srgbClr val="A4A3A4"/>
          </p15:clr>
        </p15:guide>
        <p15:guide id="4" pos="432">
          <p15:clr>
            <a:srgbClr val="A4A3A4"/>
          </p15:clr>
        </p15:guide>
        <p15:guide id="5" orient="horz" pos="3888">
          <p15:clr>
            <a:srgbClr val="A4A3A4"/>
          </p15:clr>
        </p15:guide>
        <p15:guide id="6" orient="horz" pos="480">
          <p15:clr>
            <a:srgbClr val="A4A3A4"/>
          </p15:clr>
        </p15:guide>
      </p15:sldGuideLst>
    </p:ext>
    <p:ext uri="GoogleSlidesCustomDataVersion2">
      <go:slidesCustomData xmlns:go="http://customooxmlschemas.google.com/" r:id="rId41" roundtripDataSignature="AMtx7mgkMyh7Uia6/k0RFyyMe5h2ZyAD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5328"/>
        <p:guide pos="432"/>
        <p:guide pos="3888" orient="horz"/>
        <p:guide pos="48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latin typeface="Times New Roman"/>
                <a:ea typeface="Times New Roman"/>
                <a:cs typeface="Times New Roman"/>
                <a:sym typeface="Times New Roman"/>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4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4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indent="-406400" lvl="1" marL="914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indent="-381000" lvl="2" marL="13716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indent="-355600" lvl="3" marL="18288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indent="-355600" lvl="4" marL="22860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4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4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4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4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4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45"/>
          <p:cNvSpPr/>
          <p:nvPr>
            <p:ph idx="2" type="pic"/>
          </p:nvPr>
        </p:nvSpPr>
        <p:spPr>
          <a:xfrm>
            <a:off x="1792288" y="612775"/>
            <a:ext cx="5486400" cy="4114800"/>
          </a:xfrm>
          <a:prstGeom prst="rect">
            <a:avLst/>
          </a:prstGeom>
          <a:noFill/>
          <a:ln>
            <a:noFill/>
          </a:ln>
        </p:spPr>
      </p:sp>
      <p:sp>
        <p:nvSpPr>
          <p:cNvPr id="64" name="Google Shape;64;p4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s://www.ngs.noaa.gov/CORS/Sites/1lsu.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jp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jp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hyperlink" Target="mailto:NGS.Feedback@noaa.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jp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jp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jp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jpg"/><Relationship Id="rId4" Type="http://schemas.openxmlformats.org/officeDocument/2006/relationships/hyperlink" Target="mailto:NGS.Feedback@noa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i="0" lang="en-US">
                <a:solidFill>
                  <a:srgbClr val="990000"/>
                </a:solidFill>
                <a:latin typeface="arial"/>
                <a:ea typeface="arial"/>
                <a:cs typeface="arial"/>
                <a:sym typeface="arial"/>
              </a:rPr>
              <a:t>New CORS Station Webpages: Public Feedback Forum</a:t>
            </a:r>
            <a:br>
              <a:rPr b="1" i="0" lang="en-US">
                <a:solidFill>
                  <a:srgbClr val="990000"/>
                </a:solidFill>
                <a:latin typeface="arial"/>
                <a:ea typeface="arial"/>
                <a:cs typeface="arial"/>
                <a:sym typeface="arial"/>
              </a:rPr>
            </a:br>
            <a:endParaRPr>
              <a:solidFill>
                <a:srgbClr val="366092"/>
              </a:solidFill>
              <a:latin typeface="Times New Roman"/>
              <a:ea typeface="Times New Roman"/>
              <a:cs typeface="Times New Roman"/>
              <a:sym typeface="Times New Roman"/>
            </a:endParaRPr>
          </a:p>
        </p:txBody>
      </p:sp>
      <p:sp>
        <p:nvSpPr>
          <p:cNvPr id="85" name="Google Shape;85;p1"/>
          <p:cNvSpPr txBox="1"/>
          <p:nvPr>
            <p:ph idx="1" type="subTitle"/>
          </p:nvPr>
        </p:nvSpPr>
        <p:spPr>
          <a:xfrm>
            <a:off x="796413" y="3886200"/>
            <a:ext cx="7482347"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366092"/>
              </a:buClr>
              <a:buSzPts val="3200"/>
              <a:buNone/>
            </a:pPr>
            <a:r>
              <a:rPr lang="en-US">
                <a:solidFill>
                  <a:srgbClr val="366092"/>
                </a:solidFill>
                <a:latin typeface="Times New Roman"/>
                <a:ea typeface="Times New Roman"/>
                <a:cs typeface="Times New Roman"/>
                <a:sym typeface="Times New Roman"/>
              </a:rPr>
              <a:t>Dr. Kimber DeGrandpre and Jay Howard</a:t>
            </a:r>
            <a:endParaRPr/>
          </a:p>
          <a:p>
            <a:pPr indent="0" lvl="0" marL="0" rtl="0" algn="ctr">
              <a:spcBef>
                <a:spcPts val="640"/>
              </a:spcBef>
              <a:spcAft>
                <a:spcPts val="0"/>
              </a:spcAft>
              <a:buClr>
                <a:srgbClr val="366092"/>
              </a:buClr>
              <a:buSzPts val="3200"/>
              <a:buNone/>
            </a:pPr>
            <a:r>
              <a:rPr lang="en-US">
                <a:solidFill>
                  <a:srgbClr val="366092"/>
                </a:solidFill>
                <a:latin typeface="Times New Roman"/>
                <a:ea typeface="Times New Roman"/>
                <a:cs typeface="Times New Roman"/>
                <a:sym typeface="Times New Roman"/>
              </a:rPr>
              <a:t>August 10 2023</a:t>
            </a:r>
            <a:endParaRPr/>
          </a:p>
          <a:p>
            <a:pPr indent="0" lvl="0" marL="0" rtl="0" algn="ctr">
              <a:spcBef>
                <a:spcPts val="640"/>
              </a:spcBef>
              <a:spcAft>
                <a:spcPts val="0"/>
              </a:spcAft>
              <a:buClr>
                <a:srgbClr val="888888"/>
              </a:buClr>
              <a:buSzPts val="3200"/>
              <a:buNone/>
            </a:pPr>
            <a:r>
              <a:t/>
            </a:r>
            <a:endParaRPr>
              <a:solidFill>
                <a:srgbClr val="366092"/>
              </a:solidFill>
              <a:latin typeface="Times New Roman"/>
              <a:ea typeface="Times New Roman"/>
              <a:cs typeface="Times New Roman"/>
              <a:sym typeface="Times New Roman"/>
            </a:endParaRPr>
          </a:p>
        </p:txBody>
      </p:sp>
      <p:sp>
        <p:nvSpPr>
          <p:cNvPr id="86" name="Google Shape;86;p1"/>
          <p:cNvSpPr txBox="1"/>
          <p:nvPr/>
        </p:nvSpPr>
        <p:spPr>
          <a:xfrm>
            <a:off x="68826" y="0"/>
            <a:ext cx="422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10"/>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General Station Information – Station IDs</a:t>
            </a:r>
            <a:endParaRPr/>
          </a:p>
        </p:txBody>
      </p:sp>
      <p:sp>
        <p:nvSpPr>
          <p:cNvPr id="151" name="Google Shape;151;p10"/>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a:t>
            </a:r>
            <a:endParaRPr/>
          </a:p>
        </p:txBody>
      </p:sp>
      <p:pic>
        <p:nvPicPr>
          <p:cNvPr id="152" name="Google Shape;152;p10"/>
          <p:cNvPicPr preferRelativeResize="0"/>
          <p:nvPr/>
        </p:nvPicPr>
        <p:blipFill rotWithShape="1">
          <a:blip r:embed="rId4">
            <a:alphaModFix/>
          </a:blip>
          <a:srcRect b="0" l="0" r="0" t="0"/>
          <a:stretch/>
        </p:blipFill>
        <p:spPr>
          <a:xfrm>
            <a:off x="902494" y="1721641"/>
            <a:ext cx="7339012" cy="50499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11"/>
          <p:cNvSpPr txBox="1"/>
          <p:nvPr>
            <p:ph type="title"/>
          </p:nvPr>
        </p:nvSpPr>
        <p:spPr>
          <a:xfrm>
            <a:off x="457199" y="18466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Photos – Most Recent Photos</a:t>
            </a:r>
            <a:endParaRPr/>
          </a:p>
        </p:txBody>
      </p:sp>
      <p:sp>
        <p:nvSpPr>
          <p:cNvPr id="158" name="Google Shape;158;p11"/>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11.</a:t>
            </a:r>
            <a:endParaRPr/>
          </a:p>
        </p:txBody>
      </p:sp>
      <p:pic>
        <p:nvPicPr>
          <p:cNvPr id="159" name="Google Shape;159;p11"/>
          <p:cNvPicPr preferRelativeResize="0"/>
          <p:nvPr/>
        </p:nvPicPr>
        <p:blipFill rotWithShape="1">
          <a:blip r:embed="rId4">
            <a:alphaModFix/>
          </a:blip>
          <a:srcRect b="0" l="0" r="0" t="0"/>
          <a:stretch/>
        </p:blipFill>
        <p:spPr>
          <a:xfrm>
            <a:off x="623395" y="1360715"/>
            <a:ext cx="7897209" cy="5451021"/>
          </a:xfrm>
          <a:prstGeom prst="rect">
            <a:avLst/>
          </a:prstGeom>
          <a:noFill/>
          <a:ln>
            <a:noFill/>
          </a:ln>
        </p:spPr>
      </p:pic>
      <p:sp>
        <p:nvSpPr>
          <p:cNvPr id="160" name="Google Shape;160;p11"/>
          <p:cNvSpPr txBox="1"/>
          <p:nvPr/>
        </p:nvSpPr>
        <p:spPr>
          <a:xfrm>
            <a:off x="1247980" y="958334"/>
            <a:ext cx="66480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B82F18"/>
                </a:solidFill>
                <a:latin typeface="Calibri"/>
                <a:ea typeface="Calibri"/>
                <a:cs typeface="Calibri"/>
                <a:sym typeface="Calibri"/>
              </a:rPr>
              <a:t>* All photos on the existing page will be accessible by scrolling down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12"/>
          <p:cNvSpPr txBox="1"/>
          <p:nvPr>
            <p:ph type="title"/>
          </p:nvPr>
        </p:nvSpPr>
        <p:spPr>
          <a:xfrm>
            <a:off x="457200" y="92792"/>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Photos – Most Recent Photos</a:t>
            </a:r>
            <a:endParaRPr/>
          </a:p>
        </p:txBody>
      </p:sp>
      <p:sp>
        <p:nvSpPr>
          <p:cNvPr id="166" name="Google Shape;166;p12"/>
          <p:cNvSpPr txBox="1"/>
          <p:nvPr>
            <p:ph idx="1" type="body"/>
          </p:nvPr>
        </p:nvSpPr>
        <p:spPr>
          <a:xfrm>
            <a:off x="457200" y="1983658"/>
            <a:ext cx="8229600" cy="4525963"/>
          </a:xfrm>
          <a:prstGeom prst="rect">
            <a:avLst/>
          </a:prstGeom>
          <a:noFill/>
          <a:ln>
            <a:noFill/>
          </a:ln>
        </p:spPr>
        <p:txBody>
          <a:bodyPr anchorCtr="0" anchor="t" bIns="45700" lIns="91425" spcFirstLastPara="1" rIns="91425" wrap="square" tIns="45700">
            <a:noAutofit/>
          </a:bodyPr>
          <a:lstStyle/>
          <a:p>
            <a:pPr indent="-88900" lvl="0" marL="342900" rtl="0" algn="l">
              <a:spcBef>
                <a:spcPts val="0"/>
              </a:spcBef>
              <a:spcAft>
                <a:spcPts val="0"/>
              </a:spcAft>
              <a:buClr>
                <a:schemeClr val="dk1"/>
              </a:buClr>
              <a:buSzPts val="4000"/>
              <a:buNone/>
            </a:pPr>
            <a:r>
              <a:t/>
            </a:r>
            <a:endParaRPr b="1" sz="4000">
              <a:solidFill>
                <a:srgbClr val="366092"/>
              </a:solidFill>
              <a:latin typeface="Times New Roman"/>
              <a:ea typeface="Times New Roman"/>
              <a:cs typeface="Times New Roman"/>
              <a:sym typeface="Times New Roman"/>
            </a:endParaRPr>
          </a:p>
        </p:txBody>
      </p:sp>
      <p:sp>
        <p:nvSpPr>
          <p:cNvPr id="167" name="Google Shape;167;p12"/>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12.</a:t>
            </a:r>
            <a:endParaRPr/>
          </a:p>
        </p:txBody>
      </p:sp>
      <p:pic>
        <p:nvPicPr>
          <p:cNvPr id="168" name="Google Shape;168;p12"/>
          <p:cNvPicPr preferRelativeResize="0"/>
          <p:nvPr/>
        </p:nvPicPr>
        <p:blipFill rotWithShape="1">
          <a:blip r:embed="rId4">
            <a:alphaModFix/>
          </a:blip>
          <a:srcRect b="2138" l="0" r="0" t="0"/>
          <a:stretch/>
        </p:blipFill>
        <p:spPr>
          <a:xfrm>
            <a:off x="0" y="1362154"/>
            <a:ext cx="9144000" cy="5256327"/>
          </a:xfrm>
          <a:prstGeom prst="rect">
            <a:avLst/>
          </a:prstGeom>
          <a:noFill/>
          <a:ln>
            <a:noFill/>
          </a:ln>
        </p:spPr>
      </p:pic>
      <p:sp>
        <p:nvSpPr>
          <p:cNvPr id="169" name="Google Shape;169;p12"/>
          <p:cNvSpPr txBox="1"/>
          <p:nvPr/>
        </p:nvSpPr>
        <p:spPr>
          <a:xfrm>
            <a:off x="1247980" y="958334"/>
            <a:ext cx="59357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B82F18"/>
                </a:solidFill>
                <a:latin typeface="Calibri"/>
                <a:ea typeface="Calibri"/>
                <a:cs typeface="Calibri"/>
                <a:sym typeface="Calibri"/>
              </a:rPr>
              <a:t>* Clicking on a photo will pop up a slideshow of larger images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13"/>
          <p:cNvSpPr txBox="1"/>
          <p:nvPr>
            <p:ph type="title"/>
          </p:nvPr>
        </p:nvSpPr>
        <p:spPr>
          <a:xfrm>
            <a:off x="457199" y="18466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Photos – Additional Photos</a:t>
            </a:r>
            <a:endParaRPr/>
          </a:p>
        </p:txBody>
      </p:sp>
      <p:sp>
        <p:nvSpPr>
          <p:cNvPr id="175" name="Google Shape;175;p13"/>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13.</a:t>
            </a:r>
            <a:endParaRPr/>
          </a:p>
        </p:txBody>
      </p:sp>
      <p:pic>
        <p:nvPicPr>
          <p:cNvPr id="176" name="Google Shape;176;p13"/>
          <p:cNvPicPr preferRelativeResize="0"/>
          <p:nvPr/>
        </p:nvPicPr>
        <p:blipFill rotWithShape="1">
          <a:blip r:embed="rId4">
            <a:alphaModFix/>
          </a:blip>
          <a:srcRect b="0" l="0" r="0" t="0"/>
          <a:stretch/>
        </p:blipFill>
        <p:spPr>
          <a:xfrm>
            <a:off x="617764" y="1365104"/>
            <a:ext cx="7908471" cy="5449748"/>
          </a:xfrm>
          <a:prstGeom prst="rect">
            <a:avLst/>
          </a:prstGeom>
          <a:noFill/>
          <a:ln>
            <a:noFill/>
          </a:ln>
        </p:spPr>
      </p:pic>
      <p:sp>
        <p:nvSpPr>
          <p:cNvPr id="177" name="Google Shape;177;p13"/>
          <p:cNvSpPr txBox="1"/>
          <p:nvPr/>
        </p:nvSpPr>
        <p:spPr>
          <a:xfrm>
            <a:off x="1329027" y="990992"/>
            <a:ext cx="6485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B82F18"/>
                </a:solidFill>
                <a:latin typeface="Calibri"/>
                <a:ea typeface="Calibri"/>
                <a:cs typeface="Calibri"/>
                <a:sym typeface="Calibri"/>
              </a:rPr>
              <a:t>* Additional Photos are formatted the same as Most Recent Photos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14"/>
          <p:cNvSpPr txBox="1"/>
          <p:nvPr>
            <p:ph type="title"/>
          </p:nvPr>
        </p:nvSpPr>
        <p:spPr>
          <a:xfrm>
            <a:off x="457199" y="18466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Photos – Additional Photos</a:t>
            </a:r>
            <a:endParaRPr/>
          </a:p>
        </p:txBody>
      </p:sp>
      <p:sp>
        <p:nvSpPr>
          <p:cNvPr id="183" name="Google Shape;183;p14"/>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14.</a:t>
            </a:r>
            <a:endParaRPr/>
          </a:p>
        </p:txBody>
      </p:sp>
      <p:pic>
        <p:nvPicPr>
          <p:cNvPr id="184" name="Google Shape;184;p14"/>
          <p:cNvPicPr preferRelativeResize="0"/>
          <p:nvPr/>
        </p:nvPicPr>
        <p:blipFill rotWithShape="1">
          <a:blip r:embed="rId4">
            <a:alphaModFix/>
          </a:blip>
          <a:srcRect b="0" l="0" r="0" t="0"/>
          <a:stretch/>
        </p:blipFill>
        <p:spPr>
          <a:xfrm>
            <a:off x="-1" y="1327666"/>
            <a:ext cx="9144000" cy="49989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15"/>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Equipment History – GNSS Equipment (1/3)</a:t>
            </a:r>
            <a:endParaRPr/>
          </a:p>
        </p:txBody>
      </p:sp>
      <p:sp>
        <p:nvSpPr>
          <p:cNvPr id="190" name="Google Shape;190;p15"/>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15.</a:t>
            </a:r>
            <a:endParaRPr/>
          </a:p>
        </p:txBody>
      </p:sp>
      <p:pic>
        <p:nvPicPr>
          <p:cNvPr id="191" name="Google Shape;191;p15"/>
          <p:cNvPicPr preferRelativeResize="0"/>
          <p:nvPr/>
        </p:nvPicPr>
        <p:blipFill rotWithShape="1">
          <a:blip r:embed="rId4">
            <a:alphaModFix/>
          </a:blip>
          <a:srcRect b="0" l="0" r="0" t="0"/>
          <a:stretch/>
        </p:blipFill>
        <p:spPr>
          <a:xfrm>
            <a:off x="888887" y="1808444"/>
            <a:ext cx="7366226" cy="50495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16"/>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Equipment History – GNSS Equipment (2/3)</a:t>
            </a:r>
            <a:endParaRPr/>
          </a:p>
        </p:txBody>
      </p:sp>
      <p:sp>
        <p:nvSpPr>
          <p:cNvPr id="197" name="Google Shape;197;p16"/>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16.</a:t>
            </a:r>
            <a:endParaRPr/>
          </a:p>
        </p:txBody>
      </p:sp>
      <p:pic>
        <p:nvPicPr>
          <p:cNvPr id="198" name="Google Shape;198;p16"/>
          <p:cNvPicPr preferRelativeResize="0"/>
          <p:nvPr/>
        </p:nvPicPr>
        <p:blipFill rotWithShape="1">
          <a:blip r:embed="rId4">
            <a:alphaModFix/>
          </a:blip>
          <a:srcRect b="0" l="0" r="0" t="0"/>
          <a:stretch/>
        </p:blipFill>
        <p:spPr>
          <a:xfrm>
            <a:off x="925690" y="1775919"/>
            <a:ext cx="7292620" cy="50385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17"/>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Equipment History – GNSS Equipment (3/3)</a:t>
            </a:r>
            <a:endParaRPr/>
          </a:p>
        </p:txBody>
      </p:sp>
      <p:sp>
        <p:nvSpPr>
          <p:cNvPr id="204" name="Google Shape;204;p17"/>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17.</a:t>
            </a:r>
            <a:endParaRPr/>
          </a:p>
        </p:txBody>
      </p:sp>
      <p:pic>
        <p:nvPicPr>
          <p:cNvPr id="205" name="Google Shape;205;p17"/>
          <p:cNvPicPr preferRelativeResize="0"/>
          <p:nvPr/>
        </p:nvPicPr>
        <p:blipFill rotWithShape="1">
          <a:blip r:embed="rId4">
            <a:alphaModFix/>
          </a:blip>
          <a:srcRect b="0" l="0" r="0" t="0"/>
          <a:stretch/>
        </p:blipFill>
        <p:spPr>
          <a:xfrm>
            <a:off x="886794" y="1766288"/>
            <a:ext cx="7370411" cy="50917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18"/>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Equipment History – Co-located Instruments (1/2)</a:t>
            </a:r>
            <a:endParaRPr/>
          </a:p>
        </p:txBody>
      </p:sp>
      <p:sp>
        <p:nvSpPr>
          <p:cNvPr id="211" name="Google Shape;211;p18"/>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18.</a:t>
            </a:r>
            <a:endParaRPr/>
          </a:p>
        </p:txBody>
      </p:sp>
      <p:pic>
        <p:nvPicPr>
          <p:cNvPr id="212" name="Google Shape;212;p18"/>
          <p:cNvPicPr preferRelativeResize="0"/>
          <p:nvPr/>
        </p:nvPicPr>
        <p:blipFill rotWithShape="1">
          <a:blip r:embed="rId4">
            <a:alphaModFix/>
          </a:blip>
          <a:srcRect b="0" l="0" r="0" t="0"/>
          <a:stretch/>
        </p:blipFill>
        <p:spPr>
          <a:xfrm>
            <a:off x="808671" y="1670819"/>
            <a:ext cx="7526657" cy="51871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19"/>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Equipment History – Co-located Instruments (2/2)</a:t>
            </a:r>
            <a:endParaRPr/>
          </a:p>
        </p:txBody>
      </p:sp>
      <p:sp>
        <p:nvSpPr>
          <p:cNvPr id="218" name="Google Shape;218;p19"/>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19.</a:t>
            </a:r>
            <a:endParaRPr/>
          </a:p>
        </p:txBody>
      </p:sp>
      <p:pic>
        <p:nvPicPr>
          <p:cNvPr id="219" name="Google Shape;219;p19"/>
          <p:cNvPicPr preferRelativeResize="0"/>
          <p:nvPr/>
        </p:nvPicPr>
        <p:blipFill rotWithShape="1">
          <a:blip r:embed="rId4">
            <a:alphaModFix/>
          </a:blip>
          <a:srcRect b="0" l="0" r="0" t="0"/>
          <a:stretch/>
        </p:blipFill>
        <p:spPr>
          <a:xfrm>
            <a:off x="808671" y="1670818"/>
            <a:ext cx="7495276" cy="51871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Disclaimers</a:t>
            </a:r>
            <a:endParaRPr/>
          </a:p>
        </p:txBody>
      </p:sp>
      <p:sp>
        <p:nvSpPr>
          <p:cNvPr id="92" name="Google Shape;92;p2"/>
          <p:cNvSpPr txBox="1"/>
          <p:nvPr>
            <p:ph idx="1" type="body"/>
          </p:nvPr>
        </p:nvSpPr>
        <p:spPr>
          <a:xfrm>
            <a:off x="41787" y="1494505"/>
            <a:ext cx="8974394" cy="526092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990000"/>
              </a:buClr>
              <a:buSzPts val="2400"/>
              <a:buNone/>
            </a:pPr>
            <a:r>
              <a:rPr b="1" lang="en-US" sz="2400">
                <a:solidFill>
                  <a:srgbClr val="990000"/>
                </a:solidFill>
              </a:rPr>
              <a:t>*This handout includes </a:t>
            </a:r>
            <a:r>
              <a:rPr b="1" lang="en-US" sz="2400">
                <a:solidFill>
                  <a:srgbClr val="990000"/>
                </a:solidFill>
              </a:rPr>
              <a:t>screenshots</a:t>
            </a:r>
            <a:r>
              <a:rPr b="1" lang="en-US" sz="2400">
                <a:solidFill>
                  <a:srgbClr val="990000"/>
                </a:solidFill>
              </a:rPr>
              <a:t> of the new CORS Station Pages*</a:t>
            </a:r>
            <a:endParaRPr/>
          </a:p>
          <a:p>
            <a:pPr indent="0" lvl="0" marL="0" rtl="0" algn="ctr">
              <a:spcBef>
                <a:spcPts val="480"/>
              </a:spcBef>
              <a:spcAft>
                <a:spcPts val="0"/>
              </a:spcAft>
              <a:buClr>
                <a:schemeClr val="dk1"/>
              </a:buClr>
              <a:buSzPts val="2400"/>
              <a:buNone/>
            </a:pPr>
            <a:r>
              <a:t/>
            </a:r>
            <a:endParaRPr b="1" sz="2400">
              <a:solidFill>
                <a:srgbClr val="990000"/>
              </a:solidFill>
            </a:endParaRPr>
          </a:p>
          <a:p>
            <a:pPr indent="0" lvl="0" marL="0" rtl="0" algn="ctr">
              <a:spcBef>
                <a:spcPts val="480"/>
              </a:spcBef>
              <a:spcAft>
                <a:spcPts val="0"/>
              </a:spcAft>
              <a:buClr>
                <a:srgbClr val="990000"/>
              </a:buClr>
              <a:buSzPts val="2400"/>
              <a:buNone/>
            </a:pPr>
            <a:r>
              <a:rPr b="1" lang="en-US" sz="2400">
                <a:solidFill>
                  <a:srgbClr val="990000"/>
                </a:solidFill>
              </a:rPr>
              <a:t>*These new pages will replace the current CORS Station Pages: </a:t>
            </a:r>
            <a:r>
              <a:rPr b="1" lang="en-US" sz="2400" u="sng">
                <a:solidFill>
                  <a:srgbClr val="366092"/>
                </a:solidFill>
                <a:hlinkClick r:id="rId4">
                  <a:extLst>
                    <a:ext uri="{A12FA001-AC4F-418D-AE19-62706E023703}">
                      <ahyp:hlinkClr val="tx"/>
                    </a:ext>
                  </a:extLst>
                </a:hlinkClick>
              </a:rPr>
              <a:t>https://www.ngs.noaa.gov/CORS/Sites/1lsu.html</a:t>
            </a:r>
            <a:r>
              <a:rPr b="1" lang="en-US" sz="2400">
                <a:solidFill>
                  <a:srgbClr val="366092"/>
                </a:solidFill>
              </a:rPr>
              <a:t> </a:t>
            </a:r>
            <a:r>
              <a:rPr b="1" lang="en-US" sz="2400">
                <a:solidFill>
                  <a:srgbClr val="990000"/>
                </a:solidFill>
              </a:rPr>
              <a:t>*</a:t>
            </a:r>
            <a:endParaRPr/>
          </a:p>
          <a:p>
            <a:pPr indent="0" lvl="0" marL="0" rtl="0" algn="ctr">
              <a:spcBef>
                <a:spcPts val="480"/>
              </a:spcBef>
              <a:spcAft>
                <a:spcPts val="0"/>
              </a:spcAft>
              <a:buClr>
                <a:schemeClr val="dk1"/>
              </a:buClr>
              <a:buSzPts val="2400"/>
              <a:buNone/>
            </a:pPr>
            <a:r>
              <a:t/>
            </a:r>
            <a:endParaRPr b="1" sz="2400">
              <a:solidFill>
                <a:srgbClr val="366092"/>
              </a:solidFill>
            </a:endParaRPr>
          </a:p>
          <a:p>
            <a:pPr indent="0" lvl="0" marL="0" rtl="0" algn="ctr">
              <a:spcBef>
                <a:spcPts val="480"/>
              </a:spcBef>
              <a:spcAft>
                <a:spcPts val="0"/>
              </a:spcAft>
              <a:buClr>
                <a:srgbClr val="990000"/>
              </a:buClr>
              <a:buSzPts val="2400"/>
              <a:buNone/>
            </a:pPr>
            <a:r>
              <a:rPr b="1" lang="en-US" sz="2400">
                <a:solidFill>
                  <a:srgbClr val="990000"/>
                </a:solidFill>
              </a:rPr>
              <a:t>*This site is currently in Development*</a:t>
            </a:r>
            <a:endParaRPr/>
          </a:p>
          <a:p>
            <a:pPr indent="0" lvl="0" marL="0" rtl="0" algn="ctr">
              <a:spcBef>
                <a:spcPts val="480"/>
              </a:spcBef>
              <a:spcAft>
                <a:spcPts val="0"/>
              </a:spcAft>
              <a:buClr>
                <a:schemeClr val="dk1"/>
              </a:buClr>
              <a:buSzPts val="2400"/>
              <a:buNone/>
            </a:pPr>
            <a:r>
              <a:t/>
            </a:r>
            <a:endParaRPr b="1" sz="2400">
              <a:solidFill>
                <a:srgbClr val="990000"/>
              </a:solidFill>
            </a:endParaRPr>
          </a:p>
          <a:p>
            <a:pPr indent="0" lvl="0" marL="0" rtl="0" algn="ctr">
              <a:spcBef>
                <a:spcPts val="480"/>
              </a:spcBef>
              <a:spcAft>
                <a:spcPts val="0"/>
              </a:spcAft>
              <a:buClr>
                <a:srgbClr val="990000"/>
              </a:buClr>
              <a:buSzPts val="2400"/>
              <a:buNone/>
            </a:pPr>
            <a:r>
              <a:rPr b="1" lang="en-US" sz="2400">
                <a:solidFill>
                  <a:srgbClr val="990000"/>
                </a:solidFill>
              </a:rPr>
              <a:t>* This site is not finished, information may be incorrect, and the site is not publicly accessible*</a:t>
            </a:r>
            <a:endParaRPr/>
          </a:p>
          <a:p>
            <a:pPr indent="0" lvl="0" marL="0" rtl="0" algn="ctr">
              <a:spcBef>
                <a:spcPts val="480"/>
              </a:spcBef>
              <a:spcAft>
                <a:spcPts val="0"/>
              </a:spcAft>
              <a:buClr>
                <a:schemeClr val="dk1"/>
              </a:buClr>
              <a:buSzPts val="2400"/>
              <a:buNone/>
            </a:pPr>
            <a:r>
              <a:t/>
            </a:r>
            <a:endParaRPr b="1" sz="2400">
              <a:solidFill>
                <a:srgbClr val="990000"/>
              </a:solidFill>
            </a:endParaRPr>
          </a:p>
          <a:p>
            <a:pPr indent="0" lvl="0" marL="0" rtl="0" algn="ctr">
              <a:spcBef>
                <a:spcPts val="480"/>
              </a:spcBef>
              <a:spcAft>
                <a:spcPts val="0"/>
              </a:spcAft>
              <a:buClr>
                <a:srgbClr val="990000"/>
              </a:buClr>
              <a:buSzPts val="2400"/>
              <a:buNone/>
            </a:pPr>
            <a:r>
              <a:rPr b="1" lang="en-US" sz="2400">
                <a:solidFill>
                  <a:srgbClr val="990000"/>
                </a:solidFill>
              </a:rPr>
              <a:t>*Public Beta release expected in early 2024*</a:t>
            </a:r>
            <a:br>
              <a:rPr b="1" lang="en-US" sz="2400">
                <a:solidFill>
                  <a:srgbClr val="990000"/>
                </a:solidFill>
              </a:rPr>
            </a:br>
            <a:endParaRPr sz="2400">
              <a:solidFill>
                <a:srgbClr val="366092"/>
              </a:solidFill>
            </a:endParaRPr>
          </a:p>
          <a:p>
            <a:pPr indent="-190500" lvl="0" marL="342900" rtl="0" algn="ctr">
              <a:spcBef>
                <a:spcPts val="480"/>
              </a:spcBef>
              <a:spcAft>
                <a:spcPts val="0"/>
              </a:spcAft>
              <a:buClr>
                <a:schemeClr val="dk1"/>
              </a:buClr>
              <a:buSzPts val="2400"/>
              <a:buNone/>
            </a:pPr>
            <a:r>
              <a:t/>
            </a:r>
            <a:endParaRPr sz="2400">
              <a:solidFill>
                <a:srgbClr val="366092"/>
              </a:solidFill>
            </a:endParaRPr>
          </a:p>
          <a:p>
            <a:pPr indent="0" lvl="0" marL="0" rtl="0" algn="ctr">
              <a:spcBef>
                <a:spcPts val="480"/>
              </a:spcBef>
              <a:spcAft>
                <a:spcPts val="0"/>
              </a:spcAft>
              <a:buClr>
                <a:schemeClr val="dk1"/>
              </a:buClr>
              <a:buSzPts val="2400"/>
              <a:buNone/>
            </a:pPr>
            <a:r>
              <a:t/>
            </a:r>
            <a:endParaRPr sz="2400">
              <a:solidFill>
                <a:srgbClr val="366092"/>
              </a:solidFill>
            </a:endParaRPr>
          </a:p>
        </p:txBody>
      </p:sp>
      <p:sp>
        <p:nvSpPr>
          <p:cNvPr id="93" name="Google Shape;93;p2"/>
          <p:cNvSpPr txBox="1"/>
          <p:nvPr/>
        </p:nvSpPr>
        <p:spPr>
          <a:xfrm>
            <a:off x="68826" y="0"/>
            <a:ext cx="422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20"/>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Equipment History – Equipment Documents</a:t>
            </a:r>
            <a:endParaRPr/>
          </a:p>
        </p:txBody>
      </p:sp>
      <p:sp>
        <p:nvSpPr>
          <p:cNvPr id="225" name="Google Shape;225;p20"/>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a:t>
            </a:r>
            <a:endParaRPr/>
          </a:p>
        </p:txBody>
      </p:sp>
      <p:pic>
        <p:nvPicPr>
          <p:cNvPr id="226" name="Google Shape;226;p20"/>
          <p:cNvPicPr preferRelativeResize="0"/>
          <p:nvPr/>
        </p:nvPicPr>
        <p:blipFill rotWithShape="1">
          <a:blip r:embed="rId4">
            <a:alphaModFix/>
          </a:blip>
          <a:srcRect b="0" l="0" r="0" t="0"/>
          <a:stretch/>
        </p:blipFill>
        <p:spPr>
          <a:xfrm>
            <a:off x="878341" y="1732752"/>
            <a:ext cx="7387318" cy="51252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21"/>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Coordinates and Velocities – Current Coordinates and Velocities</a:t>
            </a:r>
            <a:endParaRPr/>
          </a:p>
        </p:txBody>
      </p:sp>
      <p:sp>
        <p:nvSpPr>
          <p:cNvPr id="232" name="Google Shape;232;p21"/>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21.</a:t>
            </a:r>
            <a:endParaRPr/>
          </a:p>
        </p:txBody>
      </p:sp>
      <p:pic>
        <p:nvPicPr>
          <p:cNvPr id="233" name="Google Shape;233;p21"/>
          <p:cNvPicPr preferRelativeResize="0"/>
          <p:nvPr/>
        </p:nvPicPr>
        <p:blipFill rotWithShape="1">
          <a:blip r:embed="rId4">
            <a:alphaModFix/>
          </a:blip>
          <a:srcRect b="0" l="0" r="0" t="0"/>
          <a:stretch/>
        </p:blipFill>
        <p:spPr>
          <a:xfrm>
            <a:off x="820171" y="1676906"/>
            <a:ext cx="7503658" cy="5182440"/>
          </a:xfrm>
          <a:prstGeom prst="rect">
            <a:avLst/>
          </a:prstGeom>
          <a:noFill/>
          <a:ln>
            <a:noFill/>
          </a:ln>
        </p:spPr>
      </p:pic>
      <p:sp>
        <p:nvSpPr>
          <p:cNvPr id="234" name="Google Shape;234;p21"/>
          <p:cNvSpPr txBox="1"/>
          <p:nvPr/>
        </p:nvSpPr>
        <p:spPr>
          <a:xfrm>
            <a:off x="589935" y="2242457"/>
            <a:ext cx="8096865" cy="452431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B82F18"/>
                </a:solidFill>
                <a:latin typeface="Times New Roman"/>
                <a:ea typeface="Times New Roman"/>
                <a:cs typeface="Times New Roman"/>
                <a:sym typeface="Times New Roman"/>
              </a:rPr>
              <a:t>*The section has not been designed yet, at all*</a:t>
            </a:r>
            <a:endParaRPr/>
          </a:p>
          <a:p>
            <a:pPr indent="0" lvl="0" marL="0" marR="0" rtl="0" algn="ctr">
              <a:spcBef>
                <a:spcPts val="0"/>
              </a:spcBef>
              <a:spcAft>
                <a:spcPts val="0"/>
              </a:spcAft>
              <a:buNone/>
            </a:pPr>
            <a:r>
              <a:t/>
            </a:r>
            <a:endParaRPr b="1" sz="360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600">
                <a:solidFill>
                  <a:srgbClr val="B82F18"/>
                </a:solidFill>
                <a:latin typeface="Times New Roman"/>
                <a:ea typeface="Times New Roman"/>
                <a:cs typeface="Times New Roman"/>
                <a:sym typeface="Times New Roman"/>
              </a:rPr>
              <a:t>*Please provide ample feedback regarding the reference frames, epochs, format (i.e. xyz vs lat/lon/ht), significant digits, PID reference, layout, etc that you would prefer to have*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22"/>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Coordinates and Velocities – Current Coordinates and Velocities</a:t>
            </a:r>
            <a:endParaRPr/>
          </a:p>
        </p:txBody>
      </p:sp>
      <p:sp>
        <p:nvSpPr>
          <p:cNvPr id="240" name="Google Shape;240;p22"/>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22.</a:t>
            </a:r>
            <a:endParaRPr/>
          </a:p>
        </p:txBody>
      </p:sp>
      <p:pic>
        <p:nvPicPr>
          <p:cNvPr id="241" name="Google Shape;241;p22"/>
          <p:cNvPicPr preferRelativeResize="0"/>
          <p:nvPr/>
        </p:nvPicPr>
        <p:blipFill rotWithShape="1">
          <a:blip r:embed="rId4">
            <a:alphaModFix/>
          </a:blip>
          <a:srcRect b="0" l="0" r="0" t="0"/>
          <a:stretch/>
        </p:blipFill>
        <p:spPr>
          <a:xfrm>
            <a:off x="820171" y="1676906"/>
            <a:ext cx="7503658" cy="51824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23"/>
          <p:cNvSpPr txBox="1"/>
          <p:nvPr>
            <p:ph type="title"/>
          </p:nvPr>
        </p:nvSpPr>
        <p:spPr>
          <a:xfrm>
            <a:off x="0" y="45161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Coordinates and Velocities – Previously Published Coordinates and Velocities</a:t>
            </a:r>
            <a:endParaRPr/>
          </a:p>
        </p:txBody>
      </p:sp>
      <p:sp>
        <p:nvSpPr>
          <p:cNvPr id="247" name="Google Shape;247;p23"/>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23.</a:t>
            </a:r>
            <a:endParaRPr/>
          </a:p>
        </p:txBody>
      </p:sp>
      <p:pic>
        <p:nvPicPr>
          <p:cNvPr id="248" name="Google Shape;248;p23"/>
          <p:cNvPicPr preferRelativeResize="0"/>
          <p:nvPr/>
        </p:nvPicPr>
        <p:blipFill rotWithShape="1">
          <a:blip r:embed="rId4">
            <a:alphaModFix/>
          </a:blip>
          <a:srcRect b="0" l="0" r="0" t="0"/>
          <a:stretch/>
        </p:blipFill>
        <p:spPr>
          <a:xfrm>
            <a:off x="820171" y="1676906"/>
            <a:ext cx="7503658" cy="51824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24"/>
          <p:cNvSpPr txBox="1"/>
          <p:nvPr>
            <p:ph type="title"/>
          </p:nvPr>
        </p:nvSpPr>
        <p:spPr>
          <a:xfrm>
            <a:off x="0" y="82287"/>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Documents – Current Documents</a:t>
            </a:r>
            <a:endParaRPr/>
          </a:p>
        </p:txBody>
      </p:sp>
      <p:sp>
        <p:nvSpPr>
          <p:cNvPr id="254" name="Google Shape;254;p24"/>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24.</a:t>
            </a:r>
            <a:endParaRPr/>
          </a:p>
        </p:txBody>
      </p:sp>
      <p:pic>
        <p:nvPicPr>
          <p:cNvPr id="255" name="Google Shape;255;p24"/>
          <p:cNvPicPr preferRelativeResize="0"/>
          <p:nvPr/>
        </p:nvPicPr>
        <p:blipFill rotWithShape="1">
          <a:blip r:embed="rId4">
            <a:alphaModFix/>
          </a:blip>
          <a:srcRect b="0" l="0" r="0" t="0"/>
          <a:stretch/>
        </p:blipFill>
        <p:spPr>
          <a:xfrm>
            <a:off x="413590" y="1055669"/>
            <a:ext cx="8316819" cy="572004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25"/>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Documents – Legacy Documents (1/2)</a:t>
            </a:r>
            <a:endParaRPr/>
          </a:p>
        </p:txBody>
      </p:sp>
      <p:sp>
        <p:nvSpPr>
          <p:cNvPr id="261" name="Google Shape;261;p25"/>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25.</a:t>
            </a:r>
            <a:endParaRPr/>
          </a:p>
        </p:txBody>
      </p:sp>
      <p:pic>
        <p:nvPicPr>
          <p:cNvPr id="262" name="Google Shape;262;p25"/>
          <p:cNvPicPr preferRelativeResize="0"/>
          <p:nvPr/>
        </p:nvPicPr>
        <p:blipFill rotWithShape="1">
          <a:blip r:embed="rId4">
            <a:alphaModFix/>
          </a:blip>
          <a:srcRect b="0" l="0" r="0" t="0"/>
          <a:stretch/>
        </p:blipFill>
        <p:spPr>
          <a:xfrm>
            <a:off x="473573" y="1153885"/>
            <a:ext cx="8196853" cy="56727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 name="Shape 266"/>
        <p:cNvGrpSpPr/>
        <p:nvPr/>
      </p:nvGrpSpPr>
      <p:grpSpPr>
        <a:xfrm>
          <a:off x="0" y="0"/>
          <a:ext cx="0" cy="0"/>
          <a:chOff x="0" y="0"/>
          <a:chExt cx="0" cy="0"/>
        </a:xfrm>
      </p:grpSpPr>
      <p:sp>
        <p:nvSpPr>
          <p:cNvPr id="267" name="Google Shape;267;p26"/>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Documents – Legacy Documents (2/2)</a:t>
            </a:r>
            <a:endParaRPr/>
          </a:p>
        </p:txBody>
      </p:sp>
      <p:sp>
        <p:nvSpPr>
          <p:cNvPr id="268" name="Google Shape;268;p26"/>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26.</a:t>
            </a:r>
            <a:endParaRPr/>
          </a:p>
        </p:txBody>
      </p:sp>
      <p:pic>
        <p:nvPicPr>
          <p:cNvPr id="269" name="Google Shape;269;p26"/>
          <p:cNvPicPr preferRelativeResize="0"/>
          <p:nvPr/>
        </p:nvPicPr>
        <p:blipFill rotWithShape="1">
          <a:blip r:embed="rId4">
            <a:alphaModFix/>
          </a:blip>
          <a:srcRect b="0" l="0" r="0" t="0"/>
          <a:stretch/>
        </p:blipFill>
        <p:spPr>
          <a:xfrm>
            <a:off x="541394" y="1225075"/>
            <a:ext cx="8061212" cy="556094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27"/>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Position Plot (1/2)</a:t>
            </a:r>
            <a:endParaRPr/>
          </a:p>
        </p:txBody>
      </p:sp>
      <p:sp>
        <p:nvSpPr>
          <p:cNvPr id="275" name="Google Shape;275;p27"/>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27.</a:t>
            </a:r>
            <a:endParaRPr/>
          </a:p>
        </p:txBody>
      </p:sp>
      <p:pic>
        <p:nvPicPr>
          <p:cNvPr id="276" name="Google Shape;276;p27"/>
          <p:cNvPicPr preferRelativeResize="0"/>
          <p:nvPr/>
        </p:nvPicPr>
        <p:blipFill rotWithShape="1">
          <a:blip r:embed="rId4">
            <a:alphaModFix/>
          </a:blip>
          <a:srcRect b="0" l="0" r="0" t="0"/>
          <a:stretch/>
        </p:blipFill>
        <p:spPr>
          <a:xfrm>
            <a:off x="68826" y="1230086"/>
            <a:ext cx="5393179" cy="5627914"/>
          </a:xfrm>
          <a:prstGeom prst="rect">
            <a:avLst/>
          </a:prstGeom>
          <a:noFill/>
          <a:ln>
            <a:noFill/>
          </a:ln>
        </p:spPr>
      </p:pic>
      <p:sp>
        <p:nvSpPr>
          <p:cNvPr id="277" name="Google Shape;277;p27"/>
          <p:cNvSpPr txBox="1"/>
          <p:nvPr/>
        </p:nvSpPr>
        <p:spPr>
          <a:xfrm>
            <a:off x="5690605" y="1225689"/>
            <a:ext cx="3224795" cy="563231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B82F18"/>
                </a:solidFill>
                <a:latin typeface="Times New Roman"/>
                <a:ea typeface="Times New Roman"/>
                <a:cs typeface="Times New Roman"/>
                <a:sym typeface="Times New Roman"/>
              </a:rPr>
              <a:t>*This section will open on the 3 month setting*</a:t>
            </a:r>
            <a:endParaRPr/>
          </a:p>
          <a:p>
            <a:pPr indent="0" lvl="0" marL="0" marR="0" rtl="0" algn="ctr">
              <a:spcBef>
                <a:spcPts val="0"/>
              </a:spcBef>
              <a:spcAft>
                <a:spcPts val="0"/>
              </a:spcAft>
              <a:buNone/>
            </a:pPr>
            <a:r>
              <a:t/>
            </a:r>
            <a:endParaRPr b="1" sz="200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2000">
                <a:solidFill>
                  <a:srgbClr val="B82F18"/>
                </a:solidFill>
                <a:latin typeface="Times New Roman"/>
                <a:ea typeface="Times New Roman"/>
                <a:cs typeface="Times New Roman"/>
                <a:sym typeface="Times New Roman"/>
              </a:rPr>
              <a:t>*The other buttons will automatically set it to 1 month, 6 months, 1 year, year to date, and all settings*</a:t>
            </a:r>
            <a:endParaRPr/>
          </a:p>
          <a:p>
            <a:pPr indent="0" lvl="0" marL="0" marR="0" rtl="0" algn="ctr">
              <a:spcBef>
                <a:spcPts val="0"/>
              </a:spcBef>
              <a:spcAft>
                <a:spcPts val="0"/>
              </a:spcAft>
              <a:buNone/>
            </a:pPr>
            <a:r>
              <a:t/>
            </a:r>
            <a:endParaRPr b="1" sz="200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2000">
                <a:solidFill>
                  <a:srgbClr val="B82F18"/>
                </a:solidFill>
                <a:latin typeface="Times New Roman"/>
                <a:ea typeface="Times New Roman"/>
                <a:cs typeface="Times New Roman"/>
                <a:sym typeface="Times New Roman"/>
              </a:rPr>
              <a:t>*Custom ranges can be set by moving the slider bars at in the smaller bottom plot*</a:t>
            </a:r>
            <a:endParaRPr/>
          </a:p>
          <a:p>
            <a:pPr indent="0" lvl="0" marL="0" marR="0" rtl="0" algn="ctr">
              <a:spcBef>
                <a:spcPts val="0"/>
              </a:spcBef>
              <a:spcAft>
                <a:spcPts val="0"/>
              </a:spcAft>
              <a:buNone/>
            </a:pPr>
            <a:r>
              <a:t/>
            </a:r>
            <a:endParaRPr b="1" sz="200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2000">
                <a:solidFill>
                  <a:srgbClr val="B82F18"/>
                </a:solidFill>
                <a:latin typeface="Times New Roman"/>
                <a:ea typeface="Times New Roman"/>
                <a:cs typeface="Times New Roman"/>
                <a:sym typeface="Times New Roman"/>
              </a:rPr>
              <a:t>*If you hover the cursor over a daily position (dot) or the model (line) it will show you the date and the value for that position*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Google Shape;282;p28"/>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Position Plot (2/2)</a:t>
            </a:r>
            <a:endParaRPr/>
          </a:p>
        </p:txBody>
      </p:sp>
      <p:sp>
        <p:nvSpPr>
          <p:cNvPr id="283" name="Google Shape;283;p28"/>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28.</a:t>
            </a:r>
            <a:endParaRPr/>
          </a:p>
        </p:txBody>
      </p:sp>
      <p:sp>
        <p:nvSpPr>
          <p:cNvPr id="284" name="Google Shape;284;p28"/>
          <p:cNvSpPr txBox="1"/>
          <p:nvPr/>
        </p:nvSpPr>
        <p:spPr>
          <a:xfrm>
            <a:off x="5690231" y="2488432"/>
            <a:ext cx="3224795" cy="34778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B82F18"/>
                </a:solidFill>
                <a:latin typeface="Times New Roman"/>
                <a:ea typeface="Times New Roman"/>
                <a:cs typeface="Times New Roman"/>
                <a:sym typeface="Times New Roman"/>
              </a:rPr>
              <a:t>*Daily positions will only be able to be shown from 2018 GPS day 343 to present*</a:t>
            </a:r>
            <a:endParaRPr/>
          </a:p>
          <a:p>
            <a:pPr indent="0" lvl="0" marL="0" marR="0" rtl="0" algn="ctr">
              <a:spcBef>
                <a:spcPts val="0"/>
              </a:spcBef>
              <a:spcAft>
                <a:spcPts val="0"/>
              </a:spcAft>
              <a:buNone/>
            </a:pPr>
            <a:r>
              <a:t/>
            </a:r>
            <a:endParaRPr b="1" sz="200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2000">
                <a:solidFill>
                  <a:srgbClr val="B82F18"/>
                </a:solidFill>
                <a:latin typeface="Times New Roman"/>
                <a:ea typeface="Times New Roman"/>
                <a:cs typeface="Times New Roman"/>
                <a:sym typeface="Times New Roman"/>
              </a:rPr>
              <a:t>*If you would like information for multiple reference frames, antenna offsets, earthquake offsets, how the model is calculated, or data before 2018, please email me and let me know*</a:t>
            </a:r>
            <a:endParaRPr/>
          </a:p>
        </p:txBody>
      </p:sp>
      <p:pic>
        <p:nvPicPr>
          <p:cNvPr id="285" name="Google Shape;285;p28"/>
          <p:cNvPicPr preferRelativeResize="0"/>
          <p:nvPr/>
        </p:nvPicPr>
        <p:blipFill rotWithShape="1">
          <a:blip r:embed="rId4">
            <a:alphaModFix/>
          </a:blip>
          <a:srcRect b="0" l="0" r="0" t="0"/>
          <a:stretch/>
        </p:blipFill>
        <p:spPr>
          <a:xfrm>
            <a:off x="160662" y="1225689"/>
            <a:ext cx="5368907" cy="56147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29"/>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Residual Plot (1/2)</a:t>
            </a:r>
            <a:endParaRPr/>
          </a:p>
        </p:txBody>
      </p:sp>
      <p:sp>
        <p:nvSpPr>
          <p:cNvPr id="291" name="Google Shape;291;p29"/>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29.</a:t>
            </a:r>
            <a:endParaRPr/>
          </a:p>
        </p:txBody>
      </p:sp>
      <p:pic>
        <p:nvPicPr>
          <p:cNvPr id="292" name="Google Shape;292;p29"/>
          <p:cNvPicPr preferRelativeResize="0"/>
          <p:nvPr/>
        </p:nvPicPr>
        <p:blipFill rotWithShape="1">
          <a:blip r:embed="rId4">
            <a:alphaModFix/>
          </a:blip>
          <a:srcRect b="0" l="0" r="0" t="0"/>
          <a:stretch/>
        </p:blipFill>
        <p:spPr>
          <a:xfrm>
            <a:off x="0" y="2005541"/>
            <a:ext cx="9144000" cy="4762802"/>
          </a:xfrm>
          <a:prstGeom prst="rect">
            <a:avLst/>
          </a:prstGeom>
          <a:noFill/>
          <a:ln>
            <a:noFill/>
          </a:ln>
        </p:spPr>
      </p:pic>
      <p:sp>
        <p:nvSpPr>
          <p:cNvPr id="293" name="Google Shape;293;p29"/>
          <p:cNvSpPr txBox="1"/>
          <p:nvPr/>
        </p:nvSpPr>
        <p:spPr>
          <a:xfrm>
            <a:off x="827501" y="1203918"/>
            <a:ext cx="7488997"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B82F18"/>
                </a:solidFill>
                <a:latin typeface="Times New Roman"/>
                <a:ea typeface="Times New Roman"/>
                <a:cs typeface="Times New Roman"/>
                <a:sym typeface="Times New Roman"/>
              </a:rPr>
              <a:t>*Daily positions and daily residuals are displayed side by side, but are not linked*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Feedback</a:t>
            </a:r>
            <a:endParaRPr/>
          </a:p>
        </p:txBody>
      </p:sp>
      <p:sp>
        <p:nvSpPr>
          <p:cNvPr id="99" name="Google Shape;99;p3"/>
          <p:cNvSpPr txBox="1"/>
          <p:nvPr>
            <p:ph idx="1" type="body"/>
          </p:nvPr>
        </p:nvSpPr>
        <p:spPr>
          <a:xfrm>
            <a:off x="457200" y="1983658"/>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solidFill>
                <a:srgbClr val="366092"/>
              </a:solidFill>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None/>
            </a:pPr>
            <a:r>
              <a:t/>
            </a:r>
            <a:endParaRPr>
              <a:solidFill>
                <a:srgbClr val="366092"/>
              </a:solidFill>
              <a:latin typeface="Times New Roman"/>
              <a:ea typeface="Times New Roman"/>
              <a:cs typeface="Times New Roman"/>
              <a:sym typeface="Times New Roman"/>
            </a:endParaRPr>
          </a:p>
        </p:txBody>
      </p:sp>
      <p:sp>
        <p:nvSpPr>
          <p:cNvPr id="100" name="Google Shape;100;p3"/>
          <p:cNvSpPr txBox="1"/>
          <p:nvPr/>
        </p:nvSpPr>
        <p:spPr>
          <a:xfrm>
            <a:off x="383458" y="1595284"/>
            <a:ext cx="8229600" cy="4525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366092"/>
              </a:buClr>
              <a:buSzPts val="2400"/>
              <a:buFont typeface="Arial"/>
              <a:buNone/>
            </a:pPr>
            <a:r>
              <a:rPr lang="en-US" sz="2400">
                <a:solidFill>
                  <a:srgbClr val="366092"/>
                </a:solidFill>
                <a:latin typeface="Times New Roman"/>
                <a:ea typeface="Times New Roman"/>
                <a:cs typeface="Times New Roman"/>
                <a:sym typeface="Times New Roman"/>
              </a:rPr>
              <a:t>The purpose of this document is to provide a copy of the new pages so that as we build them we are able to provide the information that our user base wants in an easily accessible way.</a:t>
            </a:r>
            <a:endParaRPr/>
          </a:p>
          <a:p>
            <a:pPr indent="0" lvl="0" marL="0" marR="0" rtl="0" algn="ctr">
              <a:spcBef>
                <a:spcPts val="480"/>
              </a:spcBef>
              <a:spcAft>
                <a:spcPts val="0"/>
              </a:spcAft>
              <a:buClr>
                <a:schemeClr val="dk1"/>
              </a:buClr>
              <a:buSzPts val="2400"/>
              <a:buFont typeface="Arial"/>
              <a:buNone/>
            </a:pPr>
            <a:r>
              <a:t/>
            </a:r>
            <a:endParaRPr sz="2400">
              <a:solidFill>
                <a:srgbClr val="366092"/>
              </a:solidFill>
              <a:latin typeface="Times New Roman"/>
              <a:ea typeface="Times New Roman"/>
              <a:cs typeface="Times New Roman"/>
              <a:sym typeface="Times New Roman"/>
            </a:endParaRPr>
          </a:p>
          <a:p>
            <a:pPr indent="0" lvl="0" marL="0" marR="0" rtl="0" algn="ctr">
              <a:spcBef>
                <a:spcPts val="480"/>
              </a:spcBef>
              <a:spcAft>
                <a:spcPts val="0"/>
              </a:spcAft>
              <a:buClr>
                <a:srgbClr val="366092"/>
              </a:buClr>
              <a:buSzPts val="2400"/>
              <a:buFont typeface="Arial"/>
              <a:buNone/>
            </a:pPr>
            <a:r>
              <a:rPr lang="en-US" sz="2400">
                <a:solidFill>
                  <a:srgbClr val="366092"/>
                </a:solidFill>
                <a:latin typeface="Times New Roman"/>
                <a:ea typeface="Times New Roman"/>
                <a:cs typeface="Times New Roman"/>
                <a:sym typeface="Times New Roman"/>
              </a:rPr>
              <a:t>Please send all thoughts, suggestions, requests, or comments to:</a:t>
            </a:r>
            <a:endParaRPr/>
          </a:p>
          <a:p>
            <a:pPr indent="0" lvl="0" marL="0" marR="0" rtl="0" algn="ctr">
              <a:spcBef>
                <a:spcPts val="480"/>
              </a:spcBef>
              <a:spcAft>
                <a:spcPts val="0"/>
              </a:spcAft>
              <a:buClr>
                <a:srgbClr val="366092"/>
              </a:buClr>
              <a:buSzPts val="2400"/>
              <a:buFont typeface="Arial"/>
              <a:buNone/>
            </a:pPr>
            <a:r>
              <a:rPr lang="en-US" sz="2400">
                <a:solidFill>
                  <a:srgbClr val="366092"/>
                </a:solidFill>
                <a:latin typeface="Times New Roman"/>
                <a:ea typeface="Times New Roman"/>
                <a:cs typeface="Times New Roman"/>
                <a:sym typeface="Times New Roman"/>
              </a:rPr>
              <a:t>Dr. Kimber DeGrandpre – </a:t>
            </a:r>
            <a:r>
              <a:rPr lang="en-US" sz="2400" u="sng">
                <a:solidFill>
                  <a:schemeClr val="hlink"/>
                </a:solidFill>
                <a:latin typeface="Times New Roman"/>
                <a:ea typeface="Times New Roman"/>
                <a:cs typeface="Times New Roman"/>
                <a:sym typeface="Times New Roman"/>
                <a:hlinkClick r:id="rId4"/>
              </a:rPr>
              <a:t>NGS.Feedback@noaa.gov</a:t>
            </a:r>
            <a:endParaRPr sz="2400">
              <a:solidFill>
                <a:srgbClr val="366092"/>
              </a:solidFill>
              <a:latin typeface="Times New Roman"/>
              <a:ea typeface="Times New Roman"/>
              <a:cs typeface="Times New Roman"/>
              <a:sym typeface="Times New Roman"/>
            </a:endParaRPr>
          </a:p>
          <a:p>
            <a:pPr indent="0" lvl="0" marL="0" marR="0" rtl="0" algn="ctr">
              <a:spcBef>
                <a:spcPts val="480"/>
              </a:spcBef>
              <a:spcAft>
                <a:spcPts val="0"/>
              </a:spcAft>
              <a:buClr>
                <a:schemeClr val="dk1"/>
              </a:buClr>
              <a:buSzPts val="2400"/>
              <a:buFont typeface="Arial"/>
              <a:buNone/>
            </a:pPr>
            <a:r>
              <a:t/>
            </a:r>
            <a:endParaRPr sz="2400">
              <a:solidFill>
                <a:srgbClr val="366092"/>
              </a:solidFill>
              <a:latin typeface="Times New Roman"/>
              <a:ea typeface="Times New Roman"/>
              <a:cs typeface="Times New Roman"/>
              <a:sym typeface="Times New Roman"/>
            </a:endParaRPr>
          </a:p>
          <a:p>
            <a:pPr indent="0" lvl="0" marL="0" marR="0" rtl="0" algn="ctr">
              <a:spcBef>
                <a:spcPts val="480"/>
              </a:spcBef>
              <a:spcAft>
                <a:spcPts val="0"/>
              </a:spcAft>
              <a:buClr>
                <a:srgbClr val="366092"/>
              </a:buClr>
              <a:buSzPts val="2400"/>
              <a:buFont typeface="Arial"/>
              <a:buNone/>
            </a:pPr>
            <a:r>
              <a:rPr lang="en-US" sz="2400">
                <a:solidFill>
                  <a:srgbClr val="366092"/>
                </a:solidFill>
                <a:latin typeface="Times New Roman"/>
                <a:ea typeface="Times New Roman"/>
                <a:cs typeface="Times New Roman"/>
                <a:sym typeface="Times New Roman"/>
              </a:rPr>
              <a:t>I will read every email, but I may not be able to respond to all of them or incorporate all suggestions/requests in the final product. Please be sure to either reference the slide number (top left corner) in this handout, or at least the section that you are referring to (i.e. General Station Information, Data tab).</a:t>
            </a:r>
            <a:endParaRPr/>
          </a:p>
          <a:p>
            <a:pPr indent="0" lvl="0" marL="0" marR="0" rtl="0" algn="ctr">
              <a:spcBef>
                <a:spcPts val="480"/>
              </a:spcBef>
              <a:spcAft>
                <a:spcPts val="0"/>
              </a:spcAft>
              <a:buClr>
                <a:schemeClr val="dk1"/>
              </a:buClr>
              <a:buSzPts val="2400"/>
              <a:buFont typeface="Arial"/>
              <a:buNone/>
            </a:pPr>
            <a:r>
              <a:t/>
            </a:r>
            <a:endParaRPr sz="2400">
              <a:solidFill>
                <a:srgbClr val="366092"/>
              </a:solidFill>
              <a:latin typeface="Times New Roman"/>
              <a:ea typeface="Times New Roman"/>
              <a:cs typeface="Times New Roman"/>
              <a:sym typeface="Times New Roman"/>
            </a:endParaRPr>
          </a:p>
        </p:txBody>
      </p:sp>
      <p:sp>
        <p:nvSpPr>
          <p:cNvPr id="101" name="Google Shape;101;p3"/>
          <p:cNvSpPr txBox="1"/>
          <p:nvPr/>
        </p:nvSpPr>
        <p:spPr>
          <a:xfrm>
            <a:off x="68826" y="0"/>
            <a:ext cx="422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7" name="Shape 297"/>
        <p:cNvGrpSpPr/>
        <p:nvPr/>
      </p:nvGrpSpPr>
      <p:grpSpPr>
        <a:xfrm>
          <a:off x="0" y="0"/>
          <a:ext cx="0" cy="0"/>
          <a:chOff x="0" y="0"/>
          <a:chExt cx="0" cy="0"/>
        </a:xfrm>
      </p:grpSpPr>
      <p:sp>
        <p:nvSpPr>
          <p:cNvPr id="298" name="Google Shape;298;p30"/>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Residual Plot (2/2)</a:t>
            </a:r>
            <a:endParaRPr/>
          </a:p>
        </p:txBody>
      </p:sp>
      <p:sp>
        <p:nvSpPr>
          <p:cNvPr id="299" name="Google Shape;299;p30"/>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30.</a:t>
            </a:r>
            <a:endParaRPr/>
          </a:p>
        </p:txBody>
      </p:sp>
      <p:sp>
        <p:nvSpPr>
          <p:cNvPr id="300" name="Google Shape;300;p30"/>
          <p:cNvSpPr txBox="1"/>
          <p:nvPr/>
        </p:nvSpPr>
        <p:spPr>
          <a:xfrm>
            <a:off x="5628733" y="1067880"/>
            <a:ext cx="3459828" cy="579389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50">
                <a:solidFill>
                  <a:srgbClr val="B82F18"/>
                </a:solidFill>
                <a:latin typeface="Times New Roman"/>
                <a:ea typeface="Times New Roman"/>
                <a:cs typeface="Times New Roman"/>
                <a:sym typeface="Times New Roman"/>
              </a:rPr>
              <a:t>*These plots all function the similarly with the 1 month, 3 month, 6 month, 1 year, year to date, and all auto scaling settings*</a:t>
            </a:r>
            <a:endParaRPr/>
          </a:p>
          <a:p>
            <a:pPr indent="0" lvl="0" marL="0" marR="0" rtl="0" algn="ctr">
              <a:spcBef>
                <a:spcPts val="0"/>
              </a:spcBef>
              <a:spcAft>
                <a:spcPts val="0"/>
              </a:spcAft>
              <a:buNone/>
            </a:pPr>
            <a:r>
              <a:t/>
            </a:r>
            <a:endParaRPr b="1" sz="195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950">
                <a:solidFill>
                  <a:srgbClr val="B82F18"/>
                </a:solidFill>
                <a:latin typeface="Times New Roman"/>
                <a:ea typeface="Times New Roman"/>
                <a:cs typeface="Times New Roman"/>
                <a:sym typeface="Times New Roman"/>
              </a:rPr>
              <a:t>*The slider bar at the bottom also functions similarly in all plots*</a:t>
            </a:r>
            <a:endParaRPr/>
          </a:p>
          <a:p>
            <a:pPr indent="0" lvl="0" marL="0" marR="0" rtl="0" algn="ctr">
              <a:spcBef>
                <a:spcPts val="0"/>
              </a:spcBef>
              <a:spcAft>
                <a:spcPts val="0"/>
              </a:spcAft>
              <a:buNone/>
            </a:pPr>
            <a:r>
              <a:t/>
            </a:r>
            <a:endParaRPr b="1" sz="195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950">
                <a:solidFill>
                  <a:srgbClr val="B82F18"/>
                </a:solidFill>
                <a:latin typeface="Times New Roman"/>
                <a:ea typeface="Times New Roman"/>
                <a:cs typeface="Times New Roman"/>
                <a:sym typeface="Times New Roman"/>
              </a:rPr>
              <a:t>*Because there are no daily positions before 2018 (343) there are also no residuals prior to that date*</a:t>
            </a:r>
            <a:endParaRPr/>
          </a:p>
          <a:p>
            <a:pPr indent="0" lvl="0" marL="0" marR="0" rtl="0" algn="ctr">
              <a:spcBef>
                <a:spcPts val="0"/>
              </a:spcBef>
              <a:spcAft>
                <a:spcPts val="0"/>
              </a:spcAft>
              <a:buNone/>
            </a:pPr>
            <a:r>
              <a:t/>
            </a:r>
            <a:endParaRPr b="1" sz="195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950">
                <a:solidFill>
                  <a:srgbClr val="B82F18"/>
                </a:solidFill>
                <a:latin typeface="Times New Roman"/>
                <a:ea typeface="Times New Roman"/>
                <a:cs typeface="Times New Roman"/>
                <a:sym typeface="Times New Roman"/>
              </a:rPr>
              <a:t>*As always, if there is something you would like to see done differently let me know*</a:t>
            </a:r>
            <a:endParaRPr/>
          </a:p>
        </p:txBody>
      </p:sp>
      <p:pic>
        <p:nvPicPr>
          <p:cNvPr id="301" name="Google Shape;301;p30"/>
          <p:cNvPicPr preferRelativeResize="0"/>
          <p:nvPr/>
        </p:nvPicPr>
        <p:blipFill rotWithShape="1">
          <a:blip r:embed="rId4">
            <a:alphaModFix/>
          </a:blip>
          <a:srcRect b="0" l="0" r="0" t="0"/>
          <a:stretch/>
        </p:blipFill>
        <p:spPr>
          <a:xfrm>
            <a:off x="11895" y="1061393"/>
            <a:ext cx="5604943" cy="57530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p31"/>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Daily Rinex2 Observations Plot</a:t>
            </a:r>
            <a:endParaRPr/>
          </a:p>
        </p:txBody>
      </p:sp>
      <p:sp>
        <p:nvSpPr>
          <p:cNvPr id="307" name="Google Shape;307;p31"/>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31.</a:t>
            </a:r>
            <a:endParaRPr/>
          </a:p>
        </p:txBody>
      </p:sp>
      <p:pic>
        <p:nvPicPr>
          <p:cNvPr id="308" name="Google Shape;308;p31"/>
          <p:cNvPicPr preferRelativeResize="0"/>
          <p:nvPr/>
        </p:nvPicPr>
        <p:blipFill rotWithShape="1">
          <a:blip r:embed="rId4">
            <a:alphaModFix/>
          </a:blip>
          <a:srcRect b="0" l="0" r="0" t="0"/>
          <a:stretch/>
        </p:blipFill>
        <p:spPr>
          <a:xfrm>
            <a:off x="68826" y="1311199"/>
            <a:ext cx="8943975" cy="5495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2" name="Shape 312"/>
        <p:cNvGrpSpPr/>
        <p:nvPr/>
      </p:nvGrpSpPr>
      <p:grpSpPr>
        <a:xfrm>
          <a:off x="0" y="0"/>
          <a:ext cx="0" cy="0"/>
          <a:chOff x="0" y="0"/>
          <a:chExt cx="0" cy="0"/>
        </a:xfrm>
      </p:grpSpPr>
      <p:sp>
        <p:nvSpPr>
          <p:cNvPr id="313" name="Google Shape;313;p32"/>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Daily Rinex2 Cycle Slips Plot</a:t>
            </a:r>
            <a:endParaRPr/>
          </a:p>
        </p:txBody>
      </p:sp>
      <p:sp>
        <p:nvSpPr>
          <p:cNvPr id="314" name="Google Shape;314;p32"/>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32.</a:t>
            </a:r>
            <a:endParaRPr/>
          </a:p>
        </p:txBody>
      </p:sp>
      <p:pic>
        <p:nvPicPr>
          <p:cNvPr id="315" name="Google Shape;315;p32"/>
          <p:cNvPicPr preferRelativeResize="0"/>
          <p:nvPr/>
        </p:nvPicPr>
        <p:blipFill rotWithShape="1">
          <a:blip r:embed="rId4">
            <a:alphaModFix/>
          </a:blip>
          <a:srcRect b="0" l="0" r="0" t="0"/>
          <a:stretch/>
        </p:blipFill>
        <p:spPr>
          <a:xfrm>
            <a:off x="114300" y="1311199"/>
            <a:ext cx="8915400" cy="5543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33"/>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Latency Plot</a:t>
            </a:r>
            <a:endParaRPr/>
          </a:p>
        </p:txBody>
      </p:sp>
      <p:sp>
        <p:nvSpPr>
          <p:cNvPr id="321" name="Google Shape;321;p33"/>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33.</a:t>
            </a:r>
            <a:endParaRPr/>
          </a:p>
        </p:txBody>
      </p:sp>
      <p:sp>
        <p:nvSpPr>
          <p:cNvPr id="322" name="Google Shape;322;p33"/>
          <p:cNvSpPr txBox="1"/>
          <p:nvPr/>
        </p:nvSpPr>
        <p:spPr>
          <a:xfrm>
            <a:off x="329380" y="1311199"/>
            <a:ext cx="8326561" cy="6924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50">
                <a:solidFill>
                  <a:srgbClr val="B82F18"/>
                </a:solidFill>
                <a:latin typeface="Times New Roman"/>
                <a:ea typeface="Times New Roman"/>
                <a:cs typeface="Times New Roman"/>
                <a:sym typeface="Times New Roman"/>
              </a:rPr>
              <a:t>*We have not yet designed or loaded the data for the latency plot, but it is planned to show the latency of data arriving on the NGS servers*</a:t>
            </a:r>
            <a:endParaRPr/>
          </a:p>
        </p:txBody>
      </p:sp>
      <p:pic>
        <p:nvPicPr>
          <p:cNvPr id="323" name="Google Shape;323;p33"/>
          <p:cNvPicPr preferRelativeResize="0"/>
          <p:nvPr/>
        </p:nvPicPr>
        <p:blipFill rotWithShape="1">
          <a:blip r:embed="rId4">
            <a:alphaModFix/>
          </a:blip>
          <a:srcRect b="2066" l="0" r="0" t="0"/>
          <a:stretch/>
        </p:blipFill>
        <p:spPr>
          <a:xfrm>
            <a:off x="788664" y="2166257"/>
            <a:ext cx="7257677" cy="431695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sp>
        <p:nvSpPr>
          <p:cNvPr id="328" name="Google Shape;328;p34"/>
          <p:cNvSpPr txBox="1"/>
          <p:nvPr>
            <p:ph type="title"/>
          </p:nvPr>
        </p:nvSpPr>
        <p:spPr>
          <a:xfrm>
            <a:off x="0" y="168199"/>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Daily Rinex2 RMS Multipath Plot</a:t>
            </a:r>
            <a:endParaRPr/>
          </a:p>
        </p:txBody>
      </p:sp>
      <p:sp>
        <p:nvSpPr>
          <p:cNvPr id="329" name="Google Shape;329;p34"/>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34.</a:t>
            </a:r>
            <a:endParaRPr/>
          </a:p>
        </p:txBody>
      </p:sp>
      <p:pic>
        <p:nvPicPr>
          <p:cNvPr id="330" name="Google Shape;330;p34"/>
          <p:cNvPicPr preferRelativeResize="0"/>
          <p:nvPr/>
        </p:nvPicPr>
        <p:blipFill rotWithShape="1">
          <a:blip r:embed="rId4">
            <a:alphaModFix/>
          </a:blip>
          <a:srcRect b="0" l="0" r="0" t="0"/>
          <a:stretch/>
        </p:blipFill>
        <p:spPr>
          <a:xfrm>
            <a:off x="501444" y="1837607"/>
            <a:ext cx="8141111" cy="4917508"/>
          </a:xfrm>
          <a:prstGeom prst="rect">
            <a:avLst/>
          </a:prstGeom>
          <a:noFill/>
          <a:ln>
            <a:noFill/>
          </a:ln>
        </p:spPr>
      </p:pic>
      <p:sp>
        <p:nvSpPr>
          <p:cNvPr id="331" name="Google Shape;331;p34"/>
          <p:cNvSpPr txBox="1"/>
          <p:nvPr/>
        </p:nvSpPr>
        <p:spPr>
          <a:xfrm>
            <a:off x="408718" y="1133149"/>
            <a:ext cx="8326561" cy="6924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50">
                <a:solidFill>
                  <a:srgbClr val="B82F18"/>
                </a:solidFill>
                <a:latin typeface="Times New Roman"/>
                <a:ea typeface="Times New Roman"/>
                <a:cs typeface="Times New Roman"/>
                <a:sym typeface="Times New Roman"/>
              </a:rPr>
              <a:t>*The mp1 and mp2 values are updated daily and represent the total multipath for all constellations*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5" name="Shape 335"/>
        <p:cNvGrpSpPr/>
        <p:nvPr/>
      </p:nvGrpSpPr>
      <p:grpSpPr>
        <a:xfrm>
          <a:off x="0" y="0"/>
          <a:ext cx="0" cy="0"/>
          <a:chOff x="0" y="0"/>
          <a:chExt cx="0" cy="0"/>
        </a:xfrm>
      </p:grpSpPr>
      <p:sp>
        <p:nvSpPr>
          <p:cNvPr id="336" name="Google Shape;336;p35"/>
          <p:cNvSpPr txBox="1"/>
          <p:nvPr>
            <p:ph type="title"/>
          </p:nvPr>
        </p:nvSpPr>
        <p:spPr>
          <a:xfrm>
            <a:off x="-2" y="369332"/>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Any Missing Sections?</a:t>
            </a:r>
            <a:endParaRPr/>
          </a:p>
        </p:txBody>
      </p:sp>
      <p:sp>
        <p:nvSpPr>
          <p:cNvPr id="337" name="Google Shape;337;p35"/>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35.</a:t>
            </a:r>
            <a:endParaRPr/>
          </a:p>
        </p:txBody>
      </p:sp>
      <p:sp>
        <p:nvSpPr>
          <p:cNvPr id="338" name="Google Shape;338;p35"/>
          <p:cNvSpPr txBox="1"/>
          <p:nvPr/>
        </p:nvSpPr>
        <p:spPr>
          <a:xfrm>
            <a:off x="408718" y="1862492"/>
            <a:ext cx="8326500" cy="4525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B82F18"/>
                </a:solidFill>
                <a:latin typeface="Times New Roman"/>
                <a:ea typeface="Times New Roman"/>
                <a:cs typeface="Times New Roman"/>
                <a:sym typeface="Times New Roman"/>
              </a:rPr>
              <a:t>Those are all of the sections we currently have plans on providing information for at each station, if you feel there is relevant information missing, please let me know:</a:t>
            </a:r>
            <a:endParaRPr/>
          </a:p>
          <a:p>
            <a:pPr indent="0" lvl="0" marL="0" marR="0" rtl="0" algn="ctr">
              <a:spcBef>
                <a:spcPts val="0"/>
              </a:spcBef>
              <a:spcAft>
                <a:spcPts val="0"/>
              </a:spcAft>
              <a:buNone/>
            </a:pPr>
            <a:r>
              <a:t/>
            </a:r>
            <a:endParaRPr b="1" sz="320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200">
                <a:solidFill>
                  <a:srgbClr val="B82F18"/>
                </a:solidFill>
                <a:latin typeface="Times New Roman"/>
                <a:ea typeface="Times New Roman"/>
                <a:cs typeface="Times New Roman"/>
                <a:sym typeface="Times New Roman"/>
              </a:rPr>
              <a:t>Dr. Kimber DeGrandpre </a:t>
            </a:r>
            <a:r>
              <a:rPr b="1" lang="en-US" sz="3200" u="sng">
                <a:solidFill>
                  <a:schemeClr val="hlink"/>
                </a:solidFill>
                <a:latin typeface="Times New Roman"/>
                <a:ea typeface="Times New Roman"/>
                <a:cs typeface="Times New Roman"/>
                <a:sym typeface="Times New Roman"/>
                <a:hlinkClick r:id="rId4"/>
              </a:rPr>
              <a:t>NGS.Feedback@noaa.gov</a:t>
            </a:r>
            <a:endParaRPr b="1" sz="320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3200">
              <a:solidFill>
                <a:srgbClr val="B82F18"/>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200">
                <a:solidFill>
                  <a:srgbClr val="B82F18"/>
                </a:solidFill>
                <a:latin typeface="Times New Roman"/>
                <a:ea typeface="Times New Roman"/>
                <a:cs typeface="Times New Roman"/>
                <a:sym typeface="Times New Roman"/>
              </a:rPr>
              <a:t>Thank you for your time!</a:t>
            </a:r>
            <a:endParaRPr b="1" sz="3200">
              <a:solidFill>
                <a:srgbClr val="B82F18"/>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Feedback</a:t>
            </a:r>
            <a:endParaRPr/>
          </a:p>
        </p:txBody>
      </p:sp>
      <p:sp>
        <p:nvSpPr>
          <p:cNvPr id="107" name="Google Shape;107;p4"/>
          <p:cNvSpPr txBox="1"/>
          <p:nvPr>
            <p:ph idx="1" type="body"/>
          </p:nvPr>
        </p:nvSpPr>
        <p:spPr>
          <a:xfrm>
            <a:off x="457200" y="1983658"/>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solidFill>
                <a:srgbClr val="366092"/>
              </a:solidFill>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None/>
            </a:pPr>
            <a:r>
              <a:t/>
            </a:r>
            <a:endParaRPr>
              <a:solidFill>
                <a:srgbClr val="366092"/>
              </a:solidFill>
              <a:latin typeface="Times New Roman"/>
              <a:ea typeface="Times New Roman"/>
              <a:cs typeface="Times New Roman"/>
              <a:sym typeface="Times New Roman"/>
            </a:endParaRPr>
          </a:p>
        </p:txBody>
      </p:sp>
      <p:sp>
        <p:nvSpPr>
          <p:cNvPr id="108" name="Google Shape;108;p4"/>
          <p:cNvSpPr txBox="1"/>
          <p:nvPr/>
        </p:nvSpPr>
        <p:spPr>
          <a:xfrm>
            <a:off x="609600" y="1417638"/>
            <a:ext cx="8229600" cy="605487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66092"/>
              </a:buClr>
              <a:buSzPts val="2400"/>
              <a:buFont typeface="Arial"/>
              <a:buChar char="•"/>
            </a:pPr>
            <a:r>
              <a:rPr b="1" lang="en-US" sz="2400">
                <a:solidFill>
                  <a:srgbClr val="366092"/>
                </a:solidFill>
                <a:latin typeface="Times New Roman"/>
                <a:ea typeface="Times New Roman"/>
                <a:cs typeface="Times New Roman"/>
                <a:sym typeface="Times New Roman"/>
              </a:rPr>
              <a:t>Content</a:t>
            </a:r>
            <a:endParaRPr/>
          </a:p>
          <a:p>
            <a:pPr indent="-285750" lvl="1" marL="742950" marR="0" rtl="0" algn="l">
              <a:spcBef>
                <a:spcPts val="400"/>
              </a:spcBef>
              <a:spcAft>
                <a:spcPts val="0"/>
              </a:spcAft>
              <a:buClr>
                <a:srgbClr val="366092"/>
              </a:buClr>
              <a:buSzPts val="2000"/>
              <a:buFont typeface="Arial"/>
              <a:buChar char="–"/>
            </a:pPr>
            <a:r>
              <a:rPr b="0" i="0" lang="en-US" sz="2000" u="none" cap="none" strike="noStrike">
                <a:solidFill>
                  <a:srgbClr val="366092"/>
                </a:solidFill>
                <a:latin typeface="Times New Roman"/>
                <a:ea typeface="Times New Roman"/>
                <a:cs typeface="Times New Roman"/>
                <a:sym typeface="Times New Roman"/>
              </a:rPr>
              <a:t>Is there information you wish we would include</a:t>
            </a:r>
            <a:endParaRPr/>
          </a:p>
          <a:p>
            <a:pPr indent="-285750" lvl="1" marL="742950" marR="0" rtl="0" algn="l">
              <a:spcBef>
                <a:spcPts val="400"/>
              </a:spcBef>
              <a:spcAft>
                <a:spcPts val="0"/>
              </a:spcAft>
              <a:buClr>
                <a:srgbClr val="366092"/>
              </a:buClr>
              <a:buSzPts val="2000"/>
              <a:buFont typeface="Arial"/>
              <a:buChar char="–"/>
            </a:pPr>
            <a:r>
              <a:rPr b="0" i="0" lang="en-US" sz="2000" u="none" cap="none" strike="noStrike">
                <a:solidFill>
                  <a:srgbClr val="366092"/>
                </a:solidFill>
                <a:latin typeface="Times New Roman"/>
                <a:ea typeface="Times New Roman"/>
                <a:cs typeface="Times New Roman"/>
                <a:sym typeface="Times New Roman"/>
              </a:rPr>
              <a:t>Is there information presented you do not need (aka takes up space where more relevant information could go)</a:t>
            </a:r>
            <a:endParaRPr/>
          </a:p>
          <a:p>
            <a:pPr indent="-342900" lvl="0" marL="342900" marR="0" rtl="0" algn="l">
              <a:spcBef>
                <a:spcPts val="480"/>
              </a:spcBef>
              <a:spcAft>
                <a:spcPts val="0"/>
              </a:spcAft>
              <a:buClr>
                <a:srgbClr val="366092"/>
              </a:buClr>
              <a:buSzPts val="2400"/>
              <a:buFont typeface="Arial"/>
              <a:buChar char="•"/>
            </a:pPr>
            <a:r>
              <a:rPr b="1" lang="en-US" sz="2400">
                <a:solidFill>
                  <a:srgbClr val="366092"/>
                </a:solidFill>
                <a:latin typeface="Times New Roman"/>
                <a:ea typeface="Times New Roman"/>
                <a:cs typeface="Times New Roman"/>
                <a:sym typeface="Times New Roman"/>
              </a:rPr>
              <a:t>Format</a:t>
            </a:r>
            <a:endParaRPr/>
          </a:p>
          <a:p>
            <a:pPr indent="-285750" lvl="1" marL="742950" marR="0" rtl="0" algn="l">
              <a:spcBef>
                <a:spcPts val="400"/>
              </a:spcBef>
              <a:spcAft>
                <a:spcPts val="0"/>
              </a:spcAft>
              <a:buClr>
                <a:srgbClr val="366092"/>
              </a:buClr>
              <a:buSzPts val="2000"/>
              <a:buFont typeface="Arial"/>
              <a:buChar char="–"/>
            </a:pPr>
            <a:r>
              <a:rPr b="0" i="0" lang="en-US" sz="2000" u="none" cap="none" strike="noStrike">
                <a:solidFill>
                  <a:srgbClr val="366092"/>
                </a:solidFill>
                <a:latin typeface="Times New Roman"/>
                <a:ea typeface="Times New Roman"/>
                <a:cs typeface="Times New Roman"/>
                <a:sym typeface="Times New Roman"/>
              </a:rPr>
              <a:t>Would you prefer to see this information in a different way (i.e. table vs image vs free form)</a:t>
            </a:r>
            <a:endParaRPr/>
          </a:p>
          <a:p>
            <a:pPr indent="-285750" lvl="1" marL="742950" marR="0" rtl="0" algn="l">
              <a:spcBef>
                <a:spcPts val="400"/>
              </a:spcBef>
              <a:spcAft>
                <a:spcPts val="0"/>
              </a:spcAft>
              <a:buClr>
                <a:srgbClr val="366092"/>
              </a:buClr>
              <a:buSzPts val="2000"/>
              <a:buFont typeface="Arial"/>
              <a:buChar char="–"/>
            </a:pPr>
            <a:r>
              <a:rPr b="0" i="0" lang="en-US" sz="2000" u="none" cap="none" strike="noStrike">
                <a:solidFill>
                  <a:srgbClr val="366092"/>
                </a:solidFill>
                <a:latin typeface="Times New Roman"/>
                <a:ea typeface="Times New Roman"/>
                <a:cs typeface="Times New Roman"/>
                <a:sym typeface="Times New Roman"/>
              </a:rPr>
              <a:t>Do you have requirements for significant digits?</a:t>
            </a:r>
            <a:endParaRPr/>
          </a:p>
          <a:p>
            <a:pPr indent="-285750" lvl="1" marL="742950" marR="0" rtl="0" algn="l">
              <a:spcBef>
                <a:spcPts val="400"/>
              </a:spcBef>
              <a:spcAft>
                <a:spcPts val="0"/>
              </a:spcAft>
              <a:buClr>
                <a:srgbClr val="366092"/>
              </a:buClr>
              <a:buSzPts val="2000"/>
              <a:buFont typeface="Arial"/>
              <a:buChar char="–"/>
            </a:pPr>
            <a:r>
              <a:rPr b="0" i="0" lang="en-US" sz="2000" u="none" cap="none" strike="noStrike">
                <a:solidFill>
                  <a:srgbClr val="366092"/>
                </a:solidFill>
                <a:latin typeface="Times New Roman"/>
                <a:ea typeface="Times New Roman"/>
                <a:cs typeface="Times New Roman"/>
                <a:sym typeface="Times New Roman"/>
              </a:rPr>
              <a:t>Do you have preferences between units (i.e. decimal degrees, deg min sec, meters, miles, millimeters per year)</a:t>
            </a:r>
            <a:endParaRPr/>
          </a:p>
          <a:p>
            <a:pPr indent="-342900" lvl="0" marL="342900" marR="0" rtl="0" algn="l">
              <a:spcBef>
                <a:spcPts val="480"/>
              </a:spcBef>
              <a:spcAft>
                <a:spcPts val="0"/>
              </a:spcAft>
              <a:buClr>
                <a:srgbClr val="366092"/>
              </a:buClr>
              <a:buSzPts val="2400"/>
              <a:buFont typeface="Arial"/>
              <a:buChar char="•"/>
            </a:pPr>
            <a:r>
              <a:rPr b="1" lang="en-US" sz="2400">
                <a:solidFill>
                  <a:srgbClr val="366092"/>
                </a:solidFill>
                <a:latin typeface="Times New Roman"/>
                <a:ea typeface="Times New Roman"/>
                <a:cs typeface="Times New Roman"/>
                <a:sym typeface="Times New Roman"/>
              </a:rPr>
              <a:t>Aesthetics </a:t>
            </a:r>
            <a:endParaRPr/>
          </a:p>
          <a:p>
            <a:pPr indent="-285750" lvl="1" marL="742950" marR="0" rtl="0" algn="l">
              <a:spcBef>
                <a:spcPts val="400"/>
              </a:spcBef>
              <a:spcAft>
                <a:spcPts val="0"/>
              </a:spcAft>
              <a:buClr>
                <a:srgbClr val="366092"/>
              </a:buClr>
              <a:buSzPts val="2000"/>
              <a:buFont typeface="Arial"/>
              <a:buChar char="–"/>
            </a:pPr>
            <a:r>
              <a:rPr b="0" i="0" lang="en-US" sz="2000" u="none" cap="none" strike="noStrike">
                <a:solidFill>
                  <a:srgbClr val="366092"/>
                </a:solidFill>
                <a:latin typeface="Times New Roman"/>
                <a:ea typeface="Times New Roman"/>
                <a:cs typeface="Times New Roman"/>
                <a:sym typeface="Times New Roman"/>
              </a:rPr>
              <a:t>Do the background and box colors help you identify different topics?</a:t>
            </a:r>
            <a:endParaRPr/>
          </a:p>
          <a:p>
            <a:pPr indent="-285750" lvl="1" marL="742950" marR="0" rtl="0" algn="l">
              <a:spcBef>
                <a:spcPts val="400"/>
              </a:spcBef>
              <a:spcAft>
                <a:spcPts val="0"/>
              </a:spcAft>
              <a:buClr>
                <a:srgbClr val="366092"/>
              </a:buClr>
              <a:buSzPts val="2000"/>
              <a:buFont typeface="Arial"/>
              <a:buChar char="–"/>
            </a:pPr>
            <a:r>
              <a:rPr b="0" i="0" lang="en-US" sz="2000" u="none" cap="none" strike="noStrike">
                <a:solidFill>
                  <a:srgbClr val="366092"/>
                </a:solidFill>
                <a:latin typeface="Times New Roman"/>
                <a:ea typeface="Times New Roman"/>
                <a:cs typeface="Times New Roman"/>
                <a:sym typeface="Times New Roman"/>
              </a:rPr>
              <a:t>Are the plot colors clear and logical in their organization?</a:t>
            </a:r>
            <a:endParaRPr/>
          </a:p>
          <a:p>
            <a:pPr indent="0" lvl="0" marL="0" marR="0" rtl="0" algn="l">
              <a:spcBef>
                <a:spcPts val="480"/>
              </a:spcBef>
              <a:spcAft>
                <a:spcPts val="0"/>
              </a:spcAft>
              <a:buClr>
                <a:schemeClr val="dk1"/>
              </a:buClr>
              <a:buSzPts val="2400"/>
              <a:buFont typeface="Arial"/>
              <a:buNone/>
            </a:pPr>
            <a:r>
              <a:t/>
            </a:r>
            <a:endParaRPr sz="2400">
              <a:solidFill>
                <a:srgbClr val="366092"/>
              </a:solidFill>
              <a:latin typeface="Times New Roman"/>
              <a:ea typeface="Times New Roman"/>
              <a:cs typeface="Times New Roman"/>
              <a:sym typeface="Times New Roman"/>
            </a:endParaRPr>
          </a:p>
        </p:txBody>
      </p:sp>
      <p:sp>
        <p:nvSpPr>
          <p:cNvPr id="109" name="Google Shape;109;p4"/>
          <p:cNvSpPr txBox="1"/>
          <p:nvPr/>
        </p:nvSpPr>
        <p:spPr>
          <a:xfrm>
            <a:off x="68826" y="0"/>
            <a:ext cx="422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Overall Site Layout</a:t>
            </a:r>
            <a:endParaRPr/>
          </a:p>
        </p:txBody>
      </p:sp>
      <p:sp>
        <p:nvSpPr>
          <p:cNvPr id="115" name="Google Shape;115;p5"/>
          <p:cNvSpPr txBox="1"/>
          <p:nvPr/>
        </p:nvSpPr>
        <p:spPr>
          <a:xfrm>
            <a:off x="68826" y="0"/>
            <a:ext cx="422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a:t>
            </a:r>
            <a:endParaRPr/>
          </a:p>
        </p:txBody>
      </p:sp>
      <p:pic>
        <p:nvPicPr>
          <p:cNvPr id="116" name="Google Shape;116;p5"/>
          <p:cNvPicPr preferRelativeResize="0"/>
          <p:nvPr/>
        </p:nvPicPr>
        <p:blipFill rotWithShape="1">
          <a:blip r:embed="rId4">
            <a:alphaModFix/>
          </a:blip>
          <a:srcRect b="0" l="0" r="0" t="0"/>
          <a:stretch/>
        </p:blipFill>
        <p:spPr>
          <a:xfrm>
            <a:off x="0" y="1417638"/>
            <a:ext cx="9144000" cy="4945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MAP</a:t>
            </a:r>
            <a:endParaRPr/>
          </a:p>
        </p:txBody>
      </p:sp>
      <p:sp>
        <p:nvSpPr>
          <p:cNvPr id="122" name="Google Shape;122;p6"/>
          <p:cNvSpPr txBox="1"/>
          <p:nvPr/>
        </p:nvSpPr>
        <p:spPr>
          <a:xfrm>
            <a:off x="68826" y="0"/>
            <a:ext cx="422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6.</a:t>
            </a:r>
            <a:endParaRPr/>
          </a:p>
        </p:txBody>
      </p:sp>
      <p:pic>
        <p:nvPicPr>
          <p:cNvPr id="123" name="Google Shape;123;p6"/>
          <p:cNvPicPr preferRelativeResize="0"/>
          <p:nvPr/>
        </p:nvPicPr>
        <p:blipFill rotWithShape="1">
          <a:blip r:embed="rId4">
            <a:alphaModFix/>
          </a:blip>
          <a:srcRect b="0" l="0" r="0" t="0"/>
          <a:stretch/>
        </p:blipFill>
        <p:spPr>
          <a:xfrm>
            <a:off x="147637" y="1228725"/>
            <a:ext cx="8848725" cy="562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General Station Information - Data</a:t>
            </a:r>
            <a:endParaRPr/>
          </a:p>
        </p:txBody>
      </p:sp>
      <p:sp>
        <p:nvSpPr>
          <p:cNvPr id="129" name="Google Shape;129;p7"/>
          <p:cNvSpPr txBox="1"/>
          <p:nvPr/>
        </p:nvSpPr>
        <p:spPr>
          <a:xfrm>
            <a:off x="68826" y="0"/>
            <a:ext cx="422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7.</a:t>
            </a:r>
            <a:endParaRPr/>
          </a:p>
        </p:txBody>
      </p:sp>
      <p:pic>
        <p:nvPicPr>
          <p:cNvPr id="130" name="Google Shape;130;p7"/>
          <p:cNvPicPr preferRelativeResize="0"/>
          <p:nvPr/>
        </p:nvPicPr>
        <p:blipFill rotWithShape="1">
          <a:blip r:embed="rId4">
            <a:alphaModFix/>
          </a:blip>
          <a:srcRect b="0" l="0" r="0" t="0"/>
          <a:stretch/>
        </p:blipFill>
        <p:spPr>
          <a:xfrm>
            <a:off x="563050" y="1313148"/>
            <a:ext cx="8017899" cy="55263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8"/>
          <p:cNvSpPr txBox="1"/>
          <p:nvPr>
            <p:ph type="title"/>
          </p:nvPr>
        </p:nvSpPr>
        <p:spPr>
          <a:xfrm>
            <a:off x="457200" y="49094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General Station Information – Location and Networks</a:t>
            </a:r>
            <a:endParaRPr/>
          </a:p>
        </p:txBody>
      </p:sp>
      <p:sp>
        <p:nvSpPr>
          <p:cNvPr id="136" name="Google Shape;136;p8"/>
          <p:cNvSpPr txBox="1"/>
          <p:nvPr/>
        </p:nvSpPr>
        <p:spPr>
          <a:xfrm>
            <a:off x="68826" y="0"/>
            <a:ext cx="422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8.</a:t>
            </a:r>
            <a:endParaRPr/>
          </a:p>
        </p:txBody>
      </p:sp>
      <p:pic>
        <p:nvPicPr>
          <p:cNvPr id="137" name="Google Shape;137;p8"/>
          <p:cNvPicPr preferRelativeResize="0"/>
          <p:nvPr/>
        </p:nvPicPr>
        <p:blipFill rotWithShape="1">
          <a:blip r:embed="rId4">
            <a:alphaModFix/>
          </a:blip>
          <a:srcRect b="0" l="0" r="0" t="0"/>
          <a:stretch/>
        </p:blipFill>
        <p:spPr>
          <a:xfrm>
            <a:off x="904798" y="1808212"/>
            <a:ext cx="7334403" cy="50497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9"/>
          <p:cNvSpPr txBox="1"/>
          <p:nvPr>
            <p:ph type="title"/>
          </p:nvPr>
        </p:nvSpPr>
        <p:spPr>
          <a:xfrm>
            <a:off x="457200" y="451619"/>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66092"/>
                </a:solidFill>
                <a:latin typeface="Times New Roman"/>
                <a:ea typeface="Times New Roman"/>
                <a:cs typeface="Times New Roman"/>
                <a:sym typeface="Times New Roman"/>
              </a:rPr>
              <a:t>General Station Information – Current Equipment</a:t>
            </a:r>
            <a:endParaRPr/>
          </a:p>
        </p:txBody>
      </p:sp>
      <p:sp>
        <p:nvSpPr>
          <p:cNvPr id="143" name="Google Shape;143;p9"/>
          <p:cNvSpPr txBox="1"/>
          <p:nvPr/>
        </p:nvSpPr>
        <p:spPr>
          <a:xfrm>
            <a:off x="68826" y="0"/>
            <a:ext cx="521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9.</a:t>
            </a:r>
            <a:endParaRPr/>
          </a:p>
        </p:txBody>
      </p:sp>
      <p:pic>
        <p:nvPicPr>
          <p:cNvPr id="144" name="Google Shape;144;p9"/>
          <p:cNvPicPr preferRelativeResize="0"/>
          <p:nvPr/>
        </p:nvPicPr>
        <p:blipFill rotWithShape="1">
          <a:blip r:embed="rId4">
            <a:alphaModFix/>
          </a:blip>
          <a:srcRect b="0" l="0" r="0" t="0"/>
          <a:stretch/>
        </p:blipFill>
        <p:spPr>
          <a:xfrm>
            <a:off x="1317753" y="1676906"/>
            <a:ext cx="6508493" cy="4509106"/>
          </a:xfrm>
          <a:prstGeom prst="rect">
            <a:avLst/>
          </a:prstGeom>
          <a:noFill/>
          <a:ln>
            <a:noFill/>
          </a:ln>
        </p:spPr>
      </p:pic>
      <p:pic>
        <p:nvPicPr>
          <p:cNvPr id="145" name="Google Shape;145;p9"/>
          <p:cNvPicPr preferRelativeResize="0"/>
          <p:nvPr/>
        </p:nvPicPr>
        <p:blipFill rotWithShape="1">
          <a:blip r:embed="rId5">
            <a:alphaModFix/>
          </a:blip>
          <a:srcRect b="0" l="0" r="0" t="0"/>
          <a:stretch/>
        </p:blipFill>
        <p:spPr>
          <a:xfrm>
            <a:off x="1325373" y="5023868"/>
            <a:ext cx="6508493" cy="16936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2023-07-28T19:10:29Z</dcterms:created>
  <dc:creator>Kimber DeGrandpre</dc:creator>
</cp:coreProperties>
</file>