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179.xml" ContentType="application/vnd.openxmlformats-officedocument.presentationml.slideLayout+xml"/>
  <Override PartName="/ppt/theme/theme13.xml" ContentType="application/vnd.openxmlformats-officedocument.theme+xml"/>
  <Override PartName="/ppt/slideLayouts/slideLayout21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708" r:id="rId1"/>
    <p:sldMasterId id="2147483720" r:id="rId2"/>
    <p:sldMasterId id="2147483830" r:id="rId3"/>
    <p:sldMasterId id="2147483849" r:id="rId4"/>
    <p:sldMasterId id="2147483868" r:id="rId5"/>
    <p:sldMasterId id="2147483920" r:id="rId6"/>
    <p:sldMasterId id="2147483939" r:id="rId7"/>
    <p:sldMasterId id="2147483958" r:id="rId8"/>
    <p:sldMasterId id="2147483977" r:id="rId9"/>
    <p:sldMasterId id="2147483996" r:id="rId10"/>
    <p:sldMasterId id="2147484008" r:id="rId11"/>
    <p:sldMasterId id="2147484020" r:id="rId12"/>
    <p:sldMasterId id="2147484032" r:id="rId13"/>
    <p:sldMasterId id="2147484044" r:id="rId14"/>
    <p:sldMasterId id="2147484056" r:id="rId15"/>
  </p:sldMasterIdLst>
  <p:notesMasterIdLst>
    <p:notesMasterId r:id="rId51"/>
  </p:notesMasterIdLst>
  <p:sldIdLst>
    <p:sldId id="980" r:id="rId16"/>
    <p:sldId id="981" r:id="rId17"/>
    <p:sldId id="982" r:id="rId18"/>
    <p:sldId id="771" r:id="rId19"/>
    <p:sldId id="983" r:id="rId20"/>
    <p:sldId id="984" r:id="rId21"/>
    <p:sldId id="985" r:id="rId22"/>
    <p:sldId id="986" r:id="rId23"/>
    <p:sldId id="978" r:id="rId24"/>
    <p:sldId id="987" r:id="rId25"/>
    <p:sldId id="988" r:id="rId26"/>
    <p:sldId id="1013" r:id="rId27"/>
    <p:sldId id="990" r:id="rId28"/>
    <p:sldId id="991" r:id="rId29"/>
    <p:sldId id="992" r:id="rId30"/>
    <p:sldId id="993" r:id="rId31"/>
    <p:sldId id="994" r:id="rId32"/>
    <p:sldId id="995" r:id="rId33"/>
    <p:sldId id="996" r:id="rId34"/>
    <p:sldId id="997" r:id="rId35"/>
    <p:sldId id="998" r:id="rId36"/>
    <p:sldId id="999" r:id="rId37"/>
    <p:sldId id="1000" r:id="rId38"/>
    <p:sldId id="1001" r:id="rId39"/>
    <p:sldId id="1002" r:id="rId40"/>
    <p:sldId id="1003" r:id="rId41"/>
    <p:sldId id="1004" r:id="rId42"/>
    <p:sldId id="1008" r:id="rId43"/>
    <p:sldId id="1009" r:id="rId44"/>
    <p:sldId id="1010" r:id="rId45"/>
    <p:sldId id="1011" r:id="rId46"/>
    <p:sldId id="1012" r:id="rId47"/>
    <p:sldId id="1005" r:id="rId48"/>
    <p:sldId id="1006" r:id="rId49"/>
    <p:sldId id="1007" r:id="rId5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7" autoAdjust="0"/>
    <p:restoredTop sz="94620" autoAdjust="0"/>
  </p:normalViewPr>
  <p:slideViewPr>
    <p:cSldViewPr snapToObjects="1">
      <p:cViewPr varScale="1">
        <p:scale>
          <a:sx n="80" d="100"/>
          <a:sy n="80" d="100"/>
        </p:scale>
        <p:origin x="-142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B22FC-AE2A-4DB5-B96C-A7BF6D8E99CC}" type="datetimeFigureOut">
              <a:rPr lang="en-US" smtClean="0"/>
              <a:pPr/>
              <a:t>7/30/2014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10A8C-0C8B-4E2B-867B-42B9A99652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717237-B1A1-4187-A748-58B34AB39A4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07DBC7-DD68-4742-90F0-E950567A63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717237-B1A1-4187-A748-58B34AB39A4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177AD9-BD09-46D9-99FE-725ECEEA0CFD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23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467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57769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C175-7EF2-4F00-94D5-418B427E8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EF0-46D9-49D1-A73D-CC3C5E0924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796C0-5616-4671-916D-78672A9E74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CFBE-1EA4-41CC-A931-B7F6B27399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7D8C-FDDC-46E0-838C-D3F51F3C71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7CBAB-5408-4D97-B991-B3AE1B0ABD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F13AD-AE3B-45A1-8EF4-92D01EA264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17F09-66E2-450A-AC64-C72D54F901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05210-6BDA-47F5-9DDE-535CA5988A0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A18C-E9A6-47C1-A0F9-77874924C9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20831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B2E6A-2A77-476D-B551-F7579687B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97625-C674-4683-8293-1C704BE551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5BE42-E9F5-4D2B-8957-A8D1945E7D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4630-DD74-43D5-BF7A-D4A8709C56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EBFE9-79BB-431F-AEDF-EF334E7ED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D276-2EBF-488A-8F62-A20F57E61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EEF-DFCF-4914-8D02-439C78478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B84CC-0CF7-4CCF-AD9F-51BCC6DE2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C175-7EF2-4F00-94D5-418B427E8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EF0-46D9-49D1-A73D-CC3C5E0924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46715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796C0-5616-4671-916D-78672A9E74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CFBE-1EA4-41CC-A931-B7F6B27399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7D8C-FDDC-46E0-838C-D3F51F3C71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7CBAB-5408-4D97-B991-B3AE1B0ABD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F13AD-AE3B-45A1-8EF4-92D01EA264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17F09-66E2-450A-AC64-C72D54F901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05210-6BDA-47F5-9DDE-535CA5988A0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A18C-E9A6-47C1-A0F9-77874924C9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B2E6A-2A77-476D-B551-F7579687B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97625-C674-4683-8293-1C704BE551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36550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5BE42-E9F5-4D2B-8957-A8D1945E7D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4630-DD74-43D5-BF7A-D4A8709C56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EBFE9-79BB-431F-AEDF-EF334E7ED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D276-2EBF-488A-8F62-A20F57E61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EEF-DFCF-4914-8D02-439C78478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B84CC-0CF7-4CCF-AD9F-51BCC6DE2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C175-7EF2-4F00-94D5-418B427E8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EF0-46D9-49D1-A73D-CC3C5E0924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796C0-5616-4671-916D-78672A9E74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CFBE-1EA4-41CC-A931-B7F6B27399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68581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7D8C-FDDC-46E0-838C-D3F51F3C71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7CBAB-5408-4D97-B991-B3AE1B0ABD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F13AD-AE3B-45A1-8EF4-92D01EA264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17F09-66E2-450A-AC64-C72D54F901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05210-6BDA-47F5-9DDE-535CA5988A0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A18C-E9A6-47C1-A0F9-77874924C9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B2E6A-2A77-476D-B551-F7579687B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97625-C674-4683-8293-1C704BE551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5BE42-E9F5-4D2B-8957-A8D1945E7D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4671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47834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36550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68581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478341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1977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77503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222669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85687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40433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577690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2083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1977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46715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36550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685814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47834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1977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750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22669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985687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404339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5776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750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0831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467153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36550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685814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47834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1977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77503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222669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85687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4043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22669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577690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208319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467153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365506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685814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478341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1977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77503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222669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856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985687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404339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577690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208319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467153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365506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685814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478341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1977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77503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222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3655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404339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85687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404339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577690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208319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</p:grpSp>
      <p:sp>
        <p:nvSpPr>
          <p:cNvPr id="4099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0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7/15/2014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2014 Esri User Conference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69357-CA79-4793-80B0-E99F2612CB7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7/15/2014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2014 Esri User Conference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31064-334C-4A7C-BDA8-36B1F44251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7/15/2014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2014 Esri User Conference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1216D-364A-44F9-A9AF-BA09ACBB63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7/15/2014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2014 Esri User Conference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CA5BF-8D0D-43AA-A25A-657A7367558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7/15/2014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2014 Esri User Conference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41E4A-499D-4D3D-BDF6-A2A79884607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7/15/2014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2014 Esri User Conference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D71CE-1E99-4763-895B-4F7EA4C59A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577690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7/15/2014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2014 Esri User Conference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69ED7-BC94-4CE1-8A1C-E2D3C44003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7/15/2014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2014 Esri User Conference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8CA3D-B63B-466B-B32D-D491B13726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7/15/2014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2014 Esri User Conference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8D8F8-5029-463F-A312-F31E0E0A59E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7/15/2014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2014 Esri User Conference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F3344-3A9A-49FE-906D-0FC0F10884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7/15/2014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2014 Esri User Conference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A3635-BDD9-42FF-A9F2-3C72EFBFD9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7/15/2014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2014 Esri User Conference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918DA-D5EC-499D-A572-D298ECD948D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7/15/2014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2014 Esri User Conference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5685B-4F58-4152-8503-90712FB90A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7/15/2014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2014 Esri User Conference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DBBB-C4C0-444A-8DBD-5F51AB103F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7/15/2014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2014 Esri User Conference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A1C26-F9BC-4D45-919C-F971EF891D1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7/15/2014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2014 Esri User Conference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801AA-DCF4-45F6-B006-4B8BCB3265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08319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7/15/2014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2014 Esri User Conference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61B52-C0F4-44B1-9A2C-E483335271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7/15/2014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2014 Esri User Conference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3C68C-9489-45E0-8ECB-6CA4BF6D097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4630-DD74-43D5-BF7A-D4A8709C56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EBFE9-79BB-431F-AEDF-EF334E7ED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D276-2EBF-488A-8F62-A20F57E61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EEF-DFCF-4914-8D02-439C78478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B84CC-0CF7-4CCF-AD9F-51BCC6DE2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C175-7EF2-4F00-94D5-418B427E8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EF0-46D9-49D1-A73D-CC3C5E0924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6858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796C0-5616-4671-916D-78672A9E74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CFBE-1EA4-41CC-A931-B7F6B27399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7D8C-FDDC-46E0-838C-D3F51F3C71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7CBAB-5408-4D97-B991-B3AE1B0ABD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F13AD-AE3B-45A1-8EF4-92D01EA264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17F09-66E2-450A-AC64-C72D54F901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05210-6BDA-47F5-9DDE-535CA5988A0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A18C-E9A6-47C1-A0F9-77874924C9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B2E6A-2A77-476D-B551-F7579687B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97625-C674-4683-8293-1C704BE551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47834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5BE42-E9F5-4D2B-8957-A8D1945E7D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4630-DD74-43D5-BF7A-D4A8709C56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EBFE9-79BB-431F-AEDF-EF334E7ED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D276-2EBF-488A-8F62-A20F57E61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EEF-DFCF-4914-8D02-439C78478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B84CC-0CF7-4CCF-AD9F-51BCC6DE2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C175-7EF2-4F00-94D5-418B427E8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EF0-46D9-49D1-A73D-CC3C5E0924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796C0-5616-4671-916D-78672A9E74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CFBE-1EA4-41CC-A931-B7F6B27399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19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7D8C-FDDC-46E0-838C-D3F51F3C71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7CBAB-5408-4D97-B991-B3AE1B0ABD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F13AD-AE3B-45A1-8EF4-92D01EA264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17F09-66E2-450A-AC64-C72D54F901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05210-6BDA-47F5-9DDE-535CA5988A0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A18C-E9A6-47C1-A0F9-77874924C9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B2E6A-2A77-476D-B551-F7579687B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97625-C674-4683-8293-1C704BE551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5BE42-E9F5-4D2B-8957-A8D1945E7D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4630-DD74-43D5-BF7A-D4A8709C56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7750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EBFE9-79BB-431F-AEDF-EF334E7ED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D276-2EBF-488A-8F62-A20F57E61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EEF-DFCF-4914-8D02-439C78478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B84CC-0CF7-4CCF-AD9F-51BCC6DE2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C175-7EF2-4F00-94D5-418B427E8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EF0-46D9-49D1-A73D-CC3C5E0924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796C0-5616-4671-916D-78672A9E74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CFBE-1EA4-41CC-A931-B7F6B27399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7D8C-FDDC-46E0-838C-D3F51F3C71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7CBAB-5408-4D97-B991-B3AE1B0ABD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22266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F13AD-AE3B-45A1-8EF4-92D01EA264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17F09-66E2-450A-AC64-C72D54F901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05210-6BDA-47F5-9DDE-535CA5988A0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A18C-E9A6-47C1-A0F9-77874924C9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B2E6A-2A77-476D-B551-F7579687B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97625-C674-4683-8293-1C704BE551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5BE42-E9F5-4D2B-8957-A8D1945E7D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4630-DD74-43D5-BF7A-D4A8709C56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EBFE9-79BB-431F-AEDF-EF334E7ED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D276-2EBF-488A-8F62-A20F57E61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8568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EEF-DFCF-4914-8D02-439C78478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B84CC-0CF7-4CCF-AD9F-51BCC6DE2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C175-7EF2-4F00-94D5-418B427E8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EF0-46D9-49D1-A73D-CC3C5E0924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796C0-5616-4671-916D-78672A9E74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CFBE-1EA4-41CC-A931-B7F6B27399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7D8C-FDDC-46E0-838C-D3F51F3C71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7CBAB-5408-4D97-B991-B3AE1B0ABD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F13AD-AE3B-45A1-8EF4-92D01EA264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17F09-66E2-450A-AC64-C72D54F901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40433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05210-6BDA-47F5-9DDE-535CA5988A0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A18C-E9A6-47C1-A0F9-77874924C9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B2E6A-2A77-476D-B551-F7579687B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97625-C674-4683-8293-1C704BE551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5BE42-E9F5-4D2B-8957-A8D1945E7D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4630-DD74-43D5-BF7A-D4A8709C56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EBFE9-79BB-431F-AEDF-EF334E7ED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D276-2EBF-488A-8F62-A20F57E61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EEF-DFCF-4914-8D02-439C78478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B84CC-0CF7-4CCF-AD9F-51BCC6DE2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1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17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05.xml"/><Relationship Id="rId16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3.xml"/><Relationship Id="rId19" Type="http://schemas.openxmlformats.org/officeDocument/2006/relationships/theme" Target="../theme/theme15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3993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994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994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3994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994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994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994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994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994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994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995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995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995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995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995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995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995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995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995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995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996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996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996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996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996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996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996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3996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996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997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997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3997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>
                  <a:defRPr/>
                </a:pPr>
                <a:endParaRPr lang="en-US" b="1">
                  <a:solidFill>
                    <a:srgbClr val="FFFFFF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997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997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>
                <a:defRPr/>
              </a:pPr>
              <a:endParaRPr lang="en-US" b="1">
                <a:solidFill>
                  <a:srgbClr val="FFFFFF"/>
                </a:solidFill>
                <a:latin typeface="Verdana" pitchFamily="34" charset="0"/>
                <a:cs typeface="Arial" pitchFamily="34" charset="0"/>
              </a:endParaRPr>
            </a:p>
          </p:txBody>
        </p:sp>
      </p:grpSp>
      <p:sp>
        <p:nvSpPr>
          <p:cNvPr id="3997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97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pPr defTabSz="914400">
              <a:defRPr/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7/15/2014</a:t>
            </a:r>
            <a:endParaRPr lang="en-US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997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pPr algn="ctr" defTabSz="914400">
              <a:defRPr/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2014 Esri User Conference</a:t>
            </a:r>
            <a:endParaRPr lang="en-US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997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pPr defTabSz="914400">
              <a:defRPr/>
            </a:pPr>
            <a:fld id="{33367013-ACA6-4956-A676-6FE159891B5C}" type="slidenum">
              <a:rPr lang="en-US">
                <a:solidFill>
                  <a:srgbClr val="FFFFFF"/>
                </a:solidFill>
                <a:latin typeface="Verdana" pitchFamily="34" charset="0"/>
              </a:rPr>
              <a:pPr defTabSz="914400">
                <a:defRPr/>
              </a:pPr>
              <a:t>‹#›</a:t>
            </a:fld>
            <a:endParaRPr lang="en-US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997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  <p:sldLayoutId id="2147484073" r:id="rId17"/>
    <p:sldLayoutId id="2147484074" r:id="rId18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Verdana" pitchFamily="34" charset="0"/>
          <a:cs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Verdana" pitchFamily="34" charset="0"/>
          <a:cs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Verdana" pitchFamily="34" charset="0"/>
          <a:cs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ea typeface="Verdana" pitchFamily="34" charset="0"/>
          <a:cs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Verdana" pitchFamily="34" charset="0"/>
          <a:cs typeface="Verdan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Verdana" pitchFamily="34" charset="0"/>
          <a:cs typeface="Verdan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Verdana" pitchFamily="34" charset="0"/>
          <a:cs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Verdana" pitchFamily="34" charset="0"/>
          <a:cs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Verdana" pitchFamily="34" charset="0"/>
          <a:cs typeface="Verdan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t>7/15/2014</a:t>
            </a:r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t>2014 Esri User Conference</a:t>
            </a:r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FD0F6734-3762-42A7-936F-6CB6153703F4}" type="slidenum">
              <a:rPr lang="en-US" b="1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pPr defTabSz="914400"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t>7/15/2014</a:t>
            </a:r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t>2014 Esri User Conference</a:t>
            </a:r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FD0F6734-3762-42A7-936F-6CB6153703F4}" type="slidenum">
              <a:rPr lang="en-US" b="1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pPr defTabSz="914400"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t>7/15/2014</a:t>
            </a:r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t>2014 Esri User Conference</a:t>
            </a:r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FD0F6734-3762-42A7-936F-6CB6153703F4}" type="slidenum">
              <a:rPr lang="en-US" b="1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pPr defTabSz="914400"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t>7/15/2014</a:t>
            </a:r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t>2014 Esri User Conference</a:t>
            </a:r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FD0F6734-3762-42A7-936F-6CB6153703F4}" type="slidenum">
              <a:rPr lang="en-US" b="1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pPr defTabSz="914400"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t>7/15/2014</a:t>
            </a:r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t>2014 Esri User Conference</a:t>
            </a:r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FD0F6734-3762-42A7-936F-6CB6153703F4}" type="slidenum">
              <a:rPr lang="en-US" b="1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pPr defTabSz="914400"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  <p:sldLayoutId id="2147483957" r:id="rId18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t>7/15/2014</a:t>
            </a:r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t>2014 Esri User Conference</a:t>
            </a:r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FD0F6734-3762-42A7-936F-6CB6153703F4}" type="slidenum">
              <a:rPr lang="en-US" b="1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pPr defTabSz="914400"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  <p:sldLayoutId id="2147483975" r:id="rId17"/>
    <p:sldLayoutId id="2147483976" r:id="rId18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t>7/15/2014</a:t>
            </a:r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t>2014 Esri User Conference</a:t>
            </a:r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FD0F6734-3762-42A7-936F-6CB6153703F4}" type="slidenum">
              <a:rPr lang="en-US" b="1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pPr defTabSz="914400"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1321555" y="944724"/>
            <a:ext cx="6300700" cy="202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i="1" dirty="0" smtClean="0">
                <a:solidFill>
                  <a:srgbClr val="1F497D">
                    <a:lumMod val="75000"/>
                  </a:srgbClr>
                </a:solidFill>
                <a:latin typeface="Times New Roman" charset="0"/>
                <a:cs typeface="Times New Roman" charset="0"/>
              </a:rPr>
              <a:t>An NGS Illustrated Guide to Geodesy for GIS Professionals</a:t>
            </a:r>
            <a:endParaRPr lang="en-US" sz="4800" b="1" i="1" dirty="0" smtClean="0">
              <a:solidFill>
                <a:srgbClr val="1F497D">
                  <a:lumMod val="75000"/>
                </a:srgbClr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564" y="3940024"/>
            <a:ext cx="31073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Michael Dennis, RLS, PE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michael.dennis@noaa.gov</a:t>
            </a:r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>
          <a:xfrm>
            <a:off x="700465" y="5976713"/>
            <a:ext cx="1645920" cy="548631"/>
            <a:chOff x="6437376" y="5769864"/>
            <a:chExt cx="2304288" cy="76808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5400" t="39041" r="37400" b="33343"/>
            <a:stretch>
              <a:fillRect/>
            </a:stretch>
          </p:blipFill>
          <p:spPr bwMode="auto">
            <a:xfrm>
              <a:off x="6437376" y="5769864"/>
              <a:ext cx="2157984" cy="768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8412480" y="5879592"/>
              <a:ext cx="3291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®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47564" y="4748371"/>
            <a:ext cx="349873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6600"/>
                </a:solidFill>
              </a:rPr>
              <a:t>Esri User Conference</a:t>
            </a:r>
            <a:r>
              <a:rPr lang="en-US" sz="2000" b="1" dirty="0" smtClean="0">
                <a:solidFill>
                  <a:srgbClr val="C00000"/>
                </a:solidFill>
              </a:rPr>
              <a:t/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San Diego Convention Center</a:t>
            </a:r>
          </a:p>
          <a:p>
            <a:r>
              <a:rPr lang="en-US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July 14-18, 2014  •  San Diego, CA</a:t>
            </a:r>
          </a:p>
        </p:txBody>
      </p:sp>
      <p:grpSp>
        <p:nvGrpSpPr>
          <p:cNvPr id="3" name="Group 15"/>
          <p:cNvGrpSpPr>
            <a:grpSpLocks noChangeAspect="1"/>
          </p:cNvGrpSpPr>
          <p:nvPr/>
        </p:nvGrpSpPr>
        <p:grpSpPr>
          <a:xfrm>
            <a:off x="4139952" y="1842472"/>
            <a:ext cx="4705755" cy="4754880"/>
            <a:chOff x="5806466" y="2103120"/>
            <a:chExt cx="3257830" cy="3291840"/>
          </a:xfrm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5864012" y="2165774"/>
              <a:ext cx="3154680" cy="31547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219" name="Picture 3" descr="D:\GIS\NGS\Datum_trans\Export\Horiz_NAD83_to_IGS08_2022_NA.png"/>
            <p:cNvPicPr>
              <a:picLocks noChangeAspect="1" noChangeArrowheads="1"/>
            </p:cNvPicPr>
            <p:nvPr/>
          </p:nvPicPr>
          <p:blipFill>
            <a:blip r:embed="rId4"/>
            <a:srcRect l="19000" t="3001" r="19000" b="3001"/>
            <a:stretch>
              <a:fillRect/>
            </a:stretch>
          </p:blipFill>
          <p:spPr bwMode="auto">
            <a:xfrm>
              <a:off x="5806466" y="2103120"/>
              <a:ext cx="3257830" cy="32918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A (very) brief history of NAD 83 datum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94" y="1234440"/>
            <a:ext cx="6697004" cy="512191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</a:pPr>
            <a:r>
              <a:rPr lang="en-US" dirty="0" smtClean="0"/>
              <a:t>Original realization completed in 1986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Almost entirely classical (optical) observations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“High Accuracy Reference Network” (HARN) realizations (1990s)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Done essentially state-by-state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Based on GNSS but classical stations included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National Re-Adjustment of 2007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NAD 83(NSRS2007/CORS96) epoch 2002.00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Nationwide adjustment (GNSS only)</a:t>
            </a:r>
          </a:p>
          <a:p>
            <a:pPr>
              <a:lnSpc>
                <a:spcPct val="115000"/>
              </a:lnSpc>
            </a:pPr>
            <a:r>
              <a:rPr lang="en-US" b="1" i="1" dirty="0" smtClean="0"/>
              <a:t>NAD 83 (2011/PA11/MA11) epoch 2010.00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Also nationwide GNSS-only adjustment</a:t>
            </a:r>
          </a:p>
          <a:p>
            <a:pPr lvl="1">
              <a:lnSpc>
                <a:spcPct val="115000"/>
              </a:lnSpc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new datum! (still NAD 83)</a:t>
            </a:r>
          </a:p>
        </p:txBody>
      </p:sp>
      <p:pic>
        <p:nvPicPr>
          <p:cNvPr id="5" name="Picture 5" descr="bilby_tower_light"/>
          <p:cNvPicPr>
            <a:picLocks noChangeAspect="1" noChangeArrowheads="1"/>
          </p:cNvPicPr>
          <p:nvPr/>
        </p:nvPicPr>
        <p:blipFill>
          <a:blip r:embed="rId2"/>
          <a:srcRect r="24116"/>
          <a:stretch>
            <a:fillRect/>
          </a:stretch>
        </p:blipFill>
        <p:spPr>
          <a:xfrm>
            <a:off x="6892398" y="1280160"/>
            <a:ext cx="2139462" cy="381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Corbin_VA"/>
          <p:cNvPicPr>
            <a:picLocks noChangeAspect="1" noChangeArrowheads="1"/>
          </p:cNvPicPr>
          <p:nvPr/>
        </p:nvPicPr>
        <p:blipFill>
          <a:blip r:embed="rId3"/>
          <a:srcRect l="15018" r="20513" b="5383"/>
          <a:stretch>
            <a:fillRect/>
          </a:stretch>
        </p:blipFill>
        <p:spPr>
          <a:xfrm>
            <a:off x="6623538" y="2683968"/>
            <a:ext cx="2063262" cy="40375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71363" name="Picture 3" descr="D:\GIS\NGS\NA2011\All_NA2011\Export\All_NA2011_F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 rot="3066877">
            <a:off x="4834232" y="894660"/>
            <a:ext cx="4463333" cy="337510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 rot="21073751">
            <a:off x="2809875" y="290513"/>
            <a:ext cx="2381250" cy="139541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 rot="18365453">
            <a:off x="30956" y="3126582"/>
            <a:ext cx="1443037" cy="69215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 rot="20257565">
            <a:off x="979488" y="2408238"/>
            <a:ext cx="3797300" cy="29591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35240" y="2025134"/>
            <a:ext cx="92519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CONUS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1880" y="1234440"/>
            <a:ext cx="80701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Alaska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4385" y="2209800"/>
            <a:ext cx="90441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Pacific </a:t>
            </a:r>
            <a:b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(MA11)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7000" y="3962400"/>
            <a:ext cx="14741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Pacific (PA11)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983" y="5581689"/>
            <a:ext cx="3938973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prstClr val="black"/>
                </a:solidFill>
              </a:rPr>
              <a:t>GIS is only for low spatial accuracy?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Median accuracy (95% conf.):</a:t>
            </a:r>
          </a:p>
          <a:p>
            <a:r>
              <a:rPr lang="en-US" sz="2000" b="1" dirty="0" smtClean="0">
                <a:solidFill>
                  <a:prstClr val="black"/>
                </a:solidFill>
              </a:rPr>
              <a:t>0.9 cm </a:t>
            </a:r>
            <a:r>
              <a:rPr lang="en-US" sz="2000" b="1" dirty="0" err="1" smtClean="0">
                <a:solidFill>
                  <a:prstClr val="black"/>
                </a:solidFill>
              </a:rPr>
              <a:t>horiz</a:t>
            </a:r>
            <a:r>
              <a:rPr lang="en-US" sz="2000" b="1" dirty="0" smtClean="0">
                <a:solidFill>
                  <a:prstClr val="black"/>
                </a:solidFill>
              </a:rPr>
              <a:t>, 1.5 cm height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6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A (very) brief history of WGS 84 datum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94" y="1280160"/>
            <a:ext cx="6891206" cy="520918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Original realization completed in 1987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“Same” as original NAD 83 (</a:t>
            </a:r>
            <a:r>
              <a:rPr lang="en-US" b="1" i="1" dirty="0" smtClean="0"/>
              <a:t>to within ±1-2 m</a:t>
            </a:r>
            <a:r>
              <a:rPr lang="en-US" dirty="0" smtClean="0"/>
              <a:t>)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WGS 84 (G730) — adopted Jan 1994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Aligned with ITRF91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WGS 84 (G873) — adopted Sep 1996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Aligned with ITRF94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WGS 84 (G1150) — adopted Jan 2002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Aligned with ITRF2000 (at epoch 2001.00)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WGS 84 (G1674) — adopted Feb 2012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Aligned with ITRF2008  (at epoch 2005.00)</a:t>
            </a:r>
          </a:p>
          <a:p>
            <a:pPr>
              <a:lnSpc>
                <a:spcPct val="110000"/>
              </a:lnSpc>
            </a:pPr>
            <a:r>
              <a:rPr lang="en-US" b="1" i="1" dirty="0" smtClean="0"/>
              <a:t>WGS 84 (G1762) — adopted Oct 2013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Also aligned with ITRF2008 (at epoch 2005.00)</a:t>
            </a:r>
          </a:p>
          <a:p>
            <a:pPr lvl="1">
              <a:lnSpc>
                <a:spcPct val="110000"/>
              </a:lnSpc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 that current NAD 83 is epoch 2010.00</a:t>
            </a:r>
          </a:p>
        </p:txBody>
      </p:sp>
      <p:pic>
        <p:nvPicPr>
          <p:cNvPr id="4" name="Picture 4" descr="gps_s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5084" y="1417638"/>
            <a:ext cx="2301716" cy="254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76" y="1405467"/>
            <a:ext cx="8764563" cy="495088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Positions for entire Earth (or large part of Earth)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For modern datums these are 3-D</a:t>
            </a:r>
          </a:p>
          <a:p>
            <a:pPr lvl="2">
              <a:lnSpc>
                <a:spcPct val="110000"/>
              </a:lnSpc>
            </a:pPr>
            <a:r>
              <a:rPr lang="en-US" dirty="0" smtClean="0"/>
              <a:t>With velocities they are 4-D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Here concerned with </a:t>
            </a:r>
            <a:r>
              <a:rPr lang="en-US" i="1" dirty="0" smtClean="0"/>
              <a:t>geometric coordinates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Two main types: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Latitude, longitude, and ellipsoid height:  </a:t>
            </a:r>
            <a:r>
              <a:rPr lang="el-GR" sz="3200" b="1" i="1" dirty="0" smtClean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3200" b="1" dirty="0" smtClean="0">
                <a:latin typeface="Times New Roman" pitchFamily="18" charset="0"/>
                <a:cs typeface="Arial" pitchFamily="34" charset="0"/>
              </a:rPr>
              <a:t>, </a:t>
            </a:r>
            <a:r>
              <a:rPr lang="el-GR" sz="3200" b="1" i="1" dirty="0" smtClean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sz="3200" b="1" dirty="0" smtClean="0">
                <a:latin typeface="Times New Roman" pitchFamily="18" charset="0"/>
                <a:cs typeface="Arial" pitchFamily="34" charset="0"/>
              </a:rPr>
              <a:t>, </a:t>
            </a:r>
            <a:r>
              <a:rPr lang="en-US" sz="3200" b="1" i="1" dirty="0" smtClean="0">
                <a:latin typeface="Times New Roman" pitchFamily="18" charset="0"/>
                <a:cs typeface="Arial" pitchFamily="34" charset="0"/>
              </a:rPr>
              <a:t>h</a:t>
            </a:r>
            <a:endParaRPr lang="en-US" sz="3200" dirty="0" smtClean="0"/>
          </a:p>
          <a:p>
            <a:pPr lvl="1">
              <a:lnSpc>
                <a:spcPct val="110000"/>
              </a:lnSpc>
            </a:pPr>
            <a:r>
              <a:rPr lang="en-US" dirty="0" smtClean="0"/>
              <a:t>Earth-Centered, Earth Fixed (ECEF) Cartesian: 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X, Y, Z</a:t>
            </a:r>
          </a:p>
          <a:p>
            <a:pPr lvl="2">
              <a:lnSpc>
                <a:spcPct val="110000"/>
              </a:lnSpc>
            </a:pPr>
            <a:r>
              <a:rPr lang="en-US" dirty="0" smtClean="0"/>
              <a:t>Used for many types of geodetic computations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Can covert between both types without error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586155"/>
            <a:ext cx="9144000" cy="582245"/>
          </a:xfrm>
        </p:spPr>
        <p:txBody>
          <a:bodyPr/>
          <a:lstStyle/>
          <a:p>
            <a:r>
              <a:rPr lang="en-US" dirty="0" smtClean="0"/>
              <a:t>Understanding geodetic coordinates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reeform 168"/>
          <p:cNvSpPr>
            <a:spLocks/>
          </p:cNvSpPr>
          <p:nvPr/>
        </p:nvSpPr>
        <p:spPr bwMode="auto">
          <a:xfrm>
            <a:off x="1476375" y="1520825"/>
            <a:ext cx="6119813" cy="4787900"/>
          </a:xfrm>
          <a:custGeom>
            <a:avLst/>
            <a:gdLst>
              <a:gd name="T0" fmla="*/ 1746 w 3901"/>
              <a:gd name="T1" fmla="*/ 23 h 3016"/>
              <a:gd name="T2" fmla="*/ 1451 w 3901"/>
              <a:gd name="T3" fmla="*/ 68 h 3016"/>
              <a:gd name="T4" fmla="*/ 1225 w 3901"/>
              <a:gd name="T5" fmla="*/ 159 h 3016"/>
              <a:gd name="T6" fmla="*/ 1020 w 3901"/>
              <a:gd name="T7" fmla="*/ 272 h 3016"/>
              <a:gd name="T8" fmla="*/ 748 w 3901"/>
              <a:gd name="T9" fmla="*/ 386 h 3016"/>
              <a:gd name="T10" fmla="*/ 476 w 3901"/>
              <a:gd name="T11" fmla="*/ 544 h 3016"/>
              <a:gd name="T12" fmla="*/ 363 w 3901"/>
              <a:gd name="T13" fmla="*/ 680 h 3016"/>
              <a:gd name="T14" fmla="*/ 227 w 3901"/>
              <a:gd name="T15" fmla="*/ 930 h 3016"/>
              <a:gd name="T16" fmla="*/ 113 w 3901"/>
              <a:gd name="T17" fmla="*/ 1202 h 3016"/>
              <a:gd name="T18" fmla="*/ 23 w 3901"/>
              <a:gd name="T19" fmla="*/ 1429 h 3016"/>
              <a:gd name="T20" fmla="*/ 0 w 3901"/>
              <a:gd name="T21" fmla="*/ 1701 h 3016"/>
              <a:gd name="T22" fmla="*/ 45 w 3901"/>
              <a:gd name="T23" fmla="*/ 1950 h 3016"/>
              <a:gd name="T24" fmla="*/ 159 w 3901"/>
              <a:gd name="T25" fmla="*/ 2200 h 3016"/>
              <a:gd name="T26" fmla="*/ 431 w 3901"/>
              <a:gd name="T27" fmla="*/ 2449 h 3016"/>
              <a:gd name="T28" fmla="*/ 635 w 3901"/>
              <a:gd name="T29" fmla="*/ 2563 h 3016"/>
              <a:gd name="T30" fmla="*/ 839 w 3901"/>
              <a:gd name="T31" fmla="*/ 2676 h 3016"/>
              <a:gd name="T32" fmla="*/ 1066 w 3901"/>
              <a:gd name="T33" fmla="*/ 2812 h 3016"/>
              <a:gd name="T34" fmla="*/ 1361 w 3901"/>
              <a:gd name="T35" fmla="*/ 2948 h 3016"/>
              <a:gd name="T36" fmla="*/ 1701 w 3901"/>
              <a:gd name="T37" fmla="*/ 3016 h 3016"/>
              <a:gd name="T38" fmla="*/ 2041 w 3901"/>
              <a:gd name="T39" fmla="*/ 2994 h 3016"/>
              <a:gd name="T40" fmla="*/ 2540 w 3901"/>
              <a:gd name="T41" fmla="*/ 2903 h 3016"/>
              <a:gd name="T42" fmla="*/ 2971 w 3901"/>
              <a:gd name="T43" fmla="*/ 2812 h 3016"/>
              <a:gd name="T44" fmla="*/ 3311 w 3901"/>
              <a:gd name="T45" fmla="*/ 2608 h 3016"/>
              <a:gd name="T46" fmla="*/ 3493 w 3901"/>
              <a:gd name="T47" fmla="*/ 2381 h 3016"/>
              <a:gd name="T48" fmla="*/ 3651 w 3901"/>
              <a:gd name="T49" fmla="*/ 2132 h 3016"/>
              <a:gd name="T50" fmla="*/ 3765 w 3901"/>
              <a:gd name="T51" fmla="*/ 1882 h 3016"/>
              <a:gd name="T52" fmla="*/ 3878 w 3901"/>
              <a:gd name="T53" fmla="*/ 1656 h 3016"/>
              <a:gd name="T54" fmla="*/ 3901 w 3901"/>
              <a:gd name="T55" fmla="*/ 1451 h 3016"/>
              <a:gd name="T56" fmla="*/ 3833 w 3901"/>
              <a:gd name="T57" fmla="*/ 1202 h 3016"/>
              <a:gd name="T58" fmla="*/ 3697 w 3901"/>
              <a:gd name="T59" fmla="*/ 998 h 3016"/>
              <a:gd name="T60" fmla="*/ 3583 w 3901"/>
              <a:gd name="T61" fmla="*/ 771 h 3016"/>
              <a:gd name="T62" fmla="*/ 3493 w 3901"/>
              <a:gd name="T63" fmla="*/ 590 h 3016"/>
              <a:gd name="T64" fmla="*/ 3288 w 3901"/>
              <a:gd name="T65" fmla="*/ 431 h 3016"/>
              <a:gd name="T66" fmla="*/ 3084 w 3901"/>
              <a:gd name="T67" fmla="*/ 295 h 3016"/>
              <a:gd name="T68" fmla="*/ 2903 w 3901"/>
              <a:gd name="T69" fmla="*/ 227 h 3016"/>
              <a:gd name="T70" fmla="*/ 2427 w 3901"/>
              <a:gd name="T71" fmla="*/ 136 h 3016"/>
              <a:gd name="T72" fmla="*/ 2177 w 3901"/>
              <a:gd name="T73" fmla="*/ 68 h 3016"/>
              <a:gd name="T74" fmla="*/ 1950 w 3901"/>
              <a:gd name="T75" fmla="*/ 0 h 301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901"/>
              <a:gd name="T115" fmla="*/ 0 h 3016"/>
              <a:gd name="T116" fmla="*/ 3901 w 3901"/>
              <a:gd name="T117" fmla="*/ 3016 h 301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901" h="3016">
                <a:moveTo>
                  <a:pt x="1950" y="0"/>
                </a:moveTo>
                <a:lnTo>
                  <a:pt x="1746" y="23"/>
                </a:lnTo>
                <a:lnTo>
                  <a:pt x="1587" y="45"/>
                </a:lnTo>
                <a:lnTo>
                  <a:pt x="1451" y="68"/>
                </a:lnTo>
                <a:lnTo>
                  <a:pt x="1315" y="113"/>
                </a:lnTo>
                <a:lnTo>
                  <a:pt x="1225" y="159"/>
                </a:lnTo>
                <a:lnTo>
                  <a:pt x="1111" y="227"/>
                </a:lnTo>
                <a:lnTo>
                  <a:pt x="1020" y="272"/>
                </a:lnTo>
                <a:lnTo>
                  <a:pt x="884" y="340"/>
                </a:lnTo>
                <a:lnTo>
                  <a:pt x="748" y="386"/>
                </a:lnTo>
                <a:lnTo>
                  <a:pt x="590" y="454"/>
                </a:lnTo>
                <a:lnTo>
                  <a:pt x="476" y="544"/>
                </a:lnTo>
                <a:lnTo>
                  <a:pt x="385" y="635"/>
                </a:lnTo>
                <a:lnTo>
                  <a:pt x="363" y="680"/>
                </a:lnTo>
                <a:lnTo>
                  <a:pt x="295" y="794"/>
                </a:lnTo>
                <a:lnTo>
                  <a:pt x="227" y="930"/>
                </a:lnTo>
                <a:lnTo>
                  <a:pt x="159" y="1043"/>
                </a:lnTo>
                <a:lnTo>
                  <a:pt x="113" y="1202"/>
                </a:lnTo>
                <a:lnTo>
                  <a:pt x="68" y="1315"/>
                </a:lnTo>
                <a:lnTo>
                  <a:pt x="23" y="1429"/>
                </a:lnTo>
                <a:lnTo>
                  <a:pt x="0" y="1610"/>
                </a:lnTo>
                <a:lnTo>
                  <a:pt x="0" y="1701"/>
                </a:lnTo>
                <a:lnTo>
                  <a:pt x="23" y="1814"/>
                </a:lnTo>
                <a:lnTo>
                  <a:pt x="45" y="1950"/>
                </a:lnTo>
                <a:lnTo>
                  <a:pt x="91" y="2087"/>
                </a:lnTo>
                <a:lnTo>
                  <a:pt x="159" y="2200"/>
                </a:lnTo>
                <a:lnTo>
                  <a:pt x="295" y="2359"/>
                </a:lnTo>
                <a:lnTo>
                  <a:pt x="431" y="2449"/>
                </a:lnTo>
                <a:lnTo>
                  <a:pt x="544" y="2517"/>
                </a:lnTo>
                <a:lnTo>
                  <a:pt x="635" y="2563"/>
                </a:lnTo>
                <a:lnTo>
                  <a:pt x="771" y="2631"/>
                </a:lnTo>
                <a:lnTo>
                  <a:pt x="839" y="2676"/>
                </a:lnTo>
                <a:lnTo>
                  <a:pt x="952" y="2744"/>
                </a:lnTo>
                <a:lnTo>
                  <a:pt x="1066" y="2812"/>
                </a:lnTo>
                <a:lnTo>
                  <a:pt x="1247" y="2903"/>
                </a:lnTo>
                <a:lnTo>
                  <a:pt x="1361" y="2948"/>
                </a:lnTo>
                <a:lnTo>
                  <a:pt x="1519" y="2971"/>
                </a:lnTo>
                <a:lnTo>
                  <a:pt x="1701" y="3016"/>
                </a:lnTo>
                <a:lnTo>
                  <a:pt x="1837" y="3016"/>
                </a:lnTo>
                <a:lnTo>
                  <a:pt x="2041" y="2994"/>
                </a:lnTo>
                <a:lnTo>
                  <a:pt x="2291" y="2971"/>
                </a:lnTo>
                <a:lnTo>
                  <a:pt x="2540" y="2903"/>
                </a:lnTo>
                <a:lnTo>
                  <a:pt x="2721" y="2858"/>
                </a:lnTo>
                <a:lnTo>
                  <a:pt x="2971" y="2812"/>
                </a:lnTo>
                <a:lnTo>
                  <a:pt x="3175" y="2722"/>
                </a:lnTo>
                <a:lnTo>
                  <a:pt x="3311" y="2608"/>
                </a:lnTo>
                <a:lnTo>
                  <a:pt x="3447" y="2472"/>
                </a:lnTo>
                <a:lnTo>
                  <a:pt x="3493" y="2381"/>
                </a:lnTo>
                <a:lnTo>
                  <a:pt x="3583" y="2245"/>
                </a:lnTo>
                <a:lnTo>
                  <a:pt x="3651" y="2132"/>
                </a:lnTo>
                <a:lnTo>
                  <a:pt x="3719" y="1996"/>
                </a:lnTo>
                <a:lnTo>
                  <a:pt x="3765" y="1882"/>
                </a:lnTo>
                <a:lnTo>
                  <a:pt x="3833" y="1746"/>
                </a:lnTo>
                <a:lnTo>
                  <a:pt x="3878" y="1656"/>
                </a:lnTo>
                <a:lnTo>
                  <a:pt x="3901" y="1565"/>
                </a:lnTo>
                <a:lnTo>
                  <a:pt x="3901" y="1451"/>
                </a:lnTo>
                <a:lnTo>
                  <a:pt x="3878" y="1315"/>
                </a:lnTo>
                <a:lnTo>
                  <a:pt x="3833" y="1202"/>
                </a:lnTo>
                <a:lnTo>
                  <a:pt x="3765" y="1089"/>
                </a:lnTo>
                <a:lnTo>
                  <a:pt x="3697" y="998"/>
                </a:lnTo>
                <a:lnTo>
                  <a:pt x="3651" y="907"/>
                </a:lnTo>
                <a:lnTo>
                  <a:pt x="3583" y="771"/>
                </a:lnTo>
                <a:lnTo>
                  <a:pt x="3538" y="680"/>
                </a:lnTo>
                <a:lnTo>
                  <a:pt x="3493" y="590"/>
                </a:lnTo>
                <a:lnTo>
                  <a:pt x="3425" y="522"/>
                </a:lnTo>
                <a:lnTo>
                  <a:pt x="3288" y="431"/>
                </a:lnTo>
                <a:lnTo>
                  <a:pt x="3198" y="363"/>
                </a:lnTo>
                <a:lnTo>
                  <a:pt x="3084" y="295"/>
                </a:lnTo>
                <a:lnTo>
                  <a:pt x="2994" y="272"/>
                </a:lnTo>
                <a:lnTo>
                  <a:pt x="2903" y="227"/>
                </a:lnTo>
                <a:lnTo>
                  <a:pt x="2653" y="181"/>
                </a:lnTo>
                <a:lnTo>
                  <a:pt x="2427" y="136"/>
                </a:lnTo>
                <a:lnTo>
                  <a:pt x="2313" y="113"/>
                </a:lnTo>
                <a:lnTo>
                  <a:pt x="2177" y="68"/>
                </a:lnTo>
                <a:lnTo>
                  <a:pt x="2064" y="23"/>
                </a:lnTo>
                <a:lnTo>
                  <a:pt x="1950" y="0"/>
                </a:lnTo>
                <a:close/>
              </a:path>
            </a:pathLst>
          </a:custGeom>
          <a:gradFill rotWithShape="1">
            <a:gsLst>
              <a:gs pos="0">
                <a:srgbClr val="99CCFF">
                  <a:alpha val="60001"/>
                </a:srgbClr>
              </a:gs>
              <a:gs pos="100000">
                <a:srgbClr val="475E76"/>
              </a:gs>
            </a:gsLst>
            <a:lin ang="2700000" scaled="1"/>
          </a:gra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2024" name="Line 56"/>
          <p:cNvSpPr>
            <a:spLocks noChangeShapeType="1"/>
          </p:cNvSpPr>
          <p:nvPr/>
        </p:nvSpPr>
        <p:spPr bwMode="auto">
          <a:xfrm flipH="1">
            <a:off x="1187450" y="3932238"/>
            <a:ext cx="331311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2026" name="Line 58"/>
          <p:cNvSpPr>
            <a:spLocks noChangeShapeType="1"/>
          </p:cNvSpPr>
          <p:nvPr/>
        </p:nvSpPr>
        <p:spPr bwMode="auto">
          <a:xfrm>
            <a:off x="4535488" y="3932238"/>
            <a:ext cx="0" cy="2592387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2025" name="Line 57"/>
          <p:cNvSpPr>
            <a:spLocks noChangeShapeType="1"/>
          </p:cNvSpPr>
          <p:nvPr/>
        </p:nvSpPr>
        <p:spPr bwMode="auto">
          <a:xfrm flipV="1">
            <a:off x="4572000" y="1701800"/>
            <a:ext cx="1692275" cy="2195513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2029" name="Oval 61"/>
          <p:cNvSpPr>
            <a:spLocks noChangeArrowheads="1"/>
          </p:cNvSpPr>
          <p:nvPr/>
        </p:nvSpPr>
        <p:spPr bwMode="auto">
          <a:xfrm>
            <a:off x="1476375" y="2960688"/>
            <a:ext cx="6119813" cy="1944687"/>
          </a:xfrm>
          <a:prstGeom prst="ellipse">
            <a:avLst/>
          </a:prstGeom>
          <a:solidFill>
            <a:srgbClr val="FFFF99">
              <a:alpha val="30196"/>
            </a:srgbClr>
          </a:solidFill>
          <a:ln w="12700" algn="ctr">
            <a:solidFill>
              <a:srgbClr val="99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5760"/>
            <a:ext cx="91440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1F497D"/>
                </a:solidFill>
              </a:rPr>
              <a:t>Earth-Centered Earth-Fixed (ECEF) coordinates</a:t>
            </a:r>
          </a:p>
        </p:txBody>
      </p:sp>
      <p:sp>
        <p:nvSpPr>
          <p:cNvPr id="211977" name="Oval 9"/>
          <p:cNvSpPr>
            <a:spLocks noChangeArrowheads="1"/>
          </p:cNvSpPr>
          <p:nvPr/>
        </p:nvSpPr>
        <p:spPr bwMode="auto">
          <a:xfrm>
            <a:off x="1476375" y="1592263"/>
            <a:ext cx="6119813" cy="467995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1979" name="Text Box 11"/>
          <p:cNvSpPr txBox="1">
            <a:spLocks noChangeArrowheads="1"/>
          </p:cNvSpPr>
          <p:nvPr/>
        </p:nvSpPr>
        <p:spPr bwMode="auto">
          <a:xfrm>
            <a:off x="1619250" y="728663"/>
            <a:ext cx="2709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eaLnBrk="0" hangingPunct="0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Ellipsoid</a:t>
            </a:r>
          </a:p>
          <a:p>
            <a:pPr algn="ctr" defTabSz="914400" eaLnBrk="0" hangingPunct="0">
              <a:lnSpc>
                <a:spcPct val="90000"/>
              </a:lnSpc>
              <a:defRPr/>
            </a:pPr>
            <a:r>
              <a:rPr lang="en-US" sz="2000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(e.g., GRS-80, WGS-84)</a:t>
            </a:r>
          </a:p>
        </p:txBody>
      </p:sp>
      <p:sp>
        <p:nvSpPr>
          <p:cNvPr id="211981" name="Line 13"/>
          <p:cNvSpPr>
            <a:spLocks noChangeShapeType="1"/>
          </p:cNvSpPr>
          <p:nvPr/>
        </p:nvSpPr>
        <p:spPr bwMode="auto">
          <a:xfrm>
            <a:off x="2987675" y="1412875"/>
            <a:ext cx="144463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1985" name="Text Box 17"/>
          <p:cNvSpPr txBox="1">
            <a:spLocks noChangeArrowheads="1"/>
          </p:cNvSpPr>
          <p:nvPr/>
        </p:nvSpPr>
        <p:spPr bwMode="auto">
          <a:xfrm>
            <a:off x="4608513" y="1016000"/>
            <a:ext cx="3843337" cy="3667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+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Z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 axis (parallel to axis of rotation)</a:t>
            </a:r>
          </a:p>
        </p:txBody>
      </p:sp>
      <p:sp>
        <p:nvSpPr>
          <p:cNvPr id="211986" name="Text Box 18"/>
          <p:cNvSpPr txBox="1">
            <a:spLocks noChangeArrowheads="1"/>
          </p:cNvSpPr>
          <p:nvPr/>
        </p:nvSpPr>
        <p:spPr bwMode="auto">
          <a:xfrm>
            <a:off x="7848600" y="3463925"/>
            <a:ext cx="1223963" cy="9159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+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X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 axis</a:t>
            </a:r>
          </a:p>
          <a:p>
            <a:pPr defTabSz="914400" eaLnBrk="0" hangingPunct="0"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(Prime meridian)</a:t>
            </a:r>
          </a:p>
        </p:txBody>
      </p:sp>
      <p:sp>
        <p:nvSpPr>
          <p:cNvPr id="211987" name="Text Box 19"/>
          <p:cNvSpPr txBox="1">
            <a:spLocks noChangeArrowheads="1"/>
          </p:cNvSpPr>
          <p:nvPr/>
        </p:nvSpPr>
        <p:spPr bwMode="auto">
          <a:xfrm>
            <a:off x="1884363" y="6200775"/>
            <a:ext cx="1692275" cy="3667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eaLnBrk="0" hangingPunct="0"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Y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 axis (90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°W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) </a:t>
            </a:r>
          </a:p>
        </p:txBody>
      </p:sp>
      <p:sp>
        <p:nvSpPr>
          <p:cNvPr id="211993" name="Text Box 25"/>
          <p:cNvSpPr txBox="1">
            <a:spLocks noChangeArrowheads="1"/>
          </p:cNvSpPr>
          <p:nvPr/>
        </p:nvSpPr>
        <p:spPr bwMode="auto">
          <a:xfrm>
            <a:off x="4032250" y="4400550"/>
            <a:ext cx="539750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6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Y</a:t>
            </a:r>
            <a:r>
              <a:rPr lang="en-US" sz="1600" b="1" baseline="-25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1</a:t>
            </a:r>
            <a:endParaRPr lang="en-US" sz="16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11994" name="Text Box 26"/>
          <p:cNvSpPr txBox="1">
            <a:spLocks noChangeArrowheads="1"/>
          </p:cNvSpPr>
          <p:nvPr/>
        </p:nvSpPr>
        <p:spPr bwMode="auto">
          <a:xfrm>
            <a:off x="4476750" y="1881188"/>
            <a:ext cx="493713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0" hangingPunct="0"/>
            <a:r>
              <a:rPr lang="en-US" sz="16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+</a:t>
            </a:r>
            <a:r>
              <a:rPr lang="en-US" sz="16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Z</a:t>
            </a:r>
            <a:r>
              <a:rPr lang="en-US" sz="1600" b="1" baseline="-25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1</a:t>
            </a:r>
            <a:endParaRPr lang="en-US" sz="16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11998" name="Text Box 30"/>
          <p:cNvSpPr txBox="1">
            <a:spLocks noChangeArrowheads="1"/>
          </p:cNvSpPr>
          <p:nvPr/>
        </p:nvSpPr>
        <p:spPr bwMode="auto">
          <a:xfrm>
            <a:off x="5148263" y="3429000"/>
            <a:ext cx="2051050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  <a:cs typeface="Arial" pitchFamily="34" charset="0"/>
              </a:rPr>
              <a:t>Earth mass center</a:t>
            </a:r>
          </a:p>
        </p:txBody>
      </p:sp>
      <p:sp>
        <p:nvSpPr>
          <p:cNvPr id="212007" name="Text Box 39"/>
          <p:cNvSpPr txBox="1">
            <a:spLocks noChangeArrowheads="1"/>
          </p:cNvSpPr>
          <p:nvPr/>
        </p:nvSpPr>
        <p:spPr bwMode="auto">
          <a:xfrm>
            <a:off x="2771775" y="3597275"/>
            <a:ext cx="490538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0" hangingPunct="0"/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6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  <a:r>
              <a:rPr lang="en-US" sz="1600" b="1" baseline="-250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1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12021" name="Text Box 53"/>
          <p:cNvSpPr txBox="1">
            <a:spLocks noChangeArrowheads="1"/>
          </p:cNvSpPr>
          <p:nvPr/>
        </p:nvSpPr>
        <p:spPr bwMode="auto">
          <a:xfrm>
            <a:off x="179388" y="3571875"/>
            <a:ext cx="1044575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eaLnBrk="0" hangingPunct="0"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X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 axis (180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°W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) </a:t>
            </a:r>
          </a:p>
        </p:txBody>
      </p:sp>
      <p:sp>
        <p:nvSpPr>
          <p:cNvPr id="212020" name="Line 52"/>
          <p:cNvSpPr>
            <a:spLocks noChangeShapeType="1"/>
          </p:cNvSpPr>
          <p:nvPr/>
        </p:nvSpPr>
        <p:spPr bwMode="auto">
          <a:xfrm flipH="1">
            <a:off x="2700338" y="2672916"/>
            <a:ext cx="1835150" cy="609600"/>
          </a:xfrm>
          <a:prstGeom prst="line">
            <a:avLst/>
          </a:prstGeom>
          <a:noFill/>
          <a:ln w="12700">
            <a:solidFill>
              <a:srgbClr val="333333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2022" name="Text Box 54"/>
          <p:cNvSpPr txBox="1">
            <a:spLocks noChangeArrowheads="1"/>
          </p:cNvSpPr>
          <p:nvPr/>
        </p:nvSpPr>
        <p:spPr bwMode="auto">
          <a:xfrm>
            <a:off x="6313488" y="1557338"/>
            <a:ext cx="1631950" cy="3667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eaLnBrk="0" hangingPunct="0"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+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Y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 axis (90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°E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) </a:t>
            </a:r>
          </a:p>
        </p:txBody>
      </p:sp>
      <p:sp>
        <p:nvSpPr>
          <p:cNvPr id="212027" name="Text Box 59"/>
          <p:cNvSpPr txBox="1">
            <a:spLocks noChangeArrowheads="1"/>
          </p:cNvSpPr>
          <p:nvPr/>
        </p:nvSpPr>
        <p:spPr bwMode="auto">
          <a:xfrm>
            <a:off x="4572000" y="6345238"/>
            <a:ext cx="1042988" cy="3667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Z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 axis</a:t>
            </a:r>
          </a:p>
        </p:txBody>
      </p:sp>
      <p:sp>
        <p:nvSpPr>
          <p:cNvPr id="212030" name="Text Box 62"/>
          <p:cNvSpPr txBox="1">
            <a:spLocks noChangeArrowheads="1"/>
          </p:cNvSpPr>
          <p:nvPr/>
        </p:nvSpPr>
        <p:spPr bwMode="auto">
          <a:xfrm>
            <a:off x="179388" y="4616450"/>
            <a:ext cx="1298575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eaLnBrk="0" hangingPunct="0"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Equatorial plane</a:t>
            </a:r>
          </a:p>
        </p:txBody>
      </p:sp>
      <p:sp>
        <p:nvSpPr>
          <p:cNvPr id="212033" name="Line 65"/>
          <p:cNvSpPr>
            <a:spLocks noChangeShapeType="1"/>
          </p:cNvSpPr>
          <p:nvPr/>
        </p:nvSpPr>
        <p:spPr bwMode="auto">
          <a:xfrm flipH="1" flipV="1">
            <a:off x="2700337" y="3284984"/>
            <a:ext cx="1511301" cy="755198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2063" name="Line 95"/>
          <p:cNvSpPr>
            <a:spLocks noChangeShapeType="1"/>
          </p:cNvSpPr>
          <p:nvPr/>
        </p:nvSpPr>
        <p:spPr bwMode="auto">
          <a:xfrm flipH="1" flipV="1">
            <a:off x="2700337" y="3282516"/>
            <a:ext cx="287338" cy="146484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2065" name="Text Box 97"/>
          <p:cNvSpPr txBox="1">
            <a:spLocks noChangeArrowheads="1"/>
          </p:cNvSpPr>
          <p:nvPr/>
        </p:nvSpPr>
        <p:spPr bwMode="auto">
          <a:xfrm>
            <a:off x="4967288" y="4232275"/>
            <a:ext cx="468312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l-GR" sz="2400" b="1" i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sz="1400" b="1" baseline="-25000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1</a:t>
            </a:r>
            <a:endParaRPr lang="en-US" sz="1400" b="1">
              <a:solidFill>
                <a:srgbClr val="CC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12066" name="Text Box 98"/>
          <p:cNvSpPr txBox="1">
            <a:spLocks noChangeArrowheads="1"/>
          </p:cNvSpPr>
          <p:nvPr/>
        </p:nvSpPr>
        <p:spPr bwMode="auto">
          <a:xfrm>
            <a:off x="3311860" y="3763888"/>
            <a:ext cx="468313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l-GR" sz="24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1400" b="1" baseline="-25000" dirty="0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1</a:t>
            </a:r>
            <a:endParaRPr lang="en-US" sz="1400" b="1" dirty="0">
              <a:solidFill>
                <a:srgbClr val="CC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12067" name="Text Box 99"/>
          <p:cNvSpPr txBox="1">
            <a:spLocks noChangeArrowheads="1"/>
          </p:cNvSpPr>
          <p:nvPr/>
        </p:nvSpPr>
        <p:spPr bwMode="auto">
          <a:xfrm>
            <a:off x="2987824" y="3053916"/>
            <a:ext cx="468312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n-US" sz="24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400" b="1" baseline="-25000" dirty="0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1</a:t>
            </a:r>
            <a:endParaRPr lang="en-US" sz="1400" b="1" dirty="0">
              <a:solidFill>
                <a:srgbClr val="CC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12076" name="Oval 108"/>
          <p:cNvSpPr>
            <a:spLocks noChangeArrowheads="1"/>
          </p:cNvSpPr>
          <p:nvPr/>
        </p:nvSpPr>
        <p:spPr bwMode="auto">
          <a:xfrm>
            <a:off x="2627313" y="4508500"/>
            <a:ext cx="144462" cy="73025"/>
          </a:xfrm>
          <a:prstGeom prst="ellipse">
            <a:avLst/>
          </a:prstGeom>
          <a:solidFill>
            <a:srgbClr val="5F5F5F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1984" name="Line 16"/>
          <p:cNvSpPr>
            <a:spLocks noChangeShapeType="1"/>
          </p:cNvSpPr>
          <p:nvPr/>
        </p:nvSpPr>
        <p:spPr bwMode="auto">
          <a:xfrm flipH="1">
            <a:off x="2771775" y="3932238"/>
            <a:ext cx="1758950" cy="22685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1978" name="Line 10"/>
          <p:cNvSpPr>
            <a:spLocks noChangeShapeType="1"/>
          </p:cNvSpPr>
          <p:nvPr/>
        </p:nvSpPr>
        <p:spPr bwMode="auto">
          <a:xfrm flipV="1">
            <a:off x="4535488" y="1195388"/>
            <a:ext cx="0" cy="273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1983" name="Line 15"/>
          <p:cNvSpPr>
            <a:spLocks noChangeShapeType="1"/>
          </p:cNvSpPr>
          <p:nvPr/>
        </p:nvSpPr>
        <p:spPr bwMode="auto">
          <a:xfrm flipV="1">
            <a:off x="4535488" y="3932238"/>
            <a:ext cx="334962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2010" name="Text Box 42"/>
          <p:cNvSpPr txBox="1">
            <a:spLocks noChangeArrowheads="1"/>
          </p:cNvSpPr>
          <p:nvPr/>
        </p:nvSpPr>
        <p:spPr bwMode="auto">
          <a:xfrm>
            <a:off x="431800" y="1690687"/>
            <a:ext cx="2447925" cy="396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hangingPunct="0">
              <a:defRPr/>
            </a:pPr>
            <a:r>
              <a:rPr lang="en-US" sz="2000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Point #1, </a:t>
            </a:r>
            <a:r>
              <a:rPr lang="en-US" sz="2000" b="1" dirty="0" smtClean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San Diego</a:t>
            </a:r>
            <a:endParaRPr lang="en-US" sz="2000" b="1" dirty="0">
              <a:solidFill>
                <a:srgbClr val="1F497D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12062" name="Freeform 94"/>
          <p:cNvSpPr>
            <a:spLocks/>
          </p:cNvSpPr>
          <p:nvPr/>
        </p:nvSpPr>
        <p:spPr bwMode="auto">
          <a:xfrm>
            <a:off x="4535488" y="3609975"/>
            <a:ext cx="649287" cy="323850"/>
          </a:xfrm>
          <a:custGeom>
            <a:avLst/>
            <a:gdLst>
              <a:gd name="T0" fmla="*/ 386 w 386"/>
              <a:gd name="T1" fmla="*/ 0 h 182"/>
              <a:gd name="T2" fmla="*/ 204 w 386"/>
              <a:gd name="T3" fmla="*/ 46 h 182"/>
              <a:gd name="T4" fmla="*/ 0 w 386"/>
              <a:gd name="T5" fmla="*/ 182 h 182"/>
              <a:gd name="T6" fmla="*/ 0 60000 65536"/>
              <a:gd name="T7" fmla="*/ 0 60000 65536"/>
              <a:gd name="T8" fmla="*/ 0 60000 65536"/>
              <a:gd name="T9" fmla="*/ 0 w 386"/>
              <a:gd name="T10" fmla="*/ 0 h 182"/>
              <a:gd name="T11" fmla="*/ 386 w 386"/>
              <a:gd name="T12" fmla="*/ 182 h 1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6" h="182">
                <a:moveTo>
                  <a:pt x="386" y="0"/>
                </a:moveTo>
                <a:cubicBezTo>
                  <a:pt x="327" y="8"/>
                  <a:pt x="268" y="16"/>
                  <a:pt x="204" y="46"/>
                </a:cubicBezTo>
                <a:cubicBezTo>
                  <a:pt x="140" y="76"/>
                  <a:pt x="70" y="129"/>
                  <a:pt x="0" y="182"/>
                </a:cubicBezTo>
              </a:path>
            </a:pathLst>
          </a:custGeom>
          <a:noFill/>
          <a:ln w="19050">
            <a:solidFill>
              <a:srgbClr val="CC00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2068" name="Text Box 100"/>
          <p:cNvSpPr txBox="1">
            <a:spLocks noChangeArrowheads="1"/>
          </p:cNvSpPr>
          <p:nvPr/>
        </p:nvSpPr>
        <p:spPr bwMode="auto">
          <a:xfrm>
            <a:off x="107950" y="2132856"/>
            <a:ext cx="1800225" cy="10064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hangingPunct="0"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Coordinates:</a:t>
            </a:r>
          </a:p>
          <a:p>
            <a:pPr algn="ctr" defTabSz="914400" eaLnBrk="0" hangingPunct="0"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X</a:t>
            </a:r>
            <a:r>
              <a:rPr lang="en-US" b="1" baseline="-25000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1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, –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Y</a:t>
            </a:r>
            <a:r>
              <a:rPr lang="en-US" b="1" baseline="-25000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1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, +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Z</a:t>
            </a:r>
            <a:r>
              <a:rPr lang="en-US" b="1" baseline="-25000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1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)</a:t>
            </a:r>
          </a:p>
          <a:p>
            <a:pPr algn="ctr" defTabSz="914400" eaLnBrk="0" hangingPunct="0">
              <a:defRPr/>
            </a:pPr>
            <a:r>
              <a:rPr lang="en-US" sz="2000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el-GR" sz="24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b="1" baseline="-25000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1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, </a:t>
            </a:r>
            <a:r>
              <a:rPr lang="el-GR" sz="24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b="1" baseline="-25000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1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, </a:t>
            </a:r>
            <a:r>
              <a:rPr lang="en-US" sz="2400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h</a:t>
            </a:r>
            <a:r>
              <a:rPr lang="en-US" b="1" baseline="-25000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1</a:t>
            </a:r>
            <a:r>
              <a:rPr lang="en-US" sz="2000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)</a:t>
            </a:r>
          </a:p>
        </p:txBody>
      </p:sp>
      <p:sp>
        <p:nvSpPr>
          <p:cNvPr id="70691" name="Line 105"/>
          <p:cNvSpPr>
            <a:spLocks noChangeShapeType="1"/>
          </p:cNvSpPr>
          <p:nvPr/>
        </p:nvSpPr>
        <p:spPr bwMode="auto">
          <a:xfrm>
            <a:off x="2087724" y="2087563"/>
            <a:ext cx="539366" cy="1053406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2075" name="Oval 107"/>
          <p:cNvSpPr>
            <a:spLocks noChangeArrowheads="1"/>
          </p:cNvSpPr>
          <p:nvPr/>
        </p:nvSpPr>
        <p:spPr bwMode="auto">
          <a:xfrm rot="1708820">
            <a:off x="2919555" y="3348474"/>
            <a:ext cx="107950" cy="142875"/>
          </a:xfrm>
          <a:prstGeom prst="ellipse">
            <a:avLst/>
          </a:prstGeom>
          <a:solidFill>
            <a:srgbClr val="CC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1990" name="Line 22"/>
          <p:cNvSpPr>
            <a:spLocks noChangeShapeType="1"/>
          </p:cNvSpPr>
          <p:nvPr/>
        </p:nvSpPr>
        <p:spPr bwMode="auto">
          <a:xfrm flipV="1">
            <a:off x="2700338" y="3282515"/>
            <a:ext cx="0" cy="1260908"/>
          </a:xfrm>
          <a:prstGeom prst="line">
            <a:avLst/>
          </a:prstGeom>
          <a:noFill/>
          <a:ln w="12700">
            <a:solidFill>
              <a:srgbClr val="333333"/>
            </a:solidFill>
            <a:prstDash val="sysDot"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1996" name="AutoShape 28"/>
          <p:cNvSpPr>
            <a:spLocks noChangeArrowheads="1"/>
          </p:cNvSpPr>
          <p:nvPr/>
        </p:nvSpPr>
        <p:spPr bwMode="auto">
          <a:xfrm>
            <a:off x="2574075" y="3140968"/>
            <a:ext cx="252413" cy="249237"/>
          </a:xfrm>
          <a:prstGeom prst="star5">
            <a:avLst/>
          </a:prstGeom>
          <a:solidFill>
            <a:srgbClr val="FFFF00"/>
          </a:solidFill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>
              <a:defRPr/>
            </a:pPr>
            <a:endParaRPr lang="en-US" b="1">
              <a:solidFill>
                <a:prstClr val="black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11988" name="Line 20"/>
          <p:cNvSpPr>
            <a:spLocks noChangeShapeType="1"/>
          </p:cNvSpPr>
          <p:nvPr/>
        </p:nvSpPr>
        <p:spPr bwMode="auto">
          <a:xfrm flipH="1">
            <a:off x="2700338" y="3932238"/>
            <a:ext cx="503237" cy="612775"/>
          </a:xfrm>
          <a:prstGeom prst="line">
            <a:avLst/>
          </a:prstGeom>
          <a:noFill/>
          <a:ln w="12700">
            <a:solidFill>
              <a:srgbClr val="333333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1989" name="Line 21"/>
          <p:cNvSpPr>
            <a:spLocks noChangeShapeType="1"/>
          </p:cNvSpPr>
          <p:nvPr/>
        </p:nvSpPr>
        <p:spPr bwMode="auto">
          <a:xfrm flipH="1" flipV="1">
            <a:off x="2700338" y="4545013"/>
            <a:ext cx="1295400" cy="1587"/>
          </a:xfrm>
          <a:prstGeom prst="line">
            <a:avLst/>
          </a:prstGeom>
          <a:noFill/>
          <a:ln w="12700">
            <a:solidFill>
              <a:srgbClr val="333333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2034" name="Line 66"/>
          <p:cNvSpPr>
            <a:spLocks noChangeShapeType="1"/>
          </p:cNvSpPr>
          <p:nvPr/>
        </p:nvSpPr>
        <p:spPr bwMode="auto">
          <a:xfrm flipH="1">
            <a:off x="2700338" y="3932238"/>
            <a:ext cx="1835150" cy="612775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2127" name="Arc 159"/>
          <p:cNvSpPr>
            <a:spLocks/>
          </p:cNvSpPr>
          <p:nvPr/>
        </p:nvSpPr>
        <p:spPr bwMode="auto">
          <a:xfrm rot="10800000" flipH="1">
            <a:off x="3589338" y="3932238"/>
            <a:ext cx="2238375" cy="396875"/>
          </a:xfrm>
          <a:custGeom>
            <a:avLst/>
            <a:gdLst>
              <a:gd name="T0" fmla="*/ 0 w 35104"/>
              <a:gd name="T1" fmla="*/ 87313 h 21600"/>
              <a:gd name="T2" fmla="*/ 2238375 w 35104"/>
              <a:gd name="T3" fmla="*/ 383186 h 21600"/>
              <a:gd name="T4" fmla="*/ 861899 w 35104"/>
              <a:gd name="T5" fmla="*/ 396875 h 21600"/>
              <a:gd name="T6" fmla="*/ 0 60000 65536"/>
              <a:gd name="T7" fmla="*/ 0 60000 65536"/>
              <a:gd name="T8" fmla="*/ 0 60000 65536"/>
              <a:gd name="T9" fmla="*/ 0 w 35104"/>
              <a:gd name="T10" fmla="*/ 0 h 21600"/>
              <a:gd name="T11" fmla="*/ 35104 w 351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104" h="21600" fill="none" extrusionOk="0">
                <a:moveTo>
                  <a:pt x="0" y="4752"/>
                </a:moveTo>
                <a:cubicBezTo>
                  <a:pt x="3833" y="1676"/>
                  <a:pt x="8601" y="-1"/>
                  <a:pt x="13517" y="0"/>
                </a:cubicBezTo>
                <a:cubicBezTo>
                  <a:pt x="25156" y="0"/>
                  <a:pt x="34702" y="9222"/>
                  <a:pt x="35104" y="20854"/>
                </a:cubicBezTo>
              </a:path>
              <a:path w="35104" h="21600" stroke="0" extrusionOk="0">
                <a:moveTo>
                  <a:pt x="0" y="4752"/>
                </a:moveTo>
                <a:cubicBezTo>
                  <a:pt x="3833" y="1676"/>
                  <a:pt x="8601" y="-1"/>
                  <a:pt x="13517" y="0"/>
                </a:cubicBezTo>
                <a:cubicBezTo>
                  <a:pt x="25156" y="0"/>
                  <a:pt x="34702" y="9222"/>
                  <a:pt x="35104" y="20854"/>
                </a:cubicBezTo>
                <a:lnTo>
                  <a:pt x="13517" y="21600"/>
                </a:lnTo>
                <a:close/>
              </a:path>
            </a:pathLst>
          </a:custGeom>
          <a:noFill/>
          <a:ln w="38100">
            <a:solidFill>
              <a:srgbClr val="CC0000"/>
            </a:solidFill>
            <a:round/>
            <a:headEnd type="triangle" w="lg" len="lg"/>
            <a:tailEnd type="none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2129" name="Arc 161"/>
          <p:cNvSpPr>
            <a:spLocks/>
          </p:cNvSpPr>
          <p:nvPr/>
        </p:nvSpPr>
        <p:spPr bwMode="auto">
          <a:xfrm rot="10800000" flipH="1" flipV="1">
            <a:off x="3275012" y="3681028"/>
            <a:ext cx="301625" cy="651260"/>
          </a:xfrm>
          <a:custGeom>
            <a:avLst/>
            <a:gdLst>
              <a:gd name="T0" fmla="*/ 4531 w 21600"/>
              <a:gd name="T1" fmla="*/ 850900 h 22974"/>
              <a:gd name="T2" fmla="*/ 290180 w 21600"/>
              <a:gd name="T3" fmla="*/ 0 h 22974"/>
              <a:gd name="T4" fmla="*/ 468312 w 21600"/>
              <a:gd name="T5" fmla="*/ 739862 h 22974"/>
              <a:gd name="T6" fmla="*/ 0 60000 65536"/>
              <a:gd name="T7" fmla="*/ 0 60000 65536"/>
              <a:gd name="T8" fmla="*/ 0 60000 65536"/>
              <a:gd name="T9" fmla="*/ 0 w 21600"/>
              <a:gd name="T10" fmla="*/ 0 h 22974"/>
              <a:gd name="T11" fmla="*/ 21600 w 21600"/>
              <a:gd name="T12" fmla="*/ 22974 h 229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974" fill="none" extrusionOk="0">
                <a:moveTo>
                  <a:pt x="209" y="22973"/>
                </a:moveTo>
                <a:cubicBezTo>
                  <a:pt x="69" y="21980"/>
                  <a:pt x="0" y="20978"/>
                  <a:pt x="0" y="19976"/>
                </a:cubicBezTo>
                <a:cubicBezTo>
                  <a:pt x="-1" y="11219"/>
                  <a:pt x="5286" y="3330"/>
                  <a:pt x="13383" y="-1"/>
                </a:cubicBezTo>
              </a:path>
              <a:path w="21600" h="22974" stroke="0" extrusionOk="0">
                <a:moveTo>
                  <a:pt x="209" y="22973"/>
                </a:moveTo>
                <a:cubicBezTo>
                  <a:pt x="69" y="21980"/>
                  <a:pt x="0" y="20978"/>
                  <a:pt x="0" y="19976"/>
                </a:cubicBezTo>
                <a:cubicBezTo>
                  <a:pt x="-1" y="11219"/>
                  <a:pt x="5286" y="3330"/>
                  <a:pt x="13383" y="-1"/>
                </a:cubicBezTo>
                <a:lnTo>
                  <a:pt x="21600" y="19976"/>
                </a:lnTo>
                <a:close/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2137" name="Text Box 169"/>
          <p:cNvSpPr txBox="1">
            <a:spLocks noChangeArrowheads="1"/>
          </p:cNvSpPr>
          <p:nvPr/>
        </p:nvSpPr>
        <p:spPr bwMode="auto">
          <a:xfrm>
            <a:off x="7019925" y="5876925"/>
            <a:ext cx="20701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hangingPunct="0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Geoid</a:t>
            </a:r>
          </a:p>
          <a:p>
            <a:pPr defTabSz="914400" eaLnBrk="0" hangingPunct="0">
              <a:lnSpc>
                <a:spcPct val="80000"/>
              </a:lnSpc>
              <a:defRPr/>
            </a:pPr>
            <a:r>
              <a:rPr lang="en-US" sz="2000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(“mean sea level”)</a:t>
            </a:r>
          </a:p>
        </p:txBody>
      </p:sp>
      <p:sp>
        <p:nvSpPr>
          <p:cNvPr id="70701" name="Line 170"/>
          <p:cNvSpPr>
            <a:spLocks noChangeShapeType="1"/>
          </p:cNvSpPr>
          <p:nvPr/>
        </p:nvSpPr>
        <p:spPr bwMode="auto">
          <a:xfrm flipH="1" flipV="1">
            <a:off x="6596063" y="5697538"/>
            <a:ext cx="460375" cy="2889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2031" name="Line 63"/>
          <p:cNvSpPr>
            <a:spLocks noChangeShapeType="1"/>
          </p:cNvSpPr>
          <p:nvPr/>
        </p:nvSpPr>
        <p:spPr bwMode="auto">
          <a:xfrm flipV="1">
            <a:off x="1258888" y="4256088"/>
            <a:ext cx="431800" cy="3603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1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2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2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2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2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1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1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1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1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211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21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1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21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21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21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21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21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1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1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12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1000"/>
                                        <p:tgtEl>
                                          <p:spTgt spid="21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1000"/>
                                        <p:tgtEl>
                                          <p:spTgt spid="21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1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1000"/>
                                        <p:tgtEl>
                                          <p:spTgt spid="212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1000"/>
                                        <p:tgtEl>
                                          <p:spTgt spid="21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1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1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1000"/>
                                        <p:tgtEl>
                                          <p:spTgt spid="21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1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212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024" grpId="0" animBg="1"/>
      <p:bldP spid="212026" grpId="0" animBg="1"/>
      <p:bldP spid="212025" grpId="0" animBg="1"/>
      <p:bldP spid="212029" grpId="0" animBg="1"/>
      <p:bldP spid="211977" grpId="0" animBg="1"/>
      <p:bldP spid="211979" grpId="0"/>
      <p:bldP spid="211981" grpId="0" animBg="1"/>
      <p:bldP spid="211985" grpId="0"/>
      <p:bldP spid="211986" grpId="0"/>
      <p:bldP spid="211987" grpId="0"/>
      <p:bldP spid="211993" grpId="0"/>
      <p:bldP spid="211994" grpId="0"/>
      <p:bldP spid="211998" grpId="0"/>
      <p:bldP spid="212007" grpId="0"/>
      <p:bldP spid="212021" grpId="0"/>
      <p:bldP spid="212020" grpId="0" animBg="1"/>
      <p:bldP spid="212022" grpId="0"/>
      <p:bldP spid="212027" grpId="0"/>
      <p:bldP spid="212030" grpId="0"/>
      <p:bldP spid="212033" grpId="0" animBg="1"/>
      <p:bldP spid="212063" grpId="0" animBg="1"/>
      <p:bldP spid="212065" grpId="0"/>
      <p:bldP spid="212066" grpId="0"/>
      <p:bldP spid="212067" grpId="0"/>
      <p:bldP spid="212076" grpId="0" animBg="1"/>
      <p:bldP spid="211984" grpId="0" animBg="1"/>
      <p:bldP spid="211978" grpId="0" animBg="1"/>
      <p:bldP spid="211983" grpId="0" animBg="1"/>
      <p:bldP spid="212062" grpId="0" animBg="1"/>
      <p:bldP spid="212075" grpId="0" animBg="1"/>
      <p:bldP spid="211990" grpId="0" animBg="1"/>
      <p:bldP spid="211988" grpId="0" animBg="1"/>
      <p:bldP spid="211989" grpId="0" animBg="1"/>
      <p:bldP spid="212034" grpId="0" animBg="1"/>
      <p:bldP spid="212127" grpId="0" animBg="1"/>
      <p:bldP spid="212129" grpId="0" animBg="1"/>
      <p:bldP spid="2120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reeform 2"/>
          <p:cNvSpPr>
            <a:spLocks/>
          </p:cNvSpPr>
          <p:nvPr/>
        </p:nvSpPr>
        <p:spPr bwMode="auto">
          <a:xfrm>
            <a:off x="1476375" y="1520825"/>
            <a:ext cx="6119813" cy="4787900"/>
          </a:xfrm>
          <a:custGeom>
            <a:avLst/>
            <a:gdLst>
              <a:gd name="T0" fmla="*/ 1746 w 3901"/>
              <a:gd name="T1" fmla="*/ 23 h 3016"/>
              <a:gd name="T2" fmla="*/ 1451 w 3901"/>
              <a:gd name="T3" fmla="*/ 68 h 3016"/>
              <a:gd name="T4" fmla="*/ 1225 w 3901"/>
              <a:gd name="T5" fmla="*/ 159 h 3016"/>
              <a:gd name="T6" fmla="*/ 1020 w 3901"/>
              <a:gd name="T7" fmla="*/ 272 h 3016"/>
              <a:gd name="T8" fmla="*/ 748 w 3901"/>
              <a:gd name="T9" fmla="*/ 386 h 3016"/>
              <a:gd name="T10" fmla="*/ 476 w 3901"/>
              <a:gd name="T11" fmla="*/ 544 h 3016"/>
              <a:gd name="T12" fmla="*/ 363 w 3901"/>
              <a:gd name="T13" fmla="*/ 680 h 3016"/>
              <a:gd name="T14" fmla="*/ 227 w 3901"/>
              <a:gd name="T15" fmla="*/ 930 h 3016"/>
              <a:gd name="T16" fmla="*/ 113 w 3901"/>
              <a:gd name="T17" fmla="*/ 1202 h 3016"/>
              <a:gd name="T18" fmla="*/ 23 w 3901"/>
              <a:gd name="T19" fmla="*/ 1429 h 3016"/>
              <a:gd name="T20" fmla="*/ 0 w 3901"/>
              <a:gd name="T21" fmla="*/ 1701 h 3016"/>
              <a:gd name="T22" fmla="*/ 45 w 3901"/>
              <a:gd name="T23" fmla="*/ 1950 h 3016"/>
              <a:gd name="T24" fmla="*/ 159 w 3901"/>
              <a:gd name="T25" fmla="*/ 2200 h 3016"/>
              <a:gd name="T26" fmla="*/ 431 w 3901"/>
              <a:gd name="T27" fmla="*/ 2449 h 3016"/>
              <a:gd name="T28" fmla="*/ 635 w 3901"/>
              <a:gd name="T29" fmla="*/ 2563 h 3016"/>
              <a:gd name="T30" fmla="*/ 839 w 3901"/>
              <a:gd name="T31" fmla="*/ 2676 h 3016"/>
              <a:gd name="T32" fmla="*/ 1066 w 3901"/>
              <a:gd name="T33" fmla="*/ 2812 h 3016"/>
              <a:gd name="T34" fmla="*/ 1361 w 3901"/>
              <a:gd name="T35" fmla="*/ 2948 h 3016"/>
              <a:gd name="T36" fmla="*/ 1701 w 3901"/>
              <a:gd name="T37" fmla="*/ 3016 h 3016"/>
              <a:gd name="T38" fmla="*/ 2041 w 3901"/>
              <a:gd name="T39" fmla="*/ 2994 h 3016"/>
              <a:gd name="T40" fmla="*/ 2540 w 3901"/>
              <a:gd name="T41" fmla="*/ 2903 h 3016"/>
              <a:gd name="T42" fmla="*/ 2971 w 3901"/>
              <a:gd name="T43" fmla="*/ 2812 h 3016"/>
              <a:gd name="T44" fmla="*/ 3311 w 3901"/>
              <a:gd name="T45" fmla="*/ 2608 h 3016"/>
              <a:gd name="T46" fmla="*/ 3493 w 3901"/>
              <a:gd name="T47" fmla="*/ 2381 h 3016"/>
              <a:gd name="T48" fmla="*/ 3651 w 3901"/>
              <a:gd name="T49" fmla="*/ 2132 h 3016"/>
              <a:gd name="T50" fmla="*/ 3765 w 3901"/>
              <a:gd name="T51" fmla="*/ 1882 h 3016"/>
              <a:gd name="T52" fmla="*/ 3878 w 3901"/>
              <a:gd name="T53" fmla="*/ 1656 h 3016"/>
              <a:gd name="T54" fmla="*/ 3901 w 3901"/>
              <a:gd name="T55" fmla="*/ 1451 h 3016"/>
              <a:gd name="T56" fmla="*/ 3833 w 3901"/>
              <a:gd name="T57" fmla="*/ 1202 h 3016"/>
              <a:gd name="T58" fmla="*/ 3697 w 3901"/>
              <a:gd name="T59" fmla="*/ 998 h 3016"/>
              <a:gd name="T60" fmla="*/ 3583 w 3901"/>
              <a:gd name="T61" fmla="*/ 771 h 3016"/>
              <a:gd name="T62" fmla="*/ 3493 w 3901"/>
              <a:gd name="T63" fmla="*/ 590 h 3016"/>
              <a:gd name="T64" fmla="*/ 3288 w 3901"/>
              <a:gd name="T65" fmla="*/ 431 h 3016"/>
              <a:gd name="T66" fmla="*/ 3084 w 3901"/>
              <a:gd name="T67" fmla="*/ 295 h 3016"/>
              <a:gd name="T68" fmla="*/ 2903 w 3901"/>
              <a:gd name="T69" fmla="*/ 227 h 3016"/>
              <a:gd name="T70" fmla="*/ 2427 w 3901"/>
              <a:gd name="T71" fmla="*/ 136 h 3016"/>
              <a:gd name="T72" fmla="*/ 2177 w 3901"/>
              <a:gd name="T73" fmla="*/ 68 h 3016"/>
              <a:gd name="T74" fmla="*/ 1950 w 3901"/>
              <a:gd name="T75" fmla="*/ 0 h 301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901"/>
              <a:gd name="T115" fmla="*/ 0 h 3016"/>
              <a:gd name="T116" fmla="*/ 3901 w 3901"/>
              <a:gd name="T117" fmla="*/ 3016 h 301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901" h="3016">
                <a:moveTo>
                  <a:pt x="1950" y="0"/>
                </a:moveTo>
                <a:lnTo>
                  <a:pt x="1746" y="23"/>
                </a:lnTo>
                <a:lnTo>
                  <a:pt x="1587" y="45"/>
                </a:lnTo>
                <a:lnTo>
                  <a:pt x="1451" y="68"/>
                </a:lnTo>
                <a:lnTo>
                  <a:pt x="1315" y="113"/>
                </a:lnTo>
                <a:lnTo>
                  <a:pt x="1225" y="159"/>
                </a:lnTo>
                <a:lnTo>
                  <a:pt x="1111" y="227"/>
                </a:lnTo>
                <a:lnTo>
                  <a:pt x="1020" y="272"/>
                </a:lnTo>
                <a:lnTo>
                  <a:pt x="884" y="340"/>
                </a:lnTo>
                <a:lnTo>
                  <a:pt x="748" y="386"/>
                </a:lnTo>
                <a:lnTo>
                  <a:pt x="590" y="454"/>
                </a:lnTo>
                <a:lnTo>
                  <a:pt x="476" y="544"/>
                </a:lnTo>
                <a:lnTo>
                  <a:pt x="385" y="635"/>
                </a:lnTo>
                <a:lnTo>
                  <a:pt x="363" y="680"/>
                </a:lnTo>
                <a:lnTo>
                  <a:pt x="295" y="794"/>
                </a:lnTo>
                <a:lnTo>
                  <a:pt x="227" y="930"/>
                </a:lnTo>
                <a:lnTo>
                  <a:pt x="159" y="1043"/>
                </a:lnTo>
                <a:lnTo>
                  <a:pt x="113" y="1202"/>
                </a:lnTo>
                <a:lnTo>
                  <a:pt x="68" y="1315"/>
                </a:lnTo>
                <a:lnTo>
                  <a:pt x="23" y="1429"/>
                </a:lnTo>
                <a:lnTo>
                  <a:pt x="0" y="1610"/>
                </a:lnTo>
                <a:lnTo>
                  <a:pt x="0" y="1701"/>
                </a:lnTo>
                <a:lnTo>
                  <a:pt x="23" y="1814"/>
                </a:lnTo>
                <a:lnTo>
                  <a:pt x="45" y="1950"/>
                </a:lnTo>
                <a:lnTo>
                  <a:pt x="91" y="2087"/>
                </a:lnTo>
                <a:lnTo>
                  <a:pt x="159" y="2200"/>
                </a:lnTo>
                <a:lnTo>
                  <a:pt x="295" y="2359"/>
                </a:lnTo>
                <a:lnTo>
                  <a:pt x="431" y="2449"/>
                </a:lnTo>
                <a:lnTo>
                  <a:pt x="544" y="2517"/>
                </a:lnTo>
                <a:lnTo>
                  <a:pt x="635" y="2563"/>
                </a:lnTo>
                <a:lnTo>
                  <a:pt x="771" y="2631"/>
                </a:lnTo>
                <a:lnTo>
                  <a:pt x="839" y="2676"/>
                </a:lnTo>
                <a:lnTo>
                  <a:pt x="952" y="2744"/>
                </a:lnTo>
                <a:lnTo>
                  <a:pt x="1066" y="2812"/>
                </a:lnTo>
                <a:lnTo>
                  <a:pt x="1247" y="2903"/>
                </a:lnTo>
                <a:lnTo>
                  <a:pt x="1361" y="2948"/>
                </a:lnTo>
                <a:lnTo>
                  <a:pt x="1519" y="2971"/>
                </a:lnTo>
                <a:lnTo>
                  <a:pt x="1701" y="3016"/>
                </a:lnTo>
                <a:lnTo>
                  <a:pt x="1837" y="3016"/>
                </a:lnTo>
                <a:lnTo>
                  <a:pt x="2041" y="2994"/>
                </a:lnTo>
                <a:lnTo>
                  <a:pt x="2291" y="2971"/>
                </a:lnTo>
                <a:lnTo>
                  <a:pt x="2540" y="2903"/>
                </a:lnTo>
                <a:lnTo>
                  <a:pt x="2721" y="2858"/>
                </a:lnTo>
                <a:lnTo>
                  <a:pt x="2971" y="2812"/>
                </a:lnTo>
                <a:lnTo>
                  <a:pt x="3175" y="2722"/>
                </a:lnTo>
                <a:lnTo>
                  <a:pt x="3311" y="2608"/>
                </a:lnTo>
                <a:lnTo>
                  <a:pt x="3447" y="2472"/>
                </a:lnTo>
                <a:lnTo>
                  <a:pt x="3493" y="2381"/>
                </a:lnTo>
                <a:lnTo>
                  <a:pt x="3583" y="2245"/>
                </a:lnTo>
                <a:lnTo>
                  <a:pt x="3651" y="2132"/>
                </a:lnTo>
                <a:lnTo>
                  <a:pt x="3719" y="1996"/>
                </a:lnTo>
                <a:lnTo>
                  <a:pt x="3765" y="1882"/>
                </a:lnTo>
                <a:lnTo>
                  <a:pt x="3833" y="1746"/>
                </a:lnTo>
                <a:lnTo>
                  <a:pt x="3878" y="1656"/>
                </a:lnTo>
                <a:lnTo>
                  <a:pt x="3901" y="1565"/>
                </a:lnTo>
                <a:lnTo>
                  <a:pt x="3901" y="1451"/>
                </a:lnTo>
                <a:lnTo>
                  <a:pt x="3878" y="1315"/>
                </a:lnTo>
                <a:lnTo>
                  <a:pt x="3833" y="1202"/>
                </a:lnTo>
                <a:lnTo>
                  <a:pt x="3765" y="1089"/>
                </a:lnTo>
                <a:lnTo>
                  <a:pt x="3697" y="998"/>
                </a:lnTo>
                <a:lnTo>
                  <a:pt x="3651" y="907"/>
                </a:lnTo>
                <a:lnTo>
                  <a:pt x="3583" y="771"/>
                </a:lnTo>
                <a:lnTo>
                  <a:pt x="3538" y="680"/>
                </a:lnTo>
                <a:lnTo>
                  <a:pt x="3493" y="590"/>
                </a:lnTo>
                <a:lnTo>
                  <a:pt x="3425" y="522"/>
                </a:lnTo>
                <a:lnTo>
                  <a:pt x="3288" y="431"/>
                </a:lnTo>
                <a:lnTo>
                  <a:pt x="3198" y="363"/>
                </a:lnTo>
                <a:lnTo>
                  <a:pt x="3084" y="295"/>
                </a:lnTo>
                <a:lnTo>
                  <a:pt x="2994" y="272"/>
                </a:lnTo>
                <a:lnTo>
                  <a:pt x="2903" y="227"/>
                </a:lnTo>
                <a:lnTo>
                  <a:pt x="2653" y="181"/>
                </a:lnTo>
                <a:lnTo>
                  <a:pt x="2427" y="136"/>
                </a:lnTo>
                <a:lnTo>
                  <a:pt x="2313" y="113"/>
                </a:lnTo>
                <a:lnTo>
                  <a:pt x="2177" y="68"/>
                </a:lnTo>
                <a:lnTo>
                  <a:pt x="2064" y="23"/>
                </a:lnTo>
                <a:lnTo>
                  <a:pt x="1950" y="0"/>
                </a:lnTo>
                <a:close/>
              </a:path>
            </a:pathLst>
          </a:custGeom>
          <a:gradFill rotWithShape="1">
            <a:gsLst>
              <a:gs pos="0">
                <a:srgbClr val="99CCFF">
                  <a:alpha val="60001"/>
                </a:srgbClr>
              </a:gs>
              <a:gs pos="100000">
                <a:srgbClr val="475E76"/>
              </a:gs>
            </a:gsLst>
            <a:lin ang="2700000" scaled="1"/>
          </a:gra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 flipH="1">
            <a:off x="1187450" y="3932238"/>
            <a:ext cx="3313113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>
            <a:off x="4535488" y="3932238"/>
            <a:ext cx="0" cy="2592387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 flipV="1">
            <a:off x="4572000" y="1701800"/>
            <a:ext cx="1692275" cy="2195513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686" name="Oval 6"/>
          <p:cNvSpPr>
            <a:spLocks noChangeArrowheads="1"/>
          </p:cNvSpPr>
          <p:nvPr/>
        </p:nvSpPr>
        <p:spPr bwMode="auto">
          <a:xfrm>
            <a:off x="1476375" y="2960688"/>
            <a:ext cx="6119813" cy="1944687"/>
          </a:xfrm>
          <a:prstGeom prst="ellipse">
            <a:avLst/>
          </a:prstGeom>
          <a:solidFill>
            <a:srgbClr val="FFFF99">
              <a:alpha val="30196"/>
            </a:srgbClr>
          </a:solidFill>
          <a:ln w="12700" algn="ctr">
            <a:solidFill>
              <a:srgbClr val="99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688" name="Oval 8"/>
          <p:cNvSpPr>
            <a:spLocks noChangeArrowheads="1"/>
          </p:cNvSpPr>
          <p:nvPr/>
        </p:nvSpPr>
        <p:spPr bwMode="auto">
          <a:xfrm>
            <a:off x="1476375" y="1592263"/>
            <a:ext cx="6119813" cy="467995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41705" name="Text Box 9"/>
          <p:cNvSpPr txBox="1">
            <a:spLocks noChangeArrowheads="1"/>
          </p:cNvSpPr>
          <p:nvPr/>
        </p:nvSpPr>
        <p:spPr bwMode="auto">
          <a:xfrm>
            <a:off x="1619250" y="728663"/>
            <a:ext cx="2709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eaLnBrk="0" hangingPunct="0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Ellipsoid</a:t>
            </a:r>
          </a:p>
          <a:p>
            <a:pPr algn="ctr" defTabSz="914400" eaLnBrk="0" hangingPunct="0">
              <a:lnSpc>
                <a:spcPct val="90000"/>
              </a:lnSpc>
              <a:defRPr/>
            </a:pPr>
            <a:r>
              <a:rPr lang="en-US" sz="2000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(e.g., GRS-80, WGS-84)</a:t>
            </a:r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>
            <a:off x="2987675" y="1412875"/>
            <a:ext cx="144463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41707" name="Text Box 11"/>
          <p:cNvSpPr txBox="1">
            <a:spLocks noChangeArrowheads="1"/>
          </p:cNvSpPr>
          <p:nvPr/>
        </p:nvSpPr>
        <p:spPr bwMode="auto">
          <a:xfrm>
            <a:off x="4608513" y="1016000"/>
            <a:ext cx="3843337" cy="3667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+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Z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 axis (parallel to axis of rotation)</a:t>
            </a:r>
          </a:p>
        </p:txBody>
      </p:sp>
      <p:sp>
        <p:nvSpPr>
          <p:cNvPr id="541708" name="Text Box 12"/>
          <p:cNvSpPr txBox="1">
            <a:spLocks noChangeArrowheads="1"/>
          </p:cNvSpPr>
          <p:nvPr/>
        </p:nvSpPr>
        <p:spPr bwMode="auto">
          <a:xfrm>
            <a:off x="7848600" y="3463925"/>
            <a:ext cx="1223963" cy="9159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+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X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 axis</a:t>
            </a:r>
          </a:p>
          <a:p>
            <a:pPr defTabSz="914400" eaLnBrk="0" hangingPunct="0"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(Prime meridian)</a:t>
            </a:r>
          </a:p>
        </p:txBody>
      </p:sp>
      <p:sp>
        <p:nvSpPr>
          <p:cNvPr id="541709" name="Text Box 13"/>
          <p:cNvSpPr txBox="1">
            <a:spLocks noChangeArrowheads="1"/>
          </p:cNvSpPr>
          <p:nvPr/>
        </p:nvSpPr>
        <p:spPr bwMode="auto">
          <a:xfrm>
            <a:off x="1884363" y="6200775"/>
            <a:ext cx="1692275" cy="3667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eaLnBrk="0" hangingPunct="0"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Y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 axis (90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°W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) </a:t>
            </a:r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4032250" y="4400550"/>
            <a:ext cx="539750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6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Y</a:t>
            </a:r>
            <a:r>
              <a:rPr lang="en-US" sz="1600" b="1" baseline="-25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1</a:t>
            </a:r>
            <a:endParaRPr lang="en-US" sz="16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4476750" y="1881188"/>
            <a:ext cx="493713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0" hangingPunct="0"/>
            <a:r>
              <a:rPr lang="en-US" sz="16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+</a:t>
            </a:r>
            <a:r>
              <a:rPr lang="en-US" sz="16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Z</a:t>
            </a:r>
            <a:r>
              <a:rPr lang="en-US" sz="1600" b="1" baseline="-25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1</a:t>
            </a:r>
            <a:endParaRPr lang="en-US" sz="16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41712" name="Text Box 16"/>
          <p:cNvSpPr txBox="1">
            <a:spLocks noChangeArrowheads="1"/>
          </p:cNvSpPr>
          <p:nvPr/>
        </p:nvSpPr>
        <p:spPr bwMode="auto">
          <a:xfrm>
            <a:off x="5148263" y="3429000"/>
            <a:ext cx="2051050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  <a:cs typeface="Arial" pitchFamily="34" charset="0"/>
              </a:rPr>
              <a:t>Earth mass center</a:t>
            </a:r>
          </a:p>
        </p:txBody>
      </p: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2771775" y="3597275"/>
            <a:ext cx="490538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0" hangingPunct="0"/>
            <a:r>
              <a:rPr lang="en-US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6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  <a:r>
              <a:rPr lang="en-US" sz="1600" b="1" baseline="-25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1</a:t>
            </a:r>
            <a:endParaRPr lang="en-US" sz="16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41714" name="Text Box 18"/>
          <p:cNvSpPr txBox="1">
            <a:spLocks noChangeArrowheads="1"/>
          </p:cNvSpPr>
          <p:nvPr/>
        </p:nvSpPr>
        <p:spPr bwMode="auto">
          <a:xfrm>
            <a:off x="179388" y="3571875"/>
            <a:ext cx="1044575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eaLnBrk="0" hangingPunct="0"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X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 axis (180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°W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) </a:t>
            </a:r>
          </a:p>
        </p:txBody>
      </p:sp>
      <p:sp>
        <p:nvSpPr>
          <p:cNvPr id="541716" name="Text Box 20"/>
          <p:cNvSpPr txBox="1">
            <a:spLocks noChangeArrowheads="1"/>
          </p:cNvSpPr>
          <p:nvPr/>
        </p:nvSpPr>
        <p:spPr bwMode="auto">
          <a:xfrm>
            <a:off x="6313488" y="1557338"/>
            <a:ext cx="1631950" cy="3667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eaLnBrk="0" hangingPunct="0"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+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Y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 axis (90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°E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) </a:t>
            </a:r>
          </a:p>
        </p:txBody>
      </p:sp>
      <p:sp>
        <p:nvSpPr>
          <p:cNvPr id="541717" name="Text Box 21"/>
          <p:cNvSpPr txBox="1">
            <a:spLocks noChangeArrowheads="1"/>
          </p:cNvSpPr>
          <p:nvPr/>
        </p:nvSpPr>
        <p:spPr bwMode="auto">
          <a:xfrm>
            <a:off x="4572000" y="6345238"/>
            <a:ext cx="1042988" cy="3667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Z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 axis</a:t>
            </a:r>
          </a:p>
        </p:txBody>
      </p:sp>
      <p:sp>
        <p:nvSpPr>
          <p:cNvPr id="541718" name="Text Box 22"/>
          <p:cNvSpPr txBox="1">
            <a:spLocks noChangeArrowheads="1"/>
          </p:cNvSpPr>
          <p:nvPr/>
        </p:nvSpPr>
        <p:spPr bwMode="auto">
          <a:xfrm>
            <a:off x="179388" y="4616450"/>
            <a:ext cx="1298575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eaLnBrk="0" hangingPunct="0"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Equatorial plane</a:t>
            </a:r>
          </a:p>
        </p:txBody>
      </p:sp>
      <p:sp>
        <p:nvSpPr>
          <p:cNvPr id="71705" name="Text Box 25"/>
          <p:cNvSpPr txBox="1">
            <a:spLocks noChangeArrowheads="1"/>
          </p:cNvSpPr>
          <p:nvPr/>
        </p:nvSpPr>
        <p:spPr bwMode="auto">
          <a:xfrm>
            <a:off x="4967288" y="4232275"/>
            <a:ext cx="468312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l-GR" sz="2400" b="1" i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sz="1400" b="1" baseline="-25000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1</a:t>
            </a:r>
            <a:endParaRPr lang="en-US" sz="1400" b="1">
              <a:solidFill>
                <a:srgbClr val="CC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1708" name="Oval 28"/>
          <p:cNvSpPr>
            <a:spLocks noChangeArrowheads="1"/>
          </p:cNvSpPr>
          <p:nvPr/>
        </p:nvSpPr>
        <p:spPr bwMode="auto">
          <a:xfrm>
            <a:off x="2627313" y="4508500"/>
            <a:ext cx="144462" cy="73025"/>
          </a:xfrm>
          <a:prstGeom prst="ellipse">
            <a:avLst/>
          </a:prstGeom>
          <a:solidFill>
            <a:srgbClr val="5F5F5F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709" name="Line 29"/>
          <p:cNvSpPr>
            <a:spLocks noChangeShapeType="1"/>
          </p:cNvSpPr>
          <p:nvPr/>
        </p:nvSpPr>
        <p:spPr bwMode="auto">
          <a:xfrm flipH="1">
            <a:off x="2771775" y="3932238"/>
            <a:ext cx="1758950" cy="22685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710" name="Line 30"/>
          <p:cNvSpPr>
            <a:spLocks noChangeShapeType="1"/>
          </p:cNvSpPr>
          <p:nvPr/>
        </p:nvSpPr>
        <p:spPr bwMode="auto">
          <a:xfrm flipV="1">
            <a:off x="4535488" y="1195388"/>
            <a:ext cx="0" cy="273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711" name="Line 31"/>
          <p:cNvSpPr>
            <a:spLocks noChangeShapeType="1"/>
          </p:cNvSpPr>
          <p:nvPr/>
        </p:nvSpPr>
        <p:spPr bwMode="auto">
          <a:xfrm flipV="1">
            <a:off x="4535488" y="3932238"/>
            <a:ext cx="334962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713" name="Freeform 33"/>
          <p:cNvSpPr>
            <a:spLocks/>
          </p:cNvSpPr>
          <p:nvPr/>
        </p:nvSpPr>
        <p:spPr bwMode="auto">
          <a:xfrm>
            <a:off x="4535488" y="3609975"/>
            <a:ext cx="649287" cy="323850"/>
          </a:xfrm>
          <a:custGeom>
            <a:avLst/>
            <a:gdLst>
              <a:gd name="T0" fmla="*/ 386 w 386"/>
              <a:gd name="T1" fmla="*/ 0 h 182"/>
              <a:gd name="T2" fmla="*/ 204 w 386"/>
              <a:gd name="T3" fmla="*/ 46 h 182"/>
              <a:gd name="T4" fmla="*/ 0 w 386"/>
              <a:gd name="T5" fmla="*/ 182 h 182"/>
              <a:gd name="T6" fmla="*/ 0 60000 65536"/>
              <a:gd name="T7" fmla="*/ 0 60000 65536"/>
              <a:gd name="T8" fmla="*/ 0 60000 65536"/>
              <a:gd name="T9" fmla="*/ 0 w 386"/>
              <a:gd name="T10" fmla="*/ 0 h 182"/>
              <a:gd name="T11" fmla="*/ 386 w 386"/>
              <a:gd name="T12" fmla="*/ 182 h 1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6" h="182">
                <a:moveTo>
                  <a:pt x="386" y="0"/>
                </a:moveTo>
                <a:cubicBezTo>
                  <a:pt x="327" y="8"/>
                  <a:pt x="268" y="16"/>
                  <a:pt x="204" y="46"/>
                </a:cubicBezTo>
                <a:cubicBezTo>
                  <a:pt x="140" y="76"/>
                  <a:pt x="70" y="129"/>
                  <a:pt x="0" y="182"/>
                </a:cubicBezTo>
              </a:path>
            </a:pathLst>
          </a:custGeom>
          <a:noFill/>
          <a:ln w="19050">
            <a:solidFill>
              <a:srgbClr val="CC00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719" name="Line 39"/>
          <p:cNvSpPr>
            <a:spLocks noChangeShapeType="1"/>
          </p:cNvSpPr>
          <p:nvPr/>
        </p:nvSpPr>
        <p:spPr bwMode="auto">
          <a:xfrm flipH="1">
            <a:off x="2700338" y="3932238"/>
            <a:ext cx="503237" cy="612775"/>
          </a:xfrm>
          <a:prstGeom prst="line">
            <a:avLst/>
          </a:prstGeom>
          <a:noFill/>
          <a:ln w="12700">
            <a:solidFill>
              <a:srgbClr val="333333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720" name="Line 40"/>
          <p:cNvSpPr>
            <a:spLocks noChangeShapeType="1"/>
          </p:cNvSpPr>
          <p:nvPr/>
        </p:nvSpPr>
        <p:spPr bwMode="auto">
          <a:xfrm flipH="1" flipV="1">
            <a:off x="2700338" y="4545013"/>
            <a:ext cx="1295400" cy="1587"/>
          </a:xfrm>
          <a:prstGeom prst="line">
            <a:avLst/>
          </a:prstGeom>
          <a:noFill/>
          <a:ln w="12700">
            <a:solidFill>
              <a:srgbClr val="333333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721" name="Line 41"/>
          <p:cNvSpPr>
            <a:spLocks noChangeShapeType="1"/>
          </p:cNvSpPr>
          <p:nvPr/>
        </p:nvSpPr>
        <p:spPr bwMode="auto">
          <a:xfrm flipH="1">
            <a:off x="2700338" y="3932238"/>
            <a:ext cx="1835150" cy="612775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722" name="Arc 42"/>
          <p:cNvSpPr>
            <a:spLocks/>
          </p:cNvSpPr>
          <p:nvPr/>
        </p:nvSpPr>
        <p:spPr bwMode="auto">
          <a:xfrm rot="10800000" flipH="1">
            <a:off x="3589338" y="3932238"/>
            <a:ext cx="2238375" cy="396875"/>
          </a:xfrm>
          <a:custGeom>
            <a:avLst/>
            <a:gdLst>
              <a:gd name="T0" fmla="*/ 0 w 35104"/>
              <a:gd name="T1" fmla="*/ 87313 h 21600"/>
              <a:gd name="T2" fmla="*/ 2238375 w 35104"/>
              <a:gd name="T3" fmla="*/ 383186 h 21600"/>
              <a:gd name="T4" fmla="*/ 861899 w 35104"/>
              <a:gd name="T5" fmla="*/ 396875 h 21600"/>
              <a:gd name="T6" fmla="*/ 0 60000 65536"/>
              <a:gd name="T7" fmla="*/ 0 60000 65536"/>
              <a:gd name="T8" fmla="*/ 0 60000 65536"/>
              <a:gd name="T9" fmla="*/ 0 w 35104"/>
              <a:gd name="T10" fmla="*/ 0 h 21600"/>
              <a:gd name="T11" fmla="*/ 35104 w 351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104" h="21600" fill="none" extrusionOk="0">
                <a:moveTo>
                  <a:pt x="0" y="4752"/>
                </a:moveTo>
                <a:cubicBezTo>
                  <a:pt x="3833" y="1676"/>
                  <a:pt x="8601" y="-1"/>
                  <a:pt x="13517" y="0"/>
                </a:cubicBezTo>
                <a:cubicBezTo>
                  <a:pt x="25156" y="0"/>
                  <a:pt x="34702" y="9222"/>
                  <a:pt x="35104" y="20854"/>
                </a:cubicBezTo>
              </a:path>
              <a:path w="35104" h="21600" stroke="0" extrusionOk="0">
                <a:moveTo>
                  <a:pt x="0" y="4752"/>
                </a:moveTo>
                <a:cubicBezTo>
                  <a:pt x="3833" y="1676"/>
                  <a:pt x="8601" y="-1"/>
                  <a:pt x="13517" y="0"/>
                </a:cubicBezTo>
                <a:cubicBezTo>
                  <a:pt x="25156" y="0"/>
                  <a:pt x="34702" y="9222"/>
                  <a:pt x="35104" y="20854"/>
                </a:cubicBezTo>
                <a:lnTo>
                  <a:pt x="13517" y="21600"/>
                </a:lnTo>
                <a:close/>
              </a:path>
            </a:pathLst>
          </a:custGeom>
          <a:noFill/>
          <a:ln w="38100">
            <a:solidFill>
              <a:srgbClr val="CC0000"/>
            </a:solidFill>
            <a:round/>
            <a:headEnd type="triangle" w="lg" len="lg"/>
            <a:tailEnd type="none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41740" name="Text Box 44"/>
          <p:cNvSpPr txBox="1">
            <a:spLocks noChangeArrowheads="1"/>
          </p:cNvSpPr>
          <p:nvPr/>
        </p:nvSpPr>
        <p:spPr bwMode="auto">
          <a:xfrm>
            <a:off x="7019925" y="5876925"/>
            <a:ext cx="20701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hangingPunct="0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Geoid</a:t>
            </a:r>
          </a:p>
          <a:p>
            <a:pPr defTabSz="914400" eaLnBrk="0" hangingPunct="0">
              <a:lnSpc>
                <a:spcPct val="80000"/>
              </a:lnSpc>
              <a:defRPr/>
            </a:pPr>
            <a:r>
              <a:rPr lang="en-US" sz="2000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(“mean sea level”)</a:t>
            </a:r>
          </a:p>
        </p:txBody>
      </p:sp>
      <p:sp>
        <p:nvSpPr>
          <p:cNvPr id="71725" name="Line 45"/>
          <p:cNvSpPr>
            <a:spLocks noChangeShapeType="1"/>
          </p:cNvSpPr>
          <p:nvPr/>
        </p:nvSpPr>
        <p:spPr bwMode="auto">
          <a:xfrm flipH="1" flipV="1">
            <a:off x="6596063" y="5697538"/>
            <a:ext cx="460375" cy="2889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726" name="Line 46"/>
          <p:cNvSpPr>
            <a:spLocks noChangeShapeType="1"/>
          </p:cNvSpPr>
          <p:nvPr/>
        </p:nvSpPr>
        <p:spPr bwMode="auto">
          <a:xfrm flipV="1">
            <a:off x="1258888" y="4256088"/>
            <a:ext cx="431800" cy="3603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 bwMode="auto">
          <a:xfrm>
            <a:off x="0" y="36576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b="1" smtClean="0">
                <a:solidFill>
                  <a:srgbClr val="1F497D"/>
                </a:solidFill>
                <a:latin typeface="Calibri"/>
              </a:rPr>
              <a:t>Earth-Centered Earth-Fixed (ECEF) coordinates</a:t>
            </a:r>
            <a:endParaRPr lang="en-US" sz="2400" b="1" dirty="0" smtClean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2" name="Line 52"/>
          <p:cNvSpPr>
            <a:spLocks noChangeShapeType="1"/>
          </p:cNvSpPr>
          <p:nvPr/>
        </p:nvSpPr>
        <p:spPr bwMode="auto">
          <a:xfrm flipH="1">
            <a:off x="2700338" y="2672916"/>
            <a:ext cx="1835150" cy="609600"/>
          </a:xfrm>
          <a:prstGeom prst="line">
            <a:avLst/>
          </a:prstGeom>
          <a:noFill/>
          <a:ln w="12700">
            <a:solidFill>
              <a:srgbClr val="333333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" name="Line 65"/>
          <p:cNvSpPr>
            <a:spLocks noChangeShapeType="1"/>
          </p:cNvSpPr>
          <p:nvPr/>
        </p:nvSpPr>
        <p:spPr bwMode="auto">
          <a:xfrm flipH="1" flipV="1">
            <a:off x="2700337" y="3284984"/>
            <a:ext cx="1511301" cy="755198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4" name="Line 95"/>
          <p:cNvSpPr>
            <a:spLocks noChangeShapeType="1"/>
          </p:cNvSpPr>
          <p:nvPr/>
        </p:nvSpPr>
        <p:spPr bwMode="auto">
          <a:xfrm flipH="1" flipV="1">
            <a:off x="2700337" y="3282516"/>
            <a:ext cx="287338" cy="146484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5" name="Text Box 98"/>
          <p:cNvSpPr txBox="1">
            <a:spLocks noChangeArrowheads="1"/>
          </p:cNvSpPr>
          <p:nvPr/>
        </p:nvSpPr>
        <p:spPr bwMode="auto">
          <a:xfrm>
            <a:off x="3311860" y="3763888"/>
            <a:ext cx="468313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l-GR" sz="24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1400" b="1" baseline="-25000" dirty="0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1</a:t>
            </a:r>
            <a:endParaRPr lang="en-US" sz="1400" b="1" dirty="0">
              <a:solidFill>
                <a:srgbClr val="CC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6" name="Text Box 99"/>
          <p:cNvSpPr txBox="1">
            <a:spLocks noChangeArrowheads="1"/>
          </p:cNvSpPr>
          <p:nvPr/>
        </p:nvSpPr>
        <p:spPr bwMode="auto">
          <a:xfrm>
            <a:off x="2987824" y="3053916"/>
            <a:ext cx="468312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n-US" sz="24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400" b="1" baseline="-25000" dirty="0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1</a:t>
            </a:r>
            <a:endParaRPr lang="en-US" sz="1400" b="1" dirty="0">
              <a:solidFill>
                <a:srgbClr val="CC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7" name="Text Box 42"/>
          <p:cNvSpPr txBox="1">
            <a:spLocks noChangeArrowheads="1"/>
          </p:cNvSpPr>
          <p:nvPr/>
        </p:nvSpPr>
        <p:spPr bwMode="auto">
          <a:xfrm>
            <a:off x="431800" y="1690687"/>
            <a:ext cx="2447925" cy="396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hangingPunct="0">
              <a:defRPr/>
            </a:pPr>
            <a:r>
              <a:rPr lang="en-US" sz="2000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Point #1, </a:t>
            </a:r>
            <a:r>
              <a:rPr lang="en-US" sz="2000" b="1" dirty="0" smtClean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San Diego</a:t>
            </a:r>
            <a:endParaRPr lang="en-US" sz="2000" b="1" dirty="0">
              <a:solidFill>
                <a:srgbClr val="1F497D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8" name="Text Box 100"/>
          <p:cNvSpPr txBox="1">
            <a:spLocks noChangeArrowheads="1"/>
          </p:cNvSpPr>
          <p:nvPr/>
        </p:nvSpPr>
        <p:spPr bwMode="auto">
          <a:xfrm>
            <a:off x="107950" y="2132856"/>
            <a:ext cx="1800225" cy="10064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hangingPunct="0"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Coordinates:</a:t>
            </a:r>
          </a:p>
          <a:p>
            <a:pPr algn="ctr" defTabSz="914400" eaLnBrk="0" hangingPunct="0"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X</a:t>
            </a:r>
            <a:r>
              <a:rPr lang="en-US" b="1" baseline="-25000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1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, –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Y</a:t>
            </a:r>
            <a:r>
              <a:rPr lang="en-US" b="1" baseline="-25000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1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, +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Z</a:t>
            </a:r>
            <a:r>
              <a:rPr lang="en-US" b="1" baseline="-25000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1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)</a:t>
            </a:r>
          </a:p>
          <a:p>
            <a:pPr algn="ctr" defTabSz="914400" eaLnBrk="0" hangingPunct="0">
              <a:defRPr/>
            </a:pPr>
            <a:r>
              <a:rPr lang="en-US" sz="2000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el-GR" sz="24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b="1" baseline="-25000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1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, </a:t>
            </a:r>
            <a:r>
              <a:rPr lang="el-GR" sz="24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b="1" baseline="-25000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1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, </a:t>
            </a:r>
            <a:r>
              <a:rPr lang="en-US" sz="2400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h</a:t>
            </a:r>
            <a:r>
              <a:rPr lang="en-US" b="1" baseline="-25000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1</a:t>
            </a:r>
            <a:r>
              <a:rPr lang="en-US" sz="2000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)</a:t>
            </a:r>
          </a:p>
        </p:txBody>
      </p:sp>
      <p:sp>
        <p:nvSpPr>
          <p:cNvPr id="59" name="Line 105"/>
          <p:cNvSpPr>
            <a:spLocks noChangeShapeType="1"/>
          </p:cNvSpPr>
          <p:nvPr/>
        </p:nvSpPr>
        <p:spPr bwMode="auto">
          <a:xfrm>
            <a:off x="2087724" y="2087563"/>
            <a:ext cx="539366" cy="1053406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0" name="Oval 107"/>
          <p:cNvSpPr>
            <a:spLocks noChangeArrowheads="1"/>
          </p:cNvSpPr>
          <p:nvPr/>
        </p:nvSpPr>
        <p:spPr bwMode="auto">
          <a:xfrm rot="1708820">
            <a:off x="2919555" y="3348474"/>
            <a:ext cx="107950" cy="142875"/>
          </a:xfrm>
          <a:prstGeom prst="ellipse">
            <a:avLst/>
          </a:prstGeom>
          <a:solidFill>
            <a:srgbClr val="CC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1" name="Line 22"/>
          <p:cNvSpPr>
            <a:spLocks noChangeShapeType="1"/>
          </p:cNvSpPr>
          <p:nvPr/>
        </p:nvSpPr>
        <p:spPr bwMode="auto">
          <a:xfrm flipV="1">
            <a:off x="2700338" y="3282515"/>
            <a:ext cx="0" cy="1260908"/>
          </a:xfrm>
          <a:prstGeom prst="line">
            <a:avLst/>
          </a:prstGeom>
          <a:noFill/>
          <a:ln w="12700">
            <a:solidFill>
              <a:srgbClr val="333333"/>
            </a:solidFill>
            <a:prstDash val="sysDot"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2" name="AutoShape 28"/>
          <p:cNvSpPr>
            <a:spLocks noChangeArrowheads="1"/>
          </p:cNvSpPr>
          <p:nvPr/>
        </p:nvSpPr>
        <p:spPr bwMode="auto">
          <a:xfrm>
            <a:off x="2574075" y="3140968"/>
            <a:ext cx="252413" cy="249237"/>
          </a:xfrm>
          <a:prstGeom prst="star5">
            <a:avLst/>
          </a:prstGeom>
          <a:solidFill>
            <a:srgbClr val="FFFF00"/>
          </a:solidFill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>
              <a:defRPr/>
            </a:pPr>
            <a:endParaRPr lang="en-US" b="1">
              <a:solidFill>
                <a:prstClr val="black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63" name="Arc 161"/>
          <p:cNvSpPr>
            <a:spLocks/>
          </p:cNvSpPr>
          <p:nvPr/>
        </p:nvSpPr>
        <p:spPr bwMode="auto">
          <a:xfrm rot="10800000" flipH="1" flipV="1">
            <a:off x="3275012" y="3681028"/>
            <a:ext cx="301625" cy="651260"/>
          </a:xfrm>
          <a:custGeom>
            <a:avLst/>
            <a:gdLst>
              <a:gd name="T0" fmla="*/ 4531 w 21600"/>
              <a:gd name="T1" fmla="*/ 850900 h 22974"/>
              <a:gd name="T2" fmla="*/ 290180 w 21600"/>
              <a:gd name="T3" fmla="*/ 0 h 22974"/>
              <a:gd name="T4" fmla="*/ 468312 w 21600"/>
              <a:gd name="T5" fmla="*/ 739862 h 22974"/>
              <a:gd name="T6" fmla="*/ 0 60000 65536"/>
              <a:gd name="T7" fmla="*/ 0 60000 65536"/>
              <a:gd name="T8" fmla="*/ 0 60000 65536"/>
              <a:gd name="T9" fmla="*/ 0 w 21600"/>
              <a:gd name="T10" fmla="*/ 0 h 22974"/>
              <a:gd name="T11" fmla="*/ 21600 w 21600"/>
              <a:gd name="T12" fmla="*/ 22974 h 229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974" fill="none" extrusionOk="0">
                <a:moveTo>
                  <a:pt x="209" y="22973"/>
                </a:moveTo>
                <a:cubicBezTo>
                  <a:pt x="69" y="21980"/>
                  <a:pt x="0" y="20978"/>
                  <a:pt x="0" y="19976"/>
                </a:cubicBezTo>
                <a:cubicBezTo>
                  <a:pt x="-1" y="11219"/>
                  <a:pt x="5286" y="3330"/>
                  <a:pt x="13383" y="-1"/>
                </a:cubicBezTo>
              </a:path>
              <a:path w="21600" h="22974" stroke="0" extrusionOk="0">
                <a:moveTo>
                  <a:pt x="209" y="22973"/>
                </a:moveTo>
                <a:cubicBezTo>
                  <a:pt x="69" y="21980"/>
                  <a:pt x="0" y="20978"/>
                  <a:pt x="0" y="19976"/>
                </a:cubicBezTo>
                <a:cubicBezTo>
                  <a:pt x="-1" y="11219"/>
                  <a:pt x="5286" y="3330"/>
                  <a:pt x="13383" y="-1"/>
                </a:cubicBezTo>
                <a:lnTo>
                  <a:pt x="21600" y="19976"/>
                </a:lnTo>
                <a:close/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41744" name="Rectangle 48"/>
          <p:cNvSpPr>
            <a:spLocks noChangeArrowheads="1"/>
          </p:cNvSpPr>
          <p:nvPr/>
        </p:nvSpPr>
        <p:spPr bwMode="auto">
          <a:xfrm>
            <a:off x="3589337" y="3481388"/>
            <a:ext cx="5446341" cy="3295650"/>
          </a:xfrm>
          <a:prstGeom prst="rect">
            <a:avLst/>
          </a:prstGeom>
          <a:solidFill>
            <a:srgbClr val="00FFFF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41745" name="Text Box 49"/>
          <p:cNvSpPr txBox="1">
            <a:spLocks noChangeArrowheads="1"/>
          </p:cNvSpPr>
          <p:nvPr/>
        </p:nvSpPr>
        <p:spPr bwMode="auto">
          <a:xfrm>
            <a:off x="3657600" y="3657600"/>
            <a:ext cx="5292353" cy="29454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spcBef>
                <a:spcPct val="20000"/>
              </a:spcBef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Where is </a:t>
            </a:r>
            <a:r>
              <a:rPr lang="en-US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San Diego Conference Center?</a:t>
            </a:r>
            <a:endParaRPr lang="en-US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defTabSz="914400">
              <a:spcBef>
                <a:spcPct val="20000"/>
              </a:spcBef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	</a:t>
            </a:r>
            <a:r>
              <a:rPr lang="en-US" b="1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= </a:t>
            </a:r>
            <a:r>
              <a:rPr lang="en-US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-2,451,510 m</a:t>
            </a:r>
            <a:endParaRPr lang="en-US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defTabSz="914400">
              <a:spcBef>
                <a:spcPct val="20000"/>
              </a:spcBef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	</a:t>
            </a:r>
            <a:r>
              <a:rPr lang="en-US" b="1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Y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= </a:t>
            </a:r>
            <a:r>
              <a:rPr lang="en-US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-4,780,100 m</a:t>
            </a:r>
            <a:endParaRPr lang="en-US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defTabSz="914400">
              <a:spcBef>
                <a:spcPct val="20000"/>
              </a:spcBef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	</a:t>
            </a:r>
            <a:r>
              <a:rPr lang="en-US" b="1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Z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= </a:t>
            </a:r>
            <a:r>
              <a:rPr lang="en-US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+3,426,640 m</a:t>
            </a:r>
            <a:endParaRPr lang="en-US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defTabSz="914400">
              <a:spcBef>
                <a:spcPct val="50000"/>
              </a:spcBef>
              <a:tabLst>
                <a:tab pos="457200" algn="l"/>
              </a:tabLst>
            </a:pPr>
            <a:r>
              <a:rPr lang="en-US" b="1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…is the same as:</a:t>
            </a:r>
          </a:p>
          <a:p>
            <a:pPr defTabSz="914400">
              <a:spcBef>
                <a:spcPct val="5000"/>
              </a:spcBef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	Latitude, </a:t>
            </a:r>
            <a:r>
              <a:rPr lang="el-GR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= </a:t>
            </a:r>
            <a:r>
              <a:rPr lang="en-US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32°42’ 25” N</a:t>
            </a:r>
            <a:endParaRPr lang="en-US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defTabSz="914400">
              <a:spcBef>
                <a:spcPct val="5000"/>
              </a:spcBef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	Longitude, </a:t>
            </a:r>
            <a:r>
              <a:rPr lang="el-GR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= </a:t>
            </a:r>
            <a:r>
              <a:rPr lang="en-US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117°09’ 05” W</a:t>
            </a:r>
            <a:endParaRPr lang="en-US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defTabSz="914400">
              <a:spcBef>
                <a:spcPct val="5000"/>
              </a:spcBef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	Ellipsoid height, 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= </a:t>
            </a:r>
            <a:r>
              <a:rPr lang="en-US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-30 m</a:t>
            </a:r>
            <a:endParaRPr lang="en-US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1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417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417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417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17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417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417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417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Datum transformations</a:t>
            </a:r>
          </a:p>
        </p:txBody>
      </p:sp>
      <p:sp>
        <p:nvSpPr>
          <p:cNvPr id="5488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291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b="1" dirty="0" smtClean="0"/>
              <a:t>Typical datum transformations </a:t>
            </a:r>
            <a:endParaRPr lang="en-US" sz="2800" dirty="0" smtClean="0"/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400" b="1" dirty="0" smtClean="0"/>
              <a:t>3-parameter:</a:t>
            </a:r>
            <a:r>
              <a:rPr lang="en-US" sz="2400" dirty="0" smtClean="0"/>
              <a:t>  3-dimensional translation of origin as Δ</a:t>
            </a:r>
            <a:r>
              <a:rPr lang="en-US" sz="2400" i="1" dirty="0" smtClean="0"/>
              <a:t>X</a:t>
            </a:r>
            <a:r>
              <a:rPr lang="en-US" sz="2400" dirty="0" smtClean="0"/>
              <a:t>, Δ</a:t>
            </a:r>
            <a:r>
              <a:rPr lang="en-US" sz="2400" i="1" dirty="0" smtClean="0"/>
              <a:t>Y</a:t>
            </a:r>
            <a:r>
              <a:rPr lang="en-US" sz="2400" dirty="0" smtClean="0"/>
              <a:t>, Δ</a:t>
            </a:r>
            <a:r>
              <a:rPr lang="en-US" sz="2400" i="1" dirty="0" smtClean="0"/>
              <a:t>Z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400" b="1" dirty="0" smtClean="0"/>
              <a:t>7-parameter:</a:t>
            </a:r>
            <a:r>
              <a:rPr lang="en-US" sz="2400" dirty="0" smtClean="0"/>
              <a:t>  3 translations </a:t>
            </a:r>
            <a:r>
              <a:rPr lang="en-US" sz="2400" i="1" dirty="0" smtClean="0"/>
              <a:t>plus</a:t>
            </a:r>
            <a:r>
              <a:rPr lang="en-US" sz="2400" dirty="0" smtClean="0"/>
              <a:t> 3 rotations (one about each of the axes) </a:t>
            </a:r>
            <a:r>
              <a:rPr lang="en-US" sz="2400" i="1" dirty="0" smtClean="0"/>
              <a:t>plus</a:t>
            </a:r>
            <a:r>
              <a:rPr lang="en-US" sz="2400" dirty="0" smtClean="0"/>
              <a:t> a scale 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400" b="1" dirty="0" smtClean="0"/>
              <a:t>14-parameter:</a:t>
            </a:r>
            <a:r>
              <a:rPr lang="en-US" sz="2400" dirty="0" smtClean="0"/>
              <a:t>  A 7-parameter where each parameter changes with time (each has a </a:t>
            </a:r>
            <a:r>
              <a:rPr lang="en-US" sz="2400" i="1" dirty="0" smtClean="0"/>
              <a:t>velocity</a:t>
            </a:r>
            <a:r>
              <a:rPr lang="en-US" sz="2400" dirty="0" smtClean="0"/>
              <a:t>)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400" dirty="0" smtClean="0"/>
              <a:t>Transformations that model tectonic displacement and other distortion (e.g., NGS models in NADCON, GEOCON, and HTDP)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b="1" dirty="0" smtClean="0"/>
              <a:t>Vertical datum transformations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400" dirty="0" smtClean="0"/>
              <a:t>Can be simple shift or complex operation that models distortion (e.g., GEOCON, VERTCON)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8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8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6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038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pic>
          <p:nvPicPr>
            <p:cNvPr id="100386" name="Picture 4" descr="Globe for ellipsoid"/>
            <p:cNvPicPr>
              <a:picLocks noChangeAspect="1" noChangeArrowheads="1"/>
            </p:cNvPicPr>
            <p:nvPr/>
          </p:nvPicPr>
          <p:blipFill>
            <a:blip r:embed="rId2" cstate="print"/>
            <a:srcRect l="19801" t="5399" r="19801" b="5399"/>
            <a:stretch>
              <a:fillRect/>
            </a:stretch>
          </p:blipFill>
          <p:spPr bwMode="auto">
            <a:xfrm>
              <a:off x="1758" y="311"/>
              <a:ext cx="4002" cy="3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898775" y="552450"/>
            <a:ext cx="6119813" cy="4679950"/>
            <a:chOff x="295" y="1230"/>
            <a:chExt cx="3855" cy="2948"/>
          </a:xfrm>
        </p:grpSpPr>
        <p:sp>
          <p:nvSpPr>
            <p:cNvPr id="100376" name="Oval 7"/>
            <p:cNvSpPr>
              <a:spLocks noChangeArrowheads="1"/>
            </p:cNvSpPr>
            <p:nvPr/>
          </p:nvSpPr>
          <p:spPr bwMode="auto">
            <a:xfrm>
              <a:off x="295" y="2092"/>
              <a:ext cx="3855" cy="1225"/>
            </a:xfrm>
            <a:prstGeom prst="ellipse">
              <a:avLst/>
            </a:prstGeom>
            <a:solidFill>
              <a:srgbClr val="33CCCC">
                <a:alpha val="30196"/>
              </a:srgbClr>
            </a:solidFill>
            <a:ln w="12700" algn="ctr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295" y="1230"/>
              <a:ext cx="3855" cy="2926"/>
              <a:chOff x="930" y="1003"/>
              <a:chExt cx="3855" cy="2926"/>
            </a:xfrm>
          </p:grpSpPr>
          <p:sp>
            <p:nvSpPr>
              <p:cNvPr id="100379" name="Line 9"/>
              <p:cNvSpPr>
                <a:spLocks noChangeShapeType="1"/>
              </p:cNvSpPr>
              <p:nvPr/>
            </p:nvSpPr>
            <p:spPr bwMode="auto">
              <a:xfrm flipH="1">
                <a:off x="930" y="2477"/>
                <a:ext cx="1905" cy="1"/>
              </a:xfrm>
              <a:prstGeom prst="line">
                <a:avLst/>
              </a:prstGeom>
              <a:noFill/>
              <a:ln w="381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defTabSz="914400"/>
                <a:endParaRPr lang="en-US" b="1">
                  <a:solidFill>
                    <a:prstClr val="black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0380" name="Line 10"/>
              <p:cNvSpPr>
                <a:spLocks noChangeShapeType="1"/>
              </p:cNvSpPr>
              <p:nvPr/>
            </p:nvSpPr>
            <p:spPr bwMode="auto">
              <a:xfrm>
                <a:off x="2857" y="2477"/>
                <a:ext cx="0" cy="1452"/>
              </a:xfrm>
              <a:prstGeom prst="line">
                <a:avLst/>
              </a:prstGeom>
              <a:noFill/>
              <a:ln w="381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/>
                <a:endParaRPr lang="en-US" b="1">
                  <a:solidFill>
                    <a:prstClr val="black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0381" name="Line 11"/>
              <p:cNvSpPr>
                <a:spLocks noChangeShapeType="1"/>
              </p:cNvSpPr>
              <p:nvPr/>
            </p:nvSpPr>
            <p:spPr bwMode="auto">
              <a:xfrm flipV="1">
                <a:off x="2880" y="1888"/>
                <a:ext cx="454" cy="567"/>
              </a:xfrm>
              <a:prstGeom prst="line">
                <a:avLst/>
              </a:prstGeom>
              <a:noFill/>
              <a:ln w="381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defTabSz="914400"/>
                <a:endParaRPr lang="en-US" b="1">
                  <a:solidFill>
                    <a:prstClr val="black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0382" name="Line 12"/>
              <p:cNvSpPr>
                <a:spLocks noChangeShapeType="1"/>
              </p:cNvSpPr>
              <p:nvPr/>
            </p:nvSpPr>
            <p:spPr bwMode="auto">
              <a:xfrm flipH="1">
                <a:off x="2404" y="2477"/>
                <a:ext cx="450" cy="590"/>
              </a:xfrm>
              <a:prstGeom prst="line">
                <a:avLst/>
              </a:prstGeom>
              <a:noFill/>
              <a:ln w="381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defTabSz="914400"/>
                <a:endParaRPr lang="en-US" b="1">
                  <a:solidFill>
                    <a:prstClr val="black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0383" name="Line 13"/>
              <p:cNvSpPr>
                <a:spLocks noChangeShapeType="1"/>
              </p:cNvSpPr>
              <p:nvPr/>
            </p:nvSpPr>
            <p:spPr bwMode="auto">
              <a:xfrm flipV="1">
                <a:off x="2857" y="1003"/>
                <a:ext cx="0" cy="1474"/>
              </a:xfrm>
              <a:prstGeom prst="line">
                <a:avLst/>
              </a:prstGeom>
              <a:noFill/>
              <a:ln w="381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/>
                <a:endParaRPr lang="en-US" b="1">
                  <a:solidFill>
                    <a:prstClr val="black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0384" name="Line 14"/>
              <p:cNvSpPr>
                <a:spLocks noChangeShapeType="1"/>
              </p:cNvSpPr>
              <p:nvPr/>
            </p:nvSpPr>
            <p:spPr bwMode="auto">
              <a:xfrm flipV="1">
                <a:off x="2857" y="2478"/>
                <a:ext cx="1928" cy="0"/>
              </a:xfrm>
              <a:prstGeom prst="line">
                <a:avLst/>
              </a:prstGeom>
              <a:noFill/>
              <a:ln w="381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defTabSz="914400"/>
                <a:endParaRPr lang="en-US" b="1">
                  <a:solidFill>
                    <a:prstClr val="black"/>
                  </a:solidFill>
                  <a:latin typeface="Verdana" pitchFamily="34" charset="0"/>
                  <a:cs typeface="Arial" charset="0"/>
                </a:endParaRPr>
              </a:p>
            </p:txBody>
          </p:sp>
        </p:grpSp>
        <p:sp>
          <p:nvSpPr>
            <p:cNvPr id="100378" name="Oval 15"/>
            <p:cNvSpPr>
              <a:spLocks noChangeAspect="1" noChangeArrowheads="1"/>
            </p:cNvSpPr>
            <p:nvPr/>
          </p:nvSpPr>
          <p:spPr bwMode="auto">
            <a:xfrm>
              <a:off x="295" y="1230"/>
              <a:ext cx="3855" cy="2948"/>
            </a:xfrm>
            <a:prstGeom prst="ellipse">
              <a:avLst/>
            </a:prstGeom>
            <a:gradFill rotWithShape="1">
              <a:gsLst>
                <a:gs pos="0">
                  <a:srgbClr val="339966">
                    <a:alpha val="20000"/>
                  </a:srgbClr>
                </a:gs>
                <a:gs pos="100000">
                  <a:srgbClr val="18472F"/>
                </a:gs>
              </a:gsLst>
              <a:lin ang="2700000" scaled="1"/>
            </a:gradFill>
            <a:ln w="1270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381968" name="Text Box 16"/>
          <p:cNvSpPr txBox="1">
            <a:spLocks noChangeArrowheads="1"/>
          </p:cNvSpPr>
          <p:nvPr/>
        </p:nvSpPr>
        <p:spPr bwMode="auto">
          <a:xfrm>
            <a:off x="5975350" y="1401763"/>
            <a:ext cx="612775" cy="5191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b</a:t>
            </a:r>
            <a:r>
              <a:rPr lang="en-US" sz="2800" b="1" baseline="-250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1</a:t>
            </a:r>
            <a:endParaRPr lang="en-US" sz="2800" baseline="-25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81969" name="Text Box 17"/>
          <p:cNvSpPr txBox="1">
            <a:spLocks noChangeArrowheads="1"/>
          </p:cNvSpPr>
          <p:nvPr/>
        </p:nvSpPr>
        <p:spPr bwMode="auto">
          <a:xfrm>
            <a:off x="7235825" y="2312988"/>
            <a:ext cx="757238" cy="5191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a</a:t>
            </a:r>
            <a:r>
              <a:rPr lang="en-US" sz="2800" b="1" baseline="-250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1</a:t>
            </a:r>
            <a:endParaRPr lang="en-US" sz="2800" baseline="-25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81970" name="Line 18"/>
          <p:cNvSpPr>
            <a:spLocks noChangeShapeType="1"/>
          </p:cNvSpPr>
          <p:nvPr/>
        </p:nvSpPr>
        <p:spPr bwMode="auto">
          <a:xfrm>
            <a:off x="5957888" y="2894013"/>
            <a:ext cx="30607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81971" name="Line 19"/>
          <p:cNvSpPr>
            <a:spLocks noChangeShapeType="1"/>
          </p:cNvSpPr>
          <p:nvPr/>
        </p:nvSpPr>
        <p:spPr bwMode="auto">
          <a:xfrm flipV="1">
            <a:off x="5957888" y="552450"/>
            <a:ext cx="0" cy="2339975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097026" y="404664"/>
            <a:ext cx="5759450" cy="4932362"/>
            <a:chOff x="1859" y="119"/>
            <a:chExt cx="3628" cy="3107"/>
          </a:xfrm>
        </p:grpSpPr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1859" y="119"/>
              <a:ext cx="3628" cy="3107"/>
              <a:chOff x="1859" y="119"/>
              <a:chExt cx="3628" cy="3107"/>
            </a:xfrm>
          </p:grpSpPr>
          <p:sp>
            <p:nvSpPr>
              <p:cNvPr id="100371" name="Oval 22"/>
              <p:cNvSpPr>
                <a:spLocks noChangeArrowheads="1"/>
              </p:cNvSpPr>
              <p:nvPr/>
            </p:nvSpPr>
            <p:spPr bwMode="auto">
              <a:xfrm>
                <a:off x="1859" y="1048"/>
                <a:ext cx="3628" cy="1225"/>
              </a:xfrm>
              <a:prstGeom prst="ellipse">
                <a:avLst/>
              </a:prstGeom>
              <a:solidFill>
                <a:srgbClr val="FFCC00">
                  <a:alpha val="30196"/>
                </a:srgbClr>
              </a:solidFill>
              <a:ln w="12700" algn="ctr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/>
                <a:endParaRPr lang="en-US" b="1">
                  <a:solidFill>
                    <a:prstClr val="black"/>
                  </a:solidFill>
                  <a:latin typeface="Verdana" pitchFamily="34" charset="0"/>
                  <a:cs typeface="Arial" charset="0"/>
                </a:endParaRPr>
              </a:p>
            </p:txBody>
          </p:sp>
          <p:grpSp>
            <p:nvGrpSpPr>
              <p:cNvPr id="7" name="Group 23"/>
              <p:cNvGrpSpPr>
                <a:grpSpLocks/>
              </p:cNvGrpSpPr>
              <p:nvPr/>
            </p:nvGrpSpPr>
            <p:grpSpPr bwMode="auto">
              <a:xfrm>
                <a:off x="1859" y="119"/>
                <a:ext cx="3620" cy="3107"/>
                <a:chOff x="1859" y="119"/>
                <a:chExt cx="3620" cy="3107"/>
              </a:xfrm>
            </p:grpSpPr>
            <p:sp>
              <p:nvSpPr>
                <p:cNvPr id="100373" name="Line 24"/>
                <p:cNvSpPr>
                  <a:spLocks noChangeShapeType="1"/>
                </p:cNvSpPr>
                <p:nvPr/>
              </p:nvSpPr>
              <p:spPr bwMode="auto">
                <a:xfrm>
                  <a:off x="1859" y="1684"/>
                  <a:ext cx="3620" cy="0"/>
                </a:xfrm>
                <a:prstGeom prst="line">
                  <a:avLst/>
                </a:prstGeom>
                <a:noFill/>
                <a:ln w="38100">
                  <a:solidFill>
                    <a:srgbClr val="FFFF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/>
                  <a:endParaRPr lang="en-US" b="1">
                    <a:solidFill>
                      <a:prstClr val="black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00374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243" y="1071"/>
                  <a:ext cx="930" cy="1157"/>
                </a:xfrm>
                <a:prstGeom prst="line">
                  <a:avLst/>
                </a:prstGeom>
                <a:noFill/>
                <a:ln w="38100">
                  <a:solidFill>
                    <a:srgbClr val="FFFF99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algn="ctr" defTabSz="914400"/>
                  <a:endParaRPr lang="en-US" b="1">
                    <a:solidFill>
                      <a:prstClr val="black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00375" name="Line 26"/>
                <p:cNvSpPr>
                  <a:spLocks noChangeShapeType="1"/>
                </p:cNvSpPr>
                <p:nvPr/>
              </p:nvSpPr>
              <p:spPr bwMode="auto">
                <a:xfrm>
                  <a:off x="3674" y="119"/>
                  <a:ext cx="0" cy="3107"/>
                </a:xfrm>
                <a:prstGeom prst="line">
                  <a:avLst/>
                </a:prstGeom>
                <a:noFill/>
                <a:ln w="38100">
                  <a:solidFill>
                    <a:srgbClr val="FFFF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/>
                  <a:endParaRPr lang="en-US" b="1">
                    <a:solidFill>
                      <a:prstClr val="black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00370" name="Oval 27"/>
            <p:cNvSpPr>
              <a:spLocks noChangeAspect="1" noChangeArrowheads="1"/>
            </p:cNvSpPr>
            <p:nvPr/>
          </p:nvSpPr>
          <p:spPr bwMode="auto">
            <a:xfrm>
              <a:off x="1859" y="119"/>
              <a:ext cx="3628" cy="3107"/>
            </a:xfrm>
            <a:prstGeom prst="ellipse">
              <a:avLst/>
            </a:prstGeom>
            <a:gradFill rotWithShape="1">
              <a:gsLst>
                <a:gs pos="0">
                  <a:srgbClr val="FF6600">
                    <a:alpha val="39998"/>
                  </a:srgbClr>
                </a:gs>
                <a:gs pos="100000">
                  <a:srgbClr val="762F00"/>
                </a:gs>
              </a:gsLst>
              <a:lin ang="2700000" scaled="1"/>
            </a:gra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381980" name="Text Box 28"/>
          <p:cNvSpPr txBox="1">
            <a:spLocks noChangeArrowheads="1"/>
          </p:cNvSpPr>
          <p:nvPr/>
        </p:nvSpPr>
        <p:spPr bwMode="auto">
          <a:xfrm>
            <a:off x="5341938" y="1466850"/>
            <a:ext cx="612775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b</a:t>
            </a:r>
            <a:r>
              <a:rPr lang="en-US" sz="2800" b="1" baseline="-250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2</a:t>
            </a:r>
            <a:endParaRPr lang="en-US" sz="2800" baseline="-25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81981" name="Text Box 29"/>
          <p:cNvSpPr txBox="1">
            <a:spLocks noChangeArrowheads="1"/>
          </p:cNvSpPr>
          <p:nvPr/>
        </p:nvSpPr>
        <p:spPr bwMode="auto">
          <a:xfrm>
            <a:off x="6997700" y="2803525"/>
            <a:ext cx="757238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a</a:t>
            </a:r>
            <a:r>
              <a:rPr lang="en-US" sz="2800" b="1" baseline="-250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2</a:t>
            </a:r>
            <a:endParaRPr lang="en-US" sz="2800" baseline="-25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81982" name="Line 30"/>
          <p:cNvSpPr>
            <a:spLocks noChangeShapeType="1"/>
          </p:cNvSpPr>
          <p:nvPr/>
        </p:nvSpPr>
        <p:spPr bwMode="auto">
          <a:xfrm>
            <a:off x="5954713" y="2889250"/>
            <a:ext cx="2878137" cy="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81983" name="Line 31"/>
          <p:cNvSpPr>
            <a:spLocks noChangeShapeType="1"/>
          </p:cNvSpPr>
          <p:nvPr/>
        </p:nvSpPr>
        <p:spPr bwMode="auto">
          <a:xfrm flipV="1">
            <a:off x="5954713" y="404813"/>
            <a:ext cx="0" cy="2484437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81984" name="Text Box 32"/>
          <p:cNvSpPr txBox="1">
            <a:spLocks noChangeArrowheads="1"/>
          </p:cNvSpPr>
          <p:nvPr/>
        </p:nvSpPr>
        <p:spPr bwMode="auto">
          <a:xfrm rot="-1691497">
            <a:off x="3799333" y="2944904"/>
            <a:ext cx="1621534" cy="552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eaLnBrk="0" hangingPunct="0">
              <a:lnSpc>
                <a:spcPct val="140000"/>
              </a:lnSpc>
              <a:defRPr/>
            </a:pPr>
            <a:r>
              <a:rPr lang="el-GR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X, </a:t>
            </a:r>
            <a:r>
              <a:rPr lang="el-GR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Y, </a:t>
            </a:r>
            <a:r>
              <a:rPr lang="el-GR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Z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81986" name="Line 34"/>
          <p:cNvSpPr>
            <a:spLocks noChangeShapeType="1"/>
          </p:cNvSpPr>
          <p:nvPr/>
        </p:nvSpPr>
        <p:spPr bwMode="auto">
          <a:xfrm flipH="1">
            <a:off x="3241675" y="2892425"/>
            <a:ext cx="2711450" cy="1455738"/>
          </a:xfrm>
          <a:prstGeom prst="line">
            <a:avLst/>
          </a:prstGeom>
          <a:noFill/>
          <a:ln w="127000">
            <a:solidFill>
              <a:srgbClr val="FF00FF"/>
            </a:solidFill>
            <a:prstDash val="sysDot"/>
            <a:round/>
            <a:headEnd/>
            <a:tailEnd type="triangle" w="med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81988" name="Text Box 36"/>
          <p:cNvSpPr txBox="1">
            <a:spLocks noChangeArrowheads="1"/>
          </p:cNvSpPr>
          <p:nvPr/>
        </p:nvSpPr>
        <p:spPr bwMode="auto">
          <a:xfrm>
            <a:off x="5543550" y="5445125"/>
            <a:ext cx="3089275" cy="895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eaLnBrk="0" hangingPunct="0">
              <a:lnSpc>
                <a:spcPct val="11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3-parameter</a:t>
            </a:r>
            <a:b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datum transformation</a:t>
            </a: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 bwMode="auto">
          <a:xfrm>
            <a:off x="107504" y="403833"/>
            <a:ext cx="504000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4F81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Datum transformations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81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81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8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81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8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8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1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9531 0.21528 " pathEditMode="relative" ptsTypes="AA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9531 0.21528 " pathEditMode="relative" ptsTypes="AA">
                                      <p:cBhvr>
                                        <p:cTn id="50" dur="2000" fill="hold"/>
                                        <p:tgtEl>
                                          <p:spTgt spid="3819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9531 0.21528 " pathEditMode="relative" ptsTypes="AA">
                                      <p:cBhvr>
                                        <p:cTn id="52" dur="2000" fill="hold"/>
                                        <p:tgtEl>
                                          <p:spTgt spid="381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9531 0.21528 " pathEditMode="relative" ptsTypes="AA">
                                      <p:cBhvr>
                                        <p:cTn id="54" dur="2000" fill="hold"/>
                                        <p:tgtEl>
                                          <p:spTgt spid="381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9531 0.21528 " pathEditMode="relative" ptsTypes="AA">
                                      <p:cBhvr>
                                        <p:cTn id="56" dur="2000" fill="hold"/>
                                        <p:tgtEl>
                                          <p:spTgt spid="3819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2000"/>
                                        <p:tgtEl>
                                          <p:spTgt spid="38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68" grpId="0" build="allAtOnce"/>
      <p:bldP spid="381969" grpId="0"/>
      <p:bldP spid="381970" grpId="0" animBg="1"/>
      <p:bldP spid="381971" grpId="0" animBg="1"/>
      <p:bldP spid="381980" grpId="0" build="allAtOnce"/>
      <p:bldP spid="381980" grpId="1" build="allAtOnce"/>
      <p:bldP spid="381981" grpId="0"/>
      <p:bldP spid="381981" grpId="1"/>
      <p:bldP spid="381982" grpId="0" animBg="1"/>
      <p:bldP spid="381982" grpId="1" animBg="1"/>
      <p:bldP spid="381983" grpId="0" animBg="1"/>
      <p:bldP spid="381983" grpId="1" animBg="1"/>
      <p:bldP spid="38198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48" name="Text Box 44"/>
          <p:cNvSpPr txBox="1">
            <a:spLocks noChangeArrowheads="1"/>
          </p:cNvSpPr>
          <p:nvPr/>
        </p:nvSpPr>
        <p:spPr bwMode="auto">
          <a:xfrm>
            <a:off x="5543550" y="5445125"/>
            <a:ext cx="3089275" cy="895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eaLnBrk="0" hangingPunct="0">
              <a:lnSpc>
                <a:spcPct val="11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3-parameter</a:t>
            </a:r>
            <a:b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datum transformation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898775" y="552450"/>
            <a:ext cx="6119813" cy="4679950"/>
            <a:chOff x="295" y="1230"/>
            <a:chExt cx="3855" cy="2948"/>
          </a:xfrm>
        </p:grpSpPr>
        <p:sp>
          <p:nvSpPr>
            <p:cNvPr id="101411" name="Oval 4"/>
            <p:cNvSpPr>
              <a:spLocks noChangeArrowheads="1"/>
            </p:cNvSpPr>
            <p:nvPr/>
          </p:nvSpPr>
          <p:spPr bwMode="auto">
            <a:xfrm>
              <a:off x="295" y="2092"/>
              <a:ext cx="3855" cy="1225"/>
            </a:xfrm>
            <a:prstGeom prst="ellipse">
              <a:avLst/>
            </a:prstGeom>
            <a:solidFill>
              <a:srgbClr val="33CCCC">
                <a:alpha val="30196"/>
              </a:srgbClr>
            </a:solidFill>
            <a:ln w="12700" algn="ctr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95" y="1230"/>
              <a:ext cx="3855" cy="2926"/>
              <a:chOff x="930" y="1003"/>
              <a:chExt cx="3855" cy="2926"/>
            </a:xfrm>
          </p:grpSpPr>
          <p:sp>
            <p:nvSpPr>
              <p:cNvPr id="101414" name="Line 6"/>
              <p:cNvSpPr>
                <a:spLocks noChangeShapeType="1"/>
              </p:cNvSpPr>
              <p:nvPr/>
            </p:nvSpPr>
            <p:spPr bwMode="auto">
              <a:xfrm flipH="1">
                <a:off x="930" y="2477"/>
                <a:ext cx="1905" cy="1"/>
              </a:xfrm>
              <a:prstGeom prst="line">
                <a:avLst/>
              </a:prstGeom>
              <a:noFill/>
              <a:ln w="381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defTabSz="914400"/>
                <a:endParaRPr lang="en-US" b="1">
                  <a:solidFill>
                    <a:prstClr val="black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1415" name="Line 7"/>
              <p:cNvSpPr>
                <a:spLocks noChangeShapeType="1"/>
              </p:cNvSpPr>
              <p:nvPr/>
            </p:nvSpPr>
            <p:spPr bwMode="auto">
              <a:xfrm>
                <a:off x="2857" y="2477"/>
                <a:ext cx="0" cy="1452"/>
              </a:xfrm>
              <a:prstGeom prst="line">
                <a:avLst/>
              </a:prstGeom>
              <a:noFill/>
              <a:ln w="381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/>
                <a:endParaRPr lang="en-US" b="1">
                  <a:solidFill>
                    <a:prstClr val="black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1416" name="Line 8"/>
              <p:cNvSpPr>
                <a:spLocks noChangeShapeType="1"/>
              </p:cNvSpPr>
              <p:nvPr/>
            </p:nvSpPr>
            <p:spPr bwMode="auto">
              <a:xfrm flipV="1">
                <a:off x="2880" y="1888"/>
                <a:ext cx="454" cy="567"/>
              </a:xfrm>
              <a:prstGeom prst="line">
                <a:avLst/>
              </a:prstGeom>
              <a:noFill/>
              <a:ln w="381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defTabSz="914400"/>
                <a:endParaRPr lang="en-US" b="1">
                  <a:solidFill>
                    <a:prstClr val="black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1417" name="Line 9"/>
              <p:cNvSpPr>
                <a:spLocks noChangeShapeType="1"/>
              </p:cNvSpPr>
              <p:nvPr/>
            </p:nvSpPr>
            <p:spPr bwMode="auto">
              <a:xfrm flipH="1">
                <a:off x="2404" y="2477"/>
                <a:ext cx="450" cy="590"/>
              </a:xfrm>
              <a:prstGeom prst="line">
                <a:avLst/>
              </a:prstGeom>
              <a:noFill/>
              <a:ln w="381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defTabSz="914400"/>
                <a:endParaRPr lang="en-US" b="1">
                  <a:solidFill>
                    <a:prstClr val="black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1418" name="Line 10"/>
              <p:cNvSpPr>
                <a:spLocks noChangeShapeType="1"/>
              </p:cNvSpPr>
              <p:nvPr/>
            </p:nvSpPr>
            <p:spPr bwMode="auto">
              <a:xfrm flipV="1">
                <a:off x="2857" y="1003"/>
                <a:ext cx="0" cy="1474"/>
              </a:xfrm>
              <a:prstGeom prst="line">
                <a:avLst/>
              </a:prstGeom>
              <a:noFill/>
              <a:ln w="381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/>
                <a:endParaRPr lang="en-US" b="1">
                  <a:solidFill>
                    <a:prstClr val="black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1419" name="Line 11"/>
              <p:cNvSpPr>
                <a:spLocks noChangeShapeType="1"/>
              </p:cNvSpPr>
              <p:nvPr/>
            </p:nvSpPr>
            <p:spPr bwMode="auto">
              <a:xfrm flipV="1">
                <a:off x="2857" y="2478"/>
                <a:ext cx="1928" cy="0"/>
              </a:xfrm>
              <a:prstGeom prst="line">
                <a:avLst/>
              </a:prstGeom>
              <a:noFill/>
              <a:ln w="381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defTabSz="914400"/>
                <a:endParaRPr lang="en-US" b="1">
                  <a:solidFill>
                    <a:prstClr val="black"/>
                  </a:solidFill>
                  <a:latin typeface="Verdana" pitchFamily="34" charset="0"/>
                  <a:cs typeface="Arial" charset="0"/>
                </a:endParaRPr>
              </a:p>
            </p:txBody>
          </p:sp>
        </p:grpSp>
        <p:sp>
          <p:nvSpPr>
            <p:cNvPr id="101413" name="Oval 12"/>
            <p:cNvSpPr>
              <a:spLocks noChangeAspect="1" noChangeArrowheads="1"/>
            </p:cNvSpPr>
            <p:nvPr/>
          </p:nvSpPr>
          <p:spPr bwMode="auto">
            <a:xfrm>
              <a:off x="295" y="1230"/>
              <a:ext cx="3855" cy="2948"/>
            </a:xfrm>
            <a:prstGeom prst="ellipse">
              <a:avLst/>
            </a:prstGeom>
            <a:gradFill rotWithShape="1">
              <a:gsLst>
                <a:gs pos="0">
                  <a:srgbClr val="339966">
                    <a:alpha val="20000"/>
                  </a:srgbClr>
                </a:gs>
                <a:gs pos="100000">
                  <a:srgbClr val="18472F"/>
                </a:gs>
              </a:gsLst>
              <a:lin ang="2700000" scaled="1"/>
            </a:gradFill>
            <a:ln w="1270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379917" name="Text Box 13"/>
          <p:cNvSpPr txBox="1">
            <a:spLocks noChangeArrowheads="1"/>
          </p:cNvSpPr>
          <p:nvPr/>
        </p:nvSpPr>
        <p:spPr bwMode="auto">
          <a:xfrm>
            <a:off x="5975350" y="1401763"/>
            <a:ext cx="612775" cy="5191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b</a:t>
            </a:r>
            <a:r>
              <a:rPr lang="en-US" sz="2800" b="1" baseline="-250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1</a:t>
            </a:r>
            <a:endParaRPr lang="en-US" sz="2800" baseline="-25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79918" name="Text Box 14"/>
          <p:cNvSpPr txBox="1">
            <a:spLocks noChangeArrowheads="1"/>
          </p:cNvSpPr>
          <p:nvPr/>
        </p:nvSpPr>
        <p:spPr bwMode="auto">
          <a:xfrm>
            <a:off x="7235825" y="2312988"/>
            <a:ext cx="757238" cy="5191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a</a:t>
            </a:r>
            <a:r>
              <a:rPr lang="en-US" sz="2800" b="1" baseline="-250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1</a:t>
            </a:r>
            <a:endParaRPr lang="en-US" sz="2800" baseline="-25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1383" name="Line 15"/>
          <p:cNvSpPr>
            <a:spLocks noChangeShapeType="1"/>
          </p:cNvSpPr>
          <p:nvPr/>
        </p:nvSpPr>
        <p:spPr bwMode="auto">
          <a:xfrm>
            <a:off x="5957888" y="2894013"/>
            <a:ext cx="306070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1384" name="Line 16"/>
          <p:cNvSpPr>
            <a:spLocks noChangeShapeType="1"/>
          </p:cNvSpPr>
          <p:nvPr/>
        </p:nvSpPr>
        <p:spPr bwMode="auto">
          <a:xfrm flipV="1">
            <a:off x="5957888" y="552450"/>
            <a:ext cx="0" cy="2339975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61950" y="1879600"/>
            <a:ext cx="5759450" cy="4932363"/>
            <a:chOff x="1859" y="119"/>
            <a:chExt cx="3628" cy="3107"/>
          </a:xfrm>
        </p:grpSpPr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1859" y="119"/>
              <a:ext cx="3628" cy="3107"/>
              <a:chOff x="1859" y="119"/>
              <a:chExt cx="3628" cy="3107"/>
            </a:xfrm>
          </p:grpSpPr>
          <p:sp>
            <p:nvSpPr>
              <p:cNvPr id="101406" name="Oval 19"/>
              <p:cNvSpPr>
                <a:spLocks noChangeArrowheads="1"/>
              </p:cNvSpPr>
              <p:nvPr/>
            </p:nvSpPr>
            <p:spPr bwMode="auto">
              <a:xfrm>
                <a:off x="1859" y="1048"/>
                <a:ext cx="3628" cy="1225"/>
              </a:xfrm>
              <a:prstGeom prst="ellipse">
                <a:avLst/>
              </a:prstGeom>
              <a:solidFill>
                <a:srgbClr val="FFCC00">
                  <a:alpha val="30196"/>
                </a:srgbClr>
              </a:solidFill>
              <a:ln w="12700" algn="ctr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/>
                <a:endParaRPr lang="en-US" b="1">
                  <a:solidFill>
                    <a:prstClr val="black"/>
                  </a:solidFill>
                  <a:latin typeface="Verdana" pitchFamily="34" charset="0"/>
                  <a:cs typeface="Arial" charset="0"/>
                </a:endParaRPr>
              </a:p>
            </p:txBody>
          </p:sp>
          <p:grpSp>
            <p:nvGrpSpPr>
              <p:cNvPr id="6" name="Group 20"/>
              <p:cNvGrpSpPr>
                <a:grpSpLocks/>
              </p:cNvGrpSpPr>
              <p:nvPr/>
            </p:nvGrpSpPr>
            <p:grpSpPr bwMode="auto">
              <a:xfrm>
                <a:off x="1859" y="119"/>
                <a:ext cx="3620" cy="3107"/>
                <a:chOff x="1859" y="119"/>
                <a:chExt cx="3620" cy="3107"/>
              </a:xfrm>
            </p:grpSpPr>
            <p:sp>
              <p:nvSpPr>
                <p:cNvPr id="101408" name="Line 21"/>
                <p:cNvSpPr>
                  <a:spLocks noChangeShapeType="1"/>
                </p:cNvSpPr>
                <p:nvPr/>
              </p:nvSpPr>
              <p:spPr bwMode="auto">
                <a:xfrm>
                  <a:off x="1859" y="1684"/>
                  <a:ext cx="3620" cy="0"/>
                </a:xfrm>
                <a:prstGeom prst="line">
                  <a:avLst/>
                </a:prstGeom>
                <a:noFill/>
                <a:ln w="38100">
                  <a:solidFill>
                    <a:srgbClr val="FFFF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/>
                  <a:endParaRPr lang="en-US" b="1">
                    <a:solidFill>
                      <a:prstClr val="black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01409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3243" y="1071"/>
                  <a:ext cx="930" cy="1157"/>
                </a:xfrm>
                <a:prstGeom prst="line">
                  <a:avLst/>
                </a:prstGeom>
                <a:noFill/>
                <a:ln w="38100">
                  <a:solidFill>
                    <a:srgbClr val="FFFF99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algn="ctr" defTabSz="914400"/>
                  <a:endParaRPr lang="en-US" b="1">
                    <a:solidFill>
                      <a:prstClr val="black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01410" name="Line 23"/>
                <p:cNvSpPr>
                  <a:spLocks noChangeShapeType="1"/>
                </p:cNvSpPr>
                <p:nvPr/>
              </p:nvSpPr>
              <p:spPr bwMode="auto">
                <a:xfrm>
                  <a:off x="3674" y="119"/>
                  <a:ext cx="0" cy="3107"/>
                </a:xfrm>
                <a:prstGeom prst="line">
                  <a:avLst/>
                </a:prstGeom>
                <a:noFill/>
                <a:ln w="38100">
                  <a:solidFill>
                    <a:srgbClr val="FFFF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/>
                  <a:endParaRPr lang="en-US" b="1">
                    <a:solidFill>
                      <a:prstClr val="black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01405" name="Oval 24"/>
            <p:cNvSpPr>
              <a:spLocks noChangeAspect="1" noChangeArrowheads="1"/>
            </p:cNvSpPr>
            <p:nvPr/>
          </p:nvSpPr>
          <p:spPr bwMode="auto">
            <a:xfrm>
              <a:off x="1859" y="119"/>
              <a:ext cx="3628" cy="3107"/>
            </a:xfrm>
            <a:prstGeom prst="ellipse">
              <a:avLst/>
            </a:prstGeom>
            <a:gradFill rotWithShape="1">
              <a:gsLst>
                <a:gs pos="0">
                  <a:srgbClr val="FF6600">
                    <a:alpha val="39998"/>
                  </a:srgbClr>
                </a:gs>
                <a:gs pos="100000">
                  <a:srgbClr val="762F00"/>
                </a:gs>
              </a:gsLst>
              <a:lin ang="2700000" scaled="1"/>
            </a:gra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379929" name="Text Box 25"/>
          <p:cNvSpPr txBox="1">
            <a:spLocks noChangeArrowheads="1"/>
          </p:cNvSpPr>
          <p:nvPr/>
        </p:nvSpPr>
        <p:spPr bwMode="auto">
          <a:xfrm>
            <a:off x="2630488" y="2941638"/>
            <a:ext cx="612775" cy="5191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b</a:t>
            </a:r>
            <a:r>
              <a:rPr lang="en-US" sz="2800" b="1" baseline="-250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2</a:t>
            </a:r>
            <a:endParaRPr lang="en-US" sz="2800" baseline="-25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79930" name="Text Box 26"/>
          <p:cNvSpPr txBox="1">
            <a:spLocks noChangeArrowheads="1"/>
          </p:cNvSpPr>
          <p:nvPr/>
        </p:nvSpPr>
        <p:spPr bwMode="auto">
          <a:xfrm>
            <a:off x="4286250" y="4278313"/>
            <a:ext cx="757238" cy="5191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a</a:t>
            </a:r>
            <a:r>
              <a:rPr lang="en-US" sz="2800" b="1" baseline="-250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2</a:t>
            </a:r>
            <a:endParaRPr lang="en-US" sz="2800" baseline="-25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1388" name="Line 27"/>
          <p:cNvSpPr>
            <a:spLocks noChangeShapeType="1"/>
          </p:cNvSpPr>
          <p:nvPr/>
        </p:nvSpPr>
        <p:spPr bwMode="auto">
          <a:xfrm>
            <a:off x="3243263" y="4364038"/>
            <a:ext cx="2878137" cy="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1389" name="Line 28"/>
          <p:cNvSpPr>
            <a:spLocks noChangeShapeType="1"/>
          </p:cNvSpPr>
          <p:nvPr/>
        </p:nvSpPr>
        <p:spPr bwMode="auto">
          <a:xfrm flipV="1">
            <a:off x="3243263" y="1879600"/>
            <a:ext cx="0" cy="2484438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1390" name="Line 30"/>
          <p:cNvSpPr>
            <a:spLocks noChangeShapeType="1"/>
          </p:cNvSpPr>
          <p:nvPr/>
        </p:nvSpPr>
        <p:spPr bwMode="auto">
          <a:xfrm flipH="1">
            <a:off x="3241675" y="2892425"/>
            <a:ext cx="2711450" cy="1455738"/>
          </a:xfrm>
          <a:prstGeom prst="line">
            <a:avLst/>
          </a:prstGeom>
          <a:noFill/>
          <a:ln w="127000">
            <a:solidFill>
              <a:srgbClr val="FF00FF"/>
            </a:solidFill>
            <a:prstDash val="sysDot"/>
            <a:round/>
            <a:headEnd/>
            <a:tailEnd type="triangle" w="med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79935" name="Arc 31"/>
          <p:cNvSpPr>
            <a:spLocks noChangeAspect="1"/>
          </p:cNvSpPr>
          <p:nvPr/>
        </p:nvSpPr>
        <p:spPr bwMode="auto">
          <a:xfrm>
            <a:off x="2817813" y="1670050"/>
            <a:ext cx="877887" cy="285750"/>
          </a:xfrm>
          <a:custGeom>
            <a:avLst/>
            <a:gdLst>
              <a:gd name="T0" fmla="*/ 634477 w 43200"/>
              <a:gd name="T1" fmla="*/ 14516 h 43129"/>
              <a:gd name="T2" fmla="*/ 403361 w 43200"/>
              <a:gd name="T3" fmla="*/ 0 h 43129"/>
              <a:gd name="T4" fmla="*/ 438944 w 43200"/>
              <a:gd name="T5" fmla="*/ 142640 h 43129"/>
              <a:gd name="T6" fmla="*/ 0 60000 65536"/>
              <a:gd name="T7" fmla="*/ 0 60000 65536"/>
              <a:gd name="T8" fmla="*/ 0 60000 65536"/>
              <a:gd name="T9" fmla="*/ 0 w 43200"/>
              <a:gd name="T10" fmla="*/ 0 h 43129"/>
              <a:gd name="T11" fmla="*/ 43200 w 43200"/>
              <a:gd name="T12" fmla="*/ 43129 h 43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129" fill="none" extrusionOk="0">
                <a:moveTo>
                  <a:pt x="31222" y="2190"/>
                </a:moveTo>
                <a:cubicBezTo>
                  <a:pt x="38560" y="5841"/>
                  <a:pt x="43200" y="13332"/>
                  <a:pt x="43200" y="21529"/>
                </a:cubicBezTo>
                <a:cubicBezTo>
                  <a:pt x="43200" y="33458"/>
                  <a:pt x="33529" y="43129"/>
                  <a:pt x="21600" y="43129"/>
                </a:cubicBezTo>
                <a:cubicBezTo>
                  <a:pt x="9670" y="43129"/>
                  <a:pt x="0" y="33458"/>
                  <a:pt x="0" y="21529"/>
                </a:cubicBezTo>
                <a:cubicBezTo>
                  <a:pt x="-1" y="10278"/>
                  <a:pt x="8635" y="912"/>
                  <a:pt x="19849" y="0"/>
                </a:cubicBezTo>
              </a:path>
              <a:path w="43200" h="43129" stroke="0" extrusionOk="0">
                <a:moveTo>
                  <a:pt x="31222" y="2190"/>
                </a:moveTo>
                <a:cubicBezTo>
                  <a:pt x="38560" y="5841"/>
                  <a:pt x="43200" y="13332"/>
                  <a:pt x="43200" y="21529"/>
                </a:cubicBezTo>
                <a:cubicBezTo>
                  <a:pt x="43200" y="33458"/>
                  <a:pt x="33529" y="43129"/>
                  <a:pt x="21600" y="43129"/>
                </a:cubicBezTo>
                <a:cubicBezTo>
                  <a:pt x="9670" y="43129"/>
                  <a:pt x="0" y="33458"/>
                  <a:pt x="0" y="21529"/>
                </a:cubicBezTo>
                <a:cubicBezTo>
                  <a:pt x="-1" y="10278"/>
                  <a:pt x="8635" y="912"/>
                  <a:pt x="19849" y="0"/>
                </a:cubicBezTo>
                <a:lnTo>
                  <a:pt x="21600" y="21529"/>
                </a:lnTo>
                <a:close/>
              </a:path>
            </a:pathLst>
          </a:custGeom>
          <a:noFill/>
          <a:ln w="88900">
            <a:solidFill>
              <a:srgbClr val="FF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79936" name="Arc 32"/>
          <p:cNvSpPr>
            <a:spLocks/>
          </p:cNvSpPr>
          <p:nvPr/>
        </p:nvSpPr>
        <p:spPr bwMode="auto">
          <a:xfrm rot="-1174221">
            <a:off x="2119313" y="4740275"/>
            <a:ext cx="914400" cy="914400"/>
          </a:xfrm>
          <a:custGeom>
            <a:avLst/>
            <a:gdLst>
              <a:gd name="T0" fmla="*/ 737235 w 43200"/>
              <a:gd name="T1" fmla="*/ 95800 h 43200"/>
              <a:gd name="T2" fmla="*/ 534077 w 43200"/>
              <a:gd name="T3" fmla="*/ 6519 h 43200"/>
              <a:gd name="T4" fmla="*/ 457200 w 43200"/>
              <a:gd name="T5" fmla="*/ 457200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34830" y="4525"/>
                </a:moveTo>
                <a:cubicBezTo>
                  <a:pt x="40109" y="8617"/>
                  <a:pt x="43200" y="1492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2817" y="-1"/>
                  <a:pt x="24032" y="102"/>
                  <a:pt x="25232" y="307"/>
                </a:cubicBezTo>
              </a:path>
              <a:path w="43200" h="43200" stroke="0" extrusionOk="0">
                <a:moveTo>
                  <a:pt x="34830" y="4525"/>
                </a:moveTo>
                <a:cubicBezTo>
                  <a:pt x="40109" y="8617"/>
                  <a:pt x="43200" y="1492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2817" y="-1"/>
                  <a:pt x="24032" y="102"/>
                  <a:pt x="25232" y="307"/>
                </a:cubicBezTo>
                <a:lnTo>
                  <a:pt x="21600" y="21600"/>
                </a:lnTo>
                <a:close/>
              </a:path>
            </a:pathLst>
          </a:custGeom>
          <a:noFill/>
          <a:ln w="88900">
            <a:solidFill>
              <a:srgbClr val="FF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79937" name="Arc 33"/>
          <p:cNvSpPr>
            <a:spLocks noChangeAspect="1"/>
          </p:cNvSpPr>
          <p:nvPr/>
        </p:nvSpPr>
        <p:spPr bwMode="auto">
          <a:xfrm rot="5400000">
            <a:off x="5722144" y="4210844"/>
            <a:ext cx="877888" cy="285750"/>
          </a:xfrm>
          <a:custGeom>
            <a:avLst/>
            <a:gdLst>
              <a:gd name="T0" fmla="*/ 16704 w 43200"/>
              <a:gd name="T1" fmla="*/ 181921 h 43200"/>
              <a:gd name="T2" fmla="*/ 302465 w 43200"/>
              <a:gd name="T3" fmla="*/ 278666 h 43200"/>
              <a:gd name="T4" fmla="*/ 438944 w 43200"/>
              <a:gd name="T5" fmla="*/ 142875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822" y="27502"/>
                </a:moveTo>
                <a:cubicBezTo>
                  <a:pt x="276" y="25582"/>
                  <a:pt x="0" y="2359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19318" y="43200"/>
                  <a:pt x="17052" y="42838"/>
                  <a:pt x="14883" y="42129"/>
                </a:cubicBezTo>
              </a:path>
              <a:path w="43200" h="43200" stroke="0" extrusionOk="0">
                <a:moveTo>
                  <a:pt x="822" y="27502"/>
                </a:moveTo>
                <a:cubicBezTo>
                  <a:pt x="276" y="25582"/>
                  <a:pt x="0" y="2359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19318" y="43200"/>
                  <a:pt x="17052" y="42838"/>
                  <a:pt x="14883" y="42129"/>
                </a:cubicBezTo>
                <a:lnTo>
                  <a:pt x="21600" y="21600"/>
                </a:lnTo>
                <a:close/>
              </a:path>
            </a:pathLst>
          </a:custGeom>
          <a:noFill/>
          <a:ln w="88900">
            <a:solidFill>
              <a:srgbClr val="FF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79938" name="Oval 34"/>
          <p:cNvSpPr>
            <a:spLocks noChangeAspect="1" noChangeArrowheads="1"/>
          </p:cNvSpPr>
          <p:nvPr/>
        </p:nvSpPr>
        <p:spPr bwMode="auto">
          <a:xfrm>
            <a:off x="468313" y="1952625"/>
            <a:ext cx="5548312" cy="4789488"/>
          </a:xfrm>
          <a:prstGeom prst="ellipse">
            <a:avLst/>
          </a:prstGeom>
          <a:noFill/>
          <a:ln w="50800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79939" name="Text Box 35"/>
          <p:cNvSpPr txBox="1">
            <a:spLocks noChangeArrowheads="1"/>
          </p:cNvSpPr>
          <p:nvPr/>
        </p:nvSpPr>
        <p:spPr bwMode="auto">
          <a:xfrm>
            <a:off x="5543550" y="5445125"/>
            <a:ext cx="3089275" cy="895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eaLnBrk="0" hangingPunct="0">
              <a:lnSpc>
                <a:spcPct val="11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7-parameter</a:t>
            </a:r>
            <a:b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datum transformation</a:t>
            </a:r>
          </a:p>
        </p:txBody>
      </p:sp>
      <p:sp>
        <p:nvSpPr>
          <p:cNvPr id="379940" name="Text Box 36"/>
          <p:cNvSpPr txBox="1">
            <a:spLocks noChangeArrowheads="1"/>
          </p:cNvSpPr>
          <p:nvPr/>
        </p:nvSpPr>
        <p:spPr bwMode="auto">
          <a:xfrm>
            <a:off x="6300788" y="4005263"/>
            <a:ext cx="900112" cy="57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rot</a:t>
            </a:r>
            <a:r>
              <a:rPr lang="en-US" sz="3200" b="1" baseline="-25000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X</a:t>
            </a:r>
            <a:endParaRPr lang="en-US" sz="3200" baseline="-25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79941" name="Text Box 37"/>
          <p:cNvSpPr txBox="1">
            <a:spLocks noChangeArrowheads="1"/>
          </p:cNvSpPr>
          <p:nvPr/>
        </p:nvSpPr>
        <p:spPr bwMode="auto">
          <a:xfrm>
            <a:off x="2124075" y="5553075"/>
            <a:ext cx="973138" cy="5794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rot</a:t>
            </a:r>
            <a:r>
              <a:rPr lang="en-US" sz="3200" b="1" baseline="-25000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Y</a:t>
            </a:r>
            <a:endParaRPr lang="en-US" sz="3200" baseline="-25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79942" name="Text Box 38"/>
          <p:cNvSpPr txBox="1">
            <a:spLocks noChangeArrowheads="1"/>
          </p:cNvSpPr>
          <p:nvPr/>
        </p:nvSpPr>
        <p:spPr bwMode="auto">
          <a:xfrm>
            <a:off x="2808288" y="981075"/>
            <a:ext cx="936625" cy="5794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rot</a:t>
            </a:r>
            <a:r>
              <a:rPr lang="en-US" sz="3200" b="1" baseline="-25000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Z</a:t>
            </a:r>
            <a:endParaRPr lang="en-US" sz="3200" baseline="-25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79943" name="Text Box 39"/>
          <p:cNvSpPr txBox="1">
            <a:spLocks noChangeArrowheads="1"/>
          </p:cNvSpPr>
          <p:nvPr/>
        </p:nvSpPr>
        <p:spPr bwMode="auto">
          <a:xfrm>
            <a:off x="358775" y="6057900"/>
            <a:ext cx="1187450" cy="5794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scale</a:t>
            </a:r>
            <a:endParaRPr lang="en-US" sz="3200" baseline="-250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79944" name="Text Box 40"/>
          <p:cNvSpPr txBox="1">
            <a:spLocks noChangeArrowheads="1"/>
          </p:cNvSpPr>
          <p:nvPr/>
        </p:nvSpPr>
        <p:spPr bwMode="auto">
          <a:xfrm rot="-1691497">
            <a:off x="3799333" y="2944904"/>
            <a:ext cx="1621534" cy="552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eaLnBrk="0" hangingPunct="0">
              <a:lnSpc>
                <a:spcPct val="140000"/>
              </a:lnSpc>
              <a:defRPr/>
            </a:pPr>
            <a:r>
              <a:rPr lang="el-GR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X, </a:t>
            </a:r>
            <a:r>
              <a:rPr lang="el-GR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Y, </a:t>
            </a:r>
            <a:r>
              <a:rPr lang="el-GR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Z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79951" name="Text Box 47"/>
          <p:cNvSpPr txBox="1">
            <a:spLocks noChangeArrowheads="1"/>
          </p:cNvSpPr>
          <p:nvPr/>
        </p:nvSpPr>
        <p:spPr bwMode="auto">
          <a:xfrm>
            <a:off x="107504" y="844947"/>
            <a:ext cx="2559050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lnSpc>
                <a:spcPct val="110000"/>
              </a:lnSpc>
              <a:defRPr/>
            </a:pPr>
            <a:r>
              <a:rPr lang="en-US" sz="2000" dirty="0">
                <a:solidFill>
                  <a:prstClr val="black"/>
                </a:solidFill>
                <a:latin typeface="Verdana" pitchFamily="34" charset="0"/>
                <a:cs typeface="Arial" pitchFamily="34" charset="0"/>
              </a:rPr>
              <a:t>If datum changes with time, each component has a </a:t>
            </a:r>
            <a:r>
              <a:rPr lang="en-US" sz="2000" b="1" i="1" dirty="0">
                <a:solidFill>
                  <a:prstClr val="black"/>
                </a:solidFill>
                <a:latin typeface="Verdana" pitchFamily="34" charset="0"/>
                <a:cs typeface="Arial" pitchFamily="34" charset="0"/>
              </a:rPr>
              <a:t>velocity</a:t>
            </a:r>
            <a:r>
              <a:rPr lang="en-US" sz="2000" b="1" dirty="0">
                <a:solidFill>
                  <a:prstClr val="black"/>
                </a:solidFill>
                <a:latin typeface="Verdana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379952" name="Text Box 48"/>
          <p:cNvSpPr txBox="1">
            <a:spLocks noChangeArrowheads="1"/>
          </p:cNvSpPr>
          <p:nvPr/>
        </p:nvSpPr>
        <p:spPr bwMode="auto">
          <a:xfrm>
            <a:off x="5543550" y="5449974"/>
            <a:ext cx="3089275" cy="895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eaLnBrk="0" hangingPunct="0">
              <a:lnSpc>
                <a:spcPct val="11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14-parameter</a:t>
            </a:r>
            <a:b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datum transformation</a:t>
            </a:r>
          </a:p>
        </p:txBody>
      </p:sp>
      <p:sp>
        <p:nvSpPr>
          <p:cNvPr id="48" name="Rectangle 2"/>
          <p:cNvSpPr txBox="1">
            <a:spLocks noChangeArrowheads="1"/>
          </p:cNvSpPr>
          <p:nvPr/>
        </p:nvSpPr>
        <p:spPr bwMode="auto">
          <a:xfrm>
            <a:off x="107504" y="403833"/>
            <a:ext cx="504000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4F81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Datum transformations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79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7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37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7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79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35" grpId="0" animBg="1"/>
      <p:bldP spid="379936" grpId="0" animBg="1"/>
      <p:bldP spid="379937" grpId="0" animBg="1"/>
      <p:bldP spid="379938" grpId="0" animBg="1"/>
      <p:bldP spid="379939" grpId="0"/>
      <p:bldP spid="379939" grpId="1"/>
      <p:bldP spid="379940" grpId="0"/>
      <p:bldP spid="379941" grpId="0"/>
      <p:bldP spid="379942" grpId="0"/>
      <p:bldP spid="379943" grpId="0"/>
      <p:bldP spid="379951" grpId="0"/>
      <p:bldP spid="3799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7440" y="1144270"/>
            <a:ext cx="4351497" cy="52120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8840" y="1624965"/>
            <a:ext cx="4838700" cy="418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do…?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8840" y="1624965"/>
            <a:ext cx="4838700" cy="418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" y="1945005"/>
            <a:ext cx="4838700" cy="418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8840" y="1624965"/>
            <a:ext cx="4838700" cy="418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68140" y="2082165"/>
            <a:ext cx="4838700" cy="418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Why should we care about </a:t>
            </a:r>
            <a:r>
              <a:rPr lang="en-US" b="1" i="1" dirty="0" smtClean="0"/>
              <a:t>geodesy?</a:t>
            </a:r>
            <a:endParaRPr lang="en-US" b="1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Power Line Sign"/>
          <p:cNvPicPr>
            <a:picLocks noChangeAspect="1" noChangeArrowheads="1"/>
          </p:cNvPicPr>
          <p:nvPr/>
        </p:nvPicPr>
        <p:blipFill>
          <a:blip r:embed="rId2"/>
          <a:srcRect r="17441" b="4210"/>
          <a:stretch>
            <a:fillRect/>
          </a:stretch>
        </p:blipFill>
        <p:spPr bwMode="auto">
          <a:xfrm>
            <a:off x="1874520" y="1304764"/>
            <a:ext cx="5270482" cy="50292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 descr="D:\GIS\NGS\Datum_trans\HTDP\Export\IGS08 1997 to NAD83 1997_c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10200" y="1124744"/>
            <a:ext cx="3446276" cy="2462213"/>
          </a:xfrm>
          <a:prstGeom prst="rect">
            <a:avLst/>
          </a:prstGeom>
          <a:solidFill>
            <a:srgbClr val="FFFFFF">
              <a:alpha val="7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kern="0" dirty="0" smtClean="0">
                <a:solidFill>
                  <a:srgbClr val="DADADA">
                    <a:lumMod val="10000"/>
                  </a:srgbClr>
                </a:solidFill>
                <a:latin typeface="Verdana"/>
                <a:cs typeface="Arial"/>
              </a:rPr>
              <a:t>Based on 7 constant transformation parameters published by NGS (7 time-dependent parameters ignored), at input time = output time of 1997.0 (so tectonic velocities irrelevant).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i="1" kern="0" dirty="0" smtClean="0">
              <a:solidFill>
                <a:srgbClr val="DADADA">
                  <a:lumMod val="10000"/>
                </a:srgbClr>
              </a:solidFill>
              <a:latin typeface="Verdana"/>
              <a:cs typeface="Arial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kern="0" dirty="0" smtClean="0">
                <a:solidFill>
                  <a:srgbClr val="DADADA">
                    <a:lumMod val="10000"/>
                  </a:srgbClr>
                </a:solidFill>
                <a:latin typeface="Verdana"/>
                <a:cs typeface="Arial"/>
              </a:rPr>
              <a:t>This is how the transformation is implemented in most commercial geospatial software.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312876"/>
            <a:ext cx="4838700" cy="418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266" name="Picture 2" descr="D:\GIS\NGS\Datum_trans\HTDP\Export\IGS08 2010 to NAD83 2010_c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181600" y="1124744"/>
            <a:ext cx="3674876" cy="954107"/>
          </a:xfrm>
          <a:prstGeom prst="rect">
            <a:avLst/>
          </a:prstGeom>
          <a:solidFill>
            <a:srgbClr val="FFFFFF">
              <a:alpha val="7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kern="0" dirty="0" smtClean="0">
                <a:solidFill>
                  <a:srgbClr val="DADADA">
                    <a:lumMod val="10000"/>
                  </a:srgbClr>
                </a:solidFill>
                <a:latin typeface="Verdana"/>
                <a:cs typeface="Arial"/>
              </a:rPr>
              <a:t>Based on 14 transformation parameters published by NGS at input time = output time of 2010.0 (so tectonic velocities irrelevant)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90" name="Picture 2" descr="D:\GIS\NGS\Datum_trans\HTDP\Export\IGS08 2005 to NAD83 2005_c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181600" y="1124744"/>
            <a:ext cx="3674876" cy="954107"/>
          </a:xfrm>
          <a:prstGeom prst="rect">
            <a:avLst/>
          </a:prstGeom>
          <a:solidFill>
            <a:srgbClr val="FFFFFF">
              <a:alpha val="7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kern="0" dirty="0" smtClean="0">
                <a:solidFill>
                  <a:srgbClr val="DADADA">
                    <a:lumMod val="10000"/>
                  </a:srgbClr>
                </a:solidFill>
                <a:latin typeface="Verdana"/>
                <a:cs typeface="Arial"/>
              </a:rPr>
              <a:t>Based on 14 transformation parameters published by NGS at input time = output time of 2005.0 (so tectonic velocities irrelevant)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 descr="D:\GIS\NGS\Datum_trans\HTDP\Export\IGS08 2005 to NAD83 2010_c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86400" y="1124744"/>
            <a:ext cx="3370076" cy="1815882"/>
          </a:xfrm>
          <a:prstGeom prst="rect">
            <a:avLst/>
          </a:prstGeom>
          <a:solidFill>
            <a:srgbClr val="FFFFFF">
              <a:alpha val="7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kern="0" dirty="0" smtClean="0">
                <a:solidFill>
                  <a:srgbClr val="DADADA">
                    <a:lumMod val="10000"/>
                  </a:srgbClr>
                </a:solidFill>
                <a:latin typeface="Verdana"/>
                <a:cs typeface="Arial"/>
              </a:rPr>
              <a:t>Based on 14 transformation parameters published by NGS at input time of 2005.0 ≠ output time of 2010.0 (5 years of tectonic movement).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i="1" kern="0" dirty="0" smtClean="0">
              <a:solidFill>
                <a:srgbClr val="DADADA">
                  <a:lumMod val="10000"/>
                </a:srgbClr>
              </a:solidFill>
              <a:latin typeface="Verdana"/>
              <a:cs typeface="Arial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kern="0" dirty="0" smtClean="0">
                <a:solidFill>
                  <a:srgbClr val="DADADA">
                    <a:lumMod val="10000"/>
                  </a:srgbClr>
                </a:solidFill>
                <a:latin typeface="Verdana"/>
                <a:cs typeface="Arial"/>
              </a:rPr>
              <a:t>This much more complex case is the “correct” transformation.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 descr="D:\GIS\NGS\Datum_trans\HTDP\Export\IGS08 1997 to NAD83 1997_c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 descr="D:\GIS\NGS\Datum_trans\HTDP\Export\Delta_IGS08 to NAD83_1997_minus_2005-2010_Hz_c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 descr="D:\GIS\NGS\Datum_trans\HTDP\Export\Delta_IGS08 to NAD83_1997_minus_2005-2010_Hz_c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8775" y="685800"/>
            <a:ext cx="8419465" cy="408111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4400"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60000"/>
            </a:pPr>
            <a:r>
              <a:rPr lang="en-US" sz="2800" b="1" i="1" kern="0" dirty="0" smtClean="0">
                <a:solidFill>
                  <a:srgbClr val="000000"/>
                </a:solidFill>
              </a:rPr>
              <a:t>This 7-parameter transformation is equivalent to the following commercial vendor transformations:</a:t>
            </a: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60000"/>
              <a:buFont typeface="Wingdings" pitchFamily="2" charset="2"/>
              <a:buChar char="n"/>
            </a:pPr>
            <a:r>
              <a:rPr lang="en-US" sz="2400" b="1" u="sng" kern="0" dirty="0" smtClean="0">
                <a:solidFill>
                  <a:srgbClr val="000000"/>
                </a:solidFill>
              </a:rPr>
              <a:t>ESRI</a:t>
            </a:r>
            <a:r>
              <a:rPr lang="en-US" sz="2400" b="1" kern="0" dirty="0" smtClean="0">
                <a:solidFill>
                  <a:srgbClr val="000000"/>
                </a:solidFill>
              </a:rPr>
              <a:t>: “WGS_1984_(ITRF08)_To_NAD_1983_2011” (108363)</a:t>
            </a:r>
          </a:p>
          <a:p>
            <a:pPr marL="742950" lvl="1" indent="-285750" defTabSz="914400"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</a:pPr>
            <a:r>
              <a:rPr lang="en-US" sz="2000" i="1" kern="0" dirty="0" smtClean="0">
                <a:solidFill>
                  <a:srgbClr val="000000"/>
                </a:solidFill>
              </a:rPr>
              <a:t>NOT</a:t>
            </a:r>
            <a:r>
              <a:rPr lang="en-US" sz="2000" kern="0" dirty="0" smtClean="0">
                <a:solidFill>
                  <a:srgbClr val="000000"/>
                </a:solidFill>
              </a:rPr>
              <a:t>  “WGS_1984_(ITRF00)_To_NAD_1983_2011”, or the ~25+ other NAD 83</a:t>
            </a:r>
            <a:r>
              <a:rPr lang="en-US" sz="2000" kern="0" dirty="0" smtClean="0">
                <a:solidFill>
                  <a:srgbClr val="000000"/>
                </a:solidFill>
                <a:sym typeface="Wingdings" pitchFamily="2" charset="2"/>
              </a:rPr>
              <a:t></a:t>
            </a:r>
            <a:r>
              <a:rPr lang="en-US" sz="2000" kern="0" dirty="0" smtClean="0">
                <a:solidFill>
                  <a:srgbClr val="000000"/>
                </a:solidFill>
              </a:rPr>
              <a:t>WGS 84 transformations in ArcGIS 10.x</a:t>
            </a: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400" b="1" u="sng" kern="0" dirty="0" smtClean="0">
                <a:solidFill>
                  <a:srgbClr val="000000"/>
                </a:solidFill>
              </a:rPr>
              <a:t>Trimble</a:t>
            </a:r>
            <a:r>
              <a:rPr lang="en-US" sz="2400" b="1" kern="0" dirty="0" smtClean="0">
                <a:solidFill>
                  <a:srgbClr val="000000"/>
                </a:solidFill>
              </a:rPr>
              <a:t>: “ITRF to NAD 1983 (2011)”</a:t>
            </a:r>
          </a:p>
          <a:p>
            <a:pPr marL="742950" lvl="1" indent="-285750" defTabSz="914400"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r>
              <a:rPr lang="en-US" sz="2000" i="1" kern="0" dirty="0" smtClean="0">
                <a:solidFill>
                  <a:srgbClr val="000000"/>
                </a:solidFill>
              </a:rPr>
              <a:t>NOT </a:t>
            </a:r>
            <a:r>
              <a:rPr lang="en-US" sz="2000" kern="0" dirty="0" smtClean="0">
                <a:solidFill>
                  <a:srgbClr val="000000"/>
                </a:solidFill>
              </a:rPr>
              <a:t> “NAD 1983 (</a:t>
            </a:r>
            <a:r>
              <a:rPr lang="en-US" sz="2000" kern="0" dirty="0" err="1" smtClean="0">
                <a:solidFill>
                  <a:srgbClr val="000000"/>
                </a:solidFill>
              </a:rPr>
              <a:t>Conus</a:t>
            </a:r>
            <a:r>
              <a:rPr lang="en-US" sz="2000" kern="0" dirty="0" smtClean="0">
                <a:solidFill>
                  <a:srgbClr val="000000"/>
                </a:solidFill>
              </a:rPr>
              <a:t>)”, a “zero” transformation (used automatically with State Plane)</a:t>
            </a: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400" b="1" u="sng" kern="0" dirty="0" smtClean="0">
                <a:solidFill>
                  <a:srgbClr val="000000"/>
                </a:solidFill>
              </a:rPr>
              <a:t>Topcon</a:t>
            </a:r>
            <a:r>
              <a:rPr lang="en-US" sz="2400" b="1" kern="0" dirty="0" smtClean="0">
                <a:solidFill>
                  <a:srgbClr val="000000"/>
                </a:solidFill>
              </a:rPr>
              <a:t>: “NAD83”</a:t>
            </a:r>
          </a:p>
          <a:p>
            <a:pPr marL="742950" lvl="1" indent="-285750" defTabSz="914400"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r>
              <a:rPr lang="en-US" sz="2000" i="1" kern="0" dirty="0" smtClean="0">
                <a:solidFill>
                  <a:srgbClr val="000000"/>
                </a:solidFill>
              </a:rPr>
              <a:t>NOT </a:t>
            </a:r>
            <a:r>
              <a:rPr lang="en-US" sz="2000" kern="0" dirty="0" smtClean="0">
                <a:solidFill>
                  <a:srgbClr val="000000"/>
                </a:solidFill>
              </a:rPr>
              <a:t> “NAD83_NO_TRANS”, another “zero” transformation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78582" y="2096554"/>
            <a:ext cx="8389937" cy="3168650"/>
          </a:xfrm>
          <a:prstGeom prst="rect">
            <a:avLst/>
          </a:prstGeom>
          <a:solidFill>
            <a:sysClr val="window" lastClr="FF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3078919" y="2167991"/>
            <a:ext cx="3016250" cy="3016250"/>
          </a:xfrm>
          <a:custGeom>
            <a:avLst/>
            <a:gdLst>
              <a:gd name="T0" fmla="*/ 1508125 w 21600"/>
              <a:gd name="T1" fmla="*/ 0 h 21600"/>
              <a:gd name="T2" fmla="*/ 441685 w 21600"/>
              <a:gd name="T3" fmla="*/ 441685 h 21600"/>
              <a:gd name="T4" fmla="*/ 0 w 21600"/>
              <a:gd name="T5" fmla="*/ 1508125 h 21600"/>
              <a:gd name="T6" fmla="*/ 441685 w 21600"/>
              <a:gd name="T7" fmla="*/ 2574565 h 21600"/>
              <a:gd name="T8" fmla="*/ 1508125 w 21600"/>
              <a:gd name="T9" fmla="*/ 3016250 h 21600"/>
              <a:gd name="T10" fmla="*/ 2574565 w 21600"/>
              <a:gd name="T11" fmla="*/ 2574565 h 21600"/>
              <a:gd name="T12" fmla="*/ 3016250 w 21600"/>
              <a:gd name="T13" fmla="*/ 1508125 h 21600"/>
              <a:gd name="T14" fmla="*/ 2574565 w 21600"/>
              <a:gd name="T15" fmla="*/ 44168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422" y="10800"/>
                </a:moveTo>
                <a:cubicBezTo>
                  <a:pt x="3422" y="14875"/>
                  <a:pt x="6725" y="18178"/>
                  <a:pt x="10800" y="18178"/>
                </a:cubicBezTo>
                <a:cubicBezTo>
                  <a:pt x="14875" y="18178"/>
                  <a:pt x="18178" y="14875"/>
                  <a:pt x="18178" y="10800"/>
                </a:cubicBezTo>
                <a:cubicBezTo>
                  <a:pt x="18178" y="6725"/>
                  <a:pt x="14875" y="3422"/>
                  <a:pt x="10800" y="3422"/>
                </a:cubicBezTo>
                <a:cubicBezTo>
                  <a:pt x="6725" y="3422"/>
                  <a:pt x="3422" y="6725"/>
                  <a:pt x="3422" y="10800"/>
                </a:cubicBez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WordArt 8"/>
          <p:cNvSpPr>
            <a:spLocks noChangeAspect="1" noChangeArrowheads="1" noChangeShapeType="1" noTextEdit="1"/>
          </p:cNvSpPr>
          <p:nvPr/>
        </p:nvSpPr>
        <p:spPr bwMode="auto">
          <a:xfrm>
            <a:off x="1062794" y="2996666"/>
            <a:ext cx="6746875" cy="1370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5400" kern="10">
                <a:ln w="508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WGS 84</a:t>
            </a:r>
          </a:p>
        </p:txBody>
      </p:sp>
      <p:grpSp>
        <p:nvGrpSpPr>
          <p:cNvPr id="5" name="Group 19"/>
          <p:cNvGrpSpPr/>
          <p:nvPr/>
        </p:nvGrpSpPr>
        <p:grpSpPr>
          <a:xfrm>
            <a:off x="3078919" y="2167991"/>
            <a:ext cx="3016250" cy="3016250"/>
            <a:chOff x="3130872" y="3320417"/>
            <a:chExt cx="3016250" cy="3016250"/>
          </a:xfrm>
        </p:grpSpPr>
        <p:sp>
          <p:nvSpPr>
            <p:cNvPr id="18" name="Line 9"/>
            <p:cNvSpPr>
              <a:spLocks noChangeShapeType="1"/>
            </p:cNvSpPr>
            <p:nvPr/>
          </p:nvSpPr>
          <p:spPr bwMode="auto">
            <a:xfrm flipH="1">
              <a:off x="3778572" y="3968117"/>
              <a:ext cx="1763713" cy="1765300"/>
            </a:xfrm>
            <a:prstGeom prst="line">
              <a:avLst/>
            </a:prstGeom>
            <a:noFill/>
            <a:ln w="4857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AutoShape 10"/>
            <p:cNvSpPr>
              <a:spLocks noChangeArrowheads="1"/>
            </p:cNvSpPr>
            <p:nvPr/>
          </p:nvSpPr>
          <p:spPr bwMode="auto">
            <a:xfrm rot="5400000">
              <a:off x="3130872" y="3320417"/>
              <a:ext cx="3016250" cy="3016250"/>
            </a:xfrm>
            <a:custGeom>
              <a:avLst/>
              <a:gdLst>
                <a:gd name="T0" fmla="*/ 1508125 w 21600"/>
                <a:gd name="T1" fmla="*/ 0 h 21600"/>
                <a:gd name="T2" fmla="*/ 243115 w 21600"/>
                <a:gd name="T3" fmla="*/ 1397669 h 21600"/>
                <a:gd name="T4" fmla="*/ 1508125 w 21600"/>
                <a:gd name="T5" fmla="*/ 476735 h 21600"/>
                <a:gd name="T6" fmla="*/ 2773135 w 21600"/>
                <a:gd name="T7" fmla="*/ 1397669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4 w 21600"/>
                <a:gd name="T13" fmla="*/ 0 h 21600"/>
                <a:gd name="T14" fmla="*/ 21396 w 21600"/>
                <a:gd name="T15" fmla="*/ 12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441" y="10158"/>
                  </a:moveTo>
                  <a:cubicBezTo>
                    <a:pt x="3774" y="6342"/>
                    <a:pt x="6969" y="3413"/>
                    <a:pt x="10800" y="3414"/>
                  </a:cubicBezTo>
                  <a:cubicBezTo>
                    <a:pt x="14630" y="3414"/>
                    <a:pt x="17825" y="6342"/>
                    <a:pt x="18158" y="10158"/>
                  </a:cubicBezTo>
                  <a:lnTo>
                    <a:pt x="21559" y="9861"/>
                  </a:lnTo>
                  <a:cubicBezTo>
                    <a:pt x="21072" y="4281"/>
                    <a:pt x="16400" y="-1"/>
                    <a:pt x="10799" y="0"/>
                  </a:cubicBezTo>
                  <a:cubicBezTo>
                    <a:pt x="5199" y="0"/>
                    <a:pt x="527" y="4281"/>
                    <a:pt x="40" y="9861"/>
                  </a:cubicBezTo>
                  <a:close/>
                </a:path>
              </a:pathLst>
            </a:cu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Does this stuff really matter?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94" y="1280160"/>
            <a:ext cx="8674286" cy="507619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Significant for accuracies better than ~1-2 m</a:t>
            </a:r>
          </a:p>
          <a:p>
            <a:pPr lvl="1"/>
            <a:r>
              <a:rPr lang="en-US" dirty="0" smtClean="0"/>
              <a:t>Can be problem for combining accurate datasets</a:t>
            </a:r>
          </a:p>
          <a:p>
            <a:pPr lvl="1"/>
            <a:r>
              <a:rPr lang="en-US" dirty="0" smtClean="0"/>
              <a:t>Requires understanding of modern datums</a:t>
            </a:r>
          </a:p>
          <a:p>
            <a:pPr lvl="1"/>
            <a:r>
              <a:rPr lang="en-US" dirty="0" smtClean="0"/>
              <a:t>Be careful when using “WGS 84”</a:t>
            </a:r>
          </a:p>
          <a:p>
            <a:pPr lvl="2"/>
            <a:r>
              <a:rPr lang="en-US" dirty="0" smtClean="0"/>
              <a:t>Which realization?  At what epoch? At what level of accuracy?</a:t>
            </a:r>
          </a:p>
          <a:p>
            <a:pPr lvl="2"/>
            <a:r>
              <a:rPr lang="en-US" dirty="0" smtClean="0"/>
              <a:t>Just because it comes from GPS does </a:t>
            </a:r>
            <a:r>
              <a:rPr lang="en-US" b="1" i="1" dirty="0" smtClean="0"/>
              <a:t>NOT</a:t>
            </a:r>
            <a:r>
              <a:rPr lang="en-US" dirty="0" smtClean="0"/>
              <a:t> mean it is “WGS 84”</a:t>
            </a:r>
          </a:p>
          <a:p>
            <a:r>
              <a:rPr lang="en-US" dirty="0" smtClean="0"/>
              <a:t>Things are moving, and it can make a difference</a:t>
            </a:r>
          </a:p>
          <a:p>
            <a:pPr lvl="1"/>
            <a:r>
              <a:rPr lang="en-US" dirty="0" smtClean="0"/>
              <a:t>e.g., San Diego moving </a:t>
            </a:r>
            <a:r>
              <a:rPr lang="en-US" b="1" dirty="0" smtClean="0"/>
              <a:t>4.0 cm/yr NW </a:t>
            </a:r>
            <a:r>
              <a:rPr lang="en-US" dirty="0" err="1" smtClean="0"/>
              <a:t>w.r.t</a:t>
            </a:r>
            <a:r>
              <a:rPr lang="en-US" dirty="0" smtClean="0"/>
              <a:t>. Phoenix, AZ</a:t>
            </a:r>
          </a:p>
          <a:p>
            <a:r>
              <a:rPr lang="en-US" dirty="0" smtClean="0"/>
              <a:t>Modern GNSS becoming more </a:t>
            </a:r>
            <a:r>
              <a:rPr lang="en-US" b="1" i="1" dirty="0" smtClean="0"/>
              <a:t>precise</a:t>
            </a:r>
            <a:endParaRPr lang="en-US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 smtClean="0"/>
              <a:t>Autonomous positions soon better than 1-2 m</a:t>
            </a:r>
          </a:p>
          <a:p>
            <a:pPr lvl="1"/>
            <a:r>
              <a:rPr lang="en-US" dirty="0" smtClean="0"/>
              <a:t>But </a:t>
            </a:r>
            <a:r>
              <a:rPr lang="en-US" b="1" i="1" dirty="0" smtClean="0"/>
              <a:t>accuracy</a:t>
            </a:r>
            <a:r>
              <a:rPr lang="en-US" dirty="0" smtClean="0"/>
              <a:t> another issue… </a:t>
            </a:r>
          </a:p>
          <a:p>
            <a:pPr lvl="1"/>
            <a:r>
              <a:rPr lang="en-US" dirty="0" smtClean="0"/>
              <a:t>With respect to what? And at what point in time?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Datums for the U.S.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1967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ym typeface="Wingdings" pitchFamily="2" charset="2"/>
              </a:rPr>
              <a:t>Planned release in 2022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ym typeface="Wingdings" pitchFamily="2" charset="2"/>
              </a:rPr>
              <a:t>Geometric datum:  Aligned with ITRF/WGS 84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ym typeface="Wingdings" pitchFamily="2" charset="2"/>
              </a:rPr>
              <a:t>Vertical datum:  Based on gravimetric geoid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ym typeface="Wingdings" pitchFamily="2" charset="2"/>
              </a:rPr>
              <a:t>How much will NSRS coordinates change?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ym typeface="Wingdings" pitchFamily="2" charset="2"/>
              </a:rPr>
              <a:t>North America plate (CONUS and AK):  Approx 0.8 to 1.6 m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ym typeface="Wingdings" pitchFamily="2" charset="2"/>
              </a:rPr>
              <a:t>Pacific plate: Approx 3.4 (Midway) to 4.3 m (American Samoa)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ym typeface="Wingdings" pitchFamily="2" charset="2"/>
              </a:rPr>
              <a:t>Mariana plate: Approx 1.1 to 1.4 m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ym typeface="Wingdings" pitchFamily="2" charset="2"/>
              </a:rPr>
              <a:t>How much will NSRS ellipsoid height change?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ym typeface="Wingdings" pitchFamily="2" charset="2"/>
              </a:rPr>
              <a:t>Approx -1.9 m (Puerto Rico) to +2.0 m (Guam)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ym typeface="Wingdings" pitchFamily="2" charset="2"/>
              </a:rPr>
              <a:t>How much will NSRS CONUS orthometric height change?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ym typeface="Wingdings" pitchFamily="2" charset="2"/>
              </a:rPr>
              <a:t>Approx +0.1 m (Florida) to -1.3 m (Washington)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NGS\Presentations\2013\PSLS_2013\Images\Horiz change_North Amer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1" cy="68516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263640" y="6150114"/>
            <a:ext cx="2893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NAD 83(2011) to IGS08 at epoch 2022.0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199"/>
            <a:ext cx="8435280" cy="475615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GIS and the </a:t>
            </a:r>
            <a:r>
              <a:rPr lang="en-US" b="1" i="1" dirty="0" smtClean="0"/>
              <a:t>National Spatial Reference System (NSRS)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NOAA’s National Geodetic Survey (NGS) defines, maintains, and provides access to the NSRS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Geodetic concepts – </a:t>
            </a:r>
            <a:r>
              <a:rPr lang="en-US" i="1" dirty="0" smtClean="0"/>
              <a:t>illustrated!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Focus today is on geometric (“horizontal”) datums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Connecting data to the Earth:  </a:t>
            </a:r>
            <a:r>
              <a:rPr lang="en-US" i="1" dirty="0" smtClean="0"/>
              <a:t>Datums</a:t>
            </a:r>
            <a:r>
              <a:rPr lang="en-US" dirty="0" smtClean="0"/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A complicated topic:  </a:t>
            </a:r>
            <a:r>
              <a:rPr lang="en-US" i="1" dirty="0" smtClean="0"/>
              <a:t>Datum transformations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Nothing is constant except change:  </a:t>
            </a:r>
            <a:r>
              <a:rPr lang="en-US" i="1" dirty="0" smtClean="0"/>
              <a:t>Time dependence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Specific example:  </a:t>
            </a:r>
            <a:r>
              <a:rPr lang="en-US" b="1" dirty="0" smtClean="0"/>
              <a:t>“WGS 84” </a:t>
            </a:r>
            <a:r>
              <a:rPr lang="en-US" b="1" dirty="0" smtClean="0">
                <a:sym typeface="Wingdings" pitchFamily="2" charset="2"/>
              </a:rPr>
              <a:t> “NAD 83”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ym typeface="Wingdings" pitchFamily="2" charset="2"/>
              </a:rPr>
              <a:t>Other topics of Great Interest but not enough time to pursue</a:t>
            </a:r>
            <a:endParaRPr lang="en-US" dirty="0" smtClean="0"/>
          </a:p>
          <a:p>
            <a:pPr lvl="1">
              <a:lnSpc>
                <a:spcPct val="110000"/>
              </a:lnSpc>
            </a:pPr>
            <a:r>
              <a:rPr lang="en-US" dirty="0" smtClean="0"/>
              <a:t>How data are displayed and analyzed:  </a:t>
            </a:r>
            <a:r>
              <a:rPr lang="en-US" i="1" dirty="0" smtClean="0"/>
              <a:t>Map projections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How high?  How deep?  Where will water go?  </a:t>
            </a:r>
            <a:r>
              <a:rPr lang="en-US" i="1" dirty="0" smtClean="0"/>
              <a:t>Gravity and heights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How good is it?  How do you know?  </a:t>
            </a:r>
            <a:r>
              <a:rPr lang="en-US" i="1" dirty="0" smtClean="0"/>
              <a:t>Accuracy vs. Precision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Plan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NGS\Presentations\2013\PSLS_2013\Images\Horiz change_Pacif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516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263640" y="6150114"/>
            <a:ext cx="2893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NAD 83(PA11) to IGS08 at epoch 2022.0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NGS\Presentations\2013\PSLS_2013\Images\Elpsd ht chan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1" cy="68516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263640" y="6150114"/>
            <a:ext cx="2893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NAD 83(2011) to IGS08 at epoch 2022.0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 descr="C:\NGS\Presentations\2013\PSLS_2013\Images\Ortho ht chan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1" cy="68707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86200" y="5577840"/>
            <a:ext cx="508762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NAVD 88 to new vertical datum</a:t>
            </a:r>
          </a:p>
          <a:p>
            <a:pPr algn="ctr" defTabSz="914400"/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Estimated as NAVD 88 "zero" (datum) surface minus NGS gravimetric geoid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" y="4474277"/>
            <a:ext cx="1783080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Orthometric height change (meters)</a:t>
            </a:r>
            <a:endParaRPr lang="en-US" sz="11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</a:rPr>
              <a:t>Conclusions</a:t>
            </a:r>
          </a:p>
        </p:txBody>
      </p:sp>
      <p:sp>
        <p:nvSpPr>
          <p:cNvPr id="775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400" dirty="0" smtClean="0"/>
              <a:t>Geodesy knowledge needed for correct georeferencing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000" dirty="0" smtClean="0"/>
              <a:t>Becomes more important as spatial accuracy increases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000" dirty="0" smtClean="0"/>
              <a:t>Driven by high precision and low cost of GNSS (a geodetic tool)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400" dirty="0" smtClean="0"/>
              <a:t>High-accuracy geodetic transformations are complicated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000" dirty="0" smtClean="0"/>
              <a:t>Time-dependence especially complex for differential tectonic motion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000" dirty="0" smtClean="0"/>
              <a:t>Datasets representing different times difficult to spatially align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400" dirty="0" smtClean="0"/>
              <a:t>Metadata (documentation) is </a:t>
            </a:r>
            <a:r>
              <a:rPr lang="en-US" sz="2400" b="1" i="1" dirty="0" smtClean="0"/>
              <a:t>essential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000" dirty="0" smtClean="0"/>
              <a:t>Improves reliability and accuracy of data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000" dirty="0" smtClean="0"/>
              <a:t>Increases value and usefulness of spatial data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000" dirty="0" smtClean="0"/>
              <a:t>Needed all geospatial data (GIS, surveying, engineering, etc.)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0699-3253-714E-A86F-ABA98CEE1F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131" t="10942" r="3393" b="120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304006" y="1"/>
            <a:ext cx="585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prstClr val="black"/>
                </a:solidFill>
              </a:rPr>
              <a:t>More information…</a:t>
            </a:r>
            <a:endParaRPr lang="en-US" sz="3600" b="1" i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432" y="785404"/>
            <a:ext cx="512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geodesy.noaa.gov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166" y="3424748"/>
            <a:ext cx="2588034" cy="616320"/>
          </a:xfrm>
        </p:spPr>
        <p:txBody>
          <a:bodyPr/>
          <a:lstStyle/>
          <a:p>
            <a:r>
              <a:rPr lang="en-US" sz="3600" b="1" dirty="0" smtClean="0"/>
              <a:t>Questions?</a:t>
            </a:r>
            <a:endParaRPr lang="en-US" dirty="0"/>
          </a:p>
        </p:txBody>
      </p:sp>
      <p:pic>
        <p:nvPicPr>
          <p:cNvPr id="16" name="Picture 6" descr="questi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6226" y="4041068"/>
            <a:ext cx="1419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863588" y="548680"/>
            <a:ext cx="6300700" cy="202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i="1" dirty="0" smtClean="0">
                <a:solidFill>
                  <a:srgbClr val="1F497D">
                    <a:lumMod val="75000"/>
                  </a:srgbClr>
                </a:solidFill>
                <a:latin typeface="Times New Roman" charset="0"/>
                <a:cs typeface="Times New Roman" charset="0"/>
              </a:rPr>
              <a:t>An NGS Illustrated Guide to Geodesy for GIS Professionals</a:t>
            </a:r>
            <a:endParaRPr lang="en-US" sz="4800" b="1" i="1" dirty="0" smtClean="0">
              <a:solidFill>
                <a:srgbClr val="1F497D">
                  <a:lumMod val="75000"/>
                </a:srgbClr>
              </a:solidFill>
              <a:latin typeface="Times New Roman" charset="0"/>
              <a:cs typeface="Times New Roman" charset="0"/>
            </a:endParaRPr>
          </a:p>
        </p:txBody>
      </p:sp>
      <p:grpSp>
        <p:nvGrpSpPr>
          <p:cNvPr id="3" name="Group 23"/>
          <p:cNvGrpSpPr>
            <a:grpSpLocks noChangeAspect="1"/>
          </p:cNvGrpSpPr>
          <p:nvPr/>
        </p:nvGrpSpPr>
        <p:grpSpPr>
          <a:xfrm>
            <a:off x="3681985" y="1446428"/>
            <a:ext cx="4705755" cy="4754880"/>
            <a:chOff x="5806466" y="2103120"/>
            <a:chExt cx="3257830" cy="3291840"/>
          </a:xfrm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grpSpPr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5864012" y="2165774"/>
              <a:ext cx="3154680" cy="31547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6" name="Picture 3" descr="D:\GIS\NGS\Datum_trans\Export\Horiz_NAD83_to_IGS08_2022_NA.png"/>
            <p:cNvPicPr>
              <a:picLocks noChangeAspect="1" noChangeArrowheads="1"/>
            </p:cNvPicPr>
            <p:nvPr/>
          </p:nvPicPr>
          <p:blipFill>
            <a:blip r:embed="rId3"/>
            <a:srcRect l="19000" t="3001" r="19000" b="3001"/>
            <a:stretch>
              <a:fillRect/>
            </a:stretch>
          </p:blipFill>
          <p:spPr bwMode="auto">
            <a:xfrm>
              <a:off x="5806466" y="2103120"/>
              <a:ext cx="3257830" cy="32918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76" y="1405467"/>
            <a:ext cx="8901723" cy="495088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sz="3400" b="1" dirty="0" smtClean="0"/>
              <a:t>Been around a long time </a:t>
            </a:r>
            <a:r>
              <a:rPr lang="en-US" sz="3400" dirty="0" smtClean="0"/>
              <a:t>(</a:t>
            </a:r>
            <a:r>
              <a:rPr lang="en-US" sz="3400" i="1" dirty="0" smtClean="0"/>
              <a:t>since 1807</a:t>
            </a:r>
            <a:r>
              <a:rPr lang="en-US" sz="3400" dirty="0" smtClean="0"/>
              <a:t>)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Became </a:t>
            </a:r>
            <a:r>
              <a:rPr lang="en-US" b="1" dirty="0" smtClean="0"/>
              <a:t>National Geodetic Survey</a:t>
            </a:r>
            <a:r>
              <a:rPr lang="en-US" dirty="0" smtClean="0"/>
              <a:t> in 1970 (when NOAA created)</a:t>
            </a:r>
          </a:p>
          <a:p>
            <a:pPr>
              <a:lnSpc>
                <a:spcPct val="110000"/>
              </a:lnSpc>
            </a:pPr>
            <a:r>
              <a:rPr lang="en-US" sz="3400" b="1" dirty="0" smtClean="0"/>
              <a:t>Keepers of the </a:t>
            </a:r>
            <a:r>
              <a:rPr lang="en-US" sz="3400" b="1" i="1" dirty="0" smtClean="0"/>
              <a:t>National Spatial Reference System</a:t>
            </a:r>
            <a:r>
              <a:rPr lang="en-US" sz="3400" b="1" dirty="0" smtClean="0"/>
              <a:t> (NSRS)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Define, maintain, provide access for US and territories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Position, height, scale, gravity, orientation </a:t>
            </a:r>
          </a:p>
          <a:p>
            <a:pPr lvl="1">
              <a:lnSpc>
                <a:spcPct val="110000"/>
              </a:lnSpc>
            </a:pPr>
            <a:r>
              <a:rPr lang="en-US" b="1" i="1" dirty="0" smtClean="0"/>
              <a:t>…and how they change with time</a:t>
            </a:r>
          </a:p>
          <a:p>
            <a:pPr>
              <a:lnSpc>
                <a:spcPct val="110000"/>
              </a:lnSpc>
            </a:pPr>
            <a:r>
              <a:rPr lang="en-US" sz="3400" b="1" dirty="0" smtClean="0"/>
              <a:t>Products &amp; Services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Geodetic control (active and passive)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Data, models, and imagery (gravity, geoid, aerial imagery)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Tools and services (online and desktop software and services)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Standards, specifications, guidelines, and education</a:t>
            </a:r>
          </a:p>
          <a:p>
            <a:pPr>
              <a:lnSpc>
                <a:spcPct val="105000"/>
              </a:lnSpc>
              <a:buNone/>
            </a:pPr>
            <a:endParaRPr lang="en-US" dirty="0" smtClean="0"/>
          </a:p>
          <a:p>
            <a:pPr lvl="1">
              <a:lnSpc>
                <a:spcPct val="105000"/>
              </a:lnSpc>
            </a:pPr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586155"/>
            <a:ext cx="9144000" cy="582245"/>
          </a:xfrm>
        </p:spPr>
        <p:txBody>
          <a:bodyPr/>
          <a:lstStyle/>
          <a:p>
            <a:r>
              <a:rPr lang="en-US" b="1" i="1" dirty="0" smtClean="0"/>
              <a:t>NGS:</a:t>
            </a:r>
            <a:r>
              <a:rPr lang="en-US" dirty="0" smtClean="0"/>
              <a:t> Who we are is where you are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>
                <a:alpha val="52000"/>
              </a:srgb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1202055" y="4692968"/>
            <a:ext cx="3554413" cy="1557337"/>
            <a:chOff x="960" y="2112"/>
            <a:chExt cx="2479" cy="91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16483" name="AutoShape 3"/>
            <p:cNvSpPr>
              <a:spLocks noChangeAspect="1" noChangeArrowheads="1"/>
            </p:cNvSpPr>
            <p:nvPr/>
          </p:nvSpPr>
          <p:spPr bwMode="auto">
            <a:xfrm>
              <a:off x="960" y="2112"/>
              <a:ext cx="2479" cy="912"/>
            </a:xfrm>
            <a:prstGeom prst="diamond">
              <a:avLst/>
            </a:prstGeom>
            <a:solidFill>
              <a:srgbClr val="FFFFCC"/>
            </a:solidFill>
            <a:ln w="158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/>
              <a:endParaRPr lang="en-US" b="1" smtClean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916484" name="AutoShape 4"/>
            <p:cNvSpPr>
              <a:spLocks noChangeAspect="1" noChangeArrowheads="1"/>
            </p:cNvSpPr>
            <p:nvPr/>
          </p:nvSpPr>
          <p:spPr bwMode="auto">
            <a:xfrm>
              <a:off x="1428" y="2480"/>
              <a:ext cx="203" cy="141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defTabSz="914400"/>
              <a:endParaRPr lang="en-US" b="1" smtClean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916485" name="AutoShape 5"/>
            <p:cNvSpPr>
              <a:spLocks noChangeAspect="1" noChangeArrowheads="1"/>
            </p:cNvSpPr>
            <p:nvPr/>
          </p:nvSpPr>
          <p:spPr bwMode="auto">
            <a:xfrm>
              <a:off x="1991" y="2691"/>
              <a:ext cx="203" cy="140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defTabSz="914400"/>
              <a:endParaRPr lang="en-US" b="1" smtClean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916486" name="AutoShape 6"/>
            <p:cNvSpPr>
              <a:spLocks noChangeAspect="1" noChangeArrowheads="1"/>
            </p:cNvSpPr>
            <p:nvPr/>
          </p:nvSpPr>
          <p:spPr bwMode="auto">
            <a:xfrm>
              <a:off x="2834" y="2480"/>
              <a:ext cx="202" cy="141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defTabSz="914400"/>
              <a:endParaRPr lang="en-US" b="1" smtClean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916487" name="AutoShape 7"/>
            <p:cNvSpPr>
              <a:spLocks noChangeAspect="1" noChangeArrowheads="1"/>
            </p:cNvSpPr>
            <p:nvPr/>
          </p:nvSpPr>
          <p:spPr bwMode="auto">
            <a:xfrm>
              <a:off x="2365" y="2638"/>
              <a:ext cx="202" cy="140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58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defTabSz="914400"/>
              <a:endParaRPr lang="en-US" b="1" smtClean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916489" name="AutoShape 9" descr="DOQQ"/>
          <p:cNvSpPr>
            <a:spLocks noChangeAspect="1" noChangeArrowheads="1"/>
          </p:cNvSpPr>
          <p:nvPr/>
        </p:nvSpPr>
        <p:spPr bwMode="auto">
          <a:xfrm>
            <a:off x="1116330" y="4297680"/>
            <a:ext cx="3641725" cy="1419225"/>
          </a:xfrm>
          <a:prstGeom prst="diamond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1587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14400"/>
            <a:endParaRPr lang="en-US" b="1" smtClean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16490" name="Text Box 10"/>
          <p:cNvSpPr txBox="1">
            <a:spLocks noChangeAspect="1" noChangeArrowheads="1"/>
          </p:cNvSpPr>
          <p:nvPr/>
        </p:nvSpPr>
        <p:spPr bwMode="auto">
          <a:xfrm>
            <a:off x="4962843" y="4804093"/>
            <a:ext cx="1931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914400" eaLnBrk="0" hangingPunct="0"/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Aerial Imagery</a:t>
            </a:r>
          </a:p>
        </p:txBody>
      </p:sp>
      <p:sp>
        <p:nvSpPr>
          <p:cNvPr id="916491" name="AutoShape 11" descr="HILSHD"/>
          <p:cNvSpPr>
            <a:spLocks noChangeAspect="1" noChangeArrowheads="1"/>
          </p:cNvSpPr>
          <p:nvPr/>
        </p:nvSpPr>
        <p:spPr bwMode="auto">
          <a:xfrm>
            <a:off x="1116330" y="3794760"/>
            <a:ext cx="3641725" cy="1419225"/>
          </a:xfrm>
          <a:prstGeom prst="diamond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1587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14400"/>
            <a:endParaRPr lang="en-US" b="1" smtClean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16493" name="Text Box 13"/>
          <p:cNvSpPr txBox="1">
            <a:spLocks noChangeAspect="1" noChangeArrowheads="1"/>
          </p:cNvSpPr>
          <p:nvPr/>
        </p:nvSpPr>
        <p:spPr bwMode="auto">
          <a:xfrm>
            <a:off x="4932680" y="5202555"/>
            <a:ext cx="370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defTabSz="914400" eaLnBrk="0" hangingPunct="0"/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Geodetic Control</a:t>
            </a:r>
          </a:p>
        </p:txBody>
      </p:sp>
      <p:sp>
        <p:nvSpPr>
          <p:cNvPr id="916494" name="Text Box 14"/>
          <p:cNvSpPr txBox="1">
            <a:spLocks noChangeAspect="1" noChangeArrowheads="1"/>
          </p:cNvSpPr>
          <p:nvPr/>
        </p:nvSpPr>
        <p:spPr bwMode="auto">
          <a:xfrm>
            <a:off x="4932680" y="3791903"/>
            <a:ext cx="1652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914400" eaLnBrk="0" hangingPunct="0"/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Boundaries </a:t>
            </a:r>
          </a:p>
        </p:txBody>
      </p:sp>
      <p:sp>
        <p:nvSpPr>
          <p:cNvPr id="916495" name="AutoShape 15" descr="ADM"/>
          <p:cNvSpPr>
            <a:spLocks noChangeAspect="1" noChangeArrowheads="1"/>
          </p:cNvSpPr>
          <p:nvPr/>
        </p:nvSpPr>
        <p:spPr bwMode="auto">
          <a:xfrm>
            <a:off x="1109980" y="3293428"/>
            <a:ext cx="3640138" cy="1417637"/>
          </a:xfrm>
          <a:prstGeom prst="diamond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1587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14400"/>
            <a:endParaRPr lang="en-US" b="1" smtClean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16496" name="Text Box 16"/>
          <p:cNvSpPr txBox="1">
            <a:spLocks noChangeAspect="1" noChangeArrowheads="1"/>
          </p:cNvSpPr>
          <p:nvPr/>
        </p:nvSpPr>
        <p:spPr bwMode="auto">
          <a:xfrm>
            <a:off x="4939030" y="3277870"/>
            <a:ext cx="210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914400" eaLnBrk="0" hangingPunct="0"/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Surface Waters </a:t>
            </a:r>
          </a:p>
        </p:txBody>
      </p:sp>
      <p:sp>
        <p:nvSpPr>
          <p:cNvPr id="916497" name="AutoShape 17" descr="STM"/>
          <p:cNvSpPr>
            <a:spLocks noChangeAspect="1" noChangeArrowheads="1"/>
          </p:cNvSpPr>
          <p:nvPr/>
        </p:nvSpPr>
        <p:spPr bwMode="auto">
          <a:xfrm>
            <a:off x="1109980" y="2790508"/>
            <a:ext cx="3640138" cy="1417637"/>
          </a:xfrm>
          <a:prstGeom prst="diamond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14400"/>
            <a:endParaRPr lang="en-US" b="1" smtClean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16498" name="Text Box 18"/>
          <p:cNvSpPr txBox="1">
            <a:spLocks noChangeAspect="1" noChangeArrowheads="1"/>
          </p:cNvSpPr>
          <p:nvPr/>
        </p:nvSpPr>
        <p:spPr bwMode="auto">
          <a:xfrm>
            <a:off x="4898708" y="2759710"/>
            <a:ext cx="2919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defTabSz="914400" eaLnBrk="0" hangingPunct="0"/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Transportation </a:t>
            </a:r>
          </a:p>
        </p:txBody>
      </p:sp>
      <p:sp>
        <p:nvSpPr>
          <p:cNvPr id="916499" name="AutoShape 19" descr="STREETS"/>
          <p:cNvSpPr>
            <a:spLocks noChangeAspect="1" noChangeArrowheads="1"/>
          </p:cNvSpPr>
          <p:nvPr/>
        </p:nvSpPr>
        <p:spPr bwMode="auto">
          <a:xfrm>
            <a:off x="1109980" y="2241867"/>
            <a:ext cx="3641725" cy="1417638"/>
          </a:xfrm>
          <a:prstGeom prst="diamond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14400"/>
            <a:endParaRPr lang="en-US" b="1" smtClean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16500" name="AutoShape 20" descr="cadastral"/>
          <p:cNvSpPr>
            <a:spLocks noChangeAspect="1" noChangeArrowheads="1"/>
          </p:cNvSpPr>
          <p:nvPr/>
        </p:nvSpPr>
        <p:spPr bwMode="auto">
          <a:xfrm>
            <a:off x="1109980" y="1691640"/>
            <a:ext cx="3640138" cy="1419225"/>
          </a:xfrm>
          <a:prstGeom prst="diamond">
            <a:avLst/>
          </a:prstGeom>
          <a:blipFill dpi="0" rotWithShape="0">
            <a:blip r:embed="rId7"/>
            <a:srcRect/>
            <a:stretch>
              <a:fillRect/>
            </a:stretch>
          </a:blip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914400"/>
            <a:endParaRPr lang="en-US" b="1" smtClean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16501" name="Text Box 21"/>
          <p:cNvSpPr txBox="1">
            <a:spLocks noChangeAspect="1" noChangeArrowheads="1"/>
          </p:cNvSpPr>
          <p:nvPr/>
        </p:nvSpPr>
        <p:spPr bwMode="auto">
          <a:xfrm>
            <a:off x="4877753" y="2194878"/>
            <a:ext cx="2300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914400" eaLnBrk="0" hangingPunct="0"/>
            <a:r>
              <a:rPr lang="en-US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Land Ownership </a:t>
            </a:r>
          </a:p>
        </p:txBody>
      </p:sp>
      <p:sp>
        <p:nvSpPr>
          <p:cNvPr id="916503" name="Text Box 23"/>
          <p:cNvSpPr txBox="1">
            <a:spLocks noChangeAspect="1" noChangeArrowheads="1"/>
          </p:cNvSpPr>
          <p:nvPr/>
        </p:nvSpPr>
        <p:spPr bwMode="auto">
          <a:xfrm>
            <a:off x="4932680" y="5108893"/>
            <a:ext cx="3708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defTabSz="914400" eaLnBrk="0" hangingPunct="0"/>
            <a:r>
              <a:rPr lang="en-US" sz="44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NSRS</a:t>
            </a:r>
          </a:p>
        </p:txBody>
      </p:sp>
      <p:sp>
        <p:nvSpPr>
          <p:cNvPr id="25" name="Text Box 14"/>
          <p:cNvSpPr txBox="1">
            <a:spLocks noChangeAspect="1" noChangeArrowheads="1"/>
          </p:cNvSpPr>
          <p:nvPr/>
        </p:nvSpPr>
        <p:spPr bwMode="auto">
          <a:xfrm>
            <a:off x="4960146" y="4297937"/>
            <a:ext cx="13949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914400" eaLnBrk="0" hangingPunct="0"/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Elevation 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242277" y="1143001"/>
            <a:ext cx="8573478" cy="5715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lvl="1" indent="-285750">
              <a:lnSpc>
                <a:spcPct val="105000"/>
              </a:lnSpc>
              <a:spcBef>
                <a:spcPct val="20000"/>
              </a:spcBef>
              <a:defRPr/>
            </a:pPr>
            <a:endParaRPr lang="en-US" sz="2800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NSRS is the foundation for GIS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6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6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6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6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16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6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16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6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16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16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16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16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16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16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16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16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1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1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916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6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1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490" grpId="0"/>
      <p:bldP spid="916491" grpId="0" animBg="1"/>
      <p:bldP spid="916493" grpId="0"/>
      <p:bldP spid="916494" grpId="0"/>
      <p:bldP spid="916495" grpId="0" animBg="1"/>
      <p:bldP spid="916496" grpId="0"/>
      <p:bldP spid="916497" grpId="0" animBg="1"/>
      <p:bldP spid="916498" grpId="0"/>
      <p:bldP spid="916499" grpId="0" animBg="1"/>
      <p:bldP spid="916500" grpId="0" animBg="1"/>
      <p:bldP spid="916501" grpId="0"/>
      <p:bldP spid="91650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76" y="1405467"/>
            <a:ext cx="8764563" cy="495088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Geometric (“horizontal”) datums 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a.k.a. “geographic coordinate systems”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Basis for determining positions on the Earth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Modern ones are 4-D (time is 4</a:t>
            </a:r>
            <a:r>
              <a:rPr lang="en-US" baseline="30000" dirty="0" smtClean="0"/>
              <a:t>th</a:t>
            </a:r>
            <a:r>
              <a:rPr lang="en-US" dirty="0" smtClean="0"/>
              <a:t> dimension)</a:t>
            </a:r>
          </a:p>
          <a:p>
            <a:pPr lvl="2">
              <a:lnSpc>
                <a:spcPct val="110000"/>
              </a:lnSpc>
            </a:pPr>
            <a:r>
              <a:rPr lang="en-US" dirty="0" smtClean="0"/>
              <a:t>Lat, </a:t>
            </a:r>
            <a:r>
              <a:rPr lang="en-US" dirty="0" err="1" smtClean="0"/>
              <a:t>lon</a:t>
            </a:r>
            <a:r>
              <a:rPr lang="en-US" dirty="0" smtClean="0"/>
              <a:t>, height (or Earth-Centered, Earth-Fixed XYZ), velocities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Ellipsoid (“spheroid”) by itself is </a:t>
            </a:r>
            <a:r>
              <a:rPr lang="en-US" b="1" i="1" dirty="0" smtClean="0"/>
              <a:t>NOT</a:t>
            </a:r>
            <a:r>
              <a:rPr lang="en-US" dirty="0" smtClean="0"/>
              <a:t> a datum</a:t>
            </a:r>
          </a:p>
          <a:p>
            <a:pPr lvl="2">
              <a:lnSpc>
                <a:spcPct val="110000"/>
              </a:lnSpc>
            </a:pPr>
            <a:r>
              <a:rPr lang="en-US" dirty="0" smtClean="0"/>
              <a:t>~Same ellipsoid for NAD 83 and WGS 84, but differ by ~2 m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Includes “local” and “global” datums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“Local” (regional) datums (e.g., NAD 83) 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“Global” datums (e.g., WGS 84)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Vertical datums another topic for another time…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86155"/>
            <a:ext cx="8229600" cy="582245"/>
          </a:xfrm>
        </p:spPr>
        <p:txBody>
          <a:bodyPr/>
          <a:lstStyle/>
          <a:p>
            <a:r>
              <a:rPr lang="en-US" dirty="0" smtClean="0"/>
              <a:t>What is a (geometric) “datum”?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1476" name="Rectangle 39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pic>
          <p:nvPicPr>
            <p:cNvPr id="61477" name="Picture 40" descr="Globe_AK_to_left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 l="19565" t="9360" r="19565" b="11856"/>
            <a:stretch>
              <a:fillRect/>
            </a:stretch>
          </p:blipFill>
          <p:spPr bwMode="auto">
            <a:xfrm>
              <a:off x="975" y="958"/>
              <a:ext cx="3742" cy="3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9173" name="Freeform 5"/>
          <p:cNvSpPr>
            <a:spLocks/>
          </p:cNvSpPr>
          <p:nvPr/>
        </p:nvSpPr>
        <p:spPr bwMode="auto">
          <a:xfrm>
            <a:off x="1476375" y="1520825"/>
            <a:ext cx="6119813" cy="4787900"/>
          </a:xfrm>
          <a:custGeom>
            <a:avLst/>
            <a:gdLst>
              <a:gd name="T0" fmla="*/ 1746 w 3901"/>
              <a:gd name="T1" fmla="*/ 23 h 3016"/>
              <a:gd name="T2" fmla="*/ 1451 w 3901"/>
              <a:gd name="T3" fmla="*/ 68 h 3016"/>
              <a:gd name="T4" fmla="*/ 1225 w 3901"/>
              <a:gd name="T5" fmla="*/ 159 h 3016"/>
              <a:gd name="T6" fmla="*/ 1020 w 3901"/>
              <a:gd name="T7" fmla="*/ 272 h 3016"/>
              <a:gd name="T8" fmla="*/ 748 w 3901"/>
              <a:gd name="T9" fmla="*/ 386 h 3016"/>
              <a:gd name="T10" fmla="*/ 476 w 3901"/>
              <a:gd name="T11" fmla="*/ 544 h 3016"/>
              <a:gd name="T12" fmla="*/ 363 w 3901"/>
              <a:gd name="T13" fmla="*/ 680 h 3016"/>
              <a:gd name="T14" fmla="*/ 227 w 3901"/>
              <a:gd name="T15" fmla="*/ 930 h 3016"/>
              <a:gd name="T16" fmla="*/ 113 w 3901"/>
              <a:gd name="T17" fmla="*/ 1202 h 3016"/>
              <a:gd name="T18" fmla="*/ 23 w 3901"/>
              <a:gd name="T19" fmla="*/ 1429 h 3016"/>
              <a:gd name="T20" fmla="*/ 0 w 3901"/>
              <a:gd name="T21" fmla="*/ 1701 h 3016"/>
              <a:gd name="T22" fmla="*/ 45 w 3901"/>
              <a:gd name="T23" fmla="*/ 1950 h 3016"/>
              <a:gd name="T24" fmla="*/ 159 w 3901"/>
              <a:gd name="T25" fmla="*/ 2200 h 3016"/>
              <a:gd name="T26" fmla="*/ 431 w 3901"/>
              <a:gd name="T27" fmla="*/ 2449 h 3016"/>
              <a:gd name="T28" fmla="*/ 635 w 3901"/>
              <a:gd name="T29" fmla="*/ 2563 h 3016"/>
              <a:gd name="T30" fmla="*/ 839 w 3901"/>
              <a:gd name="T31" fmla="*/ 2676 h 3016"/>
              <a:gd name="T32" fmla="*/ 1066 w 3901"/>
              <a:gd name="T33" fmla="*/ 2812 h 3016"/>
              <a:gd name="T34" fmla="*/ 1361 w 3901"/>
              <a:gd name="T35" fmla="*/ 2948 h 3016"/>
              <a:gd name="T36" fmla="*/ 1701 w 3901"/>
              <a:gd name="T37" fmla="*/ 3016 h 3016"/>
              <a:gd name="T38" fmla="*/ 2041 w 3901"/>
              <a:gd name="T39" fmla="*/ 2994 h 3016"/>
              <a:gd name="T40" fmla="*/ 2540 w 3901"/>
              <a:gd name="T41" fmla="*/ 2903 h 3016"/>
              <a:gd name="T42" fmla="*/ 2971 w 3901"/>
              <a:gd name="T43" fmla="*/ 2812 h 3016"/>
              <a:gd name="T44" fmla="*/ 3311 w 3901"/>
              <a:gd name="T45" fmla="*/ 2608 h 3016"/>
              <a:gd name="T46" fmla="*/ 3493 w 3901"/>
              <a:gd name="T47" fmla="*/ 2381 h 3016"/>
              <a:gd name="T48" fmla="*/ 3651 w 3901"/>
              <a:gd name="T49" fmla="*/ 2132 h 3016"/>
              <a:gd name="T50" fmla="*/ 3765 w 3901"/>
              <a:gd name="T51" fmla="*/ 1882 h 3016"/>
              <a:gd name="T52" fmla="*/ 3878 w 3901"/>
              <a:gd name="T53" fmla="*/ 1656 h 3016"/>
              <a:gd name="T54" fmla="*/ 3901 w 3901"/>
              <a:gd name="T55" fmla="*/ 1451 h 3016"/>
              <a:gd name="T56" fmla="*/ 3833 w 3901"/>
              <a:gd name="T57" fmla="*/ 1202 h 3016"/>
              <a:gd name="T58" fmla="*/ 3697 w 3901"/>
              <a:gd name="T59" fmla="*/ 998 h 3016"/>
              <a:gd name="T60" fmla="*/ 3583 w 3901"/>
              <a:gd name="T61" fmla="*/ 771 h 3016"/>
              <a:gd name="T62" fmla="*/ 3493 w 3901"/>
              <a:gd name="T63" fmla="*/ 590 h 3016"/>
              <a:gd name="T64" fmla="*/ 3288 w 3901"/>
              <a:gd name="T65" fmla="*/ 431 h 3016"/>
              <a:gd name="T66" fmla="*/ 3084 w 3901"/>
              <a:gd name="T67" fmla="*/ 295 h 3016"/>
              <a:gd name="T68" fmla="*/ 2903 w 3901"/>
              <a:gd name="T69" fmla="*/ 227 h 3016"/>
              <a:gd name="T70" fmla="*/ 2427 w 3901"/>
              <a:gd name="T71" fmla="*/ 136 h 3016"/>
              <a:gd name="T72" fmla="*/ 2177 w 3901"/>
              <a:gd name="T73" fmla="*/ 68 h 3016"/>
              <a:gd name="T74" fmla="*/ 1950 w 3901"/>
              <a:gd name="T75" fmla="*/ 0 h 301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901"/>
              <a:gd name="T115" fmla="*/ 0 h 3016"/>
              <a:gd name="T116" fmla="*/ 3901 w 3901"/>
              <a:gd name="T117" fmla="*/ 3016 h 301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901" h="3016">
                <a:moveTo>
                  <a:pt x="1950" y="0"/>
                </a:moveTo>
                <a:lnTo>
                  <a:pt x="1746" y="23"/>
                </a:lnTo>
                <a:lnTo>
                  <a:pt x="1587" y="45"/>
                </a:lnTo>
                <a:lnTo>
                  <a:pt x="1451" y="68"/>
                </a:lnTo>
                <a:lnTo>
                  <a:pt x="1315" y="113"/>
                </a:lnTo>
                <a:lnTo>
                  <a:pt x="1225" y="159"/>
                </a:lnTo>
                <a:lnTo>
                  <a:pt x="1111" y="227"/>
                </a:lnTo>
                <a:lnTo>
                  <a:pt x="1020" y="272"/>
                </a:lnTo>
                <a:lnTo>
                  <a:pt x="884" y="340"/>
                </a:lnTo>
                <a:lnTo>
                  <a:pt x="748" y="386"/>
                </a:lnTo>
                <a:lnTo>
                  <a:pt x="590" y="454"/>
                </a:lnTo>
                <a:lnTo>
                  <a:pt x="476" y="544"/>
                </a:lnTo>
                <a:lnTo>
                  <a:pt x="385" y="635"/>
                </a:lnTo>
                <a:lnTo>
                  <a:pt x="363" y="680"/>
                </a:lnTo>
                <a:lnTo>
                  <a:pt x="295" y="794"/>
                </a:lnTo>
                <a:lnTo>
                  <a:pt x="227" y="930"/>
                </a:lnTo>
                <a:lnTo>
                  <a:pt x="159" y="1043"/>
                </a:lnTo>
                <a:lnTo>
                  <a:pt x="113" y="1202"/>
                </a:lnTo>
                <a:lnTo>
                  <a:pt x="68" y="1315"/>
                </a:lnTo>
                <a:lnTo>
                  <a:pt x="23" y="1429"/>
                </a:lnTo>
                <a:lnTo>
                  <a:pt x="0" y="1610"/>
                </a:lnTo>
                <a:lnTo>
                  <a:pt x="0" y="1701"/>
                </a:lnTo>
                <a:lnTo>
                  <a:pt x="23" y="1814"/>
                </a:lnTo>
                <a:lnTo>
                  <a:pt x="45" y="1950"/>
                </a:lnTo>
                <a:lnTo>
                  <a:pt x="91" y="2087"/>
                </a:lnTo>
                <a:lnTo>
                  <a:pt x="159" y="2200"/>
                </a:lnTo>
                <a:lnTo>
                  <a:pt x="295" y="2359"/>
                </a:lnTo>
                <a:lnTo>
                  <a:pt x="431" y="2449"/>
                </a:lnTo>
                <a:lnTo>
                  <a:pt x="544" y="2517"/>
                </a:lnTo>
                <a:lnTo>
                  <a:pt x="635" y="2563"/>
                </a:lnTo>
                <a:lnTo>
                  <a:pt x="771" y="2631"/>
                </a:lnTo>
                <a:lnTo>
                  <a:pt x="839" y="2676"/>
                </a:lnTo>
                <a:lnTo>
                  <a:pt x="952" y="2744"/>
                </a:lnTo>
                <a:lnTo>
                  <a:pt x="1066" y="2812"/>
                </a:lnTo>
                <a:lnTo>
                  <a:pt x="1247" y="2903"/>
                </a:lnTo>
                <a:lnTo>
                  <a:pt x="1361" y="2948"/>
                </a:lnTo>
                <a:lnTo>
                  <a:pt x="1519" y="2971"/>
                </a:lnTo>
                <a:lnTo>
                  <a:pt x="1701" y="3016"/>
                </a:lnTo>
                <a:lnTo>
                  <a:pt x="1837" y="3016"/>
                </a:lnTo>
                <a:lnTo>
                  <a:pt x="2041" y="2994"/>
                </a:lnTo>
                <a:lnTo>
                  <a:pt x="2291" y="2971"/>
                </a:lnTo>
                <a:lnTo>
                  <a:pt x="2540" y="2903"/>
                </a:lnTo>
                <a:lnTo>
                  <a:pt x="2721" y="2858"/>
                </a:lnTo>
                <a:lnTo>
                  <a:pt x="2971" y="2812"/>
                </a:lnTo>
                <a:lnTo>
                  <a:pt x="3175" y="2722"/>
                </a:lnTo>
                <a:lnTo>
                  <a:pt x="3311" y="2608"/>
                </a:lnTo>
                <a:lnTo>
                  <a:pt x="3447" y="2472"/>
                </a:lnTo>
                <a:lnTo>
                  <a:pt x="3493" y="2381"/>
                </a:lnTo>
                <a:lnTo>
                  <a:pt x="3583" y="2245"/>
                </a:lnTo>
                <a:lnTo>
                  <a:pt x="3651" y="2132"/>
                </a:lnTo>
                <a:lnTo>
                  <a:pt x="3719" y="1996"/>
                </a:lnTo>
                <a:lnTo>
                  <a:pt x="3765" y="1882"/>
                </a:lnTo>
                <a:lnTo>
                  <a:pt x="3833" y="1746"/>
                </a:lnTo>
                <a:lnTo>
                  <a:pt x="3878" y="1656"/>
                </a:lnTo>
                <a:lnTo>
                  <a:pt x="3901" y="1565"/>
                </a:lnTo>
                <a:lnTo>
                  <a:pt x="3901" y="1451"/>
                </a:lnTo>
                <a:lnTo>
                  <a:pt x="3878" y="1315"/>
                </a:lnTo>
                <a:lnTo>
                  <a:pt x="3833" y="1202"/>
                </a:lnTo>
                <a:lnTo>
                  <a:pt x="3765" y="1089"/>
                </a:lnTo>
                <a:lnTo>
                  <a:pt x="3697" y="998"/>
                </a:lnTo>
                <a:lnTo>
                  <a:pt x="3651" y="907"/>
                </a:lnTo>
                <a:lnTo>
                  <a:pt x="3583" y="771"/>
                </a:lnTo>
                <a:lnTo>
                  <a:pt x="3538" y="680"/>
                </a:lnTo>
                <a:lnTo>
                  <a:pt x="3493" y="590"/>
                </a:lnTo>
                <a:lnTo>
                  <a:pt x="3425" y="522"/>
                </a:lnTo>
                <a:lnTo>
                  <a:pt x="3288" y="431"/>
                </a:lnTo>
                <a:lnTo>
                  <a:pt x="3198" y="363"/>
                </a:lnTo>
                <a:lnTo>
                  <a:pt x="3084" y="295"/>
                </a:lnTo>
                <a:lnTo>
                  <a:pt x="2994" y="272"/>
                </a:lnTo>
                <a:lnTo>
                  <a:pt x="2903" y="227"/>
                </a:lnTo>
                <a:lnTo>
                  <a:pt x="2653" y="181"/>
                </a:lnTo>
                <a:lnTo>
                  <a:pt x="2427" y="136"/>
                </a:lnTo>
                <a:lnTo>
                  <a:pt x="2313" y="113"/>
                </a:lnTo>
                <a:lnTo>
                  <a:pt x="2177" y="68"/>
                </a:lnTo>
                <a:lnTo>
                  <a:pt x="2064" y="23"/>
                </a:lnTo>
                <a:lnTo>
                  <a:pt x="1950" y="0"/>
                </a:lnTo>
                <a:close/>
              </a:path>
            </a:pathLst>
          </a:custGeom>
          <a:gradFill rotWithShape="1">
            <a:gsLst>
              <a:gs pos="0">
                <a:srgbClr val="99CCFF">
                  <a:alpha val="60001"/>
                </a:srgbClr>
              </a:gs>
              <a:gs pos="100000">
                <a:srgbClr val="475E76"/>
              </a:gs>
            </a:gsLst>
            <a:lin ang="2700000" scaled="1"/>
          </a:gra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8" name="Oval 3"/>
          <p:cNvSpPr>
            <a:spLocks noChangeArrowheads="1"/>
          </p:cNvSpPr>
          <p:nvPr/>
        </p:nvSpPr>
        <p:spPr bwMode="auto">
          <a:xfrm>
            <a:off x="1763713" y="2960948"/>
            <a:ext cx="5545138" cy="1944687"/>
          </a:xfrm>
          <a:prstGeom prst="ellipse">
            <a:avLst/>
          </a:prstGeom>
          <a:solidFill>
            <a:srgbClr val="00FFFF">
              <a:alpha val="30196"/>
            </a:srgbClr>
          </a:solidFill>
          <a:ln w="12700" algn="ctr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763713" y="1130300"/>
            <a:ext cx="5575300" cy="5575300"/>
            <a:chOff x="1156" y="776"/>
            <a:chExt cx="3403" cy="3403"/>
          </a:xfrm>
        </p:grpSpPr>
        <p:sp>
          <p:nvSpPr>
            <p:cNvPr id="61470" name="Line 7"/>
            <p:cNvSpPr>
              <a:spLocks noChangeShapeType="1"/>
            </p:cNvSpPr>
            <p:nvPr/>
          </p:nvSpPr>
          <p:spPr bwMode="auto">
            <a:xfrm flipH="1">
              <a:off x="1156" y="2477"/>
              <a:ext cx="1679" cy="1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1471" name="Line 8"/>
            <p:cNvSpPr>
              <a:spLocks noChangeShapeType="1"/>
            </p:cNvSpPr>
            <p:nvPr/>
          </p:nvSpPr>
          <p:spPr bwMode="auto">
            <a:xfrm>
              <a:off x="2857" y="2477"/>
              <a:ext cx="0" cy="170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1472" name="Line 9"/>
            <p:cNvSpPr>
              <a:spLocks noChangeShapeType="1"/>
            </p:cNvSpPr>
            <p:nvPr/>
          </p:nvSpPr>
          <p:spPr bwMode="auto">
            <a:xfrm flipV="1">
              <a:off x="2857" y="776"/>
              <a:ext cx="0" cy="1701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1473" name="Line 10"/>
            <p:cNvSpPr>
              <a:spLocks noChangeShapeType="1"/>
            </p:cNvSpPr>
            <p:nvPr/>
          </p:nvSpPr>
          <p:spPr bwMode="auto">
            <a:xfrm flipV="1">
              <a:off x="2857" y="2478"/>
              <a:ext cx="1702" cy="0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1474" name="Line 11"/>
            <p:cNvSpPr>
              <a:spLocks noChangeShapeType="1"/>
            </p:cNvSpPr>
            <p:nvPr/>
          </p:nvSpPr>
          <p:spPr bwMode="auto">
            <a:xfrm flipV="1">
              <a:off x="2880" y="1911"/>
              <a:ext cx="431" cy="544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1475" name="Line 12"/>
            <p:cNvSpPr>
              <a:spLocks noChangeShapeType="1"/>
            </p:cNvSpPr>
            <p:nvPr/>
          </p:nvSpPr>
          <p:spPr bwMode="auto">
            <a:xfrm flipH="1">
              <a:off x="2381" y="2477"/>
              <a:ext cx="473" cy="568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763713" y="1125538"/>
            <a:ext cx="5575300" cy="5575300"/>
            <a:chOff x="1156" y="776"/>
            <a:chExt cx="3403" cy="3403"/>
          </a:xfrm>
        </p:grpSpPr>
        <p:sp>
          <p:nvSpPr>
            <p:cNvPr id="61468" name="Oval 14"/>
            <p:cNvSpPr>
              <a:spLocks noChangeArrowheads="1"/>
            </p:cNvSpPr>
            <p:nvPr/>
          </p:nvSpPr>
          <p:spPr bwMode="auto">
            <a:xfrm>
              <a:off x="1156" y="776"/>
              <a:ext cx="3403" cy="3403"/>
            </a:xfrm>
            <a:prstGeom prst="ellipse">
              <a:avLst/>
            </a:prstGeom>
            <a:gradFill rotWithShape="1">
              <a:gsLst>
                <a:gs pos="0">
                  <a:srgbClr val="339966">
                    <a:alpha val="40000"/>
                  </a:srgbClr>
                </a:gs>
                <a:gs pos="100000">
                  <a:srgbClr val="18472F"/>
                </a:gs>
              </a:gsLst>
              <a:lin ang="2700000" scaled="1"/>
            </a:gradFill>
            <a:ln w="12700">
              <a:solidFill>
                <a:srgbClr val="3399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1469" name="Oval 15"/>
            <p:cNvSpPr>
              <a:spLocks noChangeArrowheads="1"/>
            </p:cNvSpPr>
            <p:nvPr/>
          </p:nvSpPr>
          <p:spPr bwMode="auto">
            <a:xfrm>
              <a:off x="1156" y="1864"/>
              <a:ext cx="3402" cy="1225"/>
            </a:xfrm>
            <a:prstGeom prst="ellipse">
              <a:avLst/>
            </a:prstGeom>
            <a:noFill/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519184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50838"/>
            <a:ext cx="9144000" cy="4572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“The Figure of the Earth”</a:t>
            </a:r>
          </a:p>
        </p:txBody>
      </p:sp>
      <p:sp>
        <p:nvSpPr>
          <p:cNvPr id="519185" name="Text Box 17"/>
          <p:cNvSpPr txBox="1">
            <a:spLocks noChangeArrowheads="1"/>
          </p:cNvSpPr>
          <p:nvPr/>
        </p:nvSpPr>
        <p:spPr bwMode="auto">
          <a:xfrm>
            <a:off x="340591" y="727654"/>
            <a:ext cx="2414444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eaLnBrk="0" hangingPunct="0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Best-fit spherical</a:t>
            </a:r>
            <a:b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</a:b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Earth model</a:t>
            </a:r>
            <a:endParaRPr lang="en-US" sz="2000" dirty="0">
              <a:solidFill>
                <a:srgbClr val="1F497D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19186" name="Line 18"/>
          <p:cNvSpPr>
            <a:spLocks noChangeShapeType="1"/>
          </p:cNvSpPr>
          <p:nvPr/>
        </p:nvSpPr>
        <p:spPr bwMode="auto">
          <a:xfrm>
            <a:off x="2700338" y="1196975"/>
            <a:ext cx="323850" cy="3825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9187" name="Text Box 19"/>
          <p:cNvSpPr txBox="1">
            <a:spLocks noChangeArrowheads="1"/>
          </p:cNvSpPr>
          <p:nvPr/>
        </p:nvSpPr>
        <p:spPr bwMode="auto">
          <a:xfrm>
            <a:off x="7019925" y="5876925"/>
            <a:ext cx="20701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hangingPunct="0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Geoid</a:t>
            </a:r>
          </a:p>
          <a:p>
            <a:pPr defTabSz="914400" eaLnBrk="0" hangingPunct="0">
              <a:lnSpc>
                <a:spcPct val="80000"/>
              </a:lnSpc>
              <a:defRPr/>
            </a:pPr>
            <a:r>
              <a:rPr lang="en-US" sz="2000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(“mean sea level”)</a:t>
            </a:r>
          </a:p>
        </p:txBody>
      </p:sp>
      <p:sp>
        <p:nvSpPr>
          <p:cNvPr id="519188" name="Line 20"/>
          <p:cNvSpPr>
            <a:spLocks noChangeShapeType="1"/>
          </p:cNvSpPr>
          <p:nvPr/>
        </p:nvSpPr>
        <p:spPr bwMode="auto">
          <a:xfrm flipH="1" flipV="1">
            <a:off x="6596063" y="5697538"/>
            <a:ext cx="460375" cy="2889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9189" name="Text Box 21"/>
          <p:cNvSpPr txBox="1">
            <a:spLocks noChangeArrowheads="1"/>
          </p:cNvSpPr>
          <p:nvPr/>
        </p:nvSpPr>
        <p:spPr bwMode="auto">
          <a:xfrm>
            <a:off x="468313" y="5127625"/>
            <a:ext cx="1298575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eaLnBrk="0" hangingPunct="0"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Equatorial plane</a:t>
            </a:r>
          </a:p>
        </p:txBody>
      </p:sp>
      <p:sp>
        <p:nvSpPr>
          <p:cNvPr id="519190" name="Line 22"/>
          <p:cNvSpPr>
            <a:spLocks noChangeShapeType="1"/>
          </p:cNvSpPr>
          <p:nvPr/>
        </p:nvSpPr>
        <p:spPr bwMode="auto">
          <a:xfrm flipV="1">
            <a:off x="1547813" y="4508500"/>
            <a:ext cx="755650" cy="6191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9191" name="Line 23"/>
          <p:cNvSpPr>
            <a:spLocks noChangeShapeType="1"/>
          </p:cNvSpPr>
          <p:nvPr/>
        </p:nvSpPr>
        <p:spPr bwMode="auto">
          <a:xfrm>
            <a:off x="4535488" y="3932238"/>
            <a:ext cx="2628900" cy="936625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9192" name="Text Box 24"/>
          <p:cNvSpPr txBox="1">
            <a:spLocks noChangeArrowheads="1"/>
          </p:cNvSpPr>
          <p:nvPr/>
        </p:nvSpPr>
        <p:spPr bwMode="auto">
          <a:xfrm>
            <a:off x="5148263" y="3429000"/>
            <a:ext cx="2051050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>Earth mass center</a:t>
            </a:r>
          </a:p>
        </p:txBody>
      </p:sp>
      <p:sp>
        <p:nvSpPr>
          <p:cNvPr id="519193" name="Freeform 25"/>
          <p:cNvSpPr>
            <a:spLocks/>
          </p:cNvSpPr>
          <p:nvPr/>
        </p:nvSpPr>
        <p:spPr bwMode="auto">
          <a:xfrm>
            <a:off x="4535488" y="3609975"/>
            <a:ext cx="649287" cy="323850"/>
          </a:xfrm>
          <a:custGeom>
            <a:avLst/>
            <a:gdLst>
              <a:gd name="T0" fmla="*/ 386 w 386"/>
              <a:gd name="T1" fmla="*/ 0 h 182"/>
              <a:gd name="T2" fmla="*/ 204 w 386"/>
              <a:gd name="T3" fmla="*/ 46 h 182"/>
              <a:gd name="T4" fmla="*/ 0 w 386"/>
              <a:gd name="T5" fmla="*/ 182 h 182"/>
              <a:gd name="T6" fmla="*/ 0 60000 65536"/>
              <a:gd name="T7" fmla="*/ 0 60000 65536"/>
              <a:gd name="T8" fmla="*/ 0 60000 65536"/>
              <a:gd name="T9" fmla="*/ 0 w 386"/>
              <a:gd name="T10" fmla="*/ 0 h 182"/>
              <a:gd name="T11" fmla="*/ 386 w 386"/>
              <a:gd name="T12" fmla="*/ 182 h 1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6" h="182">
                <a:moveTo>
                  <a:pt x="386" y="0"/>
                </a:moveTo>
                <a:cubicBezTo>
                  <a:pt x="327" y="8"/>
                  <a:pt x="268" y="16"/>
                  <a:pt x="204" y="46"/>
                </a:cubicBezTo>
                <a:cubicBezTo>
                  <a:pt x="140" y="76"/>
                  <a:pt x="70" y="129"/>
                  <a:pt x="0" y="182"/>
                </a:cubicBezTo>
              </a:path>
            </a:pathLst>
          </a:custGeom>
          <a:noFill/>
          <a:ln w="19050">
            <a:solidFill>
              <a:srgbClr val="FF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 dirty="0">
              <a:solidFill>
                <a:prstClr val="white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9194" name="Text Box 26"/>
          <p:cNvSpPr txBox="1">
            <a:spLocks noChangeArrowheads="1"/>
          </p:cNvSpPr>
          <p:nvPr/>
        </p:nvSpPr>
        <p:spPr bwMode="auto">
          <a:xfrm>
            <a:off x="4751388" y="4184650"/>
            <a:ext cx="2051050" cy="10064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>Mean</a:t>
            </a:r>
            <a:b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</a:b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>Earth radius, </a:t>
            </a:r>
            <a:b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</a:b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>R 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>≈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> 3959 miles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9195" name="Text Box 27"/>
          <p:cNvSpPr txBox="1">
            <a:spLocks noChangeArrowheads="1"/>
          </p:cNvSpPr>
          <p:nvPr/>
        </p:nvSpPr>
        <p:spPr bwMode="auto">
          <a:xfrm>
            <a:off x="7632700" y="3449638"/>
            <a:ext cx="1404938" cy="91598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defRPr/>
            </a:pP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Too small by 4 miles at the equator</a:t>
            </a:r>
          </a:p>
        </p:txBody>
      </p:sp>
      <p:sp>
        <p:nvSpPr>
          <p:cNvPr id="519196" name="Line 28"/>
          <p:cNvSpPr>
            <a:spLocks noChangeShapeType="1"/>
          </p:cNvSpPr>
          <p:nvPr/>
        </p:nvSpPr>
        <p:spPr bwMode="auto">
          <a:xfrm flipV="1">
            <a:off x="7308850" y="3932238"/>
            <a:ext cx="287338" cy="1587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stealth" w="lg" len="lg"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9197" name="Line 29"/>
          <p:cNvSpPr>
            <a:spLocks noChangeShapeType="1"/>
          </p:cNvSpPr>
          <p:nvPr/>
        </p:nvSpPr>
        <p:spPr bwMode="auto">
          <a:xfrm flipH="1" flipV="1">
            <a:off x="4547988" y="1125538"/>
            <a:ext cx="4762" cy="3968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stealth" w="lg" len="lg"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9198" name="Line 30"/>
          <p:cNvSpPr>
            <a:spLocks noChangeShapeType="1"/>
          </p:cNvSpPr>
          <p:nvPr/>
        </p:nvSpPr>
        <p:spPr bwMode="auto">
          <a:xfrm flipH="1" flipV="1">
            <a:off x="4554738" y="6273800"/>
            <a:ext cx="0" cy="4318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stealth" w="lg" len="lg"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9199" name="Text Box 31"/>
          <p:cNvSpPr txBox="1">
            <a:spLocks noChangeArrowheads="1"/>
          </p:cNvSpPr>
          <p:nvPr/>
        </p:nvSpPr>
        <p:spPr bwMode="auto">
          <a:xfrm>
            <a:off x="5759152" y="843434"/>
            <a:ext cx="1981200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defRPr/>
            </a:pP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Too big by 9 miles at the poles</a:t>
            </a:r>
          </a:p>
        </p:txBody>
      </p:sp>
      <p:sp>
        <p:nvSpPr>
          <p:cNvPr id="519200" name="Line 32"/>
          <p:cNvSpPr>
            <a:spLocks noChangeShapeType="1"/>
          </p:cNvSpPr>
          <p:nvPr/>
        </p:nvSpPr>
        <p:spPr bwMode="auto">
          <a:xfrm flipV="1">
            <a:off x="1476375" y="3933825"/>
            <a:ext cx="287338" cy="15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stealth" w="lg" len="lg"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9201" name="Text Box 33"/>
          <p:cNvSpPr txBox="1">
            <a:spLocks noChangeArrowheads="1"/>
          </p:cNvSpPr>
          <p:nvPr/>
        </p:nvSpPr>
        <p:spPr bwMode="auto">
          <a:xfrm>
            <a:off x="1223628" y="6165850"/>
            <a:ext cx="1981200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eaLnBrk="0" hangingPunct="0">
              <a:defRPr/>
            </a:pP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Too big by 9 miles at the poles</a:t>
            </a:r>
          </a:p>
        </p:txBody>
      </p:sp>
      <p:sp>
        <p:nvSpPr>
          <p:cNvPr id="519202" name="Text Box 34"/>
          <p:cNvSpPr txBox="1">
            <a:spLocks noChangeArrowheads="1"/>
          </p:cNvSpPr>
          <p:nvPr/>
        </p:nvSpPr>
        <p:spPr bwMode="auto">
          <a:xfrm>
            <a:off x="34925" y="3449638"/>
            <a:ext cx="1404938" cy="91598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eaLnBrk="0" hangingPunct="0">
              <a:defRPr/>
            </a:pP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Too small by 4 miles at the equator</a:t>
            </a:r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71115" y="2649106"/>
            <a:ext cx="1547812" cy="707886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eaLnBrk="0" hangingPunct="0">
              <a:defRPr/>
            </a:pPr>
            <a:r>
              <a:rPr lang="en-US" sz="20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Arial" pitchFamily="34" charset="0"/>
              </a:rPr>
              <a:t>Point #</a:t>
            </a:r>
            <a:r>
              <a:rPr lang="en-US" sz="20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Arial" pitchFamily="34" charset="0"/>
              </a:rPr>
              <a:t>1</a:t>
            </a:r>
          </a:p>
          <a:p>
            <a:pPr algn="r" defTabSz="914400" eaLnBrk="0" hangingPunct="0">
              <a:defRPr/>
            </a:pPr>
            <a:r>
              <a:rPr lang="en-US" sz="20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Arial" pitchFamily="34" charset="0"/>
              </a:rPr>
              <a:t>San Diego</a:t>
            </a:r>
            <a:endParaRPr lang="en-US" sz="2000" b="1" dirty="0">
              <a:solidFill>
                <a:srgbClr val="1F497D">
                  <a:lumMod val="60000"/>
                  <a:lumOff val="40000"/>
                </a:srgbClr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5" name="AutoShape 28"/>
          <p:cNvSpPr>
            <a:spLocks noChangeArrowheads="1"/>
          </p:cNvSpPr>
          <p:nvPr/>
        </p:nvSpPr>
        <p:spPr bwMode="auto">
          <a:xfrm>
            <a:off x="3131455" y="3935847"/>
            <a:ext cx="252413" cy="249237"/>
          </a:xfrm>
          <a:prstGeom prst="star5">
            <a:avLst/>
          </a:prstGeom>
          <a:solidFill>
            <a:srgbClr val="FFFF00"/>
          </a:solidFill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>
              <a:defRPr/>
            </a:pPr>
            <a:endParaRPr lang="en-US" b="1">
              <a:solidFill>
                <a:prstClr val="black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1618927" y="3068960"/>
            <a:ext cx="1512528" cy="927305"/>
          </a:xfrm>
          <a:prstGeom prst="line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42"/>
          <p:cNvSpPr txBox="1">
            <a:spLocks noChangeArrowheads="1"/>
          </p:cNvSpPr>
          <p:nvPr/>
        </p:nvSpPr>
        <p:spPr bwMode="auto">
          <a:xfrm>
            <a:off x="71115" y="2649106"/>
            <a:ext cx="1547812" cy="707886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eaLnBrk="0" hangingPunct="0">
              <a:defRPr/>
            </a:pPr>
            <a:r>
              <a:rPr lang="en-US" sz="2000" b="1" dirty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Point #</a:t>
            </a:r>
            <a:r>
              <a:rPr lang="en-US" sz="2000" b="1" dirty="0" smtClean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1</a:t>
            </a:r>
          </a:p>
          <a:p>
            <a:pPr algn="r" defTabSz="914400" eaLnBrk="0" hangingPunct="0">
              <a:defRPr/>
            </a:pPr>
            <a:r>
              <a:rPr lang="en-US" sz="2000" b="1" dirty="0" smtClean="0">
                <a:solidFill>
                  <a:srgbClr val="1F497D"/>
                </a:solidFill>
                <a:latin typeface="Times New Roman" pitchFamily="18" charset="0"/>
                <a:cs typeface="Arial" pitchFamily="34" charset="0"/>
              </a:rPr>
              <a:t>San Diego</a:t>
            </a:r>
            <a:endParaRPr lang="en-US" sz="2000" b="1" dirty="0">
              <a:solidFill>
                <a:srgbClr val="1F497D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8" name="Line 18"/>
          <p:cNvSpPr>
            <a:spLocks noChangeShapeType="1"/>
          </p:cNvSpPr>
          <p:nvPr/>
        </p:nvSpPr>
        <p:spPr bwMode="auto">
          <a:xfrm>
            <a:off x="1618927" y="3068960"/>
            <a:ext cx="1512528" cy="92730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Rectangle 16"/>
          <p:cNvSpPr txBox="1">
            <a:spLocks noChangeArrowheads="1"/>
          </p:cNvSpPr>
          <p:nvPr/>
        </p:nvSpPr>
        <p:spPr bwMode="auto">
          <a:xfrm>
            <a:off x="0" y="350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“The Figure of the Earth”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51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519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519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519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19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1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19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19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19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519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9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19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19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19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19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519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19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519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519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73" grpId="0" animBg="1"/>
      <p:bldP spid="38" grpId="0" animBg="1"/>
      <p:bldP spid="519185" grpId="0"/>
      <p:bldP spid="519186" grpId="0" animBg="1"/>
      <p:bldP spid="519189" grpId="0"/>
      <p:bldP spid="519190" grpId="0" animBg="1"/>
      <p:bldP spid="519191" grpId="0" animBg="1"/>
      <p:bldP spid="519192" grpId="0"/>
      <p:bldP spid="519193" grpId="0" animBg="1"/>
      <p:bldP spid="519194" grpId="0"/>
      <p:bldP spid="519195" grpId="0"/>
      <p:bldP spid="519196" grpId="0" animBg="1"/>
      <p:bldP spid="519197" grpId="0" animBg="1"/>
      <p:bldP spid="519198" grpId="0" animBg="1"/>
      <p:bldP spid="519199" grpId="0"/>
      <p:bldP spid="519200" grpId="0" animBg="1"/>
      <p:bldP spid="519201" grpId="0"/>
      <p:bldP spid="519202" grpId="0"/>
      <p:bldP spid="41" grpId="0"/>
      <p:bldP spid="45" grpId="0" animBg="1"/>
      <p:bldP spid="46" grpId="0" animBg="1"/>
      <p:bldP spid="47" grpId="0"/>
      <p:bldP spid="48" grpId="0" animBg="1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reeform 2"/>
          <p:cNvSpPr>
            <a:spLocks/>
          </p:cNvSpPr>
          <p:nvPr/>
        </p:nvSpPr>
        <p:spPr bwMode="auto">
          <a:xfrm>
            <a:off x="1476375" y="1520825"/>
            <a:ext cx="6119813" cy="4787900"/>
          </a:xfrm>
          <a:custGeom>
            <a:avLst/>
            <a:gdLst>
              <a:gd name="T0" fmla="*/ 1746 w 3901"/>
              <a:gd name="T1" fmla="*/ 23 h 3016"/>
              <a:gd name="T2" fmla="*/ 1451 w 3901"/>
              <a:gd name="T3" fmla="*/ 68 h 3016"/>
              <a:gd name="T4" fmla="*/ 1225 w 3901"/>
              <a:gd name="T5" fmla="*/ 159 h 3016"/>
              <a:gd name="T6" fmla="*/ 1020 w 3901"/>
              <a:gd name="T7" fmla="*/ 272 h 3016"/>
              <a:gd name="T8" fmla="*/ 748 w 3901"/>
              <a:gd name="T9" fmla="*/ 386 h 3016"/>
              <a:gd name="T10" fmla="*/ 476 w 3901"/>
              <a:gd name="T11" fmla="*/ 544 h 3016"/>
              <a:gd name="T12" fmla="*/ 363 w 3901"/>
              <a:gd name="T13" fmla="*/ 680 h 3016"/>
              <a:gd name="T14" fmla="*/ 227 w 3901"/>
              <a:gd name="T15" fmla="*/ 930 h 3016"/>
              <a:gd name="T16" fmla="*/ 113 w 3901"/>
              <a:gd name="T17" fmla="*/ 1202 h 3016"/>
              <a:gd name="T18" fmla="*/ 23 w 3901"/>
              <a:gd name="T19" fmla="*/ 1429 h 3016"/>
              <a:gd name="T20" fmla="*/ 0 w 3901"/>
              <a:gd name="T21" fmla="*/ 1701 h 3016"/>
              <a:gd name="T22" fmla="*/ 45 w 3901"/>
              <a:gd name="T23" fmla="*/ 1950 h 3016"/>
              <a:gd name="T24" fmla="*/ 159 w 3901"/>
              <a:gd name="T25" fmla="*/ 2200 h 3016"/>
              <a:gd name="T26" fmla="*/ 431 w 3901"/>
              <a:gd name="T27" fmla="*/ 2449 h 3016"/>
              <a:gd name="T28" fmla="*/ 635 w 3901"/>
              <a:gd name="T29" fmla="*/ 2563 h 3016"/>
              <a:gd name="T30" fmla="*/ 839 w 3901"/>
              <a:gd name="T31" fmla="*/ 2676 h 3016"/>
              <a:gd name="T32" fmla="*/ 1066 w 3901"/>
              <a:gd name="T33" fmla="*/ 2812 h 3016"/>
              <a:gd name="T34" fmla="*/ 1361 w 3901"/>
              <a:gd name="T35" fmla="*/ 2948 h 3016"/>
              <a:gd name="T36" fmla="*/ 1701 w 3901"/>
              <a:gd name="T37" fmla="*/ 3016 h 3016"/>
              <a:gd name="T38" fmla="*/ 2041 w 3901"/>
              <a:gd name="T39" fmla="*/ 2994 h 3016"/>
              <a:gd name="T40" fmla="*/ 2540 w 3901"/>
              <a:gd name="T41" fmla="*/ 2903 h 3016"/>
              <a:gd name="T42" fmla="*/ 2971 w 3901"/>
              <a:gd name="T43" fmla="*/ 2812 h 3016"/>
              <a:gd name="T44" fmla="*/ 3311 w 3901"/>
              <a:gd name="T45" fmla="*/ 2608 h 3016"/>
              <a:gd name="T46" fmla="*/ 3493 w 3901"/>
              <a:gd name="T47" fmla="*/ 2381 h 3016"/>
              <a:gd name="T48" fmla="*/ 3651 w 3901"/>
              <a:gd name="T49" fmla="*/ 2132 h 3016"/>
              <a:gd name="T50" fmla="*/ 3765 w 3901"/>
              <a:gd name="T51" fmla="*/ 1882 h 3016"/>
              <a:gd name="T52" fmla="*/ 3878 w 3901"/>
              <a:gd name="T53" fmla="*/ 1656 h 3016"/>
              <a:gd name="T54" fmla="*/ 3901 w 3901"/>
              <a:gd name="T55" fmla="*/ 1451 h 3016"/>
              <a:gd name="T56" fmla="*/ 3833 w 3901"/>
              <a:gd name="T57" fmla="*/ 1202 h 3016"/>
              <a:gd name="T58" fmla="*/ 3697 w 3901"/>
              <a:gd name="T59" fmla="*/ 998 h 3016"/>
              <a:gd name="T60" fmla="*/ 3583 w 3901"/>
              <a:gd name="T61" fmla="*/ 771 h 3016"/>
              <a:gd name="T62" fmla="*/ 3493 w 3901"/>
              <a:gd name="T63" fmla="*/ 590 h 3016"/>
              <a:gd name="T64" fmla="*/ 3288 w 3901"/>
              <a:gd name="T65" fmla="*/ 431 h 3016"/>
              <a:gd name="T66" fmla="*/ 3084 w 3901"/>
              <a:gd name="T67" fmla="*/ 295 h 3016"/>
              <a:gd name="T68" fmla="*/ 2903 w 3901"/>
              <a:gd name="T69" fmla="*/ 227 h 3016"/>
              <a:gd name="T70" fmla="*/ 2427 w 3901"/>
              <a:gd name="T71" fmla="*/ 136 h 3016"/>
              <a:gd name="T72" fmla="*/ 2177 w 3901"/>
              <a:gd name="T73" fmla="*/ 68 h 3016"/>
              <a:gd name="T74" fmla="*/ 1950 w 3901"/>
              <a:gd name="T75" fmla="*/ 0 h 301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901"/>
              <a:gd name="T115" fmla="*/ 0 h 3016"/>
              <a:gd name="T116" fmla="*/ 3901 w 3901"/>
              <a:gd name="T117" fmla="*/ 3016 h 301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901" h="3016">
                <a:moveTo>
                  <a:pt x="1950" y="0"/>
                </a:moveTo>
                <a:lnTo>
                  <a:pt x="1746" y="23"/>
                </a:lnTo>
                <a:lnTo>
                  <a:pt x="1587" y="45"/>
                </a:lnTo>
                <a:lnTo>
                  <a:pt x="1451" y="68"/>
                </a:lnTo>
                <a:lnTo>
                  <a:pt x="1315" y="113"/>
                </a:lnTo>
                <a:lnTo>
                  <a:pt x="1225" y="159"/>
                </a:lnTo>
                <a:lnTo>
                  <a:pt x="1111" y="227"/>
                </a:lnTo>
                <a:lnTo>
                  <a:pt x="1020" y="272"/>
                </a:lnTo>
                <a:lnTo>
                  <a:pt x="884" y="340"/>
                </a:lnTo>
                <a:lnTo>
                  <a:pt x="748" y="386"/>
                </a:lnTo>
                <a:lnTo>
                  <a:pt x="590" y="454"/>
                </a:lnTo>
                <a:lnTo>
                  <a:pt x="476" y="544"/>
                </a:lnTo>
                <a:lnTo>
                  <a:pt x="385" y="635"/>
                </a:lnTo>
                <a:lnTo>
                  <a:pt x="363" y="680"/>
                </a:lnTo>
                <a:lnTo>
                  <a:pt x="295" y="794"/>
                </a:lnTo>
                <a:lnTo>
                  <a:pt x="227" y="930"/>
                </a:lnTo>
                <a:lnTo>
                  <a:pt x="159" y="1043"/>
                </a:lnTo>
                <a:lnTo>
                  <a:pt x="113" y="1202"/>
                </a:lnTo>
                <a:lnTo>
                  <a:pt x="68" y="1315"/>
                </a:lnTo>
                <a:lnTo>
                  <a:pt x="23" y="1429"/>
                </a:lnTo>
                <a:lnTo>
                  <a:pt x="0" y="1610"/>
                </a:lnTo>
                <a:lnTo>
                  <a:pt x="0" y="1701"/>
                </a:lnTo>
                <a:lnTo>
                  <a:pt x="23" y="1814"/>
                </a:lnTo>
                <a:lnTo>
                  <a:pt x="45" y="1950"/>
                </a:lnTo>
                <a:lnTo>
                  <a:pt x="91" y="2087"/>
                </a:lnTo>
                <a:lnTo>
                  <a:pt x="159" y="2200"/>
                </a:lnTo>
                <a:lnTo>
                  <a:pt x="295" y="2359"/>
                </a:lnTo>
                <a:lnTo>
                  <a:pt x="431" y="2449"/>
                </a:lnTo>
                <a:lnTo>
                  <a:pt x="544" y="2517"/>
                </a:lnTo>
                <a:lnTo>
                  <a:pt x="635" y="2563"/>
                </a:lnTo>
                <a:lnTo>
                  <a:pt x="771" y="2631"/>
                </a:lnTo>
                <a:lnTo>
                  <a:pt x="839" y="2676"/>
                </a:lnTo>
                <a:lnTo>
                  <a:pt x="952" y="2744"/>
                </a:lnTo>
                <a:lnTo>
                  <a:pt x="1066" y="2812"/>
                </a:lnTo>
                <a:lnTo>
                  <a:pt x="1247" y="2903"/>
                </a:lnTo>
                <a:lnTo>
                  <a:pt x="1361" y="2948"/>
                </a:lnTo>
                <a:lnTo>
                  <a:pt x="1519" y="2971"/>
                </a:lnTo>
                <a:lnTo>
                  <a:pt x="1701" y="3016"/>
                </a:lnTo>
                <a:lnTo>
                  <a:pt x="1837" y="3016"/>
                </a:lnTo>
                <a:lnTo>
                  <a:pt x="2041" y="2994"/>
                </a:lnTo>
                <a:lnTo>
                  <a:pt x="2291" y="2971"/>
                </a:lnTo>
                <a:lnTo>
                  <a:pt x="2540" y="2903"/>
                </a:lnTo>
                <a:lnTo>
                  <a:pt x="2721" y="2858"/>
                </a:lnTo>
                <a:lnTo>
                  <a:pt x="2971" y="2812"/>
                </a:lnTo>
                <a:lnTo>
                  <a:pt x="3175" y="2722"/>
                </a:lnTo>
                <a:lnTo>
                  <a:pt x="3311" y="2608"/>
                </a:lnTo>
                <a:lnTo>
                  <a:pt x="3447" y="2472"/>
                </a:lnTo>
                <a:lnTo>
                  <a:pt x="3493" y="2381"/>
                </a:lnTo>
                <a:lnTo>
                  <a:pt x="3583" y="2245"/>
                </a:lnTo>
                <a:lnTo>
                  <a:pt x="3651" y="2132"/>
                </a:lnTo>
                <a:lnTo>
                  <a:pt x="3719" y="1996"/>
                </a:lnTo>
                <a:lnTo>
                  <a:pt x="3765" y="1882"/>
                </a:lnTo>
                <a:lnTo>
                  <a:pt x="3833" y="1746"/>
                </a:lnTo>
                <a:lnTo>
                  <a:pt x="3878" y="1656"/>
                </a:lnTo>
                <a:lnTo>
                  <a:pt x="3901" y="1565"/>
                </a:lnTo>
                <a:lnTo>
                  <a:pt x="3901" y="1451"/>
                </a:lnTo>
                <a:lnTo>
                  <a:pt x="3878" y="1315"/>
                </a:lnTo>
                <a:lnTo>
                  <a:pt x="3833" y="1202"/>
                </a:lnTo>
                <a:lnTo>
                  <a:pt x="3765" y="1089"/>
                </a:lnTo>
                <a:lnTo>
                  <a:pt x="3697" y="998"/>
                </a:lnTo>
                <a:lnTo>
                  <a:pt x="3651" y="907"/>
                </a:lnTo>
                <a:lnTo>
                  <a:pt x="3583" y="771"/>
                </a:lnTo>
                <a:lnTo>
                  <a:pt x="3538" y="680"/>
                </a:lnTo>
                <a:lnTo>
                  <a:pt x="3493" y="590"/>
                </a:lnTo>
                <a:lnTo>
                  <a:pt x="3425" y="522"/>
                </a:lnTo>
                <a:lnTo>
                  <a:pt x="3288" y="431"/>
                </a:lnTo>
                <a:lnTo>
                  <a:pt x="3198" y="363"/>
                </a:lnTo>
                <a:lnTo>
                  <a:pt x="3084" y="295"/>
                </a:lnTo>
                <a:lnTo>
                  <a:pt x="2994" y="272"/>
                </a:lnTo>
                <a:lnTo>
                  <a:pt x="2903" y="227"/>
                </a:lnTo>
                <a:lnTo>
                  <a:pt x="2653" y="181"/>
                </a:lnTo>
                <a:lnTo>
                  <a:pt x="2427" y="136"/>
                </a:lnTo>
                <a:lnTo>
                  <a:pt x="2313" y="113"/>
                </a:lnTo>
                <a:lnTo>
                  <a:pt x="2177" y="68"/>
                </a:lnTo>
                <a:lnTo>
                  <a:pt x="2064" y="23"/>
                </a:lnTo>
                <a:lnTo>
                  <a:pt x="1950" y="0"/>
                </a:lnTo>
                <a:close/>
              </a:path>
            </a:pathLst>
          </a:custGeom>
          <a:gradFill rotWithShape="1">
            <a:gsLst>
              <a:gs pos="0">
                <a:srgbClr val="99CCFF">
                  <a:alpha val="60001"/>
                </a:srgbClr>
              </a:gs>
              <a:gs pos="100000">
                <a:srgbClr val="475E76"/>
              </a:gs>
            </a:gsLst>
            <a:lin ang="2700000" scaled="1"/>
          </a:gra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476375" y="1592263"/>
            <a:ext cx="6119813" cy="4645025"/>
            <a:chOff x="930" y="1003"/>
            <a:chExt cx="3855" cy="2926"/>
          </a:xfrm>
        </p:grpSpPr>
        <p:sp>
          <p:nvSpPr>
            <p:cNvPr id="62492" name="Line 10"/>
            <p:cNvSpPr>
              <a:spLocks noChangeShapeType="1"/>
            </p:cNvSpPr>
            <p:nvPr/>
          </p:nvSpPr>
          <p:spPr bwMode="auto">
            <a:xfrm flipH="1">
              <a:off x="930" y="2477"/>
              <a:ext cx="1905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2493" name="Line 11"/>
            <p:cNvSpPr>
              <a:spLocks noChangeShapeType="1"/>
            </p:cNvSpPr>
            <p:nvPr/>
          </p:nvSpPr>
          <p:spPr bwMode="auto">
            <a:xfrm>
              <a:off x="2857" y="2477"/>
              <a:ext cx="0" cy="14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2494" name="Line 12"/>
            <p:cNvSpPr>
              <a:spLocks noChangeShapeType="1"/>
            </p:cNvSpPr>
            <p:nvPr/>
          </p:nvSpPr>
          <p:spPr bwMode="auto">
            <a:xfrm flipV="1">
              <a:off x="2880" y="1888"/>
              <a:ext cx="454" cy="5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2495" name="Line 13"/>
            <p:cNvSpPr>
              <a:spLocks noChangeShapeType="1"/>
            </p:cNvSpPr>
            <p:nvPr/>
          </p:nvSpPr>
          <p:spPr bwMode="auto">
            <a:xfrm flipH="1">
              <a:off x="2404" y="2477"/>
              <a:ext cx="45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2496" name="Line 14"/>
            <p:cNvSpPr>
              <a:spLocks noChangeShapeType="1"/>
            </p:cNvSpPr>
            <p:nvPr/>
          </p:nvSpPr>
          <p:spPr bwMode="auto">
            <a:xfrm flipV="1">
              <a:off x="2857" y="1003"/>
              <a:ext cx="0" cy="14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2497" name="Line 15"/>
            <p:cNvSpPr>
              <a:spLocks noChangeShapeType="1"/>
            </p:cNvSpPr>
            <p:nvPr/>
          </p:nvSpPr>
          <p:spPr bwMode="auto">
            <a:xfrm flipV="1">
              <a:off x="2857" y="2478"/>
              <a:ext cx="19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defTabSz="914400"/>
              <a:endParaRPr lang="en-US" b="1">
                <a:solidFill>
                  <a:prstClr val="black"/>
                </a:solidFill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520195" name="Oval 3"/>
          <p:cNvSpPr>
            <a:spLocks noChangeArrowheads="1"/>
          </p:cNvSpPr>
          <p:nvPr/>
        </p:nvSpPr>
        <p:spPr bwMode="auto">
          <a:xfrm>
            <a:off x="1476375" y="2960688"/>
            <a:ext cx="6119813" cy="1944687"/>
          </a:xfrm>
          <a:prstGeom prst="ellipse">
            <a:avLst/>
          </a:prstGeom>
          <a:solidFill>
            <a:srgbClr val="00FFFF">
              <a:alpha val="30196"/>
            </a:srgbClr>
          </a:solidFill>
          <a:ln w="12700" algn="ctr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201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5760"/>
            <a:ext cx="91440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Earth </a:t>
            </a:r>
            <a:r>
              <a:rPr lang="en-US" sz="24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model:  Ellipsoid 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of revolution</a:t>
            </a:r>
          </a:p>
        </p:txBody>
      </p:sp>
      <p:sp>
        <p:nvSpPr>
          <p:cNvPr id="520197" name="Text Box 5"/>
          <p:cNvSpPr txBox="1">
            <a:spLocks noChangeArrowheads="1"/>
          </p:cNvSpPr>
          <p:nvPr/>
        </p:nvSpPr>
        <p:spPr bwMode="auto">
          <a:xfrm>
            <a:off x="769143" y="825500"/>
            <a:ext cx="2709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eaLnBrk="0" hangingPunct="0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Best-fit ellipsoid</a:t>
            </a:r>
          </a:p>
          <a:p>
            <a:pPr algn="ctr" defTabSz="914400" eaLnBrk="0" hangingPunct="0">
              <a:lnSpc>
                <a:spcPct val="90000"/>
              </a:lnSpc>
              <a:defRPr/>
            </a:pPr>
            <a:r>
              <a:rPr lang="en-US" sz="2000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(e.g., GRS-80, WGS-84)</a:t>
            </a:r>
          </a:p>
        </p:txBody>
      </p:sp>
      <p:sp>
        <p:nvSpPr>
          <p:cNvPr id="520198" name="Line 6"/>
          <p:cNvSpPr>
            <a:spLocks noChangeShapeType="1"/>
          </p:cNvSpPr>
          <p:nvPr/>
        </p:nvSpPr>
        <p:spPr bwMode="auto">
          <a:xfrm>
            <a:off x="2986759" y="1520825"/>
            <a:ext cx="145380" cy="3492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20199" name="Text Box 7"/>
          <p:cNvSpPr txBox="1">
            <a:spLocks noChangeArrowheads="1"/>
          </p:cNvSpPr>
          <p:nvPr/>
        </p:nvSpPr>
        <p:spPr bwMode="auto">
          <a:xfrm>
            <a:off x="179388" y="4616450"/>
            <a:ext cx="1298575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eaLnBrk="0" hangingPunct="0"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Equatorial plane</a:t>
            </a:r>
          </a:p>
        </p:txBody>
      </p:sp>
      <p:sp>
        <p:nvSpPr>
          <p:cNvPr id="520208" name="Oval 16"/>
          <p:cNvSpPr>
            <a:spLocks noChangeArrowheads="1"/>
          </p:cNvSpPr>
          <p:nvPr/>
        </p:nvSpPr>
        <p:spPr bwMode="auto">
          <a:xfrm>
            <a:off x="1477963" y="1592796"/>
            <a:ext cx="6119813" cy="4679950"/>
          </a:xfrm>
          <a:prstGeom prst="ellipse">
            <a:avLst/>
          </a:prstGeom>
          <a:gradFill rotWithShape="1">
            <a:gsLst>
              <a:gs pos="0">
                <a:srgbClr val="339966">
                  <a:alpha val="20000"/>
                </a:srgbClr>
              </a:gs>
              <a:gs pos="100000">
                <a:srgbClr val="18472F"/>
              </a:gs>
            </a:gsLst>
            <a:lin ang="2700000" scaled="1"/>
          </a:gradFill>
          <a:ln w="127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20209" name="Text Box 17"/>
          <p:cNvSpPr txBox="1">
            <a:spLocks noChangeArrowheads="1"/>
          </p:cNvSpPr>
          <p:nvPr/>
        </p:nvSpPr>
        <p:spPr bwMode="auto">
          <a:xfrm>
            <a:off x="5148263" y="3429000"/>
            <a:ext cx="2051050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Arial" pitchFamily="34" charset="0"/>
              </a:rPr>
              <a:t>Earth mass center</a:t>
            </a:r>
          </a:p>
        </p:txBody>
      </p:sp>
      <p:sp>
        <p:nvSpPr>
          <p:cNvPr id="520211" name="Text Box 19"/>
          <p:cNvSpPr txBox="1">
            <a:spLocks noChangeArrowheads="1"/>
          </p:cNvSpPr>
          <p:nvPr/>
        </p:nvSpPr>
        <p:spPr bwMode="auto">
          <a:xfrm>
            <a:off x="4535488" y="2312988"/>
            <a:ext cx="2411412" cy="7016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ea typeface="+mn-ea"/>
                <a:cs typeface="Arial" pitchFamily="34" charset="0"/>
              </a:rPr>
              <a:t>b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Arial" pitchFamily="34" charset="0"/>
              </a:rPr>
              <a:t> = semi-minor axis</a:t>
            </a:r>
            <a:br>
              <a:rPr lang="en-US" sz="20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Arial" pitchFamily="34" charset="0"/>
              </a:rPr>
            </a:b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ea typeface="+mn-ea"/>
                <a:cs typeface="Arial" pitchFamily="34" charset="0"/>
              </a:rPr>
              <a:t>(polar radius)</a:t>
            </a:r>
          </a:p>
        </p:txBody>
      </p:sp>
      <p:sp>
        <p:nvSpPr>
          <p:cNvPr id="520212" name="Text Box 20"/>
          <p:cNvSpPr txBox="1">
            <a:spLocks noChangeArrowheads="1"/>
          </p:cNvSpPr>
          <p:nvPr/>
        </p:nvSpPr>
        <p:spPr bwMode="auto">
          <a:xfrm>
            <a:off x="4500563" y="3968750"/>
            <a:ext cx="3167062" cy="7016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ea typeface="+mn-ea"/>
                <a:cs typeface="Arial" pitchFamily="34" charset="0"/>
              </a:rPr>
              <a:t>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Arial" pitchFamily="34" charset="0"/>
              </a:rPr>
              <a:t> = semi-major axis</a:t>
            </a:r>
            <a:br>
              <a:rPr lang="en-US" sz="2000" b="1" dirty="0">
                <a:solidFill>
                  <a:srgbClr val="FFFF00"/>
                </a:solidFill>
                <a:latin typeface="Times New Roman" pitchFamily="18" charset="0"/>
                <a:ea typeface="+mn-ea"/>
                <a:cs typeface="Arial" pitchFamily="34" charset="0"/>
              </a:rPr>
            </a:b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ea typeface="+mn-ea"/>
                <a:cs typeface="Arial" pitchFamily="34" charset="0"/>
              </a:rPr>
              <a:t>(radius of equatorial plane)</a:t>
            </a:r>
          </a:p>
        </p:txBody>
      </p:sp>
      <p:sp>
        <p:nvSpPr>
          <p:cNvPr id="520213" name="Line 21"/>
          <p:cNvSpPr>
            <a:spLocks noChangeShapeType="1"/>
          </p:cNvSpPr>
          <p:nvPr/>
        </p:nvSpPr>
        <p:spPr bwMode="auto">
          <a:xfrm>
            <a:off x="4535488" y="3933825"/>
            <a:ext cx="3060700" cy="0"/>
          </a:xfrm>
          <a:prstGeom prst="line">
            <a:avLst/>
          </a:prstGeom>
          <a:noFill/>
          <a:ln w="50800">
            <a:solidFill>
              <a:srgbClr val="FFC00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20214" name="Line 22"/>
          <p:cNvSpPr>
            <a:spLocks noChangeShapeType="1"/>
          </p:cNvSpPr>
          <p:nvPr/>
        </p:nvSpPr>
        <p:spPr bwMode="auto">
          <a:xfrm flipV="1">
            <a:off x="4535488" y="1592263"/>
            <a:ext cx="0" cy="2339975"/>
          </a:xfrm>
          <a:prstGeom prst="line">
            <a:avLst/>
          </a:prstGeom>
          <a:noFill/>
          <a:ln w="50800">
            <a:solidFill>
              <a:srgbClr val="FFC00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20215" name="Freeform 23"/>
          <p:cNvSpPr>
            <a:spLocks/>
          </p:cNvSpPr>
          <p:nvPr/>
        </p:nvSpPr>
        <p:spPr bwMode="auto">
          <a:xfrm>
            <a:off x="4535488" y="3609975"/>
            <a:ext cx="649287" cy="323850"/>
          </a:xfrm>
          <a:custGeom>
            <a:avLst/>
            <a:gdLst>
              <a:gd name="T0" fmla="*/ 386 w 386"/>
              <a:gd name="T1" fmla="*/ 0 h 182"/>
              <a:gd name="T2" fmla="*/ 204 w 386"/>
              <a:gd name="T3" fmla="*/ 46 h 182"/>
              <a:gd name="T4" fmla="*/ 0 w 386"/>
              <a:gd name="T5" fmla="*/ 182 h 182"/>
              <a:gd name="T6" fmla="*/ 0 60000 65536"/>
              <a:gd name="T7" fmla="*/ 0 60000 65536"/>
              <a:gd name="T8" fmla="*/ 0 60000 65536"/>
              <a:gd name="T9" fmla="*/ 0 w 386"/>
              <a:gd name="T10" fmla="*/ 0 h 182"/>
              <a:gd name="T11" fmla="*/ 386 w 386"/>
              <a:gd name="T12" fmla="*/ 182 h 1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6" h="182">
                <a:moveTo>
                  <a:pt x="386" y="0"/>
                </a:moveTo>
                <a:cubicBezTo>
                  <a:pt x="327" y="8"/>
                  <a:pt x="268" y="16"/>
                  <a:pt x="204" y="46"/>
                </a:cubicBezTo>
                <a:cubicBezTo>
                  <a:pt x="140" y="76"/>
                  <a:pt x="70" y="129"/>
                  <a:pt x="0" y="182"/>
                </a:cubicBezTo>
              </a:path>
            </a:pathLst>
          </a:custGeom>
          <a:noFill/>
          <a:ln w="19050">
            <a:solidFill>
              <a:srgbClr val="FF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20216" name="Text Box 24"/>
          <p:cNvSpPr txBox="1">
            <a:spLocks noChangeArrowheads="1"/>
          </p:cNvSpPr>
          <p:nvPr/>
        </p:nvSpPr>
        <p:spPr bwMode="auto">
          <a:xfrm>
            <a:off x="7019925" y="5876925"/>
            <a:ext cx="20701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hangingPunct="0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Geoid</a:t>
            </a:r>
          </a:p>
          <a:p>
            <a:pPr defTabSz="914400" eaLnBrk="0" hangingPunct="0">
              <a:lnSpc>
                <a:spcPct val="80000"/>
              </a:lnSpc>
              <a:defRPr/>
            </a:pPr>
            <a:r>
              <a:rPr lang="en-US" sz="2000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(“mean sea level”)</a:t>
            </a:r>
          </a:p>
        </p:txBody>
      </p:sp>
      <p:sp>
        <p:nvSpPr>
          <p:cNvPr id="520218" name="Text Box 26"/>
          <p:cNvSpPr txBox="1">
            <a:spLocks noChangeArrowheads="1"/>
          </p:cNvSpPr>
          <p:nvPr/>
        </p:nvSpPr>
        <p:spPr bwMode="auto">
          <a:xfrm>
            <a:off x="5796136" y="802449"/>
            <a:ext cx="3276426" cy="64633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eaLnBrk="0" hangingPunct="0">
              <a:defRPr/>
            </a:pP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a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 = </a:t>
            </a:r>
            <a:r>
              <a:rPr lang="en-US" b="1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6,372,137.000 m </a:t>
            </a:r>
            <a:r>
              <a:rPr lang="en-US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≈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 3963 mi</a:t>
            </a:r>
          </a:p>
          <a:p>
            <a:pPr defTabSz="914400" eaLnBrk="0" hangingPunct="0">
              <a:defRPr/>
            </a:pP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b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 = </a:t>
            </a:r>
            <a:r>
              <a:rPr lang="en-US" b="1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6,356,752.314 m </a:t>
            </a:r>
            <a:r>
              <a:rPr lang="en-US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≈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 3950 mi</a:t>
            </a:r>
            <a:endParaRPr lang="en-US" dirty="0">
              <a:solidFill>
                <a:srgbClr val="1F497D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20219" name="Text Box 27"/>
          <p:cNvSpPr txBox="1">
            <a:spLocks noChangeArrowheads="1"/>
          </p:cNvSpPr>
          <p:nvPr/>
        </p:nvSpPr>
        <p:spPr bwMode="auto">
          <a:xfrm>
            <a:off x="6768244" y="1461554"/>
            <a:ext cx="2375756" cy="92333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eaLnBrk="0" hangingPunct="0">
              <a:defRPr/>
            </a:pPr>
            <a:r>
              <a:rPr lang="en-US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Ellipsoid flattening</a:t>
            </a:r>
          </a:p>
          <a:p>
            <a:pPr defTabSz="914400" eaLnBrk="0" hangingPunct="0">
              <a:defRPr/>
            </a:pP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f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 = (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a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 – 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b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)/</a:t>
            </a: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a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lang="en-US" dirty="0">
                <a:solidFill>
                  <a:srgbClr val="1F497D"/>
                </a:solidFill>
                <a:latin typeface="Verdana" pitchFamily="34" charset="0"/>
                <a:ea typeface="+mn-ea"/>
                <a:cs typeface="Arial" pitchFamily="34" charset="0"/>
              </a:rPr>
              <a:t>≈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 0.335%</a:t>
            </a:r>
          </a:p>
          <a:p>
            <a:pPr defTabSz="914400" eaLnBrk="0" hangingPunct="0">
              <a:defRPr/>
            </a:pPr>
            <a:r>
              <a:rPr lang="en-US" b="1" i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1/f </a:t>
            </a:r>
            <a:r>
              <a:rPr lang="en-US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≈</a:t>
            </a:r>
            <a:r>
              <a:rPr lang="en-US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 298.25722</a:t>
            </a:r>
          </a:p>
        </p:txBody>
      </p:sp>
      <p:sp>
        <p:nvSpPr>
          <p:cNvPr id="520220" name="Text Box 28"/>
          <p:cNvSpPr txBox="1">
            <a:spLocks noChangeArrowheads="1"/>
          </p:cNvSpPr>
          <p:nvPr/>
        </p:nvSpPr>
        <p:spPr bwMode="auto">
          <a:xfrm>
            <a:off x="322263" y="5984875"/>
            <a:ext cx="42497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Ellipsoid fits geoid to </a:t>
            </a:r>
            <a:br>
              <a:rPr lang="en-US" sz="2000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</a:br>
            <a:r>
              <a:rPr lang="en-US" sz="2000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within about </a:t>
            </a:r>
            <a:r>
              <a:rPr lang="en-US" sz="2000" b="1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±100 m </a:t>
            </a:r>
            <a:r>
              <a:rPr lang="en-US" sz="2000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worldwide</a:t>
            </a:r>
          </a:p>
        </p:txBody>
      </p:sp>
      <p:sp>
        <p:nvSpPr>
          <p:cNvPr id="520221" name="Line 29"/>
          <p:cNvSpPr>
            <a:spLocks noChangeShapeType="1"/>
          </p:cNvSpPr>
          <p:nvPr/>
        </p:nvSpPr>
        <p:spPr bwMode="auto">
          <a:xfrm flipV="1">
            <a:off x="1258888" y="4256088"/>
            <a:ext cx="431800" cy="3603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20222" name="Line 30"/>
          <p:cNvSpPr>
            <a:spLocks noChangeShapeType="1"/>
          </p:cNvSpPr>
          <p:nvPr/>
        </p:nvSpPr>
        <p:spPr bwMode="auto">
          <a:xfrm flipV="1">
            <a:off x="1655763" y="5192713"/>
            <a:ext cx="252412" cy="7921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20223" name="Line 31"/>
          <p:cNvSpPr>
            <a:spLocks noChangeShapeType="1"/>
          </p:cNvSpPr>
          <p:nvPr/>
        </p:nvSpPr>
        <p:spPr bwMode="auto">
          <a:xfrm flipV="1">
            <a:off x="2124075" y="5734050"/>
            <a:ext cx="468313" cy="2873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3" name="Line 20"/>
          <p:cNvSpPr>
            <a:spLocks noChangeShapeType="1"/>
          </p:cNvSpPr>
          <p:nvPr/>
        </p:nvSpPr>
        <p:spPr bwMode="auto">
          <a:xfrm flipH="1" flipV="1">
            <a:off x="6596063" y="5697538"/>
            <a:ext cx="460375" cy="2889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6" name="AutoShape 28"/>
          <p:cNvSpPr>
            <a:spLocks noChangeArrowheads="1"/>
          </p:cNvSpPr>
          <p:nvPr/>
        </p:nvSpPr>
        <p:spPr bwMode="auto">
          <a:xfrm>
            <a:off x="3131455" y="3935847"/>
            <a:ext cx="252413" cy="249237"/>
          </a:xfrm>
          <a:prstGeom prst="star5">
            <a:avLst/>
          </a:prstGeom>
          <a:solidFill>
            <a:srgbClr val="FFFF00"/>
          </a:solidFill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defTabSz="914400">
              <a:defRPr/>
            </a:pPr>
            <a:endParaRPr lang="en-US" b="1">
              <a:solidFill>
                <a:prstClr val="black"/>
              </a:solidFill>
              <a:latin typeface="Verdana" pitchFamily="34" charset="0"/>
              <a:ea typeface="+mn-ea"/>
              <a:cs typeface="Arial" pitchFamily="34" charset="0"/>
            </a:endParaRPr>
          </a:p>
        </p:txBody>
      </p:sp>
      <p:sp>
        <p:nvSpPr>
          <p:cNvPr id="57" name="Text Box 42"/>
          <p:cNvSpPr txBox="1">
            <a:spLocks noChangeArrowheads="1"/>
          </p:cNvSpPr>
          <p:nvPr/>
        </p:nvSpPr>
        <p:spPr bwMode="auto">
          <a:xfrm>
            <a:off x="71115" y="2649106"/>
            <a:ext cx="1547812" cy="707886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eaLnBrk="0" hangingPunct="0">
              <a:defRPr/>
            </a:pPr>
            <a:r>
              <a:rPr lang="en-US" sz="2000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Point #</a:t>
            </a:r>
            <a:r>
              <a:rPr lang="en-US" sz="2000" b="1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1</a:t>
            </a:r>
          </a:p>
          <a:p>
            <a:pPr algn="r" defTabSz="914400" eaLnBrk="0" hangingPunct="0">
              <a:defRPr/>
            </a:pPr>
            <a:r>
              <a:rPr lang="en-US" sz="2000" b="1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Arial" pitchFamily="34" charset="0"/>
              </a:rPr>
              <a:t>San Diego</a:t>
            </a:r>
            <a:endParaRPr lang="en-US" sz="2000" b="1" dirty="0">
              <a:solidFill>
                <a:srgbClr val="1F497D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8" name="Line 18"/>
          <p:cNvSpPr>
            <a:spLocks noChangeShapeType="1"/>
          </p:cNvSpPr>
          <p:nvPr/>
        </p:nvSpPr>
        <p:spPr bwMode="auto">
          <a:xfrm>
            <a:off x="1618927" y="3068960"/>
            <a:ext cx="1512528" cy="92730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algn="ctr" defTabSz="914400"/>
            <a:endParaRPr lang="en-US" b="1">
              <a:solidFill>
                <a:prstClr val="black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0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0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0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0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0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20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0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0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20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2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0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52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20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20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20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20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0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20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20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20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0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195" grpId="0" animBg="1"/>
      <p:bldP spid="520197" grpId="0"/>
      <p:bldP spid="520198" grpId="0" animBg="1"/>
      <p:bldP spid="520199" grpId="0"/>
      <p:bldP spid="520208" grpId="0" animBg="1"/>
      <p:bldP spid="520209" grpId="0"/>
      <p:bldP spid="520211" grpId="0" build="allAtOnce"/>
      <p:bldP spid="520212" grpId="0"/>
      <p:bldP spid="520213" grpId="0" animBg="1"/>
      <p:bldP spid="520214" grpId="0" animBg="1"/>
      <p:bldP spid="520215" grpId="0" animBg="1"/>
      <p:bldP spid="520220" grpId="0"/>
      <p:bldP spid="520221" grpId="0" animBg="1"/>
      <p:bldP spid="520222" grpId="0" animBg="1"/>
      <p:bldP spid="5202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77" y="1874520"/>
            <a:ext cx="8573478" cy="448183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5000"/>
              </a:lnSpc>
            </a:pPr>
            <a:r>
              <a:rPr lang="en-US" dirty="0" smtClean="0"/>
              <a:t>Datums must be “realized”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Connected to Earth by observations (e.g., GNSS)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New realizations improve accuracy of coordinates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A single datum can have multiple realizations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Interrelationships given by “datum transformations”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Mathematical methods for converting between datums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Needed if combining data based on different datums 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There are many different kinds and they can vary greatly</a:t>
            </a:r>
          </a:p>
          <a:p>
            <a:pPr>
              <a:lnSpc>
                <a:spcPct val="105000"/>
              </a:lnSpc>
            </a:pPr>
            <a:r>
              <a:rPr lang="en-US" b="1" i="1" dirty="0" smtClean="0">
                <a:solidFill>
                  <a:srgbClr val="FF0000"/>
                </a:solidFill>
              </a:rPr>
              <a:t>Modern datum definitions are accurate but complex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Will focus on two here:  </a:t>
            </a:r>
            <a:r>
              <a:rPr lang="en-US" b="1" dirty="0" smtClean="0"/>
              <a:t>NAD 83 </a:t>
            </a:r>
            <a:r>
              <a:rPr lang="en-US" dirty="0" smtClean="0"/>
              <a:t>and </a:t>
            </a:r>
            <a:r>
              <a:rPr lang="en-US" b="1" dirty="0" smtClean="0"/>
              <a:t>WGS 84</a:t>
            </a:r>
            <a:r>
              <a:rPr lang="en-US" dirty="0" smtClean="0"/>
              <a:t>.</a:t>
            </a:r>
          </a:p>
          <a:p>
            <a:pPr lvl="1">
              <a:lnSpc>
                <a:spcPct val="105000"/>
              </a:lnSpc>
            </a:pPr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05485"/>
          </a:xfrm>
        </p:spPr>
        <p:txBody>
          <a:bodyPr/>
          <a:lstStyle/>
          <a:p>
            <a:r>
              <a:rPr lang="en-US" b="1" dirty="0" smtClean="0"/>
              <a:t>Geospatial Codependence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i="1" dirty="0" smtClean="0"/>
              <a:t>the first step is admitting you have a problem</a:t>
            </a:r>
            <a:endParaRPr lang="en-US" sz="36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7/15/2014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2014 Esri User Conference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5_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6_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8_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9_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ewly Approved  NGS Template10.20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Newly Approved  NGS Template10.20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2_Newly Approved  NGS Template10.20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3_Newly Approved  NGS Template10.20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4_Newly Approved  NGS Template10.20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5_Newly Approved  NGS Template10.20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6_Newly Approved  NGS Template10.20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NGS PowerPoint Template-geodesy.noaa.gov</Template>
  <TotalTime>17318</TotalTime>
  <Words>2001</Words>
  <Application>Microsoft Office PowerPoint</Application>
  <PresentationFormat>On-screen Show (4:3)</PresentationFormat>
  <Paragraphs>360</Paragraphs>
  <Slides>35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2_NGS PowerPoint Template-geodesy.noaa.gov</vt:lpstr>
      <vt:lpstr>1_NGS PowerPoint Template-geodesy.noaa.gov</vt:lpstr>
      <vt:lpstr>Newly Approved  NGS Template10.2009</vt:lpstr>
      <vt:lpstr>1_Newly Approved  NGS Template10.2009</vt:lpstr>
      <vt:lpstr>2_Newly Approved  NGS Template10.2009</vt:lpstr>
      <vt:lpstr>3_Newly Approved  NGS Template10.2009</vt:lpstr>
      <vt:lpstr>4_Newly Approved  NGS Template10.2009</vt:lpstr>
      <vt:lpstr>5_Newly Approved  NGS Template10.2009</vt:lpstr>
      <vt:lpstr>6_Newly Approved  NGS Template10.2009</vt:lpstr>
      <vt:lpstr>3_NGS PowerPoint Template-geodesy.noaa.gov</vt:lpstr>
      <vt:lpstr>5_NGS PowerPoint Template-geodesy.noaa.gov</vt:lpstr>
      <vt:lpstr>6_NGS PowerPoint Template-geodesy.noaa.gov</vt:lpstr>
      <vt:lpstr>8_NGS PowerPoint Template-geodesy.noaa.gov</vt:lpstr>
      <vt:lpstr>9_NGS PowerPoint Template-geodesy.noaa.gov</vt:lpstr>
      <vt:lpstr>1_Globe</vt:lpstr>
      <vt:lpstr>Slide 1</vt:lpstr>
      <vt:lpstr>Why should we care about geodesy?</vt:lpstr>
      <vt:lpstr>The Plan</vt:lpstr>
      <vt:lpstr>NGS: Who we are is where you are</vt:lpstr>
      <vt:lpstr>The NSRS is the foundation for GIS</vt:lpstr>
      <vt:lpstr>What is a (geometric) “datum”?</vt:lpstr>
      <vt:lpstr>“The Figure of the Earth”</vt:lpstr>
      <vt:lpstr>Earth model:  Ellipsoid of revolution</vt:lpstr>
      <vt:lpstr>Geospatial Codependence the first step is admitting you have a problem</vt:lpstr>
      <vt:lpstr>A (very) brief history of NAD 83 datum</vt:lpstr>
      <vt:lpstr>Slide 11</vt:lpstr>
      <vt:lpstr>A (very) brief history of WGS 84 datum</vt:lpstr>
      <vt:lpstr>Understanding geodetic coordinates</vt:lpstr>
      <vt:lpstr>Earth-Centered Earth-Fixed (ECEF) coordinates</vt:lpstr>
      <vt:lpstr>Slide 15</vt:lpstr>
      <vt:lpstr>Datum transformations</vt:lpstr>
      <vt:lpstr>Slide 17</vt:lpstr>
      <vt:lpstr>Slide 18</vt:lpstr>
      <vt:lpstr>What to do…?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Does this stuff really matter?</vt:lpstr>
      <vt:lpstr>New Datums for the U.S.</vt:lpstr>
      <vt:lpstr>Slide 29</vt:lpstr>
      <vt:lpstr>Slide 30</vt:lpstr>
      <vt:lpstr>Slide 31</vt:lpstr>
      <vt:lpstr>Slide 32</vt:lpstr>
      <vt:lpstr>Conclusions</vt:lpstr>
      <vt:lpstr>Slide 34</vt:lpstr>
      <vt:lpstr>Questions?</vt:lpstr>
    </vt:vector>
  </TitlesOfParts>
  <Company>NOS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Bobbi.Simmons</dc:creator>
  <cp:lastModifiedBy>MLD</cp:lastModifiedBy>
  <cp:revision>998</cp:revision>
  <dcterms:created xsi:type="dcterms:W3CDTF">2011-05-12T16:21:08Z</dcterms:created>
  <dcterms:modified xsi:type="dcterms:W3CDTF">2014-07-30T22:35:37Z</dcterms:modified>
</cp:coreProperties>
</file>