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59"/>
  </p:notesMasterIdLst>
  <p:sldIdLst>
    <p:sldId id="263" r:id="rId4"/>
    <p:sldId id="338" r:id="rId5"/>
    <p:sldId id="264" r:id="rId6"/>
    <p:sldId id="265" r:id="rId7"/>
    <p:sldId id="381" r:id="rId8"/>
    <p:sldId id="310" r:id="rId9"/>
    <p:sldId id="299" r:id="rId10"/>
    <p:sldId id="312" r:id="rId11"/>
    <p:sldId id="314" r:id="rId12"/>
    <p:sldId id="315" r:id="rId13"/>
    <p:sldId id="313" r:id="rId14"/>
    <p:sldId id="268" r:id="rId15"/>
    <p:sldId id="326" r:id="rId16"/>
    <p:sldId id="307" r:id="rId17"/>
    <p:sldId id="337" r:id="rId18"/>
    <p:sldId id="405" r:id="rId19"/>
    <p:sldId id="266" r:id="rId20"/>
    <p:sldId id="336" r:id="rId21"/>
    <p:sldId id="403" r:id="rId22"/>
    <p:sldId id="308" r:id="rId23"/>
    <p:sldId id="328" r:id="rId24"/>
    <p:sldId id="311" r:id="rId25"/>
    <p:sldId id="327" r:id="rId26"/>
    <p:sldId id="267" r:id="rId27"/>
    <p:sldId id="272" r:id="rId28"/>
    <p:sldId id="273" r:id="rId29"/>
    <p:sldId id="276" r:id="rId30"/>
    <p:sldId id="277" r:id="rId31"/>
    <p:sldId id="278" r:id="rId32"/>
    <p:sldId id="279" r:id="rId33"/>
    <p:sldId id="281" r:id="rId34"/>
    <p:sldId id="282" r:id="rId35"/>
    <p:sldId id="284" r:id="rId36"/>
    <p:sldId id="406" r:id="rId37"/>
    <p:sldId id="396" r:id="rId38"/>
    <p:sldId id="385" r:id="rId39"/>
    <p:sldId id="390" r:id="rId40"/>
    <p:sldId id="384" r:id="rId41"/>
    <p:sldId id="397" r:id="rId42"/>
    <p:sldId id="373" r:id="rId43"/>
    <p:sldId id="386" r:id="rId44"/>
    <p:sldId id="398" r:id="rId45"/>
    <p:sldId id="399" r:id="rId46"/>
    <p:sldId id="401" r:id="rId47"/>
    <p:sldId id="404" r:id="rId48"/>
    <p:sldId id="407" r:id="rId49"/>
    <p:sldId id="387" r:id="rId50"/>
    <p:sldId id="372" r:id="rId51"/>
    <p:sldId id="369" r:id="rId52"/>
    <p:sldId id="402" r:id="rId53"/>
    <p:sldId id="339" r:id="rId54"/>
    <p:sldId id="366" r:id="rId55"/>
    <p:sldId id="368" r:id="rId56"/>
    <p:sldId id="367" r:id="rId57"/>
    <p:sldId id="340" r:id="rId58"/>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64" autoAdjust="0"/>
    <p:restoredTop sz="94720"/>
  </p:normalViewPr>
  <p:slideViewPr>
    <p:cSldViewPr snapToGrid="0" snapToObjects="1">
      <p:cViewPr varScale="1">
        <p:scale>
          <a:sx n="210" d="100"/>
          <a:sy n="210" d="100"/>
        </p:scale>
        <p:origin x="184" y="2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smtClean="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smtClean="0"/>
            </a:lvl1pPr>
          </a:lstStyle>
          <a:p>
            <a:pPr>
              <a:defRPr/>
            </a:pPr>
            <a:fld id="{91ACC906-D80F-42C6-8950-6B443E5EA241}" type="datetimeFigureOut">
              <a:rPr lang="en-US"/>
              <a:pPr>
                <a:defRPr/>
              </a:pPr>
              <a:t>4/8/24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smtClean="0"/>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9A98177B-A2FC-4F37-AD7A-0E1334C69A2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EB454B-8F90-48A6-9046-ABE67DE54EFA}" type="slidenum">
              <a:rPr lang="en-US" altLang="en-US">
                <a:solidFill>
                  <a:srgbClr val="000000"/>
                </a:solidFill>
                <a:cs typeface="Arial" panose="020B0604020202020204" pitchFamily="34" charset="0"/>
              </a:rPr>
              <a:pPr eaLnBrk="1" hangingPunct="1"/>
              <a:t>1</a:t>
            </a:fld>
            <a:endParaRPr lang="en-US" altLang="en-US">
              <a:solidFill>
                <a:srgbClr val="000000"/>
              </a:solidFill>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11</a:t>
            </a:fld>
            <a:endParaRPr lang="en-US" altLang="en-US" sz="1500">
              <a:latin typeface="Arial" panose="020B0604020202020204" pitchFamily="34" charset="0"/>
            </a:endParaRPr>
          </a:p>
        </p:txBody>
      </p:sp>
    </p:spTree>
    <p:extLst>
      <p:ext uri="{BB962C8B-B14F-4D97-AF65-F5344CB8AC3E}">
        <p14:creationId xmlns:p14="http://schemas.microsoft.com/office/powerpoint/2010/main" val="1057972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E671C47-CD6E-427C-957C-DC65CC27B2AB}" type="slidenum">
              <a:rPr lang="en-US" altLang="en-US" sz="1500">
                <a:latin typeface="Arial" panose="020B0604020202020204" pitchFamily="34" charset="0"/>
              </a:rPr>
              <a:pPr>
                <a:spcBef>
                  <a:spcPct val="0"/>
                </a:spcBef>
              </a:pPr>
              <a:t>15</a:t>
            </a:fld>
            <a:endParaRPr lang="en-US" altLang="en-US" sz="1500">
              <a:latin typeface="Arial" panose="020B0604020202020204" pitchFamily="34" charset="0"/>
            </a:endParaRPr>
          </a:p>
        </p:txBody>
      </p:sp>
    </p:spTree>
    <p:extLst>
      <p:ext uri="{BB962C8B-B14F-4D97-AF65-F5344CB8AC3E}">
        <p14:creationId xmlns:p14="http://schemas.microsoft.com/office/powerpoint/2010/main" val="195504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18</a:t>
            </a:fld>
            <a:endParaRPr lang="en-US" altLang="en-US" sz="1500">
              <a:latin typeface="Arial" panose="020B0604020202020204" pitchFamily="34" charset="0"/>
            </a:endParaRPr>
          </a:p>
        </p:txBody>
      </p:sp>
    </p:spTree>
    <p:extLst>
      <p:ext uri="{BB962C8B-B14F-4D97-AF65-F5344CB8AC3E}">
        <p14:creationId xmlns:p14="http://schemas.microsoft.com/office/powerpoint/2010/main" val="18414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22</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34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23</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28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B7A76BBB-8A7D-4DC3-A423-37B47B5773EE}" type="slidenum">
              <a:rPr lang="en-US" altLang="en-US">
                <a:latin typeface="Arial" panose="020B0604020202020204" pitchFamily="34" charset="0"/>
                <a:cs typeface="Arial" panose="020B0604020202020204" pitchFamily="34" charset="0"/>
              </a:rPr>
              <a:pPr eaLnBrk="1" hangingPunct="1"/>
              <a:t>24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87E5C6DB-3300-4849-B3F1-886F155EFF11}" type="slidenum">
              <a:rPr lang="en-US" altLang="en-US">
                <a:latin typeface="Arial" panose="020B0604020202020204" pitchFamily="34" charset="0"/>
                <a:cs typeface="Arial" panose="020B0604020202020204" pitchFamily="34" charset="0"/>
              </a:rPr>
              <a:pPr eaLnBrk="1" hangingPunct="1"/>
              <a:t>25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545B9A5-D4F6-449E-B764-C1D87BE11B46}" type="slidenum">
              <a:rPr lang="en-US" altLang="en-US">
                <a:latin typeface="Arial" panose="020B0604020202020204" pitchFamily="34" charset="0"/>
                <a:cs typeface="Arial" panose="020B0604020202020204" pitchFamily="34" charset="0"/>
              </a:rPr>
              <a:pPr eaLnBrk="1" hangingPunct="1"/>
              <a:t>26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E98ABDB8-62C6-4D0B-8A57-48A9B994F9D0}" type="slidenum">
              <a:rPr lang="en-US" altLang="en-US">
                <a:latin typeface="Times New Roman" panose="02020603050405020304" pitchFamily="18" charset="0"/>
                <a:cs typeface="Arial" panose="020B0604020202020204" pitchFamily="34" charset="0"/>
              </a:rPr>
              <a:pPr eaLnBrk="1" hangingPunct="1"/>
              <a:t>29</a:t>
            </a:fld>
            <a:endParaRPr lang="en-US" altLang="en-US">
              <a:latin typeface="Times New Roman" panose="02020603050405020304" pitchFamily="18" charset="0"/>
              <a:cs typeface="Arial" panose="020B0604020202020204" pitchFamily="34" charset="0"/>
            </a:endParaRPr>
          </a:p>
        </p:txBody>
      </p:sp>
      <p:sp>
        <p:nvSpPr>
          <p:cNvPr id="55299"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5D88C678-EB18-4CB9-BD6F-47B59A100791}" type="slidenum">
              <a:rPr lang="en-US" altLang="en-US" sz="1400">
                <a:latin typeface="Arial" panose="020B0604020202020204" pitchFamily="34" charset="0"/>
                <a:cs typeface="Arial" panose="020B0604020202020204" pitchFamily="34" charset="0"/>
              </a:rPr>
              <a:pPr eaLnBrk="1" hangingPunct="1"/>
              <a:t>30</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16CA49B-524F-4BA1-8666-09B07B922A80}" type="slidenum">
              <a:rPr lang="en-US" altLang="en-US" sz="1400"/>
              <a:pPr>
                <a:spcBef>
                  <a:spcPct val="0"/>
                </a:spcBef>
              </a:pPr>
              <a:t>2</a:t>
            </a:fld>
            <a:endParaRPr lang="en-US" altLang="en-US" sz="1400"/>
          </a:p>
        </p:txBody>
      </p:sp>
      <p:sp>
        <p:nvSpPr>
          <p:cNvPr id="6147" name="Rectangle 2"/>
          <p:cNvSpPr>
            <a:spLocks noGrp="1" noRot="1" noChangeAspect="1" noChangeArrowheads="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82884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AA492235-A755-4A90-B9F2-B01353568ED8}" type="slidenum">
              <a:rPr lang="en-US" altLang="en-US">
                <a:latin typeface="Times New Roman" panose="02020603050405020304" pitchFamily="18" charset="0"/>
                <a:cs typeface="Arial" panose="020B0604020202020204" pitchFamily="34" charset="0"/>
              </a:rPr>
              <a:pPr eaLnBrk="1" hangingPunct="1"/>
              <a:t>34</a:t>
            </a:fld>
            <a:endParaRPr lang="en-US" altLang="en-US">
              <a:latin typeface="Times New Roman" panose="02020603050405020304" pitchFamily="18" charset="0"/>
              <a:cs typeface="Arial" panose="020B0604020202020204" pitchFamily="34" charset="0"/>
            </a:endParaRPr>
          </a:p>
        </p:txBody>
      </p:sp>
      <p:sp>
        <p:nvSpPr>
          <p:cNvPr id="57347"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a:t> </a:t>
            </a:r>
          </a:p>
        </p:txBody>
      </p:sp>
    </p:spTree>
    <p:extLst>
      <p:ext uri="{BB962C8B-B14F-4D97-AF65-F5344CB8AC3E}">
        <p14:creationId xmlns:p14="http://schemas.microsoft.com/office/powerpoint/2010/main" val="1931150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35</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dirty="0"/>
              <a:t> </a:t>
            </a:r>
          </a:p>
        </p:txBody>
      </p:sp>
    </p:spTree>
    <p:extLst>
      <p:ext uri="{BB962C8B-B14F-4D97-AF65-F5344CB8AC3E}">
        <p14:creationId xmlns:p14="http://schemas.microsoft.com/office/powerpoint/2010/main" val="2913236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36</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dirty="0"/>
              <a:t> </a:t>
            </a:r>
          </a:p>
        </p:txBody>
      </p:sp>
    </p:spTree>
    <p:extLst>
      <p:ext uri="{BB962C8B-B14F-4D97-AF65-F5344CB8AC3E}">
        <p14:creationId xmlns:p14="http://schemas.microsoft.com/office/powerpoint/2010/main" val="1204342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37</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4257105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38</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398465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39</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107039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B72A781-8D82-47B1-96DE-6334515979D2}" type="slidenum">
              <a:rPr lang="en-US" altLang="en-US">
                <a:latin typeface="Times New Roman" panose="02020603050405020304" pitchFamily="18" charset="0"/>
                <a:ea typeface="MS PGothic" panose="020B0600070205080204" pitchFamily="34" charset="-128"/>
              </a:rPr>
              <a:pPr eaLnBrk="1" hangingPunct="1"/>
              <a:t>40</a:t>
            </a:fld>
            <a:endParaRPr lang="en-US" altLang="en-US">
              <a:latin typeface="Times New Roman" panose="02020603050405020304" pitchFamily="18" charset="0"/>
              <a:ea typeface="MS PGothic" panose="020B0600070205080204" pitchFamily="34" charset="-128"/>
            </a:endParaRPr>
          </a:p>
        </p:txBody>
      </p:sp>
      <p:sp>
        <p:nvSpPr>
          <p:cNvPr id="573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516922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B72A781-8D82-47B1-96DE-6334515979D2}" type="slidenum">
              <a:rPr lang="en-US" altLang="en-US">
                <a:latin typeface="Times New Roman" panose="02020603050405020304" pitchFamily="18" charset="0"/>
                <a:ea typeface="MS PGothic" panose="020B0600070205080204" pitchFamily="34" charset="-128"/>
              </a:rPr>
              <a:pPr eaLnBrk="1" hangingPunct="1"/>
              <a:t>41</a:t>
            </a:fld>
            <a:endParaRPr lang="en-US" altLang="en-US">
              <a:latin typeface="Times New Roman" panose="02020603050405020304" pitchFamily="18" charset="0"/>
              <a:ea typeface="MS PGothic" panose="020B0600070205080204" pitchFamily="34" charset="-128"/>
            </a:endParaRPr>
          </a:p>
        </p:txBody>
      </p:sp>
      <p:sp>
        <p:nvSpPr>
          <p:cNvPr id="573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48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77C0155-96AD-4526-82A3-D62393DBC59E}" type="slidenum">
              <a:rPr lang="en-US" altLang="en-US">
                <a:latin typeface="Times New Roman" panose="02020603050405020304" pitchFamily="18" charset="0"/>
                <a:ea typeface="MS PGothic" panose="020B0600070205080204" pitchFamily="34" charset="-128"/>
              </a:rPr>
              <a:pPr eaLnBrk="1" hangingPunct="1"/>
              <a:t>43</a:t>
            </a:fld>
            <a:endParaRPr lang="en-US" altLang="en-US">
              <a:latin typeface="Times New Roman" panose="02020603050405020304" pitchFamily="18" charset="0"/>
              <a:ea typeface="MS PGothic" panose="020B0600070205080204" pitchFamily="34" charset="-128"/>
            </a:endParaRPr>
          </a:p>
        </p:txBody>
      </p:sp>
      <p:sp>
        <p:nvSpPr>
          <p:cNvPr id="5632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632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3338176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44</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133839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B27599C4-515A-46DE-8560-F77A1C93B027}" type="slidenum">
              <a:rPr lang="en-US" altLang="en-US" sz="1400">
                <a:latin typeface="Arial" panose="020B0604020202020204" pitchFamily="34" charset="0"/>
                <a:cs typeface="Arial" panose="020B0604020202020204" pitchFamily="34" charset="0"/>
              </a:rPr>
              <a:pPr eaLnBrk="1" hangingPunct="1"/>
              <a:t>3</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B72A781-8D82-47B1-96DE-6334515979D2}" type="slidenum">
              <a:rPr lang="en-US" altLang="en-US">
                <a:latin typeface="Times New Roman" panose="02020603050405020304" pitchFamily="18" charset="0"/>
                <a:ea typeface="MS PGothic" panose="020B0600070205080204" pitchFamily="34" charset="-128"/>
              </a:rPr>
              <a:pPr eaLnBrk="1" hangingPunct="1"/>
              <a:t>45</a:t>
            </a:fld>
            <a:endParaRPr lang="en-US" altLang="en-US">
              <a:latin typeface="Times New Roman" panose="02020603050405020304" pitchFamily="18" charset="0"/>
              <a:ea typeface="MS PGothic" panose="020B0600070205080204" pitchFamily="34" charset="-128"/>
            </a:endParaRPr>
          </a:p>
        </p:txBody>
      </p:sp>
      <p:sp>
        <p:nvSpPr>
          <p:cNvPr id="573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219008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B72A781-8D82-47B1-96DE-6334515979D2}" type="slidenum">
              <a:rPr lang="en-US" altLang="en-US">
                <a:latin typeface="Times New Roman" panose="02020603050405020304" pitchFamily="18" charset="0"/>
                <a:ea typeface="MS PGothic" panose="020B0600070205080204" pitchFamily="34" charset="-128"/>
              </a:rPr>
              <a:pPr eaLnBrk="1" hangingPunct="1"/>
              <a:t>46</a:t>
            </a:fld>
            <a:endParaRPr lang="en-US" altLang="en-US">
              <a:latin typeface="Times New Roman" panose="02020603050405020304" pitchFamily="18" charset="0"/>
              <a:ea typeface="MS PGothic" panose="020B0600070205080204" pitchFamily="34" charset="-128"/>
            </a:endParaRPr>
          </a:p>
        </p:txBody>
      </p:sp>
      <p:sp>
        <p:nvSpPr>
          <p:cNvPr id="573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1396796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47</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4263684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77C0155-96AD-4526-82A3-D62393DBC59E}" type="slidenum">
              <a:rPr lang="en-US" altLang="en-US">
                <a:latin typeface="Times New Roman" panose="02020603050405020304" pitchFamily="18" charset="0"/>
                <a:ea typeface="MS PGothic" panose="020B0600070205080204" pitchFamily="34" charset="-128"/>
              </a:rPr>
              <a:pPr eaLnBrk="1" hangingPunct="1"/>
              <a:t>48</a:t>
            </a:fld>
            <a:endParaRPr lang="en-US" altLang="en-US">
              <a:latin typeface="Times New Roman" panose="02020603050405020304" pitchFamily="18" charset="0"/>
              <a:ea typeface="MS PGothic" panose="020B0600070205080204" pitchFamily="34" charset="-128"/>
            </a:endParaRPr>
          </a:p>
        </p:txBody>
      </p:sp>
      <p:sp>
        <p:nvSpPr>
          <p:cNvPr id="5632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632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a:t> </a:t>
            </a:r>
          </a:p>
        </p:txBody>
      </p:sp>
    </p:spTree>
    <p:extLst>
      <p:ext uri="{BB962C8B-B14F-4D97-AF65-F5344CB8AC3E}">
        <p14:creationId xmlns:p14="http://schemas.microsoft.com/office/powerpoint/2010/main" val="3859519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5D7F2A-CAD0-430B-B96E-C341FDFC6F0A}" type="slidenum">
              <a:rPr lang="en-US" altLang="en-US">
                <a:latin typeface="Times New Roman" panose="02020603050405020304" pitchFamily="18" charset="0"/>
                <a:ea typeface="MS PGothic" panose="020B0600070205080204" pitchFamily="34" charset="-128"/>
              </a:rPr>
              <a:pPr eaLnBrk="1" hangingPunct="1"/>
              <a:t>50</a:t>
            </a:fld>
            <a:endParaRPr lang="en-US" altLang="en-US">
              <a:latin typeface="Times New Roman" panose="02020603050405020304" pitchFamily="18" charset="0"/>
              <a:ea typeface="MS PGothic" panose="020B0600070205080204" pitchFamily="34" charset="-128"/>
            </a:endParaRPr>
          </a:p>
        </p:txBody>
      </p:sp>
      <p:sp>
        <p:nvSpPr>
          <p:cNvPr id="552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ltLang="en-US" dirty="0"/>
              <a:t> </a:t>
            </a:r>
          </a:p>
        </p:txBody>
      </p:sp>
    </p:spTree>
    <p:extLst>
      <p:ext uri="{BB962C8B-B14F-4D97-AF65-F5344CB8AC3E}">
        <p14:creationId xmlns:p14="http://schemas.microsoft.com/office/powerpoint/2010/main" val="858315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E325C84-EE66-4517-BC7A-5D7BBED9A9CD}" type="slidenum">
              <a:rPr lang="en-US" altLang="en-US" sz="1500">
                <a:solidFill>
                  <a:srgbClr val="000000"/>
                </a:solidFill>
                <a:latin typeface="Arial" panose="020B0604020202020204" pitchFamily="34" charset="0"/>
              </a:rPr>
              <a:pPr>
                <a:spcBef>
                  <a:spcPct val="0"/>
                </a:spcBef>
              </a:pPr>
              <a:t>51</a:t>
            </a:fld>
            <a:endParaRPr lang="en-US" altLang="en-US" sz="1500">
              <a:solidFill>
                <a:srgbClr val="000000"/>
              </a:solidFill>
              <a:latin typeface="Arial" panose="020B0604020202020204" pitchFamily="34" charset="0"/>
            </a:endParaRPr>
          </a:p>
        </p:txBody>
      </p:sp>
    </p:spTree>
    <p:extLst>
      <p:ext uri="{BB962C8B-B14F-4D97-AF65-F5344CB8AC3E}">
        <p14:creationId xmlns:p14="http://schemas.microsoft.com/office/powerpoint/2010/main" val="239791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55</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79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69B2A69E-0A1D-4EEB-BF9F-28452E2D47B4}" type="slidenum">
              <a:rPr lang="en-US" altLang="en-US">
                <a:cs typeface="Arial" panose="020B0604020202020204" pitchFamily="34" charset="0"/>
              </a:rPr>
              <a:pPr eaLnBrk="1" hangingPunct="1"/>
              <a:t>4</a:t>
            </a:fld>
            <a:endParaRPr lang="en-US" altLang="en-US">
              <a:cs typeface="Arial" panose="020B0604020202020204" pitchFamily="34" charset="0"/>
            </a:endParaRPr>
          </a:p>
        </p:txBody>
      </p:sp>
      <p:sp>
        <p:nvSpPr>
          <p:cNvPr id="4403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6</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7</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8</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72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9</a:t>
            </a:fld>
            <a:endParaRPr lang="en-US" altLang="en-US" sz="1500">
              <a:latin typeface="Arial" panose="020B0604020202020204" pitchFamily="34" charset="0"/>
            </a:endParaRPr>
          </a:p>
        </p:txBody>
      </p:sp>
    </p:spTree>
    <p:extLst>
      <p:ext uri="{BB962C8B-B14F-4D97-AF65-F5344CB8AC3E}">
        <p14:creationId xmlns:p14="http://schemas.microsoft.com/office/powerpoint/2010/main" val="143637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10</a:t>
            </a:fld>
            <a:endParaRPr lang="en-US" altLang="en-US" sz="1500">
              <a:latin typeface="Arial" panose="020B0604020202020204" pitchFamily="34" charset="0"/>
            </a:endParaRPr>
          </a:p>
        </p:txBody>
      </p:sp>
    </p:spTree>
    <p:extLst>
      <p:ext uri="{BB962C8B-B14F-4D97-AF65-F5344CB8AC3E}">
        <p14:creationId xmlns:p14="http://schemas.microsoft.com/office/powerpoint/2010/main" val="3145228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BFD43C0-2A9A-4659-A554-33DA1CCD4D24}" type="datetimeFigureOut">
              <a:rPr lang="en-US"/>
              <a:pPr>
                <a:defRPr/>
              </a:pPr>
              <a:t>4/8/24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10C376-6FAD-4E15-BF9B-2A0B852C8C40}" type="slidenum">
              <a:rPr lang="en-US" altLang="en-US"/>
              <a:pPr/>
              <a:t>‹#›</a:t>
            </a:fld>
            <a:endParaRPr lang="en-US" altLang="en-US"/>
          </a:p>
        </p:txBody>
      </p:sp>
    </p:spTree>
    <p:extLst>
      <p:ext uri="{BB962C8B-B14F-4D97-AF65-F5344CB8AC3E}">
        <p14:creationId xmlns:p14="http://schemas.microsoft.com/office/powerpoint/2010/main" val="294241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E4EDF-F6A6-4232-AD29-E4721F0F064F}" type="datetimeFigureOut">
              <a:rPr lang="en-US"/>
              <a:pPr>
                <a:defRPr/>
              </a:pPr>
              <a:t>4/8/24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D3ADCE-6D6C-48F3-9004-00BFE0C0D974}" type="slidenum">
              <a:rPr lang="en-US" altLang="en-US"/>
              <a:pPr/>
              <a:t>‹#›</a:t>
            </a:fld>
            <a:endParaRPr lang="en-US" altLang="en-US"/>
          </a:p>
        </p:txBody>
      </p:sp>
    </p:spTree>
    <p:extLst>
      <p:ext uri="{BB962C8B-B14F-4D97-AF65-F5344CB8AC3E}">
        <p14:creationId xmlns:p14="http://schemas.microsoft.com/office/powerpoint/2010/main" val="395016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357AC8-0450-4754-A55F-C4B5FE3D6DA1}" type="datetimeFigureOut">
              <a:rPr lang="en-US"/>
              <a:pPr>
                <a:defRPr/>
              </a:pPr>
              <a:t>4/8/24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C6F5D5-9659-4E87-ABFD-C97F7E2904A8}" type="slidenum">
              <a:rPr lang="en-US" altLang="en-US"/>
              <a:pPr/>
              <a:t>‹#›</a:t>
            </a:fld>
            <a:endParaRPr lang="en-US" altLang="en-US"/>
          </a:p>
        </p:txBody>
      </p:sp>
    </p:spTree>
    <p:extLst>
      <p:ext uri="{BB962C8B-B14F-4D97-AF65-F5344CB8AC3E}">
        <p14:creationId xmlns:p14="http://schemas.microsoft.com/office/powerpoint/2010/main" val="3071540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BFD43C0-2A9A-4659-A554-33DA1CCD4D24}"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10C376-6FAD-4E15-BF9B-2A0B852C8C40}" type="slidenum">
              <a:rPr lang="en-US" altLang="en-US" smtClean="0"/>
              <a:pPr/>
              <a:t>‹#›</a:t>
            </a:fld>
            <a:endParaRPr lang="en-US" altLang="en-US"/>
          </a:p>
        </p:txBody>
      </p:sp>
    </p:spTree>
    <p:extLst>
      <p:ext uri="{BB962C8B-B14F-4D97-AF65-F5344CB8AC3E}">
        <p14:creationId xmlns:p14="http://schemas.microsoft.com/office/powerpoint/2010/main" val="69960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2F2B1BA-3385-4F2F-833D-76C0D0B609D1}"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29BF54D-316B-4B8A-B39A-B79D55C80264}" type="slidenum">
              <a:rPr lang="en-US" altLang="en-US" smtClean="0"/>
              <a:pPr/>
              <a:t>‹#›</a:t>
            </a:fld>
            <a:endParaRPr lang="en-US" altLang="en-US"/>
          </a:p>
        </p:txBody>
      </p:sp>
    </p:spTree>
    <p:extLst>
      <p:ext uri="{BB962C8B-B14F-4D97-AF65-F5344CB8AC3E}">
        <p14:creationId xmlns:p14="http://schemas.microsoft.com/office/powerpoint/2010/main" val="370270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C3CD7EF-2D4C-432B-AEAA-6CEC97683099}"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CF25B7C-443E-484D-A04F-579AA9A493AD}" type="slidenum">
              <a:rPr lang="en-US" altLang="en-US" smtClean="0"/>
              <a:pPr/>
              <a:t>‹#›</a:t>
            </a:fld>
            <a:endParaRPr lang="en-US" altLang="en-US"/>
          </a:p>
        </p:txBody>
      </p:sp>
    </p:spTree>
    <p:extLst>
      <p:ext uri="{BB962C8B-B14F-4D97-AF65-F5344CB8AC3E}">
        <p14:creationId xmlns:p14="http://schemas.microsoft.com/office/powerpoint/2010/main" val="3144427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912501C-8E89-412F-BE95-DE5FDDF572AC}" type="datetimeFigureOut">
              <a:rPr lang="en-US" smtClean="0"/>
              <a:pPr>
                <a:defRPr/>
              </a:pPr>
              <a:t>4/8/24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F283283-F8C7-4C5D-AB2D-771F8D8B04CB}" type="slidenum">
              <a:rPr lang="en-US" altLang="en-US" smtClean="0"/>
              <a:pPr/>
              <a:t>‹#›</a:t>
            </a:fld>
            <a:endParaRPr lang="en-US" altLang="en-US"/>
          </a:p>
        </p:txBody>
      </p:sp>
    </p:spTree>
    <p:extLst>
      <p:ext uri="{BB962C8B-B14F-4D97-AF65-F5344CB8AC3E}">
        <p14:creationId xmlns:p14="http://schemas.microsoft.com/office/powerpoint/2010/main" val="205316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7B06B26-B3F7-4081-B1E9-161A83BA0B73}" type="datetimeFigureOut">
              <a:rPr lang="en-US" smtClean="0"/>
              <a:pPr>
                <a:defRPr/>
              </a:pPr>
              <a:t>4/8/24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7F99C96-0C9A-4D16-BF5F-070DBDE1E83E}" type="slidenum">
              <a:rPr lang="en-US" altLang="en-US" smtClean="0"/>
              <a:pPr/>
              <a:t>‹#›</a:t>
            </a:fld>
            <a:endParaRPr lang="en-US" altLang="en-US"/>
          </a:p>
        </p:txBody>
      </p:sp>
    </p:spTree>
    <p:extLst>
      <p:ext uri="{BB962C8B-B14F-4D97-AF65-F5344CB8AC3E}">
        <p14:creationId xmlns:p14="http://schemas.microsoft.com/office/powerpoint/2010/main" val="4070931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7BD87F5-509E-4992-87B0-0153AD681774}" type="datetimeFigureOut">
              <a:rPr lang="en-US" smtClean="0"/>
              <a:pPr>
                <a:defRPr/>
              </a:pPr>
              <a:t>4/8/24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FB45220-0751-4DCB-8AD2-7AAFC73D7C79}" type="slidenum">
              <a:rPr lang="en-US" altLang="en-US" smtClean="0"/>
              <a:pPr/>
              <a:t>‹#›</a:t>
            </a:fld>
            <a:endParaRPr lang="en-US" altLang="en-US"/>
          </a:p>
        </p:txBody>
      </p:sp>
    </p:spTree>
    <p:extLst>
      <p:ext uri="{BB962C8B-B14F-4D97-AF65-F5344CB8AC3E}">
        <p14:creationId xmlns:p14="http://schemas.microsoft.com/office/powerpoint/2010/main" val="2804141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F69816-64A1-45B5-BAF8-312940F2FE6A}" type="datetimeFigureOut">
              <a:rPr lang="en-US" smtClean="0"/>
              <a:pPr>
                <a:defRPr/>
              </a:pPr>
              <a:t>4/8/24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B076B22F-4209-47C5-B5AF-519F7A552F96}" type="slidenum">
              <a:rPr lang="en-US" altLang="en-US" smtClean="0"/>
              <a:pPr/>
              <a:t>‹#›</a:t>
            </a:fld>
            <a:endParaRPr lang="en-US" altLang="en-US"/>
          </a:p>
        </p:txBody>
      </p:sp>
    </p:spTree>
    <p:extLst>
      <p:ext uri="{BB962C8B-B14F-4D97-AF65-F5344CB8AC3E}">
        <p14:creationId xmlns:p14="http://schemas.microsoft.com/office/powerpoint/2010/main" val="1930000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294A814-B1F3-490D-BB6E-E399CD178963}" type="datetimeFigureOut">
              <a:rPr lang="en-US" smtClean="0"/>
              <a:pPr>
                <a:defRPr/>
              </a:pPr>
              <a:t>4/8/24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1C0856D-5950-43AD-8FDF-0AC359BA729E}" type="slidenum">
              <a:rPr lang="en-US" altLang="en-US" smtClean="0"/>
              <a:pPr/>
              <a:t>‹#›</a:t>
            </a:fld>
            <a:endParaRPr lang="en-US" altLang="en-US"/>
          </a:p>
        </p:txBody>
      </p:sp>
    </p:spTree>
    <p:extLst>
      <p:ext uri="{BB962C8B-B14F-4D97-AF65-F5344CB8AC3E}">
        <p14:creationId xmlns:p14="http://schemas.microsoft.com/office/powerpoint/2010/main" val="390671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F2B1BA-3385-4F2F-833D-76C0D0B609D1}" type="datetimeFigureOut">
              <a:rPr lang="en-US"/>
              <a:pPr>
                <a:defRPr/>
              </a:pPr>
              <a:t>4/8/24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9BF54D-316B-4B8A-B39A-B79D55C80264}" type="slidenum">
              <a:rPr lang="en-US" altLang="en-US"/>
              <a:pPr/>
              <a:t>‹#›</a:t>
            </a:fld>
            <a:endParaRPr lang="en-US" altLang="en-US"/>
          </a:p>
        </p:txBody>
      </p:sp>
    </p:spTree>
    <p:extLst>
      <p:ext uri="{BB962C8B-B14F-4D97-AF65-F5344CB8AC3E}">
        <p14:creationId xmlns:p14="http://schemas.microsoft.com/office/powerpoint/2010/main" val="560487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489B0AC-E5B9-4F6B-B4B9-9D156D989B50}" type="datetimeFigureOut">
              <a:rPr lang="en-US" smtClean="0"/>
              <a:pPr>
                <a:defRPr/>
              </a:pPr>
              <a:t>4/8/24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8B2D74B-7BA4-4297-9E1D-1DA49053C748}" type="slidenum">
              <a:rPr lang="en-US" altLang="en-US" smtClean="0"/>
              <a:pPr/>
              <a:t>‹#›</a:t>
            </a:fld>
            <a:endParaRPr lang="en-US" altLang="en-US"/>
          </a:p>
        </p:txBody>
      </p:sp>
    </p:spTree>
    <p:extLst>
      <p:ext uri="{BB962C8B-B14F-4D97-AF65-F5344CB8AC3E}">
        <p14:creationId xmlns:p14="http://schemas.microsoft.com/office/powerpoint/2010/main" val="319689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8BE4EDF-F6A6-4232-AD29-E4721F0F064F}"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D3ADCE-6D6C-48F3-9004-00BFE0C0D974}" type="slidenum">
              <a:rPr lang="en-US" altLang="en-US" smtClean="0"/>
              <a:pPr/>
              <a:t>‹#›</a:t>
            </a:fld>
            <a:endParaRPr lang="en-US" altLang="en-US"/>
          </a:p>
        </p:txBody>
      </p:sp>
    </p:spTree>
    <p:extLst>
      <p:ext uri="{BB962C8B-B14F-4D97-AF65-F5344CB8AC3E}">
        <p14:creationId xmlns:p14="http://schemas.microsoft.com/office/powerpoint/2010/main" val="113737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C357AC8-0450-4754-A55F-C4B5FE3D6DA1}"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3C6F5D5-9659-4E87-ABFD-C97F7E2904A8}" type="slidenum">
              <a:rPr lang="en-US" altLang="en-US" smtClean="0"/>
              <a:pPr/>
              <a:t>‹#›</a:t>
            </a:fld>
            <a:endParaRPr lang="en-US" altLang="en-US"/>
          </a:p>
        </p:txBody>
      </p:sp>
    </p:spTree>
    <p:extLst>
      <p:ext uri="{BB962C8B-B14F-4D97-AF65-F5344CB8AC3E}">
        <p14:creationId xmlns:p14="http://schemas.microsoft.com/office/powerpoint/2010/main" val="2824708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BFD43C0-2A9A-4659-A554-33DA1CCD4D24}"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10C376-6FAD-4E15-BF9B-2A0B852C8C40}" type="slidenum">
              <a:rPr lang="en-US" altLang="en-US" smtClean="0"/>
              <a:pPr/>
              <a:t>‹#›</a:t>
            </a:fld>
            <a:endParaRPr lang="en-US" altLang="en-US"/>
          </a:p>
        </p:txBody>
      </p:sp>
    </p:spTree>
    <p:extLst>
      <p:ext uri="{BB962C8B-B14F-4D97-AF65-F5344CB8AC3E}">
        <p14:creationId xmlns:p14="http://schemas.microsoft.com/office/powerpoint/2010/main" val="2677802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2F2B1BA-3385-4F2F-833D-76C0D0B609D1}"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29BF54D-316B-4B8A-B39A-B79D55C80264}" type="slidenum">
              <a:rPr lang="en-US" altLang="en-US" smtClean="0"/>
              <a:pPr/>
              <a:t>‹#›</a:t>
            </a:fld>
            <a:endParaRPr lang="en-US" altLang="en-US"/>
          </a:p>
        </p:txBody>
      </p:sp>
    </p:spTree>
    <p:extLst>
      <p:ext uri="{BB962C8B-B14F-4D97-AF65-F5344CB8AC3E}">
        <p14:creationId xmlns:p14="http://schemas.microsoft.com/office/powerpoint/2010/main" val="994415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C3CD7EF-2D4C-432B-AEAA-6CEC97683099}"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CF25B7C-443E-484D-A04F-579AA9A493AD}" type="slidenum">
              <a:rPr lang="en-US" altLang="en-US" smtClean="0"/>
              <a:pPr/>
              <a:t>‹#›</a:t>
            </a:fld>
            <a:endParaRPr lang="en-US" altLang="en-US"/>
          </a:p>
        </p:txBody>
      </p:sp>
    </p:spTree>
    <p:extLst>
      <p:ext uri="{BB962C8B-B14F-4D97-AF65-F5344CB8AC3E}">
        <p14:creationId xmlns:p14="http://schemas.microsoft.com/office/powerpoint/2010/main" val="938286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912501C-8E89-412F-BE95-DE5FDDF572AC}" type="datetimeFigureOut">
              <a:rPr lang="en-US" smtClean="0"/>
              <a:pPr>
                <a:defRPr/>
              </a:pPr>
              <a:t>4/8/24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F283283-F8C7-4C5D-AB2D-771F8D8B04CB}" type="slidenum">
              <a:rPr lang="en-US" altLang="en-US" smtClean="0"/>
              <a:pPr/>
              <a:t>‹#›</a:t>
            </a:fld>
            <a:endParaRPr lang="en-US" altLang="en-US"/>
          </a:p>
        </p:txBody>
      </p:sp>
    </p:spTree>
    <p:extLst>
      <p:ext uri="{BB962C8B-B14F-4D97-AF65-F5344CB8AC3E}">
        <p14:creationId xmlns:p14="http://schemas.microsoft.com/office/powerpoint/2010/main" val="668061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7B06B26-B3F7-4081-B1E9-161A83BA0B73}" type="datetimeFigureOut">
              <a:rPr lang="en-US" smtClean="0"/>
              <a:pPr>
                <a:defRPr/>
              </a:pPr>
              <a:t>4/8/24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7F99C96-0C9A-4D16-BF5F-070DBDE1E83E}" type="slidenum">
              <a:rPr lang="en-US" altLang="en-US" smtClean="0"/>
              <a:pPr/>
              <a:t>‹#›</a:t>
            </a:fld>
            <a:endParaRPr lang="en-US" altLang="en-US"/>
          </a:p>
        </p:txBody>
      </p:sp>
    </p:spTree>
    <p:extLst>
      <p:ext uri="{BB962C8B-B14F-4D97-AF65-F5344CB8AC3E}">
        <p14:creationId xmlns:p14="http://schemas.microsoft.com/office/powerpoint/2010/main" val="3944186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7BD87F5-509E-4992-87B0-0153AD681774}" type="datetimeFigureOut">
              <a:rPr lang="en-US" smtClean="0"/>
              <a:pPr>
                <a:defRPr/>
              </a:pPr>
              <a:t>4/8/24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FB45220-0751-4DCB-8AD2-7AAFC73D7C79}" type="slidenum">
              <a:rPr lang="en-US" altLang="en-US" smtClean="0"/>
              <a:pPr/>
              <a:t>‹#›</a:t>
            </a:fld>
            <a:endParaRPr lang="en-US" altLang="en-US"/>
          </a:p>
        </p:txBody>
      </p:sp>
    </p:spTree>
    <p:extLst>
      <p:ext uri="{BB962C8B-B14F-4D97-AF65-F5344CB8AC3E}">
        <p14:creationId xmlns:p14="http://schemas.microsoft.com/office/powerpoint/2010/main" val="2954697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F69816-64A1-45B5-BAF8-312940F2FE6A}" type="datetimeFigureOut">
              <a:rPr lang="en-US" smtClean="0"/>
              <a:pPr>
                <a:defRPr/>
              </a:pPr>
              <a:t>4/8/24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B076B22F-4209-47C5-B5AF-519F7A552F96}" type="slidenum">
              <a:rPr lang="en-US" altLang="en-US" smtClean="0"/>
              <a:pPr/>
              <a:t>‹#›</a:t>
            </a:fld>
            <a:endParaRPr lang="en-US" altLang="en-US"/>
          </a:p>
        </p:txBody>
      </p:sp>
    </p:spTree>
    <p:extLst>
      <p:ext uri="{BB962C8B-B14F-4D97-AF65-F5344CB8AC3E}">
        <p14:creationId xmlns:p14="http://schemas.microsoft.com/office/powerpoint/2010/main" val="299534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3CD7EF-2D4C-432B-AEAA-6CEC97683099}" type="datetimeFigureOut">
              <a:rPr lang="en-US"/>
              <a:pPr>
                <a:defRPr/>
              </a:pPr>
              <a:t>4/8/24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25B7C-443E-484D-A04F-579AA9A493AD}" type="slidenum">
              <a:rPr lang="en-US" altLang="en-US"/>
              <a:pPr/>
              <a:t>‹#›</a:t>
            </a:fld>
            <a:endParaRPr lang="en-US" altLang="en-US"/>
          </a:p>
        </p:txBody>
      </p:sp>
    </p:spTree>
    <p:extLst>
      <p:ext uri="{BB962C8B-B14F-4D97-AF65-F5344CB8AC3E}">
        <p14:creationId xmlns:p14="http://schemas.microsoft.com/office/powerpoint/2010/main" val="1548400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294A814-B1F3-490D-BB6E-E399CD178963}" type="datetimeFigureOut">
              <a:rPr lang="en-US" smtClean="0"/>
              <a:pPr>
                <a:defRPr/>
              </a:pPr>
              <a:t>4/8/24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1C0856D-5950-43AD-8FDF-0AC359BA729E}" type="slidenum">
              <a:rPr lang="en-US" altLang="en-US" smtClean="0"/>
              <a:pPr/>
              <a:t>‹#›</a:t>
            </a:fld>
            <a:endParaRPr lang="en-US" altLang="en-US"/>
          </a:p>
        </p:txBody>
      </p:sp>
    </p:spTree>
    <p:extLst>
      <p:ext uri="{BB962C8B-B14F-4D97-AF65-F5344CB8AC3E}">
        <p14:creationId xmlns:p14="http://schemas.microsoft.com/office/powerpoint/2010/main" val="3550228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489B0AC-E5B9-4F6B-B4B9-9D156D989B50}" type="datetimeFigureOut">
              <a:rPr lang="en-US" smtClean="0"/>
              <a:pPr>
                <a:defRPr/>
              </a:pPr>
              <a:t>4/8/24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8B2D74B-7BA4-4297-9E1D-1DA49053C748}" type="slidenum">
              <a:rPr lang="en-US" altLang="en-US" smtClean="0"/>
              <a:pPr/>
              <a:t>‹#›</a:t>
            </a:fld>
            <a:endParaRPr lang="en-US" altLang="en-US"/>
          </a:p>
        </p:txBody>
      </p:sp>
    </p:spTree>
    <p:extLst>
      <p:ext uri="{BB962C8B-B14F-4D97-AF65-F5344CB8AC3E}">
        <p14:creationId xmlns:p14="http://schemas.microsoft.com/office/powerpoint/2010/main" val="4027945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8BE4EDF-F6A6-4232-AD29-E4721F0F064F}"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D3ADCE-6D6C-48F3-9004-00BFE0C0D974}" type="slidenum">
              <a:rPr lang="en-US" altLang="en-US" smtClean="0"/>
              <a:pPr/>
              <a:t>‹#›</a:t>
            </a:fld>
            <a:endParaRPr lang="en-US" altLang="en-US"/>
          </a:p>
        </p:txBody>
      </p:sp>
    </p:spTree>
    <p:extLst>
      <p:ext uri="{BB962C8B-B14F-4D97-AF65-F5344CB8AC3E}">
        <p14:creationId xmlns:p14="http://schemas.microsoft.com/office/powerpoint/2010/main" val="978543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C357AC8-0450-4754-A55F-C4B5FE3D6DA1}" type="datetimeFigureOut">
              <a:rPr lang="en-US" smtClean="0"/>
              <a:pPr>
                <a:defRPr/>
              </a:pPr>
              <a:t>4/8/24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3C6F5D5-9659-4E87-ABFD-C97F7E2904A8}" type="slidenum">
              <a:rPr lang="en-US" altLang="en-US" smtClean="0"/>
              <a:pPr/>
              <a:t>‹#›</a:t>
            </a:fld>
            <a:endParaRPr lang="en-US" altLang="en-US"/>
          </a:p>
        </p:txBody>
      </p:sp>
    </p:spTree>
    <p:extLst>
      <p:ext uri="{BB962C8B-B14F-4D97-AF65-F5344CB8AC3E}">
        <p14:creationId xmlns:p14="http://schemas.microsoft.com/office/powerpoint/2010/main" val="138078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12501C-8E89-412F-BE95-DE5FDDF572AC}" type="datetimeFigureOut">
              <a:rPr lang="en-US"/>
              <a:pPr>
                <a:defRPr/>
              </a:pPr>
              <a:t>4/8/24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283283-F8C7-4C5D-AB2D-771F8D8B04CB}" type="slidenum">
              <a:rPr lang="en-US" altLang="en-US"/>
              <a:pPr/>
              <a:t>‹#›</a:t>
            </a:fld>
            <a:endParaRPr lang="en-US" altLang="en-US"/>
          </a:p>
        </p:txBody>
      </p:sp>
    </p:spTree>
    <p:extLst>
      <p:ext uri="{BB962C8B-B14F-4D97-AF65-F5344CB8AC3E}">
        <p14:creationId xmlns:p14="http://schemas.microsoft.com/office/powerpoint/2010/main" val="186760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B06B26-B3F7-4081-B1E9-161A83BA0B73}" type="datetimeFigureOut">
              <a:rPr lang="en-US"/>
              <a:pPr>
                <a:defRPr/>
              </a:pPr>
              <a:t>4/8/24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F99C96-0C9A-4D16-BF5F-070DBDE1E83E}" type="slidenum">
              <a:rPr lang="en-US" altLang="en-US"/>
              <a:pPr/>
              <a:t>‹#›</a:t>
            </a:fld>
            <a:endParaRPr lang="en-US" altLang="en-US"/>
          </a:p>
        </p:txBody>
      </p:sp>
    </p:spTree>
    <p:extLst>
      <p:ext uri="{BB962C8B-B14F-4D97-AF65-F5344CB8AC3E}">
        <p14:creationId xmlns:p14="http://schemas.microsoft.com/office/powerpoint/2010/main" val="116626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BD87F5-509E-4992-87B0-0153AD681774}" type="datetimeFigureOut">
              <a:rPr lang="en-US"/>
              <a:pPr>
                <a:defRPr/>
              </a:pPr>
              <a:t>4/8/24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B45220-0751-4DCB-8AD2-7AAFC73D7C79}" type="slidenum">
              <a:rPr lang="en-US" altLang="en-US"/>
              <a:pPr/>
              <a:t>‹#›</a:t>
            </a:fld>
            <a:endParaRPr lang="en-US" altLang="en-US"/>
          </a:p>
        </p:txBody>
      </p:sp>
    </p:spTree>
    <p:extLst>
      <p:ext uri="{BB962C8B-B14F-4D97-AF65-F5344CB8AC3E}">
        <p14:creationId xmlns:p14="http://schemas.microsoft.com/office/powerpoint/2010/main" val="237752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69816-64A1-45B5-BAF8-312940F2FE6A}" type="datetimeFigureOut">
              <a:rPr lang="en-US"/>
              <a:pPr>
                <a:defRPr/>
              </a:pPr>
              <a:t>4/8/24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76B22F-4209-47C5-B5AF-519F7A552F96}" type="slidenum">
              <a:rPr lang="en-US" altLang="en-US"/>
              <a:pPr/>
              <a:t>‹#›</a:t>
            </a:fld>
            <a:endParaRPr lang="en-US" altLang="en-US"/>
          </a:p>
        </p:txBody>
      </p:sp>
    </p:spTree>
    <p:extLst>
      <p:ext uri="{BB962C8B-B14F-4D97-AF65-F5344CB8AC3E}">
        <p14:creationId xmlns:p14="http://schemas.microsoft.com/office/powerpoint/2010/main" val="183294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4A814-B1F3-490D-BB6E-E399CD178963}" type="datetimeFigureOut">
              <a:rPr lang="en-US"/>
              <a:pPr>
                <a:defRPr/>
              </a:pPr>
              <a:t>4/8/24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C0856D-5950-43AD-8FDF-0AC359BA729E}" type="slidenum">
              <a:rPr lang="en-US" altLang="en-US"/>
              <a:pPr/>
              <a:t>‹#›</a:t>
            </a:fld>
            <a:endParaRPr lang="en-US" altLang="en-US"/>
          </a:p>
        </p:txBody>
      </p:sp>
    </p:spTree>
    <p:extLst>
      <p:ext uri="{BB962C8B-B14F-4D97-AF65-F5344CB8AC3E}">
        <p14:creationId xmlns:p14="http://schemas.microsoft.com/office/powerpoint/2010/main" val="179243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89B0AC-E5B9-4F6B-B4B9-9D156D989B50}" type="datetimeFigureOut">
              <a:rPr lang="en-US"/>
              <a:pPr>
                <a:defRPr/>
              </a:pPr>
              <a:t>4/8/24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B2D74B-7BA4-4297-9E1D-1DA49053C748}" type="slidenum">
              <a:rPr lang="en-US" altLang="en-US"/>
              <a:pPr/>
              <a:t>‹#›</a:t>
            </a:fld>
            <a:endParaRPr lang="en-US" altLang="en-US"/>
          </a:p>
        </p:txBody>
      </p:sp>
    </p:spTree>
    <p:extLst>
      <p:ext uri="{BB962C8B-B14F-4D97-AF65-F5344CB8AC3E}">
        <p14:creationId xmlns:p14="http://schemas.microsoft.com/office/powerpoint/2010/main" val="114743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F6024FA-BC0E-4621-81DC-5810DFD35A34}" type="datetimeFigureOut">
              <a:rPr lang="en-US"/>
              <a:pPr>
                <a:defRPr/>
              </a:pPr>
              <a:t>4/8/24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52087BE-6CAC-4F2B-B641-D66A5EE00A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BF6024FA-BC0E-4621-81DC-5810DFD35A34}" type="datetimeFigureOut">
              <a:rPr lang="en-US" smtClean="0"/>
              <a:pPr>
                <a:defRPr/>
              </a:pPr>
              <a:t>4/8/24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2087BE-6CAC-4F2B-B641-D66A5EE00AEC}" type="slidenum">
              <a:rPr lang="en-US" altLang="en-US" smtClean="0"/>
              <a:pPr/>
              <a:t>‹#›</a:t>
            </a:fld>
            <a:endParaRPr lang="en-US" altLang="en-US"/>
          </a:p>
        </p:txBody>
      </p:sp>
    </p:spTree>
    <p:extLst>
      <p:ext uri="{BB962C8B-B14F-4D97-AF65-F5344CB8AC3E}">
        <p14:creationId xmlns:p14="http://schemas.microsoft.com/office/powerpoint/2010/main" val="2943078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BF6024FA-BC0E-4621-81DC-5810DFD35A34}" type="datetimeFigureOut">
              <a:rPr lang="en-US" smtClean="0"/>
              <a:pPr>
                <a:defRPr/>
              </a:pPr>
              <a:t>4/8/24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2087BE-6CAC-4F2B-B641-D66A5EE00AEC}" type="slidenum">
              <a:rPr lang="en-US" altLang="en-US" smtClean="0"/>
              <a:pPr/>
              <a:t>‹#›</a:t>
            </a:fld>
            <a:endParaRPr lang="en-US" altLang="en-US"/>
          </a:p>
        </p:txBody>
      </p:sp>
    </p:spTree>
    <p:extLst>
      <p:ext uri="{BB962C8B-B14F-4D97-AF65-F5344CB8AC3E}">
        <p14:creationId xmlns:p14="http://schemas.microsoft.com/office/powerpoint/2010/main" val="1616728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hemeOverride" Target="../theme/themeOverride1.xml"/><Relationship Id="rId5" Type="http://schemas.openxmlformats.org/officeDocument/2006/relationships/hyperlink" Target="mailto:derek.vanwestrum@noaa.gov"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46.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5.w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4.bin"/><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1668463" y="1828801"/>
            <a:ext cx="8799512" cy="4892675"/>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3600" b="1" dirty="0">
                <a:latin typeface="+mn-lt"/>
                <a:ea typeface="ＭＳ Ｐゴシック" charset="0"/>
                <a:cs typeface="ＭＳ Ｐゴシック" charset="0"/>
              </a:rPr>
              <a:t>How Do Absolute Gravity Meters Work, </a:t>
            </a:r>
          </a:p>
          <a:p>
            <a:pPr algn="ctr" fontAlgn="auto">
              <a:spcBef>
                <a:spcPts val="0"/>
              </a:spcBef>
              <a:spcAft>
                <a:spcPts val="0"/>
              </a:spcAft>
              <a:defRPr/>
            </a:pPr>
            <a:r>
              <a:rPr lang="en-US" sz="3600" b="1" dirty="0">
                <a:latin typeface="+mn-lt"/>
                <a:ea typeface="ＭＳ Ｐゴシック" charset="0"/>
                <a:cs typeface="ＭＳ Ｐゴシック" charset="0"/>
              </a:rPr>
              <a:t>and How Do We Know They Work?</a:t>
            </a:r>
            <a:endParaRPr lang="en-US" sz="4800" b="1" dirty="0">
              <a:effectLst>
                <a:outerShdw blurRad="38100" dist="38100" dir="2700000" algn="tl">
                  <a:srgbClr val="C0C0C0"/>
                </a:outerShdw>
              </a:effectLst>
              <a:latin typeface="+mn-lt"/>
              <a:ea typeface="ＭＳ Ｐゴシック" charset="0"/>
              <a:cs typeface="ＭＳ Ｐゴシック" charset="0"/>
            </a:endParaRPr>
          </a:p>
          <a:p>
            <a:br>
              <a:rPr lang="en-US" sz="4800" dirty="0"/>
            </a:br>
            <a:endParaRPr lang="en-US" sz="4800" b="1"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r>
              <a:rPr lang="en-US" sz="2400" dirty="0">
                <a:effectLst>
                  <a:outerShdw blurRad="38100" dist="38100" dir="2700000" algn="tl">
                    <a:srgbClr val="C0C0C0"/>
                  </a:outerShdw>
                </a:effectLst>
                <a:latin typeface="+mn-lt"/>
                <a:ea typeface="ＭＳ Ｐゴシック" charset="0"/>
                <a:cs typeface="ＭＳ Ｐゴシック" charset="0"/>
              </a:rPr>
              <a:t>Derek van Westrum, Ph.D.</a:t>
            </a:r>
          </a:p>
          <a:p>
            <a:pPr algn="ctr" fontAlgn="auto">
              <a:spcBef>
                <a:spcPts val="0"/>
              </a:spcBef>
              <a:spcAft>
                <a:spcPts val="0"/>
              </a:spcAft>
              <a:defRPr/>
            </a:pPr>
            <a:r>
              <a:rPr lang="en-US" sz="2400" dirty="0">
                <a:effectLst>
                  <a:outerShdw blurRad="38100" dist="38100" dir="2700000" algn="tl">
                    <a:srgbClr val="C0C0C0"/>
                  </a:outerShdw>
                </a:effectLst>
                <a:latin typeface="+mn-lt"/>
                <a:ea typeface="ＭＳ Ｐゴシック" charset="0"/>
                <a:cs typeface="ＭＳ Ｐゴシック" charset="0"/>
              </a:rPr>
              <a:t>NGS Spatial Reference Systems Division</a:t>
            </a:r>
          </a:p>
          <a:p>
            <a:pPr algn="ctr" fontAlgn="auto">
              <a:spcBef>
                <a:spcPts val="0"/>
              </a:spcBef>
              <a:spcAft>
                <a:spcPts val="0"/>
              </a:spcAft>
              <a:defRPr/>
            </a:pPr>
            <a:r>
              <a:rPr lang="en-US" sz="2400" dirty="0">
                <a:effectLst>
                  <a:outerShdw blurRad="38100" dist="38100" dir="2700000" algn="tl">
                    <a:srgbClr val="C0C0C0"/>
                  </a:outerShdw>
                </a:effectLst>
                <a:latin typeface="+mn-lt"/>
                <a:ea typeface="ＭＳ Ｐゴシック" charset="0"/>
                <a:cs typeface="ＭＳ Ｐゴシック" charset="0"/>
                <a:hlinkClick r:id="rId5"/>
              </a:rPr>
              <a:t>derek.vanwestrum@noaa.gov</a:t>
            </a:r>
            <a:endParaRPr lang="en-US" sz="24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endParaRPr lang="en-US" sz="24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r>
              <a:rPr lang="en-US" sz="2800" dirty="0">
                <a:effectLst>
                  <a:outerShdw blurRad="38100" dist="38100" dir="2700000" algn="tl">
                    <a:srgbClr val="C0C0C0"/>
                  </a:outerShdw>
                </a:effectLst>
                <a:latin typeface="+mn-lt"/>
                <a:ea typeface="ＭＳ Ｐゴシック" charset="0"/>
                <a:cs typeface="ＭＳ Ｐゴシック" charset="0"/>
              </a:rPr>
              <a:t>NOAA’s National Geodetic Survey</a:t>
            </a:r>
          </a:p>
          <a:p>
            <a:pPr algn="ctr" fontAlgn="auto">
              <a:spcBef>
                <a:spcPts val="0"/>
              </a:spcBef>
              <a:spcAft>
                <a:spcPts val="0"/>
              </a:spcAft>
              <a:defRPr/>
            </a:pPr>
            <a:r>
              <a:rPr lang="en-US" sz="2800" dirty="0">
                <a:effectLst>
                  <a:outerShdw blurRad="38100" dist="38100" dir="2700000" algn="tl">
                    <a:srgbClr val="C0C0C0"/>
                  </a:outerShdw>
                </a:effectLst>
                <a:latin typeface="+mn-lt"/>
                <a:ea typeface="ＭＳ Ｐゴシック" charset="0"/>
                <a:cs typeface="ＭＳ Ｐゴシック" charset="0"/>
              </a:rPr>
              <a:t>geodesy.noaa.gov</a:t>
            </a:r>
          </a:p>
          <a:p>
            <a:pPr algn="ctr" fontAlgn="auto">
              <a:spcBef>
                <a:spcPts val="0"/>
              </a:spcBef>
              <a:spcAft>
                <a:spcPts val="0"/>
              </a:spcAft>
              <a:defRPr/>
            </a:pPr>
            <a:endParaRPr lang="en-US" sz="24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endParaRPr lang="en-US" sz="20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br>
              <a:rPr lang="en-US" sz="2000" dirty="0">
                <a:effectLst>
                  <a:outerShdw blurRad="38100" dist="38100" dir="2700000" algn="tl">
                    <a:srgbClr val="C0C0C0"/>
                  </a:outerShdw>
                </a:effectLst>
                <a:latin typeface="+mn-lt"/>
                <a:ea typeface="ＭＳ Ｐゴシック" charset="0"/>
                <a:cs typeface="ＭＳ Ｐゴシック" charset="0"/>
              </a:rPr>
            </a:br>
            <a:endParaRPr lang="en-US" sz="2000" dirty="0">
              <a:effectLst>
                <a:outerShdw blurRad="38100" dist="38100" dir="2700000" algn="tl">
                  <a:srgbClr val="C0C0C0"/>
                </a:outerShdw>
              </a:effectLst>
              <a:latin typeface="+mn-lt"/>
              <a:ea typeface="ＭＳ Ｐゴシック" charset="0"/>
              <a:cs typeface="ＭＳ Ｐゴシック" charset="0"/>
            </a:endParaRPr>
          </a:p>
        </p:txBody>
      </p:sp>
      <p:sp>
        <p:nvSpPr>
          <p:cNvPr id="2051" name="AutoShape 1027"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2052" name="AutoShape 1029"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2053"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C0473E2C-CEAB-41D4-B4C5-AB55B32176F7}" type="slidenum">
              <a:rPr lang="en-US" altLang="en-US" sz="1200">
                <a:solidFill>
                  <a:srgbClr val="898989"/>
                </a:solidFill>
              </a:rPr>
              <a:pPr eaLnBrk="1" hangingPunct="1">
                <a:spcBef>
                  <a:spcPct val="0"/>
                </a:spcBef>
                <a:buFontTx/>
                <a:buNone/>
              </a:pPr>
              <a:t>1</a:t>
            </a:fld>
            <a:endParaRPr lang="en-US" altLang="en-US" sz="1200">
              <a:solidFill>
                <a:srgbClr val="898989"/>
              </a:solidFill>
            </a:endParaRPr>
          </a:p>
        </p:txBody>
      </p:sp>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1485649" y="713413"/>
            <a:ext cx="8629651" cy="409575"/>
          </a:xfrm>
        </p:spPr>
        <p:txBody>
          <a:bodyPr>
            <a:normAutofit fontScale="90000"/>
          </a:bodyPr>
          <a:lstStyle/>
          <a:p>
            <a:r>
              <a:rPr lang="en-US" altLang="en-US" sz="3600" b="1" dirty="0">
                <a:latin typeface="+mn-lt"/>
                <a:cs typeface="Arial" panose="020B0604020202020204" pitchFamily="34" charset="0"/>
              </a:rPr>
              <a:t>Understanding “Potential” Part 2</a:t>
            </a:r>
          </a:p>
        </p:txBody>
      </p:sp>
      <p:sp>
        <p:nvSpPr>
          <p:cNvPr id="7" name="Rectangle 6"/>
          <p:cNvSpPr/>
          <p:nvPr/>
        </p:nvSpPr>
        <p:spPr>
          <a:xfrm>
            <a:off x="228242" y="1354916"/>
            <a:ext cx="2381251" cy="2457712"/>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8" name="Group 7"/>
          <p:cNvGrpSpPr/>
          <p:nvPr/>
        </p:nvGrpSpPr>
        <p:grpSpPr>
          <a:xfrm>
            <a:off x="375934" y="2603952"/>
            <a:ext cx="2019875" cy="59517"/>
            <a:chOff x="10904622" y="10896600"/>
            <a:chExt cx="4449678" cy="131112"/>
          </a:xfrm>
          <a:solidFill>
            <a:schemeClr val="tx1">
              <a:lumMod val="95000"/>
            </a:schemeClr>
          </a:solidFill>
        </p:grpSpPr>
        <p:cxnSp>
          <p:nvCxnSpPr>
            <p:cNvPr id="9" name="Straight Connector 8"/>
            <p:cNvCxnSpPr/>
            <p:nvPr/>
          </p:nvCxnSpPr>
          <p:spPr>
            <a:xfrm flipH="1">
              <a:off x="11733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876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57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599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180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23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904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047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28381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981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25619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704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2857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428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2009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2152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952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4095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676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8192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3400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5430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3123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2668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5057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5200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4781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924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505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4647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4228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4371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359322" y="2591955"/>
            <a:ext cx="2075401" cy="0"/>
          </a:xfrm>
          <a:prstGeom prst="line">
            <a:avLst/>
          </a:prstGeom>
          <a:solidFill>
            <a:schemeClr val="tx1">
              <a:lumMod val="95000"/>
            </a:schemeClr>
          </a:solidFill>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59322" y="3209579"/>
            <a:ext cx="2075401"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9322" y="2794499"/>
            <a:ext cx="2075401"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59322" y="2379419"/>
            <a:ext cx="2075401"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9322" y="1964339"/>
            <a:ext cx="2075401"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59322" y="1549257"/>
            <a:ext cx="2075401"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964646" y="2436263"/>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94" name="Rectangle 93"/>
          <p:cNvSpPr/>
          <p:nvPr/>
        </p:nvSpPr>
        <p:spPr>
          <a:xfrm>
            <a:off x="3336265" y="1367618"/>
            <a:ext cx="2392429" cy="245771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95" name="Group 94"/>
          <p:cNvGrpSpPr/>
          <p:nvPr/>
        </p:nvGrpSpPr>
        <p:grpSpPr>
          <a:xfrm rot="20700019">
            <a:off x="3490461" y="2610412"/>
            <a:ext cx="2029357" cy="59605"/>
            <a:chOff x="10904622" y="10896600"/>
            <a:chExt cx="4449678" cy="131112"/>
          </a:xfrm>
          <a:solidFill>
            <a:schemeClr val="tx1">
              <a:lumMod val="95000"/>
            </a:schemeClr>
          </a:solidFill>
        </p:grpSpPr>
        <p:cxnSp>
          <p:nvCxnSpPr>
            <p:cNvPr id="107" name="Straight Connector 106"/>
            <p:cNvCxnSpPr/>
            <p:nvPr/>
          </p:nvCxnSpPr>
          <p:spPr>
            <a:xfrm flipH="1">
              <a:off x="11733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1876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457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1599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180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1323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904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1047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28381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2981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25619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2704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2857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2428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2009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2152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3952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4095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3676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38192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3400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35430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3123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132668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5057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5200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4781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14924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4505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4647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4228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4371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21158693" flipV="1">
            <a:off x="3448752" y="2456344"/>
            <a:ext cx="2085144" cy="288723"/>
          </a:xfrm>
          <a:prstGeom prst="line">
            <a:avLst/>
          </a:prstGeom>
          <a:solidFill>
            <a:schemeClr val="tx1">
              <a:lumMod val="95000"/>
            </a:schemeClr>
          </a:solidFill>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448752" y="3221384"/>
            <a:ext cx="2085144"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448752" y="2805688"/>
            <a:ext cx="2085144"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458713" y="2389992"/>
            <a:ext cx="2085144"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448752" y="1974296"/>
            <a:ext cx="2085144"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448752" y="1558600"/>
            <a:ext cx="2085144"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rot="21158693">
            <a:off x="4766501" y="2249285"/>
            <a:ext cx="458573" cy="225417"/>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103" name="Group 102"/>
          <p:cNvGrpSpPr/>
          <p:nvPr/>
        </p:nvGrpSpPr>
        <p:grpSpPr>
          <a:xfrm rot="20504888">
            <a:off x="5185402" y="2223337"/>
            <a:ext cx="290171" cy="69283"/>
            <a:chOff x="18283989" y="12801600"/>
            <a:chExt cx="636245" cy="152400"/>
          </a:xfrm>
          <a:solidFill>
            <a:schemeClr val="tx1">
              <a:lumMod val="95000"/>
            </a:schemeClr>
          </a:solidFill>
        </p:grpSpPr>
        <p:cxnSp>
          <p:nvCxnSpPr>
            <p:cNvPr id="104" name="Straight Connector 103"/>
            <p:cNvCxnSpPr/>
            <p:nvPr/>
          </p:nvCxnSpPr>
          <p:spPr>
            <a:xfrm>
              <a:off x="18300030" y="1280160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8283989" y="1295400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8292011" y="1288482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ectangle 2051"/>
          <p:cNvSpPr txBox="1">
            <a:spLocks noChangeArrowheads="1"/>
          </p:cNvSpPr>
          <p:nvPr/>
        </p:nvSpPr>
        <p:spPr>
          <a:xfrm>
            <a:off x="70130" y="3835485"/>
            <a:ext cx="2873476" cy="1596135"/>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Imagine pouring water onto a dry lake bed.   If everything is level it will simply pool up.  It would “like” to get to lower potential (darker lines), but the lake bed is in the way.</a:t>
            </a:r>
          </a:p>
        </p:txBody>
      </p:sp>
      <p:sp>
        <p:nvSpPr>
          <p:cNvPr id="140" name="Rectangle 2051"/>
          <p:cNvSpPr txBox="1">
            <a:spLocks noChangeArrowheads="1"/>
          </p:cNvSpPr>
          <p:nvPr/>
        </p:nvSpPr>
        <p:spPr>
          <a:xfrm>
            <a:off x="3086478" y="3835486"/>
            <a:ext cx="2934315" cy="2151277"/>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If the lake bed is tilted (it’s now the side of a hill), the water can move towards lower potential (towards darker lines).  Water appears to flow because of a change in height</a:t>
            </a:r>
          </a:p>
        </p:txBody>
      </p:sp>
      <p:sp>
        <p:nvSpPr>
          <p:cNvPr id="141" name="Rectangle 2051"/>
          <p:cNvSpPr txBox="1">
            <a:spLocks noChangeArrowheads="1"/>
          </p:cNvSpPr>
          <p:nvPr/>
        </p:nvSpPr>
        <p:spPr>
          <a:xfrm>
            <a:off x="6309003" y="3825329"/>
            <a:ext cx="2937591" cy="234220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If the lake bed appears flat, but there is a </a:t>
            </a:r>
            <a:r>
              <a:rPr lang="en-US" altLang="en-US" sz="1600" dirty="0">
                <a:solidFill>
                  <a:srgbClr val="FFC000"/>
                </a:solidFill>
                <a:cs typeface="Arial" panose="020B0604020202020204" pitchFamily="34" charset="0"/>
              </a:rPr>
              <a:t>mass anomaly</a:t>
            </a:r>
            <a:r>
              <a:rPr lang="en-US" altLang="en-US" sz="1600" dirty="0">
                <a:cs typeface="Arial" panose="020B0604020202020204" pitchFamily="34" charset="0"/>
              </a:rPr>
              <a:t> under one end, the resulting geopotential difference causes water to flow to lower potential (again, from light to dark lines). It appears to flow because of gravity.</a:t>
            </a:r>
          </a:p>
        </p:txBody>
      </p:sp>
      <p:sp>
        <p:nvSpPr>
          <p:cNvPr id="25609" name="Rectangle 25608"/>
          <p:cNvSpPr/>
          <p:nvPr/>
        </p:nvSpPr>
        <p:spPr>
          <a:xfrm>
            <a:off x="667448" y="5678834"/>
            <a:ext cx="10195997" cy="707886"/>
          </a:xfrm>
          <a:prstGeom prst="rect">
            <a:avLst/>
          </a:prstGeom>
          <a:solidFill>
            <a:schemeClr val="tx2">
              <a:lumMod val="20000"/>
              <a:lumOff val="80000"/>
            </a:schemeClr>
          </a:solidFill>
          <a:ln>
            <a:solidFill>
              <a:schemeClr val="accent1"/>
            </a:solidFill>
          </a:ln>
        </p:spPr>
        <p:txBody>
          <a:bodyPr wrap="square">
            <a:spAutoFit/>
          </a:bodyPr>
          <a:lstStyle/>
          <a:p>
            <a:r>
              <a:rPr lang="en-US" sz="2000" dirty="0">
                <a:solidFill>
                  <a:schemeClr val="tx2">
                    <a:lumMod val="75000"/>
                  </a:schemeClr>
                </a:solidFill>
                <a:latin typeface="+mn-lt"/>
                <a:cs typeface="Arial" panose="020B0604020202020204" pitchFamily="34" charset="0"/>
              </a:rPr>
              <a:t>In all scenarios, water only flows when it has a path to lower geopotential – this is always a combination of gravity and height, g x H.</a:t>
            </a:r>
            <a:endParaRPr lang="en-US" altLang="en-US" sz="2000" dirty="0">
              <a:solidFill>
                <a:schemeClr val="tx2">
                  <a:lumMod val="75000"/>
                </a:schemeClr>
              </a:solidFill>
              <a:latin typeface="+mn-lt"/>
              <a:cs typeface="Arial" panose="020B0604020202020204" pitchFamily="34" charset="0"/>
            </a:endParaRPr>
          </a:p>
        </p:txBody>
      </p:sp>
      <p:sp>
        <p:nvSpPr>
          <p:cNvPr id="48" name="Rectangle 47"/>
          <p:cNvSpPr/>
          <p:nvPr/>
        </p:nvSpPr>
        <p:spPr>
          <a:xfrm>
            <a:off x="6606523" y="1354918"/>
            <a:ext cx="2386071" cy="2455391"/>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49" name="Group 48"/>
          <p:cNvGrpSpPr/>
          <p:nvPr/>
        </p:nvGrpSpPr>
        <p:grpSpPr>
          <a:xfrm>
            <a:off x="6802168" y="2536871"/>
            <a:ext cx="2023964" cy="59637"/>
            <a:chOff x="10904622" y="10896600"/>
            <a:chExt cx="4449678" cy="131112"/>
          </a:xfrm>
        </p:grpSpPr>
        <p:cxnSp>
          <p:nvCxnSpPr>
            <p:cNvPr id="50" name="Straight Connector 49"/>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V="1">
            <a:off x="6792730" y="2525049"/>
            <a:ext cx="2052556"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7139645" y="2752682"/>
            <a:ext cx="493907"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85" name="Freeform 84"/>
          <p:cNvSpPr/>
          <p:nvPr/>
        </p:nvSpPr>
        <p:spPr>
          <a:xfrm>
            <a:off x="6774348" y="2365523"/>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86" name="Freeform 85"/>
          <p:cNvSpPr/>
          <p:nvPr/>
        </p:nvSpPr>
        <p:spPr>
          <a:xfrm>
            <a:off x="6788943" y="2183348"/>
            <a:ext cx="2090548" cy="211499"/>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87" name="Freeform 86"/>
          <p:cNvSpPr/>
          <p:nvPr/>
        </p:nvSpPr>
        <p:spPr>
          <a:xfrm>
            <a:off x="6792591" y="1875480"/>
            <a:ext cx="2090548" cy="85203"/>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88" name="Freeform 87"/>
          <p:cNvSpPr/>
          <p:nvPr/>
        </p:nvSpPr>
        <p:spPr>
          <a:xfrm flipV="1">
            <a:off x="6777996" y="3190065"/>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89" name="Group 88"/>
          <p:cNvGrpSpPr/>
          <p:nvPr/>
        </p:nvGrpSpPr>
        <p:grpSpPr>
          <a:xfrm>
            <a:off x="8392422" y="2398365"/>
            <a:ext cx="289400" cy="69320"/>
            <a:chOff x="18283989" y="12801600"/>
            <a:chExt cx="636245" cy="152400"/>
          </a:xfrm>
        </p:grpSpPr>
        <p:cxnSp>
          <p:nvCxnSpPr>
            <p:cNvPr id="90" name="Straight Connector 89"/>
            <p:cNvCxnSpPr/>
            <p:nvPr/>
          </p:nvCxnSpPr>
          <p:spPr>
            <a:xfrm>
              <a:off x="18300030" y="128016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8283989" y="129540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292011" y="1288482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2" name="Straight Connector 141"/>
          <p:cNvCxnSpPr/>
          <p:nvPr/>
        </p:nvCxnSpPr>
        <p:spPr>
          <a:xfrm flipV="1">
            <a:off x="6758923" y="1545901"/>
            <a:ext cx="2120569" cy="9747"/>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rot="179321">
            <a:off x="7921224" y="2290877"/>
            <a:ext cx="457355" cy="22553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3" name="Rectangle 2">
            <a:extLst>
              <a:ext uri="{FF2B5EF4-FFF2-40B4-BE49-F238E27FC236}">
                <a16:creationId xmlns:a16="http://schemas.microsoft.com/office/drawing/2014/main" id="{1C3F513E-E706-F178-4557-5CBA96C6FB4E}"/>
              </a:ext>
            </a:extLst>
          </p:cNvPr>
          <p:cNvSpPr/>
          <p:nvPr/>
        </p:nvSpPr>
        <p:spPr>
          <a:xfrm>
            <a:off x="9623235" y="1355924"/>
            <a:ext cx="2386071" cy="2455391"/>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4" name="Group 3">
            <a:extLst>
              <a:ext uri="{FF2B5EF4-FFF2-40B4-BE49-F238E27FC236}">
                <a16:creationId xmlns:a16="http://schemas.microsoft.com/office/drawing/2014/main" id="{81210588-0BC0-6678-04F2-06A224E22565}"/>
              </a:ext>
            </a:extLst>
          </p:cNvPr>
          <p:cNvGrpSpPr/>
          <p:nvPr/>
        </p:nvGrpSpPr>
        <p:grpSpPr>
          <a:xfrm rot="806253">
            <a:off x="9818880" y="2537877"/>
            <a:ext cx="2023964" cy="59637"/>
            <a:chOff x="10904622" y="10896600"/>
            <a:chExt cx="4449678" cy="131112"/>
          </a:xfrm>
        </p:grpSpPr>
        <p:cxnSp>
          <p:nvCxnSpPr>
            <p:cNvPr id="5" name="Straight Connector 4">
              <a:extLst>
                <a:ext uri="{FF2B5EF4-FFF2-40B4-BE49-F238E27FC236}">
                  <a16:creationId xmlns:a16="http://schemas.microsoft.com/office/drawing/2014/main" id="{D2BFC76E-83ED-2590-93DD-3FEBD058FA34}"/>
                </a:ext>
              </a:extLst>
            </p:cNvPr>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6EA71FA-1DC3-1A75-9573-C2642588F68B}"/>
                </a:ext>
              </a:extLst>
            </p:cNvPr>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0" name="Straight Connector 25599">
              <a:extLst>
                <a:ext uri="{FF2B5EF4-FFF2-40B4-BE49-F238E27FC236}">
                  <a16:creationId xmlns:a16="http://schemas.microsoft.com/office/drawing/2014/main" id="{D07B663F-73D0-F35C-C57B-527B89C9D68A}"/>
                </a:ext>
              </a:extLst>
            </p:cNvPr>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1" name="Straight Connector 25600">
              <a:extLst>
                <a:ext uri="{FF2B5EF4-FFF2-40B4-BE49-F238E27FC236}">
                  <a16:creationId xmlns:a16="http://schemas.microsoft.com/office/drawing/2014/main" id="{4D2C3422-1BB9-DF1D-2181-C8AAACCA5C61}"/>
                </a:ext>
              </a:extLst>
            </p:cNvPr>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3" name="Straight Connector 25602">
              <a:extLst>
                <a:ext uri="{FF2B5EF4-FFF2-40B4-BE49-F238E27FC236}">
                  <a16:creationId xmlns:a16="http://schemas.microsoft.com/office/drawing/2014/main" id="{CA5FC8A0-BC34-36C3-04EF-8520CE7F99C1}"/>
                </a:ext>
              </a:extLst>
            </p:cNvPr>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4" name="Straight Connector 25603">
              <a:extLst>
                <a:ext uri="{FF2B5EF4-FFF2-40B4-BE49-F238E27FC236}">
                  <a16:creationId xmlns:a16="http://schemas.microsoft.com/office/drawing/2014/main" id="{0AB7EEDE-424D-8E04-70B7-331B1A42525C}"/>
                </a:ext>
              </a:extLst>
            </p:cNvPr>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5" name="Straight Connector 25604">
              <a:extLst>
                <a:ext uri="{FF2B5EF4-FFF2-40B4-BE49-F238E27FC236}">
                  <a16:creationId xmlns:a16="http://schemas.microsoft.com/office/drawing/2014/main" id="{59F70782-7F5F-74DA-1763-56EAD4D1E610}"/>
                </a:ext>
              </a:extLst>
            </p:cNvPr>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6" name="Straight Connector 25605">
              <a:extLst>
                <a:ext uri="{FF2B5EF4-FFF2-40B4-BE49-F238E27FC236}">
                  <a16:creationId xmlns:a16="http://schemas.microsoft.com/office/drawing/2014/main" id="{DDAD8BE0-E714-76C2-6603-AA55653A5C63}"/>
                </a:ext>
              </a:extLst>
            </p:cNvPr>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7" name="Straight Connector 25606">
              <a:extLst>
                <a:ext uri="{FF2B5EF4-FFF2-40B4-BE49-F238E27FC236}">
                  <a16:creationId xmlns:a16="http://schemas.microsoft.com/office/drawing/2014/main" id="{BD77EFC7-8364-D0C9-2FFD-FCF902C8FB84}"/>
                </a:ext>
              </a:extLst>
            </p:cNvPr>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08" name="Straight Connector 25607">
              <a:extLst>
                <a:ext uri="{FF2B5EF4-FFF2-40B4-BE49-F238E27FC236}">
                  <a16:creationId xmlns:a16="http://schemas.microsoft.com/office/drawing/2014/main" id="{F9C9E9E4-3E99-FD09-845D-CD9698EE2672}"/>
                </a:ext>
              </a:extLst>
            </p:cNvPr>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0" name="Straight Connector 25609">
              <a:extLst>
                <a:ext uri="{FF2B5EF4-FFF2-40B4-BE49-F238E27FC236}">
                  <a16:creationId xmlns:a16="http://schemas.microsoft.com/office/drawing/2014/main" id="{84E22FDD-4412-651C-D503-089C35989049}"/>
                </a:ext>
              </a:extLst>
            </p:cNvPr>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1" name="Straight Connector 25610">
              <a:extLst>
                <a:ext uri="{FF2B5EF4-FFF2-40B4-BE49-F238E27FC236}">
                  <a16:creationId xmlns:a16="http://schemas.microsoft.com/office/drawing/2014/main" id="{262599C7-22E9-AEDD-BDD3-491017FA1302}"/>
                </a:ext>
              </a:extLst>
            </p:cNvPr>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2" name="Straight Connector 25611">
              <a:extLst>
                <a:ext uri="{FF2B5EF4-FFF2-40B4-BE49-F238E27FC236}">
                  <a16:creationId xmlns:a16="http://schemas.microsoft.com/office/drawing/2014/main" id="{E1F853E8-59CF-567B-03AC-97838DB87C5B}"/>
                </a:ext>
              </a:extLst>
            </p:cNvPr>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3" name="Straight Connector 25612">
              <a:extLst>
                <a:ext uri="{FF2B5EF4-FFF2-40B4-BE49-F238E27FC236}">
                  <a16:creationId xmlns:a16="http://schemas.microsoft.com/office/drawing/2014/main" id="{7E3396EA-1F7C-010D-AA69-DE65BAFF4126}"/>
                </a:ext>
              </a:extLst>
            </p:cNvPr>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4" name="Straight Connector 25613">
              <a:extLst>
                <a:ext uri="{FF2B5EF4-FFF2-40B4-BE49-F238E27FC236}">
                  <a16:creationId xmlns:a16="http://schemas.microsoft.com/office/drawing/2014/main" id="{C1DEBE51-CA0D-7D9A-5E22-45EE16C81D9B}"/>
                </a:ext>
              </a:extLst>
            </p:cNvPr>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5" name="Straight Connector 25614">
              <a:extLst>
                <a:ext uri="{FF2B5EF4-FFF2-40B4-BE49-F238E27FC236}">
                  <a16:creationId xmlns:a16="http://schemas.microsoft.com/office/drawing/2014/main" id="{2452A05E-B5A1-8BB6-6036-5813CD804574}"/>
                </a:ext>
              </a:extLst>
            </p:cNvPr>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6" name="Straight Connector 25615">
              <a:extLst>
                <a:ext uri="{FF2B5EF4-FFF2-40B4-BE49-F238E27FC236}">
                  <a16:creationId xmlns:a16="http://schemas.microsoft.com/office/drawing/2014/main" id="{074A0262-B433-E5B3-D16C-1A059DC06CEA}"/>
                </a:ext>
              </a:extLst>
            </p:cNvPr>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7" name="Straight Connector 25616">
              <a:extLst>
                <a:ext uri="{FF2B5EF4-FFF2-40B4-BE49-F238E27FC236}">
                  <a16:creationId xmlns:a16="http://schemas.microsoft.com/office/drawing/2014/main" id="{FB0A17B4-D2DC-5879-6271-3F0A570501D2}"/>
                </a:ext>
              </a:extLst>
            </p:cNvPr>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8" name="Straight Connector 25617">
              <a:extLst>
                <a:ext uri="{FF2B5EF4-FFF2-40B4-BE49-F238E27FC236}">
                  <a16:creationId xmlns:a16="http://schemas.microsoft.com/office/drawing/2014/main" id="{B0126918-63E5-3075-807B-B64C8DD8C349}"/>
                </a:ext>
              </a:extLst>
            </p:cNvPr>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19" name="Straight Connector 25618">
              <a:extLst>
                <a:ext uri="{FF2B5EF4-FFF2-40B4-BE49-F238E27FC236}">
                  <a16:creationId xmlns:a16="http://schemas.microsoft.com/office/drawing/2014/main" id="{338B4CC0-DE26-ACC4-BF97-BD9384BDBBA8}"/>
                </a:ext>
              </a:extLst>
            </p:cNvPr>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0" name="Straight Connector 25619">
              <a:extLst>
                <a:ext uri="{FF2B5EF4-FFF2-40B4-BE49-F238E27FC236}">
                  <a16:creationId xmlns:a16="http://schemas.microsoft.com/office/drawing/2014/main" id="{D6A454A8-E15B-A562-802B-8E8CD08B7226}"/>
                </a:ext>
              </a:extLst>
            </p:cNvPr>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1" name="Straight Connector 25620">
              <a:extLst>
                <a:ext uri="{FF2B5EF4-FFF2-40B4-BE49-F238E27FC236}">
                  <a16:creationId xmlns:a16="http://schemas.microsoft.com/office/drawing/2014/main" id="{F045BADD-BEF7-1868-A3B5-F16EEC2AED43}"/>
                </a:ext>
              </a:extLst>
            </p:cNvPr>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2" name="Straight Connector 25621">
              <a:extLst>
                <a:ext uri="{FF2B5EF4-FFF2-40B4-BE49-F238E27FC236}">
                  <a16:creationId xmlns:a16="http://schemas.microsoft.com/office/drawing/2014/main" id="{32519462-BEAC-3611-74B4-94F5956C253D}"/>
                </a:ext>
              </a:extLst>
            </p:cNvPr>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3" name="Straight Connector 25622">
              <a:extLst>
                <a:ext uri="{FF2B5EF4-FFF2-40B4-BE49-F238E27FC236}">
                  <a16:creationId xmlns:a16="http://schemas.microsoft.com/office/drawing/2014/main" id="{B7527C79-A5D8-EB23-947C-75F34363F2D8}"/>
                </a:ext>
              </a:extLst>
            </p:cNvPr>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4" name="Straight Connector 25623">
              <a:extLst>
                <a:ext uri="{FF2B5EF4-FFF2-40B4-BE49-F238E27FC236}">
                  <a16:creationId xmlns:a16="http://schemas.microsoft.com/office/drawing/2014/main" id="{8BEC58DC-D787-E683-606B-9A4742B7780C}"/>
                </a:ext>
              </a:extLst>
            </p:cNvPr>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5" name="Straight Connector 25624">
              <a:extLst>
                <a:ext uri="{FF2B5EF4-FFF2-40B4-BE49-F238E27FC236}">
                  <a16:creationId xmlns:a16="http://schemas.microsoft.com/office/drawing/2014/main" id="{0CDE0D99-491E-1420-D6E5-E6F386645CE1}"/>
                </a:ext>
              </a:extLst>
            </p:cNvPr>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6" name="Straight Connector 25625">
              <a:extLst>
                <a:ext uri="{FF2B5EF4-FFF2-40B4-BE49-F238E27FC236}">
                  <a16:creationId xmlns:a16="http://schemas.microsoft.com/office/drawing/2014/main" id="{670436AB-D478-0176-D433-5CBF26E91CB7}"/>
                </a:ext>
              </a:extLst>
            </p:cNvPr>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7" name="Straight Connector 25626">
              <a:extLst>
                <a:ext uri="{FF2B5EF4-FFF2-40B4-BE49-F238E27FC236}">
                  <a16:creationId xmlns:a16="http://schemas.microsoft.com/office/drawing/2014/main" id="{319D0302-3096-BD8F-E26F-73A6AE093A43}"/>
                </a:ext>
              </a:extLst>
            </p:cNvPr>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8" name="Straight Connector 25627">
              <a:extLst>
                <a:ext uri="{FF2B5EF4-FFF2-40B4-BE49-F238E27FC236}">
                  <a16:creationId xmlns:a16="http://schemas.microsoft.com/office/drawing/2014/main" id="{23F3B7D7-6805-88F8-1E97-42C512866828}"/>
                </a:ext>
              </a:extLst>
            </p:cNvPr>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29" name="Straight Connector 25628">
              <a:extLst>
                <a:ext uri="{FF2B5EF4-FFF2-40B4-BE49-F238E27FC236}">
                  <a16:creationId xmlns:a16="http://schemas.microsoft.com/office/drawing/2014/main" id="{4D7805C8-50FC-1D65-084B-407B0760E6E6}"/>
                </a:ext>
              </a:extLst>
            </p:cNvPr>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30" name="Straight Connector 25629">
              <a:extLst>
                <a:ext uri="{FF2B5EF4-FFF2-40B4-BE49-F238E27FC236}">
                  <a16:creationId xmlns:a16="http://schemas.microsoft.com/office/drawing/2014/main" id="{51A2A02B-B3B4-678A-F352-E767937D3843}"/>
                </a:ext>
              </a:extLst>
            </p:cNvPr>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31" name="Straight Connector 25630">
              <a:extLst>
                <a:ext uri="{FF2B5EF4-FFF2-40B4-BE49-F238E27FC236}">
                  <a16:creationId xmlns:a16="http://schemas.microsoft.com/office/drawing/2014/main" id="{7179A1D0-DC60-70B0-B43B-87716204B1FD}"/>
                </a:ext>
              </a:extLst>
            </p:cNvPr>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5632" name="Straight Connector 25631">
            <a:extLst>
              <a:ext uri="{FF2B5EF4-FFF2-40B4-BE49-F238E27FC236}">
                <a16:creationId xmlns:a16="http://schemas.microsoft.com/office/drawing/2014/main" id="{39C7981B-9759-5B15-26DD-B322616DFA55}"/>
              </a:ext>
            </a:extLst>
          </p:cNvPr>
          <p:cNvCxnSpPr>
            <a:cxnSpLocks/>
          </p:cNvCxnSpPr>
          <p:nvPr/>
        </p:nvCxnSpPr>
        <p:spPr>
          <a:xfrm rot="806253" flipV="1">
            <a:off x="9809442" y="2526055"/>
            <a:ext cx="2052556"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633" name="Oval 25632">
            <a:extLst>
              <a:ext uri="{FF2B5EF4-FFF2-40B4-BE49-F238E27FC236}">
                <a16:creationId xmlns:a16="http://schemas.microsoft.com/office/drawing/2014/main" id="{B9493B40-0076-3AD7-518F-CA7072CCC5CC}"/>
              </a:ext>
            </a:extLst>
          </p:cNvPr>
          <p:cNvSpPr/>
          <p:nvPr/>
        </p:nvSpPr>
        <p:spPr>
          <a:xfrm>
            <a:off x="10156357" y="2753688"/>
            <a:ext cx="493907"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5634" name="Freeform 25633">
            <a:extLst>
              <a:ext uri="{FF2B5EF4-FFF2-40B4-BE49-F238E27FC236}">
                <a16:creationId xmlns:a16="http://schemas.microsoft.com/office/drawing/2014/main" id="{623F7E08-C7A2-105C-5C2E-5FE85868D1D9}"/>
              </a:ext>
            </a:extLst>
          </p:cNvPr>
          <p:cNvSpPr/>
          <p:nvPr/>
        </p:nvSpPr>
        <p:spPr>
          <a:xfrm>
            <a:off x="9791060" y="2366529"/>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5635" name="Freeform 25634">
            <a:extLst>
              <a:ext uri="{FF2B5EF4-FFF2-40B4-BE49-F238E27FC236}">
                <a16:creationId xmlns:a16="http://schemas.microsoft.com/office/drawing/2014/main" id="{936382E3-06AE-3311-647C-57C1BEDAD824}"/>
              </a:ext>
            </a:extLst>
          </p:cNvPr>
          <p:cNvSpPr/>
          <p:nvPr/>
        </p:nvSpPr>
        <p:spPr>
          <a:xfrm>
            <a:off x="9805655" y="2184354"/>
            <a:ext cx="2090548" cy="211499"/>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5636" name="Freeform 25635">
            <a:extLst>
              <a:ext uri="{FF2B5EF4-FFF2-40B4-BE49-F238E27FC236}">
                <a16:creationId xmlns:a16="http://schemas.microsoft.com/office/drawing/2014/main" id="{17FFBB20-C596-E170-12FE-564B16F1FC21}"/>
              </a:ext>
            </a:extLst>
          </p:cNvPr>
          <p:cNvSpPr/>
          <p:nvPr/>
        </p:nvSpPr>
        <p:spPr>
          <a:xfrm>
            <a:off x="9809303" y="1876486"/>
            <a:ext cx="2090548" cy="85203"/>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5637" name="Freeform 25636">
            <a:extLst>
              <a:ext uri="{FF2B5EF4-FFF2-40B4-BE49-F238E27FC236}">
                <a16:creationId xmlns:a16="http://schemas.microsoft.com/office/drawing/2014/main" id="{81573C3E-1B59-D636-FD6B-D23D56CC3A71}"/>
              </a:ext>
            </a:extLst>
          </p:cNvPr>
          <p:cNvSpPr/>
          <p:nvPr/>
        </p:nvSpPr>
        <p:spPr>
          <a:xfrm flipV="1">
            <a:off x="9794708" y="3191071"/>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cxnSp>
        <p:nvCxnSpPr>
          <p:cNvPr id="25642" name="Straight Connector 25641">
            <a:extLst>
              <a:ext uri="{FF2B5EF4-FFF2-40B4-BE49-F238E27FC236}">
                <a16:creationId xmlns:a16="http://schemas.microsoft.com/office/drawing/2014/main" id="{33ECA34C-5A28-7C78-C2A3-7F04F3AA9DBC}"/>
              </a:ext>
            </a:extLst>
          </p:cNvPr>
          <p:cNvCxnSpPr/>
          <p:nvPr/>
        </p:nvCxnSpPr>
        <p:spPr>
          <a:xfrm flipV="1">
            <a:off x="9775635" y="1546907"/>
            <a:ext cx="2120569" cy="9747"/>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643" name="Freeform 25642">
            <a:extLst>
              <a:ext uri="{FF2B5EF4-FFF2-40B4-BE49-F238E27FC236}">
                <a16:creationId xmlns:a16="http://schemas.microsoft.com/office/drawing/2014/main" id="{63DF7425-ACC5-CF6B-9684-219EB86BE8D2}"/>
              </a:ext>
            </a:extLst>
          </p:cNvPr>
          <p:cNvSpPr/>
          <p:nvPr/>
        </p:nvSpPr>
        <p:spPr>
          <a:xfrm rot="875971">
            <a:off x="10574593" y="2255549"/>
            <a:ext cx="457355" cy="22553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5647" name="Rectangle 2051">
            <a:extLst>
              <a:ext uri="{FF2B5EF4-FFF2-40B4-BE49-F238E27FC236}">
                <a16:creationId xmlns:a16="http://schemas.microsoft.com/office/drawing/2014/main" id="{29318777-2456-5F22-C92B-D10B1AE39C88}"/>
              </a:ext>
            </a:extLst>
          </p:cNvPr>
          <p:cNvSpPr txBox="1">
            <a:spLocks noChangeArrowheads="1"/>
          </p:cNvSpPr>
          <p:nvPr/>
        </p:nvSpPr>
        <p:spPr>
          <a:xfrm>
            <a:off x="9429342" y="3846572"/>
            <a:ext cx="2784864" cy="234220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Exaggerated (!), but you can imagine a scenario where the height difference and gravity attraction “conspire” to keep the water still on the side of a hill!</a:t>
            </a:r>
          </a:p>
        </p:txBody>
      </p:sp>
    </p:spTree>
    <p:extLst>
      <p:ext uri="{BB962C8B-B14F-4D97-AF65-F5344CB8AC3E}">
        <p14:creationId xmlns:p14="http://schemas.microsoft.com/office/powerpoint/2010/main" val="425834552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92745" y="2849836"/>
            <a:ext cx="2241395" cy="1768218"/>
            <a:chOff x="5743014" y="2040131"/>
            <a:chExt cx="1983376" cy="1676271"/>
          </a:xfrm>
        </p:grpSpPr>
        <p:grpSp>
          <p:nvGrpSpPr>
            <p:cNvPr id="36" name="Group 35"/>
            <p:cNvGrpSpPr/>
            <p:nvPr/>
          </p:nvGrpSpPr>
          <p:grpSpPr>
            <a:xfrm>
              <a:off x="5743014" y="2040131"/>
              <a:ext cx="1983376" cy="1676271"/>
              <a:chOff x="3293055" y="1234042"/>
              <a:chExt cx="2707696" cy="2220235"/>
            </a:xfrm>
          </p:grpSpPr>
          <p:sp>
            <p:nvSpPr>
              <p:cNvPr id="37" name="Oval 36"/>
              <p:cNvSpPr/>
              <p:nvPr/>
            </p:nvSpPr>
            <p:spPr>
              <a:xfrm rot="21446841">
                <a:off x="3372854" y="1447589"/>
                <a:ext cx="1029834" cy="106839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38" name="Oval 37"/>
              <p:cNvSpPr/>
              <p:nvPr/>
            </p:nvSpPr>
            <p:spPr>
              <a:xfrm rot="21446841">
                <a:off x="4208772" y="1234042"/>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cs typeface="Arial" panose="020B0604020202020204" pitchFamily="34" charset="0"/>
                </a:endParaRPr>
              </a:p>
            </p:txBody>
          </p:sp>
          <p:sp>
            <p:nvSpPr>
              <p:cNvPr id="39" name="Oval 38"/>
              <p:cNvSpPr/>
              <p:nvPr/>
            </p:nvSpPr>
            <p:spPr>
              <a:xfrm rot="21446841">
                <a:off x="4959576" y="1601033"/>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50" name="Oval 49"/>
              <p:cNvSpPr/>
              <p:nvPr/>
            </p:nvSpPr>
            <p:spPr>
              <a:xfrm rot="21446841">
                <a:off x="3293055" y="2256097"/>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51" name="Oval 50"/>
              <p:cNvSpPr/>
              <p:nvPr/>
            </p:nvSpPr>
            <p:spPr>
              <a:xfrm rot="21446841">
                <a:off x="3382545" y="1282245"/>
                <a:ext cx="2449869" cy="2172032"/>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grpSp>
        <p:sp>
          <p:nvSpPr>
            <p:cNvPr id="52" name="Freeform 51"/>
            <p:cNvSpPr/>
            <p:nvPr/>
          </p:nvSpPr>
          <p:spPr>
            <a:xfrm rot="21446841">
              <a:off x="5918756" y="2324157"/>
              <a:ext cx="763243" cy="1161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53" name="Freeform 52"/>
            <p:cNvSpPr/>
            <p:nvPr/>
          </p:nvSpPr>
          <p:spPr>
            <a:xfrm rot="21446841" flipH="1" flipV="1">
              <a:off x="6708475" y="2142832"/>
              <a:ext cx="839804" cy="107506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grpSp>
      <p:sp>
        <p:nvSpPr>
          <p:cNvPr id="25602" name="Rectangle 4"/>
          <p:cNvSpPr>
            <a:spLocks noGrp="1"/>
          </p:cNvSpPr>
          <p:nvPr>
            <p:ph type="ctrTitle"/>
          </p:nvPr>
        </p:nvSpPr>
        <p:spPr>
          <a:xfrm>
            <a:off x="1336768" y="687889"/>
            <a:ext cx="8382000" cy="409575"/>
          </a:xfrm>
        </p:spPr>
        <p:txBody>
          <a:bodyPr>
            <a:normAutofit fontScale="90000"/>
          </a:bodyPr>
          <a:lstStyle/>
          <a:p>
            <a:pPr algn="l" eaLnBrk="1" hangingPunct="1"/>
            <a:r>
              <a:rPr lang="en-US" altLang="en-US" sz="3600" b="1" dirty="0">
                <a:latin typeface="+mn-lt"/>
                <a:cs typeface="Arial" panose="020B0604020202020204" pitchFamily="34" charset="0"/>
              </a:rPr>
              <a:t>Properties of Earth’s Gravity Field, W</a:t>
            </a:r>
          </a:p>
        </p:txBody>
      </p:sp>
      <p:sp>
        <p:nvSpPr>
          <p:cNvPr id="25604" name="Rectangle 1"/>
          <p:cNvSpPr>
            <a:spLocks noChangeArrowheads="1"/>
          </p:cNvSpPr>
          <p:nvPr/>
        </p:nvSpPr>
        <p:spPr bwMode="auto">
          <a:xfrm>
            <a:off x="5243281" y="1458154"/>
            <a:ext cx="6633419"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2000" dirty="0">
                <a:latin typeface="+mn-lt"/>
              </a:rPr>
              <a:t>Each line around the Earth is where W is equal to some constant.</a:t>
            </a:r>
          </a:p>
          <a:p>
            <a:pPr>
              <a:spcBef>
                <a:spcPct val="0"/>
              </a:spcBef>
            </a:pPr>
            <a:r>
              <a:rPr lang="en-US" altLang="en-US" sz="2000" dirty="0">
                <a:latin typeface="+mn-lt"/>
              </a:rPr>
              <a:t>It’s a surface of constant geopotential enveloping the Earth.</a:t>
            </a:r>
          </a:p>
          <a:p>
            <a:pPr>
              <a:spcBef>
                <a:spcPct val="0"/>
              </a:spcBef>
            </a:pPr>
            <a:r>
              <a:rPr lang="en-US" altLang="en-US" sz="2000" dirty="0">
                <a:latin typeface="+mn-lt"/>
              </a:rPr>
              <a:t>Water doesn’t flow along a surface – remember, they’re level.</a:t>
            </a:r>
          </a:p>
          <a:p>
            <a:pPr>
              <a:spcBef>
                <a:spcPct val="0"/>
              </a:spcBef>
            </a:pPr>
            <a:r>
              <a:rPr lang="en-US" altLang="en-US" sz="2000" dirty="0">
                <a:latin typeface="+mn-lt"/>
              </a:rPr>
              <a:t>There are infinitely many level surfaces.  They are not necessarily parallel to each other, but never intersect.  </a:t>
            </a:r>
          </a:p>
          <a:p>
            <a:pPr>
              <a:spcBef>
                <a:spcPct val="0"/>
              </a:spcBef>
            </a:pPr>
            <a:r>
              <a:rPr lang="en-US" altLang="en-US" sz="2000" dirty="0">
                <a:latin typeface="+mn-lt"/>
              </a:rPr>
              <a:t>Up close they’re lumpy blobs, but farther out they become more and more ellipsoidal.</a:t>
            </a:r>
          </a:p>
          <a:p>
            <a:pPr>
              <a:spcBef>
                <a:spcPct val="0"/>
              </a:spcBef>
            </a:pPr>
            <a:r>
              <a:rPr lang="en-US" altLang="en-US" sz="2000" b="1" dirty="0">
                <a:latin typeface="+mn-lt"/>
              </a:rPr>
              <a:t>Plumb lines </a:t>
            </a:r>
            <a:r>
              <a:rPr lang="en-US" altLang="en-US" sz="2000" dirty="0">
                <a:latin typeface="+mn-lt"/>
              </a:rPr>
              <a:t>are always perpendicular to every surface they intersect.</a:t>
            </a:r>
          </a:p>
          <a:p>
            <a:pPr>
              <a:spcBef>
                <a:spcPct val="0"/>
              </a:spcBef>
            </a:pPr>
            <a:r>
              <a:rPr lang="en-US" altLang="en-US" sz="2000" dirty="0">
                <a:latin typeface="+mn-lt"/>
              </a:rPr>
              <a:t>There is one level surface that, on average, best matches sea level – it’s called the </a:t>
            </a:r>
            <a:r>
              <a:rPr lang="en-US" altLang="en-US" sz="2000" b="1" dirty="0">
                <a:latin typeface="+mn-lt"/>
              </a:rPr>
              <a:t>Geoid</a:t>
            </a:r>
            <a:r>
              <a:rPr lang="en-US" altLang="en-US" sz="2000" dirty="0">
                <a:solidFill>
                  <a:schemeClr val="tx2"/>
                </a:solidFill>
                <a:latin typeface="+mn-lt"/>
              </a:rPr>
              <a:t>.  </a:t>
            </a:r>
            <a:r>
              <a:rPr lang="en-US" altLang="en-US" sz="2000" dirty="0">
                <a:latin typeface="+mn-lt"/>
              </a:rPr>
              <a:t>Remember that one!</a:t>
            </a:r>
          </a:p>
        </p:txBody>
      </p:sp>
      <p:grpSp>
        <p:nvGrpSpPr>
          <p:cNvPr id="4" name="Group 3"/>
          <p:cNvGrpSpPr/>
          <p:nvPr/>
        </p:nvGrpSpPr>
        <p:grpSpPr>
          <a:xfrm>
            <a:off x="1096409" y="1874132"/>
            <a:ext cx="3947916" cy="3463932"/>
            <a:chOff x="1096408" y="1456337"/>
            <a:chExt cx="3947916" cy="3463932"/>
          </a:xfrm>
        </p:grpSpPr>
        <p:sp>
          <p:nvSpPr>
            <p:cNvPr id="9" name="Oval 8"/>
            <p:cNvSpPr/>
            <p:nvPr/>
          </p:nvSpPr>
          <p:spPr>
            <a:xfrm rot="21446841">
              <a:off x="1721860" y="1975605"/>
              <a:ext cx="2872740" cy="261808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sp>
          <p:nvSpPr>
            <p:cNvPr id="10" name="Oval 9"/>
            <p:cNvSpPr/>
            <p:nvPr/>
          </p:nvSpPr>
          <p:spPr>
            <a:xfrm rot="21446841">
              <a:off x="1501105" y="1694143"/>
              <a:ext cx="3292729" cy="3061149"/>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sp>
          <p:nvSpPr>
            <p:cNvPr id="11" name="Oval 10"/>
            <p:cNvSpPr/>
            <p:nvPr/>
          </p:nvSpPr>
          <p:spPr>
            <a:xfrm rot="21446841">
              <a:off x="1096408" y="1456337"/>
              <a:ext cx="3947916" cy="3463932"/>
            </a:xfrm>
            <a:prstGeom prst="ellipse">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sp>
          <p:nvSpPr>
            <p:cNvPr id="14" name="Oval 13"/>
            <p:cNvSpPr/>
            <p:nvPr/>
          </p:nvSpPr>
          <p:spPr>
            <a:xfrm rot="21446841">
              <a:off x="1877289" y="2178929"/>
              <a:ext cx="2585577" cy="223617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grpSp>
      <p:sp>
        <p:nvSpPr>
          <p:cNvPr id="2" name="Freeform 1"/>
          <p:cNvSpPr/>
          <p:nvPr/>
        </p:nvSpPr>
        <p:spPr>
          <a:xfrm>
            <a:off x="2563329" y="1936779"/>
            <a:ext cx="387675" cy="90129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flipH="1">
            <a:off x="3405089" y="1925367"/>
            <a:ext cx="235615" cy="87623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flipH="1">
            <a:off x="4077291" y="2446867"/>
            <a:ext cx="461700" cy="58071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H="1">
            <a:off x="4301260" y="3196607"/>
            <a:ext cx="705949" cy="33788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flipH="1" flipV="1">
            <a:off x="4179646" y="4045464"/>
            <a:ext cx="635677" cy="40447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flipV="1">
            <a:off x="3400683" y="4577783"/>
            <a:ext cx="59031" cy="71362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flipV="1">
            <a:off x="2563331" y="4532505"/>
            <a:ext cx="270063" cy="75823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flipV="1">
            <a:off x="1696533" y="3991638"/>
            <a:ext cx="575947" cy="8388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672834" y="2446865"/>
            <a:ext cx="852316" cy="62199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flipV="1">
            <a:off x="1031616" y="3637350"/>
            <a:ext cx="1263592" cy="791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2092745" y="2805395"/>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087881" y="2801599"/>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28600" y="2854595"/>
            <a:ext cx="10598336" cy="3630361"/>
            <a:chOff x="228600" y="2989506"/>
            <a:chExt cx="10598336" cy="3630359"/>
          </a:xfrm>
        </p:grpSpPr>
        <p:sp>
          <p:nvSpPr>
            <p:cNvPr id="31" name="Rectangle 30"/>
            <p:cNvSpPr/>
            <p:nvPr/>
          </p:nvSpPr>
          <p:spPr>
            <a:xfrm>
              <a:off x="228600" y="6250533"/>
              <a:ext cx="10598336" cy="369332"/>
            </a:xfrm>
            <a:prstGeom prst="rect">
              <a:avLst/>
            </a:prstGeom>
          </p:spPr>
          <p:txBody>
            <a:bodyPr wrap="square">
              <a:spAutoFit/>
            </a:bodyPr>
            <a:lstStyle/>
            <a:p>
              <a:pPr>
                <a:defRPr/>
              </a:pPr>
              <a:r>
                <a:rPr lang="en-US" altLang="en-US" dirty="0">
                  <a:latin typeface="+mn-lt"/>
                </a:rPr>
                <a:t>Incidentally, here’s the </a:t>
              </a:r>
              <a:r>
                <a:rPr lang="en-US" altLang="en-US" dirty="0">
                  <a:solidFill>
                    <a:srgbClr val="00B050"/>
                  </a:solidFill>
                  <a:latin typeface="+mn-lt"/>
                </a:rPr>
                <a:t>Ellipsoid</a:t>
              </a:r>
              <a:r>
                <a:rPr lang="en-US" altLang="en-US" dirty="0">
                  <a:latin typeface="+mn-lt"/>
                </a:rPr>
                <a:t>.  It’ll come in handy later – it’s what the GNSS satellites “see”.</a:t>
              </a:r>
            </a:p>
          </p:txBody>
        </p:sp>
        <p:sp>
          <p:nvSpPr>
            <p:cNvPr id="32" name="Oval 31"/>
            <p:cNvSpPr/>
            <p:nvPr/>
          </p:nvSpPr>
          <p:spPr>
            <a:xfrm rot="21446841">
              <a:off x="2020123" y="2989506"/>
              <a:ext cx="2248491" cy="1752683"/>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grpSp>
      <p:sp>
        <p:nvSpPr>
          <p:cNvPr id="55" name="Freeform 54"/>
          <p:cNvSpPr/>
          <p:nvPr/>
        </p:nvSpPr>
        <p:spPr>
          <a:xfrm>
            <a:off x="2086276" y="2799995"/>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200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60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 grpId="0" animBg="1"/>
      <p:bldP spid="21" grpId="0" animBg="1"/>
      <p:bldP spid="22" grpId="0" animBg="1"/>
      <p:bldP spid="23" grpId="0" animBg="1"/>
      <p:bldP spid="24" grpId="0" animBg="1"/>
      <p:bldP spid="25" grpId="0" animBg="1"/>
      <p:bldP spid="26" grpId="0" animBg="1"/>
      <p:bldP spid="27" grpId="0" animBg="1"/>
      <p:bldP spid="28" grpId="0" animBg="1"/>
      <p:bldP spid="29" grpId="0" animBg="1"/>
      <p:bldP spid="41" grpId="0" animBg="1"/>
      <p:bldP spid="35"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762000" y="468430"/>
            <a:ext cx="8229600" cy="605296"/>
          </a:xfrm>
        </p:spPr>
        <p:txBody>
          <a:bodyPr/>
          <a:lstStyle/>
          <a:p>
            <a:pPr algn="l" defTabSz="911225"/>
            <a:r>
              <a:rPr lang="en-US" altLang="en-US" sz="3600" b="1" dirty="0">
                <a:latin typeface="+mn-lt"/>
                <a:cs typeface="Arial" panose="020B0604020202020204" pitchFamily="34" charset="0"/>
              </a:rPr>
              <a:t>Wait, one last detail!</a:t>
            </a:r>
          </a:p>
        </p:txBody>
      </p:sp>
      <p:pic>
        <p:nvPicPr>
          <p:cNvPr id="39939"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76401" y="2080260"/>
            <a:ext cx="3329940" cy="4308770"/>
          </a:xfrm>
        </p:spPr>
      </p:pic>
      <p:sp>
        <p:nvSpPr>
          <p:cNvPr id="39940" name="Rectangle 1"/>
          <p:cNvSpPr>
            <a:spLocks noChangeArrowheads="1"/>
          </p:cNvSpPr>
          <p:nvPr/>
        </p:nvSpPr>
        <p:spPr bwMode="auto">
          <a:xfrm>
            <a:off x="1126347" y="1047810"/>
            <a:ext cx="925209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latin typeface="+mn-lt"/>
              </a:rPr>
              <a:t>We still have to </a:t>
            </a:r>
            <a:r>
              <a:rPr lang="en-US" altLang="en-US" sz="2000" b="1" dirty="0">
                <a:latin typeface="+mn-lt"/>
              </a:rPr>
              <a:t>pick </a:t>
            </a:r>
            <a:r>
              <a:rPr lang="en-US" altLang="en-US" sz="2000" dirty="0">
                <a:latin typeface="+mn-lt"/>
              </a:rPr>
              <a:t>the W value that best matches “sea level” – at least in our region of the globe.  This defines specifically which geopotential surface is </a:t>
            </a:r>
            <a:r>
              <a:rPr lang="en-US" altLang="en-US" sz="2000" b="1" dirty="0">
                <a:latin typeface="+mn-lt"/>
              </a:rPr>
              <a:t>the</a:t>
            </a:r>
            <a:r>
              <a:rPr lang="en-US" altLang="en-US" sz="2000" dirty="0">
                <a:latin typeface="+mn-lt"/>
              </a:rPr>
              <a:t> geoid.  </a:t>
            </a:r>
          </a:p>
        </p:txBody>
      </p:sp>
      <p:sp>
        <p:nvSpPr>
          <p:cNvPr id="39941" name="Rectangle 6"/>
          <p:cNvSpPr>
            <a:spLocks noChangeArrowheads="1"/>
          </p:cNvSpPr>
          <p:nvPr/>
        </p:nvSpPr>
        <p:spPr bwMode="auto">
          <a:xfrm>
            <a:off x="5791200" y="2057400"/>
            <a:ext cx="3276600" cy="4619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dirty="0">
                <a:latin typeface="+mn-lt"/>
              </a:rPr>
              <a:t>W</a:t>
            </a:r>
            <a:r>
              <a:rPr lang="en-US" altLang="en-US" sz="2400" b="1" baseline="-25000" dirty="0">
                <a:latin typeface="+mn-lt"/>
              </a:rPr>
              <a:t>0</a:t>
            </a:r>
            <a:r>
              <a:rPr lang="en-US" altLang="en-US" sz="2400" b="1" dirty="0">
                <a:latin typeface="+mn-lt"/>
              </a:rPr>
              <a:t> ≡ 62,636,856.0 m</a:t>
            </a:r>
            <a:r>
              <a:rPr lang="en-US" altLang="en-US" sz="2400" b="1" baseline="30000" dirty="0">
                <a:latin typeface="+mn-lt"/>
              </a:rPr>
              <a:t>2</a:t>
            </a:r>
            <a:r>
              <a:rPr lang="en-US" altLang="en-US" sz="2400" b="1" dirty="0">
                <a:latin typeface="+mn-lt"/>
              </a:rPr>
              <a:t>/s</a:t>
            </a:r>
            <a:r>
              <a:rPr lang="en-US" altLang="en-US" sz="2400" b="1" baseline="30000" dirty="0">
                <a:latin typeface="+mn-lt"/>
              </a:rPr>
              <a:t>2</a:t>
            </a:r>
            <a:endParaRPr lang="en-US" altLang="en-US" sz="2400" b="1" dirty="0">
              <a:latin typeface="+mn-lt"/>
            </a:endParaRPr>
          </a:p>
        </p:txBody>
      </p:sp>
      <p:sp>
        <p:nvSpPr>
          <p:cNvPr id="7" name="Rectangle 1"/>
          <p:cNvSpPr>
            <a:spLocks noChangeArrowheads="1"/>
          </p:cNvSpPr>
          <p:nvPr/>
        </p:nvSpPr>
        <p:spPr bwMode="auto">
          <a:xfrm>
            <a:off x="5486400" y="2732782"/>
            <a:ext cx="4410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latin typeface="+mn-lt"/>
              </a:rPr>
              <a:t>(Note: W</a:t>
            </a:r>
            <a:r>
              <a:rPr lang="en-US" altLang="en-US" sz="1600" baseline="-25000" dirty="0">
                <a:latin typeface="+mn-lt"/>
              </a:rPr>
              <a:t>0</a:t>
            </a:r>
            <a:r>
              <a:rPr lang="en-US" altLang="en-US" sz="1600" dirty="0">
                <a:latin typeface="+mn-lt"/>
              </a:rPr>
              <a:t> ~ </a:t>
            </a:r>
            <a:r>
              <a:rPr lang="en-US" altLang="en-US" sz="1600" dirty="0" err="1">
                <a:latin typeface="+mn-lt"/>
              </a:rPr>
              <a:t>GM</a:t>
            </a:r>
            <a:r>
              <a:rPr lang="en-US" altLang="en-US" sz="1600" baseline="-25000" dirty="0" err="1">
                <a:latin typeface="+mn-lt"/>
              </a:rPr>
              <a:t>e</a:t>
            </a:r>
            <a:r>
              <a:rPr lang="en-US" altLang="en-US" sz="1600" dirty="0">
                <a:latin typeface="+mn-lt"/>
              </a:rPr>
              <a:t>/R</a:t>
            </a:r>
            <a:r>
              <a:rPr lang="en-US" altLang="en-US" sz="1600" baseline="-25000" dirty="0">
                <a:latin typeface="+mn-lt"/>
              </a:rPr>
              <a:t>e</a:t>
            </a:r>
            <a:r>
              <a:rPr lang="en-US" altLang="en-US" sz="1600" dirty="0">
                <a:latin typeface="+mn-lt"/>
              </a:rPr>
              <a:t>. The above definition effectively defines the combination of the gravitational constant and the mass and radius of the Earth, convenient for North America.)</a:t>
            </a:r>
          </a:p>
        </p:txBody>
      </p:sp>
      <p:sp>
        <p:nvSpPr>
          <p:cNvPr id="2" name="Rectangle 1"/>
          <p:cNvSpPr/>
          <p:nvPr/>
        </p:nvSpPr>
        <p:spPr>
          <a:xfrm>
            <a:off x="5257800" y="3886200"/>
            <a:ext cx="6705600" cy="1877437"/>
          </a:xfrm>
          <a:prstGeom prst="rect">
            <a:avLst/>
          </a:prstGeom>
        </p:spPr>
        <p:txBody>
          <a:bodyPr wrap="square">
            <a:spAutoFit/>
          </a:bodyPr>
          <a:lstStyle/>
          <a:p>
            <a:pPr>
              <a:defRPr/>
            </a:pPr>
            <a:r>
              <a:rPr lang="en-US" b="1" dirty="0">
                <a:solidFill>
                  <a:srgbClr val="FF0000"/>
                </a:solidFill>
                <a:latin typeface="+mn-lt"/>
              </a:rPr>
              <a:t>The North American-Pacific Geopotential Datum of 2022 (NAPGD2022)</a:t>
            </a:r>
            <a:r>
              <a:rPr lang="en-US" dirty="0">
                <a:solidFill>
                  <a:srgbClr val="FF0000"/>
                </a:solidFill>
                <a:latin typeface="+mn-lt"/>
              </a:rPr>
              <a:t> </a:t>
            </a:r>
            <a:r>
              <a:rPr lang="en-US" dirty="0">
                <a:latin typeface="+mn-lt"/>
              </a:rPr>
              <a:t>will contain information for:</a:t>
            </a:r>
          </a:p>
          <a:p>
            <a:pPr marL="742950" lvl="1" indent="-285750">
              <a:buFont typeface="Arial" panose="020B0604020202020204" pitchFamily="34" charset="0"/>
              <a:buChar char="•"/>
              <a:defRPr/>
            </a:pPr>
            <a:r>
              <a:rPr lang="en-US" sz="1600" dirty="0">
                <a:latin typeface="+mn-lt"/>
              </a:rPr>
              <a:t>N, the geoid undulation (GEOID2022 – purely gravity)</a:t>
            </a:r>
          </a:p>
          <a:p>
            <a:pPr marL="742950" lvl="1" indent="-285750">
              <a:buFont typeface="Arial" panose="020B0604020202020204" pitchFamily="34" charset="0"/>
              <a:buChar char="•"/>
              <a:defRPr/>
            </a:pPr>
            <a:r>
              <a:rPr lang="en-US" sz="1600" dirty="0">
                <a:latin typeface="+mn-lt"/>
              </a:rPr>
              <a:t>Gravity anomalies (GRAV2022)</a:t>
            </a:r>
          </a:p>
          <a:p>
            <a:pPr marL="742950" lvl="1" indent="-285750">
              <a:buFont typeface="Arial" panose="020B0604020202020204" pitchFamily="34" charset="0"/>
              <a:buChar char="•"/>
              <a:defRPr/>
            </a:pPr>
            <a:r>
              <a:rPr lang="en-US" sz="1600" dirty="0">
                <a:latin typeface="+mn-lt"/>
              </a:rPr>
              <a:t>Orthometric heights</a:t>
            </a:r>
          </a:p>
          <a:p>
            <a:pPr marL="742950" lvl="1" indent="-285750">
              <a:buFont typeface="Arial" panose="020B0604020202020204" pitchFamily="34" charset="0"/>
              <a:buChar char="•"/>
              <a:defRPr/>
            </a:pPr>
            <a:r>
              <a:rPr lang="en-US" sz="1600" dirty="0">
                <a:latin typeface="+mn-lt"/>
              </a:rPr>
              <a:t>Deflections of the vertical (DEFLEC2022)</a:t>
            </a:r>
          </a:p>
          <a:p>
            <a:pPr marL="742950" lvl="1" indent="-285750">
              <a:buFont typeface="Arial" panose="020B0604020202020204" pitchFamily="34" charset="0"/>
              <a:buChar char="•"/>
              <a:defRPr/>
            </a:pPr>
            <a:r>
              <a:rPr lang="en-US" sz="1600" dirty="0">
                <a:latin typeface="+mn-lt"/>
              </a:rPr>
              <a:t>&amp; other gravity field information (GM2022)</a:t>
            </a:r>
          </a:p>
        </p:txBody>
      </p:sp>
      <p:grpSp>
        <p:nvGrpSpPr>
          <p:cNvPr id="4" name="Group 3">
            <a:extLst>
              <a:ext uri="{FF2B5EF4-FFF2-40B4-BE49-F238E27FC236}">
                <a16:creationId xmlns:a16="http://schemas.microsoft.com/office/drawing/2014/main" id="{8E6C7870-E594-468D-BBA3-ECED0D87EB3E}"/>
              </a:ext>
            </a:extLst>
          </p:cNvPr>
          <p:cNvGrpSpPr/>
          <p:nvPr/>
        </p:nvGrpSpPr>
        <p:grpSpPr>
          <a:xfrm>
            <a:off x="8529312" y="1143000"/>
            <a:ext cx="3942091" cy="5562600"/>
            <a:chOff x="8529312" y="1143000"/>
            <a:chExt cx="3942091" cy="5562600"/>
          </a:xfrm>
        </p:grpSpPr>
        <p:sp>
          <p:nvSpPr>
            <p:cNvPr id="8" name="Oval Callout 7"/>
            <p:cNvSpPr/>
            <p:nvPr/>
          </p:nvSpPr>
          <p:spPr>
            <a:xfrm>
              <a:off x="10281912" y="1143000"/>
              <a:ext cx="2038350" cy="1447800"/>
            </a:xfrm>
            <a:prstGeom prst="wedgeEllipseCallout">
              <a:avLst>
                <a:gd name="adj1" fmla="val -105715"/>
                <a:gd name="adj2" fmla="val 3344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That’s the fancy new sea level, right there*</a:t>
              </a:r>
            </a:p>
          </p:txBody>
        </p:sp>
        <p:sp>
          <p:nvSpPr>
            <p:cNvPr id="9" name="Rectangle 8"/>
            <p:cNvSpPr/>
            <p:nvPr/>
          </p:nvSpPr>
          <p:spPr>
            <a:xfrm>
              <a:off x="8529312" y="6367046"/>
              <a:ext cx="3942091" cy="338554"/>
            </a:xfrm>
            <a:prstGeom prst="rect">
              <a:avLst/>
            </a:prstGeom>
          </p:spPr>
          <p:txBody>
            <a:bodyPr wrap="square">
              <a:spAutoFit/>
            </a:bodyPr>
            <a:lstStyle/>
            <a:p>
              <a:r>
                <a:rPr lang="en-US" sz="1600" dirty="0">
                  <a:latin typeface="+mn-lt"/>
                </a:rPr>
                <a:t>*Subject to change in roughly 2025…</a:t>
              </a:r>
              <a:endParaRPr lang="en-US" altLang="en-US" sz="1600" dirty="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64143" y="1127763"/>
            <a:ext cx="10684041" cy="561975"/>
          </a:xfrm>
        </p:spPr>
        <p:txBody>
          <a:bodyPr/>
          <a:lstStyle/>
          <a:p>
            <a:pPr eaLnBrk="1" hangingPunct="1"/>
            <a:r>
              <a:rPr lang="en-US" altLang="en-US" sz="3600" b="1" dirty="0">
                <a:latin typeface="+mn-lt"/>
                <a:cs typeface="Arial Narrow" panose="020B0604020202020204" pitchFamily="34" charset="0"/>
              </a:rPr>
              <a:t>Okay, so gravity is apparently important for “correcting” heights to better predict where  water will flow.   How does this work in practice?</a:t>
            </a:r>
          </a:p>
        </p:txBody>
      </p:sp>
    </p:spTree>
    <p:extLst>
      <p:ext uri="{BB962C8B-B14F-4D97-AF65-F5344CB8AC3E}">
        <p14:creationId xmlns:p14="http://schemas.microsoft.com/office/powerpoint/2010/main" val="117825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217991" y="4327085"/>
            <a:ext cx="3493008" cy="2530915"/>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32" indent="-285744">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2971" indent="-228594">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160"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349"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537"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726"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8914"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103"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62C6CF-AEF4-4FFB-979B-737D38FA3F4F}" type="slidenum">
              <a:rPr lang="en-US" altLang="en-US" sz="1200">
                <a:solidFill>
                  <a:srgbClr val="898989"/>
                </a:solidFill>
              </a:rPr>
              <a:pPr>
                <a:spcBef>
                  <a:spcPct val="0"/>
                </a:spcBef>
                <a:buFontTx/>
                <a:buNone/>
              </a:pPr>
              <a:t>14</a:t>
            </a:fld>
            <a:endParaRPr lang="en-US" altLang="en-US" sz="1200">
              <a:solidFill>
                <a:srgbClr val="898989"/>
              </a:solidFill>
            </a:endParaRPr>
          </a:p>
        </p:txBody>
      </p:sp>
      <p:sp>
        <p:nvSpPr>
          <p:cNvPr id="9" name="Freeform 8"/>
          <p:cNvSpPr/>
          <p:nvPr/>
        </p:nvSpPr>
        <p:spPr>
          <a:xfrm>
            <a:off x="-54864" y="1335024"/>
            <a:ext cx="12326112" cy="6056376"/>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p:cNvSpPr/>
          <p:nvPr/>
        </p:nvSpPr>
        <p:spPr>
          <a:xfrm>
            <a:off x="-685800" y="3907349"/>
            <a:ext cx="13716000" cy="5617652"/>
          </a:xfrm>
          <a:prstGeom prst="arc">
            <a:avLst>
              <a:gd name="adj1" fmla="val 10786829"/>
              <a:gd name="adj2" fmla="val 0"/>
            </a:avLst>
          </a:prstGeom>
          <a:ln w="76200">
            <a:solidFill>
              <a:srgbClr val="92D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4419600" y="1335026"/>
            <a:ext cx="2840736" cy="2539031"/>
            <a:chOff x="4419600" y="1335024"/>
            <a:chExt cx="2840736" cy="2539031"/>
          </a:xfrm>
        </p:grpSpPr>
        <p:cxnSp>
          <p:nvCxnSpPr>
            <p:cNvPr id="23" name="Straight Arrow Connector 22"/>
            <p:cNvCxnSpPr>
              <a:stCxn id="9" idx="75"/>
            </p:cNvCxnSpPr>
            <p:nvPr/>
          </p:nvCxnSpPr>
          <p:spPr>
            <a:xfrm flipH="1">
              <a:off x="7249668" y="1335024"/>
              <a:ext cx="10668" cy="2539031"/>
            </a:xfrm>
            <a:prstGeom prst="straightConnector1">
              <a:avLst/>
            </a:prstGeom>
            <a:ln w="25400">
              <a:solidFill>
                <a:srgbClr val="92D050"/>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flipH="1">
              <a:off x="6903720" y="3505200"/>
              <a:ext cx="307636" cy="273246"/>
              <a:chOff x="6934200" y="-2057400"/>
              <a:chExt cx="304800" cy="271609"/>
            </a:xfrm>
          </p:grpSpPr>
          <p:cxnSp>
            <p:nvCxnSpPr>
              <p:cNvPr id="54" name="Straight Connector 53"/>
              <p:cNvCxnSpPr/>
              <p:nvPr/>
            </p:nvCxnSpPr>
            <p:spPr>
              <a:xfrm>
                <a:off x="6934200" y="-2057400"/>
                <a:ext cx="3048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239000" y="-2057400"/>
                <a:ext cx="0" cy="27160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4419600" y="2286000"/>
              <a:ext cx="189821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a:solidFill>
                    <a:srgbClr val="92D050"/>
                  </a:solidFill>
                </a:rPr>
                <a:t>Ellipsoid Height, h</a:t>
              </a:r>
            </a:p>
            <a:p>
              <a:r>
                <a:rPr lang="en-US" b="1" dirty="0">
                  <a:solidFill>
                    <a:srgbClr val="92D050"/>
                  </a:solidFill>
                </a:rPr>
                <a:t>From GPS</a:t>
              </a:r>
            </a:p>
          </p:txBody>
        </p:sp>
      </p:grpSp>
      <p:grpSp>
        <p:nvGrpSpPr>
          <p:cNvPr id="3" name="Group 2"/>
          <p:cNvGrpSpPr/>
          <p:nvPr/>
        </p:nvGrpSpPr>
        <p:grpSpPr>
          <a:xfrm>
            <a:off x="7260337" y="1335024"/>
            <a:ext cx="2434387" cy="3846576"/>
            <a:chOff x="7260336" y="1335024"/>
            <a:chExt cx="2434388" cy="3846576"/>
          </a:xfrm>
        </p:grpSpPr>
        <p:cxnSp>
          <p:nvCxnSpPr>
            <p:cNvPr id="38" name="Straight Arrow Connector 37"/>
            <p:cNvCxnSpPr>
              <a:stCxn id="9" idx="75"/>
            </p:cNvCxnSpPr>
            <p:nvPr/>
          </p:nvCxnSpPr>
          <p:spPr>
            <a:xfrm>
              <a:off x="7260336" y="1335024"/>
              <a:ext cx="135636" cy="3846576"/>
            </a:xfrm>
            <a:prstGeom prst="straightConnector1">
              <a:avLst/>
            </a:prstGeom>
            <a:ln w="25400">
              <a:solidFill>
                <a:srgbClr val="FF33CC"/>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7406640" y="4833791"/>
              <a:ext cx="304800" cy="271609"/>
              <a:chOff x="6934200" y="-2057400"/>
              <a:chExt cx="304800" cy="271609"/>
            </a:xfrm>
          </p:grpSpPr>
          <p:cxnSp>
            <p:nvCxnSpPr>
              <p:cNvPr id="39" name="Straight Connector 38"/>
              <p:cNvCxnSpPr/>
              <p:nvPr/>
            </p:nvCxnSpPr>
            <p:spPr>
              <a:xfrm>
                <a:off x="6934200" y="-2057400"/>
                <a:ext cx="304800" cy="0"/>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239000" y="-2057400"/>
                <a:ext cx="0" cy="271609"/>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7391400" y="2971800"/>
              <a:ext cx="2303324"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err="1">
                  <a:solidFill>
                    <a:srgbClr val="FF33CC"/>
                  </a:solidFill>
                </a:rPr>
                <a:t>Orthometric</a:t>
              </a:r>
              <a:r>
                <a:rPr lang="en-US" b="1" dirty="0">
                  <a:solidFill>
                    <a:srgbClr val="FF33CC"/>
                  </a:solidFill>
                </a:rPr>
                <a:t> Height, H</a:t>
              </a:r>
            </a:p>
          </p:txBody>
        </p:sp>
      </p:grpSp>
      <p:grpSp>
        <p:nvGrpSpPr>
          <p:cNvPr id="4" name="Group 3"/>
          <p:cNvGrpSpPr/>
          <p:nvPr/>
        </p:nvGrpSpPr>
        <p:grpSpPr>
          <a:xfrm>
            <a:off x="4657056" y="3831149"/>
            <a:ext cx="2592613" cy="1303452"/>
            <a:chOff x="4657055" y="3831148"/>
            <a:chExt cx="2592613" cy="1303452"/>
          </a:xfrm>
        </p:grpSpPr>
        <p:cxnSp>
          <p:nvCxnSpPr>
            <p:cNvPr id="33" name="Straight Arrow Connector 32"/>
            <p:cNvCxnSpPr/>
            <p:nvPr/>
          </p:nvCxnSpPr>
          <p:spPr>
            <a:xfrm>
              <a:off x="7249668" y="3831148"/>
              <a:ext cx="0" cy="1303452"/>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657055" y="4191000"/>
              <a:ext cx="2554302"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a:solidFill>
                    <a:srgbClr val="FF0000"/>
                  </a:solidFill>
                </a:rPr>
                <a:t>Geoid Height, N</a:t>
              </a:r>
            </a:p>
            <a:p>
              <a:r>
                <a:rPr lang="en-US" b="1" dirty="0">
                  <a:solidFill>
                    <a:srgbClr val="FF0000"/>
                  </a:solidFill>
                </a:rPr>
                <a:t>From NGS</a:t>
              </a:r>
            </a:p>
          </p:txBody>
        </p:sp>
      </p:grpSp>
      <p:sp>
        <p:nvSpPr>
          <p:cNvPr id="61" name="TextBox 60"/>
          <p:cNvSpPr txBox="1"/>
          <p:nvPr/>
        </p:nvSpPr>
        <p:spPr>
          <a:xfrm>
            <a:off x="8215927" y="2085015"/>
            <a:ext cx="1593257" cy="369332"/>
          </a:xfrm>
          <a:prstGeom prst="rect">
            <a:avLst/>
          </a:prstGeom>
          <a:noFill/>
        </p:spPr>
        <p:txBody>
          <a:bodyPr wrap="none" rtlCol="0">
            <a:spAutoFit/>
          </a:bodyPr>
          <a:lstStyle/>
          <a:p>
            <a:r>
              <a:rPr lang="en-US" b="1" dirty="0">
                <a:solidFill>
                  <a:schemeClr val="tx1">
                    <a:lumMod val="95000"/>
                  </a:schemeClr>
                </a:solidFill>
              </a:rPr>
              <a:t>Earth’s Surface</a:t>
            </a:r>
          </a:p>
        </p:txBody>
      </p:sp>
      <p:sp>
        <p:nvSpPr>
          <p:cNvPr id="50" name="Freeform 49"/>
          <p:cNvSpPr/>
          <p:nvPr/>
        </p:nvSpPr>
        <p:spPr>
          <a:xfrm>
            <a:off x="-990600" y="4724401"/>
            <a:ext cx="14409255" cy="3694595"/>
          </a:xfrm>
          <a:custGeom>
            <a:avLst/>
            <a:gdLst>
              <a:gd name="connsiteX0" fmla="*/ 262421 w 14427835"/>
              <a:gd name="connsiteY0" fmla="*/ 1274250 h 3694595"/>
              <a:gd name="connsiteX1" fmla="*/ 1725461 w 14427835"/>
              <a:gd name="connsiteY1" fmla="*/ 603690 h 3694595"/>
              <a:gd name="connsiteX2" fmla="*/ 3142781 w 14427835"/>
              <a:gd name="connsiteY2" fmla="*/ 55050 h 3694595"/>
              <a:gd name="connsiteX3" fmla="*/ 4849661 w 14427835"/>
              <a:gd name="connsiteY3" fmla="*/ 85530 h 3694595"/>
              <a:gd name="connsiteX4" fmla="*/ 6571781 w 14427835"/>
              <a:gd name="connsiteY4" fmla="*/ 557970 h 3694595"/>
              <a:gd name="connsiteX5" fmla="*/ 8918741 w 14427835"/>
              <a:gd name="connsiteY5" fmla="*/ 375090 h 3694595"/>
              <a:gd name="connsiteX6" fmla="*/ 10899941 w 14427835"/>
              <a:gd name="connsiteY6" fmla="*/ 9330 h 3694595"/>
              <a:gd name="connsiteX7" fmla="*/ 12378221 w 14427835"/>
              <a:gd name="connsiteY7" fmla="*/ 100770 h 3694595"/>
              <a:gd name="connsiteX8" fmla="*/ 13368821 w 14427835"/>
              <a:gd name="connsiteY8" fmla="*/ 161730 h 3694595"/>
              <a:gd name="connsiteX9" fmla="*/ 14176541 w 14427835"/>
              <a:gd name="connsiteY9" fmla="*/ 817050 h 3694595"/>
              <a:gd name="connsiteX10" fmla="*/ 14420381 w 14427835"/>
              <a:gd name="connsiteY10" fmla="*/ 1609530 h 3694595"/>
              <a:gd name="connsiteX11" fmla="*/ 14252741 w 14427835"/>
              <a:gd name="connsiteY11" fmla="*/ 2859210 h 3694595"/>
              <a:gd name="connsiteX12" fmla="*/ 13216421 w 14427835"/>
              <a:gd name="connsiteY12" fmla="*/ 3407850 h 3694595"/>
              <a:gd name="connsiteX13" fmla="*/ 11814341 w 14427835"/>
              <a:gd name="connsiteY13" fmla="*/ 3636450 h 3694595"/>
              <a:gd name="connsiteX14" fmla="*/ 10107461 w 14427835"/>
              <a:gd name="connsiteY14" fmla="*/ 3666930 h 3694595"/>
              <a:gd name="connsiteX15" fmla="*/ 7730021 w 14427835"/>
              <a:gd name="connsiteY15" fmla="*/ 3285930 h 3694595"/>
              <a:gd name="connsiteX16" fmla="*/ 5581181 w 14427835"/>
              <a:gd name="connsiteY16" fmla="*/ 3301170 h 3694595"/>
              <a:gd name="connsiteX17" fmla="*/ 3462821 w 14427835"/>
              <a:gd name="connsiteY17" fmla="*/ 3346890 h 3694595"/>
              <a:gd name="connsiteX18" fmla="*/ 1862621 w 14427835"/>
              <a:gd name="connsiteY18" fmla="*/ 3255450 h 3694595"/>
              <a:gd name="connsiteX19" fmla="*/ 704381 w 14427835"/>
              <a:gd name="connsiteY19" fmla="*/ 2920170 h 3694595"/>
              <a:gd name="connsiteX20" fmla="*/ 33821 w 14427835"/>
              <a:gd name="connsiteY20" fmla="*/ 2630610 h 3694595"/>
              <a:gd name="connsiteX21" fmla="*/ 110021 w 14427835"/>
              <a:gd name="connsiteY21" fmla="*/ 2234370 h 3694595"/>
              <a:gd name="connsiteX22" fmla="*/ 201461 w 14427835"/>
              <a:gd name="connsiteY22" fmla="*/ 1518090 h 3694595"/>
              <a:gd name="connsiteX23" fmla="*/ 262421 w 14427835"/>
              <a:gd name="connsiteY23" fmla="*/ 1274250 h 369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27835" h="3694595">
                <a:moveTo>
                  <a:pt x="262421" y="1274250"/>
                </a:moveTo>
                <a:cubicBezTo>
                  <a:pt x="516421" y="1121850"/>
                  <a:pt x="1245401" y="806890"/>
                  <a:pt x="1725461" y="603690"/>
                </a:cubicBezTo>
                <a:cubicBezTo>
                  <a:pt x="2205521" y="400490"/>
                  <a:pt x="2622081" y="141410"/>
                  <a:pt x="3142781" y="55050"/>
                </a:cubicBezTo>
                <a:cubicBezTo>
                  <a:pt x="3663481" y="-31310"/>
                  <a:pt x="4278161" y="1710"/>
                  <a:pt x="4849661" y="85530"/>
                </a:cubicBezTo>
                <a:cubicBezTo>
                  <a:pt x="5421161" y="169350"/>
                  <a:pt x="5893601" y="509710"/>
                  <a:pt x="6571781" y="557970"/>
                </a:cubicBezTo>
                <a:cubicBezTo>
                  <a:pt x="7249961" y="606230"/>
                  <a:pt x="8197381" y="466530"/>
                  <a:pt x="8918741" y="375090"/>
                </a:cubicBezTo>
                <a:cubicBezTo>
                  <a:pt x="9640101" y="283650"/>
                  <a:pt x="10323361" y="55050"/>
                  <a:pt x="10899941" y="9330"/>
                </a:cubicBezTo>
                <a:cubicBezTo>
                  <a:pt x="11476521" y="-36390"/>
                  <a:pt x="12378221" y="100770"/>
                  <a:pt x="12378221" y="100770"/>
                </a:cubicBezTo>
                <a:cubicBezTo>
                  <a:pt x="12789701" y="126170"/>
                  <a:pt x="13069101" y="42350"/>
                  <a:pt x="13368821" y="161730"/>
                </a:cubicBezTo>
                <a:cubicBezTo>
                  <a:pt x="13668541" y="281110"/>
                  <a:pt x="14001281" y="575750"/>
                  <a:pt x="14176541" y="817050"/>
                </a:cubicBezTo>
                <a:cubicBezTo>
                  <a:pt x="14351801" y="1058350"/>
                  <a:pt x="14407681" y="1269170"/>
                  <a:pt x="14420381" y="1609530"/>
                </a:cubicBezTo>
                <a:cubicBezTo>
                  <a:pt x="14433081" y="1949890"/>
                  <a:pt x="14453401" y="2559490"/>
                  <a:pt x="14252741" y="2859210"/>
                </a:cubicBezTo>
                <a:cubicBezTo>
                  <a:pt x="14052081" y="3158930"/>
                  <a:pt x="13622821" y="3278310"/>
                  <a:pt x="13216421" y="3407850"/>
                </a:cubicBezTo>
                <a:cubicBezTo>
                  <a:pt x="12810021" y="3537390"/>
                  <a:pt x="12332501" y="3593270"/>
                  <a:pt x="11814341" y="3636450"/>
                </a:cubicBezTo>
                <a:cubicBezTo>
                  <a:pt x="11296181" y="3679630"/>
                  <a:pt x="10788181" y="3725350"/>
                  <a:pt x="10107461" y="3666930"/>
                </a:cubicBezTo>
                <a:cubicBezTo>
                  <a:pt x="9426741" y="3608510"/>
                  <a:pt x="8484401" y="3346890"/>
                  <a:pt x="7730021" y="3285930"/>
                </a:cubicBezTo>
                <a:cubicBezTo>
                  <a:pt x="6975641" y="3224970"/>
                  <a:pt x="5581181" y="3301170"/>
                  <a:pt x="5581181" y="3301170"/>
                </a:cubicBezTo>
                <a:cubicBezTo>
                  <a:pt x="4869981" y="3311330"/>
                  <a:pt x="4082581" y="3354510"/>
                  <a:pt x="3462821" y="3346890"/>
                </a:cubicBezTo>
                <a:cubicBezTo>
                  <a:pt x="2843061" y="3339270"/>
                  <a:pt x="2322361" y="3326570"/>
                  <a:pt x="1862621" y="3255450"/>
                </a:cubicBezTo>
                <a:cubicBezTo>
                  <a:pt x="1402881" y="3184330"/>
                  <a:pt x="1009181" y="3024310"/>
                  <a:pt x="704381" y="2920170"/>
                </a:cubicBezTo>
                <a:cubicBezTo>
                  <a:pt x="399581" y="2816030"/>
                  <a:pt x="132881" y="2744910"/>
                  <a:pt x="33821" y="2630610"/>
                </a:cubicBezTo>
                <a:cubicBezTo>
                  <a:pt x="-65239" y="2516310"/>
                  <a:pt x="82081" y="2419790"/>
                  <a:pt x="110021" y="2234370"/>
                </a:cubicBezTo>
                <a:cubicBezTo>
                  <a:pt x="137961" y="2048950"/>
                  <a:pt x="173521" y="1675570"/>
                  <a:pt x="201461" y="1518090"/>
                </a:cubicBezTo>
                <a:cubicBezTo>
                  <a:pt x="229401" y="1360610"/>
                  <a:pt x="8421" y="1426650"/>
                  <a:pt x="262421" y="1274250"/>
                </a:cubicBezTo>
                <a:close/>
              </a:path>
            </a:pathLst>
          </a:custGeom>
          <a:solidFill>
            <a:schemeClr val="accent5">
              <a:alpha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4244010">
            <a:off x="11329930" y="4406076"/>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28601" y="3429002"/>
            <a:ext cx="1183337" cy="646331"/>
          </a:xfrm>
          <a:prstGeom prst="rect">
            <a:avLst/>
          </a:prstGeom>
          <a:noFill/>
        </p:spPr>
        <p:txBody>
          <a:bodyPr wrap="none" rtlCol="0">
            <a:spAutoFit/>
          </a:bodyPr>
          <a:lstStyle/>
          <a:p>
            <a:r>
              <a:rPr lang="en-US" b="1" dirty="0">
                <a:solidFill>
                  <a:schemeClr val="tx1">
                    <a:lumMod val="95000"/>
                  </a:schemeClr>
                </a:solidFill>
              </a:rPr>
              <a:t>Mean Sea </a:t>
            </a:r>
          </a:p>
          <a:p>
            <a:r>
              <a:rPr lang="en-US" b="1" dirty="0">
                <a:solidFill>
                  <a:schemeClr val="tx1">
                    <a:lumMod val="95000"/>
                  </a:schemeClr>
                </a:solidFill>
              </a:rPr>
              <a:t>Level</a:t>
            </a:r>
          </a:p>
        </p:txBody>
      </p:sp>
      <p:sp>
        <p:nvSpPr>
          <p:cNvPr id="69" name="TextBox 68"/>
          <p:cNvSpPr txBox="1"/>
          <p:nvPr/>
        </p:nvSpPr>
        <p:spPr>
          <a:xfrm rot="20979148">
            <a:off x="9245934" y="4943096"/>
            <a:ext cx="750526" cy="369332"/>
          </a:xfrm>
          <a:prstGeom prst="rect">
            <a:avLst/>
          </a:prstGeom>
          <a:noFill/>
        </p:spPr>
        <p:txBody>
          <a:bodyPr wrap="none" rtlCol="0">
            <a:spAutoFit/>
          </a:bodyPr>
          <a:lstStyle/>
          <a:p>
            <a:r>
              <a:rPr lang="en-US" b="1" dirty="0">
                <a:solidFill>
                  <a:schemeClr val="tx1">
                    <a:lumMod val="95000"/>
                  </a:schemeClr>
                </a:solidFill>
              </a:rPr>
              <a:t>Geoid</a:t>
            </a:r>
          </a:p>
        </p:txBody>
      </p:sp>
      <p:sp>
        <p:nvSpPr>
          <p:cNvPr id="70" name="TextBox 69"/>
          <p:cNvSpPr txBox="1"/>
          <p:nvPr/>
        </p:nvSpPr>
        <p:spPr>
          <a:xfrm rot="951400">
            <a:off x="9226985" y="3807163"/>
            <a:ext cx="981807" cy="369332"/>
          </a:xfrm>
          <a:prstGeom prst="rect">
            <a:avLst/>
          </a:prstGeom>
          <a:noFill/>
        </p:spPr>
        <p:txBody>
          <a:bodyPr wrap="none" rtlCol="0">
            <a:spAutoFit/>
          </a:bodyPr>
          <a:lstStyle/>
          <a:p>
            <a:r>
              <a:rPr lang="en-US" b="1" dirty="0">
                <a:solidFill>
                  <a:schemeClr val="tx1">
                    <a:lumMod val="95000"/>
                  </a:schemeClr>
                </a:solidFill>
              </a:rPr>
              <a:t>Ellipsoid</a:t>
            </a:r>
          </a:p>
        </p:txBody>
      </p:sp>
      <p:sp>
        <p:nvSpPr>
          <p:cNvPr id="71" name="Right Arrow 70"/>
          <p:cNvSpPr/>
          <p:nvPr/>
        </p:nvSpPr>
        <p:spPr>
          <a:xfrm rot="5086400">
            <a:off x="146239" y="4542183"/>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3725785" y="1212343"/>
            <a:ext cx="1609543" cy="369332"/>
          </a:xfrm>
          <a:prstGeom prst="rect">
            <a:avLst/>
          </a:prstGeom>
          <a:noFill/>
        </p:spPr>
        <p:txBody>
          <a:bodyPr wrap="none" rtlCol="0">
            <a:spAutoFit/>
          </a:bodyPr>
          <a:lstStyle/>
          <a:p>
            <a:r>
              <a:rPr lang="en-US" b="1" dirty="0">
                <a:solidFill>
                  <a:schemeClr val="tx1">
                    <a:lumMod val="95000"/>
                  </a:schemeClr>
                </a:solidFill>
              </a:rPr>
              <a:t>“You” are Here</a:t>
            </a:r>
          </a:p>
        </p:txBody>
      </p:sp>
      <p:sp>
        <p:nvSpPr>
          <p:cNvPr id="74" name="TextBox 73"/>
          <p:cNvSpPr txBox="1"/>
          <p:nvPr/>
        </p:nvSpPr>
        <p:spPr>
          <a:xfrm>
            <a:off x="5659306" y="5702099"/>
            <a:ext cx="1816523" cy="646331"/>
          </a:xfrm>
          <a:prstGeom prst="rect">
            <a:avLst/>
          </a:prstGeom>
          <a:solidFill>
            <a:schemeClr val="tx1">
              <a:lumMod val="85000"/>
            </a:schemeClr>
          </a:soli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3600" b="1" dirty="0">
                <a:solidFill>
                  <a:srgbClr val="92D050"/>
                </a:solidFill>
              </a:rPr>
              <a:t>h</a:t>
            </a:r>
            <a:r>
              <a:rPr lang="en-US" sz="3600" b="1" dirty="0">
                <a:solidFill>
                  <a:schemeClr val="bg1"/>
                </a:solidFill>
              </a:rPr>
              <a:t> - </a:t>
            </a:r>
            <a:r>
              <a:rPr lang="en-US" sz="3600" b="1" dirty="0">
                <a:solidFill>
                  <a:srgbClr val="FF0000"/>
                </a:solidFill>
              </a:rPr>
              <a:t>N</a:t>
            </a:r>
            <a:r>
              <a:rPr lang="en-US" sz="3600" b="1" dirty="0">
                <a:solidFill>
                  <a:schemeClr val="tx1">
                    <a:lumMod val="95000"/>
                  </a:schemeClr>
                </a:solidFill>
              </a:rPr>
              <a:t> </a:t>
            </a:r>
            <a:r>
              <a:rPr lang="en-US" sz="3600" b="1" dirty="0">
                <a:solidFill>
                  <a:schemeClr val="bg1"/>
                </a:solidFill>
              </a:rPr>
              <a:t>=</a:t>
            </a:r>
            <a:r>
              <a:rPr lang="en-US" sz="3600" b="1" dirty="0">
                <a:solidFill>
                  <a:schemeClr val="tx1">
                    <a:lumMod val="95000"/>
                  </a:schemeClr>
                </a:solidFill>
              </a:rPr>
              <a:t> </a:t>
            </a:r>
            <a:r>
              <a:rPr lang="en-US" sz="3600" b="1" dirty="0">
                <a:solidFill>
                  <a:srgbClr val="FF33CC"/>
                </a:solidFill>
              </a:rPr>
              <a:t>H</a:t>
            </a:r>
          </a:p>
        </p:txBody>
      </p:sp>
      <p:sp>
        <p:nvSpPr>
          <p:cNvPr id="75" name="TextBox 74"/>
          <p:cNvSpPr txBox="1"/>
          <p:nvPr/>
        </p:nvSpPr>
        <p:spPr>
          <a:xfrm>
            <a:off x="1371600" y="6488669"/>
            <a:ext cx="9662227" cy="369332"/>
          </a:xfrm>
          <a:prstGeom prst="rect">
            <a:avLst/>
          </a:prstGeom>
          <a:noFill/>
        </p:spPr>
        <p:txBody>
          <a:bodyPr wrap="square" rtlCol="0">
            <a:spAutoFit/>
          </a:bodyPr>
          <a:lstStyle/>
          <a:p>
            <a:r>
              <a:rPr lang="en-US" b="1" dirty="0">
                <a:solidFill>
                  <a:schemeClr val="tx1">
                    <a:lumMod val="95000"/>
                  </a:schemeClr>
                </a:solidFill>
              </a:rPr>
              <a:t>Note:  Geoid height is negative in coterminous US, but is positive in most of Alaska</a:t>
            </a:r>
          </a:p>
        </p:txBody>
      </p:sp>
      <p:sp>
        <p:nvSpPr>
          <p:cNvPr id="57" name="Rectangle 56"/>
          <p:cNvSpPr/>
          <p:nvPr/>
        </p:nvSpPr>
        <p:spPr>
          <a:xfrm rot="20473393">
            <a:off x="10639210" y="3514112"/>
            <a:ext cx="1434174"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Alaska</a:t>
            </a: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757" y="583739"/>
            <a:ext cx="480844" cy="787863"/>
          </a:xfrm>
          <a:prstGeom prst="rect">
            <a:avLst/>
          </a:prstGeom>
        </p:spPr>
      </p:pic>
      <p:sp>
        <p:nvSpPr>
          <p:cNvPr id="73" name="Right Arrow 72"/>
          <p:cNvSpPr/>
          <p:nvPr/>
        </p:nvSpPr>
        <p:spPr>
          <a:xfrm rot="20677143">
            <a:off x="5786826" y="1140093"/>
            <a:ext cx="1151284" cy="361048"/>
          </a:xfrm>
          <a:prstGeom prst="rightArrow">
            <a:avLst>
              <a:gd name="adj1" fmla="val 47916"/>
              <a:gd name="adj2" fmla="val 50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Callout 33"/>
          <p:cNvSpPr/>
          <p:nvPr/>
        </p:nvSpPr>
        <p:spPr>
          <a:xfrm>
            <a:off x="8026909" y="949693"/>
            <a:ext cx="2708464" cy="1094881"/>
          </a:xfrm>
          <a:prstGeom prst="wedgeEllipseCallout">
            <a:avLst>
              <a:gd name="adj1" fmla="val -72523"/>
              <a:gd name="adj2" fmla="val -5097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H = h-N!   That’s awesome.  Thanks fancy new sea level!</a:t>
            </a:r>
            <a:endParaRPr lang="en-US" sz="1600" b="1" dirty="0">
              <a:solidFill>
                <a:srgbClr val="FF33CC"/>
              </a:solidFill>
            </a:endParaRPr>
          </a:p>
        </p:txBody>
      </p:sp>
      <p:sp>
        <p:nvSpPr>
          <p:cNvPr id="40" name="TextBox 39">
            <a:extLst>
              <a:ext uri="{FF2B5EF4-FFF2-40B4-BE49-F238E27FC236}">
                <a16:creationId xmlns:a16="http://schemas.microsoft.com/office/drawing/2014/main" id="{004745F9-60CC-459A-B2E6-453E58223858}"/>
              </a:ext>
            </a:extLst>
          </p:cNvPr>
          <p:cNvSpPr txBox="1"/>
          <p:nvPr/>
        </p:nvSpPr>
        <p:spPr>
          <a:xfrm>
            <a:off x="228601" y="449519"/>
            <a:ext cx="4190999" cy="646331"/>
          </a:xfrm>
          <a:prstGeom prst="rect">
            <a:avLst/>
          </a:prstGeom>
          <a:noFill/>
        </p:spPr>
        <p:txBody>
          <a:bodyPr wrap="square">
            <a:spAutoFit/>
          </a:bodyPr>
          <a:lstStyle/>
          <a:p>
            <a:r>
              <a:rPr lang="en-US" altLang="en-US" sz="3600" b="1" dirty="0">
                <a:latin typeface="+mn-lt"/>
                <a:cs typeface="Arial" panose="020B0604020202020204" pitchFamily="34" charset="0"/>
              </a:rPr>
              <a:t>All about Heights!</a:t>
            </a:r>
            <a:endParaRPr lang="en-US" sz="3600" dirty="0"/>
          </a:p>
        </p:txBody>
      </p:sp>
    </p:spTree>
    <p:extLst>
      <p:ext uri="{BB962C8B-B14F-4D97-AF65-F5344CB8AC3E}">
        <p14:creationId xmlns:p14="http://schemas.microsoft.com/office/powerpoint/2010/main" val="1022867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p:cNvSpPr>
          <p:nvPr>
            <p:ph type="ctrTitle"/>
          </p:nvPr>
        </p:nvSpPr>
        <p:spPr>
          <a:xfrm>
            <a:off x="528108" y="709961"/>
            <a:ext cx="10520892" cy="409575"/>
          </a:xfrm>
        </p:spPr>
        <p:txBody>
          <a:bodyPr>
            <a:normAutofit fontScale="90000"/>
          </a:bodyPr>
          <a:lstStyle/>
          <a:p>
            <a:pPr algn="l" eaLnBrk="1" hangingPunct="1"/>
            <a:r>
              <a:rPr lang="en-US" altLang="en-US" sz="3600" b="1" dirty="0">
                <a:latin typeface="+mn-lt"/>
                <a:cs typeface="Arial" panose="020B0604020202020204" pitchFamily="34" charset="0"/>
              </a:rPr>
              <a:t>To get Orthometric Heights, We Need the Undulation…</a:t>
            </a:r>
          </a:p>
        </p:txBody>
      </p:sp>
      <p:sp>
        <p:nvSpPr>
          <p:cNvPr id="32772" name="Rectangle 5"/>
          <p:cNvSpPr txBox="1">
            <a:spLocks/>
          </p:cNvSpPr>
          <p:nvPr/>
        </p:nvSpPr>
        <p:spPr bwMode="auto">
          <a:xfrm>
            <a:off x="1143000" y="1301456"/>
            <a:ext cx="9677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latin typeface="+mn-lt"/>
              </a:rPr>
              <a:t>Getting N</a:t>
            </a:r>
            <a:r>
              <a:rPr lang="en-US" altLang="en-US" sz="2400" baseline="-25000" dirty="0">
                <a:latin typeface="+mn-lt"/>
              </a:rPr>
              <a:t>G</a:t>
            </a:r>
            <a:r>
              <a:rPr lang="en-US" altLang="en-US" sz="2400" dirty="0">
                <a:latin typeface="+mn-lt"/>
              </a:rPr>
              <a:t>, the geoid model, isn’t trivial…</a:t>
            </a:r>
          </a:p>
          <a:p>
            <a:pPr lvl="1" eaLnBrk="1" hangingPunct="1">
              <a:buFont typeface="Arial" panose="020B0604020202020204" pitchFamily="34" charset="0"/>
              <a:buChar char="•"/>
            </a:pPr>
            <a:r>
              <a:rPr lang="en-US" altLang="en-US" sz="2000" dirty="0">
                <a:latin typeface="+mn-lt"/>
              </a:rPr>
              <a:t>You’ve got to know the difference in true surface gravity from what you’d expect if the earth was a perfect ellipsoid.  This is referred to as the </a:t>
            </a:r>
            <a:r>
              <a:rPr lang="en-US" altLang="en-US" sz="2000" b="1" dirty="0">
                <a:latin typeface="+mn-lt"/>
              </a:rPr>
              <a:t>gravity anomaly</a:t>
            </a:r>
            <a:r>
              <a:rPr lang="en-US" altLang="en-US" sz="2000" dirty="0">
                <a:latin typeface="+mn-lt"/>
              </a:rPr>
              <a:t>, ∆g.</a:t>
            </a:r>
          </a:p>
          <a:p>
            <a:pPr lvl="1" eaLnBrk="1" hangingPunct="1">
              <a:buFont typeface="Arial" panose="020B0604020202020204" pitchFamily="34" charset="0"/>
              <a:buChar char="•"/>
            </a:pPr>
            <a:r>
              <a:rPr lang="en-US" altLang="en-US" sz="2000" dirty="0">
                <a:latin typeface="+mn-lt"/>
              </a:rPr>
              <a:t>Then solve Stokes’ integral:</a:t>
            </a:r>
          </a:p>
        </p:txBody>
      </p:sp>
      <p:sp>
        <p:nvSpPr>
          <p:cNvPr id="32773" name="Rectangle 5"/>
          <p:cNvSpPr txBox="1">
            <a:spLocks/>
          </p:cNvSpPr>
          <p:nvPr/>
        </p:nvSpPr>
        <p:spPr bwMode="auto">
          <a:xfrm>
            <a:off x="1143000" y="4495800"/>
            <a:ext cx="99060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buFont typeface="Arial" panose="020B0604020202020204" pitchFamily="34" charset="0"/>
              <a:buChar char="•"/>
            </a:pPr>
            <a:r>
              <a:rPr lang="en-US" altLang="en-US" sz="2000" dirty="0">
                <a:latin typeface="+mn-lt"/>
              </a:rPr>
              <a:t>Which also means you need to know ∆g over the entire surface of the earth (or, at least a continental-sized chunk of it…)</a:t>
            </a:r>
          </a:p>
          <a:p>
            <a:pPr lvl="1" eaLnBrk="1" hangingPunct="1">
              <a:buFont typeface="Arial" panose="020B0604020202020204" pitchFamily="34" charset="0"/>
              <a:buChar char="•"/>
            </a:pPr>
            <a:r>
              <a:rPr lang="en-US" altLang="en-US" sz="2000" dirty="0">
                <a:latin typeface="+mn-lt"/>
              </a:rPr>
              <a:t>(R is the mean radius of the earth, ɣ</a:t>
            </a:r>
            <a:r>
              <a:rPr lang="en-US" altLang="en-US" sz="2000" baseline="-25000" dirty="0">
                <a:latin typeface="+mn-lt"/>
              </a:rPr>
              <a:t>0</a:t>
            </a:r>
            <a:r>
              <a:rPr lang="en-US" altLang="en-US" sz="2000" dirty="0">
                <a:latin typeface="+mn-lt"/>
              </a:rPr>
              <a:t> is mean surface gravity on an equivalent ellipsoidal earth, S is an analytic (geometrical) function of position.)</a:t>
            </a:r>
          </a:p>
        </p:txBody>
      </p:sp>
      <p:pic>
        <p:nvPicPr>
          <p:cNvPr id="6" name="Picture 2" descr="https://upload.wikimedia.org/wikipedia/commons/5/56/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514600"/>
            <a:ext cx="2952749" cy="182226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5474" t="-1" r="15960" b="13340"/>
          <a:stretch/>
        </p:blipFill>
        <p:spPr>
          <a:xfrm>
            <a:off x="2743200" y="3200282"/>
            <a:ext cx="4389120" cy="1188720"/>
          </a:xfrm>
          <a:prstGeom prst="rect">
            <a:avLst/>
          </a:prstGeom>
          <a:noFill/>
          <a:effectLst/>
        </p:spPr>
      </p:pic>
      <p:sp>
        <p:nvSpPr>
          <p:cNvPr id="7" name="Rectangle 5"/>
          <p:cNvSpPr txBox="1">
            <a:spLocks/>
          </p:cNvSpPr>
          <p:nvPr/>
        </p:nvSpPr>
        <p:spPr bwMode="auto">
          <a:xfrm>
            <a:off x="1143000" y="6102531"/>
            <a:ext cx="4572000" cy="400110"/>
          </a:xfrm>
          <a:prstGeom prst="rect">
            <a:avLst/>
          </a:prstGeom>
          <a:solidFill>
            <a:schemeClr val="bg1"/>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defRPr sz="2000">
                <a:solidFill>
                  <a:schemeClr val="accent1">
                    <a:lumMod val="75000"/>
                  </a:schemeClr>
                </a:solidFill>
                <a:latin typeface="Arial" panose="020B0604020202020204" pitchFamily="34" charset="0"/>
                <a:cs typeface="Arial" panose="020B0604020202020204" pitchFamily="34" charset="0"/>
              </a:defRPr>
            </a:lvl1pPr>
          </a:lstStyle>
          <a:p>
            <a:r>
              <a:rPr lang="en-US" altLang="en-US" dirty="0">
                <a:solidFill>
                  <a:schemeClr val="tx1"/>
                </a:solidFill>
                <a:latin typeface="+mn-lt"/>
              </a:rPr>
              <a:t>So, how do we get </a:t>
            </a:r>
            <a:r>
              <a:rPr lang="el-GR" altLang="en-US" dirty="0">
                <a:solidFill>
                  <a:schemeClr val="tx1"/>
                </a:solidFill>
                <a:latin typeface="+mn-lt"/>
              </a:rPr>
              <a:t>Δ</a:t>
            </a:r>
            <a:r>
              <a:rPr lang="en-US" altLang="en-US" dirty="0">
                <a:solidFill>
                  <a:schemeClr val="tx1"/>
                </a:solidFill>
                <a:latin typeface="+mn-lt"/>
              </a:rPr>
              <a:t>g everywhere?...</a:t>
            </a:r>
          </a:p>
        </p:txBody>
      </p:sp>
      <p:sp>
        <p:nvSpPr>
          <p:cNvPr id="3" name="TextBox 2">
            <a:extLst>
              <a:ext uri="{FF2B5EF4-FFF2-40B4-BE49-F238E27FC236}">
                <a16:creationId xmlns:a16="http://schemas.microsoft.com/office/drawing/2014/main" id="{C5EB450A-BB4D-C9C9-281C-D716BB64FA78}"/>
              </a:ext>
            </a:extLst>
          </p:cNvPr>
          <p:cNvSpPr txBox="1"/>
          <p:nvPr/>
        </p:nvSpPr>
        <p:spPr>
          <a:xfrm>
            <a:off x="2868352" y="3432604"/>
            <a:ext cx="637858" cy="523220"/>
          </a:xfrm>
          <a:prstGeom prst="rect">
            <a:avLst/>
          </a:prstGeom>
          <a:solidFill>
            <a:schemeClr val="bg2"/>
          </a:solidFill>
        </p:spPr>
        <p:txBody>
          <a:bodyPr wrap="square">
            <a:spAutoFit/>
          </a:bodyPr>
          <a:lstStyle/>
          <a:p>
            <a:r>
              <a:rPr lang="en-US" altLang="en-US" sz="2800" b="1" i="1" dirty="0">
                <a:solidFill>
                  <a:srgbClr val="FF0000"/>
                </a:solidFill>
                <a:latin typeface="Times New Roman" panose="02020603050405020304" pitchFamily="18" charset="0"/>
                <a:cs typeface="Times New Roman" panose="02020603050405020304" pitchFamily="18" charset="0"/>
              </a:rPr>
              <a:t>N</a:t>
            </a:r>
            <a:r>
              <a:rPr lang="en-US" altLang="en-US" sz="2800" b="1" i="1" baseline="-25000" dirty="0">
                <a:solidFill>
                  <a:srgbClr val="FF0000"/>
                </a:solidFill>
                <a:latin typeface="Times New Roman" panose="02020603050405020304" pitchFamily="18" charset="0"/>
                <a:cs typeface="Times New Roman" panose="02020603050405020304" pitchFamily="18" charset="0"/>
              </a:rPr>
              <a:t>G</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0876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199" y="400159"/>
            <a:ext cx="10788103" cy="538810"/>
          </a:xfrm>
          <a:prstGeom prst="rect">
            <a:avLst/>
          </a:prstGeom>
        </p:spPr>
        <p:txBody>
          <a:bodyPr lIns="64232" tIns="32114" rIns="64232" bIns="32114"/>
          <a:lstStyle/>
          <a:p>
            <a:pPr defTabSz="642321">
              <a:defRPr/>
            </a:pPr>
            <a:r>
              <a:rPr lang="en-US" sz="2800" b="1" dirty="0">
                <a:latin typeface="+mn-lt"/>
                <a:ea typeface="+mj-ea"/>
                <a:cs typeface="Arial" panose="020B0604020202020204" pitchFamily="34" charset="0"/>
              </a:rPr>
              <a:t>To Get the Undulation We Need the Gravity Anomaly, </a:t>
            </a:r>
            <a:r>
              <a:rPr lang="el-GR" sz="2800" b="1" dirty="0">
                <a:latin typeface="+mn-lt"/>
                <a:ea typeface="+mj-ea"/>
                <a:cs typeface="Arial" panose="020B0604020202020204" pitchFamily="34" charset="0"/>
              </a:rPr>
              <a:t>Δ</a:t>
            </a:r>
            <a:r>
              <a:rPr lang="en-US" sz="2800" b="1" dirty="0">
                <a:latin typeface="+mn-lt"/>
                <a:ea typeface="+mj-ea"/>
                <a:cs typeface="Arial" panose="020B0604020202020204" pitchFamily="34" charset="0"/>
              </a:rPr>
              <a:t>g</a:t>
            </a:r>
          </a:p>
        </p:txBody>
      </p:sp>
      <p:grpSp>
        <p:nvGrpSpPr>
          <p:cNvPr id="23" name="Group 22"/>
          <p:cNvGrpSpPr>
            <a:grpSpLocks/>
          </p:cNvGrpSpPr>
          <p:nvPr/>
        </p:nvGrpSpPr>
        <p:grpSpPr bwMode="auto">
          <a:xfrm>
            <a:off x="1670567" y="902316"/>
            <a:ext cx="8235433" cy="1769422"/>
            <a:chOff x="343324" y="1189299"/>
            <a:chExt cx="8038676" cy="1770174"/>
          </a:xfrm>
        </p:grpSpPr>
        <p:pic>
          <p:nvPicPr>
            <p:cNvPr id="38930"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59" y="1206027"/>
              <a:ext cx="1787202" cy="1435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0" name="TextBox 10"/>
            <p:cNvSpPr txBox="1">
              <a:spLocks noChangeArrowheads="1"/>
            </p:cNvSpPr>
            <p:nvPr/>
          </p:nvSpPr>
          <p:spPr bwMode="auto">
            <a:xfrm>
              <a:off x="3722934" y="1524403"/>
              <a:ext cx="2213512" cy="769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200" dirty="0">
                  <a:latin typeface="+mn-lt"/>
                  <a:cs typeface="Arial" panose="020B0604020202020204" pitchFamily="34" charset="0"/>
                </a:rPr>
                <a:t>Long Wavelengths</a:t>
              </a:r>
            </a:p>
            <a:p>
              <a:pPr eaLnBrk="1" hangingPunct="1">
                <a:spcBef>
                  <a:spcPct val="0"/>
                </a:spcBef>
                <a:buNone/>
                <a:defRPr/>
              </a:pPr>
              <a:r>
                <a:rPr lang="en-US" altLang="en-US" sz="2200" dirty="0">
                  <a:latin typeface="+mn-lt"/>
                  <a:cs typeface="Arial" panose="020B0604020202020204" pitchFamily="34" charset="0"/>
                </a:rPr>
                <a:t>(≥ 250 km)</a:t>
              </a:r>
            </a:p>
          </p:txBody>
        </p:sp>
        <p:sp>
          <p:nvSpPr>
            <p:cNvPr id="29721" name="TextBox 11"/>
            <p:cNvSpPr txBox="1">
              <a:spLocks noChangeArrowheads="1"/>
            </p:cNvSpPr>
            <p:nvPr/>
          </p:nvSpPr>
          <p:spPr bwMode="auto">
            <a:xfrm>
              <a:off x="343324" y="2590069"/>
              <a:ext cx="3141257" cy="369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latin typeface="+mn-lt"/>
                  <a:cs typeface="Arial" panose="020B0604020202020204" pitchFamily="34" charset="0"/>
                </a:rPr>
                <a:t>GRACE/GOCE/Satellite Altimetry</a:t>
              </a:r>
            </a:p>
          </p:txBody>
        </p:sp>
      </p:grpSp>
      <p:grpSp>
        <p:nvGrpSpPr>
          <p:cNvPr id="24" name="Group 23"/>
          <p:cNvGrpSpPr>
            <a:grpSpLocks/>
          </p:cNvGrpSpPr>
          <p:nvPr/>
        </p:nvGrpSpPr>
        <p:grpSpPr bwMode="auto">
          <a:xfrm>
            <a:off x="1676400" y="2565091"/>
            <a:ext cx="8402121" cy="1744662"/>
            <a:chOff x="717032" y="3031201"/>
            <a:chExt cx="7831408" cy="1742898"/>
          </a:xfrm>
        </p:grpSpPr>
        <p:pic>
          <p:nvPicPr>
            <p:cNvPr id="38926"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210150" y="3284942"/>
              <a:ext cx="1850678" cy="914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5" name="TextBox 13"/>
            <p:cNvSpPr txBox="1">
              <a:spLocks noChangeArrowheads="1"/>
            </p:cNvSpPr>
            <p:nvPr/>
          </p:nvSpPr>
          <p:spPr bwMode="auto">
            <a:xfrm>
              <a:off x="3547643" y="3624326"/>
              <a:ext cx="2740950" cy="707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000" dirty="0">
                  <a:latin typeface="+mn-lt"/>
                  <a:cs typeface="Arial" panose="020B0604020202020204" pitchFamily="34" charset="0"/>
                </a:rPr>
                <a:t>Intermediate Wavelengths</a:t>
              </a:r>
            </a:p>
            <a:p>
              <a:pPr eaLnBrk="1" hangingPunct="1">
                <a:spcBef>
                  <a:spcPct val="0"/>
                </a:spcBef>
                <a:buNone/>
                <a:defRPr/>
              </a:pPr>
              <a:r>
                <a:rPr lang="en-US" altLang="en-US" sz="2000" dirty="0">
                  <a:latin typeface="+mn-lt"/>
                  <a:cs typeface="Arial" panose="020B0604020202020204" pitchFamily="34" charset="0"/>
                </a:rPr>
                <a:t>(500 km to 20 km)</a:t>
              </a:r>
            </a:p>
          </p:txBody>
        </p:sp>
        <p:pic>
          <p:nvPicPr>
            <p:cNvPr id="38928"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7" name="TextBox 20"/>
            <p:cNvSpPr txBox="1">
              <a:spLocks noChangeArrowheads="1"/>
            </p:cNvSpPr>
            <p:nvPr/>
          </p:nvSpPr>
          <p:spPr bwMode="auto">
            <a:xfrm>
              <a:off x="717032" y="4222208"/>
              <a:ext cx="2236535" cy="430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latin typeface="+mn-lt"/>
                  <a:cs typeface="Arial" panose="020B0604020202020204" pitchFamily="34" charset="0"/>
                </a:rPr>
                <a:t>Airborne</a:t>
              </a:r>
              <a:r>
                <a:rPr lang="en-US" altLang="en-US" sz="2200" dirty="0">
                  <a:latin typeface="+mn-lt"/>
                  <a:cs typeface="Arial" panose="020B0604020202020204" pitchFamily="34" charset="0"/>
                </a:rPr>
                <a:t> </a:t>
              </a:r>
              <a:r>
                <a:rPr lang="en-US" altLang="en-US" sz="1800" dirty="0">
                  <a:latin typeface="+mn-lt"/>
                  <a:cs typeface="Arial" panose="020B0604020202020204" pitchFamily="34" charset="0"/>
                </a:rPr>
                <a:t>Measurement</a:t>
              </a:r>
            </a:p>
          </p:txBody>
        </p:sp>
      </p:grpSp>
      <p:sp>
        <p:nvSpPr>
          <p:cNvPr id="38918" name="TextBox 25"/>
          <p:cNvSpPr txBox="1">
            <a:spLocks noChangeArrowheads="1"/>
          </p:cNvSpPr>
          <p:nvPr/>
        </p:nvSpPr>
        <p:spPr bwMode="auto">
          <a:xfrm>
            <a:off x="6019800" y="2405063"/>
            <a:ext cx="338381" cy="46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mn-lt"/>
                <a:cs typeface="Arial" panose="020B0604020202020204" pitchFamily="34" charset="0"/>
              </a:rPr>
              <a:t>+</a:t>
            </a:r>
          </a:p>
        </p:txBody>
      </p:sp>
      <p:cxnSp>
        <p:nvCxnSpPr>
          <p:cNvPr id="20" name="Straight Connector 19"/>
          <p:cNvCxnSpPr/>
          <p:nvPr/>
        </p:nvCxnSpPr>
        <p:spPr>
          <a:xfrm>
            <a:off x="2332832" y="2800607"/>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62200" y="4741862"/>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921" name="TextBox 25"/>
          <p:cNvSpPr txBox="1">
            <a:spLocks noChangeArrowheads="1"/>
          </p:cNvSpPr>
          <p:nvPr/>
        </p:nvSpPr>
        <p:spPr bwMode="auto">
          <a:xfrm>
            <a:off x="6037264" y="4856163"/>
            <a:ext cx="338381" cy="46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mn-lt"/>
                <a:cs typeface="Arial" panose="020B0604020202020204" pitchFamily="34" charset="0"/>
              </a:rPr>
              <a:t>+</a:t>
            </a:r>
          </a:p>
        </p:txBody>
      </p:sp>
      <p:grpSp>
        <p:nvGrpSpPr>
          <p:cNvPr id="2" name="Group 1">
            <a:extLst>
              <a:ext uri="{FF2B5EF4-FFF2-40B4-BE49-F238E27FC236}">
                <a16:creationId xmlns:a16="http://schemas.microsoft.com/office/drawing/2014/main" id="{579164BB-A8F4-9C48-B05A-C2E4BE276B56}"/>
              </a:ext>
            </a:extLst>
          </p:cNvPr>
          <p:cNvGrpSpPr/>
          <p:nvPr/>
        </p:nvGrpSpPr>
        <p:grpSpPr>
          <a:xfrm>
            <a:off x="1670567" y="4152042"/>
            <a:ext cx="8235433" cy="2553558"/>
            <a:chOff x="1670567" y="4152042"/>
            <a:chExt cx="8235433" cy="2553558"/>
          </a:xfrm>
        </p:grpSpPr>
        <p:grpSp>
          <p:nvGrpSpPr>
            <p:cNvPr id="25" name="Group 24"/>
            <p:cNvGrpSpPr>
              <a:grpSpLocks/>
            </p:cNvGrpSpPr>
            <p:nvPr/>
          </p:nvGrpSpPr>
          <p:grpSpPr bwMode="auto">
            <a:xfrm>
              <a:off x="1670567" y="5081663"/>
              <a:ext cx="8235433" cy="1623937"/>
              <a:chOff x="146203" y="5081663"/>
              <a:chExt cx="8235797" cy="1623937"/>
            </a:xfrm>
          </p:grpSpPr>
          <p:sp>
            <p:nvSpPr>
              <p:cNvPr id="29711" name="TextBox 21"/>
              <p:cNvSpPr txBox="1">
                <a:spLocks noChangeArrowheads="1"/>
              </p:cNvSpPr>
              <p:nvPr/>
            </p:nvSpPr>
            <p:spPr bwMode="auto">
              <a:xfrm>
                <a:off x="146203" y="6053137"/>
                <a:ext cx="3453874" cy="64624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latin typeface="+mn-lt"/>
                    <a:cs typeface="Arial" panose="020B0604020202020204" pitchFamily="34" charset="0"/>
                  </a:rPr>
                  <a:t>Surface Measurements and </a:t>
                </a:r>
              </a:p>
              <a:p>
                <a:pPr eaLnBrk="1" hangingPunct="1">
                  <a:spcBef>
                    <a:spcPct val="0"/>
                  </a:spcBef>
                  <a:buNone/>
                  <a:defRPr/>
                </a:pPr>
                <a:r>
                  <a:rPr lang="en-US" altLang="en-US" sz="1800" dirty="0">
                    <a:latin typeface="+mn-lt"/>
                    <a:cs typeface="Arial" panose="020B0604020202020204" pitchFamily="34" charset="0"/>
                  </a:rPr>
                  <a:t>Predicted Gravity from Topography</a:t>
                </a:r>
              </a:p>
            </p:txBody>
          </p:sp>
          <p:sp>
            <p:nvSpPr>
              <p:cNvPr id="29712" name="TextBox 22"/>
              <p:cNvSpPr txBox="1">
                <a:spLocks noChangeArrowheads="1"/>
              </p:cNvSpPr>
              <p:nvPr/>
            </p:nvSpPr>
            <p:spPr bwMode="auto">
              <a:xfrm>
                <a:off x="3886001" y="5311775"/>
                <a:ext cx="2146343" cy="707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000" dirty="0">
                    <a:latin typeface="+mn-lt"/>
                    <a:cs typeface="Arial" panose="020B0604020202020204" pitchFamily="34" charset="0"/>
                  </a:rPr>
                  <a:t>Short Wavelengths</a:t>
                </a:r>
              </a:p>
              <a:p>
                <a:pPr eaLnBrk="1" hangingPunct="1">
                  <a:spcBef>
                    <a:spcPct val="0"/>
                  </a:spcBef>
                  <a:buNone/>
                  <a:defRPr/>
                </a:pPr>
                <a:r>
                  <a:rPr lang="en-US" altLang="en-US" sz="2000" dirty="0">
                    <a:latin typeface="+mn-lt"/>
                    <a:cs typeface="Arial" panose="020B0604020202020204" pitchFamily="34" charset="0"/>
                  </a:rPr>
                  <a:t>(&lt; 100 km)</a:t>
                </a:r>
              </a:p>
            </p:txBody>
          </p:sp>
          <p:pic>
            <p:nvPicPr>
              <p:cNvPr id="38925" name="Picture 5"/>
              <p:cNvPicPr>
                <a:picLocks noChangeAspect="1" noChangeArrowheads="1"/>
              </p:cNvPicPr>
              <p:nvPr/>
            </p:nvPicPr>
            <p:blipFill>
              <a:blip r:embed="rId6">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6" name="Picture 2" descr="Operation Manual">
              <a:extLst>
                <a:ext uri="{FF2B5EF4-FFF2-40B4-BE49-F238E27FC236}">
                  <a16:creationId xmlns:a16="http://schemas.microsoft.com/office/drawing/2014/main" id="{F97D0E10-9668-3845-8D18-ED2CAFF88B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52042"/>
              <a:ext cx="1313393" cy="197367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696" y="487603"/>
            <a:ext cx="9144000" cy="455613"/>
          </a:xfrm>
          <a:noFill/>
        </p:spPr>
        <p:txBody>
          <a:bodyPr>
            <a:normAutofit fontScale="90000"/>
          </a:bodyPr>
          <a:lstStyle/>
          <a:p>
            <a:pPr algn="l" eaLnBrk="1" hangingPunct="1">
              <a:defRPr/>
            </a:pPr>
            <a:r>
              <a:rPr lang="en-US" sz="4000" b="1" dirty="0">
                <a:latin typeface="+mn-lt"/>
                <a:cs typeface="Arial" panose="020B0604020202020204" pitchFamily="34" charset="0"/>
              </a:rPr>
              <a:t>GRAV-D Status April 2024: 100%</a:t>
            </a:r>
          </a:p>
        </p:txBody>
      </p:sp>
      <p:sp>
        <p:nvSpPr>
          <p:cNvPr id="4" name="Content Placeholder 2"/>
          <p:cNvSpPr>
            <a:spLocks noGrp="1"/>
          </p:cNvSpPr>
          <p:nvPr>
            <p:ph idx="1"/>
          </p:nvPr>
        </p:nvSpPr>
        <p:spPr>
          <a:xfrm>
            <a:off x="8001000" y="5381384"/>
            <a:ext cx="4501981" cy="1066800"/>
          </a:xfrm>
        </p:spPr>
        <p:txBody>
          <a:bodyPr>
            <a:noAutofit/>
          </a:bodyPr>
          <a:lstStyle/>
          <a:p>
            <a:pPr marL="0" indent="0">
              <a:buNone/>
            </a:pPr>
            <a:r>
              <a:rPr lang="en-US" altLang="en-US" sz="1400" dirty="0">
                <a:cs typeface="Arial" panose="020B0604020202020204" pitchFamily="34" charset="0"/>
              </a:rPr>
              <a:t>Data lines spaced 10 km apart</a:t>
            </a:r>
          </a:p>
          <a:p>
            <a:pPr marL="0" indent="0">
              <a:buNone/>
            </a:pPr>
            <a:r>
              <a:rPr lang="en-US" altLang="en-US" sz="1400" dirty="0">
                <a:cs typeface="Arial" panose="020B0604020202020204" pitchFamily="34" charset="0"/>
              </a:rPr>
              <a:t>Cross lines spaced 60-80 km apart (QC purposes)</a:t>
            </a:r>
          </a:p>
          <a:p>
            <a:pPr marL="0" indent="0">
              <a:buNone/>
            </a:pPr>
            <a:r>
              <a:rPr lang="en-US" altLang="en-US" sz="1400" dirty="0">
                <a:cs typeface="Arial" panose="020B0604020202020204" pitchFamily="34" charset="0"/>
              </a:rPr>
              <a:t>Flight altitude 20,000 </a:t>
            </a:r>
            <a:r>
              <a:rPr lang="en-US" altLang="en-US" sz="1400" dirty="0" err="1">
                <a:cs typeface="Arial" panose="020B0604020202020204" pitchFamily="34" charset="0"/>
              </a:rPr>
              <a:t>ft</a:t>
            </a:r>
            <a:endParaRPr lang="en-US" altLang="en-US" sz="1400" dirty="0">
              <a:cs typeface="Arial" panose="020B0604020202020204" pitchFamily="34" charset="0"/>
            </a:endParaRPr>
          </a:p>
          <a:p>
            <a:pPr marL="0" indent="0">
              <a:buNone/>
            </a:pPr>
            <a:r>
              <a:rPr lang="en-US" altLang="en-US" sz="1400" dirty="0">
                <a:cs typeface="Arial" panose="020B0604020202020204" pitchFamily="34" charset="0"/>
              </a:rPr>
              <a:t>Nominal speed 220-250 </a:t>
            </a:r>
            <a:r>
              <a:rPr lang="en-US" altLang="en-US" sz="1400" dirty="0" err="1">
                <a:cs typeface="Arial" panose="020B0604020202020204" pitchFamily="34" charset="0"/>
              </a:rPr>
              <a:t>kts</a:t>
            </a:r>
            <a:endParaRPr lang="en-US" altLang="en-US" sz="1400" dirty="0">
              <a:cs typeface="Arial" panose="020B0604020202020204" pitchFamily="34" charset="0"/>
            </a:endParaRPr>
          </a:p>
        </p:txBody>
      </p:sp>
      <p:pic>
        <p:nvPicPr>
          <p:cNvPr id="5" name="Picture 2" descr="Z:\GRAV-D\Communication\GRAV-D EN06 Flight Plan.png"/>
          <p:cNvPicPr>
            <a:picLocks noChangeAspect="1" noChangeArrowheads="1"/>
          </p:cNvPicPr>
          <p:nvPr/>
        </p:nvPicPr>
        <p:blipFill>
          <a:blip r:embed="rId2" cstate="print">
            <a:extLst>
              <a:ext uri="{28A0092B-C50C-407E-A947-70E740481C1C}">
                <a14:useLocalDpi xmlns:a14="http://schemas.microsoft.com/office/drawing/2010/main" val="0"/>
              </a:ext>
            </a:extLst>
          </a:blip>
          <a:srcRect t="6071" b="2927"/>
          <a:stretch>
            <a:fillRect/>
          </a:stretch>
        </p:blipFill>
        <p:spPr bwMode="auto">
          <a:xfrm>
            <a:off x="8229600" y="1001535"/>
            <a:ext cx="3581400" cy="4214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E853EE7F-BD08-2D3E-BE33-33E727EBB489}"/>
              </a:ext>
            </a:extLst>
          </p:cNvPr>
          <p:cNvPicPr>
            <a:picLocks noChangeAspect="1"/>
          </p:cNvPicPr>
          <p:nvPr/>
        </p:nvPicPr>
        <p:blipFill>
          <a:blip r:embed="rId3"/>
          <a:stretch>
            <a:fillRect/>
          </a:stretch>
        </p:blipFill>
        <p:spPr>
          <a:xfrm>
            <a:off x="315186" y="1077735"/>
            <a:ext cx="7685814" cy="4837049"/>
          </a:xfrm>
          <a:prstGeom prst="rect">
            <a:avLst/>
          </a:prstGeom>
        </p:spPr>
      </p:pic>
      <p:sp>
        <p:nvSpPr>
          <p:cNvPr id="8" name="TextBox 7">
            <a:extLst>
              <a:ext uri="{FF2B5EF4-FFF2-40B4-BE49-F238E27FC236}">
                <a16:creationId xmlns:a16="http://schemas.microsoft.com/office/drawing/2014/main" id="{380D962A-D605-1AF1-9D94-9756CFAB8117}"/>
              </a:ext>
            </a:extLst>
          </p:cNvPr>
          <p:cNvSpPr txBox="1"/>
          <p:nvPr/>
        </p:nvSpPr>
        <p:spPr>
          <a:xfrm>
            <a:off x="315186" y="6019800"/>
            <a:ext cx="6254496" cy="584775"/>
          </a:xfrm>
          <a:prstGeom prst="rect">
            <a:avLst/>
          </a:prstGeom>
          <a:noFill/>
        </p:spPr>
        <p:txBody>
          <a:bodyPr wrap="square">
            <a:spAutoFit/>
          </a:bodyPr>
          <a:lstStyle/>
          <a:p>
            <a:pPr marL="0" indent="0">
              <a:buNone/>
            </a:pPr>
            <a:r>
              <a:rPr lang="en-US" altLang="en-US" sz="1600" dirty="0">
                <a:latin typeface="+mn-lt"/>
                <a:cs typeface="Arial" panose="020B0604020202020204" pitchFamily="34" charset="0"/>
              </a:rPr>
              <a:t>All blocks have completed data collection.   Green blocks have published data and blue are still being processed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279914" y="538665"/>
            <a:ext cx="8629650" cy="409575"/>
          </a:xfrm>
        </p:spPr>
        <p:txBody>
          <a:bodyPr>
            <a:noAutofit/>
          </a:bodyPr>
          <a:lstStyle/>
          <a:p>
            <a:pPr algn="l"/>
            <a:r>
              <a:rPr lang="en-US" altLang="en-US" sz="3600" b="1" dirty="0">
                <a:latin typeface="+mn-lt"/>
                <a:cs typeface="Arial" panose="020B0604020202020204" pitchFamily="34" charset="0"/>
              </a:rPr>
              <a:t>Airborne Gravimetry</a:t>
            </a:r>
          </a:p>
        </p:txBody>
      </p:sp>
      <p:sp>
        <p:nvSpPr>
          <p:cNvPr id="3" name="Freeform 2"/>
          <p:cNvSpPr/>
          <p:nvPr/>
        </p:nvSpPr>
        <p:spPr>
          <a:xfrm>
            <a:off x="1132114" y="4440991"/>
            <a:ext cx="10755086" cy="1425969"/>
          </a:xfrm>
          <a:custGeom>
            <a:avLst/>
            <a:gdLst>
              <a:gd name="connsiteX0" fmla="*/ 0 w 10755086"/>
              <a:gd name="connsiteY0" fmla="*/ 603310 h 1425969"/>
              <a:gd name="connsiteX1" fmla="*/ 1132114 w 10755086"/>
              <a:gd name="connsiteY1" fmla="*/ 109825 h 1425969"/>
              <a:gd name="connsiteX2" fmla="*/ 2583543 w 10755086"/>
              <a:gd name="connsiteY2" fmla="*/ 80796 h 1425969"/>
              <a:gd name="connsiteX3" fmla="*/ 3628572 w 10755086"/>
              <a:gd name="connsiteY3" fmla="*/ 1024225 h 1425969"/>
              <a:gd name="connsiteX4" fmla="*/ 5776686 w 10755086"/>
              <a:gd name="connsiteY4" fmla="*/ 1416110 h 1425969"/>
              <a:gd name="connsiteX5" fmla="*/ 7997372 w 10755086"/>
              <a:gd name="connsiteY5" fmla="*/ 1314510 h 1425969"/>
              <a:gd name="connsiteX6" fmla="*/ 9898743 w 10755086"/>
              <a:gd name="connsiteY6" fmla="*/ 1387082 h 1425969"/>
              <a:gd name="connsiteX7" fmla="*/ 10755086 w 10755086"/>
              <a:gd name="connsiteY7" fmla="*/ 1314510 h 14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086" h="1425969">
                <a:moveTo>
                  <a:pt x="0" y="603310"/>
                </a:moveTo>
                <a:cubicBezTo>
                  <a:pt x="350762" y="400110"/>
                  <a:pt x="701524" y="196911"/>
                  <a:pt x="1132114" y="109825"/>
                </a:cubicBezTo>
                <a:cubicBezTo>
                  <a:pt x="1562704" y="22739"/>
                  <a:pt x="2167467" y="-71604"/>
                  <a:pt x="2583543" y="80796"/>
                </a:cubicBezTo>
                <a:cubicBezTo>
                  <a:pt x="2999619" y="233196"/>
                  <a:pt x="3096382" y="801673"/>
                  <a:pt x="3628572" y="1024225"/>
                </a:cubicBezTo>
                <a:cubicBezTo>
                  <a:pt x="4160763" y="1246777"/>
                  <a:pt x="5048553" y="1367729"/>
                  <a:pt x="5776686" y="1416110"/>
                </a:cubicBezTo>
                <a:cubicBezTo>
                  <a:pt x="6504819" y="1464491"/>
                  <a:pt x="7310363" y="1319348"/>
                  <a:pt x="7997372" y="1314510"/>
                </a:cubicBezTo>
                <a:cubicBezTo>
                  <a:pt x="8684381" y="1309672"/>
                  <a:pt x="9439124" y="1387082"/>
                  <a:pt x="9898743" y="1387082"/>
                </a:cubicBezTo>
                <a:cubicBezTo>
                  <a:pt x="10358362" y="1387082"/>
                  <a:pt x="10556724" y="1350796"/>
                  <a:pt x="10755086" y="1314510"/>
                </a:cubicBezTo>
              </a:path>
            </a:pathLst>
          </a:custGeom>
          <a:noFill/>
          <a:ln w="63500">
            <a:solidFill>
              <a:schemeClr val="accent2">
                <a:lumMod val="75000"/>
              </a:schemeClr>
            </a:solidFill>
          </a:ln>
          <a:effectLst>
            <a:outerShdw blurRad="50800" dist="38100" algn="l" rotWithShape="0">
              <a:schemeClr val="accent2">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Oval 184"/>
          <p:cNvSpPr/>
          <p:nvPr/>
        </p:nvSpPr>
        <p:spPr>
          <a:xfrm>
            <a:off x="10707494" y="5964991"/>
            <a:ext cx="493906"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2048" name="Freeform 2047"/>
          <p:cNvSpPr/>
          <p:nvPr/>
        </p:nvSpPr>
        <p:spPr>
          <a:xfrm>
            <a:off x="1161143" y="2895600"/>
            <a:ext cx="10551886" cy="249991"/>
          </a:xfrm>
          <a:custGeom>
            <a:avLst/>
            <a:gdLst>
              <a:gd name="connsiteX0" fmla="*/ 0 w 10551886"/>
              <a:gd name="connsiteY0" fmla="*/ 174881 h 249991"/>
              <a:gd name="connsiteX1" fmla="*/ 1320800 w 10551886"/>
              <a:gd name="connsiteY1" fmla="*/ 709 h 249991"/>
              <a:gd name="connsiteX2" fmla="*/ 3048000 w 10551886"/>
              <a:gd name="connsiteY2" fmla="*/ 116823 h 249991"/>
              <a:gd name="connsiteX3" fmla="*/ 4963886 w 10551886"/>
              <a:gd name="connsiteY3" fmla="*/ 203909 h 249991"/>
              <a:gd name="connsiteX4" fmla="*/ 7068457 w 10551886"/>
              <a:gd name="connsiteY4" fmla="*/ 247452 h 249991"/>
              <a:gd name="connsiteX5" fmla="*/ 8868228 w 10551886"/>
              <a:gd name="connsiteY5" fmla="*/ 131338 h 249991"/>
              <a:gd name="connsiteX6" fmla="*/ 9811657 w 10551886"/>
              <a:gd name="connsiteY6" fmla="*/ 174881 h 249991"/>
              <a:gd name="connsiteX7" fmla="*/ 10551886 w 10551886"/>
              <a:gd name="connsiteY7" fmla="*/ 247452 h 24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1886" h="249991">
                <a:moveTo>
                  <a:pt x="0" y="174881"/>
                </a:moveTo>
                <a:cubicBezTo>
                  <a:pt x="406400" y="92633"/>
                  <a:pt x="812800" y="10385"/>
                  <a:pt x="1320800" y="709"/>
                </a:cubicBezTo>
                <a:cubicBezTo>
                  <a:pt x="1828800" y="-8967"/>
                  <a:pt x="2440819" y="82956"/>
                  <a:pt x="3048000" y="116823"/>
                </a:cubicBezTo>
                <a:cubicBezTo>
                  <a:pt x="3655181" y="150690"/>
                  <a:pt x="4293810" y="182138"/>
                  <a:pt x="4963886" y="203909"/>
                </a:cubicBezTo>
                <a:cubicBezTo>
                  <a:pt x="5633962" y="225680"/>
                  <a:pt x="6417733" y="259547"/>
                  <a:pt x="7068457" y="247452"/>
                </a:cubicBezTo>
                <a:cubicBezTo>
                  <a:pt x="7719181" y="235357"/>
                  <a:pt x="8411028" y="143433"/>
                  <a:pt x="8868228" y="131338"/>
                </a:cubicBezTo>
                <a:cubicBezTo>
                  <a:pt x="9325428" y="119243"/>
                  <a:pt x="9531047" y="155529"/>
                  <a:pt x="9811657" y="174881"/>
                </a:cubicBezTo>
                <a:cubicBezTo>
                  <a:pt x="10092267" y="194233"/>
                  <a:pt x="10322076" y="220842"/>
                  <a:pt x="10551886" y="247452"/>
                </a:cubicBezTo>
              </a:path>
            </a:pathLst>
          </a:custGeom>
          <a:noFill/>
          <a:ln w="381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49" name="Freeform 2048"/>
          <p:cNvSpPr/>
          <p:nvPr/>
        </p:nvSpPr>
        <p:spPr>
          <a:xfrm>
            <a:off x="1103086" y="3370703"/>
            <a:ext cx="10624457" cy="308288"/>
          </a:xfrm>
          <a:custGeom>
            <a:avLst/>
            <a:gdLst>
              <a:gd name="connsiteX0" fmla="*/ 0 w 10624457"/>
              <a:gd name="connsiteY0" fmla="*/ 308288 h 308288"/>
              <a:gd name="connsiteX1" fmla="*/ 928914 w 10624457"/>
              <a:gd name="connsiteY1" fmla="*/ 61545 h 308288"/>
              <a:gd name="connsiteX2" fmla="*/ 1625600 w 10624457"/>
              <a:gd name="connsiteY2" fmla="*/ 3488 h 308288"/>
              <a:gd name="connsiteX3" fmla="*/ 2569028 w 10624457"/>
              <a:gd name="connsiteY3" fmla="*/ 134116 h 308288"/>
              <a:gd name="connsiteX4" fmla="*/ 3875314 w 10624457"/>
              <a:gd name="connsiteY4" fmla="*/ 264745 h 308288"/>
              <a:gd name="connsiteX5" fmla="*/ 5834743 w 10624457"/>
              <a:gd name="connsiteY5" fmla="*/ 279259 h 308288"/>
              <a:gd name="connsiteX6" fmla="*/ 6865257 w 10624457"/>
              <a:gd name="connsiteY6" fmla="*/ 235716 h 308288"/>
              <a:gd name="connsiteX7" fmla="*/ 8345714 w 10624457"/>
              <a:gd name="connsiteY7" fmla="*/ 221202 h 308288"/>
              <a:gd name="connsiteX8" fmla="*/ 9361714 w 10624457"/>
              <a:gd name="connsiteY8" fmla="*/ 76059 h 308288"/>
              <a:gd name="connsiteX9" fmla="*/ 10624457 w 10624457"/>
              <a:gd name="connsiteY9" fmla="*/ 308288 h 3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4457" h="308288">
                <a:moveTo>
                  <a:pt x="0" y="308288"/>
                </a:moveTo>
                <a:cubicBezTo>
                  <a:pt x="328990" y="210316"/>
                  <a:pt x="657981" y="112345"/>
                  <a:pt x="928914" y="61545"/>
                </a:cubicBezTo>
                <a:cubicBezTo>
                  <a:pt x="1199847" y="10745"/>
                  <a:pt x="1352248" y="-8607"/>
                  <a:pt x="1625600" y="3488"/>
                </a:cubicBezTo>
                <a:cubicBezTo>
                  <a:pt x="1898952" y="15583"/>
                  <a:pt x="2194076" y="90573"/>
                  <a:pt x="2569028" y="134116"/>
                </a:cubicBezTo>
                <a:cubicBezTo>
                  <a:pt x="2943980" y="177659"/>
                  <a:pt x="3331028" y="240554"/>
                  <a:pt x="3875314" y="264745"/>
                </a:cubicBezTo>
                <a:cubicBezTo>
                  <a:pt x="4419600" y="288935"/>
                  <a:pt x="5336419" y="284097"/>
                  <a:pt x="5834743" y="279259"/>
                </a:cubicBezTo>
                <a:cubicBezTo>
                  <a:pt x="6333067" y="274421"/>
                  <a:pt x="6446762" y="245392"/>
                  <a:pt x="6865257" y="235716"/>
                </a:cubicBezTo>
                <a:cubicBezTo>
                  <a:pt x="7283752" y="226040"/>
                  <a:pt x="7929638" y="247811"/>
                  <a:pt x="8345714" y="221202"/>
                </a:cubicBezTo>
                <a:cubicBezTo>
                  <a:pt x="8761790" y="194593"/>
                  <a:pt x="8981924" y="61545"/>
                  <a:pt x="9361714" y="76059"/>
                </a:cubicBezTo>
                <a:cubicBezTo>
                  <a:pt x="9741505" y="90573"/>
                  <a:pt x="10182981" y="199430"/>
                  <a:pt x="10624457" y="308288"/>
                </a:cubicBezTo>
              </a:path>
            </a:pathLst>
          </a:custGeom>
          <a:noFill/>
          <a:ln w="38100">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1" name="Freeform 2050"/>
          <p:cNvSpPr/>
          <p:nvPr/>
        </p:nvSpPr>
        <p:spPr>
          <a:xfrm>
            <a:off x="1001486" y="3678991"/>
            <a:ext cx="10769600" cy="524508"/>
          </a:xfrm>
          <a:custGeom>
            <a:avLst/>
            <a:gdLst>
              <a:gd name="connsiteX0" fmla="*/ 0 w 10769600"/>
              <a:gd name="connsiteY0" fmla="*/ 508662 h 524508"/>
              <a:gd name="connsiteX1" fmla="*/ 899885 w 10769600"/>
              <a:gd name="connsiteY1" fmla="*/ 160319 h 524508"/>
              <a:gd name="connsiteX2" fmla="*/ 1625600 w 10769600"/>
              <a:gd name="connsiteY2" fmla="*/ 662 h 524508"/>
              <a:gd name="connsiteX3" fmla="*/ 2540000 w 10769600"/>
              <a:gd name="connsiteY3" fmla="*/ 116776 h 524508"/>
              <a:gd name="connsiteX4" fmla="*/ 3454400 w 10769600"/>
              <a:gd name="connsiteY4" fmla="*/ 421576 h 524508"/>
              <a:gd name="connsiteX5" fmla="*/ 4833257 w 10769600"/>
              <a:gd name="connsiteY5" fmla="*/ 523176 h 524508"/>
              <a:gd name="connsiteX6" fmla="*/ 5994400 w 10769600"/>
              <a:gd name="connsiteY6" fmla="*/ 479634 h 524508"/>
              <a:gd name="connsiteX7" fmla="*/ 7489371 w 10769600"/>
              <a:gd name="connsiteY7" fmla="*/ 479634 h 524508"/>
              <a:gd name="connsiteX8" fmla="*/ 8534400 w 10769600"/>
              <a:gd name="connsiteY8" fmla="*/ 421576 h 524508"/>
              <a:gd name="connsiteX9" fmla="*/ 9202057 w 10769600"/>
              <a:gd name="connsiteY9" fmla="*/ 232891 h 524508"/>
              <a:gd name="connsiteX10" fmla="*/ 9985828 w 10769600"/>
              <a:gd name="connsiteY10" fmla="*/ 218376 h 524508"/>
              <a:gd name="connsiteX11" fmla="*/ 10479314 w 10769600"/>
              <a:gd name="connsiteY11" fmla="*/ 392548 h 524508"/>
              <a:gd name="connsiteX12" fmla="*/ 10769600 w 10769600"/>
              <a:gd name="connsiteY12" fmla="*/ 465119 h 52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9600" h="524508">
                <a:moveTo>
                  <a:pt x="0" y="508662"/>
                </a:moveTo>
                <a:cubicBezTo>
                  <a:pt x="314476" y="376824"/>
                  <a:pt x="628952" y="244986"/>
                  <a:pt x="899885" y="160319"/>
                </a:cubicBezTo>
                <a:cubicBezTo>
                  <a:pt x="1170818" y="75652"/>
                  <a:pt x="1352248" y="7919"/>
                  <a:pt x="1625600" y="662"/>
                </a:cubicBezTo>
                <a:cubicBezTo>
                  <a:pt x="1898952" y="-6595"/>
                  <a:pt x="2235200" y="46624"/>
                  <a:pt x="2540000" y="116776"/>
                </a:cubicBezTo>
                <a:cubicBezTo>
                  <a:pt x="2844800" y="186928"/>
                  <a:pt x="3072191" y="353843"/>
                  <a:pt x="3454400" y="421576"/>
                </a:cubicBezTo>
                <a:cubicBezTo>
                  <a:pt x="3836609" y="489309"/>
                  <a:pt x="4409924" y="513500"/>
                  <a:pt x="4833257" y="523176"/>
                </a:cubicBezTo>
                <a:cubicBezTo>
                  <a:pt x="5256590" y="532852"/>
                  <a:pt x="5551714" y="486891"/>
                  <a:pt x="5994400" y="479634"/>
                </a:cubicBezTo>
                <a:cubicBezTo>
                  <a:pt x="6437086" y="472377"/>
                  <a:pt x="7066038" y="489310"/>
                  <a:pt x="7489371" y="479634"/>
                </a:cubicBezTo>
                <a:cubicBezTo>
                  <a:pt x="7912704" y="469958"/>
                  <a:pt x="8248952" y="462700"/>
                  <a:pt x="8534400" y="421576"/>
                </a:cubicBezTo>
                <a:cubicBezTo>
                  <a:pt x="8819848" y="380452"/>
                  <a:pt x="8960152" y="266758"/>
                  <a:pt x="9202057" y="232891"/>
                </a:cubicBezTo>
                <a:cubicBezTo>
                  <a:pt x="9443962" y="199024"/>
                  <a:pt x="9772952" y="191767"/>
                  <a:pt x="9985828" y="218376"/>
                </a:cubicBezTo>
                <a:cubicBezTo>
                  <a:pt x="10198704" y="244985"/>
                  <a:pt x="10348686" y="351424"/>
                  <a:pt x="10479314" y="392548"/>
                </a:cubicBezTo>
                <a:cubicBezTo>
                  <a:pt x="10609942" y="433672"/>
                  <a:pt x="10689771" y="449395"/>
                  <a:pt x="10769600" y="465119"/>
                </a:cubicBezTo>
              </a:path>
            </a:pathLst>
          </a:custGeom>
          <a:noFill/>
          <a:ln w="3810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2" name="Freeform 2051"/>
          <p:cNvSpPr/>
          <p:nvPr/>
        </p:nvSpPr>
        <p:spPr>
          <a:xfrm>
            <a:off x="986971" y="3983791"/>
            <a:ext cx="10784115" cy="1013320"/>
          </a:xfrm>
          <a:custGeom>
            <a:avLst/>
            <a:gdLst>
              <a:gd name="connsiteX0" fmla="*/ 0 w 10784115"/>
              <a:gd name="connsiteY0" fmla="*/ 580983 h 1013320"/>
              <a:gd name="connsiteX1" fmla="*/ 725715 w 10784115"/>
              <a:gd name="connsiteY1" fmla="*/ 232640 h 1013320"/>
              <a:gd name="connsiteX2" fmla="*/ 1770743 w 10784115"/>
              <a:gd name="connsiteY2" fmla="*/ 412 h 1013320"/>
              <a:gd name="connsiteX3" fmla="*/ 3033486 w 10784115"/>
              <a:gd name="connsiteY3" fmla="*/ 189097 h 1013320"/>
              <a:gd name="connsiteX4" fmla="*/ 4020458 w 10784115"/>
              <a:gd name="connsiteY4" fmla="*/ 639040 h 1013320"/>
              <a:gd name="connsiteX5" fmla="*/ 5254172 w 10784115"/>
              <a:gd name="connsiteY5" fmla="*/ 1001897 h 1013320"/>
              <a:gd name="connsiteX6" fmla="*/ 6676572 w 10784115"/>
              <a:gd name="connsiteY6" fmla="*/ 929326 h 1013320"/>
              <a:gd name="connsiteX7" fmla="*/ 7678058 w 10784115"/>
              <a:gd name="connsiteY7" fmla="*/ 885783 h 1013320"/>
              <a:gd name="connsiteX8" fmla="*/ 8665029 w 10784115"/>
              <a:gd name="connsiteY8" fmla="*/ 697097 h 1013320"/>
              <a:gd name="connsiteX9" fmla="*/ 9100458 w 10784115"/>
              <a:gd name="connsiteY9" fmla="*/ 421326 h 1013320"/>
              <a:gd name="connsiteX10" fmla="*/ 9666515 w 10784115"/>
              <a:gd name="connsiteY10" fmla="*/ 276183 h 1013320"/>
              <a:gd name="connsiteX11" fmla="*/ 10218058 w 10784115"/>
              <a:gd name="connsiteY11" fmla="*/ 406812 h 1013320"/>
              <a:gd name="connsiteX12" fmla="*/ 10784115 w 10784115"/>
              <a:gd name="connsiteY12" fmla="*/ 740640 h 101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4115" h="1013320">
                <a:moveTo>
                  <a:pt x="0" y="580983"/>
                </a:moveTo>
                <a:cubicBezTo>
                  <a:pt x="215295" y="455192"/>
                  <a:pt x="430591" y="329402"/>
                  <a:pt x="725715" y="232640"/>
                </a:cubicBezTo>
                <a:cubicBezTo>
                  <a:pt x="1020839" y="135878"/>
                  <a:pt x="1386115" y="7669"/>
                  <a:pt x="1770743" y="412"/>
                </a:cubicBezTo>
                <a:cubicBezTo>
                  <a:pt x="2155371" y="-6845"/>
                  <a:pt x="2658534" y="82659"/>
                  <a:pt x="3033486" y="189097"/>
                </a:cubicBezTo>
                <a:cubicBezTo>
                  <a:pt x="3408439" y="295535"/>
                  <a:pt x="3650344" y="503573"/>
                  <a:pt x="4020458" y="639040"/>
                </a:cubicBezTo>
                <a:cubicBezTo>
                  <a:pt x="4390572" y="774507"/>
                  <a:pt x="4811486" y="953516"/>
                  <a:pt x="5254172" y="1001897"/>
                </a:cubicBezTo>
                <a:cubicBezTo>
                  <a:pt x="5696858" y="1050278"/>
                  <a:pt x="6676572" y="929326"/>
                  <a:pt x="6676572" y="929326"/>
                </a:cubicBezTo>
                <a:cubicBezTo>
                  <a:pt x="7080553" y="909974"/>
                  <a:pt x="7346649" y="924488"/>
                  <a:pt x="7678058" y="885783"/>
                </a:cubicBezTo>
                <a:cubicBezTo>
                  <a:pt x="8009467" y="847078"/>
                  <a:pt x="8427962" y="774507"/>
                  <a:pt x="8665029" y="697097"/>
                </a:cubicBezTo>
                <a:cubicBezTo>
                  <a:pt x="8902096" y="619688"/>
                  <a:pt x="8933544" y="491478"/>
                  <a:pt x="9100458" y="421326"/>
                </a:cubicBezTo>
                <a:cubicBezTo>
                  <a:pt x="9267372" y="351174"/>
                  <a:pt x="9480248" y="278602"/>
                  <a:pt x="9666515" y="276183"/>
                </a:cubicBezTo>
                <a:cubicBezTo>
                  <a:pt x="9852782" y="273764"/>
                  <a:pt x="10031791" y="329402"/>
                  <a:pt x="10218058" y="406812"/>
                </a:cubicBezTo>
                <a:cubicBezTo>
                  <a:pt x="10404325" y="484222"/>
                  <a:pt x="10594220" y="612431"/>
                  <a:pt x="10784115" y="740640"/>
                </a:cubicBezTo>
              </a:path>
            </a:pathLst>
          </a:custGeom>
          <a:noFill/>
          <a:ln w="381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3" name="Freeform 2052"/>
          <p:cNvSpPr/>
          <p:nvPr/>
        </p:nvSpPr>
        <p:spPr>
          <a:xfrm>
            <a:off x="1066800" y="4253317"/>
            <a:ext cx="10711543" cy="1196506"/>
          </a:xfrm>
          <a:custGeom>
            <a:avLst/>
            <a:gdLst>
              <a:gd name="connsiteX0" fmla="*/ 0 w 10711543"/>
              <a:gd name="connsiteY0" fmla="*/ 575931 h 1196506"/>
              <a:gd name="connsiteX1" fmla="*/ 653143 w 10711543"/>
              <a:gd name="connsiteY1" fmla="*/ 242103 h 1196506"/>
              <a:gd name="connsiteX2" fmla="*/ 1422400 w 10711543"/>
              <a:gd name="connsiteY2" fmla="*/ 53417 h 1196506"/>
              <a:gd name="connsiteX3" fmla="*/ 2235200 w 10711543"/>
              <a:gd name="connsiteY3" fmla="*/ 9874 h 1196506"/>
              <a:gd name="connsiteX4" fmla="*/ 3033486 w 10711543"/>
              <a:gd name="connsiteY4" fmla="*/ 213074 h 1196506"/>
              <a:gd name="connsiteX5" fmla="*/ 3410857 w 10711543"/>
              <a:gd name="connsiteY5" fmla="*/ 546903 h 1196506"/>
              <a:gd name="connsiteX6" fmla="*/ 4296228 w 10711543"/>
              <a:gd name="connsiteY6" fmla="*/ 938788 h 1196506"/>
              <a:gd name="connsiteX7" fmla="*/ 5544457 w 10711543"/>
              <a:gd name="connsiteY7" fmla="*/ 1185531 h 1196506"/>
              <a:gd name="connsiteX8" fmla="*/ 6400800 w 10711543"/>
              <a:gd name="connsiteY8" fmla="*/ 1156503 h 1196506"/>
              <a:gd name="connsiteX9" fmla="*/ 8098971 w 10711543"/>
              <a:gd name="connsiteY9" fmla="*/ 1083931 h 1196506"/>
              <a:gd name="connsiteX10" fmla="*/ 8926286 w 10711543"/>
              <a:gd name="connsiteY10" fmla="*/ 1083931 h 1196506"/>
              <a:gd name="connsiteX11" fmla="*/ 9158514 w 10711543"/>
              <a:gd name="connsiteY11" fmla="*/ 895245 h 1196506"/>
              <a:gd name="connsiteX12" fmla="*/ 9564914 w 10711543"/>
              <a:gd name="connsiteY12" fmla="*/ 750103 h 1196506"/>
              <a:gd name="connsiteX13" fmla="*/ 10130971 w 10711543"/>
              <a:gd name="connsiteY13" fmla="*/ 822674 h 1196506"/>
              <a:gd name="connsiteX14" fmla="*/ 10580914 w 10711543"/>
              <a:gd name="connsiteY14" fmla="*/ 1025874 h 1196506"/>
              <a:gd name="connsiteX15" fmla="*/ 10711543 w 10711543"/>
              <a:gd name="connsiteY15" fmla="*/ 1040388 h 1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1543" h="1196506">
                <a:moveTo>
                  <a:pt x="0" y="575931"/>
                </a:moveTo>
                <a:cubicBezTo>
                  <a:pt x="208038" y="452560"/>
                  <a:pt x="416076" y="329189"/>
                  <a:pt x="653143" y="242103"/>
                </a:cubicBezTo>
                <a:cubicBezTo>
                  <a:pt x="890210" y="155017"/>
                  <a:pt x="1158724" y="92122"/>
                  <a:pt x="1422400" y="53417"/>
                </a:cubicBezTo>
                <a:cubicBezTo>
                  <a:pt x="1686076" y="14712"/>
                  <a:pt x="1966686" y="-16736"/>
                  <a:pt x="2235200" y="9874"/>
                </a:cubicBezTo>
                <a:cubicBezTo>
                  <a:pt x="2503714" y="36483"/>
                  <a:pt x="2837543" y="123569"/>
                  <a:pt x="3033486" y="213074"/>
                </a:cubicBezTo>
                <a:cubicBezTo>
                  <a:pt x="3229429" y="302579"/>
                  <a:pt x="3200400" y="425951"/>
                  <a:pt x="3410857" y="546903"/>
                </a:cubicBezTo>
                <a:cubicBezTo>
                  <a:pt x="3621314" y="667855"/>
                  <a:pt x="3940628" y="832350"/>
                  <a:pt x="4296228" y="938788"/>
                </a:cubicBezTo>
                <a:cubicBezTo>
                  <a:pt x="4651828" y="1045226"/>
                  <a:pt x="5193695" y="1149245"/>
                  <a:pt x="5544457" y="1185531"/>
                </a:cubicBezTo>
                <a:cubicBezTo>
                  <a:pt x="5895219" y="1221817"/>
                  <a:pt x="6400800" y="1156503"/>
                  <a:pt x="6400800" y="1156503"/>
                </a:cubicBezTo>
                <a:lnTo>
                  <a:pt x="8098971" y="1083931"/>
                </a:lnTo>
                <a:cubicBezTo>
                  <a:pt x="8519885" y="1071836"/>
                  <a:pt x="8749696" y="1115379"/>
                  <a:pt x="8926286" y="1083931"/>
                </a:cubicBezTo>
                <a:cubicBezTo>
                  <a:pt x="9102876" y="1052483"/>
                  <a:pt x="9052076" y="950883"/>
                  <a:pt x="9158514" y="895245"/>
                </a:cubicBezTo>
                <a:cubicBezTo>
                  <a:pt x="9264952" y="839607"/>
                  <a:pt x="9402838" y="762198"/>
                  <a:pt x="9564914" y="750103"/>
                </a:cubicBezTo>
                <a:cubicBezTo>
                  <a:pt x="9726990" y="738008"/>
                  <a:pt x="9961638" y="776712"/>
                  <a:pt x="10130971" y="822674"/>
                </a:cubicBezTo>
                <a:cubicBezTo>
                  <a:pt x="10300304" y="868636"/>
                  <a:pt x="10484152" y="989588"/>
                  <a:pt x="10580914" y="1025874"/>
                </a:cubicBezTo>
                <a:cubicBezTo>
                  <a:pt x="10677676" y="1062160"/>
                  <a:pt x="10694609" y="1051274"/>
                  <a:pt x="10711543" y="1040388"/>
                </a:cubicBezTo>
              </a:path>
            </a:pathLst>
          </a:cu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5" name="Freeform 194"/>
          <p:cNvSpPr/>
          <p:nvPr/>
        </p:nvSpPr>
        <p:spPr>
          <a:xfrm>
            <a:off x="1143000" y="4495480"/>
            <a:ext cx="10755086" cy="1425969"/>
          </a:xfrm>
          <a:custGeom>
            <a:avLst/>
            <a:gdLst>
              <a:gd name="connsiteX0" fmla="*/ 0 w 10755086"/>
              <a:gd name="connsiteY0" fmla="*/ 603310 h 1425969"/>
              <a:gd name="connsiteX1" fmla="*/ 1132114 w 10755086"/>
              <a:gd name="connsiteY1" fmla="*/ 109825 h 1425969"/>
              <a:gd name="connsiteX2" fmla="*/ 2583543 w 10755086"/>
              <a:gd name="connsiteY2" fmla="*/ 80796 h 1425969"/>
              <a:gd name="connsiteX3" fmla="*/ 3628572 w 10755086"/>
              <a:gd name="connsiteY3" fmla="*/ 1024225 h 1425969"/>
              <a:gd name="connsiteX4" fmla="*/ 5776686 w 10755086"/>
              <a:gd name="connsiteY4" fmla="*/ 1416110 h 1425969"/>
              <a:gd name="connsiteX5" fmla="*/ 7997372 w 10755086"/>
              <a:gd name="connsiteY5" fmla="*/ 1314510 h 1425969"/>
              <a:gd name="connsiteX6" fmla="*/ 9898743 w 10755086"/>
              <a:gd name="connsiteY6" fmla="*/ 1387082 h 1425969"/>
              <a:gd name="connsiteX7" fmla="*/ 10755086 w 10755086"/>
              <a:gd name="connsiteY7" fmla="*/ 1314510 h 14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086" h="1425969">
                <a:moveTo>
                  <a:pt x="0" y="603310"/>
                </a:moveTo>
                <a:cubicBezTo>
                  <a:pt x="350762" y="400110"/>
                  <a:pt x="701524" y="196911"/>
                  <a:pt x="1132114" y="109825"/>
                </a:cubicBezTo>
                <a:cubicBezTo>
                  <a:pt x="1562704" y="22739"/>
                  <a:pt x="2167467" y="-71604"/>
                  <a:pt x="2583543" y="80796"/>
                </a:cubicBezTo>
                <a:cubicBezTo>
                  <a:pt x="2999619" y="233196"/>
                  <a:pt x="3096382" y="801673"/>
                  <a:pt x="3628572" y="1024225"/>
                </a:cubicBezTo>
                <a:cubicBezTo>
                  <a:pt x="4160763" y="1246777"/>
                  <a:pt x="5048553" y="1367729"/>
                  <a:pt x="5776686" y="1416110"/>
                </a:cubicBezTo>
                <a:cubicBezTo>
                  <a:pt x="6504819" y="1464491"/>
                  <a:pt x="7310363" y="1319348"/>
                  <a:pt x="7997372" y="1314510"/>
                </a:cubicBezTo>
                <a:cubicBezTo>
                  <a:pt x="8684381" y="1309672"/>
                  <a:pt x="9439124" y="1387082"/>
                  <a:pt x="9898743" y="1387082"/>
                </a:cubicBezTo>
                <a:cubicBezTo>
                  <a:pt x="10358362" y="1387082"/>
                  <a:pt x="10556724" y="1350796"/>
                  <a:pt x="10755086" y="1314510"/>
                </a:cubicBezTo>
              </a:path>
            </a:pathLst>
          </a:custGeom>
          <a:noFill/>
          <a:ln w="63500">
            <a:solidFill>
              <a:schemeClr val="accent2">
                <a:lumMod val="40000"/>
                <a:lumOff val="60000"/>
              </a:schemeClr>
            </a:solidFill>
          </a:ln>
          <a:effectLst>
            <a:outerShdw blurRad="50800" dist="38100" algn="l" rotWithShape="0">
              <a:schemeClr val="accent2">
                <a:lumMod val="20000"/>
                <a:lumOff val="8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
          <p:cNvGrpSpPr/>
          <p:nvPr/>
        </p:nvGrpSpPr>
        <p:grpSpPr>
          <a:xfrm>
            <a:off x="1285875" y="914400"/>
            <a:ext cx="2524125" cy="2415385"/>
            <a:chOff x="1285875" y="914400"/>
            <a:chExt cx="2524125" cy="2415385"/>
          </a:xfrm>
        </p:grpSpPr>
        <p:grpSp>
          <p:nvGrpSpPr>
            <p:cNvPr id="235" name="Group 234"/>
            <p:cNvGrpSpPr/>
            <p:nvPr/>
          </p:nvGrpSpPr>
          <p:grpSpPr>
            <a:xfrm>
              <a:off x="1285875" y="1277009"/>
              <a:ext cx="2524125" cy="1084648"/>
              <a:chOff x="4333875" y="2057400"/>
              <a:chExt cx="5962650" cy="2562226"/>
            </a:xfrm>
          </p:grpSpPr>
          <p:pic>
            <p:nvPicPr>
              <p:cNvPr id="236" name="Picture 2" descr="Image result for powerpoint airplane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33875" y="2057400"/>
                <a:ext cx="5962650" cy="2562226"/>
              </a:xfrm>
              <a:prstGeom prst="rect">
                <a:avLst/>
              </a:prstGeom>
              <a:noFill/>
              <a:extLst>
                <a:ext uri="{909E8E84-426E-40DD-AFC4-6F175D3DCCD1}">
                  <a14:hiddenFill xmlns:a14="http://schemas.microsoft.com/office/drawing/2010/main">
                    <a:solidFill>
                      <a:srgbClr val="FFFFFF"/>
                    </a:solidFill>
                  </a14:hiddenFill>
                </a:ext>
              </a:extLst>
            </p:spPr>
          </p:pic>
          <p:sp>
            <p:nvSpPr>
              <p:cNvPr id="237" name="Freeform 236"/>
              <p:cNvSpPr/>
              <p:nvPr/>
            </p:nvSpPr>
            <p:spPr>
              <a:xfrm>
                <a:off x="7675041" y="2735411"/>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bg2"/>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grpSp>
        <p:grpSp>
          <p:nvGrpSpPr>
            <p:cNvPr id="2074" name="Group 2073"/>
            <p:cNvGrpSpPr/>
            <p:nvPr/>
          </p:nvGrpSpPr>
          <p:grpSpPr>
            <a:xfrm>
              <a:off x="1981200" y="2514600"/>
              <a:ext cx="1219200" cy="815185"/>
              <a:chOff x="1981200" y="2514600"/>
              <a:chExt cx="1219200" cy="815185"/>
            </a:xfrm>
          </p:grpSpPr>
          <p:sp>
            <p:nvSpPr>
              <p:cNvPr id="2055" name="Chord 2054"/>
              <p:cNvSpPr/>
              <p:nvPr/>
            </p:nvSpPr>
            <p:spPr>
              <a:xfrm rot="6660042">
                <a:off x="2416626" y="2650130"/>
                <a:ext cx="679655" cy="679655"/>
              </a:xfrm>
              <a:prstGeom prst="chor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4" name="Rectangle 2053"/>
              <p:cNvSpPr/>
              <p:nvPr/>
            </p:nvSpPr>
            <p:spPr>
              <a:xfrm>
                <a:off x="1981200" y="2514600"/>
                <a:ext cx="1219200" cy="62346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057" name="Straight Arrow Connector 2056"/>
              <p:cNvCxnSpPr/>
              <p:nvPr/>
            </p:nvCxnSpPr>
            <p:spPr>
              <a:xfrm flipV="1">
                <a:off x="2761205" y="2757068"/>
                <a:ext cx="188821" cy="3025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59" name="Rectangle 2058"/>
              <p:cNvSpPr/>
              <p:nvPr/>
            </p:nvSpPr>
            <p:spPr>
              <a:xfrm>
                <a:off x="2060489" y="2677380"/>
                <a:ext cx="293670" cy="369332"/>
              </a:xfrm>
              <a:prstGeom prst="rect">
                <a:avLst/>
              </a:prstGeom>
            </p:spPr>
            <p:txBody>
              <a:bodyPr wrap="none">
                <a:spAutoFit/>
              </a:bodyPr>
              <a:lstStyle/>
              <a:p>
                <a:pPr algn="ctr"/>
                <a:r>
                  <a:rPr lang="en-US" dirty="0">
                    <a:latin typeface="+mn-lt"/>
                  </a:rPr>
                  <a:t>g</a:t>
                </a:r>
              </a:p>
            </p:txBody>
          </p:sp>
        </p:grpSp>
        <p:cxnSp>
          <p:nvCxnSpPr>
            <p:cNvPr id="2062" name="Straight Arrow Connector 2061"/>
            <p:cNvCxnSpPr/>
            <p:nvPr/>
          </p:nvCxnSpPr>
          <p:spPr>
            <a:xfrm flipV="1">
              <a:off x="2880636" y="914400"/>
              <a:ext cx="0" cy="652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068" name="Rectangle 2067"/>
            <p:cNvSpPr/>
            <p:nvPr/>
          </p:nvSpPr>
          <p:spPr>
            <a:xfrm>
              <a:off x="2608051" y="1209948"/>
              <a:ext cx="295274" cy="369332"/>
            </a:xfrm>
            <a:prstGeom prst="rect">
              <a:avLst/>
            </a:prstGeom>
          </p:spPr>
          <p:txBody>
            <a:bodyPr wrap="none">
              <a:spAutoFit/>
            </a:bodyPr>
            <a:lstStyle/>
            <a:p>
              <a:r>
                <a:rPr lang="en-US" dirty="0">
                  <a:latin typeface="+mn-lt"/>
                </a:rPr>
                <a:t>a</a:t>
              </a:r>
            </a:p>
          </p:txBody>
        </p:sp>
      </p:grpSp>
      <p:grpSp>
        <p:nvGrpSpPr>
          <p:cNvPr id="4" name="Group 3"/>
          <p:cNvGrpSpPr/>
          <p:nvPr/>
        </p:nvGrpSpPr>
        <p:grpSpPr>
          <a:xfrm>
            <a:off x="5172075" y="1219200"/>
            <a:ext cx="2524125" cy="2126506"/>
            <a:chOff x="5172075" y="1219200"/>
            <a:chExt cx="2524125" cy="2126506"/>
          </a:xfrm>
        </p:grpSpPr>
        <p:grpSp>
          <p:nvGrpSpPr>
            <p:cNvPr id="2" name="Group 1"/>
            <p:cNvGrpSpPr/>
            <p:nvPr/>
          </p:nvGrpSpPr>
          <p:grpSpPr>
            <a:xfrm>
              <a:off x="5172075" y="1353752"/>
              <a:ext cx="2524125" cy="1084648"/>
              <a:chOff x="4333875" y="2057400"/>
              <a:chExt cx="5962650" cy="2562226"/>
            </a:xfrm>
          </p:grpSpPr>
          <p:pic>
            <p:nvPicPr>
              <p:cNvPr id="2050" name="Picture 2" descr="Image result for powerpoint airplane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33875" y="2057400"/>
                <a:ext cx="5962650" cy="2562226"/>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142"/>
              <p:cNvSpPr/>
              <p:nvPr/>
            </p:nvSpPr>
            <p:spPr>
              <a:xfrm>
                <a:off x="7675041" y="2735411"/>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bg2"/>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grpSp>
        <p:grpSp>
          <p:nvGrpSpPr>
            <p:cNvPr id="2072" name="Group 2071"/>
            <p:cNvGrpSpPr/>
            <p:nvPr/>
          </p:nvGrpSpPr>
          <p:grpSpPr>
            <a:xfrm>
              <a:off x="5934075" y="2514600"/>
              <a:ext cx="1219200" cy="831106"/>
              <a:chOff x="5715000" y="2653132"/>
              <a:chExt cx="1219200" cy="831106"/>
            </a:xfrm>
          </p:grpSpPr>
          <p:sp>
            <p:nvSpPr>
              <p:cNvPr id="206" name="Rectangle 205"/>
              <p:cNvSpPr/>
              <p:nvPr/>
            </p:nvSpPr>
            <p:spPr>
              <a:xfrm>
                <a:off x="5715000" y="2653132"/>
                <a:ext cx="1219200" cy="62346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7" name="Chord 206"/>
              <p:cNvSpPr/>
              <p:nvPr/>
            </p:nvSpPr>
            <p:spPr>
              <a:xfrm rot="6660042">
                <a:off x="6150426" y="2804583"/>
                <a:ext cx="679655" cy="679655"/>
              </a:xfrm>
              <a:prstGeom prst="chor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08" name="Straight Arrow Connector 207"/>
              <p:cNvCxnSpPr/>
              <p:nvPr/>
            </p:nvCxnSpPr>
            <p:spPr>
              <a:xfrm flipH="1" flipV="1">
                <a:off x="6243496" y="2983236"/>
                <a:ext cx="251509" cy="2149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9" name="Rectangle 208"/>
              <p:cNvSpPr/>
              <p:nvPr/>
            </p:nvSpPr>
            <p:spPr>
              <a:xfrm>
                <a:off x="5794289" y="2815912"/>
                <a:ext cx="293670" cy="369332"/>
              </a:xfrm>
              <a:prstGeom prst="rect">
                <a:avLst/>
              </a:prstGeom>
            </p:spPr>
            <p:txBody>
              <a:bodyPr wrap="none">
                <a:spAutoFit/>
              </a:bodyPr>
              <a:lstStyle/>
              <a:p>
                <a:pPr algn="ctr"/>
                <a:r>
                  <a:rPr lang="en-US" dirty="0">
                    <a:latin typeface="+mn-lt"/>
                  </a:rPr>
                  <a:t>g</a:t>
                </a:r>
              </a:p>
            </p:txBody>
          </p:sp>
        </p:grpSp>
        <p:cxnSp>
          <p:nvCxnSpPr>
            <p:cNvPr id="221" name="Straight Arrow Connector 220"/>
            <p:cNvCxnSpPr/>
            <p:nvPr/>
          </p:nvCxnSpPr>
          <p:spPr>
            <a:xfrm>
              <a:off x="6812924" y="1221406"/>
              <a:ext cx="9708" cy="3901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7" name="Rectangle 226"/>
            <p:cNvSpPr/>
            <p:nvPr/>
          </p:nvSpPr>
          <p:spPr>
            <a:xfrm>
              <a:off x="6543675" y="1219200"/>
              <a:ext cx="295274" cy="369332"/>
            </a:xfrm>
            <a:prstGeom prst="rect">
              <a:avLst/>
            </a:prstGeom>
          </p:spPr>
          <p:txBody>
            <a:bodyPr wrap="none">
              <a:spAutoFit/>
            </a:bodyPr>
            <a:lstStyle/>
            <a:p>
              <a:r>
                <a:rPr lang="en-US" dirty="0">
                  <a:latin typeface="+mn-lt"/>
                </a:rPr>
                <a:t>a</a:t>
              </a:r>
            </a:p>
          </p:txBody>
        </p:sp>
      </p:grpSp>
      <p:grpSp>
        <p:nvGrpSpPr>
          <p:cNvPr id="6" name="Group 5"/>
          <p:cNvGrpSpPr/>
          <p:nvPr/>
        </p:nvGrpSpPr>
        <p:grpSpPr>
          <a:xfrm>
            <a:off x="8982075" y="1179455"/>
            <a:ext cx="2524125" cy="2166251"/>
            <a:chOff x="8982075" y="1179455"/>
            <a:chExt cx="2524125" cy="2166251"/>
          </a:xfrm>
        </p:grpSpPr>
        <p:grpSp>
          <p:nvGrpSpPr>
            <p:cNvPr id="232" name="Group 231"/>
            <p:cNvGrpSpPr/>
            <p:nvPr/>
          </p:nvGrpSpPr>
          <p:grpSpPr>
            <a:xfrm>
              <a:off x="8982075" y="1277009"/>
              <a:ext cx="2524125" cy="1084648"/>
              <a:chOff x="4333875" y="2057400"/>
              <a:chExt cx="5962650" cy="2562226"/>
            </a:xfrm>
          </p:grpSpPr>
          <p:pic>
            <p:nvPicPr>
              <p:cNvPr id="233" name="Picture 2" descr="Image result for powerpoint airplane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33875" y="2057400"/>
                <a:ext cx="5962650" cy="2562226"/>
              </a:xfrm>
              <a:prstGeom prst="rect">
                <a:avLst/>
              </a:prstGeom>
              <a:noFill/>
              <a:extLst>
                <a:ext uri="{909E8E84-426E-40DD-AFC4-6F175D3DCCD1}">
                  <a14:hiddenFill xmlns:a14="http://schemas.microsoft.com/office/drawing/2010/main">
                    <a:solidFill>
                      <a:srgbClr val="FFFFFF"/>
                    </a:solidFill>
                  </a14:hiddenFill>
                </a:ext>
              </a:extLst>
            </p:spPr>
          </p:pic>
          <p:sp>
            <p:nvSpPr>
              <p:cNvPr id="234" name="Freeform 233"/>
              <p:cNvSpPr/>
              <p:nvPr/>
            </p:nvSpPr>
            <p:spPr>
              <a:xfrm>
                <a:off x="7675041" y="2735411"/>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bg2"/>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grpSp>
        <p:sp>
          <p:nvSpPr>
            <p:cNvPr id="203" name="Chord 202"/>
            <p:cNvSpPr/>
            <p:nvPr/>
          </p:nvSpPr>
          <p:spPr>
            <a:xfrm rot="6660042">
              <a:off x="10417626" y="2666051"/>
              <a:ext cx="679655" cy="679655"/>
            </a:xfrm>
            <a:prstGeom prst="chor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078" name="Group 2077"/>
            <p:cNvGrpSpPr/>
            <p:nvPr/>
          </p:nvGrpSpPr>
          <p:grpSpPr>
            <a:xfrm>
              <a:off x="9982200" y="2514600"/>
              <a:ext cx="1219200" cy="623468"/>
              <a:chOff x="9982200" y="2514600"/>
              <a:chExt cx="1219200" cy="623468"/>
            </a:xfrm>
          </p:grpSpPr>
          <p:sp>
            <p:nvSpPr>
              <p:cNvPr id="202" name="Rectangle 201"/>
              <p:cNvSpPr/>
              <p:nvPr/>
            </p:nvSpPr>
            <p:spPr>
              <a:xfrm>
                <a:off x="9982200" y="2514600"/>
                <a:ext cx="1219200" cy="62346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04" name="Straight Arrow Connector 203"/>
              <p:cNvCxnSpPr/>
              <p:nvPr/>
            </p:nvCxnSpPr>
            <p:spPr>
              <a:xfrm flipH="1" flipV="1">
                <a:off x="10707494" y="2757068"/>
                <a:ext cx="54712" cy="3025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5" name="Rectangle 204"/>
              <p:cNvSpPr/>
              <p:nvPr/>
            </p:nvSpPr>
            <p:spPr>
              <a:xfrm>
                <a:off x="10061489" y="2677380"/>
                <a:ext cx="293670" cy="369332"/>
              </a:xfrm>
              <a:prstGeom prst="rect">
                <a:avLst/>
              </a:prstGeom>
            </p:spPr>
            <p:txBody>
              <a:bodyPr wrap="none">
                <a:spAutoFit/>
              </a:bodyPr>
              <a:lstStyle/>
              <a:p>
                <a:pPr algn="ctr"/>
                <a:r>
                  <a:rPr lang="en-US" dirty="0">
                    <a:latin typeface="+mn-lt"/>
                  </a:rPr>
                  <a:t>g</a:t>
                </a:r>
              </a:p>
            </p:txBody>
          </p:sp>
        </p:grpSp>
        <p:cxnSp>
          <p:nvCxnSpPr>
            <p:cNvPr id="219" name="Straight Arrow Connector 218"/>
            <p:cNvCxnSpPr/>
            <p:nvPr/>
          </p:nvCxnSpPr>
          <p:spPr>
            <a:xfrm flipV="1">
              <a:off x="10556960" y="1179455"/>
              <a:ext cx="0" cy="38776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8" name="Rectangle 227"/>
            <p:cNvSpPr/>
            <p:nvPr/>
          </p:nvSpPr>
          <p:spPr>
            <a:xfrm>
              <a:off x="10296526" y="1219200"/>
              <a:ext cx="295274" cy="369332"/>
            </a:xfrm>
            <a:prstGeom prst="rect">
              <a:avLst/>
            </a:prstGeom>
          </p:spPr>
          <p:txBody>
            <a:bodyPr wrap="none">
              <a:spAutoFit/>
            </a:bodyPr>
            <a:lstStyle/>
            <a:p>
              <a:r>
                <a:rPr lang="en-US" dirty="0">
                  <a:latin typeface="+mn-lt"/>
                </a:rPr>
                <a:t>a</a:t>
              </a:r>
            </a:p>
          </p:txBody>
        </p:sp>
      </p:grpSp>
      <p:sp>
        <p:nvSpPr>
          <p:cNvPr id="231" name="Text Box 1049"/>
          <p:cNvSpPr txBox="1">
            <a:spLocks noChangeArrowheads="1"/>
          </p:cNvSpPr>
          <p:nvPr/>
        </p:nvSpPr>
        <p:spPr bwMode="auto">
          <a:xfrm>
            <a:off x="226715" y="5257800"/>
            <a:ext cx="50310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1" lang="en-US" altLang="en-US" sz="1800" dirty="0">
                <a:latin typeface="+mn-lt"/>
                <a:ea typeface="MS PGothic" panose="020B0600070205080204" pitchFamily="34" charset="-128"/>
              </a:rPr>
              <a:t>The accelerations, a, of the aircraft are measured using GNSS.  They are subtracted from what the gravimeter observes.  The resultant is, g, the value of gravity at the aircraft position.</a:t>
            </a:r>
            <a:endParaRPr kumimoji="1" lang="en-US" altLang="en-US" sz="2000" dirty="0">
              <a:latin typeface="+mn-lt"/>
              <a:ea typeface="MS PGothic" panose="020B0600070205080204" pitchFamily="34" charset="-128"/>
            </a:endParaRPr>
          </a:p>
        </p:txBody>
      </p:sp>
    </p:spTree>
    <p:extLst>
      <p:ext uri="{BB962C8B-B14F-4D97-AF65-F5344CB8AC3E}">
        <p14:creationId xmlns:p14="http://schemas.microsoft.com/office/powerpoint/2010/main" val="36784844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p:cNvSpPr>
            <a:spLocks noGrp="1"/>
          </p:cNvSpPr>
          <p:nvPr>
            <p:ph type="title"/>
          </p:nvPr>
        </p:nvSpPr>
        <p:spPr>
          <a:xfrm>
            <a:off x="281082" y="484125"/>
            <a:ext cx="10744200" cy="496887"/>
          </a:xfrm>
        </p:spPr>
        <p:txBody>
          <a:bodyPr/>
          <a:lstStyle/>
          <a:p>
            <a:pPr algn="l" eaLnBrk="1" hangingPunct="1"/>
            <a:r>
              <a:rPr lang="en-US" altLang="en-US" sz="2800" b="1" dirty="0">
                <a:latin typeface="+mn-lt"/>
                <a:cs typeface="Arial" panose="020B0604020202020204" pitchFamily="34" charset="0"/>
              </a:rPr>
              <a:t>And Finally, The Undulation:  The Latest “Beta” Geoid Model </a:t>
            </a:r>
          </a:p>
        </p:txBody>
      </p:sp>
      <p:sp>
        <p:nvSpPr>
          <p:cNvPr id="55299" name="Content Placeholder 8"/>
          <p:cNvSpPr>
            <a:spLocks noGrp="1"/>
          </p:cNvSpPr>
          <p:nvPr>
            <p:ph idx="1"/>
          </p:nvPr>
        </p:nvSpPr>
        <p:spPr>
          <a:xfrm>
            <a:off x="826089" y="5876988"/>
            <a:ext cx="10744200" cy="914400"/>
          </a:xfrm>
        </p:spPr>
        <p:txBody>
          <a:bodyPr>
            <a:normAutofit fontScale="77500" lnSpcReduction="20000"/>
          </a:bodyPr>
          <a:lstStyle/>
          <a:p>
            <a:pPr eaLnBrk="1" hangingPunct="1">
              <a:buFont typeface="Arial" panose="020B0604020202020204" pitchFamily="34" charset="0"/>
              <a:buChar char="•"/>
            </a:pPr>
            <a:r>
              <a:rPr lang="en-US" altLang="en-US" dirty="0">
                <a:cs typeface="Arial" panose="020B0604020202020204" pitchFamily="34" charset="0"/>
              </a:rPr>
              <a:t>Think of this as a picture of how sea level undulates – even under land masses.</a:t>
            </a:r>
          </a:p>
          <a:p>
            <a:pPr eaLnBrk="1" hangingPunct="1">
              <a:buFont typeface="Arial" panose="020B0604020202020204" pitchFamily="34" charset="0"/>
              <a:buChar char="•"/>
            </a:pPr>
            <a:r>
              <a:rPr lang="en-US" altLang="en-US" dirty="0">
                <a:cs typeface="Arial" panose="020B0604020202020204" pitchFamily="34" charset="0"/>
              </a:rPr>
              <a:t>Available on the Website:</a:t>
            </a:r>
            <a:r>
              <a:rPr lang="en-US" altLang="en-US" dirty="0">
                <a:solidFill>
                  <a:schemeClr val="tx2">
                    <a:lumMod val="50000"/>
                  </a:schemeClr>
                </a:solidFill>
                <a:cs typeface="Arial" panose="020B0604020202020204" pitchFamily="34" charset="0"/>
              </a:rPr>
              <a:t> http://beta.ngs.noaa.gov/GEOID/xGEOID/</a:t>
            </a:r>
          </a:p>
          <a:p>
            <a:pPr eaLnBrk="1" hangingPunct="1">
              <a:buFont typeface="Arial" panose="020B0604020202020204" pitchFamily="34" charset="0"/>
              <a:buChar char="•"/>
            </a:pPr>
            <a:endParaRPr lang="en-US" altLang="en-US" dirty="0">
              <a:cs typeface="Arial" panose="020B0604020202020204" pitchFamily="34" charset="0"/>
            </a:endParaRPr>
          </a:p>
        </p:txBody>
      </p:sp>
      <p:pic>
        <p:nvPicPr>
          <p:cNvPr id="2" name="Picture 1">
            <a:extLst>
              <a:ext uri="{FF2B5EF4-FFF2-40B4-BE49-F238E27FC236}">
                <a16:creationId xmlns:a16="http://schemas.microsoft.com/office/drawing/2014/main" id="{F297B450-C9FC-4669-AD58-6039290D3827}"/>
              </a:ext>
            </a:extLst>
          </p:cNvPr>
          <p:cNvPicPr>
            <a:picLocks noChangeAspect="1"/>
          </p:cNvPicPr>
          <p:nvPr/>
        </p:nvPicPr>
        <p:blipFill>
          <a:blip r:embed="rId2"/>
          <a:stretch>
            <a:fillRect/>
          </a:stretch>
        </p:blipFill>
        <p:spPr>
          <a:xfrm>
            <a:off x="2651455" y="1037545"/>
            <a:ext cx="6889089" cy="47829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09562" y="723900"/>
            <a:ext cx="7696200" cy="685800"/>
          </a:xfrm>
        </p:spPr>
        <p:txBody>
          <a:bodyPr>
            <a:normAutofit fontScale="90000"/>
          </a:bodyPr>
          <a:lstStyle/>
          <a:p>
            <a:pPr eaLnBrk="1" hangingPunct="1"/>
            <a:r>
              <a:rPr lang="en-US" altLang="en-US" b="1" dirty="0">
                <a:latin typeface="+mn-lt"/>
                <a:cs typeface="Arial" panose="020B0604020202020204" pitchFamily="34" charset="0"/>
              </a:rPr>
              <a:t>A Bit About Me</a:t>
            </a:r>
          </a:p>
        </p:txBody>
      </p:sp>
      <p:sp>
        <p:nvSpPr>
          <p:cNvPr id="5123" name="Rectangle 3"/>
          <p:cNvSpPr>
            <a:spLocks noGrp="1" noChangeArrowheads="1"/>
          </p:cNvSpPr>
          <p:nvPr>
            <p:ph idx="1"/>
          </p:nvPr>
        </p:nvSpPr>
        <p:spPr>
          <a:xfrm>
            <a:off x="1274330" y="1723400"/>
            <a:ext cx="9451206" cy="762000"/>
          </a:xfrm>
        </p:spPr>
        <p:txBody>
          <a:bodyPr>
            <a:noAutofit/>
          </a:bodyPr>
          <a:lstStyle/>
          <a:p>
            <a:pPr>
              <a:lnSpc>
                <a:spcPct val="90000"/>
              </a:lnSpc>
              <a:buFont typeface="Arial" panose="020B0604020202020204" pitchFamily="34" charset="0"/>
              <a:buChar char="•"/>
              <a:tabLst>
                <a:tab pos="0" algn="l"/>
              </a:tabLst>
            </a:pPr>
            <a:r>
              <a:rPr lang="en-US" altLang="zh-CN" sz="3200" dirty="0">
                <a:cs typeface="Arial" panose="020B0604020202020204" pitchFamily="34" charset="0"/>
              </a:rPr>
              <a:t>I’m Derek van Westrum</a:t>
            </a:r>
          </a:p>
          <a:p>
            <a:pPr>
              <a:lnSpc>
                <a:spcPct val="90000"/>
              </a:lnSpc>
              <a:buFont typeface="Arial" panose="020B0604020202020204" pitchFamily="34" charset="0"/>
              <a:buChar char="•"/>
              <a:tabLst>
                <a:tab pos="0" algn="l"/>
              </a:tabLst>
            </a:pPr>
            <a:r>
              <a:rPr lang="en-US" altLang="zh-CN" sz="3200" dirty="0">
                <a:cs typeface="Arial" panose="020B0604020202020204" pitchFamily="34" charset="0"/>
              </a:rPr>
              <a:t>I’ve been a physicist with NOAA’s National Geodetic Survey for 10 years</a:t>
            </a:r>
          </a:p>
          <a:p>
            <a:pPr>
              <a:lnSpc>
                <a:spcPct val="90000"/>
              </a:lnSpc>
              <a:buFont typeface="Arial" panose="020B0604020202020204" pitchFamily="34" charset="0"/>
              <a:buChar char="•"/>
              <a:tabLst>
                <a:tab pos="0" algn="l"/>
              </a:tabLst>
            </a:pPr>
            <a:r>
              <a:rPr lang="en-US" altLang="zh-CN" sz="3200" dirty="0">
                <a:cs typeface="Arial" panose="020B0604020202020204" pitchFamily="34" charset="0"/>
              </a:rPr>
              <a:t>I’m located in Boulder, Colorado</a:t>
            </a:r>
          </a:p>
          <a:p>
            <a:pPr>
              <a:lnSpc>
                <a:spcPct val="90000"/>
              </a:lnSpc>
              <a:buFont typeface="Arial" panose="020B0604020202020204" pitchFamily="34" charset="0"/>
              <a:buChar char="•"/>
              <a:tabLst>
                <a:tab pos="0" algn="l"/>
              </a:tabLst>
            </a:pPr>
            <a:r>
              <a:rPr lang="en-US" altLang="zh-CN" sz="3200" dirty="0">
                <a:cs typeface="Arial" panose="020B0604020202020204" pitchFamily="34" charset="0"/>
              </a:rPr>
              <a:t>I measure gravity</a:t>
            </a:r>
          </a:p>
          <a:p>
            <a:pPr>
              <a:lnSpc>
                <a:spcPct val="90000"/>
              </a:lnSpc>
              <a:buFont typeface="Arial" panose="020B0604020202020204" pitchFamily="34" charset="0"/>
              <a:buChar char="•"/>
              <a:tabLst>
                <a:tab pos="0" algn="l"/>
              </a:tabLst>
            </a:pPr>
            <a:r>
              <a:rPr lang="en-US" altLang="zh-CN" sz="3200" dirty="0">
                <a:cs typeface="Arial" panose="020B0604020202020204" pitchFamily="34" charset="0"/>
              </a:rPr>
              <a:t>I spent 15 years before NGS making gravity meters</a:t>
            </a:r>
          </a:p>
          <a:p>
            <a:pPr>
              <a:lnSpc>
                <a:spcPct val="90000"/>
              </a:lnSpc>
              <a:buFont typeface="Arial" panose="020B0604020202020204" pitchFamily="34" charset="0"/>
              <a:buChar char="•"/>
              <a:tabLst>
                <a:tab pos="0" algn="l"/>
              </a:tabLst>
            </a:pPr>
            <a:r>
              <a:rPr lang="en-US" altLang="zh-CN" sz="3200" dirty="0">
                <a:cs typeface="Arial" panose="020B0604020202020204" pitchFamily="34" charset="0"/>
              </a:rPr>
              <a:t>I ride bikes and climb mountains (and so I think about gravity a lot…)</a:t>
            </a:r>
          </a:p>
          <a:p>
            <a:pPr marL="0" indent="0">
              <a:lnSpc>
                <a:spcPct val="90000"/>
              </a:lnSpc>
              <a:buNone/>
              <a:tabLst>
                <a:tab pos="0" algn="l"/>
              </a:tabLst>
            </a:pPr>
            <a:endParaRPr lang="en-US" altLang="zh-CN" sz="3200" dirty="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8650" y="3842084"/>
            <a:ext cx="1255663" cy="2057400"/>
          </a:xfrm>
          <a:prstGeom prst="rect">
            <a:avLst/>
          </a:prstGeom>
        </p:spPr>
      </p:pic>
      <p:sp>
        <p:nvSpPr>
          <p:cNvPr id="5" name="Oval Callout 4"/>
          <p:cNvSpPr/>
          <p:nvPr/>
        </p:nvSpPr>
        <p:spPr>
          <a:xfrm>
            <a:off x="7555114" y="3191628"/>
            <a:ext cx="2903536" cy="650456"/>
          </a:xfrm>
          <a:prstGeom prst="wedgeEllipseCallout">
            <a:avLst>
              <a:gd name="adj1" fmla="val 56687"/>
              <a:gd name="adj2" fmla="val 13437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Hi, I’m Derek!</a:t>
            </a:r>
          </a:p>
        </p:txBody>
      </p:sp>
    </p:spTree>
    <p:extLst>
      <p:ext uri="{BB962C8B-B14F-4D97-AF65-F5344CB8AC3E}">
        <p14:creationId xmlns:p14="http://schemas.microsoft.com/office/powerpoint/2010/main" val="30475828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5552869"/>
            <a:ext cx="430600" cy="705537"/>
          </a:xfrm>
          <a:prstGeom prst="rect">
            <a:avLst/>
          </a:prstGeom>
        </p:spPr>
      </p:pic>
      <p:sp>
        <p:nvSpPr>
          <p:cNvPr id="41" name="Freeform 40"/>
          <p:cNvSpPr/>
          <p:nvPr/>
        </p:nvSpPr>
        <p:spPr>
          <a:xfrm rot="271206">
            <a:off x="-236344" y="5794553"/>
            <a:ext cx="12467539" cy="1522497"/>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217992" y="6400800"/>
            <a:ext cx="6085392" cy="391005"/>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94" name="Slide Number Placeholder 3"/>
          <p:cNvSpPr>
            <a:spLocks noGrp="1"/>
          </p:cNvSpPr>
          <p:nvPr>
            <p:ph type="sldNum" sz="quarter" idx="12"/>
          </p:nvPr>
        </p:nvSpPr>
        <p:spPr bwMode="auto">
          <a:xfrm>
            <a:off x="10352542" y="229535"/>
            <a:ext cx="838199" cy="7676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32" indent="-285744">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2971" indent="-228594">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160"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349"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537"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726"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8914"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103"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62C6CF-AEF4-4FFB-979B-737D38FA3F4F}" type="slidenum">
              <a:rPr lang="en-US" altLang="en-US" sz="1200">
                <a:latin typeface="+mn-lt"/>
              </a:rPr>
              <a:pPr>
                <a:spcBef>
                  <a:spcPct val="0"/>
                </a:spcBef>
                <a:buFontTx/>
                <a:buNone/>
              </a:pPr>
              <a:t>20</a:t>
            </a:fld>
            <a:endParaRPr lang="en-US" altLang="en-US" sz="1200">
              <a:latin typeface="+mn-lt"/>
            </a:endParaRPr>
          </a:p>
        </p:txBody>
      </p:sp>
      <p:sp>
        <p:nvSpPr>
          <p:cNvPr id="9" name="Freeform 8"/>
          <p:cNvSpPr/>
          <p:nvPr/>
        </p:nvSpPr>
        <p:spPr>
          <a:xfrm>
            <a:off x="-54864" y="6258405"/>
            <a:ext cx="12326112" cy="609600"/>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itle 3"/>
          <p:cNvSpPr>
            <a:spLocks noGrp="1"/>
          </p:cNvSpPr>
          <p:nvPr>
            <p:ph type="title"/>
          </p:nvPr>
        </p:nvSpPr>
        <p:spPr>
          <a:xfrm>
            <a:off x="917987" y="760490"/>
            <a:ext cx="9601200" cy="609600"/>
          </a:xfrm>
        </p:spPr>
        <p:txBody>
          <a:bodyPr>
            <a:normAutofit fontScale="90000"/>
          </a:bodyPr>
          <a:lstStyle/>
          <a:p>
            <a:pPr defTabSz="911203"/>
            <a:r>
              <a:rPr lang="en-US" altLang="en-US" sz="3600" b="1" dirty="0">
                <a:latin typeface="+mn-lt"/>
                <a:cs typeface="Arial" panose="020B0604020202020204" pitchFamily="34" charset="0"/>
              </a:rPr>
              <a:t>An Actual, Practical Example:  Shorelines</a:t>
            </a:r>
          </a:p>
        </p:txBody>
      </p:sp>
      <p:sp>
        <p:nvSpPr>
          <p:cNvPr id="36" name="Rectangle 1"/>
          <p:cNvSpPr>
            <a:spLocks noChangeArrowheads="1"/>
          </p:cNvSpPr>
          <p:nvPr/>
        </p:nvSpPr>
        <p:spPr bwMode="auto">
          <a:xfrm>
            <a:off x="1608328" y="2515733"/>
            <a:ext cx="10058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891" indent="-342891">
              <a:spcBef>
                <a:spcPct val="0"/>
              </a:spcBef>
            </a:pPr>
            <a:r>
              <a:rPr lang="en-US" altLang="en-US" sz="2000" dirty="0">
                <a:latin typeface="+mn-lt"/>
              </a:rPr>
              <a:t>Precise height determination is critical in low lying areas near water.</a:t>
            </a:r>
          </a:p>
          <a:p>
            <a:pPr marL="342891" indent="-342891">
              <a:spcBef>
                <a:spcPct val="0"/>
              </a:spcBef>
            </a:pPr>
            <a:r>
              <a:rPr lang="en-US" altLang="en-US" sz="2000" dirty="0">
                <a:latin typeface="+mn-lt"/>
              </a:rPr>
              <a:t>A tiny change in height can be a huge change in horizontal distance.</a:t>
            </a:r>
          </a:p>
          <a:p>
            <a:pPr marL="342891" indent="-342891">
              <a:spcBef>
                <a:spcPct val="0"/>
              </a:spcBef>
            </a:pPr>
            <a:r>
              <a:rPr lang="en-US" altLang="en-US" sz="2000" dirty="0">
                <a:latin typeface="+mn-lt"/>
              </a:rPr>
              <a:t>And tiny changes in gravity can cause water to flow where you don’t expect it to.</a:t>
            </a:r>
          </a:p>
        </p:txBody>
      </p:sp>
      <p:sp>
        <p:nvSpPr>
          <p:cNvPr id="40" name="Oval 39"/>
          <p:cNvSpPr/>
          <p:nvPr/>
        </p:nvSpPr>
        <p:spPr>
          <a:xfrm>
            <a:off x="6934200" y="6326473"/>
            <a:ext cx="493907"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10" name="Oval Callout 9"/>
          <p:cNvSpPr/>
          <p:nvPr/>
        </p:nvSpPr>
        <p:spPr>
          <a:xfrm>
            <a:off x="8482277" y="4479849"/>
            <a:ext cx="1870265" cy="592024"/>
          </a:xfrm>
          <a:prstGeom prst="wedgeEllipseCallout">
            <a:avLst>
              <a:gd name="adj1" fmla="val -71654"/>
              <a:gd name="adj2" fmla="val 15496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*gulp*</a:t>
            </a:r>
          </a:p>
        </p:txBody>
      </p:sp>
    </p:spTree>
    <p:extLst>
      <p:ext uri="{BB962C8B-B14F-4D97-AF65-F5344CB8AC3E}">
        <p14:creationId xmlns:p14="http://schemas.microsoft.com/office/powerpoint/2010/main" val="24833896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76200" y="609600"/>
            <a:ext cx="12039600" cy="786254"/>
          </a:xfrm>
        </p:spPr>
        <p:txBody>
          <a:bodyPr>
            <a:normAutofit/>
          </a:bodyPr>
          <a:lstStyle/>
          <a:p>
            <a:pPr defTabSz="911225"/>
            <a:r>
              <a:rPr lang="en-US" altLang="en-US" sz="3600" b="1" dirty="0">
                <a:latin typeface="+mn-lt"/>
                <a:cs typeface="Arial" panose="020B0604020202020204" pitchFamily="34" charset="0"/>
              </a:rPr>
              <a:t>Other uses of Terrestrial Gravity at NGS</a:t>
            </a:r>
          </a:p>
        </p:txBody>
      </p:sp>
      <p:sp>
        <p:nvSpPr>
          <p:cNvPr id="39940" name="Rectangle 1"/>
          <p:cNvSpPr>
            <a:spLocks noChangeArrowheads="1"/>
          </p:cNvSpPr>
          <p:nvPr/>
        </p:nvSpPr>
        <p:spPr bwMode="auto">
          <a:xfrm>
            <a:off x="1009649" y="1435909"/>
            <a:ext cx="10420351"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spcBef>
                <a:spcPct val="0"/>
              </a:spcBef>
            </a:pPr>
            <a:r>
              <a:rPr lang="en-US" altLang="en-US" sz="2400" dirty="0">
                <a:cs typeface="Arial" panose="020B0604020202020204" pitchFamily="34" charset="0"/>
              </a:rPr>
              <a:t>Gravity prediction tool.  We incorporate ground data to improve our gravity models and for quality control purposes.</a:t>
            </a:r>
          </a:p>
          <a:p>
            <a:pPr marL="285750" indent="-285750">
              <a:spcBef>
                <a:spcPct val="0"/>
              </a:spcBef>
            </a:pPr>
            <a:r>
              <a:rPr lang="en-US" altLang="en-US" sz="2400" dirty="0">
                <a:latin typeface="+mn-lt"/>
                <a:cs typeface="Arial" panose="020B0604020202020204" pitchFamily="34" charset="0"/>
              </a:rPr>
              <a:t>Gravity for leveling – remember it’s the combination of height and gravity that water “sees”.  We use models of surface gravity to correct raw leveling data.</a:t>
            </a:r>
          </a:p>
          <a:p>
            <a:pPr marL="285750" indent="-285750">
              <a:spcBef>
                <a:spcPct val="0"/>
              </a:spcBef>
            </a:pPr>
            <a:r>
              <a:rPr lang="en-US" altLang="en-US" sz="2400" dirty="0">
                <a:latin typeface="+mn-lt"/>
                <a:cs typeface="Arial" panose="020B0604020202020204" pitchFamily="34" charset="0"/>
              </a:rPr>
              <a:t>Improved geoid models.  These will become important as NGS ramps up the Geoid Monitoring Service (GeMS) project – keeping track of change in the geoid over time.</a:t>
            </a:r>
          </a:p>
          <a:p>
            <a:pPr marL="285750" indent="-285750">
              <a:spcBef>
                <a:spcPct val="0"/>
              </a:spcBef>
            </a:pPr>
            <a:endParaRPr lang="en-US" altLang="en-US" sz="1600" dirty="0">
              <a:latin typeface="+mn-lt"/>
              <a:cs typeface="Arial" panose="020B0604020202020204" pitchFamily="34" charset="0"/>
            </a:endParaRPr>
          </a:p>
        </p:txBody>
      </p:sp>
    </p:spTree>
    <p:extLst>
      <p:ext uri="{BB962C8B-B14F-4D97-AF65-F5344CB8AC3E}">
        <p14:creationId xmlns:p14="http://schemas.microsoft.com/office/powerpoint/2010/main" val="284856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22</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149013" y="1361356"/>
            <a:ext cx="99177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cs typeface="Arial" panose="020B0604020202020204" pitchFamily="34" charset="0"/>
              </a:rPr>
              <a:t>Okay cool, so gravity is interesting and important.   </a:t>
            </a:r>
          </a:p>
          <a:p>
            <a:pPr algn="ctr" eaLnBrk="1" hangingPunct="1">
              <a:spcBef>
                <a:spcPct val="0"/>
              </a:spcBef>
              <a:buFontTx/>
              <a:buNone/>
            </a:pPr>
            <a:r>
              <a:rPr lang="en-US" altLang="en-US" sz="3600" b="1" dirty="0">
                <a:cs typeface="Arial" panose="020B0604020202020204" pitchFamily="34" charset="0"/>
              </a:rPr>
              <a:t>How do we measure it?</a:t>
            </a:r>
          </a:p>
        </p:txBody>
      </p:sp>
    </p:spTree>
    <p:extLst>
      <p:ext uri="{BB962C8B-B14F-4D97-AF65-F5344CB8AC3E}">
        <p14:creationId xmlns:p14="http://schemas.microsoft.com/office/powerpoint/2010/main" val="90470671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23</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485898" y="629753"/>
            <a:ext cx="9917723" cy="9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cs typeface="Arial" panose="020B0604020202020204" pitchFamily="34" charset="0"/>
              </a:rPr>
              <a:t>It’s all Relative, Absolutely!</a:t>
            </a:r>
          </a:p>
        </p:txBody>
      </p:sp>
      <p:sp>
        <p:nvSpPr>
          <p:cNvPr id="4100" name="Rectangle 2051"/>
          <p:cNvSpPr txBox="1">
            <a:spLocks noChangeArrowheads="1"/>
          </p:cNvSpPr>
          <p:nvPr/>
        </p:nvSpPr>
        <p:spPr bwMode="auto">
          <a:xfrm>
            <a:off x="1485898" y="1662295"/>
            <a:ext cx="8229600" cy="352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SzPct val="65000"/>
              <a:buNone/>
            </a:pPr>
            <a:r>
              <a:rPr lang="en-US" altLang="en-US" sz="2400" b="1" dirty="0"/>
              <a:t>Absolute gravity meters </a:t>
            </a:r>
            <a:r>
              <a:rPr lang="en-US" altLang="en-US" sz="2400" dirty="0"/>
              <a:t>measure the acceleration of an object and are tied to standards of length and time.  This gives you the actual, “full field” value of g.  State of the art instruments are good to 1-2µGal.</a:t>
            </a:r>
          </a:p>
          <a:p>
            <a:pPr eaLnBrk="1" hangingPunct="1">
              <a:buSzPct val="65000"/>
              <a:buFont typeface="Wingdings" panose="05000000000000000000" pitchFamily="2" charset="2"/>
              <a:buNone/>
            </a:pPr>
            <a:endParaRPr lang="en-US" altLang="en-US" sz="2400" b="1" dirty="0"/>
          </a:p>
          <a:p>
            <a:pPr eaLnBrk="1" hangingPunct="1">
              <a:buSzPct val="65000"/>
              <a:buFont typeface="Wingdings" panose="05000000000000000000" pitchFamily="2" charset="2"/>
              <a:buNone/>
            </a:pPr>
            <a:r>
              <a:rPr lang="en-US" altLang="en-US" sz="2400" b="1" dirty="0"/>
              <a:t>Relative gravity meters </a:t>
            </a:r>
            <a:r>
              <a:rPr lang="en-US" altLang="en-US" sz="2400" dirty="0"/>
              <a:t>are fundamentally different.   They measure specific force (not acceleration) and tell you the difference in g between two locations and/or at one location over time.   Typically, some sort of mass on a spring.  The spring stretches more when g is larger:  </a:t>
            </a:r>
            <a:r>
              <a:rPr lang="en-US" altLang="en-US" sz="2400" dirty="0" err="1"/>
              <a:t>kx</a:t>
            </a:r>
            <a:r>
              <a:rPr lang="en-US" altLang="en-US" sz="2400" dirty="0"/>
              <a:t> = mg.  State of the art instruments can resolve 1-2µGal.</a:t>
            </a:r>
          </a:p>
          <a:p>
            <a:pPr eaLnBrk="1" hangingPunct="1">
              <a:buSzPct val="65000"/>
              <a:buFont typeface="Wingdings" panose="05000000000000000000" pitchFamily="2" charset="2"/>
              <a:buNone/>
            </a:pPr>
            <a:endParaRPr lang="en-US" altLang="en-US" sz="2400" dirty="0"/>
          </a:p>
        </p:txBody>
      </p:sp>
      <p:pic>
        <p:nvPicPr>
          <p:cNvPr id="23554" name="Picture 2" descr="Image result for mass on a spring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45353" y="3769456"/>
            <a:ext cx="1213340" cy="212334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182745" y="1662295"/>
            <a:ext cx="738555" cy="1637020"/>
            <a:chOff x="10339755" y="4064976"/>
            <a:chExt cx="738555" cy="1637020"/>
          </a:xfrm>
        </p:grpSpPr>
        <p:sp>
          <p:nvSpPr>
            <p:cNvPr id="4" name="Oval 3"/>
            <p:cNvSpPr/>
            <p:nvPr/>
          </p:nvSpPr>
          <p:spPr>
            <a:xfrm>
              <a:off x="10339755" y="5029201"/>
              <a:ext cx="738555" cy="672795"/>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Arc 4"/>
            <p:cNvSpPr/>
            <p:nvPr/>
          </p:nvSpPr>
          <p:spPr>
            <a:xfrm>
              <a:off x="10506809" y="4844560"/>
              <a:ext cx="281354" cy="360485"/>
            </a:xfrm>
            <a:prstGeom prst="arc">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Isosceles Triangle 5"/>
            <p:cNvSpPr/>
            <p:nvPr/>
          </p:nvSpPr>
          <p:spPr>
            <a:xfrm>
              <a:off x="10744201" y="4651129"/>
              <a:ext cx="131885" cy="378072"/>
            </a:xfrm>
            <a:prstGeom prst="triangle">
              <a:avLst>
                <a:gd name="adj" fmla="val 9524"/>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0550769" y="4246685"/>
              <a:ext cx="0" cy="509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703169" y="4064976"/>
              <a:ext cx="0" cy="509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855569" y="4217376"/>
              <a:ext cx="0" cy="509953"/>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493252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743201" y="334964"/>
            <a:ext cx="7516813" cy="655637"/>
          </a:xfrm>
        </p:spPr>
        <p:txBody>
          <a:bodyPr/>
          <a:lstStyle/>
          <a:p>
            <a:pPr eaLnBrk="1" hangingPunct="1"/>
            <a:r>
              <a:rPr lang="en-US" altLang="en-US" sz="3200" b="1" dirty="0">
                <a:latin typeface="+mn-lt"/>
              </a:rPr>
              <a:t>Relative Instrument Principles</a:t>
            </a:r>
          </a:p>
        </p:txBody>
      </p:sp>
      <p:pic>
        <p:nvPicPr>
          <p:cNvPr id="7171" name="Picture 25" descr="687813.fig.0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47864"/>
            <a:ext cx="28575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1"/>
          <p:cNvSpPr txBox="1">
            <a:spLocks noChangeArrowheads="1"/>
          </p:cNvSpPr>
          <p:nvPr/>
        </p:nvSpPr>
        <p:spPr bwMode="auto">
          <a:xfrm>
            <a:off x="1828800" y="946150"/>
            <a:ext cx="2667000" cy="769938"/>
          </a:xfrm>
          <a:prstGeom prst="rect">
            <a:avLst/>
          </a:prstGeom>
          <a:noFill/>
          <a:ln w="9525">
            <a:noFill/>
            <a:miter lim="800000"/>
            <a:headEnd/>
            <a:tailEnd/>
          </a:ln>
        </p:spPr>
        <p:txBody>
          <a:bodyPr>
            <a:spAutoFit/>
          </a:bodyPr>
          <a:lstStyle/>
          <a:p>
            <a:pPr fontAlgn="auto">
              <a:spcBef>
                <a:spcPts val="0"/>
              </a:spcBef>
              <a:spcAft>
                <a:spcPts val="0"/>
              </a:spcAft>
              <a:defRPr/>
            </a:pPr>
            <a:r>
              <a:rPr lang="en-US" sz="2200" b="1" dirty="0">
                <a:latin typeface="+mn-lt"/>
                <a:ea typeface="ＭＳ Ｐゴシック" charset="0"/>
                <a:cs typeface="ＭＳ Ｐゴシック" charset="0"/>
              </a:rPr>
              <a:t>LaCoste &amp; Romberg g-Meter</a:t>
            </a:r>
          </a:p>
        </p:txBody>
      </p:sp>
      <p:pic>
        <p:nvPicPr>
          <p:cNvPr id="7173" name="Picture 29" descr="C:\temp\zeroLengthSchema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863" y="990600"/>
            <a:ext cx="53641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0" descr="C:\temp\zeroLengthEqu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076" y="3475038"/>
            <a:ext cx="48101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idx="1"/>
          </p:nvPr>
        </p:nvSpPr>
        <p:spPr>
          <a:xfrm>
            <a:off x="1828800" y="4114800"/>
            <a:ext cx="8686800" cy="1981200"/>
          </a:xfrm>
        </p:spPr>
        <p:txBody>
          <a:bodyPr/>
          <a:lstStyle/>
          <a:p>
            <a:pPr eaLnBrk="1" hangingPunct="1">
              <a:lnSpc>
                <a:spcPct val="90000"/>
              </a:lnSpc>
              <a:buFont typeface="Arial" charset="0"/>
              <a:buChar char="•"/>
              <a:tabLst>
                <a:tab pos="0" algn="l"/>
              </a:tabLst>
              <a:defRPr/>
            </a:pPr>
            <a:r>
              <a:rPr lang="en-US" altLang="zh-CN" sz="2000" dirty="0">
                <a:cs typeface="Arial" charset="0"/>
              </a:rPr>
              <a:t>The force of gravity stretches a calibrated spring, and the displacement is proportional to gravity.  Roughly:  g ~ (k/m)x</a:t>
            </a:r>
          </a:p>
          <a:p>
            <a:pPr eaLnBrk="1" hangingPunct="1">
              <a:lnSpc>
                <a:spcPct val="90000"/>
              </a:lnSpc>
              <a:buFont typeface="Arial" charset="0"/>
              <a:buChar char="•"/>
              <a:tabLst>
                <a:tab pos="0" algn="l"/>
              </a:tabLst>
              <a:defRPr/>
            </a:pPr>
            <a:r>
              <a:rPr lang="en-US" altLang="zh-CN" sz="2000" dirty="0">
                <a:cs typeface="Arial" charset="0"/>
              </a:rPr>
              <a:t>Geometric “tricks” (zero length springs) allow a small change in gravity to cause a larger displacement of the test mass.</a:t>
            </a:r>
          </a:p>
          <a:p>
            <a:pPr eaLnBrk="1" hangingPunct="1">
              <a:lnSpc>
                <a:spcPct val="90000"/>
              </a:lnSpc>
              <a:buFont typeface="Arial" charset="0"/>
              <a:buChar char="•"/>
              <a:tabLst>
                <a:tab pos="0" algn="l"/>
              </a:tabLst>
              <a:defRPr/>
            </a:pPr>
            <a:r>
              <a:rPr lang="en-US" altLang="zh-CN" sz="2000" dirty="0">
                <a:cs typeface="Arial" charset="0"/>
              </a:rPr>
              <a:t>Modern systems use an electric force to keep the mass position fixed, and the electric force required is proportional to gravity.</a:t>
            </a:r>
          </a:p>
          <a:p>
            <a:pPr eaLnBrk="1" hangingPunct="1">
              <a:lnSpc>
                <a:spcPct val="90000"/>
              </a:lnSpc>
              <a:buFont typeface="Arial" charset="0"/>
              <a:buChar char="•"/>
              <a:tabLst>
                <a:tab pos="0" algn="l"/>
              </a:tabLst>
              <a:defRPr/>
            </a:pPr>
            <a:r>
              <a:rPr lang="en-US" altLang="zh-CN" sz="2000" dirty="0">
                <a:cs typeface="Arial" charset="0"/>
              </a:rPr>
              <a:t>Both the spring and feedback unit must be calibrated and are subject to drift and offsets (tares) over time.</a:t>
            </a:r>
          </a:p>
          <a:p>
            <a:pPr marL="0" indent="0" eaLnBrk="1" hangingPunct="1">
              <a:lnSpc>
                <a:spcPct val="90000"/>
              </a:lnSpc>
              <a:buNone/>
              <a:tabLst>
                <a:tab pos="0" algn="l"/>
              </a:tabLst>
              <a:defRPr/>
            </a:pPr>
            <a:endParaRPr lang="en-US" altLang="zh-CN" sz="2400" dirty="0">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39925" y="731839"/>
            <a:ext cx="8229600" cy="503237"/>
          </a:xfrm>
        </p:spPr>
        <p:txBody>
          <a:bodyPr/>
          <a:lstStyle/>
          <a:p>
            <a:pPr eaLnBrk="1" hangingPunct="1"/>
            <a:r>
              <a:rPr lang="en-US" altLang="en-US" b="1" dirty="0"/>
              <a:t>Absolute Gravity Meters</a:t>
            </a:r>
          </a:p>
        </p:txBody>
      </p:sp>
      <p:sp>
        <p:nvSpPr>
          <p:cNvPr id="6" name="Rectangle 3"/>
          <p:cNvSpPr txBox="1">
            <a:spLocks noChangeArrowheads="1"/>
          </p:cNvSpPr>
          <p:nvPr/>
        </p:nvSpPr>
        <p:spPr bwMode="auto">
          <a:xfrm>
            <a:off x="2320925" y="1314967"/>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tabLst>
                <a:tab pos="0" algn="l"/>
              </a:tabLst>
              <a:defRPr/>
            </a:pPr>
            <a:r>
              <a:rPr lang="en-US" altLang="zh-CN" sz="2000" dirty="0">
                <a:cs typeface="Arial" charset="0"/>
              </a:rPr>
              <a:t>Mark </a:t>
            </a:r>
            <a:r>
              <a:rPr lang="en-US" altLang="zh-CN" sz="2000" b="1" dirty="0">
                <a:cs typeface="Arial" charset="0"/>
              </a:rPr>
              <a:t>distances</a:t>
            </a:r>
            <a:r>
              <a:rPr lang="en-US" altLang="zh-CN" sz="2000" dirty="0">
                <a:cs typeface="Arial" charset="0"/>
              </a:rPr>
              <a:t> along the slope and note position at </a:t>
            </a:r>
            <a:r>
              <a:rPr lang="en-US" altLang="zh-CN" sz="2000" b="1" dirty="0">
                <a:cs typeface="Arial" charset="0"/>
              </a:rPr>
              <a:t>time</a:t>
            </a:r>
            <a:r>
              <a:rPr lang="en-US" altLang="zh-CN" sz="2000" dirty="0">
                <a:cs typeface="Arial" charset="0"/>
              </a:rPr>
              <a:t> intervals</a:t>
            </a:r>
          </a:p>
          <a:p>
            <a:pPr eaLnBrk="1" hangingPunct="1">
              <a:lnSpc>
                <a:spcPct val="90000"/>
              </a:lnSpc>
              <a:tabLst>
                <a:tab pos="0" algn="l"/>
              </a:tabLst>
              <a:defRPr/>
            </a:pPr>
            <a:r>
              <a:rPr lang="en-US" altLang="zh-CN" sz="2000" dirty="0">
                <a:cs typeface="Arial" charset="0"/>
              </a:rPr>
              <a:t>g is measured “directly” in meters / second</a:t>
            </a:r>
            <a:r>
              <a:rPr lang="en-US" altLang="zh-CN" sz="2000" baseline="30000" dirty="0">
                <a:cs typeface="Arial" charset="0"/>
              </a:rPr>
              <a:t>2</a:t>
            </a:r>
          </a:p>
          <a:p>
            <a:pPr eaLnBrk="1" hangingPunct="1">
              <a:lnSpc>
                <a:spcPct val="90000"/>
              </a:lnSpc>
              <a:tabLst>
                <a:tab pos="0" algn="l"/>
              </a:tabLst>
              <a:defRPr/>
            </a:pPr>
            <a:r>
              <a:rPr lang="en-US" altLang="zh-CN" sz="2000" dirty="0">
                <a:cs typeface="Arial" charset="0"/>
              </a:rPr>
              <a:t>First absolute gravity instruments were Galileo’s inclined planes</a:t>
            </a:r>
          </a:p>
          <a:p>
            <a:pPr marL="0" indent="0" eaLnBrk="1" hangingPunct="1">
              <a:lnSpc>
                <a:spcPct val="90000"/>
              </a:lnSpc>
              <a:buNone/>
              <a:tabLst>
                <a:tab pos="0" algn="l"/>
              </a:tabLst>
              <a:defRPr/>
            </a:pPr>
            <a:endParaRPr lang="en-US" altLang="zh-CN" sz="2400" dirty="0">
              <a:cs typeface="Arial" charset="0"/>
            </a:endParaRPr>
          </a:p>
        </p:txBody>
      </p:sp>
      <p:pic>
        <p:nvPicPr>
          <p:cNvPr id="7" name="Picture 12" descr="Image result for wikipedia gali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55" y="1624273"/>
            <a:ext cx="1175558" cy="14934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EA5E1BB-E9B0-46EE-9C92-5A3294C620F4}"/>
              </a:ext>
            </a:extLst>
          </p:cNvPr>
          <p:cNvGrpSpPr/>
          <p:nvPr/>
        </p:nvGrpSpPr>
        <p:grpSpPr>
          <a:xfrm>
            <a:off x="3016250" y="2863230"/>
            <a:ext cx="6076950" cy="1536700"/>
            <a:chOff x="3016250" y="2863230"/>
            <a:chExt cx="6076950" cy="1536700"/>
          </a:xfrm>
        </p:grpSpPr>
        <p:pic>
          <p:nvPicPr>
            <p:cNvPr id="12292" name="Picture 6" descr="http://dev.physicslab.org/img/9232ddb3-b015-476d-a73a-6ff3f02bb43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0" y="2863230"/>
              <a:ext cx="60769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
            <p:cNvSpPr txBox="1">
              <a:spLocks noChangeArrowheads="1"/>
            </p:cNvSpPr>
            <p:nvPr/>
          </p:nvSpPr>
          <p:spPr bwMode="auto">
            <a:xfrm>
              <a:off x="7358514" y="4003842"/>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l-GR" altLang="en-US" sz="1800" dirty="0"/>
                <a:t>θ</a:t>
              </a:r>
              <a:endParaRPr lang="en-US" altLang="en-US" sz="1800" dirty="0"/>
            </a:p>
          </p:txBody>
        </p:sp>
        <p:cxnSp>
          <p:nvCxnSpPr>
            <p:cNvPr id="3" name="Straight Arrow Connector 2"/>
            <p:cNvCxnSpPr/>
            <p:nvPr/>
          </p:nvCxnSpPr>
          <p:spPr>
            <a:xfrm>
              <a:off x="3754320" y="3117702"/>
              <a:ext cx="1134203" cy="241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549396" y="2901435"/>
              <a:ext cx="284052" cy="369332"/>
            </a:xfrm>
            <a:prstGeom prst="rect">
              <a:avLst/>
            </a:prstGeom>
            <a:noFill/>
          </p:spPr>
          <p:txBody>
            <a:bodyPr wrap="none" rtlCol="0">
              <a:spAutoFit/>
            </a:bodyPr>
            <a:lstStyle/>
            <a:p>
              <a:r>
                <a:rPr lang="en-US" dirty="0">
                  <a:solidFill>
                    <a:schemeClr val="tx2"/>
                  </a:solidFill>
                  <a:effectLst>
                    <a:outerShdw blurRad="50800" dist="38100" dir="2700000" algn="tl" rotWithShape="0">
                      <a:prstClr val="black">
                        <a:alpha val="40000"/>
                      </a:prstClr>
                    </a:outerShdw>
                  </a:effectLst>
                </a:rPr>
                <a:t>x</a:t>
              </a:r>
            </a:p>
          </p:txBody>
        </p:sp>
      </p:grpSp>
      <p:sp>
        <p:nvSpPr>
          <p:cNvPr id="10" name="Rectangle 3"/>
          <p:cNvSpPr txBox="1">
            <a:spLocks noChangeArrowheads="1"/>
          </p:cNvSpPr>
          <p:nvPr/>
        </p:nvSpPr>
        <p:spPr bwMode="auto">
          <a:xfrm>
            <a:off x="2362200" y="562356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tabLst>
                <a:tab pos="0" algn="l"/>
              </a:tabLst>
              <a:defRPr/>
            </a:pPr>
            <a:r>
              <a:rPr lang="en-US" altLang="zh-CN" sz="2000" dirty="0">
                <a:cs typeface="Arial" charset="0"/>
              </a:rPr>
              <a:t>Note that if </a:t>
            </a:r>
            <a:r>
              <a:rPr lang="el-GR" altLang="zh-CN" sz="2000" dirty="0">
                <a:cs typeface="Arial" charset="0"/>
              </a:rPr>
              <a:t>θ</a:t>
            </a:r>
            <a:r>
              <a:rPr lang="en-US" altLang="zh-CN" sz="2000" dirty="0">
                <a:cs typeface="Arial" charset="0"/>
              </a:rPr>
              <a:t> = 90⁰, x = ½ gt</a:t>
            </a:r>
            <a:r>
              <a:rPr lang="en-US" altLang="zh-CN" sz="2000" baseline="30000" dirty="0">
                <a:cs typeface="Arial" charset="0"/>
              </a:rPr>
              <a:t>2</a:t>
            </a:r>
            <a:r>
              <a:rPr lang="en-US" altLang="zh-CN" sz="2000" dirty="0">
                <a:cs typeface="Arial" charset="0"/>
              </a:rPr>
              <a:t>, the usual freefall equation.</a:t>
            </a:r>
            <a:endParaRPr lang="en-US" altLang="zh-CN" sz="2000" baseline="30000" dirty="0">
              <a:cs typeface="Arial" charset="0"/>
            </a:endParaRPr>
          </a:p>
          <a:p>
            <a:pPr eaLnBrk="1" hangingPunct="1">
              <a:lnSpc>
                <a:spcPct val="90000"/>
              </a:lnSpc>
              <a:tabLst>
                <a:tab pos="0" algn="l"/>
              </a:tabLst>
              <a:defRPr/>
            </a:pPr>
            <a:r>
              <a:rPr lang="en-US" altLang="zh-CN" sz="2000" dirty="0">
                <a:cs typeface="Arial" charset="0"/>
              </a:rPr>
              <a:t>Galileo cleverly slowed time down (to accurately time things) by tilting the vertical way over on its side…</a:t>
            </a:r>
          </a:p>
          <a:p>
            <a:pPr marL="0" indent="0" eaLnBrk="1" hangingPunct="1">
              <a:lnSpc>
                <a:spcPct val="90000"/>
              </a:lnSpc>
              <a:buNone/>
              <a:tabLst>
                <a:tab pos="0" algn="l"/>
              </a:tabLst>
              <a:defRPr/>
            </a:pPr>
            <a:endParaRPr lang="en-US" altLang="zh-CN" sz="2400" dirty="0">
              <a:cs typeface="Arial" charset="0"/>
            </a:endParaRPr>
          </a:p>
        </p:txBody>
      </p:sp>
      <p:sp>
        <p:nvSpPr>
          <p:cNvPr id="12" name="TextBox 11"/>
          <p:cNvSpPr txBox="1">
            <a:spLocks noRot="1" noChangeAspect="1" noMove="1" noResize="1" noEditPoints="1" noAdjustHandles="1" noChangeArrowheads="1" noChangeShapeType="1" noTextEdit="1"/>
          </p:cNvSpPr>
          <p:nvPr/>
        </p:nvSpPr>
        <p:spPr>
          <a:xfrm>
            <a:off x="4676775" y="4800601"/>
            <a:ext cx="2819400" cy="634789"/>
          </a:xfrm>
          <a:prstGeom prst="rect">
            <a:avLst/>
          </a:prstGeom>
          <a:blipFill rotWithShape="1">
            <a:blip r:embed="rId5"/>
            <a:stretch>
              <a:fillRect/>
            </a:stretch>
          </a:blipFill>
        </p:spPr>
        <p:txBody>
          <a:bodyPr/>
          <a:lstStyle/>
          <a:p>
            <a:pPr>
              <a:defRPr/>
            </a:pPr>
            <a:r>
              <a:rPr lang="en-US"/>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81200" y="481014"/>
            <a:ext cx="8229600" cy="503237"/>
          </a:xfrm>
        </p:spPr>
        <p:txBody>
          <a:bodyPr/>
          <a:lstStyle/>
          <a:p>
            <a:pPr eaLnBrk="1" hangingPunct="1"/>
            <a:r>
              <a:rPr lang="en-US" altLang="en-US" b="1">
                <a:latin typeface="+mn-lt"/>
              </a:rPr>
              <a:t>Pendulums</a:t>
            </a:r>
          </a:p>
        </p:txBody>
      </p:sp>
      <p:sp>
        <p:nvSpPr>
          <p:cNvPr id="13315" name="Rectangle 3"/>
          <p:cNvSpPr>
            <a:spLocks noGrp="1" noChangeArrowheads="1"/>
          </p:cNvSpPr>
          <p:nvPr>
            <p:ph idx="1"/>
          </p:nvPr>
        </p:nvSpPr>
        <p:spPr>
          <a:xfrm>
            <a:off x="827773" y="1430338"/>
            <a:ext cx="5649227" cy="4191000"/>
          </a:xfrm>
        </p:spPr>
        <p:txBody>
          <a:bodyPr/>
          <a:lstStyle/>
          <a:p>
            <a:pPr marL="0" indent="0" eaLnBrk="1" hangingPunct="1">
              <a:lnSpc>
                <a:spcPct val="90000"/>
              </a:lnSpc>
              <a:buNone/>
              <a:tabLst>
                <a:tab pos="0" algn="l"/>
              </a:tabLst>
            </a:pPr>
            <a:r>
              <a:rPr lang="en-US" altLang="zh-CN" sz="2000" dirty="0">
                <a:cs typeface="Arial" panose="020B0604020202020204" pitchFamily="34" charset="0"/>
              </a:rPr>
              <a:t>For small angles the period of pendulum is independent of the angle.   They make good clocks.</a:t>
            </a:r>
          </a:p>
          <a:p>
            <a:pPr eaLnBrk="1" hangingPunct="1">
              <a:lnSpc>
                <a:spcPct val="90000"/>
              </a:lnSpc>
              <a:tabLst>
                <a:tab pos="0" algn="l"/>
              </a:tabLst>
            </a:pPr>
            <a:r>
              <a:rPr lang="en-US" altLang="zh-CN" sz="2000" dirty="0">
                <a:cs typeface="Arial" panose="020B0604020202020204" pitchFamily="34" charset="0"/>
              </a:rPr>
              <a:t>1656. Huygens makes a pendulum clock</a:t>
            </a:r>
          </a:p>
          <a:p>
            <a:pPr eaLnBrk="1" hangingPunct="1">
              <a:lnSpc>
                <a:spcPct val="90000"/>
              </a:lnSpc>
              <a:tabLst>
                <a:tab pos="0" algn="l"/>
              </a:tabLst>
            </a:pPr>
            <a:r>
              <a:rPr lang="en-US" altLang="zh-CN" sz="2000" dirty="0">
                <a:cs typeface="Arial" panose="020B0604020202020204" pitchFamily="34" charset="0"/>
              </a:rPr>
              <a:t>1749. Bouguer measures g.  Again, note we just need </a:t>
            </a:r>
            <a:r>
              <a:rPr lang="en-US" altLang="zh-CN" sz="2000" b="1" dirty="0">
                <a:cs typeface="Arial" panose="020B0604020202020204" pitchFamily="34" charset="0"/>
              </a:rPr>
              <a:t>length</a:t>
            </a:r>
            <a:r>
              <a:rPr lang="en-US" altLang="zh-CN" sz="2000" dirty="0">
                <a:cs typeface="Arial" panose="020B0604020202020204" pitchFamily="34" charset="0"/>
              </a:rPr>
              <a:t> and </a:t>
            </a:r>
            <a:r>
              <a:rPr lang="en-US" altLang="zh-CN" sz="2000" b="1" dirty="0">
                <a:cs typeface="Arial" panose="020B0604020202020204" pitchFamily="34" charset="0"/>
              </a:rPr>
              <a:t>time</a:t>
            </a:r>
          </a:p>
          <a:p>
            <a:pPr eaLnBrk="1" hangingPunct="1">
              <a:lnSpc>
                <a:spcPct val="90000"/>
              </a:lnSpc>
              <a:tabLst>
                <a:tab pos="0" algn="l"/>
              </a:tabLst>
            </a:pPr>
            <a:r>
              <a:rPr lang="en-US" altLang="zh-CN" sz="2000" dirty="0">
                <a:cs typeface="Arial" panose="020B0604020202020204" pitchFamily="34" charset="0"/>
              </a:rPr>
              <a:t>1817. </a:t>
            </a:r>
            <a:r>
              <a:rPr lang="en-US" altLang="zh-CN" sz="2000" dirty="0" err="1">
                <a:cs typeface="Arial" panose="020B0604020202020204" pitchFamily="34" charset="0"/>
              </a:rPr>
              <a:t>Kater</a:t>
            </a:r>
            <a:r>
              <a:rPr lang="en-US" altLang="zh-CN" sz="2000" dirty="0">
                <a:cs typeface="Arial" panose="020B0604020202020204" pitchFamily="34" charset="0"/>
              </a:rPr>
              <a:t> introduces the reversible pendulum</a:t>
            </a:r>
          </a:p>
          <a:p>
            <a:pPr eaLnBrk="1" hangingPunct="1">
              <a:lnSpc>
                <a:spcPct val="90000"/>
              </a:lnSpc>
              <a:tabLst>
                <a:tab pos="0" algn="l"/>
              </a:tabLst>
            </a:pPr>
            <a:r>
              <a:rPr lang="en-US" altLang="zh-CN" sz="2000" dirty="0">
                <a:cs typeface="Arial" panose="020B0604020202020204" pitchFamily="34" charset="0"/>
              </a:rPr>
              <a:t>(</a:t>
            </a:r>
            <a:r>
              <a:rPr lang="en-US" altLang="zh-CN" sz="2000" dirty="0" err="1">
                <a:cs typeface="Arial" panose="020B0604020202020204" pitchFamily="34" charset="0"/>
              </a:rPr>
              <a:t>Kater</a:t>
            </a:r>
            <a:r>
              <a:rPr lang="en-US" altLang="zh-CN" sz="2000" dirty="0">
                <a:cs typeface="Arial" panose="020B0604020202020204" pitchFamily="34" charset="0"/>
              </a:rPr>
              <a:t> also introduces relative gravity:  keep L fixed and ∆g ~ ∆T</a:t>
            </a:r>
            <a:r>
              <a:rPr lang="en-US" altLang="zh-CN" sz="2000" baseline="30000" dirty="0">
                <a:cs typeface="Arial" panose="020B0604020202020204" pitchFamily="34" charset="0"/>
              </a:rPr>
              <a:t>-2</a:t>
            </a:r>
            <a:r>
              <a:rPr lang="en-US" altLang="zh-CN" sz="2000" dirty="0">
                <a:cs typeface="Arial" panose="020B0604020202020204" pitchFamily="34" charset="0"/>
              </a:rPr>
              <a:t>)</a:t>
            </a:r>
            <a:endParaRPr lang="en-US" altLang="zh-CN" sz="2000" baseline="30000" dirty="0">
              <a:cs typeface="Arial" panose="020B0604020202020204" pitchFamily="34" charset="0"/>
            </a:endParaRPr>
          </a:p>
          <a:p>
            <a:pPr eaLnBrk="1" hangingPunct="1">
              <a:lnSpc>
                <a:spcPct val="90000"/>
              </a:lnSpc>
              <a:tabLst>
                <a:tab pos="0" algn="l"/>
              </a:tabLst>
            </a:pPr>
            <a:r>
              <a:rPr lang="en-US" altLang="zh-CN" sz="2000" dirty="0">
                <a:cs typeface="Arial" panose="020B0604020202020204" pitchFamily="34" charset="0"/>
              </a:rPr>
              <a:t>Vacuum chambers and multiple pendulums were state of the art through 1940s.</a:t>
            </a:r>
          </a:p>
          <a:p>
            <a:pPr eaLnBrk="1" hangingPunct="1">
              <a:lnSpc>
                <a:spcPct val="90000"/>
              </a:lnSpc>
              <a:tabLst>
                <a:tab pos="0" algn="l"/>
              </a:tabLst>
            </a:pPr>
            <a:r>
              <a:rPr lang="en-US" altLang="zh-CN" sz="2000" dirty="0">
                <a:cs typeface="Arial" panose="020B0604020202020204" pitchFamily="34" charset="0"/>
              </a:rPr>
              <a:t>Best accuracy ~100 µGal</a:t>
            </a:r>
          </a:p>
          <a:p>
            <a:pPr eaLnBrk="1" hangingPunct="1">
              <a:lnSpc>
                <a:spcPct val="90000"/>
              </a:lnSpc>
              <a:tabLst>
                <a:tab pos="0" algn="l"/>
              </a:tabLst>
            </a:pPr>
            <a:r>
              <a:rPr lang="en-US" altLang="zh-CN" sz="2000" dirty="0">
                <a:cs typeface="Arial" panose="020B0604020202020204" pitchFamily="34" charset="0"/>
              </a:rPr>
              <a:t>Eventually spring gravity meters had significantly better precision, indicating problems and “absolute offsets” in the pendulum results</a:t>
            </a:r>
            <a:endParaRPr lang="en-US" altLang="zh-CN" sz="2400" baseline="30000" dirty="0">
              <a:cs typeface="Arial" panose="020B0604020202020204" pitchFamily="34" charset="0"/>
            </a:endParaRPr>
          </a:p>
        </p:txBody>
      </p:sp>
      <p:pic>
        <p:nvPicPr>
          <p:cNvPr id="13316" name="Picture 8" descr="http://www.engineeringexpert.net/Engineering-Expert-Witness-Blog/http:/www.engineeringexpert.net/web/Engineering-Expert-Witness-Blog/wp-content/uploads/2014/10/Falling_pendul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1" y="1066800"/>
            <a:ext cx="21129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descr="https://encrypted-tbn0.gstatic.com/images?q=tbn:ANd9GcStuOti5b59ZobvkbyhHDk3lJcqGtFIBrqJhyj_0LOeSlWyM8X_aOSjpRL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733801"/>
            <a:ext cx="12192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C:\temp\pendulumGravityEqu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351" y="4191001"/>
            <a:ext cx="17430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895600" y="504825"/>
            <a:ext cx="6934200" cy="685800"/>
          </a:xfrm>
        </p:spPr>
        <p:txBody>
          <a:bodyPr/>
          <a:lstStyle/>
          <a:p>
            <a:pPr eaLnBrk="1" hangingPunct="1"/>
            <a:r>
              <a:rPr lang="en-US" altLang="en-US" sz="4000" b="1">
                <a:latin typeface="+mn-lt"/>
              </a:rPr>
              <a:t>FG5 Principle of Operation</a:t>
            </a:r>
          </a:p>
        </p:txBody>
      </p:sp>
      <p:sp>
        <p:nvSpPr>
          <p:cNvPr id="16387" name="Rectangle 1027"/>
          <p:cNvSpPr>
            <a:spLocks noChangeArrowheads="1"/>
          </p:cNvSpPr>
          <p:nvPr/>
        </p:nvSpPr>
        <p:spPr bwMode="auto">
          <a:xfrm>
            <a:off x="6330950" y="1450975"/>
            <a:ext cx="1066800" cy="1981200"/>
          </a:xfrm>
          <a:prstGeom prst="rect">
            <a:avLst/>
          </a:prstGeom>
          <a:noFill/>
          <a:ln w="38100" cap="sq">
            <a:solidFill>
              <a:schemeClr val="tx2"/>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mn-lt"/>
            </a:endParaRPr>
          </a:p>
        </p:txBody>
      </p:sp>
      <p:sp>
        <p:nvSpPr>
          <p:cNvPr id="16388" name="Rectangle 1028"/>
          <p:cNvSpPr>
            <a:spLocks noChangeArrowheads="1"/>
          </p:cNvSpPr>
          <p:nvPr/>
        </p:nvSpPr>
        <p:spPr bwMode="auto">
          <a:xfrm>
            <a:off x="6330950" y="3584575"/>
            <a:ext cx="1066800" cy="457200"/>
          </a:xfrm>
          <a:prstGeom prst="rect">
            <a:avLst/>
          </a:prstGeom>
          <a:noFill/>
          <a:ln w="38100" cap="sq">
            <a:solidFill>
              <a:schemeClr val="tx2"/>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mn-lt"/>
            </a:endParaRPr>
          </a:p>
        </p:txBody>
      </p:sp>
      <p:sp>
        <p:nvSpPr>
          <p:cNvPr id="16389" name="Rectangle 1029"/>
          <p:cNvSpPr>
            <a:spLocks noChangeArrowheads="1"/>
          </p:cNvSpPr>
          <p:nvPr/>
        </p:nvSpPr>
        <p:spPr bwMode="auto">
          <a:xfrm>
            <a:off x="6330950" y="4194175"/>
            <a:ext cx="1066800" cy="1524000"/>
          </a:xfrm>
          <a:prstGeom prst="rect">
            <a:avLst/>
          </a:prstGeom>
          <a:noFill/>
          <a:ln w="38100" cap="sq">
            <a:solidFill>
              <a:schemeClr val="tx2"/>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mn-lt"/>
            </a:endParaRPr>
          </a:p>
        </p:txBody>
      </p:sp>
      <p:sp>
        <p:nvSpPr>
          <p:cNvPr id="7173" name="AutoShape 1030"/>
          <p:cNvSpPr>
            <a:spLocks noChangeArrowheads="1"/>
          </p:cNvSpPr>
          <p:nvPr/>
        </p:nvSpPr>
        <p:spPr bwMode="auto">
          <a:xfrm>
            <a:off x="6711951" y="1755775"/>
            <a:ext cx="295275" cy="152400"/>
          </a:xfrm>
          <a:prstGeom prst="triangle">
            <a:avLst>
              <a:gd name="adj" fmla="val 50000"/>
            </a:avLst>
          </a:prstGeom>
          <a:noFill/>
          <a:ln w="38100" cap="sq">
            <a:solidFill>
              <a:schemeClr val="bg2">
                <a:lumMod val="50000"/>
              </a:schemeClr>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rgbClr val="695842"/>
                </a:solidFill>
                <a:latin typeface="Arial" pitchFamily="34" charset="0"/>
                <a:ea typeface="MS PGothic" pitchFamily="34" charset="-128"/>
              </a:defRPr>
            </a:lvl1pPr>
            <a:lvl2pPr marL="742950" indent="-285750" eaLnBrk="0" hangingPunct="0">
              <a:defRPr sz="2400">
                <a:solidFill>
                  <a:srgbClr val="695842"/>
                </a:solidFill>
                <a:latin typeface="Arial" pitchFamily="34" charset="0"/>
                <a:ea typeface="MS PGothic" pitchFamily="34" charset="-128"/>
              </a:defRPr>
            </a:lvl2pPr>
            <a:lvl3pPr marL="1143000" indent="-228600" eaLnBrk="0" hangingPunct="0">
              <a:defRPr sz="2400">
                <a:solidFill>
                  <a:srgbClr val="695842"/>
                </a:solidFill>
                <a:latin typeface="Arial" pitchFamily="34" charset="0"/>
                <a:ea typeface="MS PGothic" pitchFamily="34" charset="-128"/>
              </a:defRPr>
            </a:lvl3pPr>
            <a:lvl4pPr marL="1600200" indent="-228600" eaLnBrk="0" hangingPunct="0">
              <a:defRPr sz="2400">
                <a:solidFill>
                  <a:srgbClr val="695842"/>
                </a:solidFill>
                <a:latin typeface="Arial" pitchFamily="34" charset="0"/>
                <a:ea typeface="MS PGothic" pitchFamily="34" charset="-128"/>
              </a:defRPr>
            </a:lvl4pPr>
            <a:lvl5pPr marL="2057400" indent="-228600" eaLnBrk="0" hangingPunct="0">
              <a:defRPr sz="2400">
                <a:solidFill>
                  <a:srgbClr val="695842"/>
                </a:solidFill>
                <a:latin typeface="Arial" pitchFamily="34" charset="0"/>
                <a:ea typeface="MS PGothic" pitchFamily="34" charset="-128"/>
              </a:defRPr>
            </a:lvl5pPr>
            <a:lvl6pPr marL="25146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6pPr>
            <a:lvl7pPr marL="29718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7pPr>
            <a:lvl8pPr marL="34290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8pPr>
            <a:lvl9pPr marL="38862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9pPr>
          </a:lstStyle>
          <a:p>
            <a:pPr eaLnBrk="1" hangingPunct="1">
              <a:defRPr/>
            </a:pPr>
            <a:endParaRPr lang="en-US" altLang="en-US">
              <a:solidFill>
                <a:schemeClr val="tx1"/>
              </a:solidFill>
              <a:latin typeface="+mn-lt"/>
            </a:endParaRPr>
          </a:p>
        </p:txBody>
      </p:sp>
      <p:sp>
        <p:nvSpPr>
          <p:cNvPr id="7174" name="AutoShape 1031"/>
          <p:cNvSpPr>
            <a:spLocks noChangeArrowheads="1"/>
          </p:cNvSpPr>
          <p:nvPr/>
        </p:nvSpPr>
        <p:spPr bwMode="auto">
          <a:xfrm flipV="1">
            <a:off x="6711951" y="5413375"/>
            <a:ext cx="295275" cy="152400"/>
          </a:xfrm>
          <a:prstGeom prst="triangle">
            <a:avLst>
              <a:gd name="adj" fmla="val 50000"/>
            </a:avLst>
          </a:prstGeom>
          <a:noFill/>
          <a:ln w="38100" cap="sq">
            <a:solidFill>
              <a:schemeClr val="bg2">
                <a:lumMod val="50000"/>
              </a:schemeClr>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rgbClr val="695842"/>
                </a:solidFill>
                <a:latin typeface="Arial" pitchFamily="34" charset="0"/>
                <a:ea typeface="MS PGothic" pitchFamily="34" charset="-128"/>
              </a:defRPr>
            </a:lvl1pPr>
            <a:lvl2pPr marL="742950" indent="-285750" eaLnBrk="0" hangingPunct="0">
              <a:defRPr sz="2400">
                <a:solidFill>
                  <a:srgbClr val="695842"/>
                </a:solidFill>
                <a:latin typeface="Arial" pitchFamily="34" charset="0"/>
                <a:ea typeface="MS PGothic" pitchFamily="34" charset="-128"/>
              </a:defRPr>
            </a:lvl2pPr>
            <a:lvl3pPr marL="1143000" indent="-228600" eaLnBrk="0" hangingPunct="0">
              <a:defRPr sz="2400">
                <a:solidFill>
                  <a:srgbClr val="695842"/>
                </a:solidFill>
                <a:latin typeface="Arial" pitchFamily="34" charset="0"/>
                <a:ea typeface="MS PGothic" pitchFamily="34" charset="-128"/>
              </a:defRPr>
            </a:lvl3pPr>
            <a:lvl4pPr marL="1600200" indent="-228600" eaLnBrk="0" hangingPunct="0">
              <a:defRPr sz="2400">
                <a:solidFill>
                  <a:srgbClr val="695842"/>
                </a:solidFill>
                <a:latin typeface="Arial" pitchFamily="34" charset="0"/>
                <a:ea typeface="MS PGothic" pitchFamily="34" charset="-128"/>
              </a:defRPr>
            </a:lvl4pPr>
            <a:lvl5pPr marL="2057400" indent="-228600" eaLnBrk="0" hangingPunct="0">
              <a:defRPr sz="2400">
                <a:solidFill>
                  <a:srgbClr val="695842"/>
                </a:solidFill>
                <a:latin typeface="Arial" pitchFamily="34" charset="0"/>
                <a:ea typeface="MS PGothic" pitchFamily="34" charset="-128"/>
              </a:defRPr>
            </a:lvl5pPr>
            <a:lvl6pPr marL="25146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6pPr>
            <a:lvl7pPr marL="29718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7pPr>
            <a:lvl8pPr marL="34290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8pPr>
            <a:lvl9pPr marL="38862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9pPr>
          </a:lstStyle>
          <a:p>
            <a:pPr eaLnBrk="1" hangingPunct="1">
              <a:defRPr/>
            </a:pPr>
            <a:endParaRPr lang="en-US" altLang="en-US">
              <a:solidFill>
                <a:schemeClr val="tx1"/>
              </a:solidFill>
              <a:latin typeface="+mn-lt"/>
            </a:endParaRPr>
          </a:p>
        </p:txBody>
      </p:sp>
      <p:sp>
        <p:nvSpPr>
          <p:cNvPr id="106504" name="Line 1032"/>
          <p:cNvSpPr>
            <a:spLocks noChangeShapeType="1"/>
          </p:cNvSpPr>
          <p:nvPr/>
        </p:nvSpPr>
        <p:spPr bwMode="auto">
          <a:xfrm>
            <a:off x="5797550" y="3736975"/>
            <a:ext cx="1447800" cy="0"/>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393" name="Line 1033"/>
          <p:cNvSpPr>
            <a:spLocks noChangeShapeType="1"/>
          </p:cNvSpPr>
          <p:nvPr/>
        </p:nvSpPr>
        <p:spPr bwMode="auto">
          <a:xfrm flipH="1">
            <a:off x="6711950" y="3660775"/>
            <a:ext cx="304800" cy="304800"/>
          </a:xfrm>
          <a:prstGeom prst="line">
            <a:avLst/>
          </a:prstGeom>
          <a:noFill/>
          <a:ln w="19050" cap="sq">
            <a:solidFill>
              <a:schemeClr val="accent1"/>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06506" name="Line 1034"/>
          <p:cNvSpPr>
            <a:spLocks noChangeShapeType="1"/>
          </p:cNvSpPr>
          <p:nvPr/>
        </p:nvSpPr>
        <p:spPr bwMode="auto">
          <a:xfrm flipV="1">
            <a:off x="6940550" y="1831975"/>
            <a:ext cx="0" cy="1905000"/>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grpSp>
        <p:nvGrpSpPr>
          <p:cNvPr id="2" name="Group 1035"/>
          <p:cNvGrpSpPr>
            <a:grpSpLocks/>
          </p:cNvGrpSpPr>
          <p:nvPr/>
        </p:nvGrpSpPr>
        <p:grpSpPr bwMode="auto">
          <a:xfrm>
            <a:off x="6788150" y="1831975"/>
            <a:ext cx="152400" cy="3657600"/>
            <a:chOff x="3316" y="932"/>
            <a:chExt cx="96" cy="2304"/>
          </a:xfrm>
        </p:grpSpPr>
        <p:sp>
          <p:nvSpPr>
            <p:cNvPr id="16419" name="Line 1036"/>
            <p:cNvSpPr>
              <a:spLocks noChangeShapeType="1"/>
            </p:cNvSpPr>
            <p:nvPr/>
          </p:nvSpPr>
          <p:spPr bwMode="auto">
            <a:xfrm flipV="1">
              <a:off x="3316" y="932"/>
              <a:ext cx="0" cy="2304"/>
            </a:xfrm>
            <a:prstGeom prst="line">
              <a:avLst/>
            </a:prstGeom>
            <a:noFill/>
            <a:ln w="19050" cap="sq">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20" name="Line 1037"/>
            <p:cNvSpPr>
              <a:spLocks noChangeShapeType="1"/>
            </p:cNvSpPr>
            <p:nvPr/>
          </p:nvSpPr>
          <p:spPr bwMode="auto">
            <a:xfrm>
              <a:off x="3316" y="932"/>
              <a:ext cx="96" cy="0"/>
            </a:xfrm>
            <a:prstGeom prst="line">
              <a:avLst/>
            </a:prstGeom>
            <a:noFill/>
            <a:ln w="19050" cap="sq">
              <a:solidFill>
                <a:srgbClr val="FF00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grpSp>
      <p:sp>
        <p:nvSpPr>
          <p:cNvPr id="16396" name="Rectangle 1038"/>
          <p:cNvSpPr>
            <a:spLocks noChangeArrowheads="1"/>
          </p:cNvSpPr>
          <p:nvPr/>
        </p:nvSpPr>
        <p:spPr bwMode="auto">
          <a:xfrm>
            <a:off x="7245350" y="3660775"/>
            <a:ext cx="76200" cy="304800"/>
          </a:xfrm>
          <a:prstGeom prst="rect">
            <a:avLst/>
          </a:prstGeom>
          <a:solidFill>
            <a:schemeClr val="accent1"/>
          </a:solidFill>
          <a:ln w="38100" cap="sq">
            <a:solidFill>
              <a:schemeClr val="bg2"/>
            </a:solidFill>
            <a:miter lim="800000"/>
            <a:headEnd type="none" w="sm" len="sm"/>
            <a:tailEnd type="none" w="med" len="lg"/>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mn-lt"/>
            </a:endParaRPr>
          </a:p>
        </p:txBody>
      </p:sp>
      <p:sp>
        <p:nvSpPr>
          <p:cNvPr id="16397" name="Text Box 1039"/>
          <p:cNvSpPr txBox="1">
            <a:spLocks noChangeArrowheads="1"/>
          </p:cNvSpPr>
          <p:nvPr/>
        </p:nvSpPr>
        <p:spPr bwMode="auto">
          <a:xfrm>
            <a:off x="4292600" y="1419225"/>
            <a:ext cx="10422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Vacuum </a:t>
            </a:r>
          </a:p>
          <a:p>
            <a:pPr eaLnBrk="1" hangingPunct="1">
              <a:spcBef>
                <a:spcPct val="0"/>
              </a:spcBef>
              <a:buFontTx/>
              <a:buNone/>
            </a:pPr>
            <a:r>
              <a:rPr kumimoji="1" lang="en-US" altLang="en-US" sz="1800">
                <a:latin typeface="+mn-lt"/>
              </a:rPr>
              <a:t>Chamber</a:t>
            </a:r>
          </a:p>
        </p:txBody>
      </p:sp>
      <p:sp>
        <p:nvSpPr>
          <p:cNvPr id="16398" name="Text Box 1040"/>
          <p:cNvSpPr txBox="1">
            <a:spLocks noChangeArrowheads="1"/>
          </p:cNvSpPr>
          <p:nvPr/>
        </p:nvSpPr>
        <p:spPr bwMode="auto">
          <a:xfrm>
            <a:off x="3740150" y="2746376"/>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Interferometer</a:t>
            </a:r>
          </a:p>
        </p:txBody>
      </p:sp>
      <p:sp>
        <p:nvSpPr>
          <p:cNvPr id="16399" name="Text Box 1041"/>
          <p:cNvSpPr txBox="1">
            <a:spLocks noChangeArrowheads="1"/>
          </p:cNvSpPr>
          <p:nvPr/>
        </p:nvSpPr>
        <p:spPr bwMode="auto">
          <a:xfrm>
            <a:off x="8540750" y="5108575"/>
            <a:ext cx="1772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Stationary Lower</a:t>
            </a:r>
          </a:p>
          <a:p>
            <a:pPr eaLnBrk="1" hangingPunct="1">
              <a:spcBef>
                <a:spcPct val="0"/>
              </a:spcBef>
              <a:buFontTx/>
              <a:buNone/>
            </a:pPr>
            <a:r>
              <a:rPr kumimoji="1" lang="en-US" altLang="en-US" sz="1800">
                <a:latin typeface="+mn-lt"/>
              </a:rPr>
              <a:t>Mirror</a:t>
            </a:r>
          </a:p>
        </p:txBody>
      </p:sp>
      <p:sp>
        <p:nvSpPr>
          <p:cNvPr id="16400" name="Text Box 1042"/>
          <p:cNvSpPr txBox="1">
            <a:spLocks noChangeArrowheads="1"/>
          </p:cNvSpPr>
          <p:nvPr/>
        </p:nvSpPr>
        <p:spPr bwMode="auto">
          <a:xfrm>
            <a:off x="8210550" y="2060576"/>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Upper Mirror</a:t>
            </a:r>
          </a:p>
        </p:txBody>
      </p:sp>
      <p:sp>
        <p:nvSpPr>
          <p:cNvPr id="16401" name="Text Box 1043"/>
          <p:cNvSpPr txBox="1">
            <a:spLocks noChangeArrowheads="1"/>
          </p:cNvSpPr>
          <p:nvPr/>
        </p:nvSpPr>
        <p:spPr bwMode="auto">
          <a:xfrm>
            <a:off x="7931150" y="4176713"/>
            <a:ext cx="1005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Detector</a:t>
            </a:r>
          </a:p>
        </p:txBody>
      </p:sp>
      <p:sp>
        <p:nvSpPr>
          <p:cNvPr id="16402" name="Line 1044"/>
          <p:cNvSpPr>
            <a:spLocks noChangeShapeType="1"/>
          </p:cNvSpPr>
          <p:nvPr/>
        </p:nvSpPr>
        <p:spPr bwMode="auto">
          <a:xfrm>
            <a:off x="5340350" y="2974975"/>
            <a:ext cx="1219200" cy="91440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03" name="Line 1045"/>
          <p:cNvSpPr>
            <a:spLocks noChangeShapeType="1"/>
          </p:cNvSpPr>
          <p:nvPr/>
        </p:nvSpPr>
        <p:spPr bwMode="auto">
          <a:xfrm>
            <a:off x="5340350" y="1755775"/>
            <a:ext cx="1219200" cy="91440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04" name="Line 1046"/>
          <p:cNvSpPr>
            <a:spLocks noChangeShapeType="1"/>
          </p:cNvSpPr>
          <p:nvPr/>
        </p:nvSpPr>
        <p:spPr bwMode="auto">
          <a:xfrm flipH="1" flipV="1">
            <a:off x="7016750" y="1831975"/>
            <a:ext cx="1212850" cy="42545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05" name="Line 1047"/>
          <p:cNvSpPr>
            <a:spLocks noChangeShapeType="1"/>
          </p:cNvSpPr>
          <p:nvPr/>
        </p:nvSpPr>
        <p:spPr bwMode="auto">
          <a:xfrm flipH="1" flipV="1">
            <a:off x="7321550" y="3813175"/>
            <a:ext cx="679450" cy="42545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06" name="Line 1048"/>
          <p:cNvSpPr>
            <a:spLocks noChangeShapeType="1"/>
          </p:cNvSpPr>
          <p:nvPr/>
        </p:nvSpPr>
        <p:spPr bwMode="auto">
          <a:xfrm flipH="1">
            <a:off x="7016750" y="5381625"/>
            <a:ext cx="1517650" cy="10795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06521" name="Text Box 1049"/>
          <p:cNvSpPr txBox="1">
            <a:spLocks noChangeArrowheads="1"/>
          </p:cNvSpPr>
          <p:nvPr/>
        </p:nvSpPr>
        <p:spPr bwMode="auto">
          <a:xfrm>
            <a:off x="2667000" y="4162425"/>
            <a:ext cx="32766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A freely falling reflective test mass is dropped in a vacuum.  This causes optical fringes to be detected at the output of an interferometer.  This signal is used to determine the local gravitational acceleration.</a:t>
            </a:r>
            <a:r>
              <a:rPr kumimoji="1" lang="en-US" altLang="en-US" sz="2000">
                <a:latin typeface="+mn-lt"/>
              </a:rPr>
              <a:t> </a:t>
            </a:r>
          </a:p>
        </p:txBody>
      </p:sp>
      <p:grpSp>
        <p:nvGrpSpPr>
          <p:cNvPr id="3" name="Group 1050"/>
          <p:cNvGrpSpPr>
            <a:grpSpLocks/>
          </p:cNvGrpSpPr>
          <p:nvPr/>
        </p:nvGrpSpPr>
        <p:grpSpPr bwMode="auto">
          <a:xfrm>
            <a:off x="6788150" y="3736975"/>
            <a:ext cx="450850" cy="1752600"/>
            <a:chOff x="3316" y="2132"/>
            <a:chExt cx="284" cy="1104"/>
          </a:xfrm>
        </p:grpSpPr>
        <p:sp>
          <p:nvSpPr>
            <p:cNvPr id="16416" name="Line 1051"/>
            <p:cNvSpPr>
              <a:spLocks noChangeShapeType="1"/>
            </p:cNvSpPr>
            <p:nvPr/>
          </p:nvSpPr>
          <p:spPr bwMode="auto">
            <a:xfrm flipV="1">
              <a:off x="3412" y="2132"/>
              <a:ext cx="0" cy="1104"/>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17" name="Line 1052"/>
            <p:cNvSpPr>
              <a:spLocks noChangeShapeType="1"/>
            </p:cNvSpPr>
            <p:nvPr/>
          </p:nvSpPr>
          <p:spPr bwMode="auto">
            <a:xfrm>
              <a:off x="3316" y="3236"/>
              <a:ext cx="96" cy="0"/>
            </a:xfrm>
            <a:prstGeom prst="line">
              <a:avLst/>
            </a:prstGeom>
            <a:noFill/>
            <a:ln w="19050" cap="sq">
              <a:solidFill>
                <a:srgbClr val="FF00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18" name="Line 1053"/>
            <p:cNvSpPr>
              <a:spLocks noChangeShapeType="1"/>
            </p:cNvSpPr>
            <p:nvPr/>
          </p:nvSpPr>
          <p:spPr bwMode="auto">
            <a:xfrm>
              <a:off x="3408" y="2160"/>
              <a:ext cx="192" cy="0"/>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grpSp>
      <p:grpSp>
        <p:nvGrpSpPr>
          <p:cNvPr id="4" name="Group 1054"/>
          <p:cNvGrpSpPr>
            <a:grpSpLocks/>
          </p:cNvGrpSpPr>
          <p:nvPr/>
        </p:nvGrpSpPr>
        <p:grpSpPr bwMode="auto">
          <a:xfrm>
            <a:off x="6788150" y="1527176"/>
            <a:ext cx="2584450" cy="642938"/>
            <a:chOff x="3316" y="740"/>
            <a:chExt cx="1628" cy="405"/>
          </a:xfrm>
        </p:grpSpPr>
        <p:grpSp>
          <p:nvGrpSpPr>
            <p:cNvPr id="16411" name="Group 1055"/>
            <p:cNvGrpSpPr>
              <a:grpSpLocks/>
            </p:cNvGrpSpPr>
            <p:nvPr/>
          </p:nvGrpSpPr>
          <p:grpSpPr bwMode="auto">
            <a:xfrm>
              <a:off x="3316" y="740"/>
              <a:ext cx="96" cy="144"/>
              <a:chOff x="3316" y="740"/>
              <a:chExt cx="96" cy="144"/>
            </a:xfrm>
          </p:grpSpPr>
          <p:sp>
            <p:nvSpPr>
              <p:cNvPr id="16413" name="Line 1056"/>
              <p:cNvSpPr>
                <a:spLocks noChangeShapeType="1"/>
              </p:cNvSpPr>
              <p:nvPr/>
            </p:nvSpPr>
            <p:spPr bwMode="auto">
              <a:xfrm flipV="1">
                <a:off x="3316" y="788"/>
                <a:ext cx="0" cy="96"/>
              </a:xfrm>
              <a:prstGeom prst="line">
                <a:avLst/>
              </a:prstGeom>
              <a:noFill/>
              <a:ln w="3175" cap="sq">
                <a:solidFill>
                  <a:schemeClr val="tx2"/>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14" name="Line 1057"/>
              <p:cNvSpPr>
                <a:spLocks noChangeShapeType="1"/>
              </p:cNvSpPr>
              <p:nvPr/>
            </p:nvSpPr>
            <p:spPr bwMode="auto">
              <a:xfrm flipV="1">
                <a:off x="3364" y="740"/>
                <a:ext cx="0" cy="96"/>
              </a:xfrm>
              <a:prstGeom prst="line">
                <a:avLst/>
              </a:prstGeom>
              <a:noFill/>
              <a:ln w="3175" cap="sq">
                <a:solidFill>
                  <a:schemeClr val="tx2"/>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6415" name="Line 1058"/>
              <p:cNvSpPr>
                <a:spLocks noChangeShapeType="1"/>
              </p:cNvSpPr>
              <p:nvPr/>
            </p:nvSpPr>
            <p:spPr bwMode="auto">
              <a:xfrm flipV="1">
                <a:off x="3412" y="788"/>
                <a:ext cx="0" cy="96"/>
              </a:xfrm>
              <a:prstGeom prst="line">
                <a:avLst/>
              </a:prstGeom>
              <a:noFill/>
              <a:ln w="3175" cap="sq">
                <a:solidFill>
                  <a:schemeClr val="tx2"/>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latin typeface="+mn-lt"/>
                </a:endParaRPr>
              </a:p>
            </p:txBody>
          </p:sp>
        </p:grpSp>
        <p:sp>
          <p:nvSpPr>
            <p:cNvPr id="16412" name="Text Box 1059"/>
            <p:cNvSpPr txBox="1">
              <a:spLocks noChangeArrowheads="1"/>
            </p:cNvSpPr>
            <p:nvPr/>
          </p:nvSpPr>
          <p:spPr bwMode="auto">
            <a:xfrm>
              <a:off x="4212" y="912"/>
              <a:ext cx="7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Freefalling</a:t>
              </a:r>
            </a:p>
          </p:txBody>
        </p:sp>
      </p:grpSp>
      <p:sp>
        <p:nvSpPr>
          <p:cNvPr id="106532" name="Rectangle 1060"/>
          <p:cNvSpPr>
            <a:spLocks noChangeArrowheads="1"/>
          </p:cNvSpPr>
          <p:nvPr/>
        </p:nvSpPr>
        <p:spPr bwMode="auto">
          <a:xfrm>
            <a:off x="7924800" y="3857626"/>
            <a:ext cx="1339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mn-lt"/>
              </a:rPr>
              <a:t>Interference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65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65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65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521"/>
                                        </p:tgtEl>
                                        <p:attrNameLst>
                                          <p:attrName>style.visibility</p:attrName>
                                        </p:attrNameLst>
                                      </p:cBhvr>
                                      <p:to>
                                        <p:strVal val="visible"/>
                                      </p:to>
                                    </p:set>
                                    <p:anim calcmode="lin" valueType="num">
                                      <p:cBhvr additive="base">
                                        <p:cTn id="31" dur="500" fill="hold"/>
                                        <p:tgtEl>
                                          <p:spTgt spid="106521"/>
                                        </p:tgtEl>
                                        <p:attrNameLst>
                                          <p:attrName>ppt_x</p:attrName>
                                        </p:attrNameLst>
                                      </p:cBhvr>
                                      <p:tavLst>
                                        <p:tav tm="0">
                                          <p:val>
                                            <p:strVal val="0-#ppt_w/2"/>
                                          </p:val>
                                        </p:tav>
                                        <p:tav tm="100000">
                                          <p:val>
                                            <p:strVal val="#ppt_x"/>
                                          </p:val>
                                        </p:tav>
                                      </p:tavLst>
                                    </p:anim>
                                    <p:anim calcmode="lin" valueType="num">
                                      <p:cBhvr additive="base">
                                        <p:cTn id="32" dur="500" fill="hold"/>
                                        <p:tgtEl>
                                          <p:spTgt spid="1065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1" grpId="0" autoUpdateAnimBg="0"/>
      <p:bldP spid="10653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22475" y="912813"/>
            <a:ext cx="3429000" cy="685800"/>
          </a:xfrm>
        </p:spPr>
        <p:txBody>
          <a:bodyPr/>
          <a:lstStyle/>
          <a:p>
            <a:pPr eaLnBrk="1" hangingPunct="1"/>
            <a:r>
              <a:rPr lang="en-US" altLang="en-US" sz="4000" b="1">
                <a:solidFill>
                  <a:schemeClr val="tx2"/>
                </a:solidFill>
                <a:latin typeface="+mn-lt"/>
              </a:rPr>
              <a:t>Interferometry</a:t>
            </a:r>
          </a:p>
        </p:txBody>
      </p:sp>
      <p:sp>
        <p:nvSpPr>
          <p:cNvPr id="17411" name="Rectangle 3"/>
          <p:cNvSpPr>
            <a:spLocks noGrp="1" noChangeArrowheads="1"/>
          </p:cNvSpPr>
          <p:nvPr>
            <p:ph type="body" idx="1"/>
          </p:nvPr>
        </p:nvSpPr>
        <p:spPr>
          <a:xfrm>
            <a:off x="8918575" y="730250"/>
            <a:ext cx="990600" cy="496888"/>
          </a:xfrm>
        </p:spPr>
        <p:txBody>
          <a:bodyPr/>
          <a:lstStyle/>
          <a:p>
            <a:pPr eaLnBrk="1" hangingPunct="1">
              <a:lnSpc>
                <a:spcPct val="90000"/>
              </a:lnSpc>
              <a:buFont typeface="Wingdings" panose="05000000000000000000" pitchFamily="2" charset="2"/>
              <a:buNone/>
            </a:pPr>
            <a:r>
              <a:rPr lang="en-US" altLang="en-US" sz="2800" b="1">
                <a:solidFill>
                  <a:schemeClr val="tx2"/>
                </a:solidFill>
              </a:rPr>
              <a:t>MAX</a:t>
            </a:r>
          </a:p>
        </p:txBody>
      </p:sp>
      <p:grpSp>
        <p:nvGrpSpPr>
          <p:cNvPr id="17412" name="Group 4"/>
          <p:cNvGrpSpPr>
            <a:grpSpLocks/>
          </p:cNvGrpSpPr>
          <p:nvPr/>
        </p:nvGrpSpPr>
        <p:grpSpPr bwMode="auto">
          <a:xfrm>
            <a:off x="1676400" y="2254251"/>
            <a:ext cx="3983038" cy="3713163"/>
            <a:chOff x="357" y="1477"/>
            <a:chExt cx="2509" cy="2339"/>
          </a:xfrm>
        </p:grpSpPr>
        <p:sp>
          <p:nvSpPr>
            <p:cNvPr id="17420" name="Text Box 5"/>
            <p:cNvSpPr txBox="1">
              <a:spLocks noChangeArrowheads="1"/>
            </p:cNvSpPr>
            <p:nvPr/>
          </p:nvSpPr>
          <p:spPr bwMode="auto">
            <a:xfrm>
              <a:off x="357" y="2294"/>
              <a:ext cx="441" cy="1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000000"/>
                  </a:solidFill>
                  <a:latin typeface="+mn-lt"/>
                </a:rPr>
                <a:t>Laser</a:t>
              </a:r>
            </a:p>
          </p:txBody>
        </p:sp>
        <p:sp>
          <p:nvSpPr>
            <p:cNvPr id="17421" name="Line 6"/>
            <p:cNvSpPr>
              <a:spLocks noChangeShapeType="1"/>
            </p:cNvSpPr>
            <p:nvPr/>
          </p:nvSpPr>
          <p:spPr bwMode="auto">
            <a:xfrm flipV="1">
              <a:off x="1436" y="2378"/>
              <a:ext cx="78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2" name="Line 7"/>
            <p:cNvSpPr>
              <a:spLocks noChangeShapeType="1"/>
            </p:cNvSpPr>
            <p:nvPr/>
          </p:nvSpPr>
          <p:spPr bwMode="auto">
            <a:xfrm flipH="1">
              <a:off x="1129" y="2323"/>
              <a:ext cx="303" cy="292"/>
            </a:xfrm>
            <a:prstGeom prst="line">
              <a:avLst/>
            </a:prstGeom>
            <a:noFill/>
            <a:ln w="38100" cmpd="dbl">
              <a:solidFill>
                <a:srgbClr val="3333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3" name="AutoShape 8"/>
            <p:cNvSpPr>
              <a:spLocks noChangeArrowheads="1"/>
            </p:cNvSpPr>
            <p:nvPr/>
          </p:nvSpPr>
          <p:spPr bwMode="auto">
            <a:xfrm>
              <a:off x="1046" y="1477"/>
              <a:ext cx="442" cy="204"/>
            </a:xfrm>
            <a:prstGeom prst="triangle">
              <a:avLst>
                <a:gd name="adj" fmla="val 50000"/>
              </a:avLst>
            </a:prstGeom>
            <a:gradFill rotWithShape="0">
              <a:gsLst>
                <a:gs pos="0">
                  <a:srgbClr val="808080"/>
                </a:gs>
                <a:gs pos="100000">
                  <a:srgbClr val="FFFFFF"/>
                </a:gs>
              </a:gsLst>
              <a:lin ang="5400000" scaled="1"/>
            </a:gra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solidFill>
                  <a:srgbClr val="695842"/>
                </a:solidFill>
                <a:latin typeface="+mn-lt"/>
              </a:endParaRPr>
            </a:p>
          </p:txBody>
        </p:sp>
        <p:sp>
          <p:nvSpPr>
            <p:cNvPr id="17424" name="AutoShape 9"/>
            <p:cNvSpPr>
              <a:spLocks noChangeArrowheads="1"/>
            </p:cNvSpPr>
            <p:nvPr/>
          </p:nvSpPr>
          <p:spPr bwMode="auto">
            <a:xfrm flipV="1">
              <a:off x="1046" y="3170"/>
              <a:ext cx="442" cy="204"/>
            </a:xfrm>
            <a:prstGeom prst="triangle">
              <a:avLst>
                <a:gd name="adj" fmla="val 50000"/>
              </a:avLst>
            </a:prstGeom>
            <a:gradFill rotWithShape="0">
              <a:gsLst>
                <a:gs pos="0">
                  <a:srgbClr val="808080"/>
                </a:gs>
                <a:gs pos="100000">
                  <a:srgbClr val="FFFFFF"/>
                </a:gs>
              </a:gsLst>
              <a:lin ang="5400000" scaled="1"/>
            </a:gra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solidFill>
                  <a:srgbClr val="695842"/>
                </a:solidFill>
                <a:latin typeface="+mn-lt"/>
              </a:endParaRPr>
            </a:p>
          </p:txBody>
        </p:sp>
        <p:sp>
          <p:nvSpPr>
            <p:cNvPr id="17425" name="Line 10"/>
            <p:cNvSpPr>
              <a:spLocks noChangeShapeType="1"/>
            </p:cNvSpPr>
            <p:nvPr/>
          </p:nvSpPr>
          <p:spPr bwMode="auto">
            <a:xfrm flipV="1">
              <a:off x="1350" y="1565"/>
              <a:ext cx="0" cy="7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6" name="Line 11"/>
            <p:cNvSpPr>
              <a:spLocks noChangeShapeType="1"/>
            </p:cNvSpPr>
            <p:nvPr/>
          </p:nvSpPr>
          <p:spPr bwMode="auto">
            <a:xfrm flipH="1">
              <a:off x="1184" y="1565"/>
              <a:ext cx="16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7" name="Line 12"/>
            <p:cNvSpPr>
              <a:spLocks noChangeShapeType="1"/>
            </p:cNvSpPr>
            <p:nvPr/>
          </p:nvSpPr>
          <p:spPr bwMode="auto">
            <a:xfrm>
              <a:off x="1184" y="1565"/>
              <a:ext cx="0" cy="172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8" name="Line 13"/>
            <p:cNvSpPr>
              <a:spLocks noChangeShapeType="1"/>
            </p:cNvSpPr>
            <p:nvPr/>
          </p:nvSpPr>
          <p:spPr bwMode="auto">
            <a:xfrm>
              <a:off x="1184" y="3286"/>
              <a:ext cx="16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9" name="Line 14"/>
            <p:cNvSpPr>
              <a:spLocks noChangeShapeType="1"/>
            </p:cNvSpPr>
            <p:nvPr/>
          </p:nvSpPr>
          <p:spPr bwMode="auto">
            <a:xfrm flipV="1">
              <a:off x="1350" y="2448"/>
              <a:ext cx="0" cy="83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30" name="Line 15"/>
            <p:cNvSpPr>
              <a:spLocks noChangeShapeType="1"/>
            </p:cNvSpPr>
            <p:nvPr/>
          </p:nvSpPr>
          <p:spPr bwMode="auto">
            <a:xfrm>
              <a:off x="798" y="2382"/>
              <a:ext cx="54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31" name="AutoShape 16"/>
            <p:cNvSpPr>
              <a:spLocks noChangeArrowheads="1"/>
            </p:cNvSpPr>
            <p:nvPr/>
          </p:nvSpPr>
          <p:spPr bwMode="auto">
            <a:xfrm>
              <a:off x="2302" y="2289"/>
              <a:ext cx="131" cy="172"/>
            </a:xfrm>
            <a:prstGeom prst="flowChartDelay">
              <a:avLst/>
            </a:prstGeom>
            <a:solidFill>
              <a:srgbClr val="B2B2B2"/>
            </a:soli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solidFill>
                  <a:srgbClr val="695842"/>
                </a:solidFill>
                <a:latin typeface="+mn-lt"/>
              </a:endParaRPr>
            </a:p>
          </p:txBody>
        </p:sp>
        <p:sp>
          <p:nvSpPr>
            <p:cNvPr id="17432" name="Text Box 17"/>
            <p:cNvSpPr txBox="1">
              <a:spLocks noChangeArrowheads="1"/>
            </p:cNvSpPr>
            <p:nvPr/>
          </p:nvSpPr>
          <p:spPr bwMode="auto">
            <a:xfrm>
              <a:off x="2181" y="2110"/>
              <a:ext cx="5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000000"/>
                  </a:solidFill>
                  <a:latin typeface="+mn-lt"/>
                </a:rPr>
                <a:t>Photodiode</a:t>
              </a:r>
            </a:p>
          </p:txBody>
        </p:sp>
        <p:sp>
          <p:nvSpPr>
            <p:cNvPr id="17433" name="Text Box 18"/>
            <p:cNvSpPr txBox="1">
              <a:spLocks noChangeArrowheads="1"/>
            </p:cNvSpPr>
            <p:nvPr/>
          </p:nvSpPr>
          <p:spPr bwMode="auto">
            <a:xfrm>
              <a:off x="1418" y="2214"/>
              <a:ext cx="2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0000FF"/>
                  </a:solidFill>
                  <a:latin typeface="+mn-lt"/>
                </a:rPr>
                <a:t>B.S.</a:t>
              </a:r>
            </a:p>
          </p:txBody>
        </p:sp>
        <p:grpSp>
          <p:nvGrpSpPr>
            <p:cNvPr id="17434" name="Group 19"/>
            <p:cNvGrpSpPr>
              <a:grpSpLocks/>
            </p:cNvGrpSpPr>
            <p:nvPr/>
          </p:nvGrpSpPr>
          <p:grpSpPr bwMode="auto">
            <a:xfrm>
              <a:off x="2269" y="2533"/>
              <a:ext cx="165" cy="150"/>
              <a:chOff x="4084" y="2178"/>
              <a:chExt cx="287" cy="276"/>
            </a:xfrm>
          </p:grpSpPr>
          <p:sp>
            <p:nvSpPr>
              <p:cNvPr id="17437" name="Oval 20"/>
              <p:cNvSpPr>
                <a:spLocks noChangeArrowheads="1"/>
              </p:cNvSpPr>
              <p:nvPr/>
            </p:nvSpPr>
            <p:spPr bwMode="auto">
              <a:xfrm>
                <a:off x="4084" y="2178"/>
                <a:ext cx="287" cy="27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200">
                  <a:solidFill>
                    <a:srgbClr val="FF0000"/>
                  </a:solidFill>
                  <a:latin typeface="+mn-lt"/>
                </a:endParaRPr>
              </a:p>
            </p:txBody>
          </p:sp>
          <p:sp>
            <p:nvSpPr>
              <p:cNvPr id="17438" name="Oval 21"/>
              <p:cNvSpPr>
                <a:spLocks noChangeArrowheads="1"/>
              </p:cNvSpPr>
              <p:nvPr/>
            </p:nvSpPr>
            <p:spPr bwMode="auto">
              <a:xfrm>
                <a:off x="4141" y="2230"/>
                <a:ext cx="178" cy="16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200">
                  <a:solidFill>
                    <a:srgbClr val="FF0000"/>
                  </a:solidFill>
                  <a:latin typeface="+mn-lt"/>
                </a:endParaRPr>
              </a:p>
            </p:txBody>
          </p:sp>
          <p:sp>
            <p:nvSpPr>
              <p:cNvPr id="17439" name="Oval 22"/>
              <p:cNvSpPr>
                <a:spLocks noChangeArrowheads="1"/>
              </p:cNvSpPr>
              <p:nvPr/>
            </p:nvSpPr>
            <p:spPr bwMode="auto">
              <a:xfrm>
                <a:off x="4189" y="2272"/>
                <a:ext cx="82" cy="9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200">
                  <a:solidFill>
                    <a:srgbClr val="FF0000"/>
                  </a:solidFill>
                  <a:latin typeface="+mn-lt"/>
                </a:endParaRPr>
              </a:p>
            </p:txBody>
          </p:sp>
        </p:grpSp>
        <p:sp>
          <p:nvSpPr>
            <p:cNvPr id="17435" name="Text Box 23"/>
            <p:cNvSpPr txBox="1">
              <a:spLocks noChangeArrowheads="1"/>
            </p:cNvSpPr>
            <p:nvPr/>
          </p:nvSpPr>
          <p:spPr bwMode="auto">
            <a:xfrm>
              <a:off x="2462" y="2521"/>
              <a:ext cx="4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FF0000"/>
                  </a:solidFill>
                  <a:latin typeface="+mn-lt"/>
                </a:rPr>
                <a:t>Fringes</a:t>
              </a:r>
            </a:p>
          </p:txBody>
        </p:sp>
        <p:sp>
          <p:nvSpPr>
            <p:cNvPr id="17436" name="Text Box 24"/>
            <p:cNvSpPr txBox="1">
              <a:spLocks noChangeArrowheads="1"/>
            </p:cNvSpPr>
            <p:nvPr/>
          </p:nvSpPr>
          <p:spPr bwMode="auto">
            <a:xfrm>
              <a:off x="486" y="3603"/>
              <a:ext cx="15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600">
                  <a:solidFill>
                    <a:schemeClr val="tx2"/>
                  </a:solidFill>
                  <a:latin typeface="+mn-lt"/>
                </a:rPr>
                <a:t> Michelson’s interferometer</a:t>
              </a:r>
            </a:p>
          </p:txBody>
        </p:sp>
      </p:grpSp>
      <p:pic>
        <p:nvPicPr>
          <p:cNvPr id="1741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577850"/>
            <a:ext cx="2857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6"/>
          <p:cNvSpPr>
            <a:spLocks noChangeArrowheads="1"/>
          </p:cNvSpPr>
          <p:nvPr/>
        </p:nvSpPr>
        <p:spPr bwMode="auto">
          <a:xfrm>
            <a:off x="8994775" y="1720850"/>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3300"/>
              </a:buClr>
              <a:buFont typeface="Wingdings" panose="05000000000000000000" pitchFamily="2" charset="2"/>
              <a:buNone/>
            </a:pPr>
            <a:r>
              <a:rPr lang="en-US" altLang="en-US" sz="2800">
                <a:solidFill>
                  <a:schemeClr val="tx2"/>
                </a:solidFill>
                <a:latin typeface="+mn-lt"/>
              </a:rPr>
              <a:t>min</a:t>
            </a:r>
          </a:p>
        </p:txBody>
      </p:sp>
      <p:sp>
        <p:nvSpPr>
          <p:cNvPr id="17415" name="Text Box 27"/>
          <p:cNvSpPr txBox="1">
            <a:spLocks noChangeArrowheads="1"/>
          </p:cNvSpPr>
          <p:nvPr/>
        </p:nvSpPr>
        <p:spPr bwMode="auto">
          <a:xfrm>
            <a:off x="4926014" y="5429250"/>
            <a:ext cx="55895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kumimoji="1" lang="en-US" altLang="en-US" sz="1600">
                <a:solidFill>
                  <a:schemeClr val="tx2"/>
                </a:solidFill>
                <a:latin typeface="+mn-lt"/>
              </a:rPr>
              <a:t>fringe signal sweeps in frequency as test mass falls under influence of gravity</a:t>
            </a:r>
          </a:p>
          <a:p>
            <a:pPr eaLnBrk="1" hangingPunct="1">
              <a:spcBef>
                <a:spcPct val="50000"/>
              </a:spcBef>
            </a:pPr>
            <a:r>
              <a:rPr kumimoji="1" lang="en-US" altLang="en-US" sz="1600">
                <a:solidFill>
                  <a:schemeClr val="tx2"/>
                </a:solidFill>
                <a:latin typeface="+mn-lt"/>
                <a:sym typeface="Symbol" panose="05050102010706020507" pitchFamily="18" charset="2"/>
              </a:rPr>
              <a:t> </a:t>
            </a:r>
            <a:r>
              <a:rPr kumimoji="1" lang="en-US" altLang="en-US" sz="1600" b="1">
                <a:solidFill>
                  <a:schemeClr val="tx2"/>
                </a:solidFill>
                <a:latin typeface="+mn-lt"/>
              </a:rPr>
              <a:t>time</a:t>
            </a:r>
            <a:r>
              <a:rPr kumimoji="1" lang="en-US" altLang="en-US" sz="1600">
                <a:solidFill>
                  <a:schemeClr val="tx2"/>
                </a:solidFill>
                <a:latin typeface="+mn-lt"/>
              </a:rPr>
              <a:t> recorded (w.r.t. rubidium oscillator)  at each zero crossing, creating (t,x) pairs at every </a:t>
            </a:r>
            <a:r>
              <a:rPr kumimoji="1" lang="en-US" altLang="en-US" sz="1600">
                <a:solidFill>
                  <a:schemeClr val="tx2"/>
                </a:solidFill>
                <a:latin typeface="+mn-lt"/>
                <a:sym typeface="Symbol" panose="05050102010706020507" pitchFamily="18" charset="2"/>
              </a:rPr>
              <a:t>/2</a:t>
            </a:r>
          </a:p>
        </p:txBody>
      </p:sp>
      <p:sp>
        <p:nvSpPr>
          <p:cNvPr id="17416" name="Text Box 31"/>
          <p:cNvSpPr txBox="1">
            <a:spLocks noChangeArrowheads="1"/>
          </p:cNvSpPr>
          <p:nvPr/>
        </p:nvSpPr>
        <p:spPr bwMode="auto">
          <a:xfrm>
            <a:off x="5011739" y="2667000"/>
            <a:ext cx="5362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kumimoji="1" lang="en-US" altLang="en-US" sz="1600">
                <a:solidFill>
                  <a:schemeClr val="tx2"/>
                </a:solidFill>
                <a:latin typeface="+mn-lt"/>
                <a:sym typeface="Symbol" panose="05050102010706020507" pitchFamily="18" charset="2"/>
              </a:rPr>
              <a:t>, the wave</a:t>
            </a:r>
            <a:r>
              <a:rPr kumimoji="1" lang="en-US" altLang="en-US" sz="1600" b="1">
                <a:solidFill>
                  <a:schemeClr val="tx2"/>
                </a:solidFill>
                <a:latin typeface="+mn-lt"/>
                <a:sym typeface="Symbol" panose="05050102010706020507" pitchFamily="18" charset="2"/>
              </a:rPr>
              <a:t>length</a:t>
            </a:r>
            <a:r>
              <a:rPr kumimoji="1" lang="en-US" altLang="en-US" sz="1600">
                <a:solidFill>
                  <a:schemeClr val="tx2"/>
                </a:solidFill>
                <a:latin typeface="+mn-lt"/>
                <a:sym typeface="Symbol" panose="05050102010706020507" pitchFamily="18" charset="2"/>
              </a:rPr>
              <a:t> of the laser light, can be tied to absolute atomic transitions frequencies.</a:t>
            </a:r>
            <a:endParaRPr kumimoji="1" lang="en-US" altLang="en-US" sz="1200">
              <a:solidFill>
                <a:schemeClr val="tx2"/>
              </a:solidFill>
              <a:latin typeface="+mn-lt"/>
              <a:sym typeface="Symbol" panose="05050102010706020507" pitchFamily="18" charset="2"/>
            </a:endParaRPr>
          </a:p>
        </p:txBody>
      </p:sp>
      <p:sp>
        <p:nvSpPr>
          <p:cNvPr id="17417" name="Line 36"/>
          <p:cNvSpPr>
            <a:spLocks noChangeShapeType="1"/>
          </p:cNvSpPr>
          <p:nvPr/>
        </p:nvSpPr>
        <p:spPr bwMode="auto">
          <a:xfrm>
            <a:off x="9909175" y="1111251"/>
            <a:ext cx="0" cy="752475"/>
          </a:xfrm>
          <a:prstGeom prst="line">
            <a:avLst/>
          </a:prstGeom>
          <a:noFill/>
          <a:ln w="28575">
            <a:solidFill>
              <a:srgbClr val="E3001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418" name="Text Box 37"/>
          <p:cNvSpPr txBox="1">
            <a:spLocks noChangeArrowheads="1"/>
          </p:cNvSpPr>
          <p:nvPr/>
        </p:nvSpPr>
        <p:spPr bwMode="auto">
          <a:xfrm>
            <a:off x="10080626" y="1255713"/>
            <a:ext cx="62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400">
                <a:solidFill>
                  <a:srgbClr val="E30014"/>
                </a:solidFill>
                <a:latin typeface="+mn-lt"/>
                <a:sym typeface="Symbol" panose="05050102010706020507" pitchFamily="18" charset="2"/>
              </a:rPr>
              <a:t>/2</a:t>
            </a:r>
            <a:endParaRPr lang="en-GB" altLang="en-US" sz="2400">
              <a:solidFill>
                <a:srgbClr val="E30014"/>
              </a:solidFill>
              <a:latin typeface="+mn-lt"/>
            </a:endParaRPr>
          </a:p>
        </p:txBody>
      </p:sp>
      <p:pic>
        <p:nvPicPr>
          <p:cNvPr id="17419" name="Picture 12" descr="C:\temp\absTiming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76601"/>
            <a:ext cx="37480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4515096" y="1330325"/>
            <a:ext cx="6338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Wingdings" panose="05000000000000000000" pitchFamily="2" charset="2"/>
              <a:buChar char="§"/>
            </a:pPr>
            <a:r>
              <a:rPr lang="en-GB" altLang="en-US" sz="2400">
                <a:latin typeface="+mn-lt"/>
              </a:rPr>
              <a:t>Fringe = l/2 </a:t>
            </a:r>
            <a:r>
              <a:rPr lang="en-GB" altLang="en-US" sz="2400" i="1">
                <a:latin typeface="+mn-lt"/>
              </a:rPr>
              <a:t>x</a:t>
            </a:r>
            <a:r>
              <a:rPr lang="en-GB" altLang="en-US" sz="2400" i="1" baseline="-25000">
                <a:latin typeface="+mn-lt"/>
              </a:rPr>
              <a:t>i</a:t>
            </a:r>
            <a:endParaRPr lang="en-GB" altLang="en-US" sz="2400">
              <a:latin typeface="+mn-lt"/>
            </a:endParaRPr>
          </a:p>
          <a:p>
            <a:pPr>
              <a:spcBef>
                <a:spcPct val="0"/>
              </a:spcBef>
              <a:buFont typeface="Wingdings" panose="05000000000000000000" pitchFamily="2" charset="2"/>
              <a:buChar char="§"/>
            </a:pPr>
            <a:r>
              <a:rPr lang="en-GB" altLang="en-US" sz="2400">
                <a:latin typeface="+mn-lt"/>
              </a:rPr>
              <a:t>For each </a:t>
            </a:r>
            <a:r>
              <a:rPr lang="en-GB" altLang="en-US" sz="2400" b="1" i="1">
                <a:latin typeface="+mn-lt"/>
              </a:rPr>
              <a:t>x</a:t>
            </a:r>
            <a:r>
              <a:rPr lang="en-GB" altLang="en-US" sz="2400" b="1" i="1" baseline="-25000">
                <a:latin typeface="+mn-lt"/>
              </a:rPr>
              <a:t>i </a:t>
            </a:r>
            <a:r>
              <a:rPr lang="en-GB" altLang="en-US" sz="2400" i="1">
                <a:latin typeface="+mn-lt"/>
              </a:rPr>
              <a:t>, </a:t>
            </a:r>
            <a:r>
              <a:rPr lang="en-GB" altLang="en-US" sz="2400">
                <a:latin typeface="+mn-lt"/>
              </a:rPr>
              <a:t>a measured</a:t>
            </a:r>
            <a:r>
              <a:rPr lang="en-GB" altLang="en-US" sz="2400" i="1">
                <a:latin typeface="+mn-lt"/>
              </a:rPr>
              <a:t> </a:t>
            </a:r>
            <a:r>
              <a:rPr lang="en-GB" altLang="en-US" sz="2400">
                <a:latin typeface="+mn-lt"/>
              </a:rPr>
              <a:t>time</a:t>
            </a:r>
            <a:r>
              <a:rPr lang="en-GB" altLang="en-US" sz="2400" i="1">
                <a:latin typeface="+mn-lt"/>
              </a:rPr>
              <a:t> </a:t>
            </a:r>
            <a:r>
              <a:rPr lang="en-GB" altLang="en-US" sz="2400" b="1" i="1">
                <a:latin typeface="+mn-lt"/>
              </a:rPr>
              <a:t>t</a:t>
            </a:r>
            <a:r>
              <a:rPr lang="en-GB" altLang="en-US" sz="2400" b="1" i="1" baseline="-25000">
                <a:latin typeface="+mn-lt"/>
              </a:rPr>
              <a:t>i</a:t>
            </a:r>
            <a:r>
              <a:rPr lang="en-GB" altLang="en-US" sz="2400" i="1" baseline="-25000">
                <a:latin typeface="+mn-lt"/>
              </a:rPr>
              <a:t>, </a:t>
            </a:r>
          </a:p>
          <a:p>
            <a:pPr>
              <a:spcBef>
                <a:spcPct val="0"/>
              </a:spcBef>
              <a:buFont typeface="Wingdings" panose="05000000000000000000" pitchFamily="2" charset="2"/>
              <a:buChar char="§"/>
            </a:pPr>
            <a:r>
              <a:rPr lang="en-GB" altLang="en-US" sz="2400">
                <a:latin typeface="+mn-lt"/>
              </a:rPr>
              <a:t>The following function is fitted to the data </a:t>
            </a:r>
            <a:r>
              <a:rPr lang="en-GB" altLang="en-US" sz="2400" b="1" i="1">
                <a:latin typeface="+mn-lt"/>
              </a:rPr>
              <a:t>x</a:t>
            </a:r>
            <a:r>
              <a:rPr lang="en-GB" altLang="en-US" sz="2400" b="1" i="1" baseline="-25000">
                <a:latin typeface="+mn-lt"/>
              </a:rPr>
              <a:t>i </a:t>
            </a:r>
            <a:r>
              <a:rPr lang="en-GB" altLang="en-US" sz="2400" b="1" i="1">
                <a:latin typeface="+mn-lt"/>
              </a:rPr>
              <a:t>,</a:t>
            </a:r>
            <a:r>
              <a:rPr lang="en-GB" altLang="en-US" sz="2400">
                <a:latin typeface="+mn-lt"/>
              </a:rPr>
              <a:t> </a:t>
            </a:r>
            <a:r>
              <a:rPr lang="en-GB" altLang="en-US" sz="2400" b="1" i="1">
                <a:latin typeface="+mn-lt"/>
              </a:rPr>
              <a:t>t</a:t>
            </a:r>
            <a:r>
              <a:rPr lang="en-GB" altLang="en-US" sz="2400" b="1" i="1" baseline="-25000">
                <a:latin typeface="+mn-lt"/>
              </a:rPr>
              <a:t>i</a:t>
            </a:r>
            <a:r>
              <a:rPr lang="en-GB" altLang="en-US" sz="2400">
                <a:latin typeface="+mn-lt"/>
              </a:rPr>
              <a:t> :</a:t>
            </a:r>
          </a:p>
        </p:txBody>
      </p:sp>
      <p:sp>
        <p:nvSpPr>
          <p:cNvPr id="18435" name="Text Box 5"/>
          <p:cNvSpPr txBox="1">
            <a:spLocks noChangeArrowheads="1"/>
          </p:cNvSpPr>
          <p:nvPr/>
        </p:nvSpPr>
        <p:spPr bwMode="auto">
          <a:xfrm>
            <a:off x="4545257" y="4194176"/>
            <a:ext cx="599427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Wingdings" panose="05000000000000000000" pitchFamily="2" charset="2"/>
              <a:buChar char="§"/>
            </a:pPr>
            <a:r>
              <a:rPr lang="en-GB" altLang="en-US" sz="2400" dirty="0">
                <a:latin typeface="+mn-lt"/>
              </a:rPr>
              <a:t>γ is the vertical gravity gradient (~3 µGal/cm),</a:t>
            </a:r>
          </a:p>
          <a:p>
            <a:pPr>
              <a:spcBef>
                <a:spcPct val="0"/>
              </a:spcBef>
              <a:buFont typeface="Wingdings" panose="05000000000000000000" pitchFamily="2" charset="2"/>
              <a:buChar char="§"/>
            </a:pPr>
            <a:r>
              <a:rPr lang="en-GB" altLang="en-US" sz="2400" dirty="0">
                <a:latin typeface="+mn-lt"/>
              </a:rPr>
              <a:t>c the speed of light</a:t>
            </a:r>
          </a:p>
          <a:p>
            <a:pPr>
              <a:spcBef>
                <a:spcPct val="0"/>
              </a:spcBef>
              <a:buFont typeface="Wingdings" panose="05000000000000000000" pitchFamily="2" charset="2"/>
              <a:buChar char="§"/>
            </a:pPr>
            <a:r>
              <a:rPr lang="en-GB" altLang="en-US" sz="2400" i="1" dirty="0">
                <a:latin typeface="+mn-lt"/>
              </a:rPr>
              <a:t>x</a:t>
            </a:r>
            <a:r>
              <a:rPr lang="en-GB" altLang="en-US" sz="2400" i="1" baseline="-25000" dirty="0">
                <a:latin typeface="+mn-lt"/>
              </a:rPr>
              <a:t>0</a:t>
            </a:r>
            <a:r>
              <a:rPr lang="en-GB" altLang="en-US" sz="2400" dirty="0">
                <a:latin typeface="+mn-lt"/>
              </a:rPr>
              <a:t> the initial position</a:t>
            </a:r>
          </a:p>
          <a:p>
            <a:pPr>
              <a:spcBef>
                <a:spcPct val="0"/>
              </a:spcBef>
              <a:buFont typeface="Wingdings" panose="05000000000000000000" pitchFamily="2" charset="2"/>
              <a:buChar char="§"/>
            </a:pPr>
            <a:r>
              <a:rPr lang="en-GB" altLang="en-US" sz="2400" i="1" dirty="0">
                <a:latin typeface="+mn-lt"/>
              </a:rPr>
              <a:t>v</a:t>
            </a:r>
            <a:r>
              <a:rPr lang="en-GB" altLang="en-US" sz="2400" i="1" baseline="-25000" dirty="0">
                <a:latin typeface="+mn-lt"/>
              </a:rPr>
              <a:t>0</a:t>
            </a:r>
            <a:r>
              <a:rPr lang="en-GB" altLang="en-US" sz="2400" dirty="0">
                <a:latin typeface="+mn-lt"/>
              </a:rPr>
              <a:t> the initial velocity</a:t>
            </a:r>
          </a:p>
          <a:p>
            <a:pPr>
              <a:spcBef>
                <a:spcPct val="0"/>
              </a:spcBef>
              <a:buFont typeface="Wingdings" panose="05000000000000000000" pitchFamily="2" charset="2"/>
              <a:buChar char="§"/>
            </a:pPr>
            <a:r>
              <a:rPr lang="en-GB" altLang="en-US" sz="2400" dirty="0">
                <a:solidFill>
                  <a:schemeClr val="accent2"/>
                </a:solidFill>
                <a:latin typeface="+mn-lt"/>
              </a:rPr>
              <a:t>g</a:t>
            </a:r>
            <a:r>
              <a:rPr lang="en-GB" altLang="en-US" sz="2400" baseline="-25000" dirty="0">
                <a:solidFill>
                  <a:schemeClr val="accent2"/>
                </a:solidFill>
                <a:latin typeface="+mn-lt"/>
              </a:rPr>
              <a:t>0</a:t>
            </a:r>
            <a:r>
              <a:rPr lang="en-GB" altLang="en-US" sz="2400" dirty="0">
                <a:solidFill>
                  <a:schemeClr val="accent2"/>
                </a:solidFill>
                <a:latin typeface="+mn-lt"/>
              </a:rPr>
              <a:t> the initial acceleration</a:t>
            </a:r>
          </a:p>
          <a:p>
            <a:pPr>
              <a:spcBef>
                <a:spcPct val="0"/>
              </a:spcBef>
              <a:buFont typeface="Symbol" panose="05050102010706020507" pitchFamily="18" charset="2"/>
              <a:buNone/>
            </a:pPr>
            <a:endParaRPr lang="en-GB" altLang="en-US" sz="2400" dirty="0">
              <a:latin typeface="+mn-lt"/>
            </a:endParaRPr>
          </a:p>
        </p:txBody>
      </p:sp>
      <p:graphicFrame>
        <p:nvGraphicFramePr>
          <p:cNvPr id="139265" name="Object 1"/>
          <p:cNvGraphicFramePr>
            <a:graphicFrameLocks noChangeAspect="1"/>
          </p:cNvGraphicFramePr>
          <p:nvPr>
            <p:extLst>
              <p:ext uri="{D42A27DB-BD31-4B8C-83A1-F6EECF244321}">
                <p14:modId xmlns:p14="http://schemas.microsoft.com/office/powerpoint/2010/main" val="927545315"/>
              </p:ext>
            </p:extLst>
          </p:nvPr>
        </p:nvGraphicFramePr>
        <p:xfrm>
          <a:off x="7756771" y="3279776"/>
          <a:ext cx="1741487" cy="701675"/>
        </p:xfrm>
        <a:graphic>
          <a:graphicData uri="http://schemas.openxmlformats.org/presentationml/2006/ole">
            <mc:AlternateContent xmlns:mc="http://schemas.openxmlformats.org/markup-compatibility/2006">
              <mc:Choice xmlns:v="urn:schemas-microsoft-com:vml" Requires="v">
                <p:oleObj name="Equation" r:id="rId3" imgW="1028254" imgH="393529" progId="Equation.3">
                  <p:embed/>
                </p:oleObj>
              </mc:Choice>
              <mc:Fallback>
                <p:oleObj name="Equation" r:id="rId3" imgW="1028254" imgH="393529"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771" y="3279776"/>
                        <a:ext cx="17414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437" name="Text Box 8"/>
          <p:cNvSpPr txBox="1">
            <a:spLocks noChangeArrowheads="1"/>
          </p:cNvSpPr>
          <p:nvPr/>
        </p:nvSpPr>
        <p:spPr bwMode="auto">
          <a:xfrm>
            <a:off x="9757020" y="3025775"/>
            <a:ext cx="2318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400" i="1">
                <a:latin typeface="+mn-lt"/>
              </a:rPr>
              <a:t>x</a:t>
            </a:r>
            <a:r>
              <a:rPr lang="en-GB" altLang="en-US" sz="2400" i="1" baseline="-25000">
                <a:latin typeface="+mn-lt"/>
              </a:rPr>
              <a:t>i </a:t>
            </a:r>
            <a:r>
              <a:rPr lang="en-GB" altLang="en-US" sz="2400">
                <a:latin typeface="+mn-lt"/>
              </a:rPr>
              <a:t>, </a:t>
            </a:r>
            <a:r>
              <a:rPr lang="en-GB" altLang="en-US" sz="2400" i="1">
                <a:latin typeface="+mn-lt"/>
              </a:rPr>
              <a:t>t</a:t>
            </a:r>
            <a:r>
              <a:rPr lang="en-GB" altLang="en-US" sz="2400" i="1" baseline="-25000">
                <a:latin typeface="+mn-lt"/>
              </a:rPr>
              <a:t>i </a:t>
            </a:r>
            <a:r>
              <a:rPr lang="en-GB" altLang="en-US" sz="2400">
                <a:latin typeface="+mn-lt"/>
              </a:rPr>
              <a:t>, i = 1, …,700</a:t>
            </a:r>
            <a:endParaRPr lang="en-GB" altLang="en-US" sz="2400" i="1" baseline="-25000">
              <a:latin typeface="+mn-lt"/>
            </a:endParaRPr>
          </a:p>
        </p:txBody>
      </p:sp>
      <p:sp>
        <p:nvSpPr>
          <p:cNvPr id="18438" name="AutoShape 9"/>
          <p:cNvSpPr>
            <a:spLocks/>
          </p:cNvSpPr>
          <p:nvPr/>
        </p:nvSpPr>
        <p:spPr bwMode="auto">
          <a:xfrm>
            <a:off x="9436346" y="2646364"/>
            <a:ext cx="200025" cy="1227137"/>
          </a:xfrm>
          <a:prstGeom prst="rightBrace">
            <a:avLst>
              <a:gd name="adj1" fmla="val 51124"/>
              <a:gd name="adj2" fmla="val 50000"/>
            </a:avLst>
          </a:prstGeom>
          <a:noFill/>
          <a:ln w="952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mn-lt"/>
            </a:endParaRPr>
          </a:p>
        </p:txBody>
      </p:sp>
      <p:sp>
        <p:nvSpPr>
          <p:cNvPr id="18439" name="Rectangle 16"/>
          <p:cNvSpPr>
            <a:spLocks noGrp="1" noChangeArrowheads="1"/>
          </p:cNvSpPr>
          <p:nvPr>
            <p:ph type="ctrTitle"/>
          </p:nvPr>
        </p:nvSpPr>
        <p:spPr>
          <a:xfrm>
            <a:off x="2820988" y="425450"/>
            <a:ext cx="6399212" cy="609600"/>
          </a:xfrm>
        </p:spPr>
        <p:txBody>
          <a:bodyPr/>
          <a:lstStyle/>
          <a:p>
            <a:pPr eaLnBrk="1" hangingPunct="1"/>
            <a:r>
              <a:rPr lang="en-US" altLang="en-US" sz="4800" b="1">
                <a:latin typeface="+mn-lt"/>
              </a:rPr>
              <a:t>g Determination</a:t>
            </a:r>
          </a:p>
        </p:txBody>
      </p:sp>
      <p:graphicFrame>
        <p:nvGraphicFramePr>
          <p:cNvPr id="18440" name="Object 2"/>
          <p:cNvGraphicFramePr>
            <a:graphicFrameLocks noChangeAspect="1"/>
          </p:cNvGraphicFramePr>
          <p:nvPr>
            <p:extLst>
              <p:ext uri="{D42A27DB-BD31-4B8C-83A1-F6EECF244321}">
                <p14:modId xmlns:p14="http://schemas.microsoft.com/office/powerpoint/2010/main" val="2474227107"/>
              </p:ext>
            </p:extLst>
          </p:nvPr>
        </p:nvGraphicFramePr>
        <p:xfrm>
          <a:off x="4361107" y="2593976"/>
          <a:ext cx="2122488" cy="714375"/>
        </p:xfrm>
        <a:graphic>
          <a:graphicData uri="http://schemas.openxmlformats.org/presentationml/2006/ole">
            <mc:AlternateContent xmlns:mc="http://schemas.openxmlformats.org/markup-compatibility/2006">
              <mc:Choice xmlns:v="urn:schemas-microsoft-com:vml" Requires="v">
                <p:oleObj name="Equation" r:id="rId5" imgW="1244600" imgH="419100" progId="Equation.3">
                  <p:embed/>
                </p:oleObj>
              </mc:Choice>
              <mc:Fallback>
                <p:oleObj name="Equation" r:id="rId5" imgW="1244600" imgH="4191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1107" y="2593976"/>
                        <a:ext cx="2122488"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1"/>
          <p:cNvGrpSpPr>
            <a:grpSpLocks/>
          </p:cNvGrpSpPr>
          <p:nvPr/>
        </p:nvGrpSpPr>
        <p:grpSpPr bwMode="auto">
          <a:xfrm>
            <a:off x="6450257" y="2598739"/>
            <a:ext cx="3048000" cy="693737"/>
            <a:chOff x="2016" y="1683"/>
            <a:chExt cx="1920" cy="437"/>
          </a:xfrm>
        </p:grpSpPr>
        <p:graphicFrame>
          <p:nvGraphicFramePr>
            <p:cNvPr id="18442" name="Object 3"/>
            <p:cNvGraphicFramePr>
              <a:graphicFrameLocks noChangeAspect="1"/>
            </p:cNvGraphicFramePr>
            <p:nvPr/>
          </p:nvGraphicFramePr>
          <p:xfrm>
            <a:off x="2848" y="1956"/>
            <a:ext cx="63" cy="120"/>
          </p:xfrm>
          <a:graphic>
            <a:graphicData uri="http://schemas.openxmlformats.org/presentationml/2006/ole">
              <mc:AlternateContent xmlns:mc="http://schemas.openxmlformats.org/markup-compatibility/2006">
                <mc:Choice xmlns:v="urn:schemas-microsoft-com:vml" Requires="v">
                  <p:oleObj name="Equation" r:id="rId7" imgW="101556" imgH="190417" progId="Equation.3">
                    <p:embed/>
                  </p:oleObj>
                </mc:Choice>
                <mc:Fallback>
                  <p:oleObj name="Equation" r:id="rId7" imgW="101556" imgH="190417"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8" y="1956"/>
                          <a:ext cx="63" cy="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443" name="Object 4"/>
            <p:cNvGraphicFramePr>
              <a:graphicFrameLocks noChangeAspect="1"/>
            </p:cNvGraphicFramePr>
            <p:nvPr/>
          </p:nvGraphicFramePr>
          <p:xfrm>
            <a:off x="2016" y="1683"/>
            <a:ext cx="529" cy="436"/>
          </p:xfrm>
          <a:graphic>
            <a:graphicData uri="http://schemas.openxmlformats.org/presentationml/2006/ole">
              <mc:AlternateContent xmlns:mc="http://schemas.openxmlformats.org/markup-compatibility/2006">
                <mc:Choice xmlns:v="urn:schemas-microsoft-com:vml" Requires="v">
                  <p:oleObj name="Equation" r:id="rId9" imgW="508000" imgH="419100" progId="Equation.3">
                    <p:embed/>
                  </p:oleObj>
                </mc:Choice>
                <mc:Fallback>
                  <p:oleObj name="Equation" r:id="rId9" imgW="508000" imgH="41910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6" y="1683"/>
                          <a:ext cx="529"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444" name="Object 5"/>
            <p:cNvGraphicFramePr>
              <a:graphicFrameLocks noChangeAspect="1"/>
            </p:cNvGraphicFramePr>
            <p:nvPr/>
          </p:nvGraphicFramePr>
          <p:xfrm>
            <a:off x="2568" y="1692"/>
            <a:ext cx="1368" cy="428"/>
          </p:xfrm>
          <a:graphic>
            <a:graphicData uri="http://schemas.openxmlformats.org/presentationml/2006/ole">
              <mc:AlternateContent xmlns:mc="http://schemas.openxmlformats.org/markup-compatibility/2006">
                <mc:Choice xmlns:v="urn:schemas-microsoft-com:vml" Requires="v">
                  <p:oleObj name="Equation" r:id="rId11" imgW="1256755" imgH="393529" progId="Equation.3">
                    <p:embed/>
                  </p:oleObj>
                </mc:Choice>
                <mc:Fallback>
                  <p:oleObj name="Equation" r:id="rId11" imgW="1256755" imgH="393529"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8" y="1692"/>
                          <a:ext cx="1368" cy="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13" name="Oval Callout 12"/>
          <p:cNvSpPr/>
          <p:nvPr/>
        </p:nvSpPr>
        <p:spPr>
          <a:xfrm>
            <a:off x="9210077" y="587256"/>
            <a:ext cx="2442028" cy="1025583"/>
          </a:xfrm>
          <a:prstGeom prst="wedgeEllipseCallout">
            <a:avLst>
              <a:gd name="adj1" fmla="val -63940"/>
              <a:gd name="adj2" fmla="val 1500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Needles to say: computers help a lot here…</a:t>
            </a:r>
          </a:p>
        </p:txBody>
      </p:sp>
      <p:pic>
        <p:nvPicPr>
          <p:cNvPr id="6" name="Picture 5" descr="A graph with dots on it&#10;&#10;Description automatically generated">
            <a:extLst>
              <a:ext uri="{FF2B5EF4-FFF2-40B4-BE49-F238E27FC236}">
                <a16:creationId xmlns:a16="http://schemas.microsoft.com/office/drawing/2014/main" id="{105C5B9A-7D32-CEE9-0552-35AEC45391F8}"/>
              </a:ext>
            </a:extLst>
          </p:cNvPr>
          <p:cNvPicPr>
            <a:picLocks noChangeAspect="1"/>
          </p:cNvPicPr>
          <p:nvPr/>
        </p:nvPicPr>
        <p:blipFill>
          <a:blip r:embed="rId13"/>
          <a:stretch>
            <a:fillRect/>
          </a:stretch>
        </p:blipFill>
        <p:spPr>
          <a:xfrm>
            <a:off x="174109" y="2190862"/>
            <a:ext cx="4137785" cy="3103339"/>
          </a:xfrm>
          <a:prstGeom prst="rect">
            <a:avLst/>
          </a:prstGeom>
        </p:spPr>
      </p:pic>
      <p:pic>
        <p:nvPicPr>
          <p:cNvPr id="4" name="Picture 3" descr="A graph with a line&#10;&#10;Description automatically generated">
            <a:extLst>
              <a:ext uri="{FF2B5EF4-FFF2-40B4-BE49-F238E27FC236}">
                <a16:creationId xmlns:a16="http://schemas.microsoft.com/office/drawing/2014/main" id="{E2D8A692-8B65-1917-6F22-F17B908BC1C7}"/>
              </a:ext>
            </a:extLst>
          </p:cNvPr>
          <p:cNvPicPr>
            <a:picLocks noChangeAspect="1"/>
          </p:cNvPicPr>
          <p:nvPr/>
        </p:nvPicPr>
        <p:blipFill>
          <a:blip r:embed="rId14"/>
          <a:stretch>
            <a:fillRect/>
          </a:stretch>
        </p:blipFill>
        <p:spPr>
          <a:xfrm>
            <a:off x="173300" y="2190862"/>
            <a:ext cx="4137785" cy="3103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9265"/>
                                        </p:tgtEl>
                                        <p:attrNameLst>
                                          <p:attrName>style.visibility</p:attrName>
                                        </p:attrNameLst>
                                      </p:cBhvr>
                                      <p:to>
                                        <p:strVal val="visible"/>
                                      </p:to>
                                    </p:set>
                                    <p:anim calcmode="lin" valueType="num">
                                      <p:cBhvr additive="base">
                                        <p:cTn id="17" dur="500" fill="hold"/>
                                        <p:tgtEl>
                                          <p:spTgt spid="139265"/>
                                        </p:tgtEl>
                                        <p:attrNameLst>
                                          <p:attrName>ppt_x</p:attrName>
                                        </p:attrNameLst>
                                      </p:cBhvr>
                                      <p:tavLst>
                                        <p:tav tm="0">
                                          <p:val>
                                            <p:strVal val="0-#ppt_w/2"/>
                                          </p:val>
                                        </p:tav>
                                        <p:tav tm="100000">
                                          <p:val>
                                            <p:strVal val="#ppt_x"/>
                                          </p:val>
                                        </p:tav>
                                      </p:tavLst>
                                    </p:anim>
                                    <p:anim calcmode="lin" valueType="num">
                                      <p:cBhvr additive="base">
                                        <p:cTn id="18" dur="500" fill="hold"/>
                                        <p:tgtEl>
                                          <p:spTgt spid="13926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ctrTitle"/>
          </p:nvPr>
        </p:nvSpPr>
        <p:spPr>
          <a:xfrm>
            <a:off x="3581401" y="623889"/>
            <a:ext cx="4733925" cy="485775"/>
          </a:xfrm>
        </p:spPr>
        <p:txBody>
          <a:bodyPr>
            <a:normAutofit fontScale="90000"/>
          </a:bodyPr>
          <a:lstStyle/>
          <a:p>
            <a:pPr eaLnBrk="1" hangingPunct="1"/>
            <a:r>
              <a:rPr lang="en-US" altLang="en-US" sz="4000" b="1" dirty="0">
                <a:cs typeface="Arial" panose="020B0604020202020204" pitchFamily="34" charset="0"/>
              </a:rPr>
              <a:t>Outline</a:t>
            </a:r>
            <a:endParaRPr lang="en-US" altLang="en-US" sz="3600" b="1" dirty="0">
              <a:cs typeface="Arial" panose="020B0604020202020204" pitchFamily="34" charset="0"/>
            </a:endParaRPr>
          </a:p>
        </p:txBody>
      </p:sp>
      <p:sp>
        <p:nvSpPr>
          <p:cNvPr id="3075" name="Rectangle 5"/>
          <p:cNvSpPr>
            <a:spLocks noGrp="1"/>
          </p:cNvSpPr>
          <p:nvPr>
            <p:ph type="subTitle" idx="1"/>
          </p:nvPr>
        </p:nvSpPr>
        <p:spPr>
          <a:xfrm>
            <a:off x="929390" y="1269023"/>
            <a:ext cx="10653009" cy="4648200"/>
          </a:xfrm>
        </p:spPr>
        <p:txBody>
          <a:bodyPr>
            <a:noAutofit/>
          </a:bodyPr>
          <a:lstStyle/>
          <a:p>
            <a:pPr marL="457200" indent="-457200" algn="l" eaLnBrk="1" hangingPunct="1">
              <a:buFont typeface="Arial" panose="020B0604020202020204" pitchFamily="34" charset="0"/>
              <a:buChar char="•"/>
            </a:pPr>
            <a:r>
              <a:rPr lang="en-US" altLang="en-US" sz="2800" dirty="0">
                <a:solidFill>
                  <a:schemeClr val="tx1"/>
                </a:solidFill>
                <a:cs typeface="Arial" panose="020B0604020202020204" pitchFamily="34" charset="0"/>
              </a:rPr>
              <a:t>A short background on gravity and some definitions</a:t>
            </a:r>
          </a:p>
          <a:p>
            <a:pPr marL="457200" indent="-457200" algn="l">
              <a:buFont typeface="Arial" panose="020B0604020202020204" pitchFamily="34" charset="0"/>
              <a:buChar char="•"/>
            </a:pPr>
            <a:r>
              <a:rPr lang="en-US" altLang="en-US" sz="2800" dirty="0">
                <a:solidFill>
                  <a:schemeClr val="tx1"/>
                </a:solidFill>
                <a:cs typeface="Arial" panose="020B0604020202020204" pitchFamily="34" charset="0"/>
              </a:rPr>
              <a:t>How NGS Uses Gravity</a:t>
            </a:r>
          </a:p>
          <a:p>
            <a:pPr marL="457200" indent="-457200" algn="l" eaLnBrk="1" hangingPunct="1">
              <a:buFont typeface="Arial" panose="020B0604020202020204" pitchFamily="34" charset="0"/>
              <a:buChar char="•"/>
            </a:pPr>
            <a:r>
              <a:rPr lang="en-US" altLang="en-US" sz="2800" dirty="0">
                <a:solidFill>
                  <a:schemeClr val="tx1"/>
                </a:solidFill>
                <a:cs typeface="Arial" panose="020B0604020202020204" pitchFamily="34" charset="0"/>
              </a:rPr>
              <a:t>Okay, so apparently measuring gravity is “a thing”.  How do you do it?</a:t>
            </a:r>
            <a:endParaRPr lang="en-US" altLang="en-US" sz="3200" dirty="0">
              <a:solidFill>
                <a:schemeClr val="tx1"/>
              </a:solidFill>
              <a:cs typeface="Arial" panose="020B0604020202020204" pitchFamily="34" charset="0"/>
            </a:endParaRPr>
          </a:p>
          <a:p>
            <a:pPr marL="952485" lvl="1" indent="-342900" algn="l" eaLnBrk="1" hangingPunct="1">
              <a:buFont typeface="Arial" panose="020B0604020202020204" pitchFamily="34" charset="0"/>
              <a:buChar char="•"/>
            </a:pPr>
            <a:r>
              <a:rPr lang="en-US" altLang="en-US" sz="2400" dirty="0">
                <a:solidFill>
                  <a:schemeClr val="tx1"/>
                </a:solidFill>
                <a:cs typeface="Arial" panose="020B0604020202020204" pitchFamily="34" charset="0"/>
              </a:rPr>
              <a:t> Types of gravity meters</a:t>
            </a:r>
          </a:p>
          <a:p>
            <a:pPr marL="952485" lvl="1" indent="-342900" algn="l" eaLnBrk="1" hangingPunct="1">
              <a:buFont typeface="Arial" panose="020B0604020202020204" pitchFamily="34" charset="0"/>
              <a:buChar char="•"/>
            </a:pPr>
            <a:r>
              <a:rPr lang="en-US" altLang="en-US" sz="2400" dirty="0">
                <a:solidFill>
                  <a:schemeClr val="tx1"/>
                </a:solidFill>
                <a:cs typeface="Arial" panose="020B0604020202020204" pitchFamily="34" charset="0"/>
              </a:rPr>
              <a:t> And how they work</a:t>
            </a:r>
          </a:p>
          <a:p>
            <a:pPr marL="457200" indent="-457200" algn="l" eaLnBrk="1" hangingPunct="1">
              <a:buFont typeface="Arial" panose="020B0604020202020204" pitchFamily="34" charset="0"/>
              <a:buChar char="•"/>
            </a:pPr>
            <a:r>
              <a:rPr lang="en-US" altLang="en-US" sz="2800" dirty="0">
                <a:solidFill>
                  <a:schemeClr val="tx1"/>
                </a:solidFill>
                <a:cs typeface="Arial" panose="020B0604020202020204" pitchFamily="34" charset="0"/>
              </a:rPr>
              <a:t> How we know they work?  Head-to-head comparisons</a:t>
            </a:r>
          </a:p>
          <a:p>
            <a:pPr marL="457200" indent="-457200" algn="l" eaLnBrk="1" hangingPunct="1">
              <a:buFont typeface="Arial" panose="020B0604020202020204" pitchFamily="34" charset="0"/>
              <a:buChar char="•"/>
            </a:pPr>
            <a:r>
              <a:rPr lang="en-US" altLang="en-US" sz="2800" dirty="0">
                <a:solidFill>
                  <a:schemeClr val="tx1"/>
                </a:solidFill>
                <a:cs typeface="Arial" panose="020B0604020202020204" pitchFamily="34" charset="0"/>
              </a:rPr>
              <a:t>How this helps the community(</a:t>
            </a:r>
            <a:r>
              <a:rPr lang="en-US" altLang="en-US" sz="2800" dirty="0" err="1">
                <a:solidFill>
                  <a:schemeClr val="tx1"/>
                </a:solidFill>
                <a:cs typeface="Arial" panose="020B0604020202020204" pitchFamily="34" charset="0"/>
              </a:rPr>
              <a:t>ies</a:t>
            </a:r>
            <a:r>
              <a:rPr lang="en-US" altLang="en-US" sz="2800" dirty="0">
                <a:solidFill>
                  <a:schemeClr val="tx1"/>
                </a:solidFill>
                <a:cs typeface="Arial" panose="020B0604020202020204" pitchFamily="34" charset="0"/>
              </a:rPr>
              <a:t>):  metrology and geodesy</a:t>
            </a:r>
            <a:endParaRPr lang="en-US" altLang="en-US" sz="2000" dirty="0">
              <a:solidFill>
                <a:schemeClr val="tx1"/>
              </a:solidFill>
              <a:cs typeface="Arial" panose="020B0604020202020204" pitchFamily="34" charset="0"/>
            </a:endParaRPr>
          </a:p>
        </p:txBody>
      </p:sp>
      <p:sp>
        <p:nvSpPr>
          <p:cNvPr id="30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0D725C2D-8632-49BC-AF0A-88E758AA8C08}" type="slidenum">
              <a:rPr lang="en-US" altLang="en-US" sz="1200">
                <a:cs typeface="Times New Roman" panose="02020603050405020304" pitchFamily="18" charset="0"/>
              </a:rPr>
              <a:pPr eaLnBrk="1" hangingPunct="1">
                <a:spcBef>
                  <a:spcPct val="0"/>
                </a:spcBef>
                <a:buFontTx/>
                <a:buNone/>
              </a:pPr>
              <a:t>3</a:t>
            </a:fld>
            <a:endParaRPr lang="en-US" altLang="en-US" sz="120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75EDB52E-623D-4D53-8218-155547218ACD}" type="slidenum">
              <a:rPr lang="en-US" altLang="en-US" sz="1200">
                <a:solidFill>
                  <a:srgbClr val="898989"/>
                </a:solidFill>
                <a:cs typeface="Times New Roman" panose="02020603050405020304" pitchFamily="18" charset="0"/>
              </a:rPr>
              <a:pPr eaLnBrk="1" hangingPunct="1">
                <a:spcBef>
                  <a:spcPct val="0"/>
                </a:spcBef>
                <a:buFontTx/>
                <a:buNone/>
              </a:pPr>
              <a:t>30</a:t>
            </a:fld>
            <a:endParaRPr lang="en-US" altLang="en-US" sz="1200">
              <a:solidFill>
                <a:srgbClr val="898989"/>
              </a:solidFill>
              <a:cs typeface="Times New Roman" panose="02020603050405020304" pitchFamily="18" charset="0"/>
            </a:endParaRPr>
          </a:p>
        </p:txBody>
      </p:sp>
      <p:pic>
        <p:nvPicPr>
          <p:cNvPr id="19459" name="Picture 8" descr="C:\Users\Derek.vanWestrum\Downloads\FG5 Render Annota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8" y="428625"/>
            <a:ext cx="63119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171700" y="415134"/>
            <a:ext cx="7772400" cy="868362"/>
          </a:xfrm>
        </p:spPr>
        <p:txBody>
          <a:bodyPr/>
          <a:lstStyle/>
          <a:p>
            <a:pPr eaLnBrk="1" hangingPunct="1"/>
            <a:r>
              <a:rPr lang="en-US" altLang="en-US" sz="3600" b="1" dirty="0"/>
              <a:t>Cold Atom Gravimeters</a:t>
            </a:r>
          </a:p>
        </p:txBody>
      </p:sp>
      <p:pic>
        <p:nvPicPr>
          <p:cNvPr id="21507" name="Picture 6" descr="C:\temp\coldAtomEx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744804"/>
            <a:ext cx="42481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C:\temp\coldAtomPrincip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06803"/>
            <a:ext cx="4598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3"/>
          <p:cNvSpPr txBox="1">
            <a:spLocks noChangeArrowheads="1"/>
          </p:cNvSpPr>
          <p:nvPr/>
        </p:nvSpPr>
        <p:spPr bwMode="auto">
          <a:xfrm>
            <a:off x="1116531" y="1077914"/>
            <a:ext cx="1024128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en-US" altLang="zh-CN" sz="2400" dirty="0">
                <a:latin typeface="+mn-lt"/>
              </a:rPr>
              <a:t>Also a free fall method, but the role of matter and light is reversed: atoms are split into two paths, and light is used to form “mirrors” and “beam splitters”</a:t>
            </a:r>
          </a:p>
          <a:p>
            <a:pPr eaLnBrk="1" hangingPunct="1">
              <a:lnSpc>
                <a:spcPct val="90000"/>
              </a:lnSpc>
            </a:pPr>
            <a:r>
              <a:rPr lang="en-US" altLang="zh-CN" sz="2400" dirty="0">
                <a:latin typeface="+mn-lt"/>
              </a:rPr>
              <a:t>Length and time standards are still provided by ties to atomic transitions</a:t>
            </a:r>
          </a:p>
          <a:p>
            <a:pPr eaLnBrk="1" hangingPunct="1">
              <a:lnSpc>
                <a:spcPct val="90000"/>
              </a:lnSpc>
            </a:pPr>
            <a:r>
              <a:rPr lang="en-US" altLang="zh-CN" sz="2400" dirty="0">
                <a:latin typeface="+mn-lt"/>
              </a:rPr>
              <a:t>Advantages:  no recoil force into the ground (low noise), no moving parts, fast and continuous measurements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73883" y="609602"/>
            <a:ext cx="9773587" cy="487363"/>
          </a:xfrm>
        </p:spPr>
        <p:txBody>
          <a:bodyPr/>
          <a:lstStyle/>
          <a:p>
            <a:pPr algn="l" eaLnBrk="1" hangingPunct="1"/>
            <a:r>
              <a:rPr lang="en-US" altLang="en-US" sz="3600" b="1" dirty="0">
                <a:latin typeface="+mn-lt"/>
              </a:rPr>
              <a:t>Standard Corrections in Absolute Accuracy</a:t>
            </a:r>
          </a:p>
        </p:txBody>
      </p:sp>
      <p:sp>
        <p:nvSpPr>
          <p:cNvPr id="22531" name="Rectangle 4"/>
          <p:cNvSpPr>
            <a:spLocks noChangeArrowheads="1"/>
          </p:cNvSpPr>
          <p:nvPr/>
        </p:nvSpPr>
        <p:spPr bwMode="auto">
          <a:xfrm>
            <a:off x="1184473" y="1323975"/>
            <a:ext cx="1006746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800" dirty="0">
                <a:latin typeface="+mn-lt"/>
              </a:rPr>
              <a:t>Absolute measurements routinely corrected for </a:t>
            </a:r>
          </a:p>
          <a:p>
            <a:pPr lvl="1" eaLnBrk="1" hangingPunct="1">
              <a:spcBef>
                <a:spcPct val="0"/>
              </a:spcBef>
              <a:buFont typeface="Arial" panose="020B0604020202020204" pitchFamily="34" charset="0"/>
              <a:buChar char="•"/>
            </a:pPr>
            <a:r>
              <a:rPr lang="en-US" altLang="en-US" sz="1800" dirty="0">
                <a:latin typeface="+mn-lt"/>
              </a:rPr>
              <a:t>Earth tides (changing shape of dry earth due to sun and moon)</a:t>
            </a:r>
          </a:p>
          <a:p>
            <a:pPr lvl="1" eaLnBrk="1" hangingPunct="1">
              <a:spcBef>
                <a:spcPct val="0"/>
              </a:spcBef>
              <a:buFont typeface="Arial" panose="020B0604020202020204" pitchFamily="34" charset="0"/>
              <a:buChar char="•"/>
            </a:pPr>
            <a:r>
              <a:rPr lang="en-US" altLang="en-US" sz="1800" dirty="0">
                <a:latin typeface="+mn-lt"/>
              </a:rPr>
              <a:t>Ocean loading (loading on continental plates due to sloshing of oceans from earth tides)</a:t>
            </a:r>
          </a:p>
          <a:p>
            <a:pPr lvl="1" eaLnBrk="1" hangingPunct="1">
              <a:spcBef>
                <a:spcPct val="0"/>
              </a:spcBef>
              <a:buFont typeface="Arial" panose="020B0604020202020204" pitchFamily="34" charset="0"/>
              <a:buChar char="•"/>
            </a:pPr>
            <a:r>
              <a:rPr lang="en-US" altLang="en-US" sz="1800" dirty="0">
                <a:latin typeface="+mn-lt"/>
              </a:rPr>
              <a:t>Barometric pressure changes (more or less mass above the instrument)</a:t>
            </a:r>
          </a:p>
          <a:p>
            <a:pPr lvl="1" eaLnBrk="1" hangingPunct="1">
              <a:spcBef>
                <a:spcPct val="0"/>
              </a:spcBef>
              <a:buFont typeface="Arial" panose="020B0604020202020204" pitchFamily="34" charset="0"/>
              <a:buChar char="•"/>
            </a:pPr>
            <a:r>
              <a:rPr lang="en-US" altLang="en-US" sz="1800" dirty="0">
                <a:latin typeface="+mn-lt"/>
              </a:rPr>
              <a:t>Polar motion (changes in centrifugal acceleration as the earth’s axis changes orientation)</a:t>
            </a:r>
          </a:p>
          <a:p>
            <a:pPr eaLnBrk="1" hangingPunct="1">
              <a:spcBef>
                <a:spcPct val="0"/>
              </a:spcBef>
            </a:pPr>
            <a:r>
              <a:rPr lang="en-US" altLang="en-US" sz="2800" dirty="0">
                <a:latin typeface="+mn-lt"/>
              </a:rPr>
              <a:t>All are known to about 1-2 µGal, and these uncertainties add in quadrature</a:t>
            </a:r>
          </a:p>
          <a:p>
            <a:pPr eaLnBrk="1" hangingPunct="1">
              <a:spcBef>
                <a:spcPct val="0"/>
              </a:spcBef>
            </a:pPr>
            <a:r>
              <a:rPr lang="en-US" altLang="en-US" sz="2800" dirty="0">
                <a:latin typeface="+mn-lt"/>
              </a:rPr>
              <a:t>Other phenomena can affect gravity meters at this level</a:t>
            </a:r>
          </a:p>
          <a:p>
            <a:pPr lvl="1" eaLnBrk="1" hangingPunct="1">
              <a:spcBef>
                <a:spcPct val="0"/>
              </a:spcBef>
              <a:buFont typeface="Arial" panose="020B0604020202020204" pitchFamily="34" charset="0"/>
              <a:buChar char="•"/>
            </a:pPr>
            <a:r>
              <a:rPr lang="en-US" altLang="en-US" sz="1800" dirty="0">
                <a:latin typeface="+mn-lt"/>
              </a:rPr>
              <a:t>Water table fluctuations</a:t>
            </a:r>
          </a:p>
          <a:p>
            <a:pPr lvl="1" eaLnBrk="1" hangingPunct="1">
              <a:spcBef>
                <a:spcPct val="0"/>
              </a:spcBef>
              <a:buFont typeface="Arial" panose="020B0604020202020204" pitchFamily="34" charset="0"/>
              <a:buChar char="•"/>
            </a:pPr>
            <a:r>
              <a:rPr lang="en-US" altLang="en-US" sz="1800" dirty="0">
                <a:latin typeface="+mn-lt"/>
              </a:rPr>
              <a:t>Volcanic activity</a:t>
            </a:r>
          </a:p>
          <a:p>
            <a:pPr lvl="1" eaLnBrk="1" hangingPunct="1">
              <a:spcBef>
                <a:spcPct val="0"/>
              </a:spcBef>
              <a:buFont typeface="Arial" panose="020B0604020202020204" pitchFamily="34" charset="0"/>
              <a:buChar char="•"/>
            </a:pPr>
            <a:r>
              <a:rPr lang="en-US" altLang="en-US" sz="1800" dirty="0">
                <a:latin typeface="+mn-lt"/>
              </a:rPr>
              <a:t>Subsidence, uplift </a:t>
            </a:r>
          </a:p>
          <a:p>
            <a:pPr eaLnBrk="1" hangingPunct="1">
              <a:spcBef>
                <a:spcPct val="0"/>
              </a:spcBef>
            </a:pPr>
            <a:r>
              <a:rPr lang="en-US" altLang="en-US" sz="2800" dirty="0">
                <a:latin typeface="+mn-lt"/>
              </a:rPr>
              <a:t>To get to sub-µGal accuracies, it becomes necessary to monitor small and complicated signals and/or create complex models</a:t>
            </a:r>
          </a:p>
          <a:p>
            <a:pPr lvl="1" eaLnBrk="1" hangingPunct="1">
              <a:spcBef>
                <a:spcPct val="0"/>
              </a:spcBef>
              <a:buFont typeface="Arial" panose="020B0604020202020204" pitchFamily="34" charset="0"/>
              <a:buChar char="•"/>
            </a:pPr>
            <a:r>
              <a:rPr lang="en-US" altLang="en-US" sz="1800" dirty="0">
                <a:latin typeface="+mn-lt"/>
              </a:rPr>
              <a:t>For example:  barometric loading (tilt caused by differential atmospheric loading across a continental plate) can be observed, but is very difficult to model accurately</a:t>
            </a:r>
          </a:p>
          <a:p>
            <a:pPr lvl="1" eaLnBrk="1" hangingPunct="1">
              <a:spcBef>
                <a:spcPct val="0"/>
              </a:spcBef>
              <a:buFont typeface="Arial" panose="020B0604020202020204" pitchFamily="34" charset="0"/>
              <a:buChar char="•"/>
            </a:pPr>
            <a:endParaRPr lang="en-US" altLang="en-US" sz="1800" dirty="0">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828800" y="419100"/>
            <a:ext cx="8610600" cy="762000"/>
          </a:xfrm>
        </p:spPr>
        <p:txBody>
          <a:bodyPr/>
          <a:lstStyle/>
          <a:p>
            <a:pPr eaLnBrk="1" hangingPunct="1"/>
            <a:r>
              <a:rPr lang="en-US" altLang="en-US" sz="3600" b="1">
                <a:latin typeface="+mn-lt"/>
              </a:rPr>
              <a:t>Jim Faller’s “Sea of Problems”</a:t>
            </a:r>
          </a:p>
        </p:txBody>
      </p:sp>
      <p:pic>
        <p:nvPicPr>
          <p:cNvPr id="24579" name="Picture 2" descr="C:\temp\FallersSeaOfTrou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1371600"/>
            <a:ext cx="40513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c 2"/>
          <p:cNvSpPr/>
          <p:nvPr/>
        </p:nvSpPr>
        <p:spPr>
          <a:xfrm rot="10965566">
            <a:off x="2863851" y="549275"/>
            <a:ext cx="9623425" cy="3792538"/>
          </a:xfrm>
          <a:prstGeom prst="arc">
            <a:avLst>
              <a:gd name="adj1" fmla="val 15184944"/>
              <a:gd name="adj2" fmla="val 0"/>
            </a:avLst>
          </a:prstGeom>
          <a:ln>
            <a:headEnd type="triangle" w="lg" len="lg"/>
            <a:tailEnd type="non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581" name="Rectangle 5"/>
          <p:cNvSpPr>
            <a:spLocks noChangeArrowheads="1"/>
          </p:cNvSpPr>
          <p:nvPr/>
        </p:nvSpPr>
        <p:spPr bwMode="auto">
          <a:xfrm>
            <a:off x="7675563" y="3500242"/>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latin typeface="+mn-lt"/>
              </a:rPr>
              <a:t>Meaningful accuracies below 1µGal are hard to come by…</a:t>
            </a:r>
          </a:p>
        </p:txBody>
      </p:sp>
      <p:sp>
        <p:nvSpPr>
          <p:cNvPr id="24582" name="TextBox 3"/>
          <p:cNvSpPr txBox="1">
            <a:spLocks noChangeArrowheads="1"/>
          </p:cNvSpPr>
          <p:nvPr/>
        </p:nvSpPr>
        <p:spPr bwMode="auto">
          <a:xfrm>
            <a:off x="1949450" y="1862139"/>
            <a:ext cx="6096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mn-lt"/>
              </a:rPr>
              <a:t>10</a:t>
            </a:r>
            <a:r>
              <a:rPr lang="en-US" altLang="en-US" sz="1800" baseline="30000">
                <a:latin typeface="+mn-lt"/>
              </a:rPr>
              <a:t>-6</a:t>
            </a:r>
          </a:p>
        </p:txBody>
      </p:sp>
      <p:sp>
        <p:nvSpPr>
          <p:cNvPr id="24583" name="TextBox 8"/>
          <p:cNvSpPr txBox="1">
            <a:spLocks noChangeArrowheads="1"/>
          </p:cNvSpPr>
          <p:nvPr/>
        </p:nvSpPr>
        <p:spPr bwMode="auto">
          <a:xfrm>
            <a:off x="1905000" y="2635250"/>
            <a:ext cx="609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mn-lt"/>
              </a:rPr>
              <a:t>10</a:t>
            </a:r>
            <a:r>
              <a:rPr lang="en-US" altLang="en-US" sz="1800" baseline="30000">
                <a:latin typeface="+mn-lt"/>
              </a:rPr>
              <a:t>-7</a:t>
            </a:r>
          </a:p>
        </p:txBody>
      </p:sp>
      <p:sp>
        <p:nvSpPr>
          <p:cNvPr id="24584" name="TextBox 9"/>
          <p:cNvSpPr txBox="1">
            <a:spLocks noChangeArrowheads="1"/>
          </p:cNvSpPr>
          <p:nvPr/>
        </p:nvSpPr>
        <p:spPr bwMode="auto">
          <a:xfrm>
            <a:off x="1905000" y="3397250"/>
            <a:ext cx="609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mn-lt"/>
              </a:rPr>
              <a:t>10</a:t>
            </a:r>
            <a:r>
              <a:rPr lang="en-US" altLang="en-US" sz="1800" baseline="30000">
                <a:latin typeface="+mn-lt"/>
              </a:rPr>
              <a:t>-8</a:t>
            </a:r>
          </a:p>
        </p:txBody>
      </p:sp>
      <p:sp>
        <p:nvSpPr>
          <p:cNvPr id="24585" name="TextBox 10"/>
          <p:cNvSpPr txBox="1">
            <a:spLocks noChangeArrowheads="1"/>
          </p:cNvSpPr>
          <p:nvPr/>
        </p:nvSpPr>
        <p:spPr bwMode="auto">
          <a:xfrm>
            <a:off x="1905000" y="4235450"/>
            <a:ext cx="609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mn-lt"/>
              </a:rPr>
              <a:t>10</a:t>
            </a:r>
            <a:r>
              <a:rPr lang="en-US" altLang="en-US" sz="1800" baseline="30000">
                <a:latin typeface="+mn-lt"/>
              </a:rPr>
              <a:t>-9</a:t>
            </a:r>
          </a:p>
        </p:txBody>
      </p:sp>
      <p:sp>
        <p:nvSpPr>
          <p:cNvPr id="24586" name="TextBox 11"/>
          <p:cNvSpPr txBox="1">
            <a:spLocks noChangeArrowheads="1"/>
          </p:cNvSpPr>
          <p:nvPr/>
        </p:nvSpPr>
        <p:spPr bwMode="auto">
          <a:xfrm>
            <a:off x="1828800" y="5073650"/>
            <a:ext cx="685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mn-lt"/>
              </a:rPr>
              <a:t>10</a:t>
            </a:r>
            <a:r>
              <a:rPr lang="en-US" altLang="en-US" sz="1800" baseline="30000">
                <a:latin typeface="+mn-lt"/>
              </a:rPr>
              <a:t>-10</a:t>
            </a:r>
          </a:p>
        </p:txBody>
      </p:sp>
      <p:cxnSp>
        <p:nvCxnSpPr>
          <p:cNvPr id="6" name="Straight Connector 5"/>
          <p:cNvCxnSpPr/>
          <p:nvPr/>
        </p:nvCxnSpPr>
        <p:spPr>
          <a:xfrm>
            <a:off x="2438400" y="4421188"/>
            <a:ext cx="63246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Oval Callout 11"/>
          <p:cNvSpPr/>
          <p:nvPr/>
        </p:nvSpPr>
        <p:spPr>
          <a:xfrm>
            <a:off x="6477000" y="1371600"/>
            <a:ext cx="3514725" cy="1263650"/>
          </a:xfrm>
          <a:prstGeom prst="wedgeEllipseCallout">
            <a:avLst>
              <a:gd name="adj1" fmla="val -106873"/>
              <a:gd name="adj2" fmla="val 13483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Lotsa</a:t>
            </a:r>
            <a:r>
              <a:rPr lang="en-US" b="1" dirty="0">
                <a:solidFill>
                  <a:srgbClr val="FF0000"/>
                </a:solidFill>
              </a:rPr>
              <a:t> folks making absolute gravity meters over the years.  Who’d a thought?</a:t>
            </a:r>
          </a:p>
        </p:txBody>
      </p:sp>
      <p:cxnSp>
        <p:nvCxnSpPr>
          <p:cNvPr id="4" name="Straight Connector 3">
            <a:extLst>
              <a:ext uri="{FF2B5EF4-FFF2-40B4-BE49-F238E27FC236}">
                <a16:creationId xmlns:a16="http://schemas.microsoft.com/office/drawing/2014/main" id="{E5469BE6-0889-4B00-8EA6-20FCE1B14D3E}"/>
              </a:ext>
            </a:extLst>
          </p:cNvPr>
          <p:cNvCxnSpPr/>
          <p:nvPr/>
        </p:nvCxnSpPr>
        <p:spPr>
          <a:xfrm>
            <a:off x="8547234" y="4455319"/>
            <a:ext cx="0" cy="1229519"/>
          </a:xfrm>
          <a:prstGeom prst="line">
            <a:avLst/>
          </a:prstGeom>
          <a:ln w="190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DA5DA24-13D2-4DF2-A650-962DE0193248}"/>
              </a:ext>
            </a:extLst>
          </p:cNvPr>
          <p:cNvSpPr txBox="1"/>
          <p:nvPr/>
        </p:nvSpPr>
        <p:spPr>
          <a:xfrm rot="16200000">
            <a:off x="8147801" y="5802646"/>
            <a:ext cx="825867" cy="369332"/>
          </a:xfrm>
          <a:prstGeom prst="rect">
            <a:avLst/>
          </a:prstGeom>
          <a:noFill/>
        </p:spPr>
        <p:txBody>
          <a:bodyPr wrap="none" rtlCol="0">
            <a:spAutoFit/>
          </a:bodyPr>
          <a:lstStyle/>
          <a:p>
            <a:r>
              <a:rPr lang="en-US" dirty="0">
                <a:solidFill>
                  <a:schemeClr val="tx1">
                    <a:lumMod val="65000"/>
                    <a:lumOff val="35000"/>
                  </a:schemeClr>
                </a:solidFill>
                <a:latin typeface="+mn-lt"/>
              </a:rPr>
              <a:t>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6"/>
          <p:cNvSpPr>
            <a:spLocks noGrp="1" noChangeArrowheads="1"/>
          </p:cNvSpPr>
          <p:nvPr>
            <p:ph type="ctrTitle"/>
          </p:nvPr>
        </p:nvSpPr>
        <p:spPr>
          <a:xfrm>
            <a:off x="301892" y="609801"/>
            <a:ext cx="10337533" cy="990600"/>
          </a:xfrm>
        </p:spPr>
        <p:txBody>
          <a:bodyPr/>
          <a:lstStyle/>
          <a:p>
            <a:pPr eaLnBrk="1" hangingPunct="1"/>
            <a:r>
              <a:rPr lang="en-US" altLang="en-US" sz="3600" b="1" dirty="0">
                <a:latin typeface="+mn-lt"/>
                <a:cs typeface="Arial" panose="020B0604020202020204" pitchFamily="34" charset="0"/>
              </a:rPr>
              <a:t>Okay, so how do we know these things work?</a:t>
            </a:r>
            <a:endParaRPr lang="en-US" altLang="en-US" sz="3600" b="1" dirty="0">
              <a:latin typeface="+mn-lt"/>
            </a:endParaRPr>
          </a:p>
        </p:txBody>
      </p:sp>
      <p:sp>
        <p:nvSpPr>
          <p:cNvPr id="31747" name="Rectangle 3"/>
          <p:cNvSpPr txBox="1">
            <a:spLocks noChangeArrowheads="1"/>
          </p:cNvSpPr>
          <p:nvPr/>
        </p:nvSpPr>
        <p:spPr bwMode="auto">
          <a:xfrm>
            <a:off x="895149" y="1690036"/>
            <a:ext cx="1033753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en-US" altLang="zh-CN" sz="2000" dirty="0">
                <a:latin typeface="+mn-lt"/>
              </a:rPr>
              <a:t>First comparison of seven absolute gravity meters was performed at BIPM (Sevres, France) 1981.  </a:t>
            </a:r>
          </a:p>
          <a:p>
            <a:pPr eaLnBrk="1" hangingPunct="1">
              <a:lnSpc>
                <a:spcPct val="90000"/>
              </a:lnSpc>
            </a:pPr>
            <a:r>
              <a:rPr lang="en-US" altLang="zh-CN" sz="2000" dirty="0">
                <a:latin typeface="+mn-lt"/>
              </a:rPr>
              <a:t>International comparisons every four years, regional comparisons every two years.</a:t>
            </a:r>
          </a:p>
          <a:p>
            <a:pPr eaLnBrk="1" hangingPunct="1">
              <a:lnSpc>
                <a:spcPct val="90000"/>
              </a:lnSpc>
            </a:pPr>
            <a:r>
              <a:rPr lang="en-US" altLang="zh-CN" sz="2000" dirty="0">
                <a:latin typeface="+mn-lt"/>
              </a:rPr>
              <a:t>Key comparisons and pilot studies.</a:t>
            </a:r>
          </a:p>
          <a:p>
            <a:pPr lvl="1" eaLnBrk="1" hangingPunct="1">
              <a:lnSpc>
                <a:spcPct val="90000"/>
              </a:lnSpc>
              <a:buFont typeface="Arial" panose="020B0604020202020204" pitchFamily="34" charset="0"/>
              <a:buChar char="•"/>
            </a:pPr>
            <a:r>
              <a:rPr lang="en-US" altLang="zh-CN" sz="1800" dirty="0">
                <a:latin typeface="+mn-lt"/>
              </a:rPr>
              <a:t>Key comparison is </a:t>
            </a:r>
            <a:r>
              <a:rPr lang="en-US" altLang="zh-CN" sz="1800" b="1" dirty="0">
                <a:latin typeface="+mn-lt"/>
              </a:rPr>
              <a:t>validation</a:t>
            </a:r>
            <a:r>
              <a:rPr lang="en-US" altLang="zh-CN" sz="1800" dirty="0">
                <a:latin typeface="+mn-lt"/>
              </a:rPr>
              <a:t> between certified metrological institutes (equivalent to comparing kilogram standards owned by different government agencies).  Goal is to verify uncertainties</a:t>
            </a:r>
          </a:p>
          <a:p>
            <a:pPr lvl="1" eaLnBrk="1" hangingPunct="1">
              <a:lnSpc>
                <a:spcPct val="90000"/>
              </a:lnSpc>
              <a:buFont typeface="Arial" panose="020B0604020202020204" pitchFamily="34" charset="0"/>
              <a:buChar char="•"/>
            </a:pPr>
            <a:r>
              <a:rPr lang="en-US" altLang="zh-CN" sz="1800" dirty="0">
                <a:latin typeface="+mn-lt"/>
              </a:rPr>
              <a:t>Pilot studies are </a:t>
            </a:r>
            <a:r>
              <a:rPr lang="en-US" altLang="zh-CN" sz="1800" b="1" dirty="0">
                <a:latin typeface="+mn-lt"/>
              </a:rPr>
              <a:t>comparisons</a:t>
            </a:r>
            <a:r>
              <a:rPr lang="en-US" altLang="zh-CN" sz="1800" dirty="0">
                <a:latin typeface="+mn-lt"/>
              </a:rPr>
              <a:t> and/or </a:t>
            </a:r>
            <a:r>
              <a:rPr lang="en-US" altLang="zh-CN" sz="1800" b="1" dirty="0">
                <a:latin typeface="+mn-lt"/>
              </a:rPr>
              <a:t>calibrations</a:t>
            </a:r>
            <a:r>
              <a:rPr lang="en-US" altLang="zh-CN" sz="1800" dirty="0">
                <a:latin typeface="+mn-lt"/>
              </a:rPr>
              <a:t> of non-metrological institutes’ instruments (geodesists, for example…)</a:t>
            </a:r>
          </a:p>
          <a:p>
            <a:pPr eaLnBrk="1" hangingPunct="1">
              <a:lnSpc>
                <a:spcPct val="90000"/>
              </a:lnSpc>
            </a:pPr>
            <a:r>
              <a:rPr lang="en-US" altLang="zh-CN" sz="2000" dirty="0">
                <a:latin typeface="+mn-lt"/>
              </a:rPr>
              <a:t>Least-squares reduction of various meters on various piers over various days provides “degree of equivalence” between instruments measured in µGals. </a:t>
            </a:r>
          </a:p>
          <a:p>
            <a:pPr eaLnBrk="1" hangingPunct="1">
              <a:lnSpc>
                <a:spcPct val="90000"/>
              </a:lnSpc>
            </a:pPr>
            <a:r>
              <a:rPr lang="en-US" altLang="zh-CN" sz="2000" dirty="0">
                <a:latin typeface="+mn-lt"/>
              </a:rPr>
              <a:t>Typical agreement ~3 µGals</a:t>
            </a:r>
          </a:p>
          <a:p>
            <a:pPr eaLnBrk="1" hangingPunct="1">
              <a:lnSpc>
                <a:spcPct val="90000"/>
              </a:lnSpc>
            </a:pPr>
            <a:endParaRPr lang="en-US" altLang="zh-CN" sz="2000" dirty="0">
              <a:latin typeface="+mn-lt"/>
            </a:endParaRPr>
          </a:p>
        </p:txBody>
      </p:sp>
    </p:spTree>
    <p:extLst>
      <p:ext uri="{BB962C8B-B14F-4D97-AF65-F5344CB8AC3E}">
        <p14:creationId xmlns:p14="http://schemas.microsoft.com/office/powerpoint/2010/main" val="1736214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1231418" y="570672"/>
            <a:ext cx="10066423" cy="304800"/>
          </a:xfrm>
        </p:spPr>
        <p:txBody>
          <a:bodyPr>
            <a:noAutofit/>
          </a:bodyPr>
          <a:lstStyle/>
          <a:p>
            <a:pPr eaLnBrk="1" hangingPunct="1"/>
            <a:r>
              <a:rPr lang="en-US" altLang="en-US" sz="3200" b="1" dirty="0">
                <a:latin typeface="+mn-lt"/>
                <a:cs typeface="Arial" panose="020B0604020202020204" pitchFamily="34" charset="0"/>
              </a:rPr>
              <a:t>Aside:  Metrology and the BIPM</a:t>
            </a:r>
          </a:p>
        </p:txBody>
      </p:sp>
      <p:sp>
        <p:nvSpPr>
          <p:cNvPr id="30723" name="Rectangle 3"/>
          <p:cNvSpPr txBox="1">
            <a:spLocks noChangeArrowheads="1"/>
          </p:cNvSpPr>
          <p:nvPr/>
        </p:nvSpPr>
        <p:spPr bwMode="auto">
          <a:xfrm>
            <a:off x="228600" y="1066800"/>
            <a:ext cx="1026444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000" dirty="0">
                <a:latin typeface="+mn-lt"/>
                <a:ea typeface="MS PGothic" panose="020B0600070205080204" pitchFamily="34" charset="-128"/>
              </a:rPr>
              <a:t>Metrology is the science of measurement.   Who knew?</a:t>
            </a:r>
          </a:p>
          <a:p>
            <a:pPr eaLnBrk="1" hangingPunct="1">
              <a:lnSpc>
                <a:spcPct val="90000"/>
              </a:lnSpc>
            </a:pPr>
            <a:r>
              <a:rPr lang="en-US" altLang="zh-CN" sz="2000" dirty="0">
                <a:latin typeface="+mn-lt"/>
                <a:ea typeface="MS PGothic" panose="020B0600070205080204" pitchFamily="34" charset="-128"/>
              </a:rPr>
              <a:t>The holy temple of metrology is the BIPM in Sevres, France (near Paris)</a:t>
            </a:r>
          </a:p>
          <a:p>
            <a:pPr eaLnBrk="1" hangingPunct="1">
              <a:lnSpc>
                <a:spcPct val="90000"/>
              </a:lnSpc>
            </a:pPr>
            <a:r>
              <a:rPr lang="en-US" altLang="zh-CN" sz="2000" dirty="0">
                <a:latin typeface="+mn-lt"/>
                <a:ea typeface="MS PGothic" panose="020B0600070205080204" pitchFamily="34" charset="-128"/>
              </a:rPr>
              <a:t>With help from lots of national agencies, they define the second, the meter, the kilogram, the volt, the ohm…</a:t>
            </a:r>
          </a:p>
        </p:txBody>
      </p:sp>
      <p:pic>
        <p:nvPicPr>
          <p:cNvPr id="4" name="Picture 3">
            <a:extLst>
              <a:ext uri="{FF2B5EF4-FFF2-40B4-BE49-F238E27FC236}">
                <a16:creationId xmlns:a16="http://schemas.microsoft.com/office/drawing/2014/main" id="{EC912258-28E4-A25B-8D00-0F49FC676A64}"/>
              </a:ext>
            </a:extLst>
          </p:cNvPr>
          <p:cNvPicPr>
            <a:picLocks noChangeAspect="1"/>
          </p:cNvPicPr>
          <p:nvPr/>
        </p:nvPicPr>
        <p:blipFill>
          <a:blip r:embed="rId3"/>
          <a:stretch>
            <a:fillRect/>
          </a:stretch>
        </p:blipFill>
        <p:spPr>
          <a:xfrm>
            <a:off x="4191000" y="2367711"/>
            <a:ext cx="7772400" cy="4490289"/>
          </a:xfrm>
          <a:prstGeom prst="rect">
            <a:avLst/>
          </a:prstGeom>
        </p:spPr>
      </p:pic>
    </p:spTree>
    <p:extLst>
      <p:ext uri="{BB962C8B-B14F-4D97-AF65-F5344CB8AC3E}">
        <p14:creationId xmlns:p14="http://schemas.microsoft.com/office/powerpoint/2010/main" val="2055536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1231418" y="570672"/>
            <a:ext cx="10066423" cy="304800"/>
          </a:xfrm>
        </p:spPr>
        <p:txBody>
          <a:bodyPr>
            <a:noAutofit/>
          </a:bodyPr>
          <a:lstStyle/>
          <a:p>
            <a:pPr eaLnBrk="1" hangingPunct="1"/>
            <a:r>
              <a:rPr lang="en-US" altLang="en-US" sz="3200" b="1" dirty="0">
                <a:latin typeface="+mn-lt"/>
                <a:cs typeface="Arial" panose="020B0604020202020204" pitchFamily="34" charset="0"/>
              </a:rPr>
              <a:t>Metrology - How do we know these things work?</a:t>
            </a:r>
          </a:p>
        </p:txBody>
      </p:sp>
      <p:sp>
        <p:nvSpPr>
          <p:cNvPr id="30723" name="Rectangle 3"/>
          <p:cNvSpPr txBox="1">
            <a:spLocks noChangeArrowheads="1"/>
          </p:cNvSpPr>
          <p:nvPr/>
        </p:nvSpPr>
        <p:spPr bwMode="auto">
          <a:xfrm>
            <a:off x="323851" y="1084341"/>
            <a:ext cx="1166512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000" dirty="0">
                <a:latin typeface="+mn-lt"/>
                <a:ea typeface="MS PGothic" panose="020B0600070205080204" pitchFamily="34" charset="-128"/>
              </a:rPr>
              <a:t>There is no perfect instrument, and there is no location on Earth where we know the value of g perfectly.   What to do?</a:t>
            </a:r>
          </a:p>
          <a:p>
            <a:pPr eaLnBrk="1" hangingPunct="1">
              <a:lnSpc>
                <a:spcPct val="90000"/>
              </a:lnSpc>
            </a:pPr>
            <a:r>
              <a:rPr lang="en-US" altLang="zh-CN" sz="2000" dirty="0">
                <a:latin typeface="+mn-lt"/>
                <a:ea typeface="MS PGothic" panose="020B0600070205080204" pitchFamily="34" charset="-128"/>
              </a:rPr>
              <a:t>In principle, any absolute meter should measure the same value of g (within its instrumental uncertainty) at a given time and place.   Let’s compare them!</a:t>
            </a:r>
          </a:p>
          <a:p>
            <a:pPr eaLnBrk="1" hangingPunct="1">
              <a:lnSpc>
                <a:spcPct val="90000"/>
              </a:lnSpc>
            </a:pPr>
            <a:r>
              <a:rPr lang="en-US" altLang="zh-CN" sz="2000" dirty="0">
                <a:latin typeface="+mn-lt"/>
                <a:ea typeface="MS PGothic" panose="020B0600070205080204" pitchFamily="34" charset="-128"/>
              </a:rPr>
              <a:t>A simple example of a “Key Comparison” was the kilogram.   This lump of platinum housed at the BIPM* near Paris was </a:t>
            </a:r>
            <a:r>
              <a:rPr lang="en-US" altLang="zh-CN" sz="2000" b="1" dirty="0">
                <a:latin typeface="+mn-lt"/>
                <a:ea typeface="MS PGothic" panose="020B0600070205080204" pitchFamily="34" charset="-128"/>
              </a:rPr>
              <a:t>THE</a:t>
            </a:r>
            <a:r>
              <a:rPr lang="en-US" altLang="zh-CN" sz="2000" dirty="0">
                <a:latin typeface="+mn-lt"/>
                <a:ea typeface="MS PGothic" panose="020B0600070205080204" pitchFamily="34" charset="-128"/>
              </a:rPr>
              <a:t> </a:t>
            </a:r>
            <a:r>
              <a:rPr lang="en-US" altLang="zh-CN" sz="2000" b="1" dirty="0">
                <a:latin typeface="+mn-lt"/>
                <a:ea typeface="MS PGothic" panose="020B0600070205080204" pitchFamily="34" charset="-128"/>
              </a:rPr>
              <a:t>kilogram </a:t>
            </a:r>
            <a:r>
              <a:rPr lang="en-US" altLang="zh-CN" sz="2000" dirty="0">
                <a:latin typeface="+mn-lt"/>
                <a:ea typeface="MS PGothic" panose="020B0600070205080204" pitchFamily="34" charset="-128"/>
              </a:rPr>
              <a:t>– by definition – for over 100 years.  It’s official name was the “International Prototype”.</a:t>
            </a:r>
          </a:p>
          <a:p>
            <a:pPr eaLnBrk="1" hangingPunct="1">
              <a:lnSpc>
                <a:spcPct val="90000"/>
              </a:lnSpc>
            </a:pPr>
            <a:r>
              <a:rPr lang="en-US" altLang="zh-CN" sz="2000" dirty="0">
                <a:latin typeface="+mn-lt"/>
                <a:ea typeface="MS PGothic" panose="020B0600070205080204" pitchFamily="34" charset="-128"/>
              </a:rPr>
              <a:t>Other agencies would bring their kilogram samples to Paris for direct comparisons (placing them on each side of a balance) every 4 years or so.   They would then take their offset, relative to the prototype, back to their home country for further, national/regional comparisons.</a:t>
            </a:r>
          </a:p>
          <a:p>
            <a:pPr eaLnBrk="1" hangingPunct="1">
              <a:lnSpc>
                <a:spcPct val="90000"/>
              </a:lnSpc>
            </a:pPr>
            <a:endParaRPr lang="en-US" altLang="zh-CN" sz="2000" dirty="0">
              <a:latin typeface="+mn-lt"/>
              <a:ea typeface="MS PGothic" panose="020B0600070205080204" pitchFamily="34" charset="-128"/>
            </a:endParaRPr>
          </a:p>
          <a:p>
            <a:pPr marL="0" indent="0" eaLnBrk="1" hangingPunct="1">
              <a:lnSpc>
                <a:spcPct val="90000"/>
              </a:lnSpc>
              <a:buNone/>
            </a:pPr>
            <a:endParaRPr lang="en-US" altLang="zh-CN" sz="2000" dirty="0">
              <a:latin typeface="+mn-lt"/>
              <a:ea typeface="MS PGothic" panose="020B0600070205080204" pitchFamily="34" charset="-128"/>
            </a:endParaRPr>
          </a:p>
        </p:txBody>
      </p:sp>
      <p:sp>
        <p:nvSpPr>
          <p:cNvPr id="2" name="Rectangle 1">
            <a:extLst>
              <a:ext uri="{FF2B5EF4-FFF2-40B4-BE49-F238E27FC236}">
                <a16:creationId xmlns:a16="http://schemas.microsoft.com/office/drawing/2014/main" id="{AE354A42-5BD8-4AF2-82C2-C0262D63B3AB}"/>
              </a:ext>
            </a:extLst>
          </p:cNvPr>
          <p:cNvSpPr/>
          <p:nvPr/>
        </p:nvSpPr>
        <p:spPr>
          <a:xfrm>
            <a:off x="1066800" y="4683282"/>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2C28A-5722-4147-962B-29D59BFFB060}"/>
              </a:ext>
            </a:extLst>
          </p:cNvPr>
          <p:cNvSpPr/>
          <p:nvPr/>
        </p:nvSpPr>
        <p:spPr>
          <a:xfrm>
            <a:off x="2306053" y="4683282"/>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F483C2A-6CEA-481E-BF5A-1A6F296651DC}"/>
              </a:ext>
            </a:extLst>
          </p:cNvPr>
          <p:cNvSpPr/>
          <p:nvPr/>
        </p:nvSpPr>
        <p:spPr>
          <a:xfrm>
            <a:off x="1305427" y="4835682"/>
            <a:ext cx="533400" cy="533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920086-E9CA-4BBB-90AD-0E55549F5365}"/>
              </a:ext>
            </a:extLst>
          </p:cNvPr>
          <p:cNvSpPr/>
          <p:nvPr/>
        </p:nvSpPr>
        <p:spPr>
          <a:xfrm>
            <a:off x="2524626" y="4832664"/>
            <a:ext cx="533400" cy="533400"/>
          </a:xfrm>
          <a:prstGeom prst="ellipse">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4F2B77F-A1EE-4EF3-A561-1F5ED194C79D}"/>
              </a:ext>
            </a:extLst>
          </p:cNvPr>
          <p:cNvSpPr txBox="1"/>
          <p:nvPr/>
        </p:nvSpPr>
        <p:spPr>
          <a:xfrm>
            <a:off x="1419727" y="4914698"/>
            <a:ext cx="304800" cy="369332"/>
          </a:xfrm>
          <a:prstGeom prst="rect">
            <a:avLst/>
          </a:prstGeom>
          <a:noFill/>
        </p:spPr>
        <p:txBody>
          <a:bodyPr wrap="square" rtlCol="0">
            <a:spAutoFit/>
          </a:bodyPr>
          <a:lstStyle/>
          <a:p>
            <a:pPr algn="ctr"/>
            <a:r>
              <a:rPr lang="en-US" dirty="0">
                <a:latin typeface="+mn-lt"/>
              </a:rPr>
              <a:t>p</a:t>
            </a:r>
          </a:p>
        </p:txBody>
      </p:sp>
      <p:sp>
        <p:nvSpPr>
          <p:cNvPr id="12" name="TextBox 11">
            <a:extLst>
              <a:ext uri="{FF2B5EF4-FFF2-40B4-BE49-F238E27FC236}">
                <a16:creationId xmlns:a16="http://schemas.microsoft.com/office/drawing/2014/main" id="{E0ADA458-5293-4AB3-8A76-E6A773BAB84E}"/>
              </a:ext>
            </a:extLst>
          </p:cNvPr>
          <p:cNvSpPr txBox="1"/>
          <p:nvPr/>
        </p:nvSpPr>
        <p:spPr>
          <a:xfrm>
            <a:off x="2638926" y="4914698"/>
            <a:ext cx="304800" cy="369332"/>
          </a:xfrm>
          <a:prstGeom prst="rect">
            <a:avLst/>
          </a:prstGeom>
          <a:noFill/>
        </p:spPr>
        <p:txBody>
          <a:bodyPr wrap="square" rtlCol="0">
            <a:spAutoFit/>
          </a:bodyPr>
          <a:lstStyle/>
          <a:p>
            <a:pPr algn="ctr"/>
            <a:r>
              <a:rPr lang="en-US" dirty="0">
                <a:latin typeface="+mn-lt"/>
              </a:rPr>
              <a:t>2</a:t>
            </a:r>
          </a:p>
        </p:txBody>
      </p:sp>
      <p:sp>
        <p:nvSpPr>
          <p:cNvPr id="14" name="TextBox 13">
            <a:extLst>
              <a:ext uri="{FF2B5EF4-FFF2-40B4-BE49-F238E27FC236}">
                <a16:creationId xmlns:a16="http://schemas.microsoft.com/office/drawing/2014/main" id="{27E2BF82-7476-4F65-A9AC-5DD06774004C}"/>
              </a:ext>
            </a:extLst>
          </p:cNvPr>
          <p:cNvSpPr txBox="1"/>
          <p:nvPr/>
        </p:nvSpPr>
        <p:spPr>
          <a:xfrm>
            <a:off x="1158473" y="5560334"/>
            <a:ext cx="836193" cy="369332"/>
          </a:xfrm>
          <a:prstGeom prst="rect">
            <a:avLst/>
          </a:prstGeom>
          <a:noFill/>
        </p:spPr>
        <p:txBody>
          <a:bodyPr wrap="square" rtlCol="0">
            <a:spAutoFit/>
          </a:bodyPr>
          <a:lstStyle/>
          <a:p>
            <a:pPr algn="ctr"/>
            <a:r>
              <a:rPr lang="en-US" dirty="0">
                <a:latin typeface="+mn-lt"/>
              </a:rPr>
              <a:t>Side A</a:t>
            </a:r>
          </a:p>
        </p:txBody>
      </p:sp>
      <p:sp>
        <p:nvSpPr>
          <p:cNvPr id="15" name="TextBox 14">
            <a:extLst>
              <a:ext uri="{FF2B5EF4-FFF2-40B4-BE49-F238E27FC236}">
                <a16:creationId xmlns:a16="http://schemas.microsoft.com/office/drawing/2014/main" id="{4FCFFF65-5F46-49C2-9BA8-27EAE0BDE8C1}"/>
              </a:ext>
            </a:extLst>
          </p:cNvPr>
          <p:cNvSpPr txBox="1"/>
          <p:nvPr/>
        </p:nvSpPr>
        <p:spPr>
          <a:xfrm>
            <a:off x="2358189" y="5574268"/>
            <a:ext cx="856247" cy="369332"/>
          </a:xfrm>
          <a:prstGeom prst="rect">
            <a:avLst/>
          </a:prstGeom>
          <a:noFill/>
        </p:spPr>
        <p:txBody>
          <a:bodyPr wrap="square" rtlCol="0">
            <a:spAutoFit/>
          </a:bodyPr>
          <a:lstStyle/>
          <a:p>
            <a:pPr algn="ctr"/>
            <a:r>
              <a:rPr lang="en-US" dirty="0">
                <a:latin typeface="+mn-lt"/>
              </a:rPr>
              <a:t>Side B</a:t>
            </a:r>
          </a:p>
        </p:txBody>
      </p:sp>
      <p:sp>
        <p:nvSpPr>
          <p:cNvPr id="7" name="Left Brace 6">
            <a:extLst>
              <a:ext uri="{FF2B5EF4-FFF2-40B4-BE49-F238E27FC236}">
                <a16:creationId xmlns:a16="http://schemas.microsoft.com/office/drawing/2014/main" id="{125C44EA-321D-4D87-B856-B6288636F9CB}"/>
              </a:ext>
            </a:extLst>
          </p:cNvPr>
          <p:cNvSpPr/>
          <p:nvPr/>
        </p:nvSpPr>
        <p:spPr>
          <a:xfrm rot="16200000">
            <a:off x="1996165" y="5107049"/>
            <a:ext cx="374994" cy="21858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9C1B86B6-5FD3-4AF0-A965-1079B413B4CA}"/>
              </a:ext>
            </a:extLst>
          </p:cNvPr>
          <p:cNvSpPr txBox="1"/>
          <p:nvPr/>
        </p:nvSpPr>
        <p:spPr>
          <a:xfrm>
            <a:off x="1838827" y="6478106"/>
            <a:ext cx="741946" cy="369332"/>
          </a:xfrm>
          <a:prstGeom prst="rect">
            <a:avLst/>
          </a:prstGeom>
          <a:noFill/>
        </p:spPr>
        <p:txBody>
          <a:bodyPr wrap="square" rtlCol="0">
            <a:spAutoFit/>
          </a:bodyPr>
          <a:lstStyle/>
          <a:p>
            <a:pPr algn="ctr"/>
            <a:r>
              <a:rPr lang="en-US" dirty="0">
                <a:latin typeface="+mn-lt"/>
              </a:rPr>
              <a:t>Test 1</a:t>
            </a:r>
          </a:p>
        </p:txBody>
      </p:sp>
      <p:sp>
        <p:nvSpPr>
          <p:cNvPr id="21" name="Rectangle 20">
            <a:extLst>
              <a:ext uri="{FF2B5EF4-FFF2-40B4-BE49-F238E27FC236}">
                <a16:creationId xmlns:a16="http://schemas.microsoft.com/office/drawing/2014/main" id="{92C53228-643F-408E-A28A-7A838AB36CE5}"/>
              </a:ext>
            </a:extLst>
          </p:cNvPr>
          <p:cNvSpPr/>
          <p:nvPr/>
        </p:nvSpPr>
        <p:spPr>
          <a:xfrm>
            <a:off x="3879319" y="4677624"/>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0B39B52-D272-4333-9608-E4891852F00E}"/>
              </a:ext>
            </a:extLst>
          </p:cNvPr>
          <p:cNvSpPr/>
          <p:nvPr/>
        </p:nvSpPr>
        <p:spPr>
          <a:xfrm>
            <a:off x="5118572" y="4677624"/>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BAA3795-7154-4005-8AD9-A3BD927C540F}"/>
              </a:ext>
            </a:extLst>
          </p:cNvPr>
          <p:cNvSpPr/>
          <p:nvPr/>
        </p:nvSpPr>
        <p:spPr>
          <a:xfrm>
            <a:off x="5337145" y="4827006"/>
            <a:ext cx="533400" cy="533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9EE7E73-C747-4DEA-AB4C-CEFA55745DD5}"/>
              </a:ext>
            </a:extLst>
          </p:cNvPr>
          <p:cNvSpPr txBox="1"/>
          <p:nvPr/>
        </p:nvSpPr>
        <p:spPr>
          <a:xfrm>
            <a:off x="5451445" y="4909040"/>
            <a:ext cx="304800" cy="369332"/>
          </a:xfrm>
          <a:prstGeom prst="rect">
            <a:avLst/>
          </a:prstGeom>
          <a:noFill/>
        </p:spPr>
        <p:txBody>
          <a:bodyPr wrap="square" rtlCol="0">
            <a:spAutoFit/>
          </a:bodyPr>
          <a:lstStyle/>
          <a:p>
            <a:pPr algn="ctr"/>
            <a:r>
              <a:rPr lang="en-US" dirty="0">
                <a:latin typeface="+mn-lt"/>
              </a:rPr>
              <a:t>p</a:t>
            </a:r>
          </a:p>
        </p:txBody>
      </p:sp>
      <p:sp>
        <p:nvSpPr>
          <p:cNvPr id="30" name="TextBox 29">
            <a:extLst>
              <a:ext uri="{FF2B5EF4-FFF2-40B4-BE49-F238E27FC236}">
                <a16:creationId xmlns:a16="http://schemas.microsoft.com/office/drawing/2014/main" id="{652A159A-101C-49B0-929D-1BE9856E7C0E}"/>
              </a:ext>
            </a:extLst>
          </p:cNvPr>
          <p:cNvSpPr txBox="1"/>
          <p:nvPr/>
        </p:nvSpPr>
        <p:spPr>
          <a:xfrm>
            <a:off x="3941482" y="5574268"/>
            <a:ext cx="856247" cy="369332"/>
          </a:xfrm>
          <a:prstGeom prst="rect">
            <a:avLst/>
          </a:prstGeom>
          <a:noFill/>
        </p:spPr>
        <p:txBody>
          <a:bodyPr wrap="square" rtlCol="0">
            <a:spAutoFit/>
          </a:bodyPr>
          <a:lstStyle/>
          <a:p>
            <a:pPr algn="ctr"/>
            <a:r>
              <a:rPr lang="en-US" dirty="0">
                <a:latin typeface="+mn-lt"/>
              </a:rPr>
              <a:t>Side A</a:t>
            </a:r>
          </a:p>
        </p:txBody>
      </p:sp>
      <p:sp>
        <p:nvSpPr>
          <p:cNvPr id="31" name="TextBox 30">
            <a:extLst>
              <a:ext uri="{FF2B5EF4-FFF2-40B4-BE49-F238E27FC236}">
                <a16:creationId xmlns:a16="http://schemas.microsoft.com/office/drawing/2014/main" id="{DC2336AC-B04B-4A1A-B715-1E32440C0323}"/>
              </a:ext>
            </a:extLst>
          </p:cNvPr>
          <p:cNvSpPr txBox="1"/>
          <p:nvPr/>
        </p:nvSpPr>
        <p:spPr>
          <a:xfrm>
            <a:off x="5206385" y="5562662"/>
            <a:ext cx="804110" cy="369332"/>
          </a:xfrm>
          <a:prstGeom prst="rect">
            <a:avLst/>
          </a:prstGeom>
          <a:noFill/>
        </p:spPr>
        <p:txBody>
          <a:bodyPr wrap="square" rtlCol="0">
            <a:spAutoFit/>
          </a:bodyPr>
          <a:lstStyle/>
          <a:p>
            <a:pPr algn="ctr"/>
            <a:r>
              <a:rPr lang="en-US" dirty="0">
                <a:latin typeface="+mn-lt"/>
              </a:rPr>
              <a:t>Side B</a:t>
            </a:r>
          </a:p>
        </p:txBody>
      </p:sp>
      <p:sp>
        <p:nvSpPr>
          <p:cNvPr id="33" name="Left Brace 32">
            <a:extLst>
              <a:ext uri="{FF2B5EF4-FFF2-40B4-BE49-F238E27FC236}">
                <a16:creationId xmlns:a16="http://schemas.microsoft.com/office/drawing/2014/main" id="{0081D736-BC32-432B-BA23-0AC84348C75C}"/>
              </a:ext>
            </a:extLst>
          </p:cNvPr>
          <p:cNvSpPr/>
          <p:nvPr/>
        </p:nvSpPr>
        <p:spPr>
          <a:xfrm rot="16200000">
            <a:off x="4811514" y="5104221"/>
            <a:ext cx="369334" cy="218587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A9238A9D-DC46-4918-BB8B-4E6B07572E68}"/>
              </a:ext>
            </a:extLst>
          </p:cNvPr>
          <p:cNvSpPr txBox="1"/>
          <p:nvPr/>
        </p:nvSpPr>
        <p:spPr>
          <a:xfrm>
            <a:off x="4625207" y="6471428"/>
            <a:ext cx="741946" cy="369332"/>
          </a:xfrm>
          <a:prstGeom prst="rect">
            <a:avLst/>
          </a:prstGeom>
          <a:noFill/>
        </p:spPr>
        <p:txBody>
          <a:bodyPr wrap="square" rtlCol="0">
            <a:spAutoFit/>
          </a:bodyPr>
          <a:lstStyle/>
          <a:p>
            <a:pPr algn="ctr"/>
            <a:r>
              <a:rPr lang="en-US" dirty="0">
                <a:latin typeface="+mn-lt"/>
              </a:rPr>
              <a:t>Test 2</a:t>
            </a:r>
          </a:p>
        </p:txBody>
      </p:sp>
      <p:pic>
        <p:nvPicPr>
          <p:cNvPr id="9218" name="Picture 2" descr="undefined">
            <a:extLst>
              <a:ext uri="{FF2B5EF4-FFF2-40B4-BE49-F238E27FC236}">
                <a16:creationId xmlns:a16="http://schemas.microsoft.com/office/drawing/2014/main" id="{9525E47F-8350-48B7-812F-20ED1420AC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3740" y="4073682"/>
            <a:ext cx="2085234" cy="2590800"/>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B5281E1B-1A50-47AF-A376-44D2EBDB3016}"/>
              </a:ext>
            </a:extLst>
          </p:cNvPr>
          <p:cNvSpPr/>
          <p:nvPr/>
        </p:nvSpPr>
        <p:spPr>
          <a:xfrm>
            <a:off x="4124149" y="4827006"/>
            <a:ext cx="533400" cy="533400"/>
          </a:xfrm>
          <a:prstGeom prst="ellipse">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05FB711-5652-4F0B-A24F-71EDE991869C}"/>
              </a:ext>
            </a:extLst>
          </p:cNvPr>
          <p:cNvSpPr txBox="1"/>
          <p:nvPr/>
        </p:nvSpPr>
        <p:spPr>
          <a:xfrm>
            <a:off x="4232246" y="4917716"/>
            <a:ext cx="304800" cy="369332"/>
          </a:xfrm>
          <a:prstGeom prst="rect">
            <a:avLst/>
          </a:prstGeom>
          <a:noFill/>
        </p:spPr>
        <p:txBody>
          <a:bodyPr wrap="square" rtlCol="0">
            <a:spAutoFit/>
          </a:bodyPr>
          <a:lstStyle/>
          <a:p>
            <a:pPr algn="ctr"/>
            <a:r>
              <a:rPr lang="en-US" dirty="0">
                <a:latin typeface="+mn-lt"/>
              </a:rPr>
              <a:t>2</a:t>
            </a:r>
          </a:p>
        </p:txBody>
      </p:sp>
      <p:sp>
        <p:nvSpPr>
          <p:cNvPr id="53" name="Oval Callout 4">
            <a:extLst>
              <a:ext uri="{FF2B5EF4-FFF2-40B4-BE49-F238E27FC236}">
                <a16:creationId xmlns:a16="http://schemas.microsoft.com/office/drawing/2014/main" id="{AFFC9CF8-A6D4-4C52-BA50-806B8D91449D}"/>
              </a:ext>
            </a:extLst>
          </p:cNvPr>
          <p:cNvSpPr/>
          <p:nvPr/>
        </p:nvSpPr>
        <p:spPr>
          <a:xfrm>
            <a:off x="7342135" y="4827007"/>
            <a:ext cx="2085233" cy="1483056"/>
          </a:xfrm>
          <a:prstGeom prst="wedgeEllipseCallout">
            <a:avLst>
              <a:gd name="adj1" fmla="val 94949"/>
              <a:gd name="adj2" fmla="val 1644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This was replaced with something way more complicated in 2019</a:t>
            </a:r>
            <a:endParaRPr lang="en-US" altLang="en-US" sz="1400" baseline="30000" dirty="0">
              <a:solidFill>
                <a:srgbClr val="FF0000"/>
              </a:solidFill>
              <a:ea typeface="MS PGothic" panose="020B0600070205080204" pitchFamily="34" charset="-128"/>
            </a:endParaRPr>
          </a:p>
        </p:txBody>
      </p:sp>
    </p:spTree>
    <p:extLst>
      <p:ext uri="{BB962C8B-B14F-4D97-AF65-F5344CB8AC3E}">
        <p14:creationId xmlns:p14="http://schemas.microsoft.com/office/powerpoint/2010/main" val="1937983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1287377" y="729860"/>
            <a:ext cx="9067800" cy="304800"/>
          </a:xfrm>
        </p:spPr>
        <p:txBody>
          <a:bodyPr>
            <a:noAutofit/>
          </a:bodyPr>
          <a:lstStyle/>
          <a:p>
            <a:pPr eaLnBrk="1" hangingPunct="1"/>
            <a:r>
              <a:rPr lang="en-US" altLang="en-US" sz="3200" b="1" dirty="0">
                <a:latin typeface="+mn-lt"/>
                <a:cs typeface="Arial" panose="020B0604020202020204" pitchFamily="34" charset="0"/>
              </a:rPr>
              <a:t>Back to Comparing Absolute Instruments…</a:t>
            </a:r>
          </a:p>
        </p:txBody>
      </p:sp>
      <p:sp>
        <p:nvSpPr>
          <p:cNvPr id="30723" name="Rectangle 3"/>
          <p:cNvSpPr txBox="1">
            <a:spLocks noChangeArrowheads="1"/>
          </p:cNvSpPr>
          <p:nvPr/>
        </p:nvSpPr>
        <p:spPr bwMode="auto">
          <a:xfrm>
            <a:off x="273923" y="1528149"/>
            <a:ext cx="1047027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000" dirty="0">
                <a:latin typeface="+mn-lt"/>
                <a:ea typeface="MS PGothic" panose="020B0600070205080204" pitchFamily="34" charset="-128"/>
              </a:rPr>
              <a:t>Comparing instruments is inherently different from comparing artefacts.   There is no “golden” (or, </a:t>
            </a:r>
            <a:r>
              <a:rPr lang="en-US" altLang="zh-CN" sz="2000" dirty="0" err="1">
                <a:latin typeface="+mn-lt"/>
                <a:ea typeface="MS PGothic" panose="020B0600070205080204" pitchFamily="34" charset="-128"/>
              </a:rPr>
              <a:t>er</a:t>
            </a:r>
            <a:r>
              <a:rPr lang="en-US" altLang="zh-CN" sz="2000" dirty="0">
                <a:latin typeface="+mn-lt"/>
                <a:ea typeface="MS PGothic" panose="020B0600070205080204" pitchFamily="34" charset="-128"/>
              </a:rPr>
              <a:t>, platinum?) instrument that gives the “true answer”.</a:t>
            </a:r>
          </a:p>
          <a:p>
            <a:pPr eaLnBrk="1" hangingPunct="1">
              <a:lnSpc>
                <a:spcPct val="90000"/>
              </a:lnSpc>
            </a:pPr>
            <a:r>
              <a:rPr lang="en-US" altLang="zh-CN" sz="2000" dirty="0">
                <a:latin typeface="+mn-lt"/>
                <a:ea typeface="MS PGothic" panose="020B0600070205080204" pitchFamily="34" charset="-128"/>
              </a:rPr>
              <a:t>In principle, any instrument can have a small, but persistent offset (within its uncertainty).</a:t>
            </a:r>
          </a:p>
          <a:p>
            <a:pPr eaLnBrk="1" hangingPunct="1">
              <a:lnSpc>
                <a:spcPct val="90000"/>
              </a:lnSpc>
            </a:pPr>
            <a:r>
              <a:rPr lang="en-US" altLang="zh-CN" sz="2000" dirty="0">
                <a:latin typeface="+mn-lt"/>
                <a:ea typeface="MS PGothic" panose="020B0600070205080204" pitchFamily="34" charset="-128"/>
              </a:rPr>
              <a:t>Worse, if you want to compare two gravity meters, you still can’t put them in the exact same place at the same time!</a:t>
            </a:r>
          </a:p>
          <a:p>
            <a:pPr eaLnBrk="1" hangingPunct="1">
              <a:lnSpc>
                <a:spcPct val="90000"/>
              </a:lnSpc>
            </a:pPr>
            <a:r>
              <a:rPr lang="en-US" altLang="zh-CN" sz="2000" dirty="0">
                <a:latin typeface="+mn-lt"/>
                <a:ea typeface="MS PGothic" panose="020B0600070205080204" pitchFamily="34" charset="-128"/>
              </a:rPr>
              <a:t>What to do?</a:t>
            </a:r>
          </a:p>
          <a:p>
            <a:pPr eaLnBrk="1" hangingPunct="1">
              <a:lnSpc>
                <a:spcPct val="90000"/>
              </a:lnSpc>
            </a:pPr>
            <a:r>
              <a:rPr lang="en-US" altLang="zh-CN" sz="2000" dirty="0">
                <a:latin typeface="+mn-lt"/>
                <a:ea typeface="MS PGothic" panose="020B0600070205080204" pitchFamily="34" charset="-128"/>
              </a:rPr>
              <a:t>Answer:  Measure, change locations, and repeat!</a:t>
            </a:r>
          </a:p>
          <a:p>
            <a:pPr marL="0" indent="0" eaLnBrk="1" hangingPunct="1">
              <a:lnSpc>
                <a:spcPct val="90000"/>
              </a:lnSpc>
              <a:buNone/>
            </a:pPr>
            <a:endParaRPr lang="en-US" altLang="zh-CN" sz="2000" dirty="0">
              <a:latin typeface="+mn-lt"/>
              <a:ea typeface="MS PGothic" panose="020B0600070205080204" pitchFamily="34" charset="-128"/>
            </a:endParaRPr>
          </a:p>
        </p:txBody>
      </p:sp>
      <p:grpSp>
        <p:nvGrpSpPr>
          <p:cNvPr id="10" name="Group 9">
            <a:extLst>
              <a:ext uri="{FF2B5EF4-FFF2-40B4-BE49-F238E27FC236}">
                <a16:creationId xmlns:a16="http://schemas.microsoft.com/office/drawing/2014/main" id="{823E1309-8F69-40E7-9DFE-002510AB150E}"/>
              </a:ext>
            </a:extLst>
          </p:cNvPr>
          <p:cNvGrpSpPr/>
          <p:nvPr/>
        </p:nvGrpSpPr>
        <p:grpSpPr>
          <a:xfrm>
            <a:off x="334878" y="4196658"/>
            <a:ext cx="3485148" cy="2454761"/>
            <a:chOff x="1143000" y="4191000"/>
            <a:chExt cx="3485148" cy="2454761"/>
          </a:xfrm>
        </p:grpSpPr>
        <p:sp>
          <p:nvSpPr>
            <p:cNvPr id="2" name="Rectangle 1">
              <a:extLst>
                <a:ext uri="{FF2B5EF4-FFF2-40B4-BE49-F238E27FC236}">
                  <a16:creationId xmlns:a16="http://schemas.microsoft.com/office/drawing/2014/main" id="{AE354A42-5BD8-4AF2-82C2-C0262D63B3AB}"/>
                </a:ext>
              </a:extLst>
            </p:cNvPr>
            <p:cNvSpPr/>
            <p:nvPr/>
          </p:nvSpPr>
          <p:spPr>
            <a:xfrm>
              <a:off x="1143000"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2C28A-5722-4147-962B-29D59BFFB060}"/>
                </a:ext>
              </a:extLst>
            </p:cNvPr>
            <p:cNvSpPr/>
            <p:nvPr/>
          </p:nvSpPr>
          <p:spPr>
            <a:xfrm>
              <a:off x="2382253"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B6F8C8-0558-4D16-876D-0A58F78B3789}"/>
                </a:ext>
              </a:extLst>
            </p:cNvPr>
            <p:cNvSpPr/>
            <p:nvPr/>
          </p:nvSpPr>
          <p:spPr>
            <a:xfrm>
              <a:off x="3657600"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F483C2A-6CEA-481E-BF5A-1A6F296651DC}"/>
                </a:ext>
              </a:extLst>
            </p:cNvPr>
            <p:cNvSpPr/>
            <p:nvPr/>
          </p:nvSpPr>
          <p:spPr>
            <a:xfrm>
              <a:off x="1381627" y="4343400"/>
              <a:ext cx="533400" cy="533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920086-E9CA-4BBB-90AD-0E55549F5365}"/>
                </a:ext>
              </a:extLst>
            </p:cNvPr>
            <p:cNvSpPr/>
            <p:nvPr/>
          </p:nvSpPr>
          <p:spPr>
            <a:xfrm>
              <a:off x="2600826" y="4340382"/>
              <a:ext cx="533400" cy="533400"/>
            </a:xfrm>
            <a:prstGeom prst="ellipse">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BD1BFE1-4A02-4DBA-9907-EBA5F39C2AFD}"/>
                </a:ext>
              </a:extLst>
            </p:cNvPr>
            <p:cNvSpPr/>
            <p:nvPr/>
          </p:nvSpPr>
          <p:spPr>
            <a:xfrm>
              <a:off x="3876173" y="4340382"/>
              <a:ext cx="533400" cy="533400"/>
            </a:xfrm>
            <a:prstGeom prst="ellipse">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4F2B77F-A1EE-4EF3-A561-1F5ED194C79D}"/>
                </a:ext>
              </a:extLst>
            </p:cNvPr>
            <p:cNvSpPr txBox="1"/>
            <p:nvPr/>
          </p:nvSpPr>
          <p:spPr>
            <a:xfrm>
              <a:off x="1495927" y="4422416"/>
              <a:ext cx="304800" cy="369332"/>
            </a:xfrm>
            <a:prstGeom prst="rect">
              <a:avLst/>
            </a:prstGeom>
            <a:noFill/>
          </p:spPr>
          <p:txBody>
            <a:bodyPr wrap="square" rtlCol="0">
              <a:spAutoFit/>
            </a:bodyPr>
            <a:lstStyle/>
            <a:p>
              <a:pPr algn="ctr"/>
              <a:r>
                <a:rPr lang="en-US" dirty="0">
                  <a:latin typeface="+mn-lt"/>
                </a:rPr>
                <a:t>1</a:t>
              </a:r>
            </a:p>
          </p:txBody>
        </p:sp>
        <p:sp>
          <p:nvSpPr>
            <p:cNvPr id="12" name="TextBox 11">
              <a:extLst>
                <a:ext uri="{FF2B5EF4-FFF2-40B4-BE49-F238E27FC236}">
                  <a16:creationId xmlns:a16="http://schemas.microsoft.com/office/drawing/2014/main" id="{E0ADA458-5293-4AB3-8A76-E6A773BAB84E}"/>
                </a:ext>
              </a:extLst>
            </p:cNvPr>
            <p:cNvSpPr txBox="1"/>
            <p:nvPr/>
          </p:nvSpPr>
          <p:spPr>
            <a:xfrm>
              <a:off x="2715126" y="4422416"/>
              <a:ext cx="304800" cy="369332"/>
            </a:xfrm>
            <a:prstGeom prst="rect">
              <a:avLst/>
            </a:prstGeom>
            <a:noFill/>
          </p:spPr>
          <p:txBody>
            <a:bodyPr wrap="square" rtlCol="0">
              <a:spAutoFit/>
            </a:bodyPr>
            <a:lstStyle/>
            <a:p>
              <a:pPr algn="ctr"/>
              <a:r>
                <a:rPr lang="en-US" dirty="0">
                  <a:latin typeface="+mn-lt"/>
                </a:rPr>
                <a:t>2</a:t>
              </a:r>
            </a:p>
          </p:txBody>
        </p:sp>
        <p:sp>
          <p:nvSpPr>
            <p:cNvPr id="13" name="TextBox 12">
              <a:extLst>
                <a:ext uri="{FF2B5EF4-FFF2-40B4-BE49-F238E27FC236}">
                  <a16:creationId xmlns:a16="http://schemas.microsoft.com/office/drawing/2014/main" id="{B27741A3-4473-4692-83DC-3B26240E2491}"/>
                </a:ext>
              </a:extLst>
            </p:cNvPr>
            <p:cNvSpPr txBox="1"/>
            <p:nvPr/>
          </p:nvSpPr>
          <p:spPr>
            <a:xfrm>
              <a:off x="3990473" y="4422416"/>
              <a:ext cx="304800" cy="369332"/>
            </a:xfrm>
            <a:prstGeom prst="rect">
              <a:avLst/>
            </a:prstGeom>
            <a:noFill/>
          </p:spPr>
          <p:txBody>
            <a:bodyPr wrap="square" rtlCol="0">
              <a:spAutoFit/>
            </a:bodyPr>
            <a:lstStyle/>
            <a:p>
              <a:pPr algn="ctr"/>
              <a:r>
                <a:rPr lang="en-US" dirty="0">
                  <a:latin typeface="+mn-lt"/>
                </a:rPr>
                <a:t>3</a:t>
              </a:r>
            </a:p>
          </p:txBody>
        </p:sp>
        <p:sp>
          <p:nvSpPr>
            <p:cNvPr id="14" name="TextBox 13">
              <a:extLst>
                <a:ext uri="{FF2B5EF4-FFF2-40B4-BE49-F238E27FC236}">
                  <a16:creationId xmlns:a16="http://schemas.microsoft.com/office/drawing/2014/main" id="{27E2BF82-7476-4F65-A9AC-5DD06774004C}"/>
                </a:ext>
              </a:extLst>
            </p:cNvPr>
            <p:cNvSpPr txBox="1"/>
            <p:nvPr/>
          </p:nvSpPr>
          <p:spPr>
            <a:xfrm>
              <a:off x="1277354" y="5076529"/>
              <a:ext cx="741946" cy="369332"/>
            </a:xfrm>
            <a:prstGeom prst="rect">
              <a:avLst/>
            </a:prstGeom>
            <a:noFill/>
          </p:spPr>
          <p:txBody>
            <a:bodyPr wrap="square" rtlCol="0">
              <a:spAutoFit/>
            </a:bodyPr>
            <a:lstStyle/>
            <a:p>
              <a:pPr algn="ctr"/>
              <a:r>
                <a:rPr lang="en-US" dirty="0">
                  <a:latin typeface="+mn-lt"/>
                </a:rPr>
                <a:t>Pier A</a:t>
              </a:r>
            </a:p>
          </p:txBody>
        </p:sp>
        <p:sp>
          <p:nvSpPr>
            <p:cNvPr id="15" name="TextBox 14">
              <a:extLst>
                <a:ext uri="{FF2B5EF4-FFF2-40B4-BE49-F238E27FC236}">
                  <a16:creationId xmlns:a16="http://schemas.microsoft.com/office/drawing/2014/main" id="{4FCFFF65-5F46-49C2-9BA8-27EAE0BDE8C1}"/>
                </a:ext>
              </a:extLst>
            </p:cNvPr>
            <p:cNvSpPr txBox="1"/>
            <p:nvPr/>
          </p:nvSpPr>
          <p:spPr>
            <a:xfrm>
              <a:off x="2496553" y="5087846"/>
              <a:ext cx="741946" cy="369332"/>
            </a:xfrm>
            <a:prstGeom prst="rect">
              <a:avLst/>
            </a:prstGeom>
            <a:noFill/>
          </p:spPr>
          <p:txBody>
            <a:bodyPr wrap="square" rtlCol="0">
              <a:spAutoFit/>
            </a:bodyPr>
            <a:lstStyle/>
            <a:p>
              <a:pPr algn="ctr"/>
              <a:r>
                <a:rPr lang="en-US" dirty="0">
                  <a:latin typeface="+mn-lt"/>
                </a:rPr>
                <a:t>Pier B</a:t>
              </a:r>
            </a:p>
          </p:txBody>
        </p:sp>
        <p:sp>
          <p:nvSpPr>
            <p:cNvPr id="16" name="TextBox 15">
              <a:extLst>
                <a:ext uri="{FF2B5EF4-FFF2-40B4-BE49-F238E27FC236}">
                  <a16:creationId xmlns:a16="http://schemas.microsoft.com/office/drawing/2014/main" id="{17AAAA96-5C60-4642-8D44-5353F7AE7CEB}"/>
                </a:ext>
              </a:extLst>
            </p:cNvPr>
            <p:cNvSpPr txBox="1"/>
            <p:nvPr/>
          </p:nvSpPr>
          <p:spPr>
            <a:xfrm>
              <a:off x="3771900" y="5075020"/>
              <a:ext cx="741946" cy="369332"/>
            </a:xfrm>
            <a:prstGeom prst="rect">
              <a:avLst/>
            </a:prstGeom>
            <a:noFill/>
          </p:spPr>
          <p:txBody>
            <a:bodyPr wrap="square" rtlCol="0">
              <a:spAutoFit/>
            </a:bodyPr>
            <a:lstStyle/>
            <a:p>
              <a:pPr algn="ctr"/>
              <a:r>
                <a:rPr lang="en-US" dirty="0">
                  <a:latin typeface="+mn-lt"/>
                </a:rPr>
                <a:t>Pier C</a:t>
              </a:r>
            </a:p>
          </p:txBody>
        </p:sp>
        <p:sp>
          <p:nvSpPr>
            <p:cNvPr id="7" name="Left Brace 6">
              <a:extLst>
                <a:ext uri="{FF2B5EF4-FFF2-40B4-BE49-F238E27FC236}">
                  <a16:creationId xmlns:a16="http://schemas.microsoft.com/office/drawing/2014/main" id="{125C44EA-321D-4D87-B856-B6288636F9CB}"/>
                </a:ext>
              </a:extLst>
            </p:cNvPr>
            <p:cNvSpPr/>
            <p:nvPr/>
          </p:nvSpPr>
          <p:spPr>
            <a:xfrm rot="16200000">
              <a:off x="2526562" y="4130533"/>
              <a:ext cx="741947" cy="34612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9C1B86B6-5FD3-4AF0-A965-1079B413B4CA}"/>
                </a:ext>
              </a:extLst>
            </p:cNvPr>
            <p:cNvSpPr txBox="1"/>
            <p:nvPr/>
          </p:nvSpPr>
          <p:spPr>
            <a:xfrm>
              <a:off x="2496553" y="6276429"/>
              <a:ext cx="741946" cy="369332"/>
            </a:xfrm>
            <a:prstGeom prst="rect">
              <a:avLst/>
            </a:prstGeom>
            <a:noFill/>
          </p:spPr>
          <p:txBody>
            <a:bodyPr wrap="square" rtlCol="0">
              <a:spAutoFit/>
            </a:bodyPr>
            <a:lstStyle/>
            <a:p>
              <a:pPr algn="ctr"/>
              <a:r>
                <a:rPr lang="en-US" dirty="0">
                  <a:latin typeface="+mn-lt"/>
                </a:rPr>
                <a:t>Day 1</a:t>
              </a:r>
            </a:p>
          </p:txBody>
        </p:sp>
      </p:grpSp>
      <p:grpSp>
        <p:nvGrpSpPr>
          <p:cNvPr id="20" name="Group 19">
            <a:extLst>
              <a:ext uri="{FF2B5EF4-FFF2-40B4-BE49-F238E27FC236}">
                <a16:creationId xmlns:a16="http://schemas.microsoft.com/office/drawing/2014/main" id="{3AF515FC-6CF3-4323-840F-9B21A82E9F61}"/>
              </a:ext>
            </a:extLst>
          </p:cNvPr>
          <p:cNvGrpSpPr/>
          <p:nvPr/>
        </p:nvGrpSpPr>
        <p:grpSpPr>
          <a:xfrm>
            <a:off x="4353426" y="4191000"/>
            <a:ext cx="3485148" cy="2454761"/>
            <a:chOff x="1143000" y="4191000"/>
            <a:chExt cx="3485148" cy="2454761"/>
          </a:xfrm>
        </p:grpSpPr>
        <p:sp>
          <p:nvSpPr>
            <p:cNvPr id="21" name="Rectangle 20">
              <a:extLst>
                <a:ext uri="{FF2B5EF4-FFF2-40B4-BE49-F238E27FC236}">
                  <a16:creationId xmlns:a16="http://schemas.microsoft.com/office/drawing/2014/main" id="{92C53228-643F-408E-A28A-7A838AB36CE5}"/>
                </a:ext>
              </a:extLst>
            </p:cNvPr>
            <p:cNvSpPr/>
            <p:nvPr/>
          </p:nvSpPr>
          <p:spPr>
            <a:xfrm>
              <a:off x="1143000"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0B39B52-D272-4333-9608-E4891852F00E}"/>
                </a:ext>
              </a:extLst>
            </p:cNvPr>
            <p:cNvSpPr/>
            <p:nvPr/>
          </p:nvSpPr>
          <p:spPr>
            <a:xfrm>
              <a:off x="2382253"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559BF10-07E7-4339-BCE4-D20757070304}"/>
                </a:ext>
              </a:extLst>
            </p:cNvPr>
            <p:cNvSpPr/>
            <p:nvPr/>
          </p:nvSpPr>
          <p:spPr>
            <a:xfrm>
              <a:off x="3657600"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E81D95-C3F7-4243-ADAB-5C5806321BD0}"/>
                </a:ext>
              </a:extLst>
            </p:cNvPr>
            <p:cNvSpPr/>
            <p:nvPr/>
          </p:nvSpPr>
          <p:spPr>
            <a:xfrm>
              <a:off x="1381627" y="4343400"/>
              <a:ext cx="533400" cy="533400"/>
            </a:xfrm>
            <a:prstGeom prst="ellipse">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BAA3795-7154-4005-8AD9-A3BD927C540F}"/>
                </a:ext>
              </a:extLst>
            </p:cNvPr>
            <p:cNvSpPr/>
            <p:nvPr/>
          </p:nvSpPr>
          <p:spPr>
            <a:xfrm>
              <a:off x="2600826" y="4340382"/>
              <a:ext cx="533400" cy="533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EB75E1A-733C-408A-9397-66515C611566}"/>
                </a:ext>
              </a:extLst>
            </p:cNvPr>
            <p:cNvSpPr/>
            <p:nvPr/>
          </p:nvSpPr>
          <p:spPr>
            <a:xfrm>
              <a:off x="3876173" y="4340382"/>
              <a:ext cx="533400" cy="533400"/>
            </a:xfrm>
            <a:prstGeom prst="ellipse">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75EA553-A220-4533-92FC-845E6FCD9BD7}"/>
                </a:ext>
              </a:extLst>
            </p:cNvPr>
            <p:cNvSpPr txBox="1"/>
            <p:nvPr/>
          </p:nvSpPr>
          <p:spPr>
            <a:xfrm>
              <a:off x="1495927" y="4422416"/>
              <a:ext cx="304800" cy="369332"/>
            </a:xfrm>
            <a:prstGeom prst="rect">
              <a:avLst/>
            </a:prstGeom>
            <a:noFill/>
          </p:spPr>
          <p:txBody>
            <a:bodyPr wrap="square" rtlCol="0">
              <a:spAutoFit/>
            </a:bodyPr>
            <a:lstStyle/>
            <a:p>
              <a:pPr algn="ctr"/>
              <a:r>
                <a:rPr lang="en-US" dirty="0">
                  <a:latin typeface="+mn-lt"/>
                </a:rPr>
                <a:t>3</a:t>
              </a:r>
            </a:p>
          </p:txBody>
        </p:sp>
        <p:sp>
          <p:nvSpPr>
            <p:cNvPr id="28" name="TextBox 27">
              <a:extLst>
                <a:ext uri="{FF2B5EF4-FFF2-40B4-BE49-F238E27FC236}">
                  <a16:creationId xmlns:a16="http://schemas.microsoft.com/office/drawing/2014/main" id="{69EE7E73-C747-4DEA-AB4C-CEFA55745DD5}"/>
                </a:ext>
              </a:extLst>
            </p:cNvPr>
            <p:cNvSpPr txBox="1"/>
            <p:nvPr/>
          </p:nvSpPr>
          <p:spPr>
            <a:xfrm>
              <a:off x="2715126" y="4422416"/>
              <a:ext cx="304800" cy="369332"/>
            </a:xfrm>
            <a:prstGeom prst="rect">
              <a:avLst/>
            </a:prstGeom>
            <a:noFill/>
          </p:spPr>
          <p:txBody>
            <a:bodyPr wrap="square" rtlCol="0">
              <a:spAutoFit/>
            </a:bodyPr>
            <a:lstStyle/>
            <a:p>
              <a:pPr algn="ctr"/>
              <a:r>
                <a:rPr lang="en-US" dirty="0">
                  <a:latin typeface="+mn-lt"/>
                </a:rPr>
                <a:t>1</a:t>
              </a:r>
            </a:p>
          </p:txBody>
        </p:sp>
        <p:sp>
          <p:nvSpPr>
            <p:cNvPr id="29" name="TextBox 28">
              <a:extLst>
                <a:ext uri="{FF2B5EF4-FFF2-40B4-BE49-F238E27FC236}">
                  <a16:creationId xmlns:a16="http://schemas.microsoft.com/office/drawing/2014/main" id="{CF52F72A-53C9-40CA-A30A-E93953B47497}"/>
                </a:ext>
              </a:extLst>
            </p:cNvPr>
            <p:cNvSpPr txBox="1"/>
            <p:nvPr/>
          </p:nvSpPr>
          <p:spPr>
            <a:xfrm>
              <a:off x="3990473" y="4422416"/>
              <a:ext cx="304800" cy="369332"/>
            </a:xfrm>
            <a:prstGeom prst="rect">
              <a:avLst/>
            </a:prstGeom>
            <a:noFill/>
          </p:spPr>
          <p:txBody>
            <a:bodyPr wrap="square" rtlCol="0">
              <a:spAutoFit/>
            </a:bodyPr>
            <a:lstStyle/>
            <a:p>
              <a:pPr algn="ctr"/>
              <a:r>
                <a:rPr lang="en-US" dirty="0">
                  <a:latin typeface="+mn-lt"/>
                </a:rPr>
                <a:t>2</a:t>
              </a:r>
            </a:p>
          </p:txBody>
        </p:sp>
        <p:sp>
          <p:nvSpPr>
            <p:cNvPr id="30" name="TextBox 29">
              <a:extLst>
                <a:ext uri="{FF2B5EF4-FFF2-40B4-BE49-F238E27FC236}">
                  <a16:creationId xmlns:a16="http://schemas.microsoft.com/office/drawing/2014/main" id="{652A159A-101C-49B0-929D-1BE9856E7C0E}"/>
                </a:ext>
              </a:extLst>
            </p:cNvPr>
            <p:cNvSpPr txBox="1"/>
            <p:nvPr/>
          </p:nvSpPr>
          <p:spPr>
            <a:xfrm>
              <a:off x="1277354" y="5076529"/>
              <a:ext cx="741946" cy="369332"/>
            </a:xfrm>
            <a:prstGeom prst="rect">
              <a:avLst/>
            </a:prstGeom>
            <a:noFill/>
          </p:spPr>
          <p:txBody>
            <a:bodyPr wrap="square" rtlCol="0">
              <a:spAutoFit/>
            </a:bodyPr>
            <a:lstStyle/>
            <a:p>
              <a:pPr algn="ctr"/>
              <a:r>
                <a:rPr lang="en-US" dirty="0">
                  <a:latin typeface="+mn-lt"/>
                </a:rPr>
                <a:t>Pier A</a:t>
              </a:r>
            </a:p>
          </p:txBody>
        </p:sp>
        <p:sp>
          <p:nvSpPr>
            <p:cNvPr id="31" name="TextBox 30">
              <a:extLst>
                <a:ext uri="{FF2B5EF4-FFF2-40B4-BE49-F238E27FC236}">
                  <a16:creationId xmlns:a16="http://schemas.microsoft.com/office/drawing/2014/main" id="{DC2336AC-B04B-4A1A-B715-1E32440C0323}"/>
                </a:ext>
              </a:extLst>
            </p:cNvPr>
            <p:cNvSpPr txBox="1"/>
            <p:nvPr/>
          </p:nvSpPr>
          <p:spPr>
            <a:xfrm>
              <a:off x="2496553" y="5087846"/>
              <a:ext cx="741946" cy="369332"/>
            </a:xfrm>
            <a:prstGeom prst="rect">
              <a:avLst/>
            </a:prstGeom>
            <a:noFill/>
          </p:spPr>
          <p:txBody>
            <a:bodyPr wrap="square" rtlCol="0">
              <a:spAutoFit/>
            </a:bodyPr>
            <a:lstStyle/>
            <a:p>
              <a:pPr algn="ctr"/>
              <a:r>
                <a:rPr lang="en-US" dirty="0">
                  <a:latin typeface="+mn-lt"/>
                </a:rPr>
                <a:t>Pier B</a:t>
              </a:r>
            </a:p>
          </p:txBody>
        </p:sp>
        <p:sp>
          <p:nvSpPr>
            <p:cNvPr id="32" name="TextBox 31">
              <a:extLst>
                <a:ext uri="{FF2B5EF4-FFF2-40B4-BE49-F238E27FC236}">
                  <a16:creationId xmlns:a16="http://schemas.microsoft.com/office/drawing/2014/main" id="{674FC134-5FDF-4972-A15F-DC6C6B364FB5}"/>
                </a:ext>
              </a:extLst>
            </p:cNvPr>
            <p:cNvSpPr txBox="1"/>
            <p:nvPr/>
          </p:nvSpPr>
          <p:spPr>
            <a:xfrm>
              <a:off x="3771900" y="5075020"/>
              <a:ext cx="741946" cy="369332"/>
            </a:xfrm>
            <a:prstGeom prst="rect">
              <a:avLst/>
            </a:prstGeom>
            <a:noFill/>
          </p:spPr>
          <p:txBody>
            <a:bodyPr wrap="square" rtlCol="0">
              <a:spAutoFit/>
            </a:bodyPr>
            <a:lstStyle/>
            <a:p>
              <a:pPr algn="ctr"/>
              <a:r>
                <a:rPr lang="en-US" dirty="0">
                  <a:latin typeface="+mn-lt"/>
                </a:rPr>
                <a:t>Pier C</a:t>
              </a:r>
            </a:p>
          </p:txBody>
        </p:sp>
        <p:sp>
          <p:nvSpPr>
            <p:cNvPr id="33" name="Left Brace 32">
              <a:extLst>
                <a:ext uri="{FF2B5EF4-FFF2-40B4-BE49-F238E27FC236}">
                  <a16:creationId xmlns:a16="http://schemas.microsoft.com/office/drawing/2014/main" id="{0081D736-BC32-432B-BA23-0AC84348C75C}"/>
                </a:ext>
              </a:extLst>
            </p:cNvPr>
            <p:cNvSpPr/>
            <p:nvPr/>
          </p:nvSpPr>
          <p:spPr>
            <a:xfrm rot="16200000">
              <a:off x="2526562" y="4130533"/>
              <a:ext cx="741947" cy="34612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A9238A9D-DC46-4918-BB8B-4E6B07572E68}"/>
                </a:ext>
              </a:extLst>
            </p:cNvPr>
            <p:cNvSpPr txBox="1"/>
            <p:nvPr/>
          </p:nvSpPr>
          <p:spPr>
            <a:xfrm>
              <a:off x="2496553" y="6276429"/>
              <a:ext cx="741946" cy="369332"/>
            </a:xfrm>
            <a:prstGeom prst="rect">
              <a:avLst/>
            </a:prstGeom>
            <a:noFill/>
          </p:spPr>
          <p:txBody>
            <a:bodyPr wrap="square" rtlCol="0">
              <a:spAutoFit/>
            </a:bodyPr>
            <a:lstStyle/>
            <a:p>
              <a:pPr algn="ctr"/>
              <a:r>
                <a:rPr lang="en-US" dirty="0">
                  <a:latin typeface="+mn-lt"/>
                </a:rPr>
                <a:t>Day 2</a:t>
              </a:r>
            </a:p>
          </p:txBody>
        </p:sp>
      </p:grpSp>
      <p:grpSp>
        <p:nvGrpSpPr>
          <p:cNvPr id="35" name="Group 34">
            <a:extLst>
              <a:ext uri="{FF2B5EF4-FFF2-40B4-BE49-F238E27FC236}">
                <a16:creationId xmlns:a16="http://schemas.microsoft.com/office/drawing/2014/main" id="{60E39176-07B2-4172-AC30-C6A8AE4906A1}"/>
              </a:ext>
            </a:extLst>
          </p:cNvPr>
          <p:cNvGrpSpPr/>
          <p:nvPr/>
        </p:nvGrpSpPr>
        <p:grpSpPr>
          <a:xfrm>
            <a:off x="8363951" y="4191000"/>
            <a:ext cx="3485148" cy="2454761"/>
            <a:chOff x="1143000" y="4191000"/>
            <a:chExt cx="3485148" cy="2454761"/>
          </a:xfrm>
        </p:grpSpPr>
        <p:sp>
          <p:nvSpPr>
            <p:cNvPr id="36" name="Rectangle 35">
              <a:extLst>
                <a:ext uri="{FF2B5EF4-FFF2-40B4-BE49-F238E27FC236}">
                  <a16:creationId xmlns:a16="http://schemas.microsoft.com/office/drawing/2014/main" id="{2D139C30-97CE-463A-AAC9-0766E794F1C8}"/>
                </a:ext>
              </a:extLst>
            </p:cNvPr>
            <p:cNvSpPr/>
            <p:nvPr/>
          </p:nvSpPr>
          <p:spPr>
            <a:xfrm>
              <a:off x="1143000"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79D30D5-AABA-458C-8C01-33D22309F3AB}"/>
                </a:ext>
              </a:extLst>
            </p:cNvPr>
            <p:cNvSpPr/>
            <p:nvPr/>
          </p:nvSpPr>
          <p:spPr>
            <a:xfrm>
              <a:off x="2382253"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4E3B30-A296-4FA4-B231-4D868BC7E4F3}"/>
                </a:ext>
              </a:extLst>
            </p:cNvPr>
            <p:cNvSpPr/>
            <p:nvPr/>
          </p:nvSpPr>
          <p:spPr>
            <a:xfrm>
              <a:off x="3657600" y="4191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E80CDE-8A18-40B6-8936-58696704801E}"/>
                </a:ext>
              </a:extLst>
            </p:cNvPr>
            <p:cNvSpPr/>
            <p:nvPr/>
          </p:nvSpPr>
          <p:spPr>
            <a:xfrm>
              <a:off x="1381627" y="4343400"/>
              <a:ext cx="533400" cy="533400"/>
            </a:xfrm>
            <a:prstGeom prst="ellipse">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0C038E-AD11-454D-AE3D-E81091F387EC}"/>
                </a:ext>
              </a:extLst>
            </p:cNvPr>
            <p:cNvSpPr/>
            <p:nvPr/>
          </p:nvSpPr>
          <p:spPr>
            <a:xfrm>
              <a:off x="2600826" y="4340382"/>
              <a:ext cx="533400" cy="533400"/>
            </a:xfrm>
            <a:prstGeom prst="ellipse">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94B34B9-6CC6-4E8D-A903-0602E7245D64}"/>
                </a:ext>
              </a:extLst>
            </p:cNvPr>
            <p:cNvSpPr/>
            <p:nvPr/>
          </p:nvSpPr>
          <p:spPr>
            <a:xfrm>
              <a:off x="3876173" y="4340382"/>
              <a:ext cx="533400" cy="533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D51F57-50D6-49A4-81CE-EDC9A2A122DB}"/>
                </a:ext>
              </a:extLst>
            </p:cNvPr>
            <p:cNvSpPr txBox="1"/>
            <p:nvPr/>
          </p:nvSpPr>
          <p:spPr>
            <a:xfrm>
              <a:off x="1495927" y="4422416"/>
              <a:ext cx="304800" cy="369332"/>
            </a:xfrm>
            <a:prstGeom prst="rect">
              <a:avLst/>
            </a:prstGeom>
            <a:noFill/>
          </p:spPr>
          <p:txBody>
            <a:bodyPr wrap="square" rtlCol="0">
              <a:spAutoFit/>
            </a:bodyPr>
            <a:lstStyle/>
            <a:p>
              <a:pPr algn="ctr"/>
              <a:r>
                <a:rPr lang="en-US" dirty="0">
                  <a:latin typeface="+mn-lt"/>
                </a:rPr>
                <a:t>2</a:t>
              </a:r>
            </a:p>
          </p:txBody>
        </p:sp>
        <p:sp>
          <p:nvSpPr>
            <p:cNvPr id="43" name="TextBox 42">
              <a:extLst>
                <a:ext uri="{FF2B5EF4-FFF2-40B4-BE49-F238E27FC236}">
                  <a16:creationId xmlns:a16="http://schemas.microsoft.com/office/drawing/2014/main" id="{037C4889-4167-459F-9418-D88F3D6F5AFA}"/>
                </a:ext>
              </a:extLst>
            </p:cNvPr>
            <p:cNvSpPr txBox="1"/>
            <p:nvPr/>
          </p:nvSpPr>
          <p:spPr>
            <a:xfrm>
              <a:off x="2715126" y="4422416"/>
              <a:ext cx="304800" cy="369332"/>
            </a:xfrm>
            <a:prstGeom prst="rect">
              <a:avLst/>
            </a:prstGeom>
            <a:noFill/>
          </p:spPr>
          <p:txBody>
            <a:bodyPr wrap="square" rtlCol="0">
              <a:spAutoFit/>
            </a:bodyPr>
            <a:lstStyle/>
            <a:p>
              <a:pPr algn="ctr"/>
              <a:r>
                <a:rPr lang="en-US" dirty="0">
                  <a:latin typeface="+mn-lt"/>
                </a:rPr>
                <a:t>3</a:t>
              </a:r>
            </a:p>
          </p:txBody>
        </p:sp>
        <p:sp>
          <p:nvSpPr>
            <p:cNvPr id="44" name="TextBox 43">
              <a:extLst>
                <a:ext uri="{FF2B5EF4-FFF2-40B4-BE49-F238E27FC236}">
                  <a16:creationId xmlns:a16="http://schemas.microsoft.com/office/drawing/2014/main" id="{BF59EFFF-4AB4-4A33-87DB-EBCC2BB3FB27}"/>
                </a:ext>
              </a:extLst>
            </p:cNvPr>
            <p:cNvSpPr txBox="1"/>
            <p:nvPr/>
          </p:nvSpPr>
          <p:spPr>
            <a:xfrm>
              <a:off x="3990473" y="4422416"/>
              <a:ext cx="304800" cy="369332"/>
            </a:xfrm>
            <a:prstGeom prst="rect">
              <a:avLst/>
            </a:prstGeom>
            <a:noFill/>
          </p:spPr>
          <p:txBody>
            <a:bodyPr wrap="square" rtlCol="0">
              <a:spAutoFit/>
            </a:bodyPr>
            <a:lstStyle/>
            <a:p>
              <a:pPr algn="ctr"/>
              <a:r>
                <a:rPr lang="en-US" dirty="0">
                  <a:latin typeface="+mn-lt"/>
                </a:rPr>
                <a:t>1</a:t>
              </a:r>
            </a:p>
          </p:txBody>
        </p:sp>
        <p:sp>
          <p:nvSpPr>
            <p:cNvPr id="45" name="TextBox 44">
              <a:extLst>
                <a:ext uri="{FF2B5EF4-FFF2-40B4-BE49-F238E27FC236}">
                  <a16:creationId xmlns:a16="http://schemas.microsoft.com/office/drawing/2014/main" id="{7F57F5AF-5D64-484C-87B6-ED8D8F4CFAE2}"/>
                </a:ext>
              </a:extLst>
            </p:cNvPr>
            <p:cNvSpPr txBox="1"/>
            <p:nvPr/>
          </p:nvSpPr>
          <p:spPr>
            <a:xfrm>
              <a:off x="1277354" y="5076529"/>
              <a:ext cx="741946" cy="369332"/>
            </a:xfrm>
            <a:prstGeom prst="rect">
              <a:avLst/>
            </a:prstGeom>
            <a:noFill/>
          </p:spPr>
          <p:txBody>
            <a:bodyPr wrap="square" rtlCol="0">
              <a:spAutoFit/>
            </a:bodyPr>
            <a:lstStyle/>
            <a:p>
              <a:pPr algn="ctr"/>
              <a:r>
                <a:rPr lang="en-US" dirty="0">
                  <a:latin typeface="+mn-lt"/>
                </a:rPr>
                <a:t>Pier A</a:t>
              </a:r>
            </a:p>
          </p:txBody>
        </p:sp>
        <p:sp>
          <p:nvSpPr>
            <p:cNvPr id="46" name="TextBox 45">
              <a:extLst>
                <a:ext uri="{FF2B5EF4-FFF2-40B4-BE49-F238E27FC236}">
                  <a16:creationId xmlns:a16="http://schemas.microsoft.com/office/drawing/2014/main" id="{16F05D8C-6409-4193-85FF-DF9F9EC9A639}"/>
                </a:ext>
              </a:extLst>
            </p:cNvPr>
            <p:cNvSpPr txBox="1"/>
            <p:nvPr/>
          </p:nvSpPr>
          <p:spPr>
            <a:xfrm>
              <a:off x="2496553" y="5087846"/>
              <a:ext cx="741946" cy="369332"/>
            </a:xfrm>
            <a:prstGeom prst="rect">
              <a:avLst/>
            </a:prstGeom>
            <a:noFill/>
          </p:spPr>
          <p:txBody>
            <a:bodyPr wrap="square" rtlCol="0">
              <a:spAutoFit/>
            </a:bodyPr>
            <a:lstStyle/>
            <a:p>
              <a:pPr algn="ctr"/>
              <a:r>
                <a:rPr lang="en-US" dirty="0">
                  <a:latin typeface="+mn-lt"/>
                </a:rPr>
                <a:t>Pier B</a:t>
              </a:r>
            </a:p>
          </p:txBody>
        </p:sp>
        <p:sp>
          <p:nvSpPr>
            <p:cNvPr id="47" name="TextBox 46">
              <a:extLst>
                <a:ext uri="{FF2B5EF4-FFF2-40B4-BE49-F238E27FC236}">
                  <a16:creationId xmlns:a16="http://schemas.microsoft.com/office/drawing/2014/main" id="{FED2CD78-60FD-4E0C-81B6-FE25FEDA9E3C}"/>
                </a:ext>
              </a:extLst>
            </p:cNvPr>
            <p:cNvSpPr txBox="1"/>
            <p:nvPr/>
          </p:nvSpPr>
          <p:spPr>
            <a:xfrm>
              <a:off x="3771900" y="5075020"/>
              <a:ext cx="741946" cy="369332"/>
            </a:xfrm>
            <a:prstGeom prst="rect">
              <a:avLst/>
            </a:prstGeom>
            <a:noFill/>
          </p:spPr>
          <p:txBody>
            <a:bodyPr wrap="square" rtlCol="0">
              <a:spAutoFit/>
            </a:bodyPr>
            <a:lstStyle/>
            <a:p>
              <a:pPr algn="ctr"/>
              <a:r>
                <a:rPr lang="en-US" dirty="0">
                  <a:latin typeface="+mn-lt"/>
                </a:rPr>
                <a:t>Pier C</a:t>
              </a:r>
            </a:p>
          </p:txBody>
        </p:sp>
        <p:sp>
          <p:nvSpPr>
            <p:cNvPr id="48" name="Left Brace 47">
              <a:extLst>
                <a:ext uri="{FF2B5EF4-FFF2-40B4-BE49-F238E27FC236}">
                  <a16:creationId xmlns:a16="http://schemas.microsoft.com/office/drawing/2014/main" id="{A08524DC-9CDF-40EC-A46F-657FDAF2EA60}"/>
                </a:ext>
              </a:extLst>
            </p:cNvPr>
            <p:cNvSpPr/>
            <p:nvPr/>
          </p:nvSpPr>
          <p:spPr>
            <a:xfrm rot="16200000">
              <a:off x="2526562" y="4130533"/>
              <a:ext cx="741947" cy="34612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3240CE8-5099-4441-854D-0E88A02B71A4}"/>
                </a:ext>
              </a:extLst>
            </p:cNvPr>
            <p:cNvSpPr txBox="1"/>
            <p:nvPr/>
          </p:nvSpPr>
          <p:spPr>
            <a:xfrm>
              <a:off x="2496553" y="6276429"/>
              <a:ext cx="741946" cy="369332"/>
            </a:xfrm>
            <a:prstGeom prst="rect">
              <a:avLst/>
            </a:prstGeom>
            <a:noFill/>
          </p:spPr>
          <p:txBody>
            <a:bodyPr wrap="square" rtlCol="0">
              <a:spAutoFit/>
            </a:bodyPr>
            <a:lstStyle/>
            <a:p>
              <a:pPr algn="ctr"/>
              <a:r>
                <a:rPr lang="en-US" dirty="0">
                  <a:latin typeface="+mn-lt"/>
                </a:rPr>
                <a:t>Day 3</a:t>
              </a:r>
            </a:p>
          </p:txBody>
        </p:sp>
      </p:grpSp>
      <p:sp>
        <p:nvSpPr>
          <p:cNvPr id="50" name="Oval Callout 4">
            <a:extLst>
              <a:ext uri="{FF2B5EF4-FFF2-40B4-BE49-F238E27FC236}">
                <a16:creationId xmlns:a16="http://schemas.microsoft.com/office/drawing/2014/main" id="{489CE7C7-2D41-4E16-9F03-5D2B4E9C0695}"/>
              </a:ext>
            </a:extLst>
          </p:cNvPr>
          <p:cNvSpPr/>
          <p:nvPr/>
        </p:nvSpPr>
        <p:spPr>
          <a:xfrm>
            <a:off x="8475240" y="2908009"/>
            <a:ext cx="2693073" cy="673391"/>
          </a:xfrm>
          <a:prstGeom prst="wedgeEllipseCallout">
            <a:avLst>
              <a:gd name="adj1" fmla="val -132686"/>
              <a:gd name="adj2" fmla="val 4976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There’s the metrology</a:t>
            </a:r>
            <a:endParaRPr lang="en-US" altLang="en-US" sz="1400" baseline="30000" dirty="0">
              <a:solidFill>
                <a:srgbClr val="FF0000"/>
              </a:solidFill>
              <a:ea typeface="MS PGothic" panose="020B0600070205080204" pitchFamily="34" charset="-128"/>
            </a:endParaRPr>
          </a:p>
        </p:txBody>
      </p:sp>
    </p:spTree>
    <p:extLst>
      <p:ext uri="{BB962C8B-B14F-4D97-AF65-F5344CB8AC3E}">
        <p14:creationId xmlns:p14="http://schemas.microsoft.com/office/powerpoint/2010/main" val="285130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1327505" y="561434"/>
            <a:ext cx="9067800" cy="304800"/>
          </a:xfrm>
        </p:spPr>
        <p:txBody>
          <a:bodyPr>
            <a:noAutofit/>
          </a:bodyPr>
          <a:lstStyle/>
          <a:p>
            <a:pPr eaLnBrk="1" hangingPunct="1"/>
            <a:r>
              <a:rPr lang="en-US" altLang="en-US" sz="3200" b="1" dirty="0">
                <a:latin typeface="+mn-lt"/>
                <a:cs typeface="Arial" panose="020B0604020202020204" pitchFamily="34" charset="0"/>
              </a:rPr>
              <a:t>Absolute Instrument Comparisons – cont.</a:t>
            </a:r>
          </a:p>
        </p:txBody>
      </p:sp>
      <p:sp>
        <p:nvSpPr>
          <p:cNvPr id="30723" name="Rectangle 3"/>
          <p:cNvSpPr txBox="1">
            <a:spLocks noChangeArrowheads="1"/>
          </p:cNvSpPr>
          <p:nvPr/>
        </p:nvSpPr>
        <p:spPr bwMode="auto">
          <a:xfrm>
            <a:off x="75201" y="959359"/>
            <a:ext cx="12039599"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If the value from instrument 1 is consistently higher than 2 from pier to pier, and say 2 is similarly higher than 3, then we know how much 1 should be above 3, right?</a:t>
            </a:r>
          </a:p>
        </p:txBody>
      </p:sp>
      <p:grpSp>
        <p:nvGrpSpPr>
          <p:cNvPr id="30744" name="Group 30743">
            <a:extLst>
              <a:ext uri="{FF2B5EF4-FFF2-40B4-BE49-F238E27FC236}">
                <a16:creationId xmlns:a16="http://schemas.microsoft.com/office/drawing/2014/main" id="{B37E2BF2-0818-4B0D-B22A-D24A182C96A6}"/>
              </a:ext>
            </a:extLst>
          </p:cNvPr>
          <p:cNvGrpSpPr/>
          <p:nvPr/>
        </p:nvGrpSpPr>
        <p:grpSpPr>
          <a:xfrm>
            <a:off x="742576" y="2667000"/>
            <a:ext cx="11144624" cy="4093648"/>
            <a:chOff x="742576" y="2667000"/>
            <a:chExt cx="11144624" cy="4093648"/>
          </a:xfrm>
        </p:grpSpPr>
        <p:grpSp>
          <p:nvGrpSpPr>
            <p:cNvPr id="30736" name="Group 30735">
              <a:extLst>
                <a:ext uri="{FF2B5EF4-FFF2-40B4-BE49-F238E27FC236}">
                  <a16:creationId xmlns:a16="http://schemas.microsoft.com/office/drawing/2014/main" id="{F1E7C9E0-CB72-4198-BE11-98E87C1CCD44}"/>
                </a:ext>
              </a:extLst>
            </p:cNvPr>
            <p:cNvGrpSpPr/>
            <p:nvPr/>
          </p:nvGrpSpPr>
          <p:grpSpPr>
            <a:xfrm>
              <a:off x="742576" y="2667000"/>
              <a:ext cx="11144624" cy="4093648"/>
              <a:chOff x="742576" y="2667000"/>
              <a:chExt cx="11144624" cy="4093648"/>
            </a:xfrm>
          </p:grpSpPr>
          <p:sp>
            <p:nvSpPr>
              <p:cNvPr id="2" name="Rectangle 1">
                <a:extLst>
                  <a:ext uri="{FF2B5EF4-FFF2-40B4-BE49-F238E27FC236}">
                    <a16:creationId xmlns:a16="http://schemas.microsoft.com/office/drawing/2014/main" id="{AE354A42-5BD8-4AF2-82C2-C0262D63B3AB}"/>
                  </a:ext>
                </a:extLst>
              </p:cNvPr>
              <p:cNvSpPr/>
              <p:nvPr/>
            </p:nvSpPr>
            <p:spPr>
              <a:xfrm>
                <a:off x="10916653" y="26670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cs typeface="Arial" panose="020B0604020202020204" pitchFamily="34" charset="0"/>
                  </a:rPr>
                  <a:t>g</a:t>
                </a:r>
                <a:r>
                  <a:rPr lang="en-US" baseline="-25000" dirty="0" err="1">
                    <a:solidFill>
                      <a:schemeClr val="tx1"/>
                    </a:solidFill>
                    <a:cs typeface="Arial" panose="020B0604020202020204" pitchFamily="34" charset="0"/>
                  </a:rPr>
                  <a:t>A</a:t>
                </a:r>
                <a:endParaRPr lang="en-US" baseline="-25000" dirty="0">
                  <a:solidFill>
                    <a:schemeClr val="tx1"/>
                  </a:solidFill>
                  <a:cs typeface="Arial" panose="020B0604020202020204" pitchFamily="34" charset="0"/>
                </a:endParaRPr>
              </a:p>
            </p:txBody>
          </p:sp>
          <p:sp>
            <p:nvSpPr>
              <p:cNvPr id="14" name="TextBox 13">
                <a:extLst>
                  <a:ext uri="{FF2B5EF4-FFF2-40B4-BE49-F238E27FC236}">
                    <a16:creationId xmlns:a16="http://schemas.microsoft.com/office/drawing/2014/main" id="{27E2BF82-7476-4F65-A9AC-5DD06774004C}"/>
                  </a:ext>
                </a:extLst>
              </p:cNvPr>
              <p:cNvSpPr txBox="1"/>
              <p:nvPr/>
            </p:nvSpPr>
            <p:spPr>
              <a:xfrm>
                <a:off x="10910161" y="3552529"/>
                <a:ext cx="970547" cy="369332"/>
              </a:xfrm>
              <a:prstGeom prst="rect">
                <a:avLst/>
              </a:prstGeom>
              <a:noFill/>
            </p:spPr>
            <p:txBody>
              <a:bodyPr wrap="square" rtlCol="0">
                <a:spAutoFit/>
              </a:bodyPr>
              <a:lstStyle/>
              <a:p>
                <a:pPr algn="ctr"/>
                <a:r>
                  <a:rPr lang="en-US" dirty="0">
                    <a:latin typeface="+mn-lt"/>
                    <a:cs typeface="Arial" panose="020B0604020202020204" pitchFamily="34" charset="0"/>
                  </a:rPr>
                  <a:t>Pier A</a:t>
                </a:r>
              </a:p>
            </p:txBody>
          </p:sp>
          <p:sp>
            <p:nvSpPr>
              <p:cNvPr id="54" name="Oval 53">
                <a:extLst>
                  <a:ext uri="{FF2B5EF4-FFF2-40B4-BE49-F238E27FC236}">
                    <a16:creationId xmlns:a16="http://schemas.microsoft.com/office/drawing/2014/main" id="{6AC2402B-7DCB-418D-9EAD-923D809D6711}"/>
                  </a:ext>
                </a:extLst>
              </p:cNvPr>
              <p:cNvSpPr/>
              <p:nvPr/>
            </p:nvSpPr>
            <p:spPr>
              <a:xfrm>
                <a:off x="10044839" y="2819400"/>
                <a:ext cx="533400" cy="533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55" name="TextBox 54">
                <a:extLst>
                  <a:ext uri="{FF2B5EF4-FFF2-40B4-BE49-F238E27FC236}">
                    <a16:creationId xmlns:a16="http://schemas.microsoft.com/office/drawing/2014/main" id="{BB6C05FD-FFA4-4072-AD0C-4AF3D13B189A}"/>
                  </a:ext>
                </a:extLst>
              </p:cNvPr>
              <p:cNvSpPr txBox="1"/>
              <p:nvPr/>
            </p:nvSpPr>
            <p:spPr>
              <a:xfrm>
                <a:off x="10159139" y="2898416"/>
                <a:ext cx="304800" cy="369332"/>
              </a:xfrm>
              <a:prstGeom prst="rect">
                <a:avLst/>
              </a:prstGeom>
              <a:noFill/>
            </p:spPr>
            <p:txBody>
              <a:bodyPr wrap="square" rtlCol="0">
                <a:spAutoFit/>
              </a:bodyPr>
              <a:lstStyle/>
              <a:p>
                <a:pPr algn="ctr"/>
                <a:r>
                  <a:rPr lang="en-US" dirty="0">
                    <a:latin typeface="+mn-lt"/>
                    <a:cs typeface="Arial" panose="020B0604020202020204" pitchFamily="34" charset="0"/>
                  </a:rPr>
                  <a:t>1</a:t>
                </a:r>
              </a:p>
            </p:txBody>
          </p:sp>
          <p:sp>
            <p:nvSpPr>
              <p:cNvPr id="56" name="Rectangle 55">
                <a:extLst>
                  <a:ext uri="{FF2B5EF4-FFF2-40B4-BE49-F238E27FC236}">
                    <a16:creationId xmlns:a16="http://schemas.microsoft.com/office/drawing/2014/main" id="{453955EA-2410-46BA-B14E-9D6B466E1DC8}"/>
                  </a:ext>
                </a:extLst>
              </p:cNvPr>
              <p:cNvSpPr/>
              <p:nvPr/>
            </p:nvSpPr>
            <p:spPr>
              <a:xfrm>
                <a:off x="10903092" y="39624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cs typeface="Arial" panose="020B0604020202020204" pitchFamily="34" charset="0"/>
                  </a:rPr>
                  <a:t>g</a:t>
                </a:r>
                <a:r>
                  <a:rPr lang="en-US" baseline="-25000" dirty="0" err="1">
                    <a:solidFill>
                      <a:schemeClr val="tx1"/>
                    </a:solidFill>
                    <a:cs typeface="Arial" panose="020B0604020202020204" pitchFamily="34" charset="0"/>
                  </a:rPr>
                  <a:t>B</a:t>
                </a:r>
                <a:endParaRPr lang="en-US" dirty="0">
                  <a:cs typeface="Arial" panose="020B0604020202020204" pitchFamily="34" charset="0"/>
                </a:endParaRPr>
              </a:p>
            </p:txBody>
          </p:sp>
          <p:sp>
            <p:nvSpPr>
              <p:cNvPr id="57" name="TextBox 56">
                <a:extLst>
                  <a:ext uri="{FF2B5EF4-FFF2-40B4-BE49-F238E27FC236}">
                    <a16:creationId xmlns:a16="http://schemas.microsoft.com/office/drawing/2014/main" id="{9CD21440-5148-42CD-9A6C-5BD4C3007259}"/>
                  </a:ext>
                </a:extLst>
              </p:cNvPr>
              <p:cNvSpPr txBox="1"/>
              <p:nvPr/>
            </p:nvSpPr>
            <p:spPr>
              <a:xfrm>
                <a:off x="10896600" y="4847929"/>
                <a:ext cx="970547" cy="369332"/>
              </a:xfrm>
              <a:prstGeom prst="rect">
                <a:avLst/>
              </a:prstGeom>
              <a:noFill/>
            </p:spPr>
            <p:txBody>
              <a:bodyPr wrap="square" rtlCol="0">
                <a:spAutoFit/>
              </a:bodyPr>
              <a:lstStyle/>
              <a:p>
                <a:pPr algn="ctr"/>
                <a:r>
                  <a:rPr lang="en-US" dirty="0">
                    <a:latin typeface="+mn-lt"/>
                    <a:cs typeface="Arial" panose="020B0604020202020204" pitchFamily="34" charset="0"/>
                  </a:rPr>
                  <a:t>Pier B</a:t>
                </a:r>
              </a:p>
            </p:txBody>
          </p:sp>
          <p:sp>
            <p:nvSpPr>
              <p:cNvPr id="58" name="Oval 57">
                <a:extLst>
                  <a:ext uri="{FF2B5EF4-FFF2-40B4-BE49-F238E27FC236}">
                    <a16:creationId xmlns:a16="http://schemas.microsoft.com/office/drawing/2014/main" id="{A9FB6786-87D5-4113-A898-DD261D1379F6}"/>
                  </a:ext>
                </a:extLst>
              </p:cNvPr>
              <p:cNvSpPr/>
              <p:nvPr/>
            </p:nvSpPr>
            <p:spPr>
              <a:xfrm>
                <a:off x="10031278" y="4114800"/>
                <a:ext cx="533400" cy="533400"/>
              </a:xfrm>
              <a:prstGeom prst="ellipse">
                <a:avLst/>
              </a:prstGeom>
              <a:solidFill>
                <a:srgbClr val="92D0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cs typeface="Arial" panose="020B0604020202020204" pitchFamily="34" charset="0"/>
                </a:endParaRPr>
              </a:p>
            </p:txBody>
          </p:sp>
          <p:sp>
            <p:nvSpPr>
              <p:cNvPr id="59" name="TextBox 58">
                <a:extLst>
                  <a:ext uri="{FF2B5EF4-FFF2-40B4-BE49-F238E27FC236}">
                    <a16:creationId xmlns:a16="http://schemas.microsoft.com/office/drawing/2014/main" id="{749690AE-58D5-4D6C-9DA3-F399E6E2397F}"/>
                  </a:ext>
                </a:extLst>
              </p:cNvPr>
              <p:cNvSpPr txBox="1"/>
              <p:nvPr/>
            </p:nvSpPr>
            <p:spPr>
              <a:xfrm>
                <a:off x="10145578" y="4193816"/>
                <a:ext cx="304800" cy="369332"/>
              </a:xfrm>
              <a:prstGeom prst="rect">
                <a:avLst/>
              </a:prstGeom>
              <a:noFill/>
            </p:spPr>
            <p:txBody>
              <a:bodyPr wrap="square" rtlCol="0">
                <a:spAutoFit/>
              </a:bodyPr>
              <a:lstStyle/>
              <a:p>
                <a:pPr algn="ctr"/>
                <a:r>
                  <a:rPr lang="en-US" dirty="0">
                    <a:latin typeface="+mn-lt"/>
                    <a:cs typeface="Arial" panose="020B0604020202020204" pitchFamily="34" charset="0"/>
                  </a:rPr>
                  <a:t>2</a:t>
                </a:r>
              </a:p>
            </p:txBody>
          </p:sp>
          <p:sp>
            <p:nvSpPr>
              <p:cNvPr id="60" name="Rectangle 59">
                <a:extLst>
                  <a:ext uri="{FF2B5EF4-FFF2-40B4-BE49-F238E27FC236}">
                    <a16:creationId xmlns:a16="http://schemas.microsoft.com/office/drawing/2014/main" id="{868608CB-53DD-49A1-95D8-75342CF1C4B4}"/>
                  </a:ext>
                </a:extLst>
              </p:cNvPr>
              <p:cNvSpPr/>
              <p:nvPr/>
            </p:nvSpPr>
            <p:spPr>
              <a:xfrm>
                <a:off x="10916653" y="5257800"/>
                <a:ext cx="970547"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cs typeface="Arial" panose="020B0604020202020204" pitchFamily="34" charset="0"/>
                  </a:rPr>
                  <a:t>g</a:t>
                </a:r>
                <a:r>
                  <a:rPr lang="en-US" baseline="-25000" dirty="0" err="1">
                    <a:solidFill>
                      <a:schemeClr val="tx1"/>
                    </a:solidFill>
                    <a:cs typeface="Arial" panose="020B0604020202020204" pitchFamily="34" charset="0"/>
                  </a:rPr>
                  <a:t>C</a:t>
                </a:r>
                <a:endParaRPr lang="en-US" dirty="0">
                  <a:cs typeface="Arial" panose="020B0604020202020204" pitchFamily="34" charset="0"/>
                </a:endParaRPr>
              </a:p>
            </p:txBody>
          </p:sp>
          <p:sp>
            <p:nvSpPr>
              <p:cNvPr id="61" name="TextBox 60">
                <a:extLst>
                  <a:ext uri="{FF2B5EF4-FFF2-40B4-BE49-F238E27FC236}">
                    <a16:creationId xmlns:a16="http://schemas.microsoft.com/office/drawing/2014/main" id="{8F3335A5-A77E-4E06-AFD4-C9612848DFF2}"/>
                  </a:ext>
                </a:extLst>
              </p:cNvPr>
              <p:cNvSpPr txBox="1"/>
              <p:nvPr/>
            </p:nvSpPr>
            <p:spPr>
              <a:xfrm>
                <a:off x="10910161" y="6143329"/>
                <a:ext cx="970547" cy="369332"/>
              </a:xfrm>
              <a:prstGeom prst="rect">
                <a:avLst/>
              </a:prstGeom>
              <a:noFill/>
            </p:spPr>
            <p:txBody>
              <a:bodyPr wrap="square" rtlCol="0">
                <a:spAutoFit/>
              </a:bodyPr>
              <a:lstStyle/>
              <a:p>
                <a:pPr algn="ctr"/>
                <a:r>
                  <a:rPr lang="en-US" dirty="0">
                    <a:latin typeface="+mn-lt"/>
                    <a:cs typeface="Arial" panose="020B0604020202020204" pitchFamily="34" charset="0"/>
                  </a:rPr>
                  <a:t>Pier C</a:t>
                </a:r>
              </a:p>
            </p:txBody>
          </p:sp>
          <p:sp>
            <p:nvSpPr>
              <p:cNvPr id="62" name="Oval 61">
                <a:extLst>
                  <a:ext uri="{FF2B5EF4-FFF2-40B4-BE49-F238E27FC236}">
                    <a16:creationId xmlns:a16="http://schemas.microsoft.com/office/drawing/2014/main" id="{40C66383-0951-4307-8D4E-606BC6594323}"/>
                  </a:ext>
                </a:extLst>
              </p:cNvPr>
              <p:cNvSpPr/>
              <p:nvPr/>
            </p:nvSpPr>
            <p:spPr>
              <a:xfrm>
                <a:off x="10044839" y="5410200"/>
                <a:ext cx="533400" cy="533400"/>
              </a:xfrm>
              <a:prstGeom prst="ellipse">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cs typeface="Arial" panose="020B0604020202020204" pitchFamily="34" charset="0"/>
                </a:endParaRPr>
              </a:p>
            </p:txBody>
          </p:sp>
          <p:sp>
            <p:nvSpPr>
              <p:cNvPr id="63" name="TextBox 62">
                <a:extLst>
                  <a:ext uri="{FF2B5EF4-FFF2-40B4-BE49-F238E27FC236}">
                    <a16:creationId xmlns:a16="http://schemas.microsoft.com/office/drawing/2014/main" id="{654C9B38-591E-44FA-A333-17FA3C6C0EDC}"/>
                  </a:ext>
                </a:extLst>
              </p:cNvPr>
              <p:cNvSpPr txBox="1"/>
              <p:nvPr/>
            </p:nvSpPr>
            <p:spPr>
              <a:xfrm>
                <a:off x="10143899" y="5489216"/>
                <a:ext cx="335280" cy="369332"/>
              </a:xfrm>
              <a:prstGeom prst="rect">
                <a:avLst/>
              </a:prstGeom>
              <a:noFill/>
            </p:spPr>
            <p:txBody>
              <a:bodyPr wrap="square" rtlCol="0">
                <a:spAutoFit/>
              </a:bodyPr>
              <a:lstStyle/>
              <a:p>
                <a:pPr algn="ctr"/>
                <a:r>
                  <a:rPr lang="en-US" dirty="0">
                    <a:latin typeface="+mn-lt"/>
                    <a:cs typeface="Arial" panose="020B0604020202020204" pitchFamily="34" charset="0"/>
                  </a:rPr>
                  <a:t>3</a:t>
                </a:r>
              </a:p>
            </p:txBody>
          </p:sp>
          <p:pic>
            <p:nvPicPr>
              <p:cNvPr id="30726" name="Picture 30725">
                <a:extLst>
                  <a:ext uri="{FF2B5EF4-FFF2-40B4-BE49-F238E27FC236}">
                    <a16:creationId xmlns:a16="http://schemas.microsoft.com/office/drawing/2014/main" id="{F31DBEE9-5953-4A4B-B6AB-57705AA95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76" y="4191000"/>
                <a:ext cx="2980322" cy="2569648"/>
              </a:xfrm>
              <a:prstGeom prst="rect">
                <a:avLst/>
              </a:prstGeom>
            </p:spPr>
          </p:pic>
          <p:sp>
            <p:nvSpPr>
              <p:cNvPr id="68" name="Rectangle 67">
                <a:extLst>
                  <a:ext uri="{FF2B5EF4-FFF2-40B4-BE49-F238E27FC236}">
                    <a16:creationId xmlns:a16="http://schemas.microsoft.com/office/drawing/2014/main" id="{9865B861-5EA6-4E00-A8A3-1375E0306D39}"/>
                  </a:ext>
                </a:extLst>
              </p:cNvPr>
              <p:cNvSpPr/>
              <p:nvPr/>
            </p:nvSpPr>
            <p:spPr>
              <a:xfrm>
                <a:off x="4605036" y="4847929"/>
                <a:ext cx="4844240" cy="1754326"/>
              </a:xfrm>
              <a:prstGeom prst="rect">
                <a:avLst/>
              </a:prstGeom>
            </p:spPr>
            <p:txBody>
              <a:bodyPr wrap="square">
                <a:spAutoFit/>
              </a:bodyPr>
              <a:lstStyle/>
              <a:p>
                <a:pPr>
                  <a:lnSpc>
                    <a:spcPct val="90000"/>
                  </a:lnSpc>
                </a:pPr>
                <a:r>
                  <a:rPr lang="en-US" altLang="zh-CN" sz="2000" dirty="0">
                    <a:latin typeface="+mn-lt"/>
                    <a:cs typeface="Arial" panose="020B0604020202020204" pitchFamily="34" charset="0"/>
                  </a:rPr>
                  <a:t>Plug and chug, and the LSA spits out: </a:t>
                </a:r>
              </a:p>
              <a:p>
                <a:pPr marL="342900" indent="-342900">
                  <a:lnSpc>
                    <a:spcPct val="90000"/>
                  </a:lnSpc>
                  <a:buFont typeface="Arial" panose="020B0604020202020204" pitchFamily="34" charset="0"/>
                  <a:buChar char="•"/>
                </a:pPr>
                <a:r>
                  <a:rPr lang="en-US" altLang="zh-CN" sz="2000" b="1" dirty="0">
                    <a:latin typeface="+mn-lt"/>
                    <a:cs typeface="Arial" panose="020B0604020202020204" pitchFamily="34" charset="0"/>
                  </a:rPr>
                  <a:t>best estimate of each instrument’s offset </a:t>
                </a:r>
                <a:r>
                  <a:rPr lang="en-US" altLang="zh-CN" sz="2000" dirty="0">
                    <a:latin typeface="+mn-lt"/>
                    <a:cs typeface="Arial" panose="020B0604020202020204" pitchFamily="34" charset="0"/>
                  </a:rPr>
                  <a:t>relative to the overall mean: </a:t>
                </a:r>
              </a:p>
              <a:p>
                <a:pPr lvl="1">
                  <a:lnSpc>
                    <a:spcPct val="90000"/>
                  </a:lnSpc>
                </a:pPr>
                <a:r>
                  <a:rPr lang="en-US" sz="2000" dirty="0">
                    <a:latin typeface="+mn-lt"/>
                    <a:cs typeface="Arial" panose="020B0604020202020204" pitchFamily="34" charset="0"/>
                  </a:rPr>
                  <a:t>δ</a:t>
                </a:r>
                <a:r>
                  <a:rPr lang="en-US" sz="2000" baseline="-25000" dirty="0">
                    <a:latin typeface="+mn-lt"/>
                    <a:cs typeface="Arial" panose="020B0604020202020204" pitchFamily="34" charset="0"/>
                  </a:rPr>
                  <a:t>1</a:t>
                </a:r>
                <a:r>
                  <a:rPr lang="en-US" sz="2000" dirty="0">
                    <a:latin typeface="+mn-lt"/>
                    <a:cs typeface="Arial" panose="020B0604020202020204" pitchFamily="34" charset="0"/>
                  </a:rPr>
                  <a:t> , δ</a:t>
                </a:r>
                <a:r>
                  <a:rPr lang="en-US" sz="2000" baseline="-25000" dirty="0">
                    <a:latin typeface="+mn-lt"/>
                    <a:cs typeface="Arial" panose="020B0604020202020204" pitchFamily="34" charset="0"/>
                  </a:rPr>
                  <a:t>2</a:t>
                </a:r>
                <a:r>
                  <a:rPr lang="en-US" sz="2000" dirty="0">
                    <a:latin typeface="+mn-lt"/>
                    <a:cs typeface="Arial" panose="020B0604020202020204" pitchFamily="34" charset="0"/>
                  </a:rPr>
                  <a:t> , and δ</a:t>
                </a:r>
                <a:r>
                  <a:rPr lang="en-US" sz="2000" baseline="-25000" dirty="0">
                    <a:latin typeface="+mn-lt"/>
                    <a:cs typeface="Arial" panose="020B0604020202020204" pitchFamily="34" charset="0"/>
                  </a:rPr>
                  <a:t>3</a:t>
                </a:r>
              </a:p>
              <a:p>
                <a:pPr marL="342900" indent="-342900">
                  <a:lnSpc>
                    <a:spcPct val="90000"/>
                  </a:lnSpc>
                  <a:buFont typeface="Arial" panose="020B0604020202020204" pitchFamily="34" charset="0"/>
                  <a:buChar char="•"/>
                </a:pPr>
                <a:r>
                  <a:rPr lang="en-US" altLang="zh-CN" sz="2000" dirty="0">
                    <a:latin typeface="+mn-lt"/>
                    <a:cs typeface="Arial" panose="020B0604020202020204" pitchFamily="34" charset="0"/>
                  </a:rPr>
                  <a:t>the best estimate of the “true” gravity values on Piers A, B, and C</a:t>
                </a:r>
              </a:p>
            </p:txBody>
          </p:sp>
        </p:grpSp>
        <p:sp>
          <p:nvSpPr>
            <p:cNvPr id="30729" name="Left Brace 30728">
              <a:extLst>
                <a:ext uri="{FF2B5EF4-FFF2-40B4-BE49-F238E27FC236}">
                  <a16:creationId xmlns:a16="http://schemas.microsoft.com/office/drawing/2014/main" id="{CE197EC0-D703-4FBC-8FDC-AF4D82DEF698}"/>
                </a:ext>
              </a:extLst>
            </p:cNvPr>
            <p:cNvSpPr/>
            <p:nvPr/>
          </p:nvSpPr>
          <p:spPr>
            <a:xfrm>
              <a:off x="9557084" y="2670974"/>
              <a:ext cx="558342" cy="347632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cs typeface="Arial" panose="020B0604020202020204" pitchFamily="34" charset="0"/>
              </a:endParaRPr>
            </a:p>
          </p:txBody>
        </p:sp>
      </p:grpSp>
      <p:sp>
        <p:nvSpPr>
          <p:cNvPr id="30734" name="Rectangle 30733">
            <a:extLst>
              <a:ext uri="{FF2B5EF4-FFF2-40B4-BE49-F238E27FC236}">
                <a16:creationId xmlns:a16="http://schemas.microsoft.com/office/drawing/2014/main" id="{83CF2F18-CD6B-4B0F-85C6-3B9D18A83220}"/>
              </a:ext>
            </a:extLst>
          </p:cNvPr>
          <p:cNvSpPr/>
          <p:nvPr/>
        </p:nvSpPr>
        <p:spPr>
          <a:xfrm>
            <a:off x="77200" y="1529124"/>
            <a:ext cx="11582399" cy="646331"/>
          </a:xfrm>
          <a:prstGeom prst="rect">
            <a:avLst/>
          </a:prstGeom>
        </p:spPr>
        <p:txBody>
          <a:bodyPr wrap="square">
            <a:spAutoFit/>
          </a:bodyPr>
          <a:lstStyle/>
          <a:p>
            <a:pPr marL="342900" indent="-342900">
              <a:lnSpc>
                <a:spcPct val="90000"/>
              </a:lnSpc>
              <a:spcBef>
                <a:spcPct val="20000"/>
              </a:spcBef>
              <a:buFont typeface="Arial" panose="020B0604020202020204" pitchFamily="34" charset="0"/>
              <a:buChar char="•"/>
              <a:tabLst>
                <a:tab pos="0" algn="l"/>
              </a:tabLst>
            </a:pPr>
            <a:r>
              <a:rPr lang="en-US" altLang="zh-CN" sz="2000" dirty="0">
                <a:latin typeface="+mn-lt"/>
                <a:ea typeface="MS PGothic" panose="020B0600070205080204" pitchFamily="34" charset="-128"/>
                <a:cs typeface="Arial" panose="020B0604020202020204" pitchFamily="34" charset="0"/>
              </a:rPr>
              <a:t>But each measurement will have some uncertainty and “noise”…  The results may not even be self-consistent!</a:t>
            </a:r>
          </a:p>
        </p:txBody>
      </p:sp>
      <p:grpSp>
        <p:nvGrpSpPr>
          <p:cNvPr id="30746" name="Group 30745">
            <a:extLst>
              <a:ext uri="{FF2B5EF4-FFF2-40B4-BE49-F238E27FC236}">
                <a16:creationId xmlns:a16="http://schemas.microsoft.com/office/drawing/2014/main" id="{997EDDB3-0248-4BB7-9763-0107C7A67091}"/>
              </a:ext>
            </a:extLst>
          </p:cNvPr>
          <p:cNvGrpSpPr/>
          <p:nvPr/>
        </p:nvGrpSpPr>
        <p:grpSpPr>
          <a:xfrm>
            <a:off x="75201" y="2127969"/>
            <a:ext cx="11488153" cy="1994655"/>
            <a:chOff x="77200" y="2120145"/>
            <a:chExt cx="11488153" cy="1994655"/>
          </a:xfrm>
        </p:grpSpPr>
        <p:sp>
          <p:nvSpPr>
            <p:cNvPr id="30730" name="Rectangle 30729">
              <a:extLst>
                <a:ext uri="{FF2B5EF4-FFF2-40B4-BE49-F238E27FC236}">
                  <a16:creationId xmlns:a16="http://schemas.microsoft.com/office/drawing/2014/main" id="{A640BD0F-5FC1-4490-B26C-0E7C320BC4C9}"/>
                </a:ext>
              </a:extLst>
            </p:cNvPr>
            <p:cNvSpPr/>
            <p:nvPr/>
          </p:nvSpPr>
          <p:spPr>
            <a:xfrm>
              <a:off x="688748" y="3406914"/>
              <a:ext cx="4580820" cy="707886"/>
            </a:xfrm>
            <a:prstGeom prst="rect">
              <a:avLst/>
            </a:prstGeom>
          </p:spPr>
          <p:txBody>
            <a:bodyPr wrap="square">
              <a:spAutoFit/>
            </a:bodyPr>
            <a:lstStyle/>
            <a:p>
              <a:r>
                <a:rPr lang="en-US" sz="2000" dirty="0">
                  <a:latin typeface="+mn-lt"/>
                  <a:cs typeface="Arial" panose="020B0604020202020204" pitchFamily="34" charset="0"/>
                </a:rPr>
                <a:t>Note that the offsets for each instrument have to add to zero: </a:t>
              </a:r>
            </a:p>
          </p:txBody>
        </p:sp>
        <p:grpSp>
          <p:nvGrpSpPr>
            <p:cNvPr id="30742" name="Group 30741">
              <a:extLst>
                <a:ext uri="{FF2B5EF4-FFF2-40B4-BE49-F238E27FC236}">
                  <a16:creationId xmlns:a16="http://schemas.microsoft.com/office/drawing/2014/main" id="{DD6E78AB-E064-4587-B275-E37190C7D531}"/>
                </a:ext>
              </a:extLst>
            </p:cNvPr>
            <p:cNvGrpSpPr/>
            <p:nvPr/>
          </p:nvGrpSpPr>
          <p:grpSpPr>
            <a:xfrm>
              <a:off x="77200" y="2120145"/>
              <a:ext cx="11488153" cy="1108056"/>
              <a:chOff x="77200" y="2120145"/>
              <a:chExt cx="11488153" cy="1108056"/>
            </a:xfrm>
          </p:grpSpPr>
          <p:sp>
            <p:nvSpPr>
              <p:cNvPr id="19" name="Rectangle 18">
                <a:extLst>
                  <a:ext uri="{FF2B5EF4-FFF2-40B4-BE49-F238E27FC236}">
                    <a16:creationId xmlns:a16="http://schemas.microsoft.com/office/drawing/2014/main" id="{3DA23BC9-AE81-464C-A8A3-22454C42689D}"/>
                  </a:ext>
                </a:extLst>
              </p:cNvPr>
              <p:cNvSpPr/>
              <p:nvPr/>
            </p:nvSpPr>
            <p:spPr>
              <a:xfrm>
                <a:off x="687805" y="2858869"/>
                <a:ext cx="9050382" cy="369332"/>
              </a:xfrm>
              <a:prstGeom prst="rect">
                <a:avLst/>
              </a:prstGeom>
            </p:spPr>
            <p:txBody>
              <a:bodyPr wrap="square">
                <a:spAutoFit/>
              </a:bodyPr>
              <a:lstStyle/>
              <a:p>
                <a:pPr>
                  <a:lnSpc>
                    <a:spcPct val="90000"/>
                  </a:lnSpc>
                </a:pPr>
                <a:r>
                  <a:rPr lang="en-US" altLang="zh-CN" sz="2000" dirty="0">
                    <a:latin typeface="+mn-lt"/>
                    <a:cs typeface="Arial" panose="020B0604020202020204" pitchFamily="34" charset="0"/>
                  </a:rPr>
                  <a:t>where </a:t>
                </a:r>
                <a:r>
                  <a:rPr lang="en-US" sz="2000" dirty="0" err="1">
                    <a:latin typeface="+mn-lt"/>
                    <a:cs typeface="Arial" panose="020B0604020202020204" pitchFamily="34" charset="0"/>
                  </a:rPr>
                  <a:t>δ</a:t>
                </a:r>
                <a:r>
                  <a:rPr lang="en-US" sz="2000" baseline="-25000" dirty="0" err="1">
                    <a:latin typeface="+mn-lt"/>
                    <a:cs typeface="Arial" panose="020B0604020202020204" pitchFamily="34" charset="0"/>
                  </a:rPr>
                  <a:t>i</a:t>
                </a:r>
                <a:r>
                  <a:rPr lang="en-US" sz="2000" dirty="0">
                    <a:latin typeface="+mn-lt"/>
                    <a:cs typeface="Arial" panose="020B0604020202020204" pitchFamily="34" charset="0"/>
                  </a:rPr>
                  <a:t> is a (possible) instrument offset, and </a:t>
                </a:r>
                <a:r>
                  <a:rPr lang="el-GR" sz="2000" dirty="0">
                    <a:latin typeface="+mn-lt"/>
                    <a:cs typeface="Arial" panose="020B0604020202020204" pitchFamily="34" charset="0"/>
                  </a:rPr>
                  <a:t>ε</a:t>
                </a:r>
                <a:r>
                  <a:rPr lang="en-US" sz="2000" baseline="-25000" dirty="0" err="1">
                    <a:latin typeface="+mn-lt"/>
                    <a:cs typeface="Arial" panose="020B0604020202020204" pitchFamily="34" charset="0"/>
                  </a:rPr>
                  <a:t>ij</a:t>
                </a:r>
                <a:r>
                  <a:rPr lang="en-US" sz="2000" baseline="-25000" dirty="0">
                    <a:latin typeface="+mn-lt"/>
                    <a:cs typeface="Arial" panose="020B0604020202020204" pitchFamily="34" charset="0"/>
                  </a:rPr>
                  <a:t>  </a:t>
                </a:r>
                <a:r>
                  <a:rPr lang="en-US" sz="2000" dirty="0">
                    <a:latin typeface="+mn-lt"/>
                    <a:cs typeface="Arial" panose="020B0604020202020204" pitchFamily="34" charset="0"/>
                  </a:rPr>
                  <a:t>is the measurement uncertainty.   </a:t>
                </a:r>
                <a:endParaRPr lang="en-US" altLang="zh-CN" sz="2000" dirty="0">
                  <a:latin typeface="+mn-lt"/>
                  <a:cs typeface="Arial" panose="020B0604020202020204" pitchFamily="34" charset="0"/>
                </a:endParaRPr>
              </a:p>
            </p:txBody>
          </p:sp>
          <p:sp>
            <p:nvSpPr>
              <p:cNvPr id="30735" name="Rectangle 30734">
                <a:extLst>
                  <a:ext uri="{FF2B5EF4-FFF2-40B4-BE49-F238E27FC236}">
                    <a16:creationId xmlns:a16="http://schemas.microsoft.com/office/drawing/2014/main" id="{2465E289-3899-40EC-92C8-CAD64BD92BEA}"/>
                  </a:ext>
                </a:extLst>
              </p:cNvPr>
              <p:cNvSpPr/>
              <p:nvPr/>
            </p:nvSpPr>
            <p:spPr>
              <a:xfrm>
                <a:off x="77200" y="2120145"/>
                <a:ext cx="11488153" cy="646331"/>
              </a:xfrm>
              <a:prstGeom prst="rect">
                <a:avLst/>
              </a:prstGeom>
            </p:spPr>
            <p:txBody>
              <a:bodyPr wrap="square">
                <a:spAutoFit/>
              </a:bodyPr>
              <a:lstStyle/>
              <a:p>
                <a:pPr marL="342900" indent="-342900">
                  <a:lnSpc>
                    <a:spcPct val="90000"/>
                  </a:lnSpc>
                  <a:spcBef>
                    <a:spcPct val="20000"/>
                  </a:spcBef>
                  <a:buFont typeface="Arial" panose="020B0604020202020204" pitchFamily="34" charset="0"/>
                  <a:buChar char="•"/>
                  <a:tabLst>
                    <a:tab pos="0" algn="l"/>
                  </a:tabLst>
                </a:pPr>
                <a:r>
                  <a:rPr lang="en-US" altLang="zh-CN" sz="2000" dirty="0">
                    <a:latin typeface="+mn-lt"/>
                    <a:ea typeface="MS PGothic" panose="020B0600070205080204" pitchFamily="34" charset="-128"/>
                    <a:cs typeface="Arial" panose="020B0604020202020204" pitchFamily="34" charset="0"/>
                  </a:rPr>
                  <a:t>Least-squares analysis to the rescue!  We write that the value of g measured by the </a:t>
                </a:r>
                <a:r>
                  <a:rPr lang="en-US" altLang="zh-CN" sz="2000" dirty="0" err="1">
                    <a:latin typeface="+mn-lt"/>
                    <a:ea typeface="MS PGothic" panose="020B0600070205080204" pitchFamily="34" charset="-128"/>
                    <a:cs typeface="Arial" panose="020B0604020202020204" pitchFamily="34" charset="0"/>
                  </a:rPr>
                  <a:t>ith</a:t>
                </a:r>
                <a:r>
                  <a:rPr lang="en-US" altLang="zh-CN" sz="2000" dirty="0">
                    <a:latin typeface="+mn-lt"/>
                    <a:ea typeface="MS PGothic" panose="020B0600070205080204" pitchFamily="34" charset="-128"/>
                    <a:cs typeface="Arial" panose="020B0604020202020204" pitchFamily="34" charset="0"/>
                  </a:rPr>
                  <a:t> instrument on pier j is:</a:t>
                </a:r>
              </a:p>
            </p:txBody>
          </p:sp>
          <p:sp>
            <p:nvSpPr>
              <p:cNvPr id="30738" name="Rectangle 30737">
                <a:extLst>
                  <a:ext uri="{FF2B5EF4-FFF2-40B4-BE49-F238E27FC236}">
                    <a16:creationId xmlns:a16="http://schemas.microsoft.com/office/drawing/2014/main" id="{BD96C1B7-8C21-4C86-9300-E48445AA2379}"/>
                  </a:ext>
                </a:extLst>
              </p:cNvPr>
              <p:cNvSpPr/>
              <p:nvPr/>
            </p:nvSpPr>
            <p:spPr>
              <a:xfrm>
                <a:off x="5026025" y="2405546"/>
                <a:ext cx="1590500" cy="400110"/>
              </a:xfrm>
              <a:prstGeom prst="rect">
                <a:avLst/>
              </a:prstGeom>
            </p:spPr>
            <p:txBody>
              <a:bodyPr wrap="none">
                <a:spAutoFit/>
              </a:bodyPr>
              <a:lstStyle/>
              <a:p>
                <a:pPr algn="ctr"/>
                <a:r>
                  <a:rPr lang="en-US" sz="2000" dirty="0" err="1">
                    <a:latin typeface="+mn-lt"/>
                  </a:rPr>
                  <a:t>g</a:t>
                </a:r>
                <a:r>
                  <a:rPr lang="en-US" sz="2000" baseline="-25000" dirty="0" err="1">
                    <a:latin typeface="+mn-lt"/>
                  </a:rPr>
                  <a:t>ij</a:t>
                </a:r>
                <a:r>
                  <a:rPr lang="en-US" sz="2000" dirty="0">
                    <a:latin typeface="+mn-lt"/>
                  </a:rPr>
                  <a:t> = </a:t>
                </a:r>
                <a:r>
                  <a:rPr lang="en-US" sz="2000" dirty="0" err="1">
                    <a:latin typeface="+mn-lt"/>
                  </a:rPr>
                  <a:t>g</a:t>
                </a:r>
                <a:r>
                  <a:rPr lang="en-US" sz="2000" baseline="-25000" dirty="0" err="1">
                    <a:latin typeface="+mn-lt"/>
                  </a:rPr>
                  <a:t>j</a:t>
                </a:r>
                <a:r>
                  <a:rPr lang="en-US" sz="2000" dirty="0">
                    <a:latin typeface="+mn-lt"/>
                  </a:rPr>
                  <a:t> + </a:t>
                </a:r>
                <a:r>
                  <a:rPr lang="en-US" sz="2000" dirty="0" err="1">
                    <a:latin typeface="+mn-lt"/>
                  </a:rPr>
                  <a:t>δ</a:t>
                </a:r>
                <a:r>
                  <a:rPr lang="en-US" sz="2000" baseline="-25000" dirty="0" err="1">
                    <a:latin typeface="+mn-lt"/>
                  </a:rPr>
                  <a:t>i</a:t>
                </a:r>
                <a:r>
                  <a:rPr lang="en-US" sz="2000" dirty="0">
                    <a:latin typeface="+mn-lt"/>
                  </a:rPr>
                  <a:t> +</a:t>
                </a:r>
                <a:r>
                  <a:rPr lang="el-GR" sz="2000" dirty="0">
                    <a:latin typeface="+mn-lt"/>
                  </a:rPr>
                  <a:t>ε</a:t>
                </a:r>
                <a:r>
                  <a:rPr lang="en-US" sz="2000" baseline="-25000" dirty="0" err="1">
                    <a:latin typeface="+mn-lt"/>
                  </a:rPr>
                  <a:t>ij</a:t>
                </a:r>
                <a:endParaRPr lang="en-US" sz="2000" dirty="0">
                  <a:latin typeface="+mn-lt"/>
                  <a:ea typeface="Times New Roman" panose="02020603050405020304" pitchFamily="18" charset="0"/>
                  <a:cs typeface="Times New Roman" panose="02020603050405020304" pitchFamily="18" charset="0"/>
                </a:endParaRPr>
              </a:p>
            </p:txBody>
          </p:sp>
        </p:grpSp>
      </p:grpSp>
      <mc:AlternateContent xmlns:mc="http://schemas.openxmlformats.org/markup-compatibility/2006">
        <mc:Choice xmlns:a14="http://schemas.microsoft.com/office/drawing/2010/main" Requires="a14">
          <p:graphicFrame>
            <p:nvGraphicFramePr>
              <p:cNvPr id="88" name="Table 87">
                <a:extLst>
                  <a:ext uri="{FF2B5EF4-FFF2-40B4-BE49-F238E27FC236}">
                    <a16:creationId xmlns:a16="http://schemas.microsoft.com/office/drawing/2014/main" id="{708A7D9E-7518-4009-AE25-08B10C3BC969}"/>
                  </a:ext>
                </a:extLst>
              </p:cNvPr>
              <p:cNvGraphicFramePr>
                <a:graphicFrameLocks noGrp="1"/>
              </p:cNvGraphicFramePr>
              <p:nvPr>
                <p:extLst>
                  <p:ext uri="{D42A27DB-BD31-4B8C-83A1-F6EECF244321}">
                    <p14:modId xmlns:p14="http://schemas.microsoft.com/office/powerpoint/2010/main" val="3454396230"/>
                  </p:ext>
                </p:extLst>
              </p:nvPr>
            </p:nvGraphicFramePr>
            <p:xfrm>
              <a:off x="4870125" y="3211341"/>
              <a:ext cx="2370219" cy="1114679"/>
            </p:xfrm>
            <a:graphic>
              <a:graphicData uri="http://schemas.openxmlformats.org/drawingml/2006/table">
                <a:tbl>
                  <a:tblPr firstRow="1" firstCol="1" bandRow="1">
                    <a:tableStyleId>{5C22544A-7EE6-4342-B048-85BDC9FD1C3A}</a:tableStyleId>
                  </a:tblPr>
                  <a:tblGrid>
                    <a:gridCol w="2370219">
                      <a:extLst>
                        <a:ext uri="{9D8B030D-6E8A-4147-A177-3AD203B41FA5}">
                          <a16:colId xmlns:a16="http://schemas.microsoft.com/office/drawing/2014/main" val="1890023331"/>
                        </a:ext>
                      </a:extLst>
                    </a:gridCol>
                  </a:tblGrid>
                  <a:tr h="852845">
                    <a:tc>
                      <a:txBody>
                        <a:bodyPr/>
                        <a:lstStyle/>
                        <a:p>
                          <a:pPr marL="0" marR="0">
                            <a:spcBef>
                              <a:spcPts val="0"/>
                            </a:spcBef>
                            <a:spcAft>
                              <a:spcPts val="0"/>
                            </a:spcAft>
                          </a:pPr>
                          <a:r>
                            <a:rPr lang="en-US" sz="1200" dirty="0">
                              <a:effectLst/>
                            </a:rPr>
                            <a:t> </a:t>
                          </a:r>
                        </a:p>
                        <a:p>
                          <a:pPr marL="0" marR="0" algn="ctr" defTabSz="609585" rtl="0" eaLnBrk="1" latinLnBrk="0" hangingPunct="1">
                            <a:spcBef>
                              <a:spcPts val="0"/>
                            </a:spcBef>
                            <a:spcAft>
                              <a:spcPts val="0"/>
                            </a:spcAft>
                          </a:pPr>
                          <a14:m>
                            <m:oMathPara xmlns:m="http://schemas.openxmlformats.org/officeDocument/2006/math">
                              <m:oMathParaPr>
                                <m:jc m:val="centerGroup"/>
                              </m:oMathParaPr>
                              <m:oMath xmlns:m="http://schemas.openxmlformats.org/officeDocument/2006/math">
                                <m:nary>
                                  <m:naryPr>
                                    <m:chr m:val="∑"/>
                                    <m:limLoc m:val="undOvr"/>
                                    <m:ctrlPr>
                                      <a:rPr lang="en-US" sz="1800" b="0" i="1" kern="1200">
                                        <a:solidFill>
                                          <a:schemeClr val="tx1"/>
                                        </a:solidFill>
                                        <a:effectLst/>
                                        <a:latin typeface="Cambria Math" panose="02040503050406030204" pitchFamily="18" charset="0"/>
                                        <a:ea typeface="+mn-ea"/>
                                        <a:cs typeface="+mn-cs"/>
                                      </a:rPr>
                                    </m:ctrlPr>
                                  </m:naryPr>
                                  <m:sub>
                                    <m:r>
                                      <a:rPr lang="en-US" sz="1800" b="0" kern="1200">
                                        <a:solidFill>
                                          <a:schemeClr val="tx1"/>
                                        </a:solidFill>
                                        <a:effectLst/>
                                        <a:latin typeface="Cambria Math" panose="02040503050406030204" pitchFamily="18" charset="0"/>
                                        <a:ea typeface="+mn-ea"/>
                                        <a:cs typeface="+mn-cs"/>
                                      </a:rPr>
                                      <m:t>𝑖</m:t>
                                    </m:r>
                                    <m:r>
                                      <a:rPr lang="en-US" sz="1800" b="0" kern="1200">
                                        <a:solidFill>
                                          <a:schemeClr val="tx1"/>
                                        </a:solidFill>
                                        <a:effectLst/>
                                        <a:latin typeface="Cambria Math" panose="02040503050406030204" pitchFamily="18" charset="0"/>
                                        <a:ea typeface="+mn-ea"/>
                                        <a:cs typeface="+mn-cs"/>
                                      </a:rPr>
                                      <m:t>=1</m:t>
                                    </m:r>
                                  </m:sub>
                                  <m:sup>
                                    <m:r>
                                      <a:rPr lang="en-US" sz="1800" b="0" kern="1200">
                                        <a:solidFill>
                                          <a:schemeClr val="tx1"/>
                                        </a:solidFill>
                                        <a:effectLst/>
                                        <a:latin typeface="Cambria Math" panose="02040503050406030204" pitchFamily="18" charset="0"/>
                                        <a:ea typeface="+mn-ea"/>
                                        <a:cs typeface="+mn-cs"/>
                                      </a:rPr>
                                      <m:t>𝑛</m:t>
                                    </m:r>
                                  </m:sup>
                                  <m:e>
                                    <m:sSub>
                                      <m:sSubPr>
                                        <m:ctrlPr>
                                          <a:rPr lang="en-US" sz="1800" b="0" i="1" kern="1200">
                                            <a:solidFill>
                                              <a:schemeClr val="tx1"/>
                                            </a:solidFill>
                                            <a:effectLst/>
                                            <a:latin typeface="Cambria Math" panose="02040503050406030204" pitchFamily="18" charset="0"/>
                                            <a:ea typeface="+mn-ea"/>
                                            <a:cs typeface="+mn-cs"/>
                                          </a:rPr>
                                        </m:ctrlPr>
                                      </m:sSubPr>
                                      <m:e>
                                        <m:r>
                                          <a:rPr lang="en-US" sz="1800" b="0" kern="1200">
                                            <a:solidFill>
                                              <a:schemeClr val="tx1"/>
                                            </a:solidFill>
                                            <a:effectLst/>
                                            <a:latin typeface="Cambria Math" panose="02040503050406030204" pitchFamily="18" charset="0"/>
                                            <a:ea typeface="+mn-ea"/>
                                            <a:cs typeface="+mn-cs"/>
                                          </a:rPr>
                                          <m:t>𝛿</m:t>
                                        </m:r>
                                      </m:e>
                                      <m:sub>
                                        <m:r>
                                          <a:rPr lang="en-US" sz="1800" b="0" kern="1200">
                                            <a:solidFill>
                                              <a:schemeClr val="tx1"/>
                                            </a:solidFill>
                                            <a:effectLst/>
                                            <a:latin typeface="Cambria Math" panose="02040503050406030204" pitchFamily="18" charset="0"/>
                                            <a:ea typeface="+mn-ea"/>
                                            <a:cs typeface="+mn-cs"/>
                                          </a:rPr>
                                          <m:t>𝑖</m:t>
                                        </m:r>
                                      </m:sub>
                                    </m:sSub>
                                  </m:e>
                                </m:nary>
                                <m:r>
                                  <a:rPr lang="en-US" sz="1800" b="0" kern="1200">
                                    <a:solidFill>
                                      <a:schemeClr val="tx1"/>
                                    </a:solidFill>
                                    <a:effectLst/>
                                    <a:latin typeface="Cambria Math" panose="02040503050406030204" pitchFamily="18" charset="0"/>
                                    <a:ea typeface="+mn-ea"/>
                                    <a:cs typeface="+mn-cs"/>
                                  </a:rPr>
                                  <m:t>=</m:t>
                                </m:r>
                                <m:r>
                                  <a:rPr lang="en-US" sz="1800" b="0" i="0" kern="1200" smtClean="0">
                                    <a:solidFill>
                                      <a:schemeClr val="tx1"/>
                                    </a:solidFill>
                                    <a:effectLst/>
                                    <a:latin typeface="Cambria Math" panose="02040503050406030204" pitchFamily="18" charset="0"/>
                                    <a:ea typeface="+mn-ea"/>
                                    <a:cs typeface="+mn-cs"/>
                                  </a:rPr>
                                  <m:t>0</m:t>
                                </m:r>
                              </m:oMath>
                            </m:oMathPara>
                          </a14:m>
                          <a:endParaRPr lang="en-US" sz="1800" b="0" kern="1200" dirty="0">
                            <a:solidFill>
                              <a:schemeClr val="tx1"/>
                            </a:solidFill>
                            <a:effectLst/>
                            <a:latin typeface="+mn-lt"/>
                            <a:ea typeface="+mn-ea"/>
                            <a:cs typeface="+mn-cs"/>
                          </a:endParaRP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995794534"/>
                      </a:ext>
                    </a:extLst>
                  </a:tr>
                </a:tbl>
              </a:graphicData>
            </a:graphic>
          </p:graphicFrame>
        </mc:Choice>
        <mc:Fallback>
          <p:graphicFrame>
            <p:nvGraphicFramePr>
              <p:cNvPr id="88" name="Table 87">
                <a:extLst>
                  <a:ext uri="{FF2B5EF4-FFF2-40B4-BE49-F238E27FC236}">
                    <a16:creationId xmlns:a16="http://schemas.microsoft.com/office/drawing/2014/main" id="{708A7D9E-7518-4009-AE25-08B10C3BC969}"/>
                  </a:ext>
                </a:extLst>
              </p:cNvPr>
              <p:cNvGraphicFramePr>
                <a:graphicFrameLocks noGrp="1"/>
              </p:cNvGraphicFramePr>
              <p:nvPr>
                <p:extLst>
                  <p:ext uri="{D42A27DB-BD31-4B8C-83A1-F6EECF244321}">
                    <p14:modId xmlns:p14="http://schemas.microsoft.com/office/powerpoint/2010/main" val="3454396230"/>
                  </p:ext>
                </p:extLst>
              </p:nvPr>
            </p:nvGraphicFramePr>
            <p:xfrm>
              <a:off x="4870125" y="3211341"/>
              <a:ext cx="2370219" cy="1114679"/>
            </p:xfrm>
            <a:graphic>
              <a:graphicData uri="http://schemas.openxmlformats.org/drawingml/2006/table">
                <a:tbl>
                  <a:tblPr firstRow="1" firstCol="1" bandRow="1">
                    <a:tableStyleId>{5C22544A-7EE6-4342-B048-85BDC9FD1C3A}</a:tableStyleId>
                  </a:tblPr>
                  <a:tblGrid>
                    <a:gridCol w="2370219">
                      <a:extLst>
                        <a:ext uri="{9D8B030D-6E8A-4147-A177-3AD203B41FA5}">
                          <a16:colId xmlns:a16="http://schemas.microsoft.com/office/drawing/2014/main" val="1890023331"/>
                        </a:ext>
                      </a:extLst>
                    </a:gridCol>
                  </a:tblGrid>
                  <a:tr h="1114679">
                    <a:tc>
                      <a:txBody>
                        <a:bodyPr/>
                        <a:lstStyle/>
                        <a:p>
                          <a:endParaRPr lang="en-US"/>
                        </a:p>
                      </a:txBody>
                      <a:tcPr marL="68580" marR="68580" marT="0" marB="0" anchor="ctr">
                        <a:blipFill>
                          <a:blip r:embed="rId4"/>
                          <a:stretch>
                            <a:fillRect l="-532" t="-64045" r="-1064" b="-104494"/>
                          </a:stretch>
                        </a:blipFill>
                      </a:tcPr>
                    </a:tc>
                    <a:extLst>
                      <a:ext uri="{0D108BD9-81ED-4DB2-BD59-A6C34878D82A}">
                        <a16:rowId xmlns:a16="http://schemas.microsoft.com/office/drawing/2014/main" val="995794534"/>
                      </a:ext>
                    </a:extLst>
                  </a:tr>
                </a:tbl>
              </a:graphicData>
            </a:graphic>
          </p:graphicFrame>
        </mc:Fallback>
      </mc:AlternateContent>
    </p:spTree>
    <p:extLst>
      <p:ext uri="{BB962C8B-B14F-4D97-AF65-F5344CB8AC3E}">
        <p14:creationId xmlns:p14="http://schemas.microsoft.com/office/powerpoint/2010/main" val="40481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1327505" y="561434"/>
            <a:ext cx="9067800" cy="304800"/>
          </a:xfrm>
        </p:spPr>
        <p:txBody>
          <a:bodyPr>
            <a:noAutofit/>
          </a:bodyPr>
          <a:lstStyle/>
          <a:p>
            <a:pPr eaLnBrk="1" hangingPunct="1"/>
            <a:r>
              <a:rPr lang="en-US" altLang="en-US" sz="3200" b="1" dirty="0">
                <a:latin typeface="+mn-lt"/>
                <a:cs typeface="Arial" panose="020B0604020202020204" pitchFamily="34" charset="0"/>
              </a:rPr>
              <a:t>(And there’s even more math…)</a:t>
            </a:r>
          </a:p>
        </p:txBody>
      </p:sp>
      <p:sp>
        <p:nvSpPr>
          <p:cNvPr id="30723" name="Rectangle 3"/>
          <p:cNvSpPr txBox="1">
            <a:spLocks noChangeArrowheads="1"/>
          </p:cNvSpPr>
          <p:nvPr/>
        </p:nvSpPr>
        <p:spPr bwMode="auto">
          <a:xfrm>
            <a:off x="75201" y="959359"/>
            <a:ext cx="12039599"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3 instruments on 3 piers over 3 nights is a pretty simple comparison</a:t>
            </a:r>
          </a:p>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What if you have 8 instruments on 8 piers over 4 nights?</a:t>
            </a:r>
          </a:p>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Or 9 instruments on 8 piers over 4 nights?   </a:t>
            </a:r>
          </a:p>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Who measures where, when? </a:t>
            </a:r>
          </a:p>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Getting the maximum overlap of all instruments is crucial!</a:t>
            </a:r>
          </a:p>
          <a:p>
            <a:pPr eaLnBrk="1" hangingPunct="1">
              <a:lnSpc>
                <a:spcPct val="90000"/>
              </a:lnSpc>
            </a:pPr>
            <a:r>
              <a:rPr lang="en-US" altLang="zh-CN" sz="2000" dirty="0">
                <a:latin typeface="+mn-lt"/>
                <a:ea typeface="MS PGothic" panose="020B0600070205080204" pitchFamily="34" charset="-128"/>
                <a:cs typeface="Arial" panose="020B0604020202020204" pitchFamily="34" charset="0"/>
              </a:rPr>
              <a:t>We* have software for that!  Here are the 9,8,4 results:</a:t>
            </a:r>
          </a:p>
        </p:txBody>
      </p:sp>
      <p:sp>
        <p:nvSpPr>
          <p:cNvPr id="90" name="Oval Callout 4">
            <a:extLst>
              <a:ext uri="{FF2B5EF4-FFF2-40B4-BE49-F238E27FC236}">
                <a16:creationId xmlns:a16="http://schemas.microsoft.com/office/drawing/2014/main" id="{28FDA757-6BCE-42CE-8D8E-BA90541D2E2E}"/>
              </a:ext>
            </a:extLst>
          </p:cNvPr>
          <p:cNvSpPr/>
          <p:nvPr/>
        </p:nvSpPr>
        <p:spPr>
          <a:xfrm>
            <a:off x="9874392" y="821008"/>
            <a:ext cx="2057400" cy="1049975"/>
          </a:xfrm>
          <a:prstGeom prst="wedgeEllipseCallout">
            <a:avLst>
              <a:gd name="adj1" fmla="val -188839"/>
              <a:gd name="adj2" fmla="val 10581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Of course, this also has a fancy name:  Combinatorics</a:t>
            </a:r>
            <a:endParaRPr lang="en-US" altLang="en-US" sz="1400" baseline="30000" dirty="0">
              <a:solidFill>
                <a:srgbClr val="FF0000"/>
              </a:solidFill>
              <a:ea typeface="MS PGothic" panose="020B0600070205080204" pitchFamily="34" charset="-128"/>
            </a:endParaRPr>
          </a:p>
        </p:txBody>
      </p:sp>
      <p:pic>
        <p:nvPicPr>
          <p:cNvPr id="4" name="Picture 3" descr="Text&#10;&#10;Description automatically generated with low confidence">
            <a:extLst>
              <a:ext uri="{FF2B5EF4-FFF2-40B4-BE49-F238E27FC236}">
                <a16:creationId xmlns:a16="http://schemas.microsoft.com/office/drawing/2014/main" id="{C9E24BE3-82B6-3169-251E-3DABC475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5865187"/>
            <a:ext cx="7772400" cy="735226"/>
          </a:xfrm>
          <a:prstGeom prst="rect">
            <a:avLst/>
          </a:prstGeom>
        </p:spPr>
      </p:pic>
      <p:grpSp>
        <p:nvGrpSpPr>
          <p:cNvPr id="13" name="Group 12">
            <a:extLst>
              <a:ext uri="{FF2B5EF4-FFF2-40B4-BE49-F238E27FC236}">
                <a16:creationId xmlns:a16="http://schemas.microsoft.com/office/drawing/2014/main" id="{199AA62B-30E7-4AC1-4734-DF8A7FCD3BC5}"/>
              </a:ext>
            </a:extLst>
          </p:cNvPr>
          <p:cNvGrpSpPr/>
          <p:nvPr/>
        </p:nvGrpSpPr>
        <p:grpSpPr>
          <a:xfrm>
            <a:off x="1752600" y="3191579"/>
            <a:ext cx="3073400" cy="2150024"/>
            <a:chOff x="2057400" y="3012526"/>
            <a:chExt cx="3073400" cy="2150024"/>
          </a:xfrm>
        </p:grpSpPr>
        <p:pic>
          <p:nvPicPr>
            <p:cNvPr id="11" name="Picture 10" descr="Calendar&#10;&#10;Description automatically generated">
              <a:extLst>
                <a:ext uri="{FF2B5EF4-FFF2-40B4-BE49-F238E27FC236}">
                  <a16:creationId xmlns:a16="http://schemas.microsoft.com/office/drawing/2014/main" id="{A222BC66-A7AC-02B6-0551-AA2789595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3437298"/>
              <a:ext cx="3073400" cy="1725252"/>
            </a:xfrm>
            <a:prstGeom prst="rect">
              <a:avLst/>
            </a:prstGeom>
          </p:spPr>
        </p:pic>
        <p:sp>
          <p:nvSpPr>
            <p:cNvPr id="12" name="TextBox 11">
              <a:extLst>
                <a:ext uri="{FF2B5EF4-FFF2-40B4-BE49-F238E27FC236}">
                  <a16:creationId xmlns:a16="http://schemas.microsoft.com/office/drawing/2014/main" id="{D216A5B4-34CE-608F-378E-6A9CA2F9E943}"/>
                </a:ext>
              </a:extLst>
            </p:cNvPr>
            <p:cNvSpPr txBox="1"/>
            <p:nvPr/>
          </p:nvSpPr>
          <p:spPr>
            <a:xfrm>
              <a:off x="2464335" y="3012526"/>
              <a:ext cx="2259529" cy="369332"/>
            </a:xfrm>
            <a:prstGeom prst="rect">
              <a:avLst/>
            </a:prstGeom>
            <a:noFill/>
          </p:spPr>
          <p:txBody>
            <a:bodyPr wrap="none" rtlCol="0">
              <a:spAutoFit/>
            </a:bodyPr>
            <a:lstStyle/>
            <a:p>
              <a:r>
                <a:rPr lang="en-US" dirty="0">
                  <a:latin typeface="+mn-lt"/>
                </a:rPr>
                <a:t>The optimal schedule:</a:t>
              </a:r>
            </a:p>
          </p:txBody>
        </p:sp>
      </p:grpSp>
      <p:grpSp>
        <p:nvGrpSpPr>
          <p:cNvPr id="18" name="Group 17">
            <a:extLst>
              <a:ext uri="{FF2B5EF4-FFF2-40B4-BE49-F238E27FC236}">
                <a16:creationId xmlns:a16="http://schemas.microsoft.com/office/drawing/2014/main" id="{A1928FCC-C6E1-AE77-A48A-C2C71493941E}"/>
              </a:ext>
            </a:extLst>
          </p:cNvPr>
          <p:cNvGrpSpPr/>
          <p:nvPr/>
        </p:nvGrpSpPr>
        <p:grpSpPr>
          <a:xfrm>
            <a:off x="5334000" y="3196243"/>
            <a:ext cx="4787529" cy="2294577"/>
            <a:chOff x="4191185" y="3166993"/>
            <a:chExt cx="4787529" cy="2294577"/>
          </a:xfrm>
        </p:grpSpPr>
        <p:pic>
          <p:nvPicPr>
            <p:cNvPr id="8" name="Picture 7" descr="A screenshot of a computer&#10;&#10;Description automatically generated with low confidence">
              <a:extLst>
                <a:ext uri="{FF2B5EF4-FFF2-40B4-BE49-F238E27FC236}">
                  <a16:creationId xmlns:a16="http://schemas.microsoft.com/office/drawing/2014/main" id="{80BA37D4-AB38-2DCE-AB59-CA2483D44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399" y="3587101"/>
              <a:ext cx="3721100" cy="1874469"/>
            </a:xfrm>
            <a:prstGeom prst="rect">
              <a:avLst/>
            </a:prstGeom>
          </p:spPr>
        </p:pic>
        <p:sp>
          <p:nvSpPr>
            <p:cNvPr id="15" name="TextBox 14">
              <a:extLst>
                <a:ext uri="{FF2B5EF4-FFF2-40B4-BE49-F238E27FC236}">
                  <a16:creationId xmlns:a16="http://schemas.microsoft.com/office/drawing/2014/main" id="{3CC3157D-E984-4FA3-4EAC-B12D110EE1E9}"/>
                </a:ext>
              </a:extLst>
            </p:cNvPr>
            <p:cNvSpPr txBox="1"/>
            <p:nvPr/>
          </p:nvSpPr>
          <p:spPr>
            <a:xfrm>
              <a:off x="4191185" y="3166993"/>
              <a:ext cx="4787529" cy="369332"/>
            </a:xfrm>
            <a:prstGeom prst="rect">
              <a:avLst/>
            </a:prstGeom>
            <a:noFill/>
          </p:spPr>
          <p:txBody>
            <a:bodyPr wrap="none" rtlCol="0">
              <a:spAutoFit/>
            </a:bodyPr>
            <a:lstStyle/>
            <a:p>
              <a:r>
                <a:rPr lang="en-US" dirty="0">
                  <a:latin typeface="+mn-lt"/>
                </a:rPr>
                <a:t>The resulting # of overlaps between instruments:</a:t>
              </a:r>
            </a:p>
          </p:txBody>
        </p:sp>
      </p:grpSp>
      <p:sp>
        <p:nvSpPr>
          <p:cNvPr id="16" name="TextBox 15">
            <a:extLst>
              <a:ext uri="{FF2B5EF4-FFF2-40B4-BE49-F238E27FC236}">
                <a16:creationId xmlns:a16="http://schemas.microsoft.com/office/drawing/2014/main" id="{1E606857-CFFC-605D-C849-E0FF16471149}"/>
              </a:ext>
            </a:extLst>
          </p:cNvPr>
          <p:cNvSpPr txBox="1"/>
          <p:nvPr/>
        </p:nvSpPr>
        <p:spPr>
          <a:xfrm>
            <a:off x="661949" y="5516131"/>
            <a:ext cx="2901692" cy="369332"/>
          </a:xfrm>
          <a:prstGeom prst="rect">
            <a:avLst/>
          </a:prstGeom>
          <a:noFill/>
        </p:spPr>
        <p:txBody>
          <a:bodyPr wrap="none" rtlCol="0">
            <a:spAutoFit/>
          </a:bodyPr>
          <a:lstStyle/>
          <a:p>
            <a:r>
              <a:rPr lang="en-US" dirty="0">
                <a:latin typeface="+mn-lt"/>
              </a:rPr>
              <a:t>The statistics of the overlaps:</a:t>
            </a:r>
          </a:p>
        </p:txBody>
      </p:sp>
      <p:sp>
        <p:nvSpPr>
          <p:cNvPr id="17" name="TextBox 16">
            <a:extLst>
              <a:ext uri="{FF2B5EF4-FFF2-40B4-BE49-F238E27FC236}">
                <a16:creationId xmlns:a16="http://schemas.microsoft.com/office/drawing/2014/main" id="{93940D2D-AC34-403D-3534-AC54EE91477A}"/>
              </a:ext>
            </a:extLst>
          </p:cNvPr>
          <p:cNvSpPr txBox="1"/>
          <p:nvPr/>
        </p:nvSpPr>
        <p:spPr>
          <a:xfrm>
            <a:off x="9753600" y="5830972"/>
            <a:ext cx="2057400" cy="769441"/>
          </a:xfrm>
          <a:prstGeom prst="rect">
            <a:avLst/>
          </a:prstGeom>
          <a:noFill/>
        </p:spPr>
        <p:txBody>
          <a:bodyPr wrap="square" rtlCol="0">
            <a:spAutoFit/>
          </a:bodyPr>
          <a:lstStyle/>
          <a:p>
            <a:r>
              <a:rPr lang="en-US" sz="1100" dirty="0">
                <a:latin typeface="+mn-lt"/>
              </a:rPr>
              <a:t>*Dru and Derek came up with some independent – but  consistent! – code for this way back in 2015… </a:t>
            </a:r>
          </a:p>
        </p:txBody>
      </p:sp>
    </p:spTree>
    <p:extLst>
      <p:ext uri="{BB962C8B-B14F-4D97-AF65-F5344CB8AC3E}">
        <p14:creationId xmlns:p14="http://schemas.microsoft.com/office/powerpoint/2010/main" val="15071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81374" y="465138"/>
            <a:ext cx="11532994" cy="838200"/>
          </a:xfrm>
        </p:spPr>
        <p:txBody>
          <a:bodyPr/>
          <a:lstStyle/>
          <a:p>
            <a:pPr algn="l" eaLnBrk="1" hangingPunct="1"/>
            <a:r>
              <a:rPr lang="en-US" altLang="en-US" sz="3200" b="1" dirty="0">
                <a:latin typeface="+mn-lt"/>
                <a:cs typeface="Arial" panose="020B0604020202020204" pitchFamily="34" charset="0"/>
              </a:rPr>
              <a:t>Gravity Descriptions Throughout History (Western Civ. Version…)</a:t>
            </a:r>
          </a:p>
        </p:txBody>
      </p:sp>
      <p:sp>
        <p:nvSpPr>
          <p:cNvPr id="5123" name="Rectangle 3"/>
          <p:cNvSpPr>
            <a:spLocks noGrp="1" noChangeArrowheads="1"/>
          </p:cNvSpPr>
          <p:nvPr>
            <p:ph idx="1"/>
          </p:nvPr>
        </p:nvSpPr>
        <p:spPr>
          <a:xfrm>
            <a:off x="1765029" y="1295400"/>
            <a:ext cx="8853854" cy="4267200"/>
          </a:xfrm>
        </p:spPr>
        <p:txBody>
          <a:bodyPr/>
          <a:lstStyle/>
          <a:p>
            <a:pPr marL="0" indent="0" eaLnBrk="1" hangingPunct="1">
              <a:lnSpc>
                <a:spcPct val="90000"/>
              </a:lnSpc>
              <a:buNone/>
              <a:tabLst>
                <a:tab pos="0" algn="l"/>
              </a:tabLst>
            </a:pPr>
            <a:r>
              <a:rPr lang="en-US" altLang="zh-CN" sz="2400" dirty="0">
                <a:cs typeface="Arial" panose="020B0604020202020204" pitchFamily="34" charset="0"/>
              </a:rPr>
              <a:t>Humans have set out to answer “what is gravity” for centuries:</a:t>
            </a:r>
          </a:p>
          <a:p>
            <a:pPr marL="0" indent="0" eaLnBrk="1" hangingPunct="1">
              <a:lnSpc>
                <a:spcPct val="90000"/>
              </a:lnSpc>
              <a:buNone/>
              <a:tabLst>
                <a:tab pos="0" algn="l"/>
              </a:tabLst>
            </a:pPr>
            <a:endParaRPr lang="en-US" altLang="zh-CN" sz="2400" dirty="0">
              <a:cs typeface="Arial" panose="020B0604020202020204" pitchFamily="34" charset="0"/>
            </a:endParaRPr>
          </a:p>
          <a:p>
            <a:pPr marL="0" indent="0" eaLnBrk="1" hangingPunct="1">
              <a:lnSpc>
                <a:spcPct val="90000"/>
              </a:lnSpc>
              <a:buNone/>
              <a:tabLst>
                <a:tab pos="0" algn="l"/>
              </a:tabLst>
            </a:pPr>
            <a:r>
              <a:rPr lang="en-US" altLang="zh-CN" sz="2400" dirty="0">
                <a:cs typeface="Arial" panose="020B0604020202020204" pitchFamily="34" charset="0"/>
              </a:rPr>
              <a:t>Aristotle (300 BCE):  </a:t>
            </a:r>
            <a:r>
              <a:rPr lang="en-US" altLang="zh-CN" sz="2000" dirty="0">
                <a:cs typeface="Arial" panose="020B0604020202020204" pitchFamily="34" charset="0"/>
              </a:rPr>
              <a:t>Objects</a:t>
            </a:r>
            <a:r>
              <a:rPr lang="en-US" altLang="zh-CN" sz="2400" dirty="0">
                <a:cs typeface="Arial" panose="020B0604020202020204" pitchFamily="34" charset="0"/>
              </a:rPr>
              <a:t> </a:t>
            </a:r>
            <a:r>
              <a:rPr lang="en-US" sz="2000" dirty="0">
                <a:cs typeface="Arial" panose="020B0604020202020204" pitchFamily="34" charset="0"/>
              </a:rPr>
              <a:t>fall at a speed proportional to their weight and inversely proportional to the density of the fluid they are immersed in.</a:t>
            </a:r>
            <a:endParaRPr lang="en-US" altLang="zh-CN" sz="2000" dirty="0">
              <a:cs typeface="Arial" panose="020B0604020202020204" pitchFamily="34" charset="0"/>
            </a:endParaRPr>
          </a:p>
          <a:p>
            <a:pPr marL="0" indent="0" eaLnBrk="1" hangingPunct="1">
              <a:lnSpc>
                <a:spcPct val="90000"/>
              </a:lnSpc>
              <a:buNone/>
              <a:tabLst>
                <a:tab pos="0" algn="l"/>
              </a:tabLst>
            </a:pPr>
            <a:r>
              <a:rPr lang="en-US" altLang="zh-CN" sz="2400" dirty="0">
                <a:cs typeface="Arial" panose="020B0604020202020204" pitchFamily="34" charset="0"/>
              </a:rPr>
              <a:t>Galileo (~1600)</a:t>
            </a:r>
            <a:r>
              <a:rPr lang="en-US" altLang="zh-CN" sz="2000" dirty="0">
                <a:cs typeface="Arial" panose="020B0604020202020204" pitchFamily="34" charset="0"/>
              </a:rPr>
              <a:t>:  Used (thought!) experiments to demonstrate that objects accelerate due to gravity at the same rate, regardless of mass.  (More later)</a:t>
            </a:r>
          </a:p>
          <a:p>
            <a:pPr marL="0" indent="0" eaLnBrk="1" hangingPunct="1">
              <a:lnSpc>
                <a:spcPct val="90000"/>
              </a:lnSpc>
              <a:buNone/>
              <a:tabLst>
                <a:tab pos="0" algn="l"/>
              </a:tabLst>
            </a:pPr>
            <a:r>
              <a:rPr lang="en-US" altLang="zh-CN" sz="2400" dirty="0">
                <a:cs typeface="Arial" panose="020B0604020202020204" pitchFamily="34" charset="0"/>
              </a:rPr>
              <a:t>Newton (1687):  </a:t>
            </a:r>
            <a:r>
              <a:rPr lang="en-US" altLang="zh-CN" sz="2000" dirty="0">
                <a:cs typeface="Arial" panose="020B0604020202020204" pitchFamily="34" charset="0"/>
              </a:rPr>
              <a:t>Inverse square law of universal gravitation.  Objects attract each other with a force proportional to their masses, and inversely proportional to the square of the distance between them.</a:t>
            </a:r>
          </a:p>
          <a:p>
            <a:pPr marL="0" indent="0" eaLnBrk="1" hangingPunct="1">
              <a:lnSpc>
                <a:spcPct val="90000"/>
              </a:lnSpc>
              <a:buNone/>
              <a:tabLst>
                <a:tab pos="0" algn="l"/>
              </a:tabLst>
            </a:pPr>
            <a:r>
              <a:rPr lang="en-US" altLang="zh-CN" sz="2400" dirty="0">
                <a:cs typeface="Arial" panose="020B0604020202020204" pitchFamily="34" charset="0"/>
              </a:rPr>
              <a:t>Einstein (1907-1915):  </a:t>
            </a:r>
            <a:r>
              <a:rPr lang="en-US" altLang="zh-CN" sz="2000" dirty="0">
                <a:cs typeface="Arial" panose="020B0604020202020204" pitchFamily="34" charset="0"/>
              </a:rPr>
              <a:t>The theory of General Relativity describes a space-time continuum which is curved by the presence of masses.</a:t>
            </a:r>
          </a:p>
          <a:p>
            <a:pPr marL="0" indent="0" eaLnBrk="1" hangingPunct="1">
              <a:lnSpc>
                <a:spcPct val="90000"/>
              </a:lnSpc>
              <a:buNone/>
              <a:tabLst>
                <a:tab pos="0" algn="l"/>
              </a:tabLst>
            </a:pPr>
            <a:endParaRPr lang="en-US" altLang="zh-CN" sz="2400" dirty="0">
              <a:cs typeface="Arial" panose="020B0604020202020204" pitchFamily="34" charset="0"/>
            </a:endParaRPr>
          </a:p>
        </p:txBody>
      </p:sp>
      <p:pic>
        <p:nvPicPr>
          <p:cNvPr id="21506" name="Picture 2" descr="https://upload.wikimedia.org/wikipedia/commons/8/83/Sir_Isaac_Newton_%281643-172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69" y="3918438"/>
            <a:ext cx="1043598" cy="12755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wikipedia galileo"/>
          <p:cNvSpPr>
            <a:spLocks noChangeAspect="1" noChangeArrowheads="1"/>
          </p:cNvSpPr>
          <p:nvPr/>
        </p:nvSpPr>
        <p:spPr bwMode="auto">
          <a:xfrm>
            <a:off x="42539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 name="AutoShape 8" descr="Image result for wikipedia galileo"/>
          <p:cNvSpPr>
            <a:spLocks noChangeAspect="1" noChangeArrowheads="1"/>
          </p:cNvSpPr>
          <p:nvPr/>
        </p:nvSpPr>
        <p:spPr bwMode="auto">
          <a:xfrm>
            <a:off x="57779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n-lt"/>
            </a:endParaRPr>
          </a:p>
        </p:txBody>
      </p:sp>
      <p:pic>
        <p:nvPicPr>
          <p:cNvPr id="21516" name="Picture 12" descr="Image result for wikipedia galil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8883" y="2916743"/>
            <a:ext cx="1175558" cy="149342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Einstein 1921 by F Schmutzer - resto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782" y="4950067"/>
            <a:ext cx="1164958" cy="152900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Aristotle Altemps Inv85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017" y="1889389"/>
            <a:ext cx="1043598" cy="139711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9335228" y="1470808"/>
            <a:ext cx="2567310" cy="643107"/>
          </a:xfrm>
          <a:prstGeom prst="wedgeEllipseCallout">
            <a:avLst>
              <a:gd name="adj1" fmla="val -53265"/>
              <a:gd name="adj2" fmla="val 11308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Not actually that crazy!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Grp="1" noChangeArrowheads="1"/>
          </p:cNvSpPr>
          <p:nvPr>
            <p:ph type="ctrTitle"/>
          </p:nvPr>
        </p:nvSpPr>
        <p:spPr>
          <a:xfrm>
            <a:off x="228600" y="381000"/>
            <a:ext cx="8305800" cy="609600"/>
          </a:xfrm>
        </p:spPr>
        <p:txBody>
          <a:bodyPr>
            <a:normAutofit/>
          </a:bodyPr>
          <a:lstStyle/>
          <a:p>
            <a:pPr algn="l" eaLnBrk="1" hangingPunct="1"/>
            <a:r>
              <a:rPr lang="en-US" altLang="en-US" sz="3200" b="1" dirty="0">
                <a:latin typeface="+mn-lt"/>
                <a:cs typeface="Arial" panose="020B0604020202020204" pitchFamily="34" charset="0"/>
              </a:rPr>
              <a:t>Example of Absolute Comparison Results</a:t>
            </a:r>
          </a:p>
        </p:txBody>
      </p:sp>
      <p:pic>
        <p:nvPicPr>
          <p:cNvPr id="32771" name="Picture 2" descr="C:\temp\ICAG2011Resul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3543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 descr="20111108_00145-1574575970-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1051" y="2895600"/>
            <a:ext cx="49323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5"/>
          <p:cNvSpPr>
            <a:spLocks noChangeArrowheads="1"/>
          </p:cNvSpPr>
          <p:nvPr/>
        </p:nvSpPr>
        <p:spPr bwMode="auto">
          <a:xfrm>
            <a:off x="4767263" y="1395414"/>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ea typeface="MS PGothic" panose="020B0600070205080204" pitchFamily="34" charset="-128"/>
              </a:rPr>
              <a:t>ICAG2011 Luxembourg results:  </a:t>
            </a:r>
          </a:p>
          <a:p>
            <a:pPr marL="285750" indent="-285750" eaLnBrk="1" hangingPunct="1">
              <a:spcBef>
                <a:spcPct val="0"/>
              </a:spcBef>
            </a:pPr>
            <a:r>
              <a:rPr lang="en-US" altLang="en-US" sz="2000" dirty="0">
                <a:latin typeface="+mn-lt"/>
                <a:ea typeface="MS PGothic" panose="020B0600070205080204" pitchFamily="34" charset="-128"/>
              </a:rPr>
              <a:t>21 instruments</a:t>
            </a:r>
          </a:p>
          <a:p>
            <a:pPr marL="285750" indent="-285750" eaLnBrk="1" hangingPunct="1">
              <a:spcBef>
                <a:spcPct val="0"/>
              </a:spcBef>
            </a:pPr>
            <a:r>
              <a:rPr lang="el-GR" altLang="en-US" sz="2000" dirty="0">
                <a:latin typeface="+mn-lt"/>
                <a:ea typeface="MS PGothic" panose="020B0600070205080204" pitchFamily="34" charset="-128"/>
              </a:rPr>
              <a:t>σ</a:t>
            </a:r>
            <a:r>
              <a:rPr lang="en-US" altLang="en-US" sz="2000" dirty="0">
                <a:latin typeface="+mn-lt"/>
                <a:ea typeface="MS PGothic" panose="020B0600070205080204" pitchFamily="34" charset="-128"/>
              </a:rPr>
              <a:t>=3.1µGal  </a:t>
            </a:r>
          </a:p>
        </p:txBody>
      </p:sp>
      <p:sp>
        <p:nvSpPr>
          <p:cNvPr id="7" name="Oval Callout 4">
            <a:extLst>
              <a:ext uri="{FF2B5EF4-FFF2-40B4-BE49-F238E27FC236}">
                <a16:creationId xmlns:a16="http://schemas.microsoft.com/office/drawing/2014/main" id="{09A90CE1-629A-49D7-82B6-2AE7232764BD}"/>
              </a:ext>
            </a:extLst>
          </p:cNvPr>
          <p:cNvSpPr/>
          <p:nvPr/>
        </p:nvSpPr>
        <p:spPr>
          <a:xfrm>
            <a:off x="9067800" y="1179345"/>
            <a:ext cx="2693073" cy="1447800"/>
          </a:xfrm>
          <a:prstGeom prst="wedgeEllipseCallout">
            <a:avLst>
              <a:gd name="adj1" fmla="val -52755"/>
              <a:gd name="adj2" fmla="val 12798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This all took place about a mile underground in an old gypsum mine!</a:t>
            </a:r>
            <a:endParaRPr lang="en-US" altLang="en-US" sz="1400" baseline="30000" dirty="0">
              <a:solidFill>
                <a:srgbClr val="FF0000"/>
              </a:solidFill>
              <a:ea typeface="MS PGothic" panose="020B0600070205080204" pitchFamily="34" charset="-128"/>
            </a:endParaRPr>
          </a:p>
        </p:txBody>
      </p:sp>
    </p:spTree>
    <p:extLst>
      <p:ext uri="{BB962C8B-B14F-4D97-AF65-F5344CB8AC3E}">
        <p14:creationId xmlns:p14="http://schemas.microsoft.com/office/powerpoint/2010/main" val="66867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Grp="1" noChangeArrowheads="1"/>
          </p:cNvSpPr>
          <p:nvPr>
            <p:ph type="ctrTitle"/>
          </p:nvPr>
        </p:nvSpPr>
        <p:spPr>
          <a:xfrm>
            <a:off x="228600" y="473812"/>
            <a:ext cx="9906000" cy="609600"/>
          </a:xfrm>
        </p:spPr>
        <p:txBody>
          <a:bodyPr>
            <a:normAutofit/>
          </a:bodyPr>
          <a:lstStyle/>
          <a:p>
            <a:pPr algn="l" eaLnBrk="1" hangingPunct="1"/>
            <a:r>
              <a:rPr lang="en-US" altLang="en-US" sz="3200" b="1" dirty="0">
                <a:latin typeface="+mn-lt"/>
                <a:cs typeface="Arial" panose="020B0604020202020204" pitchFamily="34" charset="0"/>
              </a:rPr>
              <a:t>Another Example…</a:t>
            </a:r>
          </a:p>
        </p:txBody>
      </p:sp>
      <p:sp>
        <p:nvSpPr>
          <p:cNvPr id="32773" name="Rectangle 5"/>
          <p:cNvSpPr>
            <a:spLocks noChangeArrowheads="1"/>
          </p:cNvSpPr>
          <p:nvPr/>
        </p:nvSpPr>
        <p:spPr bwMode="auto">
          <a:xfrm>
            <a:off x="6248400" y="1210748"/>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ea typeface="MS PGothic" panose="020B0600070205080204" pitchFamily="34" charset="-128"/>
              </a:rPr>
              <a:t>ICAG2017 Beijing results:  </a:t>
            </a:r>
          </a:p>
          <a:p>
            <a:pPr marL="285750" indent="-285750" eaLnBrk="1" hangingPunct="1">
              <a:spcBef>
                <a:spcPct val="0"/>
              </a:spcBef>
            </a:pPr>
            <a:r>
              <a:rPr lang="en-US" altLang="en-US" sz="2000" dirty="0">
                <a:latin typeface="+mn-lt"/>
                <a:ea typeface="MS PGothic" panose="020B0600070205080204" pitchFamily="34" charset="-128"/>
              </a:rPr>
              <a:t>28 instruments</a:t>
            </a:r>
          </a:p>
          <a:p>
            <a:pPr marL="285750" indent="-285750" eaLnBrk="1" hangingPunct="1">
              <a:spcBef>
                <a:spcPct val="0"/>
              </a:spcBef>
            </a:pPr>
            <a:r>
              <a:rPr lang="el-GR" altLang="en-US" sz="2000" dirty="0">
                <a:latin typeface="+mn-lt"/>
                <a:ea typeface="MS PGothic" panose="020B0600070205080204" pitchFamily="34" charset="-128"/>
              </a:rPr>
              <a:t>σ</a:t>
            </a:r>
            <a:r>
              <a:rPr lang="en-US" altLang="en-US" sz="2000" dirty="0">
                <a:latin typeface="+mn-lt"/>
                <a:ea typeface="MS PGothic" panose="020B0600070205080204" pitchFamily="34" charset="-128"/>
              </a:rPr>
              <a:t>=2.0µGal  </a:t>
            </a:r>
          </a:p>
        </p:txBody>
      </p:sp>
      <p:pic>
        <p:nvPicPr>
          <p:cNvPr id="2" name="Picture 1">
            <a:extLst>
              <a:ext uri="{FF2B5EF4-FFF2-40B4-BE49-F238E27FC236}">
                <a16:creationId xmlns:a16="http://schemas.microsoft.com/office/drawing/2014/main" id="{B8FC822F-0123-4538-81A9-9C74437144BF}"/>
              </a:ext>
            </a:extLst>
          </p:cNvPr>
          <p:cNvPicPr>
            <a:picLocks noChangeAspect="1"/>
          </p:cNvPicPr>
          <p:nvPr/>
        </p:nvPicPr>
        <p:blipFill>
          <a:blip r:embed="rId3"/>
          <a:stretch>
            <a:fillRect/>
          </a:stretch>
        </p:blipFill>
        <p:spPr>
          <a:xfrm>
            <a:off x="6440221" y="2592322"/>
            <a:ext cx="5218380" cy="3477271"/>
          </a:xfrm>
          <a:prstGeom prst="rect">
            <a:avLst/>
          </a:prstGeom>
        </p:spPr>
      </p:pic>
      <p:pic>
        <p:nvPicPr>
          <p:cNvPr id="5" name="Picture 4">
            <a:extLst>
              <a:ext uri="{FF2B5EF4-FFF2-40B4-BE49-F238E27FC236}">
                <a16:creationId xmlns:a16="http://schemas.microsoft.com/office/drawing/2014/main" id="{9F4DE7DF-87F4-48E1-A2A3-7D7910BF559D}"/>
              </a:ext>
            </a:extLst>
          </p:cNvPr>
          <p:cNvPicPr>
            <a:picLocks noChangeAspect="1"/>
          </p:cNvPicPr>
          <p:nvPr/>
        </p:nvPicPr>
        <p:blipFill>
          <a:blip r:embed="rId4"/>
          <a:stretch>
            <a:fillRect/>
          </a:stretch>
        </p:blipFill>
        <p:spPr>
          <a:xfrm>
            <a:off x="228600" y="1830516"/>
            <a:ext cx="6091344" cy="4239078"/>
          </a:xfrm>
          <a:prstGeom prst="rect">
            <a:avLst/>
          </a:prstGeom>
        </p:spPr>
      </p:pic>
      <p:sp>
        <p:nvSpPr>
          <p:cNvPr id="10" name="Oval Callout 4">
            <a:extLst>
              <a:ext uri="{FF2B5EF4-FFF2-40B4-BE49-F238E27FC236}">
                <a16:creationId xmlns:a16="http://schemas.microsoft.com/office/drawing/2014/main" id="{C59489CA-78D5-403B-AF5C-30099D7B2BD5}"/>
              </a:ext>
            </a:extLst>
          </p:cNvPr>
          <p:cNvSpPr/>
          <p:nvPr/>
        </p:nvSpPr>
        <p:spPr>
          <a:xfrm>
            <a:off x="9372601" y="1083411"/>
            <a:ext cx="2590800" cy="1325955"/>
          </a:xfrm>
          <a:prstGeom prst="wedgeEllipseCallout">
            <a:avLst>
              <a:gd name="adj1" fmla="val -23422"/>
              <a:gd name="adj2" fmla="val 11744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And this all took place in a brand new facility built just for ICAG17!</a:t>
            </a:r>
            <a:endParaRPr lang="en-US" altLang="en-US" sz="1400" baseline="30000" dirty="0">
              <a:solidFill>
                <a:srgbClr val="FF0000"/>
              </a:solidFill>
              <a:ea typeface="MS PGothic" panose="020B0600070205080204" pitchFamily="34" charset="-128"/>
            </a:endParaRPr>
          </a:p>
        </p:txBody>
      </p:sp>
    </p:spTree>
    <p:extLst>
      <p:ext uri="{BB962C8B-B14F-4D97-AF65-F5344CB8AC3E}">
        <p14:creationId xmlns:p14="http://schemas.microsoft.com/office/powerpoint/2010/main" val="2566171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9B4D9-9CA6-4AC5-BF5B-0B1B679B3813}"/>
              </a:ext>
            </a:extLst>
          </p:cNvPr>
          <p:cNvSpPr>
            <a:spLocks noGrp="1"/>
          </p:cNvSpPr>
          <p:nvPr>
            <p:ph type="title"/>
          </p:nvPr>
        </p:nvSpPr>
        <p:spPr>
          <a:xfrm>
            <a:off x="304800" y="274639"/>
            <a:ext cx="11658600" cy="955125"/>
          </a:xfrm>
        </p:spPr>
        <p:txBody>
          <a:bodyPr>
            <a:noAutofit/>
          </a:bodyPr>
          <a:lstStyle/>
          <a:p>
            <a:r>
              <a:rPr lang="en-US" sz="3200" b="1" dirty="0">
                <a:latin typeface="+mn-lt"/>
                <a:cs typeface="Arial" panose="020B0604020202020204" pitchFamily="34" charset="0"/>
              </a:rPr>
              <a:t>The Latest ICAG was at Table Mountain, Boulder Colorado</a:t>
            </a:r>
          </a:p>
        </p:txBody>
      </p:sp>
      <p:sp>
        <p:nvSpPr>
          <p:cNvPr id="7" name="Rectangle 3">
            <a:extLst>
              <a:ext uri="{FF2B5EF4-FFF2-40B4-BE49-F238E27FC236}">
                <a16:creationId xmlns:a16="http://schemas.microsoft.com/office/drawing/2014/main" id="{5AC49BC1-031A-4D7F-8CB9-4625440F419C}"/>
              </a:ext>
            </a:extLst>
          </p:cNvPr>
          <p:cNvSpPr txBox="1">
            <a:spLocks noChangeArrowheads="1"/>
          </p:cNvSpPr>
          <p:nvPr/>
        </p:nvSpPr>
        <p:spPr bwMode="auto">
          <a:xfrm>
            <a:off x="7643812" y="1229764"/>
            <a:ext cx="4343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400" dirty="0">
                <a:latin typeface="+mn-lt"/>
                <a:ea typeface="MS PGothic" panose="020B0600070205080204" pitchFamily="34" charset="-128"/>
              </a:rPr>
              <a:t>First in 7 years!</a:t>
            </a:r>
          </a:p>
          <a:p>
            <a:pPr eaLnBrk="1" hangingPunct="1">
              <a:lnSpc>
                <a:spcPct val="90000"/>
              </a:lnSpc>
            </a:pPr>
            <a:r>
              <a:rPr lang="en-US" altLang="zh-CN" sz="2400" dirty="0">
                <a:latin typeface="+mn-lt"/>
                <a:ea typeface="MS PGothic" panose="020B0600070205080204" pitchFamily="34" charset="-128"/>
              </a:rPr>
              <a:t>Pilot Laboratory:  NIST</a:t>
            </a:r>
          </a:p>
          <a:p>
            <a:pPr eaLnBrk="1" hangingPunct="1">
              <a:lnSpc>
                <a:spcPct val="90000"/>
              </a:lnSpc>
            </a:pPr>
            <a:r>
              <a:rPr lang="en-US" altLang="zh-CN" sz="2400" dirty="0">
                <a:latin typeface="+mn-lt"/>
                <a:ea typeface="MS PGothic" panose="020B0600070205080204" pitchFamily="34" charset="-128"/>
              </a:rPr>
              <a:t>Site Host: NOAA-NGS</a:t>
            </a:r>
          </a:p>
          <a:p>
            <a:pPr eaLnBrk="1" hangingPunct="1">
              <a:lnSpc>
                <a:spcPct val="90000"/>
              </a:lnSpc>
            </a:pPr>
            <a:r>
              <a:rPr lang="en-US" altLang="zh-CN" sz="2400" dirty="0">
                <a:latin typeface="+mn-lt"/>
                <a:ea typeface="MS PGothic" panose="020B0600070205080204" pitchFamily="34" charset="-128"/>
              </a:rPr>
              <a:t>30 instruments participated</a:t>
            </a:r>
          </a:p>
          <a:p>
            <a:pPr eaLnBrk="1" hangingPunct="1">
              <a:lnSpc>
                <a:spcPct val="90000"/>
              </a:lnSpc>
            </a:pPr>
            <a:r>
              <a:rPr lang="en-US" altLang="zh-CN" sz="2400" dirty="0">
                <a:latin typeface="+mn-lt"/>
                <a:ea typeface="MS PGothic" panose="020B0600070205080204" pitchFamily="34" charset="-128"/>
              </a:rPr>
              <a:t>23 different countries!</a:t>
            </a:r>
          </a:p>
          <a:p>
            <a:pPr eaLnBrk="1" hangingPunct="1">
              <a:lnSpc>
                <a:spcPct val="90000"/>
              </a:lnSpc>
            </a:pPr>
            <a:r>
              <a:rPr lang="en-US" altLang="zh-CN" sz="2400" dirty="0">
                <a:latin typeface="+mn-lt"/>
                <a:ea typeface="MS PGothic" panose="020B0600070205080204" pitchFamily="34" charset="-128"/>
              </a:rPr>
              <a:t>5 weeks of measurements</a:t>
            </a:r>
          </a:p>
          <a:p>
            <a:pPr eaLnBrk="1" hangingPunct="1">
              <a:lnSpc>
                <a:spcPct val="90000"/>
              </a:lnSpc>
            </a:pPr>
            <a:endParaRPr lang="en-US" altLang="zh-CN" sz="2400" dirty="0">
              <a:latin typeface="+mn-lt"/>
              <a:ea typeface="MS PGothic" panose="020B0600070205080204" pitchFamily="34" charset="-128"/>
            </a:endParaRPr>
          </a:p>
        </p:txBody>
      </p:sp>
      <p:grpSp>
        <p:nvGrpSpPr>
          <p:cNvPr id="8" name="Group 7">
            <a:extLst>
              <a:ext uri="{FF2B5EF4-FFF2-40B4-BE49-F238E27FC236}">
                <a16:creationId xmlns:a16="http://schemas.microsoft.com/office/drawing/2014/main" id="{4E0F8967-C64B-4650-A635-1B4B95DBE71B}"/>
              </a:ext>
            </a:extLst>
          </p:cNvPr>
          <p:cNvGrpSpPr/>
          <p:nvPr/>
        </p:nvGrpSpPr>
        <p:grpSpPr>
          <a:xfrm>
            <a:off x="228600" y="1204761"/>
            <a:ext cx="3054232" cy="3086100"/>
            <a:chOff x="5817181" y="1478322"/>
            <a:chExt cx="3054232" cy="3086100"/>
          </a:xfrm>
          <a:effectLst>
            <a:outerShdw blurRad="50800" dist="38100" dir="2700000" algn="tl" rotWithShape="0">
              <a:prstClr val="black">
                <a:alpha val="40000"/>
              </a:prstClr>
            </a:outerShdw>
          </a:effectLst>
        </p:grpSpPr>
        <p:pic>
          <p:nvPicPr>
            <p:cNvPr id="9" name="Picture 1">
              <a:extLst>
                <a:ext uri="{FF2B5EF4-FFF2-40B4-BE49-F238E27FC236}">
                  <a16:creationId xmlns:a16="http://schemas.microsoft.com/office/drawing/2014/main" id="{BF744EC1-9447-488D-B2CA-E7F4D23E45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7181" y="1503325"/>
              <a:ext cx="3054232" cy="29467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AC4E74A0-0624-483E-8483-1AB5DDC755C2}"/>
                </a:ext>
              </a:extLst>
            </p:cNvPr>
            <p:cNvSpPr/>
            <p:nvPr/>
          </p:nvSpPr>
          <p:spPr>
            <a:xfrm>
              <a:off x="7385512" y="1478322"/>
              <a:ext cx="628650" cy="62865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1" name="Oval 10">
              <a:extLst>
                <a:ext uri="{FF2B5EF4-FFF2-40B4-BE49-F238E27FC236}">
                  <a16:creationId xmlns:a16="http://schemas.microsoft.com/office/drawing/2014/main" id="{3DF5E442-D741-47B7-BE0B-9BB50DB68BAD}"/>
                </a:ext>
              </a:extLst>
            </p:cNvPr>
            <p:cNvSpPr/>
            <p:nvPr/>
          </p:nvSpPr>
          <p:spPr>
            <a:xfrm>
              <a:off x="6871162" y="3935772"/>
              <a:ext cx="628650" cy="62865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pic>
        <p:nvPicPr>
          <p:cNvPr id="13" name="Picture 5">
            <a:extLst>
              <a:ext uri="{FF2B5EF4-FFF2-40B4-BE49-F238E27FC236}">
                <a16:creationId xmlns:a16="http://schemas.microsoft.com/office/drawing/2014/main" id="{8D9270E8-EAAE-45F1-878D-047DF9BE2A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0029" y="4381773"/>
            <a:ext cx="84296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AA11513-17F8-4262-A3F0-29348BBF344A}"/>
              </a:ext>
            </a:extLst>
          </p:cNvPr>
          <p:cNvSpPr txBox="1"/>
          <p:nvPr/>
        </p:nvSpPr>
        <p:spPr>
          <a:xfrm>
            <a:off x="228601" y="4303038"/>
            <a:ext cx="1447786" cy="584775"/>
          </a:xfrm>
          <a:prstGeom prst="rect">
            <a:avLst/>
          </a:prstGeom>
          <a:noFill/>
        </p:spPr>
        <p:txBody>
          <a:bodyPr wrap="square" rtlCol="0">
            <a:spAutoFit/>
          </a:bodyPr>
          <a:lstStyle/>
          <a:p>
            <a:r>
              <a:rPr lang="en-US" sz="1600" dirty="0">
                <a:latin typeface="+mn-lt"/>
                <a:cs typeface="Arial" panose="020B0604020202020204" pitchFamily="34" charset="0"/>
              </a:rPr>
              <a:t>Boulder, Colorado, USA</a:t>
            </a:r>
          </a:p>
        </p:txBody>
      </p:sp>
      <p:pic>
        <p:nvPicPr>
          <p:cNvPr id="4" name="Picture 3">
            <a:extLst>
              <a:ext uri="{FF2B5EF4-FFF2-40B4-BE49-F238E27FC236}">
                <a16:creationId xmlns:a16="http://schemas.microsoft.com/office/drawing/2014/main" id="{386518F2-0BBA-4A65-9B5B-1741122C6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0795" y="1916665"/>
            <a:ext cx="4654788" cy="3491091"/>
          </a:xfrm>
          <a:prstGeom prst="rect">
            <a:avLst/>
          </a:prstGeom>
        </p:spPr>
      </p:pic>
    </p:spTree>
    <p:extLst>
      <p:ext uri="{BB962C8B-B14F-4D97-AF65-F5344CB8AC3E}">
        <p14:creationId xmlns:p14="http://schemas.microsoft.com/office/powerpoint/2010/main" val="1961211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6"/>
          <p:cNvSpPr>
            <a:spLocks noGrp="1" noChangeArrowheads="1"/>
          </p:cNvSpPr>
          <p:nvPr>
            <p:ph type="ctrTitle"/>
          </p:nvPr>
        </p:nvSpPr>
        <p:spPr>
          <a:xfrm>
            <a:off x="643138" y="634219"/>
            <a:ext cx="8305800" cy="457200"/>
          </a:xfrm>
        </p:spPr>
        <p:txBody>
          <a:bodyPr>
            <a:noAutofit/>
          </a:bodyPr>
          <a:lstStyle/>
          <a:p>
            <a:pPr algn="l" eaLnBrk="1" hangingPunct="1"/>
            <a:r>
              <a:rPr lang="en-US" altLang="en-US" sz="2800" b="1" dirty="0">
                <a:latin typeface="+mn-lt"/>
                <a:cs typeface="Arial" panose="020B0604020202020204" pitchFamily="34" charset="0"/>
              </a:rPr>
              <a:t>TMGO Pier Layout</a:t>
            </a:r>
          </a:p>
        </p:txBody>
      </p:sp>
      <p:sp>
        <p:nvSpPr>
          <p:cNvPr id="4" name="Rectangle 3">
            <a:extLst>
              <a:ext uri="{FF2B5EF4-FFF2-40B4-BE49-F238E27FC236}">
                <a16:creationId xmlns:a16="http://schemas.microsoft.com/office/drawing/2014/main" id="{80833675-762A-4CFF-8286-C4A834DA36F7}"/>
              </a:ext>
            </a:extLst>
          </p:cNvPr>
          <p:cNvSpPr/>
          <p:nvPr/>
        </p:nvSpPr>
        <p:spPr>
          <a:xfrm>
            <a:off x="1905000" y="1981200"/>
            <a:ext cx="7696200" cy="4191000"/>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D198D7F-F20B-400B-915C-5DAD7B4AB15F}"/>
              </a:ext>
            </a:extLst>
          </p:cNvPr>
          <p:cNvCxnSpPr/>
          <p:nvPr/>
        </p:nvCxnSpPr>
        <p:spPr>
          <a:xfrm flipH="1">
            <a:off x="1371600" y="3657600"/>
            <a:ext cx="533400" cy="76200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B6877BD-BAA0-4F54-AEB8-390C4DCDC8B4}"/>
              </a:ext>
            </a:extLst>
          </p:cNvPr>
          <p:cNvCxnSpPr>
            <a:cxnSpLocks/>
          </p:cNvCxnSpPr>
          <p:nvPr/>
        </p:nvCxnSpPr>
        <p:spPr>
          <a:xfrm flipH="1">
            <a:off x="9601200" y="4343400"/>
            <a:ext cx="415852" cy="532311"/>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6CEBE82-EBA8-4CB2-AC5B-465022F99046}"/>
              </a:ext>
            </a:extLst>
          </p:cNvPr>
          <p:cNvCxnSpPr>
            <a:cxnSpLocks/>
          </p:cNvCxnSpPr>
          <p:nvPr/>
        </p:nvCxnSpPr>
        <p:spPr>
          <a:xfrm>
            <a:off x="9601200" y="3505200"/>
            <a:ext cx="415852" cy="438382"/>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C230E52F-2974-430B-89AE-2B2E48910518}"/>
              </a:ext>
            </a:extLst>
          </p:cNvPr>
          <p:cNvSpPr/>
          <p:nvPr/>
        </p:nvSpPr>
        <p:spPr>
          <a:xfrm>
            <a:off x="1878873" y="3750129"/>
            <a:ext cx="1524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F637CD-D6C7-412E-B894-E7CC93B3A2B4}"/>
              </a:ext>
            </a:extLst>
          </p:cNvPr>
          <p:cNvSpPr/>
          <p:nvPr/>
        </p:nvSpPr>
        <p:spPr>
          <a:xfrm>
            <a:off x="9485812" y="3614054"/>
            <a:ext cx="152400" cy="1148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8DD120-AC05-448D-B11A-7CE53D47FB5E}"/>
              </a:ext>
            </a:extLst>
          </p:cNvPr>
          <p:cNvSpPr/>
          <p:nvPr/>
        </p:nvSpPr>
        <p:spPr>
          <a:xfrm>
            <a:off x="5562600" y="1981200"/>
            <a:ext cx="1676400" cy="14478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2F2E138-00E7-4006-BE3A-DD002A2BCF04}"/>
              </a:ext>
            </a:extLst>
          </p:cNvPr>
          <p:cNvCxnSpPr/>
          <p:nvPr/>
        </p:nvCxnSpPr>
        <p:spPr>
          <a:xfrm>
            <a:off x="5867400" y="3352800"/>
            <a:ext cx="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FDBF84B-6C20-47ED-B37F-588AB8072912}"/>
              </a:ext>
            </a:extLst>
          </p:cNvPr>
          <p:cNvCxnSpPr/>
          <p:nvPr/>
        </p:nvCxnSpPr>
        <p:spPr>
          <a:xfrm>
            <a:off x="6934200" y="3352800"/>
            <a:ext cx="0" cy="1524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FD2F4C51-9A82-4F6F-B435-2116BAEFFA62}"/>
              </a:ext>
            </a:extLst>
          </p:cNvPr>
          <p:cNvSpPr/>
          <p:nvPr/>
        </p:nvSpPr>
        <p:spPr>
          <a:xfrm>
            <a:off x="4876800" y="2819400"/>
            <a:ext cx="533400" cy="533400"/>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688512-462D-497D-8B5C-6ED055D59BA2}"/>
              </a:ext>
            </a:extLst>
          </p:cNvPr>
          <p:cNvSpPr/>
          <p:nvPr/>
        </p:nvSpPr>
        <p:spPr>
          <a:xfrm>
            <a:off x="2743200" y="4953000"/>
            <a:ext cx="685800" cy="685800"/>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83FFA3C-D6D5-4BAC-8647-8362A52768D8}"/>
              </a:ext>
            </a:extLst>
          </p:cNvPr>
          <p:cNvSpPr/>
          <p:nvPr/>
        </p:nvSpPr>
        <p:spPr>
          <a:xfrm>
            <a:off x="4114800" y="4953000"/>
            <a:ext cx="685800" cy="685800"/>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9083440-59C0-42BA-A9AB-AEDC556AE5B5}"/>
              </a:ext>
            </a:extLst>
          </p:cNvPr>
          <p:cNvSpPr/>
          <p:nvPr/>
        </p:nvSpPr>
        <p:spPr>
          <a:xfrm>
            <a:off x="6457406" y="2667000"/>
            <a:ext cx="533400" cy="533400"/>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143900A-3F5D-4D50-91F2-12DF6B79F2E2}"/>
              </a:ext>
            </a:extLst>
          </p:cNvPr>
          <p:cNvSpPr/>
          <p:nvPr/>
        </p:nvSpPr>
        <p:spPr>
          <a:xfrm>
            <a:off x="7620000" y="2550523"/>
            <a:ext cx="533400" cy="533400"/>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45C5039-AEC6-4C3D-92A0-EC3439C5419A}"/>
              </a:ext>
            </a:extLst>
          </p:cNvPr>
          <p:cNvSpPr/>
          <p:nvPr/>
        </p:nvSpPr>
        <p:spPr>
          <a:xfrm>
            <a:off x="8534400" y="2550523"/>
            <a:ext cx="533400" cy="533400"/>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974CD7-601E-4A6F-A35F-863A3AB704DE}"/>
              </a:ext>
            </a:extLst>
          </p:cNvPr>
          <p:cNvSpPr/>
          <p:nvPr/>
        </p:nvSpPr>
        <p:spPr>
          <a:xfrm rot="20512655">
            <a:off x="2343694" y="3080654"/>
            <a:ext cx="424546" cy="424546"/>
          </a:xfrm>
          <a:prstGeom prst="rect">
            <a:avLst/>
          </a:prstGeom>
          <a:solidFill>
            <a:schemeClr val="bg1">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7BC4059-4506-4C08-A157-03C5ED59C48B}"/>
              </a:ext>
            </a:extLst>
          </p:cNvPr>
          <p:cNvSpPr/>
          <p:nvPr/>
        </p:nvSpPr>
        <p:spPr>
          <a:xfrm rot="20512655">
            <a:off x="3399589" y="3057811"/>
            <a:ext cx="424546" cy="424546"/>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4451EE-6E85-4001-A097-D91AAC4FC1AA}"/>
              </a:ext>
            </a:extLst>
          </p:cNvPr>
          <p:cNvSpPr/>
          <p:nvPr/>
        </p:nvSpPr>
        <p:spPr>
          <a:xfrm rot="20512655">
            <a:off x="4165944" y="3027296"/>
            <a:ext cx="424546" cy="424546"/>
          </a:xfrm>
          <a:prstGeom prst="rect">
            <a:avLst/>
          </a:prstGeom>
          <a:solidFill>
            <a:schemeClr val="bg1">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A5C37A6-8059-4D57-92F8-87C8173BBBF9}"/>
              </a:ext>
            </a:extLst>
          </p:cNvPr>
          <p:cNvSpPr/>
          <p:nvPr/>
        </p:nvSpPr>
        <p:spPr>
          <a:xfrm rot="20512655">
            <a:off x="7814835" y="5180529"/>
            <a:ext cx="424546" cy="424546"/>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970E2C-5C2A-44AE-B63A-7CD3052C9CAC}"/>
              </a:ext>
            </a:extLst>
          </p:cNvPr>
          <p:cNvSpPr/>
          <p:nvPr/>
        </p:nvSpPr>
        <p:spPr>
          <a:xfrm rot="20512655">
            <a:off x="8583402" y="5104329"/>
            <a:ext cx="424546" cy="424546"/>
          </a:xfrm>
          <a:prstGeom prst="rect">
            <a:avLst/>
          </a:prstGeom>
          <a:solidFill>
            <a:schemeClr val="tx2">
              <a:lumMod val="40000"/>
              <a:lumOff val="6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6761E67-DBE3-40EB-90E6-6F733B6E977B}"/>
              </a:ext>
            </a:extLst>
          </p:cNvPr>
          <p:cNvSpPr/>
          <p:nvPr/>
        </p:nvSpPr>
        <p:spPr>
          <a:xfrm>
            <a:off x="5562600" y="5181600"/>
            <a:ext cx="1676400" cy="99060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A9B4C38-633F-4FCA-806F-41D0A6D95759}"/>
              </a:ext>
            </a:extLst>
          </p:cNvPr>
          <p:cNvSpPr/>
          <p:nvPr/>
        </p:nvSpPr>
        <p:spPr>
          <a:xfrm>
            <a:off x="6095999" y="4875711"/>
            <a:ext cx="685801" cy="304800"/>
          </a:xfrm>
          <a:prstGeom prst="rect">
            <a:avLst/>
          </a:prstGeom>
          <a:solidFill>
            <a:schemeClr val="tx1">
              <a:lumMod val="65000"/>
              <a:lumOff val="35000"/>
            </a:schemeClr>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0607A382-0214-4AED-9173-A2916CDC99F7}"/>
              </a:ext>
            </a:extLst>
          </p:cNvPr>
          <p:cNvCxnSpPr>
            <a:cxnSpLocks/>
          </p:cNvCxnSpPr>
          <p:nvPr/>
        </p:nvCxnSpPr>
        <p:spPr>
          <a:xfrm flipH="1">
            <a:off x="6858000" y="5181600"/>
            <a:ext cx="360333" cy="434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DD1378C-7DA6-498A-B21B-336583A9F0AB}"/>
              </a:ext>
            </a:extLst>
          </p:cNvPr>
          <p:cNvCxnSpPr>
            <a:cxnSpLocks/>
          </p:cNvCxnSpPr>
          <p:nvPr/>
        </p:nvCxnSpPr>
        <p:spPr>
          <a:xfrm>
            <a:off x="5620294" y="5181600"/>
            <a:ext cx="288470" cy="408742"/>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0C2FB5FE-6974-4C86-88AE-41C4256D2A96}"/>
              </a:ext>
            </a:extLst>
          </p:cNvPr>
          <p:cNvSpPr/>
          <p:nvPr/>
        </p:nvSpPr>
        <p:spPr>
          <a:xfrm>
            <a:off x="5697836" y="4621512"/>
            <a:ext cx="360330" cy="636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18889F6-FCC9-4224-B048-0A12CA858579}"/>
              </a:ext>
            </a:extLst>
          </p:cNvPr>
          <p:cNvSpPr/>
          <p:nvPr/>
        </p:nvSpPr>
        <p:spPr>
          <a:xfrm>
            <a:off x="6802470" y="4621512"/>
            <a:ext cx="360330" cy="636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DCFE392-50F1-43ED-BF79-205FF12B4A4F}"/>
              </a:ext>
            </a:extLst>
          </p:cNvPr>
          <p:cNvCxnSpPr>
            <a:stCxn id="38" idx="0"/>
            <a:endCxn id="38" idx="2"/>
          </p:cNvCxnSpPr>
          <p:nvPr/>
        </p:nvCxnSpPr>
        <p:spPr>
          <a:xfrm>
            <a:off x="6400800" y="5181600"/>
            <a:ext cx="0" cy="990600"/>
          </a:xfrm>
          <a:prstGeom prst="line">
            <a:avLst/>
          </a:prstGeom>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39DC369F-4E9D-43DD-8B9E-95840C4E3C55}"/>
              </a:ext>
            </a:extLst>
          </p:cNvPr>
          <p:cNvSpPr/>
          <p:nvPr/>
        </p:nvSpPr>
        <p:spPr>
          <a:xfrm>
            <a:off x="1922418" y="1996721"/>
            <a:ext cx="2552700" cy="517879"/>
          </a:xfrm>
          <a:prstGeom prst="rect">
            <a:avLst/>
          </a:prstGeom>
          <a:solidFill>
            <a:schemeClr val="accent6">
              <a:lumMod val="60000"/>
              <a:lumOff val="4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1A055BB-358C-46C7-B42B-48ED18561A4F}"/>
              </a:ext>
            </a:extLst>
          </p:cNvPr>
          <p:cNvSpPr/>
          <p:nvPr/>
        </p:nvSpPr>
        <p:spPr>
          <a:xfrm>
            <a:off x="6537958" y="2743200"/>
            <a:ext cx="152401" cy="152400"/>
          </a:xfrm>
          <a:prstGeom prst="rect">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E408230-0D9D-43DB-848A-064EF9FB384B}"/>
              </a:ext>
            </a:extLst>
          </p:cNvPr>
          <p:cNvSpPr/>
          <p:nvPr/>
        </p:nvSpPr>
        <p:spPr>
          <a:xfrm>
            <a:off x="6766558" y="2743200"/>
            <a:ext cx="152401" cy="152400"/>
          </a:xfrm>
          <a:prstGeom prst="rect">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8FB4929-EF4E-41E5-B8A6-077EFEE7F9F7}"/>
              </a:ext>
            </a:extLst>
          </p:cNvPr>
          <p:cNvSpPr/>
          <p:nvPr/>
        </p:nvSpPr>
        <p:spPr>
          <a:xfrm>
            <a:off x="6537959" y="2971800"/>
            <a:ext cx="152401" cy="152400"/>
          </a:xfrm>
          <a:prstGeom prst="rect">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88F7184-369F-429B-B0B4-BA0CB83EE0BC}"/>
              </a:ext>
            </a:extLst>
          </p:cNvPr>
          <p:cNvSpPr txBox="1"/>
          <p:nvPr/>
        </p:nvSpPr>
        <p:spPr>
          <a:xfrm>
            <a:off x="2369721" y="3139038"/>
            <a:ext cx="404278" cy="307777"/>
          </a:xfrm>
          <a:prstGeom prst="rect">
            <a:avLst/>
          </a:prstGeom>
          <a:noFill/>
        </p:spPr>
        <p:txBody>
          <a:bodyPr wrap="none" rtlCol="0">
            <a:spAutoFit/>
          </a:bodyPr>
          <a:lstStyle/>
          <a:p>
            <a:r>
              <a:rPr lang="en-US" sz="1400" dirty="0">
                <a:solidFill>
                  <a:schemeClr val="bg1">
                    <a:lumMod val="50000"/>
                  </a:schemeClr>
                </a:solidFill>
                <a:latin typeface="+mn-lt"/>
              </a:rPr>
              <a:t>AN</a:t>
            </a:r>
          </a:p>
        </p:txBody>
      </p:sp>
      <p:sp>
        <p:nvSpPr>
          <p:cNvPr id="55" name="TextBox 54">
            <a:extLst>
              <a:ext uri="{FF2B5EF4-FFF2-40B4-BE49-F238E27FC236}">
                <a16:creationId xmlns:a16="http://schemas.microsoft.com/office/drawing/2014/main" id="{0914983B-67EA-481A-8AB7-5D5C2DE1B481}"/>
              </a:ext>
            </a:extLst>
          </p:cNvPr>
          <p:cNvSpPr txBox="1"/>
          <p:nvPr/>
        </p:nvSpPr>
        <p:spPr>
          <a:xfrm>
            <a:off x="3416810" y="3139037"/>
            <a:ext cx="405496" cy="307777"/>
          </a:xfrm>
          <a:prstGeom prst="rect">
            <a:avLst/>
          </a:prstGeom>
          <a:noFill/>
        </p:spPr>
        <p:txBody>
          <a:bodyPr wrap="none" rtlCol="0">
            <a:spAutoFit/>
          </a:bodyPr>
          <a:lstStyle/>
          <a:p>
            <a:r>
              <a:rPr lang="en-US" sz="1400" dirty="0">
                <a:latin typeface="+mn-lt"/>
              </a:rPr>
              <a:t>AO</a:t>
            </a:r>
          </a:p>
        </p:txBody>
      </p:sp>
      <p:sp>
        <p:nvSpPr>
          <p:cNvPr id="56" name="TextBox 55">
            <a:extLst>
              <a:ext uri="{FF2B5EF4-FFF2-40B4-BE49-F238E27FC236}">
                <a16:creationId xmlns:a16="http://schemas.microsoft.com/office/drawing/2014/main" id="{8A207F73-C625-408C-84E4-771887229D8C}"/>
              </a:ext>
            </a:extLst>
          </p:cNvPr>
          <p:cNvSpPr txBox="1"/>
          <p:nvPr/>
        </p:nvSpPr>
        <p:spPr>
          <a:xfrm>
            <a:off x="4191000" y="3124200"/>
            <a:ext cx="381836" cy="307777"/>
          </a:xfrm>
          <a:prstGeom prst="rect">
            <a:avLst/>
          </a:prstGeom>
          <a:noFill/>
        </p:spPr>
        <p:txBody>
          <a:bodyPr wrap="none" rtlCol="0">
            <a:spAutoFit/>
          </a:bodyPr>
          <a:lstStyle/>
          <a:p>
            <a:r>
              <a:rPr lang="en-US" sz="1400" dirty="0">
                <a:solidFill>
                  <a:schemeClr val="bg1">
                    <a:lumMod val="50000"/>
                  </a:schemeClr>
                </a:solidFill>
                <a:latin typeface="+mn-lt"/>
              </a:rPr>
              <a:t>AP</a:t>
            </a:r>
          </a:p>
        </p:txBody>
      </p:sp>
      <p:sp>
        <p:nvSpPr>
          <p:cNvPr id="57" name="TextBox 56">
            <a:extLst>
              <a:ext uri="{FF2B5EF4-FFF2-40B4-BE49-F238E27FC236}">
                <a16:creationId xmlns:a16="http://schemas.microsoft.com/office/drawing/2014/main" id="{9CDF3C03-61A2-40E9-AE70-702B42F6E29E}"/>
              </a:ext>
            </a:extLst>
          </p:cNvPr>
          <p:cNvSpPr txBox="1"/>
          <p:nvPr/>
        </p:nvSpPr>
        <p:spPr>
          <a:xfrm>
            <a:off x="4966604" y="2949932"/>
            <a:ext cx="407099" cy="307777"/>
          </a:xfrm>
          <a:prstGeom prst="rect">
            <a:avLst/>
          </a:prstGeom>
          <a:noFill/>
        </p:spPr>
        <p:txBody>
          <a:bodyPr wrap="none" rtlCol="0">
            <a:spAutoFit/>
          </a:bodyPr>
          <a:lstStyle/>
          <a:p>
            <a:r>
              <a:rPr lang="en-US" sz="1400" dirty="0">
                <a:latin typeface="+mn-lt"/>
              </a:rPr>
              <a:t>AQ</a:t>
            </a:r>
          </a:p>
        </p:txBody>
      </p:sp>
      <p:sp>
        <p:nvSpPr>
          <p:cNvPr id="58" name="TextBox 57">
            <a:extLst>
              <a:ext uri="{FF2B5EF4-FFF2-40B4-BE49-F238E27FC236}">
                <a16:creationId xmlns:a16="http://schemas.microsoft.com/office/drawing/2014/main" id="{BF0FB795-963C-49F5-884C-ABF5F39C1B2C}"/>
              </a:ext>
            </a:extLst>
          </p:cNvPr>
          <p:cNvSpPr txBox="1"/>
          <p:nvPr/>
        </p:nvSpPr>
        <p:spPr>
          <a:xfrm>
            <a:off x="7714703" y="2663334"/>
            <a:ext cx="348557" cy="307777"/>
          </a:xfrm>
          <a:prstGeom prst="rect">
            <a:avLst/>
          </a:prstGeom>
          <a:noFill/>
        </p:spPr>
        <p:txBody>
          <a:bodyPr wrap="none" rtlCol="0">
            <a:spAutoFit/>
          </a:bodyPr>
          <a:lstStyle/>
          <a:p>
            <a:r>
              <a:rPr lang="en-US" sz="1400" dirty="0">
                <a:latin typeface="+mn-lt"/>
              </a:rPr>
              <a:t>AJ</a:t>
            </a:r>
          </a:p>
        </p:txBody>
      </p:sp>
      <p:sp>
        <p:nvSpPr>
          <p:cNvPr id="59" name="TextBox 58">
            <a:extLst>
              <a:ext uri="{FF2B5EF4-FFF2-40B4-BE49-F238E27FC236}">
                <a16:creationId xmlns:a16="http://schemas.microsoft.com/office/drawing/2014/main" id="{E6C8E2AE-3100-4CB9-9F4C-8583156F1C03}"/>
              </a:ext>
            </a:extLst>
          </p:cNvPr>
          <p:cNvSpPr txBox="1"/>
          <p:nvPr/>
        </p:nvSpPr>
        <p:spPr>
          <a:xfrm>
            <a:off x="8596142" y="2663334"/>
            <a:ext cx="333746" cy="307777"/>
          </a:xfrm>
          <a:prstGeom prst="rect">
            <a:avLst/>
          </a:prstGeom>
          <a:noFill/>
        </p:spPr>
        <p:txBody>
          <a:bodyPr wrap="none" rtlCol="0">
            <a:spAutoFit/>
          </a:bodyPr>
          <a:lstStyle/>
          <a:p>
            <a:r>
              <a:rPr lang="en-US" sz="1400" dirty="0">
                <a:latin typeface="+mn-lt"/>
              </a:rPr>
              <a:t>AI</a:t>
            </a:r>
          </a:p>
        </p:txBody>
      </p:sp>
      <p:sp>
        <p:nvSpPr>
          <p:cNvPr id="60" name="TextBox 59">
            <a:extLst>
              <a:ext uri="{FF2B5EF4-FFF2-40B4-BE49-F238E27FC236}">
                <a16:creationId xmlns:a16="http://schemas.microsoft.com/office/drawing/2014/main" id="{131075DB-3A12-418B-ABE4-C2B17974E613}"/>
              </a:ext>
            </a:extLst>
          </p:cNvPr>
          <p:cNvSpPr txBox="1"/>
          <p:nvPr/>
        </p:nvSpPr>
        <p:spPr>
          <a:xfrm>
            <a:off x="8628802" y="5162713"/>
            <a:ext cx="401072" cy="307777"/>
          </a:xfrm>
          <a:prstGeom prst="rect">
            <a:avLst/>
          </a:prstGeom>
          <a:noFill/>
        </p:spPr>
        <p:txBody>
          <a:bodyPr wrap="none" rtlCol="0">
            <a:spAutoFit/>
          </a:bodyPr>
          <a:lstStyle/>
          <a:p>
            <a:r>
              <a:rPr lang="en-US" sz="1400" dirty="0">
                <a:latin typeface="+mn-lt"/>
              </a:rPr>
              <a:t>AH</a:t>
            </a:r>
          </a:p>
        </p:txBody>
      </p:sp>
      <p:sp>
        <p:nvSpPr>
          <p:cNvPr id="61" name="TextBox 60">
            <a:extLst>
              <a:ext uri="{FF2B5EF4-FFF2-40B4-BE49-F238E27FC236}">
                <a16:creationId xmlns:a16="http://schemas.microsoft.com/office/drawing/2014/main" id="{2BDD1134-B8C6-4EBF-868D-F19F61CC8D1E}"/>
              </a:ext>
            </a:extLst>
          </p:cNvPr>
          <p:cNvSpPr txBox="1"/>
          <p:nvPr/>
        </p:nvSpPr>
        <p:spPr>
          <a:xfrm>
            <a:off x="7886700" y="5232082"/>
            <a:ext cx="401328" cy="307777"/>
          </a:xfrm>
          <a:prstGeom prst="rect">
            <a:avLst/>
          </a:prstGeom>
          <a:noFill/>
        </p:spPr>
        <p:txBody>
          <a:bodyPr wrap="none" rtlCol="0">
            <a:spAutoFit/>
          </a:bodyPr>
          <a:lstStyle/>
          <a:p>
            <a:r>
              <a:rPr lang="en-US" sz="1400" dirty="0">
                <a:latin typeface="+mn-lt"/>
              </a:rPr>
              <a:t>AG</a:t>
            </a:r>
          </a:p>
        </p:txBody>
      </p:sp>
      <p:sp>
        <p:nvSpPr>
          <p:cNvPr id="62" name="TextBox 61">
            <a:extLst>
              <a:ext uri="{FF2B5EF4-FFF2-40B4-BE49-F238E27FC236}">
                <a16:creationId xmlns:a16="http://schemas.microsoft.com/office/drawing/2014/main" id="{56BB05CB-B01C-472D-9865-CB99BBBF491C}"/>
              </a:ext>
            </a:extLst>
          </p:cNvPr>
          <p:cNvSpPr txBox="1"/>
          <p:nvPr/>
        </p:nvSpPr>
        <p:spPr>
          <a:xfrm>
            <a:off x="4263929" y="5142011"/>
            <a:ext cx="362984" cy="307777"/>
          </a:xfrm>
          <a:prstGeom prst="rect">
            <a:avLst/>
          </a:prstGeom>
          <a:noFill/>
        </p:spPr>
        <p:txBody>
          <a:bodyPr wrap="none" rtlCol="0">
            <a:spAutoFit/>
          </a:bodyPr>
          <a:lstStyle/>
          <a:p>
            <a:r>
              <a:rPr lang="en-US" sz="1400" dirty="0">
                <a:latin typeface="+mn-lt"/>
              </a:rPr>
              <a:t>AT</a:t>
            </a:r>
          </a:p>
        </p:txBody>
      </p:sp>
      <p:sp>
        <p:nvSpPr>
          <p:cNvPr id="63" name="TextBox 62">
            <a:extLst>
              <a:ext uri="{FF2B5EF4-FFF2-40B4-BE49-F238E27FC236}">
                <a16:creationId xmlns:a16="http://schemas.microsoft.com/office/drawing/2014/main" id="{5C6683CB-6FCC-4FD2-A77A-4C720FA71ABE}"/>
              </a:ext>
            </a:extLst>
          </p:cNvPr>
          <p:cNvSpPr txBox="1"/>
          <p:nvPr/>
        </p:nvSpPr>
        <p:spPr>
          <a:xfrm>
            <a:off x="2920182" y="5103911"/>
            <a:ext cx="370614" cy="307777"/>
          </a:xfrm>
          <a:prstGeom prst="rect">
            <a:avLst/>
          </a:prstGeom>
          <a:noFill/>
        </p:spPr>
        <p:txBody>
          <a:bodyPr wrap="none" rtlCol="0">
            <a:spAutoFit/>
          </a:bodyPr>
          <a:lstStyle/>
          <a:p>
            <a:r>
              <a:rPr lang="en-US" sz="1400" dirty="0">
                <a:latin typeface="+mn-lt"/>
              </a:rPr>
              <a:t>AS</a:t>
            </a:r>
          </a:p>
        </p:txBody>
      </p:sp>
      <p:sp>
        <p:nvSpPr>
          <p:cNvPr id="64" name="TextBox 63">
            <a:extLst>
              <a:ext uri="{FF2B5EF4-FFF2-40B4-BE49-F238E27FC236}">
                <a16:creationId xmlns:a16="http://schemas.microsoft.com/office/drawing/2014/main" id="{09ACC228-4F53-457B-A0A0-E5721BF308DE}"/>
              </a:ext>
            </a:extLst>
          </p:cNvPr>
          <p:cNvSpPr txBox="1"/>
          <p:nvPr/>
        </p:nvSpPr>
        <p:spPr>
          <a:xfrm>
            <a:off x="5527816" y="5727382"/>
            <a:ext cx="911083" cy="307777"/>
          </a:xfrm>
          <a:prstGeom prst="rect">
            <a:avLst/>
          </a:prstGeom>
          <a:noFill/>
        </p:spPr>
        <p:txBody>
          <a:bodyPr wrap="none" rtlCol="0">
            <a:spAutoFit/>
          </a:bodyPr>
          <a:lstStyle/>
          <a:p>
            <a:r>
              <a:rPr lang="en-US" sz="1400" dirty="0">
                <a:latin typeface="+mn-lt"/>
              </a:rPr>
              <a:t>bathroom</a:t>
            </a:r>
          </a:p>
        </p:txBody>
      </p:sp>
      <p:sp>
        <p:nvSpPr>
          <p:cNvPr id="65" name="TextBox 64">
            <a:extLst>
              <a:ext uri="{FF2B5EF4-FFF2-40B4-BE49-F238E27FC236}">
                <a16:creationId xmlns:a16="http://schemas.microsoft.com/office/drawing/2014/main" id="{F477F440-6D3A-49CD-8037-C50C517B213B}"/>
              </a:ext>
            </a:extLst>
          </p:cNvPr>
          <p:cNvSpPr txBox="1"/>
          <p:nvPr/>
        </p:nvSpPr>
        <p:spPr>
          <a:xfrm>
            <a:off x="6498540" y="5727381"/>
            <a:ext cx="607859" cy="307777"/>
          </a:xfrm>
          <a:prstGeom prst="rect">
            <a:avLst/>
          </a:prstGeom>
          <a:noFill/>
        </p:spPr>
        <p:txBody>
          <a:bodyPr wrap="square" rtlCol="0">
            <a:spAutoFit/>
          </a:bodyPr>
          <a:lstStyle/>
          <a:p>
            <a:r>
              <a:rPr lang="en-US" sz="1400" dirty="0">
                <a:latin typeface="+mn-lt"/>
              </a:rPr>
              <a:t>utility</a:t>
            </a:r>
          </a:p>
        </p:txBody>
      </p:sp>
      <p:sp>
        <p:nvSpPr>
          <p:cNvPr id="66" name="TextBox 65">
            <a:extLst>
              <a:ext uri="{FF2B5EF4-FFF2-40B4-BE49-F238E27FC236}">
                <a16:creationId xmlns:a16="http://schemas.microsoft.com/office/drawing/2014/main" id="{00EDCC8F-F64A-4B7B-B899-7D322FEBB963}"/>
              </a:ext>
            </a:extLst>
          </p:cNvPr>
          <p:cNvSpPr txBox="1"/>
          <p:nvPr/>
        </p:nvSpPr>
        <p:spPr>
          <a:xfrm>
            <a:off x="6176087" y="2261511"/>
            <a:ext cx="1008609" cy="307777"/>
          </a:xfrm>
          <a:prstGeom prst="rect">
            <a:avLst/>
          </a:prstGeom>
          <a:noFill/>
        </p:spPr>
        <p:txBody>
          <a:bodyPr wrap="none" rtlCol="0">
            <a:spAutoFit/>
          </a:bodyPr>
          <a:lstStyle/>
          <a:p>
            <a:r>
              <a:rPr lang="en-US" sz="1400" dirty="0">
                <a:latin typeface="+mn-lt"/>
              </a:rPr>
              <a:t>gPhoneX(s)</a:t>
            </a:r>
          </a:p>
        </p:txBody>
      </p:sp>
      <p:cxnSp>
        <p:nvCxnSpPr>
          <p:cNvPr id="50" name="Straight Arrow Connector 49">
            <a:extLst>
              <a:ext uri="{FF2B5EF4-FFF2-40B4-BE49-F238E27FC236}">
                <a16:creationId xmlns:a16="http://schemas.microsoft.com/office/drawing/2014/main" id="{A83A7B50-736F-4DB3-84FA-AFCFB679CEB4}"/>
              </a:ext>
            </a:extLst>
          </p:cNvPr>
          <p:cNvCxnSpPr/>
          <p:nvPr/>
        </p:nvCxnSpPr>
        <p:spPr>
          <a:xfrm flipV="1">
            <a:off x="10058400" y="1066800"/>
            <a:ext cx="914400" cy="609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7EBC6C30-BC88-419E-B97C-28D9135D1000}"/>
              </a:ext>
            </a:extLst>
          </p:cNvPr>
          <p:cNvSpPr txBox="1"/>
          <p:nvPr/>
        </p:nvSpPr>
        <p:spPr>
          <a:xfrm>
            <a:off x="10058400" y="1058093"/>
            <a:ext cx="612668" cy="307777"/>
          </a:xfrm>
          <a:prstGeom prst="rect">
            <a:avLst/>
          </a:prstGeom>
          <a:noFill/>
        </p:spPr>
        <p:txBody>
          <a:bodyPr wrap="none" rtlCol="0">
            <a:spAutoFit/>
          </a:bodyPr>
          <a:lstStyle/>
          <a:p>
            <a:r>
              <a:rPr lang="en-US" sz="1400" dirty="0">
                <a:latin typeface="+mn-lt"/>
              </a:rPr>
              <a:t>North</a:t>
            </a:r>
          </a:p>
        </p:txBody>
      </p:sp>
      <p:sp>
        <p:nvSpPr>
          <p:cNvPr id="70" name="TextBox 69">
            <a:extLst>
              <a:ext uri="{FF2B5EF4-FFF2-40B4-BE49-F238E27FC236}">
                <a16:creationId xmlns:a16="http://schemas.microsoft.com/office/drawing/2014/main" id="{167D90CA-6FFF-4FE9-900B-12D98C2F9D83}"/>
              </a:ext>
            </a:extLst>
          </p:cNvPr>
          <p:cNvSpPr txBox="1"/>
          <p:nvPr/>
        </p:nvSpPr>
        <p:spPr>
          <a:xfrm>
            <a:off x="2323830" y="2098455"/>
            <a:ext cx="1763881" cy="307777"/>
          </a:xfrm>
          <a:prstGeom prst="rect">
            <a:avLst/>
          </a:prstGeom>
          <a:noFill/>
        </p:spPr>
        <p:txBody>
          <a:bodyPr wrap="none" rtlCol="0">
            <a:spAutoFit/>
          </a:bodyPr>
          <a:lstStyle/>
          <a:p>
            <a:r>
              <a:rPr lang="en-US" sz="1400" dirty="0">
                <a:latin typeface="+mn-lt"/>
              </a:rPr>
              <a:t>Counter and Cabinets</a:t>
            </a:r>
          </a:p>
        </p:txBody>
      </p:sp>
      <p:sp>
        <p:nvSpPr>
          <p:cNvPr id="71" name="Rectangle 70">
            <a:extLst>
              <a:ext uri="{FF2B5EF4-FFF2-40B4-BE49-F238E27FC236}">
                <a16:creationId xmlns:a16="http://schemas.microsoft.com/office/drawing/2014/main" id="{9666CD87-B301-465C-A27D-0015A2306A34}"/>
              </a:ext>
            </a:extLst>
          </p:cNvPr>
          <p:cNvSpPr/>
          <p:nvPr/>
        </p:nvSpPr>
        <p:spPr>
          <a:xfrm>
            <a:off x="10114359" y="1886182"/>
            <a:ext cx="424546" cy="424546"/>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330A052B-FDB2-4ACD-9B52-5872B65CC95B}"/>
              </a:ext>
            </a:extLst>
          </p:cNvPr>
          <p:cNvSpPr txBox="1"/>
          <p:nvPr/>
        </p:nvSpPr>
        <p:spPr>
          <a:xfrm>
            <a:off x="10590266" y="2002951"/>
            <a:ext cx="569387" cy="307777"/>
          </a:xfrm>
          <a:prstGeom prst="rect">
            <a:avLst/>
          </a:prstGeom>
          <a:noFill/>
        </p:spPr>
        <p:txBody>
          <a:bodyPr wrap="none" rtlCol="0">
            <a:spAutoFit/>
          </a:bodyPr>
          <a:lstStyle/>
          <a:p>
            <a:r>
              <a:rPr lang="en-US" sz="1400" dirty="0">
                <a:latin typeface="+mn-lt"/>
              </a:rPr>
              <a:t>~1m</a:t>
            </a:r>
            <a:r>
              <a:rPr lang="en-US" sz="1400" baseline="30000" dirty="0">
                <a:latin typeface="+mn-lt"/>
              </a:rPr>
              <a:t>2</a:t>
            </a:r>
          </a:p>
        </p:txBody>
      </p:sp>
    </p:spTree>
    <p:extLst>
      <p:ext uri="{BB962C8B-B14F-4D97-AF65-F5344CB8AC3E}">
        <p14:creationId xmlns:p14="http://schemas.microsoft.com/office/powerpoint/2010/main" val="2718680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305271" y="511447"/>
            <a:ext cx="9067800" cy="304800"/>
          </a:xfrm>
        </p:spPr>
        <p:txBody>
          <a:bodyPr>
            <a:noAutofit/>
          </a:bodyPr>
          <a:lstStyle/>
          <a:p>
            <a:pPr algn="l" eaLnBrk="1" hangingPunct="1"/>
            <a:r>
              <a:rPr lang="en-US" altLang="en-US" sz="3200" b="1" dirty="0">
                <a:latin typeface="+mn-lt"/>
                <a:cs typeface="Arial" panose="020B0604020202020204" pitchFamily="34" charset="0"/>
              </a:rPr>
              <a:t>Comparison “Overlap” Statistics</a:t>
            </a:r>
          </a:p>
        </p:txBody>
      </p:sp>
      <p:sp>
        <p:nvSpPr>
          <p:cNvPr id="30723" name="Rectangle 3"/>
          <p:cNvSpPr txBox="1">
            <a:spLocks noChangeArrowheads="1"/>
          </p:cNvSpPr>
          <p:nvPr/>
        </p:nvSpPr>
        <p:spPr bwMode="auto">
          <a:xfrm>
            <a:off x="762000" y="996059"/>
            <a:ext cx="4816180" cy="142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marL="0" indent="0" eaLnBrk="1" hangingPunct="1">
              <a:lnSpc>
                <a:spcPct val="90000"/>
              </a:lnSpc>
              <a:buNone/>
            </a:pPr>
            <a:r>
              <a:rPr lang="en-US" altLang="zh-CN" sz="2000" dirty="0">
                <a:latin typeface="+mn-lt"/>
                <a:cs typeface="Arial" panose="020B0604020202020204" pitchFamily="34" charset="0"/>
              </a:rPr>
              <a:t>The schedule had to accommodate</a:t>
            </a:r>
          </a:p>
          <a:p>
            <a:pPr eaLnBrk="1" hangingPunct="1">
              <a:lnSpc>
                <a:spcPct val="90000"/>
              </a:lnSpc>
            </a:pPr>
            <a:r>
              <a:rPr lang="en-US" altLang="zh-CN" sz="2000" dirty="0">
                <a:latin typeface="+mn-lt"/>
                <a:cs typeface="Arial" panose="020B0604020202020204" pitchFamily="34" charset="0"/>
              </a:rPr>
              <a:t>Up to 8 instruments per week</a:t>
            </a:r>
          </a:p>
          <a:p>
            <a:pPr eaLnBrk="1" hangingPunct="1">
              <a:lnSpc>
                <a:spcPct val="90000"/>
              </a:lnSpc>
            </a:pPr>
            <a:r>
              <a:rPr lang="en-US" altLang="zh-CN" sz="2000" dirty="0">
                <a:latin typeface="+mn-lt"/>
                <a:cs typeface="Arial" panose="020B0604020202020204" pitchFamily="34" charset="0"/>
              </a:rPr>
              <a:t>Occupying 8 piers</a:t>
            </a:r>
          </a:p>
          <a:p>
            <a:pPr eaLnBrk="1" hangingPunct="1">
              <a:lnSpc>
                <a:spcPct val="90000"/>
              </a:lnSpc>
            </a:pPr>
            <a:r>
              <a:rPr lang="en-US" altLang="zh-CN" sz="2000" dirty="0">
                <a:latin typeface="+mn-lt"/>
                <a:cs typeface="Arial" panose="020B0604020202020204" pitchFamily="34" charset="0"/>
              </a:rPr>
              <a:t>4 nights of observations per week, over 5 weeks (20 nights)</a:t>
            </a:r>
          </a:p>
        </p:txBody>
      </p:sp>
      <p:sp>
        <p:nvSpPr>
          <p:cNvPr id="20" name="TextBox 19">
            <a:extLst>
              <a:ext uri="{FF2B5EF4-FFF2-40B4-BE49-F238E27FC236}">
                <a16:creationId xmlns:a16="http://schemas.microsoft.com/office/drawing/2014/main" id="{2D3049BE-CAC8-4F00-964C-69B3C89AEF9D}"/>
              </a:ext>
            </a:extLst>
          </p:cNvPr>
          <p:cNvSpPr txBox="1"/>
          <p:nvPr/>
        </p:nvSpPr>
        <p:spPr>
          <a:xfrm>
            <a:off x="762000" y="2774424"/>
            <a:ext cx="1841145" cy="369332"/>
          </a:xfrm>
          <a:prstGeom prst="rect">
            <a:avLst/>
          </a:prstGeom>
          <a:noFill/>
        </p:spPr>
        <p:txBody>
          <a:bodyPr wrap="none" rtlCol="0">
            <a:spAutoFit/>
          </a:bodyPr>
          <a:lstStyle/>
          <a:p>
            <a:r>
              <a:rPr lang="en-US" dirty="0">
                <a:latin typeface="+mn-lt"/>
              </a:rPr>
              <a:t>Optimal Schedule</a:t>
            </a:r>
          </a:p>
        </p:txBody>
      </p:sp>
      <p:graphicFrame>
        <p:nvGraphicFramePr>
          <p:cNvPr id="2" name="Table 1">
            <a:extLst>
              <a:ext uri="{FF2B5EF4-FFF2-40B4-BE49-F238E27FC236}">
                <a16:creationId xmlns:a16="http://schemas.microsoft.com/office/drawing/2014/main" id="{DE13FC11-CB48-4FAC-91EB-634E98095110}"/>
              </a:ext>
            </a:extLst>
          </p:cNvPr>
          <p:cNvGraphicFramePr>
            <a:graphicFrameLocks noGrp="1"/>
          </p:cNvGraphicFramePr>
          <p:nvPr>
            <p:extLst>
              <p:ext uri="{D42A27DB-BD31-4B8C-83A1-F6EECF244321}">
                <p14:modId xmlns:p14="http://schemas.microsoft.com/office/powerpoint/2010/main" val="1761159319"/>
              </p:ext>
            </p:extLst>
          </p:nvPr>
        </p:nvGraphicFramePr>
        <p:xfrm>
          <a:off x="828025" y="3198580"/>
          <a:ext cx="4394200" cy="1743075"/>
        </p:xfrm>
        <a:graphic>
          <a:graphicData uri="http://schemas.openxmlformats.org/drawingml/2006/table">
            <a:tbl>
              <a:tblPr>
                <a:tableStyleId>{5C22544A-7EE6-4342-B048-85BDC9FD1C3A}</a:tableStyleId>
              </a:tblPr>
              <a:tblGrid>
                <a:gridCol w="584200">
                  <a:extLst>
                    <a:ext uri="{9D8B030D-6E8A-4147-A177-3AD203B41FA5}">
                      <a16:colId xmlns:a16="http://schemas.microsoft.com/office/drawing/2014/main" val="1072094669"/>
                    </a:ext>
                  </a:extLst>
                </a:gridCol>
                <a:gridCol w="139700">
                  <a:extLst>
                    <a:ext uri="{9D8B030D-6E8A-4147-A177-3AD203B41FA5}">
                      <a16:colId xmlns:a16="http://schemas.microsoft.com/office/drawing/2014/main" val="2214966782"/>
                    </a:ext>
                  </a:extLst>
                </a:gridCol>
                <a:gridCol w="139700">
                  <a:extLst>
                    <a:ext uri="{9D8B030D-6E8A-4147-A177-3AD203B41FA5}">
                      <a16:colId xmlns:a16="http://schemas.microsoft.com/office/drawing/2014/main" val="2350447268"/>
                    </a:ext>
                  </a:extLst>
                </a:gridCol>
                <a:gridCol w="139700">
                  <a:extLst>
                    <a:ext uri="{9D8B030D-6E8A-4147-A177-3AD203B41FA5}">
                      <a16:colId xmlns:a16="http://schemas.microsoft.com/office/drawing/2014/main" val="3447172855"/>
                    </a:ext>
                  </a:extLst>
                </a:gridCol>
                <a:gridCol w="139700">
                  <a:extLst>
                    <a:ext uri="{9D8B030D-6E8A-4147-A177-3AD203B41FA5}">
                      <a16:colId xmlns:a16="http://schemas.microsoft.com/office/drawing/2014/main" val="3050244669"/>
                    </a:ext>
                  </a:extLst>
                </a:gridCol>
                <a:gridCol w="203200">
                  <a:extLst>
                    <a:ext uri="{9D8B030D-6E8A-4147-A177-3AD203B41FA5}">
                      <a16:colId xmlns:a16="http://schemas.microsoft.com/office/drawing/2014/main" val="3620965448"/>
                    </a:ext>
                  </a:extLst>
                </a:gridCol>
                <a:gridCol w="203200">
                  <a:extLst>
                    <a:ext uri="{9D8B030D-6E8A-4147-A177-3AD203B41FA5}">
                      <a16:colId xmlns:a16="http://schemas.microsoft.com/office/drawing/2014/main" val="176886725"/>
                    </a:ext>
                  </a:extLst>
                </a:gridCol>
                <a:gridCol w="203200">
                  <a:extLst>
                    <a:ext uri="{9D8B030D-6E8A-4147-A177-3AD203B41FA5}">
                      <a16:colId xmlns:a16="http://schemas.microsoft.com/office/drawing/2014/main" val="1759572977"/>
                    </a:ext>
                  </a:extLst>
                </a:gridCol>
                <a:gridCol w="203200">
                  <a:extLst>
                    <a:ext uri="{9D8B030D-6E8A-4147-A177-3AD203B41FA5}">
                      <a16:colId xmlns:a16="http://schemas.microsoft.com/office/drawing/2014/main" val="4210188052"/>
                    </a:ext>
                  </a:extLst>
                </a:gridCol>
                <a:gridCol w="203200">
                  <a:extLst>
                    <a:ext uri="{9D8B030D-6E8A-4147-A177-3AD203B41FA5}">
                      <a16:colId xmlns:a16="http://schemas.microsoft.com/office/drawing/2014/main" val="4109613638"/>
                    </a:ext>
                  </a:extLst>
                </a:gridCol>
                <a:gridCol w="203200">
                  <a:extLst>
                    <a:ext uri="{9D8B030D-6E8A-4147-A177-3AD203B41FA5}">
                      <a16:colId xmlns:a16="http://schemas.microsoft.com/office/drawing/2014/main" val="3386412287"/>
                    </a:ext>
                  </a:extLst>
                </a:gridCol>
                <a:gridCol w="203200">
                  <a:extLst>
                    <a:ext uri="{9D8B030D-6E8A-4147-A177-3AD203B41FA5}">
                      <a16:colId xmlns:a16="http://schemas.microsoft.com/office/drawing/2014/main" val="2943590873"/>
                    </a:ext>
                  </a:extLst>
                </a:gridCol>
                <a:gridCol w="203200">
                  <a:extLst>
                    <a:ext uri="{9D8B030D-6E8A-4147-A177-3AD203B41FA5}">
                      <a16:colId xmlns:a16="http://schemas.microsoft.com/office/drawing/2014/main" val="1137267335"/>
                    </a:ext>
                  </a:extLst>
                </a:gridCol>
                <a:gridCol w="203200">
                  <a:extLst>
                    <a:ext uri="{9D8B030D-6E8A-4147-A177-3AD203B41FA5}">
                      <a16:colId xmlns:a16="http://schemas.microsoft.com/office/drawing/2014/main" val="2611557321"/>
                    </a:ext>
                  </a:extLst>
                </a:gridCol>
                <a:gridCol w="203200">
                  <a:extLst>
                    <a:ext uri="{9D8B030D-6E8A-4147-A177-3AD203B41FA5}">
                      <a16:colId xmlns:a16="http://schemas.microsoft.com/office/drawing/2014/main" val="102630565"/>
                    </a:ext>
                  </a:extLst>
                </a:gridCol>
                <a:gridCol w="203200">
                  <a:extLst>
                    <a:ext uri="{9D8B030D-6E8A-4147-A177-3AD203B41FA5}">
                      <a16:colId xmlns:a16="http://schemas.microsoft.com/office/drawing/2014/main" val="1542645895"/>
                    </a:ext>
                  </a:extLst>
                </a:gridCol>
                <a:gridCol w="203200">
                  <a:extLst>
                    <a:ext uri="{9D8B030D-6E8A-4147-A177-3AD203B41FA5}">
                      <a16:colId xmlns:a16="http://schemas.microsoft.com/office/drawing/2014/main" val="128045058"/>
                    </a:ext>
                  </a:extLst>
                </a:gridCol>
                <a:gridCol w="203200">
                  <a:extLst>
                    <a:ext uri="{9D8B030D-6E8A-4147-A177-3AD203B41FA5}">
                      <a16:colId xmlns:a16="http://schemas.microsoft.com/office/drawing/2014/main" val="4066079961"/>
                    </a:ext>
                  </a:extLst>
                </a:gridCol>
                <a:gridCol w="203200">
                  <a:extLst>
                    <a:ext uri="{9D8B030D-6E8A-4147-A177-3AD203B41FA5}">
                      <a16:colId xmlns:a16="http://schemas.microsoft.com/office/drawing/2014/main" val="1260396359"/>
                    </a:ext>
                  </a:extLst>
                </a:gridCol>
                <a:gridCol w="203200">
                  <a:extLst>
                    <a:ext uri="{9D8B030D-6E8A-4147-A177-3AD203B41FA5}">
                      <a16:colId xmlns:a16="http://schemas.microsoft.com/office/drawing/2014/main" val="1408593836"/>
                    </a:ext>
                  </a:extLst>
                </a:gridCol>
                <a:gridCol w="203200">
                  <a:extLst>
                    <a:ext uri="{9D8B030D-6E8A-4147-A177-3AD203B41FA5}">
                      <a16:colId xmlns:a16="http://schemas.microsoft.com/office/drawing/2014/main" val="210659701"/>
                    </a:ext>
                  </a:extLst>
                </a:gridCol>
              </a:tblGrid>
              <a:tr h="200025">
                <a:tc>
                  <a:txBody>
                    <a:bodyPr/>
                    <a:lstStyle/>
                    <a:p>
                      <a:pPr algn="l" fontAlgn="b"/>
                      <a:r>
                        <a:rPr lang="en-US" sz="1100" b="1" u="none" strike="noStrike" dirty="0">
                          <a:effectLst/>
                        </a:rPr>
                        <a:t>Pier/Day</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3</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4</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effectLst/>
                        </a:rPr>
                        <a:t>5</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6</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7</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11</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13</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14</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15</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16</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17</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18</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a:effectLst/>
                        </a:rPr>
                        <a:t>19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effectLst/>
                        </a:rPr>
                        <a:t>20</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5053476"/>
                  </a:ext>
                </a:extLst>
              </a:tr>
              <a:tr h="200025">
                <a:tc>
                  <a:txBody>
                    <a:bodyPr/>
                    <a:lstStyle/>
                    <a:p>
                      <a:pPr algn="l" fontAlgn="b"/>
                      <a:r>
                        <a:rPr lang="en-US" sz="1100" b="1" u="none" strike="noStrike" dirty="0">
                          <a:effectLst/>
                        </a:rPr>
                        <a:t>AG</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2970746"/>
                  </a:ext>
                </a:extLst>
              </a:tr>
              <a:tr h="190500">
                <a:tc>
                  <a:txBody>
                    <a:bodyPr/>
                    <a:lstStyle/>
                    <a:p>
                      <a:pPr algn="l" fontAlgn="b"/>
                      <a:r>
                        <a:rPr lang="en-US" sz="1100" b="1" u="none" strike="noStrike" dirty="0">
                          <a:effectLst/>
                        </a:rPr>
                        <a:t>AH</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8495584"/>
                  </a:ext>
                </a:extLst>
              </a:tr>
              <a:tr h="190500">
                <a:tc>
                  <a:txBody>
                    <a:bodyPr/>
                    <a:lstStyle/>
                    <a:p>
                      <a:pPr algn="l" fontAlgn="b"/>
                      <a:r>
                        <a:rPr lang="en-US" sz="1100" b="1" u="none" strike="noStrike" dirty="0">
                          <a:effectLst/>
                        </a:rPr>
                        <a:t>AI</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15287709"/>
                  </a:ext>
                </a:extLst>
              </a:tr>
              <a:tr h="190500">
                <a:tc>
                  <a:txBody>
                    <a:bodyPr/>
                    <a:lstStyle/>
                    <a:p>
                      <a:pPr algn="l" fontAlgn="b"/>
                      <a:r>
                        <a:rPr lang="en-US" sz="1100" b="1" u="none" strike="noStrike" dirty="0">
                          <a:effectLst/>
                        </a:rPr>
                        <a:t>AJ</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2269708"/>
                  </a:ext>
                </a:extLst>
              </a:tr>
              <a:tr h="190500">
                <a:tc>
                  <a:txBody>
                    <a:bodyPr/>
                    <a:lstStyle/>
                    <a:p>
                      <a:pPr algn="l" fontAlgn="b"/>
                      <a:r>
                        <a:rPr lang="en-US" sz="1100" b="1" u="none" strike="noStrike" dirty="0">
                          <a:effectLst/>
                        </a:rPr>
                        <a:t>AQ</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5060131"/>
                  </a:ext>
                </a:extLst>
              </a:tr>
              <a:tr h="190500">
                <a:tc>
                  <a:txBody>
                    <a:bodyPr/>
                    <a:lstStyle/>
                    <a:p>
                      <a:pPr algn="l" fontAlgn="b"/>
                      <a:r>
                        <a:rPr lang="en-US" sz="1100" b="1" u="none" strike="noStrike" dirty="0">
                          <a:effectLst/>
                        </a:rPr>
                        <a:t>AS</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4093498"/>
                  </a:ext>
                </a:extLst>
              </a:tr>
              <a:tr h="190500">
                <a:tc>
                  <a:txBody>
                    <a:bodyPr/>
                    <a:lstStyle/>
                    <a:p>
                      <a:pPr algn="l" fontAlgn="b"/>
                      <a:r>
                        <a:rPr lang="en-US" sz="1100" b="1" u="none" strike="noStrike" dirty="0">
                          <a:effectLst/>
                        </a:rPr>
                        <a:t>AT</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8281907"/>
                  </a:ext>
                </a:extLst>
              </a:tr>
              <a:tr h="200025">
                <a:tc>
                  <a:txBody>
                    <a:bodyPr/>
                    <a:lstStyle/>
                    <a:p>
                      <a:pPr algn="l" fontAlgn="b"/>
                      <a:r>
                        <a:rPr lang="en-US" sz="1100" b="1" u="none" strike="noStrike" dirty="0">
                          <a:effectLst/>
                        </a:rPr>
                        <a:t>AO</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6321407"/>
                  </a:ext>
                </a:extLst>
              </a:tr>
            </a:tbl>
          </a:graphicData>
        </a:graphic>
      </p:graphicFrame>
      <p:grpSp>
        <p:nvGrpSpPr>
          <p:cNvPr id="11" name="Group 10">
            <a:extLst>
              <a:ext uri="{FF2B5EF4-FFF2-40B4-BE49-F238E27FC236}">
                <a16:creationId xmlns:a16="http://schemas.microsoft.com/office/drawing/2014/main" id="{DBCD91AB-9FC8-4CE1-980D-CB633603B824}"/>
              </a:ext>
            </a:extLst>
          </p:cNvPr>
          <p:cNvGrpSpPr/>
          <p:nvPr/>
        </p:nvGrpSpPr>
        <p:grpSpPr>
          <a:xfrm>
            <a:off x="189689" y="5492608"/>
            <a:ext cx="9183382" cy="1279193"/>
            <a:chOff x="189689" y="5492608"/>
            <a:chExt cx="9183382" cy="1279193"/>
          </a:xfrm>
        </p:grpSpPr>
        <p:sp>
          <p:nvSpPr>
            <p:cNvPr id="16" name="TextBox 15">
              <a:extLst>
                <a:ext uri="{FF2B5EF4-FFF2-40B4-BE49-F238E27FC236}">
                  <a16:creationId xmlns:a16="http://schemas.microsoft.com/office/drawing/2014/main" id="{1E606857-CFFC-605D-C849-E0FF16471149}"/>
                </a:ext>
              </a:extLst>
            </p:cNvPr>
            <p:cNvSpPr txBox="1"/>
            <p:nvPr/>
          </p:nvSpPr>
          <p:spPr>
            <a:xfrm>
              <a:off x="189689" y="5492608"/>
              <a:ext cx="2901692" cy="369332"/>
            </a:xfrm>
            <a:prstGeom prst="rect">
              <a:avLst/>
            </a:prstGeom>
            <a:noFill/>
          </p:spPr>
          <p:txBody>
            <a:bodyPr wrap="none" rtlCol="0">
              <a:spAutoFit/>
            </a:bodyPr>
            <a:lstStyle/>
            <a:p>
              <a:r>
                <a:rPr lang="en-US" dirty="0">
                  <a:latin typeface="+mn-lt"/>
                </a:rPr>
                <a:t>The statistics of the overlaps:</a:t>
              </a:r>
            </a:p>
          </p:txBody>
        </p:sp>
        <p:pic>
          <p:nvPicPr>
            <p:cNvPr id="5" name="Picture 4">
              <a:extLst>
                <a:ext uri="{FF2B5EF4-FFF2-40B4-BE49-F238E27FC236}">
                  <a16:creationId xmlns:a16="http://schemas.microsoft.com/office/drawing/2014/main" id="{38153904-DBB0-4DB9-90B1-08637DA82B4E}"/>
                </a:ext>
              </a:extLst>
            </p:cNvPr>
            <p:cNvPicPr>
              <a:picLocks noChangeAspect="1"/>
            </p:cNvPicPr>
            <p:nvPr/>
          </p:nvPicPr>
          <p:blipFill>
            <a:blip r:embed="rId3"/>
            <a:stretch>
              <a:fillRect/>
            </a:stretch>
          </p:blipFill>
          <p:spPr>
            <a:xfrm>
              <a:off x="189689" y="5971589"/>
              <a:ext cx="9183382" cy="800212"/>
            </a:xfrm>
            <a:prstGeom prst="rect">
              <a:avLst/>
            </a:prstGeom>
            <a:ln w="12700">
              <a:solidFill>
                <a:schemeClr val="tx1"/>
              </a:solidFill>
            </a:ln>
          </p:spPr>
        </p:pic>
      </p:grpSp>
      <p:sp>
        <p:nvSpPr>
          <p:cNvPr id="17" name="TextBox 16">
            <a:extLst>
              <a:ext uri="{FF2B5EF4-FFF2-40B4-BE49-F238E27FC236}">
                <a16:creationId xmlns:a16="http://schemas.microsoft.com/office/drawing/2014/main" id="{9D8E64FE-4253-400B-8B0A-3431F7C2A7AD}"/>
              </a:ext>
            </a:extLst>
          </p:cNvPr>
          <p:cNvSpPr txBox="1"/>
          <p:nvPr/>
        </p:nvSpPr>
        <p:spPr>
          <a:xfrm>
            <a:off x="7535753" y="975883"/>
            <a:ext cx="2103396" cy="369332"/>
          </a:xfrm>
          <a:prstGeom prst="rect">
            <a:avLst/>
          </a:prstGeom>
          <a:noFill/>
        </p:spPr>
        <p:txBody>
          <a:bodyPr wrap="none" rtlCol="0">
            <a:spAutoFit/>
          </a:bodyPr>
          <a:lstStyle/>
          <a:p>
            <a:r>
              <a:rPr lang="en-US" dirty="0">
                <a:latin typeface="+mn-lt"/>
              </a:rPr>
              <a:t>Instrument Overlaps</a:t>
            </a:r>
          </a:p>
        </p:txBody>
      </p:sp>
      <p:graphicFrame>
        <p:nvGraphicFramePr>
          <p:cNvPr id="10" name="Table 9">
            <a:extLst>
              <a:ext uri="{FF2B5EF4-FFF2-40B4-BE49-F238E27FC236}">
                <a16:creationId xmlns:a16="http://schemas.microsoft.com/office/drawing/2014/main" id="{A4AAC3EF-79B0-4284-840B-9F750FEE61B8}"/>
              </a:ext>
            </a:extLst>
          </p:cNvPr>
          <p:cNvGraphicFramePr>
            <a:graphicFrameLocks noGrp="1"/>
          </p:cNvGraphicFramePr>
          <p:nvPr>
            <p:extLst>
              <p:ext uri="{D42A27DB-BD31-4B8C-83A1-F6EECF244321}">
                <p14:modId xmlns:p14="http://schemas.microsoft.com/office/powerpoint/2010/main" val="790265712"/>
              </p:ext>
            </p:extLst>
          </p:nvPr>
        </p:nvGraphicFramePr>
        <p:xfrm>
          <a:off x="7612776" y="1335984"/>
          <a:ext cx="4346115" cy="4525956"/>
        </p:xfrm>
        <a:graphic>
          <a:graphicData uri="http://schemas.openxmlformats.org/drawingml/2006/table">
            <a:tbl>
              <a:tblPr>
                <a:tableStyleId>{5C22544A-7EE6-4342-B048-85BDC9FD1C3A}</a:tableStyleId>
              </a:tblPr>
              <a:tblGrid>
                <a:gridCol w="159857">
                  <a:extLst>
                    <a:ext uri="{9D8B030D-6E8A-4147-A177-3AD203B41FA5}">
                      <a16:colId xmlns:a16="http://schemas.microsoft.com/office/drawing/2014/main" val="1855510090"/>
                    </a:ext>
                  </a:extLst>
                </a:gridCol>
                <a:gridCol w="109902">
                  <a:extLst>
                    <a:ext uri="{9D8B030D-6E8A-4147-A177-3AD203B41FA5}">
                      <a16:colId xmlns:a16="http://schemas.microsoft.com/office/drawing/2014/main" val="1352053638"/>
                    </a:ext>
                  </a:extLst>
                </a:gridCol>
                <a:gridCol w="109902">
                  <a:extLst>
                    <a:ext uri="{9D8B030D-6E8A-4147-A177-3AD203B41FA5}">
                      <a16:colId xmlns:a16="http://schemas.microsoft.com/office/drawing/2014/main" val="2952195906"/>
                    </a:ext>
                  </a:extLst>
                </a:gridCol>
                <a:gridCol w="109902">
                  <a:extLst>
                    <a:ext uri="{9D8B030D-6E8A-4147-A177-3AD203B41FA5}">
                      <a16:colId xmlns:a16="http://schemas.microsoft.com/office/drawing/2014/main" val="2737261955"/>
                    </a:ext>
                  </a:extLst>
                </a:gridCol>
                <a:gridCol w="109902">
                  <a:extLst>
                    <a:ext uri="{9D8B030D-6E8A-4147-A177-3AD203B41FA5}">
                      <a16:colId xmlns:a16="http://schemas.microsoft.com/office/drawing/2014/main" val="1855678689"/>
                    </a:ext>
                  </a:extLst>
                </a:gridCol>
                <a:gridCol w="109902">
                  <a:extLst>
                    <a:ext uri="{9D8B030D-6E8A-4147-A177-3AD203B41FA5}">
                      <a16:colId xmlns:a16="http://schemas.microsoft.com/office/drawing/2014/main" val="768479608"/>
                    </a:ext>
                  </a:extLst>
                </a:gridCol>
                <a:gridCol w="109902">
                  <a:extLst>
                    <a:ext uri="{9D8B030D-6E8A-4147-A177-3AD203B41FA5}">
                      <a16:colId xmlns:a16="http://schemas.microsoft.com/office/drawing/2014/main" val="308052685"/>
                    </a:ext>
                  </a:extLst>
                </a:gridCol>
                <a:gridCol w="109902">
                  <a:extLst>
                    <a:ext uri="{9D8B030D-6E8A-4147-A177-3AD203B41FA5}">
                      <a16:colId xmlns:a16="http://schemas.microsoft.com/office/drawing/2014/main" val="1995336256"/>
                    </a:ext>
                  </a:extLst>
                </a:gridCol>
                <a:gridCol w="109902">
                  <a:extLst>
                    <a:ext uri="{9D8B030D-6E8A-4147-A177-3AD203B41FA5}">
                      <a16:colId xmlns:a16="http://schemas.microsoft.com/office/drawing/2014/main" val="854400394"/>
                    </a:ext>
                  </a:extLst>
                </a:gridCol>
                <a:gridCol w="109902">
                  <a:extLst>
                    <a:ext uri="{9D8B030D-6E8A-4147-A177-3AD203B41FA5}">
                      <a16:colId xmlns:a16="http://schemas.microsoft.com/office/drawing/2014/main" val="2435406983"/>
                    </a:ext>
                  </a:extLst>
                </a:gridCol>
                <a:gridCol w="159857">
                  <a:extLst>
                    <a:ext uri="{9D8B030D-6E8A-4147-A177-3AD203B41FA5}">
                      <a16:colId xmlns:a16="http://schemas.microsoft.com/office/drawing/2014/main" val="3121756946"/>
                    </a:ext>
                  </a:extLst>
                </a:gridCol>
                <a:gridCol w="159857">
                  <a:extLst>
                    <a:ext uri="{9D8B030D-6E8A-4147-A177-3AD203B41FA5}">
                      <a16:colId xmlns:a16="http://schemas.microsoft.com/office/drawing/2014/main" val="1057137155"/>
                    </a:ext>
                  </a:extLst>
                </a:gridCol>
                <a:gridCol w="159857">
                  <a:extLst>
                    <a:ext uri="{9D8B030D-6E8A-4147-A177-3AD203B41FA5}">
                      <a16:colId xmlns:a16="http://schemas.microsoft.com/office/drawing/2014/main" val="1182000157"/>
                    </a:ext>
                  </a:extLst>
                </a:gridCol>
                <a:gridCol w="159857">
                  <a:extLst>
                    <a:ext uri="{9D8B030D-6E8A-4147-A177-3AD203B41FA5}">
                      <a16:colId xmlns:a16="http://schemas.microsoft.com/office/drawing/2014/main" val="2083887370"/>
                    </a:ext>
                  </a:extLst>
                </a:gridCol>
                <a:gridCol w="159857">
                  <a:extLst>
                    <a:ext uri="{9D8B030D-6E8A-4147-A177-3AD203B41FA5}">
                      <a16:colId xmlns:a16="http://schemas.microsoft.com/office/drawing/2014/main" val="3191406776"/>
                    </a:ext>
                  </a:extLst>
                </a:gridCol>
                <a:gridCol w="159857">
                  <a:extLst>
                    <a:ext uri="{9D8B030D-6E8A-4147-A177-3AD203B41FA5}">
                      <a16:colId xmlns:a16="http://schemas.microsoft.com/office/drawing/2014/main" val="64633386"/>
                    </a:ext>
                  </a:extLst>
                </a:gridCol>
                <a:gridCol w="159857">
                  <a:extLst>
                    <a:ext uri="{9D8B030D-6E8A-4147-A177-3AD203B41FA5}">
                      <a16:colId xmlns:a16="http://schemas.microsoft.com/office/drawing/2014/main" val="3566781423"/>
                    </a:ext>
                  </a:extLst>
                </a:gridCol>
                <a:gridCol w="159857">
                  <a:extLst>
                    <a:ext uri="{9D8B030D-6E8A-4147-A177-3AD203B41FA5}">
                      <a16:colId xmlns:a16="http://schemas.microsoft.com/office/drawing/2014/main" val="930948469"/>
                    </a:ext>
                  </a:extLst>
                </a:gridCol>
                <a:gridCol w="159857">
                  <a:extLst>
                    <a:ext uri="{9D8B030D-6E8A-4147-A177-3AD203B41FA5}">
                      <a16:colId xmlns:a16="http://schemas.microsoft.com/office/drawing/2014/main" val="734894785"/>
                    </a:ext>
                  </a:extLst>
                </a:gridCol>
                <a:gridCol w="159857">
                  <a:extLst>
                    <a:ext uri="{9D8B030D-6E8A-4147-A177-3AD203B41FA5}">
                      <a16:colId xmlns:a16="http://schemas.microsoft.com/office/drawing/2014/main" val="1571607127"/>
                    </a:ext>
                  </a:extLst>
                </a:gridCol>
                <a:gridCol w="159857">
                  <a:extLst>
                    <a:ext uri="{9D8B030D-6E8A-4147-A177-3AD203B41FA5}">
                      <a16:colId xmlns:a16="http://schemas.microsoft.com/office/drawing/2014/main" val="1432573327"/>
                    </a:ext>
                  </a:extLst>
                </a:gridCol>
                <a:gridCol w="159857">
                  <a:extLst>
                    <a:ext uri="{9D8B030D-6E8A-4147-A177-3AD203B41FA5}">
                      <a16:colId xmlns:a16="http://schemas.microsoft.com/office/drawing/2014/main" val="3502778749"/>
                    </a:ext>
                  </a:extLst>
                </a:gridCol>
                <a:gridCol w="159857">
                  <a:extLst>
                    <a:ext uri="{9D8B030D-6E8A-4147-A177-3AD203B41FA5}">
                      <a16:colId xmlns:a16="http://schemas.microsoft.com/office/drawing/2014/main" val="1412101404"/>
                    </a:ext>
                  </a:extLst>
                </a:gridCol>
                <a:gridCol w="159857">
                  <a:extLst>
                    <a:ext uri="{9D8B030D-6E8A-4147-A177-3AD203B41FA5}">
                      <a16:colId xmlns:a16="http://schemas.microsoft.com/office/drawing/2014/main" val="1001605740"/>
                    </a:ext>
                  </a:extLst>
                </a:gridCol>
                <a:gridCol w="159857">
                  <a:extLst>
                    <a:ext uri="{9D8B030D-6E8A-4147-A177-3AD203B41FA5}">
                      <a16:colId xmlns:a16="http://schemas.microsoft.com/office/drawing/2014/main" val="686347493"/>
                    </a:ext>
                  </a:extLst>
                </a:gridCol>
                <a:gridCol w="159857">
                  <a:extLst>
                    <a:ext uri="{9D8B030D-6E8A-4147-A177-3AD203B41FA5}">
                      <a16:colId xmlns:a16="http://schemas.microsoft.com/office/drawing/2014/main" val="1678299429"/>
                    </a:ext>
                  </a:extLst>
                </a:gridCol>
                <a:gridCol w="159857">
                  <a:extLst>
                    <a:ext uri="{9D8B030D-6E8A-4147-A177-3AD203B41FA5}">
                      <a16:colId xmlns:a16="http://schemas.microsoft.com/office/drawing/2014/main" val="1251040911"/>
                    </a:ext>
                  </a:extLst>
                </a:gridCol>
                <a:gridCol w="159857">
                  <a:extLst>
                    <a:ext uri="{9D8B030D-6E8A-4147-A177-3AD203B41FA5}">
                      <a16:colId xmlns:a16="http://schemas.microsoft.com/office/drawing/2014/main" val="1506263999"/>
                    </a:ext>
                  </a:extLst>
                </a:gridCol>
                <a:gridCol w="159857">
                  <a:extLst>
                    <a:ext uri="{9D8B030D-6E8A-4147-A177-3AD203B41FA5}">
                      <a16:colId xmlns:a16="http://schemas.microsoft.com/office/drawing/2014/main" val="2988934154"/>
                    </a:ext>
                  </a:extLst>
                </a:gridCol>
                <a:gridCol w="159857">
                  <a:extLst>
                    <a:ext uri="{9D8B030D-6E8A-4147-A177-3AD203B41FA5}">
                      <a16:colId xmlns:a16="http://schemas.microsoft.com/office/drawing/2014/main" val="1663096941"/>
                    </a:ext>
                  </a:extLst>
                </a:gridCol>
              </a:tblGrid>
              <a:tr h="157360">
                <a:tc>
                  <a:txBody>
                    <a:bodyPr/>
                    <a:lstStyle/>
                    <a:p>
                      <a:pPr algn="r" fontAlgn="b"/>
                      <a:r>
                        <a:rPr lang="en-US" sz="900" b="1" u="none" strike="noStrike">
                          <a:effectLst/>
                        </a:rPr>
                        <a:t>1</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3</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4</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5</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6</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7</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8</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9</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ctr" fontAlgn="b"/>
                      <a:r>
                        <a:rPr lang="en-US" sz="900" b="1" u="none" strike="noStrike" baseline="0">
                          <a:effectLst/>
                        </a:rPr>
                        <a:t>#</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11</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dirty="0">
                          <a:effectLst/>
                        </a:rPr>
                        <a:t>12</a:t>
                      </a:r>
                      <a:endParaRPr lang="en-US" sz="900" b="1" i="0" u="none" strike="noStrike" baseline="0" dirty="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13</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14</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15</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16</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17</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18</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19</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20</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21</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22</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23</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24</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25</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26</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27</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28</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a:effectLst/>
                        </a:rPr>
                        <a:t>29</a:t>
                      </a:r>
                      <a:endParaRPr lang="en-US" sz="900" b="1" i="0" u="none" strike="noStrike" baseline="0">
                        <a:solidFill>
                          <a:srgbClr val="000000"/>
                        </a:solidFill>
                        <a:effectLst/>
                        <a:latin typeface="Calibri" panose="020F0502020204030204" pitchFamily="34" charset="0"/>
                      </a:endParaRPr>
                    </a:p>
                  </a:txBody>
                  <a:tcPr marL="7493" marR="7493" marT="7493" marB="0" anchor="b"/>
                </a:tc>
                <a:tc>
                  <a:txBody>
                    <a:bodyPr/>
                    <a:lstStyle/>
                    <a:p>
                      <a:pPr algn="r" fontAlgn="b"/>
                      <a:r>
                        <a:rPr lang="en-US" sz="900" b="1" u="none" strike="noStrike" baseline="0" dirty="0">
                          <a:effectLst/>
                        </a:rPr>
                        <a:t>30</a:t>
                      </a:r>
                      <a:endParaRPr lang="en-US" sz="900" b="1" i="0" u="none" strike="noStrike" baseline="0" dirty="0">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4174179340"/>
                  </a:ext>
                </a:extLst>
              </a:tr>
              <a:tr h="157360">
                <a:tc>
                  <a:txBody>
                    <a:bodyPr/>
                    <a:lstStyle/>
                    <a:p>
                      <a:pPr algn="r" fontAlgn="b"/>
                      <a:r>
                        <a:rPr lang="en-US" sz="900" b="1" u="none" strike="noStrike">
                          <a:effectLst/>
                        </a:rPr>
                        <a:t>2</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203678311"/>
                  </a:ext>
                </a:extLst>
              </a:tr>
              <a:tr h="157360">
                <a:tc>
                  <a:txBody>
                    <a:bodyPr/>
                    <a:lstStyle/>
                    <a:p>
                      <a:pPr algn="r" fontAlgn="b"/>
                      <a:r>
                        <a:rPr lang="en-US" sz="900" b="1" u="none" strike="noStrike">
                          <a:effectLst/>
                        </a:rPr>
                        <a:t>3</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2153229746"/>
                  </a:ext>
                </a:extLst>
              </a:tr>
              <a:tr h="149866">
                <a:tc>
                  <a:txBody>
                    <a:bodyPr/>
                    <a:lstStyle/>
                    <a:p>
                      <a:pPr algn="r" fontAlgn="b"/>
                      <a:r>
                        <a:rPr lang="en-US" sz="900" b="1" u="none" strike="noStrike">
                          <a:effectLst/>
                        </a:rPr>
                        <a:t>4</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022517043"/>
                  </a:ext>
                </a:extLst>
              </a:tr>
              <a:tr h="149866">
                <a:tc>
                  <a:txBody>
                    <a:bodyPr/>
                    <a:lstStyle/>
                    <a:p>
                      <a:pPr algn="r" fontAlgn="b"/>
                      <a:r>
                        <a:rPr lang="en-US" sz="900" b="1" u="none" strike="noStrike">
                          <a:effectLst/>
                        </a:rPr>
                        <a:t>5</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824031050"/>
                  </a:ext>
                </a:extLst>
              </a:tr>
              <a:tr h="149866">
                <a:tc>
                  <a:txBody>
                    <a:bodyPr/>
                    <a:lstStyle/>
                    <a:p>
                      <a:pPr algn="r" fontAlgn="b"/>
                      <a:r>
                        <a:rPr lang="en-US" sz="900" b="1" u="none" strike="noStrike">
                          <a:effectLst/>
                        </a:rPr>
                        <a:t>6</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03366036"/>
                  </a:ext>
                </a:extLst>
              </a:tr>
              <a:tr h="149866">
                <a:tc>
                  <a:txBody>
                    <a:bodyPr/>
                    <a:lstStyle/>
                    <a:p>
                      <a:pPr algn="r" fontAlgn="b"/>
                      <a:r>
                        <a:rPr lang="en-US" sz="900" b="1" u="none" strike="noStrike">
                          <a:effectLst/>
                        </a:rPr>
                        <a:t>7</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499088240"/>
                  </a:ext>
                </a:extLst>
              </a:tr>
              <a:tr h="149866">
                <a:tc>
                  <a:txBody>
                    <a:bodyPr/>
                    <a:lstStyle/>
                    <a:p>
                      <a:pPr algn="r" fontAlgn="b"/>
                      <a:r>
                        <a:rPr lang="en-US" sz="900" b="1" u="none" strike="noStrike">
                          <a:effectLst/>
                        </a:rPr>
                        <a:t>8</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955154435"/>
                  </a:ext>
                </a:extLst>
              </a:tr>
              <a:tr h="149866">
                <a:tc>
                  <a:txBody>
                    <a:bodyPr/>
                    <a:lstStyle/>
                    <a:p>
                      <a:pPr algn="r" fontAlgn="b"/>
                      <a:r>
                        <a:rPr lang="en-US" sz="900" b="1" u="none" strike="noStrike">
                          <a:effectLst/>
                        </a:rPr>
                        <a:t>9</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813883252"/>
                  </a:ext>
                </a:extLst>
              </a:tr>
              <a:tr h="157360">
                <a:tc>
                  <a:txBody>
                    <a:bodyPr/>
                    <a:lstStyle/>
                    <a:p>
                      <a:pPr algn="r" fontAlgn="b"/>
                      <a:r>
                        <a:rPr lang="en-US" sz="900" b="1" u="none" strike="noStrike">
                          <a:effectLst/>
                        </a:rPr>
                        <a:t>10</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991537780"/>
                  </a:ext>
                </a:extLst>
              </a:tr>
              <a:tr h="149866">
                <a:tc>
                  <a:txBody>
                    <a:bodyPr/>
                    <a:lstStyle/>
                    <a:p>
                      <a:pPr algn="r" fontAlgn="b"/>
                      <a:r>
                        <a:rPr lang="en-US" sz="900" b="1" u="none" strike="noStrike">
                          <a:effectLst/>
                        </a:rPr>
                        <a:t>11</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852259113"/>
                  </a:ext>
                </a:extLst>
              </a:tr>
              <a:tr h="149866">
                <a:tc>
                  <a:txBody>
                    <a:bodyPr/>
                    <a:lstStyle/>
                    <a:p>
                      <a:pPr algn="r" fontAlgn="b"/>
                      <a:r>
                        <a:rPr lang="en-US" sz="900" b="1" u="none" strike="noStrike">
                          <a:effectLst/>
                        </a:rPr>
                        <a:t>12</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946442254"/>
                  </a:ext>
                </a:extLst>
              </a:tr>
              <a:tr h="149866">
                <a:tc>
                  <a:txBody>
                    <a:bodyPr/>
                    <a:lstStyle/>
                    <a:p>
                      <a:pPr algn="r" fontAlgn="b"/>
                      <a:r>
                        <a:rPr lang="en-US" sz="900" b="1" u="none" strike="noStrike">
                          <a:effectLst/>
                        </a:rPr>
                        <a:t>13</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308734183"/>
                  </a:ext>
                </a:extLst>
              </a:tr>
              <a:tr h="149866">
                <a:tc>
                  <a:txBody>
                    <a:bodyPr/>
                    <a:lstStyle/>
                    <a:p>
                      <a:pPr algn="r" fontAlgn="b"/>
                      <a:r>
                        <a:rPr lang="en-US" sz="900" b="1" u="none" strike="noStrike">
                          <a:effectLst/>
                        </a:rPr>
                        <a:t>14</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613918370"/>
                  </a:ext>
                </a:extLst>
              </a:tr>
              <a:tr h="149866">
                <a:tc>
                  <a:txBody>
                    <a:bodyPr/>
                    <a:lstStyle/>
                    <a:p>
                      <a:pPr algn="r" fontAlgn="b"/>
                      <a:r>
                        <a:rPr lang="en-US" sz="900" b="1" u="none" strike="noStrike">
                          <a:effectLst/>
                        </a:rPr>
                        <a:t>15</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369094107"/>
                  </a:ext>
                </a:extLst>
              </a:tr>
              <a:tr h="149866">
                <a:tc>
                  <a:txBody>
                    <a:bodyPr/>
                    <a:lstStyle/>
                    <a:p>
                      <a:pPr algn="r" fontAlgn="b"/>
                      <a:r>
                        <a:rPr lang="en-US" sz="900" b="1" u="none" strike="noStrike">
                          <a:effectLst/>
                        </a:rPr>
                        <a:t>16</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2489865150"/>
                  </a:ext>
                </a:extLst>
              </a:tr>
              <a:tr h="149866">
                <a:tc>
                  <a:txBody>
                    <a:bodyPr/>
                    <a:lstStyle/>
                    <a:p>
                      <a:pPr algn="r" fontAlgn="b"/>
                      <a:r>
                        <a:rPr lang="en-US" sz="900" b="1" u="none" strike="noStrike">
                          <a:effectLst/>
                        </a:rPr>
                        <a:t>17</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922617702"/>
                  </a:ext>
                </a:extLst>
              </a:tr>
              <a:tr h="149866">
                <a:tc>
                  <a:txBody>
                    <a:bodyPr/>
                    <a:lstStyle/>
                    <a:p>
                      <a:pPr algn="r" fontAlgn="b"/>
                      <a:r>
                        <a:rPr lang="en-US" sz="900" b="1" u="none" strike="noStrike">
                          <a:effectLst/>
                        </a:rPr>
                        <a:t>18</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734522258"/>
                  </a:ext>
                </a:extLst>
              </a:tr>
              <a:tr h="149866">
                <a:tc>
                  <a:txBody>
                    <a:bodyPr/>
                    <a:lstStyle/>
                    <a:p>
                      <a:pPr algn="r" fontAlgn="b"/>
                      <a:r>
                        <a:rPr lang="en-US" sz="900" b="1" u="none" strike="noStrike">
                          <a:effectLst/>
                        </a:rPr>
                        <a:t>19</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919321091"/>
                  </a:ext>
                </a:extLst>
              </a:tr>
              <a:tr h="149866">
                <a:tc>
                  <a:txBody>
                    <a:bodyPr/>
                    <a:lstStyle/>
                    <a:p>
                      <a:pPr algn="r" fontAlgn="b"/>
                      <a:r>
                        <a:rPr lang="en-US" sz="900" b="1" u="none" strike="noStrike">
                          <a:effectLst/>
                        </a:rPr>
                        <a:t>20</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2226691860"/>
                  </a:ext>
                </a:extLst>
              </a:tr>
              <a:tr h="149866">
                <a:tc>
                  <a:txBody>
                    <a:bodyPr/>
                    <a:lstStyle/>
                    <a:p>
                      <a:pPr algn="r" fontAlgn="b"/>
                      <a:r>
                        <a:rPr lang="en-US" sz="900" b="1" u="none" strike="noStrike">
                          <a:effectLst/>
                        </a:rPr>
                        <a:t>21</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834278005"/>
                  </a:ext>
                </a:extLst>
              </a:tr>
              <a:tr h="149866">
                <a:tc>
                  <a:txBody>
                    <a:bodyPr/>
                    <a:lstStyle/>
                    <a:p>
                      <a:pPr algn="r" fontAlgn="b"/>
                      <a:r>
                        <a:rPr lang="en-US" sz="900" b="1" u="none" strike="noStrike">
                          <a:effectLst/>
                        </a:rPr>
                        <a:t>22</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4104272337"/>
                  </a:ext>
                </a:extLst>
              </a:tr>
              <a:tr h="149866">
                <a:tc>
                  <a:txBody>
                    <a:bodyPr/>
                    <a:lstStyle/>
                    <a:p>
                      <a:pPr algn="r" fontAlgn="b"/>
                      <a:r>
                        <a:rPr lang="en-US" sz="900" b="1" u="none" strike="noStrike">
                          <a:effectLst/>
                        </a:rPr>
                        <a:t>23</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842373159"/>
                  </a:ext>
                </a:extLst>
              </a:tr>
              <a:tr h="149866">
                <a:tc>
                  <a:txBody>
                    <a:bodyPr/>
                    <a:lstStyle/>
                    <a:p>
                      <a:pPr algn="r" fontAlgn="b"/>
                      <a:r>
                        <a:rPr lang="en-US" sz="900" b="1" u="none" strike="noStrike">
                          <a:effectLst/>
                        </a:rPr>
                        <a:t>24</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693699847"/>
                  </a:ext>
                </a:extLst>
              </a:tr>
              <a:tr h="149866">
                <a:tc>
                  <a:txBody>
                    <a:bodyPr/>
                    <a:lstStyle/>
                    <a:p>
                      <a:pPr algn="r" fontAlgn="b"/>
                      <a:r>
                        <a:rPr lang="en-US" sz="900" b="1" u="none" strike="noStrike">
                          <a:effectLst/>
                        </a:rPr>
                        <a:t>25</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435428517"/>
                  </a:ext>
                </a:extLst>
              </a:tr>
              <a:tr h="149866">
                <a:tc>
                  <a:txBody>
                    <a:bodyPr/>
                    <a:lstStyle/>
                    <a:p>
                      <a:pPr algn="r" fontAlgn="b"/>
                      <a:r>
                        <a:rPr lang="en-US" sz="900" b="1" u="none" strike="noStrike">
                          <a:effectLst/>
                        </a:rPr>
                        <a:t>26</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411926642"/>
                  </a:ext>
                </a:extLst>
              </a:tr>
              <a:tr h="149866">
                <a:tc>
                  <a:txBody>
                    <a:bodyPr/>
                    <a:lstStyle/>
                    <a:p>
                      <a:pPr algn="r" fontAlgn="b"/>
                      <a:r>
                        <a:rPr lang="en-US" sz="900" b="1" u="none" strike="noStrike">
                          <a:effectLst/>
                        </a:rPr>
                        <a:t>27</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642470530"/>
                  </a:ext>
                </a:extLst>
              </a:tr>
              <a:tr h="149866">
                <a:tc>
                  <a:txBody>
                    <a:bodyPr/>
                    <a:lstStyle/>
                    <a:p>
                      <a:pPr algn="r" fontAlgn="b"/>
                      <a:r>
                        <a:rPr lang="en-US" sz="900" b="1" u="none" strike="noStrike">
                          <a:effectLst/>
                        </a:rPr>
                        <a:t>28</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3105295475"/>
                  </a:ext>
                </a:extLst>
              </a:tr>
              <a:tr h="149866">
                <a:tc>
                  <a:txBody>
                    <a:bodyPr/>
                    <a:lstStyle/>
                    <a:p>
                      <a:pPr algn="r" fontAlgn="b"/>
                      <a:r>
                        <a:rPr lang="en-US" sz="900" b="1" u="none" strike="noStrike">
                          <a:effectLst/>
                        </a:rPr>
                        <a:t>29</a:t>
                      </a:r>
                      <a:endParaRPr lang="en-US" sz="900" b="1"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927423649"/>
                  </a:ext>
                </a:extLst>
              </a:tr>
              <a:tr h="149866">
                <a:tc>
                  <a:txBody>
                    <a:bodyPr/>
                    <a:lstStyle/>
                    <a:p>
                      <a:pPr algn="r" fontAlgn="b"/>
                      <a:r>
                        <a:rPr lang="en-US" sz="900" b="1" u="none" strike="noStrike" dirty="0">
                          <a:effectLst/>
                        </a:rPr>
                        <a:t>30</a:t>
                      </a:r>
                      <a:endParaRPr lang="en-US" sz="900" b="1" i="0" u="none" strike="noStrike" dirty="0">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493" marR="7493" marT="7493" marB="0" anchor="b"/>
                </a:tc>
                <a:tc>
                  <a:txBody>
                    <a:bodyPr/>
                    <a:lstStyle/>
                    <a:p>
                      <a:pPr algn="r" fontAlgn="b"/>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7493" marR="7493" marT="7493" marB="0" anchor="b"/>
                </a:tc>
                <a:extLst>
                  <a:ext uri="{0D108BD9-81ED-4DB2-BD59-A6C34878D82A}">
                    <a16:rowId xmlns:a16="http://schemas.microsoft.com/office/drawing/2014/main" val="1410580947"/>
                  </a:ext>
                </a:extLst>
              </a:tr>
            </a:tbl>
          </a:graphicData>
        </a:graphic>
      </p:graphicFrame>
    </p:spTree>
    <p:extLst>
      <p:ext uri="{BB962C8B-B14F-4D97-AF65-F5344CB8AC3E}">
        <p14:creationId xmlns:p14="http://schemas.microsoft.com/office/powerpoint/2010/main" val="2532527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Grp="1" noChangeArrowheads="1"/>
          </p:cNvSpPr>
          <p:nvPr>
            <p:ph type="ctrTitle"/>
          </p:nvPr>
        </p:nvSpPr>
        <p:spPr>
          <a:xfrm>
            <a:off x="228599" y="473812"/>
            <a:ext cx="11635385" cy="609600"/>
          </a:xfrm>
        </p:spPr>
        <p:txBody>
          <a:bodyPr>
            <a:normAutofit/>
          </a:bodyPr>
          <a:lstStyle/>
          <a:p>
            <a:pPr algn="l" eaLnBrk="1" hangingPunct="1"/>
            <a:r>
              <a:rPr lang="en-US" altLang="en-US" sz="3200" b="1" dirty="0">
                <a:latin typeface="+mn-lt"/>
                <a:cs typeface="Arial" panose="020B0604020202020204" pitchFamily="34" charset="0"/>
              </a:rPr>
              <a:t>Keeping track of small gravity changes during the comparison…</a:t>
            </a:r>
          </a:p>
        </p:txBody>
      </p:sp>
      <p:sp>
        <p:nvSpPr>
          <p:cNvPr id="32773" name="Rectangle 5"/>
          <p:cNvSpPr>
            <a:spLocks noChangeArrowheads="1"/>
          </p:cNvSpPr>
          <p:nvPr/>
        </p:nvSpPr>
        <p:spPr bwMode="auto">
          <a:xfrm>
            <a:off x="8705850" y="1210748"/>
            <a:ext cx="323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ea typeface="MS PGothic" panose="020B0600070205080204" pitchFamily="34" charset="-128"/>
              </a:rPr>
              <a:t>ICAG23 Boulder</a:t>
            </a:r>
          </a:p>
          <a:p>
            <a:pPr marL="285750" indent="-285750" eaLnBrk="1" hangingPunct="1">
              <a:spcBef>
                <a:spcPct val="0"/>
              </a:spcBef>
            </a:pPr>
            <a:r>
              <a:rPr lang="en-US" altLang="en-US" sz="2000" dirty="0">
                <a:latin typeface="+mn-lt"/>
                <a:ea typeface="MS PGothic" panose="020B0600070205080204" pitchFamily="34" charset="-128"/>
              </a:rPr>
              <a:t>30 instruments</a:t>
            </a:r>
          </a:p>
          <a:p>
            <a:pPr marL="285750" indent="-285750" eaLnBrk="1" hangingPunct="1">
              <a:spcBef>
                <a:spcPct val="0"/>
              </a:spcBef>
            </a:pPr>
            <a:r>
              <a:rPr lang="el-GR" altLang="en-US" sz="2000" dirty="0">
                <a:latin typeface="+mn-lt"/>
                <a:ea typeface="MS PGothic" panose="020B0600070205080204" pitchFamily="34" charset="-128"/>
              </a:rPr>
              <a:t>σ</a:t>
            </a:r>
            <a:r>
              <a:rPr lang="en-US" altLang="en-US" sz="2000" dirty="0">
                <a:latin typeface="+mn-lt"/>
                <a:ea typeface="MS PGothic" panose="020B0600070205080204" pitchFamily="34" charset="-128"/>
              </a:rPr>
              <a:t> = 1.5µGal  </a:t>
            </a:r>
          </a:p>
        </p:txBody>
      </p:sp>
      <p:sp>
        <p:nvSpPr>
          <p:cNvPr id="13" name="TextBox 12">
            <a:extLst>
              <a:ext uri="{FF2B5EF4-FFF2-40B4-BE49-F238E27FC236}">
                <a16:creationId xmlns:a16="http://schemas.microsoft.com/office/drawing/2014/main" id="{5A3AB4B7-32FE-4146-91AD-B05DAA73A6B4}"/>
              </a:ext>
            </a:extLst>
          </p:cNvPr>
          <p:cNvSpPr txBox="1"/>
          <p:nvPr/>
        </p:nvSpPr>
        <p:spPr>
          <a:xfrm>
            <a:off x="8905875" y="2340531"/>
            <a:ext cx="2958110" cy="369332"/>
          </a:xfrm>
          <a:prstGeom prst="rect">
            <a:avLst/>
          </a:prstGeom>
          <a:noFill/>
        </p:spPr>
        <p:txBody>
          <a:bodyPr wrap="square">
            <a:spAutoFit/>
          </a:bodyPr>
          <a:lstStyle/>
          <a:p>
            <a:r>
              <a:rPr lang="en-US" altLang="en-US" sz="1800" dirty="0">
                <a:latin typeface="+mn-lt"/>
              </a:rPr>
              <a:t>= cold atom gravimeter</a:t>
            </a:r>
            <a:endParaRPr lang="en-US" dirty="0">
              <a:latin typeface="+mn-lt"/>
            </a:endParaRPr>
          </a:p>
        </p:txBody>
      </p:sp>
      <p:pic>
        <p:nvPicPr>
          <p:cNvPr id="3" name="Picture 2">
            <a:extLst>
              <a:ext uri="{FF2B5EF4-FFF2-40B4-BE49-F238E27FC236}">
                <a16:creationId xmlns:a16="http://schemas.microsoft.com/office/drawing/2014/main" id="{4C673170-0C6D-42BE-9D7E-423E98C7C409}"/>
              </a:ext>
            </a:extLst>
          </p:cNvPr>
          <p:cNvPicPr>
            <a:picLocks noChangeAspect="1"/>
          </p:cNvPicPr>
          <p:nvPr/>
        </p:nvPicPr>
        <p:blipFill>
          <a:blip r:embed="rId3"/>
          <a:stretch>
            <a:fillRect/>
          </a:stretch>
        </p:blipFill>
        <p:spPr>
          <a:xfrm>
            <a:off x="0" y="1082840"/>
            <a:ext cx="11514338" cy="5775160"/>
          </a:xfrm>
          <a:prstGeom prst="rect">
            <a:avLst/>
          </a:prstGeom>
        </p:spPr>
      </p:pic>
      <p:sp>
        <p:nvSpPr>
          <p:cNvPr id="2" name="Oval Callout 4">
            <a:extLst>
              <a:ext uri="{FF2B5EF4-FFF2-40B4-BE49-F238E27FC236}">
                <a16:creationId xmlns:a16="http://schemas.microsoft.com/office/drawing/2014/main" id="{E8169E88-AAC1-E646-E1C6-23F9DD0D9DAD}"/>
              </a:ext>
            </a:extLst>
          </p:cNvPr>
          <p:cNvSpPr/>
          <p:nvPr/>
        </p:nvSpPr>
        <p:spPr>
          <a:xfrm>
            <a:off x="8855492" y="4583356"/>
            <a:ext cx="2590800" cy="1325955"/>
          </a:xfrm>
          <a:prstGeom prst="wedgeEllipseCallout">
            <a:avLst>
              <a:gd name="adj1" fmla="val -38270"/>
              <a:gd name="adj2" fmla="val -12939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It turns out those relative spring gravity meters are still very handy!</a:t>
            </a:r>
            <a:endParaRPr lang="en-US" altLang="en-US" sz="1400" baseline="30000" dirty="0">
              <a:solidFill>
                <a:srgbClr val="FF0000"/>
              </a:solidFill>
              <a:ea typeface="MS PGothic" panose="020B0600070205080204" pitchFamily="34" charset="-128"/>
            </a:endParaRPr>
          </a:p>
        </p:txBody>
      </p:sp>
    </p:spTree>
    <p:extLst>
      <p:ext uri="{BB962C8B-B14F-4D97-AF65-F5344CB8AC3E}">
        <p14:creationId xmlns:p14="http://schemas.microsoft.com/office/powerpoint/2010/main" val="353815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Grp="1" noChangeArrowheads="1"/>
          </p:cNvSpPr>
          <p:nvPr>
            <p:ph type="ctrTitle"/>
          </p:nvPr>
        </p:nvSpPr>
        <p:spPr>
          <a:xfrm>
            <a:off x="228600" y="473812"/>
            <a:ext cx="11543190" cy="609600"/>
          </a:xfrm>
        </p:spPr>
        <p:txBody>
          <a:bodyPr>
            <a:normAutofit/>
          </a:bodyPr>
          <a:lstStyle/>
          <a:p>
            <a:pPr algn="l" eaLnBrk="1" hangingPunct="1"/>
            <a:r>
              <a:rPr lang="en-US" altLang="en-US" sz="3200" b="1" dirty="0">
                <a:latin typeface="+mn-lt"/>
                <a:cs typeface="Arial" panose="020B0604020202020204" pitchFamily="34" charset="0"/>
              </a:rPr>
              <a:t>And the Envelope, Please:  Preliminary Results from ICAG23</a:t>
            </a:r>
          </a:p>
        </p:txBody>
      </p:sp>
      <p:sp>
        <p:nvSpPr>
          <p:cNvPr id="32773" name="Rectangle 5"/>
          <p:cNvSpPr>
            <a:spLocks noChangeArrowheads="1"/>
          </p:cNvSpPr>
          <p:nvPr/>
        </p:nvSpPr>
        <p:spPr bwMode="auto">
          <a:xfrm>
            <a:off x="8705850" y="1210748"/>
            <a:ext cx="323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ea typeface="MS PGothic" panose="020B0600070205080204" pitchFamily="34" charset="-128"/>
              </a:rPr>
              <a:t>ICAG23 Boulder</a:t>
            </a:r>
          </a:p>
          <a:p>
            <a:pPr marL="285750" indent="-285750" eaLnBrk="1" hangingPunct="1">
              <a:spcBef>
                <a:spcPct val="0"/>
              </a:spcBef>
            </a:pPr>
            <a:r>
              <a:rPr lang="en-US" altLang="en-US" sz="2000" dirty="0">
                <a:latin typeface="+mn-lt"/>
                <a:ea typeface="MS PGothic" panose="020B0600070205080204" pitchFamily="34" charset="-128"/>
              </a:rPr>
              <a:t>30 instruments</a:t>
            </a:r>
          </a:p>
          <a:p>
            <a:pPr marL="285750" indent="-285750" eaLnBrk="1" hangingPunct="1">
              <a:spcBef>
                <a:spcPct val="0"/>
              </a:spcBef>
            </a:pPr>
            <a:r>
              <a:rPr lang="el-GR" altLang="en-US" sz="2000" dirty="0">
                <a:latin typeface="+mn-lt"/>
                <a:ea typeface="MS PGothic" panose="020B0600070205080204" pitchFamily="34" charset="-128"/>
              </a:rPr>
              <a:t>σ</a:t>
            </a:r>
            <a:r>
              <a:rPr lang="en-US" altLang="en-US" sz="2000" dirty="0">
                <a:latin typeface="+mn-lt"/>
                <a:ea typeface="MS PGothic" panose="020B0600070205080204" pitchFamily="34" charset="-128"/>
              </a:rPr>
              <a:t> = 1.5µGal  </a:t>
            </a:r>
          </a:p>
        </p:txBody>
      </p:sp>
      <p:grpSp>
        <p:nvGrpSpPr>
          <p:cNvPr id="2" name="Group 1">
            <a:extLst>
              <a:ext uri="{FF2B5EF4-FFF2-40B4-BE49-F238E27FC236}">
                <a16:creationId xmlns:a16="http://schemas.microsoft.com/office/drawing/2014/main" id="{8A821024-5E24-43D0-8004-10A6E364C671}"/>
              </a:ext>
            </a:extLst>
          </p:cNvPr>
          <p:cNvGrpSpPr/>
          <p:nvPr/>
        </p:nvGrpSpPr>
        <p:grpSpPr>
          <a:xfrm>
            <a:off x="328015" y="2101382"/>
            <a:ext cx="8168285" cy="4279491"/>
            <a:chOff x="328015" y="1160351"/>
            <a:chExt cx="8168285" cy="4279491"/>
          </a:xfrm>
        </p:grpSpPr>
        <p:pic>
          <p:nvPicPr>
            <p:cNvPr id="4" name="Picture 3">
              <a:extLst>
                <a:ext uri="{FF2B5EF4-FFF2-40B4-BE49-F238E27FC236}">
                  <a16:creationId xmlns:a16="http://schemas.microsoft.com/office/drawing/2014/main" id="{D23AD368-6F03-4DC3-AF0B-6CF1261D6378}"/>
                </a:ext>
              </a:extLst>
            </p:cNvPr>
            <p:cNvPicPr>
              <a:picLocks noChangeAspect="1"/>
            </p:cNvPicPr>
            <p:nvPr/>
          </p:nvPicPr>
          <p:blipFill>
            <a:blip r:embed="rId3"/>
            <a:stretch>
              <a:fillRect/>
            </a:stretch>
          </p:blipFill>
          <p:spPr>
            <a:xfrm>
              <a:off x="328015" y="1160351"/>
              <a:ext cx="8168285" cy="4279491"/>
            </a:xfrm>
            <a:prstGeom prst="rect">
              <a:avLst/>
            </a:prstGeom>
          </p:spPr>
        </p:pic>
        <p:sp>
          <p:nvSpPr>
            <p:cNvPr id="6" name="Rectangle 5">
              <a:extLst>
                <a:ext uri="{FF2B5EF4-FFF2-40B4-BE49-F238E27FC236}">
                  <a16:creationId xmlns:a16="http://schemas.microsoft.com/office/drawing/2014/main" id="{4A988665-2087-47DA-A6A8-BF2066A35A5C}"/>
                </a:ext>
              </a:extLst>
            </p:cNvPr>
            <p:cNvSpPr/>
            <p:nvPr/>
          </p:nvSpPr>
          <p:spPr>
            <a:xfrm>
              <a:off x="1533525" y="3895725"/>
              <a:ext cx="200025" cy="16192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9D0EFF-DDDE-47BD-977E-EEFE0A3E6DE4}"/>
                </a:ext>
              </a:extLst>
            </p:cNvPr>
            <p:cNvSpPr/>
            <p:nvPr/>
          </p:nvSpPr>
          <p:spPr>
            <a:xfrm>
              <a:off x="5381625" y="3028950"/>
              <a:ext cx="200025" cy="16192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99EFEF0-064A-464B-9DEF-646A008E263B}"/>
              </a:ext>
            </a:extLst>
          </p:cNvPr>
          <p:cNvSpPr/>
          <p:nvPr/>
        </p:nvSpPr>
        <p:spPr>
          <a:xfrm>
            <a:off x="8705850" y="2447925"/>
            <a:ext cx="200025" cy="16192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A3AB4B7-32FE-4146-91AD-B05DAA73A6B4}"/>
              </a:ext>
            </a:extLst>
          </p:cNvPr>
          <p:cNvSpPr txBox="1"/>
          <p:nvPr/>
        </p:nvSpPr>
        <p:spPr>
          <a:xfrm>
            <a:off x="8905875" y="2340531"/>
            <a:ext cx="2958110" cy="369332"/>
          </a:xfrm>
          <a:prstGeom prst="rect">
            <a:avLst/>
          </a:prstGeom>
          <a:noFill/>
        </p:spPr>
        <p:txBody>
          <a:bodyPr wrap="square">
            <a:spAutoFit/>
          </a:bodyPr>
          <a:lstStyle/>
          <a:p>
            <a:r>
              <a:rPr lang="en-US" altLang="en-US" sz="1800" dirty="0">
                <a:latin typeface="+mn-lt"/>
              </a:rPr>
              <a:t>= cold atom gravimeter</a:t>
            </a:r>
            <a:endParaRPr lang="en-US" dirty="0">
              <a:latin typeface="+mn-lt"/>
            </a:endParaRPr>
          </a:p>
        </p:txBody>
      </p:sp>
    </p:spTree>
    <p:extLst>
      <p:ext uri="{BB962C8B-B14F-4D97-AF65-F5344CB8AC3E}">
        <p14:creationId xmlns:p14="http://schemas.microsoft.com/office/powerpoint/2010/main" val="2955749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6"/>
          <p:cNvSpPr>
            <a:spLocks noGrp="1" noChangeArrowheads="1"/>
          </p:cNvSpPr>
          <p:nvPr>
            <p:ph type="ctrTitle"/>
          </p:nvPr>
        </p:nvSpPr>
        <p:spPr>
          <a:xfrm>
            <a:off x="142875" y="762000"/>
            <a:ext cx="11820525" cy="762000"/>
          </a:xfrm>
        </p:spPr>
        <p:txBody>
          <a:bodyPr>
            <a:noAutofit/>
          </a:bodyPr>
          <a:lstStyle/>
          <a:p>
            <a:pPr eaLnBrk="1" hangingPunct="1"/>
            <a:r>
              <a:rPr lang="en-US" altLang="en-US" sz="3600" b="1" dirty="0">
                <a:latin typeface="+mn-lt"/>
                <a:cs typeface="Arial" panose="020B0604020202020204" pitchFamily="34" charset="0"/>
              </a:rPr>
              <a:t>Okay, so we know these instruments work!  </a:t>
            </a:r>
            <a:br>
              <a:rPr lang="en-US" altLang="en-US" sz="3600" b="1" dirty="0">
                <a:latin typeface="+mn-lt"/>
                <a:cs typeface="Arial" panose="020B0604020202020204" pitchFamily="34" charset="0"/>
              </a:rPr>
            </a:br>
            <a:r>
              <a:rPr lang="en-US" altLang="en-US" sz="3600" b="1" dirty="0">
                <a:latin typeface="+mn-lt"/>
                <a:cs typeface="Arial" panose="020B0604020202020204" pitchFamily="34" charset="0"/>
              </a:rPr>
              <a:t>Now what?</a:t>
            </a:r>
          </a:p>
        </p:txBody>
      </p:sp>
      <p:sp>
        <p:nvSpPr>
          <p:cNvPr id="30723" name="Rectangle 3"/>
          <p:cNvSpPr txBox="1">
            <a:spLocks noChangeArrowheads="1"/>
          </p:cNvSpPr>
          <p:nvPr/>
        </p:nvSpPr>
        <p:spPr bwMode="auto">
          <a:xfrm>
            <a:off x="685800" y="2009775"/>
            <a:ext cx="1082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eaLnBrk="1" hangingPunct="1">
              <a:lnSpc>
                <a:spcPct val="90000"/>
              </a:lnSpc>
            </a:pPr>
            <a:r>
              <a:rPr lang="en-US" altLang="zh-CN" sz="2400" dirty="0">
                <a:latin typeface="+mn-lt"/>
                <a:ea typeface="MS PGothic" panose="020B0600070205080204" pitchFamily="34" charset="-128"/>
              </a:rPr>
              <a:t>Most countries have a designated standards agency (for the US, that’s NIST).  Their gravity meters come home with (we hope) a small offset and can then “share” their info through </a:t>
            </a:r>
            <a:r>
              <a:rPr lang="en-US" altLang="zh-CN" sz="2400" b="1" dirty="0">
                <a:latin typeface="+mn-lt"/>
                <a:ea typeface="MS PGothic" panose="020B0600070205080204" pitchFamily="34" charset="-128"/>
              </a:rPr>
              <a:t>Regional Comparisons</a:t>
            </a:r>
            <a:r>
              <a:rPr lang="en-US" altLang="zh-CN" sz="2400" dirty="0">
                <a:latin typeface="+mn-lt"/>
                <a:ea typeface="MS PGothic" panose="020B0600070205080204" pitchFamily="34" charset="-128"/>
              </a:rPr>
              <a:t>.</a:t>
            </a:r>
          </a:p>
          <a:p>
            <a:pPr eaLnBrk="1" hangingPunct="1">
              <a:lnSpc>
                <a:spcPct val="90000"/>
              </a:lnSpc>
            </a:pPr>
            <a:r>
              <a:rPr lang="en-US" altLang="zh-CN" sz="2400" dirty="0">
                <a:latin typeface="+mn-lt"/>
                <a:ea typeface="MS PGothic" panose="020B0600070205080204" pitchFamily="34" charset="-128"/>
              </a:rPr>
              <a:t>These are just like the ICAGs, but typically smaller in both size and duration.</a:t>
            </a:r>
          </a:p>
          <a:p>
            <a:pPr eaLnBrk="1" hangingPunct="1">
              <a:lnSpc>
                <a:spcPct val="90000"/>
              </a:lnSpc>
            </a:pPr>
            <a:r>
              <a:rPr lang="en-US" altLang="zh-CN" sz="2400" dirty="0">
                <a:latin typeface="+mn-lt"/>
                <a:ea typeface="MS PGothic" panose="020B0600070205080204" pitchFamily="34" charset="-128"/>
              </a:rPr>
              <a:t>Local agencies and companies can then go on and do their survey work, being able to </a:t>
            </a:r>
            <a:r>
              <a:rPr lang="en-US" altLang="zh-CN" sz="2400" b="1" dirty="0">
                <a:latin typeface="+mn-lt"/>
                <a:ea typeface="MS PGothic" panose="020B0600070205080204" pitchFamily="34" charset="-128"/>
              </a:rPr>
              <a:t>trace</a:t>
            </a:r>
            <a:r>
              <a:rPr lang="en-US" altLang="zh-CN" sz="2400" dirty="0">
                <a:latin typeface="+mn-lt"/>
                <a:ea typeface="MS PGothic" panose="020B0600070205080204" pitchFamily="34" charset="-128"/>
              </a:rPr>
              <a:t> </a:t>
            </a:r>
            <a:r>
              <a:rPr lang="en-US" altLang="zh-CN" sz="2400" b="1" dirty="0">
                <a:latin typeface="+mn-lt"/>
                <a:ea typeface="MS PGothic" panose="020B0600070205080204" pitchFamily="34" charset="-128"/>
              </a:rPr>
              <a:t>back</a:t>
            </a:r>
            <a:r>
              <a:rPr lang="en-US" altLang="zh-CN" sz="2400" dirty="0">
                <a:latin typeface="+mn-lt"/>
                <a:ea typeface="MS PGothic" panose="020B0600070205080204" pitchFamily="34" charset="-128"/>
              </a:rPr>
              <a:t> to the current International </a:t>
            </a:r>
            <a:r>
              <a:rPr lang="en-US" altLang="zh-CN" sz="2400" b="1" dirty="0">
                <a:latin typeface="+mn-lt"/>
                <a:ea typeface="MS PGothic" panose="020B0600070205080204" pitchFamily="34" charset="-128"/>
              </a:rPr>
              <a:t>standard</a:t>
            </a:r>
            <a:r>
              <a:rPr lang="en-US" altLang="zh-CN" sz="2400" dirty="0">
                <a:latin typeface="+mn-lt"/>
                <a:ea typeface="MS PGothic" panose="020B0600070205080204" pitchFamily="34" charset="-128"/>
              </a:rPr>
              <a:t>.</a:t>
            </a:r>
          </a:p>
          <a:p>
            <a:pPr eaLnBrk="1" hangingPunct="1">
              <a:lnSpc>
                <a:spcPct val="90000"/>
              </a:lnSpc>
            </a:pPr>
            <a:endParaRPr lang="en-US" altLang="zh-CN" sz="2400" dirty="0">
              <a:latin typeface="+mn-lt"/>
              <a:ea typeface="MS PGothic" panose="020B0600070205080204" pitchFamily="34" charset="-128"/>
            </a:endParaRPr>
          </a:p>
        </p:txBody>
      </p:sp>
    </p:spTree>
    <p:extLst>
      <p:ext uri="{BB962C8B-B14F-4D97-AF65-F5344CB8AC3E}">
        <p14:creationId xmlns:p14="http://schemas.microsoft.com/office/powerpoint/2010/main" val="1022697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6"/>
          <p:cNvSpPr>
            <a:spLocks noGrp="1" noChangeArrowheads="1"/>
          </p:cNvSpPr>
          <p:nvPr>
            <p:ph type="ctrTitle"/>
          </p:nvPr>
        </p:nvSpPr>
        <p:spPr>
          <a:xfrm>
            <a:off x="1981200" y="381000"/>
            <a:ext cx="8305800" cy="457200"/>
          </a:xfrm>
        </p:spPr>
        <p:txBody>
          <a:bodyPr>
            <a:noAutofit/>
          </a:bodyPr>
          <a:lstStyle/>
          <a:p>
            <a:pPr eaLnBrk="1" hangingPunct="1"/>
            <a:r>
              <a:rPr lang="en-US" altLang="en-US" sz="2800" b="1" dirty="0">
                <a:latin typeface="+mn-lt"/>
                <a:cs typeface="Arial" panose="020B0604020202020204" pitchFamily="34" charset="0"/>
              </a:rPr>
              <a:t>A Picture is Worth a Thousand Words (?) </a:t>
            </a:r>
          </a:p>
        </p:txBody>
      </p:sp>
      <p:pic>
        <p:nvPicPr>
          <p:cNvPr id="31747" name="Picture 2" descr="C:\temp\CIPMAgrav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914400"/>
            <a:ext cx="55880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1"/>
          <p:cNvSpPr>
            <a:spLocks noChangeArrowheads="1"/>
          </p:cNvSpPr>
          <p:nvPr/>
        </p:nvSpPr>
        <p:spPr bwMode="auto">
          <a:xfrm>
            <a:off x="1828800" y="6248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mn-lt"/>
              </a:rPr>
              <a:t>http://www.bipm.org/wg/CCM/CCM-WGG/Allowed/2015-meeting/CCM_IAG_Strategy.pdf</a:t>
            </a:r>
          </a:p>
        </p:txBody>
      </p:sp>
      <p:sp>
        <p:nvSpPr>
          <p:cNvPr id="5" name="Oval Callout 4">
            <a:extLst>
              <a:ext uri="{FF2B5EF4-FFF2-40B4-BE49-F238E27FC236}">
                <a16:creationId xmlns:a16="http://schemas.microsoft.com/office/drawing/2014/main" id="{04B5B127-4CA8-4189-9DEE-AA9785B33451}"/>
              </a:ext>
            </a:extLst>
          </p:cNvPr>
          <p:cNvSpPr/>
          <p:nvPr/>
        </p:nvSpPr>
        <p:spPr>
          <a:xfrm>
            <a:off x="1295400" y="4419600"/>
            <a:ext cx="1524000" cy="1219200"/>
          </a:xfrm>
          <a:prstGeom prst="wedgeEllipseCallout">
            <a:avLst>
              <a:gd name="adj1" fmla="val 126148"/>
              <a:gd name="adj2" fmla="val -5501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It all sounded so simple, right?</a:t>
            </a:r>
            <a:endParaRPr lang="en-US" altLang="en-US" sz="1400" baseline="30000" dirty="0">
              <a:solidFill>
                <a:srgbClr val="FF0000"/>
              </a:solidFill>
              <a:ea typeface="MS PGothic" panose="020B0600070205080204" pitchFamily="34" charset="-128"/>
            </a:endParaRPr>
          </a:p>
        </p:txBody>
      </p:sp>
    </p:spTree>
    <p:extLst>
      <p:ext uri="{BB962C8B-B14F-4D97-AF65-F5344CB8AC3E}">
        <p14:creationId xmlns:p14="http://schemas.microsoft.com/office/powerpoint/2010/main" val="30709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0322" y="756546"/>
            <a:ext cx="11811000" cy="457200"/>
          </a:xfrm>
        </p:spPr>
        <p:txBody>
          <a:bodyPr>
            <a:normAutofit fontScale="90000"/>
          </a:bodyPr>
          <a:lstStyle/>
          <a:p>
            <a:pPr algn="l" eaLnBrk="1" hangingPunct="1"/>
            <a:r>
              <a:rPr lang="en-US" altLang="en-US" sz="4000" b="1" dirty="0">
                <a:latin typeface="+mn-lt"/>
                <a:cs typeface="Arial" panose="020B0604020202020204" pitchFamily="34" charset="0"/>
              </a:rPr>
              <a:t>Moving Forward – the International Terrestrial Gravity Refence System/Frame</a:t>
            </a:r>
          </a:p>
        </p:txBody>
      </p:sp>
      <p:sp>
        <p:nvSpPr>
          <p:cNvPr id="28675" name="Rectangle 4"/>
          <p:cNvSpPr>
            <a:spLocks noChangeArrowheads="1"/>
          </p:cNvSpPr>
          <p:nvPr/>
        </p:nvSpPr>
        <p:spPr bwMode="auto">
          <a:xfrm>
            <a:off x="247973" y="1546350"/>
            <a:ext cx="793776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dirty="0">
                <a:latin typeface="+mn-lt"/>
                <a:ea typeface="MS PGothic" panose="020B0600070205080204" pitchFamily="34" charset="-128"/>
              </a:rPr>
              <a:t>Currently there are over 100 absolute gravity meters in the world (about 100 from Micro-g LaCoste alone), and agreement is at the         ~2 µGal level</a:t>
            </a:r>
          </a:p>
          <a:p>
            <a:pPr eaLnBrk="1" hangingPunct="1">
              <a:spcBef>
                <a:spcPct val="0"/>
              </a:spcBef>
            </a:pPr>
            <a:r>
              <a:rPr lang="en-US" altLang="en-US" sz="2000" dirty="0">
                <a:latin typeface="+mn-lt"/>
                <a:ea typeface="MS PGothic" panose="020B0600070205080204" pitchFamily="34" charset="-128"/>
              </a:rPr>
              <a:t>The current IAG strategy, in conjunction with the Consultative Committee on Mass (CCM) is to Replace IGSN71 with the ITGRS/F:</a:t>
            </a:r>
          </a:p>
          <a:p>
            <a:pPr lvl="1" eaLnBrk="1" hangingPunct="1">
              <a:spcBef>
                <a:spcPct val="0"/>
              </a:spcBef>
            </a:pPr>
            <a:r>
              <a:rPr lang="en-US" altLang="en-US" sz="1600" dirty="0">
                <a:latin typeface="+mn-lt"/>
                <a:ea typeface="MS PGothic" panose="020B0600070205080204" pitchFamily="34" charset="-128"/>
              </a:rPr>
              <a:t>Create an absolute database, </a:t>
            </a:r>
            <a:r>
              <a:rPr lang="en-US" altLang="en-US" sz="1600" dirty="0" err="1">
                <a:latin typeface="+mn-lt"/>
                <a:ea typeface="MS PGothic" panose="020B0600070205080204" pitchFamily="34" charset="-128"/>
              </a:rPr>
              <a:t>Agrav</a:t>
            </a:r>
            <a:r>
              <a:rPr lang="en-US" altLang="en-US" sz="1600" dirty="0">
                <a:latin typeface="+mn-lt"/>
                <a:ea typeface="MS PGothic" panose="020B0600070205080204" pitchFamily="34" charset="-128"/>
              </a:rPr>
              <a:t>, of all absolute measurements (volunteer basis)</a:t>
            </a:r>
          </a:p>
          <a:p>
            <a:pPr lvl="1" eaLnBrk="1" hangingPunct="1">
              <a:spcBef>
                <a:spcPct val="0"/>
              </a:spcBef>
            </a:pPr>
            <a:r>
              <a:rPr lang="en-US" altLang="en-US" sz="1600" dirty="0">
                <a:latin typeface="+mn-lt"/>
                <a:ea typeface="MS PGothic" panose="020B0600070205080204" pitchFamily="34" charset="-128"/>
              </a:rPr>
              <a:t>Employ standard Earth tide, ocean load, barometric, and polar motion corrections</a:t>
            </a:r>
          </a:p>
          <a:p>
            <a:pPr lvl="1" eaLnBrk="1" hangingPunct="1">
              <a:spcBef>
                <a:spcPct val="0"/>
              </a:spcBef>
            </a:pPr>
            <a:r>
              <a:rPr lang="en-US" altLang="en-US" sz="1600" dirty="0">
                <a:latin typeface="+mn-lt"/>
                <a:ea typeface="MS PGothic" panose="020B0600070205080204" pitchFamily="34" charset="-128"/>
              </a:rPr>
              <a:t>Ensure the consistency of the instruments by periodic comparisons.</a:t>
            </a:r>
          </a:p>
          <a:p>
            <a:pPr eaLnBrk="1" hangingPunct="1"/>
            <a:r>
              <a:rPr lang="en-US" altLang="en-US" sz="2000" dirty="0" err="1">
                <a:latin typeface="+mn-lt"/>
                <a:ea typeface="MS PGothic" panose="020B0600070205080204" pitchFamily="34" charset="-128"/>
              </a:rPr>
              <a:t>Wziontek</a:t>
            </a:r>
            <a:r>
              <a:rPr lang="en-US" altLang="en-US" sz="2000" dirty="0">
                <a:latin typeface="+mn-lt"/>
                <a:ea typeface="MS PGothic" panose="020B0600070205080204" pitchFamily="34" charset="-128"/>
              </a:rPr>
              <a:t> and </a:t>
            </a:r>
            <a:r>
              <a:rPr lang="en-US" altLang="en-US" sz="2000" dirty="0" err="1">
                <a:latin typeface="+mn-lt"/>
                <a:ea typeface="MS PGothic" panose="020B0600070205080204" pitchFamily="34" charset="-128"/>
              </a:rPr>
              <a:t>Wilmes</a:t>
            </a:r>
            <a:r>
              <a:rPr lang="en-US" altLang="en-US" sz="2000" dirty="0">
                <a:latin typeface="+mn-lt"/>
                <a:ea typeface="MS PGothic" panose="020B0600070205080204" pitchFamily="34" charset="-128"/>
              </a:rPr>
              <a:t> (BKG, Germany):  “The global gravity reference system is [now] realized by a network of ‘gravity gauges’ connected by AG comparisons.”</a:t>
            </a:r>
          </a:p>
          <a:p>
            <a:pPr eaLnBrk="1" hangingPunct="1"/>
            <a:r>
              <a:rPr lang="en-US" altLang="en-US" sz="2000" dirty="0">
                <a:latin typeface="+mn-lt"/>
                <a:ea typeface="MS PGothic" panose="020B0600070205080204" pitchFamily="34" charset="-128"/>
              </a:rPr>
              <a:t>Expect a mean, worldwide accuracy of all gravity meters better than   ~5 µGal</a:t>
            </a:r>
          </a:p>
          <a:p>
            <a:pPr eaLnBrk="1" hangingPunct="1"/>
            <a:r>
              <a:rPr lang="en-US" altLang="en-US" sz="2000" dirty="0">
                <a:latin typeface="+mn-lt"/>
                <a:ea typeface="MS PGothic" panose="020B0600070205080204" pitchFamily="34" charset="-128"/>
              </a:rPr>
              <a:t>Local </a:t>
            </a:r>
            <a:r>
              <a:rPr lang="en-US" altLang="en-US" sz="2000" i="1" dirty="0">
                <a:latin typeface="+mn-lt"/>
                <a:ea typeface="MS PGothic" panose="020B0600070205080204" pitchFamily="34" charset="-128"/>
              </a:rPr>
              <a:t>ad hoc</a:t>
            </a:r>
            <a:r>
              <a:rPr lang="en-US" altLang="en-US" sz="2000" dirty="0">
                <a:latin typeface="+mn-lt"/>
                <a:ea typeface="MS PGothic" panose="020B0600070205080204" pitchFamily="34" charset="-128"/>
              </a:rPr>
              <a:t> networks as necessary (absolute and/or relative)</a:t>
            </a:r>
          </a:p>
          <a:p>
            <a:pPr marL="0" indent="0" eaLnBrk="1" hangingPunct="1">
              <a:spcBef>
                <a:spcPct val="0"/>
              </a:spcBef>
              <a:buNone/>
            </a:pPr>
            <a:endParaRPr lang="en-US" altLang="en-US" sz="2000" dirty="0">
              <a:latin typeface="+mn-lt"/>
              <a:ea typeface="MS PGothic" panose="020B0600070205080204" pitchFamily="34" charset="-128"/>
            </a:endParaRPr>
          </a:p>
        </p:txBody>
      </p:sp>
      <p:pic>
        <p:nvPicPr>
          <p:cNvPr id="2" name="Picture 1">
            <a:extLst>
              <a:ext uri="{FF2B5EF4-FFF2-40B4-BE49-F238E27FC236}">
                <a16:creationId xmlns:a16="http://schemas.microsoft.com/office/drawing/2014/main" id="{39E5839D-855F-4CFD-AC10-9C96AF17A0B3}"/>
              </a:ext>
            </a:extLst>
          </p:cNvPr>
          <p:cNvPicPr>
            <a:picLocks noChangeAspect="1"/>
          </p:cNvPicPr>
          <p:nvPr/>
        </p:nvPicPr>
        <p:blipFill>
          <a:blip r:embed="rId2"/>
          <a:stretch>
            <a:fillRect/>
          </a:stretch>
        </p:blipFill>
        <p:spPr>
          <a:xfrm>
            <a:off x="8115300" y="1015768"/>
            <a:ext cx="3733800" cy="5331147"/>
          </a:xfrm>
          <a:prstGeom prst="rect">
            <a:avLst/>
          </a:prstGeom>
        </p:spPr>
      </p:pic>
      <p:sp>
        <p:nvSpPr>
          <p:cNvPr id="28676" name="Rectangle 1"/>
          <p:cNvSpPr>
            <a:spLocks noChangeArrowheads="1"/>
          </p:cNvSpPr>
          <p:nvPr/>
        </p:nvSpPr>
        <p:spPr bwMode="auto">
          <a:xfrm>
            <a:off x="8216681" y="6177638"/>
            <a:ext cx="3975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600" dirty="0">
                <a:latin typeface="+mn-lt"/>
              </a:rPr>
              <a:t>https://doi.org/10.1007/s00190-020-01438-9</a:t>
            </a:r>
            <a:endParaRPr lang="en-US" altLang="en-US" sz="1050" dirty="0">
              <a:solidFill>
                <a:schemeClr val="accent1"/>
              </a:solidFill>
              <a:latin typeface="+mn-lt"/>
            </a:endParaRPr>
          </a:p>
        </p:txBody>
      </p:sp>
    </p:spTree>
    <p:extLst>
      <p:ext uri="{BB962C8B-B14F-4D97-AF65-F5344CB8AC3E}">
        <p14:creationId xmlns:p14="http://schemas.microsoft.com/office/powerpoint/2010/main" val="349628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0"/>
          <p:cNvSpPr txBox="1">
            <a:spLocks noChangeArrowheads="1"/>
          </p:cNvSpPr>
          <p:nvPr/>
        </p:nvSpPr>
        <p:spPr>
          <a:xfrm>
            <a:off x="1642269" y="609600"/>
            <a:ext cx="7162800" cy="83820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altLang="en-US" sz="3200" b="1" dirty="0">
                <a:latin typeface="+mn-lt"/>
                <a:cs typeface="Arial" panose="020B0604020202020204" pitchFamily="34" charset="0"/>
              </a:rPr>
              <a:t>Background:  Force of Gravity</a:t>
            </a:r>
          </a:p>
        </p:txBody>
      </p:sp>
      <mc:AlternateContent xmlns:mc="http://schemas.openxmlformats.org/markup-compatibility/2006">
        <mc:Choice xmlns:a14="http://schemas.microsoft.com/office/drawing/2010/main" Requires="a14">
          <p:sp>
            <p:nvSpPr>
              <p:cNvPr id="5" name="Rectangle 2051"/>
              <p:cNvSpPr txBox="1">
                <a:spLocks noChangeArrowheads="1"/>
              </p:cNvSpPr>
              <p:nvPr/>
            </p:nvSpPr>
            <p:spPr>
              <a:xfrm>
                <a:off x="539194" y="1390650"/>
                <a:ext cx="9025731" cy="4857750"/>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SzPct val="65000"/>
                  <a:buFont typeface="Wingdings" panose="05000000000000000000" pitchFamily="2" charset="2"/>
                  <a:buNone/>
                </a:pPr>
                <a:r>
                  <a:rPr lang="en-US" altLang="en-US" sz="2400" dirty="0">
                    <a:ea typeface="MS PGothic" panose="020B0600070205080204" pitchFamily="34" charset="-128"/>
                  </a:rPr>
                  <a:t>The force of gravity between two masses m</a:t>
                </a:r>
                <a:r>
                  <a:rPr lang="en-US" altLang="en-US" sz="2400" baseline="-25000" dirty="0">
                    <a:ea typeface="MS PGothic" panose="020B0600070205080204" pitchFamily="34" charset="-128"/>
                  </a:rPr>
                  <a:t>1</a:t>
                </a:r>
                <a:r>
                  <a:rPr lang="en-US" altLang="en-US" sz="2400" dirty="0">
                    <a:ea typeface="MS PGothic" panose="020B0600070205080204" pitchFamily="34" charset="-128"/>
                  </a:rPr>
                  <a:t> and m</a:t>
                </a:r>
                <a:r>
                  <a:rPr lang="en-US" altLang="en-US" sz="2400" baseline="-25000" dirty="0">
                    <a:ea typeface="MS PGothic" panose="020B0600070205080204" pitchFamily="34" charset="-128"/>
                  </a:rPr>
                  <a:t>2 </a:t>
                </a:r>
                <a:r>
                  <a:rPr lang="en-US" altLang="en-US" sz="2400" dirty="0">
                    <a:ea typeface="MS PGothic" panose="020B0600070205080204" pitchFamily="34" charset="-128"/>
                  </a:rPr>
                  <a:t>is given by:</a:t>
                </a:r>
              </a:p>
              <a:p>
                <a:pPr algn="ctr">
                  <a:buSzPct val="65000"/>
                  <a:buNone/>
                </a:pPr>
                <a14:m>
                  <m:oMath xmlns:m="http://schemas.openxmlformats.org/officeDocument/2006/math">
                    <m:acc>
                      <m:accPr>
                        <m:chr m:val="⃗"/>
                        <m:ctrlPr>
                          <a:rPr lang="en-US" altLang="en-US" sz="2000" i="1">
                            <a:latin typeface="Cambria Math" panose="02040503050406030204" pitchFamily="18" charset="0"/>
                          </a:rPr>
                        </m:ctrlPr>
                      </m:accPr>
                      <m:e>
                        <m:r>
                          <a:rPr lang="en-US" altLang="en-US" sz="2000" i="1">
                            <a:latin typeface="Cambria Math" panose="02040503050406030204" pitchFamily="18" charset="0"/>
                          </a:rPr>
                          <m:t>𝐹</m:t>
                        </m:r>
                      </m:e>
                    </m:acc>
                    <m:r>
                      <a:rPr lang="en-US" altLang="en-US" sz="2000" i="1">
                        <a:latin typeface="Cambria Math" panose="02040503050406030204" pitchFamily="18" charset="0"/>
                      </a:rPr>
                      <m:t>=</m:t>
                    </m:r>
                    <m:f>
                      <m:fPr>
                        <m:ctrlPr>
                          <a:rPr lang="en-US" altLang="en-US" sz="2000" i="1">
                            <a:latin typeface="Cambria Math" panose="02040503050406030204" pitchFamily="18" charset="0"/>
                          </a:rPr>
                        </m:ctrlPr>
                      </m:fPr>
                      <m:num>
                        <m:r>
                          <a:rPr lang="en-US" altLang="en-US" sz="2000" i="1">
                            <a:latin typeface="Cambria Math" panose="02040503050406030204" pitchFamily="18" charset="0"/>
                          </a:rPr>
                          <m:t>𝐺𝑚</m:t>
                        </m:r>
                        <m:r>
                          <a:rPr lang="en-US" altLang="en-US" sz="2000" i="1" baseline="-25000">
                            <a:latin typeface="Cambria Math" panose="02040503050406030204" pitchFamily="18" charset="0"/>
                          </a:rPr>
                          <m:t>1</m:t>
                        </m:r>
                        <m:r>
                          <a:rPr lang="en-US" altLang="en-US" sz="2000" i="1">
                            <a:latin typeface="Cambria Math" panose="02040503050406030204" pitchFamily="18" charset="0"/>
                          </a:rPr>
                          <m:t>𝑚</m:t>
                        </m:r>
                        <m:r>
                          <a:rPr lang="en-US" altLang="en-US" sz="2000" i="1" baseline="-25000">
                            <a:latin typeface="Cambria Math" panose="02040503050406030204" pitchFamily="18" charset="0"/>
                          </a:rPr>
                          <m:t>2</m:t>
                        </m:r>
                      </m:num>
                      <m:den>
                        <m:sSup>
                          <m:sSupPr>
                            <m:ctrlPr>
                              <a:rPr lang="en-US" altLang="en-US" sz="2000" i="1">
                                <a:latin typeface="Cambria Math" panose="02040503050406030204" pitchFamily="18" charset="0"/>
                              </a:rPr>
                            </m:ctrlPr>
                          </m:sSupPr>
                          <m:e>
                            <m:r>
                              <a:rPr lang="en-US" altLang="en-US" sz="2000" i="1">
                                <a:latin typeface="Cambria Math" panose="02040503050406030204" pitchFamily="18" charset="0"/>
                              </a:rPr>
                              <m:t>𝑟</m:t>
                            </m:r>
                            <m:r>
                              <a:rPr lang="en-US" altLang="en-US" sz="2000" i="1" baseline="-25000">
                                <a:latin typeface="Cambria Math" panose="02040503050406030204" pitchFamily="18" charset="0"/>
                              </a:rPr>
                              <m:t>12</m:t>
                            </m:r>
                          </m:e>
                          <m:sup>
                            <m:r>
                              <a:rPr lang="en-US" altLang="en-US" sz="2000" i="1">
                                <a:latin typeface="Cambria Math" panose="02040503050406030204" pitchFamily="18" charset="0"/>
                              </a:rPr>
                              <m:t>2</m:t>
                            </m:r>
                          </m:sup>
                        </m:sSup>
                      </m:den>
                    </m:f>
                    <m:acc>
                      <m:accPr>
                        <m:chr m:val="̂"/>
                        <m:ctrlPr>
                          <a:rPr lang="en-US" altLang="en-US" sz="2000" i="1">
                            <a:latin typeface="Cambria Math" panose="02040503050406030204" pitchFamily="18" charset="0"/>
                          </a:rPr>
                        </m:ctrlPr>
                      </m:accPr>
                      <m:e>
                        <m:r>
                          <a:rPr lang="en-US" altLang="en-US" sz="2000" i="1">
                            <a:latin typeface="Cambria Math" panose="02040503050406030204" pitchFamily="18" charset="0"/>
                          </a:rPr>
                          <m:t>𝑟</m:t>
                        </m:r>
                      </m:e>
                    </m:acc>
                    <m:r>
                      <a:rPr lang="en-US" altLang="en-US" sz="2400" i="1" baseline="-25000">
                        <a:latin typeface="Cambria Math" panose="02040503050406030204" pitchFamily="18" charset="0"/>
                      </a:rPr>
                      <m:t>12</m:t>
                    </m:r>
                  </m:oMath>
                </a14:m>
                <a:r>
                  <a:rPr lang="en-US" altLang="en-US" sz="2400" baseline="-25000" dirty="0"/>
                  <a:t>,</a:t>
                </a:r>
              </a:p>
              <a:p>
                <a:pPr>
                  <a:buSzPct val="65000"/>
                  <a:buFont typeface="Wingdings" panose="05000000000000000000" pitchFamily="2" charset="2"/>
                  <a:buNone/>
                </a:pPr>
                <a:r>
                  <a:rPr lang="en-US" altLang="en-US" sz="2400" dirty="0">
                    <a:ea typeface="MS PGothic" panose="020B0600070205080204" pitchFamily="34" charset="-128"/>
                  </a:rPr>
                  <a:t>where G is the gravitational constant and r is the distance between the masses.</a:t>
                </a:r>
              </a:p>
              <a:p>
                <a:pPr>
                  <a:buSzPct val="65000"/>
                  <a:buNone/>
                </a:pPr>
                <a:r>
                  <a:rPr lang="en-US" altLang="en-US" sz="2400" dirty="0"/>
                  <a:t>The force is a </a:t>
                </a:r>
                <a:r>
                  <a:rPr lang="en-US" altLang="en-US" sz="2400" b="1" dirty="0"/>
                  <a:t>vector</a:t>
                </a:r>
                <a:r>
                  <a:rPr lang="en-US" altLang="en-US" sz="2400" dirty="0"/>
                  <a:t> (a magnitude and a direction in 3D space).  </a:t>
                </a:r>
              </a:p>
              <a:p>
                <a:pPr>
                  <a:buSzPct val="65000"/>
                  <a:buFont typeface="Wingdings" panose="05000000000000000000" pitchFamily="2" charset="2"/>
                  <a:buNone/>
                </a:pPr>
                <a:endParaRPr lang="en-US" altLang="en-US" sz="2400" dirty="0">
                  <a:ea typeface="MS PGothic" panose="020B0600070205080204" pitchFamily="34" charset="-128"/>
                </a:endParaRPr>
              </a:p>
              <a:p>
                <a:pPr>
                  <a:buSzPct val="65000"/>
                  <a:buFont typeface="Wingdings" panose="05000000000000000000" pitchFamily="2" charset="2"/>
                  <a:buNone/>
                </a:pPr>
                <a:r>
                  <a:rPr lang="en-US" altLang="en-US" sz="2400" dirty="0">
                    <a:ea typeface="MS PGothic" panose="020B0600070205080204" pitchFamily="34" charset="-128"/>
                  </a:rPr>
                  <a:t>In this talk, when I say “gravity”, I will actually mean the </a:t>
                </a:r>
                <a:r>
                  <a:rPr lang="en-US" altLang="en-US" sz="2400" b="1" dirty="0">
                    <a:ea typeface="MS PGothic" panose="020B0600070205080204" pitchFamily="34" charset="-128"/>
                  </a:rPr>
                  <a:t>acceleration due to gravity </a:t>
                </a:r>
                <a:r>
                  <a:rPr lang="en-US" altLang="en-US" sz="2400" dirty="0">
                    <a:ea typeface="MS PGothic" panose="020B0600070205080204" pitchFamily="34" charset="-128"/>
                  </a:rPr>
                  <a:t>that a mass experiences when pulled by the Earth (near its surface).   This gets called “g”:</a:t>
                </a:r>
              </a:p>
              <a:p>
                <a:pPr>
                  <a:buSzPct val="65000"/>
                  <a:buFont typeface="Wingdings" panose="05000000000000000000" pitchFamily="2" charset="2"/>
                  <a:buNone/>
                </a:pPr>
                <a:endParaRPr lang="en-US" altLang="en-US" sz="2400" baseline="30000" dirty="0">
                  <a:ea typeface="MS PGothic" panose="020B0600070205080204" pitchFamily="34" charset="-128"/>
                </a:endParaRPr>
              </a:p>
              <a:p>
                <a:pPr algn="ctr">
                  <a:buSzPct val="65000"/>
                  <a:buNone/>
                </a:pPr>
                <a14:m>
                  <m:oMath xmlns:m="http://schemas.openxmlformats.org/officeDocument/2006/math">
                    <m:r>
                      <a:rPr lang="en-US" altLang="en-US" sz="2400" i="1">
                        <a:ea typeface="MS PGothic" panose="020B0600070205080204" pitchFamily="34" charset="-128"/>
                      </a:rPr>
                      <m:t>𝐹</m:t>
                    </m:r>
                    <m:r>
                      <a:rPr lang="en-US" altLang="en-US" sz="2400" i="1">
                        <a:ea typeface="MS PGothic" panose="020B0600070205080204" pitchFamily="34" charset="-128"/>
                      </a:rPr>
                      <m:t>=</m:t>
                    </m:r>
                    <m:r>
                      <a:rPr lang="en-US" altLang="en-US" sz="2400" i="1">
                        <a:ea typeface="MS PGothic" panose="020B0600070205080204" pitchFamily="34" charset="-128"/>
                      </a:rPr>
                      <m:t>𝐺</m:t>
                    </m:r>
                    <m:f>
                      <m:fPr>
                        <m:ctrlPr>
                          <a:rPr lang="en-US" altLang="en-US" sz="2400" i="1">
                            <a:ea typeface="MS PGothic" panose="020B0600070205080204" pitchFamily="34" charset="-128"/>
                          </a:rPr>
                        </m:ctrlPr>
                      </m:fPr>
                      <m:num>
                        <m:sSub>
                          <m:sSubPr>
                            <m:ctrlPr>
                              <a:rPr lang="en-US" altLang="en-US" sz="2400" i="1">
                                <a:ea typeface="MS PGothic" panose="020B0600070205080204" pitchFamily="34" charset="-128"/>
                              </a:rPr>
                            </m:ctrlPr>
                          </m:sSubPr>
                          <m:e>
                            <m:r>
                              <a:rPr lang="en-US" altLang="en-US" sz="2400" i="1">
                                <a:ea typeface="MS PGothic" panose="020B0600070205080204" pitchFamily="34" charset="-128"/>
                              </a:rPr>
                              <m:t>𝑀</m:t>
                            </m:r>
                          </m:e>
                          <m:sub>
                            <m:r>
                              <a:rPr lang="en-US" altLang="en-US" sz="2400" i="1">
                                <a:ea typeface="MS PGothic" panose="020B0600070205080204" pitchFamily="34" charset="-128"/>
                              </a:rPr>
                              <m:t>𝐸</m:t>
                            </m:r>
                          </m:sub>
                        </m:sSub>
                        <m:r>
                          <a:rPr lang="en-US" altLang="en-US" sz="2400" b="0" i="1" smtClean="0">
                            <a:ea typeface="MS PGothic" panose="020B0600070205080204" pitchFamily="34" charset="-128"/>
                          </a:rPr>
                          <m:t> </m:t>
                        </m:r>
                        <m:r>
                          <a:rPr lang="en-US" altLang="en-US" sz="2400" b="0" i="1" smtClean="0">
                            <a:ea typeface="MS PGothic" panose="020B0600070205080204" pitchFamily="34" charset="-128"/>
                          </a:rPr>
                          <m:t>𝑚</m:t>
                        </m:r>
                      </m:num>
                      <m:den>
                        <m:sSubSup>
                          <m:sSubSupPr>
                            <m:ctrlPr>
                              <a:rPr lang="en-US" altLang="en-US" sz="2400" i="1" smtClean="0">
                                <a:ea typeface="MS PGothic" panose="020B0600070205080204" pitchFamily="34" charset="-128"/>
                              </a:rPr>
                            </m:ctrlPr>
                          </m:sSubSupPr>
                          <m:e>
                            <m:r>
                              <a:rPr lang="en-US" altLang="en-US" sz="2400" b="0" i="1" smtClean="0">
                                <a:ea typeface="MS PGothic" panose="020B0600070205080204" pitchFamily="34" charset="-128"/>
                              </a:rPr>
                              <m:t>𝑅</m:t>
                            </m:r>
                          </m:e>
                          <m:sub>
                            <m:r>
                              <a:rPr lang="en-US" altLang="en-US" sz="2400" b="0" i="1" smtClean="0">
                                <a:ea typeface="MS PGothic" panose="020B0600070205080204" pitchFamily="34" charset="-128"/>
                              </a:rPr>
                              <m:t>𝐸</m:t>
                            </m:r>
                          </m:sub>
                          <m:sup>
                            <m:r>
                              <a:rPr lang="en-US" altLang="en-US" sz="2400" b="0" i="1" smtClean="0">
                                <a:ea typeface="MS PGothic" panose="020B0600070205080204" pitchFamily="34" charset="-128"/>
                              </a:rPr>
                              <m:t>2</m:t>
                            </m:r>
                          </m:sup>
                        </m:sSubSup>
                      </m:den>
                    </m:f>
                  </m:oMath>
                </a14:m>
                <a:r>
                  <a:rPr lang="en-US" altLang="en-US" sz="2400" dirty="0">
                    <a:ea typeface="MS PGothic" panose="020B0600070205080204" pitchFamily="34" charset="-128"/>
                  </a:rPr>
                  <a:t> </a:t>
                </a:r>
                <a14:m>
                  <m:oMath xmlns:m="http://schemas.openxmlformats.org/officeDocument/2006/math">
                    <m:r>
                      <a:rPr lang="en-US" altLang="en-US" sz="2400" i="1">
                        <a:ea typeface="MS PGothic" panose="020B0600070205080204" pitchFamily="34" charset="-128"/>
                      </a:rPr>
                      <m:t>=</m:t>
                    </m:r>
                    <m:r>
                      <a:rPr lang="en-US" altLang="en-US" sz="2400" b="0" i="1" smtClean="0">
                        <a:ea typeface="MS PGothic" panose="020B0600070205080204" pitchFamily="34" charset="-128"/>
                      </a:rPr>
                      <m:t>𝑔𝑚</m:t>
                    </m:r>
                    <m:r>
                      <a:rPr lang="en-US" altLang="en-US" sz="2400" b="0" i="0" smtClean="0">
                        <a:ea typeface="MS PGothic" panose="020B0600070205080204" pitchFamily="34" charset="-128"/>
                      </a:rPr>
                      <m:t>,   </m:t>
                    </m:r>
                    <m:r>
                      <m:rPr>
                        <m:sty m:val="p"/>
                      </m:rPr>
                      <a:rPr lang="en-US" altLang="en-US" sz="2400" b="0" i="0" smtClean="0">
                        <a:ea typeface="MS PGothic" panose="020B0600070205080204" pitchFamily="34" charset="-128"/>
                      </a:rPr>
                      <m:t>where</m:t>
                    </m:r>
                  </m:oMath>
                </a14:m>
                <a:r>
                  <a:rPr lang="en-US" altLang="en-US" sz="2400" dirty="0">
                    <a:ea typeface="MS PGothic" panose="020B0600070205080204" pitchFamily="34" charset="-128"/>
                  </a:rPr>
                  <a:t> </a:t>
                </a:r>
                <a14:m>
                  <m:oMath xmlns:m="http://schemas.openxmlformats.org/officeDocument/2006/math">
                    <m:r>
                      <a:rPr lang="en-US" altLang="en-US" sz="2400" i="1">
                        <a:ea typeface="MS PGothic" panose="020B0600070205080204" pitchFamily="34" charset="-128"/>
                      </a:rPr>
                      <m:t>𝐺</m:t>
                    </m:r>
                    <m:f>
                      <m:fPr>
                        <m:ctrlPr>
                          <a:rPr lang="en-US" altLang="en-US" sz="2400" i="1">
                            <a:ea typeface="MS PGothic" panose="020B0600070205080204" pitchFamily="34" charset="-128"/>
                          </a:rPr>
                        </m:ctrlPr>
                      </m:fPr>
                      <m:num>
                        <m:sSub>
                          <m:sSubPr>
                            <m:ctrlPr>
                              <a:rPr lang="en-US" altLang="en-US" sz="2400" i="1">
                                <a:ea typeface="MS PGothic" panose="020B0600070205080204" pitchFamily="34" charset="-128"/>
                              </a:rPr>
                            </m:ctrlPr>
                          </m:sSubPr>
                          <m:e>
                            <m:r>
                              <a:rPr lang="en-US" altLang="en-US" sz="2400" i="1">
                                <a:ea typeface="MS PGothic" panose="020B0600070205080204" pitchFamily="34" charset="-128"/>
                              </a:rPr>
                              <m:t>𝑀</m:t>
                            </m:r>
                          </m:e>
                          <m:sub>
                            <m:r>
                              <a:rPr lang="en-US" altLang="en-US" sz="2400" i="1">
                                <a:ea typeface="MS PGothic" panose="020B0600070205080204" pitchFamily="34" charset="-128"/>
                              </a:rPr>
                              <m:t>𝐸</m:t>
                            </m:r>
                          </m:sub>
                        </m:sSub>
                      </m:num>
                      <m:den>
                        <m:sSubSup>
                          <m:sSubSupPr>
                            <m:ctrlPr>
                              <a:rPr lang="en-US" altLang="en-US" sz="2400" i="1">
                                <a:ea typeface="MS PGothic" panose="020B0600070205080204" pitchFamily="34" charset="-128"/>
                              </a:rPr>
                            </m:ctrlPr>
                          </m:sSubSupPr>
                          <m:e>
                            <m:r>
                              <a:rPr lang="en-US" altLang="en-US" sz="2400" i="1">
                                <a:ea typeface="MS PGothic" panose="020B0600070205080204" pitchFamily="34" charset="-128"/>
                              </a:rPr>
                              <m:t>𝑅</m:t>
                            </m:r>
                          </m:e>
                          <m:sub>
                            <m:r>
                              <a:rPr lang="en-US" altLang="en-US" sz="2400" i="1">
                                <a:ea typeface="MS PGothic" panose="020B0600070205080204" pitchFamily="34" charset="-128"/>
                              </a:rPr>
                              <m:t>𝐸</m:t>
                            </m:r>
                          </m:sub>
                          <m:sup>
                            <m:r>
                              <a:rPr lang="en-US" altLang="en-US" sz="2400" i="1">
                                <a:ea typeface="MS PGothic" panose="020B0600070205080204" pitchFamily="34" charset="-128"/>
                              </a:rPr>
                              <m:t>2</m:t>
                            </m:r>
                          </m:sup>
                        </m:sSubSup>
                      </m:den>
                    </m:f>
                    <m:r>
                      <a:rPr lang="en-US" altLang="en-US" sz="2400" i="1" dirty="0">
                        <a:ea typeface="Cambria Math" panose="02040503050406030204" pitchFamily="18" charset="0"/>
                      </a:rPr>
                      <m:t>≡</m:t>
                    </m:r>
                    <m:r>
                      <a:rPr lang="en-US" altLang="en-US" sz="2400" b="0" i="1" dirty="0" smtClean="0">
                        <a:ea typeface="Cambria Math" panose="02040503050406030204" pitchFamily="18" charset="0"/>
                      </a:rPr>
                      <m:t>𝑔</m:t>
                    </m:r>
                  </m:oMath>
                </a14:m>
                <a:endParaRPr lang="en-US" altLang="en-US" sz="2400" dirty="0">
                  <a:ea typeface="MS PGothic" panose="020B0600070205080204" pitchFamily="34" charset="-128"/>
                </a:endParaRPr>
              </a:p>
              <a:p>
                <a:pPr>
                  <a:buSzPct val="65000"/>
                  <a:buFont typeface="Wingdings" panose="05000000000000000000" pitchFamily="2" charset="2"/>
                  <a:buNone/>
                </a:pPr>
                <a:endParaRPr lang="en-US" altLang="en-US" sz="2400" baseline="30000" dirty="0">
                  <a:ea typeface="MS PGothic" panose="020B0600070205080204" pitchFamily="34" charset="-128"/>
                </a:endParaRPr>
              </a:p>
              <a:p>
                <a:pPr>
                  <a:buSzPct val="65000"/>
                  <a:buFont typeface="Wingdings" panose="05000000000000000000" pitchFamily="2" charset="2"/>
                  <a:buNone/>
                </a:pPr>
                <a:endParaRPr lang="en-US" altLang="en-US" sz="2000" dirty="0">
                  <a:cs typeface="Arial" panose="020B0604020202020204" pitchFamily="34" charset="0"/>
                </a:endParaRPr>
              </a:p>
              <a:p>
                <a:pPr>
                  <a:buSzPct val="65000"/>
                  <a:buFont typeface="Wingdings" panose="05000000000000000000" pitchFamily="2" charset="2"/>
                  <a:buNone/>
                </a:pPr>
                <a:endParaRPr lang="en-US" altLang="en-US" sz="2000" dirty="0"/>
              </a:p>
            </p:txBody>
          </p:sp>
        </mc:Choice>
        <mc:Fallback>
          <p:sp>
            <p:nvSpPr>
              <p:cNvPr id="5" name="Rectangle 2051"/>
              <p:cNvSpPr txBox="1">
                <a:spLocks noRot="1" noChangeAspect="1" noMove="1" noResize="1" noEditPoints="1" noAdjustHandles="1" noChangeArrowheads="1" noChangeShapeType="1" noTextEdit="1"/>
              </p:cNvSpPr>
              <p:nvPr/>
            </p:nvSpPr>
            <p:spPr>
              <a:xfrm>
                <a:off x="539194" y="1390650"/>
                <a:ext cx="9025731" cy="4857750"/>
              </a:xfrm>
              <a:prstGeom prst="rect">
                <a:avLst/>
              </a:prstGeom>
              <a:blipFill>
                <a:blip r:embed="rId2"/>
                <a:stretch>
                  <a:fillRect l="-983" t="-1042" r="-421"/>
                </a:stretch>
              </a:blipFill>
            </p:spPr>
            <p:txBody>
              <a:bodyPr/>
              <a:lstStyle/>
              <a:p>
                <a:r>
                  <a:rPr lang="en-US">
                    <a:noFill/>
                  </a:rPr>
                  <a:t> </a:t>
                </a:r>
              </a:p>
            </p:txBody>
          </p:sp>
        </mc:Fallback>
      </mc:AlternateContent>
      <p:pic>
        <p:nvPicPr>
          <p:cNvPr id="5122" name="Picture 2" descr="Isaac Newton - Wikipedia">
            <a:extLst>
              <a:ext uri="{FF2B5EF4-FFF2-40B4-BE49-F238E27FC236}">
                <a16:creationId xmlns:a16="http://schemas.microsoft.com/office/drawing/2014/main" id="{340E7C8D-28A1-4A6B-A240-FC1AB0D50B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9127" y="685800"/>
            <a:ext cx="2277745"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4">
            <a:extLst>
              <a:ext uri="{FF2B5EF4-FFF2-40B4-BE49-F238E27FC236}">
                <a16:creationId xmlns:a16="http://schemas.microsoft.com/office/drawing/2014/main" id="{08BAECFC-0984-419B-864E-8828CA924272}"/>
              </a:ext>
            </a:extLst>
          </p:cNvPr>
          <p:cNvSpPr/>
          <p:nvPr/>
        </p:nvSpPr>
        <p:spPr>
          <a:xfrm>
            <a:off x="9677400" y="3657600"/>
            <a:ext cx="2304151" cy="1311954"/>
          </a:xfrm>
          <a:prstGeom prst="wedgeEllipseCallout">
            <a:avLst>
              <a:gd name="adj1" fmla="val -12225"/>
              <a:gd name="adj2" fmla="val -8102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65000"/>
              <a:buFont typeface="Wingdings" panose="05000000000000000000" pitchFamily="2" charset="2"/>
              <a:buNone/>
            </a:pPr>
            <a:r>
              <a:rPr lang="en-US" altLang="en-US" sz="1400" dirty="0">
                <a:solidFill>
                  <a:srgbClr val="FF0000"/>
                </a:solidFill>
                <a:ea typeface="MS PGothic" panose="020B0600070205080204" pitchFamily="34" charset="-128"/>
              </a:rPr>
              <a:t>The most dashing portrait of Isaac Newton I could find…</a:t>
            </a:r>
            <a:endParaRPr lang="en-US" altLang="en-US" sz="1400" baseline="30000" dirty="0">
              <a:solidFill>
                <a:srgbClr val="FF0000"/>
              </a:solidFill>
              <a:ea typeface="MS PGothic" panose="020B0600070205080204" pitchFamily="34" charset="-128"/>
            </a:endParaRPr>
          </a:p>
        </p:txBody>
      </p:sp>
      <p:sp>
        <p:nvSpPr>
          <p:cNvPr id="3" name="Oval 2">
            <a:extLst>
              <a:ext uri="{FF2B5EF4-FFF2-40B4-BE49-F238E27FC236}">
                <a16:creationId xmlns:a16="http://schemas.microsoft.com/office/drawing/2014/main" id="{70B09EA5-07BF-4AAE-AF73-D80E6565C783}"/>
              </a:ext>
            </a:extLst>
          </p:cNvPr>
          <p:cNvSpPr/>
          <p:nvPr/>
        </p:nvSpPr>
        <p:spPr>
          <a:xfrm rot="20461684">
            <a:off x="3258565" y="5333412"/>
            <a:ext cx="762000" cy="1129707"/>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85FA2C-43A5-44AA-A377-D7F2F3C41DF0}"/>
              </a:ext>
            </a:extLst>
          </p:cNvPr>
          <p:cNvSpPr/>
          <p:nvPr/>
        </p:nvSpPr>
        <p:spPr>
          <a:xfrm>
            <a:off x="6135988" y="5456629"/>
            <a:ext cx="1407812" cy="83820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192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16">
            <a:extLst>
              <a:ext uri="{FF2B5EF4-FFF2-40B4-BE49-F238E27FC236}">
                <a16:creationId xmlns:a16="http://schemas.microsoft.com/office/drawing/2014/main" id="{5DE5F28F-DCC6-4A54-8A2A-ACC01BCB230E}"/>
              </a:ext>
            </a:extLst>
          </p:cNvPr>
          <p:cNvSpPr>
            <a:spLocks noGrp="1" noChangeArrowheads="1"/>
          </p:cNvSpPr>
          <p:nvPr>
            <p:ph type="ctrTitle"/>
          </p:nvPr>
        </p:nvSpPr>
        <p:spPr>
          <a:xfrm>
            <a:off x="322584" y="822963"/>
            <a:ext cx="11658600" cy="304800"/>
          </a:xfrm>
        </p:spPr>
        <p:txBody>
          <a:bodyPr>
            <a:noAutofit/>
          </a:bodyPr>
          <a:lstStyle/>
          <a:p>
            <a:pPr algn="l" eaLnBrk="1" hangingPunct="1"/>
            <a:r>
              <a:rPr lang="en-US" altLang="en-US" sz="3600" b="1" dirty="0">
                <a:latin typeface="+mn-lt"/>
                <a:cs typeface="Arial" panose="020B0604020202020204" pitchFamily="34" charset="0"/>
              </a:rPr>
              <a:t>Final Slide!   How good is 2</a:t>
            </a:r>
            <a:r>
              <a:rPr lang="en-US" altLang="en-US" sz="3600" dirty="0">
                <a:latin typeface="+mn-lt"/>
              </a:rPr>
              <a:t> </a:t>
            </a:r>
            <a:r>
              <a:rPr lang="en-US" altLang="en-US" sz="3600" b="1" dirty="0">
                <a:latin typeface="+mn-lt"/>
              </a:rPr>
              <a:t>µGal?</a:t>
            </a:r>
            <a:endParaRPr lang="en-US" altLang="en-US" sz="3600" b="1" dirty="0">
              <a:latin typeface="+mn-lt"/>
              <a:cs typeface="Arial" panose="020B0604020202020204" pitchFamily="34" charset="0"/>
            </a:endParaRPr>
          </a:p>
        </p:txBody>
      </p:sp>
      <p:sp>
        <p:nvSpPr>
          <p:cNvPr id="77" name="Rectangle 3">
            <a:extLst>
              <a:ext uri="{FF2B5EF4-FFF2-40B4-BE49-F238E27FC236}">
                <a16:creationId xmlns:a16="http://schemas.microsoft.com/office/drawing/2014/main" id="{EFC20D9A-CCF5-4BC7-83CB-D159FE77D6FA}"/>
              </a:ext>
            </a:extLst>
          </p:cNvPr>
          <p:cNvSpPr txBox="1">
            <a:spLocks noChangeArrowheads="1"/>
          </p:cNvSpPr>
          <p:nvPr/>
        </p:nvSpPr>
        <p:spPr bwMode="auto">
          <a:xfrm>
            <a:off x="685800" y="1531465"/>
            <a:ext cx="105156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defRPr>
            </a:lvl9pPr>
          </a:lstStyle>
          <a:p>
            <a:pPr marL="0" indent="0" eaLnBrk="1" hangingPunct="1">
              <a:lnSpc>
                <a:spcPct val="90000"/>
              </a:lnSpc>
              <a:buNone/>
            </a:pPr>
            <a:r>
              <a:rPr lang="en-US" altLang="zh-CN" sz="2400" dirty="0">
                <a:latin typeface="+mn-lt"/>
              </a:rPr>
              <a:t>Imagine two blue whales whose masses are within 0.000 000 2%, or 2 parts in 1 billion, of each other</a:t>
            </a:r>
          </a:p>
          <a:p>
            <a:pPr eaLnBrk="1" hangingPunct="1">
              <a:lnSpc>
                <a:spcPct val="90000"/>
              </a:lnSpc>
            </a:pPr>
            <a:endParaRPr lang="en-US" altLang="zh-CN" sz="2400" dirty="0">
              <a:latin typeface="+mn-lt"/>
            </a:endParaRPr>
          </a:p>
        </p:txBody>
      </p:sp>
      <p:sp>
        <p:nvSpPr>
          <p:cNvPr id="84" name="TextBox 83">
            <a:extLst>
              <a:ext uri="{FF2B5EF4-FFF2-40B4-BE49-F238E27FC236}">
                <a16:creationId xmlns:a16="http://schemas.microsoft.com/office/drawing/2014/main" id="{70795C9F-759D-40BE-8118-2DAEA9F89B31}"/>
              </a:ext>
            </a:extLst>
          </p:cNvPr>
          <p:cNvSpPr txBox="1"/>
          <p:nvPr/>
        </p:nvSpPr>
        <p:spPr>
          <a:xfrm>
            <a:off x="6387826" y="6161893"/>
            <a:ext cx="5497877" cy="369332"/>
          </a:xfrm>
          <a:prstGeom prst="rect">
            <a:avLst/>
          </a:prstGeom>
          <a:noFill/>
        </p:spPr>
        <p:txBody>
          <a:bodyPr wrap="square" rtlCol="0">
            <a:spAutoFit/>
          </a:bodyPr>
          <a:lstStyle/>
          <a:p>
            <a:r>
              <a:rPr lang="en-US" dirty="0">
                <a:latin typeface="+mn-lt"/>
              </a:rPr>
              <a:t>One blue whale ≈ 200,000 kg, and two ladybugs ≈ 0.4 g </a:t>
            </a:r>
          </a:p>
        </p:txBody>
      </p:sp>
      <p:sp>
        <p:nvSpPr>
          <p:cNvPr id="109" name="TextBox 108">
            <a:extLst>
              <a:ext uri="{FF2B5EF4-FFF2-40B4-BE49-F238E27FC236}">
                <a16:creationId xmlns:a16="http://schemas.microsoft.com/office/drawing/2014/main" id="{AA068808-F284-4C82-A0AB-E373AD4C4F26}"/>
              </a:ext>
            </a:extLst>
          </p:cNvPr>
          <p:cNvSpPr txBox="1"/>
          <p:nvPr/>
        </p:nvSpPr>
        <p:spPr>
          <a:xfrm>
            <a:off x="685800" y="2281066"/>
            <a:ext cx="7010400" cy="757130"/>
          </a:xfrm>
          <a:prstGeom prst="rect">
            <a:avLst/>
          </a:prstGeom>
          <a:noFill/>
        </p:spPr>
        <p:txBody>
          <a:bodyPr wrap="square">
            <a:spAutoFit/>
          </a:bodyPr>
          <a:lstStyle/>
          <a:p>
            <a:pPr marL="0" indent="0" eaLnBrk="1" hangingPunct="1">
              <a:lnSpc>
                <a:spcPct val="90000"/>
              </a:lnSpc>
              <a:buNone/>
            </a:pPr>
            <a:r>
              <a:rPr lang="en-US" altLang="zh-CN" sz="2400" dirty="0">
                <a:latin typeface="+mn-lt"/>
                <a:ea typeface="MS PGothic" panose="020B0600070205080204" pitchFamily="34" charset="-128"/>
              </a:rPr>
              <a:t>Two ladybugs would be enough to tip the balance between them!</a:t>
            </a:r>
          </a:p>
        </p:txBody>
      </p:sp>
      <p:grpSp>
        <p:nvGrpSpPr>
          <p:cNvPr id="145" name="Group 144">
            <a:extLst>
              <a:ext uri="{FF2B5EF4-FFF2-40B4-BE49-F238E27FC236}">
                <a16:creationId xmlns:a16="http://schemas.microsoft.com/office/drawing/2014/main" id="{DF842EA3-1CB0-4F99-A591-AB806D239F9E}"/>
              </a:ext>
            </a:extLst>
          </p:cNvPr>
          <p:cNvGrpSpPr/>
          <p:nvPr/>
        </p:nvGrpSpPr>
        <p:grpSpPr>
          <a:xfrm>
            <a:off x="4049165" y="3062116"/>
            <a:ext cx="5079856" cy="2819400"/>
            <a:chOff x="6766256" y="1057507"/>
            <a:chExt cx="5079856" cy="2819400"/>
          </a:xfrm>
        </p:grpSpPr>
        <p:grpSp>
          <p:nvGrpSpPr>
            <p:cNvPr id="146" name="Group 145">
              <a:extLst>
                <a:ext uri="{FF2B5EF4-FFF2-40B4-BE49-F238E27FC236}">
                  <a16:creationId xmlns:a16="http://schemas.microsoft.com/office/drawing/2014/main" id="{3C7DAF5A-023B-448C-912B-DD61B8FC7C96}"/>
                </a:ext>
              </a:extLst>
            </p:cNvPr>
            <p:cNvGrpSpPr/>
            <p:nvPr/>
          </p:nvGrpSpPr>
          <p:grpSpPr>
            <a:xfrm>
              <a:off x="7261299" y="1531449"/>
              <a:ext cx="4159357" cy="1982230"/>
              <a:chOff x="675902" y="3236975"/>
              <a:chExt cx="5199694" cy="2478025"/>
            </a:xfrm>
          </p:grpSpPr>
          <p:pic>
            <p:nvPicPr>
              <p:cNvPr id="148" name="Picture 2" descr="36,901 Blue Whale Cartoon Royalty-Free Images, Stock Photos &amp; Pictures |  Shutterstock">
                <a:extLst>
                  <a:ext uri="{FF2B5EF4-FFF2-40B4-BE49-F238E27FC236}">
                    <a16:creationId xmlns:a16="http://schemas.microsoft.com/office/drawing/2014/main" id="{5E036FB2-72F8-40F1-AEAC-A178E5C24738}"/>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429000" y="3236975"/>
                <a:ext cx="2446596" cy="1335025"/>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36,901 Blue Whale Cartoon Royalty-Free Images, Stock Photos &amp; Pictures |  Shutterstock">
                <a:extLst>
                  <a:ext uri="{FF2B5EF4-FFF2-40B4-BE49-F238E27FC236}">
                    <a16:creationId xmlns:a16="http://schemas.microsoft.com/office/drawing/2014/main" id="{908A7000-BAB9-4557-A3E9-754A8F0BD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902" y="3694175"/>
                <a:ext cx="2600698" cy="1335025"/>
              </a:xfrm>
              <a:prstGeom prst="rect">
                <a:avLst/>
              </a:prstGeom>
              <a:noFill/>
              <a:extLst>
                <a:ext uri="{909E8E84-426E-40DD-AFC4-6F175D3DCCD1}">
                  <a14:hiddenFill xmlns:a14="http://schemas.microsoft.com/office/drawing/2010/main">
                    <a:solidFill>
                      <a:srgbClr val="FFFFFF"/>
                    </a:solidFill>
                  </a14:hiddenFill>
                </a:ext>
              </a:extLst>
            </p:spPr>
          </p:pic>
          <p:grpSp>
            <p:nvGrpSpPr>
              <p:cNvPr id="150" name="Group 149">
                <a:extLst>
                  <a:ext uri="{FF2B5EF4-FFF2-40B4-BE49-F238E27FC236}">
                    <a16:creationId xmlns:a16="http://schemas.microsoft.com/office/drawing/2014/main" id="{24C3C45E-4232-4580-8D69-9EAFF3E00AB6}"/>
                  </a:ext>
                </a:extLst>
              </p:cNvPr>
              <p:cNvGrpSpPr/>
              <p:nvPr/>
            </p:nvGrpSpPr>
            <p:grpSpPr>
              <a:xfrm>
                <a:off x="1676400" y="4371904"/>
                <a:ext cx="3232073" cy="1343096"/>
                <a:chOff x="4562475" y="2609850"/>
                <a:chExt cx="3232073" cy="1343096"/>
              </a:xfrm>
            </p:grpSpPr>
            <p:grpSp>
              <p:nvGrpSpPr>
                <p:cNvPr id="151" name="Group 150">
                  <a:extLst>
                    <a:ext uri="{FF2B5EF4-FFF2-40B4-BE49-F238E27FC236}">
                      <a16:creationId xmlns:a16="http://schemas.microsoft.com/office/drawing/2014/main" id="{F5A42477-4B4E-4277-8F14-33903D777B1E}"/>
                    </a:ext>
                  </a:extLst>
                </p:cNvPr>
                <p:cNvGrpSpPr/>
                <p:nvPr/>
              </p:nvGrpSpPr>
              <p:grpSpPr>
                <a:xfrm>
                  <a:off x="4977133" y="2746201"/>
                  <a:ext cx="2369545" cy="1206745"/>
                  <a:chOff x="7374946" y="4128945"/>
                  <a:chExt cx="2815102" cy="1433655"/>
                </a:xfrm>
              </p:grpSpPr>
              <p:sp>
                <p:nvSpPr>
                  <p:cNvPr id="154" name="Isosceles Triangle 153">
                    <a:extLst>
                      <a:ext uri="{FF2B5EF4-FFF2-40B4-BE49-F238E27FC236}">
                        <a16:creationId xmlns:a16="http://schemas.microsoft.com/office/drawing/2014/main" id="{FFD16431-5591-4C38-A3F7-4EDE376D8E3A}"/>
                      </a:ext>
                    </a:extLst>
                  </p:cNvPr>
                  <p:cNvSpPr/>
                  <p:nvPr/>
                </p:nvSpPr>
                <p:spPr>
                  <a:xfrm>
                    <a:off x="8198665" y="4800600"/>
                    <a:ext cx="1143000" cy="762000"/>
                  </a:xfrm>
                  <a:prstGeom prst="triangl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C28E24DC-B7D6-427C-A644-FBD956E6F580}"/>
                      </a:ext>
                    </a:extLst>
                  </p:cNvPr>
                  <p:cNvSpPr/>
                  <p:nvPr/>
                </p:nvSpPr>
                <p:spPr>
                  <a:xfrm rot="20812986">
                    <a:off x="7625277" y="4648200"/>
                    <a:ext cx="2286000" cy="1524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1D24AEA5-DA9E-4EB1-ADA2-B3D812EF5EC3}"/>
                      </a:ext>
                    </a:extLst>
                  </p:cNvPr>
                  <p:cNvGrpSpPr/>
                  <p:nvPr/>
                </p:nvGrpSpPr>
                <p:grpSpPr>
                  <a:xfrm>
                    <a:off x="7374946" y="4698371"/>
                    <a:ext cx="416082" cy="483229"/>
                    <a:chOff x="8118318" y="2008359"/>
                    <a:chExt cx="416082" cy="483229"/>
                  </a:xfrm>
                </p:grpSpPr>
                <p:sp>
                  <p:nvSpPr>
                    <p:cNvPr id="160" name="Rectangle 159">
                      <a:extLst>
                        <a:ext uri="{FF2B5EF4-FFF2-40B4-BE49-F238E27FC236}">
                          <a16:creationId xmlns:a16="http://schemas.microsoft.com/office/drawing/2014/main" id="{336B2A7C-5883-49D4-94A5-F36A25270D7D}"/>
                        </a:ext>
                      </a:extLst>
                    </p:cNvPr>
                    <p:cNvSpPr/>
                    <p:nvPr/>
                  </p:nvSpPr>
                  <p:spPr>
                    <a:xfrm>
                      <a:off x="8300523" y="2008359"/>
                      <a:ext cx="62154" cy="2014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15903C5-BED2-492A-BAF9-A808F93CE142}"/>
                        </a:ext>
                      </a:extLst>
                    </p:cNvPr>
                    <p:cNvSpPr/>
                    <p:nvPr/>
                  </p:nvSpPr>
                  <p:spPr>
                    <a:xfrm>
                      <a:off x="8118318" y="2075506"/>
                      <a:ext cx="416082" cy="4160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D460C187-1BF1-4E02-BE13-619BC5077310}"/>
                      </a:ext>
                    </a:extLst>
                  </p:cNvPr>
                  <p:cNvGrpSpPr/>
                  <p:nvPr/>
                </p:nvGrpSpPr>
                <p:grpSpPr>
                  <a:xfrm>
                    <a:off x="9773966" y="4128945"/>
                    <a:ext cx="416082" cy="483228"/>
                    <a:chOff x="9885248" y="4446760"/>
                    <a:chExt cx="416082" cy="483228"/>
                  </a:xfrm>
                </p:grpSpPr>
                <p:sp>
                  <p:nvSpPr>
                    <p:cNvPr id="158" name="Rectangle 157">
                      <a:extLst>
                        <a:ext uri="{FF2B5EF4-FFF2-40B4-BE49-F238E27FC236}">
                          <a16:creationId xmlns:a16="http://schemas.microsoft.com/office/drawing/2014/main" id="{831E2DE9-23B1-46DF-B336-EA826E46A3BE}"/>
                        </a:ext>
                      </a:extLst>
                    </p:cNvPr>
                    <p:cNvSpPr/>
                    <p:nvPr/>
                  </p:nvSpPr>
                  <p:spPr>
                    <a:xfrm>
                      <a:off x="10067453" y="4446760"/>
                      <a:ext cx="62154" cy="2014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7BDAFCBA-B36A-4774-A205-E9318749E096}"/>
                        </a:ext>
                      </a:extLst>
                    </p:cNvPr>
                    <p:cNvSpPr/>
                    <p:nvPr/>
                  </p:nvSpPr>
                  <p:spPr>
                    <a:xfrm>
                      <a:off x="9885248" y="4513906"/>
                      <a:ext cx="416082" cy="4160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2" name="Rectangle 151">
                  <a:extLst>
                    <a:ext uri="{FF2B5EF4-FFF2-40B4-BE49-F238E27FC236}">
                      <a16:creationId xmlns:a16="http://schemas.microsoft.com/office/drawing/2014/main" id="{93F86D0A-8E7C-4244-AF95-5D193E1D2676}"/>
                    </a:ext>
                  </a:extLst>
                </p:cNvPr>
                <p:cNvSpPr/>
                <p:nvPr/>
              </p:nvSpPr>
              <p:spPr>
                <a:xfrm>
                  <a:off x="4562475" y="3076575"/>
                  <a:ext cx="1212773" cy="12127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BD9593F9-AA3E-4C39-BAD3-F2A4080A84BF}"/>
                    </a:ext>
                  </a:extLst>
                </p:cNvPr>
                <p:cNvSpPr/>
                <p:nvPr/>
              </p:nvSpPr>
              <p:spPr>
                <a:xfrm>
                  <a:off x="6581775" y="2609850"/>
                  <a:ext cx="1212773" cy="12127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47" name="Rectangle 146">
              <a:extLst>
                <a:ext uri="{FF2B5EF4-FFF2-40B4-BE49-F238E27FC236}">
                  <a16:creationId xmlns:a16="http://schemas.microsoft.com/office/drawing/2014/main" id="{52742FCE-6808-46A8-A259-F416746AAE60}"/>
                </a:ext>
              </a:extLst>
            </p:cNvPr>
            <p:cNvSpPr/>
            <p:nvPr/>
          </p:nvSpPr>
          <p:spPr>
            <a:xfrm>
              <a:off x="6766256" y="1057507"/>
              <a:ext cx="5079856" cy="2819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AFD05345-22B9-4FC9-83D6-FC511C228A3D}"/>
              </a:ext>
            </a:extLst>
          </p:cNvPr>
          <p:cNvGrpSpPr/>
          <p:nvPr/>
        </p:nvGrpSpPr>
        <p:grpSpPr>
          <a:xfrm>
            <a:off x="4171625" y="2804201"/>
            <a:ext cx="6420175" cy="3078436"/>
            <a:chOff x="4797201" y="404397"/>
            <a:chExt cx="6420175" cy="3078436"/>
          </a:xfrm>
          <a:effectLst/>
        </p:grpSpPr>
        <p:sp>
          <p:nvSpPr>
            <p:cNvPr id="188" name="Rectangle 187">
              <a:extLst>
                <a:ext uri="{FF2B5EF4-FFF2-40B4-BE49-F238E27FC236}">
                  <a16:creationId xmlns:a16="http://schemas.microsoft.com/office/drawing/2014/main" id="{AF0D6AF0-3CF0-46C4-BFE5-01193265109E}"/>
                </a:ext>
              </a:extLst>
            </p:cNvPr>
            <p:cNvSpPr/>
            <p:nvPr/>
          </p:nvSpPr>
          <p:spPr>
            <a:xfrm>
              <a:off x="4953000" y="626443"/>
              <a:ext cx="4721969" cy="2834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9" name="Group 188">
              <a:extLst>
                <a:ext uri="{FF2B5EF4-FFF2-40B4-BE49-F238E27FC236}">
                  <a16:creationId xmlns:a16="http://schemas.microsoft.com/office/drawing/2014/main" id="{7ADC72CC-CD92-4695-9FFF-4843F8C25207}"/>
                </a:ext>
              </a:extLst>
            </p:cNvPr>
            <p:cNvGrpSpPr/>
            <p:nvPr/>
          </p:nvGrpSpPr>
          <p:grpSpPr>
            <a:xfrm>
              <a:off x="4797201" y="404397"/>
              <a:ext cx="6420175" cy="3078436"/>
              <a:chOff x="898704" y="429185"/>
              <a:chExt cx="6420175" cy="3078436"/>
            </a:xfrm>
          </p:grpSpPr>
          <p:grpSp>
            <p:nvGrpSpPr>
              <p:cNvPr id="190" name="Group 189">
                <a:extLst>
                  <a:ext uri="{FF2B5EF4-FFF2-40B4-BE49-F238E27FC236}">
                    <a16:creationId xmlns:a16="http://schemas.microsoft.com/office/drawing/2014/main" id="{D05D2BC8-6EB1-4DFC-B861-176A5CF4D204}"/>
                  </a:ext>
                </a:extLst>
              </p:cNvPr>
              <p:cNvGrpSpPr/>
              <p:nvPr/>
            </p:nvGrpSpPr>
            <p:grpSpPr>
              <a:xfrm>
                <a:off x="1148330" y="429185"/>
                <a:ext cx="6170549" cy="2802714"/>
                <a:chOff x="4327633" y="1904268"/>
                <a:chExt cx="6170549" cy="2802714"/>
              </a:xfrm>
            </p:grpSpPr>
            <p:grpSp>
              <p:nvGrpSpPr>
                <p:cNvPr id="192" name="Group 191">
                  <a:extLst>
                    <a:ext uri="{FF2B5EF4-FFF2-40B4-BE49-F238E27FC236}">
                      <a16:creationId xmlns:a16="http://schemas.microsoft.com/office/drawing/2014/main" id="{29AD7CE0-03E8-4AB5-BF7D-52C898592B50}"/>
                    </a:ext>
                  </a:extLst>
                </p:cNvPr>
                <p:cNvGrpSpPr/>
                <p:nvPr/>
              </p:nvGrpSpPr>
              <p:grpSpPr>
                <a:xfrm>
                  <a:off x="4327633" y="2972324"/>
                  <a:ext cx="4333040" cy="1734658"/>
                  <a:chOff x="4327633" y="2972324"/>
                  <a:chExt cx="4333040" cy="1734658"/>
                </a:xfrm>
              </p:grpSpPr>
              <p:grpSp>
                <p:nvGrpSpPr>
                  <p:cNvPr id="197" name="Group 196">
                    <a:extLst>
                      <a:ext uri="{FF2B5EF4-FFF2-40B4-BE49-F238E27FC236}">
                        <a16:creationId xmlns:a16="http://schemas.microsoft.com/office/drawing/2014/main" id="{69E711B6-1CC3-4B53-B1D2-178DC31254C0}"/>
                      </a:ext>
                    </a:extLst>
                  </p:cNvPr>
                  <p:cNvGrpSpPr/>
                  <p:nvPr/>
                </p:nvGrpSpPr>
                <p:grpSpPr>
                  <a:xfrm>
                    <a:off x="4327633" y="2972324"/>
                    <a:ext cx="4333040" cy="1734658"/>
                    <a:chOff x="472208" y="1570103"/>
                    <a:chExt cx="6816224" cy="2728758"/>
                  </a:xfrm>
                </p:grpSpPr>
                <p:pic>
                  <p:nvPicPr>
                    <p:cNvPr id="199" name="Picture 2" descr="36,901 Blue Whale Cartoon Royalty-Free Images, Stock Photos &amp; Pictures |  Shutterstock">
                      <a:extLst>
                        <a:ext uri="{FF2B5EF4-FFF2-40B4-BE49-F238E27FC236}">
                          <a16:creationId xmlns:a16="http://schemas.microsoft.com/office/drawing/2014/main" id="{66AC5F49-ECAF-4C63-9B8C-C088CA25277F}"/>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213979" y="1570103"/>
                      <a:ext cx="3074453" cy="1677625"/>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descr="36,901 Blue Whale Cartoon Royalty-Free Images, Stock Photos &amp; Pictures |  Shutterstock">
                      <a:extLst>
                        <a:ext uri="{FF2B5EF4-FFF2-40B4-BE49-F238E27FC236}">
                          <a16:creationId xmlns:a16="http://schemas.microsoft.com/office/drawing/2014/main" id="{BB851A79-6BDE-4335-A1C0-554EA0FCAB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08" y="1570103"/>
                      <a:ext cx="3268101" cy="1677625"/>
                    </a:xfrm>
                    <a:prstGeom prst="rect">
                      <a:avLst/>
                    </a:prstGeom>
                    <a:noFill/>
                    <a:extLst>
                      <a:ext uri="{909E8E84-426E-40DD-AFC4-6F175D3DCCD1}">
                        <a14:hiddenFill xmlns:a14="http://schemas.microsoft.com/office/drawing/2010/main">
                          <a:solidFill>
                            <a:srgbClr val="FFFFFF"/>
                          </a:solidFill>
                        </a14:hiddenFill>
                      </a:ext>
                    </a:extLst>
                  </p:spPr>
                </p:pic>
                <p:grpSp>
                  <p:nvGrpSpPr>
                    <p:cNvPr id="201" name="Group 200">
                      <a:extLst>
                        <a:ext uri="{FF2B5EF4-FFF2-40B4-BE49-F238E27FC236}">
                          <a16:creationId xmlns:a16="http://schemas.microsoft.com/office/drawing/2014/main" id="{0C54AE87-09B7-4196-84D2-600EB5B4ED39}"/>
                        </a:ext>
                      </a:extLst>
                    </p:cNvPr>
                    <p:cNvGrpSpPr/>
                    <p:nvPr/>
                  </p:nvGrpSpPr>
                  <p:grpSpPr>
                    <a:xfrm>
                      <a:off x="1923018" y="3030620"/>
                      <a:ext cx="4160065" cy="1268241"/>
                      <a:chOff x="7574735" y="1855959"/>
                      <a:chExt cx="4160065" cy="1268241"/>
                    </a:xfrm>
                  </p:grpSpPr>
                  <p:sp>
                    <p:nvSpPr>
                      <p:cNvPr id="202" name="Isosceles Triangle 201">
                        <a:extLst>
                          <a:ext uri="{FF2B5EF4-FFF2-40B4-BE49-F238E27FC236}">
                            <a16:creationId xmlns:a16="http://schemas.microsoft.com/office/drawing/2014/main" id="{534FD46B-09C0-4F27-9C18-59FF34F26330}"/>
                          </a:ext>
                        </a:extLst>
                      </p:cNvPr>
                      <p:cNvSpPr/>
                      <p:nvPr/>
                    </p:nvSpPr>
                    <p:spPr>
                      <a:xfrm>
                        <a:off x="9067800" y="2362200"/>
                        <a:ext cx="1143000" cy="762000"/>
                      </a:xfrm>
                      <a:prstGeom prst="triangl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C4332CEA-D84E-4D4B-AB3A-C6A9DBA79BBD}"/>
                          </a:ext>
                        </a:extLst>
                      </p:cNvPr>
                      <p:cNvSpPr/>
                      <p:nvPr/>
                    </p:nvSpPr>
                    <p:spPr>
                      <a:xfrm>
                        <a:off x="8494412" y="2209800"/>
                        <a:ext cx="2286000" cy="1524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881584AC-127F-43D1-8758-FC06F046B51C}"/>
                          </a:ext>
                        </a:extLst>
                      </p:cNvPr>
                      <p:cNvGrpSpPr/>
                      <p:nvPr/>
                    </p:nvGrpSpPr>
                    <p:grpSpPr>
                      <a:xfrm>
                        <a:off x="7574735" y="1855959"/>
                        <a:ext cx="1524000" cy="635629"/>
                        <a:chOff x="7574735" y="1855959"/>
                        <a:chExt cx="1524000" cy="635629"/>
                      </a:xfrm>
                    </p:grpSpPr>
                    <p:grpSp>
                      <p:nvGrpSpPr>
                        <p:cNvPr id="210" name="Group 209">
                          <a:extLst>
                            <a:ext uri="{FF2B5EF4-FFF2-40B4-BE49-F238E27FC236}">
                              <a16:creationId xmlns:a16="http://schemas.microsoft.com/office/drawing/2014/main" id="{BC78F9B2-2BFB-4232-8BAB-AA8959CDE4C0}"/>
                            </a:ext>
                          </a:extLst>
                        </p:cNvPr>
                        <p:cNvGrpSpPr/>
                        <p:nvPr/>
                      </p:nvGrpSpPr>
                      <p:grpSpPr>
                        <a:xfrm>
                          <a:off x="7574735" y="1855959"/>
                          <a:ext cx="1524000" cy="353841"/>
                          <a:chOff x="7592841" y="1752600"/>
                          <a:chExt cx="1524000" cy="353841"/>
                        </a:xfrm>
                      </p:grpSpPr>
                      <p:sp>
                        <p:nvSpPr>
                          <p:cNvPr id="212" name="Rectangle 211">
                            <a:extLst>
                              <a:ext uri="{FF2B5EF4-FFF2-40B4-BE49-F238E27FC236}">
                                <a16:creationId xmlns:a16="http://schemas.microsoft.com/office/drawing/2014/main" id="{4F5C88E4-82AF-4564-9890-5259541540E5}"/>
                              </a:ext>
                            </a:extLst>
                          </p:cNvPr>
                          <p:cNvSpPr/>
                          <p:nvPr/>
                        </p:nvSpPr>
                        <p:spPr>
                          <a:xfrm>
                            <a:off x="7592841" y="1752600"/>
                            <a:ext cx="1524000" cy="1524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5A459612-9383-4DD1-8A30-34A84E89D361}"/>
                              </a:ext>
                            </a:extLst>
                          </p:cNvPr>
                          <p:cNvSpPr/>
                          <p:nvPr/>
                        </p:nvSpPr>
                        <p:spPr>
                          <a:xfrm>
                            <a:off x="8318629" y="1905000"/>
                            <a:ext cx="62154" cy="2014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1" name="Oval 210">
                          <a:extLst>
                            <a:ext uri="{FF2B5EF4-FFF2-40B4-BE49-F238E27FC236}">
                              <a16:creationId xmlns:a16="http://schemas.microsoft.com/office/drawing/2014/main" id="{54735125-B46A-4663-AD0D-035615A53906}"/>
                            </a:ext>
                          </a:extLst>
                        </p:cNvPr>
                        <p:cNvSpPr/>
                        <p:nvPr/>
                      </p:nvSpPr>
                      <p:spPr>
                        <a:xfrm>
                          <a:off x="8118318" y="2075506"/>
                          <a:ext cx="416082" cy="4160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1E12B07D-E116-4D6B-B42C-65CD9419EAE9}"/>
                          </a:ext>
                        </a:extLst>
                      </p:cNvPr>
                      <p:cNvGrpSpPr/>
                      <p:nvPr/>
                    </p:nvGrpSpPr>
                    <p:grpSpPr>
                      <a:xfrm>
                        <a:off x="10210800" y="1855959"/>
                        <a:ext cx="1524000" cy="635629"/>
                        <a:chOff x="10210800" y="1855959"/>
                        <a:chExt cx="1524000" cy="635629"/>
                      </a:xfrm>
                    </p:grpSpPr>
                    <p:grpSp>
                      <p:nvGrpSpPr>
                        <p:cNvPr id="206" name="Group 205">
                          <a:extLst>
                            <a:ext uri="{FF2B5EF4-FFF2-40B4-BE49-F238E27FC236}">
                              <a16:creationId xmlns:a16="http://schemas.microsoft.com/office/drawing/2014/main" id="{5733CA0D-CEDB-43AE-8398-16F29AC0C1F6}"/>
                            </a:ext>
                          </a:extLst>
                        </p:cNvPr>
                        <p:cNvGrpSpPr/>
                        <p:nvPr/>
                      </p:nvGrpSpPr>
                      <p:grpSpPr>
                        <a:xfrm>
                          <a:off x="10210800" y="1855959"/>
                          <a:ext cx="1524000" cy="353841"/>
                          <a:chOff x="7592841" y="1752600"/>
                          <a:chExt cx="1524000" cy="353841"/>
                        </a:xfrm>
                      </p:grpSpPr>
                      <p:sp>
                        <p:nvSpPr>
                          <p:cNvPr id="208" name="Rectangle 207">
                            <a:extLst>
                              <a:ext uri="{FF2B5EF4-FFF2-40B4-BE49-F238E27FC236}">
                                <a16:creationId xmlns:a16="http://schemas.microsoft.com/office/drawing/2014/main" id="{5675352A-833F-438F-9D22-39B0C0B222D0}"/>
                              </a:ext>
                            </a:extLst>
                          </p:cNvPr>
                          <p:cNvSpPr/>
                          <p:nvPr/>
                        </p:nvSpPr>
                        <p:spPr>
                          <a:xfrm>
                            <a:off x="7592841" y="1752600"/>
                            <a:ext cx="1524000" cy="1524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5409F523-1D46-4541-92AA-4ED7F2344573}"/>
                              </a:ext>
                            </a:extLst>
                          </p:cNvPr>
                          <p:cNvSpPr/>
                          <p:nvPr/>
                        </p:nvSpPr>
                        <p:spPr>
                          <a:xfrm>
                            <a:off x="8318629" y="1905000"/>
                            <a:ext cx="62154" cy="2014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7" name="Oval 206">
                          <a:extLst>
                            <a:ext uri="{FF2B5EF4-FFF2-40B4-BE49-F238E27FC236}">
                              <a16:creationId xmlns:a16="http://schemas.microsoft.com/office/drawing/2014/main" id="{5D9EECB3-FAD7-4A21-9D72-FDF5DDAE49C6}"/>
                            </a:ext>
                          </a:extLst>
                        </p:cNvPr>
                        <p:cNvSpPr/>
                        <p:nvPr/>
                      </p:nvSpPr>
                      <p:spPr>
                        <a:xfrm>
                          <a:off x="10754383" y="2075506"/>
                          <a:ext cx="416082" cy="4160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198" name="Picture 4" descr="Ladybug Red Cartoon Icon Realistic Stock Vector - Illustration of close,  beautiful: 78448542">
                    <a:extLst>
                      <a:ext uri="{FF2B5EF4-FFF2-40B4-BE49-F238E27FC236}">
                        <a16:creationId xmlns:a16="http://schemas.microsoft.com/office/drawing/2014/main" id="{148C79EB-E787-46C3-B3D7-CFFA6555F83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95" t="13502" r="22682" b="19571"/>
                  <a:stretch/>
                </p:blipFill>
                <p:spPr bwMode="auto">
                  <a:xfrm>
                    <a:off x="7083139" y="3468127"/>
                    <a:ext cx="59860" cy="755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3" name="Group 192">
                  <a:extLst>
                    <a:ext uri="{FF2B5EF4-FFF2-40B4-BE49-F238E27FC236}">
                      <a16:creationId xmlns:a16="http://schemas.microsoft.com/office/drawing/2014/main" id="{911080D9-13AF-4497-B6FB-892224EF3426}"/>
                    </a:ext>
                  </a:extLst>
                </p:cNvPr>
                <p:cNvGrpSpPr/>
                <p:nvPr/>
              </p:nvGrpSpPr>
              <p:grpSpPr>
                <a:xfrm>
                  <a:off x="7575253" y="1904268"/>
                  <a:ext cx="2922929" cy="2143585"/>
                  <a:chOff x="7575253" y="1904268"/>
                  <a:chExt cx="2922929" cy="2143585"/>
                </a:xfrm>
              </p:grpSpPr>
              <p:pic>
                <p:nvPicPr>
                  <p:cNvPr id="194" name="Picture 4" descr="Ladybug Red Cartoon Icon Realistic Stock Vector - Illustration of close,  beautiful: 78448542">
                    <a:extLst>
                      <a:ext uri="{FF2B5EF4-FFF2-40B4-BE49-F238E27FC236}">
                        <a16:creationId xmlns:a16="http://schemas.microsoft.com/office/drawing/2014/main" id="{8FE5DF24-AADE-4E1F-A53E-4C88883614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295" t="13502" r="22682" b="19571"/>
                  <a:stretch/>
                </p:blipFill>
                <p:spPr bwMode="auto">
                  <a:xfrm>
                    <a:off x="9507098" y="2494721"/>
                    <a:ext cx="393851" cy="496957"/>
                  </a:xfrm>
                  <a:prstGeom prst="rect">
                    <a:avLst/>
                  </a:prstGeom>
                  <a:noFill/>
                  <a:extLst>
                    <a:ext uri="{909E8E84-426E-40DD-AFC4-6F175D3DCCD1}">
                      <a14:hiddenFill xmlns:a14="http://schemas.microsoft.com/office/drawing/2010/main">
                        <a:solidFill>
                          <a:srgbClr val="FFFFFF"/>
                        </a:solidFill>
                      </a14:hiddenFill>
                    </a:ext>
                  </a:extLst>
                </p:spPr>
              </p:pic>
              <p:sp>
                <p:nvSpPr>
                  <p:cNvPr id="195" name="Oval 194">
                    <a:extLst>
                      <a:ext uri="{FF2B5EF4-FFF2-40B4-BE49-F238E27FC236}">
                        <a16:creationId xmlns:a16="http://schemas.microsoft.com/office/drawing/2014/main" id="{02ABC0F9-9602-40A8-8442-D94EACACE822}"/>
                      </a:ext>
                    </a:extLst>
                  </p:cNvPr>
                  <p:cNvSpPr/>
                  <p:nvPr/>
                </p:nvSpPr>
                <p:spPr>
                  <a:xfrm>
                    <a:off x="9355182" y="2362200"/>
                    <a:ext cx="1143000" cy="746725"/>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Arc 195">
                    <a:extLst>
                      <a:ext uri="{FF2B5EF4-FFF2-40B4-BE49-F238E27FC236}">
                        <a16:creationId xmlns:a16="http://schemas.microsoft.com/office/drawing/2014/main" id="{7300D104-79A6-4FBF-87FC-7CEB614AD231}"/>
                      </a:ext>
                    </a:extLst>
                  </p:cNvPr>
                  <p:cNvSpPr/>
                  <p:nvPr/>
                </p:nvSpPr>
                <p:spPr>
                  <a:xfrm>
                    <a:off x="7575253" y="1904268"/>
                    <a:ext cx="2330747" cy="2143585"/>
                  </a:xfrm>
                  <a:prstGeom prst="arc">
                    <a:avLst>
                      <a:gd name="adj1" fmla="val 10710191"/>
                      <a:gd name="adj2" fmla="val 19628371"/>
                    </a:avLst>
                  </a:prstGeom>
                  <a:ln>
                    <a:headEnd type="stealth" w="lg" len="lg"/>
                    <a:tailEnd type="none"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91" name="Rectangle 190">
                <a:extLst>
                  <a:ext uri="{FF2B5EF4-FFF2-40B4-BE49-F238E27FC236}">
                    <a16:creationId xmlns:a16="http://schemas.microsoft.com/office/drawing/2014/main" id="{F6547CA5-13AE-467B-9045-871D3E133728}"/>
                  </a:ext>
                </a:extLst>
              </p:cNvPr>
              <p:cNvSpPr/>
              <p:nvPr/>
            </p:nvSpPr>
            <p:spPr>
              <a:xfrm>
                <a:off x="898704" y="688221"/>
                <a:ext cx="5079856" cy="2819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4" name="Group 213">
            <a:extLst>
              <a:ext uri="{FF2B5EF4-FFF2-40B4-BE49-F238E27FC236}">
                <a16:creationId xmlns:a16="http://schemas.microsoft.com/office/drawing/2014/main" id="{DAFE97DA-224B-4642-8815-39C4E5AC4F2C}"/>
              </a:ext>
            </a:extLst>
          </p:cNvPr>
          <p:cNvGrpSpPr/>
          <p:nvPr/>
        </p:nvGrpSpPr>
        <p:grpSpPr>
          <a:xfrm>
            <a:off x="4170127" y="3110862"/>
            <a:ext cx="6236546" cy="2819400"/>
            <a:chOff x="660385" y="3375166"/>
            <a:chExt cx="6236546" cy="2819400"/>
          </a:xfrm>
        </p:grpSpPr>
        <p:sp>
          <p:nvSpPr>
            <p:cNvPr id="215" name="Rectangle 214">
              <a:extLst>
                <a:ext uri="{FF2B5EF4-FFF2-40B4-BE49-F238E27FC236}">
                  <a16:creationId xmlns:a16="http://schemas.microsoft.com/office/drawing/2014/main" id="{9AF7157B-5F15-4841-A323-7E222504161E}"/>
                </a:ext>
              </a:extLst>
            </p:cNvPr>
            <p:cNvSpPr/>
            <p:nvPr/>
          </p:nvSpPr>
          <p:spPr>
            <a:xfrm>
              <a:off x="916830" y="4224760"/>
              <a:ext cx="4430046" cy="19698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6" name="Group 215">
              <a:extLst>
                <a:ext uri="{FF2B5EF4-FFF2-40B4-BE49-F238E27FC236}">
                  <a16:creationId xmlns:a16="http://schemas.microsoft.com/office/drawing/2014/main" id="{47502330-580B-4D7A-B99A-86774795AE93}"/>
                </a:ext>
              </a:extLst>
            </p:cNvPr>
            <p:cNvGrpSpPr/>
            <p:nvPr/>
          </p:nvGrpSpPr>
          <p:grpSpPr>
            <a:xfrm>
              <a:off x="660385" y="3375166"/>
              <a:ext cx="6236546" cy="2819400"/>
              <a:chOff x="1303662" y="3879914"/>
              <a:chExt cx="6236546" cy="2819400"/>
            </a:xfrm>
          </p:grpSpPr>
          <p:sp>
            <p:nvSpPr>
              <p:cNvPr id="217" name="Rectangle 216">
                <a:extLst>
                  <a:ext uri="{FF2B5EF4-FFF2-40B4-BE49-F238E27FC236}">
                    <a16:creationId xmlns:a16="http://schemas.microsoft.com/office/drawing/2014/main" id="{746D58C5-35DC-4931-908C-1BF5E27EC760}"/>
                  </a:ext>
                </a:extLst>
              </p:cNvPr>
              <p:cNvSpPr/>
              <p:nvPr/>
            </p:nvSpPr>
            <p:spPr>
              <a:xfrm>
                <a:off x="1303662" y="3879914"/>
                <a:ext cx="5079856" cy="2819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a16="http://schemas.microsoft.com/office/drawing/2014/main" id="{8ECEF070-5761-4A94-97C9-1FCC959C2EFB}"/>
                  </a:ext>
                </a:extLst>
              </p:cNvPr>
              <p:cNvGrpSpPr/>
              <p:nvPr/>
            </p:nvGrpSpPr>
            <p:grpSpPr>
              <a:xfrm>
                <a:off x="1629335" y="4158008"/>
                <a:ext cx="5910873" cy="2094910"/>
                <a:chOff x="2423622" y="4454087"/>
                <a:chExt cx="5910873" cy="2094910"/>
              </a:xfrm>
            </p:grpSpPr>
            <p:pic>
              <p:nvPicPr>
                <p:cNvPr id="219" name="Picture 4" descr="Ladybug Red Cartoon Icon Realistic Stock Vector - Illustration of close,  beautiful: 78448542">
                  <a:extLst>
                    <a:ext uri="{FF2B5EF4-FFF2-40B4-BE49-F238E27FC236}">
                      <a16:creationId xmlns:a16="http://schemas.microsoft.com/office/drawing/2014/main" id="{A545E500-4A83-40FA-A443-D96891B8E69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295" t="13502" r="22682" b="19571"/>
                <a:stretch/>
              </p:blipFill>
              <p:spPr bwMode="auto">
                <a:xfrm>
                  <a:off x="7940644" y="4454087"/>
                  <a:ext cx="393851" cy="496957"/>
                </a:xfrm>
                <a:prstGeom prst="rect">
                  <a:avLst/>
                </a:prstGeom>
                <a:noFill/>
                <a:extLst>
                  <a:ext uri="{909E8E84-426E-40DD-AFC4-6F175D3DCCD1}">
                    <a14:hiddenFill xmlns:a14="http://schemas.microsoft.com/office/drawing/2010/main">
                      <a:solidFill>
                        <a:srgbClr val="FFFFFF"/>
                      </a:solidFill>
                    </a14:hiddenFill>
                  </a:ext>
                </a:extLst>
              </p:spPr>
            </p:pic>
            <p:grpSp>
              <p:nvGrpSpPr>
                <p:cNvPr id="220" name="Group 219">
                  <a:extLst>
                    <a:ext uri="{FF2B5EF4-FFF2-40B4-BE49-F238E27FC236}">
                      <a16:creationId xmlns:a16="http://schemas.microsoft.com/office/drawing/2014/main" id="{929DFA68-47A3-4902-B6AC-18A8C9084747}"/>
                    </a:ext>
                  </a:extLst>
                </p:cNvPr>
                <p:cNvGrpSpPr/>
                <p:nvPr/>
              </p:nvGrpSpPr>
              <p:grpSpPr>
                <a:xfrm>
                  <a:off x="2423622" y="4601746"/>
                  <a:ext cx="4352508" cy="1947251"/>
                  <a:chOff x="2487087" y="4682149"/>
                  <a:chExt cx="4352508" cy="1947251"/>
                </a:xfrm>
              </p:grpSpPr>
              <p:pic>
                <p:nvPicPr>
                  <p:cNvPr id="221" name="Picture 2" descr="36,901 Blue Whale Cartoon Royalty-Free Images, Stock Photos &amp; Pictures |  Shutterstock">
                    <a:extLst>
                      <a:ext uri="{FF2B5EF4-FFF2-40B4-BE49-F238E27FC236}">
                        <a16:creationId xmlns:a16="http://schemas.microsoft.com/office/drawing/2014/main" id="{6D3372AB-AC92-41FD-A7ED-A59CFF65AD0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912478" y="5062208"/>
                    <a:ext cx="1927117" cy="1051563"/>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36,901 Blue Whale Cartoon Royalty-Free Images, Stock Photos &amp; Pictures |  Shutterstock">
                    <a:extLst>
                      <a:ext uri="{FF2B5EF4-FFF2-40B4-BE49-F238E27FC236}">
                        <a16:creationId xmlns:a16="http://schemas.microsoft.com/office/drawing/2014/main" id="{B1CBC653-A4E2-4CFF-BAB9-B1BFFD3539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7087" y="4682149"/>
                    <a:ext cx="2048499" cy="1051563"/>
                  </a:xfrm>
                  <a:prstGeom prst="rect">
                    <a:avLst/>
                  </a:prstGeom>
                  <a:noFill/>
                  <a:extLst>
                    <a:ext uri="{909E8E84-426E-40DD-AFC4-6F175D3DCCD1}">
                      <a14:hiddenFill xmlns:a14="http://schemas.microsoft.com/office/drawing/2010/main">
                        <a:solidFill>
                          <a:srgbClr val="FFFFFF"/>
                        </a:solidFill>
                      </a14:hiddenFill>
                    </a:ext>
                  </a:extLst>
                </p:spPr>
              </p:pic>
              <p:sp>
                <p:nvSpPr>
                  <p:cNvPr id="223" name="Isosceles Triangle 222">
                    <a:extLst>
                      <a:ext uri="{FF2B5EF4-FFF2-40B4-BE49-F238E27FC236}">
                        <a16:creationId xmlns:a16="http://schemas.microsoft.com/office/drawing/2014/main" id="{130F481C-4418-42C9-9505-C2E99C11A726}"/>
                      </a:ext>
                    </a:extLst>
                  </p:cNvPr>
                  <p:cNvSpPr/>
                  <p:nvPr/>
                </p:nvSpPr>
                <p:spPr>
                  <a:xfrm flipH="1">
                    <a:off x="4322435" y="6124190"/>
                    <a:ext cx="757814" cy="505210"/>
                  </a:xfrm>
                  <a:prstGeom prst="triangl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4" name="Rectangle 223">
                    <a:extLst>
                      <a:ext uri="{FF2B5EF4-FFF2-40B4-BE49-F238E27FC236}">
                        <a16:creationId xmlns:a16="http://schemas.microsoft.com/office/drawing/2014/main" id="{D38F5FC1-6D0F-410C-A915-51590584E1ED}"/>
                      </a:ext>
                    </a:extLst>
                  </p:cNvPr>
                  <p:cNvSpPr/>
                  <p:nvPr/>
                </p:nvSpPr>
                <p:spPr>
                  <a:xfrm rot="787014" flipH="1">
                    <a:off x="3944779" y="6023149"/>
                    <a:ext cx="1515628" cy="101042"/>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A74AB8A2-BEDF-47E5-95EA-8A97AD36EFCA}"/>
                      </a:ext>
                    </a:extLst>
                  </p:cNvPr>
                  <p:cNvSpPr/>
                  <p:nvPr/>
                </p:nvSpPr>
                <p:spPr>
                  <a:xfrm flipH="1">
                    <a:off x="4997725" y="5939107"/>
                    <a:ext cx="955268" cy="9552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F9EC3947-CDD6-48EA-BD24-EE822285B4C7}"/>
                      </a:ext>
                    </a:extLst>
                  </p:cNvPr>
                  <p:cNvSpPr/>
                  <p:nvPr/>
                </p:nvSpPr>
                <p:spPr>
                  <a:xfrm flipH="1">
                    <a:off x="3407178" y="5571480"/>
                    <a:ext cx="955268" cy="9552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EAA58716-DB5D-4702-831A-6EE70D8EA141}"/>
                      </a:ext>
                    </a:extLst>
                  </p:cNvPr>
                  <p:cNvSpPr/>
                  <p:nvPr/>
                </p:nvSpPr>
                <p:spPr>
                  <a:xfrm flipH="1">
                    <a:off x="5469340" y="6036368"/>
                    <a:ext cx="41208" cy="1335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A5AC9AB6-9CDF-48AC-B923-0DD5078919E1}"/>
                      </a:ext>
                    </a:extLst>
                  </p:cNvPr>
                  <p:cNvSpPr/>
                  <p:nvPr/>
                </p:nvSpPr>
                <p:spPr>
                  <a:xfrm flipH="1">
                    <a:off x="3869140" y="5666096"/>
                    <a:ext cx="41208" cy="1335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8D81B91-41B7-42ED-9EA3-E8D9C604E37F}"/>
                      </a:ext>
                    </a:extLst>
                  </p:cNvPr>
                  <p:cNvSpPr/>
                  <p:nvPr/>
                </p:nvSpPr>
                <p:spPr>
                  <a:xfrm flipH="1">
                    <a:off x="3759953" y="5723398"/>
                    <a:ext cx="275864" cy="275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E2C012D5-4636-4B2F-A877-322C46151F29}"/>
                      </a:ext>
                    </a:extLst>
                  </p:cNvPr>
                  <p:cNvSpPr/>
                  <p:nvPr/>
                </p:nvSpPr>
                <p:spPr>
                  <a:xfrm flipH="1">
                    <a:off x="5350514" y="6100931"/>
                    <a:ext cx="275864" cy="275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1" name="Group 230">
                    <a:extLst>
                      <a:ext uri="{FF2B5EF4-FFF2-40B4-BE49-F238E27FC236}">
                        <a16:creationId xmlns:a16="http://schemas.microsoft.com/office/drawing/2014/main" id="{6FD7E026-B17C-41C4-B943-459F62ADDCE9}"/>
                      </a:ext>
                    </a:extLst>
                  </p:cNvPr>
                  <p:cNvGrpSpPr/>
                  <p:nvPr/>
                </p:nvGrpSpPr>
                <p:grpSpPr>
                  <a:xfrm>
                    <a:off x="5255905" y="5524333"/>
                    <a:ext cx="118082" cy="76200"/>
                    <a:chOff x="7235544" y="5791200"/>
                    <a:chExt cx="118082" cy="76200"/>
                  </a:xfrm>
                </p:grpSpPr>
                <p:pic>
                  <p:nvPicPr>
                    <p:cNvPr id="232" name="Picture 4" descr="Ladybug Red Cartoon Icon Realistic Stock Vector - Illustration of close,  beautiful: 78448542">
                      <a:extLst>
                        <a:ext uri="{FF2B5EF4-FFF2-40B4-BE49-F238E27FC236}">
                          <a16:creationId xmlns:a16="http://schemas.microsoft.com/office/drawing/2014/main" id="{16A38C5A-D160-4DD8-A243-71083EB887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95" t="13502" r="22682" b="19571"/>
                    <a:stretch/>
                  </p:blipFill>
                  <p:spPr bwMode="auto">
                    <a:xfrm>
                      <a:off x="7235544" y="5791868"/>
                      <a:ext cx="59860" cy="75532"/>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4" descr="Ladybug Red Cartoon Icon Realistic Stock Vector - Illustration of close,  beautiful: 78448542">
                      <a:extLst>
                        <a:ext uri="{FF2B5EF4-FFF2-40B4-BE49-F238E27FC236}">
                          <a16:creationId xmlns:a16="http://schemas.microsoft.com/office/drawing/2014/main" id="{6BF3F68D-B6DE-4758-BF4A-F800C55C5F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95" t="13502" r="22682" b="19571"/>
                    <a:stretch/>
                  </p:blipFill>
                  <p:spPr bwMode="auto">
                    <a:xfrm>
                      <a:off x="7293766" y="5791200"/>
                      <a:ext cx="59860" cy="75532"/>
                    </a:xfrm>
                    <a:prstGeom prst="rect">
                      <a:avLst/>
                    </a:prstGeom>
                    <a:noFill/>
                    <a:extLst>
                      <a:ext uri="{909E8E84-426E-40DD-AFC4-6F175D3DCCD1}">
                        <a14:hiddenFill xmlns:a14="http://schemas.microsoft.com/office/drawing/2010/main">
                          <a:solidFill>
                            <a:srgbClr val="FFFFFF"/>
                          </a:solidFill>
                        </a14:hiddenFill>
                      </a:ext>
                    </a:extLst>
                  </p:spPr>
                </p:pic>
              </p:grpSp>
            </p:grpSp>
          </p:grpSp>
        </p:grpSp>
      </p:grpSp>
    </p:spTree>
    <p:extLst>
      <p:ext uri="{BB962C8B-B14F-4D97-AF65-F5344CB8AC3E}">
        <p14:creationId xmlns:p14="http://schemas.microsoft.com/office/powerpoint/2010/main" val="35231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txBox="1">
            <a:spLocks/>
          </p:cNvSpPr>
          <p:nvPr/>
        </p:nvSpPr>
        <p:spPr bwMode="auto">
          <a:xfrm>
            <a:off x="2266950" y="2162175"/>
            <a:ext cx="7658100" cy="686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latin typeface="+mn-lt"/>
              </a:rPr>
              <a:t>Thank you!</a:t>
            </a:r>
          </a:p>
          <a:p>
            <a:pPr algn="ctr" eaLnBrk="1" hangingPunct="1">
              <a:spcBef>
                <a:spcPct val="0"/>
              </a:spcBef>
              <a:buFontTx/>
              <a:buNone/>
            </a:pPr>
            <a:r>
              <a:rPr lang="en-US" altLang="en-US" sz="3600" b="1" dirty="0">
                <a:latin typeface="+mn-lt"/>
              </a:rPr>
              <a:t>Questions, comments?</a:t>
            </a:r>
          </a:p>
          <a:p>
            <a:pPr algn="ctr" eaLnBrk="1" hangingPunct="1">
              <a:spcBef>
                <a:spcPct val="0"/>
              </a:spcBef>
              <a:buFontTx/>
              <a:buNone/>
            </a:pPr>
            <a:endParaRPr lang="en-US" altLang="en-US" sz="3600" b="1" dirty="0">
              <a:latin typeface="+mn-lt"/>
            </a:endParaRPr>
          </a:p>
        </p:txBody>
      </p:sp>
      <p:sp>
        <p:nvSpPr>
          <p:cNvPr id="10" name="Rectangle 5"/>
          <p:cNvSpPr txBox="1">
            <a:spLocks/>
          </p:cNvSpPr>
          <p:nvPr/>
        </p:nvSpPr>
        <p:spPr bwMode="auto">
          <a:xfrm>
            <a:off x="3486150" y="2924175"/>
            <a:ext cx="5181600" cy="945513"/>
          </a:xfrm>
          <a:prstGeom prst="rect">
            <a:avLst/>
          </a:prstGeom>
          <a:noFill/>
          <a:ln w="9525">
            <a:noFill/>
            <a:miter lim="800000"/>
            <a:headEnd/>
            <a:tailEnd/>
          </a:ln>
        </p:spPr>
        <p:txBody>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altLang="en-US" sz="2000" dirty="0">
                <a:solidFill>
                  <a:schemeClr val="tx1"/>
                </a:solidFill>
                <a:cs typeface="Arial" charset="0"/>
              </a:rPr>
              <a:t>Please don’t hesitate to contact me:  </a:t>
            </a:r>
            <a:r>
              <a:rPr lang="en-US" altLang="en-US" sz="2400" dirty="0">
                <a:solidFill>
                  <a:schemeClr val="tx1"/>
                </a:solidFill>
                <a:hlinkClick r:id="rId3"/>
              </a:rPr>
              <a:t>derek.vanwestrum@noaa.gov</a:t>
            </a:r>
            <a:endParaRPr lang="en-US" altLang="en-US" sz="2400" dirty="0">
              <a:solidFill>
                <a:schemeClr val="tx1"/>
              </a:solidFill>
            </a:endParaRPr>
          </a:p>
        </p:txBody>
      </p:sp>
      <p:sp>
        <p:nvSpPr>
          <p:cNvPr id="2" name="AutoShape 2" descr="Displaying IMG_2834.JPG"/>
          <p:cNvSpPr>
            <a:spLocks noChangeAspect="1" noChangeArrowheads="1"/>
          </p:cNvSpPr>
          <p:nvPr/>
        </p:nvSpPr>
        <p:spPr bwMode="auto">
          <a:xfrm>
            <a:off x="212725" y="950912"/>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n-lt"/>
            </a:endParaRPr>
          </a:p>
        </p:txBody>
      </p:sp>
    </p:spTree>
    <p:extLst>
      <p:ext uri="{BB962C8B-B14F-4D97-AF65-F5344CB8AC3E}">
        <p14:creationId xmlns:p14="http://schemas.microsoft.com/office/powerpoint/2010/main" val="184390571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38125" y="685800"/>
            <a:ext cx="11191875" cy="639763"/>
          </a:xfrm>
        </p:spPr>
        <p:txBody>
          <a:bodyPr>
            <a:noAutofit/>
          </a:bodyPr>
          <a:lstStyle/>
          <a:p>
            <a:pPr eaLnBrk="1" hangingPunct="1"/>
            <a:r>
              <a:rPr lang="en-US" altLang="en-US" sz="3200" b="1" dirty="0">
                <a:latin typeface="Arial" panose="020B0604020202020204" pitchFamily="34" charset="0"/>
                <a:cs typeface="Arial" panose="020B0604020202020204" pitchFamily="34" charset="0"/>
              </a:rPr>
              <a:t>A Short History of Global Gravity Observations</a:t>
            </a:r>
          </a:p>
        </p:txBody>
      </p:sp>
      <p:sp>
        <p:nvSpPr>
          <p:cNvPr id="25603" name="Rectangle 4"/>
          <p:cNvSpPr>
            <a:spLocks noChangeArrowheads="1"/>
          </p:cNvSpPr>
          <p:nvPr/>
        </p:nvSpPr>
        <p:spPr bwMode="auto">
          <a:xfrm>
            <a:off x="342900" y="1562100"/>
            <a:ext cx="115062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dirty="0">
                <a:latin typeface="Arial" panose="020B0604020202020204" pitchFamily="34" charset="0"/>
                <a:ea typeface="MS PGothic" panose="020B0600070205080204" pitchFamily="34" charset="-128"/>
              </a:rPr>
              <a:t>1671.  Richer notices his pendulum clock runs slower near the equator.  It’s now interesting to measure gravity everywhere!</a:t>
            </a:r>
          </a:p>
          <a:p>
            <a:pPr eaLnBrk="1" hangingPunct="1">
              <a:spcBef>
                <a:spcPct val="0"/>
              </a:spcBef>
            </a:pPr>
            <a:r>
              <a:rPr lang="en-US" altLang="en-US" sz="2400" dirty="0">
                <a:latin typeface="Arial" panose="020B0604020202020204" pitchFamily="34" charset="0"/>
                <a:ea typeface="MS PGothic" panose="020B0600070205080204" pitchFamily="34" charset="-128"/>
              </a:rPr>
              <a:t>Early 1900s Vienna and Potsdam Gravity Systems, pendulums wit a relative accuracy of ~3mGal</a:t>
            </a:r>
          </a:p>
          <a:p>
            <a:pPr lvl="1" eaLnBrk="1" hangingPunct="1">
              <a:spcBef>
                <a:spcPct val="0"/>
              </a:spcBef>
              <a:buFont typeface="Arial" panose="020B0604020202020204" pitchFamily="34" charset="0"/>
              <a:buChar char="•"/>
            </a:pPr>
            <a:r>
              <a:rPr lang="en-US" altLang="en-US" sz="2000" dirty="0">
                <a:latin typeface="Arial" panose="020B0604020202020204" pitchFamily="34" charset="0"/>
                <a:ea typeface="MS PGothic" panose="020B0600070205080204" pitchFamily="34" charset="-128"/>
              </a:rPr>
              <a:t>(corrected Vienna by -16mGal)</a:t>
            </a:r>
          </a:p>
          <a:p>
            <a:pPr lvl="1" eaLnBrk="1" hangingPunct="1">
              <a:spcBef>
                <a:spcPct val="0"/>
              </a:spcBef>
              <a:buFont typeface="Arial" panose="020B0604020202020204" pitchFamily="34" charset="0"/>
              <a:buChar char="•"/>
            </a:pPr>
            <a:r>
              <a:rPr lang="en-US" altLang="en-US" sz="2000" dirty="0">
                <a:latin typeface="Arial" panose="020B0604020202020204" pitchFamily="34" charset="0"/>
                <a:ea typeface="MS PGothic" panose="020B0600070205080204" pitchFamily="34" charset="-128"/>
              </a:rPr>
              <a:t>Based on reversible pendulum measurements at Geodetic Institute Potsdam (a single datum point)</a:t>
            </a:r>
          </a:p>
          <a:p>
            <a:pPr lvl="1" eaLnBrk="1" hangingPunct="1">
              <a:spcBef>
                <a:spcPct val="0"/>
              </a:spcBef>
              <a:buFont typeface="Arial" panose="020B0604020202020204" pitchFamily="34" charset="0"/>
              <a:buChar char="•"/>
            </a:pPr>
            <a:r>
              <a:rPr lang="en-US" altLang="en-US" sz="2000" dirty="0">
                <a:latin typeface="Arial" panose="020B0604020202020204" pitchFamily="34" charset="0"/>
                <a:ea typeface="MS PGothic" panose="020B0600070205080204" pitchFamily="34" charset="-128"/>
              </a:rPr>
              <a:t>Transferred worldwide via relative pendulums</a:t>
            </a:r>
          </a:p>
          <a:p>
            <a:pPr lvl="1" eaLnBrk="1" hangingPunct="1">
              <a:spcBef>
                <a:spcPct val="0"/>
              </a:spcBef>
              <a:buFont typeface="Arial" panose="020B0604020202020204" pitchFamily="34" charset="0"/>
              <a:buChar char="•"/>
            </a:pPr>
            <a:r>
              <a:rPr lang="en-US" altLang="en-US" sz="2000" dirty="0">
                <a:latin typeface="Arial" panose="020B0604020202020204" pitchFamily="34" charset="0"/>
                <a:ea typeface="MS PGothic" panose="020B0600070205080204" pitchFamily="34" charset="-128"/>
              </a:rPr>
              <a:t>Problems revealed as early as 1930:  the datum itself was about 14mGal too high, and transfers had errors of many </a:t>
            </a:r>
            <a:r>
              <a:rPr lang="en-US" altLang="en-US" sz="2000" dirty="0" err="1">
                <a:latin typeface="Arial" panose="020B0604020202020204" pitchFamily="34" charset="0"/>
                <a:ea typeface="MS PGothic" panose="020B0600070205080204" pitchFamily="34" charset="-128"/>
              </a:rPr>
              <a:t>milliGals</a:t>
            </a:r>
            <a:r>
              <a:rPr lang="en-US" altLang="en-US" sz="2000" dirty="0">
                <a:latin typeface="Arial" panose="020B0604020202020204" pitchFamily="34" charset="0"/>
                <a:ea typeface="MS PGothic" panose="020B0600070205080204" pitchFamily="34" charset="-128"/>
              </a:rPr>
              <a:t>.</a:t>
            </a:r>
          </a:p>
          <a:p>
            <a:pPr lvl="1" eaLnBrk="1" hangingPunct="1">
              <a:spcBef>
                <a:spcPct val="0"/>
              </a:spcBef>
              <a:buFont typeface="Arial" panose="020B0604020202020204" pitchFamily="34" charset="0"/>
              <a:buChar char="•"/>
            </a:pPr>
            <a:r>
              <a:rPr lang="en-US" altLang="en-US" sz="2000" i="1" dirty="0">
                <a:latin typeface="Arial" panose="020B0604020202020204" pitchFamily="34" charset="0"/>
                <a:ea typeface="MS PGothic" panose="020B0600070205080204" pitchFamily="34" charset="-128"/>
              </a:rPr>
              <a:t>New spring-based gravimeters revealed discrepancies between absolute sites</a:t>
            </a:r>
            <a:r>
              <a:rPr lang="en-US" altLang="en-US" sz="2000" dirty="0">
                <a:latin typeface="Arial" panose="020B0604020202020204" pitchFamily="34" charset="0"/>
                <a:ea typeface="MS PGothic" panose="020B0600070205080204" pitchFamily="34" charset="-128"/>
              </a:rPr>
              <a:t>.</a:t>
            </a:r>
          </a:p>
          <a:p>
            <a:pPr eaLnBrk="1" hangingPunct="1">
              <a:spcBef>
                <a:spcPct val="0"/>
              </a:spcBef>
            </a:pPr>
            <a:r>
              <a:rPr lang="en-US" altLang="en-US" sz="2400" dirty="0">
                <a:latin typeface="Arial" panose="020B0604020202020204" pitchFamily="34" charset="0"/>
                <a:ea typeface="MS PGothic" panose="020B0600070205080204" pitchFamily="34" charset="-128"/>
              </a:rPr>
              <a:t>1970s.  The International Gravity Standardization Net is born and freefall instruments are on the horizon…</a:t>
            </a:r>
          </a:p>
        </p:txBody>
      </p:sp>
    </p:spTree>
    <p:extLst>
      <p:ext uri="{BB962C8B-B14F-4D97-AF65-F5344CB8AC3E}">
        <p14:creationId xmlns:p14="http://schemas.microsoft.com/office/powerpoint/2010/main" val="1119887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902619" y="609600"/>
            <a:ext cx="8382000" cy="485776"/>
          </a:xfrm>
        </p:spPr>
        <p:txBody>
          <a:bodyPr>
            <a:noAutofit/>
          </a:bodyPr>
          <a:lstStyle/>
          <a:p>
            <a:pPr eaLnBrk="1" hangingPunct="1"/>
            <a:r>
              <a:rPr lang="en-US" altLang="en-US" sz="4400" b="1" dirty="0">
                <a:latin typeface="Arial" panose="020B0604020202020204" pitchFamily="34" charset="0"/>
                <a:cs typeface="Arial" panose="020B0604020202020204" pitchFamily="34" charset="0"/>
              </a:rPr>
              <a:t>IGSN71</a:t>
            </a:r>
          </a:p>
        </p:txBody>
      </p:sp>
      <p:pic>
        <p:nvPicPr>
          <p:cNvPr id="27651" name="Picture 6" descr="C:\temp\IGSN71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0200"/>
            <a:ext cx="86820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2514600" y="1091295"/>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2400" dirty="0">
                <a:latin typeface="Arial" panose="020B0604020202020204" pitchFamily="34" charset="0"/>
                <a:ea typeface="MS PGothic" panose="020B0600070205080204" pitchFamily="34" charset="-128"/>
              </a:rPr>
              <a:t>International Gravity Standardization Net of 1971</a:t>
            </a:r>
            <a:endParaRPr lang="en-US" altLang="en-US" sz="2800" i="1"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158556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893627" y="592137"/>
            <a:ext cx="8382000" cy="485776"/>
          </a:xfrm>
        </p:spPr>
        <p:txBody>
          <a:bodyPr>
            <a:normAutofit fontScale="90000"/>
          </a:bodyPr>
          <a:lstStyle/>
          <a:p>
            <a:pPr eaLnBrk="1" hangingPunct="1"/>
            <a:r>
              <a:rPr lang="en-US" altLang="en-US" sz="4900" b="1" dirty="0">
                <a:latin typeface="Arial" panose="020B0604020202020204" pitchFamily="34" charset="0"/>
                <a:cs typeface="Arial" panose="020B0604020202020204" pitchFamily="34" charset="0"/>
              </a:rPr>
              <a:t>IGSN71</a:t>
            </a:r>
            <a:endParaRPr lang="en-US" altLang="en-US" b="1" dirty="0">
              <a:latin typeface="Arial" panose="020B0604020202020204" pitchFamily="34" charset="0"/>
              <a:cs typeface="Arial" panose="020B0604020202020204" pitchFamily="34" charset="0"/>
            </a:endParaRPr>
          </a:p>
        </p:txBody>
      </p:sp>
      <p:sp>
        <p:nvSpPr>
          <p:cNvPr id="26627" name="Rectangle 4"/>
          <p:cNvSpPr>
            <a:spLocks noChangeArrowheads="1"/>
          </p:cNvSpPr>
          <p:nvPr/>
        </p:nvSpPr>
        <p:spPr bwMode="auto">
          <a:xfrm>
            <a:off x="1905000" y="1217613"/>
            <a:ext cx="533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400" dirty="0">
                <a:latin typeface="Arial" panose="020B0604020202020204" pitchFamily="34" charset="0"/>
                <a:ea typeface="MS PGothic" panose="020B0600070205080204" pitchFamily="34" charset="-128"/>
                <a:cs typeface="Arial" panose="020B0604020202020204" pitchFamily="34" charset="0"/>
              </a:rPr>
              <a:t>International Gravity Standardization Net of 1971 of Morelli </a:t>
            </a:r>
            <a:r>
              <a:rPr lang="en-US" altLang="en-US" sz="2400" i="1" dirty="0">
                <a:latin typeface="Arial" panose="020B0604020202020204" pitchFamily="34" charset="0"/>
                <a:ea typeface="MS PGothic" panose="020B0600070205080204" pitchFamily="34" charset="-128"/>
                <a:cs typeface="Arial" panose="020B0604020202020204" pitchFamily="34" charset="0"/>
              </a:rPr>
              <a:t>et al.</a:t>
            </a:r>
            <a:endParaRPr lang="en-US" altLang="en-US" sz="2800" i="1" dirty="0">
              <a:latin typeface="Arial" panose="020B0604020202020204" pitchFamily="34" charset="0"/>
              <a:ea typeface="MS PGothic" panose="020B0600070205080204" pitchFamily="34" charset="-128"/>
              <a:cs typeface="Arial" panose="020B0604020202020204" pitchFamily="34" charset="0"/>
            </a:endParaRPr>
          </a:p>
        </p:txBody>
      </p:sp>
      <p:sp>
        <p:nvSpPr>
          <p:cNvPr id="26628" name="Rectangle 1"/>
          <p:cNvSpPr>
            <a:spLocks noChangeArrowheads="1"/>
          </p:cNvSpPr>
          <p:nvPr/>
        </p:nvSpPr>
        <p:spPr bwMode="auto">
          <a:xfrm>
            <a:off x="1893627" y="5084872"/>
            <a:ext cx="4876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ea typeface="MS PGothic" panose="020B0600070205080204" pitchFamily="34" charset="-128"/>
                <a:cs typeface="Arial" panose="020B0604020202020204" pitchFamily="34" charset="0"/>
              </a:rPr>
              <a:t>“It would seem that a solution would be impossible : we need the [spring] gravity-meters to be sure of the pendulums and the pendulums to calibrate the [spring] gravity-meters.“</a:t>
            </a:r>
          </a:p>
        </p:txBody>
      </p:sp>
      <p:pic>
        <p:nvPicPr>
          <p:cNvPr id="26629" name="Picture 2" descr="C:\temp\IGSN71Co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1" y="1311274"/>
            <a:ext cx="3657599" cy="497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4"/>
          <p:cNvSpPr>
            <a:spLocks noChangeArrowheads="1"/>
          </p:cNvSpPr>
          <p:nvPr/>
        </p:nvSpPr>
        <p:spPr bwMode="auto">
          <a:xfrm>
            <a:off x="1893627" y="2047875"/>
            <a:ext cx="5334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dirty="0">
                <a:latin typeface="Arial" panose="020B0604020202020204" pitchFamily="34" charset="0"/>
                <a:ea typeface="MS PGothic" panose="020B0600070205080204" pitchFamily="34" charset="-128"/>
                <a:cs typeface="Arial" panose="020B0604020202020204" pitchFamily="34" charset="0"/>
              </a:rPr>
              <a:t>1854 gravity stations worldwide</a:t>
            </a:r>
          </a:p>
          <a:p>
            <a:pPr eaLnBrk="1" hangingPunct="1">
              <a:spcBef>
                <a:spcPct val="0"/>
              </a:spcBef>
            </a:pPr>
            <a:r>
              <a:rPr lang="en-US" altLang="en-US" sz="2400" dirty="0">
                <a:latin typeface="Arial" panose="020B0604020202020204" pitchFamily="34" charset="0"/>
                <a:ea typeface="MS PGothic" panose="020B0600070205080204" pitchFamily="34" charset="-128"/>
                <a:cs typeface="Arial" panose="020B0604020202020204" pitchFamily="34" charset="0"/>
              </a:rPr>
              <a:t>500 “primary” stations</a:t>
            </a:r>
          </a:p>
          <a:p>
            <a:pPr eaLnBrk="1" hangingPunct="1">
              <a:spcBef>
                <a:spcPct val="0"/>
              </a:spcBef>
            </a:pPr>
            <a:r>
              <a:rPr lang="en-US" altLang="en-US" sz="2400" dirty="0">
                <a:latin typeface="Arial" panose="020B0604020202020204" pitchFamily="34" charset="0"/>
                <a:ea typeface="MS PGothic" panose="020B0600070205080204" pitchFamily="34" charset="-128"/>
                <a:cs typeface="Arial" panose="020B0604020202020204" pitchFamily="34" charset="0"/>
              </a:rPr>
              <a:t>10 absolute stations (mostly Faller)</a:t>
            </a:r>
          </a:p>
          <a:p>
            <a:pPr eaLnBrk="1" hangingPunct="1">
              <a:spcBef>
                <a:spcPct val="0"/>
              </a:spcBef>
            </a:pPr>
            <a:r>
              <a:rPr lang="en-US" altLang="en-US" sz="2400" dirty="0">
                <a:latin typeface="Arial" panose="020B0604020202020204" pitchFamily="34" charset="0"/>
                <a:ea typeface="MS PGothic" panose="020B0600070205080204" pitchFamily="34" charset="-128"/>
                <a:cs typeface="Arial" panose="020B0604020202020204" pitchFamily="34" charset="0"/>
              </a:rPr>
              <a:t>~25,000 relative measurements (mostly LaCoste)</a:t>
            </a:r>
          </a:p>
          <a:p>
            <a:pPr eaLnBrk="1" hangingPunct="1">
              <a:spcBef>
                <a:spcPct val="0"/>
              </a:spcBef>
            </a:pPr>
            <a:r>
              <a:rPr lang="en-US" altLang="en-US" sz="2400" dirty="0">
                <a:latin typeface="Arial" panose="020B0604020202020204" pitchFamily="34" charset="0"/>
                <a:ea typeface="MS PGothic" panose="020B0600070205080204" pitchFamily="34" charset="-128"/>
                <a:cs typeface="Arial" panose="020B0604020202020204" pitchFamily="34" charset="0"/>
              </a:rPr>
              <a:t>Mean accuracy ~ 100 µGal</a:t>
            </a:r>
            <a:endParaRPr lang="en-US" altLang="en-US" sz="2800" dirty="0">
              <a:latin typeface="Arial" panose="020B0604020202020204" pitchFamily="34" charset="0"/>
              <a:ea typeface="MS PGothic"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6A786BB4-C7CB-4D0B-AB43-691AE79D4C36}"/>
              </a:ext>
            </a:extLst>
          </p:cNvPr>
          <p:cNvSpPr txBox="1"/>
          <p:nvPr/>
        </p:nvSpPr>
        <p:spPr>
          <a:xfrm>
            <a:off x="1143000" y="4566776"/>
            <a:ext cx="6096000" cy="523220"/>
          </a:xfrm>
          <a:prstGeom prst="rect">
            <a:avLst/>
          </a:prstGeom>
          <a:noFill/>
        </p:spPr>
        <p:txBody>
          <a:bodyPr wrap="square">
            <a:spAutoFit/>
          </a:bodyPr>
          <a:lstStyle/>
          <a:p>
            <a:r>
              <a:rPr lang="en-US" altLang="en-US" sz="2800" dirty="0">
                <a:latin typeface="Arial" panose="020B0604020202020204" pitchFamily="34" charset="0"/>
                <a:ea typeface="MS PGothic" panose="020B0600070205080204" pitchFamily="34" charset="-128"/>
                <a:cs typeface="Arial" panose="020B0604020202020204" pitchFamily="34" charset="0"/>
              </a:rPr>
              <a:t>But…</a:t>
            </a:r>
            <a:endParaRPr lang="en-US" sz="2800" dirty="0"/>
          </a:p>
        </p:txBody>
      </p:sp>
    </p:spTree>
    <p:extLst>
      <p:ext uri="{BB962C8B-B14F-4D97-AF65-F5344CB8AC3E}">
        <p14:creationId xmlns:p14="http://schemas.microsoft.com/office/powerpoint/2010/main" val="2327722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55</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149013" y="609099"/>
            <a:ext cx="9917723" cy="75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cs typeface="Arial" panose="020B0604020202020204" pitchFamily="34" charset="0"/>
              </a:rPr>
              <a:t>A Few Words About General Relativity</a:t>
            </a:r>
          </a:p>
        </p:txBody>
      </p:sp>
      <p:sp>
        <p:nvSpPr>
          <p:cNvPr id="4" name="Rectangle 2051"/>
          <p:cNvSpPr txBox="1">
            <a:spLocks noChangeArrowheads="1"/>
          </p:cNvSpPr>
          <p:nvPr/>
        </p:nvSpPr>
        <p:spPr bwMode="auto">
          <a:xfrm>
            <a:off x="1521069" y="1481705"/>
            <a:ext cx="915608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eaLnBrk="1" hangingPunct="1">
              <a:buSzPct val="65000"/>
            </a:pPr>
            <a:r>
              <a:rPr lang="en-US" altLang="en-US" sz="2000" dirty="0">
                <a:latin typeface="Arial" panose="020B0604020202020204" pitchFamily="34" charset="0"/>
                <a:cs typeface="Arial" panose="020B0604020202020204" pitchFamily="34" charset="0"/>
              </a:rPr>
              <a:t>Time and space are combined into a special “4D” space-time continuum</a:t>
            </a:r>
          </a:p>
          <a:p>
            <a:pPr marL="342900" indent="-342900" eaLnBrk="1" hangingPunct="1">
              <a:buSzPct val="65000"/>
            </a:pPr>
            <a:r>
              <a:rPr lang="en-US" altLang="en-US" sz="2000" dirty="0">
                <a:latin typeface="Arial" panose="020B0604020202020204" pitchFamily="34" charset="0"/>
                <a:cs typeface="Arial" panose="020B0604020202020204" pitchFamily="34" charset="0"/>
              </a:rPr>
              <a:t>Every mass warps the space-time around them.  This warping is how we experience gravity.</a:t>
            </a:r>
          </a:p>
          <a:p>
            <a:pPr marL="342900" indent="-342900" eaLnBrk="1" hangingPunct="1">
              <a:buSzPct val="65000"/>
            </a:pPr>
            <a:r>
              <a:rPr lang="en-US" altLang="en-US" sz="2000" dirty="0">
                <a:latin typeface="Arial" panose="020B0604020202020204" pitchFamily="34" charset="0"/>
                <a:cs typeface="Arial" panose="020B0604020202020204" pitchFamily="34" charset="0"/>
              </a:rPr>
              <a:t>With no external force, objects travel on “straight lines” in space-time, but the warping of spacetime by other objects makes these paths appear to curve (e.g. orbits)</a:t>
            </a:r>
          </a:p>
          <a:p>
            <a:pPr marL="342900" indent="-342900" eaLnBrk="1" hangingPunct="1">
              <a:buSzPct val="65000"/>
            </a:pPr>
            <a:r>
              <a:rPr lang="en-US" altLang="en-US" sz="2000" dirty="0">
                <a:latin typeface="Arial" panose="020B0604020202020204" pitchFamily="34" charset="0"/>
                <a:cs typeface="Arial" panose="020B0604020202020204" pitchFamily="34" charset="0"/>
              </a:rPr>
              <a:t>“Space-time tells matter how to move; matter tells space-time how to curve” - Wheeler</a:t>
            </a:r>
          </a:p>
          <a:p>
            <a:pPr marL="342900" indent="-342900" eaLnBrk="1" hangingPunct="1">
              <a:buSzPct val="65000"/>
            </a:pPr>
            <a:r>
              <a:rPr lang="en-US" altLang="en-US" sz="2000" dirty="0">
                <a:latin typeface="Arial" panose="020B0604020202020204" pitchFamily="34" charset="0"/>
                <a:cs typeface="Arial" panose="020B0604020202020204" pitchFamily="34" charset="0"/>
              </a:rPr>
              <a:t>Newton’s theory can’t explain the speedy orbit of Mercury, black holes, the bending of light paths, clocks that run faster up on a hill…    Einstein’s description is the most accurate.</a:t>
            </a:r>
          </a:p>
          <a:p>
            <a:pPr marL="342900" indent="-342900" eaLnBrk="1" hangingPunct="1">
              <a:buSzPct val="65000"/>
            </a:pPr>
            <a:r>
              <a:rPr lang="en-US" altLang="en-US" sz="2000" dirty="0">
                <a:latin typeface="Arial" panose="020B0604020202020204" pitchFamily="34" charset="0"/>
                <a:cs typeface="Arial" panose="020B0604020202020204" pitchFamily="34" charset="0"/>
              </a:rPr>
              <a:t>However, the effects of relativity usually require very high speeds and/or very large masses.   Newton’s description works great for NGS’s purposes.</a:t>
            </a:r>
          </a:p>
          <a:p>
            <a:pPr marL="342900" indent="-342900" eaLnBrk="1" hangingPunct="1">
              <a:buSzPct val="65000"/>
            </a:pPr>
            <a:r>
              <a:rPr lang="en-US" altLang="en-US" sz="2000" dirty="0">
                <a:latin typeface="Arial" panose="020B0604020202020204" pitchFamily="34" charset="0"/>
                <a:cs typeface="Arial" panose="020B0604020202020204" pitchFamily="34" charset="0"/>
              </a:rPr>
              <a:t>Believe it or not though, Einstein’s ideas have practical implications for the future of surveying – the subject of another Webinar!</a:t>
            </a:r>
          </a:p>
        </p:txBody>
      </p:sp>
    </p:spTree>
    <p:extLst>
      <p:ext uri="{BB962C8B-B14F-4D97-AF65-F5344CB8AC3E}">
        <p14:creationId xmlns:p14="http://schemas.microsoft.com/office/powerpoint/2010/main" val="15734377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050"/>
          <p:cNvSpPr txBox="1">
            <a:spLocks noChangeArrowheads="1"/>
          </p:cNvSpPr>
          <p:nvPr/>
        </p:nvSpPr>
        <p:spPr bwMode="auto">
          <a:xfrm>
            <a:off x="1521068" y="414338"/>
            <a:ext cx="90033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latin typeface="+mn-lt"/>
                <a:cs typeface="Arial" panose="020B0604020202020204" pitchFamily="34" charset="0"/>
              </a:rPr>
              <a:t>Aside:  Basic (Archaic…) Gravity Units</a:t>
            </a:r>
          </a:p>
        </p:txBody>
      </p:sp>
      <p:sp>
        <p:nvSpPr>
          <p:cNvPr id="4100" name="Rectangle 2051"/>
          <p:cNvSpPr txBox="1">
            <a:spLocks noChangeArrowheads="1"/>
          </p:cNvSpPr>
          <p:nvPr/>
        </p:nvSpPr>
        <p:spPr bwMode="auto">
          <a:xfrm>
            <a:off x="1521069" y="1775619"/>
            <a:ext cx="915608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SzPct val="65000"/>
              <a:buFont typeface="Wingdings" panose="05000000000000000000" pitchFamily="2" charset="2"/>
              <a:buNone/>
            </a:pPr>
            <a:r>
              <a:rPr lang="en-US" altLang="en-US" sz="2000" dirty="0">
                <a:latin typeface="+mn-lt"/>
                <a:cs typeface="Arial" panose="020B0604020202020204" pitchFamily="34" charset="0"/>
              </a:rPr>
              <a:t>Acceleration of gravity on the Earth’s surface, g ≈ 9.8 m/s</a:t>
            </a:r>
            <a:r>
              <a:rPr lang="en-US" altLang="en-US" sz="2000" baseline="30000" dirty="0">
                <a:latin typeface="+mn-lt"/>
                <a:cs typeface="Arial" panose="020B0604020202020204" pitchFamily="34" charset="0"/>
              </a:rPr>
              <a:t>2</a:t>
            </a:r>
          </a:p>
          <a:p>
            <a:pPr algn="ctr" eaLnBrk="1" hangingPunct="1">
              <a:buSzPct val="65000"/>
              <a:buFont typeface="Wingdings" panose="05000000000000000000" pitchFamily="2" charset="2"/>
              <a:buNone/>
            </a:pPr>
            <a:r>
              <a:rPr lang="en-US" altLang="en-US" sz="2000" dirty="0">
                <a:latin typeface="+mn-lt"/>
                <a:cs typeface="Arial" panose="020B0604020202020204" pitchFamily="34" charset="0"/>
              </a:rPr>
              <a:t>1 Gal ≡ 1 cm/s</a:t>
            </a:r>
            <a:r>
              <a:rPr lang="en-US" altLang="en-US" sz="2000" baseline="30000" dirty="0">
                <a:latin typeface="+mn-lt"/>
                <a:cs typeface="Arial" panose="020B0604020202020204" pitchFamily="34" charset="0"/>
              </a:rPr>
              <a:t>2</a:t>
            </a:r>
          </a:p>
          <a:p>
            <a:pPr algn="ctr" eaLnBrk="1" hangingPunct="1">
              <a:buSzPct val="65000"/>
              <a:buFont typeface="Wingdings" panose="05000000000000000000" pitchFamily="2" charset="2"/>
              <a:buNone/>
            </a:pPr>
            <a:r>
              <a:rPr lang="en-US" altLang="en-US" sz="2000" dirty="0">
                <a:latin typeface="+mn-lt"/>
                <a:cs typeface="Arial" panose="020B0604020202020204" pitchFamily="34" charset="0"/>
              </a:rPr>
              <a:t>So, g ≈ 980 Gal</a:t>
            </a:r>
          </a:p>
          <a:p>
            <a:pPr eaLnBrk="1" hangingPunct="1">
              <a:buSzPct val="65000"/>
              <a:buFont typeface="Wingdings" panose="05000000000000000000" pitchFamily="2" charset="2"/>
              <a:buNone/>
            </a:pPr>
            <a:r>
              <a:rPr lang="en-US" altLang="en-US" sz="2000" dirty="0">
                <a:latin typeface="+mn-lt"/>
                <a:cs typeface="Arial" panose="020B0604020202020204" pitchFamily="34" charset="0"/>
              </a:rPr>
              <a:t>Absolute gravity meters typically measure to 1 to 10 </a:t>
            </a:r>
            <a:r>
              <a:rPr lang="en-US" altLang="en-US" sz="2000" dirty="0" err="1">
                <a:latin typeface="+mn-lt"/>
                <a:cs typeface="Arial" panose="020B0604020202020204" pitchFamily="34" charset="0"/>
              </a:rPr>
              <a:t>μGal</a:t>
            </a:r>
            <a:r>
              <a:rPr lang="en-US" altLang="en-US" sz="2000" dirty="0">
                <a:latin typeface="+mn-lt"/>
                <a:cs typeface="Arial" panose="020B0604020202020204" pitchFamily="34" charset="0"/>
              </a:rPr>
              <a:t>:</a:t>
            </a:r>
          </a:p>
          <a:p>
            <a:pPr algn="ctr" eaLnBrk="1" hangingPunct="1">
              <a:buSzPct val="65000"/>
              <a:buFont typeface="Wingdings" panose="05000000000000000000" pitchFamily="2" charset="2"/>
              <a:buNone/>
            </a:pPr>
            <a:r>
              <a:rPr lang="en-US" altLang="en-US" sz="2000" dirty="0">
                <a:latin typeface="+mn-lt"/>
                <a:cs typeface="Arial" panose="020B0604020202020204" pitchFamily="34" charset="0"/>
              </a:rPr>
              <a:t>1 </a:t>
            </a:r>
            <a:r>
              <a:rPr lang="en-US" altLang="en-US" sz="2000" dirty="0" err="1">
                <a:latin typeface="+mn-lt"/>
                <a:cs typeface="Arial" panose="020B0604020202020204" pitchFamily="34" charset="0"/>
              </a:rPr>
              <a:t>μGal</a:t>
            </a:r>
            <a:r>
              <a:rPr lang="en-US" altLang="en-US" sz="2000" dirty="0">
                <a:latin typeface="+mn-lt"/>
                <a:cs typeface="Arial" panose="020B0604020202020204" pitchFamily="34" charset="0"/>
              </a:rPr>
              <a:t> = 1x10</a:t>
            </a:r>
            <a:r>
              <a:rPr lang="en-US" altLang="en-US" sz="2000" baseline="30000" dirty="0">
                <a:latin typeface="+mn-lt"/>
                <a:cs typeface="Arial" panose="020B0604020202020204" pitchFamily="34" charset="0"/>
              </a:rPr>
              <a:t>-6</a:t>
            </a:r>
            <a:r>
              <a:rPr lang="en-US" altLang="en-US" sz="2000" dirty="0">
                <a:latin typeface="+mn-lt"/>
                <a:cs typeface="Arial" panose="020B0604020202020204" pitchFamily="34" charset="0"/>
              </a:rPr>
              <a:t> Gal= 1x10</a:t>
            </a:r>
            <a:r>
              <a:rPr lang="en-US" altLang="en-US" sz="2000" baseline="30000" dirty="0">
                <a:latin typeface="+mn-lt"/>
                <a:cs typeface="Arial" panose="020B0604020202020204" pitchFamily="34" charset="0"/>
              </a:rPr>
              <a:t>-8</a:t>
            </a:r>
            <a:r>
              <a:rPr lang="en-US" altLang="en-US" sz="2000" dirty="0">
                <a:latin typeface="+mn-lt"/>
                <a:cs typeface="Arial" panose="020B0604020202020204" pitchFamily="34" charset="0"/>
              </a:rPr>
              <a:t> m/s</a:t>
            </a:r>
            <a:r>
              <a:rPr lang="en-US" altLang="en-US" sz="2000" baseline="30000" dirty="0">
                <a:latin typeface="+mn-lt"/>
                <a:cs typeface="Arial" panose="020B0604020202020204" pitchFamily="34" charset="0"/>
              </a:rPr>
              <a:t>2</a:t>
            </a:r>
            <a:r>
              <a:rPr lang="en-US" altLang="en-US" sz="2000" dirty="0">
                <a:latin typeface="+mn-lt"/>
                <a:cs typeface="Arial" panose="020B0604020202020204" pitchFamily="34" charset="0"/>
              </a:rPr>
              <a:t>, </a:t>
            </a:r>
          </a:p>
          <a:p>
            <a:pPr eaLnBrk="1" hangingPunct="1">
              <a:buSzPct val="65000"/>
              <a:buFont typeface="Wingdings" panose="05000000000000000000" pitchFamily="2" charset="2"/>
              <a:buNone/>
            </a:pPr>
            <a:r>
              <a:rPr lang="en-US" altLang="en-US" sz="2000" dirty="0">
                <a:latin typeface="+mn-lt"/>
                <a:cs typeface="Arial" panose="020B0604020202020204" pitchFamily="34" charset="0"/>
              </a:rPr>
              <a:t>	or  about </a:t>
            </a:r>
            <a:r>
              <a:rPr lang="en-US" altLang="en-US" sz="2000" b="1" dirty="0">
                <a:latin typeface="+mn-lt"/>
                <a:cs typeface="Arial" panose="020B0604020202020204" pitchFamily="34" charset="0"/>
              </a:rPr>
              <a:t>1 part per billion</a:t>
            </a:r>
            <a:r>
              <a:rPr lang="en-US" altLang="en-US" sz="2000" dirty="0">
                <a:latin typeface="+mn-lt"/>
                <a:cs typeface="Arial" panose="020B0604020202020204" pitchFamily="34" charset="0"/>
              </a:rPr>
              <a:t> of the acceleration of gravity!</a:t>
            </a:r>
          </a:p>
          <a:p>
            <a:pPr eaLnBrk="1" hangingPunct="1">
              <a:buSzPct val="65000"/>
              <a:buFont typeface="Wingdings" panose="05000000000000000000" pitchFamily="2" charset="2"/>
              <a:buNone/>
            </a:pPr>
            <a:endParaRPr lang="en-US" altLang="en-US" sz="2000" dirty="0">
              <a:latin typeface="+mn-lt"/>
              <a:cs typeface="Arial" panose="020B0604020202020204" pitchFamily="34" charset="0"/>
            </a:endParaRPr>
          </a:p>
          <a:p>
            <a:pPr eaLnBrk="1" hangingPunct="1">
              <a:buSzPct val="65000"/>
              <a:buFont typeface="Wingdings" panose="05000000000000000000" pitchFamily="2" charset="2"/>
              <a:buNone/>
            </a:pPr>
            <a:r>
              <a:rPr lang="en-US" altLang="en-US" sz="2000" dirty="0">
                <a:latin typeface="+mn-lt"/>
                <a:cs typeface="Arial" panose="020B0604020202020204" pitchFamily="34" charset="0"/>
              </a:rPr>
              <a:t>A real life example:  g (at TMGO, north of Boulder, CO) = 9.79 622 743 m/s</a:t>
            </a:r>
            <a:r>
              <a:rPr lang="en-US" altLang="en-US" sz="2000" baseline="30000" dirty="0">
                <a:latin typeface="+mn-lt"/>
                <a:cs typeface="Arial" panose="020B0604020202020204" pitchFamily="34" charset="0"/>
              </a:rPr>
              <a:t>2</a:t>
            </a:r>
          </a:p>
          <a:p>
            <a:pPr algn="ctr" eaLnBrk="1" hangingPunct="1">
              <a:buSzPct val="65000"/>
              <a:buFont typeface="Wingdings" panose="05000000000000000000" pitchFamily="2" charset="2"/>
              <a:buNone/>
            </a:pPr>
            <a:endParaRPr lang="en-US" altLang="en-US" sz="2000" dirty="0">
              <a:latin typeface="+mn-lt"/>
              <a:cs typeface="Arial" panose="020B0604020202020204" pitchFamily="34" charset="0"/>
            </a:endParaRPr>
          </a:p>
          <a:p>
            <a:pPr algn="ctr" eaLnBrk="1" hangingPunct="1">
              <a:buSzPct val="65000"/>
              <a:buFont typeface="Wingdings" panose="05000000000000000000" pitchFamily="2" charset="2"/>
              <a:buNone/>
            </a:pPr>
            <a:endParaRPr lang="en-US" altLang="en-US" sz="2000" dirty="0">
              <a:latin typeface="+mn-lt"/>
            </a:endParaRPr>
          </a:p>
        </p:txBody>
      </p:sp>
      <p:cxnSp>
        <p:nvCxnSpPr>
          <p:cNvPr id="4101" name="Straight Arrow Connector 4"/>
          <p:cNvCxnSpPr>
            <a:cxnSpLocks noChangeShapeType="1"/>
          </p:cNvCxnSpPr>
          <p:nvPr/>
        </p:nvCxnSpPr>
        <p:spPr bwMode="auto">
          <a:xfrm flipV="1">
            <a:off x="8254021" y="4783872"/>
            <a:ext cx="0" cy="471487"/>
          </a:xfrm>
          <a:prstGeom prst="straightConnector1">
            <a:avLst/>
          </a:prstGeom>
          <a:noFill/>
          <a:ln w="25400" cap="sq">
            <a:solidFill>
              <a:schemeClr val="tx2"/>
            </a:solidFill>
            <a:round/>
            <a:headEnd/>
            <a:tailEnd type="arrow" w="med" len="med"/>
          </a:ln>
          <a:extLst>
            <a:ext uri="{909E8E84-426E-40DD-AFC4-6F175D3DCCD1}">
              <a14:hiddenFill xmlns:a14="http://schemas.microsoft.com/office/drawing/2010/main">
                <a:noFill/>
              </a14:hiddenFill>
            </a:ext>
          </a:extLst>
        </p:spPr>
      </p:cxnSp>
      <p:sp>
        <p:nvSpPr>
          <p:cNvPr id="4102" name="Rectangle 6"/>
          <p:cNvSpPr>
            <a:spLocks noChangeArrowheads="1"/>
          </p:cNvSpPr>
          <p:nvPr/>
        </p:nvSpPr>
        <p:spPr bwMode="auto">
          <a:xfrm>
            <a:off x="6496782" y="5619691"/>
            <a:ext cx="21611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err="1">
                <a:latin typeface="+mn-lt"/>
                <a:cs typeface="Arial" panose="020B0604020202020204" pitchFamily="34" charset="0"/>
              </a:rPr>
              <a:t>μGal</a:t>
            </a:r>
            <a:r>
              <a:rPr lang="en-US" altLang="en-US" sz="2000" dirty="0">
                <a:latin typeface="+mn-lt"/>
                <a:cs typeface="Arial" panose="020B0604020202020204" pitchFamily="34" charset="0"/>
              </a:rPr>
              <a:t> digit (the 9th)</a:t>
            </a:r>
          </a:p>
        </p:txBody>
      </p:sp>
      <p:cxnSp>
        <p:nvCxnSpPr>
          <p:cNvPr id="4103" name="Straight Arrow Connector 4"/>
          <p:cNvCxnSpPr>
            <a:cxnSpLocks noChangeShapeType="1"/>
          </p:cNvCxnSpPr>
          <p:nvPr/>
        </p:nvCxnSpPr>
        <p:spPr bwMode="auto">
          <a:xfrm flipV="1">
            <a:off x="8710868" y="4770195"/>
            <a:ext cx="0" cy="1143000"/>
          </a:xfrm>
          <a:prstGeom prst="straightConnector1">
            <a:avLst/>
          </a:prstGeom>
          <a:noFill/>
          <a:ln w="25400" cap="sq">
            <a:solidFill>
              <a:schemeClr val="tx2"/>
            </a:solidFill>
            <a:round/>
            <a:headEnd/>
            <a:tailEnd type="arrow" w="med" len="med"/>
          </a:ln>
          <a:extLst>
            <a:ext uri="{909E8E84-426E-40DD-AFC4-6F175D3DCCD1}">
              <a14:hiddenFill xmlns:a14="http://schemas.microsoft.com/office/drawing/2010/main">
                <a:noFill/>
              </a14:hiddenFill>
            </a:ext>
          </a:extLst>
        </p:spPr>
      </p:cxnSp>
      <p:sp>
        <p:nvSpPr>
          <p:cNvPr id="4104" name="Rectangle 6"/>
          <p:cNvSpPr>
            <a:spLocks noChangeArrowheads="1"/>
          </p:cNvSpPr>
          <p:nvPr/>
        </p:nvSpPr>
        <p:spPr bwMode="auto">
          <a:xfrm>
            <a:off x="5891821" y="4968021"/>
            <a:ext cx="2225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err="1">
                <a:latin typeface="+mn-lt"/>
                <a:cs typeface="Arial" panose="020B0604020202020204" pitchFamily="34" charset="0"/>
              </a:rPr>
              <a:t>mGal</a:t>
            </a:r>
            <a:r>
              <a:rPr lang="en-US" altLang="en-US" sz="2000" dirty="0">
                <a:latin typeface="+mn-lt"/>
                <a:cs typeface="Arial" panose="020B0604020202020204" pitchFamily="34" charset="0"/>
              </a:rPr>
              <a:t> digit (the 6th)</a:t>
            </a:r>
          </a:p>
        </p:txBody>
      </p:sp>
      <p:sp>
        <p:nvSpPr>
          <p:cNvPr id="9" name="Oval Callout 8"/>
          <p:cNvSpPr/>
          <p:nvPr/>
        </p:nvSpPr>
        <p:spPr>
          <a:xfrm>
            <a:off x="8324851" y="1921669"/>
            <a:ext cx="3019424" cy="1226159"/>
          </a:xfrm>
          <a:prstGeom prst="wedgeEllipseCallout">
            <a:avLst>
              <a:gd name="adj1" fmla="val -37046"/>
              <a:gd name="adj2" fmla="val 15201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Lifting the gravity meter up just 3mm reduces this digit by 1!</a:t>
            </a:r>
          </a:p>
        </p:txBody>
      </p:sp>
    </p:spTree>
    <p:extLst>
      <p:ext uri="{BB962C8B-B14F-4D97-AF65-F5344CB8AC3E}">
        <p14:creationId xmlns:p14="http://schemas.microsoft.com/office/powerpoint/2010/main" val="8611385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latin typeface="+mn-lt"/>
                <a:cs typeface="Times New Roman" panose="02020603050405020304" pitchFamily="18" charset="0"/>
              </a:rPr>
              <a:pPr eaLnBrk="1" hangingPunct="1">
                <a:spcBef>
                  <a:spcPct val="0"/>
                </a:spcBef>
                <a:buFontTx/>
                <a:buNone/>
              </a:pPr>
              <a:t>7</a:t>
            </a:fld>
            <a:endParaRPr lang="en-US" altLang="en-US" sz="1200">
              <a:latin typeface="+mn-lt"/>
              <a:cs typeface="Times New Roman" panose="02020603050405020304" pitchFamily="18" charset="0"/>
            </a:endParaRPr>
          </a:p>
        </p:txBody>
      </p:sp>
      <p:sp>
        <p:nvSpPr>
          <p:cNvPr id="4099" name="Rectangle 2050"/>
          <p:cNvSpPr txBox="1">
            <a:spLocks noChangeArrowheads="1"/>
          </p:cNvSpPr>
          <p:nvPr/>
        </p:nvSpPr>
        <p:spPr bwMode="auto">
          <a:xfrm>
            <a:off x="1685559" y="507260"/>
            <a:ext cx="8745049" cy="66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latin typeface="+mn-lt"/>
                <a:cs typeface="Arial" panose="020B0604020202020204" pitchFamily="34" charset="0"/>
              </a:rPr>
              <a:t>A Closer Look at Newtonian Gravity</a:t>
            </a:r>
          </a:p>
        </p:txBody>
      </p:sp>
      <mc:AlternateContent xmlns:mc="http://schemas.openxmlformats.org/markup-compatibility/2006">
        <mc:Choice xmlns:a14="http://schemas.microsoft.com/office/drawing/2010/main" Requires="a14">
          <p:sp>
            <p:nvSpPr>
              <p:cNvPr id="4100" name="Rectangle 2051"/>
              <p:cNvSpPr txBox="1">
                <a:spLocks noChangeArrowheads="1"/>
              </p:cNvSpPr>
              <p:nvPr/>
            </p:nvSpPr>
            <p:spPr bwMode="auto">
              <a:xfrm>
                <a:off x="575970" y="1281203"/>
                <a:ext cx="8607669" cy="35297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eaLnBrk="1" hangingPunct="1">
                  <a:spcBef>
                    <a:spcPts val="0"/>
                  </a:spcBef>
                  <a:buSzPct val="65000"/>
                </a:pPr>
                <a:r>
                  <a:rPr lang="en-US" altLang="en-US" sz="2000" dirty="0">
                    <a:latin typeface="+mn-lt"/>
                    <a:cs typeface="Arial" panose="020B0604020202020204" pitchFamily="34" charset="0"/>
                  </a:rPr>
                  <a:t>Again, the force between two masses:</a:t>
                </a:r>
              </a:p>
              <a:p>
                <a:pPr algn="ctr" eaLnBrk="1" hangingPunct="1">
                  <a:buSzPct val="65000"/>
                  <a:buNone/>
                </a:pPr>
                <a14:m>
                  <m:oMathPara xmlns:m="http://schemas.openxmlformats.org/officeDocument/2006/math">
                    <m:oMathParaPr>
                      <m:jc m:val="centerGroup"/>
                    </m:oMathParaPr>
                    <m:oMath xmlns:m="http://schemas.openxmlformats.org/officeDocument/2006/math">
                      <m:acc>
                        <m:accPr>
                          <m:chr m:val="⃗"/>
                          <m:ctrlPr>
                            <a:rPr lang="en-US" altLang="en-US" sz="1800" b="0" i="1" smtClean="0">
                              <a:latin typeface="+mn-lt"/>
                            </a:rPr>
                          </m:ctrlPr>
                        </m:accPr>
                        <m:e>
                          <m:r>
                            <a:rPr lang="en-US" altLang="en-US" sz="1800" b="0" i="1" smtClean="0">
                              <a:latin typeface="+mn-lt"/>
                            </a:rPr>
                            <m:t>𝐹</m:t>
                          </m:r>
                        </m:e>
                      </m:acc>
                      <m:r>
                        <a:rPr lang="en-US" altLang="en-US" sz="1800" b="0" i="1" smtClean="0">
                          <a:latin typeface="+mn-lt"/>
                        </a:rPr>
                        <m:t>=</m:t>
                      </m:r>
                      <m:f>
                        <m:fPr>
                          <m:ctrlPr>
                            <a:rPr lang="en-US" altLang="en-US" sz="1800" b="0" i="1" smtClean="0">
                              <a:latin typeface="+mn-lt"/>
                            </a:rPr>
                          </m:ctrlPr>
                        </m:fPr>
                        <m:num>
                          <m:r>
                            <a:rPr lang="en-US" altLang="en-US" sz="1800" b="0" i="1" smtClean="0">
                              <a:latin typeface="+mn-lt"/>
                            </a:rPr>
                            <m:t>𝐺𝑚</m:t>
                          </m:r>
                          <m:r>
                            <a:rPr lang="en-US" altLang="en-US" sz="1800" b="0" i="1" baseline="-25000" smtClean="0">
                              <a:latin typeface="+mn-lt"/>
                            </a:rPr>
                            <m:t>1</m:t>
                          </m:r>
                          <m:r>
                            <a:rPr lang="en-US" altLang="en-US" sz="1800" b="0" i="1" smtClean="0">
                              <a:latin typeface="+mn-lt"/>
                            </a:rPr>
                            <m:t>𝑚</m:t>
                          </m:r>
                          <m:r>
                            <a:rPr lang="en-US" altLang="en-US" sz="1800" b="0" i="1" baseline="-25000" smtClean="0">
                              <a:latin typeface="+mn-lt"/>
                            </a:rPr>
                            <m:t>2</m:t>
                          </m:r>
                        </m:num>
                        <m:den>
                          <m:sSup>
                            <m:sSupPr>
                              <m:ctrlPr>
                                <a:rPr lang="en-US" altLang="en-US" sz="1800" b="0" i="1" smtClean="0">
                                  <a:latin typeface="+mn-lt"/>
                                </a:rPr>
                              </m:ctrlPr>
                            </m:sSupPr>
                            <m:e>
                              <m:r>
                                <a:rPr lang="en-US" altLang="en-US" sz="1800" b="0" i="1" smtClean="0">
                                  <a:latin typeface="+mn-lt"/>
                                </a:rPr>
                                <m:t>𝑟</m:t>
                              </m:r>
                              <m:r>
                                <a:rPr lang="en-US" altLang="en-US" sz="1800" b="0" i="1" baseline="-25000" smtClean="0">
                                  <a:latin typeface="+mn-lt"/>
                                </a:rPr>
                                <m:t>12</m:t>
                              </m:r>
                            </m:e>
                            <m:sup>
                              <m:r>
                                <a:rPr lang="en-US" altLang="en-US" sz="1800" b="0" i="1" smtClean="0">
                                  <a:latin typeface="+mn-lt"/>
                                </a:rPr>
                                <m:t>2</m:t>
                              </m:r>
                            </m:sup>
                          </m:sSup>
                        </m:den>
                      </m:f>
                      <m:acc>
                        <m:accPr>
                          <m:chr m:val="̂"/>
                          <m:ctrlPr>
                            <a:rPr lang="en-US" altLang="en-US" sz="1800" b="0" i="1" smtClean="0">
                              <a:latin typeface="+mn-lt"/>
                            </a:rPr>
                          </m:ctrlPr>
                        </m:accPr>
                        <m:e>
                          <m:r>
                            <a:rPr lang="en-US" altLang="en-US" sz="1800" b="0" i="1" smtClean="0">
                              <a:latin typeface="+mn-lt"/>
                            </a:rPr>
                            <m:t>𝑟</m:t>
                          </m:r>
                        </m:e>
                      </m:acc>
                      <m:r>
                        <a:rPr lang="en-US" altLang="en-US" sz="2000" i="1" baseline="-25000">
                          <a:latin typeface="+mn-lt"/>
                        </a:rPr>
                        <m:t>12</m:t>
                      </m:r>
                    </m:oMath>
                  </m:oMathPara>
                </a14:m>
                <a:endParaRPr lang="en-US" altLang="en-US" sz="2000" baseline="-25000" dirty="0">
                  <a:latin typeface="+mn-lt"/>
                </a:endParaRPr>
              </a:p>
              <a:p>
                <a:pPr marL="342900" indent="-342900" eaLnBrk="1" hangingPunct="1">
                  <a:buSzPct val="65000"/>
                </a:pPr>
                <a:r>
                  <a:rPr lang="en-US" altLang="en-US" sz="2000" dirty="0">
                    <a:latin typeface="+mn-lt"/>
                  </a:rPr>
                  <a:t>One mass can also be said to accelerate “due to” the gravity of the other mass:   </a:t>
                </a:r>
              </a:p>
              <a:p>
                <a:pPr eaLnBrk="1" hangingPunct="1">
                  <a:buSzPct val="65000"/>
                  <a:buNone/>
                </a:pPr>
                <a14:m>
                  <m:oMathPara xmlns:m="http://schemas.openxmlformats.org/officeDocument/2006/math">
                    <m:oMathParaPr>
                      <m:jc m:val="center"/>
                    </m:oMathParaPr>
                    <m:oMath xmlns:m="http://schemas.openxmlformats.org/officeDocument/2006/math">
                      <m:acc>
                        <m:accPr>
                          <m:chr m:val="⃗"/>
                          <m:ctrlPr>
                            <a:rPr lang="en-US" altLang="en-US" sz="2000" i="1">
                              <a:latin typeface="+mn-lt"/>
                            </a:rPr>
                          </m:ctrlPr>
                        </m:accPr>
                        <m:e>
                          <m:r>
                            <a:rPr lang="en-US" altLang="en-US" sz="2000" b="0" i="1" smtClean="0">
                              <a:latin typeface="+mn-lt"/>
                            </a:rPr>
                            <m:t>𝑔</m:t>
                          </m:r>
                        </m:e>
                      </m:acc>
                      <m:r>
                        <a:rPr lang="en-US" altLang="en-US" sz="2000" i="1">
                          <a:latin typeface="+mn-lt"/>
                        </a:rPr>
                        <m:t>=</m:t>
                      </m:r>
                      <m:f>
                        <m:fPr>
                          <m:ctrlPr>
                            <a:rPr lang="en-US" altLang="en-US" sz="2000" i="1">
                              <a:latin typeface="+mn-lt"/>
                            </a:rPr>
                          </m:ctrlPr>
                        </m:fPr>
                        <m:num>
                          <m:r>
                            <a:rPr lang="en-US" altLang="en-US" sz="2000" i="1">
                              <a:latin typeface="+mn-lt"/>
                            </a:rPr>
                            <m:t>𝐺𝑚</m:t>
                          </m:r>
                          <m:r>
                            <a:rPr lang="en-US" altLang="en-US" sz="2000" i="1" baseline="-25000">
                              <a:latin typeface="+mn-lt"/>
                            </a:rPr>
                            <m:t>2</m:t>
                          </m:r>
                        </m:num>
                        <m:den>
                          <m:sSup>
                            <m:sSupPr>
                              <m:ctrlPr>
                                <a:rPr lang="en-US" altLang="en-US" sz="2000" i="1">
                                  <a:latin typeface="+mn-lt"/>
                                </a:rPr>
                              </m:ctrlPr>
                            </m:sSupPr>
                            <m:e>
                              <m:r>
                                <a:rPr lang="en-US" altLang="en-US" sz="2000" i="1">
                                  <a:latin typeface="+mn-lt"/>
                                </a:rPr>
                                <m:t>𝑟</m:t>
                              </m:r>
                              <m:r>
                                <a:rPr lang="en-US" altLang="en-US" sz="2000" i="1" baseline="-25000">
                                  <a:latin typeface="+mn-lt"/>
                                </a:rPr>
                                <m:t>12</m:t>
                              </m:r>
                            </m:e>
                            <m:sup>
                              <m:r>
                                <a:rPr lang="en-US" altLang="en-US" sz="2000" i="1">
                                  <a:latin typeface="+mn-lt"/>
                                </a:rPr>
                                <m:t>2</m:t>
                              </m:r>
                            </m:sup>
                          </m:sSup>
                        </m:den>
                      </m:f>
                      <m:acc>
                        <m:accPr>
                          <m:chr m:val="̂"/>
                          <m:ctrlPr>
                            <a:rPr lang="en-US" altLang="en-US" sz="2000" i="1">
                              <a:latin typeface="+mn-lt"/>
                            </a:rPr>
                          </m:ctrlPr>
                        </m:accPr>
                        <m:e>
                          <m:r>
                            <a:rPr lang="en-US" altLang="en-US" sz="2000" i="1">
                              <a:latin typeface="+mn-lt"/>
                            </a:rPr>
                            <m:t>𝑟</m:t>
                          </m:r>
                        </m:e>
                      </m:acc>
                      <m:r>
                        <a:rPr lang="en-US" altLang="en-US" sz="2400" i="1" baseline="-25000">
                          <a:latin typeface="+mn-lt"/>
                        </a:rPr>
                        <m:t>12</m:t>
                      </m:r>
                    </m:oMath>
                  </m:oMathPara>
                </a14:m>
                <a:endParaRPr lang="en-US" altLang="en-US" sz="2000" dirty="0">
                  <a:latin typeface="+mn-lt"/>
                </a:endParaRPr>
              </a:p>
              <a:p>
                <a:pPr marL="342900" indent="-342900" eaLnBrk="1" hangingPunct="1">
                  <a:buSzPct val="65000"/>
                </a:pPr>
                <a:r>
                  <a:rPr lang="en-US" altLang="en-US" sz="2000" dirty="0">
                    <a:latin typeface="+mn-lt"/>
                  </a:rPr>
                  <a:t>Seemingly magically, gravity can also be described by what’s called a </a:t>
                </a:r>
                <a:r>
                  <a:rPr lang="en-US" altLang="en-US" sz="2000" b="1" dirty="0">
                    <a:latin typeface="+mn-lt"/>
                  </a:rPr>
                  <a:t>scalar</a:t>
                </a:r>
                <a:r>
                  <a:rPr lang="en-US" altLang="en-US" sz="2000" dirty="0">
                    <a:latin typeface="+mn-lt"/>
                  </a:rPr>
                  <a:t> (no direction) </a:t>
                </a:r>
                <a:r>
                  <a:rPr lang="en-US" altLang="en-US" sz="2000" b="1" dirty="0">
                    <a:latin typeface="+mn-lt"/>
                  </a:rPr>
                  <a:t>potential</a:t>
                </a:r>
                <a:r>
                  <a:rPr lang="en-US" altLang="en-US" sz="2000" dirty="0">
                    <a:latin typeface="+mn-lt"/>
                  </a:rPr>
                  <a:t> :</a:t>
                </a:r>
              </a:p>
              <a:p>
                <a:pPr algn="ctr" eaLnBrk="1" hangingPunct="1">
                  <a:buSzPct val="65000"/>
                  <a:buNone/>
                </a:pPr>
                <a:r>
                  <a:rPr lang="en-US" altLang="en-US" sz="2000" b="0" dirty="0">
                    <a:latin typeface="+mn-lt"/>
                    <a:ea typeface="Cambria Math" panose="02040503050406030204" pitchFamily="18" charset="0"/>
                  </a:rPr>
                  <a:t>V</a:t>
                </a:r>
                <a14:m>
                  <m:oMath xmlns:m="http://schemas.openxmlformats.org/officeDocument/2006/math">
                    <m:d>
                      <m:dPr>
                        <m:ctrlPr>
                          <a:rPr lang="en-US" altLang="en-US" sz="2000" b="0" i="1" smtClean="0">
                            <a:latin typeface="+mn-lt"/>
                            <a:ea typeface="Cambria Math" panose="02040503050406030204" pitchFamily="18" charset="0"/>
                          </a:rPr>
                        </m:ctrlPr>
                      </m:dPr>
                      <m:e>
                        <m:r>
                          <a:rPr lang="en-US" altLang="en-US" sz="2000" b="0" i="1" smtClean="0">
                            <a:latin typeface="+mn-lt"/>
                            <a:ea typeface="Cambria Math" panose="02040503050406030204" pitchFamily="18" charset="0"/>
                          </a:rPr>
                          <m:t>𝑟</m:t>
                        </m:r>
                      </m:e>
                    </m:d>
                    <m:r>
                      <a:rPr lang="en-US" altLang="en-US" sz="2000" b="0" i="1" smtClean="0">
                        <a:latin typeface="+mn-lt"/>
                        <a:ea typeface="Cambria Math" panose="02040503050406030204" pitchFamily="18" charset="0"/>
                      </a:rPr>
                      <m:t>=</m:t>
                    </m:r>
                    <m:f>
                      <m:fPr>
                        <m:ctrlPr>
                          <a:rPr lang="el-GR" altLang="en-US" sz="2000" i="1">
                            <a:latin typeface="+mn-lt"/>
                          </a:rPr>
                        </m:ctrlPr>
                      </m:fPr>
                      <m:num>
                        <m:r>
                          <a:rPr lang="en-US" altLang="en-US" sz="2000" b="0" i="1" smtClean="0">
                            <a:latin typeface="+mn-lt"/>
                          </a:rPr>
                          <m:t>−</m:t>
                        </m:r>
                        <m:r>
                          <a:rPr lang="en-US" altLang="en-US" sz="2000" i="1">
                            <a:latin typeface="+mn-lt"/>
                          </a:rPr>
                          <m:t>𝐺𝑚</m:t>
                        </m:r>
                        <m:r>
                          <a:rPr lang="en-US" altLang="en-US" sz="2000" i="1" baseline="-25000">
                            <a:latin typeface="+mn-lt"/>
                          </a:rPr>
                          <m:t>2</m:t>
                        </m:r>
                      </m:num>
                      <m:den>
                        <m:r>
                          <a:rPr lang="en-US" altLang="en-US" sz="2000" b="0" i="1" smtClean="0">
                            <a:latin typeface="+mn-lt"/>
                          </a:rPr>
                          <m:t>𝑟</m:t>
                        </m:r>
                      </m:den>
                    </m:f>
                  </m:oMath>
                </a14:m>
                <a:endParaRPr lang="en-US" altLang="en-US" sz="2000" dirty="0">
                  <a:latin typeface="+mn-lt"/>
                </a:endParaRPr>
              </a:p>
              <a:p>
                <a:pPr marL="342900" indent="-342900" eaLnBrk="1" hangingPunct="1">
                  <a:buSzPct val="65000"/>
                </a:pPr>
                <a:r>
                  <a:rPr lang="en-US" altLang="en-US" sz="2000" dirty="0">
                    <a:latin typeface="+mn-lt"/>
                  </a:rPr>
                  <a:t>And to get the gravity field from the potential, you take its gradient (spatial derivative in 3D space):</a:t>
                </a:r>
              </a:p>
              <a:p>
                <a:pPr algn="ctr" eaLnBrk="1" hangingPunct="1">
                  <a:buSzPct val="65000"/>
                  <a:buNone/>
                </a:pPr>
                <a14:m>
                  <m:oMath xmlns:m="http://schemas.openxmlformats.org/officeDocument/2006/math">
                    <m:acc>
                      <m:accPr>
                        <m:chr m:val="⃗"/>
                        <m:ctrlPr>
                          <a:rPr lang="en-US" altLang="en-US" sz="2000" i="1" smtClean="0">
                            <a:latin typeface="+mn-lt"/>
                          </a:rPr>
                        </m:ctrlPr>
                      </m:accPr>
                      <m:e>
                        <m:r>
                          <a:rPr lang="en-US" altLang="en-US" sz="2000" b="0" i="1" smtClean="0">
                            <a:latin typeface="+mn-lt"/>
                          </a:rPr>
                          <m:t>𝑔</m:t>
                        </m:r>
                      </m:e>
                    </m:acc>
                    <m:r>
                      <a:rPr lang="en-US" altLang="en-US" sz="2000" i="1">
                        <a:latin typeface="+mn-lt"/>
                      </a:rPr>
                      <m:t>=</m:t>
                    </m:r>
                    <m:r>
                      <a:rPr lang="en-US" altLang="en-US" sz="2000" b="0" i="1" smtClean="0">
                        <a:latin typeface="+mn-lt"/>
                      </a:rPr>
                      <m:t>−</m:t>
                    </m:r>
                    <m:r>
                      <a:rPr lang="en-US" altLang="en-US" sz="2000" b="0" i="1" smtClean="0">
                        <a:latin typeface="+mn-lt"/>
                        <a:ea typeface="Cambria Math" panose="02040503050406030204" pitchFamily="18" charset="0"/>
                      </a:rPr>
                      <m:t>𝛻</m:t>
                    </m:r>
                  </m:oMath>
                </a14:m>
                <a:r>
                  <a:rPr lang="en-US" altLang="en-US" sz="2000" dirty="0">
                    <a:latin typeface="+mn-lt"/>
                    <a:ea typeface="Cambria Math" panose="02040503050406030204" pitchFamily="18" charset="0"/>
                  </a:rPr>
                  <a:t> </a:t>
                </a:r>
                <a14:m>
                  <m:oMath xmlns:m="http://schemas.openxmlformats.org/officeDocument/2006/math">
                    <m:r>
                      <a:rPr lang="en-US" altLang="en-US" sz="2000" b="0" i="1" dirty="0" smtClean="0">
                        <a:latin typeface="+mn-lt"/>
                        <a:ea typeface="Cambria Math" panose="02040503050406030204" pitchFamily="18" charset="0"/>
                      </a:rPr>
                      <m:t>𝑉</m:t>
                    </m:r>
                  </m:oMath>
                </a14:m>
                <a:endParaRPr lang="en-US" altLang="en-US" sz="2000" dirty="0">
                  <a:latin typeface="+mn-lt"/>
                </a:endParaRPr>
              </a:p>
              <a:p>
                <a:pPr eaLnBrk="1" hangingPunct="1">
                  <a:buSzPct val="65000"/>
                  <a:buNone/>
                </a:pPr>
                <a:r>
                  <a:rPr lang="en-US" altLang="en-US" sz="2000" dirty="0">
                    <a:latin typeface="+mn-lt"/>
                  </a:rPr>
                  <a:t>This </a:t>
                </a:r>
                <a:r>
                  <a:rPr lang="en-US" altLang="en-US" sz="2000" b="1" dirty="0">
                    <a:latin typeface="+mn-lt"/>
                  </a:rPr>
                  <a:t>potential</a:t>
                </a:r>
                <a:r>
                  <a:rPr lang="en-US" altLang="en-US" sz="2000" dirty="0">
                    <a:latin typeface="+mn-lt"/>
                  </a:rPr>
                  <a:t> idea turns out to be really useful!</a:t>
                </a:r>
              </a:p>
              <a:p>
                <a:pPr algn="ctr" eaLnBrk="1" hangingPunct="1">
                  <a:buSzPct val="65000"/>
                  <a:buNone/>
                </a:pPr>
                <a:endParaRPr lang="en-US" altLang="en-US" sz="2000" dirty="0">
                  <a:latin typeface="+mn-lt"/>
                </a:endParaRPr>
              </a:p>
            </p:txBody>
          </p:sp>
        </mc:Choice>
        <mc:Fallback>
          <p:sp>
            <p:nvSpPr>
              <p:cNvPr id="4100" name="Rectangle 2051"/>
              <p:cNvSpPr txBox="1">
                <a:spLocks noRot="1" noChangeAspect="1" noMove="1" noResize="1" noEditPoints="1" noAdjustHandles="1" noChangeArrowheads="1" noChangeShapeType="1" noTextEdit="1"/>
              </p:cNvSpPr>
              <p:nvPr/>
            </p:nvSpPr>
            <p:spPr bwMode="auto">
              <a:xfrm>
                <a:off x="575970" y="1281203"/>
                <a:ext cx="8607669" cy="3529746"/>
              </a:xfrm>
              <a:prstGeom prst="rect">
                <a:avLst/>
              </a:prstGeom>
              <a:blipFill>
                <a:blip r:embed="rId3"/>
                <a:stretch>
                  <a:fillRect l="-736" t="-717" b="-376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1506" name="Picture 2" descr="https://upload.wikimedia.org/wikipedia/commons/thumb/d/d9/GravityPotential.jpg/300px-GravityPotent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858" y="3744118"/>
            <a:ext cx="2857500" cy="165735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0510696" y="1613659"/>
            <a:ext cx="914400" cy="914400"/>
          </a:xfrm>
          <a:prstGeom prst="ellipse">
            <a:avLst/>
          </a:prstGeom>
          <a:gradFill>
            <a:gsLst>
              <a:gs pos="50000">
                <a:srgbClr val="FF0000"/>
              </a:gs>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9077580" y="2368973"/>
            <a:ext cx="492307" cy="492307"/>
          </a:xfrm>
          <a:prstGeom prst="ellipse">
            <a:avLst/>
          </a:prstGeom>
          <a:gradFill>
            <a:gsLst>
              <a:gs pos="50000">
                <a:srgbClr val="FF0000"/>
              </a:gs>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9626836" y="2199768"/>
            <a:ext cx="847725" cy="32829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6" name="Rectangle 5"/>
              <p:cNvSpPr/>
              <p:nvPr/>
            </p:nvSpPr>
            <p:spPr>
              <a:xfrm>
                <a:off x="10709652" y="1886193"/>
                <a:ext cx="5164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a:latin typeface="+mn-lt"/>
                        </a:rPr>
                        <m:t>𝑚</m:t>
                      </m:r>
                      <m:r>
                        <a:rPr lang="en-US" altLang="en-US" i="1" baseline="-25000">
                          <a:latin typeface="+mn-lt"/>
                        </a:rPr>
                        <m:t>2</m:t>
                      </m:r>
                    </m:oMath>
                  </m:oMathPara>
                </a14:m>
                <a:endParaRPr lang="en-US" dirty="0">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10709652" y="1886193"/>
                <a:ext cx="51648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9100668" y="2418093"/>
                <a:ext cx="5164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smtClean="0">
                          <a:latin typeface="+mn-lt"/>
                        </a:rPr>
                        <m:t>𝑚</m:t>
                      </m:r>
                      <m:r>
                        <a:rPr lang="en-US" altLang="en-US" b="0" i="1" baseline="-25000" smtClean="0">
                          <a:latin typeface="+mn-lt"/>
                        </a:rPr>
                        <m:t>1</m:t>
                      </m:r>
                    </m:oMath>
                  </m:oMathPara>
                </a14:m>
                <a:endParaRPr lang="en-US" dirty="0">
                  <a:latin typeface="+mn-lt"/>
                </a:endParaRPr>
              </a:p>
            </p:txBody>
          </p:sp>
        </mc:Choice>
        <mc:Fallback>
          <p:sp>
            <p:nvSpPr>
              <p:cNvPr id="12" name="Rectangle 11"/>
              <p:cNvSpPr>
                <a:spLocks noRot="1" noChangeAspect="1" noMove="1" noResize="1" noEditPoints="1" noAdjustHandles="1" noChangeArrowheads="1" noChangeShapeType="1" noTextEdit="1"/>
              </p:cNvSpPr>
              <p:nvPr/>
            </p:nvSpPr>
            <p:spPr>
              <a:xfrm>
                <a:off x="9100668" y="2418093"/>
                <a:ext cx="516487" cy="369332"/>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earth ellips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218" y="2247997"/>
            <a:ext cx="2982302" cy="1416374"/>
          </a:xfrm>
          <a:prstGeom prst="rect">
            <a:avLst/>
          </a:prstGeom>
          <a:noFill/>
          <a:extLst>
            <a:ext uri="{909E8E84-426E-40DD-AFC4-6F175D3DCCD1}">
              <a14:hiddenFill xmlns:a14="http://schemas.microsoft.com/office/drawing/2010/main">
                <a:solidFill>
                  <a:srgbClr val="FFFFFF"/>
                </a:solidFill>
              </a14:hiddenFill>
            </a:ext>
          </a:extLst>
        </p:spPr>
      </p:pic>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8</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66625" y="317113"/>
            <a:ext cx="7162800" cy="7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b="1" dirty="0">
                <a:cs typeface="Arial" panose="020B0604020202020204" pitchFamily="34" charset="0"/>
              </a:rPr>
              <a:t>Earth’s Gravity (Newton-style)</a:t>
            </a:r>
          </a:p>
        </p:txBody>
      </p:sp>
      <mc:AlternateContent xmlns:mc="http://schemas.openxmlformats.org/markup-compatibility/2006">
        <mc:Choice xmlns:a14="http://schemas.microsoft.com/office/drawing/2010/main" Requires="a14">
          <p:sp>
            <p:nvSpPr>
              <p:cNvPr id="2" name="Rectangle 1"/>
              <p:cNvSpPr/>
              <p:nvPr/>
            </p:nvSpPr>
            <p:spPr>
              <a:xfrm>
                <a:off x="252839" y="1051569"/>
                <a:ext cx="11423559" cy="5787610"/>
              </a:xfrm>
              <a:prstGeom prst="rect">
                <a:avLst/>
              </a:prstGeom>
            </p:spPr>
            <p:txBody>
              <a:bodyPr wrap="square">
                <a:spAutoFit/>
              </a:bodyPr>
              <a:lstStyle/>
              <a:p>
                <a:pPr marL="285750" indent="-285750" eaLnBrk="1" hangingPunct="1">
                  <a:buSzPct val="65000"/>
                  <a:buFont typeface="Arial" panose="020B0604020202020204" pitchFamily="34" charset="0"/>
                  <a:buChar char="•"/>
                </a:pPr>
                <a:r>
                  <a:rPr lang="en-US" altLang="en-US" sz="2400" dirty="0"/>
                  <a:t>Because the Earth spins on its axis, there is a centrifugal acceleration, </a:t>
                </a:r>
                <a14:m>
                  <m:oMath xmlns:m="http://schemas.openxmlformats.org/officeDocument/2006/math">
                    <m:r>
                      <a:rPr lang="en-US" altLang="en-US" sz="2400" i="1" smtClean="0">
                        <a:latin typeface="Cambria Math" panose="02040503050406030204" pitchFamily="18" charset="0"/>
                        <a:ea typeface="Cambria Math" panose="02040503050406030204" pitchFamily="18" charset="0"/>
                      </a:rPr>
                      <m:t>𝜔</m:t>
                    </m:r>
                  </m:oMath>
                </a14:m>
                <a:r>
                  <a:rPr lang="en-US" altLang="en-US" sz="2400" baseline="30000" dirty="0"/>
                  <a:t>2</a:t>
                </a:r>
                <a:r>
                  <a:rPr lang="en-US" altLang="en-US" sz="2400" dirty="0"/>
                  <a:t>p, where </a:t>
                </a:r>
                <a14:m>
                  <m:oMath xmlns:m="http://schemas.openxmlformats.org/officeDocument/2006/math">
                    <m:r>
                      <a:rPr lang="en-US" altLang="en-US" sz="2400" i="1">
                        <a:latin typeface="Cambria Math" panose="02040503050406030204" pitchFamily="18" charset="0"/>
                        <a:ea typeface="Cambria Math" panose="02040503050406030204" pitchFamily="18" charset="0"/>
                      </a:rPr>
                      <m:t>𝜔</m:t>
                    </m:r>
                  </m:oMath>
                </a14:m>
                <a:r>
                  <a:rPr lang="en-US" altLang="en-US" sz="2400" dirty="0"/>
                  <a:t> is the angular velocity of the Earth’s rotation, and p is the distance out from the rotation axis.   This can also be described by a scalar potential function, </a:t>
                </a:r>
                <a:r>
                  <a:rPr lang="el-GR" altLang="en-US" sz="2400" dirty="0"/>
                  <a:t>Φ</a:t>
                </a:r>
                <a:r>
                  <a:rPr lang="en-US" altLang="en-US" sz="2400" dirty="0"/>
                  <a:t>.   This, plus the gravitation potential, V, add to give the total, or </a:t>
                </a:r>
                <a:r>
                  <a:rPr lang="en-US" altLang="en-US" sz="2400" b="1" dirty="0"/>
                  <a:t>geopotential</a:t>
                </a:r>
                <a:r>
                  <a:rPr lang="en-US" altLang="en-US" sz="2400" dirty="0"/>
                  <a:t>: “W”.</a:t>
                </a:r>
              </a:p>
              <a:p>
                <a:pPr>
                  <a:buSzPct val="65000"/>
                </a:pPr>
                <a:endParaRPr lang="en-US" altLang="en-US" sz="2400" dirty="0">
                  <a:latin typeface="+mn-lt"/>
                </a:endParaRPr>
              </a:p>
              <a:p>
                <a:pPr algn="ctr">
                  <a:buSzPct val="65000"/>
                </a:pPr>
                <a:r>
                  <a:rPr lang="en-US" altLang="en-US" sz="2400" dirty="0">
                    <a:ea typeface="Cambria Math" panose="02040503050406030204" pitchFamily="18" charset="0"/>
                  </a:rPr>
                  <a:t>W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altLang="en-US" sz="2400" dirty="0">
                    <a:ea typeface="Cambria Math" panose="02040503050406030204" pitchFamily="18" charset="0"/>
                  </a:rPr>
                  <a:t> V + </a:t>
                </a:r>
                <a:r>
                  <a:rPr lang="el-GR" altLang="en-US" sz="2400" dirty="0"/>
                  <a:t>Φ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f>
                      <m:fPr>
                        <m:ctrlPr>
                          <a:rPr lang="el-GR" altLang="en-US" sz="2400" i="1">
                            <a:latin typeface="Cambria Math" panose="02040503050406030204" pitchFamily="18" charset="0"/>
                            <a:ea typeface="Cambria Math" panose="02040503050406030204" pitchFamily="18" charset="0"/>
                          </a:rPr>
                        </m:ctrlPr>
                      </m:fPr>
                      <m:num>
                        <m:r>
                          <a:rPr lang="en-US" altLang="en-US" sz="2400" i="1">
                            <a:latin typeface="Cambria Math" panose="02040503050406030204" pitchFamily="18" charset="0"/>
                            <a:ea typeface="Cambria Math" panose="02040503050406030204" pitchFamily="18" charset="0"/>
                          </a:rPr>
                          <m:t>𝐺</m:t>
                        </m:r>
                        <m:r>
                          <a:rPr lang="en-US" altLang="en-US" sz="2400" b="0" i="1" smtClean="0">
                            <a:latin typeface="Cambria Math" panose="02040503050406030204" pitchFamily="18" charset="0"/>
                            <a:ea typeface="Cambria Math" panose="02040503050406030204" pitchFamily="18" charset="0"/>
                          </a:rPr>
                          <m:t>𝑀</m:t>
                        </m:r>
                      </m:num>
                      <m:den>
                        <m:r>
                          <a:rPr lang="en-US" altLang="en-US" sz="2400" b="0" i="1" smtClean="0">
                            <a:latin typeface="Cambria Math" panose="02040503050406030204" pitchFamily="18" charset="0"/>
                            <a:ea typeface="Cambria Math" panose="02040503050406030204" pitchFamily="18" charset="0"/>
                          </a:rPr>
                          <m:t>𝑅</m:t>
                        </m:r>
                      </m:den>
                    </m:f>
                    <m:r>
                      <a:rPr lang="en-US" altLang="en-US" sz="2400" i="1">
                        <a:latin typeface="Cambria Math" panose="02040503050406030204" pitchFamily="18" charset="0"/>
                        <a:ea typeface="Cambria Math" panose="02040503050406030204" pitchFamily="18" charset="0"/>
                      </a:rPr>
                      <m:t>+</m:t>
                    </m:r>
                    <m:f>
                      <m:fPr>
                        <m:ctrlPr>
                          <a:rPr lang="el-GR" altLang="en-US" sz="2400" i="1">
                            <a:latin typeface="Cambria Math" panose="02040503050406030204" pitchFamily="18" charset="0"/>
                            <a:ea typeface="Cambria Math" panose="02040503050406030204" pitchFamily="18" charset="0"/>
                          </a:rPr>
                        </m:ctrlPr>
                      </m:fPr>
                      <m:num>
                        <m:r>
                          <a:rPr lang="en-US" altLang="en-US" sz="2400" i="1">
                            <a:latin typeface="Cambria Math" panose="02040503050406030204" pitchFamily="18" charset="0"/>
                            <a:ea typeface="Cambria Math" panose="02040503050406030204" pitchFamily="18" charset="0"/>
                          </a:rPr>
                          <m:t>𝜔</m:t>
                        </m:r>
                        <m:r>
                          <a:rPr lang="en-US" altLang="en-US" sz="2400" i="1" baseline="30000">
                            <a:latin typeface="Cambria Math" panose="02040503050406030204" pitchFamily="18" charset="0"/>
                            <a:ea typeface="Cambria Math" panose="02040503050406030204" pitchFamily="18" charset="0"/>
                          </a:rPr>
                          <m:t>2</m:t>
                        </m:r>
                        <m:r>
                          <a:rPr lang="en-US" altLang="en-US" sz="2400" i="1">
                            <a:latin typeface="Cambria Math" panose="02040503050406030204" pitchFamily="18" charset="0"/>
                            <a:ea typeface="Cambria Math" panose="02040503050406030204" pitchFamily="18" charset="0"/>
                          </a:rPr>
                          <m:t>𝑝</m:t>
                        </m:r>
                        <m:r>
                          <a:rPr lang="en-US" altLang="en-US" sz="2400" i="1" baseline="30000">
                            <a:latin typeface="Cambria Math" panose="02040503050406030204" pitchFamily="18" charset="0"/>
                            <a:ea typeface="Cambria Math" panose="02040503050406030204" pitchFamily="18" charset="0"/>
                          </a:rPr>
                          <m:t>2</m:t>
                        </m:r>
                      </m:num>
                      <m:den>
                        <m:r>
                          <a:rPr lang="en-US" altLang="en-US" sz="2400" b="0" i="1" smtClean="0">
                            <a:latin typeface="Cambria Math" panose="02040503050406030204" pitchFamily="18" charset="0"/>
                            <a:ea typeface="Cambria Math" panose="02040503050406030204" pitchFamily="18" charset="0"/>
                          </a:rPr>
                          <m:t>2</m:t>
                        </m:r>
                      </m:den>
                    </m:f>
                    <m:r>
                      <a:rPr lang="el-GR" altLang="en-US" sz="2400" i="1">
                        <a:latin typeface="Cambria Math" panose="02040503050406030204" pitchFamily="18" charset="0"/>
                        <a:ea typeface="Cambria Math" panose="02040503050406030204" pitchFamily="18" charset="0"/>
                      </a:rPr>
                      <m:t>≈</m:t>
                    </m:r>
                    <m:r>
                      <m:rPr>
                        <m:nor/>
                      </m:rPr>
                      <a:rPr lang="en-US" altLang="en-US" sz="2400" dirty="0"/>
                      <m:t> </m:t>
                    </m:r>
                    <m:r>
                      <m:rPr>
                        <m:nor/>
                      </m:rPr>
                      <a:rPr lang="en-US" altLang="en-US" sz="2400" b="0" i="0" dirty="0" smtClean="0"/>
                      <m:t>63</m:t>
                    </m:r>
                    <m:r>
                      <m:rPr>
                        <m:nor/>
                      </m:rPr>
                      <a:rPr lang="en-US" altLang="en-US" sz="2400" b="0" i="0" dirty="0" smtClean="0"/>
                      <m:t>million</m:t>
                    </m:r>
                    <m:r>
                      <m:rPr>
                        <m:nor/>
                      </m:rPr>
                      <a:rPr lang="en-US" altLang="en-US" sz="2400" dirty="0"/>
                      <m:t> </m:t>
                    </m:r>
                    <m:r>
                      <m:rPr>
                        <m:nor/>
                      </m:rPr>
                      <a:rPr lang="en-US" altLang="en-US" sz="2400" dirty="0"/>
                      <m:t>m</m:t>
                    </m:r>
                    <m:r>
                      <m:rPr>
                        <m:nor/>
                      </m:rPr>
                      <a:rPr lang="en-US" altLang="en-US" sz="2400" baseline="30000" dirty="0"/>
                      <m:t>2</m:t>
                    </m:r>
                    <m:r>
                      <m:rPr>
                        <m:nor/>
                      </m:rPr>
                      <a:rPr lang="en-US" altLang="en-US" sz="2400" dirty="0"/>
                      <m:t>/</m:t>
                    </m:r>
                    <m:r>
                      <m:rPr>
                        <m:nor/>
                      </m:rPr>
                      <a:rPr lang="en-US" altLang="en-US" sz="2400" dirty="0"/>
                      <m:t>s</m:t>
                    </m:r>
                    <m:r>
                      <m:rPr>
                        <m:nor/>
                      </m:rPr>
                      <a:rPr lang="en-US" altLang="en-US" sz="2400" baseline="30000" dirty="0"/>
                      <m:t>2</m:t>
                    </m:r>
                  </m:oMath>
                </a14:m>
                <a:endParaRPr lang="en-US" altLang="en-US" sz="2400" dirty="0"/>
              </a:p>
              <a:p>
                <a:pPr marL="285750" indent="-285750" eaLnBrk="1" hangingPunct="1">
                  <a:buSzPct val="65000"/>
                  <a:buFont typeface="Arial" panose="020B0604020202020204" pitchFamily="34" charset="0"/>
                  <a:buChar char="•"/>
                </a:pPr>
                <a:endParaRPr lang="en-US" altLang="en-US" sz="2400" dirty="0"/>
              </a:p>
              <a:p>
                <a:pPr marL="285750" indent="-285750" eaLnBrk="1" hangingPunct="1">
                  <a:buSzPct val="65000"/>
                  <a:buFont typeface="Arial" panose="020B0604020202020204" pitchFamily="34" charset="0"/>
                  <a:buChar char="•"/>
                </a:pPr>
                <a:r>
                  <a:rPr lang="en-US" altLang="en-US" sz="2400" dirty="0"/>
                  <a:t>The upshot is that the Earth “bulges out” at the equator and its shape is best approximated by an ellipsoid (not a sphere).  </a:t>
                </a:r>
              </a:p>
              <a:p>
                <a:pPr marL="285750" indent="-285750" eaLnBrk="1" hangingPunct="1">
                  <a:buSzPct val="65000"/>
                  <a:buFont typeface="Arial" panose="020B0604020202020204" pitchFamily="34" charset="0"/>
                  <a:buChar char="•"/>
                </a:pPr>
                <a:r>
                  <a:rPr lang="en-US" altLang="en-US" sz="2400" dirty="0"/>
                  <a:t>Because of this, g varies from approximately 9.78 at the equator to 9.82 m/s</a:t>
                </a:r>
                <a:r>
                  <a:rPr lang="en-US" altLang="en-US" sz="2400" baseline="30000" dirty="0"/>
                  <a:t>2</a:t>
                </a:r>
                <a:r>
                  <a:rPr lang="en-US" altLang="en-US" sz="2400" dirty="0"/>
                  <a:t> at the north pole – you’re closer to the center of the Earth at the north pole.</a:t>
                </a:r>
              </a:p>
              <a:p>
                <a:pPr marL="285750" indent="-285750" eaLnBrk="1" hangingPunct="1">
                  <a:buSzPct val="65000"/>
                  <a:buFont typeface="Arial" panose="020B0604020202020204" pitchFamily="34" charset="0"/>
                  <a:buChar char="•"/>
                </a:pPr>
                <a:r>
                  <a:rPr lang="en-US" altLang="en-US" sz="2400" dirty="0"/>
                  <a:t>Mountain tops are further from the center of the Earth than valley floors.  g is smaller up high (“gravity is weaker”)</a:t>
                </a:r>
              </a:p>
              <a:p>
                <a:pPr marL="285750" indent="-285750" eaLnBrk="1" hangingPunct="1">
                  <a:buSzPct val="65000"/>
                  <a:buFont typeface="Arial" panose="020B0604020202020204" pitchFamily="34" charset="0"/>
                  <a:buChar char="•"/>
                </a:pPr>
                <a:r>
                  <a:rPr lang="en-US" altLang="en-US" sz="2400" dirty="0"/>
                  <a:t>And of course, some rocks are more dense than others, so locally g can be higher or lower than you might expect.</a:t>
                </a:r>
              </a:p>
            </p:txBody>
          </p:sp>
        </mc:Choice>
        <mc:Fallback>
          <p:sp>
            <p:nvSpPr>
              <p:cNvPr id="2" name="Rectangle 1"/>
              <p:cNvSpPr>
                <a:spLocks noRot="1" noChangeAspect="1" noMove="1" noResize="1" noEditPoints="1" noAdjustHandles="1" noChangeArrowheads="1" noChangeShapeType="1" noTextEdit="1"/>
              </p:cNvSpPr>
              <p:nvPr/>
            </p:nvSpPr>
            <p:spPr>
              <a:xfrm>
                <a:off x="252839" y="1051569"/>
                <a:ext cx="11423559" cy="5787610"/>
              </a:xfrm>
              <a:prstGeom prst="rect">
                <a:avLst/>
              </a:prstGeom>
              <a:blipFill>
                <a:blip r:embed="rId4"/>
                <a:stretch>
                  <a:fillRect l="-111" t="-877" r="-1332" b="-1535"/>
                </a:stretch>
              </a:blipFill>
            </p:spPr>
            <p:txBody>
              <a:bodyPr/>
              <a:lstStyle/>
              <a:p>
                <a:r>
                  <a:rPr lang="en-US">
                    <a:noFill/>
                  </a:rPr>
                  <a:t> </a:t>
                </a:r>
              </a:p>
            </p:txBody>
          </p:sp>
        </mc:Fallback>
      </mc:AlternateContent>
      <p:sp>
        <p:nvSpPr>
          <p:cNvPr id="7" name="Oval Callout 6"/>
          <p:cNvSpPr/>
          <p:nvPr/>
        </p:nvSpPr>
        <p:spPr>
          <a:xfrm>
            <a:off x="7710833" y="189192"/>
            <a:ext cx="2903536" cy="650456"/>
          </a:xfrm>
          <a:prstGeom prst="wedgeEllipseCallout">
            <a:avLst>
              <a:gd name="adj1" fmla="val -15386"/>
              <a:gd name="adj2" fmla="val 24718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No idea why it’s called W</a:t>
            </a:r>
          </a:p>
        </p:txBody>
      </p:sp>
    </p:spTree>
    <p:extLst>
      <p:ext uri="{BB962C8B-B14F-4D97-AF65-F5344CB8AC3E}">
        <p14:creationId xmlns:p14="http://schemas.microsoft.com/office/powerpoint/2010/main" val="3951922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1647286" y="734888"/>
            <a:ext cx="8629651" cy="588937"/>
          </a:xfrm>
        </p:spPr>
        <p:txBody>
          <a:bodyPr>
            <a:normAutofit fontScale="90000"/>
          </a:bodyPr>
          <a:lstStyle/>
          <a:p>
            <a:pPr eaLnBrk="1" hangingPunct="1"/>
            <a:r>
              <a:rPr lang="en-US" altLang="en-US" sz="3600" b="1" dirty="0">
                <a:latin typeface="+mn-lt"/>
                <a:cs typeface="Arial" panose="020B0604020202020204" pitchFamily="34" charset="0"/>
              </a:rPr>
              <a:t>Understanding “Potential” Part 1</a:t>
            </a:r>
          </a:p>
        </p:txBody>
      </p:sp>
      <p:sp>
        <p:nvSpPr>
          <p:cNvPr id="140" name="Rectangle 2051"/>
          <p:cNvSpPr txBox="1">
            <a:spLocks noChangeArrowheads="1"/>
          </p:cNvSpPr>
          <p:nvPr/>
        </p:nvSpPr>
        <p:spPr>
          <a:xfrm>
            <a:off x="1384834" y="4657949"/>
            <a:ext cx="3048000" cy="835037"/>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The resting water has “potential” energy just by being high up on this cliff.   </a:t>
            </a:r>
          </a:p>
        </p:txBody>
      </p:sp>
      <p:sp>
        <p:nvSpPr>
          <p:cNvPr id="153" name="Rectangle 2051"/>
          <p:cNvSpPr txBox="1">
            <a:spLocks noChangeArrowheads="1"/>
          </p:cNvSpPr>
          <p:nvPr/>
        </p:nvSpPr>
        <p:spPr>
          <a:xfrm>
            <a:off x="113475" y="5549921"/>
            <a:ext cx="11215459" cy="8776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600" dirty="0">
              <a:cs typeface="Arial" panose="020B0604020202020204" pitchFamily="34" charset="0"/>
            </a:endParaRPr>
          </a:p>
        </p:txBody>
      </p:sp>
      <p:sp>
        <p:nvSpPr>
          <p:cNvPr id="155" name="Rectangle 2051"/>
          <p:cNvSpPr txBox="1">
            <a:spLocks noChangeArrowheads="1"/>
          </p:cNvSpPr>
          <p:nvPr/>
        </p:nvSpPr>
        <p:spPr>
          <a:xfrm>
            <a:off x="5086770" y="4644038"/>
            <a:ext cx="2978264" cy="790212"/>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That potential energy can turn into real (kinetic) energy by falling.   </a:t>
            </a:r>
          </a:p>
        </p:txBody>
      </p:sp>
      <p:sp>
        <p:nvSpPr>
          <p:cNvPr id="173" name="Rectangle 2051"/>
          <p:cNvSpPr txBox="1">
            <a:spLocks noChangeArrowheads="1"/>
          </p:cNvSpPr>
          <p:nvPr/>
        </p:nvSpPr>
        <p:spPr>
          <a:xfrm>
            <a:off x="8572386" y="4608814"/>
            <a:ext cx="2870849" cy="958276"/>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cs typeface="Arial" panose="020B0604020202020204" pitchFamily="34" charset="0"/>
              </a:rPr>
              <a:t>Think of the Earth as creating a “gravity field” that masses experience. I’ve drawn potential “field lines”</a:t>
            </a:r>
          </a:p>
        </p:txBody>
      </p:sp>
      <p:sp>
        <p:nvSpPr>
          <p:cNvPr id="25625" name="Rectangle 25624"/>
          <p:cNvSpPr/>
          <p:nvPr/>
        </p:nvSpPr>
        <p:spPr>
          <a:xfrm>
            <a:off x="1200736" y="6115809"/>
            <a:ext cx="10128199" cy="400110"/>
          </a:xfrm>
          <a:prstGeom prst="rect">
            <a:avLst/>
          </a:prstGeom>
          <a:solidFill>
            <a:schemeClr val="tx2">
              <a:lumMod val="20000"/>
              <a:lumOff val="80000"/>
            </a:schemeClr>
          </a:solidFill>
          <a:ln>
            <a:solidFill>
              <a:schemeClr val="accent1"/>
            </a:solidFill>
          </a:ln>
        </p:spPr>
        <p:txBody>
          <a:bodyPr wrap="square">
            <a:spAutoFit/>
          </a:bodyPr>
          <a:lstStyle/>
          <a:p>
            <a:pPr algn="ctr"/>
            <a:r>
              <a:rPr lang="en-US" altLang="en-US" sz="2000" dirty="0">
                <a:solidFill>
                  <a:schemeClr val="tx2">
                    <a:lumMod val="75000"/>
                  </a:schemeClr>
                </a:solidFill>
                <a:latin typeface="+mn-lt"/>
                <a:cs typeface="Arial" panose="020B0604020202020204" pitchFamily="34" charset="0"/>
              </a:rPr>
              <a:t>Gravity x Height  is “Geopotential”.  This is what water “feels”.</a:t>
            </a:r>
            <a:endParaRPr lang="en-US" sz="2000" dirty="0">
              <a:solidFill>
                <a:schemeClr val="tx2">
                  <a:lumMod val="75000"/>
                </a:schemeClr>
              </a:solidFill>
              <a:latin typeface="+mn-lt"/>
            </a:endParaRPr>
          </a:p>
        </p:txBody>
      </p:sp>
      <p:grpSp>
        <p:nvGrpSpPr>
          <p:cNvPr id="4" name="Group 3"/>
          <p:cNvGrpSpPr/>
          <p:nvPr/>
        </p:nvGrpSpPr>
        <p:grpSpPr>
          <a:xfrm>
            <a:off x="1956333" y="1816234"/>
            <a:ext cx="1846492" cy="2745593"/>
            <a:chOff x="389506" y="857542"/>
            <a:chExt cx="1785938" cy="2686552"/>
          </a:xfrm>
        </p:grpSpPr>
        <p:cxnSp>
          <p:nvCxnSpPr>
            <p:cNvPr id="42" name="Straight Connector 41"/>
            <p:cNvCxnSpPr/>
            <p:nvPr/>
          </p:nvCxnSpPr>
          <p:spPr>
            <a:xfrm>
              <a:off x="421686" y="1528487"/>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1250907" y="1536978"/>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250907" y="3044991"/>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604" name="Rectangle 25603"/>
            <p:cNvSpPr/>
            <p:nvPr/>
          </p:nvSpPr>
          <p:spPr>
            <a:xfrm>
              <a:off x="400050" y="1516975"/>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1250906" y="3028926"/>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06" name="Straight Arrow Connector 25605"/>
            <p:cNvCxnSpPr/>
            <p:nvPr/>
          </p:nvCxnSpPr>
          <p:spPr>
            <a:xfrm>
              <a:off x="1393237" y="1536266"/>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5608" name="TextBox 25607"/>
            <p:cNvSpPr txBox="1"/>
            <p:nvPr/>
          </p:nvSpPr>
          <p:spPr>
            <a:xfrm>
              <a:off x="1393237" y="2348985"/>
              <a:ext cx="296443" cy="361390"/>
            </a:xfrm>
            <a:prstGeom prst="rect">
              <a:avLst/>
            </a:prstGeom>
            <a:noFill/>
          </p:spPr>
          <p:txBody>
            <a:bodyPr wrap="none" rtlCol="0">
              <a:spAutoFit/>
            </a:bodyPr>
            <a:lstStyle/>
            <a:p>
              <a:r>
                <a:rPr lang="en-US" dirty="0">
                  <a:solidFill>
                    <a:schemeClr val="accent1">
                      <a:lumMod val="75000"/>
                    </a:schemeClr>
                  </a:solidFill>
                  <a:latin typeface="+mn-lt"/>
                </a:rPr>
                <a:t>h</a:t>
              </a:r>
            </a:p>
          </p:txBody>
        </p:sp>
        <p:sp>
          <p:nvSpPr>
            <p:cNvPr id="25603" name="Can 25602"/>
            <p:cNvSpPr/>
            <p:nvPr/>
          </p:nvSpPr>
          <p:spPr>
            <a:xfrm>
              <a:off x="707436" y="1155831"/>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9506" y="857542"/>
              <a:ext cx="1785938" cy="2684597"/>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grpSp>
        <p:nvGrpSpPr>
          <p:cNvPr id="3" name="Group 2"/>
          <p:cNvGrpSpPr/>
          <p:nvPr/>
        </p:nvGrpSpPr>
        <p:grpSpPr>
          <a:xfrm>
            <a:off x="5512334" y="1816232"/>
            <a:ext cx="1804944" cy="2734604"/>
            <a:chOff x="3117396" y="859033"/>
            <a:chExt cx="1789137" cy="2676818"/>
          </a:xfrm>
        </p:grpSpPr>
        <p:grpSp>
          <p:nvGrpSpPr>
            <p:cNvPr id="25628" name="Group 25627"/>
            <p:cNvGrpSpPr/>
            <p:nvPr/>
          </p:nvGrpSpPr>
          <p:grpSpPr>
            <a:xfrm>
              <a:off x="3117396" y="1484899"/>
              <a:ext cx="1781175" cy="2050237"/>
              <a:chOff x="4178300" y="2007100"/>
              <a:chExt cx="2374900" cy="2733649"/>
            </a:xfrm>
            <a:solidFill>
              <a:schemeClr val="tx1">
                <a:lumMod val="75000"/>
              </a:schemeClr>
            </a:solidFill>
          </p:grpSpPr>
          <p:sp>
            <p:nvSpPr>
              <p:cNvPr id="161" name="Rectangle 160"/>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62" name="Rectangle 161"/>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sp>
          <p:nvSpPr>
            <p:cNvPr id="25610" name="Teardrop 25609"/>
            <p:cNvSpPr/>
            <p:nvPr/>
          </p:nvSpPr>
          <p:spPr>
            <a:xfrm rot="19145769">
              <a:off x="4182741" y="2591438"/>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12" name="Straight Connector 25611"/>
            <p:cNvCxnSpPr/>
            <p:nvPr/>
          </p:nvCxnSpPr>
          <p:spPr>
            <a:xfrm>
              <a:off x="4238625" y="2101903"/>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352925" y="2002474"/>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467225" y="2101903"/>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158" name="Can 157"/>
            <p:cNvSpPr/>
            <p:nvPr/>
          </p:nvSpPr>
          <p:spPr>
            <a:xfrm rot="6278685">
              <a:off x="3750932" y="1121676"/>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3120595" y="859033"/>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grpSp>
        <p:nvGrpSpPr>
          <p:cNvPr id="2" name="Group 1"/>
          <p:cNvGrpSpPr/>
          <p:nvPr/>
        </p:nvGrpSpPr>
        <p:grpSpPr>
          <a:xfrm>
            <a:off x="9131834" y="1816232"/>
            <a:ext cx="1757408" cy="2742600"/>
            <a:chOff x="5829300" y="857251"/>
            <a:chExt cx="1794306" cy="2684596"/>
          </a:xfrm>
        </p:grpSpPr>
        <p:cxnSp>
          <p:nvCxnSpPr>
            <p:cNvPr id="172" name="Straight Connector 171"/>
            <p:cNvCxnSpPr/>
            <p:nvPr/>
          </p:nvCxnSpPr>
          <p:spPr>
            <a:xfrm>
              <a:off x="5909105" y="1508484"/>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738326" y="3024988"/>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5629" name="Group 25628"/>
            <p:cNvGrpSpPr/>
            <p:nvPr/>
          </p:nvGrpSpPr>
          <p:grpSpPr>
            <a:xfrm>
              <a:off x="5829301" y="1491611"/>
              <a:ext cx="1794305" cy="2050236"/>
              <a:chOff x="7772400" y="1988814"/>
              <a:chExt cx="2392407" cy="2733648"/>
            </a:xfrm>
            <a:solidFill>
              <a:schemeClr val="tx1">
                <a:lumMod val="75000"/>
              </a:schemeClr>
            </a:solidFill>
          </p:grpSpPr>
          <p:sp>
            <p:nvSpPr>
              <p:cNvPr id="177" name="Rectangle 176"/>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3" name="Straight Connector 222"/>
            <p:cNvCxnSpPr/>
            <p:nvPr/>
          </p:nvCxnSpPr>
          <p:spPr>
            <a:xfrm>
              <a:off x="6817178" y="2700969"/>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6817178" y="2430161"/>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817178" y="2159352"/>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817178" y="1888544"/>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817178" y="1600200"/>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5" name="Freeform 234"/>
            <p:cNvSpPr/>
            <p:nvPr/>
          </p:nvSpPr>
          <p:spPr>
            <a:xfrm>
              <a:off x="6747205" y="2941706"/>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71" name="Rectangle 170"/>
            <p:cNvSpPr/>
            <p:nvPr/>
          </p:nvSpPr>
          <p:spPr>
            <a:xfrm>
              <a:off x="5829300" y="857251"/>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76" name="Can 175"/>
            <p:cNvSpPr/>
            <p:nvPr/>
          </p:nvSpPr>
          <p:spPr>
            <a:xfrm rot="6278685">
              <a:off x="6459637" y="1107961"/>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5086770" y="5652075"/>
            <a:ext cx="2143728" cy="338554"/>
          </a:xfrm>
          <a:prstGeom prst="rect">
            <a:avLst/>
          </a:prstGeom>
        </p:spPr>
        <p:txBody>
          <a:bodyPr wrap="none">
            <a:spAutoFit/>
          </a:bodyPr>
          <a:lstStyle/>
          <a:p>
            <a:pPr>
              <a:buSzPct val="65000"/>
            </a:pPr>
            <a:r>
              <a:rPr lang="en-US" altLang="en-US" sz="1600" dirty="0">
                <a:latin typeface="+mn-lt"/>
                <a:cs typeface="Arial" panose="020B0604020202020204" pitchFamily="34" charset="0"/>
              </a:rPr>
              <a:t>Energy = ½ mv</a:t>
            </a:r>
            <a:r>
              <a:rPr lang="en-US" altLang="en-US" sz="1600" baseline="30000" dirty="0">
                <a:latin typeface="+mn-lt"/>
                <a:cs typeface="Arial" panose="020B0604020202020204" pitchFamily="34" charset="0"/>
              </a:rPr>
              <a:t>2</a:t>
            </a:r>
            <a:r>
              <a:rPr lang="en-US" altLang="en-US" sz="1600" dirty="0">
                <a:latin typeface="+mn-lt"/>
                <a:cs typeface="Arial" panose="020B0604020202020204" pitchFamily="34" charset="0"/>
              </a:rPr>
              <a:t> (= </a:t>
            </a:r>
            <a:r>
              <a:rPr lang="en-US" altLang="en-US" sz="1600" dirty="0" err="1">
                <a:latin typeface="+mn-lt"/>
                <a:cs typeface="Arial" panose="020B0604020202020204" pitchFamily="34" charset="0"/>
              </a:rPr>
              <a:t>mgh</a:t>
            </a:r>
            <a:r>
              <a:rPr lang="en-US" altLang="en-US" sz="1600" dirty="0">
                <a:latin typeface="+mn-lt"/>
                <a:cs typeface="Arial" panose="020B0604020202020204" pitchFamily="34" charset="0"/>
              </a:rPr>
              <a:t>)</a:t>
            </a:r>
          </a:p>
        </p:txBody>
      </p:sp>
      <p:sp>
        <p:nvSpPr>
          <p:cNvPr id="43" name="Rectangle 42"/>
          <p:cNvSpPr/>
          <p:nvPr/>
        </p:nvSpPr>
        <p:spPr>
          <a:xfrm>
            <a:off x="1384834" y="5608659"/>
            <a:ext cx="1316771" cy="338554"/>
          </a:xfrm>
          <a:prstGeom prst="rect">
            <a:avLst/>
          </a:prstGeom>
        </p:spPr>
        <p:txBody>
          <a:bodyPr wrap="none">
            <a:spAutoFit/>
          </a:bodyPr>
          <a:lstStyle/>
          <a:p>
            <a:pPr>
              <a:buSzPct val="65000"/>
            </a:pPr>
            <a:r>
              <a:rPr lang="en-US" altLang="en-US" sz="1600" dirty="0">
                <a:latin typeface="+mn-lt"/>
                <a:cs typeface="Arial" panose="020B0604020202020204" pitchFamily="34" charset="0"/>
              </a:rPr>
              <a:t>Energy = </a:t>
            </a:r>
            <a:r>
              <a:rPr lang="en-US" altLang="en-US" sz="1600" dirty="0" err="1">
                <a:latin typeface="+mn-lt"/>
                <a:cs typeface="Arial" panose="020B0604020202020204" pitchFamily="34" charset="0"/>
              </a:rPr>
              <a:t>mgh</a:t>
            </a:r>
            <a:endParaRPr lang="en-US" altLang="en-US" sz="1600" dirty="0">
              <a:latin typeface="+mn-lt"/>
              <a:cs typeface="Arial" panose="020B0604020202020204" pitchFamily="34" charset="0"/>
            </a:endParaRPr>
          </a:p>
        </p:txBody>
      </p:sp>
      <p:sp>
        <p:nvSpPr>
          <p:cNvPr id="44" name="Rectangle 43"/>
          <p:cNvSpPr/>
          <p:nvPr/>
        </p:nvSpPr>
        <p:spPr>
          <a:xfrm>
            <a:off x="8572385" y="5636948"/>
            <a:ext cx="1329018" cy="338554"/>
          </a:xfrm>
          <a:prstGeom prst="rect">
            <a:avLst/>
          </a:prstGeom>
        </p:spPr>
        <p:txBody>
          <a:bodyPr wrap="none">
            <a:spAutoFit/>
          </a:bodyPr>
          <a:lstStyle/>
          <a:p>
            <a:pPr>
              <a:buSzPct val="65000"/>
            </a:pPr>
            <a:r>
              <a:rPr lang="en-US" altLang="en-US" sz="1600" dirty="0">
                <a:latin typeface="+mn-lt"/>
                <a:cs typeface="Arial" panose="020B0604020202020204" pitchFamily="34" charset="0"/>
              </a:rPr>
              <a:t>Potential = </a:t>
            </a:r>
            <a:r>
              <a:rPr lang="en-US" altLang="en-US" sz="1600" dirty="0" err="1">
                <a:latin typeface="+mn-lt"/>
                <a:cs typeface="Arial" panose="020B0604020202020204" pitchFamily="34" charset="0"/>
              </a:rPr>
              <a:t>gh</a:t>
            </a:r>
            <a:endParaRPr lang="en-US" altLang="en-US" sz="1600" dirty="0">
              <a:latin typeface="+mn-lt"/>
              <a:cs typeface="Arial" panose="020B0604020202020204" pitchFamily="34" charset="0"/>
            </a:endParaRPr>
          </a:p>
        </p:txBody>
      </p:sp>
    </p:spTree>
    <p:extLst>
      <p:ext uri="{BB962C8B-B14F-4D97-AF65-F5344CB8AC3E}">
        <p14:creationId xmlns:p14="http://schemas.microsoft.com/office/powerpoint/2010/main" val="4131352884"/>
      </p:ext>
    </p:extLst>
  </p:cSld>
  <p:clrMapOvr>
    <a:masterClrMapping/>
  </p:clrMapOvr>
  <p:transition spd="slow"/>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NGSPowerPointTemplate</Template>
  <TotalTime>28295</TotalTime>
  <Words>5866</Words>
  <Application>Microsoft Macintosh PowerPoint</Application>
  <PresentationFormat>Widescreen</PresentationFormat>
  <Paragraphs>1623</Paragraphs>
  <Slides>55</Slides>
  <Notes>36</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66" baseType="lpstr">
      <vt:lpstr>ＭＳ Ｐゴシック</vt:lpstr>
      <vt:lpstr>Arial</vt:lpstr>
      <vt:lpstr>Calibri</vt:lpstr>
      <vt:lpstr>Cambria Math</vt:lpstr>
      <vt:lpstr>Symbol</vt:lpstr>
      <vt:lpstr>Times New Roman</vt:lpstr>
      <vt:lpstr>Wingdings</vt:lpstr>
      <vt:lpstr>NGSPowerPointTemplate</vt:lpstr>
      <vt:lpstr>1_Office Theme</vt:lpstr>
      <vt:lpstr>Office Theme</vt:lpstr>
      <vt:lpstr>Equation</vt:lpstr>
      <vt:lpstr>PowerPoint Presentation</vt:lpstr>
      <vt:lpstr>A Bit About Me</vt:lpstr>
      <vt:lpstr>Outline</vt:lpstr>
      <vt:lpstr>Gravity Descriptions Throughout History (Western Civ. Version…)</vt:lpstr>
      <vt:lpstr>PowerPoint Presentation</vt:lpstr>
      <vt:lpstr>PowerPoint Presentation</vt:lpstr>
      <vt:lpstr>PowerPoint Presentation</vt:lpstr>
      <vt:lpstr>PowerPoint Presentation</vt:lpstr>
      <vt:lpstr>Understanding “Potential” Part 1</vt:lpstr>
      <vt:lpstr>Understanding “Potential” Part 2</vt:lpstr>
      <vt:lpstr>Properties of Earth’s Gravity Field, W</vt:lpstr>
      <vt:lpstr>Wait, one last detail!</vt:lpstr>
      <vt:lpstr>Okay, so gravity is apparently important for “correcting” heights to better predict where  water will flow.   How does this work in practice?</vt:lpstr>
      <vt:lpstr>PowerPoint Presentation</vt:lpstr>
      <vt:lpstr>To get Orthometric Heights, We Need the Undulation…</vt:lpstr>
      <vt:lpstr>PowerPoint Presentation</vt:lpstr>
      <vt:lpstr>GRAV-D Status April 2024: 100%</vt:lpstr>
      <vt:lpstr>Airborne Gravimetry</vt:lpstr>
      <vt:lpstr>And Finally, The Undulation:  The Latest “Beta” Geoid Model </vt:lpstr>
      <vt:lpstr>An Actual, Practical Example:  Shorelines</vt:lpstr>
      <vt:lpstr>Other uses of Terrestrial Gravity at NGS</vt:lpstr>
      <vt:lpstr>PowerPoint Presentation</vt:lpstr>
      <vt:lpstr>PowerPoint Presentation</vt:lpstr>
      <vt:lpstr>Relative Instrument Principles</vt:lpstr>
      <vt:lpstr>Absolute Gravity Meters</vt:lpstr>
      <vt:lpstr>Pendulums</vt:lpstr>
      <vt:lpstr>FG5 Principle of Operation</vt:lpstr>
      <vt:lpstr>Interferometry</vt:lpstr>
      <vt:lpstr>g Determination</vt:lpstr>
      <vt:lpstr>PowerPoint Presentation</vt:lpstr>
      <vt:lpstr>Cold Atom Gravimeters</vt:lpstr>
      <vt:lpstr>Standard Corrections in Absolute Accuracy</vt:lpstr>
      <vt:lpstr>Jim Faller’s “Sea of Problems”</vt:lpstr>
      <vt:lpstr>Okay, so how do we know these things work?</vt:lpstr>
      <vt:lpstr>Aside:  Metrology and the BIPM</vt:lpstr>
      <vt:lpstr>Metrology - How do we know these things work?</vt:lpstr>
      <vt:lpstr>Back to Comparing Absolute Instruments…</vt:lpstr>
      <vt:lpstr>Absolute Instrument Comparisons – cont.</vt:lpstr>
      <vt:lpstr>(And there’s even more math…)</vt:lpstr>
      <vt:lpstr>Example of Absolute Comparison Results</vt:lpstr>
      <vt:lpstr>Another Example…</vt:lpstr>
      <vt:lpstr>The Latest ICAG was at Table Mountain, Boulder Colorado</vt:lpstr>
      <vt:lpstr>TMGO Pier Layout</vt:lpstr>
      <vt:lpstr>Comparison “Overlap” Statistics</vt:lpstr>
      <vt:lpstr>Keeping track of small gravity changes during the comparison…</vt:lpstr>
      <vt:lpstr>And the Envelope, Please:  Preliminary Results from ICAG23</vt:lpstr>
      <vt:lpstr>Okay, so we know these instruments work!   Now what?</vt:lpstr>
      <vt:lpstr>A Picture is Worth a Thousand Words (?) </vt:lpstr>
      <vt:lpstr>Moving Forward – the International Terrestrial Gravity Refence System/Frame</vt:lpstr>
      <vt:lpstr>Final Slide!   How good is 2 µGal?</vt:lpstr>
      <vt:lpstr>PowerPoint Presentation</vt:lpstr>
      <vt:lpstr>A Short History of Global Gravity Observations</vt:lpstr>
      <vt:lpstr>IGSN71</vt:lpstr>
      <vt:lpstr>IGSN71</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van Westrum</dc:creator>
  <cp:lastModifiedBy>Derek van Westrum</cp:lastModifiedBy>
  <cp:revision>233</cp:revision>
  <cp:lastPrinted>2020-03-09T12:10:19Z</cp:lastPrinted>
  <dcterms:created xsi:type="dcterms:W3CDTF">2015-04-01T01:29:23Z</dcterms:created>
  <dcterms:modified xsi:type="dcterms:W3CDTF">2024-04-11T17:11:07Z</dcterms:modified>
</cp:coreProperties>
</file>