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7" r:id="rId2"/>
    <p:sldId id="258" r:id="rId3"/>
    <p:sldId id="329" r:id="rId4"/>
    <p:sldId id="324" r:id="rId5"/>
    <p:sldId id="346" r:id="rId6"/>
    <p:sldId id="256" r:id="rId7"/>
    <p:sldId id="260" r:id="rId8"/>
    <p:sldId id="347" r:id="rId9"/>
    <p:sldId id="263" r:id="rId10"/>
    <p:sldId id="264" r:id="rId11"/>
    <p:sldId id="268" r:id="rId12"/>
    <p:sldId id="270" r:id="rId13"/>
    <p:sldId id="269" r:id="rId14"/>
    <p:sldId id="272" r:id="rId15"/>
    <p:sldId id="267" r:id="rId16"/>
    <p:sldId id="266" r:id="rId17"/>
    <p:sldId id="265" r:id="rId18"/>
    <p:sldId id="271" r:id="rId19"/>
    <p:sldId id="353" r:id="rId20"/>
    <p:sldId id="314" r:id="rId21"/>
    <p:sldId id="273" r:id="rId22"/>
    <p:sldId id="277" r:id="rId23"/>
    <p:sldId id="276" r:id="rId24"/>
    <p:sldId id="275" r:id="rId25"/>
    <p:sldId id="313" r:id="rId26"/>
    <p:sldId id="331" r:id="rId27"/>
    <p:sldId id="292" r:id="rId28"/>
    <p:sldId id="274" r:id="rId29"/>
    <p:sldId id="351" r:id="rId30"/>
    <p:sldId id="282" r:id="rId31"/>
    <p:sldId id="279" r:id="rId32"/>
    <p:sldId id="280" r:id="rId33"/>
    <p:sldId id="281" r:id="rId34"/>
    <p:sldId id="283" r:id="rId35"/>
    <p:sldId id="284" r:id="rId36"/>
    <p:sldId id="285" r:id="rId37"/>
    <p:sldId id="286" r:id="rId38"/>
    <p:sldId id="288" r:id="rId39"/>
    <p:sldId id="307" r:id="rId40"/>
    <p:sldId id="330" r:id="rId41"/>
    <p:sldId id="290" r:id="rId42"/>
    <p:sldId id="308" r:id="rId43"/>
    <p:sldId id="291" r:id="rId44"/>
    <p:sldId id="304" r:id="rId45"/>
    <p:sldId id="325" r:id="rId46"/>
    <p:sldId id="309" r:id="rId47"/>
    <p:sldId id="298" r:id="rId48"/>
    <p:sldId id="310" r:id="rId49"/>
    <p:sldId id="306" r:id="rId50"/>
    <p:sldId id="299" r:id="rId51"/>
    <p:sldId id="294" r:id="rId52"/>
    <p:sldId id="296" r:id="rId53"/>
    <p:sldId id="315" r:id="rId54"/>
    <p:sldId id="311" r:id="rId55"/>
    <p:sldId id="339" r:id="rId56"/>
    <p:sldId id="343" r:id="rId57"/>
    <p:sldId id="305"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28" d="100"/>
          <a:sy n="128" d="100"/>
        </p:scale>
        <p:origin x="1134" y="120"/>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4187126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3133382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rial" panose="020B0604020202020204" pitchFamily="34" charset="0"/>
              </a:rPr>
              <a:t>"Now crossing the land / water interface for improved coastal &amp; riverine modeling"</a:t>
            </a:r>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844384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78087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1844372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40</a:t>
            </a:fld>
            <a:endParaRPr lang="en-US"/>
          </a:p>
        </p:txBody>
      </p:sp>
    </p:spTree>
    <p:extLst>
      <p:ext uri="{BB962C8B-B14F-4D97-AF65-F5344CB8AC3E}">
        <p14:creationId xmlns:p14="http://schemas.microsoft.com/office/powerpoint/2010/main" val="328352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2666750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643771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44</a:t>
            </a:fld>
            <a:endParaRPr lang="en-US"/>
          </a:p>
        </p:txBody>
      </p:sp>
    </p:spTree>
    <p:extLst>
      <p:ext uri="{BB962C8B-B14F-4D97-AF65-F5344CB8AC3E}">
        <p14:creationId xmlns:p14="http://schemas.microsoft.com/office/powerpoint/2010/main" val="1710927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45</a:t>
            </a:fld>
            <a:endParaRPr lang="en-US"/>
          </a:p>
        </p:txBody>
      </p:sp>
    </p:spTree>
    <p:extLst>
      <p:ext uri="{BB962C8B-B14F-4D97-AF65-F5344CB8AC3E}">
        <p14:creationId xmlns:p14="http://schemas.microsoft.com/office/powerpoint/2010/main" val="2681107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2818841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47</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675910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https://geodesy.noaa.gov/datasheets/passive-marks/index.html</a:t>
            </a:r>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51</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52</a:t>
            </a:fld>
            <a:endParaRPr lang="en-US"/>
          </a:p>
        </p:txBody>
      </p:sp>
    </p:spTree>
    <p:extLst>
      <p:ext uri="{BB962C8B-B14F-4D97-AF65-F5344CB8AC3E}">
        <p14:creationId xmlns:p14="http://schemas.microsoft.com/office/powerpoint/2010/main" val="605319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53</a:t>
            </a:fld>
            <a:endParaRPr lang="en-US"/>
          </a:p>
        </p:txBody>
      </p:sp>
    </p:spTree>
    <p:extLst>
      <p:ext uri="{BB962C8B-B14F-4D97-AF65-F5344CB8AC3E}">
        <p14:creationId xmlns:p14="http://schemas.microsoft.com/office/powerpoint/2010/main" val="272109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54</a:t>
            </a:fld>
            <a:endParaRPr lang="en-US"/>
          </a:p>
        </p:txBody>
      </p:sp>
    </p:spTree>
    <p:extLst>
      <p:ext uri="{BB962C8B-B14F-4D97-AF65-F5344CB8AC3E}">
        <p14:creationId xmlns:p14="http://schemas.microsoft.com/office/powerpoint/2010/main" val="83104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55</a:t>
            </a:fld>
            <a:endParaRPr lang="en-US"/>
          </a:p>
        </p:txBody>
      </p:sp>
    </p:spTree>
    <p:extLst>
      <p:ext uri="{BB962C8B-B14F-4D97-AF65-F5344CB8AC3E}">
        <p14:creationId xmlns:p14="http://schemas.microsoft.com/office/powerpoint/2010/main" val="3208159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56</a:t>
            </a:fld>
            <a:endParaRPr lang="en-US"/>
          </a:p>
        </p:txBody>
      </p:sp>
    </p:spTree>
    <p:extLst>
      <p:ext uri="{BB962C8B-B14F-4D97-AF65-F5344CB8AC3E}">
        <p14:creationId xmlns:p14="http://schemas.microsoft.com/office/powerpoint/2010/main" val="454900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57</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218942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1548821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4/16/2025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6.emf"/><Relationship Id="rId5" Type="http://schemas.openxmlformats.org/officeDocument/2006/relationships/oleObject" Target="../embeddings/oleObject1.bin"/><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4.jpg"/><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geodesy.noaa.gov/library/pdfs/NOAA_TM_NOS_NGS_0092.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9.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362639"/>
            <a:ext cx="7772400" cy="1756862"/>
          </a:xfrm>
        </p:spPr>
        <p:txBody>
          <a:bodyPr>
            <a:normAutofit/>
          </a:bodyPr>
          <a:lstStyle/>
          <a:p>
            <a:r>
              <a:rPr lang="en-US" sz="3200" dirty="0">
                <a:solidFill>
                  <a:srgbClr val="002E97"/>
                </a:solidFill>
                <a:latin typeface="+mn-lt"/>
                <a:cs typeface="Times New Roman" panose="02020603050405020304" pitchFamily="18" charset="0"/>
              </a:rPr>
              <a:t>The Modernized National </a:t>
            </a:r>
            <a:br>
              <a:rPr lang="en-US" sz="3200" dirty="0">
                <a:solidFill>
                  <a:srgbClr val="002E97"/>
                </a:solidFill>
                <a:latin typeface="+mn-lt"/>
                <a:cs typeface="Times New Roman" panose="02020603050405020304" pitchFamily="18" charset="0"/>
              </a:rPr>
            </a:br>
            <a:r>
              <a:rPr lang="en-US" sz="3200" dirty="0">
                <a:solidFill>
                  <a:srgbClr val="002E97"/>
                </a:solidFill>
                <a:latin typeface="+mn-lt"/>
                <a:cs typeface="Times New Roman" panose="02020603050405020304" pitchFamily="18" charset="0"/>
              </a:rPr>
              <a:t>Spatial Reference System</a:t>
            </a:r>
            <a:br>
              <a:rPr lang="en-US" sz="3200" dirty="0">
                <a:solidFill>
                  <a:srgbClr val="002E97"/>
                </a:solidFill>
                <a:latin typeface="+mn-lt"/>
                <a:cs typeface="Times New Roman" panose="02020603050405020304" pitchFamily="18" charset="0"/>
              </a:rPr>
            </a:br>
            <a:r>
              <a:rPr lang="en-US" sz="3200" dirty="0">
                <a:solidFill>
                  <a:srgbClr val="002E97"/>
                </a:solidFill>
                <a:latin typeface="+mn-lt"/>
                <a:cs typeface="Times New Roman" panose="02020603050405020304" pitchFamily="18" charset="0"/>
              </a:rPr>
              <a:t>is almost here!</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476515"/>
            <a:ext cx="6400800" cy="794478"/>
          </a:xfrm>
        </p:spPr>
        <p:txBody>
          <a:bodyPr>
            <a:normAutofit/>
          </a:bodyPr>
          <a:lstStyle/>
          <a:p>
            <a:r>
              <a:rPr lang="en-US" dirty="0">
                <a:solidFill>
                  <a:srgbClr val="002E97"/>
                </a:solidFill>
                <a:latin typeface="+mn-lt"/>
                <a:cs typeface="Times New Roman" panose="02020603050405020304" pitchFamily="18" charset="0"/>
              </a:rPr>
              <a:t>2025 Big Sky </a:t>
            </a:r>
            <a:r>
              <a:rPr lang="en-US" dirty="0" err="1">
                <a:solidFill>
                  <a:srgbClr val="002E97"/>
                </a:solidFill>
                <a:latin typeface="+mn-lt"/>
                <a:cs typeface="Times New Roman" panose="02020603050405020304" pitchFamily="18" charset="0"/>
              </a:rPr>
              <a:t>GeoCon</a:t>
            </a:r>
            <a:endParaRPr lang="en-US" dirty="0">
              <a:solidFill>
                <a:srgbClr val="002E97"/>
              </a:solidFill>
              <a:latin typeface="+mn-lt"/>
              <a:cs typeface="Times New Roman" panose="02020603050405020304" pitchFamily="18" charset="0"/>
            </a:endParaRP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608133" cy="369332"/>
          </a:xfrm>
          <a:prstGeom prst="rect">
            <a:avLst/>
          </a:prstGeom>
          <a:noFill/>
        </p:spPr>
        <p:txBody>
          <a:bodyPr wrap="none" rtlCol="0">
            <a:spAutoFit/>
          </a:bodyPr>
          <a:lstStyle/>
          <a:p>
            <a:r>
              <a:rPr lang="en-US" dirty="0">
                <a:solidFill>
                  <a:srgbClr val="002E97"/>
                </a:solidFill>
              </a:rPr>
              <a:t>April 16, 2025</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NGS’s Historical Horizontal Networks</a:t>
            </a:r>
          </a:p>
        </p:txBody>
      </p:sp>
      <p:pic>
        <p:nvPicPr>
          <p:cNvPr id="4" name="Picture 1" descr="US Standard Datum of 1900 map">
            <a:extLst>
              <a:ext uri="{FF2B5EF4-FFF2-40B4-BE49-F238E27FC236}">
                <a16:creationId xmlns:a16="http://schemas.microsoft.com/office/drawing/2014/main" id="{151AA029-83B3-424B-9FB4-7F24824C3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4F81E9C-7FDA-440F-B915-59C84878E56D}"/>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6" name="Rectangle 2">
            <a:extLst>
              <a:ext uri="{FF2B5EF4-FFF2-40B4-BE49-F238E27FC236}">
                <a16:creationId xmlns:a16="http://schemas.microsoft.com/office/drawing/2014/main" id="{51AFC003-0913-4DDE-BCBB-D3FF6F5CB1DC}"/>
              </a:ext>
            </a:extLst>
          </p:cNvPr>
          <p:cNvSpPr txBox="1"/>
          <p:nvPr/>
        </p:nvSpPr>
        <p:spPr>
          <a:xfrm>
            <a:off x="973192" y="3842823"/>
            <a:ext cx="244073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7" name="Picture 1" descr="North American Datum of 1927 Map">
            <a:extLst>
              <a:ext uri="{FF2B5EF4-FFF2-40B4-BE49-F238E27FC236}">
                <a16:creationId xmlns:a16="http://schemas.microsoft.com/office/drawing/2014/main" id="{BCC885FE-84EA-4C1E-8966-13A78362EF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ECBAFDF-77EE-473A-9D46-7779761315D9}"/>
              </a:ext>
            </a:extLst>
          </p:cNvPr>
          <p:cNvSpPr txBox="1"/>
          <p:nvPr/>
        </p:nvSpPr>
        <p:spPr>
          <a:xfrm>
            <a:off x="4594343" y="3842823"/>
            <a:ext cx="3833740"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807420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200" dirty="0">
                <a:solidFill>
                  <a:srgbClr val="002E97"/>
                </a:solidFill>
                <a:latin typeface="+mn-lt"/>
                <a:cs typeface="Times New Roman" panose="02020603050405020304" pitchFamily="18" charset="0"/>
              </a:rPr>
              <a:t>1983 Control Networks</a:t>
            </a:r>
          </a:p>
        </p:txBody>
      </p:sp>
      <p:pic>
        <p:nvPicPr>
          <p:cNvPr id="4" name="Picture 3" descr="Status of Horizontal Control 1983">
            <a:extLst>
              <a:ext uri="{FF2B5EF4-FFF2-40B4-BE49-F238E27FC236}">
                <a16:creationId xmlns:a16="http://schemas.microsoft.com/office/drawing/2014/main" id="{52CF425C-773F-45A4-B701-F2451DB573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6B4027-B52B-4036-AAF7-FC3D49F71EE5}"/>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6" name="Picture 1" descr="Status of Vertical Control 1983">
            <a:extLst>
              <a:ext uri="{FF2B5EF4-FFF2-40B4-BE49-F238E27FC236}">
                <a16:creationId xmlns:a16="http://schemas.microsoft.com/office/drawing/2014/main" id="{8B7FC7DB-3E84-4DBF-8F94-AB214AF6B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45EE6CD-2DF1-47E7-A69D-7407C7D0AD67}"/>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255279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988676" y="475407"/>
            <a:ext cx="4698124" cy="857250"/>
          </a:xfrm>
        </p:spPr>
        <p:txBody>
          <a:bodyPr/>
          <a:lstStyle/>
          <a:p>
            <a:r>
              <a:rPr lang="en-US" dirty="0">
                <a:solidFill>
                  <a:srgbClr val="002E97"/>
                </a:solidFill>
                <a:latin typeface="+mn-lt"/>
                <a:cs typeface="Times New Roman" panose="02020603050405020304" pitchFamily="18" charset="0"/>
              </a:rPr>
              <a:t>The Bilby Tower</a:t>
            </a:r>
          </a:p>
        </p:txBody>
      </p:sp>
      <p:pic>
        <p:nvPicPr>
          <p:cNvPr id="4" name="Picture 2" descr="Photo of Bilby Tower plans">
            <a:extLst>
              <a:ext uri="{FF2B5EF4-FFF2-40B4-BE49-F238E27FC236}">
                <a16:creationId xmlns:a16="http://schemas.microsoft.com/office/drawing/2014/main" id="{987B3EC8-EB23-4C58-96C1-D53AECC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 of the First Bilby Tower Ever Built">
            <a:extLst>
              <a:ext uri="{FF2B5EF4-FFF2-40B4-BE49-F238E27FC236}">
                <a16:creationId xmlns:a16="http://schemas.microsoft.com/office/drawing/2014/main" id="{D9A9928D-883C-4405-950E-70435B00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57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HistoricalSurveyingNetworks" descr="Movie of the 1983 Control Networks">
            <a:hlinkClick r:id="" action="ppaction://media"/>
            <a:extLst>
              <a:ext uri="{FF2B5EF4-FFF2-40B4-BE49-F238E27FC236}">
                <a16:creationId xmlns:a16="http://schemas.microsoft.com/office/drawing/2014/main" id="{EDBC99A8-4BA3-469A-86BD-A94EC8F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2104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sp>
        <p:nvSpPr>
          <p:cNvPr id="5" name="AutoShape 4">
            <a:extLst>
              <a:ext uri="{FF2B5EF4-FFF2-40B4-BE49-F238E27FC236}">
                <a16:creationId xmlns:a16="http://schemas.microsoft.com/office/drawing/2014/main" id="{257689E8-379B-4967-9405-8A24A9E6DFB5}"/>
              </a:ext>
            </a:extLst>
          </p:cNvPr>
          <p:cNvSpPr>
            <a:spLocks noChangeAspect="1" noChangeArrowheads="1"/>
          </p:cNvSpPr>
          <p:nvPr/>
        </p:nvSpPr>
        <p:spPr bwMode="auto">
          <a:xfrm>
            <a:off x="457200" y="252413"/>
            <a:ext cx="8229600" cy="4638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B2E1802-E0FD-4719-8021-BC5489307AD8}"/>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92840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7" name="Content Placeholder 2">
            <a:extLst>
              <a:ext uri="{FF2B5EF4-FFF2-40B4-BE49-F238E27FC236}">
                <a16:creationId xmlns:a16="http://schemas.microsoft.com/office/drawing/2014/main" id="{A8FDE48C-FA1F-4EBA-A8B1-8EB2EB11FE82}"/>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b="1" dirty="0">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b="1" dirty="0">
                <a:solidFill>
                  <a:srgbClr val="FF0000"/>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9C9315-9CD6-4990-B89D-D9C07D4D911C}"/>
              </a:ext>
            </a:extLst>
          </p:cNvPr>
          <p:cNvPicPr>
            <a:picLocks noChangeAspect="1"/>
          </p:cNvPicPr>
          <p:nvPr/>
        </p:nvPicPr>
        <p:blipFill>
          <a:blip r:embed="rId4"/>
          <a:stretch>
            <a:fillRect/>
          </a:stretch>
        </p:blipFill>
        <p:spPr>
          <a:xfrm>
            <a:off x="4193196" y="1791324"/>
            <a:ext cx="4802445" cy="3252867"/>
          </a:xfrm>
          <a:prstGeom prst="rect">
            <a:avLst/>
          </a:prstGeom>
        </p:spPr>
      </p:pic>
    </p:spTree>
    <p:extLst>
      <p:ext uri="{BB962C8B-B14F-4D97-AF65-F5344CB8AC3E}">
        <p14:creationId xmlns:p14="http://schemas.microsoft.com/office/powerpoint/2010/main" val="658915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385242"/>
            <a:ext cx="3279228" cy="1125263"/>
          </a:xfrm>
        </p:spPr>
        <p:txBody>
          <a:bodyPr>
            <a:normAutofit fontScale="925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(2/05/2023)</a:t>
            </a:r>
          </a:p>
        </p:txBody>
      </p:sp>
      <p:pic>
        <p:nvPicPr>
          <p:cNvPr id="6" name="Picture 5">
            <a:extLst>
              <a:ext uri="{FF2B5EF4-FFF2-40B4-BE49-F238E27FC236}">
                <a16:creationId xmlns:a16="http://schemas.microsoft.com/office/drawing/2014/main" id="{81BE58FD-2354-42F5-BC0B-E7586E3452C9}"/>
              </a:ext>
            </a:extLst>
          </p:cNvPr>
          <p:cNvPicPr>
            <a:picLocks noChangeAspect="1"/>
          </p:cNvPicPr>
          <p:nvPr/>
        </p:nvPicPr>
        <p:blipFill>
          <a:blip r:embed="rId4"/>
          <a:stretch>
            <a:fillRect/>
          </a:stretch>
        </p:blipFill>
        <p:spPr>
          <a:xfrm>
            <a:off x="260131" y="1345841"/>
            <a:ext cx="8631044" cy="3797659"/>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738624" y="1063229"/>
            <a:ext cx="7666752" cy="3785081"/>
          </a:xfrm>
        </p:spPr>
        <p:txBody>
          <a:bodyPr>
            <a:normAutofit fontScale="92500" lnSpcReduction="2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Metadata is </a:t>
            </a:r>
            <a:r>
              <a:rPr lang="en-US" sz="2800" b="1" u="sng" dirty="0">
                <a:solidFill>
                  <a:srgbClr val="002E97"/>
                </a:solidFill>
                <a:latin typeface="Arial" panose="020B0604020202020204" pitchFamily="34" charset="0"/>
                <a:cs typeface="Arial" panose="020B0604020202020204" pitchFamily="34" charset="0"/>
              </a:rPr>
              <a:t>essential</a:t>
            </a:r>
          </a:p>
          <a:p>
            <a:pPr marL="914400" lvl="2"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Improves reliability and accuracy of data</a:t>
            </a:r>
          </a:p>
          <a:p>
            <a:pPr marL="914400" lvl="2"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Increases value and usefulness</a:t>
            </a: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Transform and collect data in current datums</a:t>
            </a:r>
          </a:p>
          <a:p>
            <a:pPr marL="914400" lvl="2"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NAD 83 (2011), NAVD 88</a:t>
            </a:r>
          </a:p>
          <a:p>
            <a:pPr marL="0" indent="0">
              <a:buNone/>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Evaluate The Alpha Products Impacts In Your Area</a:t>
            </a:r>
          </a:p>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	SPCS2022, NCAT, GEOID2022, EPP2022</a:t>
            </a:r>
          </a:p>
        </p:txBody>
      </p:sp>
    </p:spTree>
    <p:extLst>
      <p:ext uri="{BB962C8B-B14F-4D97-AF65-F5344CB8AC3E}">
        <p14:creationId xmlns:p14="http://schemas.microsoft.com/office/powerpoint/2010/main" val="376705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Metadata to Consider</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738624" y="1063229"/>
            <a:ext cx="7666752" cy="3785081"/>
          </a:xfrm>
        </p:spPr>
        <p:txBody>
          <a:bodyPr>
            <a:normAutofit fontScale="70000" lnSpcReduction="20000"/>
          </a:bodyPr>
          <a:lstStyle/>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what realization of NAD83</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Original, HARN, FBN, 2007, 2011</a:t>
            </a: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Geoid Models used for GNSS data, Lidar, </a:t>
            </a:r>
            <a:r>
              <a:rPr lang="en-US" sz="3100" dirty="0" err="1">
                <a:solidFill>
                  <a:srgbClr val="002E97"/>
                </a:solidFill>
                <a:latin typeface="Arial" panose="020B0604020202020204" pitchFamily="34" charset="0"/>
                <a:cs typeface="Arial" panose="020B0604020202020204" pitchFamily="34" charset="0"/>
              </a:rPr>
              <a:t>etc</a:t>
            </a:r>
            <a:endParaRPr lang="en-US" sz="31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transformations and workflows applied to data</a:t>
            </a: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Understanding the term </a:t>
            </a:r>
            <a:r>
              <a:rPr lang="en-US" sz="3100" b="1" dirty="0">
                <a:solidFill>
                  <a:srgbClr val="002E97"/>
                </a:solidFill>
                <a:latin typeface="Arial" panose="020B0604020202020204" pitchFamily="34" charset="0"/>
                <a:cs typeface="Arial" panose="020B0604020202020204" pitchFamily="34" charset="0"/>
              </a:rPr>
              <a:t>Epoch</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Datum epoch of NAD83(2011) is epoch 2010.00</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All data used was processed to same epoch</a:t>
            </a:r>
          </a:p>
          <a:p>
            <a:pPr marL="0" indent="0">
              <a:buNone/>
              <a:defRPr sz="3000">
                <a:solidFill>
                  <a:srgbClr val="17375E"/>
                </a:solidFill>
                <a:latin typeface="Arial"/>
                <a:ea typeface="Arial"/>
                <a:cs typeface="Arial"/>
                <a:sym typeface="Arial"/>
              </a:defRPr>
            </a:pPr>
            <a:r>
              <a:rPr lang="en-US" sz="900" dirty="0">
                <a:solidFill>
                  <a:srgbClr val="002E97"/>
                </a:solidFill>
                <a:latin typeface="Arial" panose="020B0604020202020204" pitchFamily="34" charset="0"/>
                <a:cs typeface="Arial" panose="020B0604020202020204" pitchFamily="34" charset="0"/>
              </a:rPr>
              <a:t>	 </a:t>
            </a:r>
          </a:p>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		</a:t>
            </a:r>
            <a:r>
              <a:rPr lang="en-US" sz="3100" dirty="0">
                <a:solidFill>
                  <a:srgbClr val="002E97"/>
                </a:solidFill>
                <a:latin typeface="Arial" panose="020B0604020202020204" pitchFamily="34" charset="0"/>
                <a:cs typeface="Arial" panose="020B0604020202020204" pitchFamily="34" charset="0"/>
              </a:rPr>
              <a:t>Date of observations is epoch data collected</a:t>
            </a:r>
          </a:p>
        </p:txBody>
      </p:sp>
    </p:spTree>
    <p:extLst>
      <p:ext uri="{BB962C8B-B14F-4D97-AF65-F5344CB8AC3E}">
        <p14:creationId xmlns:p14="http://schemas.microsoft.com/office/powerpoint/2010/main" val="246673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91833"/>
            <a:ext cx="8229600" cy="648947"/>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Reprocess</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EC5AC9E-3720-49D2-A3A1-8C691D38A3F8}"/>
              </a:ext>
            </a:extLst>
          </p:cNvPr>
          <p:cNvSpPr>
            <a:spLocks noGrp="1"/>
          </p:cNvSpPr>
          <p:nvPr>
            <p:ph type="title"/>
          </p:nvPr>
        </p:nvSpPr>
        <p:spPr>
          <a:xfrm>
            <a:off x="1485900" y="198525"/>
            <a:ext cx="6172200" cy="757439"/>
          </a:xfrm>
        </p:spPr>
        <p:txBody>
          <a:bodyPr>
            <a:normAutofit/>
          </a:bodyPr>
          <a:lstStyle/>
          <a:p>
            <a:r>
              <a:rPr lang="en-US" sz="2800" b="1" dirty="0">
                <a:solidFill>
                  <a:srgbClr val="002E97"/>
                </a:solidFill>
                <a:latin typeface="Arial" panose="020B0604020202020204" pitchFamily="34" charset="0"/>
                <a:cs typeface="Arial" panose="020B0604020202020204" pitchFamily="34" charset="0"/>
              </a:rPr>
              <a:t>NAVD 88 Issues</a:t>
            </a:r>
          </a:p>
        </p:txBody>
      </p:sp>
      <p:sp>
        <p:nvSpPr>
          <p:cNvPr id="15" name="Content Placeholder 2">
            <a:extLst>
              <a:ext uri="{FF2B5EF4-FFF2-40B4-BE49-F238E27FC236}">
                <a16:creationId xmlns:a16="http://schemas.microsoft.com/office/drawing/2014/main" id="{85BD9C1E-D575-4853-B0F8-7FAEA56C2A72}"/>
              </a:ext>
            </a:extLst>
          </p:cNvPr>
          <p:cNvSpPr txBox="1">
            <a:spLocks/>
          </p:cNvSpPr>
          <p:nvPr/>
        </p:nvSpPr>
        <p:spPr>
          <a:xfrm>
            <a:off x="228600" y="768183"/>
            <a:ext cx="8686800" cy="856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pic>
        <p:nvPicPr>
          <p:cNvPr id="16" name="Picture 15">
            <a:extLst>
              <a:ext uri="{FF2B5EF4-FFF2-40B4-BE49-F238E27FC236}">
                <a16:creationId xmlns:a16="http://schemas.microsoft.com/office/drawing/2014/main" id="{A9C7F4F9-648E-449F-AC00-333F634BC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7" name="Picture 16">
            <a:extLst>
              <a:ext uri="{FF2B5EF4-FFF2-40B4-BE49-F238E27FC236}">
                <a16:creationId xmlns:a16="http://schemas.microsoft.com/office/drawing/2014/main" id="{4C6DF676-AF8A-4392-840D-A69AF2A97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34081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70925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2025 and released in beta once all zones are finalized.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11794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5998727" y="1806479"/>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5" name="Group 4">
            <a:extLst>
              <a:ext uri="{FF2B5EF4-FFF2-40B4-BE49-F238E27FC236}">
                <a16:creationId xmlns:a16="http://schemas.microsoft.com/office/drawing/2014/main" id="{68ABBBD7-44B0-4B75-B066-9AA07A7FA08E}"/>
              </a:ext>
            </a:extLst>
          </p:cNvPr>
          <p:cNvGrpSpPr/>
          <p:nvPr/>
        </p:nvGrpSpPr>
        <p:grpSpPr>
          <a:xfrm>
            <a:off x="5998726" y="3833039"/>
            <a:ext cx="2443828" cy="1104482"/>
            <a:chOff x="6632720" y="3562085"/>
            <a:chExt cx="2443828" cy="1104482"/>
          </a:xfrm>
        </p:grpSpPr>
        <p:sp>
          <p:nvSpPr>
            <p:cNvPr id="8" name="TextBox 7">
              <a:extLst>
                <a:ext uri="{FF2B5EF4-FFF2-40B4-BE49-F238E27FC236}">
                  <a16:creationId xmlns:a16="http://schemas.microsoft.com/office/drawing/2014/main" id="{4DDFC7FD-5E2E-4623-9A27-6DFA5AF06806}"/>
                </a:ext>
              </a:extLst>
            </p:cNvPr>
            <p:cNvSpPr txBox="1"/>
            <p:nvPr/>
          </p:nvSpPr>
          <p:spPr>
            <a:xfrm>
              <a:off x="6632720" y="4266459"/>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632721" y="3928882"/>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2" name="TextBox 11">
              <a:extLst>
                <a:ext uri="{FF2B5EF4-FFF2-40B4-BE49-F238E27FC236}">
                  <a16:creationId xmlns:a16="http://schemas.microsoft.com/office/drawing/2014/main" id="{B34FCC48-EFD9-42E3-8672-258B92236286}"/>
                </a:ext>
              </a:extLst>
            </p:cNvPr>
            <p:cNvSpPr txBox="1"/>
            <p:nvPr/>
          </p:nvSpPr>
          <p:spPr>
            <a:xfrm>
              <a:off x="6632721" y="3562085"/>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grpSp>
      <p:sp>
        <p:nvSpPr>
          <p:cNvPr id="15" name="TextBox 14">
            <a:extLst>
              <a:ext uri="{FF2B5EF4-FFF2-40B4-BE49-F238E27FC236}">
                <a16:creationId xmlns:a16="http://schemas.microsoft.com/office/drawing/2014/main" id="{AEF833C1-4D54-4E94-9A78-B7010F06A982}"/>
              </a:ext>
            </a:extLst>
          </p:cNvPr>
          <p:cNvSpPr txBox="1"/>
          <p:nvPr/>
        </p:nvSpPr>
        <p:spPr>
          <a:xfrm>
            <a:off x="5746595" y="986941"/>
            <a:ext cx="3166946" cy="646331"/>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only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6" name="Picture 15">
            <a:extLst>
              <a:ext uri="{FF2B5EF4-FFF2-40B4-BE49-F238E27FC236}">
                <a16:creationId xmlns:a16="http://schemas.microsoft.com/office/drawing/2014/main" id="{BAEE8447-1188-4100-B03A-AA6AF560A547}"/>
              </a:ext>
            </a:extLst>
          </p:cNvPr>
          <p:cNvPicPr>
            <a:picLocks noChangeAspect="1"/>
          </p:cNvPicPr>
          <p:nvPr/>
        </p:nvPicPr>
        <p:blipFill>
          <a:blip r:embed="rId4"/>
          <a:stretch>
            <a:fillRect/>
          </a:stretch>
        </p:blipFill>
        <p:spPr>
          <a:xfrm>
            <a:off x="230459" y="1122664"/>
            <a:ext cx="5203435" cy="4020836"/>
          </a:xfrm>
          <a:prstGeom prst="rect">
            <a:avLst/>
          </a:prstGeom>
        </p:spPr>
      </p:pic>
    </p:spTree>
    <p:extLst>
      <p:ext uri="{BB962C8B-B14F-4D97-AF65-F5344CB8AC3E}">
        <p14:creationId xmlns:p14="http://schemas.microsoft.com/office/powerpoint/2010/main" val="2346309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81DB7B5-C7E5-44A7-B489-828FFCAA9E62}"/>
              </a:ext>
            </a:extLst>
          </p:cNvPr>
          <p:cNvGraphicFramePr>
            <a:graphicFrameLocks noChangeAspect="1"/>
          </p:cNvGraphicFramePr>
          <p:nvPr>
            <p:extLst>
              <p:ext uri="{D42A27DB-BD31-4B8C-83A1-F6EECF244321}">
                <p14:modId xmlns:p14="http://schemas.microsoft.com/office/powerpoint/2010/main" val="1655204014"/>
              </p:ext>
            </p:extLst>
          </p:nvPr>
        </p:nvGraphicFramePr>
        <p:xfrm>
          <a:off x="1058280" y="955221"/>
          <a:ext cx="6920392" cy="4188279"/>
        </p:xfrm>
        <a:graphic>
          <a:graphicData uri="http://schemas.openxmlformats.org/presentationml/2006/ole">
            <mc:AlternateContent xmlns:mc="http://schemas.openxmlformats.org/markup-compatibility/2006">
              <mc:Choice xmlns:v="urn:schemas-microsoft-com:vml" Requires="v">
                <p:oleObj spid="_x0000_s2058" r:id="rId5" imgW="8812942" imgH="5332211" progId="">
                  <p:embed/>
                </p:oleObj>
              </mc:Choice>
              <mc:Fallback>
                <p:oleObj r:id="rId5" imgW="8812942" imgH="5332211" progId="">
                  <p:embed/>
                  <p:pic>
                    <p:nvPicPr>
                      <p:cNvPr id="3" name="Object 2">
                        <a:extLst>
                          <a:ext uri="{FF2B5EF4-FFF2-40B4-BE49-F238E27FC236}">
                            <a16:creationId xmlns:a16="http://schemas.microsoft.com/office/drawing/2014/main" id="{48922034-72BE-400F-B6A2-6A3DF2DEFBC5}"/>
                          </a:ext>
                        </a:extLst>
                      </p:cNvPr>
                      <p:cNvPicPr/>
                      <p:nvPr/>
                    </p:nvPicPr>
                    <p:blipFill>
                      <a:blip r:embed="rId6"/>
                      <a:stretch>
                        <a:fillRect/>
                      </a:stretch>
                    </p:blipFill>
                    <p:spPr>
                      <a:xfrm>
                        <a:off x="1058280" y="955221"/>
                        <a:ext cx="6920392" cy="418827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9" name="Picture 8" descr="Map of the NOAA Continuously Operating Reference Station Network">
            <a:extLst>
              <a:ext uri="{FF2B5EF4-FFF2-40B4-BE49-F238E27FC236}">
                <a16:creationId xmlns:a16="http://schemas.microsoft.com/office/drawing/2014/main" id="{CE166DFE-DF56-4538-A310-D79644AC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8" name="TextBox 7">
            <a:extLst>
              <a:ext uri="{FF2B5EF4-FFF2-40B4-BE49-F238E27FC236}">
                <a16:creationId xmlns:a16="http://schemas.microsoft.com/office/drawing/2014/main" id="{56D44035-AC5C-41F4-8C21-66E02DF69BAC}"/>
              </a:ext>
            </a:extLst>
          </p:cNvPr>
          <p:cNvSpPr txBox="1"/>
          <p:nvPr/>
        </p:nvSpPr>
        <p:spPr>
          <a:xfrm>
            <a:off x="6377537" y="1404501"/>
            <a:ext cx="111664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MTLG</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Lodge Grass</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Montana</a:t>
            </a:r>
          </a:p>
        </p:txBody>
      </p:sp>
      <p:sp>
        <p:nvSpPr>
          <p:cNvPr id="12" name="TextBox 11">
            <a:extLst>
              <a:ext uri="{FF2B5EF4-FFF2-40B4-BE49-F238E27FC236}">
                <a16:creationId xmlns:a16="http://schemas.microsoft.com/office/drawing/2014/main" id="{3F3B585A-A070-4FF6-8F8F-3D789FAC7148}"/>
              </a:ext>
            </a:extLst>
          </p:cNvPr>
          <p:cNvSpPr txBox="1"/>
          <p:nvPr/>
        </p:nvSpPr>
        <p:spPr>
          <a:xfrm>
            <a:off x="6542720" y="3539300"/>
            <a:ext cx="848948"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MTSU</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Bozeman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Montana</a:t>
            </a:r>
          </a:p>
        </p:txBody>
      </p:sp>
      <p:pic>
        <p:nvPicPr>
          <p:cNvPr id="13" name="Picture 12" descr="Photo of Continuously Operating Reference Station MTLG&#10;https://geodesy.noaa.gov/CORS/SitePhotos/Required/mtlg/mtlg_monu.jpg">
            <a:extLst>
              <a:ext uri="{FF2B5EF4-FFF2-40B4-BE49-F238E27FC236}">
                <a16:creationId xmlns:a16="http://schemas.microsoft.com/office/drawing/2014/main" id="{8956F2F1-53AB-4A41-A562-48A4C1750481}"/>
              </a:ext>
            </a:extLst>
          </p:cNvPr>
          <p:cNvPicPr>
            <a:picLocks noChangeAspect="1"/>
          </p:cNvPicPr>
          <p:nvPr/>
        </p:nvPicPr>
        <p:blipFill>
          <a:blip r:embed="rId5"/>
          <a:stretch>
            <a:fillRect/>
          </a:stretch>
        </p:blipFill>
        <p:spPr>
          <a:xfrm>
            <a:off x="7682641" y="986516"/>
            <a:ext cx="1227930" cy="1636185"/>
          </a:xfrm>
          <a:prstGeom prst="rect">
            <a:avLst/>
          </a:prstGeom>
        </p:spPr>
      </p:pic>
      <p:pic>
        <p:nvPicPr>
          <p:cNvPr id="14" name="Picture 13" descr="Photo of Continuously Operating Reference Station MTSU&#10;https://geodesy.noaa.gov/CORS/SitePhotos/Required/mtsu/mtsu_monu.jpg">
            <a:extLst>
              <a:ext uri="{FF2B5EF4-FFF2-40B4-BE49-F238E27FC236}">
                <a16:creationId xmlns:a16="http://schemas.microsoft.com/office/drawing/2014/main" id="{682A3134-EC2B-4580-A977-6B4525AD223A}"/>
              </a:ext>
            </a:extLst>
          </p:cNvPr>
          <p:cNvPicPr>
            <a:picLocks noChangeAspect="1"/>
          </p:cNvPicPr>
          <p:nvPr/>
        </p:nvPicPr>
        <p:blipFill>
          <a:blip r:embed="rId6"/>
          <a:stretch>
            <a:fillRect/>
          </a:stretch>
        </p:blipFill>
        <p:spPr>
          <a:xfrm>
            <a:off x="7680616" y="2952094"/>
            <a:ext cx="1228965" cy="1974630"/>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99"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6" name="TextBox 5">
            <a:extLst>
              <a:ext uri="{FF2B5EF4-FFF2-40B4-BE49-F238E27FC236}">
                <a16:creationId xmlns:a16="http://schemas.microsoft.com/office/drawing/2014/main" id="{F2597E51-3AAD-40F3-86F8-6CE51356A94E}"/>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7" name="TextBox 6">
            <a:extLst>
              <a:ext uri="{FF2B5EF4-FFF2-40B4-BE49-F238E27FC236}">
                <a16:creationId xmlns:a16="http://schemas.microsoft.com/office/drawing/2014/main" id="{1A7E123D-A703-424A-897F-67619463E559}"/>
              </a:ext>
            </a:extLst>
          </p:cNvPr>
          <p:cNvSpPr txBox="1"/>
          <p:nvPr/>
        </p:nvSpPr>
        <p:spPr>
          <a:xfrm>
            <a:off x="3619792" y="4257854"/>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8" name="TextBox 7">
            <a:extLst>
              <a:ext uri="{FF2B5EF4-FFF2-40B4-BE49-F238E27FC236}">
                <a16:creationId xmlns:a16="http://schemas.microsoft.com/office/drawing/2014/main" id="{BF8ABFF5-828D-4E6F-9318-C91BE802D7A2}"/>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9" name="Picture 8" descr="Map of GPS on Bench Marks Web Map">
            <a:extLst>
              <a:ext uri="{FF2B5EF4-FFF2-40B4-BE49-F238E27FC236}">
                <a16:creationId xmlns:a16="http://schemas.microsoft.com/office/drawing/2014/main" id="{32F282EC-E99B-4EF9-985D-36CF036DF7C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5" name="Picture 4">
            <a:extLst>
              <a:ext uri="{FF2B5EF4-FFF2-40B4-BE49-F238E27FC236}">
                <a16:creationId xmlns:a16="http://schemas.microsoft.com/office/drawing/2014/main" id="{ADC78419-F63A-4DF0-91F3-016E91A53A4A}"/>
              </a:ext>
            </a:extLst>
          </p:cNvPr>
          <p:cNvPicPr>
            <a:picLocks noChangeAspect="1"/>
          </p:cNvPicPr>
          <p:nvPr/>
        </p:nvPicPr>
        <p:blipFill>
          <a:blip r:embed="rId5"/>
          <a:stretch>
            <a:fillRect/>
          </a:stretch>
        </p:blipFill>
        <p:spPr>
          <a:xfrm>
            <a:off x="3459072" y="1389814"/>
            <a:ext cx="5423671" cy="2596018"/>
          </a:xfrm>
          <a:prstGeom prst="rect">
            <a:avLst/>
          </a:prstGeom>
        </p:spPr>
      </p:pic>
    </p:spTree>
    <p:extLst>
      <p:ext uri="{BB962C8B-B14F-4D97-AF65-F5344CB8AC3E}">
        <p14:creationId xmlns:p14="http://schemas.microsoft.com/office/powerpoint/2010/main" val="2775790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MT GPS on Bench Marks</a:t>
            </a:r>
          </a:p>
        </p:txBody>
      </p:sp>
      <p:pic>
        <p:nvPicPr>
          <p:cNvPr id="4" name="Picture 3">
            <a:extLst>
              <a:ext uri="{FF2B5EF4-FFF2-40B4-BE49-F238E27FC236}">
                <a16:creationId xmlns:a16="http://schemas.microsoft.com/office/drawing/2014/main" id="{0F1FECAC-4C2A-4D5B-87F4-9500690BEF83}"/>
              </a:ext>
            </a:extLst>
          </p:cNvPr>
          <p:cNvPicPr>
            <a:picLocks noChangeAspect="1"/>
          </p:cNvPicPr>
          <p:nvPr/>
        </p:nvPicPr>
        <p:blipFill>
          <a:blip r:embed="rId4"/>
          <a:stretch>
            <a:fillRect/>
          </a:stretch>
        </p:blipFill>
        <p:spPr>
          <a:xfrm>
            <a:off x="346983" y="970657"/>
            <a:ext cx="8450034" cy="4040173"/>
          </a:xfrm>
          <a:prstGeom prst="rect">
            <a:avLst/>
          </a:prstGeom>
        </p:spPr>
      </p:pic>
    </p:spTree>
    <p:extLst>
      <p:ext uri="{BB962C8B-B14F-4D97-AF65-F5344CB8AC3E}">
        <p14:creationId xmlns:p14="http://schemas.microsoft.com/office/powerpoint/2010/main" val="4211568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8CEB1A84-9BED-46BF-AABC-E144CE498001}"/>
              </a:ext>
            </a:extLst>
          </p:cNvPr>
          <p:cNvSpPr txBox="1"/>
          <p:nvPr/>
        </p:nvSpPr>
        <p:spPr>
          <a:xfrm>
            <a:off x="1345476" y="389734"/>
            <a:ext cx="645304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Schedule</a:t>
            </a:r>
            <a:endParaRPr sz="3600" dirty="0">
              <a:solidFill>
                <a:srgbClr val="002E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3B867A0-7978-4F63-8E76-32BFF5BFF34C}"/>
              </a:ext>
            </a:extLst>
          </p:cNvPr>
          <p:cNvSpPr/>
          <p:nvPr/>
        </p:nvSpPr>
        <p:spPr>
          <a:xfrm>
            <a:off x="1583145" y="1155466"/>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Development (Alpha Testing)</a:t>
            </a:r>
          </a:p>
        </p:txBody>
      </p:sp>
      <p:sp>
        <p:nvSpPr>
          <p:cNvPr id="8" name="Rectangle 7">
            <a:extLst>
              <a:ext uri="{FF2B5EF4-FFF2-40B4-BE49-F238E27FC236}">
                <a16:creationId xmlns:a16="http://schemas.microsoft.com/office/drawing/2014/main" id="{931C4881-EBDE-40CA-99A2-1716CA959149}"/>
              </a:ext>
            </a:extLst>
          </p:cNvPr>
          <p:cNvSpPr/>
          <p:nvPr/>
        </p:nvSpPr>
        <p:spPr>
          <a:xfrm>
            <a:off x="1583150" y="1961018"/>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Beta Release</a:t>
            </a:r>
          </a:p>
        </p:txBody>
      </p:sp>
      <p:sp>
        <p:nvSpPr>
          <p:cNvPr id="9" name="Rectangle 8">
            <a:extLst>
              <a:ext uri="{FF2B5EF4-FFF2-40B4-BE49-F238E27FC236}">
                <a16:creationId xmlns:a16="http://schemas.microsoft.com/office/drawing/2014/main" id="{875DFAB1-21B3-41CA-8D45-896E1D9B459F}"/>
              </a:ext>
            </a:extLst>
          </p:cNvPr>
          <p:cNvSpPr/>
          <p:nvPr/>
        </p:nvSpPr>
        <p:spPr>
          <a:xfrm>
            <a:off x="1583146" y="2766570"/>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FGDC Federal Geodetic Control Committee Vote</a:t>
            </a:r>
          </a:p>
        </p:txBody>
      </p:sp>
      <p:sp>
        <p:nvSpPr>
          <p:cNvPr id="10" name="Rectangle 9">
            <a:extLst>
              <a:ext uri="{FF2B5EF4-FFF2-40B4-BE49-F238E27FC236}">
                <a16:creationId xmlns:a16="http://schemas.microsoft.com/office/drawing/2014/main" id="{28F31F97-C893-4D38-BE36-3C8F02147BE0}"/>
              </a:ext>
            </a:extLst>
          </p:cNvPr>
          <p:cNvSpPr/>
          <p:nvPr/>
        </p:nvSpPr>
        <p:spPr>
          <a:xfrm>
            <a:off x="1583147" y="3572122"/>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Federal Register Notice (FRN)</a:t>
            </a:r>
          </a:p>
        </p:txBody>
      </p:sp>
      <p:sp>
        <p:nvSpPr>
          <p:cNvPr id="11" name="Rectangle 10">
            <a:extLst>
              <a:ext uri="{FF2B5EF4-FFF2-40B4-BE49-F238E27FC236}">
                <a16:creationId xmlns:a16="http://schemas.microsoft.com/office/drawing/2014/main" id="{A99ADA5A-4814-4222-82C8-423E46B57D33}"/>
              </a:ext>
            </a:extLst>
          </p:cNvPr>
          <p:cNvSpPr/>
          <p:nvPr/>
        </p:nvSpPr>
        <p:spPr>
          <a:xfrm>
            <a:off x="1583150" y="4377674"/>
            <a:ext cx="5709251"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Production Release</a:t>
            </a:r>
          </a:p>
        </p:txBody>
      </p:sp>
      <p:sp>
        <p:nvSpPr>
          <p:cNvPr id="12" name="Rectangle 11">
            <a:extLst>
              <a:ext uri="{FF2B5EF4-FFF2-40B4-BE49-F238E27FC236}">
                <a16:creationId xmlns:a16="http://schemas.microsoft.com/office/drawing/2014/main" id="{F8B954E5-E169-4331-85B6-5CFCDC3CCA73}"/>
              </a:ext>
            </a:extLst>
          </p:cNvPr>
          <p:cNvSpPr/>
          <p:nvPr/>
        </p:nvSpPr>
        <p:spPr>
          <a:xfrm>
            <a:off x="2512167" y="15359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Ongoing Today</a:t>
            </a:r>
          </a:p>
        </p:txBody>
      </p:sp>
      <p:sp>
        <p:nvSpPr>
          <p:cNvPr id="13" name="Rectangle 12">
            <a:extLst>
              <a:ext uri="{FF2B5EF4-FFF2-40B4-BE49-F238E27FC236}">
                <a16:creationId xmlns:a16="http://schemas.microsoft.com/office/drawing/2014/main" id="{1D0ED3FB-EBEC-44AE-B1DB-258D5E13535C}"/>
              </a:ext>
            </a:extLst>
          </p:cNvPr>
          <p:cNvSpPr/>
          <p:nvPr/>
        </p:nvSpPr>
        <p:spPr>
          <a:xfrm>
            <a:off x="2512168" y="23324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Planned 2025</a:t>
            </a:r>
          </a:p>
        </p:txBody>
      </p:sp>
      <p:sp>
        <p:nvSpPr>
          <p:cNvPr id="14" name="Rectangle 13">
            <a:extLst>
              <a:ext uri="{FF2B5EF4-FFF2-40B4-BE49-F238E27FC236}">
                <a16:creationId xmlns:a16="http://schemas.microsoft.com/office/drawing/2014/main" id="{8F0D60FD-23F6-4DF6-B9EC-821AC248671F}"/>
              </a:ext>
            </a:extLst>
          </p:cNvPr>
          <p:cNvSpPr/>
          <p:nvPr/>
        </p:nvSpPr>
        <p:spPr>
          <a:xfrm>
            <a:off x="2512169" y="313535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No less than 6 months after Beta Release</a:t>
            </a:r>
          </a:p>
        </p:txBody>
      </p:sp>
      <p:sp>
        <p:nvSpPr>
          <p:cNvPr id="15" name="Rectangle 14">
            <a:extLst>
              <a:ext uri="{FF2B5EF4-FFF2-40B4-BE49-F238E27FC236}">
                <a16:creationId xmlns:a16="http://schemas.microsoft.com/office/drawing/2014/main" id="{AB1F17C8-354D-4491-B909-E719C7051E59}"/>
              </a:ext>
            </a:extLst>
          </p:cNvPr>
          <p:cNvSpPr/>
          <p:nvPr/>
        </p:nvSpPr>
        <p:spPr>
          <a:xfrm>
            <a:off x="2512167" y="3931476"/>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
        <p:nvSpPr>
          <p:cNvPr id="16" name="Rectangle 15">
            <a:extLst>
              <a:ext uri="{FF2B5EF4-FFF2-40B4-BE49-F238E27FC236}">
                <a16:creationId xmlns:a16="http://schemas.microsoft.com/office/drawing/2014/main" id="{1BDFDA4C-3E92-4BA4-BEF1-47061DCB999E}"/>
              </a:ext>
            </a:extLst>
          </p:cNvPr>
          <p:cNvSpPr/>
          <p:nvPr/>
        </p:nvSpPr>
        <p:spPr>
          <a:xfrm>
            <a:off x="2512167" y="474339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Tree>
    <p:extLst>
      <p:ext uri="{BB962C8B-B14F-4D97-AF65-F5344CB8AC3E}">
        <p14:creationId xmlns:p14="http://schemas.microsoft.com/office/powerpoint/2010/main" val="1356011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GPS on Bench Marks MT Population Gaps</a:t>
            </a:r>
          </a:p>
        </p:txBody>
      </p:sp>
      <p:pic>
        <p:nvPicPr>
          <p:cNvPr id="5" name="Picture 4">
            <a:extLst>
              <a:ext uri="{FF2B5EF4-FFF2-40B4-BE49-F238E27FC236}">
                <a16:creationId xmlns:a16="http://schemas.microsoft.com/office/drawing/2014/main" id="{846FA681-EA7D-41DB-B3CD-21678BA574EC}"/>
              </a:ext>
            </a:extLst>
          </p:cNvPr>
          <p:cNvPicPr>
            <a:picLocks noChangeAspect="1"/>
          </p:cNvPicPr>
          <p:nvPr/>
        </p:nvPicPr>
        <p:blipFill>
          <a:blip r:embed="rId4"/>
          <a:stretch>
            <a:fillRect/>
          </a:stretch>
        </p:blipFill>
        <p:spPr>
          <a:xfrm>
            <a:off x="1773228" y="1063229"/>
            <a:ext cx="5047635" cy="3448459"/>
          </a:xfrm>
          <a:prstGeom prst="rect">
            <a:avLst/>
          </a:prstGeom>
        </p:spPr>
      </p:pic>
      <p:sp>
        <p:nvSpPr>
          <p:cNvPr id="6" name="TextBox 5">
            <a:extLst>
              <a:ext uri="{FF2B5EF4-FFF2-40B4-BE49-F238E27FC236}">
                <a16:creationId xmlns:a16="http://schemas.microsoft.com/office/drawing/2014/main" id="{D5DA221C-55A7-46F2-89ED-85A90EDDE5D2}"/>
              </a:ext>
            </a:extLst>
          </p:cNvPr>
          <p:cNvSpPr txBox="1"/>
          <p:nvPr/>
        </p:nvSpPr>
        <p:spPr>
          <a:xfrm>
            <a:off x="253093" y="4651703"/>
            <a:ext cx="8752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Billings data added working with Darryl Magnuson and Chris </a:t>
            </a:r>
            <a:r>
              <a:rPr kumimoji="0" lang="en-US" sz="20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Kosine</a:t>
            </a: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t>
            </a:r>
          </a:p>
        </p:txBody>
      </p:sp>
      <p:sp>
        <p:nvSpPr>
          <p:cNvPr id="7" name="Rectangle 6">
            <a:extLst>
              <a:ext uri="{FF2B5EF4-FFF2-40B4-BE49-F238E27FC236}">
                <a16:creationId xmlns:a16="http://schemas.microsoft.com/office/drawing/2014/main" id="{53BF48C6-1B76-465D-B263-0BCDDAA3FD96}"/>
              </a:ext>
            </a:extLst>
          </p:cNvPr>
          <p:cNvSpPr/>
          <p:nvPr/>
        </p:nvSpPr>
        <p:spPr>
          <a:xfrm>
            <a:off x="3878036" y="2571750"/>
            <a:ext cx="1975757" cy="139609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910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C967D-0A25-4663-9198-649EE955C276}"/>
              </a:ext>
            </a:extLst>
          </p:cNvPr>
          <p:cNvPicPr>
            <a:picLocks noChangeAspect="1"/>
          </p:cNvPicPr>
          <p:nvPr/>
        </p:nvPicPr>
        <p:blipFill>
          <a:blip r:embed="rId4"/>
          <a:stretch>
            <a:fillRect/>
          </a:stretch>
        </p:blipFill>
        <p:spPr>
          <a:xfrm>
            <a:off x="-1" y="1552721"/>
            <a:ext cx="6838565" cy="3574973"/>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2315496140"/>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~46,300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~8,400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~5,000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7" name="Rectangle 6">
            <a:extLst>
              <a:ext uri="{FF2B5EF4-FFF2-40B4-BE49-F238E27FC236}">
                <a16:creationId xmlns:a16="http://schemas.microsoft.com/office/drawing/2014/main" id="{FB5CAD98-855D-4CF4-9A08-8B35457FC8F3}"/>
              </a:ext>
            </a:extLst>
          </p:cNvPr>
          <p:cNvSpPr/>
          <p:nvPr/>
        </p:nvSpPr>
        <p:spPr>
          <a:xfrm>
            <a:off x="972338" y="3572008"/>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E0B35C86-2BBF-42BF-820F-F0F6B0611FEF}"/>
              </a:ext>
            </a:extLst>
          </p:cNvPr>
          <p:cNvSpPr txBox="1"/>
          <p:nvPr/>
        </p:nvSpPr>
        <p:spPr>
          <a:xfrm>
            <a:off x="978780" y="353173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0" name="TextBox 9">
            <a:extLst>
              <a:ext uri="{FF2B5EF4-FFF2-40B4-BE49-F238E27FC236}">
                <a16:creationId xmlns:a16="http://schemas.microsoft.com/office/drawing/2014/main" id="{8A282F13-2037-417E-A436-7AAC230B045F}"/>
              </a:ext>
            </a:extLst>
          </p:cNvPr>
          <p:cNvSpPr txBox="1"/>
          <p:nvPr/>
        </p:nvSpPr>
        <p:spPr>
          <a:xfrm>
            <a:off x="972338" y="380873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396370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383591" y="3604296"/>
            <a:ext cx="1111484" cy="771312"/>
          </a:xfrm>
          <a:prstGeom prst="wedgeRectCallout">
            <a:avLst>
              <a:gd name="adj1" fmla="val -89220"/>
              <a:gd name="adj2" fmla="val 131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Tree>
    <p:extLst>
      <p:ext uri="{BB962C8B-B14F-4D97-AF65-F5344CB8AC3E}">
        <p14:creationId xmlns:p14="http://schemas.microsoft.com/office/powerpoint/2010/main" val="2276552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MT OPUS Shared Solutions</a:t>
            </a:r>
          </a:p>
        </p:txBody>
      </p:sp>
      <p:sp>
        <p:nvSpPr>
          <p:cNvPr id="6" name="TextBox 5">
            <a:extLst>
              <a:ext uri="{FF2B5EF4-FFF2-40B4-BE49-F238E27FC236}">
                <a16:creationId xmlns:a16="http://schemas.microsoft.com/office/drawing/2014/main" id="{71584046-1A8E-4707-985C-30B72B9730A7}"/>
              </a:ext>
            </a:extLst>
          </p:cNvPr>
          <p:cNvSpPr txBox="1"/>
          <p:nvPr/>
        </p:nvSpPr>
        <p:spPr>
          <a:xfrm>
            <a:off x="2259980" y="4222688"/>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57</a:t>
            </a:r>
          </a:p>
        </p:txBody>
      </p:sp>
      <p:sp>
        <p:nvSpPr>
          <p:cNvPr id="7" name="TextBox 6">
            <a:extLst>
              <a:ext uri="{FF2B5EF4-FFF2-40B4-BE49-F238E27FC236}">
                <a16:creationId xmlns:a16="http://schemas.microsoft.com/office/drawing/2014/main" id="{6794A192-2882-4BE8-B925-1358DB6A502D}"/>
              </a:ext>
            </a:extLst>
          </p:cNvPr>
          <p:cNvSpPr txBox="1"/>
          <p:nvPr/>
        </p:nvSpPr>
        <p:spPr>
          <a:xfrm>
            <a:off x="2412380" y="4010814"/>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116</a:t>
            </a:r>
          </a:p>
        </p:txBody>
      </p:sp>
      <p:sp>
        <p:nvSpPr>
          <p:cNvPr id="8" name="TextBox 7">
            <a:extLst>
              <a:ext uri="{FF2B5EF4-FFF2-40B4-BE49-F238E27FC236}">
                <a16:creationId xmlns:a16="http://schemas.microsoft.com/office/drawing/2014/main" id="{7DD15D88-9BAD-4F1C-BF1A-9ED53B7D8C33}"/>
              </a:ext>
            </a:extLst>
          </p:cNvPr>
          <p:cNvSpPr txBox="1"/>
          <p:nvPr/>
        </p:nvSpPr>
        <p:spPr>
          <a:xfrm>
            <a:off x="2412380" y="3859472"/>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115</a:t>
            </a:r>
          </a:p>
        </p:txBody>
      </p:sp>
      <p:pic>
        <p:nvPicPr>
          <p:cNvPr id="4" name="Picture 3">
            <a:extLst>
              <a:ext uri="{FF2B5EF4-FFF2-40B4-BE49-F238E27FC236}">
                <a16:creationId xmlns:a16="http://schemas.microsoft.com/office/drawing/2014/main" id="{A6FA17A0-DB2E-4F90-B322-85968C81D604}"/>
              </a:ext>
            </a:extLst>
          </p:cNvPr>
          <p:cNvPicPr>
            <a:picLocks noChangeAspect="1"/>
          </p:cNvPicPr>
          <p:nvPr/>
        </p:nvPicPr>
        <p:blipFill>
          <a:blip r:embed="rId4"/>
          <a:stretch>
            <a:fillRect/>
          </a:stretch>
        </p:blipFill>
        <p:spPr>
          <a:xfrm>
            <a:off x="160768" y="855690"/>
            <a:ext cx="8822464" cy="4222836"/>
          </a:xfrm>
          <a:prstGeom prst="rect">
            <a:avLst/>
          </a:prstGeom>
        </p:spPr>
      </p:pic>
    </p:spTree>
    <p:extLst>
      <p:ext uri="{BB962C8B-B14F-4D97-AF65-F5344CB8AC3E}">
        <p14:creationId xmlns:p14="http://schemas.microsoft.com/office/powerpoint/2010/main" val="2397219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3" name="Content Placeholder 3" descr="Photo of the OPUS Projects Application">
            <a:extLst>
              <a:ext uri="{FF2B5EF4-FFF2-40B4-BE49-F238E27FC236}">
                <a16:creationId xmlns:a16="http://schemas.microsoft.com/office/drawing/2014/main" id="{1F53FFC5-58FC-41A0-86D1-BBCD34851032}"/>
              </a:ext>
            </a:extLst>
          </p:cNvPr>
          <p:cNvPicPr>
            <a:picLocks noChangeAspect="1"/>
          </p:cNvPicPr>
          <p:nvPr/>
        </p:nvPicPr>
        <p:blipFill>
          <a:blip r:embed="rId3"/>
          <a:stretch>
            <a:fillRect/>
          </a:stretch>
        </p:blipFill>
        <p:spPr>
          <a:xfrm>
            <a:off x="304800" y="1057042"/>
            <a:ext cx="8280400" cy="3912389"/>
          </a:xfrm>
          <a:prstGeom prst="rect">
            <a:avLst/>
          </a:prstGeom>
        </p:spPr>
      </p:pic>
    </p:spTree>
    <p:extLst>
      <p:ext uri="{BB962C8B-B14F-4D97-AF65-F5344CB8AC3E}">
        <p14:creationId xmlns:p14="http://schemas.microsoft.com/office/powerpoint/2010/main" val="3308030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33515" y="507499"/>
            <a:ext cx="8229600" cy="1536557"/>
          </a:xfrm>
        </p:spPr>
        <p:txBody>
          <a:bodyPr>
            <a:normAutofit/>
          </a:bodyPr>
          <a:lstStyle/>
          <a:p>
            <a:r>
              <a:rPr lang="pt-BR" sz="3100" dirty="0">
                <a:solidFill>
                  <a:srgbClr val="002E97"/>
                </a:solidFill>
                <a:latin typeface="+mn-lt"/>
                <a:cs typeface="Times New Roman" panose="02020603050405020304" pitchFamily="18" charset="0"/>
              </a:rPr>
              <a:t>NOAA Technical Memorandum NOS NGS 92</a:t>
            </a:r>
            <a:br>
              <a:rPr lang="en-US" sz="3600" dirty="0">
                <a:solidFill>
                  <a:srgbClr val="002E97"/>
                </a:solidFill>
                <a:latin typeface="+mn-lt"/>
                <a:cs typeface="Times New Roman" panose="02020603050405020304" pitchFamily="18" charset="0"/>
              </a:rPr>
            </a:br>
            <a:r>
              <a:rPr lang="en-US" sz="2200" dirty="0">
                <a:solidFill>
                  <a:srgbClr val="002E97"/>
                </a:solidFill>
                <a:latin typeface="+mn-lt"/>
                <a:cs typeface="Times New Roman" panose="02020603050405020304" pitchFamily="18" charset="0"/>
              </a:rPr>
              <a:t>Classifications, Standards, and Specifications for GNSS Geodetic Control Surveys using OPUS Projects</a:t>
            </a:r>
            <a:endParaRPr lang="en-US" sz="3600" dirty="0">
              <a:solidFill>
                <a:srgbClr val="002E97"/>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401DBC2C-EEBB-48A0-8038-5358BC058BA6}"/>
              </a:ext>
            </a:extLst>
          </p:cNvPr>
          <p:cNvPicPr>
            <a:picLocks noChangeAspect="1"/>
          </p:cNvPicPr>
          <p:nvPr/>
        </p:nvPicPr>
        <p:blipFill>
          <a:blip r:embed="rId3"/>
          <a:stretch>
            <a:fillRect/>
          </a:stretch>
        </p:blipFill>
        <p:spPr>
          <a:xfrm>
            <a:off x="47523" y="2181780"/>
            <a:ext cx="9001586" cy="2219848"/>
          </a:xfrm>
          <a:prstGeom prst="rect">
            <a:avLst/>
          </a:prstGeom>
        </p:spPr>
      </p:pic>
      <p:sp>
        <p:nvSpPr>
          <p:cNvPr id="8" name="Content Placeholder 2">
            <a:extLst>
              <a:ext uri="{FF2B5EF4-FFF2-40B4-BE49-F238E27FC236}">
                <a16:creationId xmlns:a16="http://schemas.microsoft.com/office/drawing/2014/main" id="{2978B9D8-D945-416A-9D64-956972474B79}"/>
              </a:ext>
            </a:extLst>
          </p:cNvPr>
          <p:cNvSpPr>
            <a:spLocks noGrp="1"/>
          </p:cNvSpPr>
          <p:nvPr>
            <p:ph idx="1"/>
          </p:nvPr>
        </p:nvSpPr>
        <p:spPr>
          <a:xfrm>
            <a:off x="1344976" y="4401628"/>
            <a:ext cx="6454045" cy="398170"/>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Classifications of Network and Local Accuracy</a:t>
            </a:r>
          </a:p>
        </p:txBody>
      </p:sp>
      <p:sp>
        <p:nvSpPr>
          <p:cNvPr id="6" name="TextBox 5">
            <a:hlinkClick r:id="rId4"/>
            <a:extLst>
              <a:ext uri="{FF2B5EF4-FFF2-40B4-BE49-F238E27FC236}">
                <a16:creationId xmlns:a16="http://schemas.microsoft.com/office/drawing/2014/main" id="{708ED453-BE42-4CF1-B506-1D95DADE8908}"/>
              </a:ext>
            </a:extLst>
          </p:cNvPr>
          <p:cNvSpPr txBox="1"/>
          <p:nvPr/>
        </p:nvSpPr>
        <p:spPr>
          <a:xfrm>
            <a:off x="623836" y="4725013"/>
            <a:ext cx="7896327" cy="369332"/>
          </a:xfrm>
          <a:prstGeom prst="rect">
            <a:avLst/>
          </a:prstGeom>
          <a:noFill/>
        </p:spPr>
        <p:txBody>
          <a:bodyPr wrap="square">
            <a:spAutoFit/>
          </a:bodyPr>
          <a:lstStyle/>
          <a:p>
            <a:r>
              <a:rPr lang="en-US" dirty="0">
                <a:solidFill>
                  <a:srgbClr val="002E97"/>
                </a:solidFill>
              </a:rPr>
              <a:t>https://geodesy.noaa.gov/library/pdfs/NOAA_TM_NOS_NGS_0092.pdf</a:t>
            </a:r>
          </a:p>
        </p:txBody>
      </p:sp>
    </p:spTree>
    <p:extLst>
      <p:ext uri="{BB962C8B-B14F-4D97-AF65-F5344CB8AC3E}">
        <p14:creationId xmlns:p14="http://schemas.microsoft.com/office/powerpoint/2010/main" val="1011167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Reprocess</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38480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4" name="Picture 3">
            <a:extLst>
              <a:ext uri="{FF2B5EF4-FFF2-40B4-BE49-F238E27FC236}">
                <a16:creationId xmlns:a16="http://schemas.microsoft.com/office/drawing/2014/main" id="{CC2F51AC-0098-43D0-B69E-19B66F05FFC3}"/>
              </a:ext>
            </a:extLst>
          </p:cNvPr>
          <p:cNvPicPr>
            <a:picLocks noChangeAspect="1"/>
          </p:cNvPicPr>
          <p:nvPr/>
        </p:nvPicPr>
        <p:blipFill>
          <a:blip r:embed="rId4"/>
          <a:stretch>
            <a:fillRect/>
          </a:stretch>
        </p:blipFill>
        <p:spPr>
          <a:xfrm>
            <a:off x="591910" y="950011"/>
            <a:ext cx="7960179" cy="3810107"/>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8" name="Picture 7">
            <a:extLst>
              <a:ext uri="{FF2B5EF4-FFF2-40B4-BE49-F238E27FC236}">
                <a16:creationId xmlns:a16="http://schemas.microsoft.com/office/drawing/2014/main" id="{52CA6082-9873-4341-BE68-0A41E14B9BDA}"/>
              </a:ext>
            </a:extLst>
          </p:cNvPr>
          <p:cNvPicPr>
            <a:picLocks noChangeAspect="1"/>
          </p:cNvPicPr>
          <p:nvPr/>
        </p:nvPicPr>
        <p:blipFill>
          <a:blip r:embed="rId4"/>
          <a:stretch>
            <a:fillRect/>
          </a:stretch>
        </p:blipFill>
        <p:spPr>
          <a:xfrm>
            <a:off x="667617" y="971425"/>
            <a:ext cx="8019183" cy="3834172"/>
          </a:xfrm>
          <a:prstGeom prst="rect">
            <a:avLst/>
          </a:prstGeom>
        </p:spPr>
      </p:pic>
      <p:sp>
        <p:nvSpPr>
          <p:cNvPr id="3" name="Oval 2">
            <a:extLst>
              <a:ext uri="{FF2B5EF4-FFF2-40B4-BE49-F238E27FC236}">
                <a16:creationId xmlns:a16="http://schemas.microsoft.com/office/drawing/2014/main" id="{EB5A08E8-B386-49DD-993F-AFC1ADA1EC3D}"/>
              </a:ext>
            </a:extLst>
          </p:cNvPr>
          <p:cNvSpPr/>
          <p:nvPr/>
        </p:nvSpPr>
        <p:spPr>
          <a:xfrm>
            <a:off x="5046060" y="4513964"/>
            <a:ext cx="219904" cy="246221"/>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F9112200-CBA2-48CE-91E1-FEACD0B4239B}"/>
              </a:ext>
            </a:extLst>
          </p:cNvPr>
          <p:cNvSpPr txBox="1"/>
          <p:nvPr/>
        </p:nvSpPr>
        <p:spPr>
          <a:xfrm>
            <a:off x="2480742" y="3869985"/>
            <a:ext cx="3365026" cy="646331"/>
          </a:xfrm>
          <a:prstGeom prst="rect">
            <a:avLst/>
          </a:prstGeom>
          <a:noFill/>
        </p:spPr>
        <p:txBody>
          <a:bodyPr wrap="square" rtlCol="0">
            <a:spAutoFit/>
          </a:bodyPr>
          <a:lstStyle/>
          <a:p>
            <a:r>
              <a:rPr lang="en-US" dirty="0">
                <a:solidFill>
                  <a:srgbClr val="C00000"/>
                </a:solidFill>
              </a:rPr>
              <a:t>Share widget – shares location</a:t>
            </a:r>
          </a:p>
          <a:p>
            <a:r>
              <a:rPr lang="en-US" dirty="0">
                <a:solidFill>
                  <a:srgbClr val="C00000"/>
                </a:solidFill>
              </a:rPr>
              <a:t>https://arcg.is/1zybir</a:t>
            </a:r>
          </a:p>
        </p:txBody>
      </p:sp>
    </p:spTree>
    <p:extLst>
      <p:ext uri="{BB962C8B-B14F-4D97-AF65-F5344CB8AC3E}">
        <p14:creationId xmlns:p14="http://schemas.microsoft.com/office/powerpoint/2010/main" val="3432076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57A5-B3E9-4E64-A4AD-C3D7AE428EDE}"/>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AI Images</a:t>
            </a:r>
          </a:p>
        </p:txBody>
      </p:sp>
      <p:pic>
        <p:nvPicPr>
          <p:cNvPr id="3" name="Picture 2">
            <a:extLst>
              <a:ext uri="{FF2B5EF4-FFF2-40B4-BE49-F238E27FC236}">
                <a16:creationId xmlns:a16="http://schemas.microsoft.com/office/drawing/2014/main" id="{ACB67D28-3F54-40DB-8615-51A9A5F3E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40169"/>
            <a:ext cx="3666553" cy="3666553"/>
          </a:xfrm>
          <a:prstGeom prst="rect">
            <a:avLst/>
          </a:prstGeom>
        </p:spPr>
      </p:pic>
      <p:sp>
        <p:nvSpPr>
          <p:cNvPr id="4" name="TextBox 3">
            <a:extLst>
              <a:ext uri="{FF2B5EF4-FFF2-40B4-BE49-F238E27FC236}">
                <a16:creationId xmlns:a16="http://schemas.microsoft.com/office/drawing/2014/main" id="{9E4A8809-0BA2-48F9-8664-EAD49CF12D18}"/>
              </a:ext>
            </a:extLst>
          </p:cNvPr>
          <p:cNvSpPr txBox="1"/>
          <p:nvPr/>
        </p:nvSpPr>
        <p:spPr>
          <a:xfrm>
            <a:off x="1067963" y="4667151"/>
            <a:ext cx="24450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NSRS Modernization</a:t>
            </a:r>
            <a:endParaRPr lang="en-US" dirty="0"/>
          </a:p>
        </p:txBody>
      </p:sp>
      <p:sp>
        <p:nvSpPr>
          <p:cNvPr id="5" name="TextBox 4">
            <a:extLst>
              <a:ext uri="{FF2B5EF4-FFF2-40B4-BE49-F238E27FC236}">
                <a16:creationId xmlns:a16="http://schemas.microsoft.com/office/drawing/2014/main" id="{0F515AAE-9463-4BDA-BBD1-2BDC106A476E}"/>
              </a:ext>
            </a:extLst>
          </p:cNvPr>
          <p:cNvSpPr txBox="1"/>
          <p:nvPr/>
        </p:nvSpPr>
        <p:spPr>
          <a:xfrm>
            <a:off x="6239123" y="4669473"/>
            <a:ext cx="117149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Geodesy</a:t>
            </a:r>
            <a:endParaRPr lang="en-US" dirty="0"/>
          </a:p>
        </p:txBody>
      </p:sp>
      <p:pic>
        <p:nvPicPr>
          <p:cNvPr id="6" name="Picture 5">
            <a:extLst>
              <a:ext uri="{FF2B5EF4-FFF2-40B4-BE49-F238E27FC236}">
                <a16:creationId xmlns:a16="http://schemas.microsoft.com/office/drawing/2014/main" id="{8A61A5C4-87A9-4FBB-A510-CFEBFCA7A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256" y="940168"/>
            <a:ext cx="3666553" cy="3666553"/>
          </a:xfrm>
          <a:prstGeom prst="rect">
            <a:avLst/>
          </a:prstGeom>
        </p:spPr>
      </p:pic>
    </p:spTree>
    <p:extLst>
      <p:ext uri="{BB962C8B-B14F-4D97-AF65-F5344CB8AC3E}">
        <p14:creationId xmlns:p14="http://schemas.microsoft.com/office/powerpoint/2010/main" val="3949859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1" name="Rectangle 10">
            <a:extLst>
              <a:ext uri="{FF2B5EF4-FFF2-40B4-BE49-F238E27FC236}">
                <a16:creationId xmlns:a16="http://schemas.microsoft.com/office/drawing/2014/main" id="{45AAE9C6-4438-457C-A95E-1B0C316F979C}"/>
              </a:ext>
            </a:extLst>
          </p:cNvPr>
          <p:cNvSpPr/>
          <p:nvPr/>
        </p:nvSpPr>
        <p:spPr>
          <a:xfrm>
            <a:off x="4890122" y="3109106"/>
            <a:ext cx="391709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Alpha Tiled Image Services</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02C2F07-645C-483D-9956-3386B94DB99B}"/>
              </a:ext>
            </a:extLst>
          </p:cNvPr>
          <p:cNvSpPr txBox="1"/>
          <p:nvPr/>
        </p:nvSpPr>
        <p:spPr>
          <a:xfrm>
            <a:off x="4003288" y="3524604"/>
            <a:ext cx="4683512" cy="646331"/>
          </a:xfrm>
          <a:prstGeom prst="rect">
            <a:avLst/>
          </a:prstGeom>
          <a:noFill/>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SPCS2022 Experience</a:t>
            </a:r>
          </a:p>
          <a:p>
            <a:pPr marL="457200"/>
            <a:r>
              <a:rPr lang="en-US" dirty="0">
                <a:solidFill>
                  <a:srgbClr val="002E97"/>
                </a:solidFill>
                <a:latin typeface="Arial" panose="020B0604020202020204" pitchFamily="34" charset="0"/>
                <a:cs typeface="Arial" panose="020B0604020202020204" pitchFamily="34" charset="0"/>
              </a:rPr>
              <a:t>NAPGD2022 Experience</a:t>
            </a:r>
          </a:p>
        </p:txBody>
      </p:sp>
    </p:spTree>
    <p:extLst>
      <p:ext uri="{BB962C8B-B14F-4D97-AF65-F5344CB8AC3E}">
        <p14:creationId xmlns:p14="http://schemas.microsoft.com/office/powerpoint/2010/main" val="2651038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2983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MT SPCS 2022</a:t>
            </a:r>
            <a:endParaRPr sz="36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C7B730-2D40-4484-8ABA-CCA9FF7DCB17}"/>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6" name="Picture 5" descr="Map of Montana SPCS 83 design">
            <a:extLst>
              <a:ext uri="{FF2B5EF4-FFF2-40B4-BE49-F238E27FC236}">
                <a16:creationId xmlns:a16="http://schemas.microsoft.com/office/drawing/2014/main" id="{6A1A91C9-B184-4391-8C46-D39D4B446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9578"/>
            <a:ext cx="4439265" cy="3329449"/>
          </a:xfrm>
          <a:prstGeom prst="rect">
            <a:avLst/>
          </a:prstGeom>
        </p:spPr>
      </p:pic>
      <p:pic>
        <p:nvPicPr>
          <p:cNvPr id="11" name="Picture 10" descr="Map of SPCS2022 default design">
            <a:extLst>
              <a:ext uri="{FF2B5EF4-FFF2-40B4-BE49-F238E27FC236}">
                <a16:creationId xmlns:a16="http://schemas.microsoft.com/office/drawing/2014/main" id="{72539061-ED30-4DF3-A986-5295B26D8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9" y="1129578"/>
            <a:ext cx="4439264" cy="3329448"/>
          </a:xfrm>
          <a:prstGeom prst="rect">
            <a:avLst/>
          </a:prstGeom>
        </p:spPr>
      </p:pic>
    </p:spTree>
    <p:extLst>
      <p:ext uri="{BB962C8B-B14F-4D97-AF65-F5344CB8AC3E}">
        <p14:creationId xmlns:p14="http://schemas.microsoft.com/office/powerpoint/2010/main" val="2629552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376560" y="284724"/>
            <a:ext cx="611962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5" name="Picture 4">
            <a:extLst>
              <a:ext uri="{FF2B5EF4-FFF2-40B4-BE49-F238E27FC236}">
                <a16:creationId xmlns:a16="http://schemas.microsoft.com/office/drawing/2014/main" id="{17FE0431-B301-4550-9369-D83C19E0D94C}"/>
              </a:ext>
            </a:extLst>
          </p:cNvPr>
          <p:cNvPicPr>
            <a:picLocks noChangeAspect="1"/>
          </p:cNvPicPr>
          <p:nvPr/>
        </p:nvPicPr>
        <p:blipFill>
          <a:blip r:embed="rId4"/>
          <a:stretch>
            <a:fillRect/>
          </a:stretch>
        </p:blipFill>
        <p:spPr>
          <a:xfrm>
            <a:off x="2543557" y="914563"/>
            <a:ext cx="6114286" cy="3371429"/>
          </a:xfrm>
          <a:prstGeom prst="rect">
            <a:avLst/>
          </a:prstGeom>
        </p:spPr>
      </p:pic>
      <p:pic>
        <p:nvPicPr>
          <p:cNvPr id="7" name="Picture 6">
            <a:extLst>
              <a:ext uri="{FF2B5EF4-FFF2-40B4-BE49-F238E27FC236}">
                <a16:creationId xmlns:a16="http://schemas.microsoft.com/office/drawing/2014/main" id="{B0F195BF-E62A-4095-A473-E8AE44062E62}"/>
              </a:ext>
            </a:extLst>
          </p:cNvPr>
          <p:cNvPicPr>
            <a:picLocks noChangeAspect="1"/>
          </p:cNvPicPr>
          <p:nvPr/>
        </p:nvPicPr>
        <p:blipFill>
          <a:blip r:embed="rId5"/>
          <a:stretch>
            <a:fillRect/>
          </a:stretch>
        </p:blipFill>
        <p:spPr>
          <a:xfrm>
            <a:off x="114588" y="914563"/>
            <a:ext cx="2148167" cy="3371429"/>
          </a:xfrm>
          <a:prstGeom prst="rect">
            <a:avLst/>
          </a:prstGeom>
        </p:spPr>
      </p:pic>
    </p:spTree>
    <p:extLst>
      <p:ext uri="{BB962C8B-B14F-4D97-AF65-F5344CB8AC3E}">
        <p14:creationId xmlns:p14="http://schemas.microsoft.com/office/powerpoint/2010/main" val="2730236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512189" y="301405"/>
            <a:ext cx="611962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9C9839-DF34-4A34-9AEF-4FCC70A3D430}"/>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13" name="Picture 12">
            <a:extLst>
              <a:ext uri="{FF2B5EF4-FFF2-40B4-BE49-F238E27FC236}">
                <a16:creationId xmlns:a16="http://schemas.microsoft.com/office/drawing/2014/main" id="{92A63A6A-40EA-4F0F-8F70-24E959D5D03C}"/>
              </a:ext>
            </a:extLst>
          </p:cNvPr>
          <p:cNvPicPr>
            <a:picLocks noChangeAspect="1"/>
          </p:cNvPicPr>
          <p:nvPr/>
        </p:nvPicPr>
        <p:blipFill>
          <a:blip r:embed="rId4"/>
          <a:stretch>
            <a:fillRect/>
          </a:stretch>
        </p:blipFill>
        <p:spPr>
          <a:xfrm>
            <a:off x="280869" y="920254"/>
            <a:ext cx="1681989" cy="3598675"/>
          </a:xfrm>
          <a:prstGeom prst="rect">
            <a:avLst/>
          </a:prstGeom>
        </p:spPr>
      </p:pic>
      <p:pic>
        <p:nvPicPr>
          <p:cNvPr id="3" name="Picture 2">
            <a:extLst>
              <a:ext uri="{FF2B5EF4-FFF2-40B4-BE49-F238E27FC236}">
                <a16:creationId xmlns:a16="http://schemas.microsoft.com/office/drawing/2014/main" id="{0361DD52-259F-41AE-8FE3-2DDA57AC9273}"/>
              </a:ext>
            </a:extLst>
          </p:cNvPr>
          <p:cNvPicPr>
            <a:picLocks noChangeAspect="1"/>
          </p:cNvPicPr>
          <p:nvPr/>
        </p:nvPicPr>
        <p:blipFill>
          <a:blip r:embed="rId5"/>
          <a:stretch>
            <a:fillRect/>
          </a:stretch>
        </p:blipFill>
        <p:spPr>
          <a:xfrm>
            <a:off x="2245178" y="920254"/>
            <a:ext cx="6265654" cy="3598675"/>
          </a:xfrm>
          <a:prstGeom prst="rect">
            <a:avLst/>
          </a:prstGeom>
        </p:spPr>
      </p:pic>
    </p:spTree>
    <p:extLst>
      <p:ext uri="{BB962C8B-B14F-4D97-AF65-F5344CB8AC3E}">
        <p14:creationId xmlns:p14="http://schemas.microsoft.com/office/powerpoint/2010/main" val="3266749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5B3AEA-3515-4C30-BDC4-BEF761EA943B}"/>
              </a:ext>
            </a:extLst>
          </p:cNvPr>
          <p:cNvGrpSpPr/>
          <p:nvPr/>
        </p:nvGrpSpPr>
        <p:grpSpPr>
          <a:xfrm>
            <a:off x="752035" y="382107"/>
            <a:ext cx="7489164" cy="780182"/>
            <a:chOff x="752035" y="374236"/>
            <a:chExt cx="7489164" cy="780182"/>
          </a:xfrm>
        </p:grpSpPr>
        <p:sp>
          <p:nvSpPr>
            <p:cNvPr id="2" name="TextBox 1">
              <a:extLst>
                <a:ext uri="{FF2B5EF4-FFF2-40B4-BE49-F238E27FC236}">
                  <a16:creationId xmlns:a16="http://schemas.microsoft.com/office/drawing/2014/main" id="{94509230-0CDF-45F8-AA8E-D4D8D6CA9015}"/>
                </a:ext>
              </a:extLst>
            </p:cNvPr>
            <p:cNvSpPr txBox="1"/>
            <p:nvPr/>
          </p:nvSpPr>
          <p:spPr>
            <a:xfrm>
              <a:off x="752035" y="374236"/>
              <a:ext cx="748916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Alpha NAPGD2022 Interactive Web Map</a:t>
              </a:r>
              <a:endParaRPr sz="3200" dirty="0">
                <a:solidFill>
                  <a:srgbClr val="002E9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88AB2E-0B1B-40F6-BABD-DA039A8B170F}"/>
                </a:ext>
              </a:extLst>
            </p:cNvPr>
            <p:cNvSpPr txBox="1"/>
            <p:nvPr/>
          </p:nvSpPr>
          <p:spPr>
            <a:xfrm>
              <a:off x="2791253" y="877421"/>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pic>
        <p:nvPicPr>
          <p:cNvPr id="5" name="Picture 4">
            <a:extLst>
              <a:ext uri="{FF2B5EF4-FFF2-40B4-BE49-F238E27FC236}">
                <a16:creationId xmlns:a16="http://schemas.microsoft.com/office/drawing/2014/main" id="{887B7896-5DB1-4952-A833-9DFE8F3BB68E}"/>
              </a:ext>
            </a:extLst>
          </p:cNvPr>
          <p:cNvPicPr>
            <a:picLocks noChangeAspect="1"/>
          </p:cNvPicPr>
          <p:nvPr/>
        </p:nvPicPr>
        <p:blipFill>
          <a:blip r:embed="rId4"/>
          <a:stretch>
            <a:fillRect/>
          </a:stretch>
        </p:blipFill>
        <p:spPr>
          <a:xfrm>
            <a:off x="951139" y="1260889"/>
            <a:ext cx="7111093" cy="3403695"/>
          </a:xfrm>
          <a:prstGeom prst="rect">
            <a:avLst/>
          </a:prstGeom>
        </p:spPr>
      </p:pic>
      <p:sp>
        <p:nvSpPr>
          <p:cNvPr id="8" name="TextBox 7">
            <a:extLst>
              <a:ext uri="{FF2B5EF4-FFF2-40B4-BE49-F238E27FC236}">
                <a16:creationId xmlns:a16="http://schemas.microsoft.com/office/drawing/2014/main" id="{FD8FF35E-99FF-4885-A661-DFAB9BBB9F64}"/>
              </a:ext>
            </a:extLst>
          </p:cNvPr>
          <p:cNvSpPr txBox="1"/>
          <p:nvPr/>
        </p:nvSpPr>
        <p:spPr>
          <a:xfrm>
            <a:off x="449036" y="4732143"/>
            <a:ext cx="8694964" cy="369332"/>
          </a:xfrm>
          <a:prstGeom prst="rect">
            <a:avLst/>
          </a:prstGeom>
          <a:noFill/>
        </p:spPr>
        <p:txBody>
          <a:bodyPr wrap="square">
            <a:spAutoFit/>
          </a:bodyPr>
          <a:lstStyle/>
          <a:p>
            <a:r>
              <a:rPr lang="en-US" sz="1800" b="0" i="0" u="sng" strike="noStrike" dirty="0">
                <a:solidFill>
                  <a:srgbClr val="1155CC"/>
                </a:solidFill>
                <a:effectLst/>
                <a:latin typeface="Arial" panose="020B0604020202020204" pitchFamily="34" charset="0"/>
              </a:rPr>
              <a:t>https://experience.arcgis.com/experience/474f5934f5ff468bb77a1a16f10aa578/</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A4CCE09-4CDC-462D-8C2C-813FD5EA98AB}"/>
              </a:ext>
            </a:extLst>
          </p:cNvPr>
          <p:cNvSpPr txBox="1"/>
          <p:nvPr/>
        </p:nvSpPr>
        <p:spPr>
          <a:xfrm>
            <a:off x="6429375" y="1315583"/>
            <a:ext cx="1632857" cy="369332"/>
          </a:xfrm>
          <a:prstGeom prst="rect">
            <a:avLst/>
          </a:prstGeom>
          <a:noFill/>
        </p:spPr>
        <p:txBody>
          <a:bodyPr wrap="square">
            <a:spAutoFit/>
          </a:bodyPr>
          <a:lstStyle/>
          <a:p>
            <a:r>
              <a:rPr lang="en-US" sz="1800" b="1" dirty="0">
                <a:solidFill>
                  <a:schemeClr val="bg1"/>
                </a:solidFill>
                <a:latin typeface="Arial" panose="020B0604020202020204" pitchFamily="34" charset="0"/>
                <a:cs typeface="Arial" panose="020B0604020202020204" pitchFamily="34" charset="0"/>
              </a:rPr>
              <a:t>GEOID2022</a:t>
            </a:r>
            <a:endParaRPr lang="en-US" dirty="0">
              <a:solidFill>
                <a:schemeClr val="bg1"/>
              </a:solidFill>
            </a:endParaRPr>
          </a:p>
        </p:txBody>
      </p:sp>
    </p:spTree>
    <p:extLst>
      <p:ext uri="{BB962C8B-B14F-4D97-AF65-F5344CB8AC3E}">
        <p14:creationId xmlns:p14="http://schemas.microsoft.com/office/powerpoint/2010/main" val="2475015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5B3AEA-3515-4C30-BDC4-BEF761EA943B}"/>
              </a:ext>
            </a:extLst>
          </p:cNvPr>
          <p:cNvGrpSpPr/>
          <p:nvPr/>
        </p:nvGrpSpPr>
        <p:grpSpPr>
          <a:xfrm>
            <a:off x="752035" y="382107"/>
            <a:ext cx="7489164" cy="780182"/>
            <a:chOff x="752035" y="374236"/>
            <a:chExt cx="7489164" cy="780182"/>
          </a:xfrm>
        </p:grpSpPr>
        <p:sp>
          <p:nvSpPr>
            <p:cNvPr id="2" name="TextBox 1">
              <a:extLst>
                <a:ext uri="{FF2B5EF4-FFF2-40B4-BE49-F238E27FC236}">
                  <a16:creationId xmlns:a16="http://schemas.microsoft.com/office/drawing/2014/main" id="{94509230-0CDF-45F8-AA8E-D4D8D6CA9015}"/>
                </a:ext>
              </a:extLst>
            </p:cNvPr>
            <p:cNvSpPr txBox="1"/>
            <p:nvPr/>
          </p:nvSpPr>
          <p:spPr>
            <a:xfrm>
              <a:off x="752035" y="374236"/>
              <a:ext cx="748916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Alpha NAPGD2022 Interactive Web Map</a:t>
              </a:r>
              <a:endParaRPr sz="3200" dirty="0">
                <a:solidFill>
                  <a:srgbClr val="002E9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88AB2E-0B1B-40F6-BABD-DA039A8B170F}"/>
                </a:ext>
              </a:extLst>
            </p:cNvPr>
            <p:cNvSpPr txBox="1"/>
            <p:nvPr/>
          </p:nvSpPr>
          <p:spPr>
            <a:xfrm>
              <a:off x="2791253" y="877421"/>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sp>
        <p:nvSpPr>
          <p:cNvPr id="8" name="TextBox 7">
            <a:extLst>
              <a:ext uri="{FF2B5EF4-FFF2-40B4-BE49-F238E27FC236}">
                <a16:creationId xmlns:a16="http://schemas.microsoft.com/office/drawing/2014/main" id="{FD8FF35E-99FF-4885-A661-DFAB9BBB9F64}"/>
              </a:ext>
            </a:extLst>
          </p:cNvPr>
          <p:cNvSpPr txBox="1"/>
          <p:nvPr/>
        </p:nvSpPr>
        <p:spPr>
          <a:xfrm>
            <a:off x="449036" y="4732143"/>
            <a:ext cx="8694964" cy="369332"/>
          </a:xfrm>
          <a:prstGeom prst="rect">
            <a:avLst/>
          </a:prstGeom>
          <a:noFill/>
        </p:spPr>
        <p:txBody>
          <a:bodyPr wrap="square">
            <a:spAutoFit/>
          </a:bodyPr>
          <a:lstStyle/>
          <a:p>
            <a:r>
              <a:rPr lang="en-US" sz="1800" b="0" i="0" u="sng" strike="noStrike" dirty="0">
                <a:solidFill>
                  <a:srgbClr val="1155CC"/>
                </a:solidFill>
                <a:effectLst/>
                <a:latin typeface="Arial" panose="020B0604020202020204" pitchFamily="34" charset="0"/>
              </a:rPr>
              <a:t>https://experience.arcgis.com/experience/474f5934f5ff468bb77a1a16f10aa578/</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9D81FFC-98A0-40D3-A343-B1055DD2B5A4}"/>
              </a:ext>
            </a:extLst>
          </p:cNvPr>
          <p:cNvPicPr>
            <a:picLocks noChangeAspect="1"/>
          </p:cNvPicPr>
          <p:nvPr/>
        </p:nvPicPr>
        <p:blipFill>
          <a:blip r:embed="rId4"/>
          <a:stretch>
            <a:fillRect/>
          </a:stretch>
        </p:blipFill>
        <p:spPr>
          <a:xfrm>
            <a:off x="1016453" y="1260888"/>
            <a:ext cx="7111093" cy="3403696"/>
          </a:xfrm>
          <a:prstGeom prst="rect">
            <a:avLst/>
          </a:prstGeom>
        </p:spPr>
      </p:pic>
      <p:sp>
        <p:nvSpPr>
          <p:cNvPr id="10" name="TextBox 9">
            <a:extLst>
              <a:ext uri="{FF2B5EF4-FFF2-40B4-BE49-F238E27FC236}">
                <a16:creationId xmlns:a16="http://schemas.microsoft.com/office/drawing/2014/main" id="{CA4CCE09-4CDC-462D-8C2C-813FD5EA98AB}"/>
              </a:ext>
            </a:extLst>
          </p:cNvPr>
          <p:cNvSpPr txBox="1"/>
          <p:nvPr/>
        </p:nvSpPr>
        <p:spPr>
          <a:xfrm>
            <a:off x="6662058" y="1315583"/>
            <a:ext cx="1143000" cy="461665"/>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NAPGD2022 Differences</a:t>
            </a:r>
            <a:endParaRPr lang="en-US" sz="1200" dirty="0">
              <a:solidFill>
                <a:schemeClr val="bg1"/>
              </a:solidFill>
            </a:endParaRPr>
          </a:p>
        </p:txBody>
      </p:sp>
    </p:spTree>
    <p:extLst>
      <p:ext uri="{BB962C8B-B14F-4D97-AF65-F5344CB8AC3E}">
        <p14:creationId xmlns:p14="http://schemas.microsoft.com/office/powerpoint/2010/main" val="3746014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pic>
        <p:nvPicPr>
          <p:cNvPr id="5" name="Picture 4">
            <a:extLst>
              <a:ext uri="{FF2B5EF4-FFF2-40B4-BE49-F238E27FC236}">
                <a16:creationId xmlns:a16="http://schemas.microsoft.com/office/drawing/2014/main" id="{CCC944AE-FCA4-48A3-821C-07B3A16C8C19}"/>
              </a:ext>
            </a:extLst>
          </p:cNvPr>
          <p:cNvPicPr>
            <a:picLocks noChangeAspect="1"/>
          </p:cNvPicPr>
          <p:nvPr/>
        </p:nvPicPr>
        <p:blipFill>
          <a:blip r:embed="rId5"/>
          <a:stretch>
            <a:fillRect/>
          </a:stretch>
        </p:blipFill>
        <p:spPr>
          <a:xfrm>
            <a:off x="111324" y="981307"/>
            <a:ext cx="5429539" cy="4080327"/>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4" name="Rectangle 2">
            <a:extLst>
              <a:ext uri="{FF2B5EF4-FFF2-40B4-BE49-F238E27FC236}">
                <a16:creationId xmlns:a16="http://schemas.microsoft.com/office/drawing/2014/main" id="{2D050EF9-4644-4A18-B4F5-391B91D36CC9}"/>
              </a:ext>
            </a:extLst>
          </p:cNvPr>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5" name="Picture 4" descr="Video Library Text">
            <a:extLst>
              <a:ext uri="{FF2B5EF4-FFF2-40B4-BE49-F238E27FC236}">
                <a16:creationId xmlns:a16="http://schemas.microsoft.com/office/drawing/2014/main" id="{53847C5A-2670-41C4-96C8-2933916C11F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6" name="Picture 5" descr="Video Library thumbnails group 1">
            <a:extLst>
              <a:ext uri="{FF2B5EF4-FFF2-40B4-BE49-F238E27FC236}">
                <a16:creationId xmlns:a16="http://schemas.microsoft.com/office/drawing/2014/main" id="{A6896F47-087F-4690-86C5-F301D866B8B4}"/>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7" name="Picture 6" descr="Video Library thumbnails group 2">
            <a:extLst>
              <a:ext uri="{FF2B5EF4-FFF2-40B4-BE49-F238E27FC236}">
                <a16:creationId xmlns:a16="http://schemas.microsoft.com/office/drawing/2014/main" id="{08ACD209-742A-4038-9656-78FBF8B5F442}"/>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140123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4" name="Rectangle 2">
            <a:extLst>
              <a:ext uri="{FF2B5EF4-FFF2-40B4-BE49-F238E27FC236}">
                <a16:creationId xmlns:a16="http://schemas.microsoft.com/office/drawing/2014/main" id="{BFDFCDAB-FAC6-4814-9B14-AE0E8CA830A6}"/>
              </a:ext>
            </a:extLst>
          </p:cNvPr>
          <p:cNvSpPr txBox="1"/>
          <p:nvPr/>
        </p:nvSpPr>
        <p:spPr>
          <a:xfrm>
            <a:off x="687444" y="4569509"/>
            <a:ext cx="699325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5" name="Group 4" descr="Online Lessons Thumbnails">
            <a:extLst>
              <a:ext uri="{FF2B5EF4-FFF2-40B4-BE49-F238E27FC236}">
                <a16:creationId xmlns:a16="http://schemas.microsoft.com/office/drawing/2014/main" id="{66B1AA32-5C14-4F5A-A481-522132B4EB07}"/>
              </a:ext>
            </a:extLst>
          </p:cNvPr>
          <p:cNvGrpSpPr/>
          <p:nvPr/>
        </p:nvGrpSpPr>
        <p:grpSpPr>
          <a:xfrm>
            <a:off x="174663" y="2592902"/>
            <a:ext cx="8795601" cy="1822323"/>
            <a:chOff x="220383" y="2528894"/>
            <a:chExt cx="8795601" cy="1822323"/>
          </a:xfrm>
        </p:grpSpPr>
        <p:pic>
          <p:nvPicPr>
            <p:cNvPr id="6" name="Picture 5">
              <a:extLst>
                <a:ext uri="{FF2B5EF4-FFF2-40B4-BE49-F238E27FC236}">
                  <a16:creationId xmlns:a16="http://schemas.microsoft.com/office/drawing/2014/main" id="{61BB963C-952E-43A7-BFF7-C3B2809F4467}"/>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7" name="Picture 6">
              <a:extLst>
                <a:ext uri="{FF2B5EF4-FFF2-40B4-BE49-F238E27FC236}">
                  <a16:creationId xmlns:a16="http://schemas.microsoft.com/office/drawing/2014/main" id="{34C61F3F-E4B5-47FE-AA49-8196CAF93264}"/>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8" name="Group 7" descr="Online Lessons Text">
            <a:extLst>
              <a:ext uri="{FF2B5EF4-FFF2-40B4-BE49-F238E27FC236}">
                <a16:creationId xmlns:a16="http://schemas.microsoft.com/office/drawing/2014/main" id="{D1934089-0F61-4EEB-AEE4-6A13B7DAF2C2}"/>
              </a:ext>
            </a:extLst>
          </p:cNvPr>
          <p:cNvGrpSpPr/>
          <p:nvPr/>
        </p:nvGrpSpPr>
        <p:grpSpPr>
          <a:xfrm>
            <a:off x="64008" y="1048557"/>
            <a:ext cx="9015984" cy="1456093"/>
            <a:chOff x="64008" y="1048557"/>
            <a:chExt cx="9015984" cy="1456093"/>
          </a:xfrm>
        </p:grpSpPr>
        <p:sp>
          <p:nvSpPr>
            <p:cNvPr id="9" name="Rectangle 8">
              <a:extLst>
                <a:ext uri="{FF2B5EF4-FFF2-40B4-BE49-F238E27FC236}">
                  <a16:creationId xmlns:a16="http://schemas.microsoft.com/office/drawing/2014/main" id="{353B1DEF-8E0A-495F-8928-8537B013B9E9}"/>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 name="Picture 9">
              <a:extLst>
                <a:ext uri="{FF2B5EF4-FFF2-40B4-BE49-F238E27FC236}">
                  <a16:creationId xmlns:a16="http://schemas.microsoft.com/office/drawing/2014/main" id="{8F16D79C-AD07-40FF-A506-BC5B9747AF60}"/>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1" name="Picture 10">
              <a:extLst>
                <a:ext uri="{FF2B5EF4-FFF2-40B4-BE49-F238E27FC236}">
                  <a16:creationId xmlns:a16="http://schemas.microsoft.com/office/drawing/2014/main" id="{0D922A26-451F-4149-B8E8-417A3BF144FB}"/>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807904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1878</TotalTime>
  <Words>3529</Words>
  <Application>Microsoft Office PowerPoint</Application>
  <PresentationFormat>On-screen Show (16:9)</PresentationFormat>
  <Paragraphs>534</Paragraphs>
  <Slides>57</Slides>
  <Notes>46</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6" baseType="lpstr">
      <vt:lpstr>Arial</vt:lpstr>
      <vt:lpstr>Arial</vt:lpstr>
      <vt:lpstr>Arial Black</vt:lpstr>
      <vt:lpstr>Calibri</vt:lpstr>
      <vt:lpstr>Calibri Light</vt:lpstr>
      <vt:lpstr>Helvetica</vt:lpstr>
      <vt:lpstr>Times New Roman</vt:lpstr>
      <vt:lpstr>Office Theme</vt:lpstr>
      <vt:lpstr>Bitmap Image</vt:lpstr>
      <vt:lpstr>The Modernized National  Spatial Reference System is almost here!</vt:lpstr>
      <vt:lpstr>PowerPoint Presentation</vt:lpstr>
      <vt:lpstr>PowerPoint Presentation</vt:lpstr>
      <vt:lpstr>PowerPoint Presentation</vt:lpstr>
      <vt:lpstr>AI Images</vt:lpstr>
      <vt:lpstr>Importance of Coordination</vt:lpstr>
      <vt:lpstr>NGS Resources</vt:lpstr>
      <vt:lpstr>NGS Resources – Educational Videos</vt:lpstr>
      <vt:lpstr>NGS Resources – Online Lessons</vt:lpstr>
      <vt:lpstr>NOAA and NGS Our Nation’s First Civilian Science Agency</vt:lpstr>
      <vt:lpstr>NGS’s Mission</vt:lpstr>
      <vt:lpstr>The Importance of Geodesy</vt:lpstr>
      <vt:lpstr>The Earth is Infinitely Complex</vt:lpstr>
      <vt:lpstr>Datums and Reference Frames</vt:lpstr>
      <vt:lpstr>NGS’s Historical Horizontal Networks</vt:lpstr>
      <vt:lpstr>1983 Control Networks</vt:lpstr>
      <vt:lpstr>The Bilby Tower</vt:lpstr>
      <vt:lpstr>PowerPoint Presentation</vt:lpstr>
      <vt:lpstr>National Adjustments</vt:lpstr>
      <vt:lpstr>National Adjustments</vt:lpstr>
      <vt:lpstr>Gravity is Fundamental</vt:lpstr>
      <vt:lpstr>Gravity of the Redefinition of the American Vertical Datum</vt:lpstr>
      <vt:lpstr>Why Modernize the NSRS</vt:lpstr>
      <vt:lpstr>Main Benefits of Modernized NSRS</vt:lpstr>
      <vt:lpstr>How Can You Prepare</vt:lpstr>
      <vt:lpstr>Metadata to Consider</vt:lpstr>
      <vt:lpstr>Best ways to determine coordinates in Modernized NSRS</vt:lpstr>
      <vt:lpstr>The Future Reference Frames</vt:lpstr>
      <vt:lpstr>NAVD 88 Issues</vt:lpstr>
      <vt:lpstr>NAPGD2022 Geopotential Datum</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GPS on Bench Marks</vt:lpstr>
      <vt:lpstr>MT GPS on Bench Marks</vt:lpstr>
      <vt:lpstr>GPS on Bench Marks MT Population Gaps</vt:lpstr>
      <vt:lpstr>OPUS Shared Solutions Dashboard</vt:lpstr>
      <vt:lpstr>MT OPUS Shared Solutions</vt:lpstr>
      <vt:lpstr>NGS Mark Recovery Webpage</vt:lpstr>
      <vt:lpstr>OPUS-Projects 5.2 for RTN/RTK Vectors</vt:lpstr>
      <vt:lpstr>NOAA Technical Memorandum NOS NGS 92 Classifications, Standards, and Specifications for GNSS Geodetic Control Surveys using OPUS Projects</vt:lpstr>
      <vt:lpstr>Best ways to determine coordinates in Modernized NSRS</vt:lpstr>
      <vt:lpstr>NGS Map</vt:lpstr>
      <vt:lpstr>NGS Map</vt:lpstr>
      <vt:lpstr>Passive Marks Page</vt:lpstr>
      <vt:lpstr>NGS ArcGIS Online Resources</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84</cp:revision>
  <dcterms:created xsi:type="dcterms:W3CDTF">2023-03-30T22:24:06Z</dcterms:created>
  <dcterms:modified xsi:type="dcterms:W3CDTF">2025-04-16T23:35:31Z</dcterms:modified>
</cp:coreProperties>
</file>