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sldIdLst>
    <p:sldId id="257" r:id="rId2"/>
    <p:sldId id="1481" r:id="rId3"/>
    <p:sldId id="1492" r:id="rId4"/>
    <p:sldId id="510" r:id="rId5"/>
    <p:sldId id="1483" r:id="rId6"/>
    <p:sldId id="1472" r:id="rId7"/>
    <p:sldId id="1475" r:id="rId8"/>
    <p:sldId id="507" r:id="rId9"/>
    <p:sldId id="509" r:id="rId10"/>
    <p:sldId id="1482" r:id="rId11"/>
    <p:sldId id="508" r:id="rId12"/>
    <p:sldId id="1484" r:id="rId13"/>
    <p:sldId id="827" r:id="rId14"/>
    <p:sldId id="842" r:id="rId15"/>
    <p:sldId id="1485" r:id="rId16"/>
    <p:sldId id="414" r:id="rId17"/>
    <p:sldId id="415" r:id="rId18"/>
    <p:sldId id="405" r:id="rId19"/>
    <p:sldId id="357" r:id="rId20"/>
    <p:sldId id="417" r:id="rId21"/>
    <p:sldId id="1486" r:id="rId22"/>
    <p:sldId id="1491" r:id="rId23"/>
    <p:sldId id="1468" r:id="rId24"/>
    <p:sldId id="1487" r:id="rId25"/>
    <p:sldId id="1489" r:id="rId26"/>
    <p:sldId id="1467" r:id="rId27"/>
    <p:sldId id="1490" r:id="rId28"/>
    <p:sldId id="366"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328" userDrawn="1">
          <p15:clr>
            <a:srgbClr val="A4A3A4"/>
          </p15:clr>
        </p15:guide>
        <p15:guide id="4" pos="432" userDrawn="1">
          <p15:clr>
            <a:srgbClr val="A4A3A4"/>
          </p15:clr>
        </p15:guide>
        <p15:guide id="5" orient="horz" pos="492" userDrawn="1">
          <p15:clr>
            <a:srgbClr val="A4A3A4"/>
          </p15:clr>
        </p15:guide>
        <p15:guide id="6" orient="horz" pos="27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1" autoAdjust="0"/>
    <p:restoredTop sz="94660"/>
  </p:normalViewPr>
  <p:slideViewPr>
    <p:cSldViewPr snapToGrid="0" snapToObjects="1">
      <p:cViewPr varScale="1">
        <p:scale>
          <a:sx n="112" d="100"/>
          <a:sy n="112" d="100"/>
        </p:scale>
        <p:origin x="677" y="77"/>
      </p:cViewPr>
      <p:guideLst>
        <p:guide orient="horz" pos="1620"/>
        <p:guide pos="2880"/>
        <p:guide pos="5328"/>
        <p:guide pos="432"/>
        <p:guide orient="horz" pos="492"/>
        <p:guide orient="horz" pos="27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0F25B-E4B9-4E90-80D3-701513F4BA1D}" type="datetimeFigureOut">
              <a:rPr lang="en-US" smtClean="0"/>
              <a:t>6/6/2025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62D6B-A765-4FD0-A902-4CD3EE2F6471}" type="slidenum">
              <a:rPr lang="en-US" smtClean="0"/>
              <a:t>‹#›</a:t>
            </a:fld>
            <a:endParaRPr lang="en-US"/>
          </a:p>
        </p:txBody>
      </p:sp>
    </p:spTree>
    <p:extLst>
      <p:ext uri="{BB962C8B-B14F-4D97-AF65-F5344CB8AC3E}">
        <p14:creationId xmlns:p14="http://schemas.microsoft.com/office/powerpoint/2010/main" val="281417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otes Placeholder">
            <a:extLst>
              <a:ext uri="{FF2B5EF4-FFF2-40B4-BE49-F238E27FC236}">
                <a16:creationId xmlns:a16="http://schemas.microsoft.com/office/drawing/2014/main" id="{2258F2CE-8046-4774-B1EC-926F2F080C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0898C2F-0A9C-40C8-A5F6-A53B79C64E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E3DBF56B-63D2-4F33-810F-84AECDD5F6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a:extLst>
              <a:ext uri="{FF2B5EF4-FFF2-40B4-BE49-F238E27FC236}">
                <a16:creationId xmlns:a16="http://schemas.microsoft.com/office/drawing/2014/main" id="{67346F47-39D9-4F54-AC81-1052C9C97E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28F5C59-8200-4A7F-A1AD-C1A42C6E8C56}" type="slidenum">
              <a:rPr lang="en-US" altLang="en-US"/>
              <a:pPr/>
              <a:t>14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It seems that in real-time, it is readily possible to measure an ellipsoid height to less than 5 cm at 95% confidence using NRTK.  This error could be further reduced by taking multiple repeat NRTK observations on the same mark.</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9938" indent="-295275">
              <a:defRPr>
                <a:solidFill>
                  <a:schemeClr val="tx1"/>
                </a:solidFill>
                <a:latin typeface="Arial" panose="020B0604020202020204" pitchFamily="34" charset="0"/>
                <a:cs typeface="Arial" panose="020B0604020202020204" pitchFamily="34" charset="0"/>
              </a:defRPr>
            </a:lvl2pPr>
            <a:lvl3pPr marL="1184275" indent="-236538">
              <a:defRPr>
                <a:solidFill>
                  <a:schemeClr val="tx1"/>
                </a:solidFill>
                <a:latin typeface="Arial" panose="020B0604020202020204" pitchFamily="34" charset="0"/>
                <a:cs typeface="Arial" panose="020B0604020202020204" pitchFamily="34" charset="0"/>
              </a:defRPr>
            </a:lvl3pPr>
            <a:lvl4pPr marL="1658938" indent="-236538">
              <a:defRPr>
                <a:solidFill>
                  <a:schemeClr val="tx1"/>
                </a:solidFill>
                <a:latin typeface="Arial" panose="020B0604020202020204" pitchFamily="34" charset="0"/>
                <a:cs typeface="Arial" panose="020B0604020202020204" pitchFamily="34" charset="0"/>
              </a:defRPr>
            </a:lvl4pPr>
            <a:lvl5pPr marL="2133600" indent="-236538">
              <a:defRPr>
                <a:solidFill>
                  <a:schemeClr val="tx1"/>
                </a:solidFill>
                <a:latin typeface="Arial" panose="020B0604020202020204" pitchFamily="34" charset="0"/>
                <a:cs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202106-6C46-4D7B-B639-E2CCAEFF561B}" type="slidenum">
              <a:rPr lang="en-US" altLang="en-US" smtClean="0">
                <a:latin typeface="Gill Sans MT" panose="020B0502020104020203" pitchFamily="34" charset="0"/>
              </a:rPr>
              <a:pPr/>
              <a:t>18</a:t>
            </a:fld>
            <a:endParaRPr lang="en-US" altLang="en-US">
              <a:latin typeface="Gill Sans MT" panose="020B0502020104020203" pitchFamily="34" charset="0"/>
            </a:endParaRPr>
          </a:p>
        </p:txBody>
      </p:sp>
    </p:spTree>
    <p:extLst>
      <p:ext uri="{BB962C8B-B14F-4D97-AF65-F5344CB8AC3E}">
        <p14:creationId xmlns:p14="http://schemas.microsoft.com/office/powerpoint/2010/main" val="4224717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testing of 9 bench marks in Maryland</a:t>
            </a:r>
          </a:p>
        </p:txBody>
      </p:sp>
      <p:sp>
        <p:nvSpPr>
          <p:cNvPr id="4" name="Slide Number Placeholder 3"/>
          <p:cNvSpPr>
            <a:spLocks noGrp="1"/>
          </p:cNvSpPr>
          <p:nvPr>
            <p:ph type="sldNum" sz="quarter" idx="10"/>
          </p:nvPr>
        </p:nvSpPr>
        <p:spPr/>
        <p:txBody>
          <a:bodyPr/>
          <a:lstStyle/>
          <a:p>
            <a:fld id="{31F694A7-AC10-455C-9C66-1CBC624ABA3B}" type="slidenum">
              <a:rPr lang="en-US" smtClean="0"/>
              <a:t>19</a:t>
            </a:fld>
            <a:endParaRPr lang="en-US"/>
          </a:p>
        </p:txBody>
      </p:sp>
    </p:spTree>
    <p:extLst>
      <p:ext uri="{BB962C8B-B14F-4D97-AF65-F5344CB8AC3E}">
        <p14:creationId xmlns:p14="http://schemas.microsoft.com/office/powerpoint/2010/main" val="3639769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ill Sans MT" panose="020B0502020104020203" pitchFamily="34" charset="0"/>
              </a:defRPr>
            </a:lvl1pPr>
            <a:lvl2pPr marL="742950" indent="-285750">
              <a:spcBef>
                <a:spcPct val="30000"/>
              </a:spcBef>
              <a:defRPr sz="1200">
                <a:solidFill>
                  <a:schemeClr val="tx1"/>
                </a:solidFill>
                <a:latin typeface="Gill Sans MT" panose="020B0502020104020203" pitchFamily="34" charset="0"/>
              </a:defRPr>
            </a:lvl2pPr>
            <a:lvl3pPr marL="1143000" indent="-228600">
              <a:spcBef>
                <a:spcPct val="30000"/>
              </a:spcBef>
              <a:defRPr sz="1200">
                <a:solidFill>
                  <a:schemeClr val="tx1"/>
                </a:solidFill>
                <a:latin typeface="Gill Sans MT" panose="020B0502020104020203" pitchFamily="34" charset="0"/>
              </a:defRPr>
            </a:lvl3pPr>
            <a:lvl4pPr marL="1600200" indent="-228600">
              <a:spcBef>
                <a:spcPct val="30000"/>
              </a:spcBef>
              <a:defRPr sz="1200">
                <a:solidFill>
                  <a:schemeClr val="tx1"/>
                </a:solidFill>
                <a:latin typeface="Gill Sans MT" panose="020B0502020104020203" pitchFamily="34" charset="0"/>
              </a:defRPr>
            </a:lvl4pPr>
            <a:lvl5pPr marL="2057400" indent="-228600">
              <a:spcBef>
                <a:spcPct val="30000"/>
              </a:spcBef>
              <a:defRPr sz="1200">
                <a:solidFill>
                  <a:schemeClr val="tx1"/>
                </a:solidFill>
                <a:latin typeface="Gill Sans MT" panose="020B0502020104020203" pitchFamily="34" charset="0"/>
              </a:defRPr>
            </a:lvl5pPr>
            <a:lvl6pPr marL="2514600" indent="-228600" eaLnBrk="0" fontAlgn="base" hangingPunct="0">
              <a:spcBef>
                <a:spcPct val="30000"/>
              </a:spcBef>
              <a:spcAft>
                <a:spcPct val="0"/>
              </a:spcAft>
              <a:defRPr sz="1200">
                <a:solidFill>
                  <a:schemeClr val="tx1"/>
                </a:solidFill>
                <a:latin typeface="Gill Sans MT" panose="020B0502020104020203" pitchFamily="34" charset="0"/>
              </a:defRPr>
            </a:lvl6pPr>
            <a:lvl7pPr marL="2971800" indent="-228600" eaLnBrk="0" fontAlgn="base" hangingPunct="0">
              <a:spcBef>
                <a:spcPct val="30000"/>
              </a:spcBef>
              <a:spcAft>
                <a:spcPct val="0"/>
              </a:spcAft>
              <a:defRPr sz="1200">
                <a:solidFill>
                  <a:schemeClr val="tx1"/>
                </a:solidFill>
                <a:latin typeface="Gill Sans MT" panose="020B0502020104020203" pitchFamily="34" charset="0"/>
              </a:defRPr>
            </a:lvl7pPr>
            <a:lvl8pPr marL="3429000" indent="-228600" eaLnBrk="0" fontAlgn="base" hangingPunct="0">
              <a:spcBef>
                <a:spcPct val="30000"/>
              </a:spcBef>
              <a:spcAft>
                <a:spcPct val="0"/>
              </a:spcAft>
              <a:defRPr sz="1200">
                <a:solidFill>
                  <a:schemeClr val="tx1"/>
                </a:solidFill>
                <a:latin typeface="Gill Sans MT" panose="020B0502020104020203" pitchFamily="34" charset="0"/>
              </a:defRPr>
            </a:lvl8pPr>
            <a:lvl9pPr marL="3886200" indent="-228600" eaLnBrk="0" fontAlgn="base" hangingPunct="0">
              <a:spcBef>
                <a:spcPct val="30000"/>
              </a:spcBef>
              <a:spcAft>
                <a:spcPct val="0"/>
              </a:spcAft>
              <a:defRPr sz="1200">
                <a:solidFill>
                  <a:schemeClr val="tx1"/>
                </a:solidFill>
                <a:latin typeface="Gill Sans MT" panose="020B0502020104020203" pitchFamily="34" charset="0"/>
              </a:defRPr>
            </a:lvl9pPr>
          </a:lstStyle>
          <a:p>
            <a:pPr>
              <a:spcBef>
                <a:spcPct val="0"/>
              </a:spcBef>
            </a:pPr>
            <a:fld id="{0C98580B-514E-401D-8A2F-F7688EBE6A68}" type="slidenum">
              <a:rPr lang="en-US" altLang="en-US" smtClean="0"/>
              <a:pPr>
                <a:spcBef>
                  <a:spcPct val="0"/>
                </a:spcBef>
              </a:pPr>
              <a:t>28</a:t>
            </a:fld>
            <a:endParaRPr lang="en-US" altLang="en-US"/>
          </a:p>
        </p:txBody>
      </p:sp>
    </p:spTree>
    <p:extLst>
      <p:ext uri="{BB962C8B-B14F-4D97-AF65-F5344CB8AC3E}">
        <p14:creationId xmlns:p14="http://schemas.microsoft.com/office/powerpoint/2010/main" val="1291782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06/06/2025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24186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06/06/2025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9354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06/06/2025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19645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06/06/2025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04899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06/06/2025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1213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06/06/2025</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6888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06/06/2025</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72882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06/06/2025</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93780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06/06/2025</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93309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06/06/2025</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69856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06/06/2025</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2927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en-US"/>
              <a:t>06/06/2025</a:t>
            </a:r>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D538F9-49A3-B84F-B36B-A7030CDE5D5B}" type="slidenum">
              <a:rPr lang="en-US" smtClean="0"/>
              <a:t>‹#›</a:t>
            </a:fld>
            <a:endParaRPr lang="en-US" dirty="0"/>
          </a:p>
        </p:txBody>
      </p:sp>
    </p:spTree>
    <p:extLst>
      <p:ext uri="{BB962C8B-B14F-4D97-AF65-F5344CB8AC3E}">
        <p14:creationId xmlns:p14="http://schemas.microsoft.com/office/powerpoint/2010/main" val="176396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gs.noaa.gov/web/science_edu/presentations_librar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3DCB8E-0EF3-45E1-8291-153308F846C5}"/>
              </a:ext>
            </a:extLst>
          </p:cNvPr>
          <p:cNvSpPr>
            <a:spLocks noGrp="1"/>
          </p:cNvSpPr>
          <p:nvPr>
            <p:ph type="ctrTitle"/>
          </p:nvPr>
        </p:nvSpPr>
        <p:spPr/>
        <p:txBody>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Reaching New Heights</a:t>
            </a:r>
          </a:p>
        </p:txBody>
      </p:sp>
      <p:sp>
        <p:nvSpPr>
          <p:cNvPr id="7" name="Subtitle 6">
            <a:extLst>
              <a:ext uri="{FF2B5EF4-FFF2-40B4-BE49-F238E27FC236}">
                <a16:creationId xmlns:a16="http://schemas.microsoft.com/office/drawing/2014/main" id="{7F679344-B299-4232-90D5-6B20C2CF8B3A}"/>
              </a:ext>
            </a:extLst>
          </p:cNvPr>
          <p:cNvSpPr>
            <a:spLocks noGrp="1"/>
          </p:cNvSpPr>
          <p:nvPr>
            <p:ph type="subTitle" idx="1"/>
          </p:nvPr>
        </p:nvSpPr>
        <p:spPr>
          <a:xfrm>
            <a:off x="1371600" y="2643715"/>
            <a:ext cx="6400800" cy="2111163"/>
          </a:xfrm>
        </p:spPr>
        <p:txBody>
          <a:bodyPr>
            <a:normAutofit fontScale="92500" lnSpcReduction="20000"/>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NYSAPLS First Friday Webinar</a:t>
            </a:r>
          </a:p>
          <a:p>
            <a:r>
              <a:rPr lang="en-US" sz="2800">
                <a:solidFill>
                  <a:schemeClr val="accent1">
                    <a:lumMod val="75000"/>
                  </a:schemeClr>
                </a:solidFill>
                <a:latin typeface="Times New Roman" panose="02020603050405020304" pitchFamily="18" charset="0"/>
                <a:cs typeface="Times New Roman" panose="02020603050405020304" pitchFamily="18" charset="0"/>
              </a:rPr>
              <a:t>June 06, </a:t>
            </a:r>
            <a:r>
              <a:rPr lang="en-US" sz="2800" dirty="0">
                <a:solidFill>
                  <a:schemeClr val="accent1">
                    <a:lumMod val="75000"/>
                  </a:schemeClr>
                </a:solidFill>
                <a:latin typeface="Times New Roman" panose="02020603050405020304" pitchFamily="18" charset="0"/>
                <a:cs typeface="Times New Roman" panose="02020603050405020304" pitchFamily="18" charset="0"/>
              </a:rPr>
              <a:t>2025</a:t>
            </a:r>
          </a:p>
          <a:p>
            <a:pPr algn="ctr">
              <a:spcBef>
                <a:spcPct val="0"/>
              </a:spcBef>
              <a:buFontTx/>
              <a:buNone/>
            </a:pPr>
            <a:endParaRPr lang="en-GB" altLang="en-US" sz="1900" dirty="0">
              <a:solidFill>
                <a:schemeClr val="accent1">
                  <a:lumMod val="75000"/>
                </a:schemeClr>
              </a:solidFill>
              <a:latin typeface="Times New Roman" panose="02020603050405020304" pitchFamily="18" charset="0"/>
              <a:cs typeface="Times New Roman" panose="02020603050405020304" pitchFamily="18" charset="0"/>
            </a:endParaRPr>
          </a:p>
          <a:p>
            <a:pPr algn="ctr">
              <a:spcBef>
                <a:spcPct val="0"/>
              </a:spcBef>
              <a:buFontTx/>
              <a:buNone/>
            </a:pPr>
            <a:r>
              <a:rPr lang="en-GB" altLang="en-US" sz="1900" dirty="0">
                <a:solidFill>
                  <a:schemeClr val="accent1">
                    <a:lumMod val="75000"/>
                  </a:schemeClr>
                </a:solidFill>
                <a:latin typeface="Times New Roman" panose="02020603050405020304" pitchFamily="18" charset="0"/>
                <a:cs typeface="Times New Roman" panose="02020603050405020304" pitchFamily="18" charset="0"/>
              </a:rPr>
              <a:t>Dan Martin</a:t>
            </a:r>
          </a:p>
          <a:p>
            <a:pPr algn="ctr">
              <a:spcBef>
                <a:spcPct val="0"/>
              </a:spcBef>
              <a:buFontTx/>
              <a:buNone/>
            </a:pPr>
            <a:r>
              <a:rPr lang="en-GB" altLang="en-US" sz="1900" dirty="0">
                <a:solidFill>
                  <a:schemeClr val="accent1">
                    <a:lumMod val="75000"/>
                  </a:schemeClr>
                </a:solidFill>
                <a:latin typeface="Times New Roman" panose="02020603050405020304" pitchFamily="18" charset="0"/>
                <a:cs typeface="Times New Roman" panose="02020603050405020304" pitchFamily="18" charset="0"/>
              </a:rPr>
              <a:t>Northeast Regional Geodetic Advisor</a:t>
            </a:r>
          </a:p>
          <a:p>
            <a:pPr algn="ctr">
              <a:spcBef>
                <a:spcPct val="0"/>
              </a:spcBef>
              <a:buFontTx/>
              <a:buNone/>
            </a:pPr>
            <a:r>
              <a:rPr lang="en-GB" altLang="en-US" sz="1900" dirty="0">
                <a:solidFill>
                  <a:schemeClr val="accent1">
                    <a:lumMod val="75000"/>
                  </a:schemeClr>
                </a:solidFill>
                <a:latin typeface="Times New Roman" panose="02020603050405020304" pitchFamily="18" charset="0"/>
                <a:cs typeface="Times New Roman" panose="02020603050405020304" pitchFamily="18" charset="0"/>
              </a:rPr>
              <a:t>Dan.martin@noaa.gov</a:t>
            </a:r>
          </a:p>
          <a:p>
            <a:pPr algn="ctr">
              <a:spcBef>
                <a:spcPct val="0"/>
              </a:spcBef>
              <a:buFontTx/>
              <a:buNone/>
            </a:pPr>
            <a:r>
              <a:rPr lang="en-GB" altLang="en-US" sz="1900" dirty="0">
                <a:solidFill>
                  <a:schemeClr val="accent1">
                    <a:lumMod val="75000"/>
                  </a:schemeClr>
                </a:solidFill>
                <a:latin typeface="Times New Roman" panose="02020603050405020304" pitchFamily="18" charset="0"/>
                <a:cs typeface="Times New Roman" panose="02020603050405020304" pitchFamily="18" charset="0"/>
              </a:rPr>
              <a:t>240-676-4762</a:t>
            </a:r>
          </a:p>
          <a:p>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184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6469-66FA-4978-96D4-3C18F82798D8}"/>
              </a:ext>
            </a:extLst>
          </p:cNvPr>
          <p:cNvSpPr>
            <a:spLocks noGrp="1"/>
          </p:cNvSpPr>
          <p:nvPr>
            <p:ph type="title"/>
          </p:nvPr>
        </p:nvSpPr>
        <p:spPr/>
        <p:txBody>
          <a:bodyPr/>
          <a:lstStyle/>
          <a:p>
            <a:r>
              <a:rPr lang="en-US" dirty="0"/>
              <a:t>What method do you want to use?</a:t>
            </a:r>
          </a:p>
        </p:txBody>
      </p:sp>
      <p:sp>
        <p:nvSpPr>
          <p:cNvPr id="3" name="Content Placeholder 2">
            <a:extLst>
              <a:ext uri="{FF2B5EF4-FFF2-40B4-BE49-F238E27FC236}">
                <a16:creationId xmlns:a16="http://schemas.microsoft.com/office/drawing/2014/main" id="{EF89C54A-8A79-4CFD-91A5-3F508AAA9627}"/>
              </a:ext>
            </a:extLst>
          </p:cNvPr>
          <p:cNvSpPr>
            <a:spLocks noGrp="1"/>
          </p:cNvSpPr>
          <p:nvPr>
            <p:ph idx="1"/>
          </p:nvPr>
        </p:nvSpPr>
        <p:spPr/>
        <p:txBody>
          <a:bodyPr/>
          <a:lstStyle/>
          <a:p>
            <a:r>
              <a:rPr lang="en-US" dirty="0"/>
              <a:t>Pole Question 1</a:t>
            </a:r>
          </a:p>
        </p:txBody>
      </p:sp>
      <p:sp>
        <p:nvSpPr>
          <p:cNvPr id="4" name="Date Placeholder 3">
            <a:extLst>
              <a:ext uri="{FF2B5EF4-FFF2-40B4-BE49-F238E27FC236}">
                <a16:creationId xmlns:a16="http://schemas.microsoft.com/office/drawing/2014/main" id="{BFEAD27D-D09F-4953-A4BD-A0981316FC85}"/>
              </a:ext>
            </a:extLst>
          </p:cNvPr>
          <p:cNvSpPr>
            <a:spLocks noGrp="1"/>
          </p:cNvSpPr>
          <p:nvPr>
            <p:ph type="dt" sz="half" idx="10"/>
          </p:nvPr>
        </p:nvSpPr>
        <p:spPr/>
        <p:txBody>
          <a:bodyPr/>
          <a:lstStyle/>
          <a:p>
            <a:r>
              <a:rPr lang="en-US"/>
              <a:t>06/06/2025</a:t>
            </a:r>
          </a:p>
        </p:txBody>
      </p:sp>
      <p:sp>
        <p:nvSpPr>
          <p:cNvPr id="5" name="Slide Number Placeholder 4">
            <a:extLst>
              <a:ext uri="{FF2B5EF4-FFF2-40B4-BE49-F238E27FC236}">
                <a16:creationId xmlns:a16="http://schemas.microsoft.com/office/drawing/2014/main" id="{CC59C779-1AB6-455D-848F-6500E2CC3681}"/>
              </a:ext>
            </a:extLst>
          </p:cNvPr>
          <p:cNvSpPr>
            <a:spLocks noGrp="1"/>
          </p:cNvSpPr>
          <p:nvPr>
            <p:ph type="sldNum" sz="quarter" idx="12"/>
          </p:nvPr>
        </p:nvSpPr>
        <p:spPr/>
        <p:txBody>
          <a:bodyPr/>
          <a:lstStyle/>
          <a:p>
            <a:fld id="{D3D538F9-49A3-B84F-B36B-A7030CDE5D5B}" type="slidenum">
              <a:rPr lang="en-US" smtClean="0"/>
              <a:t>10</a:t>
            </a:fld>
            <a:endParaRPr lang="en-US"/>
          </a:p>
        </p:txBody>
      </p:sp>
    </p:spTree>
    <p:extLst>
      <p:ext uri="{BB962C8B-B14F-4D97-AF65-F5344CB8AC3E}">
        <p14:creationId xmlns:p14="http://schemas.microsoft.com/office/powerpoint/2010/main" val="2840249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E6AEFB-5270-4908-B79B-12D5EE53A5FB}"/>
              </a:ext>
            </a:extLst>
          </p:cNvPr>
          <p:cNvSpPr>
            <a:spLocks noGrp="1"/>
          </p:cNvSpPr>
          <p:nvPr>
            <p:ph type="title"/>
          </p:nvPr>
        </p:nvSpPr>
        <p:spPr/>
        <p:txBody>
          <a:bodyPr>
            <a:normAutofit fontScale="90000"/>
          </a:bodyPr>
          <a:lstStyle/>
          <a:p>
            <a:r>
              <a:rPr lang="en-US" dirty="0"/>
              <a:t>Errors Associated with GNSS Heights </a:t>
            </a:r>
          </a:p>
        </p:txBody>
      </p:sp>
      <p:sp>
        <p:nvSpPr>
          <p:cNvPr id="6" name="Content Placeholder 5">
            <a:extLst>
              <a:ext uri="{FF2B5EF4-FFF2-40B4-BE49-F238E27FC236}">
                <a16:creationId xmlns:a16="http://schemas.microsoft.com/office/drawing/2014/main" id="{DC724C7F-196E-4DD8-B150-BD06D9F91D70}"/>
              </a:ext>
            </a:extLst>
          </p:cNvPr>
          <p:cNvSpPr>
            <a:spLocks noGrp="1"/>
          </p:cNvSpPr>
          <p:nvPr>
            <p:ph idx="1"/>
          </p:nvPr>
        </p:nvSpPr>
        <p:spPr/>
        <p:txBody>
          <a:bodyPr>
            <a:normAutofit fontScale="92500" lnSpcReduction="20000"/>
          </a:bodyPr>
          <a:lstStyle/>
          <a:p>
            <a:r>
              <a:rPr lang="en-US" dirty="0"/>
              <a:t>Setup/Instrument Error (controllable)</a:t>
            </a:r>
          </a:p>
          <a:p>
            <a:r>
              <a:rPr lang="en-US" dirty="0"/>
              <a:t>Ellipsoid Height Error from GNSS (controllable with limits)</a:t>
            </a:r>
          </a:p>
          <a:p>
            <a:pPr lvl="1"/>
            <a:r>
              <a:rPr lang="en-US" dirty="0"/>
              <a:t>Depends on technique, duration, redundancy</a:t>
            </a:r>
          </a:p>
          <a:p>
            <a:r>
              <a:rPr lang="en-US" dirty="0"/>
              <a:t>Geoid Error</a:t>
            </a:r>
          </a:p>
          <a:p>
            <a:pPr lvl="1"/>
            <a:r>
              <a:rPr lang="en-US" dirty="0"/>
              <a:t>Not controllable</a:t>
            </a:r>
          </a:p>
          <a:p>
            <a:r>
              <a:rPr lang="en-US" dirty="0"/>
              <a:t>Vertical transformation(s) error if applicable (not controllable)</a:t>
            </a:r>
          </a:p>
        </p:txBody>
      </p:sp>
      <p:sp>
        <p:nvSpPr>
          <p:cNvPr id="3" name="Date Placeholder 2">
            <a:extLst>
              <a:ext uri="{FF2B5EF4-FFF2-40B4-BE49-F238E27FC236}">
                <a16:creationId xmlns:a16="http://schemas.microsoft.com/office/drawing/2014/main" id="{71F25940-8664-4BF9-84E2-74C99B8DD2C7}"/>
              </a:ext>
            </a:extLst>
          </p:cNvPr>
          <p:cNvSpPr>
            <a:spLocks noGrp="1"/>
          </p:cNvSpPr>
          <p:nvPr>
            <p:ph type="dt" sz="half" idx="10"/>
          </p:nvPr>
        </p:nvSpPr>
        <p:spPr/>
        <p:txBody>
          <a:bodyPr/>
          <a:lstStyle/>
          <a:p>
            <a:r>
              <a:rPr lang="en-US"/>
              <a:t>06/06/2025</a:t>
            </a:r>
          </a:p>
        </p:txBody>
      </p:sp>
      <p:sp>
        <p:nvSpPr>
          <p:cNvPr id="4" name="Slide Number Placeholder 3">
            <a:extLst>
              <a:ext uri="{FF2B5EF4-FFF2-40B4-BE49-F238E27FC236}">
                <a16:creationId xmlns:a16="http://schemas.microsoft.com/office/drawing/2014/main" id="{91546190-94A3-418F-881D-FE12E8C5C3F1}"/>
              </a:ext>
            </a:extLst>
          </p:cNvPr>
          <p:cNvSpPr>
            <a:spLocks noGrp="1"/>
          </p:cNvSpPr>
          <p:nvPr>
            <p:ph type="sldNum" sz="quarter" idx="12"/>
          </p:nvPr>
        </p:nvSpPr>
        <p:spPr/>
        <p:txBody>
          <a:bodyPr/>
          <a:lstStyle/>
          <a:p>
            <a:fld id="{D3D538F9-49A3-B84F-B36B-A7030CDE5D5B}" type="slidenum">
              <a:rPr lang="en-US" smtClean="0"/>
              <a:t>11</a:t>
            </a:fld>
            <a:endParaRPr lang="en-US"/>
          </a:p>
        </p:txBody>
      </p:sp>
    </p:spTree>
    <p:extLst>
      <p:ext uri="{BB962C8B-B14F-4D97-AF65-F5344CB8AC3E}">
        <p14:creationId xmlns:p14="http://schemas.microsoft.com/office/powerpoint/2010/main" val="2742586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805E-AACC-448B-AD17-1DA1A7765048}"/>
              </a:ext>
            </a:extLst>
          </p:cNvPr>
          <p:cNvSpPr>
            <a:spLocks noGrp="1"/>
          </p:cNvSpPr>
          <p:nvPr>
            <p:ph type="title"/>
          </p:nvPr>
        </p:nvSpPr>
        <p:spPr/>
        <p:txBody>
          <a:bodyPr/>
          <a:lstStyle/>
          <a:p>
            <a:r>
              <a:rPr lang="en-US" dirty="0"/>
              <a:t>Setup Error</a:t>
            </a:r>
          </a:p>
        </p:txBody>
      </p:sp>
      <p:sp>
        <p:nvSpPr>
          <p:cNvPr id="3" name="Content Placeholder 2">
            <a:extLst>
              <a:ext uri="{FF2B5EF4-FFF2-40B4-BE49-F238E27FC236}">
                <a16:creationId xmlns:a16="http://schemas.microsoft.com/office/drawing/2014/main" id="{6D317EF6-3615-415B-9FED-E0E7AE4C35B4}"/>
              </a:ext>
            </a:extLst>
          </p:cNvPr>
          <p:cNvSpPr>
            <a:spLocks noGrp="1"/>
          </p:cNvSpPr>
          <p:nvPr>
            <p:ph idx="1"/>
          </p:nvPr>
        </p:nvSpPr>
        <p:spPr/>
        <p:txBody>
          <a:bodyPr>
            <a:normAutofit fontScale="92500"/>
          </a:bodyPr>
          <a:lstStyle/>
          <a:p>
            <a:r>
              <a:rPr lang="en-US" dirty="0"/>
              <a:t>Fixed Height (verified), or good procedures for slant height measurements and use of correct antenna model if applicable</a:t>
            </a:r>
          </a:p>
          <a:p>
            <a:r>
              <a:rPr lang="en-US" dirty="0"/>
              <a:t>Plumbing/Centering Device in Adjustment</a:t>
            </a:r>
          </a:p>
          <a:p>
            <a:r>
              <a:rPr lang="en-US" dirty="0"/>
              <a:t>Field procedures designed to eliminate blunders</a:t>
            </a:r>
          </a:p>
          <a:p>
            <a:r>
              <a:rPr lang="en-US" dirty="0"/>
              <a:t>Avoiding obstructions and multipath</a:t>
            </a:r>
          </a:p>
          <a:p>
            <a:endParaRPr lang="en-US" dirty="0"/>
          </a:p>
        </p:txBody>
      </p:sp>
      <p:sp>
        <p:nvSpPr>
          <p:cNvPr id="4" name="Date Placeholder 3">
            <a:extLst>
              <a:ext uri="{FF2B5EF4-FFF2-40B4-BE49-F238E27FC236}">
                <a16:creationId xmlns:a16="http://schemas.microsoft.com/office/drawing/2014/main" id="{836A5D39-25EE-4317-8D24-71DECE802DB2}"/>
              </a:ext>
            </a:extLst>
          </p:cNvPr>
          <p:cNvSpPr>
            <a:spLocks noGrp="1"/>
          </p:cNvSpPr>
          <p:nvPr>
            <p:ph type="dt" sz="half" idx="10"/>
          </p:nvPr>
        </p:nvSpPr>
        <p:spPr/>
        <p:txBody>
          <a:bodyPr/>
          <a:lstStyle/>
          <a:p>
            <a:r>
              <a:rPr lang="en-US"/>
              <a:t>06/06/2025</a:t>
            </a:r>
          </a:p>
        </p:txBody>
      </p:sp>
      <p:sp>
        <p:nvSpPr>
          <p:cNvPr id="5" name="Slide Number Placeholder 4">
            <a:extLst>
              <a:ext uri="{FF2B5EF4-FFF2-40B4-BE49-F238E27FC236}">
                <a16:creationId xmlns:a16="http://schemas.microsoft.com/office/drawing/2014/main" id="{71BBAFDC-EB8E-45BA-85FE-C95DDEABBEE9}"/>
              </a:ext>
            </a:extLst>
          </p:cNvPr>
          <p:cNvSpPr>
            <a:spLocks noGrp="1"/>
          </p:cNvSpPr>
          <p:nvPr>
            <p:ph type="sldNum" sz="quarter" idx="12"/>
          </p:nvPr>
        </p:nvSpPr>
        <p:spPr/>
        <p:txBody>
          <a:bodyPr/>
          <a:lstStyle/>
          <a:p>
            <a:fld id="{D3D538F9-49A3-B84F-B36B-A7030CDE5D5B}" type="slidenum">
              <a:rPr lang="en-US" smtClean="0"/>
              <a:t>12</a:t>
            </a:fld>
            <a:endParaRPr lang="en-US"/>
          </a:p>
        </p:txBody>
      </p:sp>
    </p:spTree>
    <p:extLst>
      <p:ext uri="{BB962C8B-B14F-4D97-AF65-F5344CB8AC3E}">
        <p14:creationId xmlns:p14="http://schemas.microsoft.com/office/powerpoint/2010/main" val="436955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bject 2">
            <a:extLst>
              <a:ext uri="{FF2B5EF4-FFF2-40B4-BE49-F238E27FC236}">
                <a16:creationId xmlns:a16="http://schemas.microsoft.com/office/drawing/2014/main" id="{EDB95214-678A-4EA1-9328-592B9A7A5BCB}"/>
              </a:ext>
            </a:extLst>
          </p:cNvPr>
          <p:cNvSpPr>
            <a:spLocks noGrp="1"/>
          </p:cNvSpPr>
          <p:nvPr>
            <p:ph type="title"/>
          </p:nvPr>
        </p:nvSpPr>
        <p:spPr>
          <a:xfrm>
            <a:off x="1080731" y="434867"/>
            <a:ext cx="6695933" cy="677108"/>
          </a:xfrm>
        </p:spPr>
        <p:txBody>
          <a:bodyPr vert="horz" wrap="square" lIns="0" tIns="0" rIns="0" bIns="0" rtlCol="0" anchor="ctr">
            <a:spAutoFit/>
          </a:bodyPr>
          <a:lstStyle/>
          <a:p>
            <a:r>
              <a:rPr lang="en-US" altLang="en-US" dirty="0">
                <a:ea typeface="ＭＳ Ｐゴシック" panose="020B0600070205080204" pitchFamily="34" charset="-128"/>
              </a:rPr>
              <a:t>GSVS Equipment Calibration</a:t>
            </a:r>
          </a:p>
        </p:txBody>
      </p:sp>
      <p:sp>
        <p:nvSpPr>
          <p:cNvPr id="3" name="object 3">
            <a:extLst>
              <a:ext uri="{FF2B5EF4-FFF2-40B4-BE49-F238E27FC236}">
                <a16:creationId xmlns:a16="http://schemas.microsoft.com/office/drawing/2014/main" id="{85C78101-842C-4446-8AB3-2723867EFC22}"/>
              </a:ext>
            </a:extLst>
          </p:cNvPr>
          <p:cNvSpPr txBox="1"/>
          <p:nvPr/>
        </p:nvSpPr>
        <p:spPr>
          <a:xfrm>
            <a:off x="675564" y="3258849"/>
            <a:ext cx="7506269" cy="1733808"/>
          </a:xfrm>
          <a:prstGeom prst="rect">
            <a:avLst/>
          </a:prstGeom>
        </p:spPr>
        <p:txBody>
          <a:bodyPr wrap="square" lIns="0" tIns="0" rIns="0" bIns="0">
            <a:spAutoFit/>
          </a:bodyPr>
          <a:lstStyle/>
          <a:p>
            <a:pPr marL="266700" indent="-257175">
              <a:buFont typeface="Arial"/>
              <a:buChar char="•"/>
              <a:tabLst>
                <a:tab pos="266700" algn="l"/>
              </a:tabLst>
              <a:defRPr/>
            </a:pPr>
            <a:r>
              <a:rPr spc="-4" dirty="0">
                <a:latin typeface="Calibri"/>
                <a:cs typeface="Calibri"/>
              </a:rPr>
              <a:t>C</a:t>
            </a:r>
            <a:r>
              <a:rPr dirty="0">
                <a:latin typeface="Calibri"/>
                <a:cs typeface="Calibri"/>
              </a:rPr>
              <a:t>ali</a:t>
            </a:r>
            <a:r>
              <a:rPr spc="-4" dirty="0">
                <a:latin typeface="Calibri"/>
                <a:cs typeface="Calibri"/>
              </a:rPr>
              <a:t>b</a:t>
            </a:r>
            <a:r>
              <a:rPr spc="-41" dirty="0">
                <a:latin typeface="Calibri"/>
                <a:cs typeface="Calibri"/>
              </a:rPr>
              <a:t>r</a:t>
            </a:r>
            <a:r>
              <a:rPr spc="-19" dirty="0">
                <a:latin typeface="Calibri"/>
                <a:cs typeface="Calibri"/>
              </a:rPr>
              <a:t>a</a:t>
            </a:r>
            <a:r>
              <a:rPr spc="-26" dirty="0">
                <a:latin typeface="Calibri"/>
                <a:cs typeface="Calibri"/>
              </a:rPr>
              <a:t>t</a:t>
            </a:r>
            <a:r>
              <a:rPr spc="-15" dirty="0">
                <a:latin typeface="Calibri"/>
                <a:cs typeface="Calibri"/>
              </a:rPr>
              <a:t>ed</a:t>
            </a:r>
            <a:r>
              <a:rPr spc="-8" dirty="0">
                <a:latin typeface="Calibri"/>
                <a:cs typeface="Calibri"/>
              </a:rPr>
              <a:t>, </a:t>
            </a:r>
            <a:r>
              <a:rPr spc="-4" dirty="0">
                <a:latin typeface="Calibri"/>
                <a:cs typeface="Calibri"/>
              </a:rPr>
              <a:t>f</a:t>
            </a:r>
            <a:r>
              <a:rPr dirty="0">
                <a:latin typeface="Calibri"/>
                <a:cs typeface="Calibri"/>
              </a:rPr>
              <a:t>i</a:t>
            </a:r>
            <a:r>
              <a:rPr spc="-53" dirty="0">
                <a:latin typeface="Calibri"/>
                <a:cs typeface="Calibri"/>
              </a:rPr>
              <a:t>x</a:t>
            </a:r>
            <a:r>
              <a:rPr spc="-15" dirty="0">
                <a:latin typeface="Calibri"/>
                <a:cs typeface="Calibri"/>
              </a:rPr>
              <a:t>e</a:t>
            </a:r>
            <a:r>
              <a:rPr spc="-4" dirty="0">
                <a:latin typeface="Calibri"/>
                <a:cs typeface="Calibri"/>
              </a:rPr>
              <a:t>d-h</a:t>
            </a:r>
            <a:r>
              <a:rPr spc="-15" dirty="0">
                <a:latin typeface="Calibri"/>
                <a:cs typeface="Calibri"/>
              </a:rPr>
              <a:t>e</a:t>
            </a:r>
            <a:r>
              <a:rPr dirty="0">
                <a:latin typeface="Calibri"/>
                <a:cs typeface="Calibri"/>
              </a:rPr>
              <a:t>i</a:t>
            </a:r>
            <a:r>
              <a:rPr spc="-4" dirty="0">
                <a:latin typeface="Calibri"/>
                <a:cs typeface="Calibri"/>
              </a:rPr>
              <a:t>g</a:t>
            </a:r>
            <a:r>
              <a:rPr spc="-19" dirty="0">
                <a:latin typeface="Calibri"/>
                <a:cs typeface="Calibri"/>
              </a:rPr>
              <a:t>h</a:t>
            </a:r>
            <a:r>
              <a:rPr spc="-8" dirty="0">
                <a:latin typeface="Calibri"/>
                <a:cs typeface="Calibri"/>
              </a:rPr>
              <a:t>t</a:t>
            </a:r>
            <a:r>
              <a:rPr spc="15" dirty="0">
                <a:latin typeface="Calibri"/>
                <a:cs typeface="Calibri"/>
              </a:rPr>
              <a:t> </a:t>
            </a:r>
            <a:r>
              <a:rPr dirty="0">
                <a:latin typeface="Calibri"/>
                <a:cs typeface="Calibri"/>
              </a:rPr>
              <a:t>a</a:t>
            </a:r>
            <a:r>
              <a:rPr spc="-23" dirty="0">
                <a:latin typeface="Calibri"/>
                <a:cs typeface="Calibri"/>
              </a:rPr>
              <a:t>n</a:t>
            </a:r>
            <a:r>
              <a:rPr spc="-26" dirty="0">
                <a:latin typeface="Calibri"/>
                <a:cs typeface="Calibri"/>
              </a:rPr>
              <a:t>t</a:t>
            </a:r>
            <a:r>
              <a:rPr spc="-15" dirty="0">
                <a:latin typeface="Calibri"/>
                <a:cs typeface="Calibri"/>
              </a:rPr>
              <a:t>e</a:t>
            </a:r>
            <a:r>
              <a:rPr spc="-4" dirty="0">
                <a:latin typeface="Calibri"/>
                <a:cs typeface="Calibri"/>
              </a:rPr>
              <a:t>nn</a:t>
            </a:r>
            <a:r>
              <a:rPr dirty="0">
                <a:latin typeface="Calibri"/>
                <a:cs typeface="Calibri"/>
              </a:rPr>
              <a:t>a</a:t>
            </a:r>
            <a:r>
              <a:rPr spc="-4" dirty="0">
                <a:latin typeface="Calibri"/>
                <a:cs typeface="Calibri"/>
              </a:rPr>
              <a:t>s</a:t>
            </a:r>
            <a:r>
              <a:rPr spc="-8" dirty="0">
                <a:latin typeface="Calibri"/>
                <a:cs typeface="Calibri"/>
              </a:rPr>
              <a:t>,</a:t>
            </a:r>
            <a:r>
              <a:rPr spc="-4" dirty="0">
                <a:latin typeface="Calibri"/>
                <a:cs typeface="Calibri"/>
              </a:rPr>
              <a:t> </a:t>
            </a:r>
            <a:r>
              <a:rPr dirty="0">
                <a:latin typeface="Calibri"/>
                <a:cs typeface="Calibri"/>
              </a:rPr>
              <a:t>all</a:t>
            </a:r>
            <a:r>
              <a:rPr spc="-8" dirty="0">
                <a:latin typeface="Calibri"/>
                <a:cs typeface="Calibri"/>
              </a:rPr>
              <a:t> </a:t>
            </a:r>
            <a:r>
              <a:rPr dirty="0">
                <a:latin typeface="Calibri"/>
                <a:cs typeface="Calibri"/>
              </a:rPr>
              <a:t>i</a:t>
            </a:r>
            <a:r>
              <a:rPr spc="-4" dirty="0">
                <a:latin typeface="Calibri"/>
                <a:cs typeface="Calibri"/>
              </a:rPr>
              <a:t>d</a:t>
            </a:r>
            <a:r>
              <a:rPr spc="-15" dirty="0">
                <a:latin typeface="Calibri"/>
                <a:cs typeface="Calibri"/>
              </a:rPr>
              <a:t>e</a:t>
            </a:r>
            <a:r>
              <a:rPr spc="-19" dirty="0">
                <a:latin typeface="Calibri"/>
                <a:cs typeface="Calibri"/>
              </a:rPr>
              <a:t>n</a:t>
            </a:r>
            <a:r>
              <a:rPr spc="-8" dirty="0">
                <a:latin typeface="Calibri"/>
                <a:cs typeface="Calibri"/>
              </a:rPr>
              <a:t>t</a:t>
            </a:r>
            <a:r>
              <a:rPr dirty="0">
                <a:latin typeface="Calibri"/>
                <a:cs typeface="Calibri"/>
              </a:rPr>
              <a:t>i</a:t>
            </a:r>
            <a:r>
              <a:rPr spc="-15" dirty="0">
                <a:latin typeface="Calibri"/>
                <a:cs typeface="Calibri"/>
              </a:rPr>
              <a:t>c</a:t>
            </a:r>
            <a:r>
              <a:rPr dirty="0">
                <a:latin typeface="Calibri"/>
                <a:cs typeface="Calibri"/>
              </a:rPr>
              <a:t>al</a:t>
            </a:r>
            <a:r>
              <a:rPr spc="-8" dirty="0">
                <a:latin typeface="Calibri"/>
                <a:cs typeface="Calibri"/>
              </a:rPr>
              <a:t> </a:t>
            </a:r>
            <a:r>
              <a:rPr dirty="0">
                <a:latin typeface="Calibri"/>
                <a:cs typeface="Calibri"/>
              </a:rPr>
              <a:t>mo</a:t>
            </a:r>
            <a:r>
              <a:rPr spc="-4" dirty="0">
                <a:latin typeface="Calibri"/>
                <a:cs typeface="Calibri"/>
              </a:rPr>
              <a:t>d</a:t>
            </a:r>
            <a:r>
              <a:rPr spc="-15" dirty="0">
                <a:latin typeface="Calibri"/>
                <a:cs typeface="Calibri"/>
              </a:rPr>
              <a:t>e</a:t>
            </a:r>
            <a:r>
              <a:rPr dirty="0">
                <a:latin typeface="Calibri"/>
                <a:cs typeface="Calibri"/>
              </a:rPr>
              <a:t>ls</a:t>
            </a:r>
          </a:p>
          <a:p>
            <a:pPr marL="266700" indent="-257175">
              <a:spcBef>
                <a:spcPts val="431"/>
              </a:spcBef>
              <a:buFont typeface="Arial"/>
              <a:buChar char="•"/>
              <a:tabLst>
                <a:tab pos="266700" algn="l"/>
              </a:tabLst>
              <a:defRPr/>
            </a:pPr>
            <a:r>
              <a:rPr spc="-8" dirty="0">
                <a:latin typeface="Calibri"/>
                <a:cs typeface="Calibri"/>
              </a:rPr>
              <a:t>In</a:t>
            </a:r>
            <a:r>
              <a:rPr spc="-11" dirty="0">
                <a:latin typeface="Calibri"/>
                <a:cs typeface="Calibri"/>
              </a:rPr>
              <a:t> </a:t>
            </a:r>
            <a:r>
              <a:rPr spc="-165" dirty="0">
                <a:latin typeface="Calibri"/>
                <a:cs typeface="Calibri"/>
              </a:rPr>
              <a:t>T</a:t>
            </a:r>
            <a:r>
              <a:rPr spc="-41" dirty="0">
                <a:latin typeface="Calibri"/>
                <a:cs typeface="Calibri"/>
              </a:rPr>
              <a:t>e</a:t>
            </a:r>
            <a:r>
              <a:rPr spc="-34" dirty="0">
                <a:latin typeface="Calibri"/>
                <a:cs typeface="Calibri"/>
              </a:rPr>
              <a:t>x</a:t>
            </a:r>
            <a:r>
              <a:rPr dirty="0">
                <a:latin typeface="Calibri"/>
                <a:cs typeface="Calibri"/>
              </a:rPr>
              <a:t>as </a:t>
            </a:r>
            <a:r>
              <a:rPr spc="-11" dirty="0">
                <a:latin typeface="Calibri"/>
                <a:cs typeface="Calibri"/>
              </a:rPr>
              <a:t>2011:</a:t>
            </a:r>
            <a:endParaRPr dirty="0">
              <a:latin typeface="Calibri"/>
              <a:cs typeface="Calibri"/>
            </a:endParaRPr>
          </a:p>
          <a:p>
            <a:pPr marL="566738" lvl="1" indent="-214313">
              <a:spcBef>
                <a:spcPts val="379"/>
              </a:spcBef>
              <a:buFont typeface="Arial"/>
              <a:buChar char="–"/>
              <a:tabLst>
                <a:tab pos="566738" algn="l"/>
              </a:tabLst>
              <a:defRPr/>
            </a:pPr>
            <a:r>
              <a:rPr sz="1500" spc="-11" dirty="0">
                <a:latin typeface="Calibri"/>
                <a:cs typeface="Calibri"/>
              </a:rPr>
              <a:t>20</a:t>
            </a:r>
            <a:r>
              <a:rPr sz="1500" spc="-4" dirty="0">
                <a:latin typeface="Calibri"/>
                <a:cs typeface="Calibri"/>
              </a:rPr>
              <a:t> </a:t>
            </a:r>
            <a:r>
              <a:rPr sz="1500" spc="-23" dirty="0">
                <a:latin typeface="Calibri"/>
                <a:cs typeface="Calibri"/>
              </a:rPr>
              <a:t>c</a:t>
            </a:r>
            <a:r>
              <a:rPr sz="1500" spc="-11" dirty="0">
                <a:latin typeface="Calibri"/>
                <a:cs typeface="Calibri"/>
              </a:rPr>
              <a:t>o</a:t>
            </a:r>
            <a:r>
              <a:rPr sz="1500" spc="-19" dirty="0">
                <a:latin typeface="Calibri"/>
                <a:cs typeface="Calibri"/>
              </a:rPr>
              <a:t>m</a:t>
            </a:r>
            <a:r>
              <a:rPr sz="1500" dirty="0">
                <a:latin typeface="Calibri"/>
                <a:cs typeface="Calibri"/>
              </a:rPr>
              <a:t>p</a:t>
            </a:r>
            <a:r>
              <a:rPr sz="1500" spc="-4" dirty="0">
                <a:latin typeface="Calibri"/>
                <a:cs typeface="Calibri"/>
              </a:rPr>
              <a:t>l</a:t>
            </a:r>
            <a:r>
              <a:rPr sz="1500" spc="-19" dirty="0">
                <a:latin typeface="Calibri"/>
                <a:cs typeface="Calibri"/>
              </a:rPr>
              <a:t>e</a:t>
            </a:r>
            <a:r>
              <a:rPr sz="1500" spc="-26" dirty="0">
                <a:latin typeface="Calibri"/>
                <a:cs typeface="Calibri"/>
              </a:rPr>
              <a:t>t</a:t>
            </a:r>
            <a:r>
              <a:rPr sz="1500" spc="-8" dirty="0">
                <a:latin typeface="Calibri"/>
                <a:cs typeface="Calibri"/>
              </a:rPr>
              <a:t>e</a:t>
            </a:r>
            <a:r>
              <a:rPr sz="1500" spc="15" dirty="0">
                <a:latin typeface="Calibri"/>
                <a:cs typeface="Calibri"/>
              </a:rPr>
              <a:t> </a:t>
            </a:r>
            <a:r>
              <a:rPr sz="1500" spc="-11" dirty="0">
                <a:latin typeface="Calibri"/>
                <a:cs typeface="Calibri"/>
              </a:rPr>
              <a:t>s</a:t>
            </a:r>
            <a:r>
              <a:rPr sz="1500" spc="-19" dirty="0">
                <a:latin typeface="Calibri"/>
                <a:cs typeface="Calibri"/>
              </a:rPr>
              <a:t>e</a:t>
            </a:r>
            <a:r>
              <a:rPr sz="1500" spc="-8" dirty="0">
                <a:latin typeface="Calibri"/>
                <a:cs typeface="Calibri"/>
              </a:rPr>
              <a:t>ts</a:t>
            </a:r>
            <a:r>
              <a:rPr sz="1500" spc="15" dirty="0">
                <a:latin typeface="Calibri"/>
                <a:cs typeface="Calibri"/>
              </a:rPr>
              <a:t> </a:t>
            </a:r>
            <a:r>
              <a:rPr sz="1500" spc="-8" dirty="0">
                <a:latin typeface="Calibri"/>
                <a:cs typeface="Calibri"/>
              </a:rPr>
              <a:t>of </a:t>
            </a:r>
            <a:r>
              <a:rPr sz="1500" spc="-11" dirty="0">
                <a:latin typeface="Calibri"/>
                <a:cs typeface="Calibri"/>
              </a:rPr>
              <a:t>equ</a:t>
            </a:r>
            <a:r>
              <a:rPr sz="1500" spc="-4" dirty="0">
                <a:latin typeface="Calibri"/>
                <a:cs typeface="Calibri"/>
              </a:rPr>
              <a:t>i</a:t>
            </a:r>
            <a:r>
              <a:rPr sz="1500" spc="-11" dirty="0">
                <a:latin typeface="Calibri"/>
                <a:cs typeface="Calibri"/>
              </a:rPr>
              <a:t>pme</a:t>
            </a:r>
            <a:r>
              <a:rPr sz="1500" spc="-26" dirty="0">
                <a:latin typeface="Calibri"/>
                <a:cs typeface="Calibri"/>
              </a:rPr>
              <a:t>n</a:t>
            </a:r>
            <a:r>
              <a:rPr sz="1500" spc="-8" dirty="0">
                <a:latin typeface="Calibri"/>
                <a:cs typeface="Calibri"/>
              </a:rPr>
              <a:t>t</a:t>
            </a:r>
            <a:r>
              <a:rPr sz="1500" dirty="0">
                <a:latin typeface="Calibri"/>
                <a:cs typeface="Calibri"/>
              </a:rPr>
              <a:t> </a:t>
            </a:r>
            <a:r>
              <a:rPr sz="1500" spc="11" dirty="0">
                <a:latin typeface="Calibri"/>
                <a:cs typeface="Calibri"/>
              </a:rPr>
              <a:t> </a:t>
            </a:r>
            <a:r>
              <a:rPr sz="1500" spc="-8" dirty="0">
                <a:latin typeface="Calibri"/>
                <a:cs typeface="Calibri"/>
              </a:rPr>
              <a:t>(2</a:t>
            </a:r>
            <a:r>
              <a:rPr sz="1500" spc="4" dirty="0">
                <a:latin typeface="Calibri"/>
                <a:cs typeface="Calibri"/>
              </a:rPr>
              <a:t> </a:t>
            </a:r>
            <a:r>
              <a:rPr sz="1500" spc="-8" dirty="0">
                <a:latin typeface="Calibri"/>
                <a:cs typeface="Calibri"/>
              </a:rPr>
              <a:t>partie</a:t>
            </a:r>
            <a:r>
              <a:rPr sz="1500" spc="-11" dirty="0">
                <a:latin typeface="Calibri"/>
                <a:cs typeface="Calibri"/>
              </a:rPr>
              <a:t>s</a:t>
            </a:r>
            <a:r>
              <a:rPr sz="1500" spc="-4" dirty="0">
                <a:latin typeface="Calibri"/>
                <a:cs typeface="Calibri"/>
              </a:rPr>
              <a:t>,</a:t>
            </a:r>
            <a:r>
              <a:rPr sz="1500" spc="19" dirty="0">
                <a:latin typeface="Calibri"/>
                <a:cs typeface="Calibri"/>
              </a:rPr>
              <a:t> </a:t>
            </a:r>
            <a:r>
              <a:rPr sz="1500" spc="-11" dirty="0">
                <a:latin typeface="Calibri"/>
                <a:cs typeface="Calibri"/>
              </a:rPr>
              <a:t>10</a:t>
            </a:r>
            <a:r>
              <a:rPr sz="1500" spc="-8" dirty="0">
                <a:latin typeface="Calibri"/>
                <a:cs typeface="Calibri"/>
              </a:rPr>
              <a:t> </a:t>
            </a:r>
            <a:r>
              <a:rPr sz="1500" spc="-11" dirty="0">
                <a:latin typeface="Calibri"/>
                <a:cs typeface="Calibri"/>
              </a:rPr>
              <a:t>s</a:t>
            </a:r>
            <a:r>
              <a:rPr sz="1500" spc="-19" dirty="0">
                <a:latin typeface="Calibri"/>
                <a:cs typeface="Calibri"/>
              </a:rPr>
              <a:t>e</a:t>
            </a:r>
            <a:r>
              <a:rPr sz="1500" spc="-8" dirty="0">
                <a:latin typeface="Calibri"/>
                <a:cs typeface="Calibri"/>
              </a:rPr>
              <a:t>ts</a:t>
            </a:r>
            <a:r>
              <a:rPr sz="1500" spc="15" dirty="0">
                <a:latin typeface="Calibri"/>
                <a:cs typeface="Calibri"/>
              </a:rPr>
              <a:t> </a:t>
            </a:r>
            <a:r>
              <a:rPr sz="1500" spc="-8" dirty="0">
                <a:latin typeface="Calibri"/>
                <a:cs typeface="Calibri"/>
              </a:rPr>
              <a:t>each)</a:t>
            </a:r>
            <a:endParaRPr sz="1500" dirty="0">
              <a:latin typeface="Calibri"/>
              <a:cs typeface="Calibri"/>
            </a:endParaRPr>
          </a:p>
          <a:p>
            <a:pPr marL="566738" lvl="1" indent="-214313">
              <a:spcBef>
                <a:spcPts val="360"/>
              </a:spcBef>
              <a:buFont typeface="Arial"/>
              <a:buChar char="–"/>
              <a:tabLst>
                <a:tab pos="566738" algn="l"/>
              </a:tabLst>
              <a:defRPr/>
            </a:pPr>
            <a:r>
              <a:rPr sz="1500" spc="-34" dirty="0">
                <a:latin typeface="Calibri"/>
                <a:cs typeface="Calibri"/>
              </a:rPr>
              <a:t>E</a:t>
            </a:r>
            <a:r>
              <a:rPr sz="1500" spc="-8" dirty="0">
                <a:latin typeface="Calibri"/>
                <a:cs typeface="Calibri"/>
              </a:rPr>
              <a:t>ach</a:t>
            </a:r>
            <a:r>
              <a:rPr sz="1500" dirty="0">
                <a:latin typeface="Calibri"/>
                <a:cs typeface="Calibri"/>
              </a:rPr>
              <a:t> </a:t>
            </a:r>
            <a:r>
              <a:rPr sz="1500" spc="-8" dirty="0">
                <a:latin typeface="Calibri"/>
                <a:cs typeface="Calibri"/>
              </a:rPr>
              <a:t>pa</a:t>
            </a:r>
            <a:r>
              <a:rPr sz="1500" spc="-11" dirty="0">
                <a:latin typeface="Calibri"/>
                <a:cs typeface="Calibri"/>
              </a:rPr>
              <a:t>r</a:t>
            </a:r>
            <a:r>
              <a:rPr sz="1500" spc="-8" dirty="0">
                <a:latin typeface="Calibri"/>
                <a:cs typeface="Calibri"/>
              </a:rPr>
              <a:t>ty</a:t>
            </a:r>
            <a:r>
              <a:rPr sz="1500" spc="4" dirty="0">
                <a:latin typeface="Calibri"/>
                <a:cs typeface="Calibri"/>
              </a:rPr>
              <a:t> </a:t>
            </a:r>
            <a:r>
              <a:rPr sz="1500" spc="-11" dirty="0">
                <a:latin typeface="Calibri"/>
                <a:cs typeface="Calibri"/>
              </a:rPr>
              <a:t>o</a:t>
            </a:r>
            <a:r>
              <a:rPr sz="1500" spc="-23" dirty="0">
                <a:latin typeface="Calibri"/>
                <a:cs typeface="Calibri"/>
              </a:rPr>
              <a:t>b</a:t>
            </a:r>
            <a:r>
              <a:rPr sz="1500" spc="-11" dirty="0">
                <a:latin typeface="Calibri"/>
                <a:cs typeface="Calibri"/>
              </a:rPr>
              <a:t>s</a:t>
            </a:r>
            <a:r>
              <a:rPr sz="1500" spc="-8" dirty="0">
                <a:latin typeface="Calibri"/>
                <a:cs typeface="Calibri"/>
              </a:rPr>
              <a:t>e</a:t>
            </a:r>
            <a:r>
              <a:rPr sz="1500" dirty="0">
                <a:latin typeface="Calibri"/>
                <a:cs typeface="Calibri"/>
              </a:rPr>
              <a:t>r</a:t>
            </a:r>
            <a:r>
              <a:rPr sz="1500" spc="-26" dirty="0">
                <a:latin typeface="Calibri"/>
                <a:cs typeface="Calibri"/>
              </a:rPr>
              <a:t>v</a:t>
            </a:r>
            <a:r>
              <a:rPr sz="1500" spc="-11" dirty="0">
                <a:latin typeface="Calibri"/>
                <a:cs typeface="Calibri"/>
              </a:rPr>
              <a:t>ed</a:t>
            </a:r>
            <a:r>
              <a:rPr sz="1500" spc="8" dirty="0">
                <a:latin typeface="Calibri"/>
                <a:cs typeface="Calibri"/>
              </a:rPr>
              <a:t> </a:t>
            </a:r>
            <a:r>
              <a:rPr sz="1500" spc="-11" dirty="0">
                <a:latin typeface="Calibri"/>
                <a:cs typeface="Calibri"/>
              </a:rPr>
              <a:t>10</a:t>
            </a:r>
            <a:r>
              <a:rPr sz="1500" spc="-4" dirty="0">
                <a:latin typeface="Calibri"/>
                <a:cs typeface="Calibri"/>
              </a:rPr>
              <a:t> </a:t>
            </a:r>
            <a:r>
              <a:rPr sz="1500" spc="-11" dirty="0">
                <a:latin typeface="Calibri"/>
                <a:cs typeface="Calibri"/>
              </a:rPr>
              <a:t>n</a:t>
            </a:r>
            <a:r>
              <a:rPr sz="1500" spc="-19" dirty="0">
                <a:latin typeface="Calibri"/>
                <a:cs typeface="Calibri"/>
              </a:rPr>
              <a:t>e</a:t>
            </a:r>
            <a:r>
              <a:rPr sz="1500" spc="-11" dirty="0">
                <a:latin typeface="Calibri"/>
                <a:cs typeface="Calibri"/>
              </a:rPr>
              <a:t>w</a:t>
            </a:r>
            <a:r>
              <a:rPr sz="1500" spc="-4" dirty="0">
                <a:latin typeface="Calibri"/>
                <a:cs typeface="Calibri"/>
              </a:rPr>
              <a:t> </a:t>
            </a:r>
            <a:r>
              <a:rPr sz="1500" spc="-30" dirty="0">
                <a:latin typeface="Calibri"/>
                <a:cs typeface="Calibri"/>
              </a:rPr>
              <a:t>s</a:t>
            </a:r>
            <a:r>
              <a:rPr sz="1500" spc="-26" dirty="0">
                <a:latin typeface="Calibri"/>
                <a:cs typeface="Calibri"/>
              </a:rPr>
              <a:t>t</a:t>
            </a:r>
            <a:r>
              <a:rPr sz="1500" spc="-23" dirty="0">
                <a:latin typeface="Calibri"/>
                <a:cs typeface="Calibri"/>
              </a:rPr>
              <a:t>a</a:t>
            </a:r>
            <a:r>
              <a:rPr sz="1500" spc="-8" dirty="0">
                <a:latin typeface="Calibri"/>
                <a:cs typeface="Calibri"/>
              </a:rPr>
              <a:t>tions</a:t>
            </a:r>
            <a:r>
              <a:rPr sz="1500" spc="15" dirty="0">
                <a:latin typeface="Calibri"/>
                <a:cs typeface="Calibri"/>
              </a:rPr>
              <a:t> </a:t>
            </a:r>
            <a:r>
              <a:rPr sz="1500" spc="-8" dirty="0">
                <a:latin typeface="Calibri"/>
                <a:cs typeface="Calibri"/>
              </a:rPr>
              <a:t>each</a:t>
            </a:r>
            <a:r>
              <a:rPr sz="1500" spc="8" dirty="0">
                <a:latin typeface="Calibri"/>
                <a:cs typeface="Calibri"/>
              </a:rPr>
              <a:t> </a:t>
            </a:r>
            <a:r>
              <a:rPr sz="1500" spc="-11" dirty="0">
                <a:latin typeface="Calibri"/>
                <a:cs typeface="Calibri"/>
              </a:rPr>
              <a:t>d</a:t>
            </a:r>
            <a:r>
              <a:rPr sz="1500" spc="-34" dirty="0">
                <a:latin typeface="Calibri"/>
                <a:cs typeface="Calibri"/>
              </a:rPr>
              <a:t>a</a:t>
            </a:r>
            <a:r>
              <a:rPr sz="1500" spc="-8" dirty="0">
                <a:latin typeface="Calibri"/>
                <a:cs typeface="Calibri"/>
              </a:rPr>
              <a:t>y</a:t>
            </a:r>
            <a:endParaRPr sz="1500" dirty="0">
              <a:latin typeface="Calibri"/>
              <a:cs typeface="Calibri"/>
            </a:endParaRPr>
          </a:p>
          <a:p>
            <a:pPr marL="566738" lvl="1" indent="-214313">
              <a:spcBef>
                <a:spcPts val="360"/>
              </a:spcBef>
              <a:buFont typeface="Arial"/>
              <a:buChar char="–"/>
              <a:tabLst>
                <a:tab pos="566738" algn="l"/>
              </a:tabLst>
              <a:defRPr/>
            </a:pPr>
            <a:r>
              <a:rPr sz="1500" spc="-11" dirty="0">
                <a:latin typeface="Calibri"/>
                <a:cs typeface="Calibri"/>
              </a:rPr>
              <a:t>20</a:t>
            </a:r>
            <a:r>
              <a:rPr sz="1500" spc="-4" dirty="0">
                <a:latin typeface="Calibri"/>
                <a:cs typeface="Calibri"/>
              </a:rPr>
              <a:t> </a:t>
            </a:r>
            <a:r>
              <a:rPr sz="1500" spc="-11" dirty="0">
                <a:latin typeface="Calibri"/>
                <a:cs typeface="Calibri"/>
              </a:rPr>
              <a:t>hou</a:t>
            </a:r>
            <a:r>
              <a:rPr sz="1500" spc="-38" dirty="0">
                <a:latin typeface="Calibri"/>
                <a:cs typeface="Calibri"/>
              </a:rPr>
              <a:t>r</a:t>
            </a:r>
            <a:r>
              <a:rPr sz="1500" spc="-8" dirty="0">
                <a:latin typeface="Calibri"/>
                <a:cs typeface="Calibri"/>
              </a:rPr>
              <a:t>s</a:t>
            </a:r>
            <a:r>
              <a:rPr sz="1500" dirty="0">
                <a:latin typeface="Calibri"/>
                <a:cs typeface="Calibri"/>
              </a:rPr>
              <a:t> </a:t>
            </a:r>
            <a:r>
              <a:rPr sz="1500" spc="-8" dirty="0">
                <a:latin typeface="Calibri"/>
                <a:cs typeface="Calibri"/>
              </a:rPr>
              <a:t>of </a:t>
            </a:r>
            <a:r>
              <a:rPr sz="1500" spc="-11" dirty="0">
                <a:latin typeface="Calibri"/>
                <a:cs typeface="Calibri"/>
              </a:rPr>
              <a:t>o</a:t>
            </a:r>
            <a:r>
              <a:rPr sz="1500" spc="-23" dirty="0">
                <a:latin typeface="Calibri"/>
                <a:cs typeface="Calibri"/>
              </a:rPr>
              <a:t>b</a:t>
            </a:r>
            <a:r>
              <a:rPr sz="1500" spc="-11" dirty="0">
                <a:latin typeface="Calibri"/>
                <a:cs typeface="Calibri"/>
              </a:rPr>
              <a:t>s</a:t>
            </a:r>
            <a:r>
              <a:rPr sz="1500" spc="-8" dirty="0">
                <a:latin typeface="Calibri"/>
                <a:cs typeface="Calibri"/>
              </a:rPr>
              <a:t>e</a:t>
            </a:r>
            <a:r>
              <a:rPr sz="1500" dirty="0">
                <a:latin typeface="Calibri"/>
                <a:cs typeface="Calibri"/>
              </a:rPr>
              <a:t>r</a:t>
            </a:r>
            <a:r>
              <a:rPr sz="1500" spc="-34" dirty="0">
                <a:latin typeface="Calibri"/>
                <a:cs typeface="Calibri"/>
              </a:rPr>
              <a:t>v</a:t>
            </a:r>
            <a:r>
              <a:rPr sz="1500" spc="-23" dirty="0">
                <a:latin typeface="Calibri"/>
                <a:cs typeface="Calibri"/>
              </a:rPr>
              <a:t>a</a:t>
            </a:r>
            <a:r>
              <a:rPr sz="1500" spc="-8" dirty="0">
                <a:latin typeface="Calibri"/>
                <a:cs typeface="Calibri"/>
              </a:rPr>
              <a:t>ti</a:t>
            </a:r>
            <a:r>
              <a:rPr sz="1500" spc="-11" dirty="0">
                <a:latin typeface="Calibri"/>
                <a:cs typeface="Calibri"/>
              </a:rPr>
              <a:t>on</a:t>
            </a:r>
            <a:r>
              <a:rPr sz="1500" spc="11" dirty="0">
                <a:latin typeface="Calibri"/>
                <a:cs typeface="Calibri"/>
              </a:rPr>
              <a:t> </a:t>
            </a:r>
            <a:r>
              <a:rPr sz="1500" spc="-8" dirty="0">
                <a:latin typeface="Calibri"/>
                <a:cs typeface="Calibri"/>
              </a:rPr>
              <a:t>each</a:t>
            </a:r>
            <a:r>
              <a:rPr sz="1500" spc="8" dirty="0">
                <a:latin typeface="Calibri"/>
                <a:cs typeface="Calibri"/>
              </a:rPr>
              <a:t> </a:t>
            </a:r>
            <a:r>
              <a:rPr sz="1500" spc="-11" dirty="0">
                <a:latin typeface="Calibri"/>
                <a:cs typeface="Calibri"/>
              </a:rPr>
              <a:t>d</a:t>
            </a:r>
            <a:r>
              <a:rPr sz="1500" spc="-34" dirty="0">
                <a:latin typeface="Calibri"/>
                <a:cs typeface="Calibri"/>
              </a:rPr>
              <a:t>a</a:t>
            </a:r>
            <a:r>
              <a:rPr sz="1500" spc="-8" dirty="0">
                <a:latin typeface="Calibri"/>
                <a:cs typeface="Calibri"/>
              </a:rPr>
              <a:t>y</a:t>
            </a:r>
            <a:endParaRPr sz="1500" dirty="0">
              <a:latin typeface="Calibri"/>
              <a:cs typeface="Calibri"/>
            </a:endParaRPr>
          </a:p>
          <a:p>
            <a:pPr marL="566738" lvl="1" indent="-214313">
              <a:spcBef>
                <a:spcPts val="360"/>
              </a:spcBef>
              <a:buFont typeface="Arial"/>
              <a:buChar char="–"/>
              <a:tabLst>
                <a:tab pos="566738" algn="l"/>
              </a:tabLst>
              <a:defRPr/>
            </a:pPr>
            <a:r>
              <a:rPr sz="1500" spc="-15" dirty="0">
                <a:latin typeface="Calibri"/>
                <a:cs typeface="Calibri"/>
              </a:rPr>
              <a:t>P</a:t>
            </a:r>
            <a:r>
              <a:rPr sz="1500" spc="-34" dirty="0">
                <a:latin typeface="Calibri"/>
                <a:cs typeface="Calibri"/>
              </a:rPr>
              <a:t>r</a:t>
            </a:r>
            <a:r>
              <a:rPr sz="1500" spc="-8" dirty="0">
                <a:latin typeface="Calibri"/>
                <a:cs typeface="Calibri"/>
              </a:rPr>
              <a:t>oject</a:t>
            </a:r>
            <a:r>
              <a:rPr sz="1500" spc="4" dirty="0">
                <a:latin typeface="Calibri"/>
                <a:cs typeface="Calibri"/>
              </a:rPr>
              <a:t> </a:t>
            </a:r>
            <a:r>
              <a:rPr sz="1500" spc="-11" dirty="0">
                <a:latin typeface="Calibri"/>
                <a:cs typeface="Calibri"/>
              </a:rPr>
              <a:t>p</a:t>
            </a:r>
            <a:r>
              <a:rPr sz="1500" spc="-34" dirty="0">
                <a:latin typeface="Calibri"/>
                <a:cs typeface="Calibri"/>
              </a:rPr>
              <a:t>r</a:t>
            </a:r>
            <a:r>
              <a:rPr sz="1500" spc="-8" dirty="0">
                <a:latin typeface="Calibri"/>
                <a:cs typeface="Calibri"/>
              </a:rPr>
              <a:t>oce</a:t>
            </a:r>
            <a:r>
              <a:rPr sz="1500" spc="-11" dirty="0">
                <a:latin typeface="Calibri"/>
                <a:cs typeface="Calibri"/>
              </a:rPr>
              <a:t>ssed</a:t>
            </a:r>
            <a:r>
              <a:rPr sz="1500" spc="15" dirty="0">
                <a:latin typeface="Calibri"/>
                <a:cs typeface="Calibri"/>
              </a:rPr>
              <a:t> </a:t>
            </a:r>
            <a:r>
              <a:rPr sz="1500" spc="-15" dirty="0">
                <a:latin typeface="Calibri"/>
                <a:cs typeface="Calibri"/>
              </a:rPr>
              <a:t>w</a:t>
            </a:r>
            <a:r>
              <a:rPr sz="1500" spc="-4" dirty="0">
                <a:latin typeface="Calibri"/>
                <a:cs typeface="Calibri"/>
              </a:rPr>
              <a:t>i</a:t>
            </a:r>
            <a:r>
              <a:rPr sz="1500" spc="-8" dirty="0">
                <a:latin typeface="Calibri"/>
                <a:cs typeface="Calibri"/>
              </a:rPr>
              <a:t>th</a:t>
            </a:r>
            <a:r>
              <a:rPr sz="1500" dirty="0">
                <a:latin typeface="Calibri"/>
                <a:cs typeface="Calibri"/>
              </a:rPr>
              <a:t> </a:t>
            </a:r>
            <a:r>
              <a:rPr sz="1500" spc="-15" dirty="0">
                <a:latin typeface="Calibri"/>
                <a:cs typeface="Calibri"/>
              </a:rPr>
              <a:t>OP</a:t>
            </a:r>
            <a:r>
              <a:rPr sz="1500" spc="-11" dirty="0">
                <a:latin typeface="Calibri"/>
                <a:cs typeface="Calibri"/>
              </a:rPr>
              <a:t>US</a:t>
            </a:r>
            <a:r>
              <a:rPr sz="1500" spc="15" dirty="0">
                <a:latin typeface="Calibri"/>
                <a:cs typeface="Calibri"/>
              </a:rPr>
              <a:t> </a:t>
            </a:r>
            <a:r>
              <a:rPr sz="1500" spc="-15" dirty="0">
                <a:latin typeface="Calibri"/>
                <a:cs typeface="Calibri"/>
              </a:rPr>
              <a:t>P</a:t>
            </a:r>
            <a:r>
              <a:rPr sz="1500" spc="-34" dirty="0">
                <a:latin typeface="Calibri"/>
                <a:cs typeface="Calibri"/>
              </a:rPr>
              <a:t>r</a:t>
            </a:r>
            <a:r>
              <a:rPr sz="1500" spc="-8" dirty="0">
                <a:latin typeface="Calibri"/>
                <a:cs typeface="Calibri"/>
              </a:rPr>
              <a:t>ojects</a:t>
            </a:r>
            <a:endParaRPr sz="1500" dirty="0">
              <a:latin typeface="Calibri"/>
              <a:cs typeface="Calibri"/>
            </a:endParaRPr>
          </a:p>
        </p:txBody>
      </p:sp>
      <p:sp>
        <p:nvSpPr>
          <p:cNvPr id="32772" name="object 4">
            <a:extLst>
              <a:ext uri="{FF2B5EF4-FFF2-40B4-BE49-F238E27FC236}">
                <a16:creationId xmlns:a16="http://schemas.microsoft.com/office/drawing/2014/main" id="{2E9E3289-3EFF-4EC3-B727-BF4AAF31CA98}"/>
              </a:ext>
            </a:extLst>
          </p:cNvPr>
          <p:cNvSpPr>
            <a:spLocks noChangeArrowheads="1"/>
          </p:cNvSpPr>
          <p:nvPr/>
        </p:nvSpPr>
        <p:spPr bwMode="auto">
          <a:xfrm>
            <a:off x="1812895" y="1250033"/>
            <a:ext cx="5231606" cy="186213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350"/>
          </a:p>
        </p:txBody>
      </p:sp>
      <p:sp>
        <p:nvSpPr>
          <p:cNvPr id="2" name="Date Placeholder 1">
            <a:extLst>
              <a:ext uri="{FF2B5EF4-FFF2-40B4-BE49-F238E27FC236}">
                <a16:creationId xmlns:a16="http://schemas.microsoft.com/office/drawing/2014/main" id="{CA29BE67-496F-4418-B224-433769F6C0EB}"/>
              </a:ext>
            </a:extLst>
          </p:cNvPr>
          <p:cNvSpPr>
            <a:spLocks noGrp="1"/>
          </p:cNvSpPr>
          <p:nvPr>
            <p:ph type="dt" sz="half" idx="10"/>
          </p:nvPr>
        </p:nvSpPr>
        <p:spPr/>
        <p:txBody>
          <a:bodyPr/>
          <a:lstStyle/>
          <a:p>
            <a:r>
              <a:rPr lang="en-US"/>
              <a:t>06/06/2025</a:t>
            </a:r>
          </a:p>
        </p:txBody>
      </p:sp>
      <p:sp>
        <p:nvSpPr>
          <p:cNvPr id="4" name="Slide Number Placeholder 3">
            <a:extLst>
              <a:ext uri="{FF2B5EF4-FFF2-40B4-BE49-F238E27FC236}">
                <a16:creationId xmlns:a16="http://schemas.microsoft.com/office/drawing/2014/main" id="{2E2D7054-7D1B-4C67-A70D-D27035066D00}"/>
              </a:ext>
            </a:extLst>
          </p:cNvPr>
          <p:cNvSpPr>
            <a:spLocks noGrp="1"/>
          </p:cNvSpPr>
          <p:nvPr>
            <p:ph type="sldNum" sz="quarter" idx="12"/>
          </p:nvPr>
        </p:nvSpPr>
        <p:spPr/>
        <p:txBody>
          <a:bodyPr/>
          <a:lstStyle/>
          <a:p>
            <a:fld id="{D3D538F9-49A3-B84F-B36B-A7030CDE5D5B}" type="slidenum">
              <a:rPr lang="en-US" smtClean="0"/>
              <a:t>13</a:t>
            </a:fld>
            <a:endParaRPr lang="en-US"/>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A38169-C572-4A5F-804B-B96C41A76979}"/>
              </a:ext>
            </a:extLst>
          </p:cNvPr>
          <p:cNvSpPr>
            <a:spLocks noGrp="1"/>
          </p:cNvSpPr>
          <p:nvPr>
            <p:ph idx="1"/>
          </p:nvPr>
        </p:nvSpPr>
        <p:spPr/>
        <p:txBody>
          <a:bodyPr>
            <a:normAutofit fontScale="70000" lnSpcReduction="20000"/>
          </a:bodyPr>
          <a:lstStyle/>
          <a:p>
            <a:pPr>
              <a:defRPr/>
            </a:pPr>
            <a:r>
              <a:rPr lang="en-US" dirty="0"/>
              <a:t>Full antenna recalibration check before survey</a:t>
            </a:r>
          </a:p>
          <a:p>
            <a:pPr>
              <a:defRPr/>
            </a:pPr>
            <a:r>
              <a:rPr lang="en-US" dirty="0"/>
              <a:t>Each fixed height tripod height</a:t>
            </a:r>
          </a:p>
          <a:p>
            <a:pPr marL="0" indent="0">
              <a:buNone/>
              <a:defRPr/>
            </a:pPr>
            <a:r>
              <a:rPr lang="en-US" dirty="0"/>
              <a:t>   measured before and after</a:t>
            </a:r>
          </a:p>
          <a:p>
            <a:pPr>
              <a:defRPr/>
            </a:pPr>
            <a:r>
              <a:rPr lang="en-US" dirty="0"/>
              <a:t>20 complete sets of equipment -</a:t>
            </a:r>
          </a:p>
          <a:p>
            <a:pPr marL="0" indent="0">
              <a:buNone/>
              <a:defRPr/>
            </a:pPr>
            <a:r>
              <a:rPr lang="en-US" dirty="0"/>
              <a:t>   2 parties (10 sets each)</a:t>
            </a:r>
          </a:p>
          <a:p>
            <a:pPr>
              <a:defRPr/>
            </a:pPr>
            <a:r>
              <a:rPr lang="en-US" dirty="0"/>
              <a:t>Each party observe 5 new and 5</a:t>
            </a:r>
          </a:p>
          <a:p>
            <a:pPr marL="0" indent="0">
              <a:buNone/>
              <a:defRPr/>
            </a:pPr>
            <a:r>
              <a:rPr lang="en-US" dirty="0"/>
              <a:t>   repeat stations each day</a:t>
            </a:r>
          </a:p>
          <a:p>
            <a:pPr>
              <a:defRPr/>
            </a:pPr>
            <a:r>
              <a:rPr lang="en-US" dirty="0"/>
              <a:t>30 observation days</a:t>
            </a:r>
          </a:p>
          <a:p>
            <a:pPr>
              <a:defRPr/>
            </a:pPr>
            <a:r>
              <a:rPr lang="en-US" dirty="0"/>
              <a:t>Project processed with OP</a:t>
            </a:r>
          </a:p>
          <a:p>
            <a:pPr marL="0" indent="0">
              <a:buNone/>
              <a:defRPr/>
            </a:pPr>
            <a:endParaRPr lang="en-US" dirty="0"/>
          </a:p>
        </p:txBody>
      </p:sp>
      <p:sp>
        <p:nvSpPr>
          <p:cNvPr id="34819" name="Title 2">
            <a:extLst>
              <a:ext uri="{FF2B5EF4-FFF2-40B4-BE49-F238E27FC236}">
                <a16:creationId xmlns:a16="http://schemas.microsoft.com/office/drawing/2014/main" id="{C874A13A-3D9F-4211-ACA0-770D47303742}"/>
              </a:ext>
            </a:extLst>
          </p:cNvPr>
          <p:cNvSpPr>
            <a:spLocks noGrp="1"/>
          </p:cNvSpPr>
          <p:nvPr>
            <p:ph type="title"/>
          </p:nvPr>
        </p:nvSpPr>
        <p:spPr/>
        <p:txBody>
          <a:bodyPr/>
          <a:lstStyle/>
          <a:p>
            <a:r>
              <a:rPr lang="en-US" altLang="en-US" dirty="0">
                <a:ea typeface="ＭＳ Ｐゴシック" panose="020B0600070205080204" pitchFamily="34" charset="-128"/>
              </a:rPr>
              <a:t>Two-meter fixed height pole???</a:t>
            </a:r>
          </a:p>
        </p:txBody>
      </p:sp>
      <p:graphicFrame>
        <p:nvGraphicFramePr>
          <p:cNvPr id="4" name="Table 3">
            <a:extLst>
              <a:ext uri="{FF2B5EF4-FFF2-40B4-BE49-F238E27FC236}">
                <a16:creationId xmlns:a16="http://schemas.microsoft.com/office/drawing/2014/main" id="{175A70B6-9E10-4013-B75A-1A734B2A073A}"/>
              </a:ext>
            </a:extLst>
          </p:cNvPr>
          <p:cNvGraphicFramePr>
            <a:graphicFrameLocks noGrp="1"/>
          </p:cNvGraphicFramePr>
          <p:nvPr>
            <p:extLst>
              <p:ext uri="{D42A27DB-BD31-4B8C-83A1-F6EECF244321}">
                <p14:modId xmlns:p14="http://schemas.microsoft.com/office/powerpoint/2010/main" val="1650377439"/>
              </p:ext>
            </p:extLst>
          </p:nvPr>
        </p:nvGraphicFramePr>
        <p:xfrm>
          <a:off x="5904310" y="1583531"/>
          <a:ext cx="1982392" cy="3549258"/>
        </p:xfrm>
        <a:graphic>
          <a:graphicData uri="http://schemas.openxmlformats.org/drawingml/2006/table">
            <a:tbl>
              <a:tblPr firstRow="1" firstCol="1" bandRow="1">
                <a:tableStyleId>{5C22544A-7EE6-4342-B048-85BDC9FD1C3A}</a:tableStyleId>
              </a:tblPr>
              <a:tblGrid>
                <a:gridCol w="240566">
                  <a:extLst>
                    <a:ext uri="{9D8B030D-6E8A-4147-A177-3AD203B41FA5}">
                      <a16:colId xmlns:a16="http://schemas.microsoft.com/office/drawing/2014/main" val="20000"/>
                    </a:ext>
                  </a:extLst>
                </a:gridCol>
                <a:gridCol w="427825">
                  <a:extLst>
                    <a:ext uri="{9D8B030D-6E8A-4147-A177-3AD203B41FA5}">
                      <a16:colId xmlns:a16="http://schemas.microsoft.com/office/drawing/2014/main" val="20001"/>
                    </a:ext>
                  </a:extLst>
                </a:gridCol>
                <a:gridCol w="427825">
                  <a:extLst>
                    <a:ext uri="{9D8B030D-6E8A-4147-A177-3AD203B41FA5}">
                      <a16:colId xmlns:a16="http://schemas.microsoft.com/office/drawing/2014/main" val="20002"/>
                    </a:ext>
                  </a:extLst>
                </a:gridCol>
                <a:gridCol w="458351">
                  <a:extLst>
                    <a:ext uri="{9D8B030D-6E8A-4147-A177-3AD203B41FA5}">
                      <a16:colId xmlns:a16="http://schemas.microsoft.com/office/drawing/2014/main" val="20003"/>
                    </a:ext>
                  </a:extLst>
                </a:gridCol>
                <a:gridCol w="427825">
                  <a:extLst>
                    <a:ext uri="{9D8B030D-6E8A-4147-A177-3AD203B41FA5}">
                      <a16:colId xmlns:a16="http://schemas.microsoft.com/office/drawing/2014/main" val="20004"/>
                    </a:ext>
                  </a:extLst>
                </a:gridCol>
              </a:tblGrid>
              <a:tr h="131454">
                <a:tc>
                  <a:txBody>
                    <a:bodyPr/>
                    <a:lstStyle/>
                    <a:p>
                      <a:pPr marL="0" marR="0" algn="ctr">
                        <a:lnSpc>
                          <a:spcPct val="115000"/>
                        </a:lnSpc>
                        <a:spcBef>
                          <a:spcPts val="0"/>
                        </a:spcBef>
                        <a:spcAft>
                          <a:spcPts val="0"/>
                        </a:spcAft>
                      </a:pPr>
                      <a:r>
                        <a:rPr lang="en-US" sz="800">
                          <a:effectLst/>
                        </a:rPr>
                        <a:t>ID</a:t>
                      </a:r>
                      <a:endParaRPr lang="en-US" sz="800">
                        <a:effectLst/>
                        <a:latin typeface="Calibri"/>
                        <a:ea typeface="Calibri"/>
                        <a:cs typeface="Times New Roman"/>
                      </a:endParaRPr>
                    </a:p>
                  </a:txBody>
                  <a:tcPr marL="49207" marR="49207" marT="0" marB="0" anchor="b"/>
                </a:tc>
                <a:tc>
                  <a:txBody>
                    <a:bodyPr/>
                    <a:lstStyle/>
                    <a:p>
                      <a:pPr marL="0" marR="0" algn="ctr">
                        <a:lnSpc>
                          <a:spcPct val="115000"/>
                        </a:lnSpc>
                        <a:spcBef>
                          <a:spcPts val="0"/>
                        </a:spcBef>
                        <a:spcAft>
                          <a:spcPts val="0"/>
                        </a:spcAft>
                      </a:pPr>
                      <a:r>
                        <a:rPr lang="en-US" sz="800">
                          <a:effectLst/>
                        </a:rPr>
                        <a:t>before</a:t>
                      </a:r>
                      <a:endParaRPr lang="en-US" sz="800">
                        <a:effectLst/>
                        <a:latin typeface="Calibri"/>
                        <a:ea typeface="Calibri"/>
                        <a:cs typeface="Times New Roman"/>
                      </a:endParaRPr>
                    </a:p>
                  </a:txBody>
                  <a:tcPr marL="49207" marR="49207" marT="0" marB="0" anchor="b"/>
                </a:tc>
                <a:tc>
                  <a:txBody>
                    <a:bodyPr/>
                    <a:lstStyle/>
                    <a:p>
                      <a:pPr marL="0" marR="0" algn="ctr">
                        <a:lnSpc>
                          <a:spcPct val="115000"/>
                        </a:lnSpc>
                        <a:spcBef>
                          <a:spcPts val="0"/>
                        </a:spcBef>
                        <a:spcAft>
                          <a:spcPts val="0"/>
                        </a:spcAft>
                      </a:pPr>
                      <a:r>
                        <a:rPr lang="en-US" sz="800">
                          <a:effectLst/>
                        </a:rPr>
                        <a:t>after</a:t>
                      </a:r>
                      <a:endParaRPr lang="en-US" sz="800">
                        <a:effectLst/>
                        <a:latin typeface="Calibri"/>
                        <a:ea typeface="Calibri"/>
                        <a:cs typeface="Times New Roman"/>
                      </a:endParaRPr>
                    </a:p>
                  </a:txBody>
                  <a:tcPr marL="49207" marR="49207" marT="0" marB="0" anchor="b"/>
                </a:tc>
                <a:tc>
                  <a:txBody>
                    <a:bodyPr/>
                    <a:lstStyle/>
                    <a:p>
                      <a:pPr marL="0" marR="0" algn="ctr">
                        <a:lnSpc>
                          <a:spcPct val="115000"/>
                        </a:lnSpc>
                        <a:spcBef>
                          <a:spcPts val="0"/>
                        </a:spcBef>
                        <a:spcAft>
                          <a:spcPts val="0"/>
                        </a:spcAft>
                      </a:pPr>
                      <a:r>
                        <a:rPr lang="en-US" sz="800">
                          <a:effectLst/>
                        </a:rPr>
                        <a:t>a - b</a:t>
                      </a:r>
                      <a:endParaRPr lang="en-US" sz="800">
                        <a:effectLst/>
                        <a:latin typeface="Calibri"/>
                        <a:ea typeface="Calibri"/>
                        <a:cs typeface="Times New Roman"/>
                      </a:endParaRPr>
                    </a:p>
                  </a:txBody>
                  <a:tcPr marL="49207" marR="49207" marT="0" marB="0" anchor="b"/>
                </a:tc>
                <a:tc>
                  <a:txBody>
                    <a:bodyPr/>
                    <a:lstStyle/>
                    <a:p>
                      <a:pPr marL="0" marR="0" algn="ctr">
                        <a:lnSpc>
                          <a:spcPct val="115000"/>
                        </a:lnSpc>
                        <a:spcBef>
                          <a:spcPts val="0"/>
                        </a:spcBef>
                        <a:spcAft>
                          <a:spcPts val="0"/>
                        </a:spcAft>
                      </a:pPr>
                      <a:r>
                        <a:rPr lang="en-US" sz="800">
                          <a:effectLst/>
                        </a:rPr>
                        <a:t>avg.</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00"/>
                  </a:ext>
                </a:extLst>
              </a:tr>
              <a:tr h="131454">
                <a:tc>
                  <a:txBody>
                    <a:bodyPr/>
                    <a:lstStyle/>
                    <a:p>
                      <a:pPr marL="0" marR="0" algn="ctr">
                        <a:lnSpc>
                          <a:spcPct val="115000"/>
                        </a:lnSpc>
                        <a:spcBef>
                          <a:spcPts val="0"/>
                        </a:spcBef>
                        <a:spcAft>
                          <a:spcPts val="0"/>
                        </a:spcAft>
                      </a:pPr>
                      <a:r>
                        <a:rPr lang="en-US" sz="800">
                          <a:effectLst/>
                        </a:rPr>
                        <a:t>A</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2.0028</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2.0029</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0.0001</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2.0029</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01"/>
                  </a:ext>
                </a:extLst>
              </a:tr>
              <a:tr h="131454">
                <a:tc>
                  <a:txBody>
                    <a:bodyPr/>
                    <a:lstStyle/>
                    <a:p>
                      <a:pPr marL="0" marR="0" algn="ctr">
                        <a:lnSpc>
                          <a:spcPct val="115000"/>
                        </a:lnSpc>
                        <a:spcBef>
                          <a:spcPts val="0"/>
                        </a:spcBef>
                        <a:spcAft>
                          <a:spcPts val="0"/>
                        </a:spcAft>
                      </a:pPr>
                      <a:r>
                        <a:rPr lang="en-US" sz="800">
                          <a:effectLst/>
                        </a:rPr>
                        <a:t>B</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2.0019</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2.0018</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-0.0001</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2.0018</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02"/>
                  </a:ext>
                </a:extLst>
              </a:tr>
              <a:tr h="131454">
                <a:tc>
                  <a:txBody>
                    <a:bodyPr/>
                    <a:lstStyle/>
                    <a:p>
                      <a:pPr marL="0" marR="0" algn="ctr">
                        <a:lnSpc>
                          <a:spcPct val="115000"/>
                        </a:lnSpc>
                        <a:spcBef>
                          <a:spcPts val="0"/>
                        </a:spcBef>
                        <a:spcAft>
                          <a:spcPts val="0"/>
                        </a:spcAft>
                      </a:pPr>
                      <a:r>
                        <a:rPr lang="en-US" sz="800">
                          <a:effectLst/>
                        </a:rPr>
                        <a:t>C</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2.0005</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2.0002</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-0.0003</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2.0004</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03"/>
                  </a:ext>
                </a:extLst>
              </a:tr>
              <a:tr h="131454">
                <a:tc>
                  <a:txBody>
                    <a:bodyPr/>
                    <a:lstStyle/>
                    <a:p>
                      <a:pPr marL="0" marR="0" algn="ctr">
                        <a:lnSpc>
                          <a:spcPct val="115000"/>
                        </a:lnSpc>
                        <a:spcBef>
                          <a:spcPts val="0"/>
                        </a:spcBef>
                        <a:spcAft>
                          <a:spcPts val="0"/>
                        </a:spcAft>
                      </a:pPr>
                      <a:r>
                        <a:rPr lang="en-US" sz="800">
                          <a:effectLst/>
                        </a:rPr>
                        <a:t>D</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2.0079</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2.0079</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0.0000</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2.0079</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04"/>
                  </a:ext>
                </a:extLst>
              </a:tr>
              <a:tr h="131454">
                <a:tc>
                  <a:txBody>
                    <a:bodyPr/>
                    <a:lstStyle/>
                    <a:p>
                      <a:pPr marL="0" marR="0" algn="ctr">
                        <a:lnSpc>
                          <a:spcPct val="115000"/>
                        </a:lnSpc>
                        <a:spcBef>
                          <a:spcPts val="0"/>
                        </a:spcBef>
                        <a:spcAft>
                          <a:spcPts val="0"/>
                        </a:spcAft>
                      </a:pPr>
                      <a:r>
                        <a:rPr lang="en-US" sz="800">
                          <a:effectLst/>
                        </a:rPr>
                        <a:t>E</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2.0011</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2.0010</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-0.0001</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2.0010</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05"/>
                  </a:ext>
                </a:extLst>
              </a:tr>
              <a:tr h="131454">
                <a:tc>
                  <a:txBody>
                    <a:bodyPr/>
                    <a:lstStyle/>
                    <a:p>
                      <a:pPr marL="0" marR="0" algn="ctr">
                        <a:lnSpc>
                          <a:spcPct val="115000"/>
                        </a:lnSpc>
                        <a:spcBef>
                          <a:spcPts val="0"/>
                        </a:spcBef>
                        <a:spcAft>
                          <a:spcPts val="0"/>
                        </a:spcAft>
                      </a:pPr>
                      <a:r>
                        <a:rPr lang="en-US" sz="800">
                          <a:effectLst/>
                        </a:rPr>
                        <a:t>F</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1.9999</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1.9998</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-0.0001</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1.9998</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06"/>
                  </a:ext>
                </a:extLst>
              </a:tr>
              <a:tr h="131454">
                <a:tc>
                  <a:txBody>
                    <a:bodyPr/>
                    <a:lstStyle/>
                    <a:p>
                      <a:pPr marL="0" marR="0" algn="ctr">
                        <a:lnSpc>
                          <a:spcPct val="115000"/>
                        </a:lnSpc>
                        <a:spcBef>
                          <a:spcPts val="0"/>
                        </a:spcBef>
                        <a:spcAft>
                          <a:spcPts val="0"/>
                        </a:spcAft>
                      </a:pPr>
                      <a:r>
                        <a:rPr lang="en-US" sz="800">
                          <a:effectLst/>
                        </a:rPr>
                        <a:t>G</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2.0006</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2.0009</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0.0003</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2.0008</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07"/>
                  </a:ext>
                </a:extLst>
              </a:tr>
              <a:tr h="131454">
                <a:tc>
                  <a:txBody>
                    <a:bodyPr/>
                    <a:lstStyle/>
                    <a:p>
                      <a:pPr marL="0" marR="0" algn="ctr">
                        <a:lnSpc>
                          <a:spcPct val="115000"/>
                        </a:lnSpc>
                        <a:spcBef>
                          <a:spcPts val="0"/>
                        </a:spcBef>
                        <a:spcAft>
                          <a:spcPts val="0"/>
                        </a:spcAft>
                      </a:pPr>
                      <a:r>
                        <a:rPr lang="en-US" sz="800">
                          <a:effectLst/>
                        </a:rPr>
                        <a:t>H</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2.0016</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2.0017</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0.0001</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2.0017</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08"/>
                  </a:ext>
                </a:extLst>
              </a:tr>
              <a:tr h="131454">
                <a:tc>
                  <a:txBody>
                    <a:bodyPr/>
                    <a:lstStyle/>
                    <a:p>
                      <a:pPr marL="0" marR="0" algn="ctr">
                        <a:lnSpc>
                          <a:spcPct val="115000"/>
                        </a:lnSpc>
                        <a:spcBef>
                          <a:spcPts val="0"/>
                        </a:spcBef>
                        <a:spcAft>
                          <a:spcPts val="0"/>
                        </a:spcAft>
                      </a:pPr>
                      <a:r>
                        <a:rPr lang="en-US" sz="800">
                          <a:effectLst/>
                        </a:rPr>
                        <a:t>I</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2.0020</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2.0020</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0.0000</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2.0020</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09"/>
                  </a:ext>
                </a:extLst>
              </a:tr>
              <a:tr h="131454">
                <a:tc>
                  <a:txBody>
                    <a:bodyPr/>
                    <a:lstStyle/>
                    <a:p>
                      <a:pPr marL="0" marR="0" algn="ctr">
                        <a:lnSpc>
                          <a:spcPct val="115000"/>
                        </a:lnSpc>
                        <a:spcBef>
                          <a:spcPts val="0"/>
                        </a:spcBef>
                        <a:spcAft>
                          <a:spcPts val="0"/>
                        </a:spcAft>
                      </a:pPr>
                      <a:r>
                        <a:rPr lang="en-US" sz="800">
                          <a:effectLst/>
                        </a:rPr>
                        <a:t>J</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2.0041</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2.0041</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0.0000</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2.0041</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10"/>
                  </a:ext>
                </a:extLst>
              </a:tr>
              <a:tr h="131454">
                <a:tc>
                  <a:txBody>
                    <a:bodyPr/>
                    <a:lstStyle/>
                    <a:p>
                      <a:pPr marL="0" marR="0" algn="ctr">
                        <a:lnSpc>
                          <a:spcPct val="115000"/>
                        </a:lnSpc>
                        <a:spcBef>
                          <a:spcPts val="0"/>
                        </a:spcBef>
                        <a:spcAft>
                          <a:spcPts val="0"/>
                        </a:spcAft>
                      </a:pPr>
                      <a:r>
                        <a:rPr lang="en-US" sz="800">
                          <a:effectLst/>
                        </a:rPr>
                        <a:t>K</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2.0003</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2.0004</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0.0001</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2.0003</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11"/>
                  </a:ext>
                </a:extLst>
              </a:tr>
              <a:tr h="131454">
                <a:tc>
                  <a:txBody>
                    <a:bodyPr/>
                    <a:lstStyle/>
                    <a:p>
                      <a:pPr marL="0" marR="0" algn="ctr">
                        <a:lnSpc>
                          <a:spcPct val="115000"/>
                        </a:lnSpc>
                        <a:spcBef>
                          <a:spcPts val="0"/>
                        </a:spcBef>
                        <a:spcAft>
                          <a:spcPts val="0"/>
                        </a:spcAft>
                      </a:pPr>
                      <a:r>
                        <a:rPr lang="en-US" sz="800">
                          <a:effectLst/>
                        </a:rPr>
                        <a:t>L</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2.0010</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2.0007</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-0.0003</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2.0008</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12"/>
                  </a:ext>
                </a:extLst>
              </a:tr>
              <a:tr h="131454">
                <a:tc>
                  <a:txBody>
                    <a:bodyPr/>
                    <a:lstStyle/>
                    <a:p>
                      <a:pPr marL="0" marR="0" algn="ctr">
                        <a:lnSpc>
                          <a:spcPct val="115000"/>
                        </a:lnSpc>
                        <a:spcBef>
                          <a:spcPts val="0"/>
                        </a:spcBef>
                        <a:spcAft>
                          <a:spcPts val="0"/>
                        </a:spcAft>
                      </a:pPr>
                      <a:r>
                        <a:rPr lang="en-US" sz="800">
                          <a:effectLst/>
                        </a:rPr>
                        <a:t>M</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2.0000</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2.0002</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0.0002</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2.0001</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13"/>
                  </a:ext>
                </a:extLst>
              </a:tr>
              <a:tr h="131454">
                <a:tc>
                  <a:txBody>
                    <a:bodyPr/>
                    <a:lstStyle/>
                    <a:p>
                      <a:pPr marL="0" marR="0" algn="ctr">
                        <a:lnSpc>
                          <a:spcPct val="115000"/>
                        </a:lnSpc>
                        <a:spcBef>
                          <a:spcPts val="0"/>
                        </a:spcBef>
                        <a:spcAft>
                          <a:spcPts val="0"/>
                        </a:spcAft>
                      </a:pPr>
                      <a:r>
                        <a:rPr lang="en-US" sz="800">
                          <a:effectLst/>
                        </a:rPr>
                        <a:t>N</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1.9964</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1.9963</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-0.0001</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1.9963</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14"/>
                  </a:ext>
                </a:extLst>
              </a:tr>
              <a:tr h="131454">
                <a:tc>
                  <a:txBody>
                    <a:bodyPr/>
                    <a:lstStyle/>
                    <a:p>
                      <a:pPr marL="0" marR="0" algn="ctr">
                        <a:lnSpc>
                          <a:spcPct val="115000"/>
                        </a:lnSpc>
                        <a:spcBef>
                          <a:spcPts val="0"/>
                        </a:spcBef>
                        <a:spcAft>
                          <a:spcPts val="0"/>
                        </a:spcAft>
                      </a:pPr>
                      <a:r>
                        <a:rPr lang="en-US" sz="800">
                          <a:effectLst/>
                        </a:rPr>
                        <a:t>O</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2.0005</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2.0005</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0.0000</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2.0005</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15"/>
                  </a:ext>
                </a:extLst>
              </a:tr>
              <a:tr h="131454">
                <a:tc>
                  <a:txBody>
                    <a:bodyPr/>
                    <a:lstStyle/>
                    <a:p>
                      <a:pPr marL="0" marR="0" algn="ctr">
                        <a:lnSpc>
                          <a:spcPct val="115000"/>
                        </a:lnSpc>
                        <a:spcBef>
                          <a:spcPts val="0"/>
                        </a:spcBef>
                        <a:spcAft>
                          <a:spcPts val="0"/>
                        </a:spcAft>
                      </a:pPr>
                      <a:r>
                        <a:rPr lang="en-US" sz="800">
                          <a:effectLst/>
                        </a:rPr>
                        <a:t>P</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2.0003</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2.0002</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-0.0001</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2.0002</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16"/>
                  </a:ext>
                </a:extLst>
              </a:tr>
              <a:tr h="131454">
                <a:tc>
                  <a:txBody>
                    <a:bodyPr/>
                    <a:lstStyle/>
                    <a:p>
                      <a:pPr marL="0" marR="0" algn="ctr">
                        <a:lnSpc>
                          <a:spcPct val="115000"/>
                        </a:lnSpc>
                        <a:spcBef>
                          <a:spcPts val="0"/>
                        </a:spcBef>
                        <a:spcAft>
                          <a:spcPts val="0"/>
                        </a:spcAft>
                      </a:pPr>
                      <a:r>
                        <a:rPr lang="en-US" sz="800">
                          <a:effectLst/>
                        </a:rPr>
                        <a:t>Q</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2.0024</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2.0029</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0.0005</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2.0027</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17"/>
                  </a:ext>
                </a:extLst>
              </a:tr>
              <a:tr h="131454">
                <a:tc>
                  <a:txBody>
                    <a:bodyPr/>
                    <a:lstStyle/>
                    <a:p>
                      <a:pPr marL="0" marR="0" algn="ctr">
                        <a:lnSpc>
                          <a:spcPct val="115000"/>
                        </a:lnSpc>
                        <a:spcBef>
                          <a:spcPts val="0"/>
                        </a:spcBef>
                        <a:spcAft>
                          <a:spcPts val="0"/>
                        </a:spcAft>
                      </a:pPr>
                      <a:r>
                        <a:rPr lang="en-US" sz="800">
                          <a:effectLst/>
                        </a:rPr>
                        <a:t>R</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1.9999</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1.9999</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0.0000</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1.9999</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18"/>
                  </a:ext>
                </a:extLst>
              </a:tr>
              <a:tr h="131454">
                <a:tc>
                  <a:txBody>
                    <a:bodyPr/>
                    <a:lstStyle/>
                    <a:p>
                      <a:pPr marL="0" marR="0" algn="ctr">
                        <a:lnSpc>
                          <a:spcPct val="115000"/>
                        </a:lnSpc>
                        <a:spcBef>
                          <a:spcPts val="0"/>
                        </a:spcBef>
                        <a:spcAft>
                          <a:spcPts val="0"/>
                        </a:spcAft>
                      </a:pPr>
                      <a:r>
                        <a:rPr lang="en-US" sz="800">
                          <a:effectLst/>
                        </a:rPr>
                        <a:t>S</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2.0052</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2.0052</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0.0000</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2.0052</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19"/>
                  </a:ext>
                </a:extLst>
              </a:tr>
              <a:tr h="131454">
                <a:tc>
                  <a:txBody>
                    <a:bodyPr/>
                    <a:lstStyle/>
                    <a:p>
                      <a:pPr marL="0" marR="0" algn="ctr">
                        <a:lnSpc>
                          <a:spcPct val="115000"/>
                        </a:lnSpc>
                        <a:spcBef>
                          <a:spcPts val="0"/>
                        </a:spcBef>
                        <a:spcAft>
                          <a:spcPts val="0"/>
                        </a:spcAft>
                      </a:pPr>
                      <a:r>
                        <a:rPr lang="en-US" sz="800">
                          <a:effectLst/>
                        </a:rPr>
                        <a:t>T</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2.0026</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2.0023</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-0.0003</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2.0024</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20"/>
                  </a:ext>
                </a:extLst>
              </a:tr>
              <a:tr h="131454">
                <a:tc>
                  <a:txBody>
                    <a:bodyPr/>
                    <a:lstStyle/>
                    <a:p>
                      <a:pPr marL="0" marR="0" algn="ctr">
                        <a:lnSpc>
                          <a:spcPct val="115000"/>
                        </a:lnSpc>
                        <a:spcBef>
                          <a:spcPts val="0"/>
                        </a:spcBef>
                        <a:spcAft>
                          <a:spcPts val="0"/>
                        </a:spcAft>
                      </a:pPr>
                      <a:r>
                        <a:rPr lang="en-US" sz="800">
                          <a:effectLst/>
                        </a:rPr>
                        <a:t>U</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2.0031</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2.0031</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0.0000</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2.0031</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21"/>
                  </a:ext>
                </a:extLst>
              </a:tr>
              <a:tr h="131454">
                <a:tc>
                  <a:txBody>
                    <a:bodyPr/>
                    <a:lstStyle/>
                    <a:p>
                      <a:pPr marL="0" marR="0" algn="ctr">
                        <a:lnSpc>
                          <a:spcPct val="115000"/>
                        </a:lnSpc>
                        <a:spcBef>
                          <a:spcPts val="0"/>
                        </a:spcBef>
                        <a:spcAft>
                          <a:spcPts val="0"/>
                        </a:spcAft>
                      </a:pPr>
                      <a:r>
                        <a:rPr lang="en-US" sz="800">
                          <a:effectLst/>
                        </a:rPr>
                        <a:t>V</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1.9995</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1.9995</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0.0000</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1.9995</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22"/>
                  </a:ext>
                </a:extLst>
              </a:tr>
              <a:tr h="131454">
                <a:tc>
                  <a:txBody>
                    <a:bodyPr/>
                    <a:lstStyle/>
                    <a:p>
                      <a:pPr marL="0" marR="0" algn="ctr">
                        <a:lnSpc>
                          <a:spcPct val="115000"/>
                        </a:lnSpc>
                        <a:spcBef>
                          <a:spcPts val="0"/>
                        </a:spcBef>
                        <a:spcAft>
                          <a:spcPts val="0"/>
                        </a:spcAft>
                      </a:pPr>
                      <a:r>
                        <a:rPr lang="en-US" sz="800">
                          <a:effectLst/>
                        </a:rPr>
                        <a:t>W</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2.0002</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2.0003</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0.0001</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2.0003</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23"/>
                  </a:ext>
                </a:extLst>
              </a:tr>
              <a:tr h="131454">
                <a:tc>
                  <a:txBody>
                    <a:bodyPr/>
                    <a:lstStyle/>
                    <a:p>
                      <a:pPr marL="0" marR="0" algn="ctr">
                        <a:lnSpc>
                          <a:spcPct val="115000"/>
                        </a:lnSpc>
                        <a:spcBef>
                          <a:spcPts val="0"/>
                        </a:spcBef>
                        <a:spcAft>
                          <a:spcPts val="0"/>
                        </a:spcAft>
                      </a:pPr>
                      <a:r>
                        <a:rPr lang="en-US" sz="800">
                          <a:effectLst/>
                        </a:rPr>
                        <a:t>X</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2.0020</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2.0022</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0.0002</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2.0021</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24"/>
                  </a:ext>
                </a:extLst>
              </a:tr>
              <a:tr h="131454">
                <a:tc>
                  <a:txBody>
                    <a:bodyPr/>
                    <a:lstStyle/>
                    <a:p>
                      <a:pPr marL="0" marR="0" algn="ctr">
                        <a:lnSpc>
                          <a:spcPct val="115000"/>
                        </a:lnSpc>
                        <a:spcBef>
                          <a:spcPts val="0"/>
                        </a:spcBef>
                        <a:spcAft>
                          <a:spcPts val="0"/>
                        </a:spcAft>
                      </a:pPr>
                      <a:r>
                        <a:rPr lang="en-US" sz="800">
                          <a:effectLst/>
                        </a:rPr>
                        <a:t>Y</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2.0053</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2.0053</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0.0000</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2.0053</a:t>
                      </a:r>
                      <a:endParaRPr lang="en-US" sz="800">
                        <a:effectLst/>
                        <a:latin typeface="Calibri"/>
                        <a:ea typeface="Calibri"/>
                        <a:cs typeface="Times New Roman"/>
                      </a:endParaRPr>
                    </a:p>
                  </a:txBody>
                  <a:tcPr marL="49207" marR="49207" marT="0" marB="0" anchor="b"/>
                </a:tc>
                <a:extLst>
                  <a:ext uri="{0D108BD9-81ED-4DB2-BD59-A6C34878D82A}">
                    <a16:rowId xmlns:a16="http://schemas.microsoft.com/office/drawing/2014/main" val="10025"/>
                  </a:ext>
                </a:extLst>
              </a:tr>
              <a:tr h="131454">
                <a:tc>
                  <a:txBody>
                    <a:bodyPr/>
                    <a:lstStyle/>
                    <a:p>
                      <a:pPr marL="0" marR="0" algn="ctr">
                        <a:lnSpc>
                          <a:spcPct val="115000"/>
                        </a:lnSpc>
                        <a:spcBef>
                          <a:spcPts val="0"/>
                        </a:spcBef>
                        <a:spcAft>
                          <a:spcPts val="0"/>
                        </a:spcAft>
                      </a:pPr>
                      <a:r>
                        <a:rPr lang="en-US" sz="800">
                          <a:effectLst/>
                        </a:rPr>
                        <a:t>Z</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2.0016</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2.0014</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a:effectLst/>
                        </a:rPr>
                        <a:t>-0.0002</a:t>
                      </a:r>
                      <a:endParaRPr lang="en-US" sz="800">
                        <a:effectLst/>
                        <a:latin typeface="Calibri"/>
                        <a:ea typeface="Calibri"/>
                        <a:cs typeface="Times New Roman"/>
                      </a:endParaRPr>
                    </a:p>
                  </a:txBody>
                  <a:tcPr marL="49207" marR="49207" marT="0" marB="0" anchor="b"/>
                </a:tc>
                <a:tc>
                  <a:txBody>
                    <a:bodyPr/>
                    <a:lstStyle/>
                    <a:p>
                      <a:pPr marL="0" marR="0" algn="r">
                        <a:lnSpc>
                          <a:spcPct val="115000"/>
                        </a:lnSpc>
                        <a:spcBef>
                          <a:spcPts val="0"/>
                        </a:spcBef>
                        <a:spcAft>
                          <a:spcPts val="0"/>
                        </a:spcAft>
                      </a:pPr>
                      <a:r>
                        <a:rPr lang="en-US" sz="800" dirty="0">
                          <a:effectLst/>
                        </a:rPr>
                        <a:t>2.0015</a:t>
                      </a:r>
                      <a:endParaRPr lang="en-US" sz="800" dirty="0">
                        <a:effectLst/>
                        <a:latin typeface="Calibri"/>
                        <a:ea typeface="Calibri"/>
                        <a:cs typeface="Times New Roman"/>
                      </a:endParaRPr>
                    </a:p>
                  </a:txBody>
                  <a:tcPr marL="49207" marR="49207" marT="0" marB="0" anchor="b"/>
                </a:tc>
                <a:extLst>
                  <a:ext uri="{0D108BD9-81ED-4DB2-BD59-A6C34878D82A}">
                    <a16:rowId xmlns:a16="http://schemas.microsoft.com/office/drawing/2014/main" val="10026"/>
                  </a:ext>
                </a:extLst>
              </a:tr>
            </a:tbl>
          </a:graphicData>
        </a:graphic>
      </p:graphicFrame>
      <p:sp>
        <p:nvSpPr>
          <p:cNvPr id="3" name="Oval 2">
            <a:extLst>
              <a:ext uri="{FF2B5EF4-FFF2-40B4-BE49-F238E27FC236}">
                <a16:creationId xmlns:a16="http://schemas.microsoft.com/office/drawing/2014/main" id="{3F8EB8F2-C629-475B-B196-014073CF345D}"/>
              </a:ext>
            </a:extLst>
          </p:cNvPr>
          <p:cNvSpPr/>
          <p:nvPr/>
        </p:nvSpPr>
        <p:spPr>
          <a:xfrm>
            <a:off x="6207919" y="2099073"/>
            <a:ext cx="358379" cy="158353"/>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6" name="Oval 5">
            <a:extLst>
              <a:ext uri="{FF2B5EF4-FFF2-40B4-BE49-F238E27FC236}">
                <a16:creationId xmlns:a16="http://schemas.microsoft.com/office/drawing/2014/main" id="{A408D25F-9D80-4312-89A5-45E199BB28BB}"/>
              </a:ext>
            </a:extLst>
          </p:cNvPr>
          <p:cNvSpPr/>
          <p:nvPr/>
        </p:nvSpPr>
        <p:spPr>
          <a:xfrm>
            <a:off x="6194823" y="4868466"/>
            <a:ext cx="358378" cy="158353"/>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7" name="Oval 6">
            <a:extLst>
              <a:ext uri="{FF2B5EF4-FFF2-40B4-BE49-F238E27FC236}">
                <a16:creationId xmlns:a16="http://schemas.microsoft.com/office/drawing/2014/main" id="{E716D0AA-82D1-4289-98C0-13C634500E95}"/>
              </a:ext>
            </a:extLst>
          </p:cNvPr>
          <p:cNvSpPr/>
          <p:nvPr/>
        </p:nvSpPr>
        <p:spPr>
          <a:xfrm>
            <a:off x="6217444" y="4069556"/>
            <a:ext cx="359569" cy="158354"/>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8" name="Oval 7">
            <a:extLst>
              <a:ext uri="{FF2B5EF4-FFF2-40B4-BE49-F238E27FC236}">
                <a16:creationId xmlns:a16="http://schemas.microsoft.com/office/drawing/2014/main" id="{8B6E3EDC-A317-4EDB-A5F6-C15C39AF0C97}"/>
              </a:ext>
            </a:extLst>
          </p:cNvPr>
          <p:cNvSpPr/>
          <p:nvPr/>
        </p:nvSpPr>
        <p:spPr>
          <a:xfrm>
            <a:off x="6205537" y="3402806"/>
            <a:ext cx="358379" cy="158354"/>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9" name="Oval 8">
            <a:extLst>
              <a:ext uri="{FF2B5EF4-FFF2-40B4-BE49-F238E27FC236}">
                <a16:creationId xmlns:a16="http://schemas.microsoft.com/office/drawing/2014/main" id="{C4CCA1B0-6F02-4678-A2DD-DDF9393DEFA5}"/>
              </a:ext>
            </a:extLst>
          </p:cNvPr>
          <p:cNvSpPr/>
          <p:nvPr/>
        </p:nvSpPr>
        <p:spPr>
          <a:xfrm>
            <a:off x="6194823" y="2877741"/>
            <a:ext cx="358378" cy="158353"/>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5" name="Date Placeholder 4">
            <a:extLst>
              <a:ext uri="{FF2B5EF4-FFF2-40B4-BE49-F238E27FC236}">
                <a16:creationId xmlns:a16="http://schemas.microsoft.com/office/drawing/2014/main" id="{16ED6158-5284-437A-9051-4122772C19F3}"/>
              </a:ext>
            </a:extLst>
          </p:cNvPr>
          <p:cNvSpPr>
            <a:spLocks noGrp="1"/>
          </p:cNvSpPr>
          <p:nvPr>
            <p:ph type="dt" sz="half" idx="10"/>
          </p:nvPr>
        </p:nvSpPr>
        <p:spPr/>
        <p:txBody>
          <a:bodyPr/>
          <a:lstStyle/>
          <a:p>
            <a:r>
              <a:rPr lang="en-US"/>
              <a:t>06/06/2025</a:t>
            </a:r>
          </a:p>
        </p:txBody>
      </p:sp>
      <p:sp>
        <p:nvSpPr>
          <p:cNvPr id="10" name="Slide Number Placeholder 9">
            <a:extLst>
              <a:ext uri="{FF2B5EF4-FFF2-40B4-BE49-F238E27FC236}">
                <a16:creationId xmlns:a16="http://schemas.microsoft.com/office/drawing/2014/main" id="{52427E01-B449-4C9C-B779-61ACE6AF350B}"/>
              </a:ext>
            </a:extLst>
          </p:cNvPr>
          <p:cNvSpPr>
            <a:spLocks noGrp="1"/>
          </p:cNvSpPr>
          <p:nvPr>
            <p:ph type="sldNum" sz="quarter" idx="12"/>
          </p:nvPr>
        </p:nvSpPr>
        <p:spPr/>
        <p:txBody>
          <a:bodyPr/>
          <a:lstStyle/>
          <a:p>
            <a:fld id="{D3D538F9-49A3-B84F-B36B-A7030CDE5D5B}"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3B5E1-4670-4BF7-B106-826C42AC1E17}"/>
              </a:ext>
            </a:extLst>
          </p:cNvPr>
          <p:cNvSpPr>
            <a:spLocks noGrp="1"/>
          </p:cNvSpPr>
          <p:nvPr>
            <p:ph type="title"/>
          </p:nvPr>
        </p:nvSpPr>
        <p:spPr/>
        <p:txBody>
          <a:bodyPr/>
          <a:lstStyle/>
          <a:p>
            <a:r>
              <a:rPr lang="en-US" dirty="0"/>
              <a:t>Ellipsoid Height Accuracy</a:t>
            </a:r>
          </a:p>
        </p:txBody>
      </p:sp>
      <p:sp>
        <p:nvSpPr>
          <p:cNvPr id="3" name="Content Placeholder 2">
            <a:extLst>
              <a:ext uri="{FF2B5EF4-FFF2-40B4-BE49-F238E27FC236}">
                <a16:creationId xmlns:a16="http://schemas.microsoft.com/office/drawing/2014/main" id="{4FCB2867-FF5C-45CA-A63D-029BAECCE1AD}"/>
              </a:ext>
            </a:extLst>
          </p:cNvPr>
          <p:cNvSpPr>
            <a:spLocks noGrp="1"/>
          </p:cNvSpPr>
          <p:nvPr>
            <p:ph idx="1"/>
          </p:nvPr>
        </p:nvSpPr>
        <p:spPr/>
        <p:txBody>
          <a:bodyPr/>
          <a:lstStyle/>
          <a:p>
            <a:r>
              <a:rPr lang="en-US" dirty="0"/>
              <a:t>Highly dependent on</a:t>
            </a:r>
          </a:p>
          <a:p>
            <a:r>
              <a:rPr lang="en-US" dirty="0"/>
              <a:t>Technique</a:t>
            </a:r>
          </a:p>
          <a:p>
            <a:pPr lvl="1"/>
            <a:r>
              <a:rPr lang="en-US" dirty="0"/>
              <a:t>OPUS, RTN/RTK, Post-Processed</a:t>
            </a:r>
          </a:p>
          <a:p>
            <a:r>
              <a:rPr lang="en-US" dirty="0"/>
              <a:t>Duration</a:t>
            </a:r>
          </a:p>
          <a:p>
            <a:r>
              <a:rPr lang="en-US" dirty="0"/>
              <a:t>Redundancy (3-hour offset?)</a:t>
            </a:r>
          </a:p>
        </p:txBody>
      </p:sp>
      <p:sp>
        <p:nvSpPr>
          <p:cNvPr id="4" name="Date Placeholder 3">
            <a:extLst>
              <a:ext uri="{FF2B5EF4-FFF2-40B4-BE49-F238E27FC236}">
                <a16:creationId xmlns:a16="http://schemas.microsoft.com/office/drawing/2014/main" id="{123A0298-23A9-432C-94C2-54806176770C}"/>
              </a:ext>
            </a:extLst>
          </p:cNvPr>
          <p:cNvSpPr>
            <a:spLocks noGrp="1"/>
          </p:cNvSpPr>
          <p:nvPr>
            <p:ph type="dt" sz="half" idx="10"/>
          </p:nvPr>
        </p:nvSpPr>
        <p:spPr/>
        <p:txBody>
          <a:bodyPr/>
          <a:lstStyle/>
          <a:p>
            <a:r>
              <a:rPr lang="en-US"/>
              <a:t>06/06/2025</a:t>
            </a:r>
          </a:p>
        </p:txBody>
      </p:sp>
      <p:sp>
        <p:nvSpPr>
          <p:cNvPr id="5" name="Slide Number Placeholder 4">
            <a:extLst>
              <a:ext uri="{FF2B5EF4-FFF2-40B4-BE49-F238E27FC236}">
                <a16:creationId xmlns:a16="http://schemas.microsoft.com/office/drawing/2014/main" id="{8CCAFD40-BD92-4F80-ACA7-A78DA40BA955}"/>
              </a:ext>
            </a:extLst>
          </p:cNvPr>
          <p:cNvSpPr>
            <a:spLocks noGrp="1"/>
          </p:cNvSpPr>
          <p:nvPr>
            <p:ph type="sldNum" sz="quarter" idx="12"/>
          </p:nvPr>
        </p:nvSpPr>
        <p:spPr/>
        <p:txBody>
          <a:bodyPr/>
          <a:lstStyle/>
          <a:p>
            <a:fld id="{D3D538F9-49A3-B84F-B36B-A7030CDE5D5B}" type="slidenum">
              <a:rPr lang="en-US" smtClean="0"/>
              <a:t>15</a:t>
            </a:fld>
            <a:endParaRPr lang="en-US"/>
          </a:p>
        </p:txBody>
      </p:sp>
    </p:spTree>
    <p:extLst>
      <p:ext uri="{BB962C8B-B14F-4D97-AF65-F5344CB8AC3E}">
        <p14:creationId xmlns:p14="http://schemas.microsoft.com/office/powerpoint/2010/main" val="1693485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05A85-7E3E-42CC-A87D-79F3225E23A3}"/>
              </a:ext>
            </a:extLst>
          </p:cNvPr>
          <p:cNvSpPr>
            <a:spLocks noGrp="1"/>
          </p:cNvSpPr>
          <p:nvPr>
            <p:ph type="title"/>
          </p:nvPr>
        </p:nvSpPr>
        <p:spPr/>
        <p:txBody>
          <a:bodyPr/>
          <a:lstStyle/>
          <a:p>
            <a:r>
              <a:rPr lang="en-US" dirty="0">
                <a:solidFill>
                  <a:schemeClr val="accent1">
                    <a:lumMod val="75000"/>
                  </a:schemeClr>
                </a:solidFill>
              </a:rPr>
              <a:t>OPUS Accuracy (Datum)</a:t>
            </a:r>
          </a:p>
        </p:txBody>
      </p:sp>
      <p:sp>
        <p:nvSpPr>
          <p:cNvPr id="4" name="Date Placeholder 3">
            <a:extLst>
              <a:ext uri="{FF2B5EF4-FFF2-40B4-BE49-F238E27FC236}">
                <a16:creationId xmlns:a16="http://schemas.microsoft.com/office/drawing/2014/main" id="{D6104483-096E-4E46-B2E8-2E14CA746EFB}"/>
              </a:ext>
            </a:extLst>
          </p:cNvPr>
          <p:cNvSpPr>
            <a:spLocks noGrp="1"/>
          </p:cNvSpPr>
          <p:nvPr>
            <p:ph type="dt" sz="half" idx="10"/>
          </p:nvPr>
        </p:nvSpPr>
        <p:spPr/>
        <p:txBody>
          <a:bodyPr/>
          <a:lstStyle/>
          <a:p>
            <a:r>
              <a:rPr lang="en-US"/>
              <a:t>06/06/2025</a:t>
            </a:r>
          </a:p>
        </p:txBody>
      </p:sp>
      <p:sp>
        <p:nvSpPr>
          <p:cNvPr id="5" name="Slide Number Placeholder 4">
            <a:extLst>
              <a:ext uri="{FF2B5EF4-FFF2-40B4-BE49-F238E27FC236}">
                <a16:creationId xmlns:a16="http://schemas.microsoft.com/office/drawing/2014/main" id="{92E4E31B-E13B-4B20-9FA3-6B40DD4479E5}"/>
              </a:ext>
            </a:extLst>
          </p:cNvPr>
          <p:cNvSpPr>
            <a:spLocks noGrp="1"/>
          </p:cNvSpPr>
          <p:nvPr>
            <p:ph type="sldNum" sz="quarter" idx="12"/>
          </p:nvPr>
        </p:nvSpPr>
        <p:spPr/>
        <p:txBody>
          <a:bodyPr/>
          <a:lstStyle/>
          <a:p>
            <a:fld id="{D3D538F9-49A3-B84F-B36B-A7030CDE5D5B}" type="slidenum">
              <a:rPr lang="en-US" smtClean="0"/>
              <a:t>16</a:t>
            </a:fld>
            <a:endParaRPr lang="en-US"/>
          </a:p>
        </p:txBody>
      </p:sp>
      <p:pic>
        <p:nvPicPr>
          <p:cNvPr id="9" name="Picture 8">
            <a:extLst>
              <a:ext uri="{FF2B5EF4-FFF2-40B4-BE49-F238E27FC236}">
                <a16:creationId xmlns:a16="http://schemas.microsoft.com/office/drawing/2014/main" id="{BDB21A57-A6FE-454F-95B0-5DC7A2FC9930}"/>
              </a:ext>
            </a:extLst>
          </p:cNvPr>
          <p:cNvPicPr>
            <a:picLocks noChangeAspect="1"/>
          </p:cNvPicPr>
          <p:nvPr/>
        </p:nvPicPr>
        <p:blipFill>
          <a:blip r:embed="rId2"/>
          <a:stretch>
            <a:fillRect/>
          </a:stretch>
        </p:blipFill>
        <p:spPr>
          <a:xfrm>
            <a:off x="120988" y="1063229"/>
            <a:ext cx="6800850" cy="3441148"/>
          </a:xfrm>
          <a:prstGeom prst="rect">
            <a:avLst/>
          </a:prstGeom>
        </p:spPr>
      </p:pic>
      <p:sp>
        <p:nvSpPr>
          <p:cNvPr id="10" name="TextBox 9">
            <a:extLst>
              <a:ext uri="{FF2B5EF4-FFF2-40B4-BE49-F238E27FC236}">
                <a16:creationId xmlns:a16="http://schemas.microsoft.com/office/drawing/2014/main" id="{77BB0CFF-41C3-483D-96FC-CC9AF1E1E1E3}"/>
              </a:ext>
            </a:extLst>
          </p:cNvPr>
          <p:cNvSpPr txBox="1"/>
          <p:nvPr/>
        </p:nvSpPr>
        <p:spPr>
          <a:xfrm>
            <a:off x="6994187" y="1147864"/>
            <a:ext cx="2028825" cy="1477328"/>
          </a:xfrm>
          <a:prstGeom prst="rect">
            <a:avLst/>
          </a:prstGeom>
          <a:noFill/>
        </p:spPr>
        <p:txBody>
          <a:bodyPr wrap="square" rtlCol="0">
            <a:spAutoFit/>
          </a:bodyPr>
          <a:lstStyle/>
          <a:p>
            <a:r>
              <a:rPr lang="en-US" i="1" dirty="0"/>
              <a:t>Approximately 5 cm and 3 cm at 95% for 2 hours and four hours respectively</a:t>
            </a:r>
          </a:p>
        </p:txBody>
      </p:sp>
    </p:spTree>
    <p:extLst>
      <p:ext uri="{BB962C8B-B14F-4D97-AF65-F5344CB8AC3E}">
        <p14:creationId xmlns:p14="http://schemas.microsoft.com/office/powerpoint/2010/main" val="3218820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78EBE-5083-4A51-A54B-9E578B6CE598}"/>
              </a:ext>
            </a:extLst>
          </p:cNvPr>
          <p:cNvSpPr>
            <a:spLocks noGrp="1"/>
          </p:cNvSpPr>
          <p:nvPr>
            <p:ph type="title"/>
          </p:nvPr>
        </p:nvSpPr>
        <p:spPr>
          <a:xfrm>
            <a:off x="175089" y="205979"/>
            <a:ext cx="8229600" cy="857250"/>
          </a:xfrm>
        </p:spPr>
        <p:txBody>
          <a:bodyPr/>
          <a:lstStyle/>
          <a:p>
            <a:r>
              <a:rPr lang="en-US" dirty="0">
                <a:solidFill>
                  <a:schemeClr val="accent1">
                    <a:lumMod val="75000"/>
                  </a:schemeClr>
                </a:solidFill>
              </a:rPr>
              <a:t>RT Accuracy (Datum)</a:t>
            </a:r>
          </a:p>
        </p:txBody>
      </p:sp>
      <p:sp>
        <p:nvSpPr>
          <p:cNvPr id="4" name="Date Placeholder 3">
            <a:extLst>
              <a:ext uri="{FF2B5EF4-FFF2-40B4-BE49-F238E27FC236}">
                <a16:creationId xmlns:a16="http://schemas.microsoft.com/office/drawing/2014/main" id="{6FD21B10-3B85-43FA-9FCF-6FE6CF0FA254}"/>
              </a:ext>
            </a:extLst>
          </p:cNvPr>
          <p:cNvSpPr>
            <a:spLocks noGrp="1"/>
          </p:cNvSpPr>
          <p:nvPr>
            <p:ph type="dt" sz="half" idx="10"/>
          </p:nvPr>
        </p:nvSpPr>
        <p:spPr/>
        <p:txBody>
          <a:bodyPr/>
          <a:lstStyle/>
          <a:p>
            <a:r>
              <a:rPr lang="en-US"/>
              <a:t>06/06/2025</a:t>
            </a:r>
          </a:p>
        </p:txBody>
      </p:sp>
      <p:sp>
        <p:nvSpPr>
          <p:cNvPr id="5" name="Slide Number Placeholder 4">
            <a:extLst>
              <a:ext uri="{FF2B5EF4-FFF2-40B4-BE49-F238E27FC236}">
                <a16:creationId xmlns:a16="http://schemas.microsoft.com/office/drawing/2014/main" id="{8089F865-EF8E-4644-A938-37C3683F3E38}"/>
              </a:ext>
            </a:extLst>
          </p:cNvPr>
          <p:cNvSpPr>
            <a:spLocks noGrp="1"/>
          </p:cNvSpPr>
          <p:nvPr>
            <p:ph type="sldNum" sz="quarter" idx="12"/>
          </p:nvPr>
        </p:nvSpPr>
        <p:spPr/>
        <p:txBody>
          <a:bodyPr/>
          <a:lstStyle/>
          <a:p>
            <a:fld id="{D3D538F9-49A3-B84F-B36B-A7030CDE5D5B}" type="slidenum">
              <a:rPr lang="en-US" smtClean="0"/>
              <a:t>17</a:t>
            </a:fld>
            <a:endParaRPr lang="en-US" dirty="0"/>
          </a:p>
        </p:txBody>
      </p:sp>
      <p:pic>
        <p:nvPicPr>
          <p:cNvPr id="6" name="Content Placeholder 3">
            <a:extLst>
              <a:ext uri="{FF2B5EF4-FFF2-40B4-BE49-F238E27FC236}">
                <a16:creationId xmlns:a16="http://schemas.microsoft.com/office/drawing/2014/main" id="{28A7A18F-1139-475F-9D1A-2DB4BE349A6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50672"/>
          <a:stretch/>
        </p:blipFill>
        <p:spPr>
          <a:xfrm>
            <a:off x="193203" y="1352026"/>
            <a:ext cx="8842412" cy="3219974"/>
          </a:xfrm>
        </p:spPr>
      </p:pic>
      <p:sp>
        <p:nvSpPr>
          <p:cNvPr id="7" name="TextBox 6">
            <a:extLst>
              <a:ext uri="{FF2B5EF4-FFF2-40B4-BE49-F238E27FC236}">
                <a16:creationId xmlns:a16="http://schemas.microsoft.com/office/drawing/2014/main" id="{7B45FFD9-D06C-4297-BDF4-DC22308C3BDB}"/>
              </a:ext>
            </a:extLst>
          </p:cNvPr>
          <p:cNvSpPr txBox="1"/>
          <p:nvPr/>
        </p:nvSpPr>
        <p:spPr>
          <a:xfrm>
            <a:off x="7030643" y="-5206"/>
            <a:ext cx="2113358" cy="1384995"/>
          </a:xfrm>
          <a:prstGeom prst="rect">
            <a:avLst/>
          </a:prstGeom>
          <a:solidFill>
            <a:schemeClr val="bg1"/>
          </a:solidFill>
          <a:ln>
            <a:solidFill>
              <a:srgbClr val="000000"/>
            </a:solidFill>
          </a:ln>
        </p:spPr>
        <p:txBody>
          <a:bodyPr wrap="square" rtlCol="0">
            <a:spAutoFit/>
          </a:bodyPr>
          <a:lstStyle/>
          <a:p>
            <a:r>
              <a:rPr lang="en-US" sz="1400" b="1" i="1" u="sng" dirty="0">
                <a:latin typeface="Times New Roman" panose="02020603050405020304" pitchFamily="18" charset="0"/>
                <a:cs typeface="Times New Roman" panose="02020603050405020304" pitchFamily="18" charset="0"/>
              </a:rPr>
              <a:t>95% Confidence</a:t>
            </a:r>
          </a:p>
          <a:p>
            <a:r>
              <a:rPr lang="en-US" sz="1400" b="1" i="1" dirty="0">
                <a:latin typeface="Times New Roman" panose="02020603050405020304" pitchFamily="18" charset="0"/>
                <a:cs typeface="Times New Roman" panose="02020603050405020304" pitchFamily="18" charset="0"/>
              </a:rPr>
              <a:t>± 5.0 cm, vertical</a:t>
            </a:r>
          </a:p>
          <a:p>
            <a:r>
              <a:rPr lang="en-US" sz="1400" b="1" i="1" dirty="0">
                <a:latin typeface="Times New Roman" panose="02020603050405020304" pitchFamily="18" charset="0"/>
                <a:cs typeface="Times New Roman" panose="02020603050405020304" pitchFamily="18" charset="0"/>
              </a:rPr>
              <a:t>± 2.5 cm, horizontal</a:t>
            </a:r>
          </a:p>
          <a:p>
            <a:endParaRPr lang="en-US" sz="1400" b="1" i="1" dirty="0">
              <a:latin typeface="Times New Roman" panose="02020603050405020304" pitchFamily="18" charset="0"/>
              <a:cs typeface="Times New Roman" panose="02020603050405020304" pitchFamily="18" charset="0"/>
            </a:endParaRPr>
          </a:p>
          <a:p>
            <a:r>
              <a:rPr lang="en-US" sz="1400" b="1" i="1" dirty="0">
                <a:latin typeface="Times New Roman" panose="02020603050405020304" pitchFamily="18" charset="0"/>
                <a:cs typeface="Times New Roman" panose="02020603050405020304" pitchFamily="18" charset="0"/>
              </a:rPr>
              <a:t>Or similar to accuracy of a 2-h OPUS-S solution!</a:t>
            </a:r>
          </a:p>
        </p:txBody>
      </p:sp>
      <p:sp>
        <p:nvSpPr>
          <p:cNvPr id="8" name="Oval 7">
            <a:extLst>
              <a:ext uri="{FF2B5EF4-FFF2-40B4-BE49-F238E27FC236}">
                <a16:creationId xmlns:a16="http://schemas.microsoft.com/office/drawing/2014/main" id="{0EB902CC-CC3D-4B4C-99FB-CE0B59A70E4E}"/>
              </a:ext>
            </a:extLst>
          </p:cNvPr>
          <p:cNvSpPr/>
          <p:nvPr/>
        </p:nvSpPr>
        <p:spPr>
          <a:xfrm>
            <a:off x="6009375" y="2452869"/>
            <a:ext cx="488962" cy="1326652"/>
          </a:xfrm>
          <a:prstGeom prst="ellipse">
            <a:avLst/>
          </a:prstGeom>
          <a:noFill/>
          <a:ln w="158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5EA8463-230B-4B6D-A74B-21AC5FFCAD9D}"/>
              </a:ext>
            </a:extLst>
          </p:cNvPr>
          <p:cNvCxnSpPr>
            <a:stCxn id="7" idx="1"/>
            <a:endCxn id="8" idx="0"/>
          </p:cNvCxnSpPr>
          <p:nvPr/>
        </p:nvCxnSpPr>
        <p:spPr>
          <a:xfrm flipH="1">
            <a:off x="6253856" y="687292"/>
            <a:ext cx="776787" cy="1765577"/>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B0C12429-EAE6-4C9E-94A3-96612FBDC841}"/>
              </a:ext>
            </a:extLst>
          </p:cNvPr>
          <p:cNvSpPr txBox="1"/>
          <p:nvPr/>
        </p:nvSpPr>
        <p:spPr>
          <a:xfrm>
            <a:off x="7634920" y="4482478"/>
            <a:ext cx="1163782" cy="215444"/>
          </a:xfrm>
          <a:prstGeom prst="rect">
            <a:avLst/>
          </a:prstGeom>
          <a:noFill/>
        </p:spPr>
        <p:txBody>
          <a:bodyPr wrap="square" rtlCol="0">
            <a:spAutoFit/>
          </a:bodyPr>
          <a:lstStyle/>
          <a:p>
            <a:r>
              <a:rPr lang="en-US" sz="800" dirty="0"/>
              <a:t>[</a:t>
            </a:r>
            <a:r>
              <a:rPr lang="en-US" sz="800" dirty="0" err="1"/>
              <a:t>Allahyari</a:t>
            </a:r>
            <a:r>
              <a:rPr lang="en-US" sz="800" dirty="0"/>
              <a:t> </a:t>
            </a:r>
            <a:r>
              <a:rPr lang="en-US" sz="800" dirty="0" err="1"/>
              <a:t>el</a:t>
            </a:r>
            <a:r>
              <a:rPr lang="en-US" sz="800" dirty="0"/>
              <a:t> al. 2018]</a:t>
            </a:r>
            <a:endParaRPr lang="en-US" dirty="0"/>
          </a:p>
        </p:txBody>
      </p:sp>
    </p:spTree>
    <p:extLst>
      <p:ext uri="{BB962C8B-B14F-4D97-AF65-F5344CB8AC3E}">
        <p14:creationId xmlns:p14="http://schemas.microsoft.com/office/powerpoint/2010/main" val="354118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idx="4294967295"/>
          </p:nvPr>
        </p:nvSpPr>
        <p:spPr>
          <a:xfrm>
            <a:off x="1072158" y="447675"/>
            <a:ext cx="7315200" cy="514350"/>
          </a:xfrm>
        </p:spPr>
        <p:txBody>
          <a:bodyPr>
            <a:normAutofit fontScale="90000"/>
          </a:bodyPr>
          <a:lstStyle/>
          <a:p>
            <a:pPr eaLnBrk="1" hangingPunct="1"/>
            <a:r>
              <a:rPr lang="en-US" altLang="en-US" dirty="0">
                <a:solidFill>
                  <a:schemeClr val="accent1">
                    <a:lumMod val="75000"/>
                  </a:schemeClr>
                </a:solidFill>
              </a:rPr>
              <a:t>Summary on RT Accuracy</a:t>
            </a:r>
          </a:p>
        </p:txBody>
      </p:sp>
      <p:sp>
        <p:nvSpPr>
          <p:cNvPr id="3" name="Content Placeholder 2"/>
          <p:cNvSpPr>
            <a:spLocks noGrp="1"/>
          </p:cNvSpPr>
          <p:nvPr>
            <p:ph idx="4294967295"/>
          </p:nvPr>
        </p:nvSpPr>
        <p:spPr>
          <a:xfrm>
            <a:off x="780288" y="1071753"/>
            <a:ext cx="8363712" cy="3807619"/>
          </a:xfrm>
        </p:spPr>
        <p:txBody>
          <a:bodyPr>
            <a:normAutofit/>
          </a:bodyPr>
          <a:lstStyle/>
          <a:p>
            <a:pPr eaLnBrk="1" hangingPunct="1"/>
            <a:r>
              <a:rPr lang="en-US" altLang="en-US" sz="2100" dirty="0">
                <a:solidFill>
                  <a:schemeClr val="accent1">
                    <a:lumMod val="75000"/>
                  </a:schemeClr>
                </a:solidFill>
              </a:rPr>
              <a:t>RTNs in Oregon and South Carolina produced similar results</a:t>
            </a:r>
          </a:p>
          <a:p>
            <a:pPr eaLnBrk="1" hangingPunct="1"/>
            <a:r>
              <a:rPr lang="en-US" altLang="en-US" sz="2100" dirty="0">
                <a:solidFill>
                  <a:schemeClr val="accent1">
                    <a:lumMod val="75000"/>
                  </a:schemeClr>
                </a:solidFill>
              </a:rPr>
              <a:t>NRTK is more accurate than SRTK, especially vertically</a:t>
            </a:r>
          </a:p>
          <a:p>
            <a:pPr lvl="1" eaLnBrk="1" hangingPunct="1">
              <a:buFont typeface="Arial" panose="020B0604020202020204" pitchFamily="34" charset="0"/>
              <a:buChar char="•"/>
            </a:pPr>
            <a:r>
              <a:rPr lang="en-US" altLang="en-US" sz="1800" dirty="0">
                <a:solidFill>
                  <a:schemeClr val="accent1">
                    <a:lumMod val="75000"/>
                  </a:schemeClr>
                </a:solidFill>
              </a:rPr>
              <a:t>HRMSE = 1.0 to 1.8 cm for </a:t>
            </a:r>
            <a:r>
              <a:rPr lang="en-US" altLang="en-US" sz="1800" b="1" i="1" dirty="0">
                <a:solidFill>
                  <a:schemeClr val="accent1">
                    <a:lumMod val="75000"/>
                  </a:schemeClr>
                </a:solidFill>
              </a:rPr>
              <a:t>both</a:t>
            </a:r>
            <a:r>
              <a:rPr lang="en-US" altLang="en-US" sz="1800" dirty="0">
                <a:solidFill>
                  <a:schemeClr val="accent1">
                    <a:lumMod val="75000"/>
                  </a:schemeClr>
                </a:solidFill>
              </a:rPr>
              <a:t> NRTK and SRTK </a:t>
            </a:r>
          </a:p>
          <a:p>
            <a:pPr lvl="1" eaLnBrk="1" hangingPunct="1">
              <a:buFont typeface="Arial" panose="020B0604020202020204" pitchFamily="34" charset="0"/>
              <a:buChar char="•"/>
            </a:pPr>
            <a:r>
              <a:rPr lang="en-US" altLang="en-US" sz="1800" dirty="0">
                <a:solidFill>
                  <a:schemeClr val="accent1">
                    <a:lumMod val="75000"/>
                  </a:schemeClr>
                </a:solidFill>
              </a:rPr>
              <a:t>VRMSE = 3.1 to 4.7 cm for SRTK</a:t>
            </a:r>
          </a:p>
          <a:p>
            <a:pPr lvl="1" eaLnBrk="1" hangingPunct="1">
              <a:buFont typeface="Arial" panose="020B0604020202020204" pitchFamily="34" charset="0"/>
              <a:buChar char="•"/>
            </a:pPr>
            <a:r>
              <a:rPr lang="en-US" altLang="en-US" sz="1800" dirty="0">
                <a:solidFill>
                  <a:schemeClr val="accent1">
                    <a:lumMod val="75000"/>
                  </a:schemeClr>
                </a:solidFill>
              </a:rPr>
              <a:t>VRMSE = 2.0 to 2.7 cm for NRTK</a:t>
            </a:r>
          </a:p>
          <a:p>
            <a:pPr lvl="2" eaLnBrk="1" hangingPunct="1"/>
            <a:r>
              <a:rPr lang="en-US" altLang="en-US" i="1" dirty="0">
                <a:solidFill>
                  <a:srgbClr val="FF0000"/>
                </a:solidFill>
              </a:rPr>
              <a:t>VRMSE @ 95% = 3.9 to 5.3 cm</a:t>
            </a:r>
          </a:p>
          <a:p>
            <a:pPr eaLnBrk="1" hangingPunct="1"/>
            <a:r>
              <a:rPr lang="en-US" altLang="en-US" sz="2100" dirty="0">
                <a:solidFill>
                  <a:schemeClr val="accent1">
                    <a:lumMod val="75000"/>
                  </a:schemeClr>
                </a:solidFill>
              </a:rPr>
              <a:t>GPS+GLONASS is slightly more accurate than GPS-only</a:t>
            </a:r>
          </a:p>
          <a:p>
            <a:pPr eaLnBrk="1" hangingPunct="1"/>
            <a:r>
              <a:rPr lang="en-US" altLang="en-US" sz="2100" dirty="0">
                <a:solidFill>
                  <a:schemeClr val="accent1">
                    <a:lumMod val="75000"/>
                  </a:schemeClr>
                </a:solidFill>
              </a:rPr>
              <a:t>Accuracy hardly improves with session duration, especially after 5 minutes</a:t>
            </a:r>
          </a:p>
          <a:p>
            <a:pPr lvl="1" eaLnBrk="1" hangingPunct="1">
              <a:buFont typeface="Arial" panose="020B0604020202020204" pitchFamily="34" charset="0"/>
              <a:buChar char="•"/>
            </a:pPr>
            <a:r>
              <a:rPr lang="en-US" altLang="en-US" sz="1800" dirty="0">
                <a:solidFill>
                  <a:schemeClr val="accent1">
                    <a:lumMod val="75000"/>
                  </a:schemeClr>
                </a:solidFill>
              </a:rPr>
              <a:t>T = 3 to 5 minutes appears optimal</a:t>
            </a:r>
            <a:endParaRPr lang="en-US" altLang="en-US" dirty="0">
              <a:solidFill>
                <a:schemeClr val="accent1">
                  <a:lumMod val="75000"/>
                </a:schemeClr>
              </a:solidFill>
            </a:endParaRPr>
          </a:p>
        </p:txBody>
      </p:sp>
      <p:sp>
        <p:nvSpPr>
          <p:cNvPr id="2" name="Date Placeholder 1">
            <a:extLst>
              <a:ext uri="{FF2B5EF4-FFF2-40B4-BE49-F238E27FC236}">
                <a16:creationId xmlns:a16="http://schemas.microsoft.com/office/drawing/2014/main" id="{7030620F-D490-4E48-9F9F-348904993154}"/>
              </a:ext>
            </a:extLst>
          </p:cNvPr>
          <p:cNvSpPr>
            <a:spLocks noGrp="1"/>
          </p:cNvSpPr>
          <p:nvPr>
            <p:ph type="dt" sz="half" idx="10"/>
          </p:nvPr>
        </p:nvSpPr>
        <p:spPr/>
        <p:txBody>
          <a:bodyPr/>
          <a:lstStyle/>
          <a:p>
            <a:r>
              <a:rPr lang="en-US"/>
              <a:t>06/06/2025</a:t>
            </a:r>
          </a:p>
        </p:txBody>
      </p:sp>
      <p:sp>
        <p:nvSpPr>
          <p:cNvPr id="4" name="Slide Number Placeholder 3">
            <a:extLst>
              <a:ext uri="{FF2B5EF4-FFF2-40B4-BE49-F238E27FC236}">
                <a16:creationId xmlns:a16="http://schemas.microsoft.com/office/drawing/2014/main" id="{7A93551F-8006-40AD-B01F-0F1D8F3672B9}"/>
              </a:ext>
            </a:extLst>
          </p:cNvPr>
          <p:cNvSpPr>
            <a:spLocks noGrp="1"/>
          </p:cNvSpPr>
          <p:nvPr>
            <p:ph type="sldNum" sz="quarter" idx="12"/>
          </p:nvPr>
        </p:nvSpPr>
        <p:spPr/>
        <p:txBody>
          <a:bodyPr/>
          <a:lstStyle/>
          <a:p>
            <a:fld id="{D3D538F9-49A3-B84F-B36B-A7030CDE5D5B}" type="slidenum">
              <a:rPr lang="en-US" smtClean="0"/>
              <a:t>18</a:t>
            </a:fld>
            <a:endParaRPr lang="en-US"/>
          </a:p>
        </p:txBody>
      </p:sp>
    </p:spTree>
    <p:extLst>
      <p:ext uri="{BB962C8B-B14F-4D97-AF65-F5344CB8AC3E}">
        <p14:creationId xmlns:p14="http://schemas.microsoft.com/office/powerpoint/2010/main" val="296648601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678241" y="382001"/>
            <a:ext cx="7660690" cy="1218200"/>
          </a:xfrm>
        </p:spPr>
        <p:txBody>
          <a:bodyPr anchor="t">
            <a:noAutofit/>
          </a:bodyPr>
          <a:lstStyle/>
          <a:p>
            <a:r>
              <a:rPr lang="en-US" altLang="en-US" sz="3600" dirty="0">
                <a:solidFill>
                  <a:schemeClr val="accent1">
                    <a:lumMod val="75000"/>
                  </a:schemeClr>
                </a:solidFill>
                <a:latin typeface="Times New Roman" panose="02020603050405020304" pitchFamily="18" charset="0"/>
                <a:cs typeface="Times New Roman" panose="02020603050405020304" pitchFamily="18" charset="0"/>
              </a:rPr>
              <a:t>Repeat Occupations</a:t>
            </a:r>
          </a:p>
        </p:txBody>
      </p:sp>
      <p:pic>
        <p:nvPicPr>
          <p:cNvPr id="1474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96" y="1710820"/>
            <a:ext cx="9094304" cy="300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a:spLocks noChangeArrowheads="1"/>
          </p:cNvSpPr>
          <p:nvPr/>
        </p:nvSpPr>
        <p:spPr bwMode="auto">
          <a:xfrm>
            <a:off x="6186487" y="4778366"/>
            <a:ext cx="181451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dirty="0">
                <a:latin typeface="Times New Roman" panose="02020603050405020304" pitchFamily="18" charset="0"/>
                <a:cs typeface="Times New Roman" panose="02020603050405020304" pitchFamily="18" charset="0"/>
              </a:rPr>
              <a:t>[Gillins et al. 2019]</a:t>
            </a:r>
          </a:p>
        </p:txBody>
      </p:sp>
      <p:sp>
        <p:nvSpPr>
          <p:cNvPr id="2" name="Date Placeholder 1"/>
          <p:cNvSpPr>
            <a:spLocks noGrp="1"/>
          </p:cNvSpPr>
          <p:nvPr>
            <p:ph type="dt" sz="half" idx="10"/>
          </p:nvPr>
        </p:nvSpPr>
        <p:spPr/>
        <p:txBody>
          <a:bodyPr/>
          <a:lstStyle/>
          <a:p>
            <a:r>
              <a:rPr lang="en-US"/>
              <a:t>06/06/2025</a:t>
            </a:r>
          </a:p>
        </p:txBody>
      </p:sp>
      <p:sp>
        <p:nvSpPr>
          <p:cNvPr id="3" name="Slide Number Placeholder 2"/>
          <p:cNvSpPr>
            <a:spLocks noGrp="1"/>
          </p:cNvSpPr>
          <p:nvPr>
            <p:ph type="sldNum" sz="quarter" idx="12"/>
          </p:nvPr>
        </p:nvSpPr>
        <p:spPr/>
        <p:txBody>
          <a:bodyPr/>
          <a:lstStyle/>
          <a:p>
            <a:fld id="{D3D538F9-49A3-B84F-B36B-A7030CDE5D5B}" type="slidenum">
              <a:rPr lang="en-US" smtClean="0"/>
              <a:t>19</a:t>
            </a:fld>
            <a:endParaRPr lang="en-US" dirty="0"/>
          </a:p>
        </p:txBody>
      </p:sp>
      <p:sp>
        <p:nvSpPr>
          <p:cNvPr id="5" name="TextBox 4"/>
          <p:cNvSpPr txBox="1"/>
          <p:nvPr/>
        </p:nvSpPr>
        <p:spPr>
          <a:xfrm>
            <a:off x="174330" y="1092982"/>
            <a:ext cx="8668512"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lumMod val="75000"/>
                  </a:schemeClr>
                </a:solidFill>
              </a:rPr>
              <a:t>Accuracy improves even more by making repeat occupations on marks</a:t>
            </a:r>
          </a:p>
        </p:txBody>
      </p:sp>
    </p:spTree>
    <p:extLst>
      <p:ext uri="{BB962C8B-B14F-4D97-AF65-F5344CB8AC3E}">
        <p14:creationId xmlns:p14="http://schemas.microsoft.com/office/powerpoint/2010/main" val="3984812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ED77-48A9-44CE-8CD7-8BDC89DA3A0A}"/>
              </a:ext>
            </a:extLst>
          </p:cNvPr>
          <p:cNvSpPr>
            <a:spLocks noGrp="1"/>
          </p:cNvSpPr>
          <p:nvPr>
            <p:ph type="title"/>
          </p:nvPr>
        </p:nvSpPr>
        <p:spPr/>
        <p:txBody>
          <a:bodyPr/>
          <a:lstStyle/>
          <a:p>
            <a:r>
              <a:rPr lang="en-US" dirty="0"/>
              <a:t>NAPGD2022 a New Paradigm</a:t>
            </a:r>
          </a:p>
        </p:txBody>
      </p:sp>
      <p:sp>
        <p:nvSpPr>
          <p:cNvPr id="3" name="Content Placeholder 2">
            <a:extLst>
              <a:ext uri="{FF2B5EF4-FFF2-40B4-BE49-F238E27FC236}">
                <a16:creationId xmlns:a16="http://schemas.microsoft.com/office/drawing/2014/main" id="{7E775924-4A31-42C5-8AAE-5035F77B2652}"/>
              </a:ext>
            </a:extLst>
          </p:cNvPr>
          <p:cNvSpPr>
            <a:spLocks noGrp="1"/>
          </p:cNvSpPr>
          <p:nvPr>
            <p:ph idx="1"/>
          </p:nvPr>
        </p:nvSpPr>
        <p:spPr/>
        <p:txBody>
          <a:bodyPr>
            <a:normAutofit fontScale="92500" lnSpcReduction="20000"/>
          </a:bodyPr>
          <a:lstStyle/>
          <a:p>
            <a:r>
              <a:rPr lang="en-US" dirty="0"/>
              <a:t>Not based on passive marks but defined by </a:t>
            </a:r>
          </a:p>
          <a:p>
            <a:pPr marL="0" indent="0" algn="ctr">
              <a:buNone/>
            </a:pPr>
            <a:r>
              <a:rPr lang="en-US" b="1" i="1" dirty="0"/>
              <a:t>H</a:t>
            </a:r>
            <a:r>
              <a:rPr lang="en-US" sz="1600" b="1" i="1" dirty="0"/>
              <a:t>22</a:t>
            </a:r>
            <a:r>
              <a:rPr lang="en-US" b="1" i="1" dirty="0"/>
              <a:t> = h</a:t>
            </a:r>
            <a:r>
              <a:rPr lang="en-US" sz="1600" b="1" i="1" dirty="0"/>
              <a:t>22</a:t>
            </a:r>
            <a:r>
              <a:rPr lang="en-US" b="1" i="1" dirty="0"/>
              <a:t> – N</a:t>
            </a:r>
            <a:r>
              <a:rPr lang="en-US" sz="1600" b="1" i="1" dirty="0"/>
              <a:t>22</a:t>
            </a:r>
          </a:p>
          <a:p>
            <a:r>
              <a:rPr lang="en-US" dirty="0"/>
              <a:t>Like NAVD88 Each point (unless connected by observation) has it’s own, uncorrelated Network Accuracy and no Local Accuracy relative to other marks, but unlike NAVD88, there is no point on the ground “Truth” for validation.  The height you establish </a:t>
            </a:r>
            <a:r>
              <a:rPr lang="en-US" b="1" dirty="0"/>
              <a:t>IS</a:t>
            </a:r>
            <a:r>
              <a:rPr lang="en-US" dirty="0"/>
              <a:t> the truth.</a:t>
            </a:r>
          </a:p>
        </p:txBody>
      </p:sp>
      <p:sp>
        <p:nvSpPr>
          <p:cNvPr id="4" name="Date Placeholder 3">
            <a:extLst>
              <a:ext uri="{FF2B5EF4-FFF2-40B4-BE49-F238E27FC236}">
                <a16:creationId xmlns:a16="http://schemas.microsoft.com/office/drawing/2014/main" id="{14EDEA70-C0A6-4974-BAD9-49D4612D7C3A}"/>
              </a:ext>
            </a:extLst>
          </p:cNvPr>
          <p:cNvSpPr>
            <a:spLocks noGrp="1"/>
          </p:cNvSpPr>
          <p:nvPr>
            <p:ph type="dt" sz="half" idx="10"/>
          </p:nvPr>
        </p:nvSpPr>
        <p:spPr/>
        <p:txBody>
          <a:bodyPr/>
          <a:lstStyle/>
          <a:p>
            <a:r>
              <a:rPr lang="en-US"/>
              <a:t>06/06/2025</a:t>
            </a:r>
          </a:p>
        </p:txBody>
      </p:sp>
      <p:sp>
        <p:nvSpPr>
          <p:cNvPr id="5" name="Slide Number Placeholder 4">
            <a:extLst>
              <a:ext uri="{FF2B5EF4-FFF2-40B4-BE49-F238E27FC236}">
                <a16:creationId xmlns:a16="http://schemas.microsoft.com/office/drawing/2014/main" id="{CC621D3A-BF30-4755-97A1-E903EF4ED721}"/>
              </a:ext>
            </a:extLst>
          </p:cNvPr>
          <p:cNvSpPr>
            <a:spLocks noGrp="1"/>
          </p:cNvSpPr>
          <p:nvPr>
            <p:ph type="sldNum" sz="quarter" idx="12"/>
          </p:nvPr>
        </p:nvSpPr>
        <p:spPr/>
        <p:txBody>
          <a:bodyPr/>
          <a:lstStyle/>
          <a:p>
            <a:fld id="{D3D538F9-49A3-B84F-B36B-A7030CDE5D5B}" type="slidenum">
              <a:rPr lang="en-US" smtClean="0"/>
              <a:t>2</a:t>
            </a:fld>
            <a:endParaRPr lang="en-US"/>
          </a:p>
        </p:txBody>
      </p:sp>
    </p:spTree>
    <p:extLst>
      <p:ext uri="{BB962C8B-B14F-4D97-AF65-F5344CB8AC3E}">
        <p14:creationId xmlns:p14="http://schemas.microsoft.com/office/powerpoint/2010/main" val="1996864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9C203-8B25-47FB-AEFE-BED9DEE60355}"/>
              </a:ext>
            </a:extLst>
          </p:cNvPr>
          <p:cNvSpPr>
            <a:spLocks noGrp="1"/>
          </p:cNvSpPr>
          <p:nvPr>
            <p:ph type="title"/>
          </p:nvPr>
        </p:nvSpPr>
        <p:spPr>
          <a:xfrm>
            <a:off x="457200" y="680108"/>
            <a:ext cx="8229600" cy="857250"/>
          </a:xfrm>
        </p:spPr>
        <p:txBody>
          <a:bodyPr/>
          <a:lstStyle/>
          <a:p>
            <a:r>
              <a:rPr lang="en-US" dirty="0">
                <a:solidFill>
                  <a:schemeClr val="accent1">
                    <a:lumMod val="75000"/>
                  </a:schemeClr>
                </a:solidFill>
              </a:rPr>
              <a:t>OPUS-Projects Accuracy (Datum)</a:t>
            </a:r>
          </a:p>
        </p:txBody>
      </p:sp>
      <p:sp>
        <p:nvSpPr>
          <p:cNvPr id="4" name="Date Placeholder 3">
            <a:extLst>
              <a:ext uri="{FF2B5EF4-FFF2-40B4-BE49-F238E27FC236}">
                <a16:creationId xmlns:a16="http://schemas.microsoft.com/office/drawing/2014/main" id="{118FAFD0-EE2D-4D6E-B4DC-9D3DD8CAB30F}"/>
              </a:ext>
            </a:extLst>
          </p:cNvPr>
          <p:cNvSpPr>
            <a:spLocks noGrp="1"/>
          </p:cNvSpPr>
          <p:nvPr>
            <p:ph type="dt" sz="half" idx="10"/>
          </p:nvPr>
        </p:nvSpPr>
        <p:spPr/>
        <p:txBody>
          <a:bodyPr/>
          <a:lstStyle/>
          <a:p>
            <a:r>
              <a:rPr lang="en-US"/>
              <a:t>06/06/2025</a:t>
            </a:r>
          </a:p>
        </p:txBody>
      </p:sp>
      <p:sp>
        <p:nvSpPr>
          <p:cNvPr id="5" name="Slide Number Placeholder 4">
            <a:extLst>
              <a:ext uri="{FF2B5EF4-FFF2-40B4-BE49-F238E27FC236}">
                <a16:creationId xmlns:a16="http://schemas.microsoft.com/office/drawing/2014/main" id="{33BF8DE6-E788-4608-886B-86C422E0323B}"/>
              </a:ext>
            </a:extLst>
          </p:cNvPr>
          <p:cNvSpPr>
            <a:spLocks noGrp="1"/>
          </p:cNvSpPr>
          <p:nvPr>
            <p:ph type="sldNum" sz="quarter" idx="12"/>
          </p:nvPr>
        </p:nvSpPr>
        <p:spPr/>
        <p:txBody>
          <a:bodyPr/>
          <a:lstStyle/>
          <a:p>
            <a:fld id="{D3D538F9-49A3-B84F-B36B-A7030CDE5D5B}" type="slidenum">
              <a:rPr lang="en-US" smtClean="0"/>
              <a:t>20</a:t>
            </a:fld>
            <a:endParaRPr lang="en-US"/>
          </a:p>
        </p:txBody>
      </p:sp>
      <p:pic>
        <p:nvPicPr>
          <p:cNvPr id="14" name="Picture 13">
            <a:extLst>
              <a:ext uri="{FF2B5EF4-FFF2-40B4-BE49-F238E27FC236}">
                <a16:creationId xmlns:a16="http://schemas.microsoft.com/office/drawing/2014/main" id="{0974150D-A644-4A80-80B4-6DA6BC75E3EA}"/>
              </a:ext>
            </a:extLst>
          </p:cNvPr>
          <p:cNvPicPr>
            <a:picLocks noChangeAspect="1"/>
          </p:cNvPicPr>
          <p:nvPr/>
        </p:nvPicPr>
        <p:blipFill>
          <a:blip r:embed="rId2"/>
          <a:stretch>
            <a:fillRect/>
          </a:stretch>
        </p:blipFill>
        <p:spPr>
          <a:xfrm>
            <a:off x="244466" y="2203701"/>
            <a:ext cx="8781545" cy="2223176"/>
          </a:xfrm>
          <a:prstGeom prst="rect">
            <a:avLst/>
          </a:prstGeom>
        </p:spPr>
      </p:pic>
    </p:spTree>
    <p:extLst>
      <p:ext uri="{BB962C8B-B14F-4D97-AF65-F5344CB8AC3E}">
        <p14:creationId xmlns:p14="http://schemas.microsoft.com/office/powerpoint/2010/main" val="1254841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B63F-5442-4965-B2A9-273EAD69AC20}"/>
              </a:ext>
            </a:extLst>
          </p:cNvPr>
          <p:cNvSpPr>
            <a:spLocks noGrp="1"/>
          </p:cNvSpPr>
          <p:nvPr>
            <p:ph type="title"/>
          </p:nvPr>
        </p:nvSpPr>
        <p:spPr/>
        <p:txBody>
          <a:bodyPr/>
          <a:lstStyle/>
          <a:p>
            <a:r>
              <a:rPr lang="en-US" dirty="0"/>
              <a:t>Geoid Error</a:t>
            </a:r>
          </a:p>
        </p:txBody>
      </p:sp>
      <p:sp>
        <p:nvSpPr>
          <p:cNvPr id="3" name="Content Placeholder 2">
            <a:extLst>
              <a:ext uri="{FF2B5EF4-FFF2-40B4-BE49-F238E27FC236}">
                <a16:creationId xmlns:a16="http://schemas.microsoft.com/office/drawing/2014/main" id="{089FBECE-F6FD-48D6-99EA-C74D2115172B}"/>
              </a:ext>
            </a:extLst>
          </p:cNvPr>
          <p:cNvSpPr>
            <a:spLocks noGrp="1"/>
          </p:cNvSpPr>
          <p:nvPr>
            <p:ph idx="1"/>
          </p:nvPr>
        </p:nvSpPr>
        <p:spPr/>
        <p:txBody>
          <a:bodyPr/>
          <a:lstStyle/>
          <a:p>
            <a:r>
              <a:rPr lang="en-US" dirty="0"/>
              <a:t>GEOID18</a:t>
            </a:r>
          </a:p>
          <a:p>
            <a:pPr lvl="1"/>
            <a:r>
              <a:rPr lang="en-US" dirty="0"/>
              <a:t>Dependent on location, quality, and quantity of data (</a:t>
            </a:r>
            <a:r>
              <a:rPr lang="en-US" dirty="0" err="1"/>
              <a:t>GPSonBM</a:t>
            </a:r>
            <a:r>
              <a:rPr lang="en-US" dirty="0"/>
              <a:t>)</a:t>
            </a:r>
          </a:p>
          <a:p>
            <a:r>
              <a:rPr lang="en-US" dirty="0"/>
              <a:t>GEOID2022</a:t>
            </a:r>
          </a:p>
          <a:p>
            <a:pPr lvl="1"/>
            <a:r>
              <a:rPr lang="en-US" dirty="0"/>
              <a:t>Dependent on location…………..</a:t>
            </a:r>
          </a:p>
        </p:txBody>
      </p:sp>
      <p:sp>
        <p:nvSpPr>
          <p:cNvPr id="4" name="Date Placeholder 3">
            <a:extLst>
              <a:ext uri="{FF2B5EF4-FFF2-40B4-BE49-F238E27FC236}">
                <a16:creationId xmlns:a16="http://schemas.microsoft.com/office/drawing/2014/main" id="{8D2AA2DD-1060-4B5C-A6B4-BFD0F3011E9A}"/>
              </a:ext>
            </a:extLst>
          </p:cNvPr>
          <p:cNvSpPr>
            <a:spLocks noGrp="1"/>
          </p:cNvSpPr>
          <p:nvPr>
            <p:ph type="dt" sz="half" idx="10"/>
          </p:nvPr>
        </p:nvSpPr>
        <p:spPr/>
        <p:txBody>
          <a:bodyPr/>
          <a:lstStyle/>
          <a:p>
            <a:r>
              <a:rPr lang="en-US"/>
              <a:t>06/06/2025</a:t>
            </a:r>
          </a:p>
        </p:txBody>
      </p:sp>
      <p:sp>
        <p:nvSpPr>
          <p:cNvPr id="5" name="Slide Number Placeholder 4">
            <a:extLst>
              <a:ext uri="{FF2B5EF4-FFF2-40B4-BE49-F238E27FC236}">
                <a16:creationId xmlns:a16="http://schemas.microsoft.com/office/drawing/2014/main" id="{AF2A62AA-9283-4898-9F55-901A354B3D8D}"/>
              </a:ext>
            </a:extLst>
          </p:cNvPr>
          <p:cNvSpPr>
            <a:spLocks noGrp="1"/>
          </p:cNvSpPr>
          <p:nvPr>
            <p:ph type="sldNum" sz="quarter" idx="12"/>
          </p:nvPr>
        </p:nvSpPr>
        <p:spPr/>
        <p:txBody>
          <a:bodyPr/>
          <a:lstStyle/>
          <a:p>
            <a:fld id="{D3D538F9-49A3-B84F-B36B-A7030CDE5D5B}" type="slidenum">
              <a:rPr lang="en-US" smtClean="0"/>
              <a:t>21</a:t>
            </a:fld>
            <a:endParaRPr lang="en-US"/>
          </a:p>
        </p:txBody>
      </p:sp>
    </p:spTree>
    <p:extLst>
      <p:ext uri="{BB962C8B-B14F-4D97-AF65-F5344CB8AC3E}">
        <p14:creationId xmlns:p14="http://schemas.microsoft.com/office/powerpoint/2010/main" val="3529973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7E4AF-0E99-4743-9D81-D7B38FB401D0}"/>
              </a:ext>
            </a:extLst>
          </p:cNvPr>
          <p:cNvSpPr>
            <a:spLocks noGrp="1"/>
          </p:cNvSpPr>
          <p:nvPr>
            <p:ph type="title"/>
          </p:nvPr>
        </p:nvSpPr>
        <p:spPr/>
        <p:txBody>
          <a:bodyPr/>
          <a:lstStyle/>
          <a:p>
            <a:r>
              <a:rPr lang="en-US" dirty="0"/>
              <a:t>Estimate Errors Up Front</a:t>
            </a:r>
          </a:p>
        </p:txBody>
      </p:sp>
      <p:sp>
        <p:nvSpPr>
          <p:cNvPr id="4" name="Date Placeholder 3">
            <a:extLst>
              <a:ext uri="{FF2B5EF4-FFF2-40B4-BE49-F238E27FC236}">
                <a16:creationId xmlns:a16="http://schemas.microsoft.com/office/drawing/2014/main" id="{C66946FF-8DC4-4EEC-B9E6-1AEBD7AA0944}"/>
              </a:ext>
            </a:extLst>
          </p:cNvPr>
          <p:cNvSpPr>
            <a:spLocks noGrp="1"/>
          </p:cNvSpPr>
          <p:nvPr>
            <p:ph type="dt" sz="half" idx="10"/>
          </p:nvPr>
        </p:nvSpPr>
        <p:spPr/>
        <p:txBody>
          <a:bodyPr/>
          <a:lstStyle/>
          <a:p>
            <a:r>
              <a:rPr lang="en-US"/>
              <a:t>06/06/2025</a:t>
            </a:r>
          </a:p>
        </p:txBody>
      </p:sp>
      <p:sp>
        <p:nvSpPr>
          <p:cNvPr id="5" name="Slide Number Placeholder 4">
            <a:extLst>
              <a:ext uri="{FF2B5EF4-FFF2-40B4-BE49-F238E27FC236}">
                <a16:creationId xmlns:a16="http://schemas.microsoft.com/office/drawing/2014/main" id="{849E8DD7-6ED7-4573-9351-AAF02B6C2188}"/>
              </a:ext>
            </a:extLst>
          </p:cNvPr>
          <p:cNvSpPr>
            <a:spLocks noGrp="1"/>
          </p:cNvSpPr>
          <p:nvPr>
            <p:ph type="sldNum" sz="quarter" idx="12"/>
          </p:nvPr>
        </p:nvSpPr>
        <p:spPr/>
        <p:txBody>
          <a:bodyPr/>
          <a:lstStyle/>
          <a:p>
            <a:fld id="{D3D538F9-49A3-B84F-B36B-A7030CDE5D5B}" type="slidenum">
              <a:rPr lang="en-US" smtClean="0"/>
              <a:t>22</a:t>
            </a:fld>
            <a:endParaRPr lang="en-US"/>
          </a:p>
        </p:txBody>
      </p:sp>
      <p:pic>
        <p:nvPicPr>
          <p:cNvPr id="6" name="Content Placeholder 5">
            <a:extLst>
              <a:ext uri="{FF2B5EF4-FFF2-40B4-BE49-F238E27FC236}">
                <a16:creationId xmlns:a16="http://schemas.microsoft.com/office/drawing/2014/main" id="{0DBBCA66-2F9B-40F2-BABF-C317411CE833}"/>
              </a:ext>
            </a:extLst>
          </p:cNvPr>
          <p:cNvPicPr>
            <a:picLocks noGrp="1" noChangeAspect="1"/>
          </p:cNvPicPr>
          <p:nvPr>
            <p:ph idx="1"/>
          </p:nvPr>
        </p:nvPicPr>
        <p:blipFill>
          <a:blip r:embed="rId2"/>
          <a:stretch>
            <a:fillRect/>
          </a:stretch>
        </p:blipFill>
        <p:spPr>
          <a:xfrm>
            <a:off x="1933910" y="1063229"/>
            <a:ext cx="5108240" cy="3915725"/>
          </a:xfrm>
        </p:spPr>
      </p:pic>
    </p:spTree>
    <p:extLst>
      <p:ext uri="{BB962C8B-B14F-4D97-AF65-F5344CB8AC3E}">
        <p14:creationId xmlns:p14="http://schemas.microsoft.com/office/powerpoint/2010/main" val="1834700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041F7-6237-44E0-961F-2737F6BA4B9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B0542A6-92B4-49D1-B7A2-5B16972EDC3A}"/>
              </a:ext>
            </a:extLst>
          </p:cNvPr>
          <p:cNvSpPr>
            <a:spLocks noGrp="1"/>
          </p:cNvSpPr>
          <p:nvPr>
            <p:ph type="sldNum" sz="quarter" idx="10"/>
          </p:nvPr>
        </p:nvSpPr>
        <p:spPr/>
        <p:txBody>
          <a:bodyPr/>
          <a:lstStyle/>
          <a:p>
            <a:pPr>
              <a:defRPr/>
            </a:pPr>
            <a:fld id="{C5F2528D-3DCC-4703-A93F-283267CE6B31}" type="slidenum">
              <a:rPr lang="en-US" altLang="en-US" smtClean="0"/>
              <a:pPr>
                <a:defRPr/>
              </a:pPr>
              <a:t>23</a:t>
            </a:fld>
            <a:endParaRPr lang="en-US" altLang="en-US"/>
          </a:p>
        </p:txBody>
      </p:sp>
      <p:pic>
        <p:nvPicPr>
          <p:cNvPr id="8" name="Picture 7">
            <a:extLst>
              <a:ext uri="{FF2B5EF4-FFF2-40B4-BE49-F238E27FC236}">
                <a16:creationId xmlns:a16="http://schemas.microsoft.com/office/drawing/2014/main" id="{979A52E9-852F-43D9-AE56-B6907A196D3B}"/>
              </a:ext>
            </a:extLst>
          </p:cNvPr>
          <p:cNvPicPr>
            <a:picLocks noChangeAspect="1"/>
          </p:cNvPicPr>
          <p:nvPr/>
        </p:nvPicPr>
        <p:blipFill>
          <a:blip r:embed="rId2"/>
          <a:stretch>
            <a:fillRect/>
          </a:stretch>
        </p:blipFill>
        <p:spPr>
          <a:xfrm>
            <a:off x="1371154" y="85378"/>
            <a:ext cx="6401693" cy="4972744"/>
          </a:xfrm>
          <a:prstGeom prst="rect">
            <a:avLst/>
          </a:prstGeom>
        </p:spPr>
      </p:pic>
      <p:pic>
        <p:nvPicPr>
          <p:cNvPr id="6" name="Content Placeholder 5">
            <a:extLst>
              <a:ext uri="{FF2B5EF4-FFF2-40B4-BE49-F238E27FC236}">
                <a16:creationId xmlns:a16="http://schemas.microsoft.com/office/drawing/2014/main" id="{DFEF3EA5-7386-437A-B5A8-1730BD2B6989}"/>
              </a:ext>
            </a:extLst>
          </p:cNvPr>
          <p:cNvPicPr>
            <a:picLocks noGrp="1" noChangeAspect="1"/>
          </p:cNvPicPr>
          <p:nvPr>
            <p:ph idx="1"/>
          </p:nvPr>
        </p:nvPicPr>
        <p:blipFill>
          <a:blip r:embed="rId3"/>
          <a:srcRect/>
          <a:stretch/>
        </p:blipFill>
        <p:spPr>
          <a:xfrm>
            <a:off x="4848953" y="690352"/>
            <a:ext cx="2510960" cy="1956489"/>
          </a:xfrm>
        </p:spPr>
      </p:pic>
      <p:sp>
        <p:nvSpPr>
          <p:cNvPr id="3" name="Date Placeholder 2">
            <a:extLst>
              <a:ext uri="{FF2B5EF4-FFF2-40B4-BE49-F238E27FC236}">
                <a16:creationId xmlns:a16="http://schemas.microsoft.com/office/drawing/2014/main" id="{CA5896B3-312E-4EB4-9AE6-CCB6FECC46C6}"/>
              </a:ext>
            </a:extLst>
          </p:cNvPr>
          <p:cNvSpPr>
            <a:spLocks noGrp="1"/>
          </p:cNvSpPr>
          <p:nvPr>
            <p:ph type="dt" sz="half" idx="10"/>
          </p:nvPr>
        </p:nvSpPr>
        <p:spPr/>
        <p:txBody>
          <a:bodyPr/>
          <a:lstStyle/>
          <a:p>
            <a:r>
              <a:rPr lang="en-US"/>
              <a:t>06/06/2025</a:t>
            </a:r>
          </a:p>
        </p:txBody>
      </p:sp>
    </p:spTree>
    <p:extLst>
      <p:ext uri="{BB962C8B-B14F-4D97-AF65-F5344CB8AC3E}">
        <p14:creationId xmlns:p14="http://schemas.microsoft.com/office/powerpoint/2010/main" val="190585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D447-2066-4229-9F59-611CFF4B88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E673AD-4BB5-4DBB-B6A3-25313AB3B1C5}"/>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BA984D94-C082-42D7-B232-F26998A74093}"/>
              </a:ext>
            </a:extLst>
          </p:cNvPr>
          <p:cNvSpPr>
            <a:spLocks noGrp="1"/>
          </p:cNvSpPr>
          <p:nvPr>
            <p:ph type="dt" sz="half" idx="10"/>
          </p:nvPr>
        </p:nvSpPr>
        <p:spPr/>
        <p:txBody>
          <a:bodyPr/>
          <a:lstStyle/>
          <a:p>
            <a:r>
              <a:rPr lang="en-US"/>
              <a:t>06/06/2025</a:t>
            </a:r>
          </a:p>
        </p:txBody>
      </p:sp>
      <p:sp>
        <p:nvSpPr>
          <p:cNvPr id="5" name="Slide Number Placeholder 4">
            <a:extLst>
              <a:ext uri="{FF2B5EF4-FFF2-40B4-BE49-F238E27FC236}">
                <a16:creationId xmlns:a16="http://schemas.microsoft.com/office/drawing/2014/main" id="{7C420CE6-35FC-4756-8EA6-B82E799DCA6E}"/>
              </a:ext>
            </a:extLst>
          </p:cNvPr>
          <p:cNvSpPr>
            <a:spLocks noGrp="1"/>
          </p:cNvSpPr>
          <p:nvPr>
            <p:ph type="sldNum" sz="quarter" idx="12"/>
          </p:nvPr>
        </p:nvSpPr>
        <p:spPr/>
        <p:txBody>
          <a:bodyPr/>
          <a:lstStyle/>
          <a:p>
            <a:fld id="{D3D538F9-49A3-B84F-B36B-A7030CDE5D5B}" type="slidenum">
              <a:rPr lang="en-US" smtClean="0"/>
              <a:t>24</a:t>
            </a:fld>
            <a:endParaRPr lang="en-US"/>
          </a:p>
        </p:txBody>
      </p:sp>
      <p:pic>
        <p:nvPicPr>
          <p:cNvPr id="7" name="Picture 6">
            <a:extLst>
              <a:ext uri="{FF2B5EF4-FFF2-40B4-BE49-F238E27FC236}">
                <a16:creationId xmlns:a16="http://schemas.microsoft.com/office/drawing/2014/main" id="{A605ABAF-B94A-4CA3-8EBD-C02C781F73DA}"/>
              </a:ext>
            </a:extLst>
          </p:cNvPr>
          <p:cNvPicPr>
            <a:picLocks noChangeAspect="1"/>
          </p:cNvPicPr>
          <p:nvPr/>
        </p:nvPicPr>
        <p:blipFill>
          <a:blip r:embed="rId2"/>
          <a:stretch>
            <a:fillRect/>
          </a:stretch>
        </p:blipFill>
        <p:spPr>
          <a:xfrm>
            <a:off x="0" y="531112"/>
            <a:ext cx="9144000" cy="4081275"/>
          </a:xfrm>
          <a:prstGeom prst="rect">
            <a:avLst/>
          </a:prstGeom>
        </p:spPr>
      </p:pic>
    </p:spTree>
    <p:extLst>
      <p:ext uri="{BB962C8B-B14F-4D97-AF65-F5344CB8AC3E}">
        <p14:creationId xmlns:p14="http://schemas.microsoft.com/office/powerpoint/2010/main" val="1737886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DE41A-9685-46CD-9C5A-72FBB8AE0B3C}"/>
              </a:ext>
            </a:extLst>
          </p:cNvPr>
          <p:cNvSpPr>
            <a:spLocks noGrp="1"/>
          </p:cNvSpPr>
          <p:nvPr>
            <p:ph type="title"/>
          </p:nvPr>
        </p:nvSpPr>
        <p:spPr>
          <a:xfrm>
            <a:off x="457200" y="550444"/>
            <a:ext cx="8229600" cy="857250"/>
          </a:xfrm>
        </p:spPr>
        <p:txBody>
          <a:bodyPr>
            <a:normAutofit fontScale="90000"/>
          </a:bodyPr>
          <a:lstStyle/>
          <a:p>
            <a:r>
              <a:rPr lang="en-US" dirty="0"/>
              <a:t>VERTCON4 Error</a:t>
            </a:r>
            <a:br>
              <a:rPr lang="en-US" dirty="0"/>
            </a:br>
            <a:r>
              <a:rPr lang="en-US" dirty="0"/>
              <a:t>NAVD88 to NAPGD2022</a:t>
            </a:r>
          </a:p>
        </p:txBody>
      </p:sp>
      <p:sp>
        <p:nvSpPr>
          <p:cNvPr id="3" name="Content Placeholder 2">
            <a:extLst>
              <a:ext uri="{FF2B5EF4-FFF2-40B4-BE49-F238E27FC236}">
                <a16:creationId xmlns:a16="http://schemas.microsoft.com/office/drawing/2014/main" id="{3BDFE668-B58A-4FDE-96DD-91FD1931572B}"/>
              </a:ext>
            </a:extLst>
          </p:cNvPr>
          <p:cNvSpPr>
            <a:spLocks noGrp="1"/>
          </p:cNvSpPr>
          <p:nvPr>
            <p:ph idx="1"/>
          </p:nvPr>
        </p:nvSpPr>
        <p:spPr>
          <a:xfrm>
            <a:off x="457200" y="1694928"/>
            <a:ext cx="8229600" cy="522178"/>
          </a:xfrm>
        </p:spPr>
        <p:txBody>
          <a:bodyPr>
            <a:normAutofit fontScale="92500" lnSpcReduction="10000"/>
          </a:bodyPr>
          <a:lstStyle/>
          <a:p>
            <a:r>
              <a:rPr lang="en-US" dirty="0"/>
              <a:t>Dependent on </a:t>
            </a:r>
            <a:r>
              <a:rPr lang="en-US" dirty="0" err="1"/>
              <a:t>GPSonBM</a:t>
            </a:r>
            <a:r>
              <a:rPr lang="en-US" dirty="0"/>
              <a:t> Density</a:t>
            </a:r>
          </a:p>
        </p:txBody>
      </p:sp>
      <p:sp>
        <p:nvSpPr>
          <p:cNvPr id="4" name="Date Placeholder 3">
            <a:extLst>
              <a:ext uri="{FF2B5EF4-FFF2-40B4-BE49-F238E27FC236}">
                <a16:creationId xmlns:a16="http://schemas.microsoft.com/office/drawing/2014/main" id="{71DE4E9C-6BCD-41B5-ADFC-3A14CED7AFED}"/>
              </a:ext>
            </a:extLst>
          </p:cNvPr>
          <p:cNvSpPr>
            <a:spLocks noGrp="1"/>
          </p:cNvSpPr>
          <p:nvPr>
            <p:ph type="dt" sz="half" idx="10"/>
          </p:nvPr>
        </p:nvSpPr>
        <p:spPr/>
        <p:txBody>
          <a:bodyPr/>
          <a:lstStyle/>
          <a:p>
            <a:r>
              <a:rPr lang="en-US"/>
              <a:t>06/06/2025</a:t>
            </a:r>
          </a:p>
        </p:txBody>
      </p:sp>
      <p:sp>
        <p:nvSpPr>
          <p:cNvPr id="5" name="Slide Number Placeholder 4">
            <a:extLst>
              <a:ext uri="{FF2B5EF4-FFF2-40B4-BE49-F238E27FC236}">
                <a16:creationId xmlns:a16="http://schemas.microsoft.com/office/drawing/2014/main" id="{7C0514E9-3BF4-466E-83BA-A4DDB5BADFAF}"/>
              </a:ext>
            </a:extLst>
          </p:cNvPr>
          <p:cNvSpPr>
            <a:spLocks noGrp="1"/>
          </p:cNvSpPr>
          <p:nvPr>
            <p:ph type="sldNum" sz="quarter" idx="12"/>
          </p:nvPr>
        </p:nvSpPr>
        <p:spPr/>
        <p:txBody>
          <a:bodyPr/>
          <a:lstStyle/>
          <a:p>
            <a:fld id="{D3D538F9-49A3-B84F-B36B-A7030CDE5D5B}" type="slidenum">
              <a:rPr lang="en-US" smtClean="0"/>
              <a:t>25</a:t>
            </a:fld>
            <a:endParaRPr lang="en-US"/>
          </a:p>
        </p:txBody>
      </p:sp>
      <p:pic>
        <p:nvPicPr>
          <p:cNvPr id="6" name="Picture 2">
            <a:extLst>
              <a:ext uri="{FF2B5EF4-FFF2-40B4-BE49-F238E27FC236}">
                <a16:creationId xmlns:a16="http://schemas.microsoft.com/office/drawing/2014/main" id="{3B6EB777-1757-4B80-A55C-0A8F6D981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273" y="2208693"/>
            <a:ext cx="2743593" cy="28166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C800297-6CB4-46A2-9A5D-84249C49AF9D}"/>
              </a:ext>
            </a:extLst>
          </p:cNvPr>
          <p:cNvPicPr>
            <a:picLocks noChangeAspect="1"/>
          </p:cNvPicPr>
          <p:nvPr/>
        </p:nvPicPr>
        <p:blipFill>
          <a:blip r:embed="rId3"/>
          <a:stretch>
            <a:fillRect/>
          </a:stretch>
        </p:blipFill>
        <p:spPr>
          <a:xfrm>
            <a:off x="1027134" y="2200817"/>
            <a:ext cx="3562914" cy="2626526"/>
          </a:xfrm>
          <a:prstGeom prst="rect">
            <a:avLst/>
          </a:prstGeom>
        </p:spPr>
      </p:pic>
    </p:spTree>
    <p:extLst>
      <p:ext uri="{BB962C8B-B14F-4D97-AF65-F5344CB8AC3E}">
        <p14:creationId xmlns:p14="http://schemas.microsoft.com/office/powerpoint/2010/main" val="3054670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5E4FD-D686-486C-936D-CEE067C95ADA}"/>
              </a:ext>
            </a:extLst>
          </p:cNvPr>
          <p:cNvSpPr>
            <a:spLocks noGrp="1"/>
          </p:cNvSpPr>
          <p:nvPr>
            <p:ph type="title"/>
          </p:nvPr>
        </p:nvSpPr>
        <p:spPr/>
        <p:txBody>
          <a:bodyPr/>
          <a:lstStyle/>
          <a:p>
            <a:r>
              <a:rPr lang="en-US" dirty="0"/>
              <a:t>Height Options</a:t>
            </a:r>
          </a:p>
        </p:txBody>
      </p:sp>
      <p:sp>
        <p:nvSpPr>
          <p:cNvPr id="4" name="Content Placeholder 3">
            <a:extLst>
              <a:ext uri="{FF2B5EF4-FFF2-40B4-BE49-F238E27FC236}">
                <a16:creationId xmlns:a16="http://schemas.microsoft.com/office/drawing/2014/main" id="{5A088F1C-573E-4FC4-B083-D8960544A3D7}"/>
              </a:ext>
            </a:extLst>
          </p:cNvPr>
          <p:cNvSpPr>
            <a:spLocks noGrp="1"/>
          </p:cNvSpPr>
          <p:nvPr>
            <p:ph idx="1"/>
          </p:nvPr>
        </p:nvSpPr>
        <p:spPr/>
        <p:txBody>
          <a:bodyPr/>
          <a:lstStyle/>
          <a:p>
            <a:r>
              <a:rPr lang="en-US" sz="2700" dirty="0"/>
              <a:t>Establish NAPGD 2022</a:t>
            </a:r>
          </a:p>
          <a:p>
            <a:pPr lvl="1"/>
            <a:r>
              <a:rPr lang="en-US" sz="2400" dirty="0"/>
              <a:t>Use </a:t>
            </a:r>
            <a:r>
              <a:rPr lang="en-US" sz="2400" dirty="0" err="1"/>
              <a:t>Vertcon</a:t>
            </a:r>
            <a:r>
              <a:rPr lang="en-US" sz="2400" dirty="0"/>
              <a:t> to transform to NAVD 88</a:t>
            </a:r>
          </a:p>
          <a:p>
            <a:r>
              <a:rPr lang="en-US" sz="2700" dirty="0"/>
              <a:t>Establish NATRF2022 h</a:t>
            </a:r>
          </a:p>
          <a:p>
            <a:pPr lvl="1"/>
            <a:r>
              <a:rPr lang="en-US" sz="2400" dirty="0"/>
              <a:t>Transform to NAD83(2011)</a:t>
            </a:r>
          </a:p>
          <a:p>
            <a:pPr lvl="1"/>
            <a:r>
              <a:rPr lang="en-US" sz="2400" dirty="0"/>
              <a:t>Apply Geoid18 &gt; NAVD88</a:t>
            </a:r>
          </a:p>
          <a:p>
            <a:r>
              <a:rPr lang="en-US" sz="2700" dirty="0"/>
              <a:t>Find NAVD88 BM and level, </a:t>
            </a:r>
            <a:r>
              <a:rPr lang="en-US" sz="2700" dirty="0" err="1"/>
              <a:t>etc</a:t>
            </a:r>
            <a:r>
              <a:rPr lang="en-US" sz="2700" dirty="0"/>
              <a:t>…</a:t>
            </a:r>
          </a:p>
        </p:txBody>
      </p:sp>
      <p:sp>
        <p:nvSpPr>
          <p:cNvPr id="7" name="Slide Number Placeholder 6">
            <a:extLst>
              <a:ext uri="{FF2B5EF4-FFF2-40B4-BE49-F238E27FC236}">
                <a16:creationId xmlns:a16="http://schemas.microsoft.com/office/drawing/2014/main" id="{3C90AE4C-0D1A-4339-AFE8-1FE2815B82D5}"/>
              </a:ext>
            </a:extLst>
          </p:cNvPr>
          <p:cNvSpPr>
            <a:spLocks noGrp="1"/>
          </p:cNvSpPr>
          <p:nvPr>
            <p:ph type="sldNum" sz="quarter" idx="10"/>
          </p:nvPr>
        </p:nvSpPr>
        <p:spPr/>
        <p:txBody>
          <a:bodyPr/>
          <a:lstStyle/>
          <a:p>
            <a:pPr>
              <a:defRPr/>
            </a:pPr>
            <a:fld id="{0EEEF646-014B-49CE-8343-A3CB45421E52}" type="slidenum">
              <a:rPr lang="en-US" altLang="en-US" smtClean="0"/>
              <a:pPr>
                <a:defRPr/>
              </a:pPr>
              <a:t>26</a:t>
            </a:fld>
            <a:endParaRPr lang="en-US" altLang="en-US"/>
          </a:p>
        </p:txBody>
      </p:sp>
      <p:sp>
        <p:nvSpPr>
          <p:cNvPr id="3" name="Date Placeholder 2">
            <a:extLst>
              <a:ext uri="{FF2B5EF4-FFF2-40B4-BE49-F238E27FC236}">
                <a16:creationId xmlns:a16="http://schemas.microsoft.com/office/drawing/2014/main" id="{E8896A40-5C06-4130-90DA-5E6CA666EA15}"/>
              </a:ext>
            </a:extLst>
          </p:cNvPr>
          <p:cNvSpPr>
            <a:spLocks noGrp="1"/>
          </p:cNvSpPr>
          <p:nvPr>
            <p:ph type="dt" sz="half" idx="10"/>
          </p:nvPr>
        </p:nvSpPr>
        <p:spPr/>
        <p:txBody>
          <a:bodyPr/>
          <a:lstStyle/>
          <a:p>
            <a:r>
              <a:rPr lang="en-US"/>
              <a:t>06/06/2025</a:t>
            </a:r>
          </a:p>
        </p:txBody>
      </p:sp>
    </p:spTree>
    <p:extLst>
      <p:ext uri="{BB962C8B-B14F-4D97-AF65-F5344CB8AC3E}">
        <p14:creationId xmlns:p14="http://schemas.microsoft.com/office/powerpoint/2010/main" val="2070287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5508-C806-4D1E-82DB-8C312FA18E84}"/>
              </a:ext>
            </a:extLst>
          </p:cNvPr>
          <p:cNvSpPr>
            <a:spLocks noGrp="1"/>
          </p:cNvSpPr>
          <p:nvPr>
            <p:ph type="title"/>
          </p:nvPr>
        </p:nvSpPr>
        <p:spPr/>
        <p:txBody>
          <a:bodyPr/>
          <a:lstStyle/>
          <a:p>
            <a:r>
              <a:rPr lang="en-US" dirty="0"/>
              <a:t>Bottom Line</a:t>
            </a:r>
          </a:p>
        </p:txBody>
      </p:sp>
      <p:sp>
        <p:nvSpPr>
          <p:cNvPr id="3" name="Content Placeholder 2">
            <a:extLst>
              <a:ext uri="{FF2B5EF4-FFF2-40B4-BE49-F238E27FC236}">
                <a16:creationId xmlns:a16="http://schemas.microsoft.com/office/drawing/2014/main" id="{761D9A22-72F8-4534-B40E-37C5ED93BBBA}"/>
              </a:ext>
            </a:extLst>
          </p:cNvPr>
          <p:cNvSpPr>
            <a:spLocks noGrp="1"/>
          </p:cNvSpPr>
          <p:nvPr>
            <p:ph idx="1"/>
          </p:nvPr>
        </p:nvSpPr>
        <p:spPr/>
        <p:txBody>
          <a:bodyPr/>
          <a:lstStyle/>
          <a:p>
            <a:r>
              <a:rPr lang="en-US" dirty="0"/>
              <a:t>Decision relies on analysis of error budget vs accumulated error and Technique</a:t>
            </a:r>
          </a:p>
          <a:p>
            <a:pPr lvl="1"/>
            <a:r>
              <a:rPr lang="en-US" dirty="0"/>
              <a:t>Setup + Observation + Geoid + VERTCON</a:t>
            </a:r>
          </a:p>
          <a:p>
            <a:r>
              <a:rPr lang="en-US" dirty="0"/>
              <a:t>Duplicating the original method used to establish the original project datum is the best option (accuracy wise)</a:t>
            </a:r>
          </a:p>
        </p:txBody>
      </p:sp>
      <p:sp>
        <p:nvSpPr>
          <p:cNvPr id="4" name="Date Placeholder 3">
            <a:extLst>
              <a:ext uri="{FF2B5EF4-FFF2-40B4-BE49-F238E27FC236}">
                <a16:creationId xmlns:a16="http://schemas.microsoft.com/office/drawing/2014/main" id="{F1E6EC57-6FEF-4BF0-B60D-0F4C2FCF67C7}"/>
              </a:ext>
            </a:extLst>
          </p:cNvPr>
          <p:cNvSpPr>
            <a:spLocks noGrp="1"/>
          </p:cNvSpPr>
          <p:nvPr>
            <p:ph type="dt" sz="half" idx="10"/>
          </p:nvPr>
        </p:nvSpPr>
        <p:spPr/>
        <p:txBody>
          <a:bodyPr/>
          <a:lstStyle/>
          <a:p>
            <a:r>
              <a:rPr lang="en-US"/>
              <a:t>06/06/2025</a:t>
            </a:r>
          </a:p>
        </p:txBody>
      </p:sp>
      <p:sp>
        <p:nvSpPr>
          <p:cNvPr id="5" name="Slide Number Placeholder 4">
            <a:extLst>
              <a:ext uri="{FF2B5EF4-FFF2-40B4-BE49-F238E27FC236}">
                <a16:creationId xmlns:a16="http://schemas.microsoft.com/office/drawing/2014/main" id="{0CE791BF-A5BB-4CB8-92A0-3E956FEC6269}"/>
              </a:ext>
            </a:extLst>
          </p:cNvPr>
          <p:cNvSpPr>
            <a:spLocks noGrp="1"/>
          </p:cNvSpPr>
          <p:nvPr>
            <p:ph type="sldNum" sz="quarter" idx="12"/>
          </p:nvPr>
        </p:nvSpPr>
        <p:spPr/>
        <p:txBody>
          <a:bodyPr/>
          <a:lstStyle/>
          <a:p>
            <a:fld id="{D3D538F9-49A3-B84F-B36B-A7030CDE5D5B}" type="slidenum">
              <a:rPr lang="en-US" smtClean="0"/>
              <a:t>27</a:t>
            </a:fld>
            <a:endParaRPr lang="en-US"/>
          </a:p>
        </p:txBody>
      </p:sp>
    </p:spTree>
    <p:extLst>
      <p:ext uri="{BB962C8B-B14F-4D97-AF65-F5344CB8AC3E}">
        <p14:creationId xmlns:p14="http://schemas.microsoft.com/office/powerpoint/2010/main" val="2337201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1485900" y="1108689"/>
            <a:ext cx="6172200" cy="857250"/>
          </a:xfrm>
        </p:spPr>
        <p:txBody>
          <a:bodyPr>
            <a:normAutofit/>
          </a:bodyPr>
          <a:lstStyle/>
          <a:p>
            <a:r>
              <a:rPr lang="en-US" altLang="en-US" dirty="0">
                <a:solidFill>
                  <a:schemeClr val="accent1">
                    <a:lumMod val="75000"/>
                  </a:schemeClr>
                </a:solidFill>
                <a:latin typeface="Times New Roman" panose="02020603050405020304" pitchFamily="18" charset="0"/>
                <a:cs typeface="Times New Roman" panose="02020603050405020304" pitchFamily="18" charset="0"/>
              </a:rPr>
              <a:t>Questions?</a:t>
            </a:r>
          </a:p>
        </p:txBody>
      </p:sp>
      <p:sp>
        <p:nvSpPr>
          <p:cNvPr id="158724" name="Slide Number Placeholder 1"/>
          <p:cNvSpPr>
            <a:spLocks noGrp="1"/>
          </p:cNvSpPr>
          <p:nvPr>
            <p:ph type="sldNum" sz="quarter" idx="12"/>
          </p:nvPr>
        </p:nvSpPr>
        <p:spPr bwMode="auto">
          <a:xfrm>
            <a:off x="8734426" y="4809670"/>
            <a:ext cx="16002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algn="l">
              <a:spcBef>
                <a:spcPct val="0"/>
              </a:spcBef>
              <a:buFontTx/>
              <a:buNone/>
            </a:pPr>
            <a:fld id="{7C0476E3-9E89-472C-91AD-5002CB083503}" type="slidenum">
              <a:rPr lang="en-US" altLang="en-US" sz="900">
                <a:solidFill>
                  <a:srgbClr val="898989"/>
                </a:solidFill>
              </a:rPr>
              <a:pPr algn="l">
                <a:spcBef>
                  <a:spcPct val="0"/>
                </a:spcBef>
                <a:buFontTx/>
                <a:buNone/>
              </a:pPr>
              <a:t>28</a:t>
            </a:fld>
            <a:endParaRPr lang="en-US" altLang="en-US" sz="900" dirty="0">
              <a:solidFill>
                <a:srgbClr val="898989"/>
              </a:solidFill>
            </a:endParaRPr>
          </a:p>
        </p:txBody>
      </p:sp>
      <p:sp>
        <p:nvSpPr>
          <p:cNvPr id="2" name="Date Placeholder 1"/>
          <p:cNvSpPr>
            <a:spLocks noGrp="1"/>
          </p:cNvSpPr>
          <p:nvPr>
            <p:ph type="dt" sz="half" idx="10"/>
          </p:nvPr>
        </p:nvSpPr>
        <p:spPr>
          <a:xfrm>
            <a:off x="76200" y="4826546"/>
            <a:ext cx="2133600" cy="273844"/>
          </a:xfrm>
        </p:spPr>
        <p:txBody>
          <a:bodyPr/>
          <a:lstStyle/>
          <a:p>
            <a:r>
              <a:rPr lang="en-US"/>
              <a:t>06/06/2025</a:t>
            </a:r>
          </a:p>
        </p:txBody>
      </p:sp>
      <p:sp>
        <p:nvSpPr>
          <p:cNvPr id="6" name="TextBox 5">
            <a:extLst>
              <a:ext uri="{FF2B5EF4-FFF2-40B4-BE49-F238E27FC236}">
                <a16:creationId xmlns:a16="http://schemas.microsoft.com/office/drawing/2014/main" id="{E39C5EC7-DE95-4C25-8741-ED6B395FD35C}"/>
              </a:ext>
            </a:extLst>
          </p:cNvPr>
          <p:cNvSpPr txBox="1"/>
          <p:nvPr/>
        </p:nvSpPr>
        <p:spPr>
          <a:xfrm>
            <a:off x="1987974" y="3538452"/>
            <a:ext cx="5168052" cy="1477328"/>
          </a:xfrm>
          <a:prstGeom prst="rect">
            <a:avLst/>
          </a:prstGeom>
          <a:noFill/>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Dan Martin</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Northeast Regional Geodetic Advisor</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ME, NH, VT, MA, CT, RI, NY, NJ</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Dan.martin@noaa.gov</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240-676-4762</a:t>
            </a:r>
            <a:endParaRPr lang="en-US" dirty="0"/>
          </a:p>
        </p:txBody>
      </p:sp>
      <p:sp>
        <p:nvSpPr>
          <p:cNvPr id="8" name="TextBox 7">
            <a:extLst>
              <a:ext uri="{FF2B5EF4-FFF2-40B4-BE49-F238E27FC236}">
                <a16:creationId xmlns:a16="http://schemas.microsoft.com/office/drawing/2014/main" id="{A5B58CCB-C991-4D76-940A-0A5FAA7F8590}"/>
              </a:ext>
            </a:extLst>
          </p:cNvPr>
          <p:cNvSpPr txBox="1"/>
          <p:nvPr/>
        </p:nvSpPr>
        <p:spPr>
          <a:xfrm>
            <a:off x="1198774" y="2438898"/>
            <a:ext cx="6746452" cy="738664"/>
          </a:xfrm>
          <a:prstGeom prst="rect">
            <a:avLst/>
          </a:prstGeom>
          <a:noFill/>
        </p:spPr>
        <p:txBody>
          <a:bodyPr wrap="square">
            <a:spAutoFit/>
          </a:bodyPr>
          <a:lstStyle/>
          <a:p>
            <a:pPr algn="ctr">
              <a:spcBef>
                <a:spcPct val="0"/>
              </a:spcBef>
              <a:buFontTx/>
              <a:buNone/>
            </a:pPr>
            <a:r>
              <a:rPr lang="en-US" altLang="en-US" sz="2400" dirty="0">
                <a:latin typeface="Calibri" panose="020F0502020204030204" pitchFamily="34" charset="0"/>
              </a:rPr>
              <a:t>Presentation will be available at:</a:t>
            </a:r>
          </a:p>
          <a:p>
            <a:pPr algn="ctr">
              <a:spcBef>
                <a:spcPct val="0"/>
              </a:spcBef>
              <a:buFontTx/>
              <a:buNone/>
            </a:pPr>
            <a:r>
              <a:rPr lang="en-US" altLang="en-US" sz="1800" dirty="0">
                <a:latin typeface="Calibri" panose="020F0502020204030204" pitchFamily="34" charset="0"/>
                <a:hlinkClick r:id="rId3"/>
              </a:rPr>
              <a:t>https://www.ngs.noaa.gov/web/science_edu/presentations_library/</a:t>
            </a:r>
            <a:endParaRPr lang="en-US" altLang="en-US" sz="1800" dirty="0">
              <a:latin typeface="Calibri" panose="020F0502020204030204" pitchFamily="34" charset="0"/>
            </a:endParaRPr>
          </a:p>
        </p:txBody>
      </p:sp>
    </p:spTree>
    <p:extLst>
      <p:ext uri="{BB962C8B-B14F-4D97-AF65-F5344CB8AC3E}">
        <p14:creationId xmlns:p14="http://schemas.microsoft.com/office/powerpoint/2010/main" val="2716557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6DB27-A458-43A2-B1A9-72B2689AED84}"/>
              </a:ext>
            </a:extLst>
          </p:cNvPr>
          <p:cNvSpPr>
            <a:spLocks noGrp="1"/>
          </p:cNvSpPr>
          <p:nvPr>
            <p:ph type="title"/>
          </p:nvPr>
        </p:nvSpPr>
        <p:spPr/>
        <p:txBody>
          <a:bodyPr/>
          <a:lstStyle/>
          <a:p>
            <a:r>
              <a:rPr lang="en-US" dirty="0"/>
              <a:t>Some New Scenarios </a:t>
            </a:r>
          </a:p>
        </p:txBody>
      </p:sp>
      <p:sp>
        <p:nvSpPr>
          <p:cNvPr id="3" name="Content Placeholder 2">
            <a:extLst>
              <a:ext uri="{FF2B5EF4-FFF2-40B4-BE49-F238E27FC236}">
                <a16:creationId xmlns:a16="http://schemas.microsoft.com/office/drawing/2014/main" id="{D52357EE-19C4-4449-A602-38E9550ACB4B}"/>
              </a:ext>
            </a:extLst>
          </p:cNvPr>
          <p:cNvSpPr>
            <a:spLocks noGrp="1"/>
          </p:cNvSpPr>
          <p:nvPr>
            <p:ph idx="1"/>
          </p:nvPr>
        </p:nvSpPr>
        <p:spPr/>
        <p:txBody>
          <a:bodyPr>
            <a:normAutofit/>
          </a:bodyPr>
          <a:lstStyle/>
          <a:p>
            <a:r>
              <a:rPr lang="en-US" dirty="0"/>
              <a:t>My version of the truth is not same as your version of the truth.  Who’s telling the truth?</a:t>
            </a:r>
          </a:p>
          <a:p>
            <a:pPr lvl="1"/>
            <a:r>
              <a:rPr lang="en-US" dirty="0"/>
              <a:t>Maybe we both are.</a:t>
            </a:r>
          </a:p>
          <a:p>
            <a:pPr lvl="1"/>
            <a:r>
              <a:rPr lang="en-US" dirty="0"/>
              <a:t>  There is no higher level of control (other than CORS) by which we can determine what the truth really is.  Even then, the determination of that truth comes with essentially the same range of error.</a:t>
            </a:r>
          </a:p>
        </p:txBody>
      </p:sp>
      <p:sp>
        <p:nvSpPr>
          <p:cNvPr id="4" name="Date Placeholder 3">
            <a:extLst>
              <a:ext uri="{FF2B5EF4-FFF2-40B4-BE49-F238E27FC236}">
                <a16:creationId xmlns:a16="http://schemas.microsoft.com/office/drawing/2014/main" id="{AC791D52-7E32-45AB-B2DE-A19A84AD47F0}"/>
              </a:ext>
            </a:extLst>
          </p:cNvPr>
          <p:cNvSpPr>
            <a:spLocks noGrp="1"/>
          </p:cNvSpPr>
          <p:nvPr>
            <p:ph type="dt" sz="half" idx="10"/>
          </p:nvPr>
        </p:nvSpPr>
        <p:spPr/>
        <p:txBody>
          <a:bodyPr/>
          <a:lstStyle/>
          <a:p>
            <a:r>
              <a:rPr lang="en-US"/>
              <a:t>06/06/2025</a:t>
            </a:r>
          </a:p>
        </p:txBody>
      </p:sp>
      <p:sp>
        <p:nvSpPr>
          <p:cNvPr id="5" name="Slide Number Placeholder 4">
            <a:extLst>
              <a:ext uri="{FF2B5EF4-FFF2-40B4-BE49-F238E27FC236}">
                <a16:creationId xmlns:a16="http://schemas.microsoft.com/office/drawing/2014/main" id="{20BC3F79-082E-4E1B-845D-7D653AC71016}"/>
              </a:ext>
            </a:extLst>
          </p:cNvPr>
          <p:cNvSpPr>
            <a:spLocks noGrp="1"/>
          </p:cNvSpPr>
          <p:nvPr>
            <p:ph type="sldNum" sz="quarter" idx="12"/>
          </p:nvPr>
        </p:nvSpPr>
        <p:spPr/>
        <p:txBody>
          <a:bodyPr/>
          <a:lstStyle/>
          <a:p>
            <a:fld id="{D3D538F9-49A3-B84F-B36B-A7030CDE5D5B}" type="slidenum">
              <a:rPr lang="en-US" smtClean="0"/>
              <a:t>3</a:t>
            </a:fld>
            <a:endParaRPr lang="en-US"/>
          </a:p>
        </p:txBody>
      </p:sp>
    </p:spTree>
    <p:extLst>
      <p:ext uri="{BB962C8B-B14F-4D97-AF65-F5344CB8AC3E}">
        <p14:creationId xmlns:p14="http://schemas.microsoft.com/office/powerpoint/2010/main" val="2359391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882F7-865F-47F2-A5B1-F5E4F458786A}"/>
              </a:ext>
            </a:extLst>
          </p:cNvPr>
          <p:cNvSpPr>
            <a:spLocks noGrp="1"/>
          </p:cNvSpPr>
          <p:nvPr>
            <p:ph type="title"/>
          </p:nvPr>
        </p:nvSpPr>
        <p:spPr/>
        <p:txBody>
          <a:bodyPr/>
          <a:lstStyle/>
          <a:p>
            <a:r>
              <a:rPr lang="en-US" dirty="0"/>
              <a:t>Academic Exercise</a:t>
            </a:r>
          </a:p>
        </p:txBody>
      </p:sp>
      <p:sp>
        <p:nvSpPr>
          <p:cNvPr id="3" name="Date Placeholder 2">
            <a:extLst>
              <a:ext uri="{FF2B5EF4-FFF2-40B4-BE49-F238E27FC236}">
                <a16:creationId xmlns:a16="http://schemas.microsoft.com/office/drawing/2014/main" id="{8F824D42-8979-4AD9-874E-218EE6D7BA77}"/>
              </a:ext>
            </a:extLst>
          </p:cNvPr>
          <p:cNvSpPr>
            <a:spLocks noGrp="1"/>
          </p:cNvSpPr>
          <p:nvPr>
            <p:ph type="dt" sz="half" idx="10"/>
          </p:nvPr>
        </p:nvSpPr>
        <p:spPr/>
        <p:txBody>
          <a:bodyPr/>
          <a:lstStyle/>
          <a:p>
            <a:r>
              <a:rPr lang="en-US"/>
              <a:t>06/06/2025</a:t>
            </a:r>
          </a:p>
        </p:txBody>
      </p:sp>
      <p:sp>
        <p:nvSpPr>
          <p:cNvPr id="4" name="Slide Number Placeholder 3">
            <a:extLst>
              <a:ext uri="{FF2B5EF4-FFF2-40B4-BE49-F238E27FC236}">
                <a16:creationId xmlns:a16="http://schemas.microsoft.com/office/drawing/2014/main" id="{6A64AA9A-AAAA-452A-B9CF-AF77D57928CC}"/>
              </a:ext>
            </a:extLst>
          </p:cNvPr>
          <p:cNvSpPr>
            <a:spLocks noGrp="1"/>
          </p:cNvSpPr>
          <p:nvPr>
            <p:ph type="sldNum" sz="quarter" idx="12"/>
          </p:nvPr>
        </p:nvSpPr>
        <p:spPr/>
        <p:txBody>
          <a:bodyPr/>
          <a:lstStyle/>
          <a:p>
            <a:fld id="{D3D538F9-49A3-B84F-B36B-A7030CDE5D5B}" type="slidenum">
              <a:rPr lang="en-US" smtClean="0"/>
              <a:t>4</a:t>
            </a:fld>
            <a:endParaRPr lang="en-US"/>
          </a:p>
        </p:txBody>
      </p:sp>
      <p:sp>
        <p:nvSpPr>
          <p:cNvPr id="6" name="TextBox 5">
            <a:extLst>
              <a:ext uri="{FF2B5EF4-FFF2-40B4-BE49-F238E27FC236}">
                <a16:creationId xmlns:a16="http://schemas.microsoft.com/office/drawing/2014/main" id="{B0E21CA1-1435-48FE-9F13-D19732A79859}"/>
              </a:ext>
            </a:extLst>
          </p:cNvPr>
          <p:cNvSpPr txBox="1"/>
          <p:nvPr/>
        </p:nvSpPr>
        <p:spPr>
          <a:xfrm>
            <a:off x="777922" y="1221471"/>
            <a:ext cx="7792872" cy="2246769"/>
          </a:xfrm>
          <a:prstGeom prst="rect">
            <a:avLst/>
          </a:prstGeom>
          <a:noFill/>
        </p:spPr>
        <p:txBody>
          <a:bodyPr wrap="square" rtlCol="0">
            <a:spAutoFit/>
          </a:bodyPr>
          <a:lstStyle/>
          <a:p>
            <a:r>
              <a:rPr lang="en-US" sz="2800" dirty="0">
                <a:latin typeface="+mj-lt"/>
              </a:rPr>
              <a:t>The year is 2028, and you have been contacted to conduct a survey that will establish vertical control and produce an elevation certificate for flood insurance. Before giving a quote, or planning a survey, what information do you want/need to know?</a:t>
            </a:r>
          </a:p>
        </p:txBody>
      </p:sp>
    </p:spTree>
    <p:extLst>
      <p:ext uri="{BB962C8B-B14F-4D97-AF65-F5344CB8AC3E}">
        <p14:creationId xmlns:p14="http://schemas.microsoft.com/office/powerpoint/2010/main" val="49672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71E6-6BCA-41A7-B59A-A0E24D093492}"/>
              </a:ext>
            </a:extLst>
          </p:cNvPr>
          <p:cNvSpPr>
            <a:spLocks noGrp="1"/>
          </p:cNvSpPr>
          <p:nvPr>
            <p:ph type="title"/>
          </p:nvPr>
        </p:nvSpPr>
        <p:spPr>
          <a:xfrm>
            <a:off x="457200" y="598886"/>
            <a:ext cx="8229600" cy="857250"/>
          </a:xfrm>
        </p:spPr>
        <p:txBody>
          <a:bodyPr>
            <a:normAutofit fontScale="90000"/>
          </a:bodyPr>
          <a:lstStyle/>
          <a:p>
            <a:r>
              <a:rPr lang="en-US" dirty="0"/>
              <a:t>Submit a few answers in the question box</a:t>
            </a:r>
          </a:p>
        </p:txBody>
      </p:sp>
      <p:sp>
        <p:nvSpPr>
          <p:cNvPr id="3" name="Content Placeholder 2">
            <a:extLst>
              <a:ext uri="{FF2B5EF4-FFF2-40B4-BE49-F238E27FC236}">
                <a16:creationId xmlns:a16="http://schemas.microsoft.com/office/drawing/2014/main" id="{861BA309-E55E-4F92-9570-637B7FC80E30}"/>
              </a:ext>
            </a:extLst>
          </p:cNvPr>
          <p:cNvSpPr>
            <a:spLocks noGrp="1"/>
          </p:cNvSpPr>
          <p:nvPr>
            <p:ph idx="1"/>
          </p:nvPr>
        </p:nvSpPr>
        <p:spPr>
          <a:xfrm>
            <a:off x="501650" y="2207220"/>
            <a:ext cx="8229600" cy="2447330"/>
          </a:xfrm>
        </p:spPr>
        <p:txBody>
          <a:bodyPr/>
          <a:lstStyle/>
          <a:p>
            <a:endParaRPr lang="en-US" dirty="0"/>
          </a:p>
        </p:txBody>
      </p:sp>
      <p:sp>
        <p:nvSpPr>
          <p:cNvPr id="4" name="Date Placeholder 3">
            <a:extLst>
              <a:ext uri="{FF2B5EF4-FFF2-40B4-BE49-F238E27FC236}">
                <a16:creationId xmlns:a16="http://schemas.microsoft.com/office/drawing/2014/main" id="{8EE2910A-5ED8-4E74-A327-33DCC5473135}"/>
              </a:ext>
            </a:extLst>
          </p:cNvPr>
          <p:cNvSpPr>
            <a:spLocks noGrp="1"/>
          </p:cNvSpPr>
          <p:nvPr>
            <p:ph type="dt" sz="half" idx="10"/>
          </p:nvPr>
        </p:nvSpPr>
        <p:spPr/>
        <p:txBody>
          <a:bodyPr/>
          <a:lstStyle/>
          <a:p>
            <a:r>
              <a:rPr lang="en-US"/>
              <a:t>06/06/2025</a:t>
            </a:r>
          </a:p>
        </p:txBody>
      </p:sp>
      <p:sp>
        <p:nvSpPr>
          <p:cNvPr id="5" name="Slide Number Placeholder 4">
            <a:extLst>
              <a:ext uri="{FF2B5EF4-FFF2-40B4-BE49-F238E27FC236}">
                <a16:creationId xmlns:a16="http://schemas.microsoft.com/office/drawing/2014/main" id="{F099502A-B992-4D8F-AD6D-D7EBE9FFC2D2}"/>
              </a:ext>
            </a:extLst>
          </p:cNvPr>
          <p:cNvSpPr>
            <a:spLocks noGrp="1"/>
          </p:cNvSpPr>
          <p:nvPr>
            <p:ph type="sldNum" sz="quarter" idx="12"/>
          </p:nvPr>
        </p:nvSpPr>
        <p:spPr/>
        <p:txBody>
          <a:bodyPr/>
          <a:lstStyle/>
          <a:p>
            <a:fld id="{D3D538F9-49A3-B84F-B36B-A7030CDE5D5B}" type="slidenum">
              <a:rPr lang="en-US" smtClean="0"/>
              <a:t>5</a:t>
            </a:fld>
            <a:endParaRPr lang="en-US"/>
          </a:p>
        </p:txBody>
      </p:sp>
    </p:spTree>
    <p:extLst>
      <p:ext uri="{BB962C8B-B14F-4D97-AF65-F5344CB8AC3E}">
        <p14:creationId xmlns:p14="http://schemas.microsoft.com/office/powerpoint/2010/main" val="359570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34D28-6D57-4380-8D04-307007A6758C}"/>
              </a:ext>
            </a:extLst>
          </p:cNvPr>
          <p:cNvSpPr>
            <a:spLocks noGrp="1"/>
          </p:cNvSpPr>
          <p:nvPr>
            <p:ph type="title"/>
          </p:nvPr>
        </p:nvSpPr>
        <p:spPr/>
        <p:txBody>
          <a:bodyPr/>
          <a:lstStyle/>
          <a:p>
            <a:r>
              <a:rPr lang="en-US" dirty="0"/>
              <a:t>Some Things to Consider</a:t>
            </a:r>
          </a:p>
        </p:txBody>
      </p:sp>
      <p:sp>
        <p:nvSpPr>
          <p:cNvPr id="3" name="Content Placeholder 2">
            <a:extLst>
              <a:ext uri="{FF2B5EF4-FFF2-40B4-BE49-F238E27FC236}">
                <a16:creationId xmlns:a16="http://schemas.microsoft.com/office/drawing/2014/main" id="{8E22E9DA-5B96-46AC-82D5-F8D71FDA9259}"/>
              </a:ext>
            </a:extLst>
          </p:cNvPr>
          <p:cNvSpPr>
            <a:spLocks noGrp="1"/>
          </p:cNvSpPr>
          <p:nvPr>
            <p:ph idx="1"/>
          </p:nvPr>
        </p:nvSpPr>
        <p:spPr/>
        <p:txBody>
          <a:bodyPr>
            <a:normAutofit fontScale="85000" lnSpcReduction="10000"/>
          </a:bodyPr>
          <a:lstStyle/>
          <a:p>
            <a:r>
              <a:rPr lang="en-US" dirty="0"/>
              <a:t>Mapping Datum?</a:t>
            </a:r>
          </a:p>
          <a:p>
            <a:r>
              <a:rPr lang="en-US" dirty="0"/>
              <a:t>Required Accuracy (relative to what)?</a:t>
            </a:r>
          </a:p>
          <a:p>
            <a:r>
              <a:rPr lang="en-US" dirty="0"/>
              <a:t>Closeness to zone height (How much wiggle room)</a:t>
            </a:r>
          </a:p>
          <a:p>
            <a:r>
              <a:rPr lang="en-US" dirty="0"/>
              <a:t>Geoid uncertainty</a:t>
            </a:r>
          </a:p>
          <a:p>
            <a:r>
              <a:rPr lang="en-US" dirty="0"/>
              <a:t>Transformation uncertainty</a:t>
            </a:r>
          </a:p>
          <a:p>
            <a:r>
              <a:rPr lang="en-US" dirty="0"/>
              <a:t>How accurate can you establish height relative to Mapping Datum?</a:t>
            </a:r>
          </a:p>
          <a:p>
            <a:endParaRPr lang="en-US" dirty="0"/>
          </a:p>
          <a:p>
            <a:endParaRPr lang="en-US" dirty="0"/>
          </a:p>
        </p:txBody>
      </p:sp>
      <p:sp>
        <p:nvSpPr>
          <p:cNvPr id="4" name="Slide Number Placeholder 3">
            <a:extLst>
              <a:ext uri="{FF2B5EF4-FFF2-40B4-BE49-F238E27FC236}">
                <a16:creationId xmlns:a16="http://schemas.microsoft.com/office/drawing/2014/main" id="{0811EFD2-E6D3-479E-9EAE-443DE4D87FCF}"/>
              </a:ext>
            </a:extLst>
          </p:cNvPr>
          <p:cNvSpPr>
            <a:spLocks noGrp="1"/>
          </p:cNvSpPr>
          <p:nvPr>
            <p:ph type="sldNum" sz="quarter" idx="10"/>
          </p:nvPr>
        </p:nvSpPr>
        <p:spPr/>
        <p:txBody>
          <a:bodyPr/>
          <a:lstStyle/>
          <a:p>
            <a:pPr>
              <a:defRPr/>
            </a:pPr>
            <a:fld id="{C5F2528D-3DCC-4703-A93F-283267CE6B31}" type="slidenum">
              <a:rPr lang="en-US" altLang="en-US" smtClean="0"/>
              <a:pPr>
                <a:defRPr/>
              </a:pPr>
              <a:t>6</a:t>
            </a:fld>
            <a:endParaRPr lang="en-US" altLang="en-US"/>
          </a:p>
        </p:txBody>
      </p:sp>
      <p:sp>
        <p:nvSpPr>
          <p:cNvPr id="5" name="Date Placeholder 4">
            <a:extLst>
              <a:ext uri="{FF2B5EF4-FFF2-40B4-BE49-F238E27FC236}">
                <a16:creationId xmlns:a16="http://schemas.microsoft.com/office/drawing/2014/main" id="{40D7FFB9-CF5F-45AA-86CD-A8F192667E6C}"/>
              </a:ext>
            </a:extLst>
          </p:cNvPr>
          <p:cNvSpPr>
            <a:spLocks noGrp="1"/>
          </p:cNvSpPr>
          <p:nvPr>
            <p:ph type="dt" sz="half" idx="10"/>
          </p:nvPr>
        </p:nvSpPr>
        <p:spPr/>
        <p:txBody>
          <a:bodyPr/>
          <a:lstStyle/>
          <a:p>
            <a:r>
              <a:rPr lang="en-US"/>
              <a:t>06/06/2025</a:t>
            </a:r>
          </a:p>
        </p:txBody>
      </p:sp>
    </p:spTree>
    <p:extLst>
      <p:ext uri="{BB962C8B-B14F-4D97-AF65-F5344CB8AC3E}">
        <p14:creationId xmlns:p14="http://schemas.microsoft.com/office/powerpoint/2010/main" val="1897972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A9AF0-8256-40ED-92D8-8450667D97CE}"/>
              </a:ext>
            </a:extLst>
          </p:cNvPr>
          <p:cNvSpPr>
            <a:spLocks noGrp="1"/>
          </p:cNvSpPr>
          <p:nvPr>
            <p:ph type="title"/>
          </p:nvPr>
        </p:nvSpPr>
        <p:spPr/>
        <p:txBody>
          <a:bodyPr/>
          <a:lstStyle/>
          <a:p>
            <a:r>
              <a:rPr lang="en-US" dirty="0"/>
              <a:t>More Things to Consider</a:t>
            </a:r>
          </a:p>
        </p:txBody>
      </p:sp>
      <p:sp>
        <p:nvSpPr>
          <p:cNvPr id="3" name="Content Placeholder 2">
            <a:extLst>
              <a:ext uri="{FF2B5EF4-FFF2-40B4-BE49-F238E27FC236}">
                <a16:creationId xmlns:a16="http://schemas.microsoft.com/office/drawing/2014/main" id="{2D6987DF-4EF0-4464-AB57-7B8B00594BD9}"/>
              </a:ext>
            </a:extLst>
          </p:cNvPr>
          <p:cNvSpPr>
            <a:spLocks noGrp="1"/>
          </p:cNvSpPr>
          <p:nvPr>
            <p:ph idx="1"/>
          </p:nvPr>
        </p:nvSpPr>
        <p:spPr/>
        <p:txBody>
          <a:bodyPr/>
          <a:lstStyle/>
          <a:p>
            <a:r>
              <a:rPr lang="en-US" sz="2400" dirty="0"/>
              <a:t>Existing “defining” control in area</a:t>
            </a:r>
          </a:p>
          <a:p>
            <a:r>
              <a:rPr lang="en-US" sz="2400" dirty="0"/>
              <a:t>How was study conducted?</a:t>
            </a:r>
          </a:p>
          <a:p>
            <a:r>
              <a:rPr lang="en-US" sz="2400" dirty="0"/>
              <a:t>Any Known or suspected motion?</a:t>
            </a:r>
          </a:p>
          <a:p>
            <a:endParaRPr lang="en-US" dirty="0"/>
          </a:p>
        </p:txBody>
      </p:sp>
      <p:sp>
        <p:nvSpPr>
          <p:cNvPr id="4" name="Slide Number Placeholder 3">
            <a:extLst>
              <a:ext uri="{FF2B5EF4-FFF2-40B4-BE49-F238E27FC236}">
                <a16:creationId xmlns:a16="http://schemas.microsoft.com/office/drawing/2014/main" id="{745FDC3F-9C0A-4390-8EC3-EE405C146BD4}"/>
              </a:ext>
            </a:extLst>
          </p:cNvPr>
          <p:cNvSpPr>
            <a:spLocks noGrp="1"/>
          </p:cNvSpPr>
          <p:nvPr>
            <p:ph type="sldNum" sz="quarter" idx="10"/>
          </p:nvPr>
        </p:nvSpPr>
        <p:spPr/>
        <p:txBody>
          <a:bodyPr/>
          <a:lstStyle/>
          <a:p>
            <a:pPr>
              <a:defRPr/>
            </a:pPr>
            <a:fld id="{C5F2528D-3DCC-4703-A93F-283267CE6B31}" type="slidenum">
              <a:rPr lang="en-US" altLang="en-US" smtClean="0"/>
              <a:pPr>
                <a:defRPr/>
              </a:pPr>
              <a:t>7</a:t>
            </a:fld>
            <a:endParaRPr lang="en-US" altLang="en-US"/>
          </a:p>
        </p:txBody>
      </p:sp>
      <p:sp>
        <p:nvSpPr>
          <p:cNvPr id="5" name="Date Placeholder 4">
            <a:extLst>
              <a:ext uri="{FF2B5EF4-FFF2-40B4-BE49-F238E27FC236}">
                <a16:creationId xmlns:a16="http://schemas.microsoft.com/office/drawing/2014/main" id="{23045F1B-1578-4400-925C-D4DB7124FEA7}"/>
              </a:ext>
            </a:extLst>
          </p:cNvPr>
          <p:cNvSpPr>
            <a:spLocks noGrp="1"/>
          </p:cNvSpPr>
          <p:nvPr>
            <p:ph type="dt" sz="half" idx="10"/>
          </p:nvPr>
        </p:nvSpPr>
        <p:spPr/>
        <p:txBody>
          <a:bodyPr/>
          <a:lstStyle/>
          <a:p>
            <a:r>
              <a:rPr lang="en-US"/>
              <a:t>06/06/2025</a:t>
            </a:r>
          </a:p>
        </p:txBody>
      </p:sp>
    </p:spTree>
    <p:extLst>
      <p:ext uri="{BB962C8B-B14F-4D97-AF65-F5344CB8AC3E}">
        <p14:creationId xmlns:p14="http://schemas.microsoft.com/office/powerpoint/2010/main" val="80533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882F7-865F-47F2-A5B1-F5E4F458786A}"/>
              </a:ext>
            </a:extLst>
          </p:cNvPr>
          <p:cNvSpPr>
            <a:spLocks noGrp="1"/>
          </p:cNvSpPr>
          <p:nvPr>
            <p:ph type="title"/>
          </p:nvPr>
        </p:nvSpPr>
        <p:spPr/>
        <p:txBody>
          <a:bodyPr/>
          <a:lstStyle/>
          <a:p>
            <a:r>
              <a:rPr lang="en-US" dirty="0"/>
              <a:t>Academic Exercise</a:t>
            </a:r>
          </a:p>
        </p:txBody>
      </p:sp>
      <p:sp>
        <p:nvSpPr>
          <p:cNvPr id="9" name="Content Placeholder 8">
            <a:extLst>
              <a:ext uri="{FF2B5EF4-FFF2-40B4-BE49-F238E27FC236}">
                <a16:creationId xmlns:a16="http://schemas.microsoft.com/office/drawing/2014/main" id="{10BCD081-F0C1-4F24-B1C4-2DC46A422635}"/>
              </a:ext>
            </a:extLst>
          </p:cNvPr>
          <p:cNvSpPr>
            <a:spLocks noGrp="1"/>
          </p:cNvSpPr>
          <p:nvPr>
            <p:ph idx="1"/>
          </p:nvPr>
        </p:nvSpPr>
        <p:spPr>
          <a:xfrm>
            <a:off x="382137" y="2654489"/>
            <a:ext cx="8229600" cy="2283031"/>
          </a:xfrm>
        </p:spPr>
        <p:txBody>
          <a:bodyPr>
            <a:normAutofit fontScale="92500" lnSpcReduction="20000"/>
          </a:bodyPr>
          <a:lstStyle/>
          <a:p>
            <a:r>
              <a:rPr lang="en-US" dirty="0"/>
              <a:t>Structure is in Zone AE, EL 10 (NAVD 88)</a:t>
            </a:r>
          </a:p>
          <a:p>
            <a:r>
              <a:rPr lang="en-US" dirty="0"/>
              <a:t>A quick look at recent LiDAR puts Lowest Adjacent Grade at about 8’+/-</a:t>
            </a:r>
          </a:p>
          <a:p>
            <a:r>
              <a:rPr lang="en-US" dirty="0"/>
              <a:t>Site visit (street view), shows what looks to be about 1’ of frost wall/foundation above grade.</a:t>
            </a:r>
          </a:p>
        </p:txBody>
      </p:sp>
      <p:sp>
        <p:nvSpPr>
          <p:cNvPr id="3" name="Date Placeholder 2">
            <a:extLst>
              <a:ext uri="{FF2B5EF4-FFF2-40B4-BE49-F238E27FC236}">
                <a16:creationId xmlns:a16="http://schemas.microsoft.com/office/drawing/2014/main" id="{8F824D42-8979-4AD9-874E-218EE6D7BA77}"/>
              </a:ext>
            </a:extLst>
          </p:cNvPr>
          <p:cNvSpPr>
            <a:spLocks noGrp="1"/>
          </p:cNvSpPr>
          <p:nvPr>
            <p:ph type="dt" sz="half" idx="10"/>
          </p:nvPr>
        </p:nvSpPr>
        <p:spPr/>
        <p:txBody>
          <a:bodyPr/>
          <a:lstStyle/>
          <a:p>
            <a:r>
              <a:rPr lang="en-US"/>
              <a:t>06/06/2025</a:t>
            </a:r>
          </a:p>
        </p:txBody>
      </p:sp>
      <p:sp>
        <p:nvSpPr>
          <p:cNvPr id="4" name="Slide Number Placeholder 3">
            <a:extLst>
              <a:ext uri="{FF2B5EF4-FFF2-40B4-BE49-F238E27FC236}">
                <a16:creationId xmlns:a16="http://schemas.microsoft.com/office/drawing/2014/main" id="{6A64AA9A-AAAA-452A-B9CF-AF77D57928CC}"/>
              </a:ext>
            </a:extLst>
          </p:cNvPr>
          <p:cNvSpPr>
            <a:spLocks noGrp="1"/>
          </p:cNvSpPr>
          <p:nvPr>
            <p:ph type="sldNum" sz="quarter" idx="12"/>
          </p:nvPr>
        </p:nvSpPr>
        <p:spPr/>
        <p:txBody>
          <a:bodyPr/>
          <a:lstStyle/>
          <a:p>
            <a:fld id="{D3D538F9-49A3-B84F-B36B-A7030CDE5D5B}" type="slidenum">
              <a:rPr lang="en-US" smtClean="0"/>
              <a:t>8</a:t>
            </a:fld>
            <a:endParaRPr lang="en-US"/>
          </a:p>
        </p:txBody>
      </p:sp>
      <p:sp>
        <p:nvSpPr>
          <p:cNvPr id="6" name="TextBox 5">
            <a:extLst>
              <a:ext uri="{FF2B5EF4-FFF2-40B4-BE49-F238E27FC236}">
                <a16:creationId xmlns:a16="http://schemas.microsoft.com/office/drawing/2014/main" id="{B0E21CA1-1435-48FE-9F13-D19732A79859}"/>
              </a:ext>
            </a:extLst>
          </p:cNvPr>
          <p:cNvSpPr txBox="1"/>
          <p:nvPr/>
        </p:nvSpPr>
        <p:spPr>
          <a:xfrm>
            <a:off x="777922" y="1207825"/>
            <a:ext cx="7792872" cy="1569660"/>
          </a:xfrm>
          <a:prstGeom prst="rect">
            <a:avLst/>
          </a:prstGeom>
          <a:noFill/>
        </p:spPr>
        <p:txBody>
          <a:bodyPr wrap="square" rtlCol="0">
            <a:spAutoFit/>
          </a:bodyPr>
          <a:lstStyle/>
          <a:p>
            <a:r>
              <a:rPr lang="en-US" sz="2400" dirty="0">
                <a:latin typeface="+mj-lt"/>
              </a:rPr>
              <a:t>The year is 2028, and you have been contacted to conduct a survey that will establish vertical control and produce an elevation certificate for flood insurance. Here is what we know:</a:t>
            </a:r>
          </a:p>
        </p:txBody>
      </p:sp>
    </p:spTree>
    <p:extLst>
      <p:ext uri="{BB962C8B-B14F-4D97-AF65-F5344CB8AC3E}">
        <p14:creationId xmlns:p14="http://schemas.microsoft.com/office/powerpoint/2010/main" val="1158003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51687-AA2F-4033-BB7B-B31C534B300B}"/>
              </a:ext>
            </a:extLst>
          </p:cNvPr>
          <p:cNvSpPr>
            <a:spLocks noGrp="1"/>
          </p:cNvSpPr>
          <p:nvPr>
            <p:ph type="title"/>
          </p:nvPr>
        </p:nvSpPr>
        <p:spPr/>
        <p:txBody>
          <a:bodyPr/>
          <a:lstStyle/>
          <a:p>
            <a:r>
              <a:rPr lang="en-US" dirty="0"/>
              <a:t>What we know cont.</a:t>
            </a:r>
          </a:p>
        </p:txBody>
      </p:sp>
      <p:sp>
        <p:nvSpPr>
          <p:cNvPr id="3" name="Content Placeholder 2">
            <a:extLst>
              <a:ext uri="{FF2B5EF4-FFF2-40B4-BE49-F238E27FC236}">
                <a16:creationId xmlns:a16="http://schemas.microsoft.com/office/drawing/2014/main" id="{B70C850B-E97D-4BAA-A6AB-C73A0904891D}"/>
              </a:ext>
            </a:extLst>
          </p:cNvPr>
          <p:cNvSpPr>
            <a:spLocks noGrp="1"/>
          </p:cNvSpPr>
          <p:nvPr>
            <p:ph idx="1"/>
          </p:nvPr>
        </p:nvSpPr>
        <p:spPr/>
        <p:txBody>
          <a:bodyPr/>
          <a:lstStyle/>
          <a:p>
            <a:r>
              <a:rPr lang="en-US" dirty="0"/>
              <a:t>Nearest NAVD 88 control points are about 1 mile and two miles away.</a:t>
            </a:r>
          </a:p>
          <a:p>
            <a:r>
              <a:rPr lang="en-US" dirty="0"/>
              <a:t>There are couple of old USGS marks with NGVD 29 heights a few hundred yards away.</a:t>
            </a:r>
          </a:p>
          <a:p>
            <a:r>
              <a:rPr lang="en-US" dirty="0"/>
              <a:t>You have GNSS equipment, and access to OPUS and RTN</a:t>
            </a:r>
          </a:p>
        </p:txBody>
      </p:sp>
      <p:sp>
        <p:nvSpPr>
          <p:cNvPr id="4" name="Date Placeholder 3">
            <a:extLst>
              <a:ext uri="{FF2B5EF4-FFF2-40B4-BE49-F238E27FC236}">
                <a16:creationId xmlns:a16="http://schemas.microsoft.com/office/drawing/2014/main" id="{52E63505-08CE-4DD1-99DD-B72A34FC3EEE}"/>
              </a:ext>
            </a:extLst>
          </p:cNvPr>
          <p:cNvSpPr>
            <a:spLocks noGrp="1"/>
          </p:cNvSpPr>
          <p:nvPr>
            <p:ph type="dt" sz="half" idx="10"/>
          </p:nvPr>
        </p:nvSpPr>
        <p:spPr/>
        <p:txBody>
          <a:bodyPr/>
          <a:lstStyle/>
          <a:p>
            <a:r>
              <a:rPr lang="en-US"/>
              <a:t>06/06/2025</a:t>
            </a:r>
          </a:p>
        </p:txBody>
      </p:sp>
      <p:sp>
        <p:nvSpPr>
          <p:cNvPr id="5" name="Slide Number Placeholder 4">
            <a:extLst>
              <a:ext uri="{FF2B5EF4-FFF2-40B4-BE49-F238E27FC236}">
                <a16:creationId xmlns:a16="http://schemas.microsoft.com/office/drawing/2014/main" id="{59D39C4D-15BB-42BD-AC5A-433DCD218C64}"/>
              </a:ext>
            </a:extLst>
          </p:cNvPr>
          <p:cNvSpPr>
            <a:spLocks noGrp="1"/>
          </p:cNvSpPr>
          <p:nvPr>
            <p:ph type="sldNum" sz="quarter" idx="12"/>
          </p:nvPr>
        </p:nvSpPr>
        <p:spPr/>
        <p:txBody>
          <a:bodyPr/>
          <a:lstStyle/>
          <a:p>
            <a:fld id="{D3D538F9-49A3-B84F-B36B-A7030CDE5D5B}" type="slidenum">
              <a:rPr lang="en-US" smtClean="0"/>
              <a:t>9</a:t>
            </a:fld>
            <a:endParaRPr lang="en-US"/>
          </a:p>
        </p:txBody>
      </p:sp>
    </p:spTree>
    <p:extLst>
      <p:ext uri="{BB962C8B-B14F-4D97-AF65-F5344CB8AC3E}">
        <p14:creationId xmlns:p14="http://schemas.microsoft.com/office/powerpoint/2010/main" val="1203810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08 compliant NGS 2022 powerpoint_template_widescreen2" id="{A38E114E-F7B4-4925-8AED-4E72AAE06EE2}" vid="{4A125BD5-4760-411E-BA3C-E105BC9D2A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powerpoint_template_widescreen_508</Template>
  <TotalTime>12658</TotalTime>
  <Words>1214</Words>
  <Application>Microsoft Office PowerPoint</Application>
  <PresentationFormat>On-screen Show (16:9)</PresentationFormat>
  <Paragraphs>321</Paragraphs>
  <Slides>28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Gill Sans MT</vt:lpstr>
      <vt:lpstr>Times New Roman</vt:lpstr>
      <vt:lpstr>Office Theme</vt:lpstr>
      <vt:lpstr>Reaching New Heights</vt:lpstr>
      <vt:lpstr>NAPGD2022 a New Paradigm</vt:lpstr>
      <vt:lpstr>Some New Scenarios </vt:lpstr>
      <vt:lpstr>Academic Exercise</vt:lpstr>
      <vt:lpstr>Submit a few answers in the question box</vt:lpstr>
      <vt:lpstr>Some Things to Consider</vt:lpstr>
      <vt:lpstr>More Things to Consider</vt:lpstr>
      <vt:lpstr>Academic Exercise</vt:lpstr>
      <vt:lpstr>What we know cont.</vt:lpstr>
      <vt:lpstr>What method do you want to use?</vt:lpstr>
      <vt:lpstr>Errors Associated with GNSS Heights </vt:lpstr>
      <vt:lpstr>Setup Error</vt:lpstr>
      <vt:lpstr>GSVS Equipment Calibration</vt:lpstr>
      <vt:lpstr>Two-meter fixed height pole???</vt:lpstr>
      <vt:lpstr>Ellipsoid Height Accuracy</vt:lpstr>
      <vt:lpstr>OPUS Accuracy (Datum)</vt:lpstr>
      <vt:lpstr>RT Accuracy (Datum)</vt:lpstr>
      <vt:lpstr>Summary on RT Accuracy</vt:lpstr>
      <vt:lpstr>Repeat Occupations</vt:lpstr>
      <vt:lpstr>OPUS-Projects Accuracy (Datum)</vt:lpstr>
      <vt:lpstr>Geoid Error</vt:lpstr>
      <vt:lpstr>Estimate Errors Up Front</vt:lpstr>
      <vt:lpstr>PowerPoint Presentation</vt:lpstr>
      <vt:lpstr>PowerPoint Presentation</vt:lpstr>
      <vt:lpstr>VERTCON4 Error NAVD88 to NAPGD2022</vt:lpstr>
      <vt:lpstr>Height Options</vt:lpstr>
      <vt:lpstr>Bottom Line</vt:lpstr>
      <vt:lpstr>Questions?</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Martin</dc:creator>
  <cp:lastModifiedBy>Dan Martin</cp:lastModifiedBy>
  <cp:revision>147</cp:revision>
  <dcterms:created xsi:type="dcterms:W3CDTF">2024-12-09T14:55:22Z</dcterms:created>
  <dcterms:modified xsi:type="dcterms:W3CDTF">2025-06-06T12:18:38Z</dcterms:modified>
</cp:coreProperties>
</file>