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5"/>
  </p:notesMasterIdLst>
  <p:sldIdLst>
    <p:sldId id="256" r:id="rId3"/>
    <p:sldId id="281" r:id="rId4"/>
    <p:sldId id="257" r:id="rId5"/>
    <p:sldId id="265" r:id="rId6"/>
    <p:sldId id="276" r:id="rId7"/>
    <p:sldId id="278" r:id="rId8"/>
    <p:sldId id="258" r:id="rId9"/>
    <p:sldId id="279" r:id="rId10"/>
    <p:sldId id="280" r:id="rId11"/>
    <p:sldId id="282" r:id="rId12"/>
    <p:sldId id="284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1A4B0-D059-4531-B1F4-BBF47D262BF4}" type="datetimeFigureOut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C0525-1E9A-4E75-B46C-F893A014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53E0E-E9E2-4375-9E58-CCC69DDBB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068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four plates/regions in which we</a:t>
            </a:r>
            <a:r>
              <a:rPr lang="en-US" baseline="0" dirty="0" smtClean="0"/>
              <a:t> are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7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Plenty of sites</a:t>
            </a:r>
            <a:r>
              <a:rPr lang="en-US" baseline="0" dirty="0" smtClean="0"/>
              <a:t> are available. </a:t>
            </a:r>
          </a:p>
          <a:p>
            <a:r>
              <a:rPr lang="en-US" baseline="0" dirty="0" smtClean="0"/>
              <a:t>	Guam/CNMI is a unique issue but one we’re moving forward on with recent work</a:t>
            </a:r>
          </a:p>
          <a:p>
            <a:r>
              <a:rPr lang="en-US" baseline="0" dirty="0" smtClean="0"/>
              <a:t>	The Pacific has nominally enough for the EPP but we’ll collaborate with GGIM-AP to make it more robust (use of IGS sites)</a:t>
            </a:r>
          </a:p>
          <a:p>
            <a:r>
              <a:rPr lang="en-US" baseline="0" dirty="0" smtClean="0"/>
              <a:t>	NA has plenty of options</a:t>
            </a:r>
          </a:p>
          <a:p>
            <a:r>
              <a:rPr lang="en-US" baseline="0" dirty="0" smtClean="0"/>
              <a:t>	However, only site exists on the Caribbean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Plenty</a:t>
            </a:r>
            <a:r>
              <a:rPr lang="en-US" baseline="0" dirty="0" smtClean="0"/>
              <a:t> of other stations exist, but we necessarily want them to be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in a stable region – eliminates boundary sites (the most numerous)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have demonstrated stability</a:t>
            </a:r>
            <a:endParaRPr lang="en-US" dirty="0" smtClean="0"/>
          </a:p>
          <a:p>
            <a:r>
              <a:rPr lang="en-US" dirty="0" smtClean="0"/>
              <a:t>	have</a:t>
            </a:r>
            <a:r>
              <a:rPr lang="en-US" baseline="0" dirty="0" smtClean="0"/>
              <a:t> a time series of several years</a:t>
            </a:r>
          </a:p>
          <a:p>
            <a:r>
              <a:rPr lang="en-US" baseline="0" dirty="0" smtClean="0"/>
              <a:t>	not have too many gaps (though this would be mitigated by adoption as FCORS through a MOA)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4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work on determining geologic stability already exists.</a:t>
            </a:r>
          </a:p>
          <a:p>
            <a:r>
              <a:rPr lang="en-US" dirty="0" smtClean="0"/>
              <a:t>However,</a:t>
            </a:r>
            <a:r>
              <a:rPr lang="en-US" baseline="0" dirty="0" smtClean="0"/>
              <a:t> the more stable regions typically don’t have many islands and, therefore, available </a:t>
            </a:r>
            <a:r>
              <a:rPr lang="en-US" baseline="0" dirty="0" err="1" smtClean="0"/>
              <a:t>cGNSS</a:t>
            </a:r>
            <a:r>
              <a:rPr lang="en-US" baseline="0" dirty="0" smtClean="0"/>
              <a:t> stations in these regions.</a:t>
            </a:r>
          </a:p>
          <a:p>
            <a:r>
              <a:rPr lang="en-US" baseline="0" dirty="0" smtClean="0"/>
              <a:t>With St. Croix in he east, another station in the west and one near the middle would be optimal.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8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1933-727F-41BA-865B-376A9C36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C372-CCF9-4643-BF51-FBA97B614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C953-54ED-4B6A-8263-CA8A6338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9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621D-B3D1-422D-955B-1C2DBCF4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FB8-545A-4751-9156-76485D11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7ED1-32F4-4695-864F-3D6AF1CD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CFE3-3DE0-4D9C-9184-3998040D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18-E41A-445E-8A23-8E462640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97D-4528-4AE6-A38E-B087B15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6F02-B1F6-446A-8B71-1E9EDCD8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72E1-1169-4B87-B618-068E45B7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5CDFA-A458-450F-893B-6DE860C4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251FB-A298-4BF4-9AFA-C493FE6E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dirty="0"/>
              <a:t>Criteria for Selection Continuous GNSS Sites through North America in Support of NATRF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828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Daniel R. Roman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Chief Geodesist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North American Geodesy: Updates to Geopotential </a:t>
            </a:r>
            <a:r>
              <a:rPr lang="en-CA" dirty="0" err="1"/>
              <a:t>Datums</a:t>
            </a:r>
            <a:r>
              <a:rPr lang="en-CA" dirty="0"/>
              <a:t> and Reference Frames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Needed for NATRF 2022?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z="2400" dirty="0"/>
              <a:t>Each frame will </a:t>
            </a:r>
            <a:r>
              <a:rPr lang="en-US" sz="2400" dirty="0" smtClean="0"/>
              <a:t>get </a:t>
            </a:r>
            <a:r>
              <a:rPr lang="en-US" sz="2400" dirty="0"/>
              <a:t>3 parameters</a:t>
            </a:r>
          </a:p>
          <a:p>
            <a:pPr marL="685800" lvl="1">
              <a:buFontTx/>
              <a:buChar char="-"/>
            </a:pPr>
            <a:r>
              <a:rPr lang="en-US" sz="2000" dirty="0"/>
              <a:t>Euler Pole Latitude</a:t>
            </a:r>
          </a:p>
          <a:p>
            <a:pPr marL="685800" lvl="1">
              <a:buFontTx/>
              <a:buChar char="-"/>
            </a:pPr>
            <a:r>
              <a:rPr lang="en-US" sz="2000" dirty="0"/>
              <a:t>Euler Pole Longitude</a:t>
            </a:r>
          </a:p>
          <a:p>
            <a:pPr marL="685800" lvl="1">
              <a:buFontTx/>
              <a:buChar char="-"/>
            </a:pPr>
            <a:r>
              <a:rPr lang="en-US" sz="2000" dirty="0"/>
              <a:t>Rotation rate (rad/</a:t>
            </a:r>
            <a:r>
              <a:rPr lang="en-US" sz="2000" dirty="0" err="1"/>
              <a:t>yr</a:t>
            </a:r>
            <a:r>
              <a:rPr lang="en-US" sz="2000" dirty="0" smtClean="0"/>
              <a:t>)</a:t>
            </a:r>
            <a:endParaRPr lang="en-US" sz="2400" dirty="0"/>
          </a:p>
          <a:p>
            <a:r>
              <a:rPr lang="en-US" sz="2400" dirty="0"/>
              <a:t>Used to </a:t>
            </a:r>
            <a:r>
              <a:rPr lang="en-US" sz="2400" dirty="0" smtClean="0"/>
              <a:t>compute time-dependent TRF2022 coordinates </a:t>
            </a:r>
            <a:r>
              <a:rPr lang="en-US" sz="2400" dirty="0"/>
              <a:t>from time-dependent ITRF </a:t>
            </a:r>
            <a:r>
              <a:rPr lang="en-US" sz="2400" dirty="0" smtClean="0"/>
              <a:t>coordinates</a:t>
            </a:r>
            <a:endParaRPr lang="en-US" sz="2400" dirty="0"/>
          </a:p>
          <a:p>
            <a:r>
              <a:rPr lang="en-US" sz="2400" dirty="0" smtClean="0"/>
              <a:t>To calculate a Stable North America Reference Frame, you need “stable” points </a:t>
            </a:r>
            <a:endParaRPr lang="en-US" sz="24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48700"/>
            <a:ext cx="4038600" cy="3628963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FCFE3-3DE0-4D9C-9184-3998040DA5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velocities after Repro1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5" y="1597099"/>
            <a:ext cx="7615018" cy="34327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North American Geodesy: Updates to Geopotential </a:t>
            </a:r>
            <a:r>
              <a:rPr lang="en-US" altLang="en-US" dirty="0" err="1" smtClean="0"/>
              <a:t>Datums</a:t>
            </a:r>
            <a:r>
              <a:rPr lang="en-US" altLang="en-US" dirty="0" smtClean="0"/>
              <a:t> and Reference Frames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0" y="1536969"/>
            <a:ext cx="2913999" cy="2551543"/>
          </a:xfrm>
        </p:spPr>
      </p:pic>
      <p:sp>
        <p:nvSpPr>
          <p:cNvPr id="12" name="TextBox 11"/>
          <p:cNvSpPr txBox="1"/>
          <p:nvPr/>
        </p:nvSpPr>
        <p:spPr>
          <a:xfrm>
            <a:off x="710121" y="5029197"/>
            <a:ext cx="7050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Residuals after ITRF2008 rotation removed</a:t>
            </a:r>
          </a:p>
          <a:p>
            <a:r>
              <a:rPr lang="en-US" dirty="0" smtClean="0"/>
              <a:t>Note scale difference between West (10 mm/</a:t>
            </a:r>
            <a:r>
              <a:rPr lang="en-US" dirty="0" err="1" smtClean="0"/>
              <a:t>yr</a:t>
            </a:r>
            <a:r>
              <a:rPr lang="en-US" dirty="0" smtClean="0"/>
              <a:t>) and east (2 mm/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also residual motion towards GIA uplift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Coordination is necessary for four plates</a:t>
            </a:r>
          </a:p>
          <a:p>
            <a:r>
              <a:rPr lang="en-US" dirty="0" smtClean="0"/>
              <a:t>Supplemental data available via collaboration</a:t>
            </a:r>
          </a:p>
          <a:p>
            <a:pPr lvl="1"/>
            <a:r>
              <a:rPr lang="en-US" dirty="0" smtClean="0"/>
              <a:t>CATRF – UNAVCO/SIRGAS/Others</a:t>
            </a:r>
          </a:p>
          <a:p>
            <a:pPr lvl="1"/>
            <a:r>
              <a:rPr lang="en-US" dirty="0" smtClean="0"/>
              <a:t>MATRF – largely handled by Campaign Surveys</a:t>
            </a:r>
          </a:p>
          <a:p>
            <a:pPr lvl="2"/>
            <a:r>
              <a:rPr lang="en-US" dirty="0" smtClean="0"/>
              <a:t>Too few CORS at this time</a:t>
            </a:r>
          </a:p>
          <a:p>
            <a:pPr lvl="1"/>
            <a:r>
              <a:rPr lang="en-US" dirty="0" smtClean="0"/>
              <a:t>PATRF – APREF</a:t>
            </a:r>
          </a:p>
          <a:p>
            <a:pPr lvl="1"/>
            <a:r>
              <a:rPr lang="en-US" dirty="0" smtClean="0"/>
              <a:t>NATRF – CACS network and possibly Mexico/Cuba</a:t>
            </a:r>
          </a:p>
          <a:p>
            <a:pPr lvl="2"/>
            <a:r>
              <a:rPr lang="en-US" dirty="0" smtClean="0"/>
              <a:t>NATRF problematic because of convolution of GIA and plate rotation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Part 1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ied </a:t>
            </a:r>
            <a:r>
              <a:rPr lang="en-US" dirty="0"/>
              <a:t>to most recent </a:t>
            </a:r>
            <a:r>
              <a:rPr lang="en-US" dirty="0" smtClean="0"/>
              <a:t>ITRF</a:t>
            </a:r>
          </a:p>
          <a:p>
            <a:r>
              <a:rPr lang="en-US" dirty="0" smtClean="0"/>
              <a:t> Epoch </a:t>
            </a:r>
            <a:r>
              <a:rPr lang="en-US" dirty="0"/>
              <a:t>date </a:t>
            </a:r>
            <a:r>
              <a:rPr lang="en-US" dirty="0" smtClean="0"/>
              <a:t>– </a:t>
            </a:r>
            <a:r>
              <a:rPr lang="en-US" dirty="0"/>
              <a:t>likely 2020.0</a:t>
            </a:r>
          </a:p>
          <a:p>
            <a:r>
              <a:rPr lang="en-US" dirty="0" smtClean="0"/>
              <a:t>Four regions : North </a:t>
            </a:r>
            <a:r>
              <a:rPr lang="en-US" dirty="0"/>
              <a:t>America, Pacific, </a:t>
            </a:r>
            <a:r>
              <a:rPr lang="en-US" dirty="0" smtClean="0"/>
              <a:t>Caribbean </a:t>
            </a:r>
            <a:r>
              <a:rPr lang="en-US" dirty="0"/>
              <a:t>and Mariana</a:t>
            </a:r>
          </a:p>
          <a:p>
            <a:r>
              <a:rPr lang="en-US" dirty="0"/>
              <a:t>At epoch date, all </a:t>
            </a:r>
            <a:r>
              <a:rPr lang="en-US" dirty="0" smtClean="0"/>
              <a:t>TRF = ITRF</a:t>
            </a:r>
            <a:endParaRPr lang="en-US" dirty="0"/>
          </a:p>
          <a:p>
            <a:r>
              <a:rPr lang="en-US" dirty="0" smtClean="0"/>
              <a:t>Then TRF’s rotate about EPP </a:t>
            </a:r>
          </a:p>
          <a:p>
            <a:r>
              <a:rPr lang="en-US" dirty="0" smtClean="0"/>
              <a:t>Velocity </a:t>
            </a:r>
            <a:r>
              <a:rPr lang="en-US" dirty="0"/>
              <a:t>models describe motion </a:t>
            </a:r>
            <a:r>
              <a:rPr lang="en-US" dirty="0" smtClean="0"/>
              <a:t>in each </a:t>
            </a:r>
            <a:r>
              <a:rPr lang="en-US" dirty="0"/>
              <a:t>frame</a:t>
            </a:r>
          </a:p>
          <a:p>
            <a:r>
              <a:rPr lang="en-US" dirty="0"/>
              <a:t>Access via OPUS tool </a:t>
            </a:r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200"/>
            <a:ext cx="308216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North American Geodesy: Updates to Geopotential </a:t>
            </a:r>
            <a:r>
              <a:rPr lang="en-US" dirty="0" err="1" smtClean="0"/>
              <a:t>Datums</a:t>
            </a:r>
            <a:r>
              <a:rPr lang="en-US" dirty="0" smtClean="0"/>
              <a:t> and Reference Frames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NSRS in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Densified ITRF model</a:t>
            </a:r>
          </a:p>
          <a:p>
            <a:r>
              <a:rPr lang="en-US" dirty="0"/>
              <a:t>Control stations</a:t>
            </a:r>
          </a:p>
          <a:p>
            <a:pPr lvl="1"/>
            <a:r>
              <a:rPr lang="en-US" dirty="0" smtClean="0"/>
              <a:t>FCORS/IGS sites &lt;=&gt; ITRF</a:t>
            </a:r>
            <a:endParaRPr lang="en-US" dirty="0"/>
          </a:p>
          <a:p>
            <a:pPr lvl="1"/>
            <a:r>
              <a:rPr lang="en-US" dirty="0" smtClean="0"/>
              <a:t>Subset chosen for EPP</a:t>
            </a:r>
          </a:p>
          <a:p>
            <a:r>
              <a:rPr lang="en-US" dirty="0" smtClean="0"/>
              <a:t>Four Frames after EPP</a:t>
            </a:r>
          </a:p>
          <a:p>
            <a:pPr lvl="1"/>
            <a:r>
              <a:rPr lang="en-US" dirty="0" smtClean="0"/>
              <a:t>CATRF (w/SIRGAS)</a:t>
            </a:r>
          </a:p>
          <a:p>
            <a:pPr lvl="1"/>
            <a:r>
              <a:rPr lang="en-US" dirty="0" smtClean="0"/>
              <a:t>MATRF (~ w/GGIM-AP/C.S.)</a:t>
            </a:r>
          </a:p>
          <a:p>
            <a:pPr lvl="1"/>
            <a:r>
              <a:rPr lang="en-US" dirty="0" smtClean="0"/>
              <a:t>PATRF (w/GGIM-AP)</a:t>
            </a:r>
          </a:p>
          <a:p>
            <a:pPr lvl="1"/>
            <a:r>
              <a:rPr lang="en-US" dirty="0"/>
              <a:t>NATRF (IAG 1.3c/SNARF 2.0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Intra-Frame Velocity Models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88883"/>
            <a:ext cx="4038600" cy="29485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7ED1-32F4-4695-864F-3D6AF1CD9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457200"/>
            <a:ext cx="9170632" cy="644129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Collocated + Density + Euler + Additional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415" y="1458426"/>
            <a:ext cx="6865144" cy="4579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5" y="3973849"/>
            <a:ext cx="1506455" cy="9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CORS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7950"/>
            <a:ext cx="7384975" cy="51104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CATRF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CORS-Caribbean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COCONet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78063"/>
            <a:ext cx="4041775" cy="29449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8064"/>
            <a:ext cx="4040188" cy="2921050"/>
          </a:xfrm>
        </p:spPr>
      </p:pic>
    </p:spTree>
    <p:extLst>
      <p:ext uri="{BB962C8B-B14F-4D97-AF65-F5344CB8AC3E}">
        <p14:creationId xmlns:p14="http://schemas.microsoft.com/office/powerpoint/2010/main" val="27921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(DEMETS 2007)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7121"/>
            <a:ext cx="8229600" cy="468566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0" y="3835653"/>
            <a:ext cx="228600" cy="2029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3124200"/>
            <a:ext cx="228600" cy="2029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2895600"/>
            <a:ext cx="228600" cy="2029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PATRF/MATRF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CORS-Pacific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APREF (Geosciences Australia)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85886"/>
            <a:ext cx="4041775" cy="25292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881"/>
            <a:ext cx="4040188" cy="2509276"/>
          </a:xfrm>
        </p:spPr>
      </p:pic>
    </p:spTree>
    <p:extLst>
      <p:ext uri="{BB962C8B-B14F-4D97-AF65-F5344CB8AC3E}">
        <p14:creationId xmlns:p14="http://schemas.microsoft.com/office/powerpoint/2010/main" val="39584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NATRF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CORS-North America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7999"/>
            <a:ext cx="4040188" cy="23622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CACS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33809"/>
            <a:ext cx="4041775" cy="323342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124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North American Geodesy: Updates to Geopotential Datums and Reference Frames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CGU Annual Meeting    10-14 June 2018  Niagara Falls, ONT, Canada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FCFE3-3DE0-4D9C-9184-3998040DA5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590</Words>
  <Application>Microsoft Office PowerPoint</Application>
  <PresentationFormat>On-screen Show (4:3)</PresentationFormat>
  <Paragraphs>104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Custom Design</vt:lpstr>
      <vt:lpstr>Office Theme</vt:lpstr>
      <vt:lpstr>Criteria for Selection Continuous GNSS Sites through North America in Support of NATRF 2022</vt:lpstr>
      <vt:lpstr>Blueprint Part 1</vt:lpstr>
      <vt:lpstr>NSRS in 2022</vt:lpstr>
      <vt:lpstr>Collocated + Density + Euler + Additional</vt:lpstr>
      <vt:lpstr>NGS CORS Network</vt:lpstr>
      <vt:lpstr>CATRF</vt:lpstr>
      <vt:lpstr>Structure (DEMETS 2007)</vt:lpstr>
      <vt:lpstr>PATRF/MATRF</vt:lpstr>
      <vt:lpstr>NATRF</vt:lpstr>
      <vt:lpstr>What’s Needed for NATRF 2022?</vt:lpstr>
      <vt:lpstr>Horizontal velocities after Repro1</vt:lpstr>
      <vt:lpstr>Summary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user</cp:lastModifiedBy>
  <cp:revision>37</cp:revision>
  <dcterms:created xsi:type="dcterms:W3CDTF">2009-10-22T15:32:12Z</dcterms:created>
  <dcterms:modified xsi:type="dcterms:W3CDTF">2018-06-11T19:28:54Z</dcterms:modified>
</cp:coreProperties>
</file>