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7" r:id="rId1"/>
  </p:sldMasterIdLst>
  <p:notesMasterIdLst>
    <p:notesMasterId r:id="rId34"/>
  </p:notesMasterIdLst>
  <p:sldIdLst>
    <p:sldId id="257" r:id="rId2"/>
    <p:sldId id="325" r:id="rId3"/>
    <p:sldId id="323" r:id="rId4"/>
    <p:sldId id="1272" r:id="rId5"/>
    <p:sldId id="269" r:id="rId6"/>
    <p:sldId id="1262" r:id="rId7"/>
    <p:sldId id="274" r:id="rId8"/>
    <p:sldId id="1263" r:id="rId9"/>
    <p:sldId id="975" r:id="rId10"/>
    <p:sldId id="268" r:id="rId11"/>
    <p:sldId id="1265" r:id="rId12"/>
    <p:sldId id="970" r:id="rId13"/>
    <p:sldId id="971" r:id="rId14"/>
    <p:sldId id="972" r:id="rId15"/>
    <p:sldId id="973" r:id="rId16"/>
    <p:sldId id="1268" r:id="rId17"/>
    <p:sldId id="357" r:id="rId18"/>
    <p:sldId id="1269" r:id="rId19"/>
    <p:sldId id="1273" r:id="rId20"/>
    <p:sldId id="1349" r:id="rId21"/>
    <p:sldId id="1271" r:id="rId22"/>
    <p:sldId id="1281" r:id="rId23"/>
    <p:sldId id="1352" r:id="rId24"/>
    <p:sldId id="1353" r:id="rId25"/>
    <p:sldId id="382" r:id="rId26"/>
    <p:sldId id="1277" r:id="rId27"/>
    <p:sldId id="1278" r:id="rId28"/>
    <p:sldId id="1280" r:id="rId29"/>
    <p:sldId id="1284" r:id="rId30"/>
    <p:sldId id="1285" r:id="rId31"/>
    <p:sldId id="1355" r:id="rId32"/>
    <p:sldId id="1354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68" autoAdjust="0"/>
    <p:restoredTop sz="77143" autoAdjust="0"/>
  </p:normalViewPr>
  <p:slideViewPr>
    <p:cSldViewPr snapToGrid="0" snapToObjects="1">
      <p:cViewPr varScale="1">
        <p:scale>
          <a:sx n="130" d="100"/>
          <a:sy n="130" d="100"/>
        </p:scale>
        <p:origin x="1016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-16"/>
    </p:cViewPr>
  </p:notesTextViewPr>
  <p:sorterViewPr>
    <p:cViewPr varScale="1"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390C5-4237-47FC-86C3-09BD5C39BFD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DC412-F92B-4CB4-B8D2-FEEF3348F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45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DC412-F92B-4CB4-B8D2-FEEF3348FD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8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they are just centroid of builds - less of a problem. However, as you noted, this could still mean they get the wrong building depending on resolution.</a:t>
            </a:r>
          </a:p>
          <a:p>
            <a:endParaRPr lang="en-US" dirty="0"/>
          </a:p>
          <a:p>
            <a:r>
              <a:rPr lang="en-US" dirty="0"/>
              <a:t>Maybe re-processing GNSS observations for any data, if they have a need for higher resolution. Then they might use OPUS.</a:t>
            </a:r>
          </a:p>
          <a:p>
            <a:endParaRPr lang="en-US" dirty="0"/>
          </a:p>
          <a:p>
            <a:r>
              <a:rPr lang="en-US" dirty="0"/>
              <a:t>Emphasize that our new models will be available on our website and also in the ISO Geodetic Registry as well as necessary transformations between old and new.</a:t>
            </a:r>
          </a:p>
          <a:p>
            <a:endParaRPr lang="en-US" dirty="0"/>
          </a:p>
          <a:p>
            <a:r>
              <a:rPr lang="en-US" dirty="0"/>
              <a:t>We'll be happy to work with them if they can lay out what they have for geospatial data and the accuracy they need in any transformations.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DC412-F92B-4CB4-B8D2-FEEF3348FD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1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 on</a:t>
            </a:r>
            <a:r>
              <a:rPr lang="en-US" baseline="0" dirty="0"/>
              <a:t>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427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Epoch Coordinates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Epoch Coordinates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DC412-F92B-4CB4-B8D2-FEEF3348FDA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99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9E85C8-B7FF-4804-A116-6DC2022599E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038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189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ITRF fixed PLATE specific reference frame.  5</a:t>
            </a:r>
            <a:r>
              <a:rPr lang="en-US" baseline="30000" dirty="0"/>
              <a:t>th</a:t>
            </a:r>
            <a:r>
              <a:rPr lang="en-US" dirty="0"/>
              <a:t> frame will be SIRGAS</a:t>
            </a:r>
          </a:p>
          <a:p>
            <a:endParaRPr lang="en-US" dirty="0"/>
          </a:p>
          <a:p>
            <a:r>
              <a:rPr lang="en-US" dirty="0"/>
              <a:t>NSRS</a:t>
            </a:r>
            <a:r>
              <a:rPr lang="en-US" baseline="0" dirty="0"/>
              <a:t> Modernization Naming Conventions https://geodesy.noaa.gov/datums/newdatums/naming-convention.shtml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41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653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NGS, Canada, and Mexico released the </a:t>
            </a:r>
            <a:r>
              <a:rPr lang="en-US" u="none" dirty="0"/>
              <a:t>first-ever joint geoid model </a:t>
            </a:r>
            <a:r>
              <a:rPr lang="en-US" dirty="0"/>
              <a:t>between our countries xGEOID20.</a:t>
            </a:r>
          </a:p>
          <a:p>
            <a:r>
              <a:rPr lang="en-US" dirty="0"/>
              <a:t>The final GEOID2022 model will also be a joint model.</a:t>
            </a:r>
          </a:p>
          <a:p>
            <a:endParaRPr lang="en-US" dirty="0"/>
          </a:p>
          <a:p>
            <a:r>
              <a:rPr lang="en-US" dirty="0"/>
              <a:t>As noted in the Blueprint 2 document</a:t>
            </a:r>
          </a:p>
          <a:p>
            <a:r>
              <a:rPr lang="en-US" dirty="0"/>
              <a:t>https://geodesy.noaa.gov/library/pdfs/NOAA_TR_NOS_NGS_0064.pdf</a:t>
            </a:r>
          </a:p>
          <a:p>
            <a:endParaRPr lang="en-US" dirty="0"/>
          </a:p>
          <a:p>
            <a:r>
              <a:rPr lang="en-US" dirty="0"/>
              <a:t>NAPGD2022 will include all of the following</a:t>
            </a:r>
          </a:p>
          <a:p>
            <a:r>
              <a:rPr lang="en-US" dirty="0"/>
              <a:t>Geopotential Model</a:t>
            </a:r>
            <a:r>
              <a:rPr lang="en-US" baseline="0" dirty="0"/>
              <a:t> of 2022 (GM2022) will include:</a:t>
            </a:r>
          </a:p>
          <a:p>
            <a:r>
              <a:rPr lang="en-US" baseline="0" dirty="0"/>
              <a:t>	Static Geopotential model of 2022 (SGM2022)</a:t>
            </a:r>
          </a:p>
          <a:p>
            <a:r>
              <a:rPr lang="en-US" baseline="0" dirty="0"/>
              <a:t>	Dynamic Geopotential model of 2022 (DGM2022)</a:t>
            </a:r>
          </a:p>
          <a:p>
            <a:r>
              <a:rPr lang="en-US" baseline="0" dirty="0"/>
              <a:t>GEOID2022 will include:</a:t>
            </a:r>
          </a:p>
          <a:p>
            <a:r>
              <a:rPr lang="en-US" baseline="0" dirty="0"/>
              <a:t>	Static Geoid model of 2022 (SGEOID2022)</a:t>
            </a:r>
          </a:p>
          <a:p>
            <a:r>
              <a:rPr lang="en-US" baseline="0" dirty="0"/>
              <a:t>	Dynamic Geoid model of 2022 (DGEOID2022)</a:t>
            </a:r>
          </a:p>
          <a:p>
            <a:r>
              <a:rPr lang="en-US" baseline="0" dirty="0"/>
              <a:t>DEFLEC2022 will include:</a:t>
            </a:r>
          </a:p>
          <a:p>
            <a:r>
              <a:rPr lang="en-US" baseline="0" dirty="0"/>
              <a:t>	Static Deflection of the Vertical model of 2022 (SDEFLEC2022)</a:t>
            </a:r>
          </a:p>
          <a:p>
            <a:r>
              <a:rPr lang="en-US" baseline="0" dirty="0"/>
              <a:t>	Dynamic Deflection of the Vertical model of 2022 (DDEFLEC2022)</a:t>
            </a:r>
          </a:p>
          <a:p>
            <a:r>
              <a:rPr lang="en-US" dirty="0"/>
              <a:t>GRAV2022</a:t>
            </a:r>
          </a:p>
          <a:p>
            <a:r>
              <a:rPr lang="en-US" dirty="0"/>
              <a:t>Static Gravity</a:t>
            </a:r>
            <a:r>
              <a:rPr lang="en-US" baseline="0" dirty="0"/>
              <a:t> model of 2022 (SGRAV2022)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065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546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Flying since 2007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96.8%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blocks have zero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100% by end of 2023</a:t>
            </a:r>
          </a:p>
          <a:p>
            <a:pPr eaLnBrk="1" hangingPunct="1">
              <a:spcBef>
                <a:spcPct val="0"/>
              </a:spcBef>
            </a:pPr>
            <a:endParaRPr lang="en-US" altLang="en-US" sz="12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cs typeface="Arial" panose="020B0604020202020204" pitchFamily="34" charset="0"/>
              </a:rPr>
              <a:t>10 km data lines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cs typeface="Arial" panose="020B0604020202020204" pitchFamily="34" charset="0"/>
              </a:rPr>
              <a:t>70 km cross lines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cs typeface="Arial" panose="020B0604020202020204" pitchFamily="34" charset="0"/>
              </a:rPr>
              <a:t>20,000 ft altitude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cs typeface="Arial" panose="020B0604020202020204" pitchFamily="34" charset="0"/>
              </a:rPr>
              <a:t>230 kt flight speed</a:t>
            </a:r>
          </a:p>
          <a:p>
            <a:endParaRPr lang="en-US" dirty="0"/>
          </a:p>
          <a:p>
            <a:r>
              <a:rPr lang="en-US" dirty="0"/>
              <a:t>More information on GRAV-D</a:t>
            </a:r>
          </a:p>
          <a:p>
            <a:r>
              <a:rPr lang="en-US" dirty="0"/>
              <a:t>https://geodesy.noaa.gov/GRAV-D/</a:t>
            </a:r>
          </a:p>
          <a:p>
            <a:endParaRPr lang="en-US" dirty="0"/>
          </a:p>
          <a:p>
            <a:r>
              <a:rPr lang="en-US" dirty="0"/>
              <a:t>Data</a:t>
            </a:r>
            <a:r>
              <a:rPr lang="en-US" baseline="0" dirty="0"/>
              <a:t> Download for GRAV-D blocks</a:t>
            </a:r>
          </a:p>
          <a:p>
            <a:r>
              <a:rPr lang="en-US" dirty="0"/>
              <a:t>https://geodesy.noaa.gov/GRAV-D/</a:t>
            </a:r>
            <a:r>
              <a:rPr lang="en-US" dirty="0" err="1"/>
              <a:t>data_products.shtml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701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</a:t>
            </a:r>
            <a:r>
              <a:rPr lang="en-US" baseline="0" dirty="0"/>
              <a:t> </a:t>
            </a:r>
            <a:r>
              <a:rPr lang="en-US" baseline="0" dirty="0" err="1"/>
              <a:t>Datums</a:t>
            </a:r>
            <a:r>
              <a:rPr lang="en-US" baseline="0" dirty="0"/>
              <a:t> What to expect https://geodesy.noaa.gov/datums/newdatums/WhatToExpect.shtml</a:t>
            </a:r>
          </a:p>
          <a:p>
            <a:endParaRPr lang="en-US" baseline="0" dirty="0"/>
          </a:p>
          <a:p>
            <a:r>
              <a:rPr lang="en-US" baseline="0" dirty="0"/>
              <a:t>NGS is not shifting the land, merely shifting the reference surfaces to which we reference the geospatial data to.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910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eader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eader 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B9B98-69F5-4727-9EEF-995127A4FC95}" type="datetime1">
              <a:rPr lang="en-US" altLang="en-US" smtClean="0"/>
              <a:t>2/14/23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F39B3-08EB-4720-9EF3-5C406D6D32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234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6ED5A-748C-4B0D-826B-92952F08EC36}" type="datetime1">
              <a:rPr lang="en-US" altLang="en-US" smtClean="0"/>
              <a:t>2/14/23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17E7B-7EE3-4716-8D93-F01897EEC9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19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7BF4-B801-43D5-90B1-514AA735B1F2}" type="datetime1">
              <a:rPr lang="en-US" altLang="en-US" smtClean="0"/>
              <a:t>2/14/23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2BB72-1ACC-4AD6-AC08-1A2CB7E1BC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068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8572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3223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FD1F2-89FC-42CE-9765-3600DD8F0A5D}" type="datetime1">
              <a:rPr lang="en-US" altLang="en-US" smtClean="0"/>
              <a:t>2/14/23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69006-344C-488C-A18C-6BFA0E2015AE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of 34</a:t>
            </a:r>
          </a:p>
        </p:txBody>
      </p:sp>
    </p:spTree>
    <p:extLst>
      <p:ext uri="{BB962C8B-B14F-4D97-AF65-F5344CB8AC3E}">
        <p14:creationId xmlns:p14="http://schemas.microsoft.com/office/powerpoint/2010/main" val="116676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F3D0F-AE7F-4D03-9F8D-E8F0016960D3}" type="datetime1">
              <a:rPr lang="en-US" altLang="en-US" smtClean="0"/>
              <a:t>2/14/23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EA72F-8614-49C3-9FB7-455856531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862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F1AB6-EAA0-4813-A8C8-28649B0E4DFD}" type="datetime1">
              <a:rPr lang="en-US" altLang="en-US" smtClean="0"/>
              <a:t>2/14/23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BDA8E-CC8E-4681-8279-A7C8352569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885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10206-6B40-42C4-9B34-6FB47A7FE0CC}" type="datetime1">
              <a:rPr lang="en-US" altLang="en-US" smtClean="0"/>
              <a:t>2/14/23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9F5AB-10DC-415A-AE4D-2ACFFA786D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234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B6F9B-0A15-43A0-9D95-B45A3ECB7D57}" type="datetime1">
              <a:rPr lang="en-US" altLang="en-US" smtClean="0"/>
              <a:t>2/14/23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D8D24-1992-4CB0-97DB-0AB521E296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54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0EFDA-C269-47A2-B865-8244BEF47C0D}" type="datetime1">
              <a:rPr lang="en-US" altLang="en-US" smtClean="0"/>
              <a:t>2/14/23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60E7C-EB2B-4B71-9C58-A54DBFC4C9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6710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23BF2-679E-4D64-95A3-86E7DFD06F06}" type="datetime1">
              <a:rPr lang="en-US" altLang="en-US" smtClean="0"/>
              <a:t>2/14/23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3472A-6308-4A52-9D1A-6FAB0852AB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30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5762F-9D9C-4540-A44E-A9EAE9ABE9D9}" type="datetime1">
              <a:rPr lang="en-US" altLang="en-US" smtClean="0"/>
              <a:t>2/14/23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2BF6F-7C12-4632-8440-2D0F48F9D8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5522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Gill Sans MT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25437B7C-F81E-4E78-B44B-C248EAD3D34F}" type="datetime1">
              <a:rPr lang="en-US" altLang="en-US" smtClean="0"/>
              <a:t>2/14/23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3712FE-B60D-4BFC-AF7E-21886BDF13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8" descr="C:\Users\jeremy.mchugh\Pictures\geodesy.noaa.gov slide background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24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Gill Sans MT" pitchFamily="34" charset="0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ill Sans MT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ill Sans MT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ill Sans MT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ill Sans MT" pitchFamily="34" charset="0"/>
          <a:ea typeface="MS PGothic" pitchFamily="34" charset="-128"/>
          <a:cs typeface="ＭＳ Ｐゴシック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itchFamily="34" charset="0"/>
          <a:ea typeface="MS PGothic" pitchFamily="34" charset="-128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Gill Sans MT" pitchFamily="34" charset="0"/>
          <a:ea typeface="MS PGothic" pitchFamily="34" charset="-128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itchFamily="34" charset="0"/>
          <a:ea typeface="MS PGothic" pitchFamily="34" charset="-128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Gill Sans MT" pitchFamily="34" charset="0"/>
          <a:ea typeface="MS PGothic" pitchFamily="34" charset="-128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Gill Sans MT" pitchFamily="34" charset="0"/>
          <a:ea typeface="MS PGothic" pitchFamily="34" charset="-128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967" y="817188"/>
            <a:ext cx="8554063" cy="140507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Arial Black"/>
                <a:ea typeface="MS PGothic" pitchFamily="34" charset="-128"/>
                <a:cs typeface="MS PGothic" pitchFamily="34" charset="-128"/>
              </a:rPr>
              <a:t>Modernization of the United States </a:t>
            </a:r>
            <a:br>
              <a:rPr lang="en-US" sz="3200" b="1" dirty="0">
                <a:solidFill>
                  <a:srgbClr val="1F497D"/>
                </a:solidFill>
                <a:latin typeface="Arial Black"/>
                <a:ea typeface="MS PGothic" pitchFamily="34" charset="-128"/>
                <a:cs typeface="MS PGothic" pitchFamily="34" charset="-128"/>
              </a:rPr>
            </a:br>
            <a:r>
              <a:rPr lang="en-US" sz="3200" b="1" dirty="0">
                <a:solidFill>
                  <a:srgbClr val="1F497D"/>
                </a:solidFill>
                <a:latin typeface="Arial Black"/>
                <a:ea typeface="MS PGothic" pitchFamily="34" charset="-128"/>
                <a:cs typeface="MS PGothic" pitchFamily="34" charset="-128"/>
              </a:rPr>
              <a:t>National Spatial Reference System</a:t>
            </a:r>
            <a:endParaRPr lang="en-US" sz="3200" dirty="0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99" y="2571750"/>
            <a:ext cx="7772197" cy="2253373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lack"/>
                <a:ea typeface="MS PGothic" pitchFamily="34" charset="-128"/>
                <a:cs typeface="Arial Black"/>
              </a:rPr>
              <a:t>Daniel R Roman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000" dirty="0">
                <a:solidFill>
                  <a:srgbClr val="1F497D"/>
                </a:solidFill>
                <a:latin typeface="Arial Black"/>
                <a:cs typeface="Arial Black"/>
              </a:rPr>
              <a:t>&amp;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000" dirty="0">
                <a:solidFill>
                  <a:srgbClr val="1F497D"/>
                </a:solidFill>
                <a:latin typeface="Arial Black"/>
                <a:cs typeface="Arial Black"/>
              </a:rPr>
              <a:t>Dana J </a:t>
            </a:r>
            <a:r>
              <a:rPr lang="en-US" sz="2000" dirty="0" err="1">
                <a:solidFill>
                  <a:srgbClr val="1F497D"/>
                </a:solidFill>
                <a:latin typeface="Arial Black"/>
                <a:cs typeface="Arial Black"/>
              </a:rPr>
              <a:t>Caccamise</a:t>
            </a:r>
            <a:r>
              <a:rPr lang="en-US" sz="2000" dirty="0">
                <a:solidFill>
                  <a:srgbClr val="1F497D"/>
                </a:solidFill>
                <a:latin typeface="Arial Black"/>
                <a:cs typeface="Arial Black"/>
              </a:rPr>
              <a:t> II</a:t>
            </a:r>
          </a:p>
          <a:p>
            <a:pPr marL="0" indent="0" algn="ctr">
              <a:buNone/>
            </a:pPr>
            <a:endParaRPr lang="en-US" sz="1000" b="0" i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NOAA's National Geodetic Survey (NGS)</a:t>
            </a:r>
          </a:p>
          <a:p>
            <a:pPr marL="0" indent="0" algn="ctr">
              <a:buNone/>
            </a:pPr>
            <a:endParaRPr lang="en-US" sz="1400" dirty="0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Black"/>
              <a:ea typeface="MS PGothic" pitchFamily="34" charset="-128"/>
              <a:cs typeface="Arial Black"/>
            </a:endParaRPr>
          </a:p>
          <a:p>
            <a:pPr marL="0" indent="0" algn="ctr">
              <a:buNone/>
            </a:pPr>
            <a:endParaRPr lang="en-US" sz="1400" dirty="0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Black"/>
              <a:ea typeface="MS PGothic" pitchFamily="34" charset="-128"/>
              <a:cs typeface="Arial Black"/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lack"/>
                <a:ea typeface="MS PGothic" pitchFamily="34" charset="-128"/>
                <a:cs typeface="Arial Black"/>
              </a:rPr>
              <a:t>dana.caccamise@noaa.gov &amp; </a:t>
            </a:r>
            <a:r>
              <a:rPr lang="en-US" sz="1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lack"/>
                <a:ea typeface="MS PGothic" pitchFamily="34" charset="-128"/>
                <a:cs typeface="Arial Black"/>
              </a:rPr>
              <a:t>dan.roman@noaa.gov</a:t>
            </a: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5E97A2-2699-0645-AB42-261C506695BA}"/>
              </a:ext>
            </a:extLst>
          </p:cNvPr>
          <p:cNvCxnSpPr/>
          <p:nvPr/>
        </p:nvCxnSpPr>
        <p:spPr>
          <a:xfrm>
            <a:off x="3105888" y="4060840"/>
            <a:ext cx="293221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184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Box 1"/>
          <p:cNvSpPr txBox="1"/>
          <p:nvPr/>
        </p:nvSpPr>
        <p:spPr>
          <a:xfrm>
            <a:off x="0" y="376334"/>
            <a:ext cx="871853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3200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Once we get to 2022: What to Expect?</a:t>
            </a:r>
            <a:endParaRPr sz="3200" b="1" dirty="0">
              <a:solidFill>
                <a:schemeClr val="tx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050" name="Picture 2" descr="https://geodesy.noaa.gov/datums/newdatums/images/HorizontalNorthAmericanPla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/>
          <a:stretch/>
        </p:blipFill>
        <p:spPr bwMode="auto">
          <a:xfrm>
            <a:off x="1" y="1011472"/>
            <a:ext cx="3627194" cy="357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404" y="1011472"/>
            <a:ext cx="5571597" cy="37143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944" y="4391163"/>
            <a:ext cx="4623251" cy="6694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1350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~1 to 1.5 meters North America</a:t>
            </a:r>
          </a:p>
          <a:p>
            <a:r>
              <a:rPr lang="en-US" sz="2400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~2.5 to 4 meters in Pacific </a:t>
            </a:r>
            <a:endParaRPr lang="en-US" sz="1350" b="1" dirty="0">
              <a:solidFill>
                <a:schemeClr val="tx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3138" y="4589478"/>
            <a:ext cx="397929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 to 1.3 meters CONUS</a:t>
            </a:r>
          </a:p>
        </p:txBody>
      </p:sp>
    </p:spTree>
    <p:extLst>
      <p:ext uri="{BB962C8B-B14F-4D97-AF65-F5344CB8AC3E}">
        <p14:creationId xmlns:p14="http://schemas.microsoft.com/office/powerpoint/2010/main" val="1108023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New types of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15" y="1945078"/>
            <a:ext cx="4123944" cy="292127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estimated “snapshot” of entire network</a:t>
            </a:r>
          </a:p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5 or 10 years</a:t>
            </a:r>
          </a:p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to NAD 83(2011) epoch 2010.00</a:t>
            </a: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6699" y="1219814"/>
            <a:ext cx="402866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Epoch Coordinates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8801" y="1251292"/>
            <a:ext cx="370165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Epoch Coordinates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867656" y="1903274"/>
            <a:ext cx="4123944" cy="292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Time-dependent!</a:t>
            </a:r>
          </a:p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Reflects coordinates at the time of observation</a:t>
            </a:r>
          </a:p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Survey Epoch Coordinates (SECs) can show changes over time</a:t>
            </a:r>
          </a:p>
          <a:p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2A8285-9E23-4E88-FA07-13C2A37AD73F}"/>
              </a:ext>
            </a:extLst>
          </p:cNvPr>
          <p:cNvCxnSpPr>
            <a:cxnSpLocks/>
          </p:cNvCxnSpPr>
          <p:nvPr/>
        </p:nvCxnSpPr>
        <p:spPr>
          <a:xfrm>
            <a:off x="589935" y="1733951"/>
            <a:ext cx="358257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0DCB20-0506-E148-9D99-AF67E26F4CA4}"/>
              </a:ext>
            </a:extLst>
          </p:cNvPr>
          <p:cNvCxnSpPr>
            <a:cxnSpLocks/>
          </p:cNvCxnSpPr>
          <p:nvPr/>
        </p:nvCxnSpPr>
        <p:spPr>
          <a:xfrm>
            <a:off x="5368413" y="1732508"/>
            <a:ext cx="3038168" cy="144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664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2829BB0C-20D9-CC4E-B75C-450EDEF726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5900" y="0"/>
            <a:ext cx="6172200" cy="857250"/>
          </a:xfrm>
        </p:spPr>
        <p:txBody>
          <a:bodyPr/>
          <a:lstStyle/>
          <a:p>
            <a:pPr algn="ctr" eaLnBrk="1" hangingPunct="1"/>
            <a:r>
              <a:rPr lang="en-US" altLang="en-US" sz="2700" b="1" dirty="0"/>
              <a:t>NGS Products Update  -  NCAT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F7DC3-BD69-9F42-8042-5DABD6AEA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71" t="12165" r="24528"/>
          <a:stretch/>
        </p:blipFill>
        <p:spPr>
          <a:xfrm>
            <a:off x="2089404" y="701664"/>
            <a:ext cx="4930902" cy="4442491"/>
          </a:xfrm>
          <a:prstGeom prst="rect">
            <a:avLst/>
          </a:prstGeom>
          <a:ln w="25400">
            <a:solidFill>
              <a:srgbClr val="000099"/>
            </a:solidFill>
          </a:ln>
        </p:spPr>
      </p:pic>
      <p:sp>
        <p:nvSpPr>
          <p:cNvPr id="9" name="Left Arrow 8">
            <a:extLst>
              <a:ext uri="{FF2B5EF4-FFF2-40B4-BE49-F238E27FC236}">
                <a16:creationId xmlns:a16="http://schemas.microsoft.com/office/drawing/2014/main" id="{268A80E3-33EF-1E4F-A6A2-AE6B8BA320CC}"/>
              </a:ext>
            </a:extLst>
          </p:cNvPr>
          <p:cNvSpPr/>
          <p:nvPr/>
        </p:nvSpPr>
        <p:spPr>
          <a:xfrm>
            <a:off x="4955139" y="2224155"/>
            <a:ext cx="966978" cy="347595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66570727-624D-0149-AF97-79206F9682DD}"/>
              </a:ext>
            </a:extLst>
          </p:cNvPr>
          <p:cNvSpPr/>
          <p:nvPr/>
        </p:nvSpPr>
        <p:spPr>
          <a:xfrm>
            <a:off x="3783330" y="788078"/>
            <a:ext cx="363474" cy="73380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66092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9F06C578-BFF5-694C-81D7-E8C5A4EAAC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5900" y="171145"/>
            <a:ext cx="6172200" cy="857250"/>
          </a:xfrm>
        </p:spPr>
        <p:txBody>
          <a:bodyPr/>
          <a:lstStyle/>
          <a:p>
            <a:pPr algn="ctr" eaLnBrk="1" hangingPunct="1"/>
            <a:r>
              <a:rPr lang="en-US" altLang="en-US" sz="2700" b="1" dirty="0"/>
              <a:t>NGS Products Update  -  NCAT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51B09D-8267-A745-B413-D91A5B7FD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" t="21704" r="33793" b="8910"/>
          <a:stretch/>
        </p:blipFill>
        <p:spPr>
          <a:xfrm>
            <a:off x="1211581" y="1028395"/>
            <a:ext cx="6728978" cy="3827069"/>
          </a:xfrm>
          <a:prstGeom prst="rect">
            <a:avLst/>
          </a:prstGeom>
          <a:ln w="25400"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val="859646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45629A-3C56-E141-AE04-B61DD12AC6B0}"/>
              </a:ext>
            </a:extLst>
          </p:cNvPr>
          <p:cNvGrpSpPr/>
          <p:nvPr/>
        </p:nvGrpSpPr>
        <p:grpSpPr>
          <a:xfrm rot="19510649">
            <a:off x="6026101" y="3295282"/>
            <a:ext cx="1443101" cy="1210981"/>
            <a:chOff x="1352465" y="1688796"/>
            <a:chExt cx="1924135" cy="16146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226D901-864A-0F47-BDAC-C56B0740298F}"/>
                </a:ext>
              </a:extLst>
            </p:cNvPr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b="1" dirty="0">
                  <a:solidFill>
                    <a:schemeClr val="tx1"/>
                  </a:solidFill>
                </a:rPr>
                <a:t>X, Y, Z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304E992-7CC2-AD47-92E0-B9654926CB81}"/>
                </a:ext>
              </a:extLst>
            </p:cNvPr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88" b="1" dirty="0">
                  <a:solidFill>
                    <a:schemeClr val="tx1"/>
                  </a:solidFill>
                </a:rPr>
                <a:t>USNG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D971D09-5E5B-B84E-9057-D148A1FE0D7C}"/>
                </a:ext>
              </a:extLst>
            </p:cNvPr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UTM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32C5F10-C998-D540-A276-27167375DDE7}"/>
                </a:ext>
              </a:extLst>
            </p:cNvPr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SPC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E574A4E-B9D3-664E-BBE8-0EF7CF5A1C90}"/>
                </a:ext>
              </a:extLst>
            </p:cNvPr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675" b="1" dirty="0">
                  <a:solidFill>
                    <a:schemeClr val="tx1"/>
                  </a:solidFill>
                </a:rPr>
                <a:t>, </a:t>
              </a:r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675" b="1" dirty="0">
                  <a:solidFill>
                    <a:schemeClr val="tx1"/>
                  </a:solidFill>
                </a:rPr>
                <a:t>, h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15CC89E-D93B-B942-933B-F2D50B4F0C55}"/>
                </a:ext>
              </a:extLst>
            </p:cNvPr>
            <p:cNvCxnSpPr>
              <a:stCxn id="7" idx="4"/>
              <a:endCxn id="4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B6FDAF-68BA-FF40-8AEF-90FE609674F7}"/>
                </a:ext>
              </a:extLst>
            </p:cNvPr>
            <p:cNvCxnSpPr>
              <a:stCxn id="7" idx="3"/>
              <a:endCxn id="3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1522E8-12B6-EC41-B968-07E1290A3119}"/>
                </a:ext>
              </a:extLst>
            </p:cNvPr>
            <p:cNvCxnSpPr>
              <a:stCxn id="7" idx="5"/>
              <a:endCxn id="6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D0BB2AE-D448-864C-BB75-6B52EF218864}"/>
                </a:ext>
              </a:extLst>
            </p:cNvPr>
            <p:cNvCxnSpPr>
              <a:stCxn id="7" idx="4"/>
              <a:endCxn id="5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3DE959A-FAC5-E248-B04B-885AF9DB7842}"/>
                </a:ext>
              </a:extLst>
            </p:cNvPr>
            <p:cNvCxnSpPr>
              <a:stCxn id="4" idx="6"/>
              <a:endCxn id="5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84EDB4-2A3D-074A-82D7-83CA6DD4CB5C}"/>
              </a:ext>
            </a:extLst>
          </p:cNvPr>
          <p:cNvGrpSpPr/>
          <p:nvPr/>
        </p:nvGrpSpPr>
        <p:grpSpPr>
          <a:xfrm>
            <a:off x="2919841" y="3919620"/>
            <a:ext cx="1443101" cy="1210981"/>
            <a:chOff x="1352465" y="1688796"/>
            <a:chExt cx="1924135" cy="161464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0BA5995-19F1-BE4C-BEFC-8A4BD7FFD8D3}"/>
                </a:ext>
              </a:extLst>
            </p:cNvPr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b="1" dirty="0">
                  <a:solidFill>
                    <a:schemeClr val="tx1"/>
                  </a:solidFill>
                </a:rPr>
                <a:t>X, Y, Z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32E663F-4C92-1445-97FF-BD6225BC4B8B}"/>
                </a:ext>
              </a:extLst>
            </p:cNvPr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88" b="1" dirty="0">
                  <a:solidFill>
                    <a:schemeClr val="tx1"/>
                  </a:solidFill>
                </a:rPr>
                <a:t>USNG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9F23E92-B822-2B43-87CA-D531728D2DF4}"/>
                </a:ext>
              </a:extLst>
            </p:cNvPr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UTM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6C743D-2196-9549-94FF-58D54294B9B6}"/>
                </a:ext>
              </a:extLst>
            </p:cNvPr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SPC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49F8BB4-AC54-B442-B3A7-6D6616FBEC6D}"/>
                </a:ext>
              </a:extLst>
            </p:cNvPr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675" b="1" dirty="0">
                  <a:solidFill>
                    <a:schemeClr val="tx1"/>
                  </a:solidFill>
                </a:rPr>
                <a:t>, </a:t>
              </a:r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675" b="1" dirty="0">
                  <a:solidFill>
                    <a:schemeClr val="tx1"/>
                  </a:solidFill>
                </a:rPr>
                <a:t>, h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C93A501-7FE9-D045-B2D0-5E07AD954753}"/>
                </a:ext>
              </a:extLst>
            </p:cNvPr>
            <p:cNvCxnSpPr>
              <a:stCxn id="18" idx="4"/>
              <a:endCxn id="15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EE0D7CC-A8E4-BD40-B575-BCB4691148ED}"/>
                </a:ext>
              </a:extLst>
            </p:cNvPr>
            <p:cNvCxnSpPr>
              <a:stCxn id="18" idx="3"/>
              <a:endCxn id="14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A3CDE8B-6FD4-3640-944F-FE94036736A9}"/>
                </a:ext>
              </a:extLst>
            </p:cNvPr>
            <p:cNvCxnSpPr>
              <a:stCxn id="18" idx="5"/>
              <a:endCxn id="17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362A10B-879A-9A49-80AD-DA94BF730F1F}"/>
                </a:ext>
              </a:extLst>
            </p:cNvPr>
            <p:cNvCxnSpPr>
              <a:stCxn id="18" idx="4"/>
              <a:endCxn id="16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1CFEEAA-1290-544D-9DE8-80832E00BFA8}"/>
                </a:ext>
              </a:extLst>
            </p:cNvPr>
            <p:cNvCxnSpPr>
              <a:stCxn id="15" idx="6"/>
              <a:endCxn id="16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826920-13E5-D74D-82BB-3952222096D4}"/>
              </a:ext>
            </a:extLst>
          </p:cNvPr>
          <p:cNvGrpSpPr/>
          <p:nvPr/>
        </p:nvGrpSpPr>
        <p:grpSpPr>
          <a:xfrm>
            <a:off x="4570105" y="3804186"/>
            <a:ext cx="1443101" cy="1210981"/>
            <a:chOff x="1352465" y="1688796"/>
            <a:chExt cx="1924135" cy="161464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AB5FC13-37C8-D84B-9FED-8C2663FA7FC7}"/>
                </a:ext>
              </a:extLst>
            </p:cNvPr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b="1" dirty="0">
                  <a:solidFill>
                    <a:schemeClr val="tx1"/>
                  </a:solidFill>
                </a:rPr>
                <a:t>X, Y, Z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04B4E8D-2262-1B44-8C84-620159154CA6}"/>
                </a:ext>
              </a:extLst>
            </p:cNvPr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88" b="1" dirty="0">
                  <a:solidFill>
                    <a:schemeClr val="tx1"/>
                  </a:solidFill>
                </a:rPr>
                <a:t>USNG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F5C351C-45E0-2345-9EB9-AB2B83D64694}"/>
                </a:ext>
              </a:extLst>
            </p:cNvPr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UTM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F07B894-7C7A-F944-B4EE-9E5A7520091F}"/>
                </a:ext>
              </a:extLst>
            </p:cNvPr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SPC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DC9F14A-CD54-0041-9EC4-CE5B405353EA}"/>
                </a:ext>
              </a:extLst>
            </p:cNvPr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675" b="1" dirty="0">
                  <a:solidFill>
                    <a:schemeClr val="tx1"/>
                  </a:solidFill>
                </a:rPr>
                <a:t>, </a:t>
              </a:r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675" b="1" dirty="0">
                  <a:solidFill>
                    <a:schemeClr val="tx1"/>
                  </a:solidFill>
                </a:rPr>
                <a:t>, h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1EE56DA-0416-DA45-A699-46B8A1DC27C7}"/>
                </a:ext>
              </a:extLst>
            </p:cNvPr>
            <p:cNvCxnSpPr>
              <a:stCxn id="29" idx="4"/>
              <a:endCxn id="26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0B5D024-7025-D94C-820D-DFC0A3363A6F}"/>
                </a:ext>
              </a:extLst>
            </p:cNvPr>
            <p:cNvCxnSpPr>
              <a:stCxn id="29" idx="3"/>
              <a:endCxn id="25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FC88F6D-CC31-F044-AAAC-4B6D2EBE9D74}"/>
                </a:ext>
              </a:extLst>
            </p:cNvPr>
            <p:cNvCxnSpPr>
              <a:stCxn id="29" idx="5"/>
              <a:endCxn id="28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795B595-A0DE-0D47-B8DA-4809255D83FA}"/>
                </a:ext>
              </a:extLst>
            </p:cNvPr>
            <p:cNvCxnSpPr>
              <a:stCxn id="29" idx="4"/>
              <a:endCxn id="27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C4683EC-73B0-094E-AB51-5E59EE6E4C63}"/>
                </a:ext>
              </a:extLst>
            </p:cNvPr>
            <p:cNvCxnSpPr>
              <a:stCxn id="26" idx="6"/>
              <a:endCxn id="27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8B347D5-B8F5-354D-A525-3601601AD690}"/>
              </a:ext>
            </a:extLst>
          </p:cNvPr>
          <p:cNvGrpSpPr/>
          <p:nvPr/>
        </p:nvGrpSpPr>
        <p:grpSpPr>
          <a:xfrm rot="3669868">
            <a:off x="1580960" y="3377541"/>
            <a:ext cx="1443101" cy="1210981"/>
            <a:chOff x="1352465" y="1688796"/>
            <a:chExt cx="1924135" cy="1614641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A5877E1-E3CF-934C-B6E5-F044A9EBC74C}"/>
                </a:ext>
              </a:extLst>
            </p:cNvPr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b="1" dirty="0">
                  <a:solidFill>
                    <a:schemeClr val="tx1"/>
                  </a:solidFill>
                </a:rPr>
                <a:t>X, Y, Z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8DCAC10-6594-5B42-BAC5-FB95EBFF64CB}"/>
                </a:ext>
              </a:extLst>
            </p:cNvPr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88" b="1" dirty="0">
                  <a:solidFill>
                    <a:schemeClr val="tx1"/>
                  </a:solidFill>
                </a:rPr>
                <a:t>USNG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40BDB60-FC0F-C443-8572-11F4A92D4B39}"/>
                </a:ext>
              </a:extLst>
            </p:cNvPr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UTM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1C7CCD-306B-5643-8584-DEFF0548D79B}"/>
                </a:ext>
              </a:extLst>
            </p:cNvPr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SPC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41890F6-70B8-DA46-AF11-695FAF3079E2}"/>
                </a:ext>
              </a:extLst>
            </p:cNvPr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675" b="1" dirty="0">
                  <a:solidFill>
                    <a:schemeClr val="tx1"/>
                  </a:solidFill>
                </a:rPr>
                <a:t>, </a:t>
              </a:r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675" b="1" dirty="0">
                  <a:solidFill>
                    <a:schemeClr val="tx1"/>
                  </a:solidFill>
                </a:rPr>
                <a:t>, h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2E0FA77-2CDF-CA4B-A21B-4CDE6582C1C9}"/>
                </a:ext>
              </a:extLst>
            </p:cNvPr>
            <p:cNvCxnSpPr>
              <a:stCxn id="40" idx="4"/>
              <a:endCxn id="37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6F35D21-10DC-1D4C-8BC6-486AE127C195}"/>
                </a:ext>
              </a:extLst>
            </p:cNvPr>
            <p:cNvCxnSpPr>
              <a:stCxn id="40" idx="3"/>
              <a:endCxn id="36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998561-645F-5549-8404-4A001AC50DD6}"/>
                </a:ext>
              </a:extLst>
            </p:cNvPr>
            <p:cNvCxnSpPr>
              <a:stCxn id="40" idx="5"/>
              <a:endCxn id="39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2D67FA8-510D-AB42-ADD0-726E0DC30541}"/>
                </a:ext>
              </a:extLst>
            </p:cNvPr>
            <p:cNvCxnSpPr>
              <a:stCxn id="40" idx="4"/>
              <a:endCxn id="38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6512CC6-9E0E-254F-BC68-DD6CF3E04A75}"/>
                </a:ext>
              </a:extLst>
            </p:cNvPr>
            <p:cNvCxnSpPr>
              <a:stCxn id="37" idx="6"/>
              <a:endCxn id="38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EB5D556-6662-304D-B4BC-9070219C205D}"/>
              </a:ext>
            </a:extLst>
          </p:cNvPr>
          <p:cNvGrpSpPr/>
          <p:nvPr/>
        </p:nvGrpSpPr>
        <p:grpSpPr>
          <a:xfrm rot="16200000">
            <a:off x="6550803" y="389030"/>
            <a:ext cx="1386889" cy="1210981"/>
            <a:chOff x="1352465" y="1688796"/>
            <a:chExt cx="1849185" cy="1614641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0943380-F4E4-FB42-90F4-1CE68E03586E}"/>
                </a:ext>
              </a:extLst>
            </p:cNvPr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b="1" dirty="0">
                  <a:solidFill>
                    <a:schemeClr val="tx1"/>
                  </a:solidFill>
                </a:rPr>
                <a:t>X, Y, Z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7C6C06C-ADEE-B14A-A01F-E4FB55B9AA5A}"/>
                </a:ext>
              </a:extLst>
            </p:cNvPr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88" b="1" dirty="0">
                  <a:solidFill>
                    <a:schemeClr val="tx1"/>
                  </a:solidFill>
                </a:rPr>
                <a:t>USNG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C014F9D-03FF-D047-97C0-B6064DC1D987}"/>
                </a:ext>
              </a:extLst>
            </p:cNvPr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UTM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BADF1F0-AE02-4946-A949-D9A3B6669A06}"/>
                </a:ext>
              </a:extLst>
            </p:cNvPr>
            <p:cNvSpPr/>
            <p:nvPr/>
          </p:nvSpPr>
          <p:spPr>
            <a:xfrm>
              <a:off x="2744450" y="206115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SPC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ECE93D8-F0C2-A94C-853A-9518443A6E34}"/>
                </a:ext>
              </a:extLst>
            </p:cNvPr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675" b="1" dirty="0">
                  <a:solidFill>
                    <a:schemeClr val="tx1"/>
                  </a:solidFill>
                </a:rPr>
                <a:t>, </a:t>
              </a:r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675" b="1" dirty="0">
                  <a:solidFill>
                    <a:schemeClr val="tx1"/>
                  </a:solidFill>
                </a:rPr>
                <a:t>, h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2874D36-8960-7641-8D80-678BC230A7F7}"/>
                </a:ext>
              </a:extLst>
            </p:cNvPr>
            <p:cNvCxnSpPr>
              <a:stCxn id="51" idx="4"/>
              <a:endCxn id="48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D5B1CAB-814E-9D4E-A843-EA6F13C3522E}"/>
                </a:ext>
              </a:extLst>
            </p:cNvPr>
            <p:cNvCxnSpPr>
              <a:stCxn id="51" idx="3"/>
              <a:endCxn id="47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2EF7E5C-75E8-204D-8822-C80D33B5540F}"/>
                </a:ext>
              </a:extLst>
            </p:cNvPr>
            <p:cNvCxnSpPr>
              <a:cxnSpLocks/>
              <a:stCxn id="51" idx="6"/>
              <a:endCxn id="50" idx="1"/>
            </p:cNvCxnSpPr>
            <p:nvPr/>
          </p:nvCxnSpPr>
          <p:spPr>
            <a:xfrm rot="5400000" flipV="1">
              <a:off x="2557648" y="1874348"/>
              <a:ext cx="210709" cy="29680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E81EF14-D6DB-EE45-84D4-9BCDB5FF4B49}"/>
                </a:ext>
              </a:extLst>
            </p:cNvPr>
            <p:cNvCxnSpPr>
              <a:stCxn id="51" idx="4"/>
              <a:endCxn id="49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264A296-71E3-224C-8B06-D6889D417494}"/>
                </a:ext>
              </a:extLst>
            </p:cNvPr>
            <p:cNvCxnSpPr>
              <a:stCxn id="48" idx="6"/>
              <a:endCxn id="49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7E03960-550C-EC45-8E21-67C52D28023F}"/>
              </a:ext>
            </a:extLst>
          </p:cNvPr>
          <p:cNvGrpSpPr/>
          <p:nvPr/>
        </p:nvGrpSpPr>
        <p:grpSpPr>
          <a:xfrm rot="4598599">
            <a:off x="1306023" y="1912397"/>
            <a:ext cx="1443101" cy="1210981"/>
            <a:chOff x="1352465" y="1688796"/>
            <a:chExt cx="1924135" cy="161464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59C28C8-0E0B-DD46-B089-164B01AAB47E}"/>
                </a:ext>
              </a:extLst>
            </p:cNvPr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b="1" dirty="0">
                  <a:solidFill>
                    <a:schemeClr val="tx1"/>
                  </a:solidFill>
                </a:rPr>
                <a:t>X, Y, Z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E435E9A-2EAF-5945-93A9-269A6D400760}"/>
                </a:ext>
              </a:extLst>
            </p:cNvPr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88" b="1" dirty="0">
                  <a:solidFill>
                    <a:schemeClr val="tx1"/>
                  </a:solidFill>
                </a:rPr>
                <a:t>USNG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31B8752-F916-C544-9AEC-C1664A825224}"/>
                </a:ext>
              </a:extLst>
            </p:cNvPr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UTM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4E87DBB-A618-EB4D-AC7B-359868E7EEA6}"/>
                </a:ext>
              </a:extLst>
            </p:cNvPr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SPC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7434A70-000E-2D44-87D5-71AC7FB41E14}"/>
                </a:ext>
              </a:extLst>
            </p:cNvPr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675" b="1" dirty="0">
                  <a:solidFill>
                    <a:schemeClr val="tx1"/>
                  </a:solidFill>
                </a:rPr>
                <a:t>, </a:t>
              </a:r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675" b="1" dirty="0">
                  <a:solidFill>
                    <a:schemeClr val="tx1"/>
                  </a:solidFill>
                </a:rPr>
                <a:t>, h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B76D14A-8884-6043-9327-545F96A6B61C}"/>
                </a:ext>
              </a:extLst>
            </p:cNvPr>
            <p:cNvCxnSpPr>
              <a:stCxn id="62" idx="4"/>
              <a:endCxn id="59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814F345-DB38-374C-9E6E-81B061D3729C}"/>
                </a:ext>
              </a:extLst>
            </p:cNvPr>
            <p:cNvCxnSpPr>
              <a:stCxn id="62" idx="3"/>
              <a:endCxn id="58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84BCE1E-7057-C840-B5F4-8407948D7D5B}"/>
                </a:ext>
              </a:extLst>
            </p:cNvPr>
            <p:cNvCxnSpPr>
              <a:stCxn id="62" idx="5"/>
              <a:endCxn id="61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164AEA2-E3BE-0F41-8794-B8676C6DCCDD}"/>
                </a:ext>
              </a:extLst>
            </p:cNvPr>
            <p:cNvCxnSpPr>
              <a:stCxn id="62" idx="4"/>
              <a:endCxn id="60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F7B8D13-ED6C-4C40-9BFF-A8122E84C502}"/>
                </a:ext>
              </a:extLst>
            </p:cNvPr>
            <p:cNvCxnSpPr>
              <a:stCxn id="59" idx="6"/>
              <a:endCxn id="60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Oval 67">
            <a:extLst>
              <a:ext uri="{FF2B5EF4-FFF2-40B4-BE49-F238E27FC236}">
                <a16:creationId xmlns:a16="http://schemas.microsoft.com/office/drawing/2014/main" id="{0BAE1FC8-0C19-E045-B1B8-BDCE46A44EEB}"/>
              </a:ext>
            </a:extLst>
          </p:cNvPr>
          <p:cNvSpPr/>
          <p:nvPr/>
        </p:nvSpPr>
        <p:spPr>
          <a:xfrm rot="6262407">
            <a:off x="1673123" y="377150"/>
            <a:ext cx="350378" cy="3503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50" b="1" dirty="0">
                <a:solidFill>
                  <a:schemeClr val="tx1"/>
                </a:solidFill>
              </a:rPr>
              <a:t>X, Y, Z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4837E17-F7BB-3D47-912E-69A2ABB113BE}"/>
              </a:ext>
            </a:extLst>
          </p:cNvPr>
          <p:cNvSpPr/>
          <p:nvPr/>
        </p:nvSpPr>
        <p:spPr>
          <a:xfrm rot="6262407">
            <a:off x="1436843" y="960723"/>
            <a:ext cx="363661" cy="3636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UTM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08134F9C-0A4C-614E-9484-672DA4DF3BE5}"/>
              </a:ext>
            </a:extLst>
          </p:cNvPr>
          <p:cNvSpPr/>
          <p:nvPr/>
        </p:nvSpPr>
        <p:spPr>
          <a:xfrm rot="6262407">
            <a:off x="2353673" y="889014"/>
            <a:ext cx="342900" cy="3429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75" b="1" dirty="0">
                <a:solidFill>
                  <a:schemeClr val="tx1"/>
                </a:solidFill>
                <a:latin typeface="Symbol" panose="05050102010706020507" pitchFamily="18" charset="2"/>
              </a:rPr>
              <a:t>f</a:t>
            </a:r>
            <a:r>
              <a:rPr lang="en-US" sz="675" b="1" dirty="0">
                <a:solidFill>
                  <a:schemeClr val="tx1"/>
                </a:solidFill>
              </a:rPr>
              <a:t>, </a:t>
            </a:r>
            <a:r>
              <a:rPr lang="en-US" sz="675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r>
              <a:rPr lang="en-US" sz="675" b="1" dirty="0">
                <a:solidFill>
                  <a:schemeClr val="tx1"/>
                </a:solidFill>
              </a:rPr>
              <a:t>, h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D591C83-7D02-0E41-AA86-AA88A35DDC89}"/>
              </a:ext>
            </a:extLst>
          </p:cNvPr>
          <p:cNvCxnSpPr>
            <a:stCxn id="70" idx="3"/>
            <a:endCxn id="68" idx="7"/>
          </p:cNvCxnSpPr>
          <p:nvPr/>
        </p:nvCxnSpPr>
        <p:spPr>
          <a:xfrm flipH="1" flipV="1">
            <a:off x="1937561" y="703090"/>
            <a:ext cx="500219" cy="209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53C5B9D-484C-F744-A59F-A363B7A39B56}"/>
              </a:ext>
            </a:extLst>
          </p:cNvPr>
          <p:cNvCxnSpPr>
            <a:stCxn id="70" idx="4"/>
            <a:endCxn id="69" idx="0"/>
          </p:cNvCxnSpPr>
          <p:nvPr/>
        </p:nvCxnSpPr>
        <p:spPr>
          <a:xfrm rot="6262407">
            <a:off x="1924658" y="850586"/>
            <a:ext cx="304537" cy="5044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5824B61C-4B7D-EC4A-AAB0-BF2D1C3587F2}"/>
              </a:ext>
            </a:extLst>
          </p:cNvPr>
          <p:cNvSpPr txBox="1"/>
          <p:nvPr/>
        </p:nvSpPr>
        <p:spPr>
          <a:xfrm>
            <a:off x="3479008" y="491827"/>
            <a:ext cx="2095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Region:  CONUS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73A6840-74BF-DE44-8055-A762D816468C}"/>
              </a:ext>
            </a:extLst>
          </p:cNvPr>
          <p:cNvGrpSpPr/>
          <p:nvPr/>
        </p:nvGrpSpPr>
        <p:grpSpPr>
          <a:xfrm rot="17285526">
            <a:off x="6424291" y="1956383"/>
            <a:ext cx="1443101" cy="1210981"/>
            <a:chOff x="1352465" y="1688796"/>
            <a:chExt cx="1924135" cy="1614641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DF53FA5-FAD4-DA4A-98E2-E7E4BA27CD81}"/>
                </a:ext>
              </a:extLst>
            </p:cNvPr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b="1" dirty="0">
                  <a:solidFill>
                    <a:schemeClr val="tx1"/>
                  </a:solidFill>
                </a:rPr>
                <a:t>X, Y, Z</a:t>
              </a: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D996704-B6DE-4D4F-8F1D-BF3F7362B151}"/>
                </a:ext>
              </a:extLst>
            </p:cNvPr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88" b="1" dirty="0">
                  <a:solidFill>
                    <a:schemeClr val="tx1"/>
                  </a:solidFill>
                </a:rPr>
                <a:t>USNG</a:t>
              </a: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C3E1767-9A6D-CA49-9AD4-5A472711D7E0}"/>
                </a:ext>
              </a:extLst>
            </p:cNvPr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UTM</a:t>
              </a: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DF72BA9-292C-EB44-8FBE-6F0334CA9C3D}"/>
                </a:ext>
              </a:extLst>
            </p:cNvPr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SPC</a:t>
              </a: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3A722EA-7314-1547-B668-6074257731D1}"/>
                </a:ext>
              </a:extLst>
            </p:cNvPr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675" b="1" dirty="0">
                  <a:solidFill>
                    <a:schemeClr val="tx1"/>
                  </a:solidFill>
                </a:rPr>
                <a:t>, </a:t>
              </a:r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675" b="1" dirty="0">
                  <a:solidFill>
                    <a:schemeClr val="tx1"/>
                  </a:solidFill>
                </a:rPr>
                <a:t>, h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026FBD6-8D86-0248-9ECC-2E6E6ED8F3D6}"/>
                </a:ext>
              </a:extLst>
            </p:cNvPr>
            <p:cNvCxnSpPr>
              <a:stCxn id="79" idx="4"/>
              <a:endCxn id="76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91FB6EF-4A61-CC4F-9A87-239A27E264E0}"/>
                </a:ext>
              </a:extLst>
            </p:cNvPr>
            <p:cNvCxnSpPr>
              <a:stCxn id="79" idx="3"/>
              <a:endCxn id="75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9EBBD78-32AE-844C-8A04-ECBF87F41F11}"/>
                </a:ext>
              </a:extLst>
            </p:cNvPr>
            <p:cNvCxnSpPr>
              <a:stCxn id="79" idx="5"/>
              <a:endCxn id="78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65E5A0D-70C3-5742-AC5C-CD558D1B0665}"/>
                </a:ext>
              </a:extLst>
            </p:cNvPr>
            <p:cNvCxnSpPr>
              <a:stCxn id="79" idx="4"/>
              <a:endCxn id="77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25A1282-E237-794A-95D2-A7C2197565BF}"/>
                </a:ext>
              </a:extLst>
            </p:cNvPr>
            <p:cNvCxnSpPr>
              <a:stCxn id="76" idx="6"/>
              <a:endCxn id="77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C28398F4-7280-E441-B781-0710CFC060DE}"/>
              </a:ext>
            </a:extLst>
          </p:cNvPr>
          <p:cNvSpPr txBox="1"/>
          <p:nvPr/>
        </p:nvSpPr>
        <p:spPr>
          <a:xfrm>
            <a:off x="2662472" y="946379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7030A0"/>
                </a:solidFill>
              </a:rPr>
              <a:t>USSD</a:t>
            </a:r>
            <a:endParaRPr lang="en-US" sz="1350" b="1" dirty="0">
              <a:solidFill>
                <a:srgbClr val="7030A0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E4B89AC-25F0-214B-A4C6-907A3C113245}"/>
              </a:ext>
            </a:extLst>
          </p:cNvPr>
          <p:cNvSpPr txBox="1"/>
          <p:nvPr/>
        </p:nvSpPr>
        <p:spPr>
          <a:xfrm>
            <a:off x="2562184" y="2250473"/>
            <a:ext cx="6078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7030A0"/>
                </a:solidFill>
              </a:rPr>
              <a:t>NAD 27</a:t>
            </a:r>
            <a:endParaRPr lang="en-US" sz="1350" b="1" dirty="0">
              <a:solidFill>
                <a:srgbClr val="7030A0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AA44732-7AC6-E446-84EF-23E12B7B446F}"/>
              </a:ext>
            </a:extLst>
          </p:cNvPr>
          <p:cNvSpPr txBox="1"/>
          <p:nvPr/>
        </p:nvSpPr>
        <p:spPr>
          <a:xfrm>
            <a:off x="2620020" y="3350459"/>
            <a:ext cx="9973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7030A0"/>
                </a:solidFill>
              </a:rPr>
              <a:t>NAD 83 (1986)</a:t>
            </a:r>
            <a:endParaRPr lang="en-US" sz="1350" b="1" dirty="0">
              <a:solidFill>
                <a:srgbClr val="7030A0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BCCF00B-8BB4-4849-81E9-C75B505C5E56}"/>
              </a:ext>
            </a:extLst>
          </p:cNvPr>
          <p:cNvSpPr txBox="1"/>
          <p:nvPr/>
        </p:nvSpPr>
        <p:spPr>
          <a:xfrm>
            <a:off x="5463930" y="2308883"/>
            <a:ext cx="9973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7030A0"/>
                </a:solidFill>
              </a:rPr>
              <a:t>NAD 83 (2011)</a:t>
            </a:r>
            <a:endParaRPr lang="en-US" sz="1350" b="1" dirty="0">
              <a:solidFill>
                <a:srgbClr val="7030A0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5DCD88F-6B08-6943-A451-6ED27EACA463}"/>
              </a:ext>
            </a:extLst>
          </p:cNvPr>
          <p:cNvSpPr txBox="1"/>
          <p:nvPr/>
        </p:nvSpPr>
        <p:spPr>
          <a:xfrm>
            <a:off x="5169169" y="3183177"/>
            <a:ext cx="12891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7030A0"/>
                </a:solidFill>
              </a:rPr>
              <a:t>NAD 83 (NSRS2007)</a:t>
            </a:r>
            <a:endParaRPr lang="en-US" sz="1350" b="1" dirty="0">
              <a:solidFill>
                <a:srgbClr val="7030A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DB088CE-62E5-EB4F-B307-9D2F7588A24C}"/>
              </a:ext>
            </a:extLst>
          </p:cNvPr>
          <p:cNvSpPr txBox="1"/>
          <p:nvPr/>
        </p:nvSpPr>
        <p:spPr>
          <a:xfrm>
            <a:off x="4770022" y="3578593"/>
            <a:ext cx="9476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7030A0"/>
                </a:solidFill>
              </a:rPr>
              <a:t>NAD 83 (FBN)</a:t>
            </a:r>
            <a:endParaRPr lang="en-US" sz="1350" b="1" dirty="0">
              <a:solidFill>
                <a:srgbClr val="7030A0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854ED6A-BD3A-A14E-B87F-80BEA309AE4A}"/>
              </a:ext>
            </a:extLst>
          </p:cNvPr>
          <p:cNvSpPr txBox="1"/>
          <p:nvPr/>
        </p:nvSpPr>
        <p:spPr>
          <a:xfrm>
            <a:off x="3218907" y="3718366"/>
            <a:ext cx="10518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7030A0"/>
                </a:solidFill>
              </a:rPr>
              <a:t>NAD 83 (HARN)</a:t>
            </a:r>
            <a:endParaRPr lang="en-US" sz="1350" b="1" dirty="0">
              <a:solidFill>
                <a:srgbClr val="7030A0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FA911F-9DC4-A846-B401-F7901CEBB13F}"/>
              </a:ext>
            </a:extLst>
          </p:cNvPr>
          <p:cNvSpPr txBox="1"/>
          <p:nvPr/>
        </p:nvSpPr>
        <p:spPr>
          <a:xfrm>
            <a:off x="6155207" y="878214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7030A0"/>
                </a:solidFill>
              </a:rPr>
              <a:t>2022 </a:t>
            </a:r>
            <a:endParaRPr lang="en-US" sz="1350" b="1" dirty="0">
              <a:solidFill>
                <a:srgbClr val="7030A0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CF09C7E-499F-6543-8BB1-8917CC4FF646}"/>
              </a:ext>
            </a:extLst>
          </p:cNvPr>
          <p:cNvCxnSpPr>
            <a:stCxn id="70" idx="6"/>
            <a:endCxn id="62" idx="2"/>
          </p:cNvCxnSpPr>
          <p:nvPr/>
        </p:nvCxnSpPr>
        <p:spPr>
          <a:xfrm flipH="1">
            <a:off x="2405323" y="1226547"/>
            <a:ext cx="77240" cy="10034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4B5F56D-6502-C442-A89B-EB5CB927A0AA}"/>
              </a:ext>
            </a:extLst>
          </p:cNvPr>
          <p:cNvCxnSpPr>
            <a:stCxn id="40" idx="2"/>
            <a:endCxn id="62" idx="6"/>
          </p:cNvCxnSpPr>
          <p:nvPr/>
        </p:nvCxnSpPr>
        <p:spPr>
          <a:xfrm flipH="1" flipV="1">
            <a:off x="2484536" y="2563610"/>
            <a:ext cx="105186" cy="10411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ED6BE776-14AE-C64F-92BA-C5DB51610749}"/>
              </a:ext>
            </a:extLst>
          </p:cNvPr>
          <p:cNvCxnSpPr>
            <a:stCxn id="18" idx="2"/>
            <a:endCxn id="40" idx="7"/>
          </p:cNvCxnSpPr>
          <p:nvPr/>
        </p:nvCxnSpPr>
        <p:spPr>
          <a:xfrm flipH="1" flipV="1">
            <a:off x="2837085" y="3802680"/>
            <a:ext cx="611458" cy="2883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13CC5FF-6502-404F-A42C-95B97DA30724}"/>
              </a:ext>
            </a:extLst>
          </p:cNvPr>
          <p:cNvCxnSpPr>
            <a:stCxn id="29" idx="2"/>
            <a:endCxn id="18" idx="6"/>
          </p:cNvCxnSpPr>
          <p:nvPr/>
        </p:nvCxnSpPr>
        <p:spPr>
          <a:xfrm flipH="1">
            <a:off x="3791443" y="3975635"/>
            <a:ext cx="1307363" cy="1154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56C1F31-3967-8D4A-ADA6-52CC686C7EEB}"/>
              </a:ext>
            </a:extLst>
          </p:cNvPr>
          <p:cNvCxnSpPr>
            <a:stCxn id="7" idx="2"/>
            <a:endCxn id="29" idx="6"/>
          </p:cNvCxnSpPr>
          <p:nvPr/>
        </p:nvCxnSpPr>
        <p:spPr>
          <a:xfrm flipH="1">
            <a:off x="5441706" y="3654581"/>
            <a:ext cx="899779" cy="321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87AE972-AA3D-6540-86B2-F176CF88DA5C}"/>
              </a:ext>
            </a:extLst>
          </p:cNvPr>
          <p:cNvCxnSpPr>
            <a:stCxn id="79" idx="2"/>
            <a:endCxn id="7" idx="7"/>
          </p:cNvCxnSpPr>
          <p:nvPr/>
        </p:nvCxnSpPr>
        <p:spPr>
          <a:xfrm flipH="1">
            <a:off x="6512525" y="2610397"/>
            <a:ext cx="160845" cy="7775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20579BAD-642A-B74F-B2F5-F09C76CDCB67}"/>
              </a:ext>
            </a:extLst>
          </p:cNvPr>
          <p:cNvSpPr txBox="1"/>
          <p:nvPr/>
        </p:nvSpPr>
        <p:spPr>
          <a:xfrm>
            <a:off x="3077336" y="2671462"/>
            <a:ext cx="832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FF"/>
                </a:solidFill>
              </a:rPr>
              <a:t>NADCON</a:t>
            </a:r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B03F5AC9-AC2E-5840-AB57-B350639E263A}"/>
              </a:ext>
            </a:extLst>
          </p:cNvPr>
          <p:cNvSpPr/>
          <p:nvPr/>
        </p:nvSpPr>
        <p:spPr>
          <a:xfrm>
            <a:off x="2671764" y="2435237"/>
            <a:ext cx="807244" cy="270302"/>
          </a:xfrm>
          <a:custGeom>
            <a:avLst/>
            <a:gdLst>
              <a:gd name="connsiteX0" fmla="*/ 0 w 1076325"/>
              <a:gd name="connsiteY0" fmla="*/ 7977 h 360402"/>
              <a:gd name="connsiteX1" fmla="*/ 552450 w 1076325"/>
              <a:gd name="connsiteY1" fmla="*/ 46077 h 360402"/>
              <a:gd name="connsiteX2" fmla="*/ 1076325 w 1076325"/>
              <a:gd name="connsiteY2" fmla="*/ 360402 h 36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6325" h="360402">
                <a:moveTo>
                  <a:pt x="0" y="7977"/>
                </a:moveTo>
                <a:cubicBezTo>
                  <a:pt x="186531" y="-2342"/>
                  <a:pt x="373062" y="-12661"/>
                  <a:pt x="552450" y="46077"/>
                </a:cubicBezTo>
                <a:cubicBezTo>
                  <a:pt x="731838" y="104815"/>
                  <a:pt x="904081" y="232608"/>
                  <a:pt x="1076325" y="360402"/>
                </a:cubicBezTo>
              </a:path>
            </a:pathLst>
          </a:custGeom>
          <a:noFill/>
          <a:ln>
            <a:solidFill>
              <a:srgbClr val="FF00FF"/>
            </a:solidFill>
            <a:headEnd type="none" w="lg" len="lg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8CDC6A91-2C05-414E-A47F-BC2262613625}"/>
              </a:ext>
            </a:extLst>
          </p:cNvPr>
          <p:cNvSpPr/>
          <p:nvPr/>
        </p:nvSpPr>
        <p:spPr>
          <a:xfrm>
            <a:off x="3886201" y="2969858"/>
            <a:ext cx="1050131" cy="628650"/>
          </a:xfrm>
          <a:custGeom>
            <a:avLst/>
            <a:gdLst>
              <a:gd name="connsiteX0" fmla="*/ 0 w 1504950"/>
              <a:gd name="connsiteY0" fmla="*/ 0 h 828675"/>
              <a:gd name="connsiteX1" fmla="*/ 800100 w 1504950"/>
              <a:gd name="connsiteY1" fmla="*/ 314325 h 828675"/>
              <a:gd name="connsiteX2" fmla="*/ 1504950 w 1504950"/>
              <a:gd name="connsiteY2" fmla="*/ 828675 h 828675"/>
              <a:gd name="connsiteX0" fmla="*/ 0 w 1400175"/>
              <a:gd name="connsiteY0" fmla="*/ 0 h 838200"/>
              <a:gd name="connsiteX1" fmla="*/ 695325 w 1400175"/>
              <a:gd name="connsiteY1" fmla="*/ 323850 h 838200"/>
              <a:gd name="connsiteX2" fmla="*/ 1400175 w 1400175"/>
              <a:gd name="connsiteY2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0175" h="838200">
                <a:moveTo>
                  <a:pt x="0" y="0"/>
                </a:moveTo>
                <a:cubicBezTo>
                  <a:pt x="274637" y="88106"/>
                  <a:pt x="461963" y="184150"/>
                  <a:pt x="695325" y="323850"/>
                </a:cubicBezTo>
                <a:cubicBezTo>
                  <a:pt x="928688" y="463550"/>
                  <a:pt x="1173162" y="650081"/>
                  <a:pt x="1400175" y="838200"/>
                </a:cubicBezTo>
              </a:path>
            </a:pathLst>
          </a:custGeom>
          <a:noFill/>
          <a:ln>
            <a:solidFill>
              <a:srgbClr val="FF00FF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E9D45C4-49A6-E94B-9C25-D67D73E7013A}"/>
              </a:ext>
            </a:extLst>
          </p:cNvPr>
          <p:cNvSpPr txBox="1"/>
          <p:nvPr/>
        </p:nvSpPr>
        <p:spPr>
          <a:xfrm>
            <a:off x="4605887" y="2781388"/>
            <a:ext cx="8152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CCFF"/>
                </a:solidFill>
              </a:rPr>
              <a:t>GEOCON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797DDCA-3383-4441-A9F9-C230B9757E7E}"/>
              </a:ext>
            </a:extLst>
          </p:cNvPr>
          <p:cNvCxnSpPr>
            <a:stCxn id="90" idx="0"/>
          </p:cNvCxnSpPr>
          <p:nvPr/>
        </p:nvCxnSpPr>
        <p:spPr>
          <a:xfrm flipH="1" flipV="1">
            <a:off x="4917696" y="3017711"/>
            <a:ext cx="326174" cy="560882"/>
          </a:xfrm>
          <a:prstGeom prst="straightConnector1">
            <a:avLst/>
          </a:prstGeom>
          <a:ln w="3810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D9D23607-2646-EE4D-9AF2-31F30A6F24A2}"/>
              </a:ext>
            </a:extLst>
          </p:cNvPr>
          <p:cNvCxnSpPr/>
          <p:nvPr/>
        </p:nvCxnSpPr>
        <p:spPr>
          <a:xfrm>
            <a:off x="5441706" y="2999161"/>
            <a:ext cx="337589" cy="263568"/>
          </a:xfrm>
          <a:prstGeom prst="straightConnector1">
            <a:avLst/>
          </a:prstGeom>
          <a:ln w="3810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1F15AD2A-3D20-E246-A6E6-56AFB2E72BA5}"/>
              </a:ext>
            </a:extLst>
          </p:cNvPr>
          <p:cNvSpPr txBox="1"/>
          <p:nvPr/>
        </p:nvSpPr>
        <p:spPr>
          <a:xfrm>
            <a:off x="4655892" y="2009863"/>
            <a:ext cx="1030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66FF"/>
                </a:solidFill>
              </a:rPr>
              <a:t>GEOCON 11</a:t>
            </a:r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27E95938-BEC9-DE4B-86BF-88BC4B02F9AF}"/>
              </a:ext>
            </a:extLst>
          </p:cNvPr>
          <p:cNvSpPr/>
          <p:nvPr/>
        </p:nvSpPr>
        <p:spPr>
          <a:xfrm>
            <a:off x="5150645" y="2248339"/>
            <a:ext cx="1064419" cy="914400"/>
          </a:xfrm>
          <a:custGeom>
            <a:avLst/>
            <a:gdLst>
              <a:gd name="connsiteX0" fmla="*/ 1419225 w 1419225"/>
              <a:gd name="connsiteY0" fmla="*/ 1219200 h 1219200"/>
              <a:gd name="connsiteX1" fmla="*/ 323850 w 1419225"/>
              <a:gd name="connsiteY1" fmla="*/ 514350 h 1219200"/>
              <a:gd name="connsiteX2" fmla="*/ 0 w 1419225"/>
              <a:gd name="connsiteY2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9225" h="1219200">
                <a:moveTo>
                  <a:pt x="1419225" y="1219200"/>
                </a:moveTo>
                <a:cubicBezTo>
                  <a:pt x="989806" y="968375"/>
                  <a:pt x="560387" y="717550"/>
                  <a:pt x="323850" y="514350"/>
                </a:cubicBezTo>
                <a:cubicBezTo>
                  <a:pt x="87313" y="311150"/>
                  <a:pt x="43656" y="155575"/>
                  <a:pt x="0" y="0"/>
                </a:cubicBezTo>
              </a:path>
            </a:pathLst>
          </a:custGeom>
          <a:noFill/>
          <a:ln w="38100">
            <a:solidFill>
              <a:srgbClr val="0066FF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Freeform 106">
            <a:extLst>
              <a:ext uri="{FF2B5EF4-FFF2-40B4-BE49-F238E27FC236}">
                <a16:creationId xmlns:a16="http://schemas.microsoft.com/office/drawing/2014/main" id="{E74B1E8B-B409-3C49-8541-2324DA7435BE}"/>
              </a:ext>
            </a:extLst>
          </p:cNvPr>
          <p:cNvSpPr/>
          <p:nvPr/>
        </p:nvSpPr>
        <p:spPr>
          <a:xfrm>
            <a:off x="5779294" y="2098697"/>
            <a:ext cx="357188" cy="213936"/>
          </a:xfrm>
          <a:custGeom>
            <a:avLst/>
            <a:gdLst>
              <a:gd name="connsiteX0" fmla="*/ 0 w 476250"/>
              <a:gd name="connsiteY0" fmla="*/ 18548 h 285248"/>
              <a:gd name="connsiteX1" fmla="*/ 285750 w 476250"/>
              <a:gd name="connsiteY1" fmla="*/ 28073 h 285248"/>
              <a:gd name="connsiteX2" fmla="*/ 476250 w 476250"/>
              <a:gd name="connsiteY2" fmla="*/ 285248 h 28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250" h="285248">
                <a:moveTo>
                  <a:pt x="0" y="18548"/>
                </a:moveTo>
                <a:cubicBezTo>
                  <a:pt x="103187" y="1085"/>
                  <a:pt x="206375" y="-16377"/>
                  <a:pt x="285750" y="28073"/>
                </a:cubicBezTo>
                <a:cubicBezTo>
                  <a:pt x="365125" y="72523"/>
                  <a:pt x="420687" y="178885"/>
                  <a:pt x="476250" y="285248"/>
                </a:cubicBezTo>
              </a:path>
            </a:pathLst>
          </a:custGeom>
          <a:noFill/>
          <a:ln w="38100">
            <a:solidFill>
              <a:srgbClr val="0066FF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47850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 animBg="1"/>
      <p:bldP spid="101" grpId="0" animBg="1"/>
      <p:bldP spid="102" grpId="0"/>
      <p:bldP spid="105" grpId="0"/>
      <p:bldP spid="106" grpId="0" animBg="1"/>
      <p:bldP spid="10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7F2DE7-F128-D34A-9383-D451DEEB4301}"/>
              </a:ext>
            </a:extLst>
          </p:cNvPr>
          <p:cNvGrpSpPr/>
          <p:nvPr/>
        </p:nvGrpSpPr>
        <p:grpSpPr>
          <a:xfrm rot="19510649">
            <a:off x="6026101" y="3295282"/>
            <a:ext cx="1443101" cy="1210981"/>
            <a:chOff x="1352465" y="1688796"/>
            <a:chExt cx="1924135" cy="16146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CDCFFB5-FF82-144D-9505-27DF2641C7A6}"/>
                </a:ext>
              </a:extLst>
            </p:cNvPr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b="1" dirty="0">
                  <a:solidFill>
                    <a:schemeClr val="tx1"/>
                  </a:solidFill>
                </a:rPr>
                <a:t>X, Y, Z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7C2E0AE-25B9-034C-9AD5-F4BB2F07CE44}"/>
                </a:ext>
              </a:extLst>
            </p:cNvPr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88" b="1" dirty="0">
                  <a:solidFill>
                    <a:schemeClr val="tx1"/>
                  </a:solidFill>
                </a:rPr>
                <a:t>USNG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27461D6-638E-5147-92D4-73A1F2089E40}"/>
                </a:ext>
              </a:extLst>
            </p:cNvPr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UTM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762C0A4-D32B-F341-91DE-7E9651CC6E09}"/>
                </a:ext>
              </a:extLst>
            </p:cNvPr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SPC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8A03D72-1B52-3541-A2EC-D12908A5E1EB}"/>
                </a:ext>
              </a:extLst>
            </p:cNvPr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675" b="1" dirty="0">
                  <a:solidFill>
                    <a:schemeClr val="tx1"/>
                  </a:solidFill>
                </a:rPr>
                <a:t>, </a:t>
              </a:r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675" b="1" dirty="0">
                  <a:solidFill>
                    <a:schemeClr val="tx1"/>
                  </a:solidFill>
                </a:rPr>
                <a:t>, h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0FD2079-2CE5-664B-A8F9-2DD4E24DD1D9}"/>
                </a:ext>
              </a:extLst>
            </p:cNvPr>
            <p:cNvCxnSpPr>
              <a:stCxn id="7" idx="4"/>
              <a:endCxn id="4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4055BBE-91E6-994A-80D3-520D73E3AC33}"/>
                </a:ext>
              </a:extLst>
            </p:cNvPr>
            <p:cNvCxnSpPr>
              <a:stCxn id="7" idx="3"/>
              <a:endCxn id="3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D5FAFFD-AFA3-C447-B1C8-10304985EB92}"/>
                </a:ext>
              </a:extLst>
            </p:cNvPr>
            <p:cNvCxnSpPr>
              <a:stCxn id="7" idx="5"/>
              <a:endCxn id="6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E85C873-0159-D940-A0EE-09C6A2691275}"/>
                </a:ext>
              </a:extLst>
            </p:cNvPr>
            <p:cNvCxnSpPr>
              <a:stCxn id="7" idx="4"/>
              <a:endCxn id="5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09AC45C-4246-A744-8B8F-0D7A97F4F78A}"/>
                </a:ext>
              </a:extLst>
            </p:cNvPr>
            <p:cNvCxnSpPr>
              <a:stCxn id="4" idx="6"/>
              <a:endCxn id="5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1FEA84-A228-814E-A445-09152E8B19DF}"/>
              </a:ext>
            </a:extLst>
          </p:cNvPr>
          <p:cNvGrpSpPr/>
          <p:nvPr/>
        </p:nvGrpSpPr>
        <p:grpSpPr>
          <a:xfrm>
            <a:off x="2919841" y="3919620"/>
            <a:ext cx="1443101" cy="1210981"/>
            <a:chOff x="1352465" y="1688796"/>
            <a:chExt cx="1924135" cy="161464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5EA685C-786D-7F49-9715-67A29176D171}"/>
                </a:ext>
              </a:extLst>
            </p:cNvPr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b="1" dirty="0">
                  <a:solidFill>
                    <a:schemeClr val="tx1"/>
                  </a:solidFill>
                </a:rPr>
                <a:t>X, Y, Z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F2DBE15-5D0A-7D4C-A735-900F7B8BA56B}"/>
                </a:ext>
              </a:extLst>
            </p:cNvPr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88" b="1" dirty="0">
                  <a:solidFill>
                    <a:schemeClr val="tx1"/>
                  </a:solidFill>
                </a:rPr>
                <a:t>USNG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1F4E57E-BE93-7D4A-9BA0-337168CCCCD4}"/>
                </a:ext>
              </a:extLst>
            </p:cNvPr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UTM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C0CE76D-949C-6543-9547-5B6D5B24549C}"/>
                </a:ext>
              </a:extLst>
            </p:cNvPr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SPC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C42CCAB-7359-A849-B544-073E3A027BBD}"/>
                </a:ext>
              </a:extLst>
            </p:cNvPr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675" b="1" dirty="0">
                  <a:solidFill>
                    <a:schemeClr val="tx1"/>
                  </a:solidFill>
                </a:rPr>
                <a:t>, </a:t>
              </a:r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675" b="1" dirty="0">
                  <a:solidFill>
                    <a:schemeClr val="tx1"/>
                  </a:solidFill>
                </a:rPr>
                <a:t>, h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39FDC42-46DF-424A-8AD7-D33E358A7630}"/>
                </a:ext>
              </a:extLst>
            </p:cNvPr>
            <p:cNvCxnSpPr>
              <a:stCxn id="18" idx="4"/>
              <a:endCxn id="15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89C43FD-8D61-7E41-ACE9-0ADEEE046556}"/>
                </a:ext>
              </a:extLst>
            </p:cNvPr>
            <p:cNvCxnSpPr>
              <a:stCxn id="18" idx="3"/>
              <a:endCxn id="14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F2F1549-7005-BE47-8052-CCF61830E78A}"/>
                </a:ext>
              </a:extLst>
            </p:cNvPr>
            <p:cNvCxnSpPr>
              <a:stCxn id="18" idx="5"/>
              <a:endCxn id="17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88C2717-92D6-D644-8B49-9594EAE05101}"/>
                </a:ext>
              </a:extLst>
            </p:cNvPr>
            <p:cNvCxnSpPr>
              <a:stCxn id="18" idx="4"/>
              <a:endCxn id="16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70AEE48-3EC7-534B-B665-5CE1920BAE55}"/>
                </a:ext>
              </a:extLst>
            </p:cNvPr>
            <p:cNvCxnSpPr>
              <a:stCxn id="15" idx="6"/>
              <a:endCxn id="16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E5B5B16-0607-124B-9EFC-8F637676BEFC}"/>
              </a:ext>
            </a:extLst>
          </p:cNvPr>
          <p:cNvGrpSpPr/>
          <p:nvPr/>
        </p:nvGrpSpPr>
        <p:grpSpPr>
          <a:xfrm>
            <a:off x="4570105" y="3804186"/>
            <a:ext cx="1443101" cy="1210981"/>
            <a:chOff x="1352465" y="1688796"/>
            <a:chExt cx="1924135" cy="161464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2C6C72E-C5B2-8946-9886-B799E6C48FFB}"/>
                </a:ext>
              </a:extLst>
            </p:cNvPr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b="1" dirty="0">
                  <a:solidFill>
                    <a:schemeClr val="tx1"/>
                  </a:solidFill>
                </a:rPr>
                <a:t>X, Y, Z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9CE29D6-BB34-CE4E-8FC3-3BB46E1072D8}"/>
                </a:ext>
              </a:extLst>
            </p:cNvPr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88" b="1" dirty="0">
                  <a:solidFill>
                    <a:schemeClr val="tx1"/>
                  </a:solidFill>
                </a:rPr>
                <a:t>USNG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9B37404-4DC1-6844-A93D-452CFD2E0430}"/>
                </a:ext>
              </a:extLst>
            </p:cNvPr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UTM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0CFD3D4-9F3E-7E4C-84B2-297118A26D30}"/>
                </a:ext>
              </a:extLst>
            </p:cNvPr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SPC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DFF0391-AF6A-F646-8029-2E0C37DFB07A}"/>
                </a:ext>
              </a:extLst>
            </p:cNvPr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675" b="1" dirty="0">
                  <a:solidFill>
                    <a:schemeClr val="tx1"/>
                  </a:solidFill>
                </a:rPr>
                <a:t>, </a:t>
              </a:r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675" b="1" dirty="0">
                  <a:solidFill>
                    <a:schemeClr val="tx1"/>
                  </a:solidFill>
                </a:rPr>
                <a:t>, h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378F228-BD6B-1F46-953C-BEB042570661}"/>
                </a:ext>
              </a:extLst>
            </p:cNvPr>
            <p:cNvCxnSpPr>
              <a:stCxn id="29" idx="4"/>
              <a:endCxn id="26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3BC138E-5FCC-4242-8067-8DB919347E61}"/>
                </a:ext>
              </a:extLst>
            </p:cNvPr>
            <p:cNvCxnSpPr>
              <a:stCxn id="29" idx="3"/>
              <a:endCxn id="25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A901157-84C3-0749-A217-3A1D70809B8D}"/>
                </a:ext>
              </a:extLst>
            </p:cNvPr>
            <p:cNvCxnSpPr>
              <a:stCxn id="29" idx="5"/>
              <a:endCxn id="28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C7B8B33-8D4A-2246-8109-CAEC4CBF6AFE}"/>
                </a:ext>
              </a:extLst>
            </p:cNvPr>
            <p:cNvCxnSpPr>
              <a:stCxn id="29" idx="4"/>
              <a:endCxn id="27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30939C8-59CC-8C44-A257-165A1A6393F4}"/>
                </a:ext>
              </a:extLst>
            </p:cNvPr>
            <p:cNvCxnSpPr>
              <a:stCxn id="26" idx="6"/>
              <a:endCxn id="27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6383BBA-3E4F-E442-A013-0B89694A79AF}"/>
              </a:ext>
            </a:extLst>
          </p:cNvPr>
          <p:cNvGrpSpPr/>
          <p:nvPr/>
        </p:nvGrpSpPr>
        <p:grpSpPr>
          <a:xfrm rot="3669868">
            <a:off x="1580960" y="3377541"/>
            <a:ext cx="1443101" cy="1210981"/>
            <a:chOff x="1352465" y="1688796"/>
            <a:chExt cx="1924135" cy="1614641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D4454C5-3A7B-2E44-8C7E-2B0EEA786898}"/>
                </a:ext>
              </a:extLst>
            </p:cNvPr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b="1" dirty="0">
                  <a:solidFill>
                    <a:schemeClr val="tx1"/>
                  </a:solidFill>
                </a:rPr>
                <a:t>X, Y, Z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001F7FA-0D42-AE49-A735-EA76ABD80A2B}"/>
                </a:ext>
              </a:extLst>
            </p:cNvPr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88" b="1" dirty="0">
                  <a:solidFill>
                    <a:schemeClr val="tx1"/>
                  </a:solidFill>
                </a:rPr>
                <a:t>USNG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E7ED3EA-739D-AB4F-9CD0-0BE72E593498}"/>
                </a:ext>
              </a:extLst>
            </p:cNvPr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UTM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7132297-EC7F-9143-A9F7-82D0AC2E769C}"/>
                </a:ext>
              </a:extLst>
            </p:cNvPr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SPC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1DD2EC0-B4C3-2C49-B89C-FD616998442E}"/>
                </a:ext>
              </a:extLst>
            </p:cNvPr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675" b="1" dirty="0">
                  <a:solidFill>
                    <a:schemeClr val="tx1"/>
                  </a:solidFill>
                </a:rPr>
                <a:t>, </a:t>
              </a:r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675" b="1" dirty="0">
                  <a:solidFill>
                    <a:schemeClr val="tx1"/>
                  </a:solidFill>
                </a:rPr>
                <a:t>, h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395401E-4E0B-3944-B4E2-348F8023D25D}"/>
                </a:ext>
              </a:extLst>
            </p:cNvPr>
            <p:cNvCxnSpPr>
              <a:stCxn id="40" idx="4"/>
              <a:endCxn id="37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7C40C8A-349F-3741-8EFE-743BBED62C75}"/>
                </a:ext>
              </a:extLst>
            </p:cNvPr>
            <p:cNvCxnSpPr>
              <a:stCxn id="40" idx="3"/>
              <a:endCxn id="36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9BF7FCF-3677-2743-A9EB-6567C99ED66B}"/>
                </a:ext>
              </a:extLst>
            </p:cNvPr>
            <p:cNvCxnSpPr>
              <a:stCxn id="40" idx="5"/>
              <a:endCxn id="39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E727C06-243E-B44D-9AEE-64941A9AA507}"/>
                </a:ext>
              </a:extLst>
            </p:cNvPr>
            <p:cNvCxnSpPr>
              <a:stCxn id="40" idx="4"/>
              <a:endCxn id="38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4455C8D-3DCE-C645-BFFA-7305D9663FE6}"/>
                </a:ext>
              </a:extLst>
            </p:cNvPr>
            <p:cNvCxnSpPr>
              <a:stCxn id="37" idx="6"/>
              <a:endCxn id="38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96133D-70CA-EF4A-A546-B410B6B1E8A5}"/>
              </a:ext>
            </a:extLst>
          </p:cNvPr>
          <p:cNvGrpSpPr/>
          <p:nvPr/>
        </p:nvGrpSpPr>
        <p:grpSpPr>
          <a:xfrm rot="16200000">
            <a:off x="6578614" y="416841"/>
            <a:ext cx="1331267" cy="1210981"/>
            <a:chOff x="1352465" y="1688796"/>
            <a:chExt cx="1775023" cy="1614641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F6B3401-50CC-0E44-84A7-9C81F697355A}"/>
                </a:ext>
              </a:extLst>
            </p:cNvPr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b="1" dirty="0">
                  <a:solidFill>
                    <a:schemeClr val="tx1"/>
                  </a:solidFill>
                </a:rPr>
                <a:t>X, Y, Z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19850EA-1A34-4546-A907-B9E7F484AA11}"/>
                </a:ext>
              </a:extLst>
            </p:cNvPr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88" b="1" dirty="0">
                  <a:solidFill>
                    <a:schemeClr val="tx1"/>
                  </a:solidFill>
                </a:rPr>
                <a:t>USNG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68AA0FB-F824-7748-BBBA-1EFE093CC95B}"/>
                </a:ext>
              </a:extLst>
            </p:cNvPr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UTM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E813FE4-A9C9-FA4C-AF54-63E52A31292B}"/>
                </a:ext>
              </a:extLst>
            </p:cNvPr>
            <p:cNvSpPr/>
            <p:nvPr/>
          </p:nvSpPr>
          <p:spPr>
            <a:xfrm>
              <a:off x="2670288" y="2169553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SPC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3317F6C-5C93-3844-9194-195026096EE5}"/>
                </a:ext>
              </a:extLst>
            </p:cNvPr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675" b="1" dirty="0">
                  <a:solidFill>
                    <a:schemeClr val="tx1"/>
                  </a:solidFill>
                </a:rPr>
                <a:t>, </a:t>
              </a:r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675" b="1" dirty="0">
                  <a:solidFill>
                    <a:schemeClr val="tx1"/>
                  </a:solidFill>
                </a:rPr>
                <a:t>, h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CD0E786-3610-F245-AF97-5977C1BF0279}"/>
                </a:ext>
              </a:extLst>
            </p:cNvPr>
            <p:cNvCxnSpPr>
              <a:stCxn id="51" idx="4"/>
              <a:endCxn id="48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8C4C058-6AF9-C347-8F56-D4E8214FECC2}"/>
                </a:ext>
              </a:extLst>
            </p:cNvPr>
            <p:cNvCxnSpPr>
              <a:stCxn id="51" idx="3"/>
              <a:endCxn id="47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D1FF5DB-ABAD-E448-BD56-DAC8103E1F99}"/>
                </a:ext>
              </a:extLst>
            </p:cNvPr>
            <p:cNvCxnSpPr>
              <a:cxnSpLocks/>
              <a:stCxn id="51" idx="5"/>
              <a:endCxn id="50" idx="1"/>
            </p:cNvCxnSpPr>
            <p:nvPr/>
          </p:nvCxnSpPr>
          <p:spPr>
            <a:xfrm rot="5400000" flipV="1">
              <a:off x="2513711" y="2012976"/>
              <a:ext cx="157467" cy="2895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9000BBD-BA9A-FD41-973E-196620AD5D79}"/>
                </a:ext>
              </a:extLst>
            </p:cNvPr>
            <p:cNvCxnSpPr>
              <a:stCxn id="51" idx="4"/>
              <a:endCxn id="49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C9D6E26-0CFC-1B45-81B5-4DEBA494E39E}"/>
                </a:ext>
              </a:extLst>
            </p:cNvPr>
            <p:cNvCxnSpPr>
              <a:stCxn id="48" idx="6"/>
              <a:endCxn id="49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9616326-1EDE-FC40-BFBC-9089073D7E49}"/>
              </a:ext>
            </a:extLst>
          </p:cNvPr>
          <p:cNvGrpSpPr/>
          <p:nvPr/>
        </p:nvGrpSpPr>
        <p:grpSpPr>
          <a:xfrm rot="4598599">
            <a:off x="1306023" y="1912397"/>
            <a:ext cx="1443101" cy="1210981"/>
            <a:chOff x="1352465" y="1688796"/>
            <a:chExt cx="1924135" cy="161464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1234CEA-69A9-1B47-837D-D264F96EEF30}"/>
                </a:ext>
              </a:extLst>
            </p:cNvPr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b="1" dirty="0">
                  <a:solidFill>
                    <a:schemeClr val="tx1"/>
                  </a:solidFill>
                </a:rPr>
                <a:t>X, Y, Z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56A5F30-9F96-BC4D-97DE-7AB71337A106}"/>
                </a:ext>
              </a:extLst>
            </p:cNvPr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88" b="1" dirty="0">
                  <a:solidFill>
                    <a:schemeClr val="tx1"/>
                  </a:solidFill>
                </a:rPr>
                <a:t>USNG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77A7B2D-15DC-B443-A664-AEF5278E98FA}"/>
                </a:ext>
              </a:extLst>
            </p:cNvPr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UTM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6E346FB-A216-9B4B-B569-570CB36FE517}"/>
                </a:ext>
              </a:extLst>
            </p:cNvPr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SPC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59D1D9B-A47D-4C46-8B17-9DBC65799F10}"/>
                </a:ext>
              </a:extLst>
            </p:cNvPr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675" b="1" dirty="0">
                  <a:solidFill>
                    <a:schemeClr val="tx1"/>
                  </a:solidFill>
                </a:rPr>
                <a:t>, </a:t>
              </a:r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675" b="1" dirty="0">
                  <a:solidFill>
                    <a:schemeClr val="tx1"/>
                  </a:solidFill>
                </a:rPr>
                <a:t>, h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5DE8637-BD24-6541-913A-12AE02EA8A5D}"/>
                </a:ext>
              </a:extLst>
            </p:cNvPr>
            <p:cNvCxnSpPr>
              <a:stCxn id="62" idx="4"/>
              <a:endCxn id="59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19004B2-B81D-AF43-B1C1-2BA12CC5904D}"/>
                </a:ext>
              </a:extLst>
            </p:cNvPr>
            <p:cNvCxnSpPr>
              <a:stCxn id="62" idx="3"/>
              <a:endCxn id="58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DE88307-0149-5D42-B25D-D9C91A78F12C}"/>
                </a:ext>
              </a:extLst>
            </p:cNvPr>
            <p:cNvCxnSpPr>
              <a:stCxn id="62" idx="5"/>
              <a:endCxn id="61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EB2B9F5-A7AC-E448-9D74-CF921616D1E0}"/>
                </a:ext>
              </a:extLst>
            </p:cNvPr>
            <p:cNvCxnSpPr>
              <a:stCxn id="62" idx="4"/>
              <a:endCxn id="60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056C793-5529-BD40-9F51-4E1A46F82C57}"/>
                </a:ext>
              </a:extLst>
            </p:cNvPr>
            <p:cNvCxnSpPr>
              <a:stCxn id="59" idx="6"/>
              <a:endCxn id="60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Oval 67">
            <a:extLst>
              <a:ext uri="{FF2B5EF4-FFF2-40B4-BE49-F238E27FC236}">
                <a16:creationId xmlns:a16="http://schemas.microsoft.com/office/drawing/2014/main" id="{90F5D6B4-3B7D-1447-8B12-26CCF0C6B12B}"/>
              </a:ext>
            </a:extLst>
          </p:cNvPr>
          <p:cNvSpPr/>
          <p:nvPr/>
        </p:nvSpPr>
        <p:spPr>
          <a:xfrm rot="6262407">
            <a:off x="1736665" y="432335"/>
            <a:ext cx="350378" cy="3503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50" b="1" dirty="0">
                <a:solidFill>
                  <a:schemeClr val="tx1"/>
                </a:solidFill>
              </a:rPr>
              <a:t>X, Y, Z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D9AA6F1-4E5B-5246-A58E-6565A0CC74F1}"/>
              </a:ext>
            </a:extLst>
          </p:cNvPr>
          <p:cNvSpPr/>
          <p:nvPr/>
        </p:nvSpPr>
        <p:spPr>
          <a:xfrm rot="6262407">
            <a:off x="1436843" y="960723"/>
            <a:ext cx="363661" cy="3636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UTM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564146F-0D44-6D40-9310-5ED612DB86A0}"/>
              </a:ext>
            </a:extLst>
          </p:cNvPr>
          <p:cNvSpPr/>
          <p:nvPr/>
        </p:nvSpPr>
        <p:spPr>
          <a:xfrm rot="6262407">
            <a:off x="2353673" y="889014"/>
            <a:ext cx="342900" cy="3429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75" b="1" dirty="0">
                <a:solidFill>
                  <a:schemeClr val="tx1"/>
                </a:solidFill>
                <a:latin typeface="Symbol" panose="05050102010706020507" pitchFamily="18" charset="2"/>
              </a:rPr>
              <a:t>f</a:t>
            </a:r>
            <a:r>
              <a:rPr lang="en-US" sz="675" b="1" dirty="0">
                <a:solidFill>
                  <a:schemeClr val="tx1"/>
                </a:solidFill>
              </a:rPr>
              <a:t>, </a:t>
            </a:r>
            <a:r>
              <a:rPr lang="en-US" sz="675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r>
              <a:rPr lang="en-US" sz="675" b="1" dirty="0">
                <a:solidFill>
                  <a:schemeClr val="tx1"/>
                </a:solidFill>
              </a:rPr>
              <a:t>, h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DFE9F4B-0774-F44C-8515-B7543011654E}"/>
              </a:ext>
            </a:extLst>
          </p:cNvPr>
          <p:cNvCxnSpPr>
            <a:cxnSpLocks/>
            <a:stCxn id="70" idx="3"/>
            <a:endCxn id="68" idx="7"/>
          </p:cNvCxnSpPr>
          <p:nvPr/>
        </p:nvCxnSpPr>
        <p:spPr>
          <a:xfrm flipH="1" flipV="1">
            <a:off x="2001102" y="758275"/>
            <a:ext cx="436678" cy="1546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C700C86-837B-134B-AB06-A2960990D704}"/>
              </a:ext>
            </a:extLst>
          </p:cNvPr>
          <p:cNvCxnSpPr>
            <a:stCxn id="70" idx="4"/>
            <a:endCxn id="69" idx="0"/>
          </p:cNvCxnSpPr>
          <p:nvPr/>
        </p:nvCxnSpPr>
        <p:spPr>
          <a:xfrm flipH="1">
            <a:off x="1794812" y="1017903"/>
            <a:ext cx="564229" cy="1697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004E231-52D1-D448-9A48-EFC205310D5C}"/>
              </a:ext>
            </a:extLst>
          </p:cNvPr>
          <p:cNvGrpSpPr/>
          <p:nvPr/>
        </p:nvGrpSpPr>
        <p:grpSpPr>
          <a:xfrm rot="17285526">
            <a:off x="6424291" y="1956383"/>
            <a:ext cx="1443101" cy="1210981"/>
            <a:chOff x="1352465" y="1688796"/>
            <a:chExt cx="1924135" cy="1614641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19B6744-3067-EE4A-8515-BCE95EB40753}"/>
                </a:ext>
              </a:extLst>
            </p:cNvPr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50" b="1" dirty="0">
                  <a:solidFill>
                    <a:schemeClr val="tx1"/>
                  </a:solidFill>
                </a:rPr>
                <a:t>X, Y, Z</a:t>
              </a: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C35A7E1-DB68-3B42-BCAA-3D6C18E06431}"/>
                </a:ext>
              </a:extLst>
            </p:cNvPr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788" b="1" dirty="0">
                  <a:solidFill>
                    <a:schemeClr val="tx1"/>
                  </a:solidFill>
                </a:rPr>
                <a:t>USNG</a:t>
              </a: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A0A2F68-83C8-6C47-8651-2A29F2B00A73}"/>
                </a:ext>
              </a:extLst>
            </p:cNvPr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UTM</a:t>
              </a: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8822AA0-509A-B64E-8013-F474FD50F020}"/>
                </a:ext>
              </a:extLst>
            </p:cNvPr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SPC</a:t>
              </a: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B4F6683-79ED-4D4C-B410-D9F009B32E85}"/>
                </a:ext>
              </a:extLst>
            </p:cNvPr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675" b="1" dirty="0">
                  <a:solidFill>
                    <a:schemeClr val="tx1"/>
                  </a:solidFill>
                </a:rPr>
                <a:t>, </a:t>
              </a:r>
              <a:r>
                <a:rPr lang="en-US" sz="675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675" b="1" dirty="0">
                  <a:solidFill>
                    <a:schemeClr val="tx1"/>
                  </a:solidFill>
                </a:rPr>
                <a:t>, h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D4EF75A-CFA8-2448-A67F-069DA9F7A470}"/>
                </a:ext>
              </a:extLst>
            </p:cNvPr>
            <p:cNvCxnSpPr>
              <a:stCxn id="79" idx="4"/>
              <a:endCxn id="76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5CF6335-F013-084E-B572-4E3CDD86EA4F}"/>
                </a:ext>
              </a:extLst>
            </p:cNvPr>
            <p:cNvCxnSpPr>
              <a:stCxn id="79" idx="3"/>
              <a:endCxn id="75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83F3AF5-F33C-B54D-94B1-1040778B2132}"/>
                </a:ext>
              </a:extLst>
            </p:cNvPr>
            <p:cNvCxnSpPr>
              <a:stCxn id="79" idx="5"/>
              <a:endCxn id="78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AC6674E-B671-8449-8EDD-CD55CDBFFD48}"/>
                </a:ext>
              </a:extLst>
            </p:cNvPr>
            <p:cNvCxnSpPr>
              <a:stCxn id="79" idx="4"/>
              <a:endCxn id="77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B5A0C7E-8196-4948-B515-ABA1ABF89CCF}"/>
                </a:ext>
              </a:extLst>
            </p:cNvPr>
            <p:cNvCxnSpPr>
              <a:stCxn id="76" idx="6"/>
              <a:endCxn id="77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EF3B174A-BC78-B84F-8E00-720AA557E718}"/>
              </a:ext>
            </a:extLst>
          </p:cNvPr>
          <p:cNvSpPr txBox="1"/>
          <p:nvPr/>
        </p:nvSpPr>
        <p:spPr>
          <a:xfrm>
            <a:off x="2662473" y="946379"/>
            <a:ext cx="6077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7030A0"/>
                </a:solidFill>
              </a:rPr>
              <a:t>USSD</a:t>
            </a:r>
            <a:endParaRPr lang="en-US" sz="1350" b="1" dirty="0">
              <a:solidFill>
                <a:srgbClr val="7030A0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6A788CB-6E5B-B84D-9E6B-94F9006BD81E}"/>
              </a:ext>
            </a:extLst>
          </p:cNvPr>
          <p:cNvSpPr txBox="1"/>
          <p:nvPr/>
        </p:nvSpPr>
        <p:spPr>
          <a:xfrm>
            <a:off x="2562184" y="2250473"/>
            <a:ext cx="5616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7030A0"/>
                </a:solidFill>
              </a:rPr>
              <a:t>NAD 27</a:t>
            </a:r>
            <a:endParaRPr lang="en-US" sz="1350" b="1" dirty="0">
              <a:solidFill>
                <a:srgbClr val="7030A0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20694F2-9A8E-EA40-8A6B-6A27988ED9F3}"/>
              </a:ext>
            </a:extLst>
          </p:cNvPr>
          <p:cNvSpPr txBox="1"/>
          <p:nvPr/>
        </p:nvSpPr>
        <p:spPr>
          <a:xfrm>
            <a:off x="2620020" y="3350459"/>
            <a:ext cx="9500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7030A0"/>
                </a:solidFill>
              </a:rPr>
              <a:t>NAD 83 (1986)</a:t>
            </a:r>
            <a:endParaRPr lang="en-US" sz="1350" b="1" dirty="0">
              <a:solidFill>
                <a:srgbClr val="7030A0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6AF053B-167F-8B45-B928-02891EB85673}"/>
              </a:ext>
            </a:extLst>
          </p:cNvPr>
          <p:cNvSpPr txBox="1"/>
          <p:nvPr/>
        </p:nvSpPr>
        <p:spPr>
          <a:xfrm>
            <a:off x="5463930" y="2308883"/>
            <a:ext cx="9500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7030A0"/>
                </a:solidFill>
              </a:rPr>
              <a:t>NAD 83 (2011)</a:t>
            </a:r>
            <a:endParaRPr lang="en-US" sz="1350" b="1" dirty="0">
              <a:solidFill>
                <a:srgbClr val="7030A0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8229E49-C837-A149-89B9-68A7ABB3E598}"/>
              </a:ext>
            </a:extLst>
          </p:cNvPr>
          <p:cNvSpPr txBox="1"/>
          <p:nvPr/>
        </p:nvSpPr>
        <p:spPr>
          <a:xfrm>
            <a:off x="5169168" y="3183177"/>
            <a:ext cx="12408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7030A0"/>
                </a:solidFill>
              </a:rPr>
              <a:t>NAD 83 (NSRS2007)</a:t>
            </a:r>
            <a:endParaRPr lang="en-US" sz="1350" b="1" dirty="0">
              <a:solidFill>
                <a:srgbClr val="7030A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B998F2B-1ABB-784D-87CA-B33FADC2B4C5}"/>
              </a:ext>
            </a:extLst>
          </p:cNvPr>
          <p:cNvSpPr txBox="1"/>
          <p:nvPr/>
        </p:nvSpPr>
        <p:spPr>
          <a:xfrm>
            <a:off x="4770022" y="3578593"/>
            <a:ext cx="9019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7030A0"/>
                </a:solidFill>
              </a:rPr>
              <a:t>NAD 83 (FBN)</a:t>
            </a:r>
            <a:endParaRPr lang="en-US" sz="1350" b="1" dirty="0">
              <a:solidFill>
                <a:srgbClr val="7030A0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F30169C-D043-3D48-994C-A1B17F7A7B65}"/>
              </a:ext>
            </a:extLst>
          </p:cNvPr>
          <p:cNvSpPr txBox="1"/>
          <p:nvPr/>
        </p:nvSpPr>
        <p:spPr>
          <a:xfrm>
            <a:off x="3218906" y="3718366"/>
            <a:ext cx="10077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7030A0"/>
                </a:solidFill>
              </a:rPr>
              <a:t>NAD 83 (HARN)</a:t>
            </a:r>
            <a:endParaRPr lang="en-US" sz="1350" b="1" dirty="0">
              <a:solidFill>
                <a:srgbClr val="7030A0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11E2000-2B2E-6041-8258-63D264AB0421}"/>
              </a:ext>
            </a:extLst>
          </p:cNvPr>
          <p:cNvSpPr txBox="1"/>
          <p:nvPr/>
        </p:nvSpPr>
        <p:spPr>
          <a:xfrm>
            <a:off x="6053543" y="878214"/>
            <a:ext cx="5443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7030A0"/>
                </a:solidFill>
              </a:rPr>
              <a:t>2022 </a:t>
            </a:r>
            <a:endParaRPr lang="en-US" sz="1350" b="1" dirty="0">
              <a:solidFill>
                <a:srgbClr val="7030A0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88BA9A6-26CE-894B-9FC6-CB5E10AB18C3}"/>
              </a:ext>
            </a:extLst>
          </p:cNvPr>
          <p:cNvCxnSpPr>
            <a:stCxn id="70" idx="6"/>
            <a:endCxn id="62" idx="2"/>
          </p:cNvCxnSpPr>
          <p:nvPr/>
        </p:nvCxnSpPr>
        <p:spPr>
          <a:xfrm flipH="1">
            <a:off x="2405323" y="1226547"/>
            <a:ext cx="77240" cy="10034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CDFDC9EA-64EB-FE4A-BA0D-CFF1344CD3F4}"/>
              </a:ext>
            </a:extLst>
          </p:cNvPr>
          <p:cNvCxnSpPr>
            <a:stCxn id="40" idx="2"/>
            <a:endCxn id="62" idx="6"/>
          </p:cNvCxnSpPr>
          <p:nvPr/>
        </p:nvCxnSpPr>
        <p:spPr>
          <a:xfrm flipH="1" flipV="1">
            <a:off x="2484536" y="2563610"/>
            <a:ext cx="105186" cy="10411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E04B3A4C-3CE6-FA4A-B452-BDD72D0FCB33}"/>
              </a:ext>
            </a:extLst>
          </p:cNvPr>
          <p:cNvCxnSpPr>
            <a:stCxn id="18" idx="2"/>
            <a:endCxn id="40" idx="7"/>
          </p:cNvCxnSpPr>
          <p:nvPr/>
        </p:nvCxnSpPr>
        <p:spPr>
          <a:xfrm flipH="1" flipV="1">
            <a:off x="2837085" y="3802680"/>
            <a:ext cx="611458" cy="2883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503A138-DEFE-8C4D-AFDE-C287CB9A830B}"/>
              </a:ext>
            </a:extLst>
          </p:cNvPr>
          <p:cNvCxnSpPr>
            <a:stCxn id="29" idx="2"/>
            <a:endCxn id="18" idx="6"/>
          </p:cNvCxnSpPr>
          <p:nvPr/>
        </p:nvCxnSpPr>
        <p:spPr>
          <a:xfrm flipH="1">
            <a:off x="3791443" y="3975636"/>
            <a:ext cx="1307363" cy="1154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0C1C634-2F9B-A445-9454-4CFF5EB359C3}"/>
              </a:ext>
            </a:extLst>
          </p:cNvPr>
          <p:cNvCxnSpPr>
            <a:stCxn id="7" idx="2"/>
            <a:endCxn id="29" idx="6"/>
          </p:cNvCxnSpPr>
          <p:nvPr/>
        </p:nvCxnSpPr>
        <p:spPr>
          <a:xfrm flipH="1">
            <a:off x="5441706" y="3654582"/>
            <a:ext cx="899779" cy="321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80333B5-AB44-F54C-A74F-FDEEF60815A5}"/>
              </a:ext>
            </a:extLst>
          </p:cNvPr>
          <p:cNvCxnSpPr>
            <a:stCxn id="79" idx="2"/>
            <a:endCxn id="7" idx="7"/>
          </p:cNvCxnSpPr>
          <p:nvPr/>
        </p:nvCxnSpPr>
        <p:spPr>
          <a:xfrm flipH="1">
            <a:off x="6512526" y="2610398"/>
            <a:ext cx="160845" cy="7775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6D23CCB-9825-414C-8E5B-4E54F67E3BDB}"/>
              </a:ext>
            </a:extLst>
          </p:cNvPr>
          <p:cNvCxnSpPr>
            <a:cxnSpLocks/>
          </p:cNvCxnSpPr>
          <p:nvPr/>
        </p:nvCxnSpPr>
        <p:spPr>
          <a:xfrm flipH="1">
            <a:off x="6717299" y="1172978"/>
            <a:ext cx="92908" cy="1070723"/>
          </a:xfrm>
          <a:prstGeom prst="line">
            <a:avLst/>
          </a:prstGeom>
          <a:ln w="63500">
            <a:solidFill>
              <a:srgbClr val="9900FF"/>
            </a:solidFill>
            <a:prstDash val="sys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86D9EB6B-50A2-9C49-B75F-D34AE6C69C6B}"/>
              </a:ext>
            </a:extLst>
          </p:cNvPr>
          <p:cNvSpPr txBox="1"/>
          <p:nvPr/>
        </p:nvSpPr>
        <p:spPr>
          <a:xfrm>
            <a:off x="3940626" y="2494853"/>
            <a:ext cx="778969" cy="415498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CC00"/>
                </a:solidFill>
              </a:rPr>
              <a:t>NCAT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C281B121-5D84-A148-A7F1-5EF6919FAA03}"/>
              </a:ext>
            </a:extLst>
          </p:cNvPr>
          <p:cNvCxnSpPr>
            <a:stCxn id="62" idx="6"/>
            <a:endCxn id="40" idx="2"/>
          </p:cNvCxnSpPr>
          <p:nvPr/>
        </p:nvCxnSpPr>
        <p:spPr>
          <a:xfrm>
            <a:off x="2484536" y="2563610"/>
            <a:ext cx="105186" cy="1041147"/>
          </a:xfrm>
          <a:prstGeom prst="straightConnector1">
            <a:avLst/>
          </a:prstGeom>
          <a:ln w="76200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95D741E1-447D-9E41-8F36-C0BD39AA8429}"/>
              </a:ext>
            </a:extLst>
          </p:cNvPr>
          <p:cNvCxnSpPr>
            <a:stCxn id="40" idx="7"/>
            <a:endCxn id="18" idx="2"/>
          </p:cNvCxnSpPr>
          <p:nvPr/>
        </p:nvCxnSpPr>
        <p:spPr>
          <a:xfrm>
            <a:off x="2837085" y="3802680"/>
            <a:ext cx="611458" cy="288391"/>
          </a:xfrm>
          <a:prstGeom prst="straightConnector1">
            <a:avLst/>
          </a:prstGeom>
          <a:ln w="76200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5379D79-C888-2248-97D0-64A180FF0262}"/>
              </a:ext>
            </a:extLst>
          </p:cNvPr>
          <p:cNvCxnSpPr>
            <a:stCxn id="18" idx="6"/>
            <a:endCxn id="29" idx="2"/>
          </p:cNvCxnSpPr>
          <p:nvPr/>
        </p:nvCxnSpPr>
        <p:spPr>
          <a:xfrm flipV="1">
            <a:off x="3791443" y="3975636"/>
            <a:ext cx="1307363" cy="115434"/>
          </a:xfrm>
          <a:prstGeom prst="straightConnector1">
            <a:avLst/>
          </a:prstGeom>
          <a:ln w="76200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5E132481-0918-8949-BAD5-264804231D72}"/>
              </a:ext>
            </a:extLst>
          </p:cNvPr>
          <p:cNvCxnSpPr>
            <a:stCxn id="29" idx="6"/>
            <a:endCxn id="7" idx="2"/>
          </p:cNvCxnSpPr>
          <p:nvPr/>
        </p:nvCxnSpPr>
        <p:spPr>
          <a:xfrm flipV="1">
            <a:off x="5441706" y="3654582"/>
            <a:ext cx="899779" cy="321054"/>
          </a:xfrm>
          <a:prstGeom prst="straightConnector1">
            <a:avLst/>
          </a:prstGeom>
          <a:ln w="76200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53538EA2-D1FC-424E-A196-B1D0444B62C2}"/>
              </a:ext>
            </a:extLst>
          </p:cNvPr>
          <p:cNvCxnSpPr>
            <a:stCxn id="7" idx="7"/>
            <a:endCxn id="79" idx="2"/>
          </p:cNvCxnSpPr>
          <p:nvPr/>
        </p:nvCxnSpPr>
        <p:spPr>
          <a:xfrm flipV="1">
            <a:off x="6512526" y="2610398"/>
            <a:ext cx="160845" cy="777527"/>
          </a:xfrm>
          <a:prstGeom prst="straightConnector1">
            <a:avLst/>
          </a:prstGeom>
          <a:ln w="76200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5D416E3C-C61D-CF44-97DE-74663592A221}"/>
              </a:ext>
            </a:extLst>
          </p:cNvPr>
          <p:cNvCxnSpPr>
            <a:cxnSpLocks/>
          </p:cNvCxnSpPr>
          <p:nvPr/>
        </p:nvCxnSpPr>
        <p:spPr>
          <a:xfrm flipH="1">
            <a:off x="2405323" y="1233405"/>
            <a:ext cx="77240" cy="1003437"/>
          </a:xfrm>
          <a:prstGeom prst="straightConnector1">
            <a:avLst/>
          </a:prstGeom>
          <a:ln w="76200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DF4E3BCB-D7E7-1A26-759F-6FD4F1037B0D}"/>
              </a:ext>
            </a:extLst>
          </p:cNvPr>
          <p:cNvSpPr txBox="1"/>
          <p:nvPr/>
        </p:nvSpPr>
        <p:spPr>
          <a:xfrm>
            <a:off x="3479008" y="491827"/>
            <a:ext cx="2095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Region:  CONUS</a:t>
            </a:r>
          </a:p>
        </p:txBody>
      </p:sp>
    </p:spTree>
    <p:extLst>
      <p:ext uri="{BB962C8B-B14F-4D97-AF65-F5344CB8AC3E}">
        <p14:creationId xmlns:p14="http://schemas.microsoft.com/office/powerpoint/2010/main" val="29753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66670"/>
            <a:ext cx="6172200" cy="857250"/>
          </a:xfrm>
        </p:spPr>
        <p:txBody>
          <a:bodyPr/>
          <a:lstStyle/>
          <a:p>
            <a:r>
              <a:rPr lang="en-US" b="1">
                <a:latin typeface="Arial Black" panose="020B0604020202020204" pitchFamily="34" charset="0"/>
                <a:cs typeface="Arial Black" panose="020B0604020202020204" pitchFamily="34" charset="0"/>
              </a:rPr>
              <a:t>NGS’ Recent </a:t>
            </a: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Progress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>
                <a:latin typeface="Calibri"/>
              </a:rPr>
              <a:pPr>
                <a:defRPr/>
              </a:pPr>
              <a:t>16</a:t>
            </a:fld>
            <a:endParaRPr lang="en-US"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2FF70-CD69-6A40-55BA-3F28195AAD4A}"/>
              </a:ext>
            </a:extLst>
          </p:cNvPr>
          <p:cNvSpPr txBox="1"/>
          <p:nvPr/>
        </p:nvSpPr>
        <p:spPr>
          <a:xfrm>
            <a:off x="393291" y="1253886"/>
            <a:ext cx="876624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Thoughts to keep in mind for the next few slides:</a:t>
            </a: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Re-processing of GNSS observations for any data is possible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have 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resolution requirements. </a:t>
            </a: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our new models will be available on the NGS website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 the 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Geodetic Registry,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necessary transformations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the new and the old and vice versus.</a:t>
            </a:r>
          </a:p>
          <a:p>
            <a:pPr lvl="1"/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NGS is happy to work with you.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facilitate this, we need you to lay out your 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geospatial data requirements so that we can understand and help you assess 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expected outcome using NGS’ conversions and transformations.</a:t>
            </a: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553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37375" y="4765686"/>
            <a:ext cx="249425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tx2"/>
                </a:solidFill>
              </a:rPr>
              <a:pPr/>
              <a:t>17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89910F-F8B5-4471-A193-8D64E6586DC0}"/>
              </a:ext>
            </a:extLst>
          </p:cNvPr>
          <p:cNvSpPr txBox="1"/>
          <p:nvPr/>
        </p:nvSpPr>
        <p:spPr>
          <a:xfrm>
            <a:off x="1328877" y="4756320"/>
            <a:ext cx="6946771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</a:rPr>
              <a:t>https://www.federalregister.gov/documents/2020/10/05/2020-21902/deprecation-of-the-united-states-us-survey-foot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sym typeface="Calibri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B11B4B9A-4A59-4567-90F5-F468CF4DACB4}"/>
              </a:ext>
            </a:extLst>
          </p:cNvPr>
          <p:cNvSpPr txBox="1"/>
          <p:nvPr/>
        </p:nvSpPr>
        <p:spPr>
          <a:xfrm>
            <a:off x="953542" y="330479"/>
            <a:ext cx="700467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3200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Deprecation of US Survey Foot</a:t>
            </a:r>
            <a:endParaRPr sz="3200" b="1" dirty="0">
              <a:solidFill>
                <a:schemeClr val="tx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141DE4-757B-427C-97D1-B24C01F1A9C7}"/>
              </a:ext>
            </a:extLst>
          </p:cNvPr>
          <p:cNvSpPr txBox="1"/>
          <p:nvPr/>
        </p:nvSpPr>
        <p:spPr>
          <a:xfrm>
            <a:off x="880138" y="4738093"/>
            <a:ext cx="35041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FRN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F759EB-595E-40DE-9BE1-057E8467875F}"/>
              </a:ext>
            </a:extLst>
          </p:cNvPr>
          <p:cNvSpPr txBox="1"/>
          <p:nvPr/>
        </p:nvSpPr>
        <p:spPr>
          <a:xfrm>
            <a:off x="3538041" y="728701"/>
            <a:ext cx="173861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December 31, 2022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47965A-FEB1-4C0A-8545-CF29D1C9A2C6}"/>
              </a:ext>
            </a:extLst>
          </p:cNvPr>
          <p:cNvSpPr txBox="1"/>
          <p:nvPr/>
        </p:nvSpPr>
        <p:spPr>
          <a:xfrm>
            <a:off x="163218" y="3547895"/>
            <a:ext cx="674964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Will NOT impact current SPCS 83 </a:t>
            </a:r>
            <a:r>
              <a:rPr lang="en-US" sz="1600" b="1" dirty="0">
                <a:solidFill>
                  <a:schemeClr val="tx2"/>
                </a:solidFill>
              </a:rPr>
              <a:t>coordinates.  The US Survey Foot (</a:t>
            </a:r>
            <a:r>
              <a:rPr lang="en-US" sz="1600" b="1" dirty="0" err="1">
                <a:solidFill>
                  <a:schemeClr val="tx2"/>
                </a:solidFill>
              </a:rPr>
              <a:t>sft</a:t>
            </a:r>
            <a:r>
              <a:rPr lang="en-US" sz="1600" b="1" dirty="0">
                <a:solidFill>
                  <a:schemeClr val="tx2"/>
                </a:solidFill>
              </a:rPr>
              <a:t>) will </a:t>
            </a:r>
          </a:p>
          <a:p>
            <a:r>
              <a:rPr lang="en-US" sz="1600" b="1" dirty="0">
                <a:solidFill>
                  <a:schemeClr val="tx2"/>
                </a:solidFill>
              </a:rPr>
              <a:t>c</a:t>
            </a: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sym typeface="Calibri"/>
              </a:rPr>
              <a:t>ontinue to be supported in the SPCS 83 system indefinitely.</a:t>
            </a:r>
          </a:p>
          <a:p>
            <a:r>
              <a:rPr lang="en-US" sz="1600" b="1" dirty="0">
                <a:solidFill>
                  <a:schemeClr val="tx2"/>
                </a:solidFill>
              </a:rPr>
              <a:t>The International Foot </a:t>
            </a:r>
            <a:r>
              <a:rPr lang="en-US" sz="1600" b="1" dirty="0">
                <a:solidFill>
                  <a:srgbClr val="C00000"/>
                </a:solidFill>
              </a:rPr>
              <a:t>(</a:t>
            </a:r>
            <a:r>
              <a:rPr lang="en-US" sz="1600" b="1" dirty="0" err="1">
                <a:solidFill>
                  <a:srgbClr val="C00000"/>
                </a:solidFill>
              </a:rPr>
              <a:t>ift</a:t>
            </a:r>
            <a:r>
              <a:rPr lang="en-US" sz="1600" b="1" dirty="0">
                <a:solidFill>
                  <a:srgbClr val="C00000"/>
                </a:solidFill>
              </a:rPr>
              <a:t>) will be used in the Modernized NSRS and SPCS2022</a:t>
            </a:r>
          </a:p>
        </p:txBody>
      </p:sp>
      <p:pic>
        <p:nvPicPr>
          <p:cNvPr id="14" name="Picture 2" descr="http://annerussellart.com/newimages/Twoleftfeet.jpg">
            <a:extLst>
              <a:ext uri="{FF2B5EF4-FFF2-40B4-BE49-F238E27FC236}">
                <a16:creationId xmlns:a16="http://schemas.microsoft.com/office/drawing/2014/main" id="{C7FA0D83-25EC-4E97-8893-3E12DBD6A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000" l="3922" r="957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895" r="7365"/>
          <a:stretch/>
        </p:blipFill>
        <p:spPr bwMode="auto">
          <a:xfrm>
            <a:off x="6628681" y="675084"/>
            <a:ext cx="2558627" cy="42443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45BDCA-C10F-4FDC-AA51-DC392110A342}"/>
              </a:ext>
            </a:extLst>
          </p:cNvPr>
          <p:cNvSpPr txBox="1"/>
          <p:nvPr/>
        </p:nvSpPr>
        <p:spPr>
          <a:xfrm>
            <a:off x="1724245" y="4540015"/>
            <a:ext cx="522194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</a:rPr>
              <a:t>https://geodesy.noaa.gov/web/science_edu/webinar_series/ending-us-survey-foot.shtml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0E3675-D8D7-4F6F-A0B0-FB1038BB18DC}"/>
              </a:ext>
            </a:extLst>
          </p:cNvPr>
          <p:cNvSpPr txBox="1"/>
          <p:nvPr/>
        </p:nvSpPr>
        <p:spPr>
          <a:xfrm>
            <a:off x="880138" y="4529312"/>
            <a:ext cx="679030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Webinar</a:t>
            </a:r>
            <a:r>
              <a:rPr lang="en-US" sz="1200" b="1" dirty="0">
                <a:solidFill>
                  <a:schemeClr val="tx2"/>
                </a:solidFill>
              </a:rPr>
              <a:t> 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FC2FEF-799F-4D94-A995-1612A0A5BF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17" y="1091939"/>
            <a:ext cx="3147166" cy="2360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EA9462-06F1-ACAC-B15D-98717DA6585C}"/>
              </a:ext>
            </a:extLst>
          </p:cNvPr>
          <p:cNvSpPr txBox="1"/>
          <p:nvPr/>
        </p:nvSpPr>
        <p:spPr>
          <a:xfrm rot="20488511">
            <a:off x="-16360" y="4344645"/>
            <a:ext cx="1309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Find out more:</a:t>
            </a:r>
          </a:p>
        </p:txBody>
      </p:sp>
    </p:spTree>
    <p:extLst>
      <p:ext uri="{BB962C8B-B14F-4D97-AF65-F5344CB8AC3E}">
        <p14:creationId xmlns:p14="http://schemas.microsoft.com/office/powerpoint/2010/main" val="2893308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1B23B-D900-40D8-B7A6-6F7E4A2BF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A rotation model for the </a:t>
            </a:r>
            <a:b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Mariana 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DEC42-63F8-41EF-9820-96ED3CB6F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42" y="1572262"/>
            <a:ext cx="6839422" cy="339447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rotation model for the Mariana plate released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all available active &amp; passive control data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to ITRF2014</a:t>
            </a:r>
          </a:p>
          <a:p>
            <a:pPr lvl="2"/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need to be updated to ITRF2020 to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MATRF2022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 Technical Report NOS NGS 74</a:t>
            </a: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CEEEF-5BA1-482B-9282-366F1CE3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2771EC-6A10-4BD7-9C07-8412D9963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622" y="856351"/>
            <a:ext cx="1847378" cy="408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9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1B23B-D900-40D8-B7A6-6F7E4A2BF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Least-squares adjustments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DEC42-63F8-41EF-9820-96ED3CB6F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NGS has decided to replace all LSA software with a single suite</a:t>
            </a:r>
          </a:p>
          <a:p>
            <a:r>
              <a:rPr lang="en-US" sz="2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(replaces ADJUST, et al.)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squares 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djustments:  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tatistics, 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stimates and 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esiduals</a:t>
            </a:r>
          </a:p>
          <a:p>
            <a:pPr lvl="1"/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Replicated the 2011 national adjustment in 2 hours on a modern laptop</a:t>
            </a:r>
          </a:p>
          <a:p>
            <a:pPr lvl="1"/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“</a:t>
            </a:r>
            <a:r>
              <a:rPr lang="en-US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Helmert</a:t>
            </a:r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Blocking”</a:t>
            </a:r>
          </a:p>
          <a:p>
            <a:pPr lvl="1"/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supports </a:t>
            </a:r>
            <a:r>
              <a:rPr lang="en-US" sz="1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geometic</a:t>
            </a:r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(GNSS, classical) and orthometric (leveling) adjustments</a:t>
            </a:r>
          </a:p>
          <a:p>
            <a:r>
              <a:rPr lang="en-US" sz="2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Coming soon:</a:t>
            </a:r>
          </a:p>
          <a:p>
            <a:pPr lvl="1"/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gravity, CBLs</a:t>
            </a:r>
          </a:p>
          <a:p>
            <a:endParaRPr lang="en-US" sz="1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CEEEF-5BA1-482B-9282-366F1CE3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9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936232" y="330634"/>
            <a:ext cx="5150644" cy="628650"/>
          </a:xfrm>
        </p:spPr>
        <p:txBody>
          <a:bodyPr/>
          <a:lstStyle/>
          <a:p>
            <a:pPr algn="l"/>
            <a:r>
              <a:rPr lang="en-US" altLang="en-US" sz="3000" b="1" dirty="0">
                <a:latin typeface="Arial Black" panose="020B0A04020102020204" pitchFamily="34" charset="0"/>
                <a:cs typeface="Arial" panose="020B0604020202020204" pitchFamily="34" charset="0"/>
              </a:rPr>
              <a:t>The NSRS Supports: </a:t>
            </a:r>
          </a:p>
        </p:txBody>
      </p:sp>
      <p:grpSp>
        <p:nvGrpSpPr>
          <p:cNvPr id="29699" name="Group 19"/>
          <p:cNvGrpSpPr>
            <a:grpSpLocks/>
          </p:cNvGrpSpPr>
          <p:nvPr/>
        </p:nvGrpSpPr>
        <p:grpSpPr bwMode="auto">
          <a:xfrm>
            <a:off x="1170433" y="1961492"/>
            <a:ext cx="6671824" cy="457200"/>
            <a:chOff x="-1" y="2438399"/>
            <a:chExt cx="9144001" cy="656554"/>
          </a:xfrm>
          <a:noFill/>
        </p:grpSpPr>
        <p:sp>
          <p:nvSpPr>
            <p:cNvPr id="29716" name="TextBox 4"/>
            <p:cNvSpPr txBox="1">
              <a:spLocks noChangeArrowheads="1"/>
            </p:cNvSpPr>
            <p:nvPr/>
          </p:nvSpPr>
          <p:spPr bwMode="auto">
            <a:xfrm>
              <a:off x="1447801" y="2583597"/>
              <a:ext cx="7696199" cy="43092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Gill Sans MT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Gill Sans MT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Gill Sans MT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Gill Sans MT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n-US" altLang="en-US" sz="1350" dirty="0">
                <a:solidFill>
                  <a:prstClr val="black"/>
                </a:solidFill>
                <a:latin typeface="Arial" charset="0"/>
                <a:ea typeface="MS PGothic" panose="020B0600070205080204" pitchFamily="34" charset="-128"/>
                <a:cs typeface="Arial" charset="0"/>
              </a:endParaRPr>
            </a:p>
          </p:txBody>
        </p:sp>
        <p:pic>
          <p:nvPicPr>
            <p:cNvPr id="2971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438399"/>
              <a:ext cx="1845786" cy="65655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700" name="Group 20"/>
          <p:cNvGrpSpPr>
            <a:grpSpLocks/>
          </p:cNvGrpSpPr>
          <p:nvPr/>
        </p:nvGrpSpPr>
        <p:grpSpPr bwMode="auto">
          <a:xfrm>
            <a:off x="1638300" y="2722960"/>
            <a:ext cx="6068616" cy="506015"/>
            <a:chOff x="0" y="3392285"/>
            <a:chExt cx="9144000" cy="762162"/>
          </a:xfrm>
        </p:grpSpPr>
        <p:sp>
          <p:nvSpPr>
            <p:cNvPr id="29710" name="TextBox 4"/>
            <p:cNvSpPr txBox="1">
              <a:spLocks noChangeArrowheads="1"/>
            </p:cNvSpPr>
            <p:nvPr/>
          </p:nvSpPr>
          <p:spPr bwMode="auto">
            <a:xfrm>
              <a:off x="1295401" y="3697068"/>
              <a:ext cx="7848599" cy="451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350" b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Flowchart: Alternate Process 7"/>
            <p:cNvSpPr>
              <a:spLocks noChangeArrowheads="1"/>
            </p:cNvSpPr>
            <p:nvPr/>
          </p:nvSpPr>
          <p:spPr bwMode="auto">
            <a:xfrm>
              <a:off x="0" y="3392285"/>
              <a:ext cx="990286" cy="762162"/>
            </a:xfrm>
            <a:prstGeom prst="flowChartAlternateProcess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  <a:ea typeface="MS PGothic" panose="020B0600070205080204" pitchFamily="34" charset="-128"/>
              </a:endParaRPr>
            </a:p>
          </p:txBody>
        </p:sp>
      </p:grpSp>
      <p:grpSp>
        <p:nvGrpSpPr>
          <p:cNvPr id="29701" name="Group 22"/>
          <p:cNvGrpSpPr>
            <a:grpSpLocks/>
          </p:cNvGrpSpPr>
          <p:nvPr/>
        </p:nvGrpSpPr>
        <p:grpSpPr bwMode="auto">
          <a:xfrm>
            <a:off x="1599010" y="4260057"/>
            <a:ext cx="5326856" cy="665560"/>
            <a:chOff x="0" y="5486400"/>
            <a:chExt cx="9144000" cy="1143000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0" y="5486400"/>
              <a:ext cx="1142488" cy="11430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dirty="0">
                <a:solidFill>
                  <a:prstClr val="white"/>
                </a:solidFill>
                <a:latin typeface="Calibri"/>
                <a:ea typeface="MS PGothic" panose="020B0600070205080204" pitchFamily="34" charset="-128"/>
              </a:endParaRPr>
            </a:p>
          </p:txBody>
        </p:sp>
        <p:sp>
          <p:nvSpPr>
            <p:cNvPr id="29709" name="TextBox 13"/>
            <p:cNvSpPr txBox="1">
              <a:spLocks noChangeArrowheads="1"/>
            </p:cNvSpPr>
            <p:nvPr/>
          </p:nvSpPr>
          <p:spPr bwMode="auto">
            <a:xfrm>
              <a:off x="762001" y="5650469"/>
              <a:ext cx="8381999" cy="63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9702" name="Group 21"/>
          <p:cNvGrpSpPr>
            <a:grpSpLocks/>
          </p:cNvGrpSpPr>
          <p:nvPr/>
        </p:nvGrpSpPr>
        <p:grpSpPr bwMode="auto">
          <a:xfrm>
            <a:off x="1526382" y="3433762"/>
            <a:ext cx="6704410" cy="539354"/>
            <a:chOff x="0" y="4382869"/>
            <a:chExt cx="9144000" cy="735365"/>
          </a:xfrm>
        </p:grpSpPr>
        <p:pic>
          <p:nvPicPr>
            <p:cNvPr id="2970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611470"/>
              <a:ext cx="1081509" cy="506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7" name="Rectangle 14"/>
            <p:cNvSpPr>
              <a:spLocks noChangeArrowheads="1"/>
            </p:cNvSpPr>
            <p:nvPr/>
          </p:nvSpPr>
          <p:spPr bwMode="auto">
            <a:xfrm>
              <a:off x="1143000" y="4382869"/>
              <a:ext cx="8001000" cy="503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 b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9703" name="Group 18"/>
          <p:cNvGrpSpPr>
            <a:grpSpLocks/>
          </p:cNvGrpSpPr>
          <p:nvPr/>
        </p:nvGrpSpPr>
        <p:grpSpPr bwMode="auto">
          <a:xfrm>
            <a:off x="1656592" y="961673"/>
            <a:ext cx="6196357" cy="5817422"/>
            <a:chOff x="236682" y="1013461"/>
            <a:chExt cx="8533024" cy="16399502"/>
          </a:xfrm>
        </p:grpSpPr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236682" y="1013461"/>
              <a:ext cx="812067" cy="1649743"/>
            </a:xfrm>
            <a:prstGeom prst="ellipse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dirty="0">
                <a:solidFill>
                  <a:prstClr val="white"/>
                </a:solidFill>
                <a:latin typeface="Calibri"/>
                <a:ea typeface="MS PGothic" panose="020B0600070205080204" pitchFamily="34" charset="-128"/>
              </a:endParaRPr>
            </a:p>
          </p:txBody>
        </p:sp>
        <p:sp>
          <p:nvSpPr>
            <p:cNvPr id="29705" name="TextBox 17"/>
            <p:cNvSpPr txBox="1">
              <a:spLocks noChangeArrowheads="1"/>
            </p:cNvSpPr>
            <p:nvPr/>
          </p:nvSpPr>
          <p:spPr bwMode="auto">
            <a:xfrm>
              <a:off x="1523184" y="1036405"/>
              <a:ext cx="7246522" cy="16376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400" b="1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National Oceanic and Atmospheric Administration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200" dirty="0">
                  <a:solidFill>
                    <a:schemeClr val="tx2"/>
                  </a:solidFill>
                  <a:latin typeface="Arial" panose="020B0604020202020204" pitchFamily="34" charset="0"/>
                </a:rPr>
                <a:t>NSRS positioning data provides the reference for </a:t>
              </a:r>
              <a:r>
                <a:rPr lang="en-US" altLang="en-US" sz="1200" dirty="0">
                  <a:solidFill>
                    <a:schemeClr val="tx2"/>
                  </a:solidFill>
                  <a:latin typeface="Arial Black" panose="020B0A04020102020204" pitchFamily="34" charset="0"/>
                </a:rPr>
                <a:t>NOAA’s </a:t>
              </a:r>
              <a:br>
                <a:rPr lang="en-US" altLang="en-US" sz="1200" dirty="0">
                  <a:solidFill>
                    <a:schemeClr val="tx2"/>
                  </a:solidFill>
                  <a:latin typeface="Arial Black" panose="020B0A04020102020204" pitchFamily="34" charset="0"/>
                </a:rPr>
              </a:br>
              <a:r>
                <a:rPr lang="en-US" altLang="en-US" sz="1200" dirty="0">
                  <a:solidFill>
                    <a:schemeClr val="tx2"/>
                  </a:solidFill>
                  <a:latin typeface="Arial Black" panose="020B0A04020102020204" pitchFamily="34" charset="0"/>
                </a:rPr>
                <a:t>nautical charts</a:t>
              </a:r>
              <a:r>
                <a:rPr lang="en-US" altLang="en-US" sz="1200" dirty="0">
                  <a:solidFill>
                    <a:schemeClr val="tx2"/>
                  </a:solidFill>
                  <a:latin typeface="Arial" panose="020B0604020202020204" pitchFamily="34" charset="0"/>
                </a:rPr>
                <a:t>, among many other geospatial applications.  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br>
                <a:rPr lang="en-US" altLang="en-US" sz="1200" b="1" dirty="0">
                  <a:solidFill>
                    <a:schemeClr val="tx2"/>
                  </a:solidFill>
                  <a:latin typeface="Arial" panose="020B0604020202020204" pitchFamily="34" charset="0"/>
                </a:rPr>
              </a:br>
              <a:endParaRPr lang="en-US" altLang="en-US" sz="600" b="1" dirty="0">
                <a:solidFill>
                  <a:schemeClr val="tx2"/>
                </a:solidFill>
                <a:latin typeface="Arial" panose="020B0604020202020204" pitchFamily="34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400" b="1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Federal Emergency Management Agency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200" dirty="0">
                  <a:solidFill>
                    <a:schemeClr val="tx2"/>
                  </a:solidFill>
                  <a:latin typeface="Arial" panose="020B0604020202020204" pitchFamily="34" charset="0"/>
                </a:rPr>
                <a:t>FEMA uses NSRS elevations to </a:t>
              </a:r>
              <a:r>
                <a:rPr lang="en-US" altLang="en-US" sz="1200" dirty="0">
                  <a:solidFill>
                    <a:schemeClr val="tx2"/>
                  </a:solidFill>
                  <a:latin typeface="Arial Black" panose="020B0A04020102020204" pitchFamily="34" charset="0"/>
                </a:rPr>
                <a:t>determine flood zones </a:t>
              </a:r>
              <a:br>
                <a:rPr lang="en-US" altLang="en-US" sz="1200" dirty="0">
                  <a:solidFill>
                    <a:schemeClr val="tx2"/>
                  </a:solidFill>
                  <a:latin typeface="Arial Black" panose="020B0A04020102020204" pitchFamily="34" charset="0"/>
                </a:rPr>
              </a:br>
              <a:r>
                <a:rPr lang="en-US" altLang="en-US" sz="1200" dirty="0">
                  <a:solidFill>
                    <a:schemeClr val="tx2"/>
                  </a:solidFill>
                  <a:latin typeface="Arial" panose="020B0604020202020204" pitchFamily="34" charset="0"/>
                </a:rPr>
                <a:t>for the National Flood Insurance Program.  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b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6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400" b="1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United States Army Corps of Engineers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200" dirty="0">
                  <a:solidFill>
                    <a:schemeClr val="tx2"/>
                  </a:solidFill>
                  <a:latin typeface="Arial" panose="020B0604020202020204" pitchFamily="34" charset="0"/>
                </a:rPr>
                <a:t>USACE uses NSRS elevations to </a:t>
              </a:r>
              <a:r>
                <a:rPr lang="en-US" altLang="en-US" sz="1200" dirty="0">
                  <a:solidFill>
                    <a:schemeClr val="tx2"/>
                  </a:solidFill>
                  <a:latin typeface="Arial Black" panose="020B0A04020102020204" pitchFamily="34" charset="0"/>
                </a:rPr>
                <a:t>determine levee heights </a:t>
              </a:r>
              <a:br>
                <a:rPr lang="en-US" altLang="en-US" sz="1200" dirty="0">
                  <a:solidFill>
                    <a:schemeClr val="tx2"/>
                  </a:solidFill>
                  <a:latin typeface="Arial Black" panose="020B0A04020102020204" pitchFamily="34" charset="0"/>
                </a:rPr>
              </a:br>
              <a:r>
                <a:rPr lang="en-US" altLang="en-US" sz="1200" dirty="0">
                  <a:solidFill>
                    <a:schemeClr val="tx2"/>
                  </a:solidFill>
                  <a:latin typeface="Arial" panose="020B0604020202020204" pitchFamily="34" charset="0"/>
                </a:rPr>
                <a:t>and positions in their Levee Safety Program. 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b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6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400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United States Geological Survey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200" dirty="0">
                  <a:solidFill>
                    <a:schemeClr val="tx2"/>
                  </a:solidFill>
                  <a:latin typeface="Arial" panose="020B0604020202020204" pitchFamily="34" charset="0"/>
                </a:rPr>
                <a:t>USGS uses the NSRS to reference their </a:t>
              </a:r>
              <a:r>
                <a:rPr lang="en-US" altLang="en-US" sz="1200" dirty="0">
                  <a:solidFill>
                    <a:schemeClr val="tx2"/>
                  </a:solidFill>
                  <a:latin typeface="Arial Black" panose="020B0A04020102020204" pitchFamily="34" charset="0"/>
                </a:rPr>
                <a:t>Topographic Maps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200" dirty="0">
                  <a:solidFill>
                    <a:schemeClr val="tx2"/>
                  </a:solidFill>
                  <a:latin typeface="Arial Black" panose="020B0A04020102020204" pitchFamily="34" charset="0"/>
                </a:rPr>
                <a:t>and interior water data</a:t>
              </a:r>
              <a:r>
                <a:rPr lang="en-US" altLang="en-US" sz="1200" dirty="0">
                  <a:solidFill>
                    <a:schemeClr val="tx2"/>
                  </a:solidFill>
                  <a:latin typeface="Arial" panose="020B0604020202020204" pitchFamily="34" charset="0"/>
                </a:rPr>
                <a:t> for the nation.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br>
                <a:rPr lang="en-US" altLang="en-US" sz="1200" dirty="0">
                  <a:solidFill>
                    <a:schemeClr val="tx2"/>
                  </a:solidFill>
                  <a:latin typeface="Arial" panose="020B0604020202020204" pitchFamily="34" charset="0"/>
                </a:rPr>
              </a:br>
              <a:endParaRPr lang="en-US" altLang="en-US" sz="750" b="1" dirty="0">
                <a:solidFill>
                  <a:schemeClr val="tx2"/>
                </a:solidFill>
                <a:latin typeface="Arial Black" panose="020B0A04020102020204" pitchFamily="34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400" b="1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National Geospatial Intelligence Agency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200" dirty="0">
                  <a:solidFill>
                    <a:schemeClr val="tx2"/>
                  </a:solidFill>
                  <a:latin typeface="Arial" panose="020B0604020202020204" pitchFamily="34" charset="0"/>
                </a:rPr>
                <a:t>NSRS gravity data contributes to </a:t>
              </a:r>
              <a:r>
                <a:rPr lang="en-US" altLang="en-US" sz="1200" dirty="0">
                  <a:solidFill>
                    <a:schemeClr val="tx2"/>
                  </a:solidFill>
                  <a:latin typeface="Arial Black" panose="020B0A04020102020204" pitchFamily="34" charset="0"/>
                </a:rPr>
                <a:t>NGA’s geospatial mission.</a:t>
              </a:r>
              <a:endParaRPr lang="en-US" altLang="en-US" sz="1200" b="1" dirty="0">
                <a:solidFill>
                  <a:schemeClr val="tx2"/>
                </a:solidFill>
                <a:latin typeface="Arial Black" panose="020B0A04020102020204" pitchFamily="34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200" dirty="0">
                <a:solidFill>
                  <a:schemeClr val="tx2"/>
                </a:solidFill>
                <a:latin typeface="Arial" panose="020B0604020202020204" pitchFamily="34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200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169006-344C-488C-A18C-6BFA0E2015AE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2459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1B23B-D900-40D8-B7A6-6F7E4A2BF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M-PAGES for multi-GNSS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DEC42-63F8-41EF-9820-96ED3CB6F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M-PAGES can now process data from all existing constellations</a:t>
            </a:r>
          </a:p>
          <a:p>
            <a:pPr lvl="1"/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 under development</a:t>
            </a:r>
          </a:p>
          <a:p>
            <a:pPr lvl="1"/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been integrated into OPUS-S for testing</a:t>
            </a: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CEEEF-5BA1-482B-9282-366F1CE3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7F4DE8-8F04-48F2-9DCD-9355936D1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694" y="3187426"/>
            <a:ext cx="3383513" cy="149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4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1B23B-D900-40D8-B7A6-6F7E4A2BF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OPUS</a:t>
            </a:r>
            <a:b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Online Positioning User Service</a:t>
            </a:r>
            <a:endParaRPr lang="en-US" sz="36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DEC42-63F8-41EF-9820-96ED3CB6F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6743"/>
            <a:ext cx="8503920" cy="339447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NGS’s flagship GNSS product</a:t>
            </a:r>
          </a:p>
          <a:p>
            <a:r>
              <a:rPr lang="en-US" dirty="0">
                <a:solidFill>
                  <a:schemeClr val="tx2"/>
                </a:solidFill>
              </a:rPr>
              <a:t>GVX (GNSS Vector Exchange) 1.0 format released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Being adopted by industry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Scheduled to be </a:t>
            </a:r>
            <a:r>
              <a:rPr lang="en-US" b="1" dirty="0">
                <a:solidFill>
                  <a:srgbClr val="C00000"/>
                </a:solidFill>
              </a:rPr>
              <a:t>replaced by GDX in early 2023</a:t>
            </a:r>
          </a:p>
          <a:p>
            <a:r>
              <a:rPr lang="en-US" dirty="0">
                <a:solidFill>
                  <a:schemeClr val="tx2"/>
                </a:solidFill>
              </a:rPr>
              <a:t>OPUS-Projects 5.1.2 current official version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Will be soon moved to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https://www.ngs.noaa.gov/OPUS-Projects/OpusProjects.shtml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Works with the current NSRS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Supports upload of GNSS vectors in GVX format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CEEEF-5BA1-482B-9282-366F1CE3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6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FC44F-2F86-4145-9F09-ED289066B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Data includes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73F65-8F08-4C23-BD8E-06EC45092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86465"/>
            <a:ext cx="8686800" cy="322302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Upon release, the modernized NSRS will include these </a:t>
            </a:r>
            <a:r>
              <a:rPr lang="en-US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NOAA CORS Network (NCN) operating on </a:t>
            </a:r>
            <a:r>
              <a:rPr lang="en-US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ITRF2020</a:t>
            </a:r>
          </a:p>
          <a:p>
            <a:pPr lvl="1"/>
            <a:r>
              <a:rPr lang="en-US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NATRF2022, PATRF2022, MATRF2022, CATRF2022</a:t>
            </a:r>
            <a:r>
              <a:rPr lang="en-US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defined relative to ITRF2020</a:t>
            </a:r>
          </a:p>
          <a:p>
            <a:pPr lvl="1"/>
            <a:r>
              <a:rPr lang="en-US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NAPGD2022</a:t>
            </a:r>
            <a:r>
              <a:rPr lang="en-US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including:</a:t>
            </a:r>
          </a:p>
          <a:p>
            <a:pPr lvl="2"/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GM2022, GEOID2022, DEFLEC2022, GRAV2022</a:t>
            </a:r>
          </a:p>
          <a:p>
            <a:pPr lvl="1"/>
            <a:r>
              <a:rPr lang="en-US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Geometric (XYZ / </a:t>
            </a:r>
            <a:r>
              <a:rPr lang="en-US" sz="13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flh</a:t>
            </a:r>
            <a:r>
              <a:rPr lang="en-US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orthometric (H) </a:t>
            </a:r>
            <a:r>
              <a:rPr lang="en-US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epoch coordinates </a:t>
            </a:r>
            <a:r>
              <a:rPr lang="en-US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(RECs) at 2020.00 at those passive control with the observations to support such coordinates</a:t>
            </a:r>
          </a:p>
          <a:p>
            <a:pPr lvl="1"/>
            <a:r>
              <a:rPr lang="en-US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Geometric (XYZ / </a:t>
            </a:r>
            <a:r>
              <a:rPr lang="en-US" sz="13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flh</a:t>
            </a:r>
            <a:r>
              <a:rPr lang="en-US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orthometric (H) </a:t>
            </a:r>
            <a:r>
              <a:rPr lang="en-US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epoch coordinates </a:t>
            </a:r>
            <a:r>
              <a:rPr lang="en-US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(SECs) at survey epochs between about 1994 and 2020 at those passive control with the observations to support such coordinates</a:t>
            </a:r>
          </a:p>
          <a:p>
            <a:pPr lvl="1"/>
            <a:r>
              <a:rPr lang="en-US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Plane Coordinates </a:t>
            </a:r>
            <a:r>
              <a:rPr lang="en-US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2022 (SPCS2022), plus UTM and USNG</a:t>
            </a:r>
          </a:p>
          <a:p>
            <a:pPr lvl="1"/>
            <a:r>
              <a:rPr lang="en-US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NADCON </a:t>
            </a:r>
          </a:p>
          <a:p>
            <a:pPr lvl="2"/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NAD 83(2011/MA11/PA11) epoch 2010.00 to N/P/M/CATRF2022 epoch 2020.00</a:t>
            </a:r>
          </a:p>
          <a:p>
            <a:pPr lvl="1"/>
            <a:r>
              <a:rPr lang="en-US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VERTCON</a:t>
            </a:r>
          </a:p>
          <a:p>
            <a:pPr lvl="2"/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NAVD 88, PRVD02, ASVD02, NMVD03, GUVD04 and VIVD09 to NAPGD2022 epoch 2020.00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A281D-80A1-4954-B069-49DB38567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681F8-72FF-414A-8C52-DF8F96D48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NSRS Tools upon release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8B519-F5F6-4319-8AEA-6A297838D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3"/>
            <a:ext cx="8686800" cy="3394472"/>
          </a:xfrm>
        </p:spPr>
        <p:txBody>
          <a:bodyPr/>
          <a:lstStyle/>
          <a:p>
            <a:r>
              <a:rPr lang="en-US" sz="2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 minimum, NGS is targeting these tools upon release:</a:t>
            </a:r>
          </a:p>
          <a:p>
            <a:pPr lvl="1"/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Delivery System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capable of yielding:</a:t>
            </a:r>
          </a:p>
          <a:p>
            <a:pPr lvl="2"/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RECs on some kind of datasheet</a:t>
            </a:r>
          </a:p>
          <a:p>
            <a:pPr lvl="2"/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on CORSs</a:t>
            </a:r>
          </a:p>
          <a:p>
            <a:r>
              <a:rPr lang="en-US" sz="2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downloadable version of LASER</a:t>
            </a:r>
          </a:p>
          <a:p>
            <a:r>
              <a:rPr lang="en-US" sz="2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browser-based online multi-GNSS service:</a:t>
            </a:r>
          </a:p>
          <a:p>
            <a:pPr lvl="1"/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OPUS-S</a:t>
            </a:r>
          </a:p>
          <a:p>
            <a:pPr lvl="1"/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OPUS-Projects 5.x</a:t>
            </a:r>
          </a:p>
          <a:p>
            <a:r>
              <a:rPr lang="en-US" sz="2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NCAT</a:t>
            </a:r>
            <a:r>
              <a:rPr lang="en-US" sz="2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Vdatum</a:t>
            </a:r>
            <a:r>
              <a:rPr lang="en-US" sz="2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capable of invoking </a:t>
            </a:r>
            <a:r>
              <a:rPr lang="en-US" sz="2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NADCON</a:t>
            </a:r>
            <a:r>
              <a:rPr lang="en-US" sz="2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VERTCON</a:t>
            </a:r>
            <a:r>
              <a:rPr lang="en-US" sz="2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SPCS2022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8283E-426A-46B8-93EC-8EE35FED5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0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D3629-0745-487C-AEBE-F37F6EC74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NGS’ work is ongoing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FA52D-1423-46DA-846B-512DB94DA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will continue to and through the rollout of the modernized NSRS.  Tools released after the initial release of the modernized NSRS include: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Integrating leveling, classical data and gravity into OPUS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integration of all old tools into NCAT and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Vdatum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SECs for pre-1994 (AKA “pre-NCN”) years, plus SECs for post-2020</a:t>
            </a: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B9E62-7849-4553-A828-D7A87E51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2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59230" y="1096533"/>
            <a:ext cx="3429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Arial Black"/>
                <a:ea typeface="MS PGothic" pitchFamily="34" charset="-128"/>
                <a:cs typeface="MS PGothic" pitchFamily="34" charset="-128"/>
              </a:rPr>
              <a:t>Thank</a:t>
            </a:r>
            <a:r>
              <a:rPr lang="en-US" sz="2700" b="1" dirty="0">
                <a:solidFill>
                  <a:srgbClr val="BE0000"/>
                </a:solidFill>
                <a:latin typeface="Arial Black"/>
                <a:ea typeface="MS PGothic" pitchFamily="34" charset="-128"/>
                <a:cs typeface="MS PGothic" pitchFamily="34" charset="-128"/>
              </a:rPr>
              <a:t> You !</a:t>
            </a:r>
          </a:p>
          <a:p>
            <a:pPr algn="ctr"/>
            <a:endParaRPr lang="en-US" sz="2700" b="1" dirty="0">
              <a:solidFill>
                <a:schemeClr val="tx2">
                  <a:lumMod val="75000"/>
                </a:schemeClr>
              </a:solidFill>
              <a:latin typeface="Arial Black"/>
              <a:ea typeface="MS PGothic" pitchFamily="34" charset="-128"/>
              <a:cs typeface="MS PGothic" pitchFamily="34" charset="-128"/>
            </a:endParaRPr>
          </a:p>
          <a:p>
            <a:pPr algn="ctr"/>
            <a:r>
              <a:rPr lang="en-US" sz="2700" b="1" dirty="0">
                <a:solidFill>
                  <a:schemeClr val="tx2">
                    <a:lumMod val="75000"/>
                  </a:schemeClr>
                </a:solidFill>
                <a:latin typeface="Arial Black"/>
                <a:ea typeface="MS PGothic" pitchFamily="34" charset="-128"/>
                <a:cs typeface="MS PGothic" pitchFamily="34" charset="-128"/>
              </a:rPr>
              <a:t>QUESTIONS?</a:t>
            </a:r>
            <a:endParaRPr lang="en-US" sz="2700" dirty="0"/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429060" y="4246553"/>
            <a:ext cx="60893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73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38154"/>
            <a:ext cx="7991856" cy="857250"/>
          </a:xfrm>
        </p:spPr>
        <p:txBody>
          <a:bodyPr/>
          <a:lstStyle/>
          <a:p>
            <a:r>
              <a:rPr lang="en-US" dirty="0"/>
              <a:t>Re-prioritization: a “data first” approach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/>
              </a:rPr>
              <a:t>Feb 7,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/>
              </a:rPr>
              <a:t>FGCS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>
                <a:latin typeface="Calibri"/>
              </a:rPr>
              <a:pPr>
                <a:defRPr/>
              </a:pPr>
              <a:t>26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2823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79A34-47CC-4938-8F87-6CF2ECFA9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Re-prioritization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6BA59-CB20-468B-88EE-880AE2EAD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33 active projects within NGS explicitly dedicated to NSRS modernization</a:t>
            </a:r>
          </a:p>
          <a:p>
            <a:pPr lvl="1"/>
            <a:r>
              <a:rPr lang="en-US" dirty="0"/>
              <a:t>In an agency of ~200 people….resources are spread </a:t>
            </a:r>
            <a:r>
              <a:rPr lang="en-US" i="1" dirty="0"/>
              <a:t>thin</a:t>
            </a:r>
          </a:p>
          <a:p>
            <a:r>
              <a:rPr lang="en-US" dirty="0"/>
              <a:t>Meanwhile the current NSRS slowly deteriorates</a:t>
            </a:r>
          </a:p>
          <a:p>
            <a:pPr lvl="1"/>
            <a:r>
              <a:rPr lang="en-US" dirty="0"/>
              <a:t>Marks subside without checking</a:t>
            </a:r>
          </a:p>
          <a:p>
            <a:pPr lvl="1"/>
            <a:r>
              <a:rPr lang="en-US" dirty="0"/>
              <a:t>CORSs drift away from their published coordinate functions</a:t>
            </a:r>
          </a:p>
          <a:p>
            <a:pPr lvl="1"/>
            <a:r>
              <a:rPr lang="en-US" dirty="0"/>
              <a:t>The passive control network deviates from active control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C9849-12C4-43D0-BF55-2A0DEB935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393B2-DE9C-4900-96A5-C2584414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FGCS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B9B59-5BFE-40C5-A6B9-C9F9DF4C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BFF16-5366-426A-8B74-5D71E2354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Re-prioritization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7DC4C-B472-4C34-A13B-B5C8C6C23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NGS has recently decided to release all of the modernized NSRS </a:t>
            </a:r>
            <a:r>
              <a:rPr lang="en-US" b="1" i="1" dirty="0"/>
              <a:t>data</a:t>
            </a:r>
            <a:r>
              <a:rPr lang="en-US" dirty="0"/>
              <a:t> before we have fully completed all support </a:t>
            </a:r>
            <a:r>
              <a:rPr lang="en-US" b="1" i="1" dirty="0"/>
              <a:t>tools</a:t>
            </a:r>
          </a:p>
          <a:p>
            <a:endParaRPr lang="en-US" b="1" i="1" dirty="0"/>
          </a:p>
          <a:p>
            <a:r>
              <a:rPr lang="en-US" b="1" i="1" dirty="0"/>
              <a:t>If we do not take this approach, we are not likely to see the modernized NSRS defined and released until 2030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B978-BC43-4B7D-9D78-E2588696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D709E-558D-4985-8F85-FEA83130D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FGCS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7A0A4-5B32-4A96-A15E-A94DFC7D1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4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938154"/>
            <a:ext cx="6172200" cy="857250"/>
          </a:xfrm>
        </p:spPr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/>
              </a:rPr>
              <a:t>Feb 7,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/>
              </a:rPr>
              <a:t>FGCS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>
                <a:latin typeface="Calibri"/>
              </a:rPr>
              <a:pPr>
                <a:defRPr/>
              </a:pPr>
              <a:t>29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070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Box 1"/>
          <p:cNvSpPr txBox="1"/>
          <p:nvPr/>
        </p:nvSpPr>
        <p:spPr>
          <a:xfrm>
            <a:off x="1035053" y="376236"/>
            <a:ext cx="680160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3600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NSRS Modernization Delay</a:t>
            </a:r>
            <a:endParaRPr sz="3600" b="1" dirty="0">
              <a:solidFill>
                <a:schemeClr val="tx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71171C-3AC8-483A-BEAB-F9BD74D4884E}"/>
              </a:ext>
            </a:extLst>
          </p:cNvPr>
          <p:cNvSpPr/>
          <p:nvPr/>
        </p:nvSpPr>
        <p:spPr>
          <a:xfrm>
            <a:off x="1563986" y="4120932"/>
            <a:ext cx="6016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https://geodesy.noaa.gov/datums/newdatums/delayed-release.shtml</a:t>
            </a:r>
          </a:p>
          <a:p>
            <a:endParaRPr lang="en-US" sz="1600" dirty="0">
              <a:solidFill>
                <a:schemeClr val="tx2"/>
              </a:solidFill>
            </a:endParaRPr>
          </a:p>
          <a:p>
            <a:r>
              <a:rPr lang="en-US" sz="1600" dirty="0">
                <a:solidFill>
                  <a:schemeClr val="tx2"/>
                </a:solidFill>
              </a:rPr>
              <a:t>https://</a:t>
            </a:r>
            <a:r>
              <a:rPr lang="en-US" sz="1600" dirty="0" err="1">
                <a:solidFill>
                  <a:schemeClr val="tx2"/>
                </a:solidFill>
              </a:rPr>
              <a:t>geodesy.noaa.gov</a:t>
            </a:r>
            <a:r>
              <a:rPr lang="en-US" sz="1600" dirty="0">
                <a:solidFill>
                  <a:schemeClr val="tx2"/>
                </a:solidFill>
              </a:rPr>
              <a:t>/datums/</a:t>
            </a:r>
            <a:r>
              <a:rPr lang="en-US" sz="1600" dirty="0" err="1">
                <a:solidFill>
                  <a:schemeClr val="tx2"/>
                </a:solidFill>
              </a:rPr>
              <a:t>newdatums</a:t>
            </a:r>
            <a:r>
              <a:rPr lang="en-US" sz="1600" dirty="0">
                <a:solidFill>
                  <a:schemeClr val="tx2"/>
                </a:solidFill>
              </a:rPr>
              <a:t>/</a:t>
            </a:r>
            <a:r>
              <a:rPr lang="en-US" sz="1600" dirty="0" err="1">
                <a:solidFill>
                  <a:schemeClr val="tx2"/>
                </a:solidFill>
              </a:rPr>
              <a:t>FAQNewDatums.shtml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BC01BB-1065-49E1-9BA3-97E485803EEE}"/>
              </a:ext>
            </a:extLst>
          </p:cNvPr>
          <p:cNvSpPr/>
          <p:nvPr/>
        </p:nvSpPr>
        <p:spPr>
          <a:xfrm>
            <a:off x="1202436" y="1294477"/>
            <a:ext cx="67391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Operational, workforce retention, and other issues have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delayed NSRS Modernization.</a:t>
            </a:r>
          </a:p>
          <a:p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SPCS2022 zones should be finalized soon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will not be rolled out until all of the NSRS is modernized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 on Bench Marks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deadline extended </a:t>
            </a:r>
          </a:p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30,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7DDDA0-A422-AE3D-41E9-76114754C8E9}"/>
              </a:ext>
            </a:extLst>
          </p:cNvPr>
          <p:cNvSpPr txBox="1"/>
          <p:nvPr/>
        </p:nvSpPr>
        <p:spPr>
          <a:xfrm rot="19290252">
            <a:off x="429758" y="4155554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Find out</a:t>
            </a:r>
          </a:p>
          <a:p>
            <a:r>
              <a:rPr lang="en-US" b="1" dirty="0">
                <a:solidFill>
                  <a:srgbClr val="C0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More:</a:t>
            </a:r>
          </a:p>
        </p:txBody>
      </p:sp>
    </p:spTree>
    <p:extLst>
      <p:ext uri="{BB962C8B-B14F-4D97-AF65-F5344CB8AC3E}">
        <p14:creationId xmlns:p14="http://schemas.microsoft.com/office/powerpoint/2010/main" val="2442143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6258-2878-47F7-9EC2-90452B8D3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880F4-B6DE-491C-BEF3-358485168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Resources are being diverted from tool building to the assurance of quality </a:t>
            </a:r>
            <a:r>
              <a:rPr lang="en-US" b="1" i="1" dirty="0"/>
              <a:t>data</a:t>
            </a:r>
            <a:r>
              <a:rPr lang="en-US" dirty="0"/>
              <a:t> first and foremost</a:t>
            </a:r>
          </a:p>
          <a:p>
            <a:r>
              <a:rPr lang="en-US" dirty="0"/>
              <a:t>As such, based on this new approach, NGS anticipates the release of all data, and limited tools, by the </a:t>
            </a:r>
            <a:r>
              <a:rPr lang="en-US" b="1" dirty="0">
                <a:solidFill>
                  <a:srgbClr val="FF0000"/>
                </a:solidFill>
              </a:rPr>
              <a:t>middle of 2025</a:t>
            </a:r>
            <a:r>
              <a:rPr lang="en-US" dirty="0"/>
              <a:t>.</a:t>
            </a:r>
          </a:p>
          <a:p>
            <a:r>
              <a:rPr lang="en-US" dirty="0"/>
              <a:t>Work on additional tools will continue in the out-years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3417E-9395-4506-8626-0E7B838FC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Feb 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0FB79-74BD-4A2D-923D-8DCD140C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FGCS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9B99A-E896-4619-AD8A-3BF4D281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938154"/>
            <a:ext cx="6172200" cy="857250"/>
          </a:xfrm>
        </p:spPr>
        <p:txBody>
          <a:bodyPr/>
          <a:lstStyle/>
          <a:p>
            <a:r>
              <a:rPr lang="en-US" dirty="0"/>
              <a:t>Sneak Peak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/>
              </a:rPr>
              <a:t>Feb 7,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/>
              </a:rPr>
              <a:t>FGCS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>
                <a:latin typeface="Calibri"/>
              </a:rPr>
              <a:pPr>
                <a:defRPr/>
              </a:pPr>
              <a:t>31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96734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8854E-6123-428B-9A5B-F0B20B309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on deck?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E2024-A645-4DE7-A0DB-89D2388C7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500" dirty="0"/>
              <a:t>NOW:  Use OPUS-Projects 5.1.2 on beta.ngs.noaa.gov to mix static GNSS with RTK/RTN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Early 2023:  Check out multi-GNSS with M-PAGES in OPUS-S</a:t>
            </a:r>
          </a:p>
          <a:p>
            <a:pPr marL="0" indent="0">
              <a:buNone/>
            </a:pPr>
            <a:r>
              <a:rPr lang="en-US" sz="1500" dirty="0"/>
              <a:t>Early 2023:  Look for GDX to replace GVX</a:t>
            </a:r>
          </a:p>
          <a:p>
            <a:pPr marL="0" indent="0">
              <a:buNone/>
            </a:pPr>
            <a:r>
              <a:rPr lang="en-US" sz="1500" dirty="0"/>
              <a:t>Early 2023:  The first (“alpha”) set of RECs in N/P/C/MATRF2022 on 100,000+ marks</a:t>
            </a:r>
          </a:p>
          <a:p>
            <a:pPr marL="0" indent="0">
              <a:buNone/>
            </a:pPr>
            <a:r>
              <a:rPr lang="en-US" sz="1500" dirty="0"/>
              <a:t>Early 2023:  The release of the State Plane Coordinate System of 2022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End of 2023:  ITRF2020 coordinate functions on all NOAA CORS Network stations</a:t>
            </a:r>
          </a:p>
          <a:p>
            <a:pPr marL="0" indent="0">
              <a:buNone/>
            </a:pPr>
            <a:r>
              <a:rPr lang="en-US" sz="1500" dirty="0"/>
              <a:t>End of 2023:  First (“alpha”) release of GEOID2022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Mid 2024-Mid 2025:  One year roll-out of products, “domino style”, on the beta website</a:t>
            </a:r>
          </a:p>
          <a:p>
            <a:pPr marL="0" indent="0">
              <a:buNone/>
            </a:pPr>
            <a:r>
              <a:rPr lang="en-US" sz="1500" dirty="0"/>
              <a:t>Mid 2025:  Official announcement of the modernized NSRS</a:t>
            </a:r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1A2B9-8BED-4660-9B16-853C25F0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18AAB-5214-4DC9-9C30-9EFF5DF1D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FGCS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AFD8B-EEE8-4A2F-81A6-F548B5C10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02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1B23B-D900-40D8-B7A6-6F7E4A2BF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New and Updated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DEC42-63F8-41EF-9820-96ED3CB6F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Nine science papers in the last two years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	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 I counted ten )</a:t>
            </a:r>
          </a:p>
          <a:p>
            <a:pPr lvl="1"/>
            <a:endParaRPr lang="en-US" b="1" dirty="0">
              <a:solidFill>
                <a:schemeClr val="tx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lvl="1"/>
            <a:r>
              <a:rPr lang="en-US" b="1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More coming this year</a:t>
            </a:r>
          </a:p>
          <a:p>
            <a:pPr marL="342900" lvl="1" indent="0">
              <a:buNone/>
            </a:pPr>
            <a:endParaRPr lang="en-US" b="1" u="sng" dirty="0">
              <a:solidFill>
                <a:schemeClr val="tx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lvl="1" indent="0">
              <a:buNone/>
            </a:pPr>
            <a:endParaRPr lang="en-US" b="1" u="sng" dirty="0">
              <a:solidFill>
                <a:schemeClr val="tx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lvl="1" indent="0">
              <a:buNone/>
            </a:pPr>
            <a:r>
              <a:rPr lang="en-US" b="1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https://geodesy.noaa.gov/library/</a:t>
            </a:r>
          </a:p>
          <a:p>
            <a:endParaRPr lang="en-US" b="1" dirty="0">
              <a:solidFill>
                <a:schemeClr val="tx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CEEEF-5BA1-482B-9282-366F1CE3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03009C-870F-4E78-8595-58E6EE5E6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1" y="1063229"/>
            <a:ext cx="1818848" cy="2409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26EBB5-4665-4B00-AF0B-7681A8060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01" y="1177529"/>
            <a:ext cx="1818848" cy="2409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B60363-D5EF-4DF4-9460-A2A2814C4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1" y="1291829"/>
            <a:ext cx="1818848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ADE1F2-D795-42A1-A851-E09D2A5DA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1" y="1406129"/>
            <a:ext cx="1818848" cy="24095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53A2C7-BA7E-4A64-8318-11DAF80AF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1" y="1520429"/>
            <a:ext cx="1818848" cy="24095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4130D4-2868-4D28-B723-96BC77F93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1" y="1634729"/>
            <a:ext cx="1818848" cy="2409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659EB0-293C-44D0-92CA-8B7293723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1" y="1749029"/>
            <a:ext cx="1818848" cy="2409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C0EC7F-AC36-4263-B587-8662A1456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1" y="1863329"/>
            <a:ext cx="1818848" cy="2409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4586AC-6420-467E-BA82-FD0719A41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1" y="1977629"/>
            <a:ext cx="1818848" cy="24095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8D4DF7-0369-4CA7-98CB-D2703EFFA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1" y="2091929"/>
            <a:ext cx="1818848" cy="24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26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Box 1"/>
          <p:cNvSpPr txBox="1"/>
          <p:nvPr/>
        </p:nvSpPr>
        <p:spPr>
          <a:xfrm>
            <a:off x="1113937" y="515762"/>
            <a:ext cx="678005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3200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The Future Reference Frames</a:t>
            </a:r>
          </a:p>
        </p:txBody>
      </p:sp>
      <p:sp>
        <p:nvSpPr>
          <p:cNvPr id="166" name="Rectangle 2"/>
          <p:cNvSpPr txBox="1"/>
          <p:nvPr/>
        </p:nvSpPr>
        <p:spPr>
          <a:xfrm>
            <a:off x="280696" y="1526203"/>
            <a:ext cx="4223270" cy="32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Tectonic </a:t>
            </a:r>
            <a:r>
              <a:rPr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 based</a:t>
            </a:r>
            <a:endParaRPr lang="en-US" sz="3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Each Plate is based on the same densified </a:t>
            </a:r>
          </a:p>
          <a:p>
            <a:pPr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ITRF model</a:t>
            </a:r>
          </a:p>
          <a:p>
            <a:pPr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000" dirty="0">
              <a:solidFill>
                <a:schemeClr val="tx2"/>
              </a:solidFill>
            </a:endParaRPr>
          </a:p>
          <a:p>
            <a:pPr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America</a:t>
            </a:r>
          </a:p>
          <a:p>
            <a:pPr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Caribbean</a:t>
            </a:r>
          </a:p>
          <a:p>
            <a:pPr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Pacific</a:t>
            </a:r>
          </a:p>
          <a:p>
            <a:pPr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Mariana</a:t>
            </a:r>
            <a:endParaRPr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77" y="1372795"/>
            <a:ext cx="4461343" cy="3447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6319" y="4235116"/>
            <a:ext cx="92396" cy="300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endParaRPr lang="en-US" sz="1350" dirty="0">
              <a:solidFill>
                <a:schemeClr val="tx2"/>
              </a:solidFill>
            </a:endParaRPr>
          </a:p>
        </p:txBody>
      </p:sp>
      <p:sp>
        <p:nvSpPr>
          <p:cNvPr id="6" name="Rectangle 2"/>
          <p:cNvSpPr txBox="1"/>
          <p:nvPr/>
        </p:nvSpPr>
        <p:spPr>
          <a:xfrm>
            <a:off x="3132202" y="2480310"/>
            <a:ext cx="1750919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2800" b="1" dirty="0">
              <a:solidFill>
                <a:schemeClr val="tx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NATRF</a:t>
            </a:r>
          </a:p>
          <a:p>
            <a:pPr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CATRF</a:t>
            </a:r>
          </a:p>
          <a:p>
            <a:pPr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PATRF</a:t>
            </a:r>
          </a:p>
          <a:p>
            <a:pPr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MATRF</a:t>
            </a:r>
            <a:endParaRPr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27A39-D9A2-6142-A281-A71D9D901576}"/>
              </a:ext>
            </a:extLst>
          </p:cNvPr>
          <p:cNvSpPr txBox="1"/>
          <p:nvPr/>
        </p:nvSpPr>
        <p:spPr>
          <a:xfrm>
            <a:off x="1698336" y="1003463"/>
            <a:ext cx="584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based on a densified ITRF model (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Eg.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SIRGAS)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73D5A6-D010-840A-803E-6667619E5C22}"/>
              </a:ext>
            </a:extLst>
          </p:cNvPr>
          <p:cNvCxnSpPr>
            <a:cxnSpLocks/>
          </p:cNvCxnSpPr>
          <p:nvPr/>
        </p:nvCxnSpPr>
        <p:spPr>
          <a:xfrm>
            <a:off x="758824" y="2679192"/>
            <a:ext cx="299936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487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2005296" y="1642662"/>
            <a:ext cx="478631" cy="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005293" y="1642660"/>
            <a:ext cx="586208" cy="68580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005295" y="2178442"/>
            <a:ext cx="586208" cy="94746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2005293" y="2915246"/>
            <a:ext cx="586210" cy="103484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Replacing NAD 83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gray">
          <a:xfrm>
            <a:off x="354596" y="1132908"/>
            <a:ext cx="2050676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21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Old:</a:t>
            </a:r>
            <a:br>
              <a:rPr lang="en-US" sz="1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18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 83(2011)</a:t>
            </a:r>
          </a:p>
          <a:p>
            <a:pPr marL="0" indent="0">
              <a:buNone/>
              <a:defRPr/>
            </a:pPr>
            <a:endParaRPr lang="en-US" sz="1800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18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 83(PA11)</a:t>
            </a:r>
          </a:p>
          <a:p>
            <a:pPr marL="0" indent="0">
              <a:buNone/>
              <a:defRPr/>
            </a:pPr>
            <a:endParaRPr lang="en-US" sz="1800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18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 83(MA11)</a:t>
            </a:r>
          </a:p>
          <a:p>
            <a:pPr lvl="1">
              <a:defRPr/>
            </a:pPr>
            <a:endParaRPr lang="en-US" sz="1800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1800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gray">
          <a:xfrm>
            <a:off x="2709885" y="1117220"/>
            <a:ext cx="4743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19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New:</a:t>
            </a:r>
            <a:br>
              <a:rPr lang="en-US" sz="1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15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North American Terrestrial Reference Frame of 2022 </a:t>
            </a:r>
          </a:p>
          <a:p>
            <a:pPr marL="0" indent="0">
              <a:buNone/>
              <a:defRPr/>
            </a:pPr>
            <a:r>
              <a:rPr lang="en-US" sz="15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NATRF2022</a:t>
            </a:r>
            <a:r>
              <a:rPr lang="en-US" sz="18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  <a:defRPr/>
            </a:pPr>
            <a:endParaRPr lang="en-US" sz="1500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15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Caribbean Terrestrial Reference Frame of 2022 </a:t>
            </a:r>
          </a:p>
          <a:p>
            <a:pPr marL="0" indent="0">
              <a:buNone/>
              <a:defRPr/>
            </a:pPr>
            <a:r>
              <a:rPr lang="en-US" sz="15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CATRF2022</a:t>
            </a:r>
            <a:r>
              <a:rPr lang="en-US" sz="18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  <a:defRPr/>
            </a:pPr>
            <a:endParaRPr lang="en-US" sz="1500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15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Pacific Terrestrial Reference Frame of 2022 </a:t>
            </a:r>
          </a:p>
          <a:p>
            <a:pPr marL="0" indent="0">
              <a:buNone/>
              <a:defRPr/>
            </a:pPr>
            <a:r>
              <a:rPr lang="en-US" sz="15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PATRF2022</a:t>
            </a:r>
            <a:r>
              <a:rPr lang="en-US" sz="18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  <a:defRPr/>
            </a:pPr>
            <a:br>
              <a:rPr lang="en-US" sz="15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Mariana Terrestrial Reference Frame of 2022 </a:t>
            </a:r>
          </a:p>
          <a:p>
            <a:pPr marL="0" indent="0">
              <a:buNone/>
              <a:defRPr/>
            </a:pPr>
            <a:r>
              <a:rPr lang="en-US" sz="18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US" sz="18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MATRF2022</a:t>
            </a:r>
            <a:r>
              <a:rPr lang="en-US" sz="18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defRPr/>
            </a:pPr>
            <a:endParaRPr lang="en-US" sz="1800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1800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837433-97E9-4D94-B898-19FA6F4A2C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D27B4D-A29C-33DE-E3F7-3B270CBE4201}"/>
              </a:ext>
            </a:extLst>
          </p:cNvPr>
          <p:cNvCxnSpPr>
            <a:cxnSpLocks/>
          </p:cNvCxnSpPr>
          <p:nvPr/>
        </p:nvCxnSpPr>
        <p:spPr>
          <a:xfrm>
            <a:off x="2900516" y="1474838"/>
            <a:ext cx="378541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CDF17B-B0BF-D2A2-8420-95B2B38CCEE0}"/>
              </a:ext>
            </a:extLst>
          </p:cNvPr>
          <p:cNvCxnSpPr>
            <a:cxnSpLocks/>
          </p:cNvCxnSpPr>
          <p:nvPr/>
        </p:nvCxnSpPr>
        <p:spPr>
          <a:xfrm>
            <a:off x="875071" y="1474838"/>
            <a:ext cx="88490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080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Box 1"/>
          <p:cNvSpPr txBox="1"/>
          <p:nvPr/>
        </p:nvSpPr>
        <p:spPr>
          <a:xfrm>
            <a:off x="624127" y="424316"/>
            <a:ext cx="742626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3200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NAPGD2022 </a:t>
            </a:r>
            <a:r>
              <a:rPr sz="3200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Geopotential Datum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3713" y="1040460"/>
            <a:ext cx="705964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just a vertical datum, it is more than just heights.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6944" y="4600688"/>
            <a:ext cx="1534070" cy="5857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Guam/CNMI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6847" y="4514074"/>
            <a:ext cx="1914838" cy="10364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Samoa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51014" y="2016165"/>
            <a:ext cx="2742198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Geopotential, Geoid	     Deflection of Vertical,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Gravity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8073" y="1915949"/>
            <a:ext cx="2011578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24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¼ Earth’s Surface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t="2879" r="2323" b="3321"/>
          <a:stretch/>
        </p:blipFill>
        <p:spPr>
          <a:xfrm>
            <a:off x="144040" y="1570660"/>
            <a:ext cx="5093000" cy="33790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9" t="16442" r="19559" b="16120"/>
          <a:stretch/>
        </p:blipFill>
        <p:spPr>
          <a:xfrm>
            <a:off x="7115982" y="3030606"/>
            <a:ext cx="1816567" cy="15584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2" t="14385" r="27814" b="13112"/>
          <a:stretch/>
        </p:blipFill>
        <p:spPr>
          <a:xfrm>
            <a:off x="5500311" y="1552373"/>
            <a:ext cx="1367335" cy="3027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FB0A4B-2FE8-C6DC-34D6-A8864389F111}"/>
              </a:ext>
            </a:extLst>
          </p:cNvPr>
          <p:cNvSpPr txBox="1"/>
          <p:nvPr/>
        </p:nvSpPr>
        <p:spPr>
          <a:xfrm>
            <a:off x="6867646" y="1655126"/>
            <a:ext cx="27421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 included: 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F80E02-065A-3241-9D13-231941791841}"/>
              </a:ext>
            </a:extLst>
          </p:cNvPr>
          <p:cNvSpPr txBox="1"/>
          <p:nvPr/>
        </p:nvSpPr>
        <p:spPr>
          <a:xfrm>
            <a:off x="1388343" y="1777449"/>
            <a:ext cx="381609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Experimental Geoid 2020 (xGEOID20)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9156B5-F718-7A62-5B44-6941C7EC946C}"/>
              </a:ext>
            </a:extLst>
          </p:cNvPr>
          <p:cNvSpPr txBox="1"/>
          <p:nvPr/>
        </p:nvSpPr>
        <p:spPr>
          <a:xfrm>
            <a:off x="596098" y="1588014"/>
            <a:ext cx="432403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NGS, Canada, and Mexico </a:t>
            </a:r>
            <a:r>
              <a:rPr lang="en-US" sz="1200" dirty="0"/>
              <a:t>released the first-ever joint geoid model</a:t>
            </a:r>
          </a:p>
        </p:txBody>
      </p:sp>
    </p:spTree>
    <p:extLst>
      <p:ext uri="{BB962C8B-B14F-4D97-AF65-F5344CB8AC3E}">
        <p14:creationId xmlns:p14="http://schemas.microsoft.com/office/powerpoint/2010/main" val="1125986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Replacing NAVD 88</a:t>
            </a:r>
          </a:p>
        </p:txBody>
      </p:sp>
      <p:sp>
        <p:nvSpPr>
          <p:cNvPr id="23556" name="Content Placeholder 2"/>
          <p:cNvSpPr txBox="1">
            <a:spLocks/>
          </p:cNvSpPr>
          <p:nvPr/>
        </p:nvSpPr>
        <p:spPr bwMode="auto">
          <a:xfrm>
            <a:off x="1788322" y="1143003"/>
            <a:ext cx="2783681" cy="379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342900" lvl="1" indent="0">
              <a:buNone/>
            </a:pPr>
            <a:r>
              <a:rPr lang="en-US" altLang="en-US" sz="18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Old:</a:t>
            </a:r>
          </a:p>
          <a:p>
            <a:pPr marL="342900" lvl="1" indent="0">
              <a:buNone/>
            </a:pP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NAVD 88</a:t>
            </a:r>
          </a:p>
          <a:p>
            <a:pPr marL="342900" lvl="1" indent="0">
              <a:buNone/>
            </a:pP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PRVD 02</a:t>
            </a:r>
          </a:p>
          <a:p>
            <a:pPr marL="342900" lvl="1" indent="0">
              <a:buNone/>
            </a:pP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VIVD09</a:t>
            </a:r>
          </a:p>
          <a:p>
            <a:pPr marL="342900" lvl="1" indent="0">
              <a:buNone/>
            </a:pP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ASVD02</a:t>
            </a:r>
          </a:p>
          <a:p>
            <a:pPr marL="342900" lvl="1" indent="0">
              <a:buNone/>
            </a:pP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NMVD03</a:t>
            </a:r>
          </a:p>
          <a:p>
            <a:pPr marL="342900" lvl="1" indent="0">
              <a:buNone/>
            </a:pP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GUVD04</a:t>
            </a:r>
          </a:p>
          <a:p>
            <a:pPr marL="342900" lvl="1" indent="0">
              <a:buNone/>
            </a:pP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IGLD 85</a:t>
            </a:r>
          </a:p>
          <a:p>
            <a:pPr marL="342900" lvl="1" indent="0">
              <a:buNone/>
            </a:pP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IGSN71</a:t>
            </a:r>
          </a:p>
          <a:p>
            <a:pPr marL="342900" lvl="1" indent="0">
              <a:buNone/>
            </a:pP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GEOID12B</a:t>
            </a:r>
          </a:p>
          <a:p>
            <a:pPr marL="342900" lvl="1" indent="0">
              <a:buNone/>
            </a:pP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DEFLEC12B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180161" y="1143003"/>
            <a:ext cx="4743450" cy="300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342900" lvl="1" indent="0">
              <a:buNone/>
            </a:pPr>
            <a:r>
              <a:rPr lang="en-US" altLang="en-US" sz="18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New:</a:t>
            </a:r>
          </a:p>
          <a:p>
            <a:pPr marL="342900" lvl="1" indent="0">
              <a:buNone/>
            </a:pP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North American-Pacific </a:t>
            </a:r>
            <a:r>
              <a:rPr lang="en-US" altLang="en-US" sz="1800" b="1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Geopotential</a:t>
            </a: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</a:t>
            </a: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2022 (NAPGD2022)</a:t>
            </a:r>
          </a:p>
          <a:p>
            <a:pPr marL="742950" lvl="2" indent="0">
              <a:buNone/>
            </a:pPr>
            <a:r>
              <a:rPr lang="en-US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include:</a:t>
            </a:r>
          </a:p>
          <a:p>
            <a:pPr lvl="2">
              <a:spcBef>
                <a:spcPts val="0"/>
              </a:spcBef>
            </a:pPr>
            <a:r>
              <a:rPr lang="en-US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GEOID2022</a:t>
            </a:r>
          </a:p>
          <a:p>
            <a:pPr lvl="2">
              <a:spcBef>
                <a:spcPts val="0"/>
              </a:spcBef>
            </a:pPr>
            <a:r>
              <a:rPr lang="en-US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DEFLEC2022</a:t>
            </a:r>
          </a:p>
          <a:p>
            <a:pPr lvl="2">
              <a:spcBef>
                <a:spcPts val="0"/>
              </a:spcBef>
            </a:pPr>
            <a:r>
              <a:rPr lang="en-US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GRAV2022</a:t>
            </a:r>
          </a:p>
          <a:p>
            <a:pPr lvl="2">
              <a:spcBef>
                <a:spcPts val="0"/>
              </a:spcBef>
            </a:pPr>
            <a:r>
              <a:rPr lang="en-US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DEM2022</a:t>
            </a:r>
          </a:p>
          <a:p>
            <a:pPr lvl="2">
              <a:spcBef>
                <a:spcPts val="0"/>
              </a:spcBef>
            </a:pPr>
            <a:r>
              <a:rPr lang="en-US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</a:p>
          <a:p>
            <a:pPr lvl="2">
              <a:spcBef>
                <a:spcPts val="0"/>
              </a:spcBef>
            </a:pPr>
            <a:endParaRPr lang="en-US" altLang="en-US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endParaRPr lang="en-US" altLang="en-US" sz="13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Bef>
                <a:spcPts val="0"/>
              </a:spcBef>
            </a:pPr>
            <a:endParaRPr lang="en-US" alt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0">
              <a:buNone/>
            </a:pPr>
            <a:endParaRPr lang="en-US" alt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0">
              <a:buNone/>
            </a:pPr>
            <a:endParaRPr lang="en-US" altLang="en-US" sz="2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endParaRPr lang="en-US" alt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3" y="1493046"/>
            <a:ext cx="79060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Orthometric</a:t>
            </a:r>
          </a:p>
          <a:p>
            <a:r>
              <a:rPr lang="en-US" sz="82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3" y="2428840"/>
            <a:ext cx="790601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</a:p>
          <a:p>
            <a:r>
              <a:rPr lang="en-US" sz="82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Orthometric</a:t>
            </a:r>
          </a:p>
          <a:p>
            <a:r>
              <a:rPr lang="en-US" sz="82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Heights</a:t>
            </a:r>
          </a:p>
        </p:txBody>
      </p:sp>
      <p:sp>
        <p:nvSpPr>
          <p:cNvPr id="5" name="Left Brace 4"/>
          <p:cNvSpPr/>
          <p:nvPr/>
        </p:nvSpPr>
        <p:spPr>
          <a:xfrm>
            <a:off x="1885033" y="1885952"/>
            <a:ext cx="193802" cy="153590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4886" y="3451574"/>
            <a:ext cx="62709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</a:p>
          <a:p>
            <a:r>
              <a:rPr lang="en-US" sz="82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0123" y="3864833"/>
            <a:ext cx="55015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0124" y="4151139"/>
            <a:ext cx="79380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</a:t>
            </a:r>
          </a:p>
          <a:p>
            <a:r>
              <a:rPr lang="en-US" sz="82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Undulations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34585" y="4474304"/>
            <a:ext cx="88357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Deflections of</a:t>
            </a:r>
          </a:p>
          <a:p>
            <a:r>
              <a:rPr lang="en-US" sz="82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Vertical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837433-97E9-4D94-B898-19FA6F4A2CA7}" type="slidenum">
              <a:rPr lang="en-US" smtClean="0">
                <a:latin typeface="Arial" panose="020B0604020202020204" pitchFamily="34" charset="0"/>
              </a:rPr>
              <a:pPr>
                <a:defRPr/>
              </a:pPr>
              <a:t>8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5908" y="3068461"/>
            <a:ext cx="40639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/>
            <a:r>
              <a:rPr lang="en-US" sz="2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HUGE component </a:t>
            </a:r>
          </a:p>
          <a:p>
            <a:pPr lvl="2"/>
            <a:r>
              <a:rPr lang="en-US" sz="2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this effort is</a:t>
            </a:r>
          </a:p>
          <a:p>
            <a:pPr lvl="2"/>
            <a:r>
              <a:rPr lang="en-US" sz="21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GRAV-D</a:t>
            </a:r>
            <a:r>
              <a:rPr lang="en-US" sz="2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endParaRPr lang="en-US" sz="2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ravity for the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edefinition of </a:t>
            </a:r>
          </a:p>
          <a:p>
            <a:r>
              <a:rPr lang="en-US" sz="2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merican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ertical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atum</a:t>
            </a:r>
          </a:p>
        </p:txBody>
      </p:sp>
    </p:spTree>
    <p:extLst>
      <p:ext uri="{BB962C8B-B14F-4D97-AF65-F5344CB8AC3E}">
        <p14:creationId xmlns:p14="http://schemas.microsoft.com/office/powerpoint/2010/main" val="1919304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Box 1"/>
          <p:cNvSpPr txBox="1"/>
          <p:nvPr/>
        </p:nvSpPr>
        <p:spPr>
          <a:xfrm>
            <a:off x="234408" y="175632"/>
            <a:ext cx="583922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en-US" sz="2400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Gravity for the Redefinition of the 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American Vertical Datum</a:t>
            </a:r>
            <a:endParaRPr sz="2400" b="1" dirty="0">
              <a:solidFill>
                <a:schemeClr val="tx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6661690" y="242261"/>
            <a:ext cx="159274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GRAV-D</a:t>
            </a:r>
            <a:endParaRPr sz="2800" b="1" dirty="0">
              <a:solidFill>
                <a:srgbClr val="C0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6313396" y="653332"/>
            <a:ext cx="237340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en-US" sz="2000" b="1" dirty="0">
                <a:solidFill>
                  <a:srgbClr val="C0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96.8% Complete</a:t>
            </a:r>
            <a:endParaRPr lang="en-US" sz="2000" b="1" dirty="0">
              <a:solidFill>
                <a:srgbClr val="002E97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EEB45-3A79-45BD-8F63-63FA688B9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255"/>
            <a:ext cx="9144000" cy="4023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AFA75F-3F63-2A63-B904-6EA5F0DD0085}"/>
              </a:ext>
            </a:extLst>
          </p:cNvPr>
          <p:cNvSpPr txBox="1"/>
          <p:nvPr/>
        </p:nvSpPr>
        <p:spPr>
          <a:xfrm>
            <a:off x="6891187" y="903842"/>
            <a:ext cx="12178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(11/21/2022)</a:t>
            </a:r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2009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21096</TotalTime>
  <Words>2343</Words>
  <Application>Microsoft Macintosh PowerPoint</Application>
  <PresentationFormat>On-screen Show (16:9)</PresentationFormat>
  <Paragraphs>464</Paragraphs>
  <Slides>32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Arial Black</vt:lpstr>
      <vt:lpstr>Arial Narrow</vt:lpstr>
      <vt:lpstr>Calibri</vt:lpstr>
      <vt:lpstr>Gill Sans MT</vt:lpstr>
      <vt:lpstr>Symbol</vt:lpstr>
      <vt:lpstr>Times New Roman</vt:lpstr>
      <vt:lpstr>Wingdings</vt:lpstr>
      <vt:lpstr>Theme1</vt:lpstr>
      <vt:lpstr>Modernization of the United States  National Spatial Reference System</vt:lpstr>
      <vt:lpstr>The NSRS Supports: </vt:lpstr>
      <vt:lpstr>PowerPoint Presentation</vt:lpstr>
      <vt:lpstr>New and Updated Science</vt:lpstr>
      <vt:lpstr>PowerPoint Presentation</vt:lpstr>
      <vt:lpstr>Replacing NAD 83</vt:lpstr>
      <vt:lpstr>PowerPoint Presentation</vt:lpstr>
      <vt:lpstr>Replacing NAVD 88</vt:lpstr>
      <vt:lpstr>PowerPoint Presentation</vt:lpstr>
      <vt:lpstr>PowerPoint Presentation</vt:lpstr>
      <vt:lpstr>New types of Coordinates</vt:lpstr>
      <vt:lpstr>NGS Products Update  -  NCAT</vt:lpstr>
      <vt:lpstr>NGS Products Update  -  NCAT</vt:lpstr>
      <vt:lpstr>PowerPoint Presentation</vt:lpstr>
      <vt:lpstr>PowerPoint Presentation</vt:lpstr>
      <vt:lpstr>NGS’ Recent Progress</vt:lpstr>
      <vt:lpstr>PowerPoint Presentation</vt:lpstr>
      <vt:lpstr>A rotation model for the  Mariana Plate</vt:lpstr>
      <vt:lpstr>Least-squares adjustments</vt:lpstr>
      <vt:lpstr>M-PAGES for multi-GNSS</vt:lpstr>
      <vt:lpstr>OPUS Online Positioning User Service</vt:lpstr>
      <vt:lpstr>Data includes</vt:lpstr>
      <vt:lpstr>NSRS Tools upon release</vt:lpstr>
      <vt:lpstr>NGS’ work is ongoing</vt:lpstr>
      <vt:lpstr>PowerPoint Presentation</vt:lpstr>
      <vt:lpstr>Re-prioritization: a “data first” approach </vt:lpstr>
      <vt:lpstr>Re-prioritization</vt:lpstr>
      <vt:lpstr>Re-prioritization</vt:lpstr>
      <vt:lpstr>Timeline</vt:lpstr>
      <vt:lpstr>Timeline</vt:lpstr>
      <vt:lpstr>Sneak Peak</vt:lpstr>
      <vt:lpstr>What’s on deck?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Simmons</dc:creator>
  <cp:lastModifiedBy>Caccamise, Dana</cp:lastModifiedBy>
  <cp:revision>148</cp:revision>
  <dcterms:created xsi:type="dcterms:W3CDTF">2017-02-03T22:38:58Z</dcterms:created>
  <dcterms:modified xsi:type="dcterms:W3CDTF">2023-02-14T18:24:56Z</dcterms:modified>
</cp:coreProperties>
</file>