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video/unknown"/>
  <Default Extension="doc" ContentType="application/msword"/>
  <Default Extension="jpg" ContentType="image/jp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82"/>
  </p:notesMasterIdLst>
  <p:sldIdLst>
    <p:sldId id="256" r:id="rId2"/>
    <p:sldId id="271" r:id="rId3"/>
    <p:sldId id="392" r:id="rId4"/>
    <p:sldId id="433" r:id="rId5"/>
    <p:sldId id="445" r:id="rId6"/>
    <p:sldId id="434" r:id="rId7"/>
    <p:sldId id="395" r:id="rId8"/>
    <p:sldId id="435" r:id="rId9"/>
    <p:sldId id="396" r:id="rId10"/>
    <p:sldId id="449" r:id="rId11"/>
    <p:sldId id="488" r:id="rId12"/>
    <p:sldId id="489" r:id="rId13"/>
    <p:sldId id="456" r:id="rId14"/>
    <p:sldId id="457" r:id="rId15"/>
    <p:sldId id="400" r:id="rId16"/>
    <p:sldId id="414" r:id="rId17"/>
    <p:sldId id="356" r:id="rId18"/>
    <p:sldId id="413" r:id="rId19"/>
    <p:sldId id="415" r:id="rId20"/>
    <p:sldId id="458" r:id="rId21"/>
    <p:sldId id="273" r:id="rId22"/>
    <p:sldId id="265" r:id="rId23"/>
    <p:sldId id="459" r:id="rId24"/>
    <p:sldId id="432" r:id="rId25"/>
    <p:sldId id="363" r:id="rId26"/>
    <p:sldId id="485" r:id="rId27"/>
    <p:sldId id="486" r:id="rId28"/>
    <p:sldId id="487" r:id="rId29"/>
    <p:sldId id="446" r:id="rId30"/>
    <p:sldId id="453" r:id="rId31"/>
    <p:sldId id="454" r:id="rId32"/>
    <p:sldId id="401" r:id="rId33"/>
    <p:sldId id="467" r:id="rId34"/>
    <p:sldId id="472" r:id="rId35"/>
    <p:sldId id="464" r:id="rId36"/>
    <p:sldId id="476" r:id="rId37"/>
    <p:sldId id="469" r:id="rId38"/>
    <p:sldId id="272" r:id="rId39"/>
    <p:sldId id="471" r:id="rId40"/>
    <p:sldId id="455" r:id="rId41"/>
    <p:sldId id="477" r:id="rId42"/>
    <p:sldId id="478" r:id="rId43"/>
    <p:sldId id="473" r:id="rId44"/>
    <p:sldId id="384" r:id="rId45"/>
    <p:sldId id="259" r:id="rId46"/>
    <p:sldId id="355" r:id="rId47"/>
    <p:sldId id="451" r:id="rId48"/>
    <p:sldId id="416" r:id="rId49"/>
    <p:sldId id="418" r:id="rId50"/>
    <p:sldId id="419" r:id="rId51"/>
    <p:sldId id="420" r:id="rId52"/>
    <p:sldId id="421" r:id="rId53"/>
    <p:sldId id="422" r:id="rId54"/>
    <p:sldId id="463" r:id="rId55"/>
    <p:sldId id="465" r:id="rId56"/>
    <p:sldId id="474" r:id="rId57"/>
    <p:sldId id="406" r:id="rId58"/>
    <p:sldId id="481" r:id="rId59"/>
    <p:sldId id="482" r:id="rId60"/>
    <p:sldId id="483" r:id="rId61"/>
    <p:sldId id="484" r:id="rId62"/>
    <p:sldId id="479" r:id="rId63"/>
    <p:sldId id="452" r:id="rId64"/>
    <p:sldId id="480" r:id="rId65"/>
    <p:sldId id="447" r:id="rId66"/>
    <p:sldId id="448" r:id="rId67"/>
    <p:sldId id="302" r:id="rId68"/>
    <p:sldId id="301" r:id="rId69"/>
    <p:sldId id="300" r:id="rId70"/>
    <p:sldId id="370" r:id="rId71"/>
    <p:sldId id="371" r:id="rId72"/>
    <p:sldId id="407" r:id="rId73"/>
    <p:sldId id="427" r:id="rId74"/>
    <p:sldId id="475" r:id="rId75"/>
    <p:sldId id="431" r:id="rId76"/>
    <p:sldId id="266" r:id="rId77"/>
    <p:sldId id="410" r:id="rId78"/>
    <p:sldId id="411" r:id="rId79"/>
    <p:sldId id="412" r:id="rId80"/>
    <p:sldId id="372" r:id="rId8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42" autoAdjust="0"/>
    <p:restoredTop sz="64859" autoAdjust="0"/>
  </p:normalViewPr>
  <p:slideViewPr>
    <p:cSldViewPr>
      <p:cViewPr>
        <p:scale>
          <a:sx n="70" d="100"/>
          <a:sy n="70" d="100"/>
        </p:scale>
        <p:origin x="-2814" y="-21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_rels/viewProps.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pPr>
              <a:defRPr/>
            </a:pPr>
            <a:fld id="{4A5C10FA-301D-4246-9E2D-6F93A6656B61}" type="datetimeFigureOut">
              <a:rPr lang="en-US"/>
              <a:pPr>
                <a:defRPr/>
              </a:pPr>
              <a:t>10/1/2014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pPr>
              <a:defRPr/>
            </a:pPr>
            <a:fld id="{9F2B328A-1FE0-4C2B-B0F3-7B86952227D2}" type="slidenum">
              <a:rPr lang="en-US"/>
              <a:pPr>
                <a:defRPr/>
              </a:pPr>
              <a:t>‹#›</a:t>
            </a:fld>
            <a:endParaRPr lang="en-US"/>
          </a:p>
        </p:txBody>
      </p:sp>
    </p:spTree>
    <p:extLst>
      <p:ext uri="{BB962C8B-B14F-4D97-AF65-F5344CB8AC3E}">
        <p14:creationId xmlns:p14="http://schemas.microsoft.com/office/powerpoint/2010/main" val="17865217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C5BAA7-026B-4099-9E2B-F058EC31144B}" type="slidenum">
              <a:rPr lang="en-US" smtClean="0"/>
              <a:pPr fontAlgn="base">
                <a:spcBef>
                  <a:spcPct val="0"/>
                </a:spcBef>
                <a:spcAft>
                  <a:spcPct val="0"/>
                </a:spcAft>
                <a:defRPr/>
              </a:pPr>
              <a:t>4</a:t>
            </a:fld>
            <a:endParaRPr lang="en-US" smtClean="0"/>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564DDFD-35E1-49F3-8490-379486B46D97}" type="slidenum">
              <a:rPr lang="en-US">
                <a:solidFill>
                  <a:prstClr val="black"/>
                </a:solidFill>
              </a:rPr>
              <a:pPr>
                <a:defRPr/>
              </a:pPr>
              <a:t>16</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4105A0AE-3509-45DE-AF72-F321BF51C48C}" type="slidenum">
              <a:rPr lang="en-US">
                <a:solidFill>
                  <a:prstClr val="black"/>
                </a:solidFill>
              </a:rPr>
              <a:pPr/>
              <a:t>19</a:t>
            </a:fld>
            <a:endParaRPr lang="en-US">
              <a:solidFill>
                <a:prstClr val="black"/>
              </a:solidFill>
            </a:endParaRPr>
          </a:p>
        </p:txBody>
      </p:sp>
      <p:sp>
        <p:nvSpPr>
          <p:cNvPr id="45059" name="Rectangle 2"/>
          <p:cNvSpPr>
            <a:spLocks noGrp="1" noRot="1" noChangeAspect="1" noChangeArrowheads="1" noTextEdit="1"/>
          </p:cNvSpPr>
          <p:nvPr>
            <p:ph type="sldImg"/>
          </p:nvPr>
        </p:nvSpPr>
        <p:spPr>
          <a:xfrm>
            <a:off x="1176338" y="687388"/>
            <a:ext cx="4681537" cy="3511550"/>
          </a:xfrm>
          <a:ln/>
        </p:spPr>
      </p:sp>
      <p:sp>
        <p:nvSpPr>
          <p:cNvPr id="45060" name="Rectangle 3"/>
          <p:cNvSpPr>
            <a:spLocks noGrp="1" noChangeArrowheads="1"/>
          </p:cNvSpPr>
          <p:nvPr>
            <p:ph type="body" idx="1"/>
          </p:nvPr>
        </p:nvSpPr>
        <p:spPr>
          <a:xfrm>
            <a:off x="917575" y="4429125"/>
            <a:ext cx="5192713" cy="4197350"/>
          </a:xfrm>
          <a:noFill/>
          <a:ln/>
        </p:spPr>
        <p:txBody>
          <a:bodyPr lIns="89883" tIns="44943" rIns="89883" bIns="44943"/>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http://tidesandcurrents.noaa.gov/sltrends</a:t>
            </a:r>
            <a:endParaRPr lang="en-US" sz="1200"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21</a:t>
            </a:fld>
            <a:endParaRPr lang="en-US"/>
          </a:p>
        </p:txBody>
      </p:sp>
    </p:spTree>
    <p:extLst>
      <p:ext uri="{BB962C8B-B14F-4D97-AF65-F5344CB8AC3E}">
        <p14:creationId xmlns:p14="http://schemas.microsoft.com/office/powerpoint/2010/main" val="147119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NGS </a:t>
            </a:r>
            <a:r>
              <a:rPr lang="en-US" dirty="0" err="1" smtClean="0"/>
              <a:t>hgz</a:t>
            </a:r>
            <a:r>
              <a:rPr lang="en-US" dirty="0" smtClean="0"/>
              <a:t> files</a:t>
            </a:r>
            <a:endParaRPr lang="en-US"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26</a:t>
            </a:fld>
            <a:endParaRPr lang="en-US"/>
          </a:p>
        </p:txBody>
      </p:sp>
    </p:spTree>
    <p:extLst>
      <p:ext uri="{BB962C8B-B14F-4D97-AF65-F5344CB8AC3E}">
        <p14:creationId xmlns:p14="http://schemas.microsoft.com/office/powerpoint/2010/main" val="3145613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rPr>
              <a:t>2.8 mm/</a:t>
            </a:r>
            <a:r>
              <a:rPr lang="en-US" altLang="en-US" dirty="0" err="1" smtClean="0">
                <a:latin typeface="Arial" pitchFamily="34" charset="0"/>
              </a:rPr>
              <a:t>yr</a:t>
            </a:r>
            <a:r>
              <a:rPr lang="en-US" altLang="en-US" dirty="0" smtClean="0">
                <a:latin typeface="Arial" pitchFamily="34" charset="0"/>
              </a:rPr>
              <a:t> subsidence estimate from </a:t>
            </a:r>
            <a:r>
              <a:rPr lang="en-US" altLang="en-US" dirty="0" err="1" smtClean="0">
                <a:latin typeface="Arial" pitchFamily="34" charset="0"/>
              </a:rPr>
              <a:t>Hodahl</a:t>
            </a:r>
            <a:r>
              <a:rPr lang="en-US" altLang="en-US" dirty="0" smtClean="0">
                <a:latin typeface="Arial" pitchFamily="34" charset="0"/>
              </a:rPr>
              <a:t> and Morrison report 1973 (slide 25)</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1907" eaLnBrk="0" hangingPunct="0">
              <a:spcBef>
                <a:spcPct val="30000"/>
              </a:spcBef>
              <a:defRPr sz="1200">
                <a:solidFill>
                  <a:schemeClr val="tx1"/>
                </a:solidFill>
                <a:latin typeface="Calibri" pitchFamily="34" charset="0"/>
              </a:defRPr>
            </a:lvl1pPr>
            <a:lvl2pPr marL="742378" indent="-284658" defTabSz="921907" eaLnBrk="0" hangingPunct="0">
              <a:spcBef>
                <a:spcPct val="30000"/>
              </a:spcBef>
              <a:defRPr sz="1200">
                <a:solidFill>
                  <a:schemeClr val="tx1"/>
                </a:solidFill>
                <a:latin typeface="Calibri" pitchFamily="34" charset="0"/>
              </a:defRPr>
            </a:lvl2pPr>
            <a:lvl3pPr marL="1141869" indent="-228052" defTabSz="921907" eaLnBrk="0" hangingPunct="0">
              <a:spcBef>
                <a:spcPct val="30000"/>
              </a:spcBef>
              <a:defRPr sz="1200">
                <a:solidFill>
                  <a:schemeClr val="tx1"/>
                </a:solidFill>
                <a:latin typeface="Calibri" pitchFamily="34" charset="0"/>
              </a:defRPr>
            </a:lvl3pPr>
            <a:lvl4pPr marL="1599589" indent="-228052" defTabSz="921907" eaLnBrk="0" hangingPunct="0">
              <a:spcBef>
                <a:spcPct val="30000"/>
              </a:spcBef>
              <a:defRPr sz="1200">
                <a:solidFill>
                  <a:schemeClr val="tx1"/>
                </a:solidFill>
                <a:latin typeface="Calibri" pitchFamily="34" charset="0"/>
              </a:defRPr>
            </a:lvl4pPr>
            <a:lvl5pPr marL="2055690" indent="-228052" defTabSz="921907" eaLnBrk="0" hangingPunct="0">
              <a:spcBef>
                <a:spcPct val="30000"/>
              </a:spcBef>
              <a:defRPr sz="1200">
                <a:solidFill>
                  <a:schemeClr val="tx1"/>
                </a:solidFill>
                <a:latin typeface="Calibri" pitchFamily="34" charset="0"/>
              </a:defRPr>
            </a:lvl5pPr>
            <a:lvl6pPr marL="2521495" indent="-228052" defTabSz="921907" eaLnBrk="0" fontAlgn="base" hangingPunct="0">
              <a:spcBef>
                <a:spcPct val="30000"/>
              </a:spcBef>
              <a:spcAft>
                <a:spcPct val="0"/>
              </a:spcAft>
              <a:defRPr sz="1200">
                <a:solidFill>
                  <a:schemeClr val="tx1"/>
                </a:solidFill>
                <a:latin typeface="Calibri" pitchFamily="34" charset="0"/>
              </a:defRPr>
            </a:lvl6pPr>
            <a:lvl7pPr marL="2987301" indent="-228052" defTabSz="921907" eaLnBrk="0" fontAlgn="base" hangingPunct="0">
              <a:spcBef>
                <a:spcPct val="30000"/>
              </a:spcBef>
              <a:spcAft>
                <a:spcPct val="0"/>
              </a:spcAft>
              <a:defRPr sz="1200">
                <a:solidFill>
                  <a:schemeClr val="tx1"/>
                </a:solidFill>
                <a:latin typeface="Calibri" pitchFamily="34" charset="0"/>
              </a:defRPr>
            </a:lvl7pPr>
            <a:lvl8pPr marL="3453105" indent="-228052" defTabSz="921907" eaLnBrk="0" fontAlgn="base" hangingPunct="0">
              <a:spcBef>
                <a:spcPct val="30000"/>
              </a:spcBef>
              <a:spcAft>
                <a:spcPct val="0"/>
              </a:spcAft>
              <a:defRPr sz="1200">
                <a:solidFill>
                  <a:schemeClr val="tx1"/>
                </a:solidFill>
                <a:latin typeface="Calibri" pitchFamily="34" charset="0"/>
              </a:defRPr>
            </a:lvl8pPr>
            <a:lvl9pPr marL="3918911" indent="-228052" defTabSz="92190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9A68996-0F28-4EBB-B22F-917FC1A006A5}" type="slidenum">
              <a:rPr lang="en-US" altLang="en-US" smtClean="0">
                <a:latin typeface="Arial" pitchFamily="34" charset="0"/>
                <a:ea typeface="MS PGothic" pitchFamily="34" charset="-128"/>
              </a:rPr>
              <a:pPr eaLnBrk="1" hangingPunct="1">
                <a:spcBef>
                  <a:spcPct val="0"/>
                </a:spcBef>
              </a:pPr>
              <a:t>28</a:t>
            </a:fld>
            <a:endParaRPr lang="en-US" altLang="en-US" smtClean="0">
              <a:latin typeface="Arial" pitchFamily="34" charset="0"/>
              <a:ea typeface="MS PGothic"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67E5AF-DBDB-4342-976A-F8C321974A14}" type="slidenum">
              <a:rPr lang="en-US"/>
              <a:pPr fontAlgn="base">
                <a:spcBef>
                  <a:spcPct val="0"/>
                </a:spcBef>
                <a:spcAft>
                  <a:spcPct val="0"/>
                </a:spcAft>
              </a:pPr>
              <a:t>29</a:t>
            </a:fld>
            <a:endParaRPr lang="en-US"/>
          </a:p>
        </p:txBody>
      </p:sp>
      <p:sp>
        <p:nvSpPr>
          <p:cNvPr id="64515" name="Rectangle 2"/>
          <p:cNvSpPr>
            <a:spLocks noGrp="1" noRot="1" noChangeAspect="1" noChangeArrowheads="1" noTextEdit="1"/>
          </p:cNvSpPr>
          <p:nvPr>
            <p:ph type="sldImg"/>
          </p:nvPr>
        </p:nvSpPr>
        <p:spPr bwMode="auto">
          <a:xfrm>
            <a:off x="1181100" y="698500"/>
            <a:ext cx="4648200" cy="3486150"/>
          </a:xfrm>
          <a:noFill/>
          <a:ln>
            <a:solidFill>
              <a:srgbClr val="000000"/>
            </a:solidFill>
            <a:miter lim="800000"/>
            <a:headEnd/>
            <a:tailEnd/>
          </a:ln>
        </p:spPr>
      </p:sp>
      <p:sp>
        <p:nvSpPr>
          <p:cNvPr id="22531" name="Rectangle 3"/>
          <p:cNvSpPr>
            <a:spLocks noGrp="1" noChangeArrowheads="1"/>
          </p:cNvSpPr>
          <p:nvPr>
            <p:ph type="body" idx="1"/>
          </p:nvPr>
        </p:nvSpPr>
        <p:spPr>
          <a:xfrm>
            <a:off x="701040" y="4415790"/>
            <a:ext cx="5608320" cy="4181767"/>
          </a:xfrm>
        </p:spPr>
        <p:txBody>
          <a:bodyPr/>
          <a:lstStyle/>
          <a:p>
            <a:pPr fontAlgn="auto">
              <a:spcBef>
                <a:spcPts val="0"/>
              </a:spcBef>
              <a:spcAft>
                <a:spcPts val="0"/>
              </a:spcAft>
              <a:defRPr/>
            </a:pPr>
            <a:r>
              <a:rPr lang="en-US" dirty="0"/>
              <a:t>NAVD 88 = Official Vertical Datum for US</a:t>
            </a:r>
          </a:p>
          <a:p>
            <a:pPr fontAlgn="auto">
              <a:spcBef>
                <a:spcPts val="0"/>
              </a:spcBef>
              <a:spcAft>
                <a:spcPts val="0"/>
              </a:spcAft>
              <a:defRPr/>
            </a:pPr>
            <a:r>
              <a:rPr lang="en-US" dirty="0">
                <a:effectLst>
                  <a:outerShdw blurRad="38100" dist="38100" dir="2700000" algn="tl">
                    <a:srgbClr val="C0C0C0"/>
                  </a:outerShdw>
                </a:effectLst>
              </a:rPr>
              <a:t>The North American Vertical Datum 1988 (NAVD88) is that level surface that corresponds to mean sea level at Father’s Point, Quebec, Canada </a:t>
            </a:r>
            <a:r>
              <a:rPr lang="en-US" dirty="0" smtClean="0">
                <a:effectLst>
                  <a:outerShdw blurRad="38100" dist="38100" dir="2700000" algn="tl">
                    <a:srgbClr val="C0C0C0"/>
                  </a:outerShdw>
                </a:effectLst>
              </a:rPr>
              <a:t>during the </a:t>
            </a:r>
            <a:r>
              <a:rPr lang="en-US" dirty="0" smtClean="0">
                <a:solidFill>
                  <a:srgbClr val="FF0000"/>
                </a:solidFill>
                <a:effectLst>
                  <a:outerShdw blurRad="38100" dist="38100" dir="2700000" algn="tl">
                    <a:srgbClr val="C0C0C0"/>
                  </a:outerShdw>
                </a:effectLst>
              </a:rPr>
              <a:t>1960 – 1978</a:t>
            </a:r>
            <a:r>
              <a:rPr lang="en-US" baseline="0" dirty="0" smtClean="0">
                <a:solidFill>
                  <a:schemeClr val="tx1"/>
                </a:solidFill>
                <a:effectLst>
                  <a:outerShdw blurRad="38100" dist="38100" dir="2700000" algn="tl">
                    <a:srgbClr val="C0C0C0"/>
                  </a:outerShdw>
                </a:effectLst>
              </a:rPr>
              <a:t> National Tidal Datum Epoch</a:t>
            </a:r>
            <a:endParaRPr lang="en-US" dirty="0">
              <a:effectLst>
                <a:outerShdw blurRad="38100" dist="38100" dir="2700000" algn="tl">
                  <a:srgbClr val="C0C0C0"/>
                </a:outerShdw>
              </a:effectLst>
            </a:endParaRPr>
          </a:p>
          <a:p>
            <a:pPr fontAlgn="auto">
              <a:spcBef>
                <a:spcPts val="0"/>
              </a:spcBef>
              <a:spcAft>
                <a:spcPts val="0"/>
              </a:spcAft>
              <a:defRPr/>
            </a:pPr>
            <a:endParaRPr lang="en-US" b="1" dirty="0"/>
          </a:p>
          <a:p>
            <a:pPr fontAlgn="auto">
              <a:spcBef>
                <a:spcPts val="0"/>
              </a:spcBef>
              <a:spcAft>
                <a:spcPts val="0"/>
              </a:spcAft>
              <a:defRPr/>
            </a:pPr>
            <a:r>
              <a:rPr lang="en-US" b="1" dirty="0"/>
              <a:t>A Datum is Characterized by:</a:t>
            </a:r>
          </a:p>
          <a:p>
            <a:pPr fontAlgn="auto">
              <a:spcBef>
                <a:spcPts val="0"/>
              </a:spcBef>
              <a:spcAft>
                <a:spcPts val="0"/>
              </a:spcAft>
              <a:defRPr/>
            </a:pPr>
            <a:r>
              <a:rPr lang="en-US" b="1" dirty="0"/>
              <a:t>A set of physical monuments and published coordinates (horizontal and/or vertical) on the monuments</a:t>
            </a:r>
          </a:p>
          <a:p>
            <a:pPr fontAlgn="auto">
              <a:spcBef>
                <a:spcPts val="0"/>
              </a:spcBef>
              <a:spcAft>
                <a:spcPts val="0"/>
              </a:spcAft>
              <a:defRPr/>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Scott </a:t>
            </a:r>
            <a:r>
              <a:rPr lang="en-US" dirty="0" err="1" smtClean="0"/>
              <a:t>Lerberg</a:t>
            </a:r>
            <a:r>
              <a:rPr lang="en-US" dirty="0" smtClean="0"/>
              <a:t> – CBVA NERR</a:t>
            </a:r>
          </a:p>
          <a:p>
            <a:r>
              <a:rPr lang="en-US" dirty="0" smtClean="0"/>
              <a:t>The Goodwin Islands are located at the mouth of the York River subestuary and are an archipelago of marsh islands surrounded by submerged aquatic vegetation (SAV) beds and shallow open estuarine waters. CBNERRVA with collaborators have developed the critical infrastructure and data analysis capacity to address both short-term, episodic impacts and longer-term trends in support of targeted habitat (e.g. submerged aquatic vegetation, emergent tidal marshes, and the marsh-forest ecotone) sentinel site designation; including:</a:t>
            </a:r>
          </a:p>
          <a:p>
            <a:endParaRPr lang="en-US" dirty="0" smtClean="0"/>
          </a:p>
          <a:p>
            <a:r>
              <a:rPr lang="en-US" dirty="0" smtClean="0"/>
              <a:t>• Emergent marsh and SAV transects to monitor changes in spatial distribution and community composition of vegetated habitats</a:t>
            </a:r>
          </a:p>
          <a:p>
            <a:r>
              <a:rPr lang="en-US" dirty="0" smtClean="0"/>
              <a:t>• Surface Elevation Tables (SETs) co-located with vegetation transects to monitor surface elevation changes over time</a:t>
            </a:r>
          </a:p>
          <a:p>
            <a:r>
              <a:rPr lang="en-US" dirty="0" smtClean="0"/>
              <a:t>• Groundwater monitoring to evaluate salt intrusion and water table and flooding dynamic</a:t>
            </a:r>
          </a:p>
          <a:p>
            <a:r>
              <a:rPr lang="en-US" dirty="0" smtClean="0"/>
              <a:t>• NERRS System-Wide Monitoring Program (SWMP) water quality station tied through GPS techniques to tidal benchmarks of nearby NWLON Station</a:t>
            </a:r>
          </a:p>
          <a:p>
            <a:r>
              <a:rPr lang="en-US" dirty="0" smtClean="0"/>
              <a:t>• A local geodetic control network tied to the National Spatial Reference System (NSRS and all monitoring components so measurements are collected on the same vertical datum</a:t>
            </a:r>
          </a:p>
          <a:p>
            <a:r>
              <a:rPr lang="en-US" dirty="0" smtClean="0"/>
              <a:t>• Meteorological station</a:t>
            </a:r>
          </a:p>
          <a:p>
            <a:r>
              <a:rPr lang="en-US" dirty="0" smtClean="0"/>
              <a:t>• Multi-decadal aerial image analysis of shoreline and vegetation community boundaries</a:t>
            </a:r>
          </a:p>
          <a:p>
            <a:r>
              <a:rPr lang="en-US" dirty="0" smtClean="0"/>
              <a:t>• Local sea level and salt intrusion model</a:t>
            </a:r>
          </a:p>
          <a:p>
            <a:endParaRPr lang="en-US" dirty="0" smtClean="0"/>
          </a:p>
          <a:p>
            <a:r>
              <a:rPr lang="en-US" dirty="0" smtClean="0"/>
              <a:t>Increased understanding of physical conditions driving changes in habitat type and quality to support wetland inventories and develop strategies to increase adaptive capacity of vulnerable wetlands</a:t>
            </a:r>
            <a:endParaRPr lang="en-US" dirty="0"/>
          </a:p>
        </p:txBody>
      </p:sp>
      <p:sp>
        <p:nvSpPr>
          <p:cNvPr id="4" name="Slide Number Placeholder 3"/>
          <p:cNvSpPr>
            <a:spLocks noGrp="1"/>
          </p:cNvSpPr>
          <p:nvPr>
            <p:ph type="sldNum" sz="quarter" idx="10"/>
          </p:nvPr>
        </p:nvSpPr>
        <p:spPr/>
        <p:txBody>
          <a:bodyPr/>
          <a:lstStyle/>
          <a:p>
            <a:pPr>
              <a:defRPr/>
            </a:pPr>
            <a:fld id="{58977040-EAFC-4E02-87E4-C74A4720CBA2}" type="slidenum">
              <a:rPr lang="en-US" smtClean="0"/>
              <a:pPr>
                <a:defRPr/>
              </a:pPr>
              <a:t>35</a:t>
            </a:fld>
            <a:endParaRPr lang="en-US" dirty="0"/>
          </a:p>
        </p:txBody>
      </p:sp>
    </p:spTree>
    <p:extLst>
      <p:ext uri="{BB962C8B-B14F-4D97-AF65-F5344CB8AC3E}">
        <p14:creationId xmlns:p14="http://schemas.microsoft.com/office/powerpoint/2010/main" val="595197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7673B1-21C3-4C8F-A6AD-9015D42C69B6}" type="slidenum">
              <a:rPr lang="en-US" smtClean="0">
                <a:latin typeface="Arial" charset="0"/>
              </a:rPr>
              <a:pPr fontAlgn="base">
                <a:spcBef>
                  <a:spcPct val="0"/>
                </a:spcBef>
                <a:spcAft>
                  <a:spcPct val="0"/>
                </a:spcAft>
              </a:pPr>
              <a:t>36</a:t>
            </a:fld>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99F56C-2E44-4A15-9BCF-54D47977EE6E}" type="slidenum">
              <a:rPr lang="en-US"/>
              <a:pPr fontAlgn="base">
                <a:spcBef>
                  <a:spcPct val="0"/>
                </a:spcBef>
                <a:spcAft>
                  <a:spcPct val="0"/>
                </a:spcAft>
              </a:pPr>
              <a:t>5</a:t>
            </a:fld>
            <a:endParaRPr lang="en-US"/>
          </a:p>
        </p:txBody>
      </p:sp>
      <p:sp>
        <p:nvSpPr>
          <p:cNvPr id="54275" name="Rectangle 2"/>
          <p:cNvSpPr>
            <a:spLocks noGrp="1" noRot="1" noChangeAspect="1" noChangeArrowheads="1" noTextEdit="1"/>
          </p:cNvSpPr>
          <p:nvPr>
            <p:ph type="sldImg"/>
          </p:nvPr>
        </p:nvSpPr>
        <p:spPr bwMode="auto">
          <a:xfrm>
            <a:off x="1189038" y="693738"/>
            <a:ext cx="4633912" cy="3475037"/>
          </a:xfrm>
          <a:noFill/>
          <a:ln>
            <a:solidFill>
              <a:srgbClr val="000000"/>
            </a:solidFill>
            <a:miter lim="800000"/>
            <a:headEnd/>
            <a:tailEnd/>
          </a:ln>
        </p:spPr>
      </p:sp>
      <p:sp>
        <p:nvSpPr>
          <p:cNvPr id="54276" name="Rectangle 3"/>
          <p:cNvSpPr>
            <a:spLocks noGrp="1" noChangeArrowheads="1"/>
          </p:cNvSpPr>
          <p:nvPr>
            <p:ph type="body" idx="1"/>
          </p:nvPr>
        </p:nvSpPr>
        <p:spPr bwMode="auto">
          <a:xfrm>
            <a:off x="934720" y="4401265"/>
            <a:ext cx="5140960" cy="4168854"/>
          </a:xfrm>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NOAA Sentinel Site Program Report </a:t>
            </a:r>
          </a:p>
          <a:p>
            <a:r>
              <a:rPr lang="en-US" dirty="0" smtClean="0"/>
              <a:t>September 30</a:t>
            </a:r>
            <a:r>
              <a:rPr lang="en-US" baseline="30000" dirty="0" smtClean="0"/>
              <a:t>th</a:t>
            </a:r>
            <a:r>
              <a:rPr lang="en-US" dirty="0" smtClean="0"/>
              <a:t>, 2011</a:t>
            </a:r>
          </a:p>
          <a:p>
            <a:pPr algn="l"/>
            <a:r>
              <a:rPr lang="en-US" dirty="0" smtClean="0"/>
              <a:t>http://oceanservice.noaa.gov/sentinelsites/pdf/Sentinel-Site-Program.pdf</a:t>
            </a:r>
            <a:endParaRPr lang="en-US"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37</a:t>
            </a:fld>
            <a:endParaRPr lang="en-US"/>
          </a:p>
        </p:txBody>
      </p:sp>
    </p:spTree>
    <p:extLst>
      <p:ext uri="{BB962C8B-B14F-4D97-AF65-F5344CB8AC3E}">
        <p14:creationId xmlns:p14="http://schemas.microsoft.com/office/powerpoint/2010/main" val="3271201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NOAA Sentinel Site Program website:</a:t>
            </a:r>
          </a:p>
          <a:p>
            <a:r>
              <a:rPr lang="en-US" dirty="0" smtClean="0"/>
              <a:t>http://oceanservice.noaa.gov/sentinelsites/</a:t>
            </a:r>
            <a:endParaRPr lang="en-US"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38</a:t>
            </a:fld>
            <a:endParaRPr lang="en-US"/>
          </a:p>
        </p:txBody>
      </p:sp>
    </p:spTree>
    <p:extLst>
      <p:ext uri="{BB962C8B-B14F-4D97-AF65-F5344CB8AC3E}">
        <p14:creationId xmlns:p14="http://schemas.microsoft.com/office/powerpoint/2010/main" val="936915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INTRODUCTION</a:t>
            </a:r>
          </a:p>
          <a:p>
            <a:pPr eaLnBrk="1" hangingPunct="1">
              <a:spcBef>
                <a:spcPct val="0"/>
              </a:spcBef>
            </a:pPr>
            <a:r>
              <a:rPr lang="en-US" dirty="0" smtClean="0"/>
              <a:t>In 2011, the National Oceanic and Atmospheric Administration (NOAA) initiated a Sentinel Site Program (SSP) to encourage federal, state and local partners to cooperatively address impacts of climate change using a place-based approach, with an initial emphasis on supporting resilience to sea level change and coastal inundation. </a:t>
            </a:r>
          </a:p>
          <a:p>
            <a:pPr eaLnBrk="1" hangingPunct="1">
              <a:spcBef>
                <a:spcPct val="0"/>
              </a:spcBef>
            </a:pPr>
            <a:endParaRPr lang="en-US" dirty="0" smtClean="0"/>
          </a:p>
          <a:p>
            <a:pPr eaLnBrk="1" hangingPunct="1">
              <a:spcBef>
                <a:spcPct val="0"/>
              </a:spcBef>
            </a:pPr>
            <a:r>
              <a:rPr lang="en-US" dirty="0" smtClean="0"/>
              <a:t>This program builds on the strengths of NOAA’s National Estuarine Research Reserve Systems (NERRS) Sentinel Site program. </a:t>
            </a:r>
          </a:p>
          <a:p>
            <a:pPr eaLnBrk="1" hangingPunct="1">
              <a:spcBef>
                <a:spcPct val="0"/>
              </a:spcBef>
            </a:pPr>
            <a:endParaRPr lang="en-US" dirty="0" smtClean="0"/>
          </a:p>
          <a:p>
            <a:pPr eaLnBrk="1" hangingPunct="1">
              <a:spcBef>
                <a:spcPct val="0"/>
              </a:spcBef>
            </a:pPr>
            <a:r>
              <a:rPr lang="en-US" dirty="0" smtClean="0"/>
              <a:t>It describes the Cooperative’s strategic and operational approach to engaging a continuum of capabilities from observations and research to application, management, and outreach to address local impacts of sea level change and inundation </a:t>
            </a:r>
          </a:p>
          <a:p>
            <a:pPr eaLnBrk="1" hangingPunct="1">
              <a:spcBef>
                <a:spcPct val="0"/>
              </a:spcBef>
            </a:pPr>
            <a:endParaRPr lang="en-US" dirty="0" smtClean="0"/>
          </a:p>
          <a:p>
            <a:pPr eaLnBrk="1" hangingPunct="1">
              <a:spcBef>
                <a:spcPct val="0"/>
              </a:spcBef>
            </a:pPr>
            <a:r>
              <a:rPr lang="en-US" dirty="0" smtClean="0"/>
              <a:t>Sentinel Station.</a:t>
            </a:r>
            <a:r>
              <a:rPr lang="en-US" baseline="0" dirty="0" smtClean="0"/>
              <a:t>  </a:t>
            </a:r>
            <a:r>
              <a:rPr lang="en-US" dirty="0" smtClean="0"/>
              <a:t>Instruments and measurement</a:t>
            </a:r>
            <a:r>
              <a:rPr lang="en-US" baseline="0" dirty="0" smtClean="0"/>
              <a:t> </a:t>
            </a:r>
            <a:r>
              <a:rPr lang="en-US" dirty="0" smtClean="0"/>
              <a:t>stations (platforms and</a:t>
            </a:r>
            <a:r>
              <a:rPr lang="en-US" baseline="0" dirty="0" smtClean="0"/>
              <a:t> </a:t>
            </a:r>
            <a:r>
              <a:rPr lang="en-US" dirty="0" smtClean="0"/>
              <a:t>sensors) located within a</a:t>
            </a:r>
            <a:r>
              <a:rPr lang="en-US" baseline="0" dirty="0" smtClean="0"/>
              <a:t> </a:t>
            </a:r>
            <a:r>
              <a:rPr lang="en-US" dirty="0" smtClean="0"/>
              <a:t>geospatial framework, that</a:t>
            </a:r>
            <a:r>
              <a:rPr lang="en-US" baseline="0" dirty="0" smtClean="0"/>
              <a:t> </a:t>
            </a:r>
            <a:r>
              <a:rPr lang="en-US" dirty="0" smtClean="0"/>
              <a:t>provide information and data</a:t>
            </a:r>
            <a:r>
              <a:rPr lang="en-US" baseline="0" dirty="0" smtClean="0"/>
              <a:t> </a:t>
            </a:r>
            <a:r>
              <a:rPr lang="en-US" dirty="0" smtClean="0"/>
              <a:t>that can be synthesized to</a:t>
            </a:r>
            <a:r>
              <a:rPr lang="en-US" baseline="0" dirty="0" smtClean="0"/>
              <a:t> </a:t>
            </a:r>
            <a:r>
              <a:rPr lang="en-US" dirty="0" smtClean="0"/>
              <a:t>provide an understanding of</a:t>
            </a:r>
            <a:r>
              <a:rPr lang="en-US" baseline="0" dirty="0" smtClean="0"/>
              <a:t> </a:t>
            </a:r>
            <a:r>
              <a:rPr lang="en-US" dirty="0" smtClean="0"/>
              <a:t>the variables of interest.</a:t>
            </a:r>
          </a:p>
          <a:p>
            <a:pPr eaLnBrk="1" hangingPunct="1">
              <a:spcBef>
                <a:spcPct val="0"/>
              </a:spcBef>
            </a:pPr>
            <a:endParaRPr lang="en-US" dirty="0" smtClean="0"/>
          </a:p>
          <a:p>
            <a:pPr eaLnBrk="1" hangingPunct="1">
              <a:spcBef>
                <a:spcPct val="0"/>
              </a:spcBef>
            </a:pPr>
            <a:r>
              <a:rPr lang="en-US" dirty="0" smtClean="0"/>
              <a:t>Sentinel</a:t>
            </a:r>
            <a:r>
              <a:rPr lang="en-US" baseline="0" dirty="0" smtClean="0"/>
              <a:t> Site.  Areas in coastal and marine environments that have the operational capacity for intensive study and sustained observations to detect and understand changes in the ecosystems they represent.</a:t>
            </a:r>
            <a:endParaRPr lang="en-US" dirty="0" smtClean="0"/>
          </a:p>
          <a:p>
            <a:pPr eaLnBrk="1" hangingPunct="1">
              <a:spcBef>
                <a:spcPct val="0"/>
              </a:spcBef>
            </a:pPr>
            <a:endParaRPr lang="en-US" dirty="0" smtClean="0"/>
          </a:p>
          <a:p>
            <a:pPr eaLnBrk="1" hangingPunct="1">
              <a:spcBef>
                <a:spcPct val="0"/>
              </a:spcBef>
            </a:pPr>
            <a:r>
              <a:rPr lang="en-US" dirty="0" smtClean="0"/>
              <a:t>Sentinel Site Cooperative.</a:t>
            </a:r>
            <a:r>
              <a:rPr lang="en-US" baseline="0" dirty="0" smtClean="0"/>
              <a:t> Spatial extent for which the outputs, products, and services from all applicable Sentinel Sites are scientifically relevant and applicable to</a:t>
            </a:r>
          </a:p>
          <a:p>
            <a:pPr eaLnBrk="1" hangingPunct="1">
              <a:spcBef>
                <a:spcPct val="0"/>
              </a:spcBef>
            </a:pPr>
            <a:r>
              <a:rPr lang="en-US" baseline="0" dirty="0" smtClean="0"/>
              <a:t>local management issues. Cooperatives bound not only the physical and biological data, but also the socioeconomic information necessary to deliver useful products to coastal communities.  Continuum from data collection and processing to outreach and management actions.</a:t>
            </a:r>
            <a:endParaRPr lang="en-US" dirty="0" smtClean="0"/>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6C780215-1D93-4678-B8BA-56CEA59DC077}" type="slidenum">
              <a:rPr lang="en-US" smtClean="0">
                <a:latin typeface="Calibri" pitchFamily="34" charset="0"/>
              </a:rPr>
              <a:pPr fontAlgn="base">
                <a:spcBef>
                  <a:spcPct val="0"/>
                </a:spcBef>
                <a:spcAft>
                  <a:spcPct val="0"/>
                </a:spcAft>
                <a:defRPr/>
              </a:pPr>
              <a:t>39</a:t>
            </a:fld>
            <a:endParaRPr lang="en-US" dirty="0" smtClean="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74">
              <a:defRPr/>
            </a:pPr>
            <a:r>
              <a:rPr lang="en-US" b="1" dirty="0"/>
              <a:t>28 Reserves , protecting &gt; 1.3 million acres of coastal and estuarine habitats representing major </a:t>
            </a:r>
            <a:r>
              <a:rPr lang="en-US" b="1" dirty="0" err="1"/>
              <a:t>biogeographical</a:t>
            </a:r>
            <a:r>
              <a:rPr lang="en-US" b="1" dirty="0"/>
              <a:t> regions.</a:t>
            </a:r>
          </a:p>
          <a:p>
            <a:endParaRPr lang="en-US" altLang="en-US" dirty="0" smtClean="0"/>
          </a:p>
          <a:p>
            <a:r>
              <a:rPr lang="en-US" altLang="en-US" dirty="0" smtClean="0"/>
              <a:t>As of 2014, The NERRS Sentinel Sites include the majority of the east coast reserves, three in the Gulf of Mexico, two of the four west coast reserves, and one each in the Great Lakes and Alaska. </a:t>
            </a:r>
          </a:p>
          <a:p>
            <a:endParaRPr lang="en-US" altLang="en-US"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38F8671-B6C8-4EB7-B824-D18F0A46BF33}" type="slidenum">
              <a:rPr lang="en-US" altLang="en-US" smtClean="0">
                <a:latin typeface="Arial" charset="0"/>
              </a:rPr>
              <a:pPr eaLnBrk="1" hangingPunct="1">
                <a:spcBef>
                  <a:spcPct val="0"/>
                </a:spcBef>
              </a:pPr>
              <a:t>40</a:t>
            </a:fld>
            <a:endParaRPr lang="en-US" alt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a:t>
            </a:r>
            <a:r>
              <a:rPr lang="en-US" baseline="0" dirty="0" smtClean="0"/>
              <a:t> Sentinel Buildout at Waquoit Bay.</a:t>
            </a:r>
            <a:endParaRPr lang="en-US" dirty="0"/>
          </a:p>
        </p:txBody>
      </p:sp>
      <p:sp>
        <p:nvSpPr>
          <p:cNvPr id="4" name="Slide Number Placeholder 3"/>
          <p:cNvSpPr>
            <a:spLocks noGrp="1"/>
          </p:cNvSpPr>
          <p:nvPr>
            <p:ph type="sldNum" sz="quarter" idx="10"/>
          </p:nvPr>
        </p:nvSpPr>
        <p:spPr/>
        <p:txBody>
          <a:bodyPr/>
          <a:lstStyle/>
          <a:p>
            <a:pPr>
              <a:defRPr/>
            </a:pPr>
            <a:fld id="{F1D74808-5F13-4A09-9C02-2CD8A9FDB39E}" type="slidenum">
              <a:rPr lang="en-US" smtClean="0"/>
              <a:pPr>
                <a:defRPr/>
              </a:pPr>
              <a:t>41</a:t>
            </a:fld>
            <a:endParaRPr lang="en-US" dirty="0"/>
          </a:p>
        </p:txBody>
      </p:sp>
    </p:spTree>
    <p:extLst>
      <p:ext uri="{BB962C8B-B14F-4D97-AF65-F5344CB8AC3E}">
        <p14:creationId xmlns:p14="http://schemas.microsoft.com/office/powerpoint/2010/main" val="3041752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goal:  Assess the effects of sea level on the physical and biological structure of intertidal marsh along an elevation gradient from creek bank to upland edge within the North Inlet estuary.</a:t>
            </a:r>
          </a:p>
          <a:p>
            <a:r>
              <a:rPr lang="en-US" dirty="0" smtClean="0"/>
              <a:t>→ Quantify horizontal &amp; vertical rates of change in response to sea level variability.</a:t>
            </a:r>
          </a:p>
          <a:p>
            <a:r>
              <a:rPr lang="en-US" dirty="0" smtClean="0"/>
              <a:t>→ Understand factors regulating plant community dynamics in relation to marsh migration and upland transgression.</a:t>
            </a:r>
          </a:p>
          <a:p>
            <a:endParaRPr lang="en-US" dirty="0"/>
          </a:p>
        </p:txBody>
      </p:sp>
      <p:sp>
        <p:nvSpPr>
          <p:cNvPr id="4" name="Slide Number Placeholder 3"/>
          <p:cNvSpPr>
            <a:spLocks noGrp="1"/>
          </p:cNvSpPr>
          <p:nvPr>
            <p:ph type="sldNum" sz="quarter" idx="10"/>
          </p:nvPr>
        </p:nvSpPr>
        <p:spPr/>
        <p:txBody>
          <a:bodyPr/>
          <a:lstStyle/>
          <a:p>
            <a:pPr>
              <a:defRPr/>
            </a:pPr>
            <a:fld id="{F1D74808-5F13-4A09-9C02-2CD8A9FDB39E}" type="slidenum">
              <a:rPr lang="en-US" smtClean="0"/>
              <a:pPr>
                <a:defRPr/>
              </a:pPr>
              <a:t>42</a:t>
            </a:fld>
            <a:endParaRPr lang="en-US" dirty="0"/>
          </a:p>
        </p:txBody>
      </p:sp>
    </p:spTree>
    <p:extLst>
      <p:ext uri="{BB962C8B-B14F-4D97-AF65-F5344CB8AC3E}">
        <p14:creationId xmlns:p14="http://schemas.microsoft.com/office/powerpoint/2010/main" val="3984441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Current locations identified as sentinel sites as part of the Chesapeake Bay Sentinel</a:t>
            </a:r>
            <a:r>
              <a:rPr lang="en-US" baseline="0" dirty="0" smtClean="0"/>
              <a:t> Site Implementation Plan</a:t>
            </a:r>
            <a:r>
              <a:rPr lang="en-US" dirty="0" smtClean="0"/>
              <a:t>.  Long term monitoring efforts are present at each location. </a:t>
            </a:r>
          </a:p>
          <a:p>
            <a:pPr eaLnBrk="1" hangingPunct="1">
              <a:spcBef>
                <a:spcPct val="0"/>
              </a:spcBef>
            </a:pPr>
            <a:r>
              <a:rPr lang="en-US" dirty="0" smtClean="0"/>
              <a:t>http://oceanservice.noaa.gov/sentinelsites/chesapeake.html</a:t>
            </a:r>
          </a:p>
        </p:txBody>
      </p:sp>
      <p:sp>
        <p:nvSpPr>
          <p:cNvPr id="122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09443" indent="-272863">
              <a:defRPr>
                <a:solidFill>
                  <a:schemeClr val="tx1"/>
                </a:solidFill>
                <a:latin typeface="Calibri" pitchFamily="34" charset="0"/>
              </a:defRPr>
            </a:lvl2pPr>
            <a:lvl3pPr marL="1091451" indent="-218290">
              <a:defRPr>
                <a:solidFill>
                  <a:schemeClr val="tx1"/>
                </a:solidFill>
                <a:latin typeface="Calibri" pitchFamily="34" charset="0"/>
              </a:defRPr>
            </a:lvl3pPr>
            <a:lvl4pPr marL="1528031" indent="-218290">
              <a:defRPr>
                <a:solidFill>
                  <a:schemeClr val="tx1"/>
                </a:solidFill>
                <a:latin typeface="Calibri" pitchFamily="34" charset="0"/>
              </a:defRPr>
            </a:lvl4pPr>
            <a:lvl5pPr marL="1964611" indent="-218290">
              <a:defRPr>
                <a:solidFill>
                  <a:schemeClr val="tx1"/>
                </a:solidFill>
                <a:latin typeface="Calibri" pitchFamily="34" charset="0"/>
              </a:defRPr>
            </a:lvl5pPr>
            <a:lvl6pPr marL="2401192" indent="-218290" fontAlgn="base">
              <a:spcBef>
                <a:spcPct val="0"/>
              </a:spcBef>
              <a:spcAft>
                <a:spcPct val="0"/>
              </a:spcAft>
              <a:defRPr>
                <a:solidFill>
                  <a:schemeClr val="tx1"/>
                </a:solidFill>
                <a:latin typeface="Calibri" pitchFamily="34" charset="0"/>
              </a:defRPr>
            </a:lvl6pPr>
            <a:lvl7pPr marL="2837772" indent="-218290" fontAlgn="base">
              <a:spcBef>
                <a:spcPct val="0"/>
              </a:spcBef>
              <a:spcAft>
                <a:spcPct val="0"/>
              </a:spcAft>
              <a:defRPr>
                <a:solidFill>
                  <a:schemeClr val="tx1"/>
                </a:solidFill>
                <a:latin typeface="Calibri" pitchFamily="34" charset="0"/>
              </a:defRPr>
            </a:lvl7pPr>
            <a:lvl8pPr marL="3274352" indent="-218290" fontAlgn="base">
              <a:spcBef>
                <a:spcPct val="0"/>
              </a:spcBef>
              <a:spcAft>
                <a:spcPct val="0"/>
              </a:spcAft>
              <a:defRPr>
                <a:solidFill>
                  <a:schemeClr val="tx1"/>
                </a:solidFill>
                <a:latin typeface="Calibri" pitchFamily="34" charset="0"/>
              </a:defRPr>
            </a:lvl8pPr>
            <a:lvl9pPr marL="3710932" indent="-21829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4D7AC7F-A7B7-4ECF-AAEC-7DA52E2ADE4B}" type="slidenum">
              <a:rPr lang="en-US" smtClean="0"/>
              <a:pPr fontAlgn="base">
                <a:spcBef>
                  <a:spcPct val="0"/>
                </a:spcBef>
                <a:spcAft>
                  <a:spcPct val="0"/>
                </a:spcAft>
                <a:defRPr/>
              </a:pPr>
              <a:t>43</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In order to incorporate the diversity of habitats in the southern Chesapeake Bay subregion, CBVA NERR established a multi-component system along the salinity gradient of the York River estuary. </a:t>
            </a:r>
          </a:p>
          <a:p>
            <a:pPr eaLnBrk="1" hangingPunct="1"/>
            <a:endParaRPr lang="en-US" dirty="0" smtClean="0"/>
          </a:p>
          <a:p>
            <a:pPr eaLnBrk="1" hangingPunct="1"/>
            <a:r>
              <a:rPr lang="en-US" dirty="0" smtClean="0"/>
              <a:t>Reserve components include Sweet Hall Marsh, Taskinas Creek, Catlett Islands and the Goodwin Islands</a:t>
            </a:r>
          </a:p>
        </p:txBody>
      </p:sp>
      <p:sp>
        <p:nvSpPr>
          <p:cNvPr id="4" name="Slide Number Placeholder 3"/>
          <p:cNvSpPr txBox="1">
            <a:spLocks noGrp="1"/>
          </p:cNvSpPr>
          <p:nvPr/>
        </p:nvSpPr>
        <p:spPr>
          <a:xfrm>
            <a:off x="3970339" y="8829675"/>
            <a:ext cx="3038475" cy="465138"/>
          </a:xfrm>
          <a:prstGeom prst="rect">
            <a:avLst/>
          </a:prstGeom>
          <a:noFill/>
        </p:spPr>
        <p:txBody>
          <a:bodyPr lIns="93177" tIns="46589" rIns="93177" bIns="46589" anchor="b"/>
          <a:lstStyle/>
          <a:p>
            <a:pPr algn="r" fontAlgn="auto">
              <a:spcBef>
                <a:spcPts val="0"/>
              </a:spcBef>
              <a:spcAft>
                <a:spcPts val="0"/>
              </a:spcAft>
              <a:defRPr/>
            </a:pPr>
            <a:fld id="{38679363-0D1F-45DC-9020-83E125F23D87}" type="slidenum">
              <a:rPr lang="en-US" sz="1200">
                <a:latin typeface="+mn-lt"/>
              </a:rPr>
              <a:pPr algn="r" fontAlgn="auto">
                <a:spcBef>
                  <a:spcPts val="0"/>
                </a:spcBef>
                <a:spcAft>
                  <a:spcPts val="0"/>
                </a:spcAft>
                <a:defRPr/>
              </a:pPr>
              <a:t>44</a:t>
            </a:fld>
            <a:endParaRPr lang="en-US" sz="1200" dirty="0">
              <a:latin typeface="+mn-l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http://www.vims.edu/cbnerr/CBSSC/</a:t>
            </a:r>
          </a:p>
          <a:p>
            <a:endParaRPr lang="en-US"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45</a:t>
            </a:fld>
            <a:endParaRPr lang="en-US"/>
          </a:p>
        </p:txBody>
      </p:sp>
    </p:spTree>
    <p:extLst>
      <p:ext uri="{BB962C8B-B14F-4D97-AF65-F5344CB8AC3E}">
        <p14:creationId xmlns:p14="http://schemas.microsoft.com/office/powerpoint/2010/main" val="3469023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Chesapeake Bay Sentinel Site Cooperative </a:t>
            </a:r>
          </a:p>
          <a:p>
            <a:r>
              <a:rPr lang="en-US" dirty="0" smtClean="0"/>
              <a:t>Implementation Plan </a:t>
            </a:r>
          </a:p>
          <a:p>
            <a:r>
              <a:rPr lang="en-US" dirty="0" smtClean="0"/>
              <a:t>FY13-FY18 </a:t>
            </a:r>
          </a:p>
          <a:p>
            <a:endParaRPr lang="en-US" dirty="0" smtClean="0"/>
          </a:p>
          <a:p>
            <a:r>
              <a:rPr lang="en-US" dirty="0" smtClean="0"/>
              <a:t>http://www.vims.edu/cbnerr/ChesapeakeBay_SentinelSiteCooperative_IP_FY13FY17_FINAL.pdf</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46</a:t>
            </a:fld>
            <a:endParaRPr lang="en-US"/>
          </a:p>
        </p:txBody>
      </p:sp>
    </p:spTree>
    <p:extLst>
      <p:ext uri="{BB962C8B-B14F-4D97-AF65-F5344CB8AC3E}">
        <p14:creationId xmlns:p14="http://schemas.microsoft.com/office/powerpoint/2010/main" val="4202906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6934" indent="-291128" eaLnBrk="0" hangingPunct="0">
              <a:spcBef>
                <a:spcPct val="30000"/>
              </a:spcBef>
              <a:defRPr sz="1200">
                <a:solidFill>
                  <a:schemeClr val="tx1"/>
                </a:solidFill>
                <a:latin typeface="Calibri" pitchFamily="34" charset="0"/>
              </a:defRPr>
            </a:lvl2pPr>
            <a:lvl3pPr marL="1164513" indent="-232903" eaLnBrk="0" hangingPunct="0">
              <a:spcBef>
                <a:spcPct val="30000"/>
              </a:spcBef>
              <a:defRPr sz="1200">
                <a:solidFill>
                  <a:schemeClr val="tx1"/>
                </a:solidFill>
                <a:latin typeface="Calibri" pitchFamily="34" charset="0"/>
              </a:defRPr>
            </a:lvl3pPr>
            <a:lvl4pPr marL="1630318" indent="-232903" eaLnBrk="0" hangingPunct="0">
              <a:spcBef>
                <a:spcPct val="30000"/>
              </a:spcBef>
              <a:defRPr sz="1200">
                <a:solidFill>
                  <a:schemeClr val="tx1"/>
                </a:solidFill>
                <a:latin typeface="Calibri" pitchFamily="34" charset="0"/>
              </a:defRPr>
            </a:lvl4pPr>
            <a:lvl5pPr marL="2096124" indent="-232903" eaLnBrk="0" hangingPunct="0">
              <a:spcBef>
                <a:spcPct val="30000"/>
              </a:spcBef>
              <a:defRPr sz="1200">
                <a:solidFill>
                  <a:schemeClr val="tx1"/>
                </a:solidFill>
                <a:latin typeface="Calibri" pitchFamily="34" charset="0"/>
              </a:defRPr>
            </a:lvl5pPr>
            <a:lvl6pPr marL="2561929" indent="-232903" defTabSz="465806" eaLnBrk="0" fontAlgn="base" hangingPunct="0">
              <a:spcBef>
                <a:spcPct val="30000"/>
              </a:spcBef>
              <a:spcAft>
                <a:spcPct val="0"/>
              </a:spcAft>
              <a:defRPr sz="1200">
                <a:solidFill>
                  <a:schemeClr val="tx1"/>
                </a:solidFill>
                <a:latin typeface="Calibri" pitchFamily="34" charset="0"/>
              </a:defRPr>
            </a:lvl6pPr>
            <a:lvl7pPr marL="3027734" indent="-232903" defTabSz="465806" eaLnBrk="0" fontAlgn="base" hangingPunct="0">
              <a:spcBef>
                <a:spcPct val="30000"/>
              </a:spcBef>
              <a:spcAft>
                <a:spcPct val="0"/>
              </a:spcAft>
              <a:defRPr sz="1200">
                <a:solidFill>
                  <a:schemeClr val="tx1"/>
                </a:solidFill>
                <a:latin typeface="Calibri" pitchFamily="34" charset="0"/>
              </a:defRPr>
            </a:lvl7pPr>
            <a:lvl8pPr marL="3493540" indent="-232903" defTabSz="465806" eaLnBrk="0" fontAlgn="base" hangingPunct="0">
              <a:spcBef>
                <a:spcPct val="30000"/>
              </a:spcBef>
              <a:spcAft>
                <a:spcPct val="0"/>
              </a:spcAft>
              <a:defRPr sz="1200">
                <a:solidFill>
                  <a:schemeClr val="tx1"/>
                </a:solidFill>
                <a:latin typeface="Calibri" pitchFamily="34" charset="0"/>
              </a:defRPr>
            </a:lvl8pPr>
            <a:lvl9pPr marL="3959345" indent="-232903" defTabSz="46580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C14F61D-2D79-410D-AA33-9A4D9C3F5A87}" type="slidenum">
              <a:rPr lang="en-US" altLang="en-US" smtClean="0">
                <a:latin typeface="Arial" pitchFamily="34" charset="0"/>
                <a:ea typeface="MS PGothic" pitchFamily="34" charset="-128"/>
                <a:cs typeface="Arial" pitchFamily="34" charset="0"/>
              </a:rPr>
              <a:pPr eaLnBrk="1" hangingPunct="1">
                <a:spcBef>
                  <a:spcPct val="0"/>
                </a:spcBef>
              </a:pPr>
              <a:t>6</a:t>
            </a:fld>
            <a:endParaRPr lang="en-US" altLang="en-US" smtClean="0">
              <a:latin typeface="Arial" pitchFamily="34" charset="0"/>
              <a:ea typeface="MS PGothic" pitchFamily="34" charset="-128"/>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Geospatial Infrastructure</a:t>
            </a:r>
            <a:r>
              <a:rPr lang="en-US" baseline="0" dirty="0" smtClean="0"/>
              <a:t> Training at CBVA NERR</a:t>
            </a:r>
          </a:p>
          <a:p>
            <a:pPr>
              <a:spcBef>
                <a:spcPct val="0"/>
              </a:spcBef>
            </a:pPr>
            <a:endParaRPr lang="en-US" dirty="0" smtClean="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19350A-6F8A-49C6-B863-E8AA4DF566F8}" type="slidenum">
              <a:rPr lang="en-US"/>
              <a:pPr fontAlgn="base">
                <a:spcBef>
                  <a:spcPct val="0"/>
                </a:spcBef>
                <a:spcAft>
                  <a:spcPct val="0"/>
                </a:spcAft>
              </a:pPr>
              <a:t>47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2DBD3B1-FAD1-4672-B7E4-527CF9354781}" type="slidenum">
              <a:rPr lang="en-US">
                <a:solidFill>
                  <a:prstClr val="black"/>
                </a:solidFill>
              </a:rPr>
              <a:pPr>
                <a:defRPr/>
              </a:pPr>
              <a:t>48</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A18D7-CE24-4570-9C07-078F65B5EB7B}" type="slidenum">
              <a:rPr lang="en-US">
                <a:solidFill>
                  <a:prstClr val="black"/>
                </a:solidFill>
              </a:rPr>
              <a:pPr/>
              <a:t>49</a:t>
            </a:fld>
            <a:endParaRPr lang="en-US">
              <a:solidFill>
                <a:prstClr val="black"/>
              </a:solidFill>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latin typeface="Arial" charset="0"/>
              </a:rPr>
              <a:t>http://tidesandcurrents.noaa.gov/nwlon.html</a:t>
            </a:r>
          </a:p>
          <a:p>
            <a:pPr eaLnBrk="1" hangingPunct="1"/>
            <a:endParaRPr lang="en-US" dirty="0"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1C727B2-2FF8-4FF0-924F-A63BCD781FC2}" type="slidenum">
              <a:rPr lang="en-US">
                <a:solidFill>
                  <a:prstClr val="black"/>
                </a:solidFill>
              </a:rPr>
              <a:pPr/>
              <a:t>50</a:t>
            </a:fld>
            <a:endParaRPr lang="en-US">
              <a:solidFill>
                <a:prstClr val="black"/>
              </a:solidFill>
            </a:endParaRPr>
          </a:p>
        </p:txBody>
      </p:sp>
      <p:sp>
        <p:nvSpPr>
          <p:cNvPr id="67587" name="Rectangle 2"/>
          <p:cNvSpPr>
            <a:spLocks noGrp="1" noRot="1" noChangeAspect="1" noChangeArrowheads="1" noTextEdit="1"/>
          </p:cNvSpPr>
          <p:nvPr>
            <p:ph type="sldImg"/>
          </p:nvPr>
        </p:nvSpPr>
        <p:spPr bwMode="auto">
          <a:xfrm>
            <a:off x="1179513" y="696913"/>
            <a:ext cx="4649787" cy="3486150"/>
          </a:xfrm>
          <a:noFill/>
          <a:ln>
            <a:solidFill>
              <a:srgbClr val="000000"/>
            </a:solidFill>
            <a:miter lim="800000"/>
            <a:headEnd/>
            <a:tailEnd/>
          </a:ln>
        </p:spPr>
      </p:sp>
      <p:sp>
        <p:nvSpPr>
          <p:cNvPr id="67588" name="Rectangle 3"/>
          <p:cNvSpPr>
            <a:spLocks noGrp="1" noChangeArrowheads="1"/>
          </p:cNvSpPr>
          <p:nvPr>
            <p:ph type="body" idx="1"/>
          </p:nvPr>
        </p:nvSpPr>
        <p:spPr bwMode="auto">
          <a:xfrm>
            <a:off x="701675" y="4416425"/>
            <a:ext cx="5608638" cy="4183063"/>
          </a:xfrm>
          <a:noFill/>
        </p:spPr>
        <p:txBody>
          <a:bodyPr wrap="square" numCol="1" anchor="t" anchorCtr="0" compatLnSpc="1">
            <a:prstTxWarp prst="textNoShape">
              <a:avLst/>
            </a:prstTxWarp>
          </a:bodyPr>
          <a:lstStyle/>
          <a:p>
            <a:pPr eaLnBrk="1" hangingPunct="1"/>
            <a:r>
              <a:rPr lang="en-US" dirty="0" smtClean="0">
                <a:latin typeface="Arial" charset="0"/>
              </a:rPr>
              <a:t>http://geodesy.noaa.gov/CORS/</a:t>
            </a:r>
          </a:p>
          <a:p>
            <a:pPr eaLnBrk="1" hangingPunct="1"/>
            <a:endParaRPr lang="en-US" dirty="0"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B029F36-7833-4AC5-BA40-0328408D8647}" type="slidenum">
              <a:rPr lang="en-US">
                <a:solidFill>
                  <a:prstClr val="black"/>
                </a:solidFill>
              </a:rPr>
              <a:pPr/>
              <a:t>51</a:t>
            </a:fld>
            <a:endParaRPr lang="en-US">
              <a:solidFill>
                <a:prstClr val="black"/>
              </a:solidFill>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z="1000" dirty="0">
                <a:latin typeface="Arial" charset="0"/>
              </a:rPr>
              <a:t>The SET is a device that has been developed over the past decade to measure incremental changes in wetland and shallow water surfaces over time with respect to a bench mark that is inserted into the sediment until refusal.</a:t>
            </a:r>
          </a:p>
          <a:p>
            <a:pPr eaLnBrk="1" hangingPunct="1"/>
            <a:endParaRPr lang="en-US" sz="1000" dirty="0">
              <a:latin typeface="Arial" charset="0"/>
            </a:endParaRPr>
          </a:p>
          <a:p>
            <a:pPr eaLnBrk="1" hangingPunct="1"/>
            <a:r>
              <a:rPr lang="en-US" sz="1000" dirty="0">
                <a:latin typeface="Arial" charset="0"/>
              </a:rPr>
              <a:t>The SET was developed to understand processes leading to the formation &amp; maintenance of coastal elevation.  </a:t>
            </a:r>
          </a:p>
          <a:p>
            <a:pPr eaLnBrk="1" hangingPunct="1"/>
            <a:endParaRPr lang="en-US" sz="1000" dirty="0">
              <a:latin typeface="Arial" charset="0"/>
            </a:endParaRPr>
          </a:p>
          <a:p>
            <a:pPr eaLnBrk="1" hangingPunct="1"/>
            <a:r>
              <a:rPr lang="en-US" sz="1000" dirty="0">
                <a:latin typeface="Arial" charset="0"/>
              </a:rPr>
              <a:t>Land loss is an incremental thing.  Satellite imagery will tell you when the wetland is lost, not what it’s doing leading up to that loss.  Elevation may be lost at rates on the order of millimeters per year - Being able to measure that loss requires precise measurements over time, and under different experimental conditions.</a:t>
            </a:r>
          </a:p>
          <a:p>
            <a:pPr eaLnBrk="1" hangingPunct="1"/>
            <a:endParaRPr lang="en-US" sz="1000" dirty="0">
              <a:latin typeface="Arial" charset="0"/>
            </a:endParaRPr>
          </a:p>
          <a:p>
            <a:pPr eaLnBrk="1" hangingPunct="1"/>
            <a:r>
              <a:rPr lang="en-US" sz="1000" dirty="0">
                <a:latin typeface="Arial" charset="0"/>
              </a:rPr>
              <a:t>The Surface Elevation Table, or SET, was developed in the Mississippi Delta to support investigations into the processes leading to wetland loss.</a:t>
            </a:r>
          </a:p>
          <a:p>
            <a:pPr eaLnBrk="1" hangingPunct="1"/>
            <a:endParaRPr lang="en-US" sz="1000" dirty="0">
              <a:latin typeface="Arial" charset="0"/>
            </a:endParaRPr>
          </a:p>
          <a:p>
            <a:pPr eaLnBrk="1" hangingPunct="1"/>
            <a:r>
              <a:rPr lang="en-US" sz="1000" dirty="0">
                <a:latin typeface="Arial" charset="0"/>
              </a:rPr>
              <a:t>SETs were developed to allow the investigator to </a:t>
            </a:r>
            <a:r>
              <a:rPr lang="en-US" sz="1000" b="1" dirty="0">
                <a:latin typeface="Arial" charset="0"/>
              </a:rPr>
              <a:t>monitor</a:t>
            </a:r>
            <a:r>
              <a:rPr lang="en-US" sz="1000" dirty="0">
                <a:latin typeface="Arial" charset="0"/>
              </a:rPr>
              <a:t> relative changes in coastal wetland elevation.</a:t>
            </a:r>
          </a:p>
          <a:p>
            <a:pPr eaLnBrk="1" hangingPunct="1"/>
            <a:endParaRPr lang="en-US" sz="1000" dirty="0">
              <a:latin typeface="Arial" charset="0"/>
            </a:endParaRPr>
          </a:p>
          <a:p>
            <a:pPr eaLnBrk="1" hangingPunct="1"/>
            <a:r>
              <a:rPr lang="en-US" sz="1000" dirty="0">
                <a:latin typeface="Arial" charset="0"/>
              </a:rPr>
              <a:t>SETs also allow one to </a:t>
            </a:r>
            <a:r>
              <a:rPr lang="en-US" sz="1000" b="1" dirty="0">
                <a:latin typeface="Arial" charset="0"/>
              </a:rPr>
              <a:t>investigate</a:t>
            </a:r>
            <a:r>
              <a:rPr lang="en-US" sz="1000" dirty="0">
                <a:latin typeface="Arial" charset="0"/>
              </a:rPr>
              <a:t> the </a:t>
            </a:r>
            <a:r>
              <a:rPr lang="en-US" sz="1000" b="1" dirty="0">
                <a:latin typeface="Arial" charset="0"/>
              </a:rPr>
              <a:t>processes</a:t>
            </a:r>
            <a:r>
              <a:rPr lang="en-US" sz="1000" dirty="0">
                <a:latin typeface="Arial" charset="0"/>
              </a:rPr>
              <a:t> leading to changes in elevation.</a:t>
            </a:r>
          </a:p>
          <a:p>
            <a:pPr eaLnBrk="1" hangingPunct="1"/>
            <a:endParaRPr lang="en-US" sz="1000" dirty="0">
              <a:latin typeface="Arial" charset="0"/>
            </a:endParaRPr>
          </a:p>
          <a:p>
            <a:pPr eaLnBrk="1" hangingPunct="1"/>
            <a:r>
              <a:rPr lang="en-US" sz="1000" dirty="0">
                <a:latin typeface="Arial" charset="0"/>
              </a:rPr>
              <a:t>SETs have also been used in experimental settings, testing the effect of different treatments such as fire or fertilization on wetland elevation.</a:t>
            </a:r>
          </a:p>
          <a:p>
            <a:pPr eaLnBrk="1" hangingPunct="1"/>
            <a:endParaRPr lang="en-US" sz="1000" dirty="0">
              <a:latin typeface="Arial" charset="0"/>
            </a:endParaRPr>
          </a:p>
          <a:p>
            <a:pPr eaLnBrk="1" hangingPunct="1"/>
            <a:endParaRPr lang="en-US" sz="1000" dirty="0">
              <a:latin typeface="Arial" charset="0"/>
            </a:endParaRPr>
          </a:p>
          <a:p>
            <a:pPr eaLnBrk="1" hangingPunct="1"/>
            <a:endParaRPr lang="en-US" sz="1000" dirty="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Three observing systems all tied to a local network of high-accuracy survey control monuments</a:t>
            </a:r>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9720657-B9E6-4F35-9032-C05CE2D94B42}" type="slidenum">
              <a:rPr lang="en-US">
                <a:solidFill>
                  <a:prstClr val="black"/>
                </a:solidFill>
              </a:rPr>
              <a:pPr>
                <a:defRPr/>
              </a:pPr>
              <a:t>52</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742BCEF0-EC05-4E76-BAAD-DC0EC4C06B4E}" type="slidenum">
              <a:rPr lang="en-US" smtClean="0">
                <a:solidFill>
                  <a:prstClr val="black"/>
                </a:solidFill>
                <a:latin typeface="Arial" pitchFamily="34" charset="0"/>
              </a:rPr>
              <a:pPr/>
              <a:t>53</a:t>
            </a:fld>
            <a:endParaRPr lang="en-US" smtClean="0">
              <a:solidFill>
                <a:prstClr val="black"/>
              </a:solidFill>
              <a:latin typeface="Arial"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Surveying techniques used for developing Sentinel Site Geospatial</a:t>
            </a:r>
            <a:r>
              <a:rPr lang="en-US" baseline="0" dirty="0" smtClean="0"/>
              <a:t> Infrastructure</a:t>
            </a:r>
            <a:endParaRPr lang="en-US" dirty="0"/>
          </a:p>
        </p:txBody>
      </p:sp>
      <p:sp>
        <p:nvSpPr>
          <p:cNvPr id="4" name="Slide Number Placeholder 3"/>
          <p:cNvSpPr>
            <a:spLocks noGrp="1"/>
          </p:cNvSpPr>
          <p:nvPr>
            <p:ph type="sldNum" sz="quarter" idx="10"/>
          </p:nvPr>
        </p:nvSpPr>
        <p:spPr/>
        <p:txBody>
          <a:bodyPr/>
          <a:lstStyle/>
          <a:p>
            <a:pPr>
              <a:defRPr/>
            </a:pPr>
            <a:fld id="{58977040-EAFC-4E02-87E4-C74A4720CBA2}" type="slidenum">
              <a:rPr lang="en-US" smtClean="0"/>
              <a:pPr>
                <a:defRPr/>
              </a:pPr>
              <a:t>54</a:t>
            </a:fld>
            <a:endParaRPr lang="en-US" dirty="0"/>
          </a:p>
        </p:txBody>
      </p:sp>
    </p:spTree>
    <p:extLst>
      <p:ext uri="{BB962C8B-B14F-4D97-AF65-F5344CB8AC3E}">
        <p14:creationId xmlns:p14="http://schemas.microsoft.com/office/powerpoint/2010/main" val="4190463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err="1" smtClean="0"/>
              <a:t>Biogeophysical</a:t>
            </a:r>
            <a:r>
              <a:rPr lang="en-US" dirty="0" smtClean="0"/>
              <a:t> monitoring stations that can be tied to local vertical control</a:t>
            </a:r>
            <a:r>
              <a:rPr lang="en-US" baseline="0" dirty="0" smtClean="0"/>
              <a:t> network</a:t>
            </a:r>
            <a:endParaRPr lang="en-US" dirty="0" smtClean="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AB8921-8A2A-4062-9EE0-454972651947}" type="slidenum">
              <a:rPr lang="en-US"/>
              <a:pPr fontAlgn="base">
                <a:spcBef>
                  <a:spcPct val="0"/>
                </a:spcBef>
                <a:spcAft>
                  <a:spcPct val="0"/>
                </a:spcAft>
                <a:defRPr/>
              </a:pPr>
              <a:t>55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Pending release</a:t>
            </a:r>
            <a:r>
              <a:rPr lang="en-US" baseline="0" dirty="0" smtClean="0"/>
              <a:t> in late 2014</a:t>
            </a:r>
            <a:endParaRPr lang="en-US"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56</a:t>
            </a:fld>
            <a:endParaRPr lang="en-US"/>
          </a:p>
        </p:txBody>
      </p:sp>
    </p:spTree>
    <p:extLst>
      <p:ext uri="{BB962C8B-B14F-4D97-AF65-F5344CB8AC3E}">
        <p14:creationId xmlns:p14="http://schemas.microsoft.com/office/powerpoint/2010/main" val="739696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BAC286A-9E9A-4300-A29F-74989FE388B9}" type="slidenum">
              <a:rPr lang="en-US" smtClean="0"/>
              <a:pPr/>
              <a:t>7</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34720" y="4415790"/>
            <a:ext cx="5140960" cy="4183380"/>
          </a:xfrm>
          <a:noFill/>
          <a:ln/>
        </p:spPr>
        <p:txBody>
          <a:bodyPr/>
          <a:lstStyle/>
          <a:p>
            <a:pPr eaLnBrk="1" hangingPunct="1"/>
            <a:r>
              <a:rPr lang="en-US" smtClean="0"/>
              <a:t>Traditionally, Mapping and Charting functions within NOAA have served our Commerce and Transportation requirements.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http://nosimagery.noaa.gov/images/shoreline_surveys/noaa_shoreline_surveys.kmz</a:t>
            </a:r>
          </a:p>
          <a:p>
            <a:endParaRPr lang="en-US"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58</a:t>
            </a:fld>
            <a:endParaRPr lang="en-US"/>
          </a:p>
        </p:txBody>
      </p:sp>
    </p:spTree>
    <p:extLst>
      <p:ext uri="{BB962C8B-B14F-4D97-AF65-F5344CB8AC3E}">
        <p14:creationId xmlns:p14="http://schemas.microsoft.com/office/powerpoint/2010/main" val="1790643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http://www.ngs.noaa.gov/OPUS/showMarks.jsp</a:t>
            </a:r>
          </a:p>
          <a:p>
            <a:endParaRPr lang="en-US"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61</a:t>
            </a:fld>
            <a:endParaRPr lang="en-US"/>
          </a:p>
        </p:txBody>
      </p:sp>
    </p:spTree>
    <p:extLst>
      <p:ext uri="{BB962C8B-B14F-4D97-AF65-F5344CB8AC3E}">
        <p14:creationId xmlns:p14="http://schemas.microsoft.com/office/powerpoint/2010/main" val="31468289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http://www.ngs.noaa.gov/OPUS-Projects/OpusProjects.shtml</a:t>
            </a:r>
          </a:p>
          <a:p>
            <a:endParaRPr lang="en-US"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62</a:t>
            </a:fld>
            <a:endParaRPr lang="en-US"/>
          </a:p>
        </p:txBody>
      </p:sp>
    </p:spTree>
    <p:extLst>
      <p:ext uri="{BB962C8B-B14F-4D97-AF65-F5344CB8AC3E}">
        <p14:creationId xmlns:p14="http://schemas.microsoft.com/office/powerpoint/2010/main" val="3434010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http://www.ngs.noaa.gov/CORS-Proxy/locus/</a:t>
            </a:r>
          </a:p>
          <a:p>
            <a:pPr>
              <a:spcBef>
                <a:spcPct val="0"/>
              </a:spcBef>
            </a:pPr>
            <a:endParaRPr lang="en-US" dirty="0" smtClean="0"/>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116F67-EC18-40A5-AC9C-A14E0FC6C978}" type="slidenum">
              <a:rPr lang="en-US"/>
              <a:pPr fontAlgn="base">
                <a:spcBef>
                  <a:spcPct val="0"/>
                </a:spcBef>
                <a:spcAft>
                  <a:spcPct val="0"/>
                </a:spcAft>
              </a:pPr>
              <a:t>63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Both datums will be released together in 2022</a:t>
            </a:r>
          </a:p>
          <a:p>
            <a:r>
              <a:rPr lang="en-US" altLang="en-US" smtClean="0"/>
              <a:t>-  NGS will provide tools to allow for easy transformation between the new and old datums</a:t>
            </a:r>
          </a:p>
          <a:p>
            <a:r>
              <a:rPr lang="en-US" altLang="en-US" smtClean="0"/>
              <a:t>- The realization of the new datums will be through GNSS receivers</a:t>
            </a:r>
          </a:p>
          <a:p>
            <a:r>
              <a:rPr lang="en-US" altLang="en-US" smtClean="0"/>
              <a:t>-  We expect to assign values to all BMs that have GPS observations</a:t>
            </a:r>
          </a:p>
          <a:p>
            <a:r>
              <a:rPr lang="en-US" altLang="en-US" smtClean="0"/>
              <a:t>-  NGS will develop standards and specifications for how to best blend the controlled leveling survey with the new methods of accessing the datum</a:t>
            </a:r>
          </a:p>
          <a:p>
            <a:endParaRPr lang="en-US" altLang="en-US" smtClean="0"/>
          </a:p>
        </p:txBody>
      </p:sp>
      <p:sp>
        <p:nvSpPr>
          <p:cNvPr id="4" name="Slide Number Placeholder 3"/>
          <p:cNvSpPr>
            <a:spLocks noGrp="1"/>
          </p:cNvSpPr>
          <p:nvPr>
            <p:ph type="sldNum" sz="quarter" idx="5"/>
          </p:nvPr>
        </p:nvSpPr>
        <p:spPr/>
        <p:txBody>
          <a:bodyPr/>
          <a:lstStyle/>
          <a:p>
            <a:pPr>
              <a:defRPr/>
            </a:pPr>
            <a:fld id="{65659463-2505-4544-AF35-E602D1139828}" type="slidenum">
              <a:rPr lang="en-US" smtClean="0"/>
              <a:pPr>
                <a:defRPr/>
              </a:pPr>
              <a:t>64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275EDD-A94C-487F-A1C4-A533874FA87F}" type="slidenum">
              <a:rPr lang="en-US"/>
              <a:pPr fontAlgn="base">
                <a:spcBef>
                  <a:spcPct val="0"/>
                </a:spcBef>
                <a:spcAft>
                  <a:spcPct val="0"/>
                </a:spcAft>
              </a:pPr>
              <a:t>65</a:t>
            </a:fld>
            <a:endParaRPr lang="en-US"/>
          </a:p>
        </p:txBody>
      </p:sp>
      <p:sp>
        <p:nvSpPr>
          <p:cNvPr id="65539" name="Rectangle 2"/>
          <p:cNvSpPr>
            <a:spLocks noGrp="1" noRot="1" noChangeAspect="1" noChangeArrowheads="1" noTextEdit="1"/>
          </p:cNvSpPr>
          <p:nvPr>
            <p:ph type="sldImg"/>
          </p:nvPr>
        </p:nvSpPr>
        <p:spPr bwMode="auto">
          <a:xfrm>
            <a:off x="1182688" y="696913"/>
            <a:ext cx="4649787" cy="3487737"/>
          </a:xfrm>
          <a:noFill/>
          <a:ln>
            <a:solidFill>
              <a:srgbClr val="000000"/>
            </a:solidFill>
            <a:miter lim="800000"/>
            <a:headEnd/>
            <a:tailEnd/>
          </a:ln>
        </p:spPr>
      </p:sp>
      <p:sp>
        <p:nvSpPr>
          <p:cNvPr id="65540" name="Rectangle 3"/>
          <p:cNvSpPr>
            <a:spLocks noGrp="1" noChangeArrowheads="1"/>
          </p:cNvSpPr>
          <p:nvPr>
            <p:ph type="body" idx="1"/>
          </p:nvPr>
        </p:nvSpPr>
        <p:spPr bwMode="auto">
          <a:xfrm>
            <a:off x="934721" y="4343163"/>
            <a:ext cx="5137714" cy="4420631"/>
          </a:xfrm>
          <a:noFill/>
        </p:spPr>
        <p:txBody>
          <a:bodyPr wrap="square" lIns="93491" tIns="46746" rIns="93491" bIns="46746" numCol="1" anchor="t" anchorCtr="0" compatLnSpc="1">
            <a:prstTxWarp prst="textNoShape">
              <a:avLst/>
            </a:prstTxWarp>
          </a:bodyPr>
          <a:lstStyle/>
          <a:p>
            <a:pPr>
              <a:spcBef>
                <a:spcPct val="0"/>
              </a:spcBef>
            </a:pPr>
            <a:r>
              <a:rPr lang="en-US" b="1" dirty="0" smtClean="0"/>
              <a:t>Talking points:</a:t>
            </a:r>
          </a:p>
          <a:p>
            <a:pPr>
              <a:spcBef>
                <a:spcPct val="0"/>
              </a:spcBef>
            </a:pPr>
            <a:endParaRPr lang="en-US" b="1" dirty="0" smtClean="0"/>
          </a:p>
          <a:p>
            <a:pPr>
              <a:spcBef>
                <a:spcPct val="0"/>
              </a:spcBef>
            </a:pPr>
            <a:r>
              <a:rPr lang="en-US" sz="1000" dirty="0"/>
              <a:t>Oct ’07 :	NGS Acquires Airborne Gravimeter</a:t>
            </a:r>
          </a:p>
          <a:p>
            <a:pPr>
              <a:spcBef>
                <a:spcPct val="0"/>
              </a:spcBef>
            </a:pPr>
            <a:r>
              <a:rPr lang="en-US" sz="1000" dirty="0"/>
              <a:t>Nov ’07 : 	NGS Releases Final Version of the GRAV-D plan </a:t>
            </a:r>
          </a:p>
          <a:p>
            <a:pPr>
              <a:spcBef>
                <a:spcPct val="0"/>
              </a:spcBef>
            </a:pPr>
            <a:r>
              <a:rPr lang="en-US" sz="1000" dirty="0"/>
              <a:t>Nov ’07  : 	NGS Trains Airborne Gravimeter Operators </a:t>
            </a:r>
          </a:p>
          <a:p>
            <a:pPr>
              <a:spcBef>
                <a:spcPct val="0"/>
              </a:spcBef>
            </a:pPr>
            <a:r>
              <a:rPr lang="en-US" sz="1000" dirty="0"/>
              <a:t>Jan/Feb ‘08 :  	NGS conducts successful test flights of gravimeter along Gulf Coast </a:t>
            </a:r>
          </a:p>
          <a:p>
            <a:pPr>
              <a:spcBef>
                <a:spcPct val="0"/>
              </a:spcBef>
            </a:pPr>
            <a:endParaRPr lang="en-US" sz="1000" dirty="0"/>
          </a:p>
          <a:p>
            <a:pPr>
              <a:spcBef>
                <a:spcPct val="0"/>
              </a:spcBef>
            </a:pPr>
            <a:r>
              <a:rPr lang="en-US" dirty="0" smtClean="0"/>
              <a:t>NOAA’s National Geodetic Survey (NGS) conducted test flights in Mississippi and Alabama in January, 2008 using its recently acquired airborne gravimeter in support of the Gravity for the Redefinition of the American Vertical Datum (GRAV-D) program.  GRAV-D is an effort to use gravity data to re-define the vertical datum of the United States by 2017.  In support of these tests, NGS also performed ground based reconnaissance in a grid that is approximately 140k north-south and 250k east-west covering southern Alabama and Mississippi.  Hundreds of grid points were observed using GPS and relative gravity meters.  This information will be used to "truth" the data that is collected by the airborne gravimeter.</a:t>
            </a:r>
          </a:p>
          <a:p>
            <a:pPr>
              <a:spcBef>
                <a:spcPct val="0"/>
              </a:spcBef>
            </a:pPr>
            <a:endParaRPr lang="en-US" dirty="0" smtClean="0"/>
          </a:p>
          <a:p>
            <a:pPr>
              <a:spcBef>
                <a:spcPct val="0"/>
              </a:spcBef>
            </a:pPr>
            <a:r>
              <a:rPr lang="en-US" dirty="0" smtClean="0"/>
              <a:t>The GRAV-D program has profound implications for all activities (inside and outside of NOAA) which rely upon accurate heights.</a:t>
            </a:r>
          </a:p>
          <a:p>
            <a:pPr>
              <a:spcBef>
                <a:spcPct val="0"/>
              </a:spcBef>
            </a:pP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467B1E-81C1-4F7D-A988-DAF6148D3BCD}" type="slidenum">
              <a:rPr lang="en-US"/>
              <a:pPr fontAlgn="base">
                <a:spcBef>
                  <a:spcPct val="0"/>
                </a:spcBef>
                <a:spcAft>
                  <a:spcPct val="0"/>
                </a:spcAft>
              </a:pPr>
              <a:t>66</a:t>
            </a:fld>
            <a:endParaRPr lang="en-US"/>
          </a:p>
        </p:txBody>
      </p:sp>
      <p:sp>
        <p:nvSpPr>
          <p:cNvPr id="66563" name="Rectangle 2"/>
          <p:cNvSpPr>
            <a:spLocks noGrp="1" noRot="1" noChangeAspect="1" noChangeArrowheads="1" noTextEdit="1"/>
          </p:cNvSpPr>
          <p:nvPr>
            <p:ph type="sldImg"/>
          </p:nvPr>
        </p:nvSpPr>
        <p:spPr bwMode="auto">
          <a:xfrm>
            <a:off x="1182688" y="696913"/>
            <a:ext cx="4649787" cy="3487737"/>
          </a:xfrm>
          <a:noFill/>
          <a:ln>
            <a:solidFill>
              <a:srgbClr val="000000"/>
            </a:solidFill>
            <a:miter lim="800000"/>
            <a:headEnd/>
            <a:tailEnd/>
          </a:ln>
        </p:spPr>
      </p:sp>
      <p:sp>
        <p:nvSpPr>
          <p:cNvPr id="66564" name="Rectangle 3"/>
          <p:cNvSpPr>
            <a:spLocks noGrp="1" noChangeArrowheads="1"/>
          </p:cNvSpPr>
          <p:nvPr>
            <p:ph type="body" idx="1"/>
          </p:nvPr>
        </p:nvSpPr>
        <p:spPr bwMode="auto">
          <a:xfrm>
            <a:off x="934721" y="4343163"/>
            <a:ext cx="5137714" cy="4420631"/>
          </a:xfrm>
          <a:noFill/>
        </p:spPr>
        <p:txBody>
          <a:bodyPr wrap="square" lIns="93491" tIns="46746" rIns="93491" bIns="46746" numCol="1" anchor="t" anchorCtr="0" compatLnSpc="1">
            <a:prstTxWarp prst="textNoShape">
              <a:avLst/>
            </a:prstTxWarp>
          </a:bodyPr>
          <a:lstStyle/>
          <a:p>
            <a:pPr>
              <a:spcBef>
                <a:spcPct val="0"/>
              </a:spcBef>
            </a:pPr>
            <a:r>
              <a:rPr lang="en-US" b="1" dirty="0" smtClean="0"/>
              <a:t>Talking points:</a:t>
            </a:r>
          </a:p>
          <a:p>
            <a:pPr>
              <a:spcBef>
                <a:spcPct val="0"/>
              </a:spcBef>
            </a:pPr>
            <a:endParaRPr lang="en-US" b="1" dirty="0" smtClean="0"/>
          </a:p>
          <a:p>
            <a:pPr>
              <a:spcBef>
                <a:spcPct val="0"/>
              </a:spcBef>
            </a:pPr>
            <a:r>
              <a:rPr lang="en-US" sz="1000" dirty="0"/>
              <a:t>Oct ’07 :	NGS Acquires Airborne Gravimeter</a:t>
            </a:r>
          </a:p>
          <a:p>
            <a:pPr>
              <a:spcBef>
                <a:spcPct val="0"/>
              </a:spcBef>
            </a:pPr>
            <a:r>
              <a:rPr lang="en-US" sz="1000" dirty="0"/>
              <a:t>Nov ’07 : 	NGS Releases Final Version of the GRAV-D plan </a:t>
            </a:r>
          </a:p>
          <a:p>
            <a:pPr>
              <a:spcBef>
                <a:spcPct val="0"/>
              </a:spcBef>
            </a:pPr>
            <a:r>
              <a:rPr lang="en-US" sz="1000" dirty="0"/>
              <a:t>Nov ’07  : 	NGS Trains Airborne Gravimeter Operators </a:t>
            </a:r>
          </a:p>
          <a:p>
            <a:pPr>
              <a:spcBef>
                <a:spcPct val="0"/>
              </a:spcBef>
            </a:pPr>
            <a:r>
              <a:rPr lang="en-US" sz="1000" dirty="0"/>
              <a:t>Jan/Feb ‘08 :  	NGS conducts successful test flights of gravimeter along Gulf Coast </a:t>
            </a:r>
          </a:p>
          <a:p>
            <a:pPr>
              <a:spcBef>
                <a:spcPct val="0"/>
              </a:spcBef>
            </a:pPr>
            <a:endParaRPr lang="en-US" sz="1000" dirty="0"/>
          </a:p>
          <a:p>
            <a:pPr>
              <a:spcBef>
                <a:spcPct val="0"/>
              </a:spcBef>
            </a:pPr>
            <a:r>
              <a:rPr lang="en-US" dirty="0" smtClean="0"/>
              <a:t>NOAA’s National Geodetic Survey (NGS) conducted test flights in Mississippi and Alabama in January, 2008 using its recently acquired airborne gravimeter in support of the Gravity for the Redefinition of the American Vertical Datum (GRAV-D) program.  GRAV-D is an effort to use gravity data to re-define the vertical datum of the United States by 2017.  In support of these tests, NGS also performed ground based reconnaissance in a grid that is approximately 140k north-south and 250k east-west covering southern Alabama and Mississippi.  Hundreds of grid points were observed using GPS and relative gravity meters.  This information will be used to "truth" the data that is collected by the airborne gravimeter.</a:t>
            </a:r>
          </a:p>
          <a:p>
            <a:pPr>
              <a:spcBef>
                <a:spcPct val="0"/>
              </a:spcBef>
            </a:pPr>
            <a:endParaRPr lang="en-US" dirty="0" smtClean="0"/>
          </a:p>
          <a:p>
            <a:pPr>
              <a:spcBef>
                <a:spcPct val="0"/>
              </a:spcBef>
            </a:pPr>
            <a:r>
              <a:rPr lang="en-US" dirty="0" smtClean="0"/>
              <a:t>The GRAV-D program has profound implications for all activities (inside and outside of NOAA) which rely upon accurate heights.</a:t>
            </a:r>
          </a:p>
          <a:p>
            <a:pPr>
              <a:spcBef>
                <a:spcPct val="0"/>
              </a:spcBef>
            </a:pP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http://www.ngs.noaa.gov/GEOID/</a:t>
            </a:r>
          </a:p>
          <a:p>
            <a:endParaRPr lang="en-US"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67</a:t>
            </a:fld>
            <a:endParaRPr lang="en-US"/>
          </a:p>
        </p:txBody>
      </p:sp>
    </p:spTree>
    <p:extLst>
      <p:ext uri="{BB962C8B-B14F-4D97-AF65-F5344CB8AC3E}">
        <p14:creationId xmlns:p14="http://schemas.microsoft.com/office/powerpoint/2010/main" val="22912185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GPS observations</a:t>
            </a:r>
            <a:r>
              <a:rPr lang="en-US" baseline="0" dirty="0" smtClean="0"/>
              <a:t> on Benchmarks used to create Geoid 12A</a:t>
            </a:r>
          </a:p>
          <a:p>
            <a:endParaRPr lang="en-US"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68</a:t>
            </a:fld>
            <a:endParaRPr lang="en-US"/>
          </a:p>
        </p:txBody>
      </p:sp>
    </p:spTree>
    <p:extLst>
      <p:ext uri="{BB962C8B-B14F-4D97-AF65-F5344CB8AC3E}">
        <p14:creationId xmlns:p14="http://schemas.microsoft.com/office/powerpoint/2010/main" val="30597362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5914" indent="-290736" eaLnBrk="0" hangingPunct="0">
              <a:spcBef>
                <a:spcPct val="30000"/>
              </a:spcBef>
              <a:defRPr sz="1200">
                <a:solidFill>
                  <a:schemeClr val="tx1"/>
                </a:solidFill>
                <a:latin typeface="Calibri" pitchFamily="34" charset="0"/>
              </a:defRPr>
            </a:lvl2pPr>
            <a:lvl3pPr marL="1164476" indent="-232589" eaLnBrk="0" hangingPunct="0">
              <a:spcBef>
                <a:spcPct val="30000"/>
              </a:spcBef>
              <a:defRPr sz="1200">
                <a:solidFill>
                  <a:schemeClr val="tx1"/>
                </a:solidFill>
                <a:latin typeface="Calibri" pitchFamily="34" charset="0"/>
              </a:defRPr>
            </a:lvl3pPr>
            <a:lvl4pPr marL="1629654" indent="-232589" eaLnBrk="0" hangingPunct="0">
              <a:spcBef>
                <a:spcPct val="30000"/>
              </a:spcBef>
              <a:defRPr sz="1200">
                <a:solidFill>
                  <a:schemeClr val="tx1"/>
                </a:solidFill>
                <a:latin typeface="Calibri" pitchFamily="34" charset="0"/>
              </a:defRPr>
            </a:lvl4pPr>
            <a:lvl5pPr marL="2096362" indent="-232589" eaLnBrk="0" hangingPunct="0">
              <a:spcBef>
                <a:spcPct val="30000"/>
              </a:spcBef>
              <a:defRPr sz="1200">
                <a:solidFill>
                  <a:schemeClr val="tx1"/>
                </a:solidFill>
                <a:latin typeface="Calibri" pitchFamily="34" charset="0"/>
              </a:defRPr>
            </a:lvl5pPr>
            <a:lvl6pPr marL="2537057" indent="-232589" eaLnBrk="0" fontAlgn="base" hangingPunct="0">
              <a:spcBef>
                <a:spcPct val="30000"/>
              </a:spcBef>
              <a:spcAft>
                <a:spcPct val="0"/>
              </a:spcAft>
              <a:defRPr sz="1200">
                <a:solidFill>
                  <a:schemeClr val="tx1"/>
                </a:solidFill>
                <a:latin typeface="Calibri" pitchFamily="34" charset="0"/>
              </a:defRPr>
            </a:lvl6pPr>
            <a:lvl7pPr marL="2977752" indent="-232589" eaLnBrk="0" fontAlgn="base" hangingPunct="0">
              <a:spcBef>
                <a:spcPct val="30000"/>
              </a:spcBef>
              <a:spcAft>
                <a:spcPct val="0"/>
              </a:spcAft>
              <a:defRPr sz="1200">
                <a:solidFill>
                  <a:schemeClr val="tx1"/>
                </a:solidFill>
                <a:latin typeface="Calibri" pitchFamily="34" charset="0"/>
              </a:defRPr>
            </a:lvl7pPr>
            <a:lvl8pPr marL="3418447" indent="-232589" eaLnBrk="0" fontAlgn="base" hangingPunct="0">
              <a:spcBef>
                <a:spcPct val="30000"/>
              </a:spcBef>
              <a:spcAft>
                <a:spcPct val="0"/>
              </a:spcAft>
              <a:defRPr sz="1200">
                <a:solidFill>
                  <a:schemeClr val="tx1"/>
                </a:solidFill>
                <a:latin typeface="Calibri" pitchFamily="34" charset="0"/>
              </a:defRPr>
            </a:lvl8pPr>
            <a:lvl9pPr marL="3859142" indent="-232589"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294CED4-FE21-4BDF-B423-57474314B441}" type="slidenum">
              <a:rPr lang="en-US" altLang="en-US" sz="1300">
                <a:ea typeface="ＭＳ Ｐゴシック" pitchFamily="34" charset="-128"/>
              </a:rPr>
              <a:pPr eaLnBrk="1" hangingPunct="1">
                <a:spcBef>
                  <a:spcPct val="0"/>
                </a:spcBef>
              </a:pPr>
              <a:t>69</a:t>
            </a:fld>
            <a:endParaRPr lang="en-US" altLang="en-US" sz="130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8CD3A39-154B-492C-93F1-4E16C7CD8B0A}" type="slidenum">
              <a:rPr lang="en-US" smtClean="0"/>
              <a:pPr/>
              <a:t>9</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en-US" dirty="0" smtClean="0"/>
              <a:t>The NGS</a:t>
            </a:r>
            <a:r>
              <a:rPr lang="en-US" baseline="0" dirty="0" smtClean="0"/>
              <a:t> Ecosystems and Climate Operations Team </a:t>
            </a:r>
            <a:r>
              <a:rPr lang="en-US" dirty="0" smtClean="0"/>
              <a:t>applies the science and expertise that have historically served our navigation responsibilities toward new non-traditional science and management applications</a:t>
            </a:r>
            <a:r>
              <a:rPr lang="en-US" baseline="0" dirty="0" smtClean="0"/>
              <a:t> in the coastal zone</a:t>
            </a:r>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70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http://tidesandcurrents.noaa.gov/publications/Technical_Report_NOS_CO-OPS_065.pdf</a:t>
            </a:r>
          </a:p>
          <a:p>
            <a:endParaRPr lang="en-US" dirty="0" smtClean="0"/>
          </a:p>
          <a:p>
            <a:r>
              <a:rPr lang="en-US" dirty="0" smtClean="0"/>
              <a:t>http://tidesandcurrents.noaa.gov/publications/NOAA_Technical_Report_NOS_COOPS_073.pdf</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76</a:t>
            </a:fld>
            <a:endParaRPr lang="en-US"/>
          </a:p>
        </p:txBody>
      </p:sp>
    </p:spTree>
    <p:extLst>
      <p:ext uri="{BB962C8B-B14F-4D97-AF65-F5344CB8AC3E}">
        <p14:creationId xmlns:p14="http://schemas.microsoft.com/office/powerpoint/2010/main" val="25030262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Dr.</a:t>
            </a:r>
            <a:r>
              <a:rPr lang="en-US" baseline="0" dirty="0" smtClean="0"/>
              <a:t> Billy Sweet, NOAA CO-OPS, presentation at </a:t>
            </a:r>
            <a:r>
              <a:rPr lang="en-US" baseline="0" dirty="0" err="1" smtClean="0"/>
              <a:t>TechSurge</a:t>
            </a:r>
            <a:r>
              <a:rPr lang="en-US" baseline="0" dirty="0" smtClean="0"/>
              <a:t> 2014</a:t>
            </a:r>
          </a:p>
          <a:p>
            <a:r>
              <a:rPr lang="en-US" baseline="0" dirty="0" smtClean="0"/>
              <a:t>Available here: http://mtshamptonroads.org/mtshr/?page_id=419</a:t>
            </a:r>
          </a:p>
          <a:p>
            <a:endParaRPr lang="en-US"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77</a:t>
            </a:fld>
            <a:endParaRPr lang="en-US"/>
          </a:p>
        </p:txBody>
      </p:sp>
    </p:spTree>
    <p:extLst>
      <p:ext uri="{BB962C8B-B14F-4D97-AF65-F5344CB8AC3E}">
        <p14:creationId xmlns:p14="http://schemas.microsoft.com/office/powerpoint/2010/main" val="1604651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Dr.</a:t>
            </a:r>
            <a:r>
              <a:rPr lang="en-US" baseline="0" dirty="0" smtClean="0"/>
              <a:t> Billy Sweet, NOAA CO-OPS, presentation at </a:t>
            </a:r>
            <a:r>
              <a:rPr lang="en-US" baseline="0" dirty="0" err="1" smtClean="0"/>
              <a:t>TechSurge</a:t>
            </a:r>
            <a:r>
              <a:rPr lang="en-US" baseline="0" dirty="0" smtClean="0"/>
              <a:t> 2014</a:t>
            </a:r>
          </a:p>
          <a:p>
            <a:r>
              <a:rPr lang="en-US" baseline="0" dirty="0" smtClean="0"/>
              <a:t>Available here: http://mtshamptonroads.org/mtshr/?page_id=419</a:t>
            </a:r>
          </a:p>
          <a:p>
            <a:endParaRPr lang="en-US"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78</a:t>
            </a:fld>
            <a:endParaRPr lang="en-US"/>
          </a:p>
        </p:txBody>
      </p:sp>
    </p:spTree>
    <p:extLst>
      <p:ext uri="{BB962C8B-B14F-4D97-AF65-F5344CB8AC3E}">
        <p14:creationId xmlns:p14="http://schemas.microsoft.com/office/powerpoint/2010/main" val="28320329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Dr.</a:t>
            </a:r>
            <a:r>
              <a:rPr lang="en-US" baseline="0" dirty="0" smtClean="0"/>
              <a:t> Billy Sweet, NOAA CO-OPS, presentation at </a:t>
            </a:r>
            <a:r>
              <a:rPr lang="en-US" baseline="0" dirty="0" err="1" smtClean="0"/>
              <a:t>TechSurge</a:t>
            </a:r>
            <a:r>
              <a:rPr lang="en-US" baseline="0" dirty="0" smtClean="0"/>
              <a:t> 2014</a:t>
            </a:r>
          </a:p>
          <a:p>
            <a:r>
              <a:rPr lang="en-US" baseline="0" dirty="0" smtClean="0"/>
              <a:t>Available here: http://mtshamptonroads.org/mtshr/?page_id=419</a:t>
            </a:r>
          </a:p>
          <a:p>
            <a:endParaRPr lang="en-US"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79</a:t>
            </a:fld>
            <a:endParaRPr lang="en-US"/>
          </a:p>
        </p:txBody>
      </p:sp>
    </p:spTree>
    <p:extLst>
      <p:ext uri="{BB962C8B-B14F-4D97-AF65-F5344CB8AC3E}">
        <p14:creationId xmlns:p14="http://schemas.microsoft.com/office/powerpoint/2010/main" val="35412315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Volunteers occupied leveled bench marks with GPS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Performed during GPS Week (Mar 16-22)</a:t>
            </a:r>
          </a:p>
          <a:p>
            <a:r>
              <a:rPr lang="en-US" sz="1200" dirty="0" smtClean="0"/>
              <a:t>Record number of shared OPUS solutions</a:t>
            </a:r>
          </a:p>
          <a:p>
            <a:endParaRPr lang="en-US"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80</a:t>
            </a:fld>
            <a:endParaRPr lang="en-US"/>
          </a:p>
        </p:txBody>
      </p:sp>
    </p:spTree>
    <p:extLst>
      <p:ext uri="{BB962C8B-B14F-4D97-AF65-F5344CB8AC3E}">
        <p14:creationId xmlns:p14="http://schemas.microsoft.com/office/powerpoint/2010/main" val="1187201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DF94AA-D986-412A-925F-A36C2EA2940F}" type="slidenum">
              <a:rPr lang="en-US"/>
              <a:pPr fontAlgn="base">
                <a:spcBef>
                  <a:spcPct val="0"/>
                </a:spcBef>
                <a:spcAft>
                  <a:spcPct val="0"/>
                </a:spcAft>
              </a:pPr>
              <a:t>10</a:t>
            </a:fld>
            <a:endParaRPr lang="en-US"/>
          </a:p>
        </p:txBody>
      </p:sp>
      <p:sp>
        <p:nvSpPr>
          <p:cNvPr id="56323" name="Rectangle 2"/>
          <p:cNvSpPr>
            <a:spLocks noGrp="1" noRot="1" noChangeAspect="1" noChangeArrowheads="1" noTextEdit="1"/>
          </p:cNvSpPr>
          <p:nvPr>
            <p:ph type="sldImg"/>
          </p:nvPr>
        </p:nvSpPr>
        <p:spPr bwMode="auto">
          <a:xfrm>
            <a:off x="1181100" y="698500"/>
            <a:ext cx="4648200" cy="3486150"/>
          </a:xfrm>
          <a:noFill/>
          <a:ln>
            <a:solidFill>
              <a:srgbClr val="000000"/>
            </a:solidFill>
            <a:miter lim="800000"/>
            <a:headEnd/>
            <a:tailEnd/>
          </a:ln>
        </p:spPr>
      </p:sp>
      <p:sp>
        <p:nvSpPr>
          <p:cNvPr id="56324" name="Rectangle 3"/>
          <p:cNvSpPr>
            <a:spLocks noGrp="1" noChangeArrowheads="1"/>
          </p:cNvSpPr>
          <p:nvPr>
            <p:ph type="body" idx="1"/>
          </p:nvPr>
        </p:nvSpPr>
        <p:spPr bwMode="auto">
          <a:xfrm>
            <a:off x="701040" y="4415790"/>
            <a:ext cx="5608320" cy="4181767"/>
          </a:xfrm>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sz="1200" b="1" i="0" kern="1200" dirty="0" smtClean="0">
                <a:solidFill>
                  <a:schemeClr val="tx1"/>
                </a:solidFill>
                <a:effectLst/>
                <a:latin typeface="+mn-lt"/>
                <a:ea typeface="+mn-ea"/>
                <a:cs typeface="+mn-cs"/>
              </a:rPr>
              <a:t>Chesapeake Bay Operational Forecast System (CBOFS)</a:t>
            </a:r>
          </a:p>
          <a:p>
            <a:pPr eaLnBrk="1" hangingPunct="1">
              <a:spcBef>
                <a:spcPct val="0"/>
              </a:spcBef>
            </a:pPr>
            <a:endParaRPr lang="en-US" dirty="0" smtClean="0"/>
          </a:p>
          <a:p>
            <a:pPr eaLnBrk="1" hangingPunct="1">
              <a:spcBef>
                <a:spcPct val="0"/>
              </a:spcBef>
            </a:pPr>
            <a:r>
              <a:rPr lang="en-US" dirty="0" smtClean="0"/>
              <a:t>http://tidesandcurrents.noaa.gov/ofs/cbofs/cbofs.html</a:t>
            </a:r>
            <a:endParaRPr lang="en-US" dirty="0"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7C8878F-77F3-4BC4-B2C1-9733E460FA5C}" type="slidenum">
              <a:rPr lang="en-US">
                <a:solidFill>
                  <a:prstClr val="black"/>
                </a:solidFill>
              </a:rPr>
              <a:pPr>
                <a:defRPr/>
              </a:pPr>
              <a:t>11</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mn-lt"/>
                <a:ea typeface="+mn-ea"/>
                <a:cs typeface="+mn-cs"/>
              </a:rPr>
              <a:t>Chesapeake Bay OFS Water Level </a:t>
            </a:r>
            <a:r>
              <a:rPr lang="en-US" sz="1200" b="1" i="0" kern="1200" dirty="0" err="1" smtClean="0">
                <a:solidFill>
                  <a:schemeClr val="tx1"/>
                </a:solidFill>
                <a:effectLst/>
                <a:latin typeface="+mn-lt"/>
                <a:ea typeface="+mn-ea"/>
                <a:cs typeface="+mn-cs"/>
              </a:rPr>
              <a:t>Nowcast</a:t>
            </a:r>
            <a:endParaRPr lang="en-US" sz="1200" b="1" i="0" kern="1200" dirty="0" smtClean="0">
              <a:solidFill>
                <a:schemeClr val="tx1"/>
              </a:solidFill>
              <a:effectLst/>
              <a:latin typeface="+mn-lt"/>
              <a:ea typeface="+mn-ea"/>
              <a:cs typeface="+mn-cs"/>
            </a:endParaRPr>
          </a:p>
          <a:p>
            <a:endParaRPr lang="en-US" dirty="0" smtClean="0"/>
          </a:p>
          <a:p>
            <a:r>
              <a:rPr lang="en-US" dirty="0" smtClean="0"/>
              <a:t>http://tidesandcurrents.noaa.gov/ofs/ofs_animation.shtml?ofsregion=cb&amp;subdomain=0&amp;model_type=wl_nowcast</a:t>
            </a:r>
            <a:endParaRPr lang="en-US" dirty="0"/>
          </a:p>
        </p:txBody>
      </p:sp>
      <p:sp>
        <p:nvSpPr>
          <p:cNvPr id="4" name="Slide Number Placeholder 3"/>
          <p:cNvSpPr>
            <a:spLocks noGrp="1"/>
          </p:cNvSpPr>
          <p:nvPr>
            <p:ph type="sldNum" sz="quarter" idx="10"/>
          </p:nvPr>
        </p:nvSpPr>
        <p:spPr/>
        <p:txBody>
          <a:bodyPr/>
          <a:lstStyle/>
          <a:p>
            <a:pPr>
              <a:defRPr/>
            </a:pPr>
            <a:fld id="{9F2B328A-1FE0-4C2B-B0F3-7B86952227D2}" type="slidenum">
              <a:rPr lang="en-US" smtClean="0"/>
              <a:pPr>
                <a:defRPr/>
              </a:pPr>
              <a:t>12</a:t>
            </a:fld>
            <a:endParaRPr lang="en-US"/>
          </a:p>
        </p:txBody>
      </p:sp>
    </p:spTree>
    <p:extLst>
      <p:ext uri="{BB962C8B-B14F-4D97-AF65-F5344CB8AC3E}">
        <p14:creationId xmlns:p14="http://schemas.microsoft.com/office/powerpoint/2010/main" val="306819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http://oceanservice.noaa.gov/</a:t>
            </a:r>
          </a:p>
          <a:p>
            <a:pPr eaLnBrk="1" hangingPunct="1">
              <a:spcBef>
                <a:spcPct val="0"/>
              </a:spcBef>
            </a:pPr>
            <a:endParaRPr lang="en-US" altLang="en-US" dirty="0" smtClean="0"/>
          </a:p>
          <a:p>
            <a:pPr eaLnBrk="1" hangingPunct="1">
              <a:spcBef>
                <a:spcPct val="0"/>
              </a:spcBef>
            </a:pPr>
            <a:r>
              <a:rPr lang="en-US" altLang="en-US" dirty="0" smtClean="0"/>
              <a:t>Graphics </a:t>
            </a:r>
            <a:r>
              <a:rPr lang="en-US" altLang="en-US" dirty="0" smtClean="0"/>
              <a:t>(in order): Promoting Resilience to Hazards (SLR/Coastal Inundation Impact Assessments; Extreme Water Levels and Inundation Analysis; Foundational Data for Maritime Commerce, Transportation and Community Resilience). Weather Ready Nation-Marine Weather Forecasts (including Sea Ice Forecasts)). Community Livability (Coastal Change Analysis Program (C-CAP); Socio-Economics/ Social Science Analysis: E-NOW Application). Ensuring Safe, Efficient, Environmentally Sound Navigation (PORTS® System - The  U.S. Navy LPD ship, the USS New York  under the  Huey P. Long Bridge just north of downtown New Orleans, Mississippi River, June ‘09); E-NAV and Electronic Chart Products; Shoreline/ Precise Positioning Services.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30968CC-A43C-46B6-ABDC-0A70B50F725F}" type="datetimeFigureOut">
              <a:rPr lang="en-US" smtClean="0"/>
              <a:pPr>
                <a:defRPr/>
              </a:pPr>
              <a:t>10/1/2014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30CCA1-4B34-4A18-89BB-2F6F353A5C8A}" type="slidenum">
              <a:rPr lang="en-US" smtClean="0"/>
              <a:pPr>
                <a:defRPr/>
              </a:pPr>
              <a:t>‹#›</a:t>
            </a:fld>
            <a:endParaRPr lang="en-US"/>
          </a:p>
        </p:txBody>
      </p:sp>
    </p:spTree>
    <p:extLst>
      <p:ext uri="{BB962C8B-B14F-4D97-AF65-F5344CB8AC3E}">
        <p14:creationId xmlns:p14="http://schemas.microsoft.com/office/powerpoint/2010/main" val="2704671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11A29D-159D-49EB-943A-018E8EBF4BD4}" type="datetimeFigureOut">
              <a:rPr lang="en-US" smtClean="0"/>
              <a:pPr>
                <a:defRPr/>
              </a:pPr>
              <a:t>10/1/2014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A76B0A-E000-4906-B249-F14F5E4DF173}" type="slidenum">
              <a:rPr lang="en-US" smtClean="0"/>
              <a:pPr>
                <a:defRPr/>
              </a:pPr>
              <a:t>‹#›</a:t>
            </a:fld>
            <a:endParaRPr lang="en-US"/>
          </a:p>
        </p:txBody>
      </p:sp>
    </p:spTree>
    <p:extLst>
      <p:ext uri="{BB962C8B-B14F-4D97-AF65-F5344CB8AC3E}">
        <p14:creationId xmlns:p14="http://schemas.microsoft.com/office/powerpoint/2010/main" val="2435776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2C746E-0883-4BB2-9F17-C508FD22B5BB}" type="datetimeFigureOut">
              <a:rPr lang="en-US" smtClean="0"/>
              <a:pPr>
                <a:defRPr/>
              </a:pPr>
              <a:t>10/1/2014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42949A-740A-4F76-8CEE-60DA3EAAD6A6}" type="slidenum">
              <a:rPr lang="en-US" smtClean="0"/>
              <a:pPr>
                <a:defRPr/>
              </a:pPr>
              <a:t>‹#›</a:t>
            </a:fld>
            <a:endParaRPr lang="en-US"/>
          </a:p>
        </p:txBody>
      </p:sp>
    </p:spTree>
    <p:extLst>
      <p:ext uri="{BB962C8B-B14F-4D97-AF65-F5344CB8AC3E}">
        <p14:creationId xmlns:p14="http://schemas.microsoft.com/office/powerpoint/2010/main" val="2692083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C98DA1-CF5F-441F-B1C7-5D2B22C9CD6C}" type="datetimeFigureOut">
              <a:rPr lang="en-US" smtClean="0"/>
              <a:pPr>
                <a:defRPr/>
              </a:pPr>
              <a:t>10/1/2014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CF4D87-150E-4D93-A3FE-E809B11BE6D2}" type="slidenum">
              <a:rPr lang="en-US" smtClean="0"/>
              <a:pPr>
                <a:defRPr/>
              </a:pPr>
              <a:t>‹#›</a:t>
            </a:fld>
            <a:endParaRPr lang="en-US"/>
          </a:p>
        </p:txBody>
      </p:sp>
    </p:spTree>
    <p:extLst>
      <p:ext uri="{BB962C8B-B14F-4D97-AF65-F5344CB8AC3E}">
        <p14:creationId xmlns:p14="http://schemas.microsoft.com/office/powerpoint/2010/main" val="1263655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A977E9-8ABD-413B-9EF7-CFF897FB87F8}" type="datetimeFigureOut">
              <a:rPr lang="en-US" smtClean="0"/>
              <a:pPr>
                <a:defRPr/>
              </a:pPr>
              <a:t>10/1/2014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6184AF-289A-42D4-A8B8-139F1916F9BE}" type="slidenum">
              <a:rPr lang="en-US" smtClean="0"/>
              <a:pPr>
                <a:defRPr/>
              </a:pPr>
              <a:t>‹#›</a:t>
            </a:fld>
            <a:endParaRPr lang="en-US"/>
          </a:p>
        </p:txBody>
      </p:sp>
    </p:spTree>
    <p:extLst>
      <p:ext uri="{BB962C8B-B14F-4D97-AF65-F5344CB8AC3E}">
        <p14:creationId xmlns:p14="http://schemas.microsoft.com/office/powerpoint/2010/main" val="1346858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A6514A9-A351-4F18-8016-4573DC52977C}" type="datetimeFigureOut">
              <a:rPr lang="en-US" smtClean="0"/>
              <a:pPr>
                <a:defRPr/>
              </a:pPr>
              <a:t>10/1/2014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92880E-7C26-4566-BF3D-EED2D796E08A}" type="slidenum">
              <a:rPr lang="en-US" smtClean="0"/>
              <a:pPr>
                <a:defRPr/>
              </a:pPr>
              <a:t>‹#›</a:t>
            </a:fld>
            <a:endParaRPr lang="en-US"/>
          </a:p>
        </p:txBody>
      </p:sp>
    </p:spTree>
    <p:extLst>
      <p:ext uri="{BB962C8B-B14F-4D97-AF65-F5344CB8AC3E}">
        <p14:creationId xmlns:p14="http://schemas.microsoft.com/office/powerpoint/2010/main" val="3294783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EDC300E-F86F-4084-9266-455FD830452F}" type="datetimeFigureOut">
              <a:rPr lang="en-US" smtClean="0"/>
              <a:pPr>
                <a:defRPr/>
              </a:pPr>
              <a:t>10/1/2014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4592A59-0203-404C-8849-F8786E663778}" type="slidenum">
              <a:rPr lang="en-US" smtClean="0"/>
              <a:pPr>
                <a:defRPr/>
              </a:pPr>
              <a:t>‹#›</a:t>
            </a:fld>
            <a:endParaRPr lang="en-US"/>
          </a:p>
        </p:txBody>
      </p:sp>
    </p:spTree>
    <p:extLst>
      <p:ext uri="{BB962C8B-B14F-4D97-AF65-F5344CB8AC3E}">
        <p14:creationId xmlns:p14="http://schemas.microsoft.com/office/powerpoint/2010/main" val="26219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AA9654F-DE9A-4D4F-B187-A1E9E029E2B0}" type="datetimeFigureOut">
              <a:rPr lang="en-US" smtClean="0"/>
              <a:pPr>
                <a:defRPr/>
              </a:pPr>
              <a:t>10/1/2014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7FC2AE7-5927-4020-B48A-355403E6D253}" type="slidenum">
              <a:rPr lang="en-US" smtClean="0"/>
              <a:pPr>
                <a:defRPr/>
              </a:pPr>
              <a:t>‹#›</a:t>
            </a:fld>
            <a:endParaRPr lang="en-US"/>
          </a:p>
        </p:txBody>
      </p:sp>
    </p:spTree>
    <p:extLst>
      <p:ext uri="{BB962C8B-B14F-4D97-AF65-F5344CB8AC3E}">
        <p14:creationId xmlns:p14="http://schemas.microsoft.com/office/powerpoint/2010/main" val="134775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20A60DF-8F57-4348-AB90-02301D3E62D5}" type="datetimeFigureOut">
              <a:rPr lang="en-US" smtClean="0"/>
              <a:pPr>
                <a:defRPr/>
              </a:pPr>
              <a:t>10/1/2014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9B45F1C-92F0-4B81-B5EC-CCE3D18C5B24}" type="slidenum">
              <a:rPr lang="en-US" smtClean="0"/>
              <a:pPr>
                <a:defRPr/>
              </a:pPr>
              <a:t>‹#›</a:t>
            </a:fld>
            <a:endParaRPr lang="en-US"/>
          </a:p>
        </p:txBody>
      </p:sp>
    </p:spTree>
    <p:extLst>
      <p:ext uri="{BB962C8B-B14F-4D97-AF65-F5344CB8AC3E}">
        <p14:creationId xmlns:p14="http://schemas.microsoft.com/office/powerpoint/2010/main" val="225222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5DA222C-D313-49F3-8F8C-5E3DD5EADC0D}" type="datetimeFigureOut">
              <a:rPr lang="en-US" smtClean="0"/>
              <a:pPr>
                <a:defRPr/>
              </a:pPr>
              <a:t>10/1/2014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ED68D2-745B-438A-9429-E602C0F0D57E}" type="slidenum">
              <a:rPr lang="en-US" smtClean="0"/>
              <a:pPr>
                <a:defRPr/>
              </a:pPr>
              <a:t>‹#›</a:t>
            </a:fld>
            <a:endParaRPr lang="en-US"/>
          </a:p>
        </p:txBody>
      </p:sp>
    </p:spTree>
    <p:extLst>
      <p:ext uri="{BB962C8B-B14F-4D97-AF65-F5344CB8AC3E}">
        <p14:creationId xmlns:p14="http://schemas.microsoft.com/office/powerpoint/2010/main" val="89985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E034635-A844-47BA-8156-1D41CE3059E9}" type="datetimeFigureOut">
              <a:rPr lang="en-US" smtClean="0"/>
              <a:pPr>
                <a:defRPr/>
              </a:pPr>
              <a:t>10/1/2014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CE4387-A3E7-4128-AA18-5DECD4C6ABCD}" type="slidenum">
              <a:rPr lang="en-US" smtClean="0"/>
              <a:pPr>
                <a:defRPr/>
              </a:pPr>
              <a:t>‹#›</a:t>
            </a:fld>
            <a:endParaRPr lang="en-US"/>
          </a:p>
        </p:txBody>
      </p:sp>
    </p:spTree>
    <p:extLst>
      <p:ext uri="{BB962C8B-B14F-4D97-AF65-F5344CB8AC3E}">
        <p14:creationId xmlns:p14="http://schemas.microsoft.com/office/powerpoint/2010/main" val="2654043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4C8B50A9-AABF-459A-9F53-CE84754EA82B}" type="datetimeFigureOut">
              <a:rPr lang="en-US" smtClean="0"/>
              <a:pPr>
                <a:defRPr/>
              </a:pPr>
              <a:t>10/1/2014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4E655200-115A-4FE1-8C18-84242642380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6.xml"/><Relationship Id="rId7"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emf"/><Relationship Id="rId11" Type="http://schemas.openxmlformats.org/officeDocument/2006/relationships/image" Target="../media/image28.png"/><Relationship Id="rId5" Type="http://schemas.openxmlformats.org/officeDocument/2006/relationships/oleObject" Target="../embeddings/Microsoft_Word_97_-_2003_Document1.doc"/><Relationship Id="rId10" Type="http://schemas.openxmlformats.org/officeDocument/2006/relationships/image" Target="../media/image27.jpeg"/><Relationship Id="rId4" Type="http://schemas.openxmlformats.org/officeDocument/2006/relationships/oleObject" Target="../embeddings/oleObject1.bin"/><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tidesandcurrents.noaa.gov/models.html"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31.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5.jpg"/><Relationship Id="rId11" Type="http://schemas.openxmlformats.org/officeDocument/2006/relationships/image" Target="../media/image40.pn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hyperlink" Target="http://www.washingtonpost.com/business/economy/in-norfolk-evidence-of-climate-change-is-in-the-streets-at-high-tide/2014/05/31/fe3ae860-e71f-11e3-8f90-73e071f3d637_story.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washingtonpost.com/business/economy/in-norfolk-evidence-of-climate-change-is-in-the-streets-at-high-tide/2014/05/31/fe3ae860-e71f-11e3-8f90-73e071f3d637_story.html"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jpeg"/><Relationship Id="rId3" Type="http://schemas.openxmlformats.org/officeDocument/2006/relationships/image" Target="../media/image78.jpeg"/><Relationship Id="rId7" Type="http://schemas.openxmlformats.org/officeDocument/2006/relationships/image" Target="../media/image82.png"/><Relationship Id="rId12" Type="http://schemas.openxmlformats.org/officeDocument/2006/relationships/image" Target="../media/image8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 Id="rId14" Type="http://schemas.openxmlformats.org/officeDocument/2006/relationships/image" Target="../media/image8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www.vims.edu/cbnerr/CBSSC/"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112.png"/><Relationship Id="rId4" Type="http://schemas.openxmlformats.org/officeDocument/2006/relationships/image" Target="../media/image111.jpeg"/></Relationships>
</file>

<file path=ppt/slides/_rels/slide51.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notesSlide" Target="../notesSlides/notesSlide34.xml"/><Relationship Id="rId7" Type="http://schemas.openxmlformats.org/officeDocument/2006/relationships/oleObject" Target="../embeddings/Microsoft_Excel_97-2003_Worksheet2.xls"/><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15.jpeg"/><Relationship Id="rId4" Type="http://schemas.openxmlformats.org/officeDocument/2006/relationships/image" Target="../media/image114.jpeg"/></Relationships>
</file>

<file path=ppt/slides/_rels/slide52.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image" Target="../media/image126.jpeg"/><Relationship Id="rId3" Type="http://schemas.openxmlformats.org/officeDocument/2006/relationships/notesSlide" Target="../notesSlides/notesSlide35.xml"/><Relationship Id="rId7" Type="http://schemas.openxmlformats.org/officeDocument/2006/relationships/image" Target="../media/image120.jpeg"/><Relationship Id="rId12" Type="http://schemas.openxmlformats.org/officeDocument/2006/relationships/image" Target="../media/image125.png"/><Relationship Id="rId17" Type="http://schemas.openxmlformats.org/officeDocument/2006/relationships/image" Target="../media/image127.jpeg"/><Relationship Id="rId2" Type="http://schemas.openxmlformats.org/officeDocument/2006/relationships/slideLayout" Target="../slideLayouts/slideLayout7.xml"/><Relationship Id="rId16" Type="http://schemas.openxmlformats.org/officeDocument/2006/relationships/image" Target="../media/image116.emf"/><Relationship Id="rId1" Type="http://schemas.openxmlformats.org/officeDocument/2006/relationships/vmlDrawing" Target="../drawings/vmlDrawing3.vml"/><Relationship Id="rId6" Type="http://schemas.openxmlformats.org/officeDocument/2006/relationships/image" Target="../media/image119.png"/><Relationship Id="rId11" Type="http://schemas.openxmlformats.org/officeDocument/2006/relationships/image" Target="../media/image124.jpeg"/><Relationship Id="rId5" Type="http://schemas.openxmlformats.org/officeDocument/2006/relationships/image" Target="../media/image118.png"/><Relationship Id="rId15" Type="http://schemas.openxmlformats.org/officeDocument/2006/relationships/oleObject" Target="../embeddings/Microsoft_Excel_97-2003_Worksheet3.xls"/><Relationship Id="rId10" Type="http://schemas.openxmlformats.org/officeDocument/2006/relationships/image" Target="../media/image123.png"/><Relationship Id="rId4" Type="http://schemas.openxmlformats.org/officeDocument/2006/relationships/image" Target="../media/image117.jpeg"/><Relationship Id="rId9" Type="http://schemas.openxmlformats.org/officeDocument/2006/relationships/image" Target="../media/image122.jpeg"/><Relationship Id="rId14" Type="http://schemas.openxmlformats.org/officeDocument/2006/relationships/oleObject" Target="../embeddings/oleObject3.bin"/></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9.png"/></Relationships>
</file>

<file path=ppt/slides/_rels/slide5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33.jpeg"/><Relationship Id="rId4" Type="http://schemas.openxmlformats.org/officeDocument/2006/relationships/image" Target="../media/image132.jpeg"/></Relationships>
</file>

<file path=ppt/slides/_rels/slide5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5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6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5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9.jpeg"/></Relationships>
</file>

<file path=ppt/slides/_rels/slide6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csc.noaa.gov/slr/viewer/"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tidesandcurrents.noaa.gov/publications/NOAA_Technical_Report_NOS_COOPS_073.pdf"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hyperlink" Target="http://tidesandcurrents.noaa.gov/publications/Technical_Report_NOS_CO-OPS_065.pdf" TargetMode="External"/><Relationship Id="rId4" Type="http://schemas.openxmlformats.org/officeDocument/2006/relationships/image" Target="../media/image164.png"/></Relationships>
</file>

<file path=ppt/slides/_rels/slide7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17.jpe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normAutofit fontScale="90000"/>
          </a:bodyPr>
          <a:lstStyle/>
          <a:p>
            <a:pPr eaLnBrk="1" hangingPunct="1"/>
            <a:r>
              <a:rPr lang="en-US" altLang="en-US" sz="4900" dirty="0" smtClean="0"/>
              <a:t>NOAA Sentinel Site Program: </a:t>
            </a:r>
            <a:br>
              <a:rPr lang="en-US" altLang="en-US" sz="4900" dirty="0" smtClean="0"/>
            </a:br>
            <a:r>
              <a:rPr lang="en-US" altLang="en-US" sz="4000" dirty="0" smtClean="0"/>
              <a:t>Sea Level Rise and Coastal Inundation </a:t>
            </a:r>
          </a:p>
        </p:txBody>
      </p:sp>
      <p:sp>
        <p:nvSpPr>
          <p:cNvPr id="2" name="Subtitle 1"/>
          <p:cNvSpPr>
            <a:spLocks noGrp="1"/>
          </p:cNvSpPr>
          <p:nvPr>
            <p:ph type="subTitle" idx="1"/>
          </p:nvPr>
        </p:nvSpPr>
        <p:spPr>
          <a:xfrm>
            <a:off x="1371600" y="3886200"/>
            <a:ext cx="6400800" cy="2133600"/>
          </a:xfrm>
        </p:spPr>
        <p:txBody>
          <a:bodyPr>
            <a:noAutofit/>
          </a:bodyPr>
          <a:lstStyle/>
          <a:p>
            <a:r>
              <a:rPr lang="en-US" altLang="en-US" sz="1800" dirty="0" smtClean="0">
                <a:solidFill>
                  <a:schemeClr val="tx1"/>
                </a:solidFill>
              </a:rPr>
              <a:t>Virginia Association of Surveyors Fall Seminar:  </a:t>
            </a:r>
          </a:p>
          <a:p>
            <a:r>
              <a:rPr lang="en-US" altLang="en-US" sz="1800" dirty="0" smtClean="0">
                <a:solidFill>
                  <a:schemeClr val="tx1"/>
                </a:solidFill>
              </a:rPr>
              <a:t>Sea Level Rise and Subsidence</a:t>
            </a:r>
          </a:p>
          <a:p>
            <a:endParaRPr lang="en-US" altLang="en-US" sz="1800" dirty="0" smtClean="0">
              <a:solidFill>
                <a:schemeClr val="tx1"/>
              </a:solidFill>
            </a:endParaRPr>
          </a:p>
          <a:p>
            <a:r>
              <a:rPr lang="en-US" altLang="en-US" sz="1800" dirty="0" smtClean="0">
                <a:solidFill>
                  <a:schemeClr val="tx1"/>
                </a:solidFill>
              </a:rPr>
              <a:t>September 19</a:t>
            </a:r>
            <a:r>
              <a:rPr lang="en-US" altLang="en-US" sz="1800" baseline="30000" dirty="0" smtClean="0">
                <a:solidFill>
                  <a:schemeClr val="tx1"/>
                </a:solidFill>
              </a:rPr>
              <a:t>th</a:t>
            </a:r>
            <a:r>
              <a:rPr lang="en-US" altLang="en-US" sz="1800" dirty="0">
                <a:solidFill>
                  <a:schemeClr val="tx1"/>
                </a:solidFill>
              </a:rPr>
              <a:t>,</a:t>
            </a:r>
            <a:r>
              <a:rPr lang="en-US" altLang="en-US" sz="1800" dirty="0" smtClean="0">
                <a:solidFill>
                  <a:schemeClr val="tx1"/>
                </a:solidFill>
              </a:rPr>
              <a:t> 2014</a:t>
            </a:r>
          </a:p>
          <a:p>
            <a:endParaRPr lang="en-US" altLang="en-US" sz="1800" dirty="0">
              <a:solidFill>
                <a:schemeClr val="tx1"/>
              </a:solidFill>
            </a:endParaRPr>
          </a:p>
          <a:p>
            <a:r>
              <a:rPr lang="en-US" altLang="en-US" sz="1800" dirty="0" smtClean="0">
                <a:solidFill>
                  <a:schemeClr val="tx1"/>
                </a:solidFill>
              </a:rPr>
              <a:t>Galen Scott</a:t>
            </a:r>
          </a:p>
          <a:p>
            <a:r>
              <a:rPr lang="en-US" altLang="en-US" sz="1800" dirty="0" smtClean="0">
                <a:solidFill>
                  <a:schemeClr val="tx1"/>
                </a:solidFill>
              </a:rPr>
              <a:t>National Geodetic Survey</a:t>
            </a:r>
            <a:endParaRPr lang="en-US" altLang="en-US" sz="1800" dirty="0">
              <a:solidFill>
                <a:schemeClr val="tx1"/>
              </a:solidFill>
            </a:endParaRPr>
          </a:p>
          <a:p>
            <a:endParaRPr lang="en-US" sz="18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152400" y="533400"/>
            <a:ext cx="8991600" cy="914400"/>
          </a:xfrm>
        </p:spPr>
        <p:txBody>
          <a:bodyPr/>
          <a:lstStyle/>
          <a:p>
            <a:r>
              <a:rPr lang="en-US" sz="3600" dirty="0" smtClean="0">
                <a:latin typeface="Times New Roman" pitchFamily="18" charset="0"/>
              </a:rPr>
              <a:t>NOAA Data</a:t>
            </a:r>
            <a:r>
              <a:rPr lang="en-US" sz="3600" dirty="0">
                <a:latin typeface="Times New Roman" pitchFamily="18" charset="0"/>
              </a:rPr>
              <a:t>, </a:t>
            </a:r>
            <a:r>
              <a:rPr lang="en-US" sz="3600" dirty="0" smtClean="0">
                <a:latin typeface="Times New Roman" pitchFamily="18" charset="0"/>
              </a:rPr>
              <a:t>Models, and Tools</a:t>
            </a:r>
            <a:br>
              <a:rPr lang="en-US" sz="3600" dirty="0" smtClean="0">
                <a:latin typeface="Times New Roman" pitchFamily="18" charset="0"/>
              </a:rPr>
            </a:br>
            <a:r>
              <a:rPr lang="en-US" sz="3600" dirty="0" smtClean="0">
                <a:latin typeface="Times New Roman" pitchFamily="18" charset="0"/>
              </a:rPr>
              <a:t>for Informing Adaptation Decisions</a:t>
            </a:r>
          </a:p>
        </p:txBody>
      </p:sp>
      <p:sp>
        <p:nvSpPr>
          <p:cNvPr id="1028" name="Rectangle 3"/>
          <p:cNvSpPr>
            <a:spLocks noGrp="1" noChangeArrowheads="1"/>
          </p:cNvSpPr>
          <p:nvPr>
            <p:ph type="body" idx="1"/>
          </p:nvPr>
        </p:nvSpPr>
        <p:spPr>
          <a:xfrm>
            <a:off x="0" y="1905000"/>
            <a:ext cx="4572000" cy="609600"/>
          </a:xfrm>
        </p:spPr>
        <p:txBody>
          <a:bodyPr/>
          <a:lstStyle/>
          <a:p>
            <a:pPr>
              <a:buClrTx/>
              <a:buFont typeface="Arial" charset="0"/>
              <a:buChar char="•"/>
            </a:pPr>
            <a:r>
              <a:rPr lang="en-US" sz="2800" smtClean="0">
                <a:latin typeface="Times New Roman" pitchFamily="18" charset="0"/>
              </a:rPr>
              <a:t>Water level data</a:t>
            </a:r>
          </a:p>
        </p:txBody>
      </p:sp>
      <p:graphicFrame>
        <p:nvGraphicFramePr>
          <p:cNvPr id="1026" name="Object 2"/>
          <p:cNvGraphicFramePr>
            <a:graphicFrameLocks noChangeAspect="1"/>
          </p:cNvGraphicFramePr>
          <p:nvPr/>
        </p:nvGraphicFramePr>
        <p:xfrm>
          <a:off x="3657600" y="2971800"/>
          <a:ext cx="1828800" cy="1274763"/>
        </p:xfrm>
        <a:graphic>
          <a:graphicData uri="http://schemas.openxmlformats.org/presentationml/2006/ole">
            <mc:AlternateContent xmlns:mc="http://schemas.openxmlformats.org/markup-compatibility/2006">
              <mc:Choice xmlns:v="urn:schemas-microsoft-com:vml" Requires="v">
                <p:oleObj spid="_x0000_s7197" name="Document" r:id="rId5" imgW="4204979" imgH="2949922" progId="Word.Document.8">
                  <p:embed/>
                </p:oleObj>
              </mc:Choice>
              <mc:Fallback>
                <p:oleObj name="Document" r:id="rId5" imgW="4204979" imgH="294992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2971800"/>
                        <a:ext cx="1828800"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9" name="Picture 5" descr="beaufort_grid_bathytopo"/>
          <p:cNvPicPr>
            <a:picLocks noChangeAspect="1" noChangeArrowheads="1"/>
          </p:cNvPicPr>
          <p:nvPr/>
        </p:nvPicPr>
        <p:blipFill>
          <a:blip r:embed="rId7" cstate="print"/>
          <a:srcRect/>
          <a:stretch>
            <a:fillRect/>
          </a:stretch>
        </p:blipFill>
        <p:spPr bwMode="auto">
          <a:xfrm>
            <a:off x="4191000" y="1600200"/>
            <a:ext cx="1752600" cy="1249363"/>
          </a:xfrm>
          <a:prstGeom prst="rect">
            <a:avLst/>
          </a:prstGeom>
          <a:noFill/>
          <a:ln w="12700">
            <a:solidFill>
              <a:schemeClr val="tx1"/>
            </a:solidFill>
            <a:miter lim="800000"/>
            <a:headEnd/>
            <a:tailEnd/>
          </a:ln>
        </p:spPr>
      </p:pic>
      <p:pic>
        <p:nvPicPr>
          <p:cNvPr id="1030" name="Picture 6"/>
          <p:cNvPicPr>
            <a:picLocks noChangeAspect="1" noChangeArrowheads="1"/>
          </p:cNvPicPr>
          <p:nvPr/>
        </p:nvPicPr>
        <p:blipFill>
          <a:blip r:embed="rId8" cstate="print"/>
          <a:srcRect t="19513" b="12195"/>
          <a:stretch>
            <a:fillRect/>
          </a:stretch>
        </p:blipFill>
        <p:spPr bwMode="auto">
          <a:xfrm>
            <a:off x="6781800" y="4581525"/>
            <a:ext cx="2133600" cy="1668463"/>
          </a:xfrm>
          <a:prstGeom prst="rect">
            <a:avLst/>
          </a:prstGeom>
          <a:noFill/>
          <a:ln w="9525">
            <a:noFill/>
            <a:miter lim="800000"/>
            <a:headEnd/>
            <a:tailEnd/>
          </a:ln>
        </p:spPr>
      </p:pic>
      <p:sp>
        <p:nvSpPr>
          <p:cNvPr id="1031" name="Rectangle 7"/>
          <p:cNvSpPr>
            <a:spLocks noChangeArrowheads="1"/>
          </p:cNvSpPr>
          <p:nvPr/>
        </p:nvSpPr>
        <p:spPr bwMode="auto">
          <a:xfrm>
            <a:off x="0" y="2408238"/>
            <a:ext cx="4572000" cy="563562"/>
          </a:xfrm>
          <a:prstGeom prst="rect">
            <a:avLst/>
          </a:prstGeom>
          <a:noFill/>
          <a:ln w="9525">
            <a:noFill/>
            <a:miter lim="800000"/>
            <a:headEnd/>
            <a:tailEnd/>
          </a:ln>
        </p:spPr>
        <p:txBody>
          <a:bodyPr/>
          <a:lstStyle/>
          <a:p>
            <a:pPr marL="342900" indent="-342900">
              <a:spcBef>
                <a:spcPct val="20000"/>
              </a:spcBef>
              <a:buFontTx/>
              <a:buChar char="•"/>
            </a:pPr>
            <a:r>
              <a:rPr lang="en-US" sz="2800">
                <a:latin typeface="Times New Roman" pitchFamily="18" charset="0"/>
              </a:rPr>
              <a:t>Geodetic Data</a:t>
            </a:r>
          </a:p>
        </p:txBody>
      </p:sp>
      <p:sp>
        <p:nvSpPr>
          <p:cNvPr id="1032" name="Rectangle 8"/>
          <p:cNvSpPr>
            <a:spLocks noChangeArrowheads="1"/>
          </p:cNvSpPr>
          <p:nvPr/>
        </p:nvSpPr>
        <p:spPr bwMode="auto">
          <a:xfrm>
            <a:off x="0" y="2971800"/>
            <a:ext cx="4572000" cy="762000"/>
          </a:xfrm>
          <a:prstGeom prst="rect">
            <a:avLst/>
          </a:prstGeom>
          <a:noFill/>
          <a:ln w="9525">
            <a:noFill/>
            <a:miter lim="800000"/>
            <a:headEnd/>
            <a:tailEnd/>
          </a:ln>
        </p:spPr>
        <p:txBody>
          <a:bodyPr/>
          <a:lstStyle/>
          <a:p>
            <a:pPr marL="342900" indent="-342900">
              <a:spcBef>
                <a:spcPct val="20000"/>
              </a:spcBef>
              <a:buFontTx/>
              <a:buChar char="•"/>
            </a:pPr>
            <a:r>
              <a:rPr lang="en-US" sz="2800">
                <a:latin typeface="Times New Roman" pitchFamily="18" charset="0"/>
              </a:rPr>
              <a:t>Geophysical data</a:t>
            </a:r>
          </a:p>
        </p:txBody>
      </p:sp>
      <p:sp>
        <p:nvSpPr>
          <p:cNvPr id="1033" name="Rectangle 9"/>
          <p:cNvSpPr>
            <a:spLocks noChangeArrowheads="1"/>
          </p:cNvSpPr>
          <p:nvPr/>
        </p:nvSpPr>
        <p:spPr bwMode="auto">
          <a:xfrm>
            <a:off x="0" y="3505200"/>
            <a:ext cx="4572000" cy="533400"/>
          </a:xfrm>
          <a:prstGeom prst="rect">
            <a:avLst/>
          </a:prstGeom>
          <a:noFill/>
          <a:ln w="9525">
            <a:noFill/>
            <a:miter lim="800000"/>
            <a:headEnd/>
            <a:tailEnd/>
          </a:ln>
        </p:spPr>
        <p:txBody>
          <a:bodyPr/>
          <a:lstStyle/>
          <a:p>
            <a:pPr marL="342900" indent="-342900">
              <a:spcBef>
                <a:spcPct val="20000"/>
              </a:spcBef>
              <a:buFontTx/>
              <a:buChar char="•"/>
            </a:pPr>
            <a:r>
              <a:rPr lang="en-US" sz="2800">
                <a:latin typeface="Times New Roman" pitchFamily="18" charset="0"/>
              </a:rPr>
              <a:t>Models</a:t>
            </a:r>
          </a:p>
        </p:txBody>
      </p:sp>
      <p:sp>
        <p:nvSpPr>
          <p:cNvPr id="1034" name="Rectangle 10"/>
          <p:cNvSpPr>
            <a:spLocks noChangeArrowheads="1"/>
          </p:cNvSpPr>
          <p:nvPr/>
        </p:nvSpPr>
        <p:spPr bwMode="auto">
          <a:xfrm>
            <a:off x="0" y="4038600"/>
            <a:ext cx="4572000" cy="609600"/>
          </a:xfrm>
          <a:prstGeom prst="rect">
            <a:avLst/>
          </a:prstGeom>
          <a:noFill/>
          <a:ln w="9525">
            <a:noFill/>
            <a:miter lim="800000"/>
            <a:headEnd/>
            <a:tailEnd/>
          </a:ln>
        </p:spPr>
        <p:txBody>
          <a:bodyPr/>
          <a:lstStyle/>
          <a:p>
            <a:pPr marL="342900" indent="-342900">
              <a:spcBef>
                <a:spcPct val="20000"/>
              </a:spcBef>
              <a:buFontTx/>
              <a:buChar char="•"/>
            </a:pPr>
            <a:r>
              <a:rPr lang="en-US" sz="2800">
                <a:latin typeface="Times New Roman" pitchFamily="18" charset="0"/>
              </a:rPr>
              <a:t>Transformation programs</a:t>
            </a:r>
          </a:p>
        </p:txBody>
      </p:sp>
      <p:sp>
        <p:nvSpPr>
          <p:cNvPr id="1035" name="Rectangle 11"/>
          <p:cNvSpPr>
            <a:spLocks noChangeArrowheads="1"/>
          </p:cNvSpPr>
          <p:nvPr/>
        </p:nvSpPr>
        <p:spPr bwMode="auto">
          <a:xfrm>
            <a:off x="0" y="4648200"/>
            <a:ext cx="4572000" cy="609600"/>
          </a:xfrm>
          <a:prstGeom prst="rect">
            <a:avLst/>
          </a:prstGeom>
          <a:noFill/>
          <a:ln w="9525">
            <a:noFill/>
            <a:miter lim="800000"/>
            <a:headEnd/>
            <a:tailEnd/>
          </a:ln>
        </p:spPr>
        <p:txBody>
          <a:bodyPr/>
          <a:lstStyle/>
          <a:p>
            <a:pPr marL="342900" indent="-342900">
              <a:spcBef>
                <a:spcPct val="20000"/>
              </a:spcBef>
              <a:buFontTx/>
              <a:buChar char="•"/>
            </a:pPr>
            <a:r>
              <a:rPr lang="en-US" sz="2800">
                <a:latin typeface="Times New Roman" pitchFamily="18" charset="0"/>
              </a:rPr>
              <a:t>GIS applications</a:t>
            </a:r>
          </a:p>
        </p:txBody>
      </p:sp>
      <p:pic>
        <p:nvPicPr>
          <p:cNvPr id="1036" name="Picture 12" descr="Hoopers NWLON"/>
          <p:cNvPicPr>
            <a:picLocks noChangeAspect="1" noChangeArrowheads="1"/>
          </p:cNvPicPr>
          <p:nvPr/>
        </p:nvPicPr>
        <p:blipFill>
          <a:blip r:embed="rId9" cstate="print"/>
          <a:srcRect/>
          <a:stretch>
            <a:fillRect/>
          </a:stretch>
        </p:blipFill>
        <p:spPr bwMode="auto">
          <a:xfrm>
            <a:off x="5943600" y="3276600"/>
            <a:ext cx="2819400" cy="1198563"/>
          </a:xfrm>
          <a:prstGeom prst="rect">
            <a:avLst/>
          </a:prstGeom>
          <a:noFill/>
          <a:ln w="9525">
            <a:noFill/>
            <a:miter lim="800000"/>
            <a:headEnd/>
            <a:tailEnd/>
          </a:ln>
        </p:spPr>
      </p:pic>
      <p:pic>
        <p:nvPicPr>
          <p:cNvPr id="1037" name="Picture 13" descr="usgg2003"/>
          <p:cNvPicPr>
            <a:picLocks noChangeAspect="1" noChangeArrowheads="1"/>
          </p:cNvPicPr>
          <p:nvPr/>
        </p:nvPicPr>
        <p:blipFill>
          <a:blip r:embed="rId10" cstate="print"/>
          <a:srcRect t="2921" b="22298"/>
          <a:stretch>
            <a:fillRect/>
          </a:stretch>
        </p:blipFill>
        <p:spPr bwMode="auto">
          <a:xfrm>
            <a:off x="6096000" y="1524000"/>
            <a:ext cx="2819400" cy="1712913"/>
          </a:xfrm>
          <a:prstGeom prst="rect">
            <a:avLst/>
          </a:prstGeom>
          <a:noFill/>
          <a:ln w="9525">
            <a:noFill/>
            <a:miter lim="800000"/>
            <a:headEnd/>
            <a:tailEnd/>
          </a:ln>
        </p:spPr>
      </p:pic>
      <p:pic>
        <p:nvPicPr>
          <p:cNvPr id="1038" name="Picture 14">
            <a:hlinkClick r:id="" action="ppaction://hlinkshowjump?jump=nextslide"/>
          </p:cNvPr>
          <p:cNvPicPr>
            <a:picLocks noChangeAspect="1" noChangeArrowheads="1"/>
          </p:cNvPicPr>
          <p:nvPr/>
        </p:nvPicPr>
        <p:blipFill>
          <a:blip r:embed="rId11" cstate="print"/>
          <a:srcRect/>
          <a:stretch>
            <a:fillRect/>
          </a:stretch>
        </p:blipFill>
        <p:spPr bwMode="auto">
          <a:xfrm>
            <a:off x="4267200" y="4476750"/>
            <a:ext cx="2362200" cy="1771650"/>
          </a:xfrm>
          <a:prstGeom prst="rect">
            <a:avLst/>
          </a:prstGeom>
          <a:noFill/>
          <a:ln w="9525">
            <a:noFill/>
            <a:miter lim="800000"/>
            <a:headEnd/>
            <a:tailEnd/>
          </a:ln>
        </p:spPr>
      </p:pic>
      <p:sp>
        <p:nvSpPr>
          <p:cNvPr id="1039" name="Rectangle 15"/>
          <p:cNvSpPr>
            <a:spLocks noChangeArrowheads="1"/>
          </p:cNvSpPr>
          <p:nvPr/>
        </p:nvSpPr>
        <p:spPr bwMode="auto">
          <a:xfrm>
            <a:off x="0" y="5257800"/>
            <a:ext cx="4572000" cy="609600"/>
          </a:xfrm>
          <a:prstGeom prst="rect">
            <a:avLst/>
          </a:prstGeom>
          <a:noFill/>
          <a:ln w="9525">
            <a:noFill/>
            <a:miter lim="800000"/>
            <a:headEnd/>
            <a:tailEnd/>
          </a:ln>
        </p:spPr>
        <p:txBody>
          <a:bodyPr/>
          <a:lstStyle/>
          <a:p>
            <a:pPr marL="342900" indent="-342900">
              <a:spcBef>
                <a:spcPct val="20000"/>
              </a:spcBef>
              <a:buFontTx/>
              <a:buChar char="•"/>
            </a:pPr>
            <a:r>
              <a:rPr lang="en-US" sz="2800">
                <a:latin typeface="Times New Roman" pitchFamily="18" charset="0"/>
              </a:rPr>
              <a:t>Subsidence/Crustal Movement</a:t>
            </a:r>
          </a:p>
          <a:p>
            <a:pPr marL="342900" indent="-342900">
              <a:spcBef>
                <a:spcPct val="20000"/>
              </a:spcBef>
            </a:pPr>
            <a:endParaRPr lang="en-US" sz="2800">
              <a:latin typeface="Times New Roman" pitchFamily="18" charset="0"/>
            </a:endParaRPr>
          </a:p>
        </p:txBody>
      </p:sp>
    </p:spTree>
    <p:extLst>
      <p:ext uri="{BB962C8B-B14F-4D97-AF65-F5344CB8AC3E}">
        <p14:creationId xmlns:p14="http://schemas.microsoft.com/office/powerpoint/2010/main" val="259427953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201009021200_CBOFS2_wl_camb_big.png"/>
          <p:cNvPicPr>
            <a:picLocks noChangeAspect="1"/>
          </p:cNvPicPr>
          <p:nvPr/>
        </p:nvPicPr>
        <p:blipFill>
          <a:blip r:embed="rId3" cstate="print"/>
          <a:srcRect/>
          <a:stretch>
            <a:fillRect/>
          </a:stretch>
        </p:blipFill>
        <p:spPr bwMode="auto">
          <a:xfrm>
            <a:off x="6400800" y="5130249"/>
            <a:ext cx="2209800" cy="1754188"/>
          </a:xfrm>
          <a:prstGeom prst="rect">
            <a:avLst/>
          </a:prstGeom>
          <a:noFill/>
          <a:ln w="9525">
            <a:noFill/>
            <a:miter lim="800000"/>
            <a:headEnd/>
            <a:tailEnd/>
          </a:ln>
        </p:spPr>
      </p:pic>
      <p:sp>
        <p:nvSpPr>
          <p:cNvPr id="4" name="Title 4"/>
          <p:cNvSpPr>
            <a:spLocks noGrp="1"/>
          </p:cNvSpPr>
          <p:nvPr>
            <p:ph type="title"/>
          </p:nvPr>
        </p:nvSpPr>
        <p:spPr>
          <a:xfrm>
            <a:off x="-34119" y="419100"/>
            <a:ext cx="8111319" cy="838200"/>
          </a:xfrm>
        </p:spPr>
        <p:txBody>
          <a:bodyPr rtlCol="0">
            <a:normAutofit/>
          </a:bodyPr>
          <a:lstStyle/>
          <a:p>
            <a:pPr algn="l" eaLnBrk="1" fontAlgn="auto" hangingPunct="1">
              <a:spcAft>
                <a:spcPts val="0"/>
              </a:spcAft>
              <a:defRPr/>
            </a:pPr>
            <a:r>
              <a:rPr lang="en-US" sz="2800" b="1" dirty="0" smtClean="0">
                <a:cs typeface="Arial" pitchFamily="34" charset="0"/>
              </a:rPr>
              <a:t>NOAA Coastal Operational Forecast System</a:t>
            </a:r>
            <a:endParaRPr lang="en-US" sz="2800" b="1" dirty="0" smtClean="0">
              <a:solidFill>
                <a:srgbClr val="F2F2F2"/>
              </a:solidFill>
              <a:ea typeface="+mn-ea"/>
              <a:cs typeface="Arial" pitchFamily="34" charset="0"/>
            </a:endParaRPr>
          </a:p>
        </p:txBody>
      </p:sp>
      <p:sp>
        <p:nvSpPr>
          <p:cNvPr id="16386" name="Subtitle 3"/>
          <p:cNvSpPr>
            <a:spLocks noGrp="1"/>
          </p:cNvSpPr>
          <p:nvPr>
            <p:ph idx="1"/>
          </p:nvPr>
        </p:nvSpPr>
        <p:spPr>
          <a:xfrm>
            <a:off x="0" y="1524000"/>
            <a:ext cx="6324601" cy="4953000"/>
          </a:xfrm>
        </p:spPr>
        <p:txBody>
          <a:bodyPr rtlCol="0">
            <a:noAutofit/>
          </a:bodyPr>
          <a:lstStyle/>
          <a:p>
            <a:pPr eaLnBrk="1" fontAlgn="auto" hangingPunct="1">
              <a:lnSpc>
                <a:spcPct val="90000"/>
              </a:lnSpc>
              <a:spcAft>
                <a:spcPts val="0"/>
              </a:spcAft>
              <a:defRPr/>
            </a:pPr>
            <a:r>
              <a:rPr lang="en-US" sz="2400" dirty="0" smtClean="0">
                <a:cs typeface="Arial" pitchFamily="34" charset="0"/>
              </a:rPr>
              <a:t>Coastal ocean backbone to support navigation, hazards response, ecological </a:t>
            </a:r>
          </a:p>
          <a:p>
            <a:pPr eaLnBrk="1" fontAlgn="auto" hangingPunct="1">
              <a:lnSpc>
                <a:spcPct val="90000"/>
              </a:lnSpc>
              <a:spcAft>
                <a:spcPts val="0"/>
              </a:spcAft>
              <a:buFont typeface="Arial" pitchFamily="34" charset="0"/>
              <a:buChar char="•"/>
              <a:defRPr/>
            </a:pPr>
            <a:endParaRPr lang="en-US" sz="2400" dirty="0" smtClean="0">
              <a:cs typeface="Arial" pitchFamily="34" charset="0"/>
            </a:endParaRPr>
          </a:p>
          <a:p>
            <a:pPr eaLnBrk="1" fontAlgn="auto" hangingPunct="1">
              <a:lnSpc>
                <a:spcPct val="90000"/>
              </a:lnSpc>
              <a:spcAft>
                <a:spcPts val="0"/>
              </a:spcAft>
              <a:buFont typeface="Arial" pitchFamily="34" charset="0"/>
              <a:buChar char="•"/>
              <a:defRPr/>
            </a:pPr>
            <a:r>
              <a:rPr lang="en-US" sz="2400" dirty="0" smtClean="0">
                <a:cs typeface="Arial" pitchFamily="34" charset="0"/>
              </a:rPr>
              <a:t>Web products used daily by coastal managers, maritime, navigation and emergency response communities.</a:t>
            </a:r>
            <a:endParaRPr lang="en-US" sz="2400" b="1" dirty="0" smtClean="0">
              <a:cs typeface="Arial" pitchFamily="34" charset="0"/>
            </a:endParaRPr>
          </a:p>
          <a:p>
            <a:pPr marL="341313" indent="-341313" eaLnBrk="1" fontAlgn="auto" hangingPunct="1">
              <a:lnSpc>
                <a:spcPct val="90000"/>
              </a:lnSpc>
              <a:spcAft>
                <a:spcPts val="0"/>
              </a:spcAft>
              <a:buFont typeface="Arial" pitchFamily="34" charset="0"/>
              <a:buNone/>
              <a:defRPr/>
            </a:pPr>
            <a:endParaRPr lang="en-US" sz="2000" b="1" dirty="0" smtClean="0">
              <a:cs typeface="Arial" pitchFamily="34" charset="0"/>
            </a:endParaRPr>
          </a:p>
          <a:p>
            <a:pPr marL="341313" indent="-341313" eaLnBrk="1" fontAlgn="auto" hangingPunct="1">
              <a:lnSpc>
                <a:spcPct val="90000"/>
              </a:lnSpc>
              <a:spcAft>
                <a:spcPts val="0"/>
              </a:spcAft>
              <a:buFont typeface="Arial" pitchFamily="34" charset="0"/>
              <a:buNone/>
              <a:defRPr/>
            </a:pPr>
            <a:r>
              <a:rPr lang="en-US" sz="2000" b="1" dirty="0" smtClean="0">
                <a:cs typeface="Arial" pitchFamily="34" charset="0"/>
              </a:rPr>
              <a:t>Graphics on </a:t>
            </a:r>
            <a:r>
              <a:rPr lang="en-US" sz="2000" b="1" dirty="0" smtClean="0">
                <a:solidFill>
                  <a:schemeClr val="tx2"/>
                </a:solidFill>
                <a:cs typeface="Arial" pitchFamily="34" charset="0"/>
                <a:hlinkClick r:id="rId4"/>
              </a:rPr>
              <a:t>CO-OPS Web Site</a:t>
            </a:r>
            <a:r>
              <a:rPr lang="en-US" sz="2000" b="1" dirty="0" smtClean="0">
                <a:solidFill>
                  <a:schemeClr val="tx2"/>
                </a:solidFill>
                <a:cs typeface="Arial" pitchFamily="34" charset="0"/>
              </a:rPr>
              <a:t>:  </a:t>
            </a:r>
          </a:p>
          <a:p>
            <a:pPr marL="403225" indent="-230188" eaLnBrk="1" fontAlgn="auto" hangingPunct="1">
              <a:lnSpc>
                <a:spcPct val="90000"/>
              </a:lnSpc>
              <a:spcAft>
                <a:spcPts val="0"/>
              </a:spcAft>
              <a:buFont typeface="Arial" pitchFamily="34" charset="0"/>
              <a:buChar char="•"/>
              <a:defRPr/>
            </a:pPr>
            <a:r>
              <a:rPr lang="en-US" sz="2000" dirty="0" smtClean="0">
                <a:cs typeface="Arial" pitchFamily="34" charset="0"/>
              </a:rPr>
              <a:t>Water levels, currents, temperature, salinity, and surface winds at selected locations</a:t>
            </a:r>
          </a:p>
          <a:p>
            <a:pPr marL="403225" indent="-230188" eaLnBrk="1" fontAlgn="auto" hangingPunct="1">
              <a:lnSpc>
                <a:spcPct val="90000"/>
              </a:lnSpc>
              <a:spcAft>
                <a:spcPts val="0"/>
              </a:spcAft>
              <a:buFont typeface="Arial" pitchFamily="34" charset="0"/>
              <a:buChar char="•"/>
              <a:defRPr/>
            </a:pPr>
            <a:r>
              <a:rPr lang="en-US" sz="2000" dirty="0" smtClean="0">
                <a:cs typeface="Arial" pitchFamily="34" charset="0"/>
              </a:rPr>
              <a:t>Time series plots of selected locations, contour and vector map plots, animations</a:t>
            </a:r>
            <a:endParaRPr lang="en-US" sz="2400" b="1" dirty="0" smtClean="0">
              <a:solidFill>
                <a:schemeClr val="tx2"/>
              </a:solidFill>
              <a:cs typeface="Arial" pitchFamily="34" charset="0"/>
            </a:endParaRPr>
          </a:p>
          <a:p>
            <a:pPr marL="341313" indent="-341313" eaLnBrk="1" fontAlgn="auto" hangingPunct="1">
              <a:lnSpc>
                <a:spcPct val="90000"/>
              </a:lnSpc>
              <a:spcAft>
                <a:spcPts val="0"/>
              </a:spcAft>
              <a:buFont typeface="Arial" pitchFamily="34" charset="0"/>
              <a:buNone/>
              <a:defRPr/>
            </a:pPr>
            <a:endParaRPr lang="en-US" sz="2000" b="1" dirty="0" smtClean="0">
              <a:cs typeface="Arial" pitchFamily="34" charset="0"/>
            </a:endParaRPr>
          </a:p>
          <a:p>
            <a:pPr marL="1203325" lvl="2" indent="-230188" eaLnBrk="1" fontAlgn="auto" hangingPunct="1">
              <a:lnSpc>
                <a:spcPct val="90000"/>
              </a:lnSpc>
              <a:spcAft>
                <a:spcPts val="0"/>
              </a:spcAft>
              <a:buFont typeface="Arial" charset="0"/>
              <a:buNone/>
              <a:defRPr/>
            </a:pPr>
            <a:endParaRPr lang="en-US" dirty="0" smtClean="0">
              <a:cs typeface="Arial" pitchFamily="34" charset="0"/>
            </a:endParaRPr>
          </a:p>
          <a:p>
            <a:pPr marL="1203325" lvl="2" indent="-230188" eaLnBrk="1" fontAlgn="auto" hangingPunct="1">
              <a:lnSpc>
                <a:spcPct val="90000"/>
              </a:lnSpc>
              <a:spcAft>
                <a:spcPts val="0"/>
              </a:spcAft>
              <a:buFont typeface="Wingdings" pitchFamily="2" charset="2"/>
              <a:buChar char="v"/>
              <a:defRPr/>
            </a:pPr>
            <a:endParaRPr lang="en-US" dirty="0" smtClean="0">
              <a:cs typeface="Arial" pitchFamily="34" charset="0"/>
            </a:endParaRPr>
          </a:p>
        </p:txBody>
      </p:sp>
      <p:pic>
        <p:nvPicPr>
          <p:cNvPr id="3077" name="Picture 2"/>
          <p:cNvPicPr>
            <a:picLocks noChangeAspect="1" noChangeArrowheads="1"/>
          </p:cNvPicPr>
          <p:nvPr/>
        </p:nvPicPr>
        <p:blipFill>
          <a:blip r:embed="rId5" cstate="print"/>
          <a:srcRect l="21875" t="22656" r="63126" b="14844"/>
          <a:stretch>
            <a:fillRect/>
          </a:stretch>
        </p:blipFill>
        <p:spPr bwMode="auto">
          <a:xfrm>
            <a:off x="6324600" y="1143000"/>
            <a:ext cx="2819400" cy="4393295"/>
          </a:xfrm>
          <a:prstGeom prst="rect">
            <a:avLst/>
          </a:prstGeom>
          <a:noFill/>
          <a:ln w="9525">
            <a:noFill/>
            <a:miter lim="800000"/>
            <a:headEnd/>
            <a:tailEnd/>
          </a:ln>
        </p:spPr>
      </p:pic>
      <p:cxnSp>
        <p:nvCxnSpPr>
          <p:cNvPr id="8" name="Straight Arrow Connector 7"/>
          <p:cNvCxnSpPr/>
          <p:nvPr/>
        </p:nvCxnSpPr>
        <p:spPr>
          <a:xfrm rot="5400000">
            <a:off x="7010400" y="3962400"/>
            <a:ext cx="21336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90754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Chesapeake Bay Operational Forecast System – Water Levels</a:t>
            </a:r>
            <a:endParaRPr lang="en-US" sz="4000" dirty="0"/>
          </a:p>
        </p:txBody>
      </p:sp>
      <p:pic>
        <p:nvPicPr>
          <p:cNvPr id="4" name="CBOFS_animation.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2893" t="15921" r="53615" b="10209"/>
          <a:stretch/>
        </p:blipFill>
        <p:spPr>
          <a:xfrm>
            <a:off x="1524000" y="1447800"/>
            <a:ext cx="5105400" cy="4879924"/>
          </a:xfrm>
        </p:spPr>
      </p:pic>
    </p:spTree>
    <p:extLst>
      <p:ext uri="{BB962C8B-B14F-4D97-AF65-F5344CB8AC3E}">
        <p14:creationId xmlns:p14="http://schemas.microsoft.com/office/powerpoint/2010/main" val="4011013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1139" y="337344"/>
            <a:ext cx="8524874" cy="892552"/>
          </a:xfrm>
          <a:prstGeom prst="rect">
            <a:avLst/>
          </a:prstGeom>
        </p:spPr>
        <p:txBody>
          <a:bodyPr wrap="square" lIns="0" tIns="0" rIns="0" bIns="0">
            <a:spAutoFit/>
          </a:bodyPr>
          <a:lstStyle/>
          <a:p>
            <a:pPr marL="635" algn="ctr" fontAlgn="auto">
              <a:spcBef>
                <a:spcPts val="0"/>
              </a:spcBef>
              <a:spcAft>
                <a:spcPts val="0"/>
              </a:spcAft>
              <a:defRPr/>
            </a:pPr>
            <a:r>
              <a:rPr sz="3400" spc="-30" dirty="0">
                <a:latin typeface="Arial"/>
                <a:cs typeface="Arial"/>
              </a:rPr>
              <a:t>Coa</a:t>
            </a:r>
            <a:r>
              <a:rPr sz="3400" spc="-15" dirty="0">
                <a:latin typeface="Arial"/>
                <a:cs typeface="Arial"/>
              </a:rPr>
              <a:t>s</a:t>
            </a:r>
            <a:r>
              <a:rPr sz="3400" spc="-10" dirty="0">
                <a:latin typeface="Arial"/>
                <a:cs typeface="Arial"/>
              </a:rPr>
              <a:t>t</a:t>
            </a:r>
            <a:r>
              <a:rPr sz="3400" spc="-25" dirty="0">
                <a:latin typeface="Arial"/>
                <a:cs typeface="Arial"/>
              </a:rPr>
              <a:t>a</a:t>
            </a:r>
            <a:r>
              <a:rPr sz="3400" spc="-10" dirty="0">
                <a:latin typeface="Arial"/>
                <a:cs typeface="Arial"/>
              </a:rPr>
              <a:t>l</a:t>
            </a:r>
            <a:r>
              <a:rPr sz="3400" spc="15" dirty="0">
                <a:latin typeface="Arial"/>
                <a:cs typeface="Arial"/>
              </a:rPr>
              <a:t> </a:t>
            </a:r>
            <a:r>
              <a:rPr sz="3400" spc="-10" dirty="0">
                <a:latin typeface="Arial"/>
                <a:cs typeface="Arial"/>
              </a:rPr>
              <a:t>I</a:t>
            </a:r>
            <a:r>
              <a:rPr sz="3400" spc="-25" dirty="0">
                <a:latin typeface="Arial"/>
                <a:cs typeface="Arial"/>
              </a:rPr>
              <a:t>n</a:t>
            </a:r>
            <a:r>
              <a:rPr sz="3400" spc="-10" dirty="0">
                <a:latin typeface="Arial"/>
                <a:cs typeface="Arial"/>
              </a:rPr>
              <a:t>t</a:t>
            </a:r>
            <a:r>
              <a:rPr sz="3400" spc="-25" dirty="0">
                <a:latin typeface="Arial"/>
                <a:cs typeface="Arial"/>
              </a:rPr>
              <a:t>e</a:t>
            </a:r>
            <a:r>
              <a:rPr sz="3400" spc="-10" dirty="0">
                <a:latin typeface="Arial"/>
                <a:cs typeface="Arial"/>
              </a:rPr>
              <a:t>lli</a:t>
            </a:r>
            <a:r>
              <a:rPr sz="3400" spc="-25" dirty="0">
                <a:latin typeface="Arial"/>
                <a:cs typeface="Arial"/>
              </a:rPr>
              <a:t>gen</a:t>
            </a:r>
            <a:r>
              <a:rPr sz="3400" spc="-15" dirty="0">
                <a:latin typeface="Arial"/>
                <a:cs typeface="Arial"/>
              </a:rPr>
              <a:t>c</a:t>
            </a:r>
            <a:r>
              <a:rPr sz="3400" spc="-20" dirty="0">
                <a:latin typeface="Arial"/>
                <a:cs typeface="Arial"/>
              </a:rPr>
              <a:t>e</a:t>
            </a:r>
            <a:endParaRPr sz="3400" dirty="0">
              <a:latin typeface="Arial"/>
              <a:cs typeface="Arial"/>
            </a:endParaRPr>
          </a:p>
          <a:p>
            <a:pPr algn="ctr" fontAlgn="auto">
              <a:spcBef>
                <a:spcPts val="25"/>
              </a:spcBef>
              <a:spcAft>
                <a:spcPts val="0"/>
              </a:spcAft>
              <a:defRPr/>
            </a:pPr>
            <a:r>
              <a:rPr sz="2400" spc="-5" dirty="0">
                <a:latin typeface="Arial"/>
                <a:cs typeface="Arial"/>
              </a:rPr>
              <a:t>Plannin</a:t>
            </a:r>
            <a:r>
              <a:rPr sz="2400" dirty="0">
                <a:latin typeface="Arial"/>
                <a:cs typeface="Arial"/>
              </a:rPr>
              <a:t>g</a:t>
            </a:r>
            <a:r>
              <a:rPr sz="2400" spc="35" dirty="0">
                <a:latin typeface="Arial"/>
                <a:cs typeface="Arial"/>
              </a:rPr>
              <a:t> </a:t>
            </a:r>
            <a:r>
              <a:rPr sz="2400" dirty="0">
                <a:latin typeface="Arial"/>
                <a:cs typeface="Arial"/>
              </a:rPr>
              <a:t>f</a:t>
            </a:r>
            <a:r>
              <a:rPr sz="2400" spc="-5" dirty="0">
                <a:latin typeface="Arial"/>
                <a:cs typeface="Arial"/>
              </a:rPr>
              <a:t>o</a:t>
            </a:r>
            <a:r>
              <a:rPr sz="2400" dirty="0">
                <a:latin typeface="Arial"/>
                <a:cs typeface="Arial"/>
              </a:rPr>
              <a:t>r</a:t>
            </a:r>
            <a:r>
              <a:rPr sz="2400" spc="-5" dirty="0">
                <a:latin typeface="Arial"/>
                <a:cs typeface="Arial"/>
              </a:rPr>
              <a:t> Long</a:t>
            </a:r>
            <a:r>
              <a:rPr sz="2400" dirty="0">
                <a:latin typeface="Arial"/>
                <a:cs typeface="Arial"/>
              </a:rPr>
              <a:t>-</a:t>
            </a:r>
            <a:r>
              <a:rPr sz="2400" spc="-270" dirty="0">
                <a:latin typeface="Arial"/>
                <a:cs typeface="Arial"/>
              </a:rPr>
              <a:t>T</a:t>
            </a:r>
            <a:r>
              <a:rPr sz="2400" spc="-5" dirty="0">
                <a:latin typeface="Arial"/>
                <a:cs typeface="Arial"/>
              </a:rPr>
              <a:t>e</a:t>
            </a:r>
            <a:r>
              <a:rPr sz="2400" dirty="0">
                <a:latin typeface="Arial"/>
                <a:cs typeface="Arial"/>
              </a:rPr>
              <a:t>rm</a:t>
            </a:r>
            <a:r>
              <a:rPr sz="2400" spc="5" dirty="0">
                <a:latin typeface="Arial"/>
                <a:cs typeface="Arial"/>
              </a:rPr>
              <a:t> </a:t>
            </a:r>
            <a:r>
              <a:rPr sz="2400" spc="-5" dirty="0">
                <a:latin typeface="Arial"/>
                <a:cs typeface="Arial"/>
              </a:rPr>
              <a:t>Re</a:t>
            </a:r>
            <a:r>
              <a:rPr sz="2400" dirty="0">
                <a:latin typeface="Arial"/>
                <a:cs typeface="Arial"/>
              </a:rPr>
              <a:t>s</a:t>
            </a:r>
            <a:r>
              <a:rPr sz="2400" spc="-5" dirty="0">
                <a:latin typeface="Arial"/>
                <a:cs typeface="Arial"/>
              </a:rPr>
              <a:t>ilien</a:t>
            </a:r>
            <a:r>
              <a:rPr sz="2400" dirty="0">
                <a:latin typeface="Arial"/>
                <a:cs typeface="Arial"/>
              </a:rPr>
              <a:t>ce</a:t>
            </a:r>
          </a:p>
        </p:txBody>
      </p:sp>
      <p:sp>
        <p:nvSpPr>
          <p:cNvPr id="51203" name="object 3"/>
          <p:cNvSpPr txBox="1">
            <a:spLocks noChangeArrowheads="1"/>
          </p:cNvSpPr>
          <p:nvPr/>
        </p:nvSpPr>
        <p:spPr bwMode="auto">
          <a:xfrm>
            <a:off x="1220788" y="4318000"/>
            <a:ext cx="23352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indent="541338"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r>
              <a:rPr lang="en-US" altLang="en-US" b="1">
                <a:latin typeface="Arial" charset="0"/>
              </a:rPr>
              <a:t>Supporting Community Livability</a:t>
            </a:r>
            <a:endParaRPr lang="en-US" altLang="en-US">
              <a:latin typeface="Arial" charset="0"/>
            </a:endParaRPr>
          </a:p>
        </p:txBody>
      </p:sp>
      <p:sp>
        <p:nvSpPr>
          <p:cNvPr id="4" name="object 4"/>
          <p:cNvSpPr/>
          <p:nvPr/>
        </p:nvSpPr>
        <p:spPr>
          <a:xfrm>
            <a:off x="239713" y="4922838"/>
            <a:ext cx="2124075" cy="1554162"/>
          </a:xfrm>
          <a:prstGeom prst="rect">
            <a:avLst/>
          </a:prstGeom>
          <a:blipFill>
            <a:blip r:embed="rId3" cstate="print"/>
            <a:stretch>
              <a:fillRect/>
            </a:stretch>
          </a:blipFill>
        </p:spPr>
        <p:txBody>
          <a:bodyPr lIns="0" tIns="0" rIns="0" bIns="0"/>
          <a:lstStyle/>
          <a:p>
            <a:pPr fontAlgn="auto">
              <a:spcBef>
                <a:spcPts val="0"/>
              </a:spcBef>
              <a:spcAft>
                <a:spcPts val="0"/>
              </a:spcAft>
              <a:defRPr/>
            </a:pPr>
            <a:endParaRPr>
              <a:solidFill>
                <a:prstClr val="black"/>
              </a:solidFill>
              <a:latin typeface="Calibri"/>
              <a:cs typeface="+mn-cs"/>
            </a:endParaRPr>
          </a:p>
        </p:txBody>
      </p:sp>
      <p:sp>
        <p:nvSpPr>
          <p:cNvPr id="5" name="object 5"/>
          <p:cNvSpPr/>
          <p:nvPr/>
        </p:nvSpPr>
        <p:spPr>
          <a:xfrm>
            <a:off x="2454275" y="4922838"/>
            <a:ext cx="2178050" cy="1554162"/>
          </a:xfrm>
          <a:prstGeom prst="rect">
            <a:avLst/>
          </a:prstGeom>
          <a:blipFill>
            <a:blip r:embed="rId4" cstate="print"/>
            <a:stretch>
              <a:fillRect/>
            </a:stretch>
          </a:blipFill>
        </p:spPr>
        <p:txBody>
          <a:bodyPr lIns="0" tIns="0" rIns="0" bIns="0"/>
          <a:lstStyle/>
          <a:p>
            <a:pPr fontAlgn="auto">
              <a:spcBef>
                <a:spcPts val="0"/>
              </a:spcBef>
              <a:spcAft>
                <a:spcPts val="0"/>
              </a:spcAft>
              <a:defRPr/>
            </a:pPr>
            <a:endParaRPr>
              <a:solidFill>
                <a:prstClr val="black"/>
              </a:solidFill>
              <a:latin typeface="Calibri"/>
              <a:cs typeface="+mn-cs"/>
            </a:endParaRPr>
          </a:p>
        </p:txBody>
      </p:sp>
      <p:sp>
        <p:nvSpPr>
          <p:cNvPr id="6" name="object 6"/>
          <p:cNvSpPr/>
          <p:nvPr/>
        </p:nvSpPr>
        <p:spPr>
          <a:xfrm>
            <a:off x="4956175" y="2351088"/>
            <a:ext cx="1744663" cy="1516062"/>
          </a:xfrm>
          <a:prstGeom prst="rect">
            <a:avLst/>
          </a:prstGeom>
          <a:blipFill>
            <a:blip r:embed="rId5" cstate="print"/>
            <a:stretch>
              <a:fillRect/>
            </a:stretch>
          </a:blipFill>
        </p:spPr>
        <p:txBody>
          <a:bodyPr lIns="0" tIns="0" rIns="0" bIns="0"/>
          <a:lstStyle/>
          <a:p>
            <a:pPr fontAlgn="auto">
              <a:spcBef>
                <a:spcPts val="0"/>
              </a:spcBef>
              <a:spcAft>
                <a:spcPts val="0"/>
              </a:spcAft>
              <a:defRPr/>
            </a:pPr>
            <a:endParaRPr>
              <a:solidFill>
                <a:prstClr val="black"/>
              </a:solidFill>
              <a:latin typeface="Calibri"/>
              <a:cs typeface="+mn-cs"/>
            </a:endParaRPr>
          </a:p>
        </p:txBody>
      </p:sp>
      <p:sp>
        <p:nvSpPr>
          <p:cNvPr id="51207" name="object 7"/>
          <p:cNvSpPr txBox="1">
            <a:spLocks noChangeArrowheads="1"/>
          </p:cNvSpPr>
          <p:nvPr/>
        </p:nvSpPr>
        <p:spPr bwMode="auto">
          <a:xfrm>
            <a:off x="4929188" y="4318000"/>
            <a:ext cx="38068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indent="339725"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r>
              <a:rPr lang="en-US" altLang="en-US" b="1">
                <a:latin typeface="Arial" charset="0"/>
              </a:rPr>
              <a:t>Ensuring Safe, Efficient, and Environmentally Sound Navigation</a:t>
            </a:r>
            <a:endParaRPr lang="en-US" altLang="en-US">
              <a:latin typeface="Arial" charset="0"/>
            </a:endParaRPr>
          </a:p>
        </p:txBody>
      </p:sp>
      <p:sp>
        <p:nvSpPr>
          <p:cNvPr id="8" name="object 8"/>
          <p:cNvSpPr/>
          <p:nvPr/>
        </p:nvSpPr>
        <p:spPr>
          <a:xfrm>
            <a:off x="4937125" y="4968875"/>
            <a:ext cx="2052638" cy="1419225"/>
          </a:xfrm>
          <a:prstGeom prst="rect">
            <a:avLst/>
          </a:prstGeom>
          <a:blipFill>
            <a:blip r:embed="rId6" cstate="print"/>
            <a:stretch>
              <a:fillRect/>
            </a:stretch>
          </a:blipFill>
        </p:spPr>
        <p:txBody>
          <a:bodyPr lIns="0" tIns="0" rIns="0" bIns="0"/>
          <a:lstStyle/>
          <a:p>
            <a:pPr fontAlgn="auto">
              <a:spcBef>
                <a:spcPts val="0"/>
              </a:spcBef>
              <a:spcAft>
                <a:spcPts val="0"/>
              </a:spcAft>
              <a:defRPr/>
            </a:pPr>
            <a:endParaRPr>
              <a:solidFill>
                <a:prstClr val="black"/>
              </a:solidFill>
              <a:latin typeface="Calibri"/>
              <a:cs typeface="+mn-cs"/>
            </a:endParaRPr>
          </a:p>
        </p:txBody>
      </p:sp>
      <p:sp>
        <p:nvSpPr>
          <p:cNvPr id="51209" name="object 9"/>
          <p:cNvSpPr txBox="1">
            <a:spLocks noChangeArrowheads="1"/>
          </p:cNvSpPr>
          <p:nvPr/>
        </p:nvSpPr>
        <p:spPr bwMode="auto">
          <a:xfrm>
            <a:off x="211138" y="1651000"/>
            <a:ext cx="406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indent="709613"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r>
              <a:rPr lang="en-US" altLang="en-US" b="1" dirty="0">
                <a:latin typeface="Arial" charset="0"/>
              </a:rPr>
              <a:t>Promoting Resilience to Coastal Hazards and Climate Change</a:t>
            </a:r>
            <a:endParaRPr lang="en-US" altLang="en-US" dirty="0">
              <a:latin typeface="Arial" charset="0"/>
            </a:endParaRPr>
          </a:p>
        </p:txBody>
      </p:sp>
      <p:sp>
        <p:nvSpPr>
          <p:cNvPr id="10" name="object 10"/>
          <p:cNvSpPr/>
          <p:nvPr/>
        </p:nvSpPr>
        <p:spPr>
          <a:xfrm>
            <a:off x="236538" y="2360613"/>
            <a:ext cx="1387475" cy="1565275"/>
          </a:xfrm>
          <a:prstGeom prst="rect">
            <a:avLst/>
          </a:prstGeom>
          <a:blipFill>
            <a:blip r:embed="rId7" cstate="print"/>
            <a:stretch>
              <a:fillRect/>
            </a:stretch>
          </a:blipFill>
        </p:spPr>
        <p:txBody>
          <a:bodyPr lIns="0" tIns="0" rIns="0" bIns="0"/>
          <a:lstStyle/>
          <a:p>
            <a:pPr fontAlgn="auto">
              <a:spcBef>
                <a:spcPts val="0"/>
              </a:spcBef>
              <a:spcAft>
                <a:spcPts val="0"/>
              </a:spcAft>
              <a:defRPr/>
            </a:pPr>
            <a:endParaRPr>
              <a:solidFill>
                <a:prstClr val="black"/>
              </a:solidFill>
              <a:latin typeface="Calibri"/>
              <a:cs typeface="+mn-cs"/>
            </a:endParaRPr>
          </a:p>
        </p:txBody>
      </p:sp>
      <p:sp>
        <p:nvSpPr>
          <p:cNvPr id="11" name="object 11"/>
          <p:cNvSpPr/>
          <p:nvPr/>
        </p:nvSpPr>
        <p:spPr>
          <a:xfrm>
            <a:off x="1712913" y="2360613"/>
            <a:ext cx="1306512" cy="1565275"/>
          </a:xfrm>
          <a:prstGeom prst="rect">
            <a:avLst/>
          </a:prstGeom>
          <a:blipFill>
            <a:blip r:embed="rId8" cstate="print"/>
            <a:stretch>
              <a:fillRect/>
            </a:stretch>
          </a:blipFill>
        </p:spPr>
        <p:txBody>
          <a:bodyPr lIns="0" tIns="0" rIns="0" bIns="0"/>
          <a:lstStyle/>
          <a:p>
            <a:pPr fontAlgn="auto">
              <a:spcBef>
                <a:spcPts val="0"/>
              </a:spcBef>
              <a:spcAft>
                <a:spcPts val="0"/>
              </a:spcAft>
              <a:defRPr/>
            </a:pPr>
            <a:endParaRPr>
              <a:solidFill>
                <a:prstClr val="black"/>
              </a:solidFill>
              <a:latin typeface="Calibri"/>
              <a:cs typeface="+mn-cs"/>
            </a:endParaRPr>
          </a:p>
        </p:txBody>
      </p:sp>
      <p:sp>
        <p:nvSpPr>
          <p:cNvPr id="12" name="object 12"/>
          <p:cNvSpPr/>
          <p:nvPr/>
        </p:nvSpPr>
        <p:spPr>
          <a:xfrm>
            <a:off x="3108325" y="2360613"/>
            <a:ext cx="1076325" cy="1577975"/>
          </a:xfrm>
          <a:prstGeom prst="rect">
            <a:avLst/>
          </a:prstGeom>
          <a:blipFill>
            <a:blip r:embed="rId9" cstate="print"/>
            <a:stretch>
              <a:fillRect/>
            </a:stretch>
          </a:blipFill>
        </p:spPr>
        <p:txBody>
          <a:bodyPr lIns="0" tIns="0" rIns="0" bIns="0"/>
          <a:lstStyle/>
          <a:p>
            <a:pPr fontAlgn="auto">
              <a:spcBef>
                <a:spcPts val="0"/>
              </a:spcBef>
              <a:spcAft>
                <a:spcPts val="0"/>
              </a:spcAft>
              <a:defRPr/>
            </a:pPr>
            <a:endParaRPr>
              <a:solidFill>
                <a:prstClr val="black"/>
              </a:solidFill>
              <a:latin typeface="Calibri"/>
              <a:cs typeface="+mn-cs"/>
            </a:endParaRPr>
          </a:p>
        </p:txBody>
      </p:sp>
      <p:sp>
        <p:nvSpPr>
          <p:cNvPr id="13" name="object 13"/>
          <p:cNvSpPr/>
          <p:nvPr/>
        </p:nvSpPr>
        <p:spPr>
          <a:xfrm>
            <a:off x="6781800" y="2343150"/>
            <a:ext cx="2257425" cy="1524000"/>
          </a:xfrm>
          <a:prstGeom prst="rect">
            <a:avLst/>
          </a:prstGeom>
          <a:blipFill>
            <a:blip r:embed="rId10" cstate="print"/>
            <a:stretch>
              <a:fillRect/>
            </a:stretch>
          </a:blipFill>
        </p:spPr>
        <p:txBody>
          <a:bodyPr lIns="0" tIns="0" rIns="0" bIns="0"/>
          <a:lstStyle/>
          <a:p>
            <a:pPr fontAlgn="auto">
              <a:spcBef>
                <a:spcPts val="0"/>
              </a:spcBef>
              <a:spcAft>
                <a:spcPts val="0"/>
              </a:spcAft>
              <a:defRPr/>
            </a:pPr>
            <a:endParaRPr>
              <a:solidFill>
                <a:prstClr val="black"/>
              </a:solidFill>
              <a:latin typeface="Calibri"/>
              <a:cs typeface="+mn-cs"/>
            </a:endParaRPr>
          </a:p>
        </p:txBody>
      </p:sp>
      <p:sp>
        <p:nvSpPr>
          <p:cNvPr id="14" name="object 14"/>
          <p:cNvSpPr txBox="1"/>
          <p:nvPr/>
        </p:nvSpPr>
        <p:spPr>
          <a:xfrm>
            <a:off x="5260975" y="1917700"/>
            <a:ext cx="3627438" cy="276999"/>
          </a:xfrm>
          <a:prstGeom prst="rect">
            <a:avLst/>
          </a:prstGeom>
        </p:spPr>
        <p:txBody>
          <a:bodyPr lIns="0" tIns="0" rIns="0" bIns="0">
            <a:spAutoFit/>
          </a:bodyPr>
          <a:lstStyle/>
          <a:p>
            <a:pPr marL="12700" fontAlgn="auto">
              <a:spcBef>
                <a:spcPts val="0"/>
              </a:spcBef>
              <a:spcAft>
                <a:spcPts val="0"/>
              </a:spcAft>
              <a:defRPr/>
            </a:pPr>
            <a:r>
              <a:rPr b="1" spc="-5" dirty="0">
                <a:latin typeface="Arial"/>
                <a:cs typeface="Arial"/>
              </a:rPr>
              <a:t>B</a:t>
            </a:r>
            <a:r>
              <a:rPr b="1" dirty="0">
                <a:latin typeface="Arial"/>
                <a:cs typeface="Arial"/>
              </a:rPr>
              <a:t>uilding</a:t>
            </a:r>
            <a:r>
              <a:rPr b="1" spc="-20" dirty="0">
                <a:latin typeface="Arial"/>
                <a:cs typeface="Arial"/>
              </a:rPr>
              <a:t> </a:t>
            </a:r>
            <a:r>
              <a:rPr b="1" dirty="0">
                <a:latin typeface="Arial"/>
                <a:cs typeface="Arial"/>
              </a:rPr>
              <a:t>a</a:t>
            </a:r>
            <a:r>
              <a:rPr b="1" spc="-5" dirty="0">
                <a:latin typeface="Arial"/>
                <a:cs typeface="Arial"/>
              </a:rPr>
              <a:t> </a:t>
            </a:r>
            <a:r>
              <a:rPr b="1" spc="-35" dirty="0">
                <a:latin typeface="Arial"/>
                <a:cs typeface="Arial"/>
              </a:rPr>
              <a:t>W</a:t>
            </a:r>
            <a:r>
              <a:rPr b="1" spc="-5" dirty="0">
                <a:latin typeface="Arial"/>
                <a:cs typeface="Arial"/>
              </a:rPr>
              <a:t>ea</a:t>
            </a:r>
            <a:r>
              <a:rPr b="1" dirty="0">
                <a:latin typeface="Arial"/>
                <a:cs typeface="Arial"/>
              </a:rPr>
              <a:t>th</a:t>
            </a:r>
            <a:r>
              <a:rPr b="1" spc="-5" dirty="0">
                <a:latin typeface="Arial"/>
                <a:cs typeface="Arial"/>
              </a:rPr>
              <a:t>e</a:t>
            </a:r>
            <a:r>
              <a:rPr b="1" spc="-10" dirty="0">
                <a:latin typeface="Arial"/>
                <a:cs typeface="Arial"/>
              </a:rPr>
              <a:t>r</a:t>
            </a:r>
            <a:r>
              <a:rPr b="1" dirty="0">
                <a:latin typeface="Arial"/>
                <a:cs typeface="Arial"/>
              </a:rPr>
              <a:t>-</a:t>
            </a:r>
            <a:r>
              <a:rPr b="1" spc="-5" dirty="0">
                <a:latin typeface="Arial"/>
                <a:cs typeface="Arial"/>
              </a:rPr>
              <a:t>R</a:t>
            </a:r>
            <a:r>
              <a:rPr b="1" spc="-10" dirty="0">
                <a:latin typeface="Arial"/>
                <a:cs typeface="Arial"/>
              </a:rPr>
              <a:t>ea</a:t>
            </a:r>
            <a:r>
              <a:rPr b="1" dirty="0">
                <a:latin typeface="Arial"/>
                <a:cs typeface="Arial"/>
              </a:rPr>
              <a:t>dy</a:t>
            </a:r>
            <a:r>
              <a:rPr b="1" spc="10" dirty="0">
                <a:latin typeface="Arial"/>
                <a:cs typeface="Arial"/>
              </a:rPr>
              <a:t> </a:t>
            </a:r>
            <a:r>
              <a:rPr b="1" spc="-5" dirty="0">
                <a:latin typeface="Arial"/>
                <a:cs typeface="Arial"/>
              </a:rPr>
              <a:t>N</a:t>
            </a:r>
            <a:r>
              <a:rPr b="1" spc="-10" dirty="0">
                <a:latin typeface="Arial"/>
                <a:cs typeface="Arial"/>
              </a:rPr>
              <a:t>a</a:t>
            </a:r>
            <a:r>
              <a:rPr b="1" dirty="0">
                <a:latin typeface="Arial"/>
                <a:cs typeface="Arial"/>
              </a:rPr>
              <a:t>tion</a:t>
            </a:r>
            <a:endParaRPr>
              <a:latin typeface="Arial"/>
              <a:cs typeface="Arial"/>
            </a:endParaRPr>
          </a:p>
        </p:txBody>
      </p:sp>
      <p:sp>
        <p:nvSpPr>
          <p:cNvPr id="15" name="object 15"/>
          <p:cNvSpPr/>
          <p:nvPr/>
        </p:nvSpPr>
        <p:spPr>
          <a:xfrm>
            <a:off x="7146925" y="4959350"/>
            <a:ext cx="1892300" cy="1417638"/>
          </a:xfrm>
          <a:prstGeom prst="rect">
            <a:avLst/>
          </a:prstGeom>
          <a:blipFill>
            <a:blip r:embed="rId11" cstate="print"/>
            <a:stretch>
              <a:fillRect/>
            </a:stretch>
          </a:blipFill>
        </p:spPr>
        <p:txBody>
          <a:bodyPr lIns="0" tIns="0" rIns="0" bIns="0"/>
          <a:lstStyle/>
          <a:p>
            <a:pPr fontAlgn="auto">
              <a:spcBef>
                <a:spcPts val="0"/>
              </a:spcBef>
              <a:spcAft>
                <a:spcPts val="0"/>
              </a:spcAft>
              <a:defRPr/>
            </a:pPr>
            <a:endParaRPr>
              <a:solidFill>
                <a:prstClr val="black"/>
              </a:solidFill>
              <a:latin typeface="Calibri"/>
              <a:cs typeface="+mn-cs"/>
            </a:endParaRPr>
          </a:p>
        </p:txBody>
      </p:sp>
      <p:sp>
        <p:nvSpPr>
          <p:cNvPr id="16" name="object 16"/>
          <p:cNvSpPr/>
          <p:nvPr/>
        </p:nvSpPr>
        <p:spPr>
          <a:xfrm>
            <a:off x="7157161" y="4954090"/>
            <a:ext cx="1911350" cy="1436688"/>
          </a:xfrm>
          <a:custGeom>
            <a:avLst/>
            <a:gdLst/>
            <a:ahLst/>
            <a:cxnLst/>
            <a:rect l="l" t="t" r="r" b="b"/>
            <a:pathLst>
              <a:path w="1911350" h="1437004">
                <a:moveTo>
                  <a:pt x="0" y="0"/>
                </a:moveTo>
                <a:lnTo>
                  <a:pt x="1911350" y="0"/>
                </a:lnTo>
                <a:lnTo>
                  <a:pt x="1911350" y="1436687"/>
                </a:lnTo>
                <a:lnTo>
                  <a:pt x="0" y="1436687"/>
                </a:lnTo>
                <a:lnTo>
                  <a:pt x="0" y="0"/>
                </a:lnTo>
                <a:close/>
              </a:path>
            </a:pathLst>
          </a:custGeom>
          <a:ln w="19050">
            <a:solidFill>
              <a:srgbClr val="000000"/>
            </a:solidFill>
          </a:ln>
        </p:spPr>
        <p:txBody>
          <a:bodyPr lIns="0" tIns="0" rIns="0" bIns="0"/>
          <a:lstStyle/>
          <a:p>
            <a:pPr fontAlgn="auto">
              <a:spcBef>
                <a:spcPts val="0"/>
              </a:spcBef>
              <a:spcAft>
                <a:spcPts val="0"/>
              </a:spcAft>
              <a:defRPr/>
            </a:pPr>
            <a:endParaRPr>
              <a:solidFill>
                <a:prstClr val="black"/>
              </a:solidFill>
              <a:latin typeface="Calibri"/>
              <a:cs typeface="+mn-cs"/>
            </a:endParaRPr>
          </a:p>
        </p:txBody>
      </p:sp>
    </p:spTree>
    <p:extLst>
      <p:ext uri="{BB962C8B-B14F-4D97-AF65-F5344CB8AC3E}">
        <p14:creationId xmlns:p14="http://schemas.microsoft.com/office/powerpoint/2010/main" val="10859993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149" y="533400"/>
            <a:ext cx="8004175" cy="482600"/>
          </a:xfrm>
        </p:spPr>
        <p:txBody>
          <a:bodyPr rtlCol="0"/>
          <a:lstStyle/>
          <a:p>
            <a:pPr marL="12700" eaLnBrk="1" fontAlgn="auto" hangingPunct="1">
              <a:spcBef>
                <a:spcPts val="0"/>
              </a:spcBef>
              <a:spcAft>
                <a:spcPts val="0"/>
              </a:spcAft>
              <a:defRPr/>
            </a:pPr>
            <a:r>
              <a:rPr sz="3600" dirty="0"/>
              <a:t>Coas</a:t>
            </a:r>
            <a:r>
              <a:rPr sz="3600" spc="-5" dirty="0"/>
              <a:t>t</a:t>
            </a:r>
            <a:r>
              <a:rPr sz="3600" dirty="0"/>
              <a:t>al</a:t>
            </a:r>
            <a:r>
              <a:rPr sz="3600" spc="-15" dirty="0"/>
              <a:t> </a:t>
            </a:r>
            <a:r>
              <a:rPr sz="3600" spc="-5" dirty="0"/>
              <a:t>I</a:t>
            </a:r>
            <a:r>
              <a:rPr sz="3600" dirty="0"/>
              <a:t>n</a:t>
            </a:r>
            <a:r>
              <a:rPr sz="3600" spc="-5" dirty="0"/>
              <a:t>t</a:t>
            </a:r>
            <a:r>
              <a:rPr sz="3600" dirty="0"/>
              <a:t>elligence:</a:t>
            </a:r>
            <a:r>
              <a:rPr sz="3600" spc="-35" dirty="0"/>
              <a:t> </a:t>
            </a:r>
            <a:r>
              <a:rPr sz="3600" spc="-5" dirty="0"/>
              <a:t>F</a:t>
            </a:r>
            <a:r>
              <a:rPr sz="3600" dirty="0"/>
              <a:t>ounda</a:t>
            </a:r>
            <a:r>
              <a:rPr sz="3600" spc="-5" dirty="0"/>
              <a:t>t</a:t>
            </a:r>
            <a:r>
              <a:rPr sz="3600" dirty="0"/>
              <a:t>ional</a:t>
            </a:r>
            <a:r>
              <a:rPr sz="3600" spc="-30" dirty="0"/>
              <a:t> </a:t>
            </a:r>
            <a:r>
              <a:rPr sz="3600" dirty="0"/>
              <a:t>Da</a:t>
            </a:r>
            <a:r>
              <a:rPr sz="3600" spc="-5" dirty="0"/>
              <a:t>t</a:t>
            </a:r>
            <a:r>
              <a:rPr sz="3600" dirty="0"/>
              <a:t>a</a:t>
            </a:r>
          </a:p>
        </p:txBody>
      </p:sp>
      <p:sp>
        <p:nvSpPr>
          <p:cNvPr id="3" name="object 3"/>
          <p:cNvSpPr/>
          <p:nvPr/>
        </p:nvSpPr>
        <p:spPr>
          <a:xfrm>
            <a:off x="229737" y="1295400"/>
            <a:ext cx="8763000" cy="5329237"/>
          </a:xfrm>
          <a:prstGeom prst="rect">
            <a:avLst/>
          </a:prstGeom>
          <a:blipFill>
            <a:blip r:embed="rId3" cstate="print"/>
            <a:stretch>
              <a:fillRect/>
            </a:stretch>
          </a:blipFill>
        </p:spPr>
        <p:txBody>
          <a:bodyPr lIns="0" tIns="0" rIns="0" bIns="0"/>
          <a:lstStyle/>
          <a:p>
            <a:pPr fontAlgn="auto">
              <a:spcBef>
                <a:spcPts val="0"/>
              </a:spcBef>
              <a:spcAft>
                <a:spcPts val="0"/>
              </a:spcAft>
              <a:defRPr/>
            </a:pPr>
            <a:endParaRPr>
              <a:solidFill>
                <a:prstClr val="black"/>
              </a:solidFill>
              <a:latin typeface="Calibri"/>
              <a:cs typeface="+mn-cs"/>
            </a:endParaRPr>
          </a:p>
        </p:txBody>
      </p:sp>
    </p:spTree>
    <p:extLst>
      <p:ext uri="{BB962C8B-B14F-4D97-AF65-F5344CB8AC3E}">
        <p14:creationId xmlns:p14="http://schemas.microsoft.com/office/powerpoint/2010/main" val="31256354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Levels, Subsidence, and Height Systems</a:t>
            </a:r>
            <a:endParaRPr lang="en-US" dirty="0"/>
          </a:p>
        </p:txBody>
      </p:sp>
      <p:sp>
        <p:nvSpPr>
          <p:cNvPr id="3" name="Text Placeholder 2"/>
          <p:cNvSpPr>
            <a:spLocks noGrp="1"/>
          </p:cNvSpPr>
          <p:nvPr>
            <p:ph type="body" idx="1"/>
          </p:nvPr>
        </p:nvSpPr>
        <p:spPr>
          <a:xfrm>
            <a:off x="762000" y="5410200"/>
            <a:ext cx="7772400" cy="1500187"/>
          </a:xfrm>
        </p:spPr>
        <p:txBody>
          <a:bodyPr/>
          <a:lstStyle/>
          <a:p>
            <a:r>
              <a:rPr lang="en-US" dirty="0" smtClean="0"/>
              <a:t>Addressing issues of spatial and temporal scale and resolution</a:t>
            </a:r>
          </a:p>
          <a:p>
            <a:endParaRPr lang="en-US" dirty="0"/>
          </a:p>
          <a:p>
            <a:endParaRPr lang="en-US" dirty="0"/>
          </a:p>
        </p:txBody>
      </p:sp>
    </p:spTree>
    <p:extLst>
      <p:ext uri="{BB962C8B-B14F-4D97-AF65-F5344CB8AC3E}">
        <p14:creationId xmlns:p14="http://schemas.microsoft.com/office/powerpoint/2010/main" val="4371113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4"/>
          <p:cNvSpPr txBox="1">
            <a:spLocks noChangeArrowheads="1"/>
          </p:cNvSpPr>
          <p:nvPr/>
        </p:nvSpPr>
        <p:spPr bwMode="auto">
          <a:xfrm>
            <a:off x="381000" y="5718175"/>
            <a:ext cx="8491537" cy="1292225"/>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2600" dirty="0" smtClean="0">
                <a:solidFill>
                  <a:srgbClr val="FF0000"/>
                </a:solidFill>
                <a:effectLst>
                  <a:outerShdw blurRad="38100" dist="38100" dir="2700000" algn="tl">
                    <a:srgbClr val="000000">
                      <a:alpha val="43137"/>
                    </a:srgbClr>
                  </a:outerShdw>
                </a:effectLst>
                <a:latin typeface="Arial Narrow" pitchFamily="34" charset="0"/>
              </a:rPr>
              <a:t>Challenge:  </a:t>
            </a:r>
            <a:r>
              <a:rPr lang="en-US" sz="2600" dirty="0">
                <a:solidFill>
                  <a:srgbClr val="FF0000"/>
                </a:solidFill>
                <a:effectLst>
                  <a:outerShdw blurRad="38100" dist="38100" dir="2700000" algn="tl">
                    <a:srgbClr val="000000">
                      <a:alpha val="43137"/>
                    </a:srgbClr>
                  </a:outerShdw>
                </a:effectLst>
                <a:latin typeface="Arial Narrow" pitchFamily="34" charset="0"/>
              </a:rPr>
              <a:t>Assessing and Forecasting the Impacts of Relative Sea 	         Level Rise on Coastal Communities and Ecosystems</a:t>
            </a:r>
          </a:p>
          <a:p>
            <a:pPr eaLnBrk="0" fontAlgn="base" hangingPunct="0">
              <a:spcBef>
                <a:spcPct val="0"/>
              </a:spcBef>
              <a:spcAft>
                <a:spcPct val="0"/>
              </a:spcAft>
              <a:defRPr/>
            </a:pPr>
            <a:r>
              <a:rPr lang="en-US" sz="2600" dirty="0">
                <a:solidFill>
                  <a:srgbClr val="FF0000"/>
                </a:solidFill>
                <a:latin typeface="Arial Narrow" pitchFamily="34" charset="0"/>
              </a:rPr>
              <a:t>	</a:t>
            </a:r>
          </a:p>
        </p:txBody>
      </p:sp>
      <p:sp>
        <p:nvSpPr>
          <p:cNvPr id="7" name="Rectangle 3"/>
          <p:cNvSpPr txBox="1">
            <a:spLocks noChangeArrowheads="1"/>
          </p:cNvSpPr>
          <p:nvPr/>
        </p:nvSpPr>
        <p:spPr>
          <a:xfrm>
            <a:off x="381000" y="1295400"/>
            <a:ext cx="8763000" cy="4114800"/>
          </a:xfrm>
          <a:prstGeom prst="rect">
            <a:avLst/>
          </a:prstGeom>
        </p:spPr>
        <p:txBody>
          <a:bodyPr/>
          <a:lstStyle/>
          <a:p>
            <a:pPr marL="457200" indent="-457200" eaLnBrk="0" fontAlgn="base" hangingPunct="0">
              <a:lnSpc>
                <a:spcPct val="90000"/>
              </a:lnSpc>
              <a:spcBef>
                <a:spcPct val="20000"/>
              </a:spcBef>
              <a:spcAft>
                <a:spcPct val="0"/>
              </a:spcAft>
              <a:buFont typeface="Arial" panose="020B0604020202020204" pitchFamily="34" charset="0"/>
              <a:buChar char="•"/>
              <a:defRPr/>
            </a:pPr>
            <a:r>
              <a:rPr lang="en-US" sz="2400" kern="0" dirty="0" smtClean="0">
                <a:solidFill>
                  <a:srgbClr val="000000"/>
                </a:solidFill>
              </a:rPr>
              <a:t>Sea </a:t>
            </a:r>
            <a:r>
              <a:rPr lang="en-US" sz="2400" kern="0" dirty="0">
                <a:solidFill>
                  <a:srgbClr val="000000"/>
                </a:solidFill>
              </a:rPr>
              <a:t>Level is the mean level of the ocean’s </a:t>
            </a:r>
            <a:r>
              <a:rPr lang="en-US" sz="2400" kern="0" dirty="0" smtClean="0">
                <a:solidFill>
                  <a:srgbClr val="000000"/>
                </a:solidFill>
              </a:rPr>
              <a:t>surface.</a:t>
            </a:r>
          </a:p>
          <a:p>
            <a:pPr marL="457200" indent="-457200" eaLnBrk="0" hangingPunct="0">
              <a:lnSpc>
                <a:spcPct val="90000"/>
              </a:lnSpc>
              <a:spcBef>
                <a:spcPct val="20000"/>
              </a:spcBef>
              <a:buFont typeface="Arial" panose="020B0604020202020204" pitchFamily="34" charset="0"/>
              <a:buChar char="•"/>
              <a:defRPr/>
            </a:pPr>
            <a:r>
              <a:rPr lang="en-US" sz="2400" kern="0" dirty="0">
                <a:solidFill>
                  <a:srgbClr val="000000"/>
                </a:solidFill>
              </a:rPr>
              <a:t>Global sea level change is the spatial average over the entire ocean. </a:t>
            </a:r>
          </a:p>
          <a:p>
            <a:pPr marL="457200" indent="-457200" eaLnBrk="0" hangingPunct="0">
              <a:lnSpc>
                <a:spcPct val="90000"/>
              </a:lnSpc>
              <a:spcBef>
                <a:spcPct val="20000"/>
              </a:spcBef>
              <a:buFont typeface="Arial" panose="020B0604020202020204" pitchFamily="34" charset="0"/>
              <a:buChar char="•"/>
              <a:defRPr/>
            </a:pPr>
            <a:r>
              <a:rPr lang="en-US" sz="2400" kern="0" dirty="0">
                <a:solidFill>
                  <a:srgbClr val="000000"/>
                </a:solidFill>
              </a:rPr>
              <a:t>“Absolute” </a:t>
            </a:r>
            <a:r>
              <a:rPr lang="en-US" sz="2400" kern="0" dirty="0" smtClean="0">
                <a:solidFill>
                  <a:srgbClr val="000000"/>
                </a:solidFill>
              </a:rPr>
              <a:t>changes are due </a:t>
            </a:r>
            <a:r>
              <a:rPr lang="en-US" sz="2400" kern="0" dirty="0">
                <a:solidFill>
                  <a:srgbClr val="000000"/>
                </a:solidFill>
              </a:rPr>
              <a:t>to actual water volume changes.  </a:t>
            </a:r>
          </a:p>
          <a:p>
            <a:pPr marL="457200" indent="-457200" eaLnBrk="0" hangingPunct="0">
              <a:lnSpc>
                <a:spcPct val="90000"/>
              </a:lnSpc>
              <a:spcBef>
                <a:spcPct val="20000"/>
              </a:spcBef>
              <a:buFont typeface="Arial" panose="020B0604020202020204" pitchFamily="34" charset="0"/>
              <a:buChar char="•"/>
              <a:defRPr/>
            </a:pPr>
            <a:r>
              <a:rPr lang="en-US" sz="2400" kern="0" dirty="0" smtClean="0">
                <a:solidFill>
                  <a:srgbClr val="000000"/>
                </a:solidFill>
              </a:rPr>
              <a:t>“Relative” </a:t>
            </a:r>
            <a:r>
              <a:rPr lang="en-US" sz="2400" kern="0" dirty="0">
                <a:solidFill>
                  <a:srgbClr val="000000"/>
                </a:solidFill>
              </a:rPr>
              <a:t>c</a:t>
            </a:r>
            <a:r>
              <a:rPr lang="en-US" sz="2400" kern="0" dirty="0" smtClean="0">
                <a:solidFill>
                  <a:srgbClr val="000000"/>
                </a:solidFill>
              </a:rPr>
              <a:t>hanges </a:t>
            </a:r>
            <a:r>
              <a:rPr lang="en-US" sz="2400" kern="0" dirty="0">
                <a:solidFill>
                  <a:srgbClr val="000000"/>
                </a:solidFill>
              </a:rPr>
              <a:t>are </a:t>
            </a:r>
            <a:r>
              <a:rPr lang="en-US" sz="2400" kern="0" dirty="0" smtClean="0">
                <a:solidFill>
                  <a:srgbClr val="000000"/>
                </a:solidFill>
              </a:rPr>
              <a:t>due </a:t>
            </a:r>
            <a:r>
              <a:rPr lang="en-US" sz="2400" kern="0" dirty="0">
                <a:solidFill>
                  <a:srgbClr val="000000"/>
                </a:solidFill>
              </a:rPr>
              <a:t>to </a:t>
            </a:r>
            <a:r>
              <a:rPr lang="en-US" sz="2400" kern="0" dirty="0" smtClean="0">
                <a:solidFill>
                  <a:srgbClr val="000000"/>
                </a:solidFill>
              </a:rPr>
              <a:t>vertical </a:t>
            </a:r>
            <a:r>
              <a:rPr lang="en-US" sz="2400" kern="0" dirty="0">
                <a:solidFill>
                  <a:srgbClr val="000000"/>
                </a:solidFill>
              </a:rPr>
              <a:t>land </a:t>
            </a:r>
            <a:r>
              <a:rPr lang="en-US" sz="2400" kern="0" dirty="0" smtClean="0">
                <a:solidFill>
                  <a:srgbClr val="000000"/>
                </a:solidFill>
              </a:rPr>
              <a:t>motion (subsidence) and hydrodynamic processes (currents)</a:t>
            </a:r>
          </a:p>
          <a:p>
            <a:pPr marL="342900" indent="-342900" eaLnBrk="0" fontAlgn="base" hangingPunct="0">
              <a:lnSpc>
                <a:spcPct val="90000"/>
              </a:lnSpc>
              <a:spcBef>
                <a:spcPct val="20000"/>
              </a:spcBef>
              <a:spcAft>
                <a:spcPct val="0"/>
              </a:spcAft>
              <a:buFont typeface="Arial" pitchFamily="34" charset="0"/>
              <a:buChar char="•"/>
              <a:defRPr/>
            </a:pPr>
            <a:r>
              <a:rPr lang="en-US" sz="2400" b="1" kern="0" dirty="0">
                <a:solidFill>
                  <a:srgbClr val="FF0000"/>
                </a:solidFill>
              </a:rPr>
              <a:t>Long-term variability </a:t>
            </a:r>
            <a:r>
              <a:rPr lang="en-US" sz="2400" kern="0" dirty="0">
                <a:solidFill>
                  <a:srgbClr val="000000"/>
                </a:solidFill>
              </a:rPr>
              <a:t>is caused by climatic changes (glacial cycles), multi-year oceanic oscillations (i.e., ENSO), and from vertical land motion (i.e., subsidence and tectonic rebound) </a:t>
            </a:r>
          </a:p>
          <a:p>
            <a:pPr marL="342900" indent="-342900" eaLnBrk="0" fontAlgn="base" hangingPunct="0">
              <a:lnSpc>
                <a:spcPct val="90000"/>
              </a:lnSpc>
              <a:spcBef>
                <a:spcPct val="20000"/>
              </a:spcBef>
              <a:spcAft>
                <a:spcPct val="0"/>
              </a:spcAft>
              <a:buFont typeface="Arial" pitchFamily="34" charset="0"/>
              <a:buChar char="•"/>
              <a:defRPr/>
            </a:pPr>
            <a:r>
              <a:rPr lang="en-US" sz="2400" b="1" kern="0" dirty="0">
                <a:solidFill>
                  <a:srgbClr val="FF0000"/>
                </a:solidFill>
              </a:rPr>
              <a:t>Short-term variability </a:t>
            </a:r>
            <a:r>
              <a:rPr lang="en-US" sz="2400" kern="0" dirty="0">
                <a:solidFill>
                  <a:srgbClr val="000000"/>
                </a:solidFill>
              </a:rPr>
              <a:t>is primarily from seasonal trends, atmospheric frontal activity and from the tides</a:t>
            </a:r>
          </a:p>
        </p:txBody>
      </p:sp>
      <p:sp>
        <p:nvSpPr>
          <p:cNvPr id="2" name="Title 1"/>
          <p:cNvSpPr>
            <a:spLocks noGrp="1"/>
          </p:cNvSpPr>
          <p:nvPr>
            <p:ph type="title"/>
          </p:nvPr>
        </p:nvSpPr>
        <p:spPr/>
        <p:txBody>
          <a:bodyPr/>
          <a:lstStyle/>
          <a:p>
            <a:r>
              <a:rPr lang="en-US" dirty="0" smtClean="0"/>
              <a:t>Sea Levels Overview</a:t>
            </a:r>
            <a:endParaRPr lang="en-US" dirty="0"/>
          </a:p>
        </p:txBody>
      </p:sp>
    </p:spTree>
    <p:extLst>
      <p:ext uri="{BB962C8B-B14F-4D97-AF65-F5344CB8AC3E}">
        <p14:creationId xmlns:p14="http://schemas.microsoft.com/office/powerpoint/2010/main" val="14703837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Global Sea Level Change</a:t>
            </a:r>
            <a:endParaRPr lang="en-US" dirty="0"/>
          </a:p>
        </p:txBody>
      </p:sp>
      <p:pic>
        <p:nvPicPr>
          <p:cNvPr id="4" name="Satellite Altimetry.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80888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Altimetry Time Series</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84" y="1238991"/>
            <a:ext cx="6629399" cy="5076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233" y="3276600"/>
            <a:ext cx="35052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0979" y="6324600"/>
            <a:ext cx="30480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03231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7" descr="Sea Level Trends_2"/>
          <p:cNvPicPr>
            <a:picLocks noChangeAspect="1" noChangeArrowheads="1"/>
          </p:cNvPicPr>
          <p:nvPr/>
        </p:nvPicPr>
        <p:blipFill>
          <a:blip r:embed="rId3" cstate="print"/>
          <a:srcRect/>
          <a:stretch>
            <a:fillRect/>
          </a:stretch>
        </p:blipFill>
        <p:spPr bwMode="auto">
          <a:xfrm>
            <a:off x="381000" y="1903654"/>
            <a:ext cx="8534400" cy="49462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a:solidFill>
                  <a:srgbClr val="000000"/>
                </a:solidFill>
              </a:rPr>
              <a:t>Highly variable relative sea level changes at tide </a:t>
            </a:r>
            <a:r>
              <a:rPr lang="en-US" dirty="0" smtClean="0">
                <a:solidFill>
                  <a:srgbClr val="000000"/>
                </a:solidFill>
              </a:rPr>
              <a:t>stations</a:t>
            </a:r>
            <a:endParaRPr lang="en-US" dirty="0"/>
          </a:p>
        </p:txBody>
      </p:sp>
    </p:spTree>
    <p:extLst>
      <p:ext uri="{BB962C8B-B14F-4D97-AF65-F5344CB8AC3E}">
        <p14:creationId xmlns:p14="http://schemas.microsoft.com/office/powerpoint/2010/main" val="3543693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Quotes to Kickoff</a:t>
            </a:r>
            <a:endParaRPr lang="en-US" dirty="0"/>
          </a:p>
        </p:txBody>
      </p:sp>
      <p:sp>
        <p:nvSpPr>
          <p:cNvPr id="4" name="Subtitle 2"/>
          <p:cNvSpPr>
            <a:spLocks noGrp="1"/>
          </p:cNvSpPr>
          <p:nvPr>
            <p:ph idx="1"/>
          </p:nvPr>
        </p:nvSpPr>
        <p:spPr/>
        <p:txBody>
          <a:bodyPr rtlCol="0">
            <a:normAutofit fontScale="92500" lnSpcReduction="10000"/>
          </a:bodyPr>
          <a:lstStyle/>
          <a:p>
            <a:pPr eaLnBrk="1" fontAlgn="auto" hangingPunct="1">
              <a:spcAft>
                <a:spcPts val="0"/>
              </a:spcAft>
              <a:defRPr/>
            </a:pPr>
            <a:r>
              <a:rPr lang="en-US" dirty="0"/>
              <a:t>"As relative sea level increases, it no longer takes a strong storm or a hurricane to cause </a:t>
            </a:r>
            <a:r>
              <a:rPr lang="en-US" dirty="0" smtClean="0"/>
              <a:t>flooding. Flooding </a:t>
            </a:r>
            <a:r>
              <a:rPr lang="en-US" dirty="0"/>
              <a:t>now occurs with high tides in many locations due to climate-related sea level rise, land subsidence and the loss of natural </a:t>
            </a:r>
            <a:r>
              <a:rPr lang="en-US" dirty="0" smtClean="0"/>
              <a:t>barriers " </a:t>
            </a:r>
          </a:p>
          <a:p>
            <a:pPr marL="0" indent="0" eaLnBrk="1" fontAlgn="auto" hangingPunct="1">
              <a:spcAft>
                <a:spcPts val="0"/>
              </a:spcAft>
              <a:buNone/>
              <a:defRPr/>
            </a:pPr>
            <a:r>
              <a:rPr lang="en-US" sz="2600" dirty="0" smtClean="0"/>
              <a:t>        -Dr. William Sweet, NOAA </a:t>
            </a:r>
            <a:r>
              <a:rPr lang="en-US" sz="2600" dirty="0" err="1" smtClean="0"/>
              <a:t>Nusiance</a:t>
            </a:r>
            <a:r>
              <a:rPr lang="en-US" sz="2600" dirty="0" smtClean="0"/>
              <a:t> Flooding Study</a:t>
            </a:r>
          </a:p>
          <a:p>
            <a:pPr eaLnBrk="1" fontAlgn="auto" hangingPunct="1">
              <a:spcAft>
                <a:spcPts val="0"/>
              </a:spcAft>
              <a:defRPr/>
            </a:pPr>
            <a:endParaRPr lang="en-US" dirty="0" smtClean="0"/>
          </a:p>
          <a:p>
            <a:pPr fontAlgn="auto">
              <a:spcAft>
                <a:spcPts val="0"/>
              </a:spcAft>
              <a:defRPr/>
            </a:pPr>
            <a:r>
              <a:rPr lang="en-US" dirty="0"/>
              <a:t>“I don’t know many churches that have to put the tide chart on their Web site</a:t>
            </a:r>
            <a:r>
              <a:rPr lang="en-US" dirty="0" smtClean="0"/>
              <a:t>” </a:t>
            </a:r>
            <a:r>
              <a:rPr lang="en-US" sz="2600" dirty="0" smtClean="0"/>
              <a:t>- </a:t>
            </a:r>
            <a:r>
              <a:rPr lang="en-US" sz="2600" dirty="0"/>
              <a:t>Rev. Jennifer </a:t>
            </a:r>
            <a:r>
              <a:rPr lang="en-US" sz="2600" dirty="0" smtClean="0"/>
              <a:t>Slade, </a:t>
            </a:r>
            <a:r>
              <a:rPr lang="en-US" sz="2600" dirty="0"/>
              <a:t>Unitarian Church of Norfolk</a:t>
            </a:r>
            <a:r>
              <a:rPr lang="en-US" dirty="0"/>
              <a:t> </a:t>
            </a:r>
            <a:r>
              <a:rPr lang="en-US" sz="1900" dirty="0" smtClean="0">
                <a:hlinkClick r:id="rId2"/>
              </a:rPr>
              <a:t>Washington Post 5/28/2014</a:t>
            </a:r>
            <a:endParaRPr lang="en-US" sz="1900" dirty="0" smtClean="0"/>
          </a:p>
          <a:p>
            <a:pPr eaLnBrk="1" fontAlgn="auto" hangingPunct="1">
              <a:spcAft>
                <a:spcPts val="0"/>
              </a:spcAft>
              <a:defRPr/>
            </a:pPr>
            <a:endParaRPr lang="en-US" dirty="0" smtClean="0"/>
          </a:p>
        </p:txBody>
      </p:sp>
    </p:spTree>
    <p:extLst>
      <p:ext uri="{BB962C8B-B14F-4D97-AF65-F5344CB8AC3E}">
        <p14:creationId xmlns:p14="http://schemas.microsoft.com/office/powerpoint/2010/main" val="9628938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Sea Level Trends</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666133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954" y="1524000"/>
            <a:ext cx="3200045" cy="3499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59" t="64829" r="82682" b="16173"/>
          <a:stretch/>
        </p:blipFill>
        <p:spPr bwMode="auto">
          <a:xfrm>
            <a:off x="304800" y="2174148"/>
            <a:ext cx="1579417" cy="1385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16009" y="6096000"/>
            <a:ext cx="5017991" cy="400110"/>
          </a:xfrm>
          <a:prstGeom prst="rect">
            <a:avLst/>
          </a:prstGeom>
        </p:spPr>
        <p:txBody>
          <a:bodyPr wrap="square">
            <a:spAutoFit/>
          </a:bodyPr>
          <a:lstStyle/>
          <a:p>
            <a:r>
              <a:rPr lang="en-US" sz="2000" b="1" dirty="0"/>
              <a:t>http://tidesandcurrents.noaa.gov/sltrends</a:t>
            </a:r>
            <a:endParaRPr lang="en-US" sz="2000" dirty="0"/>
          </a:p>
        </p:txBody>
      </p:sp>
    </p:spTree>
    <p:extLst>
      <p:ext uri="{BB962C8B-B14F-4D97-AF65-F5344CB8AC3E}">
        <p14:creationId xmlns:p14="http://schemas.microsoft.com/office/powerpoint/2010/main" val="23654525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Sea Level Trends</a:t>
            </a:r>
            <a:endParaRPr lang="en-US" dirty="0"/>
          </a:p>
        </p:txBody>
      </p:sp>
      <p:sp>
        <p:nvSpPr>
          <p:cNvPr id="3" name="TextBox 2"/>
          <p:cNvSpPr txBox="1"/>
          <p:nvPr/>
        </p:nvSpPr>
        <p:spPr>
          <a:xfrm>
            <a:off x="6400800" y="4495800"/>
            <a:ext cx="2667000" cy="369332"/>
          </a:xfrm>
          <a:prstGeom prst="rect">
            <a:avLst/>
          </a:prstGeom>
          <a:noFill/>
        </p:spPr>
        <p:txBody>
          <a:bodyPr wrap="square" rtlCol="0">
            <a:spAutoFit/>
          </a:bodyPr>
          <a:lstStyle/>
          <a:p>
            <a:r>
              <a:rPr lang="en-US" dirty="0" smtClean="0"/>
              <a:t>– </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34" y="1752601"/>
            <a:ext cx="9092244" cy="5105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467182104"/>
              </p:ext>
            </p:extLst>
          </p:nvPr>
        </p:nvGraphicFramePr>
        <p:xfrm>
          <a:off x="3581400" y="1524001"/>
          <a:ext cx="5486400" cy="2460944"/>
        </p:xfrm>
        <a:graphic>
          <a:graphicData uri="http://schemas.openxmlformats.org/drawingml/2006/table">
            <a:tbl>
              <a:tblPr firstRow="1" bandRow="1">
                <a:tableStyleId>{5C22544A-7EE6-4342-B048-85BDC9FD1C3A}</a:tableStyleId>
              </a:tblPr>
              <a:tblGrid>
                <a:gridCol w="1371600"/>
                <a:gridCol w="1264722"/>
                <a:gridCol w="1068779"/>
                <a:gridCol w="1781299"/>
              </a:tblGrid>
              <a:tr h="540704">
                <a:tc>
                  <a:txBody>
                    <a:bodyPr/>
                    <a:lstStyle/>
                    <a:p>
                      <a:r>
                        <a:rPr lang="en-US" sz="1400" b="1" dirty="0" smtClean="0"/>
                        <a:t>Station</a:t>
                      </a:r>
                      <a:endParaRPr lang="en-US" sz="1400" b="1" dirty="0"/>
                    </a:p>
                  </a:txBody>
                  <a:tcPr/>
                </a:tc>
                <a:tc>
                  <a:txBody>
                    <a:bodyPr/>
                    <a:lstStyle/>
                    <a:p>
                      <a:r>
                        <a:rPr lang="en-US" sz="1400" b="1" dirty="0" smtClean="0"/>
                        <a:t>Observation Length</a:t>
                      </a:r>
                      <a:endParaRPr lang="en-US" sz="1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SL</a:t>
                      </a:r>
                      <a:r>
                        <a:rPr lang="en-US" sz="1400" b="1" baseline="0" dirty="0" smtClean="0"/>
                        <a:t> </a:t>
                      </a:r>
                      <a:r>
                        <a:rPr lang="en-US" sz="1400" b="1" dirty="0" smtClean="0"/>
                        <a:t>Trend (mm/</a:t>
                      </a:r>
                      <a:r>
                        <a:rPr lang="en-US" sz="1400" b="1" dirty="0" err="1" smtClean="0"/>
                        <a:t>yr</a:t>
                      </a:r>
                      <a:r>
                        <a:rPr lang="en-US" sz="1400" b="1" dirty="0" smtClean="0"/>
                        <a:t>)</a:t>
                      </a:r>
                      <a:endParaRPr lang="en-US" sz="1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95% Confidence (mm/</a:t>
                      </a:r>
                      <a:r>
                        <a:rPr lang="en-US" sz="1400" b="1" dirty="0" err="1" smtClean="0"/>
                        <a:t>yr</a:t>
                      </a:r>
                      <a:r>
                        <a:rPr lang="en-US" sz="1400" b="1" dirty="0" smtClean="0"/>
                        <a:t>)</a:t>
                      </a:r>
                    </a:p>
                  </a:txBody>
                  <a:tcPr/>
                </a:tc>
              </a:tr>
              <a:tr h="572321">
                <a:tc>
                  <a:txBody>
                    <a:bodyPr/>
                    <a:lstStyle/>
                    <a:p>
                      <a:pPr algn="ctr"/>
                      <a:r>
                        <a:rPr lang="en-US" sz="1600" dirty="0" smtClean="0"/>
                        <a:t>Gloucester Point </a:t>
                      </a:r>
                      <a:endParaRPr lang="en-US" sz="16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53 years</a:t>
                      </a:r>
                    </a:p>
                    <a:p>
                      <a:pPr algn="ctr"/>
                      <a:endParaRPr lang="en-US" sz="1600" dirty="0"/>
                    </a:p>
                  </a:txBody>
                  <a:tcPr/>
                </a:tc>
                <a:tc>
                  <a:txBody>
                    <a:bodyPr/>
                    <a:lstStyle/>
                    <a:p>
                      <a:pPr algn="ctr"/>
                      <a:r>
                        <a:rPr lang="en-US" sz="1600" dirty="0" smtClean="0"/>
                        <a:t>3.81</a:t>
                      </a:r>
                      <a:endParaRPr lang="en-US" sz="16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a:t>
                      </a:r>
                      <a:r>
                        <a:rPr lang="en-US" sz="1600" baseline="0" dirty="0" smtClean="0"/>
                        <a:t> 0.47</a:t>
                      </a:r>
                      <a:endParaRPr lang="en-US" sz="1600" dirty="0" smtClean="0"/>
                    </a:p>
                    <a:p>
                      <a:pPr algn="ctr"/>
                      <a:endParaRPr lang="en-US" sz="1600" dirty="0"/>
                    </a:p>
                  </a:txBody>
                  <a:tcPr/>
                </a:tc>
              </a:tr>
              <a:tr h="331344">
                <a:tc>
                  <a:txBody>
                    <a:bodyPr/>
                    <a:lstStyle/>
                    <a:p>
                      <a:pPr algn="ctr"/>
                      <a:r>
                        <a:rPr lang="en-US" sz="1600" dirty="0" smtClean="0"/>
                        <a:t>Sewell Point</a:t>
                      </a:r>
                      <a:endParaRPr lang="en-US" sz="1600" dirty="0"/>
                    </a:p>
                  </a:txBody>
                  <a:tcPr/>
                </a:tc>
                <a:tc>
                  <a:txBody>
                    <a:bodyPr/>
                    <a:lstStyle/>
                    <a:p>
                      <a:pPr algn="ctr"/>
                      <a:r>
                        <a:rPr lang="en-US" sz="1600" dirty="0" smtClean="0"/>
                        <a:t>79 years</a:t>
                      </a:r>
                      <a:endParaRPr lang="en-US" sz="1600" dirty="0"/>
                    </a:p>
                  </a:txBody>
                  <a:tcPr/>
                </a:tc>
                <a:tc>
                  <a:txBody>
                    <a:bodyPr/>
                    <a:lstStyle/>
                    <a:p>
                      <a:pPr algn="ctr"/>
                      <a:r>
                        <a:rPr lang="en-US" sz="1600" dirty="0" smtClean="0"/>
                        <a:t>4.44</a:t>
                      </a:r>
                      <a:endParaRPr lang="en-US" sz="1600" dirty="0"/>
                    </a:p>
                  </a:txBody>
                  <a:tcPr/>
                </a:tc>
                <a:tc>
                  <a:txBody>
                    <a:bodyPr/>
                    <a:lstStyle/>
                    <a:p>
                      <a:pPr algn="ctr"/>
                      <a:r>
                        <a:rPr lang="en-US" sz="1600" dirty="0" smtClean="0"/>
                        <a:t>+/-</a:t>
                      </a:r>
                      <a:r>
                        <a:rPr lang="en-US" sz="1600" baseline="0" dirty="0" smtClean="0"/>
                        <a:t> 0.27</a:t>
                      </a:r>
                      <a:endParaRPr lang="en-US" sz="1600" dirty="0"/>
                    </a:p>
                  </a:txBody>
                  <a:tcPr/>
                </a:tc>
              </a:tr>
              <a:tr h="331344">
                <a:tc>
                  <a:txBody>
                    <a:bodyPr/>
                    <a:lstStyle/>
                    <a:p>
                      <a:pPr algn="ctr"/>
                      <a:r>
                        <a:rPr lang="en-US" sz="1600" dirty="0" smtClean="0"/>
                        <a:t>Portsmouth</a:t>
                      </a:r>
                      <a:endParaRPr lang="en-US" sz="1600" dirty="0"/>
                    </a:p>
                  </a:txBody>
                  <a:tcPr/>
                </a:tc>
                <a:tc>
                  <a:txBody>
                    <a:bodyPr/>
                    <a:lstStyle/>
                    <a:p>
                      <a:pPr algn="ctr"/>
                      <a:r>
                        <a:rPr lang="en-US" sz="1600" dirty="0" smtClean="0"/>
                        <a:t>52 years</a:t>
                      </a:r>
                      <a:endParaRPr lang="en-US" sz="1600" dirty="0"/>
                    </a:p>
                  </a:txBody>
                  <a:tcPr/>
                </a:tc>
                <a:tc>
                  <a:txBody>
                    <a:bodyPr/>
                    <a:lstStyle/>
                    <a:p>
                      <a:pPr algn="ctr"/>
                      <a:r>
                        <a:rPr lang="en-US" sz="1600" dirty="0" smtClean="0"/>
                        <a:t>3.76</a:t>
                      </a:r>
                      <a:endParaRPr lang="en-US" sz="1600" dirty="0"/>
                    </a:p>
                  </a:txBody>
                  <a:tcPr/>
                </a:tc>
                <a:tc>
                  <a:txBody>
                    <a:bodyPr/>
                    <a:lstStyle/>
                    <a:p>
                      <a:pPr algn="ctr"/>
                      <a:r>
                        <a:rPr lang="en-US" sz="1600" dirty="0" smtClean="0"/>
                        <a:t>+/-</a:t>
                      </a:r>
                      <a:r>
                        <a:rPr lang="en-US" sz="1600" baseline="0" dirty="0" smtClean="0"/>
                        <a:t> 0.45</a:t>
                      </a:r>
                      <a:endParaRPr lang="en-US" sz="1600" dirty="0"/>
                    </a:p>
                  </a:txBody>
                  <a:tcPr/>
                </a:tc>
              </a:tr>
              <a:tr h="331344">
                <a:tc>
                  <a:txBody>
                    <a:bodyPr/>
                    <a:lstStyle/>
                    <a:p>
                      <a:pPr algn="ctr"/>
                      <a:r>
                        <a:rPr lang="en-US" sz="1600" dirty="0" smtClean="0"/>
                        <a:t>CBBT</a:t>
                      </a:r>
                      <a:endParaRPr lang="en-US" sz="1600" dirty="0"/>
                    </a:p>
                  </a:txBody>
                  <a:tcPr/>
                </a:tc>
                <a:tc>
                  <a:txBody>
                    <a:bodyPr/>
                    <a:lstStyle/>
                    <a:p>
                      <a:pPr algn="ctr"/>
                      <a:r>
                        <a:rPr lang="en-US" sz="1600" dirty="0" smtClean="0"/>
                        <a:t>31 years</a:t>
                      </a:r>
                      <a:endParaRPr lang="en-US" sz="1600" dirty="0"/>
                    </a:p>
                  </a:txBody>
                  <a:tcPr/>
                </a:tc>
                <a:tc>
                  <a:txBody>
                    <a:bodyPr/>
                    <a:lstStyle/>
                    <a:p>
                      <a:pPr algn="ctr"/>
                      <a:r>
                        <a:rPr lang="en-US" sz="1600" dirty="0" smtClean="0"/>
                        <a:t>6.05</a:t>
                      </a:r>
                      <a:endParaRPr lang="en-US" sz="16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a:t>
                      </a:r>
                      <a:r>
                        <a:rPr lang="en-US" sz="1600" baseline="0" dirty="0" smtClean="0"/>
                        <a:t> 1.21</a:t>
                      </a:r>
                      <a:endParaRPr lang="en-US" sz="1600" dirty="0" smtClean="0"/>
                    </a:p>
                  </a:txBody>
                  <a:tcPr/>
                </a:tc>
              </a:tr>
              <a:tr h="331344">
                <a:tc>
                  <a:txBody>
                    <a:bodyPr/>
                    <a:lstStyle/>
                    <a:p>
                      <a:pPr algn="ctr"/>
                      <a:r>
                        <a:rPr lang="en-US" sz="1600" dirty="0" err="1" smtClean="0"/>
                        <a:t>Kiptopeke</a:t>
                      </a:r>
                      <a:endParaRPr lang="en-US" sz="1600" dirty="0"/>
                    </a:p>
                  </a:txBody>
                  <a:tcPr/>
                </a:tc>
                <a:tc>
                  <a:txBody>
                    <a:bodyPr/>
                    <a:lstStyle/>
                    <a:p>
                      <a:pPr algn="ctr"/>
                      <a:r>
                        <a:rPr lang="en-US" sz="1600" dirty="0" smtClean="0"/>
                        <a:t>55 years</a:t>
                      </a:r>
                      <a:endParaRPr lang="en-US" sz="1600" dirty="0"/>
                    </a:p>
                  </a:txBody>
                  <a:tcPr/>
                </a:tc>
                <a:tc>
                  <a:txBody>
                    <a:bodyPr/>
                    <a:lstStyle/>
                    <a:p>
                      <a:pPr algn="ctr"/>
                      <a:r>
                        <a:rPr lang="en-US" sz="1600" dirty="0" smtClean="0"/>
                        <a:t>3.48</a:t>
                      </a:r>
                      <a:endParaRPr lang="en-US" sz="16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a:t>
                      </a:r>
                      <a:r>
                        <a:rPr lang="en-US" sz="1600" baseline="0" dirty="0" smtClean="0"/>
                        <a:t> 0.42</a:t>
                      </a:r>
                      <a:endParaRPr lang="en-US" sz="1600" dirty="0" smtClean="0"/>
                    </a:p>
                  </a:txBody>
                  <a:tcPr/>
                </a:tc>
              </a:tr>
            </a:tbl>
          </a:graphicData>
        </a:graphic>
      </p:graphicFrame>
    </p:spTree>
    <p:extLst>
      <p:ext uri="{BB962C8B-B14F-4D97-AF65-F5344CB8AC3E}">
        <p14:creationId xmlns:p14="http://schemas.microsoft.com/office/powerpoint/2010/main" val="395634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endParaRPr lang="en-US" altLang="en-US" smtClean="0"/>
          </a:p>
        </p:txBody>
      </p:sp>
      <p:pic>
        <p:nvPicPr>
          <p:cNvPr id="5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1"/>
            <a:ext cx="6837362" cy="6867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609600" y="5083916"/>
            <a:ext cx="2971800" cy="1752600"/>
          </a:xfrm>
          <a:prstGeom prst="wedgeRoundRectCallout">
            <a:avLst>
              <a:gd name="adj1" fmla="val 62808"/>
              <a:gd name="adj2" fmla="val -93868"/>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ltLang="en-US" dirty="0">
                <a:solidFill>
                  <a:schemeClr val="tx1"/>
                </a:solidFill>
              </a:rPr>
              <a:t>Before 1980, </a:t>
            </a:r>
            <a:r>
              <a:rPr lang="en-US" altLang="en-US" dirty="0" smtClean="0">
                <a:solidFill>
                  <a:schemeClr val="tx1"/>
                </a:solidFill>
              </a:rPr>
              <a:t>the </a:t>
            </a:r>
            <a:r>
              <a:rPr lang="en-US" altLang="en-US" dirty="0">
                <a:solidFill>
                  <a:schemeClr val="tx1"/>
                </a:solidFill>
              </a:rPr>
              <a:t>Hague, had never flooded for more than 100 hours in a year. By 2009, it was routinely flooded for </a:t>
            </a:r>
            <a:r>
              <a:rPr lang="en-US" altLang="en-US" dirty="0" smtClean="0">
                <a:solidFill>
                  <a:schemeClr val="tx1"/>
                </a:solidFill>
              </a:rPr>
              <a:t>200 hours/year. </a:t>
            </a:r>
            <a:endParaRPr lang="en-US" altLang="en-US" dirty="0">
              <a:solidFill>
                <a:schemeClr val="tx1"/>
              </a:solidFill>
            </a:endParaRPr>
          </a:p>
        </p:txBody>
      </p:sp>
      <p:sp>
        <p:nvSpPr>
          <p:cNvPr id="3" name="Rectangle 2"/>
          <p:cNvSpPr/>
          <p:nvPr/>
        </p:nvSpPr>
        <p:spPr>
          <a:xfrm>
            <a:off x="5868143" y="6488668"/>
            <a:ext cx="3313151" cy="369332"/>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pPr lvl="0"/>
            <a:r>
              <a:rPr lang="en-US" altLang="en-US" dirty="0">
                <a:solidFill>
                  <a:prstClr val="black"/>
                </a:solidFill>
                <a:latin typeface="Calibri"/>
                <a:cs typeface="+mn-cs"/>
              </a:rPr>
              <a:t>from </a:t>
            </a:r>
            <a:r>
              <a:rPr lang="en-US" altLang="en-US" dirty="0" smtClean="0">
                <a:solidFill>
                  <a:prstClr val="black"/>
                </a:solidFill>
                <a:latin typeface="Calibri"/>
                <a:cs typeface="+mn-cs"/>
                <a:hlinkClick r:id="rId3"/>
              </a:rPr>
              <a:t>Washington Post </a:t>
            </a:r>
            <a:r>
              <a:rPr lang="en-US" altLang="en-US" dirty="0">
                <a:solidFill>
                  <a:prstClr val="black"/>
                </a:solidFill>
                <a:latin typeface="Calibri"/>
                <a:cs typeface="+mn-cs"/>
                <a:hlinkClick r:id="rId3"/>
              </a:rPr>
              <a:t>5/28/2014</a:t>
            </a:r>
            <a:endParaRPr lang="en-US" altLang="en-US" dirty="0">
              <a:solidFill>
                <a:prstClr val="black"/>
              </a:solidFill>
              <a:latin typeface="Calibri"/>
              <a:cs typeface="+mn-cs"/>
            </a:endParaRPr>
          </a:p>
        </p:txBody>
      </p:sp>
      <p:grpSp>
        <p:nvGrpSpPr>
          <p:cNvPr id="5" name="Group 4"/>
          <p:cNvGrpSpPr/>
          <p:nvPr/>
        </p:nvGrpSpPr>
        <p:grpSpPr>
          <a:xfrm>
            <a:off x="6172199" y="223781"/>
            <a:ext cx="2705042" cy="1757419"/>
            <a:chOff x="6172199" y="228600"/>
            <a:chExt cx="2705042" cy="1757419"/>
          </a:xfrm>
        </p:grpSpPr>
        <p:sp>
          <p:nvSpPr>
            <p:cNvPr id="4" name="Rounded Rectangular Callout 3"/>
            <p:cNvSpPr/>
            <p:nvPr/>
          </p:nvSpPr>
          <p:spPr>
            <a:xfrm>
              <a:off x="6172200" y="228600"/>
              <a:ext cx="2705041" cy="1757419"/>
            </a:xfrm>
            <a:prstGeom prst="wedgeRoundRectCallout">
              <a:avLst>
                <a:gd name="adj1" fmla="val -70635"/>
                <a:gd name="adj2" fmla="val 22432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chemeClr val="tx1"/>
                  </a:solidFill>
                </a:rPr>
                <a:t>$318 million light-rail system — paid for primarily with federal funds -- was built at sea level</a:t>
              </a:r>
            </a:p>
          </p:txBody>
        </p:sp>
        <p:sp>
          <p:nvSpPr>
            <p:cNvPr id="10" name="Rounded Rectangular Callout 9"/>
            <p:cNvSpPr/>
            <p:nvPr/>
          </p:nvSpPr>
          <p:spPr>
            <a:xfrm>
              <a:off x="6172199" y="228600"/>
              <a:ext cx="2705041" cy="1757419"/>
            </a:xfrm>
            <a:prstGeom prst="wedgeRoundRectCallout">
              <a:avLst>
                <a:gd name="adj1" fmla="val -229654"/>
                <a:gd name="adj2" fmla="val 6090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chemeClr val="tx1"/>
                  </a:solidFill>
                </a:rPr>
                <a:t>$318 million light-rail system </a:t>
              </a:r>
              <a:r>
                <a:rPr lang="en-US" dirty="0" smtClean="0">
                  <a:solidFill>
                    <a:schemeClr val="tx1"/>
                  </a:solidFill>
                </a:rPr>
                <a:t>–built </a:t>
              </a:r>
              <a:r>
                <a:rPr lang="en-US" dirty="0">
                  <a:solidFill>
                    <a:schemeClr val="tx1"/>
                  </a:solidFill>
                </a:rPr>
                <a:t>at sea level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Tomorrow’s Concern: Accelerating SLR</a:t>
            </a:r>
            <a:endParaRPr lang="en-US" sz="4000"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2667000"/>
            <a:ext cx="7553325" cy="397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5943"/>
          <a:stretch/>
        </p:blipFill>
        <p:spPr bwMode="auto">
          <a:xfrm>
            <a:off x="609600" y="1766165"/>
            <a:ext cx="7753350" cy="823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1295400"/>
            <a:ext cx="9144000" cy="430887"/>
          </a:xfrm>
          <a:prstGeom prst="rect">
            <a:avLst/>
          </a:prstGeom>
          <a:noFill/>
        </p:spPr>
        <p:txBody>
          <a:bodyPr wrap="square" rtlCol="0">
            <a:spAutoFit/>
          </a:bodyPr>
          <a:lstStyle/>
          <a:p>
            <a:pPr algn="ctr"/>
            <a:r>
              <a:rPr lang="en-US" sz="2200" b="1" dirty="0" smtClean="0"/>
              <a:t>2013 US National Climate Assessment (NCA) SLR Risk-framing Scenarios</a:t>
            </a:r>
            <a:endParaRPr lang="en-US" sz="2200" b="1" dirty="0"/>
          </a:p>
        </p:txBody>
      </p:sp>
    </p:spTree>
    <p:extLst>
      <p:ext uri="{BB962C8B-B14F-4D97-AF65-F5344CB8AC3E}">
        <p14:creationId xmlns:p14="http://schemas.microsoft.com/office/powerpoint/2010/main" val="4918983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Reports of Note</a:t>
            </a:r>
            <a:endParaRPr lang="en-US" dirty="0"/>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59473" y="1600200"/>
            <a:ext cx="363405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39139" y="1600200"/>
            <a:ext cx="345672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400800"/>
            <a:ext cx="3657600" cy="369332"/>
          </a:xfrm>
          <a:prstGeom prst="rect">
            <a:avLst/>
          </a:prstGeom>
          <a:noFill/>
        </p:spPr>
        <p:txBody>
          <a:bodyPr wrap="square" rtlCol="0">
            <a:spAutoFit/>
          </a:bodyPr>
          <a:lstStyle/>
          <a:p>
            <a:r>
              <a:rPr lang="en-US" dirty="0" smtClean="0"/>
              <a:t>USGS Circular 1392 - 2013</a:t>
            </a:r>
            <a:endParaRPr lang="en-US" dirty="0"/>
          </a:p>
        </p:txBody>
      </p:sp>
      <p:sp>
        <p:nvSpPr>
          <p:cNvPr id="10" name="TextBox 9"/>
          <p:cNvSpPr txBox="1"/>
          <p:nvPr/>
        </p:nvSpPr>
        <p:spPr>
          <a:xfrm>
            <a:off x="4953000" y="6400800"/>
            <a:ext cx="3657600" cy="369332"/>
          </a:xfrm>
          <a:prstGeom prst="rect">
            <a:avLst/>
          </a:prstGeom>
          <a:noFill/>
        </p:spPr>
        <p:txBody>
          <a:bodyPr wrap="square" rtlCol="0">
            <a:spAutoFit/>
          </a:bodyPr>
          <a:lstStyle/>
          <a:p>
            <a:r>
              <a:rPr lang="en-US" dirty="0" smtClean="0"/>
              <a:t>VIMS - 2010</a:t>
            </a:r>
            <a:endParaRPr lang="en-US" dirty="0"/>
          </a:p>
        </p:txBody>
      </p:sp>
    </p:spTree>
    <p:extLst>
      <p:ext uri="{BB962C8B-B14F-4D97-AF65-F5344CB8AC3E}">
        <p14:creationId xmlns:p14="http://schemas.microsoft.com/office/powerpoint/2010/main" val="18169614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6"/>
          <p:cNvSpPr txBox="1">
            <a:spLocks noChangeArrowheads="1"/>
          </p:cNvSpPr>
          <p:nvPr/>
        </p:nvSpPr>
        <p:spPr bwMode="auto">
          <a:xfrm>
            <a:off x="0" y="-44450"/>
            <a:ext cx="9144000" cy="954088"/>
          </a:xfrm>
          <a:prstGeom prst="rect">
            <a:avLst/>
          </a:prstGeom>
          <a:solidFill>
            <a:schemeClr val="accent1">
              <a:lumMod val="20000"/>
              <a:lumOff val="80000"/>
            </a:schemeClr>
          </a:solidFill>
          <a:ln>
            <a:noFill/>
          </a:ln>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ct val="0"/>
              </a:spcBef>
              <a:buClrTx/>
              <a:buSzTx/>
              <a:buFontTx/>
              <a:buNone/>
              <a:defRPr/>
            </a:pPr>
            <a:r>
              <a:rPr lang="en-US" altLang="en-US" sz="3800" b="1" dirty="0">
                <a:solidFill>
                  <a:schemeClr val="tx1"/>
                </a:solidFill>
                <a:latin typeface="+mj-lt"/>
                <a:ea typeface="ＭＳ Ｐゴシック" charset="0"/>
                <a:cs typeface="Times New Roman" pitchFamily="18" charset="0"/>
              </a:rPr>
              <a:t>Subsidence in the area of Chesapeake Bay</a:t>
            </a:r>
          </a:p>
          <a:p>
            <a:pPr algn="ctr" eaLnBrk="1" hangingPunct="1">
              <a:spcBef>
                <a:spcPct val="0"/>
              </a:spcBef>
              <a:buClrTx/>
              <a:buSzTx/>
              <a:buFontTx/>
              <a:buNone/>
              <a:defRPr/>
            </a:pPr>
            <a:r>
              <a:rPr lang="en-US" altLang="en-US" sz="1800" b="1" dirty="0">
                <a:solidFill>
                  <a:schemeClr val="tx1"/>
                </a:solidFill>
                <a:latin typeface="+mj-lt"/>
                <a:ea typeface="ＭＳ Ｐゴシック" charset="0"/>
                <a:cs typeface="Times New Roman" pitchFamily="18" charset="0"/>
              </a:rPr>
              <a:t>1973 Report by S. </a:t>
            </a:r>
            <a:r>
              <a:rPr lang="en-US" altLang="en-US" sz="1800" b="1" dirty="0" err="1">
                <a:solidFill>
                  <a:schemeClr val="tx1"/>
                </a:solidFill>
                <a:latin typeface="+mj-lt"/>
                <a:ea typeface="ＭＳ Ｐゴシック" charset="0"/>
                <a:cs typeface="Times New Roman" pitchFamily="18" charset="0"/>
              </a:rPr>
              <a:t>Holdhal</a:t>
            </a:r>
            <a:r>
              <a:rPr lang="en-US" altLang="en-US" sz="1800" b="1" dirty="0">
                <a:solidFill>
                  <a:schemeClr val="tx1"/>
                </a:solidFill>
                <a:latin typeface="+mj-lt"/>
                <a:ea typeface="ＭＳ Ｐゴシック" charset="0"/>
                <a:cs typeface="Times New Roman" pitchFamily="18" charset="0"/>
              </a:rPr>
              <a:t> and N. Morrison</a:t>
            </a:r>
          </a:p>
        </p:txBody>
      </p:sp>
      <p:pic>
        <p:nvPicPr>
          <p:cNvPr id="22531" name="Picture 1"/>
          <p:cNvPicPr>
            <a:picLocks noChangeAspect="1"/>
          </p:cNvPicPr>
          <p:nvPr/>
        </p:nvPicPr>
        <p:blipFill>
          <a:blip r:embed="rId2" cstate="print">
            <a:extLst>
              <a:ext uri="{28A0092B-C50C-407E-A947-70E740481C1C}">
                <a14:useLocalDpi xmlns:a14="http://schemas.microsoft.com/office/drawing/2010/main" val="0"/>
              </a:ext>
            </a:extLst>
          </a:blip>
          <a:srcRect l="3035" r="-1149"/>
          <a:stretch>
            <a:fillRect/>
          </a:stretch>
        </p:blipFill>
        <p:spPr bwMode="auto">
          <a:xfrm>
            <a:off x="1312863" y="819150"/>
            <a:ext cx="372745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6"/>
          <p:cNvSpPr txBox="1">
            <a:spLocks noChangeArrowheads="1"/>
          </p:cNvSpPr>
          <p:nvPr/>
        </p:nvSpPr>
        <p:spPr bwMode="auto">
          <a:xfrm>
            <a:off x="5810250" y="3836988"/>
            <a:ext cx="1695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a:t>HNPT = - 0.0024</a:t>
            </a:r>
          </a:p>
        </p:txBody>
      </p:sp>
      <p:cxnSp>
        <p:nvCxnSpPr>
          <p:cNvPr id="8" name="Straight Arrow Connector 7"/>
          <p:cNvCxnSpPr>
            <a:stCxn id="22532" idx="1"/>
          </p:cNvCxnSpPr>
          <p:nvPr/>
        </p:nvCxnSpPr>
        <p:spPr>
          <a:xfrm flipH="1" flipV="1">
            <a:off x="3276600" y="2944813"/>
            <a:ext cx="2533650" cy="10763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4" name="TextBox 10"/>
          <p:cNvSpPr txBox="1">
            <a:spLocks noChangeArrowheads="1"/>
          </p:cNvSpPr>
          <p:nvPr/>
        </p:nvSpPr>
        <p:spPr bwMode="auto">
          <a:xfrm>
            <a:off x="5824538" y="2944813"/>
            <a:ext cx="170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dirty="0"/>
              <a:t>ANP6 = - 0.0016</a:t>
            </a:r>
          </a:p>
        </p:txBody>
      </p:sp>
      <p:cxnSp>
        <p:nvCxnSpPr>
          <p:cNvPr id="12" name="Straight Arrow Connector 11"/>
          <p:cNvCxnSpPr>
            <a:stCxn id="22534" idx="1"/>
          </p:cNvCxnSpPr>
          <p:nvPr/>
        </p:nvCxnSpPr>
        <p:spPr>
          <a:xfrm flipH="1" flipV="1">
            <a:off x="2700338" y="2469179"/>
            <a:ext cx="3124200" cy="66057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6" name="TextBox 13"/>
          <p:cNvSpPr txBox="1">
            <a:spLocks noChangeArrowheads="1"/>
          </p:cNvSpPr>
          <p:nvPr/>
        </p:nvSpPr>
        <p:spPr bwMode="auto">
          <a:xfrm>
            <a:off x="80963" y="1458913"/>
            <a:ext cx="163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dirty="0"/>
              <a:t>GAIT = - 0.0004</a:t>
            </a:r>
          </a:p>
        </p:txBody>
      </p:sp>
      <p:cxnSp>
        <p:nvCxnSpPr>
          <p:cNvPr id="15" name="Straight Arrow Connector 14"/>
          <p:cNvCxnSpPr/>
          <p:nvPr/>
        </p:nvCxnSpPr>
        <p:spPr>
          <a:xfrm>
            <a:off x="1371600" y="1752600"/>
            <a:ext cx="585788" cy="3587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8" name="Rectangle 12"/>
          <p:cNvSpPr>
            <a:spLocks noChangeArrowheads="1"/>
          </p:cNvSpPr>
          <p:nvPr/>
        </p:nvSpPr>
        <p:spPr bwMode="auto">
          <a:xfrm>
            <a:off x="-4665" y="2100879"/>
            <a:ext cx="1736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dirty="0"/>
              <a:t>GODE = - 0.0011</a:t>
            </a:r>
          </a:p>
        </p:txBody>
      </p:sp>
      <p:cxnSp>
        <p:nvCxnSpPr>
          <p:cNvPr id="19" name="Straight Arrow Connector 18"/>
          <p:cNvCxnSpPr/>
          <p:nvPr/>
        </p:nvCxnSpPr>
        <p:spPr>
          <a:xfrm>
            <a:off x="1600200" y="2295525"/>
            <a:ext cx="728663" cy="333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40" name="Rectangle 20"/>
          <p:cNvSpPr>
            <a:spLocks noChangeArrowheads="1"/>
          </p:cNvSpPr>
          <p:nvPr/>
        </p:nvSpPr>
        <p:spPr bwMode="auto">
          <a:xfrm>
            <a:off x="5803900" y="2111375"/>
            <a:ext cx="1830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dirty="0"/>
              <a:t>BACO = - 0.0032*</a:t>
            </a:r>
          </a:p>
        </p:txBody>
      </p:sp>
      <p:cxnSp>
        <p:nvCxnSpPr>
          <p:cNvPr id="22" name="Straight Arrow Connector 21"/>
          <p:cNvCxnSpPr/>
          <p:nvPr/>
        </p:nvCxnSpPr>
        <p:spPr>
          <a:xfrm flipH="1" flipV="1">
            <a:off x="2700338" y="1643063"/>
            <a:ext cx="3074987" cy="6524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42" name="TextBox 23"/>
          <p:cNvSpPr txBox="1">
            <a:spLocks noChangeArrowheads="1"/>
          </p:cNvSpPr>
          <p:nvPr/>
        </p:nvSpPr>
        <p:spPr bwMode="auto">
          <a:xfrm>
            <a:off x="5810250" y="4691063"/>
            <a:ext cx="1798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a:t>VIMS = - 0.0034*</a:t>
            </a:r>
          </a:p>
        </p:txBody>
      </p:sp>
      <p:cxnSp>
        <p:nvCxnSpPr>
          <p:cNvPr id="28" name="Straight Arrow Connector 27"/>
          <p:cNvCxnSpPr>
            <a:stCxn id="22542" idx="1"/>
          </p:cNvCxnSpPr>
          <p:nvPr/>
        </p:nvCxnSpPr>
        <p:spPr>
          <a:xfrm flipH="1" flipV="1">
            <a:off x="3810000" y="4691063"/>
            <a:ext cx="2000250" cy="1849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44" name="TextBox 29"/>
          <p:cNvSpPr txBox="1">
            <a:spLocks noChangeArrowheads="1"/>
          </p:cNvSpPr>
          <p:nvPr/>
        </p:nvSpPr>
        <p:spPr bwMode="auto">
          <a:xfrm>
            <a:off x="0" y="4717989"/>
            <a:ext cx="17014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dirty="0"/>
              <a:t>DRV6 = - 0.0033</a:t>
            </a:r>
          </a:p>
        </p:txBody>
      </p:sp>
      <p:cxnSp>
        <p:nvCxnSpPr>
          <p:cNvPr id="31" name="Straight Arrow Connector 30"/>
          <p:cNvCxnSpPr>
            <a:stCxn id="22544" idx="3"/>
          </p:cNvCxnSpPr>
          <p:nvPr/>
        </p:nvCxnSpPr>
        <p:spPr>
          <a:xfrm>
            <a:off x="1701491" y="4902655"/>
            <a:ext cx="998847" cy="80599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46" name="TextBox 32"/>
          <p:cNvSpPr txBox="1">
            <a:spLocks noChangeArrowheads="1"/>
          </p:cNvSpPr>
          <p:nvPr/>
        </p:nvSpPr>
        <p:spPr bwMode="auto">
          <a:xfrm>
            <a:off x="5815013" y="5338763"/>
            <a:ext cx="1693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dirty="0"/>
              <a:t>COVX = - 0.0016</a:t>
            </a:r>
          </a:p>
        </p:txBody>
      </p:sp>
      <p:cxnSp>
        <p:nvCxnSpPr>
          <p:cNvPr id="34" name="Straight Arrow Connector 33"/>
          <p:cNvCxnSpPr>
            <a:stCxn id="22546" idx="1"/>
          </p:cNvCxnSpPr>
          <p:nvPr/>
        </p:nvCxnSpPr>
        <p:spPr>
          <a:xfrm flipH="1">
            <a:off x="3557588" y="5522913"/>
            <a:ext cx="2257425" cy="1428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48" name="TextBox 42"/>
          <p:cNvSpPr txBox="1">
            <a:spLocks noChangeArrowheads="1"/>
          </p:cNvSpPr>
          <p:nvPr/>
        </p:nvSpPr>
        <p:spPr bwMode="auto">
          <a:xfrm>
            <a:off x="-25400" y="3967540"/>
            <a:ext cx="1706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dirty="0"/>
              <a:t>VAGP = - 0.0027</a:t>
            </a:r>
          </a:p>
        </p:txBody>
      </p:sp>
      <p:cxnSp>
        <p:nvCxnSpPr>
          <p:cNvPr id="42" name="Straight Arrow Connector 41"/>
          <p:cNvCxnSpPr>
            <a:stCxn id="22548" idx="3"/>
          </p:cNvCxnSpPr>
          <p:nvPr/>
        </p:nvCxnSpPr>
        <p:spPr>
          <a:xfrm>
            <a:off x="1681414" y="4152206"/>
            <a:ext cx="1137986" cy="10293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50" name="TextBox 48"/>
          <p:cNvSpPr txBox="1">
            <a:spLocks noChangeArrowheads="1"/>
          </p:cNvSpPr>
          <p:nvPr/>
        </p:nvSpPr>
        <p:spPr bwMode="auto">
          <a:xfrm>
            <a:off x="-25400" y="2707110"/>
            <a:ext cx="1695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dirty="0"/>
              <a:t>CORB = - 0.0010</a:t>
            </a:r>
          </a:p>
        </p:txBody>
      </p:sp>
      <p:cxnSp>
        <p:nvCxnSpPr>
          <p:cNvPr id="50" name="Straight Arrow Connector 49"/>
          <p:cNvCxnSpPr>
            <a:stCxn id="22550" idx="2"/>
          </p:cNvCxnSpPr>
          <p:nvPr/>
        </p:nvCxnSpPr>
        <p:spPr>
          <a:xfrm>
            <a:off x="822325" y="3075410"/>
            <a:ext cx="847725" cy="41391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52" name="TextBox 6"/>
          <p:cNvSpPr txBox="1">
            <a:spLocks noChangeArrowheads="1"/>
          </p:cNvSpPr>
          <p:nvPr/>
        </p:nvSpPr>
        <p:spPr bwMode="auto">
          <a:xfrm>
            <a:off x="4995863" y="1085850"/>
            <a:ext cx="4005262" cy="708025"/>
          </a:xfrm>
          <a:prstGeom prst="rect">
            <a:avLst/>
          </a:prstGeom>
          <a:solidFill>
            <a:srgbClr val="FFFF00"/>
          </a:solidFill>
          <a:ln w="9525">
            <a:solidFill>
              <a:srgbClr val="FF000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000" b="1">
                <a:latin typeface="Times New Roman" pitchFamily="18" charset="0"/>
                <a:cs typeface="Times New Roman" pitchFamily="18" charset="0"/>
              </a:rPr>
              <a:t>IGS08</a:t>
            </a:r>
          </a:p>
          <a:p>
            <a:pPr algn="ctr" eaLnBrk="1" hangingPunct="1">
              <a:spcBef>
                <a:spcPct val="0"/>
              </a:spcBef>
              <a:buFontTx/>
              <a:buNone/>
            </a:pPr>
            <a:r>
              <a:rPr lang="en-US" altLang="en-US" sz="2000" b="1">
                <a:latin typeface="Times New Roman" pitchFamily="18" charset="0"/>
                <a:cs typeface="Times New Roman" pitchFamily="18" charset="0"/>
              </a:rPr>
              <a:t>Vertical Velocity at Selected CORS</a:t>
            </a:r>
          </a:p>
        </p:txBody>
      </p:sp>
      <p:sp>
        <p:nvSpPr>
          <p:cNvPr id="22553" name="TextBox 68"/>
          <p:cNvSpPr txBox="1">
            <a:spLocks noChangeArrowheads="1"/>
          </p:cNvSpPr>
          <p:nvPr/>
        </p:nvSpPr>
        <p:spPr bwMode="auto">
          <a:xfrm>
            <a:off x="5232400" y="6105525"/>
            <a:ext cx="3602038" cy="646113"/>
          </a:xfrm>
          <a:prstGeom prst="rect">
            <a:avLst/>
          </a:prstGeom>
          <a:solidFill>
            <a:srgbClr val="92D050"/>
          </a:solidFill>
          <a:ln w="9525">
            <a:solidFill>
              <a:srgbClr val="FF0000"/>
            </a:solidFill>
            <a:miter lim="800000"/>
            <a:headEnd/>
            <a:tailEnd/>
          </a:ln>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800" b="1"/>
              <a:t>* = Differs by more than 1 mm from</a:t>
            </a:r>
          </a:p>
          <a:p>
            <a:pPr algn="ctr" eaLnBrk="1" hangingPunct="1">
              <a:spcBef>
                <a:spcPct val="0"/>
              </a:spcBef>
              <a:buFontTx/>
              <a:buNone/>
            </a:pPr>
            <a:r>
              <a:rPr lang="en-US" altLang="en-US" sz="1800" b="1"/>
              <a:t>1973 estimates </a:t>
            </a:r>
          </a:p>
        </p:txBody>
      </p:sp>
      <p:cxnSp>
        <p:nvCxnSpPr>
          <p:cNvPr id="4" name="Straight Arrow Connector 3"/>
          <p:cNvCxnSpPr/>
          <p:nvPr/>
        </p:nvCxnSpPr>
        <p:spPr>
          <a:xfrm flipH="1" flipV="1">
            <a:off x="4075113" y="4121150"/>
            <a:ext cx="1928812" cy="3698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55" name="TextBox 1"/>
          <p:cNvSpPr txBox="1">
            <a:spLocks noChangeArrowheads="1"/>
          </p:cNvSpPr>
          <p:nvPr/>
        </p:nvSpPr>
        <p:spPr bwMode="auto">
          <a:xfrm>
            <a:off x="5824538" y="4276725"/>
            <a:ext cx="1816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b="1"/>
              <a:t>VAWI = - 0.0043*</a:t>
            </a:r>
          </a:p>
        </p:txBody>
      </p:sp>
      <p:sp>
        <p:nvSpPr>
          <p:cNvPr id="3" name="TextBox 2"/>
          <p:cNvSpPr txBox="1"/>
          <p:nvPr/>
        </p:nvSpPr>
        <p:spPr>
          <a:xfrm>
            <a:off x="306702" y="793531"/>
            <a:ext cx="1911036" cy="646331"/>
          </a:xfrm>
          <a:prstGeom prst="rect">
            <a:avLst/>
          </a:prstGeom>
          <a:solidFill>
            <a:schemeClr val="bg1"/>
          </a:solidFill>
          <a:ln w="12700">
            <a:solidFill>
              <a:srgbClr val="FF0000"/>
            </a:solidFill>
          </a:ln>
        </p:spPr>
        <p:txBody>
          <a:bodyPr wrap="none" rtlCol="0">
            <a:spAutoFit/>
          </a:bodyPr>
          <a:lstStyle/>
          <a:p>
            <a:r>
              <a:rPr lang="en-US" dirty="0" smtClean="0"/>
              <a:t>Rates of Elevation </a:t>
            </a:r>
          </a:p>
          <a:p>
            <a:r>
              <a:rPr lang="en-US" dirty="0" smtClean="0"/>
              <a:t>Change (mm/</a:t>
            </a:r>
            <a:r>
              <a:rPr lang="en-US" dirty="0" err="1" smtClean="0"/>
              <a:t>yr</a:t>
            </a:r>
            <a:r>
              <a:rPr lang="en-US" dirty="0" smtClean="0"/>
              <a:t>)</a:t>
            </a:r>
            <a:endParaRPr lang="en-US" dirty="0"/>
          </a:p>
        </p:txBody>
      </p:sp>
    </p:spTree>
    <p:extLst>
      <p:ext uri="{BB962C8B-B14F-4D97-AF65-F5344CB8AC3E}">
        <p14:creationId xmlns:p14="http://schemas.microsoft.com/office/powerpoint/2010/main" val="3144572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Lines in VA</a:t>
            </a: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69" y="5569068"/>
            <a:ext cx="952500"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460400" y="1600200"/>
            <a:ext cx="622319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574169"/>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Lines in VA – L22443 </a:t>
            </a:r>
            <a:br>
              <a:rPr lang="en-US" dirty="0" smtClean="0"/>
            </a:br>
            <a:r>
              <a:rPr lang="en-US" dirty="0" smtClean="0"/>
              <a:t>James River Loop 1971</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369" y="5569068"/>
            <a:ext cx="952500"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69767" y="1600200"/>
            <a:ext cx="620446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256510"/>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6227763" y="2595563"/>
            <a:ext cx="2916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dirty="0" smtClean="0">
                <a:latin typeface="Verdana" pitchFamily="34" charset="0"/>
              </a:rPr>
              <a:t>1971-1991</a:t>
            </a:r>
            <a:r>
              <a:rPr lang="en-US" altLang="en-US" sz="1400" b="1" dirty="0">
                <a:latin typeface="Verdana" pitchFamily="34" charset="0"/>
              </a:rPr>
              <a:t>:  Subsidence</a:t>
            </a:r>
          </a:p>
        </p:txBody>
      </p:sp>
      <p:grpSp>
        <p:nvGrpSpPr>
          <p:cNvPr id="2" name="Group 27"/>
          <p:cNvGrpSpPr>
            <a:grpSpLocks/>
          </p:cNvGrpSpPr>
          <p:nvPr/>
        </p:nvGrpSpPr>
        <p:grpSpPr bwMode="auto">
          <a:xfrm>
            <a:off x="1066800" y="2605088"/>
            <a:ext cx="6724650" cy="1114425"/>
            <a:chOff x="1066800" y="2447925"/>
            <a:chExt cx="6724650" cy="1114425"/>
          </a:xfrm>
        </p:grpSpPr>
        <p:sp>
          <p:nvSpPr>
            <p:cNvPr id="21527" name="Freeform 7"/>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28" name="Rectangle 8"/>
            <p:cNvSpPr>
              <a:spLocks noChangeArrowheads="1"/>
            </p:cNvSpPr>
            <p:nvPr/>
          </p:nvSpPr>
          <p:spPr bwMode="auto">
            <a:xfrm>
              <a:off x="3200399" y="2865120"/>
              <a:ext cx="285751" cy="316230"/>
            </a:xfrm>
            <a:prstGeom prst="rect">
              <a:avLst/>
            </a:prstGeom>
            <a:solidFill>
              <a:srgbClr val="92D05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29" name="Rectangle 9"/>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30" name="Isosceles Triangle 11"/>
            <p:cNvSpPr>
              <a:spLocks noChangeArrowheads="1"/>
            </p:cNvSpPr>
            <p:nvPr/>
          </p:nvSpPr>
          <p:spPr bwMode="auto">
            <a:xfrm>
              <a:off x="3162300" y="2562225"/>
              <a:ext cx="364617" cy="314325"/>
            </a:xfrm>
            <a:prstGeom prst="triangle">
              <a:avLst>
                <a:gd name="adj" fmla="val 50000"/>
              </a:avLst>
            </a:prstGeom>
            <a:solidFill>
              <a:srgbClr val="92D05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31" name="TextBox 13"/>
            <p:cNvSpPr txBox="1">
              <a:spLocks noChangeArrowheads="1"/>
            </p:cNvSpPr>
            <p:nvPr/>
          </p:nvSpPr>
          <p:spPr bwMode="auto">
            <a:xfrm>
              <a:off x="3409950" y="2447925"/>
              <a:ext cx="8114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House</a:t>
              </a:r>
            </a:p>
          </p:txBody>
        </p:sp>
        <p:sp>
          <p:nvSpPr>
            <p:cNvPr id="21532" name="TextBox 26"/>
            <p:cNvSpPr txBox="1">
              <a:spLocks noChangeArrowheads="1"/>
            </p:cNvSpPr>
            <p:nvPr/>
          </p:nvSpPr>
          <p:spPr bwMode="auto">
            <a:xfrm>
              <a:off x="4610100" y="2828925"/>
              <a:ext cx="4908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BM</a:t>
              </a:r>
            </a:p>
          </p:txBody>
        </p:sp>
      </p:grpSp>
      <p:grpSp>
        <p:nvGrpSpPr>
          <p:cNvPr id="30" name="Group 29"/>
          <p:cNvGrpSpPr>
            <a:grpSpLocks/>
          </p:cNvGrpSpPr>
          <p:nvPr/>
        </p:nvGrpSpPr>
        <p:grpSpPr bwMode="auto">
          <a:xfrm>
            <a:off x="1066800" y="2605088"/>
            <a:ext cx="6724650" cy="1114425"/>
            <a:chOff x="1066800" y="2447925"/>
            <a:chExt cx="6724650" cy="1114425"/>
          </a:xfrm>
        </p:grpSpPr>
        <p:sp>
          <p:nvSpPr>
            <p:cNvPr id="21521" name="Freeform 15"/>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22" name="Rectangle 16"/>
            <p:cNvSpPr>
              <a:spLocks noChangeArrowheads="1"/>
            </p:cNvSpPr>
            <p:nvPr/>
          </p:nvSpPr>
          <p:spPr bwMode="auto">
            <a:xfrm>
              <a:off x="3200400" y="2865438"/>
              <a:ext cx="285750" cy="315912"/>
            </a:xfrm>
            <a:prstGeom prst="rect">
              <a:avLst/>
            </a:prstGeom>
            <a:solidFill>
              <a:srgbClr val="92D05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23" name="Rectangle 17"/>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24" name="Isosceles Triangle 18"/>
            <p:cNvSpPr>
              <a:spLocks noChangeArrowheads="1"/>
            </p:cNvSpPr>
            <p:nvPr/>
          </p:nvSpPr>
          <p:spPr bwMode="auto">
            <a:xfrm>
              <a:off x="3162300" y="2562225"/>
              <a:ext cx="365125" cy="314325"/>
            </a:xfrm>
            <a:prstGeom prst="triangle">
              <a:avLst>
                <a:gd name="adj" fmla="val 50000"/>
              </a:avLst>
            </a:prstGeom>
            <a:solidFill>
              <a:srgbClr val="92D05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25" name="TextBox 19"/>
            <p:cNvSpPr txBox="1">
              <a:spLocks noChangeArrowheads="1"/>
            </p:cNvSpPr>
            <p:nvPr/>
          </p:nvSpPr>
          <p:spPr bwMode="auto">
            <a:xfrm>
              <a:off x="3409950" y="2447925"/>
              <a:ext cx="811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House</a:t>
              </a:r>
            </a:p>
          </p:txBody>
        </p:sp>
        <p:sp>
          <p:nvSpPr>
            <p:cNvPr id="21526" name="TextBox 20"/>
            <p:cNvSpPr txBox="1">
              <a:spLocks noChangeArrowheads="1"/>
            </p:cNvSpPr>
            <p:nvPr/>
          </p:nvSpPr>
          <p:spPr bwMode="auto">
            <a:xfrm>
              <a:off x="4610100" y="2828925"/>
              <a:ext cx="490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BM</a:t>
              </a:r>
            </a:p>
          </p:txBody>
        </p:sp>
      </p:grpSp>
      <p:sp>
        <p:nvSpPr>
          <p:cNvPr id="21509" name="TextBox 21"/>
          <p:cNvSpPr txBox="1">
            <a:spLocks noChangeArrowheads="1"/>
          </p:cNvSpPr>
          <p:nvPr/>
        </p:nvSpPr>
        <p:spPr bwMode="auto">
          <a:xfrm>
            <a:off x="6227763" y="1909763"/>
            <a:ext cx="2916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dirty="0" smtClean="0">
                <a:latin typeface="Verdana" pitchFamily="34" charset="0"/>
              </a:rPr>
              <a:t>1971:  </a:t>
            </a:r>
            <a:r>
              <a:rPr lang="en-US" altLang="en-US" sz="1400" b="1" dirty="0">
                <a:latin typeface="Verdana" pitchFamily="34" charset="0"/>
              </a:rPr>
              <a:t>Leveling Performed </a:t>
            </a:r>
          </a:p>
          <a:p>
            <a:pPr>
              <a:spcBef>
                <a:spcPct val="0"/>
              </a:spcBef>
              <a:buFontTx/>
              <a:buNone/>
            </a:pPr>
            <a:r>
              <a:rPr lang="en-US" altLang="en-US" sz="1400" b="1" dirty="0">
                <a:latin typeface="Verdana" pitchFamily="34" charset="0"/>
              </a:rPr>
              <a:t>to bench mark</a:t>
            </a:r>
          </a:p>
        </p:txBody>
      </p:sp>
      <p:cxnSp>
        <p:nvCxnSpPr>
          <p:cNvPr id="24" name="Straight Connector 23"/>
          <p:cNvCxnSpPr>
            <a:cxnSpLocks noChangeShapeType="1"/>
          </p:cNvCxnSpPr>
          <p:nvPr/>
        </p:nvCxnSpPr>
        <p:spPr bwMode="auto">
          <a:xfrm>
            <a:off x="600075" y="5710238"/>
            <a:ext cx="8086725" cy="0"/>
          </a:xfrm>
          <a:prstGeom prst="line">
            <a:avLst/>
          </a:prstGeom>
          <a:noFill/>
          <a:ln w="57150"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6" name="TextBox 25"/>
          <p:cNvSpPr txBox="1">
            <a:spLocks noChangeArrowheads="1"/>
          </p:cNvSpPr>
          <p:nvPr/>
        </p:nvSpPr>
        <p:spPr bwMode="auto">
          <a:xfrm>
            <a:off x="6227763" y="3214688"/>
            <a:ext cx="29162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dirty="0">
                <a:latin typeface="Verdana" pitchFamily="34" charset="0"/>
              </a:rPr>
              <a:t>1991:  Published NAVD 88 height for this BM is from </a:t>
            </a:r>
            <a:r>
              <a:rPr lang="en-US" altLang="en-US" sz="1400" b="1" dirty="0" smtClean="0">
                <a:latin typeface="Verdana" pitchFamily="34" charset="0"/>
              </a:rPr>
              <a:t>1971 </a:t>
            </a:r>
            <a:r>
              <a:rPr lang="en-US" altLang="en-US" sz="1400" b="1" dirty="0">
                <a:latin typeface="Verdana" pitchFamily="34" charset="0"/>
              </a:rPr>
              <a:t>leveling</a:t>
            </a:r>
          </a:p>
        </p:txBody>
      </p:sp>
      <p:cxnSp>
        <p:nvCxnSpPr>
          <p:cNvPr id="29" name="Straight Arrow Connector 28"/>
          <p:cNvCxnSpPr>
            <a:cxnSpLocks noChangeShapeType="1"/>
          </p:cNvCxnSpPr>
          <p:nvPr/>
        </p:nvCxnSpPr>
        <p:spPr bwMode="auto">
          <a:xfrm rot="5400000" flipH="1" flipV="1">
            <a:off x="3829050" y="4529138"/>
            <a:ext cx="2324100" cy="1905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1" name="TextBox 30"/>
          <p:cNvSpPr txBox="1">
            <a:spLocks noChangeArrowheads="1"/>
          </p:cNvSpPr>
          <p:nvPr/>
        </p:nvSpPr>
        <p:spPr bwMode="auto">
          <a:xfrm>
            <a:off x="2286000" y="5759450"/>
            <a:ext cx="634365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dirty="0">
                <a:latin typeface="Verdana" pitchFamily="34" charset="0"/>
              </a:rPr>
              <a:t>The published NAVD 88 height is no longer the true height for this </a:t>
            </a:r>
            <a:r>
              <a:rPr lang="en-US" altLang="en-US" sz="1400" b="1" dirty="0" smtClean="0">
                <a:latin typeface="Verdana" pitchFamily="34" charset="0"/>
              </a:rPr>
              <a:t>BM- </a:t>
            </a:r>
          </a:p>
          <a:p>
            <a:pPr>
              <a:spcBef>
                <a:spcPct val="0"/>
              </a:spcBef>
              <a:buFontTx/>
              <a:buNone/>
            </a:pPr>
            <a:endParaRPr lang="en-US" altLang="en-US" sz="1400" b="1" dirty="0">
              <a:latin typeface="Verdana" pitchFamily="34" charset="0"/>
            </a:endParaRPr>
          </a:p>
          <a:p>
            <a:pPr>
              <a:spcBef>
                <a:spcPct val="0"/>
              </a:spcBef>
              <a:buFontTx/>
              <a:buNone/>
            </a:pPr>
            <a:r>
              <a:rPr lang="en-US" altLang="en-US" sz="1400" b="1" dirty="0" smtClean="0">
                <a:latin typeface="Verdana" pitchFamily="34" charset="0"/>
              </a:rPr>
              <a:t>2.8mm * 20 years = 5.6 cm (.183 feet) – NAVD88 published</a:t>
            </a:r>
          </a:p>
          <a:p>
            <a:pPr>
              <a:spcBef>
                <a:spcPct val="0"/>
              </a:spcBef>
              <a:buFontTx/>
              <a:buNone/>
            </a:pPr>
            <a:r>
              <a:rPr lang="en-US" altLang="en-US" sz="1400" b="1" dirty="0" smtClean="0">
                <a:latin typeface="Verdana" pitchFamily="34" charset="0"/>
              </a:rPr>
              <a:t>2.8mm * 43 years = 12.4 cm (.406 feet) - Today</a:t>
            </a:r>
            <a:endParaRPr lang="en-US" altLang="en-US" sz="1400" b="1" dirty="0">
              <a:latin typeface="Verdana" pitchFamily="34" charset="0"/>
            </a:endParaRPr>
          </a:p>
          <a:p>
            <a:pPr>
              <a:spcBef>
                <a:spcPct val="0"/>
              </a:spcBef>
              <a:buFontTx/>
              <a:buNone/>
            </a:pPr>
            <a:endParaRPr lang="en-US" altLang="en-US" sz="1400" b="1" dirty="0">
              <a:latin typeface="Verdana" pitchFamily="34" charset="0"/>
            </a:endParaRPr>
          </a:p>
        </p:txBody>
      </p:sp>
      <p:cxnSp>
        <p:nvCxnSpPr>
          <p:cNvPr id="33" name="Straight Arrow Connector 32"/>
          <p:cNvCxnSpPr>
            <a:cxnSpLocks noChangeShapeType="1"/>
          </p:cNvCxnSpPr>
          <p:nvPr/>
        </p:nvCxnSpPr>
        <p:spPr bwMode="auto">
          <a:xfrm rot="5400000" flipH="1" flipV="1">
            <a:off x="4568031" y="5334794"/>
            <a:ext cx="714375" cy="1588"/>
          </a:xfrm>
          <a:prstGeom prst="straightConnector1">
            <a:avLst/>
          </a:prstGeom>
          <a:noFill/>
          <a:ln w="57150"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35" name="Right Brace 34"/>
          <p:cNvSpPr>
            <a:spLocks/>
          </p:cNvSpPr>
          <p:nvPr/>
        </p:nvSpPr>
        <p:spPr bwMode="auto">
          <a:xfrm>
            <a:off x="5124450" y="3452813"/>
            <a:ext cx="371475" cy="2209800"/>
          </a:xfrm>
          <a:prstGeom prst="rightBrace">
            <a:avLst>
              <a:gd name="adj1" fmla="val 8345"/>
              <a:gd name="adj2" fmla="val 75431"/>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36" name="TextBox 35"/>
          <p:cNvSpPr txBox="1">
            <a:spLocks noChangeArrowheads="1"/>
          </p:cNvSpPr>
          <p:nvPr/>
        </p:nvSpPr>
        <p:spPr bwMode="auto">
          <a:xfrm>
            <a:off x="5543550" y="4967288"/>
            <a:ext cx="1677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H</a:t>
            </a:r>
            <a:r>
              <a:rPr lang="en-US" altLang="en-US" sz="1400" b="1" baseline="-25000">
                <a:latin typeface="Verdana" pitchFamily="34" charset="0"/>
              </a:rPr>
              <a:t>88</a:t>
            </a:r>
            <a:r>
              <a:rPr lang="en-US" altLang="en-US" sz="1400" b="1">
                <a:latin typeface="Verdana" pitchFamily="34" charset="0"/>
              </a:rPr>
              <a:t>(published)</a:t>
            </a:r>
          </a:p>
        </p:txBody>
      </p:sp>
      <p:sp>
        <p:nvSpPr>
          <p:cNvPr id="37" name="Right Brace 36"/>
          <p:cNvSpPr>
            <a:spLocks/>
          </p:cNvSpPr>
          <p:nvPr/>
        </p:nvSpPr>
        <p:spPr bwMode="auto">
          <a:xfrm flipH="1">
            <a:off x="4457700" y="4995863"/>
            <a:ext cx="409575" cy="676275"/>
          </a:xfrm>
          <a:prstGeom prst="rightBrace">
            <a:avLst>
              <a:gd name="adj1" fmla="val 8332"/>
              <a:gd name="adj2" fmla="val 48977"/>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38" name="TextBox 37"/>
          <p:cNvSpPr txBox="1">
            <a:spLocks noChangeArrowheads="1"/>
          </p:cNvSpPr>
          <p:nvPr/>
        </p:nvSpPr>
        <p:spPr bwMode="auto">
          <a:xfrm>
            <a:off x="3333750" y="5148263"/>
            <a:ext cx="1119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H</a:t>
            </a:r>
            <a:r>
              <a:rPr lang="en-US" altLang="en-US" sz="1400" b="1" baseline="-25000">
                <a:latin typeface="Verdana" pitchFamily="34" charset="0"/>
              </a:rPr>
              <a:t>88</a:t>
            </a:r>
            <a:r>
              <a:rPr lang="en-US" altLang="en-US" sz="1400" b="1">
                <a:latin typeface="Verdana" pitchFamily="34" charset="0"/>
              </a:rPr>
              <a:t>(true)</a:t>
            </a:r>
          </a:p>
        </p:txBody>
      </p:sp>
      <p:sp>
        <p:nvSpPr>
          <p:cNvPr id="39" name="TextBox 38"/>
          <p:cNvSpPr txBox="1">
            <a:spLocks noChangeArrowheads="1"/>
          </p:cNvSpPr>
          <p:nvPr/>
        </p:nvSpPr>
        <p:spPr bwMode="auto">
          <a:xfrm>
            <a:off x="0" y="5348288"/>
            <a:ext cx="308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NAVD 88 zero height surface</a:t>
            </a:r>
          </a:p>
        </p:txBody>
      </p:sp>
      <p:sp>
        <p:nvSpPr>
          <p:cNvPr id="40" name="Title 1"/>
          <p:cNvSpPr txBox="1">
            <a:spLocks/>
          </p:cNvSpPr>
          <p:nvPr/>
        </p:nvSpPr>
        <p:spPr bwMode="auto">
          <a:xfrm>
            <a:off x="304800" y="609600"/>
            <a:ext cx="8458200" cy="1143000"/>
          </a:xfrm>
          <a:prstGeom prst="rect">
            <a:avLst/>
          </a:prstGeom>
          <a:noFill/>
          <a:ln w="9525">
            <a:noFill/>
            <a:miter lim="800000"/>
            <a:headEnd/>
            <a:tailEnd/>
          </a:ln>
        </p:spPr>
        <p:txBody>
          <a:bodyPr anchor="ctr"/>
          <a:lstStyle/>
          <a:p>
            <a:pPr algn="ctr" eaLnBrk="0" hangingPunct="0">
              <a:defRPr/>
            </a:pPr>
            <a:r>
              <a:rPr lang="en-US" sz="4400" kern="0" dirty="0">
                <a:latin typeface="Times New Roman" pitchFamily="18" charset="0"/>
                <a:cs typeface="Times New Roman" pitchFamily="18" charset="0"/>
              </a:rPr>
              <a:t>Subsidence and Bench Mark Height</a:t>
            </a:r>
          </a:p>
        </p:txBody>
      </p:sp>
    </p:spTree>
    <p:extLst>
      <p:ext uri="{BB962C8B-B14F-4D97-AF65-F5344CB8AC3E}">
        <p14:creationId xmlns:p14="http://schemas.microsoft.com/office/powerpoint/2010/main" val="3746594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5E-6 -4.44444E-6 L 5E-6 0.22639 " pathEditMode="relative" rAng="0" ptsTypes="AA">
                                      <p:cBhvr>
                                        <p:cTn id="6" dur="2000" fill="hold"/>
                                        <p:tgtEl>
                                          <p:spTgt spid="2"/>
                                        </p:tgtEl>
                                        <p:attrNameLst>
                                          <p:attrName>ppt_x</p:attrName>
                                          <p:attrName>ppt_y</p:attrName>
                                        </p:attrNameLst>
                                      </p:cBhvr>
                                      <p:rCtr x="0" y="113"/>
                                    </p:animMotion>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mph" presetSubtype="0" nodeType="clickEffect">
                                  <p:stCondLst>
                                    <p:cond delay="0"/>
                                  </p:stCondLst>
                                  <p:childTnLst>
                                    <p:set>
                                      <p:cBhvr rctx="PPT">
                                        <p:cTn id="12" dur="indefinite"/>
                                        <p:tgtEl>
                                          <p:spTgt spid="30"/>
                                        </p:tgtEl>
                                        <p:attrNameLst>
                                          <p:attrName>style.opacity</p:attrName>
                                        </p:attrNameLst>
                                      </p:cBhvr>
                                      <p:to>
                                        <p:strVal val="0.15"/>
                                      </p:to>
                                    </p:set>
                                    <p:animEffect filter="image" prLst="opacity: 0.15">
                                      <p:cBhvr rctx="IE">
                                        <p:cTn id="13" dur="indefinite"/>
                                        <p:tgtEl>
                                          <p:spTgt spid="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P spid="31" grpId="0"/>
      <p:bldP spid="35" grpId="0" animBg="1"/>
      <p:bldP spid="36" grpId="0"/>
      <p:bldP spid="37" grpId="0" animBg="1"/>
      <p:bldP spid="38" grpId="0"/>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86000" y="609600"/>
            <a:ext cx="6858000" cy="1143000"/>
          </a:xfrm>
        </p:spPr>
        <p:txBody>
          <a:bodyPr>
            <a:normAutofit fontScale="90000"/>
          </a:bodyPr>
          <a:lstStyle/>
          <a:p>
            <a:pPr fontAlgn="auto">
              <a:spcAft>
                <a:spcPts val="0"/>
              </a:spcAft>
              <a:defRPr/>
            </a:pPr>
            <a:r>
              <a:rPr lang="en-US" sz="4000" b="1" dirty="0" smtClean="0"/>
              <a:t>Vertical Datums - 3 Height Systems</a:t>
            </a:r>
            <a:r>
              <a:rPr lang="en-US" dirty="0" smtClean="0"/>
              <a:t/>
            </a:r>
            <a:br>
              <a:rPr lang="en-US" dirty="0" smtClean="0"/>
            </a:br>
            <a:r>
              <a:rPr lang="en-US" sz="2000" dirty="0" smtClean="0"/>
              <a:t>A set of fundamental elevations to which other elevations are referred.</a:t>
            </a:r>
            <a:r>
              <a:rPr lang="en-US" sz="1800" dirty="0" smtClean="0"/>
              <a:t/>
            </a:r>
            <a:br>
              <a:rPr lang="en-US" sz="1800" dirty="0" smtClean="0"/>
            </a:br>
            <a:endParaRPr lang="en-US" sz="1800" dirty="0" smtClean="0"/>
          </a:p>
        </p:txBody>
      </p:sp>
      <p:sp>
        <p:nvSpPr>
          <p:cNvPr id="22531" name="Rectangle 3"/>
          <p:cNvSpPr>
            <a:spLocks noGrp="1" noChangeArrowheads="1"/>
          </p:cNvSpPr>
          <p:nvPr>
            <p:ph type="body" idx="1"/>
          </p:nvPr>
        </p:nvSpPr>
        <p:spPr>
          <a:xfrm>
            <a:off x="2438400" y="1752600"/>
            <a:ext cx="6553200" cy="4051300"/>
          </a:xfrm>
        </p:spPr>
        <p:txBody>
          <a:bodyPr/>
          <a:lstStyle/>
          <a:p>
            <a:r>
              <a:rPr lang="en-US" sz="2000" dirty="0" smtClean="0"/>
              <a:t>Tidal Datums (</a:t>
            </a:r>
            <a:r>
              <a:rPr lang="en-US" sz="2000" i="1" dirty="0" smtClean="0"/>
              <a:t>Tide Stations</a:t>
            </a:r>
            <a:r>
              <a:rPr lang="en-US" sz="2000" dirty="0" smtClean="0"/>
              <a:t>)</a:t>
            </a:r>
          </a:p>
          <a:p>
            <a:pPr lvl="1"/>
            <a:r>
              <a:rPr lang="en-US" sz="1800" dirty="0" smtClean="0"/>
              <a:t>Defined by observation of tidal variations over a specified epoch of time</a:t>
            </a:r>
            <a:endParaRPr lang="en-US" sz="2000" dirty="0" smtClean="0"/>
          </a:p>
          <a:p>
            <a:pPr lvl="2"/>
            <a:r>
              <a:rPr lang="en-US" sz="1800" dirty="0" smtClean="0"/>
              <a:t>Mean Lower Low Water  (MLLW)</a:t>
            </a:r>
            <a:endParaRPr lang="en-US" sz="2000" dirty="0" smtClean="0"/>
          </a:p>
          <a:p>
            <a:pPr lvl="2"/>
            <a:r>
              <a:rPr lang="en-US" sz="1800" dirty="0" smtClean="0"/>
              <a:t>Mean Sea Level  (MSL)</a:t>
            </a:r>
          </a:p>
          <a:p>
            <a:r>
              <a:rPr lang="en-US" sz="2000" dirty="0" smtClean="0"/>
              <a:t>Orthometric Datums (</a:t>
            </a:r>
            <a:r>
              <a:rPr lang="en-US" sz="2000" i="1" dirty="0" smtClean="0"/>
              <a:t>Leveling</a:t>
            </a:r>
            <a:r>
              <a:rPr lang="en-US" sz="2000" dirty="0" smtClean="0"/>
              <a:t>)</a:t>
            </a:r>
            <a:endParaRPr lang="en-US" sz="3600" dirty="0" smtClean="0"/>
          </a:p>
          <a:p>
            <a:pPr lvl="1"/>
            <a:r>
              <a:rPr lang="en-US" sz="1800" dirty="0" smtClean="0"/>
              <a:t>Related to the Geoid model of the Earth</a:t>
            </a:r>
          </a:p>
          <a:p>
            <a:pPr lvl="1"/>
            <a:r>
              <a:rPr lang="en-US" sz="1800" dirty="0" smtClean="0"/>
              <a:t>Heights from differential leveling</a:t>
            </a:r>
          </a:p>
          <a:p>
            <a:pPr lvl="2"/>
            <a:r>
              <a:rPr lang="en-US" sz="1800" dirty="0" smtClean="0"/>
              <a:t>North American Vertical Datum 1988  (NAVD 88)</a:t>
            </a:r>
            <a:endParaRPr lang="en-US" sz="2000" dirty="0" smtClean="0"/>
          </a:p>
          <a:p>
            <a:r>
              <a:rPr lang="en-US" sz="2000" dirty="0" smtClean="0"/>
              <a:t>Ellipsoidal (3-D) Datums (</a:t>
            </a:r>
            <a:r>
              <a:rPr lang="en-US" sz="2000" i="1" dirty="0" smtClean="0"/>
              <a:t>GPS</a:t>
            </a:r>
            <a:r>
              <a:rPr lang="en-US" sz="2000" dirty="0" smtClean="0"/>
              <a:t>)</a:t>
            </a:r>
            <a:endParaRPr lang="en-US" sz="3600" dirty="0" smtClean="0"/>
          </a:p>
          <a:p>
            <a:pPr lvl="1"/>
            <a:r>
              <a:rPr lang="en-US" sz="1800" dirty="0" smtClean="0"/>
              <a:t>Related to an ellipsoidal model of the Earth</a:t>
            </a:r>
          </a:p>
          <a:p>
            <a:pPr lvl="1"/>
            <a:r>
              <a:rPr lang="en-US" sz="1800" dirty="0" smtClean="0"/>
              <a:t>Heights directly from GPS</a:t>
            </a:r>
          </a:p>
          <a:p>
            <a:pPr lvl="2"/>
            <a:r>
              <a:rPr lang="en-US" sz="1800" dirty="0" smtClean="0"/>
              <a:t>North American Datum 1983 (NAD 83) </a:t>
            </a:r>
          </a:p>
          <a:p>
            <a:pPr lvl="2"/>
            <a:r>
              <a:rPr lang="en-US" sz="1800" dirty="0" smtClean="0"/>
              <a:t>International Terrestrial Reference Frame (ITRF 08)</a:t>
            </a:r>
          </a:p>
        </p:txBody>
      </p:sp>
      <p:pic>
        <p:nvPicPr>
          <p:cNvPr id="22532" name="Picture 4" descr="station2"/>
          <p:cNvPicPr>
            <a:picLocks noChangeAspect="1" noChangeArrowheads="1"/>
          </p:cNvPicPr>
          <p:nvPr/>
        </p:nvPicPr>
        <p:blipFill>
          <a:blip r:embed="rId3" cstate="print">
            <a:lum contrast="6000"/>
          </a:blip>
          <a:srcRect/>
          <a:stretch>
            <a:fillRect/>
          </a:stretch>
        </p:blipFill>
        <p:spPr bwMode="auto">
          <a:xfrm>
            <a:off x="0" y="747712"/>
            <a:ext cx="2209800" cy="1995488"/>
          </a:xfrm>
          <a:prstGeom prst="rect">
            <a:avLst/>
          </a:prstGeom>
          <a:noFill/>
          <a:ln w="12700">
            <a:solidFill>
              <a:schemeClr val="bg2"/>
            </a:solidFill>
            <a:miter lim="800000"/>
            <a:headEnd/>
            <a:tailEnd/>
          </a:ln>
        </p:spPr>
      </p:pic>
      <p:pic>
        <p:nvPicPr>
          <p:cNvPr id="22533" name="Picture 5"/>
          <p:cNvPicPr>
            <a:picLocks noChangeAspect="1" noChangeArrowheads="1"/>
          </p:cNvPicPr>
          <p:nvPr/>
        </p:nvPicPr>
        <p:blipFill>
          <a:blip r:embed="rId4" cstate="print"/>
          <a:srcRect l="38150" t="25174" r="21611" b="31477"/>
          <a:stretch>
            <a:fillRect/>
          </a:stretch>
        </p:blipFill>
        <p:spPr bwMode="auto">
          <a:xfrm>
            <a:off x="0" y="3043238"/>
            <a:ext cx="2209800" cy="1604962"/>
          </a:xfrm>
          <a:prstGeom prst="rect">
            <a:avLst/>
          </a:prstGeom>
          <a:noFill/>
          <a:ln w="9525">
            <a:noFill/>
            <a:miter lim="800000"/>
            <a:headEnd/>
            <a:tailEnd/>
          </a:ln>
        </p:spPr>
      </p:pic>
      <p:pic>
        <p:nvPicPr>
          <p:cNvPr id="22534" name="Picture 6" descr="honduras_7"/>
          <p:cNvPicPr>
            <a:picLocks noChangeAspect="1" noChangeArrowheads="1"/>
          </p:cNvPicPr>
          <p:nvPr/>
        </p:nvPicPr>
        <p:blipFill>
          <a:blip r:embed="rId5" cstate="print"/>
          <a:srcRect/>
          <a:stretch>
            <a:fillRect/>
          </a:stretch>
        </p:blipFill>
        <p:spPr bwMode="auto">
          <a:xfrm>
            <a:off x="0" y="4648200"/>
            <a:ext cx="2209800" cy="1657350"/>
          </a:xfrm>
          <a:prstGeom prst="rect">
            <a:avLst/>
          </a:prstGeom>
          <a:noFill/>
          <a:ln w="9525">
            <a:noFill/>
            <a:miter lim="800000"/>
            <a:headEnd/>
            <a:tailEnd/>
          </a:ln>
        </p:spPr>
      </p:pic>
      <p:pic>
        <p:nvPicPr>
          <p:cNvPr id="12" name="Picture 7" descr="CORS on Galveston Tide Station"/>
          <p:cNvPicPr>
            <a:picLocks noChangeAspect="1" noChangeArrowheads="1"/>
          </p:cNvPicPr>
          <p:nvPr/>
        </p:nvPicPr>
        <p:blipFill>
          <a:blip r:embed="rId6" cstate="print"/>
          <a:srcRect/>
          <a:stretch>
            <a:fillRect/>
          </a:stretch>
        </p:blipFill>
        <p:spPr bwMode="auto">
          <a:xfrm>
            <a:off x="0" y="2743200"/>
            <a:ext cx="2536825" cy="1905000"/>
          </a:xfrm>
          <a:prstGeom prst="rect">
            <a:avLst/>
          </a:prstGeom>
          <a:noFill/>
          <a:ln w="9525">
            <a:noFill/>
            <a:miter lim="800000"/>
            <a:headEnd/>
            <a:tailEnd/>
          </a:ln>
        </p:spPr>
      </p:pic>
    </p:spTree>
    <p:extLst>
      <p:ext uri="{BB962C8B-B14F-4D97-AF65-F5344CB8AC3E}">
        <p14:creationId xmlns:p14="http://schemas.microsoft.com/office/powerpoint/2010/main" val="3731171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quote of my own</a:t>
            </a:r>
            <a:endParaRPr lang="en-US" dirty="0"/>
          </a:p>
        </p:txBody>
      </p:sp>
      <p:sp>
        <p:nvSpPr>
          <p:cNvPr id="3" name="Content Placeholder 2"/>
          <p:cNvSpPr>
            <a:spLocks noGrp="1"/>
          </p:cNvSpPr>
          <p:nvPr>
            <p:ph idx="1"/>
          </p:nvPr>
        </p:nvSpPr>
        <p:spPr>
          <a:xfrm>
            <a:off x="457200" y="1600201"/>
            <a:ext cx="8305800" cy="3352799"/>
          </a:xfrm>
        </p:spPr>
        <p:txBody>
          <a:bodyPr/>
          <a:lstStyle/>
          <a:p>
            <a:r>
              <a:rPr lang="en-US" sz="2800" dirty="0" smtClean="0"/>
              <a:t>“Sea level rise” or “recurrent flooding”, no matter what you call it, Hampton Roads is getting wet and understanding elevations and the relationships between tidal and geodetic datums is crucial for planning and adapting.</a:t>
            </a:r>
            <a:endParaRPr lang="en-US" sz="2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3345"/>
            <a:ext cx="4476750" cy="295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24400" y="6400800"/>
            <a:ext cx="4191000" cy="381000"/>
          </a:xfrm>
          <a:prstGeom prst="rect">
            <a:avLst/>
          </a:prstGeom>
          <a:noFill/>
        </p:spPr>
        <p:txBody>
          <a:bodyPr wrap="square" rtlCol="0">
            <a:spAutoFit/>
          </a:bodyPr>
          <a:lstStyle/>
          <a:p>
            <a:r>
              <a:rPr lang="en-US" dirty="0" smtClean="0"/>
              <a:t>Image From: www.hamptonroads.com</a:t>
            </a:r>
            <a:endParaRPr lang="en-US" dirty="0"/>
          </a:p>
        </p:txBody>
      </p:sp>
      <p:sp>
        <p:nvSpPr>
          <p:cNvPr id="5" name="TextBox 4"/>
          <p:cNvSpPr txBox="1"/>
          <p:nvPr/>
        </p:nvSpPr>
        <p:spPr>
          <a:xfrm>
            <a:off x="4724400" y="6031468"/>
            <a:ext cx="4191000" cy="369332"/>
          </a:xfrm>
          <a:prstGeom prst="rect">
            <a:avLst/>
          </a:prstGeom>
          <a:noFill/>
        </p:spPr>
        <p:txBody>
          <a:bodyPr wrap="square" rtlCol="0">
            <a:spAutoFit/>
          </a:bodyPr>
          <a:lstStyle/>
          <a:p>
            <a:r>
              <a:rPr lang="en-US" b="1" dirty="0" smtClean="0"/>
              <a:t>Hurricane Isabel – September 18</a:t>
            </a:r>
            <a:r>
              <a:rPr lang="en-US" b="1" baseline="30000" dirty="0" smtClean="0"/>
              <a:t>th</a:t>
            </a:r>
            <a:r>
              <a:rPr lang="en-US" b="1" dirty="0" smtClean="0"/>
              <a:t>, 2003</a:t>
            </a:r>
            <a:endParaRPr lang="en-US" b="1" dirty="0"/>
          </a:p>
        </p:txBody>
      </p:sp>
    </p:spTree>
    <p:extLst>
      <p:ext uri="{BB962C8B-B14F-4D97-AF65-F5344CB8AC3E}">
        <p14:creationId xmlns:p14="http://schemas.microsoft.com/office/powerpoint/2010/main" val="14770103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dirty="0"/>
              <a:t>The ITRF</a:t>
            </a:r>
          </a:p>
        </p:txBody>
      </p:sp>
      <p:sp>
        <p:nvSpPr>
          <p:cNvPr id="46083" name="Rectangle 3"/>
          <p:cNvSpPr>
            <a:spLocks noGrp="1" noChangeArrowheads="1"/>
          </p:cNvSpPr>
          <p:nvPr>
            <p:ph type="body" idx="1"/>
          </p:nvPr>
        </p:nvSpPr>
        <p:spPr>
          <a:xfrm>
            <a:off x="685800" y="1676400"/>
            <a:ext cx="7924800" cy="4953000"/>
          </a:xfrm>
        </p:spPr>
        <p:txBody>
          <a:bodyPr/>
          <a:lstStyle/>
          <a:p>
            <a:r>
              <a:rPr lang="en-US" altLang="en-US" sz="2800" dirty="0"/>
              <a:t>The International Earth Rotation and Reference Systems Service (IERS) is responsible for maintaining the International Terrestrial Reference Frame (ITRF).</a:t>
            </a:r>
          </a:p>
          <a:p>
            <a:pPr>
              <a:buFontTx/>
              <a:buNone/>
            </a:pPr>
            <a:r>
              <a:rPr lang="en-US" altLang="en-US" sz="2800" dirty="0" smtClean="0"/>
              <a:t>Four Observing Systems are used to Compute ITRF:</a:t>
            </a:r>
            <a:endParaRPr lang="en-US" altLang="en-US" sz="2800" dirty="0"/>
          </a:p>
          <a:p>
            <a:r>
              <a:rPr lang="en-US" altLang="en-US" sz="2800" dirty="0"/>
              <a:t>Very Long Baseline </a:t>
            </a:r>
            <a:r>
              <a:rPr lang="en-US" altLang="en-US" sz="2800" dirty="0" err="1"/>
              <a:t>Inteferometry</a:t>
            </a:r>
            <a:r>
              <a:rPr lang="en-US" altLang="en-US" sz="2800" dirty="0"/>
              <a:t> (VLBI).</a:t>
            </a:r>
          </a:p>
          <a:p>
            <a:r>
              <a:rPr lang="en-US" altLang="en-US" sz="2800" dirty="0"/>
              <a:t>Satellite Laser Ranging (SLR).</a:t>
            </a:r>
          </a:p>
          <a:p>
            <a:r>
              <a:rPr lang="en-US" altLang="en-US" sz="2800" dirty="0"/>
              <a:t>Global Positioning System (GPS).</a:t>
            </a:r>
          </a:p>
          <a:p>
            <a:r>
              <a:rPr lang="en-US" altLang="en-US" sz="2800" dirty="0"/>
              <a:t>Doppler </a:t>
            </a:r>
            <a:r>
              <a:rPr lang="en-US" altLang="en-US" sz="2800" dirty="0" err="1"/>
              <a:t>Orbitography</a:t>
            </a:r>
            <a:r>
              <a:rPr lang="en-US" altLang="en-US" sz="2800" dirty="0"/>
              <a:t> </a:t>
            </a:r>
            <a:r>
              <a:rPr lang="en-US" altLang="en-US" sz="2800" dirty="0" err="1"/>
              <a:t>Radiopositioning</a:t>
            </a:r>
            <a:r>
              <a:rPr lang="en-US" altLang="en-US" sz="2800" dirty="0"/>
              <a:t> Integrated by Satellite (DORIS).</a:t>
            </a:r>
          </a:p>
          <a:p>
            <a:endParaRPr lang="en-US" altLang="en-US" sz="2800" dirty="0"/>
          </a:p>
        </p:txBody>
      </p:sp>
    </p:spTree>
    <p:extLst>
      <p:ext uri="{BB962C8B-B14F-4D97-AF65-F5344CB8AC3E}">
        <p14:creationId xmlns:p14="http://schemas.microsoft.com/office/powerpoint/2010/main" val="25823492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DORIS_Au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87825" cy="3165475"/>
          </a:xfrm>
          <a:prstGeom prst="rect">
            <a:avLst/>
          </a:prstGeom>
          <a:noFill/>
          <a:extLst>
            <a:ext uri="{909E8E84-426E-40DD-AFC4-6F175D3DCCD1}">
              <a14:hiddenFill xmlns:a14="http://schemas.microsoft.com/office/drawing/2010/main">
                <a:solidFill>
                  <a:srgbClr val="FFFFFF"/>
                </a:solidFill>
              </a14:hiddenFill>
            </a:ext>
          </a:extLst>
        </p:spPr>
      </p:pic>
      <p:pic>
        <p:nvPicPr>
          <p:cNvPr id="86021" name="Picture 5" descr="radio05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0"/>
            <a:ext cx="4724400" cy="3149600"/>
          </a:xfrm>
          <a:prstGeom prst="rect">
            <a:avLst/>
          </a:prstGeom>
          <a:noFill/>
          <a:extLst>
            <a:ext uri="{909E8E84-426E-40DD-AFC4-6F175D3DCCD1}">
              <a14:hiddenFill xmlns:a14="http://schemas.microsoft.com/office/drawing/2010/main">
                <a:solidFill>
                  <a:srgbClr val="FFFFFF"/>
                </a:solidFill>
              </a14:hiddenFill>
            </a:ext>
          </a:extLst>
        </p:spPr>
      </p:pic>
      <p:pic>
        <p:nvPicPr>
          <p:cNvPr id="86023" name="Picture 7" descr="moblas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351213"/>
            <a:ext cx="5638800" cy="3506787"/>
          </a:xfrm>
          <a:prstGeom prst="rect">
            <a:avLst/>
          </a:prstGeom>
          <a:noFill/>
          <a:extLst>
            <a:ext uri="{909E8E84-426E-40DD-AFC4-6F175D3DCCD1}">
              <a14:hiddenFill xmlns:a14="http://schemas.microsoft.com/office/drawing/2010/main">
                <a:solidFill>
                  <a:srgbClr val="FFFFFF"/>
                </a:solidFill>
              </a14:hiddenFill>
            </a:ext>
          </a:extLst>
        </p:spPr>
      </p:pic>
      <p:pic>
        <p:nvPicPr>
          <p:cNvPr id="86024" name="Picture 8" descr="nlib_mon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00400"/>
            <a:ext cx="2438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86025" name="Picture 9" descr="lage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3352800"/>
            <a:ext cx="1214438" cy="1109663"/>
          </a:xfrm>
          <a:prstGeom prst="rect">
            <a:avLst/>
          </a:prstGeom>
          <a:noFill/>
          <a:extLst>
            <a:ext uri="{909E8E84-426E-40DD-AFC4-6F175D3DCCD1}">
              <a14:hiddenFill xmlns:a14="http://schemas.microsoft.com/office/drawing/2010/main">
                <a:solidFill>
                  <a:srgbClr val="FFFFFF"/>
                </a:solidFill>
              </a14:hiddenFill>
            </a:ext>
          </a:extLst>
        </p:spPr>
      </p:pic>
      <p:sp>
        <p:nvSpPr>
          <p:cNvPr id="86027" name="Text Box 11"/>
          <p:cNvSpPr txBox="1">
            <a:spLocks noChangeArrowheads="1"/>
          </p:cNvSpPr>
          <p:nvPr/>
        </p:nvSpPr>
        <p:spPr bwMode="auto">
          <a:xfrm>
            <a:off x="4632325" y="36513"/>
            <a:ext cx="704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VLBI</a:t>
            </a:r>
          </a:p>
        </p:txBody>
      </p:sp>
      <p:sp>
        <p:nvSpPr>
          <p:cNvPr id="86028" name="Text Box 12"/>
          <p:cNvSpPr txBox="1">
            <a:spLocks noChangeArrowheads="1"/>
          </p:cNvSpPr>
          <p:nvPr/>
        </p:nvSpPr>
        <p:spPr bwMode="auto">
          <a:xfrm>
            <a:off x="4784725" y="338931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SLR</a:t>
            </a:r>
          </a:p>
        </p:txBody>
      </p:sp>
      <p:sp>
        <p:nvSpPr>
          <p:cNvPr id="86029" name="Text Box 13"/>
          <p:cNvSpPr txBox="1">
            <a:spLocks noChangeArrowheads="1"/>
          </p:cNvSpPr>
          <p:nvPr/>
        </p:nvSpPr>
        <p:spPr bwMode="auto">
          <a:xfrm>
            <a:off x="1965325" y="3236913"/>
            <a:ext cx="66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GPS</a:t>
            </a:r>
          </a:p>
        </p:txBody>
      </p:sp>
      <p:sp>
        <p:nvSpPr>
          <p:cNvPr id="86030" name="Text Box 14"/>
          <p:cNvSpPr txBox="1">
            <a:spLocks noChangeArrowheads="1"/>
          </p:cNvSpPr>
          <p:nvPr/>
        </p:nvSpPr>
        <p:spPr bwMode="auto">
          <a:xfrm>
            <a:off x="152400" y="152400"/>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DORIS</a:t>
            </a:r>
          </a:p>
        </p:txBody>
      </p:sp>
    </p:spTree>
    <p:extLst>
      <p:ext uri="{BB962C8B-B14F-4D97-AF65-F5344CB8AC3E}">
        <p14:creationId xmlns:p14="http://schemas.microsoft.com/office/powerpoint/2010/main" val="41800147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Sentinel sites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14239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09600" y="76200"/>
            <a:ext cx="8077200" cy="869950"/>
          </a:xfrm>
        </p:spPr>
        <p:txBody>
          <a:bodyPr/>
          <a:lstStyle/>
          <a:p>
            <a:pPr algn="ctr"/>
            <a:r>
              <a:rPr lang="en-US" sz="3200" b="1" dirty="0" smtClean="0">
                <a:solidFill>
                  <a:schemeClr val="tx1"/>
                </a:solidFill>
              </a:rPr>
              <a:t>What are Sentinel Sites</a:t>
            </a:r>
            <a:r>
              <a:rPr lang="en-US" sz="3200" dirty="0"/>
              <a:t>?</a:t>
            </a:r>
            <a:endParaRPr lang="en-US" sz="3200" dirty="0" smtClean="0">
              <a:solidFill>
                <a:schemeClr val="tx1"/>
              </a:solidFill>
            </a:endParaRPr>
          </a:p>
        </p:txBody>
      </p:sp>
      <p:sp>
        <p:nvSpPr>
          <p:cNvPr id="3" name="Content Placeholder 2"/>
          <p:cNvSpPr>
            <a:spLocks noGrp="1"/>
          </p:cNvSpPr>
          <p:nvPr>
            <p:ph idx="1"/>
          </p:nvPr>
        </p:nvSpPr>
        <p:spPr>
          <a:xfrm>
            <a:off x="457200" y="914400"/>
            <a:ext cx="8229600" cy="1524000"/>
          </a:xfrm>
        </p:spPr>
        <p:txBody>
          <a:bodyPr/>
          <a:lstStyle/>
          <a:p>
            <a:pPr>
              <a:buClr>
                <a:schemeClr val="accent2">
                  <a:lumMod val="50000"/>
                </a:schemeClr>
              </a:buClr>
              <a:buFont typeface="Wingdings" pitchFamily="2" charset="2"/>
              <a:buNone/>
              <a:defRPr/>
            </a:pPr>
            <a:r>
              <a:rPr lang="en-US" sz="2400" dirty="0" smtClean="0"/>
              <a:t>	Selected locations in coastal and marine environments that have the operational capacity for intensive study and sustained observations to detect and understand changes in the ecosystems they represent.</a:t>
            </a:r>
          </a:p>
          <a:p>
            <a:pPr>
              <a:defRPr/>
            </a:pPr>
            <a:endParaRPr lang="en-US" sz="2000" dirty="0" smtClean="0"/>
          </a:p>
        </p:txBody>
      </p:sp>
      <p:pic>
        <p:nvPicPr>
          <p:cNvPr id="34821" name="Picture 12" descr="large estuary.jpg"/>
          <p:cNvPicPr>
            <a:picLocks noChangeAspect="1"/>
          </p:cNvPicPr>
          <p:nvPr/>
        </p:nvPicPr>
        <p:blipFill>
          <a:blip r:embed="rId3" cstate="print"/>
          <a:srcRect/>
          <a:stretch>
            <a:fillRect/>
          </a:stretch>
        </p:blipFill>
        <p:spPr bwMode="auto">
          <a:xfrm>
            <a:off x="76200" y="2514600"/>
            <a:ext cx="4651513" cy="3657600"/>
          </a:xfrm>
          <a:prstGeom prst="rect">
            <a:avLst/>
          </a:prstGeom>
          <a:noFill/>
          <a:ln w="9525">
            <a:noFill/>
            <a:miter lim="800000"/>
            <a:headEnd/>
            <a:tailEnd/>
          </a:ln>
        </p:spPr>
      </p:pic>
      <p:sp>
        <p:nvSpPr>
          <p:cNvPr id="9" name="TextBox 8"/>
          <p:cNvSpPr txBox="1"/>
          <p:nvPr/>
        </p:nvSpPr>
        <p:spPr>
          <a:xfrm>
            <a:off x="1447800" y="6334780"/>
            <a:ext cx="6019800" cy="523220"/>
          </a:xfrm>
          <a:prstGeom prst="rect">
            <a:avLst/>
          </a:prstGeom>
          <a:noFill/>
        </p:spPr>
        <p:txBody>
          <a:bodyPr wrap="square" rtlCol="0">
            <a:spAutoFit/>
          </a:bodyPr>
          <a:lstStyle/>
          <a:p>
            <a:r>
              <a:rPr lang="en-US" sz="2800" dirty="0" smtClean="0"/>
              <a:t>The canaries in the coal mine…</a:t>
            </a:r>
            <a:endParaRPr lang="en-US" sz="2800"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332879"/>
            <a:ext cx="4267201" cy="3833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53201" y="5793769"/>
            <a:ext cx="25908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Urban Sentinel Site??</a:t>
            </a:r>
            <a:endParaRPr lang="en-US" dirty="0"/>
          </a:p>
        </p:txBody>
      </p:sp>
    </p:spTree>
    <p:extLst>
      <p:ext uri="{BB962C8B-B14F-4D97-AF65-F5344CB8AC3E}">
        <p14:creationId xmlns:p14="http://schemas.microsoft.com/office/powerpoint/2010/main" val="34277437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Sentinel Stations</a:t>
            </a:r>
            <a:endParaRPr lang="en-US" dirty="0"/>
          </a:p>
        </p:txBody>
      </p:sp>
      <p:sp>
        <p:nvSpPr>
          <p:cNvPr id="7" name="Rectangle 6"/>
          <p:cNvSpPr/>
          <p:nvPr/>
        </p:nvSpPr>
        <p:spPr>
          <a:xfrm>
            <a:off x="27296" y="1676400"/>
            <a:ext cx="9040504" cy="1938992"/>
          </a:xfrm>
          <a:prstGeom prst="rect">
            <a:avLst/>
          </a:prstGeom>
        </p:spPr>
        <p:txBody>
          <a:bodyPr wrap="square">
            <a:spAutoFit/>
          </a:bodyPr>
          <a:lstStyle/>
          <a:p>
            <a:r>
              <a:rPr lang="en-US" sz="2000" dirty="0"/>
              <a:t>Sentinel Stations are discrete instruments and measurement platforms and sensors, within a consistent geospatial framework, that provide information and data which can be synthesized in order to provide an understanding of the ecological status and trends in physical (water level, surface elevation, etc.) and biological variables of interest, as well as knowledge of environmental state and past and present SLC impact indicators.</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854357"/>
            <a:ext cx="2667000" cy="2003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96" y="3661606"/>
            <a:ext cx="2639704" cy="319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895725"/>
            <a:ext cx="260350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364992"/>
            <a:ext cx="2667000" cy="189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12400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76646"/>
            <a:ext cx="8458200" cy="6535882"/>
          </a:xfrm>
          <a:prstGeom prst="rect">
            <a:avLst/>
          </a:prstGeom>
        </p:spPr>
      </p:pic>
      <p:pic>
        <p:nvPicPr>
          <p:cNvPr id="1026" name="Picture 2" descr="E:\SBL (Stewardship Coordinator)\Projects (Current)\Vertical Control\Physical Sciences Presentation 2010_2011 (Willy)\RTK Work\Goodwin\RTK Pole on Well 2 (closeu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 y="3947333"/>
            <a:ext cx="1747393" cy="13104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SBL (Stewardship Coordinator)\Projects (Current)\SET Tables\Pictures\GI - SET and Coring - 9-14-12\GI Erosion Mark (9-14-2012) Pic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0486" y="3913415"/>
            <a:ext cx="1792514" cy="13443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BL (Stewardship Coordinator)\Projects (Current)\Reference Site Monitoring\Data\Goodwin Islands\GI - Wells and Sippers\Ghost Transect\Seventh Run (3-16-12 to 4-19-2012)\GI Ghost GW Pictures 4-19-12\GI Ghost Trans 1 Well 4 - Poison Ivy 3rd 4-19-1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381000"/>
            <a:ext cx="1950720" cy="146304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2286000" y="4191000"/>
            <a:ext cx="1645920" cy="39460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172200" y="4602566"/>
            <a:ext cx="6858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819400" y="1846217"/>
            <a:ext cx="213360" cy="67056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10100" y="381000"/>
            <a:ext cx="2628900" cy="646331"/>
          </a:xfrm>
          <a:prstGeom prst="rect">
            <a:avLst/>
          </a:prstGeom>
          <a:noFill/>
        </p:spPr>
        <p:txBody>
          <a:bodyPr wrap="square" rtlCol="0">
            <a:spAutoFit/>
          </a:bodyPr>
          <a:lstStyle/>
          <a:p>
            <a:pPr algn="ctr"/>
            <a:r>
              <a:rPr lang="en-US" dirty="0" smtClean="0">
                <a:solidFill>
                  <a:schemeClr val="bg1"/>
                </a:solidFill>
              </a:rPr>
              <a:t>Goodwin Island “Sentinel Site”</a:t>
            </a:r>
            <a:endParaRPr lang="en-US" dirty="0">
              <a:solidFill>
                <a:schemeClr val="bg1"/>
              </a:solidFill>
            </a:endParaRPr>
          </a:p>
        </p:txBody>
      </p:sp>
    </p:spTree>
    <p:extLst>
      <p:ext uri="{BB962C8B-B14F-4D97-AF65-F5344CB8AC3E}">
        <p14:creationId xmlns:p14="http://schemas.microsoft.com/office/powerpoint/2010/main" val="26567294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5" descr="Jim Lynch RodSET"/>
          <p:cNvPicPr>
            <a:picLocks noChangeAspect="1" noChangeArrowheads="1"/>
          </p:cNvPicPr>
          <p:nvPr/>
        </p:nvPicPr>
        <p:blipFill>
          <a:blip r:embed="rId3" cstate="print"/>
          <a:srcRect/>
          <a:stretch>
            <a:fillRect/>
          </a:stretch>
        </p:blipFill>
        <p:spPr bwMode="auto">
          <a:xfrm>
            <a:off x="1828800" y="1524000"/>
            <a:ext cx="838200" cy="762000"/>
          </a:xfrm>
          <a:prstGeom prst="rect">
            <a:avLst/>
          </a:prstGeom>
          <a:noFill/>
          <a:ln w="9525">
            <a:noFill/>
            <a:miter lim="800000"/>
            <a:headEnd/>
            <a:tailEnd/>
          </a:ln>
        </p:spPr>
      </p:pic>
      <p:sp>
        <p:nvSpPr>
          <p:cNvPr id="31747" name="Rectangle 2"/>
          <p:cNvSpPr>
            <a:spLocks noGrp="1" noChangeArrowheads="1"/>
          </p:cNvSpPr>
          <p:nvPr>
            <p:ph type="title"/>
          </p:nvPr>
        </p:nvSpPr>
        <p:spPr>
          <a:xfrm>
            <a:off x="0" y="152400"/>
            <a:ext cx="9144000" cy="932765"/>
          </a:xfrm>
        </p:spPr>
        <p:txBody>
          <a:bodyPr/>
          <a:lstStyle/>
          <a:p>
            <a:r>
              <a:rPr lang="en-US" sz="3200" b="1" dirty="0"/>
              <a:t>Sentinel Site Program Vision</a:t>
            </a:r>
            <a:endParaRPr lang="en-US" sz="3600" dirty="0" smtClean="0"/>
          </a:p>
        </p:txBody>
      </p:sp>
      <p:pic>
        <p:nvPicPr>
          <p:cNvPr id="31749" name="Picture 15" descr="DSC00303"/>
          <p:cNvPicPr>
            <a:picLocks noChangeAspect="1" noChangeArrowheads="1"/>
          </p:cNvPicPr>
          <p:nvPr/>
        </p:nvPicPr>
        <p:blipFill>
          <a:blip r:embed="rId4" cstate="print"/>
          <a:srcRect/>
          <a:stretch>
            <a:fillRect/>
          </a:stretch>
        </p:blipFill>
        <p:spPr bwMode="auto">
          <a:xfrm>
            <a:off x="1066800" y="2209800"/>
            <a:ext cx="1600200" cy="690563"/>
          </a:xfrm>
          <a:prstGeom prst="rect">
            <a:avLst/>
          </a:prstGeom>
          <a:noFill/>
          <a:ln w="9525">
            <a:noFill/>
            <a:miter lim="800000"/>
            <a:headEnd/>
            <a:tailEnd/>
          </a:ln>
        </p:spPr>
      </p:pic>
      <p:pic>
        <p:nvPicPr>
          <p:cNvPr id="31750" name="Picture 16" descr="Station"/>
          <p:cNvPicPr>
            <a:picLocks noChangeAspect="1" noChangeArrowheads="1"/>
          </p:cNvPicPr>
          <p:nvPr/>
        </p:nvPicPr>
        <p:blipFill>
          <a:blip r:embed="rId5" cstate="print"/>
          <a:srcRect/>
          <a:stretch>
            <a:fillRect/>
          </a:stretch>
        </p:blipFill>
        <p:spPr bwMode="auto">
          <a:xfrm>
            <a:off x="152400" y="1524000"/>
            <a:ext cx="939800" cy="1371600"/>
          </a:xfrm>
          <a:prstGeom prst="rect">
            <a:avLst/>
          </a:prstGeom>
          <a:noFill/>
          <a:ln w="57150">
            <a:noFill/>
            <a:miter lim="800000"/>
            <a:headEnd/>
            <a:tailEnd/>
          </a:ln>
        </p:spPr>
      </p:pic>
      <p:pic>
        <p:nvPicPr>
          <p:cNvPr id="31751" name="Picture 19" descr="eprt_ant_180"/>
          <p:cNvPicPr>
            <a:picLocks noChangeAspect="1" noChangeArrowheads="1"/>
          </p:cNvPicPr>
          <p:nvPr/>
        </p:nvPicPr>
        <p:blipFill>
          <a:blip r:embed="rId6" cstate="print"/>
          <a:srcRect/>
          <a:stretch>
            <a:fillRect/>
          </a:stretch>
        </p:blipFill>
        <p:spPr bwMode="auto">
          <a:xfrm>
            <a:off x="1066800" y="1524000"/>
            <a:ext cx="762000" cy="690563"/>
          </a:xfrm>
          <a:prstGeom prst="rect">
            <a:avLst/>
          </a:prstGeom>
          <a:noFill/>
          <a:ln w="9525">
            <a:noFill/>
            <a:miter lim="800000"/>
            <a:headEnd/>
            <a:tailEnd/>
          </a:ln>
        </p:spPr>
      </p:pic>
      <p:sp>
        <p:nvSpPr>
          <p:cNvPr id="31752" name="AutoShape 26"/>
          <p:cNvSpPr>
            <a:spLocks noChangeArrowheads="1"/>
          </p:cNvSpPr>
          <p:nvPr/>
        </p:nvSpPr>
        <p:spPr bwMode="auto">
          <a:xfrm>
            <a:off x="3200400" y="1524000"/>
            <a:ext cx="2667000" cy="4648200"/>
          </a:xfrm>
          <a:prstGeom prst="roundRect">
            <a:avLst>
              <a:gd name="adj" fmla="val 16667"/>
            </a:avLst>
          </a:prstGeom>
          <a:noFill/>
          <a:ln w="9525">
            <a:solidFill>
              <a:schemeClr val="tx1"/>
            </a:solidFill>
            <a:round/>
            <a:headEnd/>
            <a:tailEnd/>
          </a:ln>
        </p:spPr>
        <p:txBody>
          <a:bodyPr wrap="none" anchor="ctr"/>
          <a:lstStyle/>
          <a:p>
            <a:pPr eaLnBrk="0" hangingPunct="0"/>
            <a:endParaRPr lang="en-US"/>
          </a:p>
        </p:txBody>
      </p:sp>
      <p:sp>
        <p:nvSpPr>
          <p:cNvPr id="31753" name="AutoShape 28"/>
          <p:cNvSpPr>
            <a:spLocks noChangeArrowheads="1"/>
          </p:cNvSpPr>
          <p:nvPr/>
        </p:nvSpPr>
        <p:spPr bwMode="auto">
          <a:xfrm>
            <a:off x="2743200" y="3686175"/>
            <a:ext cx="438150" cy="276225"/>
          </a:xfrm>
          <a:prstGeom prst="rightArrow">
            <a:avLst>
              <a:gd name="adj1" fmla="val 50000"/>
              <a:gd name="adj2" fmla="val 45934"/>
            </a:avLst>
          </a:prstGeom>
          <a:solidFill>
            <a:schemeClr val="accent1"/>
          </a:solidFill>
          <a:ln w="9525">
            <a:solidFill>
              <a:schemeClr val="tx1"/>
            </a:solidFill>
            <a:miter lim="800000"/>
            <a:headEnd/>
            <a:tailEnd/>
          </a:ln>
        </p:spPr>
        <p:txBody>
          <a:bodyPr wrap="none" anchor="ctr"/>
          <a:lstStyle/>
          <a:p>
            <a:pPr eaLnBrk="0" hangingPunct="0"/>
            <a:endParaRPr lang="en-US"/>
          </a:p>
        </p:txBody>
      </p:sp>
      <p:pic>
        <p:nvPicPr>
          <p:cNvPr id="31754" name="Picture 32" descr="SEM"/>
          <p:cNvPicPr>
            <a:picLocks noChangeAspect="1" noChangeArrowheads="1"/>
          </p:cNvPicPr>
          <p:nvPr/>
        </p:nvPicPr>
        <p:blipFill>
          <a:blip r:embed="rId7" cstate="print"/>
          <a:srcRect/>
          <a:stretch>
            <a:fillRect/>
          </a:stretch>
        </p:blipFill>
        <p:spPr bwMode="auto">
          <a:xfrm>
            <a:off x="1371600" y="4725988"/>
            <a:ext cx="1200150" cy="1189037"/>
          </a:xfrm>
          <a:prstGeom prst="rect">
            <a:avLst/>
          </a:prstGeom>
          <a:noFill/>
          <a:ln w="9525">
            <a:noFill/>
            <a:miter lim="800000"/>
            <a:headEnd/>
            <a:tailEnd/>
          </a:ln>
        </p:spPr>
      </p:pic>
      <p:sp>
        <p:nvSpPr>
          <p:cNvPr id="31755" name="AutoShape 33"/>
          <p:cNvSpPr>
            <a:spLocks noChangeArrowheads="1"/>
          </p:cNvSpPr>
          <p:nvPr/>
        </p:nvSpPr>
        <p:spPr bwMode="auto">
          <a:xfrm>
            <a:off x="6477000" y="1447800"/>
            <a:ext cx="2514600" cy="4724400"/>
          </a:xfrm>
          <a:prstGeom prst="roundRect">
            <a:avLst>
              <a:gd name="adj" fmla="val 16667"/>
            </a:avLst>
          </a:prstGeom>
          <a:noFill/>
          <a:ln w="9525">
            <a:solidFill>
              <a:schemeClr val="tx1"/>
            </a:solidFill>
            <a:round/>
            <a:headEnd/>
            <a:tailEnd/>
          </a:ln>
        </p:spPr>
        <p:txBody>
          <a:bodyPr wrap="none" anchor="ctr"/>
          <a:lstStyle/>
          <a:p>
            <a:pPr eaLnBrk="0" hangingPunct="0"/>
            <a:endParaRPr lang="en-US" sz="1400" b="1"/>
          </a:p>
        </p:txBody>
      </p:sp>
      <p:pic>
        <p:nvPicPr>
          <p:cNvPr id="31756" name="Picture 34"/>
          <p:cNvPicPr>
            <a:picLocks noChangeAspect="1" noChangeArrowheads="1"/>
          </p:cNvPicPr>
          <p:nvPr/>
        </p:nvPicPr>
        <p:blipFill>
          <a:blip r:embed="rId8" cstate="print"/>
          <a:srcRect/>
          <a:stretch>
            <a:fillRect/>
          </a:stretch>
        </p:blipFill>
        <p:spPr bwMode="auto">
          <a:xfrm>
            <a:off x="228600" y="3276600"/>
            <a:ext cx="2286000" cy="990600"/>
          </a:xfrm>
          <a:prstGeom prst="rect">
            <a:avLst/>
          </a:prstGeom>
          <a:noFill/>
          <a:ln w="9525">
            <a:noFill/>
            <a:miter lim="800000"/>
            <a:headEnd/>
            <a:tailEnd/>
          </a:ln>
        </p:spPr>
      </p:pic>
      <p:pic>
        <p:nvPicPr>
          <p:cNvPr id="31757" name="Picture 35" descr="site_profile_Zekes_habitats_20nov06"/>
          <p:cNvPicPr>
            <a:picLocks noChangeAspect="1" noChangeArrowheads="1"/>
          </p:cNvPicPr>
          <p:nvPr/>
        </p:nvPicPr>
        <p:blipFill>
          <a:blip r:embed="rId9" cstate="print"/>
          <a:srcRect/>
          <a:stretch>
            <a:fillRect/>
          </a:stretch>
        </p:blipFill>
        <p:spPr bwMode="auto">
          <a:xfrm>
            <a:off x="3429000" y="1905000"/>
            <a:ext cx="2133600" cy="1735138"/>
          </a:xfrm>
          <a:prstGeom prst="rect">
            <a:avLst/>
          </a:prstGeom>
          <a:noFill/>
          <a:ln w="9525">
            <a:noFill/>
            <a:miter lim="800000"/>
            <a:headEnd/>
            <a:tailEnd/>
          </a:ln>
        </p:spPr>
      </p:pic>
      <p:sp>
        <p:nvSpPr>
          <p:cNvPr id="31758" name="AutoShape 39"/>
          <p:cNvSpPr>
            <a:spLocks noChangeArrowheads="1"/>
          </p:cNvSpPr>
          <p:nvPr/>
        </p:nvSpPr>
        <p:spPr bwMode="auto">
          <a:xfrm>
            <a:off x="5962650" y="3609975"/>
            <a:ext cx="438150" cy="276225"/>
          </a:xfrm>
          <a:prstGeom prst="rightArrow">
            <a:avLst>
              <a:gd name="adj1" fmla="val 50000"/>
              <a:gd name="adj2" fmla="val 45934"/>
            </a:avLst>
          </a:prstGeom>
          <a:solidFill>
            <a:schemeClr val="accent1"/>
          </a:solidFill>
          <a:ln w="9525">
            <a:solidFill>
              <a:schemeClr val="tx1"/>
            </a:solidFill>
            <a:miter lim="800000"/>
            <a:headEnd/>
            <a:tailEnd/>
          </a:ln>
        </p:spPr>
        <p:txBody>
          <a:bodyPr wrap="none" anchor="ctr"/>
          <a:lstStyle/>
          <a:p>
            <a:pPr eaLnBrk="0" hangingPunct="0"/>
            <a:endParaRPr lang="en-US"/>
          </a:p>
        </p:txBody>
      </p:sp>
      <p:pic>
        <p:nvPicPr>
          <p:cNvPr id="31759" name="Picture 45" descr="SiteProfiles 002"/>
          <p:cNvPicPr>
            <a:picLocks noChangeAspect="1" noChangeArrowheads="1"/>
          </p:cNvPicPr>
          <p:nvPr/>
        </p:nvPicPr>
        <p:blipFill>
          <a:blip r:embed="rId10" cstate="print"/>
          <a:srcRect/>
          <a:stretch>
            <a:fillRect/>
          </a:stretch>
        </p:blipFill>
        <p:spPr bwMode="auto">
          <a:xfrm>
            <a:off x="3276600" y="5029200"/>
            <a:ext cx="1447800" cy="823913"/>
          </a:xfrm>
          <a:prstGeom prst="rect">
            <a:avLst/>
          </a:prstGeom>
          <a:noFill/>
          <a:ln w="9525">
            <a:noFill/>
            <a:miter lim="800000"/>
            <a:headEnd/>
            <a:tailEnd/>
          </a:ln>
        </p:spPr>
      </p:pic>
      <p:sp>
        <p:nvSpPr>
          <p:cNvPr id="42" name="TextBox 41"/>
          <p:cNvSpPr txBox="1"/>
          <p:nvPr/>
        </p:nvSpPr>
        <p:spPr>
          <a:xfrm>
            <a:off x="152400" y="6319838"/>
            <a:ext cx="2514600" cy="461962"/>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2400" b="1" dirty="0"/>
              <a:t>Science </a:t>
            </a:r>
          </a:p>
        </p:txBody>
      </p:sp>
      <p:sp>
        <p:nvSpPr>
          <p:cNvPr id="43" name="TextBox 42"/>
          <p:cNvSpPr txBox="1"/>
          <p:nvPr/>
        </p:nvSpPr>
        <p:spPr>
          <a:xfrm>
            <a:off x="3124200" y="6319838"/>
            <a:ext cx="2819400" cy="461962"/>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2400" b="1" dirty="0"/>
              <a:t>Service </a:t>
            </a:r>
          </a:p>
        </p:txBody>
      </p:sp>
      <p:sp>
        <p:nvSpPr>
          <p:cNvPr id="44" name="TextBox 43"/>
          <p:cNvSpPr txBox="1"/>
          <p:nvPr/>
        </p:nvSpPr>
        <p:spPr>
          <a:xfrm>
            <a:off x="6324600" y="6319838"/>
            <a:ext cx="2743200" cy="461962"/>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2400" b="1" dirty="0"/>
              <a:t>Stewardship </a:t>
            </a:r>
          </a:p>
        </p:txBody>
      </p:sp>
      <p:sp>
        <p:nvSpPr>
          <p:cNvPr id="31763" name="TextBox 44"/>
          <p:cNvSpPr txBox="1">
            <a:spLocks noChangeArrowheads="1"/>
          </p:cNvSpPr>
          <p:nvPr/>
        </p:nvSpPr>
        <p:spPr bwMode="auto">
          <a:xfrm>
            <a:off x="609600" y="2924175"/>
            <a:ext cx="1676400" cy="306388"/>
          </a:xfrm>
          <a:prstGeom prst="rect">
            <a:avLst/>
          </a:prstGeom>
          <a:noFill/>
          <a:ln w="9525">
            <a:noFill/>
            <a:miter lim="800000"/>
            <a:headEnd/>
            <a:tailEnd/>
          </a:ln>
        </p:spPr>
        <p:txBody>
          <a:bodyPr>
            <a:spAutoFit/>
          </a:bodyPr>
          <a:lstStyle/>
          <a:p>
            <a:pPr algn="ctr"/>
            <a:r>
              <a:rPr lang="en-US" sz="1400">
                <a:solidFill>
                  <a:srgbClr val="000000"/>
                </a:solidFill>
              </a:rPr>
              <a:t>Observe &amp; Monitor</a:t>
            </a:r>
          </a:p>
        </p:txBody>
      </p:sp>
      <p:sp>
        <p:nvSpPr>
          <p:cNvPr id="31764" name="TextBox 45"/>
          <p:cNvSpPr txBox="1">
            <a:spLocks noChangeArrowheads="1"/>
          </p:cNvSpPr>
          <p:nvPr/>
        </p:nvSpPr>
        <p:spPr bwMode="auto">
          <a:xfrm>
            <a:off x="304800" y="4343400"/>
            <a:ext cx="2057400" cy="307975"/>
          </a:xfrm>
          <a:prstGeom prst="rect">
            <a:avLst/>
          </a:prstGeom>
          <a:noFill/>
          <a:ln w="9525">
            <a:noFill/>
            <a:miter lim="800000"/>
            <a:headEnd/>
            <a:tailEnd/>
          </a:ln>
        </p:spPr>
        <p:txBody>
          <a:bodyPr>
            <a:spAutoFit/>
          </a:bodyPr>
          <a:lstStyle/>
          <a:p>
            <a:pPr algn="ctr"/>
            <a:r>
              <a:rPr lang="en-US" sz="1400">
                <a:solidFill>
                  <a:srgbClr val="000000"/>
                </a:solidFill>
              </a:rPr>
              <a:t>Applied Research</a:t>
            </a:r>
          </a:p>
        </p:txBody>
      </p:sp>
      <p:sp>
        <p:nvSpPr>
          <p:cNvPr id="31765" name="TextBox 46"/>
          <p:cNvSpPr txBox="1">
            <a:spLocks noChangeArrowheads="1"/>
          </p:cNvSpPr>
          <p:nvPr/>
        </p:nvSpPr>
        <p:spPr bwMode="auto">
          <a:xfrm>
            <a:off x="381000" y="5867400"/>
            <a:ext cx="1981200" cy="307975"/>
          </a:xfrm>
          <a:prstGeom prst="rect">
            <a:avLst/>
          </a:prstGeom>
          <a:noFill/>
          <a:ln w="9525">
            <a:noFill/>
            <a:miter lim="800000"/>
            <a:headEnd/>
            <a:tailEnd/>
          </a:ln>
        </p:spPr>
        <p:txBody>
          <a:bodyPr>
            <a:spAutoFit/>
          </a:bodyPr>
          <a:lstStyle/>
          <a:p>
            <a:pPr algn="ctr"/>
            <a:r>
              <a:rPr lang="en-US" sz="1400">
                <a:solidFill>
                  <a:srgbClr val="000000"/>
                </a:solidFill>
              </a:rPr>
              <a:t>Models &amp; Predictions</a:t>
            </a:r>
          </a:p>
        </p:txBody>
      </p:sp>
      <p:sp>
        <p:nvSpPr>
          <p:cNvPr id="31766" name="TextBox 39"/>
          <p:cNvSpPr txBox="1">
            <a:spLocks noChangeArrowheads="1"/>
          </p:cNvSpPr>
          <p:nvPr/>
        </p:nvSpPr>
        <p:spPr bwMode="auto">
          <a:xfrm>
            <a:off x="3276600" y="3657600"/>
            <a:ext cx="2514600" cy="523875"/>
          </a:xfrm>
          <a:prstGeom prst="rect">
            <a:avLst/>
          </a:prstGeom>
          <a:noFill/>
          <a:ln w="9525">
            <a:noFill/>
            <a:miter lim="800000"/>
            <a:headEnd/>
            <a:tailEnd/>
          </a:ln>
        </p:spPr>
        <p:txBody>
          <a:bodyPr>
            <a:spAutoFit/>
          </a:bodyPr>
          <a:lstStyle/>
          <a:p>
            <a:pPr algn="ctr"/>
            <a:r>
              <a:rPr lang="en-US" sz="1400">
                <a:solidFill>
                  <a:srgbClr val="000000"/>
                </a:solidFill>
              </a:rPr>
              <a:t>Spatial Analysis &amp; Visualization</a:t>
            </a:r>
          </a:p>
        </p:txBody>
      </p:sp>
      <p:sp>
        <p:nvSpPr>
          <p:cNvPr id="31767" name="TextBox 40"/>
          <p:cNvSpPr txBox="1">
            <a:spLocks noChangeArrowheads="1"/>
          </p:cNvSpPr>
          <p:nvPr/>
        </p:nvSpPr>
        <p:spPr bwMode="auto">
          <a:xfrm>
            <a:off x="3429000" y="5895975"/>
            <a:ext cx="2057400" cy="306388"/>
          </a:xfrm>
          <a:prstGeom prst="rect">
            <a:avLst/>
          </a:prstGeom>
          <a:noFill/>
          <a:ln w="9525">
            <a:noFill/>
            <a:miter lim="800000"/>
            <a:headEnd/>
            <a:tailEnd/>
          </a:ln>
        </p:spPr>
        <p:txBody>
          <a:bodyPr>
            <a:spAutoFit/>
          </a:bodyPr>
          <a:lstStyle/>
          <a:p>
            <a:pPr algn="ctr"/>
            <a:r>
              <a:rPr lang="en-US" sz="1400">
                <a:solidFill>
                  <a:srgbClr val="000000"/>
                </a:solidFill>
              </a:rPr>
              <a:t>Information Transfer</a:t>
            </a:r>
          </a:p>
        </p:txBody>
      </p:sp>
      <p:sp>
        <p:nvSpPr>
          <p:cNvPr id="31768" name="TextBox 41"/>
          <p:cNvSpPr txBox="1">
            <a:spLocks noChangeArrowheads="1"/>
          </p:cNvSpPr>
          <p:nvPr/>
        </p:nvSpPr>
        <p:spPr bwMode="auto">
          <a:xfrm>
            <a:off x="6477000" y="5638800"/>
            <a:ext cx="2438400" cy="307975"/>
          </a:xfrm>
          <a:prstGeom prst="rect">
            <a:avLst/>
          </a:prstGeom>
          <a:noFill/>
          <a:ln w="9525">
            <a:noFill/>
            <a:miter lim="800000"/>
            <a:headEnd/>
            <a:tailEnd/>
          </a:ln>
        </p:spPr>
        <p:txBody>
          <a:bodyPr>
            <a:spAutoFit/>
          </a:bodyPr>
          <a:lstStyle/>
          <a:p>
            <a:pPr algn="ctr"/>
            <a:r>
              <a:rPr lang="en-US" sz="1400">
                <a:solidFill>
                  <a:srgbClr val="000000"/>
                </a:solidFill>
              </a:rPr>
              <a:t>Education &amp; Outreach</a:t>
            </a:r>
          </a:p>
        </p:txBody>
      </p:sp>
      <p:sp>
        <p:nvSpPr>
          <p:cNvPr id="31769" name="TextBox 42"/>
          <p:cNvSpPr txBox="1">
            <a:spLocks noChangeArrowheads="1"/>
          </p:cNvSpPr>
          <p:nvPr/>
        </p:nvSpPr>
        <p:spPr bwMode="auto">
          <a:xfrm>
            <a:off x="6629400" y="3581400"/>
            <a:ext cx="2133600" cy="523875"/>
          </a:xfrm>
          <a:prstGeom prst="rect">
            <a:avLst/>
          </a:prstGeom>
          <a:noFill/>
          <a:ln w="9525">
            <a:noFill/>
            <a:miter lim="800000"/>
            <a:headEnd/>
            <a:tailEnd/>
          </a:ln>
        </p:spPr>
        <p:txBody>
          <a:bodyPr>
            <a:spAutoFit/>
          </a:bodyPr>
          <a:lstStyle/>
          <a:p>
            <a:pPr algn="ctr"/>
            <a:r>
              <a:rPr lang="en-US" sz="1400">
                <a:solidFill>
                  <a:srgbClr val="000000"/>
                </a:solidFill>
              </a:rPr>
              <a:t>Management &amp; </a:t>
            </a:r>
          </a:p>
          <a:p>
            <a:pPr algn="ctr"/>
            <a:r>
              <a:rPr lang="en-US" sz="1400">
                <a:solidFill>
                  <a:srgbClr val="000000"/>
                </a:solidFill>
              </a:rPr>
              <a:t>Decision Making</a:t>
            </a:r>
          </a:p>
        </p:txBody>
      </p:sp>
      <p:sp>
        <p:nvSpPr>
          <p:cNvPr id="31770" name="AutoShape 14"/>
          <p:cNvSpPr>
            <a:spLocks noChangeArrowheads="1"/>
          </p:cNvSpPr>
          <p:nvPr/>
        </p:nvSpPr>
        <p:spPr bwMode="auto">
          <a:xfrm>
            <a:off x="152400" y="1524000"/>
            <a:ext cx="2514600" cy="4648200"/>
          </a:xfrm>
          <a:prstGeom prst="roundRect">
            <a:avLst>
              <a:gd name="adj" fmla="val 16667"/>
            </a:avLst>
          </a:prstGeom>
          <a:noFill/>
          <a:ln w="9525">
            <a:solidFill>
              <a:schemeClr val="tx1"/>
            </a:solidFill>
            <a:round/>
            <a:headEnd/>
            <a:tailEnd/>
          </a:ln>
        </p:spPr>
        <p:txBody>
          <a:bodyPr wrap="none" anchor="ctr"/>
          <a:lstStyle/>
          <a:p>
            <a:pPr eaLnBrk="0" hangingPunct="0"/>
            <a:endParaRPr lang="en-US"/>
          </a:p>
        </p:txBody>
      </p:sp>
      <p:pic>
        <p:nvPicPr>
          <p:cNvPr id="31771" name="Picture 2"/>
          <p:cNvPicPr>
            <a:picLocks noGrp="1" noChangeAspect="1" noChangeArrowheads="1"/>
          </p:cNvPicPr>
          <p:nvPr>
            <p:ph sz="quarter" idx="1"/>
          </p:nvPr>
        </p:nvPicPr>
        <p:blipFill>
          <a:blip r:embed="rId11" cstate="print"/>
          <a:srcRect l="30855" t="14815" r="28636" b="3703"/>
          <a:stretch>
            <a:fillRect/>
          </a:stretch>
        </p:blipFill>
        <p:spPr>
          <a:xfrm>
            <a:off x="4800600" y="4343400"/>
            <a:ext cx="990600" cy="1549400"/>
          </a:xfrm>
        </p:spPr>
      </p:pic>
      <p:pic>
        <p:nvPicPr>
          <p:cNvPr id="31772" name="Picture 4" descr="C:\Documents and Settings\Galen.Scott\Desktop\Sentinel Sites\Sentinel Site Pics\GE Tour\GB NERR Classroom.jpg"/>
          <p:cNvPicPr>
            <a:picLocks noChangeAspect="1" noChangeArrowheads="1"/>
          </p:cNvPicPr>
          <p:nvPr/>
        </p:nvPicPr>
        <p:blipFill>
          <a:blip r:embed="rId12" cstate="print"/>
          <a:srcRect/>
          <a:stretch>
            <a:fillRect/>
          </a:stretch>
        </p:blipFill>
        <p:spPr bwMode="auto">
          <a:xfrm>
            <a:off x="3276600" y="4267200"/>
            <a:ext cx="1447800" cy="730250"/>
          </a:xfrm>
          <a:prstGeom prst="rect">
            <a:avLst/>
          </a:prstGeom>
          <a:noFill/>
          <a:ln w="9525">
            <a:noFill/>
            <a:miter lim="800000"/>
            <a:headEnd/>
            <a:tailEnd/>
          </a:ln>
        </p:spPr>
      </p:pic>
      <p:pic>
        <p:nvPicPr>
          <p:cNvPr id="31773" name="Picture 5"/>
          <p:cNvPicPr>
            <a:picLocks noChangeAspect="1" noChangeArrowheads="1"/>
          </p:cNvPicPr>
          <p:nvPr/>
        </p:nvPicPr>
        <p:blipFill>
          <a:blip r:embed="rId13" cstate="print"/>
          <a:srcRect/>
          <a:stretch>
            <a:fillRect/>
          </a:stretch>
        </p:blipFill>
        <p:spPr bwMode="auto">
          <a:xfrm>
            <a:off x="6553200" y="4191000"/>
            <a:ext cx="2227263" cy="1289050"/>
          </a:xfrm>
          <a:prstGeom prst="rect">
            <a:avLst/>
          </a:prstGeom>
          <a:noFill/>
          <a:ln w="9525">
            <a:noFill/>
            <a:miter lim="800000"/>
            <a:headEnd/>
            <a:tailEnd/>
          </a:ln>
        </p:spPr>
      </p:pic>
      <p:pic>
        <p:nvPicPr>
          <p:cNvPr id="31774" name="Picture 6" descr="C:\Documents and Settings\Galen.Scott\Desktop\Sentinel Sites\Sentinel Site Pics\GE Tour\SLR Viewer Bay St Louis 6ft.jpg"/>
          <p:cNvPicPr>
            <a:picLocks noChangeAspect="1" noChangeArrowheads="1"/>
          </p:cNvPicPr>
          <p:nvPr/>
        </p:nvPicPr>
        <p:blipFill>
          <a:blip r:embed="rId14" cstate="print"/>
          <a:srcRect/>
          <a:stretch>
            <a:fillRect/>
          </a:stretch>
        </p:blipFill>
        <p:spPr bwMode="auto">
          <a:xfrm>
            <a:off x="6592888" y="1828800"/>
            <a:ext cx="2322512" cy="1704975"/>
          </a:xfrm>
          <a:prstGeom prst="rect">
            <a:avLst/>
          </a:prstGeom>
          <a:noFill/>
          <a:ln w="9525">
            <a:noFill/>
            <a:miter lim="800000"/>
            <a:headEnd/>
            <a:tailEnd/>
          </a:ln>
        </p:spPr>
      </p:pic>
      <p:pic>
        <p:nvPicPr>
          <p:cNvPr id="31775" name="Picture 1"/>
          <p:cNvPicPr>
            <a:picLocks noChangeAspect="1" noChangeArrowheads="1"/>
          </p:cNvPicPr>
          <p:nvPr/>
        </p:nvPicPr>
        <p:blipFill>
          <a:blip r:embed="rId15" cstate="print"/>
          <a:srcRect l="14688" t="17188" r="65312" b="9375"/>
          <a:stretch>
            <a:fillRect/>
          </a:stretch>
        </p:blipFill>
        <p:spPr bwMode="auto">
          <a:xfrm>
            <a:off x="381000" y="4748213"/>
            <a:ext cx="914400" cy="1119187"/>
          </a:xfrm>
          <a:prstGeom prst="rect">
            <a:avLst/>
          </a:prstGeom>
          <a:noFill/>
          <a:ln w="9525">
            <a:noFill/>
            <a:miter lim="800000"/>
            <a:headEnd/>
            <a:tailEnd/>
          </a:ln>
        </p:spPr>
      </p:pic>
      <p:sp>
        <p:nvSpPr>
          <p:cNvPr id="2" name="Rectangle 1"/>
          <p:cNvSpPr/>
          <p:nvPr/>
        </p:nvSpPr>
        <p:spPr>
          <a:xfrm>
            <a:off x="76200" y="762000"/>
            <a:ext cx="8915400" cy="646331"/>
          </a:xfrm>
          <a:prstGeom prst="rect">
            <a:avLst/>
          </a:prstGeom>
        </p:spPr>
        <p:txBody>
          <a:bodyPr wrap="square">
            <a:spAutoFit/>
          </a:bodyPr>
          <a:lstStyle/>
          <a:p>
            <a:pPr algn="ctr"/>
            <a:r>
              <a:rPr lang="en-US" dirty="0"/>
              <a:t>integrating multiple parallel efforts to promote resilient coastal communities and ecosystems in the face of climate change</a:t>
            </a:r>
          </a:p>
        </p:txBody>
      </p:sp>
    </p:spTree>
    <p:extLst>
      <p:ext uri="{BB962C8B-B14F-4D97-AF65-F5344CB8AC3E}">
        <p14:creationId xmlns:p14="http://schemas.microsoft.com/office/powerpoint/2010/main" val="40746334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Sentinel Site Program Mission</a:t>
            </a:r>
            <a:endParaRPr lang="en-US" dirty="0"/>
          </a:p>
        </p:txBody>
      </p:sp>
      <p:sp>
        <p:nvSpPr>
          <p:cNvPr id="3" name="Content Placeholder 2"/>
          <p:cNvSpPr>
            <a:spLocks noGrp="1"/>
          </p:cNvSpPr>
          <p:nvPr>
            <p:ph idx="1"/>
          </p:nvPr>
        </p:nvSpPr>
        <p:spPr/>
        <p:txBody>
          <a:bodyPr/>
          <a:lstStyle/>
          <a:p>
            <a:pPr marL="0" indent="0">
              <a:buNone/>
            </a:pPr>
            <a:r>
              <a:rPr lang="en-US" sz="2800" i="1" dirty="0" smtClean="0"/>
              <a:t>To </a:t>
            </a:r>
            <a:r>
              <a:rPr lang="en-US" sz="2800" i="1" dirty="0"/>
              <a:t>improve understanding, long-range planning, and adaptation to climate change impacts focusing on sea level change and coastal inundation, in coastal communities through coordinated planning that involves NOAA trust resources such as the National Estuarine Research Reserves and National Marine Sanctuaries in partnership with federal, state and local partners within a scientifically relevant Sentinel Site Cooperative boundary.</a:t>
            </a:r>
            <a:endParaRPr lang="en-US" sz="2800" dirty="0"/>
          </a:p>
          <a:p>
            <a:endParaRPr lang="en-US" sz="2800" dirty="0"/>
          </a:p>
        </p:txBody>
      </p:sp>
    </p:spTree>
    <p:extLst>
      <p:ext uri="{BB962C8B-B14F-4D97-AF65-F5344CB8AC3E}">
        <p14:creationId xmlns:p14="http://schemas.microsoft.com/office/powerpoint/2010/main" val="12627380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Sentinel Site Cooperatives</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3200400"/>
            <a:ext cx="5494929" cy="3474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9224" y="1600200"/>
            <a:ext cx="8832376" cy="1200329"/>
          </a:xfrm>
          <a:prstGeom prst="rect">
            <a:avLst/>
          </a:prstGeom>
        </p:spPr>
        <p:txBody>
          <a:bodyPr wrap="square">
            <a:spAutoFit/>
          </a:bodyPr>
          <a:lstStyle/>
          <a:p>
            <a:r>
              <a:rPr lang="en-US" sz="2400" dirty="0"/>
              <a:t>T</a:t>
            </a:r>
            <a:r>
              <a:rPr lang="en-US" sz="2400" dirty="0" smtClean="0"/>
              <a:t>he </a:t>
            </a:r>
            <a:r>
              <a:rPr lang="en-US" sz="2400" dirty="0"/>
              <a:t>spatial extent for which the outputs, products, and services from all relevant Sentinel Sites and Sentinel Stations are both scientifically relevant and applicable to local management </a:t>
            </a:r>
            <a:r>
              <a:rPr lang="en-US" sz="2400" dirty="0" smtClean="0"/>
              <a:t>issues.</a:t>
            </a:r>
            <a:endParaRPr lang="en-US" sz="2400" dirty="0"/>
          </a:p>
        </p:txBody>
      </p:sp>
    </p:spTree>
    <p:extLst>
      <p:ext uri="{BB962C8B-B14F-4D97-AF65-F5344CB8AC3E}">
        <p14:creationId xmlns:p14="http://schemas.microsoft.com/office/powerpoint/2010/main" val="4222868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02431" y="278784"/>
            <a:ext cx="8229600" cy="1143000"/>
          </a:xfrm>
        </p:spPr>
        <p:txBody>
          <a:bodyPr/>
          <a:lstStyle/>
          <a:p>
            <a:pPr eaLnBrk="1" hangingPunct="1"/>
            <a:r>
              <a:rPr lang="en-US" sz="4000" dirty="0" smtClean="0"/>
              <a:t>NOAA Sentinel Site Program (SSP):</a:t>
            </a:r>
            <a:br>
              <a:rPr lang="en-US" sz="4000" dirty="0" smtClean="0"/>
            </a:br>
            <a:r>
              <a:rPr lang="en-US" sz="4000" dirty="0" smtClean="0"/>
              <a:t>Major Components</a:t>
            </a:r>
          </a:p>
        </p:txBody>
      </p:sp>
      <p:grpSp>
        <p:nvGrpSpPr>
          <p:cNvPr id="8196" name="Group 4"/>
          <p:cNvGrpSpPr>
            <a:grpSpLocks/>
          </p:cNvGrpSpPr>
          <p:nvPr/>
        </p:nvGrpSpPr>
        <p:grpSpPr bwMode="auto">
          <a:xfrm>
            <a:off x="4613275" y="2362200"/>
            <a:ext cx="4440238" cy="4408488"/>
            <a:chOff x="4419600" y="1495425"/>
            <a:chExt cx="4440238" cy="4408488"/>
          </a:xfrm>
        </p:grpSpPr>
        <p:sp>
          <p:nvSpPr>
            <p:cNvPr id="28" name="Oval 27"/>
            <p:cNvSpPr/>
            <p:nvPr/>
          </p:nvSpPr>
          <p:spPr bwMode="auto">
            <a:xfrm>
              <a:off x="4419600" y="1495425"/>
              <a:ext cx="4440238" cy="4408488"/>
            </a:xfrm>
            <a:prstGeom prst="ellipse">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9" name="Isosceles Triangle 28"/>
            <p:cNvSpPr/>
            <p:nvPr/>
          </p:nvSpPr>
          <p:spPr bwMode="auto">
            <a:xfrm>
              <a:off x="6086475" y="1905000"/>
              <a:ext cx="1266825" cy="1201738"/>
            </a:xfrm>
            <a:prstGeom prst="triangle">
              <a:avLst/>
            </a:prstGeom>
            <a:solidFill>
              <a:srgbClr val="FF669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0" name="Oval 29"/>
            <p:cNvSpPr/>
            <p:nvPr/>
          </p:nvSpPr>
          <p:spPr bwMode="auto">
            <a:xfrm>
              <a:off x="4738688" y="3027363"/>
              <a:ext cx="882650" cy="1306512"/>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1" name="Rectangle 30"/>
            <p:cNvSpPr/>
            <p:nvPr/>
          </p:nvSpPr>
          <p:spPr bwMode="auto">
            <a:xfrm>
              <a:off x="6119813" y="3565525"/>
              <a:ext cx="2298700" cy="815975"/>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2" name="Rectangle 31"/>
            <p:cNvSpPr/>
            <p:nvPr/>
          </p:nvSpPr>
          <p:spPr bwMode="auto">
            <a:xfrm>
              <a:off x="6392863" y="4745038"/>
              <a:ext cx="893762" cy="92075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3" name="Oval 32"/>
            <p:cNvSpPr/>
            <p:nvPr/>
          </p:nvSpPr>
          <p:spPr bwMode="auto">
            <a:xfrm>
              <a:off x="5883275" y="2432050"/>
              <a:ext cx="92075" cy="9048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4" name="Oval 33"/>
            <p:cNvSpPr/>
            <p:nvPr/>
          </p:nvSpPr>
          <p:spPr bwMode="auto">
            <a:xfrm>
              <a:off x="6510338" y="2479675"/>
              <a:ext cx="92075" cy="9048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5" name="Oval 34"/>
            <p:cNvSpPr/>
            <p:nvPr/>
          </p:nvSpPr>
          <p:spPr bwMode="auto">
            <a:xfrm>
              <a:off x="7075488" y="2813050"/>
              <a:ext cx="90487" cy="9048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6" name="Oval 35"/>
            <p:cNvSpPr/>
            <p:nvPr/>
          </p:nvSpPr>
          <p:spPr bwMode="auto">
            <a:xfrm>
              <a:off x="6643688" y="2147888"/>
              <a:ext cx="92075" cy="9207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7" name="Oval 36"/>
            <p:cNvSpPr/>
            <p:nvPr/>
          </p:nvSpPr>
          <p:spPr bwMode="auto">
            <a:xfrm>
              <a:off x="7581900" y="2584450"/>
              <a:ext cx="90488" cy="9048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8" name="Oval 37"/>
            <p:cNvSpPr/>
            <p:nvPr/>
          </p:nvSpPr>
          <p:spPr bwMode="auto">
            <a:xfrm>
              <a:off x="4967288" y="3190875"/>
              <a:ext cx="92075" cy="9207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 name="Oval 38"/>
            <p:cNvSpPr/>
            <p:nvPr/>
          </p:nvSpPr>
          <p:spPr bwMode="auto">
            <a:xfrm>
              <a:off x="5305425" y="3343275"/>
              <a:ext cx="90488" cy="9207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0" name="Oval 39"/>
            <p:cNvSpPr/>
            <p:nvPr/>
          </p:nvSpPr>
          <p:spPr bwMode="auto">
            <a:xfrm>
              <a:off x="5099050" y="3963988"/>
              <a:ext cx="90488" cy="90487"/>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 name="Oval 40"/>
            <p:cNvSpPr/>
            <p:nvPr/>
          </p:nvSpPr>
          <p:spPr bwMode="auto">
            <a:xfrm>
              <a:off x="5518150" y="4978400"/>
              <a:ext cx="92075" cy="9207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2" name="Oval 41"/>
            <p:cNvSpPr/>
            <p:nvPr/>
          </p:nvSpPr>
          <p:spPr bwMode="auto">
            <a:xfrm>
              <a:off x="6981825" y="4818063"/>
              <a:ext cx="90488" cy="9207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3" name="Oval 42"/>
            <p:cNvSpPr/>
            <p:nvPr/>
          </p:nvSpPr>
          <p:spPr bwMode="auto">
            <a:xfrm>
              <a:off x="7067550" y="5502275"/>
              <a:ext cx="92075" cy="9207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4" name="Oval 43"/>
            <p:cNvSpPr/>
            <p:nvPr/>
          </p:nvSpPr>
          <p:spPr bwMode="auto">
            <a:xfrm>
              <a:off x="6559550" y="5394325"/>
              <a:ext cx="92075" cy="9048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5" name="Oval 44"/>
            <p:cNvSpPr/>
            <p:nvPr/>
          </p:nvSpPr>
          <p:spPr bwMode="auto">
            <a:xfrm>
              <a:off x="8097838" y="4738688"/>
              <a:ext cx="92075" cy="9207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6" name="Oval 45"/>
            <p:cNvSpPr/>
            <p:nvPr/>
          </p:nvSpPr>
          <p:spPr bwMode="auto">
            <a:xfrm>
              <a:off x="8135938" y="3290888"/>
              <a:ext cx="92075" cy="9207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228" name="TextBox 25"/>
            <p:cNvSpPr txBox="1">
              <a:spLocks noChangeArrowheads="1"/>
            </p:cNvSpPr>
            <p:nvPr/>
          </p:nvSpPr>
          <p:spPr bwMode="auto">
            <a:xfrm>
              <a:off x="6329363" y="2600325"/>
              <a:ext cx="809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itchFamily="18" charset="0"/>
                  <a:cs typeface="Arial" charset="0"/>
                </a:defRPr>
              </a:lvl1pPr>
              <a:lvl2pPr marL="742950" indent="-285750" eaLnBrk="0" hangingPunct="0">
                <a:defRPr>
                  <a:solidFill>
                    <a:schemeClr val="tx1"/>
                  </a:solidFill>
                  <a:latin typeface="Constantia" pitchFamily="18" charset="0"/>
                  <a:cs typeface="Arial" charset="0"/>
                </a:defRPr>
              </a:lvl2pPr>
              <a:lvl3pPr marL="1143000" indent="-228600" eaLnBrk="0" hangingPunct="0">
                <a:defRPr>
                  <a:solidFill>
                    <a:schemeClr val="tx1"/>
                  </a:solidFill>
                  <a:latin typeface="Constantia" pitchFamily="18" charset="0"/>
                  <a:cs typeface="Arial" charset="0"/>
                </a:defRPr>
              </a:lvl3pPr>
              <a:lvl4pPr marL="1600200" indent="-228600" eaLnBrk="0" hangingPunct="0">
                <a:defRPr>
                  <a:solidFill>
                    <a:schemeClr val="tx1"/>
                  </a:solidFill>
                  <a:latin typeface="Constantia" pitchFamily="18" charset="0"/>
                  <a:cs typeface="Arial" charset="0"/>
                </a:defRPr>
              </a:lvl4pPr>
              <a:lvl5pPr marL="2057400" indent="-228600" eaLnBrk="0" hangingPunct="0">
                <a:defRPr>
                  <a:solidFill>
                    <a:schemeClr val="tx1"/>
                  </a:solidFill>
                  <a:latin typeface="Constantia" pitchFamily="18" charset="0"/>
                  <a:cs typeface="Arial" charset="0"/>
                </a:defRPr>
              </a:lvl5pPr>
              <a:lvl6pPr marL="2514600" indent="-228600" eaLnBrk="0" fontAlgn="base" hangingPunct="0">
                <a:spcBef>
                  <a:spcPct val="0"/>
                </a:spcBef>
                <a:spcAft>
                  <a:spcPct val="0"/>
                </a:spcAft>
                <a:defRPr>
                  <a:solidFill>
                    <a:schemeClr val="tx1"/>
                  </a:solidFill>
                  <a:latin typeface="Constantia" pitchFamily="18" charset="0"/>
                  <a:cs typeface="Arial" charset="0"/>
                </a:defRPr>
              </a:lvl6pPr>
              <a:lvl7pPr marL="2971800" indent="-228600" eaLnBrk="0" fontAlgn="base" hangingPunct="0">
                <a:spcBef>
                  <a:spcPct val="0"/>
                </a:spcBef>
                <a:spcAft>
                  <a:spcPct val="0"/>
                </a:spcAft>
                <a:defRPr>
                  <a:solidFill>
                    <a:schemeClr val="tx1"/>
                  </a:solidFill>
                  <a:latin typeface="Constantia" pitchFamily="18" charset="0"/>
                  <a:cs typeface="Arial" charset="0"/>
                </a:defRPr>
              </a:lvl7pPr>
              <a:lvl8pPr marL="3429000" indent="-228600" eaLnBrk="0" fontAlgn="base" hangingPunct="0">
                <a:spcBef>
                  <a:spcPct val="0"/>
                </a:spcBef>
                <a:spcAft>
                  <a:spcPct val="0"/>
                </a:spcAft>
                <a:defRPr>
                  <a:solidFill>
                    <a:schemeClr val="tx1"/>
                  </a:solidFill>
                  <a:latin typeface="Constantia" pitchFamily="18" charset="0"/>
                  <a:cs typeface="Arial" charset="0"/>
                </a:defRPr>
              </a:lvl8pPr>
              <a:lvl9pPr marL="3886200" indent="-228600" eaLnBrk="0" fontAlgn="base" hangingPunct="0">
                <a:spcBef>
                  <a:spcPct val="0"/>
                </a:spcBef>
                <a:spcAft>
                  <a:spcPct val="0"/>
                </a:spcAft>
                <a:defRPr>
                  <a:solidFill>
                    <a:schemeClr val="tx1"/>
                  </a:solidFill>
                  <a:latin typeface="Constantia" pitchFamily="18" charset="0"/>
                  <a:cs typeface="Arial" charset="0"/>
                </a:defRPr>
              </a:lvl9pPr>
            </a:lstStyle>
            <a:p>
              <a:pPr eaLnBrk="1" hangingPunct="1"/>
              <a:r>
                <a:rPr lang="en-US" sz="1400" dirty="0">
                  <a:latin typeface="Calibri" pitchFamily="34" charset="0"/>
                  <a:ea typeface="ＭＳ Ｐゴシック" pitchFamily="34" charset="-128"/>
                </a:rPr>
                <a:t>Sentinel </a:t>
              </a:r>
            </a:p>
            <a:p>
              <a:pPr eaLnBrk="1" hangingPunct="1"/>
              <a:r>
                <a:rPr lang="en-US" sz="1400" dirty="0">
                  <a:latin typeface="Calibri" pitchFamily="34" charset="0"/>
                  <a:ea typeface="ＭＳ Ｐゴシック" pitchFamily="34" charset="-128"/>
                </a:rPr>
                <a:t>Site #1</a:t>
              </a:r>
            </a:p>
          </p:txBody>
        </p:sp>
        <p:sp>
          <p:nvSpPr>
            <p:cNvPr id="8229" name="TextBox 8"/>
            <p:cNvSpPr txBox="1">
              <a:spLocks noChangeArrowheads="1"/>
            </p:cNvSpPr>
            <p:nvPr/>
          </p:nvSpPr>
          <p:spPr bwMode="auto">
            <a:xfrm>
              <a:off x="6249988" y="3690938"/>
              <a:ext cx="2168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itchFamily="18" charset="0"/>
                  <a:cs typeface="Arial" charset="0"/>
                </a:defRPr>
              </a:lvl1pPr>
              <a:lvl2pPr marL="742950" indent="-285750" eaLnBrk="0" hangingPunct="0">
                <a:defRPr>
                  <a:solidFill>
                    <a:schemeClr val="tx1"/>
                  </a:solidFill>
                  <a:latin typeface="Constantia" pitchFamily="18" charset="0"/>
                  <a:cs typeface="Arial" charset="0"/>
                </a:defRPr>
              </a:lvl2pPr>
              <a:lvl3pPr marL="1143000" indent="-228600" eaLnBrk="0" hangingPunct="0">
                <a:defRPr>
                  <a:solidFill>
                    <a:schemeClr val="tx1"/>
                  </a:solidFill>
                  <a:latin typeface="Constantia" pitchFamily="18" charset="0"/>
                  <a:cs typeface="Arial" charset="0"/>
                </a:defRPr>
              </a:lvl3pPr>
              <a:lvl4pPr marL="1600200" indent="-228600" eaLnBrk="0" hangingPunct="0">
                <a:defRPr>
                  <a:solidFill>
                    <a:schemeClr val="tx1"/>
                  </a:solidFill>
                  <a:latin typeface="Constantia" pitchFamily="18" charset="0"/>
                  <a:cs typeface="Arial" charset="0"/>
                </a:defRPr>
              </a:lvl4pPr>
              <a:lvl5pPr marL="2057400" indent="-228600" eaLnBrk="0" hangingPunct="0">
                <a:defRPr>
                  <a:solidFill>
                    <a:schemeClr val="tx1"/>
                  </a:solidFill>
                  <a:latin typeface="Constantia" pitchFamily="18" charset="0"/>
                  <a:cs typeface="Arial" charset="0"/>
                </a:defRPr>
              </a:lvl5pPr>
              <a:lvl6pPr marL="2514600" indent="-228600" eaLnBrk="0" fontAlgn="base" hangingPunct="0">
                <a:spcBef>
                  <a:spcPct val="0"/>
                </a:spcBef>
                <a:spcAft>
                  <a:spcPct val="0"/>
                </a:spcAft>
                <a:defRPr>
                  <a:solidFill>
                    <a:schemeClr val="tx1"/>
                  </a:solidFill>
                  <a:latin typeface="Constantia" pitchFamily="18" charset="0"/>
                  <a:cs typeface="Arial" charset="0"/>
                </a:defRPr>
              </a:lvl6pPr>
              <a:lvl7pPr marL="2971800" indent="-228600" eaLnBrk="0" fontAlgn="base" hangingPunct="0">
                <a:spcBef>
                  <a:spcPct val="0"/>
                </a:spcBef>
                <a:spcAft>
                  <a:spcPct val="0"/>
                </a:spcAft>
                <a:defRPr>
                  <a:solidFill>
                    <a:schemeClr val="tx1"/>
                  </a:solidFill>
                  <a:latin typeface="Constantia" pitchFamily="18" charset="0"/>
                  <a:cs typeface="Arial" charset="0"/>
                </a:defRPr>
              </a:lvl7pPr>
              <a:lvl8pPr marL="3429000" indent="-228600" eaLnBrk="0" fontAlgn="base" hangingPunct="0">
                <a:spcBef>
                  <a:spcPct val="0"/>
                </a:spcBef>
                <a:spcAft>
                  <a:spcPct val="0"/>
                </a:spcAft>
                <a:defRPr>
                  <a:solidFill>
                    <a:schemeClr val="tx1"/>
                  </a:solidFill>
                  <a:latin typeface="Constantia" pitchFamily="18" charset="0"/>
                  <a:cs typeface="Arial" charset="0"/>
                </a:defRPr>
              </a:lvl8pPr>
              <a:lvl9pPr marL="3886200" indent="-228600" eaLnBrk="0" fontAlgn="base" hangingPunct="0">
                <a:spcBef>
                  <a:spcPct val="0"/>
                </a:spcBef>
                <a:spcAft>
                  <a:spcPct val="0"/>
                </a:spcAft>
                <a:defRPr>
                  <a:solidFill>
                    <a:schemeClr val="tx1"/>
                  </a:solidFill>
                  <a:latin typeface="Constantia" pitchFamily="18" charset="0"/>
                  <a:cs typeface="Arial" charset="0"/>
                </a:defRPr>
              </a:lvl9pPr>
            </a:lstStyle>
            <a:p>
              <a:pPr eaLnBrk="1" hangingPunct="1"/>
              <a:r>
                <a:rPr lang="en-US" sz="1400" dirty="0">
                  <a:latin typeface="Calibri" pitchFamily="34" charset="0"/>
                  <a:ea typeface="ＭＳ Ｐゴシック" pitchFamily="34" charset="-128"/>
                </a:rPr>
                <a:t>Community: </a:t>
              </a:r>
            </a:p>
            <a:p>
              <a:pPr eaLnBrk="1" hangingPunct="1"/>
              <a:r>
                <a:rPr lang="en-US" sz="1400" dirty="0">
                  <a:latin typeface="Calibri" pitchFamily="34" charset="0"/>
                  <a:ea typeface="ＭＳ Ｐゴシック" pitchFamily="34" charset="-128"/>
                </a:rPr>
                <a:t>People and Infrastructure</a:t>
              </a:r>
            </a:p>
          </p:txBody>
        </p:sp>
        <p:sp>
          <p:nvSpPr>
            <p:cNvPr id="8230" name="TextBox 26"/>
            <p:cNvSpPr txBox="1">
              <a:spLocks noChangeArrowheads="1"/>
            </p:cNvSpPr>
            <p:nvPr/>
          </p:nvSpPr>
          <p:spPr bwMode="auto">
            <a:xfrm>
              <a:off x="4784725" y="3389313"/>
              <a:ext cx="8096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itchFamily="18" charset="0"/>
                  <a:cs typeface="Arial" charset="0"/>
                </a:defRPr>
              </a:lvl1pPr>
              <a:lvl2pPr marL="742950" indent="-285750" eaLnBrk="0" hangingPunct="0">
                <a:defRPr>
                  <a:solidFill>
                    <a:schemeClr val="tx1"/>
                  </a:solidFill>
                  <a:latin typeface="Constantia" pitchFamily="18" charset="0"/>
                  <a:cs typeface="Arial" charset="0"/>
                </a:defRPr>
              </a:lvl2pPr>
              <a:lvl3pPr marL="1143000" indent="-228600" eaLnBrk="0" hangingPunct="0">
                <a:defRPr>
                  <a:solidFill>
                    <a:schemeClr val="tx1"/>
                  </a:solidFill>
                  <a:latin typeface="Constantia" pitchFamily="18" charset="0"/>
                  <a:cs typeface="Arial" charset="0"/>
                </a:defRPr>
              </a:lvl3pPr>
              <a:lvl4pPr marL="1600200" indent="-228600" eaLnBrk="0" hangingPunct="0">
                <a:defRPr>
                  <a:solidFill>
                    <a:schemeClr val="tx1"/>
                  </a:solidFill>
                  <a:latin typeface="Constantia" pitchFamily="18" charset="0"/>
                  <a:cs typeface="Arial" charset="0"/>
                </a:defRPr>
              </a:lvl4pPr>
              <a:lvl5pPr marL="2057400" indent="-228600" eaLnBrk="0" hangingPunct="0">
                <a:defRPr>
                  <a:solidFill>
                    <a:schemeClr val="tx1"/>
                  </a:solidFill>
                  <a:latin typeface="Constantia" pitchFamily="18" charset="0"/>
                  <a:cs typeface="Arial" charset="0"/>
                </a:defRPr>
              </a:lvl5pPr>
              <a:lvl6pPr marL="2514600" indent="-228600" eaLnBrk="0" fontAlgn="base" hangingPunct="0">
                <a:spcBef>
                  <a:spcPct val="0"/>
                </a:spcBef>
                <a:spcAft>
                  <a:spcPct val="0"/>
                </a:spcAft>
                <a:defRPr>
                  <a:solidFill>
                    <a:schemeClr val="tx1"/>
                  </a:solidFill>
                  <a:latin typeface="Constantia" pitchFamily="18" charset="0"/>
                  <a:cs typeface="Arial" charset="0"/>
                </a:defRPr>
              </a:lvl6pPr>
              <a:lvl7pPr marL="2971800" indent="-228600" eaLnBrk="0" fontAlgn="base" hangingPunct="0">
                <a:spcBef>
                  <a:spcPct val="0"/>
                </a:spcBef>
                <a:spcAft>
                  <a:spcPct val="0"/>
                </a:spcAft>
                <a:defRPr>
                  <a:solidFill>
                    <a:schemeClr val="tx1"/>
                  </a:solidFill>
                  <a:latin typeface="Constantia" pitchFamily="18" charset="0"/>
                  <a:cs typeface="Arial" charset="0"/>
                </a:defRPr>
              </a:lvl7pPr>
              <a:lvl8pPr marL="3429000" indent="-228600" eaLnBrk="0" fontAlgn="base" hangingPunct="0">
                <a:spcBef>
                  <a:spcPct val="0"/>
                </a:spcBef>
                <a:spcAft>
                  <a:spcPct val="0"/>
                </a:spcAft>
                <a:defRPr>
                  <a:solidFill>
                    <a:schemeClr val="tx1"/>
                  </a:solidFill>
                  <a:latin typeface="Constantia" pitchFamily="18" charset="0"/>
                  <a:cs typeface="Arial" charset="0"/>
                </a:defRPr>
              </a:lvl8pPr>
              <a:lvl9pPr marL="3886200" indent="-228600" eaLnBrk="0" fontAlgn="base" hangingPunct="0">
                <a:spcBef>
                  <a:spcPct val="0"/>
                </a:spcBef>
                <a:spcAft>
                  <a:spcPct val="0"/>
                </a:spcAft>
                <a:defRPr>
                  <a:solidFill>
                    <a:schemeClr val="tx1"/>
                  </a:solidFill>
                  <a:latin typeface="Constantia" pitchFamily="18" charset="0"/>
                  <a:cs typeface="Arial" charset="0"/>
                </a:defRPr>
              </a:lvl9pPr>
            </a:lstStyle>
            <a:p>
              <a:pPr eaLnBrk="1" hangingPunct="1"/>
              <a:r>
                <a:rPr lang="en-US" sz="1400" dirty="0">
                  <a:latin typeface="Calibri" pitchFamily="34" charset="0"/>
                  <a:ea typeface="ＭＳ Ｐゴシック" pitchFamily="34" charset="-128"/>
                </a:rPr>
                <a:t>Sentinel </a:t>
              </a:r>
            </a:p>
            <a:p>
              <a:pPr eaLnBrk="1" hangingPunct="1"/>
              <a:r>
                <a:rPr lang="en-US" sz="1400" dirty="0">
                  <a:latin typeface="Calibri" pitchFamily="34" charset="0"/>
                  <a:ea typeface="ＭＳ Ｐゴシック" pitchFamily="34" charset="-128"/>
                </a:rPr>
                <a:t>Site #2</a:t>
              </a:r>
            </a:p>
          </p:txBody>
        </p:sp>
        <p:sp>
          <p:nvSpPr>
            <p:cNvPr id="8231" name="TextBox 27"/>
            <p:cNvSpPr txBox="1">
              <a:spLocks noChangeArrowheads="1"/>
            </p:cNvSpPr>
            <p:nvPr/>
          </p:nvSpPr>
          <p:spPr bwMode="auto">
            <a:xfrm>
              <a:off x="6392863" y="4930775"/>
              <a:ext cx="8096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itchFamily="18" charset="0"/>
                  <a:cs typeface="Arial" charset="0"/>
                </a:defRPr>
              </a:lvl1pPr>
              <a:lvl2pPr marL="742950" indent="-285750" eaLnBrk="0" hangingPunct="0">
                <a:defRPr>
                  <a:solidFill>
                    <a:schemeClr val="tx1"/>
                  </a:solidFill>
                  <a:latin typeface="Constantia" pitchFamily="18" charset="0"/>
                  <a:cs typeface="Arial" charset="0"/>
                </a:defRPr>
              </a:lvl2pPr>
              <a:lvl3pPr marL="1143000" indent="-228600" eaLnBrk="0" hangingPunct="0">
                <a:defRPr>
                  <a:solidFill>
                    <a:schemeClr val="tx1"/>
                  </a:solidFill>
                  <a:latin typeface="Constantia" pitchFamily="18" charset="0"/>
                  <a:cs typeface="Arial" charset="0"/>
                </a:defRPr>
              </a:lvl3pPr>
              <a:lvl4pPr marL="1600200" indent="-228600" eaLnBrk="0" hangingPunct="0">
                <a:defRPr>
                  <a:solidFill>
                    <a:schemeClr val="tx1"/>
                  </a:solidFill>
                  <a:latin typeface="Constantia" pitchFamily="18" charset="0"/>
                  <a:cs typeface="Arial" charset="0"/>
                </a:defRPr>
              </a:lvl4pPr>
              <a:lvl5pPr marL="2057400" indent="-228600" eaLnBrk="0" hangingPunct="0">
                <a:defRPr>
                  <a:solidFill>
                    <a:schemeClr val="tx1"/>
                  </a:solidFill>
                  <a:latin typeface="Constantia" pitchFamily="18" charset="0"/>
                  <a:cs typeface="Arial" charset="0"/>
                </a:defRPr>
              </a:lvl5pPr>
              <a:lvl6pPr marL="2514600" indent="-228600" eaLnBrk="0" fontAlgn="base" hangingPunct="0">
                <a:spcBef>
                  <a:spcPct val="0"/>
                </a:spcBef>
                <a:spcAft>
                  <a:spcPct val="0"/>
                </a:spcAft>
                <a:defRPr>
                  <a:solidFill>
                    <a:schemeClr val="tx1"/>
                  </a:solidFill>
                  <a:latin typeface="Constantia" pitchFamily="18" charset="0"/>
                  <a:cs typeface="Arial" charset="0"/>
                </a:defRPr>
              </a:lvl6pPr>
              <a:lvl7pPr marL="2971800" indent="-228600" eaLnBrk="0" fontAlgn="base" hangingPunct="0">
                <a:spcBef>
                  <a:spcPct val="0"/>
                </a:spcBef>
                <a:spcAft>
                  <a:spcPct val="0"/>
                </a:spcAft>
                <a:defRPr>
                  <a:solidFill>
                    <a:schemeClr val="tx1"/>
                  </a:solidFill>
                  <a:latin typeface="Constantia" pitchFamily="18" charset="0"/>
                  <a:cs typeface="Arial" charset="0"/>
                </a:defRPr>
              </a:lvl7pPr>
              <a:lvl8pPr marL="3429000" indent="-228600" eaLnBrk="0" fontAlgn="base" hangingPunct="0">
                <a:spcBef>
                  <a:spcPct val="0"/>
                </a:spcBef>
                <a:spcAft>
                  <a:spcPct val="0"/>
                </a:spcAft>
                <a:defRPr>
                  <a:solidFill>
                    <a:schemeClr val="tx1"/>
                  </a:solidFill>
                  <a:latin typeface="Constantia" pitchFamily="18" charset="0"/>
                  <a:cs typeface="Arial" charset="0"/>
                </a:defRPr>
              </a:lvl8pPr>
              <a:lvl9pPr marL="3886200" indent="-228600" eaLnBrk="0" fontAlgn="base" hangingPunct="0">
                <a:spcBef>
                  <a:spcPct val="0"/>
                </a:spcBef>
                <a:spcAft>
                  <a:spcPct val="0"/>
                </a:spcAft>
                <a:defRPr>
                  <a:solidFill>
                    <a:schemeClr val="tx1"/>
                  </a:solidFill>
                  <a:latin typeface="Constantia" pitchFamily="18" charset="0"/>
                  <a:cs typeface="Arial" charset="0"/>
                </a:defRPr>
              </a:lvl9pPr>
            </a:lstStyle>
            <a:p>
              <a:pPr eaLnBrk="1" hangingPunct="1"/>
              <a:r>
                <a:rPr lang="en-US" sz="1400" dirty="0">
                  <a:latin typeface="Calibri" pitchFamily="34" charset="0"/>
                  <a:ea typeface="ＭＳ Ｐゴシック" pitchFamily="34" charset="-128"/>
                </a:rPr>
                <a:t>Sentinel </a:t>
              </a:r>
            </a:p>
            <a:p>
              <a:pPr eaLnBrk="1" hangingPunct="1"/>
              <a:r>
                <a:rPr lang="en-US" sz="1400" dirty="0">
                  <a:latin typeface="Calibri" pitchFamily="34" charset="0"/>
                  <a:ea typeface="ＭＳ Ｐゴシック" pitchFamily="34" charset="-128"/>
                </a:rPr>
                <a:t>Site #3</a:t>
              </a:r>
            </a:p>
          </p:txBody>
        </p:sp>
      </p:grpSp>
      <p:sp>
        <p:nvSpPr>
          <p:cNvPr id="47" name="Oval 46"/>
          <p:cNvSpPr/>
          <p:nvPr/>
        </p:nvSpPr>
        <p:spPr bwMode="auto">
          <a:xfrm>
            <a:off x="5148263" y="3190875"/>
            <a:ext cx="92075" cy="9207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5" name="Group 4"/>
          <p:cNvGrpSpPr/>
          <p:nvPr/>
        </p:nvGrpSpPr>
        <p:grpSpPr>
          <a:xfrm>
            <a:off x="76199" y="1843088"/>
            <a:ext cx="4724401" cy="1890712"/>
            <a:chOff x="249238" y="4270375"/>
            <a:chExt cx="4246562" cy="2130425"/>
          </a:xfrm>
        </p:grpSpPr>
        <p:sp>
          <p:nvSpPr>
            <p:cNvPr id="48" name="Rounded Rectangle 47"/>
            <p:cNvSpPr/>
            <p:nvPr/>
          </p:nvSpPr>
          <p:spPr>
            <a:xfrm>
              <a:off x="249238" y="4270375"/>
              <a:ext cx="4246562" cy="2130425"/>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dirty="0"/>
            </a:p>
          </p:txBody>
        </p:sp>
        <p:sp>
          <p:nvSpPr>
            <p:cNvPr id="49" name="Oval 48"/>
            <p:cNvSpPr/>
            <p:nvPr/>
          </p:nvSpPr>
          <p:spPr bwMode="auto">
            <a:xfrm>
              <a:off x="609600" y="4779962"/>
              <a:ext cx="365125" cy="365125"/>
            </a:xfrm>
            <a:prstGeom prst="ellipse">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dirty="0"/>
            </a:p>
          </p:txBody>
        </p:sp>
        <p:sp>
          <p:nvSpPr>
            <p:cNvPr id="50" name="Oval 49"/>
            <p:cNvSpPr/>
            <p:nvPr/>
          </p:nvSpPr>
          <p:spPr bwMode="auto">
            <a:xfrm>
              <a:off x="381000" y="5311775"/>
              <a:ext cx="182562" cy="274637"/>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dirty="0"/>
            </a:p>
          </p:txBody>
        </p:sp>
        <p:sp>
          <p:nvSpPr>
            <p:cNvPr id="51" name="Isosceles Triangle 50"/>
            <p:cNvSpPr/>
            <p:nvPr/>
          </p:nvSpPr>
          <p:spPr bwMode="auto">
            <a:xfrm>
              <a:off x="679450" y="5300662"/>
              <a:ext cx="274637" cy="273050"/>
            </a:xfrm>
            <a:prstGeom prst="triangle">
              <a:avLst/>
            </a:prstGeom>
            <a:solidFill>
              <a:srgbClr val="FF669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dirty="0"/>
            </a:p>
          </p:txBody>
        </p:sp>
        <p:sp>
          <p:nvSpPr>
            <p:cNvPr id="52" name="Rectangle 51"/>
            <p:cNvSpPr/>
            <p:nvPr/>
          </p:nvSpPr>
          <p:spPr bwMode="auto">
            <a:xfrm>
              <a:off x="1049337" y="5307012"/>
              <a:ext cx="274638" cy="27305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dirty="0"/>
            </a:p>
          </p:txBody>
        </p:sp>
        <p:sp>
          <p:nvSpPr>
            <p:cNvPr id="53" name="Oval 52"/>
            <p:cNvSpPr/>
            <p:nvPr/>
          </p:nvSpPr>
          <p:spPr bwMode="auto">
            <a:xfrm flipV="1">
              <a:off x="725487" y="5819775"/>
              <a:ext cx="182563" cy="18415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dirty="0"/>
            </a:p>
          </p:txBody>
        </p:sp>
        <p:sp>
          <p:nvSpPr>
            <p:cNvPr id="54" name="Rectangle 53"/>
            <p:cNvSpPr/>
            <p:nvPr/>
          </p:nvSpPr>
          <p:spPr bwMode="auto">
            <a:xfrm>
              <a:off x="563562" y="4478337"/>
              <a:ext cx="457200" cy="184150"/>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dirty="0"/>
            </a:p>
          </p:txBody>
        </p:sp>
        <p:sp>
          <p:nvSpPr>
            <p:cNvPr id="8205" name="TextBox 8"/>
            <p:cNvSpPr txBox="1">
              <a:spLocks noChangeArrowheads="1"/>
            </p:cNvSpPr>
            <p:nvPr/>
          </p:nvSpPr>
          <p:spPr bwMode="auto">
            <a:xfrm>
              <a:off x="1366837" y="4856162"/>
              <a:ext cx="31083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itchFamily="18" charset="0"/>
                  <a:cs typeface="Arial" charset="0"/>
                </a:defRPr>
              </a:lvl1pPr>
              <a:lvl2pPr marL="742950" indent="-285750" eaLnBrk="0" hangingPunct="0">
                <a:defRPr>
                  <a:solidFill>
                    <a:schemeClr val="tx1"/>
                  </a:solidFill>
                  <a:latin typeface="Constantia" pitchFamily="18" charset="0"/>
                  <a:cs typeface="Arial" charset="0"/>
                </a:defRPr>
              </a:lvl2pPr>
              <a:lvl3pPr marL="1143000" indent="-228600" eaLnBrk="0" hangingPunct="0">
                <a:defRPr>
                  <a:solidFill>
                    <a:schemeClr val="tx1"/>
                  </a:solidFill>
                  <a:latin typeface="Constantia" pitchFamily="18" charset="0"/>
                  <a:cs typeface="Arial" charset="0"/>
                </a:defRPr>
              </a:lvl3pPr>
              <a:lvl4pPr marL="1600200" indent="-228600" eaLnBrk="0" hangingPunct="0">
                <a:defRPr>
                  <a:solidFill>
                    <a:schemeClr val="tx1"/>
                  </a:solidFill>
                  <a:latin typeface="Constantia" pitchFamily="18" charset="0"/>
                  <a:cs typeface="Arial" charset="0"/>
                </a:defRPr>
              </a:lvl4pPr>
              <a:lvl5pPr marL="2057400" indent="-228600" eaLnBrk="0" hangingPunct="0">
                <a:defRPr>
                  <a:solidFill>
                    <a:schemeClr val="tx1"/>
                  </a:solidFill>
                  <a:latin typeface="Constantia" pitchFamily="18" charset="0"/>
                  <a:cs typeface="Arial" charset="0"/>
                </a:defRPr>
              </a:lvl5pPr>
              <a:lvl6pPr marL="2514600" indent="-228600" eaLnBrk="0" fontAlgn="base" hangingPunct="0">
                <a:spcBef>
                  <a:spcPct val="0"/>
                </a:spcBef>
                <a:spcAft>
                  <a:spcPct val="0"/>
                </a:spcAft>
                <a:defRPr>
                  <a:solidFill>
                    <a:schemeClr val="tx1"/>
                  </a:solidFill>
                  <a:latin typeface="Constantia" pitchFamily="18" charset="0"/>
                  <a:cs typeface="Arial" charset="0"/>
                </a:defRPr>
              </a:lvl6pPr>
              <a:lvl7pPr marL="2971800" indent="-228600" eaLnBrk="0" fontAlgn="base" hangingPunct="0">
                <a:spcBef>
                  <a:spcPct val="0"/>
                </a:spcBef>
                <a:spcAft>
                  <a:spcPct val="0"/>
                </a:spcAft>
                <a:defRPr>
                  <a:solidFill>
                    <a:schemeClr val="tx1"/>
                  </a:solidFill>
                  <a:latin typeface="Constantia" pitchFamily="18" charset="0"/>
                  <a:cs typeface="Arial" charset="0"/>
                </a:defRPr>
              </a:lvl7pPr>
              <a:lvl8pPr marL="3429000" indent="-228600" eaLnBrk="0" fontAlgn="base" hangingPunct="0">
                <a:spcBef>
                  <a:spcPct val="0"/>
                </a:spcBef>
                <a:spcAft>
                  <a:spcPct val="0"/>
                </a:spcAft>
                <a:defRPr>
                  <a:solidFill>
                    <a:schemeClr val="tx1"/>
                  </a:solidFill>
                  <a:latin typeface="Constantia" pitchFamily="18" charset="0"/>
                  <a:cs typeface="Arial" charset="0"/>
                </a:defRPr>
              </a:lvl8pPr>
              <a:lvl9pPr marL="3886200" indent="-228600" eaLnBrk="0" fontAlgn="base" hangingPunct="0">
                <a:spcBef>
                  <a:spcPct val="0"/>
                </a:spcBef>
                <a:spcAft>
                  <a:spcPct val="0"/>
                </a:spcAft>
                <a:defRPr>
                  <a:solidFill>
                    <a:schemeClr val="tx1"/>
                  </a:solidFill>
                  <a:latin typeface="Constantia" pitchFamily="18" charset="0"/>
                  <a:cs typeface="Arial" charset="0"/>
                </a:defRPr>
              </a:lvl9pPr>
            </a:lstStyle>
            <a:p>
              <a:pPr eaLnBrk="1" hangingPunct="1"/>
              <a:r>
                <a:rPr lang="en-US" sz="1400" b="1" dirty="0">
                  <a:latin typeface="Calibri" pitchFamily="34" charset="0"/>
                  <a:ea typeface="ＭＳ Ｐゴシック" pitchFamily="34" charset="-128"/>
                </a:rPr>
                <a:t>Sentinel Site Cooperative</a:t>
              </a:r>
              <a:r>
                <a:rPr lang="en-US" sz="1400" dirty="0">
                  <a:latin typeface="Calibri" pitchFamily="34" charset="0"/>
                  <a:ea typeface="ＭＳ Ｐゴシック" pitchFamily="34" charset="-128"/>
                </a:rPr>
                <a:t>: entire spatial extent</a:t>
              </a:r>
            </a:p>
          </p:txBody>
        </p:sp>
        <p:sp>
          <p:nvSpPr>
            <p:cNvPr id="8206" name="TextBox 35"/>
            <p:cNvSpPr txBox="1">
              <a:spLocks noChangeArrowheads="1"/>
            </p:cNvSpPr>
            <p:nvPr/>
          </p:nvSpPr>
          <p:spPr bwMode="auto">
            <a:xfrm>
              <a:off x="1366837" y="4419600"/>
              <a:ext cx="3108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itchFamily="18" charset="0"/>
                  <a:cs typeface="Arial" charset="0"/>
                </a:defRPr>
              </a:lvl1pPr>
              <a:lvl2pPr marL="742950" indent="-285750" eaLnBrk="0" hangingPunct="0">
                <a:defRPr>
                  <a:solidFill>
                    <a:schemeClr val="tx1"/>
                  </a:solidFill>
                  <a:latin typeface="Constantia" pitchFamily="18" charset="0"/>
                  <a:cs typeface="Arial" charset="0"/>
                </a:defRPr>
              </a:lvl2pPr>
              <a:lvl3pPr marL="1143000" indent="-228600" eaLnBrk="0" hangingPunct="0">
                <a:defRPr>
                  <a:solidFill>
                    <a:schemeClr val="tx1"/>
                  </a:solidFill>
                  <a:latin typeface="Constantia" pitchFamily="18" charset="0"/>
                  <a:cs typeface="Arial" charset="0"/>
                </a:defRPr>
              </a:lvl3pPr>
              <a:lvl4pPr marL="1600200" indent="-228600" eaLnBrk="0" hangingPunct="0">
                <a:defRPr>
                  <a:solidFill>
                    <a:schemeClr val="tx1"/>
                  </a:solidFill>
                  <a:latin typeface="Constantia" pitchFamily="18" charset="0"/>
                  <a:cs typeface="Arial" charset="0"/>
                </a:defRPr>
              </a:lvl4pPr>
              <a:lvl5pPr marL="2057400" indent="-228600" eaLnBrk="0" hangingPunct="0">
                <a:defRPr>
                  <a:solidFill>
                    <a:schemeClr val="tx1"/>
                  </a:solidFill>
                  <a:latin typeface="Constantia" pitchFamily="18" charset="0"/>
                  <a:cs typeface="Arial" charset="0"/>
                </a:defRPr>
              </a:lvl5pPr>
              <a:lvl6pPr marL="2514600" indent="-228600" eaLnBrk="0" fontAlgn="base" hangingPunct="0">
                <a:spcBef>
                  <a:spcPct val="0"/>
                </a:spcBef>
                <a:spcAft>
                  <a:spcPct val="0"/>
                </a:spcAft>
                <a:defRPr>
                  <a:solidFill>
                    <a:schemeClr val="tx1"/>
                  </a:solidFill>
                  <a:latin typeface="Constantia" pitchFamily="18" charset="0"/>
                  <a:cs typeface="Arial" charset="0"/>
                </a:defRPr>
              </a:lvl6pPr>
              <a:lvl7pPr marL="2971800" indent="-228600" eaLnBrk="0" fontAlgn="base" hangingPunct="0">
                <a:spcBef>
                  <a:spcPct val="0"/>
                </a:spcBef>
                <a:spcAft>
                  <a:spcPct val="0"/>
                </a:spcAft>
                <a:defRPr>
                  <a:solidFill>
                    <a:schemeClr val="tx1"/>
                  </a:solidFill>
                  <a:latin typeface="Constantia" pitchFamily="18" charset="0"/>
                  <a:cs typeface="Arial" charset="0"/>
                </a:defRPr>
              </a:lvl7pPr>
              <a:lvl8pPr marL="3429000" indent="-228600" eaLnBrk="0" fontAlgn="base" hangingPunct="0">
                <a:spcBef>
                  <a:spcPct val="0"/>
                </a:spcBef>
                <a:spcAft>
                  <a:spcPct val="0"/>
                </a:spcAft>
                <a:defRPr>
                  <a:solidFill>
                    <a:schemeClr val="tx1"/>
                  </a:solidFill>
                  <a:latin typeface="Constantia" pitchFamily="18" charset="0"/>
                  <a:cs typeface="Arial" charset="0"/>
                </a:defRPr>
              </a:lvl8pPr>
              <a:lvl9pPr marL="3886200" indent="-228600" eaLnBrk="0" fontAlgn="base" hangingPunct="0">
                <a:spcBef>
                  <a:spcPct val="0"/>
                </a:spcBef>
                <a:spcAft>
                  <a:spcPct val="0"/>
                </a:spcAft>
                <a:defRPr>
                  <a:solidFill>
                    <a:schemeClr val="tx1"/>
                  </a:solidFill>
                  <a:latin typeface="Constantia" pitchFamily="18" charset="0"/>
                  <a:cs typeface="Arial" charset="0"/>
                </a:defRPr>
              </a:lvl9pPr>
            </a:lstStyle>
            <a:p>
              <a:pPr eaLnBrk="1" hangingPunct="1"/>
              <a:r>
                <a:rPr lang="en-US" sz="1400" b="1" dirty="0">
                  <a:latin typeface="Calibri" pitchFamily="34" charset="0"/>
                  <a:ea typeface="ＭＳ Ｐゴシック" pitchFamily="34" charset="-128"/>
                </a:rPr>
                <a:t>Community</a:t>
              </a:r>
              <a:r>
                <a:rPr lang="en-US" sz="1400" dirty="0">
                  <a:latin typeface="Calibri" pitchFamily="34" charset="0"/>
                  <a:ea typeface="ＭＳ Ｐゴシック" pitchFamily="34" charset="-128"/>
                </a:rPr>
                <a:t>: socio-economic  systems</a:t>
              </a:r>
            </a:p>
          </p:txBody>
        </p:sp>
        <p:sp>
          <p:nvSpPr>
            <p:cNvPr id="8207" name="TextBox 36"/>
            <p:cNvSpPr txBox="1">
              <a:spLocks noChangeArrowheads="1"/>
            </p:cNvSpPr>
            <p:nvPr/>
          </p:nvSpPr>
          <p:spPr bwMode="auto">
            <a:xfrm>
              <a:off x="1366837" y="5300662"/>
              <a:ext cx="3108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itchFamily="18" charset="0"/>
                  <a:cs typeface="Arial" charset="0"/>
                </a:defRPr>
              </a:lvl1pPr>
              <a:lvl2pPr marL="742950" indent="-285750" eaLnBrk="0" hangingPunct="0">
                <a:defRPr>
                  <a:solidFill>
                    <a:schemeClr val="tx1"/>
                  </a:solidFill>
                  <a:latin typeface="Constantia" pitchFamily="18" charset="0"/>
                  <a:cs typeface="Arial" charset="0"/>
                </a:defRPr>
              </a:lvl2pPr>
              <a:lvl3pPr marL="1143000" indent="-228600" eaLnBrk="0" hangingPunct="0">
                <a:defRPr>
                  <a:solidFill>
                    <a:schemeClr val="tx1"/>
                  </a:solidFill>
                  <a:latin typeface="Constantia" pitchFamily="18" charset="0"/>
                  <a:cs typeface="Arial" charset="0"/>
                </a:defRPr>
              </a:lvl3pPr>
              <a:lvl4pPr marL="1600200" indent="-228600" eaLnBrk="0" hangingPunct="0">
                <a:defRPr>
                  <a:solidFill>
                    <a:schemeClr val="tx1"/>
                  </a:solidFill>
                  <a:latin typeface="Constantia" pitchFamily="18" charset="0"/>
                  <a:cs typeface="Arial" charset="0"/>
                </a:defRPr>
              </a:lvl4pPr>
              <a:lvl5pPr marL="2057400" indent="-228600" eaLnBrk="0" hangingPunct="0">
                <a:defRPr>
                  <a:solidFill>
                    <a:schemeClr val="tx1"/>
                  </a:solidFill>
                  <a:latin typeface="Constantia" pitchFamily="18" charset="0"/>
                  <a:cs typeface="Arial" charset="0"/>
                </a:defRPr>
              </a:lvl5pPr>
              <a:lvl6pPr marL="2514600" indent="-228600" eaLnBrk="0" fontAlgn="base" hangingPunct="0">
                <a:spcBef>
                  <a:spcPct val="0"/>
                </a:spcBef>
                <a:spcAft>
                  <a:spcPct val="0"/>
                </a:spcAft>
                <a:defRPr>
                  <a:solidFill>
                    <a:schemeClr val="tx1"/>
                  </a:solidFill>
                  <a:latin typeface="Constantia" pitchFamily="18" charset="0"/>
                  <a:cs typeface="Arial" charset="0"/>
                </a:defRPr>
              </a:lvl6pPr>
              <a:lvl7pPr marL="2971800" indent="-228600" eaLnBrk="0" fontAlgn="base" hangingPunct="0">
                <a:spcBef>
                  <a:spcPct val="0"/>
                </a:spcBef>
                <a:spcAft>
                  <a:spcPct val="0"/>
                </a:spcAft>
                <a:defRPr>
                  <a:solidFill>
                    <a:schemeClr val="tx1"/>
                  </a:solidFill>
                  <a:latin typeface="Constantia" pitchFamily="18" charset="0"/>
                  <a:cs typeface="Arial" charset="0"/>
                </a:defRPr>
              </a:lvl7pPr>
              <a:lvl8pPr marL="3429000" indent="-228600" eaLnBrk="0" fontAlgn="base" hangingPunct="0">
                <a:spcBef>
                  <a:spcPct val="0"/>
                </a:spcBef>
                <a:spcAft>
                  <a:spcPct val="0"/>
                </a:spcAft>
                <a:defRPr>
                  <a:solidFill>
                    <a:schemeClr val="tx1"/>
                  </a:solidFill>
                  <a:latin typeface="Constantia" pitchFamily="18" charset="0"/>
                  <a:cs typeface="Arial" charset="0"/>
                </a:defRPr>
              </a:lvl8pPr>
              <a:lvl9pPr marL="3886200" indent="-228600" eaLnBrk="0" fontAlgn="base" hangingPunct="0">
                <a:spcBef>
                  <a:spcPct val="0"/>
                </a:spcBef>
                <a:spcAft>
                  <a:spcPct val="0"/>
                </a:spcAft>
                <a:defRPr>
                  <a:solidFill>
                    <a:schemeClr val="tx1"/>
                  </a:solidFill>
                  <a:latin typeface="Constantia" pitchFamily="18" charset="0"/>
                  <a:cs typeface="Arial" charset="0"/>
                </a:defRPr>
              </a:lvl9pPr>
            </a:lstStyle>
            <a:p>
              <a:pPr eaLnBrk="1" hangingPunct="1"/>
              <a:r>
                <a:rPr lang="en-US" sz="1400" b="1" dirty="0">
                  <a:latin typeface="Calibri" pitchFamily="34" charset="0"/>
                  <a:ea typeface="ＭＳ Ｐゴシック" pitchFamily="34" charset="-128"/>
                </a:rPr>
                <a:t>Sentinel Site</a:t>
              </a:r>
              <a:r>
                <a:rPr lang="en-US" sz="1400" dirty="0">
                  <a:latin typeface="Calibri" pitchFamily="34" charset="0"/>
                  <a:ea typeface="ＭＳ Ｐゴシック" pitchFamily="34" charset="-128"/>
                </a:rPr>
                <a:t>: Managed, protected areas</a:t>
              </a:r>
            </a:p>
          </p:txBody>
        </p:sp>
        <p:sp>
          <p:nvSpPr>
            <p:cNvPr id="8208" name="TextBox 37"/>
            <p:cNvSpPr txBox="1">
              <a:spLocks noChangeArrowheads="1"/>
            </p:cNvSpPr>
            <p:nvPr/>
          </p:nvSpPr>
          <p:spPr bwMode="auto">
            <a:xfrm>
              <a:off x="1366837" y="5641975"/>
              <a:ext cx="31083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itchFamily="18" charset="0"/>
                  <a:cs typeface="Arial" charset="0"/>
                </a:defRPr>
              </a:lvl1pPr>
              <a:lvl2pPr marL="742950" indent="-285750" eaLnBrk="0" hangingPunct="0">
                <a:defRPr>
                  <a:solidFill>
                    <a:schemeClr val="tx1"/>
                  </a:solidFill>
                  <a:latin typeface="Constantia" pitchFamily="18" charset="0"/>
                  <a:cs typeface="Arial" charset="0"/>
                </a:defRPr>
              </a:lvl2pPr>
              <a:lvl3pPr marL="1143000" indent="-228600" eaLnBrk="0" hangingPunct="0">
                <a:defRPr>
                  <a:solidFill>
                    <a:schemeClr val="tx1"/>
                  </a:solidFill>
                  <a:latin typeface="Constantia" pitchFamily="18" charset="0"/>
                  <a:cs typeface="Arial" charset="0"/>
                </a:defRPr>
              </a:lvl3pPr>
              <a:lvl4pPr marL="1600200" indent="-228600" eaLnBrk="0" hangingPunct="0">
                <a:defRPr>
                  <a:solidFill>
                    <a:schemeClr val="tx1"/>
                  </a:solidFill>
                  <a:latin typeface="Constantia" pitchFamily="18" charset="0"/>
                  <a:cs typeface="Arial" charset="0"/>
                </a:defRPr>
              </a:lvl4pPr>
              <a:lvl5pPr marL="2057400" indent="-228600" eaLnBrk="0" hangingPunct="0">
                <a:defRPr>
                  <a:solidFill>
                    <a:schemeClr val="tx1"/>
                  </a:solidFill>
                  <a:latin typeface="Constantia" pitchFamily="18" charset="0"/>
                  <a:cs typeface="Arial" charset="0"/>
                </a:defRPr>
              </a:lvl5pPr>
              <a:lvl6pPr marL="2514600" indent="-228600" eaLnBrk="0" fontAlgn="base" hangingPunct="0">
                <a:spcBef>
                  <a:spcPct val="0"/>
                </a:spcBef>
                <a:spcAft>
                  <a:spcPct val="0"/>
                </a:spcAft>
                <a:defRPr>
                  <a:solidFill>
                    <a:schemeClr val="tx1"/>
                  </a:solidFill>
                  <a:latin typeface="Constantia" pitchFamily="18" charset="0"/>
                  <a:cs typeface="Arial" charset="0"/>
                </a:defRPr>
              </a:lvl6pPr>
              <a:lvl7pPr marL="2971800" indent="-228600" eaLnBrk="0" fontAlgn="base" hangingPunct="0">
                <a:spcBef>
                  <a:spcPct val="0"/>
                </a:spcBef>
                <a:spcAft>
                  <a:spcPct val="0"/>
                </a:spcAft>
                <a:defRPr>
                  <a:solidFill>
                    <a:schemeClr val="tx1"/>
                  </a:solidFill>
                  <a:latin typeface="Constantia" pitchFamily="18" charset="0"/>
                  <a:cs typeface="Arial" charset="0"/>
                </a:defRPr>
              </a:lvl7pPr>
              <a:lvl8pPr marL="3429000" indent="-228600" eaLnBrk="0" fontAlgn="base" hangingPunct="0">
                <a:spcBef>
                  <a:spcPct val="0"/>
                </a:spcBef>
                <a:spcAft>
                  <a:spcPct val="0"/>
                </a:spcAft>
                <a:defRPr>
                  <a:solidFill>
                    <a:schemeClr val="tx1"/>
                  </a:solidFill>
                  <a:latin typeface="Constantia" pitchFamily="18" charset="0"/>
                  <a:cs typeface="Arial" charset="0"/>
                </a:defRPr>
              </a:lvl8pPr>
              <a:lvl9pPr marL="3886200" indent="-228600" eaLnBrk="0" fontAlgn="base" hangingPunct="0">
                <a:spcBef>
                  <a:spcPct val="0"/>
                </a:spcBef>
                <a:spcAft>
                  <a:spcPct val="0"/>
                </a:spcAft>
                <a:defRPr>
                  <a:solidFill>
                    <a:schemeClr val="tx1"/>
                  </a:solidFill>
                  <a:latin typeface="Constantia" pitchFamily="18" charset="0"/>
                  <a:cs typeface="Arial" charset="0"/>
                </a:defRPr>
              </a:lvl9pPr>
            </a:lstStyle>
            <a:p>
              <a:pPr eaLnBrk="1" hangingPunct="1"/>
              <a:r>
                <a:rPr lang="en-US" sz="1400" b="1" dirty="0">
                  <a:latin typeface="Calibri" pitchFamily="34" charset="0"/>
                  <a:ea typeface="ＭＳ Ｐゴシック" pitchFamily="34" charset="-128"/>
                </a:rPr>
                <a:t>Sentinel Station</a:t>
              </a:r>
              <a:r>
                <a:rPr lang="en-US" sz="1400" dirty="0">
                  <a:latin typeface="Calibri" pitchFamily="34" charset="0"/>
                  <a:ea typeface="ＭＳ Ｐゴシック" pitchFamily="34" charset="-128"/>
                </a:rPr>
                <a:t>: Instrument and 		measurement platforms</a:t>
              </a:r>
            </a:p>
          </p:txBody>
        </p:sp>
      </p:grpSp>
    </p:spTree>
    <p:extLst>
      <p:ext uri="{BB962C8B-B14F-4D97-AF65-F5344CB8AC3E}">
        <p14:creationId xmlns:p14="http://schemas.microsoft.com/office/powerpoint/2010/main" val="21169439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533400"/>
            <a:ext cx="7696200" cy="1219200"/>
          </a:xfrm>
        </p:spPr>
        <p:txBody>
          <a:bodyPr/>
          <a:lstStyle/>
          <a:p>
            <a:pPr eaLnBrk="1" hangingPunct="1"/>
            <a:r>
              <a:rPr lang="en-US" altLang="en-US" b="1" dirty="0" smtClean="0">
                <a:cs typeface="Arial" pitchFamily="34" charset="0"/>
              </a:rPr>
              <a:t>NGS Mission Statement</a:t>
            </a:r>
          </a:p>
        </p:txBody>
      </p:sp>
      <p:sp>
        <p:nvSpPr>
          <p:cNvPr id="11267" name="Rectangle 3"/>
          <p:cNvSpPr>
            <a:spLocks noGrp="1" noChangeArrowheads="1"/>
          </p:cNvSpPr>
          <p:nvPr>
            <p:ph idx="1"/>
          </p:nvPr>
        </p:nvSpPr>
        <p:spPr>
          <a:xfrm>
            <a:off x="2895600" y="1905000"/>
            <a:ext cx="5943600" cy="1905000"/>
          </a:xfrm>
        </p:spPr>
        <p:txBody>
          <a:bodyPr>
            <a:normAutofit lnSpcReduction="10000"/>
          </a:bodyPr>
          <a:lstStyle/>
          <a:p>
            <a:pPr marL="0" indent="0" algn="ctr" eaLnBrk="1" hangingPunct="1">
              <a:lnSpc>
                <a:spcPct val="90000"/>
              </a:lnSpc>
              <a:buFont typeface="Wingdings" pitchFamily="2" charset="2"/>
              <a:buNone/>
              <a:tabLst>
                <a:tab pos="0" algn="l"/>
              </a:tabLst>
              <a:defRPr/>
            </a:pPr>
            <a:r>
              <a:rPr lang="en-US" altLang="zh-CN" sz="2800" dirty="0" smtClean="0">
                <a:cs typeface="Arial" pitchFamily="34" charset="0"/>
              </a:rPr>
              <a:t>To define, maintain and provide access to the </a:t>
            </a:r>
            <a:r>
              <a:rPr lang="en-US" altLang="zh-CN" sz="2800" b="1" dirty="0" smtClean="0">
                <a:cs typeface="Arial" pitchFamily="34" charset="0"/>
              </a:rPr>
              <a:t>National Spatial Reference System</a:t>
            </a:r>
            <a:r>
              <a:rPr lang="en-US" altLang="zh-CN" sz="2800" dirty="0" smtClean="0">
                <a:cs typeface="Arial" pitchFamily="34" charset="0"/>
              </a:rPr>
              <a:t> (</a:t>
            </a:r>
            <a:r>
              <a:rPr lang="en-US" altLang="zh-CN" sz="2800" b="1" dirty="0" smtClean="0">
                <a:solidFill>
                  <a:srgbClr val="0033CC"/>
                </a:solidFill>
                <a:cs typeface="Arial" pitchFamily="34" charset="0"/>
              </a:rPr>
              <a:t>NSRS</a:t>
            </a:r>
            <a:r>
              <a:rPr lang="en-US" altLang="zh-CN" sz="2800" dirty="0" smtClean="0">
                <a:cs typeface="Arial" pitchFamily="34" charset="0"/>
              </a:rPr>
              <a:t>) to meet our nation’s economic, social, and environmental needs.  </a:t>
            </a:r>
          </a:p>
        </p:txBody>
      </p:sp>
      <p:sp>
        <p:nvSpPr>
          <p:cNvPr id="4" name="Oval 3"/>
          <p:cNvSpPr/>
          <p:nvPr/>
        </p:nvSpPr>
        <p:spPr>
          <a:xfrm>
            <a:off x="304800" y="1752600"/>
            <a:ext cx="2286000" cy="2286000"/>
          </a:xfrm>
          <a:prstGeom prst="ellipse">
            <a:avLst/>
          </a:prstGeom>
          <a:blipFill>
            <a:blip r:embed="rId3" cstate="print"/>
            <a:stretch>
              <a:fillRect/>
            </a:stretch>
          </a:blipFill>
          <a:ln>
            <a:noFill/>
          </a:ln>
          <a:effectLst>
            <a:outerShdw blurRad="76200" dir="18900000" sy="23000" kx="-1200000" algn="bl" rotWithShape="0">
              <a:prstClr val="black">
                <a:alpha val="20000"/>
              </a:prst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09" name="Rectangle 5"/>
          <p:cNvSpPr>
            <a:spLocks noChangeArrowheads="1"/>
          </p:cNvSpPr>
          <p:nvPr/>
        </p:nvSpPr>
        <p:spPr bwMode="auto">
          <a:xfrm>
            <a:off x="533400" y="4800600"/>
            <a:ext cx="8153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lvl="0" indent="-342900" algn="ctr" eaLnBrk="1" hangingPunct="1">
              <a:spcBef>
                <a:spcPct val="20000"/>
              </a:spcBef>
              <a:buClr>
                <a:prstClr val="black"/>
              </a:buClr>
            </a:pPr>
            <a:r>
              <a:rPr lang="en-US" altLang="en-US" sz="2400" dirty="0"/>
              <a:t>The </a:t>
            </a:r>
            <a:r>
              <a:rPr lang="en-US" altLang="en-US" sz="2400" b="1" dirty="0"/>
              <a:t>NSRS</a:t>
            </a:r>
            <a:r>
              <a:rPr lang="en-US" altLang="en-US" sz="2400" dirty="0"/>
              <a:t> is a consistent coordinate system that defines latitude, longitude, height, scale, gravity, and orientation throughout the United </a:t>
            </a:r>
            <a:r>
              <a:rPr lang="en-US" altLang="en-US" sz="2400" dirty="0" smtClean="0"/>
              <a:t>States - </a:t>
            </a:r>
            <a:r>
              <a:rPr lang="en-US" sz="2400" dirty="0" smtClean="0">
                <a:solidFill>
                  <a:prstClr val="black"/>
                </a:solidFill>
                <a:latin typeface="Verdana" pitchFamily="34" charset="0"/>
              </a:rPr>
              <a:t>and </a:t>
            </a:r>
            <a:r>
              <a:rPr lang="en-US" sz="2400" dirty="0">
                <a:solidFill>
                  <a:prstClr val="black"/>
                </a:solidFill>
                <a:latin typeface="Verdana" pitchFamily="34" charset="0"/>
              </a:rPr>
              <a:t>how these values </a:t>
            </a:r>
            <a:r>
              <a:rPr lang="en-US" sz="2400" i="1" dirty="0">
                <a:solidFill>
                  <a:prstClr val="black"/>
                </a:solidFill>
                <a:latin typeface="Verdana" pitchFamily="34" charset="0"/>
              </a:rPr>
              <a:t>change with time</a:t>
            </a:r>
            <a:r>
              <a:rPr lang="en-US" sz="2000" dirty="0" smtClean="0">
                <a:solidFill>
                  <a:prstClr val="black"/>
                </a:solidFill>
                <a:latin typeface="Verdana" pitchFamily="34" charset="0"/>
              </a:rPr>
              <a:t>.</a:t>
            </a:r>
            <a:endParaRPr lang="en-US" sz="2800" b="1" dirty="0">
              <a:solidFill>
                <a:prstClr val="black"/>
              </a:solidFill>
              <a:latin typeface="Verdana" pitchFamily="34" charset="0"/>
            </a:endParaRPr>
          </a:p>
        </p:txBody>
      </p:sp>
    </p:spTree>
    <p:extLst>
      <p:ext uri="{BB962C8B-B14F-4D97-AF65-F5344CB8AC3E}">
        <p14:creationId xmlns:p14="http://schemas.microsoft.com/office/powerpoint/2010/main" val="1862542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P spid="2150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57200"/>
            <a:ext cx="8229600" cy="1143000"/>
          </a:xfrm>
        </p:spPr>
        <p:txBody>
          <a:bodyPr/>
          <a:lstStyle/>
          <a:p>
            <a:r>
              <a:rPr lang="en-US" altLang="en-US" dirty="0" smtClean="0"/>
              <a:t>National Estuarine Research Reserve System (NERRS)</a:t>
            </a:r>
          </a:p>
        </p:txBody>
      </p:sp>
      <p:pic>
        <p:nvPicPr>
          <p:cNvPr id="3075" name="Picture 7" descr="C:\Users\Zhe.Liu\Desktop\map_3_white-background.gif"/>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34118" y="1600200"/>
            <a:ext cx="9117701" cy="5257800"/>
          </a:xfrm>
          <a:noFill/>
        </p:spPr>
      </p:pic>
    </p:spTree>
    <p:extLst>
      <p:ext uri="{BB962C8B-B14F-4D97-AF65-F5344CB8AC3E}">
        <p14:creationId xmlns:p14="http://schemas.microsoft.com/office/powerpoint/2010/main" val="20304424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andout_Transects SMO Veg Survey.jpg"/>
          <p:cNvPicPr>
            <a:picLocks noGrp="1" noChangeAspect="1"/>
          </p:cNvPicPr>
          <p:nvPr>
            <p:ph idx="1"/>
          </p:nvPr>
        </p:nvPicPr>
        <p:blipFill>
          <a:blip r:embed="rId3" cstate="print"/>
          <a:stretch>
            <a:fillRect/>
          </a:stretch>
        </p:blipFill>
        <p:spPr>
          <a:xfrm>
            <a:off x="229996" y="153490"/>
            <a:ext cx="8576430" cy="6627241"/>
          </a:xfrm>
        </p:spPr>
      </p:pic>
    </p:spTree>
    <p:extLst>
      <p:ext uri="{BB962C8B-B14F-4D97-AF65-F5344CB8AC3E}">
        <p14:creationId xmlns:p14="http://schemas.microsoft.com/office/powerpoint/2010/main" val="33177033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lots + sets.jpg"/>
          <p:cNvPicPr>
            <a:picLocks noChangeAspect="1"/>
          </p:cNvPicPr>
          <p:nvPr/>
        </p:nvPicPr>
        <p:blipFill>
          <a:blip r:embed="rId3" cstate="screen"/>
          <a:stretch>
            <a:fillRect/>
          </a:stretch>
        </p:blipFill>
        <p:spPr>
          <a:xfrm>
            <a:off x="76205" y="2095805"/>
            <a:ext cx="5860010" cy="4304995"/>
          </a:xfrm>
          <a:prstGeom prst="rect">
            <a:avLst/>
          </a:prstGeom>
          <a:ln>
            <a:solidFill>
              <a:schemeClr val="tx1"/>
            </a:solidFill>
          </a:ln>
        </p:spPr>
      </p:pic>
      <p:grpSp>
        <p:nvGrpSpPr>
          <p:cNvPr id="36" name="Group 35"/>
          <p:cNvGrpSpPr/>
          <p:nvPr/>
        </p:nvGrpSpPr>
        <p:grpSpPr>
          <a:xfrm>
            <a:off x="3886200" y="5410200"/>
            <a:ext cx="1956148" cy="523220"/>
            <a:chOff x="200968" y="1610380"/>
            <a:chExt cx="1956148" cy="523220"/>
          </a:xfrm>
        </p:grpSpPr>
        <p:sp>
          <p:nvSpPr>
            <p:cNvPr id="13" name="TextBox 12"/>
            <p:cNvSpPr txBox="1"/>
            <p:nvPr/>
          </p:nvSpPr>
          <p:spPr>
            <a:xfrm>
              <a:off x="200968" y="1610380"/>
              <a:ext cx="1956148" cy="523220"/>
            </a:xfrm>
            <a:prstGeom prst="rect">
              <a:avLst/>
            </a:prstGeom>
            <a:solidFill>
              <a:schemeClr val="bg1"/>
            </a:solidFill>
          </p:spPr>
          <p:txBody>
            <a:bodyPr wrap="square" rtlCol="0">
              <a:spAutoFit/>
            </a:bodyPr>
            <a:lstStyle/>
            <a:p>
              <a:pPr fontAlgn="auto">
                <a:spcBef>
                  <a:spcPts val="0"/>
                </a:spcBef>
                <a:spcAft>
                  <a:spcPts val="0"/>
                </a:spcAft>
              </a:pPr>
              <a:r>
                <a:rPr lang="en-US" sz="1400" dirty="0">
                  <a:solidFill>
                    <a:prstClr val="black"/>
                  </a:solidFill>
                  <a:latin typeface="Arial" pitchFamily="34" charset="0"/>
                  <a:cs typeface="Arial" pitchFamily="34" charset="0"/>
                </a:rPr>
                <a:t>     permanent plots</a:t>
              </a:r>
            </a:p>
            <a:p>
              <a:pPr fontAlgn="auto">
                <a:spcBef>
                  <a:spcPts val="0"/>
                </a:spcBef>
                <a:spcAft>
                  <a:spcPts val="0"/>
                </a:spcAft>
              </a:pPr>
              <a:r>
                <a:rPr lang="en-US" sz="1400" dirty="0">
                  <a:solidFill>
                    <a:prstClr val="black"/>
                  </a:solidFill>
                  <a:latin typeface="Arial" pitchFamily="34" charset="0"/>
                  <a:cs typeface="Arial" pitchFamily="34" charset="0"/>
                </a:rPr>
                <a:t>     SETs</a:t>
              </a:r>
            </a:p>
          </p:txBody>
        </p:sp>
        <p:sp>
          <p:nvSpPr>
            <p:cNvPr id="14" name="Oval 13"/>
            <p:cNvSpPr/>
            <p:nvPr/>
          </p:nvSpPr>
          <p:spPr>
            <a:xfrm>
              <a:off x="339969" y="1719524"/>
              <a:ext cx="97808" cy="103986"/>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5" name="Oval 14"/>
            <p:cNvSpPr/>
            <p:nvPr/>
          </p:nvSpPr>
          <p:spPr>
            <a:xfrm>
              <a:off x="339969" y="1901430"/>
              <a:ext cx="97808" cy="103986"/>
            </a:xfrm>
            <a:prstGeom prst="ellipse">
              <a:avLst/>
            </a:prstGeom>
            <a:solidFill>
              <a:srgbClr val="FF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grpSp>
      <p:sp>
        <p:nvSpPr>
          <p:cNvPr id="16" name="TextBox 15"/>
          <p:cNvSpPr txBox="1"/>
          <p:nvPr/>
        </p:nvSpPr>
        <p:spPr>
          <a:xfrm>
            <a:off x="2286000" y="2234636"/>
            <a:ext cx="1066800" cy="584775"/>
          </a:xfrm>
          <a:prstGeom prst="rect">
            <a:avLst/>
          </a:prstGeom>
          <a:noFill/>
        </p:spPr>
        <p:txBody>
          <a:bodyPr wrap="square" lIns="91341" tIns="45671" rIns="91341" bIns="45671" rtlCol="0">
            <a:spAutoFit/>
          </a:bodyPr>
          <a:lstStyle/>
          <a:p>
            <a:pPr algn="ctr" fontAlgn="auto">
              <a:spcBef>
                <a:spcPts val="0"/>
              </a:spcBef>
              <a:spcAft>
                <a:spcPts val="0"/>
              </a:spcAft>
            </a:pPr>
            <a:r>
              <a:rPr lang="en-US" sz="1600" b="1" dirty="0">
                <a:solidFill>
                  <a:srgbClr val="FFFFCC"/>
                </a:solidFill>
                <a:effectLst>
                  <a:outerShdw blurRad="38100" dist="38100" dir="2700000" algn="tl">
                    <a:srgbClr val="000000">
                      <a:alpha val="43137"/>
                    </a:srgbClr>
                  </a:outerShdw>
                </a:effectLst>
                <a:latin typeface="Arial" pitchFamily="34" charset="0"/>
                <a:cs typeface="Arial" pitchFamily="34" charset="0"/>
              </a:rPr>
              <a:t>Segment</a:t>
            </a:r>
          </a:p>
          <a:p>
            <a:pPr algn="ctr" fontAlgn="auto">
              <a:spcBef>
                <a:spcPts val="0"/>
              </a:spcBef>
              <a:spcAft>
                <a:spcPts val="0"/>
              </a:spcAft>
            </a:pPr>
            <a:r>
              <a:rPr lang="en-US" sz="1600" b="1" dirty="0">
                <a:solidFill>
                  <a:srgbClr val="FFFFCC"/>
                </a:solidFill>
                <a:effectLst>
                  <a:outerShdw blurRad="38100" dist="38100" dir="2700000" algn="tl">
                    <a:srgbClr val="000000">
                      <a:alpha val="43137"/>
                    </a:srgbClr>
                  </a:outerShdw>
                </a:effectLst>
                <a:latin typeface="Arial" pitchFamily="34" charset="0"/>
                <a:cs typeface="Arial" pitchFamily="34" charset="0"/>
              </a:rPr>
              <a:t>A</a:t>
            </a:r>
          </a:p>
        </p:txBody>
      </p:sp>
      <p:sp>
        <p:nvSpPr>
          <p:cNvPr id="17" name="TextBox 16"/>
          <p:cNvSpPr txBox="1"/>
          <p:nvPr/>
        </p:nvSpPr>
        <p:spPr>
          <a:xfrm>
            <a:off x="762000" y="3962411"/>
            <a:ext cx="1066800" cy="584775"/>
          </a:xfrm>
          <a:prstGeom prst="rect">
            <a:avLst/>
          </a:prstGeom>
          <a:noFill/>
        </p:spPr>
        <p:txBody>
          <a:bodyPr wrap="square" lIns="91341" tIns="45671" rIns="91341" bIns="45671" rtlCol="0">
            <a:spAutoFit/>
          </a:bodyPr>
          <a:lstStyle/>
          <a:p>
            <a:pPr algn="ctr" fontAlgn="auto">
              <a:spcBef>
                <a:spcPts val="0"/>
              </a:spcBef>
              <a:spcAft>
                <a:spcPts val="0"/>
              </a:spcAft>
            </a:pPr>
            <a:r>
              <a:rPr lang="en-US" sz="1600" b="1" dirty="0">
                <a:solidFill>
                  <a:srgbClr val="FFFFCC"/>
                </a:solidFill>
                <a:effectLst>
                  <a:outerShdw blurRad="38100" dist="38100" dir="2700000" algn="tl">
                    <a:srgbClr val="000000">
                      <a:alpha val="43137"/>
                    </a:srgbClr>
                  </a:outerShdw>
                </a:effectLst>
                <a:latin typeface="Arial" pitchFamily="34" charset="0"/>
                <a:cs typeface="Arial" pitchFamily="34" charset="0"/>
              </a:rPr>
              <a:t>Segment</a:t>
            </a:r>
          </a:p>
          <a:p>
            <a:pPr algn="ctr" fontAlgn="auto">
              <a:spcBef>
                <a:spcPts val="0"/>
              </a:spcBef>
              <a:spcAft>
                <a:spcPts val="0"/>
              </a:spcAft>
            </a:pPr>
            <a:r>
              <a:rPr lang="en-US" sz="1600" b="1" dirty="0">
                <a:solidFill>
                  <a:srgbClr val="FFFFCC"/>
                </a:solidFill>
                <a:effectLst>
                  <a:outerShdw blurRad="38100" dist="38100" dir="2700000" algn="tl">
                    <a:srgbClr val="000000">
                      <a:alpha val="43137"/>
                    </a:srgbClr>
                  </a:outerShdw>
                </a:effectLst>
                <a:latin typeface="Arial" pitchFamily="34" charset="0"/>
                <a:cs typeface="Arial" pitchFamily="34" charset="0"/>
              </a:rPr>
              <a:t>B</a:t>
            </a:r>
          </a:p>
        </p:txBody>
      </p:sp>
      <p:sp>
        <p:nvSpPr>
          <p:cNvPr id="18" name="TextBox 17"/>
          <p:cNvSpPr txBox="1"/>
          <p:nvPr/>
        </p:nvSpPr>
        <p:spPr>
          <a:xfrm>
            <a:off x="4769922" y="3299936"/>
            <a:ext cx="1173689" cy="738664"/>
          </a:xfrm>
          <a:prstGeom prst="rect">
            <a:avLst/>
          </a:prstGeom>
          <a:noFill/>
        </p:spPr>
        <p:txBody>
          <a:bodyPr wrap="square" lIns="91341" tIns="45671" rIns="91341" bIns="45671" rtlCol="0">
            <a:spAutoFit/>
          </a:bodyPr>
          <a:lstStyle/>
          <a:p>
            <a:pPr algn="ctr" fontAlgn="auto">
              <a:spcBef>
                <a:spcPts val="0"/>
              </a:spcBef>
              <a:spcAft>
                <a:spcPts val="0"/>
              </a:spcAft>
            </a:pPr>
            <a:r>
              <a:rPr lang="en-US" sz="1400" b="1" dirty="0">
                <a:solidFill>
                  <a:srgbClr val="FFFFCC"/>
                </a:solidFill>
                <a:effectLst>
                  <a:outerShdw blurRad="38100" dist="38100" dir="2700000" algn="tl">
                    <a:srgbClr val="000000">
                      <a:alpha val="43137"/>
                    </a:srgbClr>
                  </a:outerShdw>
                </a:effectLst>
                <a:latin typeface="Arial" pitchFamily="34" charset="0"/>
                <a:cs typeface="Arial" pitchFamily="34" charset="0"/>
              </a:rPr>
              <a:t>SWMP site &amp; NOAA tide gauge</a:t>
            </a:r>
          </a:p>
        </p:txBody>
      </p:sp>
      <p:cxnSp>
        <p:nvCxnSpPr>
          <p:cNvPr id="19" name="Straight Arrow Connector 18"/>
          <p:cNvCxnSpPr/>
          <p:nvPr/>
        </p:nvCxnSpPr>
        <p:spPr>
          <a:xfrm rot="5400000" flipH="1" flipV="1">
            <a:off x="5067300" y="2880836"/>
            <a:ext cx="685800" cy="152400"/>
          </a:xfrm>
          <a:prstGeom prst="straightConnector1">
            <a:avLst/>
          </a:prstGeom>
          <a:ln w="19050">
            <a:solidFill>
              <a:srgbClr val="FFFFCC"/>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rot="2588626">
            <a:off x="1637046" y="4351126"/>
            <a:ext cx="445830" cy="506887"/>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341" tIns="45671" rIns="91341" bIns="45671" rtlCol="0" anchor="ctr"/>
          <a:lstStyle/>
          <a:p>
            <a:pPr algn="ctr" fontAlgn="auto">
              <a:spcBef>
                <a:spcPts val="0"/>
              </a:spcBef>
              <a:spcAft>
                <a:spcPts val="0"/>
              </a:spcAft>
            </a:pPr>
            <a:endParaRPr lang="en-US" dirty="0">
              <a:solidFill>
                <a:prstClr val="white"/>
              </a:solidFill>
            </a:endParaRPr>
          </a:p>
        </p:txBody>
      </p:sp>
      <p:sp>
        <p:nvSpPr>
          <p:cNvPr id="21" name="Rectangle 20"/>
          <p:cNvSpPr/>
          <p:nvPr/>
        </p:nvSpPr>
        <p:spPr>
          <a:xfrm rot="2235999">
            <a:off x="3097080" y="2673924"/>
            <a:ext cx="1035088" cy="762807"/>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341" tIns="45671" rIns="91341" bIns="45671" rtlCol="0" anchor="ctr"/>
          <a:lstStyle/>
          <a:p>
            <a:pPr algn="ctr" fontAlgn="auto">
              <a:spcBef>
                <a:spcPts val="0"/>
              </a:spcBef>
              <a:spcAft>
                <a:spcPts val="0"/>
              </a:spcAft>
            </a:pPr>
            <a:endParaRPr lang="en-US" dirty="0">
              <a:solidFill>
                <a:prstClr val="white"/>
              </a:solidFill>
            </a:endParaRPr>
          </a:p>
        </p:txBody>
      </p:sp>
      <p:sp>
        <p:nvSpPr>
          <p:cNvPr id="22" name="TextBox 21"/>
          <p:cNvSpPr txBox="1"/>
          <p:nvPr/>
        </p:nvSpPr>
        <p:spPr>
          <a:xfrm>
            <a:off x="142347" y="329723"/>
            <a:ext cx="4153629" cy="584677"/>
          </a:xfrm>
          <a:prstGeom prst="rect">
            <a:avLst/>
          </a:prstGeom>
          <a:noFill/>
        </p:spPr>
        <p:txBody>
          <a:bodyPr wrap="none" lIns="91341" tIns="45671" rIns="91341" bIns="45671" rtlCol="0">
            <a:spAutoFit/>
          </a:bodyPr>
          <a:lstStyle/>
          <a:p>
            <a:pPr fontAlgn="auto">
              <a:spcBef>
                <a:spcPts val="0"/>
              </a:spcBef>
              <a:spcAft>
                <a:spcPts val="0"/>
              </a:spcAft>
            </a:pPr>
            <a:r>
              <a:rPr lang="en-US" sz="3200" b="1" dirty="0" smtClean="0">
                <a:effectLst>
                  <a:outerShdw blurRad="38100" dist="38100" dir="2700000" algn="tl">
                    <a:srgbClr val="000000">
                      <a:alpha val="43137"/>
                    </a:srgbClr>
                  </a:outerShdw>
                </a:effectLst>
                <a:latin typeface="Calibri"/>
              </a:rPr>
              <a:t>North Inlet </a:t>
            </a:r>
            <a:r>
              <a:rPr lang="en-US" sz="3200" b="1" dirty="0" err="1" smtClean="0">
                <a:effectLst>
                  <a:outerShdw blurRad="38100" dist="38100" dir="2700000" algn="tl">
                    <a:srgbClr val="000000">
                      <a:alpha val="43137"/>
                    </a:srgbClr>
                  </a:outerShdw>
                </a:effectLst>
                <a:latin typeface="Calibri"/>
              </a:rPr>
              <a:t>Winyah</a:t>
            </a:r>
            <a:r>
              <a:rPr lang="en-US" sz="3200" b="1" dirty="0" smtClean="0">
                <a:effectLst>
                  <a:outerShdw blurRad="38100" dist="38100" dir="2700000" algn="tl">
                    <a:srgbClr val="000000">
                      <a:alpha val="43137"/>
                    </a:srgbClr>
                  </a:outerShdw>
                </a:effectLst>
                <a:latin typeface="Calibri"/>
              </a:rPr>
              <a:t> Bay</a:t>
            </a:r>
            <a:endParaRPr lang="en-US" sz="3200" b="1" dirty="0">
              <a:effectLst>
                <a:outerShdw blurRad="38100" dist="38100" dir="2700000" algn="tl">
                  <a:srgbClr val="000000">
                    <a:alpha val="43137"/>
                  </a:srgbClr>
                </a:outerShdw>
              </a:effectLst>
              <a:latin typeface="Calibri"/>
            </a:endParaRPr>
          </a:p>
        </p:txBody>
      </p:sp>
      <p:grpSp>
        <p:nvGrpSpPr>
          <p:cNvPr id="24" name="Group 23"/>
          <p:cNvGrpSpPr/>
          <p:nvPr/>
        </p:nvGrpSpPr>
        <p:grpSpPr>
          <a:xfrm>
            <a:off x="6019800" y="0"/>
            <a:ext cx="3124200" cy="6858000"/>
            <a:chOff x="6019800" y="0"/>
            <a:chExt cx="3124200" cy="6858000"/>
          </a:xfrm>
        </p:grpSpPr>
        <p:pic>
          <p:nvPicPr>
            <p:cNvPr id="25" name="Picture 24" descr="IMGP0749.JPG"/>
            <p:cNvPicPr>
              <a:picLocks noChangeAspect="1"/>
            </p:cNvPicPr>
            <p:nvPr/>
          </p:nvPicPr>
          <p:blipFill>
            <a:blip r:embed="rId4" cstate="screen"/>
            <a:stretch>
              <a:fillRect/>
            </a:stretch>
          </p:blipFill>
          <p:spPr>
            <a:xfrm>
              <a:off x="6019800" y="4425696"/>
              <a:ext cx="3124200" cy="2432304"/>
            </a:xfrm>
            <a:prstGeom prst="rect">
              <a:avLst/>
            </a:prstGeom>
            <a:ln>
              <a:solidFill>
                <a:schemeClr val="tx1"/>
              </a:solidFill>
            </a:ln>
          </p:spPr>
        </p:pic>
        <p:pic>
          <p:nvPicPr>
            <p:cNvPr id="26" name="Picture 25" descr="P1000831.JPG"/>
            <p:cNvPicPr>
              <a:picLocks noChangeAspect="1"/>
            </p:cNvPicPr>
            <p:nvPr/>
          </p:nvPicPr>
          <p:blipFill>
            <a:blip r:embed="rId5" cstate="screen"/>
            <a:stretch>
              <a:fillRect/>
            </a:stretch>
          </p:blipFill>
          <p:spPr>
            <a:xfrm>
              <a:off x="6019800" y="2368296"/>
              <a:ext cx="3124200" cy="2331720"/>
            </a:xfrm>
            <a:prstGeom prst="rect">
              <a:avLst/>
            </a:prstGeom>
            <a:ln>
              <a:solidFill>
                <a:schemeClr val="tx1"/>
              </a:solidFill>
            </a:ln>
          </p:spPr>
        </p:pic>
        <p:sp>
          <p:nvSpPr>
            <p:cNvPr id="27" name="TextBox 26"/>
            <p:cNvSpPr txBox="1"/>
            <p:nvPr/>
          </p:nvSpPr>
          <p:spPr>
            <a:xfrm>
              <a:off x="6019800" y="6488668"/>
              <a:ext cx="3124200" cy="369332"/>
            </a:xfrm>
            <a:prstGeom prst="rect">
              <a:avLst/>
            </a:prstGeom>
            <a:solidFill>
              <a:schemeClr val="bg1"/>
            </a:solidFill>
          </p:spPr>
          <p:txBody>
            <a:bodyPr wrap="square" rtlCol="0">
              <a:spAutoFit/>
            </a:bodyPr>
            <a:lstStyle/>
            <a:p>
              <a:pPr algn="ctr" fontAlgn="auto">
                <a:spcBef>
                  <a:spcPts val="0"/>
                </a:spcBef>
                <a:spcAft>
                  <a:spcPts val="0"/>
                </a:spcAft>
              </a:pPr>
              <a:r>
                <a:rPr lang="en-US" b="1" i="1" dirty="0">
                  <a:solidFill>
                    <a:prstClr val="black"/>
                  </a:solidFill>
                  <a:latin typeface="Calibri"/>
                </a:rPr>
                <a:t>Spartina</a:t>
              </a:r>
              <a:r>
                <a:rPr lang="en-US" b="1" dirty="0">
                  <a:solidFill>
                    <a:prstClr val="black"/>
                  </a:solidFill>
                  <a:latin typeface="Calibri"/>
                </a:rPr>
                <a:t> low marsh</a:t>
              </a:r>
            </a:p>
          </p:txBody>
        </p:sp>
        <p:sp>
          <p:nvSpPr>
            <p:cNvPr id="28" name="TextBox 27"/>
            <p:cNvSpPr txBox="1"/>
            <p:nvPr/>
          </p:nvSpPr>
          <p:spPr>
            <a:xfrm>
              <a:off x="6019800" y="4114800"/>
              <a:ext cx="3124200" cy="584775"/>
            </a:xfrm>
            <a:prstGeom prst="rect">
              <a:avLst/>
            </a:prstGeom>
            <a:solidFill>
              <a:schemeClr val="bg1"/>
            </a:solidFill>
          </p:spPr>
          <p:txBody>
            <a:bodyPr wrap="square" rtlCol="0">
              <a:spAutoFit/>
            </a:bodyPr>
            <a:lstStyle/>
            <a:p>
              <a:pPr algn="ctr" fontAlgn="auto">
                <a:spcBef>
                  <a:spcPts val="0"/>
                </a:spcBef>
                <a:spcAft>
                  <a:spcPts val="0"/>
                </a:spcAft>
              </a:pPr>
              <a:r>
                <a:rPr lang="en-US" sz="1600" b="1" dirty="0">
                  <a:solidFill>
                    <a:prstClr val="black"/>
                  </a:solidFill>
                  <a:latin typeface="Calibri"/>
                </a:rPr>
                <a:t>Mixed meadow </a:t>
              </a:r>
              <a:r>
                <a:rPr lang="en-US" sz="1600" b="1" i="1" dirty="0">
                  <a:solidFill>
                    <a:prstClr val="black"/>
                  </a:solidFill>
                  <a:latin typeface="Calibri"/>
                </a:rPr>
                <a:t>&amp; Salicornia</a:t>
              </a:r>
              <a:endParaRPr lang="en-US" sz="1600" b="1" dirty="0">
                <a:solidFill>
                  <a:prstClr val="black"/>
                </a:solidFill>
                <a:latin typeface="Calibri"/>
              </a:endParaRPr>
            </a:p>
            <a:p>
              <a:pPr algn="ctr" fontAlgn="auto">
                <a:spcBef>
                  <a:spcPts val="0"/>
                </a:spcBef>
                <a:spcAft>
                  <a:spcPts val="0"/>
                </a:spcAft>
              </a:pPr>
              <a:r>
                <a:rPr lang="en-US" sz="1600" b="1" dirty="0">
                  <a:solidFill>
                    <a:prstClr val="black"/>
                  </a:solidFill>
                  <a:latin typeface="Calibri"/>
                </a:rPr>
                <a:t>mid-marsh</a:t>
              </a:r>
            </a:p>
          </p:txBody>
        </p:sp>
        <p:pic>
          <p:nvPicPr>
            <p:cNvPr id="29" name="Picture 28" descr="IMG_1092.JPG"/>
            <p:cNvPicPr>
              <a:picLocks noChangeAspect="1"/>
            </p:cNvPicPr>
            <p:nvPr/>
          </p:nvPicPr>
          <p:blipFill>
            <a:blip r:embed="rId6" cstate="screen"/>
            <a:stretch>
              <a:fillRect/>
            </a:stretch>
          </p:blipFill>
          <p:spPr>
            <a:xfrm>
              <a:off x="6019800" y="0"/>
              <a:ext cx="3124200" cy="2391966"/>
            </a:xfrm>
            <a:prstGeom prst="rect">
              <a:avLst/>
            </a:prstGeom>
            <a:ln>
              <a:solidFill>
                <a:schemeClr val="tx1"/>
              </a:solidFill>
            </a:ln>
          </p:spPr>
        </p:pic>
        <p:sp>
          <p:nvSpPr>
            <p:cNvPr id="30" name="TextBox 29"/>
            <p:cNvSpPr txBox="1"/>
            <p:nvPr/>
          </p:nvSpPr>
          <p:spPr>
            <a:xfrm>
              <a:off x="6019800" y="2057400"/>
              <a:ext cx="3124200" cy="338554"/>
            </a:xfrm>
            <a:prstGeom prst="rect">
              <a:avLst/>
            </a:prstGeom>
            <a:solidFill>
              <a:schemeClr val="bg1"/>
            </a:solidFill>
          </p:spPr>
          <p:txBody>
            <a:bodyPr wrap="square" rtlCol="0">
              <a:spAutoFit/>
            </a:bodyPr>
            <a:lstStyle/>
            <a:p>
              <a:pPr algn="ctr" fontAlgn="auto">
                <a:spcBef>
                  <a:spcPts val="0"/>
                </a:spcBef>
                <a:spcAft>
                  <a:spcPts val="0"/>
                </a:spcAft>
              </a:pPr>
              <a:r>
                <a:rPr lang="en-US" sz="1600" b="1" dirty="0">
                  <a:solidFill>
                    <a:prstClr val="black"/>
                  </a:solidFill>
                  <a:latin typeface="Calibri"/>
                </a:rPr>
                <a:t>Forest edge &amp; </a:t>
              </a:r>
              <a:r>
                <a:rPr lang="en-US" sz="1600" b="1" i="1" dirty="0">
                  <a:solidFill>
                    <a:prstClr val="black"/>
                  </a:solidFill>
                  <a:latin typeface="Calibri"/>
                </a:rPr>
                <a:t>Juncus</a:t>
              </a:r>
              <a:r>
                <a:rPr lang="en-US" sz="1600" b="1" dirty="0">
                  <a:solidFill>
                    <a:prstClr val="black"/>
                  </a:solidFill>
                  <a:latin typeface="Calibri"/>
                </a:rPr>
                <a:t> high marsh</a:t>
              </a:r>
            </a:p>
          </p:txBody>
        </p:sp>
      </p:grpSp>
      <p:grpSp>
        <p:nvGrpSpPr>
          <p:cNvPr id="37" name="Group 36"/>
          <p:cNvGrpSpPr/>
          <p:nvPr/>
        </p:nvGrpSpPr>
        <p:grpSpPr>
          <a:xfrm>
            <a:off x="152400" y="1828800"/>
            <a:ext cx="1524000" cy="2133600"/>
            <a:chOff x="381000" y="1564820"/>
            <a:chExt cx="1756110" cy="2362200"/>
          </a:xfrm>
        </p:grpSpPr>
        <p:pic>
          <p:nvPicPr>
            <p:cNvPr id="38" name="Picture 37" descr="NI crop.jpg"/>
            <p:cNvPicPr>
              <a:picLocks noChangeAspect="1"/>
            </p:cNvPicPr>
            <p:nvPr/>
          </p:nvPicPr>
          <p:blipFill>
            <a:blip r:embed="rId7" cstate="screen"/>
            <a:stretch>
              <a:fillRect/>
            </a:stretch>
          </p:blipFill>
          <p:spPr>
            <a:xfrm>
              <a:off x="381000" y="1564820"/>
              <a:ext cx="1756110" cy="2362200"/>
            </a:xfrm>
            <a:prstGeom prst="rect">
              <a:avLst/>
            </a:prstGeom>
            <a:ln w="12700">
              <a:solidFill>
                <a:schemeClr val="tx1"/>
              </a:solidFill>
            </a:ln>
          </p:spPr>
        </p:pic>
        <p:sp>
          <p:nvSpPr>
            <p:cNvPr id="39" name="Rectangle 38"/>
            <p:cNvSpPr/>
            <p:nvPr/>
          </p:nvSpPr>
          <p:spPr>
            <a:xfrm>
              <a:off x="533400" y="2098220"/>
              <a:ext cx="5334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grpSp>
      <p:grpSp>
        <p:nvGrpSpPr>
          <p:cNvPr id="48" name="Group 47"/>
          <p:cNvGrpSpPr/>
          <p:nvPr/>
        </p:nvGrpSpPr>
        <p:grpSpPr>
          <a:xfrm>
            <a:off x="1" y="6400800"/>
            <a:ext cx="3018756" cy="381000"/>
            <a:chOff x="1676400" y="6248400"/>
            <a:chExt cx="3018756" cy="381000"/>
          </a:xfrm>
        </p:grpSpPr>
        <p:cxnSp>
          <p:nvCxnSpPr>
            <p:cNvPr id="34" name="Straight Connector 33"/>
            <p:cNvCxnSpPr/>
            <p:nvPr/>
          </p:nvCxnSpPr>
          <p:spPr>
            <a:xfrm>
              <a:off x="1905000" y="6629400"/>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002280" y="6629400"/>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905000" y="6553200"/>
              <a:ext cx="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02280" y="6553200"/>
              <a:ext cx="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099560" y="6553200"/>
              <a:ext cx="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676400" y="6248400"/>
              <a:ext cx="476412"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0.0</a:t>
              </a:r>
            </a:p>
          </p:txBody>
        </p:sp>
        <p:sp>
          <p:nvSpPr>
            <p:cNvPr id="46" name="TextBox 45"/>
            <p:cNvSpPr txBox="1"/>
            <p:nvPr/>
          </p:nvSpPr>
          <p:spPr>
            <a:xfrm>
              <a:off x="2770632" y="6248400"/>
              <a:ext cx="476412"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0.5</a:t>
              </a:r>
            </a:p>
          </p:txBody>
        </p:sp>
        <p:sp>
          <p:nvSpPr>
            <p:cNvPr id="47" name="TextBox 46"/>
            <p:cNvSpPr txBox="1"/>
            <p:nvPr/>
          </p:nvSpPr>
          <p:spPr>
            <a:xfrm>
              <a:off x="3864864" y="6248400"/>
              <a:ext cx="830292"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1.0 Km</a:t>
              </a:r>
            </a:p>
          </p:txBody>
        </p:sp>
      </p:grpSp>
      <p:sp>
        <p:nvSpPr>
          <p:cNvPr id="3" name="TextBox 2"/>
          <p:cNvSpPr txBox="1"/>
          <p:nvPr/>
        </p:nvSpPr>
        <p:spPr>
          <a:xfrm>
            <a:off x="1" y="921603"/>
            <a:ext cx="6019799" cy="830997"/>
          </a:xfrm>
          <a:prstGeom prst="rect">
            <a:avLst/>
          </a:prstGeom>
          <a:noFill/>
        </p:spPr>
        <p:txBody>
          <a:bodyPr wrap="square" rtlCol="0">
            <a:spAutoFit/>
          </a:bodyPr>
          <a:lstStyle/>
          <a:p>
            <a:r>
              <a:rPr lang="en-US" sz="1600" dirty="0"/>
              <a:t>Assess the effects of sea level on the physical and biological structure of intertidal marsh along an elevation gradient from creek bank to upland edge within the North Inlet estuary.</a:t>
            </a:r>
          </a:p>
        </p:txBody>
      </p:sp>
    </p:spTree>
    <p:extLst>
      <p:ext uri="{BB962C8B-B14F-4D97-AF65-F5344CB8AC3E}">
        <p14:creationId xmlns:p14="http://schemas.microsoft.com/office/powerpoint/2010/main" val="16224748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4"/>
          <p:cNvSpPr txBox="1">
            <a:spLocks noChangeArrowheads="1"/>
          </p:cNvSpPr>
          <p:nvPr/>
        </p:nvSpPr>
        <p:spPr bwMode="auto">
          <a:xfrm>
            <a:off x="57150" y="1571685"/>
            <a:ext cx="3733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n-US" dirty="0" smtClean="0"/>
              <a:t> </a:t>
            </a:r>
            <a:r>
              <a:rPr lang="en-US" dirty="0" err="1" smtClean="0"/>
              <a:t>Blackwater</a:t>
            </a:r>
            <a:r>
              <a:rPr lang="en-US" dirty="0" smtClean="0"/>
              <a:t> </a:t>
            </a:r>
            <a:r>
              <a:rPr lang="en-US" dirty="0"/>
              <a:t>National Wildlife </a:t>
            </a:r>
            <a:r>
              <a:rPr lang="en-US" dirty="0" smtClean="0"/>
              <a:t>Refuge</a:t>
            </a:r>
          </a:p>
          <a:p>
            <a:pPr eaLnBrk="1" hangingPunct="1"/>
            <a:endParaRPr lang="en-US" dirty="0"/>
          </a:p>
          <a:p>
            <a:pPr eaLnBrk="1" hangingPunct="1">
              <a:buFont typeface="Arial" charset="0"/>
              <a:buChar char="•"/>
            </a:pPr>
            <a:r>
              <a:rPr lang="en-US" dirty="0" smtClean="0"/>
              <a:t> Assateague </a:t>
            </a:r>
            <a:r>
              <a:rPr lang="en-US" dirty="0"/>
              <a:t>Island National </a:t>
            </a:r>
            <a:r>
              <a:rPr lang="en-US" dirty="0" smtClean="0"/>
              <a:t>Seashore</a:t>
            </a:r>
          </a:p>
          <a:p>
            <a:pPr eaLnBrk="1" hangingPunct="1"/>
            <a:r>
              <a:rPr lang="en-US" dirty="0" smtClean="0"/>
              <a:t> </a:t>
            </a:r>
            <a:endParaRPr lang="en-US" dirty="0"/>
          </a:p>
          <a:p>
            <a:pPr eaLnBrk="1" hangingPunct="1">
              <a:buFont typeface="Arial" charset="0"/>
              <a:buChar char="•"/>
            </a:pPr>
            <a:r>
              <a:rPr lang="en-US" dirty="0" smtClean="0"/>
              <a:t> Chesapeake </a:t>
            </a:r>
            <a:r>
              <a:rPr lang="en-US" dirty="0"/>
              <a:t>Bay </a:t>
            </a:r>
            <a:r>
              <a:rPr lang="en-US" dirty="0" smtClean="0"/>
              <a:t>NERR (</a:t>
            </a:r>
            <a:r>
              <a:rPr lang="en-US" dirty="0"/>
              <a:t>MD)</a:t>
            </a:r>
          </a:p>
          <a:p>
            <a:pPr lvl="1" eaLnBrk="1" hangingPunct="1">
              <a:buFont typeface="Arial" charset="0"/>
              <a:buChar char="•"/>
            </a:pPr>
            <a:r>
              <a:rPr lang="en-US" dirty="0" smtClean="0"/>
              <a:t> Otter </a:t>
            </a:r>
            <a:r>
              <a:rPr lang="en-US" dirty="0"/>
              <a:t>Point Creek</a:t>
            </a:r>
          </a:p>
          <a:p>
            <a:pPr lvl="1" eaLnBrk="1" hangingPunct="1">
              <a:buFont typeface="Arial" charset="0"/>
              <a:buChar char="•"/>
            </a:pPr>
            <a:r>
              <a:rPr lang="en-US" dirty="0" smtClean="0"/>
              <a:t> Jug </a:t>
            </a:r>
            <a:r>
              <a:rPr lang="en-US" dirty="0"/>
              <a:t>Bay</a:t>
            </a:r>
          </a:p>
          <a:p>
            <a:pPr lvl="1" eaLnBrk="1" hangingPunct="1">
              <a:buFont typeface="Arial" charset="0"/>
              <a:buChar char="•"/>
            </a:pPr>
            <a:r>
              <a:rPr lang="en-US" dirty="0" smtClean="0"/>
              <a:t> </a:t>
            </a:r>
            <a:r>
              <a:rPr lang="en-US" dirty="0" err="1" smtClean="0"/>
              <a:t>Monie</a:t>
            </a:r>
            <a:r>
              <a:rPr lang="en-US" dirty="0" smtClean="0"/>
              <a:t> Bay</a:t>
            </a:r>
          </a:p>
          <a:p>
            <a:pPr lvl="1" eaLnBrk="1" hangingPunct="1"/>
            <a:endParaRPr lang="en-US" dirty="0"/>
          </a:p>
          <a:p>
            <a:pPr eaLnBrk="1" hangingPunct="1">
              <a:buFont typeface="Arial" charset="0"/>
              <a:buChar char="•"/>
            </a:pPr>
            <a:r>
              <a:rPr lang="en-US" dirty="0"/>
              <a:t> Chesapeake Bay </a:t>
            </a:r>
            <a:r>
              <a:rPr lang="en-US" dirty="0" smtClean="0"/>
              <a:t>NERR </a:t>
            </a:r>
            <a:r>
              <a:rPr lang="en-US" dirty="0"/>
              <a:t>(VA)</a:t>
            </a:r>
          </a:p>
          <a:p>
            <a:pPr lvl="1" eaLnBrk="1" hangingPunct="1">
              <a:buFont typeface="Arial" charset="0"/>
              <a:buChar char="•"/>
            </a:pPr>
            <a:r>
              <a:rPr lang="en-US" dirty="0" smtClean="0"/>
              <a:t> Sweet </a:t>
            </a:r>
            <a:r>
              <a:rPr lang="en-US" dirty="0"/>
              <a:t>Hall Marsh</a:t>
            </a:r>
          </a:p>
          <a:p>
            <a:pPr lvl="1" eaLnBrk="1" hangingPunct="1">
              <a:buFont typeface="Arial" charset="0"/>
              <a:buChar char="•"/>
            </a:pPr>
            <a:r>
              <a:rPr lang="en-US" dirty="0" smtClean="0"/>
              <a:t> </a:t>
            </a:r>
            <a:r>
              <a:rPr lang="en-US" dirty="0" err="1" smtClean="0"/>
              <a:t>Taskinas</a:t>
            </a:r>
            <a:r>
              <a:rPr lang="en-US" dirty="0" smtClean="0"/>
              <a:t> </a:t>
            </a:r>
            <a:r>
              <a:rPr lang="en-US" dirty="0"/>
              <a:t>Creek</a:t>
            </a:r>
          </a:p>
          <a:p>
            <a:pPr lvl="1" eaLnBrk="1" hangingPunct="1">
              <a:buFont typeface="Arial" charset="0"/>
              <a:buChar char="•"/>
            </a:pPr>
            <a:r>
              <a:rPr lang="en-US" dirty="0" smtClean="0"/>
              <a:t> Catlett </a:t>
            </a:r>
            <a:r>
              <a:rPr lang="en-US" dirty="0"/>
              <a:t>Islands</a:t>
            </a:r>
          </a:p>
          <a:p>
            <a:pPr lvl="1" eaLnBrk="1" hangingPunct="1">
              <a:buFont typeface="Arial" charset="0"/>
              <a:buChar char="•"/>
            </a:pPr>
            <a:r>
              <a:rPr lang="en-US" dirty="0" smtClean="0"/>
              <a:t> Goodwin Islands</a:t>
            </a:r>
          </a:p>
          <a:p>
            <a:pPr lvl="1" eaLnBrk="1" hangingPunct="1"/>
            <a:endParaRPr lang="en-US" dirty="0"/>
          </a:p>
          <a:p>
            <a:pPr eaLnBrk="1" hangingPunct="1">
              <a:buFont typeface="Arial" charset="0"/>
              <a:buChar char="•"/>
            </a:pPr>
            <a:r>
              <a:rPr lang="en-US" dirty="0" smtClean="0"/>
              <a:t> Virginia Eastern Shore LTER</a:t>
            </a:r>
            <a:endParaRPr lang="en-US" dirty="0"/>
          </a:p>
        </p:txBody>
      </p:sp>
      <p:pic>
        <p:nvPicPr>
          <p:cNvPr id="6147" name="Picture 5" descr="SentinalSiteLocatio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1524000"/>
            <a:ext cx="51038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itle 1"/>
          <p:cNvSpPr>
            <a:spLocks noGrp="1"/>
          </p:cNvSpPr>
          <p:nvPr>
            <p:ph type="title"/>
          </p:nvPr>
        </p:nvSpPr>
        <p:spPr>
          <a:xfrm>
            <a:off x="381000" y="304800"/>
            <a:ext cx="8229600" cy="838200"/>
          </a:xfrm>
        </p:spPr>
        <p:txBody>
          <a:bodyPr/>
          <a:lstStyle/>
          <a:p>
            <a:pPr eaLnBrk="1" hangingPunct="1"/>
            <a:r>
              <a:rPr lang="en-US" dirty="0" smtClean="0"/>
              <a:t>CBSSC Sentinel Sites</a:t>
            </a:r>
          </a:p>
        </p:txBody>
      </p:sp>
      <p:sp>
        <p:nvSpPr>
          <p:cNvPr id="2" name="Oval 1"/>
          <p:cNvSpPr/>
          <p:nvPr/>
        </p:nvSpPr>
        <p:spPr>
          <a:xfrm rot="18883059">
            <a:off x="5158773" y="4455604"/>
            <a:ext cx="609600" cy="1537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660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5" name="Title 1"/>
          <p:cNvSpPr>
            <a:spLocks noGrp="1"/>
          </p:cNvSpPr>
          <p:nvPr>
            <p:ph type="title" idx="4294967295"/>
          </p:nvPr>
        </p:nvSpPr>
        <p:spPr>
          <a:xfrm>
            <a:off x="0" y="533400"/>
            <a:ext cx="8229600" cy="1143000"/>
          </a:xfrm>
        </p:spPr>
        <p:txBody>
          <a:bodyPr>
            <a:normAutofit fontScale="90000"/>
          </a:bodyPr>
          <a:lstStyle/>
          <a:p>
            <a:pPr eaLnBrk="1" hangingPunct="1"/>
            <a:r>
              <a:rPr lang="en-US" dirty="0" smtClean="0">
                <a:solidFill>
                  <a:srgbClr val="00B0F0"/>
                </a:solidFill>
                <a:latin typeface="Arial" pitchFamily="34" charset="0"/>
                <a:cs typeface="Arial" pitchFamily="34" charset="0"/>
              </a:rPr>
              <a:t>Sweet Hall Marsh</a:t>
            </a:r>
            <a:br>
              <a:rPr lang="en-US" dirty="0" smtClean="0">
                <a:solidFill>
                  <a:srgbClr val="00B0F0"/>
                </a:solidFill>
                <a:latin typeface="Arial" pitchFamily="34" charset="0"/>
                <a:cs typeface="Arial" pitchFamily="34" charset="0"/>
              </a:rPr>
            </a:br>
            <a:r>
              <a:rPr lang="en-US" dirty="0" smtClean="0">
                <a:solidFill>
                  <a:srgbClr val="00B0F0"/>
                </a:solidFill>
                <a:latin typeface="Arial" pitchFamily="34" charset="0"/>
                <a:cs typeface="Arial" pitchFamily="34" charset="0"/>
              </a:rPr>
              <a:t>Chesapeake Bay VA NERR</a:t>
            </a:r>
          </a:p>
        </p:txBody>
      </p:sp>
      <p:pic>
        <p:nvPicPr>
          <p:cNvPr id="356356" name="Content Placeholder 5" descr="CBVANERR 4 sites.jpg"/>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7" name="Rounded Rectangular Callout 6"/>
          <p:cNvSpPr/>
          <p:nvPr/>
        </p:nvSpPr>
        <p:spPr>
          <a:xfrm>
            <a:off x="2133600" y="990600"/>
            <a:ext cx="1295400" cy="762000"/>
          </a:xfrm>
          <a:prstGeom prst="wedgeRoundRectCallout">
            <a:avLst>
              <a:gd name="adj1" fmla="val -47724"/>
              <a:gd name="adj2" fmla="val 96786"/>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dirty="0">
                <a:solidFill>
                  <a:schemeClr val="tx1"/>
                </a:solidFill>
                <a:latin typeface="Arial" pitchFamily="34" charset="0"/>
                <a:cs typeface="Arial" pitchFamily="34" charset="0"/>
              </a:rPr>
              <a:t>Sweet Hall</a:t>
            </a:r>
          </a:p>
        </p:txBody>
      </p:sp>
      <p:sp>
        <p:nvSpPr>
          <p:cNvPr id="8" name="Rounded Rectangular Callout 7"/>
          <p:cNvSpPr/>
          <p:nvPr/>
        </p:nvSpPr>
        <p:spPr>
          <a:xfrm>
            <a:off x="3352800" y="2438400"/>
            <a:ext cx="1295400" cy="762000"/>
          </a:xfrm>
          <a:prstGeom prst="wedgeRoundRectCallout">
            <a:avLst>
              <a:gd name="adj1" fmla="val -47724"/>
              <a:gd name="adj2" fmla="val 96786"/>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dirty="0">
                <a:solidFill>
                  <a:schemeClr val="tx1"/>
                </a:solidFill>
                <a:latin typeface="Arial" pitchFamily="34" charset="0"/>
                <a:cs typeface="Arial" pitchFamily="34" charset="0"/>
              </a:rPr>
              <a:t>Taskinas Creek</a:t>
            </a:r>
          </a:p>
        </p:txBody>
      </p:sp>
      <p:sp>
        <p:nvSpPr>
          <p:cNvPr id="9" name="Rounded Rectangular Callout 8"/>
          <p:cNvSpPr/>
          <p:nvPr/>
        </p:nvSpPr>
        <p:spPr>
          <a:xfrm>
            <a:off x="4495800" y="3505200"/>
            <a:ext cx="1295400" cy="762000"/>
          </a:xfrm>
          <a:prstGeom prst="wedgeRoundRectCallout">
            <a:avLst>
              <a:gd name="adj1" fmla="val -47724"/>
              <a:gd name="adj2" fmla="val 96786"/>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dirty="0">
                <a:solidFill>
                  <a:schemeClr val="tx1"/>
                </a:solidFill>
                <a:latin typeface="Arial" pitchFamily="34" charset="0"/>
                <a:cs typeface="Arial" pitchFamily="34" charset="0"/>
              </a:rPr>
              <a:t>Catlett Island</a:t>
            </a:r>
          </a:p>
        </p:txBody>
      </p:sp>
      <p:sp>
        <p:nvSpPr>
          <p:cNvPr id="10" name="Rounded Rectangular Callout 9"/>
          <p:cNvSpPr/>
          <p:nvPr/>
        </p:nvSpPr>
        <p:spPr>
          <a:xfrm>
            <a:off x="5791200" y="4343400"/>
            <a:ext cx="1295400" cy="762000"/>
          </a:xfrm>
          <a:prstGeom prst="wedgeRoundRectCallout">
            <a:avLst>
              <a:gd name="adj1" fmla="val -47724"/>
              <a:gd name="adj2" fmla="val 96786"/>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dirty="0">
                <a:solidFill>
                  <a:schemeClr val="tx1"/>
                </a:solidFill>
                <a:latin typeface="Arial" pitchFamily="34" charset="0"/>
                <a:cs typeface="Arial" pitchFamily="34" charset="0"/>
              </a:rPr>
              <a:t>Goodwin Islands</a:t>
            </a:r>
          </a:p>
        </p:txBody>
      </p:sp>
      <p:sp>
        <p:nvSpPr>
          <p:cNvPr id="356361" name="TextBox 10"/>
          <p:cNvSpPr txBox="1">
            <a:spLocks noChangeArrowheads="1"/>
          </p:cNvSpPr>
          <p:nvPr/>
        </p:nvSpPr>
        <p:spPr bwMode="auto">
          <a:xfrm>
            <a:off x="5562600" y="304800"/>
            <a:ext cx="3352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2800" dirty="0">
                <a:solidFill>
                  <a:schemeClr val="bg2"/>
                </a:solidFill>
                <a:cs typeface="Arial" pitchFamily="34" charset="0"/>
              </a:rPr>
              <a:t>Four Components of </a:t>
            </a:r>
            <a:r>
              <a:rPr lang="en-US" sz="2800" dirty="0" smtClean="0">
                <a:solidFill>
                  <a:schemeClr val="bg2"/>
                </a:solidFill>
                <a:cs typeface="Arial" pitchFamily="34" charset="0"/>
              </a:rPr>
              <a:t>Chesapeake Bay NERR in Virginia</a:t>
            </a:r>
            <a:endParaRPr lang="en-US" sz="2800" dirty="0">
              <a:solidFill>
                <a:schemeClr val="bg2"/>
              </a:solidFill>
              <a:cs typeface="Arial" pitchFamily="34" charset="0"/>
            </a:endParaRPr>
          </a:p>
        </p:txBody>
      </p:sp>
    </p:spTree>
    <p:extLst>
      <p:ext uri="{BB962C8B-B14F-4D97-AF65-F5344CB8AC3E}">
        <p14:creationId xmlns:p14="http://schemas.microsoft.com/office/powerpoint/2010/main" val="14449104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88875" y="609600"/>
            <a:ext cx="8229600" cy="819912"/>
          </a:xfrm>
        </p:spPr>
        <p:txBody>
          <a:bodyPr>
            <a:noAutofit/>
          </a:bodyPr>
          <a:lstStyle/>
          <a:p>
            <a:pPr eaLnBrk="1" hangingPunct="1"/>
            <a:r>
              <a:rPr lang="en-US" altLang="en-US" sz="3600" dirty="0" smtClean="0"/>
              <a:t>Chesapeake Bay Sentinel Site Cooperative</a:t>
            </a:r>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8213"/>
            <a:ext cx="5054395"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054395" y="6488668"/>
            <a:ext cx="3664080" cy="369332"/>
          </a:xfrm>
          <a:prstGeom prst="rect">
            <a:avLst/>
          </a:prstGeom>
        </p:spPr>
        <p:txBody>
          <a:bodyPr wrap="none">
            <a:spAutoFit/>
          </a:bodyPr>
          <a:lstStyle/>
          <a:p>
            <a:r>
              <a:rPr lang="en-US" dirty="0"/>
              <a:t>http://www.vims.edu/cbnerr/CBSSC/</a:t>
            </a:r>
          </a:p>
        </p:txBody>
      </p:sp>
      <p:graphicFrame>
        <p:nvGraphicFramePr>
          <p:cNvPr id="3" name="Table 2"/>
          <p:cNvGraphicFramePr>
            <a:graphicFrameLocks noGrp="1"/>
          </p:cNvGraphicFramePr>
          <p:nvPr>
            <p:extLst>
              <p:ext uri="{D42A27DB-BD31-4B8C-83A1-F6EECF244321}">
                <p14:modId xmlns:p14="http://schemas.microsoft.com/office/powerpoint/2010/main" val="476387370"/>
              </p:ext>
            </p:extLst>
          </p:nvPr>
        </p:nvGraphicFramePr>
        <p:xfrm>
          <a:off x="5054395" y="2819400"/>
          <a:ext cx="3886200" cy="2864186"/>
        </p:xfrm>
        <a:graphic>
          <a:graphicData uri="http://schemas.openxmlformats.org/drawingml/2006/table">
            <a:tbl>
              <a:tblPr firstRow="1" bandRow="1">
                <a:tableStyleId>{5C22544A-7EE6-4342-B048-85BDC9FD1C3A}</a:tableStyleId>
              </a:tblPr>
              <a:tblGrid>
                <a:gridCol w="1346405"/>
                <a:gridCol w="2539795"/>
              </a:tblGrid>
              <a:tr h="471973">
                <a:tc>
                  <a:txBody>
                    <a:bodyPr/>
                    <a:lstStyle/>
                    <a:p>
                      <a:endParaRPr lang="en-US" dirty="0"/>
                    </a:p>
                  </a:txBody>
                  <a:tcPr/>
                </a:tc>
                <a:tc>
                  <a:txBody>
                    <a:bodyPr/>
                    <a:lstStyle/>
                    <a:p>
                      <a:r>
                        <a:rPr lang="en-US" dirty="0" smtClean="0"/>
                        <a:t>Current</a:t>
                      </a:r>
                      <a:r>
                        <a:rPr lang="en-US" baseline="0" dirty="0" smtClean="0"/>
                        <a:t> Participants</a:t>
                      </a:r>
                      <a:endParaRPr lang="en-US" dirty="0"/>
                    </a:p>
                  </a:txBody>
                  <a:tcPr/>
                </a:tc>
              </a:tr>
              <a:tr h="471973">
                <a:tc>
                  <a:txBody>
                    <a:bodyPr/>
                    <a:lstStyle/>
                    <a:p>
                      <a:r>
                        <a:rPr lang="en-US" dirty="0" smtClean="0"/>
                        <a:t>Federal</a:t>
                      </a:r>
                      <a:endParaRPr lang="en-US" dirty="0"/>
                    </a:p>
                  </a:txBody>
                  <a:tcPr/>
                </a:tc>
                <a:tc>
                  <a:txBody>
                    <a:bodyPr/>
                    <a:lstStyle/>
                    <a:p>
                      <a:r>
                        <a:rPr lang="en-US" dirty="0" smtClean="0"/>
                        <a:t>NOAA, USGS, USFWS,</a:t>
                      </a:r>
                      <a:r>
                        <a:rPr lang="en-US" baseline="0" dirty="0" smtClean="0"/>
                        <a:t> NPS, EPA, USACE</a:t>
                      </a:r>
                      <a:endParaRPr lang="en-US" dirty="0"/>
                    </a:p>
                  </a:txBody>
                  <a:tcPr/>
                </a:tc>
              </a:tr>
              <a:tr h="471973">
                <a:tc>
                  <a:txBody>
                    <a:bodyPr/>
                    <a:lstStyle/>
                    <a:p>
                      <a:r>
                        <a:rPr lang="en-US" dirty="0" smtClean="0"/>
                        <a:t>State</a:t>
                      </a:r>
                      <a:endParaRPr lang="en-US" dirty="0"/>
                    </a:p>
                  </a:txBody>
                  <a:tcPr/>
                </a:tc>
                <a:tc>
                  <a:txBody>
                    <a:bodyPr/>
                    <a:lstStyle/>
                    <a:p>
                      <a:r>
                        <a:rPr lang="en-US" dirty="0" smtClean="0"/>
                        <a:t>MD DNR, VA DEQ</a:t>
                      </a:r>
                      <a:endParaRPr lang="en-US" dirty="0"/>
                    </a:p>
                  </a:txBody>
                  <a:tcPr/>
                </a:tc>
              </a:tr>
              <a:tr h="471973">
                <a:tc>
                  <a:txBody>
                    <a:bodyPr/>
                    <a:lstStyle/>
                    <a:p>
                      <a:r>
                        <a:rPr lang="en-US" dirty="0" smtClean="0"/>
                        <a:t>Academic</a:t>
                      </a:r>
                      <a:endParaRPr lang="en-US" dirty="0"/>
                    </a:p>
                  </a:txBody>
                  <a:tcPr/>
                </a:tc>
                <a:tc>
                  <a:txBody>
                    <a:bodyPr/>
                    <a:lstStyle/>
                    <a:p>
                      <a:r>
                        <a:rPr lang="en-US" dirty="0" smtClean="0"/>
                        <a:t>UMD, VIMS, ODU, VCU,</a:t>
                      </a:r>
                      <a:r>
                        <a:rPr lang="en-US" baseline="0" dirty="0" smtClean="0"/>
                        <a:t> CNU</a:t>
                      </a:r>
                      <a:endParaRPr lang="en-US" dirty="0"/>
                    </a:p>
                  </a:txBody>
                  <a:tcPr/>
                </a:tc>
              </a:tr>
              <a:tr h="471973">
                <a:tc>
                  <a:txBody>
                    <a:bodyPr/>
                    <a:lstStyle/>
                    <a:p>
                      <a:r>
                        <a:rPr lang="en-US" dirty="0" smtClean="0"/>
                        <a:t>NGO</a:t>
                      </a:r>
                      <a:endParaRPr lang="en-US" dirty="0"/>
                    </a:p>
                  </a:txBody>
                  <a:tcPr/>
                </a:tc>
                <a:tc>
                  <a:txBody>
                    <a:bodyPr/>
                    <a:lstStyle/>
                    <a:p>
                      <a:r>
                        <a:rPr lang="en-US" dirty="0" smtClean="0"/>
                        <a:t>MARACOOS, NWF, TNC, CBF</a:t>
                      </a:r>
                      <a:endParaRPr lang="en-US" dirty="0"/>
                    </a:p>
                  </a:txBody>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704088"/>
            <a:ext cx="8229600" cy="819912"/>
          </a:xfrm>
        </p:spPr>
        <p:txBody>
          <a:bodyPr>
            <a:noAutofit/>
          </a:bodyPr>
          <a:lstStyle/>
          <a:p>
            <a:pPr eaLnBrk="1" hangingPunct="1"/>
            <a:r>
              <a:rPr lang="en-US" altLang="en-US" sz="3600" dirty="0" smtClean="0"/>
              <a:t>Chesapeake Bay Sentinel Site Cooperative</a:t>
            </a:r>
          </a:p>
        </p:txBody>
      </p:sp>
      <p:sp>
        <p:nvSpPr>
          <p:cNvPr id="11267" name="Content Placeholder 2"/>
          <p:cNvSpPr>
            <a:spLocks noGrp="1"/>
          </p:cNvSpPr>
          <p:nvPr>
            <p:ph idx="1"/>
          </p:nvPr>
        </p:nvSpPr>
        <p:spPr/>
        <p:txBody>
          <a:bodyPr>
            <a:normAutofit fontScale="77500" lnSpcReduction="20000"/>
          </a:bodyPr>
          <a:lstStyle/>
          <a:p>
            <a:r>
              <a:rPr lang="en-US" sz="2800" b="1" dirty="0" smtClean="0">
                <a:latin typeface="Times New Roman"/>
              </a:rPr>
              <a:t>GOAL 1</a:t>
            </a:r>
            <a:r>
              <a:rPr lang="en-US" sz="2800" dirty="0" smtClean="0">
                <a:latin typeface="TimesNewRomanPSMT"/>
              </a:rPr>
              <a:t>: </a:t>
            </a:r>
            <a:r>
              <a:rPr lang="en-US" sz="2800" b="1" dirty="0" smtClean="0">
                <a:latin typeface="Times New Roman"/>
              </a:rPr>
              <a:t>Governments, NGOs, and academic institutions have greater access to more reliable and integrated ecosystem and socio-economic data.</a:t>
            </a:r>
          </a:p>
          <a:p>
            <a:endParaRPr lang="en-US" sz="2800" b="1" dirty="0" smtClean="0">
              <a:latin typeface="Times New Roman"/>
            </a:endParaRPr>
          </a:p>
          <a:p>
            <a:r>
              <a:rPr lang="en-US" sz="2800" b="1" dirty="0" smtClean="0">
                <a:latin typeface="Times New Roman"/>
              </a:rPr>
              <a:t>GOAL 2: Local governments and land and natural resource managers have decision support tools to effectively prepare for, respond to, and recover from current and anticipated sea level rise and other related climate change impacts.</a:t>
            </a:r>
          </a:p>
          <a:p>
            <a:endParaRPr lang="en-US" sz="2800" b="1" dirty="0" smtClean="0">
              <a:latin typeface="Times New Roman"/>
            </a:endParaRPr>
          </a:p>
          <a:p>
            <a:r>
              <a:rPr lang="en-US" sz="2800" b="1" dirty="0" smtClean="0">
                <a:latin typeface="Times New Roman"/>
              </a:rPr>
              <a:t>GOAL 3: Coastal stakeholders and the general public understand and trust information on sea level change and coastal inundation hazards, and the severity of related impacts to Chesapeake Bay habitats, ecosystems, and built environments.</a:t>
            </a:r>
            <a:endParaRPr lang="en-US" altLang="en-US" sz="2800" b="1" dirty="0">
              <a:latin typeface="Times New Roman"/>
            </a:endParaRPr>
          </a:p>
        </p:txBody>
      </p:sp>
    </p:spTree>
    <p:extLst>
      <p:ext uri="{BB962C8B-B14F-4D97-AF65-F5344CB8AC3E}">
        <p14:creationId xmlns:p14="http://schemas.microsoft.com/office/powerpoint/2010/main" val="315339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5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2" end="2"/>
                                            </p:txEl>
                                          </p:spTgt>
                                        </p:tgtEl>
                                        <p:attrNameLst>
                                          <p:attrName>style.visibility</p:attrName>
                                        </p:attrNameLst>
                                      </p:cBhvr>
                                      <p:to>
                                        <p:strVal val="visible"/>
                                      </p:to>
                                    </p:set>
                                    <p:animEffect transition="in" filter="fade">
                                      <p:cBhvr>
                                        <p:cTn id="12" dur="500"/>
                                        <p:tgtEl>
                                          <p:spTgt spid="112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7">
                                            <p:txEl>
                                              <p:pRg st="4" end="4"/>
                                            </p:txEl>
                                          </p:spTgt>
                                        </p:tgtEl>
                                        <p:attrNameLst>
                                          <p:attrName>style.visibility</p:attrName>
                                        </p:attrNameLst>
                                      </p:cBhvr>
                                      <p:to>
                                        <p:strVal val="visible"/>
                                      </p:to>
                                    </p:set>
                                    <p:animEffect transition="in" filter="fade">
                                      <p:cBhvr>
                                        <p:cTn id="17" dur="5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2" descr="DSC03368"/>
          <p:cNvPicPr>
            <a:picLocks noChangeAspect="1" noChangeArrowheads="1"/>
          </p:cNvPicPr>
          <p:nvPr/>
        </p:nvPicPr>
        <p:blipFill>
          <a:blip r:embed="rId3" cstate="print"/>
          <a:srcRect/>
          <a:stretch>
            <a:fillRect/>
          </a:stretch>
        </p:blipFill>
        <p:spPr bwMode="auto">
          <a:xfrm>
            <a:off x="2667000" y="533400"/>
            <a:ext cx="4191000" cy="3143250"/>
          </a:xfrm>
          <a:prstGeom prst="rect">
            <a:avLst/>
          </a:prstGeom>
          <a:noFill/>
          <a:ln w="9525">
            <a:noFill/>
            <a:miter lim="800000"/>
            <a:headEnd/>
            <a:tailEnd/>
          </a:ln>
        </p:spPr>
      </p:pic>
      <p:sp>
        <p:nvSpPr>
          <p:cNvPr id="40963" name="Rectangle 2"/>
          <p:cNvSpPr>
            <a:spLocks noGrp="1" noChangeArrowheads="1"/>
          </p:cNvSpPr>
          <p:nvPr>
            <p:ph type="title"/>
          </p:nvPr>
        </p:nvSpPr>
        <p:spPr>
          <a:xfrm>
            <a:off x="0" y="0"/>
            <a:ext cx="8229600" cy="1143000"/>
          </a:xfrm>
        </p:spPr>
        <p:txBody>
          <a:bodyPr/>
          <a:lstStyle/>
          <a:p>
            <a:r>
              <a:rPr lang="en-US" dirty="0" smtClean="0"/>
              <a:t>Chesapeake Bay VA NERR</a:t>
            </a:r>
          </a:p>
        </p:txBody>
      </p:sp>
      <p:pic>
        <p:nvPicPr>
          <p:cNvPr id="40964" name="Picture 7" descr="TC01_28MAR2008-5S"/>
          <p:cNvPicPr>
            <a:picLocks noChangeAspect="1" noChangeArrowheads="1"/>
          </p:cNvPicPr>
          <p:nvPr/>
        </p:nvPicPr>
        <p:blipFill>
          <a:blip r:embed="rId4" cstate="print"/>
          <a:srcRect/>
          <a:stretch>
            <a:fillRect/>
          </a:stretch>
        </p:blipFill>
        <p:spPr bwMode="auto">
          <a:xfrm>
            <a:off x="2514600" y="3568700"/>
            <a:ext cx="4386263" cy="3289300"/>
          </a:xfrm>
          <a:prstGeom prst="rect">
            <a:avLst/>
          </a:prstGeom>
          <a:noFill/>
          <a:ln w="9525">
            <a:noFill/>
            <a:miter lim="800000"/>
            <a:headEnd/>
            <a:tailEnd/>
          </a:ln>
        </p:spPr>
      </p:pic>
      <p:pic>
        <p:nvPicPr>
          <p:cNvPr id="40965" name="Picture 11" descr="DSC03357"/>
          <p:cNvPicPr>
            <a:picLocks noChangeAspect="1" noChangeArrowheads="1"/>
          </p:cNvPicPr>
          <p:nvPr/>
        </p:nvPicPr>
        <p:blipFill>
          <a:blip r:embed="rId5" cstate="print"/>
          <a:srcRect/>
          <a:stretch>
            <a:fillRect/>
          </a:stretch>
        </p:blipFill>
        <p:spPr bwMode="auto">
          <a:xfrm>
            <a:off x="0" y="1371600"/>
            <a:ext cx="2667000" cy="2000250"/>
          </a:xfrm>
          <a:prstGeom prst="rect">
            <a:avLst/>
          </a:prstGeom>
          <a:noFill/>
          <a:ln w="9525">
            <a:noFill/>
            <a:miter lim="800000"/>
            <a:headEnd/>
            <a:tailEnd/>
          </a:ln>
        </p:spPr>
      </p:pic>
      <p:pic>
        <p:nvPicPr>
          <p:cNvPr id="40966" name="Picture 13" descr="DSC03374"/>
          <p:cNvPicPr>
            <a:picLocks noChangeAspect="1" noChangeArrowheads="1"/>
          </p:cNvPicPr>
          <p:nvPr/>
        </p:nvPicPr>
        <p:blipFill>
          <a:blip r:embed="rId6" cstate="print"/>
          <a:srcRect/>
          <a:stretch>
            <a:fillRect/>
          </a:stretch>
        </p:blipFill>
        <p:spPr bwMode="auto">
          <a:xfrm>
            <a:off x="6683374" y="1066800"/>
            <a:ext cx="2460625" cy="2819400"/>
          </a:xfrm>
          <a:prstGeom prst="rect">
            <a:avLst/>
          </a:prstGeom>
          <a:noFill/>
          <a:ln w="9525">
            <a:noFill/>
            <a:miter lim="800000"/>
            <a:headEnd/>
            <a:tailEnd/>
          </a:ln>
        </p:spPr>
      </p:pic>
      <p:pic>
        <p:nvPicPr>
          <p:cNvPr id="40967" name="Picture 14" descr="DSC03385"/>
          <p:cNvPicPr>
            <a:picLocks noChangeAspect="1" noChangeArrowheads="1"/>
          </p:cNvPicPr>
          <p:nvPr/>
        </p:nvPicPr>
        <p:blipFill>
          <a:blip r:embed="rId7" cstate="print"/>
          <a:srcRect/>
          <a:stretch>
            <a:fillRect/>
          </a:stretch>
        </p:blipFill>
        <p:spPr bwMode="auto">
          <a:xfrm>
            <a:off x="6915150" y="3886200"/>
            <a:ext cx="2228850" cy="2971800"/>
          </a:xfrm>
          <a:prstGeom prst="rect">
            <a:avLst/>
          </a:prstGeom>
          <a:noFill/>
          <a:ln w="9525">
            <a:noFill/>
            <a:miter lim="800000"/>
            <a:headEnd/>
            <a:tailEnd/>
          </a:ln>
        </p:spPr>
      </p:pic>
      <p:pic>
        <p:nvPicPr>
          <p:cNvPr id="40968" name="Picture 15" descr="DSC03405"/>
          <p:cNvPicPr>
            <a:picLocks noChangeAspect="1" noChangeArrowheads="1"/>
          </p:cNvPicPr>
          <p:nvPr/>
        </p:nvPicPr>
        <p:blipFill>
          <a:blip r:embed="rId8" cstate="print"/>
          <a:srcRect/>
          <a:stretch>
            <a:fillRect/>
          </a:stretch>
        </p:blipFill>
        <p:spPr bwMode="auto">
          <a:xfrm>
            <a:off x="0" y="3352800"/>
            <a:ext cx="2628900" cy="3505200"/>
          </a:xfrm>
          <a:prstGeom prst="rect">
            <a:avLst/>
          </a:prstGeom>
          <a:noFill/>
          <a:ln w="9525">
            <a:noFill/>
            <a:miter lim="800000"/>
            <a:headEnd/>
            <a:tailEnd/>
          </a:ln>
        </p:spPr>
      </p:pic>
    </p:spTree>
    <p:extLst>
      <p:ext uri="{BB962C8B-B14F-4D97-AF65-F5344CB8AC3E}">
        <p14:creationId xmlns:p14="http://schemas.microsoft.com/office/powerpoint/2010/main" val="11206275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a:spLocks/>
          </p:cNvSpPr>
          <p:nvPr/>
        </p:nvSpPr>
        <p:spPr bwMode="auto">
          <a:xfrm>
            <a:off x="4763" y="3830638"/>
            <a:ext cx="6450012" cy="3167062"/>
          </a:xfrm>
          <a:custGeom>
            <a:avLst/>
            <a:gdLst>
              <a:gd name="T0" fmla="*/ 0 w 4063"/>
              <a:gd name="T1" fmla="*/ 2147483647 h 1995"/>
              <a:gd name="T2" fmla="*/ 0 w 4063"/>
              <a:gd name="T3" fmla="*/ 2147483647 h 1995"/>
              <a:gd name="T4" fmla="*/ 2147483647 w 4063"/>
              <a:gd name="T5" fmla="*/ 2147483647 h 1995"/>
              <a:gd name="T6" fmla="*/ 2147483647 w 4063"/>
              <a:gd name="T7" fmla="*/ 2147483647 h 1995"/>
              <a:gd name="T8" fmla="*/ 2147483647 w 4063"/>
              <a:gd name="T9" fmla="*/ 2147483647 h 1995"/>
              <a:gd name="T10" fmla="*/ 2147483647 w 4063"/>
              <a:gd name="T11" fmla="*/ 2147483647 h 1995"/>
              <a:gd name="T12" fmla="*/ 2147483647 w 4063"/>
              <a:gd name="T13" fmla="*/ 2147483647 h 1995"/>
              <a:gd name="T14" fmla="*/ 2147483647 w 4063"/>
              <a:gd name="T15" fmla="*/ 2147483647 h 1995"/>
              <a:gd name="T16" fmla="*/ 2147483647 w 4063"/>
              <a:gd name="T17" fmla="*/ 2147483647 h 1995"/>
              <a:gd name="T18" fmla="*/ 2147483647 w 4063"/>
              <a:gd name="T19" fmla="*/ 2147483647 h 1995"/>
              <a:gd name="T20" fmla="*/ 2147483647 w 4063"/>
              <a:gd name="T21" fmla="*/ 2147483647 h 1995"/>
              <a:gd name="T22" fmla="*/ 2147483647 w 4063"/>
              <a:gd name="T23" fmla="*/ 2147483647 h 1995"/>
              <a:gd name="T24" fmla="*/ 2147483647 w 4063"/>
              <a:gd name="T25" fmla="*/ 2147483647 h 1995"/>
              <a:gd name="T26" fmla="*/ 2147483647 w 4063"/>
              <a:gd name="T27" fmla="*/ 2147483647 h 1995"/>
              <a:gd name="T28" fmla="*/ 2147483647 w 4063"/>
              <a:gd name="T29" fmla="*/ 2147483647 h 1995"/>
              <a:gd name="T30" fmla="*/ 2147483647 w 4063"/>
              <a:gd name="T31" fmla="*/ 2147483647 h 1995"/>
              <a:gd name="T32" fmla="*/ 2147483647 w 4063"/>
              <a:gd name="T33" fmla="*/ 2147483647 h 1995"/>
              <a:gd name="T34" fmla="*/ 2147483647 w 4063"/>
              <a:gd name="T35" fmla="*/ 2147483647 h 1995"/>
              <a:gd name="T36" fmla="*/ 2147483647 w 4063"/>
              <a:gd name="T37" fmla="*/ 2147483647 h 1995"/>
              <a:gd name="T38" fmla="*/ 2147483647 w 4063"/>
              <a:gd name="T39" fmla="*/ 2147483647 h 1995"/>
              <a:gd name="T40" fmla="*/ 2147483647 w 4063"/>
              <a:gd name="T41" fmla="*/ 2147483647 h 1995"/>
              <a:gd name="T42" fmla="*/ 2147483647 w 4063"/>
              <a:gd name="T43" fmla="*/ 2147483647 h 1995"/>
              <a:gd name="T44" fmla="*/ 2147483647 w 4063"/>
              <a:gd name="T45" fmla="*/ 2147483647 h 1995"/>
              <a:gd name="T46" fmla="*/ 2147483647 w 4063"/>
              <a:gd name="T47" fmla="*/ 2147483647 h 1995"/>
              <a:gd name="T48" fmla="*/ 2147483647 w 4063"/>
              <a:gd name="T49" fmla="*/ 2147483647 h 1995"/>
              <a:gd name="T50" fmla="*/ 2147483647 w 4063"/>
              <a:gd name="T51" fmla="*/ 2147483647 h 1995"/>
              <a:gd name="T52" fmla="*/ 2147483647 w 4063"/>
              <a:gd name="T53" fmla="*/ 2147483647 h 1995"/>
              <a:gd name="T54" fmla="*/ 2147483647 w 4063"/>
              <a:gd name="T55" fmla="*/ 2147483647 h 1995"/>
              <a:gd name="T56" fmla="*/ 2147483647 w 4063"/>
              <a:gd name="T57" fmla="*/ 2147483647 h 1995"/>
              <a:gd name="T58" fmla="*/ 2147483647 w 4063"/>
              <a:gd name="T59" fmla="*/ 2147483647 h 1995"/>
              <a:gd name="T60" fmla="*/ 2147483647 w 4063"/>
              <a:gd name="T61" fmla="*/ 2147483647 h 1995"/>
              <a:gd name="T62" fmla="*/ 2147483647 w 4063"/>
              <a:gd name="T63" fmla="*/ 2147483647 h 1995"/>
              <a:gd name="T64" fmla="*/ 2147483647 w 4063"/>
              <a:gd name="T65" fmla="*/ 2147483647 h 1995"/>
              <a:gd name="T66" fmla="*/ 2147483647 w 4063"/>
              <a:gd name="T67" fmla="*/ 2147483647 h 1995"/>
              <a:gd name="T68" fmla="*/ 2147483647 w 4063"/>
              <a:gd name="T69" fmla="*/ 2147483647 h 1995"/>
              <a:gd name="T70" fmla="*/ 2147483647 w 4063"/>
              <a:gd name="T71" fmla="*/ 2147483647 h 1995"/>
              <a:gd name="T72" fmla="*/ 2147483647 w 4063"/>
              <a:gd name="T73" fmla="*/ 2147483647 h 1995"/>
              <a:gd name="T74" fmla="*/ 2147483647 w 4063"/>
              <a:gd name="T75" fmla="*/ 2147483647 h 1995"/>
              <a:gd name="T76" fmla="*/ 2147483647 w 4063"/>
              <a:gd name="T77" fmla="*/ 2147483647 h 1995"/>
              <a:gd name="T78" fmla="*/ 2147483647 w 4063"/>
              <a:gd name="T79" fmla="*/ 2147483647 h 1995"/>
              <a:gd name="T80" fmla="*/ 2147483647 w 4063"/>
              <a:gd name="T81" fmla="*/ 2147483647 h 1995"/>
              <a:gd name="T82" fmla="*/ 2147483647 w 4063"/>
              <a:gd name="T83" fmla="*/ 2147483647 h 1995"/>
              <a:gd name="T84" fmla="*/ 2147483647 w 4063"/>
              <a:gd name="T85" fmla="*/ 0 h 1995"/>
              <a:gd name="T86" fmla="*/ 2147483647 w 4063"/>
              <a:gd name="T87" fmla="*/ 2147483647 h 1995"/>
              <a:gd name="T88" fmla="*/ 2147483647 w 4063"/>
              <a:gd name="T89" fmla="*/ 2147483647 h 1995"/>
              <a:gd name="T90" fmla="*/ 0 w 4063"/>
              <a:gd name="T91" fmla="*/ 2147483647 h 19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63"/>
              <a:gd name="T139" fmla="*/ 0 h 1995"/>
              <a:gd name="T140" fmla="*/ 4063 w 4063"/>
              <a:gd name="T141" fmla="*/ 1995 h 199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63" h="1995">
                <a:moveTo>
                  <a:pt x="0" y="1980"/>
                </a:moveTo>
                <a:lnTo>
                  <a:pt x="0" y="75"/>
                </a:lnTo>
                <a:lnTo>
                  <a:pt x="49" y="78"/>
                </a:lnTo>
                <a:cubicBezTo>
                  <a:pt x="67" y="72"/>
                  <a:pt x="85" y="40"/>
                  <a:pt x="108" y="39"/>
                </a:cubicBezTo>
                <a:cubicBezTo>
                  <a:pt x="131" y="38"/>
                  <a:pt x="160" y="64"/>
                  <a:pt x="190" y="69"/>
                </a:cubicBezTo>
                <a:cubicBezTo>
                  <a:pt x="220" y="74"/>
                  <a:pt x="255" y="75"/>
                  <a:pt x="286" y="69"/>
                </a:cubicBezTo>
                <a:cubicBezTo>
                  <a:pt x="317" y="63"/>
                  <a:pt x="343" y="29"/>
                  <a:pt x="377" y="30"/>
                </a:cubicBezTo>
                <a:cubicBezTo>
                  <a:pt x="411" y="31"/>
                  <a:pt x="455" y="74"/>
                  <a:pt x="492" y="74"/>
                </a:cubicBezTo>
                <a:cubicBezTo>
                  <a:pt x="529" y="74"/>
                  <a:pt x="566" y="32"/>
                  <a:pt x="600" y="32"/>
                </a:cubicBezTo>
                <a:cubicBezTo>
                  <a:pt x="634" y="32"/>
                  <a:pt x="662" y="77"/>
                  <a:pt x="698" y="76"/>
                </a:cubicBezTo>
                <a:cubicBezTo>
                  <a:pt x="734" y="75"/>
                  <a:pt x="784" y="27"/>
                  <a:pt x="819" y="26"/>
                </a:cubicBezTo>
                <a:cubicBezTo>
                  <a:pt x="854" y="25"/>
                  <a:pt x="875" y="71"/>
                  <a:pt x="908" y="69"/>
                </a:cubicBezTo>
                <a:cubicBezTo>
                  <a:pt x="941" y="67"/>
                  <a:pt x="979" y="17"/>
                  <a:pt x="1017" y="17"/>
                </a:cubicBezTo>
                <a:cubicBezTo>
                  <a:pt x="1055" y="17"/>
                  <a:pt x="1100" y="70"/>
                  <a:pt x="1136" y="71"/>
                </a:cubicBezTo>
                <a:cubicBezTo>
                  <a:pt x="1172" y="72"/>
                  <a:pt x="1203" y="22"/>
                  <a:pt x="1236" y="21"/>
                </a:cubicBezTo>
                <a:cubicBezTo>
                  <a:pt x="1269" y="20"/>
                  <a:pt x="1301" y="63"/>
                  <a:pt x="1333" y="65"/>
                </a:cubicBezTo>
                <a:cubicBezTo>
                  <a:pt x="1365" y="67"/>
                  <a:pt x="1401" y="34"/>
                  <a:pt x="1429" y="34"/>
                </a:cubicBezTo>
                <a:cubicBezTo>
                  <a:pt x="1457" y="34"/>
                  <a:pt x="1469" y="65"/>
                  <a:pt x="1502" y="65"/>
                </a:cubicBezTo>
                <a:cubicBezTo>
                  <a:pt x="1535" y="65"/>
                  <a:pt x="1593" y="31"/>
                  <a:pt x="1630" y="32"/>
                </a:cubicBezTo>
                <a:cubicBezTo>
                  <a:pt x="1667" y="33"/>
                  <a:pt x="1685" y="70"/>
                  <a:pt x="1724" y="69"/>
                </a:cubicBezTo>
                <a:cubicBezTo>
                  <a:pt x="1763" y="68"/>
                  <a:pt x="1828" y="24"/>
                  <a:pt x="1865" y="23"/>
                </a:cubicBezTo>
                <a:cubicBezTo>
                  <a:pt x="1902" y="22"/>
                  <a:pt x="1909" y="64"/>
                  <a:pt x="1949" y="63"/>
                </a:cubicBezTo>
                <a:cubicBezTo>
                  <a:pt x="1989" y="62"/>
                  <a:pt x="2064" y="21"/>
                  <a:pt x="2105" y="19"/>
                </a:cubicBezTo>
                <a:cubicBezTo>
                  <a:pt x="2146" y="17"/>
                  <a:pt x="2161" y="50"/>
                  <a:pt x="2193" y="51"/>
                </a:cubicBezTo>
                <a:cubicBezTo>
                  <a:pt x="2225" y="52"/>
                  <a:pt x="2260" y="20"/>
                  <a:pt x="2297" y="23"/>
                </a:cubicBezTo>
                <a:cubicBezTo>
                  <a:pt x="2334" y="26"/>
                  <a:pt x="2366" y="73"/>
                  <a:pt x="2413" y="71"/>
                </a:cubicBezTo>
                <a:cubicBezTo>
                  <a:pt x="2460" y="69"/>
                  <a:pt x="2536" y="12"/>
                  <a:pt x="2577" y="11"/>
                </a:cubicBezTo>
                <a:cubicBezTo>
                  <a:pt x="2618" y="10"/>
                  <a:pt x="2627" y="65"/>
                  <a:pt x="2657" y="67"/>
                </a:cubicBezTo>
                <a:cubicBezTo>
                  <a:pt x="2687" y="69"/>
                  <a:pt x="2728" y="23"/>
                  <a:pt x="2757" y="23"/>
                </a:cubicBezTo>
                <a:cubicBezTo>
                  <a:pt x="2786" y="23"/>
                  <a:pt x="2795" y="67"/>
                  <a:pt x="2829" y="67"/>
                </a:cubicBezTo>
                <a:cubicBezTo>
                  <a:pt x="2863" y="67"/>
                  <a:pt x="2922" y="23"/>
                  <a:pt x="2961" y="23"/>
                </a:cubicBezTo>
                <a:cubicBezTo>
                  <a:pt x="3000" y="23"/>
                  <a:pt x="3028" y="67"/>
                  <a:pt x="3061" y="67"/>
                </a:cubicBezTo>
                <a:cubicBezTo>
                  <a:pt x="3094" y="67"/>
                  <a:pt x="3120" y="22"/>
                  <a:pt x="3157" y="23"/>
                </a:cubicBezTo>
                <a:cubicBezTo>
                  <a:pt x="3194" y="24"/>
                  <a:pt x="3245" y="73"/>
                  <a:pt x="3281" y="71"/>
                </a:cubicBezTo>
                <a:cubicBezTo>
                  <a:pt x="3317" y="69"/>
                  <a:pt x="3344" y="12"/>
                  <a:pt x="3373" y="11"/>
                </a:cubicBezTo>
                <a:cubicBezTo>
                  <a:pt x="3402" y="10"/>
                  <a:pt x="3425" y="61"/>
                  <a:pt x="3457" y="63"/>
                </a:cubicBezTo>
                <a:cubicBezTo>
                  <a:pt x="3489" y="65"/>
                  <a:pt x="3537" y="21"/>
                  <a:pt x="3565" y="23"/>
                </a:cubicBezTo>
                <a:cubicBezTo>
                  <a:pt x="3593" y="25"/>
                  <a:pt x="3599" y="80"/>
                  <a:pt x="3627" y="78"/>
                </a:cubicBezTo>
                <a:cubicBezTo>
                  <a:pt x="3655" y="76"/>
                  <a:pt x="3707" y="16"/>
                  <a:pt x="3734" y="13"/>
                </a:cubicBezTo>
                <a:cubicBezTo>
                  <a:pt x="3761" y="10"/>
                  <a:pt x="3766" y="62"/>
                  <a:pt x="3789" y="61"/>
                </a:cubicBezTo>
                <a:cubicBezTo>
                  <a:pt x="3812" y="60"/>
                  <a:pt x="3846" y="3"/>
                  <a:pt x="3871" y="6"/>
                </a:cubicBezTo>
                <a:cubicBezTo>
                  <a:pt x="3896" y="9"/>
                  <a:pt x="3908" y="83"/>
                  <a:pt x="3940" y="82"/>
                </a:cubicBezTo>
                <a:lnTo>
                  <a:pt x="4063" y="0"/>
                </a:lnTo>
                <a:lnTo>
                  <a:pt x="4063" y="1995"/>
                </a:lnTo>
                <a:lnTo>
                  <a:pt x="1908" y="1992"/>
                </a:lnTo>
                <a:lnTo>
                  <a:pt x="0" y="1980"/>
                </a:lnTo>
                <a:close/>
              </a:path>
            </a:pathLst>
          </a:custGeom>
          <a:gradFill rotWithShape="1">
            <a:gsLst>
              <a:gs pos="0">
                <a:srgbClr val="99CCFF"/>
              </a:gs>
              <a:gs pos="100000">
                <a:srgbClr val="0000FF"/>
              </a:gs>
            </a:gsLst>
            <a:lin ang="5400000" scaled="1"/>
          </a:gradFill>
          <a:ln w="9525">
            <a:solidFill>
              <a:schemeClr val="accent1"/>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418" name="Freeform 83"/>
          <p:cNvSpPr>
            <a:spLocks/>
          </p:cNvSpPr>
          <p:nvPr/>
        </p:nvSpPr>
        <p:spPr bwMode="auto">
          <a:xfrm>
            <a:off x="2745683" y="3625951"/>
            <a:ext cx="6385620" cy="3571233"/>
          </a:xfrm>
          <a:custGeom>
            <a:avLst/>
            <a:gdLst>
              <a:gd name="T0" fmla="*/ 0 w 5752"/>
              <a:gd name="T1" fmla="*/ 2147483647 h 2848"/>
              <a:gd name="T2" fmla="*/ 0 w 5752"/>
              <a:gd name="T3" fmla="*/ 2147483647 h 2848"/>
              <a:gd name="T4" fmla="*/ 2147483647 w 5752"/>
              <a:gd name="T5" fmla="*/ 2147483647 h 2848"/>
              <a:gd name="T6" fmla="*/ 2147483647 w 5752"/>
              <a:gd name="T7" fmla="*/ 2147483647 h 2848"/>
              <a:gd name="T8" fmla="*/ 2147483647 w 5752"/>
              <a:gd name="T9" fmla="*/ 2147483647 h 2848"/>
              <a:gd name="T10" fmla="*/ 2147483647 w 5752"/>
              <a:gd name="T11" fmla="*/ 2147483647 h 2848"/>
              <a:gd name="T12" fmla="*/ 2147483647 w 5752"/>
              <a:gd name="T13" fmla="*/ 2147483647 h 2848"/>
              <a:gd name="T14" fmla="*/ 2147483647 w 5752"/>
              <a:gd name="T15" fmla="*/ 2147483647 h 2848"/>
              <a:gd name="T16" fmla="*/ 2147483647 w 5752"/>
              <a:gd name="T17" fmla="*/ 2147483647 h 2848"/>
              <a:gd name="T18" fmla="*/ 2147483647 w 5752"/>
              <a:gd name="T19" fmla="*/ 2147483647 h 2848"/>
              <a:gd name="T20" fmla="*/ 2147483647 w 5752"/>
              <a:gd name="T21" fmla="*/ 2147483647 h 2848"/>
              <a:gd name="T22" fmla="*/ 2147483647 w 5752"/>
              <a:gd name="T23" fmla="*/ 2147483647 h 2848"/>
              <a:gd name="T24" fmla="*/ 2147483647 w 5752"/>
              <a:gd name="T25" fmla="*/ 2147483647 h 2848"/>
              <a:gd name="T26" fmla="*/ 2147483647 w 5752"/>
              <a:gd name="T27" fmla="*/ 2147483647 h 2848"/>
              <a:gd name="T28" fmla="*/ 2147483647 w 5752"/>
              <a:gd name="T29" fmla="*/ 2147483647 h 2848"/>
              <a:gd name="T30" fmla="*/ 2147483647 w 5752"/>
              <a:gd name="T31" fmla="*/ 2147483647 h 2848"/>
              <a:gd name="T32" fmla="*/ 2147483647 w 5752"/>
              <a:gd name="T33" fmla="*/ 2147483647 h 2848"/>
              <a:gd name="T34" fmla="*/ 2147483647 w 5752"/>
              <a:gd name="T35" fmla="*/ 2147483647 h 2848"/>
              <a:gd name="T36" fmla="*/ 2147483647 w 5752"/>
              <a:gd name="T37" fmla="*/ 2147483647 h 2848"/>
              <a:gd name="T38" fmla="*/ 2147483647 w 5752"/>
              <a:gd name="T39" fmla="*/ 2147483647 h 2848"/>
              <a:gd name="T40" fmla="*/ 2147483647 w 5752"/>
              <a:gd name="T41" fmla="*/ 2147483647 h 2848"/>
              <a:gd name="T42" fmla="*/ 2147483647 w 5752"/>
              <a:gd name="T43" fmla="*/ 2147483647 h 2848"/>
              <a:gd name="T44" fmla="*/ 2147483647 w 5752"/>
              <a:gd name="T45" fmla="*/ 2147483647 h 2848"/>
              <a:gd name="T46" fmla="*/ 2147483647 w 5752"/>
              <a:gd name="T47" fmla="*/ 2147483647 h 2848"/>
              <a:gd name="T48" fmla="*/ 2147483647 w 5752"/>
              <a:gd name="T49" fmla="*/ 2147483647 h 2848"/>
              <a:gd name="T50" fmla="*/ 2147483647 w 5752"/>
              <a:gd name="T51" fmla="*/ 2147483647 h 2848"/>
              <a:gd name="T52" fmla="*/ 2147483647 w 5752"/>
              <a:gd name="T53" fmla="*/ 2147483647 h 2848"/>
              <a:gd name="T54" fmla="*/ 2147483647 w 5752"/>
              <a:gd name="T55" fmla="*/ 2147483647 h 2848"/>
              <a:gd name="T56" fmla="*/ 2147483647 w 5752"/>
              <a:gd name="T57" fmla="*/ 2147483647 h 2848"/>
              <a:gd name="T58" fmla="*/ 2147483647 w 5752"/>
              <a:gd name="T59" fmla="*/ 2147483647 h 2848"/>
              <a:gd name="T60" fmla="*/ 2147483647 w 5752"/>
              <a:gd name="T61" fmla="*/ 2147483647 h 2848"/>
              <a:gd name="T62" fmla="*/ 2147483647 w 5752"/>
              <a:gd name="T63" fmla="*/ 2147483647 h 2848"/>
              <a:gd name="T64" fmla="*/ 2147483647 w 5752"/>
              <a:gd name="T65" fmla="*/ 2147483647 h 2848"/>
              <a:gd name="T66" fmla="*/ 2147483647 w 5752"/>
              <a:gd name="T67" fmla="*/ 2147483647 h 2848"/>
              <a:gd name="T68" fmla="*/ 2147483647 w 5752"/>
              <a:gd name="T69" fmla="*/ 2147483647 h 2848"/>
              <a:gd name="T70" fmla="*/ 2147483647 w 5752"/>
              <a:gd name="T71" fmla="*/ 2147483647 h 2848"/>
              <a:gd name="T72" fmla="*/ 2147483647 w 5752"/>
              <a:gd name="T73" fmla="*/ 2147483647 h 2848"/>
              <a:gd name="T74" fmla="*/ 2147483647 w 5752"/>
              <a:gd name="T75" fmla="*/ 0 h 2848"/>
              <a:gd name="T76" fmla="*/ 2147483647 w 5752"/>
              <a:gd name="T77" fmla="*/ 2147483647 h 2848"/>
              <a:gd name="T78" fmla="*/ 0 w 5752"/>
              <a:gd name="T79" fmla="*/ 2147483647 h 28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752"/>
              <a:gd name="T121" fmla="*/ 0 h 2848"/>
              <a:gd name="T122" fmla="*/ 5752 w 5752"/>
              <a:gd name="T123" fmla="*/ 2848 h 2848"/>
              <a:gd name="connsiteX0" fmla="*/ 0 w 10000"/>
              <a:gd name="connsiteY0" fmla="*/ 9888 h 9944"/>
              <a:gd name="connsiteX1" fmla="*/ 0 w 10000"/>
              <a:gd name="connsiteY1" fmla="*/ 6938 h 9944"/>
              <a:gd name="connsiteX2" fmla="*/ 296 w 10000"/>
              <a:gd name="connsiteY2" fmla="*/ 6910 h 9944"/>
              <a:gd name="connsiteX3" fmla="*/ 494 w 10000"/>
              <a:gd name="connsiteY3" fmla="*/ 6882 h 9944"/>
              <a:gd name="connsiteX4" fmla="*/ 789 w 10000"/>
              <a:gd name="connsiteY4" fmla="*/ 6798 h 9944"/>
              <a:gd name="connsiteX5" fmla="*/ 930 w 10000"/>
              <a:gd name="connsiteY5" fmla="*/ 6770 h 9944"/>
              <a:gd name="connsiteX6" fmla="*/ 1113 w 10000"/>
              <a:gd name="connsiteY6" fmla="*/ 6686 h 9944"/>
              <a:gd name="connsiteX7" fmla="*/ 1394 w 10000"/>
              <a:gd name="connsiteY7" fmla="*/ 6545 h 9944"/>
              <a:gd name="connsiteX8" fmla="*/ 1690 w 10000"/>
              <a:gd name="connsiteY8" fmla="*/ 6264 h 9944"/>
              <a:gd name="connsiteX9" fmla="*/ 1944 w 10000"/>
              <a:gd name="connsiteY9" fmla="*/ 5927 h 9944"/>
              <a:gd name="connsiteX10" fmla="*/ 2156 w 10000"/>
              <a:gd name="connsiteY10" fmla="*/ 5506 h 9944"/>
              <a:gd name="connsiteX11" fmla="*/ 2324 w 10000"/>
              <a:gd name="connsiteY11" fmla="*/ 5084 h 9944"/>
              <a:gd name="connsiteX12" fmla="*/ 2493 w 10000"/>
              <a:gd name="connsiteY12" fmla="*/ 4624 h 9944"/>
              <a:gd name="connsiteX13" fmla="*/ 2611 w 10000"/>
              <a:gd name="connsiteY13" fmla="*/ 4287 h 9944"/>
              <a:gd name="connsiteX14" fmla="*/ 2790 w 10000"/>
              <a:gd name="connsiteY14" fmla="*/ 3726 h 9944"/>
              <a:gd name="connsiteX15" fmla="*/ 2957 w 10000"/>
              <a:gd name="connsiteY15" fmla="*/ 3118 h 9944"/>
              <a:gd name="connsiteX16" fmla="*/ 3084 w 10000"/>
              <a:gd name="connsiteY16" fmla="*/ 2809 h 9944"/>
              <a:gd name="connsiteX17" fmla="*/ 3282 w 10000"/>
              <a:gd name="connsiteY17" fmla="*/ 2669 h 9944"/>
              <a:gd name="connsiteX18" fmla="*/ 3634 w 10000"/>
              <a:gd name="connsiteY18" fmla="*/ 2528 h 9944"/>
              <a:gd name="connsiteX19" fmla="*/ 4028 w 10000"/>
              <a:gd name="connsiteY19" fmla="*/ 2528 h 9944"/>
              <a:gd name="connsiteX20" fmla="*/ 4352 w 10000"/>
              <a:gd name="connsiteY20" fmla="*/ 2500 h 9944"/>
              <a:gd name="connsiteX21" fmla="*/ 4677 w 10000"/>
              <a:gd name="connsiteY21" fmla="*/ 2472 h 9944"/>
              <a:gd name="connsiteX22" fmla="*/ 5155 w 10000"/>
              <a:gd name="connsiteY22" fmla="*/ 2472 h 9944"/>
              <a:gd name="connsiteX23" fmla="*/ 5337 w 10000"/>
              <a:gd name="connsiteY23" fmla="*/ 2500 h 9944"/>
              <a:gd name="connsiteX24" fmla="*/ 5508 w 10000"/>
              <a:gd name="connsiteY24" fmla="*/ 2500 h 9944"/>
              <a:gd name="connsiteX25" fmla="*/ 5958 w 10000"/>
              <a:gd name="connsiteY25" fmla="*/ 2332 h 9944"/>
              <a:gd name="connsiteX26" fmla="*/ 6466 w 10000"/>
              <a:gd name="connsiteY26" fmla="*/ 2163 h 9944"/>
              <a:gd name="connsiteX27" fmla="*/ 6916 w 10000"/>
              <a:gd name="connsiteY27" fmla="*/ 1910 h 9944"/>
              <a:gd name="connsiteX28" fmla="*/ 7253 w 10000"/>
              <a:gd name="connsiteY28" fmla="*/ 1826 h 9944"/>
              <a:gd name="connsiteX29" fmla="*/ 7465 w 10000"/>
              <a:gd name="connsiteY29" fmla="*/ 1573 h 9944"/>
              <a:gd name="connsiteX30" fmla="*/ 7563 w 10000"/>
              <a:gd name="connsiteY30" fmla="*/ 1348 h 9944"/>
              <a:gd name="connsiteX31" fmla="*/ 7809 w 10000"/>
              <a:gd name="connsiteY31" fmla="*/ 980 h 9944"/>
              <a:gd name="connsiteX32" fmla="*/ 8032 w 10000"/>
              <a:gd name="connsiteY32" fmla="*/ 741 h 9944"/>
              <a:gd name="connsiteX33" fmla="*/ 8296 w 10000"/>
              <a:gd name="connsiteY33" fmla="*/ 450 h 9944"/>
              <a:gd name="connsiteX34" fmla="*/ 8564 w 10000"/>
              <a:gd name="connsiteY34" fmla="*/ 253 h 9944"/>
              <a:gd name="connsiteX35" fmla="*/ 8986 w 10000"/>
              <a:gd name="connsiteY35" fmla="*/ 141 h 9944"/>
              <a:gd name="connsiteX36" fmla="*/ 9409 w 10000"/>
              <a:gd name="connsiteY36" fmla="*/ 0 h 9944"/>
              <a:gd name="connsiteX37" fmla="*/ 7370 w 10000"/>
              <a:gd name="connsiteY37" fmla="*/ 5841 h 9944"/>
              <a:gd name="connsiteX38" fmla="*/ 10000 w 10000"/>
              <a:gd name="connsiteY38" fmla="*/ 9944 h 9944"/>
              <a:gd name="connsiteX39" fmla="*/ 0 w 10000"/>
              <a:gd name="connsiteY39" fmla="*/ 9888 h 9944"/>
              <a:gd name="connsiteX0" fmla="*/ 0 w 10000"/>
              <a:gd name="connsiteY0" fmla="*/ 9802 h 9858"/>
              <a:gd name="connsiteX1" fmla="*/ 0 w 10000"/>
              <a:gd name="connsiteY1" fmla="*/ 6835 h 9858"/>
              <a:gd name="connsiteX2" fmla="*/ 296 w 10000"/>
              <a:gd name="connsiteY2" fmla="*/ 6807 h 9858"/>
              <a:gd name="connsiteX3" fmla="*/ 494 w 10000"/>
              <a:gd name="connsiteY3" fmla="*/ 6779 h 9858"/>
              <a:gd name="connsiteX4" fmla="*/ 789 w 10000"/>
              <a:gd name="connsiteY4" fmla="*/ 6694 h 9858"/>
              <a:gd name="connsiteX5" fmla="*/ 930 w 10000"/>
              <a:gd name="connsiteY5" fmla="*/ 6666 h 9858"/>
              <a:gd name="connsiteX6" fmla="*/ 1113 w 10000"/>
              <a:gd name="connsiteY6" fmla="*/ 6582 h 9858"/>
              <a:gd name="connsiteX7" fmla="*/ 1394 w 10000"/>
              <a:gd name="connsiteY7" fmla="*/ 6440 h 9858"/>
              <a:gd name="connsiteX8" fmla="*/ 1690 w 10000"/>
              <a:gd name="connsiteY8" fmla="*/ 6157 h 9858"/>
              <a:gd name="connsiteX9" fmla="*/ 1944 w 10000"/>
              <a:gd name="connsiteY9" fmla="*/ 5818 h 9858"/>
              <a:gd name="connsiteX10" fmla="*/ 2156 w 10000"/>
              <a:gd name="connsiteY10" fmla="*/ 5395 h 9858"/>
              <a:gd name="connsiteX11" fmla="*/ 2324 w 10000"/>
              <a:gd name="connsiteY11" fmla="*/ 4971 h 9858"/>
              <a:gd name="connsiteX12" fmla="*/ 2493 w 10000"/>
              <a:gd name="connsiteY12" fmla="*/ 4508 h 9858"/>
              <a:gd name="connsiteX13" fmla="*/ 2611 w 10000"/>
              <a:gd name="connsiteY13" fmla="*/ 4169 h 9858"/>
              <a:gd name="connsiteX14" fmla="*/ 2790 w 10000"/>
              <a:gd name="connsiteY14" fmla="*/ 3605 h 9858"/>
              <a:gd name="connsiteX15" fmla="*/ 2957 w 10000"/>
              <a:gd name="connsiteY15" fmla="*/ 2994 h 9858"/>
              <a:gd name="connsiteX16" fmla="*/ 3084 w 10000"/>
              <a:gd name="connsiteY16" fmla="*/ 2683 h 9858"/>
              <a:gd name="connsiteX17" fmla="*/ 3282 w 10000"/>
              <a:gd name="connsiteY17" fmla="*/ 2542 h 9858"/>
              <a:gd name="connsiteX18" fmla="*/ 3634 w 10000"/>
              <a:gd name="connsiteY18" fmla="*/ 2400 h 9858"/>
              <a:gd name="connsiteX19" fmla="*/ 4028 w 10000"/>
              <a:gd name="connsiteY19" fmla="*/ 2400 h 9858"/>
              <a:gd name="connsiteX20" fmla="*/ 4352 w 10000"/>
              <a:gd name="connsiteY20" fmla="*/ 2372 h 9858"/>
              <a:gd name="connsiteX21" fmla="*/ 4677 w 10000"/>
              <a:gd name="connsiteY21" fmla="*/ 2344 h 9858"/>
              <a:gd name="connsiteX22" fmla="*/ 5155 w 10000"/>
              <a:gd name="connsiteY22" fmla="*/ 2344 h 9858"/>
              <a:gd name="connsiteX23" fmla="*/ 5337 w 10000"/>
              <a:gd name="connsiteY23" fmla="*/ 2372 h 9858"/>
              <a:gd name="connsiteX24" fmla="*/ 5508 w 10000"/>
              <a:gd name="connsiteY24" fmla="*/ 2372 h 9858"/>
              <a:gd name="connsiteX25" fmla="*/ 5958 w 10000"/>
              <a:gd name="connsiteY25" fmla="*/ 2203 h 9858"/>
              <a:gd name="connsiteX26" fmla="*/ 6466 w 10000"/>
              <a:gd name="connsiteY26" fmla="*/ 2033 h 9858"/>
              <a:gd name="connsiteX27" fmla="*/ 6916 w 10000"/>
              <a:gd name="connsiteY27" fmla="*/ 1779 h 9858"/>
              <a:gd name="connsiteX28" fmla="*/ 7253 w 10000"/>
              <a:gd name="connsiteY28" fmla="*/ 1694 h 9858"/>
              <a:gd name="connsiteX29" fmla="*/ 7465 w 10000"/>
              <a:gd name="connsiteY29" fmla="*/ 1440 h 9858"/>
              <a:gd name="connsiteX30" fmla="*/ 7563 w 10000"/>
              <a:gd name="connsiteY30" fmla="*/ 1214 h 9858"/>
              <a:gd name="connsiteX31" fmla="*/ 7809 w 10000"/>
              <a:gd name="connsiteY31" fmla="*/ 844 h 9858"/>
              <a:gd name="connsiteX32" fmla="*/ 8032 w 10000"/>
              <a:gd name="connsiteY32" fmla="*/ 603 h 9858"/>
              <a:gd name="connsiteX33" fmla="*/ 8296 w 10000"/>
              <a:gd name="connsiteY33" fmla="*/ 311 h 9858"/>
              <a:gd name="connsiteX34" fmla="*/ 8564 w 10000"/>
              <a:gd name="connsiteY34" fmla="*/ 112 h 9858"/>
              <a:gd name="connsiteX35" fmla="*/ 8986 w 10000"/>
              <a:gd name="connsiteY35" fmla="*/ 0 h 9858"/>
              <a:gd name="connsiteX36" fmla="*/ 7370 w 10000"/>
              <a:gd name="connsiteY36" fmla="*/ 5732 h 9858"/>
              <a:gd name="connsiteX37" fmla="*/ 10000 w 10000"/>
              <a:gd name="connsiteY37" fmla="*/ 9858 h 9858"/>
              <a:gd name="connsiteX38" fmla="*/ 0 w 10000"/>
              <a:gd name="connsiteY38" fmla="*/ 9802 h 9858"/>
              <a:gd name="connsiteX0" fmla="*/ 0 w 10000"/>
              <a:gd name="connsiteY0" fmla="*/ 9829 h 9886"/>
              <a:gd name="connsiteX1" fmla="*/ 0 w 10000"/>
              <a:gd name="connsiteY1" fmla="*/ 6819 h 9886"/>
              <a:gd name="connsiteX2" fmla="*/ 296 w 10000"/>
              <a:gd name="connsiteY2" fmla="*/ 6791 h 9886"/>
              <a:gd name="connsiteX3" fmla="*/ 494 w 10000"/>
              <a:gd name="connsiteY3" fmla="*/ 6763 h 9886"/>
              <a:gd name="connsiteX4" fmla="*/ 789 w 10000"/>
              <a:gd name="connsiteY4" fmla="*/ 6676 h 9886"/>
              <a:gd name="connsiteX5" fmla="*/ 930 w 10000"/>
              <a:gd name="connsiteY5" fmla="*/ 6648 h 9886"/>
              <a:gd name="connsiteX6" fmla="*/ 1113 w 10000"/>
              <a:gd name="connsiteY6" fmla="*/ 6563 h 9886"/>
              <a:gd name="connsiteX7" fmla="*/ 1394 w 10000"/>
              <a:gd name="connsiteY7" fmla="*/ 6419 h 9886"/>
              <a:gd name="connsiteX8" fmla="*/ 1690 w 10000"/>
              <a:gd name="connsiteY8" fmla="*/ 6132 h 9886"/>
              <a:gd name="connsiteX9" fmla="*/ 1944 w 10000"/>
              <a:gd name="connsiteY9" fmla="*/ 5788 h 9886"/>
              <a:gd name="connsiteX10" fmla="*/ 2156 w 10000"/>
              <a:gd name="connsiteY10" fmla="*/ 5359 h 9886"/>
              <a:gd name="connsiteX11" fmla="*/ 2324 w 10000"/>
              <a:gd name="connsiteY11" fmla="*/ 4929 h 9886"/>
              <a:gd name="connsiteX12" fmla="*/ 2493 w 10000"/>
              <a:gd name="connsiteY12" fmla="*/ 4459 h 9886"/>
              <a:gd name="connsiteX13" fmla="*/ 2611 w 10000"/>
              <a:gd name="connsiteY13" fmla="*/ 4115 h 9886"/>
              <a:gd name="connsiteX14" fmla="*/ 2790 w 10000"/>
              <a:gd name="connsiteY14" fmla="*/ 3543 h 9886"/>
              <a:gd name="connsiteX15" fmla="*/ 2957 w 10000"/>
              <a:gd name="connsiteY15" fmla="*/ 2923 h 9886"/>
              <a:gd name="connsiteX16" fmla="*/ 3084 w 10000"/>
              <a:gd name="connsiteY16" fmla="*/ 2608 h 9886"/>
              <a:gd name="connsiteX17" fmla="*/ 3282 w 10000"/>
              <a:gd name="connsiteY17" fmla="*/ 2465 h 9886"/>
              <a:gd name="connsiteX18" fmla="*/ 3634 w 10000"/>
              <a:gd name="connsiteY18" fmla="*/ 2321 h 9886"/>
              <a:gd name="connsiteX19" fmla="*/ 4028 w 10000"/>
              <a:gd name="connsiteY19" fmla="*/ 2321 h 9886"/>
              <a:gd name="connsiteX20" fmla="*/ 4352 w 10000"/>
              <a:gd name="connsiteY20" fmla="*/ 2292 h 9886"/>
              <a:gd name="connsiteX21" fmla="*/ 4677 w 10000"/>
              <a:gd name="connsiteY21" fmla="*/ 2264 h 9886"/>
              <a:gd name="connsiteX22" fmla="*/ 5155 w 10000"/>
              <a:gd name="connsiteY22" fmla="*/ 2264 h 9886"/>
              <a:gd name="connsiteX23" fmla="*/ 5337 w 10000"/>
              <a:gd name="connsiteY23" fmla="*/ 2292 h 9886"/>
              <a:gd name="connsiteX24" fmla="*/ 5508 w 10000"/>
              <a:gd name="connsiteY24" fmla="*/ 2292 h 9886"/>
              <a:gd name="connsiteX25" fmla="*/ 5958 w 10000"/>
              <a:gd name="connsiteY25" fmla="*/ 2121 h 9886"/>
              <a:gd name="connsiteX26" fmla="*/ 6466 w 10000"/>
              <a:gd name="connsiteY26" fmla="*/ 1948 h 9886"/>
              <a:gd name="connsiteX27" fmla="*/ 6916 w 10000"/>
              <a:gd name="connsiteY27" fmla="*/ 1691 h 9886"/>
              <a:gd name="connsiteX28" fmla="*/ 7253 w 10000"/>
              <a:gd name="connsiteY28" fmla="*/ 1604 h 9886"/>
              <a:gd name="connsiteX29" fmla="*/ 7465 w 10000"/>
              <a:gd name="connsiteY29" fmla="*/ 1347 h 9886"/>
              <a:gd name="connsiteX30" fmla="*/ 7563 w 10000"/>
              <a:gd name="connsiteY30" fmla="*/ 1117 h 9886"/>
              <a:gd name="connsiteX31" fmla="*/ 7809 w 10000"/>
              <a:gd name="connsiteY31" fmla="*/ 742 h 9886"/>
              <a:gd name="connsiteX32" fmla="*/ 8032 w 10000"/>
              <a:gd name="connsiteY32" fmla="*/ 498 h 9886"/>
              <a:gd name="connsiteX33" fmla="*/ 8296 w 10000"/>
              <a:gd name="connsiteY33" fmla="*/ 201 h 9886"/>
              <a:gd name="connsiteX34" fmla="*/ 8564 w 10000"/>
              <a:gd name="connsiteY34" fmla="*/ 0 h 9886"/>
              <a:gd name="connsiteX35" fmla="*/ 7370 w 10000"/>
              <a:gd name="connsiteY35" fmla="*/ 5701 h 9886"/>
              <a:gd name="connsiteX36" fmla="*/ 10000 w 10000"/>
              <a:gd name="connsiteY36" fmla="*/ 9886 h 9886"/>
              <a:gd name="connsiteX37" fmla="*/ 0 w 10000"/>
              <a:gd name="connsiteY37" fmla="*/ 9829 h 9886"/>
              <a:gd name="connsiteX0" fmla="*/ 0 w 10000"/>
              <a:gd name="connsiteY0" fmla="*/ 9739 h 9797"/>
              <a:gd name="connsiteX1" fmla="*/ 0 w 10000"/>
              <a:gd name="connsiteY1" fmla="*/ 6695 h 9797"/>
              <a:gd name="connsiteX2" fmla="*/ 296 w 10000"/>
              <a:gd name="connsiteY2" fmla="*/ 6666 h 9797"/>
              <a:gd name="connsiteX3" fmla="*/ 494 w 10000"/>
              <a:gd name="connsiteY3" fmla="*/ 6638 h 9797"/>
              <a:gd name="connsiteX4" fmla="*/ 789 w 10000"/>
              <a:gd name="connsiteY4" fmla="*/ 6550 h 9797"/>
              <a:gd name="connsiteX5" fmla="*/ 930 w 10000"/>
              <a:gd name="connsiteY5" fmla="*/ 6522 h 9797"/>
              <a:gd name="connsiteX6" fmla="*/ 1113 w 10000"/>
              <a:gd name="connsiteY6" fmla="*/ 6436 h 9797"/>
              <a:gd name="connsiteX7" fmla="*/ 1394 w 10000"/>
              <a:gd name="connsiteY7" fmla="*/ 6290 h 9797"/>
              <a:gd name="connsiteX8" fmla="*/ 1690 w 10000"/>
              <a:gd name="connsiteY8" fmla="*/ 6000 h 9797"/>
              <a:gd name="connsiteX9" fmla="*/ 1944 w 10000"/>
              <a:gd name="connsiteY9" fmla="*/ 5652 h 9797"/>
              <a:gd name="connsiteX10" fmla="*/ 2156 w 10000"/>
              <a:gd name="connsiteY10" fmla="*/ 5218 h 9797"/>
              <a:gd name="connsiteX11" fmla="*/ 2324 w 10000"/>
              <a:gd name="connsiteY11" fmla="*/ 4783 h 9797"/>
              <a:gd name="connsiteX12" fmla="*/ 2493 w 10000"/>
              <a:gd name="connsiteY12" fmla="*/ 4307 h 9797"/>
              <a:gd name="connsiteX13" fmla="*/ 2611 w 10000"/>
              <a:gd name="connsiteY13" fmla="*/ 3959 h 9797"/>
              <a:gd name="connsiteX14" fmla="*/ 2790 w 10000"/>
              <a:gd name="connsiteY14" fmla="*/ 3381 h 9797"/>
              <a:gd name="connsiteX15" fmla="*/ 2957 w 10000"/>
              <a:gd name="connsiteY15" fmla="*/ 2754 h 9797"/>
              <a:gd name="connsiteX16" fmla="*/ 3084 w 10000"/>
              <a:gd name="connsiteY16" fmla="*/ 2435 h 9797"/>
              <a:gd name="connsiteX17" fmla="*/ 3282 w 10000"/>
              <a:gd name="connsiteY17" fmla="*/ 2290 h 9797"/>
              <a:gd name="connsiteX18" fmla="*/ 3634 w 10000"/>
              <a:gd name="connsiteY18" fmla="*/ 2145 h 9797"/>
              <a:gd name="connsiteX19" fmla="*/ 4028 w 10000"/>
              <a:gd name="connsiteY19" fmla="*/ 2145 h 9797"/>
              <a:gd name="connsiteX20" fmla="*/ 4352 w 10000"/>
              <a:gd name="connsiteY20" fmla="*/ 2115 h 9797"/>
              <a:gd name="connsiteX21" fmla="*/ 4677 w 10000"/>
              <a:gd name="connsiteY21" fmla="*/ 2087 h 9797"/>
              <a:gd name="connsiteX22" fmla="*/ 5155 w 10000"/>
              <a:gd name="connsiteY22" fmla="*/ 2087 h 9797"/>
              <a:gd name="connsiteX23" fmla="*/ 5337 w 10000"/>
              <a:gd name="connsiteY23" fmla="*/ 2115 h 9797"/>
              <a:gd name="connsiteX24" fmla="*/ 5508 w 10000"/>
              <a:gd name="connsiteY24" fmla="*/ 2115 h 9797"/>
              <a:gd name="connsiteX25" fmla="*/ 5958 w 10000"/>
              <a:gd name="connsiteY25" fmla="*/ 1942 h 9797"/>
              <a:gd name="connsiteX26" fmla="*/ 6466 w 10000"/>
              <a:gd name="connsiteY26" fmla="*/ 1767 h 9797"/>
              <a:gd name="connsiteX27" fmla="*/ 6916 w 10000"/>
              <a:gd name="connsiteY27" fmla="*/ 1507 h 9797"/>
              <a:gd name="connsiteX28" fmla="*/ 7253 w 10000"/>
              <a:gd name="connsiteY28" fmla="*/ 1419 h 9797"/>
              <a:gd name="connsiteX29" fmla="*/ 7465 w 10000"/>
              <a:gd name="connsiteY29" fmla="*/ 1160 h 9797"/>
              <a:gd name="connsiteX30" fmla="*/ 7563 w 10000"/>
              <a:gd name="connsiteY30" fmla="*/ 927 h 9797"/>
              <a:gd name="connsiteX31" fmla="*/ 7809 w 10000"/>
              <a:gd name="connsiteY31" fmla="*/ 548 h 9797"/>
              <a:gd name="connsiteX32" fmla="*/ 8032 w 10000"/>
              <a:gd name="connsiteY32" fmla="*/ 301 h 9797"/>
              <a:gd name="connsiteX33" fmla="*/ 8296 w 10000"/>
              <a:gd name="connsiteY33" fmla="*/ 0 h 9797"/>
              <a:gd name="connsiteX34" fmla="*/ 7370 w 10000"/>
              <a:gd name="connsiteY34" fmla="*/ 5564 h 9797"/>
              <a:gd name="connsiteX35" fmla="*/ 10000 w 10000"/>
              <a:gd name="connsiteY35" fmla="*/ 9797 h 9797"/>
              <a:gd name="connsiteX36" fmla="*/ 0 w 10000"/>
              <a:gd name="connsiteY36" fmla="*/ 9739 h 9797"/>
              <a:gd name="connsiteX0" fmla="*/ 0 w 10000"/>
              <a:gd name="connsiteY0" fmla="*/ 9634 h 9693"/>
              <a:gd name="connsiteX1" fmla="*/ 0 w 10000"/>
              <a:gd name="connsiteY1" fmla="*/ 6527 h 9693"/>
              <a:gd name="connsiteX2" fmla="*/ 296 w 10000"/>
              <a:gd name="connsiteY2" fmla="*/ 6497 h 9693"/>
              <a:gd name="connsiteX3" fmla="*/ 494 w 10000"/>
              <a:gd name="connsiteY3" fmla="*/ 6469 h 9693"/>
              <a:gd name="connsiteX4" fmla="*/ 789 w 10000"/>
              <a:gd name="connsiteY4" fmla="*/ 6379 h 9693"/>
              <a:gd name="connsiteX5" fmla="*/ 930 w 10000"/>
              <a:gd name="connsiteY5" fmla="*/ 6350 h 9693"/>
              <a:gd name="connsiteX6" fmla="*/ 1113 w 10000"/>
              <a:gd name="connsiteY6" fmla="*/ 6262 h 9693"/>
              <a:gd name="connsiteX7" fmla="*/ 1394 w 10000"/>
              <a:gd name="connsiteY7" fmla="*/ 6113 h 9693"/>
              <a:gd name="connsiteX8" fmla="*/ 1690 w 10000"/>
              <a:gd name="connsiteY8" fmla="*/ 5817 h 9693"/>
              <a:gd name="connsiteX9" fmla="*/ 1944 w 10000"/>
              <a:gd name="connsiteY9" fmla="*/ 5462 h 9693"/>
              <a:gd name="connsiteX10" fmla="*/ 2156 w 10000"/>
              <a:gd name="connsiteY10" fmla="*/ 5019 h 9693"/>
              <a:gd name="connsiteX11" fmla="*/ 2324 w 10000"/>
              <a:gd name="connsiteY11" fmla="*/ 4575 h 9693"/>
              <a:gd name="connsiteX12" fmla="*/ 2493 w 10000"/>
              <a:gd name="connsiteY12" fmla="*/ 4089 h 9693"/>
              <a:gd name="connsiteX13" fmla="*/ 2611 w 10000"/>
              <a:gd name="connsiteY13" fmla="*/ 3734 h 9693"/>
              <a:gd name="connsiteX14" fmla="*/ 2790 w 10000"/>
              <a:gd name="connsiteY14" fmla="*/ 3144 h 9693"/>
              <a:gd name="connsiteX15" fmla="*/ 2957 w 10000"/>
              <a:gd name="connsiteY15" fmla="*/ 2504 h 9693"/>
              <a:gd name="connsiteX16" fmla="*/ 3084 w 10000"/>
              <a:gd name="connsiteY16" fmla="*/ 2178 h 9693"/>
              <a:gd name="connsiteX17" fmla="*/ 3282 w 10000"/>
              <a:gd name="connsiteY17" fmla="*/ 2030 h 9693"/>
              <a:gd name="connsiteX18" fmla="*/ 3634 w 10000"/>
              <a:gd name="connsiteY18" fmla="*/ 1882 h 9693"/>
              <a:gd name="connsiteX19" fmla="*/ 4028 w 10000"/>
              <a:gd name="connsiteY19" fmla="*/ 1882 h 9693"/>
              <a:gd name="connsiteX20" fmla="*/ 4352 w 10000"/>
              <a:gd name="connsiteY20" fmla="*/ 1852 h 9693"/>
              <a:gd name="connsiteX21" fmla="*/ 4677 w 10000"/>
              <a:gd name="connsiteY21" fmla="*/ 1823 h 9693"/>
              <a:gd name="connsiteX22" fmla="*/ 5155 w 10000"/>
              <a:gd name="connsiteY22" fmla="*/ 1823 h 9693"/>
              <a:gd name="connsiteX23" fmla="*/ 5337 w 10000"/>
              <a:gd name="connsiteY23" fmla="*/ 1852 h 9693"/>
              <a:gd name="connsiteX24" fmla="*/ 5508 w 10000"/>
              <a:gd name="connsiteY24" fmla="*/ 1852 h 9693"/>
              <a:gd name="connsiteX25" fmla="*/ 5958 w 10000"/>
              <a:gd name="connsiteY25" fmla="*/ 1675 h 9693"/>
              <a:gd name="connsiteX26" fmla="*/ 6466 w 10000"/>
              <a:gd name="connsiteY26" fmla="*/ 1497 h 9693"/>
              <a:gd name="connsiteX27" fmla="*/ 6916 w 10000"/>
              <a:gd name="connsiteY27" fmla="*/ 1231 h 9693"/>
              <a:gd name="connsiteX28" fmla="*/ 7253 w 10000"/>
              <a:gd name="connsiteY28" fmla="*/ 1141 h 9693"/>
              <a:gd name="connsiteX29" fmla="*/ 7465 w 10000"/>
              <a:gd name="connsiteY29" fmla="*/ 877 h 9693"/>
              <a:gd name="connsiteX30" fmla="*/ 7563 w 10000"/>
              <a:gd name="connsiteY30" fmla="*/ 639 h 9693"/>
              <a:gd name="connsiteX31" fmla="*/ 7809 w 10000"/>
              <a:gd name="connsiteY31" fmla="*/ 252 h 9693"/>
              <a:gd name="connsiteX32" fmla="*/ 8032 w 10000"/>
              <a:gd name="connsiteY32" fmla="*/ 0 h 9693"/>
              <a:gd name="connsiteX33" fmla="*/ 7370 w 10000"/>
              <a:gd name="connsiteY33" fmla="*/ 5372 h 9693"/>
              <a:gd name="connsiteX34" fmla="*/ 10000 w 10000"/>
              <a:gd name="connsiteY34" fmla="*/ 9693 h 9693"/>
              <a:gd name="connsiteX35" fmla="*/ 0 w 10000"/>
              <a:gd name="connsiteY35" fmla="*/ 9634 h 9693"/>
              <a:gd name="connsiteX0" fmla="*/ 0 w 10000"/>
              <a:gd name="connsiteY0" fmla="*/ 9679 h 9740"/>
              <a:gd name="connsiteX1" fmla="*/ 0 w 10000"/>
              <a:gd name="connsiteY1" fmla="*/ 6474 h 9740"/>
              <a:gd name="connsiteX2" fmla="*/ 296 w 10000"/>
              <a:gd name="connsiteY2" fmla="*/ 6443 h 9740"/>
              <a:gd name="connsiteX3" fmla="*/ 494 w 10000"/>
              <a:gd name="connsiteY3" fmla="*/ 6414 h 9740"/>
              <a:gd name="connsiteX4" fmla="*/ 789 w 10000"/>
              <a:gd name="connsiteY4" fmla="*/ 6321 h 9740"/>
              <a:gd name="connsiteX5" fmla="*/ 930 w 10000"/>
              <a:gd name="connsiteY5" fmla="*/ 6291 h 9740"/>
              <a:gd name="connsiteX6" fmla="*/ 1113 w 10000"/>
              <a:gd name="connsiteY6" fmla="*/ 6200 h 9740"/>
              <a:gd name="connsiteX7" fmla="*/ 1394 w 10000"/>
              <a:gd name="connsiteY7" fmla="*/ 6047 h 9740"/>
              <a:gd name="connsiteX8" fmla="*/ 1690 w 10000"/>
              <a:gd name="connsiteY8" fmla="*/ 5741 h 9740"/>
              <a:gd name="connsiteX9" fmla="*/ 1944 w 10000"/>
              <a:gd name="connsiteY9" fmla="*/ 5375 h 9740"/>
              <a:gd name="connsiteX10" fmla="*/ 2156 w 10000"/>
              <a:gd name="connsiteY10" fmla="*/ 4918 h 9740"/>
              <a:gd name="connsiteX11" fmla="*/ 2324 w 10000"/>
              <a:gd name="connsiteY11" fmla="*/ 4460 h 9740"/>
              <a:gd name="connsiteX12" fmla="*/ 2493 w 10000"/>
              <a:gd name="connsiteY12" fmla="*/ 3959 h 9740"/>
              <a:gd name="connsiteX13" fmla="*/ 2611 w 10000"/>
              <a:gd name="connsiteY13" fmla="*/ 3592 h 9740"/>
              <a:gd name="connsiteX14" fmla="*/ 2790 w 10000"/>
              <a:gd name="connsiteY14" fmla="*/ 2984 h 9740"/>
              <a:gd name="connsiteX15" fmla="*/ 2957 w 10000"/>
              <a:gd name="connsiteY15" fmla="*/ 2323 h 9740"/>
              <a:gd name="connsiteX16" fmla="*/ 3084 w 10000"/>
              <a:gd name="connsiteY16" fmla="*/ 1987 h 9740"/>
              <a:gd name="connsiteX17" fmla="*/ 3282 w 10000"/>
              <a:gd name="connsiteY17" fmla="*/ 1834 h 9740"/>
              <a:gd name="connsiteX18" fmla="*/ 3634 w 10000"/>
              <a:gd name="connsiteY18" fmla="*/ 1682 h 9740"/>
              <a:gd name="connsiteX19" fmla="*/ 4028 w 10000"/>
              <a:gd name="connsiteY19" fmla="*/ 1682 h 9740"/>
              <a:gd name="connsiteX20" fmla="*/ 4352 w 10000"/>
              <a:gd name="connsiteY20" fmla="*/ 1651 h 9740"/>
              <a:gd name="connsiteX21" fmla="*/ 4677 w 10000"/>
              <a:gd name="connsiteY21" fmla="*/ 1621 h 9740"/>
              <a:gd name="connsiteX22" fmla="*/ 5155 w 10000"/>
              <a:gd name="connsiteY22" fmla="*/ 1621 h 9740"/>
              <a:gd name="connsiteX23" fmla="*/ 5337 w 10000"/>
              <a:gd name="connsiteY23" fmla="*/ 1651 h 9740"/>
              <a:gd name="connsiteX24" fmla="*/ 5508 w 10000"/>
              <a:gd name="connsiteY24" fmla="*/ 1651 h 9740"/>
              <a:gd name="connsiteX25" fmla="*/ 5958 w 10000"/>
              <a:gd name="connsiteY25" fmla="*/ 1468 h 9740"/>
              <a:gd name="connsiteX26" fmla="*/ 6466 w 10000"/>
              <a:gd name="connsiteY26" fmla="*/ 1284 h 9740"/>
              <a:gd name="connsiteX27" fmla="*/ 6916 w 10000"/>
              <a:gd name="connsiteY27" fmla="*/ 1010 h 9740"/>
              <a:gd name="connsiteX28" fmla="*/ 7253 w 10000"/>
              <a:gd name="connsiteY28" fmla="*/ 917 h 9740"/>
              <a:gd name="connsiteX29" fmla="*/ 7465 w 10000"/>
              <a:gd name="connsiteY29" fmla="*/ 645 h 9740"/>
              <a:gd name="connsiteX30" fmla="*/ 7563 w 10000"/>
              <a:gd name="connsiteY30" fmla="*/ 399 h 9740"/>
              <a:gd name="connsiteX31" fmla="*/ 7809 w 10000"/>
              <a:gd name="connsiteY31" fmla="*/ 0 h 9740"/>
              <a:gd name="connsiteX32" fmla="*/ 7370 w 10000"/>
              <a:gd name="connsiteY32" fmla="*/ 5282 h 9740"/>
              <a:gd name="connsiteX33" fmla="*/ 10000 w 10000"/>
              <a:gd name="connsiteY33" fmla="*/ 9740 h 9740"/>
              <a:gd name="connsiteX34" fmla="*/ 0 w 10000"/>
              <a:gd name="connsiteY34" fmla="*/ 9679 h 9740"/>
              <a:gd name="connsiteX0" fmla="*/ 0 w 10000"/>
              <a:gd name="connsiteY0" fmla="*/ 9527 h 9590"/>
              <a:gd name="connsiteX1" fmla="*/ 0 w 10000"/>
              <a:gd name="connsiteY1" fmla="*/ 6237 h 9590"/>
              <a:gd name="connsiteX2" fmla="*/ 296 w 10000"/>
              <a:gd name="connsiteY2" fmla="*/ 6205 h 9590"/>
              <a:gd name="connsiteX3" fmla="*/ 494 w 10000"/>
              <a:gd name="connsiteY3" fmla="*/ 6175 h 9590"/>
              <a:gd name="connsiteX4" fmla="*/ 789 w 10000"/>
              <a:gd name="connsiteY4" fmla="*/ 6080 h 9590"/>
              <a:gd name="connsiteX5" fmla="*/ 930 w 10000"/>
              <a:gd name="connsiteY5" fmla="*/ 6049 h 9590"/>
              <a:gd name="connsiteX6" fmla="*/ 1113 w 10000"/>
              <a:gd name="connsiteY6" fmla="*/ 5956 h 9590"/>
              <a:gd name="connsiteX7" fmla="*/ 1394 w 10000"/>
              <a:gd name="connsiteY7" fmla="*/ 5798 h 9590"/>
              <a:gd name="connsiteX8" fmla="*/ 1690 w 10000"/>
              <a:gd name="connsiteY8" fmla="*/ 5484 h 9590"/>
              <a:gd name="connsiteX9" fmla="*/ 1944 w 10000"/>
              <a:gd name="connsiteY9" fmla="*/ 5108 h 9590"/>
              <a:gd name="connsiteX10" fmla="*/ 2156 w 10000"/>
              <a:gd name="connsiteY10" fmla="*/ 4639 h 9590"/>
              <a:gd name="connsiteX11" fmla="*/ 2324 w 10000"/>
              <a:gd name="connsiteY11" fmla="*/ 4169 h 9590"/>
              <a:gd name="connsiteX12" fmla="*/ 2493 w 10000"/>
              <a:gd name="connsiteY12" fmla="*/ 3655 h 9590"/>
              <a:gd name="connsiteX13" fmla="*/ 2611 w 10000"/>
              <a:gd name="connsiteY13" fmla="*/ 3278 h 9590"/>
              <a:gd name="connsiteX14" fmla="*/ 2790 w 10000"/>
              <a:gd name="connsiteY14" fmla="*/ 2654 h 9590"/>
              <a:gd name="connsiteX15" fmla="*/ 2957 w 10000"/>
              <a:gd name="connsiteY15" fmla="*/ 1975 h 9590"/>
              <a:gd name="connsiteX16" fmla="*/ 3084 w 10000"/>
              <a:gd name="connsiteY16" fmla="*/ 1630 h 9590"/>
              <a:gd name="connsiteX17" fmla="*/ 3282 w 10000"/>
              <a:gd name="connsiteY17" fmla="*/ 1473 h 9590"/>
              <a:gd name="connsiteX18" fmla="*/ 3634 w 10000"/>
              <a:gd name="connsiteY18" fmla="*/ 1317 h 9590"/>
              <a:gd name="connsiteX19" fmla="*/ 4028 w 10000"/>
              <a:gd name="connsiteY19" fmla="*/ 1317 h 9590"/>
              <a:gd name="connsiteX20" fmla="*/ 4352 w 10000"/>
              <a:gd name="connsiteY20" fmla="*/ 1285 h 9590"/>
              <a:gd name="connsiteX21" fmla="*/ 4677 w 10000"/>
              <a:gd name="connsiteY21" fmla="*/ 1254 h 9590"/>
              <a:gd name="connsiteX22" fmla="*/ 5155 w 10000"/>
              <a:gd name="connsiteY22" fmla="*/ 1254 h 9590"/>
              <a:gd name="connsiteX23" fmla="*/ 5337 w 10000"/>
              <a:gd name="connsiteY23" fmla="*/ 1285 h 9590"/>
              <a:gd name="connsiteX24" fmla="*/ 5508 w 10000"/>
              <a:gd name="connsiteY24" fmla="*/ 1285 h 9590"/>
              <a:gd name="connsiteX25" fmla="*/ 5958 w 10000"/>
              <a:gd name="connsiteY25" fmla="*/ 1097 h 9590"/>
              <a:gd name="connsiteX26" fmla="*/ 6466 w 10000"/>
              <a:gd name="connsiteY26" fmla="*/ 908 h 9590"/>
              <a:gd name="connsiteX27" fmla="*/ 6916 w 10000"/>
              <a:gd name="connsiteY27" fmla="*/ 627 h 9590"/>
              <a:gd name="connsiteX28" fmla="*/ 7253 w 10000"/>
              <a:gd name="connsiteY28" fmla="*/ 531 h 9590"/>
              <a:gd name="connsiteX29" fmla="*/ 7465 w 10000"/>
              <a:gd name="connsiteY29" fmla="*/ 252 h 9590"/>
              <a:gd name="connsiteX30" fmla="*/ 7563 w 10000"/>
              <a:gd name="connsiteY30" fmla="*/ 0 h 9590"/>
              <a:gd name="connsiteX31" fmla="*/ 7370 w 10000"/>
              <a:gd name="connsiteY31" fmla="*/ 5013 h 9590"/>
              <a:gd name="connsiteX32" fmla="*/ 10000 w 10000"/>
              <a:gd name="connsiteY32" fmla="*/ 9590 h 9590"/>
              <a:gd name="connsiteX33" fmla="*/ 0 w 10000"/>
              <a:gd name="connsiteY33" fmla="*/ 9527 h 9590"/>
              <a:gd name="connsiteX0" fmla="*/ 0 w 10000"/>
              <a:gd name="connsiteY0" fmla="*/ 9671 h 9737"/>
              <a:gd name="connsiteX1" fmla="*/ 0 w 10000"/>
              <a:gd name="connsiteY1" fmla="*/ 6241 h 9737"/>
              <a:gd name="connsiteX2" fmla="*/ 296 w 10000"/>
              <a:gd name="connsiteY2" fmla="*/ 6207 h 9737"/>
              <a:gd name="connsiteX3" fmla="*/ 494 w 10000"/>
              <a:gd name="connsiteY3" fmla="*/ 6176 h 9737"/>
              <a:gd name="connsiteX4" fmla="*/ 789 w 10000"/>
              <a:gd name="connsiteY4" fmla="*/ 6077 h 9737"/>
              <a:gd name="connsiteX5" fmla="*/ 930 w 10000"/>
              <a:gd name="connsiteY5" fmla="*/ 6045 h 9737"/>
              <a:gd name="connsiteX6" fmla="*/ 1113 w 10000"/>
              <a:gd name="connsiteY6" fmla="*/ 5948 h 9737"/>
              <a:gd name="connsiteX7" fmla="*/ 1394 w 10000"/>
              <a:gd name="connsiteY7" fmla="*/ 5783 h 9737"/>
              <a:gd name="connsiteX8" fmla="*/ 1690 w 10000"/>
              <a:gd name="connsiteY8" fmla="*/ 5455 h 9737"/>
              <a:gd name="connsiteX9" fmla="*/ 1944 w 10000"/>
              <a:gd name="connsiteY9" fmla="*/ 5063 h 9737"/>
              <a:gd name="connsiteX10" fmla="*/ 2156 w 10000"/>
              <a:gd name="connsiteY10" fmla="*/ 4574 h 9737"/>
              <a:gd name="connsiteX11" fmla="*/ 2324 w 10000"/>
              <a:gd name="connsiteY11" fmla="*/ 4084 h 9737"/>
              <a:gd name="connsiteX12" fmla="*/ 2493 w 10000"/>
              <a:gd name="connsiteY12" fmla="*/ 3548 h 9737"/>
              <a:gd name="connsiteX13" fmla="*/ 2611 w 10000"/>
              <a:gd name="connsiteY13" fmla="*/ 3155 h 9737"/>
              <a:gd name="connsiteX14" fmla="*/ 2790 w 10000"/>
              <a:gd name="connsiteY14" fmla="*/ 2504 h 9737"/>
              <a:gd name="connsiteX15" fmla="*/ 2957 w 10000"/>
              <a:gd name="connsiteY15" fmla="*/ 1796 h 9737"/>
              <a:gd name="connsiteX16" fmla="*/ 3084 w 10000"/>
              <a:gd name="connsiteY16" fmla="*/ 1437 h 9737"/>
              <a:gd name="connsiteX17" fmla="*/ 3282 w 10000"/>
              <a:gd name="connsiteY17" fmla="*/ 1273 h 9737"/>
              <a:gd name="connsiteX18" fmla="*/ 3634 w 10000"/>
              <a:gd name="connsiteY18" fmla="*/ 1110 h 9737"/>
              <a:gd name="connsiteX19" fmla="*/ 4028 w 10000"/>
              <a:gd name="connsiteY19" fmla="*/ 1110 h 9737"/>
              <a:gd name="connsiteX20" fmla="*/ 4352 w 10000"/>
              <a:gd name="connsiteY20" fmla="*/ 1077 h 9737"/>
              <a:gd name="connsiteX21" fmla="*/ 4677 w 10000"/>
              <a:gd name="connsiteY21" fmla="*/ 1045 h 9737"/>
              <a:gd name="connsiteX22" fmla="*/ 5155 w 10000"/>
              <a:gd name="connsiteY22" fmla="*/ 1045 h 9737"/>
              <a:gd name="connsiteX23" fmla="*/ 5337 w 10000"/>
              <a:gd name="connsiteY23" fmla="*/ 1077 h 9737"/>
              <a:gd name="connsiteX24" fmla="*/ 5508 w 10000"/>
              <a:gd name="connsiteY24" fmla="*/ 1077 h 9737"/>
              <a:gd name="connsiteX25" fmla="*/ 5958 w 10000"/>
              <a:gd name="connsiteY25" fmla="*/ 881 h 9737"/>
              <a:gd name="connsiteX26" fmla="*/ 6466 w 10000"/>
              <a:gd name="connsiteY26" fmla="*/ 684 h 9737"/>
              <a:gd name="connsiteX27" fmla="*/ 6916 w 10000"/>
              <a:gd name="connsiteY27" fmla="*/ 391 h 9737"/>
              <a:gd name="connsiteX28" fmla="*/ 7253 w 10000"/>
              <a:gd name="connsiteY28" fmla="*/ 291 h 9737"/>
              <a:gd name="connsiteX29" fmla="*/ 7465 w 10000"/>
              <a:gd name="connsiteY29" fmla="*/ 0 h 9737"/>
              <a:gd name="connsiteX30" fmla="*/ 7370 w 10000"/>
              <a:gd name="connsiteY30" fmla="*/ 4964 h 9737"/>
              <a:gd name="connsiteX31" fmla="*/ 10000 w 10000"/>
              <a:gd name="connsiteY31" fmla="*/ 9737 h 9737"/>
              <a:gd name="connsiteX32" fmla="*/ 0 w 10000"/>
              <a:gd name="connsiteY32" fmla="*/ 9671 h 9737"/>
              <a:gd name="connsiteX0" fmla="*/ 0 w 10000"/>
              <a:gd name="connsiteY0" fmla="*/ 9633 h 9701"/>
              <a:gd name="connsiteX1" fmla="*/ 0 w 10000"/>
              <a:gd name="connsiteY1" fmla="*/ 6111 h 9701"/>
              <a:gd name="connsiteX2" fmla="*/ 296 w 10000"/>
              <a:gd name="connsiteY2" fmla="*/ 6076 h 9701"/>
              <a:gd name="connsiteX3" fmla="*/ 494 w 10000"/>
              <a:gd name="connsiteY3" fmla="*/ 6044 h 9701"/>
              <a:gd name="connsiteX4" fmla="*/ 789 w 10000"/>
              <a:gd name="connsiteY4" fmla="*/ 5942 h 9701"/>
              <a:gd name="connsiteX5" fmla="*/ 930 w 10000"/>
              <a:gd name="connsiteY5" fmla="*/ 5909 h 9701"/>
              <a:gd name="connsiteX6" fmla="*/ 1113 w 10000"/>
              <a:gd name="connsiteY6" fmla="*/ 5810 h 9701"/>
              <a:gd name="connsiteX7" fmla="*/ 1394 w 10000"/>
              <a:gd name="connsiteY7" fmla="*/ 5640 h 9701"/>
              <a:gd name="connsiteX8" fmla="*/ 1690 w 10000"/>
              <a:gd name="connsiteY8" fmla="*/ 5303 h 9701"/>
              <a:gd name="connsiteX9" fmla="*/ 1944 w 10000"/>
              <a:gd name="connsiteY9" fmla="*/ 4901 h 9701"/>
              <a:gd name="connsiteX10" fmla="*/ 2156 w 10000"/>
              <a:gd name="connsiteY10" fmla="*/ 4399 h 9701"/>
              <a:gd name="connsiteX11" fmla="*/ 2324 w 10000"/>
              <a:gd name="connsiteY11" fmla="*/ 3895 h 9701"/>
              <a:gd name="connsiteX12" fmla="*/ 2493 w 10000"/>
              <a:gd name="connsiteY12" fmla="*/ 3345 h 9701"/>
              <a:gd name="connsiteX13" fmla="*/ 2611 w 10000"/>
              <a:gd name="connsiteY13" fmla="*/ 2941 h 9701"/>
              <a:gd name="connsiteX14" fmla="*/ 2790 w 10000"/>
              <a:gd name="connsiteY14" fmla="*/ 2273 h 9701"/>
              <a:gd name="connsiteX15" fmla="*/ 2957 w 10000"/>
              <a:gd name="connsiteY15" fmla="*/ 1546 h 9701"/>
              <a:gd name="connsiteX16" fmla="*/ 3084 w 10000"/>
              <a:gd name="connsiteY16" fmla="*/ 1177 h 9701"/>
              <a:gd name="connsiteX17" fmla="*/ 3282 w 10000"/>
              <a:gd name="connsiteY17" fmla="*/ 1008 h 9701"/>
              <a:gd name="connsiteX18" fmla="*/ 3634 w 10000"/>
              <a:gd name="connsiteY18" fmla="*/ 841 h 9701"/>
              <a:gd name="connsiteX19" fmla="*/ 4028 w 10000"/>
              <a:gd name="connsiteY19" fmla="*/ 841 h 9701"/>
              <a:gd name="connsiteX20" fmla="*/ 4352 w 10000"/>
              <a:gd name="connsiteY20" fmla="*/ 807 h 9701"/>
              <a:gd name="connsiteX21" fmla="*/ 4677 w 10000"/>
              <a:gd name="connsiteY21" fmla="*/ 774 h 9701"/>
              <a:gd name="connsiteX22" fmla="*/ 5155 w 10000"/>
              <a:gd name="connsiteY22" fmla="*/ 774 h 9701"/>
              <a:gd name="connsiteX23" fmla="*/ 5337 w 10000"/>
              <a:gd name="connsiteY23" fmla="*/ 807 h 9701"/>
              <a:gd name="connsiteX24" fmla="*/ 5508 w 10000"/>
              <a:gd name="connsiteY24" fmla="*/ 807 h 9701"/>
              <a:gd name="connsiteX25" fmla="*/ 5958 w 10000"/>
              <a:gd name="connsiteY25" fmla="*/ 606 h 9701"/>
              <a:gd name="connsiteX26" fmla="*/ 6466 w 10000"/>
              <a:gd name="connsiteY26" fmla="*/ 403 h 9701"/>
              <a:gd name="connsiteX27" fmla="*/ 6916 w 10000"/>
              <a:gd name="connsiteY27" fmla="*/ 103 h 9701"/>
              <a:gd name="connsiteX28" fmla="*/ 7253 w 10000"/>
              <a:gd name="connsiteY28" fmla="*/ 0 h 9701"/>
              <a:gd name="connsiteX29" fmla="*/ 7370 w 10000"/>
              <a:gd name="connsiteY29" fmla="*/ 4799 h 9701"/>
              <a:gd name="connsiteX30" fmla="*/ 10000 w 10000"/>
              <a:gd name="connsiteY30" fmla="*/ 9701 h 9701"/>
              <a:gd name="connsiteX31" fmla="*/ 0 w 10000"/>
              <a:gd name="connsiteY31" fmla="*/ 9633 h 9701"/>
              <a:gd name="connsiteX0" fmla="*/ 0 w 10000"/>
              <a:gd name="connsiteY0" fmla="*/ 9930 h 10000"/>
              <a:gd name="connsiteX1" fmla="*/ 0 w 10000"/>
              <a:gd name="connsiteY1" fmla="*/ 6299 h 10000"/>
              <a:gd name="connsiteX2" fmla="*/ 296 w 10000"/>
              <a:gd name="connsiteY2" fmla="*/ 6263 h 10000"/>
              <a:gd name="connsiteX3" fmla="*/ 494 w 10000"/>
              <a:gd name="connsiteY3" fmla="*/ 6230 h 10000"/>
              <a:gd name="connsiteX4" fmla="*/ 789 w 10000"/>
              <a:gd name="connsiteY4" fmla="*/ 6125 h 10000"/>
              <a:gd name="connsiteX5" fmla="*/ 930 w 10000"/>
              <a:gd name="connsiteY5" fmla="*/ 6091 h 10000"/>
              <a:gd name="connsiteX6" fmla="*/ 1113 w 10000"/>
              <a:gd name="connsiteY6" fmla="*/ 5989 h 10000"/>
              <a:gd name="connsiteX7" fmla="*/ 1394 w 10000"/>
              <a:gd name="connsiteY7" fmla="*/ 5814 h 10000"/>
              <a:gd name="connsiteX8" fmla="*/ 1690 w 10000"/>
              <a:gd name="connsiteY8" fmla="*/ 5466 h 10000"/>
              <a:gd name="connsiteX9" fmla="*/ 1944 w 10000"/>
              <a:gd name="connsiteY9" fmla="*/ 5052 h 10000"/>
              <a:gd name="connsiteX10" fmla="*/ 2156 w 10000"/>
              <a:gd name="connsiteY10" fmla="*/ 4535 h 10000"/>
              <a:gd name="connsiteX11" fmla="*/ 2324 w 10000"/>
              <a:gd name="connsiteY11" fmla="*/ 4015 h 10000"/>
              <a:gd name="connsiteX12" fmla="*/ 2493 w 10000"/>
              <a:gd name="connsiteY12" fmla="*/ 3448 h 10000"/>
              <a:gd name="connsiteX13" fmla="*/ 2611 w 10000"/>
              <a:gd name="connsiteY13" fmla="*/ 3032 h 10000"/>
              <a:gd name="connsiteX14" fmla="*/ 2790 w 10000"/>
              <a:gd name="connsiteY14" fmla="*/ 2343 h 10000"/>
              <a:gd name="connsiteX15" fmla="*/ 2957 w 10000"/>
              <a:gd name="connsiteY15" fmla="*/ 1594 h 10000"/>
              <a:gd name="connsiteX16" fmla="*/ 3084 w 10000"/>
              <a:gd name="connsiteY16" fmla="*/ 1213 h 10000"/>
              <a:gd name="connsiteX17" fmla="*/ 3282 w 10000"/>
              <a:gd name="connsiteY17" fmla="*/ 1039 h 10000"/>
              <a:gd name="connsiteX18" fmla="*/ 3634 w 10000"/>
              <a:gd name="connsiteY18" fmla="*/ 867 h 10000"/>
              <a:gd name="connsiteX19" fmla="*/ 4028 w 10000"/>
              <a:gd name="connsiteY19" fmla="*/ 867 h 10000"/>
              <a:gd name="connsiteX20" fmla="*/ 4352 w 10000"/>
              <a:gd name="connsiteY20" fmla="*/ 877 h 10000"/>
              <a:gd name="connsiteX21" fmla="*/ 4677 w 10000"/>
              <a:gd name="connsiteY21" fmla="*/ 798 h 10000"/>
              <a:gd name="connsiteX22" fmla="*/ 5155 w 10000"/>
              <a:gd name="connsiteY22" fmla="*/ 798 h 10000"/>
              <a:gd name="connsiteX23" fmla="*/ 5337 w 10000"/>
              <a:gd name="connsiteY23" fmla="*/ 832 h 10000"/>
              <a:gd name="connsiteX24" fmla="*/ 5508 w 10000"/>
              <a:gd name="connsiteY24" fmla="*/ 832 h 10000"/>
              <a:gd name="connsiteX25" fmla="*/ 5958 w 10000"/>
              <a:gd name="connsiteY25" fmla="*/ 625 h 10000"/>
              <a:gd name="connsiteX26" fmla="*/ 6466 w 10000"/>
              <a:gd name="connsiteY26" fmla="*/ 415 h 10000"/>
              <a:gd name="connsiteX27" fmla="*/ 6916 w 10000"/>
              <a:gd name="connsiteY27" fmla="*/ 106 h 10000"/>
              <a:gd name="connsiteX28" fmla="*/ 7253 w 10000"/>
              <a:gd name="connsiteY28" fmla="*/ 0 h 10000"/>
              <a:gd name="connsiteX29" fmla="*/ 7370 w 10000"/>
              <a:gd name="connsiteY29" fmla="*/ 4947 h 10000"/>
              <a:gd name="connsiteX30" fmla="*/ 10000 w 10000"/>
              <a:gd name="connsiteY30" fmla="*/ 10000 h 10000"/>
              <a:gd name="connsiteX31" fmla="*/ 0 w 10000"/>
              <a:gd name="connsiteY31" fmla="*/ 9930 h 10000"/>
              <a:gd name="connsiteX0" fmla="*/ 0 w 10000"/>
              <a:gd name="connsiteY0" fmla="*/ 9930 h 10000"/>
              <a:gd name="connsiteX1" fmla="*/ 0 w 10000"/>
              <a:gd name="connsiteY1" fmla="*/ 6299 h 10000"/>
              <a:gd name="connsiteX2" fmla="*/ 296 w 10000"/>
              <a:gd name="connsiteY2" fmla="*/ 6263 h 10000"/>
              <a:gd name="connsiteX3" fmla="*/ 494 w 10000"/>
              <a:gd name="connsiteY3" fmla="*/ 6230 h 10000"/>
              <a:gd name="connsiteX4" fmla="*/ 789 w 10000"/>
              <a:gd name="connsiteY4" fmla="*/ 6125 h 10000"/>
              <a:gd name="connsiteX5" fmla="*/ 930 w 10000"/>
              <a:gd name="connsiteY5" fmla="*/ 6091 h 10000"/>
              <a:gd name="connsiteX6" fmla="*/ 1113 w 10000"/>
              <a:gd name="connsiteY6" fmla="*/ 5989 h 10000"/>
              <a:gd name="connsiteX7" fmla="*/ 1394 w 10000"/>
              <a:gd name="connsiteY7" fmla="*/ 5814 h 10000"/>
              <a:gd name="connsiteX8" fmla="*/ 1690 w 10000"/>
              <a:gd name="connsiteY8" fmla="*/ 5466 h 10000"/>
              <a:gd name="connsiteX9" fmla="*/ 1944 w 10000"/>
              <a:gd name="connsiteY9" fmla="*/ 5052 h 10000"/>
              <a:gd name="connsiteX10" fmla="*/ 2156 w 10000"/>
              <a:gd name="connsiteY10" fmla="*/ 4535 h 10000"/>
              <a:gd name="connsiteX11" fmla="*/ 2324 w 10000"/>
              <a:gd name="connsiteY11" fmla="*/ 4015 h 10000"/>
              <a:gd name="connsiteX12" fmla="*/ 2493 w 10000"/>
              <a:gd name="connsiteY12" fmla="*/ 3448 h 10000"/>
              <a:gd name="connsiteX13" fmla="*/ 2611 w 10000"/>
              <a:gd name="connsiteY13" fmla="*/ 3032 h 10000"/>
              <a:gd name="connsiteX14" fmla="*/ 2790 w 10000"/>
              <a:gd name="connsiteY14" fmla="*/ 2343 h 10000"/>
              <a:gd name="connsiteX15" fmla="*/ 2957 w 10000"/>
              <a:gd name="connsiteY15" fmla="*/ 1594 h 10000"/>
              <a:gd name="connsiteX16" fmla="*/ 3084 w 10000"/>
              <a:gd name="connsiteY16" fmla="*/ 1213 h 10000"/>
              <a:gd name="connsiteX17" fmla="*/ 3282 w 10000"/>
              <a:gd name="connsiteY17" fmla="*/ 1039 h 10000"/>
              <a:gd name="connsiteX18" fmla="*/ 3634 w 10000"/>
              <a:gd name="connsiteY18" fmla="*/ 867 h 10000"/>
              <a:gd name="connsiteX19" fmla="*/ 4028 w 10000"/>
              <a:gd name="connsiteY19" fmla="*/ 867 h 10000"/>
              <a:gd name="connsiteX20" fmla="*/ 4352 w 10000"/>
              <a:gd name="connsiteY20" fmla="*/ 877 h 10000"/>
              <a:gd name="connsiteX21" fmla="*/ 4677 w 10000"/>
              <a:gd name="connsiteY21" fmla="*/ 904 h 10000"/>
              <a:gd name="connsiteX22" fmla="*/ 5155 w 10000"/>
              <a:gd name="connsiteY22" fmla="*/ 798 h 10000"/>
              <a:gd name="connsiteX23" fmla="*/ 5337 w 10000"/>
              <a:gd name="connsiteY23" fmla="*/ 832 h 10000"/>
              <a:gd name="connsiteX24" fmla="*/ 5508 w 10000"/>
              <a:gd name="connsiteY24" fmla="*/ 832 h 10000"/>
              <a:gd name="connsiteX25" fmla="*/ 5958 w 10000"/>
              <a:gd name="connsiteY25" fmla="*/ 625 h 10000"/>
              <a:gd name="connsiteX26" fmla="*/ 6466 w 10000"/>
              <a:gd name="connsiteY26" fmla="*/ 415 h 10000"/>
              <a:gd name="connsiteX27" fmla="*/ 6916 w 10000"/>
              <a:gd name="connsiteY27" fmla="*/ 106 h 10000"/>
              <a:gd name="connsiteX28" fmla="*/ 7253 w 10000"/>
              <a:gd name="connsiteY28" fmla="*/ 0 h 10000"/>
              <a:gd name="connsiteX29" fmla="*/ 7370 w 10000"/>
              <a:gd name="connsiteY29" fmla="*/ 4947 h 10000"/>
              <a:gd name="connsiteX30" fmla="*/ 10000 w 10000"/>
              <a:gd name="connsiteY30" fmla="*/ 10000 h 10000"/>
              <a:gd name="connsiteX31" fmla="*/ 0 w 10000"/>
              <a:gd name="connsiteY31" fmla="*/ 9930 h 10000"/>
              <a:gd name="connsiteX0" fmla="*/ 0 w 10000"/>
              <a:gd name="connsiteY0" fmla="*/ 9930 h 10000"/>
              <a:gd name="connsiteX1" fmla="*/ 0 w 10000"/>
              <a:gd name="connsiteY1" fmla="*/ 6299 h 10000"/>
              <a:gd name="connsiteX2" fmla="*/ 296 w 10000"/>
              <a:gd name="connsiteY2" fmla="*/ 6263 h 10000"/>
              <a:gd name="connsiteX3" fmla="*/ 494 w 10000"/>
              <a:gd name="connsiteY3" fmla="*/ 6230 h 10000"/>
              <a:gd name="connsiteX4" fmla="*/ 789 w 10000"/>
              <a:gd name="connsiteY4" fmla="*/ 6125 h 10000"/>
              <a:gd name="connsiteX5" fmla="*/ 930 w 10000"/>
              <a:gd name="connsiteY5" fmla="*/ 6091 h 10000"/>
              <a:gd name="connsiteX6" fmla="*/ 1113 w 10000"/>
              <a:gd name="connsiteY6" fmla="*/ 5989 h 10000"/>
              <a:gd name="connsiteX7" fmla="*/ 1394 w 10000"/>
              <a:gd name="connsiteY7" fmla="*/ 5814 h 10000"/>
              <a:gd name="connsiteX8" fmla="*/ 1690 w 10000"/>
              <a:gd name="connsiteY8" fmla="*/ 5466 h 10000"/>
              <a:gd name="connsiteX9" fmla="*/ 1944 w 10000"/>
              <a:gd name="connsiteY9" fmla="*/ 5052 h 10000"/>
              <a:gd name="connsiteX10" fmla="*/ 2156 w 10000"/>
              <a:gd name="connsiteY10" fmla="*/ 4535 h 10000"/>
              <a:gd name="connsiteX11" fmla="*/ 2324 w 10000"/>
              <a:gd name="connsiteY11" fmla="*/ 4015 h 10000"/>
              <a:gd name="connsiteX12" fmla="*/ 2493 w 10000"/>
              <a:gd name="connsiteY12" fmla="*/ 3448 h 10000"/>
              <a:gd name="connsiteX13" fmla="*/ 2611 w 10000"/>
              <a:gd name="connsiteY13" fmla="*/ 3032 h 10000"/>
              <a:gd name="connsiteX14" fmla="*/ 2790 w 10000"/>
              <a:gd name="connsiteY14" fmla="*/ 2343 h 10000"/>
              <a:gd name="connsiteX15" fmla="*/ 2957 w 10000"/>
              <a:gd name="connsiteY15" fmla="*/ 1594 h 10000"/>
              <a:gd name="connsiteX16" fmla="*/ 3084 w 10000"/>
              <a:gd name="connsiteY16" fmla="*/ 1213 h 10000"/>
              <a:gd name="connsiteX17" fmla="*/ 3282 w 10000"/>
              <a:gd name="connsiteY17" fmla="*/ 1039 h 10000"/>
              <a:gd name="connsiteX18" fmla="*/ 3634 w 10000"/>
              <a:gd name="connsiteY18" fmla="*/ 867 h 10000"/>
              <a:gd name="connsiteX19" fmla="*/ 4028 w 10000"/>
              <a:gd name="connsiteY19" fmla="*/ 867 h 10000"/>
              <a:gd name="connsiteX20" fmla="*/ 4352 w 10000"/>
              <a:gd name="connsiteY20" fmla="*/ 877 h 10000"/>
              <a:gd name="connsiteX21" fmla="*/ 4677 w 10000"/>
              <a:gd name="connsiteY21" fmla="*/ 904 h 10000"/>
              <a:gd name="connsiteX22" fmla="*/ 5155 w 10000"/>
              <a:gd name="connsiteY22" fmla="*/ 949 h 10000"/>
              <a:gd name="connsiteX23" fmla="*/ 5337 w 10000"/>
              <a:gd name="connsiteY23" fmla="*/ 832 h 10000"/>
              <a:gd name="connsiteX24" fmla="*/ 5508 w 10000"/>
              <a:gd name="connsiteY24" fmla="*/ 832 h 10000"/>
              <a:gd name="connsiteX25" fmla="*/ 5958 w 10000"/>
              <a:gd name="connsiteY25" fmla="*/ 625 h 10000"/>
              <a:gd name="connsiteX26" fmla="*/ 6466 w 10000"/>
              <a:gd name="connsiteY26" fmla="*/ 415 h 10000"/>
              <a:gd name="connsiteX27" fmla="*/ 6916 w 10000"/>
              <a:gd name="connsiteY27" fmla="*/ 106 h 10000"/>
              <a:gd name="connsiteX28" fmla="*/ 7253 w 10000"/>
              <a:gd name="connsiteY28" fmla="*/ 0 h 10000"/>
              <a:gd name="connsiteX29" fmla="*/ 7370 w 10000"/>
              <a:gd name="connsiteY29" fmla="*/ 4947 h 10000"/>
              <a:gd name="connsiteX30" fmla="*/ 10000 w 10000"/>
              <a:gd name="connsiteY30" fmla="*/ 10000 h 10000"/>
              <a:gd name="connsiteX31" fmla="*/ 0 w 10000"/>
              <a:gd name="connsiteY31" fmla="*/ 9930 h 10000"/>
              <a:gd name="connsiteX0" fmla="*/ 0 w 10000"/>
              <a:gd name="connsiteY0" fmla="*/ 9930 h 10000"/>
              <a:gd name="connsiteX1" fmla="*/ 0 w 10000"/>
              <a:gd name="connsiteY1" fmla="*/ 6299 h 10000"/>
              <a:gd name="connsiteX2" fmla="*/ 296 w 10000"/>
              <a:gd name="connsiteY2" fmla="*/ 6263 h 10000"/>
              <a:gd name="connsiteX3" fmla="*/ 494 w 10000"/>
              <a:gd name="connsiteY3" fmla="*/ 6230 h 10000"/>
              <a:gd name="connsiteX4" fmla="*/ 789 w 10000"/>
              <a:gd name="connsiteY4" fmla="*/ 6125 h 10000"/>
              <a:gd name="connsiteX5" fmla="*/ 930 w 10000"/>
              <a:gd name="connsiteY5" fmla="*/ 6091 h 10000"/>
              <a:gd name="connsiteX6" fmla="*/ 1113 w 10000"/>
              <a:gd name="connsiteY6" fmla="*/ 5989 h 10000"/>
              <a:gd name="connsiteX7" fmla="*/ 1394 w 10000"/>
              <a:gd name="connsiteY7" fmla="*/ 5814 h 10000"/>
              <a:gd name="connsiteX8" fmla="*/ 1690 w 10000"/>
              <a:gd name="connsiteY8" fmla="*/ 5466 h 10000"/>
              <a:gd name="connsiteX9" fmla="*/ 1944 w 10000"/>
              <a:gd name="connsiteY9" fmla="*/ 5052 h 10000"/>
              <a:gd name="connsiteX10" fmla="*/ 2156 w 10000"/>
              <a:gd name="connsiteY10" fmla="*/ 4535 h 10000"/>
              <a:gd name="connsiteX11" fmla="*/ 2324 w 10000"/>
              <a:gd name="connsiteY11" fmla="*/ 4015 h 10000"/>
              <a:gd name="connsiteX12" fmla="*/ 2493 w 10000"/>
              <a:gd name="connsiteY12" fmla="*/ 3448 h 10000"/>
              <a:gd name="connsiteX13" fmla="*/ 2611 w 10000"/>
              <a:gd name="connsiteY13" fmla="*/ 3032 h 10000"/>
              <a:gd name="connsiteX14" fmla="*/ 2790 w 10000"/>
              <a:gd name="connsiteY14" fmla="*/ 2343 h 10000"/>
              <a:gd name="connsiteX15" fmla="*/ 2957 w 10000"/>
              <a:gd name="connsiteY15" fmla="*/ 1594 h 10000"/>
              <a:gd name="connsiteX16" fmla="*/ 3084 w 10000"/>
              <a:gd name="connsiteY16" fmla="*/ 1213 h 10000"/>
              <a:gd name="connsiteX17" fmla="*/ 3282 w 10000"/>
              <a:gd name="connsiteY17" fmla="*/ 1039 h 10000"/>
              <a:gd name="connsiteX18" fmla="*/ 3634 w 10000"/>
              <a:gd name="connsiteY18" fmla="*/ 867 h 10000"/>
              <a:gd name="connsiteX19" fmla="*/ 4028 w 10000"/>
              <a:gd name="connsiteY19" fmla="*/ 867 h 10000"/>
              <a:gd name="connsiteX20" fmla="*/ 4352 w 10000"/>
              <a:gd name="connsiteY20" fmla="*/ 877 h 10000"/>
              <a:gd name="connsiteX21" fmla="*/ 4677 w 10000"/>
              <a:gd name="connsiteY21" fmla="*/ 904 h 10000"/>
              <a:gd name="connsiteX22" fmla="*/ 5155 w 10000"/>
              <a:gd name="connsiteY22" fmla="*/ 949 h 10000"/>
              <a:gd name="connsiteX23" fmla="*/ 5355 w 10000"/>
              <a:gd name="connsiteY23" fmla="*/ 953 h 10000"/>
              <a:gd name="connsiteX24" fmla="*/ 5508 w 10000"/>
              <a:gd name="connsiteY24" fmla="*/ 832 h 10000"/>
              <a:gd name="connsiteX25" fmla="*/ 5958 w 10000"/>
              <a:gd name="connsiteY25" fmla="*/ 625 h 10000"/>
              <a:gd name="connsiteX26" fmla="*/ 6466 w 10000"/>
              <a:gd name="connsiteY26" fmla="*/ 415 h 10000"/>
              <a:gd name="connsiteX27" fmla="*/ 6916 w 10000"/>
              <a:gd name="connsiteY27" fmla="*/ 106 h 10000"/>
              <a:gd name="connsiteX28" fmla="*/ 7253 w 10000"/>
              <a:gd name="connsiteY28" fmla="*/ 0 h 10000"/>
              <a:gd name="connsiteX29" fmla="*/ 7370 w 10000"/>
              <a:gd name="connsiteY29" fmla="*/ 4947 h 10000"/>
              <a:gd name="connsiteX30" fmla="*/ 10000 w 10000"/>
              <a:gd name="connsiteY30" fmla="*/ 10000 h 10000"/>
              <a:gd name="connsiteX31" fmla="*/ 0 w 10000"/>
              <a:gd name="connsiteY31" fmla="*/ 9930 h 10000"/>
              <a:gd name="connsiteX0" fmla="*/ 0 w 10000"/>
              <a:gd name="connsiteY0" fmla="*/ 9930 h 10000"/>
              <a:gd name="connsiteX1" fmla="*/ 0 w 10000"/>
              <a:gd name="connsiteY1" fmla="*/ 6299 h 10000"/>
              <a:gd name="connsiteX2" fmla="*/ 296 w 10000"/>
              <a:gd name="connsiteY2" fmla="*/ 6263 h 10000"/>
              <a:gd name="connsiteX3" fmla="*/ 494 w 10000"/>
              <a:gd name="connsiteY3" fmla="*/ 6230 h 10000"/>
              <a:gd name="connsiteX4" fmla="*/ 789 w 10000"/>
              <a:gd name="connsiteY4" fmla="*/ 6125 h 10000"/>
              <a:gd name="connsiteX5" fmla="*/ 930 w 10000"/>
              <a:gd name="connsiteY5" fmla="*/ 6091 h 10000"/>
              <a:gd name="connsiteX6" fmla="*/ 1113 w 10000"/>
              <a:gd name="connsiteY6" fmla="*/ 5989 h 10000"/>
              <a:gd name="connsiteX7" fmla="*/ 1394 w 10000"/>
              <a:gd name="connsiteY7" fmla="*/ 5814 h 10000"/>
              <a:gd name="connsiteX8" fmla="*/ 1690 w 10000"/>
              <a:gd name="connsiteY8" fmla="*/ 5466 h 10000"/>
              <a:gd name="connsiteX9" fmla="*/ 1944 w 10000"/>
              <a:gd name="connsiteY9" fmla="*/ 5052 h 10000"/>
              <a:gd name="connsiteX10" fmla="*/ 2156 w 10000"/>
              <a:gd name="connsiteY10" fmla="*/ 4535 h 10000"/>
              <a:gd name="connsiteX11" fmla="*/ 2324 w 10000"/>
              <a:gd name="connsiteY11" fmla="*/ 4015 h 10000"/>
              <a:gd name="connsiteX12" fmla="*/ 2493 w 10000"/>
              <a:gd name="connsiteY12" fmla="*/ 3448 h 10000"/>
              <a:gd name="connsiteX13" fmla="*/ 2611 w 10000"/>
              <a:gd name="connsiteY13" fmla="*/ 3032 h 10000"/>
              <a:gd name="connsiteX14" fmla="*/ 2790 w 10000"/>
              <a:gd name="connsiteY14" fmla="*/ 2343 h 10000"/>
              <a:gd name="connsiteX15" fmla="*/ 2957 w 10000"/>
              <a:gd name="connsiteY15" fmla="*/ 1594 h 10000"/>
              <a:gd name="connsiteX16" fmla="*/ 3084 w 10000"/>
              <a:gd name="connsiteY16" fmla="*/ 1213 h 10000"/>
              <a:gd name="connsiteX17" fmla="*/ 3282 w 10000"/>
              <a:gd name="connsiteY17" fmla="*/ 1039 h 10000"/>
              <a:gd name="connsiteX18" fmla="*/ 3634 w 10000"/>
              <a:gd name="connsiteY18" fmla="*/ 867 h 10000"/>
              <a:gd name="connsiteX19" fmla="*/ 4028 w 10000"/>
              <a:gd name="connsiteY19" fmla="*/ 867 h 10000"/>
              <a:gd name="connsiteX20" fmla="*/ 4352 w 10000"/>
              <a:gd name="connsiteY20" fmla="*/ 877 h 10000"/>
              <a:gd name="connsiteX21" fmla="*/ 4677 w 10000"/>
              <a:gd name="connsiteY21" fmla="*/ 904 h 10000"/>
              <a:gd name="connsiteX22" fmla="*/ 5155 w 10000"/>
              <a:gd name="connsiteY22" fmla="*/ 949 h 10000"/>
              <a:gd name="connsiteX23" fmla="*/ 5355 w 10000"/>
              <a:gd name="connsiteY23" fmla="*/ 953 h 10000"/>
              <a:gd name="connsiteX24" fmla="*/ 5544 w 10000"/>
              <a:gd name="connsiteY24" fmla="*/ 877 h 10000"/>
              <a:gd name="connsiteX25" fmla="*/ 5958 w 10000"/>
              <a:gd name="connsiteY25" fmla="*/ 625 h 10000"/>
              <a:gd name="connsiteX26" fmla="*/ 6466 w 10000"/>
              <a:gd name="connsiteY26" fmla="*/ 415 h 10000"/>
              <a:gd name="connsiteX27" fmla="*/ 6916 w 10000"/>
              <a:gd name="connsiteY27" fmla="*/ 106 h 10000"/>
              <a:gd name="connsiteX28" fmla="*/ 7253 w 10000"/>
              <a:gd name="connsiteY28" fmla="*/ 0 h 10000"/>
              <a:gd name="connsiteX29" fmla="*/ 7370 w 10000"/>
              <a:gd name="connsiteY29" fmla="*/ 4947 h 10000"/>
              <a:gd name="connsiteX30" fmla="*/ 10000 w 10000"/>
              <a:gd name="connsiteY30" fmla="*/ 10000 h 10000"/>
              <a:gd name="connsiteX31" fmla="*/ 0 w 10000"/>
              <a:gd name="connsiteY31" fmla="*/ 9930 h 10000"/>
              <a:gd name="connsiteX0" fmla="*/ 0 w 10000"/>
              <a:gd name="connsiteY0" fmla="*/ 9930 h 10000"/>
              <a:gd name="connsiteX1" fmla="*/ 0 w 10000"/>
              <a:gd name="connsiteY1" fmla="*/ 6299 h 10000"/>
              <a:gd name="connsiteX2" fmla="*/ 296 w 10000"/>
              <a:gd name="connsiteY2" fmla="*/ 6263 h 10000"/>
              <a:gd name="connsiteX3" fmla="*/ 494 w 10000"/>
              <a:gd name="connsiteY3" fmla="*/ 6230 h 10000"/>
              <a:gd name="connsiteX4" fmla="*/ 789 w 10000"/>
              <a:gd name="connsiteY4" fmla="*/ 6125 h 10000"/>
              <a:gd name="connsiteX5" fmla="*/ 930 w 10000"/>
              <a:gd name="connsiteY5" fmla="*/ 6091 h 10000"/>
              <a:gd name="connsiteX6" fmla="*/ 1113 w 10000"/>
              <a:gd name="connsiteY6" fmla="*/ 5989 h 10000"/>
              <a:gd name="connsiteX7" fmla="*/ 1394 w 10000"/>
              <a:gd name="connsiteY7" fmla="*/ 5814 h 10000"/>
              <a:gd name="connsiteX8" fmla="*/ 1690 w 10000"/>
              <a:gd name="connsiteY8" fmla="*/ 5466 h 10000"/>
              <a:gd name="connsiteX9" fmla="*/ 1944 w 10000"/>
              <a:gd name="connsiteY9" fmla="*/ 5052 h 10000"/>
              <a:gd name="connsiteX10" fmla="*/ 2156 w 10000"/>
              <a:gd name="connsiteY10" fmla="*/ 4535 h 10000"/>
              <a:gd name="connsiteX11" fmla="*/ 2324 w 10000"/>
              <a:gd name="connsiteY11" fmla="*/ 4015 h 10000"/>
              <a:gd name="connsiteX12" fmla="*/ 2493 w 10000"/>
              <a:gd name="connsiteY12" fmla="*/ 3448 h 10000"/>
              <a:gd name="connsiteX13" fmla="*/ 2611 w 10000"/>
              <a:gd name="connsiteY13" fmla="*/ 3032 h 10000"/>
              <a:gd name="connsiteX14" fmla="*/ 2790 w 10000"/>
              <a:gd name="connsiteY14" fmla="*/ 2343 h 10000"/>
              <a:gd name="connsiteX15" fmla="*/ 2957 w 10000"/>
              <a:gd name="connsiteY15" fmla="*/ 1594 h 10000"/>
              <a:gd name="connsiteX16" fmla="*/ 3084 w 10000"/>
              <a:gd name="connsiteY16" fmla="*/ 1213 h 10000"/>
              <a:gd name="connsiteX17" fmla="*/ 3282 w 10000"/>
              <a:gd name="connsiteY17" fmla="*/ 1039 h 10000"/>
              <a:gd name="connsiteX18" fmla="*/ 3634 w 10000"/>
              <a:gd name="connsiteY18" fmla="*/ 867 h 10000"/>
              <a:gd name="connsiteX19" fmla="*/ 4028 w 10000"/>
              <a:gd name="connsiteY19" fmla="*/ 867 h 10000"/>
              <a:gd name="connsiteX20" fmla="*/ 4352 w 10000"/>
              <a:gd name="connsiteY20" fmla="*/ 877 h 10000"/>
              <a:gd name="connsiteX21" fmla="*/ 4677 w 10000"/>
              <a:gd name="connsiteY21" fmla="*/ 904 h 10000"/>
              <a:gd name="connsiteX22" fmla="*/ 5155 w 10000"/>
              <a:gd name="connsiteY22" fmla="*/ 949 h 10000"/>
              <a:gd name="connsiteX23" fmla="*/ 5355 w 10000"/>
              <a:gd name="connsiteY23" fmla="*/ 953 h 10000"/>
              <a:gd name="connsiteX24" fmla="*/ 5544 w 10000"/>
              <a:gd name="connsiteY24" fmla="*/ 877 h 10000"/>
              <a:gd name="connsiteX25" fmla="*/ 5958 w 10000"/>
              <a:gd name="connsiteY25" fmla="*/ 746 h 10000"/>
              <a:gd name="connsiteX26" fmla="*/ 6466 w 10000"/>
              <a:gd name="connsiteY26" fmla="*/ 415 h 10000"/>
              <a:gd name="connsiteX27" fmla="*/ 6916 w 10000"/>
              <a:gd name="connsiteY27" fmla="*/ 106 h 10000"/>
              <a:gd name="connsiteX28" fmla="*/ 7253 w 10000"/>
              <a:gd name="connsiteY28" fmla="*/ 0 h 10000"/>
              <a:gd name="connsiteX29" fmla="*/ 7370 w 10000"/>
              <a:gd name="connsiteY29" fmla="*/ 4947 h 10000"/>
              <a:gd name="connsiteX30" fmla="*/ 10000 w 10000"/>
              <a:gd name="connsiteY30" fmla="*/ 10000 h 10000"/>
              <a:gd name="connsiteX31" fmla="*/ 0 w 10000"/>
              <a:gd name="connsiteY31" fmla="*/ 9930 h 10000"/>
              <a:gd name="connsiteX0" fmla="*/ 0 w 10000"/>
              <a:gd name="connsiteY0" fmla="*/ 9930 h 10000"/>
              <a:gd name="connsiteX1" fmla="*/ 0 w 10000"/>
              <a:gd name="connsiteY1" fmla="*/ 6299 h 10000"/>
              <a:gd name="connsiteX2" fmla="*/ 296 w 10000"/>
              <a:gd name="connsiteY2" fmla="*/ 6263 h 10000"/>
              <a:gd name="connsiteX3" fmla="*/ 494 w 10000"/>
              <a:gd name="connsiteY3" fmla="*/ 6230 h 10000"/>
              <a:gd name="connsiteX4" fmla="*/ 789 w 10000"/>
              <a:gd name="connsiteY4" fmla="*/ 6125 h 10000"/>
              <a:gd name="connsiteX5" fmla="*/ 930 w 10000"/>
              <a:gd name="connsiteY5" fmla="*/ 6091 h 10000"/>
              <a:gd name="connsiteX6" fmla="*/ 1113 w 10000"/>
              <a:gd name="connsiteY6" fmla="*/ 5989 h 10000"/>
              <a:gd name="connsiteX7" fmla="*/ 1394 w 10000"/>
              <a:gd name="connsiteY7" fmla="*/ 5814 h 10000"/>
              <a:gd name="connsiteX8" fmla="*/ 1690 w 10000"/>
              <a:gd name="connsiteY8" fmla="*/ 5466 h 10000"/>
              <a:gd name="connsiteX9" fmla="*/ 1944 w 10000"/>
              <a:gd name="connsiteY9" fmla="*/ 5052 h 10000"/>
              <a:gd name="connsiteX10" fmla="*/ 2156 w 10000"/>
              <a:gd name="connsiteY10" fmla="*/ 4535 h 10000"/>
              <a:gd name="connsiteX11" fmla="*/ 2324 w 10000"/>
              <a:gd name="connsiteY11" fmla="*/ 4015 h 10000"/>
              <a:gd name="connsiteX12" fmla="*/ 2493 w 10000"/>
              <a:gd name="connsiteY12" fmla="*/ 3448 h 10000"/>
              <a:gd name="connsiteX13" fmla="*/ 2611 w 10000"/>
              <a:gd name="connsiteY13" fmla="*/ 3032 h 10000"/>
              <a:gd name="connsiteX14" fmla="*/ 2790 w 10000"/>
              <a:gd name="connsiteY14" fmla="*/ 2343 h 10000"/>
              <a:gd name="connsiteX15" fmla="*/ 2957 w 10000"/>
              <a:gd name="connsiteY15" fmla="*/ 1594 h 10000"/>
              <a:gd name="connsiteX16" fmla="*/ 3084 w 10000"/>
              <a:gd name="connsiteY16" fmla="*/ 1213 h 10000"/>
              <a:gd name="connsiteX17" fmla="*/ 3282 w 10000"/>
              <a:gd name="connsiteY17" fmla="*/ 1039 h 10000"/>
              <a:gd name="connsiteX18" fmla="*/ 3634 w 10000"/>
              <a:gd name="connsiteY18" fmla="*/ 867 h 10000"/>
              <a:gd name="connsiteX19" fmla="*/ 4028 w 10000"/>
              <a:gd name="connsiteY19" fmla="*/ 867 h 10000"/>
              <a:gd name="connsiteX20" fmla="*/ 4352 w 10000"/>
              <a:gd name="connsiteY20" fmla="*/ 877 h 10000"/>
              <a:gd name="connsiteX21" fmla="*/ 4677 w 10000"/>
              <a:gd name="connsiteY21" fmla="*/ 904 h 10000"/>
              <a:gd name="connsiteX22" fmla="*/ 5155 w 10000"/>
              <a:gd name="connsiteY22" fmla="*/ 949 h 10000"/>
              <a:gd name="connsiteX23" fmla="*/ 5355 w 10000"/>
              <a:gd name="connsiteY23" fmla="*/ 953 h 10000"/>
              <a:gd name="connsiteX24" fmla="*/ 5544 w 10000"/>
              <a:gd name="connsiteY24" fmla="*/ 877 h 10000"/>
              <a:gd name="connsiteX25" fmla="*/ 5958 w 10000"/>
              <a:gd name="connsiteY25" fmla="*/ 746 h 10000"/>
              <a:gd name="connsiteX26" fmla="*/ 6472 w 10000"/>
              <a:gd name="connsiteY26" fmla="*/ 521 h 10000"/>
              <a:gd name="connsiteX27" fmla="*/ 6916 w 10000"/>
              <a:gd name="connsiteY27" fmla="*/ 106 h 10000"/>
              <a:gd name="connsiteX28" fmla="*/ 7253 w 10000"/>
              <a:gd name="connsiteY28" fmla="*/ 0 h 10000"/>
              <a:gd name="connsiteX29" fmla="*/ 7370 w 10000"/>
              <a:gd name="connsiteY29" fmla="*/ 4947 h 10000"/>
              <a:gd name="connsiteX30" fmla="*/ 10000 w 10000"/>
              <a:gd name="connsiteY30" fmla="*/ 10000 h 10000"/>
              <a:gd name="connsiteX31" fmla="*/ 0 w 10000"/>
              <a:gd name="connsiteY31" fmla="*/ 9930 h 10000"/>
              <a:gd name="connsiteX0" fmla="*/ 0 w 10000"/>
              <a:gd name="connsiteY0" fmla="*/ 9930 h 10000"/>
              <a:gd name="connsiteX1" fmla="*/ 0 w 10000"/>
              <a:gd name="connsiteY1" fmla="*/ 6299 h 10000"/>
              <a:gd name="connsiteX2" fmla="*/ 296 w 10000"/>
              <a:gd name="connsiteY2" fmla="*/ 6263 h 10000"/>
              <a:gd name="connsiteX3" fmla="*/ 494 w 10000"/>
              <a:gd name="connsiteY3" fmla="*/ 6230 h 10000"/>
              <a:gd name="connsiteX4" fmla="*/ 789 w 10000"/>
              <a:gd name="connsiteY4" fmla="*/ 6125 h 10000"/>
              <a:gd name="connsiteX5" fmla="*/ 930 w 10000"/>
              <a:gd name="connsiteY5" fmla="*/ 6091 h 10000"/>
              <a:gd name="connsiteX6" fmla="*/ 1113 w 10000"/>
              <a:gd name="connsiteY6" fmla="*/ 5989 h 10000"/>
              <a:gd name="connsiteX7" fmla="*/ 1394 w 10000"/>
              <a:gd name="connsiteY7" fmla="*/ 5814 h 10000"/>
              <a:gd name="connsiteX8" fmla="*/ 1690 w 10000"/>
              <a:gd name="connsiteY8" fmla="*/ 5466 h 10000"/>
              <a:gd name="connsiteX9" fmla="*/ 1944 w 10000"/>
              <a:gd name="connsiteY9" fmla="*/ 5052 h 10000"/>
              <a:gd name="connsiteX10" fmla="*/ 2156 w 10000"/>
              <a:gd name="connsiteY10" fmla="*/ 4535 h 10000"/>
              <a:gd name="connsiteX11" fmla="*/ 2324 w 10000"/>
              <a:gd name="connsiteY11" fmla="*/ 4015 h 10000"/>
              <a:gd name="connsiteX12" fmla="*/ 2493 w 10000"/>
              <a:gd name="connsiteY12" fmla="*/ 3448 h 10000"/>
              <a:gd name="connsiteX13" fmla="*/ 2611 w 10000"/>
              <a:gd name="connsiteY13" fmla="*/ 3032 h 10000"/>
              <a:gd name="connsiteX14" fmla="*/ 2790 w 10000"/>
              <a:gd name="connsiteY14" fmla="*/ 2343 h 10000"/>
              <a:gd name="connsiteX15" fmla="*/ 2957 w 10000"/>
              <a:gd name="connsiteY15" fmla="*/ 1594 h 10000"/>
              <a:gd name="connsiteX16" fmla="*/ 3084 w 10000"/>
              <a:gd name="connsiteY16" fmla="*/ 1213 h 10000"/>
              <a:gd name="connsiteX17" fmla="*/ 3282 w 10000"/>
              <a:gd name="connsiteY17" fmla="*/ 1039 h 10000"/>
              <a:gd name="connsiteX18" fmla="*/ 3634 w 10000"/>
              <a:gd name="connsiteY18" fmla="*/ 867 h 10000"/>
              <a:gd name="connsiteX19" fmla="*/ 4028 w 10000"/>
              <a:gd name="connsiteY19" fmla="*/ 867 h 10000"/>
              <a:gd name="connsiteX20" fmla="*/ 4352 w 10000"/>
              <a:gd name="connsiteY20" fmla="*/ 877 h 10000"/>
              <a:gd name="connsiteX21" fmla="*/ 4677 w 10000"/>
              <a:gd name="connsiteY21" fmla="*/ 904 h 10000"/>
              <a:gd name="connsiteX22" fmla="*/ 5155 w 10000"/>
              <a:gd name="connsiteY22" fmla="*/ 949 h 10000"/>
              <a:gd name="connsiteX23" fmla="*/ 5355 w 10000"/>
              <a:gd name="connsiteY23" fmla="*/ 953 h 10000"/>
              <a:gd name="connsiteX24" fmla="*/ 5544 w 10000"/>
              <a:gd name="connsiteY24" fmla="*/ 877 h 10000"/>
              <a:gd name="connsiteX25" fmla="*/ 5958 w 10000"/>
              <a:gd name="connsiteY25" fmla="*/ 746 h 10000"/>
              <a:gd name="connsiteX26" fmla="*/ 6472 w 10000"/>
              <a:gd name="connsiteY26" fmla="*/ 521 h 10000"/>
              <a:gd name="connsiteX27" fmla="*/ 6922 w 10000"/>
              <a:gd name="connsiteY27" fmla="*/ 272 h 10000"/>
              <a:gd name="connsiteX28" fmla="*/ 7253 w 10000"/>
              <a:gd name="connsiteY28" fmla="*/ 0 h 10000"/>
              <a:gd name="connsiteX29" fmla="*/ 7370 w 10000"/>
              <a:gd name="connsiteY29" fmla="*/ 4947 h 10000"/>
              <a:gd name="connsiteX30" fmla="*/ 10000 w 10000"/>
              <a:gd name="connsiteY30" fmla="*/ 10000 h 10000"/>
              <a:gd name="connsiteX31" fmla="*/ 0 w 10000"/>
              <a:gd name="connsiteY31" fmla="*/ 9930 h 10000"/>
              <a:gd name="connsiteX0" fmla="*/ 0 w 10000"/>
              <a:gd name="connsiteY0" fmla="*/ 9658 h 9728"/>
              <a:gd name="connsiteX1" fmla="*/ 0 w 10000"/>
              <a:gd name="connsiteY1" fmla="*/ 6027 h 9728"/>
              <a:gd name="connsiteX2" fmla="*/ 296 w 10000"/>
              <a:gd name="connsiteY2" fmla="*/ 5991 h 9728"/>
              <a:gd name="connsiteX3" fmla="*/ 494 w 10000"/>
              <a:gd name="connsiteY3" fmla="*/ 5958 h 9728"/>
              <a:gd name="connsiteX4" fmla="*/ 789 w 10000"/>
              <a:gd name="connsiteY4" fmla="*/ 5853 h 9728"/>
              <a:gd name="connsiteX5" fmla="*/ 930 w 10000"/>
              <a:gd name="connsiteY5" fmla="*/ 5819 h 9728"/>
              <a:gd name="connsiteX6" fmla="*/ 1113 w 10000"/>
              <a:gd name="connsiteY6" fmla="*/ 5717 h 9728"/>
              <a:gd name="connsiteX7" fmla="*/ 1394 w 10000"/>
              <a:gd name="connsiteY7" fmla="*/ 5542 h 9728"/>
              <a:gd name="connsiteX8" fmla="*/ 1690 w 10000"/>
              <a:gd name="connsiteY8" fmla="*/ 5194 h 9728"/>
              <a:gd name="connsiteX9" fmla="*/ 1944 w 10000"/>
              <a:gd name="connsiteY9" fmla="*/ 4780 h 9728"/>
              <a:gd name="connsiteX10" fmla="*/ 2156 w 10000"/>
              <a:gd name="connsiteY10" fmla="*/ 4263 h 9728"/>
              <a:gd name="connsiteX11" fmla="*/ 2324 w 10000"/>
              <a:gd name="connsiteY11" fmla="*/ 3743 h 9728"/>
              <a:gd name="connsiteX12" fmla="*/ 2493 w 10000"/>
              <a:gd name="connsiteY12" fmla="*/ 3176 h 9728"/>
              <a:gd name="connsiteX13" fmla="*/ 2611 w 10000"/>
              <a:gd name="connsiteY13" fmla="*/ 2760 h 9728"/>
              <a:gd name="connsiteX14" fmla="*/ 2790 w 10000"/>
              <a:gd name="connsiteY14" fmla="*/ 2071 h 9728"/>
              <a:gd name="connsiteX15" fmla="*/ 2957 w 10000"/>
              <a:gd name="connsiteY15" fmla="*/ 1322 h 9728"/>
              <a:gd name="connsiteX16" fmla="*/ 3084 w 10000"/>
              <a:gd name="connsiteY16" fmla="*/ 941 h 9728"/>
              <a:gd name="connsiteX17" fmla="*/ 3282 w 10000"/>
              <a:gd name="connsiteY17" fmla="*/ 767 h 9728"/>
              <a:gd name="connsiteX18" fmla="*/ 3634 w 10000"/>
              <a:gd name="connsiteY18" fmla="*/ 595 h 9728"/>
              <a:gd name="connsiteX19" fmla="*/ 4028 w 10000"/>
              <a:gd name="connsiteY19" fmla="*/ 595 h 9728"/>
              <a:gd name="connsiteX20" fmla="*/ 4352 w 10000"/>
              <a:gd name="connsiteY20" fmla="*/ 605 h 9728"/>
              <a:gd name="connsiteX21" fmla="*/ 4677 w 10000"/>
              <a:gd name="connsiteY21" fmla="*/ 632 h 9728"/>
              <a:gd name="connsiteX22" fmla="*/ 5155 w 10000"/>
              <a:gd name="connsiteY22" fmla="*/ 677 h 9728"/>
              <a:gd name="connsiteX23" fmla="*/ 5355 w 10000"/>
              <a:gd name="connsiteY23" fmla="*/ 681 h 9728"/>
              <a:gd name="connsiteX24" fmla="*/ 5544 w 10000"/>
              <a:gd name="connsiteY24" fmla="*/ 605 h 9728"/>
              <a:gd name="connsiteX25" fmla="*/ 5958 w 10000"/>
              <a:gd name="connsiteY25" fmla="*/ 474 h 9728"/>
              <a:gd name="connsiteX26" fmla="*/ 6472 w 10000"/>
              <a:gd name="connsiteY26" fmla="*/ 249 h 9728"/>
              <a:gd name="connsiteX27" fmla="*/ 6922 w 10000"/>
              <a:gd name="connsiteY27" fmla="*/ 0 h 9728"/>
              <a:gd name="connsiteX28" fmla="*/ 7204 w 10000"/>
              <a:gd name="connsiteY28" fmla="*/ 15 h 9728"/>
              <a:gd name="connsiteX29" fmla="*/ 7370 w 10000"/>
              <a:gd name="connsiteY29" fmla="*/ 4675 h 9728"/>
              <a:gd name="connsiteX30" fmla="*/ 10000 w 10000"/>
              <a:gd name="connsiteY30" fmla="*/ 9728 h 9728"/>
              <a:gd name="connsiteX31" fmla="*/ 0 w 10000"/>
              <a:gd name="connsiteY31" fmla="*/ 9658 h 9728"/>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324 w 10000"/>
              <a:gd name="connsiteY11" fmla="*/ 3848 h 10000"/>
              <a:gd name="connsiteX12" fmla="*/ 2493 w 10000"/>
              <a:gd name="connsiteY12" fmla="*/ 3265 h 10000"/>
              <a:gd name="connsiteX13" fmla="*/ 2611 w 10000"/>
              <a:gd name="connsiteY13" fmla="*/ 2837 h 10000"/>
              <a:gd name="connsiteX14" fmla="*/ 2790 w 10000"/>
              <a:gd name="connsiteY14" fmla="*/ 2129 h 10000"/>
              <a:gd name="connsiteX15" fmla="*/ 2957 w 10000"/>
              <a:gd name="connsiteY15" fmla="*/ 1359 h 10000"/>
              <a:gd name="connsiteX16" fmla="*/ 3084 w 10000"/>
              <a:gd name="connsiteY16" fmla="*/ 967 h 10000"/>
              <a:gd name="connsiteX17" fmla="*/ 3282 w 10000"/>
              <a:gd name="connsiteY17" fmla="*/ 788 h 10000"/>
              <a:gd name="connsiteX18" fmla="*/ 3634 w 10000"/>
              <a:gd name="connsiteY18" fmla="*/ 612 h 10000"/>
              <a:gd name="connsiteX19" fmla="*/ 4028 w 10000"/>
              <a:gd name="connsiteY19" fmla="*/ 612 h 10000"/>
              <a:gd name="connsiteX20" fmla="*/ 4352 w 10000"/>
              <a:gd name="connsiteY20" fmla="*/ 622 h 10000"/>
              <a:gd name="connsiteX21" fmla="*/ 4677 w 10000"/>
              <a:gd name="connsiteY21" fmla="*/ 650 h 10000"/>
              <a:gd name="connsiteX22" fmla="*/ 5155 w 10000"/>
              <a:gd name="connsiteY22" fmla="*/ 696 h 10000"/>
              <a:gd name="connsiteX23" fmla="*/ 5355 w 10000"/>
              <a:gd name="connsiteY23" fmla="*/ 700 h 10000"/>
              <a:gd name="connsiteX24" fmla="*/ 5544 w 10000"/>
              <a:gd name="connsiteY24" fmla="*/ 622 h 10000"/>
              <a:gd name="connsiteX25" fmla="*/ 5958 w 10000"/>
              <a:gd name="connsiteY25" fmla="*/ 487 h 10000"/>
              <a:gd name="connsiteX26" fmla="*/ 6472 w 10000"/>
              <a:gd name="connsiteY26" fmla="*/ 256 h 10000"/>
              <a:gd name="connsiteX27" fmla="*/ 6922 w 10000"/>
              <a:gd name="connsiteY27" fmla="*/ 0 h 10000"/>
              <a:gd name="connsiteX28" fmla="*/ 7204 w 10000"/>
              <a:gd name="connsiteY28" fmla="*/ 15 h 10000"/>
              <a:gd name="connsiteX29" fmla="*/ 7370 w 10000"/>
              <a:gd name="connsiteY29" fmla="*/ 4806 h 10000"/>
              <a:gd name="connsiteX30" fmla="*/ 10000 w 10000"/>
              <a:gd name="connsiteY30" fmla="*/ 10000 h 10000"/>
              <a:gd name="connsiteX31" fmla="*/ 0 w 10000"/>
              <a:gd name="connsiteY31"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324 w 10000"/>
              <a:gd name="connsiteY11" fmla="*/ 3848 h 10000"/>
              <a:gd name="connsiteX12" fmla="*/ 2493 w 10000"/>
              <a:gd name="connsiteY12" fmla="*/ 3265 h 10000"/>
              <a:gd name="connsiteX13" fmla="*/ 2611 w 10000"/>
              <a:gd name="connsiteY13" fmla="*/ 2837 h 10000"/>
              <a:gd name="connsiteX14" fmla="*/ 2790 w 10000"/>
              <a:gd name="connsiteY14" fmla="*/ 2129 h 10000"/>
              <a:gd name="connsiteX15" fmla="*/ 2957 w 10000"/>
              <a:gd name="connsiteY15" fmla="*/ 1359 h 10000"/>
              <a:gd name="connsiteX16" fmla="*/ 3084 w 10000"/>
              <a:gd name="connsiteY16" fmla="*/ 967 h 10000"/>
              <a:gd name="connsiteX17" fmla="*/ 3282 w 10000"/>
              <a:gd name="connsiteY17" fmla="*/ 788 h 10000"/>
              <a:gd name="connsiteX18" fmla="*/ 3634 w 10000"/>
              <a:gd name="connsiteY18" fmla="*/ 612 h 10000"/>
              <a:gd name="connsiteX19" fmla="*/ 4028 w 10000"/>
              <a:gd name="connsiteY19" fmla="*/ 612 h 10000"/>
              <a:gd name="connsiteX20" fmla="*/ 4352 w 10000"/>
              <a:gd name="connsiteY20" fmla="*/ 622 h 10000"/>
              <a:gd name="connsiteX21" fmla="*/ 4677 w 10000"/>
              <a:gd name="connsiteY21" fmla="*/ 650 h 10000"/>
              <a:gd name="connsiteX22" fmla="*/ 5155 w 10000"/>
              <a:gd name="connsiteY22" fmla="*/ 696 h 10000"/>
              <a:gd name="connsiteX23" fmla="*/ 5355 w 10000"/>
              <a:gd name="connsiteY23" fmla="*/ 638 h 10000"/>
              <a:gd name="connsiteX24" fmla="*/ 5544 w 10000"/>
              <a:gd name="connsiteY24" fmla="*/ 622 h 10000"/>
              <a:gd name="connsiteX25" fmla="*/ 5958 w 10000"/>
              <a:gd name="connsiteY25" fmla="*/ 487 h 10000"/>
              <a:gd name="connsiteX26" fmla="*/ 6472 w 10000"/>
              <a:gd name="connsiteY26" fmla="*/ 256 h 10000"/>
              <a:gd name="connsiteX27" fmla="*/ 6922 w 10000"/>
              <a:gd name="connsiteY27" fmla="*/ 0 h 10000"/>
              <a:gd name="connsiteX28" fmla="*/ 7204 w 10000"/>
              <a:gd name="connsiteY28" fmla="*/ 15 h 10000"/>
              <a:gd name="connsiteX29" fmla="*/ 7370 w 10000"/>
              <a:gd name="connsiteY29" fmla="*/ 4806 h 10000"/>
              <a:gd name="connsiteX30" fmla="*/ 10000 w 10000"/>
              <a:gd name="connsiteY30" fmla="*/ 10000 h 10000"/>
              <a:gd name="connsiteX31" fmla="*/ 0 w 10000"/>
              <a:gd name="connsiteY31"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324 w 10000"/>
              <a:gd name="connsiteY11" fmla="*/ 3848 h 10000"/>
              <a:gd name="connsiteX12" fmla="*/ 2493 w 10000"/>
              <a:gd name="connsiteY12" fmla="*/ 3265 h 10000"/>
              <a:gd name="connsiteX13" fmla="*/ 2611 w 10000"/>
              <a:gd name="connsiteY13" fmla="*/ 2837 h 10000"/>
              <a:gd name="connsiteX14" fmla="*/ 2790 w 10000"/>
              <a:gd name="connsiteY14" fmla="*/ 2129 h 10000"/>
              <a:gd name="connsiteX15" fmla="*/ 2957 w 10000"/>
              <a:gd name="connsiteY15" fmla="*/ 1359 h 10000"/>
              <a:gd name="connsiteX16" fmla="*/ 3084 w 10000"/>
              <a:gd name="connsiteY16" fmla="*/ 967 h 10000"/>
              <a:gd name="connsiteX17" fmla="*/ 3282 w 10000"/>
              <a:gd name="connsiteY17" fmla="*/ 788 h 10000"/>
              <a:gd name="connsiteX18" fmla="*/ 3634 w 10000"/>
              <a:gd name="connsiteY18" fmla="*/ 612 h 10000"/>
              <a:gd name="connsiteX19" fmla="*/ 4028 w 10000"/>
              <a:gd name="connsiteY19" fmla="*/ 612 h 10000"/>
              <a:gd name="connsiteX20" fmla="*/ 4352 w 10000"/>
              <a:gd name="connsiteY20" fmla="*/ 622 h 10000"/>
              <a:gd name="connsiteX21" fmla="*/ 4677 w 10000"/>
              <a:gd name="connsiteY21" fmla="*/ 650 h 10000"/>
              <a:gd name="connsiteX22" fmla="*/ 5155 w 10000"/>
              <a:gd name="connsiteY22" fmla="*/ 696 h 10000"/>
              <a:gd name="connsiteX23" fmla="*/ 5355 w 10000"/>
              <a:gd name="connsiteY23" fmla="*/ 638 h 10000"/>
              <a:gd name="connsiteX24" fmla="*/ 5568 w 10000"/>
              <a:gd name="connsiteY24" fmla="*/ 653 h 10000"/>
              <a:gd name="connsiteX25" fmla="*/ 5958 w 10000"/>
              <a:gd name="connsiteY25" fmla="*/ 487 h 10000"/>
              <a:gd name="connsiteX26" fmla="*/ 6472 w 10000"/>
              <a:gd name="connsiteY26" fmla="*/ 256 h 10000"/>
              <a:gd name="connsiteX27" fmla="*/ 6922 w 10000"/>
              <a:gd name="connsiteY27" fmla="*/ 0 h 10000"/>
              <a:gd name="connsiteX28" fmla="*/ 7204 w 10000"/>
              <a:gd name="connsiteY28" fmla="*/ 15 h 10000"/>
              <a:gd name="connsiteX29" fmla="*/ 7370 w 10000"/>
              <a:gd name="connsiteY29" fmla="*/ 4806 h 10000"/>
              <a:gd name="connsiteX30" fmla="*/ 10000 w 10000"/>
              <a:gd name="connsiteY30" fmla="*/ 10000 h 10000"/>
              <a:gd name="connsiteX31" fmla="*/ 0 w 10000"/>
              <a:gd name="connsiteY31"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324 w 10000"/>
              <a:gd name="connsiteY11" fmla="*/ 3848 h 10000"/>
              <a:gd name="connsiteX12" fmla="*/ 2493 w 10000"/>
              <a:gd name="connsiteY12" fmla="*/ 3265 h 10000"/>
              <a:gd name="connsiteX13" fmla="*/ 2611 w 10000"/>
              <a:gd name="connsiteY13" fmla="*/ 2837 h 10000"/>
              <a:gd name="connsiteX14" fmla="*/ 2790 w 10000"/>
              <a:gd name="connsiteY14" fmla="*/ 2129 h 10000"/>
              <a:gd name="connsiteX15" fmla="*/ 2957 w 10000"/>
              <a:gd name="connsiteY15" fmla="*/ 1359 h 10000"/>
              <a:gd name="connsiteX16" fmla="*/ 3084 w 10000"/>
              <a:gd name="connsiteY16" fmla="*/ 967 h 10000"/>
              <a:gd name="connsiteX17" fmla="*/ 3282 w 10000"/>
              <a:gd name="connsiteY17" fmla="*/ 788 h 10000"/>
              <a:gd name="connsiteX18" fmla="*/ 3634 w 10000"/>
              <a:gd name="connsiteY18" fmla="*/ 612 h 10000"/>
              <a:gd name="connsiteX19" fmla="*/ 4028 w 10000"/>
              <a:gd name="connsiteY19" fmla="*/ 612 h 10000"/>
              <a:gd name="connsiteX20" fmla="*/ 4352 w 10000"/>
              <a:gd name="connsiteY20" fmla="*/ 622 h 10000"/>
              <a:gd name="connsiteX21" fmla="*/ 4677 w 10000"/>
              <a:gd name="connsiteY21" fmla="*/ 650 h 10000"/>
              <a:gd name="connsiteX22" fmla="*/ 5125 w 10000"/>
              <a:gd name="connsiteY22" fmla="*/ 618 h 10000"/>
              <a:gd name="connsiteX23" fmla="*/ 5355 w 10000"/>
              <a:gd name="connsiteY23" fmla="*/ 638 h 10000"/>
              <a:gd name="connsiteX24" fmla="*/ 5568 w 10000"/>
              <a:gd name="connsiteY24" fmla="*/ 653 h 10000"/>
              <a:gd name="connsiteX25" fmla="*/ 5958 w 10000"/>
              <a:gd name="connsiteY25" fmla="*/ 487 h 10000"/>
              <a:gd name="connsiteX26" fmla="*/ 6472 w 10000"/>
              <a:gd name="connsiteY26" fmla="*/ 256 h 10000"/>
              <a:gd name="connsiteX27" fmla="*/ 6922 w 10000"/>
              <a:gd name="connsiteY27" fmla="*/ 0 h 10000"/>
              <a:gd name="connsiteX28" fmla="*/ 7204 w 10000"/>
              <a:gd name="connsiteY28" fmla="*/ 15 h 10000"/>
              <a:gd name="connsiteX29" fmla="*/ 7370 w 10000"/>
              <a:gd name="connsiteY29" fmla="*/ 4806 h 10000"/>
              <a:gd name="connsiteX30" fmla="*/ 10000 w 10000"/>
              <a:gd name="connsiteY30" fmla="*/ 10000 h 10000"/>
              <a:gd name="connsiteX31" fmla="*/ 0 w 10000"/>
              <a:gd name="connsiteY31"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324 w 10000"/>
              <a:gd name="connsiteY11" fmla="*/ 3848 h 10000"/>
              <a:gd name="connsiteX12" fmla="*/ 2493 w 10000"/>
              <a:gd name="connsiteY12" fmla="*/ 3265 h 10000"/>
              <a:gd name="connsiteX13" fmla="*/ 2611 w 10000"/>
              <a:gd name="connsiteY13" fmla="*/ 2837 h 10000"/>
              <a:gd name="connsiteX14" fmla="*/ 2790 w 10000"/>
              <a:gd name="connsiteY14" fmla="*/ 2129 h 10000"/>
              <a:gd name="connsiteX15" fmla="*/ 2957 w 10000"/>
              <a:gd name="connsiteY15" fmla="*/ 1359 h 10000"/>
              <a:gd name="connsiteX16" fmla="*/ 3084 w 10000"/>
              <a:gd name="connsiteY16" fmla="*/ 967 h 10000"/>
              <a:gd name="connsiteX17" fmla="*/ 3282 w 10000"/>
              <a:gd name="connsiteY17" fmla="*/ 788 h 10000"/>
              <a:gd name="connsiteX18" fmla="*/ 3634 w 10000"/>
              <a:gd name="connsiteY18" fmla="*/ 612 h 10000"/>
              <a:gd name="connsiteX19" fmla="*/ 4028 w 10000"/>
              <a:gd name="connsiteY19" fmla="*/ 612 h 10000"/>
              <a:gd name="connsiteX20" fmla="*/ 4352 w 10000"/>
              <a:gd name="connsiteY20" fmla="*/ 622 h 10000"/>
              <a:gd name="connsiteX21" fmla="*/ 4762 w 10000"/>
              <a:gd name="connsiteY21" fmla="*/ 619 h 10000"/>
              <a:gd name="connsiteX22" fmla="*/ 5125 w 10000"/>
              <a:gd name="connsiteY22" fmla="*/ 618 h 10000"/>
              <a:gd name="connsiteX23" fmla="*/ 5355 w 10000"/>
              <a:gd name="connsiteY23" fmla="*/ 638 h 10000"/>
              <a:gd name="connsiteX24" fmla="*/ 5568 w 10000"/>
              <a:gd name="connsiteY24" fmla="*/ 653 h 10000"/>
              <a:gd name="connsiteX25" fmla="*/ 5958 w 10000"/>
              <a:gd name="connsiteY25" fmla="*/ 487 h 10000"/>
              <a:gd name="connsiteX26" fmla="*/ 6472 w 10000"/>
              <a:gd name="connsiteY26" fmla="*/ 256 h 10000"/>
              <a:gd name="connsiteX27" fmla="*/ 6922 w 10000"/>
              <a:gd name="connsiteY27" fmla="*/ 0 h 10000"/>
              <a:gd name="connsiteX28" fmla="*/ 7204 w 10000"/>
              <a:gd name="connsiteY28" fmla="*/ 15 h 10000"/>
              <a:gd name="connsiteX29" fmla="*/ 7370 w 10000"/>
              <a:gd name="connsiteY29" fmla="*/ 4806 h 10000"/>
              <a:gd name="connsiteX30" fmla="*/ 10000 w 10000"/>
              <a:gd name="connsiteY30" fmla="*/ 10000 h 10000"/>
              <a:gd name="connsiteX31" fmla="*/ 0 w 10000"/>
              <a:gd name="connsiteY31"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324 w 10000"/>
              <a:gd name="connsiteY11" fmla="*/ 3848 h 10000"/>
              <a:gd name="connsiteX12" fmla="*/ 2493 w 10000"/>
              <a:gd name="connsiteY12" fmla="*/ 3265 h 10000"/>
              <a:gd name="connsiteX13" fmla="*/ 2611 w 10000"/>
              <a:gd name="connsiteY13" fmla="*/ 2837 h 10000"/>
              <a:gd name="connsiteX14" fmla="*/ 2790 w 10000"/>
              <a:gd name="connsiteY14" fmla="*/ 2129 h 10000"/>
              <a:gd name="connsiteX15" fmla="*/ 2957 w 10000"/>
              <a:gd name="connsiteY15" fmla="*/ 1359 h 10000"/>
              <a:gd name="connsiteX16" fmla="*/ 3114 w 10000"/>
              <a:gd name="connsiteY16" fmla="*/ 983 h 10000"/>
              <a:gd name="connsiteX17" fmla="*/ 3282 w 10000"/>
              <a:gd name="connsiteY17" fmla="*/ 788 h 10000"/>
              <a:gd name="connsiteX18" fmla="*/ 3634 w 10000"/>
              <a:gd name="connsiteY18" fmla="*/ 612 h 10000"/>
              <a:gd name="connsiteX19" fmla="*/ 4028 w 10000"/>
              <a:gd name="connsiteY19" fmla="*/ 612 h 10000"/>
              <a:gd name="connsiteX20" fmla="*/ 4352 w 10000"/>
              <a:gd name="connsiteY20" fmla="*/ 622 h 10000"/>
              <a:gd name="connsiteX21" fmla="*/ 4762 w 10000"/>
              <a:gd name="connsiteY21" fmla="*/ 619 h 10000"/>
              <a:gd name="connsiteX22" fmla="*/ 5125 w 10000"/>
              <a:gd name="connsiteY22" fmla="*/ 618 h 10000"/>
              <a:gd name="connsiteX23" fmla="*/ 5355 w 10000"/>
              <a:gd name="connsiteY23" fmla="*/ 638 h 10000"/>
              <a:gd name="connsiteX24" fmla="*/ 5568 w 10000"/>
              <a:gd name="connsiteY24" fmla="*/ 653 h 10000"/>
              <a:gd name="connsiteX25" fmla="*/ 5958 w 10000"/>
              <a:gd name="connsiteY25" fmla="*/ 487 h 10000"/>
              <a:gd name="connsiteX26" fmla="*/ 6472 w 10000"/>
              <a:gd name="connsiteY26" fmla="*/ 256 h 10000"/>
              <a:gd name="connsiteX27" fmla="*/ 6922 w 10000"/>
              <a:gd name="connsiteY27" fmla="*/ 0 h 10000"/>
              <a:gd name="connsiteX28" fmla="*/ 7204 w 10000"/>
              <a:gd name="connsiteY28" fmla="*/ 15 h 10000"/>
              <a:gd name="connsiteX29" fmla="*/ 7370 w 10000"/>
              <a:gd name="connsiteY29" fmla="*/ 4806 h 10000"/>
              <a:gd name="connsiteX30" fmla="*/ 10000 w 10000"/>
              <a:gd name="connsiteY30" fmla="*/ 10000 h 10000"/>
              <a:gd name="connsiteX31" fmla="*/ 0 w 10000"/>
              <a:gd name="connsiteY31"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324 w 10000"/>
              <a:gd name="connsiteY11" fmla="*/ 3848 h 10000"/>
              <a:gd name="connsiteX12" fmla="*/ 2493 w 10000"/>
              <a:gd name="connsiteY12" fmla="*/ 3265 h 10000"/>
              <a:gd name="connsiteX13" fmla="*/ 2611 w 10000"/>
              <a:gd name="connsiteY13" fmla="*/ 2837 h 10000"/>
              <a:gd name="connsiteX14" fmla="*/ 2790 w 10000"/>
              <a:gd name="connsiteY14" fmla="*/ 2129 h 10000"/>
              <a:gd name="connsiteX15" fmla="*/ 2957 w 10000"/>
              <a:gd name="connsiteY15" fmla="*/ 1359 h 10000"/>
              <a:gd name="connsiteX16" fmla="*/ 3114 w 10000"/>
              <a:gd name="connsiteY16" fmla="*/ 983 h 10000"/>
              <a:gd name="connsiteX17" fmla="*/ 3318 w 10000"/>
              <a:gd name="connsiteY17" fmla="*/ 804 h 10000"/>
              <a:gd name="connsiteX18" fmla="*/ 3634 w 10000"/>
              <a:gd name="connsiteY18" fmla="*/ 612 h 10000"/>
              <a:gd name="connsiteX19" fmla="*/ 4028 w 10000"/>
              <a:gd name="connsiteY19" fmla="*/ 612 h 10000"/>
              <a:gd name="connsiteX20" fmla="*/ 4352 w 10000"/>
              <a:gd name="connsiteY20" fmla="*/ 622 h 10000"/>
              <a:gd name="connsiteX21" fmla="*/ 4762 w 10000"/>
              <a:gd name="connsiteY21" fmla="*/ 619 h 10000"/>
              <a:gd name="connsiteX22" fmla="*/ 5125 w 10000"/>
              <a:gd name="connsiteY22" fmla="*/ 618 h 10000"/>
              <a:gd name="connsiteX23" fmla="*/ 5355 w 10000"/>
              <a:gd name="connsiteY23" fmla="*/ 638 h 10000"/>
              <a:gd name="connsiteX24" fmla="*/ 5568 w 10000"/>
              <a:gd name="connsiteY24" fmla="*/ 653 h 10000"/>
              <a:gd name="connsiteX25" fmla="*/ 5958 w 10000"/>
              <a:gd name="connsiteY25" fmla="*/ 487 h 10000"/>
              <a:gd name="connsiteX26" fmla="*/ 6472 w 10000"/>
              <a:gd name="connsiteY26" fmla="*/ 256 h 10000"/>
              <a:gd name="connsiteX27" fmla="*/ 6922 w 10000"/>
              <a:gd name="connsiteY27" fmla="*/ 0 h 10000"/>
              <a:gd name="connsiteX28" fmla="*/ 7204 w 10000"/>
              <a:gd name="connsiteY28" fmla="*/ 15 h 10000"/>
              <a:gd name="connsiteX29" fmla="*/ 7370 w 10000"/>
              <a:gd name="connsiteY29" fmla="*/ 4806 h 10000"/>
              <a:gd name="connsiteX30" fmla="*/ 10000 w 10000"/>
              <a:gd name="connsiteY30" fmla="*/ 10000 h 10000"/>
              <a:gd name="connsiteX31" fmla="*/ 0 w 10000"/>
              <a:gd name="connsiteY31"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324 w 10000"/>
              <a:gd name="connsiteY11" fmla="*/ 3848 h 10000"/>
              <a:gd name="connsiteX12" fmla="*/ 2493 w 10000"/>
              <a:gd name="connsiteY12" fmla="*/ 3265 h 10000"/>
              <a:gd name="connsiteX13" fmla="*/ 2611 w 10000"/>
              <a:gd name="connsiteY13" fmla="*/ 2837 h 10000"/>
              <a:gd name="connsiteX14" fmla="*/ 2790 w 10000"/>
              <a:gd name="connsiteY14" fmla="*/ 2129 h 10000"/>
              <a:gd name="connsiteX15" fmla="*/ 2957 w 10000"/>
              <a:gd name="connsiteY15" fmla="*/ 1359 h 10000"/>
              <a:gd name="connsiteX16" fmla="*/ 3114 w 10000"/>
              <a:gd name="connsiteY16" fmla="*/ 983 h 10000"/>
              <a:gd name="connsiteX17" fmla="*/ 3318 w 10000"/>
              <a:gd name="connsiteY17" fmla="*/ 804 h 10000"/>
              <a:gd name="connsiteX18" fmla="*/ 3634 w 10000"/>
              <a:gd name="connsiteY18" fmla="*/ 674 h 10000"/>
              <a:gd name="connsiteX19" fmla="*/ 4028 w 10000"/>
              <a:gd name="connsiteY19" fmla="*/ 612 h 10000"/>
              <a:gd name="connsiteX20" fmla="*/ 4352 w 10000"/>
              <a:gd name="connsiteY20" fmla="*/ 622 h 10000"/>
              <a:gd name="connsiteX21" fmla="*/ 4762 w 10000"/>
              <a:gd name="connsiteY21" fmla="*/ 619 h 10000"/>
              <a:gd name="connsiteX22" fmla="*/ 5125 w 10000"/>
              <a:gd name="connsiteY22" fmla="*/ 618 h 10000"/>
              <a:gd name="connsiteX23" fmla="*/ 5355 w 10000"/>
              <a:gd name="connsiteY23" fmla="*/ 638 h 10000"/>
              <a:gd name="connsiteX24" fmla="*/ 5568 w 10000"/>
              <a:gd name="connsiteY24" fmla="*/ 653 h 10000"/>
              <a:gd name="connsiteX25" fmla="*/ 5958 w 10000"/>
              <a:gd name="connsiteY25" fmla="*/ 487 h 10000"/>
              <a:gd name="connsiteX26" fmla="*/ 6472 w 10000"/>
              <a:gd name="connsiteY26" fmla="*/ 256 h 10000"/>
              <a:gd name="connsiteX27" fmla="*/ 6922 w 10000"/>
              <a:gd name="connsiteY27" fmla="*/ 0 h 10000"/>
              <a:gd name="connsiteX28" fmla="*/ 7204 w 10000"/>
              <a:gd name="connsiteY28" fmla="*/ 15 h 10000"/>
              <a:gd name="connsiteX29" fmla="*/ 7370 w 10000"/>
              <a:gd name="connsiteY29" fmla="*/ 4806 h 10000"/>
              <a:gd name="connsiteX30" fmla="*/ 10000 w 10000"/>
              <a:gd name="connsiteY30" fmla="*/ 10000 h 10000"/>
              <a:gd name="connsiteX31" fmla="*/ 0 w 10000"/>
              <a:gd name="connsiteY31"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324 w 10000"/>
              <a:gd name="connsiteY11" fmla="*/ 3848 h 10000"/>
              <a:gd name="connsiteX12" fmla="*/ 2493 w 10000"/>
              <a:gd name="connsiteY12" fmla="*/ 3265 h 10000"/>
              <a:gd name="connsiteX13" fmla="*/ 2611 w 10000"/>
              <a:gd name="connsiteY13" fmla="*/ 2837 h 10000"/>
              <a:gd name="connsiteX14" fmla="*/ 2790 w 10000"/>
              <a:gd name="connsiteY14" fmla="*/ 2129 h 10000"/>
              <a:gd name="connsiteX15" fmla="*/ 2957 w 10000"/>
              <a:gd name="connsiteY15" fmla="*/ 1359 h 10000"/>
              <a:gd name="connsiteX16" fmla="*/ 3114 w 10000"/>
              <a:gd name="connsiteY16" fmla="*/ 983 h 10000"/>
              <a:gd name="connsiteX17" fmla="*/ 3318 w 10000"/>
              <a:gd name="connsiteY17" fmla="*/ 804 h 10000"/>
              <a:gd name="connsiteX18" fmla="*/ 3634 w 10000"/>
              <a:gd name="connsiteY18" fmla="*/ 674 h 10000"/>
              <a:gd name="connsiteX19" fmla="*/ 4028 w 10000"/>
              <a:gd name="connsiteY19" fmla="*/ 612 h 10000"/>
              <a:gd name="connsiteX20" fmla="*/ 4352 w 10000"/>
              <a:gd name="connsiteY20" fmla="*/ 638 h 10000"/>
              <a:gd name="connsiteX21" fmla="*/ 4762 w 10000"/>
              <a:gd name="connsiteY21" fmla="*/ 619 h 10000"/>
              <a:gd name="connsiteX22" fmla="*/ 5125 w 10000"/>
              <a:gd name="connsiteY22" fmla="*/ 618 h 10000"/>
              <a:gd name="connsiteX23" fmla="*/ 5355 w 10000"/>
              <a:gd name="connsiteY23" fmla="*/ 638 h 10000"/>
              <a:gd name="connsiteX24" fmla="*/ 5568 w 10000"/>
              <a:gd name="connsiteY24" fmla="*/ 653 h 10000"/>
              <a:gd name="connsiteX25" fmla="*/ 5958 w 10000"/>
              <a:gd name="connsiteY25" fmla="*/ 487 h 10000"/>
              <a:gd name="connsiteX26" fmla="*/ 6472 w 10000"/>
              <a:gd name="connsiteY26" fmla="*/ 256 h 10000"/>
              <a:gd name="connsiteX27" fmla="*/ 6922 w 10000"/>
              <a:gd name="connsiteY27" fmla="*/ 0 h 10000"/>
              <a:gd name="connsiteX28" fmla="*/ 7204 w 10000"/>
              <a:gd name="connsiteY28" fmla="*/ 15 h 10000"/>
              <a:gd name="connsiteX29" fmla="*/ 7370 w 10000"/>
              <a:gd name="connsiteY29" fmla="*/ 4806 h 10000"/>
              <a:gd name="connsiteX30" fmla="*/ 10000 w 10000"/>
              <a:gd name="connsiteY30" fmla="*/ 10000 h 10000"/>
              <a:gd name="connsiteX31" fmla="*/ 0 w 10000"/>
              <a:gd name="connsiteY31"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324 w 10000"/>
              <a:gd name="connsiteY11" fmla="*/ 3848 h 10000"/>
              <a:gd name="connsiteX12" fmla="*/ 2493 w 10000"/>
              <a:gd name="connsiteY12" fmla="*/ 3265 h 10000"/>
              <a:gd name="connsiteX13" fmla="*/ 2611 w 10000"/>
              <a:gd name="connsiteY13" fmla="*/ 2837 h 10000"/>
              <a:gd name="connsiteX14" fmla="*/ 2790 w 10000"/>
              <a:gd name="connsiteY14" fmla="*/ 2129 h 10000"/>
              <a:gd name="connsiteX15" fmla="*/ 2957 w 10000"/>
              <a:gd name="connsiteY15" fmla="*/ 1359 h 10000"/>
              <a:gd name="connsiteX16" fmla="*/ 3114 w 10000"/>
              <a:gd name="connsiteY16" fmla="*/ 983 h 10000"/>
              <a:gd name="connsiteX17" fmla="*/ 3318 w 10000"/>
              <a:gd name="connsiteY17" fmla="*/ 804 h 10000"/>
              <a:gd name="connsiteX18" fmla="*/ 3634 w 10000"/>
              <a:gd name="connsiteY18" fmla="*/ 674 h 10000"/>
              <a:gd name="connsiteX19" fmla="*/ 4028 w 10000"/>
              <a:gd name="connsiteY19" fmla="*/ 612 h 10000"/>
              <a:gd name="connsiteX20" fmla="*/ 4352 w 10000"/>
              <a:gd name="connsiteY20" fmla="*/ 638 h 10000"/>
              <a:gd name="connsiteX21" fmla="*/ 4762 w 10000"/>
              <a:gd name="connsiteY21" fmla="*/ 619 h 10000"/>
              <a:gd name="connsiteX22" fmla="*/ 5125 w 10000"/>
              <a:gd name="connsiteY22" fmla="*/ 618 h 10000"/>
              <a:gd name="connsiteX23" fmla="*/ 5355 w 10000"/>
              <a:gd name="connsiteY23" fmla="*/ 638 h 10000"/>
              <a:gd name="connsiteX24" fmla="*/ 5501 w 10000"/>
              <a:gd name="connsiteY24" fmla="*/ 591 h 10000"/>
              <a:gd name="connsiteX25" fmla="*/ 5958 w 10000"/>
              <a:gd name="connsiteY25" fmla="*/ 487 h 10000"/>
              <a:gd name="connsiteX26" fmla="*/ 6472 w 10000"/>
              <a:gd name="connsiteY26" fmla="*/ 256 h 10000"/>
              <a:gd name="connsiteX27" fmla="*/ 6922 w 10000"/>
              <a:gd name="connsiteY27" fmla="*/ 0 h 10000"/>
              <a:gd name="connsiteX28" fmla="*/ 7204 w 10000"/>
              <a:gd name="connsiteY28" fmla="*/ 15 h 10000"/>
              <a:gd name="connsiteX29" fmla="*/ 7370 w 10000"/>
              <a:gd name="connsiteY29" fmla="*/ 4806 h 10000"/>
              <a:gd name="connsiteX30" fmla="*/ 10000 w 10000"/>
              <a:gd name="connsiteY30" fmla="*/ 10000 h 10000"/>
              <a:gd name="connsiteX31" fmla="*/ 0 w 10000"/>
              <a:gd name="connsiteY31"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324 w 10000"/>
              <a:gd name="connsiteY11" fmla="*/ 3848 h 10000"/>
              <a:gd name="connsiteX12" fmla="*/ 2493 w 10000"/>
              <a:gd name="connsiteY12" fmla="*/ 3265 h 10000"/>
              <a:gd name="connsiteX13" fmla="*/ 2611 w 10000"/>
              <a:gd name="connsiteY13" fmla="*/ 2837 h 10000"/>
              <a:gd name="connsiteX14" fmla="*/ 2790 w 10000"/>
              <a:gd name="connsiteY14" fmla="*/ 2129 h 10000"/>
              <a:gd name="connsiteX15" fmla="*/ 2957 w 10000"/>
              <a:gd name="connsiteY15" fmla="*/ 1359 h 10000"/>
              <a:gd name="connsiteX16" fmla="*/ 3114 w 10000"/>
              <a:gd name="connsiteY16" fmla="*/ 983 h 10000"/>
              <a:gd name="connsiteX17" fmla="*/ 3318 w 10000"/>
              <a:gd name="connsiteY17" fmla="*/ 804 h 10000"/>
              <a:gd name="connsiteX18" fmla="*/ 3634 w 10000"/>
              <a:gd name="connsiteY18" fmla="*/ 674 h 10000"/>
              <a:gd name="connsiteX19" fmla="*/ 4028 w 10000"/>
              <a:gd name="connsiteY19" fmla="*/ 612 h 10000"/>
              <a:gd name="connsiteX20" fmla="*/ 4352 w 10000"/>
              <a:gd name="connsiteY20" fmla="*/ 638 h 10000"/>
              <a:gd name="connsiteX21" fmla="*/ 4762 w 10000"/>
              <a:gd name="connsiteY21" fmla="*/ 619 h 10000"/>
              <a:gd name="connsiteX22" fmla="*/ 5125 w 10000"/>
              <a:gd name="connsiteY22" fmla="*/ 618 h 10000"/>
              <a:gd name="connsiteX23" fmla="*/ 5355 w 10000"/>
              <a:gd name="connsiteY23" fmla="*/ 638 h 10000"/>
              <a:gd name="connsiteX24" fmla="*/ 5501 w 10000"/>
              <a:gd name="connsiteY24" fmla="*/ 638 h 10000"/>
              <a:gd name="connsiteX25" fmla="*/ 5958 w 10000"/>
              <a:gd name="connsiteY25" fmla="*/ 487 h 10000"/>
              <a:gd name="connsiteX26" fmla="*/ 6472 w 10000"/>
              <a:gd name="connsiteY26" fmla="*/ 256 h 10000"/>
              <a:gd name="connsiteX27" fmla="*/ 6922 w 10000"/>
              <a:gd name="connsiteY27" fmla="*/ 0 h 10000"/>
              <a:gd name="connsiteX28" fmla="*/ 7204 w 10000"/>
              <a:gd name="connsiteY28" fmla="*/ 15 h 10000"/>
              <a:gd name="connsiteX29" fmla="*/ 7370 w 10000"/>
              <a:gd name="connsiteY29" fmla="*/ 4806 h 10000"/>
              <a:gd name="connsiteX30" fmla="*/ 10000 w 10000"/>
              <a:gd name="connsiteY30" fmla="*/ 10000 h 10000"/>
              <a:gd name="connsiteX31" fmla="*/ 0 w 10000"/>
              <a:gd name="connsiteY31"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324 w 10000"/>
              <a:gd name="connsiteY11" fmla="*/ 3848 h 10000"/>
              <a:gd name="connsiteX12" fmla="*/ 2493 w 10000"/>
              <a:gd name="connsiteY12" fmla="*/ 3265 h 10000"/>
              <a:gd name="connsiteX13" fmla="*/ 2611 w 10000"/>
              <a:gd name="connsiteY13" fmla="*/ 2837 h 10000"/>
              <a:gd name="connsiteX14" fmla="*/ 2790 w 10000"/>
              <a:gd name="connsiteY14" fmla="*/ 2129 h 10000"/>
              <a:gd name="connsiteX15" fmla="*/ 2957 w 10000"/>
              <a:gd name="connsiteY15" fmla="*/ 1359 h 10000"/>
              <a:gd name="connsiteX16" fmla="*/ 3114 w 10000"/>
              <a:gd name="connsiteY16" fmla="*/ 983 h 10000"/>
              <a:gd name="connsiteX17" fmla="*/ 3318 w 10000"/>
              <a:gd name="connsiteY17" fmla="*/ 804 h 10000"/>
              <a:gd name="connsiteX18" fmla="*/ 3634 w 10000"/>
              <a:gd name="connsiteY18" fmla="*/ 674 h 10000"/>
              <a:gd name="connsiteX19" fmla="*/ 4028 w 10000"/>
              <a:gd name="connsiteY19" fmla="*/ 612 h 10000"/>
              <a:gd name="connsiteX20" fmla="*/ 4352 w 10000"/>
              <a:gd name="connsiteY20" fmla="*/ 638 h 10000"/>
              <a:gd name="connsiteX21" fmla="*/ 4762 w 10000"/>
              <a:gd name="connsiteY21" fmla="*/ 619 h 10000"/>
              <a:gd name="connsiteX22" fmla="*/ 5125 w 10000"/>
              <a:gd name="connsiteY22" fmla="*/ 618 h 10000"/>
              <a:gd name="connsiteX23" fmla="*/ 5355 w 10000"/>
              <a:gd name="connsiteY23" fmla="*/ 638 h 10000"/>
              <a:gd name="connsiteX24" fmla="*/ 5610 w 10000"/>
              <a:gd name="connsiteY24" fmla="*/ 638 h 10000"/>
              <a:gd name="connsiteX25" fmla="*/ 5958 w 10000"/>
              <a:gd name="connsiteY25" fmla="*/ 487 h 10000"/>
              <a:gd name="connsiteX26" fmla="*/ 6472 w 10000"/>
              <a:gd name="connsiteY26" fmla="*/ 256 h 10000"/>
              <a:gd name="connsiteX27" fmla="*/ 6922 w 10000"/>
              <a:gd name="connsiteY27" fmla="*/ 0 h 10000"/>
              <a:gd name="connsiteX28" fmla="*/ 7204 w 10000"/>
              <a:gd name="connsiteY28" fmla="*/ 15 h 10000"/>
              <a:gd name="connsiteX29" fmla="*/ 7370 w 10000"/>
              <a:gd name="connsiteY29" fmla="*/ 4806 h 10000"/>
              <a:gd name="connsiteX30" fmla="*/ 10000 w 10000"/>
              <a:gd name="connsiteY30" fmla="*/ 10000 h 10000"/>
              <a:gd name="connsiteX31" fmla="*/ 0 w 10000"/>
              <a:gd name="connsiteY31"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324 w 10000"/>
              <a:gd name="connsiteY11" fmla="*/ 3848 h 10000"/>
              <a:gd name="connsiteX12" fmla="*/ 2493 w 10000"/>
              <a:gd name="connsiteY12" fmla="*/ 3265 h 10000"/>
              <a:gd name="connsiteX13" fmla="*/ 2611 w 10000"/>
              <a:gd name="connsiteY13" fmla="*/ 2837 h 10000"/>
              <a:gd name="connsiteX14" fmla="*/ 2790 w 10000"/>
              <a:gd name="connsiteY14" fmla="*/ 2129 h 10000"/>
              <a:gd name="connsiteX15" fmla="*/ 2957 w 10000"/>
              <a:gd name="connsiteY15" fmla="*/ 1359 h 10000"/>
              <a:gd name="connsiteX16" fmla="*/ 3114 w 10000"/>
              <a:gd name="connsiteY16" fmla="*/ 1030 h 10000"/>
              <a:gd name="connsiteX17" fmla="*/ 3318 w 10000"/>
              <a:gd name="connsiteY17" fmla="*/ 804 h 10000"/>
              <a:gd name="connsiteX18" fmla="*/ 3634 w 10000"/>
              <a:gd name="connsiteY18" fmla="*/ 674 h 10000"/>
              <a:gd name="connsiteX19" fmla="*/ 4028 w 10000"/>
              <a:gd name="connsiteY19" fmla="*/ 612 h 10000"/>
              <a:gd name="connsiteX20" fmla="*/ 4352 w 10000"/>
              <a:gd name="connsiteY20" fmla="*/ 638 h 10000"/>
              <a:gd name="connsiteX21" fmla="*/ 4762 w 10000"/>
              <a:gd name="connsiteY21" fmla="*/ 619 h 10000"/>
              <a:gd name="connsiteX22" fmla="*/ 5125 w 10000"/>
              <a:gd name="connsiteY22" fmla="*/ 618 h 10000"/>
              <a:gd name="connsiteX23" fmla="*/ 5355 w 10000"/>
              <a:gd name="connsiteY23" fmla="*/ 638 h 10000"/>
              <a:gd name="connsiteX24" fmla="*/ 5610 w 10000"/>
              <a:gd name="connsiteY24" fmla="*/ 638 h 10000"/>
              <a:gd name="connsiteX25" fmla="*/ 5958 w 10000"/>
              <a:gd name="connsiteY25" fmla="*/ 487 h 10000"/>
              <a:gd name="connsiteX26" fmla="*/ 6472 w 10000"/>
              <a:gd name="connsiteY26" fmla="*/ 256 h 10000"/>
              <a:gd name="connsiteX27" fmla="*/ 6922 w 10000"/>
              <a:gd name="connsiteY27" fmla="*/ 0 h 10000"/>
              <a:gd name="connsiteX28" fmla="*/ 7204 w 10000"/>
              <a:gd name="connsiteY28" fmla="*/ 15 h 10000"/>
              <a:gd name="connsiteX29" fmla="*/ 7370 w 10000"/>
              <a:gd name="connsiteY29" fmla="*/ 4806 h 10000"/>
              <a:gd name="connsiteX30" fmla="*/ 10000 w 10000"/>
              <a:gd name="connsiteY30" fmla="*/ 10000 h 10000"/>
              <a:gd name="connsiteX31" fmla="*/ 0 w 10000"/>
              <a:gd name="connsiteY31"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324 w 10000"/>
              <a:gd name="connsiteY11" fmla="*/ 3848 h 10000"/>
              <a:gd name="connsiteX12" fmla="*/ 2493 w 10000"/>
              <a:gd name="connsiteY12" fmla="*/ 3265 h 10000"/>
              <a:gd name="connsiteX13" fmla="*/ 2611 w 10000"/>
              <a:gd name="connsiteY13" fmla="*/ 2837 h 10000"/>
              <a:gd name="connsiteX14" fmla="*/ 2790 w 10000"/>
              <a:gd name="connsiteY14" fmla="*/ 2129 h 10000"/>
              <a:gd name="connsiteX15" fmla="*/ 2994 w 10000"/>
              <a:gd name="connsiteY15" fmla="*/ 1422 h 10000"/>
              <a:gd name="connsiteX16" fmla="*/ 3114 w 10000"/>
              <a:gd name="connsiteY16" fmla="*/ 1030 h 10000"/>
              <a:gd name="connsiteX17" fmla="*/ 3318 w 10000"/>
              <a:gd name="connsiteY17" fmla="*/ 804 h 10000"/>
              <a:gd name="connsiteX18" fmla="*/ 3634 w 10000"/>
              <a:gd name="connsiteY18" fmla="*/ 674 h 10000"/>
              <a:gd name="connsiteX19" fmla="*/ 4028 w 10000"/>
              <a:gd name="connsiteY19" fmla="*/ 612 h 10000"/>
              <a:gd name="connsiteX20" fmla="*/ 4352 w 10000"/>
              <a:gd name="connsiteY20" fmla="*/ 638 h 10000"/>
              <a:gd name="connsiteX21" fmla="*/ 4762 w 10000"/>
              <a:gd name="connsiteY21" fmla="*/ 619 h 10000"/>
              <a:gd name="connsiteX22" fmla="*/ 5125 w 10000"/>
              <a:gd name="connsiteY22" fmla="*/ 618 h 10000"/>
              <a:gd name="connsiteX23" fmla="*/ 5355 w 10000"/>
              <a:gd name="connsiteY23" fmla="*/ 638 h 10000"/>
              <a:gd name="connsiteX24" fmla="*/ 5610 w 10000"/>
              <a:gd name="connsiteY24" fmla="*/ 638 h 10000"/>
              <a:gd name="connsiteX25" fmla="*/ 5958 w 10000"/>
              <a:gd name="connsiteY25" fmla="*/ 487 h 10000"/>
              <a:gd name="connsiteX26" fmla="*/ 6472 w 10000"/>
              <a:gd name="connsiteY26" fmla="*/ 256 h 10000"/>
              <a:gd name="connsiteX27" fmla="*/ 6922 w 10000"/>
              <a:gd name="connsiteY27" fmla="*/ 0 h 10000"/>
              <a:gd name="connsiteX28" fmla="*/ 7204 w 10000"/>
              <a:gd name="connsiteY28" fmla="*/ 15 h 10000"/>
              <a:gd name="connsiteX29" fmla="*/ 7370 w 10000"/>
              <a:gd name="connsiteY29" fmla="*/ 4806 h 10000"/>
              <a:gd name="connsiteX30" fmla="*/ 10000 w 10000"/>
              <a:gd name="connsiteY30" fmla="*/ 10000 h 10000"/>
              <a:gd name="connsiteX31" fmla="*/ 0 w 10000"/>
              <a:gd name="connsiteY31"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324 w 10000"/>
              <a:gd name="connsiteY11" fmla="*/ 3848 h 10000"/>
              <a:gd name="connsiteX12" fmla="*/ 2493 w 10000"/>
              <a:gd name="connsiteY12" fmla="*/ 3265 h 10000"/>
              <a:gd name="connsiteX13" fmla="*/ 2611 w 10000"/>
              <a:gd name="connsiteY13" fmla="*/ 2837 h 10000"/>
              <a:gd name="connsiteX14" fmla="*/ 2953 w 10000"/>
              <a:gd name="connsiteY14" fmla="*/ 2255 h 10000"/>
              <a:gd name="connsiteX15" fmla="*/ 2994 w 10000"/>
              <a:gd name="connsiteY15" fmla="*/ 1422 h 10000"/>
              <a:gd name="connsiteX16" fmla="*/ 3114 w 10000"/>
              <a:gd name="connsiteY16" fmla="*/ 1030 h 10000"/>
              <a:gd name="connsiteX17" fmla="*/ 3318 w 10000"/>
              <a:gd name="connsiteY17" fmla="*/ 804 h 10000"/>
              <a:gd name="connsiteX18" fmla="*/ 3634 w 10000"/>
              <a:gd name="connsiteY18" fmla="*/ 674 h 10000"/>
              <a:gd name="connsiteX19" fmla="*/ 4028 w 10000"/>
              <a:gd name="connsiteY19" fmla="*/ 612 h 10000"/>
              <a:gd name="connsiteX20" fmla="*/ 4352 w 10000"/>
              <a:gd name="connsiteY20" fmla="*/ 638 h 10000"/>
              <a:gd name="connsiteX21" fmla="*/ 4762 w 10000"/>
              <a:gd name="connsiteY21" fmla="*/ 619 h 10000"/>
              <a:gd name="connsiteX22" fmla="*/ 5125 w 10000"/>
              <a:gd name="connsiteY22" fmla="*/ 618 h 10000"/>
              <a:gd name="connsiteX23" fmla="*/ 5355 w 10000"/>
              <a:gd name="connsiteY23" fmla="*/ 638 h 10000"/>
              <a:gd name="connsiteX24" fmla="*/ 5610 w 10000"/>
              <a:gd name="connsiteY24" fmla="*/ 638 h 10000"/>
              <a:gd name="connsiteX25" fmla="*/ 5958 w 10000"/>
              <a:gd name="connsiteY25" fmla="*/ 487 h 10000"/>
              <a:gd name="connsiteX26" fmla="*/ 6472 w 10000"/>
              <a:gd name="connsiteY26" fmla="*/ 256 h 10000"/>
              <a:gd name="connsiteX27" fmla="*/ 6922 w 10000"/>
              <a:gd name="connsiteY27" fmla="*/ 0 h 10000"/>
              <a:gd name="connsiteX28" fmla="*/ 7204 w 10000"/>
              <a:gd name="connsiteY28" fmla="*/ 15 h 10000"/>
              <a:gd name="connsiteX29" fmla="*/ 7370 w 10000"/>
              <a:gd name="connsiteY29" fmla="*/ 4806 h 10000"/>
              <a:gd name="connsiteX30" fmla="*/ 10000 w 10000"/>
              <a:gd name="connsiteY30" fmla="*/ 10000 h 10000"/>
              <a:gd name="connsiteX31" fmla="*/ 0 w 10000"/>
              <a:gd name="connsiteY31"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324 w 10000"/>
              <a:gd name="connsiteY11" fmla="*/ 3848 h 10000"/>
              <a:gd name="connsiteX12" fmla="*/ 2493 w 10000"/>
              <a:gd name="connsiteY12" fmla="*/ 3265 h 10000"/>
              <a:gd name="connsiteX13" fmla="*/ 2909 w 10000"/>
              <a:gd name="connsiteY13" fmla="*/ 3332 h 10000"/>
              <a:gd name="connsiteX14" fmla="*/ 2953 w 10000"/>
              <a:gd name="connsiteY14" fmla="*/ 2255 h 10000"/>
              <a:gd name="connsiteX15" fmla="*/ 2994 w 10000"/>
              <a:gd name="connsiteY15" fmla="*/ 1422 h 10000"/>
              <a:gd name="connsiteX16" fmla="*/ 3114 w 10000"/>
              <a:gd name="connsiteY16" fmla="*/ 1030 h 10000"/>
              <a:gd name="connsiteX17" fmla="*/ 3318 w 10000"/>
              <a:gd name="connsiteY17" fmla="*/ 804 h 10000"/>
              <a:gd name="connsiteX18" fmla="*/ 3634 w 10000"/>
              <a:gd name="connsiteY18" fmla="*/ 674 h 10000"/>
              <a:gd name="connsiteX19" fmla="*/ 4028 w 10000"/>
              <a:gd name="connsiteY19" fmla="*/ 612 h 10000"/>
              <a:gd name="connsiteX20" fmla="*/ 4352 w 10000"/>
              <a:gd name="connsiteY20" fmla="*/ 638 h 10000"/>
              <a:gd name="connsiteX21" fmla="*/ 4762 w 10000"/>
              <a:gd name="connsiteY21" fmla="*/ 619 h 10000"/>
              <a:gd name="connsiteX22" fmla="*/ 5125 w 10000"/>
              <a:gd name="connsiteY22" fmla="*/ 618 h 10000"/>
              <a:gd name="connsiteX23" fmla="*/ 5355 w 10000"/>
              <a:gd name="connsiteY23" fmla="*/ 638 h 10000"/>
              <a:gd name="connsiteX24" fmla="*/ 5610 w 10000"/>
              <a:gd name="connsiteY24" fmla="*/ 638 h 10000"/>
              <a:gd name="connsiteX25" fmla="*/ 5958 w 10000"/>
              <a:gd name="connsiteY25" fmla="*/ 487 h 10000"/>
              <a:gd name="connsiteX26" fmla="*/ 6472 w 10000"/>
              <a:gd name="connsiteY26" fmla="*/ 256 h 10000"/>
              <a:gd name="connsiteX27" fmla="*/ 6922 w 10000"/>
              <a:gd name="connsiteY27" fmla="*/ 0 h 10000"/>
              <a:gd name="connsiteX28" fmla="*/ 7204 w 10000"/>
              <a:gd name="connsiteY28" fmla="*/ 15 h 10000"/>
              <a:gd name="connsiteX29" fmla="*/ 7370 w 10000"/>
              <a:gd name="connsiteY29" fmla="*/ 4806 h 10000"/>
              <a:gd name="connsiteX30" fmla="*/ 10000 w 10000"/>
              <a:gd name="connsiteY30" fmla="*/ 10000 h 10000"/>
              <a:gd name="connsiteX31" fmla="*/ 0 w 10000"/>
              <a:gd name="connsiteY31"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324 w 10000"/>
              <a:gd name="connsiteY11" fmla="*/ 3848 h 10000"/>
              <a:gd name="connsiteX12" fmla="*/ 2855 w 10000"/>
              <a:gd name="connsiteY12" fmla="*/ 3854 h 10000"/>
              <a:gd name="connsiteX13" fmla="*/ 2909 w 10000"/>
              <a:gd name="connsiteY13" fmla="*/ 3332 h 10000"/>
              <a:gd name="connsiteX14" fmla="*/ 2953 w 10000"/>
              <a:gd name="connsiteY14" fmla="*/ 2255 h 10000"/>
              <a:gd name="connsiteX15" fmla="*/ 2994 w 10000"/>
              <a:gd name="connsiteY15" fmla="*/ 1422 h 10000"/>
              <a:gd name="connsiteX16" fmla="*/ 3114 w 10000"/>
              <a:gd name="connsiteY16" fmla="*/ 1030 h 10000"/>
              <a:gd name="connsiteX17" fmla="*/ 3318 w 10000"/>
              <a:gd name="connsiteY17" fmla="*/ 804 h 10000"/>
              <a:gd name="connsiteX18" fmla="*/ 3634 w 10000"/>
              <a:gd name="connsiteY18" fmla="*/ 674 h 10000"/>
              <a:gd name="connsiteX19" fmla="*/ 4028 w 10000"/>
              <a:gd name="connsiteY19" fmla="*/ 612 h 10000"/>
              <a:gd name="connsiteX20" fmla="*/ 4352 w 10000"/>
              <a:gd name="connsiteY20" fmla="*/ 638 h 10000"/>
              <a:gd name="connsiteX21" fmla="*/ 4762 w 10000"/>
              <a:gd name="connsiteY21" fmla="*/ 619 h 10000"/>
              <a:gd name="connsiteX22" fmla="*/ 5125 w 10000"/>
              <a:gd name="connsiteY22" fmla="*/ 618 h 10000"/>
              <a:gd name="connsiteX23" fmla="*/ 5355 w 10000"/>
              <a:gd name="connsiteY23" fmla="*/ 638 h 10000"/>
              <a:gd name="connsiteX24" fmla="*/ 5610 w 10000"/>
              <a:gd name="connsiteY24" fmla="*/ 638 h 10000"/>
              <a:gd name="connsiteX25" fmla="*/ 5958 w 10000"/>
              <a:gd name="connsiteY25" fmla="*/ 487 h 10000"/>
              <a:gd name="connsiteX26" fmla="*/ 6472 w 10000"/>
              <a:gd name="connsiteY26" fmla="*/ 256 h 10000"/>
              <a:gd name="connsiteX27" fmla="*/ 6922 w 10000"/>
              <a:gd name="connsiteY27" fmla="*/ 0 h 10000"/>
              <a:gd name="connsiteX28" fmla="*/ 7204 w 10000"/>
              <a:gd name="connsiteY28" fmla="*/ 15 h 10000"/>
              <a:gd name="connsiteX29" fmla="*/ 7370 w 10000"/>
              <a:gd name="connsiteY29" fmla="*/ 4806 h 10000"/>
              <a:gd name="connsiteX30" fmla="*/ 10000 w 10000"/>
              <a:gd name="connsiteY30" fmla="*/ 10000 h 10000"/>
              <a:gd name="connsiteX31" fmla="*/ 0 w 10000"/>
              <a:gd name="connsiteY31"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156 w 10000"/>
              <a:gd name="connsiteY10" fmla="*/ 4382 h 10000"/>
              <a:gd name="connsiteX11" fmla="*/ 2855 w 10000"/>
              <a:gd name="connsiteY11" fmla="*/ 3854 h 10000"/>
              <a:gd name="connsiteX12" fmla="*/ 2909 w 10000"/>
              <a:gd name="connsiteY12" fmla="*/ 3332 h 10000"/>
              <a:gd name="connsiteX13" fmla="*/ 2953 w 10000"/>
              <a:gd name="connsiteY13" fmla="*/ 2255 h 10000"/>
              <a:gd name="connsiteX14" fmla="*/ 2994 w 10000"/>
              <a:gd name="connsiteY14" fmla="*/ 1422 h 10000"/>
              <a:gd name="connsiteX15" fmla="*/ 3114 w 10000"/>
              <a:gd name="connsiteY15" fmla="*/ 1030 h 10000"/>
              <a:gd name="connsiteX16" fmla="*/ 3318 w 10000"/>
              <a:gd name="connsiteY16" fmla="*/ 804 h 10000"/>
              <a:gd name="connsiteX17" fmla="*/ 3634 w 10000"/>
              <a:gd name="connsiteY17" fmla="*/ 674 h 10000"/>
              <a:gd name="connsiteX18" fmla="*/ 4028 w 10000"/>
              <a:gd name="connsiteY18" fmla="*/ 612 h 10000"/>
              <a:gd name="connsiteX19" fmla="*/ 4352 w 10000"/>
              <a:gd name="connsiteY19" fmla="*/ 638 h 10000"/>
              <a:gd name="connsiteX20" fmla="*/ 4762 w 10000"/>
              <a:gd name="connsiteY20" fmla="*/ 619 h 10000"/>
              <a:gd name="connsiteX21" fmla="*/ 5125 w 10000"/>
              <a:gd name="connsiteY21" fmla="*/ 618 h 10000"/>
              <a:gd name="connsiteX22" fmla="*/ 5355 w 10000"/>
              <a:gd name="connsiteY22" fmla="*/ 638 h 10000"/>
              <a:gd name="connsiteX23" fmla="*/ 5610 w 10000"/>
              <a:gd name="connsiteY23" fmla="*/ 638 h 10000"/>
              <a:gd name="connsiteX24" fmla="*/ 5958 w 10000"/>
              <a:gd name="connsiteY24" fmla="*/ 487 h 10000"/>
              <a:gd name="connsiteX25" fmla="*/ 6472 w 10000"/>
              <a:gd name="connsiteY25" fmla="*/ 256 h 10000"/>
              <a:gd name="connsiteX26" fmla="*/ 6922 w 10000"/>
              <a:gd name="connsiteY26" fmla="*/ 0 h 10000"/>
              <a:gd name="connsiteX27" fmla="*/ 7204 w 10000"/>
              <a:gd name="connsiteY27" fmla="*/ 15 h 10000"/>
              <a:gd name="connsiteX28" fmla="*/ 7370 w 10000"/>
              <a:gd name="connsiteY28" fmla="*/ 4806 h 10000"/>
              <a:gd name="connsiteX29" fmla="*/ 10000 w 10000"/>
              <a:gd name="connsiteY29" fmla="*/ 10000 h 10000"/>
              <a:gd name="connsiteX30" fmla="*/ 0 w 10000"/>
              <a:gd name="connsiteY30"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1944 w 10000"/>
              <a:gd name="connsiteY9" fmla="*/ 4914 h 10000"/>
              <a:gd name="connsiteX10" fmla="*/ 2855 w 10000"/>
              <a:gd name="connsiteY10" fmla="*/ 3854 h 10000"/>
              <a:gd name="connsiteX11" fmla="*/ 2909 w 10000"/>
              <a:gd name="connsiteY11" fmla="*/ 3332 h 10000"/>
              <a:gd name="connsiteX12" fmla="*/ 2953 w 10000"/>
              <a:gd name="connsiteY12" fmla="*/ 2255 h 10000"/>
              <a:gd name="connsiteX13" fmla="*/ 2994 w 10000"/>
              <a:gd name="connsiteY13" fmla="*/ 1422 h 10000"/>
              <a:gd name="connsiteX14" fmla="*/ 3114 w 10000"/>
              <a:gd name="connsiteY14" fmla="*/ 1030 h 10000"/>
              <a:gd name="connsiteX15" fmla="*/ 3318 w 10000"/>
              <a:gd name="connsiteY15" fmla="*/ 804 h 10000"/>
              <a:gd name="connsiteX16" fmla="*/ 3634 w 10000"/>
              <a:gd name="connsiteY16" fmla="*/ 674 h 10000"/>
              <a:gd name="connsiteX17" fmla="*/ 4028 w 10000"/>
              <a:gd name="connsiteY17" fmla="*/ 612 h 10000"/>
              <a:gd name="connsiteX18" fmla="*/ 4352 w 10000"/>
              <a:gd name="connsiteY18" fmla="*/ 638 h 10000"/>
              <a:gd name="connsiteX19" fmla="*/ 4762 w 10000"/>
              <a:gd name="connsiteY19" fmla="*/ 619 h 10000"/>
              <a:gd name="connsiteX20" fmla="*/ 5125 w 10000"/>
              <a:gd name="connsiteY20" fmla="*/ 618 h 10000"/>
              <a:gd name="connsiteX21" fmla="*/ 5355 w 10000"/>
              <a:gd name="connsiteY21" fmla="*/ 638 h 10000"/>
              <a:gd name="connsiteX22" fmla="*/ 5610 w 10000"/>
              <a:gd name="connsiteY22" fmla="*/ 638 h 10000"/>
              <a:gd name="connsiteX23" fmla="*/ 5958 w 10000"/>
              <a:gd name="connsiteY23" fmla="*/ 487 h 10000"/>
              <a:gd name="connsiteX24" fmla="*/ 6472 w 10000"/>
              <a:gd name="connsiteY24" fmla="*/ 256 h 10000"/>
              <a:gd name="connsiteX25" fmla="*/ 6922 w 10000"/>
              <a:gd name="connsiteY25" fmla="*/ 0 h 10000"/>
              <a:gd name="connsiteX26" fmla="*/ 7204 w 10000"/>
              <a:gd name="connsiteY26" fmla="*/ 15 h 10000"/>
              <a:gd name="connsiteX27" fmla="*/ 7370 w 10000"/>
              <a:gd name="connsiteY27" fmla="*/ 4806 h 10000"/>
              <a:gd name="connsiteX28" fmla="*/ 10000 w 10000"/>
              <a:gd name="connsiteY28" fmla="*/ 10000 h 10000"/>
              <a:gd name="connsiteX29" fmla="*/ 0 w 10000"/>
              <a:gd name="connsiteY29"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1690 w 10000"/>
              <a:gd name="connsiteY8" fmla="*/ 5339 h 10000"/>
              <a:gd name="connsiteX9" fmla="*/ 2855 w 10000"/>
              <a:gd name="connsiteY9" fmla="*/ 3854 h 10000"/>
              <a:gd name="connsiteX10" fmla="*/ 2909 w 10000"/>
              <a:gd name="connsiteY10" fmla="*/ 3332 h 10000"/>
              <a:gd name="connsiteX11" fmla="*/ 2953 w 10000"/>
              <a:gd name="connsiteY11" fmla="*/ 2255 h 10000"/>
              <a:gd name="connsiteX12" fmla="*/ 2994 w 10000"/>
              <a:gd name="connsiteY12" fmla="*/ 1422 h 10000"/>
              <a:gd name="connsiteX13" fmla="*/ 3114 w 10000"/>
              <a:gd name="connsiteY13" fmla="*/ 1030 h 10000"/>
              <a:gd name="connsiteX14" fmla="*/ 3318 w 10000"/>
              <a:gd name="connsiteY14" fmla="*/ 804 h 10000"/>
              <a:gd name="connsiteX15" fmla="*/ 3634 w 10000"/>
              <a:gd name="connsiteY15" fmla="*/ 674 h 10000"/>
              <a:gd name="connsiteX16" fmla="*/ 4028 w 10000"/>
              <a:gd name="connsiteY16" fmla="*/ 612 h 10000"/>
              <a:gd name="connsiteX17" fmla="*/ 4352 w 10000"/>
              <a:gd name="connsiteY17" fmla="*/ 638 h 10000"/>
              <a:gd name="connsiteX18" fmla="*/ 4762 w 10000"/>
              <a:gd name="connsiteY18" fmla="*/ 619 h 10000"/>
              <a:gd name="connsiteX19" fmla="*/ 5125 w 10000"/>
              <a:gd name="connsiteY19" fmla="*/ 618 h 10000"/>
              <a:gd name="connsiteX20" fmla="*/ 5355 w 10000"/>
              <a:gd name="connsiteY20" fmla="*/ 638 h 10000"/>
              <a:gd name="connsiteX21" fmla="*/ 5610 w 10000"/>
              <a:gd name="connsiteY21" fmla="*/ 638 h 10000"/>
              <a:gd name="connsiteX22" fmla="*/ 5958 w 10000"/>
              <a:gd name="connsiteY22" fmla="*/ 487 h 10000"/>
              <a:gd name="connsiteX23" fmla="*/ 6472 w 10000"/>
              <a:gd name="connsiteY23" fmla="*/ 256 h 10000"/>
              <a:gd name="connsiteX24" fmla="*/ 6922 w 10000"/>
              <a:gd name="connsiteY24" fmla="*/ 0 h 10000"/>
              <a:gd name="connsiteX25" fmla="*/ 7204 w 10000"/>
              <a:gd name="connsiteY25" fmla="*/ 15 h 10000"/>
              <a:gd name="connsiteX26" fmla="*/ 7370 w 10000"/>
              <a:gd name="connsiteY26" fmla="*/ 4806 h 10000"/>
              <a:gd name="connsiteX27" fmla="*/ 10000 w 10000"/>
              <a:gd name="connsiteY27" fmla="*/ 10000 h 10000"/>
              <a:gd name="connsiteX28" fmla="*/ 0 w 10000"/>
              <a:gd name="connsiteY28"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1394 w 10000"/>
              <a:gd name="connsiteY7" fmla="*/ 5697 h 10000"/>
              <a:gd name="connsiteX8" fmla="*/ 2855 w 10000"/>
              <a:gd name="connsiteY8" fmla="*/ 3854 h 10000"/>
              <a:gd name="connsiteX9" fmla="*/ 2909 w 10000"/>
              <a:gd name="connsiteY9" fmla="*/ 3332 h 10000"/>
              <a:gd name="connsiteX10" fmla="*/ 2953 w 10000"/>
              <a:gd name="connsiteY10" fmla="*/ 2255 h 10000"/>
              <a:gd name="connsiteX11" fmla="*/ 2994 w 10000"/>
              <a:gd name="connsiteY11" fmla="*/ 1422 h 10000"/>
              <a:gd name="connsiteX12" fmla="*/ 3114 w 10000"/>
              <a:gd name="connsiteY12" fmla="*/ 1030 h 10000"/>
              <a:gd name="connsiteX13" fmla="*/ 3318 w 10000"/>
              <a:gd name="connsiteY13" fmla="*/ 804 h 10000"/>
              <a:gd name="connsiteX14" fmla="*/ 3634 w 10000"/>
              <a:gd name="connsiteY14" fmla="*/ 674 h 10000"/>
              <a:gd name="connsiteX15" fmla="*/ 4028 w 10000"/>
              <a:gd name="connsiteY15" fmla="*/ 612 h 10000"/>
              <a:gd name="connsiteX16" fmla="*/ 4352 w 10000"/>
              <a:gd name="connsiteY16" fmla="*/ 638 h 10000"/>
              <a:gd name="connsiteX17" fmla="*/ 4762 w 10000"/>
              <a:gd name="connsiteY17" fmla="*/ 619 h 10000"/>
              <a:gd name="connsiteX18" fmla="*/ 5125 w 10000"/>
              <a:gd name="connsiteY18" fmla="*/ 618 h 10000"/>
              <a:gd name="connsiteX19" fmla="*/ 5355 w 10000"/>
              <a:gd name="connsiteY19" fmla="*/ 638 h 10000"/>
              <a:gd name="connsiteX20" fmla="*/ 5610 w 10000"/>
              <a:gd name="connsiteY20" fmla="*/ 638 h 10000"/>
              <a:gd name="connsiteX21" fmla="*/ 5958 w 10000"/>
              <a:gd name="connsiteY21" fmla="*/ 487 h 10000"/>
              <a:gd name="connsiteX22" fmla="*/ 6472 w 10000"/>
              <a:gd name="connsiteY22" fmla="*/ 256 h 10000"/>
              <a:gd name="connsiteX23" fmla="*/ 6922 w 10000"/>
              <a:gd name="connsiteY23" fmla="*/ 0 h 10000"/>
              <a:gd name="connsiteX24" fmla="*/ 7204 w 10000"/>
              <a:gd name="connsiteY24" fmla="*/ 15 h 10000"/>
              <a:gd name="connsiteX25" fmla="*/ 7370 w 10000"/>
              <a:gd name="connsiteY25" fmla="*/ 4806 h 10000"/>
              <a:gd name="connsiteX26" fmla="*/ 10000 w 10000"/>
              <a:gd name="connsiteY26" fmla="*/ 10000 h 10000"/>
              <a:gd name="connsiteX27" fmla="*/ 0 w 10000"/>
              <a:gd name="connsiteY27" fmla="*/ 9928 h 10000"/>
              <a:gd name="connsiteX0" fmla="*/ 0 w 10000"/>
              <a:gd name="connsiteY0" fmla="*/ 9928 h 10000"/>
              <a:gd name="connsiteX1" fmla="*/ 0 w 10000"/>
              <a:gd name="connsiteY1" fmla="*/ 6196 h 10000"/>
              <a:gd name="connsiteX2" fmla="*/ 296 w 10000"/>
              <a:gd name="connsiteY2" fmla="*/ 6159 h 10000"/>
              <a:gd name="connsiteX3" fmla="*/ 494 w 10000"/>
              <a:gd name="connsiteY3" fmla="*/ 6125 h 10000"/>
              <a:gd name="connsiteX4" fmla="*/ 789 w 10000"/>
              <a:gd name="connsiteY4" fmla="*/ 6017 h 10000"/>
              <a:gd name="connsiteX5" fmla="*/ 930 w 10000"/>
              <a:gd name="connsiteY5" fmla="*/ 5982 h 10000"/>
              <a:gd name="connsiteX6" fmla="*/ 1113 w 10000"/>
              <a:gd name="connsiteY6" fmla="*/ 5877 h 10000"/>
              <a:gd name="connsiteX7" fmla="*/ 2855 w 10000"/>
              <a:gd name="connsiteY7" fmla="*/ 3854 h 10000"/>
              <a:gd name="connsiteX8" fmla="*/ 2909 w 10000"/>
              <a:gd name="connsiteY8" fmla="*/ 3332 h 10000"/>
              <a:gd name="connsiteX9" fmla="*/ 2953 w 10000"/>
              <a:gd name="connsiteY9" fmla="*/ 2255 h 10000"/>
              <a:gd name="connsiteX10" fmla="*/ 2994 w 10000"/>
              <a:gd name="connsiteY10" fmla="*/ 1422 h 10000"/>
              <a:gd name="connsiteX11" fmla="*/ 3114 w 10000"/>
              <a:gd name="connsiteY11" fmla="*/ 1030 h 10000"/>
              <a:gd name="connsiteX12" fmla="*/ 3318 w 10000"/>
              <a:gd name="connsiteY12" fmla="*/ 804 h 10000"/>
              <a:gd name="connsiteX13" fmla="*/ 3634 w 10000"/>
              <a:gd name="connsiteY13" fmla="*/ 674 h 10000"/>
              <a:gd name="connsiteX14" fmla="*/ 4028 w 10000"/>
              <a:gd name="connsiteY14" fmla="*/ 612 h 10000"/>
              <a:gd name="connsiteX15" fmla="*/ 4352 w 10000"/>
              <a:gd name="connsiteY15" fmla="*/ 638 h 10000"/>
              <a:gd name="connsiteX16" fmla="*/ 4762 w 10000"/>
              <a:gd name="connsiteY16" fmla="*/ 619 h 10000"/>
              <a:gd name="connsiteX17" fmla="*/ 5125 w 10000"/>
              <a:gd name="connsiteY17" fmla="*/ 618 h 10000"/>
              <a:gd name="connsiteX18" fmla="*/ 5355 w 10000"/>
              <a:gd name="connsiteY18" fmla="*/ 638 h 10000"/>
              <a:gd name="connsiteX19" fmla="*/ 5610 w 10000"/>
              <a:gd name="connsiteY19" fmla="*/ 638 h 10000"/>
              <a:gd name="connsiteX20" fmla="*/ 5958 w 10000"/>
              <a:gd name="connsiteY20" fmla="*/ 487 h 10000"/>
              <a:gd name="connsiteX21" fmla="*/ 6472 w 10000"/>
              <a:gd name="connsiteY21" fmla="*/ 256 h 10000"/>
              <a:gd name="connsiteX22" fmla="*/ 6922 w 10000"/>
              <a:gd name="connsiteY22" fmla="*/ 0 h 10000"/>
              <a:gd name="connsiteX23" fmla="*/ 7204 w 10000"/>
              <a:gd name="connsiteY23" fmla="*/ 15 h 10000"/>
              <a:gd name="connsiteX24" fmla="*/ 7370 w 10000"/>
              <a:gd name="connsiteY24" fmla="*/ 4806 h 10000"/>
              <a:gd name="connsiteX25" fmla="*/ 10000 w 10000"/>
              <a:gd name="connsiteY25" fmla="*/ 10000 h 10000"/>
              <a:gd name="connsiteX26" fmla="*/ 0 w 10000"/>
              <a:gd name="connsiteY26" fmla="*/ 9928 h 10000"/>
              <a:gd name="connsiteX0" fmla="*/ 0 w 10000"/>
              <a:gd name="connsiteY0" fmla="*/ 9928 h 10000"/>
              <a:gd name="connsiteX1" fmla="*/ 296 w 10000"/>
              <a:gd name="connsiteY1" fmla="*/ 6159 h 10000"/>
              <a:gd name="connsiteX2" fmla="*/ 494 w 10000"/>
              <a:gd name="connsiteY2" fmla="*/ 6125 h 10000"/>
              <a:gd name="connsiteX3" fmla="*/ 789 w 10000"/>
              <a:gd name="connsiteY3" fmla="*/ 6017 h 10000"/>
              <a:gd name="connsiteX4" fmla="*/ 930 w 10000"/>
              <a:gd name="connsiteY4" fmla="*/ 5982 h 10000"/>
              <a:gd name="connsiteX5" fmla="*/ 1113 w 10000"/>
              <a:gd name="connsiteY5" fmla="*/ 5877 h 10000"/>
              <a:gd name="connsiteX6" fmla="*/ 2855 w 10000"/>
              <a:gd name="connsiteY6" fmla="*/ 3854 h 10000"/>
              <a:gd name="connsiteX7" fmla="*/ 2909 w 10000"/>
              <a:gd name="connsiteY7" fmla="*/ 3332 h 10000"/>
              <a:gd name="connsiteX8" fmla="*/ 2953 w 10000"/>
              <a:gd name="connsiteY8" fmla="*/ 2255 h 10000"/>
              <a:gd name="connsiteX9" fmla="*/ 2994 w 10000"/>
              <a:gd name="connsiteY9" fmla="*/ 1422 h 10000"/>
              <a:gd name="connsiteX10" fmla="*/ 3114 w 10000"/>
              <a:gd name="connsiteY10" fmla="*/ 1030 h 10000"/>
              <a:gd name="connsiteX11" fmla="*/ 3318 w 10000"/>
              <a:gd name="connsiteY11" fmla="*/ 804 h 10000"/>
              <a:gd name="connsiteX12" fmla="*/ 3634 w 10000"/>
              <a:gd name="connsiteY12" fmla="*/ 674 h 10000"/>
              <a:gd name="connsiteX13" fmla="*/ 4028 w 10000"/>
              <a:gd name="connsiteY13" fmla="*/ 612 h 10000"/>
              <a:gd name="connsiteX14" fmla="*/ 4352 w 10000"/>
              <a:gd name="connsiteY14" fmla="*/ 638 h 10000"/>
              <a:gd name="connsiteX15" fmla="*/ 4762 w 10000"/>
              <a:gd name="connsiteY15" fmla="*/ 619 h 10000"/>
              <a:gd name="connsiteX16" fmla="*/ 5125 w 10000"/>
              <a:gd name="connsiteY16" fmla="*/ 618 h 10000"/>
              <a:gd name="connsiteX17" fmla="*/ 5355 w 10000"/>
              <a:gd name="connsiteY17" fmla="*/ 638 h 10000"/>
              <a:gd name="connsiteX18" fmla="*/ 5610 w 10000"/>
              <a:gd name="connsiteY18" fmla="*/ 638 h 10000"/>
              <a:gd name="connsiteX19" fmla="*/ 5958 w 10000"/>
              <a:gd name="connsiteY19" fmla="*/ 487 h 10000"/>
              <a:gd name="connsiteX20" fmla="*/ 6472 w 10000"/>
              <a:gd name="connsiteY20" fmla="*/ 256 h 10000"/>
              <a:gd name="connsiteX21" fmla="*/ 6922 w 10000"/>
              <a:gd name="connsiteY21" fmla="*/ 0 h 10000"/>
              <a:gd name="connsiteX22" fmla="*/ 7204 w 10000"/>
              <a:gd name="connsiteY22" fmla="*/ 15 h 10000"/>
              <a:gd name="connsiteX23" fmla="*/ 7370 w 10000"/>
              <a:gd name="connsiteY23" fmla="*/ 4806 h 10000"/>
              <a:gd name="connsiteX24" fmla="*/ 10000 w 10000"/>
              <a:gd name="connsiteY24" fmla="*/ 10000 h 10000"/>
              <a:gd name="connsiteX25" fmla="*/ 0 w 10000"/>
              <a:gd name="connsiteY25" fmla="*/ 9928 h 10000"/>
              <a:gd name="connsiteX0" fmla="*/ 1584 w 11584"/>
              <a:gd name="connsiteY0" fmla="*/ 9928 h 10000"/>
              <a:gd name="connsiteX1" fmla="*/ 2078 w 11584"/>
              <a:gd name="connsiteY1" fmla="*/ 6125 h 10000"/>
              <a:gd name="connsiteX2" fmla="*/ 2373 w 11584"/>
              <a:gd name="connsiteY2" fmla="*/ 6017 h 10000"/>
              <a:gd name="connsiteX3" fmla="*/ 2514 w 11584"/>
              <a:gd name="connsiteY3" fmla="*/ 5982 h 10000"/>
              <a:gd name="connsiteX4" fmla="*/ 2697 w 11584"/>
              <a:gd name="connsiteY4" fmla="*/ 5877 h 10000"/>
              <a:gd name="connsiteX5" fmla="*/ 4439 w 11584"/>
              <a:gd name="connsiteY5" fmla="*/ 3854 h 10000"/>
              <a:gd name="connsiteX6" fmla="*/ 4493 w 11584"/>
              <a:gd name="connsiteY6" fmla="*/ 3332 h 10000"/>
              <a:gd name="connsiteX7" fmla="*/ 4537 w 11584"/>
              <a:gd name="connsiteY7" fmla="*/ 2255 h 10000"/>
              <a:gd name="connsiteX8" fmla="*/ 4578 w 11584"/>
              <a:gd name="connsiteY8" fmla="*/ 1422 h 10000"/>
              <a:gd name="connsiteX9" fmla="*/ 4698 w 11584"/>
              <a:gd name="connsiteY9" fmla="*/ 1030 h 10000"/>
              <a:gd name="connsiteX10" fmla="*/ 4902 w 11584"/>
              <a:gd name="connsiteY10" fmla="*/ 804 h 10000"/>
              <a:gd name="connsiteX11" fmla="*/ 5218 w 11584"/>
              <a:gd name="connsiteY11" fmla="*/ 674 h 10000"/>
              <a:gd name="connsiteX12" fmla="*/ 5612 w 11584"/>
              <a:gd name="connsiteY12" fmla="*/ 612 h 10000"/>
              <a:gd name="connsiteX13" fmla="*/ 5936 w 11584"/>
              <a:gd name="connsiteY13" fmla="*/ 638 h 10000"/>
              <a:gd name="connsiteX14" fmla="*/ 6346 w 11584"/>
              <a:gd name="connsiteY14" fmla="*/ 619 h 10000"/>
              <a:gd name="connsiteX15" fmla="*/ 6709 w 11584"/>
              <a:gd name="connsiteY15" fmla="*/ 618 h 10000"/>
              <a:gd name="connsiteX16" fmla="*/ 6939 w 11584"/>
              <a:gd name="connsiteY16" fmla="*/ 638 h 10000"/>
              <a:gd name="connsiteX17" fmla="*/ 7194 w 11584"/>
              <a:gd name="connsiteY17" fmla="*/ 638 h 10000"/>
              <a:gd name="connsiteX18" fmla="*/ 7542 w 11584"/>
              <a:gd name="connsiteY18" fmla="*/ 487 h 10000"/>
              <a:gd name="connsiteX19" fmla="*/ 8056 w 11584"/>
              <a:gd name="connsiteY19" fmla="*/ 256 h 10000"/>
              <a:gd name="connsiteX20" fmla="*/ 8506 w 11584"/>
              <a:gd name="connsiteY20" fmla="*/ 0 h 10000"/>
              <a:gd name="connsiteX21" fmla="*/ 8788 w 11584"/>
              <a:gd name="connsiteY21" fmla="*/ 15 h 10000"/>
              <a:gd name="connsiteX22" fmla="*/ 8954 w 11584"/>
              <a:gd name="connsiteY22" fmla="*/ 4806 h 10000"/>
              <a:gd name="connsiteX23" fmla="*/ 11584 w 11584"/>
              <a:gd name="connsiteY23" fmla="*/ 10000 h 10000"/>
              <a:gd name="connsiteX24" fmla="*/ 1584 w 11584"/>
              <a:gd name="connsiteY24" fmla="*/ 9928 h 10000"/>
              <a:gd name="connsiteX0" fmla="*/ 1535 w 11535"/>
              <a:gd name="connsiteY0" fmla="*/ 9928 h 10000"/>
              <a:gd name="connsiteX1" fmla="*/ 2324 w 11535"/>
              <a:gd name="connsiteY1" fmla="*/ 6017 h 10000"/>
              <a:gd name="connsiteX2" fmla="*/ 2465 w 11535"/>
              <a:gd name="connsiteY2" fmla="*/ 5982 h 10000"/>
              <a:gd name="connsiteX3" fmla="*/ 2648 w 11535"/>
              <a:gd name="connsiteY3" fmla="*/ 5877 h 10000"/>
              <a:gd name="connsiteX4" fmla="*/ 4390 w 11535"/>
              <a:gd name="connsiteY4" fmla="*/ 3854 h 10000"/>
              <a:gd name="connsiteX5" fmla="*/ 4444 w 11535"/>
              <a:gd name="connsiteY5" fmla="*/ 3332 h 10000"/>
              <a:gd name="connsiteX6" fmla="*/ 4488 w 11535"/>
              <a:gd name="connsiteY6" fmla="*/ 2255 h 10000"/>
              <a:gd name="connsiteX7" fmla="*/ 4529 w 11535"/>
              <a:gd name="connsiteY7" fmla="*/ 1422 h 10000"/>
              <a:gd name="connsiteX8" fmla="*/ 4649 w 11535"/>
              <a:gd name="connsiteY8" fmla="*/ 1030 h 10000"/>
              <a:gd name="connsiteX9" fmla="*/ 4853 w 11535"/>
              <a:gd name="connsiteY9" fmla="*/ 804 h 10000"/>
              <a:gd name="connsiteX10" fmla="*/ 5169 w 11535"/>
              <a:gd name="connsiteY10" fmla="*/ 674 h 10000"/>
              <a:gd name="connsiteX11" fmla="*/ 5563 w 11535"/>
              <a:gd name="connsiteY11" fmla="*/ 612 h 10000"/>
              <a:gd name="connsiteX12" fmla="*/ 5887 w 11535"/>
              <a:gd name="connsiteY12" fmla="*/ 638 h 10000"/>
              <a:gd name="connsiteX13" fmla="*/ 6297 w 11535"/>
              <a:gd name="connsiteY13" fmla="*/ 619 h 10000"/>
              <a:gd name="connsiteX14" fmla="*/ 6660 w 11535"/>
              <a:gd name="connsiteY14" fmla="*/ 618 h 10000"/>
              <a:gd name="connsiteX15" fmla="*/ 6890 w 11535"/>
              <a:gd name="connsiteY15" fmla="*/ 638 h 10000"/>
              <a:gd name="connsiteX16" fmla="*/ 7145 w 11535"/>
              <a:gd name="connsiteY16" fmla="*/ 638 h 10000"/>
              <a:gd name="connsiteX17" fmla="*/ 7493 w 11535"/>
              <a:gd name="connsiteY17" fmla="*/ 487 h 10000"/>
              <a:gd name="connsiteX18" fmla="*/ 8007 w 11535"/>
              <a:gd name="connsiteY18" fmla="*/ 256 h 10000"/>
              <a:gd name="connsiteX19" fmla="*/ 8457 w 11535"/>
              <a:gd name="connsiteY19" fmla="*/ 0 h 10000"/>
              <a:gd name="connsiteX20" fmla="*/ 8739 w 11535"/>
              <a:gd name="connsiteY20" fmla="*/ 15 h 10000"/>
              <a:gd name="connsiteX21" fmla="*/ 8905 w 11535"/>
              <a:gd name="connsiteY21" fmla="*/ 4806 h 10000"/>
              <a:gd name="connsiteX22" fmla="*/ 11535 w 11535"/>
              <a:gd name="connsiteY22" fmla="*/ 10000 h 10000"/>
              <a:gd name="connsiteX23" fmla="*/ 1535 w 11535"/>
              <a:gd name="connsiteY23" fmla="*/ 9928 h 10000"/>
              <a:gd name="connsiteX0" fmla="*/ 1512 w 11512"/>
              <a:gd name="connsiteY0" fmla="*/ 9928 h 10000"/>
              <a:gd name="connsiteX1" fmla="*/ 2442 w 11512"/>
              <a:gd name="connsiteY1" fmla="*/ 5982 h 10000"/>
              <a:gd name="connsiteX2" fmla="*/ 2625 w 11512"/>
              <a:gd name="connsiteY2" fmla="*/ 5877 h 10000"/>
              <a:gd name="connsiteX3" fmla="*/ 4367 w 11512"/>
              <a:gd name="connsiteY3" fmla="*/ 3854 h 10000"/>
              <a:gd name="connsiteX4" fmla="*/ 4421 w 11512"/>
              <a:gd name="connsiteY4" fmla="*/ 3332 h 10000"/>
              <a:gd name="connsiteX5" fmla="*/ 4465 w 11512"/>
              <a:gd name="connsiteY5" fmla="*/ 2255 h 10000"/>
              <a:gd name="connsiteX6" fmla="*/ 4506 w 11512"/>
              <a:gd name="connsiteY6" fmla="*/ 1422 h 10000"/>
              <a:gd name="connsiteX7" fmla="*/ 4626 w 11512"/>
              <a:gd name="connsiteY7" fmla="*/ 1030 h 10000"/>
              <a:gd name="connsiteX8" fmla="*/ 4830 w 11512"/>
              <a:gd name="connsiteY8" fmla="*/ 804 h 10000"/>
              <a:gd name="connsiteX9" fmla="*/ 5146 w 11512"/>
              <a:gd name="connsiteY9" fmla="*/ 674 h 10000"/>
              <a:gd name="connsiteX10" fmla="*/ 5540 w 11512"/>
              <a:gd name="connsiteY10" fmla="*/ 612 h 10000"/>
              <a:gd name="connsiteX11" fmla="*/ 5864 w 11512"/>
              <a:gd name="connsiteY11" fmla="*/ 638 h 10000"/>
              <a:gd name="connsiteX12" fmla="*/ 6274 w 11512"/>
              <a:gd name="connsiteY12" fmla="*/ 619 h 10000"/>
              <a:gd name="connsiteX13" fmla="*/ 6637 w 11512"/>
              <a:gd name="connsiteY13" fmla="*/ 618 h 10000"/>
              <a:gd name="connsiteX14" fmla="*/ 6867 w 11512"/>
              <a:gd name="connsiteY14" fmla="*/ 638 h 10000"/>
              <a:gd name="connsiteX15" fmla="*/ 7122 w 11512"/>
              <a:gd name="connsiteY15" fmla="*/ 638 h 10000"/>
              <a:gd name="connsiteX16" fmla="*/ 7470 w 11512"/>
              <a:gd name="connsiteY16" fmla="*/ 487 h 10000"/>
              <a:gd name="connsiteX17" fmla="*/ 7984 w 11512"/>
              <a:gd name="connsiteY17" fmla="*/ 256 h 10000"/>
              <a:gd name="connsiteX18" fmla="*/ 8434 w 11512"/>
              <a:gd name="connsiteY18" fmla="*/ 0 h 10000"/>
              <a:gd name="connsiteX19" fmla="*/ 8716 w 11512"/>
              <a:gd name="connsiteY19" fmla="*/ 15 h 10000"/>
              <a:gd name="connsiteX20" fmla="*/ 8882 w 11512"/>
              <a:gd name="connsiteY20" fmla="*/ 4806 h 10000"/>
              <a:gd name="connsiteX21" fmla="*/ 11512 w 11512"/>
              <a:gd name="connsiteY21" fmla="*/ 10000 h 10000"/>
              <a:gd name="connsiteX22" fmla="*/ 1512 w 11512"/>
              <a:gd name="connsiteY22" fmla="*/ 9928 h 10000"/>
              <a:gd name="connsiteX0" fmla="*/ 1481 w 11481"/>
              <a:gd name="connsiteY0" fmla="*/ 9928 h 10000"/>
              <a:gd name="connsiteX1" fmla="*/ 2594 w 11481"/>
              <a:gd name="connsiteY1" fmla="*/ 5877 h 10000"/>
              <a:gd name="connsiteX2" fmla="*/ 4336 w 11481"/>
              <a:gd name="connsiteY2" fmla="*/ 3854 h 10000"/>
              <a:gd name="connsiteX3" fmla="*/ 4390 w 11481"/>
              <a:gd name="connsiteY3" fmla="*/ 3332 h 10000"/>
              <a:gd name="connsiteX4" fmla="*/ 4434 w 11481"/>
              <a:gd name="connsiteY4" fmla="*/ 2255 h 10000"/>
              <a:gd name="connsiteX5" fmla="*/ 4475 w 11481"/>
              <a:gd name="connsiteY5" fmla="*/ 1422 h 10000"/>
              <a:gd name="connsiteX6" fmla="*/ 4595 w 11481"/>
              <a:gd name="connsiteY6" fmla="*/ 1030 h 10000"/>
              <a:gd name="connsiteX7" fmla="*/ 4799 w 11481"/>
              <a:gd name="connsiteY7" fmla="*/ 804 h 10000"/>
              <a:gd name="connsiteX8" fmla="*/ 5115 w 11481"/>
              <a:gd name="connsiteY8" fmla="*/ 674 h 10000"/>
              <a:gd name="connsiteX9" fmla="*/ 5509 w 11481"/>
              <a:gd name="connsiteY9" fmla="*/ 612 h 10000"/>
              <a:gd name="connsiteX10" fmla="*/ 5833 w 11481"/>
              <a:gd name="connsiteY10" fmla="*/ 638 h 10000"/>
              <a:gd name="connsiteX11" fmla="*/ 6243 w 11481"/>
              <a:gd name="connsiteY11" fmla="*/ 619 h 10000"/>
              <a:gd name="connsiteX12" fmla="*/ 6606 w 11481"/>
              <a:gd name="connsiteY12" fmla="*/ 618 h 10000"/>
              <a:gd name="connsiteX13" fmla="*/ 6836 w 11481"/>
              <a:gd name="connsiteY13" fmla="*/ 638 h 10000"/>
              <a:gd name="connsiteX14" fmla="*/ 7091 w 11481"/>
              <a:gd name="connsiteY14" fmla="*/ 638 h 10000"/>
              <a:gd name="connsiteX15" fmla="*/ 7439 w 11481"/>
              <a:gd name="connsiteY15" fmla="*/ 487 h 10000"/>
              <a:gd name="connsiteX16" fmla="*/ 7953 w 11481"/>
              <a:gd name="connsiteY16" fmla="*/ 256 h 10000"/>
              <a:gd name="connsiteX17" fmla="*/ 8403 w 11481"/>
              <a:gd name="connsiteY17" fmla="*/ 0 h 10000"/>
              <a:gd name="connsiteX18" fmla="*/ 8685 w 11481"/>
              <a:gd name="connsiteY18" fmla="*/ 15 h 10000"/>
              <a:gd name="connsiteX19" fmla="*/ 8851 w 11481"/>
              <a:gd name="connsiteY19" fmla="*/ 4806 h 10000"/>
              <a:gd name="connsiteX20" fmla="*/ 11481 w 11481"/>
              <a:gd name="connsiteY20" fmla="*/ 10000 h 10000"/>
              <a:gd name="connsiteX21" fmla="*/ 1481 w 11481"/>
              <a:gd name="connsiteY21" fmla="*/ 9928 h 10000"/>
              <a:gd name="connsiteX0" fmla="*/ 8887 w 8887"/>
              <a:gd name="connsiteY0" fmla="*/ 10000 h 10000"/>
              <a:gd name="connsiteX1" fmla="*/ 0 w 8887"/>
              <a:gd name="connsiteY1" fmla="*/ 5877 h 10000"/>
              <a:gd name="connsiteX2" fmla="*/ 1742 w 8887"/>
              <a:gd name="connsiteY2" fmla="*/ 3854 h 10000"/>
              <a:gd name="connsiteX3" fmla="*/ 1796 w 8887"/>
              <a:gd name="connsiteY3" fmla="*/ 3332 h 10000"/>
              <a:gd name="connsiteX4" fmla="*/ 1840 w 8887"/>
              <a:gd name="connsiteY4" fmla="*/ 2255 h 10000"/>
              <a:gd name="connsiteX5" fmla="*/ 1881 w 8887"/>
              <a:gd name="connsiteY5" fmla="*/ 1422 h 10000"/>
              <a:gd name="connsiteX6" fmla="*/ 2001 w 8887"/>
              <a:gd name="connsiteY6" fmla="*/ 1030 h 10000"/>
              <a:gd name="connsiteX7" fmla="*/ 2205 w 8887"/>
              <a:gd name="connsiteY7" fmla="*/ 804 h 10000"/>
              <a:gd name="connsiteX8" fmla="*/ 2521 w 8887"/>
              <a:gd name="connsiteY8" fmla="*/ 674 h 10000"/>
              <a:gd name="connsiteX9" fmla="*/ 2915 w 8887"/>
              <a:gd name="connsiteY9" fmla="*/ 612 h 10000"/>
              <a:gd name="connsiteX10" fmla="*/ 3239 w 8887"/>
              <a:gd name="connsiteY10" fmla="*/ 638 h 10000"/>
              <a:gd name="connsiteX11" fmla="*/ 3649 w 8887"/>
              <a:gd name="connsiteY11" fmla="*/ 619 h 10000"/>
              <a:gd name="connsiteX12" fmla="*/ 4012 w 8887"/>
              <a:gd name="connsiteY12" fmla="*/ 618 h 10000"/>
              <a:gd name="connsiteX13" fmla="*/ 4242 w 8887"/>
              <a:gd name="connsiteY13" fmla="*/ 638 h 10000"/>
              <a:gd name="connsiteX14" fmla="*/ 4497 w 8887"/>
              <a:gd name="connsiteY14" fmla="*/ 638 h 10000"/>
              <a:gd name="connsiteX15" fmla="*/ 4845 w 8887"/>
              <a:gd name="connsiteY15" fmla="*/ 487 h 10000"/>
              <a:gd name="connsiteX16" fmla="*/ 5359 w 8887"/>
              <a:gd name="connsiteY16" fmla="*/ 256 h 10000"/>
              <a:gd name="connsiteX17" fmla="*/ 5809 w 8887"/>
              <a:gd name="connsiteY17" fmla="*/ 0 h 10000"/>
              <a:gd name="connsiteX18" fmla="*/ 6091 w 8887"/>
              <a:gd name="connsiteY18" fmla="*/ 15 h 10000"/>
              <a:gd name="connsiteX19" fmla="*/ 6257 w 8887"/>
              <a:gd name="connsiteY19" fmla="*/ 4806 h 10000"/>
              <a:gd name="connsiteX20" fmla="*/ 8887 w 8887"/>
              <a:gd name="connsiteY20" fmla="*/ 10000 h 10000"/>
              <a:gd name="connsiteX0" fmla="*/ 8880 w 8880"/>
              <a:gd name="connsiteY0" fmla="*/ 10000 h 10000"/>
              <a:gd name="connsiteX1" fmla="*/ 0 w 8880"/>
              <a:gd name="connsiteY1" fmla="*/ 5869 h 10000"/>
              <a:gd name="connsiteX2" fmla="*/ 840 w 8880"/>
              <a:gd name="connsiteY2" fmla="*/ 3854 h 10000"/>
              <a:gd name="connsiteX3" fmla="*/ 901 w 8880"/>
              <a:gd name="connsiteY3" fmla="*/ 3332 h 10000"/>
              <a:gd name="connsiteX4" fmla="*/ 950 w 8880"/>
              <a:gd name="connsiteY4" fmla="*/ 2255 h 10000"/>
              <a:gd name="connsiteX5" fmla="*/ 997 w 8880"/>
              <a:gd name="connsiteY5" fmla="*/ 1422 h 10000"/>
              <a:gd name="connsiteX6" fmla="*/ 1132 w 8880"/>
              <a:gd name="connsiteY6" fmla="*/ 1030 h 10000"/>
              <a:gd name="connsiteX7" fmla="*/ 1361 w 8880"/>
              <a:gd name="connsiteY7" fmla="*/ 804 h 10000"/>
              <a:gd name="connsiteX8" fmla="*/ 1717 w 8880"/>
              <a:gd name="connsiteY8" fmla="*/ 674 h 10000"/>
              <a:gd name="connsiteX9" fmla="*/ 2160 w 8880"/>
              <a:gd name="connsiteY9" fmla="*/ 612 h 10000"/>
              <a:gd name="connsiteX10" fmla="*/ 2525 w 8880"/>
              <a:gd name="connsiteY10" fmla="*/ 638 h 10000"/>
              <a:gd name="connsiteX11" fmla="*/ 2986 w 8880"/>
              <a:gd name="connsiteY11" fmla="*/ 619 h 10000"/>
              <a:gd name="connsiteX12" fmla="*/ 3394 w 8880"/>
              <a:gd name="connsiteY12" fmla="*/ 618 h 10000"/>
              <a:gd name="connsiteX13" fmla="*/ 3653 w 8880"/>
              <a:gd name="connsiteY13" fmla="*/ 638 h 10000"/>
              <a:gd name="connsiteX14" fmla="*/ 3940 w 8880"/>
              <a:gd name="connsiteY14" fmla="*/ 638 h 10000"/>
              <a:gd name="connsiteX15" fmla="*/ 4332 w 8880"/>
              <a:gd name="connsiteY15" fmla="*/ 487 h 10000"/>
              <a:gd name="connsiteX16" fmla="*/ 4910 w 8880"/>
              <a:gd name="connsiteY16" fmla="*/ 256 h 10000"/>
              <a:gd name="connsiteX17" fmla="*/ 5417 w 8880"/>
              <a:gd name="connsiteY17" fmla="*/ 0 h 10000"/>
              <a:gd name="connsiteX18" fmla="*/ 5734 w 8880"/>
              <a:gd name="connsiteY18" fmla="*/ 15 h 10000"/>
              <a:gd name="connsiteX19" fmla="*/ 5921 w 8880"/>
              <a:gd name="connsiteY19" fmla="*/ 4806 h 10000"/>
              <a:gd name="connsiteX20" fmla="*/ 8880 w 8880"/>
              <a:gd name="connsiteY20" fmla="*/ 10000 h 10000"/>
              <a:gd name="connsiteX0" fmla="*/ 9054 w 9054"/>
              <a:gd name="connsiteY0" fmla="*/ 10000 h 10000"/>
              <a:gd name="connsiteX1" fmla="*/ 327 w 9054"/>
              <a:gd name="connsiteY1" fmla="*/ 6874 h 10000"/>
              <a:gd name="connsiteX2" fmla="*/ 0 w 9054"/>
              <a:gd name="connsiteY2" fmla="*/ 3854 h 10000"/>
              <a:gd name="connsiteX3" fmla="*/ 69 w 9054"/>
              <a:gd name="connsiteY3" fmla="*/ 3332 h 10000"/>
              <a:gd name="connsiteX4" fmla="*/ 124 w 9054"/>
              <a:gd name="connsiteY4" fmla="*/ 2255 h 10000"/>
              <a:gd name="connsiteX5" fmla="*/ 177 w 9054"/>
              <a:gd name="connsiteY5" fmla="*/ 1422 h 10000"/>
              <a:gd name="connsiteX6" fmla="*/ 329 w 9054"/>
              <a:gd name="connsiteY6" fmla="*/ 1030 h 10000"/>
              <a:gd name="connsiteX7" fmla="*/ 587 w 9054"/>
              <a:gd name="connsiteY7" fmla="*/ 804 h 10000"/>
              <a:gd name="connsiteX8" fmla="*/ 988 w 9054"/>
              <a:gd name="connsiteY8" fmla="*/ 674 h 10000"/>
              <a:gd name="connsiteX9" fmla="*/ 1486 w 9054"/>
              <a:gd name="connsiteY9" fmla="*/ 612 h 10000"/>
              <a:gd name="connsiteX10" fmla="*/ 1897 w 9054"/>
              <a:gd name="connsiteY10" fmla="*/ 638 h 10000"/>
              <a:gd name="connsiteX11" fmla="*/ 2417 w 9054"/>
              <a:gd name="connsiteY11" fmla="*/ 619 h 10000"/>
              <a:gd name="connsiteX12" fmla="*/ 2876 w 9054"/>
              <a:gd name="connsiteY12" fmla="*/ 618 h 10000"/>
              <a:gd name="connsiteX13" fmla="*/ 3168 w 9054"/>
              <a:gd name="connsiteY13" fmla="*/ 638 h 10000"/>
              <a:gd name="connsiteX14" fmla="*/ 3491 w 9054"/>
              <a:gd name="connsiteY14" fmla="*/ 638 h 10000"/>
              <a:gd name="connsiteX15" fmla="*/ 3932 w 9054"/>
              <a:gd name="connsiteY15" fmla="*/ 487 h 10000"/>
              <a:gd name="connsiteX16" fmla="*/ 4583 w 9054"/>
              <a:gd name="connsiteY16" fmla="*/ 256 h 10000"/>
              <a:gd name="connsiteX17" fmla="*/ 5154 w 9054"/>
              <a:gd name="connsiteY17" fmla="*/ 0 h 10000"/>
              <a:gd name="connsiteX18" fmla="*/ 5511 w 9054"/>
              <a:gd name="connsiteY18" fmla="*/ 15 h 10000"/>
              <a:gd name="connsiteX19" fmla="*/ 5722 w 9054"/>
              <a:gd name="connsiteY19" fmla="*/ 4806 h 10000"/>
              <a:gd name="connsiteX20" fmla="*/ 9054 w 9054"/>
              <a:gd name="connsiteY20" fmla="*/ 10000 h 10000"/>
              <a:gd name="connsiteX0" fmla="*/ 11293 w 11293"/>
              <a:gd name="connsiteY0" fmla="*/ 10000 h 10000"/>
              <a:gd name="connsiteX1" fmla="*/ 1654 w 11293"/>
              <a:gd name="connsiteY1" fmla="*/ 6874 h 10000"/>
              <a:gd name="connsiteX2" fmla="*/ 1369 w 11293"/>
              <a:gd name="connsiteY2" fmla="*/ 3332 h 10000"/>
              <a:gd name="connsiteX3" fmla="*/ 1430 w 11293"/>
              <a:gd name="connsiteY3" fmla="*/ 2255 h 10000"/>
              <a:gd name="connsiteX4" fmla="*/ 1488 w 11293"/>
              <a:gd name="connsiteY4" fmla="*/ 1422 h 10000"/>
              <a:gd name="connsiteX5" fmla="*/ 1656 w 11293"/>
              <a:gd name="connsiteY5" fmla="*/ 1030 h 10000"/>
              <a:gd name="connsiteX6" fmla="*/ 1941 w 11293"/>
              <a:gd name="connsiteY6" fmla="*/ 804 h 10000"/>
              <a:gd name="connsiteX7" fmla="*/ 2384 w 11293"/>
              <a:gd name="connsiteY7" fmla="*/ 674 h 10000"/>
              <a:gd name="connsiteX8" fmla="*/ 2934 w 11293"/>
              <a:gd name="connsiteY8" fmla="*/ 612 h 10000"/>
              <a:gd name="connsiteX9" fmla="*/ 3388 w 11293"/>
              <a:gd name="connsiteY9" fmla="*/ 638 h 10000"/>
              <a:gd name="connsiteX10" fmla="*/ 3963 w 11293"/>
              <a:gd name="connsiteY10" fmla="*/ 619 h 10000"/>
              <a:gd name="connsiteX11" fmla="*/ 4469 w 11293"/>
              <a:gd name="connsiteY11" fmla="*/ 618 h 10000"/>
              <a:gd name="connsiteX12" fmla="*/ 4792 w 11293"/>
              <a:gd name="connsiteY12" fmla="*/ 638 h 10000"/>
              <a:gd name="connsiteX13" fmla="*/ 5149 w 11293"/>
              <a:gd name="connsiteY13" fmla="*/ 638 h 10000"/>
              <a:gd name="connsiteX14" fmla="*/ 5636 w 11293"/>
              <a:gd name="connsiteY14" fmla="*/ 487 h 10000"/>
              <a:gd name="connsiteX15" fmla="*/ 6355 w 11293"/>
              <a:gd name="connsiteY15" fmla="*/ 256 h 10000"/>
              <a:gd name="connsiteX16" fmla="*/ 6986 w 11293"/>
              <a:gd name="connsiteY16" fmla="*/ 0 h 10000"/>
              <a:gd name="connsiteX17" fmla="*/ 7380 w 11293"/>
              <a:gd name="connsiteY17" fmla="*/ 15 h 10000"/>
              <a:gd name="connsiteX18" fmla="*/ 7613 w 11293"/>
              <a:gd name="connsiteY18" fmla="*/ 4806 h 10000"/>
              <a:gd name="connsiteX19" fmla="*/ 11293 w 11293"/>
              <a:gd name="connsiteY19" fmla="*/ 10000 h 10000"/>
              <a:gd name="connsiteX0" fmla="*/ 11283 w 11283"/>
              <a:gd name="connsiteY0" fmla="*/ 10000 h 10000"/>
              <a:gd name="connsiteX1" fmla="*/ 1644 w 11283"/>
              <a:gd name="connsiteY1" fmla="*/ 6874 h 10000"/>
              <a:gd name="connsiteX2" fmla="*/ 1420 w 11283"/>
              <a:gd name="connsiteY2" fmla="*/ 2255 h 10000"/>
              <a:gd name="connsiteX3" fmla="*/ 1478 w 11283"/>
              <a:gd name="connsiteY3" fmla="*/ 1422 h 10000"/>
              <a:gd name="connsiteX4" fmla="*/ 1646 w 11283"/>
              <a:gd name="connsiteY4" fmla="*/ 1030 h 10000"/>
              <a:gd name="connsiteX5" fmla="*/ 1931 w 11283"/>
              <a:gd name="connsiteY5" fmla="*/ 804 h 10000"/>
              <a:gd name="connsiteX6" fmla="*/ 2374 w 11283"/>
              <a:gd name="connsiteY6" fmla="*/ 674 h 10000"/>
              <a:gd name="connsiteX7" fmla="*/ 2924 w 11283"/>
              <a:gd name="connsiteY7" fmla="*/ 612 h 10000"/>
              <a:gd name="connsiteX8" fmla="*/ 3378 w 11283"/>
              <a:gd name="connsiteY8" fmla="*/ 638 h 10000"/>
              <a:gd name="connsiteX9" fmla="*/ 3953 w 11283"/>
              <a:gd name="connsiteY9" fmla="*/ 619 h 10000"/>
              <a:gd name="connsiteX10" fmla="*/ 4459 w 11283"/>
              <a:gd name="connsiteY10" fmla="*/ 618 h 10000"/>
              <a:gd name="connsiteX11" fmla="*/ 4782 w 11283"/>
              <a:gd name="connsiteY11" fmla="*/ 638 h 10000"/>
              <a:gd name="connsiteX12" fmla="*/ 5139 w 11283"/>
              <a:gd name="connsiteY12" fmla="*/ 638 h 10000"/>
              <a:gd name="connsiteX13" fmla="*/ 5626 w 11283"/>
              <a:gd name="connsiteY13" fmla="*/ 487 h 10000"/>
              <a:gd name="connsiteX14" fmla="*/ 6345 w 11283"/>
              <a:gd name="connsiteY14" fmla="*/ 256 h 10000"/>
              <a:gd name="connsiteX15" fmla="*/ 6976 w 11283"/>
              <a:gd name="connsiteY15" fmla="*/ 0 h 10000"/>
              <a:gd name="connsiteX16" fmla="*/ 7370 w 11283"/>
              <a:gd name="connsiteY16" fmla="*/ 15 h 10000"/>
              <a:gd name="connsiteX17" fmla="*/ 7603 w 11283"/>
              <a:gd name="connsiteY17" fmla="*/ 4806 h 10000"/>
              <a:gd name="connsiteX18" fmla="*/ 11283 w 11283"/>
              <a:gd name="connsiteY18" fmla="*/ 10000 h 10000"/>
              <a:gd name="connsiteX0" fmla="*/ 9883 w 9883"/>
              <a:gd name="connsiteY0" fmla="*/ 10000 h 10000"/>
              <a:gd name="connsiteX1" fmla="*/ 244 w 9883"/>
              <a:gd name="connsiteY1" fmla="*/ 6874 h 10000"/>
              <a:gd name="connsiteX2" fmla="*/ 20 w 9883"/>
              <a:gd name="connsiteY2" fmla="*/ 2255 h 10000"/>
              <a:gd name="connsiteX3" fmla="*/ 78 w 9883"/>
              <a:gd name="connsiteY3" fmla="*/ 1422 h 10000"/>
              <a:gd name="connsiteX4" fmla="*/ 246 w 9883"/>
              <a:gd name="connsiteY4" fmla="*/ 1030 h 10000"/>
              <a:gd name="connsiteX5" fmla="*/ 531 w 9883"/>
              <a:gd name="connsiteY5" fmla="*/ 804 h 10000"/>
              <a:gd name="connsiteX6" fmla="*/ 974 w 9883"/>
              <a:gd name="connsiteY6" fmla="*/ 674 h 10000"/>
              <a:gd name="connsiteX7" fmla="*/ 1524 w 9883"/>
              <a:gd name="connsiteY7" fmla="*/ 612 h 10000"/>
              <a:gd name="connsiteX8" fmla="*/ 1978 w 9883"/>
              <a:gd name="connsiteY8" fmla="*/ 638 h 10000"/>
              <a:gd name="connsiteX9" fmla="*/ 2553 w 9883"/>
              <a:gd name="connsiteY9" fmla="*/ 619 h 10000"/>
              <a:gd name="connsiteX10" fmla="*/ 3059 w 9883"/>
              <a:gd name="connsiteY10" fmla="*/ 618 h 10000"/>
              <a:gd name="connsiteX11" fmla="*/ 3382 w 9883"/>
              <a:gd name="connsiteY11" fmla="*/ 638 h 10000"/>
              <a:gd name="connsiteX12" fmla="*/ 3739 w 9883"/>
              <a:gd name="connsiteY12" fmla="*/ 638 h 10000"/>
              <a:gd name="connsiteX13" fmla="*/ 4226 w 9883"/>
              <a:gd name="connsiteY13" fmla="*/ 487 h 10000"/>
              <a:gd name="connsiteX14" fmla="*/ 4945 w 9883"/>
              <a:gd name="connsiteY14" fmla="*/ 256 h 10000"/>
              <a:gd name="connsiteX15" fmla="*/ 5576 w 9883"/>
              <a:gd name="connsiteY15" fmla="*/ 0 h 10000"/>
              <a:gd name="connsiteX16" fmla="*/ 5970 w 9883"/>
              <a:gd name="connsiteY16" fmla="*/ 15 h 10000"/>
              <a:gd name="connsiteX17" fmla="*/ 6203 w 9883"/>
              <a:gd name="connsiteY17" fmla="*/ 4806 h 10000"/>
              <a:gd name="connsiteX18" fmla="*/ 9883 w 9883"/>
              <a:gd name="connsiteY18" fmla="*/ 10000 h 10000"/>
              <a:gd name="connsiteX0" fmla="*/ 11407 w 11407"/>
              <a:gd name="connsiteY0" fmla="*/ 10000 h 10000"/>
              <a:gd name="connsiteX1" fmla="*/ 1654 w 11407"/>
              <a:gd name="connsiteY1" fmla="*/ 6874 h 10000"/>
              <a:gd name="connsiteX2" fmla="*/ 1486 w 11407"/>
              <a:gd name="connsiteY2" fmla="*/ 1422 h 10000"/>
              <a:gd name="connsiteX3" fmla="*/ 1656 w 11407"/>
              <a:gd name="connsiteY3" fmla="*/ 1030 h 10000"/>
              <a:gd name="connsiteX4" fmla="*/ 1944 w 11407"/>
              <a:gd name="connsiteY4" fmla="*/ 804 h 10000"/>
              <a:gd name="connsiteX5" fmla="*/ 2393 w 11407"/>
              <a:gd name="connsiteY5" fmla="*/ 674 h 10000"/>
              <a:gd name="connsiteX6" fmla="*/ 2949 w 11407"/>
              <a:gd name="connsiteY6" fmla="*/ 612 h 10000"/>
              <a:gd name="connsiteX7" fmla="*/ 3408 w 11407"/>
              <a:gd name="connsiteY7" fmla="*/ 638 h 10000"/>
              <a:gd name="connsiteX8" fmla="*/ 3990 w 11407"/>
              <a:gd name="connsiteY8" fmla="*/ 619 h 10000"/>
              <a:gd name="connsiteX9" fmla="*/ 4502 w 11407"/>
              <a:gd name="connsiteY9" fmla="*/ 618 h 10000"/>
              <a:gd name="connsiteX10" fmla="*/ 4829 w 11407"/>
              <a:gd name="connsiteY10" fmla="*/ 638 h 10000"/>
              <a:gd name="connsiteX11" fmla="*/ 5190 w 11407"/>
              <a:gd name="connsiteY11" fmla="*/ 638 h 10000"/>
              <a:gd name="connsiteX12" fmla="*/ 5683 w 11407"/>
              <a:gd name="connsiteY12" fmla="*/ 487 h 10000"/>
              <a:gd name="connsiteX13" fmla="*/ 6411 w 11407"/>
              <a:gd name="connsiteY13" fmla="*/ 256 h 10000"/>
              <a:gd name="connsiteX14" fmla="*/ 7049 w 11407"/>
              <a:gd name="connsiteY14" fmla="*/ 0 h 10000"/>
              <a:gd name="connsiteX15" fmla="*/ 7448 w 11407"/>
              <a:gd name="connsiteY15" fmla="*/ 15 h 10000"/>
              <a:gd name="connsiteX16" fmla="*/ 7683 w 11407"/>
              <a:gd name="connsiteY16" fmla="*/ 4806 h 10000"/>
              <a:gd name="connsiteX17" fmla="*/ 11407 w 11407"/>
              <a:gd name="connsiteY17" fmla="*/ 10000 h 10000"/>
              <a:gd name="connsiteX0" fmla="*/ 9921 w 9921"/>
              <a:gd name="connsiteY0" fmla="*/ 10000 h 10000"/>
              <a:gd name="connsiteX1" fmla="*/ 168 w 9921"/>
              <a:gd name="connsiteY1" fmla="*/ 6874 h 10000"/>
              <a:gd name="connsiteX2" fmla="*/ 0 w 9921"/>
              <a:gd name="connsiteY2" fmla="*/ 1422 h 10000"/>
              <a:gd name="connsiteX3" fmla="*/ 170 w 9921"/>
              <a:gd name="connsiteY3" fmla="*/ 1030 h 10000"/>
              <a:gd name="connsiteX4" fmla="*/ 458 w 9921"/>
              <a:gd name="connsiteY4" fmla="*/ 804 h 10000"/>
              <a:gd name="connsiteX5" fmla="*/ 907 w 9921"/>
              <a:gd name="connsiteY5" fmla="*/ 674 h 10000"/>
              <a:gd name="connsiteX6" fmla="*/ 1463 w 9921"/>
              <a:gd name="connsiteY6" fmla="*/ 612 h 10000"/>
              <a:gd name="connsiteX7" fmla="*/ 1922 w 9921"/>
              <a:gd name="connsiteY7" fmla="*/ 638 h 10000"/>
              <a:gd name="connsiteX8" fmla="*/ 2504 w 9921"/>
              <a:gd name="connsiteY8" fmla="*/ 619 h 10000"/>
              <a:gd name="connsiteX9" fmla="*/ 3016 w 9921"/>
              <a:gd name="connsiteY9" fmla="*/ 618 h 10000"/>
              <a:gd name="connsiteX10" fmla="*/ 3343 w 9921"/>
              <a:gd name="connsiteY10" fmla="*/ 638 h 10000"/>
              <a:gd name="connsiteX11" fmla="*/ 3704 w 9921"/>
              <a:gd name="connsiteY11" fmla="*/ 638 h 10000"/>
              <a:gd name="connsiteX12" fmla="*/ 4197 w 9921"/>
              <a:gd name="connsiteY12" fmla="*/ 487 h 10000"/>
              <a:gd name="connsiteX13" fmla="*/ 4925 w 9921"/>
              <a:gd name="connsiteY13" fmla="*/ 256 h 10000"/>
              <a:gd name="connsiteX14" fmla="*/ 5563 w 9921"/>
              <a:gd name="connsiteY14" fmla="*/ 0 h 10000"/>
              <a:gd name="connsiteX15" fmla="*/ 5962 w 9921"/>
              <a:gd name="connsiteY15" fmla="*/ 15 h 10000"/>
              <a:gd name="connsiteX16" fmla="*/ 6197 w 9921"/>
              <a:gd name="connsiteY16" fmla="*/ 4806 h 10000"/>
              <a:gd name="connsiteX17" fmla="*/ 9921 w 9921"/>
              <a:gd name="connsiteY17" fmla="*/ 10000 h 10000"/>
              <a:gd name="connsiteX0" fmla="*/ 9982 w 9982"/>
              <a:gd name="connsiteY0" fmla="*/ 10000 h 10000"/>
              <a:gd name="connsiteX1" fmla="*/ 151 w 9982"/>
              <a:gd name="connsiteY1" fmla="*/ 6874 h 10000"/>
              <a:gd name="connsiteX2" fmla="*/ 0 w 9982"/>
              <a:gd name="connsiteY2" fmla="*/ 1933 h 10000"/>
              <a:gd name="connsiteX3" fmla="*/ 153 w 9982"/>
              <a:gd name="connsiteY3" fmla="*/ 1030 h 10000"/>
              <a:gd name="connsiteX4" fmla="*/ 444 w 9982"/>
              <a:gd name="connsiteY4" fmla="*/ 804 h 10000"/>
              <a:gd name="connsiteX5" fmla="*/ 896 w 9982"/>
              <a:gd name="connsiteY5" fmla="*/ 674 h 10000"/>
              <a:gd name="connsiteX6" fmla="*/ 1457 w 9982"/>
              <a:gd name="connsiteY6" fmla="*/ 612 h 10000"/>
              <a:gd name="connsiteX7" fmla="*/ 1919 w 9982"/>
              <a:gd name="connsiteY7" fmla="*/ 638 h 10000"/>
              <a:gd name="connsiteX8" fmla="*/ 2506 w 9982"/>
              <a:gd name="connsiteY8" fmla="*/ 619 h 10000"/>
              <a:gd name="connsiteX9" fmla="*/ 3022 w 9982"/>
              <a:gd name="connsiteY9" fmla="*/ 618 h 10000"/>
              <a:gd name="connsiteX10" fmla="*/ 3352 w 9982"/>
              <a:gd name="connsiteY10" fmla="*/ 638 h 10000"/>
              <a:gd name="connsiteX11" fmla="*/ 3715 w 9982"/>
              <a:gd name="connsiteY11" fmla="*/ 638 h 10000"/>
              <a:gd name="connsiteX12" fmla="*/ 4212 w 9982"/>
              <a:gd name="connsiteY12" fmla="*/ 487 h 10000"/>
              <a:gd name="connsiteX13" fmla="*/ 4946 w 9982"/>
              <a:gd name="connsiteY13" fmla="*/ 256 h 10000"/>
              <a:gd name="connsiteX14" fmla="*/ 5589 w 9982"/>
              <a:gd name="connsiteY14" fmla="*/ 0 h 10000"/>
              <a:gd name="connsiteX15" fmla="*/ 5991 w 9982"/>
              <a:gd name="connsiteY15" fmla="*/ 15 h 10000"/>
              <a:gd name="connsiteX16" fmla="*/ 6228 w 9982"/>
              <a:gd name="connsiteY16" fmla="*/ 4806 h 10000"/>
              <a:gd name="connsiteX17" fmla="*/ 9982 w 9982"/>
              <a:gd name="connsiteY17" fmla="*/ 10000 h 10000"/>
              <a:gd name="connsiteX0" fmla="*/ 10000 w 10000"/>
              <a:gd name="connsiteY0" fmla="*/ 10000 h 10000"/>
              <a:gd name="connsiteX1" fmla="*/ 151 w 10000"/>
              <a:gd name="connsiteY1" fmla="*/ 6874 h 10000"/>
              <a:gd name="connsiteX2" fmla="*/ 0 w 10000"/>
              <a:gd name="connsiteY2" fmla="*/ 1933 h 10000"/>
              <a:gd name="connsiteX3" fmla="*/ 153 w 10000"/>
              <a:gd name="connsiteY3" fmla="*/ 1030 h 10000"/>
              <a:gd name="connsiteX4" fmla="*/ 445 w 10000"/>
              <a:gd name="connsiteY4" fmla="*/ 804 h 10000"/>
              <a:gd name="connsiteX5" fmla="*/ 898 w 10000"/>
              <a:gd name="connsiteY5" fmla="*/ 674 h 10000"/>
              <a:gd name="connsiteX6" fmla="*/ 1460 w 10000"/>
              <a:gd name="connsiteY6" fmla="*/ 612 h 10000"/>
              <a:gd name="connsiteX7" fmla="*/ 1922 w 10000"/>
              <a:gd name="connsiteY7" fmla="*/ 638 h 10000"/>
              <a:gd name="connsiteX8" fmla="*/ 2511 w 10000"/>
              <a:gd name="connsiteY8" fmla="*/ 619 h 10000"/>
              <a:gd name="connsiteX9" fmla="*/ 3027 w 10000"/>
              <a:gd name="connsiteY9" fmla="*/ 618 h 10000"/>
              <a:gd name="connsiteX10" fmla="*/ 3358 w 10000"/>
              <a:gd name="connsiteY10" fmla="*/ 638 h 10000"/>
              <a:gd name="connsiteX11" fmla="*/ 3722 w 10000"/>
              <a:gd name="connsiteY11" fmla="*/ 638 h 10000"/>
              <a:gd name="connsiteX12" fmla="*/ 4220 w 10000"/>
              <a:gd name="connsiteY12" fmla="*/ 487 h 10000"/>
              <a:gd name="connsiteX13" fmla="*/ 4955 w 10000"/>
              <a:gd name="connsiteY13" fmla="*/ 256 h 10000"/>
              <a:gd name="connsiteX14" fmla="*/ 5599 w 10000"/>
              <a:gd name="connsiteY14" fmla="*/ 0 h 10000"/>
              <a:gd name="connsiteX15" fmla="*/ 6002 w 10000"/>
              <a:gd name="connsiteY15" fmla="*/ 15 h 10000"/>
              <a:gd name="connsiteX16" fmla="*/ 6239 w 10000"/>
              <a:gd name="connsiteY16" fmla="*/ 4806 h 10000"/>
              <a:gd name="connsiteX17" fmla="*/ 10000 w 10000"/>
              <a:gd name="connsiteY17"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10000"/>
                </a:moveTo>
                <a:lnTo>
                  <a:pt x="151" y="6874"/>
                </a:lnTo>
                <a:cubicBezTo>
                  <a:pt x="95" y="5057"/>
                  <a:pt x="56" y="3750"/>
                  <a:pt x="0" y="1933"/>
                </a:cubicBezTo>
                <a:cubicBezTo>
                  <a:pt x="29" y="1535"/>
                  <a:pt x="93" y="1161"/>
                  <a:pt x="153" y="1030"/>
                </a:cubicBezTo>
                <a:lnTo>
                  <a:pt x="445" y="804"/>
                </a:lnTo>
                <a:lnTo>
                  <a:pt x="898" y="674"/>
                </a:lnTo>
                <a:lnTo>
                  <a:pt x="1460" y="612"/>
                </a:lnTo>
                <a:lnTo>
                  <a:pt x="1922" y="638"/>
                </a:lnTo>
                <a:lnTo>
                  <a:pt x="2511" y="619"/>
                </a:lnTo>
                <a:lnTo>
                  <a:pt x="3027" y="618"/>
                </a:lnTo>
                <a:lnTo>
                  <a:pt x="3358" y="638"/>
                </a:lnTo>
                <a:lnTo>
                  <a:pt x="3722" y="638"/>
                </a:lnTo>
                <a:lnTo>
                  <a:pt x="4220" y="487"/>
                </a:lnTo>
                <a:lnTo>
                  <a:pt x="4955" y="256"/>
                </a:lnTo>
                <a:lnTo>
                  <a:pt x="5599" y="0"/>
                </a:lnTo>
                <a:lnTo>
                  <a:pt x="6002" y="15"/>
                </a:lnTo>
                <a:cubicBezTo>
                  <a:pt x="5737" y="938"/>
                  <a:pt x="5584" y="3092"/>
                  <a:pt x="6239" y="4806"/>
                </a:cubicBezTo>
                <a:lnTo>
                  <a:pt x="10000" y="10000"/>
                </a:lnTo>
                <a:close/>
              </a:path>
            </a:pathLst>
          </a:custGeom>
          <a:gradFill rotWithShape="1">
            <a:gsLst>
              <a:gs pos="0">
                <a:srgbClr val="FFCC66">
                  <a:alpha val="62353"/>
                </a:srgbClr>
              </a:gs>
              <a:gs pos="42000">
                <a:srgbClr val="CC9900"/>
              </a:gs>
              <a:gs pos="100000">
                <a:srgbClr val="996633"/>
              </a:gs>
            </a:gsLst>
            <a:lin ang="5400000" scaled="1"/>
          </a:gradFill>
          <a:ln w="6350" cmpd="sng">
            <a:solidFill>
              <a:schemeClr val="tx1">
                <a:lumMod val="65000"/>
                <a:lumOff val="35000"/>
              </a:schemeClr>
            </a:solidFill>
            <a:round/>
            <a:headEnd/>
            <a:tailEnd/>
          </a:ln>
        </p:spPr>
        <p:txBody>
          <a:bodyPr/>
          <a:lstStyle/>
          <a:p>
            <a:pPr fontAlgn="base">
              <a:spcBef>
                <a:spcPct val="0"/>
              </a:spcBef>
              <a:spcAft>
                <a:spcPct val="0"/>
              </a:spcAft>
              <a:defRPr/>
            </a:pPr>
            <a:endParaRPr lang="en-US">
              <a:solidFill>
                <a:prstClr val="black"/>
              </a:solidFill>
              <a:latin typeface="Arial" charset="0"/>
            </a:endParaRPr>
          </a:p>
        </p:txBody>
      </p:sp>
      <p:grpSp>
        <p:nvGrpSpPr>
          <p:cNvPr id="4" name="Group 415"/>
          <p:cNvGrpSpPr>
            <a:grpSpLocks/>
          </p:cNvGrpSpPr>
          <p:nvPr/>
        </p:nvGrpSpPr>
        <p:grpSpPr bwMode="auto">
          <a:xfrm>
            <a:off x="2247900" y="2673350"/>
            <a:ext cx="42863" cy="1500188"/>
            <a:chOff x="2247515" y="2672862"/>
            <a:chExt cx="42863" cy="1500676"/>
          </a:xfrm>
        </p:grpSpPr>
        <p:sp>
          <p:nvSpPr>
            <p:cNvPr id="22733" name="Line 303"/>
            <p:cNvSpPr>
              <a:spLocks noChangeShapeType="1"/>
            </p:cNvSpPr>
            <p:nvPr/>
          </p:nvSpPr>
          <p:spPr bwMode="auto">
            <a:xfrm flipH="1">
              <a:off x="2269741" y="2672862"/>
              <a:ext cx="1778" cy="1375513"/>
            </a:xfrm>
            <a:prstGeom prst="line">
              <a:avLst/>
            </a:prstGeom>
            <a:noFill/>
            <a:ln w="9525">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34" name="Line 304"/>
            <p:cNvSpPr>
              <a:spLocks noChangeShapeType="1"/>
            </p:cNvSpPr>
            <p:nvPr/>
          </p:nvSpPr>
          <p:spPr bwMode="auto">
            <a:xfrm>
              <a:off x="2255453" y="4032510"/>
              <a:ext cx="28575" cy="0"/>
            </a:xfrm>
            <a:prstGeom prst="line">
              <a:avLst/>
            </a:prstGeom>
            <a:noFill/>
            <a:ln w="28575">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35" name="Line 305"/>
            <p:cNvSpPr>
              <a:spLocks noChangeShapeType="1"/>
            </p:cNvSpPr>
            <p:nvPr/>
          </p:nvSpPr>
          <p:spPr bwMode="auto">
            <a:xfrm>
              <a:off x="2253865" y="4173538"/>
              <a:ext cx="28575" cy="0"/>
            </a:xfrm>
            <a:prstGeom prst="line">
              <a:avLst/>
            </a:prstGeom>
            <a:noFill/>
            <a:ln w="28575">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36" name="Rectangle 306"/>
            <p:cNvSpPr>
              <a:spLocks noChangeArrowheads="1"/>
            </p:cNvSpPr>
            <p:nvPr/>
          </p:nvSpPr>
          <p:spPr bwMode="auto">
            <a:xfrm>
              <a:off x="2247515" y="4037798"/>
              <a:ext cx="42863" cy="128688"/>
            </a:xfrm>
            <a:prstGeom prst="rect">
              <a:avLst/>
            </a:prstGeom>
            <a:gradFill rotWithShape="1">
              <a:gsLst>
                <a:gs pos="0">
                  <a:srgbClr val="666666"/>
                </a:gs>
                <a:gs pos="50000">
                  <a:srgbClr val="DDDDDD"/>
                </a:gs>
                <a:gs pos="100000">
                  <a:srgbClr val="666666"/>
                </a:gs>
              </a:gsLst>
              <a:lin ang="0" scaled="1"/>
            </a:gradFill>
            <a:ln w="317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grpSp>
      <p:sp>
        <p:nvSpPr>
          <p:cNvPr id="9" name="Can 8"/>
          <p:cNvSpPr/>
          <p:nvPr/>
        </p:nvSpPr>
        <p:spPr>
          <a:xfrm>
            <a:off x="2227263" y="2595563"/>
            <a:ext cx="82550" cy="1736725"/>
          </a:xfrm>
          <a:prstGeom prst="can">
            <a:avLst/>
          </a:prstGeom>
          <a:gradFill flip="none" rotWithShape="1">
            <a:gsLst>
              <a:gs pos="0">
                <a:schemeClr val="bg1">
                  <a:lumMod val="95000"/>
                  <a:alpha val="40000"/>
                </a:schemeClr>
              </a:gs>
              <a:gs pos="50000">
                <a:schemeClr val="bg1">
                  <a:alpha val="40000"/>
                </a:schemeClr>
              </a:gs>
              <a:gs pos="100000">
                <a:schemeClr val="bg1">
                  <a:lumMod val="75000"/>
                  <a:alpha val="40000"/>
                </a:schemeClr>
              </a:gs>
            </a:gsLst>
            <a:lin ang="0" scaled="1"/>
            <a:tileRect/>
          </a:gra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white"/>
              </a:solidFill>
            </a:endParaRPr>
          </a:p>
        </p:txBody>
      </p:sp>
      <p:grpSp>
        <p:nvGrpSpPr>
          <p:cNvPr id="5" name="Group 11"/>
          <p:cNvGrpSpPr>
            <a:grpSpLocks/>
          </p:cNvGrpSpPr>
          <p:nvPr/>
        </p:nvGrpSpPr>
        <p:grpSpPr bwMode="auto">
          <a:xfrm>
            <a:off x="1995488" y="536575"/>
            <a:ext cx="635000" cy="2035175"/>
            <a:chOff x="1306" y="440"/>
            <a:chExt cx="400" cy="1282"/>
          </a:xfrm>
        </p:grpSpPr>
        <p:sp>
          <p:nvSpPr>
            <p:cNvPr id="22715" name="Rectangle 12"/>
            <p:cNvSpPr>
              <a:spLocks noChangeArrowheads="1"/>
            </p:cNvSpPr>
            <p:nvPr/>
          </p:nvSpPr>
          <p:spPr bwMode="auto">
            <a:xfrm>
              <a:off x="1490" y="1276"/>
              <a:ext cx="216" cy="446"/>
            </a:xfrm>
            <a:prstGeom prst="rect">
              <a:avLst/>
            </a:prstGeom>
            <a:gradFill rotWithShape="1">
              <a:gsLst>
                <a:gs pos="0">
                  <a:srgbClr val="C0C0C0"/>
                </a:gs>
                <a:gs pos="100000">
                  <a:srgbClr val="595959"/>
                </a:gs>
              </a:gsLst>
              <a:lin ang="0" scaled="1"/>
            </a:gra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grpSp>
          <p:nvGrpSpPr>
            <p:cNvPr id="6" name="Group 13"/>
            <p:cNvGrpSpPr>
              <a:grpSpLocks/>
            </p:cNvGrpSpPr>
            <p:nvPr/>
          </p:nvGrpSpPr>
          <p:grpSpPr bwMode="auto">
            <a:xfrm>
              <a:off x="1306" y="440"/>
              <a:ext cx="233" cy="1282"/>
              <a:chOff x="1306" y="440"/>
              <a:chExt cx="233" cy="1282"/>
            </a:xfrm>
          </p:grpSpPr>
          <p:grpSp>
            <p:nvGrpSpPr>
              <p:cNvPr id="7" name="Group 14"/>
              <p:cNvGrpSpPr>
                <a:grpSpLocks/>
              </p:cNvGrpSpPr>
              <p:nvPr/>
            </p:nvGrpSpPr>
            <p:grpSpPr bwMode="auto">
              <a:xfrm>
                <a:off x="1334" y="440"/>
                <a:ext cx="205" cy="1282"/>
                <a:chOff x="1334" y="440"/>
                <a:chExt cx="205" cy="1282"/>
              </a:xfrm>
            </p:grpSpPr>
            <p:sp>
              <p:nvSpPr>
                <p:cNvPr id="22728" name="Rectangle 15"/>
                <p:cNvSpPr>
                  <a:spLocks noChangeArrowheads="1"/>
                </p:cNvSpPr>
                <p:nvPr/>
              </p:nvSpPr>
              <p:spPr bwMode="auto">
                <a:xfrm>
                  <a:off x="1455" y="534"/>
                  <a:ext cx="35" cy="1188"/>
                </a:xfrm>
                <a:prstGeom prst="rect">
                  <a:avLst/>
                </a:prstGeom>
                <a:gradFill rotWithShape="1">
                  <a:gsLst>
                    <a:gs pos="0">
                      <a:srgbClr val="595959"/>
                    </a:gs>
                    <a:gs pos="50000">
                      <a:srgbClr val="C0C0C0"/>
                    </a:gs>
                    <a:gs pos="100000">
                      <a:srgbClr val="595959"/>
                    </a:gs>
                  </a:gsLst>
                  <a:lin ang="0" scaled="1"/>
                </a:gra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grpSp>
              <p:nvGrpSpPr>
                <p:cNvPr id="8" name="Group 16"/>
                <p:cNvGrpSpPr>
                  <a:grpSpLocks/>
                </p:cNvGrpSpPr>
                <p:nvPr/>
              </p:nvGrpSpPr>
              <p:grpSpPr bwMode="auto">
                <a:xfrm>
                  <a:off x="1334" y="440"/>
                  <a:ext cx="205" cy="212"/>
                  <a:chOff x="1334" y="440"/>
                  <a:chExt cx="205" cy="212"/>
                </a:xfrm>
              </p:grpSpPr>
              <p:sp>
                <p:nvSpPr>
                  <p:cNvPr id="22730" name="Freeform 17"/>
                  <p:cNvSpPr>
                    <a:spLocks/>
                  </p:cNvSpPr>
                  <p:nvPr/>
                </p:nvSpPr>
                <p:spPr bwMode="auto">
                  <a:xfrm>
                    <a:off x="1334" y="440"/>
                    <a:ext cx="170" cy="158"/>
                  </a:xfrm>
                  <a:custGeom>
                    <a:avLst/>
                    <a:gdLst>
                      <a:gd name="T0" fmla="*/ 90 w 170"/>
                      <a:gd name="T1" fmla="*/ 158 h 158"/>
                      <a:gd name="T2" fmla="*/ 58 w 170"/>
                      <a:gd name="T3" fmla="*/ 122 h 158"/>
                      <a:gd name="T4" fmla="*/ 34 w 170"/>
                      <a:gd name="T5" fmla="*/ 92 h 158"/>
                      <a:gd name="T6" fmla="*/ 12 w 170"/>
                      <a:gd name="T7" fmla="*/ 68 h 158"/>
                      <a:gd name="T8" fmla="*/ 0 w 170"/>
                      <a:gd name="T9" fmla="*/ 52 h 158"/>
                      <a:gd name="T10" fmla="*/ 22 w 170"/>
                      <a:gd name="T11" fmla="*/ 24 h 158"/>
                      <a:gd name="T12" fmla="*/ 42 w 170"/>
                      <a:gd name="T13" fmla="*/ 8 h 158"/>
                      <a:gd name="T14" fmla="*/ 56 w 170"/>
                      <a:gd name="T15" fmla="*/ 0 h 158"/>
                      <a:gd name="T16" fmla="*/ 170 w 170"/>
                      <a:gd name="T17" fmla="*/ 84 h 158"/>
                      <a:gd name="T18" fmla="*/ 90 w 170"/>
                      <a:gd name="T19" fmla="*/ 158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0"/>
                      <a:gd name="T31" fmla="*/ 0 h 158"/>
                      <a:gd name="T32" fmla="*/ 170 w 17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0" h="158">
                        <a:moveTo>
                          <a:pt x="90" y="158"/>
                        </a:moveTo>
                        <a:lnTo>
                          <a:pt x="58" y="122"/>
                        </a:lnTo>
                        <a:lnTo>
                          <a:pt x="34" y="92"/>
                        </a:lnTo>
                        <a:lnTo>
                          <a:pt x="12" y="68"/>
                        </a:lnTo>
                        <a:lnTo>
                          <a:pt x="0" y="52"/>
                        </a:lnTo>
                        <a:lnTo>
                          <a:pt x="22" y="24"/>
                        </a:lnTo>
                        <a:lnTo>
                          <a:pt x="42" y="8"/>
                        </a:lnTo>
                        <a:lnTo>
                          <a:pt x="56" y="0"/>
                        </a:lnTo>
                        <a:lnTo>
                          <a:pt x="170" y="84"/>
                        </a:lnTo>
                        <a:lnTo>
                          <a:pt x="90" y="158"/>
                        </a:lnTo>
                        <a:close/>
                      </a:path>
                    </a:pathLst>
                  </a:custGeom>
                  <a:solidFill>
                    <a:srgbClr val="C0C0C0"/>
                  </a:solidFill>
                  <a:ln w="9525">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31" name="Freeform 18"/>
                  <p:cNvSpPr>
                    <a:spLocks/>
                  </p:cNvSpPr>
                  <p:nvPr/>
                </p:nvSpPr>
                <p:spPr bwMode="auto">
                  <a:xfrm>
                    <a:off x="1377" y="466"/>
                    <a:ext cx="162" cy="186"/>
                  </a:xfrm>
                  <a:custGeom>
                    <a:avLst/>
                    <a:gdLst>
                      <a:gd name="T0" fmla="*/ 7 w 162"/>
                      <a:gd name="T1" fmla="*/ 184 h 186"/>
                      <a:gd name="T2" fmla="*/ 51 w 162"/>
                      <a:gd name="T3" fmla="*/ 152 h 186"/>
                      <a:gd name="T4" fmla="*/ 79 w 162"/>
                      <a:gd name="T5" fmla="*/ 126 h 186"/>
                      <a:gd name="T6" fmla="*/ 121 w 162"/>
                      <a:gd name="T7" fmla="*/ 78 h 186"/>
                      <a:gd name="T8" fmla="*/ 145 w 162"/>
                      <a:gd name="T9" fmla="*/ 32 h 186"/>
                      <a:gd name="T10" fmla="*/ 155 w 162"/>
                      <a:gd name="T11" fmla="*/ 0 h 186"/>
                      <a:gd name="T12" fmla="*/ 105 w 162"/>
                      <a:gd name="T13" fmla="*/ 34 h 186"/>
                      <a:gd name="T14" fmla="*/ 51 w 162"/>
                      <a:gd name="T15" fmla="*/ 96 h 186"/>
                      <a:gd name="T16" fmla="*/ 29 w 162"/>
                      <a:gd name="T17" fmla="*/ 124 h 186"/>
                      <a:gd name="T18" fmla="*/ 9 w 162"/>
                      <a:gd name="T19" fmla="*/ 164 h 186"/>
                      <a:gd name="T20" fmla="*/ 7 w 162"/>
                      <a:gd name="T21" fmla="*/ 184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2"/>
                      <a:gd name="T34" fmla="*/ 0 h 186"/>
                      <a:gd name="T35" fmla="*/ 162 w 162"/>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2" h="186">
                        <a:moveTo>
                          <a:pt x="7" y="184"/>
                        </a:moveTo>
                        <a:cubicBezTo>
                          <a:pt x="14" y="182"/>
                          <a:pt x="39" y="162"/>
                          <a:pt x="51" y="152"/>
                        </a:cubicBezTo>
                        <a:cubicBezTo>
                          <a:pt x="63" y="142"/>
                          <a:pt x="67" y="138"/>
                          <a:pt x="79" y="126"/>
                        </a:cubicBezTo>
                        <a:cubicBezTo>
                          <a:pt x="91" y="114"/>
                          <a:pt x="110" y="94"/>
                          <a:pt x="121" y="78"/>
                        </a:cubicBezTo>
                        <a:cubicBezTo>
                          <a:pt x="132" y="62"/>
                          <a:pt x="139" y="45"/>
                          <a:pt x="145" y="32"/>
                        </a:cubicBezTo>
                        <a:cubicBezTo>
                          <a:pt x="151" y="19"/>
                          <a:pt x="162" y="0"/>
                          <a:pt x="155" y="0"/>
                        </a:cubicBezTo>
                        <a:cubicBezTo>
                          <a:pt x="148" y="0"/>
                          <a:pt x="122" y="18"/>
                          <a:pt x="105" y="34"/>
                        </a:cubicBezTo>
                        <a:cubicBezTo>
                          <a:pt x="88" y="50"/>
                          <a:pt x="64" y="81"/>
                          <a:pt x="51" y="96"/>
                        </a:cubicBezTo>
                        <a:cubicBezTo>
                          <a:pt x="38" y="111"/>
                          <a:pt x="36" y="113"/>
                          <a:pt x="29" y="124"/>
                        </a:cubicBezTo>
                        <a:cubicBezTo>
                          <a:pt x="22" y="135"/>
                          <a:pt x="13" y="154"/>
                          <a:pt x="9" y="164"/>
                        </a:cubicBezTo>
                        <a:cubicBezTo>
                          <a:pt x="5" y="174"/>
                          <a:pt x="0" y="186"/>
                          <a:pt x="7" y="184"/>
                        </a:cubicBezTo>
                        <a:close/>
                      </a:path>
                    </a:pathLst>
                  </a:custGeom>
                  <a:solidFill>
                    <a:srgbClr val="C0C0C0"/>
                  </a:solidFill>
                  <a:ln w="9525">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32" name="Freeform 19"/>
                  <p:cNvSpPr>
                    <a:spLocks/>
                  </p:cNvSpPr>
                  <p:nvPr/>
                </p:nvSpPr>
                <p:spPr bwMode="auto">
                  <a:xfrm>
                    <a:off x="1396" y="494"/>
                    <a:ext cx="98" cy="94"/>
                  </a:xfrm>
                  <a:custGeom>
                    <a:avLst/>
                    <a:gdLst>
                      <a:gd name="T0" fmla="*/ 0 w 106"/>
                      <a:gd name="T1" fmla="*/ 34 h 102"/>
                      <a:gd name="T2" fmla="*/ 14 w 106"/>
                      <a:gd name="T3" fmla="*/ 45 h 102"/>
                      <a:gd name="T4" fmla="*/ 49 w 106"/>
                      <a:gd name="T5" fmla="*/ 9 h 102"/>
                      <a:gd name="T6" fmla="*/ 31 w 106"/>
                      <a:gd name="T7" fmla="*/ 0 h 102"/>
                      <a:gd name="T8" fmla="*/ 0 w 106"/>
                      <a:gd name="T9" fmla="*/ 34 h 102"/>
                      <a:gd name="T10" fmla="*/ 0 60000 65536"/>
                      <a:gd name="T11" fmla="*/ 0 60000 65536"/>
                      <a:gd name="T12" fmla="*/ 0 60000 65536"/>
                      <a:gd name="T13" fmla="*/ 0 60000 65536"/>
                      <a:gd name="T14" fmla="*/ 0 60000 65536"/>
                      <a:gd name="T15" fmla="*/ 0 w 106"/>
                      <a:gd name="T16" fmla="*/ 0 h 102"/>
                      <a:gd name="T17" fmla="*/ 106 w 106"/>
                      <a:gd name="T18" fmla="*/ 102 h 102"/>
                    </a:gdLst>
                    <a:ahLst/>
                    <a:cxnLst>
                      <a:cxn ang="T10">
                        <a:pos x="T0" y="T1"/>
                      </a:cxn>
                      <a:cxn ang="T11">
                        <a:pos x="T2" y="T3"/>
                      </a:cxn>
                      <a:cxn ang="T12">
                        <a:pos x="T4" y="T5"/>
                      </a:cxn>
                      <a:cxn ang="T13">
                        <a:pos x="T6" y="T7"/>
                      </a:cxn>
                      <a:cxn ang="T14">
                        <a:pos x="T8" y="T9"/>
                      </a:cxn>
                    </a:cxnLst>
                    <a:rect l="T15" t="T16" r="T17" b="T18"/>
                    <a:pathLst>
                      <a:path w="106" h="102">
                        <a:moveTo>
                          <a:pt x="0" y="76"/>
                        </a:moveTo>
                        <a:lnTo>
                          <a:pt x="30" y="102"/>
                        </a:lnTo>
                        <a:lnTo>
                          <a:pt x="106" y="20"/>
                        </a:lnTo>
                        <a:lnTo>
                          <a:pt x="70" y="0"/>
                        </a:lnTo>
                        <a:lnTo>
                          <a:pt x="0" y="76"/>
                        </a:lnTo>
                        <a:close/>
                      </a:path>
                    </a:pathLst>
                  </a:custGeom>
                  <a:solidFill>
                    <a:srgbClr val="C0C0C0"/>
                  </a:solidFill>
                  <a:ln w="9525">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grpSp>
          </p:grpSp>
          <p:grpSp>
            <p:nvGrpSpPr>
              <p:cNvPr id="10" name="Group 20"/>
              <p:cNvGrpSpPr>
                <a:grpSpLocks/>
              </p:cNvGrpSpPr>
              <p:nvPr/>
            </p:nvGrpSpPr>
            <p:grpSpPr bwMode="auto">
              <a:xfrm>
                <a:off x="1306" y="682"/>
                <a:ext cx="168" cy="262"/>
                <a:chOff x="1306" y="682"/>
                <a:chExt cx="168" cy="262"/>
              </a:xfrm>
            </p:grpSpPr>
            <p:sp>
              <p:nvSpPr>
                <p:cNvPr id="22724" name="Freeform 21"/>
                <p:cNvSpPr>
                  <a:spLocks/>
                </p:cNvSpPr>
                <p:nvPr/>
              </p:nvSpPr>
              <p:spPr bwMode="auto">
                <a:xfrm>
                  <a:off x="1306" y="682"/>
                  <a:ext cx="168" cy="262"/>
                </a:xfrm>
                <a:custGeom>
                  <a:avLst/>
                  <a:gdLst>
                    <a:gd name="T0" fmla="*/ 0 w 168"/>
                    <a:gd name="T1" fmla="*/ 176 h 262"/>
                    <a:gd name="T2" fmla="*/ 80 w 168"/>
                    <a:gd name="T3" fmla="*/ 262 h 262"/>
                    <a:gd name="T4" fmla="*/ 168 w 168"/>
                    <a:gd name="T5" fmla="*/ 78 h 262"/>
                    <a:gd name="T6" fmla="*/ 86 w 168"/>
                    <a:gd name="T7" fmla="*/ 0 h 262"/>
                    <a:gd name="T8" fmla="*/ 0 w 168"/>
                    <a:gd name="T9" fmla="*/ 176 h 262"/>
                    <a:gd name="T10" fmla="*/ 0 60000 65536"/>
                    <a:gd name="T11" fmla="*/ 0 60000 65536"/>
                    <a:gd name="T12" fmla="*/ 0 60000 65536"/>
                    <a:gd name="T13" fmla="*/ 0 60000 65536"/>
                    <a:gd name="T14" fmla="*/ 0 60000 65536"/>
                    <a:gd name="T15" fmla="*/ 0 w 168"/>
                    <a:gd name="T16" fmla="*/ 0 h 262"/>
                    <a:gd name="T17" fmla="*/ 168 w 168"/>
                    <a:gd name="T18" fmla="*/ 262 h 262"/>
                  </a:gdLst>
                  <a:ahLst/>
                  <a:cxnLst>
                    <a:cxn ang="T10">
                      <a:pos x="T0" y="T1"/>
                    </a:cxn>
                    <a:cxn ang="T11">
                      <a:pos x="T2" y="T3"/>
                    </a:cxn>
                    <a:cxn ang="T12">
                      <a:pos x="T4" y="T5"/>
                    </a:cxn>
                    <a:cxn ang="T13">
                      <a:pos x="T6" y="T7"/>
                    </a:cxn>
                    <a:cxn ang="T14">
                      <a:pos x="T8" y="T9"/>
                    </a:cxn>
                  </a:cxnLst>
                  <a:rect l="T15" t="T16" r="T17" b="T18"/>
                  <a:pathLst>
                    <a:path w="168" h="262">
                      <a:moveTo>
                        <a:pt x="0" y="176"/>
                      </a:moveTo>
                      <a:lnTo>
                        <a:pt x="80" y="262"/>
                      </a:lnTo>
                      <a:lnTo>
                        <a:pt x="168" y="78"/>
                      </a:lnTo>
                      <a:lnTo>
                        <a:pt x="86" y="0"/>
                      </a:lnTo>
                      <a:lnTo>
                        <a:pt x="0" y="176"/>
                      </a:lnTo>
                      <a:close/>
                    </a:path>
                  </a:pathLst>
                </a:custGeom>
                <a:gradFill rotWithShape="1">
                  <a:gsLst>
                    <a:gs pos="0">
                      <a:srgbClr val="C0C0C0"/>
                    </a:gs>
                    <a:gs pos="100000">
                      <a:srgbClr val="FFFFFF"/>
                    </a:gs>
                  </a:gsLst>
                  <a:lin ang="5400000" scaled="1"/>
                </a:gradFill>
                <a:ln w="6350" cmpd="sng">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25" name="Freeform 22"/>
                <p:cNvSpPr>
                  <a:spLocks/>
                </p:cNvSpPr>
                <p:nvPr/>
              </p:nvSpPr>
              <p:spPr bwMode="auto">
                <a:xfrm>
                  <a:off x="1368" y="696"/>
                  <a:ext cx="93" cy="110"/>
                </a:xfrm>
                <a:custGeom>
                  <a:avLst/>
                  <a:gdLst>
                    <a:gd name="T0" fmla="*/ 0 w 93"/>
                    <a:gd name="T1" fmla="*/ 48 h 110"/>
                    <a:gd name="T2" fmla="*/ 24 w 93"/>
                    <a:gd name="T3" fmla="*/ 0 h 110"/>
                    <a:gd name="T4" fmla="*/ 93 w 93"/>
                    <a:gd name="T5" fmla="*/ 63 h 110"/>
                    <a:gd name="T6" fmla="*/ 72 w 93"/>
                    <a:gd name="T7" fmla="*/ 110 h 110"/>
                    <a:gd name="T8" fmla="*/ 0 w 93"/>
                    <a:gd name="T9" fmla="*/ 48 h 110"/>
                    <a:gd name="T10" fmla="*/ 0 60000 65536"/>
                    <a:gd name="T11" fmla="*/ 0 60000 65536"/>
                    <a:gd name="T12" fmla="*/ 0 60000 65536"/>
                    <a:gd name="T13" fmla="*/ 0 60000 65536"/>
                    <a:gd name="T14" fmla="*/ 0 60000 65536"/>
                    <a:gd name="T15" fmla="*/ 0 w 93"/>
                    <a:gd name="T16" fmla="*/ 0 h 110"/>
                    <a:gd name="T17" fmla="*/ 93 w 93"/>
                    <a:gd name="T18" fmla="*/ 110 h 110"/>
                  </a:gdLst>
                  <a:ahLst/>
                  <a:cxnLst>
                    <a:cxn ang="T10">
                      <a:pos x="T0" y="T1"/>
                    </a:cxn>
                    <a:cxn ang="T11">
                      <a:pos x="T2" y="T3"/>
                    </a:cxn>
                    <a:cxn ang="T12">
                      <a:pos x="T4" y="T5"/>
                    </a:cxn>
                    <a:cxn ang="T13">
                      <a:pos x="T6" y="T7"/>
                    </a:cxn>
                    <a:cxn ang="T14">
                      <a:pos x="T8" y="T9"/>
                    </a:cxn>
                  </a:cxnLst>
                  <a:rect l="T15" t="T16" r="T17" b="T18"/>
                  <a:pathLst>
                    <a:path w="93" h="110">
                      <a:moveTo>
                        <a:pt x="0" y="48"/>
                      </a:moveTo>
                      <a:lnTo>
                        <a:pt x="24" y="0"/>
                      </a:lnTo>
                      <a:lnTo>
                        <a:pt x="93" y="63"/>
                      </a:lnTo>
                      <a:lnTo>
                        <a:pt x="72" y="110"/>
                      </a:lnTo>
                      <a:lnTo>
                        <a:pt x="0" y="48"/>
                      </a:lnTo>
                      <a:close/>
                    </a:path>
                  </a:pathLst>
                </a:custGeom>
                <a:gradFill rotWithShape="1">
                  <a:gsLst>
                    <a:gs pos="0">
                      <a:srgbClr val="0066CC"/>
                    </a:gs>
                    <a:gs pos="100000">
                      <a:srgbClr val="99CCFF"/>
                    </a:gs>
                  </a:gsLst>
                  <a:lin ang="5400000" scaled="1"/>
                </a:gradFill>
                <a:ln w="3175" cmpd="sng">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26" name="Freeform 23"/>
                <p:cNvSpPr>
                  <a:spLocks/>
                </p:cNvSpPr>
                <p:nvPr/>
              </p:nvSpPr>
              <p:spPr bwMode="auto">
                <a:xfrm>
                  <a:off x="1341" y="756"/>
                  <a:ext cx="93" cy="110"/>
                </a:xfrm>
                <a:custGeom>
                  <a:avLst/>
                  <a:gdLst>
                    <a:gd name="T0" fmla="*/ 0 w 93"/>
                    <a:gd name="T1" fmla="*/ 48 h 110"/>
                    <a:gd name="T2" fmla="*/ 24 w 93"/>
                    <a:gd name="T3" fmla="*/ 0 h 110"/>
                    <a:gd name="T4" fmla="*/ 93 w 93"/>
                    <a:gd name="T5" fmla="*/ 63 h 110"/>
                    <a:gd name="T6" fmla="*/ 72 w 93"/>
                    <a:gd name="T7" fmla="*/ 110 h 110"/>
                    <a:gd name="T8" fmla="*/ 0 w 93"/>
                    <a:gd name="T9" fmla="*/ 48 h 110"/>
                    <a:gd name="T10" fmla="*/ 0 60000 65536"/>
                    <a:gd name="T11" fmla="*/ 0 60000 65536"/>
                    <a:gd name="T12" fmla="*/ 0 60000 65536"/>
                    <a:gd name="T13" fmla="*/ 0 60000 65536"/>
                    <a:gd name="T14" fmla="*/ 0 60000 65536"/>
                    <a:gd name="T15" fmla="*/ 0 w 93"/>
                    <a:gd name="T16" fmla="*/ 0 h 110"/>
                    <a:gd name="T17" fmla="*/ 93 w 93"/>
                    <a:gd name="T18" fmla="*/ 110 h 110"/>
                  </a:gdLst>
                  <a:ahLst/>
                  <a:cxnLst>
                    <a:cxn ang="T10">
                      <a:pos x="T0" y="T1"/>
                    </a:cxn>
                    <a:cxn ang="T11">
                      <a:pos x="T2" y="T3"/>
                    </a:cxn>
                    <a:cxn ang="T12">
                      <a:pos x="T4" y="T5"/>
                    </a:cxn>
                    <a:cxn ang="T13">
                      <a:pos x="T6" y="T7"/>
                    </a:cxn>
                    <a:cxn ang="T14">
                      <a:pos x="T8" y="T9"/>
                    </a:cxn>
                  </a:cxnLst>
                  <a:rect l="T15" t="T16" r="T17" b="T18"/>
                  <a:pathLst>
                    <a:path w="93" h="110">
                      <a:moveTo>
                        <a:pt x="0" y="48"/>
                      </a:moveTo>
                      <a:lnTo>
                        <a:pt x="24" y="0"/>
                      </a:lnTo>
                      <a:lnTo>
                        <a:pt x="93" y="63"/>
                      </a:lnTo>
                      <a:lnTo>
                        <a:pt x="72" y="110"/>
                      </a:lnTo>
                      <a:lnTo>
                        <a:pt x="0" y="48"/>
                      </a:lnTo>
                      <a:close/>
                    </a:path>
                  </a:pathLst>
                </a:custGeom>
                <a:gradFill rotWithShape="1">
                  <a:gsLst>
                    <a:gs pos="0">
                      <a:srgbClr val="0066CC"/>
                    </a:gs>
                    <a:gs pos="100000">
                      <a:srgbClr val="99CCFF"/>
                    </a:gs>
                  </a:gsLst>
                  <a:lin ang="5400000" scaled="1"/>
                </a:gradFill>
                <a:ln w="3175" cmpd="sng">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27" name="Freeform 24"/>
                <p:cNvSpPr>
                  <a:spLocks/>
                </p:cNvSpPr>
                <p:nvPr/>
              </p:nvSpPr>
              <p:spPr bwMode="auto">
                <a:xfrm>
                  <a:off x="1314" y="813"/>
                  <a:ext cx="93" cy="110"/>
                </a:xfrm>
                <a:custGeom>
                  <a:avLst/>
                  <a:gdLst>
                    <a:gd name="T0" fmla="*/ 0 w 93"/>
                    <a:gd name="T1" fmla="*/ 48 h 110"/>
                    <a:gd name="T2" fmla="*/ 24 w 93"/>
                    <a:gd name="T3" fmla="*/ 0 h 110"/>
                    <a:gd name="T4" fmla="*/ 93 w 93"/>
                    <a:gd name="T5" fmla="*/ 63 h 110"/>
                    <a:gd name="T6" fmla="*/ 72 w 93"/>
                    <a:gd name="T7" fmla="*/ 110 h 110"/>
                    <a:gd name="T8" fmla="*/ 0 w 93"/>
                    <a:gd name="T9" fmla="*/ 48 h 110"/>
                    <a:gd name="T10" fmla="*/ 0 60000 65536"/>
                    <a:gd name="T11" fmla="*/ 0 60000 65536"/>
                    <a:gd name="T12" fmla="*/ 0 60000 65536"/>
                    <a:gd name="T13" fmla="*/ 0 60000 65536"/>
                    <a:gd name="T14" fmla="*/ 0 60000 65536"/>
                    <a:gd name="T15" fmla="*/ 0 w 93"/>
                    <a:gd name="T16" fmla="*/ 0 h 110"/>
                    <a:gd name="T17" fmla="*/ 93 w 93"/>
                    <a:gd name="T18" fmla="*/ 110 h 110"/>
                  </a:gdLst>
                  <a:ahLst/>
                  <a:cxnLst>
                    <a:cxn ang="T10">
                      <a:pos x="T0" y="T1"/>
                    </a:cxn>
                    <a:cxn ang="T11">
                      <a:pos x="T2" y="T3"/>
                    </a:cxn>
                    <a:cxn ang="T12">
                      <a:pos x="T4" y="T5"/>
                    </a:cxn>
                    <a:cxn ang="T13">
                      <a:pos x="T6" y="T7"/>
                    </a:cxn>
                    <a:cxn ang="T14">
                      <a:pos x="T8" y="T9"/>
                    </a:cxn>
                  </a:cxnLst>
                  <a:rect l="T15" t="T16" r="T17" b="T18"/>
                  <a:pathLst>
                    <a:path w="93" h="110">
                      <a:moveTo>
                        <a:pt x="0" y="48"/>
                      </a:moveTo>
                      <a:lnTo>
                        <a:pt x="24" y="0"/>
                      </a:lnTo>
                      <a:lnTo>
                        <a:pt x="93" y="63"/>
                      </a:lnTo>
                      <a:lnTo>
                        <a:pt x="72" y="110"/>
                      </a:lnTo>
                      <a:lnTo>
                        <a:pt x="0" y="48"/>
                      </a:lnTo>
                      <a:close/>
                    </a:path>
                  </a:pathLst>
                </a:custGeom>
                <a:gradFill rotWithShape="1">
                  <a:gsLst>
                    <a:gs pos="0">
                      <a:srgbClr val="0066CC"/>
                    </a:gs>
                    <a:gs pos="100000">
                      <a:srgbClr val="99CCFF"/>
                    </a:gs>
                  </a:gsLst>
                  <a:lin ang="5400000" scaled="1"/>
                </a:gradFill>
                <a:ln w="3175" cmpd="sng">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grpSp>
          <p:grpSp>
            <p:nvGrpSpPr>
              <p:cNvPr id="11" name="Group 25"/>
              <p:cNvGrpSpPr>
                <a:grpSpLocks/>
              </p:cNvGrpSpPr>
              <p:nvPr/>
            </p:nvGrpSpPr>
            <p:grpSpPr bwMode="auto">
              <a:xfrm>
                <a:off x="1310" y="973"/>
                <a:ext cx="168" cy="262"/>
                <a:chOff x="1306" y="682"/>
                <a:chExt cx="168" cy="262"/>
              </a:xfrm>
            </p:grpSpPr>
            <p:sp>
              <p:nvSpPr>
                <p:cNvPr id="22720" name="Freeform 26"/>
                <p:cNvSpPr>
                  <a:spLocks/>
                </p:cNvSpPr>
                <p:nvPr/>
              </p:nvSpPr>
              <p:spPr bwMode="auto">
                <a:xfrm>
                  <a:off x="1306" y="682"/>
                  <a:ext cx="168" cy="262"/>
                </a:xfrm>
                <a:custGeom>
                  <a:avLst/>
                  <a:gdLst>
                    <a:gd name="T0" fmla="*/ 0 w 168"/>
                    <a:gd name="T1" fmla="*/ 176 h 262"/>
                    <a:gd name="T2" fmla="*/ 80 w 168"/>
                    <a:gd name="T3" fmla="*/ 262 h 262"/>
                    <a:gd name="T4" fmla="*/ 168 w 168"/>
                    <a:gd name="T5" fmla="*/ 78 h 262"/>
                    <a:gd name="T6" fmla="*/ 86 w 168"/>
                    <a:gd name="T7" fmla="*/ 0 h 262"/>
                    <a:gd name="T8" fmla="*/ 0 w 168"/>
                    <a:gd name="T9" fmla="*/ 176 h 262"/>
                    <a:gd name="T10" fmla="*/ 0 60000 65536"/>
                    <a:gd name="T11" fmla="*/ 0 60000 65536"/>
                    <a:gd name="T12" fmla="*/ 0 60000 65536"/>
                    <a:gd name="T13" fmla="*/ 0 60000 65536"/>
                    <a:gd name="T14" fmla="*/ 0 60000 65536"/>
                    <a:gd name="T15" fmla="*/ 0 w 168"/>
                    <a:gd name="T16" fmla="*/ 0 h 262"/>
                    <a:gd name="T17" fmla="*/ 168 w 168"/>
                    <a:gd name="T18" fmla="*/ 262 h 262"/>
                  </a:gdLst>
                  <a:ahLst/>
                  <a:cxnLst>
                    <a:cxn ang="T10">
                      <a:pos x="T0" y="T1"/>
                    </a:cxn>
                    <a:cxn ang="T11">
                      <a:pos x="T2" y="T3"/>
                    </a:cxn>
                    <a:cxn ang="T12">
                      <a:pos x="T4" y="T5"/>
                    </a:cxn>
                    <a:cxn ang="T13">
                      <a:pos x="T6" y="T7"/>
                    </a:cxn>
                    <a:cxn ang="T14">
                      <a:pos x="T8" y="T9"/>
                    </a:cxn>
                  </a:cxnLst>
                  <a:rect l="T15" t="T16" r="T17" b="T18"/>
                  <a:pathLst>
                    <a:path w="168" h="262">
                      <a:moveTo>
                        <a:pt x="0" y="176"/>
                      </a:moveTo>
                      <a:lnTo>
                        <a:pt x="80" y="262"/>
                      </a:lnTo>
                      <a:lnTo>
                        <a:pt x="168" y="78"/>
                      </a:lnTo>
                      <a:lnTo>
                        <a:pt x="86" y="0"/>
                      </a:lnTo>
                      <a:lnTo>
                        <a:pt x="0" y="176"/>
                      </a:lnTo>
                      <a:close/>
                    </a:path>
                  </a:pathLst>
                </a:custGeom>
                <a:gradFill rotWithShape="1">
                  <a:gsLst>
                    <a:gs pos="0">
                      <a:srgbClr val="C0C0C0"/>
                    </a:gs>
                    <a:gs pos="100000">
                      <a:srgbClr val="FFFFFF"/>
                    </a:gs>
                  </a:gsLst>
                  <a:lin ang="5400000" scaled="1"/>
                </a:gradFill>
                <a:ln w="6350" cmpd="sng">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21" name="Freeform 27"/>
                <p:cNvSpPr>
                  <a:spLocks/>
                </p:cNvSpPr>
                <p:nvPr/>
              </p:nvSpPr>
              <p:spPr bwMode="auto">
                <a:xfrm>
                  <a:off x="1368" y="696"/>
                  <a:ext cx="93" cy="110"/>
                </a:xfrm>
                <a:custGeom>
                  <a:avLst/>
                  <a:gdLst>
                    <a:gd name="T0" fmla="*/ 0 w 93"/>
                    <a:gd name="T1" fmla="*/ 48 h 110"/>
                    <a:gd name="T2" fmla="*/ 24 w 93"/>
                    <a:gd name="T3" fmla="*/ 0 h 110"/>
                    <a:gd name="T4" fmla="*/ 93 w 93"/>
                    <a:gd name="T5" fmla="*/ 63 h 110"/>
                    <a:gd name="T6" fmla="*/ 72 w 93"/>
                    <a:gd name="T7" fmla="*/ 110 h 110"/>
                    <a:gd name="T8" fmla="*/ 0 w 93"/>
                    <a:gd name="T9" fmla="*/ 48 h 110"/>
                    <a:gd name="T10" fmla="*/ 0 60000 65536"/>
                    <a:gd name="T11" fmla="*/ 0 60000 65536"/>
                    <a:gd name="T12" fmla="*/ 0 60000 65536"/>
                    <a:gd name="T13" fmla="*/ 0 60000 65536"/>
                    <a:gd name="T14" fmla="*/ 0 60000 65536"/>
                    <a:gd name="T15" fmla="*/ 0 w 93"/>
                    <a:gd name="T16" fmla="*/ 0 h 110"/>
                    <a:gd name="T17" fmla="*/ 93 w 93"/>
                    <a:gd name="T18" fmla="*/ 110 h 110"/>
                  </a:gdLst>
                  <a:ahLst/>
                  <a:cxnLst>
                    <a:cxn ang="T10">
                      <a:pos x="T0" y="T1"/>
                    </a:cxn>
                    <a:cxn ang="T11">
                      <a:pos x="T2" y="T3"/>
                    </a:cxn>
                    <a:cxn ang="T12">
                      <a:pos x="T4" y="T5"/>
                    </a:cxn>
                    <a:cxn ang="T13">
                      <a:pos x="T6" y="T7"/>
                    </a:cxn>
                    <a:cxn ang="T14">
                      <a:pos x="T8" y="T9"/>
                    </a:cxn>
                  </a:cxnLst>
                  <a:rect l="T15" t="T16" r="T17" b="T18"/>
                  <a:pathLst>
                    <a:path w="93" h="110">
                      <a:moveTo>
                        <a:pt x="0" y="48"/>
                      </a:moveTo>
                      <a:lnTo>
                        <a:pt x="24" y="0"/>
                      </a:lnTo>
                      <a:lnTo>
                        <a:pt x="93" y="63"/>
                      </a:lnTo>
                      <a:lnTo>
                        <a:pt x="72" y="110"/>
                      </a:lnTo>
                      <a:lnTo>
                        <a:pt x="0" y="48"/>
                      </a:lnTo>
                      <a:close/>
                    </a:path>
                  </a:pathLst>
                </a:custGeom>
                <a:gradFill rotWithShape="1">
                  <a:gsLst>
                    <a:gs pos="0">
                      <a:srgbClr val="0066CC"/>
                    </a:gs>
                    <a:gs pos="100000">
                      <a:srgbClr val="99CCFF"/>
                    </a:gs>
                  </a:gsLst>
                  <a:lin ang="5400000" scaled="1"/>
                </a:gradFill>
                <a:ln w="3175" cmpd="sng">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22" name="Freeform 28"/>
                <p:cNvSpPr>
                  <a:spLocks/>
                </p:cNvSpPr>
                <p:nvPr/>
              </p:nvSpPr>
              <p:spPr bwMode="auto">
                <a:xfrm>
                  <a:off x="1341" y="756"/>
                  <a:ext cx="93" cy="110"/>
                </a:xfrm>
                <a:custGeom>
                  <a:avLst/>
                  <a:gdLst>
                    <a:gd name="T0" fmla="*/ 0 w 93"/>
                    <a:gd name="T1" fmla="*/ 48 h 110"/>
                    <a:gd name="T2" fmla="*/ 24 w 93"/>
                    <a:gd name="T3" fmla="*/ 0 h 110"/>
                    <a:gd name="T4" fmla="*/ 93 w 93"/>
                    <a:gd name="T5" fmla="*/ 63 h 110"/>
                    <a:gd name="T6" fmla="*/ 72 w 93"/>
                    <a:gd name="T7" fmla="*/ 110 h 110"/>
                    <a:gd name="T8" fmla="*/ 0 w 93"/>
                    <a:gd name="T9" fmla="*/ 48 h 110"/>
                    <a:gd name="T10" fmla="*/ 0 60000 65536"/>
                    <a:gd name="T11" fmla="*/ 0 60000 65536"/>
                    <a:gd name="T12" fmla="*/ 0 60000 65536"/>
                    <a:gd name="T13" fmla="*/ 0 60000 65536"/>
                    <a:gd name="T14" fmla="*/ 0 60000 65536"/>
                    <a:gd name="T15" fmla="*/ 0 w 93"/>
                    <a:gd name="T16" fmla="*/ 0 h 110"/>
                    <a:gd name="T17" fmla="*/ 93 w 93"/>
                    <a:gd name="T18" fmla="*/ 110 h 110"/>
                  </a:gdLst>
                  <a:ahLst/>
                  <a:cxnLst>
                    <a:cxn ang="T10">
                      <a:pos x="T0" y="T1"/>
                    </a:cxn>
                    <a:cxn ang="T11">
                      <a:pos x="T2" y="T3"/>
                    </a:cxn>
                    <a:cxn ang="T12">
                      <a:pos x="T4" y="T5"/>
                    </a:cxn>
                    <a:cxn ang="T13">
                      <a:pos x="T6" y="T7"/>
                    </a:cxn>
                    <a:cxn ang="T14">
                      <a:pos x="T8" y="T9"/>
                    </a:cxn>
                  </a:cxnLst>
                  <a:rect l="T15" t="T16" r="T17" b="T18"/>
                  <a:pathLst>
                    <a:path w="93" h="110">
                      <a:moveTo>
                        <a:pt x="0" y="48"/>
                      </a:moveTo>
                      <a:lnTo>
                        <a:pt x="24" y="0"/>
                      </a:lnTo>
                      <a:lnTo>
                        <a:pt x="93" y="63"/>
                      </a:lnTo>
                      <a:lnTo>
                        <a:pt x="72" y="110"/>
                      </a:lnTo>
                      <a:lnTo>
                        <a:pt x="0" y="48"/>
                      </a:lnTo>
                      <a:close/>
                    </a:path>
                  </a:pathLst>
                </a:custGeom>
                <a:gradFill rotWithShape="1">
                  <a:gsLst>
                    <a:gs pos="0">
                      <a:srgbClr val="0066CC"/>
                    </a:gs>
                    <a:gs pos="100000">
                      <a:srgbClr val="99CCFF"/>
                    </a:gs>
                  </a:gsLst>
                  <a:lin ang="5400000" scaled="1"/>
                </a:gradFill>
                <a:ln w="3175" cmpd="sng">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23" name="Freeform 29"/>
                <p:cNvSpPr>
                  <a:spLocks/>
                </p:cNvSpPr>
                <p:nvPr/>
              </p:nvSpPr>
              <p:spPr bwMode="auto">
                <a:xfrm>
                  <a:off x="1314" y="813"/>
                  <a:ext cx="93" cy="110"/>
                </a:xfrm>
                <a:custGeom>
                  <a:avLst/>
                  <a:gdLst>
                    <a:gd name="T0" fmla="*/ 0 w 93"/>
                    <a:gd name="T1" fmla="*/ 48 h 110"/>
                    <a:gd name="T2" fmla="*/ 24 w 93"/>
                    <a:gd name="T3" fmla="*/ 0 h 110"/>
                    <a:gd name="T4" fmla="*/ 93 w 93"/>
                    <a:gd name="T5" fmla="*/ 63 h 110"/>
                    <a:gd name="T6" fmla="*/ 72 w 93"/>
                    <a:gd name="T7" fmla="*/ 110 h 110"/>
                    <a:gd name="T8" fmla="*/ 0 w 93"/>
                    <a:gd name="T9" fmla="*/ 48 h 110"/>
                    <a:gd name="T10" fmla="*/ 0 60000 65536"/>
                    <a:gd name="T11" fmla="*/ 0 60000 65536"/>
                    <a:gd name="T12" fmla="*/ 0 60000 65536"/>
                    <a:gd name="T13" fmla="*/ 0 60000 65536"/>
                    <a:gd name="T14" fmla="*/ 0 60000 65536"/>
                    <a:gd name="T15" fmla="*/ 0 w 93"/>
                    <a:gd name="T16" fmla="*/ 0 h 110"/>
                    <a:gd name="T17" fmla="*/ 93 w 93"/>
                    <a:gd name="T18" fmla="*/ 110 h 110"/>
                  </a:gdLst>
                  <a:ahLst/>
                  <a:cxnLst>
                    <a:cxn ang="T10">
                      <a:pos x="T0" y="T1"/>
                    </a:cxn>
                    <a:cxn ang="T11">
                      <a:pos x="T2" y="T3"/>
                    </a:cxn>
                    <a:cxn ang="T12">
                      <a:pos x="T4" y="T5"/>
                    </a:cxn>
                    <a:cxn ang="T13">
                      <a:pos x="T6" y="T7"/>
                    </a:cxn>
                    <a:cxn ang="T14">
                      <a:pos x="T8" y="T9"/>
                    </a:cxn>
                  </a:cxnLst>
                  <a:rect l="T15" t="T16" r="T17" b="T18"/>
                  <a:pathLst>
                    <a:path w="93" h="110">
                      <a:moveTo>
                        <a:pt x="0" y="48"/>
                      </a:moveTo>
                      <a:lnTo>
                        <a:pt x="24" y="0"/>
                      </a:lnTo>
                      <a:lnTo>
                        <a:pt x="93" y="63"/>
                      </a:lnTo>
                      <a:lnTo>
                        <a:pt x="72" y="110"/>
                      </a:lnTo>
                      <a:lnTo>
                        <a:pt x="0" y="48"/>
                      </a:lnTo>
                      <a:close/>
                    </a:path>
                  </a:pathLst>
                </a:custGeom>
                <a:gradFill rotWithShape="1">
                  <a:gsLst>
                    <a:gs pos="0">
                      <a:srgbClr val="0066CC"/>
                    </a:gs>
                    <a:gs pos="100000">
                      <a:srgbClr val="99CCFF"/>
                    </a:gs>
                  </a:gsLst>
                  <a:lin ang="5400000" scaled="1"/>
                </a:gradFill>
                <a:ln w="3175" cmpd="sng">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grpSp>
        </p:grpSp>
      </p:grpSp>
      <p:sp>
        <p:nvSpPr>
          <p:cNvPr id="22537" name="Rectangle 7"/>
          <p:cNvSpPr>
            <a:spLocks noChangeArrowheads="1"/>
          </p:cNvSpPr>
          <p:nvPr/>
        </p:nvSpPr>
        <p:spPr bwMode="auto">
          <a:xfrm>
            <a:off x="2214563" y="2562225"/>
            <a:ext cx="5576887" cy="114300"/>
          </a:xfrm>
          <a:prstGeom prst="rect">
            <a:avLst/>
          </a:prstGeom>
          <a:gradFill rotWithShape="1">
            <a:gsLst>
              <a:gs pos="0">
                <a:srgbClr val="996600"/>
              </a:gs>
              <a:gs pos="100000">
                <a:srgbClr val="472F00"/>
              </a:gs>
            </a:gsLst>
            <a:lin ang="5400000" scaled="1"/>
          </a:gradFill>
          <a:ln w="12700">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grpSp>
        <p:nvGrpSpPr>
          <p:cNvPr id="12" name="Group 345"/>
          <p:cNvGrpSpPr>
            <a:grpSpLocks/>
          </p:cNvGrpSpPr>
          <p:nvPr/>
        </p:nvGrpSpPr>
        <p:grpSpPr bwMode="auto">
          <a:xfrm>
            <a:off x="3867150" y="2736850"/>
            <a:ext cx="381000" cy="804863"/>
            <a:chOff x="2436" y="1698"/>
            <a:chExt cx="240" cy="528"/>
          </a:xfrm>
        </p:grpSpPr>
        <p:sp>
          <p:nvSpPr>
            <p:cNvPr id="22706" name="Line 346"/>
            <p:cNvSpPr>
              <a:spLocks noChangeShapeType="1"/>
            </p:cNvSpPr>
            <p:nvPr/>
          </p:nvSpPr>
          <p:spPr bwMode="auto">
            <a:xfrm>
              <a:off x="2676" y="1698"/>
              <a:ext cx="0" cy="516"/>
            </a:xfrm>
            <a:prstGeom prst="line">
              <a:avLst/>
            </a:prstGeom>
            <a:noFill/>
            <a:ln w="9525">
              <a:solidFill>
                <a:srgbClr val="FF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07" name="Line 347"/>
            <p:cNvSpPr>
              <a:spLocks noChangeShapeType="1"/>
            </p:cNvSpPr>
            <p:nvPr/>
          </p:nvSpPr>
          <p:spPr bwMode="auto">
            <a:xfrm>
              <a:off x="2646" y="1700"/>
              <a:ext cx="0" cy="516"/>
            </a:xfrm>
            <a:prstGeom prst="line">
              <a:avLst/>
            </a:prstGeom>
            <a:noFill/>
            <a:ln w="9525">
              <a:solidFill>
                <a:srgbClr val="FF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08" name="Line 348"/>
            <p:cNvSpPr>
              <a:spLocks noChangeShapeType="1"/>
            </p:cNvSpPr>
            <p:nvPr/>
          </p:nvSpPr>
          <p:spPr bwMode="auto">
            <a:xfrm>
              <a:off x="2616" y="1702"/>
              <a:ext cx="0" cy="516"/>
            </a:xfrm>
            <a:prstGeom prst="line">
              <a:avLst/>
            </a:prstGeom>
            <a:noFill/>
            <a:ln w="9525">
              <a:solidFill>
                <a:srgbClr val="FF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09" name="Line 349"/>
            <p:cNvSpPr>
              <a:spLocks noChangeShapeType="1"/>
            </p:cNvSpPr>
            <p:nvPr/>
          </p:nvSpPr>
          <p:spPr bwMode="auto">
            <a:xfrm>
              <a:off x="2586" y="1702"/>
              <a:ext cx="0" cy="516"/>
            </a:xfrm>
            <a:prstGeom prst="line">
              <a:avLst/>
            </a:prstGeom>
            <a:noFill/>
            <a:ln w="9525">
              <a:solidFill>
                <a:srgbClr val="FF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10" name="Line 350"/>
            <p:cNvSpPr>
              <a:spLocks noChangeShapeType="1"/>
            </p:cNvSpPr>
            <p:nvPr/>
          </p:nvSpPr>
          <p:spPr bwMode="auto">
            <a:xfrm>
              <a:off x="2556" y="1704"/>
              <a:ext cx="0" cy="516"/>
            </a:xfrm>
            <a:prstGeom prst="line">
              <a:avLst/>
            </a:prstGeom>
            <a:noFill/>
            <a:ln w="9525">
              <a:solidFill>
                <a:srgbClr val="FF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11" name="Line 351"/>
            <p:cNvSpPr>
              <a:spLocks noChangeShapeType="1"/>
            </p:cNvSpPr>
            <p:nvPr/>
          </p:nvSpPr>
          <p:spPr bwMode="auto">
            <a:xfrm>
              <a:off x="2526" y="1708"/>
              <a:ext cx="0" cy="516"/>
            </a:xfrm>
            <a:prstGeom prst="line">
              <a:avLst/>
            </a:prstGeom>
            <a:noFill/>
            <a:ln w="9525">
              <a:solidFill>
                <a:srgbClr val="FF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12" name="Line 352"/>
            <p:cNvSpPr>
              <a:spLocks noChangeShapeType="1"/>
            </p:cNvSpPr>
            <p:nvPr/>
          </p:nvSpPr>
          <p:spPr bwMode="auto">
            <a:xfrm>
              <a:off x="2496" y="1708"/>
              <a:ext cx="0" cy="516"/>
            </a:xfrm>
            <a:prstGeom prst="line">
              <a:avLst/>
            </a:prstGeom>
            <a:noFill/>
            <a:ln w="9525">
              <a:solidFill>
                <a:srgbClr val="FF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13" name="Line 353"/>
            <p:cNvSpPr>
              <a:spLocks noChangeShapeType="1"/>
            </p:cNvSpPr>
            <p:nvPr/>
          </p:nvSpPr>
          <p:spPr bwMode="auto">
            <a:xfrm>
              <a:off x="2466" y="1708"/>
              <a:ext cx="0" cy="516"/>
            </a:xfrm>
            <a:prstGeom prst="line">
              <a:avLst/>
            </a:prstGeom>
            <a:noFill/>
            <a:ln w="9525">
              <a:solidFill>
                <a:srgbClr val="FF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714" name="Line 354"/>
            <p:cNvSpPr>
              <a:spLocks noChangeShapeType="1"/>
            </p:cNvSpPr>
            <p:nvPr/>
          </p:nvSpPr>
          <p:spPr bwMode="auto">
            <a:xfrm>
              <a:off x="2436" y="1710"/>
              <a:ext cx="0" cy="516"/>
            </a:xfrm>
            <a:prstGeom prst="line">
              <a:avLst/>
            </a:prstGeom>
            <a:noFill/>
            <a:ln w="9525">
              <a:solidFill>
                <a:srgbClr val="FF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grpSp>
      <p:sp>
        <p:nvSpPr>
          <p:cNvPr id="22539" name="Rectangle 8"/>
          <p:cNvSpPr>
            <a:spLocks noChangeArrowheads="1"/>
          </p:cNvSpPr>
          <p:nvPr/>
        </p:nvSpPr>
        <p:spPr bwMode="auto">
          <a:xfrm>
            <a:off x="6692900" y="2671763"/>
            <a:ext cx="50800" cy="687387"/>
          </a:xfrm>
          <a:prstGeom prst="rect">
            <a:avLst/>
          </a:prstGeom>
          <a:gradFill rotWithShape="1">
            <a:gsLst>
              <a:gs pos="0">
                <a:srgbClr val="472F00"/>
              </a:gs>
              <a:gs pos="50000">
                <a:srgbClr val="996600"/>
              </a:gs>
              <a:gs pos="100000">
                <a:srgbClr val="472F00"/>
              </a:gs>
            </a:gsLst>
            <a:lin ang="0" scaled="1"/>
          </a:gradFill>
          <a:ln w="12700">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540" name="Rectangle 9"/>
          <p:cNvSpPr>
            <a:spLocks noChangeArrowheads="1"/>
          </p:cNvSpPr>
          <p:nvPr/>
        </p:nvSpPr>
        <p:spPr bwMode="auto">
          <a:xfrm>
            <a:off x="6800850" y="2678113"/>
            <a:ext cx="50800" cy="687387"/>
          </a:xfrm>
          <a:prstGeom prst="rect">
            <a:avLst/>
          </a:prstGeom>
          <a:gradFill rotWithShape="1">
            <a:gsLst>
              <a:gs pos="0">
                <a:srgbClr val="472F00"/>
              </a:gs>
              <a:gs pos="50000">
                <a:srgbClr val="996600"/>
              </a:gs>
              <a:gs pos="100000">
                <a:srgbClr val="472F00"/>
              </a:gs>
            </a:gsLst>
            <a:lin ang="0" scaled="1"/>
          </a:gradFill>
          <a:ln w="12700">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grpSp>
        <p:nvGrpSpPr>
          <p:cNvPr id="13" name="Group 30"/>
          <p:cNvGrpSpPr>
            <a:grpSpLocks/>
          </p:cNvGrpSpPr>
          <p:nvPr/>
        </p:nvGrpSpPr>
        <p:grpSpPr bwMode="auto">
          <a:xfrm>
            <a:off x="2444750" y="533400"/>
            <a:ext cx="73025" cy="2035175"/>
            <a:chOff x="1540" y="430"/>
            <a:chExt cx="56" cy="1282"/>
          </a:xfrm>
        </p:grpSpPr>
        <p:sp>
          <p:nvSpPr>
            <p:cNvPr id="22686" name="Rectangle 31"/>
            <p:cNvSpPr>
              <a:spLocks noChangeArrowheads="1"/>
            </p:cNvSpPr>
            <p:nvPr/>
          </p:nvSpPr>
          <p:spPr bwMode="auto">
            <a:xfrm>
              <a:off x="1540" y="430"/>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87" name="Rectangle 32"/>
            <p:cNvSpPr>
              <a:spLocks noChangeArrowheads="1"/>
            </p:cNvSpPr>
            <p:nvPr/>
          </p:nvSpPr>
          <p:spPr bwMode="auto">
            <a:xfrm>
              <a:off x="1540" y="494"/>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88" name="Rectangle 33"/>
            <p:cNvSpPr>
              <a:spLocks noChangeArrowheads="1"/>
            </p:cNvSpPr>
            <p:nvPr/>
          </p:nvSpPr>
          <p:spPr bwMode="auto">
            <a:xfrm>
              <a:off x="1540" y="558"/>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89" name="Rectangle 34"/>
            <p:cNvSpPr>
              <a:spLocks noChangeArrowheads="1"/>
            </p:cNvSpPr>
            <p:nvPr/>
          </p:nvSpPr>
          <p:spPr bwMode="auto">
            <a:xfrm>
              <a:off x="1540" y="622"/>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90" name="Rectangle 35"/>
            <p:cNvSpPr>
              <a:spLocks noChangeArrowheads="1"/>
            </p:cNvSpPr>
            <p:nvPr/>
          </p:nvSpPr>
          <p:spPr bwMode="auto">
            <a:xfrm>
              <a:off x="1540" y="686"/>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91" name="Rectangle 36"/>
            <p:cNvSpPr>
              <a:spLocks noChangeArrowheads="1"/>
            </p:cNvSpPr>
            <p:nvPr/>
          </p:nvSpPr>
          <p:spPr bwMode="auto">
            <a:xfrm>
              <a:off x="1540" y="750"/>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92" name="Rectangle 37"/>
            <p:cNvSpPr>
              <a:spLocks noChangeArrowheads="1"/>
            </p:cNvSpPr>
            <p:nvPr/>
          </p:nvSpPr>
          <p:spPr bwMode="auto">
            <a:xfrm>
              <a:off x="1540" y="814"/>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93" name="Rectangle 38"/>
            <p:cNvSpPr>
              <a:spLocks noChangeArrowheads="1"/>
            </p:cNvSpPr>
            <p:nvPr/>
          </p:nvSpPr>
          <p:spPr bwMode="auto">
            <a:xfrm>
              <a:off x="1540" y="878"/>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94" name="Rectangle 39"/>
            <p:cNvSpPr>
              <a:spLocks noChangeArrowheads="1"/>
            </p:cNvSpPr>
            <p:nvPr/>
          </p:nvSpPr>
          <p:spPr bwMode="auto">
            <a:xfrm>
              <a:off x="1540" y="942"/>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95" name="Rectangle 40"/>
            <p:cNvSpPr>
              <a:spLocks noChangeArrowheads="1"/>
            </p:cNvSpPr>
            <p:nvPr/>
          </p:nvSpPr>
          <p:spPr bwMode="auto">
            <a:xfrm>
              <a:off x="1540" y="1006"/>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96" name="Rectangle 41"/>
            <p:cNvSpPr>
              <a:spLocks noChangeArrowheads="1"/>
            </p:cNvSpPr>
            <p:nvPr/>
          </p:nvSpPr>
          <p:spPr bwMode="auto">
            <a:xfrm>
              <a:off x="1540" y="1070"/>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97" name="Rectangle 42"/>
            <p:cNvSpPr>
              <a:spLocks noChangeArrowheads="1"/>
            </p:cNvSpPr>
            <p:nvPr/>
          </p:nvSpPr>
          <p:spPr bwMode="auto">
            <a:xfrm>
              <a:off x="1540" y="1134"/>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98" name="Rectangle 43"/>
            <p:cNvSpPr>
              <a:spLocks noChangeArrowheads="1"/>
            </p:cNvSpPr>
            <p:nvPr/>
          </p:nvSpPr>
          <p:spPr bwMode="auto">
            <a:xfrm>
              <a:off x="1540" y="1198"/>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99" name="Rectangle 44"/>
            <p:cNvSpPr>
              <a:spLocks noChangeArrowheads="1"/>
            </p:cNvSpPr>
            <p:nvPr/>
          </p:nvSpPr>
          <p:spPr bwMode="auto">
            <a:xfrm>
              <a:off x="1540" y="1262"/>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700" name="Rectangle 45"/>
            <p:cNvSpPr>
              <a:spLocks noChangeArrowheads="1"/>
            </p:cNvSpPr>
            <p:nvPr/>
          </p:nvSpPr>
          <p:spPr bwMode="auto">
            <a:xfrm>
              <a:off x="1540" y="1326"/>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701" name="Rectangle 46"/>
            <p:cNvSpPr>
              <a:spLocks noChangeArrowheads="1"/>
            </p:cNvSpPr>
            <p:nvPr/>
          </p:nvSpPr>
          <p:spPr bwMode="auto">
            <a:xfrm>
              <a:off x="1540" y="1390"/>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702" name="Rectangle 47"/>
            <p:cNvSpPr>
              <a:spLocks noChangeArrowheads="1"/>
            </p:cNvSpPr>
            <p:nvPr/>
          </p:nvSpPr>
          <p:spPr bwMode="auto">
            <a:xfrm>
              <a:off x="1540" y="1454"/>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703" name="Rectangle 48"/>
            <p:cNvSpPr>
              <a:spLocks noChangeArrowheads="1"/>
            </p:cNvSpPr>
            <p:nvPr/>
          </p:nvSpPr>
          <p:spPr bwMode="auto">
            <a:xfrm>
              <a:off x="1540" y="1518"/>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704" name="Rectangle 49"/>
            <p:cNvSpPr>
              <a:spLocks noChangeArrowheads="1"/>
            </p:cNvSpPr>
            <p:nvPr/>
          </p:nvSpPr>
          <p:spPr bwMode="auto">
            <a:xfrm>
              <a:off x="1540" y="1582"/>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705" name="Rectangle 50"/>
            <p:cNvSpPr>
              <a:spLocks noChangeArrowheads="1"/>
            </p:cNvSpPr>
            <p:nvPr/>
          </p:nvSpPr>
          <p:spPr bwMode="auto">
            <a:xfrm>
              <a:off x="1540" y="1646"/>
              <a:ext cx="5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grpSp>
      <p:grpSp>
        <p:nvGrpSpPr>
          <p:cNvPr id="14" name="Group 51"/>
          <p:cNvGrpSpPr>
            <a:grpSpLocks/>
          </p:cNvGrpSpPr>
          <p:nvPr/>
        </p:nvGrpSpPr>
        <p:grpSpPr bwMode="auto">
          <a:xfrm>
            <a:off x="8159750" y="1625600"/>
            <a:ext cx="549275" cy="828675"/>
            <a:chOff x="5140" y="1024"/>
            <a:chExt cx="346" cy="522"/>
          </a:xfrm>
        </p:grpSpPr>
        <p:sp>
          <p:nvSpPr>
            <p:cNvPr id="22677" name="Rectangle 52"/>
            <p:cNvSpPr>
              <a:spLocks noChangeArrowheads="1"/>
            </p:cNvSpPr>
            <p:nvPr/>
          </p:nvSpPr>
          <p:spPr bwMode="auto">
            <a:xfrm>
              <a:off x="5296" y="1314"/>
              <a:ext cx="28" cy="216"/>
            </a:xfrm>
            <a:prstGeom prst="rect">
              <a:avLst/>
            </a:prstGeom>
            <a:gradFill rotWithShape="1">
              <a:gsLst>
                <a:gs pos="0">
                  <a:srgbClr val="666666"/>
                </a:gs>
                <a:gs pos="50000">
                  <a:srgbClr val="DDDDDD"/>
                </a:gs>
                <a:gs pos="100000">
                  <a:srgbClr val="666666"/>
                </a:gs>
              </a:gsLst>
              <a:lin ang="0" scaled="1"/>
            </a:gradFill>
            <a:ln w="317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78" name="Oval 53"/>
            <p:cNvSpPr>
              <a:spLocks noChangeArrowheads="1"/>
            </p:cNvSpPr>
            <p:nvPr/>
          </p:nvSpPr>
          <p:spPr bwMode="auto">
            <a:xfrm>
              <a:off x="5250" y="1274"/>
              <a:ext cx="120" cy="44"/>
            </a:xfrm>
            <a:prstGeom prst="ellipse">
              <a:avLst/>
            </a:prstGeom>
            <a:solidFill>
              <a:srgbClr val="B2B2B2"/>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79" name="Oval 54"/>
            <p:cNvSpPr>
              <a:spLocks noChangeArrowheads="1"/>
            </p:cNvSpPr>
            <p:nvPr/>
          </p:nvSpPr>
          <p:spPr bwMode="auto">
            <a:xfrm>
              <a:off x="5250" y="1264"/>
              <a:ext cx="120" cy="44"/>
            </a:xfrm>
            <a:prstGeom prst="ellipse">
              <a:avLst/>
            </a:prstGeom>
            <a:solidFill>
              <a:srgbClr val="B2B2B2"/>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80" name="Rectangle 55"/>
            <p:cNvSpPr>
              <a:spLocks noChangeArrowheads="1"/>
            </p:cNvSpPr>
            <p:nvPr/>
          </p:nvSpPr>
          <p:spPr bwMode="auto">
            <a:xfrm>
              <a:off x="5296" y="1176"/>
              <a:ext cx="28" cy="116"/>
            </a:xfrm>
            <a:prstGeom prst="rect">
              <a:avLst/>
            </a:prstGeom>
            <a:gradFill rotWithShape="1">
              <a:gsLst>
                <a:gs pos="0">
                  <a:srgbClr val="666666"/>
                </a:gs>
                <a:gs pos="50000">
                  <a:srgbClr val="DDDDDD"/>
                </a:gs>
                <a:gs pos="100000">
                  <a:srgbClr val="666666"/>
                </a:gs>
              </a:gsLst>
              <a:lin ang="0" scaled="1"/>
            </a:gradFill>
            <a:ln w="317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81" name="Line 56"/>
            <p:cNvSpPr>
              <a:spLocks noChangeShapeType="1"/>
            </p:cNvSpPr>
            <p:nvPr/>
          </p:nvSpPr>
          <p:spPr bwMode="auto">
            <a:xfrm flipH="1">
              <a:off x="5140" y="1310"/>
              <a:ext cx="130" cy="236"/>
            </a:xfrm>
            <a:prstGeom prst="line">
              <a:avLst/>
            </a:prstGeom>
            <a:noFill/>
            <a:ln w="19050">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682" name="Line 57"/>
            <p:cNvSpPr>
              <a:spLocks noChangeShapeType="1"/>
            </p:cNvSpPr>
            <p:nvPr/>
          </p:nvSpPr>
          <p:spPr bwMode="auto">
            <a:xfrm>
              <a:off x="5350" y="1314"/>
              <a:ext cx="136" cy="204"/>
            </a:xfrm>
            <a:prstGeom prst="line">
              <a:avLst/>
            </a:prstGeom>
            <a:noFill/>
            <a:ln w="19050">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683" name="Freeform 58"/>
            <p:cNvSpPr>
              <a:spLocks/>
            </p:cNvSpPr>
            <p:nvPr/>
          </p:nvSpPr>
          <p:spPr bwMode="auto">
            <a:xfrm>
              <a:off x="5246" y="1130"/>
              <a:ext cx="124" cy="44"/>
            </a:xfrm>
            <a:custGeom>
              <a:avLst/>
              <a:gdLst>
                <a:gd name="T0" fmla="*/ 0 w 124"/>
                <a:gd name="T1" fmla="*/ 0 h 44"/>
                <a:gd name="T2" fmla="*/ 16 w 124"/>
                <a:gd name="T3" fmla="*/ 44 h 44"/>
                <a:gd name="T4" fmla="*/ 98 w 124"/>
                <a:gd name="T5" fmla="*/ 44 h 44"/>
                <a:gd name="T6" fmla="*/ 124 w 124"/>
                <a:gd name="T7" fmla="*/ 2 h 44"/>
                <a:gd name="T8" fmla="*/ 0 w 124"/>
                <a:gd name="T9" fmla="*/ 0 h 44"/>
                <a:gd name="T10" fmla="*/ 0 60000 65536"/>
                <a:gd name="T11" fmla="*/ 0 60000 65536"/>
                <a:gd name="T12" fmla="*/ 0 60000 65536"/>
                <a:gd name="T13" fmla="*/ 0 60000 65536"/>
                <a:gd name="T14" fmla="*/ 0 60000 65536"/>
                <a:gd name="T15" fmla="*/ 0 w 124"/>
                <a:gd name="T16" fmla="*/ 0 h 44"/>
                <a:gd name="T17" fmla="*/ 124 w 124"/>
                <a:gd name="T18" fmla="*/ 44 h 44"/>
              </a:gdLst>
              <a:ahLst/>
              <a:cxnLst>
                <a:cxn ang="T10">
                  <a:pos x="T0" y="T1"/>
                </a:cxn>
                <a:cxn ang="T11">
                  <a:pos x="T2" y="T3"/>
                </a:cxn>
                <a:cxn ang="T12">
                  <a:pos x="T4" y="T5"/>
                </a:cxn>
                <a:cxn ang="T13">
                  <a:pos x="T6" y="T7"/>
                </a:cxn>
                <a:cxn ang="T14">
                  <a:pos x="T8" y="T9"/>
                </a:cxn>
              </a:cxnLst>
              <a:rect l="T15" t="T16" r="T17" b="T18"/>
              <a:pathLst>
                <a:path w="124" h="44">
                  <a:moveTo>
                    <a:pt x="0" y="0"/>
                  </a:moveTo>
                  <a:lnTo>
                    <a:pt x="16" y="44"/>
                  </a:lnTo>
                  <a:lnTo>
                    <a:pt x="98" y="44"/>
                  </a:lnTo>
                  <a:lnTo>
                    <a:pt x="124" y="2"/>
                  </a:lnTo>
                  <a:lnTo>
                    <a:pt x="0" y="0"/>
                  </a:lnTo>
                  <a:close/>
                </a:path>
              </a:pathLst>
            </a:custGeom>
            <a:solidFill>
              <a:srgbClr val="B2B2B2"/>
            </a:solidFill>
            <a:ln w="3175" cmpd="sng">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684" name="Oval 59"/>
            <p:cNvSpPr>
              <a:spLocks noChangeArrowheads="1"/>
            </p:cNvSpPr>
            <p:nvPr/>
          </p:nvSpPr>
          <p:spPr bwMode="auto">
            <a:xfrm>
              <a:off x="5144" y="1071"/>
              <a:ext cx="324" cy="64"/>
            </a:xfrm>
            <a:prstGeom prst="ellipse">
              <a:avLst/>
            </a:prstGeom>
            <a:solidFill>
              <a:schemeClr val="bg1"/>
            </a:solidFill>
            <a:ln w="6350">
              <a:solidFill>
                <a:srgbClr val="000000"/>
              </a:solidFill>
              <a:round/>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85" name="Freeform 60"/>
            <p:cNvSpPr>
              <a:spLocks/>
            </p:cNvSpPr>
            <p:nvPr/>
          </p:nvSpPr>
          <p:spPr bwMode="auto">
            <a:xfrm>
              <a:off x="5140" y="1024"/>
              <a:ext cx="332" cy="97"/>
            </a:xfrm>
            <a:custGeom>
              <a:avLst/>
              <a:gdLst>
                <a:gd name="T0" fmla="*/ 1 w 332"/>
                <a:gd name="T1" fmla="*/ 62 h 97"/>
                <a:gd name="T2" fmla="*/ 19 w 332"/>
                <a:gd name="T3" fmla="*/ 77 h 97"/>
                <a:gd name="T4" fmla="*/ 43 w 332"/>
                <a:gd name="T5" fmla="*/ 83 h 97"/>
                <a:gd name="T6" fmla="*/ 89 w 332"/>
                <a:gd name="T7" fmla="*/ 91 h 97"/>
                <a:gd name="T8" fmla="*/ 133 w 332"/>
                <a:gd name="T9" fmla="*/ 95 h 97"/>
                <a:gd name="T10" fmla="*/ 184 w 332"/>
                <a:gd name="T11" fmla="*/ 97 h 97"/>
                <a:gd name="T12" fmla="*/ 239 w 332"/>
                <a:gd name="T13" fmla="*/ 94 h 97"/>
                <a:gd name="T14" fmla="*/ 278 w 332"/>
                <a:gd name="T15" fmla="*/ 86 h 97"/>
                <a:gd name="T16" fmla="*/ 310 w 332"/>
                <a:gd name="T17" fmla="*/ 80 h 97"/>
                <a:gd name="T18" fmla="*/ 326 w 332"/>
                <a:gd name="T19" fmla="*/ 71 h 97"/>
                <a:gd name="T20" fmla="*/ 328 w 332"/>
                <a:gd name="T21" fmla="*/ 61 h 97"/>
                <a:gd name="T22" fmla="*/ 302 w 332"/>
                <a:gd name="T23" fmla="*/ 35 h 97"/>
                <a:gd name="T24" fmla="*/ 254 w 332"/>
                <a:gd name="T25" fmla="*/ 13 h 97"/>
                <a:gd name="T26" fmla="*/ 212 w 332"/>
                <a:gd name="T27" fmla="*/ 4 h 97"/>
                <a:gd name="T28" fmla="*/ 151 w 332"/>
                <a:gd name="T29" fmla="*/ 1 h 97"/>
                <a:gd name="T30" fmla="*/ 107 w 332"/>
                <a:gd name="T31" fmla="*/ 8 h 97"/>
                <a:gd name="T32" fmla="*/ 61 w 332"/>
                <a:gd name="T33" fmla="*/ 23 h 97"/>
                <a:gd name="T34" fmla="*/ 29 w 332"/>
                <a:gd name="T35" fmla="*/ 37 h 97"/>
                <a:gd name="T36" fmla="*/ 10 w 332"/>
                <a:gd name="T37" fmla="*/ 50 h 97"/>
                <a:gd name="T38" fmla="*/ 1 w 332"/>
                <a:gd name="T39" fmla="*/ 62 h 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2"/>
                <a:gd name="T61" fmla="*/ 0 h 97"/>
                <a:gd name="T62" fmla="*/ 332 w 332"/>
                <a:gd name="T63" fmla="*/ 97 h 9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2" h="97">
                  <a:moveTo>
                    <a:pt x="1" y="62"/>
                  </a:moveTo>
                  <a:cubicBezTo>
                    <a:pt x="2" y="66"/>
                    <a:pt x="12" y="74"/>
                    <a:pt x="19" y="77"/>
                  </a:cubicBezTo>
                  <a:cubicBezTo>
                    <a:pt x="26" y="80"/>
                    <a:pt x="31" y="81"/>
                    <a:pt x="43" y="83"/>
                  </a:cubicBezTo>
                  <a:cubicBezTo>
                    <a:pt x="55" y="85"/>
                    <a:pt x="74" y="89"/>
                    <a:pt x="89" y="91"/>
                  </a:cubicBezTo>
                  <a:cubicBezTo>
                    <a:pt x="104" y="93"/>
                    <a:pt x="117" y="94"/>
                    <a:pt x="133" y="95"/>
                  </a:cubicBezTo>
                  <a:cubicBezTo>
                    <a:pt x="149" y="96"/>
                    <a:pt x="166" y="97"/>
                    <a:pt x="184" y="97"/>
                  </a:cubicBezTo>
                  <a:cubicBezTo>
                    <a:pt x="202" y="97"/>
                    <a:pt x="223" y="96"/>
                    <a:pt x="239" y="94"/>
                  </a:cubicBezTo>
                  <a:cubicBezTo>
                    <a:pt x="255" y="92"/>
                    <a:pt x="266" y="88"/>
                    <a:pt x="278" y="86"/>
                  </a:cubicBezTo>
                  <a:cubicBezTo>
                    <a:pt x="290" y="84"/>
                    <a:pt x="302" y="82"/>
                    <a:pt x="310" y="80"/>
                  </a:cubicBezTo>
                  <a:cubicBezTo>
                    <a:pt x="318" y="78"/>
                    <a:pt x="323" y="74"/>
                    <a:pt x="326" y="71"/>
                  </a:cubicBezTo>
                  <a:cubicBezTo>
                    <a:pt x="329" y="68"/>
                    <a:pt x="332" y="67"/>
                    <a:pt x="328" y="61"/>
                  </a:cubicBezTo>
                  <a:cubicBezTo>
                    <a:pt x="324" y="55"/>
                    <a:pt x="314" y="43"/>
                    <a:pt x="302" y="35"/>
                  </a:cubicBezTo>
                  <a:cubicBezTo>
                    <a:pt x="290" y="27"/>
                    <a:pt x="269" y="18"/>
                    <a:pt x="254" y="13"/>
                  </a:cubicBezTo>
                  <a:cubicBezTo>
                    <a:pt x="239" y="8"/>
                    <a:pt x="229" y="6"/>
                    <a:pt x="212" y="4"/>
                  </a:cubicBezTo>
                  <a:cubicBezTo>
                    <a:pt x="195" y="2"/>
                    <a:pt x="168" y="0"/>
                    <a:pt x="151" y="1"/>
                  </a:cubicBezTo>
                  <a:cubicBezTo>
                    <a:pt x="134" y="2"/>
                    <a:pt x="122" y="4"/>
                    <a:pt x="107" y="8"/>
                  </a:cubicBezTo>
                  <a:cubicBezTo>
                    <a:pt x="92" y="12"/>
                    <a:pt x="74" y="18"/>
                    <a:pt x="61" y="23"/>
                  </a:cubicBezTo>
                  <a:cubicBezTo>
                    <a:pt x="48" y="28"/>
                    <a:pt x="37" y="33"/>
                    <a:pt x="29" y="37"/>
                  </a:cubicBezTo>
                  <a:cubicBezTo>
                    <a:pt x="21" y="41"/>
                    <a:pt x="14" y="46"/>
                    <a:pt x="10" y="50"/>
                  </a:cubicBezTo>
                  <a:cubicBezTo>
                    <a:pt x="6" y="54"/>
                    <a:pt x="0" y="58"/>
                    <a:pt x="1" y="62"/>
                  </a:cubicBezTo>
                  <a:close/>
                </a:path>
              </a:pathLst>
            </a:custGeom>
            <a:solidFill>
              <a:schemeClr val="bg1"/>
            </a:solidFill>
            <a:ln w="6350" cmpd="sng">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grpSp>
      <p:grpSp>
        <p:nvGrpSpPr>
          <p:cNvPr id="15" name="Group 61"/>
          <p:cNvGrpSpPr>
            <a:grpSpLocks/>
          </p:cNvGrpSpPr>
          <p:nvPr/>
        </p:nvGrpSpPr>
        <p:grpSpPr bwMode="auto">
          <a:xfrm>
            <a:off x="8845550" y="358775"/>
            <a:ext cx="73025" cy="2035175"/>
            <a:chOff x="1540" y="430"/>
            <a:chExt cx="56" cy="1282"/>
          </a:xfrm>
        </p:grpSpPr>
        <p:sp>
          <p:nvSpPr>
            <p:cNvPr id="22657" name="Rectangle 62"/>
            <p:cNvSpPr>
              <a:spLocks noChangeArrowheads="1"/>
            </p:cNvSpPr>
            <p:nvPr/>
          </p:nvSpPr>
          <p:spPr bwMode="auto">
            <a:xfrm>
              <a:off x="1540" y="430"/>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58" name="Rectangle 63"/>
            <p:cNvSpPr>
              <a:spLocks noChangeArrowheads="1"/>
            </p:cNvSpPr>
            <p:nvPr/>
          </p:nvSpPr>
          <p:spPr bwMode="auto">
            <a:xfrm>
              <a:off x="1540" y="494"/>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59" name="Rectangle 64"/>
            <p:cNvSpPr>
              <a:spLocks noChangeArrowheads="1"/>
            </p:cNvSpPr>
            <p:nvPr/>
          </p:nvSpPr>
          <p:spPr bwMode="auto">
            <a:xfrm>
              <a:off x="1540" y="558"/>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60" name="Rectangle 65"/>
            <p:cNvSpPr>
              <a:spLocks noChangeArrowheads="1"/>
            </p:cNvSpPr>
            <p:nvPr/>
          </p:nvSpPr>
          <p:spPr bwMode="auto">
            <a:xfrm>
              <a:off x="1540" y="622"/>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61" name="Rectangle 66"/>
            <p:cNvSpPr>
              <a:spLocks noChangeArrowheads="1"/>
            </p:cNvSpPr>
            <p:nvPr/>
          </p:nvSpPr>
          <p:spPr bwMode="auto">
            <a:xfrm>
              <a:off x="1540" y="686"/>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62" name="Rectangle 67"/>
            <p:cNvSpPr>
              <a:spLocks noChangeArrowheads="1"/>
            </p:cNvSpPr>
            <p:nvPr/>
          </p:nvSpPr>
          <p:spPr bwMode="auto">
            <a:xfrm>
              <a:off x="1540" y="750"/>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63" name="Rectangle 68"/>
            <p:cNvSpPr>
              <a:spLocks noChangeArrowheads="1"/>
            </p:cNvSpPr>
            <p:nvPr/>
          </p:nvSpPr>
          <p:spPr bwMode="auto">
            <a:xfrm>
              <a:off x="1540" y="814"/>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64" name="Rectangle 69"/>
            <p:cNvSpPr>
              <a:spLocks noChangeArrowheads="1"/>
            </p:cNvSpPr>
            <p:nvPr/>
          </p:nvSpPr>
          <p:spPr bwMode="auto">
            <a:xfrm>
              <a:off x="1540" y="878"/>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65" name="Rectangle 70"/>
            <p:cNvSpPr>
              <a:spLocks noChangeArrowheads="1"/>
            </p:cNvSpPr>
            <p:nvPr/>
          </p:nvSpPr>
          <p:spPr bwMode="auto">
            <a:xfrm>
              <a:off x="1540" y="942"/>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66" name="Rectangle 71"/>
            <p:cNvSpPr>
              <a:spLocks noChangeArrowheads="1"/>
            </p:cNvSpPr>
            <p:nvPr/>
          </p:nvSpPr>
          <p:spPr bwMode="auto">
            <a:xfrm>
              <a:off x="1540" y="1006"/>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67" name="Rectangle 72"/>
            <p:cNvSpPr>
              <a:spLocks noChangeArrowheads="1"/>
            </p:cNvSpPr>
            <p:nvPr/>
          </p:nvSpPr>
          <p:spPr bwMode="auto">
            <a:xfrm>
              <a:off x="1540" y="1070"/>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68" name="Rectangle 73"/>
            <p:cNvSpPr>
              <a:spLocks noChangeArrowheads="1"/>
            </p:cNvSpPr>
            <p:nvPr/>
          </p:nvSpPr>
          <p:spPr bwMode="auto">
            <a:xfrm>
              <a:off x="1540" y="1134"/>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69" name="Rectangle 74"/>
            <p:cNvSpPr>
              <a:spLocks noChangeArrowheads="1"/>
            </p:cNvSpPr>
            <p:nvPr/>
          </p:nvSpPr>
          <p:spPr bwMode="auto">
            <a:xfrm>
              <a:off x="1540" y="1198"/>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70" name="Rectangle 75"/>
            <p:cNvSpPr>
              <a:spLocks noChangeArrowheads="1"/>
            </p:cNvSpPr>
            <p:nvPr/>
          </p:nvSpPr>
          <p:spPr bwMode="auto">
            <a:xfrm>
              <a:off x="1540" y="1262"/>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71" name="Rectangle 76"/>
            <p:cNvSpPr>
              <a:spLocks noChangeArrowheads="1"/>
            </p:cNvSpPr>
            <p:nvPr/>
          </p:nvSpPr>
          <p:spPr bwMode="auto">
            <a:xfrm>
              <a:off x="1540" y="1326"/>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72" name="Rectangle 77"/>
            <p:cNvSpPr>
              <a:spLocks noChangeArrowheads="1"/>
            </p:cNvSpPr>
            <p:nvPr/>
          </p:nvSpPr>
          <p:spPr bwMode="auto">
            <a:xfrm>
              <a:off x="1540" y="1390"/>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73" name="Rectangle 78"/>
            <p:cNvSpPr>
              <a:spLocks noChangeArrowheads="1"/>
            </p:cNvSpPr>
            <p:nvPr/>
          </p:nvSpPr>
          <p:spPr bwMode="auto">
            <a:xfrm>
              <a:off x="1540" y="1454"/>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74" name="Rectangle 79"/>
            <p:cNvSpPr>
              <a:spLocks noChangeArrowheads="1"/>
            </p:cNvSpPr>
            <p:nvPr/>
          </p:nvSpPr>
          <p:spPr bwMode="auto">
            <a:xfrm>
              <a:off x="1540" y="1518"/>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75" name="Rectangle 80"/>
            <p:cNvSpPr>
              <a:spLocks noChangeArrowheads="1"/>
            </p:cNvSpPr>
            <p:nvPr/>
          </p:nvSpPr>
          <p:spPr bwMode="auto">
            <a:xfrm>
              <a:off x="1540" y="1582"/>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76" name="Rectangle 81"/>
            <p:cNvSpPr>
              <a:spLocks noChangeArrowheads="1"/>
            </p:cNvSpPr>
            <p:nvPr/>
          </p:nvSpPr>
          <p:spPr bwMode="auto">
            <a:xfrm>
              <a:off x="1540" y="1646"/>
              <a:ext cx="56" cy="66"/>
            </a:xfrm>
            <a:prstGeom prst="rect">
              <a:avLst/>
            </a:prstGeom>
            <a:solidFill>
              <a:schemeClr val="bg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grpSp>
      <p:grpSp>
        <p:nvGrpSpPr>
          <p:cNvPr id="16" name="Group 419"/>
          <p:cNvGrpSpPr>
            <a:grpSpLocks/>
          </p:cNvGrpSpPr>
          <p:nvPr/>
        </p:nvGrpSpPr>
        <p:grpSpPr bwMode="auto">
          <a:xfrm>
            <a:off x="0" y="2382838"/>
            <a:ext cx="9131300" cy="4521200"/>
            <a:chOff x="0" y="2382838"/>
            <a:chExt cx="9131300" cy="4521200"/>
          </a:xfrm>
        </p:grpSpPr>
        <p:sp>
          <p:nvSpPr>
            <p:cNvPr id="22655" name="Freeform 83"/>
            <p:cNvSpPr>
              <a:spLocks/>
            </p:cNvSpPr>
            <p:nvPr/>
          </p:nvSpPr>
          <p:spPr bwMode="auto">
            <a:xfrm>
              <a:off x="0" y="2382838"/>
              <a:ext cx="9131300" cy="4521200"/>
            </a:xfrm>
            <a:custGeom>
              <a:avLst/>
              <a:gdLst>
                <a:gd name="T0" fmla="*/ 0 w 5752"/>
                <a:gd name="T1" fmla="*/ 2147483647 h 2848"/>
                <a:gd name="T2" fmla="*/ 0 w 5752"/>
                <a:gd name="T3" fmla="*/ 2147483647 h 2848"/>
                <a:gd name="T4" fmla="*/ 2147483647 w 5752"/>
                <a:gd name="T5" fmla="*/ 2147483647 h 2848"/>
                <a:gd name="T6" fmla="*/ 2147483647 w 5752"/>
                <a:gd name="T7" fmla="*/ 2147483647 h 2848"/>
                <a:gd name="T8" fmla="*/ 2147483647 w 5752"/>
                <a:gd name="T9" fmla="*/ 2147483647 h 2848"/>
                <a:gd name="T10" fmla="*/ 2147483647 w 5752"/>
                <a:gd name="T11" fmla="*/ 2147483647 h 2848"/>
                <a:gd name="T12" fmla="*/ 2147483647 w 5752"/>
                <a:gd name="T13" fmla="*/ 2147483647 h 2848"/>
                <a:gd name="T14" fmla="*/ 2147483647 w 5752"/>
                <a:gd name="T15" fmla="*/ 2147483647 h 2848"/>
                <a:gd name="T16" fmla="*/ 2147483647 w 5752"/>
                <a:gd name="T17" fmla="*/ 2147483647 h 2848"/>
                <a:gd name="T18" fmla="*/ 2147483647 w 5752"/>
                <a:gd name="T19" fmla="*/ 2147483647 h 2848"/>
                <a:gd name="T20" fmla="*/ 2147483647 w 5752"/>
                <a:gd name="T21" fmla="*/ 2147483647 h 2848"/>
                <a:gd name="T22" fmla="*/ 2147483647 w 5752"/>
                <a:gd name="T23" fmla="*/ 2147483647 h 2848"/>
                <a:gd name="T24" fmla="*/ 2147483647 w 5752"/>
                <a:gd name="T25" fmla="*/ 2147483647 h 2848"/>
                <a:gd name="T26" fmla="*/ 2147483647 w 5752"/>
                <a:gd name="T27" fmla="*/ 2147483647 h 2848"/>
                <a:gd name="T28" fmla="*/ 2147483647 w 5752"/>
                <a:gd name="T29" fmla="*/ 2147483647 h 2848"/>
                <a:gd name="T30" fmla="*/ 2147483647 w 5752"/>
                <a:gd name="T31" fmla="*/ 2147483647 h 2848"/>
                <a:gd name="T32" fmla="*/ 2147483647 w 5752"/>
                <a:gd name="T33" fmla="*/ 2147483647 h 2848"/>
                <a:gd name="T34" fmla="*/ 2147483647 w 5752"/>
                <a:gd name="T35" fmla="*/ 2147483647 h 2848"/>
                <a:gd name="T36" fmla="*/ 2147483647 w 5752"/>
                <a:gd name="T37" fmla="*/ 2147483647 h 2848"/>
                <a:gd name="T38" fmla="*/ 2147483647 w 5752"/>
                <a:gd name="T39" fmla="*/ 2147483647 h 2848"/>
                <a:gd name="T40" fmla="*/ 2147483647 w 5752"/>
                <a:gd name="T41" fmla="*/ 2147483647 h 2848"/>
                <a:gd name="T42" fmla="*/ 2147483647 w 5752"/>
                <a:gd name="T43" fmla="*/ 2147483647 h 2848"/>
                <a:gd name="T44" fmla="*/ 2147483647 w 5752"/>
                <a:gd name="T45" fmla="*/ 2147483647 h 2848"/>
                <a:gd name="T46" fmla="*/ 2147483647 w 5752"/>
                <a:gd name="T47" fmla="*/ 2147483647 h 2848"/>
                <a:gd name="T48" fmla="*/ 2147483647 w 5752"/>
                <a:gd name="T49" fmla="*/ 2147483647 h 2848"/>
                <a:gd name="T50" fmla="*/ 2147483647 w 5752"/>
                <a:gd name="T51" fmla="*/ 2147483647 h 2848"/>
                <a:gd name="T52" fmla="*/ 2147483647 w 5752"/>
                <a:gd name="T53" fmla="*/ 2147483647 h 2848"/>
                <a:gd name="T54" fmla="*/ 2147483647 w 5752"/>
                <a:gd name="T55" fmla="*/ 2147483647 h 2848"/>
                <a:gd name="T56" fmla="*/ 2147483647 w 5752"/>
                <a:gd name="T57" fmla="*/ 2147483647 h 2848"/>
                <a:gd name="T58" fmla="*/ 2147483647 w 5752"/>
                <a:gd name="T59" fmla="*/ 2147483647 h 2848"/>
                <a:gd name="T60" fmla="*/ 2147483647 w 5752"/>
                <a:gd name="T61" fmla="*/ 2147483647 h 2848"/>
                <a:gd name="T62" fmla="*/ 2147483647 w 5752"/>
                <a:gd name="T63" fmla="*/ 2147483647 h 2848"/>
                <a:gd name="T64" fmla="*/ 2147483647 w 5752"/>
                <a:gd name="T65" fmla="*/ 2147483647 h 2848"/>
                <a:gd name="T66" fmla="*/ 2147483647 w 5752"/>
                <a:gd name="T67" fmla="*/ 2147483647 h 2848"/>
                <a:gd name="T68" fmla="*/ 2147483647 w 5752"/>
                <a:gd name="T69" fmla="*/ 2147483647 h 2848"/>
                <a:gd name="T70" fmla="*/ 2147483647 w 5752"/>
                <a:gd name="T71" fmla="*/ 2147483647 h 2848"/>
                <a:gd name="T72" fmla="*/ 2147483647 w 5752"/>
                <a:gd name="T73" fmla="*/ 2147483647 h 2848"/>
                <a:gd name="T74" fmla="*/ 2147483647 w 5752"/>
                <a:gd name="T75" fmla="*/ 0 h 2848"/>
                <a:gd name="T76" fmla="*/ 2147483647 w 5752"/>
                <a:gd name="T77" fmla="*/ 2147483647 h 2848"/>
                <a:gd name="T78" fmla="*/ 0 w 5752"/>
                <a:gd name="T79" fmla="*/ 2147483647 h 28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752"/>
                <a:gd name="T121" fmla="*/ 0 h 2848"/>
                <a:gd name="T122" fmla="*/ 5752 w 5752"/>
                <a:gd name="T123" fmla="*/ 2848 h 284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752" h="2848">
                  <a:moveTo>
                    <a:pt x="0" y="2832"/>
                  </a:moveTo>
                  <a:lnTo>
                    <a:pt x="0" y="1992"/>
                  </a:lnTo>
                  <a:lnTo>
                    <a:pt x="170" y="1984"/>
                  </a:lnTo>
                  <a:lnTo>
                    <a:pt x="284" y="1976"/>
                  </a:lnTo>
                  <a:lnTo>
                    <a:pt x="454" y="1952"/>
                  </a:lnTo>
                  <a:lnTo>
                    <a:pt x="535" y="1944"/>
                  </a:lnTo>
                  <a:lnTo>
                    <a:pt x="640" y="1920"/>
                  </a:lnTo>
                  <a:lnTo>
                    <a:pt x="802" y="1880"/>
                  </a:lnTo>
                  <a:lnTo>
                    <a:pt x="972" y="1800"/>
                  </a:lnTo>
                  <a:lnTo>
                    <a:pt x="1118" y="1704"/>
                  </a:lnTo>
                  <a:lnTo>
                    <a:pt x="1240" y="1584"/>
                  </a:lnTo>
                  <a:lnTo>
                    <a:pt x="1337" y="1464"/>
                  </a:lnTo>
                  <a:lnTo>
                    <a:pt x="1434" y="1333"/>
                  </a:lnTo>
                  <a:lnTo>
                    <a:pt x="1502" y="1237"/>
                  </a:lnTo>
                  <a:lnTo>
                    <a:pt x="1605" y="1077"/>
                  </a:lnTo>
                  <a:lnTo>
                    <a:pt x="1701" y="904"/>
                  </a:lnTo>
                  <a:lnTo>
                    <a:pt x="1774" y="816"/>
                  </a:lnTo>
                  <a:lnTo>
                    <a:pt x="1888" y="776"/>
                  </a:lnTo>
                  <a:lnTo>
                    <a:pt x="2090" y="736"/>
                  </a:lnTo>
                  <a:lnTo>
                    <a:pt x="2317" y="736"/>
                  </a:lnTo>
                  <a:lnTo>
                    <a:pt x="2503" y="728"/>
                  </a:lnTo>
                  <a:lnTo>
                    <a:pt x="2690" y="720"/>
                  </a:lnTo>
                  <a:lnTo>
                    <a:pt x="2965" y="720"/>
                  </a:lnTo>
                  <a:lnTo>
                    <a:pt x="3070" y="728"/>
                  </a:lnTo>
                  <a:lnTo>
                    <a:pt x="3168" y="728"/>
                  </a:lnTo>
                  <a:lnTo>
                    <a:pt x="3427" y="680"/>
                  </a:lnTo>
                  <a:lnTo>
                    <a:pt x="3719" y="632"/>
                  </a:lnTo>
                  <a:lnTo>
                    <a:pt x="3978" y="560"/>
                  </a:lnTo>
                  <a:lnTo>
                    <a:pt x="4172" y="536"/>
                  </a:lnTo>
                  <a:lnTo>
                    <a:pt x="4294" y="464"/>
                  </a:lnTo>
                  <a:lnTo>
                    <a:pt x="4350" y="400"/>
                  </a:lnTo>
                  <a:lnTo>
                    <a:pt x="4492" y="295"/>
                  </a:lnTo>
                  <a:lnTo>
                    <a:pt x="4620" y="227"/>
                  </a:lnTo>
                  <a:lnTo>
                    <a:pt x="4772" y="144"/>
                  </a:lnTo>
                  <a:lnTo>
                    <a:pt x="4926" y="88"/>
                  </a:lnTo>
                  <a:lnTo>
                    <a:pt x="5169" y="56"/>
                  </a:lnTo>
                  <a:lnTo>
                    <a:pt x="5412" y="16"/>
                  </a:lnTo>
                  <a:lnTo>
                    <a:pt x="5752" y="0"/>
                  </a:lnTo>
                  <a:lnTo>
                    <a:pt x="5752" y="2848"/>
                  </a:lnTo>
                  <a:lnTo>
                    <a:pt x="0" y="2832"/>
                  </a:lnTo>
                  <a:close/>
                </a:path>
              </a:pathLst>
            </a:custGeom>
            <a:gradFill rotWithShape="1">
              <a:gsLst>
                <a:gs pos="0">
                  <a:srgbClr val="CC9900"/>
                </a:gs>
                <a:gs pos="42000">
                  <a:srgbClr val="CC9900"/>
                </a:gs>
                <a:gs pos="100000">
                  <a:srgbClr val="996633"/>
                </a:gs>
              </a:gsLst>
              <a:lin ang="5400000" scaled="1"/>
            </a:gradFill>
            <a:ln w="6350" cmpd="sng">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grpSp>
          <p:nvGrpSpPr>
            <p:cNvPr id="17" name="Group 411"/>
            <p:cNvGrpSpPr/>
            <p:nvPr/>
          </p:nvGrpSpPr>
          <p:grpSpPr bwMode="auto">
            <a:xfrm>
              <a:off x="3003552" y="3002226"/>
              <a:ext cx="3530634" cy="615957"/>
              <a:chOff x="3003552" y="2994026"/>
              <a:chExt cx="3530634" cy="615957"/>
            </a:xfrm>
            <a:noFill/>
          </p:grpSpPr>
          <p:grpSp>
            <p:nvGrpSpPr>
              <p:cNvPr id="18" name="Group 84"/>
              <p:cNvGrpSpPr>
                <a:grpSpLocks/>
              </p:cNvGrpSpPr>
              <p:nvPr/>
            </p:nvGrpSpPr>
            <p:grpSpPr bwMode="auto">
              <a:xfrm>
                <a:off x="5832507" y="2994026"/>
                <a:ext cx="701679" cy="347663"/>
                <a:chOff x="3674" y="1889"/>
                <a:chExt cx="442" cy="219"/>
              </a:xfrm>
              <a:grpFill/>
            </p:grpSpPr>
            <p:grpSp>
              <p:nvGrpSpPr>
                <p:cNvPr id="19" name="Group 85"/>
                <p:cNvGrpSpPr>
                  <a:grpSpLocks/>
                </p:cNvGrpSpPr>
                <p:nvPr/>
              </p:nvGrpSpPr>
              <p:grpSpPr bwMode="auto">
                <a:xfrm>
                  <a:off x="3883" y="1897"/>
                  <a:ext cx="233" cy="203"/>
                  <a:chOff x="3883" y="1897"/>
                  <a:chExt cx="233" cy="203"/>
                </a:xfrm>
                <a:grpFill/>
              </p:grpSpPr>
              <p:grpSp>
                <p:nvGrpSpPr>
                  <p:cNvPr id="20" name="Group 86"/>
                  <p:cNvGrpSpPr>
                    <a:grpSpLocks/>
                  </p:cNvGrpSpPr>
                  <p:nvPr/>
                </p:nvGrpSpPr>
                <p:grpSpPr bwMode="auto">
                  <a:xfrm>
                    <a:off x="3959" y="1931"/>
                    <a:ext cx="87" cy="153"/>
                    <a:chOff x="3957" y="1937"/>
                    <a:chExt cx="87" cy="153"/>
                  </a:xfrm>
                  <a:grpFill/>
                </p:grpSpPr>
                <p:sp>
                  <p:nvSpPr>
                    <p:cNvPr id="312" name="Freeform 87"/>
                    <p:cNvSpPr>
                      <a:spLocks/>
                    </p:cNvSpPr>
                    <p:nvPr/>
                  </p:nvSpPr>
                  <p:spPr bwMode="auto">
                    <a:xfrm>
                      <a:off x="3986" y="1955"/>
                      <a:ext cx="36" cy="120"/>
                    </a:xfrm>
                    <a:custGeom>
                      <a:avLst/>
                      <a:gdLst/>
                      <a:ahLst/>
                      <a:cxnLst>
                        <a:cxn ang="0">
                          <a:pos x="0" y="0"/>
                        </a:cxn>
                        <a:cxn ang="0">
                          <a:pos x="16" y="45"/>
                        </a:cxn>
                        <a:cxn ang="0">
                          <a:pos x="25" y="81"/>
                        </a:cxn>
                        <a:cxn ang="0">
                          <a:pos x="36" y="120"/>
                        </a:cxn>
                      </a:cxnLst>
                      <a:rect l="0" t="0" r="r" b="b"/>
                      <a:pathLst>
                        <a:path w="36" h="120">
                          <a:moveTo>
                            <a:pt x="0" y="0"/>
                          </a:moveTo>
                          <a:cubicBezTo>
                            <a:pt x="6" y="15"/>
                            <a:pt x="12" y="31"/>
                            <a:pt x="16" y="45"/>
                          </a:cubicBezTo>
                          <a:cubicBezTo>
                            <a:pt x="20" y="59"/>
                            <a:pt x="22" y="69"/>
                            <a:pt x="25" y="81"/>
                          </a:cubicBezTo>
                          <a:cubicBezTo>
                            <a:pt x="28" y="93"/>
                            <a:pt x="32" y="106"/>
                            <a:pt x="36" y="12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313" name="Freeform 88"/>
                    <p:cNvSpPr>
                      <a:spLocks/>
                    </p:cNvSpPr>
                    <p:nvPr/>
                  </p:nvSpPr>
                  <p:spPr bwMode="auto">
                    <a:xfrm>
                      <a:off x="3958" y="1937"/>
                      <a:ext cx="52" cy="137"/>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314" name="Freeform 89"/>
                    <p:cNvSpPr>
                      <a:spLocks/>
                    </p:cNvSpPr>
                    <p:nvPr/>
                  </p:nvSpPr>
                  <p:spPr bwMode="auto">
                    <a:xfrm>
                      <a:off x="3966" y="1952"/>
                      <a:ext cx="36" cy="128"/>
                    </a:xfrm>
                    <a:custGeom>
                      <a:avLst/>
                      <a:gdLst/>
                      <a:ahLst/>
                      <a:cxnLst>
                        <a:cxn ang="0">
                          <a:pos x="0" y="0"/>
                        </a:cxn>
                        <a:cxn ang="0">
                          <a:pos x="20" y="48"/>
                        </a:cxn>
                        <a:cxn ang="0">
                          <a:pos x="30" y="85"/>
                        </a:cxn>
                        <a:cxn ang="0">
                          <a:pos x="36" y="128"/>
                        </a:cxn>
                      </a:cxnLst>
                      <a:rect l="0" t="0" r="r" b="b"/>
                      <a:pathLst>
                        <a:path w="36" h="128">
                          <a:moveTo>
                            <a:pt x="0" y="0"/>
                          </a:moveTo>
                          <a:cubicBezTo>
                            <a:pt x="3" y="8"/>
                            <a:pt x="15" y="34"/>
                            <a:pt x="20" y="48"/>
                          </a:cubicBezTo>
                          <a:cubicBezTo>
                            <a:pt x="25" y="62"/>
                            <a:pt x="27" y="72"/>
                            <a:pt x="30" y="85"/>
                          </a:cubicBezTo>
                          <a:cubicBezTo>
                            <a:pt x="33" y="98"/>
                            <a:pt x="35" y="119"/>
                            <a:pt x="36" y="12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315" name="Freeform 90"/>
                    <p:cNvSpPr>
                      <a:spLocks/>
                    </p:cNvSpPr>
                    <p:nvPr/>
                  </p:nvSpPr>
                  <p:spPr bwMode="auto">
                    <a:xfrm>
                      <a:off x="3957" y="1970"/>
                      <a:ext cx="36" cy="120"/>
                    </a:xfrm>
                    <a:custGeom>
                      <a:avLst/>
                      <a:gdLst/>
                      <a:ahLst/>
                      <a:cxnLst>
                        <a:cxn ang="0">
                          <a:pos x="0" y="0"/>
                        </a:cxn>
                        <a:cxn ang="0">
                          <a:pos x="16" y="45"/>
                        </a:cxn>
                        <a:cxn ang="0">
                          <a:pos x="25" y="81"/>
                        </a:cxn>
                        <a:cxn ang="0">
                          <a:pos x="36" y="120"/>
                        </a:cxn>
                      </a:cxnLst>
                      <a:rect l="0" t="0" r="r" b="b"/>
                      <a:pathLst>
                        <a:path w="36" h="120">
                          <a:moveTo>
                            <a:pt x="0" y="0"/>
                          </a:moveTo>
                          <a:cubicBezTo>
                            <a:pt x="6" y="15"/>
                            <a:pt x="12" y="31"/>
                            <a:pt x="16" y="45"/>
                          </a:cubicBezTo>
                          <a:cubicBezTo>
                            <a:pt x="20" y="59"/>
                            <a:pt x="22" y="69"/>
                            <a:pt x="25" y="81"/>
                          </a:cubicBezTo>
                          <a:cubicBezTo>
                            <a:pt x="28" y="93"/>
                            <a:pt x="32" y="106"/>
                            <a:pt x="36" y="12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316" name="Freeform 91"/>
                    <p:cNvSpPr>
                      <a:spLocks/>
                    </p:cNvSpPr>
                    <p:nvPr/>
                  </p:nvSpPr>
                  <p:spPr bwMode="auto">
                    <a:xfrm>
                      <a:off x="3969" y="1962"/>
                      <a:ext cx="75" cy="117"/>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grpSp>
              <p:grpSp>
                <p:nvGrpSpPr>
                  <p:cNvPr id="21" name="Group 92"/>
                  <p:cNvGrpSpPr>
                    <a:grpSpLocks/>
                  </p:cNvGrpSpPr>
                  <p:nvPr/>
                </p:nvGrpSpPr>
                <p:grpSpPr bwMode="auto">
                  <a:xfrm>
                    <a:off x="3883" y="1897"/>
                    <a:ext cx="233" cy="203"/>
                    <a:chOff x="3883" y="1897"/>
                    <a:chExt cx="233" cy="203"/>
                  </a:xfrm>
                  <a:grpFill/>
                </p:grpSpPr>
                <p:sp>
                  <p:nvSpPr>
                    <p:cNvPr id="302" name="Freeform 93"/>
                    <p:cNvSpPr>
                      <a:spLocks/>
                    </p:cNvSpPr>
                    <p:nvPr/>
                  </p:nvSpPr>
                  <p:spPr bwMode="auto">
                    <a:xfrm>
                      <a:off x="4032" y="1968"/>
                      <a:ext cx="84" cy="105"/>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303" name="Freeform 94"/>
                    <p:cNvSpPr>
                      <a:spLocks/>
                    </p:cNvSpPr>
                    <p:nvPr/>
                  </p:nvSpPr>
                  <p:spPr bwMode="auto">
                    <a:xfrm>
                      <a:off x="4018" y="1988"/>
                      <a:ext cx="57" cy="87"/>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304" name="Freeform 95"/>
                    <p:cNvSpPr>
                      <a:spLocks/>
                    </p:cNvSpPr>
                    <p:nvPr/>
                  </p:nvSpPr>
                  <p:spPr bwMode="auto">
                    <a:xfrm>
                      <a:off x="4008" y="1937"/>
                      <a:ext cx="102" cy="135"/>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305" name="Freeform 96"/>
                    <p:cNvSpPr>
                      <a:spLocks/>
                    </p:cNvSpPr>
                    <p:nvPr/>
                  </p:nvSpPr>
                  <p:spPr bwMode="auto">
                    <a:xfrm>
                      <a:off x="3982" y="1994"/>
                      <a:ext cx="57" cy="87"/>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306" name="Freeform 97"/>
                    <p:cNvSpPr>
                      <a:spLocks/>
                    </p:cNvSpPr>
                    <p:nvPr/>
                  </p:nvSpPr>
                  <p:spPr bwMode="auto">
                    <a:xfrm>
                      <a:off x="3967" y="1928"/>
                      <a:ext cx="109" cy="153"/>
                    </a:xfrm>
                    <a:custGeom>
                      <a:avLst/>
                      <a:gdLst/>
                      <a:ahLst/>
                      <a:cxnLst>
                        <a:cxn ang="0">
                          <a:pos x="0" y="153"/>
                        </a:cxn>
                        <a:cxn ang="0">
                          <a:pos x="22" y="102"/>
                        </a:cxn>
                        <a:cxn ang="0">
                          <a:pos x="53" y="55"/>
                        </a:cxn>
                        <a:cxn ang="0">
                          <a:pos x="109" y="0"/>
                        </a:cxn>
                      </a:cxnLst>
                      <a:rect l="0" t="0" r="r" b="b"/>
                      <a:pathLst>
                        <a:path w="109" h="153">
                          <a:moveTo>
                            <a:pt x="0" y="153"/>
                          </a:moveTo>
                          <a:cubicBezTo>
                            <a:pt x="4" y="145"/>
                            <a:pt x="13" y="118"/>
                            <a:pt x="22" y="102"/>
                          </a:cubicBezTo>
                          <a:cubicBezTo>
                            <a:pt x="31" y="86"/>
                            <a:pt x="39" y="72"/>
                            <a:pt x="53" y="55"/>
                          </a:cubicBezTo>
                          <a:cubicBezTo>
                            <a:pt x="67" y="38"/>
                            <a:pt x="97" y="11"/>
                            <a:pt x="109"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307" name="Freeform 98"/>
                    <p:cNvSpPr>
                      <a:spLocks/>
                    </p:cNvSpPr>
                    <p:nvPr/>
                  </p:nvSpPr>
                  <p:spPr bwMode="auto">
                    <a:xfrm>
                      <a:off x="3905" y="1963"/>
                      <a:ext cx="102" cy="135"/>
                    </a:xfrm>
                    <a:custGeom>
                      <a:avLst/>
                      <a:gdLst/>
                      <a:ahLst/>
                      <a:cxnLst>
                        <a:cxn ang="0">
                          <a:pos x="0" y="135"/>
                        </a:cxn>
                        <a:cxn ang="0">
                          <a:pos x="19" y="83"/>
                        </a:cxn>
                        <a:cxn ang="0">
                          <a:pos x="49" y="44"/>
                        </a:cxn>
                        <a:cxn ang="0">
                          <a:pos x="102" y="0"/>
                        </a:cxn>
                      </a:cxnLst>
                      <a:rect l="0" t="0" r="r" b="b"/>
                      <a:pathLst>
                        <a:path w="102" h="135">
                          <a:moveTo>
                            <a:pt x="0" y="135"/>
                          </a:moveTo>
                          <a:cubicBezTo>
                            <a:pt x="3" y="126"/>
                            <a:pt x="11" y="98"/>
                            <a:pt x="19" y="83"/>
                          </a:cubicBezTo>
                          <a:cubicBezTo>
                            <a:pt x="27" y="68"/>
                            <a:pt x="35" y="58"/>
                            <a:pt x="49" y="44"/>
                          </a:cubicBezTo>
                          <a:cubicBezTo>
                            <a:pt x="63" y="30"/>
                            <a:pt x="91" y="9"/>
                            <a:pt x="102"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308" name="Freeform 99"/>
                    <p:cNvSpPr>
                      <a:spLocks/>
                    </p:cNvSpPr>
                    <p:nvPr/>
                  </p:nvSpPr>
                  <p:spPr bwMode="auto">
                    <a:xfrm>
                      <a:off x="3912" y="1934"/>
                      <a:ext cx="36" cy="151"/>
                    </a:xfrm>
                    <a:custGeom>
                      <a:avLst/>
                      <a:gdLst/>
                      <a:ahLst/>
                      <a:cxnLst>
                        <a:cxn ang="0">
                          <a:pos x="0" y="0"/>
                        </a:cxn>
                        <a:cxn ang="0">
                          <a:pos x="20" y="48"/>
                        </a:cxn>
                        <a:cxn ang="0">
                          <a:pos x="30" y="85"/>
                        </a:cxn>
                        <a:cxn ang="0">
                          <a:pos x="36" y="128"/>
                        </a:cxn>
                      </a:cxnLst>
                      <a:rect l="0" t="0" r="r" b="b"/>
                      <a:pathLst>
                        <a:path w="36" h="128">
                          <a:moveTo>
                            <a:pt x="0" y="0"/>
                          </a:moveTo>
                          <a:cubicBezTo>
                            <a:pt x="3" y="8"/>
                            <a:pt x="15" y="34"/>
                            <a:pt x="20" y="48"/>
                          </a:cubicBezTo>
                          <a:cubicBezTo>
                            <a:pt x="25" y="62"/>
                            <a:pt x="27" y="72"/>
                            <a:pt x="30" y="85"/>
                          </a:cubicBezTo>
                          <a:cubicBezTo>
                            <a:pt x="33" y="98"/>
                            <a:pt x="35" y="119"/>
                            <a:pt x="36" y="12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309" name="Freeform 100"/>
                    <p:cNvSpPr>
                      <a:spLocks/>
                    </p:cNvSpPr>
                    <p:nvPr/>
                  </p:nvSpPr>
                  <p:spPr bwMode="auto">
                    <a:xfrm>
                      <a:off x="3906" y="1980"/>
                      <a:ext cx="57" cy="112"/>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310" name="Freeform 101"/>
                    <p:cNvSpPr>
                      <a:spLocks/>
                    </p:cNvSpPr>
                    <p:nvPr/>
                  </p:nvSpPr>
                  <p:spPr bwMode="auto">
                    <a:xfrm>
                      <a:off x="3883" y="1925"/>
                      <a:ext cx="120" cy="175"/>
                    </a:xfrm>
                    <a:custGeom>
                      <a:avLst/>
                      <a:gdLst/>
                      <a:ahLst/>
                      <a:cxnLst>
                        <a:cxn ang="0">
                          <a:pos x="0" y="175"/>
                        </a:cxn>
                        <a:cxn ang="0">
                          <a:pos x="22" y="115"/>
                        </a:cxn>
                        <a:cxn ang="0">
                          <a:pos x="55" y="61"/>
                        </a:cxn>
                        <a:cxn ang="0">
                          <a:pos x="120" y="0"/>
                        </a:cxn>
                      </a:cxnLst>
                      <a:rect l="0" t="0" r="r" b="b"/>
                      <a:pathLst>
                        <a:path w="120" h="175">
                          <a:moveTo>
                            <a:pt x="0" y="175"/>
                          </a:moveTo>
                          <a:cubicBezTo>
                            <a:pt x="4" y="165"/>
                            <a:pt x="13" y="134"/>
                            <a:pt x="22" y="115"/>
                          </a:cubicBezTo>
                          <a:cubicBezTo>
                            <a:pt x="31" y="96"/>
                            <a:pt x="39" y="80"/>
                            <a:pt x="55" y="61"/>
                          </a:cubicBezTo>
                          <a:cubicBezTo>
                            <a:pt x="71" y="42"/>
                            <a:pt x="107" y="13"/>
                            <a:pt x="120"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311" name="Freeform 102"/>
                    <p:cNvSpPr>
                      <a:spLocks/>
                    </p:cNvSpPr>
                    <p:nvPr/>
                  </p:nvSpPr>
                  <p:spPr bwMode="auto">
                    <a:xfrm>
                      <a:off x="3895" y="1897"/>
                      <a:ext cx="79" cy="185"/>
                    </a:xfrm>
                    <a:custGeom>
                      <a:avLst/>
                      <a:gdLst/>
                      <a:ahLst/>
                      <a:cxnLst>
                        <a:cxn ang="0">
                          <a:pos x="0" y="153"/>
                        </a:cxn>
                        <a:cxn ang="0">
                          <a:pos x="22" y="102"/>
                        </a:cxn>
                        <a:cxn ang="0">
                          <a:pos x="53" y="55"/>
                        </a:cxn>
                        <a:cxn ang="0">
                          <a:pos x="109" y="0"/>
                        </a:cxn>
                      </a:cxnLst>
                      <a:rect l="0" t="0" r="r" b="b"/>
                      <a:pathLst>
                        <a:path w="109" h="153">
                          <a:moveTo>
                            <a:pt x="0" y="153"/>
                          </a:moveTo>
                          <a:cubicBezTo>
                            <a:pt x="4" y="145"/>
                            <a:pt x="13" y="118"/>
                            <a:pt x="22" y="102"/>
                          </a:cubicBezTo>
                          <a:cubicBezTo>
                            <a:pt x="31" y="86"/>
                            <a:pt x="39" y="72"/>
                            <a:pt x="53" y="55"/>
                          </a:cubicBezTo>
                          <a:cubicBezTo>
                            <a:pt x="67" y="38"/>
                            <a:pt x="97" y="11"/>
                            <a:pt x="109"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grpSp>
            </p:grpSp>
            <p:grpSp>
              <p:nvGrpSpPr>
                <p:cNvPr id="22" name="Group 103"/>
                <p:cNvGrpSpPr>
                  <a:grpSpLocks/>
                </p:cNvGrpSpPr>
                <p:nvPr/>
              </p:nvGrpSpPr>
              <p:grpSpPr bwMode="auto">
                <a:xfrm>
                  <a:off x="3674" y="1889"/>
                  <a:ext cx="314" cy="219"/>
                  <a:chOff x="3678" y="1892"/>
                  <a:chExt cx="314" cy="219"/>
                </a:xfrm>
                <a:grpFill/>
              </p:grpSpPr>
              <p:sp>
                <p:nvSpPr>
                  <p:cNvPr id="280" name="Freeform 104"/>
                  <p:cNvSpPr>
                    <a:spLocks/>
                  </p:cNvSpPr>
                  <p:nvPr/>
                </p:nvSpPr>
                <p:spPr bwMode="auto">
                  <a:xfrm>
                    <a:off x="3851" y="1920"/>
                    <a:ext cx="141" cy="158"/>
                  </a:xfrm>
                  <a:custGeom>
                    <a:avLst/>
                    <a:gdLst/>
                    <a:ahLst/>
                    <a:cxnLst>
                      <a:cxn ang="0">
                        <a:pos x="0" y="0"/>
                      </a:cxn>
                      <a:cxn ang="0">
                        <a:pos x="42" y="35"/>
                      </a:cxn>
                      <a:cxn ang="0">
                        <a:pos x="72" y="65"/>
                      </a:cxn>
                      <a:cxn ang="0">
                        <a:pos x="120" y="108"/>
                      </a:cxn>
                      <a:cxn ang="0">
                        <a:pos x="138" y="141"/>
                      </a:cxn>
                      <a:cxn ang="0">
                        <a:pos x="141" y="158"/>
                      </a:cxn>
                    </a:cxnLst>
                    <a:rect l="0" t="0" r="r" b="b"/>
                    <a:pathLst>
                      <a:path w="141" h="158">
                        <a:moveTo>
                          <a:pt x="0" y="0"/>
                        </a:moveTo>
                        <a:cubicBezTo>
                          <a:pt x="15" y="12"/>
                          <a:pt x="30" y="24"/>
                          <a:pt x="42" y="35"/>
                        </a:cubicBezTo>
                        <a:cubicBezTo>
                          <a:pt x="54" y="46"/>
                          <a:pt x="59" y="53"/>
                          <a:pt x="72" y="65"/>
                        </a:cubicBezTo>
                        <a:cubicBezTo>
                          <a:pt x="85" y="77"/>
                          <a:pt x="109" y="95"/>
                          <a:pt x="120" y="108"/>
                        </a:cubicBezTo>
                        <a:cubicBezTo>
                          <a:pt x="131" y="121"/>
                          <a:pt x="135" y="133"/>
                          <a:pt x="138" y="141"/>
                        </a:cubicBezTo>
                        <a:cubicBezTo>
                          <a:pt x="141" y="149"/>
                          <a:pt x="141" y="153"/>
                          <a:pt x="141" y="15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81" name="Freeform 105"/>
                  <p:cNvSpPr>
                    <a:spLocks/>
                  </p:cNvSpPr>
                  <p:nvPr/>
                </p:nvSpPr>
                <p:spPr bwMode="auto">
                  <a:xfrm>
                    <a:off x="3846" y="1923"/>
                    <a:ext cx="119" cy="180"/>
                  </a:xfrm>
                  <a:custGeom>
                    <a:avLst/>
                    <a:gdLst/>
                    <a:ahLst/>
                    <a:cxnLst>
                      <a:cxn ang="0">
                        <a:pos x="119" y="0"/>
                      </a:cxn>
                      <a:cxn ang="0">
                        <a:pos x="81" y="32"/>
                      </a:cxn>
                      <a:cxn ang="0">
                        <a:pos x="54" y="65"/>
                      </a:cxn>
                      <a:cxn ang="0">
                        <a:pos x="26" y="105"/>
                      </a:cxn>
                      <a:cxn ang="0">
                        <a:pos x="9" y="141"/>
                      </a:cxn>
                      <a:cxn ang="0">
                        <a:pos x="0" y="180"/>
                      </a:cxn>
                    </a:cxnLst>
                    <a:rect l="0" t="0" r="r" b="b"/>
                    <a:pathLst>
                      <a:path w="119" h="180">
                        <a:moveTo>
                          <a:pt x="119" y="0"/>
                        </a:moveTo>
                        <a:cubicBezTo>
                          <a:pt x="105" y="10"/>
                          <a:pt x="92" y="21"/>
                          <a:pt x="81" y="32"/>
                        </a:cubicBezTo>
                        <a:cubicBezTo>
                          <a:pt x="70" y="43"/>
                          <a:pt x="63" y="53"/>
                          <a:pt x="54" y="65"/>
                        </a:cubicBezTo>
                        <a:cubicBezTo>
                          <a:pt x="45" y="77"/>
                          <a:pt x="33" y="93"/>
                          <a:pt x="26" y="105"/>
                        </a:cubicBezTo>
                        <a:cubicBezTo>
                          <a:pt x="19" y="117"/>
                          <a:pt x="13" y="129"/>
                          <a:pt x="9" y="141"/>
                        </a:cubicBezTo>
                        <a:cubicBezTo>
                          <a:pt x="5" y="153"/>
                          <a:pt x="2" y="166"/>
                          <a:pt x="0" y="18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82" name="Freeform 106"/>
                  <p:cNvSpPr>
                    <a:spLocks/>
                  </p:cNvSpPr>
                  <p:nvPr/>
                </p:nvSpPr>
                <p:spPr bwMode="auto">
                  <a:xfrm>
                    <a:off x="3853" y="1929"/>
                    <a:ext cx="43" cy="174"/>
                  </a:xfrm>
                  <a:custGeom>
                    <a:avLst/>
                    <a:gdLst/>
                    <a:ahLst/>
                    <a:cxnLst>
                      <a:cxn ang="0">
                        <a:pos x="43" y="0"/>
                      </a:cxn>
                      <a:cxn ang="0">
                        <a:pos x="20" y="44"/>
                      </a:cxn>
                      <a:cxn ang="0">
                        <a:pos x="8" y="93"/>
                      </a:cxn>
                      <a:cxn ang="0">
                        <a:pos x="1" y="129"/>
                      </a:cxn>
                      <a:cxn ang="0">
                        <a:pos x="1" y="158"/>
                      </a:cxn>
                      <a:cxn ang="0">
                        <a:pos x="2" y="174"/>
                      </a:cxn>
                    </a:cxnLst>
                    <a:rect l="0" t="0" r="r" b="b"/>
                    <a:pathLst>
                      <a:path w="43" h="174">
                        <a:moveTo>
                          <a:pt x="43" y="0"/>
                        </a:moveTo>
                        <a:cubicBezTo>
                          <a:pt x="34" y="14"/>
                          <a:pt x="26" y="29"/>
                          <a:pt x="20" y="44"/>
                        </a:cubicBezTo>
                        <a:cubicBezTo>
                          <a:pt x="14" y="59"/>
                          <a:pt x="11" y="79"/>
                          <a:pt x="8" y="93"/>
                        </a:cubicBezTo>
                        <a:cubicBezTo>
                          <a:pt x="5" y="107"/>
                          <a:pt x="2" y="118"/>
                          <a:pt x="1" y="129"/>
                        </a:cubicBezTo>
                        <a:cubicBezTo>
                          <a:pt x="0" y="140"/>
                          <a:pt x="1" y="151"/>
                          <a:pt x="1" y="158"/>
                        </a:cubicBezTo>
                        <a:cubicBezTo>
                          <a:pt x="1" y="165"/>
                          <a:pt x="1" y="169"/>
                          <a:pt x="2" y="174"/>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83" name="Freeform 107"/>
                  <p:cNvSpPr>
                    <a:spLocks/>
                  </p:cNvSpPr>
                  <p:nvPr/>
                </p:nvSpPr>
                <p:spPr bwMode="auto">
                  <a:xfrm>
                    <a:off x="3890" y="1968"/>
                    <a:ext cx="59" cy="113"/>
                  </a:xfrm>
                  <a:custGeom>
                    <a:avLst/>
                    <a:gdLst/>
                    <a:ahLst/>
                    <a:cxnLst>
                      <a:cxn ang="0">
                        <a:pos x="0" y="0"/>
                      </a:cxn>
                      <a:cxn ang="0">
                        <a:pos x="22" y="14"/>
                      </a:cxn>
                      <a:cxn ang="0">
                        <a:pos x="46" y="47"/>
                      </a:cxn>
                      <a:cxn ang="0">
                        <a:pos x="57" y="84"/>
                      </a:cxn>
                      <a:cxn ang="0">
                        <a:pos x="58" y="113"/>
                      </a:cxn>
                    </a:cxnLst>
                    <a:rect l="0" t="0" r="r" b="b"/>
                    <a:pathLst>
                      <a:path w="59" h="113">
                        <a:moveTo>
                          <a:pt x="0" y="0"/>
                        </a:moveTo>
                        <a:cubicBezTo>
                          <a:pt x="7" y="3"/>
                          <a:pt x="14" y="6"/>
                          <a:pt x="22" y="14"/>
                        </a:cubicBezTo>
                        <a:cubicBezTo>
                          <a:pt x="30" y="22"/>
                          <a:pt x="40" y="35"/>
                          <a:pt x="46" y="47"/>
                        </a:cubicBezTo>
                        <a:cubicBezTo>
                          <a:pt x="52" y="59"/>
                          <a:pt x="55" y="73"/>
                          <a:pt x="57" y="84"/>
                        </a:cubicBezTo>
                        <a:cubicBezTo>
                          <a:pt x="59" y="95"/>
                          <a:pt x="58" y="104"/>
                          <a:pt x="58" y="113"/>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84" name="Freeform 108"/>
                  <p:cNvSpPr>
                    <a:spLocks/>
                  </p:cNvSpPr>
                  <p:nvPr/>
                </p:nvSpPr>
                <p:spPr bwMode="auto">
                  <a:xfrm>
                    <a:off x="3791" y="1911"/>
                    <a:ext cx="150" cy="168"/>
                  </a:xfrm>
                  <a:custGeom>
                    <a:avLst/>
                    <a:gdLst/>
                    <a:ahLst/>
                    <a:cxnLst>
                      <a:cxn ang="0">
                        <a:pos x="0" y="0"/>
                      </a:cxn>
                      <a:cxn ang="0">
                        <a:pos x="64" y="47"/>
                      </a:cxn>
                      <a:cxn ang="0">
                        <a:pos x="109" y="95"/>
                      </a:cxn>
                      <a:cxn ang="0">
                        <a:pos x="135" y="129"/>
                      </a:cxn>
                      <a:cxn ang="0">
                        <a:pos x="150" y="168"/>
                      </a:cxn>
                    </a:cxnLst>
                    <a:rect l="0" t="0" r="r" b="b"/>
                    <a:pathLst>
                      <a:path w="150" h="168">
                        <a:moveTo>
                          <a:pt x="0" y="0"/>
                        </a:moveTo>
                        <a:cubicBezTo>
                          <a:pt x="23" y="15"/>
                          <a:pt x="46" y="31"/>
                          <a:pt x="64" y="47"/>
                        </a:cubicBezTo>
                        <a:cubicBezTo>
                          <a:pt x="82" y="63"/>
                          <a:pt x="97" y="81"/>
                          <a:pt x="109" y="95"/>
                        </a:cubicBezTo>
                        <a:cubicBezTo>
                          <a:pt x="121" y="109"/>
                          <a:pt x="128" y="117"/>
                          <a:pt x="135" y="129"/>
                        </a:cubicBezTo>
                        <a:cubicBezTo>
                          <a:pt x="142" y="141"/>
                          <a:pt x="148" y="160"/>
                          <a:pt x="150" y="16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85" name="Freeform 109"/>
                  <p:cNvSpPr>
                    <a:spLocks/>
                  </p:cNvSpPr>
                  <p:nvPr/>
                </p:nvSpPr>
                <p:spPr bwMode="auto">
                  <a:xfrm>
                    <a:off x="3817" y="1892"/>
                    <a:ext cx="46" cy="219"/>
                  </a:xfrm>
                  <a:custGeom>
                    <a:avLst/>
                    <a:gdLst/>
                    <a:ahLst/>
                    <a:cxnLst>
                      <a:cxn ang="0">
                        <a:pos x="46" y="0"/>
                      </a:cxn>
                      <a:cxn ang="0">
                        <a:pos x="16" y="58"/>
                      </a:cxn>
                      <a:cxn ang="0">
                        <a:pos x="8" y="105"/>
                      </a:cxn>
                      <a:cxn ang="0">
                        <a:pos x="1" y="165"/>
                      </a:cxn>
                      <a:cxn ang="0">
                        <a:pos x="1" y="205"/>
                      </a:cxn>
                      <a:cxn ang="0">
                        <a:pos x="1" y="219"/>
                      </a:cxn>
                    </a:cxnLst>
                    <a:rect l="0" t="0" r="r" b="b"/>
                    <a:pathLst>
                      <a:path w="46" h="219">
                        <a:moveTo>
                          <a:pt x="46" y="0"/>
                        </a:moveTo>
                        <a:cubicBezTo>
                          <a:pt x="34" y="20"/>
                          <a:pt x="22" y="41"/>
                          <a:pt x="16" y="58"/>
                        </a:cubicBezTo>
                        <a:cubicBezTo>
                          <a:pt x="10" y="75"/>
                          <a:pt x="10" y="87"/>
                          <a:pt x="8" y="105"/>
                        </a:cubicBezTo>
                        <a:cubicBezTo>
                          <a:pt x="6" y="123"/>
                          <a:pt x="2" y="148"/>
                          <a:pt x="1" y="165"/>
                        </a:cubicBezTo>
                        <a:cubicBezTo>
                          <a:pt x="0" y="182"/>
                          <a:pt x="1" y="196"/>
                          <a:pt x="1" y="205"/>
                        </a:cubicBezTo>
                        <a:cubicBezTo>
                          <a:pt x="1" y="214"/>
                          <a:pt x="1" y="217"/>
                          <a:pt x="1" y="219"/>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86" name="Freeform 110"/>
                  <p:cNvSpPr>
                    <a:spLocks/>
                  </p:cNvSpPr>
                  <p:nvPr/>
                </p:nvSpPr>
                <p:spPr bwMode="auto">
                  <a:xfrm>
                    <a:off x="3735" y="1913"/>
                    <a:ext cx="143" cy="186"/>
                  </a:xfrm>
                  <a:custGeom>
                    <a:avLst/>
                    <a:gdLst/>
                    <a:ahLst/>
                    <a:cxnLst>
                      <a:cxn ang="0">
                        <a:pos x="0" y="0"/>
                      </a:cxn>
                      <a:cxn ang="0">
                        <a:pos x="60" y="51"/>
                      </a:cxn>
                      <a:cxn ang="0">
                        <a:pos x="105" y="96"/>
                      </a:cxn>
                      <a:cxn ang="0">
                        <a:pos x="137" y="145"/>
                      </a:cxn>
                      <a:cxn ang="0">
                        <a:pos x="143" y="186"/>
                      </a:cxn>
                    </a:cxnLst>
                    <a:rect l="0" t="0" r="r" b="b"/>
                    <a:pathLst>
                      <a:path w="143" h="186">
                        <a:moveTo>
                          <a:pt x="0" y="0"/>
                        </a:moveTo>
                        <a:cubicBezTo>
                          <a:pt x="21" y="17"/>
                          <a:pt x="43" y="35"/>
                          <a:pt x="60" y="51"/>
                        </a:cubicBezTo>
                        <a:cubicBezTo>
                          <a:pt x="77" y="67"/>
                          <a:pt x="92" y="80"/>
                          <a:pt x="105" y="96"/>
                        </a:cubicBezTo>
                        <a:cubicBezTo>
                          <a:pt x="118" y="112"/>
                          <a:pt x="131" y="130"/>
                          <a:pt x="137" y="145"/>
                        </a:cubicBezTo>
                        <a:cubicBezTo>
                          <a:pt x="143" y="160"/>
                          <a:pt x="143" y="173"/>
                          <a:pt x="143" y="186"/>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87" name="Freeform 111"/>
                  <p:cNvSpPr>
                    <a:spLocks/>
                  </p:cNvSpPr>
                  <p:nvPr/>
                </p:nvSpPr>
                <p:spPr bwMode="auto">
                  <a:xfrm>
                    <a:off x="3870" y="1950"/>
                    <a:ext cx="58" cy="138"/>
                  </a:xfrm>
                  <a:custGeom>
                    <a:avLst/>
                    <a:gdLst/>
                    <a:ahLst/>
                    <a:cxnLst>
                      <a:cxn ang="0">
                        <a:pos x="0" y="0"/>
                      </a:cxn>
                      <a:cxn ang="0">
                        <a:pos x="30" y="42"/>
                      </a:cxn>
                      <a:cxn ang="0">
                        <a:pos x="44" y="86"/>
                      </a:cxn>
                      <a:cxn ang="0">
                        <a:pos x="56" y="126"/>
                      </a:cxn>
                      <a:cxn ang="0">
                        <a:pos x="56" y="138"/>
                      </a:cxn>
                    </a:cxnLst>
                    <a:rect l="0" t="0" r="r" b="b"/>
                    <a:pathLst>
                      <a:path w="58" h="138">
                        <a:moveTo>
                          <a:pt x="0" y="0"/>
                        </a:moveTo>
                        <a:cubicBezTo>
                          <a:pt x="11" y="14"/>
                          <a:pt x="23" y="28"/>
                          <a:pt x="30" y="42"/>
                        </a:cubicBezTo>
                        <a:cubicBezTo>
                          <a:pt x="37" y="56"/>
                          <a:pt x="40" y="72"/>
                          <a:pt x="44" y="86"/>
                        </a:cubicBezTo>
                        <a:cubicBezTo>
                          <a:pt x="48" y="100"/>
                          <a:pt x="54" y="117"/>
                          <a:pt x="56" y="126"/>
                        </a:cubicBezTo>
                        <a:cubicBezTo>
                          <a:pt x="58" y="135"/>
                          <a:pt x="57" y="136"/>
                          <a:pt x="56" y="13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88" name="Freeform 112"/>
                  <p:cNvSpPr>
                    <a:spLocks/>
                  </p:cNvSpPr>
                  <p:nvPr/>
                </p:nvSpPr>
                <p:spPr bwMode="auto">
                  <a:xfrm>
                    <a:off x="3836" y="1970"/>
                    <a:ext cx="97" cy="117"/>
                  </a:xfrm>
                  <a:custGeom>
                    <a:avLst/>
                    <a:gdLst/>
                    <a:ahLst/>
                    <a:cxnLst>
                      <a:cxn ang="0">
                        <a:pos x="0" y="0"/>
                      </a:cxn>
                      <a:cxn ang="0">
                        <a:pos x="58" y="42"/>
                      </a:cxn>
                      <a:cxn ang="0">
                        <a:pos x="84" y="78"/>
                      </a:cxn>
                      <a:cxn ang="0">
                        <a:pos x="97" y="117"/>
                      </a:cxn>
                    </a:cxnLst>
                    <a:rect l="0" t="0" r="r" b="b"/>
                    <a:pathLst>
                      <a:path w="97" h="117">
                        <a:moveTo>
                          <a:pt x="0" y="0"/>
                        </a:moveTo>
                        <a:cubicBezTo>
                          <a:pt x="22" y="14"/>
                          <a:pt x="44" y="29"/>
                          <a:pt x="58" y="42"/>
                        </a:cubicBezTo>
                        <a:cubicBezTo>
                          <a:pt x="72" y="55"/>
                          <a:pt x="78" y="66"/>
                          <a:pt x="84" y="78"/>
                        </a:cubicBezTo>
                        <a:cubicBezTo>
                          <a:pt x="90" y="90"/>
                          <a:pt x="93" y="103"/>
                          <a:pt x="97" y="117"/>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89" name="Freeform 113"/>
                  <p:cNvSpPr>
                    <a:spLocks/>
                  </p:cNvSpPr>
                  <p:nvPr/>
                </p:nvSpPr>
                <p:spPr bwMode="auto">
                  <a:xfrm>
                    <a:off x="3860" y="1946"/>
                    <a:ext cx="33" cy="142"/>
                  </a:xfrm>
                  <a:custGeom>
                    <a:avLst/>
                    <a:gdLst/>
                    <a:ahLst/>
                    <a:cxnLst>
                      <a:cxn ang="0">
                        <a:pos x="0" y="0"/>
                      </a:cxn>
                      <a:cxn ang="0">
                        <a:pos x="16" y="72"/>
                      </a:cxn>
                      <a:cxn ang="0">
                        <a:pos x="33" y="142"/>
                      </a:cxn>
                    </a:cxnLst>
                    <a:rect l="0" t="0" r="r" b="b"/>
                    <a:pathLst>
                      <a:path w="33" h="142">
                        <a:moveTo>
                          <a:pt x="0" y="0"/>
                        </a:moveTo>
                        <a:cubicBezTo>
                          <a:pt x="5" y="24"/>
                          <a:pt x="10" y="48"/>
                          <a:pt x="16" y="72"/>
                        </a:cubicBezTo>
                        <a:cubicBezTo>
                          <a:pt x="22" y="96"/>
                          <a:pt x="30" y="129"/>
                          <a:pt x="33" y="14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90" name="Freeform 114"/>
                  <p:cNvSpPr>
                    <a:spLocks/>
                  </p:cNvSpPr>
                  <p:nvPr/>
                </p:nvSpPr>
                <p:spPr bwMode="auto">
                  <a:xfrm>
                    <a:off x="3678" y="1902"/>
                    <a:ext cx="162" cy="204"/>
                  </a:xfrm>
                  <a:custGeom>
                    <a:avLst/>
                    <a:gdLst/>
                    <a:ahLst/>
                    <a:cxnLst>
                      <a:cxn ang="0">
                        <a:pos x="0" y="0"/>
                      </a:cxn>
                      <a:cxn ang="0">
                        <a:pos x="63" y="47"/>
                      </a:cxn>
                      <a:cxn ang="0">
                        <a:pos x="119" y="102"/>
                      </a:cxn>
                      <a:cxn ang="0">
                        <a:pos x="146" y="152"/>
                      </a:cxn>
                      <a:cxn ang="0">
                        <a:pos x="162" y="204"/>
                      </a:cxn>
                    </a:cxnLst>
                    <a:rect l="0" t="0" r="r" b="b"/>
                    <a:pathLst>
                      <a:path w="162" h="204">
                        <a:moveTo>
                          <a:pt x="0" y="0"/>
                        </a:moveTo>
                        <a:cubicBezTo>
                          <a:pt x="21" y="15"/>
                          <a:pt x="43" y="30"/>
                          <a:pt x="63" y="47"/>
                        </a:cubicBezTo>
                        <a:cubicBezTo>
                          <a:pt x="83" y="64"/>
                          <a:pt x="105" y="85"/>
                          <a:pt x="119" y="102"/>
                        </a:cubicBezTo>
                        <a:cubicBezTo>
                          <a:pt x="133" y="119"/>
                          <a:pt x="139" y="135"/>
                          <a:pt x="146" y="152"/>
                        </a:cubicBezTo>
                        <a:cubicBezTo>
                          <a:pt x="153" y="169"/>
                          <a:pt x="157" y="186"/>
                          <a:pt x="162" y="204"/>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91" name="Freeform 115"/>
                  <p:cNvSpPr>
                    <a:spLocks/>
                  </p:cNvSpPr>
                  <p:nvPr/>
                </p:nvSpPr>
                <p:spPr bwMode="auto">
                  <a:xfrm>
                    <a:off x="3692" y="1982"/>
                    <a:ext cx="120" cy="129"/>
                  </a:xfrm>
                  <a:custGeom>
                    <a:avLst/>
                    <a:gdLst/>
                    <a:ahLst/>
                    <a:cxnLst>
                      <a:cxn ang="0">
                        <a:pos x="0" y="0"/>
                      </a:cxn>
                      <a:cxn ang="0">
                        <a:pos x="66" y="36"/>
                      </a:cxn>
                      <a:cxn ang="0">
                        <a:pos x="111" y="88"/>
                      </a:cxn>
                      <a:cxn ang="0">
                        <a:pos x="120" y="129"/>
                      </a:cxn>
                    </a:cxnLst>
                    <a:rect l="0" t="0" r="r" b="b"/>
                    <a:pathLst>
                      <a:path w="120" h="129">
                        <a:moveTo>
                          <a:pt x="0" y="0"/>
                        </a:moveTo>
                        <a:cubicBezTo>
                          <a:pt x="24" y="10"/>
                          <a:pt x="48" y="21"/>
                          <a:pt x="66" y="36"/>
                        </a:cubicBezTo>
                        <a:cubicBezTo>
                          <a:pt x="84" y="51"/>
                          <a:pt x="102" y="73"/>
                          <a:pt x="111" y="88"/>
                        </a:cubicBezTo>
                        <a:cubicBezTo>
                          <a:pt x="120" y="103"/>
                          <a:pt x="120" y="116"/>
                          <a:pt x="120" y="129"/>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92" name="Freeform 116"/>
                  <p:cNvSpPr>
                    <a:spLocks/>
                  </p:cNvSpPr>
                  <p:nvPr/>
                </p:nvSpPr>
                <p:spPr bwMode="auto">
                  <a:xfrm>
                    <a:off x="3735" y="1986"/>
                    <a:ext cx="95" cy="122"/>
                  </a:xfrm>
                  <a:custGeom>
                    <a:avLst/>
                    <a:gdLst/>
                    <a:ahLst/>
                    <a:cxnLst>
                      <a:cxn ang="0">
                        <a:pos x="0" y="0"/>
                      </a:cxn>
                      <a:cxn ang="0">
                        <a:pos x="57" y="33"/>
                      </a:cxn>
                      <a:cxn ang="0">
                        <a:pos x="86" y="80"/>
                      </a:cxn>
                      <a:cxn ang="0">
                        <a:pos x="95" y="122"/>
                      </a:cxn>
                    </a:cxnLst>
                    <a:rect l="0" t="0" r="r" b="b"/>
                    <a:pathLst>
                      <a:path w="95" h="122">
                        <a:moveTo>
                          <a:pt x="0" y="0"/>
                        </a:moveTo>
                        <a:cubicBezTo>
                          <a:pt x="21" y="10"/>
                          <a:pt x="43" y="20"/>
                          <a:pt x="57" y="33"/>
                        </a:cubicBezTo>
                        <a:cubicBezTo>
                          <a:pt x="71" y="46"/>
                          <a:pt x="80" y="65"/>
                          <a:pt x="86" y="80"/>
                        </a:cubicBezTo>
                        <a:cubicBezTo>
                          <a:pt x="92" y="95"/>
                          <a:pt x="93" y="108"/>
                          <a:pt x="95" y="12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93" name="Freeform 117"/>
                  <p:cNvSpPr>
                    <a:spLocks/>
                  </p:cNvSpPr>
                  <p:nvPr/>
                </p:nvSpPr>
                <p:spPr bwMode="auto">
                  <a:xfrm>
                    <a:off x="3705" y="1949"/>
                    <a:ext cx="135" cy="157"/>
                  </a:xfrm>
                  <a:custGeom>
                    <a:avLst/>
                    <a:gdLst/>
                    <a:ahLst/>
                    <a:cxnLst>
                      <a:cxn ang="0">
                        <a:pos x="0" y="0"/>
                      </a:cxn>
                      <a:cxn ang="0">
                        <a:pos x="87" y="58"/>
                      </a:cxn>
                      <a:cxn ang="0">
                        <a:pos x="123" y="117"/>
                      </a:cxn>
                      <a:cxn ang="0">
                        <a:pos x="135" y="157"/>
                      </a:cxn>
                    </a:cxnLst>
                    <a:rect l="0" t="0" r="r" b="b"/>
                    <a:pathLst>
                      <a:path w="135" h="157">
                        <a:moveTo>
                          <a:pt x="0" y="0"/>
                        </a:moveTo>
                        <a:cubicBezTo>
                          <a:pt x="33" y="19"/>
                          <a:pt x="67" y="39"/>
                          <a:pt x="87" y="58"/>
                        </a:cubicBezTo>
                        <a:cubicBezTo>
                          <a:pt x="107" y="77"/>
                          <a:pt x="115" y="101"/>
                          <a:pt x="123" y="117"/>
                        </a:cubicBezTo>
                        <a:cubicBezTo>
                          <a:pt x="131" y="133"/>
                          <a:pt x="133" y="145"/>
                          <a:pt x="135" y="157"/>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94" name="Freeform 118"/>
                  <p:cNvSpPr>
                    <a:spLocks/>
                  </p:cNvSpPr>
                  <p:nvPr/>
                </p:nvSpPr>
                <p:spPr bwMode="auto">
                  <a:xfrm>
                    <a:off x="3713" y="2006"/>
                    <a:ext cx="99" cy="103"/>
                  </a:xfrm>
                  <a:custGeom>
                    <a:avLst/>
                    <a:gdLst/>
                    <a:ahLst/>
                    <a:cxnLst>
                      <a:cxn ang="0">
                        <a:pos x="0" y="0"/>
                      </a:cxn>
                      <a:cxn ang="0">
                        <a:pos x="54" y="31"/>
                      </a:cxn>
                      <a:cxn ang="0">
                        <a:pos x="79" y="69"/>
                      </a:cxn>
                      <a:cxn ang="0">
                        <a:pos x="99" y="103"/>
                      </a:cxn>
                    </a:cxnLst>
                    <a:rect l="0" t="0" r="r" b="b"/>
                    <a:pathLst>
                      <a:path w="99" h="103">
                        <a:moveTo>
                          <a:pt x="0" y="0"/>
                        </a:moveTo>
                        <a:cubicBezTo>
                          <a:pt x="20" y="9"/>
                          <a:pt x="41" y="19"/>
                          <a:pt x="54" y="31"/>
                        </a:cubicBezTo>
                        <a:cubicBezTo>
                          <a:pt x="67" y="43"/>
                          <a:pt x="71" y="57"/>
                          <a:pt x="79" y="69"/>
                        </a:cubicBezTo>
                        <a:cubicBezTo>
                          <a:pt x="87" y="81"/>
                          <a:pt x="93" y="92"/>
                          <a:pt x="99" y="103"/>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95" name="Freeform 119"/>
                  <p:cNvSpPr>
                    <a:spLocks/>
                  </p:cNvSpPr>
                  <p:nvPr/>
                </p:nvSpPr>
                <p:spPr bwMode="auto">
                  <a:xfrm>
                    <a:off x="3843" y="1997"/>
                    <a:ext cx="76" cy="93"/>
                  </a:xfrm>
                  <a:custGeom>
                    <a:avLst/>
                    <a:gdLst/>
                    <a:ahLst/>
                    <a:cxnLst>
                      <a:cxn ang="0">
                        <a:pos x="0" y="0"/>
                      </a:cxn>
                      <a:cxn ang="0">
                        <a:pos x="45" y="24"/>
                      </a:cxn>
                      <a:cxn ang="0">
                        <a:pos x="71" y="69"/>
                      </a:cxn>
                      <a:cxn ang="0">
                        <a:pos x="75" y="93"/>
                      </a:cxn>
                    </a:cxnLst>
                    <a:rect l="0" t="0" r="r" b="b"/>
                    <a:pathLst>
                      <a:path w="76" h="93">
                        <a:moveTo>
                          <a:pt x="0" y="0"/>
                        </a:moveTo>
                        <a:cubicBezTo>
                          <a:pt x="16" y="6"/>
                          <a:pt x="33" y="13"/>
                          <a:pt x="45" y="24"/>
                        </a:cubicBezTo>
                        <a:cubicBezTo>
                          <a:pt x="57" y="35"/>
                          <a:pt x="66" y="58"/>
                          <a:pt x="71" y="69"/>
                        </a:cubicBezTo>
                        <a:cubicBezTo>
                          <a:pt x="76" y="80"/>
                          <a:pt x="75" y="86"/>
                          <a:pt x="75" y="93"/>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96" name="Freeform 120"/>
                  <p:cNvSpPr>
                    <a:spLocks/>
                  </p:cNvSpPr>
                  <p:nvPr/>
                </p:nvSpPr>
                <p:spPr bwMode="auto">
                  <a:xfrm>
                    <a:off x="3877" y="1959"/>
                    <a:ext cx="70" cy="134"/>
                  </a:xfrm>
                  <a:custGeom>
                    <a:avLst/>
                    <a:gdLst/>
                    <a:ahLst/>
                    <a:cxnLst>
                      <a:cxn ang="0">
                        <a:pos x="70" y="0"/>
                      </a:cxn>
                      <a:cxn ang="0">
                        <a:pos x="32" y="45"/>
                      </a:cxn>
                      <a:cxn ang="0">
                        <a:pos x="4" y="92"/>
                      </a:cxn>
                      <a:cxn ang="0">
                        <a:pos x="8" y="134"/>
                      </a:cxn>
                    </a:cxnLst>
                    <a:rect l="0" t="0" r="r" b="b"/>
                    <a:pathLst>
                      <a:path w="70" h="134">
                        <a:moveTo>
                          <a:pt x="70" y="0"/>
                        </a:moveTo>
                        <a:cubicBezTo>
                          <a:pt x="56" y="15"/>
                          <a:pt x="43" y="30"/>
                          <a:pt x="32" y="45"/>
                        </a:cubicBezTo>
                        <a:cubicBezTo>
                          <a:pt x="21" y="60"/>
                          <a:pt x="8" y="77"/>
                          <a:pt x="4" y="92"/>
                        </a:cubicBezTo>
                        <a:cubicBezTo>
                          <a:pt x="0" y="107"/>
                          <a:pt x="4" y="120"/>
                          <a:pt x="8" y="134"/>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97" name="Freeform 121"/>
                  <p:cNvSpPr>
                    <a:spLocks/>
                  </p:cNvSpPr>
                  <p:nvPr/>
                </p:nvSpPr>
                <p:spPr bwMode="auto">
                  <a:xfrm>
                    <a:off x="3783" y="1970"/>
                    <a:ext cx="80" cy="132"/>
                  </a:xfrm>
                  <a:custGeom>
                    <a:avLst/>
                    <a:gdLst/>
                    <a:ahLst/>
                    <a:cxnLst>
                      <a:cxn ang="0">
                        <a:pos x="0" y="0"/>
                      </a:cxn>
                      <a:cxn ang="0">
                        <a:pos x="39" y="21"/>
                      </a:cxn>
                      <a:cxn ang="0">
                        <a:pos x="74" y="78"/>
                      </a:cxn>
                      <a:cxn ang="0">
                        <a:pos x="78" y="132"/>
                      </a:cxn>
                    </a:cxnLst>
                    <a:rect l="0" t="0" r="r" b="b"/>
                    <a:pathLst>
                      <a:path w="80" h="132">
                        <a:moveTo>
                          <a:pt x="0" y="0"/>
                        </a:moveTo>
                        <a:cubicBezTo>
                          <a:pt x="13" y="4"/>
                          <a:pt x="27" y="8"/>
                          <a:pt x="39" y="21"/>
                        </a:cubicBezTo>
                        <a:cubicBezTo>
                          <a:pt x="51" y="34"/>
                          <a:pt x="68" y="60"/>
                          <a:pt x="74" y="78"/>
                        </a:cubicBezTo>
                        <a:cubicBezTo>
                          <a:pt x="80" y="96"/>
                          <a:pt x="79" y="114"/>
                          <a:pt x="78" y="13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98" name="Freeform 122"/>
                  <p:cNvSpPr>
                    <a:spLocks/>
                  </p:cNvSpPr>
                  <p:nvPr/>
                </p:nvSpPr>
                <p:spPr bwMode="auto">
                  <a:xfrm>
                    <a:off x="3783" y="1986"/>
                    <a:ext cx="56" cy="116"/>
                  </a:xfrm>
                  <a:custGeom>
                    <a:avLst/>
                    <a:gdLst/>
                    <a:ahLst/>
                    <a:cxnLst>
                      <a:cxn ang="0">
                        <a:pos x="0" y="0"/>
                      </a:cxn>
                      <a:cxn ang="0">
                        <a:pos x="24" y="8"/>
                      </a:cxn>
                      <a:cxn ang="0">
                        <a:pos x="52" y="44"/>
                      </a:cxn>
                      <a:cxn ang="0">
                        <a:pos x="51" y="116"/>
                      </a:cxn>
                    </a:cxnLst>
                    <a:rect l="0" t="0" r="r" b="b"/>
                    <a:pathLst>
                      <a:path w="56" h="116">
                        <a:moveTo>
                          <a:pt x="0" y="0"/>
                        </a:moveTo>
                        <a:cubicBezTo>
                          <a:pt x="7" y="0"/>
                          <a:pt x="15" y="1"/>
                          <a:pt x="24" y="8"/>
                        </a:cubicBezTo>
                        <a:cubicBezTo>
                          <a:pt x="33" y="15"/>
                          <a:pt x="48" y="26"/>
                          <a:pt x="52" y="44"/>
                        </a:cubicBezTo>
                        <a:cubicBezTo>
                          <a:pt x="56" y="62"/>
                          <a:pt x="53" y="89"/>
                          <a:pt x="51" y="116"/>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99" name="Freeform 123"/>
                  <p:cNvSpPr>
                    <a:spLocks/>
                  </p:cNvSpPr>
                  <p:nvPr/>
                </p:nvSpPr>
                <p:spPr bwMode="auto">
                  <a:xfrm>
                    <a:off x="3813" y="2016"/>
                    <a:ext cx="101" cy="72"/>
                  </a:xfrm>
                  <a:custGeom>
                    <a:avLst/>
                    <a:gdLst/>
                    <a:ahLst/>
                    <a:cxnLst>
                      <a:cxn ang="0">
                        <a:pos x="0" y="0"/>
                      </a:cxn>
                      <a:cxn ang="0">
                        <a:pos x="54" y="12"/>
                      </a:cxn>
                      <a:cxn ang="0">
                        <a:pos x="83" y="39"/>
                      </a:cxn>
                      <a:cxn ang="0">
                        <a:pos x="101" y="72"/>
                      </a:cxn>
                    </a:cxnLst>
                    <a:rect l="0" t="0" r="r" b="b"/>
                    <a:pathLst>
                      <a:path w="101" h="72">
                        <a:moveTo>
                          <a:pt x="0" y="0"/>
                        </a:moveTo>
                        <a:cubicBezTo>
                          <a:pt x="20" y="3"/>
                          <a:pt x="40" y="6"/>
                          <a:pt x="54" y="12"/>
                        </a:cubicBezTo>
                        <a:cubicBezTo>
                          <a:pt x="68" y="18"/>
                          <a:pt x="75" y="29"/>
                          <a:pt x="83" y="39"/>
                        </a:cubicBezTo>
                        <a:cubicBezTo>
                          <a:pt x="91" y="49"/>
                          <a:pt x="96" y="60"/>
                          <a:pt x="101" y="7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grpSp>
          </p:grpSp>
          <p:grpSp>
            <p:nvGrpSpPr>
              <p:cNvPr id="23" name="Group 124"/>
              <p:cNvGrpSpPr>
                <a:grpSpLocks/>
              </p:cNvGrpSpPr>
              <p:nvPr/>
            </p:nvGrpSpPr>
            <p:grpSpPr bwMode="auto">
              <a:xfrm>
                <a:off x="5156232" y="3143251"/>
                <a:ext cx="701679" cy="347663"/>
                <a:chOff x="3674" y="1889"/>
                <a:chExt cx="442" cy="219"/>
              </a:xfrm>
              <a:grpFill/>
            </p:grpSpPr>
            <p:grpSp>
              <p:nvGrpSpPr>
                <p:cNvPr id="24" name="Group 125"/>
                <p:cNvGrpSpPr>
                  <a:grpSpLocks/>
                </p:cNvGrpSpPr>
                <p:nvPr/>
              </p:nvGrpSpPr>
              <p:grpSpPr bwMode="auto">
                <a:xfrm>
                  <a:off x="3883" y="1897"/>
                  <a:ext cx="233" cy="203"/>
                  <a:chOff x="3883" y="1897"/>
                  <a:chExt cx="233" cy="203"/>
                </a:xfrm>
                <a:grpFill/>
              </p:grpSpPr>
              <p:grpSp>
                <p:nvGrpSpPr>
                  <p:cNvPr id="25" name="Group 126"/>
                  <p:cNvGrpSpPr>
                    <a:grpSpLocks/>
                  </p:cNvGrpSpPr>
                  <p:nvPr/>
                </p:nvGrpSpPr>
                <p:grpSpPr bwMode="auto">
                  <a:xfrm>
                    <a:off x="3959" y="1931"/>
                    <a:ext cx="87" cy="153"/>
                    <a:chOff x="3957" y="1937"/>
                    <a:chExt cx="87" cy="153"/>
                  </a:xfrm>
                  <a:grpFill/>
                </p:grpSpPr>
                <p:sp>
                  <p:nvSpPr>
                    <p:cNvPr id="273" name="Freeform 127"/>
                    <p:cNvSpPr>
                      <a:spLocks/>
                    </p:cNvSpPr>
                    <p:nvPr/>
                  </p:nvSpPr>
                  <p:spPr bwMode="auto">
                    <a:xfrm>
                      <a:off x="3986" y="1955"/>
                      <a:ext cx="36" cy="120"/>
                    </a:xfrm>
                    <a:custGeom>
                      <a:avLst/>
                      <a:gdLst/>
                      <a:ahLst/>
                      <a:cxnLst>
                        <a:cxn ang="0">
                          <a:pos x="0" y="0"/>
                        </a:cxn>
                        <a:cxn ang="0">
                          <a:pos x="16" y="45"/>
                        </a:cxn>
                        <a:cxn ang="0">
                          <a:pos x="25" y="81"/>
                        </a:cxn>
                        <a:cxn ang="0">
                          <a:pos x="36" y="120"/>
                        </a:cxn>
                      </a:cxnLst>
                      <a:rect l="0" t="0" r="r" b="b"/>
                      <a:pathLst>
                        <a:path w="36" h="120">
                          <a:moveTo>
                            <a:pt x="0" y="0"/>
                          </a:moveTo>
                          <a:cubicBezTo>
                            <a:pt x="6" y="15"/>
                            <a:pt x="12" y="31"/>
                            <a:pt x="16" y="45"/>
                          </a:cubicBezTo>
                          <a:cubicBezTo>
                            <a:pt x="20" y="59"/>
                            <a:pt x="22" y="69"/>
                            <a:pt x="25" y="81"/>
                          </a:cubicBezTo>
                          <a:cubicBezTo>
                            <a:pt x="28" y="93"/>
                            <a:pt x="32" y="106"/>
                            <a:pt x="36" y="12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74" name="Freeform 128"/>
                    <p:cNvSpPr>
                      <a:spLocks/>
                    </p:cNvSpPr>
                    <p:nvPr/>
                  </p:nvSpPr>
                  <p:spPr bwMode="auto">
                    <a:xfrm>
                      <a:off x="3958" y="1937"/>
                      <a:ext cx="52" cy="137"/>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75" name="Freeform 129"/>
                    <p:cNvSpPr>
                      <a:spLocks/>
                    </p:cNvSpPr>
                    <p:nvPr/>
                  </p:nvSpPr>
                  <p:spPr bwMode="auto">
                    <a:xfrm>
                      <a:off x="3966" y="1952"/>
                      <a:ext cx="36" cy="128"/>
                    </a:xfrm>
                    <a:custGeom>
                      <a:avLst/>
                      <a:gdLst/>
                      <a:ahLst/>
                      <a:cxnLst>
                        <a:cxn ang="0">
                          <a:pos x="0" y="0"/>
                        </a:cxn>
                        <a:cxn ang="0">
                          <a:pos x="20" y="48"/>
                        </a:cxn>
                        <a:cxn ang="0">
                          <a:pos x="30" y="85"/>
                        </a:cxn>
                        <a:cxn ang="0">
                          <a:pos x="36" y="128"/>
                        </a:cxn>
                      </a:cxnLst>
                      <a:rect l="0" t="0" r="r" b="b"/>
                      <a:pathLst>
                        <a:path w="36" h="128">
                          <a:moveTo>
                            <a:pt x="0" y="0"/>
                          </a:moveTo>
                          <a:cubicBezTo>
                            <a:pt x="3" y="8"/>
                            <a:pt x="15" y="34"/>
                            <a:pt x="20" y="48"/>
                          </a:cubicBezTo>
                          <a:cubicBezTo>
                            <a:pt x="25" y="62"/>
                            <a:pt x="27" y="72"/>
                            <a:pt x="30" y="85"/>
                          </a:cubicBezTo>
                          <a:cubicBezTo>
                            <a:pt x="33" y="98"/>
                            <a:pt x="35" y="119"/>
                            <a:pt x="36" y="12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76" name="Freeform 130"/>
                    <p:cNvSpPr>
                      <a:spLocks/>
                    </p:cNvSpPr>
                    <p:nvPr/>
                  </p:nvSpPr>
                  <p:spPr bwMode="auto">
                    <a:xfrm>
                      <a:off x="3957" y="1970"/>
                      <a:ext cx="36" cy="120"/>
                    </a:xfrm>
                    <a:custGeom>
                      <a:avLst/>
                      <a:gdLst/>
                      <a:ahLst/>
                      <a:cxnLst>
                        <a:cxn ang="0">
                          <a:pos x="0" y="0"/>
                        </a:cxn>
                        <a:cxn ang="0">
                          <a:pos x="16" y="45"/>
                        </a:cxn>
                        <a:cxn ang="0">
                          <a:pos x="25" y="81"/>
                        </a:cxn>
                        <a:cxn ang="0">
                          <a:pos x="36" y="120"/>
                        </a:cxn>
                      </a:cxnLst>
                      <a:rect l="0" t="0" r="r" b="b"/>
                      <a:pathLst>
                        <a:path w="36" h="120">
                          <a:moveTo>
                            <a:pt x="0" y="0"/>
                          </a:moveTo>
                          <a:cubicBezTo>
                            <a:pt x="6" y="15"/>
                            <a:pt x="12" y="31"/>
                            <a:pt x="16" y="45"/>
                          </a:cubicBezTo>
                          <a:cubicBezTo>
                            <a:pt x="20" y="59"/>
                            <a:pt x="22" y="69"/>
                            <a:pt x="25" y="81"/>
                          </a:cubicBezTo>
                          <a:cubicBezTo>
                            <a:pt x="28" y="93"/>
                            <a:pt x="32" y="106"/>
                            <a:pt x="36" y="12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77" name="Freeform 131"/>
                    <p:cNvSpPr>
                      <a:spLocks/>
                    </p:cNvSpPr>
                    <p:nvPr/>
                  </p:nvSpPr>
                  <p:spPr bwMode="auto">
                    <a:xfrm>
                      <a:off x="3969" y="1962"/>
                      <a:ext cx="75" cy="117"/>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grpSp>
              <p:grpSp>
                <p:nvGrpSpPr>
                  <p:cNvPr id="26" name="Group 132"/>
                  <p:cNvGrpSpPr>
                    <a:grpSpLocks/>
                  </p:cNvGrpSpPr>
                  <p:nvPr/>
                </p:nvGrpSpPr>
                <p:grpSpPr bwMode="auto">
                  <a:xfrm>
                    <a:off x="3883" y="1897"/>
                    <a:ext cx="233" cy="203"/>
                    <a:chOff x="3883" y="1897"/>
                    <a:chExt cx="233" cy="203"/>
                  </a:xfrm>
                  <a:grpFill/>
                </p:grpSpPr>
                <p:sp>
                  <p:nvSpPr>
                    <p:cNvPr id="263" name="Freeform 133"/>
                    <p:cNvSpPr>
                      <a:spLocks/>
                    </p:cNvSpPr>
                    <p:nvPr/>
                  </p:nvSpPr>
                  <p:spPr bwMode="auto">
                    <a:xfrm>
                      <a:off x="4032" y="1968"/>
                      <a:ext cx="84" cy="105"/>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64" name="Freeform 134"/>
                    <p:cNvSpPr>
                      <a:spLocks/>
                    </p:cNvSpPr>
                    <p:nvPr/>
                  </p:nvSpPr>
                  <p:spPr bwMode="auto">
                    <a:xfrm>
                      <a:off x="4018" y="1988"/>
                      <a:ext cx="57" cy="87"/>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65" name="Freeform 135"/>
                    <p:cNvSpPr>
                      <a:spLocks/>
                    </p:cNvSpPr>
                    <p:nvPr/>
                  </p:nvSpPr>
                  <p:spPr bwMode="auto">
                    <a:xfrm>
                      <a:off x="4008" y="1937"/>
                      <a:ext cx="102" cy="135"/>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66" name="Freeform 136"/>
                    <p:cNvSpPr>
                      <a:spLocks/>
                    </p:cNvSpPr>
                    <p:nvPr/>
                  </p:nvSpPr>
                  <p:spPr bwMode="auto">
                    <a:xfrm>
                      <a:off x="3982" y="1994"/>
                      <a:ext cx="57" cy="87"/>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67" name="Freeform 137"/>
                    <p:cNvSpPr>
                      <a:spLocks/>
                    </p:cNvSpPr>
                    <p:nvPr/>
                  </p:nvSpPr>
                  <p:spPr bwMode="auto">
                    <a:xfrm>
                      <a:off x="3967" y="1928"/>
                      <a:ext cx="109" cy="153"/>
                    </a:xfrm>
                    <a:custGeom>
                      <a:avLst/>
                      <a:gdLst/>
                      <a:ahLst/>
                      <a:cxnLst>
                        <a:cxn ang="0">
                          <a:pos x="0" y="153"/>
                        </a:cxn>
                        <a:cxn ang="0">
                          <a:pos x="22" y="102"/>
                        </a:cxn>
                        <a:cxn ang="0">
                          <a:pos x="53" y="55"/>
                        </a:cxn>
                        <a:cxn ang="0">
                          <a:pos x="109" y="0"/>
                        </a:cxn>
                      </a:cxnLst>
                      <a:rect l="0" t="0" r="r" b="b"/>
                      <a:pathLst>
                        <a:path w="109" h="153">
                          <a:moveTo>
                            <a:pt x="0" y="153"/>
                          </a:moveTo>
                          <a:cubicBezTo>
                            <a:pt x="4" y="145"/>
                            <a:pt x="13" y="118"/>
                            <a:pt x="22" y="102"/>
                          </a:cubicBezTo>
                          <a:cubicBezTo>
                            <a:pt x="31" y="86"/>
                            <a:pt x="39" y="72"/>
                            <a:pt x="53" y="55"/>
                          </a:cubicBezTo>
                          <a:cubicBezTo>
                            <a:pt x="67" y="38"/>
                            <a:pt x="97" y="11"/>
                            <a:pt x="109"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68" name="Freeform 138"/>
                    <p:cNvSpPr>
                      <a:spLocks/>
                    </p:cNvSpPr>
                    <p:nvPr/>
                  </p:nvSpPr>
                  <p:spPr bwMode="auto">
                    <a:xfrm>
                      <a:off x="3905" y="1963"/>
                      <a:ext cx="102" cy="135"/>
                    </a:xfrm>
                    <a:custGeom>
                      <a:avLst/>
                      <a:gdLst/>
                      <a:ahLst/>
                      <a:cxnLst>
                        <a:cxn ang="0">
                          <a:pos x="0" y="135"/>
                        </a:cxn>
                        <a:cxn ang="0">
                          <a:pos x="19" y="83"/>
                        </a:cxn>
                        <a:cxn ang="0">
                          <a:pos x="49" y="44"/>
                        </a:cxn>
                        <a:cxn ang="0">
                          <a:pos x="102" y="0"/>
                        </a:cxn>
                      </a:cxnLst>
                      <a:rect l="0" t="0" r="r" b="b"/>
                      <a:pathLst>
                        <a:path w="102" h="135">
                          <a:moveTo>
                            <a:pt x="0" y="135"/>
                          </a:moveTo>
                          <a:cubicBezTo>
                            <a:pt x="3" y="126"/>
                            <a:pt x="11" y="98"/>
                            <a:pt x="19" y="83"/>
                          </a:cubicBezTo>
                          <a:cubicBezTo>
                            <a:pt x="27" y="68"/>
                            <a:pt x="35" y="58"/>
                            <a:pt x="49" y="44"/>
                          </a:cubicBezTo>
                          <a:cubicBezTo>
                            <a:pt x="63" y="30"/>
                            <a:pt x="91" y="9"/>
                            <a:pt x="102"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69" name="Freeform 139"/>
                    <p:cNvSpPr>
                      <a:spLocks/>
                    </p:cNvSpPr>
                    <p:nvPr/>
                  </p:nvSpPr>
                  <p:spPr bwMode="auto">
                    <a:xfrm>
                      <a:off x="3912" y="1934"/>
                      <a:ext cx="36" cy="151"/>
                    </a:xfrm>
                    <a:custGeom>
                      <a:avLst/>
                      <a:gdLst/>
                      <a:ahLst/>
                      <a:cxnLst>
                        <a:cxn ang="0">
                          <a:pos x="0" y="0"/>
                        </a:cxn>
                        <a:cxn ang="0">
                          <a:pos x="20" y="48"/>
                        </a:cxn>
                        <a:cxn ang="0">
                          <a:pos x="30" y="85"/>
                        </a:cxn>
                        <a:cxn ang="0">
                          <a:pos x="36" y="128"/>
                        </a:cxn>
                      </a:cxnLst>
                      <a:rect l="0" t="0" r="r" b="b"/>
                      <a:pathLst>
                        <a:path w="36" h="128">
                          <a:moveTo>
                            <a:pt x="0" y="0"/>
                          </a:moveTo>
                          <a:cubicBezTo>
                            <a:pt x="3" y="8"/>
                            <a:pt x="15" y="34"/>
                            <a:pt x="20" y="48"/>
                          </a:cubicBezTo>
                          <a:cubicBezTo>
                            <a:pt x="25" y="62"/>
                            <a:pt x="27" y="72"/>
                            <a:pt x="30" y="85"/>
                          </a:cubicBezTo>
                          <a:cubicBezTo>
                            <a:pt x="33" y="98"/>
                            <a:pt x="35" y="119"/>
                            <a:pt x="36" y="12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70" name="Freeform 140"/>
                    <p:cNvSpPr>
                      <a:spLocks/>
                    </p:cNvSpPr>
                    <p:nvPr/>
                  </p:nvSpPr>
                  <p:spPr bwMode="auto">
                    <a:xfrm>
                      <a:off x="3906" y="1980"/>
                      <a:ext cx="57" cy="112"/>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71" name="Freeform 141"/>
                    <p:cNvSpPr>
                      <a:spLocks/>
                    </p:cNvSpPr>
                    <p:nvPr/>
                  </p:nvSpPr>
                  <p:spPr bwMode="auto">
                    <a:xfrm>
                      <a:off x="3883" y="1925"/>
                      <a:ext cx="120" cy="175"/>
                    </a:xfrm>
                    <a:custGeom>
                      <a:avLst/>
                      <a:gdLst/>
                      <a:ahLst/>
                      <a:cxnLst>
                        <a:cxn ang="0">
                          <a:pos x="0" y="175"/>
                        </a:cxn>
                        <a:cxn ang="0">
                          <a:pos x="22" y="115"/>
                        </a:cxn>
                        <a:cxn ang="0">
                          <a:pos x="55" y="61"/>
                        </a:cxn>
                        <a:cxn ang="0">
                          <a:pos x="120" y="0"/>
                        </a:cxn>
                      </a:cxnLst>
                      <a:rect l="0" t="0" r="r" b="b"/>
                      <a:pathLst>
                        <a:path w="120" h="175">
                          <a:moveTo>
                            <a:pt x="0" y="175"/>
                          </a:moveTo>
                          <a:cubicBezTo>
                            <a:pt x="4" y="165"/>
                            <a:pt x="13" y="134"/>
                            <a:pt x="22" y="115"/>
                          </a:cubicBezTo>
                          <a:cubicBezTo>
                            <a:pt x="31" y="96"/>
                            <a:pt x="39" y="80"/>
                            <a:pt x="55" y="61"/>
                          </a:cubicBezTo>
                          <a:cubicBezTo>
                            <a:pt x="71" y="42"/>
                            <a:pt x="107" y="13"/>
                            <a:pt x="120"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72" name="Freeform 142"/>
                    <p:cNvSpPr>
                      <a:spLocks/>
                    </p:cNvSpPr>
                    <p:nvPr/>
                  </p:nvSpPr>
                  <p:spPr bwMode="auto">
                    <a:xfrm>
                      <a:off x="3895" y="1897"/>
                      <a:ext cx="79" cy="185"/>
                    </a:xfrm>
                    <a:custGeom>
                      <a:avLst/>
                      <a:gdLst/>
                      <a:ahLst/>
                      <a:cxnLst>
                        <a:cxn ang="0">
                          <a:pos x="0" y="153"/>
                        </a:cxn>
                        <a:cxn ang="0">
                          <a:pos x="22" y="102"/>
                        </a:cxn>
                        <a:cxn ang="0">
                          <a:pos x="53" y="55"/>
                        </a:cxn>
                        <a:cxn ang="0">
                          <a:pos x="109" y="0"/>
                        </a:cxn>
                      </a:cxnLst>
                      <a:rect l="0" t="0" r="r" b="b"/>
                      <a:pathLst>
                        <a:path w="109" h="153">
                          <a:moveTo>
                            <a:pt x="0" y="153"/>
                          </a:moveTo>
                          <a:cubicBezTo>
                            <a:pt x="4" y="145"/>
                            <a:pt x="13" y="118"/>
                            <a:pt x="22" y="102"/>
                          </a:cubicBezTo>
                          <a:cubicBezTo>
                            <a:pt x="31" y="86"/>
                            <a:pt x="39" y="72"/>
                            <a:pt x="53" y="55"/>
                          </a:cubicBezTo>
                          <a:cubicBezTo>
                            <a:pt x="67" y="38"/>
                            <a:pt x="97" y="11"/>
                            <a:pt x="109"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grpSp>
            </p:grpSp>
            <p:grpSp>
              <p:nvGrpSpPr>
                <p:cNvPr id="27" name="Group 143"/>
                <p:cNvGrpSpPr>
                  <a:grpSpLocks/>
                </p:cNvGrpSpPr>
                <p:nvPr/>
              </p:nvGrpSpPr>
              <p:grpSpPr bwMode="auto">
                <a:xfrm>
                  <a:off x="3674" y="1889"/>
                  <a:ext cx="314" cy="219"/>
                  <a:chOff x="3678" y="1892"/>
                  <a:chExt cx="314" cy="219"/>
                </a:xfrm>
                <a:grpFill/>
              </p:grpSpPr>
              <p:sp>
                <p:nvSpPr>
                  <p:cNvPr id="241" name="Freeform 144"/>
                  <p:cNvSpPr>
                    <a:spLocks/>
                  </p:cNvSpPr>
                  <p:nvPr/>
                </p:nvSpPr>
                <p:spPr bwMode="auto">
                  <a:xfrm>
                    <a:off x="3851" y="1920"/>
                    <a:ext cx="141" cy="158"/>
                  </a:xfrm>
                  <a:custGeom>
                    <a:avLst/>
                    <a:gdLst/>
                    <a:ahLst/>
                    <a:cxnLst>
                      <a:cxn ang="0">
                        <a:pos x="0" y="0"/>
                      </a:cxn>
                      <a:cxn ang="0">
                        <a:pos x="42" y="35"/>
                      </a:cxn>
                      <a:cxn ang="0">
                        <a:pos x="72" y="65"/>
                      </a:cxn>
                      <a:cxn ang="0">
                        <a:pos x="120" y="108"/>
                      </a:cxn>
                      <a:cxn ang="0">
                        <a:pos x="138" y="141"/>
                      </a:cxn>
                      <a:cxn ang="0">
                        <a:pos x="141" y="158"/>
                      </a:cxn>
                    </a:cxnLst>
                    <a:rect l="0" t="0" r="r" b="b"/>
                    <a:pathLst>
                      <a:path w="141" h="158">
                        <a:moveTo>
                          <a:pt x="0" y="0"/>
                        </a:moveTo>
                        <a:cubicBezTo>
                          <a:pt x="15" y="12"/>
                          <a:pt x="30" y="24"/>
                          <a:pt x="42" y="35"/>
                        </a:cubicBezTo>
                        <a:cubicBezTo>
                          <a:pt x="54" y="46"/>
                          <a:pt x="59" y="53"/>
                          <a:pt x="72" y="65"/>
                        </a:cubicBezTo>
                        <a:cubicBezTo>
                          <a:pt x="85" y="77"/>
                          <a:pt x="109" y="95"/>
                          <a:pt x="120" y="108"/>
                        </a:cubicBezTo>
                        <a:cubicBezTo>
                          <a:pt x="131" y="121"/>
                          <a:pt x="135" y="133"/>
                          <a:pt x="138" y="141"/>
                        </a:cubicBezTo>
                        <a:cubicBezTo>
                          <a:pt x="141" y="149"/>
                          <a:pt x="141" y="153"/>
                          <a:pt x="141" y="15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42" name="Freeform 145"/>
                  <p:cNvSpPr>
                    <a:spLocks/>
                  </p:cNvSpPr>
                  <p:nvPr/>
                </p:nvSpPr>
                <p:spPr bwMode="auto">
                  <a:xfrm>
                    <a:off x="3846" y="1923"/>
                    <a:ext cx="119" cy="180"/>
                  </a:xfrm>
                  <a:custGeom>
                    <a:avLst/>
                    <a:gdLst/>
                    <a:ahLst/>
                    <a:cxnLst>
                      <a:cxn ang="0">
                        <a:pos x="119" y="0"/>
                      </a:cxn>
                      <a:cxn ang="0">
                        <a:pos x="81" y="32"/>
                      </a:cxn>
                      <a:cxn ang="0">
                        <a:pos x="54" y="65"/>
                      </a:cxn>
                      <a:cxn ang="0">
                        <a:pos x="26" y="105"/>
                      </a:cxn>
                      <a:cxn ang="0">
                        <a:pos x="9" y="141"/>
                      </a:cxn>
                      <a:cxn ang="0">
                        <a:pos x="0" y="180"/>
                      </a:cxn>
                    </a:cxnLst>
                    <a:rect l="0" t="0" r="r" b="b"/>
                    <a:pathLst>
                      <a:path w="119" h="180">
                        <a:moveTo>
                          <a:pt x="119" y="0"/>
                        </a:moveTo>
                        <a:cubicBezTo>
                          <a:pt x="105" y="10"/>
                          <a:pt x="92" y="21"/>
                          <a:pt x="81" y="32"/>
                        </a:cubicBezTo>
                        <a:cubicBezTo>
                          <a:pt x="70" y="43"/>
                          <a:pt x="63" y="53"/>
                          <a:pt x="54" y="65"/>
                        </a:cubicBezTo>
                        <a:cubicBezTo>
                          <a:pt x="45" y="77"/>
                          <a:pt x="33" y="93"/>
                          <a:pt x="26" y="105"/>
                        </a:cubicBezTo>
                        <a:cubicBezTo>
                          <a:pt x="19" y="117"/>
                          <a:pt x="13" y="129"/>
                          <a:pt x="9" y="141"/>
                        </a:cubicBezTo>
                        <a:cubicBezTo>
                          <a:pt x="5" y="153"/>
                          <a:pt x="2" y="166"/>
                          <a:pt x="0" y="18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43" name="Freeform 146"/>
                  <p:cNvSpPr>
                    <a:spLocks/>
                  </p:cNvSpPr>
                  <p:nvPr/>
                </p:nvSpPr>
                <p:spPr bwMode="auto">
                  <a:xfrm>
                    <a:off x="3853" y="1929"/>
                    <a:ext cx="43" cy="174"/>
                  </a:xfrm>
                  <a:custGeom>
                    <a:avLst/>
                    <a:gdLst/>
                    <a:ahLst/>
                    <a:cxnLst>
                      <a:cxn ang="0">
                        <a:pos x="43" y="0"/>
                      </a:cxn>
                      <a:cxn ang="0">
                        <a:pos x="20" y="44"/>
                      </a:cxn>
                      <a:cxn ang="0">
                        <a:pos x="8" y="93"/>
                      </a:cxn>
                      <a:cxn ang="0">
                        <a:pos x="1" y="129"/>
                      </a:cxn>
                      <a:cxn ang="0">
                        <a:pos x="1" y="158"/>
                      </a:cxn>
                      <a:cxn ang="0">
                        <a:pos x="2" y="174"/>
                      </a:cxn>
                    </a:cxnLst>
                    <a:rect l="0" t="0" r="r" b="b"/>
                    <a:pathLst>
                      <a:path w="43" h="174">
                        <a:moveTo>
                          <a:pt x="43" y="0"/>
                        </a:moveTo>
                        <a:cubicBezTo>
                          <a:pt x="34" y="14"/>
                          <a:pt x="26" y="29"/>
                          <a:pt x="20" y="44"/>
                        </a:cubicBezTo>
                        <a:cubicBezTo>
                          <a:pt x="14" y="59"/>
                          <a:pt x="11" y="79"/>
                          <a:pt x="8" y="93"/>
                        </a:cubicBezTo>
                        <a:cubicBezTo>
                          <a:pt x="5" y="107"/>
                          <a:pt x="2" y="118"/>
                          <a:pt x="1" y="129"/>
                        </a:cubicBezTo>
                        <a:cubicBezTo>
                          <a:pt x="0" y="140"/>
                          <a:pt x="1" y="151"/>
                          <a:pt x="1" y="158"/>
                        </a:cubicBezTo>
                        <a:cubicBezTo>
                          <a:pt x="1" y="165"/>
                          <a:pt x="1" y="169"/>
                          <a:pt x="2" y="174"/>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44" name="Freeform 147"/>
                  <p:cNvSpPr>
                    <a:spLocks/>
                  </p:cNvSpPr>
                  <p:nvPr/>
                </p:nvSpPr>
                <p:spPr bwMode="auto">
                  <a:xfrm>
                    <a:off x="3890" y="1968"/>
                    <a:ext cx="59" cy="113"/>
                  </a:xfrm>
                  <a:custGeom>
                    <a:avLst/>
                    <a:gdLst/>
                    <a:ahLst/>
                    <a:cxnLst>
                      <a:cxn ang="0">
                        <a:pos x="0" y="0"/>
                      </a:cxn>
                      <a:cxn ang="0">
                        <a:pos x="22" y="14"/>
                      </a:cxn>
                      <a:cxn ang="0">
                        <a:pos x="46" y="47"/>
                      </a:cxn>
                      <a:cxn ang="0">
                        <a:pos x="57" y="84"/>
                      </a:cxn>
                      <a:cxn ang="0">
                        <a:pos x="58" y="113"/>
                      </a:cxn>
                    </a:cxnLst>
                    <a:rect l="0" t="0" r="r" b="b"/>
                    <a:pathLst>
                      <a:path w="59" h="113">
                        <a:moveTo>
                          <a:pt x="0" y="0"/>
                        </a:moveTo>
                        <a:cubicBezTo>
                          <a:pt x="7" y="3"/>
                          <a:pt x="14" y="6"/>
                          <a:pt x="22" y="14"/>
                        </a:cubicBezTo>
                        <a:cubicBezTo>
                          <a:pt x="30" y="22"/>
                          <a:pt x="40" y="35"/>
                          <a:pt x="46" y="47"/>
                        </a:cubicBezTo>
                        <a:cubicBezTo>
                          <a:pt x="52" y="59"/>
                          <a:pt x="55" y="73"/>
                          <a:pt x="57" y="84"/>
                        </a:cubicBezTo>
                        <a:cubicBezTo>
                          <a:pt x="59" y="95"/>
                          <a:pt x="58" y="104"/>
                          <a:pt x="58" y="113"/>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45" name="Freeform 148"/>
                  <p:cNvSpPr>
                    <a:spLocks/>
                  </p:cNvSpPr>
                  <p:nvPr/>
                </p:nvSpPr>
                <p:spPr bwMode="auto">
                  <a:xfrm>
                    <a:off x="3791" y="1911"/>
                    <a:ext cx="150" cy="168"/>
                  </a:xfrm>
                  <a:custGeom>
                    <a:avLst/>
                    <a:gdLst/>
                    <a:ahLst/>
                    <a:cxnLst>
                      <a:cxn ang="0">
                        <a:pos x="0" y="0"/>
                      </a:cxn>
                      <a:cxn ang="0">
                        <a:pos x="64" y="47"/>
                      </a:cxn>
                      <a:cxn ang="0">
                        <a:pos x="109" y="95"/>
                      </a:cxn>
                      <a:cxn ang="0">
                        <a:pos x="135" y="129"/>
                      </a:cxn>
                      <a:cxn ang="0">
                        <a:pos x="150" y="168"/>
                      </a:cxn>
                    </a:cxnLst>
                    <a:rect l="0" t="0" r="r" b="b"/>
                    <a:pathLst>
                      <a:path w="150" h="168">
                        <a:moveTo>
                          <a:pt x="0" y="0"/>
                        </a:moveTo>
                        <a:cubicBezTo>
                          <a:pt x="23" y="15"/>
                          <a:pt x="46" y="31"/>
                          <a:pt x="64" y="47"/>
                        </a:cubicBezTo>
                        <a:cubicBezTo>
                          <a:pt x="82" y="63"/>
                          <a:pt x="97" y="81"/>
                          <a:pt x="109" y="95"/>
                        </a:cubicBezTo>
                        <a:cubicBezTo>
                          <a:pt x="121" y="109"/>
                          <a:pt x="128" y="117"/>
                          <a:pt x="135" y="129"/>
                        </a:cubicBezTo>
                        <a:cubicBezTo>
                          <a:pt x="142" y="141"/>
                          <a:pt x="148" y="160"/>
                          <a:pt x="150" y="16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46" name="Freeform 149"/>
                  <p:cNvSpPr>
                    <a:spLocks/>
                  </p:cNvSpPr>
                  <p:nvPr/>
                </p:nvSpPr>
                <p:spPr bwMode="auto">
                  <a:xfrm>
                    <a:off x="3817" y="1892"/>
                    <a:ext cx="46" cy="219"/>
                  </a:xfrm>
                  <a:custGeom>
                    <a:avLst/>
                    <a:gdLst/>
                    <a:ahLst/>
                    <a:cxnLst>
                      <a:cxn ang="0">
                        <a:pos x="46" y="0"/>
                      </a:cxn>
                      <a:cxn ang="0">
                        <a:pos x="16" y="58"/>
                      </a:cxn>
                      <a:cxn ang="0">
                        <a:pos x="8" y="105"/>
                      </a:cxn>
                      <a:cxn ang="0">
                        <a:pos x="1" y="165"/>
                      </a:cxn>
                      <a:cxn ang="0">
                        <a:pos x="1" y="205"/>
                      </a:cxn>
                      <a:cxn ang="0">
                        <a:pos x="1" y="219"/>
                      </a:cxn>
                    </a:cxnLst>
                    <a:rect l="0" t="0" r="r" b="b"/>
                    <a:pathLst>
                      <a:path w="46" h="219">
                        <a:moveTo>
                          <a:pt x="46" y="0"/>
                        </a:moveTo>
                        <a:cubicBezTo>
                          <a:pt x="34" y="20"/>
                          <a:pt x="22" y="41"/>
                          <a:pt x="16" y="58"/>
                        </a:cubicBezTo>
                        <a:cubicBezTo>
                          <a:pt x="10" y="75"/>
                          <a:pt x="10" y="87"/>
                          <a:pt x="8" y="105"/>
                        </a:cubicBezTo>
                        <a:cubicBezTo>
                          <a:pt x="6" y="123"/>
                          <a:pt x="2" y="148"/>
                          <a:pt x="1" y="165"/>
                        </a:cubicBezTo>
                        <a:cubicBezTo>
                          <a:pt x="0" y="182"/>
                          <a:pt x="1" y="196"/>
                          <a:pt x="1" y="205"/>
                        </a:cubicBezTo>
                        <a:cubicBezTo>
                          <a:pt x="1" y="214"/>
                          <a:pt x="1" y="217"/>
                          <a:pt x="1" y="219"/>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47" name="Freeform 150"/>
                  <p:cNvSpPr>
                    <a:spLocks/>
                  </p:cNvSpPr>
                  <p:nvPr/>
                </p:nvSpPr>
                <p:spPr bwMode="auto">
                  <a:xfrm>
                    <a:off x="3735" y="1913"/>
                    <a:ext cx="143" cy="186"/>
                  </a:xfrm>
                  <a:custGeom>
                    <a:avLst/>
                    <a:gdLst/>
                    <a:ahLst/>
                    <a:cxnLst>
                      <a:cxn ang="0">
                        <a:pos x="0" y="0"/>
                      </a:cxn>
                      <a:cxn ang="0">
                        <a:pos x="60" y="51"/>
                      </a:cxn>
                      <a:cxn ang="0">
                        <a:pos x="105" y="96"/>
                      </a:cxn>
                      <a:cxn ang="0">
                        <a:pos x="137" y="145"/>
                      </a:cxn>
                      <a:cxn ang="0">
                        <a:pos x="143" y="186"/>
                      </a:cxn>
                    </a:cxnLst>
                    <a:rect l="0" t="0" r="r" b="b"/>
                    <a:pathLst>
                      <a:path w="143" h="186">
                        <a:moveTo>
                          <a:pt x="0" y="0"/>
                        </a:moveTo>
                        <a:cubicBezTo>
                          <a:pt x="21" y="17"/>
                          <a:pt x="43" y="35"/>
                          <a:pt x="60" y="51"/>
                        </a:cubicBezTo>
                        <a:cubicBezTo>
                          <a:pt x="77" y="67"/>
                          <a:pt x="92" y="80"/>
                          <a:pt x="105" y="96"/>
                        </a:cubicBezTo>
                        <a:cubicBezTo>
                          <a:pt x="118" y="112"/>
                          <a:pt x="131" y="130"/>
                          <a:pt x="137" y="145"/>
                        </a:cubicBezTo>
                        <a:cubicBezTo>
                          <a:pt x="143" y="160"/>
                          <a:pt x="143" y="173"/>
                          <a:pt x="143" y="186"/>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48" name="Freeform 151"/>
                  <p:cNvSpPr>
                    <a:spLocks/>
                  </p:cNvSpPr>
                  <p:nvPr/>
                </p:nvSpPr>
                <p:spPr bwMode="auto">
                  <a:xfrm>
                    <a:off x="3870" y="1950"/>
                    <a:ext cx="58" cy="138"/>
                  </a:xfrm>
                  <a:custGeom>
                    <a:avLst/>
                    <a:gdLst/>
                    <a:ahLst/>
                    <a:cxnLst>
                      <a:cxn ang="0">
                        <a:pos x="0" y="0"/>
                      </a:cxn>
                      <a:cxn ang="0">
                        <a:pos x="30" y="42"/>
                      </a:cxn>
                      <a:cxn ang="0">
                        <a:pos x="44" y="86"/>
                      </a:cxn>
                      <a:cxn ang="0">
                        <a:pos x="56" y="126"/>
                      </a:cxn>
                      <a:cxn ang="0">
                        <a:pos x="56" y="138"/>
                      </a:cxn>
                    </a:cxnLst>
                    <a:rect l="0" t="0" r="r" b="b"/>
                    <a:pathLst>
                      <a:path w="58" h="138">
                        <a:moveTo>
                          <a:pt x="0" y="0"/>
                        </a:moveTo>
                        <a:cubicBezTo>
                          <a:pt x="11" y="14"/>
                          <a:pt x="23" y="28"/>
                          <a:pt x="30" y="42"/>
                        </a:cubicBezTo>
                        <a:cubicBezTo>
                          <a:pt x="37" y="56"/>
                          <a:pt x="40" y="72"/>
                          <a:pt x="44" y="86"/>
                        </a:cubicBezTo>
                        <a:cubicBezTo>
                          <a:pt x="48" y="100"/>
                          <a:pt x="54" y="117"/>
                          <a:pt x="56" y="126"/>
                        </a:cubicBezTo>
                        <a:cubicBezTo>
                          <a:pt x="58" y="135"/>
                          <a:pt x="57" y="136"/>
                          <a:pt x="56" y="13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49" name="Freeform 152"/>
                  <p:cNvSpPr>
                    <a:spLocks/>
                  </p:cNvSpPr>
                  <p:nvPr/>
                </p:nvSpPr>
                <p:spPr bwMode="auto">
                  <a:xfrm>
                    <a:off x="3836" y="1970"/>
                    <a:ext cx="97" cy="117"/>
                  </a:xfrm>
                  <a:custGeom>
                    <a:avLst/>
                    <a:gdLst/>
                    <a:ahLst/>
                    <a:cxnLst>
                      <a:cxn ang="0">
                        <a:pos x="0" y="0"/>
                      </a:cxn>
                      <a:cxn ang="0">
                        <a:pos x="58" y="42"/>
                      </a:cxn>
                      <a:cxn ang="0">
                        <a:pos x="84" y="78"/>
                      </a:cxn>
                      <a:cxn ang="0">
                        <a:pos x="97" y="117"/>
                      </a:cxn>
                    </a:cxnLst>
                    <a:rect l="0" t="0" r="r" b="b"/>
                    <a:pathLst>
                      <a:path w="97" h="117">
                        <a:moveTo>
                          <a:pt x="0" y="0"/>
                        </a:moveTo>
                        <a:cubicBezTo>
                          <a:pt x="22" y="14"/>
                          <a:pt x="44" y="29"/>
                          <a:pt x="58" y="42"/>
                        </a:cubicBezTo>
                        <a:cubicBezTo>
                          <a:pt x="72" y="55"/>
                          <a:pt x="78" y="66"/>
                          <a:pt x="84" y="78"/>
                        </a:cubicBezTo>
                        <a:cubicBezTo>
                          <a:pt x="90" y="90"/>
                          <a:pt x="93" y="103"/>
                          <a:pt x="97" y="117"/>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50" name="Freeform 153"/>
                  <p:cNvSpPr>
                    <a:spLocks/>
                  </p:cNvSpPr>
                  <p:nvPr/>
                </p:nvSpPr>
                <p:spPr bwMode="auto">
                  <a:xfrm>
                    <a:off x="3860" y="1946"/>
                    <a:ext cx="33" cy="142"/>
                  </a:xfrm>
                  <a:custGeom>
                    <a:avLst/>
                    <a:gdLst/>
                    <a:ahLst/>
                    <a:cxnLst>
                      <a:cxn ang="0">
                        <a:pos x="0" y="0"/>
                      </a:cxn>
                      <a:cxn ang="0">
                        <a:pos x="16" y="72"/>
                      </a:cxn>
                      <a:cxn ang="0">
                        <a:pos x="33" y="142"/>
                      </a:cxn>
                    </a:cxnLst>
                    <a:rect l="0" t="0" r="r" b="b"/>
                    <a:pathLst>
                      <a:path w="33" h="142">
                        <a:moveTo>
                          <a:pt x="0" y="0"/>
                        </a:moveTo>
                        <a:cubicBezTo>
                          <a:pt x="5" y="24"/>
                          <a:pt x="10" y="48"/>
                          <a:pt x="16" y="72"/>
                        </a:cubicBezTo>
                        <a:cubicBezTo>
                          <a:pt x="22" y="96"/>
                          <a:pt x="30" y="129"/>
                          <a:pt x="33" y="14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51" name="Freeform 154"/>
                  <p:cNvSpPr>
                    <a:spLocks/>
                  </p:cNvSpPr>
                  <p:nvPr/>
                </p:nvSpPr>
                <p:spPr bwMode="auto">
                  <a:xfrm>
                    <a:off x="3678" y="1902"/>
                    <a:ext cx="162" cy="204"/>
                  </a:xfrm>
                  <a:custGeom>
                    <a:avLst/>
                    <a:gdLst/>
                    <a:ahLst/>
                    <a:cxnLst>
                      <a:cxn ang="0">
                        <a:pos x="0" y="0"/>
                      </a:cxn>
                      <a:cxn ang="0">
                        <a:pos x="63" y="47"/>
                      </a:cxn>
                      <a:cxn ang="0">
                        <a:pos x="119" y="102"/>
                      </a:cxn>
                      <a:cxn ang="0">
                        <a:pos x="146" y="152"/>
                      </a:cxn>
                      <a:cxn ang="0">
                        <a:pos x="162" y="204"/>
                      </a:cxn>
                    </a:cxnLst>
                    <a:rect l="0" t="0" r="r" b="b"/>
                    <a:pathLst>
                      <a:path w="162" h="204">
                        <a:moveTo>
                          <a:pt x="0" y="0"/>
                        </a:moveTo>
                        <a:cubicBezTo>
                          <a:pt x="21" y="15"/>
                          <a:pt x="43" y="30"/>
                          <a:pt x="63" y="47"/>
                        </a:cubicBezTo>
                        <a:cubicBezTo>
                          <a:pt x="83" y="64"/>
                          <a:pt x="105" y="85"/>
                          <a:pt x="119" y="102"/>
                        </a:cubicBezTo>
                        <a:cubicBezTo>
                          <a:pt x="133" y="119"/>
                          <a:pt x="139" y="135"/>
                          <a:pt x="146" y="152"/>
                        </a:cubicBezTo>
                        <a:cubicBezTo>
                          <a:pt x="153" y="169"/>
                          <a:pt x="157" y="186"/>
                          <a:pt x="162" y="204"/>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52" name="Freeform 155"/>
                  <p:cNvSpPr>
                    <a:spLocks/>
                  </p:cNvSpPr>
                  <p:nvPr/>
                </p:nvSpPr>
                <p:spPr bwMode="auto">
                  <a:xfrm>
                    <a:off x="3692" y="1982"/>
                    <a:ext cx="120" cy="129"/>
                  </a:xfrm>
                  <a:custGeom>
                    <a:avLst/>
                    <a:gdLst/>
                    <a:ahLst/>
                    <a:cxnLst>
                      <a:cxn ang="0">
                        <a:pos x="0" y="0"/>
                      </a:cxn>
                      <a:cxn ang="0">
                        <a:pos x="66" y="36"/>
                      </a:cxn>
                      <a:cxn ang="0">
                        <a:pos x="111" y="88"/>
                      </a:cxn>
                      <a:cxn ang="0">
                        <a:pos x="120" y="129"/>
                      </a:cxn>
                    </a:cxnLst>
                    <a:rect l="0" t="0" r="r" b="b"/>
                    <a:pathLst>
                      <a:path w="120" h="129">
                        <a:moveTo>
                          <a:pt x="0" y="0"/>
                        </a:moveTo>
                        <a:cubicBezTo>
                          <a:pt x="24" y="10"/>
                          <a:pt x="48" y="21"/>
                          <a:pt x="66" y="36"/>
                        </a:cubicBezTo>
                        <a:cubicBezTo>
                          <a:pt x="84" y="51"/>
                          <a:pt x="102" y="73"/>
                          <a:pt x="111" y="88"/>
                        </a:cubicBezTo>
                        <a:cubicBezTo>
                          <a:pt x="120" y="103"/>
                          <a:pt x="120" y="116"/>
                          <a:pt x="120" y="129"/>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53" name="Freeform 156"/>
                  <p:cNvSpPr>
                    <a:spLocks/>
                  </p:cNvSpPr>
                  <p:nvPr/>
                </p:nvSpPr>
                <p:spPr bwMode="auto">
                  <a:xfrm>
                    <a:off x="3735" y="1986"/>
                    <a:ext cx="95" cy="122"/>
                  </a:xfrm>
                  <a:custGeom>
                    <a:avLst/>
                    <a:gdLst/>
                    <a:ahLst/>
                    <a:cxnLst>
                      <a:cxn ang="0">
                        <a:pos x="0" y="0"/>
                      </a:cxn>
                      <a:cxn ang="0">
                        <a:pos x="57" y="33"/>
                      </a:cxn>
                      <a:cxn ang="0">
                        <a:pos x="86" y="80"/>
                      </a:cxn>
                      <a:cxn ang="0">
                        <a:pos x="95" y="122"/>
                      </a:cxn>
                    </a:cxnLst>
                    <a:rect l="0" t="0" r="r" b="b"/>
                    <a:pathLst>
                      <a:path w="95" h="122">
                        <a:moveTo>
                          <a:pt x="0" y="0"/>
                        </a:moveTo>
                        <a:cubicBezTo>
                          <a:pt x="21" y="10"/>
                          <a:pt x="43" y="20"/>
                          <a:pt x="57" y="33"/>
                        </a:cubicBezTo>
                        <a:cubicBezTo>
                          <a:pt x="71" y="46"/>
                          <a:pt x="80" y="65"/>
                          <a:pt x="86" y="80"/>
                        </a:cubicBezTo>
                        <a:cubicBezTo>
                          <a:pt x="92" y="95"/>
                          <a:pt x="93" y="108"/>
                          <a:pt x="95" y="12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54" name="Freeform 157"/>
                  <p:cNvSpPr>
                    <a:spLocks/>
                  </p:cNvSpPr>
                  <p:nvPr/>
                </p:nvSpPr>
                <p:spPr bwMode="auto">
                  <a:xfrm>
                    <a:off x="3705" y="1949"/>
                    <a:ext cx="135" cy="157"/>
                  </a:xfrm>
                  <a:custGeom>
                    <a:avLst/>
                    <a:gdLst/>
                    <a:ahLst/>
                    <a:cxnLst>
                      <a:cxn ang="0">
                        <a:pos x="0" y="0"/>
                      </a:cxn>
                      <a:cxn ang="0">
                        <a:pos x="87" y="58"/>
                      </a:cxn>
                      <a:cxn ang="0">
                        <a:pos x="123" y="117"/>
                      </a:cxn>
                      <a:cxn ang="0">
                        <a:pos x="135" y="157"/>
                      </a:cxn>
                    </a:cxnLst>
                    <a:rect l="0" t="0" r="r" b="b"/>
                    <a:pathLst>
                      <a:path w="135" h="157">
                        <a:moveTo>
                          <a:pt x="0" y="0"/>
                        </a:moveTo>
                        <a:cubicBezTo>
                          <a:pt x="33" y="19"/>
                          <a:pt x="67" y="39"/>
                          <a:pt x="87" y="58"/>
                        </a:cubicBezTo>
                        <a:cubicBezTo>
                          <a:pt x="107" y="77"/>
                          <a:pt x="115" y="101"/>
                          <a:pt x="123" y="117"/>
                        </a:cubicBezTo>
                        <a:cubicBezTo>
                          <a:pt x="131" y="133"/>
                          <a:pt x="133" y="145"/>
                          <a:pt x="135" y="157"/>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55" name="Freeform 158"/>
                  <p:cNvSpPr>
                    <a:spLocks/>
                  </p:cNvSpPr>
                  <p:nvPr/>
                </p:nvSpPr>
                <p:spPr bwMode="auto">
                  <a:xfrm>
                    <a:off x="3713" y="2006"/>
                    <a:ext cx="99" cy="103"/>
                  </a:xfrm>
                  <a:custGeom>
                    <a:avLst/>
                    <a:gdLst/>
                    <a:ahLst/>
                    <a:cxnLst>
                      <a:cxn ang="0">
                        <a:pos x="0" y="0"/>
                      </a:cxn>
                      <a:cxn ang="0">
                        <a:pos x="54" y="31"/>
                      </a:cxn>
                      <a:cxn ang="0">
                        <a:pos x="79" y="69"/>
                      </a:cxn>
                      <a:cxn ang="0">
                        <a:pos x="99" y="103"/>
                      </a:cxn>
                    </a:cxnLst>
                    <a:rect l="0" t="0" r="r" b="b"/>
                    <a:pathLst>
                      <a:path w="99" h="103">
                        <a:moveTo>
                          <a:pt x="0" y="0"/>
                        </a:moveTo>
                        <a:cubicBezTo>
                          <a:pt x="20" y="9"/>
                          <a:pt x="41" y="19"/>
                          <a:pt x="54" y="31"/>
                        </a:cubicBezTo>
                        <a:cubicBezTo>
                          <a:pt x="67" y="43"/>
                          <a:pt x="71" y="57"/>
                          <a:pt x="79" y="69"/>
                        </a:cubicBezTo>
                        <a:cubicBezTo>
                          <a:pt x="87" y="81"/>
                          <a:pt x="93" y="92"/>
                          <a:pt x="99" y="103"/>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56" name="Freeform 159"/>
                  <p:cNvSpPr>
                    <a:spLocks/>
                  </p:cNvSpPr>
                  <p:nvPr/>
                </p:nvSpPr>
                <p:spPr bwMode="auto">
                  <a:xfrm>
                    <a:off x="3843" y="1997"/>
                    <a:ext cx="76" cy="93"/>
                  </a:xfrm>
                  <a:custGeom>
                    <a:avLst/>
                    <a:gdLst/>
                    <a:ahLst/>
                    <a:cxnLst>
                      <a:cxn ang="0">
                        <a:pos x="0" y="0"/>
                      </a:cxn>
                      <a:cxn ang="0">
                        <a:pos x="45" y="24"/>
                      </a:cxn>
                      <a:cxn ang="0">
                        <a:pos x="71" y="69"/>
                      </a:cxn>
                      <a:cxn ang="0">
                        <a:pos x="75" y="93"/>
                      </a:cxn>
                    </a:cxnLst>
                    <a:rect l="0" t="0" r="r" b="b"/>
                    <a:pathLst>
                      <a:path w="76" h="93">
                        <a:moveTo>
                          <a:pt x="0" y="0"/>
                        </a:moveTo>
                        <a:cubicBezTo>
                          <a:pt x="16" y="6"/>
                          <a:pt x="33" y="13"/>
                          <a:pt x="45" y="24"/>
                        </a:cubicBezTo>
                        <a:cubicBezTo>
                          <a:pt x="57" y="35"/>
                          <a:pt x="66" y="58"/>
                          <a:pt x="71" y="69"/>
                        </a:cubicBezTo>
                        <a:cubicBezTo>
                          <a:pt x="76" y="80"/>
                          <a:pt x="75" y="86"/>
                          <a:pt x="75" y="93"/>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57" name="Freeform 160"/>
                  <p:cNvSpPr>
                    <a:spLocks/>
                  </p:cNvSpPr>
                  <p:nvPr/>
                </p:nvSpPr>
                <p:spPr bwMode="auto">
                  <a:xfrm>
                    <a:off x="3877" y="1959"/>
                    <a:ext cx="70" cy="134"/>
                  </a:xfrm>
                  <a:custGeom>
                    <a:avLst/>
                    <a:gdLst/>
                    <a:ahLst/>
                    <a:cxnLst>
                      <a:cxn ang="0">
                        <a:pos x="70" y="0"/>
                      </a:cxn>
                      <a:cxn ang="0">
                        <a:pos x="32" y="45"/>
                      </a:cxn>
                      <a:cxn ang="0">
                        <a:pos x="4" y="92"/>
                      </a:cxn>
                      <a:cxn ang="0">
                        <a:pos x="8" y="134"/>
                      </a:cxn>
                    </a:cxnLst>
                    <a:rect l="0" t="0" r="r" b="b"/>
                    <a:pathLst>
                      <a:path w="70" h="134">
                        <a:moveTo>
                          <a:pt x="70" y="0"/>
                        </a:moveTo>
                        <a:cubicBezTo>
                          <a:pt x="56" y="15"/>
                          <a:pt x="43" y="30"/>
                          <a:pt x="32" y="45"/>
                        </a:cubicBezTo>
                        <a:cubicBezTo>
                          <a:pt x="21" y="60"/>
                          <a:pt x="8" y="77"/>
                          <a:pt x="4" y="92"/>
                        </a:cubicBezTo>
                        <a:cubicBezTo>
                          <a:pt x="0" y="107"/>
                          <a:pt x="4" y="120"/>
                          <a:pt x="8" y="134"/>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58" name="Freeform 161"/>
                  <p:cNvSpPr>
                    <a:spLocks/>
                  </p:cNvSpPr>
                  <p:nvPr/>
                </p:nvSpPr>
                <p:spPr bwMode="auto">
                  <a:xfrm>
                    <a:off x="3783" y="1970"/>
                    <a:ext cx="80" cy="132"/>
                  </a:xfrm>
                  <a:custGeom>
                    <a:avLst/>
                    <a:gdLst/>
                    <a:ahLst/>
                    <a:cxnLst>
                      <a:cxn ang="0">
                        <a:pos x="0" y="0"/>
                      </a:cxn>
                      <a:cxn ang="0">
                        <a:pos x="39" y="21"/>
                      </a:cxn>
                      <a:cxn ang="0">
                        <a:pos x="74" y="78"/>
                      </a:cxn>
                      <a:cxn ang="0">
                        <a:pos x="78" y="132"/>
                      </a:cxn>
                    </a:cxnLst>
                    <a:rect l="0" t="0" r="r" b="b"/>
                    <a:pathLst>
                      <a:path w="80" h="132">
                        <a:moveTo>
                          <a:pt x="0" y="0"/>
                        </a:moveTo>
                        <a:cubicBezTo>
                          <a:pt x="13" y="4"/>
                          <a:pt x="27" y="8"/>
                          <a:pt x="39" y="21"/>
                        </a:cubicBezTo>
                        <a:cubicBezTo>
                          <a:pt x="51" y="34"/>
                          <a:pt x="68" y="60"/>
                          <a:pt x="74" y="78"/>
                        </a:cubicBezTo>
                        <a:cubicBezTo>
                          <a:pt x="80" y="96"/>
                          <a:pt x="79" y="114"/>
                          <a:pt x="78" y="13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59" name="Freeform 162"/>
                  <p:cNvSpPr>
                    <a:spLocks/>
                  </p:cNvSpPr>
                  <p:nvPr/>
                </p:nvSpPr>
                <p:spPr bwMode="auto">
                  <a:xfrm>
                    <a:off x="3783" y="1986"/>
                    <a:ext cx="56" cy="116"/>
                  </a:xfrm>
                  <a:custGeom>
                    <a:avLst/>
                    <a:gdLst/>
                    <a:ahLst/>
                    <a:cxnLst>
                      <a:cxn ang="0">
                        <a:pos x="0" y="0"/>
                      </a:cxn>
                      <a:cxn ang="0">
                        <a:pos x="24" y="8"/>
                      </a:cxn>
                      <a:cxn ang="0">
                        <a:pos x="52" y="44"/>
                      </a:cxn>
                      <a:cxn ang="0">
                        <a:pos x="51" y="116"/>
                      </a:cxn>
                    </a:cxnLst>
                    <a:rect l="0" t="0" r="r" b="b"/>
                    <a:pathLst>
                      <a:path w="56" h="116">
                        <a:moveTo>
                          <a:pt x="0" y="0"/>
                        </a:moveTo>
                        <a:cubicBezTo>
                          <a:pt x="7" y="0"/>
                          <a:pt x="15" y="1"/>
                          <a:pt x="24" y="8"/>
                        </a:cubicBezTo>
                        <a:cubicBezTo>
                          <a:pt x="33" y="15"/>
                          <a:pt x="48" y="26"/>
                          <a:pt x="52" y="44"/>
                        </a:cubicBezTo>
                        <a:cubicBezTo>
                          <a:pt x="56" y="62"/>
                          <a:pt x="53" y="89"/>
                          <a:pt x="51" y="116"/>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60" name="Freeform 163"/>
                  <p:cNvSpPr>
                    <a:spLocks/>
                  </p:cNvSpPr>
                  <p:nvPr/>
                </p:nvSpPr>
                <p:spPr bwMode="auto">
                  <a:xfrm>
                    <a:off x="3813" y="2016"/>
                    <a:ext cx="101" cy="72"/>
                  </a:xfrm>
                  <a:custGeom>
                    <a:avLst/>
                    <a:gdLst/>
                    <a:ahLst/>
                    <a:cxnLst>
                      <a:cxn ang="0">
                        <a:pos x="0" y="0"/>
                      </a:cxn>
                      <a:cxn ang="0">
                        <a:pos x="54" y="12"/>
                      </a:cxn>
                      <a:cxn ang="0">
                        <a:pos x="83" y="39"/>
                      </a:cxn>
                      <a:cxn ang="0">
                        <a:pos x="101" y="72"/>
                      </a:cxn>
                    </a:cxnLst>
                    <a:rect l="0" t="0" r="r" b="b"/>
                    <a:pathLst>
                      <a:path w="101" h="72">
                        <a:moveTo>
                          <a:pt x="0" y="0"/>
                        </a:moveTo>
                        <a:cubicBezTo>
                          <a:pt x="20" y="3"/>
                          <a:pt x="40" y="6"/>
                          <a:pt x="54" y="12"/>
                        </a:cubicBezTo>
                        <a:cubicBezTo>
                          <a:pt x="68" y="18"/>
                          <a:pt x="75" y="29"/>
                          <a:pt x="83" y="39"/>
                        </a:cubicBezTo>
                        <a:cubicBezTo>
                          <a:pt x="91" y="49"/>
                          <a:pt x="96" y="60"/>
                          <a:pt x="101" y="7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grpSp>
          </p:grpSp>
          <p:grpSp>
            <p:nvGrpSpPr>
              <p:cNvPr id="28" name="Group 164"/>
              <p:cNvGrpSpPr>
                <a:grpSpLocks/>
              </p:cNvGrpSpPr>
              <p:nvPr/>
            </p:nvGrpSpPr>
            <p:grpSpPr bwMode="auto">
              <a:xfrm rot="249578">
                <a:off x="4691096" y="3216279"/>
                <a:ext cx="701679" cy="347663"/>
                <a:chOff x="3674" y="1889"/>
                <a:chExt cx="442" cy="219"/>
              </a:xfrm>
              <a:grpFill/>
            </p:grpSpPr>
            <p:grpSp>
              <p:nvGrpSpPr>
                <p:cNvPr id="29" name="Group 165"/>
                <p:cNvGrpSpPr>
                  <a:grpSpLocks/>
                </p:cNvGrpSpPr>
                <p:nvPr/>
              </p:nvGrpSpPr>
              <p:grpSpPr bwMode="auto">
                <a:xfrm>
                  <a:off x="3883" y="1897"/>
                  <a:ext cx="233" cy="203"/>
                  <a:chOff x="3883" y="1897"/>
                  <a:chExt cx="233" cy="203"/>
                </a:xfrm>
                <a:grpFill/>
              </p:grpSpPr>
              <p:grpSp>
                <p:nvGrpSpPr>
                  <p:cNvPr id="30" name="Group 166"/>
                  <p:cNvGrpSpPr>
                    <a:grpSpLocks/>
                  </p:cNvGrpSpPr>
                  <p:nvPr/>
                </p:nvGrpSpPr>
                <p:grpSpPr bwMode="auto">
                  <a:xfrm>
                    <a:off x="3959" y="1931"/>
                    <a:ext cx="87" cy="153"/>
                    <a:chOff x="3957" y="1937"/>
                    <a:chExt cx="87" cy="153"/>
                  </a:xfrm>
                  <a:grpFill/>
                </p:grpSpPr>
                <p:sp>
                  <p:nvSpPr>
                    <p:cNvPr id="234" name="Freeform 167"/>
                    <p:cNvSpPr>
                      <a:spLocks/>
                    </p:cNvSpPr>
                    <p:nvPr/>
                  </p:nvSpPr>
                  <p:spPr bwMode="auto">
                    <a:xfrm>
                      <a:off x="3986" y="1955"/>
                      <a:ext cx="36" cy="120"/>
                    </a:xfrm>
                    <a:custGeom>
                      <a:avLst/>
                      <a:gdLst/>
                      <a:ahLst/>
                      <a:cxnLst>
                        <a:cxn ang="0">
                          <a:pos x="0" y="0"/>
                        </a:cxn>
                        <a:cxn ang="0">
                          <a:pos x="16" y="45"/>
                        </a:cxn>
                        <a:cxn ang="0">
                          <a:pos x="25" y="81"/>
                        </a:cxn>
                        <a:cxn ang="0">
                          <a:pos x="36" y="120"/>
                        </a:cxn>
                      </a:cxnLst>
                      <a:rect l="0" t="0" r="r" b="b"/>
                      <a:pathLst>
                        <a:path w="36" h="120">
                          <a:moveTo>
                            <a:pt x="0" y="0"/>
                          </a:moveTo>
                          <a:cubicBezTo>
                            <a:pt x="6" y="15"/>
                            <a:pt x="12" y="31"/>
                            <a:pt x="16" y="45"/>
                          </a:cubicBezTo>
                          <a:cubicBezTo>
                            <a:pt x="20" y="59"/>
                            <a:pt x="22" y="69"/>
                            <a:pt x="25" y="81"/>
                          </a:cubicBezTo>
                          <a:cubicBezTo>
                            <a:pt x="28" y="93"/>
                            <a:pt x="32" y="106"/>
                            <a:pt x="36" y="12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35" name="Freeform 168"/>
                    <p:cNvSpPr>
                      <a:spLocks/>
                    </p:cNvSpPr>
                    <p:nvPr/>
                  </p:nvSpPr>
                  <p:spPr bwMode="auto">
                    <a:xfrm>
                      <a:off x="3958" y="1937"/>
                      <a:ext cx="52" cy="137"/>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36" name="Freeform 169"/>
                    <p:cNvSpPr>
                      <a:spLocks/>
                    </p:cNvSpPr>
                    <p:nvPr/>
                  </p:nvSpPr>
                  <p:spPr bwMode="auto">
                    <a:xfrm>
                      <a:off x="3966" y="1952"/>
                      <a:ext cx="36" cy="128"/>
                    </a:xfrm>
                    <a:custGeom>
                      <a:avLst/>
                      <a:gdLst/>
                      <a:ahLst/>
                      <a:cxnLst>
                        <a:cxn ang="0">
                          <a:pos x="0" y="0"/>
                        </a:cxn>
                        <a:cxn ang="0">
                          <a:pos x="20" y="48"/>
                        </a:cxn>
                        <a:cxn ang="0">
                          <a:pos x="30" y="85"/>
                        </a:cxn>
                        <a:cxn ang="0">
                          <a:pos x="36" y="128"/>
                        </a:cxn>
                      </a:cxnLst>
                      <a:rect l="0" t="0" r="r" b="b"/>
                      <a:pathLst>
                        <a:path w="36" h="128">
                          <a:moveTo>
                            <a:pt x="0" y="0"/>
                          </a:moveTo>
                          <a:cubicBezTo>
                            <a:pt x="3" y="8"/>
                            <a:pt x="15" y="34"/>
                            <a:pt x="20" y="48"/>
                          </a:cubicBezTo>
                          <a:cubicBezTo>
                            <a:pt x="25" y="62"/>
                            <a:pt x="27" y="72"/>
                            <a:pt x="30" y="85"/>
                          </a:cubicBezTo>
                          <a:cubicBezTo>
                            <a:pt x="33" y="98"/>
                            <a:pt x="35" y="119"/>
                            <a:pt x="36" y="12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37" name="Freeform 170"/>
                    <p:cNvSpPr>
                      <a:spLocks/>
                    </p:cNvSpPr>
                    <p:nvPr/>
                  </p:nvSpPr>
                  <p:spPr bwMode="auto">
                    <a:xfrm>
                      <a:off x="3957" y="1970"/>
                      <a:ext cx="36" cy="120"/>
                    </a:xfrm>
                    <a:custGeom>
                      <a:avLst/>
                      <a:gdLst/>
                      <a:ahLst/>
                      <a:cxnLst>
                        <a:cxn ang="0">
                          <a:pos x="0" y="0"/>
                        </a:cxn>
                        <a:cxn ang="0">
                          <a:pos x="16" y="45"/>
                        </a:cxn>
                        <a:cxn ang="0">
                          <a:pos x="25" y="81"/>
                        </a:cxn>
                        <a:cxn ang="0">
                          <a:pos x="36" y="120"/>
                        </a:cxn>
                      </a:cxnLst>
                      <a:rect l="0" t="0" r="r" b="b"/>
                      <a:pathLst>
                        <a:path w="36" h="120">
                          <a:moveTo>
                            <a:pt x="0" y="0"/>
                          </a:moveTo>
                          <a:cubicBezTo>
                            <a:pt x="6" y="15"/>
                            <a:pt x="12" y="31"/>
                            <a:pt x="16" y="45"/>
                          </a:cubicBezTo>
                          <a:cubicBezTo>
                            <a:pt x="20" y="59"/>
                            <a:pt x="22" y="69"/>
                            <a:pt x="25" y="81"/>
                          </a:cubicBezTo>
                          <a:cubicBezTo>
                            <a:pt x="28" y="93"/>
                            <a:pt x="32" y="106"/>
                            <a:pt x="36" y="12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38" name="Freeform 171"/>
                    <p:cNvSpPr>
                      <a:spLocks/>
                    </p:cNvSpPr>
                    <p:nvPr/>
                  </p:nvSpPr>
                  <p:spPr bwMode="auto">
                    <a:xfrm>
                      <a:off x="3969" y="1962"/>
                      <a:ext cx="75" cy="117"/>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grpSp>
              <p:grpSp>
                <p:nvGrpSpPr>
                  <p:cNvPr id="31" name="Group 172"/>
                  <p:cNvGrpSpPr>
                    <a:grpSpLocks/>
                  </p:cNvGrpSpPr>
                  <p:nvPr/>
                </p:nvGrpSpPr>
                <p:grpSpPr bwMode="auto">
                  <a:xfrm>
                    <a:off x="3883" y="1897"/>
                    <a:ext cx="233" cy="203"/>
                    <a:chOff x="3883" y="1897"/>
                    <a:chExt cx="233" cy="203"/>
                  </a:xfrm>
                  <a:grpFill/>
                </p:grpSpPr>
                <p:sp>
                  <p:nvSpPr>
                    <p:cNvPr id="224" name="Freeform 173"/>
                    <p:cNvSpPr>
                      <a:spLocks/>
                    </p:cNvSpPr>
                    <p:nvPr/>
                  </p:nvSpPr>
                  <p:spPr bwMode="auto">
                    <a:xfrm>
                      <a:off x="4032" y="1968"/>
                      <a:ext cx="84" cy="105"/>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25" name="Freeform 174"/>
                    <p:cNvSpPr>
                      <a:spLocks/>
                    </p:cNvSpPr>
                    <p:nvPr/>
                  </p:nvSpPr>
                  <p:spPr bwMode="auto">
                    <a:xfrm>
                      <a:off x="4018" y="1988"/>
                      <a:ext cx="57" cy="87"/>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26" name="Freeform 175"/>
                    <p:cNvSpPr>
                      <a:spLocks/>
                    </p:cNvSpPr>
                    <p:nvPr/>
                  </p:nvSpPr>
                  <p:spPr bwMode="auto">
                    <a:xfrm>
                      <a:off x="4008" y="1937"/>
                      <a:ext cx="102" cy="135"/>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27" name="Freeform 176"/>
                    <p:cNvSpPr>
                      <a:spLocks/>
                    </p:cNvSpPr>
                    <p:nvPr/>
                  </p:nvSpPr>
                  <p:spPr bwMode="auto">
                    <a:xfrm>
                      <a:off x="3982" y="1994"/>
                      <a:ext cx="57" cy="87"/>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28" name="Freeform 177"/>
                    <p:cNvSpPr>
                      <a:spLocks/>
                    </p:cNvSpPr>
                    <p:nvPr/>
                  </p:nvSpPr>
                  <p:spPr bwMode="auto">
                    <a:xfrm>
                      <a:off x="3967" y="1928"/>
                      <a:ext cx="109" cy="153"/>
                    </a:xfrm>
                    <a:custGeom>
                      <a:avLst/>
                      <a:gdLst/>
                      <a:ahLst/>
                      <a:cxnLst>
                        <a:cxn ang="0">
                          <a:pos x="0" y="153"/>
                        </a:cxn>
                        <a:cxn ang="0">
                          <a:pos x="22" y="102"/>
                        </a:cxn>
                        <a:cxn ang="0">
                          <a:pos x="53" y="55"/>
                        </a:cxn>
                        <a:cxn ang="0">
                          <a:pos x="109" y="0"/>
                        </a:cxn>
                      </a:cxnLst>
                      <a:rect l="0" t="0" r="r" b="b"/>
                      <a:pathLst>
                        <a:path w="109" h="153">
                          <a:moveTo>
                            <a:pt x="0" y="153"/>
                          </a:moveTo>
                          <a:cubicBezTo>
                            <a:pt x="4" y="145"/>
                            <a:pt x="13" y="118"/>
                            <a:pt x="22" y="102"/>
                          </a:cubicBezTo>
                          <a:cubicBezTo>
                            <a:pt x="31" y="86"/>
                            <a:pt x="39" y="72"/>
                            <a:pt x="53" y="55"/>
                          </a:cubicBezTo>
                          <a:cubicBezTo>
                            <a:pt x="67" y="38"/>
                            <a:pt x="97" y="11"/>
                            <a:pt x="109"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29" name="Freeform 178"/>
                    <p:cNvSpPr>
                      <a:spLocks/>
                    </p:cNvSpPr>
                    <p:nvPr/>
                  </p:nvSpPr>
                  <p:spPr bwMode="auto">
                    <a:xfrm>
                      <a:off x="3905" y="1963"/>
                      <a:ext cx="102" cy="135"/>
                    </a:xfrm>
                    <a:custGeom>
                      <a:avLst/>
                      <a:gdLst/>
                      <a:ahLst/>
                      <a:cxnLst>
                        <a:cxn ang="0">
                          <a:pos x="0" y="135"/>
                        </a:cxn>
                        <a:cxn ang="0">
                          <a:pos x="19" y="83"/>
                        </a:cxn>
                        <a:cxn ang="0">
                          <a:pos x="49" y="44"/>
                        </a:cxn>
                        <a:cxn ang="0">
                          <a:pos x="102" y="0"/>
                        </a:cxn>
                      </a:cxnLst>
                      <a:rect l="0" t="0" r="r" b="b"/>
                      <a:pathLst>
                        <a:path w="102" h="135">
                          <a:moveTo>
                            <a:pt x="0" y="135"/>
                          </a:moveTo>
                          <a:cubicBezTo>
                            <a:pt x="3" y="126"/>
                            <a:pt x="11" y="98"/>
                            <a:pt x="19" y="83"/>
                          </a:cubicBezTo>
                          <a:cubicBezTo>
                            <a:pt x="27" y="68"/>
                            <a:pt x="35" y="58"/>
                            <a:pt x="49" y="44"/>
                          </a:cubicBezTo>
                          <a:cubicBezTo>
                            <a:pt x="63" y="30"/>
                            <a:pt x="91" y="9"/>
                            <a:pt x="102"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30" name="Freeform 179"/>
                    <p:cNvSpPr>
                      <a:spLocks/>
                    </p:cNvSpPr>
                    <p:nvPr/>
                  </p:nvSpPr>
                  <p:spPr bwMode="auto">
                    <a:xfrm>
                      <a:off x="3912" y="1934"/>
                      <a:ext cx="36" cy="151"/>
                    </a:xfrm>
                    <a:custGeom>
                      <a:avLst/>
                      <a:gdLst/>
                      <a:ahLst/>
                      <a:cxnLst>
                        <a:cxn ang="0">
                          <a:pos x="0" y="0"/>
                        </a:cxn>
                        <a:cxn ang="0">
                          <a:pos x="20" y="48"/>
                        </a:cxn>
                        <a:cxn ang="0">
                          <a:pos x="30" y="85"/>
                        </a:cxn>
                        <a:cxn ang="0">
                          <a:pos x="36" y="128"/>
                        </a:cxn>
                      </a:cxnLst>
                      <a:rect l="0" t="0" r="r" b="b"/>
                      <a:pathLst>
                        <a:path w="36" h="128">
                          <a:moveTo>
                            <a:pt x="0" y="0"/>
                          </a:moveTo>
                          <a:cubicBezTo>
                            <a:pt x="3" y="8"/>
                            <a:pt x="15" y="34"/>
                            <a:pt x="20" y="48"/>
                          </a:cubicBezTo>
                          <a:cubicBezTo>
                            <a:pt x="25" y="62"/>
                            <a:pt x="27" y="72"/>
                            <a:pt x="30" y="85"/>
                          </a:cubicBezTo>
                          <a:cubicBezTo>
                            <a:pt x="33" y="98"/>
                            <a:pt x="35" y="119"/>
                            <a:pt x="36" y="12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31" name="Freeform 180"/>
                    <p:cNvSpPr>
                      <a:spLocks/>
                    </p:cNvSpPr>
                    <p:nvPr/>
                  </p:nvSpPr>
                  <p:spPr bwMode="auto">
                    <a:xfrm>
                      <a:off x="3906" y="1980"/>
                      <a:ext cx="57" cy="112"/>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32" name="Freeform 181"/>
                    <p:cNvSpPr>
                      <a:spLocks/>
                    </p:cNvSpPr>
                    <p:nvPr/>
                  </p:nvSpPr>
                  <p:spPr bwMode="auto">
                    <a:xfrm>
                      <a:off x="3883" y="1925"/>
                      <a:ext cx="120" cy="175"/>
                    </a:xfrm>
                    <a:custGeom>
                      <a:avLst/>
                      <a:gdLst/>
                      <a:ahLst/>
                      <a:cxnLst>
                        <a:cxn ang="0">
                          <a:pos x="0" y="175"/>
                        </a:cxn>
                        <a:cxn ang="0">
                          <a:pos x="22" y="115"/>
                        </a:cxn>
                        <a:cxn ang="0">
                          <a:pos x="55" y="61"/>
                        </a:cxn>
                        <a:cxn ang="0">
                          <a:pos x="120" y="0"/>
                        </a:cxn>
                      </a:cxnLst>
                      <a:rect l="0" t="0" r="r" b="b"/>
                      <a:pathLst>
                        <a:path w="120" h="175">
                          <a:moveTo>
                            <a:pt x="0" y="175"/>
                          </a:moveTo>
                          <a:cubicBezTo>
                            <a:pt x="4" y="165"/>
                            <a:pt x="13" y="134"/>
                            <a:pt x="22" y="115"/>
                          </a:cubicBezTo>
                          <a:cubicBezTo>
                            <a:pt x="31" y="96"/>
                            <a:pt x="39" y="80"/>
                            <a:pt x="55" y="61"/>
                          </a:cubicBezTo>
                          <a:cubicBezTo>
                            <a:pt x="71" y="42"/>
                            <a:pt x="107" y="13"/>
                            <a:pt x="120"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33" name="Freeform 182"/>
                    <p:cNvSpPr>
                      <a:spLocks/>
                    </p:cNvSpPr>
                    <p:nvPr/>
                  </p:nvSpPr>
                  <p:spPr bwMode="auto">
                    <a:xfrm>
                      <a:off x="3895" y="1897"/>
                      <a:ext cx="79" cy="185"/>
                    </a:xfrm>
                    <a:custGeom>
                      <a:avLst/>
                      <a:gdLst/>
                      <a:ahLst/>
                      <a:cxnLst>
                        <a:cxn ang="0">
                          <a:pos x="0" y="153"/>
                        </a:cxn>
                        <a:cxn ang="0">
                          <a:pos x="22" y="102"/>
                        </a:cxn>
                        <a:cxn ang="0">
                          <a:pos x="53" y="55"/>
                        </a:cxn>
                        <a:cxn ang="0">
                          <a:pos x="109" y="0"/>
                        </a:cxn>
                      </a:cxnLst>
                      <a:rect l="0" t="0" r="r" b="b"/>
                      <a:pathLst>
                        <a:path w="109" h="153">
                          <a:moveTo>
                            <a:pt x="0" y="153"/>
                          </a:moveTo>
                          <a:cubicBezTo>
                            <a:pt x="4" y="145"/>
                            <a:pt x="13" y="118"/>
                            <a:pt x="22" y="102"/>
                          </a:cubicBezTo>
                          <a:cubicBezTo>
                            <a:pt x="31" y="86"/>
                            <a:pt x="39" y="72"/>
                            <a:pt x="53" y="55"/>
                          </a:cubicBezTo>
                          <a:cubicBezTo>
                            <a:pt x="67" y="38"/>
                            <a:pt x="97" y="11"/>
                            <a:pt x="109"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grpSp>
            </p:grpSp>
            <p:grpSp>
              <p:nvGrpSpPr>
                <p:cNvPr id="96" name="Group 183"/>
                <p:cNvGrpSpPr>
                  <a:grpSpLocks/>
                </p:cNvGrpSpPr>
                <p:nvPr/>
              </p:nvGrpSpPr>
              <p:grpSpPr bwMode="auto">
                <a:xfrm>
                  <a:off x="3674" y="1889"/>
                  <a:ext cx="287" cy="219"/>
                  <a:chOff x="3678" y="1892"/>
                  <a:chExt cx="287" cy="219"/>
                </a:xfrm>
                <a:grpFill/>
              </p:grpSpPr>
              <p:sp>
                <p:nvSpPr>
                  <p:cNvPr id="203" name="Freeform 185"/>
                  <p:cNvSpPr>
                    <a:spLocks/>
                  </p:cNvSpPr>
                  <p:nvPr/>
                </p:nvSpPr>
                <p:spPr bwMode="auto">
                  <a:xfrm>
                    <a:off x="3846" y="1923"/>
                    <a:ext cx="119" cy="180"/>
                  </a:xfrm>
                  <a:custGeom>
                    <a:avLst/>
                    <a:gdLst/>
                    <a:ahLst/>
                    <a:cxnLst>
                      <a:cxn ang="0">
                        <a:pos x="119" y="0"/>
                      </a:cxn>
                      <a:cxn ang="0">
                        <a:pos x="81" y="32"/>
                      </a:cxn>
                      <a:cxn ang="0">
                        <a:pos x="54" y="65"/>
                      </a:cxn>
                      <a:cxn ang="0">
                        <a:pos x="26" y="105"/>
                      </a:cxn>
                      <a:cxn ang="0">
                        <a:pos x="9" y="141"/>
                      </a:cxn>
                      <a:cxn ang="0">
                        <a:pos x="0" y="180"/>
                      </a:cxn>
                    </a:cxnLst>
                    <a:rect l="0" t="0" r="r" b="b"/>
                    <a:pathLst>
                      <a:path w="119" h="180">
                        <a:moveTo>
                          <a:pt x="119" y="0"/>
                        </a:moveTo>
                        <a:cubicBezTo>
                          <a:pt x="105" y="10"/>
                          <a:pt x="92" y="21"/>
                          <a:pt x="81" y="32"/>
                        </a:cubicBezTo>
                        <a:cubicBezTo>
                          <a:pt x="70" y="43"/>
                          <a:pt x="63" y="53"/>
                          <a:pt x="54" y="65"/>
                        </a:cubicBezTo>
                        <a:cubicBezTo>
                          <a:pt x="45" y="77"/>
                          <a:pt x="33" y="93"/>
                          <a:pt x="26" y="105"/>
                        </a:cubicBezTo>
                        <a:cubicBezTo>
                          <a:pt x="19" y="117"/>
                          <a:pt x="13" y="129"/>
                          <a:pt x="9" y="141"/>
                        </a:cubicBezTo>
                        <a:cubicBezTo>
                          <a:pt x="5" y="153"/>
                          <a:pt x="2" y="166"/>
                          <a:pt x="0" y="18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04" name="Freeform 186"/>
                  <p:cNvSpPr>
                    <a:spLocks/>
                  </p:cNvSpPr>
                  <p:nvPr/>
                </p:nvSpPr>
                <p:spPr bwMode="auto">
                  <a:xfrm>
                    <a:off x="3853" y="1929"/>
                    <a:ext cx="43" cy="174"/>
                  </a:xfrm>
                  <a:custGeom>
                    <a:avLst/>
                    <a:gdLst/>
                    <a:ahLst/>
                    <a:cxnLst>
                      <a:cxn ang="0">
                        <a:pos x="43" y="0"/>
                      </a:cxn>
                      <a:cxn ang="0">
                        <a:pos x="20" y="44"/>
                      </a:cxn>
                      <a:cxn ang="0">
                        <a:pos x="8" y="93"/>
                      </a:cxn>
                      <a:cxn ang="0">
                        <a:pos x="1" y="129"/>
                      </a:cxn>
                      <a:cxn ang="0">
                        <a:pos x="1" y="158"/>
                      </a:cxn>
                      <a:cxn ang="0">
                        <a:pos x="2" y="174"/>
                      </a:cxn>
                    </a:cxnLst>
                    <a:rect l="0" t="0" r="r" b="b"/>
                    <a:pathLst>
                      <a:path w="43" h="174">
                        <a:moveTo>
                          <a:pt x="43" y="0"/>
                        </a:moveTo>
                        <a:cubicBezTo>
                          <a:pt x="34" y="14"/>
                          <a:pt x="26" y="29"/>
                          <a:pt x="20" y="44"/>
                        </a:cubicBezTo>
                        <a:cubicBezTo>
                          <a:pt x="14" y="59"/>
                          <a:pt x="11" y="79"/>
                          <a:pt x="8" y="93"/>
                        </a:cubicBezTo>
                        <a:cubicBezTo>
                          <a:pt x="5" y="107"/>
                          <a:pt x="2" y="118"/>
                          <a:pt x="1" y="129"/>
                        </a:cubicBezTo>
                        <a:cubicBezTo>
                          <a:pt x="0" y="140"/>
                          <a:pt x="1" y="151"/>
                          <a:pt x="1" y="158"/>
                        </a:cubicBezTo>
                        <a:cubicBezTo>
                          <a:pt x="1" y="165"/>
                          <a:pt x="1" y="169"/>
                          <a:pt x="2" y="174"/>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06" name="Freeform 188"/>
                  <p:cNvSpPr>
                    <a:spLocks/>
                  </p:cNvSpPr>
                  <p:nvPr/>
                </p:nvSpPr>
                <p:spPr bwMode="auto">
                  <a:xfrm>
                    <a:off x="3791" y="1911"/>
                    <a:ext cx="150" cy="168"/>
                  </a:xfrm>
                  <a:custGeom>
                    <a:avLst/>
                    <a:gdLst/>
                    <a:ahLst/>
                    <a:cxnLst>
                      <a:cxn ang="0">
                        <a:pos x="0" y="0"/>
                      </a:cxn>
                      <a:cxn ang="0">
                        <a:pos x="64" y="47"/>
                      </a:cxn>
                      <a:cxn ang="0">
                        <a:pos x="109" y="95"/>
                      </a:cxn>
                      <a:cxn ang="0">
                        <a:pos x="135" y="129"/>
                      </a:cxn>
                      <a:cxn ang="0">
                        <a:pos x="150" y="168"/>
                      </a:cxn>
                    </a:cxnLst>
                    <a:rect l="0" t="0" r="r" b="b"/>
                    <a:pathLst>
                      <a:path w="150" h="168">
                        <a:moveTo>
                          <a:pt x="0" y="0"/>
                        </a:moveTo>
                        <a:cubicBezTo>
                          <a:pt x="23" y="15"/>
                          <a:pt x="46" y="31"/>
                          <a:pt x="64" y="47"/>
                        </a:cubicBezTo>
                        <a:cubicBezTo>
                          <a:pt x="82" y="63"/>
                          <a:pt x="97" y="81"/>
                          <a:pt x="109" y="95"/>
                        </a:cubicBezTo>
                        <a:cubicBezTo>
                          <a:pt x="121" y="109"/>
                          <a:pt x="128" y="117"/>
                          <a:pt x="135" y="129"/>
                        </a:cubicBezTo>
                        <a:cubicBezTo>
                          <a:pt x="142" y="141"/>
                          <a:pt x="148" y="160"/>
                          <a:pt x="150" y="16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07" name="Freeform 189"/>
                  <p:cNvSpPr>
                    <a:spLocks/>
                  </p:cNvSpPr>
                  <p:nvPr/>
                </p:nvSpPr>
                <p:spPr bwMode="auto">
                  <a:xfrm>
                    <a:off x="3817" y="1892"/>
                    <a:ext cx="46" cy="219"/>
                  </a:xfrm>
                  <a:custGeom>
                    <a:avLst/>
                    <a:gdLst/>
                    <a:ahLst/>
                    <a:cxnLst>
                      <a:cxn ang="0">
                        <a:pos x="46" y="0"/>
                      </a:cxn>
                      <a:cxn ang="0">
                        <a:pos x="16" y="58"/>
                      </a:cxn>
                      <a:cxn ang="0">
                        <a:pos x="8" y="105"/>
                      </a:cxn>
                      <a:cxn ang="0">
                        <a:pos x="1" y="165"/>
                      </a:cxn>
                      <a:cxn ang="0">
                        <a:pos x="1" y="205"/>
                      </a:cxn>
                      <a:cxn ang="0">
                        <a:pos x="1" y="219"/>
                      </a:cxn>
                    </a:cxnLst>
                    <a:rect l="0" t="0" r="r" b="b"/>
                    <a:pathLst>
                      <a:path w="46" h="219">
                        <a:moveTo>
                          <a:pt x="46" y="0"/>
                        </a:moveTo>
                        <a:cubicBezTo>
                          <a:pt x="34" y="20"/>
                          <a:pt x="22" y="41"/>
                          <a:pt x="16" y="58"/>
                        </a:cubicBezTo>
                        <a:cubicBezTo>
                          <a:pt x="10" y="75"/>
                          <a:pt x="10" y="87"/>
                          <a:pt x="8" y="105"/>
                        </a:cubicBezTo>
                        <a:cubicBezTo>
                          <a:pt x="6" y="123"/>
                          <a:pt x="2" y="148"/>
                          <a:pt x="1" y="165"/>
                        </a:cubicBezTo>
                        <a:cubicBezTo>
                          <a:pt x="0" y="182"/>
                          <a:pt x="1" y="196"/>
                          <a:pt x="1" y="205"/>
                        </a:cubicBezTo>
                        <a:cubicBezTo>
                          <a:pt x="1" y="214"/>
                          <a:pt x="1" y="217"/>
                          <a:pt x="1" y="219"/>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08" name="Freeform 190"/>
                  <p:cNvSpPr>
                    <a:spLocks/>
                  </p:cNvSpPr>
                  <p:nvPr/>
                </p:nvSpPr>
                <p:spPr bwMode="auto">
                  <a:xfrm>
                    <a:off x="3735" y="1913"/>
                    <a:ext cx="143" cy="186"/>
                  </a:xfrm>
                  <a:custGeom>
                    <a:avLst/>
                    <a:gdLst/>
                    <a:ahLst/>
                    <a:cxnLst>
                      <a:cxn ang="0">
                        <a:pos x="0" y="0"/>
                      </a:cxn>
                      <a:cxn ang="0">
                        <a:pos x="60" y="51"/>
                      </a:cxn>
                      <a:cxn ang="0">
                        <a:pos x="105" y="96"/>
                      </a:cxn>
                      <a:cxn ang="0">
                        <a:pos x="137" y="145"/>
                      </a:cxn>
                      <a:cxn ang="0">
                        <a:pos x="143" y="186"/>
                      </a:cxn>
                    </a:cxnLst>
                    <a:rect l="0" t="0" r="r" b="b"/>
                    <a:pathLst>
                      <a:path w="143" h="186">
                        <a:moveTo>
                          <a:pt x="0" y="0"/>
                        </a:moveTo>
                        <a:cubicBezTo>
                          <a:pt x="21" y="17"/>
                          <a:pt x="43" y="35"/>
                          <a:pt x="60" y="51"/>
                        </a:cubicBezTo>
                        <a:cubicBezTo>
                          <a:pt x="77" y="67"/>
                          <a:pt x="92" y="80"/>
                          <a:pt x="105" y="96"/>
                        </a:cubicBezTo>
                        <a:cubicBezTo>
                          <a:pt x="118" y="112"/>
                          <a:pt x="131" y="130"/>
                          <a:pt x="137" y="145"/>
                        </a:cubicBezTo>
                        <a:cubicBezTo>
                          <a:pt x="143" y="160"/>
                          <a:pt x="143" y="173"/>
                          <a:pt x="143" y="186"/>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09" name="Freeform 191"/>
                  <p:cNvSpPr>
                    <a:spLocks/>
                  </p:cNvSpPr>
                  <p:nvPr/>
                </p:nvSpPr>
                <p:spPr bwMode="auto">
                  <a:xfrm>
                    <a:off x="3870" y="1950"/>
                    <a:ext cx="58" cy="138"/>
                  </a:xfrm>
                  <a:custGeom>
                    <a:avLst/>
                    <a:gdLst/>
                    <a:ahLst/>
                    <a:cxnLst>
                      <a:cxn ang="0">
                        <a:pos x="0" y="0"/>
                      </a:cxn>
                      <a:cxn ang="0">
                        <a:pos x="30" y="42"/>
                      </a:cxn>
                      <a:cxn ang="0">
                        <a:pos x="44" y="86"/>
                      </a:cxn>
                      <a:cxn ang="0">
                        <a:pos x="56" y="126"/>
                      </a:cxn>
                      <a:cxn ang="0">
                        <a:pos x="56" y="138"/>
                      </a:cxn>
                    </a:cxnLst>
                    <a:rect l="0" t="0" r="r" b="b"/>
                    <a:pathLst>
                      <a:path w="58" h="138">
                        <a:moveTo>
                          <a:pt x="0" y="0"/>
                        </a:moveTo>
                        <a:cubicBezTo>
                          <a:pt x="11" y="14"/>
                          <a:pt x="23" y="28"/>
                          <a:pt x="30" y="42"/>
                        </a:cubicBezTo>
                        <a:cubicBezTo>
                          <a:pt x="37" y="56"/>
                          <a:pt x="40" y="72"/>
                          <a:pt x="44" y="86"/>
                        </a:cubicBezTo>
                        <a:cubicBezTo>
                          <a:pt x="48" y="100"/>
                          <a:pt x="54" y="117"/>
                          <a:pt x="56" y="126"/>
                        </a:cubicBezTo>
                        <a:cubicBezTo>
                          <a:pt x="58" y="135"/>
                          <a:pt x="57" y="136"/>
                          <a:pt x="56" y="13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10" name="Freeform 192"/>
                  <p:cNvSpPr>
                    <a:spLocks/>
                  </p:cNvSpPr>
                  <p:nvPr/>
                </p:nvSpPr>
                <p:spPr bwMode="auto">
                  <a:xfrm>
                    <a:off x="3836" y="1970"/>
                    <a:ext cx="97" cy="117"/>
                  </a:xfrm>
                  <a:custGeom>
                    <a:avLst/>
                    <a:gdLst/>
                    <a:ahLst/>
                    <a:cxnLst>
                      <a:cxn ang="0">
                        <a:pos x="0" y="0"/>
                      </a:cxn>
                      <a:cxn ang="0">
                        <a:pos x="58" y="42"/>
                      </a:cxn>
                      <a:cxn ang="0">
                        <a:pos x="84" y="78"/>
                      </a:cxn>
                      <a:cxn ang="0">
                        <a:pos x="97" y="117"/>
                      </a:cxn>
                    </a:cxnLst>
                    <a:rect l="0" t="0" r="r" b="b"/>
                    <a:pathLst>
                      <a:path w="97" h="117">
                        <a:moveTo>
                          <a:pt x="0" y="0"/>
                        </a:moveTo>
                        <a:cubicBezTo>
                          <a:pt x="22" y="14"/>
                          <a:pt x="44" y="29"/>
                          <a:pt x="58" y="42"/>
                        </a:cubicBezTo>
                        <a:cubicBezTo>
                          <a:pt x="72" y="55"/>
                          <a:pt x="78" y="66"/>
                          <a:pt x="84" y="78"/>
                        </a:cubicBezTo>
                        <a:cubicBezTo>
                          <a:pt x="90" y="90"/>
                          <a:pt x="93" y="103"/>
                          <a:pt x="97" y="117"/>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11" name="Freeform 193"/>
                  <p:cNvSpPr>
                    <a:spLocks/>
                  </p:cNvSpPr>
                  <p:nvPr/>
                </p:nvSpPr>
                <p:spPr bwMode="auto">
                  <a:xfrm>
                    <a:off x="3860" y="1946"/>
                    <a:ext cx="33" cy="142"/>
                  </a:xfrm>
                  <a:custGeom>
                    <a:avLst/>
                    <a:gdLst/>
                    <a:ahLst/>
                    <a:cxnLst>
                      <a:cxn ang="0">
                        <a:pos x="0" y="0"/>
                      </a:cxn>
                      <a:cxn ang="0">
                        <a:pos x="16" y="72"/>
                      </a:cxn>
                      <a:cxn ang="0">
                        <a:pos x="33" y="142"/>
                      </a:cxn>
                    </a:cxnLst>
                    <a:rect l="0" t="0" r="r" b="b"/>
                    <a:pathLst>
                      <a:path w="33" h="142">
                        <a:moveTo>
                          <a:pt x="0" y="0"/>
                        </a:moveTo>
                        <a:cubicBezTo>
                          <a:pt x="5" y="24"/>
                          <a:pt x="10" y="48"/>
                          <a:pt x="16" y="72"/>
                        </a:cubicBezTo>
                        <a:cubicBezTo>
                          <a:pt x="22" y="96"/>
                          <a:pt x="30" y="129"/>
                          <a:pt x="33" y="14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12" name="Freeform 194"/>
                  <p:cNvSpPr>
                    <a:spLocks/>
                  </p:cNvSpPr>
                  <p:nvPr/>
                </p:nvSpPr>
                <p:spPr bwMode="auto">
                  <a:xfrm>
                    <a:off x="3678" y="1902"/>
                    <a:ext cx="162" cy="204"/>
                  </a:xfrm>
                  <a:custGeom>
                    <a:avLst/>
                    <a:gdLst/>
                    <a:ahLst/>
                    <a:cxnLst>
                      <a:cxn ang="0">
                        <a:pos x="0" y="0"/>
                      </a:cxn>
                      <a:cxn ang="0">
                        <a:pos x="63" y="47"/>
                      </a:cxn>
                      <a:cxn ang="0">
                        <a:pos x="119" y="102"/>
                      </a:cxn>
                      <a:cxn ang="0">
                        <a:pos x="146" y="152"/>
                      </a:cxn>
                      <a:cxn ang="0">
                        <a:pos x="162" y="204"/>
                      </a:cxn>
                    </a:cxnLst>
                    <a:rect l="0" t="0" r="r" b="b"/>
                    <a:pathLst>
                      <a:path w="162" h="204">
                        <a:moveTo>
                          <a:pt x="0" y="0"/>
                        </a:moveTo>
                        <a:cubicBezTo>
                          <a:pt x="21" y="15"/>
                          <a:pt x="43" y="30"/>
                          <a:pt x="63" y="47"/>
                        </a:cubicBezTo>
                        <a:cubicBezTo>
                          <a:pt x="83" y="64"/>
                          <a:pt x="105" y="85"/>
                          <a:pt x="119" y="102"/>
                        </a:cubicBezTo>
                        <a:cubicBezTo>
                          <a:pt x="133" y="119"/>
                          <a:pt x="139" y="135"/>
                          <a:pt x="146" y="152"/>
                        </a:cubicBezTo>
                        <a:cubicBezTo>
                          <a:pt x="153" y="169"/>
                          <a:pt x="157" y="186"/>
                          <a:pt x="162" y="204"/>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13" name="Freeform 195"/>
                  <p:cNvSpPr>
                    <a:spLocks/>
                  </p:cNvSpPr>
                  <p:nvPr/>
                </p:nvSpPr>
                <p:spPr bwMode="auto">
                  <a:xfrm>
                    <a:off x="3692" y="1982"/>
                    <a:ext cx="120" cy="129"/>
                  </a:xfrm>
                  <a:custGeom>
                    <a:avLst/>
                    <a:gdLst/>
                    <a:ahLst/>
                    <a:cxnLst>
                      <a:cxn ang="0">
                        <a:pos x="0" y="0"/>
                      </a:cxn>
                      <a:cxn ang="0">
                        <a:pos x="66" y="36"/>
                      </a:cxn>
                      <a:cxn ang="0">
                        <a:pos x="111" y="88"/>
                      </a:cxn>
                      <a:cxn ang="0">
                        <a:pos x="120" y="129"/>
                      </a:cxn>
                    </a:cxnLst>
                    <a:rect l="0" t="0" r="r" b="b"/>
                    <a:pathLst>
                      <a:path w="120" h="129">
                        <a:moveTo>
                          <a:pt x="0" y="0"/>
                        </a:moveTo>
                        <a:cubicBezTo>
                          <a:pt x="24" y="10"/>
                          <a:pt x="48" y="21"/>
                          <a:pt x="66" y="36"/>
                        </a:cubicBezTo>
                        <a:cubicBezTo>
                          <a:pt x="84" y="51"/>
                          <a:pt x="102" y="73"/>
                          <a:pt x="111" y="88"/>
                        </a:cubicBezTo>
                        <a:cubicBezTo>
                          <a:pt x="120" y="103"/>
                          <a:pt x="120" y="116"/>
                          <a:pt x="120" y="129"/>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14" name="Freeform 196"/>
                  <p:cNvSpPr>
                    <a:spLocks/>
                  </p:cNvSpPr>
                  <p:nvPr/>
                </p:nvSpPr>
                <p:spPr bwMode="auto">
                  <a:xfrm>
                    <a:off x="3735" y="1986"/>
                    <a:ext cx="95" cy="122"/>
                  </a:xfrm>
                  <a:custGeom>
                    <a:avLst/>
                    <a:gdLst/>
                    <a:ahLst/>
                    <a:cxnLst>
                      <a:cxn ang="0">
                        <a:pos x="0" y="0"/>
                      </a:cxn>
                      <a:cxn ang="0">
                        <a:pos x="57" y="33"/>
                      </a:cxn>
                      <a:cxn ang="0">
                        <a:pos x="86" y="80"/>
                      </a:cxn>
                      <a:cxn ang="0">
                        <a:pos x="95" y="122"/>
                      </a:cxn>
                    </a:cxnLst>
                    <a:rect l="0" t="0" r="r" b="b"/>
                    <a:pathLst>
                      <a:path w="95" h="122">
                        <a:moveTo>
                          <a:pt x="0" y="0"/>
                        </a:moveTo>
                        <a:cubicBezTo>
                          <a:pt x="21" y="10"/>
                          <a:pt x="43" y="20"/>
                          <a:pt x="57" y="33"/>
                        </a:cubicBezTo>
                        <a:cubicBezTo>
                          <a:pt x="71" y="46"/>
                          <a:pt x="80" y="65"/>
                          <a:pt x="86" y="80"/>
                        </a:cubicBezTo>
                        <a:cubicBezTo>
                          <a:pt x="92" y="95"/>
                          <a:pt x="93" y="108"/>
                          <a:pt x="95" y="12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15" name="Freeform 197"/>
                  <p:cNvSpPr>
                    <a:spLocks/>
                  </p:cNvSpPr>
                  <p:nvPr/>
                </p:nvSpPr>
                <p:spPr bwMode="auto">
                  <a:xfrm>
                    <a:off x="3705" y="1949"/>
                    <a:ext cx="135" cy="157"/>
                  </a:xfrm>
                  <a:custGeom>
                    <a:avLst/>
                    <a:gdLst/>
                    <a:ahLst/>
                    <a:cxnLst>
                      <a:cxn ang="0">
                        <a:pos x="0" y="0"/>
                      </a:cxn>
                      <a:cxn ang="0">
                        <a:pos x="87" y="58"/>
                      </a:cxn>
                      <a:cxn ang="0">
                        <a:pos x="123" y="117"/>
                      </a:cxn>
                      <a:cxn ang="0">
                        <a:pos x="135" y="157"/>
                      </a:cxn>
                    </a:cxnLst>
                    <a:rect l="0" t="0" r="r" b="b"/>
                    <a:pathLst>
                      <a:path w="135" h="157">
                        <a:moveTo>
                          <a:pt x="0" y="0"/>
                        </a:moveTo>
                        <a:cubicBezTo>
                          <a:pt x="33" y="19"/>
                          <a:pt x="67" y="39"/>
                          <a:pt x="87" y="58"/>
                        </a:cubicBezTo>
                        <a:cubicBezTo>
                          <a:pt x="107" y="77"/>
                          <a:pt x="115" y="101"/>
                          <a:pt x="123" y="117"/>
                        </a:cubicBezTo>
                        <a:cubicBezTo>
                          <a:pt x="131" y="133"/>
                          <a:pt x="133" y="145"/>
                          <a:pt x="135" y="157"/>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16" name="Freeform 198"/>
                  <p:cNvSpPr>
                    <a:spLocks/>
                  </p:cNvSpPr>
                  <p:nvPr/>
                </p:nvSpPr>
                <p:spPr bwMode="auto">
                  <a:xfrm>
                    <a:off x="3713" y="2006"/>
                    <a:ext cx="99" cy="103"/>
                  </a:xfrm>
                  <a:custGeom>
                    <a:avLst/>
                    <a:gdLst/>
                    <a:ahLst/>
                    <a:cxnLst>
                      <a:cxn ang="0">
                        <a:pos x="0" y="0"/>
                      </a:cxn>
                      <a:cxn ang="0">
                        <a:pos x="54" y="31"/>
                      </a:cxn>
                      <a:cxn ang="0">
                        <a:pos x="79" y="69"/>
                      </a:cxn>
                      <a:cxn ang="0">
                        <a:pos x="99" y="103"/>
                      </a:cxn>
                    </a:cxnLst>
                    <a:rect l="0" t="0" r="r" b="b"/>
                    <a:pathLst>
                      <a:path w="99" h="103">
                        <a:moveTo>
                          <a:pt x="0" y="0"/>
                        </a:moveTo>
                        <a:cubicBezTo>
                          <a:pt x="20" y="9"/>
                          <a:pt x="41" y="19"/>
                          <a:pt x="54" y="31"/>
                        </a:cubicBezTo>
                        <a:cubicBezTo>
                          <a:pt x="67" y="43"/>
                          <a:pt x="71" y="57"/>
                          <a:pt x="79" y="69"/>
                        </a:cubicBezTo>
                        <a:cubicBezTo>
                          <a:pt x="87" y="81"/>
                          <a:pt x="93" y="92"/>
                          <a:pt x="99" y="103"/>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17" name="Freeform 199"/>
                  <p:cNvSpPr>
                    <a:spLocks/>
                  </p:cNvSpPr>
                  <p:nvPr/>
                </p:nvSpPr>
                <p:spPr bwMode="auto">
                  <a:xfrm>
                    <a:off x="3843" y="1997"/>
                    <a:ext cx="76" cy="93"/>
                  </a:xfrm>
                  <a:custGeom>
                    <a:avLst/>
                    <a:gdLst/>
                    <a:ahLst/>
                    <a:cxnLst>
                      <a:cxn ang="0">
                        <a:pos x="0" y="0"/>
                      </a:cxn>
                      <a:cxn ang="0">
                        <a:pos x="45" y="24"/>
                      </a:cxn>
                      <a:cxn ang="0">
                        <a:pos x="71" y="69"/>
                      </a:cxn>
                      <a:cxn ang="0">
                        <a:pos x="75" y="93"/>
                      </a:cxn>
                    </a:cxnLst>
                    <a:rect l="0" t="0" r="r" b="b"/>
                    <a:pathLst>
                      <a:path w="76" h="93">
                        <a:moveTo>
                          <a:pt x="0" y="0"/>
                        </a:moveTo>
                        <a:cubicBezTo>
                          <a:pt x="16" y="6"/>
                          <a:pt x="33" y="13"/>
                          <a:pt x="45" y="24"/>
                        </a:cubicBezTo>
                        <a:cubicBezTo>
                          <a:pt x="57" y="35"/>
                          <a:pt x="66" y="58"/>
                          <a:pt x="71" y="69"/>
                        </a:cubicBezTo>
                        <a:cubicBezTo>
                          <a:pt x="76" y="80"/>
                          <a:pt x="75" y="86"/>
                          <a:pt x="75" y="93"/>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18" name="Freeform 200"/>
                  <p:cNvSpPr>
                    <a:spLocks/>
                  </p:cNvSpPr>
                  <p:nvPr/>
                </p:nvSpPr>
                <p:spPr bwMode="auto">
                  <a:xfrm>
                    <a:off x="3877" y="1959"/>
                    <a:ext cx="70" cy="134"/>
                  </a:xfrm>
                  <a:custGeom>
                    <a:avLst/>
                    <a:gdLst/>
                    <a:ahLst/>
                    <a:cxnLst>
                      <a:cxn ang="0">
                        <a:pos x="70" y="0"/>
                      </a:cxn>
                      <a:cxn ang="0">
                        <a:pos x="32" y="45"/>
                      </a:cxn>
                      <a:cxn ang="0">
                        <a:pos x="4" y="92"/>
                      </a:cxn>
                      <a:cxn ang="0">
                        <a:pos x="8" y="134"/>
                      </a:cxn>
                    </a:cxnLst>
                    <a:rect l="0" t="0" r="r" b="b"/>
                    <a:pathLst>
                      <a:path w="70" h="134">
                        <a:moveTo>
                          <a:pt x="70" y="0"/>
                        </a:moveTo>
                        <a:cubicBezTo>
                          <a:pt x="56" y="15"/>
                          <a:pt x="43" y="30"/>
                          <a:pt x="32" y="45"/>
                        </a:cubicBezTo>
                        <a:cubicBezTo>
                          <a:pt x="21" y="60"/>
                          <a:pt x="8" y="77"/>
                          <a:pt x="4" y="92"/>
                        </a:cubicBezTo>
                        <a:cubicBezTo>
                          <a:pt x="0" y="107"/>
                          <a:pt x="4" y="120"/>
                          <a:pt x="8" y="134"/>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19" name="Freeform 201"/>
                  <p:cNvSpPr>
                    <a:spLocks/>
                  </p:cNvSpPr>
                  <p:nvPr/>
                </p:nvSpPr>
                <p:spPr bwMode="auto">
                  <a:xfrm>
                    <a:off x="3783" y="1970"/>
                    <a:ext cx="80" cy="132"/>
                  </a:xfrm>
                  <a:custGeom>
                    <a:avLst/>
                    <a:gdLst/>
                    <a:ahLst/>
                    <a:cxnLst>
                      <a:cxn ang="0">
                        <a:pos x="0" y="0"/>
                      </a:cxn>
                      <a:cxn ang="0">
                        <a:pos x="39" y="21"/>
                      </a:cxn>
                      <a:cxn ang="0">
                        <a:pos x="74" y="78"/>
                      </a:cxn>
                      <a:cxn ang="0">
                        <a:pos x="78" y="132"/>
                      </a:cxn>
                    </a:cxnLst>
                    <a:rect l="0" t="0" r="r" b="b"/>
                    <a:pathLst>
                      <a:path w="80" h="132">
                        <a:moveTo>
                          <a:pt x="0" y="0"/>
                        </a:moveTo>
                        <a:cubicBezTo>
                          <a:pt x="13" y="4"/>
                          <a:pt x="27" y="8"/>
                          <a:pt x="39" y="21"/>
                        </a:cubicBezTo>
                        <a:cubicBezTo>
                          <a:pt x="51" y="34"/>
                          <a:pt x="68" y="60"/>
                          <a:pt x="74" y="78"/>
                        </a:cubicBezTo>
                        <a:cubicBezTo>
                          <a:pt x="80" y="96"/>
                          <a:pt x="79" y="114"/>
                          <a:pt x="78" y="13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20" name="Freeform 202"/>
                  <p:cNvSpPr>
                    <a:spLocks/>
                  </p:cNvSpPr>
                  <p:nvPr/>
                </p:nvSpPr>
                <p:spPr bwMode="auto">
                  <a:xfrm>
                    <a:off x="3783" y="1986"/>
                    <a:ext cx="56" cy="116"/>
                  </a:xfrm>
                  <a:custGeom>
                    <a:avLst/>
                    <a:gdLst/>
                    <a:ahLst/>
                    <a:cxnLst>
                      <a:cxn ang="0">
                        <a:pos x="0" y="0"/>
                      </a:cxn>
                      <a:cxn ang="0">
                        <a:pos x="24" y="8"/>
                      </a:cxn>
                      <a:cxn ang="0">
                        <a:pos x="52" y="44"/>
                      </a:cxn>
                      <a:cxn ang="0">
                        <a:pos x="51" y="116"/>
                      </a:cxn>
                    </a:cxnLst>
                    <a:rect l="0" t="0" r="r" b="b"/>
                    <a:pathLst>
                      <a:path w="56" h="116">
                        <a:moveTo>
                          <a:pt x="0" y="0"/>
                        </a:moveTo>
                        <a:cubicBezTo>
                          <a:pt x="7" y="0"/>
                          <a:pt x="15" y="1"/>
                          <a:pt x="24" y="8"/>
                        </a:cubicBezTo>
                        <a:cubicBezTo>
                          <a:pt x="33" y="15"/>
                          <a:pt x="48" y="26"/>
                          <a:pt x="52" y="44"/>
                        </a:cubicBezTo>
                        <a:cubicBezTo>
                          <a:pt x="56" y="62"/>
                          <a:pt x="53" y="89"/>
                          <a:pt x="51" y="116"/>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221" name="Freeform 203"/>
                  <p:cNvSpPr>
                    <a:spLocks/>
                  </p:cNvSpPr>
                  <p:nvPr/>
                </p:nvSpPr>
                <p:spPr bwMode="auto">
                  <a:xfrm>
                    <a:off x="3813" y="2016"/>
                    <a:ext cx="101" cy="72"/>
                  </a:xfrm>
                  <a:custGeom>
                    <a:avLst/>
                    <a:gdLst/>
                    <a:ahLst/>
                    <a:cxnLst>
                      <a:cxn ang="0">
                        <a:pos x="0" y="0"/>
                      </a:cxn>
                      <a:cxn ang="0">
                        <a:pos x="54" y="12"/>
                      </a:cxn>
                      <a:cxn ang="0">
                        <a:pos x="83" y="39"/>
                      </a:cxn>
                      <a:cxn ang="0">
                        <a:pos x="101" y="72"/>
                      </a:cxn>
                    </a:cxnLst>
                    <a:rect l="0" t="0" r="r" b="b"/>
                    <a:pathLst>
                      <a:path w="101" h="72">
                        <a:moveTo>
                          <a:pt x="0" y="0"/>
                        </a:moveTo>
                        <a:cubicBezTo>
                          <a:pt x="20" y="3"/>
                          <a:pt x="40" y="6"/>
                          <a:pt x="54" y="12"/>
                        </a:cubicBezTo>
                        <a:cubicBezTo>
                          <a:pt x="68" y="18"/>
                          <a:pt x="75" y="29"/>
                          <a:pt x="83" y="39"/>
                        </a:cubicBezTo>
                        <a:cubicBezTo>
                          <a:pt x="91" y="49"/>
                          <a:pt x="96" y="60"/>
                          <a:pt x="101" y="7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grpSp>
          </p:grpSp>
          <p:grpSp>
            <p:nvGrpSpPr>
              <p:cNvPr id="97" name="Group 204"/>
              <p:cNvGrpSpPr>
                <a:grpSpLocks/>
              </p:cNvGrpSpPr>
              <p:nvPr/>
            </p:nvGrpSpPr>
            <p:grpSpPr bwMode="auto">
              <a:xfrm>
                <a:off x="5611815" y="3032136"/>
                <a:ext cx="509588" cy="377826"/>
                <a:chOff x="3533" y="1901"/>
                <a:chExt cx="321" cy="238"/>
              </a:xfrm>
              <a:grpFill/>
            </p:grpSpPr>
            <p:sp>
              <p:nvSpPr>
                <p:cNvPr id="182" name="Freeform 205"/>
                <p:cNvSpPr>
                  <a:spLocks/>
                </p:cNvSpPr>
                <p:nvPr/>
              </p:nvSpPr>
              <p:spPr bwMode="auto">
                <a:xfrm>
                  <a:off x="3542" y="1992"/>
                  <a:ext cx="130" cy="147"/>
                </a:xfrm>
                <a:custGeom>
                  <a:avLst/>
                  <a:gdLst/>
                  <a:ahLst/>
                  <a:cxnLst>
                    <a:cxn ang="0">
                      <a:pos x="0" y="0"/>
                    </a:cxn>
                    <a:cxn ang="0">
                      <a:pos x="66" y="41"/>
                    </a:cxn>
                    <a:cxn ang="0">
                      <a:pos x="109" y="95"/>
                    </a:cxn>
                    <a:cxn ang="0">
                      <a:pos x="130" y="147"/>
                    </a:cxn>
                  </a:cxnLst>
                  <a:rect l="0" t="0" r="r" b="b"/>
                  <a:pathLst>
                    <a:path w="130" h="147">
                      <a:moveTo>
                        <a:pt x="0" y="0"/>
                      </a:moveTo>
                      <a:cubicBezTo>
                        <a:pt x="24" y="12"/>
                        <a:pt x="48" y="25"/>
                        <a:pt x="66" y="41"/>
                      </a:cubicBezTo>
                      <a:cubicBezTo>
                        <a:pt x="84" y="57"/>
                        <a:pt x="98" y="77"/>
                        <a:pt x="109" y="95"/>
                      </a:cubicBezTo>
                      <a:cubicBezTo>
                        <a:pt x="120" y="113"/>
                        <a:pt x="125" y="130"/>
                        <a:pt x="130" y="147"/>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83" name="Freeform 206"/>
                <p:cNvSpPr>
                  <a:spLocks/>
                </p:cNvSpPr>
                <p:nvPr/>
              </p:nvSpPr>
              <p:spPr bwMode="auto">
                <a:xfrm>
                  <a:off x="3593" y="1994"/>
                  <a:ext cx="91" cy="135"/>
                </a:xfrm>
                <a:custGeom>
                  <a:avLst/>
                  <a:gdLst/>
                  <a:ahLst/>
                  <a:cxnLst>
                    <a:cxn ang="0">
                      <a:pos x="0" y="0"/>
                    </a:cxn>
                    <a:cxn ang="0">
                      <a:pos x="40" y="25"/>
                    </a:cxn>
                    <a:cxn ang="0">
                      <a:pos x="78" y="78"/>
                    </a:cxn>
                    <a:cxn ang="0">
                      <a:pos x="91" y="135"/>
                    </a:cxn>
                  </a:cxnLst>
                  <a:rect l="0" t="0" r="r" b="b"/>
                  <a:pathLst>
                    <a:path w="91" h="135">
                      <a:moveTo>
                        <a:pt x="0" y="0"/>
                      </a:moveTo>
                      <a:cubicBezTo>
                        <a:pt x="13" y="6"/>
                        <a:pt x="27" y="12"/>
                        <a:pt x="40" y="25"/>
                      </a:cubicBezTo>
                      <a:cubicBezTo>
                        <a:pt x="53" y="38"/>
                        <a:pt x="70" y="60"/>
                        <a:pt x="78" y="78"/>
                      </a:cubicBezTo>
                      <a:cubicBezTo>
                        <a:pt x="86" y="96"/>
                        <a:pt x="89" y="124"/>
                        <a:pt x="91" y="135"/>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84" name="Freeform 207"/>
                <p:cNvSpPr>
                  <a:spLocks/>
                </p:cNvSpPr>
                <p:nvPr/>
              </p:nvSpPr>
              <p:spPr bwMode="auto">
                <a:xfrm>
                  <a:off x="3614" y="2027"/>
                  <a:ext cx="64" cy="105"/>
                </a:xfrm>
                <a:custGeom>
                  <a:avLst/>
                  <a:gdLst/>
                  <a:ahLst/>
                  <a:cxnLst>
                    <a:cxn ang="0">
                      <a:pos x="0" y="0"/>
                    </a:cxn>
                    <a:cxn ang="0">
                      <a:pos x="31" y="25"/>
                    </a:cxn>
                    <a:cxn ang="0">
                      <a:pos x="51" y="60"/>
                    </a:cxn>
                    <a:cxn ang="0">
                      <a:pos x="64" y="105"/>
                    </a:cxn>
                  </a:cxnLst>
                  <a:rect l="0" t="0" r="r" b="b"/>
                  <a:pathLst>
                    <a:path w="64" h="105">
                      <a:moveTo>
                        <a:pt x="0" y="0"/>
                      </a:moveTo>
                      <a:cubicBezTo>
                        <a:pt x="11" y="7"/>
                        <a:pt x="23" y="15"/>
                        <a:pt x="31" y="25"/>
                      </a:cubicBezTo>
                      <a:cubicBezTo>
                        <a:pt x="39" y="35"/>
                        <a:pt x="46" y="47"/>
                        <a:pt x="51" y="60"/>
                      </a:cubicBezTo>
                      <a:cubicBezTo>
                        <a:pt x="56" y="73"/>
                        <a:pt x="60" y="89"/>
                        <a:pt x="64" y="105"/>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85" name="Freeform 208"/>
                <p:cNvSpPr>
                  <a:spLocks/>
                </p:cNvSpPr>
                <p:nvPr/>
              </p:nvSpPr>
              <p:spPr bwMode="auto">
                <a:xfrm>
                  <a:off x="3561" y="1956"/>
                  <a:ext cx="129" cy="179"/>
                </a:xfrm>
                <a:custGeom>
                  <a:avLst/>
                  <a:gdLst/>
                  <a:ahLst/>
                  <a:cxnLst>
                    <a:cxn ang="0">
                      <a:pos x="0" y="0"/>
                    </a:cxn>
                    <a:cxn ang="0">
                      <a:pos x="74" y="53"/>
                    </a:cxn>
                    <a:cxn ang="0">
                      <a:pos x="117" y="120"/>
                    </a:cxn>
                    <a:cxn ang="0">
                      <a:pos x="129" y="179"/>
                    </a:cxn>
                  </a:cxnLst>
                  <a:rect l="0" t="0" r="r" b="b"/>
                  <a:pathLst>
                    <a:path w="129" h="179">
                      <a:moveTo>
                        <a:pt x="0" y="0"/>
                      </a:moveTo>
                      <a:cubicBezTo>
                        <a:pt x="27" y="16"/>
                        <a:pt x="55" y="33"/>
                        <a:pt x="74" y="53"/>
                      </a:cubicBezTo>
                      <a:cubicBezTo>
                        <a:pt x="93" y="73"/>
                        <a:pt x="108" y="99"/>
                        <a:pt x="117" y="120"/>
                      </a:cubicBezTo>
                      <a:cubicBezTo>
                        <a:pt x="126" y="141"/>
                        <a:pt x="127" y="170"/>
                        <a:pt x="129" y="179"/>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86" name="Freeform 209"/>
                <p:cNvSpPr>
                  <a:spLocks/>
                </p:cNvSpPr>
                <p:nvPr/>
              </p:nvSpPr>
              <p:spPr bwMode="auto">
                <a:xfrm>
                  <a:off x="3533" y="1913"/>
                  <a:ext cx="164" cy="220"/>
                </a:xfrm>
                <a:custGeom>
                  <a:avLst/>
                  <a:gdLst/>
                  <a:ahLst/>
                  <a:cxnLst>
                    <a:cxn ang="0">
                      <a:pos x="0" y="0"/>
                    </a:cxn>
                    <a:cxn ang="0">
                      <a:pos x="82" y="64"/>
                    </a:cxn>
                    <a:cxn ang="0">
                      <a:pos x="138" y="133"/>
                    </a:cxn>
                    <a:cxn ang="0">
                      <a:pos x="160" y="205"/>
                    </a:cxn>
                    <a:cxn ang="0">
                      <a:pos x="160" y="220"/>
                    </a:cxn>
                  </a:cxnLst>
                  <a:rect l="0" t="0" r="r" b="b"/>
                  <a:pathLst>
                    <a:path w="164" h="220">
                      <a:moveTo>
                        <a:pt x="0" y="0"/>
                      </a:moveTo>
                      <a:cubicBezTo>
                        <a:pt x="29" y="21"/>
                        <a:pt x="59" y="42"/>
                        <a:pt x="82" y="64"/>
                      </a:cubicBezTo>
                      <a:cubicBezTo>
                        <a:pt x="105" y="86"/>
                        <a:pt x="125" y="110"/>
                        <a:pt x="138" y="133"/>
                      </a:cubicBezTo>
                      <a:cubicBezTo>
                        <a:pt x="151" y="156"/>
                        <a:pt x="156" y="191"/>
                        <a:pt x="160" y="205"/>
                      </a:cubicBezTo>
                      <a:cubicBezTo>
                        <a:pt x="164" y="219"/>
                        <a:pt x="162" y="219"/>
                        <a:pt x="160" y="22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87" name="Freeform 210"/>
                <p:cNvSpPr>
                  <a:spLocks/>
                </p:cNvSpPr>
                <p:nvPr/>
              </p:nvSpPr>
              <p:spPr bwMode="auto">
                <a:xfrm>
                  <a:off x="3588" y="1920"/>
                  <a:ext cx="129" cy="210"/>
                </a:xfrm>
                <a:custGeom>
                  <a:avLst/>
                  <a:gdLst/>
                  <a:ahLst/>
                  <a:cxnLst>
                    <a:cxn ang="0">
                      <a:pos x="0" y="0"/>
                    </a:cxn>
                    <a:cxn ang="0">
                      <a:pos x="56" y="53"/>
                    </a:cxn>
                    <a:cxn ang="0">
                      <a:pos x="102" y="117"/>
                    </a:cxn>
                    <a:cxn ang="0">
                      <a:pos x="125" y="182"/>
                    </a:cxn>
                    <a:cxn ang="0">
                      <a:pos x="129" y="210"/>
                    </a:cxn>
                  </a:cxnLst>
                  <a:rect l="0" t="0" r="r" b="b"/>
                  <a:pathLst>
                    <a:path w="129" h="210">
                      <a:moveTo>
                        <a:pt x="0" y="0"/>
                      </a:moveTo>
                      <a:cubicBezTo>
                        <a:pt x="19" y="17"/>
                        <a:pt x="39" y="34"/>
                        <a:pt x="56" y="53"/>
                      </a:cubicBezTo>
                      <a:cubicBezTo>
                        <a:pt x="73" y="72"/>
                        <a:pt x="90" y="96"/>
                        <a:pt x="102" y="117"/>
                      </a:cubicBezTo>
                      <a:cubicBezTo>
                        <a:pt x="114" y="138"/>
                        <a:pt x="121" y="167"/>
                        <a:pt x="125" y="182"/>
                      </a:cubicBezTo>
                      <a:cubicBezTo>
                        <a:pt x="129" y="197"/>
                        <a:pt x="129" y="203"/>
                        <a:pt x="129" y="21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88" name="Freeform 211"/>
                <p:cNvSpPr>
                  <a:spLocks/>
                </p:cNvSpPr>
                <p:nvPr/>
              </p:nvSpPr>
              <p:spPr bwMode="auto">
                <a:xfrm>
                  <a:off x="3659" y="1932"/>
                  <a:ext cx="43" cy="201"/>
                </a:xfrm>
                <a:custGeom>
                  <a:avLst/>
                  <a:gdLst/>
                  <a:ahLst/>
                  <a:cxnLst>
                    <a:cxn ang="0">
                      <a:pos x="0" y="0"/>
                    </a:cxn>
                    <a:cxn ang="0">
                      <a:pos x="24" y="96"/>
                    </a:cxn>
                    <a:cxn ang="0">
                      <a:pos x="37" y="165"/>
                    </a:cxn>
                    <a:cxn ang="0">
                      <a:pos x="43" y="201"/>
                    </a:cxn>
                  </a:cxnLst>
                  <a:rect l="0" t="0" r="r" b="b"/>
                  <a:pathLst>
                    <a:path w="43" h="201">
                      <a:moveTo>
                        <a:pt x="0" y="0"/>
                      </a:moveTo>
                      <a:cubicBezTo>
                        <a:pt x="9" y="34"/>
                        <a:pt x="18" y="69"/>
                        <a:pt x="24" y="96"/>
                      </a:cubicBezTo>
                      <a:cubicBezTo>
                        <a:pt x="30" y="123"/>
                        <a:pt x="34" y="148"/>
                        <a:pt x="37" y="165"/>
                      </a:cubicBezTo>
                      <a:cubicBezTo>
                        <a:pt x="40" y="182"/>
                        <a:pt x="41" y="191"/>
                        <a:pt x="43" y="201"/>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89" name="Freeform 212"/>
                <p:cNvSpPr>
                  <a:spLocks/>
                </p:cNvSpPr>
                <p:nvPr/>
              </p:nvSpPr>
              <p:spPr bwMode="auto">
                <a:xfrm>
                  <a:off x="3660" y="1901"/>
                  <a:ext cx="50" cy="232"/>
                </a:xfrm>
                <a:custGeom>
                  <a:avLst/>
                  <a:gdLst/>
                  <a:ahLst/>
                  <a:cxnLst>
                    <a:cxn ang="0">
                      <a:pos x="50" y="0"/>
                    </a:cxn>
                    <a:cxn ang="0">
                      <a:pos x="26" y="60"/>
                    </a:cxn>
                    <a:cxn ang="0">
                      <a:pos x="3" y="145"/>
                    </a:cxn>
                    <a:cxn ang="0">
                      <a:pos x="8" y="213"/>
                    </a:cxn>
                    <a:cxn ang="0">
                      <a:pos x="8" y="232"/>
                    </a:cxn>
                  </a:cxnLst>
                  <a:rect l="0" t="0" r="r" b="b"/>
                  <a:pathLst>
                    <a:path w="50" h="232">
                      <a:moveTo>
                        <a:pt x="50" y="0"/>
                      </a:moveTo>
                      <a:cubicBezTo>
                        <a:pt x="42" y="18"/>
                        <a:pt x="34" y="36"/>
                        <a:pt x="26" y="60"/>
                      </a:cubicBezTo>
                      <a:cubicBezTo>
                        <a:pt x="18" y="84"/>
                        <a:pt x="6" y="120"/>
                        <a:pt x="3" y="145"/>
                      </a:cubicBezTo>
                      <a:cubicBezTo>
                        <a:pt x="0" y="170"/>
                        <a:pt x="7" y="199"/>
                        <a:pt x="8" y="213"/>
                      </a:cubicBezTo>
                      <a:cubicBezTo>
                        <a:pt x="9" y="227"/>
                        <a:pt x="8" y="229"/>
                        <a:pt x="8" y="23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90" name="Freeform 213"/>
                <p:cNvSpPr>
                  <a:spLocks/>
                </p:cNvSpPr>
                <p:nvPr/>
              </p:nvSpPr>
              <p:spPr bwMode="auto">
                <a:xfrm>
                  <a:off x="3696" y="1940"/>
                  <a:ext cx="53" cy="193"/>
                </a:xfrm>
                <a:custGeom>
                  <a:avLst/>
                  <a:gdLst/>
                  <a:ahLst/>
                  <a:cxnLst>
                    <a:cxn ang="0">
                      <a:pos x="53" y="0"/>
                    </a:cxn>
                    <a:cxn ang="0">
                      <a:pos x="18" y="81"/>
                    </a:cxn>
                    <a:cxn ang="0">
                      <a:pos x="3" y="141"/>
                    </a:cxn>
                    <a:cxn ang="0">
                      <a:pos x="2" y="193"/>
                    </a:cxn>
                  </a:cxnLst>
                  <a:rect l="0" t="0" r="r" b="b"/>
                  <a:pathLst>
                    <a:path w="53" h="193">
                      <a:moveTo>
                        <a:pt x="53" y="0"/>
                      </a:moveTo>
                      <a:cubicBezTo>
                        <a:pt x="39" y="29"/>
                        <a:pt x="26" y="58"/>
                        <a:pt x="18" y="81"/>
                      </a:cubicBezTo>
                      <a:cubicBezTo>
                        <a:pt x="10" y="104"/>
                        <a:pt x="6" y="122"/>
                        <a:pt x="3" y="141"/>
                      </a:cubicBezTo>
                      <a:cubicBezTo>
                        <a:pt x="0" y="160"/>
                        <a:pt x="1" y="176"/>
                        <a:pt x="2" y="193"/>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91" name="Freeform 214"/>
                <p:cNvSpPr>
                  <a:spLocks/>
                </p:cNvSpPr>
                <p:nvPr/>
              </p:nvSpPr>
              <p:spPr bwMode="auto">
                <a:xfrm>
                  <a:off x="3704" y="1934"/>
                  <a:ext cx="115" cy="202"/>
                </a:xfrm>
                <a:custGeom>
                  <a:avLst/>
                  <a:gdLst/>
                  <a:ahLst/>
                  <a:cxnLst>
                    <a:cxn ang="0">
                      <a:pos x="115" y="0"/>
                    </a:cxn>
                    <a:cxn ang="0">
                      <a:pos x="63" y="45"/>
                    </a:cxn>
                    <a:cxn ang="0">
                      <a:pos x="28" y="105"/>
                    </a:cxn>
                    <a:cxn ang="0">
                      <a:pos x="4" y="186"/>
                    </a:cxn>
                    <a:cxn ang="0">
                      <a:pos x="4" y="199"/>
                    </a:cxn>
                  </a:cxnLst>
                  <a:rect l="0" t="0" r="r" b="b"/>
                  <a:pathLst>
                    <a:path w="115" h="202">
                      <a:moveTo>
                        <a:pt x="115" y="0"/>
                      </a:moveTo>
                      <a:cubicBezTo>
                        <a:pt x="106" y="7"/>
                        <a:pt x="78" y="28"/>
                        <a:pt x="63" y="45"/>
                      </a:cubicBezTo>
                      <a:cubicBezTo>
                        <a:pt x="48" y="62"/>
                        <a:pt x="38" y="82"/>
                        <a:pt x="28" y="105"/>
                      </a:cubicBezTo>
                      <a:cubicBezTo>
                        <a:pt x="18" y="128"/>
                        <a:pt x="8" y="170"/>
                        <a:pt x="4" y="186"/>
                      </a:cubicBezTo>
                      <a:cubicBezTo>
                        <a:pt x="0" y="202"/>
                        <a:pt x="2" y="197"/>
                        <a:pt x="4" y="199"/>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92" name="Freeform 215"/>
                <p:cNvSpPr>
                  <a:spLocks/>
                </p:cNvSpPr>
                <p:nvPr/>
              </p:nvSpPr>
              <p:spPr bwMode="auto">
                <a:xfrm>
                  <a:off x="3753" y="1974"/>
                  <a:ext cx="101" cy="141"/>
                </a:xfrm>
                <a:custGeom>
                  <a:avLst/>
                  <a:gdLst/>
                  <a:ahLst/>
                  <a:cxnLst>
                    <a:cxn ang="0">
                      <a:pos x="101" y="0"/>
                    </a:cxn>
                    <a:cxn ang="0">
                      <a:pos x="54" y="39"/>
                    </a:cxn>
                    <a:cxn ang="0">
                      <a:pos x="17" y="98"/>
                    </a:cxn>
                    <a:cxn ang="0">
                      <a:pos x="0" y="141"/>
                    </a:cxn>
                  </a:cxnLst>
                  <a:rect l="0" t="0" r="r" b="b"/>
                  <a:pathLst>
                    <a:path w="101" h="141">
                      <a:moveTo>
                        <a:pt x="101" y="0"/>
                      </a:moveTo>
                      <a:cubicBezTo>
                        <a:pt x="84" y="11"/>
                        <a:pt x="68" y="23"/>
                        <a:pt x="54" y="39"/>
                      </a:cubicBezTo>
                      <a:cubicBezTo>
                        <a:pt x="40" y="55"/>
                        <a:pt x="26" y="81"/>
                        <a:pt x="17" y="98"/>
                      </a:cubicBezTo>
                      <a:cubicBezTo>
                        <a:pt x="8" y="115"/>
                        <a:pt x="4" y="128"/>
                        <a:pt x="0" y="141"/>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93" name="Freeform 216"/>
                <p:cNvSpPr>
                  <a:spLocks/>
                </p:cNvSpPr>
                <p:nvPr/>
              </p:nvSpPr>
              <p:spPr bwMode="auto">
                <a:xfrm>
                  <a:off x="3737" y="1982"/>
                  <a:ext cx="87" cy="147"/>
                </a:xfrm>
                <a:custGeom>
                  <a:avLst/>
                  <a:gdLst/>
                  <a:ahLst/>
                  <a:cxnLst>
                    <a:cxn ang="0">
                      <a:pos x="87" y="0"/>
                    </a:cxn>
                    <a:cxn ang="0">
                      <a:pos x="36" y="57"/>
                    </a:cxn>
                    <a:cxn ang="0">
                      <a:pos x="12" y="106"/>
                    </a:cxn>
                    <a:cxn ang="0">
                      <a:pos x="0" y="147"/>
                    </a:cxn>
                  </a:cxnLst>
                  <a:rect l="0" t="0" r="r" b="b"/>
                  <a:pathLst>
                    <a:path w="87" h="147">
                      <a:moveTo>
                        <a:pt x="87" y="0"/>
                      </a:moveTo>
                      <a:cubicBezTo>
                        <a:pt x="67" y="19"/>
                        <a:pt x="48" y="39"/>
                        <a:pt x="36" y="57"/>
                      </a:cubicBezTo>
                      <a:cubicBezTo>
                        <a:pt x="24" y="75"/>
                        <a:pt x="18" y="91"/>
                        <a:pt x="12" y="106"/>
                      </a:cubicBezTo>
                      <a:cubicBezTo>
                        <a:pt x="6" y="121"/>
                        <a:pt x="3" y="134"/>
                        <a:pt x="0" y="147"/>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94" name="Freeform 217"/>
                <p:cNvSpPr>
                  <a:spLocks/>
                </p:cNvSpPr>
                <p:nvPr/>
              </p:nvSpPr>
              <p:spPr bwMode="auto">
                <a:xfrm>
                  <a:off x="3723" y="1956"/>
                  <a:ext cx="98" cy="174"/>
                </a:xfrm>
                <a:custGeom>
                  <a:avLst/>
                  <a:gdLst/>
                  <a:ahLst/>
                  <a:cxnLst>
                    <a:cxn ang="0">
                      <a:pos x="98" y="0"/>
                    </a:cxn>
                    <a:cxn ang="0">
                      <a:pos x="56" y="30"/>
                    </a:cxn>
                    <a:cxn ang="0">
                      <a:pos x="23" y="95"/>
                    </a:cxn>
                    <a:cxn ang="0">
                      <a:pos x="5" y="159"/>
                    </a:cxn>
                    <a:cxn ang="0">
                      <a:pos x="0" y="174"/>
                    </a:cxn>
                  </a:cxnLst>
                  <a:rect l="0" t="0" r="r" b="b"/>
                  <a:pathLst>
                    <a:path w="98" h="174">
                      <a:moveTo>
                        <a:pt x="98" y="0"/>
                      </a:moveTo>
                      <a:cubicBezTo>
                        <a:pt x="83" y="7"/>
                        <a:pt x="68" y="14"/>
                        <a:pt x="56" y="30"/>
                      </a:cubicBezTo>
                      <a:cubicBezTo>
                        <a:pt x="44" y="46"/>
                        <a:pt x="31" y="74"/>
                        <a:pt x="23" y="95"/>
                      </a:cubicBezTo>
                      <a:cubicBezTo>
                        <a:pt x="15" y="116"/>
                        <a:pt x="9" y="146"/>
                        <a:pt x="5" y="159"/>
                      </a:cubicBezTo>
                      <a:cubicBezTo>
                        <a:pt x="1" y="172"/>
                        <a:pt x="0" y="173"/>
                        <a:pt x="0" y="174"/>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95" name="Freeform 218"/>
                <p:cNvSpPr>
                  <a:spLocks/>
                </p:cNvSpPr>
                <p:nvPr/>
              </p:nvSpPr>
              <p:spPr bwMode="auto">
                <a:xfrm>
                  <a:off x="3705" y="1949"/>
                  <a:ext cx="38" cy="177"/>
                </a:xfrm>
                <a:custGeom>
                  <a:avLst/>
                  <a:gdLst/>
                  <a:ahLst/>
                  <a:cxnLst>
                    <a:cxn ang="0">
                      <a:pos x="0" y="0"/>
                    </a:cxn>
                    <a:cxn ang="0">
                      <a:pos x="27" y="90"/>
                    </a:cxn>
                    <a:cxn ang="0">
                      <a:pos x="36" y="156"/>
                    </a:cxn>
                    <a:cxn ang="0">
                      <a:pos x="38" y="177"/>
                    </a:cxn>
                  </a:cxnLst>
                  <a:rect l="0" t="0" r="r" b="b"/>
                  <a:pathLst>
                    <a:path w="38" h="177">
                      <a:moveTo>
                        <a:pt x="0" y="0"/>
                      </a:moveTo>
                      <a:cubicBezTo>
                        <a:pt x="10" y="32"/>
                        <a:pt x="21" y="64"/>
                        <a:pt x="27" y="90"/>
                      </a:cubicBezTo>
                      <a:cubicBezTo>
                        <a:pt x="33" y="116"/>
                        <a:pt x="34" y="142"/>
                        <a:pt x="36" y="156"/>
                      </a:cubicBezTo>
                      <a:cubicBezTo>
                        <a:pt x="38" y="170"/>
                        <a:pt x="38" y="173"/>
                        <a:pt x="38" y="177"/>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96" name="Freeform 219"/>
                <p:cNvSpPr>
                  <a:spLocks/>
                </p:cNvSpPr>
                <p:nvPr/>
              </p:nvSpPr>
              <p:spPr bwMode="auto">
                <a:xfrm>
                  <a:off x="3696" y="1968"/>
                  <a:ext cx="31" cy="162"/>
                </a:xfrm>
                <a:custGeom>
                  <a:avLst/>
                  <a:gdLst/>
                  <a:ahLst/>
                  <a:cxnLst>
                    <a:cxn ang="0">
                      <a:pos x="0" y="0"/>
                    </a:cxn>
                    <a:cxn ang="0">
                      <a:pos x="26" y="90"/>
                    </a:cxn>
                    <a:cxn ang="0">
                      <a:pos x="29" y="135"/>
                    </a:cxn>
                    <a:cxn ang="0">
                      <a:pos x="30" y="162"/>
                    </a:cxn>
                  </a:cxnLst>
                  <a:rect l="0" t="0" r="r" b="b"/>
                  <a:pathLst>
                    <a:path w="31" h="162">
                      <a:moveTo>
                        <a:pt x="0" y="0"/>
                      </a:moveTo>
                      <a:cubicBezTo>
                        <a:pt x="10" y="34"/>
                        <a:pt x="21" y="68"/>
                        <a:pt x="26" y="90"/>
                      </a:cubicBezTo>
                      <a:cubicBezTo>
                        <a:pt x="31" y="112"/>
                        <a:pt x="28" y="123"/>
                        <a:pt x="29" y="135"/>
                      </a:cubicBezTo>
                      <a:cubicBezTo>
                        <a:pt x="30" y="147"/>
                        <a:pt x="30" y="157"/>
                        <a:pt x="30" y="16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97" name="Freeform 220"/>
                <p:cNvSpPr>
                  <a:spLocks/>
                </p:cNvSpPr>
                <p:nvPr/>
              </p:nvSpPr>
              <p:spPr bwMode="auto">
                <a:xfrm>
                  <a:off x="3653" y="2010"/>
                  <a:ext cx="84" cy="120"/>
                </a:xfrm>
                <a:custGeom>
                  <a:avLst/>
                  <a:gdLst/>
                  <a:ahLst/>
                  <a:cxnLst>
                    <a:cxn ang="0">
                      <a:pos x="0" y="0"/>
                    </a:cxn>
                    <a:cxn ang="0">
                      <a:pos x="42" y="14"/>
                    </a:cxn>
                    <a:cxn ang="0">
                      <a:pos x="78" y="84"/>
                    </a:cxn>
                    <a:cxn ang="0">
                      <a:pos x="79" y="120"/>
                    </a:cxn>
                  </a:cxnLst>
                  <a:rect l="0" t="0" r="r" b="b"/>
                  <a:pathLst>
                    <a:path w="84" h="120">
                      <a:moveTo>
                        <a:pt x="0" y="0"/>
                      </a:moveTo>
                      <a:cubicBezTo>
                        <a:pt x="14" y="0"/>
                        <a:pt x="29" y="0"/>
                        <a:pt x="42" y="14"/>
                      </a:cubicBezTo>
                      <a:cubicBezTo>
                        <a:pt x="55" y="28"/>
                        <a:pt x="72" y="66"/>
                        <a:pt x="78" y="84"/>
                      </a:cubicBezTo>
                      <a:cubicBezTo>
                        <a:pt x="84" y="102"/>
                        <a:pt x="81" y="111"/>
                        <a:pt x="79" y="12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98" name="Freeform 221"/>
                <p:cNvSpPr>
                  <a:spLocks/>
                </p:cNvSpPr>
                <p:nvPr/>
              </p:nvSpPr>
              <p:spPr bwMode="auto">
                <a:xfrm>
                  <a:off x="3726" y="1952"/>
                  <a:ext cx="35" cy="168"/>
                </a:xfrm>
                <a:custGeom>
                  <a:avLst/>
                  <a:gdLst/>
                  <a:ahLst/>
                  <a:cxnLst>
                    <a:cxn ang="0">
                      <a:pos x="0" y="0"/>
                    </a:cxn>
                    <a:cxn ang="0">
                      <a:pos x="26" y="94"/>
                    </a:cxn>
                    <a:cxn ang="0">
                      <a:pos x="35" y="168"/>
                    </a:cxn>
                  </a:cxnLst>
                  <a:rect l="0" t="0" r="r" b="b"/>
                  <a:pathLst>
                    <a:path w="35" h="168">
                      <a:moveTo>
                        <a:pt x="0" y="0"/>
                      </a:moveTo>
                      <a:cubicBezTo>
                        <a:pt x="10" y="33"/>
                        <a:pt x="20" y="66"/>
                        <a:pt x="26" y="94"/>
                      </a:cubicBezTo>
                      <a:cubicBezTo>
                        <a:pt x="32" y="122"/>
                        <a:pt x="33" y="145"/>
                        <a:pt x="35" y="16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99" name="Freeform 222"/>
                <p:cNvSpPr>
                  <a:spLocks/>
                </p:cNvSpPr>
                <p:nvPr/>
              </p:nvSpPr>
              <p:spPr bwMode="auto">
                <a:xfrm>
                  <a:off x="3706" y="1992"/>
                  <a:ext cx="81" cy="138"/>
                </a:xfrm>
                <a:custGeom>
                  <a:avLst/>
                  <a:gdLst/>
                  <a:ahLst/>
                  <a:cxnLst>
                    <a:cxn ang="0">
                      <a:pos x="81" y="0"/>
                    </a:cxn>
                    <a:cxn ang="0">
                      <a:pos x="30" y="21"/>
                    </a:cxn>
                    <a:cxn ang="0">
                      <a:pos x="4" y="90"/>
                    </a:cxn>
                    <a:cxn ang="0">
                      <a:pos x="4" y="138"/>
                    </a:cxn>
                  </a:cxnLst>
                  <a:rect l="0" t="0" r="r" b="b"/>
                  <a:pathLst>
                    <a:path w="81" h="138">
                      <a:moveTo>
                        <a:pt x="81" y="0"/>
                      </a:moveTo>
                      <a:cubicBezTo>
                        <a:pt x="62" y="3"/>
                        <a:pt x="43" y="6"/>
                        <a:pt x="30" y="21"/>
                      </a:cubicBezTo>
                      <a:cubicBezTo>
                        <a:pt x="17" y="36"/>
                        <a:pt x="8" y="71"/>
                        <a:pt x="4" y="90"/>
                      </a:cubicBezTo>
                      <a:cubicBezTo>
                        <a:pt x="0" y="109"/>
                        <a:pt x="2" y="123"/>
                        <a:pt x="4" y="13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grpSp>
          <p:grpSp>
            <p:nvGrpSpPr>
              <p:cNvPr id="98" name="Group 223"/>
              <p:cNvGrpSpPr>
                <a:grpSpLocks/>
              </p:cNvGrpSpPr>
              <p:nvPr/>
            </p:nvGrpSpPr>
            <p:grpSpPr bwMode="auto">
              <a:xfrm>
                <a:off x="4419602" y="3171836"/>
                <a:ext cx="509588" cy="377826"/>
                <a:chOff x="3533" y="1901"/>
                <a:chExt cx="321" cy="238"/>
              </a:xfrm>
              <a:grpFill/>
            </p:grpSpPr>
            <p:sp>
              <p:nvSpPr>
                <p:cNvPr id="164" name="Freeform 224"/>
                <p:cNvSpPr>
                  <a:spLocks/>
                </p:cNvSpPr>
                <p:nvPr/>
              </p:nvSpPr>
              <p:spPr bwMode="auto">
                <a:xfrm>
                  <a:off x="3542" y="1992"/>
                  <a:ext cx="130" cy="147"/>
                </a:xfrm>
                <a:custGeom>
                  <a:avLst/>
                  <a:gdLst/>
                  <a:ahLst/>
                  <a:cxnLst>
                    <a:cxn ang="0">
                      <a:pos x="0" y="0"/>
                    </a:cxn>
                    <a:cxn ang="0">
                      <a:pos x="66" y="41"/>
                    </a:cxn>
                    <a:cxn ang="0">
                      <a:pos x="109" y="95"/>
                    </a:cxn>
                    <a:cxn ang="0">
                      <a:pos x="130" y="147"/>
                    </a:cxn>
                  </a:cxnLst>
                  <a:rect l="0" t="0" r="r" b="b"/>
                  <a:pathLst>
                    <a:path w="130" h="147">
                      <a:moveTo>
                        <a:pt x="0" y="0"/>
                      </a:moveTo>
                      <a:cubicBezTo>
                        <a:pt x="24" y="12"/>
                        <a:pt x="48" y="25"/>
                        <a:pt x="66" y="41"/>
                      </a:cubicBezTo>
                      <a:cubicBezTo>
                        <a:pt x="84" y="57"/>
                        <a:pt x="98" y="77"/>
                        <a:pt x="109" y="95"/>
                      </a:cubicBezTo>
                      <a:cubicBezTo>
                        <a:pt x="120" y="113"/>
                        <a:pt x="125" y="130"/>
                        <a:pt x="130" y="147"/>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65" name="Freeform 225"/>
                <p:cNvSpPr>
                  <a:spLocks/>
                </p:cNvSpPr>
                <p:nvPr/>
              </p:nvSpPr>
              <p:spPr bwMode="auto">
                <a:xfrm>
                  <a:off x="3593" y="1994"/>
                  <a:ext cx="91" cy="135"/>
                </a:xfrm>
                <a:custGeom>
                  <a:avLst/>
                  <a:gdLst/>
                  <a:ahLst/>
                  <a:cxnLst>
                    <a:cxn ang="0">
                      <a:pos x="0" y="0"/>
                    </a:cxn>
                    <a:cxn ang="0">
                      <a:pos x="40" y="25"/>
                    </a:cxn>
                    <a:cxn ang="0">
                      <a:pos x="78" y="78"/>
                    </a:cxn>
                    <a:cxn ang="0">
                      <a:pos x="91" y="135"/>
                    </a:cxn>
                  </a:cxnLst>
                  <a:rect l="0" t="0" r="r" b="b"/>
                  <a:pathLst>
                    <a:path w="91" h="135">
                      <a:moveTo>
                        <a:pt x="0" y="0"/>
                      </a:moveTo>
                      <a:cubicBezTo>
                        <a:pt x="13" y="6"/>
                        <a:pt x="27" y="12"/>
                        <a:pt x="40" y="25"/>
                      </a:cubicBezTo>
                      <a:cubicBezTo>
                        <a:pt x="53" y="38"/>
                        <a:pt x="70" y="60"/>
                        <a:pt x="78" y="78"/>
                      </a:cubicBezTo>
                      <a:cubicBezTo>
                        <a:pt x="86" y="96"/>
                        <a:pt x="89" y="124"/>
                        <a:pt x="91" y="135"/>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66" name="Freeform 226"/>
                <p:cNvSpPr>
                  <a:spLocks/>
                </p:cNvSpPr>
                <p:nvPr/>
              </p:nvSpPr>
              <p:spPr bwMode="auto">
                <a:xfrm>
                  <a:off x="3614" y="2027"/>
                  <a:ext cx="64" cy="105"/>
                </a:xfrm>
                <a:custGeom>
                  <a:avLst/>
                  <a:gdLst/>
                  <a:ahLst/>
                  <a:cxnLst>
                    <a:cxn ang="0">
                      <a:pos x="0" y="0"/>
                    </a:cxn>
                    <a:cxn ang="0">
                      <a:pos x="31" y="25"/>
                    </a:cxn>
                    <a:cxn ang="0">
                      <a:pos x="51" y="60"/>
                    </a:cxn>
                    <a:cxn ang="0">
                      <a:pos x="64" y="105"/>
                    </a:cxn>
                  </a:cxnLst>
                  <a:rect l="0" t="0" r="r" b="b"/>
                  <a:pathLst>
                    <a:path w="64" h="105">
                      <a:moveTo>
                        <a:pt x="0" y="0"/>
                      </a:moveTo>
                      <a:cubicBezTo>
                        <a:pt x="11" y="7"/>
                        <a:pt x="23" y="15"/>
                        <a:pt x="31" y="25"/>
                      </a:cubicBezTo>
                      <a:cubicBezTo>
                        <a:pt x="39" y="35"/>
                        <a:pt x="46" y="47"/>
                        <a:pt x="51" y="60"/>
                      </a:cubicBezTo>
                      <a:cubicBezTo>
                        <a:pt x="56" y="73"/>
                        <a:pt x="60" y="89"/>
                        <a:pt x="64" y="105"/>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67" name="Freeform 227"/>
                <p:cNvSpPr>
                  <a:spLocks/>
                </p:cNvSpPr>
                <p:nvPr/>
              </p:nvSpPr>
              <p:spPr bwMode="auto">
                <a:xfrm>
                  <a:off x="3561" y="1956"/>
                  <a:ext cx="129" cy="179"/>
                </a:xfrm>
                <a:custGeom>
                  <a:avLst/>
                  <a:gdLst/>
                  <a:ahLst/>
                  <a:cxnLst>
                    <a:cxn ang="0">
                      <a:pos x="0" y="0"/>
                    </a:cxn>
                    <a:cxn ang="0">
                      <a:pos x="74" y="53"/>
                    </a:cxn>
                    <a:cxn ang="0">
                      <a:pos x="117" y="120"/>
                    </a:cxn>
                    <a:cxn ang="0">
                      <a:pos x="129" y="179"/>
                    </a:cxn>
                  </a:cxnLst>
                  <a:rect l="0" t="0" r="r" b="b"/>
                  <a:pathLst>
                    <a:path w="129" h="179">
                      <a:moveTo>
                        <a:pt x="0" y="0"/>
                      </a:moveTo>
                      <a:cubicBezTo>
                        <a:pt x="27" y="16"/>
                        <a:pt x="55" y="33"/>
                        <a:pt x="74" y="53"/>
                      </a:cubicBezTo>
                      <a:cubicBezTo>
                        <a:pt x="93" y="73"/>
                        <a:pt x="108" y="99"/>
                        <a:pt x="117" y="120"/>
                      </a:cubicBezTo>
                      <a:cubicBezTo>
                        <a:pt x="126" y="141"/>
                        <a:pt x="127" y="170"/>
                        <a:pt x="129" y="179"/>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68" name="Freeform 228"/>
                <p:cNvSpPr>
                  <a:spLocks/>
                </p:cNvSpPr>
                <p:nvPr/>
              </p:nvSpPr>
              <p:spPr bwMode="auto">
                <a:xfrm>
                  <a:off x="3533" y="1913"/>
                  <a:ext cx="164" cy="220"/>
                </a:xfrm>
                <a:custGeom>
                  <a:avLst/>
                  <a:gdLst/>
                  <a:ahLst/>
                  <a:cxnLst>
                    <a:cxn ang="0">
                      <a:pos x="0" y="0"/>
                    </a:cxn>
                    <a:cxn ang="0">
                      <a:pos x="82" y="64"/>
                    </a:cxn>
                    <a:cxn ang="0">
                      <a:pos x="138" y="133"/>
                    </a:cxn>
                    <a:cxn ang="0">
                      <a:pos x="160" y="205"/>
                    </a:cxn>
                    <a:cxn ang="0">
                      <a:pos x="160" y="220"/>
                    </a:cxn>
                  </a:cxnLst>
                  <a:rect l="0" t="0" r="r" b="b"/>
                  <a:pathLst>
                    <a:path w="164" h="220">
                      <a:moveTo>
                        <a:pt x="0" y="0"/>
                      </a:moveTo>
                      <a:cubicBezTo>
                        <a:pt x="29" y="21"/>
                        <a:pt x="59" y="42"/>
                        <a:pt x="82" y="64"/>
                      </a:cubicBezTo>
                      <a:cubicBezTo>
                        <a:pt x="105" y="86"/>
                        <a:pt x="125" y="110"/>
                        <a:pt x="138" y="133"/>
                      </a:cubicBezTo>
                      <a:cubicBezTo>
                        <a:pt x="151" y="156"/>
                        <a:pt x="156" y="191"/>
                        <a:pt x="160" y="205"/>
                      </a:cubicBezTo>
                      <a:cubicBezTo>
                        <a:pt x="164" y="219"/>
                        <a:pt x="162" y="219"/>
                        <a:pt x="160" y="22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69" name="Freeform 229"/>
                <p:cNvSpPr>
                  <a:spLocks/>
                </p:cNvSpPr>
                <p:nvPr/>
              </p:nvSpPr>
              <p:spPr bwMode="auto">
                <a:xfrm>
                  <a:off x="3588" y="1920"/>
                  <a:ext cx="129" cy="210"/>
                </a:xfrm>
                <a:custGeom>
                  <a:avLst/>
                  <a:gdLst/>
                  <a:ahLst/>
                  <a:cxnLst>
                    <a:cxn ang="0">
                      <a:pos x="0" y="0"/>
                    </a:cxn>
                    <a:cxn ang="0">
                      <a:pos x="56" y="53"/>
                    </a:cxn>
                    <a:cxn ang="0">
                      <a:pos x="102" y="117"/>
                    </a:cxn>
                    <a:cxn ang="0">
                      <a:pos x="125" y="182"/>
                    </a:cxn>
                    <a:cxn ang="0">
                      <a:pos x="129" y="210"/>
                    </a:cxn>
                  </a:cxnLst>
                  <a:rect l="0" t="0" r="r" b="b"/>
                  <a:pathLst>
                    <a:path w="129" h="210">
                      <a:moveTo>
                        <a:pt x="0" y="0"/>
                      </a:moveTo>
                      <a:cubicBezTo>
                        <a:pt x="19" y="17"/>
                        <a:pt x="39" y="34"/>
                        <a:pt x="56" y="53"/>
                      </a:cubicBezTo>
                      <a:cubicBezTo>
                        <a:pt x="73" y="72"/>
                        <a:pt x="90" y="96"/>
                        <a:pt x="102" y="117"/>
                      </a:cubicBezTo>
                      <a:cubicBezTo>
                        <a:pt x="114" y="138"/>
                        <a:pt x="121" y="167"/>
                        <a:pt x="125" y="182"/>
                      </a:cubicBezTo>
                      <a:cubicBezTo>
                        <a:pt x="129" y="197"/>
                        <a:pt x="129" y="203"/>
                        <a:pt x="129" y="21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70" name="Freeform 230"/>
                <p:cNvSpPr>
                  <a:spLocks/>
                </p:cNvSpPr>
                <p:nvPr/>
              </p:nvSpPr>
              <p:spPr bwMode="auto">
                <a:xfrm>
                  <a:off x="3659" y="1932"/>
                  <a:ext cx="43" cy="201"/>
                </a:xfrm>
                <a:custGeom>
                  <a:avLst/>
                  <a:gdLst/>
                  <a:ahLst/>
                  <a:cxnLst>
                    <a:cxn ang="0">
                      <a:pos x="0" y="0"/>
                    </a:cxn>
                    <a:cxn ang="0">
                      <a:pos x="24" y="96"/>
                    </a:cxn>
                    <a:cxn ang="0">
                      <a:pos x="37" y="165"/>
                    </a:cxn>
                    <a:cxn ang="0">
                      <a:pos x="43" y="201"/>
                    </a:cxn>
                  </a:cxnLst>
                  <a:rect l="0" t="0" r="r" b="b"/>
                  <a:pathLst>
                    <a:path w="43" h="201">
                      <a:moveTo>
                        <a:pt x="0" y="0"/>
                      </a:moveTo>
                      <a:cubicBezTo>
                        <a:pt x="9" y="34"/>
                        <a:pt x="18" y="69"/>
                        <a:pt x="24" y="96"/>
                      </a:cubicBezTo>
                      <a:cubicBezTo>
                        <a:pt x="30" y="123"/>
                        <a:pt x="34" y="148"/>
                        <a:pt x="37" y="165"/>
                      </a:cubicBezTo>
                      <a:cubicBezTo>
                        <a:pt x="40" y="182"/>
                        <a:pt x="41" y="191"/>
                        <a:pt x="43" y="201"/>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71" name="Freeform 231"/>
                <p:cNvSpPr>
                  <a:spLocks/>
                </p:cNvSpPr>
                <p:nvPr/>
              </p:nvSpPr>
              <p:spPr bwMode="auto">
                <a:xfrm>
                  <a:off x="3660" y="1901"/>
                  <a:ext cx="50" cy="232"/>
                </a:xfrm>
                <a:custGeom>
                  <a:avLst/>
                  <a:gdLst/>
                  <a:ahLst/>
                  <a:cxnLst>
                    <a:cxn ang="0">
                      <a:pos x="50" y="0"/>
                    </a:cxn>
                    <a:cxn ang="0">
                      <a:pos x="26" y="60"/>
                    </a:cxn>
                    <a:cxn ang="0">
                      <a:pos x="3" y="145"/>
                    </a:cxn>
                    <a:cxn ang="0">
                      <a:pos x="8" y="213"/>
                    </a:cxn>
                    <a:cxn ang="0">
                      <a:pos x="8" y="232"/>
                    </a:cxn>
                  </a:cxnLst>
                  <a:rect l="0" t="0" r="r" b="b"/>
                  <a:pathLst>
                    <a:path w="50" h="232">
                      <a:moveTo>
                        <a:pt x="50" y="0"/>
                      </a:moveTo>
                      <a:cubicBezTo>
                        <a:pt x="42" y="18"/>
                        <a:pt x="34" y="36"/>
                        <a:pt x="26" y="60"/>
                      </a:cubicBezTo>
                      <a:cubicBezTo>
                        <a:pt x="18" y="84"/>
                        <a:pt x="6" y="120"/>
                        <a:pt x="3" y="145"/>
                      </a:cubicBezTo>
                      <a:cubicBezTo>
                        <a:pt x="0" y="170"/>
                        <a:pt x="7" y="199"/>
                        <a:pt x="8" y="213"/>
                      </a:cubicBezTo>
                      <a:cubicBezTo>
                        <a:pt x="9" y="227"/>
                        <a:pt x="8" y="229"/>
                        <a:pt x="8" y="23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72" name="Freeform 232"/>
                <p:cNvSpPr>
                  <a:spLocks/>
                </p:cNvSpPr>
                <p:nvPr/>
              </p:nvSpPr>
              <p:spPr bwMode="auto">
                <a:xfrm>
                  <a:off x="3696" y="1940"/>
                  <a:ext cx="53" cy="193"/>
                </a:xfrm>
                <a:custGeom>
                  <a:avLst/>
                  <a:gdLst/>
                  <a:ahLst/>
                  <a:cxnLst>
                    <a:cxn ang="0">
                      <a:pos x="53" y="0"/>
                    </a:cxn>
                    <a:cxn ang="0">
                      <a:pos x="18" y="81"/>
                    </a:cxn>
                    <a:cxn ang="0">
                      <a:pos x="3" y="141"/>
                    </a:cxn>
                    <a:cxn ang="0">
                      <a:pos x="2" y="193"/>
                    </a:cxn>
                  </a:cxnLst>
                  <a:rect l="0" t="0" r="r" b="b"/>
                  <a:pathLst>
                    <a:path w="53" h="193">
                      <a:moveTo>
                        <a:pt x="53" y="0"/>
                      </a:moveTo>
                      <a:cubicBezTo>
                        <a:pt x="39" y="29"/>
                        <a:pt x="26" y="58"/>
                        <a:pt x="18" y="81"/>
                      </a:cubicBezTo>
                      <a:cubicBezTo>
                        <a:pt x="10" y="104"/>
                        <a:pt x="6" y="122"/>
                        <a:pt x="3" y="141"/>
                      </a:cubicBezTo>
                      <a:cubicBezTo>
                        <a:pt x="0" y="160"/>
                        <a:pt x="1" y="176"/>
                        <a:pt x="2" y="193"/>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73" name="Freeform 233"/>
                <p:cNvSpPr>
                  <a:spLocks/>
                </p:cNvSpPr>
                <p:nvPr/>
              </p:nvSpPr>
              <p:spPr bwMode="auto">
                <a:xfrm>
                  <a:off x="3704" y="1934"/>
                  <a:ext cx="115" cy="202"/>
                </a:xfrm>
                <a:custGeom>
                  <a:avLst/>
                  <a:gdLst/>
                  <a:ahLst/>
                  <a:cxnLst>
                    <a:cxn ang="0">
                      <a:pos x="115" y="0"/>
                    </a:cxn>
                    <a:cxn ang="0">
                      <a:pos x="63" y="45"/>
                    </a:cxn>
                    <a:cxn ang="0">
                      <a:pos x="28" y="105"/>
                    </a:cxn>
                    <a:cxn ang="0">
                      <a:pos x="4" y="186"/>
                    </a:cxn>
                    <a:cxn ang="0">
                      <a:pos x="4" y="199"/>
                    </a:cxn>
                  </a:cxnLst>
                  <a:rect l="0" t="0" r="r" b="b"/>
                  <a:pathLst>
                    <a:path w="115" h="202">
                      <a:moveTo>
                        <a:pt x="115" y="0"/>
                      </a:moveTo>
                      <a:cubicBezTo>
                        <a:pt x="106" y="7"/>
                        <a:pt x="78" y="28"/>
                        <a:pt x="63" y="45"/>
                      </a:cubicBezTo>
                      <a:cubicBezTo>
                        <a:pt x="48" y="62"/>
                        <a:pt x="38" y="82"/>
                        <a:pt x="28" y="105"/>
                      </a:cubicBezTo>
                      <a:cubicBezTo>
                        <a:pt x="18" y="128"/>
                        <a:pt x="8" y="170"/>
                        <a:pt x="4" y="186"/>
                      </a:cubicBezTo>
                      <a:cubicBezTo>
                        <a:pt x="0" y="202"/>
                        <a:pt x="2" y="197"/>
                        <a:pt x="4" y="199"/>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74" name="Freeform 234"/>
                <p:cNvSpPr>
                  <a:spLocks/>
                </p:cNvSpPr>
                <p:nvPr/>
              </p:nvSpPr>
              <p:spPr bwMode="auto">
                <a:xfrm>
                  <a:off x="3753" y="1974"/>
                  <a:ext cx="101" cy="141"/>
                </a:xfrm>
                <a:custGeom>
                  <a:avLst/>
                  <a:gdLst/>
                  <a:ahLst/>
                  <a:cxnLst>
                    <a:cxn ang="0">
                      <a:pos x="101" y="0"/>
                    </a:cxn>
                    <a:cxn ang="0">
                      <a:pos x="54" y="39"/>
                    </a:cxn>
                    <a:cxn ang="0">
                      <a:pos x="17" y="98"/>
                    </a:cxn>
                    <a:cxn ang="0">
                      <a:pos x="0" y="141"/>
                    </a:cxn>
                  </a:cxnLst>
                  <a:rect l="0" t="0" r="r" b="b"/>
                  <a:pathLst>
                    <a:path w="101" h="141">
                      <a:moveTo>
                        <a:pt x="101" y="0"/>
                      </a:moveTo>
                      <a:cubicBezTo>
                        <a:pt x="84" y="11"/>
                        <a:pt x="68" y="23"/>
                        <a:pt x="54" y="39"/>
                      </a:cubicBezTo>
                      <a:cubicBezTo>
                        <a:pt x="40" y="55"/>
                        <a:pt x="26" y="81"/>
                        <a:pt x="17" y="98"/>
                      </a:cubicBezTo>
                      <a:cubicBezTo>
                        <a:pt x="8" y="115"/>
                        <a:pt x="4" y="128"/>
                        <a:pt x="0" y="141"/>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75" name="Freeform 235"/>
                <p:cNvSpPr>
                  <a:spLocks/>
                </p:cNvSpPr>
                <p:nvPr/>
              </p:nvSpPr>
              <p:spPr bwMode="auto">
                <a:xfrm>
                  <a:off x="3737" y="1982"/>
                  <a:ext cx="87" cy="147"/>
                </a:xfrm>
                <a:custGeom>
                  <a:avLst/>
                  <a:gdLst/>
                  <a:ahLst/>
                  <a:cxnLst>
                    <a:cxn ang="0">
                      <a:pos x="87" y="0"/>
                    </a:cxn>
                    <a:cxn ang="0">
                      <a:pos x="36" y="57"/>
                    </a:cxn>
                    <a:cxn ang="0">
                      <a:pos x="12" y="106"/>
                    </a:cxn>
                    <a:cxn ang="0">
                      <a:pos x="0" y="147"/>
                    </a:cxn>
                  </a:cxnLst>
                  <a:rect l="0" t="0" r="r" b="b"/>
                  <a:pathLst>
                    <a:path w="87" h="147">
                      <a:moveTo>
                        <a:pt x="87" y="0"/>
                      </a:moveTo>
                      <a:cubicBezTo>
                        <a:pt x="67" y="19"/>
                        <a:pt x="48" y="39"/>
                        <a:pt x="36" y="57"/>
                      </a:cubicBezTo>
                      <a:cubicBezTo>
                        <a:pt x="24" y="75"/>
                        <a:pt x="18" y="91"/>
                        <a:pt x="12" y="106"/>
                      </a:cubicBezTo>
                      <a:cubicBezTo>
                        <a:pt x="6" y="121"/>
                        <a:pt x="3" y="134"/>
                        <a:pt x="0" y="147"/>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76" name="Freeform 236"/>
                <p:cNvSpPr>
                  <a:spLocks/>
                </p:cNvSpPr>
                <p:nvPr/>
              </p:nvSpPr>
              <p:spPr bwMode="auto">
                <a:xfrm>
                  <a:off x="3723" y="1956"/>
                  <a:ext cx="98" cy="174"/>
                </a:xfrm>
                <a:custGeom>
                  <a:avLst/>
                  <a:gdLst/>
                  <a:ahLst/>
                  <a:cxnLst>
                    <a:cxn ang="0">
                      <a:pos x="98" y="0"/>
                    </a:cxn>
                    <a:cxn ang="0">
                      <a:pos x="56" y="30"/>
                    </a:cxn>
                    <a:cxn ang="0">
                      <a:pos x="23" y="95"/>
                    </a:cxn>
                    <a:cxn ang="0">
                      <a:pos x="5" y="159"/>
                    </a:cxn>
                    <a:cxn ang="0">
                      <a:pos x="0" y="174"/>
                    </a:cxn>
                  </a:cxnLst>
                  <a:rect l="0" t="0" r="r" b="b"/>
                  <a:pathLst>
                    <a:path w="98" h="174">
                      <a:moveTo>
                        <a:pt x="98" y="0"/>
                      </a:moveTo>
                      <a:cubicBezTo>
                        <a:pt x="83" y="7"/>
                        <a:pt x="68" y="14"/>
                        <a:pt x="56" y="30"/>
                      </a:cubicBezTo>
                      <a:cubicBezTo>
                        <a:pt x="44" y="46"/>
                        <a:pt x="31" y="74"/>
                        <a:pt x="23" y="95"/>
                      </a:cubicBezTo>
                      <a:cubicBezTo>
                        <a:pt x="15" y="116"/>
                        <a:pt x="9" y="146"/>
                        <a:pt x="5" y="159"/>
                      </a:cubicBezTo>
                      <a:cubicBezTo>
                        <a:pt x="1" y="172"/>
                        <a:pt x="0" y="173"/>
                        <a:pt x="0" y="174"/>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77" name="Freeform 237"/>
                <p:cNvSpPr>
                  <a:spLocks/>
                </p:cNvSpPr>
                <p:nvPr/>
              </p:nvSpPr>
              <p:spPr bwMode="auto">
                <a:xfrm>
                  <a:off x="3705" y="1949"/>
                  <a:ext cx="38" cy="177"/>
                </a:xfrm>
                <a:custGeom>
                  <a:avLst/>
                  <a:gdLst/>
                  <a:ahLst/>
                  <a:cxnLst>
                    <a:cxn ang="0">
                      <a:pos x="0" y="0"/>
                    </a:cxn>
                    <a:cxn ang="0">
                      <a:pos x="27" y="90"/>
                    </a:cxn>
                    <a:cxn ang="0">
                      <a:pos x="36" y="156"/>
                    </a:cxn>
                    <a:cxn ang="0">
                      <a:pos x="38" y="177"/>
                    </a:cxn>
                  </a:cxnLst>
                  <a:rect l="0" t="0" r="r" b="b"/>
                  <a:pathLst>
                    <a:path w="38" h="177">
                      <a:moveTo>
                        <a:pt x="0" y="0"/>
                      </a:moveTo>
                      <a:cubicBezTo>
                        <a:pt x="10" y="32"/>
                        <a:pt x="21" y="64"/>
                        <a:pt x="27" y="90"/>
                      </a:cubicBezTo>
                      <a:cubicBezTo>
                        <a:pt x="33" y="116"/>
                        <a:pt x="34" y="142"/>
                        <a:pt x="36" y="156"/>
                      </a:cubicBezTo>
                      <a:cubicBezTo>
                        <a:pt x="38" y="170"/>
                        <a:pt x="38" y="173"/>
                        <a:pt x="38" y="177"/>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78" name="Freeform 238"/>
                <p:cNvSpPr>
                  <a:spLocks/>
                </p:cNvSpPr>
                <p:nvPr/>
              </p:nvSpPr>
              <p:spPr bwMode="auto">
                <a:xfrm>
                  <a:off x="3696" y="1968"/>
                  <a:ext cx="31" cy="162"/>
                </a:xfrm>
                <a:custGeom>
                  <a:avLst/>
                  <a:gdLst/>
                  <a:ahLst/>
                  <a:cxnLst>
                    <a:cxn ang="0">
                      <a:pos x="0" y="0"/>
                    </a:cxn>
                    <a:cxn ang="0">
                      <a:pos x="26" y="90"/>
                    </a:cxn>
                    <a:cxn ang="0">
                      <a:pos x="29" y="135"/>
                    </a:cxn>
                    <a:cxn ang="0">
                      <a:pos x="30" y="162"/>
                    </a:cxn>
                  </a:cxnLst>
                  <a:rect l="0" t="0" r="r" b="b"/>
                  <a:pathLst>
                    <a:path w="31" h="162">
                      <a:moveTo>
                        <a:pt x="0" y="0"/>
                      </a:moveTo>
                      <a:cubicBezTo>
                        <a:pt x="10" y="34"/>
                        <a:pt x="21" y="68"/>
                        <a:pt x="26" y="90"/>
                      </a:cubicBezTo>
                      <a:cubicBezTo>
                        <a:pt x="31" y="112"/>
                        <a:pt x="28" y="123"/>
                        <a:pt x="29" y="135"/>
                      </a:cubicBezTo>
                      <a:cubicBezTo>
                        <a:pt x="30" y="147"/>
                        <a:pt x="30" y="157"/>
                        <a:pt x="30" y="16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79" name="Freeform 239"/>
                <p:cNvSpPr>
                  <a:spLocks/>
                </p:cNvSpPr>
                <p:nvPr/>
              </p:nvSpPr>
              <p:spPr bwMode="auto">
                <a:xfrm>
                  <a:off x="3653" y="2010"/>
                  <a:ext cx="84" cy="120"/>
                </a:xfrm>
                <a:custGeom>
                  <a:avLst/>
                  <a:gdLst/>
                  <a:ahLst/>
                  <a:cxnLst>
                    <a:cxn ang="0">
                      <a:pos x="0" y="0"/>
                    </a:cxn>
                    <a:cxn ang="0">
                      <a:pos x="42" y="14"/>
                    </a:cxn>
                    <a:cxn ang="0">
                      <a:pos x="78" y="84"/>
                    </a:cxn>
                    <a:cxn ang="0">
                      <a:pos x="79" y="120"/>
                    </a:cxn>
                  </a:cxnLst>
                  <a:rect l="0" t="0" r="r" b="b"/>
                  <a:pathLst>
                    <a:path w="84" h="120">
                      <a:moveTo>
                        <a:pt x="0" y="0"/>
                      </a:moveTo>
                      <a:cubicBezTo>
                        <a:pt x="14" y="0"/>
                        <a:pt x="29" y="0"/>
                        <a:pt x="42" y="14"/>
                      </a:cubicBezTo>
                      <a:cubicBezTo>
                        <a:pt x="55" y="28"/>
                        <a:pt x="72" y="66"/>
                        <a:pt x="78" y="84"/>
                      </a:cubicBezTo>
                      <a:cubicBezTo>
                        <a:pt x="84" y="102"/>
                        <a:pt x="81" y="111"/>
                        <a:pt x="79" y="12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80" name="Freeform 240"/>
                <p:cNvSpPr>
                  <a:spLocks/>
                </p:cNvSpPr>
                <p:nvPr/>
              </p:nvSpPr>
              <p:spPr bwMode="auto">
                <a:xfrm>
                  <a:off x="3726" y="1952"/>
                  <a:ext cx="35" cy="168"/>
                </a:xfrm>
                <a:custGeom>
                  <a:avLst/>
                  <a:gdLst/>
                  <a:ahLst/>
                  <a:cxnLst>
                    <a:cxn ang="0">
                      <a:pos x="0" y="0"/>
                    </a:cxn>
                    <a:cxn ang="0">
                      <a:pos x="26" y="94"/>
                    </a:cxn>
                    <a:cxn ang="0">
                      <a:pos x="35" y="168"/>
                    </a:cxn>
                  </a:cxnLst>
                  <a:rect l="0" t="0" r="r" b="b"/>
                  <a:pathLst>
                    <a:path w="35" h="168">
                      <a:moveTo>
                        <a:pt x="0" y="0"/>
                      </a:moveTo>
                      <a:cubicBezTo>
                        <a:pt x="10" y="33"/>
                        <a:pt x="20" y="66"/>
                        <a:pt x="26" y="94"/>
                      </a:cubicBezTo>
                      <a:cubicBezTo>
                        <a:pt x="32" y="122"/>
                        <a:pt x="33" y="145"/>
                        <a:pt x="35" y="16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81" name="Freeform 241"/>
                <p:cNvSpPr>
                  <a:spLocks/>
                </p:cNvSpPr>
                <p:nvPr/>
              </p:nvSpPr>
              <p:spPr bwMode="auto">
                <a:xfrm>
                  <a:off x="3706" y="1992"/>
                  <a:ext cx="81" cy="138"/>
                </a:xfrm>
                <a:custGeom>
                  <a:avLst/>
                  <a:gdLst/>
                  <a:ahLst/>
                  <a:cxnLst>
                    <a:cxn ang="0">
                      <a:pos x="81" y="0"/>
                    </a:cxn>
                    <a:cxn ang="0">
                      <a:pos x="30" y="21"/>
                    </a:cxn>
                    <a:cxn ang="0">
                      <a:pos x="4" y="90"/>
                    </a:cxn>
                    <a:cxn ang="0">
                      <a:pos x="4" y="138"/>
                    </a:cxn>
                  </a:cxnLst>
                  <a:rect l="0" t="0" r="r" b="b"/>
                  <a:pathLst>
                    <a:path w="81" h="138">
                      <a:moveTo>
                        <a:pt x="81" y="0"/>
                      </a:moveTo>
                      <a:cubicBezTo>
                        <a:pt x="62" y="3"/>
                        <a:pt x="43" y="6"/>
                        <a:pt x="30" y="21"/>
                      </a:cubicBezTo>
                      <a:cubicBezTo>
                        <a:pt x="17" y="36"/>
                        <a:pt x="8" y="71"/>
                        <a:pt x="4" y="90"/>
                      </a:cubicBezTo>
                      <a:cubicBezTo>
                        <a:pt x="0" y="109"/>
                        <a:pt x="2" y="123"/>
                        <a:pt x="4" y="13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grpSp>
          <p:grpSp>
            <p:nvGrpSpPr>
              <p:cNvPr id="99" name="Group 242"/>
              <p:cNvGrpSpPr>
                <a:grpSpLocks/>
              </p:cNvGrpSpPr>
              <p:nvPr/>
            </p:nvGrpSpPr>
            <p:grpSpPr bwMode="auto">
              <a:xfrm rot="249578">
                <a:off x="3261194" y="3222595"/>
                <a:ext cx="701679" cy="379414"/>
                <a:chOff x="3674" y="1889"/>
                <a:chExt cx="442" cy="239"/>
              </a:xfrm>
              <a:grpFill/>
            </p:grpSpPr>
            <p:grpSp>
              <p:nvGrpSpPr>
                <p:cNvPr id="100" name="Group 243"/>
                <p:cNvGrpSpPr>
                  <a:grpSpLocks/>
                </p:cNvGrpSpPr>
                <p:nvPr/>
              </p:nvGrpSpPr>
              <p:grpSpPr bwMode="auto">
                <a:xfrm>
                  <a:off x="3883" y="1897"/>
                  <a:ext cx="233" cy="208"/>
                  <a:chOff x="3883" y="1897"/>
                  <a:chExt cx="233" cy="208"/>
                </a:xfrm>
                <a:grpFill/>
              </p:grpSpPr>
              <p:grpSp>
                <p:nvGrpSpPr>
                  <p:cNvPr id="101" name="Group 244"/>
                  <p:cNvGrpSpPr>
                    <a:grpSpLocks/>
                  </p:cNvGrpSpPr>
                  <p:nvPr/>
                </p:nvGrpSpPr>
                <p:grpSpPr bwMode="auto">
                  <a:xfrm>
                    <a:off x="3960" y="1946"/>
                    <a:ext cx="86" cy="155"/>
                    <a:chOff x="3958" y="1952"/>
                    <a:chExt cx="86" cy="155"/>
                  </a:xfrm>
                  <a:grpFill/>
                </p:grpSpPr>
                <p:sp>
                  <p:nvSpPr>
                    <p:cNvPr id="159" name="Freeform 245"/>
                    <p:cNvSpPr>
                      <a:spLocks/>
                    </p:cNvSpPr>
                    <p:nvPr/>
                  </p:nvSpPr>
                  <p:spPr bwMode="auto">
                    <a:xfrm>
                      <a:off x="3986" y="1955"/>
                      <a:ext cx="36" cy="120"/>
                    </a:xfrm>
                    <a:custGeom>
                      <a:avLst/>
                      <a:gdLst/>
                      <a:ahLst/>
                      <a:cxnLst>
                        <a:cxn ang="0">
                          <a:pos x="0" y="0"/>
                        </a:cxn>
                        <a:cxn ang="0">
                          <a:pos x="16" y="45"/>
                        </a:cxn>
                        <a:cxn ang="0">
                          <a:pos x="25" y="81"/>
                        </a:cxn>
                        <a:cxn ang="0">
                          <a:pos x="36" y="120"/>
                        </a:cxn>
                      </a:cxnLst>
                      <a:rect l="0" t="0" r="r" b="b"/>
                      <a:pathLst>
                        <a:path w="36" h="120">
                          <a:moveTo>
                            <a:pt x="0" y="0"/>
                          </a:moveTo>
                          <a:cubicBezTo>
                            <a:pt x="6" y="15"/>
                            <a:pt x="12" y="31"/>
                            <a:pt x="16" y="45"/>
                          </a:cubicBezTo>
                          <a:cubicBezTo>
                            <a:pt x="20" y="59"/>
                            <a:pt x="22" y="69"/>
                            <a:pt x="25" y="81"/>
                          </a:cubicBezTo>
                          <a:cubicBezTo>
                            <a:pt x="28" y="93"/>
                            <a:pt x="32" y="106"/>
                            <a:pt x="36" y="12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60" name="Freeform 246"/>
                    <p:cNvSpPr>
                      <a:spLocks/>
                    </p:cNvSpPr>
                    <p:nvPr/>
                  </p:nvSpPr>
                  <p:spPr bwMode="auto">
                    <a:xfrm>
                      <a:off x="3960" y="1963"/>
                      <a:ext cx="52" cy="137"/>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61" name="Freeform 247"/>
                    <p:cNvSpPr>
                      <a:spLocks/>
                    </p:cNvSpPr>
                    <p:nvPr/>
                  </p:nvSpPr>
                  <p:spPr bwMode="auto">
                    <a:xfrm>
                      <a:off x="3966" y="1952"/>
                      <a:ext cx="36" cy="128"/>
                    </a:xfrm>
                    <a:custGeom>
                      <a:avLst/>
                      <a:gdLst/>
                      <a:ahLst/>
                      <a:cxnLst>
                        <a:cxn ang="0">
                          <a:pos x="0" y="0"/>
                        </a:cxn>
                        <a:cxn ang="0">
                          <a:pos x="20" y="48"/>
                        </a:cxn>
                        <a:cxn ang="0">
                          <a:pos x="30" y="85"/>
                        </a:cxn>
                        <a:cxn ang="0">
                          <a:pos x="36" y="128"/>
                        </a:cxn>
                      </a:cxnLst>
                      <a:rect l="0" t="0" r="r" b="b"/>
                      <a:pathLst>
                        <a:path w="36" h="128">
                          <a:moveTo>
                            <a:pt x="0" y="0"/>
                          </a:moveTo>
                          <a:cubicBezTo>
                            <a:pt x="3" y="8"/>
                            <a:pt x="15" y="34"/>
                            <a:pt x="20" y="48"/>
                          </a:cubicBezTo>
                          <a:cubicBezTo>
                            <a:pt x="25" y="62"/>
                            <a:pt x="27" y="72"/>
                            <a:pt x="30" y="85"/>
                          </a:cubicBezTo>
                          <a:cubicBezTo>
                            <a:pt x="33" y="98"/>
                            <a:pt x="35" y="119"/>
                            <a:pt x="36" y="12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62" name="Freeform 248"/>
                    <p:cNvSpPr>
                      <a:spLocks/>
                    </p:cNvSpPr>
                    <p:nvPr/>
                  </p:nvSpPr>
                  <p:spPr bwMode="auto">
                    <a:xfrm>
                      <a:off x="3958" y="1987"/>
                      <a:ext cx="36" cy="120"/>
                    </a:xfrm>
                    <a:custGeom>
                      <a:avLst/>
                      <a:gdLst/>
                      <a:ahLst/>
                      <a:cxnLst>
                        <a:cxn ang="0">
                          <a:pos x="0" y="0"/>
                        </a:cxn>
                        <a:cxn ang="0">
                          <a:pos x="16" y="45"/>
                        </a:cxn>
                        <a:cxn ang="0">
                          <a:pos x="25" y="81"/>
                        </a:cxn>
                        <a:cxn ang="0">
                          <a:pos x="36" y="120"/>
                        </a:cxn>
                      </a:cxnLst>
                      <a:rect l="0" t="0" r="r" b="b"/>
                      <a:pathLst>
                        <a:path w="36" h="120">
                          <a:moveTo>
                            <a:pt x="0" y="0"/>
                          </a:moveTo>
                          <a:cubicBezTo>
                            <a:pt x="6" y="15"/>
                            <a:pt x="12" y="31"/>
                            <a:pt x="16" y="45"/>
                          </a:cubicBezTo>
                          <a:cubicBezTo>
                            <a:pt x="20" y="59"/>
                            <a:pt x="22" y="69"/>
                            <a:pt x="25" y="81"/>
                          </a:cubicBezTo>
                          <a:cubicBezTo>
                            <a:pt x="28" y="93"/>
                            <a:pt x="32" y="106"/>
                            <a:pt x="36" y="12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63" name="Freeform 249"/>
                    <p:cNvSpPr>
                      <a:spLocks/>
                    </p:cNvSpPr>
                    <p:nvPr/>
                  </p:nvSpPr>
                  <p:spPr bwMode="auto">
                    <a:xfrm>
                      <a:off x="3969" y="1962"/>
                      <a:ext cx="75" cy="117"/>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grpSp>
              <p:grpSp>
                <p:nvGrpSpPr>
                  <p:cNvPr id="102" name="Group 250"/>
                  <p:cNvGrpSpPr>
                    <a:grpSpLocks/>
                  </p:cNvGrpSpPr>
                  <p:nvPr/>
                </p:nvGrpSpPr>
                <p:grpSpPr bwMode="auto">
                  <a:xfrm>
                    <a:off x="3883" y="1897"/>
                    <a:ext cx="233" cy="208"/>
                    <a:chOff x="3883" y="1897"/>
                    <a:chExt cx="233" cy="208"/>
                  </a:xfrm>
                  <a:grpFill/>
                </p:grpSpPr>
                <p:sp>
                  <p:nvSpPr>
                    <p:cNvPr id="149" name="Freeform 251"/>
                    <p:cNvSpPr>
                      <a:spLocks/>
                    </p:cNvSpPr>
                    <p:nvPr/>
                  </p:nvSpPr>
                  <p:spPr bwMode="auto">
                    <a:xfrm>
                      <a:off x="4032" y="1968"/>
                      <a:ext cx="84" cy="105"/>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50" name="Freeform 252"/>
                    <p:cNvSpPr>
                      <a:spLocks/>
                    </p:cNvSpPr>
                    <p:nvPr/>
                  </p:nvSpPr>
                  <p:spPr bwMode="auto">
                    <a:xfrm>
                      <a:off x="4018" y="1988"/>
                      <a:ext cx="57" cy="87"/>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51" name="Freeform 253"/>
                    <p:cNvSpPr>
                      <a:spLocks/>
                    </p:cNvSpPr>
                    <p:nvPr/>
                  </p:nvSpPr>
                  <p:spPr bwMode="auto">
                    <a:xfrm>
                      <a:off x="4008" y="1937"/>
                      <a:ext cx="102" cy="135"/>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52" name="Freeform 254"/>
                    <p:cNvSpPr>
                      <a:spLocks/>
                    </p:cNvSpPr>
                    <p:nvPr/>
                  </p:nvSpPr>
                  <p:spPr bwMode="auto">
                    <a:xfrm>
                      <a:off x="3984" y="2018"/>
                      <a:ext cx="57" cy="87"/>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53" name="Freeform 255"/>
                    <p:cNvSpPr>
                      <a:spLocks/>
                    </p:cNvSpPr>
                    <p:nvPr/>
                  </p:nvSpPr>
                  <p:spPr bwMode="auto">
                    <a:xfrm>
                      <a:off x="3967" y="1928"/>
                      <a:ext cx="109" cy="153"/>
                    </a:xfrm>
                    <a:custGeom>
                      <a:avLst/>
                      <a:gdLst/>
                      <a:ahLst/>
                      <a:cxnLst>
                        <a:cxn ang="0">
                          <a:pos x="0" y="153"/>
                        </a:cxn>
                        <a:cxn ang="0">
                          <a:pos x="22" y="102"/>
                        </a:cxn>
                        <a:cxn ang="0">
                          <a:pos x="53" y="55"/>
                        </a:cxn>
                        <a:cxn ang="0">
                          <a:pos x="109" y="0"/>
                        </a:cxn>
                      </a:cxnLst>
                      <a:rect l="0" t="0" r="r" b="b"/>
                      <a:pathLst>
                        <a:path w="109" h="153">
                          <a:moveTo>
                            <a:pt x="0" y="153"/>
                          </a:moveTo>
                          <a:cubicBezTo>
                            <a:pt x="4" y="145"/>
                            <a:pt x="13" y="118"/>
                            <a:pt x="22" y="102"/>
                          </a:cubicBezTo>
                          <a:cubicBezTo>
                            <a:pt x="31" y="86"/>
                            <a:pt x="39" y="72"/>
                            <a:pt x="53" y="55"/>
                          </a:cubicBezTo>
                          <a:cubicBezTo>
                            <a:pt x="67" y="38"/>
                            <a:pt x="97" y="11"/>
                            <a:pt x="109"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54" name="Freeform 256"/>
                    <p:cNvSpPr>
                      <a:spLocks/>
                    </p:cNvSpPr>
                    <p:nvPr/>
                  </p:nvSpPr>
                  <p:spPr bwMode="auto">
                    <a:xfrm>
                      <a:off x="3905" y="1963"/>
                      <a:ext cx="102" cy="135"/>
                    </a:xfrm>
                    <a:custGeom>
                      <a:avLst/>
                      <a:gdLst/>
                      <a:ahLst/>
                      <a:cxnLst>
                        <a:cxn ang="0">
                          <a:pos x="0" y="135"/>
                        </a:cxn>
                        <a:cxn ang="0">
                          <a:pos x="19" y="83"/>
                        </a:cxn>
                        <a:cxn ang="0">
                          <a:pos x="49" y="44"/>
                        </a:cxn>
                        <a:cxn ang="0">
                          <a:pos x="102" y="0"/>
                        </a:cxn>
                      </a:cxnLst>
                      <a:rect l="0" t="0" r="r" b="b"/>
                      <a:pathLst>
                        <a:path w="102" h="135">
                          <a:moveTo>
                            <a:pt x="0" y="135"/>
                          </a:moveTo>
                          <a:cubicBezTo>
                            <a:pt x="3" y="126"/>
                            <a:pt x="11" y="98"/>
                            <a:pt x="19" y="83"/>
                          </a:cubicBezTo>
                          <a:cubicBezTo>
                            <a:pt x="27" y="68"/>
                            <a:pt x="35" y="58"/>
                            <a:pt x="49" y="44"/>
                          </a:cubicBezTo>
                          <a:cubicBezTo>
                            <a:pt x="63" y="30"/>
                            <a:pt x="91" y="9"/>
                            <a:pt x="102"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55" name="Freeform 257"/>
                    <p:cNvSpPr>
                      <a:spLocks/>
                    </p:cNvSpPr>
                    <p:nvPr/>
                  </p:nvSpPr>
                  <p:spPr bwMode="auto">
                    <a:xfrm>
                      <a:off x="3912" y="1934"/>
                      <a:ext cx="36" cy="151"/>
                    </a:xfrm>
                    <a:custGeom>
                      <a:avLst/>
                      <a:gdLst/>
                      <a:ahLst/>
                      <a:cxnLst>
                        <a:cxn ang="0">
                          <a:pos x="0" y="0"/>
                        </a:cxn>
                        <a:cxn ang="0">
                          <a:pos x="20" y="48"/>
                        </a:cxn>
                        <a:cxn ang="0">
                          <a:pos x="30" y="85"/>
                        </a:cxn>
                        <a:cxn ang="0">
                          <a:pos x="36" y="128"/>
                        </a:cxn>
                      </a:cxnLst>
                      <a:rect l="0" t="0" r="r" b="b"/>
                      <a:pathLst>
                        <a:path w="36" h="128">
                          <a:moveTo>
                            <a:pt x="0" y="0"/>
                          </a:moveTo>
                          <a:cubicBezTo>
                            <a:pt x="3" y="8"/>
                            <a:pt x="15" y="34"/>
                            <a:pt x="20" y="48"/>
                          </a:cubicBezTo>
                          <a:cubicBezTo>
                            <a:pt x="25" y="62"/>
                            <a:pt x="27" y="72"/>
                            <a:pt x="30" y="85"/>
                          </a:cubicBezTo>
                          <a:cubicBezTo>
                            <a:pt x="33" y="98"/>
                            <a:pt x="35" y="119"/>
                            <a:pt x="36" y="12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56" name="Freeform 258"/>
                    <p:cNvSpPr>
                      <a:spLocks/>
                    </p:cNvSpPr>
                    <p:nvPr/>
                  </p:nvSpPr>
                  <p:spPr bwMode="auto">
                    <a:xfrm>
                      <a:off x="3906" y="1980"/>
                      <a:ext cx="57" cy="112"/>
                    </a:xfrm>
                    <a:custGeom>
                      <a:avLst/>
                      <a:gdLst/>
                      <a:ahLst/>
                      <a:cxnLst>
                        <a:cxn ang="0">
                          <a:pos x="0" y="105"/>
                        </a:cxn>
                        <a:cxn ang="0">
                          <a:pos x="18" y="71"/>
                        </a:cxn>
                        <a:cxn ang="0">
                          <a:pos x="47" y="36"/>
                        </a:cxn>
                        <a:cxn ang="0">
                          <a:pos x="84" y="0"/>
                        </a:cxn>
                      </a:cxnLst>
                      <a:rect l="0" t="0" r="r" b="b"/>
                      <a:pathLst>
                        <a:path w="84" h="105">
                          <a:moveTo>
                            <a:pt x="0" y="105"/>
                          </a:moveTo>
                          <a:cubicBezTo>
                            <a:pt x="5" y="93"/>
                            <a:pt x="10" y="82"/>
                            <a:pt x="18" y="71"/>
                          </a:cubicBezTo>
                          <a:cubicBezTo>
                            <a:pt x="26" y="60"/>
                            <a:pt x="36" y="48"/>
                            <a:pt x="47" y="36"/>
                          </a:cubicBezTo>
                          <a:cubicBezTo>
                            <a:pt x="58" y="24"/>
                            <a:pt x="71" y="12"/>
                            <a:pt x="84"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57" name="Freeform 259"/>
                    <p:cNvSpPr>
                      <a:spLocks/>
                    </p:cNvSpPr>
                    <p:nvPr/>
                  </p:nvSpPr>
                  <p:spPr bwMode="auto">
                    <a:xfrm>
                      <a:off x="3883" y="1925"/>
                      <a:ext cx="120" cy="175"/>
                    </a:xfrm>
                    <a:custGeom>
                      <a:avLst/>
                      <a:gdLst/>
                      <a:ahLst/>
                      <a:cxnLst>
                        <a:cxn ang="0">
                          <a:pos x="0" y="175"/>
                        </a:cxn>
                        <a:cxn ang="0">
                          <a:pos x="22" y="115"/>
                        </a:cxn>
                        <a:cxn ang="0">
                          <a:pos x="55" y="61"/>
                        </a:cxn>
                        <a:cxn ang="0">
                          <a:pos x="120" y="0"/>
                        </a:cxn>
                      </a:cxnLst>
                      <a:rect l="0" t="0" r="r" b="b"/>
                      <a:pathLst>
                        <a:path w="120" h="175">
                          <a:moveTo>
                            <a:pt x="0" y="175"/>
                          </a:moveTo>
                          <a:cubicBezTo>
                            <a:pt x="4" y="165"/>
                            <a:pt x="13" y="134"/>
                            <a:pt x="22" y="115"/>
                          </a:cubicBezTo>
                          <a:cubicBezTo>
                            <a:pt x="31" y="96"/>
                            <a:pt x="39" y="80"/>
                            <a:pt x="55" y="61"/>
                          </a:cubicBezTo>
                          <a:cubicBezTo>
                            <a:pt x="71" y="42"/>
                            <a:pt x="107" y="13"/>
                            <a:pt x="120"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58" name="Freeform 260"/>
                    <p:cNvSpPr>
                      <a:spLocks/>
                    </p:cNvSpPr>
                    <p:nvPr/>
                  </p:nvSpPr>
                  <p:spPr bwMode="auto">
                    <a:xfrm>
                      <a:off x="3895" y="1897"/>
                      <a:ext cx="79" cy="185"/>
                    </a:xfrm>
                    <a:custGeom>
                      <a:avLst/>
                      <a:gdLst/>
                      <a:ahLst/>
                      <a:cxnLst>
                        <a:cxn ang="0">
                          <a:pos x="0" y="153"/>
                        </a:cxn>
                        <a:cxn ang="0">
                          <a:pos x="22" y="102"/>
                        </a:cxn>
                        <a:cxn ang="0">
                          <a:pos x="53" y="55"/>
                        </a:cxn>
                        <a:cxn ang="0">
                          <a:pos x="109" y="0"/>
                        </a:cxn>
                      </a:cxnLst>
                      <a:rect l="0" t="0" r="r" b="b"/>
                      <a:pathLst>
                        <a:path w="109" h="153">
                          <a:moveTo>
                            <a:pt x="0" y="153"/>
                          </a:moveTo>
                          <a:cubicBezTo>
                            <a:pt x="4" y="145"/>
                            <a:pt x="13" y="118"/>
                            <a:pt x="22" y="102"/>
                          </a:cubicBezTo>
                          <a:cubicBezTo>
                            <a:pt x="31" y="86"/>
                            <a:pt x="39" y="72"/>
                            <a:pt x="53" y="55"/>
                          </a:cubicBezTo>
                          <a:cubicBezTo>
                            <a:pt x="67" y="38"/>
                            <a:pt x="97" y="11"/>
                            <a:pt x="109" y="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grpSp>
            </p:grpSp>
            <p:grpSp>
              <p:nvGrpSpPr>
                <p:cNvPr id="103" name="Group 261"/>
                <p:cNvGrpSpPr>
                  <a:grpSpLocks/>
                </p:cNvGrpSpPr>
                <p:nvPr/>
              </p:nvGrpSpPr>
              <p:grpSpPr bwMode="auto">
                <a:xfrm>
                  <a:off x="3674" y="1889"/>
                  <a:ext cx="316" cy="239"/>
                  <a:chOff x="3678" y="1892"/>
                  <a:chExt cx="316" cy="239"/>
                </a:xfrm>
                <a:grpFill/>
              </p:grpSpPr>
              <p:sp>
                <p:nvSpPr>
                  <p:cNvPr id="127" name="Freeform 262"/>
                  <p:cNvSpPr>
                    <a:spLocks/>
                  </p:cNvSpPr>
                  <p:nvPr/>
                </p:nvSpPr>
                <p:spPr bwMode="auto">
                  <a:xfrm>
                    <a:off x="3853" y="1944"/>
                    <a:ext cx="141" cy="158"/>
                  </a:xfrm>
                  <a:custGeom>
                    <a:avLst/>
                    <a:gdLst/>
                    <a:ahLst/>
                    <a:cxnLst>
                      <a:cxn ang="0">
                        <a:pos x="0" y="0"/>
                      </a:cxn>
                      <a:cxn ang="0">
                        <a:pos x="42" y="35"/>
                      </a:cxn>
                      <a:cxn ang="0">
                        <a:pos x="72" y="65"/>
                      </a:cxn>
                      <a:cxn ang="0">
                        <a:pos x="120" y="108"/>
                      </a:cxn>
                      <a:cxn ang="0">
                        <a:pos x="138" y="141"/>
                      </a:cxn>
                      <a:cxn ang="0">
                        <a:pos x="141" y="158"/>
                      </a:cxn>
                    </a:cxnLst>
                    <a:rect l="0" t="0" r="r" b="b"/>
                    <a:pathLst>
                      <a:path w="141" h="158">
                        <a:moveTo>
                          <a:pt x="0" y="0"/>
                        </a:moveTo>
                        <a:cubicBezTo>
                          <a:pt x="15" y="12"/>
                          <a:pt x="30" y="24"/>
                          <a:pt x="42" y="35"/>
                        </a:cubicBezTo>
                        <a:cubicBezTo>
                          <a:pt x="54" y="46"/>
                          <a:pt x="59" y="53"/>
                          <a:pt x="72" y="65"/>
                        </a:cubicBezTo>
                        <a:cubicBezTo>
                          <a:pt x="85" y="77"/>
                          <a:pt x="109" y="95"/>
                          <a:pt x="120" y="108"/>
                        </a:cubicBezTo>
                        <a:cubicBezTo>
                          <a:pt x="131" y="121"/>
                          <a:pt x="135" y="133"/>
                          <a:pt x="138" y="141"/>
                        </a:cubicBezTo>
                        <a:cubicBezTo>
                          <a:pt x="141" y="149"/>
                          <a:pt x="141" y="153"/>
                          <a:pt x="141" y="15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28" name="Freeform 263"/>
                  <p:cNvSpPr>
                    <a:spLocks/>
                  </p:cNvSpPr>
                  <p:nvPr/>
                </p:nvSpPr>
                <p:spPr bwMode="auto">
                  <a:xfrm>
                    <a:off x="3846" y="1923"/>
                    <a:ext cx="119" cy="180"/>
                  </a:xfrm>
                  <a:custGeom>
                    <a:avLst/>
                    <a:gdLst/>
                    <a:ahLst/>
                    <a:cxnLst>
                      <a:cxn ang="0">
                        <a:pos x="119" y="0"/>
                      </a:cxn>
                      <a:cxn ang="0">
                        <a:pos x="81" y="32"/>
                      </a:cxn>
                      <a:cxn ang="0">
                        <a:pos x="54" y="65"/>
                      </a:cxn>
                      <a:cxn ang="0">
                        <a:pos x="26" y="105"/>
                      </a:cxn>
                      <a:cxn ang="0">
                        <a:pos x="9" y="141"/>
                      </a:cxn>
                      <a:cxn ang="0">
                        <a:pos x="0" y="180"/>
                      </a:cxn>
                    </a:cxnLst>
                    <a:rect l="0" t="0" r="r" b="b"/>
                    <a:pathLst>
                      <a:path w="119" h="180">
                        <a:moveTo>
                          <a:pt x="119" y="0"/>
                        </a:moveTo>
                        <a:cubicBezTo>
                          <a:pt x="105" y="10"/>
                          <a:pt x="92" y="21"/>
                          <a:pt x="81" y="32"/>
                        </a:cubicBezTo>
                        <a:cubicBezTo>
                          <a:pt x="70" y="43"/>
                          <a:pt x="63" y="53"/>
                          <a:pt x="54" y="65"/>
                        </a:cubicBezTo>
                        <a:cubicBezTo>
                          <a:pt x="45" y="77"/>
                          <a:pt x="33" y="93"/>
                          <a:pt x="26" y="105"/>
                        </a:cubicBezTo>
                        <a:cubicBezTo>
                          <a:pt x="19" y="117"/>
                          <a:pt x="13" y="129"/>
                          <a:pt x="9" y="141"/>
                        </a:cubicBezTo>
                        <a:cubicBezTo>
                          <a:pt x="5" y="153"/>
                          <a:pt x="2" y="166"/>
                          <a:pt x="0" y="18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29" name="Freeform 264"/>
                  <p:cNvSpPr>
                    <a:spLocks/>
                  </p:cNvSpPr>
                  <p:nvPr/>
                </p:nvSpPr>
                <p:spPr bwMode="auto">
                  <a:xfrm>
                    <a:off x="3853" y="1929"/>
                    <a:ext cx="43" cy="174"/>
                  </a:xfrm>
                  <a:custGeom>
                    <a:avLst/>
                    <a:gdLst/>
                    <a:ahLst/>
                    <a:cxnLst>
                      <a:cxn ang="0">
                        <a:pos x="43" y="0"/>
                      </a:cxn>
                      <a:cxn ang="0">
                        <a:pos x="20" y="44"/>
                      </a:cxn>
                      <a:cxn ang="0">
                        <a:pos x="8" y="93"/>
                      </a:cxn>
                      <a:cxn ang="0">
                        <a:pos x="1" y="129"/>
                      </a:cxn>
                      <a:cxn ang="0">
                        <a:pos x="1" y="158"/>
                      </a:cxn>
                      <a:cxn ang="0">
                        <a:pos x="2" y="174"/>
                      </a:cxn>
                    </a:cxnLst>
                    <a:rect l="0" t="0" r="r" b="b"/>
                    <a:pathLst>
                      <a:path w="43" h="174">
                        <a:moveTo>
                          <a:pt x="43" y="0"/>
                        </a:moveTo>
                        <a:cubicBezTo>
                          <a:pt x="34" y="14"/>
                          <a:pt x="26" y="29"/>
                          <a:pt x="20" y="44"/>
                        </a:cubicBezTo>
                        <a:cubicBezTo>
                          <a:pt x="14" y="59"/>
                          <a:pt x="11" y="79"/>
                          <a:pt x="8" y="93"/>
                        </a:cubicBezTo>
                        <a:cubicBezTo>
                          <a:pt x="5" y="107"/>
                          <a:pt x="2" y="118"/>
                          <a:pt x="1" y="129"/>
                        </a:cubicBezTo>
                        <a:cubicBezTo>
                          <a:pt x="0" y="140"/>
                          <a:pt x="1" y="151"/>
                          <a:pt x="1" y="158"/>
                        </a:cubicBezTo>
                        <a:cubicBezTo>
                          <a:pt x="1" y="165"/>
                          <a:pt x="1" y="169"/>
                          <a:pt x="2" y="174"/>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30" name="Freeform 265"/>
                  <p:cNvSpPr>
                    <a:spLocks/>
                  </p:cNvSpPr>
                  <p:nvPr/>
                </p:nvSpPr>
                <p:spPr bwMode="auto">
                  <a:xfrm>
                    <a:off x="3891" y="1988"/>
                    <a:ext cx="59" cy="113"/>
                  </a:xfrm>
                  <a:custGeom>
                    <a:avLst/>
                    <a:gdLst/>
                    <a:ahLst/>
                    <a:cxnLst>
                      <a:cxn ang="0">
                        <a:pos x="0" y="0"/>
                      </a:cxn>
                      <a:cxn ang="0">
                        <a:pos x="22" y="14"/>
                      </a:cxn>
                      <a:cxn ang="0">
                        <a:pos x="46" y="47"/>
                      </a:cxn>
                      <a:cxn ang="0">
                        <a:pos x="57" y="84"/>
                      </a:cxn>
                      <a:cxn ang="0">
                        <a:pos x="58" y="113"/>
                      </a:cxn>
                    </a:cxnLst>
                    <a:rect l="0" t="0" r="r" b="b"/>
                    <a:pathLst>
                      <a:path w="59" h="113">
                        <a:moveTo>
                          <a:pt x="0" y="0"/>
                        </a:moveTo>
                        <a:cubicBezTo>
                          <a:pt x="7" y="3"/>
                          <a:pt x="14" y="6"/>
                          <a:pt x="22" y="14"/>
                        </a:cubicBezTo>
                        <a:cubicBezTo>
                          <a:pt x="30" y="22"/>
                          <a:pt x="40" y="35"/>
                          <a:pt x="46" y="47"/>
                        </a:cubicBezTo>
                        <a:cubicBezTo>
                          <a:pt x="52" y="59"/>
                          <a:pt x="55" y="73"/>
                          <a:pt x="57" y="84"/>
                        </a:cubicBezTo>
                        <a:cubicBezTo>
                          <a:pt x="59" y="95"/>
                          <a:pt x="58" y="104"/>
                          <a:pt x="58" y="113"/>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31" name="Freeform 266"/>
                  <p:cNvSpPr>
                    <a:spLocks/>
                  </p:cNvSpPr>
                  <p:nvPr/>
                </p:nvSpPr>
                <p:spPr bwMode="auto">
                  <a:xfrm>
                    <a:off x="3791" y="1911"/>
                    <a:ext cx="150" cy="168"/>
                  </a:xfrm>
                  <a:custGeom>
                    <a:avLst/>
                    <a:gdLst/>
                    <a:ahLst/>
                    <a:cxnLst>
                      <a:cxn ang="0">
                        <a:pos x="0" y="0"/>
                      </a:cxn>
                      <a:cxn ang="0">
                        <a:pos x="64" y="47"/>
                      </a:cxn>
                      <a:cxn ang="0">
                        <a:pos x="109" y="95"/>
                      </a:cxn>
                      <a:cxn ang="0">
                        <a:pos x="135" y="129"/>
                      </a:cxn>
                      <a:cxn ang="0">
                        <a:pos x="150" y="168"/>
                      </a:cxn>
                    </a:cxnLst>
                    <a:rect l="0" t="0" r="r" b="b"/>
                    <a:pathLst>
                      <a:path w="150" h="168">
                        <a:moveTo>
                          <a:pt x="0" y="0"/>
                        </a:moveTo>
                        <a:cubicBezTo>
                          <a:pt x="23" y="15"/>
                          <a:pt x="46" y="31"/>
                          <a:pt x="64" y="47"/>
                        </a:cubicBezTo>
                        <a:cubicBezTo>
                          <a:pt x="82" y="63"/>
                          <a:pt x="97" y="81"/>
                          <a:pt x="109" y="95"/>
                        </a:cubicBezTo>
                        <a:cubicBezTo>
                          <a:pt x="121" y="109"/>
                          <a:pt x="128" y="117"/>
                          <a:pt x="135" y="129"/>
                        </a:cubicBezTo>
                        <a:cubicBezTo>
                          <a:pt x="142" y="141"/>
                          <a:pt x="148" y="160"/>
                          <a:pt x="150" y="16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32" name="Freeform 267"/>
                  <p:cNvSpPr>
                    <a:spLocks/>
                  </p:cNvSpPr>
                  <p:nvPr/>
                </p:nvSpPr>
                <p:spPr bwMode="auto">
                  <a:xfrm>
                    <a:off x="3817" y="1892"/>
                    <a:ext cx="46" cy="219"/>
                  </a:xfrm>
                  <a:custGeom>
                    <a:avLst/>
                    <a:gdLst/>
                    <a:ahLst/>
                    <a:cxnLst>
                      <a:cxn ang="0">
                        <a:pos x="46" y="0"/>
                      </a:cxn>
                      <a:cxn ang="0">
                        <a:pos x="16" y="58"/>
                      </a:cxn>
                      <a:cxn ang="0">
                        <a:pos x="8" y="105"/>
                      </a:cxn>
                      <a:cxn ang="0">
                        <a:pos x="1" y="165"/>
                      </a:cxn>
                      <a:cxn ang="0">
                        <a:pos x="1" y="205"/>
                      </a:cxn>
                      <a:cxn ang="0">
                        <a:pos x="1" y="219"/>
                      </a:cxn>
                    </a:cxnLst>
                    <a:rect l="0" t="0" r="r" b="b"/>
                    <a:pathLst>
                      <a:path w="46" h="219">
                        <a:moveTo>
                          <a:pt x="46" y="0"/>
                        </a:moveTo>
                        <a:cubicBezTo>
                          <a:pt x="34" y="20"/>
                          <a:pt x="22" y="41"/>
                          <a:pt x="16" y="58"/>
                        </a:cubicBezTo>
                        <a:cubicBezTo>
                          <a:pt x="10" y="75"/>
                          <a:pt x="10" y="87"/>
                          <a:pt x="8" y="105"/>
                        </a:cubicBezTo>
                        <a:cubicBezTo>
                          <a:pt x="6" y="123"/>
                          <a:pt x="2" y="148"/>
                          <a:pt x="1" y="165"/>
                        </a:cubicBezTo>
                        <a:cubicBezTo>
                          <a:pt x="0" y="182"/>
                          <a:pt x="1" y="196"/>
                          <a:pt x="1" y="205"/>
                        </a:cubicBezTo>
                        <a:cubicBezTo>
                          <a:pt x="1" y="214"/>
                          <a:pt x="1" y="217"/>
                          <a:pt x="1" y="219"/>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33" name="Freeform 268"/>
                  <p:cNvSpPr>
                    <a:spLocks/>
                  </p:cNvSpPr>
                  <p:nvPr/>
                </p:nvSpPr>
                <p:spPr bwMode="auto">
                  <a:xfrm>
                    <a:off x="3735" y="1913"/>
                    <a:ext cx="143" cy="186"/>
                  </a:xfrm>
                  <a:custGeom>
                    <a:avLst/>
                    <a:gdLst/>
                    <a:ahLst/>
                    <a:cxnLst>
                      <a:cxn ang="0">
                        <a:pos x="0" y="0"/>
                      </a:cxn>
                      <a:cxn ang="0">
                        <a:pos x="60" y="51"/>
                      </a:cxn>
                      <a:cxn ang="0">
                        <a:pos x="105" y="96"/>
                      </a:cxn>
                      <a:cxn ang="0">
                        <a:pos x="137" y="145"/>
                      </a:cxn>
                      <a:cxn ang="0">
                        <a:pos x="143" y="186"/>
                      </a:cxn>
                    </a:cxnLst>
                    <a:rect l="0" t="0" r="r" b="b"/>
                    <a:pathLst>
                      <a:path w="143" h="186">
                        <a:moveTo>
                          <a:pt x="0" y="0"/>
                        </a:moveTo>
                        <a:cubicBezTo>
                          <a:pt x="21" y="17"/>
                          <a:pt x="43" y="35"/>
                          <a:pt x="60" y="51"/>
                        </a:cubicBezTo>
                        <a:cubicBezTo>
                          <a:pt x="77" y="67"/>
                          <a:pt x="92" y="80"/>
                          <a:pt x="105" y="96"/>
                        </a:cubicBezTo>
                        <a:cubicBezTo>
                          <a:pt x="118" y="112"/>
                          <a:pt x="131" y="130"/>
                          <a:pt x="137" y="145"/>
                        </a:cubicBezTo>
                        <a:cubicBezTo>
                          <a:pt x="143" y="160"/>
                          <a:pt x="143" y="173"/>
                          <a:pt x="143" y="186"/>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34" name="Freeform 269"/>
                  <p:cNvSpPr>
                    <a:spLocks/>
                  </p:cNvSpPr>
                  <p:nvPr/>
                </p:nvSpPr>
                <p:spPr bwMode="auto">
                  <a:xfrm>
                    <a:off x="3870" y="1950"/>
                    <a:ext cx="58" cy="138"/>
                  </a:xfrm>
                  <a:custGeom>
                    <a:avLst/>
                    <a:gdLst/>
                    <a:ahLst/>
                    <a:cxnLst>
                      <a:cxn ang="0">
                        <a:pos x="0" y="0"/>
                      </a:cxn>
                      <a:cxn ang="0">
                        <a:pos x="30" y="42"/>
                      </a:cxn>
                      <a:cxn ang="0">
                        <a:pos x="44" y="86"/>
                      </a:cxn>
                      <a:cxn ang="0">
                        <a:pos x="56" y="126"/>
                      </a:cxn>
                      <a:cxn ang="0">
                        <a:pos x="56" y="138"/>
                      </a:cxn>
                    </a:cxnLst>
                    <a:rect l="0" t="0" r="r" b="b"/>
                    <a:pathLst>
                      <a:path w="58" h="138">
                        <a:moveTo>
                          <a:pt x="0" y="0"/>
                        </a:moveTo>
                        <a:cubicBezTo>
                          <a:pt x="11" y="14"/>
                          <a:pt x="23" y="28"/>
                          <a:pt x="30" y="42"/>
                        </a:cubicBezTo>
                        <a:cubicBezTo>
                          <a:pt x="37" y="56"/>
                          <a:pt x="40" y="72"/>
                          <a:pt x="44" y="86"/>
                        </a:cubicBezTo>
                        <a:cubicBezTo>
                          <a:pt x="48" y="100"/>
                          <a:pt x="54" y="117"/>
                          <a:pt x="56" y="126"/>
                        </a:cubicBezTo>
                        <a:cubicBezTo>
                          <a:pt x="58" y="135"/>
                          <a:pt x="57" y="136"/>
                          <a:pt x="56" y="13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35" name="Freeform 270"/>
                  <p:cNvSpPr>
                    <a:spLocks/>
                  </p:cNvSpPr>
                  <p:nvPr/>
                </p:nvSpPr>
                <p:spPr bwMode="auto">
                  <a:xfrm>
                    <a:off x="3838" y="1992"/>
                    <a:ext cx="97" cy="117"/>
                  </a:xfrm>
                  <a:custGeom>
                    <a:avLst/>
                    <a:gdLst/>
                    <a:ahLst/>
                    <a:cxnLst>
                      <a:cxn ang="0">
                        <a:pos x="0" y="0"/>
                      </a:cxn>
                      <a:cxn ang="0">
                        <a:pos x="58" y="42"/>
                      </a:cxn>
                      <a:cxn ang="0">
                        <a:pos x="84" y="78"/>
                      </a:cxn>
                      <a:cxn ang="0">
                        <a:pos x="97" y="117"/>
                      </a:cxn>
                    </a:cxnLst>
                    <a:rect l="0" t="0" r="r" b="b"/>
                    <a:pathLst>
                      <a:path w="97" h="117">
                        <a:moveTo>
                          <a:pt x="0" y="0"/>
                        </a:moveTo>
                        <a:cubicBezTo>
                          <a:pt x="22" y="14"/>
                          <a:pt x="44" y="29"/>
                          <a:pt x="58" y="42"/>
                        </a:cubicBezTo>
                        <a:cubicBezTo>
                          <a:pt x="72" y="55"/>
                          <a:pt x="78" y="66"/>
                          <a:pt x="84" y="78"/>
                        </a:cubicBezTo>
                        <a:cubicBezTo>
                          <a:pt x="90" y="90"/>
                          <a:pt x="93" y="103"/>
                          <a:pt x="97" y="117"/>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36" name="Freeform 271"/>
                  <p:cNvSpPr>
                    <a:spLocks/>
                  </p:cNvSpPr>
                  <p:nvPr/>
                </p:nvSpPr>
                <p:spPr bwMode="auto">
                  <a:xfrm>
                    <a:off x="3860" y="1946"/>
                    <a:ext cx="33" cy="142"/>
                  </a:xfrm>
                  <a:custGeom>
                    <a:avLst/>
                    <a:gdLst/>
                    <a:ahLst/>
                    <a:cxnLst>
                      <a:cxn ang="0">
                        <a:pos x="0" y="0"/>
                      </a:cxn>
                      <a:cxn ang="0">
                        <a:pos x="16" y="72"/>
                      </a:cxn>
                      <a:cxn ang="0">
                        <a:pos x="33" y="142"/>
                      </a:cxn>
                    </a:cxnLst>
                    <a:rect l="0" t="0" r="r" b="b"/>
                    <a:pathLst>
                      <a:path w="33" h="142">
                        <a:moveTo>
                          <a:pt x="0" y="0"/>
                        </a:moveTo>
                        <a:cubicBezTo>
                          <a:pt x="5" y="24"/>
                          <a:pt x="10" y="48"/>
                          <a:pt x="16" y="72"/>
                        </a:cubicBezTo>
                        <a:cubicBezTo>
                          <a:pt x="22" y="96"/>
                          <a:pt x="30" y="129"/>
                          <a:pt x="33" y="14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37" name="Freeform 272"/>
                  <p:cNvSpPr>
                    <a:spLocks/>
                  </p:cNvSpPr>
                  <p:nvPr/>
                </p:nvSpPr>
                <p:spPr bwMode="auto">
                  <a:xfrm>
                    <a:off x="3678" y="1902"/>
                    <a:ext cx="162" cy="204"/>
                  </a:xfrm>
                  <a:custGeom>
                    <a:avLst/>
                    <a:gdLst/>
                    <a:ahLst/>
                    <a:cxnLst>
                      <a:cxn ang="0">
                        <a:pos x="0" y="0"/>
                      </a:cxn>
                      <a:cxn ang="0">
                        <a:pos x="63" y="47"/>
                      </a:cxn>
                      <a:cxn ang="0">
                        <a:pos x="119" y="102"/>
                      </a:cxn>
                      <a:cxn ang="0">
                        <a:pos x="146" y="152"/>
                      </a:cxn>
                      <a:cxn ang="0">
                        <a:pos x="162" y="204"/>
                      </a:cxn>
                    </a:cxnLst>
                    <a:rect l="0" t="0" r="r" b="b"/>
                    <a:pathLst>
                      <a:path w="162" h="204">
                        <a:moveTo>
                          <a:pt x="0" y="0"/>
                        </a:moveTo>
                        <a:cubicBezTo>
                          <a:pt x="21" y="15"/>
                          <a:pt x="43" y="30"/>
                          <a:pt x="63" y="47"/>
                        </a:cubicBezTo>
                        <a:cubicBezTo>
                          <a:pt x="83" y="64"/>
                          <a:pt x="105" y="85"/>
                          <a:pt x="119" y="102"/>
                        </a:cubicBezTo>
                        <a:cubicBezTo>
                          <a:pt x="133" y="119"/>
                          <a:pt x="139" y="135"/>
                          <a:pt x="146" y="152"/>
                        </a:cubicBezTo>
                        <a:cubicBezTo>
                          <a:pt x="153" y="169"/>
                          <a:pt x="157" y="186"/>
                          <a:pt x="162" y="204"/>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38" name="Freeform 273"/>
                  <p:cNvSpPr>
                    <a:spLocks/>
                  </p:cNvSpPr>
                  <p:nvPr/>
                </p:nvSpPr>
                <p:spPr bwMode="auto">
                  <a:xfrm>
                    <a:off x="3693" y="2002"/>
                    <a:ext cx="120" cy="129"/>
                  </a:xfrm>
                  <a:custGeom>
                    <a:avLst/>
                    <a:gdLst/>
                    <a:ahLst/>
                    <a:cxnLst>
                      <a:cxn ang="0">
                        <a:pos x="0" y="0"/>
                      </a:cxn>
                      <a:cxn ang="0">
                        <a:pos x="66" y="36"/>
                      </a:cxn>
                      <a:cxn ang="0">
                        <a:pos x="111" y="88"/>
                      </a:cxn>
                      <a:cxn ang="0">
                        <a:pos x="120" y="129"/>
                      </a:cxn>
                    </a:cxnLst>
                    <a:rect l="0" t="0" r="r" b="b"/>
                    <a:pathLst>
                      <a:path w="120" h="129">
                        <a:moveTo>
                          <a:pt x="0" y="0"/>
                        </a:moveTo>
                        <a:cubicBezTo>
                          <a:pt x="24" y="10"/>
                          <a:pt x="48" y="21"/>
                          <a:pt x="66" y="36"/>
                        </a:cubicBezTo>
                        <a:cubicBezTo>
                          <a:pt x="84" y="51"/>
                          <a:pt x="102" y="73"/>
                          <a:pt x="111" y="88"/>
                        </a:cubicBezTo>
                        <a:cubicBezTo>
                          <a:pt x="120" y="103"/>
                          <a:pt x="120" y="116"/>
                          <a:pt x="120" y="129"/>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39" name="Freeform 274"/>
                  <p:cNvSpPr>
                    <a:spLocks/>
                  </p:cNvSpPr>
                  <p:nvPr/>
                </p:nvSpPr>
                <p:spPr bwMode="auto">
                  <a:xfrm>
                    <a:off x="3735" y="1986"/>
                    <a:ext cx="95" cy="122"/>
                  </a:xfrm>
                  <a:custGeom>
                    <a:avLst/>
                    <a:gdLst/>
                    <a:ahLst/>
                    <a:cxnLst>
                      <a:cxn ang="0">
                        <a:pos x="0" y="0"/>
                      </a:cxn>
                      <a:cxn ang="0">
                        <a:pos x="57" y="33"/>
                      </a:cxn>
                      <a:cxn ang="0">
                        <a:pos x="86" y="80"/>
                      </a:cxn>
                      <a:cxn ang="0">
                        <a:pos x="95" y="122"/>
                      </a:cxn>
                    </a:cxnLst>
                    <a:rect l="0" t="0" r="r" b="b"/>
                    <a:pathLst>
                      <a:path w="95" h="122">
                        <a:moveTo>
                          <a:pt x="0" y="0"/>
                        </a:moveTo>
                        <a:cubicBezTo>
                          <a:pt x="21" y="10"/>
                          <a:pt x="43" y="20"/>
                          <a:pt x="57" y="33"/>
                        </a:cubicBezTo>
                        <a:cubicBezTo>
                          <a:pt x="71" y="46"/>
                          <a:pt x="80" y="65"/>
                          <a:pt x="86" y="80"/>
                        </a:cubicBezTo>
                        <a:cubicBezTo>
                          <a:pt x="92" y="95"/>
                          <a:pt x="93" y="108"/>
                          <a:pt x="95" y="12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40" name="Freeform 275"/>
                  <p:cNvSpPr>
                    <a:spLocks/>
                  </p:cNvSpPr>
                  <p:nvPr/>
                </p:nvSpPr>
                <p:spPr bwMode="auto">
                  <a:xfrm>
                    <a:off x="3705" y="1949"/>
                    <a:ext cx="135" cy="157"/>
                  </a:xfrm>
                  <a:custGeom>
                    <a:avLst/>
                    <a:gdLst/>
                    <a:ahLst/>
                    <a:cxnLst>
                      <a:cxn ang="0">
                        <a:pos x="0" y="0"/>
                      </a:cxn>
                      <a:cxn ang="0">
                        <a:pos x="87" y="58"/>
                      </a:cxn>
                      <a:cxn ang="0">
                        <a:pos x="123" y="117"/>
                      </a:cxn>
                      <a:cxn ang="0">
                        <a:pos x="135" y="157"/>
                      </a:cxn>
                    </a:cxnLst>
                    <a:rect l="0" t="0" r="r" b="b"/>
                    <a:pathLst>
                      <a:path w="135" h="157">
                        <a:moveTo>
                          <a:pt x="0" y="0"/>
                        </a:moveTo>
                        <a:cubicBezTo>
                          <a:pt x="33" y="19"/>
                          <a:pt x="67" y="39"/>
                          <a:pt x="87" y="58"/>
                        </a:cubicBezTo>
                        <a:cubicBezTo>
                          <a:pt x="107" y="77"/>
                          <a:pt x="115" y="101"/>
                          <a:pt x="123" y="117"/>
                        </a:cubicBezTo>
                        <a:cubicBezTo>
                          <a:pt x="131" y="133"/>
                          <a:pt x="133" y="145"/>
                          <a:pt x="135" y="157"/>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41" name="Freeform 276"/>
                  <p:cNvSpPr>
                    <a:spLocks/>
                  </p:cNvSpPr>
                  <p:nvPr/>
                </p:nvSpPr>
                <p:spPr bwMode="auto">
                  <a:xfrm>
                    <a:off x="3713" y="2006"/>
                    <a:ext cx="99" cy="103"/>
                  </a:xfrm>
                  <a:custGeom>
                    <a:avLst/>
                    <a:gdLst/>
                    <a:ahLst/>
                    <a:cxnLst>
                      <a:cxn ang="0">
                        <a:pos x="0" y="0"/>
                      </a:cxn>
                      <a:cxn ang="0">
                        <a:pos x="54" y="31"/>
                      </a:cxn>
                      <a:cxn ang="0">
                        <a:pos x="79" y="69"/>
                      </a:cxn>
                      <a:cxn ang="0">
                        <a:pos x="99" y="103"/>
                      </a:cxn>
                    </a:cxnLst>
                    <a:rect l="0" t="0" r="r" b="b"/>
                    <a:pathLst>
                      <a:path w="99" h="103">
                        <a:moveTo>
                          <a:pt x="0" y="0"/>
                        </a:moveTo>
                        <a:cubicBezTo>
                          <a:pt x="20" y="9"/>
                          <a:pt x="41" y="19"/>
                          <a:pt x="54" y="31"/>
                        </a:cubicBezTo>
                        <a:cubicBezTo>
                          <a:pt x="67" y="43"/>
                          <a:pt x="71" y="57"/>
                          <a:pt x="79" y="69"/>
                        </a:cubicBezTo>
                        <a:cubicBezTo>
                          <a:pt x="87" y="81"/>
                          <a:pt x="93" y="92"/>
                          <a:pt x="99" y="103"/>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42" name="Freeform 277"/>
                  <p:cNvSpPr>
                    <a:spLocks/>
                  </p:cNvSpPr>
                  <p:nvPr/>
                </p:nvSpPr>
                <p:spPr bwMode="auto">
                  <a:xfrm>
                    <a:off x="3843" y="1997"/>
                    <a:ext cx="76" cy="93"/>
                  </a:xfrm>
                  <a:custGeom>
                    <a:avLst/>
                    <a:gdLst/>
                    <a:ahLst/>
                    <a:cxnLst>
                      <a:cxn ang="0">
                        <a:pos x="0" y="0"/>
                      </a:cxn>
                      <a:cxn ang="0">
                        <a:pos x="45" y="24"/>
                      </a:cxn>
                      <a:cxn ang="0">
                        <a:pos x="71" y="69"/>
                      </a:cxn>
                      <a:cxn ang="0">
                        <a:pos x="75" y="93"/>
                      </a:cxn>
                    </a:cxnLst>
                    <a:rect l="0" t="0" r="r" b="b"/>
                    <a:pathLst>
                      <a:path w="76" h="93">
                        <a:moveTo>
                          <a:pt x="0" y="0"/>
                        </a:moveTo>
                        <a:cubicBezTo>
                          <a:pt x="16" y="6"/>
                          <a:pt x="33" y="13"/>
                          <a:pt x="45" y="24"/>
                        </a:cubicBezTo>
                        <a:cubicBezTo>
                          <a:pt x="57" y="35"/>
                          <a:pt x="66" y="58"/>
                          <a:pt x="71" y="69"/>
                        </a:cubicBezTo>
                        <a:cubicBezTo>
                          <a:pt x="76" y="80"/>
                          <a:pt x="75" y="86"/>
                          <a:pt x="75" y="93"/>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43" name="Freeform 278"/>
                  <p:cNvSpPr>
                    <a:spLocks/>
                  </p:cNvSpPr>
                  <p:nvPr/>
                </p:nvSpPr>
                <p:spPr bwMode="auto">
                  <a:xfrm>
                    <a:off x="3877" y="1959"/>
                    <a:ext cx="70" cy="134"/>
                  </a:xfrm>
                  <a:custGeom>
                    <a:avLst/>
                    <a:gdLst/>
                    <a:ahLst/>
                    <a:cxnLst>
                      <a:cxn ang="0">
                        <a:pos x="70" y="0"/>
                      </a:cxn>
                      <a:cxn ang="0">
                        <a:pos x="32" y="45"/>
                      </a:cxn>
                      <a:cxn ang="0">
                        <a:pos x="4" y="92"/>
                      </a:cxn>
                      <a:cxn ang="0">
                        <a:pos x="8" y="134"/>
                      </a:cxn>
                    </a:cxnLst>
                    <a:rect l="0" t="0" r="r" b="b"/>
                    <a:pathLst>
                      <a:path w="70" h="134">
                        <a:moveTo>
                          <a:pt x="70" y="0"/>
                        </a:moveTo>
                        <a:cubicBezTo>
                          <a:pt x="56" y="15"/>
                          <a:pt x="43" y="30"/>
                          <a:pt x="32" y="45"/>
                        </a:cubicBezTo>
                        <a:cubicBezTo>
                          <a:pt x="21" y="60"/>
                          <a:pt x="8" y="77"/>
                          <a:pt x="4" y="92"/>
                        </a:cubicBezTo>
                        <a:cubicBezTo>
                          <a:pt x="0" y="107"/>
                          <a:pt x="4" y="120"/>
                          <a:pt x="8" y="134"/>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44" name="Freeform 279"/>
                  <p:cNvSpPr>
                    <a:spLocks/>
                  </p:cNvSpPr>
                  <p:nvPr/>
                </p:nvSpPr>
                <p:spPr bwMode="auto">
                  <a:xfrm>
                    <a:off x="3785" y="1992"/>
                    <a:ext cx="80" cy="132"/>
                  </a:xfrm>
                  <a:custGeom>
                    <a:avLst/>
                    <a:gdLst/>
                    <a:ahLst/>
                    <a:cxnLst>
                      <a:cxn ang="0">
                        <a:pos x="0" y="0"/>
                      </a:cxn>
                      <a:cxn ang="0">
                        <a:pos x="39" y="21"/>
                      </a:cxn>
                      <a:cxn ang="0">
                        <a:pos x="74" y="78"/>
                      </a:cxn>
                      <a:cxn ang="0">
                        <a:pos x="78" y="132"/>
                      </a:cxn>
                    </a:cxnLst>
                    <a:rect l="0" t="0" r="r" b="b"/>
                    <a:pathLst>
                      <a:path w="80" h="132">
                        <a:moveTo>
                          <a:pt x="0" y="0"/>
                        </a:moveTo>
                        <a:cubicBezTo>
                          <a:pt x="13" y="4"/>
                          <a:pt x="27" y="8"/>
                          <a:pt x="39" y="21"/>
                        </a:cubicBezTo>
                        <a:cubicBezTo>
                          <a:pt x="51" y="34"/>
                          <a:pt x="68" y="60"/>
                          <a:pt x="74" y="78"/>
                        </a:cubicBezTo>
                        <a:cubicBezTo>
                          <a:pt x="80" y="96"/>
                          <a:pt x="79" y="114"/>
                          <a:pt x="78" y="13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45" name="Freeform 280"/>
                  <p:cNvSpPr>
                    <a:spLocks/>
                  </p:cNvSpPr>
                  <p:nvPr/>
                </p:nvSpPr>
                <p:spPr bwMode="auto">
                  <a:xfrm>
                    <a:off x="3783" y="1986"/>
                    <a:ext cx="56" cy="116"/>
                  </a:xfrm>
                  <a:custGeom>
                    <a:avLst/>
                    <a:gdLst/>
                    <a:ahLst/>
                    <a:cxnLst>
                      <a:cxn ang="0">
                        <a:pos x="0" y="0"/>
                      </a:cxn>
                      <a:cxn ang="0">
                        <a:pos x="24" y="8"/>
                      </a:cxn>
                      <a:cxn ang="0">
                        <a:pos x="52" y="44"/>
                      </a:cxn>
                      <a:cxn ang="0">
                        <a:pos x="51" y="116"/>
                      </a:cxn>
                    </a:cxnLst>
                    <a:rect l="0" t="0" r="r" b="b"/>
                    <a:pathLst>
                      <a:path w="56" h="116">
                        <a:moveTo>
                          <a:pt x="0" y="0"/>
                        </a:moveTo>
                        <a:cubicBezTo>
                          <a:pt x="7" y="0"/>
                          <a:pt x="15" y="1"/>
                          <a:pt x="24" y="8"/>
                        </a:cubicBezTo>
                        <a:cubicBezTo>
                          <a:pt x="33" y="15"/>
                          <a:pt x="48" y="26"/>
                          <a:pt x="52" y="44"/>
                        </a:cubicBezTo>
                        <a:cubicBezTo>
                          <a:pt x="56" y="62"/>
                          <a:pt x="53" y="89"/>
                          <a:pt x="51" y="116"/>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46" name="Freeform 281"/>
                  <p:cNvSpPr>
                    <a:spLocks/>
                  </p:cNvSpPr>
                  <p:nvPr/>
                </p:nvSpPr>
                <p:spPr bwMode="auto">
                  <a:xfrm>
                    <a:off x="3815" y="2040"/>
                    <a:ext cx="101" cy="72"/>
                  </a:xfrm>
                  <a:custGeom>
                    <a:avLst/>
                    <a:gdLst/>
                    <a:ahLst/>
                    <a:cxnLst>
                      <a:cxn ang="0">
                        <a:pos x="0" y="0"/>
                      </a:cxn>
                      <a:cxn ang="0">
                        <a:pos x="54" y="12"/>
                      </a:cxn>
                      <a:cxn ang="0">
                        <a:pos x="83" y="39"/>
                      </a:cxn>
                      <a:cxn ang="0">
                        <a:pos x="101" y="72"/>
                      </a:cxn>
                    </a:cxnLst>
                    <a:rect l="0" t="0" r="r" b="b"/>
                    <a:pathLst>
                      <a:path w="101" h="72">
                        <a:moveTo>
                          <a:pt x="0" y="0"/>
                        </a:moveTo>
                        <a:cubicBezTo>
                          <a:pt x="20" y="3"/>
                          <a:pt x="40" y="6"/>
                          <a:pt x="54" y="12"/>
                        </a:cubicBezTo>
                        <a:cubicBezTo>
                          <a:pt x="68" y="18"/>
                          <a:pt x="75" y="29"/>
                          <a:pt x="83" y="39"/>
                        </a:cubicBezTo>
                        <a:cubicBezTo>
                          <a:pt x="91" y="49"/>
                          <a:pt x="96" y="60"/>
                          <a:pt x="101" y="7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grpSp>
          </p:grpSp>
          <p:grpSp>
            <p:nvGrpSpPr>
              <p:cNvPr id="104" name="Group 282"/>
              <p:cNvGrpSpPr>
                <a:grpSpLocks/>
              </p:cNvGrpSpPr>
              <p:nvPr/>
            </p:nvGrpSpPr>
            <p:grpSpPr bwMode="auto">
              <a:xfrm>
                <a:off x="3003552" y="3233745"/>
                <a:ext cx="509588" cy="376238"/>
                <a:chOff x="3533" y="1920"/>
                <a:chExt cx="321" cy="237"/>
              </a:xfrm>
              <a:grpFill/>
            </p:grpSpPr>
            <p:sp>
              <p:nvSpPr>
                <p:cNvPr id="107" name="Freeform 283"/>
                <p:cNvSpPr>
                  <a:spLocks/>
                </p:cNvSpPr>
                <p:nvPr/>
              </p:nvSpPr>
              <p:spPr bwMode="auto">
                <a:xfrm>
                  <a:off x="3542" y="1992"/>
                  <a:ext cx="130" cy="147"/>
                </a:xfrm>
                <a:custGeom>
                  <a:avLst/>
                  <a:gdLst/>
                  <a:ahLst/>
                  <a:cxnLst>
                    <a:cxn ang="0">
                      <a:pos x="0" y="0"/>
                    </a:cxn>
                    <a:cxn ang="0">
                      <a:pos x="66" y="41"/>
                    </a:cxn>
                    <a:cxn ang="0">
                      <a:pos x="109" y="95"/>
                    </a:cxn>
                    <a:cxn ang="0">
                      <a:pos x="130" y="147"/>
                    </a:cxn>
                  </a:cxnLst>
                  <a:rect l="0" t="0" r="r" b="b"/>
                  <a:pathLst>
                    <a:path w="130" h="147">
                      <a:moveTo>
                        <a:pt x="0" y="0"/>
                      </a:moveTo>
                      <a:cubicBezTo>
                        <a:pt x="24" y="12"/>
                        <a:pt x="48" y="25"/>
                        <a:pt x="66" y="41"/>
                      </a:cubicBezTo>
                      <a:cubicBezTo>
                        <a:pt x="84" y="57"/>
                        <a:pt x="98" y="77"/>
                        <a:pt x="109" y="95"/>
                      </a:cubicBezTo>
                      <a:cubicBezTo>
                        <a:pt x="120" y="113"/>
                        <a:pt x="125" y="130"/>
                        <a:pt x="130" y="147"/>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08" name="Freeform 284"/>
                <p:cNvSpPr>
                  <a:spLocks/>
                </p:cNvSpPr>
                <p:nvPr/>
              </p:nvSpPr>
              <p:spPr bwMode="auto">
                <a:xfrm>
                  <a:off x="3593" y="1994"/>
                  <a:ext cx="91" cy="135"/>
                </a:xfrm>
                <a:custGeom>
                  <a:avLst/>
                  <a:gdLst/>
                  <a:ahLst/>
                  <a:cxnLst>
                    <a:cxn ang="0">
                      <a:pos x="0" y="0"/>
                    </a:cxn>
                    <a:cxn ang="0">
                      <a:pos x="40" y="25"/>
                    </a:cxn>
                    <a:cxn ang="0">
                      <a:pos x="78" y="78"/>
                    </a:cxn>
                    <a:cxn ang="0">
                      <a:pos x="91" y="135"/>
                    </a:cxn>
                  </a:cxnLst>
                  <a:rect l="0" t="0" r="r" b="b"/>
                  <a:pathLst>
                    <a:path w="91" h="135">
                      <a:moveTo>
                        <a:pt x="0" y="0"/>
                      </a:moveTo>
                      <a:cubicBezTo>
                        <a:pt x="13" y="6"/>
                        <a:pt x="27" y="12"/>
                        <a:pt x="40" y="25"/>
                      </a:cubicBezTo>
                      <a:cubicBezTo>
                        <a:pt x="53" y="38"/>
                        <a:pt x="70" y="60"/>
                        <a:pt x="78" y="78"/>
                      </a:cubicBezTo>
                      <a:cubicBezTo>
                        <a:pt x="86" y="96"/>
                        <a:pt x="89" y="124"/>
                        <a:pt x="91" y="135"/>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09" name="Freeform 285"/>
                <p:cNvSpPr>
                  <a:spLocks/>
                </p:cNvSpPr>
                <p:nvPr/>
              </p:nvSpPr>
              <p:spPr bwMode="auto">
                <a:xfrm>
                  <a:off x="3614" y="2027"/>
                  <a:ext cx="64" cy="105"/>
                </a:xfrm>
                <a:custGeom>
                  <a:avLst/>
                  <a:gdLst/>
                  <a:ahLst/>
                  <a:cxnLst>
                    <a:cxn ang="0">
                      <a:pos x="0" y="0"/>
                    </a:cxn>
                    <a:cxn ang="0">
                      <a:pos x="31" y="25"/>
                    </a:cxn>
                    <a:cxn ang="0">
                      <a:pos x="51" y="60"/>
                    </a:cxn>
                    <a:cxn ang="0">
                      <a:pos x="64" y="105"/>
                    </a:cxn>
                  </a:cxnLst>
                  <a:rect l="0" t="0" r="r" b="b"/>
                  <a:pathLst>
                    <a:path w="64" h="105">
                      <a:moveTo>
                        <a:pt x="0" y="0"/>
                      </a:moveTo>
                      <a:cubicBezTo>
                        <a:pt x="11" y="7"/>
                        <a:pt x="23" y="15"/>
                        <a:pt x="31" y="25"/>
                      </a:cubicBezTo>
                      <a:cubicBezTo>
                        <a:pt x="39" y="35"/>
                        <a:pt x="46" y="47"/>
                        <a:pt x="51" y="60"/>
                      </a:cubicBezTo>
                      <a:cubicBezTo>
                        <a:pt x="56" y="73"/>
                        <a:pt x="60" y="89"/>
                        <a:pt x="64" y="105"/>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10" name="Freeform 286"/>
                <p:cNvSpPr>
                  <a:spLocks/>
                </p:cNvSpPr>
                <p:nvPr/>
              </p:nvSpPr>
              <p:spPr bwMode="auto">
                <a:xfrm>
                  <a:off x="3561" y="1956"/>
                  <a:ext cx="129" cy="179"/>
                </a:xfrm>
                <a:custGeom>
                  <a:avLst/>
                  <a:gdLst/>
                  <a:ahLst/>
                  <a:cxnLst>
                    <a:cxn ang="0">
                      <a:pos x="0" y="0"/>
                    </a:cxn>
                    <a:cxn ang="0">
                      <a:pos x="74" y="53"/>
                    </a:cxn>
                    <a:cxn ang="0">
                      <a:pos x="117" y="120"/>
                    </a:cxn>
                    <a:cxn ang="0">
                      <a:pos x="129" y="179"/>
                    </a:cxn>
                  </a:cxnLst>
                  <a:rect l="0" t="0" r="r" b="b"/>
                  <a:pathLst>
                    <a:path w="129" h="179">
                      <a:moveTo>
                        <a:pt x="0" y="0"/>
                      </a:moveTo>
                      <a:cubicBezTo>
                        <a:pt x="27" y="16"/>
                        <a:pt x="55" y="33"/>
                        <a:pt x="74" y="53"/>
                      </a:cubicBezTo>
                      <a:cubicBezTo>
                        <a:pt x="93" y="73"/>
                        <a:pt x="108" y="99"/>
                        <a:pt x="117" y="120"/>
                      </a:cubicBezTo>
                      <a:cubicBezTo>
                        <a:pt x="126" y="141"/>
                        <a:pt x="127" y="170"/>
                        <a:pt x="129" y="179"/>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11" name="Freeform 287"/>
                <p:cNvSpPr>
                  <a:spLocks/>
                </p:cNvSpPr>
                <p:nvPr/>
              </p:nvSpPr>
              <p:spPr bwMode="auto">
                <a:xfrm>
                  <a:off x="3533" y="1937"/>
                  <a:ext cx="164" cy="220"/>
                </a:xfrm>
                <a:custGeom>
                  <a:avLst/>
                  <a:gdLst/>
                  <a:ahLst/>
                  <a:cxnLst>
                    <a:cxn ang="0">
                      <a:pos x="0" y="0"/>
                    </a:cxn>
                    <a:cxn ang="0">
                      <a:pos x="82" y="64"/>
                    </a:cxn>
                    <a:cxn ang="0">
                      <a:pos x="138" y="133"/>
                    </a:cxn>
                    <a:cxn ang="0">
                      <a:pos x="160" y="205"/>
                    </a:cxn>
                    <a:cxn ang="0">
                      <a:pos x="160" y="220"/>
                    </a:cxn>
                  </a:cxnLst>
                  <a:rect l="0" t="0" r="r" b="b"/>
                  <a:pathLst>
                    <a:path w="164" h="220">
                      <a:moveTo>
                        <a:pt x="0" y="0"/>
                      </a:moveTo>
                      <a:cubicBezTo>
                        <a:pt x="29" y="21"/>
                        <a:pt x="59" y="42"/>
                        <a:pt x="82" y="64"/>
                      </a:cubicBezTo>
                      <a:cubicBezTo>
                        <a:pt x="105" y="86"/>
                        <a:pt x="125" y="110"/>
                        <a:pt x="138" y="133"/>
                      </a:cubicBezTo>
                      <a:cubicBezTo>
                        <a:pt x="151" y="156"/>
                        <a:pt x="156" y="191"/>
                        <a:pt x="160" y="205"/>
                      </a:cubicBezTo>
                      <a:cubicBezTo>
                        <a:pt x="164" y="219"/>
                        <a:pt x="162" y="219"/>
                        <a:pt x="160" y="22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12" name="Freeform 288"/>
                <p:cNvSpPr>
                  <a:spLocks/>
                </p:cNvSpPr>
                <p:nvPr/>
              </p:nvSpPr>
              <p:spPr bwMode="auto">
                <a:xfrm>
                  <a:off x="3588" y="1920"/>
                  <a:ext cx="129" cy="210"/>
                </a:xfrm>
                <a:custGeom>
                  <a:avLst/>
                  <a:gdLst/>
                  <a:ahLst/>
                  <a:cxnLst>
                    <a:cxn ang="0">
                      <a:pos x="0" y="0"/>
                    </a:cxn>
                    <a:cxn ang="0">
                      <a:pos x="56" y="53"/>
                    </a:cxn>
                    <a:cxn ang="0">
                      <a:pos x="102" y="117"/>
                    </a:cxn>
                    <a:cxn ang="0">
                      <a:pos x="125" y="182"/>
                    </a:cxn>
                    <a:cxn ang="0">
                      <a:pos x="129" y="210"/>
                    </a:cxn>
                  </a:cxnLst>
                  <a:rect l="0" t="0" r="r" b="b"/>
                  <a:pathLst>
                    <a:path w="129" h="210">
                      <a:moveTo>
                        <a:pt x="0" y="0"/>
                      </a:moveTo>
                      <a:cubicBezTo>
                        <a:pt x="19" y="17"/>
                        <a:pt x="39" y="34"/>
                        <a:pt x="56" y="53"/>
                      </a:cubicBezTo>
                      <a:cubicBezTo>
                        <a:pt x="73" y="72"/>
                        <a:pt x="90" y="96"/>
                        <a:pt x="102" y="117"/>
                      </a:cubicBezTo>
                      <a:cubicBezTo>
                        <a:pt x="114" y="138"/>
                        <a:pt x="121" y="167"/>
                        <a:pt x="125" y="182"/>
                      </a:cubicBezTo>
                      <a:cubicBezTo>
                        <a:pt x="129" y="197"/>
                        <a:pt x="129" y="203"/>
                        <a:pt x="129" y="21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13" name="Freeform 289"/>
                <p:cNvSpPr>
                  <a:spLocks/>
                </p:cNvSpPr>
                <p:nvPr/>
              </p:nvSpPr>
              <p:spPr bwMode="auto">
                <a:xfrm>
                  <a:off x="3659" y="1932"/>
                  <a:ext cx="43" cy="201"/>
                </a:xfrm>
                <a:custGeom>
                  <a:avLst/>
                  <a:gdLst/>
                  <a:ahLst/>
                  <a:cxnLst>
                    <a:cxn ang="0">
                      <a:pos x="0" y="0"/>
                    </a:cxn>
                    <a:cxn ang="0">
                      <a:pos x="24" y="96"/>
                    </a:cxn>
                    <a:cxn ang="0">
                      <a:pos x="37" y="165"/>
                    </a:cxn>
                    <a:cxn ang="0">
                      <a:pos x="43" y="201"/>
                    </a:cxn>
                  </a:cxnLst>
                  <a:rect l="0" t="0" r="r" b="b"/>
                  <a:pathLst>
                    <a:path w="43" h="201">
                      <a:moveTo>
                        <a:pt x="0" y="0"/>
                      </a:moveTo>
                      <a:cubicBezTo>
                        <a:pt x="9" y="34"/>
                        <a:pt x="18" y="69"/>
                        <a:pt x="24" y="96"/>
                      </a:cubicBezTo>
                      <a:cubicBezTo>
                        <a:pt x="30" y="123"/>
                        <a:pt x="34" y="148"/>
                        <a:pt x="37" y="165"/>
                      </a:cubicBezTo>
                      <a:cubicBezTo>
                        <a:pt x="40" y="182"/>
                        <a:pt x="41" y="191"/>
                        <a:pt x="43" y="201"/>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14" name="Freeform 290"/>
                <p:cNvSpPr>
                  <a:spLocks/>
                </p:cNvSpPr>
                <p:nvPr/>
              </p:nvSpPr>
              <p:spPr bwMode="auto">
                <a:xfrm>
                  <a:off x="3660" y="1925"/>
                  <a:ext cx="50" cy="232"/>
                </a:xfrm>
                <a:custGeom>
                  <a:avLst/>
                  <a:gdLst/>
                  <a:ahLst/>
                  <a:cxnLst>
                    <a:cxn ang="0">
                      <a:pos x="50" y="0"/>
                    </a:cxn>
                    <a:cxn ang="0">
                      <a:pos x="26" y="60"/>
                    </a:cxn>
                    <a:cxn ang="0">
                      <a:pos x="3" y="145"/>
                    </a:cxn>
                    <a:cxn ang="0">
                      <a:pos x="8" y="213"/>
                    </a:cxn>
                    <a:cxn ang="0">
                      <a:pos x="8" y="232"/>
                    </a:cxn>
                  </a:cxnLst>
                  <a:rect l="0" t="0" r="r" b="b"/>
                  <a:pathLst>
                    <a:path w="50" h="232">
                      <a:moveTo>
                        <a:pt x="50" y="0"/>
                      </a:moveTo>
                      <a:cubicBezTo>
                        <a:pt x="42" y="18"/>
                        <a:pt x="34" y="36"/>
                        <a:pt x="26" y="60"/>
                      </a:cubicBezTo>
                      <a:cubicBezTo>
                        <a:pt x="18" y="84"/>
                        <a:pt x="6" y="120"/>
                        <a:pt x="3" y="145"/>
                      </a:cubicBezTo>
                      <a:cubicBezTo>
                        <a:pt x="0" y="170"/>
                        <a:pt x="7" y="199"/>
                        <a:pt x="8" y="213"/>
                      </a:cubicBezTo>
                      <a:cubicBezTo>
                        <a:pt x="9" y="227"/>
                        <a:pt x="8" y="229"/>
                        <a:pt x="8" y="23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15" name="Freeform 291"/>
                <p:cNvSpPr>
                  <a:spLocks/>
                </p:cNvSpPr>
                <p:nvPr/>
              </p:nvSpPr>
              <p:spPr bwMode="auto">
                <a:xfrm>
                  <a:off x="3696" y="1940"/>
                  <a:ext cx="53" cy="193"/>
                </a:xfrm>
                <a:custGeom>
                  <a:avLst/>
                  <a:gdLst/>
                  <a:ahLst/>
                  <a:cxnLst>
                    <a:cxn ang="0">
                      <a:pos x="53" y="0"/>
                    </a:cxn>
                    <a:cxn ang="0">
                      <a:pos x="18" y="81"/>
                    </a:cxn>
                    <a:cxn ang="0">
                      <a:pos x="3" y="141"/>
                    </a:cxn>
                    <a:cxn ang="0">
                      <a:pos x="2" y="193"/>
                    </a:cxn>
                  </a:cxnLst>
                  <a:rect l="0" t="0" r="r" b="b"/>
                  <a:pathLst>
                    <a:path w="53" h="193">
                      <a:moveTo>
                        <a:pt x="53" y="0"/>
                      </a:moveTo>
                      <a:cubicBezTo>
                        <a:pt x="39" y="29"/>
                        <a:pt x="26" y="58"/>
                        <a:pt x="18" y="81"/>
                      </a:cubicBezTo>
                      <a:cubicBezTo>
                        <a:pt x="10" y="104"/>
                        <a:pt x="6" y="122"/>
                        <a:pt x="3" y="141"/>
                      </a:cubicBezTo>
                      <a:cubicBezTo>
                        <a:pt x="0" y="160"/>
                        <a:pt x="1" y="176"/>
                        <a:pt x="2" y="193"/>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16" name="Freeform 292"/>
                <p:cNvSpPr>
                  <a:spLocks/>
                </p:cNvSpPr>
                <p:nvPr/>
              </p:nvSpPr>
              <p:spPr bwMode="auto">
                <a:xfrm>
                  <a:off x="3704" y="1934"/>
                  <a:ext cx="115" cy="202"/>
                </a:xfrm>
                <a:custGeom>
                  <a:avLst/>
                  <a:gdLst/>
                  <a:ahLst/>
                  <a:cxnLst>
                    <a:cxn ang="0">
                      <a:pos x="115" y="0"/>
                    </a:cxn>
                    <a:cxn ang="0">
                      <a:pos x="63" y="45"/>
                    </a:cxn>
                    <a:cxn ang="0">
                      <a:pos x="28" y="105"/>
                    </a:cxn>
                    <a:cxn ang="0">
                      <a:pos x="4" y="186"/>
                    </a:cxn>
                    <a:cxn ang="0">
                      <a:pos x="4" y="199"/>
                    </a:cxn>
                  </a:cxnLst>
                  <a:rect l="0" t="0" r="r" b="b"/>
                  <a:pathLst>
                    <a:path w="115" h="202">
                      <a:moveTo>
                        <a:pt x="115" y="0"/>
                      </a:moveTo>
                      <a:cubicBezTo>
                        <a:pt x="106" y="7"/>
                        <a:pt x="78" y="28"/>
                        <a:pt x="63" y="45"/>
                      </a:cubicBezTo>
                      <a:cubicBezTo>
                        <a:pt x="48" y="62"/>
                        <a:pt x="38" y="82"/>
                        <a:pt x="28" y="105"/>
                      </a:cubicBezTo>
                      <a:cubicBezTo>
                        <a:pt x="18" y="128"/>
                        <a:pt x="8" y="170"/>
                        <a:pt x="4" y="186"/>
                      </a:cubicBezTo>
                      <a:cubicBezTo>
                        <a:pt x="0" y="202"/>
                        <a:pt x="2" y="197"/>
                        <a:pt x="4" y="199"/>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17" name="Freeform 293"/>
                <p:cNvSpPr>
                  <a:spLocks/>
                </p:cNvSpPr>
                <p:nvPr/>
              </p:nvSpPr>
              <p:spPr bwMode="auto">
                <a:xfrm>
                  <a:off x="3753" y="1998"/>
                  <a:ext cx="101" cy="141"/>
                </a:xfrm>
                <a:custGeom>
                  <a:avLst/>
                  <a:gdLst/>
                  <a:ahLst/>
                  <a:cxnLst>
                    <a:cxn ang="0">
                      <a:pos x="101" y="0"/>
                    </a:cxn>
                    <a:cxn ang="0">
                      <a:pos x="54" y="39"/>
                    </a:cxn>
                    <a:cxn ang="0">
                      <a:pos x="17" y="98"/>
                    </a:cxn>
                    <a:cxn ang="0">
                      <a:pos x="0" y="141"/>
                    </a:cxn>
                  </a:cxnLst>
                  <a:rect l="0" t="0" r="r" b="b"/>
                  <a:pathLst>
                    <a:path w="101" h="141">
                      <a:moveTo>
                        <a:pt x="101" y="0"/>
                      </a:moveTo>
                      <a:cubicBezTo>
                        <a:pt x="84" y="11"/>
                        <a:pt x="68" y="23"/>
                        <a:pt x="54" y="39"/>
                      </a:cubicBezTo>
                      <a:cubicBezTo>
                        <a:pt x="40" y="55"/>
                        <a:pt x="26" y="81"/>
                        <a:pt x="17" y="98"/>
                      </a:cubicBezTo>
                      <a:cubicBezTo>
                        <a:pt x="8" y="115"/>
                        <a:pt x="4" y="128"/>
                        <a:pt x="0" y="141"/>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18" name="Freeform 294"/>
                <p:cNvSpPr>
                  <a:spLocks/>
                </p:cNvSpPr>
                <p:nvPr/>
              </p:nvSpPr>
              <p:spPr bwMode="auto">
                <a:xfrm>
                  <a:off x="3737" y="1982"/>
                  <a:ext cx="87" cy="147"/>
                </a:xfrm>
                <a:custGeom>
                  <a:avLst/>
                  <a:gdLst/>
                  <a:ahLst/>
                  <a:cxnLst>
                    <a:cxn ang="0">
                      <a:pos x="87" y="0"/>
                    </a:cxn>
                    <a:cxn ang="0">
                      <a:pos x="36" y="57"/>
                    </a:cxn>
                    <a:cxn ang="0">
                      <a:pos x="12" y="106"/>
                    </a:cxn>
                    <a:cxn ang="0">
                      <a:pos x="0" y="147"/>
                    </a:cxn>
                  </a:cxnLst>
                  <a:rect l="0" t="0" r="r" b="b"/>
                  <a:pathLst>
                    <a:path w="87" h="147">
                      <a:moveTo>
                        <a:pt x="87" y="0"/>
                      </a:moveTo>
                      <a:cubicBezTo>
                        <a:pt x="67" y="19"/>
                        <a:pt x="48" y="39"/>
                        <a:pt x="36" y="57"/>
                      </a:cubicBezTo>
                      <a:cubicBezTo>
                        <a:pt x="24" y="75"/>
                        <a:pt x="18" y="91"/>
                        <a:pt x="12" y="106"/>
                      </a:cubicBezTo>
                      <a:cubicBezTo>
                        <a:pt x="6" y="121"/>
                        <a:pt x="3" y="134"/>
                        <a:pt x="0" y="147"/>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19" name="Freeform 295"/>
                <p:cNvSpPr>
                  <a:spLocks/>
                </p:cNvSpPr>
                <p:nvPr/>
              </p:nvSpPr>
              <p:spPr bwMode="auto">
                <a:xfrm>
                  <a:off x="3723" y="1956"/>
                  <a:ext cx="98" cy="174"/>
                </a:xfrm>
                <a:custGeom>
                  <a:avLst/>
                  <a:gdLst/>
                  <a:ahLst/>
                  <a:cxnLst>
                    <a:cxn ang="0">
                      <a:pos x="98" y="0"/>
                    </a:cxn>
                    <a:cxn ang="0">
                      <a:pos x="56" y="30"/>
                    </a:cxn>
                    <a:cxn ang="0">
                      <a:pos x="23" y="95"/>
                    </a:cxn>
                    <a:cxn ang="0">
                      <a:pos x="5" y="159"/>
                    </a:cxn>
                    <a:cxn ang="0">
                      <a:pos x="0" y="174"/>
                    </a:cxn>
                  </a:cxnLst>
                  <a:rect l="0" t="0" r="r" b="b"/>
                  <a:pathLst>
                    <a:path w="98" h="174">
                      <a:moveTo>
                        <a:pt x="98" y="0"/>
                      </a:moveTo>
                      <a:cubicBezTo>
                        <a:pt x="83" y="7"/>
                        <a:pt x="68" y="14"/>
                        <a:pt x="56" y="30"/>
                      </a:cubicBezTo>
                      <a:cubicBezTo>
                        <a:pt x="44" y="46"/>
                        <a:pt x="31" y="74"/>
                        <a:pt x="23" y="95"/>
                      </a:cubicBezTo>
                      <a:cubicBezTo>
                        <a:pt x="15" y="116"/>
                        <a:pt x="9" y="146"/>
                        <a:pt x="5" y="159"/>
                      </a:cubicBezTo>
                      <a:cubicBezTo>
                        <a:pt x="1" y="172"/>
                        <a:pt x="0" y="173"/>
                        <a:pt x="0" y="174"/>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20" name="Freeform 296"/>
                <p:cNvSpPr>
                  <a:spLocks/>
                </p:cNvSpPr>
                <p:nvPr/>
              </p:nvSpPr>
              <p:spPr bwMode="auto">
                <a:xfrm>
                  <a:off x="3705" y="1973"/>
                  <a:ext cx="38" cy="177"/>
                </a:xfrm>
                <a:custGeom>
                  <a:avLst/>
                  <a:gdLst/>
                  <a:ahLst/>
                  <a:cxnLst>
                    <a:cxn ang="0">
                      <a:pos x="0" y="0"/>
                    </a:cxn>
                    <a:cxn ang="0">
                      <a:pos x="27" y="90"/>
                    </a:cxn>
                    <a:cxn ang="0">
                      <a:pos x="36" y="156"/>
                    </a:cxn>
                    <a:cxn ang="0">
                      <a:pos x="38" y="177"/>
                    </a:cxn>
                  </a:cxnLst>
                  <a:rect l="0" t="0" r="r" b="b"/>
                  <a:pathLst>
                    <a:path w="38" h="177">
                      <a:moveTo>
                        <a:pt x="0" y="0"/>
                      </a:moveTo>
                      <a:cubicBezTo>
                        <a:pt x="10" y="32"/>
                        <a:pt x="21" y="64"/>
                        <a:pt x="27" y="90"/>
                      </a:cubicBezTo>
                      <a:cubicBezTo>
                        <a:pt x="33" y="116"/>
                        <a:pt x="34" y="142"/>
                        <a:pt x="36" y="156"/>
                      </a:cubicBezTo>
                      <a:cubicBezTo>
                        <a:pt x="38" y="170"/>
                        <a:pt x="38" y="173"/>
                        <a:pt x="38" y="177"/>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21" name="Freeform 297"/>
                <p:cNvSpPr>
                  <a:spLocks/>
                </p:cNvSpPr>
                <p:nvPr/>
              </p:nvSpPr>
              <p:spPr bwMode="auto">
                <a:xfrm>
                  <a:off x="3696" y="1968"/>
                  <a:ext cx="31" cy="162"/>
                </a:xfrm>
                <a:custGeom>
                  <a:avLst/>
                  <a:gdLst/>
                  <a:ahLst/>
                  <a:cxnLst>
                    <a:cxn ang="0">
                      <a:pos x="0" y="0"/>
                    </a:cxn>
                    <a:cxn ang="0">
                      <a:pos x="26" y="90"/>
                    </a:cxn>
                    <a:cxn ang="0">
                      <a:pos x="29" y="135"/>
                    </a:cxn>
                    <a:cxn ang="0">
                      <a:pos x="30" y="162"/>
                    </a:cxn>
                  </a:cxnLst>
                  <a:rect l="0" t="0" r="r" b="b"/>
                  <a:pathLst>
                    <a:path w="31" h="162">
                      <a:moveTo>
                        <a:pt x="0" y="0"/>
                      </a:moveTo>
                      <a:cubicBezTo>
                        <a:pt x="10" y="34"/>
                        <a:pt x="21" y="68"/>
                        <a:pt x="26" y="90"/>
                      </a:cubicBezTo>
                      <a:cubicBezTo>
                        <a:pt x="31" y="112"/>
                        <a:pt x="28" y="123"/>
                        <a:pt x="29" y="135"/>
                      </a:cubicBezTo>
                      <a:cubicBezTo>
                        <a:pt x="30" y="147"/>
                        <a:pt x="30" y="157"/>
                        <a:pt x="30" y="162"/>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22" name="Freeform 298"/>
                <p:cNvSpPr>
                  <a:spLocks/>
                </p:cNvSpPr>
                <p:nvPr/>
              </p:nvSpPr>
              <p:spPr bwMode="auto">
                <a:xfrm>
                  <a:off x="3653" y="2010"/>
                  <a:ext cx="84" cy="120"/>
                </a:xfrm>
                <a:custGeom>
                  <a:avLst/>
                  <a:gdLst/>
                  <a:ahLst/>
                  <a:cxnLst>
                    <a:cxn ang="0">
                      <a:pos x="0" y="0"/>
                    </a:cxn>
                    <a:cxn ang="0">
                      <a:pos x="42" y="14"/>
                    </a:cxn>
                    <a:cxn ang="0">
                      <a:pos x="78" y="84"/>
                    </a:cxn>
                    <a:cxn ang="0">
                      <a:pos x="79" y="120"/>
                    </a:cxn>
                  </a:cxnLst>
                  <a:rect l="0" t="0" r="r" b="b"/>
                  <a:pathLst>
                    <a:path w="84" h="120">
                      <a:moveTo>
                        <a:pt x="0" y="0"/>
                      </a:moveTo>
                      <a:cubicBezTo>
                        <a:pt x="14" y="0"/>
                        <a:pt x="29" y="0"/>
                        <a:pt x="42" y="14"/>
                      </a:cubicBezTo>
                      <a:cubicBezTo>
                        <a:pt x="55" y="28"/>
                        <a:pt x="72" y="66"/>
                        <a:pt x="78" y="84"/>
                      </a:cubicBezTo>
                      <a:cubicBezTo>
                        <a:pt x="84" y="102"/>
                        <a:pt x="81" y="111"/>
                        <a:pt x="79" y="120"/>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23" name="Freeform 299"/>
                <p:cNvSpPr>
                  <a:spLocks/>
                </p:cNvSpPr>
                <p:nvPr/>
              </p:nvSpPr>
              <p:spPr bwMode="auto">
                <a:xfrm>
                  <a:off x="3726" y="1952"/>
                  <a:ext cx="35" cy="168"/>
                </a:xfrm>
                <a:custGeom>
                  <a:avLst/>
                  <a:gdLst/>
                  <a:ahLst/>
                  <a:cxnLst>
                    <a:cxn ang="0">
                      <a:pos x="0" y="0"/>
                    </a:cxn>
                    <a:cxn ang="0">
                      <a:pos x="26" y="94"/>
                    </a:cxn>
                    <a:cxn ang="0">
                      <a:pos x="35" y="168"/>
                    </a:cxn>
                  </a:cxnLst>
                  <a:rect l="0" t="0" r="r" b="b"/>
                  <a:pathLst>
                    <a:path w="35" h="168">
                      <a:moveTo>
                        <a:pt x="0" y="0"/>
                      </a:moveTo>
                      <a:cubicBezTo>
                        <a:pt x="10" y="33"/>
                        <a:pt x="20" y="66"/>
                        <a:pt x="26" y="94"/>
                      </a:cubicBezTo>
                      <a:cubicBezTo>
                        <a:pt x="32" y="122"/>
                        <a:pt x="33" y="145"/>
                        <a:pt x="35" y="16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sp>
              <p:nvSpPr>
                <p:cNvPr id="124" name="Freeform 300"/>
                <p:cNvSpPr>
                  <a:spLocks/>
                </p:cNvSpPr>
                <p:nvPr/>
              </p:nvSpPr>
              <p:spPr bwMode="auto">
                <a:xfrm>
                  <a:off x="3706" y="2016"/>
                  <a:ext cx="81" cy="138"/>
                </a:xfrm>
                <a:custGeom>
                  <a:avLst/>
                  <a:gdLst/>
                  <a:ahLst/>
                  <a:cxnLst>
                    <a:cxn ang="0">
                      <a:pos x="81" y="0"/>
                    </a:cxn>
                    <a:cxn ang="0">
                      <a:pos x="30" y="21"/>
                    </a:cxn>
                    <a:cxn ang="0">
                      <a:pos x="4" y="90"/>
                    </a:cxn>
                    <a:cxn ang="0">
                      <a:pos x="4" y="138"/>
                    </a:cxn>
                  </a:cxnLst>
                  <a:rect l="0" t="0" r="r" b="b"/>
                  <a:pathLst>
                    <a:path w="81" h="138">
                      <a:moveTo>
                        <a:pt x="81" y="0"/>
                      </a:moveTo>
                      <a:cubicBezTo>
                        <a:pt x="62" y="3"/>
                        <a:pt x="43" y="6"/>
                        <a:pt x="30" y="21"/>
                      </a:cubicBezTo>
                      <a:cubicBezTo>
                        <a:pt x="17" y="36"/>
                        <a:pt x="8" y="71"/>
                        <a:pt x="4" y="90"/>
                      </a:cubicBezTo>
                      <a:cubicBezTo>
                        <a:pt x="0" y="109"/>
                        <a:pt x="2" y="123"/>
                        <a:pt x="4" y="138"/>
                      </a:cubicBezTo>
                    </a:path>
                  </a:pathLst>
                </a:custGeom>
                <a:grpFill/>
                <a:ln w="9525">
                  <a:solidFill>
                    <a:srgbClr val="339933"/>
                  </a:solidFill>
                  <a:round/>
                  <a:headEnd/>
                  <a:tailEnd/>
                </a:ln>
                <a:effectLst/>
              </p:spPr>
              <p:txBody>
                <a:bodyPr/>
                <a:lstStyle/>
                <a:p>
                  <a:pPr eaLnBrk="0" hangingPunct="0">
                    <a:defRPr/>
                  </a:pPr>
                  <a:endParaRPr lang="en-US">
                    <a:solidFill>
                      <a:prstClr val="black"/>
                    </a:solidFill>
                    <a:latin typeface="Times" pitchFamily="18" charset="0"/>
                  </a:endParaRPr>
                </a:p>
              </p:txBody>
            </p:sp>
          </p:grpSp>
        </p:grpSp>
      </p:grpSp>
      <p:sp>
        <p:nvSpPr>
          <p:cNvPr id="22545" name="Freeform 301"/>
          <p:cNvSpPr>
            <a:spLocks/>
          </p:cNvSpPr>
          <p:nvPr/>
        </p:nvSpPr>
        <p:spPr bwMode="auto">
          <a:xfrm>
            <a:off x="-66675" y="2362200"/>
            <a:ext cx="9305925" cy="4543425"/>
          </a:xfrm>
          <a:custGeom>
            <a:avLst/>
            <a:gdLst>
              <a:gd name="T0" fmla="*/ 2147483647 w 5862"/>
              <a:gd name="T1" fmla="*/ 2147483647 h 2862"/>
              <a:gd name="T2" fmla="*/ 0 w 5862"/>
              <a:gd name="T3" fmla="*/ 2147483647 h 2862"/>
              <a:gd name="T4" fmla="*/ 2147483647 w 5862"/>
              <a:gd name="T5" fmla="*/ 2147483647 h 2862"/>
              <a:gd name="T6" fmla="*/ 2147483647 w 5862"/>
              <a:gd name="T7" fmla="*/ 2147483647 h 2862"/>
              <a:gd name="T8" fmla="*/ 2147483647 w 5862"/>
              <a:gd name="T9" fmla="*/ 2147483647 h 2862"/>
              <a:gd name="T10" fmla="*/ 2147483647 w 5862"/>
              <a:gd name="T11" fmla="*/ 2147483647 h 2862"/>
              <a:gd name="T12" fmla="*/ 2147483647 w 5862"/>
              <a:gd name="T13" fmla="*/ 2147483647 h 2862"/>
              <a:gd name="T14" fmla="*/ 2147483647 w 5862"/>
              <a:gd name="T15" fmla="*/ 2147483647 h 2862"/>
              <a:gd name="T16" fmla="*/ 2147483647 w 5862"/>
              <a:gd name="T17" fmla="*/ 2147483647 h 2862"/>
              <a:gd name="T18" fmla="*/ 2147483647 w 5862"/>
              <a:gd name="T19" fmla="*/ 2147483647 h 2862"/>
              <a:gd name="T20" fmla="*/ 2147483647 w 5862"/>
              <a:gd name="T21" fmla="*/ 2147483647 h 2862"/>
              <a:gd name="T22" fmla="*/ 2147483647 w 5862"/>
              <a:gd name="T23" fmla="*/ 2147483647 h 2862"/>
              <a:gd name="T24" fmla="*/ 2147483647 w 5862"/>
              <a:gd name="T25" fmla="*/ 2147483647 h 2862"/>
              <a:gd name="T26" fmla="*/ 2147483647 w 5862"/>
              <a:gd name="T27" fmla="*/ 2147483647 h 2862"/>
              <a:gd name="T28" fmla="*/ 2147483647 w 5862"/>
              <a:gd name="T29" fmla="*/ 2147483647 h 2862"/>
              <a:gd name="T30" fmla="*/ 2147483647 w 5862"/>
              <a:gd name="T31" fmla="*/ 2147483647 h 2862"/>
              <a:gd name="T32" fmla="*/ 2147483647 w 5862"/>
              <a:gd name="T33" fmla="*/ 2147483647 h 2862"/>
              <a:gd name="T34" fmla="*/ 2147483647 w 5862"/>
              <a:gd name="T35" fmla="*/ 2147483647 h 2862"/>
              <a:gd name="T36" fmla="*/ 2147483647 w 5862"/>
              <a:gd name="T37" fmla="*/ 2147483647 h 2862"/>
              <a:gd name="T38" fmla="*/ 2147483647 w 5862"/>
              <a:gd name="T39" fmla="*/ 2147483647 h 2862"/>
              <a:gd name="T40" fmla="*/ 2147483647 w 5862"/>
              <a:gd name="T41" fmla="*/ 2147483647 h 2862"/>
              <a:gd name="T42" fmla="*/ 2147483647 w 5862"/>
              <a:gd name="T43" fmla="*/ 2147483647 h 2862"/>
              <a:gd name="T44" fmla="*/ 2147483647 w 5862"/>
              <a:gd name="T45" fmla="*/ 2147483647 h 2862"/>
              <a:gd name="T46" fmla="*/ 2147483647 w 5862"/>
              <a:gd name="T47" fmla="*/ 2147483647 h 2862"/>
              <a:gd name="T48" fmla="*/ 2147483647 w 5862"/>
              <a:gd name="T49" fmla="*/ 0 h 2862"/>
              <a:gd name="T50" fmla="*/ 2147483647 w 5862"/>
              <a:gd name="T51" fmla="*/ 2147483647 h 2862"/>
              <a:gd name="T52" fmla="*/ 2147483647 w 5862"/>
              <a:gd name="T53" fmla="*/ 2147483647 h 28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62"/>
              <a:gd name="T82" fmla="*/ 0 h 2862"/>
              <a:gd name="T83" fmla="*/ 5862 w 5862"/>
              <a:gd name="T84" fmla="*/ 2862 h 28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62" h="2862">
                <a:moveTo>
                  <a:pt x="12" y="2862"/>
                </a:moveTo>
                <a:lnTo>
                  <a:pt x="0" y="2430"/>
                </a:lnTo>
                <a:lnTo>
                  <a:pt x="682" y="2361"/>
                </a:lnTo>
                <a:lnTo>
                  <a:pt x="1048" y="2343"/>
                </a:lnTo>
                <a:lnTo>
                  <a:pt x="1496" y="2325"/>
                </a:lnTo>
                <a:lnTo>
                  <a:pt x="1962" y="2270"/>
                </a:lnTo>
                <a:lnTo>
                  <a:pt x="2191" y="2261"/>
                </a:lnTo>
                <a:lnTo>
                  <a:pt x="2410" y="2251"/>
                </a:lnTo>
                <a:lnTo>
                  <a:pt x="2639" y="2206"/>
                </a:lnTo>
                <a:lnTo>
                  <a:pt x="3004" y="2014"/>
                </a:lnTo>
                <a:lnTo>
                  <a:pt x="3202" y="1832"/>
                </a:lnTo>
                <a:lnTo>
                  <a:pt x="3283" y="1712"/>
                </a:lnTo>
                <a:lnTo>
                  <a:pt x="3372" y="1576"/>
                </a:lnTo>
                <a:lnTo>
                  <a:pt x="3501" y="1432"/>
                </a:lnTo>
                <a:lnTo>
                  <a:pt x="3753" y="1120"/>
                </a:lnTo>
                <a:lnTo>
                  <a:pt x="3947" y="848"/>
                </a:lnTo>
                <a:lnTo>
                  <a:pt x="4182" y="560"/>
                </a:lnTo>
                <a:lnTo>
                  <a:pt x="4326" y="480"/>
                </a:lnTo>
                <a:lnTo>
                  <a:pt x="4393" y="416"/>
                </a:lnTo>
                <a:lnTo>
                  <a:pt x="4563" y="296"/>
                </a:lnTo>
                <a:lnTo>
                  <a:pt x="4806" y="160"/>
                </a:lnTo>
                <a:lnTo>
                  <a:pt x="4976" y="104"/>
                </a:lnTo>
                <a:lnTo>
                  <a:pt x="5208" y="63"/>
                </a:lnTo>
                <a:lnTo>
                  <a:pt x="5470" y="32"/>
                </a:lnTo>
                <a:lnTo>
                  <a:pt x="5832" y="0"/>
                </a:lnTo>
                <a:lnTo>
                  <a:pt x="5862" y="2856"/>
                </a:lnTo>
                <a:lnTo>
                  <a:pt x="12" y="2862"/>
                </a:lnTo>
                <a:close/>
              </a:path>
            </a:pathLst>
          </a:custGeom>
          <a:solidFill>
            <a:srgbClr val="AA8C7E"/>
          </a:solidFill>
          <a:ln w="3175" cmpd="sng">
            <a:solidFill>
              <a:srgbClr val="002060"/>
            </a:solidFill>
            <a:round/>
            <a:headEnd/>
            <a:tailEnd/>
          </a:ln>
        </p:spPr>
        <p:txBody>
          <a:bodyPr/>
          <a:lstStyle/>
          <a:p>
            <a:pPr fontAlgn="base">
              <a:spcBef>
                <a:spcPct val="0"/>
              </a:spcBef>
              <a:spcAft>
                <a:spcPct val="0"/>
              </a:spcAft>
            </a:pPr>
            <a:endParaRPr lang="en-US">
              <a:solidFill>
                <a:prstClr val="black"/>
              </a:solidFill>
              <a:latin typeface="Arial" charset="0"/>
            </a:endParaRPr>
          </a:p>
        </p:txBody>
      </p:sp>
      <p:grpSp>
        <p:nvGrpSpPr>
          <p:cNvPr id="105" name="Group 307"/>
          <p:cNvGrpSpPr>
            <a:grpSpLocks noChangeAspect="1"/>
          </p:cNvGrpSpPr>
          <p:nvPr/>
        </p:nvGrpSpPr>
        <p:grpSpPr bwMode="auto">
          <a:xfrm flipH="1">
            <a:off x="4564063" y="3519488"/>
            <a:ext cx="22225" cy="14287"/>
            <a:chOff x="2220" y="3399"/>
            <a:chExt cx="65" cy="51"/>
          </a:xfrm>
        </p:grpSpPr>
        <p:sp>
          <p:nvSpPr>
            <p:cNvPr id="22653" name="Oval 308"/>
            <p:cNvSpPr>
              <a:spLocks noChangeAspect="1" noChangeArrowheads="1"/>
            </p:cNvSpPr>
            <p:nvPr/>
          </p:nvSpPr>
          <p:spPr bwMode="auto">
            <a:xfrm>
              <a:off x="2220" y="3399"/>
              <a:ext cx="27" cy="51"/>
            </a:xfrm>
            <a:prstGeom prst="ellipse">
              <a:avLst/>
            </a:prstGeom>
            <a:solidFill>
              <a:srgbClr val="B2B2B2"/>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54" name="Rectangle 309"/>
            <p:cNvSpPr>
              <a:spLocks noChangeAspect="1" noChangeArrowheads="1"/>
            </p:cNvSpPr>
            <p:nvPr/>
          </p:nvSpPr>
          <p:spPr bwMode="auto">
            <a:xfrm>
              <a:off x="2247" y="3411"/>
              <a:ext cx="38" cy="27"/>
            </a:xfrm>
            <a:prstGeom prst="rect">
              <a:avLst/>
            </a:prstGeom>
            <a:solidFill>
              <a:srgbClr val="B2B2B2"/>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grpSp>
      <p:grpSp>
        <p:nvGrpSpPr>
          <p:cNvPr id="106" name="Group 310"/>
          <p:cNvGrpSpPr>
            <a:grpSpLocks/>
          </p:cNvGrpSpPr>
          <p:nvPr/>
        </p:nvGrpSpPr>
        <p:grpSpPr bwMode="auto">
          <a:xfrm>
            <a:off x="4476750" y="1147763"/>
            <a:ext cx="73025" cy="2244725"/>
            <a:chOff x="2820" y="794"/>
            <a:chExt cx="46" cy="1414"/>
          </a:xfrm>
        </p:grpSpPr>
        <p:sp>
          <p:nvSpPr>
            <p:cNvPr id="22631" name="Rectangle 311"/>
            <p:cNvSpPr>
              <a:spLocks noChangeArrowheads="1"/>
            </p:cNvSpPr>
            <p:nvPr/>
          </p:nvSpPr>
          <p:spPr bwMode="auto">
            <a:xfrm>
              <a:off x="2820" y="926"/>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32" name="Rectangle 312"/>
            <p:cNvSpPr>
              <a:spLocks noChangeArrowheads="1"/>
            </p:cNvSpPr>
            <p:nvPr/>
          </p:nvSpPr>
          <p:spPr bwMode="auto">
            <a:xfrm>
              <a:off x="2820" y="990"/>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33" name="Rectangle 313"/>
            <p:cNvSpPr>
              <a:spLocks noChangeArrowheads="1"/>
            </p:cNvSpPr>
            <p:nvPr/>
          </p:nvSpPr>
          <p:spPr bwMode="auto">
            <a:xfrm>
              <a:off x="2820" y="1054"/>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34" name="Rectangle 314"/>
            <p:cNvSpPr>
              <a:spLocks noChangeArrowheads="1"/>
            </p:cNvSpPr>
            <p:nvPr/>
          </p:nvSpPr>
          <p:spPr bwMode="auto">
            <a:xfrm>
              <a:off x="2820" y="1118"/>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35" name="Rectangle 315"/>
            <p:cNvSpPr>
              <a:spLocks noChangeArrowheads="1"/>
            </p:cNvSpPr>
            <p:nvPr/>
          </p:nvSpPr>
          <p:spPr bwMode="auto">
            <a:xfrm>
              <a:off x="2820" y="1182"/>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36" name="Rectangle 316"/>
            <p:cNvSpPr>
              <a:spLocks noChangeArrowheads="1"/>
            </p:cNvSpPr>
            <p:nvPr/>
          </p:nvSpPr>
          <p:spPr bwMode="auto">
            <a:xfrm>
              <a:off x="2820" y="1246"/>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37" name="Rectangle 317"/>
            <p:cNvSpPr>
              <a:spLocks noChangeArrowheads="1"/>
            </p:cNvSpPr>
            <p:nvPr/>
          </p:nvSpPr>
          <p:spPr bwMode="auto">
            <a:xfrm>
              <a:off x="2820" y="1310"/>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38" name="Rectangle 318"/>
            <p:cNvSpPr>
              <a:spLocks noChangeArrowheads="1"/>
            </p:cNvSpPr>
            <p:nvPr/>
          </p:nvSpPr>
          <p:spPr bwMode="auto">
            <a:xfrm>
              <a:off x="2820" y="1374"/>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39" name="Rectangle 319"/>
            <p:cNvSpPr>
              <a:spLocks noChangeArrowheads="1"/>
            </p:cNvSpPr>
            <p:nvPr/>
          </p:nvSpPr>
          <p:spPr bwMode="auto">
            <a:xfrm>
              <a:off x="2820" y="1438"/>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40" name="Rectangle 320"/>
            <p:cNvSpPr>
              <a:spLocks noChangeArrowheads="1"/>
            </p:cNvSpPr>
            <p:nvPr/>
          </p:nvSpPr>
          <p:spPr bwMode="auto">
            <a:xfrm>
              <a:off x="2820" y="1502"/>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41" name="Rectangle 321"/>
            <p:cNvSpPr>
              <a:spLocks noChangeArrowheads="1"/>
            </p:cNvSpPr>
            <p:nvPr/>
          </p:nvSpPr>
          <p:spPr bwMode="auto">
            <a:xfrm>
              <a:off x="2820" y="1566"/>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42" name="Rectangle 322"/>
            <p:cNvSpPr>
              <a:spLocks noChangeArrowheads="1"/>
            </p:cNvSpPr>
            <p:nvPr/>
          </p:nvSpPr>
          <p:spPr bwMode="auto">
            <a:xfrm>
              <a:off x="2820" y="1630"/>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43" name="Rectangle 323"/>
            <p:cNvSpPr>
              <a:spLocks noChangeArrowheads="1"/>
            </p:cNvSpPr>
            <p:nvPr/>
          </p:nvSpPr>
          <p:spPr bwMode="auto">
            <a:xfrm>
              <a:off x="2820" y="1694"/>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44" name="Rectangle 324"/>
            <p:cNvSpPr>
              <a:spLocks noChangeArrowheads="1"/>
            </p:cNvSpPr>
            <p:nvPr/>
          </p:nvSpPr>
          <p:spPr bwMode="auto">
            <a:xfrm>
              <a:off x="2820" y="1758"/>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45" name="Rectangle 325"/>
            <p:cNvSpPr>
              <a:spLocks noChangeArrowheads="1"/>
            </p:cNvSpPr>
            <p:nvPr/>
          </p:nvSpPr>
          <p:spPr bwMode="auto">
            <a:xfrm>
              <a:off x="2820" y="1822"/>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46" name="Rectangle 326"/>
            <p:cNvSpPr>
              <a:spLocks noChangeArrowheads="1"/>
            </p:cNvSpPr>
            <p:nvPr/>
          </p:nvSpPr>
          <p:spPr bwMode="auto">
            <a:xfrm>
              <a:off x="2820" y="1886"/>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47" name="Rectangle 327"/>
            <p:cNvSpPr>
              <a:spLocks noChangeArrowheads="1"/>
            </p:cNvSpPr>
            <p:nvPr/>
          </p:nvSpPr>
          <p:spPr bwMode="auto">
            <a:xfrm>
              <a:off x="2820" y="1950"/>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48" name="Rectangle 328"/>
            <p:cNvSpPr>
              <a:spLocks noChangeArrowheads="1"/>
            </p:cNvSpPr>
            <p:nvPr/>
          </p:nvSpPr>
          <p:spPr bwMode="auto">
            <a:xfrm>
              <a:off x="2820" y="2014"/>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49" name="Rectangle 329"/>
            <p:cNvSpPr>
              <a:spLocks noChangeArrowheads="1"/>
            </p:cNvSpPr>
            <p:nvPr/>
          </p:nvSpPr>
          <p:spPr bwMode="auto">
            <a:xfrm>
              <a:off x="2820" y="2078"/>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50" name="Rectangle 330"/>
            <p:cNvSpPr>
              <a:spLocks noChangeArrowheads="1"/>
            </p:cNvSpPr>
            <p:nvPr/>
          </p:nvSpPr>
          <p:spPr bwMode="auto">
            <a:xfrm>
              <a:off x="2820" y="2142"/>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51" name="Rectangle 331"/>
            <p:cNvSpPr>
              <a:spLocks noChangeArrowheads="1"/>
            </p:cNvSpPr>
            <p:nvPr/>
          </p:nvSpPr>
          <p:spPr bwMode="auto">
            <a:xfrm>
              <a:off x="2820" y="860"/>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52" name="Rectangle 332"/>
            <p:cNvSpPr>
              <a:spLocks noChangeArrowheads="1"/>
            </p:cNvSpPr>
            <p:nvPr/>
          </p:nvSpPr>
          <p:spPr bwMode="auto">
            <a:xfrm>
              <a:off x="2820" y="794"/>
              <a:ext cx="46" cy="66"/>
            </a:xfrm>
            <a:prstGeom prst="rect">
              <a:avLst/>
            </a:prstGeom>
            <a:solidFill>
              <a:schemeClr val="bg1"/>
            </a:solidFill>
            <a:ln w="9525">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grpSp>
      <p:grpSp>
        <p:nvGrpSpPr>
          <p:cNvPr id="125" name="Group 333"/>
          <p:cNvGrpSpPr>
            <a:grpSpLocks noChangeAspect="1"/>
          </p:cNvGrpSpPr>
          <p:nvPr/>
        </p:nvGrpSpPr>
        <p:grpSpPr bwMode="auto">
          <a:xfrm flipH="1">
            <a:off x="4564063" y="3575050"/>
            <a:ext cx="22225" cy="12700"/>
            <a:chOff x="2316" y="3495"/>
            <a:chExt cx="65" cy="51"/>
          </a:xfrm>
        </p:grpSpPr>
        <p:sp>
          <p:nvSpPr>
            <p:cNvPr id="22629" name="Oval 334"/>
            <p:cNvSpPr>
              <a:spLocks noChangeAspect="1" noChangeArrowheads="1"/>
            </p:cNvSpPr>
            <p:nvPr/>
          </p:nvSpPr>
          <p:spPr bwMode="auto">
            <a:xfrm>
              <a:off x="2316" y="3495"/>
              <a:ext cx="27" cy="51"/>
            </a:xfrm>
            <a:prstGeom prst="ellipse">
              <a:avLst/>
            </a:prstGeom>
            <a:solidFill>
              <a:srgbClr val="B2B2B2"/>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30" name="Rectangle 335"/>
            <p:cNvSpPr>
              <a:spLocks noChangeAspect="1" noChangeArrowheads="1"/>
            </p:cNvSpPr>
            <p:nvPr/>
          </p:nvSpPr>
          <p:spPr bwMode="auto">
            <a:xfrm>
              <a:off x="2343" y="3507"/>
              <a:ext cx="38" cy="27"/>
            </a:xfrm>
            <a:prstGeom prst="rect">
              <a:avLst/>
            </a:prstGeom>
            <a:solidFill>
              <a:srgbClr val="B2B2B2"/>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grpSp>
      <p:sp>
        <p:nvSpPr>
          <p:cNvPr id="347" name="Rectangle 336"/>
          <p:cNvSpPr>
            <a:spLocks noChangeAspect="1" noChangeArrowheads="1"/>
          </p:cNvSpPr>
          <p:nvPr/>
        </p:nvSpPr>
        <p:spPr bwMode="auto">
          <a:xfrm flipH="1">
            <a:off x="4505325" y="3097213"/>
            <a:ext cx="31750" cy="53975"/>
          </a:xfrm>
          <a:prstGeom prst="rect">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rgbClr val="002060"/>
            </a:solidFill>
            <a:miter lim="800000"/>
            <a:headEnd/>
            <a:tailEnd/>
          </a:ln>
          <a:effectLst/>
        </p:spPr>
        <p:txBody>
          <a:bodyPr wrap="none" anchor="ctr"/>
          <a:lstStyle/>
          <a:p>
            <a:pPr eaLnBrk="0" hangingPunct="0">
              <a:defRPr/>
            </a:pPr>
            <a:endParaRPr lang="en-US">
              <a:solidFill>
                <a:prstClr val="black"/>
              </a:solidFill>
              <a:latin typeface="Times" pitchFamily="18" charset="0"/>
            </a:endParaRPr>
          </a:p>
        </p:txBody>
      </p:sp>
      <p:sp>
        <p:nvSpPr>
          <p:cNvPr id="22550" name="Oval 337"/>
          <p:cNvSpPr>
            <a:spLocks noChangeAspect="1" noChangeArrowheads="1"/>
          </p:cNvSpPr>
          <p:nvPr/>
        </p:nvSpPr>
        <p:spPr bwMode="auto">
          <a:xfrm flipH="1">
            <a:off x="4516438" y="3132138"/>
            <a:ext cx="9525" cy="7937"/>
          </a:xfrm>
          <a:prstGeom prst="ellipse">
            <a:avLst/>
          </a:prstGeom>
          <a:solidFill>
            <a:srgbClr val="B2B2B2"/>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349" name="Rectangle 339"/>
          <p:cNvSpPr>
            <a:spLocks noChangeAspect="1" noChangeArrowheads="1"/>
          </p:cNvSpPr>
          <p:nvPr/>
        </p:nvSpPr>
        <p:spPr bwMode="auto">
          <a:xfrm flipH="1">
            <a:off x="4508500" y="3390900"/>
            <a:ext cx="31750" cy="219075"/>
          </a:xfrm>
          <a:prstGeom prst="rect">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rgbClr val="000000"/>
            </a:solidFill>
            <a:miter lim="800000"/>
            <a:headEnd/>
            <a:tailEnd/>
          </a:ln>
          <a:effectLst/>
        </p:spPr>
        <p:txBody>
          <a:bodyPr wrap="none" anchor="ctr"/>
          <a:lstStyle/>
          <a:p>
            <a:pPr eaLnBrk="0" hangingPunct="0">
              <a:defRPr/>
            </a:pPr>
            <a:endParaRPr lang="en-US">
              <a:solidFill>
                <a:prstClr val="black"/>
              </a:solidFill>
              <a:latin typeface="Times" pitchFamily="18" charset="0"/>
            </a:endParaRPr>
          </a:p>
        </p:txBody>
      </p:sp>
      <p:sp>
        <p:nvSpPr>
          <p:cNvPr id="22552" name="Oval 340"/>
          <p:cNvSpPr>
            <a:spLocks noChangeAspect="1" noChangeArrowheads="1"/>
          </p:cNvSpPr>
          <p:nvPr/>
        </p:nvSpPr>
        <p:spPr bwMode="auto">
          <a:xfrm flipH="1">
            <a:off x="4519613" y="3386138"/>
            <a:ext cx="7937" cy="12700"/>
          </a:xfrm>
          <a:prstGeom prst="ellipse">
            <a:avLst/>
          </a:prstGeom>
          <a:solidFill>
            <a:srgbClr val="B2B2B2"/>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351" name="Rectangle 341"/>
          <p:cNvSpPr>
            <a:spLocks noChangeAspect="1" noChangeArrowheads="1"/>
          </p:cNvSpPr>
          <p:nvPr/>
        </p:nvSpPr>
        <p:spPr bwMode="auto">
          <a:xfrm flipH="1">
            <a:off x="4513263" y="3152775"/>
            <a:ext cx="15875" cy="238125"/>
          </a:xfrm>
          <a:prstGeom prst="rect">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rgbClr val="000000"/>
            </a:solidFill>
            <a:miter lim="800000"/>
            <a:headEnd/>
            <a:tailEnd/>
          </a:ln>
          <a:effectLst/>
        </p:spPr>
        <p:txBody>
          <a:bodyPr wrap="none" anchor="ctr"/>
          <a:lstStyle/>
          <a:p>
            <a:pPr eaLnBrk="0" hangingPunct="0">
              <a:defRPr/>
            </a:pPr>
            <a:endParaRPr lang="en-US">
              <a:solidFill>
                <a:prstClr val="black"/>
              </a:solidFill>
              <a:latin typeface="Times" pitchFamily="18" charset="0"/>
            </a:endParaRPr>
          </a:p>
        </p:txBody>
      </p:sp>
      <p:sp>
        <p:nvSpPr>
          <p:cNvPr id="22554" name="Line 342"/>
          <p:cNvSpPr>
            <a:spLocks noChangeAspect="1" noChangeShapeType="1"/>
          </p:cNvSpPr>
          <p:nvPr/>
        </p:nvSpPr>
        <p:spPr bwMode="auto">
          <a:xfrm flipH="1">
            <a:off x="4521200" y="3395663"/>
            <a:ext cx="4763" cy="0"/>
          </a:xfrm>
          <a:prstGeom prst="line">
            <a:avLst/>
          </a:prstGeom>
          <a:noFill/>
          <a:ln w="28575">
            <a:solidFill>
              <a:schemeClr val="tx1"/>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555" name="Rectangle 343" descr="Light horizontal"/>
          <p:cNvSpPr>
            <a:spLocks noChangeAspect="1" noChangeArrowheads="1"/>
          </p:cNvSpPr>
          <p:nvPr/>
        </p:nvSpPr>
        <p:spPr bwMode="auto">
          <a:xfrm flipH="1">
            <a:off x="4506913" y="3406775"/>
            <a:ext cx="33337" cy="15875"/>
          </a:xfrm>
          <a:prstGeom prst="rect">
            <a:avLst/>
          </a:prstGeom>
          <a:pattFill prst="ltHorz">
            <a:fgClr>
              <a:schemeClr val="tx2"/>
            </a:fgClr>
            <a:bgClr>
              <a:srgbClr val="FFFFFF"/>
            </a:bgClr>
          </a:pattFill>
          <a:ln w="9525">
            <a:no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354" name="Rectangle 344"/>
          <p:cNvSpPr>
            <a:spLocks noChangeArrowheads="1"/>
          </p:cNvSpPr>
          <p:nvPr/>
        </p:nvSpPr>
        <p:spPr bwMode="auto">
          <a:xfrm>
            <a:off x="4543425" y="3587750"/>
            <a:ext cx="20638" cy="2468563"/>
          </a:xfrm>
          <a:prstGeom prst="rect">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rgbClr val="000000"/>
            </a:solidFill>
            <a:miter lim="800000"/>
            <a:headEnd/>
            <a:tailEnd/>
          </a:ln>
          <a:effectLst/>
        </p:spPr>
        <p:txBody>
          <a:bodyPr wrap="none" anchor="ctr"/>
          <a:lstStyle/>
          <a:p>
            <a:pPr eaLnBrk="0" hangingPunct="0">
              <a:defRPr/>
            </a:pPr>
            <a:endParaRPr lang="en-US">
              <a:solidFill>
                <a:prstClr val="black"/>
              </a:solidFill>
              <a:latin typeface="Times" pitchFamily="18" charset="0"/>
            </a:endParaRPr>
          </a:p>
        </p:txBody>
      </p:sp>
      <p:sp>
        <p:nvSpPr>
          <p:cNvPr id="355" name="Rectangle 338"/>
          <p:cNvSpPr>
            <a:spLocks noChangeAspect="1" noChangeArrowheads="1"/>
          </p:cNvSpPr>
          <p:nvPr/>
        </p:nvSpPr>
        <p:spPr bwMode="auto">
          <a:xfrm flipH="1">
            <a:off x="4538663" y="3497263"/>
            <a:ext cx="31750" cy="111125"/>
          </a:xfrm>
          <a:prstGeom prst="rect">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rgbClr val="000000"/>
            </a:solidFill>
            <a:miter lim="800000"/>
            <a:headEnd/>
            <a:tailEnd/>
          </a:ln>
          <a:effectLst/>
        </p:spPr>
        <p:txBody>
          <a:bodyPr wrap="none" anchor="ctr"/>
          <a:lstStyle/>
          <a:p>
            <a:pPr eaLnBrk="0" hangingPunct="0">
              <a:defRPr/>
            </a:pPr>
            <a:endParaRPr lang="en-US">
              <a:solidFill>
                <a:prstClr val="black"/>
              </a:solidFill>
              <a:latin typeface="Times" pitchFamily="18" charset="0"/>
            </a:endParaRPr>
          </a:p>
        </p:txBody>
      </p:sp>
      <p:grpSp>
        <p:nvGrpSpPr>
          <p:cNvPr id="126" name="Group 345"/>
          <p:cNvGrpSpPr>
            <a:grpSpLocks/>
          </p:cNvGrpSpPr>
          <p:nvPr/>
        </p:nvGrpSpPr>
        <p:grpSpPr bwMode="auto">
          <a:xfrm>
            <a:off x="3867150" y="2733675"/>
            <a:ext cx="381000" cy="804863"/>
            <a:chOff x="2436" y="1698"/>
            <a:chExt cx="240" cy="528"/>
          </a:xfrm>
        </p:grpSpPr>
        <p:sp>
          <p:nvSpPr>
            <p:cNvPr id="22620" name="Line 346"/>
            <p:cNvSpPr>
              <a:spLocks noChangeShapeType="1"/>
            </p:cNvSpPr>
            <p:nvPr/>
          </p:nvSpPr>
          <p:spPr bwMode="auto">
            <a:xfrm>
              <a:off x="2676" y="1698"/>
              <a:ext cx="0" cy="516"/>
            </a:xfrm>
            <a:prstGeom prst="line">
              <a:avLst/>
            </a:prstGeom>
            <a:noFill/>
            <a:ln w="9525">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621" name="Line 347"/>
            <p:cNvSpPr>
              <a:spLocks noChangeShapeType="1"/>
            </p:cNvSpPr>
            <p:nvPr/>
          </p:nvSpPr>
          <p:spPr bwMode="auto">
            <a:xfrm>
              <a:off x="2646" y="1700"/>
              <a:ext cx="0" cy="516"/>
            </a:xfrm>
            <a:prstGeom prst="line">
              <a:avLst/>
            </a:prstGeom>
            <a:noFill/>
            <a:ln w="9525">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622" name="Line 348"/>
            <p:cNvSpPr>
              <a:spLocks noChangeShapeType="1"/>
            </p:cNvSpPr>
            <p:nvPr/>
          </p:nvSpPr>
          <p:spPr bwMode="auto">
            <a:xfrm>
              <a:off x="2616" y="1702"/>
              <a:ext cx="0" cy="516"/>
            </a:xfrm>
            <a:prstGeom prst="line">
              <a:avLst/>
            </a:prstGeom>
            <a:noFill/>
            <a:ln w="9525">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623" name="Line 349"/>
            <p:cNvSpPr>
              <a:spLocks noChangeShapeType="1"/>
            </p:cNvSpPr>
            <p:nvPr/>
          </p:nvSpPr>
          <p:spPr bwMode="auto">
            <a:xfrm>
              <a:off x="2586" y="1702"/>
              <a:ext cx="0" cy="516"/>
            </a:xfrm>
            <a:prstGeom prst="line">
              <a:avLst/>
            </a:prstGeom>
            <a:noFill/>
            <a:ln w="9525">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624" name="Line 350"/>
            <p:cNvSpPr>
              <a:spLocks noChangeShapeType="1"/>
            </p:cNvSpPr>
            <p:nvPr/>
          </p:nvSpPr>
          <p:spPr bwMode="auto">
            <a:xfrm>
              <a:off x="2556" y="1704"/>
              <a:ext cx="0" cy="516"/>
            </a:xfrm>
            <a:prstGeom prst="line">
              <a:avLst/>
            </a:prstGeom>
            <a:noFill/>
            <a:ln w="9525">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625" name="Line 351"/>
            <p:cNvSpPr>
              <a:spLocks noChangeShapeType="1"/>
            </p:cNvSpPr>
            <p:nvPr/>
          </p:nvSpPr>
          <p:spPr bwMode="auto">
            <a:xfrm>
              <a:off x="2526" y="1708"/>
              <a:ext cx="0" cy="516"/>
            </a:xfrm>
            <a:prstGeom prst="line">
              <a:avLst/>
            </a:prstGeom>
            <a:noFill/>
            <a:ln w="9525">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626" name="Line 352"/>
            <p:cNvSpPr>
              <a:spLocks noChangeShapeType="1"/>
            </p:cNvSpPr>
            <p:nvPr/>
          </p:nvSpPr>
          <p:spPr bwMode="auto">
            <a:xfrm>
              <a:off x="2496" y="1708"/>
              <a:ext cx="0" cy="516"/>
            </a:xfrm>
            <a:prstGeom prst="line">
              <a:avLst/>
            </a:prstGeom>
            <a:noFill/>
            <a:ln w="9525">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627" name="Line 353"/>
            <p:cNvSpPr>
              <a:spLocks noChangeShapeType="1"/>
            </p:cNvSpPr>
            <p:nvPr/>
          </p:nvSpPr>
          <p:spPr bwMode="auto">
            <a:xfrm>
              <a:off x="2466" y="1708"/>
              <a:ext cx="0" cy="516"/>
            </a:xfrm>
            <a:prstGeom prst="line">
              <a:avLst/>
            </a:prstGeom>
            <a:noFill/>
            <a:ln w="9525">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628" name="Line 354"/>
            <p:cNvSpPr>
              <a:spLocks noChangeShapeType="1"/>
            </p:cNvSpPr>
            <p:nvPr/>
          </p:nvSpPr>
          <p:spPr bwMode="auto">
            <a:xfrm>
              <a:off x="2436" y="1710"/>
              <a:ext cx="0" cy="516"/>
            </a:xfrm>
            <a:prstGeom prst="line">
              <a:avLst/>
            </a:prstGeom>
            <a:noFill/>
            <a:ln w="9525">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grpSp>
      <p:grpSp>
        <p:nvGrpSpPr>
          <p:cNvPr id="147" name="Group 355"/>
          <p:cNvGrpSpPr>
            <a:grpSpLocks/>
          </p:cNvGrpSpPr>
          <p:nvPr/>
        </p:nvGrpSpPr>
        <p:grpSpPr bwMode="auto">
          <a:xfrm flipH="1">
            <a:off x="3827463" y="2898775"/>
            <a:ext cx="1185862" cy="219075"/>
            <a:chOff x="1520" y="1799"/>
            <a:chExt cx="747" cy="163"/>
          </a:xfrm>
        </p:grpSpPr>
        <p:sp>
          <p:nvSpPr>
            <p:cNvPr id="22597" name="Line 356"/>
            <p:cNvSpPr>
              <a:spLocks noChangeAspect="1" noChangeShapeType="1"/>
            </p:cNvSpPr>
            <p:nvPr/>
          </p:nvSpPr>
          <p:spPr bwMode="auto">
            <a:xfrm>
              <a:off x="1698" y="1889"/>
              <a:ext cx="103" cy="44"/>
            </a:xfrm>
            <a:prstGeom prst="line">
              <a:avLst/>
            </a:prstGeom>
            <a:noFill/>
            <a:ln w="38100">
              <a:solidFill>
                <a:srgbClr val="000000"/>
              </a:solidFill>
              <a:round/>
              <a:headEnd/>
              <a:tailEnd/>
            </a:ln>
          </p:spPr>
          <p:txBody>
            <a:bodyPr/>
            <a:lstStyle/>
            <a:p>
              <a:pPr fontAlgn="base">
                <a:spcBef>
                  <a:spcPct val="0"/>
                </a:spcBef>
                <a:spcAft>
                  <a:spcPct val="0"/>
                </a:spcAft>
              </a:pPr>
              <a:endParaRPr lang="en-US">
                <a:solidFill>
                  <a:prstClr val="black"/>
                </a:solidFill>
                <a:latin typeface="Arial" charset="0"/>
              </a:endParaRPr>
            </a:p>
          </p:txBody>
        </p:sp>
        <p:grpSp>
          <p:nvGrpSpPr>
            <p:cNvPr id="148" name="Group 357"/>
            <p:cNvGrpSpPr>
              <a:grpSpLocks noChangeAspect="1"/>
            </p:cNvGrpSpPr>
            <p:nvPr/>
          </p:nvGrpSpPr>
          <p:grpSpPr bwMode="auto">
            <a:xfrm>
              <a:off x="1795" y="1929"/>
              <a:ext cx="57" cy="9"/>
              <a:chOff x="2634" y="1418"/>
              <a:chExt cx="264" cy="42"/>
            </a:xfrm>
          </p:grpSpPr>
          <p:grpSp>
            <p:nvGrpSpPr>
              <p:cNvPr id="200" name="Group 358"/>
              <p:cNvGrpSpPr>
                <a:grpSpLocks noChangeAspect="1"/>
              </p:cNvGrpSpPr>
              <p:nvPr/>
            </p:nvGrpSpPr>
            <p:grpSpPr bwMode="auto">
              <a:xfrm>
                <a:off x="2634" y="1418"/>
                <a:ext cx="126" cy="42"/>
                <a:chOff x="2634" y="1418"/>
                <a:chExt cx="126" cy="42"/>
              </a:xfrm>
            </p:grpSpPr>
            <p:sp>
              <p:nvSpPr>
                <p:cNvPr id="22618" name="Oval 359"/>
                <p:cNvSpPr>
                  <a:spLocks noChangeAspect="1" noChangeArrowheads="1"/>
                </p:cNvSpPr>
                <p:nvPr/>
              </p:nvSpPr>
              <p:spPr bwMode="auto">
                <a:xfrm>
                  <a:off x="2634" y="1418"/>
                  <a:ext cx="126" cy="42"/>
                </a:xfrm>
                <a:prstGeom prst="ellipse">
                  <a:avLst/>
                </a:prstGeom>
                <a:solidFill>
                  <a:srgbClr val="B2B2B2"/>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19" name="Oval 360"/>
                <p:cNvSpPr>
                  <a:spLocks noChangeAspect="1" noChangeArrowheads="1"/>
                </p:cNvSpPr>
                <p:nvPr/>
              </p:nvSpPr>
              <p:spPr bwMode="auto">
                <a:xfrm>
                  <a:off x="2650" y="1426"/>
                  <a:ext cx="27" cy="27"/>
                </a:xfrm>
                <a:prstGeom prst="ellipse">
                  <a:avLst/>
                </a:prstGeom>
                <a:solidFill>
                  <a:schemeClr val="bg1"/>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prstClr val="black"/>
                    </a:solidFill>
                  </a:endParaRPr>
                </a:p>
              </p:txBody>
            </p:sp>
          </p:grpSp>
          <p:sp>
            <p:nvSpPr>
              <p:cNvPr id="22617" name="Rectangle 361"/>
              <p:cNvSpPr>
                <a:spLocks noChangeAspect="1" noChangeArrowheads="1"/>
              </p:cNvSpPr>
              <p:nvPr/>
            </p:nvSpPr>
            <p:spPr bwMode="auto">
              <a:xfrm>
                <a:off x="2688" y="1420"/>
                <a:ext cx="210" cy="40"/>
              </a:xfrm>
              <a:prstGeom prst="rect">
                <a:avLst/>
              </a:prstGeom>
              <a:solidFill>
                <a:srgbClr val="B2B2B2"/>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grpSp>
        <p:sp>
          <p:nvSpPr>
            <p:cNvPr id="22599" name="Rectangle 362"/>
            <p:cNvSpPr>
              <a:spLocks noChangeAspect="1" noChangeArrowheads="1"/>
            </p:cNvSpPr>
            <p:nvPr/>
          </p:nvSpPr>
          <p:spPr bwMode="auto">
            <a:xfrm>
              <a:off x="1818" y="1888"/>
              <a:ext cx="21" cy="41"/>
            </a:xfrm>
            <a:prstGeom prst="rect">
              <a:avLst/>
            </a:prstGeom>
            <a:solidFill>
              <a:srgbClr val="B2B2B2"/>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00" name="Rectangle 363"/>
            <p:cNvSpPr>
              <a:spLocks noChangeAspect="1" noChangeArrowheads="1"/>
            </p:cNvSpPr>
            <p:nvPr/>
          </p:nvSpPr>
          <p:spPr bwMode="auto">
            <a:xfrm>
              <a:off x="1793" y="1860"/>
              <a:ext cx="73" cy="28"/>
            </a:xfrm>
            <a:prstGeom prst="rect">
              <a:avLst/>
            </a:prstGeom>
            <a:solidFill>
              <a:srgbClr val="B2B2B2"/>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01" name="Oval 364"/>
            <p:cNvSpPr>
              <a:spLocks noChangeAspect="1" noChangeArrowheads="1"/>
            </p:cNvSpPr>
            <p:nvPr/>
          </p:nvSpPr>
          <p:spPr bwMode="auto">
            <a:xfrm>
              <a:off x="1822" y="1869"/>
              <a:ext cx="12" cy="12"/>
            </a:xfrm>
            <a:prstGeom prst="ellipse">
              <a:avLst/>
            </a:prstGeom>
            <a:solidFill>
              <a:srgbClr val="B2B2B2"/>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02" name="Rectangle 365"/>
            <p:cNvSpPr>
              <a:spLocks noChangeAspect="1" noChangeArrowheads="1"/>
            </p:cNvSpPr>
            <p:nvPr/>
          </p:nvSpPr>
          <p:spPr bwMode="auto">
            <a:xfrm>
              <a:off x="1866" y="1869"/>
              <a:ext cx="60" cy="12"/>
            </a:xfrm>
            <a:prstGeom prst="rect">
              <a:avLst/>
            </a:prstGeom>
            <a:solidFill>
              <a:srgbClr val="B2B2B2"/>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03" name="Rectangle 366"/>
            <p:cNvSpPr>
              <a:spLocks noChangeAspect="1" noChangeArrowheads="1"/>
            </p:cNvSpPr>
            <p:nvPr/>
          </p:nvSpPr>
          <p:spPr bwMode="auto">
            <a:xfrm>
              <a:off x="1911" y="1869"/>
              <a:ext cx="15" cy="12"/>
            </a:xfrm>
            <a:prstGeom prst="rect">
              <a:avLst/>
            </a:prstGeom>
            <a:solidFill>
              <a:schemeClr val="tx1"/>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04" name="Rectangle 367"/>
            <p:cNvSpPr>
              <a:spLocks noChangeAspect="1" noChangeArrowheads="1"/>
            </p:cNvSpPr>
            <p:nvPr/>
          </p:nvSpPr>
          <p:spPr bwMode="auto">
            <a:xfrm>
              <a:off x="1926" y="1847"/>
              <a:ext cx="12" cy="55"/>
            </a:xfrm>
            <a:prstGeom prst="rect">
              <a:avLst/>
            </a:prstGeom>
            <a:solidFill>
              <a:srgbClr val="B2B2B2"/>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05" name="Rectangle 368"/>
            <p:cNvSpPr>
              <a:spLocks noChangeAspect="1" noChangeArrowheads="1"/>
            </p:cNvSpPr>
            <p:nvPr/>
          </p:nvSpPr>
          <p:spPr bwMode="auto">
            <a:xfrm>
              <a:off x="1938" y="1860"/>
              <a:ext cx="329" cy="33"/>
            </a:xfrm>
            <a:prstGeom prst="rect">
              <a:avLst/>
            </a:prstGeom>
            <a:solidFill>
              <a:srgbClr val="B2B2B2"/>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06" name="Rectangle 369"/>
            <p:cNvSpPr>
              <a:spLocks noChangeAspect="1" noChangeArrowheads="1"/>
            </p:cNvSpPr>
            <p:nvPr/>
          </p:nvSpPr>
          <p:spPr bwMode="auto">
            <a:xfrm>
              <a:off x="1732" y="1868"/>
              <a:ext cx="61" cy="12"/>
            </a:xfrm>
            <a:prstGeom prst="rect">
              <a:avLst/>
            </a:prstGeom>
            <a:solidFill>
              <a:srgbClr val="B2B2B2"/>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grpSp>
          <p:nvGrpSpPr>
            <p:cNvPr id="201" name="Group 370"/>
            <p:cNvGrpSpPr>
              <a:grpSpLocks noChangeAspect="1"/>
            </p:cNvGrpSpPr>
            <p:nvPr/>
          </p:nvGrpSpPr>
          <p:grpSpPr bwMode="auto">
            <a:xfrm>
              <a:off x="1517" y="1863"/>
              <a:ext cx="211" cy="33"/>
              <a:chOff x="1350" y="1110"/>
              <a:chExt cx="996" cy="156"/>
            </a:xfrm>
          </p:grpSpPr>
          <p:grpSp>
            <p:nvGrpSpPr>
              <p:cNvPr id="202" name="Group 371"/>
              <p:cNvGrpSpPr>
                <a:grpSpLocks noChangeAspect="1"/>
              </p:cNvGrpSpPr>
              <p:nvPr/>
            </p:nvGrpSpPr>
            <p:grpSpPr bwMode="auto">
              <a:xfrm>
                <a:off x="2148" y="1152"/>
                <a:ext cx="66" cy="114"/>
                <a:chOff x="2148" y="1152"/>
                <a:chExt cx="66" cy="114"/>
              </a:xfrm>
            </p:grpSpPr>
            <p:sp>
              <p:nvSpPr>
                <p:cNvPr id="22614" name="Oval 372"/>
                <p:cNvSpPr>
                  <a:spLocks noChangeAspect="1" noChangeArrowheads="1"/>
                </p:cNvSpPr>
                <p:nvPr/>
              </p:nvSpPr>
              <p:spPr bwMode="auto">
                <a:xfrm>
                  <a:off x="2148" y="1152"/>
                  <a:ext cx="66" cy="114"/>
                </a:xfrm>
                <a:prstGeom prst="ellipse">
                  <a:avLst/>
                </a:prstGeom>
                <a:solidFill>
                  <a:srgbClr val="B2B2B2"/>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615" name="Oval 373"/>
                <p:cNvSpPr>
                  <a:spLocks noChangeAspect="1" noChangeArrowheads="1"/>
                </p:cNvSpPr>
                <p:nvPr/>
              </p:nvSpPr>
              <p:spPr bwMode="auto">
                <a:xfrm>
                  <a:off x="2168" y="1222"/>
                  <a:ext cx="27" cy="27"/>
                </a:xfrm>
                <a:prstGeom prst="ellipse">
                  <a:avLst/>
                </a:prstGeom>
                <a:solidFill>
                  <a:schemeClr val="bg1"/>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prstClr val="black"/>
                    </a:solidFill>
                  </a:endParaRPr>
                </a:p>
              </p:txBody>
            </p:sp>
          </p:grpSp>
          <p:sp>
            <p:nvSpPr>
              <p:cNvPr id="22613" name="Rectangle 374"/>
              <p:cNvSpPr>
                <a:spLocks noChangeAspect="1" noChangeArrowheads="1"/>
              </p:cNvSpPr>
              <p:nvPr/>
            </p:nvSpPr>
            <p:spPr bwMode="auto">
              <a:xfrm>
                <a:off x="1350" y="1110"/>
                <a:ext cx="996" cy="102"/>
              </a:xfrm>
              <a:prstGeom prst="rect">
                <a:avLst/>
              </a:prstGeom>
              <a:solidFill>
                <a:srgbClr val="B2B2B2"/>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grpSp>
        <p:sp>
          <p:nvSpPr>
            <p:cNvPr id="22608" name="Rectangle 375"/>
            <p:cNvSpPr>
              <a:spLocks noChangeAspect="1" noChangeArrowheads="1"/>
            </p:cNvSpPr>
            <p:nvPr/>
          </p:nvSpPr>
          <p:spPr bwMode="auto">
            <a:xfrm rot="1382047">
              <a:off x="1706" y="1904"/>
              <a:ext cx="82" cy="12"/>
            </a:xfrm>
            <a:prstGeom prst="rect">
              <a:avLst/>
            </a:prstGeom>
            <a:solidFill>
              <a:srgbClr val="B2B2B2"/>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379" name="Rectangle 376"/>
            <p:cNvSpPr>
              <a:spLocks noChangeAspect="1" noChangeArrowheads="1"/>
            </p:cNvSpPr>
            <p:nvPr/>
          </p:nvSpPr>
          <p:spPr bwMode="auto">
            <a:xfrm>
              <a:off x="1826" y="1799"/>
              <a:ext cx="9" cy="6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rgbClr val="000000"/>
              </a:solidFill>
              <a:miter lim="800000"/>
              <a:headEnd/>
              <a:tailEnd/>
            </a:ln>
            <a:effectLst/>
          </p:spPr>
          <p:txBody>
            <a:bodyPr wrap="none" anchor="ctr"/>
            <a:lstStyle/>
            <a:p>
              <a:pPr eaLnBrk="0" hangingPunct="0">
                <a:defRPr/>
              </a:pPr>
              <a:endParaRPr lang="en-US">
                <a:solidFill>
                  <a:prstClr val="black"/>
                </a:solidFill>
                <a:latin typeface="Times" pitchFamily="18" charset="0"/>
              </a:endParaRPr>
            </a:p>
          </p:txBody>
        </p:sp>
        <p:sp>
          <p:nvSpPr>
            <p:cNvPr id="380" name="Rectangle 377"/>
            <p:cNvSpPr>
              <a:spLocks noChangeAspect="1" noChangeArrowheads="1"/>
            </p:cNvSpPr>
            <p:nvPr/>
          </p:nvSpPr>
          <p:spPr bwMode="auto">
            <a:xfrm>
              <a:off x="1807" y="1938"/>
              <a:ext cx="45" cy="7"/>
            </a:xfrm>
            <a:prstGeom prst="rect">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rgbClr val="000000"/>
              </a:solidFill>
              <a:miter lim="800000"/>
              <a:headEnd/>
              <a:tailEnd/>
            </a:ln>
            <a:effectLst/>
          </p:spPr>
          <p:txBody>
            <a:bodyPr wrap="none" anchor="ctr"/>
            <a:lstStyle/>
            <a:p>
              <a:pPr eaLnBrk="0" hangingPunct="0">
                <a:defRPr/>
              </a:pPr>
              <a:endParaRPr lang="en-US">
                <a:solidFill>
                  <a:prstClr val="black"/>
                </a:solidFill>
                <a:latin typeface="Times" pitchFamily="18" charset="0"/>
              </a:endParaRPr>
            </a:p>
          </p:txBody>
        </p:sp>
        <p:sp>
          <p:nvSpPr>
            <p:cNvPr id="22611" name="Oval 378"/>
            <p:cNvSpPr>
              <a:spLocks noChangeAspect="1" noChangeArrowheads="1"/>
            </p:cNvSpPr>
            <p:nvPr/>
          </p:nvSpPr>
          <p:spPr bwMode="auto">
            <a:xfrm>
              <a:off x="1827" y="1956"/>
              <a:ext cx="6" cy="6"/>
            </a:xfrm>
            <a:prstGeom prst="ellipse">
              <a:avLst/>
            </a:prstGeom>
            <a:solidFill>
              <a:srgbClr val="B2B2B2"/>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prstClr val="black"/>
                </a:solidFill>
              </a:endParaRPr>
            </a:p>
          </p:txBody>
        </p:sp>
      </p:grpSp>
      <p:sp>
        <p:nvSpPr>
          <p:cNvPr id="22560" name="Text Box 380"/>
          <p:cNvSpPr txBox="1">
            <a:spLocks noChangeArrowheads="1"/>
          </p:cNvSpPr>
          <p:nvPr/>
        </p:nvSpPr>
        <p:spPr bwMode="auto">
          <a:xfrm>
            <a:off x="133350" y="3881438"/>
            <a:ext cx="1755775" cy="396875"/>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000">
                <a:solidFill>
                  <a:srgbClr val="002060"/>
                </a:solidFill>
              </a:rPr>
              <a:t>Sea Level</a:t>
            </a:r>
          </a:p>
        </p:txBody>
      </p:sp>
      <p:sp>
        <p:nvSpPr>
          <p:cNvPr id="22561" name="Text Box 381"/>
          <p:cNvSpPr txBox="1">
            <a:spLocks noChangeArrowheads="1"/>
          </p:cNvSpPr>
          <p:nvPr/>
        </p:nvSpPr>
        <p:spPr bwMode="auto">
          <a:xfrm>
            <a:off x="7445375" y="2859088"/>
            <a:ext cx="1509713" cy="396875"/>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2000">
                <a:solidFill>
                  <a:prstClr val="white"/>
                </a:solidFill>
              </a:rPr>
              <a:t>Upland</a:t>
            </a:r>
          </a:p>
        </p:txBody>
      </p:sp>
      <p:grpSp>
        <p:nvGrpSpPr>
          <p:cNvPr id="205" name="Group 385"/>
          <p:cNvGrpSpPr>
            <a:grpSpLocks/>
          </p:cNvGrpSpPr>
          <p:nvPr/>
        </p:nvGrpSpPr>
        <p:grpSpPr bwMode="auto">
          <a:xfrm>
            <a:off x="5038725" y="1933575"/>
            <a:ext cx="2949575" cy="1552575"/>
            <a:chOff x="3174" y="1218"/>
            <a:chExt cx="1858" cy="978"/>
          </a:xfrm>
        </p:grpSpPr>
        <p:sp>
          <p:nvSpPr>
            <p:cNvPr id="22595" name="Text Box 386"/>
            <p:cNvSpPr txBox="1">
              <a:spLocks noChangeArrowheads="1"/>
            </p:cNvSpPr>
            <p:nvPr/>
          </p:nvSpPr>
          <p:spPr bwMode="auto">
            <a:xfrm>
              <a:off x="3210" y="1218"/>
              <a:ext cx="1822" cy="2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000">
                  <a:solidFill>
                    <a:srgbClr val="002060"/>
                  </a:solidFill>
                </a:rPr>
                <a:t>Initial Wetland Surface</a:t>
              </a:r>
            </a:p>
          </p:txBody>
        </p:sp>
        <p:sp>
          <p:nvSpPr>
            <p:cNvPr id="22596" name="Line 387"/>
            <p:cNvSpPr>
              <a:spLocks noChangeShapeType="1"/>
            </p:cNvSpPr>
            <p:nvPr/>
          </p:nvSpPr>
          <p:spPr bwMode="auto">
            <a:xfrm flipH="1">
              <a:off x="3174" y="1524"/>
              <a:ext cx="204" cy="672"/>
            </a:xfrm>
            <a:prstGeom prst="line">
              <a:avLst/>
            </a:prstGeom>
            <a:noFill/>
            <a:ln w="12700">
              <a:solidFill>
                <a:srgbClr val="000000"/>
              </a:solidFill>
              <a:round/>
              <a:headEnd/>
              <a:tailEnd type="arrow" w="med" len="med"/>
            </a:ln>
          </p:spPr>
          <p:txBody>
            <a:bodyPr/>
            <a:lstStyle/>
            <a:p>
              <a:pPr fontAlgn="base">
                <a:spcBef>
                  <a:spcPct val="0"/>
                </a:spcBef>
                <a:spcAft>
                  <a:spcPct val="0"/>
                </a:spcAft>
              </a:pPr>
              <a:endParaRPr lang="en-US">
                <a:solidFill>
                  <a:prstClr val="black"/>
                </a:solidFill>
                <a:latin typeface="Arial" charset="0"/>
              </a:endParaRPr>
            </a:p>
          </p:txBody>
        </p:sp>
      </p:grpSp>
      <p:sp>
        <p:nvSpPr>
          <p:cNvPr id="22563" name="Text Box 388"/>
          <p:cNvSpPr txBox="1">
            <a:spLocks noChangeArrowheads="1"/>
          </p:cNvSpPr>
          <p:nvPr/>
        </p:nvSpPr>
        <p:spPr bwMode="auto">
          <a:xfrm>
            <a:off x="6696075" y="390525"/>
            <a:ext cx="2105025" cy="1006475"/>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000">
                <a:solidFill>
                  <a:srgbClr val="002060"/>
                </a:solidFill>
              </a:rPr>
              <a:t>Bench Mark with Geodetic Control (NAVD88, etc.)</a:t>
            </a:r>
          </a:p>
        </p:txBody>
      </p:sp>
      <p:sp>
        <p:nvSpPr>
          <p:cNvPr id="2082" name="Text Box 389"/>
          <p:cNvSpPr txBox="1">
            <a:spLocks noChangeArrowheads="1"/>
          </p:cNvSpPr>
          <p:nvPr/>
        </p:nvSpPr>
        <p:spPr bwMode="auto">
          <a:xfrm>
            <a:off x="3305175" y="504825"/>
            <a:ext cx="2257425" cy="701675"/>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000">
                <a:solidFill>
                  <a:srgbClr val="002060"/>
                </a:solidFill>
              </a:rPr>
              <a:t>Surface Elevation Table (SET)</a:t>
            </a:r>
          </a:p>
        </p:txBody>
      </p:sp>
      <p:sp>
        <p:nvSpPr>
          <p:cNvPr id="22565" name="Text Box 390"/>
          <p:cNvSpPr txBox="1">
            <a:spLocks noChangeArrowheads="1"/>
          </p:cNvSpPr>
          <p:nvPr/>
        </p:nvSpPr>
        <p:spPr bwMode="auto">
          <a:xfrm>
            <a:off x="523875" y="657225"/>
            <a:ext cx="1571625" cy="396875"/>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000">
                <a:solidFill>
                  <a:srgbClr val="002060"/>
                </a:solidFill>
              </a:rPr>
              <a:t>Tide Station</a:t>
            </a:r>
          </a:p>
        </p:txBody>
      </p:sp>
      <p:sp>
        <p:nvSpPr>
          <p:cNvPr id="2084" name="Text Box 384"/>
          <p:cNvSpPr txBox="1">
            <a:spLocks noChangeArrowheads="1"/>
          </p:cNvSpPr>
          <p:nvPr/>
        </p:nvSpPr>
        <p:spPr bwMode="auto">
          <a:xfrm>
            <a:off x="4792663" y="4143375"/>
            <a:ext cx="1914525" cy="1006475"/>
          </a:xfrm>
          <a:prstGeom prst="rect">
            <a:avLst/>
          </a:prstGeom>
          <a:noFill/>
          <a:ln w="12700">
            <a:noFill/>
            <a:miter lim="800000"/>
            <a:headEnd/>
            <a:tailEnd/>
          </a:ln>
        </p:spPr>
        <p:txBody>
          <a:bodyPr>
            <a:spAutoFit/>
          </a:bodyPr>
          <a:lstStyle/>
          <a:p>
            <a:pPr eaLnBrk="0" fontAlgn="base" hangingPunct="0">
              <a:spcBef>
                <a:spcPct val="50000"/>
              </a:spcBef>
              <a:spcAft>
                <a:spcPct val="0"/>
              </a:spcAft>
            </a:pPr>
            <a:r>
              <a:rPr lang="en-US" sz="2000">
                <a:solidFill>
                  <a:prstClr val="white"/>
                </a:solidFill>
              </a:rPr>
              <a:t>Depth of SET measurement integration</a:t>
            </a:r>
          </a:p>
        </p:txBody>
      </p:sp>
      <p:sp>
        <p:nvSpPr>
          <p:cNvPr id="2" name="Line 391"/>
          <p:cNvSpPr>
            <a:spLocks noChangeShapeType="1"/>
          </p:cNvSpPr>
          <p:nvPr/>
        </p:nvSpPr>
        <p:spPr bwMode="auto">
          <a:xfrm>
            <a:off x="4457700" y="3733800"/>
            <a:ext cx="4763" cy="2282825"/>
          </a:xfrm>
          <a:prstGeom prst="line">
            <a:avLst/>
          </a:prstGeom>
          <a:noFill/>
          <a:ln w="12700">
            <a:solidFill>
              <a:schemeClr val="bg1"/>
            </a:solidFill>
            <a:round/>
            <a:headEnd type="arrow" w="med" len="med"/>
            <a:tailEnd type="arrow" w="med" len="med"/>
          </a:ln>
        </p:spPr>
        <p:txBody>
          <a:bodyPr/>
          <a:lstStyle/>
          <a:p>
            <a:pPr fontAlgn="base">
              <a:spcBef>
                <a:spcPct val="0"/>
              </a:spcBef>
              <a:spcAft>
                <a:spcPct val="0"/>
              </a:spcAft>
            </a:pPr>
            <a:endParaRPr lang="en-US">
              <a:solidFill>
                <a:prstClr val="black"/>
              </a:solidFill>
              <a:latin typeface="Arial" charset="0"/>
            </a:endParaRPr>
          </a:p>
        </p:txBody>
      </p:sp>
      <p:sp>
        <p:nvSpPr>
          <p:cNvPr id="2086" name="Line 382"/>
          <p:cNvSpPr>
            <a:spLocks noChangeShapeType="1"/>
          </p:cNvSpPr>
          <p:nvPr/>
        </p:nvSpPr>
        <p:spPr bwMode="auto">
          <a:xfrm>
            <a:off x="1828800" y="6076950"/>
            <a:ext cx="5610225" cy="9525"/>
          </a:xfrm>
          <a:prstGeom prst="line">
            <a:avLst/>
          </a:prstGeom>
          <a:noFill/>
          <a:ln w="12700">
            <a:solidFill>
              <a:schemeClr val="bg1"/>
            </a:solidFill>
            <a:prstDash val="dash"/>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87" name="Line 383"/>
          <p:cNvSpPr>
            <a:spLocks noChangeShapeType="1"/>
          </p:cNvSpPr>
          <p:nvPr/>
        </p:nvSpPr>
        <p:spPr bwMode="auto">
          <a:xfrm>
            <a:off x="4465638" y="6124575"/>
            <a:ext cx="0" cy="457200"/>
          </a:xfrm>
          <a:prstGeom prst="line">
            <a:avLst/>
          </a:prstGeom>
          <a:noFill/>
          <a:ln w="12700">
            <a:solidFill>
              <a:schemeClr val="bg1"/>
            </a:solidFill>
            <a:round/>
            <a:headEnd type="arrow" w="med" len="med"/>
            <a:tailEnd type="arrow" w="med" len="med"/>
          </a:ln>
        </p:spPr>
        <p:txBody>
          <a:bodyPr/>
          <a:lstStyle/>
          <a:p>
            <a:pPr fontAlgn="base">
              <a:spcBef>
                <a:spcPct val="0"/>
              </a:spcBef>
              <a:spcAft>
                <a:spcPct val="0"/>
              </a:spcAft>
            </a:pPr>
            <a:endParaRPr lang="en-US">
              <a:solidFill>
                <a:prstClr val="black"/>
              </a:solidFill>
              <a:latin typeface="Arial" charset="0"/>
            </a:endParaRPr>
          </a:p>
        </p:txBody>
      </p:sp>
      <p:sp>
        <p:nvSpPr>
          <p:cNvPr id="2088" name="Text Box 392"/>
          <p:cNvSpPr txBox="1">
            <a:spLocks noChangeArrowheads="1"/>
          </p:cNvSpPr>
          <p:nvPr/>
        </p:nvSpPr>
        <p:spPr bwMode="auto">
          <a:xfrm>
            <a:off x="4552950" y="6176963"/>
            <a:ext cx="2857500" cy="396875"/>
          </a:xfrm>
          <a:prstGeom prst="rect">
            <a:avLst/>
          </a:prstGeom>
          <a:noFill/>
          <a:ln w="12700">
            <a:noFill/>
            <a:miter lim="800000"/>
            <a:headEnd/>
            <a:tailEnd/>
          </a:ln>
        </p:spPr>
        <p:txBody>
          <a:bodyPr>
            <a:spAutoFit/>
          </a:bodyPr>
          <a:lstStyle/>
          <a:p>
            <a:pPr eaLnBrk="0" fontAlgn="base" hangingPunct="0">
              <a:spcBef>
                <a:spcPct val="50000"/>
              </a:spcBef>
              <a:spcAft>
                <a:spcPct val="0"/>
              </a:spcAft>
            </a:pPr>
            <a:r>
              <a:rPr lang="en-US" sz="2000">
                <a:solidFill>
                  <a:prstClr val="white"/>
                </a:solidFill>
              </a:rPr>
              <a:t>Deep Subsidence</a:t>
            </a:r>
          </a:p>
        </p:txBody>
      </p:sp>
      <p:grpSp>
        <p:nvGrpSpPr>
          <p:cNvPr id="222" name="Group 393"/>
          <p:cNvGrpSpPr>
            <a:grpSpLocks/>
          </p:cNvGrpSpPr>
          <p:nvPr/>
        </p:nvGrpSpPr>
        <p:grpSpPr bwMode="auto">
          <a:xfrm>
            <a:off x="5765800" y="3571875"/>
            <a:ext cx="4027488" cy="479425"/>
            <a:chOff x="3127" y="2336"/>
            <a:chExt cx="2537" cy="302"/>
          </a:xfrm>
        </p:grpSpPr>
        <p:sp>
          <p:nvSpPr>
            <p:cNvPr id="22593" name="Text Box 394"/>
            <p:cNvSpPr txBox="1">
              <a:spLocks noChangeArrowheads="1"/>
            </p:cNvSpPr>
            <p:nvPr/>
          </p:nvSpPr>
          <p:spPr bwMode="auto">
            <a:xfrm>
              <a:off x="3534" y="2388"/>
              <a:ext cx="2130" cy="2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000">
                  <a:solidFill>
                    <a:prstClr val="white"/>
                  </a:solidFill>
                </a:rPr>
                <a:t>Subsided Wetland Surface</a:t>
              </a:r>
            </a:p>
          </p:txBody>
        </p:sp>
        <p:sp>
          <p:nvSpPr>
            <p:cNvPr id="22594" name="Line 395"/>
            <p:cNvSpPr>
              <a:spLocks noChangeShapeType="1"/>
            </p:cNvSpPr>
            <p:nvPr/>
          </p:nvSpPr>
          <p:spPr bwMode="auto">
            <a:xfrm flipH="1" flipV="1">
              <a:off x="3127" y="2336"/>
              <a:ext cx="419" cy="130"/>
            </a:xfrm>
            <a:prstGeom prst="line">
              <a:avLst/>
            </a:prstGeom>
            <a:noFill/>
            <a:ln w="12700">
              <a:solidFill>
                <a:schemeClr val="bg1"/>
              </a:solidFill>
              <a:round/>
              <a:headEnd/>
              <a:tailEnd type="arrow" w="med" len="med"/>
            </a:ln>
          </p:spPr>
          <p:txBody>
            <a:bodyPr/>
            <a:lstStyle/>
            <a:p>
              <a:pPr fontAlgn="base">
                <a:spcBef>
                  <a:spcPct val="0"/>
                </a:spcBef>
                <a:spcAft>
                  <a:spcPct val="0"/>
                </a:spcAft>
              </a:pPr>
              <a:endParaRPr lang="en-US">
                <a:solidFill>
                  <a:prstClr val="black"/>
                </a:solidFill>
                <a:latin typeface="Arial" charset="0"/>
              </a:endParaRPr>
            </a:p>
          </p:txBody>
        </p:sp>
      </p:grpSp>
      <p:sp>
        <p:nvSpPr>
          <p:cNvPr id="407" name="Text Box 396"/>
          <p:cNvSpPr txBox="1">
            <a:spLocks noChangeArrowheads="1"/>
          </p:cNvSpPr>
          <p:nvPr/>
        </p:nvSpPr>
        <p:spPr bwMode="auto">
          <a:xfrm>
            <a:off x="1138238" y="3879850"/>
            <a:ext cx="747712" cy="396875"/>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000">
                <a:solidFill>
                  <a:srgbClr val="002060"/>
                </a:solidFill>
              </a:rPr>
              <a:t>Rise</a:t>
            </a:r>
          </a:p>
        </p:txBody>
      </p:sp>
      <p:sp>
        <p:nvSpPr>
          <p:cNvPr id="408" name="Line 401"/>
          <p:cNvSpPr>
            <a:spLocks noChangeShapeType="1"/>
          </p:cNvSpPr>
          <p:nvPr/>
        </p:nvSpPr>
        <p:spPr bwMode="auto">
          <a:xfrm>
            <a:off x="2519363" y="1495425"/>
            <a:ext cx="1947862" cy="0"/>
          </a:xfrm>
          <a:prstGeom prst="line">
            <a:avLst/>
          </a:prstGeom>
          <a:noFill/>
          <a:ln w="28575">
            <a:solidFill>
              <a:srgbClr val="FF0000"/>
            </a:solidFill>
            <a:round/>
            <a:headEnd type="triangle" w="med" len="med"/>
            <a:tailEnd type="triangle" w="med" len="med"/>
          </a:ln>
        </p:spPr>
        <p:txBody>
          <a:bodyPr/>
          <a:lstStyle/>
          <a:p>
            <a:pPr fontAlgn="base">
              <a:spcBef>
                <a:spcPct val="0"/>
              </a:spcBef>
              <a:spcAft>
                <a:spcPct val="0"/>
              </a:spcAft>
            </a:pPr>
            <a:endParaRPr lang="en-US">
              <a:solidFill>
                <a:prstClr val="black"/>
              </a:solidFill>
              <a:latin typeface="Arial" charset="0"/>
            </a:endParaRPr>
          </a:p>
        </p:txBody>
      </p:sp>
      <p:sp>
        <p:nvSpPr>
          <p:cNvPr id="409" name="Line 402"/>
          <p:cNvSpPr>
            <a:spLocks noChangeShapeType="1"/>
          </p:cNvSpPr>
          <p:nvPr/>
        </p:nvSpPr>
        <p:spPr bwMode="auto">
          <a:xfrm>
            <a:off x="4552950" y="1492250"/>
            <a:ext cx="4292600" cy="0"/>
          </a:xfrm>
          <a:prstGeom prst="line">
            <a:avLst/>
          </a:prstGeom>
          <a:noFill/>
          <a:ln w="28575">
            <a:solidFill>
              <a:srgbClr val="FF0000"/>
            </a:solidFill>
            <a:round/>
            <a:headEnd type="triangle" w="med" len="med"/>
            <a:tailEnd type="triangle" w="med" len="med"/>
          </a:ln>
        </p:spPr>
        <p:txBody>
          <a:bodyPr/>
          <a:lstStyle/>
          <a:p>
            <a:pPr fontAlgn="base">
              <a:spcBef>
                <a:spcPct val="0"/>
              </a:spcBef>
              <a:spcAft>
                <a:spcPct val="0"/>
              </a:spcAft>
            </a:pPr>
            <a:endParaRPr lang="en-US">
              <a:solidFill>
                <a:prstClr val="black"/>
              </a:solidFill>
              <a:latin typeface="Arial" charset="0"/>
            </a:endParaRPr>
          </a:p>
        </p:txBody>
      </p:sp>
      <p:sp>
        <p:nvSpPr>
          <p:cNvPr id="2093" name="Line 425"/>
          <p:cNvSpPr>
            <a:spLocks noChangeShapeType="1"/>
          </p:cNvSpPr>
          <p:nvPr/>
        </p:nvSpPr>
        <p:spPr bwMode="auto">
          <a:xfrm>
            <a:off x="4027488" y="1208088"/>
            <a:ext cx="1587" cy="1573212"/>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en-US">
              <a:solidFill>
                <a:prstClr val="black"/>
              </a:solidFill>
              <a:latin typeface="Arial" charset="0"/>
            </a:endParaRPr>
          </a:p>
        </p:txBody>
      </p:sp>
      <p:sp>
        <p:nvSpPr>
          <p:cNvPr id="411" name="Line 426"/>
          <p:cNvSpPr>
            <a:spLocks noChangeShapeType="1"/>
          </p:cNvSpPr>
          <p:nvPr/>
        </p:nvSpPr>
        <p:spPr bwMode="auto">
          <a:xfrm>
            <a:off x="3559175" y="2752725"/>
            <a:ext cx="304800" cy="0"/>
          </a:xfrm>
          <a:prstGeom prst="line">
            <a:avLst/>
          </a:prstGeom>
          <a:noFill/>
          <a:ln w="12700">
            <a:solidFill>
              <a:srgbClr val="FF0000"/>
            </a:solidFill>
            <a:round/>
            <a:headEnd/>
            <a:tailEnd type="arrow" w="med" len="med"/>
          </a:ln>
        </p:spPr>
        <p:txBody>
          <a:bodyPr/>
          <a:lstStyle/>
          <a:p>
            <a:pPr fontAlgn="base">
              <a:spcBef>
                <a:spcPct val="0"/>
              </a:spcBef>
              <a:spcAft>
                <a:spcPct val="0"/>
              </a:spcAft>
            </a:pPr>
            <a:endParaRPr lang="en-US">
              <a:solidFill>
                <a:prstClr val="black"/>
              </a:solidFill>
              <a:latin typeface="Arial" charset="0"/>
            </a:endParaRPr>
          </a:p>
        </p:txBody>
      </p:sp>
      <p:sp>
        <p:nvSpPr>
          <p:cNvPr id="412" name="Line 427"/>
          <p:cNvSpPr>
            <a:spLocks noChangeShapeType="1"/>
          </p:cNvSpPr>
          <p:nvPr/>
        </p:nvSpPr>
        <p:spPr bwMode="auto">
          <a:xfrm>
            <a:off x="3559175" y="2847975"/>
            <a:ext cx="304800" cy="0"/>
          </a:xfrm>
          <a:prstGeom prst="line">
            <a:avLst/>
          </a:prstGeom>
          <a:noFill/>
          <a:ln w="12700">
            <a:solidFill>
              <a:srgbClr val="FF0000"/>
            </a:solidFill>
            <a:round/>
            <a:headEnd/>
            <a:tailEnd type="arrow" w="med" len="med"/>
          </a:ln>
        </p:spPr>
        <p:txBody>
          <a:bodyPr/>
          <a:lstStyle/>
          <a:p>
            <a:pPr fontAlgn="base">
              <a:spcBef>
                <a:spcPct val="0"/>
              </a:spcBef>
              <a:spcAft>
                <a:spcPct val="0"/>
              </a:spcAft>
            </a:pPr>
            <a:endParaRPr lang="en-US">
              <a:solidFill>
                <a:prstClr val="black"/>
              </a:solidFill>
              <a:latin typeface="Arial" charset="0"/>
            </a:endParaRPr>
          </a:p>
        </p:txBody>
      </p:sp>
      <p:cxnSp>
        <p:nvCxnSpPr>
          <p:cNvPr id="414" name="Straight Connector 413"/>
          <p:cNvCxnSpPr>
            <a:stCxn id="408" idx="0"/>
            <a:endCxn id="409" idx="1"/>
          </p:cNvCxnSpPr>
          <p:nvPr/>
        </p:nvCxnSpPr>
        <p:spPr>
          <a:xfrm rot="5400000" flipH="1" flipV="1">
            <a:off x="5680869" y="-1669256"/>
            <a:ext cx="3175" cy="6326187"/>
          </a:xfrm>
          <a:prstGeom prst="line">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23" name="Group 4"/>
          <p:cNvGrpSpPr>
            <a:grpSpLocks/>
          </p:cNvGrpSpPr>
          <p:nvPr/>
        </p:nvGrpSpPr>
        <p:grpSpPr bwMode="auto">
          <a:xfrm>
            <a:off x="2536825" y="2676525"/>
            <a:ext cx="215900" cy="3382963"/>
            <a:chOff x="1640" y="1780"/>
            <a:chExt cx="136" cy="1500"/>
          </a:xfrm>
        </p:grpSpPr>
        <p:sp>
          <p:nvSpPr>
            <p:cNvPr id="22591" name="Rectangle 5"/>
            <p:cNvSpPr>
              <a:spLocks noChangeArrowheads="1"/>
            </p:cNvSpPr>
            <p:nvPr/>
          </p:nvSpPr>
          <p:spPr bwMode="auto">
            <a:xfrm>
              <a:off x="1640" y="1780"/>
              <a:ext cx="56" cy="1500"/>
            </a:xfrm>
            <a:prstGeom prst="rect">
              <a:avLst/>
            </a:prstGeom>
            <a:gradFill rotWithShape="1">
              <a:gsLst>
                <a:gs pos="0">
                  <a:srgbClr val="472F00"/>
                </a:gs>
                <a:gs pos="50000">
                  <a:srgbClr val="996600"/>
                </a:gs>
                <a:gs pos="100000">
                  <a:srgbClr val="472F00"/>
                </a:gs>
              </a:gsLst>
              <a:lin ang="0" scaled="1"/>
            </a:gradFill>
            <a:ln w="12700">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sp>
          <p:nvSpPr>
            <p:cNvPr id="22592" name="Rectangle 6"/>
            <p:cNvSpPr>
              <a:spLocks noChangeArrowheads="1"/>
            </p:cNvSpPr>
            <p:nvPr/>
          </p:nvSpPr>
          <p:spPr bwMode="auto">
            <a:xfrm>
              <a:off x="1732" y="1780"/>
              <a:ext cx="44" cy="1500"/>
            </a:xfrm>
            <a:prstGeom prst="rect">
              <a:avLst/>
            </a:prstGeom>
            <a:gradFill rotWithShape="1">
              <a:gsLst>
                <a:gs pos="0">
                  <a:srgbClr val="472F00"/>
                </a:gs>
                <a:gs pos="50000">
                  <a:srgbClr val="996600"/>
                </a:gs>
                <a:gs pos="100000">
                  <a:srgbClr val="472F00"/>
                </a:gs>
              </a:gsLst>
              <a:lin ang="0" scaled="1"/>
            </a:gradFill>
            <a:ln w="12700">
              <a:solidFill>
                <a:srgbClr val="002060"/>
              </a:solidFill>
              <a:miter lim="800000"/>
              <a:headEnd/>
              <a:tailEnd/>
            </a:ln>
          </p:spPr>
          <p:txBody>
            <a:bodyPr wrap="none" anchor="ctr"/>
            <a:lstStyle/>
            <a:p>
              <a:pPr eaLnBrk="0" fontAlgn="base" hangingPunct="0">
                <a:spcBef>
                  <a:spcPct val="0"/>
                </a:spcBef>
                <a:spcAft>
                  <a:spcPct val="0"/>
                </a:spcAft>
              </a:pPr>
              <a:endParaRPr lang="en-US">
                <a:solidFill>
                  <a:prstClr val="black"/>
                </a:solidFill>
              </a:endParaRPr>
            </a:p>
          </p:txBody>
        </p:sp>
      </p:grpSp>
      <p:sp>
        <p:nvSpPr>
          <p:cNvPr id="2098" name="Text Box 384"/>
          <p:cNvSpPr txBox="1">
            <a:spLocks noChangeArrowheads="1"/>
          </p:cNvSpPr>
          <p:nvPr/>
        </p:nvSpPr>
        <p:spPr bwMode="auto">
          <a:xfrm>
            <a:off x="2952750" y="4899025"/>
            <a:ext cx="1485900" cy="708025"/>
          </a:xfrm>
          <a:prstGeom prst="rect">
            <a:avLst/>
          </a:prstGeom>
          <a:noFill/>
          <a:ln w="12700">
            <a:noFill/>
            <a:miter lim="800000"/>
            <a:headEnd/>
            <a:tailEnd/>
          </a:ln>
        </p:spPr>
        <p:txBody>
          <a:bodyPr>
            <a:spAutoFit/>
          </a:bodyPr>
          <a:lstStyle/>
          <a:p>
            <a:pPr algn="r" eaLnBrk="0" fontAlgn="base" hangingPunct="0">
              <a:spcBef>
                <a:spcPct val="50000"/>
              </a:spcBef>
              <a:spcAft>
                <a:spcPct val="0"/>
              </a:spcAft>
            </a:pPr>
            <a:r>
              <a:rPr lang="en-US" sz="2000">
                <a:solidFill>
                  <a:prstClr val="white"/>
                </a:solidFill>
              </a:rPr>
              <a:t>Shallow Subsidence</a:t>
            </a:r>
          </a:p>
        </p:txBody>
      </p:sp>
      <p:sp>
        <p:nvSpPr>
          <p:cNvPr id="416" name="Freeform 415"/>
          <p:cNvSpPr/>
          <p:nvPr/>
        </p:nvSpPr>
        <p:spPr>
          <a:xfrm>
            <a:off x="3295650" y="3533775"/>
            <a:ext cx="455613" cy="49213"/>
          </a:xfrm>
          <a:custGeom>
            <a:avLst/>
            <a:gdLst>
              <a:gd name="connsiteX0" fmla="*/ 0 w 454970"/>
              <a:gd name="connsiteY0" fmla="*/ 17842 h 49066"/>
              <a:gd name="connsiteX1" fmla="*/ 98131 w 454970"/>
              <a:gd name="connsiteY1" fmla="*/ 4461 h 49066"/>
              <a:gd name="connsiteX2" fmla="*/ 214104 w 454970"/>
              <a:gd name="connsiteY2" fmla="*/ 17842 h 49066"/>
              <a:gd name="connsiteX3" fmla="*/ 325616 w 454970"/>
              <a:gd name="connsiteY3" fmla="*/ 0 h 49066"/>
              <a:gd name="connsiteX4" fmla="*/ 450510 w 454970"/>
              <a:gd name="connsiteY4" fmla="*/ 4461 h 49066"/>
              <a:gd name="connsiteX5" fmla="*/ 454970 w 454970"/>
              <a:gd name="connsiteY5" fmla="*/ 40145 h 49066"/>
              <a:gd name="connsiteX6" fmla="*/ 352379 w 454970"/>
              <a:gd name="connsiteY6" fmla="*/ 35684 h 49066"/>
              <a:gd name="connsiteX7" fmla="*/ 281011 w 454970"/>
              <a:gd name="connsiteY7" fmla="*/ 35684 h 49066"/>
              <a:gd name="connsiteX8" fmla="*/ 200722 w 454970"/>
              <a:gd name="connsiteY8" fmla="*/ 49066 h 49066"/>
              <a:gd name="connsiteX9" fmla="*/ 115973 w 454970"/>
              <a:gd name="connsiteY9" fmla="*/ 40145 h 49066"/>
              <a:gd name="connsiteX10" fmla="*/ 71368 w 454970"/>
              <a:gd name="connsiteY10" fmla="*/ 40145 h 49066"/>
              <a:gd name="connsiteX11" fmla="*/ 0 w 454970"/>
              <a:gd name="connsiteY11" fmla="*/ 17842 h 49066"/>
              <a:gd name="connsiteX0" fmla="*/ 0 w 454970"/>
              <a:gd name="connsiteY0" fmla="*/ 17842 h 49066"/>
              <a:gd name="connsiteX1" fmla="*/ 98131 w 454970"/>
              <a:gd name="connsiteY1" fmla="*/ 4461 h 49066"/>
              <a:gd name="connsiteX2" fmla="*/ 214104 w 454970"/>
              <a:gd name="connsiteY2" fmla="*/ 17842 h 49066"/>
              <a:gd name="connsiteX3" fmla="*/ 325616 w 454970"/>
              <a:gd name="connsiteY3" fmla="*/ 0 h 49066"/>
              <a:gd name="connsiteX4" fmla="*/ 450510 w 454970"/>
              <a:gd name="connsiteY4" fmla="*/ 4461 h 49066"/>
              <a:gd name="connsiteX5" fmla="*/ 454970 w 454970"/>
              <a:gd name="connsiteY5" fmla="*/ 40145 h 49066"/>
              <a:gd name="connsiteX6" fmla="*/ 352379 w 454970"/>
              <a:gd name="connsiteY6" fmla="*/ 35684 h 49066"/>
              <a:gd name="connsiteX7" fmla="*/ 281011 w 454970"/>
              <a:gd name="connsiteY7" fmla="*/ 35684 h 49066"/>
              <a:gd name="connsiteX8" fmla="*/ 200722 w 454970"/>
              <a:gd name="connsiteY8" fmla="*/ 49066 h 49066"/>
              <a:gd name="connsiteX9" fmla="*/ 115973 w 454970"/>
              <a:gd name="connsiteY9" fmla="*/ 40145 h 49066"/>
              <a:gd name="connsiteX10" fmla="*/ 6588 w 454970"/>
              <a:gd name="connsiteY10" fmla="*/ 42636 h 49066"/>
              <a:gd name="connsiteX11" fmla="*/ 0 w 454970"/>
              <a:gd name="connsiteY11" fmla="*/ 17842 h 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970" h="49066">
                <a:moveTo>
                  <a:pt x="0" y="17842"/>
                </a:moveTo>
                <a:lnTo>
                  <a:pt x="98131" y="4461"/>
                </a:lnTo>
                <a:lnTo>
                  <a:pt x="214104" y="17842"/>
                </a:lnTo>
                <a:lnTo>
                  <a:pt x="325616" y="0"/>
                </a:lnTo>
                <a:lnTo>
                  <a:pt x="450510" y="4461"/>
                </a:lnTo>
                <a:lnTo>
                  <a:pt x="454970" y="40145"/>
                </a:lnTo>
                <a:lnTo>
                  <a:pt x="352379" y="35684"/>
                </a:lnTo>
                <a:lnTo>
                  <a:pt x="281011" y="35684"/>
                </a:lnTo>
                <a:lnTo>
                  <a:pt x="200722" y="49066"/>
                </a:lnTo>
                <a:lnTo>
                  <a:pt x="115973" y="40145"/>
                </a:lnTo>
                <a:lnTo>
                  <a:pt x="6588" y="42636"/>
                </a:lnTo>
                <a:lnTo>
                  <a:pt x="0" y="17842"/>
                </a:lnTo>
                <a:close/>
              </a:path>
            </a:pathLst>
          </a:custGeom>
          <a:solidFill>
            <a:schemeClr val="bg1"/>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239" name="Group 421"/>
          <p:cNvGrpSpPr>
            <a:grpSpLocks/>
          </p:cNvGrpSpPr>
          <p:nvPr/>
        </p:nvGrpSpPr>
        <p:grpSpPr bwMode="auto">
          <a:xfrm>
            <a:off x="2890838" y="3619500"/>
            <a:ext cx="1365250" cy="976313"/>
            <a:chOff x="2891441" y="3514726"/>
            <a:chExt cx="1365027" cy="976060"/>
          </a:xfrm>
        </p:grpSpPr>
        <p:sp>
          <p:nvSpPr>
            <p:cNvPr id="22589" name="Text Box 384"/>
            <p:cNvSpPr txBox="1">
              <a:spLocks noChangeArrowheads="1"/>
            </p:cNvSpPr>
            <p:nvPr/>
          </p:nvSpPr>
          <p:spPr bwMode="auto">
            <a:xfrm>
              <a:off x="2891441" y="3782900"/>
              <a:ext cx="1365027" cy="707886"/>
            </a:xfrm>
            <a:prstGeom prst="rect">
              <a:avLst/>
            </a:prstGeom>
            <a:noFill/>
            <a:ln w="12700">
              <a:noFill/>
              <a:miter lim="800000"/>
              <a:headEnd/>
              <a:tailEnd/>
            </a:ln>
          </p:spPr>
          <p:txBody>
            <a:bodyPr>
              <a:spAutoFit/>
            </a:bodyPr>
            <a:lstStyle/>
            <a:p>
              <a:pPr eaLnBrk="0" fontAlgn="base" hangingPunct="0">
                <a:spcBef>
                  <a:spcPct val="50000"/>
                </a:spcBef>
                <a:spcAft>
                  <a:spcPct val="0"/>
                </a:spcAft>
              </a:pPr>
              <a:r>
                <a:rPr lang="en-US" sz="2000">
                  <a:solidFill>
                    <a:prstClr val="white"/>
                  </a:solidFill>
                </a:rPr>
                <a:t>Marker Horizon</a:t>
              </a:r>
            </a:p>
          </p:txBody>
        </p:sp>
        <p:cxnSp>
          <p:nvCxnSpPr>
            <p:cNvPr id="419" name="Straight Arrow Connector 418"/>
            <p:cNvCxnSpPr/>
            <p:nvPr/>
          </p:nvCxnSpPr>
          <p:spPr>
            <a:xfrm rot="5400000" flipH="1" flipV="1">
              <a:off x="3193033" y="3592484"/>
              <a:ext cx="342811" cy="187294"/>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cxnSp>
        <p:nvCxnSpPr>
          <p:cNvPr id="421" name="Straight Connector 420"/>
          <p:cNvCxnSpPr/>
          <p:nvPr/>
        </p:nvCxnSpPr>
        <p:spPr>
          <a:xfrm>
            <a:off x="3013075" y="3732213"/>
            <a:ext cx="3246438"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25" name="Text Box 380"/>
          <p:cNvSpPr txBox="1">
            <a:spLocks noChangeArrowheads="1"/>
          </p:cNvSpPr>
          <p:nvPr/>
        </p:nvSpPr>
        <p:spPr bwMode="auto">
          <a:xfrm>
            <a:off x="2754313" y="1811338"/>
            <a:ext cx="1211262" cy="708025"/>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000">
                <a:solidFill>
                  <a:srgbClr val="002060"/>
                </a:solidFill>
              </a:rPr>
              <a:t>Surface Accretion</a:t>
            </a:r>
          </a:p>
        </p:txBody>
      </p:sp>
      <p:cxnSp>
        <p:nvCxnSpPr>
          <p:cNvPr id="427" name="Straight Arrow Connector 426"/>
          <p:cNvCxnSpPr/>
          <p:nvPr/>
        </p:nvCxnSpPr>
        <p:spPr>
          <a:xfrm rot="16200000" flipH="1">
            <a:off x="2784476" y="2951162"/>
            <a:ext cx="1092200" cy="1428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3" name="Line 391"/>
          <p:cNvSpPr>
            <a:spLocks noChangeShapeType="1"/>
          </p:cNvSpPr>
          <p:nvPr/>
        </p:nvSpPr>
        <p:spPr bwMode="auto">
          <a:xfrm>
            <a:off x="4695825" y="3638550"/>
            <a:ext cx="9525" cy="2428875"/>
          </a:xfrm>
          <a:prstGeom prst="line">
            <a:avLst/>
          </a:prstGeom>
          <a:noFill/>
          <a:ln w="12700">
            <a:solidFill>
              <a:schemeClr val="bg1"/>
            </a:solidFill>
            <a:round/>
            <a:headEnd type="arrow" w="med" len="med"/>
            <a:tailEnd type="arrow" w="med" len="med"/>
          </a:ln>
        </p:spPr>
        <p:txBody>
          <a:bodyPr/>
          <a:lstStyle/>
          <a:p>
            <a:pPr fontAlgn="base">
              <a:spcBef>
                <a:spcPct val="0"/>
              </a:spcBef>
              <a:spcAft>
                <a:spcPct val="0"/>
              </a:spcAft>
            </a:pPr>
            <a:endParaRPr lang="en-US">
              <a:solidFill>
                <a:prstClr val="black"/>
              </a:solidFill>
              <a:latin typeface="Arial" charset="0"/>
            </a:endParaRPr>
          </a:p>
        </p:txBody>
      </p:sp>
      <p:sp>
        <p:nvSpPr>
          <p:cNvPr id="420" name="Text Box 390"/>
          <p:cNvSpPr txBox="1">
            <a:spLocks noChangeArrowheads="1"/>
          </p:cNvSpPr>
          <p:nvPr/>
        </p:nvSpPr>
        <p:spPr bwMode="auto">
          <a:xfrm>
            <a:off x="809625" y="2667000"/>
            <a:ext cx="1276350" cy="646113"/>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a:solidFill>
                  <a:srgbClr val="FF0000"/>
                </a:solidFill>
              </a:rPr>
              <a:t>Elevation Change</a:t>
            </a:r>
          </a:p>
        </p:txBody>
      </p:sp>
      <p:cxnSp>
        <p:nvCxnSpPr>
          <p:cNvPr id="424" name="Straight Arrow Connector 423"/>
          <p:cNvCxnSpPr/>
          <p:nvPr/>
        </p:nvCxnSpPr>
        <p:spPr>
          <a:xfrm flipV="1">
            <a:off x="1771650" y="2828925"/>
            <a:ext cx="1628775" cy="1905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01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5E-6 -0.00069 L 0.00244 -0.04741 " pathEditMode="relative" rAng="0" ptsTypes="AA">
                                      <p:cBhvr>
                                        <p:cTn id="6" dur="1000" fill="hold"/>
                                        <p:tgtEl>
                                          <p:spTgt spid="3"/>
                                        </p:tgtEl>
                                        <p:attrNameLst>
                                          <p:attrName>ppt_x</p:attrName>
                                          <p:attrName>ppt_y</p:attrName>
                                        </p:attrNameLst>
                                      </p:cBhvr>
                                      <p:rCtr x="1" y="-23"/>
                                    </p:animMotion>
                                  </p:childTnLst>
                                </p:cTn>
                              </p:par>
                              <p:par>
                                <p:cTn id="7" presetID="10" presetClass="entr" presetSubtype="0" fill="hold" grpId="0" nodeType="withEffect">
                                  <p:stCondLst>
                                    <p:cond delay="0"/>
                                  </p:stCondLst>
                                  <p:childTnLst>
                                    <p:set>
                                      <p:cBhvr>
                                        <p:cTn id="8" dur="1" fill="hold">
                                          <p:stCondLst>
                                            <p:cond delay="0"/>
                                          </p:stCondLst>
                                        </p:cTn>
                                        <p:tgtEl>
                                          <p:spTgt spid="407"/>
                                        </p:tgtEl>
                                        <p:attrNameLst>
                                          <p:attrName>style.visibility</p:attrName>
                                        </p:attrNameLst>
                                      </p:cBhvr>
                                      <p:to>
                                        <p:strVal val="visible"/>
                                      </p:to>
                                    </p:set>
                                    <p:animEffect transition="in" filter="fade">
                                      <p:cBhvr>
                                        <p:cTn id="9" dur="2000"/>
                                        <p:tgtEl>
                                          <p:spTgt spid="407"/>
                                        </p:tgtEl>
                                      </p:cBhvr>
                                    </p:animEffect>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414"/>
                                        </p:tgtEl>
                                        <p:attrNameLst>
                                          <p:attrName>style.visibility</p:attrName>
                                        </p:attrNameLst>
                                      </p:cBhvr>
                                      <p:to>
                                        <p:strVal val="visible"/>
                                      </p:to>
                                    </p:set>
                                    <p:animEffect transition="in" filter="wipe(left)">
                                      <p:cBhvr>
                                        <p:cTn id="13" dur="1000"/>
                                        <p:tgtEl>
                                          <p:spTgt spid="4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6"/>
                                        </p:tgtEl>
                                        <p:attrNameLst>
                                          <p:attrName>style.visibility</p:attrName>
                                        </p:attrNameLst>
                                      </p:cBhvr>
                                      <p:to>
                                        <p:strVal val="visible"/>
                                      </p:to>
                                    </p:set>
                                    <p:animEffect transition="in" filter="fade">
                                      <p:cBhvr>
                                        <p:cTn id="18" dur="500"/>
                                        <p:tgtEl>
                                          <p:spTgt spid="416"/>
                                        </p:tgtEl>
                                      </p:cBhvr>
                                    </p:animEffec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23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4.44444E-6 3.7037E-6 L 4.44444E-6 0.02222 " pathEditMode="relative" rAng="0" ptsTypes="AA">
                                      <p:cBhvr>
                                        <p:cTn id="25" dur="2000" fill="hold"/>
                                        <p:tgtEl>
                                          <p:spTgt spid="16"/>
                                        </p:tgtEl>
                                        <p:attrNameLst>
                                          <p:attrName>ppt_x</p:attrName>
                                          <p:attrName>ppt_y</p:attrName>
                                        </p:attrNameLst>
                                      </p:cBhvr>
                                      <p:rCtr x="0" y="11"/>
                                    </p:animMotion>
                                  </p:childTnLst>
                                </p:cTn>
                              </p:par>
                              <p:par>
                                <p:cTn id="26" presetID="10" presetClass="exit" presetSubtype="0" fill="hold" nodeType="withEffect">
                                  <p:stCondLst>
                                    <p:cond delay="0"/>
                                  </p:stCondLst>
                                  <p:childTnLst>
                                    <p:animEffect transition="out" filter="fade">
                                      <p:cBhvr>
                                        <p:cTn id="27" dur="2000"/>
                                        <p:tgtEl>
                                          <p:spTgt spid="239"/>
                                        </p:tgtEl>
                                      </p:cBhvr>
                                    </p:animEffect>
                                    <p:set>
                                      <p:cBhvr>
                                        <p:cTn id="28" dur="1" fill="hold">
                                          <p:stCondLst>
                                            <p:cond delay="1999"/>
                                          </p:stCondLst>
                                        </p:cTn>
                                        <p:tgtEl>
                                          <p:spTgt spid="239"/>
                                        </p:tgtEl>
                                        <p:attrNameLst>
                                          <p:attrName>style.visibility</p:attrName>
                                        </p:attrNameLst>
                                      </p:cBhvr>
                                      <p:to>
                                        <p:strVal val="hidden"/>
                                      </p:to>
                                    </p:set>
                                  </p:childTnLst>
                                </p:cTn>
                              </p:par>
                              <p:par>
                                <p:cTn id="29" presetID="42" presetClass="path" presetSubtype="0" accel="50000" decel="50000" fill="hold" nodeType="withEffect">
                                  <p:stCondLst>
                                    <p:cond delay="0"/>
                                  </p:stCondLst>
                                  <p:childTnLst>
                                    <p:animMotion origin="layout" path="M -3.05556E-6 0 L -3.05556E-6 0.02778 " pathEditMode="relative" rAng="0" ptsTypes="AA">
                                      <p:cBhvr>
                                        <p:cTn id="30" dur="2000" fill="hold"/>
                                        <p:tgtEl>
                                          <p:spTgt spid="416"/>
                                        </p:tgtEl>
                                        <p:attrNameLst>
                                          <p:attrName>ppt_x</p:attrName>
                                          <p:attrName>ppt_y</p:attrName>
                                        </p:attrNameLst>
                                      </p:cBhvr>
                                      <p:rCtr x="0" y="14"/>
                                    </p:animMotion>
                                  </p:childTnLst>
                                </p:cTn>
                              </p:par>
                              <p:par>
                                <p:cTn id="31" presetID="10" presetClass="exit" presetSubtype="0" fill="hold" nodeType="withEffect">
                                  <p:stCondLst>
                                    <p:cond delay="0"/>
                                  </p:stCondLst>
                                  <p:childTnLst>
                                    <p:animEffect transition="out" filter="fade">
                                      <p:cBhvr>
                                        <p:cTn id="32" dur="500"/>
                                        <p:tgtEl>
                                          <p:spTgt spid="205"/>
                                        </p:tgtEl>
                                      </p:cBhvr>
                                    </p:animEffect>
                                    <p:set>
                                      <p:cBhvr>
                                        <p:cTn id="33" dur="1" fill="hold">
                                          <p:stCondLst>
                                            <p:cond delay="499"/>
                                          </p:stCondLst>
                                        </p:cTn>
                                        <p:tgtEl>
                                          <p:spTgt spid="205"/>
                                        </p:tgtEl>
                                        <p:attrNameLst>
                                          <p:attrName>style.visibility</p:attrName>
                                        </p:attrNameLst>
                                      </p:cBhvr>
                                      <p:to>
                                        <p:strVal val="hidden"/>
                                      </p:to>
                                    </p:set>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222"/>
                                        </p:tgtEl>
                                        <p:attrNameLst>
                                          <p:attrName>style.visibility</p:attrName>
                                        </p:attrNameLst>
                                      </p:cBhvr>
                                      <p:to>
                                        <p:strVal val="visible"/>
                                      </p:to>
                                    </p:set>
                                    <p:animEffect transition="in" filter="wipe(down)">
                                      <p:cBhvr>
                                        <p:cTn id="37" dur="500"/>
                                        <p:tgtEl>
                                          <p:spTgt spid="222"/>
                                        </p:tgtEl>
                                      </p:cBhvr>
                                    </p:animEffect>
                                  </p:childTnLst>
                                </p:cTn>
                              </p:par>
                            </p:childTnLst>
                          </p:cTn>
                        </p:par>
                      </p:childTnLst>
                    </p:cTn>
                  </p:par>
                  <p:par>
                    <p:cTn id="38" fill="hold">
                      <p:stCondLst>
                        <p:cond delay="indefinite"/>
                      </p:stCondLst>
                      <p:childTnLst>
                        <p:par>
                          <p:cTn id="39" fill="hold">
                            <p:stCondLst>
                              <p:cond delay="0"/>
                            </p:stCondLst>
                            <p:childTnLst>
                              <p:par>
                                <p:cTn id="40" presetID="64" presetClass="path" presetSubtype="0" accel="50000" decel="50000" fill="hold" nodeType="clickEffect">
                                  <p:stCondLst>
                                    <p:cond delay="0"/>
                                  </p:stCondLst>
                                  <p:childTnLst>
                                    <p:animMotion origin="layout" path="M -1.38889E-6 -4.59635E-6 L 0.00122 -0.03122 " pathEditMode="relative" rAng="0" ptsTypes="AA">
                                      <p:cBhvr>
                                        <p:cTn id="41" dur="2000" fill="hold"/>
                                        <p:tgtEl>
                                          <p:spTgt spid="418"/>
                                        </p:tgtEl>
                                        <p:attrNameLst>
                                          <p:attrName>ppt_x</p:attrName>
                                          <p:attrName>ppt_y</p:attrName>
                                        </p:attrNameLst>
                                      </p:cBhvr>
                                      <p:rCtr x="1" y="-16"/>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425"/>
                                        </p:tgtEl>
                                        <p:attrNameLst>
                                          <p:attrName>style.visibility</p:attrName>
                                        </p:attrNameLst>
                                      </p:cBhvr>
                                      <p:to>
                                        <p:strVal val="visible"/>
                                      </p:to>
                                    </p:set>
                                  </p:childTnLst>
                                </p:cTn>
                              </p:par>
                            </p:childTnLst>
                          </p:cTn>
                        </p:par>
                        <p:par>
                          <p:cTn id="45" fill="hold">
                            <p:stCondLst>
                              <p:cond delay="2000"/>
                            </p:stCondLst>
                            <p:childTnLst>
                              <p:par>
                                <p:cTn id="46" presetID="22" presetClass="entr" presetSubtype="1" fill="hold" nodeType="afterEffect">
                                  <p:stCondLst>
                                    <p:cond delay="0"/>
                                  </p:stCondLst>
                                  <p:childTnLst>
                                    <p:set>
                                      <p:cBhvr>
                                        <p:cTn id="47" dur="1" fill="hold">
                                          <p:stCondLst>
                                            <p:cond delay="0"/>
                                          </p:stCondLst>
                                        </p:cTn>
                                        <p:tgtEl>
                                          <p:spTgt spid="427"/>
                                        </p:tgtEl>
                                        <p:attrNameLst>
                                          <p:attrName>style.visibility</p:attrName>
                                        </p:attrNameLst>
                                      </p:cBhvr>
                                      <p:to>
                                        <p:strVal val="visible"/>
                                      </p:to>
                                    </p:set>
                                    <p:animEffect transition="in" filter="wipe(up)">
                                      <p:cBhvr>
                                        <p:cTn id="48" dur="500"/>
                                        <p:tgtEl>
                                          <p:spTgt spid="427"/>
                                        </p:tgtEl>
                                      </p:cBhvr>
                                    </p:animEffect>
                                  </p:childTnLst>
                                </p:cTn>
                              </p:par>
                            </p:childTnLst>
                          </p:cTn>
                        </p:par>
                        <p:par>
                          <p:cTn id="49" fill="hold">
                            <p:stCondLst>
                              <p:cond delay="2500"/>
                            </p:stCondLst>
                            <p:childTnLst>
                              <p:par>
                                <p:cTn id="50" presetID="10" presetClass="exit" presetSubtype="0" fill="hold" nodeType="afterEffect">
                                  <p:stCondLst>
                                    <p:cond delay="1000"/>
                                  </p:stCondLst>
                                  <p:childTnLst>
                                    <p:animEffect transition="out" filter="fade">
                                      <p:cBhvr>
                                        <p:cTn id="51" dur="1000"/>
                                        <p:tgtEl>
                                          <p:spTgt spid="427"/>
                                        </p:tgtEl>
                                      </p:cBhvr>
                                    </p:animEffect>
                                    <p:set>
                                      <p:cBhvr>
                                        <p:cTn id="52" dur="1" fill="hold">
                                          <p:stCondLst>
                                            <p:cond delay="999"/>
                                          </p:stCondLst>
                                        </p:cTn>
                                        <p:tgtEl>
                                          <p:spTgt spid="42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82"/>
                                        </p:tgtEl>
                                        <p:attrNameLst>
                                          <p:attrName>style.visibility</p:attrName>
                                        </p:attrNameLst>
                                      </p:cBhvr>
                                      <p:to>
                                        <p:strVal val="visible"/>
                                      </p:to>
                                    </p:set>
                                  </p:childTnLst>
                                </p:cTn>
                              </p:par>
                              <p:par>
                                <p:cTn id="57" presetID="22" presetClass="entr" presetSubtype="1" fill="hold" grpId="0" nodeType="withEffect">
                                  <p:stCondLst>
                                    <p:cond delay="0"/>
                                  </p:stCondLst>
                                  <p:childTnLst>
                                    <p:set>
                                      <p:cBhvr>
                                        <p:cTn id="58" dur="1" fill="hold">
                                          <p:stCondLst>
                                            <p:cond delay="0"/>
                                          </p:stCondLst>
                                        </p:cTn>
                                        <p:tgtEl>
                                          <p:spTgt spid="2093"/>
                                        </p:tgtEl>
                                        <p:attrNameLst>
                                          <p:attrName>style.visibility</p:attrName>
                                        </p:attrNameLst>
                                      </p:cBhvr>
                                      <p:to>
                                        <p:strVal val="visible"/>
                                      </p:to>
                                    </p:set>
                                    <p:animEffect transition="in" filter="wipe(up)">
                                      <p:cBhvr>
                                        <p:cTn id="59" dur="500"/>
                                        <p:tgtEl>
                                          <p:spTgt spid="2093"/>
                                        </p:tgtEl>
                                      </p:cBhvr>
                                    </p:animEffect>
                                  </p:childTnLst>
                                </p:cTn>
                              </p:par>
                            </p:childTnLst>
                          </p:cTn>
                        </p:par>
                        <p:par>
                          <p:cTn id="60" fill="hold">
                            <p:stCondLst>
                              <p:cond delay="500"/>
                            </p:stCondLst>
                            <p:childTnLst>
                              <p:par>
                                <p:cTn id="61" presetID="10" presetClass="entr" presetSubtype="0" fill="hold" grpId="0" nodeType="afterEffect">
                                  <p:stCondLst>
                                    <p:cond delay="1000"/>
                                  </p:stCondLst>
                                  <p:childTnLst>
                                    <p:set>
                                      <p:cBhvr>
                                        <p:cTn id="62" dur="1" fill="hold">
                                          <p:stCondLst>
                                            <p:cond delay="0"/>
                                          </p:stCondLst>
                                        </p:cTn>
                                        <p:tgtEl>
                                          <p:spTgt spid="411"/>
                                        </p:tgtEl>
                                        <p:attrNameLst>
                                          <p:attrName>style.visibility</p:attrName>
                                        </p:attrNameLst>
                                      </p:cBhvr>
                                      <p:to>
                                        <p:strVal val="visible"/>
                                      </p:to>
                                    </p:set>
                                    <p:animEffect transition="in" filter="fade">
                                      <p:cBhvr>
                                        <p:cTn id="63" dur="500"/>
                                        <p:tgtEl>
                                          <p:spTgt spid="411"/>
                                        </p:tgtEl>
                                      </p:cBhvr>
                                    </p:animEffect>
                                  </p:childTnLst>
                                </p:cTn>
                              </p:par>
                              <p:par>
                                <p:cTn id="64" presetID="10" presetClass="exit" presetSubtype="0" fill="hold" nodeType="withEffect">
                                  <p:stCondLst>
                                    <p:cond delay="0"/>
                                  </p:stCondLst>
                                  <p:childTnLst>
                                    <p:animEffect transition="out" filter="fade">
                                      <p:cBhvr>
                                        <p:cTn id="65" dur="500"/>
                                        <p:tgtEl>
                                          <p:spTgt spid="414"/>
                                        </p:tgtEl>
                                      </p:cBhvr>
                                    </p:animEffect>
                                    <p:set>
                                      <p:cBhvr>
                                        <p:cTn id="66" dur="1" fill="hold">
                                          <p:stCondLst>
                                            <p:cond delay="499"/>
                                          </p:stCondLst>
                                        </p:cTn>
                                        <p:tgtEl>
                                          <p:spTgt spid="414"/>
                                        </p:tgtEl>
                                        <p:attrNameLst>
                                          <p:attrName>style.visibility</p:attrName>
                                        </p:attrNameLst>
                                      </p:cBhvr>
                                      <p:to>
                                        <p:strVal val="hidden"/>
                                      </p:to>
                                    </p:set>
                                  </p:childTnLst>
                                </p:cTn>
                              </p:par>
                            </p:childTnLst>
                          </p:cTn>
                        </p:par>
                        <p:par>
                          <p:cTn id="67" fill="hold">
                            <p:stCondLst>
                              <p:cond delay="2000"/>
                            </p:stCondLst>
                            <p:childTnLst>
                              <p:par>
                                <p:cTn id="68" presetID="42" presetClass="path" presetSubtype="0" accel="50000" decel="50000" fill="hold" nodeType="afterEffect">
                                  <p:stCondLst>
                                    <p:cond delay="0"/>
                                  </p:stCondLst>
                                  <p:childTnLst>
                                    <p:animMotion origin="layout" path="M 0.0 4.07407E-6 L 0.0 0.01527 " pathEditMode="relative" rAng="0" ptsTypes="AA">
                                      <p:cBhvr>
                                        <p:cTn id="69" dur="1000" fill="hold"/>
                                        <p:tgtEl>
                                          <p:spTgt spid="126"/>
                                        </p:tgtEl>
                                        <p:attrNameLst>
                                          <p:attrName>ppt_x</p:attrName>
                                          <p:attrName>ppt_y</p:attrName>
                                        </p:attrNameLst>
                                      </p:cBhvr>
                                      <p:rCtr x="0" y="8"/>
                                    </p:animMotion>
                                  </p:childTnLst>
                                </p:cTn>
                              </p:par>
                              <p:par>
                                <p:cTn id="70" presetID="10" presetClass="exit" presetSubtype="0" fill="hold" grpId="1" nodeType="withEffect">
                                  <p:stCondLst>
                                    <p:cond delay="0"/>
                                  </p:stCondLst>
                                  <p:childTnLst>
                                    <p:animEffect transition="out" filter="fade">
                                      <p:cBhvr>
                                        <p:cTn id="71" dur="1000"/>
                                        <p:tgtEl>
                                          <p:spTgt spid="2093"/>
                                        </p:tgtEl>
                                      </p:cBhvr>
                                    </p:animEffect>
                                    <p:set>
                                      <p:cBhvr>
                                        <p:cTn id="72" dur="1" fill="hold">
                                          <p:stCondLst>
                                            <p:cond delay="999"/>
                                          </p:stCondLst>
                                        </p:cTn>
                                        <p:tgtEl>
                                          <p:spTgt spid="2093"/>
                                        </p:tgtEl>
                                        <p:attrNameLst>
                                          <p:attrName>style.visibility</p:attrName>
                                        </p:attrNameLst>
                                      </p:cBhvr>
                                      <p:to>
                                        <p:strVal val="hidden"/>
                                      </p:to>
                                    </p:set>
                                  </p:childTnLst>
                                </p:cTn>
                              </p:par>
                            </p:childTnLst>
                          </p:cTn>
                        </p:par>
                        <p:par>
                          <p:cTn id="73" fill="hold">
                            <p:stCondLst>
                              <p:cond delay="3000"/>
                            </p:stCondLst>
                            <p:childTnLst>
                              <p:par>
                                <p:cTn id="74" presetID="10" presetClass="entr" presetSubtype="0" fill="hold" grpId="0" nodeType="afterEffect">
                                  <p:stCondLst>
                                    <p:cond delay="0"/>
                                  </p:stCondLst>
                                  <p:childTnLst>
                                    <p:set>
                                      <p:cBhvr>
                                        <p:cTn id="75" dur="1" fill="hold">
                                          <p:stCondLst>
                                            <p:cond delay="0"/>
                                          </p:stCondLst>
                                        </p:cTn>
                                        <p:tgtEl>
                                          <p:spTgt spid="412"/>
                                        </p:tgtEl>
                                        <p:attrNameLst>
                                          <p:attrName>style.visibility</p:attrName>
                                        </p:attrNameLst>
                                      </p:cBhvr>
                                      <p:to>
                                        <p:strVal val="visible"/>
                                      </p:to>
                                    </p:set>
                                    <p:animEffect transition="in" filter="fade">
                                      <p:cBhvr>
                                        <p:cTn id="76" dur="500"/>
                                        <p:tgtEl>
                                          <p:spTgt spid="41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20"/>
                                        </p:tgtEl>
                                        <p:attrNameLst>
                                          <p:attrName>style.visibility</p:attrName>
                                        </p:attrNameLst>
                                      </p:cBhvr>
                                      <p:to>
                                        <p:strVal val="visible"/>
                                      </p:to>
                                    </p:set>
                                    <p:animEffect transition="in" filter="fade">
                                      <p:cBhvr>
                                        <p:cTn id="79" dur="500"/>
                                        <p:tgtEl>
                                          <p:spTgt spid="420"/>
                                        </p:tgtEl>
                                      </p:cBhvr>
                                    </p:animEffect>
                                  </p:childTnLst>
                                </p:cTn>
                              </p:par>
                            </p:childTnLst>
                          </p:cTn>
                        </p:par>
                        <p:par>
                          <p:cTn id="80" fill="hold">
                            <p:stCondLst>
                              <p:cond delay="3500"/>
                            </p:stCondLst>
                            <p:childTnLst>
                              <p:par>
                                <p:cTn id="81" presetID="22" presetClass="entr" presetSubtype="8" fill="hold" nodeType="afterEffect">
                                  <p:stCondLst>
                                    <p:cond delay="0"/>
                                  </p:stCondLst>
                                  <p:childTnLst>
                                    <p:set>
                                      <p:cBhvr>
                                        <p:cTn id="82" dur="1" fill="hold">
                                          <p:stCondLst>
                                            <p:cond delay="0"/>
                                          </p:stCondLst>
                                        </p:cTn>
                                        <p:tgtEl>
                                          <p:spTgt spid="424"/>
                                        </p:tgtEl>
                                        <p:attrNameLst>
                                          <p:attrName>style.visibility</p:attrName>
                                        </p:attrNameLst>
                                      </p:cBhvr>
                                      <p:to>
                                        <p:strVal val="visible"/>
                                      </p:to>
                                    </p:set>
                                    <p:animEffect transition="in" filter="wipe(left)">
                                      <p:cBhvr>
                                        <p:cTn id="83" dur="500"/>
                                        <p:tgtEl>
                                          <p:spTgt spid="424"/>
                                        </p:tgtEl>
                                      </p:cBhvr>
                                    </p:animEffect>
                                  </p:childTnLst>
                                </p:cTn>
                              </p:par>
                            </p:childTnLst>
                          </p:cTn>
                        </p:par>
                        <p:par>
                          <p:cTn id="84" fill="hold">
                            <p:stCondLst>
                              <p:cond delay="4000"/>
                            </p:stCondLst>
                            <p:childTnLst>
                              <p:par>
                                <p:cTn id="85" presetID="10" presetClass="exit" presetSubtype="0" fill="hold" nodeType="afterEffect">
                                  <p:stCondLst>
                                    <p:cond delay="1000"/>
                                  </p:stCondLst>
                                  <p:childTnLst>
                                    <p:animEffect transition="out" filter="fade">
                                      <p:cBhvr>
                                        <p:cTn id="86" dur="1000"/>
                                        <p:tgtEl>
                                          <p:spTgt spid="424"/>
                                        </p:tgtEl>
                                      </p:cBhvr>
                                    </p:animEffect>
                                    <p:set>
                                      <p:cBhvr>
                                        <p:cTn id="87" dur="1" fill="hold">
                                          <p:stCondLst>
                                            <p:cond delay="999"/>
                                          </p:stCondLst>
                                        </p:cTn>
                                        <p:tgtEl>
                                          <p:spTgt spid="424"/>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06"/>
                                        </p:tgtEl>
                                        <p:attrNameLst>
                                          <p:attrName>style.visibility</p:attrName>
                                        </p:attrNameLst>
                                      </p:cBhvr>
                                      <p:to>
                                        <p:strVal val="visible"/>
                                      </p:to>
                                    </p:set>
                                    <p:animEffect transition="in" filter="fade">
                                      <p:cBhvr>
                                        <p:cTn id="92" dur="1000"/>
                                        <p:tgtEl>
                                          <p:spTgt spid="106"/>
                                        </p:tgtEl>
                                      </p:cBhvr>
                                    </p:animEffect>
                                  </p:childTnLst>
                                </p:cTn>
                              </p:par>
                            </p:childTnLst>
                          </p:cTn>
                        </p:par>
                        <p:par>
                          <p:cTn id="93" fill="hold">
                            <p:stCondLst>
                              <p:cond delay="1000"/>
                            </p:stCondLst>
                            <p:childTnLst>
                              <p:par>
                                <p:cTn id="94" presetID="22" presetClass="entr" presetSubtype="8" fill="hold" grpId="0" nodeType="afterEffect">
                                  <p:stCondLst>
                                    <p:cond delay="0"/>
                                  </p:stCondLst>
                                  <p:childTnLst>
                                    <p:set>
                                      <p:cBhvr>
                                        <p:cTn id="95" dur="1" fill="hold">
                                          <p:stCondLst>
                                            <p:cond delay="0"/>
                                          </p:stCondLst>
                                        </p:cTn>
                                        <p:tgtEl>
                                          <p:spTgt spid="408"/>
                                        </p:tgtEl>
                                        <p:attrNameLst>
                                          <p:attrName>style.visibility</p:attrName>
                                        </p:attrNameLst>
                                      </p:cBhvr>
                                      <p:to>
                                        <p:strVal val="visible"/>
                                      </p:to>
                                    </p:set>
                                    <p:animEffect transition="in" filter="wipe(left)">
                                      <p:cBhvr>
                                        <p:cTn id="96" dur="1000"/>
                                        <p:tgtEl>
                                          <p:spTgt spid="408"/>
                                        </p:tgtEl>
                                      </p:cBhvr>
                                    </p:animEffect>
                                  </p:childTnLst>
                                </p:cTn>
                              </p:par>
                            </p:childTnLst>
                          </p:cTn>
                        </p:par>
                        <p:par>
                          <p:cTn id="97" fill="hold">
                            <p:stCondLst>
                              <p:cond delay="2000"/>
                            </p:stCondLst>
                            <p:childTnLst>
                              <p:par>
                                <p:cTn id="98" presetID="22" presetClass="entr" presetSubtype="8" fill="hold" grpId="0" nodeType="afterEffect">
                                  <p:stCondLst>
                                    <p:cond delay="0"/>
                                  </p:stCondLst>
                                  <p:childTnLst>
                                    <p:set>
                                      <p:cBhvr>
                                        <p:cTn id="99" dur="1" fill="hold">
                                          <p:stCondLst>
                                            <p:cond delay="0"/>
                                          </p:stCondLst>
                                        </p:cTn>
                                        <p:tgtEl>
                                          <p:spTgt spid="409"/>
                                        </p:tgtEl>
                                        <p:attrNameLst>
                                          <p:attrName>style.visibility</p:attrName>
                                        </p:attrNameLst>
                                      </p:cBhvr>
                                      <p:to>
                                        <p:strVal val="visible"/>
                                      </p:to>
                                    </p:set>
                                    <p:animEffect transition="in" filter="wipe(left)">
                                      <p:cBhvr>
                                        <p:cTn id="100" dur="1000"/>
                                        <p:tgtEl>
                                          <p:spTgt spid="409"/>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086"/>
                                        </p:tgtEl>
                                        <p:attrNameLst>
                                          <p:attrName>style.visibility</p:attrName>
                                        </p:attrNameLst>
                                      </p:cBhvr>
                                      <p:to>
                                        <p:strVal val="visible"/>
                                      </p:to>
                                    </p:set>
                                    <p:animEffect transition="in" filter="wipe(left)">
                                      <p:cBhvr>
                                        <p:cTn id="105" dur="1000"/>
                                        <p:tgtEl>
                                          <p:spTgt spid="2086"/>
                                        </p:tgtEl>
                                      </p:cBhvr>
                                    </p:animEffect>
                                  </p:childTnLst>
                                </p:cTn>
                              </p:par>
                            </p:childTnLst>
                          </p:cTn>
                        </p:par>
                        <p:par>
                          <p:cTn id="106" fill="hold">
                            <p:stCondLst>
                              <p:cond delay="1000"/>
                            </p:stCondLst>
                            <p:childTnLst>
                              <p:par>
                                <p:cTn id="107" presetID="23" presetClass="entr" presetSubtype="16" fill="hold" grpId="0" nodeType="afterEffect">
                                  <p:stCondLst>
                                    <p:cond delay="0"/>
                                  </p:stCondLst>
                                  <p:childTnLst>
                                    <p:set>
                                      <p:cBhvr>
                                        <p:cTn id="108" dur="1" fill="hold">
                                          <p:stCondLst>
                                            <p:cond delay="0"/>
                                          </p:stCondLst>
                                        </p:cTn>
                                        <p:tgtEl>
                                          <p:spTgt spid="423"/>
                                        </p:tgtEl>
                                        <p:attrNameLst>
                                          <p:attrName>style.visibility</p:attrName>
                                        </p:attrNameLst>
                                      </p:cBhvr>
                                      <p:to>
                                        <p:strVal val="visible"/>
                                      </p:to>
                                    </p:set>
                                    <p:anim calcmode="lin" valueType="num">
                                      <p:cBhvr>
                                        <p:cTn id="109" dur="500" fill="hold"/>
                                        <p:tgtEl>
                                          <p:spTgt spid="423"/>
                                        </p:tgtEl>
                                        <p:attrNameLst>
                                          <p:attrName>ppt_w</p:attrName>
                                        </p:attrNameLst>
                                      </p:cBhvr>
                                      <p:tavLst>
                                        <p:tav tm="0">
                                          <p:val>
                                            <p:fltVal val="0"/>
                                          </p:val>
                                        </p:tav>
                                        <p:tav tm="100000">
                                          <p:val>
                                            <p:strVal val="#ppt_w"/>
                                          </p:val>
                                        </p:tav>
                                      </p:tavLst>
                                    </p:anim>
                                    <p:anim calcmode="lin" valueType="num">
                                      <p:cBhvr>
                                        <p:cTn id="110" dur="500" fill="hold"/>
                                        <p:tgtEl>
                                          <p:spTgt spid="423"/>
                                        </p:tgtEl>
                                        <p:attrNameLst>
                                          <p:attrName>ppt_h</p:attrName>
                                        </p:attrNameLst>
                                      </p:cBhvr>
                                      <p:tavLst>
                                        <p:tav tm="0">
                                          <p:val>
                                            <p:fltVal val="0"/>
                                          </p:val>
                                        </p:tav>
                                        <p:tav tm="100000">
                                          <p:val>
                                            <p:strVal val="#ppt_h"/>
                                          </p:val>
                                        </p:tav>
                                      </p:tavLst>
                                    </p:anim>
                                  </p:childTnLst>
                                </p:cTn>
                              </p:par>
                            </p:childTnLst>
                          </p:cTn>
                        </p:par>
                        <p:par>
                          <p:cTn id="111" fill="hold">
                            <p:stCondLst>
                              <p:cond delay="1500"/>
                            </p:stCondLst>
                            <p:childTnLst>
                              <p:par>
                                <p:cTn id="112" presetID="1" presetClass="entr" presetSubtype="0" fill="hold" grpId="0" nodeType="afterEffect">
                                  <p:stCondLst>
                                    <p:cond delay="0"/>
                                  </p:stCondLst>
                                  <p:childTnLst>
                                    <p:set>
                                      <p:cBhvr>
                                        <p:cTn id="113" dur="1" fill="hold">
                                          <p:stCondLst>
                                            <p:cond delay="0"/>
                                          </p:stCondLst>
                                        </p:cTn>
                                        <p:tgtEl>
                                          <p:spTgt spid="2084"/>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421"/>
                                        </p:tgtEl>
                                        <p:attrNameLst>
                                          <p:attrName>style.visibility</p:attrName>
                                        </p:attrNameLst>
                                      </p:cBhvr>
                                      <p:to>
                                        <p:strVal val="visible"/>
                                      </p:to>
                                    </p:set>
                                    <p:animEffect transition="in" filter="wipe(left)">
                                      <p:cBhvr>
                                        <p:cTn id="118" dur="500"/>
                                        <p:tgtEl>
                                          <p:spTgt spid="421"/>
                                        </p:tgtEl>
                                      </p:cBhvr>
                                    </p:animEffect>
                                  </p:childTnLst>
                                </p:cTn>
                              </p:par>
                            </p:childTnLst>
                          </p:cTn>
                        </p:par>
                        <p:par>
                          <p:cTn id="119" fill="hold">
                            <p:stCondLst>
                              <p:cond delay="500"/>
                            </p:stCondLst>
                            <p:childTnLst>
                              <p:par>
                                <p:cTn id="120" presetID="23" presetClass="entr" presetSubtype="16" fill="hold" grpId="0" nodeType="afterEffect">
                                  <p:stCondLst>
                                    <p:cond delay="0"/>
                                  </p:stCondLst>
                                  <p:childTnLst>
                                    <p:set>
                                      <p:cBhvr>
                                        <p:cTn id="121" dur="1" fill="hold">
                                          <p:stCondLst>
                                            <p:cond delay="0"/>
                                          </p:stCondLst>
                                        </p:cTn>
                                        <p:tgtEl>
                                          <p:spTgt spid="2"/>
                                        </p:tgtEl>
                                        <p:attrNameLst>
                                          <p:attrName>style.visibility</p:attrName>
                                        </p:attrNameLst>
                                      </p:cBhvr>
                                      <p:to>
                                        <p:strVal val="visible"/>
                                      </p:to>
                                    </p:set>
                                    <p:anim calcmode="lin" valueType="num">
                                      <p:cBhvr>
                                        <p:cTn id="122" dur="500" fill="hold"/>
                                        <p:tgtEl>
                                          <p:spTgt spid="2"/>
                                        </p:tgtEl>
                                        <p:attrNameLst>
                                          <p:attrName>ppt_w</p:attrName>
                                        </p:attrNameLst>
                                      </p:cBhvr>
                                      <p:tavLst>
                                        <p:tav tm="0">
                                          <p:val>
                                            <p:fltVal val="0"/>
                                          </p:val>
                                        </p:tav>
                                        <p:tav tm="100000">
                                          <p:val>
                                            <p:strVal val="#ppt_w"/>
                                          </p:val>
                                        </p:tav>
                                      </p:tavLst>
                                    </p:anim>
                                    <p:anim calcmode="lin" valueType="num">
                                      <p:cBhvr>
                                        <p:cTn id="123" dur="500" fill="hold"/>
                                        <p:tgtEl>
                                          <p:spTgt spid="2"/>
                                        </p:tgtEl>
                                        <p:attrNameLst>
                                          <p:attrName>ppt_h</p:attrName>
                                        </p:attrNameLst>
                                      </p:cBhvr>
                                      <p:tavLst>
                                        <p:tav tm="0">
                                          <p:val>
                                            <p:fltVal val="0"/>
                                          </p:val>
                                        </p:tav>
                                        <p:tav tm="100000">
                                          <p:val>
                                            <p:strVal val="#ppt_h"/>
                                          </p:val>
                                        </p:tav>
                                      </p:tavLst>
                                    </p:anim>
                                  </p:childTnLst>
                                </p:cTn>
                              </p:par>
                            </p:childTnLst>
                          </p:cTn>
                        </p:par>
                        <p:par>
                          <p:cTn id="124" fill="hold">
                            <p:stCondLst>
                              <p:cond delay="1000"/>
                            </p:stCondLst>
                            <p:childTnLst>
                              <p:par>
                                <p:cTn id="125" presetID="1" presetClass="entr" presetSubtype="0" fill="hold" grpId="0" nodeType="afterEffect">
                                  <p:stCondLst>
                                    <p:cond delay="0"/>
                                  </p:stCondLst>
                                  <p:childTnLst>
                                    <p:set>
                                      <p:cBhvr>
                                        <p:cTn id="126" dur="1" fill="hold">
                                          <p:stCondLst>
                                            <p:cond delay="0"/>
                                          </p:stCondLst>
                                        </p:cTn>
                                        <p:tgtEl>
                                          <p:spTgt spid="209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23" presetClass="entr" presetSubtype="16" fill="hold" grpId="0" nodeType="clickEffect">
                                  <p:stCondLst>
                                    <p:cond delay="0"/>
                                  </p:stCondLst>
                                  <p:childTnLst>
                                    <p:set>
                                      <p:cBhvr>
                                        <p:cTn id="130" dur="1" fill="hold">
                                          <p:stCondLst>
                                            <p:cond delay="0"/>
                                          </p:stCondLst>
                                        </p:cTn>
                                        <p:tgtEl>
                                          <p:spTgt spid="2087"/>
                                        </p:tgtEl>
                                        <p:attrNameLst>
                                          <p:attrName>style.visibility</p:attrName>
                                        </p:attrNameLst>
                                      </p:cBhvr>
                                      <p:to>
                                        <p:strVal val="visible"/>
                                      </p:to>
                                    </p:set>
                                    <p:anim calcmode="lin" valueType="num">
                                      <p:cBhvr>
                                        <p:cTn id="131" dur="500" fill="hold"/>
                                        <p:tgtEl>
                                          <p:spTgt spid="2087"/>
                                        </p:tgtEl>
                                        <p:attrNameLst>
                                          <p:attrName>ppt_w</p:attrName>
                                        </p:attrNameLst>
                                      </p:cBhvr>
                                      <p:tavLst>
                                        <p:tav tm="0">
                                          <p:val>
                                            <p:fltVal val="0"/>
                                          </p:val>
                                        </p:tav>
                                        <p:tav tm="100000">
                                          <p:val>
                                            <p:strVal val="#ppt_w"/>
                                          </p:val>
                                        </p:tav>
                                      </p:tavLst>
                                    </p:anim>
                                    <p:anim calcmode="lin" valueType="num">
                                      <p:cBhvr>
                                        <p:cTn id="132" dur="500" fill="hold"/>
                                        <p:tgtEl>
                                          <p:spTgt spid="2087"/>
                                        </p:tgtEl>
                                        <p:attrNameLst>
                                          <p:attrName>ppt_h</p:attrName>
                                        </p:attrNameLst>
                                      </p:cBhvr>
                                      <p:tavLst>
                                        <p:tav tm="0">
                                          <p:val>
                                            <p:fltVal val="0"/>
                                          </p:val>
                                        </p:tav>
                                        <p:tav tm="100000">
                                          <p:val>
                                            <p:strVal val="#ppt_h"/>
                                          </p:val>
                                        </p:tav>
                                      </p:tavLst>
                                    </p:anim>
                                  </p:childTnLst>
                                </p:cTn>
                              </p:par>
                            </p:childTnLst>
                          </p:cTn>
                        </p:par>
                        <p:par>
                          <p:cTn id="133" fill="hold">
                            <p:stCondLst>
                              <p:cond delay="1000"/>
                            </p:stCondLst>
                            <p:childTnLst>
                              <p:par>
                                <p:cTn id="134" presetID="1" presetClass="entr" presetSubtype="0" fill="hold" grpId="0" nodeType="afterEffect">
                                  <p:stCondLst>
                                    <p:cond delay="0"/>
                                  </p:stCondLst>
                                  <p:childTnLst>
                                    <p:set>
                                      <p:cBhvr>
                                        <p:cTn id="135" dur="1" fill="hold">
                                          <p:stCondLst>
                                            <p:cond delay="0"/>
                                          </p:stCondLst>
                                        </p:cTn>
                                        <p:tgtEl>
                                          <p:spTgt spid="2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82" grpId="0"/>
      <p:bldP spid="2084" grpId="0"/>
      <p:bldP spid="2" grpId="0" animBg="1"/>
      <p:bldP spid="2086" grpId="0" animBg="1"/>
      <p:bldP spid="2087" grpId="0" animBg="1"/>
      <p:bldP spid="2088" grpId="0"/>
      <p:bldP spid="407" grpId="0"/>
      <p:bldP spid="408" grpId="0" animBg="1"/>
      <p:bldP spid="409" grpId="0" animBg="1"/>
      <p:bldP spid="2093" grpId="0" animBg="1"/>
      <p:bldP spid="2093" grpId="1" animBg="1"/>
      <p:bldP spid="411" grpId="0" animBg="1"/>
      <p:bldP spid="412" grpId="0" animBg="1"/>
      <p:bldP spid="2098" grpId="0"/>
      <p:bldP spid="425" grpId="0"/>
      <p:bldP spid="423" grpId="0" animBg="1"/>
      <p:bldP spid="4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title"/>
          </p:nvPr>
        </p:nvSpPr>
        <p:spPr>
          <a:xfrm>
            <a:off x="0" y="228600"/>
            <a:ext cx="9144000" cy="757238"/>
          </a:xfrm>
        </p:spPr>
        <p:txBody>
          <a:bodyPr/>
          <a:lstStyle/>
          <a:p>
            <a:pPr eaLnBrk="1" hangingPunct="1"/>
            <a:r>
              <a:rPr lang="en-US" sz="3000" b="1" smtClean="0"/>
              <a:t>NWLON</a:t>
            </a:r>
            <a:endParaRPr lang="en-US" sz="3000" b="1" smtClean="0">
              <a:solidFill>
                <a:srgbClr val="000066"/>
              </a:solidFill>
            </a:endParaRPr>
          </a:p>
        </p:txBody>
      </p:sp>
      <p:pic>
        <p:nvPicPr>
          <p:cNvPr id="10244" name="Picture 4" descr="Station"/>
          <p:cNvPicPr>
            <a:picLocks noChangeAspect="1" noChangeArrowheads="1"/>
          </p:cNvPicPr>
          <p:nvPr/>
        </p:nvPicPr>
        <p:blipFill>
          <a:blip r:embed="rId3" cstate="print"/>
          <a:srcRect/>
          <a:stretch>
            <a:fillRect/>
          </a:stretch>
        </p:blipFill>
        <p:spPr bwMode="auto">
          <a:xfrm>
            <a:off x="5332413" y="1173163"/>
            <a:ext cx="3144837" cy="4572000"/>
          </a:xfrm>
          <a:prstGeom prst="rect">
            <a:avLst/>
          </a:prstGeom>
          <a:ln>
            <a:noFill/>
          </a:ln>
          <a:effectLst>
            <a:outerShdw blurRad="292100" dist="139700" dir="2700000" algn="tl" rotWithShape="0">
              <a:srgbClr val="333333">
                <a:alpha val="65000"/>
              </a:srgbClr>
            </a:outerShdw>
          </a:effectLst>
        </p:spPr>
      </p:pic>
      <p:sp>
        <p:nvSpPr>
          <p:cNvPr id="24580" name="Line 5"/>
          <p:cNvSpPr>
            <a:spLocks noChangeShapeType="1"/>
          </p:cNvSpPr>
          <p:nvPr/>
        </p:nvSpPr>
        <p:spPr bwMode="auto">
          <a:xfrm>
            <a:off x="746125" y="950913"/>
            <a:ext cx="7669213" cy="0"/>
          </a:xfrm>
          <a:prstGeom prst="line">
            <a:avLst/>
          </a:prstGeom>
          <a:noFill/>
          <a:ln w="76200">
            <a:solidFill>
              <a:srgbClr val="476C8B"/>
            </a:solidFill>
            <a:round/>
            <a:headEnd/>
            <a:tailEnd/>
          </a:ln>
        </p:spPr>
        <p:txBody>
          <a:bodyPr/>
          <a:lstStyle/>
          <a:p>
            <a:pPr fontAlgn="base">
              <a:spcBef>
                <a:spcPct val="0"/>
              </a:spcBef>
              <a:spcAft>
                <a:spcPct val="0"/>
              </a:spcAft>
            </a:pPr>
            <a:endParaRPr lang="en-US">
              <a:solidFill>
                <a:prstClr val="black"/>
              </a:solidFill>
              <a:latin typeface="Arial" charset="0"/>
            </a:endParaRPr>
          </a:p>
        </p:txBody>
      </p:sp>
      <p:grpSp>
        <p:nvGrpSpPr>
          <p:cNvPr id="2" name="Group 6"/>
          <p:cNvGrpSpPr>
            <a:grpSpLocks noChangeAspect="1"/>
          </p:cNvGrpSpPr>
          <p:nvPr/>
        </p:nvGrpSpPr>
        <p:grpSpPr bwMode="auto">
          <a:xfrm>
            <a:off x="768350" y="4538663"/>
            <a:ext cx="3101975" cy="2019300"/>
            <a:chOff x="0" y="0"/>
            <a:chExt cx="5760" cy="3768"/>
          </a:xfrm>
        </p:grpSpPr>
        <p:pic>
          <p:nvPicPr>
            <p:cNvPr id="10248" name="Picture 7"/>
            <p:cNvPicPr>
              <a:picLocks noChangeAspect="1" noChangeArrowheads="1"/>
            </p:cNvPicPr>
            <p:nvPr/>
          </p:nvPicPr>
          <p:blipFill>
            <a:blip r:embed="rId4" cstate="print"/>
            <a:srcRect/>
            <a:stretch>
              <a:fillRect/>
            </a:stretch>
          </p:blipFill>
          <p:spPr bwMode="auto">
            <a:xfrm>
              <a:off x="0" y="0"/>
              <a:ext cx="5760" cy="376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584" name="Oval 8"/>
            <p:cNvSpPr>
              <a:spLocks noChangeAspect="1" noChangeArrowheads="1"/>
            </p:cNvSpPr>
            <p:nvPr/>
          </p:nvSpPr>
          <p:spPr bwMode="auto">
            <a:xfrm>
              <a:off x="5040" y="1488"/>
              <a:ext cx="96" cy="96"/>
            </a:xfrm>
            <a:prstGeom prst="ellipse">
              <a:avLst/>
            </a:prstGeom>
            <a:solidFill>
              <a:srgbClr val="FF3300"/>
            </a:solidFill>
            <a:ln w="9525">
              <a:noFill/>
              <a:round/>
              <a:headEnd/>
              <a:tailEnd/>
            </a:ln>
          </p:spPr>
          <p:txBody>
            <a:bodyPr wrap="none" anchor="ctr"/>
            <a:lstStyle/>
            <a:p>
              <a:pPr eaLnBrk="0" fontAlgn="base" hangingPunct="0">
                <a:spcBef>
                  <a:spcPct val="0"/>
                </a:spcBef>
                <a:spcAft>
                  <a:spcPct val="0"/>
                </a:spcAft>
              </a:pPr>
              <a:endParaRPr lang="en-US">
                <a:solidFill>
                  <a:prstClr val="black"/>
                </a:solidFill>
                <a:latin typeface="Arial" charset="0"/>
              </a:endParaRPr>
            </a:p>
          </p:txBody>
        </p:sp>
        <p:sp>
          <p:nvSpPr>
            <p:cNvPr id="24585" name="Oval 9"/>
            <p:cNvSpPr>
              <a:spLocks noChangeAspect="1" noChangeArrowheads="1"/>
            </p:cNvSpPr>
            <p:nvPr/>
          </p:nvSpPr>
          <p:spPr bwMode="auto">
            <a:xfrm>
              <a:off x="1248" y="2112"/>
              <a:ext cx="96" cy="96"/>
            </a:xfrm>
            <a:prstGeom prst="ellipse">
              <a:avLst/>
            </a:prstGeom>
            <a:solidFill>
              <a:srgbClr val="FF3300"/>
            </a:solidFill>
            <a:ln w="9525">
              <a:noFill/>
              <a:round/>
              <a:headEnd/>
              <a:tailEnd/>
            </a:ln>
          </p:spPr>
          <p:txBody>
            <a:bodyPr wrap="none" anchor="ctr"/>
            <a:lstStyle/>
            <a:p>
              <a:pPr eaLnBrk="0" fontAlgn="base" hangingPunct="0">
                <a:spcBef>
                  <a:spcPct val="0"/>
                </a:spcBef>
                <a:spcAft>
                  <a:spcPct val="0"/>
                </a:spcAft>
              </a:pPr>
              <a:endParaRPr lang="en-US">
                <a:solidFill>
                  <a:prstClr val="black"/>
                </a:solidFill>
                <a:latin typeface="Arial" charset="0"/>
              </a:endParaRPr>
            </a:p>
          </p:txBody>
        </p:sp>
        <p:sp>
          <p:nvSpPr>
            <p:cNvPr id="24586" name="Oval 10"/>
            <p:cNvSpPr>
              <a:spLocks noChangeAspect="1" noChangeArrowheads="1"/>
            </p:cNvSpPr>
            <p:nvPr/>
          </p:nvSpPr>
          <p:spPr bwMode="auto">
            <a:xfrm>
              <a:off x="3936" y="2928"/>
              <a:ext cx="96" cy="96"/>
            </a:xfrm>
            <a:prstGeom prst="ellipse">
              <a:avLst/>
            </a:prstGeom>
            <a:solidFill>
              <a:srgbClr val="FF3300"/>
            </a:solidFill>
            <a:ln w="9525">
              <a:noFill/>
              <a:round/>
              <a:headEnd/>
              <a:tailEnd/>
            </a:ln>
          </p:spPr>
          <p:txBody>
            <a:bodyPr wrap="none" anchor="ctr"/>
            <a:lstStyle/>
            <a:p>
              <a:pPr eaLnBrk="0" fontAlgn="base" hangingPunct="0">
                <a:spcBef>
                  <a:spcPct val="0"/>
                </a:spcBef>
                <a:spcAft>
                  <a:spcPct val="0"/>
                </a:spcAft>
              </a:pPr>
              <a:endParaRPr lang="en-US">
                <a:solidFill>
                  <a:prstClr val="black"/>
                </a:solidFill>
                <a:latin typeface="Arial" charset="0"/>
              </a:endParaRPr>
            </a:p>
          </p:txBody>
        </p:sp>
        <p:sp>
          <p:nvSpPr>
            <p:cNvPr id="24587" name="Oval 11"/>
            <p:cNvSpPr>
              <a:spLocks noChangeAspect="1" noChangeArrowheads="1"/>
            </p:cNvSpPr>
            <p:nvPr/>
          </p:nvSpPr>
          <p:spPr bwMode="auto">
            <a:xfrm>
              <a:off x="4608" y="2544"/>
              <a:ext cx="96" cy="96"/>
            </a:xfrm>
            <a:prstGeom prst="ellipse">
              <a:avLst/>
            </a:prstGeom>
            <a:solidFill>
              <a:srgbClr val="FF3300"/>
            </a:solidFill>
            <a:ln w="9525">
              <a:noFill/>
              <a:round/>
              <a:headEnd/>
              <a:tailEnd/>
            </a:ln>
          </p:spPr>
          <p:txBody>
            <a:bodyPr wrap="none" anchor="ctr"/>
            <a:lstStyle/>
            <a:p>
              <a:pPr eaLnBrk="0" fontAlgn="base" hangingPunct="0">
                <a:spcBef>
                  <a:spcPct val="0"/>
                </a:spcBef>
                <a:spcAft>
                  <a:spcPct val="0"/>
                </a:spcAft>
              </a:pPr>
              <a:endParaRPr lang="en-US">
                <a:solidFill>
                  <a:prstClr val="black"/>
                </a:solidFill>
                <a:latin typeface="Arial" charset="0"/>
              </a:endParaRPr>
            </a:p>
          </p:txBody>
        </p:sp>
      </p:grpSp>
      <p:sp>
        <p:nvSpPr>
          <p:cNvPr id="24582" name="Rectangle 7"/>
          <p:cNvSpPr>
            <a:spLocks noChangeArrowheads="1"/>
          </p:cNvSpPr>
          <p:nvPr/>
        </p:nvSpPr>
        <p:spPr bwMode="auto">
          <a:xfrm>
            <a:off x="242888" y="1109663"/>
            <a:ext cx="5045075" cy="3724275"/>
          </a:xfrm>
          <a:prstGeom prst="rect">
            <a:avLst/>
          </a:prstGeom>
          <a:noFill/>
          <a:ln w="9525">
            <a:noFill/>
            <a:miter lim="800000"/>
            <a:headEnd/>
            <a:tailEnd/>
          </a:ln>
        </p:spPr>
        <p:txBody>
          <a:bodyPr>
            <a:spAutoFit/>
          </a:bodyPr>
          <a:lstStyle/>
          <a:p>
            <a:pPr algn="ctr" fontAlgn="base">
              <a:lnSpc>
                <a:spcPct val="90000"/>
              </a:lnSpc>
              <a:spcBef>
                <a:spcPct val="0"/>
              </a:spcBef>
              <a:spcAft>
                <a:spcPts val="1200"/>
              </a:spcAft>
            </a:pPr>
            <a:r>
              <a:rPr lang="en-US" sz="2000" b="1">
                <a:solidFill>
                  <a:prstClr val="black"/>
                </a:solidFill>
                <a:latin typeface="Arial" charset="0"/>
              </a:rPr>
              <a:t>National Water Level Observation Network (NWLON) </a:t>
            </a:r>
          </a:p>
          <a:p>
            <a:pPr fontAlgn="base">
              <a:lnSpc>
                <a:spcPct val="90000"/>
              </a:lnSpc>
              <a:spcBef>
                <a:spcPct val="0"/>
              </a:spcBef>
              <a:spcAft>
                <a:spcPts val="1200"/>
              </a:spcAft>
            </a:pPr>
            <a:r>
              <a:rPr lang="en-US" sz="2000" i="1">
                <a:solidFill>
                  <a:prstClr val="black"/>
                </a:solidFill>
                <a:latin typeface="Arial" charset="0"/>
              </a:rPr>
              <a:t>A network of continuously operating tide stations that are the foundation for NOAA’s tide prediction products</a:t>
            </a:r>
          </a:p>
          <a:p>
            <a:pPr fontAlgn="base">
              <a:lnSpc>
                <a:spcPct val="90000"/>
              </a:lnSpc>
              <a:spcBef>
                <a:spcPct val="0"/>
              </a:spcBef>
              <a:spcAft>
                <a:spcPct val="0"/>
              </a:spcAft>
            </a:pPr>
            <a:r>
              <a:rPr lang="en-US" sz="2000">
                <a:solidFill>
                  <a:prstClr val="black"/>
                </a:solidFill>
                <a:latin typeface="Arial" charset="0"/>
              </a:rPr>
              <a:t>The network provides:</a:t>
            </a:r>
          </a:p>
          <a:p>
            <a:pPr fontAlgn="base">
              <a:lnSpc>
                <a:spcPct val="90000"/>
              </a:lnSpc>
              <a:spcBef>
                <a:spcPct val="0"/>
              </a:spcBef>
              <a:spcAft>
                <a:spcPct val="0"/>
              </a:spcAft>
              <a:buFont typeface="Arial" charset="0"/>
              <a:buChar char="•"/>
            </a:pPr>
            <a:r>
              <a:rPr lang="en-US" sz="2000">
                <a:solidFill>
                  <a:prstClr val="black"/>
                </a:solidFill>
                <a:latin typeface="Arial" charset="0"/>
              </a:rPr>
              <a:t> water level</a:t>
            </a:r>
          </a:p>
          <a:p>
            <a:pPr fontAlgn="base">
              <a:lnSpc>
                <a:spcPct val="90000"/>
              </a:lnSpc>
              <a:spcBef>
                <a:spcPct val="0"/>
              </a:spcBef>
              <a:spcAft>
                <a:spcPct val="0"/>
              </a:spcAft>
              <a:buFont typeface="Arial" charset="0"/>
              <a:buChar char="•"/>
            </a:pPr>
            <a:r>
              <a:rPr lang="en-US" sz="2000">
                <a:solidFill>
                  <a:prstClr val="black"/>
                </a:solidFill>
                <a:latin typeface="Arial" charset="0"/>
              </a:rPr>
              <a:t> wind speed and direction</a:t>
            </a:r>
          </a:p>
          <a:p>
            <a:pPr fontAlgn="base">
              <a:lnSpc>
                <a:spcPct val="90000"/>
              </a:lnSpc>
              <a:spcBef>
                <a:spcPct val="0"/>
              </a:spcBef>
              <a:spcAft>
                <a:spcPct val="0"/>
              </a:spcAft>
              <a:buFont typeface="Arial" charset="0"/>
              <a:buChar char="•"/>
            </a:pPr>
            <a:r>
              <a:rPr lang="en-US" sz="2000">
                <a:solidFill>
                  <a:prstClr val="black"/>
                </a:solidFill>
                <a:latin typeface="Arial" charset="0"/>
              </a:rPr>
              <a:t> barometric pressure</a:t>
            </a:r>
          </a:p>
          <a:p>
            <a:pPr fontAlgn="base">
              <a:lnSpc>
                <a:spcPct val="90000"/>
              </a:lnSpc>
              <a:spcBef>
                <a:spcPct val="0"/>
              </a:spcBef>
              <a:spcAft>
                <a:spcPct val="0"/>
              </a:spcAft>
              <a:buFont typeface="Arial" charset="0"/>
              <a:buChar char="•"/>
            </a:pPr>
            <a:r>
              <a:rPr lang="en-US" sz="2000">
                <a:solidFill>
                  <a:prstClr val="black"/>
                </a:solidFill>
                <a:latin typeface="Arial" charset="0"/>
              </a:rPr>
              <a:t> air and water temperature </a:t>
            </a:r>
          </a:p>
          <a:p>
            <a:pPr fontAlgn="base">
              <a:lnSpc>
                <a:spcPct val="90000"/>
              </a:lnSpc>
              <a:spcBef>
                <a:spcPct val="0"/>
              </a:spcBef>
              <a:spcAft>
                <a:spcPct val="0"/>
              </a:spcAft>
              <a:buFont typeface="Arial" charset="0"/>
              <a:buChar char="•"/>
            </a:pPr>
            <a:r>
              <a:rPr lang="en-US" sz="2000">
                <a:solidFill>
                  <a:prstClr val="black"/>
                </a:solidFill>
                <a:latin typeface="Arial" charset="0"/>
              </a:rPr>
              <a:t> conductivity/temp  </a:t>
            </a:r>
            <a:endParaRPr lang="en-US" sz="2800">
              <a:solidFill>
                <a:prstClr val="black"/>
              </a:solidFill>
              <a:latin typeface="Arial" charset="0"/>
            </a:endParaRPr>
          </a:p>
          <a:p>
            <a:pPr fontAlgn="base">
              <a:lnSpc>
                <a:spcPct val="90000"/>
              </a:lnSpc>
              <a:spcBef>
                <a:spcPct val="0"/>
              </a:spcBef>
              <a:spcAft>
                <a:spcPct val="0"/>
              </a:spcAft>
              <a:buFont typeface="Arial" charset="0"/>
              <a:buChar char="•"/>
            </a:pPr>
            <a:endParaRPr lang="en-US" sz="2000">
              <a:solidFill>
                <a:prstClr val="black"/>
              </a:solidFill>
              <a:latin typeface="Arial" charset="0"/>
            </a:endParaRPr>
          </a:p>
        </p:txBody>
      </p:sp>
    </p:spTree>
    <p:extLst>
      <p:ext uri="{BB962C8B-B14F-4D97-AF65-F5344CB8AC3E}">
        <p14:creationId xmlns:p14="http://schemas.microsoft.com/office/powerpoint/2010/main" val="89267166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52400" y="533400"/>
            <a:ext cx="8763000" cy="990600"/>
          </a:xfrm>
          <a:prstGeom prst="rect">
            <a:avLst/>
          </a:prstGeom>
          <a:noFill/>
          <a:ln w="9525">
            <a:noFill/>
            <a:miter lim="800000"/>
            <a:headEnd/>
            <a:tailEnd/>
          </a:ln>
          <a:effectLst/>
        </p:spPr>
        <p:txBody>
          <a:bodyPr anchor="ctr"/>
          <a:lstStyle/>
          <a:p>
            <a:pPr algn="ctr" fontAlgn="auto">
              <a:spcBef>
                <a:spcPts val="0"/>
              </a:spcBef>
              <a:spcAft>
                <a:spcPts val="0"/>
              </a:spcAft>
              <a:defRPr/>
            </a:pPr>
            <a:endParaRPr lang="en-US" sz="3600" b="1" dirty="0">
              <a:solidFill>
                <a:schemeClr val="accent2"/>
              </a:solidFill>
              <a:effectLst>
                <a:outerShdw blurRad="38100" dist="38100" dir="2700000" algn="tl">
                  <a:srgbClr val="C0C0C0"/>
                </a:outerShdw>
              </a:effectLst>
              <a:latin typeface="Verdana" pitchFamily="34" charset="0"/>
            </a:endParaRPr>
          </a:p>
        </p:txBody>
      </p:sp>
      <p:sp>
        <p:nvSpPr>
          <p:cNvPr id="16387" name="Rectangle 3"/>
          <p:cNvSpPr>
            <a:spLocks noChangeArrowheads="1"/>
          </p:cNvSpPr>
          <p:nvPr/>
        </p:nvSpPr>
        <p:spPr bwMode="auto">
          <a:xfrm>
            <a:off x="152400" y="1981200"/>
            <a:ext cx="6400800" cy="4401205"/>
          </a:xfrm>
          <a:prstGeom prst="rect">
            <a:avLst/>
          </a:prstGeom>
          <a:noFill/>
          <a:ln w="9525">
            <a:noFill/>
            <a:miter lim="800000"/>
            <a:headEnd/>
            <a:tailEnd/>
          </a:ln>
        </p:spPr>
        <p:txBody>
          <a:bodyPr>
            <a:spAutoFit/>
          </a:bodyPr>
          <a:lstStyle/>
          <a:p>
            <a:pPr marL="342900" indent="-342900" algn="ctr">
              <a:spcBef>
                <a:spcPct val="20000"/>
              </a:spcBef>
              <a:buClr>
                <a:schemeClr val="tx1"/>
              </a:buClr>
            </a:pPr>
            <a:r>
              <a:rPr lang="en-US" altLang="en-US" sz="2800" dirty="0"/>
              <a:t>NSRS comprises </a:t>
            </a:r>
            <a:r>
              <a:rPr lang="en-US" altLang="en-US" sz="2800" dirty="0" smtClean="0"/>
              <a:t>a </a:t>
            </a:r>
            <a:r>
              <a:rPr lang="en-US" altLang="en-US" sz="2800" dirty="0"/>
              <a:t>consistent, accurate, and up-to-date </a:t>
            </a:r>
            <a:r>
              <a:rPr lang="en-US" altLang="en-US" sz="2800" b="1" dirty="0"/>
              <a:t>national shoreline</a:t>
            </a:r>
            <a:r>
              <a:rPr lang="en-US" altLang="en-US" sz="2800" dirty="0"/>
              <a:t>; a network of continuously operating reference stations (</a:t>
            </a:r>
            <a:r>
              <a:rPr lang="en-US" altLang="en-US" sz="2800" b="1" dirty="0"/>
              <a:t>CORS</a:t>
            </a:r>
            <a:r>
              <a:rPr lang="en-US" altLang="en-US" sz="2800" dirty="0"/>
              <a:t>) which supports 3-dimensional positioning activities; a network of </a:t>
            </a:r>
            <a:r>
              <a:rPr lang="en-US" altLang="en-US" sz="2800" b="1" dirty="0"/>
              <a:t>permanently marked points</a:t>
            </a:r>
            <a:r>
              <a:rPr lang="en-US" altLang="en-US" sz="2800" dirty="0"/>
              <a:t>, and a set of accurate </a:t>
            </a:r>
            <a:r>
              <a:rPr lang="en-US" altLang="en-US" sz="2800" b="1" dirty="0"/>
              <a:t>models</a:t>
            </a:r>
            <a:r>
              <a:rPr lang="en-US" altLang="en-US" sz="2800" dirty="0"/>
              <a:t> describing dynamic, geophysical processes that affect spatial measurements. </a:t>
            </a:r>
            <a:endParaRPr lang="en-US" sz="2800" dirty="0">
              <a:latin typeface="Verdana" pitchFamily="34" charset="0"/>
            </a:endParaRPr>
          </a:p>
        </p:txBody>
      </p:sp>
      <p:pic>
        <p:nvPicPr>
          <p:cNvPr id="16388" name="Picture 4" descr="gis"/>
          <p:cNvPicPr>
            <a:picLocks noChangeAspect="1" noChangeArrowheads="1"/>
          </p:cNvPicPr>
          <p:nvPr/>
        </p:nvPicPr>
        <p:blipFill>
          <a:blip r:embed="rId3" cstate="print"/>
          <a:srcRect/>
          <a:stretch>
            <a:fillRect/>
          </a:stretch>
        </p:blipFill>
        <p:spPr bwMode="auto">
          <a:xfrm>
            <a:off x="6553200" y="1600200"/>
            <a:ext cx="2314575" cy="4343400"/>
          </a:xfrm>
          <a:prstGeom prst="rect">
            <a:avLst/>
          </a:prstGeom>
          <a:noFill/>
          <a:ln w="9525">
            <a:noFill/>
            <a:miter lim="800000"/>
            <a:headEnd/>
            <a:tailEnd/>
          </a:ln>
        </p:spPr>
      </p:pic>
      <p:sp>
        <p:nvSpPr>
          <p:cNvPr id="5" name="Title 4"/>
          <p:cNvSpPr>
            <a:spLocks noGrp="1"/>
          </p:cNvSpPr>
          <p:nvPr>
            <p:ph type="title" idx="4294967295"/>
          </p:nvPr>
        </p:nvSpPr>
        <p:spPr/>
        <p:txBody>
          <a:bodyPr>
            <a:normAutofit fontScale="90000"/>
          </a:bodyPr>
          <a:lstStyle/>
          <a:p>
            <a:pPr algn="ctr" fontAlgn="auto">
              <a:spcAft>
                <a:spcPts val="0"/>
              </a:spcAft>
              <a:defRPr/>
            </a:pPr>
            <a:r>
              <a:rPr lang="en-US" sz="3600" dirty="0" smtClean="0">
                <a:solidFill>
                  <a:schemeClr val="tx1"/>
                </a:solidFill>
                <a:effectLst>
                  <a:outerShdw blurRad="50800" dist="38100" algn="tr" rotWithShape="0">
                    <a:prstClr val="black">
                      <a:alpha val="40000"/>
                    </a:prstClr>
                  </a:outerShdw>
                </a:effectLst>
                <a:latin typeface="Verdana"/>
                <a:ea typeface="+mn-ea"/>
                <a:cs typeface="+mn-cs"/>
              </a:rPr>
              <a:t>National Spatial Reference System</a:t>
            </a:r>
            <a:br>
              <a:rPr lang="en-US" sz="3600" dirty="0" smtClean="0">
                <a:solidFill>
                  <a:schemeClr val="tx1"/>
                </a:solidFill>
                <a:effectLst>
                  <a:outerShdw blurRad="50800" dist="38100" algn="tr" rotWithShape="0">
                    <a:prstClr val="black">
                      <a:alpha val="40000"/>
                    </a:prstClr>
                  </a:outerShdw>
                </a:effectLst>
                <a:latin typeface="Verdana"/>
                <a:ea typeface="+mn-ea"/>
                <a:cs typeface="+mn-cs"/>
              </a:rPr>
            </a:br>
            <a:r>
              <a:rPr lang="en-US" sz="3600" dirty="0" smtClean="0">
                <a:solidFill>
                  <a:schemeClr val="tx1"/>
                </a:solidFill>
                <a:effectLst>
                  <a:outerShdw blurRad="50800" dist="38100" algn="tr" rotWithShape="0">
                    <a:prstClr val="black">
                      <a:alpha val="40000"/>
                    </a:prstClr>
                  </a:outerShdw>
                </a:effectLst>
                <a:latin typeface="Verdana"/>
                <a:ea typeface="+mn-ea"/>
                <a:cs typeface="+mn-cs"/>
              </a:rPr>
              <a:t>(NSRS)</a:t>
            </a:r>
            <a:endParaRPr lang="en-US" dirty="0"/>
          </a:p>
        </p:txBody>
      </p:sp>
    </p:spTree>
    <p:extLst>
      <p:ext uri="{BB962C8B-B14F-4D97-AF65-F5344CB8AC3E}">
        <p14:creationId xmlns:p14="http://schemas.microsoft.com/office/powerpoint/2010/main" val="6462845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4"/>
          <p:cNvSpPr txBox="1">
            <a:spLocks noChangeArrowheads="1"/>
          </p:cNvSpPr>
          <p:nvPr/>
        </p:nvSpPr>
        <p:spPr bwMode="auto">
          <a:xfrm>
            <a:off x="0" y="457200"/>
            <a:ext cx="8772525" cy="471488"/>
          </a:xfrm>
          <a:prstGeom prst="rect">
            <a:avLst/>
          </a:prstGeom>
          <a:noFill/>
          <a:ln w="9525" algn="ctr">
            <a:noFill/>
            <a:miter lim="800000"/>
            <a:headEnd/>
            <a:tailEnd/>
          </a:ln>
        </p:spPr>
        <p:txBody>
          <a:bodyPr>
            <a:spAutoFit/>
          </a:bodyPr>
          <a:lstStyle/>
          <a:p>
            <a:pPr marL="342900" indent="-342900" algn="ctr" fontAlgn="base">
              <a:lnSpc>
                <a:spcPct val="80000"/>
              </a:lnSpc>
              <a:spcBef>
                <a:spcPct val="20000"/>
              </a:spcBef>
              <a:spcAft>
                <a:spcPct val="0"/>
              </a:spcAft>
              <a:defRPr/>
            </a:pPr>
            <a:r>
              <a:rPr lang="en-US" sz="3000" b="1" dirty="0">
                <a:solidFill>
                  <a:prstClr val="black"/>
                </a:solidFill>
              </a:rPr>
              <a:t>CORS Network</a:t>
            </a:r>
          </a:p>
        </p:txBody>
      </p:sp>
      <p:pic>
        <p:nvPicPr>
          <p:cNvPr id="9220" name="Picture 5" descr="Wytheville CORS - photo by John Aaron"/>
          <p:cNvPicPr>
            <a:picLocks noChangeAspect="1" noChangeArrowheads="1"/>
          </p:cNvPicPr>
          <p:nvPr/>
        </p:nvPicPr>
        <p:blipFill>
          <a:blip r:embed="rId3" cstate="print"/>
          <a:srcRect/>
          <a:stretch>
            <a:fillRect/>
          </a:stretch>
        </p:blipFill>
        <p:spPr bwMode="auto">
          <a:xfrm>
            <a:off x="2681288" y="1152525"/>
            <a:ext cx="2255837" cy="1427163"/>
          </a:xfrm>
          <a:prstGeom prst="rect">
            <a:avLst/>
          </a:prstGeom>
          <a:ln>
            <a:noFill/>
          </a:ln>
          <a:effectLst>
            <a:outerShdw blurRad="292100" dist="139700" dir="2700000" algn="tl" rotWithShape="0">
              <a:srgbClr val="333333">
                <a:alpha val="65000"/>
              </a:srgbClr>
            </a:outerShdw>
          </a:effectLst>
        </p:spPr>
      </p:pic>
      <p:sp>
        <p:nvSpPr>
          <p:cNvPr id="25604" name="Rectangle 7"/>
          <p:cNvSpPr>
            <a:spLocks noChangeArrowheads="1"/>
          </p:cNvSpPr>
          <p:nvPr/>
        </p:nvSpPr>
        <p:spPr bwMode="auto">
          <a:xfrm>
            <a:off x="5181600" y="1216025"/>
            <a:ext cx="3810000" cy="5294313"/>
          </a:xfrm>
          <a:prstGeom prst="rect">
            <a:avLst/>
          </a:prstGeom>
          <a:noFill/>
          <a:ln w="9525">
            <a:noFill/>
            <a:miter lim="800000"/>
            <a:headEnd/>
            <a:tailEnd/>
          </a:ln>
        </p:spPr>
        <p:txBody>
          <a:bodyPr>
            <a:spAutoFit/>
          </a:bodyPr>
          <a:lstStyle/>
          <a:p>
            <a:pPr algn="ctr" fontAlgn="base">
              <a:lnSpc>
                <a:spcPct val="90000"/>
              </a:lnSpc>
              <a:spcBef>
                <a:spcPct val="0"/>
              </a:spcBef>
              <a:spcAft>
                <a:spcPts val="1200"/>
              </a:spcAft>
            </a:pPr>
            <a:r>
              <a:rPr lang="en-US" sz="2000" b="1">
                <a:solidFill>
                  <a:prstClr val="black"/>
                </a:solidFill>
                <a:latin typeface="Arial" charset="0"/>
              </a:rPr>
              <a:t>Continuously Operating Reference Stations (CORS) </a:t>
            </a:r>
          </a:p>
          <a:p>
            <a:pPr fontAlgn="base">
              <a:lnSpc>
                <a:spcPct val="90000"/>
              </a:lnSpc>
              <a:spcBef>
                <a:spcPct val="0"/>
              </a:spcBef>
              <a:spcAft>
                <a:spcPts val="1200"/>
              </a:spcAft>
            </a:pPr>
            <a:r>
              <a:rPr lang="en-US" sz="2000" i="1">
                <a:solidFill>
                  <a:prstClr val="black"/>
                </a:solidFill>
                <a:latin typeface="Arial" charset="0"/>
              </a:rPr>
              <a:t>A multi-purpose cooperative network providing </a:t>
            </a:r>
            <a:br>
              <a:rPr lang="en-US" sz="2000" i="1">
                <a:solidFill>
                  <a:prstClr val="black"/>
                </a:solidFill>
                <a:latin typeface="Arial" charset="0"/>
              </a:rPr>
            </a:br>
            <a:r>
              <a:rPr lang="en-US" sz="2000" i="1">
                <a:solidFill>
                  <a:prstClr val="black"/>
                </a:solidFill>
                <a:latin typeface="Arial" charset="0"/>
              </a:rPr>
              <a:t>3-dimensional positioning</a:t>
            </a:r>
          </a:p>
          <a:p>
            <a:pPr fontAlgn="base">
              <a:spcBef>
                <a:spcPct val="0"/>
              </a:spcBef>
              <a:spcAft>
                <a:spcPct val="0"/>
              </a:spcAft>
              <a:buFont typeface="Arial" charset="0"/>
              <a:buChar char="•"/>
            </a:pPr>
            <a:r>
              <a:rPr lang="en-US" sz="2000">
                <a:solidFill>
                  <a:prstClr val="black"/>
                </a:solidFill>
                <a:latin typeface="Arial" charset="0"/>
              </a:rPr>
              <a:t> </a:t>
            </a:r>
            <a:r>
              <a:rPr lang="en-US">
                <a:solidFill>
                  <a:prstClr val="black"/>
                </a:solidFill>
                <a:latin typeface="Arial" charset="0"/>
              </a:rPr>
              <a:t>Will incorporate results from GRAV-D for increased accuracy of vertical positioning</a:t>
            </a:r>
          </a:p>
          <a:p>
            <a:pPr fontAlgn="base">
              <a:spcBef>
                <a:spcPct val="0"/>
              </a:spcBef>
              <a:spcAft>
                <a:spcPct val="0"/>
              </a:spcAft>
              <a:buFont typeface="Arial" charset="0"/>
              <a:buChar char="•"/>
            </a:pPr>
            <a:endParaRPr lang="en-US">
              <a:solidFill>
                <a:prstClr val="black"/>
              </a:solidFill>
              <a:latin typeface="Arial" charset="0"/>
            </a:endParaRPr>
          </a:p>
          <a:p>
            <a:pPr fontAlgn="base">
              <a:spcBef>
                <a:spcPct val="0"/>
              </a:spcBef>
              <a:spcAft>
                <a:spcPct val="0"/>
              </a:spcAft>
              <a:buFont typeface="Arial" charset="0"/>
              <a:buChar char="•"/>
            </a:pPr>
            <a:r>
              <a:rPr lang="en-US">
                <a:solidFill>
                  <a:prstClr val="black"/>
                </a:solidFill>
                <a:latin typeface="Arial" charset="0"/>
              </a:rPr>
              <a:t> Co-locating with other instruments increases overall knowledge</a:t>
            </a:r>
          </a:p>
          <a:p>
            <a:pPr fontAlgn="base">
              <a:spcBef>
                <a:spcPct val="0"/>
              </a:spcBef>
              <a:spcAft>
                <a:spcPct val="0"/>
              </a:spcAft>
              <a:buFont typeface="Arial" charset="0"/>
              <a:buChar char="•"/>
            </a:pPr>
            <a:endParaRPr lang="en-US">
              <a:solidFill>
                <a:prstClr val="black"/>
              </a:solidFill>
              <a:latin typeface="Arial" charset="0"/>
            </a:endParaRPr>
          </a:p>
          <a:p>
            <a:pPr fontAlgn="base">
              <a:spcBef>
                <a:spcPct val="0"/>
              </a:spcBef>
              <a:spcAft>
                <a:spcPct val="0"/>
              </a:spcAft>
              <a:buFont typeface="Arial" charset="0"/>
              <a:buChar char="•"/>
            </a:pPr>
            <a:r>
              <a:rPr lang="en-US">
                <a:solidFill>
                  <a:prstClr val="black"/>
                </a:solidFill>
                <a:latin typeface="Arial" charset="0"/>
              </a:rPr>
              <a:t> Built with partners in the public and private sectors, including state and local governments, universities, and private businesses</a:t>
            </a:r>
            <a:endParaRPr lang="en-US" sz="2400">
              <a:solidFill>
                <a:prstClr val="black"/>
              </a:solidFill>
              <a:latin typeface="Arial" charset="0"/>
            </a:endParaRPr>
          </a:p>
          <a:p>
            <a:pPr fontAlgn="base">
              <a:lnSpc>
                <a:spcPct val="90000"/>
              </a:lnSpc>
              <a:spcBef>
                <a:spcPct val="0"/>
              </a:spcBef>
              <a:spcAft>
                <a:spcPct val="0"/>
              </a:spcAft>
              <a:buFont typeface="Arial" charset="0"/>
              <a:buChar char="•"/>
            </a:pPr>
            <a:endParaRPr lang="en-US" sz="2000">
              <a:solidFill>
                <a:prstClr val="black"/>
              </a:solidFill>
              <a:latin typeface="Arial" charset="0"/>
            </a:endParaRPr>
          </a:p>
        </p:txBody>
      </p:sp>
      <p:sp>
        <p:nvSpPr>
          <p:cNvPr id="25605" name="Line 5"/>
          <p:cNvSpPr>
            <a:spLocks noChangeShapeType="1"/>
          </p:cNvSpPr>
          <p:nvPr/>
        </p:nvSpPr>
        <p:spPr bwMode="auto">
          <a:xfrm>
            <a:off x="746125" y="950913"/>
            <a:ext cx="7669213" cy="0"/>
          </a:xfrm>
          <a:prstGeom prst="line">
            <a:avLst/>
          </a:prstGeom>
          <a:noFill/>
          <a:ln w="76200">
            <a:solidFill>
              <a:srgbClr val="476C8B"/>
            </a:solidFill>
            <a:round/>
            <a:headEnd/>
            <a:tailEnd/>
          </a:ln>
        </p:spPr>
        <p:txBody>
          <a:bodyPr/>
          <a:lstStyle/>
          <a:p>
            <a:pPr fontAlgn="base">
              <a:spcBef>
                <a:spcPct val="0"/>
              </a:spcBef>
              <a:spcAft>
                <a:spcPct val="0"/>
              </a:spcAft>
            </a:pPr>
            <a:endParaRPr lang="en-US">
              <a:solidFill>
                <a:prstClr val="black"/>
              </a:solidFill>
              <a:latin typeface="Arial" charset="0"/>
            </a:endParaRPr>
          </a:p>
        </p:txBody>
      </p:sp>
      <p:pic>
        <p:nvPicPr>
          <p:cNvPr id="9" name="Picture 8" descr="nola_ant_monu.jpg"/>
          <p:cNvPicPr>
            <a:picLocks noChangeAspect="1"/>
          </p:cNvPicPr>
          <p:nvPr/>
        </p:nvPicPr>
        <p:blipFill>
          <a:blip r:embed="rId4" cstate="print"/>
          <a:srcRect r="12303" b="13880"/>
          <a:stretch>
            <a:fillRect/>
          </a:stretch>
        </p:blipFill>
        <p:spPr>
          <a:xfrm>
            <a:off x="365125" y="2854325"/>
            <a:ext cx="4572000" cy="3367088"/>
          </a:xfrm>
          <a:prstGeom prst="rect">
            <a:avLst/>
          </a:prstGeom>
          <a:ln>
            <a:noFill/>
          </a:ln>
          <a:effectLst>
            <a:outerShdw blurRad="292100" dist="139700" dir="2700000" algn="tl" rotWithShape="0">
              <a:srgbClr val="333333">
                <a:alpha val="65000"/>
              </a:srgbClr>
            </a:outerShdw>
          </a:effectLst>
        </p:spPr>
      </p:pic>
      <p:pic>
        <p:nvPicPr>
          <p:cNvPr id="25607" name="Picture 1"/>
          <p:cNvPicPr>
            <a:picLocks noChangeAspect="1" noChangeArrowheads="1"/>
          </p:cNvPicPr>
          <p:nvPr/>
        </p:nvPicPr>
        <p:blipFill>
          <a:blip r:embed="rId5" cstate="print"/>
          <a:srcRect/>
          <a:stretch>
            <a:fillRect/>
          </a:stretch>
        </p:blipFill>
        <p:spPr bwMode="auto">
          <a:xfrm>
            <a:off x="723900" y="1436688"/>
            <a:ext cx="2498725" cy="1863725"/>
          </a:xfrm>
          <a:prstGeom prst="rect">
            <a:avLst/>
          </a:prstGeom>
          <a:noFill/>
          <a:ln w="9525">
            <a:noFill/>
            <a:miter lim="800000"/>
            <a:headEnd/>
            <a:tailEnd/>
          </a:ln>
        </p:spPr>
      </p:pic>
    </p:spTree>
    <p:extLst>
      <p:ext uri="{BB962C8B-B14F-4D97-AF65-F5344CB8AC3E}">
        <p14:creationId xmlns:p14="http://schemas.microsoft.com/office/powerpoint/2010/main" val="1091167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Installing deep rod SET mark CBEC.JPG"/>
          <p:cNvPicPr>
            <a:picLocks noChangeAspect="1"/>
          </p:cNvPicPr>
          <p:nvPr/>
        </p:nvPicPr>
        <p:blipFill>
          <a:blip r:embed="rId4" cstate="print"/>
          <a:srcRect t="13361"/>
          <a:stretch>
            <a:fillRect/>
          </a:stretch>
        </p:blipFill>
        <p:spPr bwMode="auto">
          <a:xfrm>
            <a:off x="4751388" y="1154113"/>
            <a:ext cx="3830637" cy="2489200"/>
          </a:xfrm>
          <a:prstGeom prst="rect">
            <a:avLst/>
          </a:prstGeom>
          <a:ln>
            <a:noFill/>
          </a:ln>
          <a:effectLst>
            <a:outerShdw blurRad="292100" dist="139700" dir="2700000" algn="tl" rotWithShape="0">
              <a:srgbClr val="333333">
                <a:alpha val="65000"/>
              </a:srgbClr>
            </a:outerShdw>
          </a:effectLst>
        </p:spPr>
      </p:pic>
      <p:pic>
        <p:nvPicPr>
          <p:cNvPr id="1027" name="Picture 13" descr="DSC00231.JPG"/>
          <p:cNvPicPr>
            <a:picLocks noChangeAspect="1"/>
          </p:cNvPicPr>
          <p:nvPr/>
        </p:nvPicPr>
        <p:blipFill>
          <a:blip r:embed="rId5" cstate="print"/>
          <a:srcRect/>
          <a:stretch>
            <a:fillRect/>
          </a:stretch>
        </p:blipFill>
        <p:spPr bwMode="auto">
          <a:xfrm>
            <a:off x="203200" y="3335338"/>
            <a:ext cx="3919538" cy="2938462"/>
          </a:xfrm>
          <a:prstGeom prst="rect">
            <a:avLst/>
          </a:prstGeom>
          <a:ln>
            <a:noFill/>
          </a:ln>
          <a:effectLst>
            <a:outerShdw blurRad="292100" dist="139700" dir="2700000" algn="tl" rotWithShape="0">
              <a:srgbClr val="333333">
                <a:alpha val="65000"/>
              </a:srgbClr>
            </a:outerShdw>
          </a:effectLst>
        </p:spPr>
      </p:pic>
      <p:graphicFrame>
        <p:nvGraphicFramePr>
          <p:cNvPr id="3074" name="Object 3"/>
          <p:cNvGraphicFramePr>
            <a:graphicFrameLocks noChangeAspect="1"/>
          </p:cNvGraphicFramePr>
          <p:nvPr/>
        </p:nvGraphicFramePr>
        <p:xfrm>
          <a:off x="304800" y="1139825"/>
          <a:ext cx="4206875" cy="2659063"/>
        </p:xfrm>
        <a:graphic>
          <a:graphicData uri="http://schemas.openxmlformats.org/presentationml/2006/ole">
            <mc:AlternateContent xmlns:mc="http://schemas.openxmlformats.org/markup-compatibility/2006">
              <mc:Choice xmlns:v="urn:schemas-microsoft-com:vml" Requires="v">
                <p:oleObj spid="_x0000_s2086" name="Chart" r:id="rId7" imgW="5438851" imgH="3438449" progId="Excel.Sheet.8">
                  <p:embed/>
                </p:oleObj>
              </mc:Choice>
              <mc:Fallback>
                <p:oleObj name="Chart" r:id="rId7" imgW="5438851" imgH="3438449"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1139825"/>
                        <a:ext cx="4206875" cy="265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1" name="Text Box 7"/>
          <p:cNvSpPr txBox="1">
            <a:spLocks noChangeArrowheads="1"/>
          </p:cNvSpPr>
          <p:nvPr/>
        </p:nvSpPr>
        <p:spPr bwMode="auto">
          <a:xfrm>
            <a:off x="0" y="277813"/>
            <a:ext cx="9144000" cy="554037"/>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3000" b="1" dirty="0">
                <a:solidFill>
                  <a:prstClr val="black"/>
                </a:solidFill>
              </a:rPr>
              <a:t>SET Technology</a:t>
            </a:r>
          </a:p>
        </p:txBody>
      </p:sp>
      <p:sp>
        <p:nvSpPr>
          <p:cNvPr id="3078" name="Line 5"/>
          <p:cNvSpPr>
            <a:spLocks noChangeShapeType="1"/>
          </p:cNvSpPr>
          <p:nvPr/>
        </p:nvSpPr>
        <p:spPr bwMode="auto">
          <a:xfrm>
            <a:off x="746125" y="950913"/>
            <a:ext cx="7669213" cy="0"/>
          </a:xfrm>
          <a:prstGeom prst="line">
            <a:avLst/>
          </a:prstGeom>
          <a:noFill/>
          <a:ln w="76200">
            <a:solidFill>
              <a:srgbClr val="476C8B"/>
            </a:solid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079" name="Rectangle 7"/>
          <p:cNvSpPr>
            <a:spLocks noChangeArrowheads="1"/>
          </p:cNvSpPr>
          <p:nvPr/>
        </p:nvSpPr>
        <p:spPr bwMode="auto">
          <a:xfrm>
            <a:off x="4510088" y="3733800"/>
            <a:ext cx="4633912" cy="2892425"/>
          </a:xfrm>
          <a:prstGeom prst="rect">
            <a:avLst/>
          </a:prstGeom>
          <a:noFill/>
          <a:ln w="9525">
            <a:noFill/>
            <a:miter lim="800000"/>
            <a:headEnd/>
            <a:tailEnd/>
          </a:ln>
        </p:spPr>
        <p:txBody>
          <a:bodyPr>
            <a:spAutoFit/>
          </a:bodyPr>
          <a:lstStyle/>
          <a:p>
            <a:pPr algn="ctr" fontAlgn="base">
              <a:lnSpc>
                <a:spcPct val="90000"/>
              </a:lnSpc>
              <a:spcBef>
                <a:spcPct val="0"/>
              </a:spcBef>
              <a:spcAft>
                <a:spcPts val="1200"/>
              </a:spcAft>
            </a:pPr>
            <a:r>
              <a:rPr lang="en-US" sz="2000" b="1">
                <a:solidFill>
                  <a:prstClr val="black"/>
                </a:solidFill>
                <a:latin typeface="Arial" charset="0"/>
              </a:rPr>
              <a:t>Surface Elevation Tables (SETs) </a:t>
            </a:r>
          </a:p>
          <a:p>
            <a:pPr fontAlgn="base">
              <a:lnSpc>
                <a:spcPct val="90000"/>
              </a:lnSpc>
              <a:spcBef>
                <a:spcPct val="0"/>
              </a:spcBef>
              <a:spcAft>
                <a:spcPts val="1200"/>
              </a:spcAft>
            </a:pPr>
            <a:r>
              <a:rPr lang="en-US" sz="2000" i="1">
                <a:solidFill>
                  <a:prstClr val="black"/>
                </a:solidFill>
                <a:latin typeface="Arial" charset="0"/>
              </a:rPr>
              <a:t>Portable leveling device to measure relative elevation of wetland sediments.</a:t>
            </a:r>
          </a:p>
          <a:p>
            <a:pPr fontAlgn="base">
              <a:lnSpc>
                <a:spcPct val="90000"/>
              </a:lnSpc>
              <a:spcBef>
                <a:spcPct val="0"/>
              </a:spcBef>
              <a:spcAft>
                <a:spcPct val="0"/>
              </a:spcAft>
              <a:buFont typeface="Arial" charset="0"/>
              <a:buChar char="•"/>
            </a:pPr>
            <a:r>
              <a:rPr lang="en-US" sz="2000">
                <a:solidFill>
                  <a:prstClr val="black"/>
                </a:solidFill>
                <a:latin typeface="Arial" charset="0"/>
              </a:rPr>
              <a:t> SETs monitor coastal land elevation relative to local sea level rise</a:t>
            </a:r>
          </a:p>
          <a:p>
            <a:pPr fontAlgn="base">
              <a:lnSpc>
                <a:spcPct val="90000"/>
              </a:lnSpc>
              <a:spcBef>
                <a:spcPct val="0"/>
              </a:spcBef>
              <a:spcAft>
                <a:spcPct val="0"/>
              </a:spcAft>
              <a:buFont typeface="Arial" charset="0"/>
              <a:buChar char="•"/>
            </a:pPr>
            <a:r>
              <a:rPr lang="en-US" sz="2000">
                <a:solidFill>
                  <a:prstClr val="black"/>
                </a:solidFill>
                <a:latin typeface="Arial" charset="0"/>
              </a:rPr>
              <a:t> Provides further understanding to processes leading to the formulation and maintenance of coastal elevation</a:t>
            </a:r>
            <a:endParaRPr lang="en-US" sz="2800">
              <a:solidFill>
                <a:prstClr val="black"/>
              </a:solidFill>
              <a:latin typeface="Arial" charset="0"/>
            </a:endParaRPr>
          </a:p>
          <a:p>
            <a:pPr fontAlgn="base">
              <a:lnSpc>
                <a:spcPct val="90000"/>
              </a:lnSpc>
              <a:spcBef>
                <a:spcPct val="0"/>
              </a:spcBef>
              <a:spcAft>
                <a:spcPct val="0"/>
              </a:spcAft>
              <a:buFont typeface="Arial" charset="0"/>
              <a:buChar char="•"/>
            </a:pPr>
            <a:endParaRPr lang="en-US" sz="2000">
              <a:solidFill>
                <a:prstClr val="black"/>
              </a:solidFill>
              <a:latin typeface="Arial" charset="0"/>
            </a:endParaRPr>
          </a:p>
        </p:txBody>
      </p:sp>
    </p:spTree>
    <p:extLst>
      <p:ext uri="{BB962C8B-B14F-4D97-AF65-F5344CB8AC3E}">
        <p14:creationId xmlns:p14="http://schemas.microsoft.com/office/powerpoint/2010/main" val="25313858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20"/>
          <p:cNvSpPr>
            <a:spLocks noGrp="1"/>
          </p:cNvSpPr>
          <p:nvPr>
            <p:ph type="title" idx="4294967295"/>
          </p:nvPr>
        </p:nvSpPr>
        <p:spPr>
          <a:xfrm>
            <a:off x="6248400" y="704850"/>
            <a:ext cx="2438400" cy="1143000"/>
          </a:xfrm>
        </p:spPr>
        <p:txBody>
          <a:bodyPr/>
          <a:lstStyle/>
          <a:p>
            <a:pPr eaLnBrk="1" hangingPunct="1"/>
            <a:r>
              <a:rPr lang="en-US" sz="100" smtClean="0"/>
              <a:t>CORS/SETs/Tide Stations /Benchmarks</a:t>
            </a:r>
          </a:p>
        </p:txBody>
      </p:sp>
      <p:grpSp>
        <p:nvGrpSpPr>
          <p:cNvPr id="2" name="Group 25"/>
          <p:cNvGrpSpPr>
            <a:grpSpLocks/>
          </p:cNvGrpSpPr>
          <p:nvPr/>
        </p:nvGrpSpPr>
        <p:grpSpPr bwMode="auto">
          <a:xfrm>
            <a:off x="0" y="2579688"/>
            <a:ext cx="4332288" cy="4278312"/>
            <a:chOff x="0" y="2579688"/>
            <a:chExt cx="4332288" cy="4278312"/>
          </a:xfrm>
        </p:grpSpPr>
        <p:grpSp>
          <p:nvGrpSpPr>
            <p:cNvPr id="3" name="Group 21"/>
            <p:cNvGrpSpPr>
              <a:grpSpLocks/>
            </p:cNvGrpSpPr>
            <p:nvPr/>
          </p:nvGrpSpPr>
          <p:grpSpPr bwMode="auto">
            <a:xfrm>
              <a:off x="0" y="2579688"/>
              <a:ext cx="4332288" cy="4278312"/>
              <a:chOff x="0" y="2579688"/>
              <a:chExt cx="4332288" cy="4278312"/>
            </a:xfrm>
          </p:grpSpPr>
          <p:pic>
            <p:nvPicPr>
              <p:cNvPr id="4121" name="Picture 5" descr="chesapeake_amo_2004119"/>
              <p:cNvPicPr>
                <a:picLocks noChangeAspect="1" noChangeArrowheads="1"/>
              </p:cNvPicPr>
              <p:nvPr/>
            </p:nvPicPr>
            <p:blipFill>
              <a:blip r:embed="rId4" cstate="print"/>
              <a:srcRect/>
              <a:stretch>
                <a:fillRect/>
              </a:stretch>
            </p:blipFill>
            <p:spPr bwMode="auto">
              <a:xfrm>
                <a:off x="0" y="2579688"/>
                <a:ext cx="4278313" cy="4278312"/>
              </a:xfrm>
              <a:prstGeom prst="rect">
                <a:avLst/>
              </a:prstGeom>
              <a:noFill/>
              <a:ln w="9525">
                <a:noFill/>
                <a:miter lim="800000"/>
                <a:headEnd/>
                <a:tailEnd/>
              </a:ln>
            </p:spPr>
          </p:pic>
          <p:pic>
            <p:nvPicPr>
              <p:cNvPr id="4122" name="Picture 7" descr="Tide Gauge Photo"/>
              <p:cNvPicPr>
                <a:picLocks noChangeAspect="1" noChangeArrowheads="1"/>
              </p:cNvPicPr>
              <p:nvPr/>
            </p:nvPicPr>
            <p:blipFill>
              <a:blip r:embed="rId5" cstate="print"/>
              <a:srcRect/>
              <a:stretch>
                <a:fillRect/>
              </a:stretch>
            </p:blipFill>
            <p:spPr bwMode="auto">
              <a:xfrm>
                <a:off x="0" y="4079875"/>
                <a:ext cx="1768475" cy="2590800"/>
              </a:xfrm>
              <a:prstGeom prst="rect">
                <a:avLst/>
              </a:prstGeom>
              <a:noFill/>
              <a:ln w="9525">
                <a:noFill/>
                <a:miter lim="800000"/>
                <a:headEnd/>
                <a:tailEnd/>
              </a:ln>
            </p:spPr>
          </p:pic>
          <p:sp>
            <p:nvSpPr>
              <p:cNvPr id="4123" name="Text Box 9"/>
              <p:cNvSpPr txBox="1">
                <a:spLocks noChangeArrowheads="1"/>
              </p:cNvSpPr>
              <p:nvPr/>
            </p:nvSpPr>
            <p:spPr bwMode="auto">
              <a:xfrm>
                <a:off x="1589088" y="6186488"/>
                <a:ext cx="2743200" cy="366712"/>
              </a:xfrm>
              <a:prstGeom prst="rect">
                <a:avLst/>
              </a:prstGeom>
              <a:noFill/>
              <a:ln w="9525">
                <a:noFill/>
                <a:miter lim="800000"/>
                <a:headEnd/>
                <a:tailEnd/>
              </a:ln>
            </p:spPr>
            <p:txBody>
              <a:bodyPr>
                <a:spAutoFit/>
              </a:bodyPr>
              <a:lstStyle/>
              <a:p>
                <a:pPr fontAlgn="base">
                  <a:spcBef>
                    <a:spcPct val="50000"/>
                  </a:spcBef>
                  <a:spcAft>
                    <a:spcPct val="0"/>
                  </a:spcAft>
                </a:pPr>
                <a:r>
                  <a:rPr lang="en-US">
                    <a:solidFill>
                      <a:prstClr val="white"/>
                    </a:solidFill>
                    <a:latin typeface="Constantia" pitchFamily="18" charset="0"/>
                  </a:rPr>
                  <a:t>Long Term Tide Stations</a:t>
                </a:r>
              </a:p>
            </p:txBody>
          </p:sp>
          <p:pic>
            <p:nvPicPr>
              <p:cNvPr id="4124" name="Picture 10"/>
              <p:cNvPicPr>
                <a:picLocks noChangeAspect="1" noChangeArrowheads="1"/>
              </p:cNvPicPr>
              <p:nvPr/>
            </p:nvPicPr>
            <p:blipFill>
              <a:blip r:embed="rId6" cstate="print"/>
              <a:srcRect/>
              <a:stretch>
                <a:fillRect/>
              </a:stretch>
            </p:blipFill>
            <p:spPr bwMode="auto">
              <a:xfrm>
                <a:off x="0" y="3070225"/>
                <a:ext cx="3048000" cy="1092200"/>
              </a:xfrm>
              <a:prstGeom prst="rect">
                <a:avLst/>
              </a:prstGeom>
              <a:noFill/>
              <a:ln w="9525">
                <a:noFill/>
                <a:miter lim="800000"/>
                <a:headEnd/>
                <a:tailEnd/>
              </a:ln>
            </p:spPr>
          </p:pic>
        </p:grpSp>
        <p:sp>
          <p:nvSpPr>
            <p:cNvPr id="4120" name="Text Box 11"/>
            <p:cNvSpPr txBox="1">
              <a:spLocks noChangeArrowheads="1"/>
            </p:cNvSpPr>
            <p:nvPr/>
          </p:nvSpPr>
          <p:spPr bwMode="auto">
            <a:xfrm>
              <a:off x="33338" y="3068638"/>
              <a:ext cx="3014662" cy="304800"/>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sz="1400" b="1">
                  <a:solidFill>
                    <a:srgbClr val="FF3300"/>
                  </a:solidFill>
                  <a:latin typeface="Constantia" pitchFamily="18" charset="0"/>
                </a:rPr>
                <a:t>Local Sea-Level Rise 3.29 mm/yr</a:t>
              </a:r>
            </a:p>
          </p:txBody>
        </p:sp>
      </p:grpSp>
      <p:pic>
        <p:nvPicPr>
          <p:cNvPr id="4101" name="Picture 3" descr="P8190188"/>
          <p:cNvPicPr>
            <a:picLocks noChangeAspect="1" noChangeArrowheads="1"/>
          </p:cNvPicPr>
          <p:nvPr/>
        </p:nvPicPr>
        <p:blipFill>
          <a:blip r:embed="rId7" cstate="print"/>
          <a:srcRect/>
          <a:stretch>
            <a:fillRect/>
          </a:stretch>
        </p:blipFill>
        <p:spPr bwMode="auto">
          <a:xfrm>
            <a:off x="1793875" y="1063625"/>
            <a:ext cx="2465388" cy="1849438"/>
          </a:xfrm>
          <a:prstGeom prst="rect">
            <a:avLst/>
          </a:prstGeom>
          <a:noFill/>
          <a:ln w="9525">
            <a:noFill/>
            <a:miter lim="800000"/>
            <a:headEnd/>
            <a:tailEnd/>
          </a:ln>
        </p:spPr>
      </p:pic>
      <p:pic>
        <p:nvPicPr>
          <p:cNvPr id="4102" name="Picture 13" descr="Rock 1"/>
          <p:cNvPicPr>
            <a:picLocks noChangeAspect="1" noChangeArrowheads="1"/>
          </p:cNvPicPr>
          <p:nvPr/>
        </p:nvPicPr>
        <p:blipFill>
          <a:blip r:embed="rId8" cstate="print"/>
          <a:srcRect/>
          <a:stretch>
            <a:fillRect/>
          </a:stretch>
        </p:blipFill>
        <p:spPr bwMode="auto">
          <a:xfrm>
            <a:off x="-11113" y="-36513"/>
            <a:ext cx="2822576" cy="1863726"/>
          </a:xfrm>
          <a:prstGeom prst="rect">
            <a:avLst/>
          </a:prstGeom>
          <a:noFill/>
          <a:ln w="9525">
            <a:noFill/>
            <a:miter lim="800000"/>
            <a:headEnd/>
            <a:tailEnd/>
          </a:ln>
        </p:spPr>
      </p:pic>
      <p:pic>
        <p:nvPicPr>
          <p:cNvPr id="4103" name="Picture 14" descr="K34_1"/>
          <p:cNvPicPr>
            <a:picLocks noChangeAspect="1" noChangeArrowheads="1"/>
          </p:cNvPicPr>
          <p:nvPr/>
        </p:nvPicPr>
        <p:blipFill>
          <a:blip r:embed="rId9" cstate="print"/>
          <a:srcRect l="19263" t="4575" r="18843" b="12408"/>
          <a:stretch>
            <a:fillRect/>
          </a:stretch>
        </p:blipFill>
        <p:spPr bwMode="auto">
          <a:xfrm>
            <a:off x="2395538" y="0"/>
            <a:ext cx="1901825" cy="1693863"/>
          </a:xfrm>
          <a:prstGeom prst="rect">
            <a:avLst/>
          </a:prstGeom>
          <a:noFill/>
          <a:ln w="9525">
            <a:noFill/>
            <a:miter lim="800000"/>
            <a:headEnd/>
            <a:tailEnd/>
          </a:ln>
        </p:spPr>
      </p:pic>
      <p:sp>
        <p:nvSpPr>
          <p:cNvPr id="4104" name="Text Box 16"/>
          <p:cNvSpPr txBox="1">
            <a:spLocks noChangeArrowheads="1"/>
          </p:cNvSpPr>
          <p:nvPr/>
        </p:nvSpPr>
        <p:spPr bwMode="auto">
          <a:xfrm>
            <a:off x="127000" y="0"/>
            <a:ext cx="2328863" cy="646113"/>
          </a:xfrm>
          <a:prstGeom prst="rect">
            <a:avLst/>
          </a:prstGeom>
          <a:noFill/>
          <a:ln w="9525">
            <a:noFill/>
            <a:miter lim="800000"/>
            <a:headEnd/>
            <a:tailEnd/>
          </a:ln>
        </p:spPr>
        <p:txBody>
          <a:bodyPr>
            <a:spAutoFit/>
          </a:bodyPr>
          <a:lstStyle/>
          <a:p>
            <a:pPr fontAlgn="base">
              <a:spcBef>
                <a:spcPct val="50000"/>
              </a:spcBef>
              <a:spcAft>
                <a:spcPct val="0"/>
              </a:spcAft>
            </a:pPr>
            <a:r>
              <a:rPr lang="en-US">
                <a:solidFill>
                  <a:prstClr val="white"/>
                </a:solidFill>
                <a:latin typeface="Constantia" pitchFamily="18" charset="0"/>
              </a:rPr>
              <a:t>Survey Control Monuments </a:t>
            </a:r>
          </a:p>
        </p:txBody>
      </p:sp>
      <p:grpSp>
        <p:nvGrpSpPr>
          <p:cNvPr id="4" name="Group 26"/>
          <p:cNvGrpSpPr>
            <a:grpSpLocks/>
          </p:cNvGrpSpPr>
          <p:nvPr/>
        </p:nvGrpSpPr>
        <p:grpSpPr bwMode="auto">
          <a:xfrm>
            <a:off x="4114800" y="0"/>
            <a:ext cx="5029200" cy="3124200"/>
            <a:chOff x="4114800" y="0"/>
            <a:chExt cx="5029200" cy="3124200"/>
          </a:xfrm>
        </p:grpSpPr>
        <p:grpSp>
          <p:nvGrpSpPr>
            <p:cNvPr id="5" name="Group 22"/>
            <p:cNvGrpSpPr>
              <a:grpSpLocks/>
            </p:cNvGrpSpPr>
            <p:nvPr/>
          </p:nvGrpSpPr>
          <p:grpSpPr bwMode="auto">
            <a:xfrm>
              <a:off x="4114800" y="0"/>
              <a:ext cx="5029200" cy="3124200"/>
              <a:chOff x="4114800" y="0"/>
              <a:chExt cx="5029200" cy="3124200"/>
            </a:xfrm>
          </p:grpSpPr>
          <p:pic>
            <p:nvPicPr>
              <p:cNvPr id="4115" name="Picture 4"/>
              <p:cNvPicPr>
                <a:picLocks noChangeAspect="1" noChangeArrowheads="1"/>
              </p:cNvPicPr>
              <p:nvPr/>
            </p:nvPicPr>
            <p:blipFill>
              <a:blip r:embed="rId10" cstate="print"/>
              <a:srcRect l="57095" t="40405" r="7779" b="5922"/>
              <a:stretch>
                <a:fillRect/>
              </a:stretch>
            </p:blipFill>
            <p:spPr bwMode="auto">
              <a:xfrm>
                <a:off x="4114800" y="0"/>
                <a:ext cx="5029200" cy="3048000"/>
              </a:xfrm>
              <a:prstGeom prst="rect">
                <a:avLst/>
              </a:prstGeom>
              <a:noFill/>
              <a:ln w="9525">
                <a:noFill/>
                <a:miter lim="800000"/>
                <a:headEnd/>
                <a:tailEnd/>
              </a:ln>
            </p:spPr>
          </p:pic>
          <p:pic>
            <p:nvPicPr>
              <p:cNvPr id="4116" name="Picture 6" descr="CORS photo"/>
              <p:cNvPicPr>
                <a:picLocks noChangeAspect="1" noChangeArrowheads="1"/>
              </p:cNvPicPr>
              <p:nvPr/>
            </p:nvPicPr>
            <p:blipFill>
              <a:blip r:embed="rId11" cstate="print"/>
              <a:srcRect/>
              <a:stretch>
                <a:fillRect/>
              </a:stretch>
            </p:blipFill>
            <p:spPr bwMode="auto">
              <a:xfrm>
                <a:off x="7289800" y="808038"/>
                <a:ext cx="1854200" cy="2217737"/>
              </a:xfrm>
              <a:prstGeom prst="rect">
                <a:avLst/>
              </a:prstGeom>
              <a:noFill/>
              <a:ln w="9525">
                <a:noFill/>
                <a:miter lim="800000"/>
                <a:headEnd/>
                <a:tailEnd/>
              </a:ln>
            </p:spPr>
          </p:pic>
          <p:sp>
            <p:nvSpPr>
              <p:cNvPr id="4117" name="Text Box 12"/>
              <p:cNvSpPr txBox="1">
                <a:spLocks noChangeArrowheads="1"/>
              </p:cNvSpPr>
              <p:nvPr/>
            </p:nvSpPr>
            <p:spPr bwMode="auto">
              <a:xfrm>
                <a:off x="4498975" y="185738"/>
                <a:ext cx="4368800" cy="641350"/>
              </a:xfrm>
              <a:prstGeom prst="rect">
                <a:avLst/>
              </a:prstGeom>
              <a:noFill/>
              <a:ln w="9525">
                <a:noFill/>
                <a:miter lim="800000"/>
                <a:headEnd/>
                <a:tailEnd/>
              </a:ln>
            </p:spPr>
            <p:txBody>
              <a:bodyPr>
                <a:spAutoFit/>
              </a:bodyPr>
              <a:lstStyle/>
              <a:p>
                <a:pPr algn="ctr" fontAlgn="base">
                  <a:spcBef>
                    <a:spcPct val="50000"/>
                  </a:spcBef>
                  <a:spcAft>
                    <a:spcPct val="0"/>
                  </a:spcAft>
                </a:pPr>
                <a:r>
                  <a:rPr lang="en-US">
                    <a:solidFill>
                      <a:prstClr val="white"/>
                    </a:solidFill>
                    <a:latin typeface="Constantia" pitchFamily="18" charset="0"/>
                  </a:rPr>
                  <a:t>Continuously Operating (GPS) Reference Stations (CORS)</a:t>
                </a:r>
              </a:p>
            </p:txBody>
          </p:sp>
          <p:pic>
            <p:nvPicPr>
              <p:cNvPr id="4118" name="Picture 21" descr="hnpt_08300"/>
              <p:cNvPicPr>
                <a:picLocks noChangeAspect="1" noChangeArrowheads="1"/>
              </p:cNvPicPr>
              <p:nvPr/>
            </p:nvPicPr>
            <p:blipFill>
              <a:blip r:embed="rId12" cstate="print"/>
              <a:srcRect t="52570" b="2948"/>
              <a:stretch>
                <a:fillRect/>
              </a:stretch>
            </p:blipFill>
            <p:spPr bwMode="auto">
              <a:xfrm>
                <a:off x="4800600" y="2286000"/>
                <a:ext cx="2819400" cy="838200"/>
              </a:xfrm>
              <a:prstGeom prst="rect">
                <a:avLst/>
              </a:prstGeom>
              <a:noFill/>
              <a:ln w="9525">
                <a:noFill/>
                <a:miter lim="800000"/>
                <a:headEnd/>
                <a:tailEnd/>
              </a:ln>
            </p:spPr>
          </p:pic>
        </p:grpSp>
        <p:sp>
          <p:nvSpPr>
            <p:cNvPr id="4114" name="Text Box 22"/>
            <p:cNvSpPr txBox="1">
              <a:spLocks noChangeArrowheads="1"/>
            </p:cNvSpPr>
            <p:nvPr/>
          </p:nvSpPr>
          <p:spPr bwMode="auto">
            <a:xfrm>
              <a:off x="4800600" y="2286000"/>
              <a:ext cx="2971800" cy="304800"/>
            </a:xfrm>
            <a:prstGeom prst="rect">
              <a:avLst/>
            </a:prstGeom>
            <a:noFill/>
            <a:ln w="9525">
              <a:noFill/>
              <a:miter lim="800000"/>
              <a:headEnd/>
              <a:tailEnd/>
            </a:ln>
          </p:spPr>
          <p:txBody>
            <a:bodyPr>
              <a:spAutoFit/>
            </a:bodyPr>
            <a:lstStyle/>
            <a:p>
              <a:pPr fontAlgn="base">
                <a:spcBef>
                  <a:spcPct val="50000"/>
                </a:spcBef>
                <a:spcAft>
                  <a:spcPct val="0"/>
                </a:spcAft>
              </a:pPr>
              <a:r>
                <a:rPr lang="en-US" sz="1400" b="1">
                  <a:solidFill>
                    <a:srgbClr val="FF0000"/>
                  </a:solidFill>
                  <a:latin typeface="Constantia" pitchFamily="18" charset="0"/>
                </a:rPr>
                <a:t>Land Elevation Trend -1.1mm/yr</a:t>
              </a:r>
            </a:p>
          </p:txBody>
        </p:sp>
      </p:grpSp>
      <p:grpSp>
        <p:nvGrpSpPr>
          <p:cNvPr id="6" name="Group 28"/>
          <p:cNvGrpSpPr>
            <a:grpSpLocks/>
          </p:cNvGrpSpPr>
          <p:nvPr/>
        </p:nvGrpSpPr>
        <p:grpSpPr bwMode="auto">
          <a:xfrm>
            <a:off x="4114800" y="3048000"/>
            <a:ext cx="5029200" cy="3843338"/>
            <a:chOff x="4035425" y="3017838"/>
            <a:chExt cx="5108575" cy="3843139"/>
          </a:xfrm>
        </p:grpSpPr>
        <p:grpSp>
          <p:nvGrpSpPr>
            <p:cNvPr id="7" name="Group 23"/>
            <p:cNvGrpSpPr>
              <a:grpSpLocks/>
            </p:cNvGrpSpPr>
            <p:nvPr/>
          </p:nvGrpSpPr>
          <p:grpSpPr bwMode="auto">
            <a:xfrm>
              <a:off x="4035425" y="3017838"/>
              <a:ext cx="5108575" cy="3840162"/>
              <a:chOff x="4035425" y="3027363"/>
              <a:chExt cx="5108575" cy="3840162"/>
            </a:xfrm>
          </p:grpSpPr>
          <p:pic>
            <p:nvPicPr>
              <p:cNvPr id="4110" name="Picture 2" descr="DSC00241"/>
              <p:cNvPicPr>
                <a:picLocks noChangeAspect="1" noChangeArrowheads="1"/>
              </p:cNvPicPr>
              <p:nvPr/>
            </p:nvPicPr>
            <p:blipFill>
              <a:blip r:embed="rId13" cstate="print"/>
              <a:srcRect/>
              <a:stretch>
                <a:fillRect/>
              </a:stretch>
            </p:blipFill>
            <p:spPr bwMode="auto">
              <a:xfrm>
                <a:off x="4035425" y="3027363"/>
                <a:ext cx="5108575" cy="3830637"/>
              </a:xfrm>
              <a:prstGeom prst="rect">
                <a:avLst/>
              </a:prstGeom>
              <a:noFill/>
              <a:ln w="9525">
                <a:noFill/>
                <a:miter lim="800000"/>
                <a:headEnd/>
                <a:tailEnd/>
              </a:ln>
            </p:spPr>
          </p:pic>
          <p:sp>
            <p:nvSpPr>
              <p:cNvPr id="4111" name="Text Box 8"/>
              <p:cNvSpPr txBox="1">
                <a:spLocks noChangeArrowheads="1"/>
              </p:cNvSpPr>
              <p:nvPr/>
            </p:nvSpPr>
            <p:spPr bwMode="auto">
              <a:xfrm>
                <a:off x="5126038" y="3406775"/>
                <a:ext cx="3657600" cy="366713"/>
              </a:xfrm>
              <a:prstGeom prst="rect">
                <a:avLst/>
              </a:prstGeom>
              <a:noFill/>
              <a:ln w="9525">
                <a:noFill/>
                <a:miter lim="800000"/>
                <a:headEnd/>
                <a:tailEnd/>
              </a:ln>
            </p:spPr>
            <p:txBody>
              <a:bodyPr>
                <a:spAutoFit/>
              </a:bodyPr>
              <a:lstStyle/>
              <a:p>
                <a:pPr fontAlgn="base">
                  <a:spcBef>
                    <a:spcPct val="50000"/>
                  </a:spcBef>
                  <a:spcAft>
                    <a:spcPct val="0"/>
                  </a:spcAft>
                </a:pPr>
                <a:r>
                  <a:rPr lang="en-US">
                    <a:solidFill>
                      <a:prstClr val="black"/>
                    </a:solidFill>
                    <a:latin typeface="Constantia" pitchFamily="18" charset="0"/>
                  </a:rPr>
                  <a:t>Surface Elevation Tables (SETs)</a:t>
                </a:r>
              </a:p>
            </p:txBody>
          </p:sp>
          <p:graphicFrame>
            <p:nvGraphicFramePr>
              <p:cNvPr id="4098" name="Object 2"/>
              <p:cNvGraphicFramePr>
                <a:graphicFrameLocks noChangeAspect="1"/>
              </p:cNvGraphicFramePr>
              <p:nvPr/>
            </p:nvGraphicFramePr>
            <p:xfrm>
              <a:off x="5764213" y="5813425"/>
              <a:ext cx="2922587" cy="1044575"/>
            </p:xfrm>
            <a:graphic>
              <a:graphicData uri="http://schemas.openxmlformats.org/presentationml/2006/ole">
                <mc:AlternateContent xmlns:mc="http://schemas.openxmlformats.org/markup-compatibility/2006">
                  <mc:Choice xmlns:v="urn:schemas-microsoft-com:vml" Requires="v">
                    <p:oleObj spid="_x0000_s3111" name="Chart" r:id="rId15" imgW="5696102" imgH="2952902" progId="Excel.Sheet.8">
                      <p:embed/>
                    </p:oleObj>
                  </mc:Choice>
                  <mc:Fallback>
                    <p:oleObj name="Chart" r:id="rId15" imgW="5696102" imgH="2952902" progId="Excel.Sheet.8">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64213" y="5813425"/>
                            <a:ext cx="2922587" cy="104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12" name="Text Box 18"/>
              <p:cNvSpPr txBox="1">
                <a:spLocks noChangeArrowheads="1"/>
              </p:cNvSpPr>
              <p:nvPr/>
            </p:nvSpPr>
            <p:spPr bwMode="auto">
              <a:xfrm>
                <a:off x="4429125" y="5951538"/>
                <a:ext cx="1595438" cy="915987"/>
              </a:xfrm>
              <a:prstGeom prst="rect">
                <a:avLst/>
              </a:prstGeom>
              <a:noFill/>
              <a:ln w="9525">
                <a:noFill/>
                <a:miter lim="800000"/>
                <a:headEnd/>
                <a:tailEnd/>
              </a:ln>
            </p:spPr>
            <p:txBody>
              <a:bodyPr>
                <a:spAutoFit/>
              </a:bodyPr>
              <a:lstStyle/>
              <a:p>
                <a:pPr fontAlgn="base">
                  <a:spcBef>
                    <a:spcPct val="50000"/>
                  </a:spcBef>
                  <a:spcAft>
                    <a:spcPct val="0"/>
                  </a:spcAft>
                </a:pPr>
                <a:r>
                  <a:rPr lang="en-US">
                    <a:solidFill>
                      <a:prstClr val="white"/>
                    </a:solidFill>
                    <a:latin typeface="Constantia" pitchFamily="18" charset="0"/>
                  </a:rPr>
                  <a:t>Wetland elevation dynamics</a:t>
                </a:r>
              </a:p>
            </p:txBody>
          </p:sp>
        </p:grpSp>
        <p:sp>
          <p:nvSpPr>
            <p:cNvPr id="4109" name="Text Box 22"/>
            <p:cNvSpPr txBox="1">
              <a:spLocks noChangeArrowheads="1"/>
            </p:cNvSpPr>
            <p:nvPr/>
          </p:nvSpPr>
          <p:spPr bwMode="auto">
            <a:xfrm>
              <a:off x="5715000" y="6553200"/>
              <a:ext cx="3276600" cy="307777"/>
            </a:xfrm>
            <a:prstGeom prst="rect">
              <a:avLst/>
            </a:prstGeom>
            <a:noFill/>
            <a:ln w="9525">
              <a:noFill/>
              <a:miter lim="800000"/>
              <a:headEnd/>
              <a:tailEnd/>
            </a:ln>
          </p:spPr>
          <p:txBody>
            <a:bodyPr>
              <a:spAutoFit/>
            </a:bodyPr>
            <a:lstStyle/>
            <a:p>
              <a:pPr fontAlgn="base">
                <a:spcBef>
                  <a:spcPct val="50000"/>
                </a:spcBef>
                <a:spcAft>
                  <a:spcPct val="0"/>
                </a:spcAft>
              </a:pPr>
              <a:r>
                <a:rPr lang="en-US" sz="1400" b="1">
                  <a:solidFill>
                    <a:srgbClr val="FF0000"/>
                  </a:solidFill>
                  <a:latin typeface="Constantia" pitchFamily="18" charset="0"/>
                </a:rPr>
                <a:t>Local Marsh Trajectory - 2.1mm/yr</a:t>
              </a:r>
            </a:p>
          </p:txBody>
        </p:sp>
      </p:grpSp>
      <p:pic>
        <p:nvPicPr>
          <p:cNvPr id="4107" name="Picture 3"/>
          <p:cNvPicPr>
            <a:picLocks noChangeAspect="1" noChangeArrowheads="1"/>
          </p:cNvPicPr>
          <p:nvPr/>
        </p:nvPicPr>
        <p:blipFill>
          <a:blip r:embed="rId17" cstate="print"/>
          <a:srcRect t="50369" r="50000"/>
          <a:stretch>
            <a:fillRect/>
          </a:stretch>
        </p:blipFill>
        <p:spPr bwMode="auto">
          <a:xfrm>
            <a:off x="0" y="1828800"/>
            <a:ext cx="1828800" cy="1190625"/>
          </a:xfrm>
          <a:prstGeom prst="rect">
            <a:avLst/>
          </a:prstGeom>
          <a:noFill/>
          <a:ln w="9525">
            <a:noFill/>
            <a:miter lim="800000"/>
            <a:headEnd/>
            <a:tailEnd/>
          </a:ln>
        </p:spPr>
      </p:pic>
    </p:spTree>
    <p:extLst>
      <p:ext uri="{BB962C8B-B14F-4D97-AF65-F5344CB8AC3E}">
        <p14:creationId xmlns:p14="http://schemas.microsoft.com/office/powerpoint/2010/main" val="42627656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r="307" b="4327"/>
          <a:stretch>
            <a:fillRect/>
          </a:stretch>
        </p:blipFill>
        <p:spPr bwMode="auto">
          <a:xfrm>
            <a:off x="0" y="0"/>
            <a:ext cx="9144000" cy="2279650"/>
          </a:xfrm>
          <a:prstGeom prst="rect">
            <a:avLst/>
          </a:prstGeom>
          <a:noFill/>
          <a:ln w="9525">
            <a:noFill/>
            <a:miter lim="800000"/>
            <a:headEnd/>
            <a:tailEnd/>
          </a:ln>
        </p:spPr>
      </p:pic>
      <p:pic>
        <p:nvPicPr>
          <p:cNvPr id="37891" name="Picture 3"/>
          <p:cNvPicPr>
            <a:picLocks noChangeAspect="1" noChangeArrowheads="1"/>
          </p:cNvPicPr>
          <p:nvPr/>
        </p:nvPicPr>
        <p:blipFill>
          <a:blip r:embed="rId4" cstate="print"/>
          <a:srcRect l="102" r="307" b="4292"/>
          <a:stretch>
            <a:fillRect/>
          </a:stretch>
        </p:blipFill>
        <p:spPr bwMode="auto">
          <a:xfrm>
            <a:off x="0" y="2274888"/>
            <a:ext cx="9144000" cy="2301875"/>
          </a:xfrm>
          <a:prstGeom prst="rect">
            <a:avLst/>
          </a:prstGeom>
          <a:noFill/>
          <a:ln w="9525">
            <a:noFill/>
            <a:miter lim="800000"/>
            <a:headEnd/>
            <a:tailEnd/>
          </a:ln>
        </p:spPr>
      </p:pic>
      <p:pic>
        <p:nvPicPr>
          <p:cNvPr id="37892" name="Picture 4"/>
          <p:cNvPicPr>
            <a:picLocks noChangeAspect="1" noChangeArrowheads="1"/>
          </p:cNvPicPr>
          <p:nvPr/>
        </p:nvPicPr>
        <p:blipFill>
          <a:blip r:embed="rId5" cstate="print"/>
          <a:srcRect r="307" b="3934"/>
          <a:stretch>
            <a:fillRect/>
          </a:stretch>
        </p:blipFill>
        <p:spPr bwMode="auto">
          <a:xfrm>
            <a:off x="0" y="4560888"/>
            <a:ext cx="9144000" cy="2289175"/>
          </a:xfrm>
          <a:prstGeom prst="rect">
            <a:avLst/>
          </a:prstGeom>
          <a:noFill/>
          <a:ln w="9525">
            <a:noFill/>
            <a:miter lim="800000"/>
            <a:headEnd/>
            <a:tailEnd/>
          </a:ln>
        </p:spPr>
      </p:pic>
      <p:sp>
        <p:nvSpPr>
          <p:cNvPr id="13317" name="Text Box 5"/>
          <p:cNvSpPr txBox="1">
            <a:spLocks noChangeArrowheads="1"/>
          </p:cNvSpPr>
          <p:nvPr/>
        </p:nvSpPr>
        <p:spPr bwMode="auto">
          <a:xfrm>
            <a:off x="0" y="152400"/>
            <a:ext cx="9144000" cy="554038"/>
          </a:xfrm>
          <a:prstGeom prst="rect">
            <a:avLst/>
          </a:prstGeom>
          <a:noFill/>
          <a:ln w="9525">
            <a:noFill/>
            <a:miter lim="800000"/>
            <a:headEnd/>
            <a:tailEnd/>
          </a:ln>
        </p:spPr>
        <p:txBody>
          <a:bodyPr>
            <a:spAutoFit/>
          </a:bodyPr>
          <a:lstStyle/>
          <a:p>
            <a:pPr algn="ctr" fontAlgn="base">
              <a:spcBef>
                <a:spcPct val="50000"/>
              </a:spcBef>
              <a:spcAft>
                <a:spcPct val="0"/>
              </a:spcAft>
              <a:defRPr/>
            </a:pPr>
            <a:r>
              <a:rPr lang="en-US" sz="3000" b="1" dirty="0">
                <a:solidFill>
                  <a:srgbClr val="FFFF99"/>
                </a:solidFill>
              </a:rPr>
              <a:t>NOAA Shoreline Mapping Capability</a:t>
            </a:r>
          </a:p>
        </p:txBody>
      </p:sp>
      <p:sp>
        <p:nvSpPr>
          <p:cNvPr id="37894" name="Text Box 6"/>
          <p:cNvSpPr txBox="1">
            <a:spLocks noChangeArrowheads="1"/>
          </p:cNvSpPr>
          <p:nvPr/>
        </p:nvSpPr>
        <p:spPr bwMode="auto">
          <a:xfrm>
            <a:off x="228600" y="1304925"/>
            <a:ext cx="990600" cy="366713"/>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FFFFFF"/>
                </a:solidFill>
                <a:latin typeface="Arial" pitchFamily="34" charset="0"/>
              </a:rPr>
              <a:t>RGB</a:t>
            </a:r>
          </a:p>
        </p:txBody>
      </p:sp>
      <p:sp>
        <p:nvSpPr>
          <p:cNvPr id="37895" name="Text Box 7"/>
          <p:cNvSpPr txBox="1">
            <a:spLocks noChangeArrowheads="1"/>
          </p:cNvSpPr>
          <p:nvPr/>
        </p:nvSpPr>
        <p:spPr bwMode="auto">
          <a:xfrm>
            <a:off x="152400" y="2867025"/>
            <a:ext cx="1143000" cy="366713"/>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FFFFFF"/>
                </a:solidFill>
                <a:latin typeface="Arial" pitchFamily="34" charset="0"/>
              </a:rPr>
              <a:t>Near-IR</a:t>
            </a:r>
          </a:p>
        </p:txBody>
      </p:sp>
      <p:sp>
        <p:nvSpPr>
          <p:cNvPr id="37896" name="Text Box 8"/>
          <p:cNvSpPr txBox="1">
            <a:spLocks noChangeArrowheads="1"/>
          </p:cNvSpPr>
          <p:nvPr/>
        </p:nvSpPr>
        <p:spPr bwMode="auto">
          <a:xfrm>
            <a:off x="228600" y="5180013"/>
            <a:ext cx="2316163" cy="369887"/>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FFFFFF"/>
                </a:solidFill>
                <a:latin typeface="Arial" pitchFamily="34" charset="0"/>
              </a:rPr>
              <a:t>LIDAR Point Cloud</a:t>
            </a:r>
          </a:p>
        </p:txBody>
      </p:sp>
      <p:sp>
        <p:nvSpPr>
          <p:cNvPr id="9" name="Rectangle 8"/>
          <p:cNvSpPr/>
          <p:nvPr/>
        </p:nvSpPr>
        <p:spPr bwMode="auto">
          <a:xfrm>
            <a:off x="0" y="0"/>
            <a:ext cx="9144000" cy="198438"/>
          </a:xfrm>
          <a:prstGeom prst="rect">
            <a:avLst/>
          </a:prstGeom>
          <a:solidFill>
            <a:srgbClr val="000000"/>
          </a:solidFill>
          <a:ln>
            <a:solidFill>
              <a:schemeClr val="accent4">
                <a:lumMod val="2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eaLnBrk="0" fontAlgn="base" hangingPunct="0">
              <a:spcBef>
                <a:spcPct val="0"/>
              </a:spcBef>
              <a:spcAft>
                <a:spcPct val="0"/>
              </a:spcAft>
              <a:defRPr/>
            </a:pPr>
            <a:endParaRPr lang="en-US" sz="2400">
              <a:solidFill>
                <a:srgbClr val="FFFFFF"/>
              </a:solidFill>
            </a:endParaRPr>
          </a:p>
        </p:txBody>
      </p:sp>
      <p:sp>
        <p:nvSpPr>
          <p:cNvPr id="37898" name="TextBox 11"/>
          <p:cNvSpPr txBox="1">
            <a:spLocks noChangeArrowheads="1"/>
          </p:cNvSpPr>
          <p:nvPr/>
        </p:nvSpPr>
        <p:spPr bwMode="auto">
          <a:xfrm>
            <a:off x="5516563" y="-46038"/>
            <a:ext cx="3627437" cy="246063"/>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sz="1000" b="1">
                <a:solidFill>
                  <a:srgbClr val="FFFFFF"/>
                </a:solidFill>
                <a:latin typeface="Garamond" pitchFamily="18" charset="0"/>
                <a:cs typeface="Tahoma" pitchFamily="34" charset="0"/>
              </a:rPr>
              <a:t>OVERVIEW</a:t>
            </a:r>
            <a:r>
              <a:rPr lang="en-US" sz="1000">
                <a:solidFill>
                  <a:srgbClr val="FFFFFF"/>
                </a:solidFill>
                <a:latin typeface="Garamond" pitchFamily="18" charset="0"/>
                <a:cs typeface="Tahoma" pitchFamily="34" charset="0"/>
              </a:rPr>
              <a:t> – Applications - Future</a:t>
            </a:r>
          </a:p>
        </p:txBody>
      </p:sp>
    </p:spTree>
    <p:extLst>
      <p:ext uri="{BB962C8B-B14F-4D97-AF65-F5344CB8AC3E}">
        <p14:creationId xmlns:p14="http://schemas.microsoft.com/office/powerpoint/2010/main" val="8100898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ic GPS.JPG"/>
          <p:cNvPicPr>
            <a:picLocks noChangeAspect="1"/>
          </p:cNvPicPr>
          <p:nvPr/>
        </p:nvPicPr>
        <p:blipFill>
          <a:blip r:embed="rId3" cstate="print"/>
          <a:stretch>
            <a:fillRect/>
          </a:stretch>
        </p:blipFill>
        <p:spPr>
          <a:xfrm>
            <a:off x="5562600" y="228600"/>
            <a:ext cx="3200400" cy="2400300"/>
          </a:xfrm>
          <a:prstGeom prst="rect">
            <a:avLst/>
          </a:prstGeom>
        </p:spPr>
      </p:pic>
      <p:pic>
        <p:nvPicPr>
          <p:cNvPr id="3" name="Picture 2" descr="Whit Measuring Veg Plot at Training 2008.JPG"/>
          <p:cNvPicPr>
            <a:picLocks noChangeAspect="1"/>
          </p:cNvPicPr>
          <p:nvPr/>
        </p:nvPicPr>
        <p:blipFill>
          <a:blip r:embed="rId4" cstate="print"/>
          <a:stretch>
            <a:fillRect/>
          </a:stretch>
        </p:blipFill>
        <p:spPr>
          <a:xfrm>
            <a:off x="5562600" y="2362200"/>
            <a:ext cx="3200400" cy="2228849"/>
          </a:xfrm>
          <a:prstGeom prst="rect">
            <a:avLst/>
          </a:prstGeom>
        </p:spPr>
      </p:pic>
      <p:pic>
        <p:nvPicPr>
          <p:cNvPr id="4" name="Picture 2" descr="C:\Users\wreay\AppData\Local\Microsoft\Windows\Temporary Internet Files\Low\Content.IE5\H9AEC32U\TC%20-%20Leveling%20to%20Marsh%20Infrastructure%207th[1].JPG"/>
          <p:cNvPicPr>
            <a:picLocks noChangeAspect="1" noChangeArrowheads="1"/>
          </p:cNvPicPr>
          <p:nvPr/>
        </p:nvPicPr>
        <p:blipFill>
          <a:blip r:embed="rId5" cstate="print"/>
          <a:srcRect/>
          <a:stretch>
            <a:fillRect/>
          </a:stretch>
        </p:blipFill>
        <p:spPr bwMode="auto">
          <a:xfrm>
            <a:off x="5562600" y="4495800"/>
            <a:ext cx="3200400" cy="2133600"/>
          </a:xfrm>
          <a:prstGeom prst="rect">
            <a:avLst/>
          </a:prstGeom>
          <a:noFill/>
        </p:spPr>
      </p:pic>
      <p:sp>
        <p:nvSpPr>
          <p:cNvPr id="5" name="Rectangle 2"/>
          <p:cNvSpPr txBox="1">
            <a:spLocks noChangeArrowheads="1"/>
          </p:cNvSpPr>
          <p:nvPr/>
        </p:nvSpPr>
        <p:spPr bwMode="auto">
          <a:xfrm>
            <a:off x="228600" y="533400"/>
            <a:ext cx="4648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Static GPS Differential Survey</a:t>
            </a:r>
          </a:p>
        </p:txBody>
      </p:sp>
      <p:sp>
        <p:nvSpPr>
          <p:cNvPr id="6" name="Rectangle 2"/>
          <p:cNvSpPr txBox="1">
            <a:spLocks noChangeArrowheads="1"/>
          </p:cNvSpPr>
          <p:nvPr/>
        </p:nvSpPr>
        <p:spPr bwMode="auto">
          <a:xfrm>
            <a:off x="228600" y="2445603"/>
            <a:ext cx="4800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Real Time Kinematic (RTK)</a:t>
            </a:r>
            <a:br>
              <a:rPr kumimoji="0" lang="en-US" sz="20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br>
            <a:r>
              <a:rPr kumimoji="0" lang="en-US" sz="20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GPS Differential Survey</a:t>
            </a:r>
          </a:p>
        </p:txBody>
      </p:sp>
      <p:sp>
        <p:nvSpPr>
          <p:cNvPr id="7" name="Rectangle 2"/>
          <p:cNvSpPr txBox="1">
            <a:spLocks noChangeArrowheads="1"/>
          </p:cNvSpPr>
          <p:nvPr/>
        </p:nvSpPr>
        <p:spPr bwMode="auto">
          <a:xfrm>
            <a:off x="228600" y="4724400"/>
            <a:ext cx="4191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Geodetic Digital Leveling</a:t>
            </a:r>
          </a:p>
        </p:txBody>
      </p:sp>
      <p:sp>
        <p:nvSpPr>
          <p:cNvPr id="8" name="TextBox 7"/>
          <p:cNvSpPr txBox="1"/>
          <p:nvPr/>
        </p:nvSpPr>
        <p:spPr>
          <a:xfrm>
            <a:off x="195943" y="1208782"/>
            <a:ext cx="5257800" cy="923330"/>
          </a:xfrm>
          <a:prstGeom prst="rect">
            <a:avLst/>
          </a:prstGeom>
          <a:noFill/>
        </p:spPr>
        <p:txBody>
          <a:bodyPr wrap="square" rtlCol="0">
            <a:spAutoFit/>
          </a:bodyPr>
          <a:lstStyle/>
          <a:p>
            <a:pPr marL="285750" indent="-285750">
              <a:buFont typeface="Symbol"/>
              <a:buChar char="·"/>
            </a:pPr>
            <a:r>
              <a:rPr lang="en-US" dirty="0" smtClean="0">
                <a:sym typeface="Symbol"/>
              </a:rPr>
              <a:t>Establish control network</a:t>
            </a:r>
            <a:r>
              <a:rPr lang="en-US" dirty="0">
                <a:sym typeface="Symbol"/>
              </a:rPr>
              <a:t> </a:t>
            </a:r>
            <a:r>
              <a:rPr lang="en-US" dirty="0" smtClean="0">
                <a:sym typeface="Symbol"/>
              </a:rPr>
              <a:t>and monitor stability</a:t>
            </a:r>
          </a:p>
          <a:p>
            <a:pPr marL="285750" indent="-285750">
              <a:buFont typeface="Symbol"/>
              <a:buChar char="·"/>
            </a:pPr>
            <a:r>
              <a:rPr lang="en-US" dirty="0" smtClean="0"/>
              <a:t>Occupation Time:  Two separate GPS constellations for 4-6 </a:t>
            </a:r>
            <a:r>
              <a:rPr lang="en-US" dirty="0" err="1" smtClean="0"/>
              <a:t>hrs</a:t>
            </a:r>
            <a:r>
              <a:rPr lang="en-US" dirty="0" smtClean="0"/>
              <a:t> each</a:t>
            </a:r>
          </a:p>
        </p:txBody>
      </p:sp>
      <p:sp>
        <p:nvSpPr>
          <p:cNvPr id="9" name="TextBox 8"/>
          <p:cNvSpPr txBox="1"/>
          <p:nvPr/>
        </p:nvSpPr>
        <p:spPr>
          <a:xfrm>
            <a:off x="195943" y="3358866"/>
            <a:ext cx="5257800" cy="923330"/>
          </a:xfrm>
          <a:prstGeom prst="rect">
            <a:avLst/>
          </a:prstGeom>
          <a:noFill/>
        </p:spPr>
        <p:txBody>
          <a:bodyPr wrap="square" rtlCol="0">
            <a:spAutoFit/>
          </a:bodyPr>
          <a:lstStyle/>
          <a:p>
            <a:pPr>
              <a:buFont typeface="Symbol"/>
              <a:buChar char="·"/>
            </a:pPr>
            <a:r>
              <a:rPr lang="en-US" dirty="0" smtClean="0">
                <a:sym typeface="Symbol"/>
              </a:rPr>
              <a:t>  Positioning remote points; digital elevation models </a:t>
            </a:r>
            <a:endParaRPr lang="en-US" dirty="0" smtClean="0"/>
          </a:p>
          <a:p>
            <a:r>
              <a:rPr lang="en-US" dirty="0" smtClean="0">
                <a:sym typeface="Symbol"/>
              </a:rPr>
              <a:t>  </a:t>
            </a:r>
            <a:r>
              <a:rPr lang="en-US" dirty="0" smtClean="0"/>
              <a:t>Occupation Time:  10-30 seconds</a:t>
            </a:r>
          </a:p>
          <a:p>
            <a:endParaRPr lang="en-US" dirty="0"/>
          </a:p>
        </p:txBody>
      </p:sp>
      <p:sp>
        <p:nvSpPr>
          <p:cNvPr id="10" name="TextBox 9"/>
          <p:cNvSpPr txBox="1"/>
          <p:nvPr/>
        </p:nvSpPr>
        <p:spPr>
          <a:xfrm>
            <a:off x="195943" y="5334000"/>
            <a:ext cx="5486400" cy="923330"/>
          </a:xfrm>
          <a:prstGeom prst="rect">
            <a:avLst/>
          </a:prstGeom>
          <a:noFill/>
        </p:spPr>
        <p:txBody>
          <a:bodyPr wrap="square" rtlCol="0">
            <a:spAutoFit/>
          </a:bodyPr>
          <a:lstStyle/>
          <a:p>
            <a:pPr>
              <a:buFont typeface="Symbol"/>
              <a:buChar char="·"/>
            </a:pPr>
            <a:r>
              <a:rPr lang="en-US" dirty="0" smtClean="0">
                <a:sym typeface="Symbol"/>
              </a:rPr>
              <a:t>  Monitor network connections and stability</a:t>
            </a:r>
            <a:endParaRPr lang="en-US" dirty="0" smtClean="0"/>
          </a:p>
          <a:p>
            <a:pPr>
              <a:buFont typeface="Symbol"/>
              <a:buChar char="·"/>
            </a:pPr>
            <a:r>
              <a:rPr lang="en-US" dirty="0" smtClean="0">
                <a:sym typeface="Symbol"/>
              </a:rPr>
              <a:t>  Time dependent on distance and resources</a:t>
            </a:r>
          </a:p>
          <a:p>
            <a:endParaRPr lang="en-US" dirty="0"/>
          </a:p>
        </p:txBody>
      </p:sp>
    </p:spTree>
    <p:extLst>
      <p:ext uri="{BB962C8B-B14F-4D97-AF65-F5344CB8AC3E}">
        <p14:creationId xmlns:p14="http://schemas.microsoft.com/office/powerpoint/2010/main" val="9111563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671513" y="0"/>
            <a:ext cx="7772400" cy="838200"/>
          </a:xfrm>
        </p:spPr>
        <p:txBody>
          <a:bodyPr/>
          <a:lstStyle/>
          <a:p>
            <a:pPr eaLnBrk="1" hangingPunct="1"/>
            <a:r>
              <a:rPr lang="en-US" sz="2400" b="1" dirty="0" smtClean="0">
                <a:latin typeface="Arial" pitchFamily="34" charset="0"/>
                <a:cs typeface="Arial" pitchFamily="34" charset="0"/>
              </a:rPr>
              <a:t>Supporting Geospatial Infrastructure Components</a:t>
            </a:r>
          </a:p>
        </p:txBody>
      </p:sp>
      <p:sp>
        <p:nvSpPr>
          <p:cNvPr id="9" name="TextBox 8"/>
          <p:cNvSpPr txBox="1"/>
          <p:nvPr/>
        </p:nvSpPr>
        <p:spPr>
          <a:xfrm>
            <a:off x="2895600" y="3147536"/>
            <a:ext cx="990600" cy="738664"/>
          </a:xfrm>
          <a:prstGeom prst="rect">
            <a:avLst/>
          </a:prstGeom>
          <a:noFill/>
        </p:spPr>
        <p:txBody>
          <a:bodyPr wrap="square" rtlCol="0">
            <a:spAutoFit/>
          </a:bodyPr>
          <a:lstStyle/>
          <a:p>
            <a:r>
              <a:rPr lang="en-US" sz="1400" b="1" dirty="0" smtClean="0"/>
              <a:t>Water Quality Stations</a:t>
            </a:r>
            <a:endParaRPr lang="en-US" sz="1400" b="1" dirty="0"/>
          </a:p>
        </p:txBody>
      </p:sp>
      <p:sp>
        <p:nvSpPr>
          <p:cNvPr id="11" name="TextBox 10"/>
          <p:cNvSpPr txBox="1"/>
          <p:nvPr/>
        </p:nvSpPr>
        <p:spPr>
          <a:xfrm>
            <a:off x="5181600" y="3276600"/>
            <a:ext cx="2571281" cy="523220"/>
          </a:xfrm>
          <a:prstGeom prst="rect">
            <a:avLst/>
          </a:prstGeom>
          <a:noFill/>
        </p:spPr>
        <p:txBody>
          <a:bodyPr wrap="none" rtlCol="0">
            <a:spAutoFit/>
          </a:bodyPr>
          <a:lstStyle/>
          <a:p>
            <a:r>
              <a:rPr lang="en-US" sz="1400" b="1" dirty="0" smtClean="0"/>
              <a:t>Monitoring Wells and</a:t>
            </a:r>
          </a:p>
          <a:p>
            <a:r>
              <a:rPr lang="en-US" sz="1400" b="1" dirty="0" smtClean="0"/>
              <a:t>Transect Surface Elevations</a:t>
            </a:r>
            <a:endParaRPr lang="en-US" sz="1400" b="1" dirty="0"/>
          </a:p>
        </p:txBody>
      </p:sp>
      <p:sp>
        <p:nvSpPr>
          <p:cNvPr id="13" name="TextBox 12"/>
          <p:cNvSpPr txBox="1"/>
          <p:nvPr/>
        </p:nvSpPr>
        <p:spPr>
          <a:xfrm>
            <a:off x="609600" y="6397823"/>
            <a:ext cx="1575816" cy="307777"/>
          </a:xfrm>
          <a:prstGeom prst="rect">
            <a:avLst/>
          </a:prstGeom>
          <a:noFill/>
        </p:spPr>
        <p:txBody>
          <a:bodyPr wrap="none" rtlCol="0">
            <a:spAutoFit/>
          </a:bodyPr>
          <a:lstStyle/>
          <a:p>
            <a:r>
              <a:rPr lang="en-US" sz="1400" b="1" dirty="0" smtClean="0"/>
              <a:t>Vegetation Plots</a:t>
            </a:r>
            <a:endParaRPr lang="en-US" sz="1400" b="1" dirty="0"/>
          </a:p>
        </p:txBody>
      </p:sp>
      <p:pic>
        <p:nvPicPr>
          <p:cNvPr id="14" name="Picture 20" descr="P9040136"/>
          <p:cNvPicPr>
            <a:picLocks noChangeAspect="1" noChangeArrowheads="1"/>
          </p:cNvPicPr>
          <p:nvPr/>
        </p:nvPicPr>
        <p:blipFill>
          <a:blip r:embed="rId3" cstate="print"/>
          <a:srcRect/>
          <a:stretch>
            <a:fillRect/>
          </a:stretch>
        </p:blipFill>
        <p:spPr bwMode="auto">
          <a:xfrm>
            <a:off x="609600" y="3962400"/>
            <a:ext cx="3352800" cy="2362199"/>
          </a:xfrm>
          <a:prstGeom prst="rect">
            <a:avLst/>
          </a:prstGeom>
          <a:noFill/>
          <a:ln w="19050">
            <a:solidFill>
              <a:srgbClr val="000000"/>
            </a:solidFill>
            <a:miter lim="800000"/>
            <a:headEnd/>
            <a:tailEnd/>
          </a:ln>
        </p:spPr>
      </p:pic>
      <p:pic>
        <p:nvPicPr>
          <p:cNvPr id="8" name="Picture 7" descr="Taskinas Creek (New Station with GPS).jpg"/>
          <p:cNvPicPr>
            <a:picLocks noChangeAspect="1"/>
          </p:cNvPicPr>
          <p:nvPr/>
        </p:nvPicPr>
        <p:blipFill>
          <a:blip r:embed="rId4" cstate="print"/>
          <a:stretch>
            <a:fillRect/>
          </a:stretch>
        </p:blipFill>
        <p:spPr>
          <a:xfrm>
            <a:off x="609600" y="838200"/>
            <a:ext cx="2209800" cy="2946400"/>
          </a:xfrm>
          <a:prstGeom prst="rect">
            <a:avLst/>
          </a:prstGeom>
          <a:ln w="19050">
            <a:solidFill>
              <a:schemeClr val="tx1"/>
            </a:solidFill>
          </a:ln>
        </p:spPr>
      </p:pic>
      <p:pic>
        <p:nvPicPr>
          <p:cNvPr id="16" name="Picture 15" descr="erosion pin.jpg"/>
          <p:cNvPicPr>
            <a:picLocks noChangeAspect="1"/>
          </p:cNvPicPr>
          <p:nvPr/>
        </p:nvPicPr>
        <p:blipFill>
          <a:blip r:embed="rId5" cstate="print"/>
          <a:stretch>
            <a:fillRect/>
          </a:stretch>
        </p:blipFill>
        <p:spPr>
          <a:xfrm>
            <a:off x="5181600" y="3962400"/>
            <a:ext cx="3352800" cy="2438400"/>
          </a:xfrm>
          <a:prstGeom prst="rect">
            <a:avLst/>
          </a:prstGeom>
          <a:ln w="19050">
            <a:solidFill>
              <a:schemeClr val="tx1"/>
            </a:solidFill>
          </a:ln>
        </p:spPr>
      </p:pic>
      <p:sp>
        <p:nvSpPr>
          <p:cNvPr id="17" name="TextBox 16"/>
          <p:cNvSpPr txBox="1"/>
          <p:nvPr/>
        </p:nvSpPr>
        <p:spPr>
          <a:xfrm>
            <a:off x="5029200" y="6397823"/>
            <a:ext cx="1279517" cy="307777"/>
          </a:xfrm>
          <a:prstGeom prst="rect">
            <a:avLst/>
          </a:prstGeom>
          <a:noFill/>
        </p:spPr>
        <p:txBody>
          <a:bodyPr wrap="none" rtlCol="0">
            <a:spAutoFit/>
          </a:bodyPr>
          <a:lstStyle/>
          <a:p>
            <a:r>
              <a:rPr lang="en-US" sz="1400" b="1" dirty="0" smtClean="0"/>
              <a:t>Erosion Pins</a:t>
            </a:r>
            <a:endParaRPr lang="en-US" sz="1400" b="1" dirty="0"/>
          </a:p>
        </p:txBody>
      </p:sp>
      <p:pic>
        <p:nvPicPr>
          <p:cNvPr id="18" name="Picture 17" descr="TC Boardwalk 7-29-2008 2nd.JPG"/>
          <p:cNvPicPr>
            <a:picLocks noChangeAspect="1"/>
          </p:cNvPicPr>
          <p:nvPr/>
        </p:nvPicPr>
        <p:blipFill>
          <a:blip r:embed="rId6" cstate="print"/>
          <a:stretch>
            <a:fillRect/>
          </a:stretch>
        </p:blipFill>
        <p:spPr>
          <a:xfrm>
            <a:off x="5181600" y="762000"/>
            <a:ext cx="3352800" cy="2362200"/>
          </a:xfrm>
          <a:prstGeom prst="rect">
            <a:avLst/>
          </a:prstGeom>
        </p:spPr>
      </p:pic>
      <p:sp>
        <p:nvSpPr>
          <p:cNvPr id="12" name="Rectangle 11"/>
          <p:cNvSpPr/>
          <p:nvPr/>
        </p:nvSpPr>
        <p:spPr>
          <a:xfrm>
            <a:off x="5181600" y="3962400"/>
            <a:ext cx="3352800" cy="2438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181600" y="762000"/>
            <a:ext cx="3352800" cy="2362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09600" y="3962400"/>
            <a:ext cx="3352800" cy="2362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09600" y="838200"/>
            <a:ext cx="2209800" cy="2971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88028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Geospatial Infrastructure Guidelines</a:t>
            </a:r>
            <a:endParaRPr lang="en-US" sz="4000" dirty="0"/>
          </a:p>
        </p:txBody>
      </p:sp>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62200" y="1295400"/>
            <a:ext cx="4114800" cy="5299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20133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NGS Tools &amp; Updates</a:t>
            </a:r>
            <a:br>
              <a:rPr lang="en-US" dirty="0" smtClean="0"/>
            </a:b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8880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Historic T-sheets</a:t>
            </a:r>
            <a:endParaRPr lang="en-US" dirty="0"/>
          </a:p>
        </p:txBody>
      </p:sp>
      <p:pic>
        <p:nvPicPr>
          <p:cNvPr id="1843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8316" y="1600200"/>
            <a:ext cx="714736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66800" y="6248400"/>
            <a:ext cx="3429000" cy="381000"/>
          </a:xfrm>
          <a:prstGeom prst="rect">
            <a:avLst/>
          </a:prstGeom>
          <a:noFill/>
        </p:spPr>
        <p:txBody>
          <a:bodyPr wrap="square" rtlCol="0">
            <a:spAutoFit/>
          </a:bodyPr>
          <a:lstStyle/>
          <a:p>
            <a:r>
              <a:rPr lang="en-US" dirty="0" smtClean="0"/>
              <a:t>1854 Entrance to </a:t>
            </a:r>
            <a:r>
              <a:rPr lang="en-US" dirty="0"/>
              <a:t>H</a:t>
            </a:r>
            <a:r>
              <a:rPr lang="en-US" dirty="0" smtClean="0"/>
              <a:t>ampton Roads</a:t>
            </a:r>
            <a:endParaRPr lang="en-US" dirty="0"/>
          </a:p>
        </p:txBody>
      </p:sp>
    </p:spTree>
    <p:extLst>
      <p:ext uri="{BB962C8B-B14F-4D97-AF65-F5344CB8AC3E}">
        <p14:creationId xmlns:p14="http://schemas.microsoft.com/office/powerpoint/2010/main" val="31780843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 T-Sheets</a:t>
            </a:r>
            <a:endParaRPr lang="en-US"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6953" y="1600200"/>
            <a:ext cx="731009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31539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46304"/>
          </a:xfrm>
          <a:prstGeom prst="rect">
            <a:avLst/>
          </a:prstGeom>
          <a:solidFill>
            <a:srgbClr val="C1CD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86" name="Title 1"/>
          <p:cNvSpPr>
            <a:spLocks noGrp="1"/>
          </p:cNvSpPr>
          <p:nvPr>
            <p:ph type="title"/>
          </p:nvPr>
        </p:nvSpPr>
        <p:spPr>
          <a:xfrm>
            <a:off x="0" y="108104"/>
            <a:ext cx="9144000" cy="838200"/>
          </a:xfrm>
          <a:solidFill>
            <a:srgbClr val="C1CDE1"/>
          </a:solidFill>
        </p:spPr>
        <p:txBody>
          <a:bodyPr/>
          <a:lstStyle/>
          <a:p>
            <a:pPr eaLnBrk="1" hangingPunct="1"/>
            <a:r>
              <a:rPr lang="en-US" altLang="en-US" sz="3600" dirty="0" smtClean="0"/>
              <a:t>The National Spatial Reference System supports </a:t>
            </a:r>
          </a:p>
        </p:txBody>
      </p:sp>
      <p:sp>
        <p:nvSpPr>
          <p:cNvPr id="12311" name="TextBox 4"/>
          <p:cNvSpPr txBox="1">
            <a:spLocks noChangeArrowheads="1"/>
          </p:cNvSpPr>
          <p:nvPr/>
        </p:nvSpPr>
        <p:spPr bwMode="auto">
          <a:xfrm>
            <a:off x="1828800" y="1981200"/>
            <a:ext cx="7567613" cy="769938"/>
          </a:xfrm>
          <a:prstGeom prst="rect">
            <a:avLst/>
          </a:prstGeom>
          <a:noFill/>
          <a:ln w="9525">
            <a:noFill/>
            <a:miter lim="800000"/>
            <a:headEnd/>
            <a:tailEnd/>
          </a:ln>
        </p:spPr>
        <p:txBody>
          <a:bodyPr>
            <a:spAutoFit/>
          </a:bodyPr>
          <a:lstStyle/>
          <a:p>
            <a:pPr>
              <a:defRPr/>
            </a:pPr>
            <a:r>
              <a:rPr lang="en-US" sz="2200" b="1" dirty="0">
                <a:latin typeface="Calibri" charset="0"/>
                <a:ea typeface="ＭＳ Ｐゴシック" charset="0"/>
                <a:cs typeface="ＭＳ Ｐゴシック" charset="0"/>
              </a:rPr>
              <a:t>Emergency Response Imagery, Flood zones </a:t>
            </a:r>
            <a:r>
              <a:rPr lang="en-US" sz="2200" dirty="0">
                <a:latin typeface="Calibri" charset="0"/>
                <a:ea typeface="ＭＳ Ｐゴシック" charset="0"/>
                <a:cs typeface="ＭＳ Ｐゴシック" charset="0"/>
              </a:rPr>
              <a:t>for the </a:t>
            </a:r>
            <a:endParaRPr lang="en-US" sz="2200" b="1" dirty="0">
              <a:latin typeface="Calibri" charset="0"/>
              <a:ea typeface="ＭＳ Ｐゴシック" charset="0"/>
              <a:cs typeface="ＭＳ Ｐゴシック" charset="0"/>
            </a:endParaRPr>
          </a:p>
          <a:p>
            <a:pPr>
              <a:defRPr/>
            </a:pPr>
            <a:r>
              <a:rPr lang="en-US" sz="2200" dirty="0">
                <a:latin typeface="+mj-lt"/>
                <a:ea typeface="ＭＳ Ｐゴシック" charset="0"/>
                <a:cs typeface="ＭＳ Ｐゴシック" charset="0"/>
              </a:rPr>
              <a:t>National Flood Insurance Program</a:t>
            </a:r>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27238"/>
            <a:ext cx="1376363" cy="498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1" name="TextBox 5"/>
          <p:cNvSpPr txBox="1">
            <a:spLocks noChangeArrowheads="1"/>
          </p:cNvSpPr>
          <p:nvPr/>
        </p:nvSpPr>
        <p:spPr bwMode="auto">
          <a:xfrm>
            <a:off x="2286000" y="2709863"/>
            <a:ext cx="7105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a:solidFill>
                  <a:srgbClr val="002060"/>
                </a:solidFill>
                <a:latin typeface="Arial" pitchFamily="34" charset="0"/>
                <a:cs typeface="Arial" pitchFamily="34" charset="0"/>
              </a:rPr>
              <a:t>Federal Emergency Management Agency</a:t>
            </a:r>
          </a:p>
        </p:txBody>
      </p:sp>
      <p:sp>
        <p:nvSpPr>
          <p:cNvPr id="12308" name="TextBox 4"/>
          <p:cNvSpPr txBox="1">
            <a:spLocks noChangeArrowheads="1"/>
          </p:cNvSpPr>
          <p:nvPr/>
        </p:nvSpPr>
        <p:spPr bwMode="auto">
          <a:xfrm>
            <a:off x="1828800" y="3160713"/>
            <a:ext cx="7691438" cy="542925"/>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Levee Safety Program </a:t>
            </a:r>
            <a:r>
              <a:rPr lang="en-US" sz="2200" dirty="0">
                <a:latin typeface="+mj-lt"/>
                <a:ea typeface="ＭＳ Ｐゴシック" charset="0"/>
                <a:cs typeface="ＭＳ Ｐゴシック" charset="0"/>
              </a:rPr>
              <a:t>to determine levee heights &amp; positions</a:t>
            </a:r>
            <a:endParaRPr lang="en-US" sz="2200" b="1" dirty="0">
              <a:latin typeface="+mj-lt"/>
              <a:ea typeface="ＭＳ Ｐゴシック" charset="0"/>
              <a:cs typeface="ＭＳ Ｐゴシック" charset="0"/>
            </a:endParaRPr>
          </a:p>
        </p:txBody>
      </p:sp>
      <p:sp>
        <p:nvSpPr>
          <p:cNvPr id="8" name="Flowchart: Alternate Process 7"/>
          <p:cNvSpPr/>
          <p:nvPr/>
        </p:nvSpPr>
        <p:spPr bwMode="auto">
          <a:xfrm>
            <a:off x="457200" y="3160713"/>
            <a:ext cx="914400" cy="914400"/>
          </a:xfrm>
          <a:prstGeom prst="flowChartAlternateProcess">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19464" name="TextBox 8"/>
          <p:cNvSpPr txBox="1">
            <a:spLocks noChangeArrowheads="1"/>
          </p:cNvSpPr>
          <p:nvPr/>
        </p:nvSpPr>
        <p:spPr bwMode="auto">
          <a:xfrm>
            <a:off x="2286000" y="3598863"/>
            <a:ext cx="78882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a:solidFill>
                  <a:srgbClr val="002060"/>
                </a:solidFill>
                <a:latin typeface="Arial" pitchFamily="34" charset="0"/>
                <a:cs typeface="Arial" pitchFamily="34" charset="0"/>
              </a:rPr>
              <a:t>United States Army Corps of Engineers</a:t>
            </a:r>
          </a:p>
        </p:txBody>
      </p:sp>
      <p:sp>
        <p:nvSpPr>
          <p:cNvPr id="12305" name="TextBox 4"/>
          <p:cNvSpPr txBox="1">
            <a:spLocks noChangeArrowheads="1"/>
          </p:cNvSpPr>
          <p:nvPr/>
        </p:nvSpPr>
        <p:spPr bwMode="auto">
          <a:xfrm>
            <a:off x="1828800" y="4876800"/>
            <a:ext cx="8610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NSRS gravity data </a:t>
            </a:r>
            <a:r>
              <a:rPr lang="en-US" sz="2200" dirty="0">
                <a:latin typeface="+mj-lt"/>
                <a:ea typeface="ＭＳ Ｐゴシック" charset="0"/>
                <a:cs typeface="ＭＳ Ｐゴシック" charset="0"/>
              </a:rPr>
              <a:t>for the geospatial mission of NGA  </a:t>
            </a:r>
          </a:p>
        </p:txBody>
      </p:sp>
      <p:sp>
        <p:nvSpPr>
          <p:cNvPr id="13" name="Oval 12"/>
          <p:cNvSpPr/>
          <p:nvPr/>
        </p:nvSpPr>
        <p:spPr bwMode="auto">
          <a:xfrm>
            <a:off x="457200" y="4876800"/>
            <a:ext cx="914400" cy="9144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19467" name="TextBox 13"/>
          <p:cNvSpPr txBox="1">
            <a:spLocks noChangeArrowheads="1"/>
          </p:cNvSpPr>
          <p:nvPr/>
        </p:nvSpPr>
        <p:spPr bwMode="auto">
          <a:xfrm>
            <a:off x="2286000" y="5257800"/>
            <a:ext cx="7937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a:solidFill>
                  <a:srgbClr val="002060"/>
                </a:solidFill>
                <a:latin typeface="Arial" pitchFamily="34" charset="0"/>
                <a:cs typeface="Arial" pitchFamily="34" charset="0"/>
              </a:rPr>
              <a:t>National Geospatial-Intelligence Agency</a:t>
            </a:r>
          </a:p>
        </p:txBody>
      </p:sp>
      <p:sp>
        <p:nvSpPr>
          <p:cNvPr id="12302" name="TextBox 4"/>
          <p:cNvSpPr txBox="1">
            <a:spLocks noChangeArrowheads="1"/>
          </p:cNvSpPr>
          <p:nvPr/>
        </p:nvSpPr>
        <p:spPr bwMode="auto">
          <a:xfrm>
            <a:off x="1828800" y="4038600"/>
            <a:ext cx="8229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Topographic Maps </a:t>
            </a:r>
            <a:r>
              <a:rPr lang="en-US" sz="2200" dirty="0">
                <a:latin typeface="+mj-lt"/>
                <a:ea typeface="ＭＳ Ｐゴシック" charset="0"/>
                <a:cs typeface="ＭＳ Ｐゴシック" charset="0"/>
              </a:rPr>
              <a:t>and interior water data for the nation</a:t>
            </a:r>
          </a:p>
        </p:txBody>
      </p:sp>
      <p:pic>
        <p:nvPicPr>
          <p:cNvPr id="1946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217988"/>
            <a:ext cx="1150938"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Rectangle 14"/>
          <p:cNvSpPr>
            <a:spLocks noChangeArrowheads="1"/>
          </p:cNvSpPr>
          <p:nvPr/>
        </p:nvSpPr>
        <p:spPr bwMode="auto">
          <a:xfrm>
            <a:off x="2286000" y="4408488"/>
            <a:ext cx="6115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a:solidFill>
                  <a:srgbClr val="002060"/>
                </a:solidFill>
              </a:rPr>
              <a:t>United States Geological Survey</a:t>
            </a:r>
          </a:p>
        </p:txBody>
      </p:sp>
      <p:sp>
        <p:nvSpPr>
          <p:cNvPr id="16" name="Oval 15"/>
          <p:cNvSpPr/>
          <p:nvPr/>
        </p:nvSpPr>
        <p:spPr bwMode="auto">
          <a:xfrm>
            <a:off x="457200" y="941388"/>
            <a:ext cx="914400" cy="9144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12300" name="TextBox 11"/>
          <p:cNvSpPr txBox="1">
            <a:spLocks noChangeArrowheads="1"/>
          </p:cNvSpPr>
          <p:nvPr/>
        </p:nvSpPr>
        <p:spPr bwMode="auto">
          <a:xfrm>
            <a:off x="1828800" y="1093788"/>
            <a:ext cx="786765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Nautical charts</a:t>
            </a:r>
            <a:r>
              <a:rPr lang="en-US" sz="2200" dirty="0">
                <a:latin typeface="+mj-lt"/>
                <a:ea typeface="ＭＳ Ｐゴシック" charset="0"/>
                <a:cs typeface="ＭＳ Ｐゴシック" charset="0"/>
              </a:rPr>
              <a:t>, among many other geospatial applications  </a:t>
            </a:r>
            <a:endParaRPr lang="en-US" sz="2200" b="1" dirty="0">
              <a:latin typeface="+mj-lt"/>
              <a:ea typeface="ＭＳ Ｐゴシック" charset="0"/>
              <a:cs typeface="ＭＳ Ｐゴシック" charset="0"/>
            </a:endParaRPr>
          </a:p>
        </p:txBody>
      </p:sp>
      <p:sp>
        <p:nvSpPr>
          <p:cNvPr id="16401" name="TextBox 17"/>
          <p:cNvSpPr txBox="1">
            <a:spLocks noChangeArrowheads="1"/>
          </p:cNvSpPr>
          <p:nvPr/>
        </p:nvSpPr>
        <p:spPr bwMode="auto">
          <a:xfrm>
            <a:off x="2286000" y="1414463"/>
            <a:ext cx="7867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a:solidFill>
                  <a:srgbClr val="002060"/>
                </a:solidFill>
                <a:latin typeface="Arial" pitchFamily="34" charset="0"/>
                <a:cs typeface="Arial" pitchFamily="34" charset="0"/>
              </a:rPr>
              <a:t>National Oceanic and Atmospheric Administration</a:t>
            </a:r>
          </a:p>
        </p:txBody>
      </p:sp>
      <p:pic>
        <p:nvPicPr>
          <p:cNvPr id="19474" name="Picture 2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5897563"/>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4"/>
          <p:cNvSpPr txBox="1">
            <a:spLocks noChangeArrowheads="1"/>
          </p:cNvSpPr>
          <p:nvPr/>
        </p:nvSpPr>
        <p:spPr bwMode="auto">
          <a:xfrm>
            <a:off x="1828800" y="5942013"/>
            <a:ext cx="845820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Aeronautical Data </a:t>
            </a:r>
            <a:r>
              <a:rPr lang="en-US" sz="2200" dirty="0">
                <a:latin typeface="+mj-lt"/>
                <a:ea typeface="ＭＳ Ｐゴシック" charset="0"/>
                <a:cs typeface="ＭＳ Ｐゴシック" charset="0"/>
              </a:rPr>
              <a:t>Quality Assurance</a:t>
            </a:r>
            <a:endParaRPr lang="en-US" sz="2200" b="1" dirty="0">
              <a:latin typeface="+mj-lt"/>
              <a:ea typeface="ＭＳ Ｐゴシック" charset="0"/>
              <a:cs typeface="ＭＳ Ｐゴシック" charset="0"/>
            </a:endParaRPr>
          </a:p>
        </p:txBody>
      </p:sp>
      <p:sp>
        <p:nvSpPr>
          <p:cNvPr id="2" name="Date Placeholder 1"/>
          <p:cNvSpPr>
            <a:spLocks noGrp="1"/>
          </p:cNvSpPr>
          <p:nvPr>
            <p:ph type="dt" sz="quarter" idx="10"/>
          </p:nvPr>
        </p:nvSpPr>
        <p:spPr/>
        <p:txBody>
          <a:bodyPr/>
          <a:lstStyle/>
          <a:p>
            <a:pPr>
              <a:defRPr/>
            </a:pPr>
            <a:r>
              <a:rPr lang="en-US" smtClean="0"/>
              <a:t>March 12, 2014</a:t>
            </a:r>
            <a:endParaRPr lang="en-US"/>
          </a:p>
        </p:txBody>
      </p:sp>
      <p:sp>
        <p:nvSpPr>
          <p:cNvPr id="3" name="Footer Placeholder 2"/>
          <p:cNvSpPr>
            <a:spLocks noGrp="1"/>
          </p:cNvSpPr>
          <p:nvPr>
            <p:ph type="ftr" sz="quarter" idx="11"/>
          </p:nvPr>
        </p:nvSpPr>
        <p:spPr/>
        <p:txBody>
          <a:bodyPr/>
          <a:lstStyle/>
          <a:p>
            <a:pPr>
              <a:defRPr/>
            </a:pPr>
            <a:r>
              <a:rPr lang="en-US"/>
              <a:t>DCALS Spring Banquet</a:t>
            </a:r>
          </a:p>
        </p:txBody>
      </p:sp>
      <p:sp>
        <p:nvSpPr>
          <p:cNvPr id="19476" name="TextBox 13"/>
          <p:cNvSpPr txBox="1">
            <a:spLocks noChangeArrowheads="1"/>
          </p:cNvSpPr>
          <p:nvPr/>
        </p:nvSpPr>
        <p:spPr bwMode="auto">
          <a:xfrm>
            <a:off x="2286000" y="6383338"/>
            <a:ext cx="305752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a:solidFill>
                  <a:srgbClr val="002060"/>
                </a:solidFill>
                <a:latin typeface="Arial" pitchFamily="34" charset="0"/>
                <a:cs typeface="Arial" pitchFamily="34" charset="0"/>
              </a:rPr>
              <a:t>Federal Aviation Administration</a:t>
            </a:r>
          </a:p>
        </p:txBody>
      </p:sp>
      <p:sp>
        <p:nvSpPr>
          <p:cNvPr id="6" name="Slide Number Placeholder 5"/>
          <p:cNvSpPr>
            <a:spLocks noGrp="1"/>
          </p:cNvSpPr>
          <p:nvPr>
            <p:ph type="sldNum" sz="quarter" idx="12"/>
          </p:nvPr>
        </p:nvSpPr>
        <p:spPr/>
        <p:txBody>
          <a:bodyPr/>
          <a:lstStyle/>
          <a:p>
            <a:pPr>
              <a:defRPr/>
            </a:pPr>
            <a:fld id="{4F49AAF0-771A-4457-B36D-6C76FDADB3EC}" type="slidenum">
              <a:rPr lang="en-US" smtClean="0"/>
              <a:pPr>
                <a:defRPr/>
              </a:pPr>
              <a:t>6</a:t>
            </a:fld>
            <a:endParaRPr lang="en-US"/>
          </a:p>
        </p:txBody>
      </p:sp>
    </p:spTree>
    <p:extLst>
      <p:ext uri="{BB962C8B-B14F-4D97-AF65-F5344CB8AC3E}">
        <p14:creationId xmlns:p14="http://schemas.microsoft.com/office/powerpoint/2010/main" val="2974463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3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46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4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3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4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4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30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947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1" grpId="0"/>
      <p:bldP spid="19461" grpId="0"/>
      <p:bldP spid="12308" grpId="0"/>
      <p:bldP spid="8" grpId="0" animBg="1"/>
      <p:bldP spid="19464" grpId="0"/>
      <p:bldP spid="12305" grpId="0"/>
      <p:bldP spid="13" grpId="0" animBg="1"/>
      <p:bldP spid="19467" grpId="0"/>
      <p:bldP spid="12302" grpId="0"/>
      <p:bldP spid="19470" grpId="0"/>
      <p:bldP spid="24" grpId="0"/>
      <p:bldP spid="1947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 T-Sheets</a:t>
            </a:r>
            <a:endParaRPr lang="en-US"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6412" y="1600200"/>
            <a:ext cx="735117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33153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OPUS Shared Solutions</a:t>
            </a:r>
            <a:endParaRPr lang="en-US" dirty="0"/>
          </a:p>
        </p:txBody>
      </p:sp>
      <p:pic>
        <p:nvPicPr>
          <p:cNvPr id="2150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0189"/>
          <a:stretch/>
        </p:blipFill>
        <p:spPr bwMode="auto">
          <a:xfrm>
            <a:off x="0" y="2670270"/>
            <a:ext cx="3876675"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8832" y="1828800"/>
            <a:ext cx="5375168"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51672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3124200" cy="1143000"/>
          </a:xfrm>
        </p:spPr>
        <p:txBody>
          <a:bodyPr/>
          <a:lstStyle/>
          <a:p>
            <a:r>
              <a:rPr lang="en-US" dirty="0" smtClean="0"/>
              <a:t>OPUS-Projects</a:t>
            </a:r>
            <a:endParaRPr lang="en-US" dirty="0"/>
          </a:p>
        </p:txBody>
      </p:sp>
      <p:sp>
        <p:nvSpPr>
          <p:cNvPr id="3" name="Content Placeholder 2"/>
          <p:cNvSpPr>
            <a:spLocks noGrp="1"/>
          </p:cNvSpPr>
          <p:nvPr>
            <p:ph sz="quarter" idx="10"/>
          </p:nvPr>
        </p:nvSpPr>
        <p:spPr>
          <a:xfrm>
            <a:off x="457200" y="1828800"/>
            <a:ext cx="2490109" cy="4495800"/>
          </a:xfrm>
        </p:spPr>
        <p:txBody>
          <a:bodyPr/>
          <a:lstStyle/>
          <a:p>
            <a:pPr marL="285750" indent="-285750">
              <a:buFont typeface="Arial" panose="020B0604020202020204" pitchFamily="34" charset="0"/>
              <a:buChar char="•"/>
            </a:pPr>
            <a:r>
              <a:rPr lang="en-US" sz="2000" dirty="0" smtClean="0">
                <a:solidFill>
                  <a:schemeClr val="tx1"/>
                </a:solidFill>
              </a:rPr>
              <a:t>Officially operational Jan 2014</a:t>
            </a:r>
          </a:p>
          <a:p>
            <a:pPr marL="285750" indent="-285750">
              <a:buFont typeface="Arial" panose="020B0604020202020204" pitchFamily="34" charset="0"/>
              <a:buChar char="•"/>
            </a:pPr>
            <a:r>
              <a:rPr lang="en-US" sz="2000" dirty="0" smtClean="0">
                <a:solidFill>
                  <a:schemeClr val="tx1"/>
                </a:solidFill>
              </a:rPr>
              <a:t>Enhancement to OPUS-Static</a:t>
            </a:r>
          </a:p>
          <a:p>
            <a:pPr marL="285750" indent="-285750">
              <a:buFont typeface="Arial" panose="020B0604020202020204" pitchFamily="34" charset="0"/>
              <a:buChar char="•"/>
            </a:pPr>
            <a:r>
              <a:rPr lang="en-US" sz="2000" dirty="0" smtClean="0">
                <a:solidFill>
                  <a:schemeClr val="tx1"/>
                </a:solidFill>
              </a:rPr>
              <a:t>Network solution of GPS data from multiple receivers and occupations</a:t>
            </a:r>
          </a:p>
          <a:p>
            <a:pPr marL="285750" indent="-285750">
              <a:buFont typeface="Arial" panose="020B0604020202020204" pitchFamily="34" charset="0"/>
              <a:buChar char="•"/>
            </a:pPr>
            <a:r>
              <a:rPr lang="en-US" sz="2000" dirty="0" smtClean="0">
                <a:solidFill>
                  <a:schemeClr val="tx1"/>
                </a:solidFill>
              </a:rPr>
              <a:t>Intuitive graphical user interface</a:t>
            </a:r>
          </a:p>
          <a:p>
            <a:pPr marL="285750" indent="-285750">
              <a:buFont typeface="Arial" panose="020B0604020202020204" pitchFamily="34" charset="0"/>
              <a:buChar char="•"/>
            </a:pPr>
            <a:r>
              <a:rPr lang="en-US" sz="2000" dirty="0" smtClean="0">
                <a:solidFill>
                  <a:schemeClr val="tx1"/>
                </a:solidFill>
              </a:rPr>
              <a:t>Requires attending training to get access</a:t>
            </a:r>
            <a:endParaRPr lang="en-US" sz="2000" dirty="0">
              <a:solidFill>
                <a:schemeClr val="tx1"/>
              </a:solidFill>
            </a:endParaRPr>
          </a:p>
        </p:txBody>
      </p:sp>
      <p:pic>
        <p:nvPicPr>
          <p:cNvPr id="6" name="Picture 5"/>
          <p:cNvPicPr>
            <a:picLocks noChangeAspect="1" noChangeArrowheads="1"/>
          </p:cNvPicPr>
          <p:nvPr/>
        </p:nvPicPr>
        <p:blipFill>
          <a:blip r:embed="rId3"/>
          <a:srcRect l="476" t="10465" r="2143" b="15186"/>
          <a:stretch>
            <a:fillRect/>
          </a:stretch>
        </p:blipFill>
        <p:spPr bwMode="auto">
          <a:xfrm>
            <a:off x="2983186" y="3"/>
            <a:ext cx="6160814" cy="526201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5" name="Picture 4"/>
          <p:cNvPicPr>
            <a:picLocks noChangeAspect="1" noChangeArrowheads="1"/>
          </p:cNvPicPr>
          <p:nvPr/>
        </p:nvPicPr>
        <p:blipFill>
          <a:blip r:embed="rId4"/>
          <a:srcRect l="1309" t="63953" r="55357" b="4653"/>
          <a:stretch>
            <a:fillRect/>
          </a:stretch>
        </p:blipFill>
        <p:spPr bwMode="auto">
          <a:xfrm>
            <a:off x="3086101" y="4449426"/>
            <a:ext cx="2971800" cy="2408577"/>
          </a:xfrm>
          <a:prstGeom prst="rect">
            <a:avLst/>
          </a:prstGeom>
          <a:no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44023859"/>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143000"/>
          </a:xfrm>
        </p:spPr>
        <p:txBody>
          <a:bodyPr>
            <a:normAutofit fontScale="90000"/>
          </a:bodyPr>
          <a:lstStyle/>
          <a:p>
            <a:pPr algn="ctr" fontAlgn="auto">
              <a:spcAft>
                <a:spcPts val="0"/>
              </a:spcAft>
              <a:defRPr/>
            </a:pPr>
            <a:r>
              <a:rPr lang="en-US" dirty="0" smtClean="0">
                <a:latin typeface="Times New Roman"/>
              </a:rPr>
              <a:t>LOCUS – Leveling Online Calculation Service</a:t>
            </a:r>
          </a:p>
        </p:txBody>
      </p:sp>
      <p:sp>
        <p:nvSpPr>
          <p:cNvPr id="4" name="Content Placeholder 3"/>
          <p:cNvSpPr>
            <a:spLocks noGrp="1"/>
          </p:cNvSpPr>
          <p:nvPr>
            <p:ph sz="half" idx="1"/>
          </p:nvPr>
        </p:nvSpPr>
        <p:spPr>
          <a:xfrm>
            <a:off x="457200" y="1920875"/>
            <a:ext cx="4038600" cy="4433888"/>
          </a:xfrm>
        </p:spPr>
        <p:txBody>
          <a:bodyPr>
            <a:normAutofit fontScale="92500" lnSpcReduction="10000"/>
          </a:bodyPr>
          <a:lstStyle/>
          <a:p>
            <a:pPr marL="274320" indent="-274320" fontAlgn="auto">
              <a:spcAft>
                <a:spcPts val="0"/>
              </a:spcAft>
              <a:buClr>
                <a:schemeClr val="accent3"/>
              </a:buClr>
              <a:buFont typeface="Wingdings 2"/>
              <a:buChar char=""/>
              <a:defRPr/>
            </a:pPr>
            <a:r>
              <a:rPr lang="en-US" dirty="0" smtClean="0"/>
              <a:t>Provides tools for users to submit vertical control data, either from an optical or digital instrument, perform the necessary reductions, apply the needed constraints, and compute elevations through a standard least squares adjustment process.</a:t>
            </a:r>
            <a:endParaRPr lang="en-US" dirty="0" smtClean="0">
              <a:latin typeface="Palatino Linotype" pitchFamily="18" charset="0"/>
              <a:cs typeface="Times New Roman" pitchFamily="18" charset="0"/>
            </a:endParaRPr>
          </a:p>
          <a:p>
            <a:pPr marL="274320" indent="-274320" fontAlgn="auto">
              <a:spcAft>
                <a:spcPts val="0"/>
              </a:spcAft>
              <a:buClr>
                <a:schemeClr val="accent3"/>
              </a:buClr>
              <a:buFont typeface="Wingdings 2"/>
              <a:buChar char=""/>
              <a:defRPr/>
            </a:pPr>
            <a:endParaRPr lang="en-US" dirty="0"/>
          </a:p>
        </p:txBody>
      </p:sp>
      <p:pic>
        <p:nvPicPr>
          <p:cNvPr id="6" name="Picture 4" descr="Above Coast1"/>
          <p:cNvPicPr>
            <a:picLocks noGrp="1" noChangeAspect="1" noChangeArrowheads="1"/>
          </p:cNvPicPr>
          <p:nvPr>
            <p:ph sz="half" idx="2"/>
          </p:nvPr>
        </p:nvPicPr>
        <p:blipFill>
          <a:blip r:embed="rId3" cstate="print"/>
          <a:stretch>
            <a:fillRect/>
          </a:stretch>
        </p:blipFill>
        <p:spPr>
          <a:xfrm>
            <a:off x="4648200" y="2623849"/>
            <a:ext cx="4038600" cy="3027939"/>
          </a:xfrm>
          <a:prstGeom prst="roundRect">
            <a:avLst>
              <a:gd name="adj" fmla="val 4167"/>
            </a:avLst>
          </a:prstGeom>
          <a:solidFill>
            <a:srgbClr val="FFFFFF"/>
          </a:solidFill>
          <a:ln w="76200" cap="sq">
            <a:solidFill>
              <a:srgbClr val="EAEAEA"/>
            </a:solidFill>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1242680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4"/>
          <p:cNvSpPr>
            <a:spLocks noGrp="1"/>
          </p:cNvSpPr>
          <p:nvPr>
            <p:ph type="title"/>
          </p:nvPr>
        </p:nvSpPr>
        <p:spPr>
          <a:xfrm>
            <a:off x="457200" y="471488"/>
            <a:ext cx="8229600" cy="671512"/>
          </a:xfrm>
        </p:spPr>
        <p:txBody>
          <a:bodyPr/>
          <a:lstStyle/>
          <a:p>
            <a:r>
              <a:rPr lang="en-US" altLang="en-US" sz="4000" b="1" smtClean="0">
                <a:latin typeface="Arial" pitchFamily="34" charset="0"/>
                <a:cs typeface="Arial" pitchFamily="34" charset="0"/>
              </a:rPr>
              <a:t>New Datums Coming in 2022</a:t>
            </a:r>
          </a:p>
        </p:txBody>
      </p:sp>
      <p:sp>
        <p:nvSpPr>
          <p:cNvPr id="49155" name="Content Placeholder 5"/>
          <p:cNvSpPr>
            <a:spLocks noGrp="1"/>
          </p:cNvSpPr>
          <p:nvPr>
            <p:ph idx="1"/>
          </p:nvPr>
        </p:nvSpPr>
        <p:spPr>
          <a:xfrm>
            <a:off x="0" y="1371600"/>
            <a:ext cx="4699000" cy="4694238"/>
          </a:xfrm>
        </p:spPr>
        <p:txBody>
          <a:bodyPr/>
          <a:lstStyle/>
          <a:p>
            <a:r>
              <a:rPr lang="en-US" altLang="en-US" sz="2400" smtClean="0">
                <a:latin typeface="Arial" pitchFamily="34" charset="0"/>
                <a:cs typeface="Arial" pitchFamily="34" charset="0"/>
              </a:rPr>
              <a:t>A new geometric and a new geopotential (vertical) datum will be released together in 2022</a:t>
            </a:r>
          </a:p>
          <a:p>
            <a:r>
              <a:rPr lang="en-US" altLang="en-US" sz="2400" smtClean="0">
                <a:latin typeface="Arial" pitchFamily="34" charset="0"/>
                <a:cs typeface="Arial" pitchFamily="34" charset="0"/>
              </a:rPr>
              <a:t>The realization of the new datums will be through GNSS receivers</a:t>
            </a:r>
          </a:p>
          <a:p>
            <a:r>
              <a:rPr lang="en-US" altLang="en-US" sz="2400" smtClean="0">
                <a:latin typeface="Arial" pitchFamily="34" charset="0"/>
                <a:cs typeface="Arial" pitchFamily="34" charset="0"/>
              </a:rPr>
              <a:t>NGS will provide tools to allow for easy transformation between the new and old datums</a:t>
            </a:r>
          </a:p>
          <a:p>
            <a:endParaRPr lang="en-US" altLang="en-US" sz="2400" smtClean="0">
              <a:latin typeface="Arial" pitchFamily="34" charset="0"/>
              <a:cs typeface="Arial" pitchFamily="34" charset="0"/>
            </a:endParaRPr>
          </a:p>
          <a:p>
            <a:endParaRPr lang="en-US" altLang="en-US" sz="2400" smtClean="0">
              <a:latin typeface="Arial" pitchFamily="34" charset="0"/>
              <a:cs typeface="Arial" pitchFamily="34" charset="0"/>
            </a:endParaRPr>
          </a:p>
        </p:txBody>
      </p:sp>
      <p:pic>
        <p:nvPicPr>
          <p:cNvPr id="49156" name="Shape 146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05000"/>
            <a:ext cx="3830638"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00086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descr="usgg2003"/>
          <p:cNvPicPr>
            <a:picLocks noChangeAspect="1" noChangeArrowheads="1"/>
          </p:cNvPicPr>
          <p:nvPr/>
        </p:nvPicPr>
        <p:blipFill>
          <a:blip r:embed="rId3" cstate="print"/>
          <a:srcRect/>
          <a:stretch>
            <a:fillRect/>
          </a:stretch>
        </p:blipFill>
        <p:spPr bwMode="auto">
          <a:xfrm>
            <a:off x="6248400" y="4572000"/>
            <a:ext cx="2743200" cy="1820863"/>
          </a:xfrm>
          <a:prstGeom prst="rect">
            <a:avLst/>
          </a:prstGeom>
          <a:noFill/>
          <a:ln w="9525">
            <a:noFill/>
            <a:miter lim="800000"/>
            <a:headEnd/>
            <a:tailEnd/>
          </a:ln>
        </p:spPr>
      </p:pic>
      <p:sp>
        <p:nvSpPr>
          <p:cNvPr id="19460" name="Rectangle 4"/>
          <p:cNvSpPr>
            <a:spLocks noChangeArrowheads="1"/>
          </p:cNvSpPr>
          <p:nvPr/>
        </p:nvSpPr>
        <p:spPr bwMode="auto">
          <a:xfrm>
            <a:off x="0" y="1828800"/>
            <a:ext cx="9144000" cy="1143000"/>
          </a:xfrm>
          <a:prstGeom prst="rect">
            <a:avLst/>
          </a:prstGeom>
          <a:noFill/>
          <a:ln w="28575">
            <a:noFill/>
            <a:miter lim="800000"/>
            <a:headEnd type="none" w="sm" len="sm"/>
            <a:tailEnd type="none" w="sm" len="sm"/>
          </a:ln>
          <a:effectLst/>
        </p:spPr>
        <p:txBody>
          <a:bodyPr wrap="none" anchor="ctr"/>
          <a:lstStyle/>
          <a:p>
            <a:pPr algn="ctr" eaLnBrk="0" fontAlgn="auto" hangingPunct="0">
              <a:spcBef>
                <a:spcPts val="0"/>
              </a:spcBef>
              <a:spcAft>
                <a:spcPts val="0"/>
              </a:spcAft>
              <a:defRPr/>
            </a:pPr>
            <a:r>
              <a:rPr lang="en-US" sz="3200">
                <a:solidFill>
                  <a:srgbClr val="FFFF00"/>
                </a:solidFill>
                <a:effectLst>
                  <a:outerShdw blurRad="38100" dist="38100" dir="2700000" algn="tl">
                    <a:srgbClr val="C0C0C0"/>
                  </a:outerShdw>
                </a:effectLst>
                <a:latin typeface="Times New Roman" pitchFamily="18" charset="0"/>
              </a:rPr>
              <a:t>  </a:t>
            </a:r>
          </a:p>
        </p:txBody>
      </p:sp>
      <p:sp>
        <p:nvSpPr>
          <p:cNvPr id="23557" name="Rectangle 5"/>
          <p:cNvSpPr>
            <a:spLocks noChangeArrowheads="1"/>
          </p:cNvSpPr>
          <p:nvPr/>
        </p:nvSpPr>
        <p:spPr bwMode="auto">
          <a:xfrm>
            <a:off x="5507038" y="3971925"/>
            <a:ext cx="2746375" cy="228600"/>
          </a:xfrm>
          <a:prstGeom prst="rect">
            <a:avLst/>
          </a:prstGeom>
          <a:noFill/>
          <a:ln w="12700">
            <a:noFill/>
            <a:miter lim="800000"/>
            <a:headEnd/>
            <a:tailEnd/>
          </a:ln>
        </p:spPr>
        <p:txBody>
          <a:bodyPr wrap="none" anchor="ctr"/>
          <a:lstStyle/>
          <a:p>
            <a:endParaRPr lang="en-US">
              <a:latin typeface="Constantia" pitchFamily="18" charset="0"/>
            </a:endParaRPr>
          </a:p>
        </p:txBody>
      </p:sp>
      <p:sp>
        <p:nvSpPr>
          <p:cNvPr id="23558" name="Rectangle 6"/>
          <p:cNvSpPr>
            <a:spLocks noChangeArrowheads="1"/>
          </p:cNvSpPr>
          <p:nvPr/>
        </p:nvSpPr>
        <p:spPr bwMode="auto">
          <a:xfrm>
            <a:off x="4948238" y="4419600"/>
            <a:ext cx="4195762" cy="577850"/>
          </a:xfrm>
          <a:prstGeom prst="rect">
            <a:avLst/>
          </a:prstGeom>
          <a:noFill/>
          <a:ln w="12700">
            <a:noFill/>
            <a:miter lim="800000"/>
            <a:headEnd/>
            <a:tailEnd/>
          </a:ln>
        </p:spPr>
        <p:txBody>
          <a:bodyPr lIns="90488" tIns="44450" rIns="90488" bIns="44450">
            <a:spAutoFit/>
          </a:bodyPr>
          <a:lstStyle/>
          <a:p>
            <a:pPr lvl="1" indent="-114300" eaLnBrk="0" hangingPunct="0">
              <a:buSzPct val="100000"/>
              <a:buFontTx/>
              <a:buChar char="•"/>
            </a:pPr>
            <a:endParaRPr lang="en-US" sz="1600">
              <a:latin typeface="Constantia" pitchFamily="18" charset="0"/>
            </a:endParaRPr>
          </a:p>
          <a:p>
            <a:pPr lvl="1" indent="-114300">
              <a:buSzPct val="100000"/>
              <a:buFontTx/>
              <a:buChar char="•"/>
            </a:pPr>
            <a:endParaRPr lang="en-US" sz="1600">
              <a:latin typeface="Constantia" pitchFamily="18" charset="0"/>
            </a:endParaRPr>
          </a:p>
        </p:txBody>
      </p:sp>
      <p:sp>
        <p:nvSpPr>
          <p:cNvPr id="23559" name="Text Box 7"/>
          <p:cNvSpPr txBox="1">
            <a:spLocks noChangeArrowheads="1"/>
          </p:cNvSpPr>
          <p:nvPr/>
        </p:nvSpPr>
        <p:spPr bwMode="auto">
          <a:xfrm>
            <a:off x="228600" y="4724400"/>
            <a:ext cx="4114800" cy="714375"/>
          </a:xfrm>
          <a:prstGeom prst="rect">
            <a:avLst/>
          </a:prstGeom>
          <a:noFill/>
          <a:ln w="9525">
            <a:noFill/>
            <a:miter lim="800000"/>
            <a:headEnd/>
            <a:tailEnd/>
          </a:ln>
        </p:spPr>
        <p:txBody>
          <a:bodyPr>
            <a:spAutoFit/>
          </a:bodyPr>
          <a:lstStyle/>
          <a:p>
            <a:pPr marL="115888" indent="115888">
              <a:lnSpc>
                <a:spcPct val="90000"/>
              </a:lnSpc>
              <a:spcBef>
                <a:spcPct val="30000"/>
              </a:spcBef>
              <a:buFont typeface="Wingdings" pitchFamily="2" charset="2"/>
              <a:buChar char="§"/>
            </a:pPr>
            <a:endParaRPr lang="en-US" sz="1200" b="1">
              <a:solidFill>
                <a:schemeClr val="accent2"/>
              </a:solidFill>
              <a:latin typeface="Constantia" pitchFamily="18" charset="0"/>
            </a:endParaRPr>
          </a:p>
          <a:p>
            <a:pPr marL="115888" indent="115888">
              <a:lnSpc>
                <a:spcPct val="90000"/>
              </a:lnSpc>
              <a:spcBef>
                <a:spcPct val="35000"/>
              </a:spcBef>
              <a:buFont typeface="Wingdings" pitchFamily="2" charset="2"/>
              <a:buChar char="§"/>
            </a:pPr>
            <a:endParaRPr lang="en-US" sz="1200" b="1">
              <a:solidFill>
                <a:schemeClr val="accent2"/>
              </a:solidFill>
              <a:latin typeface="Constantia" pitchFamily="18" charset="0"/>
            </a:endParaRPr>
          </a:p>
          <a:p>
            <a:pPr marL="115888" indent="115888">
              <a:lnSpc>
                <a:spcPct val="90000"/>
              </a:lnSpc>
              <a:spcBef>
                <a:spcPct val="35000"/>
              </a:spcBef>
              <a:buFont typeface="Wingdings" pitchFamily="2" charset="2"/>
              <a:buChar char="§"/>
            </a:pPr>
            <a:endParaRPr lang="en-US" sz="1200" b="1">
              <a:solidFill>
                <a:schemeClr val="accent2"/>
              </a:solidFill>
              <a:latin typeface="Constantia" pitchFamily="18" charset="0"/>
            </a:endParaRPr>
          </a:p>
        </p:txBody>
      </p:sp>
      <p:sp>
        <p:nvSpPr>
          <p:cNvPr id="23560" name="Rectangle 8"/>
          <p:cNvSpPr>
            <a:spLocks noChangeArrowheads="1"/>
          </p:cNvSpPr>
          <p:nvPr/>
        </p:nvSpPr>
        <p:spPr bwMode="auto">
          <a:xfrm>
            <a:off x="0" y="1447800"/>
            <a:ext cx="4648200" cy="2667000"/>
          </a:xfrm>
          <a:prstGeom prst="rect">
            <a:avLst/>
          </a:prstGeom>
          <a:noFill/>
          <a:ln w="9525">
            <a:noFill/>
            <a:miter lim="800000"/>
            <a:headEnd/>
            <a:tailEnd/>
          </a:ln>
        </p:spPr>
        <p:txBody>
          <a:bodyPr/>
          <a:lstStyle/>
          <a:p>
            <a:pPr>
              <a:lnSpc>
                <a:spcPct val="90000"/>
              </a:lnSpc>
              <a:spcBef>
                <a:spcPct val="20000"/>
              </a:spcBef>
            </a:pPr>
            <a:endParaRPr lang="en-US" sz="1600" b="1" u="sng">
              <a:solidFill>
                <a:srgbClr val="0000FF"/>
              </a:solidFill>
              <a:latin typeface="Constantia" pitchFamily="18" charset="0"/>
            </a:endParaRPr>
          </a:p>
        </p:txBody>
      </p:sp>
      <p:pic>
        <p:nvPicPr>
          <p:cNvPr id="23561" name="Picture 12" descr="Above Coast1"/>
          <p:cNvPicPr>
            <a:picLocks noGrp="1" noChangeAspect="1" noChangeArrowheads="1"/>
          </p:cNvPicPr>
          <p:nvPr>
            <p:ph idx="1"/>
          </p:nvPr>
        </p:nvPicPr>
        <p:blipFill>
          <a:blip r:embed="rId4" cstate="print"/>
          <a:srcRect/>
          <a:stretch>
            <a:fillRect/>
          </a:stretch>
        </p:blipFill>
        <p:spPr>
          <a:xfrm>
            <a:off x="4572000" y="1676400"/>
            <a:ext cx="2819400" cy="1828800"/>
          </a:xfrm>
          <a:noFill/>
        </p:spPr>
      </p:pic>
      <p:sp>
        <p:nvSpPr>
          <p:cNvPr id="19471" name="Rectangle 15"/>
          <p:cNvSpPr>
            <a:spLocks noChangeArrowheads="1"/>
          </p:cNvSpPr>
          <p:nvPr/>
        </p:nvSpPr>
        <p:spPr bwMode="auto">
          <a:xfrm>
            <a:off x="304800" y="1905000"/>
            <a:ext cx="3886200" cy="4191000"/>
          </a:xfrm>
          <a:prstGeom prst="rect">
            <a:avLst/>
          </a:prstGeom>
          <a:noFill/>
          <a:ln w="19050">
            <a:solidFill>
              <a:schemeClr val="accent2"/>
            </a:solidFill>
            <a:miter lim="800000"/>
            <a:headEnd/>
            <a:tailEnd/>
          </a:ln>
          <a:effectLst/>
        </p:spPr>
        <p:txBody>
          <a:bodyPr/>
          <a:lstStyle/>
          <a:p>
            <a:pPr fontAlgn="auto">
              <a:lnSpc>
                <a:spcPct val="80000"/>
              </a:lnSpc>
              <a:spcBef>
                <a:spcPct val="20000"/>
              </a:spcBef>
              <a:spcAft>
                <a:spcPts val="0"/>
              </a:spcAft>
              <a:defRPr/>
            </a:pPr>
            <a:endParaRPr lang="en-US" sz="1200" b="1" dirty="0">
              <a:solidFill>
                <a:schemeClr val="accent2"/>
              </a:solidFill>
              <a:latin typeface="+mn-lt"/>
            </a:endParaRPr>
          </a:p>
          <a:p>
            <a:pPr fontAlgn="auto">
              <a:lnSpc>
                <a:spcPct val="80000"/>
              </a:lnSpc>
              <a:spcBef>
                <a:spcPct val="20000"/>
              </a:spcBef>
              <a:spcAft>
                <a:spcPts val="0"/>
              </a:spcAft>
              <a:defRPr/>
            </a:pPr>
            <a:r>
              <a:rPr lang="en-US" sz="2400" dirty="0">
                <a:solidFill>
                  <a:schemeClr val="accent2"/>
                </a:solidFill>
                <a:latin typeface="+mn-lt"/>
              </a:rPr>
              <a:t>Nationwide airborne gravity collection essential for the definition of an improved national vertical reference system </a:t>
            </a:r>
          </a:p>
          <a:p>
            <a:pPr fontAlgn="auto">
              <a:lnSpc>
                <a:spcPct val="80000"/>
              </a:lnSpc>
              <a:spcBef>
                <a:spcPct val="20000"/>
              </a:spcBef>
              <a:spcAft>
                <a:spcPts val="0"/>
              </a:spcAft>
              <a:defRPr/>
            </a:pPr>
            <a:endParaRPr lang="en-US" sz="1200" dirty="0">
              <a:solidFill>
                <a:schemeClr val="accent2"/>
              </a:solidFill>
              <a:latin typeface="+mn-lt"/>
            </a:endParaRPr>
          </a:p>
          <a:p>
            <a:pPr fontAlgn="auto">
              <a:lnSpc>
                <a:spcPct val="80000"/>
              </a:lnSpc>
              <a:spcBef>
                <a:spcPct val="20000"/>
              </a:spcBef>
              <a:spcAft>
                <a:spcPts val="0"/>
              </a:spcAft>
              <a:defRPr/>
            </a:pPr>
            <a:r>
              <a:rPr lang="en-US" sz="2400" dirty="0">
                <a:solidFill>
                  <a:schemeClr val="accent2"/>
                </a:solidFill>
                <a:latin typeface="+mn-lt"/>
              </a:rPr>
              <a:t>Profound implications for GPS elevation accuracy:</a:t>
            </a:r>
          </a:p>
          <a:p>
            <a:pPr marL="342900" indent="-342900" fontAlgn="auto">
              <a:lnSpc>
                <a:spcPct val="80000"/>
              </a:lnSpc>
              <a:spcBef>
                <a:spcPct val="20000"/>
              </a:spcBef>
              <a:spcAft>
                <a:spcPts val="0"/>
              </a:spcAft>
              <a:buFont typeface="Arial" panose="020B0604020202020204" pitchFamily="34" charset="0"/>
              <a:buChar char="•"/>
              <a:defRPr/>
            </a:pPr>
            <a:r>
              <a:rPr lang="en-US" sz="2400" dirty="0">
                <a:solidFill>
                  <a:schemeClr val="accent2"/>
                </a:solidFill>
                <a:latin typeface="+mn-lt"/>
              </a:rPr>
              <a:t>  national elevations with GPS to ~ 2cm</a:t>
            </a:r>
          </a:p>
          <a:p>
            <a:pPr marL="342900" indent="-342900" fontAlgn="auto">
              <a:lnSpc>
                <a:spcPct val="80000"/>
              </a:lnSpc>
              <a:spcBef>
                <a:spcPct val="20000"/>
              </a:spcBef>
              <a:spcAft>
                <a:spcPts val="0"/>
              </a:spcAft>
              <a:buFont typeface="Arial" panose="020B0604020202020204" pitchFamily="34" charset="0"/>
              <a:buChar char="•"/>
              <a:defRPr/>
            </a:pPr>
            <a:r>
              <a:rPr lang="en-US" sz="2400" dirty="0">
                <a:solidFill>
                  <a:schemeClr val="accent2"/>
                </a:solidFill>
                <a:latin typeface="+mn-lt"/>
              </a:rPr>
              <a:t>  compared to as much as 2 meters today</a:t>
            </a:r>
          </a:p>
          <a:p>
            <a:pPr algn="ctr" fontAlgn="auto">
              <a:lnSpc>
                <a:spcPct val="90000"/>
              </a:lnSpc>
              <a:spcBef>
                <a:spcPct val="20000"/>
              </a:spcBef>
              <a:spcAft>
                <a:spcPts val="0"/>
              </a:spcAft>
              <a:defRPr/>
            </a:pPr>
            <a:endParaRPr lang="en-US" sz="1050" i="1" dirty="0">
              <a:solidFill>
                <a:schemeClr val="accent2"/>
              </a:solidFill>
              <a:latin typeface="+mn-lt"/>
            </a:endParaRPr>
          </a:p>
        </p:txBody>
      </p:sp>
      <p:pic>
        <p:nvPicPr>
          <p:cNvPr id="23563" name="Picture 11" descr="sample gravity plan flight"/>
          <p:cNvPicPr>
            <a:picLocks noChangeAspect="1" noChangeArrowheads="1"/>
          </p:cNvPicPr>
          <p:nvPr/>
        </p:nvPicPr>
        <p:blipFill>
          <a:blip r:embed="rId5" cstate="print"/>
          <a:srcRect/>
          <a:stretch>
            <a:fillRect/>
          </a:stretch>
        </p:blipFill>
        <p:spPr bwMode="auto">
          <a:xfrm>
            <a:off x="7239000" y="1676400"/>
            <a:ext cx="1689100" cy="1828800"/>
          </a:xfrm>
          <a:prstGeom prst="rect">
            <a:avLst/>
          </a:prstGeom>
          <a:noFill/>
          <a:ln w="9525">
            <a:noFill/>
            <a:miter lim="800000"/>
            <a:headEnd/>
            <a:tailEnd/>
          </a:ln>
        </p:spPr>
      </p:pic>
      <p:sp>
        <p:nvSpPr>
          <p:cNvPr id="23564" name="Text Box 17"/>
          <p:cNvSpPr txBox="1">
            <a:spLocks noChangeArrowheads="1"/>
          </p:cNvSpPr>
          <p:nvPr/>
        </p:nvSpPr>
        <p:spPr bwMode="auto">
          <a:xfrm>
            <a:off x="6324600" y="3581400"/>
            <a:ext cx="2686050" cy="915988"/>
          </a:xfrm>
          <a:prstGeom prst="rect">
            <a:avLst/>
          </a:prstGeom>
          <a:noFill/>
          <a:ln w="9525">
            <a:noFill/>
            <a:miter lim="800000"/>
            <a:headEnd/>
            <a:tailEnd/>
          </a:ln>
        </p:spPr>
        <p:txBody>
          <a:bodyPr wrap="none">
            <a:spAutoFit/>
          </a:bodyPr>
          <a:lstStyle/>
          <a:p>
            <a:pPr algn="ctr"/>
            <a:r>
              <a:rPr lang="en-US">
                <a:solidFill>
                  <a:srgbClr val="0000FF"/>
                </a:solidFill>
                <a:latin typeface="Constantia" pitchFamily="18" charset="0"/>
              </a:rPr>
              <a:t>Aerial Gravity Collection </a:t>
            </a:r>
          </a:p>
          <a:p>
            <a:pPr algn="ctr"/>
            <a:r>
              <a:rPr lang="en-US">
                <a:solidFill>
                  <a:srgbClr val="0000FF"/>
                </a:solidFill>
                <a:latin typeface="Constantia" pitchFamily="18" charset="0"/>
              </a:rPr>
              <a:t>for a new national </a:t>
            </a:r>
          </a:p>
          <a:p>
            <a:pPr algn="ctr"/>
            <a:r>
              <a:rPr lang="en-US">
                <a:solidFill>
                  <a:srgbClr val="0000FF"/>
                </a:solidFill>
                <a:latin typeface="Constantia" pitchFamily="18" charset="0"/>
              </a:rPr>
              <a:t>vertical datum</a:t>
            </a:r>
          </a:p>
        </p:txBody>
      </p:sp>
      <p:sp>
        <p:nvSpPr>
          <p:cNvPr id="23565" name="Rectangle 21"/>
          <p:cNvSpPr>
            <a:spLocks noGrp="1" noChangeArrowheads="1"/>
          </p:cNvSpPr>
          <p:nvPr>
            <p:ph type="title"/>
          </p:nvPr>
        </p:nvSpPr>
        <p:spPr>
          <a:xfrm>
            <a:off x="0" y="685800"/>
            <a:ext cx="9144000" cy="762000"/>
          </a:xfrm>
          <a:noFill/>
        </p:spPr>
        <p:txBody>
          <a:bodyPr/>
          <a:lstStyle/>
          <a:p>
            <a:pPr algn="ctr"/>
            <a:r>
              <a:rPr lang="en-US" sz="5400" b="1" dirty="0" smtClean="0"/>
              <a:t>GRAV-D:  </a:t>
            </a:r>
            <a:br>
              <a:rPr lang="en-US" sz="5400" b="1" dirty="0" smtClean="0"/>
            </a:br>
            <a:r>
              <a:rPr lang="en-US" sz="2800" b="1" dirty="0" smtClean="0"/>
              <a:t>Gravity for the Redefinition of the American Vertical Datum</a:t>
            </a:r>
            <a:r>
              <a:rPr lang="en-US" sz="2800" dirty="0" smtClean="0"/>
              <a:t> </a:t>
            </a:r>
            <a:endParaRPr lang="en-US" sz="5400" i="1" dirty="0" smtClean="0"/>
          </a:p>
        </p:txBody>
      </p:sp>
      <p:pic>
        <p:nvPicPr>
          <p:cNvPr id="23566" name="Picture 24"/>
          <p:cNvPicPr>
            <a:picLocks noChangeAspect="1" noChangeArrowheads="1"/>
          </p:cNvPicPr>
          <p:nvPr/>
        </p:nvPicPr>
        <p:blipFill>
          <a:blip r:embed="rId6" cstate="print"/>
          <a:srcRect/>
          <a:stretch>
            <a:fillRect/>
          </a:stretch>
        </p:blipFill>
        <p:spPr bwMode="auto">
          <a:xfrm>
            <a:off x="4572000" y="3505200"/>
            <a:ext cx="1571625" cy="2095500"/>
          </a:xfrm>
          <a:prstGeom prst="rect">
            <a:avLst/>
          </a:prstGeom>
          <a:noFill/>
          <a:ln w="9525">
            <a:noFill/>
            <a:miter lim="800000"/>
            <a:headEnd/>
            <a:tailEnd/>
          </a:ln>
        </p:spPr>
      </p:pic>
      <p:pic>
        <p:nvPicPr>
          <p:cNvPr id="23567" name="Picture 27"/>
          <p:cNvPicPr>
            <a:picLocks noChangeAspect="1" noChangeArrowheads="1"/>
          </p:cNvPicPr>
          <p:nvPr/>
        </p:nvPicPr>
        <p:blipFill>
          <a:blip r:embed="rId7" cstate="print"/>
          <a:srcRect/>
          <a:stretch>
            <a:fillRect/>
          </a:stretch>
        </p:blipFill>
        <p:spPr bwMode="auto">
          <a:xfrm>
            <a:off x="4572000" y="5257800"/>
            <a:ext cx="1600200" cy="1200150"/>
          </a:xfrm>
          <a:prstGeom prst="rect">
            <a:avLst/>
          </a:prstGeom>
          <a:noFill/>
          <a:ln w="9525">
            <a:noFill/>
            <a:miter lim="800000"/>
            <a:headEnd/>
            <a:tailEnd/>
          </a:ln>
        </p:spPr>
      </p:pic>
    </p:spTree>
    <p:extLst>
      <p:ext uri="{BB962C8B-B14F-4D97-AF65-F5344CB8AC3E}">
        <p14:creationId xmlns:p14="http://schemas.microsoft.com/office/powerpoint/2010/main" val="5907713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p:cNvSpPr>
            <a:spLocks noGrp="1"/>
          </p:cNvSpPr>
          <p:nvPr>
            <p:ph type="dt" sz="quarter" idx="10"/>
          </p:nvPr>
        </p:nvSpPr>
        <p:spPr/>
        <p:txBody>
          <a:bodyPr/>
          <a:lstStyle/>
          <a:p>
            <a:pPr>
              <a:defRPr/>
            </a:pPr>
            <a:fld id="{E5D3E81B-CCC2-4AFB-B7B4-49CE7EDD33A6}" type="datetime1">
              <a:rPr lang="en-US"/>
              <a:pPr>
                <a:defRPr/>
              </a:pPr>
              <a:t>10/1/2014</a:t>
            </a:fld>
            <a:endParaRPr lang="en-US"/>
          </a:p>
        </p:txBody>
      </p:sp>
      <p:sp>
        <p:nvSpPr>
          <p:cNvPr id="19460" name="Rectangle 4"/>
          <p:cNvSpPr>
            <a:spLocks noChangeArrowheads="1"/>
          </p:cNvSpPr>
          <p:nvPr/>
        </p:nvSpPr>
        <p:spPr bwMode="auto">
          <a:xfrm>
            <a:off x="0" y="1828800"/>
            <a:ext cx="9144000" cy="1143000"/>
          </a:xfrm>
          <a:prstGeom prst="rect">
            <a:avLst/>
          </a:prstGeom>
          <a:noFill/>
          <a:ln w="28575">
            <a:noFill/>
            <a:miter lim="800000"/>
            <a:headEnd type="none" w="sm" len="sm"/>
            <a:tailEnd type="none" w="sm" len="sm"/>
          </a:ln>
          <a:effectLst/>
        </p:spPr>
        <p:txBody>
          <a:bodyPr wrap="none" anchor="ctr"/>
          <a:lstStyle/>
          <a:p>
            <a:pPr algn="ctr" eaLnBrk="0" fontAlgn="auto" hangingPunct="0">
              <a:spcBef>
                <a:spcPts val="0"/>
              </a:spcBef>
              <a:spcAft>
                <a:spcPts val="0"/>
              </a:spcAft>
              <a:defRPr/>
            </a:pPr>
            <a:r>
              <a:rPr lang="en-US" sz="3200">
                <a:solidFill>
                  <a:srgbClr val="FFFF00"/>
                </a:solidFill>
                <a:effectLst>
                  <a:outerShdw blurRad="38100" dist="38100" dir="2700000" algn="tl">
                    <a:srgbClr val="C0C0C0"/>
                  </a:outerShdw>
                </a:effectLst>
                <a:latin typeface="Times New Roman" pitchFamily="18" charset="0"/>
              </a:rPr>
              <a:t>  </a:t>
            </a:r>
          </a:p>
        </p:txBody>
      </p:sp>
      <p:sp>
        <p:nvSpPr>
          <p:cNvPr id="24580" name="Rectangle 5"/>
          <p:cNvSpPr>
            <a:spLocks noChangeArrowheads="1"/>
          </p:cNvSpPr>
          <p:nvPr/>
        </p:nvSpPr>
        <p:spPr bwMode="auto">
          <a:xfrm>
            <a:off x="5507038" y="3971925"/>
            <a:ext cx="2746375" cy="228600"/>
          </a:xfrm>
          <a:prstGeom prst="rect">
            <a:avLst/>
          </a:prstGeom>
          <a:noFill/>
          <a:ln w="12700">
            <a:noFill/>
            <a:miter lim="800000"/>
            <a:headEnd/>
            <a:tailEnd/>
          </a:ln>
        </p:spPr>
        <p:txBody>
          <a:bodyPr wrap="none" anchor="ctr"/>
          <a:lstStyle/>
          <a:p>
            <a:endParaRPr lang="en-US">
              <a:latin typeface="Constantia" pitchFamily="18" charset="0"/>
            </a:endParaRPr>
          </a:p>
        </p:txBody>
      </p:sp>
      <p:sp>
        <p:nvSpPr>
          <p:cNvPr id="24581" name="Rectangle 6"/>
          <p:cNvSpPr>
            <a:spLocks noChangeArrowheads="1"/>
          </p:cNvSpPr>
          <p:nvPr/>
        </p:nvSpPr>
        <p:spPr bwMode="auto">
          <a:xfrm>
            <a:off x="4948238" y="4419600"/>
            <a:ext cx="4195762" cy="577850"/>
          </a:xfrm>
          <a:prstGeom prst="rect">
            <a:avLst/>
          </a:prstGeom>
          <a:noFill/>
          <a:ln w="12700">
            <a:noFill/>
            <a:miter lim="800000"/>
            <a:headEnd/>
            <a:tailEnd/>
          </a:ln>
        </p:spPr>
        <p:txBody>
          <a:bodyPr lIns="90488" tIns="44450" rIns="90488" bIns="44450">
            <a:spAutoFit/>
          </a:bodyPr>
          <a:lstStyle/>
          <a:p>
            <a:pPr lvl="1" indent="-114300" eaLnBrk="0" hangingPunct="0">
              <a:buSzPct val="100000"/>
              <a:buFontTx/>
              <a:buChar char="•"/>
            </a:pPr>
            <a:endParaRPr lang="en-US" sz="1600">
              <a:latin typeface="Constantia" pitchFamily="18" charset="0"/>
            </a:endParaRPr>
          </a:p>
          <a:p>
            <a:pPr lvl="1" indent="-114300">
              <a:buSzPct val="100000"/>
              <a:buFontTx/>
              <a:buChar char="•"/>
            </a:pPr>
            <a:endParaRPr lang="en-US" sz="1600">
              <a:latin typeface="Constantia" pitchFamily="18" charset="0"/>
            </a:endParaRPr>
          </a:p>
        </p:txBody>
      </p:sp>
      <p:sp>
        <p:nvSpPr>
          <p:cNvPr id="24582" name="Text Box 7"/>
          <p:cNvSpPr txBox="1">
            <a:spLocks noChangeArrowheads="1"/>
          </p:cNvSpPr>
          <p:nvPr/>
        </p:nvSpPr>
        <p:spPr bwMode="auto">
          <a:xfrm>
            <a:off x="228600" y="4724400"/>
            <a:ext cx="4114800" cy="714375"/>
          </a:xfrm>
          <a:prstGeom prst="rect">
            <a:avLst/>
          </a:prstGeom>
          <a:noFill/>
          <a:ln w="9525">
            <a:noFill/>
            <a:miter lim="800000"/>
            <a:headEnd/>
            <a:tailEnd/>
          </a:ln>
        </p:spPr>
        <p:txBody>
          <a:bodyPr>
            <a:spAutoFit/>
          </a:bodyPr>
          <a:lstStyle/>
          <a:p>
            <a:pPr marL="115888" indent="115888">
              <a:lnSpc>
                <a:spcPct val="90000"/>
              </a:lnSpc>
              <a:spcBef>
                <a:spcPct val="30000"/>
              </a:spcBef>
              <a:buFont typeface="Wingdings" pitchFamily="2" charset="2"/>
              <a:buChar char="§"/>
            </a:pPr>
            <a:endParaRPr lang="en-US" sz="1200" b="1">
              <a:solidFill>
                <a:schemeClr val="accent2"/>
              </a:solidFill>
              <a:latin typeface="Constantia" pitchFamily="18" charset="0"/>
            </a:endParaRPr>
          </a:p>
          <a:p>
            <a:pPr marL="115888" indent="115888">
              <a:lnSpc>
                <a:spcPct val="90000"/>
              </a:lnSpc>
              <a:spcBef>
                <a:spcPct val="35000"/>
              </a:spcBef>
              <a:buFont typeface="Wingdings" pitchFamily="2" charset="2"/>
              <a:buChar char="§"/>
            </a:pPr>
            <a:endParaRPr lang="en-US" sz="1200" b="1">
              <a:solidFill>
                <a:schemeClr val="accent2"/>
              </a:solidFill>
              <a:latin typeface="Constantia" pitchFamily="18" charset="0"/>
            </a:endParaRPr>
          </a:p>
          <a:p>
            <a:pPr marL="115888" indent="115888">
              <a:lnSpc>
                <a:spcPct val="90000"/>
              </a:lnSpc>
              <a:spcBef>
                <a:spcPct val="35000"/>
              </a:spcBef>
              <a:buFont typeface="Wingdings" pitchFamily="2" charset="2"/>
              <a:buChar char="§"/>
            </a:pPr>
            <a:endParaRPr lang="en-US" sz="1200" b="1">
              <a:solidFill>
                <a:schemeClr val="accent2"/>
              </a:solidFill>
              <a:latin typeface="Constantia" pitchFamily="18" charset="0"/>
            </a:endParaRPr>
          </a:p>
        </p:txBody>
      </p:sp>
      <p:sp>
        <p:nvSpPr>
          <p:cNvPr id="24583" name="Rectangle 8"/>
          <p:cNvSpPr>
            <a:spLocks noChangeArrowheads="1"/>
          </p:cNvSpPr>
          <p:nvPr/>
        </p:nvSpPr>
        <p:spPr bwMode="auto">
          <a:xfrm>
            <a:off x="0" y="1447800"/>
            <a:ext cx="4648200" cy="2667000"/>
          </a:xfrm>
          <a:prstGeom prst="rect">
            <a:avLst/>
          </a:prstGeom>
          <a:noFill/>
          <a:ln w="9525">
            <a:noFill/>
            <a:miter lim="800000"/>
            <a:headEnd/>
            <a:tailEnd/>
          </a:ln>
        </p:spPr>
        <p:txBody>
          <a:bodyPr/>
          <a:lstStyle/>
          <a:p>
            <a:pPr>
              <a:lnSpc>
                <a:spcPct val="90000"/>
              </a:lnSpc>
              <a:spcBef>
                <a:spcPct val="20000"/>
              </a:spcBef>
            </a:pPr>
            <a:endParaRPr lang="en-US" sz="1600" b="1" u="sng">
              <a:solidFill>
                <a:srgbClr val="0000FF"/>
              </a:solidFill>
              <a:latin typeface="Constantia" pitchFamily="18" charset="0"/>
            </a:endParaRPr>
          </a:p>
        </p:txBody>
      </p:sp>
      <p:sp>
        <p:nvSpPr>
          <p:cNvPr id="19471" name="Rectangle 15"/>
          <p:cNvSpPr>
            <a:spLocks noChangeArrowheads="1"/>
          </p:cNvSpPr>
          <p:nvPr/>
        </p:nvSpPr>
        <p:spPr bwMode="auto">
          <a:xfrm>
            <a:off x="152400" y="1676400"/>
            <a:ext cx="3962400" cy="4191000"/>
          </a:xfrm>
          <a:prstGeom prst="rect">
            <a:avLst/>
          </a:prstGeom>
          <a:noFill/>
          <a:ln w="19050">
            <a:solidFill>
              <a:schemeClr val="accent2"/>
            </a:solidFill>
            <a:miter lim="800000"/>
            <a:headEnd/>
            <a:tailEnd/>
          </a:ln>
          <a:effectLst/>
        </p:spPr>
        <p:txBody>
          <a:bodyPr/>
          <a:lstStyle/>
          <a:p>
            <a:pPr fontAlgn="auto">
              <a:lnSpc>
                <a:spcPct val="80000"/>
              </a:lnSpc>
              <a:spcBef>
                <a:spcPct val="20000"/>
              </a:spcBef>
              <a:spcAft>
                <a:spcPts val="0"/>
              </a:spcAft>
              <a:defRPr/>
            </a:pPr>
            <a:endParaRPr lang="en-US" sz="1200" b="1" dirty="0">
              <a:solidFill>
                <a:schemeClr val="accent2"/>
              </a:solidFill>
              <a:latin typeface="+mn-lt"/>
            </a:endParaRPr>
          </a:p>
          <a:p>
            <a:pPr fontAlgn="auto">
              <a:lnSpc>
                <a:spcPct val="70000"/>
              </a:lnSpc>
              <a:spcBef>
                <a:spcPct val="20000"/>
              </a:spcBef>
              <a:spcAft>
                <a:spcPts val="0"/>
              </a:spcAft>
              <a:defRPr/>
            </a:pPr>
            <a:r>
              <a:rPr lang="en-US" sz="3600" b="1" dirty="0">
                <a:solidFill>
                  <a:schemeClr val="accent2"/>
                </a:solidFill>
                <a:latin typeface="+mn-lt"/>
              </a:rPr>
              <a:t>Enabling coastal communities to:</a:t>
            </a:r>
          </a:p>
          <a:p>
            <a:pPr fontAlgn="auto">
              <a:lnSpc>
                <a:spcPct val="70000"/>
              </a:lnSpc>
              <a:spcBef>
                <a:spcPct val="20000"/>
              </a:spcBef>
              <a:spcAft>
                <a:spcPts val="0"/>
              </a:spcAft>
              <a:defRPr/>
            </a:pPr>
            <a:endParaRPr lang="en-US" sz="2400" b="1" dirty="0">
              <a:solidFill>
                <a:schemeClr val="accent2"/>
              </a:solidFill>
              <a:latin typeface="+mn-lt"/>
            </a:endParaRPr>
          </a:p>
          <a:p>
            <a:pPr fontAlgn="auto">
              <a:lnSpc>
                <a:spcPct val="70000"/>
              </a:lnSpc>
              <a:spcBef>
                <a:spcPct val="20000"/>
              </a:spcBef>
              <a:spcAft>
                <a:spcPts val="0"/>
              </a:spcAft>
              <a:buFontTx/>
              <a:buChar char="•"/>
              <a:defRPr/>
            </a:pPr>
            <a:r>
              <a:rPr lang="en-US" sz="2400" dirty="0">
                <a:solidFill>
                  <a:schemeClr val="accent2"/>
                </a:solidFill>
                <a:latin typeface="+mn-lt"/>
              </a:rPr>
              <a:t>  improve  flood protection infrastructure</a:t>
            </a:r>
          </a:p>
          <a:p>
            <a:pPr fontAlgn="auto">
              <a:lnSpc>
                <a:spcPct val="70000"/>
              </a:lnSpc>
              <a:spcBef>
                <a:spcPct val="20000"/>
              </a:spcBef>
              <a:spcAft>
                <a:spcPts val="0"/>
              </a:spcAft>
              <a:buFontTx/>
              <a:buChar char="•"/>
              <a:defRPr/>
            </a:pPr>
            <a:r>
              <a:rPr lang="en-US" sz="2400" dirty="0">
                <a:solidFill>
                  <a:schemeClr val="accent2"/>
                </a:solidFill>
                <a:latin typeface="+mn-lt"/>
              </a:rPr>
              <a:t>  plan evacuation routes</a:t>
            </a:r>
          </a:p>
          <a:p>
            <a:pPr fontAlgn="auto">
              <a:lnSpc>
                <a:spcPct val="70000"/>
              </a:lnSpc>
              <a:spcBef>
                <a:spcPct val="20000"/>
              </a:spcBef>
              <a:spcAft>
                <a:spcPts val="0"/>
              </a:spcAft>
              <a:buFontTx/>
              <a:buChar char="•"/>
              <a:defRPr/>
            </a:pPr>
            <a:r>
              <a:rPr lang="en-US" sz="2400" dirty="0">
                <a:solidFill>
                  <a:schemeClr val="accent2"/>
                </a:solidFill>
                <a:latin typeface="+mn-lt"/>
              </a:rPr>
              <a:t>  model storm surge</a:t>
            </a:r>
          </a:p>
          <a:p>
            <a:pPr fontAlgn="auto">
              <a:lnSpc>
                <a:spcPct val="70000"/>
              </a:lnSpc>
              <a:spcBef>
                <a:spcPct val="20000"/>
              </a:spcBef>
              <a:spcAft>
                <a:spcPts val="0"/>
              </a:spcAft>
              <a:buFontTx/>
              <a:buChar char="•"/>
              <a:defRPr/>
            </a:pPr>
            <a:r>
              <a:rPr lang="en-US" sz="2400" dirty="0">
                <a:solidFill>
                  <a:schemeClr val="accent2"/>
                </a:solidFill>
                <a:latin typeface="+mn-lt"/>
              </a:rPr>
              <a:t>  monitor sea-level rise</a:t>
            </a:r>
          </a:p>
          <a:p>
            <a:pPr fontAlgn="auto">
              <a:lnSpc>
                <a:spcPct val="70000"/>
              </a:lnSpc>
              <a:spcBef>
                <a:spcPct val="20000"/>
              </a:spcBef>
              <a:spcAft>
                <a:spcPts val="0"/>
              </a:spcAft>
              <a:buFontTx/>
              <a:buChar char="•"/>
              <a:defRPr/>
            </a:pPr>
            <a:r>
              <a:rPr lang="en-US" sz="2400" dirty="0">
                <a:solidFill>
                  <a:schemeClr val="accent2"/>
                </a:solidFill>
                <a:latin typeface="+mn-lt"/>
              </a:rPr>
              <a:t>  monitor levee subsidence</a:t>
            </a:r>
          </a:p>
          <a:p>
            <a:pPr fontAlgn="auto">
              <a:lnSpc>
                <a:spcPct val="70000"/>
              </a:lnSpc>
              <a:spcBef>
                <a:spcPct val="20000"/>
              </a:spcBef>
              <a:spcAft>
                <a:spcPts val="0"/>
              </a:spcAft>
              <a:buFontTx/>
              <a:buChar char="•"/>
              <a:defRPr/>
            </a:pPr>
            <a:r>
              <a:rPr lang="en-US" sz="2400" dirty="0">
                <a:solidFill>
                  <a:schemeClr val="accent2"/>
                </a:solidFill>
                <a:latin typeface="+mn-lt"/>
              </a:rPr>
              <a:t>  improve flood plain maps</a:t>
            </a:r>
          </a:p>
          <a:p>
            <a:pPr algn="ctr" fontAlgn="auto">
              <a:lnSpc>
                <a:spcPct val="90000"/>
              </a:lnSpc>
              <a:spcBef>
                <a:spcPct val="20000"/>
              </a:spcBef>
              <a:spcAft>
                <a:spcPts val="0"/>
              </a:spcAft>
              <a:defRPr/>
            </a:pPr>
            <a:endParaRPr lang="en-US" sz="1050" i="1" dirty="0">
              <a:solidFill>
                <a:schemeClr val="accent2"/>
              </a:solidFill>
              <a:latin typeface="+mn-lt"/>
            </a:endParaRPr>
          </a:p>
        </p:txBody>
      </p:sp>
      <p:sp>
        <p:nvSpPr>
          <p:cNvPr id="24585" name="Rectangle 21"/>
          <p:cNvSpPr>
            <a:spLocks noGrp="1" noChangeArrowheads="1"/>
          </p:cNvSpPr>
          <p:nvPr>
            <p:ph type="title"/>
          </p:nvPr>
        </p:nvSpPr>
        <p:spPr>
          <a:xfrm>
            <a:off x="0" y="685800"/>
            <a:ext cx="9144000" cy="762000"/>
          </a:xfrm>
          <a:noFill/>
        </p:spPr>
        <p:txBody>
          <a:bodyPr/>
          <a:lstStyle/>
          <a:p>
            <a:pPr algn="ctr"/>
            <a:r>
              <a:rPr lang="en-US" sz="5400" b="1" dirty="0" smtClean="0"/>
              <a:t>GRAV-D:  </a:t>
            </a:r>
            <a:br>
              <a:rPr lang="en-US" sz="5400" b="1" dirty="0" smtClean="0"/>
            </a:br>
            <a:r>
              <a:rPr lang="en-US" sz="2800" b="1" dirty="0" smtClean="0"/>
              <a:t>Gravity for the Redefinition of the American Vertical Datum</a:t>
            </a:r>
            <a:r>
              <a:rPr lang="en-US" sz="2800" dirty="0" smtClean="0"/>
              <a:t> </a:t>
            </a:r>
            <a:endParaRPr lang="en-US" sz="5400" i="1" dirty="0" smtClean="0"/>
          </a:p>
        </p:txBody>
      </p:sp>
      <p:pic>
        <p:nvPicPr>
          <p:cNvPr id="24586" name="Picture 4"/>
          <p:cNvPicPr>
            <a:picLocks noChangeAspect="1" noChangeArrowheads="1"/>
          </p:cNvPicPr>
          <p:nvPr/>
        </p:nvPicPr>
        <p:blipFill>
          <a:blip r:embed="rId3" cstate="print"/>
          <a:srcRect/>
          <a:stretch>
            <a:fillRect/>
          </a:stretch>
        </p:blipFill>
        <p:spPr bwMode="auto">
          <a:xfrm>
            <a:off x="4953000" y="1676400"/>
            <a:ext cx="3657600" cy="4789488"/>
          </a:xfrm>
          <a:prstGeom prst="rect">
            <a:avLst/>
          </a:prstGeom>
          <a:noFill/>
          <a:ln w="9525">
            <a:noFill/>
            <a:miter lim="800000"/>
            <a:headEnd/>
            <a:tailEnd/>
          </a:ln>
        </p:spPr>
      </p:pic>
    </p:spTree>
    <p:extLst>
      <p:ext uri="{BB962C8B-B14F-4D97-AF65-F5344CB8AC3E}">
        <p14:creationId xmlns:p14="http://schemas.microsoft.com/office/powerpoint/2010/main" val="9249253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3"/>
          <p:cNvSpPr>
            <a:spLocks noGrp="1"/>
          </p:cNvSpPr>
          <p:nvPr>
            <p:ph type="title"/>
          </p:nvPr>
        </p:nvSpPr>
        <p:spPr/>
        <p:txBody>
          <a:bodyPr/>
          <a:lstStyle/>
          <a:p>
            <a:r>
              <a:rPr lang="en-US" altLang="en-US" dirty="0" smtClean="0"/>
              <a:t>Geoid 12A Accuracy map</a:t>
            </a:r>
          </a:p>
        </p:txBody>
      </p:sp>
      <p:pic>
        <p:nvPicPr>
          <p:cNvPr id="69635" name="Picture 2" descr="D:\GIS\NGS\Geoid\Export\GEOID12A_error_sli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415" y="16002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063434"/>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p:cNvPicPr>
          <p:nvPr/>
        </p:nvPicPr>
        <p:blipFill>
          <a:blip r:embed="rId3" cstate="print">
            <a:extLst>
              <a:ext uri="{28A0092B-C50C-407E-A947-70E740481C1C}">
                <a14:useLocalDpi xmlns:a14="http://schemas.microsoft.com/office/drawing/2010/main" val="0"/>
              </a:ext>
            </a:extLst>
          </a:blip>
          <a:srcRect t="28284" r="7909"/>
          <a:stretch>
            <a:fillRect/>
          </a:stretch>
        </p:blipFill>
        <p:spPr bwMode="auto">
          <a:xfrm>
            <a:off x="990600" y="0"/>
            <a:ext cx="680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5200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altLang="en-US" dirty="0" smtClean="0"/>
              <a:t>Geoid 12A in VA</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73954" y="1600200"/>
            <a:ext cx="759609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029200"/>
            <a:ext cx="200279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45073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GS_collage"/>
          <p:cNvPicPr>
            <a:picLocks noChangeAspect="1" noChangeArrowheads="1"/>
          </p:cNvPicPr>
          <p:nvPr/>
        </p:nvPicPr>
        <p:blipFill>
          <a:blip r:embed="rId3" cstate="print"/>
          <a:srcRect/>
          <a:stretch>
            <a:fillRect/>
          </a:stretch>
        </p:blipFill>
        <p:spPr bwMode="auto">
          <a:xfrm>
            <a:off x="-666750" y="-55563"/>
            <a:ext cx="10477500" cy="6989763"/>
          </a:xfrm>
          <a:prstGeom prst="rect">
            <a:avLst/>
          </a:prstGeom>
          <a:noFill/>
          <a:ln w="9525">
            <a:noFill/>
            <a:miter lim="800000"/>
            <a:headEnd/>
            <a:tailEnd/>
          </a:ln>
        </p:spPr>
      </p:pic>
      <p:pic>
        <p:nvPicPr>
          <p:cNvPr id="10243" name="Picture 3" descr="NOAAround"/>
          <p:cNvPicPr>
            <a:picLocks noChangeAspect="1" noChangeArrowheads="1"/>
          </p:cNvPicPr>
          <p:nvPr/>
        </p:nvPicPr>
        <p:blipFill>
          <a:blip r:embed="rId4" cstate="print"/>
          <a:srcRect/>
          <a:stretch>
            <a:fillRect/>
          </a:stretch>
        </p:blipFill>
        <p:spPr bwMode="auto">
          <a:xfrm>
            <a:off x="3162300" y="2406650"/>
            <a:ext cx="2971800" cy="222885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Geoid Slope Validation Survey of 2014 (GSVS14)</a:t>
            </a:r>
            <a:endParaRPr lang="en-US" sz="3200" dirty="0"/>
          </a:p>
        </p:txBody>
      </p:sp>
      <p:sp>
        <p:nvSpPr>
          <p:cNvPr id="3" name="Content Placeholder 2"/>
          <p:cNvSpPr>
            <a:spLocks noGrp="1"/>
          </p:cNvSpPr>
          <p:nvPr>
            <p:ph idx="1"/>
          </p:nvPr>
        </p:nvSpPr>
        <p:spPr>
          <a:xfrm>
            <a:off x="914403" y="1491333"/>
            <a:ext cx="2563583" cy="5105408"/>
          </a:xfrm>
        </p:spPr>
        <p:txBody>
          <a:bodyPr/>
          <a:lstStyle/>
          <a:p>
            <a:r>
              <a:rPr lang="en-US" sz="1800" dirty="0" smtClean="0"/>
              <a:t>Research toward new vertical datum</a:t>
            </a:r>
          </a:p>
          <a:p>
            <a:r>
              <a:rPr lang="en-US" sz="1800" dirty="0" smtClean="0"/>
              <a:t>E-W line across Iowa</a:t>
            </a:r>
          </a:p>
          <a:p>
            <a:r>
              <a:rPr lang="en-US" sz="1800" dirty="0" smtClean="0"/>
              <a:t>Observations began in May 2014</a:t>
            </a:r>
          </a:p>
          <a:p>
            <a:r>
              <a:rPr lang="en-US" sz="1800" dirty="0" smtClean="0"/>
              <a:t>Includes:</a:t>
            </a:r>
          </a:p>
          <a:p>
            <a:pPr lvl="1"/>
            <a:r>
              <a:rPr lang="en-US" sz="1600" dirty="0" smtClean="0"/>
              <a:t>Differential leveling</a:t>
            </a:r>
          </a:p>
          <a:p>
            <a:pPr lvl="1"/>
            <a:r>
              <a:rPr lang="en-US" sz="1600" dirty="0" smtClean="0"/>
              <a:t>GPS</a:t>
            </a:r>
          </a:p>
          <a:p>
            <a:pPr lvl="1"/>
            <a:r>
              <a:rPr lang="en-US" sz="1600" dirty="0" smtClean="0"/>
              <a:t>Terrestrial gravity</a:t>
            </a:r>
          </a:p>
          <a:p>
            <a:pPr lvl="1"/>
            <a:r>
              <a:rPr lang="en-US" sz="1600" dirty="0" smtClean="0"/>
              <a:t>Aerial gravity</a:t>
            </a:r>
          </a:p>
          <a:p>
            <a:pPr lvl="1"/>
            <a:r>
              <a:rPr lang="en-US" sz="1600" dirty="0" smtClean="0"/>
              <a:t>Deflection of vertical</a:t>
            </a:r>
          </a:p>
          <a:p>
            <a:r>
              <a:rPr lang="en-US" sz="1800" dirty="0" smtClean="0"/>
              <a:t>This is the second GSVS project</a:t>
            </a:r>
          </a:p>
          <a:p>
            <a:pPr lvl="1"/>
            <a:r>
              <a:rPr lang="en-US" sz="1600" dirty="0" smtClean="0"/>
              <a:t>First in 2011 in Texas  (GSVS11)</a:t>
            </a:r>
          </a:p>
          <a:p>
            <a:pPr>
              <a:buNone/>
            </a:pPr>
            <a:endParaRPr lang="en-US" sz="1800" dirty="0"/>
          </a:p>
        </p:txBody>
      </p:sp>
      <p:pic>
        <p:nvPicPr>
          <p:cNvPr id="17412" name="Picture 4" descr="D:\GIS\NGS\Projects\GSVS14\Export\GSVS14.jpg"/>
          <p:cNvPicPr>
            <a:picLocks noChangeAspect="1" noChangeArrowheads="1"/>
          </p:cNvPicPr>
          <p:nvPr/>
        </p:nvPicPr>
        <p:blipFill>
          <a:blip r:embed="rId3"/>
          <a:srcRect/>
          <a:stretch>
            <a:fillRect/>
          </a:stretch>
        </p:blipFill>
        <p:spPr bwMode="auto">
          <a:xfrm>
            <a:off x="3474720" y="1188720"/>
            <a:ext cx="5669280" cy="5669280"/>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0631252"/>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NGS\Projects_NGS\NGS58_59\Photos\Phase 1_Vert Precision\IMG_1065.JPG"/>
          <p:cNvPicPr>
            <a:picLocks noChangeAspect="1" noChangeArrowheads="1"/>
          </p:cNvPicPr>
          <p:nvPr/>
        </p:nvPicPr>
        <p:blipFill>
          <a:blip r:embed="rId2"/>
          <a:srcRect l="40038" r="42849"/>
          <a:stretch>
            <a:fillRect/>
          </a:stretch>
        </p:blipFill>
        <p:spPr bwMode="auto">
          <a:xfrm>
            <a:off x="0" y="2468880"/>
            <a:ext cx="751115" cy="4389120"/>
          </a:xfrm>
          <a:prstGeom prst="rect">
            <a:avLst/>
          </a:prstGeom>
          <a:noFill/>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NGS 58/59 update project</a:t>
            </a:r>
          </a:p>
        </p:txBody>
      </p:sp>
      <p:sp>
        <p:nvSpPr>
          <p:cNvPr id="3" name="Content Placeholder 2"/>
          <p:cNvSpPr>
            <a:spLocks noGrp="1"/>
          </p:cNvSpPr>
          <p:nvPr>
            <p:ph idx="1"/>
          </p:nvPr>
        </p:nvSpPr>
        <p:spPr>
          <a:xfrm>
            <a:off x="849086" y="1828800"/>
            <a:ext cx="2735033" cy="4365171"/>
          </a:xfrm>
        </p:spPr>
        <p:txBody>
          <a:bodyPr/>
          <a:lstStyle/>
          <a:p>
            <a:r>
              <a:rPr lang="en-US" sz="1800" dirty="0" smtClean="0"/>
              <a:t>An update for guidelines on GNSS-derived ellipsoid and orthometric heights</a:t>
            </a:r>
          </a:p>
          <a:p>
            <a:r>
              <a:rPr lang="en-US" sz="1800" dirty="0" smtClean="0"/>
              <a:t>Two phases</a:t>
            </a:r>
          </a:p>
          <a:p>
            <a:pPr lvl="1"/>
            <a:r>
              <a:rPr lang="en-US" sz="1600" dirty="0" smtClean="0"/>
              <a:t>Vertical precision (FL)</a:t>
            </a:r>
          </a:p>
          <a:p>
            <a:pPr lvl="1"/>
            <a:r>
              <a:rPr lang="en-US" sz="1600" dirty="0" smtClean="0"/>
              <a:t>GPS bench mark Height Mod (SC)</a:t>
            </a:r>
          </a:p>
          <a:p>
            <a:r>
              <a:rPr lang="en-US" sz="1800" dirty="0" smtClean="0"/>
              <a:t>Fieldwork done Dec 2013</a:t>
            </a:r>
          </a:p>
          <a:p>
            <a:r>
              <a:rPr lang="en-US" sz="1800" dirty="0" smtClean="0"/>
              <a:t>Analysis of data underway</a:t>
            </a:r>
          </a:p>
          <a:p>
            <a:r>
              <a:rPr lang="en-US" sz="1800" dirty="0" smtClean="0"/>
              <a:t>Will be used for new guidelines to replace </a:t>
            </a:r>
            <a:br>
              <a:rPr lang="en-US" sz="1800" dirty="0" smtClean="0"/>
            </a:br>
            <a:r>
              <a:rPr lang="en-US" sz="1800" dirty="0" smtClean="0"/>
              <a:t>NGS 58/59 documents</a:t>
            </a:r>
            <a:endParaRPr lang="en-US" sz="1800" dirty="0"/>
          </a:p>
        </p:txBody>
      </p:sp>
      <p:pic>
        <p:nvPicPr>
          <p:cNvPr id="18433" name="Picture 1" descr="D:\GIS\NGS\Projects\NGS_58_59\Export\NGS_58_59_project_FINAL_slide.jpg"/>
          <p:cNvPicPr>
            <a:picLocks noChangeAspect="1" noChangeArrowheads="1"/>
          </p:cNvPicPr>
          <p:nvPr/>
        </p:nvPicPr>
        <p:blipFill>
          <a:blip r:embed="rId3"/>
          <a:srcRect/>
          <a:stretch>
            <a:fillRect/>
          </a:stretch>
        </p:blipFill>
        <p:spPr bwMode="auto">
          <a:xfrm>
            <a:off x="3657600" y="1371600"/>
            <a:ext cx="5486400" cy="5486400"/>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27539358"/>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NOAA Resources</a:t>
            </a:r>
            <a:br>
              <a:rPr lang="en-US" dirty="0" smtClean="0"/>
            </a:b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8880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5486400"/>
            <a:ext cx="8229600" cy="1143000"/>
          </a:xfrm>
        </p:spPr>
        <p:txBody>
          <a:bodyPr/>
          <a:lstStyle/>
          <a:p>
            <a:pPr eaLnBrk="1" hangingPunct="1"/>
            <a:r>
              <a:rPr lang="en-US" altLang="en-US" smtClean="0">
                <a:latin typeface="Arial" charset="0"/>
                <a:cs typeface="Arial" charset="0"/>
                <a:hlinkClick r:id="rId2"/>
              </a:rPr>
              <a:t>http://csc.noaa.gov/slr/viewer/</a:t>
            </a:r>
            <a:endParaRPr lang="en-US" altLang="en-US" smtClean="0">
              <a:latin typeface="Arial" charset="0"/>
              <a:cs typeface="Arial" charset="0"/>
            </a:endParaRPr>
          </a:p>
        </p:txBody>
      </p:sp>
      <p:pic>
        <p:nvPicPr>
          <p:cNvPr id="532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07487"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99906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Shallow Flood Frequency</a:t>
            </a:r>
            <a:endParaRPr lang="en-US"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6400" y="1981200"/>
            <a:ext cx="3143250"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1" y="1619250"/>
            <a:ext cx="5191125"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58996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Coastal Inundation Landmark </a:t>
            </a:r>
            <a:r>
              <a:rPr lang="en-US" sz="4000" dirty="0" smtClean="0"/>
              <a:t>Project</a:t>
            </a:r>
            <a:endParaRPr lang="en-US" sz="4000" dirty="0"/>
          </a:p>
        </p:txBody>
      </p:sp>
      <p:sp>
        <p:nvSpPr>
          <p:cNvPr id="5" name="Content Placeholder 4"/>
          <p:cNvSpPr>
            <a:spLocks noGrp="1"/>
          </p:cNvSpPr>
          <p:nvPr>
            <p:ph idx="1"/>
          </p:nvPr>
        </p:nvSpPr>
        <p:spPr/>
        <p:txBody>
          <a:bodyPr/>
          <a:lstStyle/>
          <a:p>
            <a:pPr marL="0" indent="0">
              <a:buNone/>
            </a:pPr>
            <a:r>
              <a:rPr lang="en-US" sz="1400" b="1" dirty="0"/>
              <a:t>Our Goal</a:t>
            </a:r>
            <a:endParaRPr lang="en-US" sz="1400" dirty="0"/>
          </a:p>
          <a:p>
            <a:r>
              <a:rPr lang="en-US" sz="1400" dirty="0">
                <a:effectLst>
                  <a:outerShdw blurRad="50800" dist="38100" algn="tr" rotWithShape="0">
                    <a:prstClr val="black">
                      <a:alpha val="40000"/>
                    </a:prstClr>
                  </a:outerShdw>
                </a:effectLst>
              </a:rPr>
              <a:t>I</a:t>
            </a:r>
            <a:r>
              <a:rPr lang="en-US" sz="1400" dirty="0"/>
              <a:t>mprove community resilience to coastal flooding by providing consistency across water level data and cultivating partnerships to successfully incorporate this data into community </a:t>
            </a:r>
            <a:r>
              <a:rPr lang="en-US" sz="1400" dirty="0" smtClean="0"/>
              <a:t> planning </a:t>
            </a:r>
            <a:r>
              <a:rPr lang="en-US" sz="1400" dirty="0"/>
              <a:t>and response.</a:t>
            </a:r>
          </a:p>
          <a:p>
            <a:pPr marL="0" indent="0">
              <a:buNone/>
            </a:pPr>
            <a:r>
              <a:rPr lang="en-US" sz="1400" dirty="0">
                <a:effectLst>
                  <a:outerShdw blurRad="38100" dist="38100" dir="2700000" algn="tl">
                    <a:srgbClr val="000000">
                      <a:alpha val="43137"/>
                    </a:srgbClr>
                  </a:outerShdw>
                </a:effectLst>
              </a:rPr>
              <a:t> </a:t>
            </a:r>
            <a:endParaRPr lang="en-US" sz="1400" dirty="0" smtClean="0">
              <a:effectLst>
                <a:outerShdw blurRad="38100" dist="38100" dir="2700000" algn="tl">
                  <a:srgbClr val="000000">
                    <a:alpha val="43137"/>
                  </a:srgbClr>
                </a:outerShdw>
              </a:effectLst>
            </a:endParaRPr>
          </a:p>
          <a:p>
            <a:pPr marL="0" indent="0">
              <a:buNone/>
            </a:pPr>
            <a:r>
              <a:rPr lang="en-US" sz="1400" b="1" dirty="0" smtClean="0"/>
              <a:t>What </a:t>
            </a:r>
            <a:r>
              <a:rPr lang="en-US" sz="1400" b="1" dirty="0"/>
              <a:t>is a Coastal Inundation Landmark? </a:t>
            </a:r>
            <a:endParaRPr lang="en-US" sz="1400" dirty="0"/>
          </a:p>
          <a:p>
            <a:r>
              <a:rPr lang="en-US" sz="1400" i="1" dirty="0"/>
              <a:t>Familiar community locations referenced to a </a:t>
            </a:r>
            <a:r>
              <a:rPr lang="en-US" sz="1400" i="1" dirty="0" smtClean="0"/>
              <a:t> single </a:t>
            </a:r>
            <a:r>
              <a:rPr lang="en-US" sz="1400" i="1" dirty="0"/>
              <a:t>benchmark  </a:t>
            </a:r>
            <a:endParaRPr lang="en-US" sz="1400" dirty="0"/>
          </a:p>
          <a:p>
            <a:r>
              <a:rPr lang="en-US" sz="1400" dirty="0"/>
              <a:t>These locations will be socially relevant to the  community (statues, historic sites) and important to the planning process of local emergency </a:t>
            </a:r>
            <a:r>
              <a:rPr lang="en-US" sz="1400" dirty="0" smtClean="0"/>
              <a:t> managers </a:t>
            </a:r>
            <a:r>
              <a:rPr lang="en-US" sz="1400" dirty="0"/>
              <a:t>and government (metro station, </a:t>
            </a:r>
            <a:r>
              <a:rPr lang="en-US" sz="1400" dirty="0" smtClean="0"/>
              <a:t>fire </a:t>
            </a:r>
            <a:r>
              <a:rPr lang="en-US" sz="1400" dirty="0"/>
              <a:t>station</a:t>
            </a:r>
            <a:r>
              <a:rPr lang="en-US" sz="1400" dirty="0" smtClean="0"/>
              <a:t>).</a:t>
            </a:r>
          </a:p>
          <a:p>
            <a:pPr marL="0" indent="0">
              <a:buNone/>
            </a:pPr>
            <a:endParaRPr lang="en-US" sz="1400" b="1" dirty="0" smtClean="0"/>
          </a:p>
          <a:p>
            <a:pPr marL="0" indent="0">
              <a:buNone/>
            </a:pPr>
            <a:r>
              <a:rPr lang="en-US" sz="1400" b="1" dirty="0" smtClean="0"/>
              <a:t>Why </a:t>
            </a:r>
            <a:r>
              <a:rPr lang="en-US" sz="1400" b="1" dirty="0"/>
              <a:t>are Coastal Inundation Landmarks Needed? </a:t>
            </a:r>
            <a:endParaRPr lang="en-US" sz="1400" dirty="0"/>
          </a:p>
          <a:p>
            <a:r>
              <a:rPr lang="en-US" sz="1400" dirty="0" smtClean="0"/>
              <a:t>Better </a:t>
            </a:r>
            <a:r>
              <a:rPr lang="en-US" sz="1400" dirty="0"/>
              <a:t>communication around the extent and    impacts from flooding </a:t>
            </a:r>
          </a:p>
          <a:p>
            <a:r>
              <a:rPr lang="en-US" sz="1400" dirty="0" smtClean="0"/>
              <a:t>Supporting </a:t>
            </a:r>
            <a:r>
              <a:rPr lang="en-US" sz="1400" dirty="0"/>
              <a:t>storm surge forecasting by reporting on the ground impacts throughout  a storm</a:t>
            </a:r>
          </a:p>
          <a:p>
            <a:r>
              <a:rPr lang="en-US" sz="1400" dirty="0" smtClean="0"/>
              <a:t>Eliminating </a:t>
            </a:r>
            <a:r>
              <a:rPr lang="en-US" sz="1400" dirty="0"/>
              <a:t>the confusion around referencing     water height over ground in our storm forecasting efforts</a:t>
            </a:r>
          </a:p>
          <a:p>
            <a:pPr marL="0" indent="0">
              <a:buNone/>
            </a:pPr>
            <a:endParaRPr lang="en-US" sz="1400" dirty="0"/>
          </a:p>
          <a:p>
            <a:pPr marL="0" indent="0">
              <a:buNone/>
            </a:pPr>
            <a:r>
              <a:rPr lang="en-US" sz="1400" b="1" dirty="0"/>
              <a:t>What can this provide to our users?  </a:t>
            </a:r>
            <a:endParaRPr lang="en-US" sz="1400" dirty="0"/>
          </a:p>
          <a:p>
            <a:r>
              <a:rPr lang="en-US" sz="1400" dirty="0" smtClean="0"/>
              <a:t>Technical </a:t>
            </a:r>
            <a:r>
              <a:rPr lang="en-US" sz="1400" dirty="0"/>
              <a:t>basis for more effective and accurate communication of water levels during nuisance flooding, storm surge inundation, and long-term sea level rise  </a:t>
            </a:r>
          </a:p>
          <a:p>
            <a:r>
              <a:rPr lang="en-US" sz="1400" dirty="0" smtClean="0"/>
              <a:t>Consistency </a:t>
            </a:r>
            <a:r>
              <a:rPr lang="en-US" sz="1400" dirty="0"/>
              <a:t>of water level information</a:t>
            </a:r>
          </a:p>
          <a:p>
            <a:r>
              <a:rPr lang="en-US" sz="1400" dirty="0" smtClean="0"/>
              <a:t>A </a:t>
            </a:r>
            <a:r>
              <a:rPr lang="en-US" sz="1400" dirty="0"/>
              <a:t>frame of reference for historical events</a:t>
            </a:r>
          </a:p>
          <a:p>
            <a:r>
              <a:rPr lang="en-US" sz="1400" dirty="0" smtClean="0"/>
              <a:t>Real-time </a:t>
            </a:r>
            <a:r>
              <a:rPr lang="en-US" sz="1400" dirty="0"/>
              <a:t>water level data in relation to familiar locations </a:t>
            </a:r>
          </a:p>
          <a:p>
            <a:pPr marL="0" indent="0">
              <a:buNone/>
            </a:pPr>
            <a:r>
              <a:rPr lang="en-US" sz="1400" dirty="0"/>
              <a:t>  </a:t>
            </a:r>
          </a:p>
          <a:p>
            <a:endParaRPr lang="en-US" sz="1400" dirty="0"/>
          </a:p>
          <a:p>
            <a:endParaRPr lang="en-US" sz="1400" dirty="0"/>
          </a:p>
          <a:p>
            <a:endParaRPr lang="en-US" sz="1400" dirty="0"/>
          </a:p>
        </p:txBody>
      </p:sp>
    </p:spTree>
    <p:extLst>
      <p:ext uri="{BB962C8B-B14F-4D97-AF65-F5344CB8AC3E}">
        <p14:creationId xmlns:p14="http://schemas.microsoft.com/office/powerpoint/2010/main" val="29807679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4138613" cy="1143000"/>
          </a:xfrm>
        </p:spPr>
        <p:txBody>
          <a:bodyPr/>
          <a:lstStyle/>
          <a:p>
            <a:endParaRPr lang="en-US" altLang="en-US" smtClean="0"/>
          </a:p>
        </p:txBody>
      </p:sp>
      <p:sp>
        <p:nvSpPr>
          <p:cNvPr id="6147" name="Content Placeholder 2"/>
          <p:cNvSpPr>
            <a:spLocks noGrp="1"/>
          </p:cNvSpPr>
          <p:nvPr>
            <p:ph idx="1"/>
          </p:nvPr>
        </p:nvSpPr>
        <p:spPr>
          <a:xfrm>
            <a:off x="457200" y="1600200"/>
            <a:ext cx="4138613" cy="4525963"/>
          </a:xfrm>
        </p:spPr>
        <p:txBody>
          <a:bodyPr/>
          <a:lstStyle/>
          <a:p>
            <a:endParaRPr lang="en-US" altLang="en-US" smtClean="0"/>
          </a:p>
        </p:txBody>
      </p:sp>
      <p:pic>
        <p:nvPicPr>
          <p:cNvPr id="614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813" y="65088"/>
            <a:ext cx="4286250" cy="6259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1" y="65089"/>
            <a:ext cx="4645593" cy="659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27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22143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6" y="9098"/>
            <a:ext cx="9161633" cy="6848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89619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119"/>
            <a:ext cx="9144000" cy="682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67468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0"/>
            <a:ext cx="2273317" cy="2303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257800"/>
            <a:ext cx="1960938"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NOAA’s Navigation Services Offices</a:t>
            </a:r>
            <a:endParaRPr lang="en-US" dirty="0"/>
          </a:p>
        </p:txBody>
      </p:sp>
      <p:sp>
        <p:nvSpPr>
          <p:cNvPr id="5" name="Content Placeholder 4"/>
          <p:cNvSpPr>
            <a:spLocks noGrp="1"/>
          </p:cNvSpPr>
          <p:nvPr>
            <p:ph sz="half" idx="2"/>
          </p:nvPr>
        </p:nvSpPr>
        <p:spPr>
          <a:xfrm>
            <a:off x="4724400" y="1295400"/>
            <a:ext cx="4267200" cy="4830763"/>
          </a:xfrm>
        </p:spPr>
        <p:txBody>
          <a:bodyPr/>
          <a:lstStyle/>
          <a:p>
            <a:r>
              <a:rPr lang="en-US" dirty="0" smtClean="0"/>
              <a:t>National Geodetic Survey</a:t>
            </a:r>
          </a:p>
          <a:p>
            <a:pPr lvl="1"/>
            <a:r>
              <a:rPr lang="en-US" dirty="0" smtClean="0"/>
              <a:t>NSRS </a:t>
            </a:r>
          </a:p>
          <a:p>
            <a:pPr lvl="1"/>
            <a:r>
              <a:rPr lang="en-US" dirty="0" smtClean="0"/>
              <a:t>National Shoreline</a:t>
            </a:r>
          </a:p>
          <a:p>
            <a:pPr lvl="1"/>
            <a:endParaRPr lang="en-US" dirty="0"/>
          </a:p>
          <a:p>
            <a:r>
              <a:rPr lang="en-US" dirty="0" smtClean="0"/>
              <a:t>Office of Coast Survey</a:t>
            </a:r>
          </a:p>
          <a:p>
            <a:pPr lvl="1"/>
            <a:r>
              <a:rPr lang="en-US" dirty="0" smtClean="0"/>
              <a:t>Bathymetry</a:t>
            </a:r>
          </a:p>
          <a:p>
            <a:pPr lvl="1"/>
            <a:r>
              <a:rPr lang="en-US" dirty="0" smtClean="0"/>
              <a:t>Nautical Charts</a:t>
            </a:r>
          </a:p>
          <a:p>
            <a:pPr lvl="1"/>
            <a:endParaRPr lang="en-US" dirty="0" smtClean="0"/>
          </a:p>
          <a:p>
            <a:r>
              <a:rPr lang="en-US" dirty="0" smtClean="0"/>
              <a:t>Center for Operational Oceanographic Products and Services</a:t>
            </a:r>
          </a:p>
          <a:p>
            <a:pPr lvl="1"/>
            <a:r>
              <a:rPr lang="en-US" dirty="0" smtClean="0"/>
              <a:t>Tides &amp; Currents</a:t>
            </a:r>
            <a:endParaRPr lang="en-US" dirty="0"/>
          </a:p>
        </p:txBody>
      </p:sp>
      <p:sp>
        <p:nvSpPr>
          <p:cNvPr id="7" name="Oval 6"/>
          <p:cNvSpPr/>
          <p:nvPr/>
        </p:nvSpPr>
        <p:spPr>
          <a:xfrm>
            <a:off x="2895600" y="1140156"/>
            <a:ext cx="1676400" cy="1752600"/>
          </a:xfrm>
          <a:prstGeom prst="ellipse">
            <a:avLst/>
          </a:prstGeom>
          <a:blipFill>
            <a:blip r:embed="rId4" cstate="print"/>
            <a:stretch>
              <a:fillRect/>
            </a:stretch>
          </a:blipFill>
          <a:ln>
            <a:noFill/>
          </a:ln>
          <a:effectLst>
            <a:outerShdw blurRad="76200" dir="18900000" sy="23000" kx="-1200000" algn="bl" rotWithShape="0">
              <a:prstClr val="black">
                <a:alpha val="20000"/>
              </a:prst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121354"/>
            <a:ext cx="1711657" cy="1711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V="1">
            <a:off x="2349517" y="2016456"/>
            <a:ext cx="698483" cy="2695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224937" y="3572586"/>
            <a:ext cx="67066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224937" y="4589628"/>
            <a:ext cx="626221" cy="6681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11055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srcRect/>
          <a:stretch>
            <a:fillRect/>
          </a:stretch>
        </p:blipFill>
        <p:spPr bwMode="auto">
          <a:xfrm>
            <a:off x="2915719" y="1463040"/>
            <a:ext cx="6228281" cy="5394960"/>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GPS on bench marks campaign</a:t>
            </a:r>
            <a:endParaRPr lang="en-US" dirty="0"/>
          </a:p>
        </p:txBody>
      </p:sp>
      <p:sp>
        <p:nvSpPr>
          <p:cNvPr id="3" name="Content Placeholder 2"/>
          <p:cNvSpPr>
            <a:spLocks noGrp="1"/>
          </p:cNvSpPr>
          <p:nvPr>
            <p:ph idx="1"/>
          </p:nvPr>
        </p:nvSpPr>
        <p:spPr>
          <a:xfrm>
            <a:off x="228600" y="1828801"/>
            <a:ext cx="2539094" cy="3766457"/>
          </a:xfrm>
        </p:spPr>
        <p:txBody>
          <a:bodyPr/>
          <a:lstStyle/>
          <a:p>
            <a:pPr marL="0" indent="0">
              <a:buNone/>
            </a:pPr>
            <a:r>
              <a:rPr lang="en-US" sz="2400" dirty="0" smtClean="0"/>
              <a:t>Will help improve next hybrid geoid model and conversion to new 2022 vertical datum</a:t>
            </a:r>
          </a:p>
          <a:p>
            <a:pPr marL="0" indent="0">
              <a:buNone/>
            </a:pPr>
            <a:endParaRPr lang="en-US" sz="2400" dirty="0"/>
          </a:p>
          <a:p>
            <a:pPr marL="0" indent="0">
              <a:buNone/>
            </a:pPr>
            <a:r>
              <a:rPr lang="en-US" sz="2400" dirty="0" smtClean="0"/>
              <a:t>Can provide a time series on specific marks of interest.</a:t>
            </a:r>
            <a:endParaRPr lang="en-US" sz="2400" dirty="0"/>
          </a:p>
        </p:txBody>
      </p:sp>
    </p:spTree>
    <p:extLst>
      <p:ext uri="{BB962C8B-B14F-4D97-AF65-F5344CB8AC3E}">
        <p14:creationId xmlns:p14="http://schemas.microsoft.com/office/powerpoint/2010/main" val="514174171"/>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stalCollage7"/>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1267" name="Picture 3" descr="Solomons Long Term Trend"/>
          <p:cNvPicPr>
            <a:picLocks noChangeAspect="1" noChangeArrowheads="1"/>
          </p:cNvPicPr>
          <p:nvPr/>
        </p:nvPicPr>
        <p:blipFill>
          <a:blip r:embed="rId4" cstate="print"/>
          <a:srcRect/>
          <a:stretch>
            <a:fillRect/>
          </a:stretch>
        </p:blipFill>
        <p:spPr bwMode="auto">
          <a:xfrm>
            <a:off x="6934200" y="4038600"/>
            <a:ext cx="2209800" cy="1146175"/>
          </a:xfrm>
          <a:prstGeom prst="rect">
            <a:avLst/>
          </a:prstGeom>
          <a:noFill/>
          <a:ln w="9525">
            <a:noFill/>
            <a:miter lim="800000"/>
            <a:headEnd/>
            <a:tailEnd/>
          </a:ln>
        </p:spPr>
      </p:pic>
      <p:pic>
        <p:nvPicPr>
          <p:cNvPr id="11268" name="Picture 4" descr="BirdCrab"/>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pic>
        <p:nvPicPr>
          <p:cNvPr id="11269" name="Picture 5" descr="Planting"/>
          <p:cNvPicPr>
            <a:picLocks noChangeAspect="1" noChangeArrowheads="1"/>
          </p:cNvPicPr>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pic>
        <p:nvPicPr>
          <p:cNvPr id="11270" name="Picture 6" descr="Tripod"/>
          <p:cNvPicPr>
            <a:picLocks noChangeAspect="1" noChangeArrowheads="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pic>
        <p:nvPicPr>
          <p:cNvPr id="11271" name="Picture 7" descr="Export Wizard-2"/>
          <p:cNvPicPr>
            <a:picLocks noChangeAspect="1" noChangeArrowheads="1"/>
          </p:cNvPicPr>
          <p:nvPr/>
        </p:nvPicPr>
        <p:blipFill>
          <a:blip r:embed="rId8" cstate="print"/>
          <a:srcRect/>
          <a:stretch>
            <a:fillRect/>
          </a:stretch>
        </p:blipFill>
        <p:spPr bwMode="auto">
          <a:xfrm rot="2663916">
            <a:off x="7315200" y="533400"/>
            <a:ext cx="1439863" cy="1828800"/>
          </a:xfrm>
          <a:prstGeom prst="rect">
            <a:avLst/>
          </a:prstGeom>
          <a:noFill/>
          <a:ln w="9525">
            <a:noFill/>
            <a:miter lim="800000"/>
            <a:headEnd/>
            <a:tailEnd/>
          </a:ln>
        </p:spPr>
      </p:pic>
      <p:pic>
        <p:nvPicPr>
          <p:cNvPr id="11272" name="Picture 8" descr="Boards"/>
          <p:cNvPicPr>
            <a:picLocks noChangeAspect="1" noChangeArrowheads="1"/>
          </p:cNvPicPr>
          <p:nvPr/>
        </p:nvPicPr>
        <p:blipFill>
          <a:blip r:embed="rId9" cstate="print"/>
          <a:srcRect/>
          <a:stretch>
            <a:fillRect/>
          </a:stretch>
        </p:blipFill>
        <p:spPr bwMode="auto">
          <a:xfrm>
            <a:off x="0" y="0"/>
            <a:ext cx="9144000" cy="6858000"/>
          </a:xfrm>
          <a:prstGeom prst="rect">
            <a:avLst/>
          </a:prstGeom>
          <a:noFill/>
          <a:ln w="9525">
            <a:noFill/>
            <a:miter lim="800000"/>
            <a:headEnd/>
            <a:tailEnd/>
          </a:ln>
        </p:spPr>
      </p:pic>
      <p:pic>
        <p:nvPicPr>
          <p:cNvPr id="11273" name="Picture 9" descr="NOAAround"/>
          <p:cNvPicPr>
            <a:picLocks noChangeAspect="1" noChangeArrowheads="1"/>
          </p:cNvPicPr>
          <p:nvPr/>
        </p:nvPicPr>
        <p:blipFill>
          <a:blip r:embed="rId10" cstate="print"/>
          <a:srcRect/>
          <a:stretch>
            <a:fillRect/>
          </a:stretch>
        </p:blipFill>
        <p:spPr bwMode="auto">
          <a:xfrm>
            <a:off x="3124200" y="2495550"/>
            <a:ext cx="2971800" cy="2228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9527</TotalTime>
  <Words>3906</Words>
  <Application>Microsoft Office PowerPoint</Application>
  <PresentationFormat>On-screen Show (4:3)</PresentationFormat>
  <Paragraphs>631</Paragraphs>
  <Slides>80</Slides>
  <Notes>55</Notes>
  <HiddenSlides>0</HiddenSlides>
  <MMClips>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80</vt:i4>
      </vt:variant>
    </vt:vector>
  </HeadingPairs>
  <TitlesOfParts>
    <vt:vector size="83" baseType="lpstr">
      <vt:lpstr>NGSPowerPointTemplate</vt:lpstr>
      <vt:lpstr>Document</vt:lpstr>
      <vt:lpstr>Chart</vt:lpstr>
      <vt:lpstr>NOAA Sentinel Site Program:  Sea Level Rise and Coastal Inundation </vt:lpstr>
      <vt:lpstr>Quotes to Kickoff</vt:lpstr>
      <vt:lpstr>A quote of my own</vt:lpstr>
      <vt:lpstr>NGS Mission Statement</vt:lpstr>
      <vt:lpstr>National Spatial Reference System (NSRS)</vt:lpstr>
      <vt:lpstr>The National Spatial Reference System supports </vt:lpstr>
      <vt:lpstr>PowerPoint Presentation</vt:lpstr>
      <vt:lpstr>NOAA’s Navigation Services Offices</vt:lpstr>
      <vt:lpstr>PowerPoint Presentation</vt:lpstr>
      <vt:lpstr>NOAA Data, Models, and Tools for Informing Adaptation Decisions</vt:lpstr>
      <vt:lpstr>NOAA Coastal Operational Forecast System</vt:lpstr>
      <vt:lpstr>Chesapeake Bay Operational Forecast System – Water Levels</vt:lpstr>
      <vt:lpstr>PowerPoint Presentation</vt:lpstr>
      <vt:lpstr>Coastal Intelligence: Foundational Data</vt:lpstr>
      <vt:lpstr>Sea Levels, Subsidence, and Height Systems</vt:lpstr>
      <vt:lpstr>Sea Levels Overview</vt:lpstr>
      <vt:lpstr>Global Sea Level Change</vt:lpstr>
      <vt:lpstr>Satellite Altimetry Time Series</vt:lpstr>
      <vt:lpstr>Highly variable relative sea level changes at tide stations</vt:lpstr>
      <vt:lpstr>Regional Sea Level Trends</vt:lpstr>
      <vt:lpstr>Local Sea Level Trends</vt:lpstr>
      <vt:lpstr>PowerPoint Presentation</vt:lpstr>
      <vt:lpstr>Tomorrow’s Concern: Accelerating SLR</vt:lpstr>
      <vt:lpstr>Recent Reports of Note</vt:lpstr>
      <vt:lpstr>PowerPoint Presentation</vt:lpstr>
      <vt:lpstr>Level Lines in VA</vt:lpstr>
      <vt:lpstr>Level Lines in VA – L22443  James River Loop 1971</vt:lpstr>
      <vt:lpstr>PowerPoint Presentation</vt:lpstr>
      <vt:lpstr>Vertical Datums - 3 Height Systems A set of fundamental elevations to which other elevations are referred. </vt:lpstr>
      <vt:lpstr>The ITRF</vt:lpstr>
      <vt:lpstr>PowerPoint Presentation</vt:lpstr>
      <vt:lpstr>Sentinel sites</vt:lpstr>
      <vt:lpstr>What are Sentinel Sites?</vt:lpstr>
      <vt:lpstr>Sentinel Stations</vt:lpstr>
      <vt:lpstr>PowerPoint Presentation</vt:lpstr>
      <vt:lpstr>Sentinel Site Program Vision</vt:lpstr>
      <vt:lpstr>Sentinel Site Program Mission</vt:lpstr>
      <vt:lpstr>Sentinel Site Cooperatives</vt:lpstr>
      <vt:lpstr>NOAA Sentinel Site Program (SSP): Major Components</vt:lpstr>
      <vt:lpstr>National Estuarine Research Reserve System (NERRS)</vt:lpstr>
      <vt:lpstr>PowerPoint Presentation</vt:lpstr>
      <vt:lpstr>PowerPoint Presentation</vt:lpstr>
      <vt:lpstr>CBSSC Sentinel Sites</vt:lpstr>
      <vt:lpstr>Sweet Hall Marsh Chesapeake Bay VA NERR</vt:lpstr>
      <vt:lpstr>Chesapeake Bay Sentinel Site Cooperative</vt:lpstr>
      <vt:lpstr>Chesapeake Bay Sentinel Site Cooperative</vt:lpstr>
      <vt:lpstr>Chesapeake Bay VA NERR</vt:lpstr>
      <vt:lpstr>PowerPoint Presentation</vt:lpstr>
      <vt:lpstr>NWLON</vt:lpstr>
      <vt:lpstr>PowerPoint Presentation</vt:lpstr>
      <vt:lpstr>PowerPoint Presentation</vt:lpstr>
      <vt:lpstr>CORS/SETs/Tide Stations /Benchmarks</vt:lpstr>
      <vt:lpstr>PowerPoint Presentation</vt:lpstr>
      <vt:lpstr>PowerPoint Presentation</vt:lpstr>
      <vt:lpstr>Supporting Geospatial Infrastructure Components</vt:lpstr>
      <vt:lpstr>Geospatial Infrastructure Guidelines</vt:lpstr>
      <vt:lpstr>NGS Tools &amp; Updates </vt:lpstr>
      <vt:lpstr>Historic T-sheets</vt:lpstr>
      <vt:lpstr>Historic T-Sheets</vt:lpstr>
      <vt:lpstr>Historic T-Sheets</vt:lpstr>
      <vt:lpstr>OPUS Shared Solutions</vt:lpstr>
      <vt:lpstr>OPUS-Projects</vt:lpstr>
      <vt:lpstr>LOCUS – Leveling Online Calculation Service</vt:lpstr>
      <vt:lpstr>New Datums Coming in 2022</vt:lpstr>
      <vt:lpstr>GRAV-D:   Gravity for the Redefinition of the American Vertical Datum </vt:lpstr>
      <vt:lpstr>GRAV-D:   Gravity for the Redefinition of the American Vertical Datum </vt:lpstr>
      <vt:lpstr>Geoid 12A Accuracy map</vt:lpstr>
      <vt:lpstr>PowerPoint Presentation</vt:lpstr>
      <vt:lpstr>Geoid 12A in VA</vt:lpstr>
      <vt:lpstr>Geoid Slope Validation Survey of 2014 (GSVS14)</vt:lpstr>
      <vt:lpstr>NGS 58/59 update project</vt:lpstr>
      <vt:lpstr>NOAA Resources </vt:lpstr>
      <vt:lpstr>http://csc.noaa.gov/slr/viewer/</vt:lpstr>
      <vt:lpstr>Shallow Flood Frequency</vt:lpstr>
      <vt:lpstr>Coastal Inundation Landmark Project</vt:lpstr>
      <vt:lpstr>PowerPoint Presentation</vt:lpstr>
      <vt:lpstr>PowerPoint Presentation</vt:lpstr>
      <vt:lpstr>PowerPoint Presentation</vt:lpstr>
      <vt:lpstr>PowerPoint Presentation</vt:lpstr>
      <vt:lpstr>GPS on bench marks campaign</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 Sentinel Site Program - Sea Level Rise and Coastal Inundation </dc:title>
  <dc:subject>Sea Level, geodesy, Sentinel Site</dc:subject>
  <dc:creator>Galen.Scott</dc:creator>
  <cp:lastModifiedBy>Galen.Scott</cp:lastModifiedBy>
  <cp:revision>159</cp:revision>
  <cp:lastPrinted>2014-09-15T18:53:19Z</cp:lastPrinted>
  <dcterms:created xsi:type="dcterms:W3CDTF">2014-08-08T11:11:28Z</dcterms:created>
  <dcterms:modified xsi:type="dcterms:W3CDTF">2014-10-01T15:39:27Z</dcterms:modified>
</cp:coreProperties>
</file>