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6"/>
  </p:notesMasterIdLst>
  <p:sldIdLst>
    <p:sldId id="256" r:id="rId2"/>
    <p:sldId id="281" r:id="rId3"/>
    <p:sldId id="280" r:id="rId4"/>
    <p:sldId id="323" r:id="rId5"/>
    <p:sldId id="333" r:id="rId6"/>
    <p:sldId id="389" r:id="rId7"/>
    <p:sldId id="393" r:id="rId8"/>
    <p:sldId id="390" r:id="rId9"/>
    <p:sldId id="391" r:id="rId10"/>
    <p:sldId id="392" r:id="rId11"/>
    <p:sldId id="359" r:id="rId12"/>
    <p:sldId id="334" r:id="rId13"/>
    <p:sldId id="394" r:id="rId14"/>
    <p:sldId id="258" r:id="rId15"/>
    <p:sldId id="328" r:id="rId16"/>
    <p:sldId id="339" r:id="rId17"/>
    <p:sldId id="342" r:id="rId18"/>
    <p:sldId id="341" r:id="rId19"/>
    <p:sldId id="260" r:id="rId20"/>
    <p:sldId id="262" r:id="rId21"/>
    <p:sldId id="261" r:id="rId22"/>
    <p:sldId id="285" r:id="rId23"/>
    <p:sldId id="287" r:id="rId24"/>
    <p:sldId id="263" r:id="rId25"/>
    <p:sldId id="296" r:id="rId26"/>
    <p:sldId id="269" r:id="rId27"/>
    <p:sldId id="300" r:id="rId28"/>
    <p:sldId id="358" r:id="rId29"/>
    <p:sldId id="274" r:id="rId30"/>
    <p:sldId id="268" r:id="rId31"/>
    <p:sldId id="326" r:id="rId32"/>
    <p:sldId id="325" r:id="rId33"/>
    <p:sldId id="271" r:id="rId34"/>
    <p:sldId id="329" r:id="rId35"/>
    <p:sldId id="272" r:id="rId36"/>
    <p:sldId id="273" r:id="rId37"/>
    <p:sldId id="295" r:id="rId38"/>
    <p:sldId id="275" r:id="rId39"/>
    <p:sldId id="388" r:id="rId40"/>
    <p:sldId id="360" r:id="rId41"/>
    <p:sldId id="317" r:id="rId42"/>
    <p:sldId id="387" r:id="rId43"/>
    <p:sldId id="309" r:id="rId44"/>
    <p:sldId id="395" r:id="rId45"/>
    <p:sldId id="396" r:id="rId46"/>
    <p:sldId id="303" r:id="rId47"/>
    <p:sldId id="277" r:id="rId48"/>
    <p:sldId id="279" r:id="rId49"/>
    <p:sldId id="302" r:id="rId50"/>
    <p:sldId id="276" r:id="rId51"/>
    <p:sldId id="419" r:id="rId52"/>
    <p:sldId id="420" r:id="rId53"/>
    <p:sldId id="357" r:id="rId54"/>
    <p:sldId id="355" r:id="rId55"/>
    <p:sldId id="386" r:id="rId56"/>
    <p:sldId id="348" r:id="rId57"/>
    <p:sldId id="338" r:id="rId58"/>
    <p:sldId id="310" r:id="rId59"/>
    <p:sldId id="311" r:id="rId60"/>
    <p:sldId id="397" r:id="rId61"/>
    <p:sldId id="398" r:id="rId62"/>
    <p:sldId id="399" r:id="rId63"/>
    <p:sldId id="400" r:id="rId64"/>
    <p:sldId id="401" r:id="rId65"/>
    <p:sldId id="402" r:id="rId66"/>
    <p:sldId id="404" r:id="rId67"/>
    <p:sldId id="407" r:id="rId68"/>
    <p:sldId id="408" r:id="rId69"/>
    <p:sldId id="403" r:id="rId70"/>
    <p:sldId id="405" r:id="rId71"/>
    <p:sldId id="409" r:id="rId72"/>
    <p:sldId id="406" r:id="rId73"/>
    <p:sldId id="410" r:id="rId74"/>
    <p:sldId id="411" r:id="rId75"/>
    <p:sldId id="412" r:id="rId76"/>
    <p:sldId id="361" r:id="rId77"/>
    <p:sldId id="362" r:id="rId78"/>
    <p:sldId id="418" r:id="rId79"/>
    <p:sldId id="417" r:id="rId80"/>
    <p:sldId id="363" r:id="rId81"/>
    <p:sldId id="364" r:id="rId82"/>
    <p:sldId id="414" r:id="rId83"/>
    <p:sldId id="415" r:id="rId84"/>
    <p:sldId id="416" r:id="rId85"/>
    <p:sldId id="365" r:id="rId86"/>
    <p:sldId id="366" r:id="rId87"/>
    <p:sldId id="367" r:id="rId88"/>
    <p:sldId id="368" r:id="rId89"/>
    <p:sldId id="369" r:id="rId90"/>
    <p:sldId id="371" r:id="rId91"/>
    <p:sldId id="370" r:id="rId92"/>
    <p:sldId id="372" r:id="rId93"/>
    <p:sldId id="373" r:id="rId94"/>
    <p:sldId id="376" r:id="rId95"/>
    <p:sldId id="385" r:id="rId96"/>
    <p:sldId id="374" r:id="rId97"/>
    <p:sldId id="384" r:id="rId98"/>
    <p:sldId id="383" r:id="rId99"/>
    <p:sldId id="377" r:id="rId100"/>
    <p:sldId id="378" r:id="rId101"/>
    <p:sldId id="382" r:id="rId102"/>
    <p:sldId id="379" r:id="rId103"/>
    <p:sldId id="421" r:id="rId104"/>
    <p:sldId id="282" r:id="rId105"/>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a:srgbClr val="228E77"/>
    <a:srgbClr val="2B2B2B"/>
    <a:srgbClr val="667995"/>
    <a:srgbClr val="17375E"/>
    <a:srgbClr val="DFE9F3"/>
    <a:srgbClr val="9C9C9C"/>
    <a:srgbClr val="455569"/>
    <a:srgbClr val="2C4B6F"/>
    <a:srgbClr val="556F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406" autoAdjust="0"/>
  </p:normalViewPr>
  <p:slideViewPr>
    <p:cSldViewPr snapToGrid="0">
      <p:cViewPr varScale="1">
        <p:scale>
          <a:sx n="103" d="100"/>
          <a:sy n="103" d="100"/>
        </p:scale>
        <p:origin x="1044" y="96"/>
      </p:cViewPr>
      <p:guideLst/>
    </p:cSldViewPr>
  </p:slideViewPr>
  <p:notesTextViewPr>
    <p:cViewPr>
      <p:scale>
        <a:sx n="3" d="2"/>
        <a:sy n="3" d="2"/>
      </p:scale>
      <p:origin x="0" y="0"/>
    </p:cViewPr>
  </p:notesTextViewPr>
  <p:sorterViewPr>
    <p:cViewPr varScale="1">
      <p:scale>
        <a:sx n="1" d="1"/>
        <a:sy n="1" d="1"/>
      </p:scale>
      <p:origin x="0" y="-39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3" Type="http://schemas.openxmlformats.org/officeDocument/2006/relationships/oleObject" Target="file:///\\ngs-s-brunswick\oad\philippe.hensel\GPS\OPUS_4_0\Occupation_Spacing%20Relationship%20for%20CM%20Heigh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2700" cap="rnd">
                <a:solidFill>
                  <a:schemeClr val="accent1">
                    <a:lumMod val="75000"/>
                  </a:schemeClr>
                </a:solidFill>
                <a:prstDash val="solid"/>
              </a:ln>
              <a:effectLst/>
            </c:spPr>
            <c:trendlineType val="linear"/>
            <c:dispRSqr val="0"/>
            <c:dispEq val="0"/>
          </c:trendline>
          <c:xVal>
            <c:numRef>
              <c:f>Sheet1!$B$3:$B$4</c:f>
              <c:numCache>
                <c:formatCode>General</c:formatCode>
                <c:ptCount val="2"/>
                <c:pt idx="0">
                  <c:v>30</c:v>
                </c:pt>
                <c:pt idx="1">
                  <c:v>50</c:v>
                </c:pt>
              </c:numCache>
            </c:numRef>
          </c:xVal>
          <c:yVal>
            <c:numRef>
              <c:f>Sheet1!$C$3:$C$4</c:f>
              <c:numCache>
                <c:formatCode>General</c:formatCode>
                <c:ptCount val="2"/>
                <c:pt idx="0">
                  <c:v>2</c:v>
                </c:pt>
                <c:pt idx="1">
                  <c:v>6</c:v>
                </c:pt>
              </c:numCache>
            </c:numRef>
          </c:yVal>
          <c:smooth val="0"/>
          <c:extLst>
            <c:ext xmlns:c16="http://schemas.microsoft.com/office/drawing/2014/chart" uri="{C3380CC4-5D6E-409C-BE32-E72D297353CC}">
              <c16:uniqueId val="{00000001-6A9C-4EB3-92E7-8E99A8A1632A}"/>
            </c:ext>
          </c:extLst>
        </c:ser>
        <c:dLbls>
          <c:showLegendKey val="0"/>
          <c:showVal val="0"/>
          <c:showCatName val="0"/>
          <c:showSerName val="0"/>
          <c:showPercent val="0"/>
          <c:showBubbleSize val="0"/>
        </c:dLbls>
        <c:axId val="414692936"/>
        <c:axId val="414692608"/>
      </c:scatterChart>
      <c:valAx>
        <c:axId val="414692936"/>
        <c:scaling>
          <c:orientation val="minMax"/>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NAVD 88 Control Spacing (km)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692608"/>
        <c:crosses val="autoZero"/>
        <c:crossBetween val="midCat"/>
      </c:valAx>
      <c:valAx>
        <c:axId val="414692608"/>
        <c:scaling>
          <c:orientation val="minMax"/>
          <c:max val="12"/>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GPS Occupation Length (hrs)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6929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9.png"/></Relationships>
</file>

<file path=ppt/drawings/drawing1.xml><?xml version="1.0" encoding="utf-8"?>
<c:userShapes xmlns:c="http://schemas.openxmlformats.org/drawingml/2006/chart">
  <cdr:relSizeAnchor xmlns:cdr="http://schemas.openxmlformats.org/drawingml/2006/chartDrawing">
    <cdr:from>
      <cdr:x>0.12109</cdr:x>
      <cdr:y>0</cdr:y>
    </cdr:from>
    <cdr:to>
      <cdr:x>1</cdr:x>
      <cdr:y>0.79538</cdr:y>
    </cdr:to>
    <cdr:sp macro="" textlink="">
      <cdr:nvSpPr>
        <cdr:cNvPr id="2" name="Freeform 1"/>
        <cdr:cNvSpPr/>
      </cdr:nvSpPr>
      <cdr:spPr>
        <a:xfrm xmlns:a="http://schemas.openxmlformats.org/drawingml/2006/main">
          <a:off x="509142" y="0"/>
          <a:ext cx="3695515" cy="2006580"/>
        </a:xfrm>
        <a:custGeom xmlns:a="http://schemas.openxmlformats.org/drawingml/2006/main">
          <a:avLst/>
          <a:gdLst>
            <a:gd name="connsiteX0" fmla="*/ 0 w 4010685"/>
            <a:gd name="connsiteY0" fmla="*/ 2181885 h 2181885"/>
            <a:gd name="connsiteX1" fmla="*/ 9054 w 4010685"/>
            <a:gd name="connsiteY1" fmla="*/ 1837853 h 2181885"/>
            <a:gd name="connsiteX2" fmla="*/ 1892174 w 4010685"/>
            <a:gd name="connsiteY2" fmla="*/ 1837853 h 2181885"/>
            <a:gd name="connsiteX3" fmla="*/ 3195873 w 4010685"/>
            <a:gd name="connsiteY3" fmla="*/ 1149790 h 2181885"/>
            <a:gd name="connsiteX4" fmla="*/ 3204927 w 4010685"/>
            <a:gd name="connsiteY4" fmla="*/ 0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204927 w 4010685"/>
            <a:gd name="connsiteY4" fmla="*/ 0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195402 w 4010685"/>
            <a:gd name="connsiteY4" fmla="*/ 22225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198577 w 4010685"/>
            <a:gd name="connsiteY4" fmla="*/ 15875 h 2181885"/>
            <a:gd name="connsiteX5" fmla="*/ 4010685 w 4010685"/>
            <a:gd name="connsiteY5" fmla="*/ 0 h 2181885"/>
            <a:gd name="connsiteX6" fmla="*/ 3992578 w 4010685"/>
            <a:gd name="connsiteY6" fmla="*/ 2172831 h 2181885"/>
            <a:gd name="connsiteX7" fmla="*/ 0 w 4010685"/>
            <a:gd name="connsiteY7" fmla="*/ 2181885 h 2181885"/>
            <a:gd name="connsiteX0" fmla="*/ 0 w 4010685"/>
            <a:gd name="connsiteY0" fmla="*/ 2181885 h 2181885"/>
            <a:gd name="connsiteX1" fmla="*/ 9054 w 4010685"/>
            <a:gd name="connsiteY1" fmla="*/ 1837853 h 2181885"/>
            <a:gd name="connsiteX2" fmla="*/ 1892174 w 4010685"/>
            <a:gd name="connsiteY2" fmla="*/ 1837853 h 2181885"/>
            <a:gd name="connsiteX3" fmla="*/ 3186820 w 4010685"/>
            <a:gd name="connsiteY3" fmla="*/ 1149790 h 2181885"/>
            <a:gd name="connsiteX4" fmla="*/ 3198577 w 4010685"/>
            <a:gd name="connsiteY4" fmla="*/ 15875 h 2181885"/>
            <a:gd name="connsiteX5" fmla="*/ 3682627 w 4010685"/>
            <a:gd name="connsiteY5" fmla="*/ 6513 h 2181885"/>
            <a:gd name="connsiteX6" fmla="*/ 4010685 w 4010685"/>
            <a:gd name="connsiteY6" fmla="*/ 0 h 2181885"/>
            <a:gd name="connsiteX7" fmla="*/ 3992578 w 4010685"/>
            <a:gd name="connsiteY7" fmla="*/ 2172831 h 2181885"/>
            <a:gd name="connsiteX8" fmla="*/ 0 w 4010685"/>
            <a:gd name="connsiteY8" fmla="*/ 2181885 h 2181885"/>
            <a:gd name="connsiteX0" fmla="*/ 0 w 4018383"/>
            <a:gd name="connsiteY0" fmla="*/ 2181885 h 2181885"/>
            <a:gd name="connsiteX1" fmla="*/ 9054 w 4018383"/>
            <a:gd name="connsiteY1" fmla="*/ 1837853 h 2181885"/>
            <a:gd name="connsiteX2" fmla="*/ 1892174 w 4018383"/>
            <a:gd name="connsiteY2" fmla="*/ 1837853 h 2181885"/>
            <a:gd name="connsiteX3" fmla="*/ 3186820 w 4018383"/>
            <a:gd name="connsiteY3" fmla="*/ 1149790 h 2181885"/>
            <a:gd name="connsiteX4" fmla="*/ 3198577 w 4018383"/>
            <a:gd name="connsiteY4" fmla="*/ 15875 h 2181885"/>
            <a:gd name="connsiteX5" fmla="*/ 4018383 w 4018383"/>
            <a:gd name="connsiteY5" fmla="*/ 6513 h 2181885"/>
            <a:gd name="connsiteX6" fmla="*/ 4010685 w 4018383"/>
            <a:gd name="connsiteY6" fmla="*/ 0 h 2181885"/>
            <a:gd name="connsiteX7" fmla="*/ 3992578 w 4018383"/>
            <a:gd name="connsiteY7" fmla="*/ 2172831 h 2181885"/>
            <a:gd name="connsiteX8" fmla="*/ 0 w 4018383"/>
            <a:gd name="connsiteY8" fmla="*/ 2181885 h 218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8383" h="2181885">
              <a:moveTo>
                <a:pt x="0" y="2181885"/>
              </a:moveTo>
              <a:lnTo>
                <a:pt x="9054" y="1837853"/>
              </a:lnTo>
              <a:lnTo>
                <a:pt x="1892174" y="1837853"/>
              </a:lnTo>
              <a:lnTo>
                <a:pt x="3186820" y="1149790"/>
              </a:lnTo>
              <a:cubicBezTo>
                <a:pt x="3189681" y="773935"/>
                <a:pt x="3195716" y="391730"/>
                <a:pt x="3198577" y="15875"/>
              </a:cubicBezTo>
              <a:lnTo>
                <a:pt x="4018383" y="6513"/>
              </a:lnTo>
              <a:lnTo>
                <a:pt x="4010685" y="0"/>
              </a:lnTo>
              <a:lnTo>
                <a:pt x="3992578" y="2172831"/>
              </a:lnTo>
              <a:lnTo>
                <a:pt x="0" y="2181885"/>
              </a:lnTo>
              <a:close/>
            </a:path>
          </a:pathLst>
        </a:custGeom>
        <a:gradFill xmlns:a="http://schemas.openxmlformats.org/drawingml/2006/main"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n xmlns:a="http://schemas.openxmlformats.org/drawingml/2006/main">
          <a:solidFill>
            <a:srgbClr val="FF0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0.12047</cdr:x>
      <cdr:y>0</cdr:y>
    </cdr:from>
    <cdr:to>
      <cdr:x>0.81948</cdr:x>
      <cdr:y>0.66852</cdr:y>
    </cdr:to>
    <cdr:sp macro="" textlink="">
      <cdr:nvSpPr>
        <cdr:cNvPr id="3" name="Freeform 2"/>
        <cdr:cNvSpPr/>
      </cdr:nvSpPr>
      <cdr:spPr>
        <a:xfrm xmlns:a="http://schemas.openxmlformats.org/drawingml/2006/main">
          <a:off x="550789" y="0"/>
          <a:ext cx="3195874" cy="1833875"/>
        </a:xfrm>
        <a:custGeom xmlns:a="http://schemas.openxmlformats.org/drawingml/2006/main">
          <a:avLst/>
          <a:gdLst>
            <a:gd name="connsiteX0" fmla="*/ 0 w 3223034"/>
            <a:gd name="connsiteY0" fmla="*/ 0 h 1855961"/>
            <a:gd name="connsiteX1" fmla="*/ 18107 w 3223034"/>
            <a:gd name="connsiteY1" fmla="*/ 1855961 h 1855961"/>
            <a:gd name="connsiteX2" fmla="*/ 1919335 w 3223034"/>
            <a:gd name="connsiteY2" fmla="*/ 1837854 h 1855961"/>
            <a:gd name="connsiteX3" fmla="*/ 3213980 w 3223034"/>
            <a:gd name="connsiteY3" fmla="*/ 1149790 h 1855961"/>
            <a:gd name="connsiteX4" fmla="*/ 3223034 w 3223034"/>
            <a:gd name="connsiteY4" fmla="*/ 18107 h 1855961"/>
            <a:gd name="connsiteX5" fmla="*/ 0 w 3223034"/>
            <a:gd name="connsiteY5" fmla="*/ 0 h 185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3034" h="1855961">
              <a:moveTo>
                <a:pt x="0" y="0"/>
              </a:moveTo>
              <a:lnTo>
                <a:pt x="18107" y="1855961"/>
              </a:lnTo>
              <a:lnTo>
                <a:pt x="1919335" y="1837854"/>
              </a:lnTo>
              <a:lnTo>
                <a:pt x="3213980" y="1149790"/>
              </a:lnTo>
              <a:lnTo>
                <a:pt x="3223034" y="18107"/>
              </a:lnTo>
              <a:lnTo>
                <a:pt x="0" y="0"/>
              </a:lnTo>
              <a:close/>
            </a:path>
          </a:pathLst>
        </a:cu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94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a datum? https://oceanservice.noaa.gov/facts/datum.html</a:t>
            </a:r>
          </a:p>
          <a:p>
            <a:r>
              <a:rPr lang="en-US" dirty="0" err="1"/>
              <a:t>Datums</a:t>
            </a:r>
            <a:r>
              <a:rPr lang="en-US" baseline="0" dirty="0"/>
              <a:t> Overview https://geodesy.noaa.gov/datums/</a:t>
            </a:r>
          </a:p>
          <a:p>
            <a:r>
              <a:rPr lang="en-US" baseline="0" dirty="0"/>
              <a:t>New </a:t>
            </a:r>
            <a:r>
              <a:rPr lang="en-US" baseline="0" dirty="0" err="1"/>
              <a:t>Datums</a:t>
            </a:r>
            <a:r>
              <a:rPr lang="en-US" baseline="0" dirty="0"/>
              <a:t> https://geodesy.noaa.gov/datums/newdatums/</a:t>
            </a:r>
          </a:p>
          <a:p>
            <a:r>
              <a:rPr lang="en-US" baseline="0" dirty="0"/>
              <a:t>Horizontal and Geometric </a:t>
            </a:r>
            <a:r>
              <a:rPr lang="en-US" baseline="0" dirty="0" err="1"/>
              <a:t>Datums</a:t>
            </a:r>
            <a:r>
              <a:rPr lang="en-US" baseline="0" dirty="0"/>
              <a:t> https://geodesy.noaa.gov/datums/horizontal/</a:t>
            </a:r>
          </a:p>
          <a:p>
            <a:r>
              <a:rPr lang="en-US" baseline="0" dirty="0"/>
              <a:t>Vertical </a:t>
            </a:r>
            <a:r>
              <a:rPr lang="en-US" baseline="0" dirty="0" err="1"/>
              <a:t>Datums</a:t>
            </a:r>
            <a:r>
              <a:rPr lang="en-US" baseline="0" dirty="0"/>
              <a:t> https://geodesy.noaa.gov/datums/vertical/</a:t>
            </a:r>
          </a:p>
          <a:p>
            <a:endParaRPr lang="en-US" dirty="0"/>
          </a:p>
          <a:p>
            <a:r>
              <a:rPr lang="en-US" dirty="0"/>
              <a:t>A Datum or reference frame is in essence</a:t>
            </a:r>
            <a:r>
              <a:rPr lang="en-US" baseline="0" dirty="0"/>
              <a:t> a reference surface or framework to reference your data to for consistency.</a:t>
            </a:r>
          </a:p>
          <a:p>
            <a:endParaRPr lang="en-US" baseline="0" dirty="0"/>
          </a:p>
          <a:p>
            <a:r>
              <a:rPr lang="en-US" baseline="0" dirty="0"/>
              <a:t>In the first image on the right there is a person who has been measuring their height over time (2017-2019 in this example).  For consistency you can imagine that the floor next to the wall they are being measured is this ‘reference surface’ or datum.  Lets say the first measurement was taken when the floor was carpet and you installed hard wood floors before the 2018 measurement you would have in essence changed the ‘reference surface’ and it would be inaccurate to compare the 2018 and 2019 values without a proper transformation, or height offset value.</a:t>
            </a:r>
          </a:p>
          <a:p>
            <a:endParaRPr lang="en-US" baseline="0" dirty="0"/>
          </a:p>
          <a:p>
            <a:r>
              <a:rPr lang="en-US" baseline="0" dirty="0"/>
              <a:t>The second image (when animating) shows why you should not try to compare values when using two different reference surfaces.</a:t>
            </a:r>
          </a:p>
          <a:p>
            <a:endParaRPr lang="en-US" dirty="0"/>
          </a:p>
        </p:txBody>
      </p:sp>
    </p:spTree>
    <p:extLst>
      <p:ext uri="{BB962C8B-B14F-4D97-AF65-F5344CB8AC3E}">
        <p14:creationId xmlns:p14="http://schemas.microsoft.com/office/powerpoint/2010/main" val="3128881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err="1">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a:t>
            </a: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is curved by matter, and that free-falling objects are moving along locally straight paths in curved </a:t>
            </a: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p:txBody>
      </p:sp>
    </p:spTree>
    <p:extLst>
      <p:ext uri="{BB962C8B-B14F-4D97-AF65-F5344CB8AC3E}">
        <p14:creationId xmlns:p14="http://schemas.microsoft.com/office/powerpoint/2010/main" val="2483050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p:txBody>
      </p:sp>
    </p:spTree>
    <p:extLst>
      <p:ext uri="{BB962C8B-B14F-4D97-AF65-F5344CB8AC3E}">
        <p14:creationId xmlns:p14="http://schemas.microsoft.com/office/powerpoint/2010/main" val="3222701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1087588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3685940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a:t>
            </a:r>
            <a:r>
              <a:rPr lang="en-US" baseline="0" dirty="0"/>
              <a:t> Modernization Naming Conventions https://geodesy.noaa.gov/datums/newdatums/naming-convention.shtml</a:t>
            </a:r>
            <a:endParaRPr lang="en-US" dirty="0"/>
          </a:p>
        </p:txBody>
      </p:sp>
    </p:spTree>
    <p:extLst>
      <p:ext uri="{BB962C8B-B14F-4D97-AF65-F5344CB8AC3E}">
        <p14:creationId xmlns:p14="http://schemas.microsoft.com/office/powerpoint/2010/main" val="418225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5995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8656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p:txBody>
      </p:sp>
    </p:spTree>
    <p:extLst>
      <p:ext uri="{BB962C8B-B14F-4D97-AF65-F5344CB8AC3E}">
        <p14:creationId xmlns:p14="http://schemas.microsoft.com/office/powerpoint/2010/main" val="3855738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352932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p:txBody>
      </p:sp>
    </p:spTree>
    <p:extLst>
      <p:ext uri="{BB962C8B-B14F-4D97-AF65-F5344CB8AC3E}">
        <p14:creationId xmlns:p14="http://schemas.microsoft.com/office/powerpoint/2010/main" val="228203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2290461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919849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p:txBody>
      </p:sp>
    </p:spTree>
    <p:extLst>
      <p:ext uri="{BB962C8B-B14F-4D97-AF65-F5344CB8AC3E}">
        <p14:creationId xmlns:p14="http://schemas.microsoft.com/office/powerpoint/2010/main" val="3292250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p:txBody>
      </p:sp>
    </p:spTree>
    <p:extLst>
      <p:ext uri="{BB962C8B-B14F-4D97-AF65-F5344CB8AC3E}">
        <p14:creationId xmlns:p14="http://schemas.microsoft.com/office/powerpoint/2010/main" val="65996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r>
              <a:rPr lang="en-US" dirty="0"/>
              <a:t>Hudson Bay Uplift article</a:t>
            </a:r>
          </a:p>
          <a:p>
            <a:r>
              <a:rPr lang="en-US" dirty="0"/>
              <a:t>https://www.researchgate.net/figure/Contour-map-of-observed-CBN-vertical-rates-Preliminary-results-from-the-combination-of_fig3_286867540</a:t>
            </a:r>
          </a:p>
          <a:p>
            <a:endParaRPr lang="en-US" dirty="0"/>
          </a:p>
          <a:p>
            <a:r>
              <a:rPr lang="en-US" dirty="0"/>
              <a:t>GIA</a:t>
            </a:r>
          </a:p>
          <a:p>
            <a:endParaRPr lang="en-US" dirty="0"/>
          </a:p>
        </p:txBody>
      </p:sp>
    </p:spTree>
    <p:extLst>
      <p:ext uri="{BB962C8B-B14F-4D97-AF65-F5344CB8AC3E}">
        <p14:creationId xmlns:p14="http://schemas.microsoft.com/office/powerpoint/2010/main" val="348619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a:p>
            <a:r>
              <a:rPr lang="en-US" dirty="0"/>
              <a:t>GIA</a:t>
            </a:r>
          </a:p>
          <a:p>
            <a:endParaRPr lang="en-US" dirty="0"/>
          </a:p>
        </p:txBody>
      </p:sp>
    </p:spTree>
    <p:extLst>
      <p:ext uri="{BB962C8B-B14F-4D97-AF65-F5344CB8AC3E}">
        <p14:creationId xmlns:p14="http://schemas.microsoft.com/office/powerpoint/2010/main" val="2280824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p:txBody>
      </p:sp>
    </p:spTree>
    <p:extLst>
      <p:ext uri="{BB962C8B-B14F-4D97-AF65-F5344CB8AC3E}">
        <p14:creationId xmlns:p14="http://schemas.microsoft.com/office/powerpoint/2010/main" val="2154095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p:txBody>
      </p:sp>
    </p:spTree>
    <p:extLst>
      <p:ext uri="{BB962C8B-B14F-4D97-AF65-F5344CB8AC3E}">
        <p14:creationId xmlns:p14="http://schemas.microsoft.com/office/powerpoint/2010/main" val="2051691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p:txBody>
      </p:sp>
    </p:spTree>
    <p:extLst>
      <p:ext uri="{BB962C8B-B14F-4D97-AF65-F5344CB8AC3E}">
        <p14:creationId xmlns:p14="http://schemas.microsoft.com/office/powerpoint/2010/main" val="1711927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565062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927970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797610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161930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1972344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0416456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868917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892642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State Plane Coordinate System</a:t>
            </a:r>
          </a:p>
          <a:p>
            <a:r>
              <a:rPr lang="en-US" dirty="0"/>
              <a:t>https://geodesy.noaa.gov/SPCS/index.shtml</a:t>
            </a:r>
          </a:p>
          <a:p>
            <a:endParaRPr lang="en-US" dirty="0"/>
          </a:p>
          <a:p>
            <a:r>
              <a:rPr lang="en-US" dirty="0"/>
              <a:t>2022 Policy Changes</a:t>
            </a:r>
          </a:p>
          <a:p>
            <a:r>
              <a:rPr lang="en-US" dirty="0"/>
              <a:t>https://geodesy.noaa.gov/SPCS/draft-policy.shtml</a:t>
            </a:r>
          </a:p>
        </p:txBody>
      </p:sp>
    </p:spTree>
    <p:extLst>
      <p:ext uri="{BB962C8B-B14F-4D97-AF65-F5344CB8AC3E}">
        <p14:creationId xmlns:p14="http://schemas.microsoft.com/office/powerpoint/2010/main" val="3202800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State Plane Coordinate System</a:t>
            </a:r>
          </a:p>
          <a:p>
            <a:r>
              <a:rPr lang="en-US" dirty="0"/>
              <a:t>https://geodesy.noaa.gov/SPCS/index.shtml</a:t>
            </a:r>
          </a:p>
          <a:p>
            <a:endParaRPr lang="en-US" dirty="0"/>
          </a:p>
          <a:p>
            <a:r>
              <a:rPr lang="en-US" dirty="0"/>
              <a:t>2022 Policy Changes</a:t>
            </a:r>
          </a:p>
          <a:p>
            <a:r>
              <a:rPr lang="en-US" dirty="0"/>
              <a:t>https://geodesy.noaa.gov/SPCS/draft-policy.shtml</a:t>
            </a:r>
          </a:p>
        </p:txBody>
      </p:sp>
    </p:spTree>
    <p:extLst>
      <p:ext uri="{BB962C8B-B14F-4D97-AF65-F5344CB8AC3E}">
        <p14:creationId xmlns:p14="http://schemas.microsoft.com/office/powerpoint/2010/main" val="1166320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State Plane Coordinate System</a:t>
            </a:r>
          </a:p>
          <a:p>
            <a:r>
              <a:rPr lang="en-US" dirty="0"/>
              <a:t>https://geodesy.noaa.gov/SPCS/index.shtml</a:t>
            </a:r>
          </a:p>
          <a:p>
            <a:endParaRPr lang="en-US" dirty="0"/>
          </a:p>
          <a:p>
            <a:r>
              <a:rPr lang="en-US" dirty="0"/>
              <a:t>2022 Policy Changes</a:t>
            </a:r>
          </a:p>
          <a:p>
            <a:r>
              <a:rPr lang="en-US" dirty="0"/>
              <a:t>https://geodesy.noaa.gov/SPCS/draft-policy.shtml</a:t>
            </a:r>
          </a:p>
        </p:txBody>
      </p:sp>
    </p:spTree>
    <p:extLst>
      <p:ext uri="{BB962C8B-B14F-4D97-AF65-F5344CB8AC3E}">
        <p14:creationId xmlns:p14="http://schemas.microsoft.com/office/powerpoint/2010/main" val="3486436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1199422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209427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40045953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6726773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1372684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670996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957100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0073176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545845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0135112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582973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30546751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3583913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5392574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5167462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8234338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644410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3560717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4640912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5340129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6954465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248749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6126688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3026213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6823035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8482431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BOUNDARY ARC STONE 2 DE MD JU3851 https://www.ngs.noaa.gov/cgi-bin/ds_mark.prl?PidBox=JU3851</a:t>
            </a:r>
          </a:p>
          <a:p>
            <a:r>
              <a:rPr lang="en-US" dirty="0"/>
              <a:t>BUTTERMILK LX4113  https://www.ngs.noaa.gov/cgi-bin/ds_mark.prl?PidBox=LX4113</a:t>
            </a:r>
          </a:p>
          <a:p>
            <a:r>
              <a:rPr lang="en-US" dirty="0"/>
              <a:t>VAIL PASS AB2084 https://www.ngs.noaa.gov/cgi-bin/ds_mark.prl?PidBox=AB2084</a:t>
            </a:r>
          </a:p>
          <a:p>
            <a:r>
              <a:rPr lang="en-US" dirty="0"/>
              <a:t>CTMC https://www.ngs.noaa.gov/cgi-cors/corsage.prl?site=CTMC</a:t>
            </a:r>
          </a:p>
        </p:txBody>
      </p:sp>
    </p:spTree>
    <p:extLst>
      <p:ext uri="{BB962C8B-B14F-4D97-AF65-F5344CB8AC3E}">
        <p14:creationId xmlns:p14="http://schemas.microsoft.com/office/powerpoint/2010/main" val="19767371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9391132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3148115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6099048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7913507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8584413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907263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17982490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7353184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203974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9403914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1230530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4274646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6381650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6556713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873524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4561335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648279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a:t>
            </a:r>
            <a:r>
              <a:rPr lang="en-US" baseline="0" dirty="0"/>
              <a:t> 1807 Thomas Jefferson created the Survey of the Coast.  Ferdinand Hassler was later appointed the first superintendent and completed the first survey of New York Harbor.  Commerce from shipping has always been important and for safe shipping you need to know the bathymetry of the harbors.  To understand the bathymetry accurately requires you to know where the land is and the bathymetry relative to these points on land which is where geodesy comes in.  This is the reason why in 1878 the name was changed to the U.S. Coast and Geodetic Survey and remained in the name until it was combined with other agencies to form the National Oceanic and Atmospheric Administration.</a:t>
            </a:r>
            <a:endParaRPr lang="en-US" dirty="0"/>
          </a:p>
        </p:txBody>
      </p:sp>
    </p:spTree>
    <p:extLst>
      <p:ext uri="{BB962C8B-B14F-4D97-AF65-F5344CB8AC3E}">
        <p14:creationId xmlns:p14="http://schemas.microsoft.com/office/powerpoint/2010/main" val="25163980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502763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8339258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7142536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41534610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8825287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3628728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1438833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8786504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9463201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043653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a:t>
            </a:r>
            <a:r>
              <a:rPr lang="en-US" baseline="0" dirty="0" err="1"/>
              <a:t>orthometric</a:t>
            </a:r>
            <a:r>
              <a:rPr lang="en-US" baseline="0" dirty="0"/>
              <a:t>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p:txBody>
      </p:sp>
    </p:spTree>
    <p:extLst>
      <p:ext uri="{BB962C8B-B14F-4D97-AF65-F5344CB8AC3E}">
        <p14:creationId xmlns:p14="http://schemas.microsoft.com/office/powerpoint/2010/main" val="25684638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886177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05978"/>
            <a:ext cx="2057400" cy="4388646"/>
          </a:xfrm>
          <a:prstGeom prst="rect">
            <a:avLst/>
          </a:prstGeom>
        </p:spPr>
        <p:txBody>
          <a:bodyPr/>
          <a:lstStyle/>
          <a:p>
            <a:r>
              <a:t>Title Text</a:t>
            </a:r>
          </a:p>
        </p:txBody>
      </p:sp>
      <p:sp>
        <p:nvSpPr>
          <p:cNvPr id="102" name="Body Level One…"/>
          <p:cNvSpPr txBox="1">
            <a:spLocks noGrp="1"/>
          </p:cNvSpPr>
          <p:nvPr>
            <p:ph type="body" idx="1"/>
          </p:nvPr>
        </p:nvSpPr>
        <p:spPr>
          <a:xfrm>
            <a:off x="457200" y="205978"/>
            <a:ext cx="6019800" cy="43886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04786"/>
            <a:ext cx="3008314" cy="871539"/>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0"/>
            <a:ext cx="5486401" cy="425054"/>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67.png"/></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169.png"/><Relationship Id="rId4" Type="http://schemas.openxmlformats.org/officeDocument/2006/relationships/image" Target="../media/image168.png"/></Relationships>
</file>

<file path=ppt/slides/_rels/slide1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171.png"/><Relationship Id="rId4" Type="http://schemas.openxmlformats.org/officeDocument/2006/relationships/image" Target="../media/image170.png"/></Relationships>
</file>

<file path=ppt/slides/_rels/slide10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2.gi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jpe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gif"/><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gif"/></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6.gif"/><Relationship Id="rId4" Type="http://schemas.openxmlformats.org/officeDocument/2006/relationships/image" Target="../media/image55.gif"/></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5.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6.jpg"/><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69.wmf"/><Relationship Id="rId5" Type="http://schemas.openxmlformats.org/officeDocument/2006/relationships/oleObject" Target="../embeddings/oleObject2.bin"/><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geodesy.noaa.gov/library/pdfs/NOAA_SP_NOS_NGS_0013_v01_2018-03-06.pdf"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geodesy.noaa.gov/PUBS_LIB/NOAA_TR_NOS_NGS_0067.pdf" TargetMode="External"/><Relationship Id="rId5" Type="http://schemas.openxmlformats.org/officeDocument/2006/relationships/hyperlink" Target="https://geodesy.noaa.gov/library/pdfs/NOAA_TR_NOS_NGS_0064.pdf" TargetMode="External"/><Relationship Id="rId4" Type="http://schemas.openxmlformats.org/officeDocument/2006/relationships/hyperlink" Target="https://geodesy.noaa.gov/library/pdfs/NOAA_TR_NOS_NGS_0062.pdf"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jpeg"/><Relationship Id="rId7"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hyperlink" Target="https://arcg.is/05L1D1" TargetMode="External"/><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90.jpeg"/><Relationship Id="rId5" Type="http://schemas.microsoft.com/office/2007/relationships/hdphoto" Target="../media/hdphoto1.wdp"/><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hyperlink" Target="https://noaa.maps.arcgis.com/home/item.html?id=b34695d9c72e47bbb7f13d335b02ebde"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2.jpeg"/><Relationship Id="rId7" Type="http://schemas.openxmlformats.org/officeDocument/2006/relationships/hyperlink" Target="https://noaa.maps.arcgis.com/home/item.html?id=b56699b6834a43329dbf0ebe7933ff03"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43.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1.xml"/><Relationship Id="rId6" Type="http://schemas.openxmlformats.org/officeDocument/2006/relationships/hyperlink" Target="https://noaa.maps.arcgis.com/home/item.html?id=ce27f315e22b4998b857adc9ebeb8e1b"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d16e70b9f94425db3b747190fd57723"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796bb54c74b84b8e96ed9591290246b1" TargetMode="External"/><Relationship Id="rId9" Type="http://schemas.openxmlformats.org/officeDocument/2006/relationships/hyperlink" Target="https://noaa.maps.arcgis.com/home/item.html?id=e69a13673af84e57b4e9098661f8f71d" TargetMode="External"/><Relationship Id="rId14" Type="http://schemas.openxmlformats.org/officeDocument/2006/relationships/hyperlink" Target="https://noaa.maps.arcgis.com/home/item.html?id=c5d4f181f7ca468ca8032db0ec7a8900"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99.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100.png"/><Relationship Id="rId4" Type="http://schemas.openxmlformats.org/officeDocument/2006/relationships/image" Target="../media/image2.jpe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2.jpeg"/><Relationship Id="rId7" Type="http://schemas.openxmlformats.org/officeDocument/2006/relationships/image" Target="../media/image104.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 Id="rId9" Type="http://schemas.openxmlformats.org/officeDocument/2006/relationships/image" Target="../media/image106.jpe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3.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image" Target="../media/image110.jpe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7.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1.jpe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jpe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137.png"/><Relationship Id="rId4" Type="http://schemas.openxmlformats.org/officeDocument/2006/relationships/image" Target="../media/image136.jpe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1.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hyperlink" Target="http://www.bpelsg.ca.gov/laws/pls_act_unannotated.pdf"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44.jpg"/><Relationship Id="rId5" Type="http://schemas.openxmlformats.org/officeDocument/2006/relationships/image" Target="../media/image143.jpeg"/><Relationship Id="rId4" Type="http://schemas.openxmlformats.org/officeDocument/2006/relationships/image" Target="../media/image142.jpg"/></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48.png"/></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49.pn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50.png"/></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51.png"/></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52.pn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15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image" Target="../media/image156.png"/><Relationship Id="rId4" Type="http://schemas.openxmlformats.org/officeDocument/2006/relationships/image" Target="../media/image155.png"/></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158.png"/><Relationship Id="rId4" Type="http://schemas.openxmlformats.org/officeDocument/2006/relationships/image" Target="../media/image157.png"/></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160.png"/><Relationship Id="rId4" Type="http://schemas.openxmlformats.org/officeDocument/2006/relationships/image" Target="../media/image159.png"/></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163.jpg"/><Relationship Id="rId5" Type="http://schemas.openxmlformats.org/officeDocument/2006/relationships/image" Target="../media/image162.JPG"/><Relationship Id="rId4" Type="http://schemas.openxmlformats.org/officeDocument/2006/relationships/image" Target="../media/image161.jpg"/></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164.png"/></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65.png"/></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16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Title 1"/>
          <p:cNvSpPr txBox="1">
            <a:spLocks noGrp="1"/>
          </p:cNvSpPr>
          <p:nvPr>
            <p:ph type="title"/>
          </p:nvPr>
        </p:nvSpPr>
        <p:spPr>
          <a:xfrm>
            <a:off x="0" y="1655048"/>
            <a:ext cx="9144000" cy="1081277"/>
          </a:xfrm>
          <a:prstGeom prst="rect">
            <a:avLst/>
          </a:prstGeom>
        </p:spPr>
        <p:txBody>
          <a:bodyPr>
            <a:noAutofit/>
          </a:bodyPr>
          <a:lstStyle/>
          <a:p>
            <a:pPr defTabSz="438911">
              <a:defRPr sz="3455">
                <a:solidFill>
                  <a:srgbClr val="17375E"/>
                </a:solidFill>
                <a:latin typeface="Times New Roman"/>
                <a:ea typeface="Times New Roman"/>
                <a:cs typeface="Times New Roman"/>
                <a:sym typeface="Times New Roman"/>
              </a:defRPr>
            </a:pPr>
            <a:r>
              <a:rPr lang="en-US" sz="3200" b="1" dirty="0">
                <a:solidFill>
                  <a:srgbClr val="002E97"/>
                </a:solidFill>
                <a:latin typeface="Arial" panose="020B0604020202020204" pitchFamily="34" charset="0"/>
                <a:cs typeface="Arial" panose="020B0604020202020204" pitchFamily="34" charset="0"/>
              </a:rPr>
              <a:t>NSRS Maintenance and </a:t>
            </a:r>
            <a:br>
              <a:rPr lang="en-US" sz="3200" b="1" dirty="0">
                <a:solidFill>
                  <a:srgbClr val="002E97"/>
                </a:solidFill>
                <a:latin typeface="Arial" panose="020B0604020202020204" pitchFamily="34" charset="0"/>
                <a:cs typeface="Arial" panose="020B0604020202020204" pitchFamily="34" charset="0"/>
              </a:rPr>
            </a:br>
            <a:r>
              <a:rPr lang="en-US" sz="3200" b="1" dirty="0">
                <a:solidFill>
                  <a:srgbClr val="002E97"/>
                </a:solidFill>
                <a:latin typeface="Arial" panose="020B0604020202020204" pitchFamily="34" charset="0"/>
                <a:cs typeface="Arial" panose="020B0604020202020204" pitchFamily="34" charset="0"/>
              </a:rPr>
              <a:t>Modernization Efforts</a:t>
            </a:r>
            <a:endParaRPr sz="3200" b="1" dirty="0">
              <a:solidFill>
                <a:srgbClr val="002E97"/>
              </a:solidFill>
              <a:latin typeface="Arial" panose="020B0604020202020204" pitchFamily="34" charset="0"/>
              <a:cs typeface="Arial" panose="020B0604020202020204" pitchFamily="34" charset="0"/>
            </a:endParaRPr>
          </a:p>
        </p:txBody>
      </p:sp>
      <p:sp>
        <p:nvSpPr>
          <p:cNvPr id="115" name="TextBox 4"/>
          <p:cNvSpPr txBox="1"/>
          <p:nvPr/>
        </p:nvSpPr>
        <p:spPr>
          <a:xfrm>
            <a:off x="6276059" y="4095620"/>
            <a:ext cx="239103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sp>
        <p:nvSpPr>
          <p:cNvPr id="2" name="Slide Number Placeholder 1"/>
          <p:cNvSpPr>
            <a:spLocks noGrp="1"/>
          </p:cNvSpPr>
          <p:nvPr>
            <p:ph type="sldNum" sz="quarter" idx="2"/>
          </p:nvPr>
        </p:nvSpPr>
        <p:spPr/>
        <p:txBody>
          <a:bodyPr/>
          <a:lstStyle/>
          <a:p>
            <a:fld id="{86CB4B4D-7CA3-9044-876B-883B54F8677D}" type="slidenum">
              <a:rPr lang="en-US" smtClean="0"/>
              <a:t>1</a:t>
            </a:fld>
            <a:endParaRPr lang="en-US"/>
          </a:p>
        </p:txBody>
      </p:sp>
      <p:sp>
        <p:nvSpPr>
          <p:cNvPr id="6" name="TextBox 4"/>
          <p:cNvSpPr txBox="1"/>
          <p:nvPr/>
        </p:nvSpPr>
        <p:spPr>
          <a:xfrm>
            <a:off x="246923" y="4400232"/>
            <a:ext cx="1977463"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lang="en-US" dirty="0">
                <a:solidFill>
                  <a:srgbClr val="002E97"/>
                </a:solidFill>
                <a:latin typeface="Arial" panose="020B0604020202020204" pitchFamily="34" charset="0"/>
                <a:cs typeface="Arial" panose="020B0604020202020204" pitchFamily="34" charset="0"/>
              </a:rPr>
              <a:t>February 22, 2023</a:t>
            </a:r>
            <a:endParaRPr dirty="0">
              <a:solidFill>
                <a:srgbClr val="002E9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6E80237-8920-414F-8182-532F05708CB0}"/>
              </a:ext>
            </a:extLst>
          </p:cNvPr>
          <p:cNvSpPr txBox="1"/>
          <p:nvPr/>
        </p:nvSpPr>
        <p:spPr>
          <a:xfrm>
            <a:off x="2121341" y="2921949"/>
            <a:ext cx="490134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Rocky Mountain Surveyors Summit</a:t>
            </a:r>
          </a:p>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2023 Conference</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10</a:t>
            </a:fld>
            <a:endParaRPr lang="en-US"/>
          </a:p>
        </p:txBody>
      </p:sp>
      <p:sp>
        <p:nvSpPr>
          <p:cNvPr id="3" name="Rectangle 2">
            <a:extLst>
              <a:ext uri="{FF2B5EF4-FFF2-40B4-BE49-F238E27FC236}">
                <a16:creationId xmlns:a16="http://schemas.microsoft.com/office/drawing/2014/main" id="{37A6246A-EBB8-417E-872C-D5C8EBA084F6}"/>
              </a:ext>
            </a:extLst>
          </p:cNvPr>
          <p:cNvSpPr/>
          <p:nvPr/>
        </p:nvSpPr>
        <p:spPr>
          <a:xfrm>
            <a:off x="64008" y="1048557"/>
            <a:ext cx="9015984" cy="145609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 name="Rectangle 2">
            <a:extLst>
              <a:ext uri="{FF2B5EF4-FFF2-40B4-BE49-F238E27FC236}">
                <a16:creationId xmlns:a16="http://schemas.microsoft.com/office/drawing/2014/main" id="{F98452C7-304C-4217-9F36-71E8A05B2B1C}"/>
              </a:ext>
            </a:extLst>
          </p:cNvPr>
          <p:cNvSpPr txBox="1"/>
          <p:nvPr/>
        </p:nvSpPr>
        <p:spPr>
          <a:xfrm>
            <a:off x="687444" y="4569509"/>
            <a:ext cx="8605880"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https://geodesy.noaa.gov/web/science_edu/online_lessons/index.shtml</a:t>
            </a:r>
          </a:p>
        </p:txBody>
      </p:sp>
      <p:sp>
        <p:nvSpPr>
          <p:cNvPr id="5" name="TextBox 1">
            <a:extLst>
              <a:ext uri="{FF2B5EF4-FFF2-40B4-BE49-F238E27FC236}">
                <a16:creationId xmlns:a16="http://schemas.microsoft.com/office/drawing/2014/main" id="{695695E8-7499-46BD-862B-664A98F941F8}"/>
              </a:ext>
            </a:extLst>
          </p:cNvPr>
          <p:cNvSpPr txBox="1"/>
          <p:nvPr/>
        </p:nvSpPr>
        <p:spPr>
          <a:xfrm>
            <a:off x="1396773" y="402226"/>
            <a:ext cx="711989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NGS Resources</a:t>
            </a:r>
            <a:r>
              <a:rPr lang="en-US" sz="3600" dirty="0">
                <a:solidFill>
                  <a:srgbClr val="002E97"/>
                </a:solidFill>
                <a:latin typeface="Arial" panose="020B0604020202020204" pitchFamily="34" charset="0"/>
                <a:cs typeface="Arial" panose="020B0604020202020204" pitchFamily="34" charset="0"/>
              </a:rPr>
              <a:t> – Online Lessons</a:t>
            </a:r>
            <a:endParaRPr sz="3600" dirty="0">
              <a:solidFill>
                <a:srgbClr val="002E97"/>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63CD99A7-D159-4D04-BC64-13C3FB123816}"/>
              </a:ext>
            </a:extLst>
          </p:cNvPr>
          <p:cNvGrpSpPr/>
          <p:nvPr/>
        </p:nvGrpSpPr>
        <p:grpSpPr>
          <a:xfrm>
            <a:off x="174663" y="2592902"/>
            <a:ext cx="8795601" cy="1822323"/>
            <a:chOff x="220383" y="2528894"/>
            <a:chExt cx="8795601" cy="1822323"/>
          </a:xfrm>
        </p:grpSpPr>
        <p:pic>
          <p:nvPicPr>
            <p:cNvPr id="7" name="Picture 6">
              <a:extLst>
                <a:ext uri="{FF2B5EF4-FFF2-40B4-BE49-F238E27FC236}">
                  <a16:creationId xmlns:a16="http://schemas.microsoft.com/office/drawing/2014/main" id="{5F00C825-CC4B-4D62-932C-3797380300AF}"/>
                </a:ext>
              </a:extLst>
            </p:cNvPr>
            <p:cNvPicPr>
              <a:picLocks noChangeAspect="1"/>
            </p:cNvPicPr>
            <p:nvPr/>
          </p:nvPicPr>
          <p:blipFill>
            <a:blip r:embed="rId3"/>
            <a:stretch>
              <a:fillRect/>
            </a:stretch>
          </p:blipFill>
          <p:spPr>
            <a:xfrm>
              <a:off x="220383" y="2548534"/>
              <a:ext cx="5230188" cy="1778439"/>
            </a:xfrm>
            <a:prstGeom prst="rect">
              <a:avLst/>
            </a:prstGeom>
          </p:spPr>
        </p:pic>
        <p:pic>
          <p:nvPicPr>
            <p:cNvPr id="8" name="Picture 7">
              <a:extLst>
                <a:ext uri="{FF2B5EF4-FFF2-40B4-BE49-F238E27FC236}">
                  <a16:creationId xmlns:a16="http://schemas.microsoft.com/office/drawing/2014/main" id="{660AD353-5559-4DA1-A724-DAF693EF67EE}"/>
                </a:ext>
              </a:extLst>
            </p:cNvPr>
            <p:cNvPicPr>
              <a:picLocks noChangeAspect="1"/>
            </p:cNvPicPr>
            <p:nvPr/>
          </p:nvPicPr>
          <p:blipFill>
            <a:blip r:embed="rId4"/>
            <a:stretch>
              <a:fillRect/>
            </a:stretch>
          </p:blipFill>
          <p:spPr>
            <a:xfrm>
              <a:off x="5450571" y="2528894"/>
              <a:ext cx="3565413" cy="1822323"/>
            </a:xfrm>
            <a:prstGeom prst="rect">
              <a:avLst/>
            </a:prstGeom>
          </p:spPr>
        </p:pic>
      </p:grpSp>
      <p:pic>
        <p:nvPicPr>
          <p:cNvPr id="9" name="Picture 8">
            <a:extLst>
              <a:ext uri="{FF2B5EF4-FFF2-40B4-BE49-F238E27FC236}">
                <a16:creationId xmlns:a16="http://schemas.microsoft.com/office/drawing/2014/main" id="{87817DF5-9D36-4CEB-99D2-02129B7FE753}"/>
              </a:ext>
            </a:extLst>
          </p:cNvPr>
          <p:cNvPicPr>
            <a:picLocks noChangeAspect="1"/>
          </p:cNvPicPr>
          <p:nvPr/>
        </p:nvPicPr>
        <p:blipFill rotWithShape="1">
          <a:blip r:embed="rId5"/>
          <a:srcRect/>
          <a:stretch/>
        </p:blipFill>
        <p:spPr>
          <a:xfrm>
            <a:off x="168618" y="1081919"/>
            <a:ext cx="5770958" cy="1295521"/>
          </a:xfrm>
          <a:prstGeom prst="rect">
            <a:avLst/>
          </a:prstGeom>
        </p:spPr>
      </p:pic>
    </p:spTree>
    <p:extLst>
      <p:ext uri="{BB962C8B-B14F-4D97-AF65-F5344CB8AC3E}">
        <p14:creationId xmlns:p14="http://schemas.microsoft.com/office/powerpoint/2010/main" val="2050713323"/>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89577" y="4828596"/>
            <a:ext cx="260186" cy="239609"/>
          </a:xfrm>
        </p:spPr>
        <p:txBody>
          <a:bodyPr/>
          <a:lstStyle/>
          <a:p>
            <a:fld id="{86CB4B4D-7CA3-9044-876B-883B54F8677D}" type="slidenum">
              <a:rPr lang="en-US" smtClean="0"/>
              <a:t>100</a:t>
            </a:fld>
            <a:endParaRPr lang="en-US" dirty="0"/>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412376"/>
            <a:ext cx="9143999" cy="475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err="1">
                <a:solidFill>
                  <a:srgbClr val="002E97"/>
                </a:solidFill>
                <a:latin typeface="Arial" panose="020B0604020202020204" pitchFamily="34" charset="0"/>
                <a:cs typeface="Arial" panose="020B0604020202020204" pitchFamily="34" charset="0"/>
              </a:rPr>
              <a:t>Ht</a:t>
            </a:r>
            <a:r>
              <a:rPr lang="en-US" altLang="en-US" sz="2400" dirty="0">
                <a:solidFill>
                  <a:srgbClr val="002E97"/>
                </a:solidFill>
                <a:latin typeface="Arial" panose="020B0604020202020204" pitchFamily="34" charset="0"/>
                <a:cs typeface="Arial" panose="020B0604020202020204" pitchFamily="34" charset="0"/>
              </a:rPr>
              <a:t> Mod Example GPS3514 PIKES PEAK 2017</a:t>
            </a:r>
          </a:p>
        </p:txBody>
      </p:sp>
      <p:pic>
        <p:nvPicPr>
          <p:cNvPr id="3" name="Picture 2">
            <a:extLst>
              <a:ext uri="{FF2B5EF4-FFF2-40B4-BE49-F238E27FC236}">
                <a16:creationId xmlns:a16="http://schemas.microsoft.com/office/drawing/2014/main" id="{FD9B1D4F-7D5A-4617-971D-6A3D74B4BA47}"/>
              </a:ext>
            </a:extLst>
          </p:cNvPr>
          <p:cNvPicPr>
            <a:picLocks noChangeAspect="1"/>
          </p:cNvPicPr>
          <p:nvPr/>
        </p:nvPicPr>
        <p:blipFill>
          <a:blip r:embed="rId4"/>
          <a:stretch>
            <a:fillRect/>
          </a:stretch>
        </p:blipFill>
        <p:spPr>
          <a:xfrm>
            <a:off x="0" y="979949"/>
            <a:ext cx="9144000" cy="4163551"/>
          </a:xfrm>
          <a:prstGeom prst="rect">
            <a:avLst/>
          </a:prstGeom>
        </p:spPr>
      </p:pic>
    </p:spTree>
    <p:extLst>
      <p:ext uri="{BB962C8B-B14F-4D97-AF65-F5344CB8AC3E}">
        <p14:creationId xmlns:p14="http://schemas.microsoft.com/office/powerpoint/2010/main" val="668041853"/>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89577" y="4828596"/>
            <a:ext cx="260186" cy="239609"/>
          </a:xfrm>
        </p:spPr>
        <p:txBody>
          <a:bodyPr/>
          <a:lstStyle/>
          <a:p>
            <a:fld id="{86CB4B4D-7CA3-9044-876B-883B54F8677D}" type="slidenum">
              <a:rPr lang="en-US" smtClean="0"/>
              <a:t>101</a:t>
            </a:fld>
            <a:endParaRPr lang="en-US" dirty="0"/>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412376"/>
            <a:ext cx="9143999" cy="475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err="1">
                <a:solidFill>
                  <a:srgbClr val="002E97"/>
                </a:solidFill>
                <a:latin typeface="Arial" panose="020B0604020202020204" pitchFamily="34" charset="0"/>
                <a:cs typeface="Arial" panose="020B0604020202020204" pitchFamily="34" charset="0"/>
              </a:rPr>
              <a:t>Ht</a:t>
            </a:r>
            <a:r>
              <a:rPr lang="en-US" altLang="en-US" sz="2400" dirty="0">
                <a:solidFill>
                  <a:srgbClr val="002E97"/>
                </a:solidFill>
                <a:latin typeface="Arial" panose="020B0604020202020204" pitchFamily="34" charset="0"/>
                <a:cs typeface="Arial" panose="020B0604020202020204" pitchFamily="34" charset="0"/>
              </a:rPr>
              <a:t> Mod Example GPS3514 PIKES PEAK 2017</a:t>
            </a:r>
          </a:p>
        </p:txBody>
      </p:sp>
      <p:pic>
        <p:nvPicPr>
          <p:cNvPr id="3" name="Picture 2">
            <a:extLst>
              <a:ext uri="{FF2B5EF4-FFF2-40B4-BE49-F238E27FC236}">
                <a16:creationId xmlns:a16="http://schemas.microsoft.com/office/drawing/2014/main" id="{F1800880-53D6-4D18-BFA3-0B29ADB294AF}"/>
              </a:ext>
            </a:extLst>
          </p:cNvPr>
          <p:cNvPicPr>
            <a:picLocks noChangeAspect="1"/>
          </p:cNvPicPr>
          <p:nvPr/>
        </p:nvPicPr>
        <p:blipFill>
          <a:blip r:embed="rId4"/>
          <a:stretch>
            <a:fillRect/>
          </a:stretch>
        </p:blipFill>
        <p:spPr>
          <a:xfrm>
            <a:off x="3171551" y="1066800"/>
            <a:ext cx="5802120" cy="3221476"/>
          </a:xfrm>
          <a:prstGeom prst="rect">
            <a:avLst/>
          </a:prstGeom>
        </p:spPr>
      </p:pic>
      <p:pic>
        <p:nvPicPr>
          <p:cNvPr id="4" name="Picture 3">
            <a:extLst>
              <a:ext uri="{FF2B5EF4-FFF2-40B4-BE49-F238E27FC236}">
                <a16:creationId xmlns:a16="http://schemas.microsoft.com/office/drawing/2014/main" id="{B43BCA7B-B427-4725-816B-70F75FC77434}"/>
              </a:ext>
            </a:extLst>
          </p:cNvPr>
          <p:cNvPicPr>
            <a:picLocks noChangeAspect="1"/>
          </p:cNvPicPr>
          <p:nvPr/>
        </p:nvPicPr>
        <p:blipFill>
          <a:blip r:embed="rId5"/>
          <a:stretch>
            <a:fillRect/>
          </a:stretch>
        </p:blipFill>
        <p:spPr>
          <a:xfrm>
            <a:off x="101925" y="1066801"/>
            <a:ext cx="3019649" cy="3221476"/>
          </a:xfrm>
          <a:prstGeom prst="rect">
            <a:avLst/>
          </a:prstGeom>
        </p:spPr>
      </p:pic>
    </p:spTree>
    <p:extLst>
      <p:ext uri="{BB962C8B-B14F-4D97-AF65-F5344CB8AC3E}">
        <p14:creationId xmlns:p14="http://schemas.microsoft.com/office/powerpoint/2010/main" val="625692579"/>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89577" y="4828596"/>
            <a:ext cx="260186" cy="239609"/>
          </a:xfrm>
        </p:spPr>
        <p:txBody>
          <a:bodyPr/>
          <a:lstStyle/>
          <a:p>
            <a:fld id="{86CB4B4D-7CA3-9044-876B-883B54F8677D}" type="slidenum">
              <a:rPr lang="en-US" smtClean="0"/>
              <a:t>102</a:t>
            </a:fld>
            <a:endParaRPr lang="en-US" dirty="0"/>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412376"/>
            <a:ext cx="9143999" cy="475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err="1">
                <a:solidFill>
                  <a:srgbClr val="002E97"/>
                </a:solidFill>
                <a:latin typeface="Arial" panose="020B0604020202020204" pitchFamily="34" charset="0"/>
                <a:cs typeface="Arial" panose="020B0604020202020204" pitchFamily="34" charset="0"/>
              </a:rPr>
              <a:t>Ht</a:t>
            </a:r>
            <a:r>
              <a:rPr lang="en-US" altLang="en-US" sz="2400" dirty="0">
                <a:solidFill>
                  <a:srgbClr val="002E97"/>
                </a:solidFill>
                <a:latin typeface="Arial" panose="020B0604020202020204" pitchFamily="34" charset="0"/>
                <a:cs typeface="Arial" panose="020B0604020202020204" pitchFamily="34" charset="0"/>
              </a:rPr>
              <a:t> Mod Example GPS3514 PIKES PEAK 2017</a:t>
            </a:r>
          </a:p>
        </p:txBody>
      </p:sp>
      <p:sp>
        <p:nvSpPr>
          <p:cNvPr id="5" name="Title 1">
            <a:extLst>
              <a:ext uri="{FF2B5EF4-FFF2-40B4-BE49-F238E27FC236}">
                <a16:creationId xmlns:a16="http://schemas.microsoft.com/office/drawing/2014/main" id="{F0470468-F06C-4BE6-9524-042E64B012B9}"/>
              </a:ext>
            </a:extLst>
          </p:cNvPr>
          <p:cNvSpPr txBox="1">
            <a:spLocks/>
          </p:cNvSpPr>
          <p:nvPr/>
        </p:nvSpPr>
        <p:spPr>
          <a:xfrm>
            <a:off x="1" y="2397704"/>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a:solidFill>
                  <a:srgbClr val="002E97"/>
                </a:solidFill>
                <a:latin typeface="Arial" panose="020B0604020202020204" pitchFamily="34" charset="0"/>
                <a:cs typeface="Arial" panose="020B0604020202020204" pitchFamily="34" charset="0"/>
              </a:rPr>
              <a:t>OP Tool Demo</a:t>
            </a:r>
          </a:p>
        </p:txBody>
      </p:sp>
    </p:spTree>
    <p:extLst>
      <p:ext uri="{BB962C8B-B14F-4D97-AF65-F5344CB8AC3E}">
        <p14:creationId xmlns:p14="http://schemas.microsoft.com/office/powerpoint/2010/main" val="1878179716"/>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89577" y="4828596"/>
            <a:ext cx="260186" cy="239609"/>
          </a:xfrm>
        </p:spPr>
        <p:txBody>
          <a:bodyPr/>
          <a:lstStyle/>
          <a:p>
            <a:fld id="{86CB4B4D-7CA3-9044-876B-883B54F8677D}" type="slidenum">
              <a:rPr lang="en-US" smtClean="0"/>
              <a:t>103</a:t>
            </a:fld>
            <a:endParaRPr lang="en-US" dirty="0"/>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412376"/>
            <a:ext cx="9143999" cy="475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err="1">
                <a:solidFill>
                  <a:srgbClr val="002E97"/>
                </a:solidFill>
                <a:latin typeface="Arial" panose="020B0604020202020204" pitchFamily="34" charset="0"/>
                <a:cs typeface="Arial" panose="020B0604020202020204" pitchFamily="34" charset="0"/>
              </a:rPr>
              <a:t>Ht</a:t>
            </a:r>
            <a:r>
              <a:rPr lang="en-US" altLang="en-US" sz="2400" dirty="0">
                <a:solidFill>
                  <a:srgbClr val="002E97"/>
                </a:solidFill>
                <a:latin typeface="Arial" panose="020B0604020202020204" pitchFamily="34" charset="0"/>
                <a:cs typeface="Arial" panose="020B0604020202020204" pitchFamily="34" charset="0"/>
              </a:rPr>
              <a:t> Mod Example Vail Survey</a:t>
            </a:r>
          </a:p>
        </p:txBody>
      </p:sp>
      <p:sp>
        <p:nvSpPr>
          <p:cNvPr id="5" name="Title 1">
            <a:extLst>
              <a:ext uri="{FF2B5EF4-FFF2-40B4-BE49-F238E27FC236}">
                <a16:creationId xmlns:a16="http://schemas.microsoft.com/office/drawing/2014/main" id="{F0470468-F06C-4BE6-9524-042E64B012B9}"/>
              </a:ext>
            </a:extLst>
          </p:cNvPr>
          <p:cNvSpPr txBox="1">
            <a:spLocks/>
          </p:cNvSpPr>
          <p:nvPr/>
        </p:nvSpPr>
        <p:spPr>
          <a:xfrm>
            <a:off x="67457" y="4460786"/>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a:solidFill>
                  <a:srgbClr val="002E97"/>
                </a:solidFill>
                <a:latin typeface="Arial" panose="020B0604020202020204" pitchFamily="34" charset="0"/>
                <a:cs typeface="Arial" panose="020B0604020202020204" pitchFamily="34" charset="0"/>
              </a:rPr>
              <a:t>Matt Nichols, Survey Systems</a:t>
            </a:r>
          </a:p>
        </p:txBody>
      </p:sp>
      <p:pic>
        <p:nvPicPr>
          <p:cNvPr id="4" name="Picture 3">
            <a:extLst>
              <a:ext uri="{FF2B5EF4-FFF2-40B4-BE49-F238E27FC236}">
                <a16:creationId xmlns:a16="http://schemas.microsoft.com/office/drawing/2014/main" id="{387B6642-4854-4217-BC9C-44E18CD411E9}"/>
              </a:ext>
            </a:extLst>
          </p:cNvPr>
          <p:cNvPicPr>
            <a:picLocks noChangeAspect="1"/>
          </p:cNvPicPr>
          <p:nvPr/>
        </p:nvPicPr>
        <p:blipFill>
          <a:blip r:embed="rId4"/>
          <a:stretch>
            <a:fillRect/>
          </a:stretch>
        </p:blipFill>
        <p:spPr>
          <a:xfrm>
            <a:off x="6445772" y="887503"/>
            <a:ext cx="2518346" cy="3574795"/>
          </a:xfrm>
          <a:prstGeom prst="rect">
            <a:avLst/>
          </a:prstGeom>
        </p:spPr>
      </p:pic>
      <p:pic>
        <p:nvPicPr>
          <p:cNvPr id="6" name="Picture 5">
            <a:extLst>
              <a:ext uri="{FF2B5EF4-FFF2-40B4-BE49-F238E27FC236}">
                <a16:creationId xmlns:a16="http://schemas.microsoft.com/office/drawing/2014/main" id="{ECFF3153-04DC-4155-99B6-264E91B781C7}"/>
              </a:ext>
            </a:extLst>
          </p:cNvPr>
          <p:cNvPicPr>
            <a:picLocks noChangeAspect="1"/>
          </p:cNvPicPr>
          <p:nvPr/>
        </p:nvPicPr>
        <p:blipFill>
          <a:blip r:embed="rId5"/>
          <a:stretch>
            <a:fillRect/>
          </a:stretch>
        </p:blipFill>
        <p:spPr>
          <a:xfrm>
            <a:off x="67457" y="887503"/>
            <a:ext cx="6312523" cy="3550794"/>
          </a:xfrm>
          <a:prstGeom prst="rect">
            <a:avLst/>
          </a:prstGeom>
        </p:spPr>
      </p:pic>
    </p:spTree>
    <p:extLst>
      <p:ext uri="{BB962C8B-B14F-4D97-AF65-F5344CB8AC3E}">
        <p14:creationId xmlns:p14="http://schemas.microsoft.com/office/powerpoint/2010/main" val="3401232896"/>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21934" y="3023820"/>
            <a:ext cx="2515531" cy="1880364"/>
            <a:chOff x="436116" y="2273550"/>
            <a:chExt cx="2515531" cy="1480654"/>
          </a:xfrm>
        </p:grpSpPr>
        <p:sp>
          <p:nvSpPr>
            <p:cNvPr id="205" name="TextBox 1"/>
            <p:cNvSpPr txBox="1"/>
            <p:nvPr/>
          </p:nvSpPr>
          <p:spPr>
            <a:xfrm>
              <a:off x="436116" y="2273550"/>
              <a:ext cx="2426303"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Questions?</a:t>
              </a:r>
            </a:p>
          </p:txBody>
        </p:sp>
        <p:sp>
          <p:nvSpPr>
            <p:cNvPr id="206" name="TextBox 3"/>
            <p:cNvSpPr txBox="1"/>
            <p:nvPr/>
          </p:nvSpPr>
          <p:spPr>
            <a:xfrm>
              <a:off x="590542" y="2552522"/>
              <a:ext cx="2361105" cy="290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endParaRPr lang="en-US" dirty="0">
                <a:solidFill>
                  <a:srgbClr val="002E97"/>
                </a:solidFill>
              </a:endParaRPr>
            </a:p>
          </p:txBody>
        </p:sp>
        <p:sp>
          <p:nvSpPr>
            <p:cNvPr id="207" name="TextBox 4"/>
            <p:cNvSpPr txBox="1"/>
            <p:nvPr/>
          </p:nvSpPr>
          <p:spPr>
            <a:xfrm>
              <a:off x="471381" y="3245264"/>
              <a:ext cx="2391038"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grpSp>
      <p:pic>
        <p:nvPicPr>
          <p:cNvPr id="208" name="C:\Users\Brian.Shaw\Desktop\combined_dov.png" descr="C:\Users\Brian.Shaw\Desktop\combined_dov.png"/>
          <p:cNvPicPr>
            <a:picLocks noChangeAspect="1"/>
          </p:cNvPicPr>
          <p:nvPr/>
        </p:nvPicPr>
        <p:blipFill>
          <a:blip r:embed="rId3">
            <a:extLst/>
          </a:blip>
          <a:stretch>
            <a:fillRect/>
          </a:stretch>
        </p:blipFill>
        <p:spPr>
          <a:xfrm>
            <a:off x="3260561" y="714651"/>
            <a:ext cx="5749236" cy="4328461"/>
          </a:xfrm>
          <a:prstGeom prst="rect">
            <a:avLst/>
          </a:prstGeom>
          <a:ln w="12700">
            <a:miter lim="400000"/>
          </a:ln>
        </p:spPr>
      </p:pic>
      <p:sp>
        <p:nvSpPr>
          <p:cNvPr id="209" name="Magnitude of the Deflection of the Vertical"/>
          <p:cNvSpPr txBox="1"/>
          <p:nvPr/>
        </p:nvSpPr>
        <p:spPr>
          <a:xfrm>
            <a:off x="4122943" y="381910"/>
            <a:ext cx="367824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rPr dirty="0">
                <a:solidFill>
                  <a:srgbClr val="002E97"/>
                </a:solidFill>
              </a:rPr>
              <a:t>Magnitude of the Deflection of the Vertical</a:t>
            </a:r>
          </a:p>
        </p:txBody>
      </p:sp>
      <p:sp>
        <p:nvSpPr>
          <p:cNvPr id="3" name="Slide Number Placeholder 2"/>
          <p:cNvSpPr>
            <a:spLocks noGrp="1"/>
          </p:cNvSpPr>
          <p:nvPr>
            <p:ph type="sldNum" sz="quarter" idx="2"/>
          </p:nvPr>
        </p:nvSpPr>
        <p:spPr/>
        <p:txBody>
          <a:bodyPr/>
          <a:lstStyle/>
          <a:p>
            <a:fld id="{86CB4B4D-7CA3-9044-876B-883B54F8677D}" type="slidenum">
              <a:rPr lang="en-US" smtClean="0"/>
              <a:t>104</a:t>
            </a:fld>
            <a:endParaRPr lang="en-US"/>
          </a:p>
        </p:txBody>
      </p:sp>
      <p:pic>
        <p:nvPicPr>
          <p:cNvPr id="9" name="Picture 8">
            <a:extLst>
              <a:ext uri="{FF2B5EF4-FFF2-40B4-BE49-F238E27FC236}">
                <a16:creationId xmlns:a16="http://schemas.microsoft.com/office/drawing/2014/main" id="{76D0EBF3-41A0-4153-B398-B441D6E69C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779" y="486842"/>
            <a:ext cx="2480266" cy="2026559"/>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993924" y="4638695"/>
            <a:ext cx="649793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p:txBody>
      </p:sp>
      <p:sp>
        <p:nvSpPr>
          <p:cNvPr id="2" name="Slide Number Placeholder 1"/>
          <p:cNvSpPr>
            <a:spLocks noGrp="1"/>
          </p:cNvSpPr>
          <p:nvPr>
            <p:ph type="sldNum" sz="quarter" idx="2"/>
          </p:nvPr>
        </p:nvSpPr>
        <p:spPr/>
        <p:txBody>
          <a:bodyPr/>
          <a:lstStyle/>
          <a:p>
            <a:fld id="{86CB4B4D-7CA3-9044-876B-883B54F8677D}" type="slidenum">
              <a:rPr lang="en-US" smtClean="0"/>
              <a:t>11</a:t>
            </a:fld>
            <a:endParaRPr lang="en-US"/>
          </a:p>
        </p:txBody>
      </p:sp>
      <p:sp>
        <p:nvSpPr>
          <p:cNvPr id="5" name="TextBox 1">
            <a:extLst>
              <a:ext uri="{FF2B5EF4-FFF2-40B4-BE49-F238E27FC236}">
                <a16:creationId xmlns:a16="http://schemas.microsoft.com/office/drawing/2014/main" id="{46932DE2-4922-46A2-88C5-A12D928A5C7F}"/>
              </a:ext>
            </a:extLst>
          </p:cNvPr>
          <p:cNvSpPr txBox="1"/>
          <p:nvPr/>
        </p:nvSpPr>
        <p:spPr>
          <a:xfrm>
            <a:off x="1055640" y="433004"/>
            <a:ext cx="7018907"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dirty="0">
                <a:solidFill>
                  <a:srgbClr val="002E97"/>
                </a:solidFill>
                <a:latin typeface="Arial" panose="020B0604020202020204" pitchFamily="34" charset="0"/>
                <a:cs typeface="Arial" panose="020B0604020202020204" pitchFamily="34" charset="0"/>
              </a:rPr>
              <a:t>NGS Resources</a:t>
            </a:r>
            <a:r>
              <a:rPr lang="en-US" sz="3200" dirty="0">
                <a:solidFill>
                  <a:srgbClr val="002E97"/>
                </a:solidFill>
                <a:latin typeface="Arial" panose="020B0604020202020204" pitchFamily="34" charset="0"/>
                <a:cs typeface="Arial" panose="020B0604020202020204" pitchFamily="34" charset="0"/>
              </a:rPr>
              <a:t> – Educational Videos</a:t>
            </a:r>
            <a:endParaRPr sz="3200" dirty="0">
              <a:solidFill>
                <a:srgbClr val="002E97"/>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D2A6145-284C-434E-AB06-EB33B7B489A3}"/>
              </a:ext>
            </a:extLst>
          </p:cNvPr>
          <p:cNvPicPr>
            <a:picLocks noChangeAspect="1"/>
          </p:cNvPicPr>
          <p:nvPr/>
        </p:nvPicPr>
        <p:blipFill>
          <a:blip r:embed="rId3"/>
          <a:stretch>
            <a:fillRect/>
          </a:stretch>
        </p:blipFill>
        <p:spPr>
          <a:xfrm>
            <a:off x="1724381" y="978852"/>
            <a:ext cx="5695238" cy="1009524"/>
          </a:xfrm>
          <a:prstGeom prst="rect">
            <a:avLst/>
          </a:prstGeom>
        </p:spPr>
      </p:pic>
      <p:pic>
        <p:nvPicPr>
          <p:cNvPr id="7" name="Picture 6">
            <a:extLst>
              <a:ext uri="{FF2B5EF4-FFF2-40B4-BE49-F238E27FC236}">
                <a16:creationId xmlns:a16="http://schemas.microsoft.com/office/drawing/2014/main" id="{F0802DBA-50EA-4A4A-9037-0DE5A7E00DAE}"/>
              </a:ext>
            </a:extLst>
          </p:cNvPr>
          <p:cNvPicPr>
            <a:picLocks noChangeAspect="1"/>
          </p:cNvPicPr>
          <p:nvPr/>
        </p:nvPicPr>
        <p:blipFill>
          <a:blip r:embed="rId4"/>
          <a:stretch>
            <a:fillRect/>
          </a:stretch>
        </p:blipFill>
        <p:spPr>
          <a:xfrm>
            <a:off x="286261" y="2055529"/>
            <a:ext cx="4329327" cy="2583165"/>
          </a:xfrm>
          <a:prstGeom prst="rect">
            <a:avLst/>
          </a:prstGeom>
        </p:spPr>
      </p:pic>
      <p:pic>
        <p:nvPicPr>
          <p:cNvPr id="8" name="Picture 7">
            <a:extLst>
              <a:ext uri="{FF2B5EF4-FFF2-40B4-BE49-F238E27FC236}">
                <a16:creationId xmlns:a16="http://schemas.microsoft.com/office/drawing/2014/main" id="{6A5507F0-96A4-4D86-9E15-41FEE2FC23B9}"/>
              </a:ext>
            </a:extLst>
          </p:cNvPr>
          <p:cNvPicPr>
            <a:picLocks noChangeAspect="1"/>
          </p:cNvPicPr>
          <p:nvPr/>
        </p:nvPicPr>
        <p:blipFill>
          <a:blip r:embed="rId5"/>
          <a:stretch>
            <a:fillRect/>
          </a:stretch>
        </p:blipFill>
        <p:spPr>
          <a:xfrm>
            <a:off x="4789324" y="2055529"/>
            <a:ext cx="3988916" cy="2584554"/>
          </a:xfrm>
          <a:prstGeom prst="rect">
            <a:avLst/>
          </a:prstGeom>
        </p:spPr>
      </p:pic>
    </p:spTree>
    <p:extLst>
      <p:ext uri="{BB962C8B-B14F-4D97-AF65-F5344CB8AC3E}">
        <p14:creationId xmlns:p14="http://schemas.microsoft.com/office/powerpoint/2010/main" val="360328129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142429-D5DF-49CB-900A-D74C716B4DE1}"/>
              </a:ext>
            </a:extLst>
          </p:cNvPr>
          <p:cNvSpPr/>
          <p:nvPr/>
        </p:nvSpPr>
        <p:spPr>
          <a:xfrm>
            <a:off x="64008" y="1048557"/>
            <a:ext cx="9015984" cy="145609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 name="Rectangle 2"/>
          <p:cNvSpPr txBox="1"/>
          <p:nvPr/>
        </p:nvSpPr>
        <p:spPr>
          <a:xfrm>
            <a:off x="687444" y="4569509"/>
            <a:ext cx="6993259"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https://geodesy.noaa.gov/web/science_edu/online_lessons/index.shtml</a:t>
            </a:r>
          </a:p>
        </p:txBody>
      </p:sp>
      <p:sp>
        <p:nvSpPr>
          <p:cNvPr id="2" name="Slide Number Placeholder 1"/>
          <p:cNvSpPr>
            <a:spLocks noGrp="1"/>
          </p:cNvSpPr>
          <p:nvPr>
            <p:ph type="sldNum" sz="quarter" idx="2"/>
          </p:nvPr>
        </p:nvSpPr>
        <p:spPr/>
        <p:txBody>
          <a:bodyPr/>
          <a:lstStyle/>
          <a:p>
            <a:fld id="{86CB4B4D-7CA3-9044-876B-883B54F8677D}" type="slidenum">
              <a:rPr lang="en-US" smtClean="0"/>
              <a:t>12</a:t>
            </a:fld>
            <a:endParaRPr lang="en-US"/>
          </a:p>
        </p:txBody>
      </p:sp>
      <p:sp>
        <p:nvSpPr>
          <p:cNvPr id="5" name="TextBox 1">
            <a:extLst>
              <a:ext uri="{FF2B5EF4-FFF2-40B4-BE49-F238E27FC236}">
                <a16:creationId xmlns:a16="http://schemas.microsoft.com/office/drawing/2014/main" id="{4A23CC6E-853E-4F16-AF7A-CE78A3E6A055}"/>
              </a:ext>
            </a:extLst>
          </p:cNvPr>
          <p:cNvSpPr txBox="1"/>
          <p:nvPr/>
        </p:nvSpPr>
        <p:spPr>
          <a:xfrm>
            <a:off x="1787905" y="431489"/>
            <a:ext cx="5568189"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2800" dirty="0">
                <a:solidFill>
                  <a:srgbClr val="002E97"/>
                </a:solidFill>
                <a:latin typeface="Arial" panose="020B0604020202020204" pitchFamily="34" charset="0"/>
                <a:cs typeface="Arial" panose="020B0604020202020204" pitchFamily="34" charset="0"/>
              </a:rPr>
              <a:t>NGS Resources</a:t>
            </a:r>
            <a:r>
              <a:rPr lang="en-US" sz="2800" dirty="0">
                <a:solidFill>
                  <a:srgbClr val="002E97"/>
                </a:solidFill>
                <a:latin typeface="Arial" panose="020B0604020202020204" pitchFamily="34" charset="0"/>
                <a:cs typeface="Arial" panose="020B0604020202020204" pitchFamily="34" charset="0"/>
              </a:rPr>
              <a:t> – Online Lessons</a:t>
            </a:r>
            <a:endParaRPr sz="2800" dirty="0">
              <a:solidFill>
                <a:srgbClr val="002E97"/>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CB33251-885A-43CF-B17C-ABA0A2545E14}"/>
              </a:ext>
            </a:extLst>
          </p:cNvPr>
          <p:cNvPicPr>
            <a:picLocks noChangeAspect="1"/>
          </p:cNvPicPr>
          <p:nvPr/>
        </p:nvPicPr>
        <p:blipFill rotWithShape="1">
          <a:blip r:embed="rId3"/>
          <a:srcRect t="53545" r="50694"/>
          <a:stretch/>
        </p:blipFill>
        <p:spPr>
          <a:xfrm>
            <a:off x="6089904" y="1081919"/>
            <a:ext cx="2774740" cy="956558"/>
          </a:xfrm>
          <a:prstGeom prst="rect">
            <a:avLst/>
          </a:prstGeom>
        </p:spPr>
      </p:pic>
      <p:grpSp>
        <p:nvGrpSpPr>
          <p:cNvPr id="12" name="Group 11">
            <a:extLst>
              <a:ext uri="{FF2B5EF4-FFF2-40B4-BE49-F238E27FC236}">
                <a16:creationId xmlns:a16="http://schemas.microsoft.com/office/drawing/2014/main" id="{5BE26A63-461A-418F-9CBF-7350988E9481}"/>
              </a:ext>
            </a:extLst>
          </p:cNvPr>
          <p:cNvGrpSpPr/>
          <p:nvPr/>
        </p:nvGrpSpPr>
        <p:grpSpPr>
          <a:xfrm>
            <a:off x="174663" y="2592902"/>
            <a:ext cx="8795601" cy="1822323"/>
            <a:chOff x="220383" y="2528894"/>
            <a:chExt cx="8795601" cy="1822323"/>
          </a:xfrm>
        </p:grpSpPr>
        <p:pic>
          <p:nvPicPr>
            <p:cNvPr id="7" name="Picture 6">
              <a:extLst>
                <a:ext uri="{FF2B5EF4-FFF2-40B4-BE49-F238E27FC236}">
                  <a16:creationId xmlns:a16="http://schemas.microsoft.com/office/drawing/2014/main" id="{0424FABA-DD37-4AF5-AE5C-C1FF62C09E5C}"/>
                </a:ext>
              </a:extLst>
            </p:cNvPr>
            <p:cNvPicPr>
              <a:picLocks noChangeAspect="1"/>
            </p:cNvPicPr>
            <p:nvPr/>
          </p:nvPicPr>
          <p:blipFill>
            <a:blip r:embed="rId4"/>
            <a:stretch>
              <a:fillRect/>
            </a:stretch>
          </p:blipFill>
          <p:spPr>
            <a:xfrm>
              <a:off x="220383" y="2548534"/>
              <a:ext cx="5230188" cy="1778439"/>
            </a:xfrm>
            <a:prstGeom prst="rect">
              <a:avLst/>
            </a:prstGeom>
          </p:spPr>
        </p:pic>
        <p:pic>
          <p:nvPicPr>
            <p:cNvPr id="8" name="Picture 7">
              <a:extLst>
                <a:ext uri="{FF2B5EF4-FFF2-40B4-BE49-F238E27FC236}">
                  <a16:creationId xmlns:a16="http://schemas.microsoft.com/office/drawing/2014/main" id="{6545FA56-22A8-42E1-BC67-15B50F351B7A}"/>
                </a:ext>
              </a:extLst>
            </p:cNvPr>
            <p:cNvPicPr>
              <a:picLocks noChangeAspect="1"/>
            </p:cNvPicPr>
            <p:nvPr/>
          </p:nvPicPr>
          <p:blipFill>
            <a:blip r:embed="rId5"/>
            <a:stretch>
              <a:fillRect/>
            </a:stretch>
          </p:blipFill>
          <p:spPr>
            <a:xfrm>
              <a:off x="5450571" y="2528894"/>
              <a:ext cx="3565413" cy="1822323"/>
            </a:xfrm>
            <a:prstGeom prst="rect">
              <a:avLst/>
            </a:prstGeom>
          </p:spPr>
        </p:pic>
      </p:grpSp>
      <p:pic>
        <p:nvPicPr>
          <p:cNvPr id="10" name="Picture 9">
            <a:extLst>
              <a:ext uri="{FF2B5EF4-FFF2-40B4-BE49-F238E27FC236}">
                <a16:creationId xmlns:a16="http://schemas.microsoft.com/office/drawing/2014/main" id="{8491D85F-AF78-42E4-97E4-B821CCD1E7C4}"/>
              </a:ext>
            </a:extLst>
          </p:cNvPr>
          <p:cNvPicPr>
            <a:picLocks noChangeAspect="1"/>
          </p:cNvPicPr>
          <p:nvPr/>
        </p:nvPicPr>
        <p:blipFill rotWithShape="1">
          <a:blip r:embed="rId6"/>
          <a:srcRect/>
          <a:stretch/>
        </p:blipFill>
        <p:spPr>
          <a:xfrm>
            <a:off x="168618" y="1081919"/>
            <a:ext cx="5770958" cy="1295521"/>
          </a:xfrm>
          <a:prstGeom prst="rect">
            <a:avLst/>
          </a:prstGeom>
        </p:spPr>
      </p:pic>
    </p:spTree>
    <p:extLst>
      <p:ext uri="{BB962C8B-B14F-4D97-AF65-F5344CB8AC3E}">
        <p14:creationId xmlns:p14="http://schemas.microsoft.com/office/powerpoint/2010/main" val="172022950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13</a:t>
            </a:fld>
            <a:endParaRPr lang="en-US"/>
          </a:p>
        </p:txBody>
      </p:sp>
      <p:sp>
        <p:nvSpPr>
          <p:cNvPr id="13" name="Rectangle 2">
            <a:extLst>
              <a:ext uri="{FF2B5EF4-FFF2-40B4-BE49-F238E27FC236}">
                <a16:creationId xmlns:a16="http://schemas.microsoft.com/office/drawing/2014/main" id="{592285EF-7FEF-42D7-B853-6E7CABE4B9B2}"/>
              </a:ext>
            </a:extLst>
          </p:cNvPr>
          <p:cNvSpPr txBox="1"/>
          <p:nvPr/>
        </p:nvSpPr>
        <p:spPr>
          <a:xfrm>
            <a:off x="1055640" y="4700251"/>
            <a:ext cx="650594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https://geodesy.noaa.gov/web/science_edu/presentations_library/</a:t>
            </a:r>
          </a:p>
        </p:txBody>
      </p:sp>
      <p:sp>
        <p:nvSpPr>
          <p:cNvPr id="14" name="TextBox 1">
            <a:extLst>
              <a:ext uri="{FF2B5EF4-FFF2-40B4-BE49-F238E27FC236}">
                <a16:creationId xmlns:a16="http://schemas.microsoft.com/office/drawing/2014/main" id="{E4BA2C92-E6A6-48FC-977B-899842467AF3}"/>
              </a:ext>
            </a:extLst>
          </p:cNvPr>
          <p:cNvSpPr txBox="1"/>
          <p:nvPr/>
        </p:nvSpPr>
        <p:spPr>
          <a:xfrm>
            <a:off x="1055640" y="433004"/>
            <a:ext cx="7176001"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dirty="0">
                <a:solidFill>
                  <a:srgbClr val="002E97"/>
                </a:solidFill>
                <a:latin typeface="Arial" panose="020B0604020202020204" pitchFamily="34" charset="0"/>
                <a:cs typeface="Arial" panose="020B0604020202020204" pitchFamily="34" charset="0"/>
              </a:rPr>
              <a:t>NGS Resources</a:t>
            </a:r>
            <a:r>
              <a:rPr lang="en-US" sz="3200" dirty="0">
                <a:solidFill>
                  <a:srgbClr val="002E97"/>
                </a:solidFill>
                <a:latin typeface="Arial" panose="020B0604020202020204" pitchFamily="34" charset="0"/>
                <a:cs typeface="Arial" panose="020B0604020202020204" pitchFamily="34" charset="0"/>
              </a:rPr>
              <a:t> – Presentation Library</a:t>
            </a:r>
            <a:endParaRPr sz="3200" dirty="0">
              <a:solidFill>
                <a:srgbClr val="002E97"/>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D010E09-E5AC-404C-9028-A8026B8BC158}"/>
              </a:ext>
            </a:extLst>
          </p:cNvPr>
          <p:cNvPicPr>
            <a:picLocks noChangeAspect="1"/>
          </p:cNvPicPr>
          <p:nvPr/>
        </p:nvPicPr>
        <p:blipFill>
          <a:blip r:embed="rId3"/>
          <a:stretch>
            <a:fillRect/>
          </a:stretch>
        </p:blipFill>
        <p:spPr>
          <a:xfrm>
            <a:off x="1130944" y="1115706"/>
            <a:ext cx="7123176" cy="3522989"/>
          </a:xfrm>
          <a:prstGeom prst="rect">
            <a:avLst/>
          </a:prstGeom>
        </p:spPr>
      </p:pic>
    </p:spTree>
    <p:extLst>
      <p:ext uri="{BB962C8B-B14F-4D97-AF65-F5344CB8AC3E}">
        <p14:creationId xmlns:p14="http://schemas.microsoft.com/office/powerpoint/2010/main" val="311728951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22" name="Picture 5" descr="Picture 5"/>
          <p:cNvPicPr>
            <a:picLocks noChangeAspect="1"/>
          </p:cNvPicPr>
          <p:nvPr/>
        </p:nvPicPr>
        <p:blipFill>
          <a:blip r:embed="rId4">
            <a:extLst/>
          </a:blip>
          <a:stretch>
            <a:fillRect/>
          </a:stretch>
        </p:blipFill>
        <p:spPr>
          <a:xfrm>
            <a:off x="5365658" y="2197747"/>
            <a:ext cx="1421356" cy="1459928"/>
          </a:xfrm>
          <a:prstGeom prst="rect">
            <a:avLst/>
          </a:prstGeom>
          <a:ln w="12700">
            <a:miter lim="400000"/>
          </a:ln>
        </p:spPr>
      </p:pic>
      <p:sp>
        <p:nvSpPr>
          <p:cNvPr id="124" name="TextBox 12"/>
          <p:cNvSpPr txBox="1"/>
          <p:nvPr/>
        </p:nvSpPr>
        <p:spPr>
          <a:xfrm>
            <a:off x="137515" y="4215622"/>
            <a:ext cx="1664877"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solidFill>
                  <a:srgbClr val="002E97"/>
                </a:solidFill>
              </a:rPr>
              <a:t>Thomas Jefferson</a:t>
            </a:r>
          </a:p>
          <a:p>
            <a:pPr>
              <a:defRPr sz="1400">
                <a:latin typeface="Arial"/>
                <a:ea typeface="Arial"/>
                <a:cs typeface="Arial"/>
                <a:sym typeface="Arial"/>
              </a:defRPr>
            </a:pPr>
            <a:r>
              <a:rPr dirty="0">
                <a:solidFill>
                  <a:srgbClr val="002E97"/>
                </a:solidFill>
              </a:rPr>
              <a:t>Survey of the Coast</a:t>
            </a:r>
          </a:p>
        </p:txBody>
      </p:sp>
      <p:sp>
        <p:nvSpPr>
          <p:cNvPr id="125" name="TextBox 13"/>
          <p:cNvSpPr txBox="1"/>
          <p:nvPr/>
        </p:nvSpPr>
        <p:spPr>
          <a:xfrm>
            <a:off x="2096169" y="4215622"/>
            <a:ext cx="1554270"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1811</a:t>
            </a:r>
          </a:p>
          <a:p>
            <a:pPr>
              <a:defRPr sz="1400">
                <a:latin typeface="Arial"/>
                <a:ea typeface="Arial"/>
                <a:cs typeface="Arial"/>
                <a:sym typeface="Arial"/>
              </a:defRPr>
            </a:pPr>
            <a:r>
              <a:rPr dirty="0">
                <a:solidFill>
                  <a:srgbClr val="002E97"/>
                </a:solidFill>
              </a:rPr>
              <a:t>Ferdinand Hassler</a:t>
            </a:r>
          </a:p>
          <a:p>
            <a:pPr>
              <a:defRPr sz="1400">
                <a:latin typeface="Arial"/>
                <a:ea typeface="Arial"/>
                <a:cs typeface="Arial"/>
                <a:sym typeface="Arial"/>
              </a:defRPr>
            </a:pPr>
            <a:r>
              <a:rPr dirty="0">
                <a:solidFill>
                  <a:srgbClr val="002E97"/>
                </a:solidFill>
              </a:rPr>
              <a:t>Superintendent</a:t>
            </a:r>
          </a:p>
        </p:txBody>
      </p:sp>
      <p:sp>
        <p:nvSpPr>
          <p:cNvPr id="126" name="TextBox 14"/>
          <p:cNvSpPr txBox="1"/>
          <p:nvPr/>
        </p:nvSpPr>
        <p:spPr>
          <a:xfrm>
            <a:off x="4063292" y="4215622"/>
            <a:ext cx="1009249"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1836</a:t>
            </a:r>
          </a:p>
          <a:p>
            <a:pPr>
              <a:defRPr sz="1400">
                <a:latin typeface="Arial"/>
                <a:ea typeface="Arial"/>
                <a:cs typeface="Arial"/>
                <a:sym typeface="Arial"/>
              </a:defRPr>
            </a:pPr>
            <a:r>
              <a:rPr dirty="0">
                <a:solidFill>
                  <a:srgbClr val="002E97"/>
                </a:solidFill>
              </a:rPr>
              <a:t>U.S. Coast </a:t>
            </a:r>
          </a:p>
          <a:p>
            <a:pPr>
              <a:defRPr sz="1400">
                <a:latin typeface="Arial"/>
                <a:ea typeface="Arial"/>
                <a:cs typeface="Arial"/>
                <a:sym typeface="Arial"/>
              </a:defRPr>
            </a:pPr>
            <a:r>
              <a:rPr dirty="0">
                <a:solidFill>
                  <a:srgbClr val="002E97"/>
                </a:solidFill>
              </a:rPr>
              <a:t>Survey</a:t>
            </a:r>
          </a:p>
        </p:txBody>
      </p:sp>
      <p:sp>
        <p:nvSpPr>
          <p:cNvPr id="127" name="TextBox 15"/>
          <p:cNvSpPr txBox="1"/>
          <p:nvPr/>
        </p:nvSpPr>
        <p:spPr>
          <a:xfrm>
            <a:off x="5367065" y="4215622"/>
            <a:ext cx="1416411"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1878</a:t>
            </a:r>
          </a:p>
          <a:p>
            <a:pPr>
              <a:defRPr sz="1400">
                <a:latin typeface="Arial"/>
                <a:ea typeface="Arial"/>
                <a:cs typeface="Arial"/>
                <a:sym typeface="Arial"/>
              </a:defRPr>
            </a:pPr>
            <a:r>
              <a:rPr dirty="0">
                <a:solidFill>
                  <a:srgbClr val="002E97"/>
                </a:solidFill>
              </a:rPr>
              <a:t>U.S. Coast and</a:t>
            </a:r>
          </a:p>
          <a:p>
            <a:pPr>
              <a:defRPr sz="1400">
                <a:latin typeface="Arial"/>
                <a:ea typeface="Arial"/>
                <a:cs typeface="Arial"/>
                <a:sym typeface="Arial"/>
              </a:defRPr>
            </a:pPr>
            <a:r>
              <a:rPr dirty="0">
                <a:solidFill>
                  <a:srgbClr val="002E97"/>
                </a:solidFill>
              </a:rPr>
              <a:t>Geodetic Survey</a:t>
            </a:r>
          </a:p>
        </p:txBody>
      </p:sp>
      <p:sp>
        <p:nvSpPr>
          <p:cNvPr id="128" name="TextBox 16"/>
          <p:cNvSpPr txBox="1"/>
          <p:nvPr/>
        </p:nvSpPr>
        <p:spPr>
          <a:xfrm>
            <a:off x="7062644" y="4215622"/>
            <a:ext cx="173701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solidFill>
                  <a:srgbClr val="002E97"/>
                </a:solidFill>
              </a:rPr>
              <a:t>NOAA is established</a:t>
            </a:r>
          </a:p>
        </p:txBody>
      </p:sp>
      <p:pic>
        <p:nvPicPr>
          <p:cNvPr id="129" name="Picture 17" descr="Picture 17"/>
          <p:cNvPicPr>
            <a:picLocks noChangeAspect="1"/>
          </p:cNvPicPr>
          <p:nvPr/>
        </p:nvPicPr>
        <p:blipFill>
          <a:blip r:embed="rId5">
            <a:extLst/>
          </a:blip>
          <a:stretch>
            <a:fillRect/>
          </a:stretch>
        </p:blipFill>
        <p:spPr>
          <a:xfrm>
            <a:off x="137514" y="1818300"/>
            <a:ext cx="1665621" cy="2218822"/>
          </a:xfrm>
          <a:prstGeom prst="rect">
            <a:avLst/>
          </a:prstGeom>
          <a:ln w="12700">
            <a:miter lim="400000"/>
          </a:ln>
        </p:spPr>
      </p:pic>
      <p:pic>
        <p:nvPicPr>
          <p:cNvPr id="130" name="Picture 18" descr="Picture 18"/>
          <p:cNvPicPr>
            <a:picLocks noChangeAspect="1"/>
          </p:cNvPicPr>
          <p:nvPr/>
        </p:nvPicPr>
        <p:blipFill rotWithShape="1">
          <a:blip r:embed="rId6">
            <a:extLst/>
          </a:blip>
          <a:srcRect l="4654" r="6538"/>
          <a:stretch/>
        </p:blipFill>
        <p:spPr>
          <a:xfrm>
            <a:off x="2122923" y="1850002"/>
            <a:ext cx="1584867" cy="2057856"/>
          </a:xfrm>
          <a:prstGeom prst="rect">
            <a:avLst/>
          </a:prstGeom>
          <a:ln w="12700">
            <a:miter lim="400000"/>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14</a:t>
            </a:fld>
            <a:endParaRPr lang="en-US"/>
          </a:p>
        </p:txBody>
      </p:sp>
      <p:pic>
        <p:nvPicPr>
          <p:cNvPr id="3074" name="Picture 2" descr="https://nauticalcharts.noaa.gov/about/images/history-of-coast-survey/US_CSO_Logo1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
            <a:extLst>
              <a:ext uri="{FF2B5EF4-FFF2-40B4-BE49-F238E27FC236}">
                <a16:creationId xmlns:a16="http://schemas.microsoft.com/office/drawing/2014/main" id="{704DB281-FC29-4D90-B270-5451569FA79D}"/>
              </a:ext>
            </a:extLst>
          </p:cNvPr>
          <p:cNvSpPr txBox="1"/>
          <p:nvPr/>
        </p:nvSpPr>
        <p:spPr>
          <a:xfrm>
            <a:off x="2301564" y="477722"/>
            <a:ext cx="393511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b="1" spc="300" dirty="0">
                <a:solidFill>
                  <a:srgbClr val="002E97"/>
                </a:solidFill>
                <a:latin typeface="Arial Black" panose="020B0604020202020204" pitchFamily="34" charset="0"/>
                <a:cs typeface="Arial Black" panose="020B0604020202020204" pitchFamily="34" charset="0"/>
              </a:rPr>
              <a:t>NOAA and NGS</a:t>
            </a:r>
          </a:p>
        </p:txBody>
      </p:sp>
      <p:sp>
        <p:nvSpPr>
          <p:cNvPr id="16" name="Rectangle 2">
            <a:extLst>
              <a:ext uri="{FF2B5EF4-FFF2-40B4-BE49-F238E27FC236}">
                <a16:creationId xmlns:a16="http://schemas.microsoft.com/office/drawing/2014/main" id="{F6720C85-4791-4266-8C14-7BD6C483011A}"/>
              </a:ext>
            </a:extLst>
          </p:cNvPr>
          <p:cNvSpPr txBox="1"/>
          <p:nvPr/>
        </p:nvSpPr>
        <p:spPr>
          <a:xfrm>
            <a:off x="1897576" y="991015"/>
            <a:ext cx="474309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b="1" dirty="0">
                <a:solidFill>
                  <a:srgbClr val="002E97"/>
                </a:solidFill>
                <a:latin typeface="Arial" panose="020B0604020202020204" pitchFamily="34" charset="0"/>
                <a:cs typeface="Arial" panose="020B0604020202020204" pitchFamily="34" charset="0"/>
              </a:rPr>
              <a:t>Our Nation’s First Civilian Science Agency</a:t>
            </a:r>
          </a:p>
        </p:txBody>
      </p:sp>
      <p:cxnSp>
        <p:nvCxnSpPr>
          <p:cNvPr id="17" name="Straight Connector 16">
            <a:extLst>
              <a:ext uri="{FF2B5EF4-FFF2-40B4-BE49-F238E27FC236}">
                <a16:creationId xmlns:a16="http://schemas.microsoft.com/office/drawing/2014/main" id="{1894076A-9528-4941-9668-E5F6F5266A29}"/>
              </a:ext>
            </a:extLst>
          </p:cNvPr>
          <p:cNvCxnSpPr/>
          <p:nvPr/>
        </p:nvCxnSpPr>
        <p:spPr>
          <a:xfrm>
            <a:off x="1993392" y="991015"/>
            <a:ext cx="4559808" cy="0"/>
          </a:xfrm>
          <a:prstGeom prst="line">
            <a:avLst/>
          </a:prstGeom>
          <a:ln w="12700">
            <a:solidFill>
              <a:srgbClr val="002E9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2844285" y="481263"/>
            <a:ext cx="345543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sz="4000" dirty="0">
                <a:solidFill>
                  <a:srgbClr val="002E97"/>
                </a:solidFill>
                <a:latin typeface="Arial" panose="020B0604020202020204" pitchFamily="34" charset="0"/>
                <a:cs typeface="Arial" panose="020B0604020202020204" pitchFamily="34" charset="0"/>
              </a:rPr>
              <a:t>NGS’</a:t>
            </a:r>
            <a:r>
              <a:rPr lang="en-US" sz="4000" dirty="0">
                <a:solidFill>
                  <a:srgbClr val="002E97"/>
                </a:solidFill>
                <a:latin typeface="Arial" panose="020B0604020202020204" pitchFamily="34" charset="0"/>
                <a:cs typeface="Arial" panose="020B0604020202020204" pitchFamily="34" charset="0"/>
              </a:rPr>
              <a:t>s</a:t>
            </a:r>
            <a:r>
              <a:rPr sz="4000" dirty="0">
                <a:solidFill>
                  <a:srgbClr val="002E97"/>
                </a:solidFill>
                <a:latin typeface="Arial" panose="020B0604020202020204" pitchFamily="34" charset="0"/>
                <a:cs typeface="Arial" panose="020B0604020202020204" pitchFamily="34" charset="0"/>
              </a:rPr>
              <a:t> Mission</a:t>
            </a:r>
          </a:p>
        </p:txBody>
      </p:sp>
      <p:sp>
        <p:nvSpPr>
          <p:cNvPr id="134" name="TextBox 2"/>
          <p:cNvSpPr txBox="1"/>
          <p:nvPr/>
        </p:nvSpPr>
        <p:spPr>
          <a:xfrm>
            <a:off x="991773" y="1539463"/>
            <a:ext cx="7485444" cy="2855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solidFill>
                  <a:srgbClr val="17375E"/>
                </a:solidFill>
                <a:latin typeface="Arial"/>
                <a:ea typeface="Arial"/>
                <a:cs typeface="Arial"/>
                <a:sym typeface="Arial"/>
              </a:defRPr>
            </a:pPr>
            <a:r>
              <a:rPr dirty="0">
                <a:solidFill>
                  <a:srgbClr val="002E97"/>
                </a:solidFill>
              </a:rPr>
              <a:t>To define, maintain and provide access </a:t>
            </a:r>
            <a:br>
              <a:rPr dirty="0">
                <a:solidFill>
                  <a:srgbClr val="002E97"/>
                </a:solidFill>
              </a:rPr>
            </a:br>
            <a:r>
              <a:rPr dirty="0">
                <a:solidFill>
                  <a:srgbClr val="002E97"/>
                </a:solidFill>
              </a:rPr>
              <a:t>to the </a:t>
            </a:r>
            <a:r>
              <a:rPr dirty="0">
                <a:solidFill>
                  <a:srgbClr val="002E97"/>
                </a:solidFill>
                <a:latin typeface="Arial Black"/>
                <a:ea typeface="Arial Black"/>
                <a:cs typeface="Arial Black"/>
                <a:sym typeface="Arial Black"/>
              </a:rPr>
              <a:t>National Spatial Reference System (NSRS) </a:t>
            </a:r>
            <a:r>
              <a:rPr dirty="0">
                <a:solidFill>
                  <a:srgbClr val="002E97"/>
                </a:solidFill>
              </a:rPr>
              <a:t>to meet our Nation’s economic, social, and environmental needs.  </a:t>
            </a:r>
          </a:p>
          <a:p>
            <a:pPr>
              <a:defRPr sz="2000">
                <a:solidFill>
                  <a:srgbClr val="17375E"/>
                </a:solidFill>
                <a:latin typeface="Arial"/>
                <a:ea typeface="Arial"/>
                <a:cs typeface="Arial"/>
                <a:sym typeface="Arial"/>
              </a:defRPr>
            </a:pPr>
            <a:endParaRPr dirty="0">
              <a:solidFill>
                <a:srgbClr val="002E97"/>
              </a:solidFill>
            </a:endParaRPr>
          </a:p>
          <a:p>
            <a:pPr>
              <a:defRPr sz="2000">
                <a:solidFill>
                  <a:srgbClr val="17375E"/>
                </a:solidFill>
                <a:latin typeface="Arial"/>
                <a:ea typeface="Arial"/>
                <a:cs typeface="Arial"/>
                <a:sym typeface="Arial"/>
              </a:defRPr>
            </a:pPr>
            <a:r>
              <a:rPr dirty="0">
                <a:solidFill>
                  <a:srgbClr val="002E97"/>
                </a:solidFill>
              </a:rPr>
              <a:t>…………………………………………….........................</a:t>
            </a:r>
          </a:p>
          <a:p>
            <a:pPr>
              <a:defRPr sz="2000">
                <a:solidFill>
                  <a:srgbClr val="17375E"/>
                </a:solidFill>
                <a:latin typeface="Arial"/>
                <a:ea typeface="Arial"/>
                <a:cs typeface="Arial"/>
                <a:sym typeface="Arial"/>
              </a:defRPr>
            </a:pPr>
            <a:endParaRPr dirty="0">
              <a:solidFill>
                <a:srgbClr val="002E97"/>
              </a:solidFill>
            </a:endParaRPr>
          </a:p>
          <a:p>
            <a:pPr>
              <a:defRPr sz="2000">
                <a:solidFill>
                  <a:srgbClr val="17375E"/>
                </a:solidFill>
                <a:latin typeface="Arial"/>
                <a:ea typeface="Arial"/>
                <a:cs typeface="Arial"/>
                <a:sym typeface="Arial"/>
              </a:defRPr>
            </a:pPr>
            <a:r>
              <a:rPr dirty="0">
                <a:solidFill>
                  <a:srgbClr val="002E97"/>
                </a:solidFill>
              </a:rPr>
              <a:t>The </a:t>
            </a:r>
            <a:r>
              <a:rPr dirty="0">
                <a:solidFill>
                  <a:srgbClr val="002E97"/>
                </a:solidFill>
                <a:latin typeface="Arial Black"/>
                <a:ea typeface="Arial Black"/>
                <a:cs typeface="Arial Black"/>
                <a:sym typeface="Arial Black"/>
              </a:rPr>
              <a:t>NSRS</a:t>
            </a:r>
            <a:r>
              <a:rPr dirty="0">
                <a:solidFill>
                  <a:srgbClr val="002E97"/>
                </a:solidFill>
              </a:rPr>
              <a:t> is a consistent coordinate system that defines latitude, longitude, height, scale, gravity, orientation, and shoreline throughout the United States. </a:t>
            </a:r>
          </a:p>
        </p:txBody>
      </p:sp>
      <p:sp>
        <p:nvSpPr>
          <p:cNvPr id="2" name="Slide Number Placeholder 1"/>
          <p:cNvSpPr>
            <a:spLocks noGrp="1"/>
          </p:cNvSpPr>
          <p:nvPr>
            <p:ph type="sldNum" sz="quarter" idx="2"/>
          </p:nvPr>
        </p:nvSpPr>
        <p:spPr/>
        <p:txBody>
          <a:bodyPr/>
          <a:lstStyle/>
          <a:p>
            <a:fld id="{86CB4B4D-7CA3-9044-876B-883B54F8677D}" type="slidenum">
              <a:rPr lang="en-US" smtClean="0"/>
              <a:t>15</a:t>
            </a:fld>
            <a:endParaRPr lang="en-US"/>
          </a:p>
        </p:txBody>
      </p:sp>
    </p:spTree>
    <p:extLst>
      <p:ext uri="{BB962C8B-B14F-4D97-AF65-F5344CB8AC3E}">
        <p14:creationId xmlns:p14="http://schemas.microsoft.com/office/powerpoint/2010/main" val="298569281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1828782" y="371535"/>
            <a:ext cx="6026648"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sz="2800" dirty="0">
                <a:solidFill>
                  <a:srgbClr val="002E97"/>
                </a:solidFill>
                <a:latin typeface="Arial" panose="020B0604020202020204" pitchFamily="34" charset="0"/>
                <a:cs typeface="Arial" panose="020B0604020202020204" pitchFamily="34" charset="0"/>
              </a:rPr>
              <a:t>NGS’</a:t>
            </a:r>
            <a:r>
              <a:rPr lang="en-US" sz="2800" dirty="0">
                <a:solidFill>
                  <a:srgbClr val="002E97"/>
                </a:solidFill>
                <a:latin typeface="Arial" panose="020B0604020202020204" pitchFamily="34" charset="0"/>
                <a:cs typeface="Arial" panose="020B0604020202020204" pitchFamily="34" charset="0"/>
              </a:rPr>
              <a:t>s</a:t>
            </a:r>
            <a:r>
              <a:rPr sz="2800" dirty="0">
                <a:solidFill>
                  <a:srgbClr val="002E97"/>
                </a:solidFill>
                <a:latin typeface="Arial" panose="020B0604020202020204" pitchFamily="34" charset="0"/>
                <a:cs typeface="Arial" panose="020B0604020202020204" pitchFamily="34" charset="0"/>
              </a:rPr>
              <a:t> </a:t>
            </a:r>
            <a:r>
              <a:rPr lang="en-US" sz="2800" dirty="0">
                <a:solidFill>
                  <a:srgbClr val="002E97"/>
                </a:solidFill>
                <a:latin typeface="Arial" panose="020B0604020202020204" pitchFamily="34" charset="0"/>
                <a:cs typeface="Arial" panose="020B0604020202020204" pitchFamily="34" charset="0"/>
              </a:rPr>
              <a:t>Historical Horizontal Networks</a:t>
            </a:r>
            <a:endParaRPr sz="2800" dirty="0">
              <a:solidFill>
                <a:srgbClr val="002E97"/>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16</a:t>
            </a:fld>
            <a:endParaRPr lang="en-US"/>
          </a:p>
        </p:txBody>
      </p:sp>
      <p:pic>
        <p:nvPicPr>
          <p:cNvPr id="5" name="Picture 1">
            <a:extLst>
              <a:ext uri="{FF2B5EF4-FFF2-40B4-BE49-F238E27FC236}">
                <a16:creationId xmlns:a16="http://schemas.microsoft.com/office/drawing/2014/main" id="{BBDC2BF8-64CD-4960-A028-A7F86FD973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114"/>
          <a:stretch/>
        </p:blipFill>
        <p:spPr bwMode="auto">
          <a:xfrm>
            <a:off x="92520" y="1078064"/>
            <a:ext cx="4202076" cy="2569026"/>
          </a:xfrm>
          <a:prstGeom prst="rect">
            <a:avLst/>
          </a:prstGeom>
          <a:noFill/>
          <a:ln w="12700">
            <a:solidFill>
              <a:srgbClr val="000000"/>
            </a:solidFill>
            <a:miter lim="800000"/>
            <a:headEnd/>
            <a:tailEnd/>
          </a:ln>
          <a:effectLst>
            <a:softEdge rad="0"/>
          </a:effectLst>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50C1CFA-79EF-4ECB-B101-5277F4B4E1AB}"/>
              </a:ext>
            </a:extLst>
          </p:cNvPr>
          <p:cNvSpPr>
            <a:spLocks noChangeArrowheads="1"/>
          </p:cNvSpPr>
          <p:nvPr/>
        </p:nvSpPr>
        <p:spPr bwMode="auto">
          <a:xfrm>
            <a:off x="891549" y="4574761"/>
            <a:ext cx="6973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800" dirty="0">
                <a:solidFill>
                  <a:srgbClr val="002E97"/>
                </a:solidFill>
                <a:latin typeface="Arial" panose="020B0604020202020204" pitchFamily="34" charset="0"/>
              </a:rPr>
              <a:t>http://www.geodesy.noaa.gov/PUBS_LIB/NADof1983.pdf</a:t>
            </a:r>
          </a:p>
        </p:txBody>
      </p:sp>
      <p:sp>
        <p:nvSpPr>
          <p:cNvPr id="7" name="Rectangle 2">
            <a:extLst>
              <a:ext uri="{FF2B5EF4-FFF2-40B4-BE49-F238E27FC236}">
                <a16:creationId xmlns:a16="http://schemas.microsoft.com/office/drawing/2014/main" id="{379826CE-70DF-41F3-B6C6-1C1E28BE8D20}"/>
              </a:ext>
            </a:extLst>
          </p:cNvPr>
          <p:cNvSpPr txBox="1"/>
          <p:nvPr/>
        </p:nvSpPr>
        <p:spPr>
          <a:xfrm>
            <a:off x="973192" y="3842823"/>
            <a:ext cx="244073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US Standard Datum 1900</a:t>
            </a:r>
          </a:p>
        </p:txBody>
      </p:sp>
      <p:pic>
        <p:nvPicPr>
          <p:cNvPr id="9" name="Picture 1">
            <a:extLst>
              <a:ext uri="{FF2B5EF4-FFF2-40B4-BE49-F238E27FC236}">
                <a16:creationId xmlns:a16="http://schemas.microsoft.com/office/drawing/2014/main" id="{FD5F53E1-CA30-47AB-8DB1-356EC66D87D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9865" y="1086184"/>
            <a:ext cx="4042696" cy="275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0ACBB9A0-9AE3-4F1F-9932-F0049BD33FDA}"/>
              </a:ext>
            </a:extLst>
          </p:cNvPr>
          <p:cNvSpPr txBox="1"/>
          <p:nvPr/>
        </p:nvSpPr>
        <p:spPr>
          <a:xfrm>
            <a:off x="4594343" y="3842823"/>
            <a:ext cx="3833740"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North American Datum of 1927 (NAD 27)</a:t>
            </a:r>
          </a:p>
        </p:txBody>
      </p:sp>
    </p:spTree>
    <p:extLst>
      <p:ext uri="{BB962C8B-B14F-4D97-AF65-F5344CB8AC3E}">
        <p14:creationId xmlns:p14="http://schemas.microsoft.com/office/powerpoint/2010/main" val="316714533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17</a:t>
            </a:fld>
            <a:endParaRPr lang="en-US"/>
          </a:p>
        </p:txBody>
      </p:sp>
      <p:pic>
        <p:nvPicPr>
          <p:cNvPr id="6" name="Picture 3">
            <a:extLst>
              <a:ext uri="{FF2B5EF4-FFF2-40B4-BE49-F238E27FC236}">
                <a16:creationId xmlns:a16="http://schemas.microsoft.com/office/drawing/2014/main" id="{1D2163EC-405B-45D4-8E36-699372223C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473" y="1009595"/>
            <a:ext cx="4310424" cy="282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a:extLst>
              <a:ext uri="{FF2B5EF4-FFF2-40B4-BE49-F238E27FC236}">
                <a16:creationId xmlns:a16="http://schemas.microsoft.com/office/drawing/2014/main" id="{C8C33781-C02D-4748-9C21-584300118FE3}"/>
              </a:ext>
            </a:extLst>
          </p:cNvPr>
          <p:cNvSpPr txBox="1">
            <a:spLocks noChangeArrowheads="1"/>
          </p:cNvSpPr>
          <p:nvPr/>
        </p:nvSpPr>
        <p:spPr bwMode="auto">
          <a:xfrm>
            <a:off x="327545" y="3888730"/>
            <a:ext cx="3968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Horizontal Control 1983</a:t>
            </a:r>
          </a:p>
        </p:txBody>
      </p:sp>
      <p:pic>
        <p:nvPicPr>
          <p:cNvPr id="5" name="Picture 1">
            <a:extLst>
              <a:ext uri="{FF2B5EF4-FFF2-40B4-BE49-F238E27FC236}">
                <a16:creationId xmlns:a16="http://schemas.microsoft.com/office/drawing/2014/main" id="{D44DF79F-6CDA-4617-8EBD-96E40420F71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7105" y="1009594"/>
            <a:ext cx="4350244" cy="282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a:extLst>
              <a:ext uri="{FF2B5EF4-FFF2-40B4-BE49-F238E27FC236}">
                <a16:creationId xmlns:a16="http://schemas.microsoft.com/office/drawing/2014/main" id="{B7F827A7-D290-471B-87E2-24F445512075}"/>
              </a:ext>
            </a:extLst>
          </p:cNvPr>
          <p:cNvSpPr txBox="1">
            <a:spLocks noChangeArrowheads="1"/>
          </p:cNvSpPr>
          <p:nvPr/>
        </p:nvSpPr>
        <p:spPr bwMode="auto">
          <a:xfrm>
            <a:off x="5036932" y="3888730"/>
            <a:ext cx="36288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Vertical Control 1983</a:t>
            </a:r>
          </a:p>
        </p:txBody>
      </p:sp>
    </p:spTree>
    <p:extLst>
      <p:ext uri="{BB962C8B-B14F-4D97-AF65-F5344CB8AC3E}">
        <p14:creationId xmlns:p14="http://schemas.microsoft.com/office/powerpoint/2010/main" val="365459332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18</a:t>
            </a:fld>
            <a:endParaRPr lang="en-US"/>
          </a:p>
        </p:txBody>
      </p:sp>
      <p:pic>
        <p:nvPicPr>
          <p:cNvPr id="5" name="Picture 2" descr="Tower plans">
            <a:extLst>
              <a:ext uri="{FF2B5EF4-FFF2-40B4-BE49-F238E27FC236}">
                <a16:creationId xmlns:a16="http://schemas.microsoft.com/office/drawing/2014/main" id="{03D34BD4-1674-468D-9A10-E9A15C5B0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6713"/>
            <a:ext cx="4014216" cy="477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irst Bilby Tower Ever Built">
            <a:extLst>
              <a:ext uri="{FF2B5EF4-FFF2-40B4-BE49-F238E27FC236}">
                <a16:creationId xmlns:a16="http://schemas.microsoft.com/office/drawing/2014/main" id="{47F4D984-4CCB-4925-9DA8-490F4A29D5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624" y="1373014"/>
            <a:ext cx="3038887" cy="366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a:extLst>
              <a:ext uri="{FF2B5EF4-FFF2-40B4-BE49-F238E27FC236}">
                <a16:creationId xmlns:a16="http://schemas.microsoft.com/office/drawing/2014/main" id="{6174A79D-34E7-4EF3-86C3-AA29E7C190A7}"/>
              </a:ext>
            </a:extLst>
          </p:cNvPr>
          <p:cNvSpPr txBox="1">
            <a:spLocks noChangeArrowheads="1"/>
          </p:cNvSpPr>
          <p:nvPr/>
        </p:nvSpPr>
        <p:spPr bwMode="auto">
          <a:xfrm>
            <a:off x="5057952" y="620013"/>
            <a:ext cx="29675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800" dirty="0">
                <a:solidFill>
                  <a:srgbClr val="002E97"/>
                </a:solidFill>
                <a:latin typeface="Arial" panose="020B0604020202020204" pitchFamily="34" charset="0"/>
              </a:rPr>
              <a:t>The Bilby Tower</a:t>
            </a:r>
          </a:p>
        </p:txBody>
      </p:sp>
    </p:spTree>
    <p:extLst>
      <p:ext uri="{BB962C8B-B14F-4D97-AF65-F5344CB8AC3E}">
        <p14:creationId xmlns:p14="http://schemas.microsoft.com/office/powerpoint/2010/main" val="176074145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1476383" y="424022"/>
            <a:ext cx="5811845"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The Importance of Geodesy</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3" name="TextBox 2"/>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9" name="TextBox 8"/>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7" name="Picture 6"/>
          <p:cNvPicPr>
            <a:picLocks noChangeAspect="1"/>
          </p:cNvPicPr>
          <p:nvPr/>
        </p:nvPicPr>
        <p:blipFill>
          <a:blip r:embed="rId6"/>
          <a:stretch>
            <a:fillRect/>
          </a:stretch>
        </p:blipFill>
        <p:spPr>
          <a:xfrm>
            <a:off x="6062293" y="1228715"/>
            <a:ext cx="2855774" cy="3686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833" t="2963" r="39722" b="4445"/>
          <a:stretch/>
        </p:blipFill>
        <p:spPr>
          <a:xfrm>
            <a:off x="6026426" y="1228715"/>
            <a:ext cx="2889961" cy="3686175"/>
          </a:xfrm>
          <a:prstGeom prst="rect">
            <a:avLst/>
          </a:prstGeom>
        </p:spPr>
      </p:pic>
      <p:sp>
        <p:nvSpPr>
          <p:cNvPr id="6" name="TextBox 5"/>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
        <p:nvSpPr>
          <p:cNvPr id="4" name="Slide Number Placeholder 3"/>
          <p:cNvSpPr>
            <a:spLocks noGrp="1"/>
          </p:cNvSpPr>
          <p:nvPr>
            <p:ph type="sldNum" sz="quarter" idx="2"/>
          </p:nvPr>
        </p:nvSpPr>
        <p:spPr/>
        <p:txBody>
          <a:bodyPr/>
          <a:lstStyle/>
          <a:p>
            <a:fld id="{86CB4B4D-7CA3-9044-876B-883B54F8677D}" type="slidenum">
              <a:rPr lang="en-US" smtClean="0"/>
              <a:t>19</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
        <p:nvSpPr>
          <p:cNvPr id="10" name="TextBox 4"/>
          <p:cNvSpPr txBox="1"/>
          <p:nvPr/>
        </p:nvSpPr>
        <p:spPr>
          <a:xfrm>
            <a:off x="74428" y="778761"/>
            <a:ext cx="2391037"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sz="1600" dirty="0">
                <a:solidFill>
                  <a:srgbClr val="002E97"/>
                </a:solidFill>
                <a:latin typeface="Arial" panose="020B0604020202020204" pitchFamily="34" charset="0"/>
                <a:cs typeface="Arial" panose="020B0604020202020204" pitchFamily="34" charset="0"/>
              </a:rPr>
              <a:t>Brian Shaw</a:t>
            </a:r>
            <a:endParaRPr lang="en-US" sz="1600" dirty="0">
              <a:solidFill>
                <a:srgbClr val="002E97"/>
              </a:solidFill>
              <a:latin typeface="Arial" panose="020B0604020202020204" pitchFamily="34" charset="0"/>
              <a:cs typeface="Arial" panose="020B0604020202020204" pitchFamily="34" charset="0"/>
            </a:endParaRP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Rocky Mountain Advisor</a:t>
            </a:r>
            <a:endParaRPr sz="1600" dirty="0">
              <a:solidFill>
                <a:srgbClr val="002E97"/>
              </a:solidFill>
              <a:latin typeface="Arial" panose="020B0604020202020204" pitchFamily="34" charset="0"/>
              <a:cs typeface="Arial" panose="020B0604020202020204" pitchFamily="34" charset="0"/>
            </a:endParaRPr>
          </a:p>
          <a:p>
            <a:pPr>
              <a:defRPr>
                <a:solidFill>
                  <a:srgbClr val="17375E"/>
                </a:solidFill>
                <a:latin typeface="Times New Roman"/>
                <a:ea typeface="Times New Roman"/>
                <a:cs typeface="Times New Roman"/>
                <a:sym typeface="Times New Roman"/>
              </a:defRPr>
            </a:pPr>
            <a:r>
              <a:rPr sz="1600" dirty="0">
                <a:solidFill>
                  <a:srgbClr val="002E97"/>
                </a:solidFill>
                <a:latin typeface="Arial" panose="020B0604020202020204" pitchFamily="34" charset="0"/>
                <a:cs typeface="Arial" panose="020B0604020202020204" pitchFamily="34" charset="0"/>
              </a:rPr>
              <a:t>brian.shaw@noaa.gov</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2" name="TextBox 1"/>
          <p:cNvSpPr txBox="1"/>
          <p:nvPr/>
        </p:nvSpPr>
        <p:spPr>
          <a:xfrm>
            <a:off x="950622" y="446689"/>
            <a:ext cx="7049364"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4000" dirty="0">
                <a:solidFill>
                  <a:srgbClr val="002E97"/>
                </a:solidFill>
                <a:latin typeface="Arial" panose="020B0604020202020204" pitchFamily="34" charset="0"/>
                <a:cs typeface="Arial" panose="020B0604020202020204" pitchFamily="34" charset="0"/>
              </a:rPr>
              <a:t>The Earth is Infinitely Complex</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11" name="Rectangle 2"/>
          <p:cNvSpPr txBox="1"/>
          <p:nvPr/>
        </p:nvSpPr>
        <p:spPr>
          <a:xfrm>
            <a:off x="120117" y="4547330"/>
            <a:ext cx="390908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Arial" panose="020B0604020202020204" pitchFamily="34" charset="0"/>
                <a:cs typeface="Arial" panose="020B0604020202020204" pitchFamily="34" charset="0"/>
              </a:rPr>
              <a:t>Build Models to Simplify</a:t>
            </a:r>
            <a:endParaRPr sz="2800" dirty="0">
              <a:solidFill>
                <a:srgbClr val="002E97"/>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20</a:t>
            </a:fld>
            <a:endParaRPr lang="en-US"/>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30687" y="417214"/>
            <a:ext cx="6622326" cy="646331"/>
          </a:xfrm>
          <a:prstGeom prst="rect">
            <a:avLst/>
          </a:prstGeom>
          <a:noFill/>
        </p:spPr>
        <p:txBody>
          <a:bodyPr wrap="none" rtlCol="0">
            <a:spAutoFit/>
          </a:bodyPr>
          <a:lstStyle/>
          <a:p>
            <a:r>
              <a:rPr lang="en-US" sz="3600" dirty="0" err="1">
                <a:solidFill>
                  <a:srgbClr val="002E97"/>
                </a:solidFill>
                <a:latin typeface="Arial" panose="020B0604020202020204" pitchFamily="34" charset="0"/>
                <a:cs typeface="Arial" panose="020B0604020202020204" pitchFamily="34" charset="0"/>
              </a:rPr>
              <a:t>Datums</a:t>
            </a:r>
            <a:r>
              <a:rPr lang="en-US" sz="3600" dirty="0">
                <a:solidFill>
                  <a:srgbClr val="002E97"/>
                </a:solidFill>
                <a:latin typeface="Arial" panose="020B0604020202020204" pitchFamily="34" charset="0"/>
                <a:cs typeface="Arial" panose="020B0604020202020204" pitchFamily="34" charset="0"/>
              </a:rPr>
              <a:t> and Reference Frames</a:t>
            </a:r>
          </a:p>
        </p:txBody>
      </p:sp>
      <p:sp>
        <p:nvSpPr>
          <p:cNvPr id="21" name="TextBox 20"/>
          <p:cNvSpPr txBox="1"/>
          <p:nvPr/>
        </p:nvSpPr>
        <p:spPr>
          <a:xfrm>
            <a:off x="4264836" y="4172803"/>
            <a:ext cx="4940963" cy="707886"/>
          </a:xfrm>
          <a:prstGeom prst="rect">
            <a:avLst/>
          </a:prstGeom>
          <a:noFill/>
        </p:spPr>
        <p:txBody>
          <a:bodyPr wrap="square" rtlCol="0">
            <a:spAutoFit/>
          </a:bodyPr>
          <a:lstStyle/>
          <a:p>
            <a:r>
              <a:rPr lang="en-US" sz="2000" dirty="0">
                <a:solidFill>
                  <a:srgbClr val="002E97"/>
                </a:solidFill>
                <a:latin typeface="Arial" panose="020B0604020202020204" pitchFamily="34" charset="0"/>
                <a:cs typeface="Arial" panose="020B0604020202020204" pitchFamily="34" charset="0"/>
              </a:rPr>
              <a:t>A reference surface or framework to reference your data to for consistency</a:t>
            </a:r>
          </a:p>
        </p:txBody>
      </p:sp>
      <p:grpSp>
        <p:nvGrpSpPr>
          <p:cNvPr id="3" name="Group 2"/>
          <p:cNvGrpSpPr/>
          <p:nvPr/>
        </p:nvGrpSpPr>
        <p:grpSpPr>
          <a:xfrm>
            <a:off x="44321" y="1391873"/>
            <a:ext cx="4451851" cy="3136462"/>
            <a:chOff x="44321" y="1391873"/>
            <a:chExt cx="4451851" cy="3136462"/>
          </a:xfrm>
        </p:grpSpPr>
        <p:pic>
          <p:nvPicPr>
            <p:cNvPr id="23" name="Picture 22" descr="[XYZ Diagra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25" name="TextBox 6"/>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26" name="TextBox 7"/>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27" name="TextBox 8"/>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28" name="TextBox 27"/>
          <p:cNvSpPr txBox="1"/>
          <p:nvPr/>
        </p:nvSpPr>
        <p:spPr>
          <a:xfrm>
            <a:off x="588134" y="4414815"/>
            <a:ext cx="292804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X,Y,Z</a:t>
            </a:r>
            <a:r>
              <a:rPr kumimoji="0" lang="en-US" sz="24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vs Lat, Lon, </a:t>
            </a:r>
            <a:r>
              <a:rPr kumimoji="0" lang="en-US" sz="2400" b="0" i="0" u="none" strike="noStrike" cap="none" spc="0" normalizeH="0" dirty="0" err="1">
                <a:ln>
                  <a:noFill/>
                </a:ln>
                <a:solidFill>
                  <a:srgbClr val="002E97"/>
                </a:solidFill>
                <a:effectLst/>
                <a:uFillTx/>
                <a:latin typeface="Arial" panose="020B0604020202020204" pitchFamily="34" charset="0"/>
                <a:cs typeface="Arial" panose="020B0604020202020204" pitchFamily="34" charset="0"/>
                <a:sym typeface="Calibri"/>
              </a:rPr>
              <a:t>Ht</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39" name="Group 38"/>
          <p:cNvGrpSpPr/>
          <p:nvPr/>
        </p:nvGrpSpPr>
        <p:grpSpPr>
          <a:xfrm>
            <a:off x="5133193" y="1116460"/>
            <a:ext cx="3397577" cy="3168533"/>
            <a:chOff x="5133193" y="1256160"/>
            <a:chExt cx="3397577" cy="3168533"/>
          </a:xfrm>
        </p:grpSpPr>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41" name="Straight Connector 40"/>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3" name="Straight Connector 42"/>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45" name="TextBox 44"/>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46" name="TextBox 45"/>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
        <p:nvSpPr>
          <p:cNvPr id="2" name="Slide Number Placeholder 1"/>
          <p:cNvSpPr>
            <a:spLocks noGrp="1"/>
          </p:cNvSpPr>
          <p:nvPr>
            <p:ph type="sldNum" sz="quarter" idx="2"/>
          </p:nvPr>
        </p:nvSpPr>
        <p:spPr/>
        <p:txBody>
          <a:bodyPr/>
          <a:lstStyle/>
          <a:p>
            <a:fld id="{86CB4B4D-7CA3-9044-876B-883B54F8677D}" type="slidenum">
              <a:rPr lang="en-US" smtClean="0"/>
              <a:t>21</a:t>
            </a:fld>
            <a:endParaRPr lang="en-US"/>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383465" y="459464"/>
            <a:ext cx="48372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G</a:t>
            </a:r>
            <a:r>
              <a:rPr lang="en-US" sz="3600" dirty="0">
                <a:solidFill>
                  <a:srgbClr val="002E97"/>
                </a:solidFill>
                <a:latin typeface="Arial" panose="020B0604020202020204" pitchFamily="34" charset="0"/>
                <a:cs typeface="Arial" panose="020B0604020202020204" pitchFamily="34" charset="0"/>
              </a:rPr>
              <a:t>ravit</a:t>
            </a:r>
            <a:r>
              <a:rPr sz="3600" dirty="0">
                <a:solidFill>
                  <a:srgbClr val="002E97"/>
                </a:solidFill>
                <a:latin typeface="Arial" panose="020B0604020202020204" pitchFamily="34" charset="0"/>
                <a:cs typeface="Arial" panose="020B0604020202020204" pitchFamily="34" charset="0"/>
              </a:rPr>
              <a:t>y</a:t>
            </a:r>
            <a:r>
              <a:rPr lang="en-US" sz="3600" dirty="0">
                <a:solidFill>
                  <a:srgbClr val="002E97"/>
                </a:solidFill>
                <a:latin typeface="Arial" panose="020B0604020202020204" pitchFamily="34" charset="0"/>
                <a:cs typeface="Arial" panose="020B0604020202020204" pitchFamily="34" charset="0"/>
              </a:rPr>
              <a:t> is Fundamental</a:t>
            </a:r>
            <a:endParaRPr sz="3600" dirty="0">
              <a:solidFill>
                <a:srgbClr val="002E97"/>
              </a:solidFill>
              <a:latin typeface="Arial" panose="020B0604020202020204" pitchFamily="34" charset="0"/>
              <a:cs typeface="Arial" panose="020B0604020202020204" pitchFamily="34" charset="0"/>
            </a:endParaRPr>
          </a:p>
        </p:txBody>
      </p:sp>
      <p:sp>
        <p:nvSpPr>
          <p:cNvPr id="2" name="TextBox 1"/>
          <p:cNvSpPr txBox="1"/>
          <p:nvPr/>
        </p:nvSpPr>
        <p:spPr>
          <a:xfrm>
            <a:off x="695249" y="1202369"/>
            <a:ext cx="4213652" cy="3847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Aristotle (350BC)</a:t>
            </a:r>
          </a:p>
          <a:p>
            <a:r>
              <a:rPr lang="en-US" sz="2000" dirty="0">
                <a:solidFill>
                  <a:srgbClr val="002E97"/>
                </a:solidFill>
                <a:latin typeface="Arial" panose="020B0604020202020204" pitchFamily="34" charset="0"/>
                <a:cs typeface="Arial" panose="020B0604020202020204" pitchFamily="34" charset="0"/>
              </a:rPr>
              <a:t>	Objects fall proportional to mass</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l" defTabSz="457200" rtl="0" fontAlgn="auto" latinLnBrk="0" hangingPunct="0">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Al-</a:t>
            </a:r>
            <a:r>
              <a:rPr lang="en-US" sz="2400" dirty="0" err="1">
                <a:solidFill>
                  <a:srgbClr val="002E97"/>
                </a:solidFill>
                <a:latin typeface="Arial" panose="020B0604020202020204" pitchFamily="34" charset="0"/>
                <a:cs typeface="Arial" panose="020B0604020202020204" pitchFamily="34" charset="0"/>
              </a:rPr>
              <a:t>Khazini</a:t>
            </a:r>
            <a:r>
              <a:rPr lang="en-US" sz="2400" dirty="0">
                <a:solidFill>
                  <a:srgbClr val="002E97"/>
                </a:solidFill>
                <a:latin typeface="Arial" panose="020B0604020202020204" pitchFamily="34" charset="0"/>
                <a:cs typeface="Arial" panose="020B0604020202020204" pitchFamily="34" charset="0"/>
              </a:rPr>
              <a:t> (1121)</a:t>
            </a:r>
          </a:p>
          <a:p>
            <a:r>
              <a:rPr lang="en-US" sz="2000" dirty="0">
                <a:solidFill>
                  <a:srgbClr val="002E97"/>
                </a:solidFill>
                <a:latin typeface="Arial" panose="020B0604020202020204" pitchFamily="34" charset="0"/>
                <a:cs typeface="Arial" panose="020B0604020202020204" pitchFamily="34" charset="0"/>
              </a:rPr>
              <a:t>	Gravitational potential energy</a:t>
            </a:r>
          </a:p>
          <a:p>
            <a:pPr marL="0" marR="0" indent="0" algn="l" defTabSz="457200" rtl="0" fontAlgn="auto" latinLnBrk="0" hangingPunct="0">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Galileo (1590)</a:t>
            </a:r>
          </a:p>
          <a:p>
            <a:r>
              <a:rPr lang="en-US" sz="2800" dirty="0">
                <a:solidFill>
                  <a:srgbClr val="002E97"/>
                </a:solidFill>
                <a:latin typeface="Arial" panose="020B0604020202020204" pitchFamily="34" charset="0"/>
                <a:cs typeface="Arial" panose="020B0604020202020204" pitchFamily="34" charset="0"/>
              </a:rPr>
              <a:t>	</a:t>
            </a:r>
            <a:r>
              <a:rPr lang="en-US" sz="2000" dirty="0">
                <a:solidFill>
                  <a:srgbClr val="002E97"/>
                </a:solidFill>
                <a:latin typeface="Arial" panose="020B0604020202020204" pitchFamily="34" charset="0"/>
                <a:cs typeface="Arial" panose="020B0604020202020204" pitchFamily="34" charset="0"/>
              </a:rPr>
              <a:t>Terminal velocity</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l" defTabSz="457200" rtl="0" fontAlgn="auto" latinLnBrk="0" hangingPunct="0">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Newton (1687)</a:t>
            </a:r>
            <a:endParaRPr lang="en-US" sz="24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	Gravity inverse-square law</a:t>
            </a:r>
            <a:endParaRPr kumimoji="0" lang="en-US" sz="2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r>
              <a:rPr lang="en-US" sz="2400" dirty="0">
                <a:solidFill>
                  <a:srgbClr val="002E97"/>
                </a:solidFill>
                <a:latin typeface="Arial" panose="020B0604020202020204" pitchFamily="34" charset="0"/>
                <a:cs typeface="Arial" panose="020B0604020202020204" pitchFamily="34" charset="0"/>
              </a:rPr>
              <a:t>Einstein (1913)</a:t>
            </a:r>
          </a:p>
          <a:p>
            <a:r>
              <a:rPr lang="en-US" sz="2800" dirty="0">
                <a:solidFill>
                  <a:srgbClr val="002E97"/>
                </a:solidFill>
                <a:latin typeface="Arial" panose="020B0604020202020204" pitchFamily="34" charset="0"/>
                <a:cs typeface="Arial" panose="020B0604020202020204" pitchFamily="34" charset="0"/>
              </a:rPr>
              <a:t>	</a:t>
            </a:r>
            <a:r>
              <a:rPr lang="en-US" sz="2000" dirty="0">
                <a:solidFill>
                  <a:srgbClr val="002E97"/>
                </a:solidFill>
                <a:latin typeface="Arial" panose="020B0604020202020204" pitchFamily="34" charset="0"/>
                <a:cs typeface="Arial" panose="020B0604020202020204" pitchFamily="34" charset="0"/>
              </a:rPr>
              <a:t>Theory of general relativity</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22</a:t>
            </a:fld>
            <a:endParaRPr lang="en-US"/>
          </a:p>
        </p:txBody>
      </p:sp>
    </p:spTree>
    <p:extLst>
      <p:ext uri="{BB962C8B-B14F-4D97-AF65-F5344CB8AC3E}">
        <p14:creationId xmlns:p14="http://schemas.microsoft.com/office/powerpoint/2010/main" val="231941302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604067" y="380803"/>
            <a:ext cx="4676920"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a:solidFill>
                  <a:srgbClr val="002E97"/>
                </a:solidFill>
                <a:latin typeface="Arial" panose="020B0604020202020204" pitchFamily="34" charset="0"/>
                <a:cs typeface="Arial" panose="020B0604020202020204" pitchFamily="34" charset="0"/>
              </a:rPr>
              <a:t>Gravity for the Redefinition of the </a:t>
            </a:r>
          </a:p>
          <a:p>
            <a:pPr algn="ctr"/>
            <a:r>
              <a:rPr lang="en-US" sz="2400" dirty="0">
                <a:solidFill>
                  <a:srgbClr val="002E97"/>
                </a:solidFill>
                <a:latin typeface="Arial" panose="020B0604020202020204" pitchFamily="34" charset="0"/>
                <a:cs typeface="Arial" panose="020B0604020202020204" pitchFamily="34" charset="0"/>
              </a:rPr>
              <a:t>American Vertical Datum</a:t>
            </a:r>
            <a:endParaRPr sz="2400" dirty="0">
              <a:solidFill>
                <a:srgbClr val="002E97"/>
              </a:solidFill>
              <a:latin typeface="Arial" panose="020B0604020202020204" pitchFamily="34" charset="0"/>
              <a:cs typeface="Arial" panose="020B0604020202020204" pitchFamily="34" charset="0"/>
            </a:endParaRPr>
          </a:p>
        </p:txBody>
      </p:sp>
      <p:sp>
        <p:nvSpPr>
          <p:cNvPr id="8" name="TextBox 1"/>
          <p:cNvSpPr txBox="1"/>
          <p:nvPr/>
        </p:nvSpPr>
        <p:spPr>
          <a:xfrm>
            <a:off x="6201474" y="305467"/>
            <a:ext cx="188769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GRAV-D</a:t>
            </a:r>
            <a:endParaRPr sz="3600" dirty="0">
              <a:solidFill>
                <a:srgbClr val="002E97"/>
              </a:solidFill>
              <a:latin typeface="Arial" panose="020B0604020202020204" pitchFamily="34" charset="0"/>
              <a:cs typeface="Arial" panose="020B0604020202020204" pitchFamily="34" charset="0"/>
            </a:endParaRPr>
          </a:p>
        </p:txBody>
      </p:sp>
      <p:sp>
        <p:nvSpPr>
          <p:cNvPr id="7" name="TextBox 1"/>
          <p:cNvSpPr txBox="1"/>
          <p:nvPr/>
        </p:nvSpPr>
        <p:spPr>
          <a:xfrm>
            <a:off x="5390355" y="815390"/>
            <a:ext cx="3509933"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000" dirty="0">
                <a:solidFill>
                  <a:srgbClr val="002E97"/>
                </a:solidFill>
                <a:latin typeface="Arial" panose="020B0604020202020204" pitchFamily="34" charset="0"/>
                <a:cs typeface="Arial" panose="020B0604020202020204" pitchFamily="34" charset="0"/>
              </a:rPr>
              <a:t>96.8% Complete (11/21/2022)</a:t>
            </a:r>
            <a:endParaRPr sz="2000" dirty="0">
              <a:solidFill>
                <a:srgbClr val="002E97"/>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2"/>
          </p:nvPr>
        </p:nvSpPr>
        <p:spPr/>
        <p:txBody>
          <a:bodyPr/>
          <a:lstStyle/>
          <a:p>
            <a:fld id="{86CB4B4D-7CA3-9044-876B-883B54F8677D}" type="slidenum">
              <a:rPr lang="en-US" smtClean="0"/>
              <a:t>23</a:t>
            </a:fld>
            <a:endParaRPr lang="en-US"/>
          </a:p>
        </p:txBody>
      </p:sp>
      <p:pic>
        <p:nvPicPr>
          <p:cNvPr id="9" name="Picture 8">
            <a:extLst>
              <a:ext uri="{FF2B5EF4-FFF2-40B4-BE49-F238E27FC236}">
                <a16:creationId xmlns:a16="http://schemas.microsoft.com/office/drawing/2014/main" id="{1A2EEB45-3A79-45BD-8F63-63FA688B94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34426"/>
            <a:ext cx="9144000" cy="4023360"/>
          </a:xfrm>
          <a:prstGeom prst="rect">
            <a:avLst/>
          </a:prstGeom>
        </p:spPr>
      </p:pic>
    </p:spTree>
    <p:extLst>
      <p:ext uri="{BB962C8B-B14F-4D97-AF65-F5344CB8AC3E}">
        <p14:creationId xmlns:p14="http://schemas.microsoft.com/office/powerpoint/2010/main" val="101452009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1406391" y="594334"/>
            <a:ext cx="6331218"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4000" b="1" dirty="0">
                <a:solidFill>
                  <a:srgbClr val="002E97"/>
                </a:solidFill>
                <a:latin typeface="Arial" panose="020B0604020202020204" pitchFamily="34" charset="0"/>
                <a:cs typeface="Arial" panose="020B0604020202020204" pitchFamily="34" charset="0"/>
              </a:rPr>
              <a:t>Why Modernize the NSRS</a:t>
            </a:r>
          </a:p>
        </p:txBody>
      </p:sp>
      <p:sp>
        <p:nvSpPr>
          <p:cNvPr id="146" name="Rectangle 2"/>
          <p:cNvSpPr txBox="1"/>
          <p:nvPr/>
        </p:nvSpPr>
        <p:spPr>
          <a:xfrm>
            <a:off x="569069" y="1585867"/>
            <a:ext cx="8005863" cy="3139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latin typeface="Arial" panose="020B0604020202020204" pitchFamily="34" charset="0"/>
                <a:cs typeface="Arial" panose="020B0604020202020204" pitchFamily="34" charset="0"/>
              </a:rPr>
              <a:t>Current models built on old technology</a:t>
            </a:r>
            <a:endParaRPr lang="en-US"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endParaRPr sz="8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dirty="0">
                <a:solidFill>
                  <a:srgbClr val="002E97"/>
                </a:solidFill>
                <a:latin typeface="Arial" panose="020B0604020202020204" pitchFamily="34" charset="0"/>
                <a:cs typeface="Arial" panose="020B0604020202020204" pitchFamily="34" charset="0"/>
              </a:rPr>
              <a:t>NAD</a:t>
            </a:r>
            <a:r>
              <a:rPr lang="en-US" dirty="0">
                <a:solidFill>
                  <a:srgbClr val="002E97"/>
                </a:solidFill>
                <a:latin typeface="Arial" panose="020B0604020202020204" pitchFamily="34" charset="0"/>
                <a:cs typeface="Arial" panose="020B0604020202020204" pitchFamily="34" charset="0"/>
              </a:rPr>
              <a:t> </a:t>
            </a:r>
            <a:r>
              <a:rPr dirty="0">
                <a:solidFill>
                  <a:srgbClr val="002E97"/>
                </a:solidFill>
                <a:latin typeface="Arial" panose="020B0604020202020204" pitchFamily="34" charset="0"/>
                <a:cs typeface="Arial" panose="020B0604020202020204" pitchFamily="34" charset="0"/>
              </a:rPr>
              <a:t>83 not truly Geocentric</a:t>
            </a:r>
            <a:r>
              <a:rPr lang="en-US" dirty="0">
                <a:solidFill>
                  <a:srgbClr val="002E97"/>
                </a:solidFill>
                <a:latin typeface="Arial" panose="020B0604020202020204" pitchFamily="34" charset="0"/>
                <a:cs typeface="Arial" panose="020B0604020202020204" pitchFamily="34" charset="0"/>
              </a:rPr>
              <a:t> (~2.2m)</a:t>
            </a:r>
          </a:p>
          <a:p>
            <a:pPr lvl="1">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endParaRPr sz="8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dirty="0">
                <a:solidFill>
                  <a:srgbClr val="002E97"/>
                </a:solidFill>
                <a:latin typeface="Arial" panose="020B0604020202020204" pitchFamily="34" charset="0"/>
                <a:cs typeface="Arial" panose="020B0604020202020204" pitchFamily="34" charset="0"/>
              </a:rPr>
              <a:t>NAVD</a:t>
            </a:r>
            <a:r>
              <a:rPr lang="en-US" dirty="0">
                <a:solidFill>
                  <a:srgbClr val="002E97"/>
                </a:solidFill>
                <a:latin typeface="Arial" panose="020B0604020202020204" pitchFamily="34" charset="0"/>
                <a:cs typeface="Arial" panose="020B0604020202020204" pitchFamily="34" charset="0"/>
              </a:rPr>
              <a:t> </a:t>
            </a:r>
            <a:r>
              <a:rPr dirty="0">
                <a:solidFill>
                  <a:srgbClr val="002E97"/>
                </a:solidFill>
                <a:latin typeface="Arial" panose="020B0604020202020204" pitchFamily="34" charset="0"/>
                <a:cs typeface="Arial" panose="020B0604020202020204" pitchFamily="34" charset="0"/>
              </a:rPr>
              <a:t>88 relies on marks in the ground</a:t>
            </a:r>
          </a:p>
          <a:p>
            <a:pPr lvl="1">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and is n</a:t>
            </a:r>
            <a:r>
              <a:rPr dirty="0">
                <a:solidFill>
                  <a:srgbClr val="002E97"/>
                </a:solidFill>
                <a:latin typeface="Arial" panose="020B0604020202020204" pitchFamily="34" charset="0"/>
                <a:cs typeface="Arial" panose="020B0604020202020204" pitchFamily="34" charset="0"/>
              </a:rPr>
              <a:t>ot easily maintained</a:t>
            </a:r>
            <a:endParaRPr lang="en-US"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endParaRPr sz="8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dirty="0">
                <a:solidFill>
                  <a:srgbClr val="002E97"/>
                </a:solidFill>
                <a:latin typeface="Arial" panose="020B0604020202020204" pitchFamily="34" charset="0"/>
                <a:cs typeface="Arial" panose="020B0604020202020204" pitchFamily="34" charset="0"/>
              </a:rPr>
              <a:t>T</a:t>
            </a:r>
            <a:r>
              <a:rPr lang="en-US" dirty="0">
                <a:solidFill>
                  <a:srgbClr val="002E97"/>
                </a:solidFill>
                <a:latin typeface="Arial" panose="020B0604020202020204" pitchFamily="34" charset="0"/>
                <a:cs typeface="Arial" panose="020B0604020202020204" pitchFamily="34" charset="0"/>
              </a:rPr>
              <a:t>oday’s t</a:t>
            </a:r>
            <a:r>
              <a:rPr dirty="0">
                <a:solidFill>
                  <a:srgbClr val="002E97"/>
                </a:solidFill>
                <a:latin typeface="Arial" panose="020B0604020202020204" pitchFamily="34" charset="0"/>
                <a:cs typeface="Arial" panose="020B0604020202020204" pitchFamily="34" charset="0"/>
              </a:rPr>
              <a:t>echnology needs better </a:t>
            </a:r>
            <a:r>
              <a:rPr lang="en-US" dirty="0">
                <a:solidFill>
                  <a:srgbClr val="002E97"/>
                </a:solidFill>
                <a:latin typeface="Arial" panose="020B0604020202020204" pitchFamily="34" charset="0"/>
                <a:cs typeface="Arial" panose="020B0604020202020204" pitchFamily="34" charset="0"/>
              </a:rPr>
              <a:t>a</a:t>
            </a:r>
            <a:r>
              <a:rPr dirty="0">
                <a:solidFill>
                  <a:srgbClr val="002E97"/>
                </a:solidFill>
                <a:latin typeface="Arial" panose="020B0604020202020204" pitchFamily="34" charset="0"/>
                <a:cs typeface="Arial" panose="020B0604020202020204" pitchFamily="34" charset="0"/>
              </a:rPr>
              <a:t>ccuracy</a:t>
            </a:r>
          </a:p>
        </p:txBody>
      </p:sp>
      <p:sp>
        <p:nvSpPr>
          <p:cNvPr id="2" name="Slide Number Placeholder 1"/>
          <p:cNvSpPr>
            <a:spLocks noGrp="1"/>
          </p:cNvSpPr>
          <p:nvPr>
            <p:ph type="sldNum" sz="quarter" idx="2"/>
          </p:nvPr>
        </p:nvSpPr>
        <p:spPr/>
        <p:txBody>
          <a:bodyPr/>
          <a:lstStyle/>
          <a:p>
            <a:fld id="{86CB4B4D-7CA3-9044-876B-883B54F8677D}" type="slidenum">
              <a:rPr lang="en-US" smtClean="0"/>
              <a:t>24</a:t>
            </a:fld>
            <a:endParaRPr lang="en-US"/>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670902" y="718252"/>
            <a:ext cx="776109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Main Benefits of</a:t>
            </a:r>
            <a:r>
              <a:rPr sz="3600" b="1" dirty="0">
                <a:solidFill>
                  <a:srgbClr val="002E97"/>
                </a:solidFill>
                <a:latin typeface="Arial" panose="020B0604020202020204" pitchFamily="34" charset="0"/>
                <a:cs typeface="Arial" panose="020B0604020202020204" pitchFamily="34" charset="0"/>
              </a:rPr>
              <a:t> Modernize</a:t>
            </a:r>
            <a:r>
              <a:rPr lang="en-US" sz="3600" b="1" dirty="0">
                <a:solidFill>
                  <a:srgbClr val="002E97"/>
                </a:solidFill>
                <a:latin typeface="Arial" panose="020B0604020202020204" pitchFamily="34" charset="0"/>
                <a:cs typeface="Arial" panose="020B0604020202020204" pitchFamily="34" charset="0"/>
              </a:rPr>
              <a:t>d N</a:t>
            </a:r>
            <a:r>
              <a:rPr sz="3600" b="1" dirty="0">
                <a:solidFill>
                  <a:srgbClr val="002E97"/>
                </a:solidFill>
                <a:latin typeface="Arial" panose="020B0604020202020204" pitchFamily="34" charset="0"/>
                <a:cs typeface="Arial" panose="020B0604020202020204" pitchFamily="34" charset="0"/>
              </a:rPr>
              <a:t>SRS</a:t>
            </a:r>
          </a:p>
        </p:txBody>
      </p:sp>
      <p:sp>
        <p:nvSpPr>
          <p:cNvPr id="146" name="Rectangle 2"/>
          <p:cNvSpPr txBox="1"/>
          <p:nvPr/>
        </p:nvSpPr>
        <p:spPr>
          <a:xfrm>
            <a:off x="226031" y="1585867"/>
            <a:ext cx="8650841" cy="3231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lvl="1">
              <a:defRPr sz="3000">
                <a:solidFill>
                  <a:srgbClr val="17375E"/>
                </a:solidFill>
                <a:latin typeface="Arial"/>
                <a:ea typeface="Arial"/>
                <a:cs typeface="Arial"/>
                <a:sym typeface="Arial"/>
              </a:defRPr>
            </a:pPr>
            <a:r>
              <a:rPr lang="en-US" dirty="0">
                <a:solidFill>
                  <a:srgbClr val="002E97"/>
                </a:solidFill>
              </a:rPr>
              <a:t>Flood Plain Maps</a:t>
            </a:r>
          </a:p>
          <a:p>
            <a:pPr lvl="1">
              <a:defRPr sz="3000">
                <a:solidFill>
                  <a:srgbClr val="17375E"/>
                </a:solidFill>
                <a:latin typeface="Arial"/>
                <a:ea typeface="Arial"/>
                <a:cs typeface="Arial"/>
                <a:sym typeface="Arial"/>
              </a:defRPr>
            </a:pPr>
            <a:r>
              <a:rPr lang="en-US" dirty="0">
                <a:solidFill>
                  <a:srgbClr val="002E97"/>
                </a:solidFill>
              </a:rPr>
              <a:t>Emergency Route Planning</a:t>
            </a:r>
          </a:p>
          <a:p>
            <a:pPr lvl="1">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Accurate Positioning</a:t>
            </a:r>
          </a:p>
          <a:p>
            <a:pPr lvl="1">
              <a:defRPr sz="3000">
                <a:solidFill>
                  <a:srgbClr val="17375E"/>
                </a:solidFill>
                <a:latin typeface="Arial"/>
                <a:ea typeface="Arial"/>
                <a:cs typeface="Arial"/>
                <a:sym typeface="Arial"/>
              </a:defRPr>
            </a:pPr>
            <a:r>
              <a:rPr lang="en-US" dirty="0">
                <a:solidFill>
                  <a:srgbClr val="002E97"/>
                </a:solidFill>
              </a:rPr>
              <a:t>Autonomous vehicles, BIMs, Smart Cities</a:t>
            </a:r>
          </a:p>
        </p:txBody>
      </p:sp>
      <p:sp>
        <p:nvSpPr>
          <p:cNvPr id="2" name="Slide Number Placeholder 1"/>
          <p:cNvSpPr>
            <a:spLocks noGrp="1"/>
          </p:cNvSpPr>
          <p:nvPr>
            <p:ph type="sldNum" sz="quarter" idx="2"/>
          </p:nvPr>
        </p:nvSpPr>
        <p:spPr/>
        <p:txBody>
          <a:bodyPr/>
          <a:lstStyle/>
          <a:p>
            <a:fld id="{86CB4B4D-7CA3-9044-876B-883B54F8677D}" type="slidenum">
              <a:rPr lang="en-US" smtClean="0"/>
              <a:t>25</a:t>
            </a:fld>
            <a:endParaRPr lang="en-US"/>
          </a:p>
        </p:txBody>
      </p:sp>
    </p:spTree>
    <p:extLst>
      <p:ext uri="{BB962C8B-B14F-4D97-AF65-F5344CB8AC3E}">
        <p14:creationId xmlns:p14="http://schemas.microsoft.com/office/powerpoint/2010/main" val="150476484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516319" y="4235116"/>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Slide Number Placeholder 3"/>
          <p:cNvSpPr>
            <a:spLocks noGrp="1"/>
          </p:cNvSpPr>
          <p:nvPr>
            <p:ph type="sldNum" sz="quarter" idx="2"/>
          </p:nvPr>
        </p:nvSpPr>
        <p:spPr/>
        <p:txBody>
          <a:bodyPr/>
          <a:lstStyle/>
          <a:p>
            <a:fld id="{86CB4B4D-7CA3-9044-876B-883B54F8677D}" type="slidenum">
              <a:rPr lang="en-US" smtClean="0"/>
              <a:t>26</a:t>
            </a:fld>
            <a:endParaRPr lang="en-US"/>
          </a:p>
        </p:txBody>
      </p:sp>
      <p:sp>
        <p:nvSpPr>
          <p:cNvPr id="8" name="TextBox 1"/>
          <p:cNvSpPr txBox="1"/>
          <p:nvPr/>
        </p:nvSpPr>
        <p:spPr>
          <a:xfrm>
            <a:off x="1422421" y="416188"/>
            <a:ext cx="629915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The Future Reference Frames</a:t>
            </a:r>
          </a:p>
        </p:txBody>
      </p:sp>
      <p:sp>
        <p:nvSpPr>
          <p:cNvPr id="9" name="Rectangle 2"/>
          <p:cNvSpPr txBox="1"/>
          <p:nvPr/>
        </p:nvSpPr>
        <p:spPr>
          <a:xfrm>
            <a:off x="236182" y="1501309"/>
            <a:ext cx="4174453" cy="3200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defRPr sz="3000">
                <a:solidFill>
                  <a:srgbClr val="17375E"/>
                </a:solidFill>
                <a:latin typeface="Arial"/>
                <a:ea typeface="Arial"/>
                <a:cs typeface="Arial"/>
                <a:sym typeface="Arial"/>
              </a:defRPr>
            </a:pPr>
            <a:r>
              <a:rPr lang="en-US" sz="1500" dirty="0">
                <a:solidFill>
                  <a:srgbClr val="002E97"/>
                </a:solidFill>
              </a:rPr>
              <a:t>	Each Plate is based on the same</a:t>
            </a:r>
          </a:p>
          <a:p>
            <a:pPr>
              <a:defRPr sz="3000">
                <a:solidFill>
                  <a:srgbClr val="17375E"/>
                </a:solidFill>
                <a:latin typeface="Arial"/>
                <a:ea typeface="Arial"/>
                <a:cs typeface="Arial"/>
                <a:sym typeface="Arial"/>
              </a:defRPr>
            </a:pPr>
            <a:r>
              <a:rPr lang="en-US" sz="1500" dirty="0">
                <a:solidFill>
                  <a:srgbClr val="002E97"/>
                </a:solidFill>
              </a:rPr>
              <a:t>	densified ITRF model</a:t>
            </a: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sz="2800" dirty="0">
                <a:solidFill>
                  <a:srgbClr val="002E97"/>
                </a:solidFill>
              </a:rPr>
              <a:t>North America		NATRF</a:t>
            </a:r>
          </a:p>
          <a:p>
            <a:pPr>
              <a:defRPr sz="3000">
                <a:solidFill>
                  <a:srgbClr val="17375E"/>
                </a:solidFill>
                <a:latin typeface="Arial"/>
                <a:ea typeface="Arial"/>
                <a:cs typeface="Arial"/>
                <a:sym typeface="Arial"/>
              </a:defRPr>
            </a:pPr>
            <a:r>
              <a:rPr lang="en-US" sz="2800" dirty="0">
                <a:solidFill>
                  <a:srgbClr val="002E97"/>
                </a:solidFill>
              </a:rPr>
              <a:t>Caribbean			CATRF</a:t>
            </a:r>
          </a:p>
          <a:p>
            <a:pPr>
              <a:defRPr sz="3000">
                <a:solidFill>
                  <a:srgbClr val="17375E"/>
                </a:solidFill>
                <a:latin typeface="Arial"/>
                <a:ea typeface="Arial"/>
                <a:cs typeface="Arial"/>
                <a:sym typeface="Arial"/>
              </a:defRPr>
            </a:pPr>
            <a:r>
              <a:rPr lang="en-US" sz="2800" dirty="0">
                <a:solidFill>
                  <a:srgbClr val="002E97"/>
                </a:solidFill>
              </a:rPr>
              <a:t>Pacific				PATRF</a:t>
            </a:r>
          </a:p>
          <a:p>
            <a:pPr>
              <a:defRPr sz="3000">
                <a:solidFill>
                  <a:srgbClr val="17375E"/>
                </a:solidFill>
                <a:latin typeface="Arial"/>
                <a:ea typeface="Arial"/>
                <a:cs typeface="Arial"/>
                <a:sym typeface="Arial"/>
              </a:defRPr>
            </a:pPr>
            <a:r>
              <a:rPr lang="en-US" sz="2800" dirty="0">
                <a:solidFill>
                  <a:srgbClr val="002E97"/>
                </a:solidFill>
              </a:rPr>
              <a:t>Mariana				MATRF</a:t>
            </a:r>
            <a:endParaRPr sz="2800" dirty="0">
              <a:solidFill>
                <a:srgbClr val="002E97"/>
              </a:solidFill>
            </a:endParaRPr>
          </a:p>
        </p:txBody>
      </p:sp>
      <p:grpSp>
        <p:nvGrpSpPr>
          <p:cNvPr id="10" name="Group 9"/>
          <p:cNvGrpSpPr/>
          <p:nvPr/>
        </p:nvGrpSpPr>
        <p:grpSpPr>
          <a:xfrm>
            <a:off x="4558355" y="1192869"/>
            <a:ext cx="4463222" cy="3808350"/>
            <a:chOff x="-2" y="-944338"/>
            <a:chExt cx="9144002" cy="7802336"/>
          </a:xfrm>
        </p:grpSpPr>
        <p:pic>
          <p:nvPicPr>
            <p:cNvPr id="11" name="Picture 10">
              <a:extLst>
                <a:ext uri="{FF2B5EF4-FFF2-40B4-BE49-F238E27FC236}">
                  <a16:creationId xmlns:a16="http://schemas.microsoft.com/office/drawing/2014/main" id="{8186883F-01DB-4C6D-AF5F-151E62AB0F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12" name="TextBox 11">
              <a:extLst>
                <a:ext uri="{FF2B5EF4-FFF2-40B4-BE49-F238E27FC236}">
                  <a16:creationId xmlns:a16="http://schemas.microsoft.com/office/drawing/2014/main" id="{590590AB-2CB9-4050-BF2C-3E2F4C238086}"/>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13" name="TextBox 12">
              <a:extLst>
                <a:ext uri="{FF2B5EF4-FFF2-40B4-BE49-F238E27FC236}">
                  <a16:creationId xmlns:a16="http://schemas.microsoft.com/office/drawing/2014/main" id="{E6931EAC-8D4C-4D8B-B802-D35DB4A7221C}"/>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14" name="TextBox 13">
              <a:extLst>
                <a:ext uri="{FF2B5EF4-FFF2-40B4-BE49-F238E27FC236}">
                  <a16:creationId xmlns:a16="http://schemas.microsoft.com/office/drawing/2014/main" id="{638837D3-B71B-4A39-9198-517AF970836D}"/>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5" name="TextBox 14">
              <a:extLst>
                <a:ext uri="{FF2B5EF4-FFF2-40B4-BE49-F238E27FC236}">
                  <a16:creationId xmlns:a16="http://schemas.microsoft.com/office/drawing/2014/main" id="{1060569C-22D6-4265-A61B-30AF36CD7348}"/>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6" name="TextBox 15">
              <a:extLst>
                <a:ext uri="{FF2B5EF4-FFF2-40B4-BE49-F238E27FC236}">
                  <a16:creationId xmlns:a16="http://schemas.microsoft.com/office/drawing/2014/main" id="{10D01D8D-D302-4377-92AD-BBCD5BB15F99}"/>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cxnSp>
        <p:nvCxnSpPr>
          <p:cNvPr id="17" name="Straight Connector 16">
            <a:extLst>
              <a:ext uri="{FF2B5EF4-FFF2-40B4-BE49-F238E27FC236}">
                <a16:creationId xmlns:a16="http://schemas.microsoft.com/office/drawing/2014/main" id="{439D4D89-604F-485E-B188-BC2DD81DBE34}"/>
              </a:ext>
            </a:extLst>
          </p:cNvPr>
          <p:cNvCxnSpPr>
            <a:cxnSpLocks/>
          </p:cNvCxnSpPr>
          <p:nvPr/>
        </p:nvCxnSpPr>
        <p:spPr>
          <a:xfrm>
            <a:off x="705021" y="2605876"/>
            <a:ext cx="2999360" cy="0"/>
          </a:xfrm>
          <a:prstGeom prst="line">
            <a:avLst/>
          </a:prstGeom>
          <a:ln w="22225">
            <a:solidFill>
              <a:srgbClr val="002E9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485900" y="198525"/>
            <a:ext cx="6172200" cy="757439"/>
          </a:xfrm>
        </p:spPr>
        <p:txBody>
          <a:bodyPr>
            <a:normAutofit/>
          </a:bodyPr>
          <a:lstStyle/>
          <a:p>
            <a:r>
              <a:rPr lang="en-US" sz="2800" b="1" dirty="0">
                <a:solidFill>
                  <a:srgbClr val="002E97"/>
                </a:solidFill>
                <a:latin typeface="Arial" panose="020B0604020202020204" pitchFamily="34" charset="0"/>
                <a:cs typeface="Arial" panose="020B0604020202020204" pitchFamily="34" charset="0"/>
              </a:rPr>
              <a:t>NAVD 88 Issues</a:t>
            </a:r>
          </a:p>
        </p:txBody>
      </p:sp>
      <p:sp>
        <p:nvSpPr>
          <p:cNvPr id="9" name="Content Placeholder 2"/>
          <p:cNvSpPr txBox="1">
            <a:spLocks/>
          </p:cNvSpPr>
          <p:nvPr/>
        </p:nvSpPr>
        <p:spPr>
          <a:xfrm>
            <a:off x="228600" y="768183"/>
            <a:ext cx="8686800" cy="856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800" dirty="0">
                <a:solidFill>
                  <a:srgbClr val="002E97"/>
                </a:solidFill>
                <a:latin typeface="Arial" panose="020B0604020202020204" pitchFamily="34" charset="0"/>
                <a:cs typeface="Arial" panose="020B0604020202020204" pitchFamily="34" charset="0"/>
              </a:rPr>
              <a:t>NAVD 88 suffers from </a:t>
            </a:r>
            <a:r>
              <a:rPr lang="en-US" sz="1800" i="1" dirty="0">
                <a:solidFill>
                  <a:srgbClr val="002E97"/>
                </a:solidFill>
                <a:latin typeface="Arial" panose="020B0604020202020204" pitchFamily="34" charset="0"/>
                <a:cs typeface="Arial" panose="020B0604020202020204" pitchFamily="34" charset="0"/>
              </a:rPr>
              <a:t>a known bias </a:t>
            </a:r>
            <a:r>
              <a:rPr lang="en-US" sz="1800" dirty="0">
                <a:solidFill>
                  <a:srgbClr val="002E97"/>
                </a:solidFill>
                <a:latin typeface="Arial" panose="020B0604020202020204" pitchFamily="34" charset="0"/>
                <a:cs typeface="Arial" panose="020B0604020202020204" pitchFamily="34" charset="0"/>
              </a:rPr>
              <a:t>and </a:t>
            </a:r>
            <a:r>
              <a:rPr lang="en-US" sz="1800" i="1" dirty="0">
                <a:solidFill>
                  <a:srgbClr val="002E97"/>
                </a:solidFill>
                <a:latin typeface="Arial" panose="020B0604020202020204" pitchFamily="34" charset="0"/>
                <a:cs typeface="Arial" panose="020B0604020202020204" pitchFamily="34" charset="0"/>
              </a:rPr>
              <a:t>tilt</a:t>
            </a:r>
            <a:r>
              <a:rPr lang="en-US" sz="1800" dirty="0">
                <a:solidFill>
                  <a:srgbClr val="002E97"/>
                </a:solidFill>
                <a:latin typeface="Arial" panose="020B0604020202020204" pitchFamily="34" charset="0"/>
                <a:cs typeface="Arial" panose="020B0604020202020204" pitchFamily="34" charset="0"/>
              </a:rPr>
              <a:t> </a:t>
            </a:r>
          </a:p>
          <a:p>
            <a:pPr hangingPunct="1"/>
            <a:r>
              <a:rPr lang="en-US" sz="1800" dirty="0">
                <a:solidFill>
                  <a:srgbClr val="002E97"/>
                </a:solidFill>
                <a:latin typeface="Arial" panose="020B0604020202020204" pitchFamily="34" charset="0"/>
                <a:cs typeface="Arial" panose="020B0604020202020204" pitchFamily="34" charset="0"/>
              </a:rPr>
              <a:t>(about 1 meter across CONUS) relative to the gravimetric geoid</a:t>
            </a:r>
          </a:p>
        </p:txBody>
      </p:sp>
      <p:sp>
        <p:nvSpPr>
          <p:cNvPr id="10" name="Date Placeholder 3"/>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t>Date of this slide: Sept 3, 2020</a:t>
            </a:r>
            <a:endParaRPr lang="en-US" dirty="0"/>
          </a:p>
        </p:txBody>
      </p:sp>
      <p:sp>
        <p:nvSpPr>
          <p:cNvPr id="11" name="Footer Placeholder 4"/>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t>Modernized NSRS: 4 hour version</a:t>
            </a:r>
          </a:p>
        </p:txBody>
      </p:sp>
      <p:sp>
        <p:nvSpPr>
          <p:cNvPr id="12" name="Slide Number Placeholder 5"/>
          <p:cNvSpPr>
            <a:spLocks noGrp="1"/>
          </p:cNvSpPr>
          <p:nvPr>
            <p:ph type="sldNum" sz="quarter" idx="4294967295"/>
          </p:nvPr>
        </p:nvSpPr>
        <p:spPr>
          <a:xfrm>
            <a:off x="0" y="0"/>
            <a:ext cx="0" cy="0"/>
          </a:xfrm>
        </p:spPr>
        <p:txBody>
          <a:bodyPr/>
          <a:lstStyle/>
          <a:p>
            <a:pPr>
              <a:defRPr/>
            </a:pPr>
            <a:fld id="{EB6791C4-DF4E-4C17-A41C-B2BEB15390BD}" type="slidenum">
              <a:rPr lang="en-US" smtClean="0"/>
              <a:pPr>
                <a:defRPr/>
              </a:pPr>
              <a:t>27</a:t>
            </a:fld>
            <a:endParaRPr lang="en-US"/>
          </a:p>
        </p:txBody>
      </p:sp>
      <p:sp>
        <p:nvSpPr>
          <p:cNvPr id="13" name="TextBox 12"/>
          <p:cNvSpPr txBox="1"/>
          <p:nvPr/>
        </p:nvSpPr>
        <p:spPr>
          <a:xfrm>
            <a:off x="6670437" y="3276046"/>
            <a:ext cx="1112805" cy="300082"/>
          </a:xfrm>
          <a:prstGeom prst="rect">
            <a:avLst/>
          </a:prstGeom>
          <a:noFill/>
        </p:spPr>
        <p:txBody>
          <a:bodyPr wrap="none" rtlCol="0">
            <a:spAutoFit/>
          </a:bodyPr>
          <a:lstStyle/>
          <a:p>
            <a:pPr fontAlgn="base">
              <a:spcBef>
                <a:spcPct val="0"/>
              </a:spcBef>
              <a:spcAft>
                <a:spcPct val="0"/>
              </a:spcAft>
            </a:pPr>
            <a:r>
              <a:rPr lang="en-US" sz="1350" dirty="0">
                <a:solidFill>
                  <a:prstClr val="white"/>
                </a:solidFill>
                <a:latin typeface="Times New Roman" panose="02020603050405020304" pitchFamily="18" charset="0"/>
                <a:ea typeface="MS PGothic" pitchFamily="34" charset="-128"/>
              </a:rPr>
              <a:t>PID: EZ0840</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848" y="1624431"/>
            <a:ext cx="4737166" cy="315613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03" y="1624431"/>
            <a:ext cx="4118109" cy="3098877"/>
          </a:xfrm>
          <a:prstGeom prst="rect">
            <a:avLst/>
          </a:prstGeom>
        </p:spPr>
      </p:pic>
    </p:spTree>
    <p:extLst>
      <p:ext uri="{BB962C8B-B14F-4D97-AF65-F5344CB8AC3E}">
        <p14:creationId xmlns:p14="http://schemas.microsoft.com/office/powerpoint/2010/main" val="103117347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0" name="Date Placeholder 3"/>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t>Date of this slide: Sept 3, 2020</a:t>
            </a:r>
            <a:endParaRPr lang="en-US" dirty="0"/>
          </a:p>
        </p:txBody>
      </p:sp>
      <p:sp>
        <p:nvSpPr>
          <p:cNvPr id="11" name="Footer Placeholder 4"/>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t>Modernized NSRS: 4 hour version</a:t>
            </a:r>
          </a:p>
        </p:txBody>
      </p:sp>
      <p:sp>
        <p:nvSpPr>
          <p:cNvPr id="12" name="Slide Number Placeholder 5"/>
          <p:cNvSpPr>
            <a:spLocks noGrp="1"/>
          </p:cNvSpPr>
          <p:nvPr>
            <p:ph type="sldNum" sz="quarter" idx="4294967295"/>
          </p:nvPr>
        </p:nvSpPr>
        <p:spPr>
          <a:xfrm>
            <a:off x="0" y="0"/>
            <a:ext cx="0" cy="0"/>
          </a:xfrm>
        </p:spPr>
        <p:txBody>
          <a:bodyPr/>
          <a:lstStyle/>
          <a:p>
            <a:pPr>
              <a:defRPr/>
            </a:pPr>
            <a:fld id="{EB6791C4-DF4E-4C17-A41C-B2BEB15390BD}" type="slidenum">
              <a:rPr lang="en-US" smtClean="0"/>
              <a:pPr>
                <a:defRPr/>
              </a:pPr>
              <a:t>28</a:t>
            </a:fld>
            <a:endParaRPr lang="en-US"/>
          </a:p>
        </p:txBody>
      </p:sp>
      <p:grpSp>
        <p:nvGrpSpPr>
          <p:cNvPr id="50" name="Group 27">
            <a:extLst>
              <a:ext uri="{FF2B5EF4-FFF2-40B4-BE49-F238E27FC236}">
                <a16:creationId xmlns:a16="http://schemas.microsoft.com/office/drawing/2014/main" id="{C190871E-74B2-4404-8182-2768CB29C314}"/>
              </a:ext>
            </a:extLst>
          </p:cNvPr>
          <p:cNvGrpSpPr>
            <a:grpSpLocks/>
          </p:cNvGrpSpPr>
          <p:nvPr/>
        </p:nvGrpSpPr>
        <p:grpSpPr bwMode="auto">
          <a:xfrm>
            <a:off x="1943100" y="1954184"/>
            <a:ext cx="5043488" cy="835819"/>
            <a:chOff x="1066800" y="2447925"/>
            <a:chExt cx="6724650" cy="1114425"/>
          </a:xfrm>
        </p:grpSpPr>
        <p:sp>
          <p:nvSpPr>
            <p:cNvPr id="51" name="Freeform 7">
              <a:extLst>
                <a:ext uri="{FF2B5EF4-FFF2-40B4-BE49-F238E27FC236}">
                  <a16:creationId xmlns:a16="http://schemas.microsoft.com/office/drawing/2014/main" id="{6851202B-8E2D-4D17-8517-EEA4B0672E45}"/>
                </a:ext>
              </a:extLst>
            </p:cNvPr>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52" name="Rectangle 8">
              <a:extLst>
                <a:ext uri="{FF2B5EF4-FFF2-40B4-BE49-F238E27FC236}">
                  <a16:creationId xmlns:a16="http://schemas.microsoft.com/office/drawing/2014/main" id="{FC112310-E4D0-48D6-8081-71ECF4596EC4}"/>
                </a:ext>
              </a:extLst>
            </p:cNvPr>
            <p:cNvSpPr>
              <a:spLocks noChangeArrowheads="1"/>
            </p:cNvSpPr>
            <p:nvPr/>
          </p:nvSpPr>
          <p:spPr bwMode="auto">
            <a:xfrm>
              <a:off x="3200399" y="2865120"/>
              <a:ext cx="285751" cy="316230"/>
            </a:xfrm>
            <a:prstGeom prst="rect">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53" name="Rectangle 9">
              <a:extLst>
                <a:ext uri="{FF2B5EF4-FFF2-40B4-BE49-F238E27FC236}">
                  <a16:creationId xmlns:a16="http://schemas.microsoft.com/office/drawing/2014/main" id="{E17AE1B0-C5DE-4CE3-84D4-812322FF296D}"/>
                </a:ext>
              </a:extLst>
            </p:cNvPr>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54" name="Isosceles Triangle 53">
              <a:extLst>
                <a:ext uri="{FF2B5EF4-FFF2-40B4-BE49-F238E27FC236}">
                  <a16:creationId xmlns:a16="http://schemas.microsoft.com/office/drawing/2014/main" id="{04741ACA-155C-4B6D-B356-FB27050AD992}"/>
                </a:ext>
              </a:extLst>
            </p:cNvPr>
            <p:cNvSpPr>
              <a:spLocks noChangeArrowheads="1"/>
            </p:cNvSpPr>
            <p:nvPr/>
          </p:nvSpPr>
          <p:spPr bwMode="auto">
            <a:xfrm>
              <a:off x="3162300" y="2562225"/>
              <a:ext cx="364617" cy="314325"/>
            </a:xfrm>
            <a:prstGeom prst="triangle">
              <a:avLst>
                <a:gd name="adj" fmla="val 50000"/>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55" name="TextBox 13">
              <a:extLst>
                <a:ext uri="{FF2B5EF4-FFF2-40B4-BE49-F238E27FC236}">
                  <a16:creationId xmlns:a16="http://schemas.microsoft.com/office/drawing/2014/main" id="{72AD66D5-EA05-40BA-AA3B-A2FAD24F7C2F}"/>
                </a:ext>
              </a:extLst>
            </p:cNvPr>
            <p:cNvSpPr txBox="1">
              <a:spLocks noChangeArrowheads="1"/>
            </p:cNvSpPr>
            <p:nvPr/>
          </p:nvSpPr>
          <p:spPr bwMode="auto">
            <a:xfrm>
              <a:off x="3409950" y="2447925"/>
              <a:ext cx="913071"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a:solidFill>
                    <a:prstClr val="black"/>
                  </a:solidFill>
                  <a:latin typeface="Arial" panose="020B0604020202020204" pitchFamily="34" charset="0"/>
                  <a:ea typeface="MS PGothic" pitchFamily="34" charset="-128"/>
                  <a:cs typeface="Arial" panose="020B0604020202020204" pitchFamily="34" charset="0"/>
                </a:rPr>
                <a:t>House</a:t>
              </a:r>
            </a:p>
          </p:txBody>
        </p:sp>
        <p:sp>
          <p:nvSpPr>
            <p:cNvPr id="56" name="TextBox 26">
              <a:extLst>
                <a:ext uri="{FF2B5EF4-FFF2-40B4-BE49-F238E27FC236}">
                  <a16:creationId xmlns:a16="http://schemas.microsoft.com/office/drawing/2014/main" id="{7A5A95BC-D1EC-4FDE-A157-E6DB53C69A83}"/>
                </a:ext>
              </a:extLst>
            </p:cNvPr>
            <p:cNvSpPr txBox="1">
              <a:spLocks noChangeArrowheads="1"/>
            </p:cNvSpPr>
            <p:nvPr/>
          </p:nvSpPr>
          <p:spPr bwMode="auto">
            <a:xfrm>
              <a:off x="4610100" y="2828925"/>
              <a:ext cx="605293"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a:solidFill>
                    <a:prstClr val="black"/>
                  </a:solidFill>
                  <a:latin typeface="Arial" panose="020B0604020202020204" pitchFamily="34" charset="0"/>
                  <a:ea typeface="MS PGothic" pitchFamily="34" charset="-128"/>
                  <a:cs typeface="Arial" panose="020B0604020202020204" pitchFamily="34" charset="0"/>
                </a:rPr>
                <a:t>BM</a:t>
              </a:r>
            </a:p>
          </p:txBody>
        </p:sp>
      </p:grpSp>
      <p:grpSp>
        <p:nvGrpSpPr>
          <p:cNvPr id="57" name="Group 56">
            <a:extLst>
              <a:ext uri="{FF2B5EF4-FFF2-40B4-BE49-F238E27FC236}">
                <a16:creationId xmlns:a16="http://schemas.microsoft.com/office/drawing/2014/main" id="{2C9741D9-8F0A-4CAE-BA9E-957F3C3A3438}"/>
              </a:ext>
            </a:extLst>
          </p:cNvPr>
          <p:cNvGrpSpPr/>
          <p:nvPr/>
        </p:nvGrpSpPr>
        <p:grpSpPr>
          <a:xfrm>
            <a:off x="1943100" y="1954184"/>
            <a:ext cx="5043488" cy="835819"/>
            <a:chOff x="1066800" y="2447925"/>
            <a:chExt cx="6724650" cy="1114425"/>
          </a:xfrm>
        </p:grpSpPr>
        <p:sp>
          <p:nvSpPr>
            <p:cNvPr id="58" name="Freeform 15">
              <a:extLst>
                <a:ext uri="{FF2B5EF4-FFF2-40B4-BE49-F238E27FC236}">
                  <a16:creationId xmlns:a16="http://schemas.microsoft.com/office/drawing/2014/main" id="{AD8ED9D2-092B-4D7C-9F8A-BBCE1680CA8C}"/>
                </a:ext>
              </a:extLst>
            </p:cNvPr>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p:spPr>
          <p:txBody>
            <a:bodyPr/>
            <a:lstStyle/>
            <a:p>
              <a:pPr fontAlgn="base">
                <a:spcBef>
                  <a:spcPct val="0"/>
                </a:spcBef>
                <a:spcAft>
                  <a:spcPct val="0"/>
                </a:spcAft>
                <a:defRPr/>
              </a:pPr>
              <a:endParaRPr lang="en-US" sz="1350">
                <a:solidFill>
                  <a:srgbClr val="002E97"/>
                </a:solidFill>
                <a:latin typeface="Arial" panose="020B0604020202020204" pitchFamily="34" charset="0"/>
                <a:ea typeface="MS PGothic" pitchFamily="34" charset="-128"/>
                <a:cs typeface="Arial" panose="020B0604020202020204" pitchFamily="34" charset="0"/>
              </a:endParaRPr>
            </a:p>
          </p:txBody>
        </p:sp>
        <p:sp>
          <p:nvSpPr>
            <p:cNvPr id="59" name="Rectangle 58">
              <a:extLst>
                <a:ext uri="{FF2B5EF4-FFF2-40B4-BE49-F238E27FC236}">
                  <a16:creationId xmlns:a16="http://schemas.microsoft.com/office/drawing/2014/main" id="{3A322774-894B-4FAC-8E2D-F954187CCCB3}"/>
                </a:ext>
              </a:extLst>
            </p:cNvPr>
            <p:cNvSpPr>
              <a:spLocks noChangeArrowheads="1"/>
            </p:cNvSpPr>
            <p:nvPr/>
          </p:nvSpPr>
          <p:spPr bwMode="auto">
            <a:xfrm>
              <a:off x="3200400" y="2865438"/>
              <a:ext cx="285750" cy="315912"/>
            </a:xfrm>
            <a:prstGeom prst="rect">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srgbClr val="002E97"/>
                </a:solidFill>
                <a:latin typeface="Arial" panose="020B0604020202020204" pitchFamily="34" charset="0"/>
                <a:ea typeface="MS PGothic" pitchFamily="34" charset="-128"/>
                <a:cs typeface="Arial" panose="020B0604020202020204" pitchFamily="34" charset="0"/>
              </a:endParaRPr>
            </a:p>
          </p:txBody>
        </p:sp>
        <p:sp>
          <p:nvSpPr>
            <p:cNvPr id="60" name="Rectangle 59">
              <a:extLst>
                <a:ext uri="{FF2B5EF4-FFF2-40B4-BE49-F238E27FC236}">
                  <a16:creationId xmlns:a16="http://schemas.microsoft.com/office/drawing/2014/main" id="{8B993188-DFE0-44CA-85F5-13E9B105CA89}"/>
                </a:ext>
              </a:extLst>
            </p:cNvPr>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p>
              <a:pPr fontAlgn="base">
                <a:spcBef>
                  <a:spcPct val="0"/>
                </a:spcBef>
                <a:spcAft>
                  <a:spcPct val="0"/>
                </a:spcAft>
                <a:defRPr/>
              </a:pPr>
              <a:endParaRPr lang="en-US" sz="1350">
                <a:solidFill>
                  <a:srgbClr val="002E97"/>
                </a:solidFill>
                <a:latin typeface="Arial" panose="020B0604020202020204" pitchFamily="34" charset="0"/>
                <a:ea typeface="MS PGothic" pitchFamily="34" charset="-128"/>
                <a:cs typeface="Arial" panose="020B0604020202020204" pitchFamily="34" charset="0"/>
              </a:endParaRPr>
            </a:p>
          </p:txBody>
        </p:sp>
        <p:sp>
          <p:nvSpPr>
            <p:cNvPr id="61" name="Isosceles Triangle 60">
              <a:extLst>
                <a:ext uri="{FF2B5EF4-FFF2-40B4-BE49-F238E27FC236}">
                  <a16:creationId xmlns:a16="http://schemas.microsoft.com/office/drawing/2014/main" id="{70171B8D-A7E0-4027-8F7E-583B5A0EFD80}"/>
                </a:ext>
              </a:extLst>
            </p:cNvPr>
            <p:cNvSpPr>
              <a:spLocks noChangeArrowheads="1"/>
            </p:cNvSpPr>
            <p:nvPr/>
          </p:nvSpPr>
          <p:spPr bwMode="auto">
            <a:xfrm>
              <a:off x="3162300" y="2562225"/>
              <a:ext cx="365125" cy="314325"/>
            </a:xfrm>
            <a:prstGeom prst="triangle">
              <a:avLst>
                <a:gd name="adj" fmla="val 50000"/>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srgbClr val="002E97"/>
                </a:solidFill>
                <a:latin typeface="Arial" panose="020B0604020202020204" pitchFamily="34" charset="0"/>
                <a:ea typeface="MS PGothic" pitchFamily="34" charset="-128"/>
                <a:cs typeface="Arial" panose="020B0604020202020204" pitchFamily="34" charset="0"/>
              </a:endParaRPr>
            </a:p>
          </p:txBody>
        </p:sp>
        <p:sp>
          <p:nvSpPr>
            <p:cNvPr id="62" name="TextBox 61">
              <a:extLst>
                <a:ext uri="{FF2B5EF4-FFF2-40B4-BE49-F238E27FC236}">
                  <a16:creationId xmlns:a16="http://schemas.microsoft.com/office/drawing/2014/main" id="{AA05601C-F467-40B9-BD8E-BCD8D8CB4DEE}"/>
                </a:ext>
              </a:extLst>
            </p:cNvPr>
            <p:cNvSpPr txBox="1">
              <a:spLocks noChangeArrowheads="1"/>
            </p:cNvSpPr>
            <p:nvPr/>
          </p:nvSpPr>
          <p:spPr bwMode="auto">
            <a:xfrm>
              <a:off x="3409950" y="2447925"/>
              <a:ext cx="913071"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dirty="0">
                  <a:solidFill>
                    <a:srgbClr val="002E97"/>
                  </a:solidFill>
                  <a:latin typeface="Arial" panose="020B0604020202020204" pitchFamily="34" charset="0"/>
                  <a:ea typeface="MS PGothic" pitchFamily="34" charset="-128"/>
                  <a:cs typeface="Arial" panose="020B0604020202020204" pitchFamily="34" charset="0"/>
                </a:rPr>
                <a:t>House</a:t>
              </a:r>
            </a:p>
          </p:txBody>
        </p:sp>
        <p:sp>
          <p:nvSpPr>
            <p:cNvPr id="63" name="TextBox 62">
              <a:extLst>
                <a:ext uri="{FF2B5EF4-FFF2-40B4-BE49-F238E27FC236}">
                  <a16:creationId xmlns:a16="http://schemas.microsoft.com/office/drawing/2014/main" id="{0574AAE0-C59A-45FC-B679-9868DE551E14}"/>
                </a:ext>
              </a:extLst>
            </p:cNvPr>
            <p:cNvSpPr txBox="1">
              <a:spLocks noChangeArrowheads="1"/>
            </p:cNvSpPr>
            <p:nvPr/>
          </p:nvSpPr>
          <p:spPr bwMode="auto">
            <a:xfrm>
              <a:off x="4610100" y="2828925"/>
              <a:ext cx="605293"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a:solidFill>
                    <a:srgbClr val="002E97"/>
                  </a:solidFill>
                  <a:latin typeface="Arial" panose="020B0604020202020204" pitchFamily="34" charset="0"/>
                  <a:ea typeface="MS PGothic" pitchFamily="34" charset="-128"/>
                  <a:cs typeface="Arial" panose="020B0604020202020204" pitchFamily="34" charset="0"/>
                </a:rPr>
                <a:t>BM</a:t>
              </a:r>
            </a:p>
          </p:txBody>
        </p:sp>
      </p:grpSp>
      <p:sp>
        <p:nvSpPr>
          <p:cNvPr id="64" name="TextBox 63">
            <a:extLst>
              <a:ext uri="{FF2B5EF4-FFF2-40B4-BE49-F238E27FC236}">
                <a16:creationId xmlns:a16="http://schemas.microsoft.com/office/drawing/2014/main" id="{7AE0C0FB-7B39-48B4-9C1E-EAA31840366D}"/>
              </a:ext>
            </a:extLst>
          </p:cNvPr>
          <p:cNvSpPr txBox="1">
            <a:spLocks noChangeArrowheads="1"/>
          </p:cNvSpPr>
          <p:nvPr/>
        </p:nvSpPr>
        <p:spPr bwMode="auto">
          <a:xfrm>
            <a:off x="4693920" y="1115171"/>
            <a:ext cx="3528060" cy="523220"/>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A hypothetical example…</a:t>
            </a:r>
          </a:p>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1954:  Leveling Performed to bench mark</a:t>
            </a:r>
          </a:p>
        </p:txBody>
      </p:sp>
      <p:cxnSp>
        <p:nvCxnSpPr>
          <p:cNvPr id="65" name="Straight Connector 64">
            <a:extLst>
              <a:ext uri="{FF2B5EF4-FFF2-40B4-BE49-F238E27FC236}">
                <a16:creationId xmlns:a16="http://schemas.microsoft.com/office/drawing/2014/main" id="{3439D1E0-38AC-4A0E-ABFD-D8BD9FC7F18D}"/>
              </a:ext>
            </a:extLst>
          </p:cNvPr>
          <p:cNvCxnSpPr>
            <a:cxnSpLocks noChangeShapeType="1"/>
          </p:cNvCxnSpPr>
          <p:nvPr/>
        </p:nvCxnSpPr>
        <p:spPr bwMode="auto">
          <a:xfrm>
            <a:off x="1593059" y="4283044"/>
            <a:ext cx="6065044" cy="0"/>
          </a:xfrm>
          <a:prstGeom prst="line">
            <a:avLst/>
          </a:prstGeom>
          <a:noFill/>
          <a:ln w="57150" algn="ctr">
            <a:solidFill>
              <a:schemeClr val="tx1"/>
            </a:solidFill>
            <a:prstDash val="dash"/>
            <a:round/>
            <a:headEnd/>
            <a:tailEnd/>
          </a:ln>
        </p:spPr>
      </p:cxnSp>
      <p:sp>
        <p:nvSpPr>
          <p:cNvPr id="66" name="TextBox 65">
            <a:extLst>
              <a:ext uri="{FF2B5EF4-FFF2-40B4-BE49-F238E27FC236}">
                <a16:creationId xmlns:a16="http://schemas.microsoft.com/office/drawing/2014/main" id="{6E8D9CD7-10D1-4FD1-A880-6FB095D26C6E}"/>
              </a:ext>
            </a:extLst>
          </p:cNvPr>
          <p:cNvSpPr txBox="1">
            <a:spLocks noChangeArrowheads="1"/>
          </p:cNvSpPr>
          <p:nvPr/>
        </p:nvSpPr>
        <p:spPr bwMode="auto">
          <a:xfrm>
            <a:off x="5289233" y="2617123"/>
            <a:ext cx="3158576" cy="738664"/>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1991:  Original 1954 leveling data is used to compute the NAVD 88 height which is then published for this BM</a:t>
            </a:r>
          </a:p>
        </p:txBody>
      </p:sp>
      <p:cxnSp>
        <p:nvCxnSpPr>
          <p:cNvPr id="67" name="Straight Arrow Connector 66">
            <a:extLst>
              <a:ext uri="{FF2B5EF4-FFF2-40B4-BE49-F238E27FC236}">
                <a16:creationId xmlns:a16="http://schemas.microsoft.com/office/drawing/2014/main" id="{1A85C43E-7767-4C9C-BB97-768FAC1EBDD9}"/>
              </a:ext>
            </a:extLst>
          </p:cNvPr>
          <p:cNvCxnSpPr>
            <a:cxnSpLocks noChangeShapeType="1"/>
          </p:cNvCxnSpPr>
          <p:nvPr/>
        </p:nvCxnSpPr>
        <p:spPr bwMode="auto">
          <a:xfrm rot="5400000" flipH="1" flipV="1">
            <a:off x="4014788" y="3397219"/>
            <a:ext cx="1743075" cy="14288"/>
          </a:xfrm>
          <a:prstGeom prst="straightConnector1">
            <a:avLst/>
          </a:prstGeom>
          <a:noFill/>
          <a:ln w="38100" algn="ctr">
            <a:solidFill>
              <a:srgbClr val="FF0000"/>
            </a:solidFill>
            <a:round/>
            <a:headEnd/>
            <a:tailEnd type="arrow" w="med" len="med"/>
          </a:ln>
        </p:spPr>
      </p:cxnSp>
      <p:sp>
        <p:nvSpPr>
          <p:cNvPr id="68" name="TextBox 67">
            <a:extLst>
              <a:ext uri="{FF2B5EF4-FFF2-40B4-BE49-F238E27FC236}">
                <a16:creationId xmlns:a16="http://schemas.microsoft.com/office/drawing/2014/main" id="{CF3C6173-C652-4DEE-B9CF-B614E6DBF4DC}"/>
              </a:ext>
            </a:extLst>
          </p:cNvPr>
          <p:cNvSpPr txBox="1">
            <a:spLocks noChangeArrowheads="1"/>
          </p:cNvSpPr>
          <p:nvPr/>
        </p:nvSpPr>
        <p:spPr bwMode="auto">
          <a:xfrm>
            <a:off x="2902621" y="4317373"/>
            <a:ext cx="4660396" cy="761747"/>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The true height relative to the NAVD 88 </a:t>
            </a:r>
          </a:p>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zero surface is not the published NAVD 88 height</a:t>
            </a:r>
          </a:p>
          <a:p>
            <a:pPr fontAlgn="base">
              <a:spcBef>
                <a:spcPct val="0"/>
              </a:spcBef>
              <a:spcAft>
                <a:spcPct val="0"/>
              </a:spcAft>
              <a:defRPr/>
            </a:pPr>
            <a:endParaRPr lang="en-US" sz="1400" dirty="0">
              <a:solidFill>
                <a:srgbClr val="002E97"/>
              </a:solidFill>
              <a:latin typeface="Arial" panose="020B0604020202020204" pitchFamily="34" charset="0"/>
              <a:ea typeface="MS PGothic" pitchFamily="34" charset="-128"/>
              <a:cs typeface="Arial" panose="020B0604020202020204" pitchFamily="34" charset="0"/>
            </a:endParaRPr>
          </a:p>
        </p:txBody>
      </p:sp>
      <p:cxnSp>
        <p:nvCxnSpPr>
          <p:cNvPr id="69" name="Straight Arrow Connector 68">
            <a:extLst>
              <a:ext uri="{FF2B5EF4-FFF2-40B4-BE49-F238E27FC236}">
                <a16:creationId xmlns:a16="http://schemas.microsoft.com/office/drawing/2014/main" id="{06D4A6F8-29E5-4016-8F05-88DEC87F67C8}"/>
              </a:ext>
            </a:extLst>
          </p:cNvPr>
          <p:cNvCxnSpPr>
            <a:cxnSpLocks noChangeShapeType="1"/>
          </p:cNvCxnSpPr>
          <p:nvPr/>
        </p:nvCxnSpPr>
        <p:spPr bwMode="auto">
          <a:xfrm rot="5400000" flipH="1" flipV="1">
            <a:off x="4569026" y="4001462"/>
            <a:ext cx="535781" cy="1191"/>
          </a:xfrm>
          <a:prstGeom prst="straightConnector1">
            <a:avLst/>
          </a:prstGeom>
          <a:noFill/>
          <a:ln w="57150" algn="ctr">
            <a:solidFill>
              <a:srgbClr val="00B0F0"/>
            </a:solidFill>
            <a:round/>
            <a:headEnd/>
            <a:tailEnd type="arrow" w="med" len="med"/>
          </a:ln>
        </p:spPr>
      </p:cxnSp>
      <p:sp>
        <p:nvSpPr>
          <p:cNvPr id="70" name="Right Brace 69">
            <a:extLst>
              <a:ext uri="{FF2B5EF4-FFF2-40B4-BE49-F238E27FC236}">
                <a16:creationId xmlns:a16="http://schemas.microsoft.com/office/drawing/2014/main" id="{9C86054F-7608-42B7-95B5-FF8E88221B46}"/>
              </a:ext>
            </a:extLst>
          </p:cNvPr>
          <p:cNvSpPr>
            <a:spLocks/>
          </p:cNvSpPr>
          <p:nvPr/>
        </p:nvSpPr>
        <p:spPr bwMode="auto">
          <a:xfrm>
            <a:off x="4986340" y="2589975"/>
            <a:ext cx="278606" cy="1657350"/>
          </a:xfrm>
          <a:prstGeom prst="rightBrace">
            <a:avLst>
              <a:gd name="adj1" fmla="val 8345"/>
              <a:gd name="adj2" fmla="val 75431"/>
            </a:avLst>
          </a:prstGeom>
          <a:noFill/>
          <a:ln w="2857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71" name="TextBox 70">
            <a:extLst>
              <a:ext uri="{FF2B5EF4-FFF2-40B4-BE49-F238E27FC236}">
                <a16:creationId xmlns:a16="http://schemas.microsoft.com/office/drawing/2014/main" id="{6FF5ABCB-BDD6-43C1-8BB4-F829118C08A8}"/>
              </a:ext>
            </a:extLst>
          </p:cNvPr>
          <p:cNvSpPr txBox="1">
            <a:spLocks noChangeArrowheads="1"/>
          </p:cNvSpPr>
          <p:nvPr/>
        </p:nvSpPr>
        <p:spPr bwMode="auto">
          <a:xfrm>
            <a:off x="5300663" y="3725832"/>
            <a:ext cx="1334020" cy="307777"/>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H</a:t>
            </a:r>
            <a:r>
              <a:rPr lang="en-US" sz="1400" baseline="-25000" dirty="0">
                <a:solidFill>
                  <a:srgbClr val="002E97"/>
                </a:solidFill>
                <a:latin typeface="Arial" panose="020B0604020202020204" pitchFamily="34" charset="0"/>
                <a:ea typeface="MS PGothic" pitchFamily="34" charset="-128"/>
                <a:cs typeface="Arial" panose="020B0604020202020204" pitchFamily="34" charset="0"/>
              </a:rPr>
              <a:t>88</a:t>
            </a:r>
            <a:r>
              <a:rPr lang="en-US" sz="1400" dirty="0">
                <a:solidFill>
                  <a:srgbClr val="002E97"/>
                </a:solidFill>
                <a:latin typeface="Arial" panose="020B0604020202020204" pitchFamily="34" charset="0"/>
                <a:ea typeface="MS PGothic" pitchFamily="34" charset="-128"/>
                <a:cs typeface="Arial" panose="020B0604020202020204" pitchFamily="34" charset="0"/>
              </a:rPr>
              <a:t>(published)</a:t>
            </a:r>
          </a:p>
        </p:txBody>
      </p:sp>
      <p:sp>
        <p:nvSpPr>
          <p:cNvPr id="72" name="Right Brace 71">
            <a:extLst>
              <a:ext uri="{FF2B5EF4-FFF2-40B4-BE49-F238E27FC236}">
                <a16:creationId xmlns:a16="http://schemas.microsoft.com/office/drawing/2014/main" id="{07D53110-697E-4562-993B-6E4AD18A6450}"/>
              </a:ext>
            </a:extLst>
          </p:cNvPr>
          <p:cNvSpPr>
            <a:spLocks/>
          </p:cNvSpPr>
          <p:nvPr/>
        </p:nvSpPr>
        <p:spPr bwMode="auto">
          <a:xfrm flipH="1">
            <a:off x="4486278" y="3747265"/>
            <a:ext cx="307181" cy="507206"/>
          </a:xfrm>
          <a:prstGeom prst="rightBrace">
            <a:avLst>
              <a:gd name="adj1" fmla="val 8332"/>
              <a:gd name="adj2" fmla="val 48977"/>
            </a:avLst>
          </a:prstGeom>
          <a:noFill/>
          <a:ln w="2857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73" name="TextBox 72">
            <a:extLst>
              <a:ext uri="{FF2B5EF4-FFF2-40B4-BE49-F238E27FC236}">
                <a16:creationId xmlns:a16="http://schemas.microsoft.com/office/drawing/2014/main" id="{45FCC7A1-F264-409D-AF80-6B4B3462598D}"/>
              </a:ext>
            </a:extLst>
          </p:cNvPr>
          <p:cNvSpPr txBox="1">
            <a:spLocks noChangeArrowheads="1"/>
          </p:cNvSpPr>
          <p:nvPr/>
        </p:nvSpPr>
        <p:spPr bwMode="auto">
          <a:xfrm>
            <a:off x="3643315" y="3861563"/>
            <a:ext cx="875561" cy="307777"/>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H</a:t>
            </a:r>
            <a:r>
              <a:rPr lang="en-US" sz="1400" baseline="-25000" dirty="0">
                <a:solidFill>
                  <a:srgbClr val="002E97"/>
                </a:solidFill>
                <a:latin typeface="Arial" panose="020B0604020202020204" pitchFamily="34" charset="0"/>
                <a:ea typeface="MS PGothic" pitchFamily="34" charset="-128"/>
                <a:cs typeface="Arial" panose="020B0604020202020204" pitchFamily="34" charset="0"/>
              </a:rPr>
              <a:t>88</a:t>
            </a:r>
            <a:r>
              <a:rPr lang="en-US" sz="1400" dirty="0">
                <a:solidFill>
                  <a:srgbClr val="002E97"/>
                </a:solidFill>
                <a:latin typeface="Arial" panose="020B0604020202020204" pitchFamily="34" charset="0"/>
                <a:ea typeface="MS PGothic" pitchFamily="34" charset="-128"/>
                <a:cs typeface="Arial" panose="020B0604020202020204" pitchFamily="34" charset="0"/>
              </a:rPr>
              <a:t>(true)</a:t>
            </a:r>
          </a:p>
        </p:txBody>
      </p:sp>
      <p:sp>
        <p:nvSpPr>
          <p:cNvPr id="74" name="TextBox 73">
            <a:extLst>
              <a:ext uri="{FF2B5EF4-FFF2-40B4-BE49-F238E27FC236}">
                <a16:creationId xmlns:a16="http://schemas.microsoft.com/office/drawing/2014/main" id="{8DABC244-C98B-4D6C-BFD0-4AE19A9AB619}"/>
              </a:ext>
            </a:extLst>
          </p:cNvPr>
          <p:cNvSpPr txBox="1">
            <a:spLocks noChangeArrowheads="1"/>
          </p:cNvSpPr>
          <p:nvPr/>
        </p:nvSpPr>
        <p:spPr bwMode="auto">
          <a:xfrm>
            <a:off x="1056689" y="3974256"/>
            <a:ext cx="2504212" cy="307777"/>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NAVD 88 zero height surface</a:t>
            </a:r>
          </a:p>
        </p:txBody>
      </p:sp>
      <p:sp>
        <p:nvSpPr>
          <p:cNvPr id="75" name="Content Placeholder 2">
            <a:extLst>
              <a:ext uri="{FF2B5EF4-FFF2-40B4-BE49-F238E27FC236}">
                <a16:creationId xmlns:a16="http://schemas.microsoft.com/office/drawing/2014/main" id="{104DE2E3-0A4C-4C44-B970-80E5342F6449}"/>
              </a:ext>
            </a:extLst>
          </p:cNvPr>
          <p:cNvSpPr txBox="1">
            <a:spLocks/>
          </p:cNvSpPr>
          <p:nvPr/>
        </p:nvSpPr>
        <p:spPr>
          <a:xfrm>
            <a:off x="277378" y="1101331"/>
            <a:ext cx="3341650" cy="3394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600" dirty="0">
                <a:solidFill>
                  <a:srgbClr val="002E97"/>
                </a:solidFill>
                <a:latin typeface="Arial" panose="020B0604020202020204" pitchFamily="34" charset="0"/>
                <a:cs typeface="Arial" panose="020B0604020202020204" pitchFamily="34" charset="0"/>
              </a:rPr>
              <a:t>NAVD 88 suffers from </a:t>
            </a:r>
            <a:r>
              <a:rPr lang="en-US" sz="1600" b="1" i="1" dirty="0">
                <a:solidFill>
                  <a:srgbClr val="FF0000"/>
                </a:solidFill>
                <a:latin typeface="Arial" panose="020B0604020202020204" pitchFamily="34" charset="0"/>
                <a:cs typeface="Arial" panose="020B0604020202020204" pitchFamily="34" charset="0"/>
              </a:rPr>
              <a:t>unknown movements</a:t>
            </a:r>
            <a:r>
              <a:rPr lang="en-US" sz="1600" b="1" i="1" dirty="0">
                <a:solidFill>
                  <a:srgbClr val="002E97"/>
                </a:solidFill>
                <a:latin typeface="Arial" panose="020B0604020202020204" pitchFamily="34" charset="0"/>
                <a:cs typeface="Arial" panose="020B0604020202020204" pitchFamily="34" charset="0"/>
              </a:rPr>
              <a:t> </a:t>
            </a:r>
            <a:r>
              <a:rPr lang="en-US" sz="1600" dirty="0">
                <a:solidFill>
                  <a:srgbClr val="002E97"/>
                </a:solidFill>
                <a:latin typeface="Arial" panose="020B0604020202020204" pitchFamily="34" charset="0"/>
                <a:cs typeface="Arial" panose="020B0604020202020204" pitchFamily="34" charset="0"/>
              </a:rPr>
              <a:t>before, during and after its original adjustment</a:t>
            </a:r>
          </a:p>
        </p:txBody>
      </p:sp>
      <p:sp>
        <p:nvSpPr>
          <p:cNvPr id="76" name="TextBox 75">
            <a:extLst>
              <a:ext uri="{FF2B5EF4-FFF2-40B4-BE49-F238E27FC236}">
                <a16:creationId xmlns:a16="http://schemas.microsoft.com/office/drawing/2014/main" id="{F193153F-E330-4223-B265-F9F4081E9F0A}"/>
              </a:ext>
            </a:extLst>
          </p:cNvPr>
          <p:cNvSpPr txBox="1">
            <a:spLocks noChangeArrowheads="1"/>
          </p:cNvSpPr>
          <p:nvPr/>
        </p:nvSpPr>
        <p:spPr bwMode="auto">
          <a:xfrm>
            <a:off x="1808951" y="2872957"/>
            <a:ext cx="2700338" cy="307777"/>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1954-1991:  Subsidence</a:t>
            </a:r>
          </a:p>
        </p:txBody>
      </p:sp>
      <p:grpSp>
        <p:nvGrpSpPr>
          <p:cNvPr id="77" name="Group 76">
            <a:extLst>
              <a:ext uri="{FF2B5EF4-FFF2-40B4-BE49-F238E27FC236}">
                <a16:creationId xmlns:a16="http://schemas.microsoft.com/office/drawing/2014/main" id="{17063660-10D6-423B-B099-9FCD1C8D3C99}"/>
              </a:ext>
            </a:extLst>
          </p:cNvPr>
          <p:cNvGrpSpPr/>
          <p:nvPr/>
        </p:nvGrpSpPr>
        <p:grpSpPr>
          <a:xfrm>
            <a:off x="1943100" y="1959307"/>
            <a:ext cx="5043488" cy="835819"/>
            <a:chOff x="4816090" y="1823453"/>
            <a:chExt cx="6724650" cy="1114425"/>
          </a:xfrm>
        </p:grpSpPr>
        <p:sp>
          <p:nvSpPr>
            <p:cNvPr id="78" name="Freeform 15">
              <a:extLst>
                <a:ext uri="{FF2B5EF4-FFF2-40B4-BE49-F238E27FC236}">
                  <a16:creationId xmlns:a16="http://schemas.microsoft.com/office/drawing/2014/main" id="{9249308C-FA8C-407F-8CB2-9757DFFB1EEB}"/>
                </a:ext>
              </a:extLst>
            </p:cNvPr>
            <p:cNvSpPr>
              <a:spLocks/>
            </p:cNvSpPr>
            <p:nvPr/>
          </p:nvSpPr>
          <p:spPr bwMode="auto">
            <a:xfrm>
              <a:off x="4816090" y="2118728"/>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alpha val="20000"/>
                </a:schemeClr>
              </a:solidFill>
              <a:prstDash val="solid"/>
              <a:round/>
              <a:headEnd type="none" w="med" len="med"/>
              <a:tailEnd type="none" w="med" len="me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79" name="Rectangle 16">
              <a:extLst>
                <a:ext uri="{FF2B5EF4-FFF2-40B4-BE49-F238E27FC236}">
                  <a16:creationId xmlns:a16="http://schemas.microsoft.com/office/drawing/2014/main" id="{CDBF3C8A-74FA-45A4-A628-EE25F0A991BB}"/>
                </a:ext>
              </a:extLst>
            </p:cNvPr>
            <p:cNvSpPr>
              <a:spLocks noChangeArrowheads="1"/>
            </p:cNvSpPr>
            <p:nvPr/>
          </p:nvSpPr>
          <p:spPr bwMode="auto">
            <a:xfrm>
              <a:off x="6949690" y="2240966"/>
              <a:ext cx="285750" cy="315912"/>
            </a:xfrm>
            <a:prstGeom prst="rect">
              <a:avLst/>
            </a:prstGeom>
            <a:solidFill>
              <a:srgbClr val="92D050">
                <a:alpha val="20000"/>
              </a:srgbClr>
            </a:solidFill>
            <a:ln w="9525" algn="ctr">
              <a:solidFill>
                <a:schemeClr val="tx1">
                  <a:alpha val="20000"/>
                </a:schemeClr>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80" name="Rectangle 17">
              <a:extLst>
                <a:ext uri="{FF2B5EF4-FFF2-40B4-BE49-F238E27FC236}">
                  <a16:creationId xmlns:a16="http://schemas.microsoft.com/office/drawing/2014/main" id="{D7DB42BC-B5A4-413F-BA0C-4B3D83996AD1}"/>
                </a:ext>
              </a:extLst>
            </p:cNvPr>
            <p:cNvSpPr>
              <a:spLocks noChangeArrowheads="1"/>
            </p:cNvSpPr>
            <p:nvPr/>
          </p:nvSpPr>
          <p:spPr bwMode="auto">
            <a:xfrm>
              <a:off x="8616565" y="2594978"/>
              <a:ext cx="266700" cy="104775"/>
            </a:xfrm>
            <a:prstGeom prst="rect">
              <a:avLst/>
            </a:prstGeom>
            <a:solidFill>
              <a:srgbClr val="FFC000">
                <a:alpha val="20000"/>
              </a:srgbClr>
            </a:solidFill>
            <a:ln w="9525" algn="ctr">
              <a:solidFill>
                <a:schemeClr val="tx1">
                  <a:alpha val="20000"/>
                </a:schemeClr>
              </a:solidFill>
              <a:round/>
              <a:headEnd/>
              <a:tailEnd/>
            </a:ln>
          </p:spPr>
          <p:txBody>
            <a:bodyPr/>
            <a:lstStyle/>
            <a:p>
              <a:pPr fontAlgn="base">
                <a:spcBef>
                  <a:spcPct val="0"/>
                </a:spcBef>
                <a:spcAft>
                  <a:spcPct val="0"/>
                </a:spcAft>
                <a:defRPr/>
              </a:pPr>
              <a:endParaRPr lang="en-US" sz="1350">
                <a:solidFill>
                  <a:prstClr val="black">
                    <a:alpha val="20000"/>
                  </a:prstClr>
                </a:solidFill>
                <a:latin typeface="Arial" panose="020B0604020202020204" pitchFamily="34" charset="0"/>
                <a:ea typeface="MS PGothic" pitchFamily="34" charset="-128"/>
                <a:cs typeface="Arial" panose="020B0604020202020204" pitchFamily="34" charset="0"/>
              </a:endParaRPr>
            </a:p>
          </p:txBody>
        </p:sp>
        <p:sp>
          <p:nvSpPr>
            <p:cNvPr id="81" name="Isosceles Triangle 18">
              <a:extLst>
                <a:ext uri="{FF2B5EF4-FFF2-40B4-BE49-F238E27FC236}">
                  <a16:creationId xmlns:a16="http://schemas.microsoft.com/office/drawing/2014/main" id="{570DBE3A-52F9-45E7-8257-BA3179A7E9E7}"/>
                </a:ext>
              </a:extLst>
            </p:cNvPr>
            <p:cNvSpPr>
              <a:spLocks noChangeArrowheads="1"/>
            </p:cNvSpPr>
            <p:nvPr/>
          </p:nvSpPr>
          <p:spPr bwMode="auto">
            <a:xfrm>
              <a:off x="6911590" y="1937753"/>
              <a:ext cx="365125" cy="314325"/>
            </a:xfrm>
            <a:prstGeom prst="triangle">
              <a:avLst>
                <a:gd name="adj" fmla="val 50000"/>
              </a:avLst>
            </a:prstGeom>
            <a:solidFill>
              <a:srgbClr val="92D050">
                <a:alpha val="20000"/>
              </a:srgbClr>
            </a:solidFill>
            <a:ln w="9525" algn="ctr">
              <a:solidFill>
                <a:schemeClr val="tx1">
                  <a:alpha val="20000"/>
                </a:schemeClr>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82" name="TextBox 19">
              <a:extLst>
                <a:ext uri="{FF2B5EF4-FFF2-40B4-BE49-F238E27FC236}">
                  <a16:creationId xmlns:a16="http://schemas.microsoft.com/office/drawing/2014/main" id="{714409D6-B432-4F73-A765-DEBB48A671DE}"/>
                </a:ext>
              </a:extLst>
            </p:cNvPr>
            <p:cNvSpPr txBox="1">
              <a:spLocks noChangeArrowheads="1"/>
            </p:cNvSpPr>
            <p:nvPr/>
          </p:nvSpPr>
          <p:spPr bwMode="auto">
            <a:xfrm>
              <a:off x="7159240" y="1823453"/>
              <a:ext cx="913071"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dirty="0">
                  <a:solidFill>
                    <a:prstClr val="black">
                      <a:alpha val="20000"/>
                    </a:prstClr>
                  </a:solidFill>
                  <a:latin typeface="Arial" panose="020B0604020202020204" pitchFamily="34" charset="0"/>
                  <a:ea typeface="MS PGothic" pitchFamily="34" charset="-128"/>
                  <a:cs typeface="Arial" panose="020B0604020202020204" pitchFamily="34" charset="0"/>
                </a:rPr>
                <a:t>House</a:t>
              </a:r>
            </a:p>
          </p:txBody>
        </p:sp>
        <p:sp>
          <p:nvSpPr>
            <p:cNvPr id="83" name="TextBox 20">
              <a:extLst>
                <a:ext uri="{FF2B5EF4-FFF2-40B4-BE49-F238E27FC236}">
                  <a16:creationId xmlns:a16="http://schemas.microsoft.com/office/drawing/2014/main" id="{15C99359-7F4D-4C68-9861-EFFFC2AC4698}"/>
                </a:ext>
              </a:extLst>
            </p:cNvPr>
            <p:cNvSpPr txBox="1">
              <a:spLocks noChangeArrowheads="1"/>
            </p:cNvSpPr>
            <p:nvPr/>
          </p:nvSpPr>
          <p:spPr bwMode="auto">
            <a:xfrm>
              <a:off x="8359390" y="2204453"/>
              <a:ext cx="605293"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dirty="0">
                  <a:solidFill>
                    <a:prstClr val="black">
                      <a:alpha val="20000"/>
                    </a:prstClr>
                  </a:solidFill>
                  <a:latin typeface="Arial" panose="020B0604020202020204" pitchFamily="34" charset="0"/>
                  <a:ea typeface="MS PGothic" pitchFamily="34" charset="-128"/>
                  <a:cs typeface="Arial" panose="020B0604020202020204" pitchFamily="34" charset="0"/>
                </a:rPr>
                <a:t>BM</a:t>
              </a:r>
            </a:p>
          </p:txBody>
        </p:sp>
      </p:grpSp>
      <p:sp>
        <p:nvSpPr>
          <p:cNvPr id="84" name="Title 1">
            <a:extLst>
              <a:ext uri="{FF2B5EF4-FFF2-40B4-BE49-F238E27FC236}">
                <a16:creationId xmlns:a16="http://schemas.microsoft.com/office/drawing/2014/main" id="{A1F69C31-519F-4E31-BBAA-BCAA9BC0E52C}"/>
              </a:ext>
            </a:extLst>
          </p:cNvPr>
          <p:cNvSpPr>
            <a:spLocks noGrp="1"/>
          </p:cNvSpPr>
          <p:nvPr>
            <p:ph type="title"/>
          </p:nvPr>
        </p:nvSpPr>
        <p:spPr>
          <a:xfrm>
            <a:off x="1143000" y="212497"/>
            <a:ext cx="6858000" cy="857250"/>
          </a:xfrm>
        </p:spPr>
        <p:txBody>
          <a:bodyPr>
            <a:normAutofit/>
          </a:bodyPr>
          <a:lstStyle/>
          <a:p>
            <a:r>
              <a:rPr lang="en-US" sz="2800" b="1" dirty="0">
                <a:solidFill>
                  <a:srgbClr val="002E97"/>
                </a:solidFill>
                <a:latin typeface="Arial" panose="020B0604020202020204" pitchFamily="34" charset="0"/>
                <a:cs typeface="Arial" panose="020B0604020202020204" pitchFamily="34" charset="0"/>
              </a:rPr>
              <a:t>NAVD 88 Issues</a:t>
            </a:r>
          </a:p>
        </p:txBody>
      </p:sp>
    </p:spTree>
    <p:extLst>
      <p:ext uri="{BB962C8B-B14F-4D97-AF65-F5344CB8AC3E}">
        <p14:creationId xmlns:p14="http://schemas.microsoft.com/office/powerpoint/2010/main" val="17000258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1.11111E-6 L 5E-6 0.22639 " pathEditMode="relative" rAng="0" ptsTypes="AA">
                                      <p:cBhvr>
                                        <p:cTn id="6" dur="2000" fill="hold"/>
                                        <p:tgtEl>
                                          <p:spTgt spid="50"/>
                                        </p:tgtEl>
                                        <p:attrNameLst>
                                          <p:attrName>ppt_x</p:attrName>
                                          <p:attrName>ppt_y</p:attrName>
                                        </p:attrNameLst>
                                      </p:cBhvr>
                                      <p:rCtr x="0" y="11319"/>
                                    </p:animMotion>
                                  </p:childTnLst>
                                </p:cTn>
                              </p:par>
                              <p:par>
                                <p:cTn id="7" presetID="1" presetClass="exit" presetSubtype="0" fill="hold" nodeType="withEffect">
                                  <p:stCondLst>
                                    <p:cond delay="0"/>
                                  </p:stCondLst>
                                  <p:childTnLst>
                                    <p:set>
                                      <p:cBhvr>
                                        <p:cTn id="8" dur="1" fill="hold">
                                          <p:stCondLst>
                                            <p:cond delay="0"/>
                                          </p:stCondLst>
                                        </p:cTn>
                                        <p:tgtEl>
                                          <p:spTgt spid="57"/>
                                        </p:tgtEl>
                                        <p:attrNameLst>
                                          <p:attrName>style.visibility</p:attrName>
                                        </p:attrNameLst>
                                      </p:cBhvr>
                                      <p:to>
                                        <p:strVal val="hidden"/>
                                      </p:to>
                                    </p:set>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4"/>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50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p:bldP spid="70" grpId="0" animBg="1"/>
      <p:bldP spid="71" grpId="0"/>
      <p:bldP spid="72" grpId="0" animBg="1"/>
      <p:bldP spid="73" grpId="0"/>
      <p:bldP spid="7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1076172" y="387586"/>
            <a:ext cx="6991656"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NAPGD2022 </a:t>
            </a:r>
            <a:r>
              <a:rPr sz="3600" dirty="0">
                <a:solidFill>
                  <a:srgbClr val="002E97"/>
                </a:solidFill>
                <a:latin typeface="Arial" panose="020B0604020202020204" pitchFamily="34" charset="0"/>
                <a:cs typeface="Arial" panose="020B0604020202020204" pitchFamily="34" charset="0"/>
              </a:rPr>
              <a:t>Geopotential Datum</a:t>
            </a:r>
          </a:p>
        </p:txBody>
      </p:sp>
      <p:sp>
        <p:nvSpPr>
          <p:cNvPr id="3" name="TextBox 2"/>
          <p:cNvSpPr txBox="1"/>
          <p:nvPr/>
        </p:nvSpPr>
        <p:spPr>
          <a:xfrm>
            <a:off x="190410" y="1015720"/>
            <a:ext cx="616106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Not a vertical</a:t>
            </a:r>
            <a:r>
              <a:rPr kumimoji="0" lang="en-US" sz="20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datum, it is more than just heights. </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9" name="TextBox 8"/>
          <p:cNvSpPr txBox="1"/>
          <p:nvPr/>
        </p:nvSpPr>
        <p:spPr>
          <a:xfrm>
            <a:off x="6351477" y="1015720"/>
            <a:ext cx="2691168"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Models included:</a:t>
            </a:r>
          </a:p>
          <a:p>
            <a:pPr lvl="4" indent="0"/>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Geopotential</a:t>
            </a:r>
          </a:p>
          <a:p>
            <a:pPr lvl="4" indent="0"/>
            <a:r>
              <a:rPr lang="en-US" sz="2400" dirty="0">
                <a:solidFill>
                  <a:srgbClr val="002E97"/>
                </a:solidFill>
                <a:latin typeface="Arial" panose="020B0604020202020204" pitchFamily="34" charset="0"/>
                <a:cs typeface="Arial" panose="020B0604020202020204" pitchFamily="34" charset="0"/>
              </a:rPr>
              <a:t>	   Deflection</a:t>
            </a:r>
          </a:p>
          <a:p>
            <a:pPr lvl="4" indent="0"/>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Gravity</a:t>
            </a:r>
          </a:p>
          <a:p>
            <a:pPr lvl="4" indent="0"/>
            <a:r>
              <a:rPr lang="en-US" sz="2400" dirty="0">
                <a:solidFill>
                  <a:srgbClr val="002E97"/>
                </a:solidFill>
                <a:latin typeface="Arial" panose="020B0604020202020204" pitchFamily="34" charset="0"/>
                <a:cs typeface="Arial" panose="020B0604020202020204" pitchFamily="34" charset="0"/>
              </a:rPr>
              <a:t>	   Geoid</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4" name="TextBox 13"/>
          <p:cNvSpPr txBox="1"/>
          <p:nvPr/>
        </p:nvSpPr>
        <p:spPr>
          <a:xfrm>
            <a:off x="5150984"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a:t>
            </a:r>
            <a:r>
              <a:rPr lang="en-US" sz="2000" dirty="0">
                <a:solidFill>
                  <a:srgbClr val="002E97"/>
                </a:solidFill>
                <a:latin typeface="Arial" panose="020B0604020202020204" pitchFamily="34" charset="0"/>
                <a:cs typeface="Arial" panose="020B0604020202020204" pitchFamily="34" charset="0"/>
              </a:rPr>
              <a:t>CNMI</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5" name="TextBox 14"/>
          <p:cNvSpPr txBox="1"/>
          <p:nvPr/>
        </p:nvSpPr>
        <p:spPr>
          <a:xfrm>
            <a:off x="6971982" y="4702696"/>
            <a:ext cx="21045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a:t>
            </a:r>
            <a:r>
              <a:rPr kumimoji="0" lang="en-US" sz="20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a:t>
            </a:r>
            <a:r>
              <a:rPr lang="en-US" sz="2000" dirty="0">
                <a:solidFill>
                  <a:srgbClr val="002E97"/>
                </a:solidFill>
                <a:latin typeface="Arial" panose="020B0604020202020204" pitchFamily="34" charset="0"/>
                <a:cs typeface="Arial" panose="020B0604020202020204" pitchFamily="34" charset="0"/>
              </a:rPr>
              <a:t>Samoa</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16" name="Picture 15"/>
          <p:cNvPicPr>
            <a:picLocks noChangeAspect="1"/>
          </p:cNvPicPr>
          <p:nvPr/>
        </p:nvPicPr>
        <p:blipFill>
          <a:blip r:embed="rId4"/>
          <a:stretch>
            <a:fillRect/>
          </a:stretch>
        </p:blipFill>
        <p:spPr>
          <a:xfrm>
            <a:off x="7005885" y="3277055"/>
            <a:ext cx="2036760" cy="1436529"/>
          </a:xfrm>
          <a:prstGeom prst="rect">
            <a:avLst/>
          </a:prstGeom>
        </p:spPr>
      </p:pic>
      <p:pic>
        <p:nvPicPr>
          <p:cNvPr id="17" name="Picture 16"/>
          <p:cNvPicPr>
            <a:picLocks noChangeAspect="1"/>
          </p:cNvPicPr>
          <p:nvPr/>
        </p:nvPicPr>
        <p:blipFill>
          <a:blip r:embed="rId5"/>
          <a:stretch>
            <a:fillRect/>
          </a:stretch>
        </p:blipFill>
        <p:spPr>
          <a:xfrm>
            <a:off x="5022217" y="2407568"/>
            <a:ext cx="1791604" cy="2323873"/>
          </a:xfrm>
          <a:prstGeom prst="rect">
            <a:avLst/>
          </a:prstGeom>
        </p:spPr>
      </p:pic>
      <p:sp>
        <p:nvSpPr>
          <p:cNvPr id="18" name="TextBox 17"/>
          <p:cNvSpPr txBox="1"/>
          <p:nvPr/>
        </p:nvSpPr>
        <p:spPr>
          <a:xfrm>
            <a:off x="1292296" y="4713584"/>
            <a:ext cx="244382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¼ Earth’s Surface</a:t>
            </a:r>
          </a:p>
        </p:txBody>
      </p:sp>
      <p:pic>
        <p:nvPicPr>
          <p:cNvPr id="19" name="Picture 18"/>
          <p:cNvPicPr>
            <a:picLocks noChangeAspect="1"/>
          </p:cNvPicPr>
          <p:nvPr/>
        </p:nvPicPr>
        <p:blipFill>
          <a:blip r:embed="rId6"/>
          <a:stretch>
            <a:fillRect/>
          </a:stretch>
        </p:blipFill>
        <p:spPr>
          <a:xfrm>
            <a:off x="301086" y="1563397"/>
            <a:ext cx="4426248" cy="3206167"/>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9" name="TextBox 1"/>
          <p:cNvSpPr txBox="1"/>
          <p:nvPr/>
        </p:nvSpPr>
        <p:spPr>
          <a:xfrm>
            <a:off x="1743022" y="277092"/>
            <a:ext cx="565795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Importance of Coordination</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6863"/>
          <a:stretch/>
        </p:blipFill>
        <p:spPr>
          <a:xfrm>
            <a:off x="5757455" y="3404656"/>
            <a:ext cx="3020785" cy="1656978"/>
          </a:xfrm>
          <a:prstGeom prst="rect">
            <a:avLst/>
          </a:prstGeom>
        </p:spPr>
      </p:pic>
      <p:sp>
        <p:nvSpPr>
          <p:cNvPr id="12" name="Slide Number Placeholder 11"/>
          <p:cNvSpPr>
            <a:spLocks noGrp="1"/>
          </p:cNvSpPr>
          <p:nvPr>
            <p:ph type="sldNum" sz="quarter" idx="2"/>
          </p:nvPr>
        </p:nvSpPr>
        <p:spPr/>
        <p:txBody>
          <a:bodyPr/>
          <a:lstStyle/>
          <a:p>
            <a:fld id="{86CB4B4D-7CA3-9044-876B-883B54F8677D}" type="slidenum">
              <a:rPr lang="en-US" smtClean="0"/>
              <a:t>3</a:t>
            </a:fld>
            <a:endParaRPr lang="en-US"/>
          </a:p>
        </p:txBody>
      </p:sp>
      <p:sp>
        <p:nvSpPr>
          <p:cNvPr id="8" name="TextBox 7"/>
          <p:cNvSpPr txBox="1"/>
          <p:nvPr/>
        </p:nvSpPr>
        <p:spPr>
          <a:xfrm>
            <a:off x="6686176"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38</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pic>
        <p:nvPicPr>
          <p:cNvPr id="3" name="Picture 2">
            <a:extLst>
              <a:ext uri="{FF2B5EF4-FFF2-40B4-BE49-F238E27FC236}">
                <a16:creationId xmlns:a16="http://schemas.microsoft.com/office/drawing/2014/main" id="{FDA159D8-C996-4488-8346-F50105284B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74" y="923423"/>
            <a:ext cx="5542349" cy="4165105"/>
          </a:xfrm>
          <a:prstGeom prst="rect">
            <a:avLst/>
          </a:prstGeom>
        </p:spPr>
      </p:pic>
      <p:sp>
        <p:nvSpPr>
          <p:cNvPr id="6" name="TextBox 5"/>
          <p:cNvSpPr txBox="1"/>
          <p:nvPr/>
        </p:nvSpPr>
        <p:spPr>
          <a:xfrm>
            <a:off x="3629427"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
        <p:nvSpPr>
          <p:cNvPr id="11" name="TextBox 10">
            <a:extLst>
              <a:ext uri="{FF2B5EF4-FFF2-40B4-BE49-F238E27FC236}">
                <a16:creationId xmlns:a16="http://schemas.microsoft.com/office/drawing/2014/main" id="{FCDE517B-9317-4E64-9242-E2C27A8A8270}"/>
              </a:ext>
            </a:extLst>
          </p:cNvPr>
          <p:cNvSpPr txBox="1"/>
          <p:nvPr/>
        </p:nvSpPr>
        <p:spPr>
          <a:xfrm>
            <a:off x="3880440" y="1271648"/>
            <a:ext cx="107704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(2 acting)</a:t>
            </a:r>
          </a:p>
        </p:txBody>
      </p:sp>
      <p:pic>
        <p:nvPicPr>
          <p:cNvPr id="5" name="Picture 2" descr="State Geodetic Coordinator">
            <a:extLst>
              <a:ext uri="{FF2B5EF4-FFF2-40B4-BE49-F238E27FC236}">
                <a16:creationId xmlns:a16="http://schemas.microsoft.com/office/drawing/2014/main" id="{1CCCD615-11BC-455C-A35A-D685D61E4C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2704" y="923423"/>
            <a:ext cx="3003612" cy="22527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30</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51" y="1578769"/>
            <a:ext cx="3747331" cy="210787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693" y="1589645"/>
            <a:ext cx="3740168" cy="2096998"/>
          </a:xfrm>
          <a:prstGeom prst="rect">
            <a:avLst/>
          </a:prstGeom>
        </p:spPr>
      </p:pic>
      <p:sp>
        <p:nvSpPr>
          <p:cNvPr id="6" name="TextBox 1">
            <a:extLst>
              <a:ext uri="{FF2B5EF4-FFF2-40B4-BE49-F238E27FC236}">
                <a16:creationId xmlns:a16="http://schemas.microsoft.com/office/drawing/2014/main" id="{6B4C4E06-2218-4C4D-B2D5-7AA012D30F5E}"/>
              </a:ext>
            </a:extLst>
          </p:cNvPr>
          <p:cNvSpPr txBox="1"/>
          <p:nvPr/>
        </p:nvSpPr>
        <p:spPr>
          <a:xfrm>
            <a:off x="909460" y="623339"/>
            <a:ext cx="732508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NSRS Modernization Catch Phrase</a:t>
            </a:r>
            <a:endParaRPr sz="3600" dirty="0">
              <a:solidFill>
                <a:srgbClr val="002E97"/>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A1C9F29A-8E0D-4036-8FD0-58DFC2EC4E10}"/>
              </a:ext>
            </a:extLst>
          </p:cNvPr>
          <p:cNvSpPr txBox="1"/>
          <p:nvPr/>
        </p:nvSpPr>
        <p:spPr>
          <a:xfrm>
            <a:off x="2999776" y="3748197"/>
            <a:ext cx="314444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Shift and Drift</a:t>
            </a:r>
            <a:endParaRPr sz="3600" b="1" dirty="0">
              <a:solidFill>
                <a:srgbClr val="002E97"/>
              </a:solidFill>
              <a:latin typeface="Arial" panose="020B0604020202020204" pitchFamily="34" charset="0"/>
              <a:cs typeface="Arial" panose="020B0604020202020204" pitchFamily="34" charset="0"/>
            </a:endParaRPr>
          </a:p>
        </p:txBody>
      </p:sp>
      <p:sp>
        <p:nvSpPr>
          <p:cNvPr id="8" name="TextBox 1">
            <a:extLst>
              <a:ext uri="{FF2B5EF4-FFF2-40B4-BE49-F238E27FC236}">
                <a16:creationId xmlns:a16="http://schemas.microsoft.com/office/drawing/2014/main" id="{28AF6F37-A3DA-4667-A7C6-3CD322FCFE5A}"/>
              </a:ext>
            </a:extLst>
          </p:cNvPr>
          <p:cNvSpPr txBox="1"/>
          <p:nvPr/>
        </p:nvSpPr>
        <p:spPr>
          <a:xfrm>
            <a:off x="2272012" y="4454030"/>
            <a:ext cx="4599975"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a:solidFill>
                  <a:srgbClr val="002E97"/>
                </a:solidFill>
                <a:latin typeface="Arial" panose="020B0604020202020204" pitchFamily="34" charset="0"/>
                <a:cs typeface="Arial" panose="020B0604020202020204" pitchFamily="34" charset="0"/>
              </a:rPr>
              <a:t>Not the Fast and Furious</a:t>
            </a:r>
            <a:endParaRPr sz="3200" dirty="0">
              <a:solidFill>
                <a:srgbClr val="002E97"/>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31</a:t>
            </a:fld>
            <a:endParaRPr lang="en-US"/>
          </a:p>
        </p:txBody>
      </p:sp>
      <p:sp>
        <p:nvSpPr>
          <p:cNvPr id="6" name="TextBox 1"/>
          <p:cNvSpPr txBox="1"/>
          <p:nvPr/>
        </p:nvSpPr>
        <p:spPr>
          <a:xfrm>
            <a:off x="3128016" y="323679"/>
            <a:ext cx="288796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Shift and Drift</a:t>
            </a:r>
            <a:endParaRPr sz="3600" dirty="0">
              <a:solidFill>
                <a:srgbClr val="002E97"/>
              </a:solidFill>
              <a:latin typeface="Arial" panose="020B0604020202020204" pitchFamily="34" charset="0"/>
              <a:cs typeface="Arial" panose="020B0604020202020204" pitchFamily="34" charset="0"/>
            </a:endParaRPr>
          </a:p>
        </p:txBody>
      </p:sp>
      <p:sp>
        <p:nvSpPr>
          <p:cNvPr id="7" name="Rectangle 6"/>
          <p:cNvSpPr/>
          <p:nvPr/>
        </p:nvSpPr>
        <p:spPr>
          <a:xfrm>
            <a:off x="702893" y="883821"/>
            <a:ext cx="7983908" cy="4154984"/>
          </a:xfrm>
          <a:prstGeom prst="rect">
            <a:avLst/>
          </a:prstGeom>
        </p:spPr>
        <p:txBody>
          <a:bodyPr wrap="square">
            <a:spAutoFit/>
          </a:bodyPr>
          <a:lstStyle/>
          <a:p>
            <a:r>
              <a:rPr lang="en-US" sz="2400" dirty="0">
                <a:solidFill>
                  <a:srgbClr val="002E97"/>
                </a:solidFill>
                <a:latin typeface="Arial" panose="020B0604020202020204" pitchFamily="34" charset="0"/>
                <a:cs typeface="Arial" panose="020B0604020202020204" pitchFamily="34" charset="0"/>
              </a:rPr>
              <a:t>A sudden </a:t>
            </a:r>
            <a:r>
              <a:rPr lang="en-US" sz="2400" b="1" i="1" dirty="0">
                <a:solidFill>
                  <a:srgbClr val="9B1113"/>
                </a:solidFill>
                <a:latin typeface="Arial" panose="020B0604020202020204" pitchFamily="34" charset="0"/>
                <a:cs typeface="Arial" panose="020B0604020202020204" pitchFamily="34" charset="0"/>
              </a:rPr>
              <a:t>shift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Horizontal change:  </a:t>
            </a:r>
            <a:r>
              <a:rPr lang="en-US" sz="2400" b="1" dirty="0">
                <a:solidFill>
                  <a:srgbClr val="002E97"/>
                </a:solidFill>
                <a:latin typeface="Arial" panose="020B0604020202020204" pitchFamily="34" charset="0"/>
                <a:cs typeface="Arial" panose="020B0604020202020204" pitchFamily="34" charset="0"/>
              </a:rPr>
              <a:t>0.5 to 4 m (1.5 to 13 </a:t>
            </a:r>
            <a:r>
              <a:rPr lang="en-US" sz="2400" b="1" dirty="0" err="1">
                <a:solidFill>
                  <a:srgbClr val="002E97"/>
                </a:solidFill>
                <a:latin typeface="Arial" panose="020B0604020202020204" pitchFamily="34" charset="0"/>
                <a:cs typeface="Arial" panose="020B0604020202020204" pitchFamily="34" charset="0"/>
              </a:rPr>
              <a:t>ft</a:t>
            </a:r>
            <a:r>
              <a:rPr lang="en-US" sz="2400" b="1" dirty="0">
                <a:solidFill>
                  <a:srgbClr val="002E97"/>
                </a:solidFill>
                <a:latin typeface="Arial" panose="020B0604020202020204" pitchFamily="34" charset="0"/>
                <a:cs typeface="Arial" panose="020B0604020202020204" pitchFamily="34" charset="0"/>
              </a:rPr>
              <a:t>)</a:t>
            </a:r>
          </a:p>
          <a:p>
            <a:pPr lvl="1"/>
            <a:r>
              <a:rPr lang="en-US" sz="2400" dirty="0">
                <a:solidFill>
                  <a:srgbClr val="002E97"/>
                </a:solidFill>
                <a:latin typeface="Arial" panose="020B0604020202020204" pitchFamily="34" charset="0"/>
                <a:cs typeface="Arial" panose="020B0604020202020204" pitchFamily="34" charset="0"/>
              </a:rPr>
              <a:t>Ellipsoid height change:  </a:t>
            </a:r>
            <a:r>
              <a:rPr lang="en-US" sz="2400" b="1" dirty="0">
                <a:solidFill>
                  <a:srgbClr val="002E97"/>
                </a:solidFill>
                <a:latin typeface="Arial" panose="020B0604020202020204" pitchFamily="34" charset="0"/>
                <a:cs typeface="Arial" panose="020B0604020202020204" pitchFamily="34" charset="0"/>
              </a:rPr>
              <a:t>±2 m (±6 </a:t>
            </a:r>
            <a:r>
              <a:rPr lang="en-US" sz="2400" b="1" dirty="0" err="1">
                <a:solidFill>
                  <a:srgbClr val="002E97"/>
                </a:solidFill>
                <a:latin typeface="Arial" panose="020B0604020202020204" pitchFamily="34" charset="0"/>
                <a:cs typeface="Arial" panose="020B0604020202020204" pitchFamily="34" charset="0"/>
              </a:rPr>
              <a:t>ft</a:t>
            </a:r>
            <a:r>
              <a:rPr lang="en-US" sz="2400" b="1" dirty="0">
                <a:solidFill>
                  <a:srgbClr val="002E97"/>
                </a:solidFill>
                <a:latin typeface="Arial" panose="020B0604020202020204" pitchFamily="34" charset="0"/>
                <a:cs typeface="Arial" panose="020B0604020202020204" pitchFamily="34" charset="0"/>
              </a:rPr>
              <a:t>)</a:t>
            </a:r>
          </a:p>
          <a:p>
            <a:pPr lvl="1"/>
            <a:r>
              <a:rPr lang="en-US" sz="2400" dirty="0">
                <a:solidFill>
                  <a:srgbClr val="002E97"/>
                </a:solidFill>
                <a:latin typeface="Arial" panose="020B0604020202020204" pitchFamily="34" charset="0"/>
                <a:cs typeface="Arial" panose="020B0604020202020204" pitchFamily="34" charset="0"/>
              </a:rPr>
              <a:t>Elevation change:  </a:t>
            </a:r>
            <a:r>
              <a:rPr lang="en-US" sz="2400" b="1" dirty="0">
                <a:solidFill>
                  <a:srgbClr val="002E97"/>
                </a:solidFill>
                <a:latin typeface="Arial" panose="020B0604020202020204" pitchFamily="34" charset="0"/>
                <a:cs typeface="Arial" panose="020B0604020202020204" pitchFamily="34" charset="0"/>
              </a:rPr>
              <a:t>-0.5 to +2 m (-1.5 to +6 ft)</a:t>
            </a:r>
          </a:p>
          <a:p>
            <a:pPr lvl="1"/>
            <a:endParaRPr lang="en-US" sz="2400" b="1"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A continuous </a:t>
            </a:r>
            <a:r>
              <a:rPr lang="en-US" sz="2400" b="1" i="1" dirty="0">
                <a:solidFill>
                  <a:srgbClr val="9B1113"/>
                </a:solidFill>
                <a:latin typeface="Arial" panose="020B0604020202020204" pitchFamily="34" charset="0"/>
                <a:cs typeface="Arial" panose="020B0604020202020204" pitchFamily="34" charset="0"/>
              </a:rPr>
              <a:t>drift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Coordinates associated with specific dates</a:t>
            </a:r>
          </a:p>
          <a:p>
            <a:pPr lvl="1"/>
            <a:endParaRPr lang="en-US" sz="2400"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Two components of drift:</a:t>
            </a:r>
          </a:p>
          <a:p>
            <a:pPr lvl="1"/>
            <a:r>
              <a:rPr lang="en-US" sz="2400" dirty="0">
                <a:solidFill>
                  <a:srgbClr val="002E97"/>
                </a:solidFill>
                <a:latin typeface="Arial" panose="020B0604020202020204" pitchFamily="34" charset="0"/>
                <a:cs typeface="Arial" panose="020B0604020202020204" pitchFamily="34" charset="0"/>
              </a:rPr>
              <a:t>Tectonic plate rotation (easy to model, 2D only)</a:t>
            </a:r>
          </a:p>
          <a:p>
            <a:pPr lvl="1"/>
            <a:r>
              <a:rPr lang="en-US" sz="2400" dirty="0">
                <a:solidFill>
                  <a:srgbClr val="002E97"/>
                </a:solidFill>
                <a:latin typeface="Arial" panose="020B0604020202020204" pitchFamily="34" charset="0"/>
                <a:cs typeface="Arial" panose="020B0604020202020204" pitchFamily="34" charset="0"/>
              </a:rPr>
              <a:t>All other residual motion (hard to model, 3D)</a:t>
            </a:r>
          </a:p>
        </p:txBody>
      </p:sp>
    </p:spTree>
    <p:extLst>
      <p:ext uri="{BB962C8B-B14F-4D97-AF65-F5344CB8AC3E}">
        <p14:creationId xmlns:p14="http://schemas.microsoft.com/office/powerpoint/2010/main" val="391440865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172" y="4450671"/>
            <a:ext cx="330474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~2.5 to 4 meters in Pacific </a:t>
            </a: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6" name="TextBox 5"/>
          <p:cNvSpPr txBox="1"/>
          <p:nvPr/>
        </p:nvSpPr>
        <p:spPr>
          <a:xfrm>
            <a:off x="5056013" y="4669475"/>
            <a:ext cx="25288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0 to 1.3 meters CONUS</a:t>
            </a:r>
          </a:p>
        </p:txBody>
      </p:sp>
      <p:sp>
        <p:nvSpPr>
          <p:cNvPr id="2" name="Slide Number Placeholder 1"/>
          <p:cNvSpPr>
            <a:spLocks noGrp="1"/>
          </p:cNvSpPr>
          <p:nvPr>
            <p:ph type="sldNum" sz="quarter" idx="2"/>
          </p:nvPr>
        </p:nvSpPr>
        <p:spPr/>
        <p:txBody>
          <a:bodyPr/>
          <a:lstStyle/>
          <a:p>
            <a:fld id="{86CB4B4D-7CA3-9044-876B-883B54F8677D}" type="slidenum">
              <a:rPr lang="en-US" smtClean="0"/>
              <a:t>32</a:t>
            </a:fld>
            <a:endParaRPr lang="en-US"/>
          </a:p>
        </p:txBody>
      </p:sp>
      <p:sp>
        <p:nvSpPr>
          <p:cNvPr id="8" name="TextBox 1"/>
          <p:cNvSpPr txBox="1"/>
          <p:nvPr/>
        </p:nvSpPr>
        <p:spPr>
          <a:xfrm>
            <a:off x="2359376" y="303583"/>
            <a:ext cx="442685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Shift: datum changes</a:t>
            </a:r>
            <a:endParaRPr sz="36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97429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t>33</a:t>
            </a:fld>
            <a:endParaRPr lang="en-US"/>
          </a:p>
        </p:txBody>
      </p:sp>
      <p:sp>
        <p:nvSpPr>
          <p:cNvPr id="6" name="TextBox 1"/>
          <p:cNvSpPr txBox="1"/>
          <p:nvPr/>
        </p:nvSpPr>
        <p:spPr>
          <a:xfrm>
            <a:off x="778014" y="325657"/>
            <a:ext cx="735072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Drift: </a:t>
            </a:r>
            <a:r>
              <a:rPr sz="3600" dirty="0">
                <a:solidFill>
                  <a:srgbClr val="002E97"/>
                </a:solidFill>
                <a:latin typeface="Arial" panose="020B0604020202020204" pitchFamily="34" charset="0"/>
                <a:cs typeface="Arial" panose="020B0604020202020204" pitchFamily="34" charset="0"/>
              </a:rPr>
              <a:t>Plate</a:t>
            </a:r>
            <a:r>
              <a:rPr lang="en-US" sz="3600" dirty="0">
                <a:solidFill>
                  <a:srgbClr val="002E97"/>
                </a:solidFill>
                <a:latin typeface="Arial" panose="020B0604020202020204" pitchFamily="34" charset="0"/>
                <a:cs typeface="Arial" panose="020B0604020202020204" pitchFamily="34" charset="0"/>
              </a:rPr>
              <a:t> </a:t>
            </a:r>
            <a:r>
              <a:rPr sz="3600" dirty="0">
                <a:solidFill>
                  <a:srgbClr val="002E97"/>
                </a:solidFill>
                <a:latin typeface="Arial" panose="020B0604020202020204" pitchFamily="34" charset="0"/>
                <a:cs typeface="Arial" panose="020B0604020202020204" pitchFamily="34" charset="0"/>
              </a:rPr>
              <a:t>Tectonics and Velocities</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8" name="TextBox 7"/>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t>34</a:t>
            </a:fld>
            <a:endParaRPr lang="en-US"/>
          </a:p>
        </p:txBody>
      </p:sp>
      <p:sp>
        <p:nvSpPr>
          <p:cNvPr id="6" name="TextBox 1"/>
          <p:cNvSpPr txBox="1"/>
          <p:nvPr/>
        </p:nvSpPr>
        <p:spPr>
          <a:xfrm>
            <a:off x="951138" y="387212"/>
            <a:ext cx="701089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800" dirty="0">
                <a:solidFill>
                  <a:srgbClr val="002E97"/>
                </a:solidFill>
                <a:latin typeface="Arial" panose="020B0604020202020204" pitchFamily="34" charset="0"/>
                <a:cs typeface="Arial" panose="020B0604020202020204" pitchFamily="34" charset="0"/>
              </a:rPr>
              <a:t>Continuously Operating Reference Stations</a:t>
            </a:r>
            <a:endParaRPr sz="2800" dirty="0">
              <a:solidFill>
                <a:srgbClr val="002E97"/>
              </a:solidFill>
              <a:latin typeface="Arial" panose="020B0604020202020204" pitchFamily="34" charset="0"/>
              <a:cs typeface="Arial" panose="020B0604020202020204" pitchFamily="34" charset="0"/>
            </a:endParaRPr>
          </a:p>
        </p:txBody>
      </p:sp>
      <p:pic>
        <p:nvPicPr>
          <p:cNvPr id="14" name="Picture 2" descr="https://geodesy.noaa.gov/CORS/SitePhotos/Required/stbt/stbt_ant_000.jpg">
            <a:extLst>
              <a:ext uri="{FF2B5EF4-FFF2-40B4-BE49-F238E27FC236}">
                <a16:creationId xmlns:a16="http://schemas.microsoft.com/office/drawing/2014/main" id="{5A1B0DEE-ECF2-402F-9C88-CCE8ABC17B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3454" y="2835038"/>
            <a:ext cx="1318028" cy="17580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geodesy.noaa.gov/CORS/SitePhotos/Required/cobk/cobk_ant_roof.jpg">
            <a:extLst>
              <a:ext uri="{FF2B5EF4-FFF2-40B4-BE49-F238E27FC236}">
                <a16:creationId xmlns:a16="http://schemas.microsoft.com/office/drawing/2014/main" id="{99B5EB8D-B906-4FA5-AAEE-76EB84271F9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581" r="19387" b="14815"/>
          <a:stretch/>
        </p:blipFill>
        <p:spPr bwMode="auto">
          <a:xfrm>
            <a:off x="7732095" y="941210"/>
            <a:ext cx="1318028" cy="17173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2696021-181D-4280-AD79-4E9EE1ED7D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41210"/>
            <a:ext cx="6253772" cy="4046558"/>
          </a:xfrm>
          <a:prstGeom prst="rect">
            <a:avLst/>
          </a:prstGeom>
        </p:spPr>
      </p:pic>
      <p:sp>
        <p:nvSpPr>
          <p:cNvPr id="9" name="TextBox 8">
            <a:extLst>
              <a:ext uri="{FF2B5EF4-FFF2-40B4-BE49-F238E27FC236}">
                <a16:creationId xmlns:a16="http://schemas.microsoft.com/office/drawing/2014/main" id="{C11EEB31-FE1C-4122-BBB1-5626BD2AABBB}"/>
              </a:ext>
            </a:extLst>
          </p:cNvPr>
          <p:cNvSpPr txBox="1"/>
          <p:nvPr/>
        </p:nvSpPr>
        <p:spPr>
          <a:xfrm>
            <a:off x="6362309" y="1404501"/>
            <a:ext cx="1147107"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COBK</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Breckenridge</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Colorado</a:t>
            </a:r>
          </a:p>
        </p:txBody>
      </p:sp>
      <p:sp>
        <p:nvSpPr>
          <p:cNvPr id="13" name="TextBox 12">
            <a:extLst>
              <a:ext uri="{FF2B5EF4-FFF2-40B4-BE49-F238E27FC236}">
                <a16:creationId xmlns:a16="http://schemas.microsoft.com/office/drawing/2014/main" id="{3C12D72B-7311-4D26-A628-FA5891F85886}"/>
              </a:ext>
            </a:extLst>
          </p:cNvPr>
          <p:cNvSpPr txBox="1"/>
          <p:nvPr/>
        </p:nvSpPr>
        <p:spPr>
          <a:xfrm>
            <a:off x="6128269" y="3318678"/>
            <a:ext cx="1615185"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STBT</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Steamboat </a:t>
            </a: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Springs</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Colorado</a:t>
            </a:r>
            <a:endPar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402801339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TextBox 1"/>
          <p:cNvSpPr txBox="1"/>
          <p:nvPr/>
        </p:nvSpPr>
        <p:spPr>
          <a:xfrm>
            <a:off x="2758536" y="433885"/>
            <a:ext cx="3485889"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4000" dirty="0">
                <a:solidFill>
                  <a:srgbClr val="002E97"/>
                </a:solidFill>
                <a:latin typeface="Arial" panose="020B0604020202020204" pitchFamily="34" charset="0"/>
                <a:cs typeface="Arial" panose="020B0604020202020204" pitchFamily="34" charset="0"/>
              </a:rPr>
              <a:t>Vertical Motion</a:t>
            </a:r>
          </a:p>
        </p:txBody>
      </p:sp>
      <p:sp>
        <p:nvSpPr>
          <p:cNvPr id="176" name="Rectangle 2"/>
          <p:cNvSpPr txBox="1"/>
          <p:nvPr/>
        </p:nvSpPr>
        <p:spPr>
          <a:xfrm>
            <a:off x="919887" y="1145530"/>
            <a:ext cx="7304226"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Subsidence</a:t>
            </a:r>
          </a:p>
          <a:p>
            <a:pPr lvl="1">
              <a:defRPr sz="3000">
                <a:solidFill>
                  <a:srgbClr val="17375E"/>
                </a:solidFill>
                <a:latin typeface="Arial"/>
                <a:ea typeface="Arial"/>
                <a:cs typeface="Arial"/>
                <a:sym typeface="Arial"/>
              </a:defRPr>
            </a:pPr>
            <a:r>
              <a:rPr dirty="0">
                <a:solidFill>
                  <a:srgbClr val="002E97"/>
                </a:solidFill>
              </a:rPr>
              <a:t>Ground fluid withdrawal, sedimentation</a:t>
            </a: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Glacial Isostatic Adjustment (GIA)</a:t>
            </a:r>
          </a:p>
          <a:p>
            <a:pPr lvl="1">
              <a:defRPr sz="3000">
                <a:solidFill>
                  <a:srgbClr val="17375E"/>
                </a:solidFill>
                <a:latin typeface="Arial"/>
                <a:ea typeface="Arial"/>
                <a:cs typeface="Arial"/>
                <a:sym typeface="Arial"/>
              </a:defRPr>
            </a:pPr>
            <a:r>
              <a:rPr dirty="0">
                <a:solidFill>
                  <a:srgbClr val="002E97"/>
                </a:solidFill>
              </a:rPr>
              <a:t>Crustal rebound from glaciers</a:t>
            </a:r>
            <a:r>
              <a:rPr lang="en-US" dirty="0">
                <a:solidFill>
                  <a:srgbClr val="002E97"/>
                </a:solidFill>
              </a:rPr>
              <a:t> (uplift)</a:t>
            </a:r>
            <a:endParaRPr dirty="0">
              <a:solidFill>
                <a:srgbClr val="002E97"/>
              </a:solidFill>
            </a:endParaRP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Geophysical Phenomena</a:t>
            </a:r>
          </a:p>
          <a:p>
            <a:pPr lvl="1">
              <a:defRPr sz="3000">
                <a:solidFill>
                  <a:srgbClr val="17375E"/>
                </a:solidFill>
                <a:latin typeface="Arial"/>
                <a:ea typeface="Arial"/>
                <a:cs typeface="Arial"/>
                <a:sym typeface="Arial"/>
              </a:defRPr>
            </a:pPr>
            <a:r>
              <a:rPr dirty="0">
                <a:solidFill>
                  <a:srgbClr val="002E97"/>
                </a:solidFill>
              </a:rPr>
              <a:t>Earthquakes, calderas, </a:t>
            </a:r>
            <a:r>
              <a:rPr lang="en-US" dirty="0">
                <a:solidFill>
                  <a:srgbClr val="002E97"/>
                </a:solidFill>
              </a:rPr>
              <a:t>Earth</a:t>
            </a:r>
            <a:r>
              <a:rPr dirty="0">
                <a:solidFill>
                  <a:srgbClr val="002E97"/>
                </a:solidFill>
              </a:rPr>
              <a:t> tides</a:t>
            </a:r>
          </a:p>
        </p:txBody>
      </p:sp>
      <p:sp>
        <p:nvSpPr>
          <p:cNvPr id="2" name="Slide Number Placeholder 1"/>
          <p:cNvSpPr>
            <a:spLocks noGrp="1"/>
          </p:cNvSpPr>
          <p:nvPr>
            <p:ph type="sldNum" sz="quarter" idx="2"/>
          </p:nvPr>
        </p:nvSpPr>
        <p:spPr/>
        <p:txBody>
          <a:bodyPr/>
          <a:lstStyle/>
          <a:p>
            <a:fld id="{86CB4B4D-7CA3-9044-876B-883B54F8677D}" type="slidenum">
              <a:rPr lang="en-US" smtClean="0"/>
              <a:t>35</a:t>
            </a:fld>
            <a:endParaRPr lang="en-US"/>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2" descr="https://lh4.googleusercontent.com/ymKsoXwZEP4rk4F4GqPD5S9FyMO4d0mrfL2GiLI0mXe7djBwYH3t0-OwncYltY8OJNmYk0DKh4pOLqS9DGItCHK3i23maqpjdDDISQH5ux0uqDVbrEnWTnFLPb7Woe2cka61EX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18155" y="529681"/>
            <a:ext cx="110863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sz="1600" b="1" dirty="0">
                <a:solidFill>
                  <a:schemeClr val="bg1"/>
                </a:solidFill>
                <a:latin typeface="Arial" panose="020B0604020202020204" pitchFamily="34" charset="0"/>
                <a:cs typeface="Arial" panose="020B0604020202020204" pitchFamily="34" charset="0"/>
              </a:rPr>
              <a:t>50 years</a:t>
            </a:r>
            <a:endPar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5" name="TextBox 4"/>
          <p:cNvSpPr txBox="1"/>
          <p:nvPr/>
        </p:nvSpPr>
        <p:spPr>
          <a:xfrm>
            <a:off x="3849701" y="4061680"/>
            <a:ext cx="27180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20-24” in 1</a:t>
            </a:r>
            <a:r>
              <a:rPr lang="en-US" sz="2000" dirty="0">
                <a:solidFill>
                  <a:srgbClr val="002E97"/>
                </a:solidFill>
                <a:latin typeface="Arial" panose="020B0604020202020204" pitchFamily="34" charset="0"/>
                <a:cs typeface="Arial" panose="020B0604020202020204" pitchFamily="34" charset="0"/>
              </a:rPr>
              <a:t>6 months</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8" name="TextBox 7"/>
          <p:cNvSpPr txBox="1"/>
          <p:nvPr/>
        </p:nvSpPr>
        <p:spPr>
          <a:xfrm>
            <a:off x="3703437" y="3201771"/>
            <a:ext cx="79124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200" dirty="0">
                <a:solidFill>
                  <a:schemeClr val="bg1"/>
                </a:solidFill>
                <a:latin typeface="Arial" panose="020B0604020202020204" pitchFamily="34" charset="0"/>
                <a:cs typeface="Arial" panose="020B0604020202020204" pitchFamily="34" charset="0"/>
              </a:rPr>
              <a:t>Sept 2016</a:t>
            </a:r>
            <a:endPar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0" name="TextBox 9"/>
          <p:cNvSpPr txBox="1"/>
          <p:nvPr/>
        </p:nvSpPr>
        <p:spPr>
          <a:xfrm>
            <a:off x="460161" y="4061680"/>
            <a:ext cx="248882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Arial" panose="020B0604020202020204" pitchFamily="34" charset="0"/>
                <a:cs typeface="Arial" panose="020B0604020202020204" pitchFamily="34" charset="0"/>
              </a:rPr>
              <a:t>8 -13 mm/year</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1" name="TextBox 1"/>
          <p:cNvSpPr txBox="1"/>
          <p:nvPr/>
        </p:nvSpPr>
        <p:spPr>
          <a:xfrm>
            <a:off x="303068" y="682889"/>
            <a:ext cx="280300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dirty="0">
                <a:solidFill>
                  <a:srgbClr val="002E97"/>
                </a:solidFill>
                <a:latin typeface="Arial" panose="020B0604020202020204" pitchFamily="34" charset="0"/>
                <a:cs typeface="Arial" panose="020B0604020202020204" pitchFamily="34" charset="0"/>
              </a:rPr>
              <a:t>Vertical Motion</a:t>
            </a:r>
          </a:p>
        </p:txBody>
      </p:sp>
      <p:sp>
        <p:nvSpPr>
          <p:cNvPr id="7" name="Slide Number Placeholder 6"/>
          <p:cNvSpPr>
            <a:spLocks noGrp="1"/>
          </p:cNvSpPr>
          <p:nvPr>
            <p:ph type="sldNum" sz="quarter" idx="2"/>
          </p:nvPr>
        </p:nvSpPr>
        <p:spPr/>
        <p:txBody>
          <a:bodyPr/>
          <a:lstStyle/>
          <a:p>
            <a:fld id="{86CB4B4D-7CA3-9044-876B-883B54F8677D}" type="slidenum">
              <a:rPr lang="en-US" smtClean="0"/>
              <a:t>36</a:t>
            </a:fld>
            <a:endParaRPr lang="en-US"/>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464178" y="4089487"/>
            <a:ext cx="226600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16 cm Vertically</a:t>
            </a:r>
          </a:p>
        </p:txBody>
      </p:sp>
      <p:sp>
        <p:nvSpPr>
          <p:cNvPr id="10" name="TextBox 9"/>
          <p:cNvSpPr txBox="1"/>
          <p:nvPr/>
        </p:nvSpPr>
        <p:spPr>
          <a:xfrm>
            <a:off x="490314" y="4088997"/>
            <a:ext cx="300338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China Lake, CA</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6-10 feet Horizontally</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1" name="TextBox 1"/>
          <p:cNvSpPr txBox="1"/>
          <p:nvPr/>
        </p:nvSpPr>
        <p:spPr>
          <a:xfrm>
            <a:off x="956748" y="402150"/>
            <a:ext cx="7230504"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800" dirty="0">
                <a:solidFill>
                  <a:srgbClr val="002E97"/>
                </a:solidFill>
                <a:latin typeface="Arial" panose="020B0604020202020204" pitchFamily="34" charset="0"/>
                <a:cs typeface="Arial" panose="020B0604020202020204" pitchFamily="34" charset="0"/>
              </a:rPr>
              <a:t>Horizontal and </a:t>
            </a:r>
            <a:r>
              <a:rPr sz="2800" dirty="0">
                <a:solidFill>
                  <a:srgbClr val="002E97"/>
                </a:solidFill>
                <a:latin typeface="Arial" panose="020B0604020202020204" pitchFamily="34" charset="0"/>
                <a:cs typeface="Arial" panose="020B0604020202020204" pitchFamily="34" charset="0"/>
              </a:rPr>
              <a:t>Vertical Motion</a:t>
            </a:r>
            <a:r>
              <a:rPr lang="en-US" sz="2800" dirty="0">
                <a:solidFill>
                  <a:srgbClr val="002E97"/>
                </a:solidFill>
                <a:latin typeface="Arial" panose="020B0604020202020204" pitchFamily="34" charset="0"/>
                <a:cs typeface="Arial" panose="020B0604020202020204" pitchFamily="34" charset="0"/>
              </a:rPr>
              <a:t> - Earthquakes</a:t>
            </a:r>
            <a:endParaRPr sz="2800" dirty="0">
              <a:solidFill>
                <a:srgbClr val="002E97"/>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74294979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2178" name="Bitmap Image" r:id="rId6" imgW="13744440" imgH="8296200" progId="Paint.Picture">
                  <p:embed/>
                </p:oleObj>
              </mc:Choice>
              <mc:Fallback>
                <p:oleObj name="Bitmap Image" r:id="rId6" imgW="13744440" imgH="8296200" progId="Paint.Picture">
                  <p:embed/>
                  <p:pic>
                    <p:nvPicPr>
                      <p:cNvPr id="0" name=""/>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37</a:t>
            </a:fld>
            <a:endParaRPr lang="en-US"/>
          </a:p>
        </p:txBody>
      </p:sp>
    </p:spTree>
    <p:extLst>
      <p:ext uri="{BB962C8B-B14F-4D97-AF65-F5344CB8AC3E}">
        <p14:creationId xmlns:p14="http://schemas.microsoft.com/office/powerpoint/2010/main" val="386473123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261111" y="525444"/>
            <a:ext cx="4621778" cy="646331"/>
          </a:xfrm>
          <a:prstGeom prst="rect">
            <a:avLst/>
          </a:prstGeom>
          <a:noFill/>
        </p:spPr>
        <p:txBody>
          <a:bodyPr wrap="none" rtlCol="0">
            <a:spAutoFit/>
          </a:bodyPr>
          <a:lstStyle/>
          <a:p>
            <a:pPr algn="ctr"/>
            <a:r>
              <a:rPr lang="en-US" sz="3600" dirty="0">
                <a:solidFill>
                  <a:srgbClr val="002E97"/>
                </a:solidFill>
                <a:latin typeface="Arial" panose="020B0604020202020204" pitchFamily="34" charset="0"/>
                <a:cs typeface="Arial" panose="020B0604020202020204" pitchFamily="34" charset="0"/>
              </a:rPr>
              <a:t>GPS on Bench Marks</a:t>
            </a:r>
            <a:endParaRPr lang="en-US" sz="2000" dirty="0">
              <a:solidFill>
                <a:srgbClr val="002E97"/>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38</a:t>
            </a:fld>
            <a:endParaRPr lang="en-US"/>
          </a:p>
        </p:txBody>
      </p:sp>
      <p:sp>
        <p:nvSpPr>
          <p:cNvPr id="13" name="TextBox 12"/>
          <p:cNvSpPr txBox="1"/>
          <p:nvPr/>
        </p:nvSpPr>
        <p:spPr>
          <a:xfrm>
            <a:off x="151301" y="4207881"/>
            <a:ext cx="304686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Web Map Application</a:t>
            </a:r>
          </a:p>
        </p:txBody>
      </p:sp>
      <p:sp>
        <p:nvSpPr>
          <p:cNvPr id="14" name="TextBox 13"/>
          <p:cNvSpPr txBox="1"/>
          <p:nvPr/>
        </p:nvSpPr>
        <p:spPr>
          <a:xfrm>
            <a:off x="3619792" y="4257854"/>
            <a:ext cx="173477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Dashboard</a:t>
            </a:r>
          </a:p>
        </p:txBody>
      </p:sp>
      <p:sp>
        <p:nvSpPr>
          <p:cNvPr id="15" name="TextBox 14"/>
          <p:cNvSpPr txBox="1"/>
          <p:nvPr/>
        </p:nvSpPr>
        <p:spPr>
          <a:xfrm>
            <a:off x="5506280" y="4073189"/>
            <a:ext cx="363772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~3,400</a:t>
            </a:r>
            <a:r>
              <a:rPr kumimoji="0" lang="en-US" sz="16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Completed in 2020</a:t>
            </a:r>
          </a:p>
          <a:p>
            <a:r>
              <a:rPr lang="en-US" sz="1600" dirty="0">
                <a:solidFill>
                  <a:srgbClr val="002E97"/>
                </a:solidFill>
                <a:latin typeface="Arial" panose="020B0604020202020204" pitchFamily="34" charset="0"/>
                <a:cs typeface="Arial" panose="020B0604020202020204" pitchFamily="34" charset="0"/>
              </a:rPr>
              <a:t>~4,800 Completed in 2021</a:t>
            </a:r>
          </a:p>
          <a:p>
            <a:r>
              <a:rPr lang="en-US" sz="1600" dirty="0">
                <a:solidFill>
                  <a:srgbClr val="002E97"/>
                </a:solidFill>
                <a:latin typeface="Arial" panose="020B0604020202020204" pitchFamily="34" charset="0"/>
                <a:cs typeface="Arial" panose="020B0604020202020204" pitchFamily="34" charset="0"/>
              </a:rPr>
              <a:t>~2,200 Completed in 2022</a:t>
            </a:r>
          </a:p>
        </p:txBody>
      </p:sp>
      <p:pic>
        <p:nvPicPr>
          <p:cNvPr id="4" name="Picture 3">
            <a:extLst>
              <a:ext uri="{FF2B5EF4-FFF2-40B4-BE49-F238E27FC236}">
                <a16:creationId xmlns:a16="http://schemas.microsoft.com/office/drawing/2014/main" id="{D8312ADF-215F-498E-9649-D5DDA05CA99E}"/>
              </a:ext>
            </a:extLst>
          </p:cNvPr>
          <p:cNvPicPr>
            <a:picLocks noChangeAspect="1"/>
          </p:cNvPicPr>
          <p:nvPr/>
        </p:nvPicPr>
        <p:blipFill>
          <a:blip r:embed="rId4"/>
          <a:stretch>
            <a:fillRect/>
          </a:stretch>
        </p:blipFill>
        <p:spPr>
          <a:xfrm>
            <a:off x="118660" y="1389245"/>
            <a:ext cx="3079509" cy="2601166"/>
          </a:xfrm>
          <a:prstGeom prst="rect">
            <a:avLst/>
          </a:prstGeom>
        </p:spPr>
      </p:pic>
      <p:pic>
        <p:nvPicPr>
          <p:cNvPr id="3" name="Picture 2">
            <a:extLst>
              <a:ext uri="{FF2B5EF4-FFF2-40B4-BE49-F238E27FC236}">
                <a16:creationId xmlns:a16="http://schemas.microsoft.com/office/drawing/2014/main" id="{A16580AF-11D8-492A-AB6F-0DFA212BA8B2}"/>
              </a:ext>
            </a:extLst>
          </p:cNvPr>
          <p:cNvPicPr>
            <a:picLocks noChangeAspect="1"/>
          </p:cNvPicPr>
          <p:nvPr/>
        </p:nvPicPr>
        <p:blipFill>
          <a:blip r:embed="rId5"/>
          <a:stretch>
            <a:fillRect/>
          </a:stretch>
        </p:blipFill>
        <p:spPr>
          <a:xfrm>
            <a:off x="3368394" y="1389245"/>
            <a:ext cx="5318407" cy="2595493"/>
          </a:xfrm>
          <a:prstGeom prst="rect">
            <a:avLst/>
          </a:prstGeom>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261111" y="2121162"/>
            <a:ext cx="4621778" cy="1200329"/>
          </a:xfrm>
          <a:prstGeom prst="rect">
            <a:avLst/>
          </a:prstGeom>
          <a:noFill/>
        </p:spPr>
        <p:txBody>
          <a:bodyPr wrap="none" rtlCol="0">
            <a:spAutoFit/>
          </a:bodyPr>
          <a:lstStyle/>
          <a:p>
            <a:pPr algn="ctr"/>
            <a:r>
              <a:rPr lang="en-US" sz="3600" dirty="0">
                <a:solidFill>
                  <a:srgbClr val="002E97"/>
                </a:solidFill>
                <a:latin typeface="Arial" panose="020B0604020202020204" pitchFamily="34" charset="0"/>
                <a:cs typeface="Arial" panose="020B0604020202020204" pitchFamily="34" charset="0"/>
              </a:rPr>
              <a:t>GPS on Bench Marks</a:t>
            </a:r>
          </a:p>
          <a:p>
            <a:pPr algn="ctr"/>
            <a:r>
              <a:rPr lang="en-US" sz="3600" dirty="0">
                <a:solidFill>
                  <a:srgbClr val="002E97"/>
                </a:solidFill>
                <a:latin typeface="Arial" panose="020B0604020202020204" pitchFamily="34" charset="0"/>
                <a:cs typeface="Arial" panose="020B0604020202020204" pitchFamily="34" charset="0"/>
              </a:rPr>
              <a:t>Demo</a:t>
            </a:r>
            <a:endParaRPr lang="en-US" sz="2000" dirty="0">
              <a:solidFill>
                <a:srgbClr val="002E97"/>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39</a:t>
            </a:fld>
            <a:endParaRPr lang="en-US"/>
          </a:p>
        </p:txBody>
      </p:sp>
    </p:spTree>
    <p:extLst>
      <p:ext uri="{BB962C8B-B14F-4D97-AF65-F5344CB8AC3E}">
        <p14:creationId xmlns:p14="http://schemas.microsoft.com/office/powerpoint/2010/main" val="318333441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1717374" y="402226"/>
            <a:ext cx="570925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NSRS Modernization Delay</a:t>
            </a:r>
            <a:endParaRPr sz="3600" dirty="0">
              <a:solidFill>
                <a:srgbClr val="002E97"/>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4</a:t>
            </a:fld>
            <a:endParaRPr lang="en-US"/>
          </a:p>
        </p:txBody>
      </p:sp>
      <p:sp>
        <p:nvSpPr>
          <p:cNvPr id="6" name="Rectangle 5">
            <a:extLst>
              <a:ext uri="{FF2B5EF4-FFF2-40B4-BE49-F238E27FC236}">
                <a16:creationId xmlns:a16="http://schemas.microsoft.com/office/drawing/2014/main" id="{7E71171C-3AC8-483A-BEAB-F9BD74D4884E}"/>
              </a:ext>
            </a:extLst>
          </p:cNvPr>
          <p:cNvSpPr/>
          <p:nvPr/>
        </p:nvSpPr>
        <p:spPr>
          <a:xfrm>
            <a:off x="1563986" y="4265030"/>
            <a:ext cx="6016028" cy="523220"/>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https://geodesy.noaa.gov/datums/newdatums/delayed-release.shtml</a:t>
            </a:r>
          </a:p>
          <a:p>
            <a:r>
              <a:rPr lang="en-US" sz="1400" dirty="0">
                <a:solidFill>
                  <a:srgbClr val="002E97"/>
                </a:solidFill>
                <a:latin typeface="Arial" panose="020B0604020202020204" pitchFamily="34" charset="0"/>
                <a:cs typeface="Arial" panose="020B0604020202020204" pitchFamily="34" charset="0"/>
              </a:rPr>
              <a:t>https://geodesy.noaa.gov/datums/newdatums/FAQNewDatums.shtml</a:t>
            </a:r>
          </a:p>
        </p:txBody>
      </p:sp>
      <p:sp>
        <p:nvSpPr>
          <p:cNvPr id="8" name="Rectangle 7">
            <a:extLst>
              <a:ext uri="{FF2B5EF4-FFF2-40B4-BE49-F238E27FC236}">
                <a16:creationId xmlns:a16="http://schemas.microsoft.com/office/drawing/2014/main" id="{1BBC01BB-1065-49E1-9BA3-97E485803EEE}"/>
              </a:ext>
            </a:extLst>
          </p:cNvPr>
          <p:cNvSpPr/>
          <p:nvPr/>
        </p:nvSpPr>
        <p:spPr>
          <a:xfrm>
            <a:off x="1202436" y="1294477"/>
            <a:ext cx="6739128" cy="2554545"/>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Operational, workforce retention and other issues have delayed NSRS Modernization</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SPCS2022 zones should be finalized in 2023 but will not be rolled out until all of the NSRS is modernized.</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GPS on Bench Marks deadline extended </a:t>
            </a:r>
          </a:p>
          <a:p>
            <a:r>
              <a:rPr lang="en-US" sz="2000" dirty="0">
                <a:solidFill>
                  <a:srgbClr val="002E97"/>
                </a:solidFill>
                <a:latin typeface="Arial" panose="020B0604020202020204" pitchFamily="34" charset="0"/>
                <a:cs typeface="Arial" panose="020B0604020202020204" pitchFamily="34" charset="0"/>
              </a:rPr>
              <a:t>September 30, 2023</a:t>
            </a:r>
          </a:p>
        </p:txBody>
      </p:sp>
    </p:spTree>
    <p:extLst>
      <p:ext uri="{BB962C8B-B14F-4D97-AF65-F5344CB8AC3E}">
        <p14:creationId xmlns:p14="http://schemas.microsoft.com/office/powerpoint/2010/main" val="244214395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235190" y="417867"/>
            <a:ext cx="6673623" cy="646331"/>
          </a:xfrm>
          <a:prstGeom prst="rect">
            <a:avLst/>
          </a:prstGeom>
          <a:noFill/>
        </p:spPr>
        <p:txBody>
          <a:bodyPr wrap="none" rtlCol="0">
            <a:spAutoFit/>
          </a:bodyPr>
          <a:lstStyle/>
          <a:p>
            <a:pPr algn="ctr"/>
            <a:r>
              <a:rPr lang="en-US" sz="3600" dirty="0">
                <a:solidFill>
                  <a:srgbClr val="002E97"/>
                </a:solidFill>
                <a:latin typeface="Arial" panose="020B0604020202020204" pitchFamily="34" charset="0"/>
                <a:cs typeface="Arial" panose="020B0604020202020204" pitchFamily="34" charset="0"/>
              </a:rPr>
              <a:t>GPS on Bench Marks CO Gaps</a:t>
            </a:r>
            <a:endParaRPr lang="en-US" sz="2000" dirty="0">
              <a:solidFill>
                <a:srgbClr val="002E97"/>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40</a:t>
            </a:fld>
            <a:endParaRPr lang="en-US"/>
          </a:p>
        </p:txBody>
      </p:sp>
      <p:graphicFrame>
        <p:nvGraphicFramePr>
          <p:cNvPr id="8" name="Object 7">
            <a:extLst>
              <a:ext uri="{FF2B5EF4-FFF2-40B4-BE49-F238E27FC236}">
                <a16:creationId xmlns:a16="http://schemas.microsoft.com/office/drawing/2014/main" id="{6448F205-13BF-43C4-9560-5279C9FC2130}"/>
              </a:ext>
            </a:extLst>
          </p:cNvPr>
          <p:cNvGraphicFramePr>
            <a:graphicFrameLocks noChangeAspect="1"/>
          </p:cNvGraphicFramePr>
          <p:nvPr>
            <p:extLst>
              <p:ext uri="{D42A27DB-BD31-4B8C-83A1-F6EECF244321}">
                <p14:modId xmlns:p14="http://schemas.microsoft.com/office/powerpoint/2010/main" val="1827474936"/>
              </p:ext>
            </p:extLst>
          </p:nvPr>
        </p:nvGraphicFramePr>
        <p:xfrm>
          <a:off x="770965" y="1089656"/>
          <a:ext cx="7422776" cy="3949149"/>
        </p:xfrm>
        <a:graphic>
          <a:graphicData uri="http://schemas.openxmlformats.org/presentationml/2006/ole">
            <mc:AlternateContent xmlns:mc="http://schemas.openxmlformats.org/markup-compatibility/2006">
              <mc:Choice xmlns:v="urn:schemas-microsoft-com:vml" Requires="v">
                <p:oleObj spid="_x0000_s3102" r:id="rId5" imgW="14999760" imgH="7980840" progId="">
                  <p:embed/>
                </p:oleObj>
              </mc:Choice>
              <mc:Fallback>
                <p:oleObj r:id="rId5" imgW="14999760" imgH="7980840" progId="">
                  <p:embed/>
                  <p:pic>
                    <p:nvPicPr>
                      <p:cNvPr id="0" name=""/>
                      <p:cNvPicPr/>
                      <p:nvPr/>
                    </p:nvPicPr>
                    <p:blipFill>
                      <a:blip r:embed="rId6"/>
                      <a:stretch>
                        <a:fillRect/>
                      </a:stretch>
                    </p:blipFill>
                    <p:spPr>
                      <a:xfrm>
                        <a:off x="770965" y="1089656"/>
                        <a:ext cx="7422776" cy="3949149"/>
                      </a:xfrm>
                      <a:prstGeom prst="rect">
                        <a:avLst/>
                      </a:prstGeom>
                    </p:spPr>
                  </p:pic>
                </p:oleObj>
              </mc:Fallback>
            </mc:AlternateContent>
          </a:graphicData>
        </a:graphic>
      </p:graphicFrame>
    </p:spTree>
    <p:extLst>
      <p:ext uri="{BB962C8B-B14F-4D97-AF65-F5344CB8AC3E}">
        <p14:creationId xmlns:p14="http://schemas.microsoft.com/office/powerpoint/2010/main" val="205502856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4691CA-1D45-4A81-827A-8CBC7FF7D02A}"/>
              </a:ext>
            </a:extLst>
          </p:cNvPr>
          <p:cNvPicPr>
            <a:picLocks noChangeAspect="1"/>
          </p:cNvPicPr>
          <p:nvPr/>
        </p:nvPicPr>
        <p:blipFill>
          <a:blip r:embed="rId4"/>
          <a:stretch>
            <a:fillRect/>
          </a:stretch>
        </p:blipFill>
        <p:spPr>
          <a:xfrm>
            <a:off x="1" y="1834313"/>
            <a:ext cx="6780832" cy="3309187"/>
          </a:xfrm>
          <a:prstGeom prst="rect">
            <a:avLst/>
          </a:prstGeom>
        </p:spPr>
      </p:pic>
      <p:sp>
        <p:nvSpPr>
          <p:cNvPr id="10" name="Rectangle 9">
            <a:extLst>
              <a:ext uri="{FF2B5EF4-FFF2-40B4-BE49-F238E27FC236}">
                <a16:creationId xmlns:a16="http://schemas.microsoft.com/office/drawing/2014/main" id="{3F7C31E0-2C28-4BE3-AE1C-0CD8B7F6C5E5}"/>
              </a:ext>
            </a:extLst>
          </p:cNvPr>
          <p:cNvSpPr/>
          <p:nvPr/>
        </p:nvSpPr>
        <p:spPr>
          <a:xfrm>
            <a:off x="1262413" y="3929276"/>
            <a:ext cx="187768" cy="811712"/>
          </a:xfrm>
          <a:prstGeom prst="rect">
            <a:avLst/>
          </a:prstGeom>
          <a:solidFill>
            <a:srgbClr val="2B2B2B"/>
          </a:solidFill>
          <a:ln w="25400" cap="flat">
            <a:solidFill>
              <a:srgbClr val="2B2B2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41</a:t>
            </a:fld>
            <a:endParaRPr lang="en-US"/>
          </a:p>
        </p:txBody>
      </p:sp>
      <p:sp>
        <p:nvSpPr>
          <p:cNvPr id="3" name="Title 1"/>
          <p:cNvSpPr>
            <a:spLocks noGrp="1"/>
          </p:cNvSpPr>
          <p:nvPr>
            <p:ph type="title"/>
          </p:nvPr>
        </p:nvSpPr>
        <p:spPr>
          <a:xfrm>
            <a:off x="457200" y="205978"/>
            <a:ext cx="8229600" cy="857251"/>
          </a:xfrm>
        </p:spPr>
        <p:txBody>
          <a:bodyPr>
            <a:normAutofit/>
          </a:bodyPr>
          <a:lstStyle/>
          <a:p>
            <a:r>
              <a:rPr lang="en-US" sz="3600" dirty="0">
                <a:solidFill>
                  <a:srgbClr val="002E97"/>
                </a:solidFill>
                <a:latin typeface="Arial" panose="020B0604020202020204" pitchFamily="34" charset="0"/>
                <a:cs typeface="Arial" panose="020B0604020202020204" pitchFamily="34" charset="0"/>
              </a:rPr>
              <a:t>OPUS Shared Solutions Dashboard</a:t>
            </a:r>
          </a:p>
        </p:txBody>
      </p:sp>
      <p:sp>
        <p:nvSpPr>
          <p:cNvPr id="6" name="TextBox 5"/>
          <p:cNvSpPr txBox="1"/>
          <p:nvPr/>
        </p:nvSpPr>
        <p:spPr>
          <a:xfrm>
            <a:off x="457200" y="906390"/>
            <a:ext cx="7643813" cy="646331"/>
          </a:xfrm>
          <a:prstGeom prst="rect">
            <a:avLst/>
          </a:prstGeom>
          <a:noFill/>
        </p:spPr>
        <p:txBody>
          <a:bodyPr wrap="square" rtlCol="0">
            <a:spAutoFit/>
          </a:bodyPr>
          <a:lstStyle/>
          <a:p>
            <a:pPr algn="ctr"/>
            <a:r>
              <a:rPr lang="en-US" dirty="0">
                <a:solidFill>
                  <a:srgbClr val="002E97"/>
                </a:solidFill>
                <a:latin typeface="Arial" panose="020B0604020202020204" pitchFamily="34" charset="0"/>
                <a:cs typeface="Arial" panose="020B0604020202020204" pitchFamily="34" charset="0"/>
              </a:rPr>
              <a:t>Dashboard enables sorting and visualization of Shared Solutions by</a:t>
            </a:r>
          </a:p>
          <a:p>
            <a:pPr algn="ctr"/>
            <a:r>
              <a:rPr lang="en-US" dirty="0">
                <a:solidFill>
                  <a:srgbClr val="002E97"/>
                </a:solidFill>
                <a:latin typeface="Arial" panose="020B0604020202020204" pitchFamily="34" charset="0"/>
                <a:cs typeface="Arial" panose="020B0604020202020204" pitchFamily="34" charset="0"/>
              </a:rPr>
              <a:t>Month &amp; Year, State, Agency Type, and submitting agency </a:t>
            </a:r>
          </a:p>
        </p:txBody>
      </p:sp>
      <p:graphicFrame>
        <p:nvGraphicFramePr>
          <p:cNvPr id="8" name="Table 7"/>
          <p:cNvGraphicFramePr>
            <a:graphicFrameLocks noGrp="1"/>
          </p:cNvGraphicFramePr>
          <p:nvPr>
            <p:extLst>
              <p:ext uri="{D42A27DB-BD31-4B8C-83A1-F6EECF244321}">
                <p14:modId xmlns:p14="http://schemas.microsoft.com/office/powerpoint/2010/main" val="1267154896"/>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~35,900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~6,200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~3,900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~1400</a:t>
                      </a:r>
                    </a:p>
                  </a:txBody>
                  <a:tcPr marL="68580" marR="68580" marT="34290" marB="34290"/>
                </a:tc>
                <a:extLst>
                  <a:ext uri="{0D108BD9-81ED-4DB2-BD59-A6C34878D82A}">
                    <a16:rowId xmlns:a16="http://schemas.microsoft.com/office/drawing/2014/main" val="2662671429"/>
                  </a:ext>
                </a:extLst>
              </a:tr>
            </a:tbl>
          </a:graphicData>
        </a:graphic>
      </p:graphicFrame>
      <p:sp>
        <p:nvSpPr>
          <p:cNvPr id="12" name="TextBox 11"/>
          <p:cNvSpPr txBox="1"/>
          <p:nvPr/>
        </p:nvSpPr>
        <p:spPr>
          <a:xfrm>
            <a:off x="1010312" y="3820155"/>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2018</a:t>
            </a:r>
          </a:p>
        </p:txBody>
      </p:sp>
      <p:sp>
        <p:nvSpPr>
          <p:cNvPr id="13" name="TextBox 12"/>
          <p:cNvSpPr txBox="1"/>
          <p:nvPr/>
        </p:nvSpPr>
        <p:spPr>
          <a:xfrm>
            <a:off x="1010312" y="4095603"/>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2020</a:t>
            </a:r>
          </a:p>
        </p:txBody>
      </p:sp>
      <p:sp>
        <p:nvSpPr>
          <p:cNvPr id="14" name="TextBox 13">
            <a:extLst>
              <a:ext uri="{FF2B5EF4-FFF2-40B4-BE49-F238E27FC236}">
                <a16:creationId xmlns:a16="http://schemas.microsoft.com/office/drawing/2014/main" id="{7D511007-A674-4B4C-98AC-701DD5C68321}"/>
              </a:ext>
            </a:extLst>
          </p:cNvPr>
          <p:cNvSpPr txBox="1"/>
          <p:nvPr/>
        </p:nvSpPr>
        <p:spPr>
          <a:xfrm>
            <a:off x="1010312" y="4261848"/>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2021</a:t>
            </a:r>
          </a:p>
        </p:txBody>
      </p:sp>
      <p:grpSp>
        <p:nvGrpSpPr>
          <p:cNvPr id="11" name="Group 10">
            <a:extLst>
              <a:ext uri="{FF2B5EF4-FFF2-40B4-BE49-F238E27FC236}">
                <a16:creationId xmlns:a16="http://schemas.microsoft.com/office/drawing/2014/main" id="{F97F579C-48CD-4D2B-87C8-D8BECEE262FD}"/>
              </a:ext>
            </a:extLst>
          </p:cNvPr>
          <p:cNvGrpSpPr/>
          <p:nvPr/>
        </p:nvGrpSpPr>
        <p:grpSpPr>
          <a:xfrm>
            <a:off x="2124635" y="3868202"/>
            <a:ext cx="1111484" cy="771312"/>
            <a:chOff x="2124635" y="3868202"/>
            <a:chExt cx="1111484" cy="771312"/>
          </a:xfrm>
        </p:grpSpPr>
        <p:sp>
          <p:nvSpPr>
            <p:cNvPr id="15" name="Rectangular Callout 6">
              <a:extLst>
                <a:ext uri="{FF2B5EF4-FFF2-40B4-BE49-F238E27FC236}">
                  <a16:creationId xmlns:a16="http://schemas.microsoft.com/office/drawing/2014/main" id="{14133C7D-06D1-423F-87F4-E1A8A6648354}"/>
                </a:ext>
              </a:extLst>
            </p:cNvPr>
            <p:cNvSpPr/>
            <p:nvPr/>
          </p:nvSpPr>
          <p:spPr>
            <a:xfrm>
              <a:off x="2124635" y="3868202"/>
              <a:ext cx="1111484" cy="524052"/>
            </a:xfrm>
            <a:prstGeom prst="wedgeRectCallout">
              <a:avLst>
                <a:gd name="adj1" fmla="val -85143"/>
                <a:gd name="adj2" fmla="val 230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16" name="Rectangular Callout 6">
              <a:extLst>
                <a:ext uri="{FF2B5EF4-FFF2-40B4-BE49-F238E27FC236}">
                  <a16:creationId xmlns:a16="http://schemas.microsoft.com/office/drawing/2014/main" id="{C7214C44-5FD3-4C34-B0ED-1AAA355EFEF5}"/>
                </a:ext>
              </a:extLst>
            </p:cNvPr>
            <p:cNvSpPr/>
            <p:nvPr/>
          </p:nvSpPr>
          <p:spPr>
            <a:xfrm>
              <a:off x="2124635" y="3868202"/>
              <a:ext cx="1111484" cy="307775"/>
            </a:xfrm>
            <a:prstGeom prst="wedgeRectCallout">
              <a:avLst>
                <a:gd name="adj1" fmla="val -90989"/>
                <a:gd name="adj2" fmla="val -198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7" name="Rectangular Callout 6"/>
            <p:cNvSpPr/>
            <p:nvPr/>
          </p:nvSpPr>
          <p:spPr>
            <a:xfrm>
              <a:off x="2124635" y="3868202"/>
              <a:ext cx="1111484" cy="771312"/>
            </a:xfrm>
            <a:prstGeom prst="wedgeRectCallout">
              <a:avLst>
                <a:gd name="adj1" fmla="val -68990"/>
                <a:gd name="adj2" fmla="val 1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grpSp>
    </p:spTree>
    <p:extLst>
      <p:ext uri="{BB962C8B-B14F-4D97-AF65-F5344CB8AC3E}">
        <p14:creationId xmlns:p14="http://schemas.microsoft.com/office/powerpoint/2010/main" val="172630372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57200" y="1900307"/>
            <a:ext cx="8229600" cy="857251"/>
          </a:xfrm>
        </p:spPr>
        <p:txBody>
          <a:bodyPr>
            <a:normAutofit fontScale="90000"/>
          </a:bodyPr>
          <a:lstStyle/>
          <a:p>
            <a:r>
              <a:rPr lang="en-US" sz="3600" dirty="0">
                <a:solidFill>
                  <a:srgbClr val="002E97"/>
                </a:solidFill>
                <a:latin typeface="Arial" panose="020B0604020202020204" pitchFamily="34" charset="0"/>
                <a:cs typeface="Arial" panose="020B0604020202020204" pitchFamily="34" charset="0"/>
              </a:rPr>
              <a:t>OPUS Shared Solutions </a:t>
            </a:r>
            <a:br>
              <a:rPr lang="en-US" sz="3600" dirty="0">
                <a:solidFill>
                  <a:srgbClr val="002E97"/>
                </a:solidFill>
                <a:latin typeface="Arial" panose="020B0604020202020204" pitchFamily="34" charset="0"/>
                <a:cs typeface="Arial" panose="020B0604020202020204" pitchFamily="34" charset="0"/>
              </a:rPr>
            </a:br>
            <a:r>
              <a:rPr lang="en-US" sz="3600" dirty="0">
                <a:solidFill>
                  <a:srgbClr val="002E97"/>
                </a:solidFill>
                <a:latin typeface="Arial" panose="020B0604020202020204" pitchFamily="34" charset="0"/>
                <a:cs typeface="Arial" panose="020B0604020202020204" pitchFamily="34" charset="0"/>
              </a:rPr>
              <a:t>Dashboard Demo</a:t>
            </a:r>
          </a:p>
        </p:txBody>
      </p:sp>
    </p:spTree>
    <p:extLst>
      <p:ext uri="{BB962C8B-B14F-4D97-AF65-F5344CB8AC3E}">
        <p14:creationId xmlns:p14="http://schemas.microsoft.com/office/powerpoint/2010/main" val="359757448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43</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Arial" panose="020B0604020202020204" pitchFamily="34" charset="0"/>
                <a:cs typeface="Arial" panose="020B0604020202020204" pitchFamily="34" charset="0"/>
              </a:rPr>
              <a:t>NGS Mark Recovery Webpage</a:t>
            </a:r>
          </a:p>
        </p:txBody>
      </p:sp>
      <p:sp>
        <p:nvSpPr>
          <p:cNvPr id="4" name="TextBox 3"/>
          <p:cNvSpPr txBox="1"/>
          <p:nvPr/>
        </p:nvSpPr>
        <p:spPr>
          <a:xfrm>
            <a:off x="283851" y="866288"/>
            <a:ext cx="8576299" cy="646331"/>
          </a:xfrm>
          <a:prstGeom prst="rect">
            <a:avLst/>
          </a:prstGeom>
          <a:noFill/>
        </p:spPr>
        <p:txBody>
          <a:bodyPr wrap="square" rtlCol="0">
            <a:spAutoFit/>
          </a:bodyPr>
          <a:lstStyle/>
          <a:p>
            <a:pPr algn="ctr" defTabSz="342892">
              <a:defRPr/>
            </a:pPr>
            <a:r>
              <a:rPr lang="en-US" dirty="0">
                <a:solidFill>
                  <a:srgbClr val="002E97"/>
                </a:solidFill>
                <a:latin typeface="Arial" panose="020B0604020202020204" pitchFamily="34" charset="0"/>
                <a:cs typeface="Arial" panose="020B0604020202020204" pitchFamily="34" charset="0"/>
              </a:rPr>
              <a:t>Crowd sourced mark recoveries help update the GPSonBM map, let NGS and others know if the mark is still usable, and pictures make it easier to find.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7" name="Picture 6"/>
          <p:cNvPicPr>
            <a:picLocks noChangeAspect="1"/>
          </p:cNvPicPr>
          <p:nvPr/>
        </p:nvPicPr>
        <p:blipFill>
          <a:blip r:embed="rId5"/>
          <a:stretch>
            <a:fillRect/>
          </a:stretch>
        </p:blipFill>
        <p:spPr>
          <a:xfrm>
            <a:off x="7129854" y="2541221"/>
            <a:ext cx="1786483" cy="2449353"/>
          </a:xfrm>
          <a:prstGeom prst="rect">
            <a:avLst/>
          </a:prstGeom>
        </p:spPr>
      </p:pic>
      <p:pic>
        <p:nvPicPr>
          <p:cNvPr id="8" name="Picture 7"/>
          <p:cNvPicPr>
            <a:picLocks noChangeAspect="1"/>
          </p:cNvPicPr>
          <p:nvPr/>
        </p:nvPicPr>
        <p:blipFill rotWithShape="1">
          <a:blip r:embed="rId6"/>
          <a:srcRect b="7246"/>
          <a:stretch/>
        </p:blipFill>
        <p:spPr>
          <a:xfrm>
            <a:off x="21074" y="2101241"/>
            <a:ext cx="4054587" cy="3042259"/>
          </a:xfrm>
          <a:prstGeom prst="rect">
            <a:avLst/>
          </a:prstGeom>
        </p:spPr>
      </p:pic>
      <p:sp>
        <p:nvSpPr>
          <p:cNvPr id="9" name="Rectangle 8"/>
          <p:cNvSpPr/>
          <p:nvPr/>
        </p:nvSpPr>
        <p:spPr>
          <a:xfrm>
            <a:off x="1752158" y="1552601"/>
            <a:ext cx="5707012"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000" dirty="0">
                <a:solidFill>
                  <a:srgbClr val="1F497D"/>
                </a:solidFill>
                <a:latin typeface="Arial" panose="020B0604020202020204" pitchFamily="34" charset="0"/>
                <a:cs typeface="Arial" panose="020B0604020202020204" pitchFamily="34" charset="0"/>
              </a:rPr>
              <a:t>https://geodesy.noaa.gov/surveys/mark-recovery</a:t>
            </a:r>
          </a:p>
        </p:txBody>
      </p:sp>
      <p:sp>
        <p:nvSpPr>
          <p:cNvPr id="10" name="Rectangle 9"/>
          <p:cNvSpPr/>
          <p:nvPr/>
        </p:nvSpPr>
        <p:spPr>
          <a:xfrm>
            <a:off x="6967358" y="2287306"/>
            <a:ext cx="2111475" cy="2616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100" dirty="0">
                <a:solidFill>
                  <a:prstClr val="black"/>
                </a:solidFill>
                <a:latin typeface="Arial" panose="020B0604020202020204" pitchFamily="34" charset="0"/>
                <a:cs typeface="Arial" panose="020B0604020202020204" pitchFamily="34" charset="0"/>
              </a:rPr>
              <a:t>Now with Find Marks Near Me!</a:t>
            </a:r>
          </a:p>
        </p:txBody>
      </p:sp>
      <p:sp>
        <p:nvSpPr>
          <p:cNvPr id="11" name="TextBox 10"/>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latin typeface="Arial" panose="020B0604020202020204" pitchFamily="34" charset="0"/>
                <a:cs typeface="Arial" panose="020B0604020202020204" pitchFamily="34" charset="0"/>
              </a:rPr>
              <a:t>Maintain you local control network: Submit a Recovery Note for each mark you find </a:t>
            </a:r>
            <a:r>
              <a:rPr lang="en-US" sz="1350" dirty="0">
                <a:latin typeface="Arial" panose="020B0604020202020204" pitchFamily="34" charset="0"/>
                <a:cs typeface="Arial" panose="020B0604020202020204" pitchFamily="34" charset="0"/>
              </a:rPr>
              <a:t>(up to once per year)</a:t>
            </a:r>
          </a:p>
          <a:p>
            <a:pPr algn="ctr"/>
            <a:r>
              <a:rPr lang="en-US" dirty="0">
                <a:latin typeface="Arial" panose="020B0604020202020204" pitchFamily="34" charset="0"/>
                <a:cs typeface="Arial" panose="020B0604020202020204" pitchFamily="34" charset="0"/>
              </a:rPr>
              <a:t>Did you find it?</a:t>
            </a:r>
          </a:p>
          <a:p>
            <a:pPr algn="ctr"/>
            <a:r>
              <a:rPr lang="en-US" dirty="0">
                <a:latin typeface="Arial" panose="020B0604020202020204" pitchFamily="34" charset="0"/>
                <a:cs typeface="Arial" panose="020B0604020202020204" pitchFamily="34" charset="0"/>
              </a:rPr>
              <a:t>Is it </a:t>
            </a:r>
            <a:r>
              <a:rPr lang="en-US" dirty="0" err="1">
                <a:latin typeface="Arial" panose="020B0604020202020204" pitchFamily="34" charset="0"/>
                <a:cs typeface="Arial" panose="020B0604020202020204" pitchFamily="34" charset="0"/>
              </a:rPr>
              <a:t>GPSable</a:t>
            </a:r>
            <a:r>
              <a:rPr lang="en-US" dirty="0">
                <a:latin typeface="Arial" panose="020B0604020202020204" pitchFamily="34" charset="0"/>
                <a:cs typeface="Arial" panose="020B0604020202020204" pitchFamily="34" charset="0"/>
              </a:rPr>
              <a:t>?</a:t>
            </a:r>
          </a:p>
          <a:p>
            <a:pPr algn="ctr"/>
            <a:r>
              <a:rPr lang="en-US" dirty="0">
                <a:latin typeface="Arial" panose="020B0604020202020204" pitchFamily="34" charset="0"/>
                <a:cs typeface="Arial" panose="020B0604020202020204" pitchFamily="34" charset="0"/>
              </a:rPr>
              <a:t>Got new photos?</a:t>
            </a:r>
          </a:p>
        </p:txBody>
      </p:sp>
    </p:spTree>
    <p:extLst>
      <p:ext uri="{BB962C8B-B14F-4D97-AF65-F5344CB8AC3E}">
        <p14:creationId xmlns:p14="http://schemas.microsoft.com/office/powerpoint/2010/main" val="364714482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68F3DD-636E-4102-A516-B15058C23605}"/>
              </a:ext>
            </a:extLst>
          </p:cNvPr>
          <p:cNvSpPr>
            <a:spLocks noGrp="1"/>
          </p:cNvSpPr>
          <p:nvPr>
            <p:ph type="title"/>
          </p:nvPr>
        </p:nvSpPr>
        <p:spPr>
          <a:xfrm>
            <a:off x="1500500" y="394087"/>
            <a:ext cx="6172200" cy="514039"/>
          </a:xfrm>
        </p:spPr>
        <p:txBody>
          <a:bodyPr>
            <a:noAutofit/>
          </a:bodyPr>
          <a:lstStyle/>
          <a:p>
            <a:r>
              <a:rPr lang="en-US" sz="3038" dirty="0">
                <a:solidFill>
                  <a:srgbClr val="002E97"/>
                </a:solidFill>
                <a:latin typeface="Arial" panose="020B0604020202020204" pitchFamily="34" charset="0"/>
                <a:ea typeface="+mn-ea"/>
                <a:cs typeface="Arial" panose="020B0604020202020204" pitchFamily="34" charset="0"/>
              </a:rPr>
              <a:t>Mark Recovery Dashboard</a:t>
            </a:r>
          </a:p>
        </p:txBody>
      </p:sp>
      <p:sp>
        <p:nvSpPr>
          <p:cNvPr id="6" name="Rectangle 5">
            <a:extLst>
              <a:ext uri="{FF2B5EF4-FFF2-40B4-BE49-F238E27FC236}">
                <a16:creationId xmlns:a16="http://schemas.microsoft.com/office/drawing/2014/main" id="{C5D513D1-E9AF-4C17-8F0E-0D2FFA218E5E}"/>
              </a:ext>
            </a:extLst>
          </p:cNvPr>
          <p:cNvSpPr/>
          <p:nvPr/>
        </p:nvSpPr>
        <p:spPr>
          <a:xfrm>
            <a:off x="330292" y="823022"/>
            <a:ext cx="8130752" cy="338554"/>
          </a:xfrm>
          <a:prstGeom prst="rect">
            <a:avLst/>
          </a:prstGeom>
        </p:spPr>
        <p:txBody>
          <a:bodyPr wrap="none">
            <a:spAutoFit/>
          </a:bodyPr>
          <a:lstStyle/>
          <a:p>
            <a:r>
              <a:rPr lang="en-US" sz="1600" dirty="0">
                <a:solidFill>
                  <a:srgbClr val="002E97"/>
                </a:solidFill>
                <a:latin typeface="Arial" panose="020B0604020202020204" pitchFamily="34" charset="0"/>
                <a:cs typeface="Arial" panose="020B0604020202020204" pitchFamily="34" charset="0"/>
              </a:rPr>
              <a:t>https://noaa.maps.arcgis.com/apps/dashboards/a61976366d1f4a19b3bc8a2d5a0d5498</a:t>
            </a:r>
          </a:p>
        </p:txBody>
      </p:sp>
      <p:pic>
        <p:nvPicPr>
          <p:cNvPr id="8" name="Picture 7">
            <a:extLst>
              <a:ext uri="{FF2B5EF4-FFF2-40B4-BE49-F238E27FC236}">
                <a16:creationId xmlns:a16="http://schemas.microsoft.com/office/drawing/2014/main" id="{276D7773-29DA-4407-BDAC-22D9B8A3BBA1}"/>
              </a:ext>
            </a:extLst>
          </p:cNvPr>
          <p:cNvPicPr>
            <a:picLocks noChangeAspect="1"/>
          </p:cNvPicPr>
          <p:nvPr/>
        </p:nvPicPr>
        <p:blipFill>
          <a:blip r:embed="rId4"/>
          <a:stretch>
            <a:fillRect/>
          </a:stretch>
        </p:blipFill>
        <p:spPr>
          <a:xfrm>
            <a:off x="553242" y="1128257"/>
            <a:ext cx="8066715" cy="3936725"/>
          </a:xfrm>
          <a:prstGeom prst="rect">
            <a:avLst/>
          </a:prstGeom>
        </p:spPr>
      </p:pic>
    </p:spTree>
    <p:extLst>
      <p:ext uri="{BB962C8B-B14F-4D97-AF65-F5344CB8AC3E}">
        <p14:creationId xmlns:p14="http://schemas.microsoft.com/office/powerpoint/2010/main" val="256751103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68F3DD-636E-4102-A516-B15058C23605}"/>
              </a:ext>
            </a:extLst>
          </p:cNvPr>
          <p:cNvSpPr>
            <a:spLocks noGrp="1"/>
          </p:cNvSpPr>
          <p:nvPr>
            <p:ph type="title"/>
          </p:nvPr>
        </p:nvSpPr>
        <p:spPr>
          <a:xfrm>
            <a:off x="1500500" y="456840"/>
            <a:ext cx="6172200" cy="514039"/>
          </a:xfrm>
        </p:spPr>
        <p:txBody>
          <a:bodyPr>
            <a:noAutofit/>
          </a:bodyPr>
          <a:lstStyle/>
          <a:p>
            <a:r>
              <a:rPr lang="en-US" sz="3038" dirty="0">
                <a:solidFill>
                  <a:srgbClr val="002E97"/>
                </a:solidFill>
                <a:latin typeface="Arial" panose="020B0604020202020204" pitchFamily="34" charset="0"/>
                <a:ea typeface="+mn-ea"/>
                <a:cs typeface="Arial" panose="020B0604020202020204" pitchFamily="34" charset="0"/>
              </a:rPr>
              <a:t>Mark Recoveries in Colorado</a:t>
            </a:r>
          </a:p>
        </p:txBody>
      </p:sp>
      <p:sp>
        <p:nvSpPr>
          <p:cNvPr id="6" name="Rectangle 5">
            <a:extLst>
              <a:ext uri="{FF2B5EF4-FFF2-40B4-BE49-F238E27FC236}">
                <a16:creationId xmlns:a16="http://schemas.microsoft.com/office/drawing/2014/main" id="{C5D513D1-E9AF-4C17-8F0E-0D2FFA218E5E}"/>
              </a:ext>
            </a:extLst>
          </p:cNvPr>
          <p:cNvSpPr/>
          <p:nvPr/>
        </p:nvSpPr>
        <p:spPr>
          <a:xfrm>
            <a:off x="330292" y="885775"/>
            <a:ext cx="8130752" cy="338554"/>
          </a:xfrm>
          <a:prstGeom prst="rect">
            <a:avLst/>
          </a:prstGeom>
        </p:spPr>
        <p:txBody>
          <a:bodyPr wrap="none">
            <a:spAutoFit/>
          </a:bodyPr>
          <a:lstStyle/>
          <a:p>
            <a:r>
              <a:rPr lang="en-US" sz="1600" dirty="0">
                <a:solidFill>
                  <a:srgbClr val="002E97"/>
                </a:solidFill>
                <a:latin typeface="Arial" panose="020B0604020202020204" pitchFamily="34" charset="0"/>
                <a:cs typeface="Arial" panose="020B0604020202020204" pitchFamily="34" charset="0"/>
              </a:rPr>
              <a:t>https://noaa.maps.arcgis.com/apps/dashboards/a61976366d1f4a19b3bc8a2d5a0d5498</a:t>
            </a:r>
          </a:p>
        </p:txBody>
      </p:sp>
      <p:pic>
        <p:nvPicPr>
          <p:cNvPr id="3" name="Picture 2">
            <a:extLst>
              <a:ext uri="{FF2B5EF4-FFF2-40B4-BE49-F238E27FC236}">
                <a16:creationId xmlns:a16="http://schemas.microsoft.com/office/drawing/2014/main" id="{7E138D4C-7720-4223-B6BC-A66354692890}"/>
              </a:ext>
            </a:extLst>
          </p:cNvPr>
          <p:cNvPicPr>
            <a:picLocks noChangeAspect="1"/>
          </p:cNvPicPr>
          <p:nvPr/>
        </p:nvPicPr>
        <p:blipFill>
          <a:blip r:embed="rId4"/>
          <a:stretch>
            <a:fillRect/>
          </a:stretch>
        </p:blipFill>
        <p:spPr>
          <a:xfrm>
            <a:off x="569599" y="1211555"/>
            <a:ext cx="8004803" cy="3906510"/>
          </a:xfrm>
          <a:prstGeom prst="rect">
            <a:avLst/>
          </a:prstGeom>
        </p:spPr>
      </p:pic>
    </p:spTree>
    <p:extLst>
      <p:ext uri="{BB962C8B-B14F-4D97-AF65-F5344CB8AC3E}">
        <p14:creationId xmlns:p14="http://schemas.microsoft.com/office/powerpoint/2010/main" val="370521898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46</a:t>
            </a:fld>
            <a:endParaRPr lang="en-US"/>
          </a:p>
        </p:txBody>
      </p:sp>
      <p:sp>
        <p:nvSpPr>
          <p:cNvPr id="6" name="Title 1"/>
          <p:cNvSpPr>
            <a:spLocks noGrp="1"/>
          </p:cNvSpPr>
          <p:nvPr>
            <p:ph type="title"/>
          </p:nvPr>
        </p:nvSpPr>
        <p:spPr>
          <a:xfrm>
            <a:off x="457200" y="317311"/>
            <a:ext cx="8229600" cy="745919"/>
          </a:xfrm>
        </p:spPr>
        <p:txBody>
          <a:bodyPr>
            <a:normAutofit fontScale="90000"/>
          </a:bodyPr>
          <a:lstStyle/>
          <a:p>
            <a:r>
              <a:rPr lang="en-US" sz="2800" dirty="0">
                <a:solidFill>
                  <a:srgbClr val="002E97"/>
                </a:solidFill>
                <a:latin typeface="Arial" panose="020B0604020202020204" pitchFamily="34" charset="0"/>
                <a:cs typeface="Arial" panose="020B0604020202020204" pitchFamily="34" charset="0"/>
              </a:rPr>
              <a:t>Best ways to determine coordinates in Modernized NSRS  </a:t>
            </a:r>
          </a:p>
        </p:txBody>
      </p:sp>
      <p:sp>
        <p:nvSpPr>
          <p:cNvPr id="7" name="Content Placeholder 2"/>
          <p:cNvSpPr txBox="1">
            <a:spLocks/>
          </p:cNvSpPr>
          <p:nvPr/>
        </p:nvSpPr>
        <p:spPr>
          <a:xfrm>
            <a:off x="893928" y="1375092"/>
            <a:ext cx="7356143" cy="3394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385763" indent="-385763" algn="l" hangingPunct="1">
              <a:buFont typeface="+mj-lt"/>
              <a:buAutoNum type="arabicPeriod"/>
            </a:pPr>
            <a:r>
              <a:rPr lang="en-US" sz="2400" dirty="0">
                <a:solidFill>
                  <a:srgbClr val="002E97"/>
                </a:solidFill>
                <a:latin typeface="Arial" panose="020B0604020202020204" pitchFamily="34" charset="0"/>
                <a:cs typeface="Arial" panose="020B0604020202020204" pitchFamily="34" charset="0"/>
              </a:rPr>
              <a:t> </a:t>
            </a:r>
            <a:r>
              <a:rPr lang="en-US" sz="2400" b="1" u="sng" dirty="0">
                <a:solidFill>
                  <a:srgbClr val="002E97"/>
                </a:solidFill>
                <a:latin typeface="Arial" panose="020B0604020202020204" pitchFamily="34" charset="0"/>
                <a:cs typeface="Arial" panose="020B0604020202020204" pitchFamily="34" charset="0"/>
              </a:rPr>
              <a:t>Resurvey</a:t>
            </a:r>
            <a:r>
              <a:rPr lang="en-US" sz="2400" dirty="0">
                <a:solidFill>
                  <a:srgbClr val="002E97"/>
                </a:solidFill>
                <a:latin typeface="Arial" panose="020B0604020202020204" pitchFamily="34" charset="0"/>
                <a:cs typeface="Arial" panose="020B0604020202020204" pitchFamily="34" charset="0"/>
              </a:rPr>
              <a:t>: Return to the field and collect new observations, relying upon geodetic control that has coordinates in the new datum</a:t>
            </a:r>
          </a:p>
          <a:p>
            <a:pPr marL="385763" indent="-385763" algn="l" hangingPunct="1">
              <a:buFont typeface="+mj-lt"/>
              <a:buAutoNum type="arabicPeriod"/>
            </a:pPr>
            <a:r>
              <a:rPr lang="en-US" sz="2400" dirty="0">
                <a:solidFill>
                  <a:srgbClr val="002E97"/>
                </a:solidFill>
                <a:latin typeface="Arial" panose="020B0604020202020204" pitchFamily="34" charset="0"/>
                <a:cs typeface="Arial" panose="020B0604020202020204" pitchFamily="34" charset="0"/>
              </a:rPr>
              <a:t> </a:t>
            </a:r>
            <a:r>
              <a:rPr lang="en-US" sz="2400" b="1" u="sng" dirty="0">
                <a:solidFill>
                  <a:srgbClr val="002E97"/>
                </a:solidFill>
                <a:latin typeface="Arial" panose="020B0604020202020204" pitchFamily="34" charset="0"/>
                <a:cs typeface="Arial" panose="020B0604020202020204" pitchFamily="34" charset="0"/>
              </a:rPr>
              <a:t>Readjust</a:t>
            </a:r>
            <a:r>
              <a:rPr lang="en-US" sz="2400" dirty="0">
                <a:solidFill>
                  <a:srgbClr val="002E97"/>
                </a:solidFill>
                <a:latin typeface="Arial" panose="020B0604020202020204" pitchFamily="34" charset="0"/>
                <a:cs typeface="Arial" panose="020B0604020202020204" pitchFamily="34" charset="0"/>
              </a:rPr>
              <a:t>: Using existing observations, re-compute new coordinates based upon geodetic control (CORS) that has been defined in the new datum</a:t>
            </a:r>
          </a:p>
          <a:p>
            <a:pPr marL="385763" indent="-385763" algn="l" hangingPunct="1">
              <a:buFont typeface="+mj-lt"/>
              <a:buAutoNum type="arabicPeriod"/>
            </a:pPr>
            <a:r>
              <a:rPr lang="en-US" sz="2400" dirty="0">
                <a:solidFill>
                  <a:srgbClr val="002E97"/>
                </a:solidFill>
                <a:latin typeface="Arial" panose="020B0604020202020204" pitchFamily="34" charset="0"/>
                <a:cs typeface="Arial" panose="020B0604020202020204" pitchFamily="34" charset="0"/>
              </a:rPr>
              <a:t> </a:t>
            </a:r>
            <a:r>
              <a:rPr lang="en-US" sz="2400" b="1" u="sng" dirty="0">
                <a:solidFill>
                  <a:srgbClr val="002E97"/>
                </a:solidFill>
                <a:latin typeface="Arial" panose="020B0604020202020204" pitchFamily="34" charset="0"/>
                <a:cs typeface="Arial" panose="020B0604020202020204" pitchFamily="34" charset="0"/>
              </a:rPr>
              <a:t>Transform</a:t>
            </a:r>
            <a:r>
              <a:rPr lang="en-US" sz="2400" dirty="0">
                <a:solidFill>
                  <a:srgbClr val="002E97"/>
                </a:solidFill>
                <a:latin typeface="Arial" panose="020B0604020202020204" pitchFamily="34" charset="0"/>
                <a:cs typeface="Arial" panose="020B0604020202020204" pitchFamily="34"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94259180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TextBox 1"/>
          <p:cNvSpPr txBox="1"/>
          <p:nvPr/>
        </p:nvSpPr>
        <p:spPr>
          <a:xfrm>
            <a:off x="1957824" y="535782"/>
            <a:ext cx="491416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b="1" dirty="0">
                <a:solidFill>
                  <a:srgbClr val="002E97"/>
                </a:solidFill>
                <a:latin typeface="Arial" panose="020B0604020202020204" pitchFamily="34" charset="0"/>
                <a:cs typeface="Arial" panose="020B0604020202020204" pitchFamily="34" charset="0"/>
              </a:rPr>
              <a:t>How </a:t>
            </a:r>
            <a:r>
              <a:rPr lang="en-US" sz="3600" b="1" dirty="0">
                <a:solidFill>
                  <a:srgbClr val="002E97"/>
                </a:solidFill>
                <a:latin typeface="Arial" panose="020B0604020202020204" pitchFamily="34" charset="0"/>
                <a:cs typeface="Arial" panose="020B0604020202020204" pitchFamily="34" charset="0"/>
              </a:rPr>
              <a:t>C</a:t>
            </a:r>
            <a:r>
              <a:rPr sz="3600" b="1" dirty="0">
                <a:solidFill>
                  <a:srgbClr val="002E97"/>
                </a:solidFill>
                <a:latin typeface="Arial" panose="020B0604020202020204" pitchFamily="34" charset="0"/>
                <a:cs typeface="Arial" panose="020B0604020202020204" pitchFamily="34" charset="0"/>
              </a:rPr>
              <a:t>an You Prepare</a:t>
            </a:r>
          </a:p>
        </p:txBody>
      </p:sp>
      <p:sp>
        <p:nvSpPr>
          <p:cNvPr id="191" name="Rectangle 2"/>
          <p:cNvSpPr txBox="1"/>
          <p:nvPr/>
        </p:nvSpPr>
        <p:spPr>
          <a:xfrm>
            <a:off x="608190" y="1263597"/>
            <a:ext cx="7946619" cy="3416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Metadata is </a:t>
            </a:r>
            <a:r>
              <a:rPr sz="2800" b="1" u="sng" dirty="0">
                <a:solidFill>
                  <a:srgbClr val="002E97"/>
                </a:solidFill>
                <a:latin typeface="Arial" panose="020B0604020202020204" pitchFamily="34" charset="0"/>
                <a:cs typeface="Arial" panose="020B0604020202020204" pitchFamily="34" charset="0"/>
              </a:rPr>
              <a:t>essential</a:t>
            </a: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Improves reliability and accuracy of data</a:t>
            </a: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Increases value and usefulness</a:t>
            </a:r>
          </a:p>
          <a:p>
            <a:pPr>
              <a:defRPr sz="3000">
                <a:solidFill>
                  <a:srgbClr val="17375E"/>
                </a:solidFill>
                <a:latin typeface="Arial"/>
                <a:ea typeface="Arial"/>
                <a:cs typeface="Arial"/>
                <a:sym typeface="Arial"/>
              </a:defRPr>
            </a:pPr>
            <a:endParaRPr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Transform and collect data in current </a:t>
            </a:r>
            <a:r>
              <a:rPr sz="2800" dirty="0" err="1">
                <a:solidFill>
                  <a:srgbClr val="002E97"/>
                </a:solidFill>
                <a:latin typeface="Arial" panose="020B0604020202020204" pitchFamily="34" charset="0"/>
                <a:cs typeface="Arial" panose="020B0604020202020204" pitchFamily="34" charset="0"/>
              </a:rPr>
              <a:t>datums</a:t>
            </a:r>
            <a:endParaRPr sz="2800" dirty="0">
              <a:solidFill>
                <a:srgbClr val="002E97"/>
              </a:solidFill>
              <a:latin typeface="Arial" panose="020B0604020202020204" pitchFamily="34" charset="0"/>
              <a:cs typeface="Arial" panose="020B0604020202020204" pitchFamily="34" charset="0"/>
            </a:endParaRP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NAD</a:t>
            </a:r>
            <a:r>
              <a:rPr lang="en-US" sz="2800" dirty="0">
                <a:solidFill>
                  <a:srgbClr val="002E97"/>
                </a:solidFill>
                <a:latin typeface="Arial" panose="020B0604020202020204" pitchFamily="34" charset="0"/>
                <a:cs typeface="Arial" panose="020B0604020202020204" pitchFamily="34" charset="0"/>
              </a:rPr>
              <a:t> </a:t>
            </a:r>
            <a:r>
              <a:rPr sz="2800" dirty="0">
                <a:solidFill>
                  <a:srgbClr val="002E97"/>
                </a:solidFill>
                <a:latin typeface="Arial" panose="020B0604020202020204" pitchFamily="34" charset="0"/>
                <a:cs typeface="Arial" panose="020B0604020202020204" pitchFamily="34" charset="0"/>
              </a:rPr>
              <a:t>83 (2011), NAVD</a:t>
            </a:r>
            <a:r>
              <a:rPr lang="en-US" sz="2800" dirty="0">
                <a:solidFill>
                  <a:srgbClr val="002E97"/>
                </a:solidFill>
                <a:latin typeface="Arial" panose="020B0604020202020204" pitchFamily="34" charset="0"/>
                <a:cs typeface="Arial" panose="020B0604020202020204" pitchFamily="34" charset="0"/>
              </a:rPr>
              <a:t> </a:t>
            </a:r>
            <a:r>
              <a:rPr sz="2800" dirty="0">
                <a:solidFill>
                  <a:srgbClr val="002E97"/>
                </a:solidFill>
                <a:latin typeface="Arial" panose="020B0604020202020204" pitchFamily="34" charset="0"/>
                <a:cs typeface="Arial" panose="020B0604020202020204" pitchFamily="34" charset="0"/>
              </a:rPr>
              <a:t>88</a:t>
            </a:r>
            <a:endParaRPr lang="en-US"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endParaRPr lang="en-US" sz="24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Make sure to note Geoid Models used for GNSS data</a:t>
            </a:r>
            <a:endParaRPr sz="2400" dirty="0">
              <a:solidFill>
                <a:srgbClr val="002E97"/>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47</a:t>
            </a:fld>
            <a:endParaRPr lang="en-US"/>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6" name="TextBox 1"/>
          <p:cNvSpPr txBox="1"/>
          <p:nvPr/>
        </p:nvSpPr>
        <p:spPr>
          <a:xfrm>
            <a:off x="2442655" y="576528"/>
            <a:ext cx="417037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Recent Publications</a:t>
            </a:r>
          </a:p>
        </p:txBody>
      </p:sp>
      <p:sp>
        <p:nvSpPr>
          <p:cNvPr id="197" name="Rectangle 2"/>
          <p:cNvSpPr txBox="1"/>
          <p:nvPr/>
        </p:nvSpPr>
        <p:spPr>
          <a:xfrm>
            <a:off x="693510" y="1473818"/>
            <a:ext cx="7668660" cy="3093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91440" rIns="45719">
            <a:spAutoFit/>
          </a:bodyPr>
          <a:lstStyle/>
          <a:p>
            <a:pPr>
              <a:defRPr sz="3000">
                <a:solidFill>
                  <a:srgbClr val="17375E"/>
                </a:solidFill>
                <a:latin typeface="Arial"/>
                <a:ea typeface="Arial"/>
                <a:cs typeface="Arial"/>
                <a:sym typeface="Arial"/>
              </a:defRPr>
            </a:pPr>
            <a:r>
              <a:rPr sz="2400" dirty="0">
                <a:solidFill>
                  <a:srgbClr val="002E97"/>
                </a:solidFill>
                <a:latin typeface="Arial" panose="020B0604020202020204" pitchFamily="34" charset="0"/>
                <a:cs typeface="Arial" panose="020B0604020202020204" pitchFamily="34" charset="0"/>
              </a:rPr>
              <a:t>Blueprint </a:t>
            </a:r>
            <a:r>
              <a:rPr lang="en-US" sz="2400" dirty="0">
                <a:solidFill>
                  <a:srgbClr val="002E97"/>
                </a:solidFill>
                <a:latin typeface="Arial" panose="020B0604020202020204" pitchFamily="34" charset="0"/>
                <a:cs typeface="Arial" panose="020B0604020202020204" pitchFamily="34" charset="0"/>
              </a:rPr>
              <a:t>Documents for 2022 (Updated in 2021)</a:t>
            </a:r>
          </a:p>
          <a:p>
            <a:pPr lvl="1">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hlinkClick r:id="rId4"/>
              </a:rPr>
              <a:t>Part 1: Geometric Coordinates</a:t>
            </a:r>
            <a:endParaRPr lang="en-US" sz="24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hlinkClick r:id="rId5"/>
              </a:rPr>
              <a:t>Part 2: Geopotential Coordinates</a:t>
            </a:r>
            <a:endParaRPr lang="en-US" sz="24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hlinkClick r:id="rId6"/>
              </a:rPr>
              <a:t>Part 3: Working in the Modernized NSRS </a:t>
            </a:r>
            <a:endParaRPr lang="en-US" sz="2400" dirty="0">
              <a:solidFill>
                <a:srgbClr val="002E97"/>
              </a:solidFill>
              <a:latin typeface="Arial" panose="020B0604020202020204" pitchFamily="34" charset="0"/>
              <a:cs typeface="Arial" panose="020B0604020202020204" pitchFamily="34" charset="0"/>
            </a:endParaRPr>
          </a:p>
          <a:p>
            <a:pPr lvl="1" algn="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	</a:t>
            </a:r>
            <a:endParaRPr sz="24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The State Plane Coordinate System History, Policy, and Future Directions</a:t>
            </a:r>
          </a:p>
          <a:p>
            <a:pPr lvl="1">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hlinkClick r:id="rId7"/>
              </a:rPr>
              <a:t>NOAA Special Publication NOS NGS 13</a:t>
            </a:r>
            <a:endParaRPr sz="2400" dirty="0">
              <a:solidFill>
                <a:srgbClr val="002E97"/>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48</a:t>
            </a:fld>
            <a:endParaRPr lang="en-US"/>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444205" y="415534"/>
            <a:ext cx="8255589" cy="870229"/>
          </a:xfrm>
        </p:spPr>
        <p:txBody>
          <a:bodyPr>
            <a:noAutofit/>
          </a:bodyPr>
          <a:lstStyle/>
          <a:p>
            <a:r>
              <a:rPr lang="en-US" sz="2800" dirty="0">
                <a:solidFill>
                  <a:srgbClr val="002E97"/>
                </a:solidFill>
                <a:latin typeface="Arial" panose="020B0604020202020204" pitchFamily="34" charset="0"/>
                <a:cs typeface="Arial" panose="020B0604020202020204" pitchFamily="34" charset="0"/>
              </a:rPr>
              <a:t>Blue Print 3: Working in the Modernized NSRS</a:t>
            </a:r>
            <a:br>
              <a:rPr lang="en-US" sz="2800" dirty="0">
                <a:solidFill>
                  <a:srgbClr val="002E97"/>
                </a:solidFill>
                <a:latin typeface="Arial" panose="020B0604020202020204" pitchFamily="34" charset="0"/>
                <a:cs typeface="Arial" panose="020B0604020202020204" pitchFamily="34" charset="0"/>
              </a:rPr>
            </a:br>
            <a:r>
              <a:rPr lang="en-US" sz="2800" dirty="0">
                <a:solidFill>
                  <a:srgbClr val="002E97"/>
                </a:solidFill>
                <a:latin typeface="Arial" panose="020B0604020202020204" pitchFamily="34" charset="0"/>
                <a:cs typeface="Arial" panose="020B0604020202020204" pitchFamily="34" charset="0"/>
              </a:rPr>
              <a:t>2020 Updated Edition with Use Cases</a:t>
            </a:r>
          </a:p>
        </p:txBody>
      </p:sp>
      <p:pic>
        <p:nvPicPr>
          <p:cNvPr id="16" name="Picture 15"/>
          <p:cNvPicPr>
            <a:picLocks noChangeAspect="1"/>
          </p:cNvPicPr>
          <p:nvPr/>
        </p:nvPicPr>
        <p:blipFill>
          <a:blip r:embed="rId4"/>
          <a:stretch>
            <a:fillRect/>
          </a:stretch>
        </p:blipFill>
        <p:spPr>
          <a:xfrm>
            <a:off x="2377743" y="2289679"/>
            <a:ext cx="1518178" cy="2625622"/>
          </a:xfrm>
          <a:prstGeom prst="rect">
            <a:avLst/>
          </a:prstGeom>
        </p:spPr>
      </p:pic>
      <p:pic>
        <p:nvPicPr>
          <p:cNvPr id="17" name="Picture 16"/>
          <p:cNvPicPr>
            <a:picLocks noChangeAspect="1"/>
          </p:cNvPicPr>
          <p:nvPr/>
        </p:nvPicPr>
        <p:blipFill>
          <a:blip r:embed="rId5"/>
          <a:stretch>
            <a:fillRect/>
          </a:stretch>
        </p:blipFill>
        <p:spPr>
          <a:xfrm>
            <a:off x="4010272" y="2293051"/>
            <a:ext cx="1652855" cy="2625622"/>
          </a:xfrm>
          <a:prstGeom prst="rect">
            <a:avLst/>
          </a:prstGeom>
        </p:spPr>
      </p:pic>
      <p:pic>
        <p:nvPicPr>
          <p:cNvPr id="18" name="Picture 17"/>
          <p:cNvPicPr>
            <a:picLocks noChangeAspect="1"/>
          </p:cNvPicPr>
          <p:nvPr/>
        </p:nvPicPr>
        <p:blipFill>
          <a:blip r:embed="rId6"/>
          <a:stretch>
            <a:fillRect/>
          </a:stretch>
        </p:blipFill>
        <p:spPr>
          <a:xfrm>
            <a:off x="7485542" y="2282933"/>
            <a:ext cx="1538142" cy="2632367"/>
          </a:xfrm>
          <a:prstGeom prst="rect">
            <a:avLst/>
          </a:prstGeom>
        </p:spPr>
      </p:pic>
      <p:grpSp>
        <p:nvGrpSpPr>
          <p:cNvPr id="2" name="Group 1">
            <a:extLst>
              <a:ext uri="{FF2B5EF4-FFF2-40B4-BE49-F238E27FC236}">
                <a16:creationId xmlns:a16="http://schemas.microsoft.com/office/drawing/2014/main" id="{2BA89BED-AD41-4171-BC72-127606592B75}"/>
              </a:ext>
            </a:extLst>
          </p:cNvPr>
          <p:cNvGrpSpPr/>
          <p:nvPr/>
        </p:nvGrpSpPr>
        <p:grpSpPr>
          <a:xfrm>
            <a:off x="5777480" y="2289679"/>
            <a:ext cx="1593709" cy="2628994"/>
            <a:chOff x="5777480" y="2289679"/>
            <a:chExt cx="1593709" cy="2628994"/>
          </a:xfrm>
        </p:grpSpPr>
        <p:pic>
          <p:nvPicPr>
            <p:cNvPr id="19" name="Picture 18"/>
            <p:cNvPicPr>
              <a:picLocks noChangeAspect="1"/>
            </p:cNvPicPr>
            <p:nvPr/>
          </p:nvPicPr>
          <p:blipFill rotWithShape="1">
            <a:blip r:embed="rId7"/>
            <a:srcRect r="6141"/>
            <a:stretch/>
          </p:blipFill>
          <p:spPr>
            <a:xfrm>
              <a:off x="5777480" y="2289679"/>
              <a:ext cx="1593708" cy="2628994"/>
            </a:xfrm>
            <a:prstGeom prst="rect">
              <a:avLst/>
            </a:prstGeom>
          </p:spPr>
        </p:pic>
        <p:pic>
          <p:nvPicPr>
            <p:cNvPr id="21" name="Picture 20"/>
            <p:cNvPicPr>
              <a:picLocks noChangeAspect="1"/>
            </p:cNvPicPr>
            <p:nvPr/>
          </p:nvPicPr>
          <p:blipFill rotWithShape="1">
            <a:blip r:embed="rId8"/>
            <a:srcRect l="19866" t="12780" r="17362" b="58947"/>
            <a:stretch/>
          </p:blipFill>
          <p:spPr>
            <a:xfrm>
              <a:off x="5779379" y="2418847"/>
              <a:ext cx="1591810" cy="496513"/>
            </a:xfrm>
            <a:prstGeom prst="rect">
              <a:avLst/>
            </a:prstGeom>
          </p:spPr>
        </p:pic>
      </p:grpSp>
      <p:sp>
        <p:nvSpPr>
          <p:cNvPr id="22" name="TextBox 21"/>
          <p:cNvSpPr txBox="1"/>
          <p:nvPr/>
        </p:nvSpPr>
        <p:spPr>
          <a:xfrm>
            <a:off x="88195" y="4199719"/>
            <a:ext cx="2068985" cy="646331"/>
          </a:xfrm>
          <a:prstGeom prst="rect">
            <a:avLst/>
          </a:prstGeom>
          <a:noFill/>
        </p:spPr>
        <p:txBody>
          <a:bodyPr wrap="square" rtlCol="0">
            <a:spAutoFit/>
          </a:bodyPr>
          <a:lstStyle/>
          <a:p>
            <a:pPr algn="ctr"/>
            <a:r>
              <a:rPr lang="en-US" sz="1200" b="1" dirty="0">
                <a:solidFill>
                  <a:srgbClr val="002E97"/>
                </a:solidFill>
                <a:latin typeface="Arial" panose="020B0604020202020204" pitchFamily="34" charset="0"/>
                <a:cs typeface="Arial" panose="020B0604020202020204" pitchFamily="34" charset="0"/>
              </a:rPr>
              <a:t>Working in the modernized NSRS:</a:t>
            </a:r>
          </a:p>
          <a:p>
            <a:pPr algn="ctr"/>
            <a:r>
              <a:rPr lang="en-US" sz="1200" b="1" i="1" dirty="0">
                <a:solidFill>
                  <a:srgbClr val="002E97"/>
                </a:solidFill>
                <a:latin typeface="Arial" panose="020B0604020202020204" pitchFamily="34" charset="0"/>
                <a:cs typeface="Arial" panose="020B0604020202020204" pitchFamily="34" charset="0"/>
              </a:rPr>
              <a:t>NOAA TR NOS NGS 67</a:t>
            </a:r>
          </a:p>
        </p:txBody>
      </p:sp>
      <p:pic>
        <p:nvPicPr>
          <p:cNvPr id="23" name="Picture 22"/>
          <p:cNvPicPr>
            <a:picLocks noChangeAspect="1"/>
          </p:cNvPicPr>
          <p:nvPr/>
        </p:nvPicPr>
        <p:blipFill>
          <a:blip r:embed="rId9"/>
          <a:stretch>
            <a:fillRect/>
          </a:stretch>
        </p:blipFill>
        <p:spPr>
          <a:xfrm>
            <a:off x="88194" y="1467761"/>
            <a:ext cx="2068985" cy="2731958"/>
          </a:xfrm>
          <a:prstGeom prst="rect">
            <a:avLst/>
          </a:prstGeom>
        </p:spPr>
      </p:pic>
    </p:spTree>
    <p:extLst>
      <p:ext uri="{BB962C8B-B14F-4D97-AF65-F5344CB8AC3E}">
        <p14:creationId xmlns:p14="http://schemas.microsoft.com/office/powerpoint/2010/main" val="201616992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5</a:t>
            </a:fld>
            <a:endParaRPr lang="en-US"/>
          </a:p>
        </p:txBody>
      </p:sp>
      <p:sp>
        <p:nvSpPr>
          <p:cNvPr id="6" name="Rectangle 2">
            <a:extLst>
              <a:ext uri="{FF2B5EF4-FFF2-40B4-BE49-F238E27FC236}">
                <a16:creationId xmlns:a16="http://schemas.microsoft.com/office/drawing/2014/main" id="{6995CA83-E46C-4A23-B1F5-5DBBFB1CBE45}"/>
              </a:ext>
            </a:extLst>
          </p:cNvPr>
          <p:cNvSpPr txBox="1"/>
          <p:nvPr/>
        </p:nvSpPr>
        <p:spPr>
          <a:xfrm>
            <a:off x="898238" y="4638695"/>
            <a:ext cx="7336302"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https://geodesy.noaa.gov/web/science_edu/webinar_series/</a:t>
            </a:r>
            <a:endParaRPr lang="en-US" dirty="0">
              <a:solidFill>
                <a:srgbClr val="002E97"/>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E352D668-D789-4C45-81D8-B9A247B697DC}"/>
              </a:ext>
            </a:extLst>
          </p:cNvPr>
          <p:cNvSpPr txBox="1"/>
          <p:nvPr/>
        </p:nvSpPr>
        <p:spPr>
          <a:xfrm>
            <a:off x="1467305" y="451292"/>
            <a:ext cx="6198170"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dirty="0">
                <a:solidFill>
                  <a:srgbClr val="002E97"/>
                </a:solidFill>
                <a:latin typeface="Arial" panose="020B0604020202020204" pitchFamily="34" charset="0"/>
                <a:cs typeface="Arial" panose="020B0604020202020204" pitchFamily="34" charset="0"/>
              </a:rPr>
              <a:t>NGS Resources</a:t>
            </a:r>
            <a:r>
              <a:rPr lang="en-US" sz="3200" dirty="0">
                <a:solidFill>
                  <a:srgbClr val="002E97"/>
                </a:solidFill>
                <a:latin typeface="Arial" panose="020B0604020202020204" pitchFamily="34" charset="0"/>
                <a:cs typeface="Arial" panose="020B0604020202020204" pitchFamily="34" charset="0"/>
              </a:rPr>
              <a:t> –Webinar Series</a:t>
            </a:r>
            <a:endParaRPr sz="3200" dirty="0">
              <a:solidFill>
                <a:srgbClr val="002E97"/>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C2F43E2-FF81-49CB-8656-A50A4E6A52DA}"/>
              </a:ext>
            </a:extLst>
          </p:cNvPr>
          <p:cNvPicPr>
            <a:picLocks noChangeAspect="1"/>
          </p:cNvPicPr>
          <p:nvPr/>
        </p:nvPicPr>
        <p:blipFill>
          <a:blip r:embed="rId3"/>
          <a:stretch>
            <a:fillRect/>
          </a:stretch>
        </p:blipFill>
        <p:spPr>
          <a:xfrm>
            <a:off x="2107182" y="1049304"/>
            <a:ext cx="4929634" cy="3146575"/>
          </a:xfrm>
          <a:prstGeom prst="rect">
            <a:avLst/>
          </a:prstGeom>
        </p:spPr>
      </p:pic>
      <p:sp>
        <p:nvSpPr>
          <p:cNvPr id="12" name="Rectangle 2">
            <a:extLst>
              <a:ext uri="{FF2B5EF4-FFF2-40B4-BE49-F238E27FC236}">
                <a16:creationId xmlns:a16="http://schemas.microsoft.com/office/drawing/2014/main" id="{AA339C92-F56B-438F-903E-4FFB3B4CC2A3}"/>
              </a:ext>
            </a:extLst>
          </p:cNvPr>
          <p:cNvSpPr txBox="1"/>
          <p:nvPr/>
        </p:nvSpPr>
        <p:spPr>
          <a:xfrm>
            <a:off x="2772951" y="4238585"/>
            <a:ext cx="3586877"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*Certificates of Attendance</a:t>
            </a:r>
            <a:endParaRPr lang="en-US"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8382756"/>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316676" y="4734908"/>
            <a:ext cx="305788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https://geodesy.noaa.gov/SPCS/</a:t>
            </a:r>
            <a:endPar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3" name="Slide Number Placeholder 12"/>
          <p:cNvSpPr>
            <a:spLocks noGrp="1"/>
          </p:cNvSpPr>
          <p:nvPr>
            <p:ph type="sldNum" sz="quarter" idx="2"/>
          </p:nvPr>
        </p:nvSpPr>
        <p:spPr/>
        <p:txBody>
          <a:bodyPr/>
          <a:lstStyle/>
          <a:p>
            <a:fld id="{86CB4B4D-7CA3-9044-876B-883B54F8677D}" type="slidenum">
              <a:rPr lang="en-US" smtClean="0"/>
              <a:t>50</a:t>
            </a:fld>
            <a:endParaRPr lang="en-US"/>
          </a:p>
        </p:txBody>
      </p:sp>
      <p:pic>
        <p:nvPicPr>
          <p:cNvPr id="8" name="Picture 7">
            <a:extLst>
              <a:ext uri="{FF2B5EF4-FFF2-40B4-BE49-F238E27FC236}">
                <a16:creationId xmlns:a16="http://schemas.microsoft.com/office/drawing/2014/main" id="{CF274C3F-A294-48C2-8300-1C20DE8BBC12}"/>
              </a:ext>
            </a:extLst>
          </p:cNvPr>
          <p:cNvPicPr>
            <a:picLocks noChangeAspect="1"/>
          </p:cNvPicPr>
          <p:nvPr/>
        </p:nvPicPr>
        <p:blipFill>
          <a:blip r:embed="rId4"/>
          <a:stretch>
            <a:fillRect/>
          </a:stretch>
        </p:blipFill>
        <p:spPr>
          <a:xfrm>
            <a:off x="3224210" y="383830"/>
            <a:ext cx="5687462" cy="3664172"/>
          </a:xfrm>
          <a:prstGeom prst="rect">
            <a:avLst/>
          </a:prstGeom>
        </p:spPr>
      </p:pic>
      <p:pic>
        <p:nvPicPr>
          <p:cNvPr id="9" name="Picture 8">
            <a:extLst>
              <a:ext uri="{FF2B5EF4-FFF2-40B4-BE49-F238E27FC236}">
                <a16:creationId xmlns:a16="http://schemas.microsoft.com/office/drawing/2014/main" id="{E4E36E0B-3C48-4120-9C3D-3977A6093F7B}"/>
              </a:ext>
            </a:extLst>
          </p:cNvPr>
          <p:cNvPicPr>
            <a:picLocks noChangeAspect="1"/>
          </p:cNvPicPr>
          <p:nvPr/>
        </p:nvPicPr>
        <p:blipFill>
          <a:blip r:embed="rId5"/>
          <a:stretch>
            <a:fillRect/>
          </a:stretch>
        </p:blipFill>
        <p:spPr>
          <a:xfrm>
            <a:off x="6482183" y="4117012"/>
            <a:ext cx="1833014" cy="1026488"/>
          </a:xfrm>
          <a:prstGeom prst="rect">
            <a:avLst/>
          </a:prstGeom>
        </p:spPr>
      </p:pic>
      <p:pic>
        <p:nvPicPr>
          <p:cNvPr id="11" name="Picture 10">
            <a:extLst>
              <a:ext uri="{FF2B5EF4-FFF2-40B4-BE49-F238E27FC236}">
                <a16:creationId xmlns:a16="http://schemas.microsoft.com/office/drawing/2014/main" id="{515BDBDF-F728-43DE-A248-BB2AD55D58CB}"/>
              </a:ext>
            </a:extLst>
          </p:cNvPr>
          <p:cNvPicPr>
            <a:picLocks noChangeAspect="1"/>
          </p:cNvPicPr>
          <p:nvPr/>
        </p:nvPicPr>
        <p:blipFill>
          <a:blip r:embed="rId6"/>
          <a:stretch>
            <a:fillRect/>
          </a:stretch>
        </p:blipFill>
        <p:spPr>
          <a:xfrm>
            <a:off x="60805" y="2609108"/>
            <a:ext cx="3055784" cy="2531936"/>
          </a:xfrm>
          <a:prstGeom prst="rect">
            <a:avLst/>
          </a:prstGeom>
        </p:spPr>
      </p:pic>
      <p:pic>
        <p:nvPicPr>
          <p:cNvPr id="10" name="Picture 9">
            <a:extLst>
              <a:ext uri="{FF2B5EF4-FFF2-40B4-BE49-F238E27FC236}">
                <a16:creationId xmlns:a16="http://schemas.microsoft.com/office/drawing/2014/main" id="{1F890284-7E6E-4F23-90C0-F3AC5ED9EC32}"/>
              </a:ext>
            </a:extLst>
          </p:cNvPr>
          <p:cNvPicPr>
            <a:picLocks noChangeAspect="1"/>
          </p:cNvPicPr>
          <p:nvPr/>
        </p:nvPicPr>
        <p:blipFill>
          <a:blip r:embed="rId7"/>
          <a:stretch>
            <a:fillRect/>
          </a:stretch>
        </p:blipFill>
        <p:spPr>
          <a:xfrm>
            <a:off x="3113892" y="3297383"/>
            <a:ext cx="1907034" cy="1332873"/>
          </a:xfrm>
          <a:prstGeom prst="rect">
            <a:avLst/>
          </a:prstGeom>
        </p:spPr>
      </p:pic>
      <p:sp>
        <p:nvSpPr>
          <p:cNvPr id="12" name="Rectangle 11">
            <a:extLst>
              <a:ext uri="{FF2B5EF4-FFF2-40B4-BE49-F238E27FC236}">
                <a16:creationId xmlns:a16="http://schemas.microsoft.com/office/drawing/2014/main" id="{CB4DAE21-B140-44F3-A5C1-B46798D72BA2}"/>
              </a:ext>
            </a:extLst>
          </p:cNvPr>
          <p:cNvSpPr/>
          <p:nvPr/>
        </p:nvSpPr>
        <p:spPr>
          <a:xfrm>
            <a:off x="60805" y="383830"/>
            <a:ext cx="3053087" cy="2000546"/>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State Plane Coordinate System of 2022 (CONUS, Alaska and Hawaii)</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Three territory zones not shown:</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lvl="2"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Puerto Rico and U.S Virgin Islands</a:t>
            </a:r>
          </a:p>
          <a:p>
            <a:pPr lvl="1" indent="0"/>
            <a:endParaRPr lang="en-US" sz="800" dirty="0">
              <a:solidFill>
                <a:srgbClr val="002E97"/>
              </a:solidFill>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American Samoa</a:t>
            </a:r>
          </a:p>
          <a:p>
            <a:pPr lvl="1" indent="0"/>
            <a:endParaRPr lang="en-US" sz="800" dirty="0">
              <a:solidFill>
                <a:srgbClr val="002E97"/>
              </a:solidFill>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Guam and Commonwealth of the</a:t>
            </a:r>
          </a:p>
          <a:p>
            <a:pPr lvl="1" indent="0"/>
            <a:r>
              <a:rPr lang="en-US" sz="1200" dirty="0">
                <a:solidFill>
                  <a:srgbClr val="002E97"/>
                </a:solidFill>
                <a:latin typeface="Arial" panose="020B0604020202020204" pitchFamily="34" charset="0"/>
                <a:cs typeface="Arial" panose="020B0604020202020204" pitchFamily="34" charset="0"/>
              </a:rPr>
              <a:t>	</a:t>
            </a: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Northern Mariana Islands</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316676" y="4734908"/>
            <a:ext cx="305788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https://geodesy.noaa.gov/SPCS/</a:t>
            </a:r>
            <a:endPar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3" name="Slide Number Placeholder 12"/>
          <p:cNvSpPr>
            <a:spLocks noGrp="1"/>
          </p:cNvSpPr>
          <p:nvPr>
            <p:ph type="sldNum" sz="quarter" idx="2"/>
          </p:nvPr>
        </p:nvSpPr>
        <p:spPr/>
        <p:txBody>
          <a:bodyPr/>
          <a:lstStyle/>
          <a:p>
            <a:fld id="{86CB4B4D-7CA3-9044-876B-883B54F8677D}" type="slidenum">
              <a:rPr lang="en-US" smtClean="0"/>
              <a:t>51</a:t>
            </a:fld>
            <a:endParaRPr lang="en-US"/>
          </a:p>
        </p:txBody>
      </p:sp>
      <p:pic>
        <p:nvPicPr>
          <p:cNvPr id="15" name="Picture 14">
            <a:extLst>
              <a:ext uri="{FF2B5EF4-FFF2-40B4-BE49-F238E27FC236}">
                <a16:creationId xmlns:a16="http://schemas.microsoft.com/office/drawing/2014/main" id="{0301BCA2-08A6-4B41-8E51-0AAB529C91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1107" y="913096"/>
            <a:ext cx="4423076" cy="3317307"/>
          </a:xfrm>
          <a:prstGeom prst="rect">
            <a:avLst/>
          </a:prstGeom>
        </p:spPr>
      </p:pic>
      <p:pic>
        <p:nvPicPr>
          <p:cNvPr id="16" name="Picture 15">
            <a:extLst>
              <a:ext uri="{FF2B5EF4-FFF2-40B4-BE49-F238E27FC236}">
                <a16:creationId xmlns:a16="http://schemas.microsoft.com/office/drawing/2014/main" id="{CE0D8EAF-67AE-463B-9D22-362DB97FE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913096"/>
            <a:ext cx="4442895" cy="3332172"/>
          </a:xfrm>
          <a:prstGeom prst="rect">
            <a:avLst/>
          </a:prstGeom>
        </p:spPr>
      </p:pic>
      <p:sp>
        <p:nvSpPr>
          <p:cNvPr id="17" name="TextBox 1">
            <a:extLst>
              <a:ext uri="{FF2B5EF4-FFF2-40B4-BE49-F238E27FC236}">
                <a16:creationId xmlns:a16="http://schemas.microsoft.com/office/drawing/2014/main" id="{3CD2A28A-92B2-4186-9054-5B8A85164C51}"/>
              </a:ext>
            </a:extLst>
          </p:cNvPr>
          <p:cNvSpPr txBox="1"/>
          <p:nvPr/>
        </p:nvSpPr>
        <p:spPr>
          <a:xfrm>
            <a:off x="797987" y="328321"/>
            <a:ext cx="728981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a:solidFill>
                  <a:srgbClr val="002E97"/>
                </a:solidFill>
                <a:latin typeface="Arial" panose="020B0604020202020204" pitchFamily="34" charset="0"/>
                <a:cs typeface="Arial" panose="020B0604020202020204" pitchFamily="34" charset="0"/>
              </a:rPr>
              <a:t>State Plane Coordinate System of 2022</a:t>
            </a:r>
            <a:endParaRPr sz="32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0039805"/>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316676" y="4734908"/>
            <a:ext cx="305788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https://geodesy.noaa.gov/SPCS/</a:t>
            </a:r>
            <a:endPar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3" name="Slide Number Placeholder 12"/>
          <p:cNvSpPr>
            <a:spLocks noGrp="1"/>
          </p:cNvSpPr>
          <p:nvPr>
            <p:ph type="sldNum" sz="quarter" idx="2"/>
          </p:nvPr>
        </p:nvSpPr>
        <p:spPr/>
        <p:txBody>
          <a:bodyPr/>
          <a:lstStyle/>
          <a:p>
            <a:fld id="{86CB4B4D-7CA3-9044-876B-883B54F8677D}" type="slidenum">
              <a:rPr lang="en-US" smtClean="0"/>
              <a:t>52</a:t>
            </a:fld>
            <a:endParaRPr lang="en-US"/>
          </a:p>
        </p:txBody>
      </p:sp>
      <p:sp>
        <p:nvSpPr>
          <p:cNvPr id="17" name="TextBox 1">
            <a:extLst>
              <a:ext uri="{FF2B5EF4-FFF2-40B4-BE49-F238E27FC236}">
                <a16:creationId xmlns:a16="http://schemas.microsoft.com/office/drawing/2014/main" id="{3CD2A28A-92B2-4186-9054-5B8A85164C51}"/>
              </a:ext>
            </a:extLst>
          </p:cNvPr>
          <p:cNvSpPr txBox="1"/>
          <p:nvPr/>
        </p:nvSpPr>
        <p:spPr>
          <a:xfrm>
            <a:off x="797987" y="328321"/>
            <a:ext cx="728981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a:solidFill>
                  <a:srgbClr val="002E97"/>
                </a:solidFill>
                <a:latin typeface="Arial" panose="020B0604020202020204" pitchFamily="34" charset="0"/>
                <a:cs typeface="Arial" panose="020B0604020202020204" pitchFamily="34" charset="0"/>
              </a:rPr>
              <a:t>State Plane Coordinate System of 2022</a:t>
            </a:r>
            <a:endParaRPr sz="3200" dirty="0">
              <a:solidFill>
                <a:srgbClr val="002E97"/>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BA96181-8E21-42E8-85D8-526777FEA7AB}"/>
              </a:ext>
            </a:extLst>
          </p:cNvPr>
          <p:cNvPicPr>
            <a:picLocks noChangeAspect="1"/>
          </p:cNvPicPr>
          <p:nvPr/>
        </p:nvPicPr>
        <p:blipFill>
          <a:blip r:embed="rId4"/>
          <a:stretch>
            <a:fillRect/>
          </a:stretch>
        </p:blipFill>
        <p:spPr>
          <a:xfrm>
            <a:off x="200283" y="974917"/>
            <a:ext cx="6097891" cy="4063888"/>
          </a:xfrm>
          <a:prstGeom prst="rect">
            <a:avLst/>
          </a:prstGeom>
        </p:spPr>
      </p:pic>
      <p:sp>
        <p:nvSpPr>
          <p:cNvPr id="8" name="TextBox 7">
            <a:extLst>
              <a:ext uri="{FF2B5EF4-FFF2-40B4-BE49-F238E27FC236}">
                <a16:creationId xmlns:a16="http://schemas.microsoft.com/office/drawing/2014/main" id="{FB1EDFF3-EF6F-4DE8-A49D-0C1F9C3153AA}"/>
              </a:ext>
            </a:extLst>
          </p:cNvPr>
          <p:cNvSpPr txBox="1"/>
          <p:nvPr/>
        </p:nvSpPr>
        <p:spPr>
          <a:xfrm>
            <a:off x="6611750" y="1931583"/>
            <a:ext cx="225793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solidFill>
                  <a:srgbClr val="002E97"/>
                </a:solidFill>
                <a:hlinkClick r:id="rId5"/>
              </a:rPr>
              <a:t>https://arcg.is/05L1D1</a:t>
            </a:r>
            <a:endParaRPr lang="en-US" dirty="0">
              <a:solidFill>
                <a:srgbClr val="002E97"/>
              </a:solidFill>
            </a:endParaRPr>
          </a:p>
          <a:p>
            <a:endParaRPr kumimoji="0" lang="en-US" sz="1800" b="0" i="0" u="none" strike="noStrike" cap="none" spc="0" normalizeH="0" baseline="0" dirty="0">
              <a:ln>
                <a:noFill/>
              </a:ln>
              <a:solidFill>
                <a:srgbClr val="002E97"/>
              </a:solidFill>
              <a:effectLst/>
              <a:uFillTx/>
              <a:latin typeface="+mj-lt"/>
              <a:ea typeface="+mj-ea"/>
              <a:cs typeface="+mj-cs"/>
              <a:sym typeface="Calibri"/>
            </a:endParaRPr>
          </a:p>
          <a:p>
            <a:r>
              <a:rPr lang="en-US" dirty="0">
                <a:solidFill>
                  <a:srgbClr val="002E97"/>
                </a:solidFill>
              </a:rPr>
              <a:t>~36 LDPs</a:t>
            </a:r>
          </a:p>
        </p:txBody>
      </p:sp>
    </p:spTree>
    <p:extLst>
      <p:ext uri="{BB962C8B-B14F-4D97-AF65-F5344CB8AC3E}">
        <p14:creationId xmlns:p14="http://schemas.microsoft.com/office/powerpoint/2010/main" val="133660755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53</a:t>
            </a:fld>
            <a:endParaRPr lang="en-US"/>
          </a:p>
        </p:txBody>
      </p:sp>
      <p:sp>
        <p:nvSpPr>
          <p:cNvPr id="8" name="TextBox 7">
            <a:extLst>
              <a:ext uri="{FF2B5EF4-FFF2-40B4-BE49-F238E27FC236}">
                <a16:creationId xmlns:a16="http://schemas.microsoft.com/office/drawing/2014/main" id="{B989910F-F8B5-4471-A193-8D64E6586DC0}"/>
              </a:ext>
            </a:extLst>
          </p:cNvPr>
          <p:cNvSpPr txBox="1"/>
          <p:nvPr/>
        </p:nvSpPr>
        <p:spPr>
          <a:xfrm>
            <a:off x="761949" y="4756320"/>
            <a:ext cx="726096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100" dirty="0">
                <a:solidFill>
                  <a:srgbClr val="002E97"/>
                </a:solidFill>
                <a:latin typeface="Arial" panose="020B0604020202020204" pitchFamily="34" charset="0"/>
                <a:cs typeface="Arial" panose="020B0604020202020204" pitchFamily="34" charset="0"/>
              </a:rPr>
              <a:t>https://www.federalregister.gov/documents/2020/10/05/2020-21902/deprecation-of-the-united-states-us-survey-foot</a:t>
            </a:r>
            <a:endParaRPr kumimoji="0" lang="en-US" sz="11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1" name="TextBox 1">
            <a:extLst>
              <a:ext uri="{FF2B5EF4-FFF2-40B4-BE49-F238E27FC236}">
                <a16:creationId xmlns:a16="http://schemas.microsoft.com/office/drawing/2014/main" id="{B11B4B9A-4A59-4567-90F5-F468CF4DACB4}"/>
              </a:ext>
            </a:extLst>
          </p:cNvPr>
          <p:cNvSpPr txBox="1"/>
          <p:nvPr/>
        </p:nvSpPr>
        <p:spPr>
          <a:xfrm>
            <a:off x="953542" y="299700"/>
            <a:ext cx="6478695"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Deprecation of US Survey Foot</a:t>
            </a:r>
            <a:endParaRPr sz="3600" dirty="0">
              <a:solidFill>
                <a:srgbClr val="002E97"/>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7141DE4-757B-427C-97D1-B24C01F1A9C7}"/>
              </a:ext>
            </a:extLst>
          </p:cNvPr>
          <p:cNvSpPr txBox="1"/>
          <p:nvPr/>
        </p:nvSpPr>
        <p:spPr>
          <a:xfrm>
            <a:off x="313210" y="4738093"/>
            <a:ext cx="40812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200" b="1" dirty="0">
                <a:solidFill>
                  <a:srgbClr val="002E97"/>
                </a:solidFill>
                <a:latin typeface="Arial" panose="020B0604020202020204" pitchFamily="34" charset="0"/>
                <a:cs typeface="Arial" panose="020B0604020202020204" pitchFamily="34" charset="0"/>
              </a:rPr>
              <a:t>FRN</a:t>
            </a:r>
            <a:endParaRPr kumimoji="0" lang="en-US" sz="12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2" name="TextBox 11">
            <a:extLst>
              <a:ext uri="{FF2B5EF4-FFF2-40B4-BE49-F238E27FC236}">
                <a16:creationId xmlns:a16="http://schemas.microsoft.com/office/drawing/2014/main" id="{37F759EB-595E-40DE-9BE1-057E8467875F}"/>
              </a:ext>
            </a:extLst>
          </p:cNvPr>
          <p:cNvSpPr txBox="1"/>
          <p:nvPr/>
        </p:nvSpPr>
        <p:spPr>
          <a:xfrm>
            <a:off x="3847764" y="888994"/>
            <a:ext cx="170495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400" b="1" dirty="0">
                <a:solidFill>
                  <a:srgbClr val="002E97"/>
                </a:solidFill>
                <a:latin typeface="Arial" panose="020B0604020202020204" pitchFamily="34" charset="0"/>
                <a:cs typeface="Arial" panose="020B0604020202020204" pitchFamily="34" charset="0"/>
              </a:rPr>
              <a:t>December 31, 2022</a:t>
            </a:r>
            <a:endPar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3" name="TextBox 12">
            <a:extLst>
              <a:ext uri="{FF2B5EF4-FFF2-40B4-BE49-F238E27FC236}">
                <a16:creationId xmlns:a16="http://schemas.microsoft.com/office/drawing/2014/main" id="{4247965A-FEB1-4C0A-8545-CF29D1C9A2C6}"/>
              </a:ext>
            </a:extLst>
          </p:cNvPr>
          <p:cNvSpPr txBox="1"/>
          <p:nvPr/>
        </p:nvSpPr>
        <p:spPr>
          <a:xfrm>
            <a:off x="300378" y="3775199"/>
            <a:ext cx="6598797"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400" dirty="0">
                <a:solidFill>
                  <a:srgbClr val="002E97"/>
                </a:solidFill>
                <a:latin typeface="Arial" panose="020B0604020202020204" pitchFamily="34" charset="0"/>
                <a:cs typeface="Arial" panose="020B0604020202020204" pitchFamily="34" charset="0"/>
              </a:rPr>
              <a:t>Will NOT impact current SPCS 83 coordinates.  The US Survey Foot (</a:t>
            </a:r>
            <a:r>
              <a:rPr lang="en-US" sz="1400" dirty="0" err="1">
                <a:solidFill>
                  <a:srgbClr val="002E97"/>
                </a:solidFill>
                <a:latin typeface="Arial" panose="020B0604020202020204" pitchFamily="34" charset="0"/>
                <a:cs typeface="Arial" panose="020B0604020202020204" pitchFamily="34" charset="0"/>
              </a:rPr>
              <a:t>sft</a:t>
            </a:r>
            <a:r>
              <a:rPr lang="en-US" sz="1400" dirty="0">
                <a:solidFill>
                  <a:srgbClr val="002E97"/>
                </a:solidFill>
                <a:latin typeface="Arial" panose="020B0604020202020204" pitchFamily="34" charset="0"/>
                <a:cs typeface="Arial" panose="020B0604020202020204" pitchFamily="34" charset="0"/>
              </a:rPr>
              <a:t>) will </a:t>
            </a:r>
          </a:p>
          <a:p>
            <a:r>
              <a:rPr lang="en-US" sz="1400" dirty="0">
                <a:solidFill>
                  <a:srgbClr val="002E97"/>
                </a:solidFill>
                <a:latin typeface="Arial" panose="020B0604020202020204" pitchFamily="34" charset="0"/>
                <a:cs typeface="Arial" panose="020B0604020202020204" pitchFamily="34" charset="0"/>
              </a:rPr>
              <a:t>c</a:t>
            </a:r>
            <a:r>
              <a:rPr kumimoji="0" lang="en-US" sz="14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ontinue to be supported in the SPCS 83 system indefinitely.</a:t>
            </a:r>
          </a:p>
          <a:p>
            <a:r>
              <a:rPr lang="en-US" sz="1400" dirty="0">
                <a:solidFill>
                  <a:srgbClr val="002E97"/>
                </a:solidFill>
                <a:latin typeface="Arial" panose="020B0604020202020204" pitchFamily="34" charset="0"/>
                <a:cs typeface="Arial" panose="020B0604020202020204" pitchFamily="34" charset="0"/>
              </a:rPr>
              <a:t>The International Foot (</a:t>
            </a:r>
            <a:r>
              <a:rPr lang="en-US" sz="1400" dirty="0" err="1">
                <a:solidFill>
                  <a:srgbClr val="002E97"/>
                </a:solidFill>
                <a:latin typeface="Arial" panose="020B0604020202020204" pitchFamily="34" charset="0"/>
                <a:cs typeface="Arial" panose="020B0604020202020204" pitchFamily="34" charset="0"/>
              </a:rPr>
              <a:t>ift</a:t>
            </a:r>
            <a:r>
              <a:rPr lang="en-US" sz="1400" dirty="0">
                <a:solidFill>
                  <a:srgbClr val="002E97"/>
                </a:solidFill>
                <a:latin typeface="Arial" panose="020B0604020202020204" pitchFamily="34" charset="0"/>
                <a:cs typeface="Arial" panose="020B0604020202020204" pitchFamily="34" charset="0"/>
              </a:rPr>
              <a:t>) will be used in the Modernized NSRS and SPCS2022</a:t>
            </a:r>
          </a:p>
        </p:txBody>
      </p:sp>
      <p:pic>
        <p:nvPicPr>
          <p:cNvPr id="14" name="Picture 2" descr="http://annerussellart.com/newimages/Twoleftfeet.jpg">
            <a:extLst>
              <a:ext uri="{FF2B5EF4-FFF2-40B4-BE49-F238E27FC236}">
                <a16:creationId xmlns:a16="http://schemas.microsoft.com/office/drawing/2014/main" id="{C7FA0D83-25EC-4E97-8893-3E12DBD6A86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4000" l="3922" r="95798"/>
                    </a14:imgEffect>
                  </a14:imgLayer>
                </a14:imgProps>
              </a:ext>
              <a:ext uri="{28A0092B-C50C-407E-A947-70E740481C1C}">
                <a14:useLocalDpi xmlns:a14="http://schemas.microsoft.com/office/drawing/2010/main"/>
              </a:ext>
            </a:extLst>
          </a:blip>
          <a:srcRect l="-4895" r="7365"/>
          <a:stretch/>
        </p:blipFill>
        <p:spPr bwMode="auto">
          <a:xfrm>
            <a:off x="6628682" y="675084"/>
            <a:ext cx="2286718" cy="3793331"/>
          </a:xfrm>
          <a:prstGeom prst="rect">
            <a:avLst/>
          </a:prstGeom>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E45BDCA-C10F-4FDC-AA51-DC392110A342}"/>
              </a:ext>
            </a:extLst>
          </p:cNvPr>
          <p:cNvSpPr txBox="1"/>
          <p:nvPr/>
        </p:nvSpPr>
        <p:spPr>
          <a:xfrm>
            <a:off x="1157317" y="4540015"/>
            <a:ext cx="5560174"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100" dirty="0">
                <a:solidFill>
                  <a:srgbClr val="002E97"/>
                </a:solidFill>
                <a:latin typeface="Arial" panose="020B0604020202020204" pitchFamily="34" charset="0"/>
                <a:cs typeface="Arial" panose="020B0604020202020204" pitchFamily="34" charset="0"/>
              </a:rPr>
              <a:t>https://geodesy.noaa.gov/web/science_edu/webinar_series/ending-us-survey-foot.shtml</a:t>
            </a:r>
            <a:endParaRPr kumimoji="0" lang="en-US" sz="11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6" name="TextBox 15">
            <a:extLst>
              <a:ext uri="{FF2B5EF4-FFF2-40B4-BE49-F238E27FC236}">
                <a16:creationId xmlns:a16="http://schemas.microsoft.com/office/drawing/2014/main" id="{B80E3675-D8D7-4F6F-A0B0-FB1038BB18DC}"/>
              </a:ext>
            </a:extLst>
          </p:cNvPr>
          <p:cNvSpPr txBox="1"/>
          <p:nvPr/>
        </p:nvSpPr>
        <p:spPr>
          <a:xfrm>
            <a:off x="313210" y="4529312"/>
            <a:ext cx="74315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200" b="1" dirty="0">
                <a:solidFill>
                  <a:srgbClr val="002E97"/>
                </a:solidFill>
                <a:latin typeface="Arial" panose="020B0604020202020204" pitchFamily="34" charset="0"/>
                <a:cs typeface="Arial" panose="020B0604020202020204" pitchFamily="34" charset="0"/>
              </a:rPr>
              <a:t>Webinar </a:t>
            </a:r>
            <a:endParaRPr kumimoji="0" lang="en-US" sz="12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17" name="Picture 16">
            <a:extLst>
              <a:ext uri="{FF2B5EF4-FFF2-40B4-BE49-F238E27FC236}">
                <a16:creationId xmlns:a16="http://schemas.microsoft.com/office/drawing/2014/main" id="{ACFC2FEF-799F-4D94-A995-1612A0A5B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8416" y="1211205"/>
            <a:ext cx="3147166" cy="2360375"/>
          </a:xfrm>
          <a:prstGeom prst="rect">
            <a:avLst/>
          </a:prstGeom>
        </p:spPr>
      </p:pic>
    </p:spTree>
    <p:extLst>
      <p:ext uri="{BB962C8B-B14F-4D97-AF65-F5344CB8AC3E}">
        <p14:creationId xmlns:p14="http://schemas.microsoft.com/office/powerpoint/2010/main" val="2893308852"/>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54</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Arial" panose="020B0604020202020204" pitchFamily="34" charset="0"/>
                <a:cs typeface="Arial" panose="020B0604020202020204" pitchFamily="34" charset="0"/>
              </a:rPr>
              <a:t>New NGS Map</a:t>
            </a:r>
          </a:p>
        </p:txBody>
      </p:sp>
      <p:sp>
        <p:nvSpPr>
          <p:cNvPr id="7" name="Rectangle 6">
            <a:extLst>
              <a:ext uri="{FF2B5EF4-FFF2-40B4-BE49-F238E27FC236}">
                <a16:creationId xmlns:a16="http://schemas.microsoft.com/office/drawing/2014/main" id="{691BCA02-5267-44C4-96D2-11DF3AB8DB65}"/>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4" name="Picture 3">
            <a:extLst>
              <a:ext uri="{FF2B5EF4-FFF2-40B4-BE49-F238E27FC236}">
                <a16:creationId xmlns:a16="http://schemas.microsoft.com/office/drawing/2014/main" id="{6535BA8F-65DC-403B-ADB9-77EA1DC6AF09}"/>
              </a:ext>
            </a:extLst>
          </p:cNvPr>
          <p:cNvPicPr>
            <a:picLocks noChangeAspect="1"/>
          </p:cNvPicPr>
          <p:nvPr/>
        </p:nvPicPr>
        <p:blipFill>
          <a:blip r:embed="rId4"/>
          <a:stretch>
            <a:fillRect/>
          </a:stretch>
        </p:blipFill>
        <p:spPr>
          <a:xfrm>
            <a:off x="575072" y="904429"/>
            <a:ext cx="7993856" cy="3901168"/>
          </a:xfrm>
          <a:prstGeom prst="rect">
            <a:avLst/>
          </a:prstGeom>
        </p:spPr>
      </p:pic>
    </p:spTree>
    <p:extLst>
      <p:ext uri="{BB962C8B-B14F-4D97-AF65-F5344CB8AC3E}">
        <p14:creationId xmlns:p14="http://schemas.microsoft.com/office/powerpoint/2010/main" val="187046035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55</a:t>
            </a:fld>
            <a:endParaRPr lang="en-US"/>
          </a:p>
        </p:txBody>
      </p:sp>
      <p:sp>
        <p:nvSpPr>
          <p:cNvPr id="3" name="TextBox 2"/>
          <p:cNvSpPr txBox="1"/>
          <p:nvPr/>
        </p:nvSpPr>
        <p:spPr>
          <a:xfrm>
            <a:off x="1549066" y="2017752"/>
            <a:ext cx="6045868" cy="553998"/>
          </a:xfrm>
          <a:prstGeom prst="rect">
            <a:avLst/>
          </a:prstGeom>
          <a:noFill/>
        </p:spPr>
        <p:txBody>
          <a:bodyPr wrap="square" rtlCol="0">
            <a:spAutoFit/>
          </a:bodyPr>
          <a:lstStyle/>
          <a:p>
            <a:pPr algn="ctr" defTabSz="342892">
              <a:defRPr/>
            </a:pPr>
            <a:r>
              <a:rPr lang="en-US" sz="3000" dirty="0">
                <a:solidFill>
                  <a:srgbClr val="002E97"/>
                </a:solidFill>
                <a:latin typeface="Arial" panose="020B0604020202020204" pitchFamily="34" charset="0"/>
                <a:cs typeface="Arial" panose="020B0604020202020204" pitchFamily="34" charset="0"/>
              </a:rPr>
              <a:t>New NGS Map Demo</a:t>
            </a:r>
          </a:p>
        </p:txBody>
      </p:sp>
    </p:spTree>
    <p:extLst>
      <p:ext uri="{BB962C8B-B14F-4D97-AF65-F5344CB8AC3E}">
        <p14:creationId xmlns:p14="http://schemas.microsoft.com/office/powerpoint/2010/main" val="10601351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56</a:t>
            </a:fld>
            <a:endParaRPr lang="en-US"/>
          </a:p>
        </p:txBody>
      </p:sp>
      <p:sp>
        <p:nvSpPr>
          <p:cNvPr id="8" name="Title 1">
            <a:extLst>
              <a:ext uri="{FF2B5EF4-FFF2-40B4-BE49-F238E27FC236}">
                <a16:creationId xmlns:a16="http://schemas.microsoft.com/office/drawing/2014/main" id="{EFFC3CE5-070E-44B5-8B38-4FEBA502B5DB}"/>
              </a:ext>
            </a:extLst>
          </p:cNvPr>
          <p:cNvSpPr txBox="1">
            <a:spLocks noGrp="1"/>
          </p:cNvSpPr>
          <p:nvPr>
            <p:ph type="title"/>
          </p:nvPr>
        </p:nvSpPr>
        <p:spPr>
          <a:xfrm>
            <a:off x="0" y="570732"/>
            <a:ext cx="9144000" cy="738035"/>
          </a:xfrm>
          <a:prstGeom prst="rect">
            <a:avLst/>
          </a:prstGeom>
        </p:spPr>
        <p:txBody>
          <a:bodyPr>
            <a:normAutofit/>
          </a:bodyPr>
          <a:lstStyle/>
          <a:p>
            <a:pPr defTabSz="438911">
              <a:defRPr sz="3455">
                <a:solidFill>
                  <a:srgbClr val="17375E"/>
                </a:solidFill>
                <a:latin typeface="Times New Roman"/>
                <a:ea typeface="Times New Roman"/>
                <a:cs typeface="Times New Roman"/>
                <a:sym typeface="Times New Roman"/>
              </a:defRPr>
            </a:pPr>
            <a:r>
              <a:rPr lang="en-US" sz="3200" dirty="0">
                <a:solidFill>
                  <a:srgbClr val="002E97"/>
                </a:solidFill>
                <a:latin typeface="Arial" panose="020B0604020202020204" pitchFamily="34" charset="0"/>
                <a:cs typeface="Arial" panose="020B0604020202020204" pitchFamily="34" charset="0"/>
              </a:rPr>
              <a:t>NGS ArcGIS Online Resources</a:t>
            </a:r>
            <a:endParaRPr sz="3200" dirty="0">
              <a:solidFill>
                <a:srgbClr val="002E97"/>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2A8D2D6D-6956-40A2-9AB5-B92600D32037}"/>
              </a:ext>
            </a:extLst>
          </p:cNvPr>
          <p:cNvGrpSpPr/>
          <p:nvPr/>
        </p:nvGrpSpPr>
        <p:grpSpPr>
          <a:xfrm>
            <a:off x="-224966" y="1373814"/>
            <a:ext cx="9128524" cy="2800767"/>
            <a:chOff x="-224966" y="1118096"/>
            <a:chExt cx="9128524" cy="2800767"/>
          </a:xfrm>
        </p:grpSpPr>
        <p:sp>
          <p:nvSpPr>
            <p:cNvPr id="9" name="Rectangle 8">
              <a:extLst>
                <a:ext uri="{FF2B5EF4-FFF2-40B4-BE49-F238E27FC236}">
                  <a16:creationId xmlns:a16="http://schemas.microsoft.com/office/drawing/2014/main" id="{92BB8850-E06B-4858-A070-95036AAC72A6}"/>
                </a:ext>
              </a:extLst>
            </p:cNvPr>
            <p:cNvSpPr/>
            <p:nvPr/>
          </p:nvSpPr>
          <p:spPr>
            <a:xfrm>
              <a:off x="-224966" y="1579761"/>
              <a:ext cx="4559644" cy="2339102"/>
            </a:xfrm>
            <a:prstGeom prst="rect">
              <a:avLst/>
            </a:prstGeom>
          </p:spPr>
          <p:txBody>
            <a:bodyPr wrap="square">
              <a:spAutoFit/>
            </a:bodyPr>
            <a:lstStyle/>
            <a:p>
              <a:pPr marL="457200"/>
              <a:r>
                <a:rPr lang="en-US" u="sng" dirty="0">
                  <a:solidFill>
                    <a:srgbClr val="1155CC"/>
                  </a:solidFill>
                  <a:latin typeface="Arial" panose="020B0604020202020204" pitchFamily="34" charset="0"/>
                  <a:cs typeface="Arial" panose="020B0604020202020204" pitchFamily="34" charset="0"/>
                  <a:hlinkClick r:id="rId4"/>
                </a:rPr>
                <a:t>NGS Datasheets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5"/>
                </a:rPr>
                <a:t>NOAA CORS Network</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6"/>
                </a:rPr>
                <a:t>GPS on Benchmarks Priority List</a:t>
              </a:r>
              <a:r>
                <a:rPr lang="en-US" dirty="0">
                  <a:latin typeface="Arial" panose="020B0604020202020204" pitchFamily="34" charset="0"/>
                  <a:cs typeface="Arial" panose="020B0604020202020204" pitchFamily="34" charset="0"/>
                </a:rPr>
                <a:t> </a:t>
              </a:r>
            </a:p>
            <a:p>
              <a:pPr marL="457200"/>
              <a:r>
                <a:rPr lang="en-US" sz="2000" dirty="0">
                  <a:solidFill>
                    <a:srgbClr val="002E97"/>
                  </a:solidFill>
                  <a:latin typeface="Arial" panose="020B0604020202020204" pitchFamily="34" charset="0"/>
                  <a:cs typeface="Arial" panose="020B0604020202020204" pitchFamily="34" charset="0"/>
                </a:rPr>
                <a:t>	</a:t>
              </a:r>
              <a:r>
                <a:rPr lang="en-US" dirty="0">
                  <a:solidFill>
                    <a:srgbClr val="002E97"/>
                  </a:solidFill>
                  <a:latin typeface="Arial" panose="020B0604020202020204" pitchFamily="34" charset="0"/>
                  <a:cs typeface="Arial" panose="020B0604020202020204" pitchFamily="34" charset="0"/>
                </a:rPr>
                <a:t>(4 layers - marks, hexagons)</a:t>
              </a:r>
            </a:p>
            <a:p>
              <a:pPr marL="457200"/>
              <a:r>
                <a:rPr lang="en-US" u="sng" dirty="0">
                  <a:solidFill>
                    <a:srgbClr val="1155CC"/>
                  </a:solidFill>
                  <a:latin typeface="Arial" panose="020B0604020202020204" pitchFamily="34" charset="0"/>
                  <a:cs typeface="Arial" panose="020B0604020202020204" pitchFamily="34" charset="0"/>
                  <a:hlinkClick r:id="rId7"/>
                </a:rPr>
                <a:t>GEOID18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8"/>
                </a:rPr>
                <a:t>GEOID12B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9"/>
                </a:rPr>
                <a:t>OPUS Shared Solutions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10"/>
                </a:rPr>
                <a:t>Mark Recoveries Submitted to NGS</a:t>
              </a:r>
              <a:endParaRPr 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0F9B1EA-414B-4706-BC1D-09FEF6325C9B}"/>
                </a:ext>
              </a:extLst>
            </p:cNvPr>
            <p:cNvSpPr/>
            <p:nvPr/>
          </p:nvSpPr>
          <p:spPr>
            <a:xfrm>
              <a:off x="240442" y="1118097"/>
              <a:ext cx="2512226"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Feature Services</a:t>
              </a:r>
              <a:endParaRPr lang="en-US" sz="24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E1D3C91-AEA1-48DE-8F44-B52424811BBF}"/>
                </a:ext>
              </a:extLst>
            </p:cNvPr>
            <p:cNvSpPr/>
            <p:nvPr/>
          </p:nvSpPr>
          <p:spPr>
            <a:xfrm>
              <a:off x="5321303" y="1118096"/>
              <a:ext cx="294022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Raster Tile Services</a:t>
              </a:r>
              <a:endParaRPr lang="en-US" sz="24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32088FA-4135-4B7E-8C01-5E0B5D251BA9}"/>
                </a:ext>
              </a:extLst>
            </p:cNvPr>
            <p:cNvSpPr/>
            <p:nvPr/>
          </p:nvSpPr>
          <p:spPr>
            <a:xfrm>
              <a:off x="3998563" y="1579761"/>
              <a:ext cx="4904995" cy="1200329"/>
            </a:xfrm>
            <a:prstGeom prst="rect">
              <a:avLst/>
            </a:prstGeom>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GEOID18 Height (</a:t>
              </a:r>
              <a:r>
                <a:rPr lang="en-US" u="sng" dirty="0">
                  <a:solidFill>
                    <a:srgbClr val="1155CC"/>
                  </a:solidFill>
                  <a:latin typeface="Arial" panose="020B0604020202020204" pitchFamily="34" charset="0"/>
                  <a:cs typeface="Arial" panose="020B0604020202020204" pitchFamily="34" charset="0"/>
                  <a:hlinkClick r:id="rId11"/>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2"/>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Difference (</a:t>
              </a:r>
              <a:r>
                <a:rPr lang="en-US" u="sng" dirty="0">
                  <a:solidFill>
                    <a:srgbClr val="1155CC"/>
                  </a:solidFill>
                  <a:latin typeface="Arial" panose="020B0604020202020204" pitchFamily="34" charset="0"/>
                  <a:cs typeface="Arial" panose="020B0604020202020204" pitchFamily="34" charset="0"/>
                  <a:hlinkClick r:id="rId13"/>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4"/>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Uncertainty (</a:t>
              </a:r>
              <a:r>
                <a:rPr lang="en-US" u="sng" dirty="0">
                  <a:solidFill>
                    <a:srgbClr val="1155CC"/>
                  </a:solidFill>
                  <a:latin typeface="Arial" panose="020B0604020202020204" pitchFamily="34" charset="0"/>
                  <a:cs typeface="Arial" panose="020B0604020202020204" pitchFamily="34" charset="0"/>
                  <a:hlinkClick r:id="rId15"/>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6"/>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Improvements (</a:t>
              </a:r>
              <a:r>
                <a:rPr lang="en-US" u="sng" dirty="0">
                  <a:solidFill>
                    <a:srgbClr val="1155CC"/>
                  </a:solidFill>
                  <a:latin typeface="Arial" panose="020B0604020202020204" pitchFamily="34" charset="0"/>
                  <a:cs typeface="Arial" panose="020B0604020202020204" pitchFamily="34" charset="0"/>
                  <a:hlinkClick r:id="rId17"/>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8"/>
                </a:rPr>
                <a:t>PRVI</a:t>
              </a:r>
              <a:r>
                <a:rPr lang="en-US" dirty="0">
                  <a:solidFill>
                    <a:srgbClr val="002E97"/>
                  </a:solidFill>
                  <a:latin typeface="Arial" panose="020B0604020202020204" pitchFamily="34" charset="0"/>
                  <a:cs typeface="Arial" panose="020B0604020202020204" pitchFamily="34" charset="0"/>
                </a:rPr>
                <a:t>)</a:t>
              </a:r>
            </a:p>
          </p:txBody>
        </p:sp>
      </p:grpSp>
      <p:sp>
        <p:nvSpPr>
          <p:cNvPr id="13" name="Rectangle 12">
            <a:extLst>
              <a:ext uri="{FF2B5EF4-FFF2-40B4-BE49-F238E27FC236}">
                <a16:creationId xmlns:a16="http://schemas.microsoft.com/office/drawing/2014/main" id="{579DDF7C-BD09-4A3F-9863-1BEF9D811B8D}"/>
              </a:ext>
            </a:extLst>
          </p:cNvPr>
          <p:cNvSpPr/>
          <p:nvPr/>
        </p:nvSpPr>
        <p:spPr>
          <a:xfrm>
            <a:off x="2491944" y="4304674"/>
            <a:ext cx="4568879"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*Geospatial Resources Webinar</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743454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57</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Arial" panose="020B0604020202020204" pitchFamily="34" charset="0"/>
                <a:cs typeface="Arial" panose="020B0604020202020204" pitchFamily="34" charset="0"/>
              </a:rPr>
              <a:t>Beta Passive Marks Page</a:t>
            </a:r>
          </a:p>
        </p:txBody>
      </p:sp>
      <p:pic>
        <p:nvPicPr>
          <p:cNvPr id="4" name="Picture 3"/>
          <p:cNvPicPr>
            <a:picLocks noChangeAspect="1"/>
          </p:cNvPicPr>
          <p:nvPr/>
        </p:nvPicPr>
        <p:blipFill>
          <a:blip r:embed="rId4"/>
          <a:stretch>
            <a:fillRect/>
          </a:stretch>
        </p:blipFill>
        <p:spPr>
          <a:xfrm>
            <a:off x="440894" y="891901"/>
            <a:ext cx="3953241" cy="4251599"/>
          </a:xfrm>
          <a:prstGeom prst="rect">
            <a:avLst/>
          </a:prstGeom>
        </p:spPr>
      </p:pic>
      <p:pic>
        <p:nvPicPr>
          <p:cNvPr id="5" name="Picture 4"/>
          <p:cNvPicPr>
            <a:picLocks noChangeAspect="1"/>
          </p:cNvPicPr>
          <p:nvPr/>
        </p:nvPicPr>
        <p:blipFill>
          <a:blip r:embed="rId5"/>
          <a:stretch>
            <a:fillRect/>
          </a:stretch>
        </p:blipFill>
        <p:spPr>
          <a:xfrm>
            <a:off x="4932193" y="891901"/>
            <a:ext cx="3754608" cy="4221575"/>
          </a:xfrm>
          <a:prstGeom prst="rect">
            <a:avLst/>
          </a:prstGeom>
        </p:spPr>
      </p:pic>
    </p:spTree>
    <p:extLst>
      <p:ext uri="{BB962C8B-B14F-4D97-AF65-F5344CB8AC3E}">
        <p14:creationId xmlns:p14="http://schemas.microsoft.com/office/powerpoint/2010/main" val="2293170620"/>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58</a:t>
            </a:fld>
            <a:endParaRPr lang="en-US"/>
          </a:p>
        </p:txBody>
      </p:sp>
      <p:sp>
        <p:nvSpPr>
          <p:cNvPr id="6" name="Title 1"/>
          <p:cNvSpPr>
            <a:spLocks noGrp="1"/>
          </p:cNvSpPr>
          <p:nvPr>
            <p:ph type="title"/>
          </p:nvPr>
        </p:nvSpPr>
        <p:spPr>
          <a:xfrm>
            <a:off x="1" y="319230"/>
            <a:ext cx="9143999" cy="540676"/>
          </a:xfrm>
        </p:spPr>
        <p:txBody>
          <a:bodyPr>
            <a:noAutofit/>
          </a:bodyPr>
          <a:lstStyle/>
          <a:p>
            <a:r>
              <a:rPr lang="en-US" altLang="en-US" sz="2700" dirty="0">
                <a:solidFill>
                  <a:srgbClr val="002E97"/>
                </a:solidFill>
                <a:latin typeface="Arial" panose="020B0604020202020204" pitchFamily="34" charset="0"/>
                <a:cs typeface="Arial" panose="020B0604020202020204" pitchFamily="34" charset="0"/>
              </a:rPr>
              <a:t>Beta OPUS-Projects 5.1 for RTK/RTN Vectors </a:t>
            </a:r>
          </a:p>
        </p:txBody>
      </p:sp>
      <p:pic>
        <p:nvPicPr>
          <p:cNvPr id="7" name="Content Placeholder 3"/>
          <p:cNvPicPr>
            <a:picLocks noChangeAspect="1"/>
          </p:cNvPicPr>
          <p:nvPr/>
        </p:nvPicPr>
        <p:blipFill>
          <a:blip r:embed="rId4"/>
          <a:stretch>
            <a:fillRect/>
          </a:stretch>
        </p:blipFill>
        <p:spPr>
          <a:xfrm>
            <a:off x="534825" y="915890"/>
            <a:ext cx="8129501" cy="3907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8" name="Rectangle 7"/>
          <p:cNvSpPr/>
          <p:nvPr/>
        </p:nvSpPr>
        <p:spPr>
          <a:xfrm>
            <a:off x="1433619" y="4400621"/>
            <a:ext cx="645308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1400" dirty="0">
                <a:latin typeface="Arial" panose="020B0604020202020204" pitchFamily="34" charset="0"/>
                <a:cs typeface="Arial" panose="020B0604020202020204" pitchFamily="34" charset="0"/>
              </a:rPr>
              <a:t>NGS is developing a new Standardized </a:t>
            </a:r>
            <a:r>
              <a:rPr lang="en-US" altLang="en-US" sz="1400" b="1" u="sng" dirty="0">
                <a:latin typeface="Arial" panose="020B0604020202020204" pitchFamily="34" charset="0"/>
                <a:cs typeface="Arial" panose="020B0604020202020204" pitchFamily="34" charset="0"/>
              </a:rPr>
              <a:t>G</a:t>
            </a:r>
            <a:r>
              <a:rPr lang="en-US" altLang="en-US" sz="1400" dirty="0">
                <a:latin typeface="Arial" panose="020B0604020202020204" pitchFamily="34" charset="0"/>
                <a:cs typeface="Arial" panose="020B0604020202020204" pitchFamily="34" charset="0"/>
              </a:rPr>
              <a:t>NSS </a:t>
            </a:r>
            <a:r>
              <a:rPr lang="en-US" altLang="en-US" sz="1400" b="1" u="sng" dirty="0">
                <a:latin typeface="Arial" panose="020B0604020202020204" pitchFamily="34" charset="0"/>
                <a:cs typeface="Arial" panose="020B0604020202020204" pitchFamily="34" charset="0"/>
              </a:rPr>
              <a:t>V</a:t>
            </a:r>
            <a:r>
              <a:rPr lang="en-US" altLang="en-US" sz="1400" dirty="0">
                <a:latin typeface="Arial" panose="020B0604020202020204" pitchFamily="34" charset="0"/>
                <a:cs typeface="Arial" panose="020B0604020202020204" pitchFamily="34" charset="0"/>
              </a:rPr>
              <a:t>ector </a:t>
            </a:r>
            <a:r>
              <a:rPr lang="en-US" altLang="en-US" sz="1400" dirty="0" err="1">
                <a:latin typeface="Arial" panose="020B0604020202020204" pitchFamily="34" charset="0"/>
                <a:cs typeface="Arial" panose="020B0604020202020204" pitchFamily="34" charset="0"/>
              </a:rPr>
              <a:t>E</a:t>
            </a:r>
            <a:r>
              <a:rPr lang="en-US" altLang="en-US" sz="1400" b="1" u="sng" dirty="0" err="1">
                <a:latin typeface="Arial" panose="020B0604020202020204" pitchFamily="34" charset="0"/>
                <a:cs typeface="Arial" panose="020B0604020202020204" pitchFamily="34" charset="0"/>
              </a:rPr>
              <a:t>X</a:t>
            </a:r>
            <a:r>
              <a:rPr lang="en-US" altLang="en-US" sz="1400" dirty="0" err="1">
                <a:latin typeface="Arial" panose="020B0604020202020204" pitchFamily="34" charset="0"/>
                <a:cs typeface="Arial" panose="020B0604020202020204" pitchFamily="34" charset="0"/>
              </a:rPr>
              <a:t>change</a:t>
            </a:r>
            <a:r>
              <a:rPr lang="en-US" altLang="en-US" sz="1400" dirty="0">
                <a:latin typeface="Arial" panose="020B0604020202020204" pitchFamily="34" charset="0"/>
                <a:cs typeface="Arial" panose="020B0604020202020204" pitchFamily="34" charset="0"/>
              </a:rPr>
              <a:t> Format (GVX) that will be used to ingest vectors into OPUS Projects </a:t>
            </a:r>
            <a:endParaRPr lang="en-US" sz="1400" dirty="0">
              <a:latin typeface="Arial" panose="020B0604020202020204" pitchFamily="34" charset="0"/>
              <a:cs typeface="Arial" panose="020B0604020202020204" pitchFamily="34" charset="0"/>
            </a:endParaRPr>
          </a:p>
        </p:txBody>
      </p:sp>
      <p:sp>
        <p:nvSpPr>
          <p:cNvPr id="9" name="Oval 8"/>
          <p:cNvSpPr/>
          <p:nvPr/>
        </p:nvSpPr>
        <p:spPr>
          <a:xfrm>
            <a:off x="675317" y="3340685"/>
            <a:ext cx="758302" cy="3451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Tree>
    <p:extLst>
      <p:ext uri="{BB962C8B-B14F-4D97-AF65-F5344CB8AC3E}">
        <p14:creationId xmlns:p14="http://schemas.microsoft.com/office/powerpoint/2010/main" val="268455630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59</a:t>
            </a:fld>
            <a:endParaRPr lang="en-US"/>
          </a:p>
        </p:txBody>
      </p:sp>
      <p:pic>
        <p:nvPicPr>
          <p:cNvPr id="4" name="Content Placeholder 3"/>
          <p:cNvPicPr>
            <a:picLocks noChangeAspect="1"/>
          </p:cNvPicPr>
          <p:nvPr/>
        </p:nvPicPr>
        <p:blipFill>
          <a:blip r:embed="rId4"/>
          <a:stretch>
            <a:fillRect/>
          </a:stretch>
        </p:blipFill>
        <p:spPr>
          <a:xfrm>
            <a:off x="304800" y="1057042"/>
            <a:ext cx="8280400" cy="3912389"/>
          </a:xfrm>
          <a:prstGeom prst="rect">
            <a:avLst/>
          </a:prstGeom>
        </p:spPr>
      </p:pic>
      <p:sp>
        <p:nvSpPr>
          <p:cNvPr id="5" name="Oval 4"/>
          <p:cNvSpPr/>
          <p:nvPr/>
        </p:nvSpPr>
        <p:spPr>
          <a:xfrm>
            <a:off x="485168" y="3345176"/>
            <a:ext cx="678656" cy="289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
        <p:nvSpPr>
          <p:cNvPr id="6" name="Oval 5"/>
          <p:cNvSpPr/>
          <p:nvPr/>
        </p:nvSpPr>
        <p:spPr>
          <a:xfrm>
            <a:off x="485168" y="4084527"/>
            <a:ext cx="678656" cy="2902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9230"/>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a:solidFill>
                  <a:srgbClr val="002E97"/>
                </a:solidFill>
                <a:latin typeface="Arial" panose="020B0604020202020204" pitchFamily="34" charset="0"/>
                <a:cs typeface="Arial" panose="020B0604020202020204" pitchFamily="34" charset="0"/>
              </a:rPr>
              <a:t>Beta OPUS-Projects 5.1 for RTK/RTN Vectors</a:t>
            </a:r>
          </a:p>
        </p:txBody>
      </p:sp>
    </p:spTree>
    <p:extLst>
      <p:ext uri="{BB962C8B-B14F-4D97-AF65-F5344CB8AC3E}">
        <p14:creationId xmlns:p14="http://schemas.microsoft.com/office/powerpoint/2010/main" val="162323291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6</a:t>
            </a:fld>
            <a:endParaRPr lang="en-US"/>
          </a:p>
        </p:txBody>
      </p:sp>
      <p:sp>
        <p:nvSpPr>
          <p:cNvPr id="6" name="Rectangle 2">
            <a:extLst>
              <a:ext uri="{FF2B5EF4-FFF2-40B4-BE49-F238E27FC236}">
                <a16:creationId xmlns:a16="http://schemas.microsoft.com/office/drawing/2014/main" id="{D797038E-E433-4594-86B6-97B18478EB48}"/>
              </a:ext>
            </a:extLst>
          </p:cNvPr>
          <p:cNvSpPr txBox="1"/>
          <p:nvPr/>
        </p:nvSpPr>
        <p:spPr>
          <a:xfrm>
            <a:off x="876679" y="4571997"/>
            <a:ext cx="7166383"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(2021, 2019 recorded sessions)  https://geodesy.noaa.gov/geospatial-summit/</a:t>
            </a:r>
          </a:p>
        </p:txBody>
      </p:sp>
      <p:sp>
        <p:nvSpPr>
          <p:cNvPr id="7" name="TextBox 1">
            <a:extLst>
              <a:ext uri="{FF2B5EF4-FFF2-40B4-BE49-F238E27FC236}">
                <a16:creationId xmlns:a16="http://schemas.microsoft.com/office/drawing/2014/main" id="{C846851E-B954-465C-912B-BA44DABE08B7}"/>
              </a:ext>
            </a:extLst>
          </p:cNvPr>
          <p:cNvSpPr txBox="1"/>
          <p:nvPr/>
        </p:nvSpPr>
        <p:spPr>
          <a:xfrm>
            <a:off x="1055640" y="433004"/>
            <a:ext cx="717760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dirty="0">
                <a:solidFill>
                  <a:srgbClr val="002E97"/>
                </a:solidFill>
                <a:latin typeface="Arial" panose="020B0604020202020204" pitchFamily="34" charset="0"/>
                <a:cs typeface="Arial" panose="020B0604020202020204" pitchFamily="34" charset="0"/>
              </a:rPr>
              <a:t>NGS Resources</a:t>
            </a:r>
            <a:r>
              <a:rPr lang="en-US" sz="3200" dirty="0">
                <a:solidFill>
                  <a:srgbClr val="002E97"/>
                </a:solidFill>
                <a:latin typeface="Arial" panose="020B0604020202020204" pitchFamily="34" charset="0"/>
                <a:cs typeface="Arial" panose="020B0604020202020204" pitchFamily="34" charset="0"/>
              </a:rPr>
              <a:t> – Geospatial Summits</a:t>
            </a:r>
            <a:endParaRPr sz="3200" dirty="0">
              <a:solidFill>
                <a:srgbClr val="002E97"/>
              </a:solidFill>
              <a:latin typeface="Arial" panose="020B0604020202020204" pitchFamily="34" charset="0"/>
              <a:cs typeface="Arial" panose="020B0604020202020204" pitchFamily="34" charset="0"/>
            </a:endParaRPr>
          </a:p>
        </p:txBody>
      </p:sp>
      <p:pic>
        <p:nvPicPr>
          <p:cNvPr id="8" name="Picture 2" descr="side image">
            <a:extLst>
              <a:ext uri="{FF2B5EF4-FFF2-40B4-BE49-F238E27FC236}">
                <a16:creationId xmlns:a16="http://schemas.microsoft.com/office/drawing/2014/main" id="{923C2365-872B-409B-9019-9B7A2711D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48" y="161925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30EA145-E919-4FC2-99EC-9E08AFF8E5C7}"/>
              </a:ext>
            </a:extLst>
          </p:cNvPr>
          <p:cNvSpPr/>
          <p:nvPr/>
        </p:nvSpPr>
        <p:spPr>
          <a:xfrm>
            <a:off x="2404872" y="1294477"/>
            <a:ext cx="6739128" cy="2554545"/>
          </a:xfrm>
          <a:prstGeom prst="rect">
            <a:avLst/>
          </a:prstGeom>
        </p:spPr>
        <p:txBody>
          <a:bodyPr wrap="square">
            <a:spAutoFit/>
          </a:bodyPr>
          <a:lstStyle/>
          <a:p>
            <a:r>
              <a:rPr lang="en-US" sz="1600" dirty="0">
                <a:solidFill>
                  <a:srgbClr val="002E97"/>
                </a:solidFill>
                <a:latin typeface="Arial" panose="020B0604020202020204" pitchFamily="34" charset="0"/>
                <a:cs typeface="Arial" panose="020B0604020202020204" pitchFamily="34" charset="0"/>
              </a:rPr>
              <a:t>The NGS Geospatial Summit provided updated information about the planned modernization of the National Spatial Reference System (NSRS). </a:t>
            </a:r>
          </a:p>
          <a:p>
            <a:pPr>
              <a:buFont typeface="Arial" panose="020B0604020202020204" pitchFamily="34" charset="0"/>
              <a:buChar char="•"/>
            </a:pPr>
            <a:endParaRPr lang="en-US" sz="1600" dirty="0">
              <a:solidFill>
                <a:srgbClr val="002E97"/>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1600" dirty="0">
                <a:solidFill>
                  <a:srgbClr val="002E97"/>
                </a:solidFill>
                <a:latin typeface="Arial" panose="020B0604020202020204" pitchFamily="34" charset="0"/>
                <a:cs typeface="Arial" panose="020B0604020202020204" pitchFamily="34" charset="0"/>
              </a:rPr>
              <a:t> NGS plans to replace the North American Datum of 1983 (NAD 83) and the North American Vertical Datum of 1988 (NAVD 88) in the coming years. </a:t>
            </a:r>
          </a:p>
          <a:p>
            <a:pPr>
              <a:buFont typeface="Arial" panose="020B0604020202020204" pitchFamily="34" charset="0"/>
              <a:buChar char="•"/>
            </a:pPr>
            <a:endParaRPr lang="en-US" sz="1600" dirty="0">
              <a:solidFill>
                <a:srgbClr val="002E97"/>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1600" dirty="0">
                <a:solidFill>
                  <a:srgbClr val="002E97"/>
                </a:solidFill>
                <a:latin typeface="Arial" panose="020B0604020202020204" pitchFamily="34" charset="0"/>
                <a:cs typeface="Arial" panose="020B0604020202020204" pitchFamily="34" charset="0"/>
              </a:rPr>
              <a:t> NSRS Modernization will impact federal mapping agencies, engineers, surveyors, and many other geospatial applications and user groups. </a:t>
            </a:r>
          </a:p>
        </p:txBody>
      </p:sp>
    </p:spTree>
    <p:extLst>
      <p:ext uri="{BB962C8B-B14F-4D97-AF65-F5344CB8AC3E}">
        <p14:creationId xmlns:p14="http://schemas.microsoft.com/office/powerpoint/2010/main" val="83287595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60</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347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800" dirty="0">
                <a:solidFill>
                  <a:srgbClr val="002E97"/>
                </a:solidFill>
                <a:latin typeface="Arial" panose="020B0604020202020204" pitchFamily="34" charset="0"/>
                <a:cs typeface="Arial" panose="020B0604020202020204" pitchFamily="34" charset="0"/>
              </a:rPr>
              <a:t>Geoid Slope Validation Survey of 2017</a:t>
            </a:r>
          </a:p>
        </p:txBody>
      </p:sp>
      <p:pic>
        <p:nvPicPr>
          <p:cNvPr id="6" name="Picture 1">
            <a:extLst>
              <a:ext uri="{FF2B5EF4-FFF2-40B4-BE49-F238E27FC236}">
                <a16:creationId xmlns:a16="http://schemas.microsoft.com/office/drawing/2014/main" id="{C01FE684-4BB0-49E6-8FE3-F1668D382C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68701" y="958850"/>
            <a:ext cx="5580062"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4A4B988E-075F-4D69-BF0B-5E2829CCAF7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958850"/>
            <a:ext cx="5578476"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ED2A621A-5211-4458-98D0-22D27F1A72D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07313" y="958850"/>
            <a:ext cx="144145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60768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61</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347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800" dirty="0">
                <a:solidFill>
                  <a:srgbClr val="002E97"/>
                </a:solidFill>
                <a:latin typeface="Arial" panose="020B0604020202020204" pitchFamily="34" charset="0"/>
                <a:cs typeface="Arial" panose="020B0604020202020204" pitchFamily="34" charset="0"/>
              </a:rPr>
              <a:t>Geoid Slope Validation Survey of 2017</a:t>
            </a:r>
          </a:p>
        </p:txBody>
      </p:sp>
      <p:sp>
        <p:nvSpPr>
          <p:cNvPr id="10" name="Title 1">
            <a:extLst>
              <a:ext uri="{FF2B5EF4-FFF2-40B4-BE49-F238E27FC236}">
                <a16:creationId xmlns:a16="http://schemas.microsoft.com/office/drawing/2014/main" id="{B66D8EBC-5929-49D3-A57C-4C77F85D6D31}"/>
              </a:ext>
            </a:extLst>
          </p:cNvPr>
          <p:cNvSpPr txBox="1">
            <a:spLocks/>
          </p:cNvSpPr>
          <p:nvPr/>
        </p:nvSpPr>
        <p:spPr bwMode="auto">
          <a:xfrm>
            <a:off x="974486" y="848686"/>
            <a:ext cx="4689662" cy="142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defRPr/>
            </a:pPr>
            <a:r>
              <a:rPr lang="en-US" altLang="en-US" sz="2000" dirty="0">
                <a:solidFill>
                  <a:srgbClr val="002E97"/>
                </a:solidFill>
                <a:latin typeface="Arial" panose="020B0604020202020204" pitchFamily="34" charset="0"/>
                <a:cs typeface="Arial" panose="020B0604020202020204" pitchFamily="34" charset="0"/>
              </a:rPr>
              <a:t>Colorado along Hwy 160</a:t>
            </a:r>
          </a:p>
          <a:p>
            <a:pPr eaLnBrk="1" hangingPunct="1">
              <a:spcBef>
                <a:spcPct val="0"/>
              </a:spcBef>
              <a:buFontTx/>
              <a:buNone/>
              <a:defRPr/>
            </a:pPr>
            <a:r>
              <a:rPr lang="en-US" altLang="en-US" sz="2000" dirty="0">
                <a:solidFill>
                  <a:srgbClr val="002E97"/>
                </a:solidFill>
                <a:latin typeface="Arial" panose="020B0604020202020204" pitchFamily="34" charset="0"/>
                <a:cs typeface="Arial" panose="020B0604020202020204" pitchFamily="34" charset="0"/>
              </a:rPr>
              <a:t>Durango to Walsenburg</a:t>
            </a:r>
          </a:p>
          <a:p>
            <a:pPr eaLnBrk="1" hangingPunct="1">
              <a:spcBef>
                <a:spcPct val="0"/>
              </a:spcBef>
              <a:buFontTx/>
              <a:buNone/>
              <a:defRPr/>
            </a:pPr>
            <a:r>
              <a:rPr lang="en-US" altLang="en-US" sz="2000" dirty="0">
                <a:solidFill>
                  <a:srgbClr val="002E97"/>
                </a:solidFill>
                <a:latin typeface="Arial" panose="020B0604020202020204" pitchFamily="34" charset="0"/>
                <a:cs typeface="Arial" panose="020B0604020202020204" pitchFamily="34" charset="0"/>
              </a:rPr>
              <a:t>&gt;1250m (~4100 </a:t>
            </a:r>
            <a:r>
              <a:rPr lang="en-US" altLang="en-US" sz="2000" dirty="0" err="1">
                <a:solidFill>
                  <a:srgbClr val="002E97"/>
                </a:solidFill>
                <a:latin typeface="Arial" panose="020B0604020202020204" pitchFamily="34" charset="0"/>
                <a:cs typeface="Arial" panose="020B0604020202020204" pitchFamily="34" charset="0"/>
              </a:rPr>
              <a:t>ft</a:t>
            </a:r>
            <a:r>
              <a:rPr lang="en-US" altLang="en-US" sz="2000" dirty="0">
                <a:solidFill>
                  <a:srgbClr val="002E97"/>
                </a:solidFill>
                <a:latin typeface="Arial" panose="020B0604020202020204" pitchFamily="34" charset="0"/>
                <a:cs typeface="Arial" panose="020B0604020202020204" pitchFamily="34" charset="0"/>
              </a:rPr>
              <a:t>) elevation change</a:t>
            </a:r>
          </a:p>
          <a:p>
            <a:pPr eaLnBrk="1" hangingPunct="1">
              <a:spcBef>
                <a:spcPct val="0"/>
              </a:spcBef>
              <a:buFontTx/>
              <a:buNone/>
              <a:defRPr/>
            </a:pPr>
            <a:r>
              <a:rPr lang="en-US" altLang="en-US" sz="2000" dirty="0">
                <a:solidFill>
                  <a:srgbClr val="002E97"/>
                </a:solidFill>
                <a:latin typeface="Arial" panose="020B0604020202020204" pitchFamily="34" charset="0"/>
                <a:cs typeface="Arial" panose="020B0604020202020204" pitchFamily="34" charset="0"/>
              </a:rPr>
              <a:t>221 new monuments, 221 miles of </a:t>
            </a:r>
            <a:r>
              <a:rPr lang="en-US" altLang="en-US" sz="2000" dirty="0" err="1">
                <a:solidFill>
                  <a:srgbClr val="002E97"/>
                </a:solidFill>
                <a:latin typeface="Arial" panose="020B0604020202020204" pitchFamily="34" charset="0"/>
                <a:cs typeface="Arial" panose="020B0604020202020204" pitchFamily="34" charset="0"/>
              </a:rPr>
              <a:t>hwy</a:t>
            </a:r>
            <a:endParaRPr lang="en-US" altLang="en-US" sz="2000" dirty="0">
              <a:solidFill>
                <a:srgbClr val="002E97"/>
              </a:solidFill>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AD6A82EA-7597-42DB-917D-0069B02F9D7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486" y="2264533"/>
            <a:ext cx="7133112" cy="277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2E5BA287-D79F-43EB-B728-97C8F81A1639}"/>
              </a:ext>
            </a:extLst>
          </p:cNvPr>
          <p:cNvGrpSpPr/>
          <p:nvPr/>
        </p:nvGrpSpPr>
        <p:grpSpPr>
          <a:xfrm>
            <a:off x="5893930" y="731463"/>
            <a:ext cx="2528888" cy="1655762"/>
            <a:chOff x="5893930" y="731463"/>
            <a:chExt cx="2528888" cy="1655762"/>
          </a:xfrm>
        </p:grpSpPr>
        <p:graphicFrame>
          <p:nvGraphicFramePr>
            <p:cNvPr id="13" name="Object 3">
              <a:extLst>
                <a:ext uri="{FF2B5EF4-FFF2-40B4-BE49-F238E27FC236}">
                  <a16:creationId xmlns:a16="http://schemas.microsoft.com/office/drawing/2014/main" id="{9E77A9AC-277D-469E-A51D-88C4532B5934}"/>
                </a:ext>
              </a:extLst>
            </p:cNvPr>
            <p:cNvGraphicFramePr>
              <a:graphicFrameLocks noChangeAspect="1"/>
            </p:cNvGraphicFramePr>
            <p:nvPr>
              <p:extLst>
                <p:ext uri="{D42A27DB-BD31-4B8C-83A1-F6EECF244321}">
                  <p14:modId xmlns:p14="http://schemas.microsoft.com/office/powerpoint/2010/main" val="3301508219"/>
                </p:ext>
              </p:extLst>
            </p:nvPr>
          </p:nvGraphicFramePr>
          <p:xfrm>
            <a:off x="5893930" y="731463"/>
            <a:ext cx="2528888" cy="1655762"/>
          </p:xfrm>
          <a:graphic>
            <a:graphicData uri="http://schemas.openxmlformats.org/presentationml/2006/ole">
              <mc:AlternateContent xmlns:mc="http://schemas.openxmlformats.org/markup-compatibility/2006">
                <mc:Choice xmlns:v="urn:schemas-microsoft-com:vml" Requires="v">
                  <p:oleObj spid="_x0000_s4113" name="Image" r:id="rId6" imgW="11265431" imgH="8001016" progId="Photoshop.Image.18">
                    <p:embed/>
                  </p:oleObj>
                </mc:Choice>
                <mc:Fallback>
                  <p:oleObj name="Image" r:id="rId6" imgW="11265431" imgH="8001016" progId="Photoshop.Image.18">
                    <p:embed/>
                    <p:pic>
                      <p:nvPicPr>
                        <p:cNvPr id="8198" name="Object 3">
                          <a:extLst>
                            <a:ext uri="{FF2B5EF4-FFF2-40B4-BE49-F238E27FC236}">
                              <a16:creationId xmlns:a16="http://schemas.microsoft.com/office/drawing/2014/main" id="{EBDD88C5-5D54-49F0-91A6-6C953B4A29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3930" y="731463"/>
                          <a:ext cx="2528888"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13">
              <a:extLst>
                <a:ext uri="{FF2B5EF4-FFF2-40B4-BE49-F238E27FC236}">
                  <a16:creationId xmlns:a16="http://schemas.microsoft.com/office/drawing/2014/main" id="{FFE46C65-2EC6-4CC3-AE0F-B5F42A74F44B}"/>
                </a:ext>
              </a:extLst>
            </p:cNvPr>
            <p:cNvSpPr/>
            <p:nvPr/>
          </p:nvSpPr>
          <p:spPr bwMode="auto">
            <a:xfrm>
              <a:off x="6297005" y="1894838"/>
              <a:ext cx="985837" cy="26511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85000"/>
                    <a:lumOff val="15000"/>
                  </a:schemeClr>
                </a:solidFill>
              </a:endParaRPr>
            </a:p>
          </p:txBody>
        </p:sp>
      </p:grpSp>
    </p:spTree>
    <p:extLst>
      <p:ext uri="{BB962C8B-B14F-4D97-AF65-F5344CB8AC3E}">
        <p14:creationId xmlns:p14="http://schemas.microsoft.com/office/powerpoint/2010/main" val="2333207755"/>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62</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347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800" dirty="0">
                <a:solidFill>
                  <a:srgbClr val="002E97"/>
                </a:solidFill>
                <a:latin typeface="Arial" panose="020B0604020202020204" pitchFamily="34" charset="0"/>
                <a:cs typeface="Arial" panose="020B0604020202020204" pitchFamily="34" charset="0"/>
              </a:rPr>
              <a:t>Geoid Slope Validation Survey of 2017</a:t>
            </a:r>
          </a:p>
        </p:txBody>
      </p:sp>
      <p:sp>
        <p:nvSpPr>
          <p:cNvPr id="12" name="Content Placeholder 2">
            <a:extLst>
              <a:ext uri="{FF2B5EF4-FFF2-40B4-BE49-F238E27FC236}">
                <a16:creationId xmlns:a16="http://schemas.microsoft.com/office/drawing/2014/main" id="{88907C71-A307-4F9A-9D4C-AAFC91DE1EAE}"/>
              </a:ext>
            </a:extLst>
          </p:cNvPr>
          <p:cNvSpPr txBox="1">
            <a:spLocks/>
          </p:cNvSpPr>
          <p:nvPr/>
        </p:nvSpPr>
        <p:spPr>
          <a:xfrm>
            <a:off x="504826" y="1035242"/>
            <a:ext cx="7733740" cy="3967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buFont typeface="Arial" panose="020B0604020202020204" pitchFamily="34" charset="0"/>
              <a:buNone/>
              <a:defRPr/>
            </a:pPr>
            <a:r>
              <a:rPr lang="en-US" altLang="en-US" sz="2000" u="sng" dirty="0">
                <a:solidFill>
                  <a:srgbClr val="002E97"/>
                </a:solidFill>
                <a:latin typeface="Arial" panose="020B0604020202020204" pitchFamily="34" charset="0"/>
                <a:ea typeface="MS PGothic" pitchFamily="34" charset="-128"/>
                <a:cs typeface="Arial" panose="020B0604020202020204" pitchFamily="34" charset="0"/>
              </a:rPr>
              <a:t>Geoid Slope Validation Survey:</a:t>
            </a:r>
            <a:r>
              <a:rPr lang="en-US" altLang="en-US" sz="2000" dirty="0">
                <a:solidFill>
                  <a:srgbClr val="002E97"/>
                </a:solidFill>
                <a:latin typeface="Arial" panose="020B0604020202020204" pitchFamily="34" charset="0"/>
                <a:ea typeface="MS PGothic" pitchFamily="34" charset="-128"/>
                <a:cs typeface="Arial" panose="020B0604020202020204" pitchFamily="34" charset="0"/>
              </a:rPr>
              <a:t> three phases to validate accuracy of the gravimetric geoid model</a:t>
            </a:r>
          </a:p>
          <a:p>
            <a:pPr algn="l" hangingPunct="1">
              <a:defRPr/>
            </a:pPr>
            <a:endParaRPr lang="en-US" altLang="en-US" sz="800" dirty="0">
              <a:solidFill>
                <a:srgbClr val="002E97"/>
              </a:solidFill>
              <a:latin typeface="Arial" panose="020B0604020202020204" pitchFamily="34" charset="0"/>
              <a:ea typeface="MS PGothic" pitchFamily="34" charset="-128"/>
              <a:cs typeface="Arial" panose="020B0604020202020204" pitchFamily="34" charset="0"/>
            </a:endParaRPr>
          </a:p>
          <a:p>
            <a:pPr marL="457200" lvl="1" indent="0" algn="l" hangingPunct="1">
              <a:buFont typeface="Arial" panose="020B0604020202020204" pitchFamily="34" charset="0"/>
              <a:buNone/>
              <a:defRPr/>
            </a:pPr>
            <a:r>
              <a:rPr lang="en-US" altLang="en-US" sz="2000" dirty="0">
                <a:solidFill>
                  <a:srgbClr val="002E97"/>
                </a:solidFill>
                <a:latin typeface="Arial" panose="020B0604020202020204" pitchFamily="34" charset="0"/>
                <a:ea typeface="MS PGothic" pitchFamily="34" charset="-128"/>
                <a:cs typeface="Arial" panose="020B0604020202020204" pitchFamily="34" charset="0"/>
              </a:rPr>
              <a:t>Phase 1- GSVS11</a:t>
            </a:r>
          </a:p>
          <a:p>
            <a:pPr marL="914400" lvl="2" indent="0" algn="l" hangingPunct="1">
              <a:buFont typeface="Arial" panose="020B0604020202020204" pitchFamily="34" charset="0"/>
              <a:buNone/>
              <a:defRPr/>
            </a:pPr>
            <a:r>
              <a:rPr lang="en-US" altLang="en-US" sz="1800" dirty="0">
                <a:solidFill>
                  <a:srgbClr val="002E97"/>
                </a:solidFill>
                <a:latin typeface="Arial" panose="020B0604020202020204" pitchFamily="34" charset="0"/>
                <a:ea typeface="MS PGothic" pitchFamily="34" charset="-128"/>
                <a:cs typeface="Arial" panose="020B0604020202020204" pitchFamily="34" charset="0"/>
              </a:rPr>
              <a:t>2011; Low/Flat/Simple:  </a:t>
            </a:r>
            <a:r>
              <a:rPr lang="en-US" altLang="en-US" sz="1800" b="1" dirty="0">
                <a:solidFill>
                  <a:srgbClr val="002E97"/>
                </a:solidFill>
                <a:latin typeface="Arial" panose="020B0604020202020204" pitchFamily="34" charset="0"/>
                <a:ea typeface="MS PGothic" pitchFamily="34" charset="-128"/>
                <a:cs typeface="Arial" panose="020B0604020202020204" pitchFamily="34" charset="0"/>
              </a:rPr>
              <a:t>Texas</a:t>
            </a:r>
          </a:p>
          <a:p>
            <a:pPr lvl="2" algn="l" hangingPunct="1">
              <a:defRPr/>
            </a:pPr>
            <a:endParaRPr lang="en-US" altLang="en-US" sz="1800" dirty="0">
              <a:solidFill>
                <a:srgbClr val="002E97"/>
              </a:solidFill>
              <a:latin typeface="Arial" panose="020B0604020202020204" pitchFamily="34" charset="0"/>
              <a:ea typeface="MS PGothic" pitchFamily="34" charset="-128"/>
              <a:cs typeface="Arial" panose="020B0604020202020204" pitchFamily="34" charset="0"/>
            </a:endParaRPr>
          </a:p>
          <a:p>
            <a:pPr marL="457200" lvl="1" indent="0" algn="l" hangingPunct="1">
              <a:buFont typeface="Arial" panose="020B0604020202020204" pitchFamily="34" charset="0"/>
              <a:buNone/>
              <a:defRPr/>
            </a:pPr>
            <a:r>
              <a:rPr lang="en-US" altLang="en-US" sz="2000" dirty="0">
                <a:solidFill>
                  <a:srgbClr val="002E97"/>
                </a:solidFill>
                <a:latin typeface="Arial" panose="020B0604020202020204" pitchFamily="34" charset="0"/>
                <a:ea typeface="MS PGothic" pitchFamily="34" charset="-128"/>
                <a:cs typeface="Arial" panose="020B0604020202020204" pitchFamily="34" charset="0"/>
              </a:rPr>
              <a:t>Phase 2- GSVS14</a:t>
            </a:r>
          </a:p>
          <a:p>
            <a:pPr marL="914400" lvl="2" indent="0" algn="l" hangingPunct="1">
              <a:buFont typeface="Arial" panose="020B0604020202020204" pitchFamily="34" charset="0"/>
              <a:buNone/>
              <a:defRPr/>
            </a:pPr>
            <a:r>
              <a:rPr lang="en-US" altLang="en-US" sz="1800" dirty="0">
                <a:solidFill>
                  <a:srgbClr val="002E97"/>
                </a:solidFill>
                <a:latin typeface="Arial" panose="020B0604020202020204" pitchFamily="34" charset="0"/>
                <a:ea typeface="MS PGothic" pitchFamily="34" charset="-128"/>
                <a:cs typeface="Arial" panose="020B0604020202020204" pitchFamily="34" charset="0"/>
              </a:rPr>
              <a:t>2014; High/Flat/Complicated: </a:t>
            </a:r>
            <a:r>
              <a:rPr lang="en-US" altLang="en-US" sz="1800" b="1" dirty="0">
                <a:solidFill>
                  <a:srgbClr val="002E97"/>
                </a:solidFill>
                <a:latin typeface="Arial" panose="020B0604020202020204" pitchFamily="34" charset="0"/>
                <a:ea typeface="MS PGothic" pitchFamily="34" charset="-128"/>
                <a:cs typeface="Arial" panose="020B0604020202020204" pitchFamily="34" charset="0"/>
              </a:rPr>
              <a:t>Iowa</a:t>
            </a:r>
          </a:p>
          <a:p>
            <a:pPr lvl="2" algn="l" hangingPunct="1">
              <a:defRPr/>
            </a:pPr>
            <a:endParaRPr lang="en-US" altLang="en-US" sz="1800" b="1" dirty="0">
              <a:solidFill>
                <a:srgbClr val="002E97"/>
              </a:solidFill>
              <a:latin typeface="Arial" panose="020B0604020202020204" pitchFamily="34" charset="0"/>
              <a:ea typeface="MS PGothic" pitchFamily="34" charset="-128"/>
              <a:cs typeface="Arial" panose="020B0604020202020204" pitchFamily="34" charset="0"/>
            </a:endParaRPr>
          </a:p>
          <a:p>
            <a:pPr marL="457200" lvl="1" indent="0" algn="l" hangingPunct="1">
              <a:buFont typeface="Arial" panose="020B0604020202020204" pitchFamily="34" charset="0"/>
              <a:buNone/>
              <a:defRPr/>
            </a:pPr>
            <a:r>
              <a:rPr lang="en-US" altLang="en-US" sz="2000" dirty="0">
                <a:solidFill>
                  <a:srgbClr val="002E97"/>
                </a:solidFill>
                <a:latin typeface="Arial" panose="020B0604020202020204" pitchFamily="34" charset="0"/>
                <a:ea typeface="MS PGothic" pitchFamily="34" charset="-128"/>
                <a:cs typeface="Arial" panose="020B0604020202020204" pitchFamily="34" charset="0"/>
              </a:rPr>
              <a:t>Phase 3- GSVS17</a:t>
            </a:r>
          </a:p>
          <a:p>
            <a:pPr marL="914400" lvl="2" indent="0" algn="l" hangingPunct="1">
              <a:buFont typeface="Arial" panose="020B0604020202020204" pitchFamily="34" charset="0"/>
              <a:buNone/>
              <a:defRPr/>
            </a:pPr>
            <a:r>
              <a:rPr lang="en-US" altLang="en-US" sz="1800" dirty="0">
                <a:solidFill>
                  <a:srgbClr val="002E97"/>
                </a:solidFill>
                <a:latin typeface="Arial" panose="020B0604020202020204" pitchFamily="34" charset="0"/>
                <a:ea typeface="MS PGothic" pitchFamily="34" charset="-128"/>
                <a:cs typeface="Arial" panose="020B0604020202020204" pitchFamily="34" charset="0"/>
              </a:rPr>
              <a:t>2017; High/Rugged: </a:t>
            </a:r>
            <a:r>
              <a:rPr lang="en-US" altLang="en-US" sz="1800" b="1" dirty="0">
                <a:solidFill>
                  <a:srgbClr val="002E97"/>
                </a:solidFill>
                <a:latin typeface="Arial" panose="020B0604020202020204" pitchFamily="34" charset="0"/>
                <a:ea typeface="MS PGothic" pitchFamily="34" charset="-128"/>
                <a:cs typeface="Arial" panose="020B0604020202020204" pitchFamily="34" charset="0"/>
              </a:rPr>
              <a:t>Colorado</a:t>
            </a:r>
            <a:endParaRPr lang="en-US" altLang="en-US" sz="2000" b="1" dirty="0">
              <a:solidFill>
                <a:srgbClr val="002E97"/>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98921895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63</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347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800" dirty="0">
                <a:solidFill>
                  <a:srgbClr val="002E97"/>
                </a:solidFill>
                <a:latin typeface="Arial" panose="020B0604020202020204" pitchFamily="34" charset="0"/>
                <a:cs typeface="Arial" panose="020B0604020202020204" pitchFamily="34" charset="0"/>
              </a:rPr>
              <a:t>Geoid Slope Validation Survey of 2017</a:t>
            </a:r>
          </a:p>
        </p:txBody>
      </p:sp>
      <p:sp>
        <p:nvSpPr>
          <p:cNvPr id="5" name="Content Placeholder 2">
            <a:extLst>
              <a:ext uri="{FF2B5EF4-FFF2-40B4-BE49-F238E27FC236}">
                <a16:creationId xmlns:a16="http://schemas.microsoft.com/office/drawing/2014/main" id="{ECD9694E-72E2-4EFA-B7CF-249B136F2BBF}"/>
              </a:ext>
            </a:extLst>
          </p:cNvPr>
          <p:cNvSpPr txBox="1">
            <a:spLocks/>
          </p:cNvSpPr>
          <p:nvPr/>
        </p:nvSpPr>
        <p:spPr>
          <a:xfrm>
            <a:off x="444229" y="995635"/>
            <a:ext cx="8229601" cy="3834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altLang="en-US" sz="2400" u="sng" dirty="0">
                <a:solidFill>
                  <a:srgbClr val="002E97"/>
                </a:solidFill>
              </a:rPr>
              <a:t>GPS</a:t>
            </a:r>
            <a:r>
              <a:rPr lang="en-US" altLang="en-US" sz="2400" dirty="0">
                <a:solidFill>
                  <a:srgbClr val="002E97"/>
                </a:solidFill>
              </a:rPr>
              <a:t>: </a:t>
            </a:r>
            <a:r>
              <a:rPr lang="en-US" altLang="en-US" sz="1800" dirty="0">
                <a:solidFill>
                  <a:srgbClr val="002E97"/>
                </a:solidFill>
              </a:rPr>
              <a:t>20 identical units, 2 teams, 24 and 16 hour sessions on each mark.  </a:t>
            </a:r>
          </a:p>
          <a:p>
            <a:pPr lvl="1" algn="l" hangingPunct="1"/>
            <a:r>
              <a:rPr lang="en-US" altLang="en-US" sz="1600" dirty="0">
                <a:solidFill>
                  <a:srgbClr val="002E97"/>
                </a:solidFill>
              </a:rPr>
              <a:t>Trimble Zephyr Antennae and Trimble NetR5, NetR9, 5700 Receivers</a:t>
            </a:r>
          </a:p>
          <a:p>
            <a:pPr lvl="1" algn="l" hangingPunct="1"/>
            <a:endParaRPr lang="en-US" altLang="en-US" sz="1600" dirty="0">
              <a:solidFill>
                <a:srgbClr val="002E97"/>
              </a:solidFill>
            </a:endParaRPr>
          </a:p>
          <a:p>
            <a:pPr algn="l" hangingPunct="1"/>
            <a:r>
              <a:rPr lang="en-US" altLang="en-US" sz="2400" u="sng" dirty="0">
                <a:solidFill>
                  <a:srgbClr val="002E97"/>
                </a:solidFill>
              </a:rPr>
              <a:t>Leveling</a:t>
            </a:r>
            <a:r>
              <a:rPr lang="en-US" altLang="en-US" sz="2400" dirty="0">
                <a:solidFill>
                  <a:srgbClr val="002E97"/>
                </a:solidFill>
              </a:rPr>
              <a:t>:</a:t>
            </a:r>
            <a:r>
              <a:rPr lang="en-US" altLang="en-US" sz="1800" dirty="0">
                <a:solidFill>
                  <a:srgbClr val="002E97"/>
                </a:solidFill>
              </a:rPr>
              <a:t> 1</a:t>
            </a:r>
            <a:r>
              <a:rPr lang="en-US" altLang="en-US" sz="1800" baseline="30000" dirty="0">
                <a:solidFill>
                  <a:srgbClr val="002E97"/>
                </a:solidFill>
              </a:rPr>
              <a:t>st</a:t>
            </a:r>
            <a:r>
              <a:rPr lang="en-US" altLang="en-US" sz="1800" dirty="0">
                <a:solidFill>
                  <a:srgbClr val="002E97"/>
                </a:solidFill>
              </a:rPr>
              <a:t> order, class II, digital barcode leveling</a:t>
            </a:r>
          </a:p>
          <a:p>
            <a:pPr lvl="1" algn="l" hangingPunct="1"/>
            <a:r>
              <a:rPr lang="en-US" altLang="en-US" sz="1600" dirty="0">
                <a:solidFill>
                  <a:srgbClr val="002E97"/>
                </a:solidFill>
              </a:rPr>
              <a:t>Due to tie marks some of the leveling will be 2</a:t>
            </a:r>
            <a:r>
              <a:rPr lang="en-US" altLang="en-US" sz="1600" baseline="30000" dirty="0">
                <a:solidFill>
                  <a:srgbClr val="002E97"/>
                </a:solidFill>
              </a:rPr>
              <a:t>nd</a:t>
            </a:r>
            <a:r>
              <a:rPr lang="en-US" altLang="en-US" sz="1600" dirty="0">
                <a:solidFill>
                  <a:srgbClr val="002E97"/>
                </a:solidFill>
              </a:rPr>
              <a:t> order</a:t>
            </a:r>
          </a:p>
          <a:p>
            <a:pPr lvl="1" algn="l" hangingPunct="1"/>
            <a:endParaRPr lang="en-US" altLang="en-US" sz="1600" dirty="0">
              <a:solidFill>
                <a:srgbClr val="002E97"/>
              </a:solidFill>
            </a:endParaRPr>
          </a:p>
          <a:p>
            <a:pPr algn="l" hangingPunct="1"/>
            <a:r>
              <a:rPr lang="en-US" altLang="en-US" sz="2400" u="sng" dirty="0">
                <a:solidFill>
                  <a:srgbClr val="002E97"/>
                </a:solidFill>
              </a:rPr>
              <a:t>Gravity</a:t>
            </a:r>
            <a:r>
              <a:rPr lang="en-US" altLang="en-US" sz="2400" dirty="0">
                <a:solidFill>
                  <a:srgbClr val="002E97"/>
                </a:solidFill>
              </a:rPr>
              <a:t>: </a:t>
            </a:r>
            <a:r>
              <a:rPr lang="en-US" altLang="en-US" sz="1800" dirty="0">
                <a:solidFill>
                  <a:srgbClr val="002E97"/>
                </a:solidFill>
              </a:rPr>
              <a:t>Absolute gravity and vertical gravity gradients are measured on each bench mark.  Aerial gravity from GRAV-D collected for the project area.</a:t>
            </a:r>
          </a:p>
          <a:p>
            <a:pPr algn="l" hangingPunct="1"/>
            <a:endParaRPr lang="en-US" altLang="en-US" sz="1800" dirty="0">
              <a:solidFill>
                <a:srgbClr val="002E97"/>
              </a:solidFill>
            </a:endParaRPr>
          </a:p>
          <a:p>
            <a:pPr algn="l" hangingPunct="1"/>
            <a:r>
              <a:rPr lang="en-US" altLang="en-US" sz="2400" u="sng" dirty="0">
                <a:solidFill>
                  <a:srgbClr val="002E97"/>
                </a:solidFill>
              </a:rPr>
              <a:t>DOV</a:t>
            </a:r>
            <a:r>
              <a:rPr lang="en-US" altLang="en-US" sz="2400" dirty="0">
                <a:solidFill>
                  <a:srgbClr val="002E97"/>
                </a:solidFill>
              </a:rPr>
              <a:t>: </a:t>
            </a:r>
            <a:r>
              <a:rPr lang="en-US" altLang="en-US" sz="1800" dirty="0">
                <a:solidFill>
                  <a:srgbClr val="002E97"/>
                </a:solidFill>
              </a:rPr>
              <a:t>ETH Zurich CODIAC zenith camera system is being used to measure the DOV</a:t>
            </a:r>
          </a:p>
        </p:txBody>
      </p:sp>
    </p:spTree>
    <p:extLst>
      <p:ext uri="{BB962C8B-B14F-4D97-AF65-F5344CB8AC3E}">
        <p14:creationId xmlns:p14="http://schemas.microsoft.com/office/powerpoint/2010/main" val="1430264242"/>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64</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347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800" dirty="0">
                <a:solidFill>
                  <a:srgbClr val="002E97"/>
                </a:solidFill>
                <a:latin typeface="Arial" panose="020B0604020202020204" pitchFamily="34" charset="0"/>
                <a:cs typeface="Arial" panose="020B0604020202020204" pitchFamily="34" charset="0"/>
              </a:rPr>
              <a:t>GPS Survey</a:t>
            </a:r>
          </a:p>
        </p:txBody>
      </p:sp>
      <p:grpSp>
        <p:nvGrpSpPr>
          <p:cNvPr id="3" name="Group 2">
            <a:extLst>
              <a:ext uri="{FF2B5EF4-FFF2-40B4-BE49-F238E27FC236}">
                <a16:creationId xmlns:a16="http://schemas.microsoft.com/office/drawing/2014/main" id="{3675F0B7-3C10-485C-A9B1-5D4EC4822ADD}"/>
              </a:ext>
            </a:extLst>
          </p:cNvPr>
          <p:cNvGrpSpPr/>
          <p:nvPr/>
        </p:nvGrpSpPr>
        <p:grpSpPr>
          <a:xfrm>
            <a:off x="799206" y="986912"/>
            <a:ext cx="7545588" cy="3917272"/>
            <a:chOff x="439272" y="989757"/>
            <a:chExt cx="7545588" cy="3917272"/>
          </a:xfrm>
        </p:grpSpPr>
        <p:pic>
          <p:nvPicPr>
            <p:cNvPr id="4" name="Picture 1">
              <a:extLst>
                <a:ext uri="{FF2B5EF4-FFF2-40B4-BE49-F238E27FC236}">
                  <a16:creationId xmlns:a16="http://schemas.microsoft.com/office/drawing/2014/main" id="{FC05F633-5FF0-4E87-8D01-36884FE89A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272" y="992977"/>
              <a:ext cx="2517213" cy="188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7CD1498D-9FE5-4A7E-B045-836995CEFCA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6485" y="992977"/>
              <a:ext cx="2511814" cy="188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1D886C45-3B9E-4D34-8DDF-84C0E126C5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8299" y="989757"/>
              <a:ext cx="2516561" cy="188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575A4EBC-458A-4CAD-B4AF-8E13FBDCE89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272" y="2884107"/>
              <a:ext cx="7545588" cy="2022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3">
            <a:extLst>
              <a:ext uri="{FF2B5EF4-FFF2-40B4-BE49-F238E27FC236}">
                <a16:creationId xmlns:a16="http://schemas.microsoft.com/office/drawing/2014/main" id="{2D17BA37-D560-488F-9EE9-1AED07AEDC5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987124"/>
            <a:ext cx="4550795" cy="341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760DF2CD-11A8-4A81-98B5-588CA3098CF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1" y="986912"/>
            <a:ext cx="4572000" cy="342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2390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65</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347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800" dirty="0">
                <a:solidFill>
                  <a:srgbClr val="002E97"/>
                </a:solidFill>
                <a:latin typeface="Arial" panose="020B0604020202020204" pitchFamily="34" charset="0"/>
                <a:cs typeface="Arial" panose="020B0604020202020204" pitchFamily="34" charset="0"/>
              </a:rPr>
              <a:t>GPS Survey Mark GSVS101</a:t>
            </a:r>
          </a:p>
        </p:txBody>
      </p:sp>
      <p:pic>
        <p:nvPicPr>
          <p:cNvPr id="4" name="Picture 1">
            <a:extLst>
              <a:ext uri="{FF2B5EF4-FFF2-40B4-BE49-F238E27FC236}">
                <a16:creationId xmlns:a16="http://schemas.microsoft.com/office/drawing/2014/main" id="{3C8CAFD3-FB1A-44E9-9536-031E47E49A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0039" y="2934085"/>
            <a:ext cx="2805954" cy="210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17A4C325-7B32-406F-8FC0-FD22223539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0039" y="848124"/>
            <a:ext cx="2805953" cy="210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78296758-2C35-48AA-AACF-F75F341BCAF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55568" y="854155"/>
            <a:ext cx="3300926" cy="421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514647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66</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3479"/>
            <a:ext cx="9143999" cy="9160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800" dirty="0">
                <a:solidFill>
                  <a:srgbClr val="002E97"/>
                </a:solidFill>
                <a:latin typeface="Arial" panose="020B0604020202020204" pitchFamily="34" charset="0"/>
                <a:cs typeface="Arial" panose="020B0604020202020204" pitchFamily="34" charset="0"/>
              </a:rPr>
              <a:t>GPS Survey Mark GSVS101</a:t>
            </a:r>
          </a:p>
          <a:p>
            <a:pPr hangingPunct="1"/>
            <a:r>
              <a:rPr lang="en-US" altLang="en-US" sz="2000" dirty="0">
                <a:solidFill>
                  <a:srgbClr val="002E97"/>
                </a:solidFill>
                <a:latin typeface="Arial" panose="020B0604020202020204" pitchFamily="34" charset="0"/>
                <a:cs typeface="Arial" panose="020B0604020202020204" pitchFamily="34" charset="0"/>
              </a:rPr>
              <a:t>Obstruction Analysis</a:t>
            </a:r>
          </a:p>
        </p:txBody>
      </p:sp>
      <p:pic>
        <p:nvPicPr>
          <p:cNvPr id="7" name="Picture 1">
            <a:extLst>
              <a:ext uri="{FF2B5EF4-FFF2-40B4-BE49-F238E27FC236}">
                <a16:creationId xmlns:a16="http://schemas.microsoft.com/office/drawing/2014/main" id="{6C455262-E96B-41E9-B870-3D18CB577E3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820" y="945602"/>
            <a:ext cx="2124967" cy="190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13543569-6B6F-4ABC-A6BA-9B817851AF8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4787" y="1229571"/>
            <a:ext cx="38814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AED6F450-1B8A-4D15-8827-07D7817D8F7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9518" y="2879077"/>
            <a:ext cx="2124967" cy="195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A1B37F9B-6313-4FC1-93B8-48AFF1A178D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36225" y="2377943"/>
            <a:ext cx="2724405" cy="239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544823"/>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67</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3479"/>
            <a:ext cx="9143999" cy="5023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800" dirty="0">
                <a:solidFill>
                  <a:srgbClr val="002E97"/>
                </a:solidFill>
                <a:latin typeface="Arial" panose="020B0604020202020204" pitchFamily="34" charset="0"/>
                <a:cs typeface="Arial" panose="020B0604020202020204" pitchFamily="34" charset="0"/>
              </a:rPr>
              <a:t>GPS Survey Mark GSVS075</a:t>
            </a:r>
            <a:endParaRPr lang="en-US" altLang="en-US" sz="2000" dirty="0">
              <a:solidFill>
                <a:srgbClr val="002E97"/>
              </a:solidFill>
              <a:latin typeface="Arial" panose="020B0604020202020204" pitchFamily="34" charset="0"/>
              <a:cs typeface="Arial" panose="020B0604020202020204" pitchFamily="34" charset="0"/>
            </a:endParaRPr>
          </a:p>
        </p:txBody>
      </p:sp>
      <p:pic>
        <p:nvPicPr>
          <p:cNvPr id="12" name="Picture 5">
            <a:extLst>
              <a:ext uri="{FF2B5EF4-FFF2-40B4-BE49-F238E27FC236}">
                <a16:creationId xmlns:a16="http://schemas.microsoft.com/office/drawing/2014/main" id="{39971E62-AEA2-47DB-981B-2DDF935F5FF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897" y="815788"/>
            <a:ext cx="2632648" cy="197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107AD972-66BF-4BA3-A898-67DA5940FA9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157" y="1353364"/>
            <a:ext cx="3837239" cy="287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DD62013F-670F-40A8-8150-E56BD3A3BEB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897" y="2794602"/>
            <a:ext cx="2632648" cy="19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E130E08E-5669-47A5-AB8F-681390AC035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43545" y="1956278"/>
            <a:ext cx="2055612" cy="214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958020"/>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68</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3479"/>
            <a:ext cx="9143999" cy="9160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800" dirty="0">
                <a:solidFill>
                  <a:srgbClr val="002E97"/>
                </a:solidFill>
                <a:latin typeface="Arial" panose="020B0604020202020204" pitchFamily="34" charset="0"/>
                <a:cs typeface="Arial" panose="020B0604020202020204" pitchFamily="34" charset="0"/>
              </a:rPr>
              <a:t>GPS Survey Mark GSVS101</a:t>
            </a:r>
          </a:p>
          <a:p>
            <a:pPr hangingPunct="1"/>
            <a:r>
              <a:rPr lang="en-US" altLang="en-US" sz="2000" dirty="0">
                <a:solidFill>
                  <a:srgbClr val="002E97"/>
                </a:solidFill>
                <a:latin typeface="Arial" panose="020B0604020202020204" pitchFamily="34" charset="0"/>
                <a:cs typeface="Arial" panose="020B0604020202020204" pitchFamily="34" charset="0"/>
              </a:rPr>
              <a:t>Obstruction Analysis</a:t>
            </a:r>
          </a:p>
        </p:txBody>
      </p:sp>
      <p:pic>
        <p:nvPicPr>
          <p:cNvPr id="12" name="Picture 11">
            <a:extLst>
              <a:ext uri="{FF2B5EF4-FFF2-40B4-BE49-F238E27FC236}">
                <a16:creationId xmlns:a16="http://schemas.microsoft.com/office/drawing/2014/main" id="{6D254222-2596-490C-AF8F-D4F94D723B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 y="1229571"/>
            <a:ext cx="2181639" cy="179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7FF4B13F-F3D1-4995-9207-D6915C08207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2259" y="2187404"/>
            <a:ext cx="2044542" cy="172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a:extLst>
              <a:ext uri="{FF2B5EF4-FFF2-40B4-BE49-F238E27FC236}">
                <a16:creationId xmlns:a16="http://schemas.microsoft.com/office/drawing/2014/main" id="{A9F32C43-32B9-4117-9826-9AD40464F49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8838" y="1229571"/>
            <a:ext cx="4056063"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a:extLst>
              <a:ext uri="{FF2B5EF4-FFF2-40B4-BE49-F238E27FC236}">
                <a16:creationId xmlns:a16="http://schemas.microsoft.com/office/drawing/2014/main" id="{BC745EF3-58E9-48C9-978F-DAF5BB4E22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199" y="3030072"/>
            <a:ext cx="2213564" cy="200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178827"/>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69</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347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800" dirty="0">
                <a:solidFill>
                  <a:srgbClr val="002E97"/>
                </a:solidFill>
                <a:latin typeface="Arial" panose="020B0604020202020204" pitchFamily="34" charset="0"/>
                <a:cs typeface="Arial" panose="020B0604020202020204" pitchFamily="34" charset="0"/>
              </a:rPr>
              <a:t>Geoid Slope Validation Survey of 2017</a:t>
            </a:r>
          </a:p>
        </p:txBody>
      </p:sp>
      <p:pic>
        <p:nvPicPr>
          <p:cNvPr id="4" name="Picture 3">
            <a:extLst>
              <a:ext uri="{FF2B5EF4-FFF2-40B4-BE49-F238E27FC236}">
                <a16:creationId xmlns:a16="http://schemas.microsoft.com/office/drawing/2014/main" id="{E7B2D1C9-3437-4817-8D6B-58A76960D457}"/>
              </a:ext>
            </a:extLst>
          </p:cNvPr>
          <p:cNvPicPr>
            <a:picLocks noChangeAspect="1"/>
          </p:cNvPicPr>
          <p:nvPr/>
        </p:nvPicPr>
        <p:blipFill rotWithShape="1">
          <a:blip r:embed="rId4">
            <a:extLst>
              <a:ext uri="{28A0092B-C50C-407E-A947-70E740481C1C}">
                <a14:useLocalDpi xmlns:a14="http://schemas.microsoft.com/office/drawing/2010/main" val="0"/>
              </a:ext>
            </a:extLst>
          </a:blip>
          <a:srcRect t="7048" r="52255"/>
          <a:stretch/>
        </p:blipFill>
        <p:spPr bwMode="auto">
          <a:xfrm>
            <a:off x="11112" y="851045"/>
            <a:ext cx="4031970" cy="429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5A93349-AC9B-43EC-A6D5-859D12A94240}"/>
              </a:ext>
            </a:extLst>
          </p:cNvPr>
          <p:cNvPicPr>
            <a:picLocks noChangeAspect="1"/>
          </p:cNvPicPr>
          <p:nvPr/>
        </p:nvPicPr>
        <p:blipFill rotWithShape="1">
          <a:blip r:embed="rId5"/>
          <a:srcRect t="24628" r="34201" b="3192"/>
          <a:stretch/>
        </p:blipFill>
        <p:spPr>
          <a:xfrm>
            <a:off x="5100920" y="3056442"/>
            <a:ext cx="2780550" cy="2087058"/>
          </a:xfrm>
          <a:prstGeom prst="rect">
            <a:avLst/>
          </a:prstGeom>
          <a:ln w="19050">
            <a:solidFill>
              <a:schemeClr val="tx1">
                <a:lumMod val="95000"/>
                <a:lumOff val="5000"/>
              </a:schemeClr>
            </a:solidFill>
          </a:ln>
        </p:spPr>
      </p:pic>
      <p:pic>
        <p:nvPicPr>
          <p:cNvPr id="6" name="Picture 5">
            <a:extLst>
              <a:ext uri="{FF2B5EF4-FFF2-40B4-BE49-F238E27FC236}">
                <a16:creationId xmlns:a16="http://schemas.microsoft.com/office/drawing/2014/main" id="{061F0FCE-C355-45B4-A910-0BED58079914}"/>
              </a:ext>
            </a:extLst>
          </p:cNvPr>
          <p:cNvPicPr>
            <a:picLocks noChangeAspect="1"/>
          </p:cNvPicPr>
          <p:nvPr/>
        </p:nvPicPr>
        <p:blipFill>
          <a:blip r:embed="rId6"/>
          <a:stretch>
            <a:fillRect/>
          </a:stretch>
        </p:blipFill>
        <p:spPr>
          <a:xfrm>
            <a:off x="3221131" y="1240342"/>
            <a:ext cx="5732463" cy="1816100"/>
          </a:xfrm>
          <a:prstGeom prst="rect">
            <a:avLst/>
          </a:prstGeom>
          <a:ln w="19050">
            <a:solidFill>
              <a:schemeClr val="tx1">
                <a:lumMod val="95000"/>
                <a:lumOff val="5000"/>
              </a:schemeClr>
            </a:solidFill>
          </a:ln>
        </p:spPr>
      </p:pic>
    </p:spTree>
    <p:extLst>
      <p:ext uri="{BB962C8B-B14F-4D97-AF65-F5344CB8AC3E}">
        <p14:creationId xmlns:p14="http://schemas.microsoft.com/office/powerpoint/2010/main" val="4137739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7</a:t>
            </a:fld>
            <a:endParaRPr lang="en-US"/>
          </a:p>
        </p:txBody>
      </p:sp>
      <p:sp>
        <p:nvSpPr>
          <p:cNvPr id="3" name="TextBox 1">
            <a:extLst>
              <a:ext uri="{FF2B5EF4-FFF2-40B4-BE49-F238E27FC236}">
                <a16:creationId xmlns:a16="http://schemas.microsoft.com/office/drawing/2014/main" id="{AFB88738-8135-4912-8B24-A5F75254BC3E}"/>
              </a:ext>
            </a:extLst>
          </p:cNvPr>
          <p:cNvSpPr txBox="1"/>
          <p:nvPr/>
        </p:nvSpPr>
        <p:spPr>
          <a:xfrm>
            <a:off x="903848" y="425049"/>
            <a:ext cx="733630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dirty="0">
                <a:solidFill>
                  <a:srgbClr val="002E97"/>
                </a:solidFill>
                <a:latin typeface="Arial" panose="020B0604020202020204" pitchFamily="34" charset="0"/>
                <a:cs typeface="Arial" panose="020B0604020202020204" pitchFamily="34" charset="0"/>
              </a:rPr>
              <a:t>NGS Resources</a:t>
            </a:r>
            <a:r>
              <a:rPr lang="en-US" sz="3200" dirty="0">
                <a:solidFill>
                  <a:srgbClr val="002E97"/>
                </a:solidFill>
                <a:latin typeface="Arial" panose="020B0604020202020204" pitchFamily="34" charset="0"/>
                <a:cs typeface="Arial" panose="020B0604020202020204" pitchFamily="34" charset="0"/>
              </a:rPr>
              <a:t> – NGS Training Center</a:t>
            </a:r>
            <a:endParaRPr sz="3200" dirty="0">
              <a:solidFill>
                <a:srgbClr val="002E97"/>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C2A8E748-D790-48FE-A808-5F4CF654A706}"/>
              </a:ext>
            </a:extLst>
          </p:cNvPr>
          <p:cNvSpPr txBox="1"/>
          <p:nvPr/>
        </p:nvSpPr>
        <p:spPr>
          <a:xfrm>
            <a:off x="1577110" y="4638695"/>
            <a:ext cx="5989779"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https://geodesy.noaa.gov/web/science_edu/training/</a:t>
            </a:r>
          </a:p>
        </p:txBody>
      </p:sp>
      <p:pic>
        <p:nvPicPr>
          <p:cNvPr id="5" name="Picture 4">
            <a:extLst>
              <a:ext uri="{FF2B5EF4-FFF2-40B4-BE49-F238E27FC236}">
                <a16:creationId xmlns:a16="http://schemas.microsoft.com/office/drawing/2014/main" id="{C81916AC-62BF-4F91-A6E0-726648135081}"/>
              </a:ext>
            </a:extLst>
          </p:cNvPr>
          <p:cNvPicPr>
            <a:picLocks noChangeAspect="1"/>
          </p:cNvPicPr>
          <p:nvPr/>
        </p:nvPicPr>
        <p:blipFill>
          <a:blip r:embed="rId3"/>
          <a:stretch>
            <a:fillRect/>
          </a:stretch>
        </p:blipFill>
        <p:spPr>
          <a:xfrm>
            <a:off x="1985953" y="1009824"/>
            <a:ext cx="5172094" cy="2517994"/>
          </a:xfrm>
          <a:prstGeom prst="rect">
            <a:avLst/>
          </a:prstGeom>
        </p:spPr>
      </p:pic>
      <p:pic>
        <p:nvPicPr>
          <p:cNvPr id="7" name="Picture 6">
            <a:extLst>
              <a:ext uri="{FF2B5EF4-FFF2-40B4-BE49-F238E27FC236}">
                <a16:creationId xmlns:a16="http://schemas.microsoft.com/office/drawing/2014/main" id="{9CED6CA2-B08A-46DC-B9AD-3A1CEAAFE0C1}"/>
              </a:ext>
            </a:extLst>
          </p:cNvPr>
          <p:cNvPicPr>
            <a:picLocks noChangeAspect="1"/>
          </p:cNvPicPr>
          <p:nvPr/>
        </p:nvPicPr>
        <p:blipFill>
          <a:blip r:embed="rId4"/>
          <a:stretch>
            <a:fillRect/>
          </a:stretch>
        </p:blipFill>
        <p:spPr>
          <a:xfrm>
            <a:off x="394586" y="2340715"/>
            <a:ext cx="4312443" cy="2297980"/>
          </a:xfrm>
          <a:prstGeom prst="rect">
            <a:avLst/>
          </a:prstGeom>
        </p:spPr>
      </p:pic>
    </p:spTree>
    <p:extLst>
      <p:ext uri="{BB962C8B-B14F-4D97-AF65-F5344CB8AC3E}">
        <p14:creationId xmlns:p14="http://schemas.microsoft.com/office/powerpoint/2010/main" val="3907920549"/>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70</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347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800" dirty="0">
                <a:solidFill>
                  <a:srgbClr val="002E97"/>
                </a:solidFill>
                <a:latin typeface="Arial" panose="020B0604020202020204" pitchFamily="34" charset="0"/>
                <a:cs typeface="Arial" panose="020B0604020202020204" pitchFamily="34" charset="0"/>
              </a:rPr>
              <a:t>Leveling Survey</a:t>
            </a:r>
          </a:p>
        </p:txBody>
      </p:sp>
      <p:pic>
        <p:nvPicPr>
          <p:cNvPr id="4" name="Picture 6">
            <a:extLst>
              <a:ext uri="{FF2B5EF4-FFF2-40B4-BE49-F238E27FC236}">
                <a16:creationId xmlns:a16="http://schemas.microsoft.com/office/drawing/2014/main" id="{A6341CA0-DB5C-4823-A0C0-69259AC0E3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462"/>
          <a:stretch/>
        </p:blipFill>
        <p:spPr bwMode="auto">
          <a:xfrm>
            <a:off x="0" y="1080953"/>
            <a:ext cx="3435926" cy="360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1A0F811-0A3E-4ED3-9775-59224E72E70D}"/>
              </a:ext>
            </a:extLst>
          </p:cNvPr>
          <p:cNvPicPr>
            <a:picLocks noChangeAspect="1"/>
          </p:cNvPicPr>
          <p:nvPr/>
        </p:nvPicPr>
        <p:blipFill>
          <a:blip r:embed="rId5" cstate="print">
            <a:extLst>
              <a:ext uri="{28A0092B-C50C-407E-A947-70E740481C1C}">
                <a14:useLocalDpi xmlns:a14="http://schemas.microsoft.com/office/drawing/2010/main" val="0"/>
              </a:ext>
            </a:extLst>
          </a:blip>
          <a:srcRect l="25488"/>
          <a:stretch>
            <a:fillRect/>
          </a:stretch>
        </p:blipFill>
        <p:spPr bwMode="auto">
          <a:xfrm>
            <a:off x="5559843" y="1075826"/>
            <a:ext cx="3584157" cy="360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8A6BE6FB-2750-4364-A9DA-0F306DFE5579}"/>
              </a:ext>
            </a:extLst>
          </p:cNvPr>
          <p:cNvPicPr>
            <a:picLocks noChangeAspect="1"/>
          </p:cNvPicPr>
          <p:nvPr/>
        </p:nvPicPr>
        <p:blipFill>
          <a:blip r:embed="rId6" cstate="print">
            <a:extLst>
              <a:ext uri="{28A0092B-C50C-407E-A947-70E740481C1C}">
                <a14:useLocalDpi xmlns:a14="http://schemas.microsoft.com/office/drawing/2010/main" val="0"/>
              </a:ext>
            </a:extLst>
          </a:blip>
          <a:srcRect l="11478" r="38213"/>
          <a:stretch>
            <a:fillRect/>
          </a:stretch>
        </p:blipFill>
        <p:spPr bwMode="auto">
          <a:xfrm>
            <a:off x="3130054" y="1075826"/>
            <a:ext cx="2420307" cy="360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5738282"/>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71</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347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800" dirty="0">
                <a:solidFill>
                  <a:srgbClr val="002E97"/>
                </a:solidFill>
                <a:latin typeface="Arial" panose="020B0604020202020204" pitchFamily="34" charset="0"/>
                <a:cs typeface="Arial" panose="020B0604020202020204" pitchFamily="34" charset="0"/>
              </a:rPr>
              <a:t>Leveling Survey</a:t>
            </a:r>
          </a:p>
        </p:txBody>
      </p:sp>
      <p:pic>
        <p:nvPicPr>
          <p:cNvPr id="7" name="Picture 3">
            <a:extLst>
              <a:ext uri="{FF2B5EF4-FFF2-40B4-BE49-F238E27FC236}">
                <a16:creationId xmlns:a16="http://schemas.microsoft.com/office/drawing/2014/main" id="{DE9491D2-6DED-4DE5-828B-B6443B0BDC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469"/>
          <a:stretch/>
        </p:blipFill>
        <p:spPr bwMode="auto">
          <a:xfrm>
            <a:off x="0" y="1036573"/>
            <a:ext cx="4137287" cy="400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D87E5257-D7D2-49C8-A4E9-10557876409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7287" y="1579418"/>
            <a:ext cx="4612992" cy="345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2846CE30-7DFB-4E51-861B-AA589C0B9F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2546" y="854155"/>
            <a:ext cx="2269099" cy="195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4330"/>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72</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347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800" dirty="0">
                <a:solidFill>
                  <a:srgbClr val="002E97"/>
                </a:solidFill>
                <a:latin typeface="Arial" panose="020B0604020202020204" pitchFamily="34" charset="0"/>
                <a:cs typeface="Arial" panose="020B0604020202020204" pitchFamily="34" charset="0"/>
              </a:rPr>
              <a:t>Leveling Survey</a:t>
            </a:r>
          </a:p>
        </p:txBody>
      </p:sp>
      <p:pic>
        <p:nvPicPr>
          <p:cNvPr id="4" name="Picture 3">
            <a:extLst>
              <a:ext uri="{FF2B5EF4-FFF2-40B4-BE49-F238E27FC236}">
                <a16:creationId xmlns:a16="http://schemas.microsoft.com/office/drawing/2014/main" id="{59F4B441-DDB1-480E-A9DB-A79E24A2A748}"/>
              </a:ext>
            </a:extLst>
          </p:cNvPr>
          <p:cNvPicPr>
            <a:picLocks noChangeAspect="1"/>
          </p:cNvPicPr>
          <p:nvPr/>
        </p:nvPicPr>
        <p:blipFill>
          <a:blip r:embed="rId4">
            <a:extLst>
              <a:ext uri="{28A0092B-C50C-407E-A947-70E740481C1C}">
                <a14:useLocalDpi xmlns:a14="http://schemas.microsoft.com/office/drawing/2010/main" val="0"/>
              </a:ext>
            </a:extLst>
          </a:blip>
          <a:srcRect l="40050" t="449"/>
          <a:stretch>
            <a:fillRect/>
          </a:stretch>
        </p:blipFill>
        <p:spPr bwMode="auto">
          <a:xfrm>
            <a:off x="4213412" y="831905"/>
            <a:ext cx="4209406" cy="393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7542B850-0191-45EF-B5E3-E641C1CC023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30" y="854155"/>
            <a:ext cx="4043082" cy="227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F5A6C0EF-58C9-433A-856D-DB6A5DA8C04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3497" y="2507876"/>
            <a:ext cx="3513475" cy="263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5555338"/>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73</a:t>
            </a:fld>
            <a:endParaRPr lang="en-US"/>
          </a:p>
        </p:txBody>
      </p:sp>
      <p:sp>
        <p:nvSpPr>
          <p:cNvPr id="8" name="Title 1">
            <a:extLst>
              <a:ext uri="{FF2B5EF4-FFF2-40B4-BE49-F238E27FC236}">
                <a16:creationId xmlns:a16="http://schemas.microsoft.com/office/drawing/2014/main" id="{CBF09388-6CE2-46B9-A937-7DD5826D509C}"/>
              </a:ext>
            </a:extLst>
          </p:cNvPr>
          <p:cNvSpPr txBox="1">
            <a:spLocks/>
          </p:cNvSpPr>
          <p:nvPr/>
        </p:nvSpPr>
        <p:spPr>
          <a:xfrm>
            <a:off x="1" y="31347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800" dirty="0">
                <a:solidFill>
                  <a:srgbClr val="002E97"/>
                </a:solidFill>
                <a:latin typeface="Arial" panose="020B0604020202020204" pitchFamily="34" charset="0"/>
                <a:cs typeface="Arial" panose="020B0604020202020204" pitchFamily="34" charset="0"/>
              </a:rPr>
              <a:t>Geoid Slope Validation Survey of 2017 Results</a:t>
            </a:r>
          </a:p>
        </p:txBody>
      </p:sp>
      <p:sp>
        <p:nvSpPr>
          <p:cNvPr id="3" name="Rectangle 2">
            <a:extLst>
              <a:ext uri="{FF2B5EF4-FFF2-40B4-BE49-F238E27FC236}">
                <a16:creationId xmlns:a16="http://schemas.microsoft.com/office/drawing/2014/main" id="{8747C5CD-A70F-47C3-87CE-D1ABFB2779F6}"/>
              </a:ext>
            </a:extLst>
          </p:cNvPr>
          <p:cNvSpPr/>
          <p:nvPr/>
        </p:nvSpPr>
        <p:spPr>
          <a:xfrm>
            <a:off x="80681" y="4023142"/>
            <a:ext cx="7153835" cy="1015663"/>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Literature Cited</a:t>
            </a:r>
          </a:p>
          <a:p>
            <a:r>
              <a:rPr lang="en-US" sz="1400" dirty="0">
                <a:solidFill>
                  <a:srgbClr val="002E97"/>
                </a:solidFill>
                <a:latin typeface="Times New Roman" panose="02020603050405020304" pitchFamily="18" charset="0"/>
                <a:cs typeface="Times New Roman" panose="02020603050405020304" pitchFamily="18" charset="0"/>
              </a:rPr>
              <a:t>van </a:t>
            </a:r>
            <a:r>
              <a:rPr lang="en-US" sz="1400" dirty="0" err="1">
                <a:solidFill>
                  <a:srgbClr val="002E97"/>
                </a:solidFill>
                <a:latin typeface="Times New Roman" panose="02020603050405020304" pitchFamily="18" charset="0"/>
                <a:cs typeface="Times New Roman" panose="02020603050405020304" pitchFamily="18" charset="0"/>
              </a:rPr>
              <a:t>Westrum</a:t>
            </a:r>
            <a:r>
              <a:rPr lang="en-US" sz="1400" dirty="0">
                <a:solidFill>
                  <a:srgbClr val="002E97"/>
                </a:solidFill>
                <a:latin typeface="Times New Roman" panose="02020603050405020304" pitchFamily="18" charset="0"/>
                <a:cs typeface="Times New Roman" panose="02020603050405020304" pitchFamily="18" charset="0"/>
              </a:rPr>
              <a:t>, D., </a:t>
            </a:r>
            <a:r>
              <a:rPr lang="en-US" sz="1400" dirty="0" err="1">
                <a:solidFill>
                  <a:srgbClr val="002E97"/>
                </a:solidFill>
                <a:latin typeface="Times New Roman" panose="02020603050405020304" pitchFamily="18" charset="0"/>
                <a:cs typeface="Times New Roman" panose="02020603050405020304" pitchFamily="18" charset="0"/>
              </a:rPr>
              <a:t>Ahlgren</a:t>
            </a:r>
            <a:r>
              <a:rPr lang="en-US" sz="1400" dirty="0">
                <a:solidFill>
                  <a:srgbClr val="002E97"/>
                </a:solidFill>
                <a:latin typeface="Times New Roman" panose="02020603050405020304" pitchFamily="18" charset="0"/>
                <a:cs typeface="Times New Roman" panose="02020603050405020304" pitchFamily="18" charset="0"/>
              </a:rPr>
              <a:t>, K., Hirt, C., and Guillaume, S. (2021). A Geoid Slope Validation Survey (2017) in the rugged terrain of Colorado, USA. Journal of Geodesy, 95(1). https://doi.org/10.1007/s00190-020-01463-8 </a:t>
            </a:r>
          </a:p>
        </p:txBody>
      </p:sp>
      <p:pic>
        <p:nvPicPr>
          <p:cNvPr id="10" name="Picture 9">
            <a:extLst>
              <a:ext uri="{FF2B5EF4-FFF2-40B4-BE49-F238E27FC236}">
                <a16:creationId xmlns:a16="http://schemas.microsoft.com/office/drawing/2014/main" id="{276D36DC-0D0B-4B84-95E1-12734EC81C66}"/>
              </a:ext>
            </a:extLst>
          </p:cNvPr>
          <p:cNvPicPr>
            <a:picLocks noChangeAspect="1"/>
          </p:cNvPicPr>
          <p:nvPr/>
        </p:nvPicPr>
        <p:blipFill>
          <a:blip r:embed="rId4"/>
          <a:stretch>
            <a:fillRect/>
          </a:stretch>
        </p:blipFill>
        <p:spPr>
          <a:xfrm>
            <a:off x="3381090" y="896470"/>
            <a:ext cx="2381819" cy="3350559"/>
          </a:xfrm>
          <a:prstGeom prst="rect">
            <a:avLst/>
          </a:prstGeom>
        </p:spPr>
      </p:pic>
    </p:spTree>
    <p:extLst>
      <p:ext uri="{BB962C8B-B14F-4D97-AF65-F5344CB8AC3E}">
        <p14:creationId xmlns:p14="http://schemas.microsoft.com/office/powerpoint/2010/main" val="11796946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74</a:t>
            </a:fld>
            <a:endParaRPr lang="en-US"/>
          </a:p>
        </p:txBody>
      </p:sp>
      <p:sp>
        <p:nvSpPr>
          <p:cNvPr id="8" name="Title 1">
            <a:extLst>
              <a:ext uri="{FF2B5EF4-FFF2-40B4-BE49-F238E27FC236}">
                <a16:creationId xmlns:a16="http://schemas.microsoft.com/office/drawing/2014/main" id="{CBF09388-6CE2-46B9-A937-7DD5826D509C}"/>
              </a:ext>
            </a:extLst>
          </p:cNvPr>
          <p:cNvSpPr txBox="1">
            <a:spLocks/>
          </p:cNvSpPr>
          <p:nvPr/>
        </p:nvSpPr>
        <p:spPr>
          <a:xfrm>
            <a:off x="1" y="31347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800" dirty="0">
                <a:solidFill>
                  <a:srgbClr val="002E97"/>
                </a:solidFill>
                <a:latin typeface="Arial" panose="020B0604020202020204" pitchFamily="34" charset="0"/>
                <a:cs typeface="Arial" panose="020B0604020202020204" pitchFamily="34" charset="0"/>
              </a:rPr>
              <a:t>Geoid Slope Validation Survey of 2017 Results</a:t>
            </a:r>
          </a:p>
        </p:txBody>
      </p:sp>
      <p:pic>
        <p:nvPicPr>
          <p:cNvPr id="4" name="Picture 3">
            <a:extLst>
              <a:ext uri="{FF2B5EF4-FFF2-40B4-BE49-F238E27FC236}">
                <a16:creationId xmlns:a16="http://schemas.microsoft.com/office/drawing/2014/main" id="{DBE185B7-A650-46F0-BB03-D4F09A323EF9}"/>
              </a:ext>
            </a:extLst>
          </p:cNvPr>
          <p:cNvPicPr>
            <a:picLocks noChangeAspect="1"/>
          </p:cNvPicPr>
          <p:nvPr/>
        </p:nvPicPr>
        <p:blipFill>
          <a:blip r:embed="rId4"/>
          <a:stretch>
            <a:fillRect/>
          </a:stretch>
        </p:blipFill>
        <p:spPr>
          <a:xfrm>
            <a:off x="1957714" y="854156"/>
            <a:ext cx="4989933" cy="3553850"/>
          </a:xfrm>
          <a:prstGeom prst="rect">
            <a:avLst/>
          </a:prstGeom>
        </p:spPr>
      </p:pic>
      <p:sp>
        <p:nvSpPr>
          <p:cNvPr id="7" name="Rectangle 6">
            <a:extLst>
              <a:ext uri="{FF2B5EF4-FFF2-40B4-BE49-F238E27FC236}">
                <a16:creationId xmlns:a16="http://schemas.microsoft.com/office/drawing/2014/main" id="{9DF77A3C-68AF-4005-A82E-942EE3B2C900}"/>
              </a:ext>
            </a:extLst>
          </p:cNvPr>
          <p:cNvSpPr/>
          <p:nvPr/>
        </p:nvSpPr>
        <p:spPr>
          <a:xfrm>
            <a:off x="255969" y="4408006"/>
            <a:ext cx="8166849" cy="646331"/>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Blue : Observed Difference in gravity (NAVD 88 model and observed absolute)</a:t>
            </a:r>
          </a:p>
          <a:p>
            <a:r>
              <a:rPr lang="en-US" dirty="0">
                <a:solidFill>
                  <a:srgbClr val="002E97"/>
                </a:solidFill>
                <a:latin typeface="Arial" panose="020B0604020202020204" pitchFamily="34" charset="0"/>
                <a:cs typeface="Arial" panose="020B0604020202020204" pitchFamily="34" charset="0"/>
              </a:rPr>
              <a:t>Red : Difference in derived orthometric heights</a:t>
            </a:r>
            <a:endParaRPr lang="en-US" dirty="0">
              <a:solidFill>
                <a:srgbClr val="002E97"/>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25262DAC-7D7E-4FF5-88D7-DF7124B0C276}"/>
              </a:ext>
            </a:extLst>
          </p:cNvPr>
          <p:cNvCxnSpPr/>
          <p:nvPr/>
        </p:nvCxnSpPr>
        <p:spPr>
          <a:xfrm>
            <a:off x="2689412" y="2142565"/>
            <a:ext cx="3532094" cy="0"/>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1" name="Rectangle 10">
            <a:extLst>
              <a:ext uri="{FF2B5EF4-FFF2-40B4-BE49-F238E27FC236}">
                <a16:creationId xmlns:a16="http://schemas.microsoft.com/office/drawing/2014/main" id="{5A101BE8-C090-412C-9375-EDAF8B81CF79}"/>
              </a:ext>
            </a:extLst>
          </p:cNvPr>
          <p:cNvSpPr/>
          <p:nvPr/>
        </p:nvSpPr>
        <p:spPr>
          <a:xfrm>
            <a:off x="1833757" y="3732049"/>
            <a:ext cx="1061843" cy="369332"/>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Durango</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BAB5E11-33A6-4EC3-86C5-2E5F35F2D229}"/>
              </a:ext>
            </a:extLst>
          </p:cNvPr>
          <p:cNvSpPr/>
          <p:nvPr/>
        </p:nvSpPr>
        <p:spPr>
          <a:xfrm>
            <a:off x="6288743" y="3776874"/>
            <a:ext cx="1757080" cy="369332"/>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Walsenburg</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21D82ACB-FAB5-4663-B572-C4C57E12C3C5}"/>
              </a:ext>
            </a:extLst>
          </p:cNvPr>
          <p:cNvSpPr/>
          <p:nvPr/>
        </p:nvSpPr>
        <p:spPr>
          <a:xfrm>
            <a:off x="3841378" y="926009"/>
            <a:ext cx="1757080" cy="369332"/>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Wolf Creek</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18680F34-12C1-4A56-AB78-21C62A525A96}"/>
              </a:ext>
            </a:extLst>
          </p:cNvPr>
          <p:cNvSpPr/>
          <p:nvPr/>
        </p:nvSpPr>
        <p:spPr>
          <a:xfrm>
            <a:off x="4240308" y="3135321"/>
            <a:ext cx="1757080" cy="369332"/>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La </a:t>
            </a:r>
            <a:r>
              <a:rPr lang="en-US" dirty="0" err="1">
                <a:solidFill>
                  <a:srgbClr val="002E97"/>
                </a:solidFill>
                <a:latin typeface="Arial" panose="020B0604020202020204" pitchFamily="34" charset="0"/>
                <a:cs typeface="Arial" panose="020B0604020202020204" pitchFamily="34" charset="0"/>
              </a:rPr>
              <a:t>Veta</a:t>
            </a:r>
            <a:r>
              <a:rPr lang="en-US" dirty="0">
                <a:solidFill>
                  <a:srgbClr val="002E97"/>
                </a:solidFill>
                <a:latin typeface="Arial" panose="020B0604020202020204" pitchFamily="34" charset="0"/>
                <a:cs typeface="Arial" panose="020B0604020202020204" pitchFamily="34" charset="0"/>
              </a:rPr>
              <a:t> Pass</a:t>
            </a:r>
            <a:endParaRPr lang="en-US" dirty="0">
              <a:solidFill>
                <a:srgbClr val="002E9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4967616"/>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75</a:t>
            </a:fld>
            <a:endParaRPr lang="en-US"/>
          </a:p>
        </p:txBody>
      </p:sp>
      <p:sp>
        <p:nvSpPr>
          <p:cNvPr id="8" name="Title 1">
            <a:extLst>
              <a:ext uri="{FF2B5EF4-FFF2-40B4-BE49-F238E27FC236}">
                <a16:creationId xmlns:a16="http://schemas.microsoft.com/office/drawing/2014/main" id="{CBF09388-6CE2-46B9-A937-7DD5826D509C}"/>
              </a:ext>
            </a:extLst>
          </p:cNvPr>
          <p:cNvSpPr txBox="1">
            <a:spLocks/>
          </p:cNvSpPr>
          <p:nvPr/>
        </p:nvSpPr>
        <p:spPr>
          <a:xfrm>
            <a:off x="1" y="31347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800" dirty="0">
                <a:solidFill>
                  <a:srgbClr val="002E97"/>
                </a:solidFill>
                <a:latin typeface="Arial" panose="020B0604020202020204" pitchFamily="34" charset="0"/>
                <a:cs typeface="Arial" panose="020B0604020202020204" pitchFamily="34" charset="0"/>
              </a:rPr>
              <a:t>Geoid Slope Validation Survey Results</a:t>
            </a:r>
          </a:p>
        </p:txBody>
      </p:sp>
      <p:sp>
        <p:nvSpPr>
          <p:cNvPr id="7" name="Rectangle 6">
            <a:extLst>
              <a:ext uri="{FF2B5EF4-FFF2-40B4-BE49-F238E27FC236}">
                <a16:creationId xmlns:a16="http://schemas.microsoft.com/office/drawing/2014/main" id="{9DF77A3C-68AF-4005-A82E-942EE3B2C900}"/>
              </a:ext>
            </a:extLst>
          </p:cNvPr>
          <p:cNvSpPr/>
          <p:nvPr/>
        </p:nvSpPr>
        <p:spPr>
          <a:xfrm>
            <a:off x="249771" y="854155"/>
            <a:ext cx="6761868" cy="4185761"/>
          </a:xfrm>
          <a:prstGeom prst="rect">
            <a:avLst/>
          </a:prstGeom>
        </p:spPr>
        <p:txBody>
          <a:bodyPr wrap="square">
            <a:spAutoFit/>
          </a:bodyPr>
          <a:lstStyle/>
          <a:p>
            <a:r>
              <a:rPr lang="en-US" dirty="0">
                <a:solidFill>
                  <a:srgbClr val="002E97"/>
                </a:solidFill>
                <a:latin typeface="Arial" panose="020B0604020202020204" pitchFamily="34" charset="0"/>
                <a:cs typeface="Arial" panose="020B0604020202020204" pitchFamily="34" charset="0"/>
              </a:rPr>
              <a:t>Two geoid profiles were derived from the GSVS17 observations</a:t>
            </a:r>
          </a:p>
          <a:p>
            <a:pPr lvl="1"/>
            <a:r>
              <a:rPr lang="en-US" dirty="0">
                <a:solidFill>
                  <a:srgbClr val="002E97"/>
                </a:solidFill>
                <a:latin typeface="Arial" panose="020B0604020202020204" pitchFamily="34" charset="0"/>
                <a:cs typeface="Arial" panose="020B0604020202020204" pitchFamily="34" charset="0"/>
              </a:rPr>
              <a:t>One from GPS/spirit leveling</a:t>
            </a:r>
          </a:p>
          <a:p>
            <a:pPr lvl="1"/>
            <a:r>
              <a:rPr lang="en-US" dirty="0">
                <a:solidFill>
                  <a:srgbClr val="002E97"/>
                </a:solidFill>
                <a:latin typeface="Arial" panose="020B0604020202020204" pitchFamily="34" charset="0"/>
                <a:cs typeface="Arial" panose="020B0604020202020204" pitchFamily="34" charset="0"/>
              </a:rPr>
              <a:t>One from Deflection of the Vertical data.</a:t>
            </a:r>
          </a:p>
          <a:p>
            <a:pPr lvl="1"/>
            <a:endParaRPr lang="en-US" dirty="0">
              <a:solidFill>
                <a:srgbClr val="002E97"/>
              </a:solidFill>
              <a:latin typeface="Arial" panose="020B0604020202020204" pitchFamily="34" charset="0"/>
              <a:cs typeface="Arial" panose="020B0604020202020204" pitchFamily="34" charset="0"/>
            </a:endParaRPr>
          </a:p>
          <a:p>
            <a:r>
              <a:rPr lang="en-US" sz="1600" dirty="0">
                <a:solidFill>
                  <a:srgbClr val="002E97"/>
                </a:solidFill>
                <a:latin typeface="Arial" panose="020B0604020202020204" pitchFamily="34" charset="0"/>
                <a:cs typeface="Arial" panose="020B0604020202020204" pitchFamily="34" charset="0"/>
              </a:rPr>
              <a:t>The two independent techniques were found to agree better than +/- 2 cm over the entire 360 km length of the survey at all length scales.</a:t>
            </a:r>
          </a:p>
          <a:p>
            <a:endParaRPr lang="en-US" dirty="0">
              <a:solidFill>
                <a:srgbClr val="002E97"/>
              </a:solidFill>
              <a:latin typeface="Times New Roman" panose="02020603050405020304" pitchFamily="18" charset="0"/>
              <a:cs typeface="Times New Roman" panose="02020603050405020304" pitchFamily="18" charset="0"/>
            </a:endParaRPr>
          </a:p>
          <a:p>
            <a:r>
              <a:rPr lang="en-US" dirty="0">
                <a:solidFill>
                  <a:srgbClr val="002E97"/>
                </a:solidFill>
                <a:latin typeface="Times New Roman" panose="02020603050405020304" pitchFamily="18" charset="0"/>
                <a:cs typeface="Times New Roman" panose="02020603050405020304" pitchFamily="18" charset="0"/>
              </a:rPr>
              <a:t>GSVS11 provided +/- 1 cm differential geoid accuracy at smooth terrain close to the geoid (sea level)</a:t>
            </a:r>
          </a:p>
          <a:p>
            <a:endParaRPr lang="en-US" dirty="0">
              <a:solidFill>
                <a:srgbClr val="002E97"/>
              </a:solidFill>
              <a:latin typeface="Times New Roman" panose="02020603050405020304" pitchFamily="18" charset="0"/>
              <a:cs typeface="Times New Roman" panose="02020603050405020304" pitchFamily="18" charset="0"/>
            </a:endParaRPr>
          </a:p>
          <a:p>
            <a:r>
              <a:rPr lang="en-US" dirty="0">
                <a:solidFill>
                  <a:srgbClr val="002E97"/>
                </a:solidFill>
                <a:latin typeface="Times New Roman" panose="02020603050405020304" pitchFamily="18" charset="0"/>
                <a:cs typeface="Times New Roman" panose="02020603050405020304" pitchFamily="18" charset="0"/>
              </a:rPr>
              <a:t>GSVS14 provided +/- 1-2 cm differential geoid accuracy over a complicated feature like the Mid Continental Rift.</a:t>
            </a:r>
          </a:p>
          <a:p>
            <a:endParaRPr lang="en-US" dirty="0">
              <a:solidFill>
                <a:srgbClr val="002E97"/>
              </a:solidFill>
              <a:latin typeface="Times New Roman" panose="02020603050405020304" pitchFamily="18" charset="0"/>
              <a:cs typeface="Times New Roman" panose="02020603050405020304" pitchFamily="18" charset="0"/>
            </a:endParaRPr>
          </a:p>
          <a:p>
            <a:r>
              <a:rPr lang="en-US" dirty="0">
                <a:solidFill>
                  <a:srgbClr val="002E97"/>
                </a:solidFill>
                <a:latin typeface="Times New Roman" panose="02020603050405020304" pitchFamily="18" charset="0"/>
                <a:cs typeface="Times New Roman" panose="02020603050405020304" pitchFamily="18" charset="0"/>
              </a:rPr>
              <a:t>GSVS17 provided +/- 3-5 cm differential geoid accuracy over high elevation and rugged terrain.</a:t>
            </a:r>
          </a:p>
        </p:txBody>
      </p:sp>
      <p:pic>
        <p:nvPicPr>
          <p:cNvPr id="15" name="Picture 2" descr="C:\BShaw\My_Maps\EsriUC_2015\GSVS14\images\IA_DOV.png">
            <a:extLst>
              <a:ext uri="{FF2B5EF4-FFF2-40B4-BE49-F238E27FC236}">
                <a16:creationId xmlns:a16="http://schemas.microsoft.com/office/drawing/2014/main" id="{30BC002A-F3BA-44FC-AE56-80EF6FDE8F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3456" y="3293714"/>
            <a:ext cx="1870773" cy="1210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C:\BShaw\My_Maps\EsriUC_2015\GSVS14\images\Iowa_elevation_white.png">
            <a:extLst>
              <a:ext uri="{FF2B5EF4-FFF2-40B4-BE49-F238E27FC236}">
                <a16:creationId xmlns:a16="http://schemas.microsoft.com/office/drawing/2014/main" id="{1855DD27-1A45-432C-B278-CA0E5094A7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3456" y="1971148"/>
            <a:ext cx="1870773" cy="132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861210"/>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76</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471630"/>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a:solidFill>
                  <a:srgbClr val="002E97"/>
                </a:solidFill>
                <a:latin typeface="Arial" panose="020B0604020202020204" pitchFamily="34" charset="0"/>
                <a:cs typeface="Arial" panose="020B0604020202020204" pitchFamily="34" charset="0"/>
              </a:rPr>
              <a:t>Maintaining the National Spatial Reference System</a:t>
            </a:r>
          </a:p>
        </p:txBody>
      </p:sp>
      <p:pic>
        <p:nvPicPr>
          <p:cNvPr id="4098" name="Picture 2" descr="https://www.ngs.noaa.gov/CORS/SitePhotos/Required/ctmc/ctmc_monu.jpg">
            <a:extLst>
              <a:ext uri="{FF2B5EF4-FFF2-40B4-BE49-F238E27FC236}">
                <a16:creationId xmlns:a16="http://schemas.microsoft.com/office/drawing/2014/main" id="{FDD09509-58EB-43E9-9912-4B2785EBAD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1367" y="2151530"/>
            <a:ext cx="1935434" cy="14590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DDC9BB3-F8A6-4409-9E86-7E2A9D50C3B7}"/>
              </a:ext>
            </a:extLst>
          </p:cNvPr>
          <p:cNvSpPr txBox="1"/>
          <p:nvPr/>
        </p:nvSpPr>
        <p:spPr>
          <a:xfrm>
            <a:off x="6865930" y="3694179"/>
            <a:ext cx="1706308" cy="11541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CTMC</a:t>
            </a:r>
          </a:p>
          <a:p>
            <a:pPr algn="ctr"/>
            <a:r>
              <a:rPr lang="en-US" sz="1400" dirty="0">
                <a:solidFill>
                  <a:srgbClr val="002E97"/>
                </a:solidFill>
                <a:latin typeface="Arial" panose="020B0604020202020204" pitchFamily="34" charset="0"/>
                <a:cs typeface="Arial" panose="020B0604020202020204" pitchFamily="34" charset="0"/>
              </a:rPr>
              <a:t>Golden, </a:t>
            </a: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Colorado</a:t>
            </a:r>
            <a:endParaRPr lang="en-US" sz="900" dirty="0">
              <a:solidFill>
                <a:srgbClr val="002E97"/>
              </a:solidFill>
              <a:latin typeface="Arial" panose="020B0604020202020204" pitchFamily="34" charset="0"/>
              <a:cs typeface="Arial" panose="020B0604020202020204" pitchFamily="34" charset="0"/>
            </a:endParaRPr>
          </a:p>
          <a:p>
            <a:pPr algn="ctr"/>
            <a:endParaRPr lang="en-US" sz="900" dirty="0">
              <a:solidFill>
                <a:srgbClr val="002E97"/>
              </a:solidFill>
              <a:latin typeface="Arial" panose="020B0604020202020204" pitchFamily="34" charset="0"/>
              <a:cs typeface="Arial" panose="020B0604020202020204" pitchFamily="34" charset="0"/>
            </a:endParaRPr>
          </a:p>
          <a:p>
            <a:pPr algn="ctr"/>
            <a:r>
              <a:rPr lang="en-US" sz="1400" dirty="0">
                <a:solidFill>
                  <a:srgbClr val="002E97"/>
                </a:solidFill>
                <a:latin typeface="Arial" panose="020B0604020202020204" pitchFamily="34" charset="0"/>
                <a:cs typeface="Arial" panose="020B0604020202020204" pitchFamily="34" charset="0"/>
              </a:rPr>
              <a:t>Established 2007</a:t>
            </a:r>
          </a:p>
          <a:p>
            <a:pPr algn="ctr"/>
            <a:r>
              <a:rPr lang="en-US" sz="1400" dirty="0">
                <a:solidFill>
                  <a:srgbClr val="002E97"/>
                </a:solidFill>
                <a:latin typeface="Arial" panose="020B0604020202020204" pitchFamily="34" charset="0"/>
                <a:cs typeface="Arial" panose="020B0604020202020204" pitchFamily="34" charset="0"/>
              </a:rPr>
              <a:t>Upgraded  2022</a:t>
            </a:r>
            <a:endPar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0" name="TextBox 9">
            <a:extLst>
              <a:ext uri="{FF2B5EF4-FFF2-40B4-BE49-F238E27FC236}">
                <a16:creationId xmlns:a16="http://schemas.microsoft.com/office/drawing/2014/main" id="{CD6E8652-5C01-4D90-984E-920710A5834A}"/>
              </a:ext>
            </a:extLst>
          </p:cNvPr>
          <p:cNvSpPr txBox="1"/>
          <p:nvPr/>
        </p:nvSpPr>
        <p:spPr>
          <a:xfrm>
            <a:off x="6871181" y="1289531"/>
            <a:ext cx="170630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Active Control</a:t>
            </a:r>
            <a:endPar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1" name="TextBox 10">
            <a:extLst>
              <a:ext uri="{FF2B5EF4-FFF2-40B4-BE49-F238E27FC236}">
                <a16:creationId xmlns:a16="http://schemas.microsoft.com/office/drawing/2014/main" id="{928CCEFA-9D4A-4C52-93A9-60BD0293C6A7}"/>
              </a:ext>
            </a:extLst>
          </p:cNvPr>
          <p:cNvSpPr txBox="1"/>
          <p:nvPr/>
        </p:nvSpPr>
        <p:spPr>
          <a:xfrm>
            <a:off x="2147693" y="1289531"/>
            <a:ext cx="170630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Passive Control</a:t>
            </a:r>
            <a:endPar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cxnSp>
        <p:nvCxnSpPr>
          <p:cNvPr id="7" name="Straight Connector 6">
            <a:extLst>
              <a:ext uri="{FF2B5EF4-FFF2-40B4-BE49-F238E27FC236}">
                <a16:creationId xmlns:a16="http://schemas.microsoft.com/office/drawing/2014/main" id="{B68CB7F0-4A1B-4F58-B5BE-2E347A69043E}"/>
              </a:ext>
            </a:extLst>
          </p:cNvPr>
          <p:cNvCxnSpPr/>
          <p:nvPr/>
        </p:nvCxnSpPr>
        <p:spPr>
          <a:xfrm>
            <a:off x="6490448" y="1289531"/>
            <a:ext cx="0" cy="335875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4100" name="Picture 4" descr="https://www.ngs.noaa.gov/cgi-bin/get_image.prl?PROCESSING=get_image&amp;PID=LX4113&amp;filename=LX4113-BUTTERMILK-1-20140804.jpg">
            <a:extLst>
              <a:ext uri="{FF2B5EF4-FFF2-40B4-BE49-F238E27FC236}">
                <a16:creationId xmlns:a16="http://schemas.microsoft.com/office/drawing/2014/main" id="{31570666-408D-4ED8-B05D-9D33ABBA1D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98980" y="1905040"/>
            <a:ext cx="1706308" cy="178913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www.ngs.noaa.gov/cgi-bin/get_image.prl?PROCESSING=get_image&amp;PID=JU3851&amp;filename=JU3851-BOUNDARY_ARC_STONE_2_DE_MD-2-20100923.jpg">
            <a:extLst>
              <a:ext uri="{FF2B5EF4-FFF2-40B4-BE49-F238E27FC236}">
                <a16:creationId xmlns:a16="http://schemas.microsoft.com/office/drawing/2014/main" id="{BACF822E-7DDF-4DAF-88DF-7698F51FDA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595" y="1357818"/>
            <a:ext cx="1547845" cy="237678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www.ngs.noaa.gov/cgi-bin/get_image.prl?PROCESSING=get_image&amp;PID=AB2084&amp;filename=AB2084-VAIL_PASS-1-20010705.jpg">
            <a:extLst>
              <a:ext uri="{FF2B5EF4-FFF2-40B4-BE49-F238E27FC236}">
                <a16:creationId xmlns:a16="http://schemas.microsoft.com/office/drawing/2014/main" id="{DAC74B19-A9C0-4104-AFC6-5F6F883FAC3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8910"/>
          <a:stretch/>
        </p:blipFill>
        <p:spPr bwMode="auto">
          <a:xfrm>
            <a:off x="4317600" y="2008094"/>
            <a:ext cx="1929104" cy="16024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CB0F16B-9D5B-4E5B-87DF-A2C3C83F4B6D}"/>
              </a:ext>
            </a:extLst>
          </p:cNvPr>
          <p:cNvSpPr txBox="1"/>
          <p:nvPr/>
        </p:nvSpPr>
        <p:spPr>
          <a:xfrm>
            <a:off x="4339971" y="3796158"/>
            <a:ext cx="1889559" cy="1261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VAIL PASS</a:t>
            </a:r>
          </a:p>
          <a:p>
            <a:pPr marL="0" marR="0" indent="0" algn="ctr" defTabSz="457200" rtl="0" fontAlgn="auto" latinLnBrk="0" hangingPunct="0">
              <a:lnSpc>
                <a:spcPct val="100000"/>
              </a:lnSpc>
              <a:spcBef>
                <a:spcPts val="0"/>
              </a:spcBef>
              <a:spcAft>
                <a:spcPts val="0"/>
              </a:spcAft>
              <a:buClrTx/>
              <a:buSzTx/>
              <a:buFontTx/>
              <a:buNone/>
              <a:tabLst/>
            </a:pPr>
            <a:r>
              <a:rPr lang="en-US" sz="1200" dirty="0">
                <a:solidFill>
                  <a:srgbClr val="002E97"/>
                </a:solidFill>
                <a:latin typeface="Arial" panose="020B0604020202020204" pitchFamily="34" charset="0"/>
                <a:cs typeface="Arial" panose="020B0604020202020204" pitchFamily="34" charset="0"/>
              </a:rPr>
              <a:t>Horizontal Control Disk</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Set in a Boulder</a:t>
            </a:r>
          </a:p>
          <a:p>
            <a:pPr marL="0" marR="0" indent="0" algn="ctr" defTabSz="457200" rtl="0" fontAlgn="auto" latinLnBrk="0" hangingPunct="0">
              <a:lnSpc>
                <a:spcPct val="100000"/>
              </a:lnSpc>
              <a:spcBef>
                <a:spcPts val="0"/>
              </a:spcBef>
              <a:spcAft>
                <a:spcPts val="0"/>
              </a:spcAft>
              <a:buClrTx/>
              <a:buSzTx/>
              <a:buFontTx/>
              <a:buNone/>
              <a:tabLst/>
            </a:pPr>
            <a:endParaRPr lang="en-US" sz="1200" dirty="0">
              <a:solidFill>
                <a:srgbClr val="002E97"/>
              </a:solidFill>
              <a:latin typeface="Arial" panose="020B0604020202020204" pitchFamily="34" charset="0"/>
              <a:cs typeface="Arial" panose="020B0604020202020204" pitchFamily="34" charset="0"/>
            </a:endParaRPr>
          </a:p>
          <a:p>
            <a:pPr algn="ctr"/>
            <a:r>
              <a:rPr lang="en-US" sz="2400" dirty="0">
                <a:solidFill>
                  <a:srgbClr val="002E97"/>
                </a:solidFill>
                <a:latin typeface="Arial" panose="020B0604020202020204" pitchFamily="34" charset="0"/>
                <a:cs typeface="Arial" panose="020B0604020202020204" pitchFamily="34" charset="0"/>
              </a:rPr>
              <a:t>1994</a:t>
            </a:r>
            <a:endPar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9" name="TextBox 18">
            <a:extLst>
              <a:ext uri="{FF2B5EF4-FFF2-40B4-BE49-F238E27FC236}">
                <a16:creationId xmlns:a16="http://schemas.microsoft.com/office/drawing/2014/main" id="{E3CB65A9-DB2A-41E2-955A-C73F7C25AF7C}"/>
              </a:ext>
            </a:extLst>
          </p:cNvPr>
          <p:cNvSpPr txBox="1"/>
          <p:nvPr/>
        </p:nvSpPr>
        <p:spPr>
          <a:xfrm>
            <a:off x="2213197" y="3796158"/>
            <a:ext cx="1889559" cy="1261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BUTTERMILK</a:t>
            </a:r>
          </a:p>
          <a:p>
            <a:pPr marL="0" marR="0" indent="0" algn="ctr" defTabSz="457200" rtl="0" fontAlgn="auto" latinLnBrk="0" hangingPunct="0">
              <a:lnSpc>
                <a:spcPct val="100000"/>
              </a:lnSpc>
              <a:spcBef>
                <a:spcPts val="0"/>
              </a:spcBef>
              <a:spcAft>
                <a:spcPts val="0"/>
              </a:spcAft>
              <a:buClrTx/>
              <a:buSzTx/>
              <a:buFontTx/>
              <a:buNone/>
              <a:tabLst/>
            </a:pPr>
            <a:r>
              <a:rPr lang="en-US" sz="1200" dirty="0">
                <a:solidFill>
                  <a:srgbClr val="002E97"/>
                </a:solidFill>
                <a:latin typeface="Arial" panose="020B0604020202020204" pitchFamily="34" charset="0"/>
                <a:cs typeface="Arial" panose="020B0604020202020204" pitchFamily="34" charset="0"/>
              </a:rPr>
              <a:t>Drill Hole</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Set in Rock Outcrop</a:t>
            </a:r>
          </a:p>
          <a:p>
            <a:pPr marL="0" marR="0" indent="0" algn="ctr" defTabSz="457200" rtl="0" fontAlgn="auto" latinLnBrk="0" hangingPunct="0">
              <a:lnSpc>
                <a:spcPct val="100000"/>
              </a:lnSpc>
              <a:spcBef>
                <a:spcPts val="0"/>
              </a:spcBef>
              <a:spcAft>
                <a:spcPts val="0"/>
              </a:spcAft>
              <a:buClrTx/>
              <a:buSzTx/>
              <a:buFontTx/>
              <a:buNone/>
              <a:tabLst/>
            </a:pPr>
            <a:endParaRPr lang="en-US" sz="1200" dirty="0">
              <a:solidFill>
                <a:srgbClr val="002E97"/>
              </a:solidFill>
              <a:latin typeface="Arial" panose="020B0604020202020204" pitchFamily="34" charset="0"/>
              <a:cs typeface="Arial" panose="020B0604020202020204" pitchFamily="34" charset="0"/>
            </a:endParaRPr>
          </a:p>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1833</a:t>
            </a:r>
            <a:endPar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21" name="TextBox 20">
            <a:extLst>
              <a:ext uri="{FF2B5EF4-FFF2-40B4-BE49-F238E27FC236}">
                <a16:creationId xmlns:a16="http://schemas.microsoft.com/office/drawing/2014/main" id="{AB3DEE3F-08F8-4F50-A1A8-454EDFE6CF3F}"/>
              </a:ext>
            </a:extLst>
          </p:cNvPr>
          <p:cNvSpPr txBox="1"/>
          <p:nvPr/>
        </p:nvSpPr>
        <p:spPr>
          <a:xfrm>
            <a:off x="116920" y="3734603"/>
            <a:ext cx="1889559"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BOUNDARY ARC STONE 2 DE MD</a:t>
            </a:r>
          </a:p>
          <a:p>
            <a:pPr marL="0" marR="0" indent="0" algn="ctr" defTabSz="457200" rtl="0" fontAlgn="auto" latinLnBrk="0" hangingPunct="0">
              <a:lnSpc>
                <a:spcPct val="100000"/>
              </a:lnSpc>
              <a:spcBef>
                <a:spcPts val="0"/>
              </a:spcBef>
              <a:spcAft>
                <a:spcPts val="0"/>
              </a:spcAft>
              <a:buClrTx/>
              <a:buSzTx/>
              <a:buFontTx/>
              <a:buNone/>
              <a:tabLst/>
            </a:pPr>
            <a:r>
              <a:rPr lang="en-US" sz="1200" dirty="0">
                <a:solidFill>
                  <a:srgbClr val="002E97"/>
                </a:solidFill>
                <a:latin typeface="Arial" panose="020B0604020202020204" pitchFamily="34" charset="0"/>
                <a:cs typeface="Arial" panose="020B0604020202020204" pitchFamily="34" charset="0"/>
              </a:rPr>
              <a:t>Stone Monument</a:t>
            </a:r>
          </a:p>
          <a:p>
            <a:pPr marL="0" marR="0" indent="0" algn="ctr" defTabSz="457200" rtl="0" fontAlgn="auto" latinLnBrk="0" hangingPunct="0">
              <a:lnSpc>
                <a:spcPct val="100000"/>
              </a:lnSpc>
              <a:spcBef>
                <a:spcPts val="0"/>
              </a:spcBef>
              <a:spcAft>
                <a:spcPts val="0"/>
              </a:spcAft>
              <a:buClrTx/>
              <a:buSzTx/>
              <a:buFontTx/>
              <a:buNone/>
              <a:tabLst/>
            </a:pPr>
            <a:endParaRPr lang="en-US" sz="1200" dirty="0">
              <a:solidFill>
                <a:srgbClr val="002E97"/>
              </a:solidFill>
              <a:latin typeface="Arial" panose="020B0604020202020204" pitchFamily="34" charset="0"/>
              <a:cs typeface="Arial" panose="020B0604020202020204" pitchFamily="34" charset="0"/>
            </a:endParaRPr>
          </a:p>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1765</a:t>
            </a:r>
            <a:endPar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623091895"/>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77</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489560"/>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800" dirty="0">
                <a:solidFill>
                  <a:srgbClr val="002E97"/>
                </a:solidFill>
                <a:latin typeface="Arial" panose="020B0604020202020204" pitchFamily="34" charset="0"/>
                <a:cs typeface="Arial" panose="020B0604020202020204" pitchFamily="34" charset="0"/>
              </a:rPr>
              <a:t>Passive Control Will Continue to be Important</a:t>
            </a:r>
          </a:p>
        </p:txBody>
      </p:sp>
      <p:sp>
        <p:nvSpPr>
          <p:cNvPr id="4" name="Rectangle 2">
            <a:extLst>
              <a:ext uri="{FF2B5EF4-FFF2-40B4-BE49-F238E27FC236}">
                <a16:creationId xmlns:a16="http://schemas.microsoft.com/office/drawing/2014/main" id="{CDA8BD9E-A3B4-4E02-B457-6F3FEECAD6BE}"/>
              </a:ext>
            </a:extLst>
          </p:cNvPr>
          <p:cNvSpPr txBox="1"/>
          <p:nvPr/>
        </p:nvSpPr>
        <p:spPr>
          <a:xfrm>
            <a:off x="210670" y="1030236"/>
            <a:ext cx="7946619"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Active Control </a:t>
            </a:r>
          </a:p>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	</a:t>
            </a:r>
            <a:r>
              <a:rPr lang="en-US" sz="2400" dirty="0">
                <a:solidFill>
                  <a:srgbClr val="002E97"/>
                </a:solidFill>
                <a:latin typeface="Arial" panose="020B0604020202020204" pitchFamily="34" charset="0"/>
                <a:cs typeface="Arial" panose="020B0604020202020204" pitchFamily="34" charset="0"/>
              </a:rPr>
              <a:t>Modernized NSRS foundation built on top of CORS</a:t>
            </a:r>
            <a:endParaRPr sz="2400" dirty="0">
              <a:solidFill>
                <a:srgbClr val="002E97"/>
              </a:solidFill>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A353CF3B-4001-4970-AC6E-AA9A68AD3ECB}"/>
              </a:ext>
            </a:extLst>
          </p:cNvPr>
          <p:cNvSpPr txBox="1"/>
          <p:nvPr/>
        </p:nvSpPr>
        <p:spPr>
          <a:xfrm>
            <a:off x="210670" y="2158884"/>
            <a:ext cx="8722659" cy="2431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Passive Control </a:t>
            </a:r>
          </a:p>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	</a:t>
            </a:r>
            <a:r>
              <a:rPr lang="en-US" sz="2400" dirty="0">
                <a:solidFill>
                  <a:srgbClr val="002E97"/>
                </a:solidFill>
                <a:latin typeface="Arial" panose="020B0604020202020204" pitchFamily="34" charset="0"/>
                <a:cs typeface="Arial" panose="020B0604020202020204" pitchFamily="34" charset="0"/>
              </a:rPr>
              <a:t>Part of America’s Infrastructure</a:t>
            </a:r>
            <a:endParaRPr lang="en-US" sz="28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Vertical transformations will utilize passive control data</a:t>
            </a:r>
          </a:p>
          <a:p>
            <a:pPr lvl="1">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Will provide valuable references for check points (RTK/RTN)</a:t>
            </a:r>
          </a:p>
          <a:p>
            <a:pPr lvl="1">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Will provide ability to revisit marks to monitor change</a:t>
            </a:r>
          </a:p>
          <a:p>
            <a:pPr lvl="1">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Will be fundamental for control in catastrophe</a:t>
            </a:r>
            <a:endParaRPr sz="24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948247"/>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78</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489560"/>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3200" dirty="0">
                <a:solidFill>
                  <a:srgbClr val="002E97"/>
                </a:solidFill>
                <a:latin typeface="Arial" panose="020B0604020202020204" pitchFamily="34" charset="0"/>
                <a:cs typeface="Arial" panose="020B0604020202020204" pitchFamily="34" charset="0"/>
              </a:rPr>
              <a:t>CA Professional Land Surveyors’ Act</a:t>
            </a:r>
          </a:p>
        </p:txBody>
      </p:sp>
      <p:sp>
        <p:nvSpPr>
          <p:cNvPr id="5" name="Rectangle 2">
            <a:extLst>
              <a:ext uri="{FF2B5EF4-FFF2-40B4-BE49-F238E27FC236}">
                <a16:creationId xmlns:a16="http://schemas.microsoft.com/office/drawing/2014/main" id="{A353CF3B-4001-4970-AC6E-AA9A68AD3ECB}"/>
              </a:ext>
            </a:extLst>
          </p:cNvPr>
          <p:cNvSpPr txBox="1"/>
          <p:nvPr/>
        </p:nvSpPr>
        <p:spPr>
          <a:xfrm>
            <a:off x="210669" y="1146136"/>
            <a:ext cx="8722659"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Perpetuating Geodetic Control Monuments</a:t>
            </a:r>
          </a:p>
          <a:p>
            <a:pPr lvl="1">
              <a:defRPr sz="3000">
                <a:solidFill>
                  <a:srgbClr val="17375E"/>
                </a:solidFill>
                <a:latin typeface="Arial"/>
                <a:ea typeface="Arial"/>
                <a:cs typeface="Arial"/>
                <a:sym typeface="Arial"/>
              </a:defRPr>
            </a:pPr>
            <a:endParaRPr lang="en-US" sz="20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Maintaining the integrity of existing horizontal and vertical control</a:t>
            </a:r>
          </a:p>
          <a:p>
            <a:pPr lvl="1">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monuments is required under Section 8771(b)</a:t>
            </a:r>
          </a:p>
        </p:txBody>
      </p:sp>
      <p:sp>
        <p:nvSpPr>
          <p:cNvPr id="3" name="Rectangle 2">
            <a:extLst>
              <a:ext uri="{FF2B5EF4-FFF2-40B4-BE49-F238E27FC236}">
                <a16:creationId xmlns:a16="http://schemas.microsoft.com/office/drawing/2014/main" id="{B19C9125-E068-4AA0-9170-C1C28AE7249D}"/>
              </a:ext>
            </a:extLst>
          </p:cNvPr>
          <p:cNvSpPr/>
          <p:nvPr/>
        </p:nvSpPr>
        <p:spPr>
          <a:xfrm>
            <a:off x="1371598" y="4619321"/>
            <a:ext cx="6400802" cy="369332"/>
          </a:xfrm>
          <a:prstGeom prst="rect">
            <a:avLst/>
          </a:prstGeom>
        </p:spPr>
        <p:txBody>
          <a:bodyPr wrap="square">
            <a:spAutoFit/>
          </a:bodyPr>
          <a:lstStyle/>
          <a:p>
            <a:r>
              <a:rPr lang="en-US" dirty="0">
                <a:hlinkClick r:id="rId4"/>
              </a:rPr>
              <a:t>http://www.bpelsg.ca.gov/laws/pls_act_unannotated.pdf</a:t>
            </a:r>
            <a:endParaRPr lang="en-US" dirty="0"/>
          </a:p>
        </p:txBody>
      </p:sp>
      <p:sp>
        <p:nvSpPr>
          <p:cNvPr id="6" name="Rectangle 5">
            <a:extLst>
              <a:ext uri="{FF2B5EF4-FFF2-40B4-BE49-F238E27FC236}">
                <a16:creationId xmlns:a16="http://schemas.microsoft.com/office/drawing/2014/main" id="{E01AA6C8-B155-429C-B04D-376143DBB10D}"/>
              </a:ext>
            </a:extLst>
          </p:cNvPr>
          <p:cNvSpPr/>
          <p:nvPr/>
        </p:nvSpPr>
        <p:spPr>
          <a:xfrm>
            <a:off x="1045029" y="2559563"/>
            <a:ext cx="6596743" cy="2031325"/>
          </a:xfrm>
          <a:prstGeom prst="rect">
            <a:avLst/>
          </a:prstGeom>
        </p:spPr>
        <p:txBody>
          <a:bodyPr wrap="square">
            <a:spAutoFit/>
          </a:bodyPr>
          <a:lstStyle/>
          <a:p>
            <a:r>
              <a:rPr lang="en-US" sz="1400" b="1" dirty="0">
                <a:solidFill>
                  <a:srgbClr val="002E97"/>
                </a:solidFill>
              </a:rPr>
              <a:t>8771 Setting of Monuments in general; monument perpetuation</a:t>
            </a:r>
          </a:p>
          <a:p>
            <a:endParaRPr lang="en-US" sz="1400" dirty="0">
              <a:solidFill>
                <a:srgbClr val="002E97"/>
              </a:solidFill>
            </a:endParaRPr>
          </a:p>
          <a:p>
            <a:r>
              <a:rPr lang="en-US" sz="1400" dirty="0">
                <a:solidFill>
                  <a:srgbClr val="002E97"/>
                </a:solidFill>
              </a:rPr>
              <a:t>(b) When monuments exist that control the location of subdivisions, tracts, boundaries, roads, streets, or highways, or provide horizontal or vertical survey control, the monuments shall be located and referenced by or under the direction of a licensed land surveyor or licensed civil engineer legally authorized to practice land surveying prior to the time when any streets, highways, other rights-of-way, or easements are improved, constructed, reconstructed, maintained, resurfaced, or relocated, and a corner record or record of survey of the references shall be filed with the county surveyor.</a:t>
            </a:r>
          </a:p>
        </p:txBody>
      </p:sp>
    </p:spTree>
    <p:extLst>
      <p:ext uri="{BB962C8B-B14F-4D97-AF65-F5344CB8AC3E}">
        <p14:creationId xmlns:p14="http://schemas.microsoft.com/office/powerpoint/2010/main" val="3492073275"/>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79</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489560"/>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3200" dirty="0">
                <a:solidFill>
                  <a:srgbClr val="002E97"/>
                </a:solidFill>
                <a:latin typeface="Arial" panose="020B0604020202020204" pitchFamily="34" charset="0"/>
                <a:cs typeface="Arial" panose="020B0604020202020204" pitchFamily="34" charset="0"/>
              </a:rPr>
              <a:t>Submitting Marks to be part of the NSRS</a:t>
            </a:r>
          </a:p>
        </p:txBody>
      </p:sp>
      <p:sp>
        <p:nvSpPr>
          <p:cNvPr id="5" name="Rectangle 2">
            <a:extLst>
              <a:ext uri="{FF2B5EF4-FFF2-40B4-BE49-F238E27FC236}">
                <a16:creationId xmlns:a16="http://schemas.microsoft.com/office/drawing/2014/main" id="{A353CF3B-4001-4970-AC6E-AA9A68AD3ECB}"/>
              </a:ext>
            </a:extLst>
          </p:cNvPr>
          <p:cNvSpPr txBox="1"/>
          <p:nvPr/>
        </p:nvSpPr>
        <p:spPr>
          <a:xfrm>
            <a:off x="145355" y="1169839"/>
            <a:ext cx="8853290" cy="2000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lang="en-US" sz="2400" dirty="0" err="1">
                <a:solidFill>
                  <a:srgbClr val="002E97"/>
                </a:solidFill>
                <a:latin typeface="Arial" panose="020B0604020202020204" pitchFamily="34" charset="0"/>
                <a:cs typeface="Arial" panose="020B0604020202020204" pitchFamily="34" charset="0"/>
              </a:rPr>
              <a:t>Bluebooking</a:t>
            </a:r>
            <a:r>
              <a:rPr lang="en-US" sz="2400" dirty="0">
                <a:solidFill>
                  <a:srgbClr val="002E97"/>
                </a:solidFill>
                <a:latin typeface="Arial" panose="020B0604020202020204" pitchFamily="34" charset="0"/>
                <a:cs typeface="Arial" panose="020B0604020202020204" pitchFamily="34" charset="0"/>
              </a:rPr>
              <a:t> Survey Data</a:t>
            </a:r>
          </a:p>
          <a:p>
            <a:pPr lvl="1">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Submit Project Proposal</a:t>
            </a:r>
          </a:p>
          <a:p>
            <a:pPr lvl="1">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https://geodesy.noaa.gov/SurveyProposal/</a:t>
            </a:r>
          </a:p>
          <a:p>
            <a:pPr lvl="2">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GPS Surveys submit using OPUS Projects </a:t>
            </a:r>
          </a:p>
          <a:p>
            <a:pPr lvl="3">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Can now submit shorter occupation RTK/RTN surveys using GVX</a:t>
            </a:r>
          </a:p>
          <a:p>
            <a:pPr lvl="2">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Leveling surveys submit to vertical branch</a:t>
            </a:r>
            <a:endParaRPr sz="2000" dirty="0">
              <a:solidFill>
                <a:srgbClr val="002E97"/>
              </a:solidFill>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2F43FD70-DA45-4BC2-8E6F-5372380AA0C3}"/>
              </a:ext>
            </a:extLst>
          </p:cNvPr>
          <p:cNvSpPr txBox="1"/>
          <p:nvPr/>
        </p:nvSpPr>
        <p:spPr>
          <a:xfrm>
            <a:off x="145355" y="3371545"/>
            <a:ext cx="8277463"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OPUS Share (for marks not currently in NGSIDB)</a:t>
            </a:r>
          </a:p>
          <a:p>
            <a:pPr lvl="1">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OPUS Share will be combined and part of Modernized NSRS</a:t>
            </a:r>
          </a:p>
          <a:p>
            <a:pPr lvl="1">
              <a:defRPr sz="3000">
                <a:solidFill>
                  <a:srgbClr val="17375E"/>
                </a:solidFill>
                <a:latin typeface="Arial"/>
                <a:ea typeface="Arial"/>
                <a:cs typeface="Arial"/>
                <a:sym typeface="Arial"/>
              </a:defRPr>
            </a:pPr>
            <a:endParaRPr lang="en-US" sz="20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Ideal of cities/counties that have control established but not currently</a:t>
            </a:r>
          </a:p>
          <a:p>
            <a:pPr lvl="1">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in the NSRS</a:t>
            </a:r>
            <a:endParaRPr sz="20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490591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8</a:t>
            </a:fld>
            <a:endParaRPr lang="en-US"/>
          </a:p>
        </p:txBody>
      </p:sp>
      <p:sp>
        <p:nvSpPr>
          <p:cNvPr id="9" name="TextBox 1">
            <a:extLst>
              <a:ext uri="{FF2B5EF4-FFF2-40B4-BE49-F238E27FC236}">
                <a16:creationId xmlns:a16="http://schemas.microsoft.com/office/drawing/2014/main" id="{0C0602D6-84A5-4738-8C5A-CE6A0DE9399F}"/>
              </a:ext>
            </a:extLst>
          </p:cNvPr>
          <p:cNvSpPr txBox="1"/>
          <p:nvPr/>
        </p:nvSpPr>
        <p:spPr>
          <a:xfrm>
            <a:off x="1119648" y="273494"/>
            <a:ext cx="6446635"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2800" dirty="0">
                <a:solidFill>
                  <a:srgbClr val="002E97"/>
                </a:solidFill>
                <a:latin typeface="Arial" panose="020B0604020202020204" pitchFamily="34" charset="0"/>
                <a:cs typeface="Arial" panose="020B0604020202020204" pitchFamily="34" charset="0"/>
              </a:rPr>
              <a:t>NGS Resources</a:t>
            </a:r>
            <a:r>
              <a:rPr lang="en-US" sz="2800" dirty="0">
                <a:solidFill>
                  <a:srgbClr val="002E97"/>
                </a:solidFill>
                <a:latin typeface="Arial" panose="020B0604020202020204" pitchFamily="34" charset="0"/>
                <a:cs typeface="Arial" panose="020B0604020202020204" pitchFamily="34" charset="0"/>
              </a:rPr>
              <a:t> – NGS Training Center</a:t>
            </a:r>
            <a:endParaRPr sz="2800" dirty="0">
              <a:solidFill>
                <a:srgbClr val="002E97"/>
              </a:solidFill>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26399B20-04EE-4714-B9CE-9408653F1C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963" b="6466"/>
          <a:stretch/>
        </p:blipFill>
        <p:spPr bwMode="auto">
          <a:xfrm>
            <a:off x="0" y="3100797"/>
            <a:ext cx="4572000" cy="204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a:extLst>
              <a:ext uri="{FF2B5EF4-FFF2-40B4-BE49-F238E27FC236}">
                <a16:creationId xmlns:a16="http://schemas.microsoft.com/office/drawing/2014/main" id="{692F64D8-146D-4563-B964-F3C2CE4C9DB1}"/>
              </a:ext>
            </a:extLst>
          </p:cNvPr>
          <p:cNvPicPr>
            <a:picLocks noChangeAspect="1"/>
          </p:cNvPicPr>
          <p:nvPr/>
        </p:nvPicPr>
        <p:blipFill rotWithShape="1">
          <a:blip r:embed="rId4">
            <a:extLst>
              <a:ext uri="{28A0092B-C50C-407E-A947-70E740481C1C}">
                <a14:useLocalDpi xmlns:a14="http://schemas.microsoft.com/office/drawing/2010/main" val="0"/>
              </a:ext>
            </a:extLst>
          </a:blip>
          <a:srcRect t="19156" b="4537"/>
          <a:stretch/>
        </p:blipFill>
        <p:spPr bwMode="auto">
          <a:xfrm>
            <a:off x="0" y="749671"/>
            <a:ext cx="4572000" cy="248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EFBC6E32-6A2D-4603-A31B-0E30F447D03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747228"/>
            <a:ext cx="457200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948BB2A8-8913-4CBD-9363-421B906689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473" r="35784" b="6889"/>
          <a:stretch/>
        </p:blipFill>
        <p:spPr bwMode="auto">
          <a:xfrm>
            <a:off x="4572001" y="2980944"/>
            <a:ext cx="2066544" cy="216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13549"/>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80</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480595"/>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a:solidFill>
                  <a:srgbClr val="002E97"/>
                </a:solidFill>
                <a:latin typeface="Arial" panose="020B0604020202020204" pitchFamily="34" charset="0"/>
                <a:cs typeface="Arial" panose="020B0604020202020204" pitchFamily="34" charset="0"/>
              </a:rPr>
              <a:t>What to do before a mark will be destroyed?</a:t>
            </a:r>
          </a:p>
        </p:txBody>
      </p:sp>
      <p:pic>
        <p:nvPicPr>
          <p:cNvPr id="5" name="Picture 4">
            <a:extLst>
              <a:ext uri="{FF2B5EF4-FFF2-40B4-BE49-F238E27FC236}">
                <a16:creationId xmlns:a16="http://schemas.microsoft.com/office/drawing/2014/main" id="{5CD2B7AD-A914-41E4-A024-3FD7092081E1}"/>
              </a:ext>
            </a:extLst>
          </p:cNvPr>
          <p:cNvPicPr>
            <a:picLocks noChangeAspect="1"/>
          </p:cNvPicPr>
          <p:nvPr/>
        </p:nvPicPr>
        <p:blipFill rotWithShape="1">
          <a:blip r:embed="rId4">
            <a:extLst>
              <a:ext uri="{28A0092B-C50C-407E-A947-70E740481C1C}">
                <a14:useLocalDpi xmlns:a14="http://schemas.microsoft.com/office/drawing/2010/main" val="0"/>
              </a:ext>
            </a:extLst>
          </a:blip>
          <a:srcRect l="31177" t="34859" r="17320"/>
          <a:stretch/>
        </p:blipFill>
        <p:spPr>
          <a:xfrm>
            <a:off x="148820" y="2232212"/>
            <a:ext cx="2416943" cy="2292722"/>
          </a:xfrm>
          <a:prstGeom prst="rect">
            <a:avLst/>
          </a:prstGeom>
        </p:spPr>
      </p:pic>
      <p:pic>
        <p:nvPicPr>
          <p:cNvPr id="7" name="Picture 6">
            <a:extLst>
              <a:ext uri="{FF2B5EF4-FFF2-40B4-BE49-F238E27FC236}">
                <a16:creationId xmlns:a16="http://schemas.microsoft.com/office/drawing/2014/main" id="{C6B10884-C437-4BFD-90A8-0B4B6EACE7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7637" y="1702589"/>
            <a:ext cx="2868705" cy="2151529"/>
          </a:xfrm>
          <a:prstGeom prst="rect">
            <a:avLst/>
          </a:prstGeom>
        </p:spPr>
      </p:pic>
      <p:pic>
        <p:nvPicPr>
          <p:cNvPr id="10" name="Picture 9">
            <a:extLst>
              <a:ext uri="{FF2B5EF4-FFF2-40B4-BE49-F238E27FC236}">
                <a16:creationId xmlns:a16="http://schemas.microsoft.com/office/drawing/2014/main" id="{B498D847-DBC7-44CE-AA03-E021109A53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8217" y="2408558"/>
            <a:ext cx="3056963" cy="2292722"/>
          </a:xfrm>
          <a:prstGeom prst="rect">
            <a:avLst/>
          </a:prstGeom>
        </p:spPr>
      </p:pic>
      <p:sp>
        <p:nvSpPr>
          <p:cNvPr id="11" name="Title 1">
            <a:extLst>
              <a:ext uri="{FF2B5EF4-FFF2-40B4-BE49-F238E27FC236}">
                <a16:creationId xmlns:a16="http://schemas.microsoft.com/office/drawing/2014/main" id="{A0D064D2-427F-4DFD-A0AB-4975657BB451}"/>
              </a:ext>
            </a:extLst>
          </p:cNvPr>
          <p:cNvSpPr txBox="1">
            <a:spLocks/>
          </p:cNvSpPr>
          <p:nvPr/>
        </p:nvSpPr>
        <p:spPr>
          <a:xfrm>
            <a:off x="3234496" y="4162843"/>
            <a:ext cx="2034988"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a:solidFill>
                  <a:srgbClr val="002E97"/>
                </a:solidFill>
                <a:latin typeface="Arial" panose="020B0604020202020204" pitchFamily="34" charset="0"/>
                <a:cs typeface="Arial" panose="020B0604020202020204" pitchFamily="34" charset="0"/>
              </a:rPr>
              <a:t>Contact me!</a:t>
            </a:r>
          </a:p>
        </p:txBody>
      </p:sp>
    </p:spTree>
    <p:extLst>
      <p:ext uri="{BB962C8B-B14F-4D97-AF65-F5344CB8AC3E}">
        <p14:creationId xmlns:p14="http://schemas.microsoft.com/office/powerpoint/2010/main" val="2754468264"/>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81</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36952"/>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a:solidFill>
                  <a:srgbClr val="002E97"/>
                </a:solidFill>
                <a:latin typeface="Arial" panose="020B0604020202020204" pitchFamily="34" charset="0"/>
                <a:cs typeface="Arial" panose="020B0604020202020204" pitchFamily="34" charset="0"/>
              </a:rPr>
              <a:t>Two Important Documents</a:t>
            </a:r>
          </a:p>
        </p:txBody>
      </p:sp>
      <p:pic>
        <p:nvPicPr>
          <p:cNvPr id="3" name="Picture 2">
            <a:extLst>
              <a:ext uri="{FF2B5EF4-FFF2-40B4-BE49-F238E27FC236}">
                <a16:creationId xmlns:a16="http://schemas.microsoft.com/office/drawing/2014/main" id="{65A61378-AB33-47DE-BA10-D1D2C3583210}"/>
              </a:ext>
            </a:extLst>
          </p:cNvPr>
          <p:cNvPicPr>
            <a:picLocks noChangeAspect="1"/>
          </p:cNvPicPr>
          <p:nvPr/>
        </p:nvPicPr>
        <p:blipFill>
          <a:blip r:embed="rId4"/>
          <a:stretch>
            <a:fillRect/>
          </a:stretch>
        </p:blipFill>
        <p:spPr>
          <a:xfrm>
            <a:off x="152401" y="1779801"/>
            <a:ext cx="1839271" cy="2402807"/>
          </a:xfrm>
          <a:prstGeom prst="rect">
            <a:avLst/>
          </a:prstGeom>
        </p:spPr>
      </p:pic>
      <p:pic>
        <p:nvPicPr>
          <p:cNvPr id="4" name="Picture 3">
            <a:extLst>
              <a:ext uri="{FF2B5EF4-FFF2-40B4-BE49-F238E27FC236}">
                <a16:creationId xmlns:a16="http://schemas.microsoft.com/office/drawing/2014/main" id="{37C8AEA2-750F-49C2-9A11-00277E332A28}"/>
              </a:ext>
            </a:extLst>
          </p:cNvPr>
          <p:cNvPicPr>
            <a:picLocks noChangeAspect="1"/>
          </p:cNvPicPr>
          <p:nvPr/>
        </p:nvPicPr>
        <p:blipFill>
          <a:blip r:embed="rId5"/>
          <a:stretch>
            <a:fillRect/>
          </a:stretch>
        </p:blipFill>
        <p:spPr>
          <a:xfrm>
            <a:off x="2108754" y="1783521"/>
            <a:ext cx="1863638" cy="2399087"/>
          </a:xfrm>
          <a:prstGeom prst="rect">
            <a:avLst/>
          </a:prstGeom>
        </p:spPr>
      </p:pic>
      <p:sp>
        <p:nvSpPr>
          <p:cNvPr id="6" name="Rectangle 5">
            <a:extLst>
              <a:ext uri="{FF2B5EF4-FFF2-40B4-BE49-F238E27FC236}">
                <a16:creationId xmlns:a16="http://schemas.microsoft.com/office/drawing/2014/main" id="{607D59EF-2049-40FB-BAFA-2873D8D6D8C2}"/>
              </a:ext>
            </a:extLst>
          </p:cNvPr>
          <p:cNvSpPr/>
          <p:nvPr/>
        </p:nvSpPr>
        <p:spPr>
          <a:xfrm>
            <a:off x="93826" y="4394694"/>
            <a:ext cx="4029855" cy="230832"/>
          </a:xfrm>
          <a:prstGeom prst="rect">
            <a:avLst/>
          </a:prstGeom>
        </p:spPr>
        <p:txBody>
          <a:bodyPr wrap="square">
            <a:spAutoFit/>
          </a:bodyPr>
          <a:lstStyle/>
          <a:p>
            <a:r>
              <a:rPr lang="en-US" sz="900" dirty="0">
                <a:solidFill>
                  <a:srgbClr val="002E97"/>
                </a:solidFill>
                <a:latin typeface="Arial" panose="020B0604020202020204" pitchFamily="34" charset="0"/>
                <a:cs typeface="Arial" panose="020B0604020202020204" pitchFamily="34" charset="0"/>
              </a:rPr>
              <a:t>https://geodesy.noaa.gov/library/pdfs/NOAA_Manual_NOS_NGS_0008.pdf</a:t>
            </a:r>
          </a:p>
        </p:txBody>
      </p:sp>
      <p:sp>
        <p:nvSpPr>
          <p:cNvPr id="7" name="Title 1">
            <a:extLst>
              <a:ext uri="{FF2B5EF4-FFF2-40B4-BE49-F238E27FC236}">
                <a16:creationId xmlns:a16="http://schemas.microsoft.com/office/drawing/2014/main" id="{CBDDD4C7-FB30-43A1-88BD-5259A316F057}"/>
              </a:ext>
            </a:extLst>
          </p:cNvPr>
          <p:cNvSpPr txBox="1">
            <a:spLocks/>
          </p:cNvSpPr>
          <p:nvPr/>
        </p:nvSpPr>
        <p:spPr>
          <a:xfrm>
            <a:off x="152401" y="1318260"/>
            <a:ext cx="3819991" cy="444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1800" dirty="0">
                <a:solidFill>
                  <a:srgbClr val="002E97"/>
                </a:solidFill>
                <a:latin typeface="Arial" panose="020B0604020202020204" pitchFamily="34" charset="0"/>
                <a:cs typeface="Arial" panose="020B0604020202020204" pitchFamily="34" charset="0"/>
              </a:rPr>
              <a:t>Bench Mark Reset Procedures</a:t>
            </a:r>
          </a:p>
        </p:txBody>
      </p:sp>
      <p:sp>
        <p:nvSpPr>
          <p:cNvPr id="8" name="Title 1">
            <a:extLst>
              <a:ext uri="{FF2B5EF4-FFF2-40B4-BE49-F238E27FC236}">
                <a16:creationId xmlns:a16="http://schemas.microsoft.com/office/drawing/2014/main" id="{2E76599B-20E6-4910-B0B8-1BB923A3D9C3}"/>
              </a:ext>
            </a:extLst>
          </p:cNvPr>
          <p:cNvSpPr txBox="1">
            <a:spLocks/>
          </p:cNvSpPr>
          <p:nvPr/>
        </p:nvSpPr>
        <p:spPr>
          <a:xfrm>
            <a:off x="4495802" y="1023209"/>
            <a:ext cx="3622726" cy="733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1600" dirty="0">
                <a:solidFill>
                  <a:srgbClr val="002E97"/>
                </a:solidFill>
                <a:latin typeface="Arial" panose="020B0604020202020204" pitchFamily="34" charset="0"/>
                <a:cs typeface="Arial" panose="020B0604020202020204" pitchFamily="34" charset="0"/>
              </a:rPr>
              <a:t>FGCS Specifications and Procedures to Incorporate Electronic Digital/Bar-Code Leveling Systems</a:t>
            </a:r>
          </a:p>
        </p:txBody>
      </p:sp>
      <p:sp>
        <p:nvSpPr>
          <p:cNvPr id="5" name="Rectangle 4">
            <a:extLst>
              <a:ext uri="{FF2B5EF4-FFF2-40B4-BE49-F238E27FC236}">
                <a16:creationId xmlns:a16="http://schemas.microsoft.com/office/drawing/2014/main" id="{A7448428-E680-4CE7-BF9C-5701C85A7DC7}"/>
              </a:ext>
            </a:extLst>
          </p:cNvPr>
          <p:cNvSpPr/>
          <p:nvPr/>
        </p:nvSpPr>
        <p:spPr>
          <a:xfrm>
            <a:off x="4800092" y="4393151"/>
            <a:ext cx="3622726" cy="230832"/>
          </a:xfrm>
          <a:prstGeom prst="rect">
            <a:avLst/>
          </a:prstGeom>
        </p:spPr>
        <p:txBody>
          <a:bodyPr wrap="square">
            <a:spAutoFit/>
          </a:bodyPr>
          <a:lstStyle/>
          <a:p>
            <a:r>
              <a:rPr lang="en-US" sz="900" dirty="0">
                <a:solidFill>
                  <a:srgbClr val="002E97"/>
                </a:solidFill>
                <a:latin typeface="Arial" panose="020B0604020202020204" pitchFamily="34" charset="0"/>
                <a:cs typeface="Arial" panose="020B0604020202020204" pitchFamily="34" charset="0"/>
              </a:rPr>
              <a:t>https://geodesy.noaa.gov/FGCS/tech_pub/Fgcsvert.v41.specs.pdf</a:t>
            </a:r>
          </a:p>
        </p:txBody>
      </p:sp>
      <p:pic>
        <p:nvPicPr>
          <p:cNvPr id="10" name="Picture 9">
            <a:extLst>
              <a:ext uri="{FF2B5EF4-FFF2-40B4-BE49-F238E27FC236}">
                <a16:creationId xmlns:a16="http://schemas.microsoft.com/office/drawing/2014/main" id="{42251A2B-9C4B-4A72-A930-5B7CA0EF8530}"/>
              </a:ext>
            </a:extLst>
          </p:cNvPr>
          <p:cNvPicPr>
            <a:picLocks noChangeAspect="1"/>
          </p:cNvPicPr>
          <p:nvPr/>
        </p:nvPicPr>
        <p:blipFill>
          <a:blip r:embed="rId6"/>
          <a:stretch>
            <a:fillRect/>
          </a:stretch>
        </p:blipFill>
        <p:spPr>
          <a:xfrm>
            <a:off x="5171610" y="1783521"/>
            <a:ext cx="2009372" cy="2399086"/>
          </a:xfrm>
          <a:prstGeom prst="rect">
            <a:avLst/>
          </a:prstGeom>
          <a:ln>
            <a:solidFill>
              <a:schemeClr val="tx1"/>
            </a:solidFill>
          </a:ln>
        </p:spPr>
      </p:pic>
    </p:spTree>
    <p:extLst>
      <p:ext uri="{BB962C8B-B14F-4D97-AF65-F5344CB8AC3E}">
        <p14:creationId xmlns:p14="http://schemas.microsoft.com/office/powerpoint/2010/main" val="548724265"/>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82</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50748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3200" dirty="0">
                <a:solidFill>
                  <a:srgbClr val="002E97"/>
                </a:solidFill>
                <a:latin typeface="Arial" panose="020B0604020202020204" pitchFamily="34" charset="0"/>
                <a:cs typeface="Arial" panose="020B0604020202020204" pitchFamily="34" charset="0"/>
              </a:rPr>
              <a:t>Establishing a New Bench Mark</a:t>
            </a:r>
          </a:p>
        </p:txBody>
      </p:sp>
      <p:sp>
        <p:nvSpPr>
          <p:cNvPr id="4" name="Title 1">
            <a:extLst>
              <a:ext uri="{FF2B5EF4-FFF2-40B4-BE49-F238E27FC236}">
                <a16:creationId xmlns:a16="http://schemas.microsoft.com/office/drawing/2014/main" id="{9505418E-5D9B-4567-9997-C69A60B1F261}"/>
              </a:ext>
            </a:extLst>
          </p:cNvPr>
          <p:cNvSpPr txBox="1">
            <a:spLocks/>
          </p:cNvSpPr>
          <p:nvPr/>
        </p:nvSpPr>
        <p:spPr>
          <a:xfrm>
            <a:off x="606490" y="2051110"/>
            <a:ext cx="3489649" cy="1041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lvl="1" hangingPunct="1"/>
            <a:r>
              <a:rPr lang="en-US" altLang="en-US" sz="2800" dirty="0">
                <a:solidFill>
                  <a:srgbClr val="002E97"/>
                </a:solidFill>
                <a:latin typeface="Arial" panose="020B0604020202020204" pitchFamily="34" charset="0"/>
                <a:cs typeface="Arial" panose="020B0604020202020204" pitchFamily="34" charset="0"/>
              </a:rPr>
              <a:t>New Concrete Monument</a:t>
            </a:r>
          </a:p>
        </p:txBody>
      </p:sp>
      <p:pic>
        <p:nvPicPr>
          <p:cNvPr id="3" name="Picture 2">
            <a:extLst>
              <a:ext uri="{FF2B5EF4-FFF2-40B4-BE49-F238E27FC236}">
                <a16:creationId xmlns:a16="http://schemas.microsoft.com/office/drawing/2014/main" id="{CD49126C-958A-4125-9A52-E2A32CFCB71A}"/>
              </a:ext>
            </a:extLst>
          </p:cNvPr>
          <p:cNvPicPr>
            <a:picLocks noChangeAspect="1"/>
          </p:cNvPicPr>
          <p:nvPr/>
        </p:nvPicPr>
        <p:blipFill>
          <a:blip r:embed="rId4"/>
          <a:stretch>
            <a:fillRect/>
          </a:stretch>
        </p:blipFill>
        <p:spPr>
          <a:xfrm>
            <a:off x="4647714" y="1114929"/>
            <a:ext cx="3114286" cy="4028571"/>
          </a:xfrm>
          <a:prstGeom prst="rect">
            <a:avLst/>
          </a:prstGeom>
        </p:spPr>
      </p:pic>
    </p:spTree>
    <p:extLst>
      <p:ext uri="{BB962C8B-B14F-4D97-AF65-F5344CB8AC3E}">
        <p14:creationId xmlns:p14="http://schemas.microsoft.com/office/powerpoint/2010/main" val="2596065550"/>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83</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50748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3200" dirty="0">
                <a:solidFill>
                  <a:srgbClr val="002E97"/>
                </a:solidFill>
                <a:latin typeface="Arial" panose="020B0604020202020204" pitchFamily="34" charset="0"/>
                <a:cs typeface="Arial" panose="020B0604020202020204" pitchFamily="34" charset="0"/>
              </a:rPr>
              <a:t>Establishing a New Bench Mark</a:t>
            </a:r>
          </a:p>
        </p:txBody>
      </p:sp>
      <p:sp>
        <p:nvSpPr>
          <p:cNvPr id="4" name="Title 1">
            <a:extLst>
              <a:ext uri="{FF2B5EF4-FFF2-40B4-BE49-F238E27FC236}">
                <a16:creationId xmlns:a16="http://schemas.microsoft.com/office/drawing/2014/main" id="{9505418E-5D9B-4567-9997-C69A60B1F261}"/>
              </a:ext>
            </a:extLst>
          </p:cNvPr>
          <p:cNvSpPr txBox="1">
            <a:spLocks/>
          </p:cNvSpPr>
          <p:nvPr/>
        </p:nvSpPr>
        <p:spPr>
          <a:xfrm>
            <a:off x="2827174" y="3862904"/>
            <a:ext cx="3489649" cy="1041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lvl="1" hangingPunct="1"/>
            <a:r>
              <a:rPr lang="en-US" altLang="en-US" sz="2800" dirty="0">
                <a:solidFill>
                  <a:srgbClr val="002E97"/>
                </a:solidFill>
                <a:latin typeface="Arial" panose="020B0604020202020204" pitchFamily="34" charset="0"/>
                <a:cs typeface="Arial" panose="020B0604020202020204" pitchFamily="34" charset="0"/>
              </a:rPr>
              <a:t>Survey Disk Set in Bedrock or Structure</a:t>
            </a:r>
          </a:p>
        </p:txBody>
      </p:sp>
      <p:pic>
        <p:nvPicPr>
          <p:cNvPr id="5" name="Picture 4">
            <a:extLst>
              <a:ext uri="{FF2B5EF4-FFF2-40B4-BE49-F238E27FC236}">
                <a16:creationId xmlns:a16="http://schemas.microsoft.com/office/drawing/2014/main" id="{B8C6D78F-64E6-487B-9826-F3BA4B2DDF69}"/>
              </a:ext>
            </a:extLst>
          </p:cNvPr>
          <p:cNvPicPr>
            <a:picLocks noChangeAspect="1"/>
          </p:cNvPicPr>
          <p:nvPr/>
        </p:nvPicPr>
        <p:blipFill>
          <a:blip r:embed="rId4"/>
          <a:stretch>
            <a:fillRect/>
          </a:stretch>
        </p:blipFill>
        <p:spPr>
          <a:xfrm>
            <a:off x="1600979" y="1133411"/>
            <a:ext cx="5942041" cy="2790959"/>
          </a:xfrm>
          <a:prstGeom prst="rect">
            <a:avLst/>
          </a:prstGeom>
        </p:spPr>
      </p:pic>
    </p:spTree>
    <p:extLst>
      <p:ext uri="{BB962C8B-B14F-4D97-AF65-F5344CB8AC3E}">
        <p14:creationId xmlns:p14="http://schemas.microsoft.com/office/powerpoint/2010/main" val="3530284924"/>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84</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50748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3200" dirty="0">
                <a:solidFill>
                  <a:srgbClr val="002E97"/>
                </a:solidFill>
                <a:latin typeface="Arial" panose="020B0604020202020204" pitchFamily="34" charset="0"/>
                <a:cs typeface="Arial" panose="020B0604020202020204" pitchFamily="34" charset="0"/>
              </a:rPr>
              <a:t>Establishing a New Bench Mark</a:t>
            </a:r>
          </a:p>
        </p:txBody>
      </p:sp>
      <p:sp>
        <p:nvSpPr>
          <p:cNvPr id="4" name="Title 1">
            <a:extLst>
              <a:ext uri="{FF2B5EF4-FFF2-40B4-BE49-F238E27FC236}">
                <a16:creationId xmlns:a16="http://schemas.microsoft.com/office/drawing/2014/main" id="{9505418E-5D9B-4567-9997-C69A60B1F261}"/>
              </a:ext>
            </a:extLst>
          </p:cNvPr>
          <p:cNvSpPr txBox="1">
            <a:spLocks/>
          </p:cNvSpPr>
          <p:nvPr/>
        </p:nvSpPr>
        <p:spPr>
          <a:xfrm>
            <a:off x="699795" y="2604223"/>
            <a:ext cx="3489649" cy="1041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lvl="1" hangingPunct="1"/>
            <a:r>
              <a:rPr lang="en-US" altLang="en-US" sz="2800" dirty="0">
                <a:solidFill>
                  <a:srgbClr val="002E97"/>
                </a:solidFill>
                <a:latin typeface="Arial" panose="020B0604020202020204" pitchFamily="34" charset="0"/>
                <a:cs typeface="Arial" panose="020B0604020202020204" pitchFamily="34" charset="0"/>
              </a:rPr>
              <a:t>NGS 3-D Deep Driven Rod Mark</a:t>
            </a:r>
          </a:p>
        </p:txBody>
      </p:sp>
      <p:pic>
        <p:nvPicPr>
          <p:cNvPr id="3" name="Picture 2">
            <a:extLst>
              <a:ext uri="{FF2B5EF4-FFF2-40B4-BE49-F238E27FC236}">
                <a16:creationId xmlns:a16="http://schemas.microsoft.com/office/drawing/2014/main" id="{42E84233-E896-4B16-AD5F-D1E6B7A45C6E}"/>
              </a:ext>
            </a:extLst>
          </p:cNvPr>
          <p:cNvPicPr>
            <a:picLocks noChangeAspect="1"/>
          </p:cNvPicPr>
          <p:nvPr/>
        </p:nvPicPr>
        <p:blipFill>
          <a:blip r:embed="rId4"/>
          <a:stretch>
            <a:fillRect/>
          </a:stretch>
        </p:blipFill>
        <p:spPr>
          <a:xfrm>
            <a:off x="4572000" y="1210921"/>
            <a:ext cx="2846824" cy="3827884"/>
          </a:xfrm>
          <a:prstGeom prst="rect">
            <a:avLst/>
          </a:prstGeom>
        </p:spPr>
      </p:pic>
    </p:spTree>
    <p:extLst>
      <p:ext uri="{BB962C8B-B14F-4D97-AF65-F5344CB8AC3E}">
        <p14:creationId xmlns:p14="http://schemas.microsoft.com/office/powerpoint/2010/main" val="1061316565"/>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85</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50748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3200" dirty="0">
                <a:solidFill>
                  <a:srgbClr val="002E97"/>
                </a:solidFill>
                <a:latin typeface="Arial" panose="020B0604020202020204" pitchFamily="34" charset="0"/>
                <a:cs typeface="Arial" panose="020B0604020202020204" pitchFamily="34" charset="0"/>
              </a:rPr>
              <a:t>Tying a New Bench Mark to NSRS</a:t>
            </a:r>
          </a:p>
        </p:txBody>
      </p:sp>
      <p:sp>
        <p:nvSpPr>
          <p:cNvPr id="4" name="Title 1">
            <a:extLst>
              <a:ext uri="{FF2B5EF4-FFF2-40B4-BE49-F238E27FC236}">
                <a16:creationId xmlns:a16="http://schemas.microsoft.com/office/drawing/2014/main" id="{9505418E-5D9B-4567-9997-C69A60B1F261}"/>
              </a:ext>
            </a:extLst>
          </p:cNvPr>
          <p:cNvSpPr txBox="1">
            <a:spLocks/>
          </p:cNvSpPr>
          <p:nvPr/>
        </p:nvSpPr>
        <p:spPr>
          <a:xfrm>
            <a:off x="223935" y="1048164"/>
            <a:ext cx="8462866" cy="3721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lvl="1" algn="l" hangingPunct="1"/>
            <a:r>
              <a:rPr lang="en-US" altLang="en-US" sz="2400" dirty="0">
                <a:solidFill>
                  <a:srgbClr val="002E97"/>
                </a:solidFill>
                <a:latin typeface="Arial" panose="020B0604020202020204" pitchFamily="34" charset="0"/>
                <a:cs typeface="Arial" panose="020B0604020202020204" pitchFamily="34" charset="0"/>
              </a:rPr>
              <a:t>	Leveling determination</a:t>
            </a:r>
          </a:p>
          <a:p>
            <a:pPr lvl="6" algn="l" hangingPunct="1"/>
            <a:r>
              <a:rPr lang="en-US" altLang="en-US" sz="2400" dirty="0">
                <a:solidFill>
                  <a:srgbClr val="002E97"/>
                </a:solidFill>
                <a:latin typeface="Arial" panose="020B0604020202020204" pitchFamily="34" charset="0"/>
                <a:cs typeface="Arial" panose="020B0604020202020204" pitchFamily="34" charset="0"/>
              </a:rPr>
              <a:t>		Single Mark Level Tie (3</a:t>
            </a:r>
            <a:r>
              <a:rPr lang="en-US" altLang="en-US" sz="2400" baseline="30000" dirty="0">
                <a:solidFill>
                  <a:srgbClr val="002E97"/>
                </a:solidFill>
                <a:latin typeface="Arial" panose="020B0604020202020204" pitchFamily="34" charset="0"/>
                <a:cs typeface="Arial" panose="020B0604020202020204" pitchFamily="34" charset="0"/>
              </a:rPr>
              <a:t>rd</a:t>
            </a:r>
            <a:r>
              <a:rPr lang="en-US" altLang="en-US" sz="2400" dirty="0">
                <a:solidFill>
                  <a:srgbClr val="002E97"/>
                </a:solidFill>
                <a:latin typeface="Arial" panose="020B0604020202020204" pitchFamily="34" charset="0"/>
                <a:cs typeface="Arial" panose="020B0604020202020204" pitchFamily="34" charset="0"/>
              </a:rPr>
              <a:t> Order) – Bench Mark Reset</a:t>
            </a:r>
          </a:p>
          <a:p>
            <a:pPr lvl="6" algn="l" hangingPunct="1"/>
            <a:r>
              <a:rPr lang="en-US" altLang="en-US" sz="2400" dirty="0">
                <a:solidFill>
                  <a:srgbClr val="002E97"/>
                </a:solidFill>
                <a:latin typeface="Arial" panose="020B0604020202020204" pitchFamily="34" charset="0"/>
                <a:cs typeface="Arial" panose="020B0604020202020204" pitchFamily="34" charset="0"/>
              </a:rPr>
              <a:t>		Two Mark Level Tie (2</a:t>
            </a:r>
            <a:r>
              <a:rPr lang="en-US" altLang="en-US" sz="2400" baseline="30000" dirty="0">
                <a:solidFill>
                  <a:srgbClr val="002E97"/>
                </a:solidFill>
                <a:latin typeface="Arial" panose="020B0604020202020204" pitchFamily="34" charset="0"/>
                <a:cs typeface="Arial" panose="020B0604020202020204" pitchFamily="34" charset="0"/>
              </a:rPr>
              <a:t>nd</a:t>
            </a:r>
            <a:r>
              <a:rPr lang="en-US" altLang="en-US" sz="2400" dirty="0">
                <a:solidFill>
                  <a:srgbClr val="002E97"/>
                </a:solidFill>
                <a:latin typeface="Arial" panose="020B0604020202020204" pitchFamily="34" charset="0"/>
                <a:cs typeface="Arial" panose="020B0604020202020204" pitchFamily="34" charset="0"/>
              </a:rPr>
              <a:t> Order)</a:t>
            </a:r>
          </a:p>
          <a:p>
            <a:pPr lvl="6" algn="l" hangingPunct="1"/>
            <a:r>
              <a:rPr lang="en-US" altLang="en-US" sz="2400" dirty="0">
                <a:solidFill>
                  <a:srgbClr val="002E97"/>
                </a:solidFill>
                <a:latin typeface="Arial" panose="020B0604020202020204" pitchFamily="34" charset="0"/>
                <a:cs typeface="Arial" panose="020B0604020202020204" pitchFamily="34" charset="0"/>
              </a:rPr>
              <a:t>		Three Mark Level Tie (1</a:t>
            </a:r>
            <a:r>
              <a:rPr lang="en-US" altLang="en-US" sz="2400" baseline="30000" dirty="0">
                <a:solidFill>
                  <a:srgbClr val="002E97"/>
                </a:solidFill>
                <a:latin typeface="Arial" panose="020B0604020202020204" pitchFamily="34" charset="0"/>
                <a:cs typeface="Arial" panose="020B0604020202020204" pitchFamily="34" charset="0"/>
              </a:rPr>
              <a:t>st</a:t>
            </a:r>
            <a:r>
              <a:rPr lang="en-US" altLang="en-US" sz="2400" dirty="0">
                <a:solidFill>
                  <a:srgbClr val="002E97"/>
                </a:solidFill>
                <a:latin typeface="Arial" panose="020B0604020202020204" pitchFamily="34" charset="0"/>
                <a:cs typeface="Arial" panose="020B0604020202020204" pitchFamily="34" charset="0"/>
              </a:rPr>
              <a:t> Order)</a:t>
            </a:r>
          </a:p>
          <a:p>
            <a:pPr lvl="6" algn="l" hangingPunct="1"/>
            <a:endParaRPr lang="en-US" altLang="en-US" sz="2400" dirty="0">
              <a:solidFill>
                <a:srgbClr val="002E97"/>
              </a:solidFill>
              <a:latin typeface="Arial" panose="020B0604020202020204" pitchFamily="34" charset="0"/>
              <a:cs typeface="Arial" panose="020B0604020202020204" pitchFamily="34" charset="0"/>
            </a:endParaRPr>
          </a:p>
          <a:p>
            <a:pPr lvl="1" algn="l" hangingPunct="1"/>
            <a:r>
              <a:rPr lang="en-US" altLang="en-US" sz="2400" dirty="0">
                <a:solidFill>
                  <a:srgbClr val="002E97"/>
                </a:solidFill>
                <a:latin typeface="Arial" panose="020B0604020202020204" pitchFamily="34" charset="0"/>
                <a:cs typeface="Arial" panose="020B0604020202020204" pitchFamily="34" charset="0"/>
              </a:rPr>
              <a:t>	GNSS determination</a:t>
            </a:r>
          </a:p>
          <a:p>
            <a:pPr algn="l" hangingPunct="1"/>
            <a:r>
              <a:rPr lang="en-US" altLang="en-US" sz="2400" dirty="0">
                <a:solidFill>
                  <a:srgbClr val="002E97"/>
                </a:solidFill>
                <a:latin typeface="Arial" panose="020B0604020202020204" pitchFamily="34" charset="0"/>
                <a:cs typeface="Arial" panose="020B0604020202020204" pitchFamily="34" charset="0"/>
              </a:rPr>
              <a:t>		Height Modernization Two Mark GNSS Tie</a:t>
            </a:r>
          </a:p>
        </p:txBody>
      </p:sp>
    </p:spTree>
    <p:extLst>
      <p:ext uri="{BB962C8B-B14F-4D97-AF65-F5344CB8AC3E}">
        <p14:creationId xmlns:p14="http://schemas.microsoft.com/office/powerpoint/2010/main" val="324785555"/>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86</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50748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lvl="6" hangingPunct="1"/>
            <a:r>
              <a:rPr lang="en-US" altLang="en-US" sz="2400" dirty="0">
                <a:solidFill>
                  <a:srgbClr val="002E97"/>
                </a:solidFill>
                <a:latin typeface="Arial" panose="020B0604020202020204" pitchFamily="34" charset="0"/>
                <a:cs typeface="Arial" panose="020B0604020202020204" pitchFamily="34" charset="0"/>
              </a:rPr>
              <a:t>Single Mark Level Tie (3</a:t>
            </a:r>
            <a:r>
              <a:rPr lang="en-US" altLang="en-US" sz="2400" baseline="30000" dirty="0">
                <a:solidFill>
                  <a:srgbClr val="002E97"/>
                </a:solidFill>
                <a:latin typeface="Arial" panose="020B0604020202020204" pitchFamily="34" charset="0"/>
                <a:cs typeface="Arial" panose="020B0604020202020204" pitchFamily="34" charset="0"/>
              </a:rPr>
              <a:t>rd</a:t>
            </a:r>
            <a:r>
              <a:rPr lang="en-US" altLang="en-US" sz="2400" dirty="0">
                <a:solidFill>
                  <a:srgbClr val="002E97"/>
                </a:solidFill>
                <a:latin typeface="Arial" panose="020B0604020202020204" pitchFamily="34" charset="0"/>
                <a:cs typeface="Arial" panose="020B0604020202020204" pitchFamily="34" charset="0"/>
              </a:rPr>
              <a:t> Order Reset)</a:t>
            </a:r>
          </a:p>
        </p:txBody>
      </p:sp>
      <p:pic>
        <p:nvPicPr>
          <p:cNvPr id="3" name="Picture 2">
            <a:extLst>
              <a:ext uri="{FF2B5EF4-FFF2-40B4-BE49-F238E27FC236}">
                <a16:creationId xmlns:a16="http://schemas.microsoft.com/office/drawing/2014/main" id="{5A61C483-E0CE-4CF5-AAFA-E6E4E1DCE257}"/>
              </a:ext>
            </a:extLst>
          </p:cNvPr>
          <p:cNvPicPr>
            <a:picLocks noChangeAspect="1"/>
          </p:cNvPicPr>
          <p:nvPr/>
        </p:nvPicPr>
        <p:blipFill>
          <a:blip r:embed="rId4"/>
          <a:stretch>
            <a:fillRect/>
          </a:stretch>
        </p:blipFill>
        <p:spPr>
          <a:xfrm>
            <a:off x="3732762" y="1302678"/>
            <a:ext cx="5133333" cy="3333333"/>
          </a:xfrm>
          <a:prstGeom prst="rect">
            <a:avLst/>
          </a:prstGeom>
        </p:spPr>
      </p:pic>
      <p:sp>
        <p:nvSpPr>
          <p:cNvPr id="4" name="TextBox 3">
            <a:extLst>
              <a:ext uri="{FF2B5EF4-FFF2-40B4-BE49-F238E27FC236}">
                <a16:creationId xmlns:a16="http://schemas.microsoft.com/office/drawing/2014/main" id="{7AB93F62-6756-41CA-B8D3-61F9AA004639}"/>
              </a:ext>
            </a:extLst>
          </p:cNvPr>
          <p:cNvSpPr txBox="1"/>
          <p:nvPr/>
        </p:nvSpPr>
        <p:spPr>
          <a:xfrm>
            <a:off x="277905" y="1048165"/>
            <a:ext cx="2904565" cy="3970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Elevation only published to 0.01 meter (0.1 feet)</a:t>
            </a:r>
          </a:p>
          <a:p>
            <a:pPr marL="0" marR="0" indent="0" algn="l" defTabSz="457200" rtl="0" fontAlgn="auto" latinLnBrk="0" hangingPunct="0">
              <a:lnSpc>
                <a:spcPct val="100000"/>
              </a:lnSpc>
              <a:spcBef>
                <a:spcPts val="0"/>
              </a:spcBef>
              <a:spcAft>
                <a:spcPts val="0"/>
              </a:spcAft>
              <a:buClrTx/>
              <a:buSzTx/>
              <a:buFontTx/>
              <a:buNone/>
              <a:tabLst/>
            </a:pPr>
            <a:endParaRPr lang="en-US" dirty="0">
              <a:solidFill>
                <a:srgbClr val="002E97"/>
              </a:solidFill>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FGCS Specifications and Procedures</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	Does not require 	current calibrated rods</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Site lengths no more than 70 meters</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Reset mark can be no more than 560 meters from original</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6" name="Title 1">
            <a:extLst>
              <a:ext uri="{FF2B5EF4-FFF2-40B4-BE49-F238E27FC236}">
                <a16:creationId xmlns:a16="http://schemas.microsoft.com/office/drawing/2014/main" id="{827EE75D-9920-4E8E-8C12-FABBE7FC743A}"/>
              </a:ext>
            </a:extLst>
          </p:cNvPr>
          <p:cNvSpPr txBox="1">
            <a:spLocks/>
          </p:cNvSpPr>
          <p:nvPr/>
        </p:nvSpPr>
        <p:spPr>
          <a:xfrm>
            <a:off x="3460374" y="4432450"/>
            <a:ext cx="5589086"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lvl="6" hangingPunct="1"/>
            <a:r>
              <a:rPr lang="en-US" altLang="en-US" sz="2400" dirty="0">
                <a:solidFill>
                  <a:srgbClr val="002E97"/>
                </a:solidFill>
                <a:latin typeface="Arial" panose="020B0604020202020204" pitchFamily="34" charset="0"/>
                <a:cs typeface="Arial" panose="020B0604020202020204" pitchFamily="34" charset="0"/>
              </a:rPr>
              <a:t>Without reference points</a:t>
            </a:r>
          </a:p>
        </p:txBody>
      </p:sp>
    </p:spTree>
    <p:extLst>
      <p:ext uri="{BB962C8B-B14F-4D97-AF65-F5344CB8AC3E}">
        <p14:creationId xmlns:p14="http://schemas.microsoft.com/office/powerpoint/2010/main" val="2417823099"/>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87</a:t>
            </a:fld>
            <a:endParaRPr lang="en-US"/>
          </a:p>
        </p:txBody>
      </p:sp>
      <p:sp>
        <p:nvSpPr>
          <p:cNvPr id="4" name="Title 1">
            <a:extLst>
              <a:ext uri="{FF2B5EF4-FFF2-40B4-BE49-F238E27FC236}">
                <a16:creationId xmlns:a16="http://schemas.microsoft.com/office/drawing/2014/main" id="{87E1E2B2-446A-4F8F-B92E-4D605BDFAF49}"/>
              </a:ext>
            </a:extLst>
          </p:cNvPr>
          <p:cNvSpPr txBox="1">
            <a:spLocks/>
          </p:cNvSpPr>
          <p:nvPr/>
        </p:nvSpPr>
        <p:spPr>
          <a:xfrm>
            <a:off x="1" y="451658"/>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lvl="6" hangingPunct="1"/>
            <a:r>
              <a:rPr lang="en-US" altLang="en-US" sz="2400" dirty="0">
                <a:solidFill>
                  <a:srgbClr val="002E97"/>
                </a:solidFill>
                <a:latin typeface="Arial" panose="020B0604020202020204" pitchFamily="34" charset="0"/>
                <a:cs typeface="Arial" panose="020B0604020202020204" pitchFamily="34" charset="0"/>
              </a:rPr>
              <a:t>Single Mark Level Tie (3</a:t>
            </a:r>
            <a:r>
              <a:rPr lang="en-US" altLang="en-US" sz="2400" baseline="30000" dirty="0">
                <a:solidFill>
                  <a:srgbClr val="002E97"/>
                </a:solidFill>
                <a:latin typeface="Arial" panose="020B0604020202020204" pitchFamily="34" charset="0"/>
                <a:cs typeface="Arial" panose="020B0604020202020204" pitchFamily="34" charset="0"/>
              </a:rPr>
              <a:t>rd</a:t>
            </a:r>
            <a:r>
              <a:rPr lang="en-US" altLang="en-US" sz="2400" dirty="0">
                <a:solidFill>
                  <a:srgbClr val="002E97"/>
                </a:solidFill>
                <a:latin typeface="Arial" panose="020B0604020202020204" pitchFamily="34" charset="0"/>
                <a:cs typeface="Arial" panose="020B0604020202020204" pitchFamily="34" charset="0"/>
              </a:rPr>
              <a:t> Order)</a:t>
            </a:r>
          </a:p>
        </p:txBody>
      </p:sp>
      <p:sp>
        <p:nvSpPr>
          <p:cNvPr id="5" name="Title 1">
            <a:extLst>
              <a:ext uri="{FF2B5EF4-FFF2-40B4-BE49-F238E27FC236}">
                <a16:creationId xmlns:a16="http://schemas.microsoft.com/office/drawing/2014/main" id="{9C2E8734-83E2-4BC9-B3DE-845E060A5DF7}"/>
              </a:ext>
            </a:extLst>
          </p:cNvPr>
          <p:cNvSpPr txBox="1">
            <a:spLocks/>
          </p:cNvSpPr>
          <p:nvPr/>
        </p:nvSpPr>
        <p:spPr>
          <a:xfrm>
            <a:off x="3460374" y="4432450"/>
            <a:ext cx="5589086"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lvl="6" hangingPunct="1"/>
            <a:r>
              <a:rPr lang="en-US" altLang="en-US" sz="2400" dirty="0">
                <a:solidFill>
                  <a:srgbClr val="002E97"/>
                </a:solidFill>
                <a:latin typeface="Arial" panose="020B0604020202020204" pitchFamily="34" charset="0"/>
                <a:cs typeface="Arial" panose="020B0604020202020204" pitchFamily="34" charset="0"/>
              </a:rPr>
              <a:t>With reference points</a:t>
            </a:r>
          </a:p>
        </p:txBody>
      </p:sp>
      <p:pic>
        <p:nvPicPr>
          <p:cNvPr id="3" name="Picture 2">
            <a:extLst>
              <a:ext uri="{FF2B5EF4-FFF2-40B4-BE49-F238E27FC236}">
                <a16:creationId xmlns:a16="http://schemas.microsoft.com/office/drawing/2014/main" id="{79EC4C2B-6D81-49EB-B08B-C1EB92051679}"/>
              </a:ext>
            </a:extLst>
          </p:cNvPr>
          <p:cNvPicPr>
            <a:picLocks noChangeAspect="1"/>
          </p:cNvPicPr>
          <p:nvPr/>
        </p:nvPicPr>
        <p:blipFill>
          <a:blip r:embed="rId4"/>
          <a:stretch>
            <a:fillRect/>
          </a:stretch>
        </p:blipFill>
        <p:spPr>
          <a:xfrm>
            <a:off x="3968649" y="1158622"/>
            <a:ext cx="4572536" cy="3273828"/>
          </a:xfrm>
          <a:prstGeom prst="rect">
            <a:avLst/>
          </a:prstGeom>
        </p:spPr>
      </p:pic>
      <p:sp>
        <p:nvSpPr>
          <p:cNvPr id="7" name="TextBox 6">
            <a:extLst>
              <a:ext uri="{FF2B5EF4-FFF2-40B4-BE49-F238E27FC236}">
                <a16:creationId xmlns:a16="http://schemas.microsoft.com/office/drawing/2014/main" id="{CBF33C8C-C407-4C2D-9E72-B60527FCFA89}"/>
              </a:ext>
            </a:extLst>
          </p:cNvPr>
          <p:cNvSpPr txBox="1"/>
          <p:nvPr/>
        </p:nvSpPr>
        <p:spPr>
          <a:xfrm>
            <a:off x="555809" y="2110086"/>
            <a:ext cx="2904565"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When an old mark has to be removed before a new mark can be established.</a:t>
            </a:r>
          </a:p>
        </p:txBody>
      </p:sp>
    </p:spTree>
    <p:extLst>
      <p:ext uri="{BB962C8B-B14F-4D97-AF65-F5344CB8AC3E}">
        <p14:creationId xmlns:p14="http://schemas.microsoft.com/office/powerpoint/2010/main" val="3858255425"/>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88</a:t>
            </a:fld>
            <a:endParaRPr lang="en-US"/>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417546"/>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lvl="6" hangingPunct="1"/>
            <a:r>
              <a:rPr lang="en-US" altLang="en-US" sz="2400" dirty="0">
                <a:solidFill>
                  <a:srgbClr val="002E97"/>
                </a:solidFill>
                <a:latin typeface="Arial" panose="020B0604020202020204" pitchFamily="34" charset="0"/>
                <a:cs typeface="Arial" panose="020B0604020202020204" pitchFamily="34" charset="0"/>
              </a:rPr>
              <a:t>Two Mark Level Tie (2</a:t>
            </a:r>
            <a:r>
              <a:rPr lang="en-US" altLang="en-US" sz="2400" baseline="30000" dirty="0">
                <a:solidFill>
                  <a:srgbClr val="002E97"/>
                </a:solidFill>
                <a:latin typeface="Arial" panose="020B0604020202020204" pitchFamily="34" charset="0"/>
                <a:cs typeface="Arial" panose="020B0604020202020204" pitchFamily="34" charset="0"/>
              </a:rPr>
              <a:t>nd</a:t>
            </a:r>
            <a:r>
              <a:rPr lang="en-US" altLang="en-US" sz="2400" dirty="0">
                <a:solidFill>
                  <a:srgbClr val="002E97"/>
                </a:solidFill>
                <a:latin typeface="Arial" panose="020B0604020202020204" pitchFamily="34" charset="0"/>
                <a:cs typeface="Arial" panose="020B0604020202020204" pitchFamily="34" charset="0"/>
              </a:rPr>
              <a:t> Order)</a:t>
            </a:r>
          </a:p>
        </p:txBody>
      </p:sp>
      <p:pic>
        <p:nvPicPr>
          <p:cNvPr id="3" name="Picture 2">
            <a:extLst>
              <a:ext uri="{FF2B5EF4-FFF2-40B4-BE49-F238E27FC236}">
                <a16:creationId xmlns:a16="http://schemas.microsoft.com/office/drawing/2014/main" id="{E2405AFB-581E-46DD-83A4-794A99F111ED}"/>
              </a:ext>
            </a:extLst>
          </p:cNvPr>
          <p:cNvPicPr>
            <a:picLocks noChangeAspect="1"/>
          </p:cNvPicPr>
          <p:nvPr/>
        </p:nvPicPr>
        <p:blipFill>
          <a:blip r:embed="rId4"/>
          <a:stretch>
            <a:fillRect/>
          </a:stretch>
        </p:blipFill>
        <p:spPr>
          <a:xfrm>
            <a:off x="3672882" y="1048165"/>
            <a:ext cx="5137365" cy="3695013"/>
          </a:xfrm>
          <a:prstGeom prst="rect">
            <a:avLst/>
          </a:prstGeom>
        </p:spPr>
      </p:pic>
      <p:sp>
        <p:nvSpPr>
          <p:cNvPr id="5" name="TextBox 4">
            <a:extLst>
              <a:ext uri="{FF2B5EF4-FFF2-40B4-BE49-F238E27FC236}">
                <a16:creationId xmlns:a16="http://schemas.microsoft.com/office/drawing/2014/main" id="{CCAEFF72-C2A7-4FB5-A833-047406A79EF4}"/>
              </a:ext>
            </a:extLst>
          </p:cNvPr>
          <p:cNvSpPr txBox="1"/>
          <p:nvPr/>
        </p:nvSpPr>
        <p:spPr>
          <a:xfrm>
            <a:off x="434564" y="1694588"/>
            <a:ext cx="2904565"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solidFill>
                  <a:srgbClr val="002E97"/>
                </a:solidFill>
                <a:latin typeface="Arial" panose="020B0604020202020204" pitchFamily="34" charset="0"/>
                <a:cs typeface="Arial" panose="020B0604020202020204" pitchFamily="34" charset="0"/>
              </a:rPr>
              <a:t>Elevation published to 0.001 meter (0.01 feet)</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Same accuracy as order/class of original leveled line</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27402167"/>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89</a:t>
            </a:fld>
            <a:endParaRPr lang="en-US" dirty="0"/>
          </a:p>
        </p:txBody>
      </p:sp>
      <p:sp>
        <p:nvSpPr>
          <p:cNvPr id="4" name="Title 1">
            <a:extLst>
              <a:ext uri="{FF2B5EF4-FFF2-40B4-BE49-F238E27FC236}">
                <a16:creationId xmlns:a16="http://schemas.microsoft.com/office/drawing/2014/main" id="{FE57CC70-4E6A-4D1E-A07F-75006740920D}"/>
              </a:ext>
            </a:extLst>
          </p:cNvPr>
          <p:cNvSpPr txBox="1">
            <a:spLocks/>
          </p:cNvSpPr>
          <p:nvPr/>
        </p:nvSpPr>
        <p:spPr>
          <a:xfrm>
            <a:off x="1" y="417546"/>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lvl="6" hangingPunct="1"/>
            <a:r>
              <a:rPr lang="en-US" altLang="en-US" sz="2400" dirty="0">
                <a:solidFill>
                  <a:srgbClr val="002E97"/>
                </a:solidFill>
                <a:latin typeface="Arial" panose="020B0604020202020204" pitchFamily="34" charset="0"/>
                <a:cs typeface="Arial" panose="020B0604020202020204" pitchFamily="34" charset="0"/>
              </a:rPr>
              <a:t>Three Mark Level Tie (1</a:t>
            </a:r>
            <a:r>
              <a:rPr lang="en-US" altLang="en-US" sz="2400" baseline="30000" dirty="0">
                <a:solidFill>
                  <a:srgbClr val="002E97"/>
                </a:solidFill>
                <a:latin typeface="Arial" panose="020B0604020202020204" pitchFamily="34" charset="0"/>
                <a:cs typeface="Arial" panose="020B0604020202020204" pitchFamily="34" charset="0"/>
              </a:rPr>
              <a:t>st</a:t>
            </a:r>
            <a:r>
              <a:rPr lang="en-US" altLang="en-US" sz="2400" dirty="0">
                <a:solidFill>
                  <a:srgbClr val="002E97"/>
                </a:solidFill>
                <a:latin typeface="Arial" panose="020B0604020202020204" pitchFamily="34" charset="0"/>
                <a:cs typeface="Arial" panose="020B0604020202020204" pitchFamily="34" charset="0"/>
              </a:rPr>
              <a:t> Order)</a:t>
            </a:r>
          </a:p>
        </p:txBody>
      </p:sp>
      <p:sp>
        <p:nvSpPr>
          <p:cNvPr id="5" name="TextBox 4">
            <a:extLst>
              <a:ext uri="{FF2B5EF4-FFF2-40B4-BE49-F238E27FC236}">
                <a16:creationId xmlns:a16="http://schemas.microsoft.com/office/drawing/2014/main" id="{A6CDB0F5-78EC-4BE5-83B0-62C03039E267}"/>
              </a:ext>
            </a:extLst>
          </p:cNvPr>
          <p:cNvSpPr txBox="1"/>
          <p:nvPr/>
        </p:nvSpPr>
        <p:spPr>
          <a:xfrm>
            <a:off x="434564" y="1694588"/>
            <a:ext cx="2904565"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solidFill>
                  <a:srgbClr val="002E97"/>
                </a:solidFill>
                <a:latin typeface="Arial" panose="020B0604020202020204" pitchFamily="34" charset="0"/>
                <a:cs typeface="Arial" panose="020B0604020202020204" pitchFamily="34" charset="0"/>
              </a:rPr>
              <a:t>Elevation published to 0.001 meter (0.01 feet)</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Same accuracy as order/class of original leveled line</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3" name="Picture 2">
            <a:extLst>
              <a:ext uri="{FF2B5EF4-FFF2-40B4-BE49-F238E27FC236}">
                <a16:creationId xmlns:a16="http://schemas.microsoft.com/office/drawing/2014/main" id="{5CC33862-6B54-47F5-BA78-310FCDF2D2A4}"/>
              </a:ext>
            </a:extLst>
          </p:cNvPr>
          <p:cNvPicPr>
            <a:picLocks noChangeAspect="1"/>
          </p:cNvPicPr>
          <p:nvPr/>
        </p:nvPicPr>
        <p:blipFill>
          <a:blip r:embed="rId4"/>
          <a:stretch>
            <a:fillRect/>
          </a:stretch>
        </p:blipFill>
        <p:spPr>
          <a:xfrm>
            <a:off x="3827929" y="974259"/>
            <a:ext cx="5126023" cy="3795305"/>
          </a:xfrm>
          <a:prstGeom prst="rect">
            <a:avLst/>
          </a:prstGeom>
        </p:spPr>
      </p:pic>
    </p:spTree>
    <p:extLst>
      <p:ext uri="{BB962C8B-B14F-4D97-AF65-F5344CB8AC3E}">
        <p14:creationId xmlns:p14="http://schemas.microsoft.com/office/powerpoint/2010/main" val="252146596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9</a:t>
            </a:fld>
            <a:endParaRPr lang="en-US"/>
          </a:p>
        </p:txBody>
      </p:sp>
      <p:sp>
        <p:nvSpPr>
          <p:cNvPr id="3" name="Rectangle 2">
            <a:extLst>
              <a:ext uri="{FF2B5EF4-FFF2-40B4-BE49-F238E27FC236}">
                <a16:creationId xmlns:a16="http://schemas.microsoft.com/office/drawing/2014/main" id="{86BE0DDB-A5CB-42E4-AB29-6B4C6F763BF3}"/>
              </a:ext>
            </a:extLst>
          </p:cNvPr>
          <p:cNvSpPr txBox="1"/>
          <p:nvPr/>
        </p:nvSpPr>
        <p:spPr>
          <a:xfrm>
            <a:off x="993924" y="4638695"/>
            <a:ext cx="649793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p:txBody>
      </p:sp>
      <p:sp>
        <p:nvSpPr>
          <p:cNvPr id="4" name="TextBox 1">
            <a:extLst>
              <a:ext uri="{FF2B5EF4-FFF2-40B4-BE49-F238E27FC236}">
                <a16:creationId xmlns:a16="http://schemas.microsoft.com/office/drawing/2014/main" id="{AE89BB17-E45E-42FC-9EFB-B9475D981E37}"/>
              </a:ext>
            </a:extLst>
          </p:cNvPr>
          <p:cNvSpPr txBox="1"/>
          <p:nvPr/>
        </p:nvSpPr>
        <p:spPr>
          <a:xfrm>
            <a:off x="1055640" y="433004"/>
            <a:ext cx="7018907"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dirty="0">
                <a:solidFill>
                  <a:srgbClr val="002E97"/>
                </a:solidFill>
                <a:latin typeface="Arial" panose="020B0604020202020204" pitchFamily="34" charset="0"/>
                <a:cs typeface="Arial" panose="020B0604020202020204" pitchFamily="34" charset="0"/>
              </a:rPr>
              <a:t>NGS Resources</a:t>
            </a:r>
            <a:r>
              <a:rPr lang="en-US" sz="3200" dirty="0">
                <a:solidFill>
                  <a:srgbClr val="002E97"/>
                </a:solidFill>
                <a:latin typeface="Arial" panose="020B0604020202020204" pitchFamily="34" charset="0"/>
                <a:cs typeface="Arial" panose="020B0604020202020204" pitchFamily="34" charset="0"/>
              </a:rPr>
              <a:t> – Educational Videos</a:t>
            </a:r>
            <a:endParaRPr sz="3200" dirty="0">
              <a:solidFill>
                <a:srgbClr val="002E97"/>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98D04F7-FB7D-4225-BF68-16BDE135FA5F}"/>
              </a:ext>
            </a:extLst>
          </p:cNvPr>
          <p:cNvPicPr>
            <a:picLocks noChangeAspect="1"/>
          </p:cNvPicPr>
          <p:nvPr/>
        </p:nvPicPr>
        <p:blipFill>
          <a:blip r:embed="rId3"/>
          <a:stretch>
            <a:fillRect/>
          </a:stretch>
        </p:blipFill>
        <p:spPr>
          <a:xfrm>
            <a:off x="1724381" y="978852"/>
            <a:ext cx="5695238" cy="1009524"/>
          </a:xfrm>
          <a:prstGeom prst="rect">
            <a:avLst/>
          </a:prstGeom>
        </p:spPr>
      </p:pic>
      <p:pic>
        <p:nvPicPr>
          <p:cNvPr id="6" name="Picture 5">
            <a:extLst>
              <a:ext uri="{FF2B5EF4-FFF2-40B4-BE49-F238E27FC236}">
                <a16:creationId xmlns:a16="http://schemas.microsoft.com/office/drawing/2014/main" id="{72B74B90-5824-4720-ABCD-23B91B69C8DD}"/>
              </a:ext>
            </a:extLst>
          </p:cNvPr>
          <p:cNvPicPr>
            <a:picLocks noChangeAspect="1"/>
          </p:cNvPicPr>
          <p:nvPr/>
        </p:nvPicPr>
        <p:blipFill>
          <a:blip r:embed="rId4"/>
          <a:stretch>
            <a:fillRect/>
          </a:stretch>
        </p:blipFill>
        <p:spPr>
          <a:xfrm>
            <a:off x="286261" y="2055529"/>
            <a:ext cx="4329327" cy="2583165"/>
          </a:xfrm>
          <a:prstGeom prst="rect">
            <a:avLst/>
          </a:prstGeom>
        </p:spPr>
      </p:pic>
      <p:pic>
        <p:nvPicPr>
          <p:cNvPr id="7" name="Picture 6">
            <a:extLst>
              <a:ext uri="{FF2B5EF4-FFF2-40B4-BE49-F238E27FC236}">
                <a16:creationId xmlns:a16="http://schemas.microsoft.com/office/drawing/2014/main" id="{2813279A-709F-4291-B839-1B8881B5B3EE}"/>
              </a:ext>
            </a:extLst>
          </p:cNvPr>
          <p:cNvPicPr>
            <a:picLocks noChangeAspect="1"/>
          </p:cNvPicPr>
          <p:nvPr/>
        </p:nvPicPr>
        <p:blipFill>
          <a:blip r:embed="rId5"/>
          <a:stretch>
            <a:fillRect/>
          </a:stretch>
        </p:blipFill>
        <p:spPr>
          <a:xfrm>
            <a:off x="4789324" y="2055529"/>
            <a:ext cx="3988916" cy="2584554"/>
          </a:xfrm>
          <a:prstGeom prst="rect">
            <a:avLst/>
          </a:prstGeom>
        </p:spPr>
      </p:pic>
    </p:spTree>
    <p:extLst>
      <p:ext uri="{BB962C8B-B14F-4D97-AF65-F5344CB8AC3E}">
        <p14:creationId xmlns:p14="http://schemas.microsoft.com/office/powerpoint/2010/main" val="598382022"/>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31424" y="4764841"/>
            <a:ext cx="294770" cy="317917"/>
          </a:xfrm>
        </p:spPr>
        <p:txBody>
          <a:bodyPr/>
          <a:lstStyle/>
          <a:p>
            <a:fld id="{86CB4B4D-7CA3-9044-876B-883B54F8677D}" type="slidenum">
              <a:rPr lang="en-US" smtClean="0"/>
              <a:t>90</a:t>
            </a:fld>
            <a:endParaRPr lang="en-US" dirty="0"/>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50748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a:solidFill>
                  <a:srgbClr val="002E97"/>
                </a:solidFill>
                <a:latin typeface="Arial" panose="020B0604020202020204" pitchFamily="34" charset="0"/>
                <a:cs typeface="Arial" panose="020B0604020202020204" pitchFamily="34" charset="0"/>
              </a:rPr>
              <a:t>Height Modernization Two Mark GNSS Tie</a:t>
            </a:r>
          </a:p>
        </p:txBody>
      </p:sp>
      <p:sp>
        <p:nvSpPr>
          <p:cNvPr id="3" name="Rectangle 2">
            <a:extLst>
              <a:ext uri="{FF2B5EF4-FFF2-40B4-BE49-F238E27FC236}">
                <a16:creationId xmlns:a16="http://schemas.microsoft.com/office/drawing/2014/main" id="{6CD58A10-0F31-4480-9870-A45BC757EF29}"/>
              </a:ext>
            </a:extLst>
          </p:cNvPr>
          <p:cNvSpPr/>
          <p:nvPr/>
        </p:nvSpPr>
        <p:spPr>
          <a:xfrm>
            <a:off x="376517" y="1323815"/>
            <a:ext cx="4572000" cy="3170099"/>
          </a:xfrm>
          <a:prstGeom prst="rect">
            <a:avLst/>
          </a:prstGeom>
        </p:spPr>
        <p:txBody>
          <a:bodyPr>
            <a:spAutoFit/>
          </a:bodyPr>
          <a:lstStyle/>
          <a:p>
            <a:pPr marL="285750" indent="-285750">
              <a:spcAft>
                <a:spcPts val="1200"/>
              </a:spcAft>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Non-control or “new” marks must be within a certain distance of 2 vertical control marks</a:t>
            </a:r>
          </a:p>
          <a:p>
            <a:pPr marL="285750" indent="-285750">
              <a:spcAft>
                <a:spcPts val="1200"/>
              </a:spcAft>
              <a:buFont typeface="Arial" panose="020B0604020202020204" pitchFamily="34" charset="0"/>
              <a:buChar char="•"/>
            </a:pPr>
            <a:r>
              <a:rPr lang="en-US" dirty="0">
                <a:solidFill>
                  <a:srgbClr val="002E97"/>
                </a:solidFill>
                <a:latin typeface="Arial" panose="020B0604020202020204" pitchFamily="34" charset="0"/>
                <a:cs typeface="Arial" panose="020B0604020202020204" pitchFamily="34" charset="0"/>
              </a:rPr>
              <a:t>OPUS-Projects currently* requires a minimum of 2-hour occupations </a:t>
            </a:r>
            <a:r>
              <a:rPr lang="en-US" i="1" dirty="0">
                <a:solidFill>
                  <a:srgbClr val="002E97"/>
                </a:solidFill>
                <a:latin typeface="Arial" panose="020B0604020202020204" pitchFamily="34" charset="0"/>
                <a:cs typeface="Arial" panose="020B0604020202020204" pitchFamily="34" charset="0"/>
              </a:rPr>
              <a:t>per session</a:t>
            </a:r>
          </a:p>
          <a:p>
            <a:pPr marL="285750" indent="-285750">
              <a:spcAft>
                <a:spcPts val="1200"/>
              </a:spcAft>
              <a:buFont typeface="Arial" panose="020B0604020202020204" pitchFamily="34" charset="0"/>
              <a:buChar char="•"/>
            </a:pPr>
            <a:r>
              <a:rPr lang="en-US" i="1" dirty="0">
                <a:solidFill>
                  <a:srgbClr val="002E97"/>
                </a:solidFill>
                <a:latin typeface="Arial" panose="020B0604020202020204" pitchFamily="34" charset="0"/>
                <a:cs typeface="Arial" panose="020B0604020202020204" pitchFamily="34" charset="0"/>
              </a:rPr>
              <a:t>Maximum</a:t>
            </a:r>
            <a:r>
              <a:rPr lang="en-US" dirty="0">
                <a:solidFill>
                  <a:srgbClr val="002E97"/>
                </a:solidFill>
                <a:latin typeface="Arial" panose="020B0604020202020204" pitchFamily="34" charset="0"/>
                <a:cs typeface="Arial" panose="020B0604020202020204" pitchFamily="34" charset="0"/>
              </a:rPr>
              <a:t> distance between new marks and vertical control is between 30-50 km, based on occupation session duration</a:t>
            </a:r>
          </a:p>
        </p:txBody>
      </p:sp>
      <p:grpSp>
        <p:nvGrpSpPr>
          <p:cNvPr id="15" name="Group 14">
            <a:extLst>
              <a:ext uri="{FF2B5EF4-FFF2-40B4-BE49-F238E27FC236}">
                <a16:creationId xmlns:a16="http://schemas.microsoft.com/office/drawing/2014/main" id="{2FFF4644-87BA-4BB3-8FD9-C2F178BC206D}"/>
              </a:ext>
            </a:extLst>
          </p:cNvPr>
          <p:cNvGrpSpPr/>
          <p:nvPr/>
        </p:nvGrpSpPr>
        <p:grpSpPr>
          <a:xfrm>
            <a:off x="4768178" y="1738033"/>
            <a:ext cx="4204658" cy="2522794"/>
            <a:chOff x="4705425" y="2026024"/>
            <a:chExt cx="4204658" cy="2522794"/>
          </a:xfrm>
        </p:grpSpPr>
        <p:grpSp>
          <p:nvGrpSpPr>
            <p:cNvPr id="14" name="Group 13">
              <a:extLst>
                <a:ext uri="{FF2B5EF4-FFF2-40B4-BE49-F238E27FC236}">
                  <a16:creationId xmlns:a16="http://schemas.microsoft.com/office/drawing/2014/main" id="{58F9B4FD-0D28-4493-862F-4A9B5DB04A10}"/>
                </a:ext>
              </a:extLst>
            </p:cNvPr>
            <p:cNvGrpSpPr/>
            <p:nvPr/>
          </p:nvGrpSpPr>
          <p:grpSpPr>
            <a:xfrm>
              <a:off x="4705425" y="2026024"/>
              <a:ext cx="4204658" cy="2522794"/>
              <a:chOff x="4705425" y="2026024"/>
              <a:chExt cx="4204658" cy="2522794"/>
            </a:xfrm>
          </p:grpSpPr>
          <p:graphicFrame>
            <p:nvGraphicFramePr>
              <p:cNvPr id="5" name="Chart 4">
                <a:extLst>
                  <a:ext uri="{FF2B5EF4-FFF2-40B4-BE49-F238E27FC236}">
                    <a16:creationId xmlns:a16="http://schemas.microsoft.com/office/drawing/2014/main" id="{1E9586C6-1E1D-4A7C-9D1C-7B8270FCD558}"/>
                  </a:ext>
                </a:extLst>
              </p:cNvPr>
              <p:cNvGraphicFramePr>
                <a:graphicFrameLocks/>
              </p:cNvGraphicFramePr>
              <p:nvPr>
                <p:extLst/>
              </p:nvPr>
            </p:nvGraphicFramePr>
            <p:xfrm>
              <a:off x="4705425" y="2026024"/>
              <a:ext cx="4204657" cy="2522794"/>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E9DC9747-167C-4579-BE01-BDA3FEA981C9}"/>
                  </a:ext>
                </a:extLst>
              </p:cNvPr>
              <p:cNvSpPr txBox="1"/>
              <p:nvPr/>
            </p:nvSpPr>
            <p:spPr>
              <a:xfrm>
                <a:off x="5646907" y="2116996"/>
                <a:ext cx="2277893"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Recommended/Permitted occupation </a:t>
                </a:r>
                <a:r>
                  <a:rPr lang="en-US" sz="1400" i="1" dirty="0">
                    <a:latin typeface="Arial" panose="020B0604020202020204" pitchFamily="34" charset="0"/>
                    <a:cs typeface="Arial" panose="020B0604020202020204" pitchFamily="34" charset="0"/>
                  </a:rPr>
                  <a:t>per session</a:t>
                </a:r>
              </a:p>
            </p:txBody>
          </p:sp>
          <p:sp>
            <p:nvSpPr>
              <p:cNvPr id="7" name="TextBox 6">
                <a:extLst>
                  <a:ext uri="{FF2B5EF4-FFF2-40B4-BE49-F238E27FC236}">
                    <a16:creationId xmlns:a16="http://schemas.microsoft.com/office/drawing/2014/main" id="{8745A35C-C2AB-4602-BE94-FE3E54DEF192}"/>
                  </a:ext>
                </a:extLst>
              </p:cNvPr>
              <p:cNvSpPr txBox="1"/>
              <p:nvPr/>
            </p:nvSpPr>
            <p:spPr>
              <a:xfrm>
                <a:off x="7996519" y="3287421"/>
                <a:ext cx="913564" cy="461665"/>
              </a:xfrm>
              <a:prstGeom prst="rect">
                <a:avLst/>
              </a:prstGeom>
              <a:noFill/>
            </p:spPr>
            <p:txBody>
              <a:bodyPr wrap="square" rtlCol="0">
                <a:spAutoFit/>
              </a:bodyPr>
              <a:lstStyle/>
              <a:p>
                <a:pPr algn="r"/>
                <a:r>
                  <a:rPr lang="en-US" sz="1200" dirty="0">
                    <a:solidFill>
                      <a:schemeClr val="bg1"/>
                    </a:solidFill>
                    <a:latin typeface="Arial" panose="020B0604020202020204" pitchFamily="34" charset="0"/>
                    <a:cs typeface="Arial" panose="020B0604020202020204" pitchFamily="34" charset="0"/>
                  </a:rPr>
                  <a:t>Not </a:t>
                </a:r>
              </a:p>
              <a:p>
                <a:pPr algn="r"/>
                <a:r>
                  <a:rPr lang="en-US" sz="1200" dirty="0">
                    <a:solidFill>
                      <a:schemeClr val="bg1"/>
                    </a:solidFill>
                    <a:latin typeface="Arial" panose="020B0604020202020204" pitchFamily="34" charset="0"/>
                    <a:cs typeface="Arial" panose="020B0604020202020204" pitchFamily="34" charset="0"/>
                  </a:rPr>
                  <a:t>Permitted</a:t>
                </a:r>
              </a:p>
            </p:txBody>
          </p:sp>
        </p:grpSp>
        <p:cxnSp>
          <p:nvCxnSpPr>
            <p:cNvPr id="8" name="Straight Connector 7">
              <a:extLst>
                <a:ext uri="{FF2B5EF4-FFF2-40B4-BE49-F238E27FC236}">
                  <a16:creationId xmlns:a16="http://schemas.microsoft.com/office/drawing/2014/main" id="{C2F24323-7E11-49AA-AFC7-06BAB31CED79}"/>
                </a:ext>
              </a:extLst>
            </p:cNvPr>
            <p:cNvCxnSpPr/>
            <p:nvPr/>
          </p:nvCxnSpPr>
          <p:spPr>
            <a:xfrm flipV="1">
              <a:off x="5156850" y="2933324"/>
              <a:ext cx="2964108" cy="2181"/>
            </a:xfrm>
            <a:prstGeom prst="line">
              <a:avLst/>
            </a:prstGeom>
            <a:ln w="9525">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B906BD2-9D82-4143-B053-3DCABDB84791}"/>
                </a:ext>
              </a:extLst>
            </p:cNvPr>
            <p:cNvCxnSpPr/>
            <p:nvPr/>
          </p:nvCxnSpPr>
          <p:spPr>
            <a:xfrm flipH="1">
              <a:off x="6799152" y="3669317"/>
              <a:ext cx="1" cy="341368"/>
            </a:xfrm>
            <a:prstGeom prst="line">
              <a:avLst/>
            </a:prstGeom>
            <a:ln w="9525">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D34A676-3879-4723-9E5B-A4CDEE927A77}"/>
                </a:ext>
              </a:extLst>
            </p:cNvPr>
            <p:cNvCxnSpPr/>
            <p:nvPr/>
          </p:nvCxnSpPr>
          <p:spPr>
            <a:xfrm flipH="1">
              <a:off x="8084746" y="3019549"/>
              <a:ext cx="1" cy="986958"/>
            </a:xfrm>
            <a:prstGeom prst="line">
              <a:avLst/>
            </a:prstGeom>
            <a:ln w="9525">
              <a:solidFill>
                <a:schemeClr val="tx2"/>
              </a:solidFill>
              <a:prstDash val="das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55128107"/>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89577" y="4828596"/>
            <a:ext cx="260186" cy="239609"/>
          </a:xfrm>
        </p:spPr>
        <p:txBody>
          <a:bodyPr/>
          <a:lstStyle/>
          <a:p>
            <a:fld id="{86CB4B4D-7CA3-9044-876B-883B54F8677D}" type="slidenum">
              <a:rPr lang="en-US" smtClean="0"/>
              <a:t>91</a:t>
            </a:fld>
            <a:endParaRPr lang="en-US" dirty="0"/>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50748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a:solidFill>
                  <a:srgbClr val="002E97"/>
                </a:solidFill>
                <a:latin typeface="Arial" panose="020B0604020202020204" pitchFamily="34" charset="0"/>
                <a:cs typeface="Arial" panose="020B0604020202020204" pitchFamily="34" charset="0"/>
              </a:rPr>
              <a:t>Height Modernization Two Mark GNSS Tie</a:t>
            </a:r>
          </a:p>
        </p:txBody>
      </p:sp>
      <p:grpSp>
        <p:nvGrpSpPr>
          <p:cNvPr id="37" name="Group 36">
            <a:extLst>
              <a:ext uri="{FF2B5EF4-FFF2-40B4-BE49-F238E27FC236}">
                <a16:creationId xmlns:a16="http://schemas.microsoft.com/office/drawing/2014/main" id="{43991FF7-B828-4EC9-BE60-29CB87D410E8}"/>
              </a:ext>
            </a:extLst>
          </p:cNvPr>
          <p:cNvGrpSpPr/>
          <p:nvPr/>
        </p:nvGrpSpPr>
        <p:grpSpPr>
          <a:xfrm>
            <a:off x="1027357" y="2132542"/>
            <a:ext cx="2192232" cy="1412863"/>
            <a:chOff x="1094805" y="1407279"/>
            <a:chExt cx="2192232" cy="1412863"/>
          </a:xfrm>
        </p:grpSpPr>
        <p:sp>
          <p:nvSpPr>
            <p:cNvPr id="26" name="Oval 25">
              <a:extLst>
                <a:ext uri="{FF2B5EF4-FFF2-40B4-BE49-F238E27FC236}">
                  <a16:creationId xmlns:a16="http://schemas.microsoft.com/office/drawing/2014/main" id="{BF0D5512-DD7E-42E4-9C58-B2E09E352441}"/>
                </a:ext>
              </a:extLst>
            </p:cNvPr>
            <p:cNvSpPr/>
            <p:nvPr/>
          </p:nvSpPr>
          <p:spPr>
            <a:xfrm>
              <a:off x="1978209" y="1499427"/>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8EA6031-C520-47EF-8519-2CB11A6693F3}"/>
                </a:ext>
              </a:extLst>
            </p:cNvPr>
            <p:cNvSpPr/>
            <p:nvPr/>
          </p:nvSpPr>
          <p:spPr>
            <a:xfrm>
              <a:off x="1094805" y="1499427"/>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6B9D774-E864-4184-B546-5C92F7870749}"/>
                </a:ext>
              </a:extLst>
            </p:cNvPr>
            <p:cNvSpPr/>
            <p:nvPr/>
          </p:nvSpPr>
          <p:spPr>
            <a:xfrm>
              <a:off x="2526941" y="2044604"/>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DC6C93C-CFAF-4E3E-A183-56EDF761F22B}"/>
                </a:ext>
              </a:extLst>
            </p:cNvPr>
            <p:cNvSpPr/>
            <p:nvPr/>
          </p:nvSpPr>
          <p:spPr>
            <a:xfrm>
              <a:off x="1652436" y="2050891"/>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6FC1ED0-9EF0-4AD9-9D0A-92A3AA162704}"/>
                </a:ext>
              </a:extLst>
            </p:cNvPr>
            <p:cNvSpPr/>
            <p:nvPr/>
          </p:nvSpPr>
          <p:spPr>
            <a:xfrm>
              <a:off x="2094137" y="2070327"/>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35C85402-2792-43D0-B115-B30C170C4B7D}"/>
                </a:ext>
              </a:extLst>
            </p:cNvPr>
            <p:cNvSpPr txBox="1"/>
            <p:nvPr/>
          </p:nvSpPr>
          <p:spPr>
            <a:xfrm rot="18294379">
              <a:off x="1894448" y="1427553"/>
              <a:ext cx="1412863" cy="1372315"/>
            </a:xfrm>
            <a:prstGeom prst="rect">
              <a:avLst/>
            </a:prstGeom>
            <a:noFill/>
          </p:spPr>
          <p:txBody>
            <a:bodyPr wrap="square" rtlCol="0">
              <a:prstTxWarp prst="textCircle">
                <a:avLst>
                  <a:gd name="adj" fmla="val 17123347"/>
                </a:avLst>
              </a:prstTxWarp>
              <a:spAutoFit/>
            </a:bodyPr>
            <a:lstStyle/>
            <a:p>
              <a:r>
                <a:rPr lang="en-US" dirty="0">
                  <a:solidFill>
                    <a:srgbClr val="002E97"/>
                  </a:solidFill>
                  <a:latin typeface="Arial" panose="020B0604020202020204" pitchFamily="34" charset="0"/>
                  <a:cs typeface="Arial" panose="020B0604020202020204" pitchFamily="34" charset="0"/>
                </a:rPr>
                <a:t>30km radius</a:t>
              </a:r>
            </a:p>
          </p:txBody>
        </p:sp>
      </p:grpSp>
      <p:grpSp>
        <p:nvGrpSpPr>
          <p:cNvPr id="36" name="Group 35">
            <a:extLst>
              <a:ext uri="{FF2B5EF4-FFF2-40B4-BE49-F238E27FC236}">
                <a16:creationId xmlns:a16="http://schemas.microsoft.com/office/drawing/2014/main" id="{8C2457BA-C32C-4312-A0D9-27C28DE6FF01}"/>
              </a:ext>
            </a:extLst>
          </p:cNvPr>
          <p:cNvGrpSpPr/>
          <p:nvPr/>
        </p:nvGrpSpPr>
        <p:grpSpPr>
          <a:xfrm>
            <a:off x="1027357" y="1133848"/>
            <a:ext cx="3063586" cy="833611"/>
            <a:chOff x="5690030" y="2453401"/>
            <a:chExt cx="3063586" cy="833611"/>
          </a:xfrm>
        </p:grpSpPr>
        <p:sp>
          <p:nvSpPr>
            <p:cNvPr id="32" name="Oval 31">
              <a:extLst>
                <a:ext uri="{FF2B5EF4-FFF2-40B4-BE49-F238E27FC236}">
                  <a16:creationId xmlns:a16="http://schemas.microsoft.com/office/drawing/2014/main" id="{12FD0D02-20A4-4ECB-998D-ADA404204287}"/>
                </a:ext>
              </a:extLst>
            </p:cNvPr>
            <p:cNvSpPr/>
            <p:nvPr/>
          </p:nvSpPr>
          <p:spPr>
            <a:xfrm>
              <a:off x="5690031" y="2575247"/>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2F4BA33-ABF7-45A7-81CE-CAA8FD213FF9}"/>
                </a:ext>
              </a:extLst>
            </p:cNvPr>
            <p:cNvSpPr/>
            <p:nvPr/>
          </p:nvSpPr>
          <p:spPr>
            <a:xfrm>
              <a:off x="5690030" y="3085691"/>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D7E7FC5-DACE-45DC-BA9D-DB3F3CCB582B}"/>
                </a:ext>
              </a:extLst>
            </p:cNvPr>
            <p:cNvSpPr txBox="1"/>
            <p:nvPr/>
          </p:nvSpPr>
          <p:spPr>
            <a:xfrm>
              <a:off x="5924201" y="2453401"/>
              <a:ext cx="2265305" cy="523220"/>
            </a:xfrm>
            <a:prstGeom prst="rect">
              <a:avLst/>
            </a:prstGeom>
            <a:noFill/>
          </p:spPr>
          <p:txBody>
            <a:bodyPr wrap="square" rtlCol="0">
              <a:spAutoFit/>
            </a:bodyPr>
            <a:lstStyle/>
            <a:p>
              <a:r>
                <a:rPr lang="en-US" sz="1400" dirty="0">
                  <a:solidFill>
                    <a:srgbClr val="002E97"/>
                  </a:solidFill>
                  <a:latin typeface="Arial" panose="020B0604020202020204" pitchFamily="34" charset="0"/>
                  <a:cs typeface="Arial" panose="020B0604020202020204" pitchFamily="34" charset="0"/>
                </a:rPr>
                <a:t>Existing vertical survey control mark</a:t>
              </a:r>
            </a:p>
          </p:txBody>
        </p:sp>
        <p:sp>
          <p:nvSpPr>
            <p:cNvPr id="35" name="TextBox 34">
              <a:extLst>
                <a:ext uri="{FF2B5EF4-FFF2-40B4-BE49-F238E27FC236}">
                  <a16:creationId xmlns:a16="http://schemas.microsoft.com/office/drawing/2014/main" id="{BE8AE06B-D8B7-4C91-A0DE-31A8D6C28974}"/>
                </a:ext>
              </a:extLst>
            </p:cNvPr>
            <p:cNvSpPr txBox="1"/>
            <p:nvPr/>
          </p:nvSpPr>
          <p:spPr>
            <a:xfrm>
              <a:off x="5924202" y="2979235"/>
              <a:ext cx="2829414" cy="307777"/>
            </a:xfrm>
            <a:prstGeom prst="rect">
              <a:avLst/>
            </a:prstGeom>
            <a:noFill/>
          </p:spPr>
          <p:txBody>
            <a:bodyPr wrap="square" rtlCol="0">
              <a:spAutoFit/>
            </a:bodyPr>
            <a:lstStyle/>
            <a:p>
              <a:r>
                <a:rPr lang="en-US" sz="1400" dirty="0">
                  <a:solidFill>
                    <a:srgbClr val="002E97"/>
                  </a:solidFill>
                  <a:latin typeface="Arial" panose="020B0604020202020204" pitchFamily="34" charset="0"/>
                  <a:cs typeface="Arial" panose="020B0604020202020204" pitchFamily="34" charset="0"/>
                </a:rPr>
                <a:t>New survey control mark</a:t>
              </a:r>
            </a:p>
          </p:txBody>
        </p:sp>
      </p:grpSp>
      <p:grpSp>
        <p:nvGrpSpPr>
          <p:cNvPr id="38" name="Group 37">
            <a:extLst>
              <a:ext uri="{FF2B5EF4-FFF2-40B4-BE49-F238E27FC236}">
                <a16:creationId xmlns:a16="http://schemas.microsoft.com/office/drawing/2014/main" id="{F37F05B3-F41C-4889-966F-76EFB63F35DB}"/>
              </a:ext>
            </a:extLst>
          </p:cNvPr>
          <p:cNvGrpSpPr/>
          <p:nvPr/>
        </p:nvGrpSpPr>
        <p:grpSpPr>
          <a:xfrm>
            <a:off x="993394" y="3675521"/>
            <a:ext cx="2192232" cy="1412863"/>
            <a:chOff x="1094805" y="1407279"/>
            <a:chExt cx="2192232" cy="1412863"/>
          </a:xfrm>
        </p:grpSpPr>
        <p:sp>
          <p:nvSpPr>
            <p:cNvPr id="39" name="Oval 38">
              <a:extLst>
                <a:ext uri="{FF2B5EF4-FFF2-40B4-BE49-F238E27FC236}">
                  <a16:creationId xmlns:a16="http://schemas.microsoft.com/office/drawing/2014/main" id="{C56DA28D-4B53-41AC-8663-CDDACE1B43ED}"/>
                </a:ext>
              </a:extLst>
            </p:cNvPr>
            <p:cNvSpPr/>
            <p:nvPr/>
          </p:nvSpPr>
          <p:spPr>
            <a:xfrm>
              <a:off x="1978209" y="1499427"/>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A298AAA-2012-452D-BFBB-5056F644A0FE}"/>
                </a:ext>
              </a:extLst>
            </p:cNvPr>
            <p:cNvSpPr/>
            <p:nvPr/>
          </p:nvSpPr>
          <p:spPr>
            <a:xfrm>
              <a:off x="1094805" y="1499427"/>
              <a:ext cx="1223108" cy="1223108"/>
            </a:xfrm>
            <a:prstGeom prst="ellipse">
              <a:avLst/>
            </a:prstGeom>
            <a:solidFill>
              <a:schemeClr val="accent6">
                <a:lumMod val="20000"/>
                <a:lumOff val="80000"/>
                <a:alpha val="4588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E7A51D1-E7CB-441E-A68C-8926CAD232FA}"/>
                </a:ext>
              </a:extLst>
            </p:cNvPr>
            <p:cNvSpPr/>
            <p:nvPr/>
          </p:nvSpPr>
          <p:spPr>
            <a:xfrm>
              <a:off x="2526941" y="2044604"/>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EC5F738-98BB-4CD0-A1D5-A13BA6156FB6}"/>
                </a:ext>
              </a:extLst>
            </p:cNvPr>
            <p:cNvSpPr/>
            <p:nvPr/>
          </p:nvSpPr>
          <p:spPr>
            <a:xfrm>
              <a:off x="1652436" y="2050891"/>
              <a:ext cx="125643" cy="12564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66BEF6D-0DE0-4D0A-9815-12CF7CBFCD62}"/>
                </a:ext>
              </a:extLst>
            </p:cNvPr>
            <p:cNvSpPr/>
            <p:nvPr/>
          </p:nvSpPr>
          <p:spPr>
            <a:xfrm>
              <a:off x="2094137" y="2070327"/>
              <a:ext cx="125643" cy="125643"/>
            </a:xfrm>
            <a:prstGeom prst="ellipse">
              <a:avLst/>
            </a:prstGeom>
            <a:solidFill>
              <a:srgbClr val="7030A0"/>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39995326-4E8B-434E-8AD0-B40CBC74828C}"/>
                </a:ext>
              </a:extLst>
            </p:cNvPr>
            <p:cNvSpPr txBox="1"/>
            <p:nvPr/>
          </p:nvSpPr>
          <p:spPr>
            <a:xfrm rot="18294379">
              <a:off x="1894448" y="1427553"/>
              <a:ext cx="1412863" cy="1372315"/>
            </a:xfrm>
            <a:prstGeom prst="rect">
              <a:avLst/>
            </a:prstGeom>
            <a:noFill/>
          </p:spPr>
          <p:txBody>
            <a:bodyPr wrap="square" rtlCol="0">
              <a:prstTxWarp prst="textCircle">
                <a:avLst>
                  <a:gd name="adj" fmla="val 17123347"/>
                </a:avLst>
              </a:prstTxWarp>
              <a:spAutoFit/>
            </a:bodyPr>
            <a:lstStyle/>
            <a:p>
              <a:r>
                <a:rPr lang="en-US" dirty="0">
                  <a:solidFill>
                    <a:srgbClr val="002E97"/>
                  </a:solidFill>
                  <a:latin typeface="Arial" panose="020B0604020202020204" pitchFamily="34" charset="0"/>
                  <a:cs typeface="Arial" panose="020B0604020202020204" pitchFamily="34" charset="0"/>
                </a:rPr>
                <a:t>40km radius</a:t>
              </a:r>
            </a:p>
          </p:txBody>
        </p:sp>
      </p:grpSp>
      <p:sp>
        <p:nvSpPr>
          <p:cNvPr id="45" name="TextBox 44">
            <a:extLst>
              <a:ext uri="{FF2B5EF4-FFF2-40B4-BE49-F238E27FC236}">
                <a16:creationId xmlns:a16="http://schemas.microsoft.com/office/drawing/2014/main" id="{49D9CFAD-5E48-49BC-9067-CD2F86B98BB1}"/>
              </a:ext>
            </a:extLst>
          </p:cNvPr>
          <p:cNvSpPr txBox="1"/>
          <p:nvPr/>
        </p:nvSpPr>
        <p:spPr>
          <a:xfrm>
            <a:off x="4089562" y="2540300"/>
            <a:ext cx="3585053" cy="584775"/>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30 km spacing </a:t>
            </a:r>
            <a:r>
              <a:rPr lang="en-US" sz="1600" dirty="0">
                <a:solidFill>
                  <a:srgbClr val="002E97"/>
                </a:solidFill>
                <a:latin typeface="Arial" panose="020B0604020202020204" pitchFamily="34" charset="0"/>
                <a:cs typeface="Arial" panose="020B0604020202020204" pitchFamily="34" charset="0"/>
                <a:sym typeface="Wingdings" panose="05000000000000000000" pitchFamily="2" charset="2"/>
              </a:rPr>
              <a:t>require a minimum of 2-hr occupations</a:t>
            </a:r>
            <a:endParaRPr lang="en-US" sz="1600" dirty="0">
              <a:solidFill>
                <a:srgbClr val="002E97"/>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3DB72FCF-EEA8-4F27-B401-AC72B12829BA}"/>
              </a:ext>
            </a:extLst>
          </p:cNvPr>
          <p:cNvSpPr/>
          <p:nvPr/>
        </p:nvSpPr>
        <p:spPr>
          <a:xfrm>
            <a:off x="4089562" y="3923070"/>
            <a:ext cx="3585052" cy="830997"/>
          </a:xfrm>
          <a:prstGeom prst="rect">
            <a:avLst/>
          </a:prstGeom>
        </p:spPr>
        <p:txBody>
          <a:bodyPr wrap="square">
            <a:spAutoFit/>
          </a:bodyPr>
          <a:lstStyle/>
          <a:p>
            <a:r>
              <a:rPr lang="en-US" sz="1600" dirty="0">
                <a:solidFill>
                  <a:srgbClr val="002E97"/>
                </a:solidFill>
                <a:latin typeface="Arial" panose="020B0604020202020204" pitchFamily="34" charset="0"/>
                <a:cs typeface="Arial" panose="020B0604020202020204" pitchFamily="34" charset="0"/>
              </a:rPr>
              <a:t>However, minimum occupation time would increase from 2 to 4 hours for 40 km spacing. </a:t>
            </a:r>
          </a:p>
        </p:txBody>
      </p:sp>
      <p:sp>
        <p:nvSpPr>
          <p:cNvPr id="25" name="TextBox 24">
            <a:extLst>
              <a:ext uri="{FF2B5EF4-FFF2-40B4-BE49-F238E27FC236}">
                <a16:creationId xmlns:a16="http://schemas.microsoft.com/office/drawing/2014/main" id="{24AF4D18-4C1B-41C8-B0BB-CFB6CB2E647E}"/>
              </a:ext>
            </a:extLst>
          </p:cNvPr>
          <p:cNvSpPr txBox="1"/>
          <p:nvPr/>
        </p:nvSpPr>
        <p:spPr>
          <a:xfrm>
            <a:off x="4089562" y="1133848"/>
            <a:ext cx="4360423" cy="1107996"/>
          </a:xfrm>
          <a:prstGeom prst="rect">
            <a:avLst/>
          </a:prstGeom>
          <a:noFill/>
        </p:spPr>
        <p:txBody>
          <a:bodyPr wrap="square" rtlCol="0">
            <a:spAutoFit/>
          </a:bodyPr>
          <a:lstStyle/>
          <a:p>
            <a:r>
              <a:rPr lang="en-US" sz="1600" dirty="0">
                <a:solidFill>
                  <a:srgbClr val="002E97"/>
                </a:solidFill>
                <a:latin typeface="Arial" panose="020B0604020202020204" pitchFamily="34" charset="0"/>
                <a:cs typeface="Arial" panose="020B0604020202020204" pitchFamily="34" charset="0"/>
              </a:rPr>
              <a:t>A Minimum of two independent simultaneous occupation sessions on all 3 marks would be required.  </a:t>
            </a:r>
          </a:p>
          <a:p>
            <a:r>
              <a:rPr lang="en-US" sz="1600" dirty="0">
                <a:solidFill>
                  <a:srgbClr val="002E97"/>
                </a:solidFill>
                <a:latin typeface="Arial" panose="020B0604020202020204" pitchFamily="34" charset="0"/>
                <a:cs typeface="Arial" panose="020B0604020202020204" pitchFamily="34" charset="0"/>
              </a:rPr>
              <a:t>(We recommend 3 sessions)</a:t>
            </a:r>
          </a:p>
        </p:txBody>
      </p:sp>
    </p:spTree>
    <p:extLst>
      <p:ext uri="{BB962C8B-B14F-4D97-AF65-F5344CB8AC3E}">
        <p14:creationId xmlns:p14="http://schemas.microsoft.com/office/powerpoint/2010/main" val="1020298915"/>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89577" y="4828596"/>
            <a:ext cx="260186" cy="239609"/>
          </a:xfrm>
        </p:spPr>
        <p:txBody>
          <a:bodyPr/>
          <a:lstStyle/>
          <a:p>
            <a:fld id="{86CB4B4D-7CA3-9044-876B-883B54F8677D}" type="slidenum">
              <a:rPr lang="en-US" smtClean="0"/>
              <a:t>92</a:t>
            </a:fld>
            <a:endParaRPr lang="en-US" dirty="0"/>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50748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a:solidFill>
                  <a:srgbClr val="002E97"/>
                </a:solidFill>
                <a:latin typeface="Arial" panose="020B0604020202020204" pitchFamily="34" charset="0"/>
                <a:cs typeface="Arial" panose="020B0604020202020204" pitchFamily="34" charset="0"/>
              </a:rPr>
              <a:t>1</a:t>
            </a:r>
            <a:r>
              <a:rPr lang="en-US" altLang="en-US" sz="2400" baseline="30000" dirty="0">
                <a:solidFill>
                  <a:srgbClr val="002E97"/>
                </a:solidFill>
                <a:latin typeface="Arial" panose="020B0604020202020204" pitchFamily="34" charset="0"/>
                <a:cs typeface="Arial" panose="020B0604020202020204" pitchFamily="34" charset="0"/>
              </a:rPr>
              <a:t>st</a:t>
            </a:r>
            <a:r>
              <a:rPr lang="en-US" altLang="en-US" sz="2400" dirty="0">
                <a:solidFill>
                  <a:srgbClr val="002E97"/>
                </a:solidFill>
                <a:latin typeface="Arial" panose="020B0604020202020204" pitchFamily="34" charset="0"/>
                <a:cs typeface="Arial" panose="020B0604020202020204" pitchFamily="34" charset="0"/>
              </a:rPr>
              <a:t> Order Leveling Example L28462</a:t>
            </a:r>
          </a:p>
        </p:txBody>
      </p:sp>
      <p:pic>
        <p:nvPicPr>
          <p:cNvPr id="4" name="Picture 3">
            <a:extLst>
              <a:ext uri="{FF2B5EF4-FFF2-40B4-BE49-F238E27FC236}">
                <a16:creationId xmlns:a16="http://schemas.microsoft.com/office/drawing/2014/main" id="{0FC4E00B-5912-4505-AA83-55BFBFAA3788}"/>
              </a:ext>
            </a:extLst>
          </p:cNvPr>
          <p:cNvPicPr>
            <a:picLocks noChangeAspect="1"/>
          </p:cNvPicPr>
          <p:nvPr/>
        </p:nvPicPr>
        <p:blipFill>
          <a:blip r:embed="rId4"/>
          <a:stretch>
            <a:fillRect/>
          </a:stretch>
        </p:blipFill>
        <p:spPr>
          <a:xfrm>
            <a:off x="1008206" y="1154242"/>
            <a:ext cx="6719223" cy="3756682"/>
          </a:xfrm>
          <a:prstGeom prst="rect">
            <a:avLst/>
          </a:prstGeom>
        </p:spPr>
      </p:pic>
      <p:pic>
        <p:nvPicPr>
          <p:cNvPr id="5" name="Picture 4">
            <a:extLst>
              <a:ext uri="{FF2B5EF4-FFF2-40B4-BE49-F238E27FC236}">
                <a16:creationId xmlns:a16="http://schemas.microsoft.com/office/drawing/2014/main" id="{6BF82D1C-7F4A-4EFB-8F9E-0BBBCDA38608}"/>
              </a:ext>
            </a:extLst>
          </p:cNvPr>
          <p:cNvPicPr>
            <a:picLocks noChangeAspect="1"/>
          </p:cNvPicPr>
          <p:nvPr/>
        </p:nvPicPr>
        <p:blipFill>
          <a:blip r:embed="rId5"/>
          <a:stretch>
            <a:fillRect/>
          </a:stretch>
        </p:blipFill>
        <p:spPr>
          <a:xfrm>
            <a:off x="0" y="1549257"/>
            <a:ext cx="9144000" cy="2966652"/>
          </a:xfrm>
          <a:prstGeom prst="rect">
            <a:avLst/>
          </a:prstGeom>
        </p:spPr>
      </p:pic>
    </p:spTree>
    <p:extLst>
      <p:ext uri="{BB962C8B-B14F-4D97-AF65-F5344CB8AC3E}">
        <p14:creationId xmlns:p14="http://schemas.microsoft.com/office/powerpoint/2010/main" val="1267862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89577" y="4828596"/>
            <a:ext cx="260186" cy="239609"/>
          </a:xfrm>
        </p:spPr>
        <p:txBody>
          <a:bodyPr/>
          <a:lstStyle/>
          <a:p>
            <a:fld id="{86CB4B4D-7CA3-9044-876B-883B54F8677D}" type="slidenum">
              <a:rPr lang="en-US" smtClean="0"/>
              <a:t>93</a:t>
            </a:fld>
            <a:endParaRPr lang="en-US" dirty="0"/>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50748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a:solidFill>
                  <a:srgbClr val="002E97"/>
                </a:solidFill>
                <a:latin typeface="Arial" panose="020B0604020202020204" pitchFamily="34" charset="0"/>
                <a:cs typeface="Arial" panose="020B0604020202020204" pitchFamily="34" charset="0"/>
              </a:rPr>
              <a:t>1</a:t>
            </a:r>
            <a:r>
              <a:rPr lang="en-US" altLang="en-US" sz="2400" baseline="30000" dirty="0">
                <a:solidFill>
                  <a:srgbClr val="002E97"/>
                </a:solidFill>
                <a:latin typeface="Arial" panose="020B0604020202020204" pitchFamily="34" charset="0"/>
                <a:cs typeface="Arial" panose="020B0604020202020204" pitchFamily="34" charset="0"/>
              </a:rPr>
              <a:t>st</a:t>
            </a:r>
            <a:r>
              <a:rPr lang="en-US" altLang="en-US" sz="2400" dirty="0">
                <a:solidFill>
                  <a:srgbClr val="002E97"/>
                </a:solidFill>
                <a:latin typeface="Arial" panose="020B0604020202020204" pitchFamily="34" charset="0"/>
                <a:cs typeface="Arial" panose="020B0604020202020204" pitchFamily="34" charset="0"/>
              </a:rPr>
              <a:t> Order Leveling Example L28462</a:t>
            </a:r>
          </a:p>
        </p:txBody>
      </p:sp>
      <p:pic>
        <p:nvPicPr>
          <p:cNvPr id="4" name="Picture 3">
            <a:extLst>
              <a:ext uri="{FF2B5EF4-FFF2-40B4-BE49-F238E27FC236}">
                <a16:creationId xmlns:a16="http://schemas.microsoft.com/office/drawing/2014/main" id="{D9338F94-DA49-42F2-9A02-0D5E1B77311D}"/>
              </a:ext>
            </a:extLst>
          </p:cNvPr>
          <p:cNvPicPr>
            <a:picLocks noChangeAspect="1"/>
          </p:cNvPicPr>
          <p:nvPr/>
        </p:nvPicPr>
        <p:blipFill>
          <a:blip r:embed="rId4"/>
          <a:stretch>
            <a:fillRect/>
          </a:stretch>
        </p:blipFill>
        <p:spPr>
          <a:xfrm>
            <a:off x="1693889" y="1048165"/>
            <a:ext cx="7202773" cy="3604963"/>
          </a:xfrm>
          <a:prstGeom prst="rect">
            <a:avLst/>
          </a:prstGeom>
        </p:spPr>
      </p:pic>
      <p:pic>
        <p:nvPicPr>
          <p:cNvPr id="5" name="Picture 4">
            <a:extLst>
              <a:ext uri="{FF2B5EF4-FFF2-40B4-BE49-F238E27FC236}">
                <a16:creationId xmlns:a16="http://schemas.microsoft.com/office/drawing/2014/main" id="{B0069996-F4F5-4DDD-9096-5317094D30B2}"/>
              </a:ext>
            </a:extLst>
          </p:cNvPr>
          <p:cNvPicPr>
            <a:picLocks noChangeAspect="1"/>
          </p:cNvPicPr>
          <p:nvPr/>
        </p:nvPicPr>
        <p:blipFill>
          <a:blip r:embed="rId5"/>
          <a:stretch>
            <a:fillRect/>
          </a:stretch>
        </p:blipFill>
        <p:spPr>
          <a:xfrm>
            <a:off x="146951" y="582440"/>
            <a:ext cx="1399989" cy="4176634"/>
          </a:xfrm>
          <a:prstGeom prst="rect">
            <a:avLst/>
          </a:prstGeom>
        </p:spPr>
      </p:pic>
    </p:spTree>
    <p:extLst>
      <p:ext uri="{BB962C8B-B14F-4D97-AF65-F5344CB8AC3E}">
        <p14:creationId xmlns:p14="http://schemas.microsoft.com/office/powerpoint/2010/main" val="316946795"/>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89577" y="4828596"/>
            <a:ext cx="260186" cy="239609"/>
          </a:xfrm>
        </p:spPr>
        <p:txBody>
          <a:bodyPr/>
          <a:lstStyle/>
          <a:p>
            <a:fld id="{86CB4B4D-7CA3-9044-876B-883B54F8677D}" type="slidenum">
              <a:rPr lang="en-US" smtClean="0"/>
              <a:t>94</a:t>
            </a:fld>
            <a:endParaRPr lang="en-US" dirty="0"/>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50748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a:solidFill>
                  <a:srgbClr val="002E97"/>
                </a:solidFill>
                <a:latin typeface="Arial" panose="020B0604020202020204" pitchFamily="34" charset="0"/>
                <a:cs typeface="Arial" panose="020B0604020202020204" pitchFamily="34" charset="0"/>
              </a:rPr>
              <a:t>1</a:t>
            </a:r>
            <a:r>
              <a:rPr lang="en-US" altLang="en-US" sz="2400" baseline="30000" dirty="0">
                <a:solidFill>
                  <a:srgbClr val="002E97"/>
                </a:solidFill>
                <a:latin typeface="Arial" panose="020B0604020202020204" pitchFamily="34" charset="0"/>
                <a:cs typeface="Arial" panose="020B0604020202020204" pitchFamily="34" charset="0"/>
              </a:rPr>
              <a:t>st</a:t>
            </a:r>
            <a:r>
              <a:rPr lang="en-US" altLang="en-US" sz="2400" dirty="0">
                <a:solidFill>
                  <a:srgbClr val="002E97"/>
                </a:solidFill>
                <a:latin typeface="Arial" panose="020B0604020202020204" pitchFamily="34" charset="0"/>
                <a:cs typeface="Arial" panose="020B0604020202020204" pitchFamily="34" charset="0"/>
              </a:rPr>
              <a:t> Order Leveling Example L28462</a:t>
            </a:r>
          </a:p>
        </p:txBody>
      </p:sp>
      <p:pic>
        <p:nvPicPr>
          <p:cNvPr id="3" name="Picture 2">
            <a:extLst>
              <a:ext uri="{FF2B5EF4-FFF2-40B4-BE49-F238E27FC236}">
                <a16:creationId xmlns:a16="http://schemas.microsoft.com/office/drawing/2014/main" id="{1B6013EE-9F0C-433D-8B67-510EDAD91550}"/>
              </a:ext>
            </a:extLst>
          </p:cNvPr>
          <p:cNvPicPr>
            <a:picLocks noChangeAspect="1"/>
          </p:cNvPicPr>
          <p:nvPr/>
        </p:nvPicPr>
        <p:blipFill>
          <a:blip r:embed="rId4"/>
          <a:stretch>
            <a:fillRect/>
          </a:stretch>
        </p:blipFill>
        <p:spPr>
          <a:xfrm>
            <a:off x="115569" y="1198584"/>
            <a:ext cx="4009767" cy="3479592"/>
          </a:xfrm>
          <a:prstGeom prst="rect">
            <a:avLst/>
          </a:prstGeom>
        </p:spPr>
      </p:pic>
      <p:pic>
        <p:nvPicPr>
          <p:cNvPr id="5" name="Picture 4">
            <a:extLst>
              <a:ext uri="{FF2B5EF4-FFF2-40B4-BE49-F238E27FC236}">
                <a16:creationId xmlns:a16="http://schemas.microsoft.com/office/drawing/2014/main" id="{0FC43F73-4566-4FD5-B9B1-3C93B0D1079C}"/>
              </a:ext>
            </a:extLst>
          </p:cNvPr>
          <p:cNvPicPr>
            <a:picLocks noChangeAspect="1"/>
          </p:cNvPicPr>
          <p:nvPr/>
        </p:nvPicPr>
        <p:blipFill>
          <a:blip r:embed="rId5"/>
          <a:stretch>
            <a:fillRect/>
          </a:stretch>
        </p:blipFill>
        <p:spPr>
          <a:xfrm>
            <a:off x="4237499" y="1198584"/>
            <a:ext cx="4594325" cy="3479592"/>
          </a:xfrm>
          <a:prstGeom prst="rect">
            <a:avLst/>
          </a:prstGeom>
        </p:spPr>
      </p:pic>
    </p:spTree>
    <p:extLst>
      <p:ext uri="{BB962C8B-B14F-4D97-AF65-F5344CB8AC3E}">
        <p14:creationId xmlns:p14="http://schemas.microsoft.com/office/powerpoint/2010/main" val="2535558391"/>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89577" y="4828596"/>
            <a:ext cx="260186" cy="239609"/>
          </a:xfrm>
        </p:spPr>
        <p:txBody>
          <a:bodyPr/>
          <a:lstStyle/>
          <a:p>
            <a:fld id="{86CB4B4D-7CA3-9044-876B-883B54F8677D}" type="slidenum">
              <a:rPr lang="en-US" smtClean="0"/>
              <a:t>95</a:t>
            </a:fld>
            <a:endParaRPr lang="en-US" dirty="0"/>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507489"/>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a:solidFill>
                  <a:srgbClr val="002E97"/>
                </a:solidFill>
                <a:latin typeface="Arial" panose="020B0604020202020204" pitchFamily="34" charset="0"/>
                <a:cs typeface="Arial" panose="020B0604020202020204" pitchFamily="34" charset="0"/>
              </a:rPr>
              <a:t>1</a:t>
            </a:r>
            <a:r>
              <a:rPr lang="en-US" altLang="en-US" sz="2400" baseline="30000" dirty="0">
                <a:solidFill>
                  <a:srgbClr val="002E97"/>
                </a:solidFill>
                <a:latin typeface="Arial" panose="020B0604020202020204" pitchFamily="34" charset="0"/>
                <a:cs typeface="Arial" panose="020B0604020202020204" pitchFamily="34" charset="0"/>
              </a:rPr>
              <a:t>st</a:t>
            </a:r>
            <a:r>
              <a:rPr lang="en-US" altLang="en-US" sz="2400" dirty="0">
                <a:solidFill>
                  <a:srgbClr val="002E97"/>
                </a:solidFill>
                <a:latin typeface="Arial" panose="020B0604020202020204" pitchFamily="34" charset="0"/>
                <a:cs typeface="Arial" panose="020B0604020202020204" pitchFamily="34" charset="0"/>
              </a:rPr>
              <a:t> Order Leveling Example L28462</a:t>
            </a:r>
          </a:p>
        </p:txBody>
      </p:sp>
      <p:sp>
        <p:nvSpPr>
          <p:cNvPr id="6" name="Title 1">
            <a:extLst>
              <a:ext uri="{FF2B5EF4-FFF2-40B4-BE49-F238E27FC236}">
                <a16:creationId xmlns:a16="http://schemas.microsoft.com/office/drawing/2014/main" id="{26E54FC8-D1CF-4B72-A795-7B75D9D5EAAA}"/>
              </a:ext>
            </a:extLst>
          </p:cNvPr>
          <p:cNvSpPr txBox="1">
            <a:spLocks/>
          </p:cNvSpPr>
          <p:nvPr/>
        </p:nvSpPr>
        <p:spPr>
          <a:xfrm>
            <a:off x="1" y="2397704"/>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a:solidFill>
                  <a:srgbClr val="002E97"/>
                </a:solidFill>
                <a:latin typeface="Arial" panose="020B0604020202020204" pitchFamily="34" charset="0"/>
                <a:cs typeface="Arial" panose="020B0604020202020204" pitchFamily="34" charset="0"/>
              </a:rPr>
              <a:t>Tool Demo</a:t>
            </a:r>
          </a:p>
        </p:txBody>
      </p:sp>
    </p:spTree>
    <p:extLst>
      <p:ext uri="{BB962C8B-B14F-4D97-AF65-F5344CB8AC3E}">
        <p14:creationId xmlns:p14="http://schemas.microsoft.com/office/powerpoint/2010/main" val="3337357733"/>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89577" y="4828596"/>
            <a:ext cx="260186" cy="239609"/>
          </a:xfrm>
        </p:spPr>
        <p:txBody>
          <a:bodyPr/>
          <a:lstStyle/>
          <a:p>
            <a:fld id="{86CB4B4D-7CA3-9044-876B-883B54F8677D}" type="slidenum">
              <a:rPr lang="en-US" smtClean="0"/>
              <a:t>96</a:t>
            </a:fld>
            <a:endParaRPr lang="en-US" dirty="0"/>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412376"/>
            <a:ext cx="9143999" cy="475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err="1">
                <a:solidFill>
                  <a:srgbClr val="002E97"/>
                </a:solidFill>
                <a:latin typeface="Arial" panose="020B0604020202020204" pitchFamily="34" charset="0"/>
                <a:cs typeface="Arial" panose="020B0604020202020204" pitchFamily="34" charset="0"/>
              </a:rPr>
              <a:t>Ht</a:t>
            </a:r>
            <a:r>
              <a:rPr lang="en-US" altLang="en-US" sz="2400" dirty="0">
                <a:solidFill>
                  <a:srgbClr val="002E97"/>
                </a:solidFill>
                <a:latin typeface="Arial" panose="020B0604020202020204" pitchFamily="34" charset="0"/>
                <a:cs typeface="Arial" panose="020B0604020202020204" pitchFamily="34" charset="0"/>
              </a:rPr>
              <a:t> Mod Example GPS3514 PIKES PEAK 2017</a:t>
            </a:r>
          </a:p>
        </p:txBody>
      </p:sp>
      <p:grpSp>
        <p:nvGrpSpPr>
          <p:cNvPr id="15" name="Group 14">
            <a:extLst>
              <a:ext uri="{FF2B5EF4-FFF2-40B4-BE49-F238E27FC236}">
                <a16:creationId xmlns:a16="http://schemas.microsoft.com/office/drawing/2014/main" id="{AD57F15D-16C6-4162-B319-62F71938B2CB}"/>
              </a:ext>
            </a:extLst>
          </p:cNvPr>
          <p:cNvGrpSpPr/>
          <p:nvPr/>
        </p:nvGrpSpPr>
        <p:grpSpPr>
          <a:xfrm>
            <a:off x="6204697" y="1219200"/>
            <a:ext cx="2705101" cy="3695858"/>
            <a:chOff x="6204697" y="1219200"/>
            <a:chExt cx="2705101" cy="3695858"/>
          </a:xfrm>
        </p:grpSpPr>
        <p:pic>
          <p:nvPicPr>
            <p:cNvPr id="10" name="Picture 9">
              <a:extLst>
                <a:ext uri="{FF2B5EF4-FFF2-40B4-BE49-F238E27FC236}">
                  <a16:creationId xmlns:a16="http://schemas.microsoft.com/office/drawing/2014/main" id="{540CAEFE-CA51-4A1F-9E6D-D3A0B73A0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4697" y="1219200"/>
              <a:ext cx="2705101" cy="2705101"/>
            </a:xfrm>
            <a:prstGeom prst="rect">
              <a:avLst/>
            </a:prstGeom>
          </p:spPr>
        </p:pic>
        <p:sp>
          <p:nvSpPr>
            <p:cNvPr id="11" name="TextBox 10">
              <a:extLst>
                <a:ext uri="{FF2B5EF4-FFF2-40B4-BE49-F238E27FC236}">
                  <a16:creationId xmlns:a16="http://schemas.microsoft.com/office/drawing/2014/main" id="{B92EAC4A-8A70-4462-B0DE-D311C1B41C77}"/>
                </a:ext>
              </a:extLst>
            </p:cNvPr>
            <p:cNvSpPr txBox="1"/>
            <p:nvPr/>
          </p:nvSpPr>
          <p:spPr>
            <a:xfrm>
              <a:off x="6204697" y="4084061"/>
              <a:ext cx="2705101" cy="830997"/>
            </a:xfrm>
            <a:prstGeom prst="rect">
              <a:avLst/>
            </a:prstGeom>
            <a:noFill/>
          </p:spPr>
          <p:txBody>
            <a:bodyPr wrap="square" rtlCol="0">
              <a:spAutoFit/>
            </a:bodyPr>
            <a:lstStyle/>
            <a:p>
              <a:pPr algn="ctr"/>
              <a:r>
                <a:rPr lang="en-US" sz="1600" dirty="0">
                  <a:solidFill>
                    <a:srgbClr val="002E97"/>
                  </a:solidFill>
                  <a:latin typeface="Arial" panose="020B0604020202020204" pitchFamily="34" charset="0"/>
                  <a:cs typeface="Arial" panose="020B0604020202020204" pitchFamily="34" charset="0"/>
                </a:rPr>
                <a:t>BATES</a:t>
              </a:r>
            </a:p>
            <a:p>
              <a:pPr algn="ctr"/>
              <a:r>
                <a:rPr lang="en-US" sz="1600" dirty="0">
                  <a:solidFill>
                    <a:srgbClr val="002E97"/>
                  </a:solidFill>
                  <a:latin typeface="Arial" panose="020B0604020202020204" pitchFamily="34" charset="0"/>
                  <a:cs typeface="Arial" panose="020B0604020202020204" pitchFamily="34" charset="0"/>
                </a:rPr>
                <a:t>4,298.64 m</a:t>
              </a:r>
            </a:p>
            <a:p>
              <a:pPr algn="ctr"/>
              <a:r>
                <a:rPr lang="en-US" sz="1600" dirty="0">
                  <a:solidFill>
                    <a:srgbClr val="002E97"/>
                  </a:solidFill>
                  <a:latin typeface="Arial" panose="020B0604020202020204" pitchFamily="34" charset="0"/>
                  <a:cs typeface="Arial" panose="020B0604020202020204" pitchFamily="34" charset="0"/>
                </a:rPr>
                <a:t>14,103.1 ft</a:t>
              </a:r>
            </a:p>
          </p:txBody>
        </p:sp>
      </p:grpSp>
      <p:grpSp>
        <p:nvGrpSpPr>
          <p:cNvPr id="14" name="Group 13">
            <a:extLst>
              <a:ext uri="{FF2B5EF4-FFF2-40B4-BE49-F238E27FC236}">
                <a16:creationId xmlns:a16="http://schemas.microsoft.com/office/drawing/2014/main" id="{8E69E2DB-8E54-4306-8C1F-B94F54E88456}"/>
              </a:ext>
            </a:extLst>
          </p:cNvPr>
          <p:cNvGrpSpPr/>
          <p:nvPr/>
        </p:nvGrpSpPr>
        <p:grpSpPr>
          <a:xfrm>
            <a:off x="234202" y="1207219"/>
            <a:ext cx="2705101" cy="3707839"/>
            <a:chOff x="3219449" y="1237128"/>
            <a:chExt cx="2705101" cy="3707839"/>
          </a:xfrm>
        </p:grpSpPr>
        <p:pic>
          <p:nvPicPr>
            <p:cNvPr id="7" name="Picture 6">
              <a:extLst>
                <a:ext uri="{FF2B5EF4-FFF2-40B4-BE49-F238E27FC236}">
                  <a16:creationId xmlns:a16="http://schemas.microsoft.com/office/drawing/2014/main" id="{212BB613-40DA-4153-805E-9F350B2BCF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9449" y="1237128"/>
              <a:ext cx="2705101" cy="2705101"/>
            </a:xfrm>
            <a:prstGeom prst="rect">
              <a:avLst/>
            </a:prstGeom>
          </p:spPr>
        </p:pic>
        <p:sp>
          <p:nvSpPr>
            <p:cNvPr id="12" name="TextBox 11">
              <a:extLst>
                <a:ext uri="{FF2B5EF4-FFF2-40B4-BE49-F238E27FC236}">
                  <a16:creationId xmlns:a16="http://schemas.microsoft.com/office/drawing/2014/main" id="{1572035F-9552-48CF-99AF-8DFFF00EAA61}"/>
                </a:ext>
              </a:extLst>
            </p:cNvPr>
            <p:cNvSpPr txBox="1"/>
            <p:nvPr/>
          </p:nvSpPr>
          <p:spPr>
            <a:xfrm>
              <a:off x="3219450" y="4113970"/>
              <a:ext cx="2705100" cy="830997"/>
            </a:xfrm>
            <a:prstGeom prst="rect">
              <a:avLst/>
            </a:prstGeom>
            <a:noFill/>
          </p:spPr>
          <p:txBody>
            <a:bodyPr wrap="square" rtlCol="0">
              <a:spAutoFit/>
            </a:bodyPr>
            <a:lstStyle/>
            <a:p>
              <a:pPr algn="ctr"/>
              <a:r>
                <a:rPr lang="en-US" sz="1600" dirty="0">
                  <a:solidFill>
                    <a:srgbClr val="002E97"/>
                  </a:solidFill>
                  <a:latin typeface="Arial" panose="020B0604020202020204" pitchFamily="34" charset="0"/>
                  <a:cs typeface="Arial" panose="020B0604020202020204" pitchFamily="34" charset="0"/>
                </a:rPr>
                <a:t>PIKES PEAK 2</a:t>
              </a:r>
            </a:p>
            <a:p>
              <a:pPr algn="ctr"/>
              <a:r>
                <a:rPr lang="en-US" sz="1600" dirty="0">
                  <a:solidFill>
                    <a:srgbClr val="002E97"/>
                  </a:solidFill>
                  <a:latin typeface="Arial" panose="020B0604020202020204" pitchFamily="34" charset="0"/>
                  <a:cs typeface="Arial" panose="020B0604020202020204" pitchFamily="34" charset="0"/>
                </a:rPr>
                <a:t>4,299.32 m</a:t>
              </a:r>
            </a:p>
            <a:p>
              <a:pPr algn="ctr"/>
              <a:r>
                <a:rPr lang="en-US" sz="1600" dirty="0">
                  <a:solidFill>
                    <a:srgbClr val="002E97"/>
                  </a:solidFill>
                  <a:latin typeface="Arial" panose="020B0604020202020204" pitchFamily="34" charset="0"/>
                  <a:cs typeface="Arial" panose="020B0604020202020204" pitchFamily="34" charset="0"/>
                </a:rPr>
                <a:t>14,105.4 ft</a:t>
              </a:r>
            </a:p>
          </p:txBody>
        </p:sp>
      </p:grpSp>
      <p:grpSp>
        <p:nvGrpSpPr>
          <p:cNvPr id="16" name="Group 15">
            <a:extLst>
              <a:ext uri="{FF2B5EF4-FFF2-40B4-BE49-F238E27FC236}">
                <a16:creationId xmlns:a16="http://schemas.microsoft.com/office/drawing/2014/main" id="{E44EF66A-7FDA-4455-B76B-4B61BCA942E2}"/>
              </a:ext>
            </a:extLst>
          </p:cNvPr>
          <p:cNvGrpSpPr/>
          <p:nvPr/>
        </p:nvGrpSpPr>
        <p:grpSpPr>
          <a:xfrm>
            <a:off x="3219450" y="1219200"/>
            <a:ext cx="2705100" cy="3725767"/>
            <a:chOff x="234202" y="1219200"/>
            <a:chExt cx="2705100" cy="3725767"/>
          </a:xfrm>
        </p:grpSpPr>
        <p:pic>
          <p:nvPicPr>
            <p:cNvPr id="5" name="Picture 4">
              <a:extLst>
                <a:ext uri="{FF2B5EF4-FFF2-40B4-BE49-F238E27FC236}">
                  <a16:creationId xmlns:a16="http://schemas.microsoft.com/office/drawing/2014/main" id="{9EBC0A44-C71C-461D-8915-5BA6191879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202" y="1219200"/>
              <a:ext cx="2705100" cy="2705100"/>
            </a:xfrm>
            <a:prstGeom prst="rect">
              <a:avLst/>
            </a:prstGeom>
          </p:spPr>
        </p:pic>
        <p:sp>
          <p:nvSpPr>
            <p:cNvPr id="13" name="TextBox 12">
              <a:extLst>
                <a:ext uri="{FF2B5EF4-FFF2-40B4-BE49-F238E27FC236}">
                  <a16:creationId xmlns:a16="http://schemas.microsoft.com/office/drawing/2014/main" id="{E620E773-50AD-451C-9397-8A3184BD67FB}"/>
                </a:ext>
              </a:extLst>
            </p:cNvPr>
            <p:cNvSpPr txBox="1"/>
            <p:nvPr/>
          </p:nvSpPr>
          <p:spPr>
            <a:xfrm>
              <a:off x="234202" y="4113970"/>
              <a:ext cx="2705100" cy="830997"/>
            </a:xfrm>
            <a:prstGeom prst="rect">
              <a:avLst/>
            </a:prstGeom>
            <a:noFill/>
          </p:spPr>
          <p:txBody>
            <a:bodyPr wrap="square" rtlCol="0">
              <a:spAutoFit/>
            </a:bodyPr>
            <a:lstStyle/>
            <a:p>
              <a:pPr algn="ctr"/>
              <a:r>
                <a:rPr lang="en-US" sz="1600" dirty="0">
                  <a:solidFill>
                    <a:srgbClr val="002E97"/>
                  </a:solidFill>
                  <a:latin typeface="Arial" panose="020B0604020202020204" pitchFamily="34" charset="0"/>
                  <a:cs typeface="Arial" panose="020B0604020202020204" pitchFamily="34" charset="0"/>
                </a:rPr>
                <a:t>PIKES PEAK DMWW</a:t>
              </a:r>
            </a:p>
            <a:p>
              <a:pPr algn="ctr"/>
              <a:r>
                <a:rPr lang="en-US" sz="1600" dirty="0">
                  <a:solidFill>
                    <a:srgbClr val="002E97"/>
                  </a:solidFill>
                  <a:latin typeface="Arial" panose="020B0604020202020204" pitchFamily="34" charset="0"/>
                  <a:cs typeface="Arial" panose="020B0604020202020204" pitchFamily="34" charset="0"/>
                </a:rPr>
                <a:t>4,299.22 m </a:t>
              </a:r>
            </a:p>
            <a:p>
              <a:pPr algn="ctr"/>
              <a:r>
                <a:rPr lang="en-US" sz="1600" dirty="0">
                  <a:solidFill>
                    <a:srgbClr val="002E97"/>
                  </a:solidFill>
                  <a:latin typeface="Arial" panose="020B0604020202020204" pitchFamily="34" charset="0"/>
                  <a:cs typeface="Arial" panose="020B0604020202020204" pitchFamily="34" charset="0"/>
                </a:rPr>
                <a:t>14,105.0 ft</a:t>
              </a:r>
            </a:p>
          </p:txBody>
        </p:sp>
      </p:grpSp>
    </p:spTree>
    <p:extLst>
      <p:ext uri="{BB962C8B-B14F-4D97-AF65-F5344CB8AC3E}">
        <p14:creationId xmlns:p14="http://schemas.microsoft.com/office/powerpoint/2010/main" val="1485256326"/>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89577" y="4828596"/>
            <a:ext cx="260186" cy="239609"/>
          </a:xfrm>
        </p:spPr>
        <p:txBody>
          <a:bodyPr/>
          <a:lstStyle/>
          <a:p>
            <a:fld id="{86CB4B4D-7CA3-9044-876B-883B54F8677D}" type="slidenum">
              <a:rPr lang="en-US" smtClean="0"/>
              <a:t>97</a:t>
            </a:fld>
            <a:endParaRPr lang="en-US" dirty="0"/>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412376"/>
            <a:ext cx="9143999" cy="475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err="1">
                <a:solidFill>
                  <a:srgbClr val="002E97"/>
                </a:solidFill>
                <a:latin typeface="Arial" panose="020B0604020202020204" pitchFamily="34" charset="0"/>
                <a:cs typeface="Arial" panose="020B0604020202020204" pitchFamily="34" charset="0"/>
              </a:rPr>
              <a:t>Ht</a:t>
            </a:r>
            <a:r>
              <a:rPr lang="en-US" altLang="en-US" sz="2400" dirty="0">
                <a:solidFill>
                  <a:srgbClr val="002E97"/>
                </a:solidFill>
                <a:latin typeface="Arial" panose="020B0604020202020204" pitchFamily="34" charset="0"/>
                <a:cs typeface="Arial" panose="020B0604020202020204" pitchFamily="34" charset="0"/>
              </a:rPr>
              <a:t> Mod Example GPS3514 PIKES PEAK 2017</a:t>
            </a:r>
          </a:p>
        </p:txBody>
      </p:sp>
      <p:pic>
        <p:nvPicPr>
          <p:cNvPr id="4" name="Picture 3">
            <a:extLst>
              <a:ext uri="{FF2B5EF4-FFF2-40B4-BE49-F238E27FC236}">
                <a16:creationId xmlns:a16="http://schemas.microsoft.com/office/drawing/2014/main" id="{7D75D4F6-2E0D-478A-BC51-93410D7CB64D}"/>
              </a:ext>
            </a:extLst>
          </p:cNvPr>
          <p:cNvPicPr>
            <a:picLocks noChangeAspect="1"/>
          </p:cNvPicPr>
          <p:nvPr/>
        </p:nvPicPr>
        <p:blipFill>
          <a:blip r:embed="rId4"/>
          <a:stretch>
            <a:fillRect/>
          </a:stretch>
        </p:blipFill>
        <p:spPr>
          <a:xfrm>
            <a:off x="1838666" y="887504"/>
            <a:ext cx="5466667" cy="3961905"/>
          </a:xfrm>
          <a:prstGeom prst="rect">
            <a:avLst/>
          </a:prstGeom>
        </p:spPr>
      </p:pic>
    </p:spTree>
    <p:extLst>
      <p:ext uri="{BB962C8B-B14F-4D97-AF65-F5344CB8AC3E}">
        <p14:creationId xmlns:p14="http://schemas.microsoft.com/office/powerpoint/2010/main" val="1459828170"/>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89577" y="4828596"/>
            <a:ext cx="260186" cy="239609"/>
          </a:xfrm>
        </p:spPr>
        <p:txBody>
          <a:bodyPr/>
          <a:lstStyle/>
          <a:p>
            <a:fld id="{86CB4B4D-7CA3-9044-876B-883B54F8677D}" type="slidenum">
              <a:rPr lang="en-US" smtClean="0"/>
              <a:t>98</a:t>
            </a:fld>
            <a:endParaRPr lang="en-US" dirty="0"/>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412376"/>
            <a:ext cx="9143999" cy="475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err="1">
                <a:solidFill>
                  <a:srgbClr val="002E97"/>
                </a:solidFill>
                <a:latin typeface="Arial" panose="020B0604020202020204" pitchFamily="34" charset="0"/>
                <a:cs typeface="Arial" panose="020B0604020202020204" pitchFamily="34" charset="0"/>
              </a:rPr>
              <a:t>Ht</a:t>
            </a:r>
            <a:r>
              <a:rPr lang="en-US" altLang="en-US" sz="2400" dirty="0">
                <a:solidFill>
                  <a:srgbClr val="002E97"/>
                </a:solidFill>
                <a:latin typeface="Arial" panose="020B0604020202020204" pitchFamily="34" charset="0"/>
                <a:cs typeface="Arial" panose="020B0604020202020204" pitchFamily="34" charset="0"/>
              </a:rPr>
              <a:t> Mod Example GPS3514 PIKES PEAK 2017</a:t>
            </a:r>
          </a:p>
        </p:txBody>
      </p:sp>
      <p:pic>
        <p:nvPicPr>
          <p:cNvPr id="3" name="Picture 2">
            <a:extLst>
              <a:ext uri="{FF2B5EF4-FFF2-40B4-BE49-F238E27FC236}">
                <a16:creationId xmlns:a16="http://schemas.microsoft.com/office/drawing/2014/main" id="{961DB4FD-E79E-4E81-AB04-4BD447686429}"/>
              </a:ext>
            </a:extLst>
          </p:cNvPr>
          <p:cNvPicPr>
            <a:picLocks noChangeAspect="1"/>
          </p:cNvPicPr>
          <p:nvPr/>
        </p:nvPicPr>
        <p:blipFill>
          <a:blip r:embed="rId4"/>
          <a:stretch>
            <a:fillRect/>
          </a:stretch>
        </p:blipFill>
        <p:spPr>
          <a:xfrm>
            <a:off x="1771385" y="887504"/>
            <a:ext cx="5601229" cy="4208524"/>
          </a:xfrm>
          <a:prstGeom prst="rect">
            <a:avLst/>
          </a:prstGeom>
        </p:spPr>
      </p:pic>
    </p:spTree>
    <p:extLst>
      <p:ext uri="{BB962C8B-B14F-4D97-AF65-F5344CB8AC3E}">
        <p14:creationId xmlns:p14="http://schemas.microsoft.com/office/powerpoint/2010/main" val="1514477773"/>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89577" y="4828596"/>
            <a:ext cx="260186" cy="239609"/>
          </a:xfrm>
        </p:spPr>
        <p:txBody>
          <a:bodyPr/>
          <a:lstStyle/>
          <a:p>
            <a:fld id="{86CB4B4D-7CA3-9044-876B-883B54F8677D}" type="slidenum">
              <a:rPr lang="en-US" smtClean="0"/>
              <a:t>99</a:t>
            </a:fld>
            <a:endParaRPr lang="en-US" dirty="0"/>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412376"/>
            <a:ext cx="9143999" cy="475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400" dirty="0" err="1">
                <a:solidFill>
                  <a:srgbClr val="002E97"/>
                </a:solidFill>
                <a:latin typeface="Arial" panose="020B0604020202020204" pitchFamily="34" charset="0"/>
                <a:cs typeface="Arial" panose="020B0604020202020204" pitchFamily="34" charset="0"/>
              </a:rPr>
              <a:t>Ht</a:t>
            </a:r>
            <a:r>
              <a:rPr lang="en-US" altLang="en-US" sz="2400" dirty="0">
                <a:solidFill>
                  <a:srgbClr val="002E97"/>
                </a:solidFill>
                <a:latin typeface="Arial" panose="020B0604020202020204" pitchFamily="34" charset="0"/>
                <a:cs typeface="Arial" panose="020B0604020202020204" pitchFamily="34" charset="0"/>
              </a:rPr>
              <a:t> Mod Example GPS3514 PIKES PEAK 2017</a:t>
            </a:r>
          </a:p>
        </p:txBody>
      </p:sp>
      <p:pic>
        <p:nvPicPr>
          <p:cNvPr id="4" name="Picture 3">
            <a:extLst>
              <a:ext uri="{FF2B5EF4-FFF2-40B4-BE49-F238E27FC236}">
                <a16:creationId xmlns:a16="http://schemas.microsoft.com/office/drawing/2014/main" id="{267148E5-DECA-416B-A3E4-0E5B4A968EAD}"/>
              </a:ext>
            </a:extLst>
          </p:cNvPr>
          <p:cNvPicPr>
            <a:picLocks noChangeAspect="1"/>
          </p:cNvPicPr>
          <p:nvPr/>
        </p:nvPicPr>
        <p:blipFill>
          <a:blip r:embed="rId4"/>
          <a:stretch>
            <a:fillRect/>
          </a:stretch>
        </p:blipFill>
        <p:spPr>
          <a:xfrm>
            <a:off x="1219200" y="888125"/>
            <a:ext cx="6579887" cy="4180080"/>
          </a:xfrm>
          <a:prstGeom prst="rect">
            <a:avLst/>
          </a:prstGeom>
        </p:spPr>
      </p:pic>
    </p:spTree>
    <p:extLst>
      <p:ext uri="{BB962C8B-B14F-4D97-AF65-F5344CB8AC3E}">
        <p14:creationId xmlns:p14="http://schemas.microsoft.com/office/powerpoint/2010/main" val="3528828892"/>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7581</TotalTime>
  <Words>5688</Words>
  <Application>Microsoft Office PowerPoint</Application>
  <PresentationFormat>On-screen Show (16:9)</PresentationFormat>
  <Paragraphs>845</Paragraphs>
  <Slides>104</Slides>
  <Notes>90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104</vt:i4>
      </vt:variant>
    </vt:vector>
  </HeadingPairs>
  <TitlesOfParts>
    <vt:vector size="115" baseType="lpstr">
      <vt:lpstr>MS PGothic</vt:lpstr>
      <vt:lpstr>MS PGothic</vt:lpstr>
      <vt:lpstr>Arial</vt:lpstr>
      <vt:lpstr>Arial Black</vt:lpstr>
      <vt:lpstr>Calibri</vt:lpstr>
      <vt:lpstr>Helvetica</vt:lpstr>
      <vt:lpstr>Times New Roman</vt:lpstr>
      <vt:lpstr>Wingdings</vt:lpstr>
      <vt:lpstr>Office Theme</vt:lpstr>
      <vt:lpstr>Bitmap Image</vt:lpstr>
      <vt:lpstr>Image</vt:lpstr>
      <vt:lpstr>NSRS Maintenance and  Modernization Efforts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NAVD 88 Issues</vt:lpstr>
      <vt:lpstr>NAVD 88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OPUS Shared Solutions Dashboard</vt:lpstr>
      <vt:lpstr>OPUS Shared Solutions  Dashboard Demo</vt:lpstr>
      <vt:lpstr>PowerPoint Presentation</vt:lpstr>
      <vt:lpstr>Mark Recovery Dashboard</vt:lpstr>
      <vt:lpstr>Mark Recoveries in Colorado</vt:lpstr>
      <vt:lpstr>Best ways to determine coordinates in Modernized NSRS  </vt:lpstr>
      <vt:lpstr>PowerPoint Presentation</vt:lpstr>
      <vt:lpstr>PowerPoint Presentation</vt:lpstr>
      <vt:lpstr>Blue Print 3: Working in the Modernized NSRS 2020 Updated Edition with Use Cases</vt:lpstr>
      <vt:lpstr>PowerPoint Presentation</vt:lpstr>
      <vt:lpstr>PowerPoint Presentation</vt:lpstr>
      <vt:lpstr>PowerPoint Presentation</vt:lpstr>
      <vt:lpstr>PowerPoint Presentation</vt:lpstr>
      <vt:lpstr>PowerPoint Presentation</vt:lpstr>
      <vt:lpstr>PowerPoint Presentation</vt:lpstr>
      <vt:lpstr>NGS ArcGIS Online Resources</vt:lpstr>
      <vt:lpstr>PowerPoint Presentation</vt:lpstr>
      <vt:lpstr>Beta OPUS-Projects 5.1 for RTK/RTN Vectors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in a Dynamic National Spatial Reference System</dc:title>
  <dc:creator>Brian Shaw</dc:creator>
  <cp:lastModifiedBy>Brian Shaw</cp:lastModifiedBy>
  <cp:revision>244</cp:revision>
  <dcterms:modified xsi:type="dcterms:W3CDTF">2023-02-27T22:08:19Z</dcterms:modified>
</cp:coreProperties>
</file>