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  <p:sldMasterId id="2147483660" r:id="rId2"/>
  </p:sldMasterIdLst>
  <p:notesMasterIdLst>
    <p:notesMasterId r:id="rId20"/>
  </p:notesMasterIdLst>
  <p:handoutMasterIdLst>
    <p:handoutMasterId r:id="rId21"/>
  </p:handoutMasterIdLst>
  <p:sldIdLst>
    <p:sldId id="256" r:id="rId3"/>
    <p:sldId id="385" r:id="rId4"/>
    <p:sldId id="366" r:id="rId5"/>
    <p:sldId id="367" r:id="rId6"/>
    <p:sldId id="368" r:id="rId7"/>
    <p:sldId id="384" r:id="rId8"/>
    <p:sldId id="370" r:id="rId9"/>
    <p:sldId id="369" r:id="rId10"/>
    <p:sldId id="381" r:id="rId11"/>
    <p:sldId id="371" r:id="rId12"/>
    <p:sldId id="372" r:id="rId13"/>
    <p:sldId id="373" r:id="rId14"/>
    <p:sldId id="374" r:id="rId15"/>
    <p:sldId id="375" r:id="rId16"/>
    <p:sldId id="376" r:id="rId17"/>
    <p:sldId id="377" r:id="rId18"/>
    <p:sldId id="379" r:id="rId1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1435" autoAdjust="0"/>
  </p:normalViewPr>
  <p:slideViewPr>
    <p:cSldViewPr snapToGrid="0">
      <p:cViewPr varScale="1">
        <p:scale>
          <a:sx n="145" d="100"/>
          <a:sy n="145" d="100"/>
        </p:scale>
        <p:origin x="606" y="120"/>
      </p:cViewPr>
      <p:guideLst>
        <p:guide orient="horz" pos="162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Modernized NSRS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D612CE-F370-4AB5-B77F-2F3E117B39AB}" type="datetimeFigureOut">
              <a:rPr lang="en-US" smtClean="0"/>
              <a:t>5/5/2021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946281-2241-41A7-A5CF-C4F37D7939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416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 smtClean="0"/>
              <a:t>Modernized NSRS</a:t>
            </a:r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hf hdr="0" ftr="0" dt="0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</a:pPr>
            <a:endParaRPr dirty="0"/>
          </a:p>
        </p:txBody>
      </p:sp>
      <p:sp>
        <p:nvSpPr>
          <p:cNvPr id="176" name="Google Shape;1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644796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76" name="Google Shape;1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35613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176" name="Google Shape;1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695591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-US" dirty="0" smtClean="0"/>
          </a:p>
        </p:txBody>
      </p:sp>
      <p:sp>
        <p:nvSpPr>
          <p:cNvPr id="176" name="Google Shape;176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89273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t>6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728467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6709090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85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7132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5825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9012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163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425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074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107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4704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057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 rot="5400000">
            <a:off x="5463778" y="1371601"/>
            <a:ext cx="4388644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 rot="5400000">
            <a:off x="1272778" y="-609599"/>
            <a:ext cx="4388644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072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.xml"/><Relationship Id="rId3" Type="http://schemas.openxmlformats.org/officeDocument/2006/relationships/slideLayout" Target="../slideLayouts/slideLayout11.xml"/><Relationship Id="rId7" Type="http://schemas.openxmlformats.org/officeDocument/2006/relationships/slideLayout" Target="../slideLayouts/slideLayout1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slideLayout" Target="../slideLayouts/slideLayout14.xml"/><Relationship Id="rId11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5" r:id="rId5"/>
    <p:sldLayoutId id="2147483656" r:id="rId6"/>
    <p:sldLayoutId id="2147483657" r:id="rId7"/>
    <p:sldLayoutId id="2147483658" r:id="rId8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538F9-49A3-B84F-B36B-A7030CDE5D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865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ctr" defTabSz="457189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92" indent="-342892" algn="l" defTabSz="457189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31" indent="-285743" algn="l" defTabSz="457189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457189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457189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457189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title"/>
          </p:nvPr>
        </p:nvSpPr>
        <p:spPr>
          <a:xfrm>
            <a:off x="457200" y="1345665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Times New Roman"/>
              <a:buNone/>
            </a:pPr>
            <a:r>
              <a:rPr lang="en-US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Two Types of Coordinates:</a:t>
            </a:r>
            <a:br>
              <a:rPr lang="en-US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RECs and SECs definitions, </a:t>
            </a:r>
            <a:br>
              <a:rPr lang="en-US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</a:br>
            <a:r>
              <a:rPr lang="en-US" sz="3600" b="1" dirty="0" smtClean="0">
                <a:latin typeface="Times New Roman"/>
                <a:ea typeface="Times New Roman"/>
                <a:cs typeface="Times New Roman"/>
                <a:sym typeface="Times New Roman"/>
              </a:rPr>
              <a:t>differences, and purposes</a:t>
            </a:r>
            <a:endParaRPr sz="36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body" idx="1"/>
          </p:nvPr>
        </p:nvSpPr>
        <p:spPr>
          <a:xfrm>
            <a:off x="685902" y="2604513"/>
            <a:ext cx="7772197" cy="225337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en-US" sz="1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Presenter: Boris 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Kanazir, Geodesist,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RPLS</a:t>
            </a: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lang="en-US"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algn="ctr">
              <a:spcBef>
                <a:spcPts val="0"/>
              </a:spcBef>
              <a:buSzPts val="2600"/>
              <a:buNone/>
            </a:pP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Supporting </a:t>
            </a:r>
            <a:r>
              <a:rPr lang="en-US" sz="2000" dirty="0" smtClean="0">
                <a:latin typeface="Times New Roman"/>
                <a:ea typeface="Times New Roman"/>
                <a:cs typeface="Times New Roman"/>
                <a:sym typeface="Times New Roman"/>
              </a:rPr>
              <a:t>SME: </a:t>
            </a:r>
            <a:r>
              <a:rPr lang="en-US" sz="2000" dirty="0">
                <a:latin typeface="Times New Roman"/>
                <a:ea typeface="Times New Roman"/>
                <a:cs typeface="Times New Roman"/>
                <a:sym typeface="Times New Roman"/>
              </a:rPr>
              <a:t>Dru Smith, Ph.D., NSRS Modernization Manager</a:t>
            </a:r>
            <a:endParaRPr sz="20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1800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None/>
            </a:pPr>
            <a:endParaRPr sz="1800" dirty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lvl="0" indent="-34290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Geospatial Summit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rtl="0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</a:pPr>
            <a:r>
              <a:rPr lang="en-US" sz="1200" dirty="0" smtClean="0"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  <a:sym typeface="Times New Roman"/>
              </a:rPr>
              <a:t>May 05, 2021</a:t>
            </a:r>
            <a:endParaRPr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ctr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endParaRPr sz="2400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60000">
              <a:schemeClr val="accent1">
                <a:lumMod val="10000"/>
                <a:lumOff val="9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49656" y="466344"/>
            <a:ext cx="8641080" cy="6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9913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2077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34241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9871" y="117520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714979" y="898202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1,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979" y="1066907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2,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99" y="122414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3,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1998" y="0"/>
            <a:ext cx="401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“n”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6947" y="3081"/>
            <a:ext cx="4138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n+1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285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92154" y="236369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41961" y="-47637"/>
            <a:ext cx="915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2030.00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1464456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14870" y="2298420"/>
            <a:ext cx="335167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With OPUS:</a:t>
            </a:r>
          </a:p>
          <a:p>
            <a:pPr marL="214313" indent="-214313">
              <a:buFontTx/>
              <a:buChar char="-"/>
            </a:pPr>
            <a:r>
              <a:rPr lang="en-US" sz="1050" dirty="0"/>
              <a:t>User defines their own adjustment epoch</a:t>
            </a:r>
          </a:p>
          <a:p>
            <a:pPr marL="214313" indent="-214313">
              <a:buFontTx/>
              <a:buChar char="-"/>
            </a:pPr>
            <a:r>
              <a:rPr lang="en-US" sz="1050" dirty="0"/>
              <a:t>User blends their data however they like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979" y="1380124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4,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4979" y="1548829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5,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4699" y="170606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6,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6474" y="232875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7,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6474" y="2497458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8,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195" y="2654695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9,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474" y="2810675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10,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6474" y="2979380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11,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195" y="3136617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12,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6474" y="3291639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13,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474" y="3460344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14,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63511" y="977783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0" name="Rectangle 69"/>
          <p:cNvSpPr/>
          <p:nvPr/>
        </p:nvSpPr>
        <p:spPr>
          <a:xfrm>
            <a:off x="2432680" y="130691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1" name="Rectangle 70"/>
          <p:cNvSpPr/>
          <p:nvPr/>
        </p:nvSpPr>
        <p:spPr>
          <a:xfrm>
            <a:off x="2607327" y="1501142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2" name="Rectangle 71"/>
          <p:cNvSpPr/>
          <p:nvPr/>
        </p:nvSpPr>
        <p:spPr>
          <a:xfrm>
            <a:off x="2860017" y="1626493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3" name="Rectangle 72"/>
          <p:cNvSpPr/>
          <p:nvPr/>
        </p:nvSpPr>
        <p:spPr>
          <a:xfrm>
            <a:off x="2999871" y="1785647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4" name="Rectangle 73"/>
          <p:cNvSpPr/>
          <p:nvPr/>
        </p:nvSpPr>
        <p:spPr>
          <a:xfrm>
            <a:off x="3734041" y="2408335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5" name="Rectangle 74"/>
          <p:cNvSpPr/>
          <p:nvPr/>
        </p:nvSpPr>
        <p:spPr>
          <a:xfrm>
            <a:off x="3261950" y="257704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7" name="Rectangle 76"/>
          <p:cNvSpPr/>
          <p:nvPr/>
        </p:nvSpPr>
        <p:spPr>
          <a:xfrm>
            <a:off x="2607327" y="2927464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8" name="Rectangle 77"/>
          <p:cNvSpPr/>
          <p:nvPr/>
        </p:nvSpPr>
        <p:spPr>
          <a:xfrm>
            <a:off x="3191415" y="3138544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9" name="Rectangle 78"/>
          <p:cNvSpPr/>
          <p:nvPr/>
        </p:nvSpPr>
        <p:spPr>
          <a:xfrm>
            <a:off x="2579746" y="3256379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0" name="Rectangle 79"/>
          <p:cNvSpPr/>
          <p:nvPr/>
        </p:nvSpPr>
        <p:spPr>
          <a:xfrm>
            <a:off x="3401804" y="3416147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1" name="Rectangle 80"/>
          <p:cNvSpPr/>
          <p:nvPr/>
        </p:nvSpPr>
        <p:spPr>
          <a:xfrm>
            <a:off x="3368403" y="3575302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2" name="Rectangle 81"/>
          <p:cNvSpPr/>
          <p:nvPr/>
        </p:nvSpPr>
        <p:spPr>
          <a:xfrm>
            <a:off x="2212646" y="373734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74423" y="1358372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X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929944" y="732282"/>
            <a:ext cx="0" cy="1596471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512900" y="1003594"/>
            <a:ext cx="34785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Chosen epoch by manager of this survey project, at which the user will receive “OPUS coordinates” for points A, B and C</a:t>
            </a:r>
          </a:p>
        </p:txBody>
      </p:sp>
      <p:sp>
        <p:nvSpPr>
          <p:cNvPr id="9" name="Freeform 8"/>
          <p:cNvSpPr/>
          <p:nvPr/>
        </p:nvSpPr>
        <p:spPr>
          <a:xfrm>
            <a:off x="2933700" y="339690"/>
            <a:ext cx="1581150" cy="1022386"/>
          </a:xfrm>
          <a:custGeom>
            <a:avLst/>
            <a:gdLst>
              <a:gd name="connsiteX0" fmla="*/ 2108200 w 2108200"/>
              <a:gd name="connsiteY0" fmla="*/ 1363181 h 1363181"/>
              <a:gd name="connsiteX1" fmla="*/ 1270000 w 2108200"/>
              <a:gd name="connsiteY1" fmla="*/ 740881 h 1363181"/>
              <a:gd name="connsiteX2" fmla="*/ 508000 w 2108200"/>
              <a:gd name="connsiteY2" fmla="*/ 67781 h 1363181"/>
              <a:gd name="connsiteX3" fmla="*/ 254000 w 2108200"/>
              <a:gd name="connsiteY3" fmla="*/ 67781 h 1363181"/>
              <a:gd name="connsiteX4" fmla="*/ 0 w 2108200"/>
              <a:gd name="connsiteY4" fmla="*/ 461481 h 13631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08200" h="1363181">
                <a:moveTo>
                  <a:pt x="2108200" y="1363181"/>
                </a:moveTo>
                <a:cubicBezTo>
                  <a:pt x="1822450" y="1159981"/>
                  <a:pt x="1536700" y="956781"/>
                  <a:pt x="1270000" y="740881"/>
                </a:cubicBezTo>
                <a:cubicBezTo>
                  <a:pt x="1003300" y="524981"/>
                  <a:pt x="677333" y="179964"/>
                  <a:pt x="508000" y="67781"/>
                </a:cubicBezTo>
                <a:cubicBezTo>
                  <a:pt x="338667" y="-44402"/>
                  <a:pt x="338667" y="2164"/>
                  <a:pt x="254000" y="67781"/>
                </a:cubicBezTo>
                <a:cubicBezTo>
                  <a:pt x="169333" y="133398"/>
                  <a:pt x="84666" y="297439"/>
                  <a:pt x="0" y="461481"/>
                </a:cubicBezTo>
              </a:path>
            </a:pathLst>
          </a:custGeom>
          <a:noFill/>
          <a:ln>
            <a:solidFill>
              <a:srgbClr val="7030A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51" name="Straight Connector 50"/>
          <p:cNvCxnSpPr/>
          <p:nvPr/>
        </p:nvCxnSpPr>
        <p:spPr>
          <a:xfrm>
            <a:off x="1893065" y="2290649"/>
            <a:ext cx="0" cy="1596471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TextBox 52"/>
          <p:cNvSpPr txBox="1"/>
          <p:nvPr/>
        </p:nvSpPr>
        <p:spPr>
          <a:xfrm>
            <a:off x="1994753" y="4359760"/>
            <a:ext cx="3478575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Chosen epoch by manager of this survey project, at which the user will receive “OPUS coordinates” for points B, C and D</a:t>
            </a:r>
          </a:p>
        </p:txBody>
      </p:sp>
      <p:sp>
        <p:nvSpPr>
          <p:cNvPr id="10" name="Freeform 9"/>
          <p:cNvSpPr/>
          <p:nvPr/>
        </p:nvSpPr>
        <p:spPr>
          <a:xfrm>
            <a:off x="1560667" y="3848100"/>
            <a:ext cx="411008" cy="858045"/>
          </a:xfrm>
          <a:custGeom>
            <a:avLst/>
            <a:gdLst>
              <a:gd name="connsiteX0" fmla="*/ 548010 w 548010"/>
              <a:gd name="connsiteY0" fmla="*/ 1130300 h 1144060"/>
              <a:gd name="connsiteX1" fmla="*/ 1910 w 548010"/>
              <a:gd name="connsiteY1" fmla="*/ 1041400 h 1144060"/>
              <a:gd name="connsiteX2" fmla="*/ 370210 w 548010"/>
              <a:gd name="connsiteY2" fmla="*/ 368300 h 1144060"/>
              <a:gd name="connsiteX3" fmla="*/ 446410 w 548010"/>
              <a:gd name="connsiteY3" fmla="*/ 0 h 11440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8010" h="1144060">
                <a:moveTo>
                  <a:pt x="548010" y="1130300"/>
                </a:moveTo>
                <a:cubicBezTo>
                  <a:pt x="289776" y="1149350"/>
                  <a:pt x="31543" y="1168400"/>
                  <a:pt x="1910" y="1041400"/>
                </a:cubicBezTo>
                <a:cubicBezTo>
                  <a:pt x="-27723" y="914400"/>
                  <a:pt x="296127" y="541867"/>
                  <a:pt x="370210" y="368300"/>
                </a:cubicBezTo>
                <a:cubicBezTo>
                  <a:pt x="444293" y="194733"/>
                  <a:pt x="445351" y="97366"/>
                  <a:pt x="446410" y="0"/>
                </a:cubicBezTo>
              </a:path>
            </a:pathLst>
          </a:custGeom>
          <a:noFill/>
          <a:ln>
            <a:solidFill>
              <a:srgbClr val="7030A0"/>
            </a:solidFill>
            <a:tailEnd type="arrow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57" name="TextBox 56"/>
          <p:cNvSpPr txBox="1"/>
          <p:nvPr/>
        </p:nvSpPr>
        <p:spPr>
          <a:xfrm rot="16200000">
            <a:off x="-374423" y="298890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952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53" grpId="0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2152936"/>
            <a:ext cx="7886700" cy="994172"/>
          </a:xfrm>
        </p:spPr>
        <p:txBody>
          <a:bodyPr/>
          <a:lstStyle/>
          <a:p>
            <a:pPr algn="ctr"/>
            <a:r>
              <a:rPr lang="en-US" dirty="0" smtClean="0"/>
              <a:t>Survey epoch coordinates (SECs)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48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60000">
              <a:schemeClr val="accent1">
                <a:lumMod val="10000"/>
                <a:lumOff val="9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49656" y="466344"/>
            <a:ext cx="8641080" cy="6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9913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2077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34241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9871" y="117520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714979" y="898202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1,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979" y="1066907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2,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99" y="122414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3,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1998" y="0"/>
            <a:ext cx="401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“n”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6947" y="3081"/>
            <a:ext cx="4138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n+1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285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92154" y="236369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41961" y="-47637"/>
            <a:ext cx="915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2020.00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464456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979" y="1380124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4,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4979" y="1548829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5,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4699" y="170606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6,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6474" y="232875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7,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6474" y="2497458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8,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195" y="2654695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9,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474" y="2810675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10,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6474" y="2979380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11,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195" y="3136617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12,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6474" y="3291639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13,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474" y="3460344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14,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63511" y="977783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0" name="Rectangle 69"/>
          <p:cNvSpPr/>
          <p:nvPr/>
        </p:nvSpPr>
        <p:spPr>
          <a:xfrm>
            <a:off x="2432680" y="130691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1" name="Rectangle 70"/>
          <p:cNvSpPr/>
          <p:nvPr/>
        </p:nvSpPr>
        <p:spPr>
          <a:xfrm>
            <a:off x="2607327" y="1501142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2" name="Rectangle 71"/>
          <p:cNvSpPr/>
          <p:nvPr/>
        </p:nvSpPr>
        <p:spPr>
          <a:xfrm>
            <a:off x="2860017" y="1626493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3" name="Rectangle 72"/>
          <p:cNvSpPr/>
          <p:nvPr/>
        </p:nvSpPr>
        <p:spPr>
          <a:xfrm>
            <a:off x="2999871" y="1785647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4" name="Rectangle 73"/>
          <p:cNvSpPr/>
          <p:nvPr/>
        </p:nvSpPr>
        <p:spPr>
          <a:xfrm>
            <a:off x="3734041" y="2408335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5" name="Rectangle 74"/>
          <p:cNvSpPr/>
          <p:nvPr/>
        </p:nvSpPr>
        <p:spPr>
          <a:xfrm>
            <a:off x="3261950" y="257704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7" name="Rectangle 76"/>
          <p:cNvSpPr/>
          <p:nvPr/>
        </p:nvSpPr>
        <p:spPr>
          <a:xfrm>
            <a:off x="2607327" y="2927464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8" name="Rectangle 77"/>
          <p:cNvSpPr/>
          <p:nvPr/>
        </p:nvSpPr>
        <p:spPr>
          <a:xfrm>
            <a:off x="3191415" y="3138544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9" name="Rectangle 78"/>
          <p:cNvSpPr/>
          <p:nvPr/>
        </p:nvSpPr>
        <p:spPr>
          <a:xfrm>
            <a:off x="2579746" y="3256379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0" name="Rectangle 79"/>
          <p:cNvSpPr/>
          <p:nvPr/>
        </p:nvSpPr>
        <p:spPr>
          <a:xfrm>
            <a:off x="3401804" y="3416147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1" name="Rectangle 80"/>
          <p:cNvSpPr/>
          <p:nvPr/>
        </p:nvSpPr>
        <p:spPr>
          <a:xfrm>
            <a:off x="3368403" y="3575302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2" name="Rectangle 81"/>
          <p:cNvSpPr/>
          <p:nvPr/>
        </p:nvSpPr>
        <p:spPr>
          <a:xfrm>
            <a:off x="2212646" y="373734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74423" y="1358372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X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-374423" y="298890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Y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3873895" y="3996552"/>
            <a:ext cx="50134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From the 2021 edition of Blueprint for the Modernized NSRS, Part 3:</a:t>
            </a:r>
          </a:p>
          <a:p>
            <a:endParaRPr lang="en-US" sz="1050" dirty="0"/>
          </a:p>
          <a:p>
            <a:r>
              <a:rPr lang="en-US" sz="1050" dirty="0"/>
              <a:t>….with the </a:t>
            </a:r>
            <a:r>
              <a:rPr lang="en-US" sz="1050" b="1" u="sng" dirty="0"/>
              <a:t>midpoint epoch </a:t>
            </a:r>
            <a:r>
              <a:rPr lang="en-US" sz="1050" dirty="0"/>
              <a:t>of a data file determining if a data file does or does not go into the [SEC adjustment] project…</a:t>
            </a:r>
          </a:p>
        </p:txBody>
      </p:sp>
      <p:cxnSp>
        <p:nvCxnSpPr>
          <p:cNvPr id="12" name="Straight Connector 11"/>
          <p:cNvCxnSpPr>
            <a:stCxn id="69" idx="0"/>
            <a:endCxn id="69" idx="2"/>
          </p:cNvCxnSpPr>
          <p:nvPr/>
        </p:nvCxnSpPr>
        <p:spPr>
          <a:xfrm>
            <a:off x="3333438" y="97778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0"/>
            <a:endCxn id="19" idx="2"/>
          </p:cNvCxnSpPr>
          <p:nvPr/>
        </p:nvCxnSpPr>
        <p:spPr>
          <a:xfrm>
            <a:off x="3069798" y="1175200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0" idx="0"/>
            <a:endCxn id="70" idx="2"/>
          </p:cNvCxnSpPr>
          <p:nvPr/>
        </p:nvCxnSpPr>
        <p:spPr>
          <a:xfrm>
            <a:off x="2502607" y="130691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1" idx="0"/>
            <a:endCxn id="71" idx="2"/>
          </p:cNvCxnSpPr>
          <p:nvPr/>
        </p:nvCxnSpPr>
        <p:spPr>
          <a:xfrm>
            <a:off x="2677254" y="1501142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2" idx="0"/>
            <a:endCxn id="72" idx="2"/>
          </p:cNvCxnSpPr>
          <p:nvPr/>
        </p:nvCxnSpPr>
        <p:spPr>
          <a:xfrm>
            <a:off x="2929944" y="162649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0"/>
            <a:endCxn id="73" idx="2"/>
          </p:cNvCxnSpPr>
          <p:nvPr/>
        </p:nvCxnSpPr>
        <p:spPr>
          <a:xfrm>
            <a:off x="3069798" y="1785647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4" idx="0"/>
            <a:endCxn id="74" idx="2"/>
          </p:cNvCxnSpPr>
          <p:nvPr/>
        </p:nvCxnSpPr>
        <p:spPr>
          <a:xfrm>
            <a:off x="3803968" y="2408335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5" idx="0"/>
            <a:endCxn id="75" idx="2"/>
          </p:cNvCxnSpPr>
          <p:nvPr/>
        </p:nvCxnSpPr>
        <p:spPr>
          <a:xfrm>
            <a:off x="3331877" y="2577040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7" idx="0"/>
            <a:endCxn id="77" idx="2"/>
          </p:cNvCxnSpPr>
          <p:nvPr/>
        </p:nvCxnSpPr>
        <p:spPr>
          <a:xfrm>
            <a:off x="2677254" y="2927464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8" idx="0"/>
            <a:endCxn id="78" idx="2"/>
          </p:cNvCxnSpPr>
          <p:nvPr/>
        </p:nvCxnSpPr>
        <p:spPr>
          <a:xfrm>
            <a:off x="3261342" y="3138544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9" idx="0"/>
            <a:endCxn id="79" idx="2"/>
          </p:cNvCxnSpPr>
          <p:nvPr/>
        </p:nvCxnSpPr>
        <p:spPr>
          <a:xfrm>
            <a:off x="2649673" y="3256379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0" idx="0"/>
            <a:endCxn id="80" idx="2"/>
          </p:cNvCxnSpPr>
          <p:nvPr/>
        </p:nvCxnSpPr>
        <p:spPr>
          <a:xfrm>
            <a:off x="3471731" y="3416147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1" idx="0"/>
            <a:endCxn id="81" idx="2"/>
          </p:cNvCxnSpPr>
          <p:nvPr/>
        </p:nvCxnSpPr>
        <p:spPr>
          <a:xfrm>
            <a:off x="3438330" y="3575302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2" idx="0"/>
            <a:endCxn id="82" idx="2"/>
          </p:cNvCxnSpPr>
          <p:nvPr/>
        </p:nvCxnSpPr>
        <p:spPr>
          <a:xfrm>
            <a:off x="2282573" y="373734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31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60000">
              <a:schemeClr val="accent1">
                <a:lumMod val="10000"/>
                <a:lumOff val="9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49656" y="466344"/>
            <a:ext cx="8641080" cy="6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9913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2077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34241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9871" y="117520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714979" y="898202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1,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979" y="1066907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2,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99" y="122414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3,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1998" y="0"/>
            <a:ext cx="401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“n”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6947" y="3081"/>
            <a:ext cx="4138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n+1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285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92154" y="236369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41961" y="-47637"/>
            <a:ext cx="915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2030.00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1464456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979" y="1380124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4,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4979" y="1548829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5,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4699" y="170606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6,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6474" y="232875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7,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6474" y="2497458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8,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195" y="2654695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9,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474" y="2810675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10,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6474" y="2979380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11,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195" y="3136617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12,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6474" y="3291639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13,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474" y="3460344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14,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63511" y="977783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0" name="Rectangle 69"/>
          <p:cNvSpPr/>
          <p:nvPr/>
        </p:nvSpPr>
        <p:spPr>
          <a:xfrm>
            <a:off x="2432680" y="130691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1" name="Rectangle 70"/>
          <p:cNvSpPr/>
          <p:nvPr/>
        </p:nvSpPr>
        <p:spPr>
          <a:xfrm>
            <a:off x="2607327" y="1501142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2" name="Rectangle 71"/>
          <p:cNvSpPr/>
          <p:nvPr/>
        </p:nvSpPr>
        <p:spPr>
          <a:xfrm>
            <a:off x="2860017" y="1626493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3" name="Rectangle 72"/>
          <p:cNvSpPr/>
          <p:nvPr/>
        </p:nvSpPr>
        <p:spPr>
          <a:xfrm>
            <a:off x="2999871" y="1785647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4" name="Rectangle 73"/>
          <p:cNvSpPr/>
          <p:nvPr/>
        </p:nvSpPr>
        <p:spPr>
          <a:xfrm>
            <a:off x="3734041" y="2408335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5" name="Rectangle 74"/>
          <p:cNvSpPr/>
          <p:nvPr/>
        </p:nvSpPr>
        <p:spPr>
          <a:xfrm>
            <a:off x="3261950" y="257704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7" name="Rectangle 76"/>
          <p:cNvSpPr/>
          <p:nvPr/>
        </p:nvSpPr>
        <p:spPr>
          <a:xfrm>
            <a:off x="2607327" y="2927464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8" name="Rectangle 77"/>
          <p:cNvSpPr/>
          <p:nvPr/>
        </p:nvSpPr>
        <p:spPr>
          <a:xfrm>
            <a:off x="3191415" y="3138544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9" name="Rectangle 78"/>
          <p:cNvSpPr/>
          <p:nvPr/>
        </p:nvSpPr>
        <p:spPr>
          <a:xfrm>
            <a:off x="2579746" y="3256379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0" name="Rectangle 79"/>
          <p:cNvSpPr/>
          <p:nvPr/>
        </p:nvSpPr>
        <p:spPr>
          <a:xfrm>
            <a:off x="3401804" y="3416147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1" name="Rectangle 80"/>
          <p:cNvSpPr/>
          <p:nvPr/>
        </p:nvSpPr>
        <p:spPr>
          <a:xfrm>
            <a:off x="3368403" y="3575302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2" name="Rectangle 81"/>
          <p:cNvSpPr/>
          <p:nvPr/>
        </p:nvSpPr>
        <p:spPr>
          <a:xfrm>
            <a:off x="2212646" y="373734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74423" y="1358372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X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-374423" y="298890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Y</a:t>
            </a:r>
          </a:p>
        </p:txBody>
      </p:sp>
      <p:cxnSp>
        <p:nvCxnSpPr>
          <p:cNvPr id="12" name="Straight Connector 11"/>
          <p:cNvCxnSpPr>
            <a:stCxn id="69" idx="0"/>
            <a:endCxn id="69" idx="2"/>
          </p:cNvCxnSpPr>
          <p:nvPr/>
        </p:nvCxnSpPr>
        <p:spPr>
          <a:xfrm>
            <a:off x="3333438" y="97778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0"/>
            <a:endCxn id="19" idx="2"/>
          </p:cNvCxnSpPr>
          <p:nvPr/>
        </p:nvCxnSpPr>
        <p:spPr>
          <a:xfrm>
            <a:off x="3069798" y="1175200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0" idx="0"/>
            <a:endCxn id="70" idx="2"/>
          </p:cNvCxnSpPr>
          <p:nvPr/>
        </p:nvCxnSpPr>
        <p:spPr>
          <a:xfrm>
            <a:off x="2502607" y="130691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1" idx="0"/>
            <a:endCxn id="71" idx="2"/>
          </p:cNvCxnSpPr>
          <p:nvPr/>
        </p:nvCxnSpPr>
        <p:spPr>
          <a:xfrm>
            <a:off x="2677254" y="1501142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2" idx="0"/>
            <a:endCxn id="72" idx="2"/>
          </p:cNvCxnSpPr>
          <p:nvPr/>
        </p:nvCxnSpPr>
        <p:spPr>
          <a:xfrm>
            <a:off x="2929944" y="162649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0"/>
            <a:endCxn id="73" idx="2"/>
          </p:cNvCxnSpPr>
          <p:nvPr/>
        </p:nvCxnSpPr>
        <p:spPr>
          <a:xfrm>
            <a:off x="3069798" y="1785647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4" idx="0"/>
            <a:endCxn id="74" idx="2"/>
          </p:cNvCxnSpPr>
          <p:nvPr/>
        </p:nvCxnSpPr>
        <p:spPr>
          <a:xfrm>
            <a:off x="3803968" y="2408335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5" idx="0"/>
            <a:endCxn id="75" idx="2"/>
          </p:cNvCxnSpPr>
          <p:nvPr/>
        </p:nvCxnSpPr>
        <p:spPr>
          <a:xfrm>
            <a:off x="3331877" y="2577040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7" idx="0"/>
            <a:endCxn id="77" idx="2"/>
          </p:cNvCxnSpPr>
          <p:nvPr/>
        </p:nvCxnSpPr>
        <p:spPr>
          <a:xfrm>
            <a:off x="2677254" y="2927464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8" idx="0"/>
            <a:endCxn id="78" idx="2"/>
          </p:cNvCxnSpPr>
          <p:nvPr/>
        </p:nvCxnSpPr>
        <p:spPr>
          <a:xfrm>
            <a:off x="3261342" y="3138544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9" idx="0"/>
            <a:endCxn id="79" idx="2"/>
          </p:cNvCxnSpPr>
          <p:nvPr/>
        </p:nvCxnSpPr>
        <p:spPr>
          <a:xfrm>
            <a:off x="2649673" y="3256379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0" idx="0"/>
            <a:endCxn id="80" idx="2"/>
          </p:cNvCxnSpPr>
          <p:nvPr/>
        </p:nvCxnSpPr>
        <p:spPr>
          <a:xfrm>
            <a:off x="3471731" y="3416147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1" idx="0"/>
            <a:endCxn id="81" idx="2"/>
          </p:cNvCxnSpPr>
          <p:nvPr/>
        </p:nvCxnSpPr>
        <p:spPr>
          <a:xfrm>
            <a:off x="3438330" y="3575302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2" idx="0"/>
            <a:endCxn id="82" idx="2"/>
          </p:cNvCxnSpPr>
          <p:nvPr/>
        </p:nvCxnSpPr>
        <p:spPr>
          <a:xfrm>
            <a:off x="2282573" y="373734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24166" y="430468"/>
            <a:ext cx="0" cy="394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228710" y="430468"/>
            <a:ext cx="0" cy="394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540874" y="423610"/>
            <a:ext cx="7620" cy="3951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538398" y="4511382"/>
            <a:ext cx="27484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Data used to adjust SECs for AW “n”</a:t>
            </a:r>
          </a:p>
          <a:p>
            <a:r>
              <a:rPr lang="en-US" sz="1050" dirty="0"/>
              <a:t>SECs created for points A, </a:t>
            </a:r>
            <a:r>
              <a:rPr lang="en-US" sz="1050" dirty="0">
                <a:solidFill>
                  <a:srgbClr val="C00000"/>
                </a:solidFill>
              </a:rPr>
              <a:t>B</a:t>
            </a:r>
            <a:r>
              <a:rPr lang="en-US" sz="1050" dirty="0"/>
              <a:t>, </a:t>
            </a:r>
            <a:r>
              <a:rPr lang="en-US" sz="1050" dirty="0">
                <a:solidFill>
                  <a:srgbClr val="00B050"/>
                </a:solidFill>
              </a:rPr>
              <a:t>C</a:t>
            </a:r>
            <a:r>
              <a:rPr lang="en-US" sz="1050" dirty="0"/>
              <a:t> and </a:t>
            </a:r>
            <a:r>
              <a:rPr lang="en-US" sz="1050" dirty="0">
                <a:solidFill>
                  <a:srgbClr val="0070C0"/>
                </a:solidFill>
              </a:rPr>
              <a:t>D</a:t>
            </a:r>
          </a:p>
          <a:p>
            <a:endParaRPr lang="en-US" sz="1050" dirty="0"/>
          </a:p>
        </p:txBody>
      </p:sp>
      <p:cxnSp>
        <p:nvCxnSpPr>
          <p:cNvPr id="97" name="Straight Arrow Connector 96"/>
          <p:cNvCxnSpPr>
            <a:stCxn id="96" idx="0"/>
            <a:endCxn id="6" idx="3"/>
          </p:cNvCxnSpPr>
          <p:nvPr/>
        </p:nvCxnSpPr>
        <p:spPr>
          <a:xfrm flipH="1" flipV="1">
            <a:off x="2784143" y="4012441"/>
            <a:ext cx="128465" cy="498941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Freeform 5"/>
          <p:cNvSpPr/>
          <p:nvPr/>
        </p:nvSpPr>
        <p:spPr>
          <a:xfrm>
            <a:off x="2006221" y="1115705"/>
            <a:ext cx="1177120" cy="2896737"/>
          </a:xfrm>
          <a:custGeom>
            <a:avLst/>
            <a:gdLst>
              <a:gd name="connsiteX0" fmla="*/ 1569493 w 1569493"/>
              <a:gd name="connsiteY0" fmla="*/ 0 h 3862316"/>
              <a:gd name="connsiteX1" fmla="*/ 245660 w 1569493"/>
              <a:gd name="connsiteY1" fmla="*/ 27295 h 3862316"/>
              <a:gd name="connsiteX2" fmla="*/ 0 w 1569493"/>
              <a:gd name="connsiteY2" fmla="*/ 3712191 h 3862316"/>
              <a:gd name="connsiteX3" fmla="*/ 1037230 w 1569493"/>
              <a:gd name="connsiteY3" fmla="*/ 3862316 h 3862316"/>
              <a:gd name="connsiteX4" fmla="*/ 1064526 w 1569493"/>
              <a:gd name="connsiteY4" fmla="*/ 3739487 h 3862316"/>
              <a:gd name="connsiteX5" fmla="*/ 1078173 w 1569493"/>
              <a:gd name="connsiteY5" fmla="*/ 3657600 h 3862316"/>
              <a:gd name="connsiteX6" fmla="*/ 1296538 w 1569493"/>
              <a:gd name="connsiteY6" fmla="*/ 2538484 h 3862316"/>
              <a:gd name="connsiteX7" fmla="*/ 1173708 w 1569493"/>
              <a:gd name="connsiteY7" fmla="*/ 1569493 h 3862316"/>
              <a:gd name="connsiteX8" fmla="*/ 1569493 w 1569493"/>
              <a:gd name="connsiteY8" fmla="*/ 1173707 h 3862316"/>
              <a:gd name="connsiteX9" fmla="*/ 1569493 w 1569493"/>
              <a:gd name="connsiteY9" fmla="*/ 0 h 38623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69493" h="3862316">
                <a:moveTo>
                  <a:pt x="1569493" y="0"/>
                </a:moveTo>
                <a:lnTo>
                  <a:pt x="245660" y="27295"/>
                </a:lnTo>
                <a:lnTo>
                  <a:pt x="0" y="3712191"/>
                </a:lnTo>
                <a:lnTo>
                  <a:pt x="1037230" y="3862316"/>
                </a:lnTo>
                <a:cubicBezTo>
                  <a:pt x="1046329" y="3821373"/>
                  <a:pt x="1054354" y="3780177"/>
                  <a:pt x="1064526" y="3739487"/>
                </a:cubicBezTo>
                <a:cubicBezTo>
                  <a:pt x="1082488" y="3667637"/>
                  <a:pt x="1078173" y="3729966"/>
                  <a:pt x="1078173" y="3657600"/>
                </a:cubicBezTo>
                <a:lnTo>
                  <a:pt x="1296538" y="2538484"/>
                </a:lnTo>
                <a:lnTo>
                  <a:pt x="1173708" y="1569493"/>
                </a:lnTo>
                <a:lnTo>
                  <a:pt x="1569493" y="1173707"/>
                </a:lnTo>
                <a:lnTo>
                  <a:pt x="1569493" y="0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10" name="Oval 9"/>
          <p:cNvSpPr/>
          <p:nvPr/>
        </p:nvSpPr>
        <p:spPr>
          <a:xfrm>
            <a:off x="3077643" y="3034617"/>
            <a:ext cx="351250" cy="351250"/>
          </a:xfrm>
          <a:prstGeom prst="ellipse">
            <a:avLst/>
          </a:pr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98" name="TextBox 97"/>
          <p:cNvSpPr txBox="1"/>
          <p:nvPr/>
        </p:nvSpPr>
        <p:spPr>
          <a:xfrm>
            <a:off x="5838276" y="2616008"/>
            <a:ext cx="2748419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This file is not used in AW “n” because its midpoint epoch falls in AW “n+1”</a:t>
            </a:r>
            <a:endParaRPr lang="en-US" sz="1050" dirty="0">
              <a:solidFill>
                <a:srgbClr val="0070C0"/>
              </a:solidFill>
            </a:endParaRPr>
          </a:p>
          <a:p>
            <a:endParaRPr lang="en-US" sz="1050" dirty="0"/>
          </a:p>
        </p:txBody>
      </p:sp>
      <p:cxnSp>
        <p:nvCxnSpPr>
          <p:cNvPr id="99" name="Straight Arrow Connector 98"/>
          <p:cNvCxnSpPr>
            <a:stCxn id="98" idx="1"/>
          </p:cNvCxnSpPr>
          <p:nvPr/>
        </p:nvCxnSpPr>
        <p:spPr>
          <a:xfrm flipH="1">
            <a:off x="3461524" y="3066131"/>
            <a:ext cx="2376752" cy="144110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2631701" y="484749"/>
            <a:ext cx="0" cy="4026634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TextBox 101"/>
          <p:cNvSpPr txBox="1"/>
          <p:nvPr/>
        </p:nvSpPr>
        <p:spPr>
          <a:xfrm>
            <a:off x="4818430" y="992951"/>
            <a:ext cx="3478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Epoch for SECs will always be the midpoint epoch of the Adjustment Window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31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6" grpId="0" animBg="1"/>
      <p:bldP spid="10" grpId="0" animBg="1"/>
      <p:bldP spid="98" grpId="0"/>
      <p:bldP spid="1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0">
              <a:schemeClr val="accent1">
                <a:lumMod val="0"/>
                <a:lumOff val="100000"/>
              </a:schemeClr>
            </a:gs>
            <a:gs pos="60000">
              <a:schemeClr val="accent1">
                <a:lumMod val="10000"/>
                <a:lumOff val="9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49656" y="466344"/>
            <a:ext cx="8641080" cy="6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9913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2077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34241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9871" y="117520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714979" y="898202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1,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979" y="1066907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2,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99" y="122414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3,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1998" y="0"/>
            <a:ext cx="401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“n”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6947" y="3081"/>
            <a:ext cx="4138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n+1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285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92154" y="236369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41961" y="-47637"/>
            <a:ext cx="915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2030.00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1464456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979" y="1380124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4,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4979" y="1548829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5,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4699" y="170606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6,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6474" y="232875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7,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6474" y="2497458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8,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195" y="2654695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9,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474" y="2810675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10,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6474" y="2979380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11,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195" y="3136617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12,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6474" y="3291639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13,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474" y="3460344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14,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63511" y="977783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0" name="Rectangle 69"/>
          <p:cNvSpPr/>
          <p:nvPr/>
        </p:nvSpPr>
        <p:spPr>
          <a:xfrm>
            <a:off x="2432680" y="130691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1" name="Rectangle 70"/>
          <p:cNvSpPr/>
          <p:nvPr/>
        </p:nvSpPr>
        <p:spPr>
          <a:xfrm>
            <a:off x="2607327" y="1501142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2" name="Rectangle 71"/>
          <p:cNvSpPr/>
          <p:nvPr/>
        </p:nvSpPr>
        <p:spPr>
          <a:xfrm>
            <a:off x="2860017" y="1626493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3" name="Rectangle 72"/>
          <p:cNvSpPr/>
          <p:nvPr/>
        </p:nvSpPr>
        <p:spPr>
          <a:xfrm>
            <a:off x="2999871" y="1785647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4" name="Rectangle 73"/>
          <p:cNvSpPr/>
          <p:nvPr/>
        </p:nvSpPr>
        <p:spPr>
          <a:xfrm>
            <a:off x="3734041" y="2408335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5" name="Rectangle 74"/>
          <p:cNvSpPr/>
          <p:nvPr/>
        </p:nvSpPr>
        <p:spPr>
          <a:xfrm>
            <a:off x="3261950" y="257704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7" name="Rectangle 76"/>
          <p:cNvSpPr/>
          <p:nvPr/>
        </p:nvSpPr>
        <p:spPr>
          <a:xfrm>
            <a:off x="2607327" y="2927464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8" name="Rectangle 77"/>
          <p:cNvSpPr/>
          <p:nvPr/>
        </p:nvSpPr>
        <p:spPr>
          <a:xfrm>
            <a:off x="3191415" y="3138544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9" name="Rectangle 78"/>
          <p:cNvSpPr/>
          <p:nvPr/>
        </p:nvSpPr>
        <p:spPr>
          <a:xfrm>
            <a:off x="2579746" y="3256379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0" name="Rectangle 79"/>
          <p:cNvSpPr/>
          <p:nvPr/>
        </p:nvSpPr>
        <p:spPr>
          <a:xfrm>
            <a:off x="3401804" y="3416147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1" name="Rectangle 80"/>
          <p:cNvSpPr/>
          <p:nvPr/>
        </p:nvSpPr>
        <p:spPr>
          <a:xfrm>
            <a:off x="3368403" y="3575302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2" name="Rectangle 81"/>
          <p:cNvSpPr/>
          <p:nvPr/>
        </p:nvSpPr>
        <p:spPr>
          <a:xfrm>
            <a:off x="2212646" y="373734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74423" y="1358372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X</a:t>
            </a:r>
          </a:p>
        </p:txBody>
      </p:sp>
      <p:sp>
        <p:nvSpPr>
          <p:cNvPr id="57" name="TextBox 56"/>
          <p:cNvSpPr txBox="1"/>
          <p:nvPr/>
        </p:nvSpPr>
        <p:spPr>
          <a:xfrm rot="16200000">
            <a:off x="-374423" y="298890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Y</a:t>
            </a:r>
          </a:p>
        </p:txBody>
      </p:sp>
      <p:cxnSp>
        <p:nvCxnSpPr>
          <p:cNvPr id="12" name="Straight Connector 11"/>
          <p:cNvCxnSpPr>
            <a:stCxn id="69" idx="0"/>
            <a:endCxn id="69" idx="2"/>
          </p:cNvCxnSpPr>
          <p:nvPr/>
        </p:nvCxnSpPr>
        <p:spPr>
          <a:xfrm>
            <a:off x="3333438" y="97778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>
            <a:stCxn id="19" idx="0"/>
            <a:endCxn id="19" idx="2"/>
          </p:cNvCxnSpPr>
          <p:nvPr/>
        </p:nvCxnSpPr>
        <p:spPr>
          <a:xfrm>
            <a:off x="3069798" y="1175200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70" idx="0"/>
            <a:endCxn id="70" idx="2"/>
          </p:cNvCxnSpPr>
          <p:nvPr/>
        </p:nvCxnSpPr>
        <p:spPr>
          <a:xfrm>
            <a:off x="2502607" y="130691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71" idx="0"/>
            <a:endCxn id="71" idx="2"/>
          </p:cNvCxnSpPr>
          <p:nvPr/>
        </p:nvCxnSpPr>
        <p:spPr>
          <a:xfrm>
            <a:off x="2677254" y="1501142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>
            <a:stCxn id="72" idx="0"/>
            <a:endCxn id="72" idx="2"/>
          </p:cNvCxnSpPr>
          <p:nvPr/>
        </p:nvCxnSpPr>
        <p:spPr>
          <a:xfrm>
            <a:off x="2929944" y="162649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>
            <a:stCxn id="73" idx="0"/>
            <a:endCxn id="73" idx="2"/>
          </p:cNvCxnSpPr>
          <p:nvPr/>
        </p:nvCxnSpPr>
        <p:spPr>
          <a:xfrm>
            <a:off x="3069798" y="1785647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>
            <a:stCxn id="74" idx="0"/>
            <a:endCxn id="74" idx="2"/>
          </p:cNvCxnSpPr>
          <p:nvPr/>
        </p:nvCxnSpPr>
        <p:spPr>
          <a:xfrm>
            <a:off x="3803968" y="2408335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75" idx="0"/>
            <a:endCxn id="75" idx="2"/>
          </p:cNvCxnSpPr>
          <p:nvPr/>
        </p:nvCxnSpPr>
        <p:spPr>
          <a:xfrm>
            <a:off x="3331877" y="2577040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77" idx="0"/>
            <a:endCxn id="77" idx="2"/>
          </p:cNvCxnSpPr>
          <p:nvPr/>
        </p:nvCxnSpPr>
        <p:spPr>
          <a:xfrm>
            <a:off x="2677254" y="2927464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/>
          <p:cNvCxnSpPr>
            <a:stCxn id="78" idx="0"/>
            <a:endCxn id="78" idx="2"/>
          </p:cNvCxnSpPr>
          <p:nvPr/>
        </p:nvCxnSpPr>
        <p:spPr>
          <a:xfrm>
            <a:off x="3261342" y="3138544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9" name="Straight Connector 88"/>
          <p:cNvCxnSpPr>
            <a:stCxn id="79" idx="0"/>
            <a:endCxn id="79" idx="2"/>
          </p:cNvCxnSpPr>
          <p:nvPr/>
        </p:nvCxnSpPr>
        <p:spPr>
          <a:xfrm>
            <a:off x="2649673" y="3256379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80" idx="0"/>
            <a:endCxn id="80" idx="2"/>
          </p:cNvCxnSpPr>
          <p:nvPr/>
        </p:nvCxnSpPr>
        <p:spPr>
          <a:xfrm>
            <a:off x="3471731" y="3416147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Connector 90"/>
          <p:cNvCxnSpPr>
            <a:stCxn id="81" idx="0"/>
            <a:endCxn id="81" idx="2"/>
          </p:cNvCxnSpPr>
          <p:nvPr/>
        </p:nvCxnSpPr>
        <p:spPr>
          <a:xfrm>
            <a:off x="3438330" y="3575302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82" idx="0"/>
            <a:endCxn id="82" idx="2"/>
          </p:cNvCxnSpPr>
          <p:nvPr/>
        </p:nvCxnSpPr>
        <p:spPr>
          <a:xfrm>
            <a:off x="2282573" y="3737343"/>
            <a:ext cx="0" cy="117836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1924166" y="430468"/>
            <a:ext cx="0" cy="394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>
            <a:off x="3228710" y="430468"/>
            <a:ext cx="0" cy="394453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Straight Connector 92"/>
          <p:cNvCxnSpPr/>
          <p:nvPr/>
        </p:nvCxnSpPr>
        <p:spPr>
          <a:xfrm>
            <a:off x="4540874" y="423610"/>
            <a:ext cx="7620" cy="39513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1678761" y="4501526"/>
            <a:ext cx="52555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Data used to adjust SECs for AW “n+1”</a:t>
            </a:r>
          </a:p>
          <a:p>
            <a:r>
              <a:rPr lang="en-US" sz="1050" dirty="0"/>
              <a:t>SECs created for points A, </a:t>
            </a:r>
            <a:r>
              <a:rPr lang="en-US" sz="1050" dirty="0">
                <a:solidFill>
                  <a:srgbClr val="C00000"/>
                </a:solidFill>
              </a:rPr>
              <a:t>B</a:t>
            </a:r>
            <a:r>
              <a:rPr lang="en-US" sz="1050" dirty="0"/>
              <a:t>, and </a:t>
            </a:r>
            <a:r>
              <a:rPr lang="en-US" sz="1050" dirty="0">
                <a:solidFill>
                  <a:srgbClr val="0070C0"/>
                </a:solidFill>
              </a:rPr>
              <a:t>D.  </a:t>
            </a:r>
          </a:p>
          <a:p>
            <a:r>
              <a:rPr lang="en-US" sz="1050" dirty="0"/>
              <a:t>With no data on “C”, no SEC is created for it in this AW.</a:t>
            </a:r>
          </a:p>
          <a:p>
            <a:endParaRPr lang="en-US" sz="1050" dirty="0"/>
          </a:p>
        </p:txBody>
      </p:sp>
      <p:sp>
        <p:nvSpPr>
          <p:cNvPr id="2" name="Freeform 1"/>
          <p:cNvSpPr/>
          <p:nvPr/>
        </p:nvSpPr>
        <p:spPr>
          <a:xfrm>
            <a:off x="3091218" y="839338"/>
            <a:ext cx="921224" cy="3152633"/>
          </a:xfrm>
          <a:custGeom>
            <a:avLst/>
            <a:gdLst>
              <a:gd name="connsiteX0" fmla="*/ 300251 w 1228298"/>
              <a:gd name="connsiteY0" fmla="*/ 4203511 h 4203511"/>
              <a:gd name="connsiteX1" fmla="*/ 259307 w 1228298"/>
              <a:gd name="connsiteY1" fmla="*/ 3466532 h 4203511"/>
              <a:gd name="connsiteX2" fmla="*/ 0 w 1228298"/>
              <a:gd name="connsiteY2" fmla="*/ 3302759 h 4203511"/>
              <a:gd name="connsiteX3" fmla="*/ 68239 w 1228298"/>
              <a:gd name="connsiteY3" fmla="*/ 2906974 h 4203511"/>
              <a:gd name="connsiteX4" fmla="*/ 245660 w 1228298"/>
              <a:gd name="connsiteY4" fmla="*/ 2688609 h 4203511"/>
              <a:gd name="connsiteX5" fmla="*/ 177421 w 1228298"/>
              <a:gd name="connsiteY5" fmla="*/ 2483893 h 4203511"/>
              <a:gd name="connsiteX6" fmla="*/ 245660 w 1228298"/>
              <a:gd name="connsiteY6" fmla="*/ 2129051 h 4203511"/>
              <a:gd name="connsiteX7" fmla="*/ 382137 w 1228298"/>
              <a:gd name="connsiteY7" fmla="*/ 887105 h 4203511"/>
              <a:gd name="connsiteX8" fmla="*/ 204716 w 1228298"/>
              <a:gd name="connsiteY8" fmla="*/ 395785 h 4203511"/>
              <a:gd name="connsiteX9" fmla="*/ 163773 w 1228298"/>
              <a:gd name="connsiteY9" fmla="*/ 0 h 4203511"/>
              <a:gd name="connsiteX10" fmla="*/ 1146412 w 1228298"/>
              <a:gd name="connsiteY10" fmla="*/ 464024 h 4203511"/>
              <a:gd name="connsiteX11" fmla="*/ 1228298 w 1228298"/>
              <a:gd name="connsiteY11" fmla="*/ 2511188 h 4203511"/>
              <a:gd name="connsiteX12" fmla="*/ 1119116 w 1228298"/>
              <a:gd name="connsiteY12" fmla="*/ 3916908 h 4203511"/>
              <a:gd name="connsiteX13" fmla="*/ 300251 w 1228298"/>
              <a:gd name="connsiteY13" fmla="*/ 4203511 h 42035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228298" h="4203511">
                <a:moveTo>
                  <a:pt x="300251" y="4203511"/>
                </a:moveTo>
                <a:lnTo>
                  <a:pt x="259307" y="3466532"/>
                </a:lnTo>
                <a:lnTo>
                  <a:pt x="0" y="3302759"/>
                </a:lnTo>
                <a:lnTo>
                  <a:pt x="68239" y="2906974"/>
                </a:lnTo>
                <a:lnTo>
                  <a:pt x="245660" y="2688609"/>
                </a:lnTo>
                <a:lnTo>
                  <a:pt x="177421" y="2483893"/>
                </a:lnTo>
                <a:lnTo>
                  <a:pt x="245660" y="2129051"/>
                </a:lnTo>
                <a:lnTo>
                  <a:pt x="382137" y="887105"/>
                </a:lnTo>
                <a:lnTo>
                  <a:pt x="204716" y="395785"/>
                </a:lnTo>
                <a:lnTo>
                  <a:pt x="163773" y="0"/>
                </a:lnTo>
                <a:lnTo>
                  <a:pt x="1146412" y="464024"/>
                </a:lnTo>
                <a:lnTo>
                  <a:pt x="1228298" y="2511188"/>
                </a:lnTo>
                <a:lnTo>
                  <a:pt x="1119116" y="3916908"/>
                </a:lnTo>
                <a:lnTo>
                  <a:pt x="300251" y="4203511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cxnSp>
        <p:nvCxnSpPr>
          <p:cNvPr id="8" name="Straight Arrow Connector 7"/>
          <p:cNvCxnSpPr>
            <a:stCxn id="96" idx="0"/>
            <a:endCxn id="2" idx="12"/>
          </p:cNvCxnSpPr>
          <p:nvPr/>
        </p:nvCxnSpPr>
        <p:spPr>
          <a:xfrm flipH="1" flipV="1">
            <a:off x="3930556" y="3777019"/>
            <a:ext cx="375959" cy="724508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3905697" y="503301"/>
            <a:ext cx="0" cy="4026634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4818430" y="992951"/>
            <a:ext cx="347857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Epoch for SECs will always be the midpoint epoch of the Adjustment Window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6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/>
      <p:bldP spid="2" grpId="0" animBg="1"/>
      <p:bldP spid="10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2152936"/>
            <a:ext cx="7886700" cy="99417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Reference epoch coordinates (RECs)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20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60000">
              <a:schemeClr val="accent1">
                <a:lumMod val="10000"/>
                <a:lumOff val="9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49656" y="466344"/>
            <a:ext cx="8641080" cy="6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9913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2077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34241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9871" y="117520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714979" y="898202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1,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979" y="1066907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2,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99" y="122414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3,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1998" y="0"/>
            <a:ext cx="401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“n”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6947" y="3081"/>
            <a:ext cx="4138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n+1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285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92154" y="236369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41961" y="-47637"/>
            <a:ext cx="915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2030.00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1464456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979" y="1380124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4,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4979" y="1548829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5,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4699" y="170606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6,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6474" y="232875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7,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6474" y="2497458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8,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195" y="2654695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9,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474" y="2810675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10,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6474" y="2979380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11,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195" y="3136617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12,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6474" y="3291639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13,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474" y="3460344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14,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63511" y="977783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0" name="Rectangle 69"/>
          <p:cNvSpPr/>
          <p:nvPr/>
        </p:nvSpPr>
        <p:spPr>
          <a:xfrm>
            <a:off x="2432680" y="130691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1" name="Rectangle 70"/>
          <p:cNvSpPr/>
          <p:nvPr/>
        </p:nvSpPr>
        <p:spPr>
          <a:xfrm>
            <a:off x="2607327" y="1501142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2" name="Rectangle 71"/>
          <p:cNvSpPr/>
          <p:nvPr/>
        </p:nvSpPr>
        <p:spPr>
          <a:xfrm>
            <a:off x="2860017" y="1626493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3" name="Rectangle 72"/>
          <p:cNvSpPr/>
          <p:nvPr/>
        </p:nvSpPr>
        <p:spPr>
          <a:xfrm>
            <a:off x="2999871" y="1785647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4" name="Rectangle 73"/>
          <p:cNvSpPr/>
          <p:nvPr/>
        </p:nvSpPr>
        <p:spPr>
          <a:xfrm>
            <a:off x="3734041" y="2408335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5" name="Rectangle 74"/>
          <p:cNvSpPr/>
          <p:nvPr/>
        </p:nvSpPr>
        <p:spPr>
          <a:xfrm>
            <a:off x="3261950" y="257704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7" name="Rectangle 76"/>
          <p:cNvSpPr/>
          <p:nvPr/>
        </p:nvSpPr>
        <p:spPr>
          <a:xfrm>
            <a:off x="2607327" y="2927464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8" name="Rectangle 77"/>
          <p:cNvSpPr/>
          <p:nvPr/>
        </p:nvSpPr>
        <p:spPr>
          <a:xfrm>
            <a:off x="3232359" y="3138544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9" name="Rectangle 78"/>
          <p:cNvSpPr/>
          <p:nvPr/>
        </p:nvSpPr>
        <p:spPr>
          <a:xfrm>
            <a:off x="2579746" y="3256379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0" name="Rectangle 79"/>
          <p:cNvSpPr/>
          <p:nvPr/>
        </p:nvSpPr>
        <p:spPr>
          <a:xfrm>
            <a:off x="3401804" y="3416147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1" name="Rectangle 80"/>
          <p:cNvSpPr/>
          <p:nvPr/>
        </p:nvSpPr>
        <p:spPr>
          <a:xfrm>
            <a:off x="3368403" y="3575302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2" name="Rectangle 81"/>
          <p:cNvSpPr/>
          <p:nvPr/>
        </p:nvSpPr>
        <p:spPr>
          <a:xfrm>
            <a:off x="2212646" y="373734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404879" y="1358372"/>
            <a:ext cx="12490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#1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-404879" y="2988901"/>
            <a:ext cx="124906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#2</a:t>
            </a:r>
          </a:p>
        </p:txBody>
      </p:sp>
      <p:sp>
        <p:nvSpPr>
          <p:cNvPr id="3" name="Freeform 2"/>
          <p:cNvSpPr/>
          <p:nvPr/>
        </p:nvSpPr>
        <p:spPr>
          <a:xfrm>
            <a:off x="2026693" y="859809"/>
            <a:ext cx="2262116" cy="3162869"/>
          </a:xfrm>
          <a:custGeom>
            <a:avLst/>
            <a:gdLst>
              <a:gd name="connsiteX0" fmla="*/ 1050877 w 3016155"/>
              <a:gd name="connsiteY0" fmla="*/ 191069 h 4217158"/>
              <a:gd name="connsiteX1" fmla="*/ 218364 w 3016155"/>
              <a:gd name="connsiteY1" fmla="*/ 573206 h 4217158"/>
              <a:gd name="connsiteX2" fmla="*/ 0 w 3016155"/>
              <a:gd name="connsiteY2" fmla="*/ 4217158 h 4217158"/>
              <a:gd name="connsiteX3" fmla="*/ 2156346 w 3016155"/>
              <a:gd name="connsiteY3" fmla="*/ 4080681 h 4217158"/>
              <a:gd name="connsiteX4" fmla="*/ 3016155 w 3016155"/>
              <a:gd name="connsiteY4" fmla="*/ 2115403 h 4217158"/>
              <a:gd name="connsiteX5" fmla="*/ 2060812 w 3016155"/>
              <a:gd name="connsiteY5" fmla="*/ 0 h 4217158"/>
              <a:gd name="connsiteX6" fmla="*/ 1050877 w 3016155"/>
              <a:gd name="connsiteY6" fmla="*/ 191069 h 42171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016155" h="4217158">
                <a:moveTo>
                  <a:pt x="1050877" y="191069"/>
                </a:moveTo>
                <a:lnTo>
                  <a:pt x="218364" y="573206"/>
                </a:lnTo>
                <a:lnTo>
                  <a:pt x="0" y="4217158"/>
                </a:lnTo>
                <a:lnTo>
                  <a:pt x="2156346" y="4080681"/>
                </a:lnTo>
                <a:lnTo>
                  <a:pt x="3016155" y="2115403"/>
                </a:lnTo>
                <a:lnTo>
                  <a:pt x="2060812" y="0"/>
                </a:lnTo>
                <a:lnTo>
                  <a:pt x="1050877" y="191069"/>
                </a:lnTo>
                <a:close/>
              </a:path>
            </a:pathLst>
          </a:custGeom>
          <a:noFill/>
          <a:ln w="38100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6" name="TextBox 5"/>
          <p:cNvSpPr txBox="1"/>
          <p:nvPr/>
        </p:nvSpPr>
        <p:spPr>
          <a:xfrm>
            <a:off x="4075994" y="3364736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All of this data would go into the </a:t>
            </a:r>
            <a:r>
              <a:rPr lang="en-US" sz="1050" dirty="0" smtClean="0"/>
              <a:t>2030.00 </a:t>
            </a:r>
            <a:r>
              <a:rPr lang="en-US" sz="1050" dirty="0"/>
              <a:t>REC adjustment project, but reliance upon the IFVM will be important, especially for occupations in dynamic </a:t>
            </a:r>
            <a:r>
              <a:rPr lang="en-US" sz="1050" dirty="0" smtClean="0"/>
              <a:t>areas</a:t>
            </a:r>
            <a:endParaRPr lang="en-US" sz="1050" dirty="0"/>
          </a:p>
        </p:txBody>
      </p:sp>
      <p:cxnSp>
        <p:nvCxnSpPr>
          <p:cNvPr id="51" name="Straight Connector 50"/>
          <p:cNvCxnSpPr/>
          <p:nvPr/>
        </p:nvCxnSpPr>
        <p:spPr>
          <a:xfrm>
            <a:off x="7192154" y="500030"/>
            <a:ext cx="0" cy="4026634"/>
          </a:xfrm>
          <a:prstGeom prst="line">
            <a:avLst/>
          </a:prstGeom>
          <a:ln w="25400">
            <a:solidFill>
              <a:srgbClr val="7030A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004910" y="911458"/>
            <a:ext cx="20007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Epoch for RECs will always be the reference epoch</a:t>
            </a:r>
          </a:p>
        </p:txBody>
      </p:sp>
      <p:cxnSp>
        <p:nvCxnSpPr>
          <p:cNvPr id="53" name="Straight Arrow Connector 52"/>
          <p:cNvCxnSpPr>
            <a:stCxn id="6" idx="0"/>
            <a:endCxn id="3" idx="4"/>
          </p:cNvCxnSpPr>
          <p:nvPr/>
        </p:nvCxnSpPr>
        <p:spPr>
          <a:xfrm flipH="1" flipV="1">
            <a:off x="4288809" y="2446362"/>
            <a:ext cx="1158785" cy="918374"/>
          </a:xfrm>
          <a:prstGeom prst="straightConnector1">
            <a:avLst/>
          </a:prstGeom>
          <a:ln w="508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606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5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2152936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mtClean="0"/>
              <a:t>Thank </a:t>
            </a:r>
            <a:r>
              <a:rPr lang="en-US"/>
              <a:t>y</a:t>
            </a:r>
            <a:r>
              <a:rPr lang="en-US" smtClean="0"/>
              <a:t>ou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76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959"/>
              <a:buFont typeface="Calibri"/>
              <a:buNone/>
            </a:pPr>
            <a:r>
              <a:rPr lang="en-US" sz="3959" dirty="0" smtClean="0"/>
              <a:t>Outline</a:t>
            </a:r>
            <a:endParaRPr sz="3959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OPUS Coordinates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Survey Epoch Coordinates (SECs)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Reference Epoch Coordinates (RECs)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</p:txBody>
      </p:sp>
      <p:sp>
        <p:nvSpPr>
          <p:cNvPr id="5" name="Rounded Rectangle 4"/>
          <p:cNvSpPr/>
          <p:nvPr/>
        </p:nvSpPr>
        <p:spPr>
          <a:xfrm>
            <a:off x="960120" y="1295400"/>
            <a:ext cx="3276600" cy="434340"/>
          </a:xfrm>
          <a:prstGeom prst="roundRect">
            <a:avLst/>
          </a:prstGeom>
          <a:noFill/>
          <a:ln w="635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60120" y="1882140"/>
            <a:ext cx="6141720" cy="1066800"/>
          </a:xfrm>
          <a:prstGeom prst="roundRect">
            <a:avLst/>
          </a:prstGeom>
          <a:noFill/>
          <a:ln w="635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34890" y="1228904"/>
            <a:ext cx="2773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Users in OPUS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00010" y="2123150"/>
            <a:ext cx="91821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189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Arial"/>
                <a:sym typeface="Arial"/>
              </a:rPr>
              <a:t>NGS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Arial"/>
              <a:sym typeface="Arial"/>
            </a:endParaRPr>
          </a:p>
        </p:txBody>
      </p:sp>
      <p:sp>
        <p:nvSpPr>
          <p:cNvPr id="9" name="Right Arrow 8"/>
          <p:cNvSpPr/>
          <p:nvPr/>
        </p:nvSpPr>
        <p:spPr>
          <a:xfrm>
            <a:off x="4309110" y="1387628"/>
            <a:ext cx="525780" cy="2788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12" name="Right Arrow 11"/>
          <p:cNvSpPr/>
          <p:nvPr/>
        </p:nvSpPr>
        <p:spPr>
          <a:xfrm>
            <a:off x="7174230" y="2276101"/>
            <a:ext cx="525780" cy="278875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29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10" grpId="0"/>
      <p:bldP spid="9" grpId="0" animBg="1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OPUS Coordinates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Computed by users in OPUS</a:t>
            </a:r>
          </a:p>
          <a:p>
            <a:r>
              <a:rPr lang="en-US" dirty="0" smtClean="0"/>
              <a:t>Will not go into the NSRS, but the data behind them will</a:t>
            </a:r>
          </a:p>
          <a:p>
            <a:r>
              <a:rPr lang="en-US" dirty="0" smtClean="0"/>
              <a:t>Will be used by NGS to compute RECs and SECs</a:t>
            </a:r>
          </a:p>
          <a:p>
            <a:r>
              <a:rPr lang="en-US" dirty="0" smtClean="0"/>
              <a:t>If users follow OPUS recommendations, they will receive OPUS coordinates with the descriptor “tied to the NSRS”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4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Survey Epoch Coordinates (SECs)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Computed by NGS every 4 weeks (tentative)</a:t>
            </a:r>
          </a:p>
          <a:p>
            <a:r>
              <a:rPr lang="en-US" dirty="0" smtClean="0"/>
              <a:t>Represent best </a:t>
            </a:r>
            <a:r>
              <a:rPr lang="en-US" dirty="0"/>
              <a:t>estimate NGS has of the time-dependent coordinates at any </a:t>
            </a:r>
            <a:r>
              <a:rPr lang="en-US" dirty="0" smtClean="0"/>
              <a:t>mark</a:t>
            </a:r>
          </a:p>
          <a:p>
            <a:r>
              <a:rPr lang="en-US" dirty="0"/>
              <a:t>They will be adjusted to a specific epoch near the </a:t>
            </a:r>
            <a:r>
              <a:rPr lang="en-US" dirty="0" smtClean="0"/>
              <a:t>survey</a:t>
            </a:r>
          </a:p>
          <a:p>
            <a:r>
              <a:rPr lang="en-US" dirty="0" smtClean="0"/>
              <a:t>They </a:t>
            </a:r>
            <a:r>
              <a:rPr lang="en-US" dirty="0"/>
              <a:t>will show time dependency at marks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9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Epoch Coordinates (RECs)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They will </a:t>
            </a:r>
            <a:r>
              <a:rPr lang="en-US" dirty="0"/>
              <a:t>be re-computed </a:t>
            </a:r>
            <a:r>
              <a:rPr lang="en-US" dirty="0" smtClean="0"/>
              <a:t>by NGS every </a:t>
            </a:r>
            <a:r>
              <a:rPr lang="en-US" dirty="0"/>
              <a:t>5 or 10 </a:t>
            </a:r>
            <a:r>
              <a:rPr lang="en-US" dirty="0" smtClean="0"/>
              <a:t>years</a:t>
            </a:r>
          </a:p>
          <a:p>
            <a:r>
              <a:rPr lang="en-US" dirty="0" smtClean="0"/>
              <a:t>Combining the same observations that were used to create SECs with IFVM2022 will allow NGS to estimate RECs</a:t>
            </a:r>
            <a:endParaRPr lang="en-US" dirty="0"/>
          </a:p>
          <a:p>
            <a:r>
              <a:rPr lang="en-US" dirty="0" smtClean="0"/>
              <a:t>Users </a:t>
            </a:r>
            <a:r>
              <a:rPr lang="en-US" dirty="0"/>
              <a:t>are familiar with them as they work in a similar way to currently used NAD 83(2011) coordinates.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145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Arrow Connector 3"/>
          <p:cNvCxnSpPr/>
          <p:nvPr/>
        </p:nvCxnSpPr>
        <p:spPr>
          <a:xfrm flipV="1">
            <a:off x="1851546" y="833719"/>
            <a:ext cx="0" cy="3222235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832168" y="1348059"/>
            <a:ext cx="0" cy="2554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825448" y="1832153"/>
            <a:ext cx="0" cy="2554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818720" y="2316247"/>
            <a:ext cx="0" cy="2554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811999" y="2800341"/>
            <a:ext cx="0" cy="2554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818725" y="3284435"/>
            <a:ext cx="0" cy="2554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1812004" y="3768529"/>
            <a:ext cx="0" cy="25549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867038" y="3709705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2.000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867038" y="3239057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2.050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867038" y="2741516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2.100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67038" y="2250698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2.150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867038" y="1780051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2.200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867038" y="1282510"/>
            <a:ext cx="922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2.250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7424" y="2180233"/>
            <a:ext cx="486030" cy="6001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3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619066" y="4704920"/>
            <a:ext cx="9605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685800" rtl="0" eaLnBrk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Verdana" pitchFamily="34" charset="0"/>
                <a:ea typeface="+mn-ea"/>
                <a:cs typeface="Arial"/>
                <a:sym typeface="Arial"/>
              </a:rPr>
              <a:t>time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47676" y="1785605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SEC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cxnSp>
        <p:nvCxnSpPr>
          <p:cNvPr id="86" name="Straight Connector 85"/>
          <p:cNvCxnSpPr/>
          <p:nvPr/>
        </p:nvCxnSpPr>
        <p:spPr>
          <a:xfrm>
            <a:off x="3034781" y="1884490"/>
            <a:ext cx="14629" cy="2158303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7" name="Straight Connector 86"/>
          <p:cNvCxnSpPr/>
          <p:nvPr/>
        </p:nvCxnSpPr>
        <p:spPr>
          <a:xfrm>
            <a:off x="4380420" y="2135673"/>
            <a:ext cx="5278" cy="190006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88" name="Straight Connector 87"/>
          <p:cNvCxnSpPr/>
          <p:nvPr/>
        </p:nvCxnSpPr>
        <p:spPr>
          <a:xfrm>
            <a:off x="5052259" y="2306890"/>
            <a:ext cx="1729" cy="1730856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2" name="TextBox 121"/>
          <p:cNvSpPr txBox="1"/>
          <p:nvPr/>
        </p:nvSpPr>
        <p:spPr>
          <a:xfrm>
            <a:off x="7057242" y="2777926"/>
            <a:ext cx="6254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IFVM</a:t>
            </a:r>
          </a:p>
        </p:txBody>
      </p:sp>
      <p:sp>
        <p:nvSpPr>
          <p:cNvPr id="132" name="TextBox 131"/>
          <p:cNvSpPr txBox="1"/>
          <p:nvPr/>
        </p:nvSpPr>
        <p:spPr>
          <a:xfrm>
            <a:off x="2795711" y="1146657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SEC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133" name="TextBox 132"/>
          <p:cNvSpPr txBox="1"/>
          <p:nvPr/>
        </p:nvSpPr>
        <p:spPr>
          <a:xfrm>
            <a:off x="3382165" y="1280787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SEC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172" name="TextBox 171"/>
          <p:cNvSpPr txBox="1"/>
          <p:nvPr/>
        </p:nvSpPr>
        <p:spPr>
          <a:xfrm>
            <a:off x="5899268" y="624968"/>
            <a:ext cx="283219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SEC = Survey Epoch Coordinates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REC 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= Reference Epoch </a:t>
            </a: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Coordinates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IFVM = Intra-Frame Velocity Model</a:t>
            </a:r>
          </a:p>
        </p:txBody>
      </p:sp>
      <p:cxnSp>
        <p:nvCxnSpPr>
          <p:cNvPr id="155" name="Straight Connector 154"/>
          <p:cNvCxnSpPr/>
          <p:nvPr/>
        </p:nvCxnSpPr>
        <p:spPr>
          <a:xfrm>
            <a:off x="3617877" y="1959899"/>
            <a:ext cx="4844" cy="2071347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4811311" y="1609872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SEC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55" name="Freeform 54"/>
          <p:cNvSpPr/>
          <p:nvPr/>
        </p:nvSpPr>
        <p:spPr>
          <a:xfrm>
            <a:off x="1851546" y="1668940"/>
            <a:ext cx="5195921" cy="1236742"/>
          </a:xfrm>
          <a:custGeom>
            <a:avLst/>
            <a:gdLst>
              <a:gd name="connsiteX0" fmla="*/ 0 w 5210107"/>
              <a:gd name="connsiteY0" fmla="*/ 0 h 1236742"/>
              <a:gd name="connsiteX1" fmla="*/ 2605054 w 5210107"/>
              <a:gd name="connsiteY1" fmla="*/ 467068 h 1236742"/>
              <a:gd name="connsiteX2" fmla="*/ 5210107 w 5210107"/>
              <a:gd name="connsiteY2" fmla="*/ 1236742 h 12367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210107" h="1236742">
                <a:moveTo>
                  <a:pt x="0" y="0"/>
                </a:moveTo>
                <a:cubicBezTo>
                  <a:pt x="868351" y="130472"/>
                  <a:pt x="1736703" y="260944"/>
                  <a:pt x="2605054" y="467068"/>
                </a:cubicBezTo>
                <a:cubicBezTo>
                  <a:pt x="3473405" y="673192"/>
                  <a:pt x="4341756" y="954967"/>
                  <a:pt x="5210107" y="1236742"/>
                </a:cubicBezTo>
              </a:path>
            </a:pathLst>
          </a:cu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  <a:sym typeface="Arial"/>
            </a:endParaRPr>
          </a:p>
        </p:txBody>
      </p:sp>
      <p:grpSp>
        <p:nvGrpSpPr>
          <p:cNvPr id="126" name="Group 125"/>
          <p:cNvGrpSpPr/>
          <p:nvPr/>
        </p:nvGrpSpPr>
        <p:grpSpPr>
          <a:xfrm>
            <a:off x="2944091" y="1454434"/>
            <a:ext cx="2204708" cy="982256"/>
            <a:chOff x="2823818" y="571159"/>
            <a:chExt cx="2939609" cy="1309675"/>
          </a:xfrm>
          <a:solidFill>
            <a:srgbClr val="7030A0"/>
          </a:solidFill>
        </p:grpSpPr>
        <p:sp>
          <p:nvSpPr>
            <p:cNvPr id="127" name="Oval 126"/>
            <p:cNvSpPr/>
            <p:nvPr/>
          </p:nvSpPr>
          <p:spPr>
            <a:xfrm flipV="1">
              <a:off x="2860619" y="939633"/>
              <a:ext cx="152400" cy="123801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128" name="Oval 127"/>
            <p:cNvSpPr/>
            <p:nvPr/>
          </p:nvSpPr>
          <p:spPr>
            <a:xfrm flipV="1">
              <a:off x="3651840" y="999692"/>
              <a:ext cx="152400" cy="123801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129" name="Oval 128"/>
            <p:cNvSpPr/>
            <p:nvPr/>
          </p:nvSpPr>
          <p:spPr>
            <a:xfrm flipV="1">
              <a:off x="4665457" y="1585776"/>
              <a:ext cx="152400" cy="123801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sp>
          <p:nvSpPr>
            <p:cNvPr id="130" name="Oval 129"/>
            <p:cNvSpPr/>
            <p:nvPr/>
          </p:nvSpPr>
          <p:spPr>
            <a:xfrm flipV="1">
              <a:off x="5561723" y="1407501"/>
              <a:ext cx="152400" cy="123801"/>
            </a:xfrm>
            <a:prstGeom prst="ellipse">
              <a:avLst/>
            </a:prstGeom>
            <a:grpFill/>
            <a:ln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grpSp>
          <p:nvGrpSpPr>
            <p:cNvPr id="131" name="Group 130"/>
            <p:cNvGrpSpPr/>
            <p:nvPr/>
          </p:nvGrpSpPr>
          <p:grpSpPr>
            <a:xfrm flipV="1">
              <a:off x="3605216" y="746786"/>
              <a:ext cx="251010" cy="594248"/>
              <a:chOff x="2365894" y="4470707"/>
              <a:chExt cx="349623" cy="1004048"/>
            </a:xfrm>
            <a:grpFill/>
          </p:grpSpPr>
          <p:cxnSp>
            <p:nvCxnSpPr>
              <p:cNvPr id="152" name="Straight Connector 151"/>
              <p:cNvCxnSpPr/>
              <p:nvPr/>
            </p:nvCxnSpPr>
            <p:spPr>
              <a:xfrm>
                <a:off x="2527260" y="4470707"/>
                <a:ext cx="8964" cy="1004048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3" name="Straight Connector 152"/>
              <p:cNvCxnSpPr/>
              <p:nvPr/>
            </p:nvCxnSpPr>
            <p:spPr>
              <a:xfrm>
                <a:off x="2365894" y="4470707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4" name="Straight Connector 153"/>
              <p:cNvCxnSpPr/>
              <p:nvPr/>
            </p:nvCxnSpPr>
            <p:spPr>
              <a:xfrm>
                <a:off x="2365894" y="5474755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0" name="Group 139"/>
            <p:cNvGrpSpPr/>
            <p:nvPr/>
          </p:nvGrpSpPr>
          <p:grpSpPr>
            <a:xfrm flipV="1">
              <a:off x="5512416" y="1188780"/>
              <a:ext cx="251011" cy="561235"/>
              <a:chOff x="1872877" y="5310153"/>
              <a:chExt cx="349625" cy="1004048"/>
            </a:xfrm>
            <a:grpFill/>
          </p:grpSpPr>
          <p:cxnSp>
            <p:nvCxnSpPr>
              <p:cNvPr id="149" name="Straight Connector 148"/>
              <p:cNvCxnSpPr/>
              <p:nvPr/>
            </p:nvCxnSpPr>
            <p:spPr>
              <a:xfrm>
                <a:off x="2034246" y="5310156"/>
                <a:ext cx="8964" cy="1004045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0" name="Straight Connector 149"/>
              <p:cNvCxnSpPr/>
              <p:nvPr/>
            </p:nvCxnSpPr>
            <p:spPr>
              <a:xfrm>
                <a:off x="1872877" y="5310153"/>
                <a:ext cx="349621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1" name="Straight Connector 150"/>
              <p:cNvCxnSpPr/>
              <p:nvPr/>
            </p:nvCxnSpPr>
            <p:spPr>
              <a:xfrm>
                <a:off x="1872879" y="6314194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1" name="Group 140"/>
            <p:cNvGrpSpPr/>
            <p:nvPr/>
          </p:nvGrpSpPr>
          <p:grpSpPr>
            <a:xfrm flipV="1">
              <a:off x="2823818" y="571159"/>
              <a:ext cx="251010" cy="883120"/>
              <a:chOff x="2161751" y="3567556"/>
              <a:chExt cx="349623" cy="1004049"/>
            </a:xfrm>
            <a:grpFill/>
          </p:grpSpPr>
          <p:cxnSp>
            <p:nvCxnSpPr>
              <p:cNvPr id="146" name="Straight Connector 145"/>
              <p:cNvCxnSpPr/>
              <p:nvPr/>
            </p:nvCxnSpPr>
            <p:spPr>
              <a:xfrm>
                <a:off x="2323117" y="3567556"/>
                <a:ext cx="8964" cy="1004046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7" name="Straight Connector 146"/>
              <p:cNvCxnSpPr/>
              <p:nvPr/>
            </p:nvCxnSpPr>
            <p:spPr>
              <a:xfrm>
                <a:off x="2161751" y="3567558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8" name="Straight Connector 147"/>
              <p:cNvCxnSpPr/>
              <p:nvPr/>
            </p:nvCxnSpPr>
            <p:spPr>
              <a:xfrm>
                <a:off x="2161751" y="4571605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42" name="Group 141"/>
            <p:cNvGrpSpPr/>
            <p:nvPr/>
          </p:nvGrpSpPr>
          <p:grpSpPr>
            <a:xfrm flipV="1">
              <a:off x="4624677" y="1410382"/>
              <a:ext cx="251010" cy="470452"/>
              <a:chOff x="2438914" y="5738418"/>
              <a:chExt cx="349623" cy="1004053"/>
            </a:xfrm>
            <a:grpFill/>
          </p:grpSpPr>
          <p:cxnSp>
            <p:nvCxnSpPr>
              <p:cNvPr id="143" name="Straight Connector 142"/>
              <p:cNvCxnSpPr/>
              <p:nvPr/>
            </p:nvCxnSpPr>
            <p:spPr>
              <a:xfrm>
                <a:off x="2600280" y="5738418"/>
                <a:ext cx="8964" cy="1004047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4" name="Straight Connector 143"/>
              <p:cNvCxnSpPr/>
              <p:nvPr/>
            </p:nvCxnSpPr>
            <p:spPr>
              <a:xfrm>
                <a:off x="2438914" y="5738418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5" name="Straight Connector 144"/>
              <p:cNvCxnSpPr/>
              <p:nvPr/>
            </p:nvCxnSpPr>
            <p:spPr>
              <a:xfrm>
                <a:off x="2438914" y="6742471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7030A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106" name="TextBox 105"/>
          <p:cNvSpPr txBox="1"/>
          <p:nvPr/>
        </p:nvSpPr>
        <p:spPr>
          <a:xfrm>
            <a:off x="6048840" y="1848905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REC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139" name="TextBox 138"/>
          <p:cNvSpPr txBox="1"/>
          <p:nvPr/>
        </p:nvSpPr>
        <p:spPr>
          <a:xfrm>
            <a:off x="5500501" y="1812417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REC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sp>
        <p:nvSpPr>
          <p:cNvPr id="107" name="TextBox 106"/>
          <p:cNvSpPr txBox="1"/>
          <p:nvPr/>
        </p:nvSpPr>
        <p:spPr>
          <a:xfrm>
            <a:off x="6606130" y="1877412"/>
            <a:ext cx="4801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Arial"/>
                <a:sym typeface="Arial"/>
              </a:rPr>
              <a:t>REC</a:t>
            </a:r>
            <a:endParaRPr kumimoji="0" lang="en-US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Arial"/>
              <a:sym typeface="Arial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 flipV="1">
            <a:off x="3499718" y="4032570"/>
            <a:ext cx="899" cy="316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5" name="Straight Connector 104"/>
          <p:cNvCxnSpPr/>
          <p:nvPr/>
        </p:nvCxnSpPr>
        <p:spPr>
          <a:xfrm>
            <a:off x="5734146" y="2492037"/>
            <a:ext cx="488" cy="1537306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6289320" y="2674645"/>
            <a:ext cx="4414" cy="1354698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6847419" y="2853402"/>
            <a:ext cx="5278" cy="1176010"/>
          </a:xfrm>
          <a:prstGeom prst="line">
            <a:avLst/>
          </a:prstGeom>
          <a:ln w="9525" cap="flat" cmpd="sng" algn="ctr">
            <a:solidFill>
              <a:schemeClr val="accent5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93" name="Group 92"/>
          <p:cNvGrpSpPr/>
          <p:nvPr/>
        </p:nvGrpSpPr>
        <p:grpSpPr>
          <a:xfrm>
            <a:off x="5656954" y="2122010"/>
            <a:ext cx="162224" cy="743280"/>
            <a:chOff x="6797046" y="3099164"/>
            <a:chExt cx="216298" cy="991040"/>
          </a:xfrm>
          <a:solidFill>
            <a:srgbClr val="FF0000"/>
          </a:solidFill>
        </p:grpSpPr>
        <p:sp>
          <p:nvSpPr>
            <p:cNvPr id="94" name="Oval 93"/>
            <p:cNvSpPr/>
            <p:nvPr/>
          </p:nvSpPr>
          <p:spPr>
            <a:xfrm>
              <a:off x="6821711" y="3515400"/>
              <a:ext cx="152400" cy="13447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grpSp>
          <p:nvGrpSpPr>
            <p:cNvPr id="95" name="Group 94"/>
            <p:cNvGrpSpPr/>
            <p:nvPr/>
          </p:nvGrpSpPr>
          <p:grpSpPr>
            <a:xfrm flipV="1">
              <a:off x="6797046" y="3099164"/>
              <a:ext cx="216298" cy="991040"/>
              <a:chOff x="2492188" y="1990165"/>
              <a:chExt cx="349623" cy="1004048"/>
            </a:xfrm>
            <a:grpFill/>
          </p:grpSpPr>
          <p:cxnSp>
            <p:nvCxnSpPr>
              <p:cNvPr id="96" name="Straight Connector 95"/>
              <p:cNvCxnSpPr/>
              <p:nvPr/>
            </p:nvCxnSpPr>
            <p:spPr>
              <a:xfrm>
                <a:off x="2653554" y="1990165"/>
                <a:ext cx="8964" cy="1004047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7" name="Straight Connector 96"/>
              <p:cNvCxnSpPr/>
              <p:nvPr/>
            </p:nvCxnSpPr>
            <p:spPr>
              <a:xfrm>
                <a:off x="2492188" y="1990165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8" name="Straight Connector 97"/>
              <p:cNvCxnSpPr/>
              <p:nvPr/>
            </p:nvCxnSpPr>
            <p:spPr>
              <a:xfrm>
                <a:off x="2492188" y="2994213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9" name="Group 98"/>
          <p:cNvGrpSpPr/>
          <p:nvPr/>
        </p:nvGrpSpPr>
        <p:grpSpPr>
          <a:xfrm>
            <a:off x="6202047" y="2149383"/>
            <a:ext cx="188258" cy="1031033"/>
            <a:chOff x="7530431" y="3367017"/>
            <a:chExt cx="251010" cy="1374711"/>
          </a:xfrm>
          <a:solidFill>
            <a:srgbClr val="FF0000"/>
          </a:solidFill>
        </p:grpSpPr>
        <p:sp>
          <p:nvSpPr>
            <p:cNvPr id="100" name="Oval 99"/>
            <p:cNvSpPr/>
            <p:nvPr/>
          </p:nvSpPr>
          <p:spPr>
            <a:xfrm>
              <a:off x="7572032" y="4005844"/>
              <a:ext cx="152400" cy="13447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grpSp>
          <p:nvGrpSpPr>
            <p:cNvPr id="101" name="Group 100"/>
            <p:cNvGrpSpPr/>
            <p:nvPr/>
          </p:nvGrpSpPr>
          <p:grpSpPr>
            <a:xfrm flipV="1">
              <a:off x="7530431" y="3367017"/>
              <a:ext cx="251010" cy="1374711"/>
              <a:chOff x="2492188" y="1990165"/>
              <a:chExt cx="349623" cy="1004048"/>
            </a:xfrm>
            <a:grpFill/>
          </p:grpSpPr>
          <p:cxnSp>
            <p:nvCxnSpPr>
              <p:cNvPr id="102" name="Straight Connector 101"/>
              <p:cNvCxnSpPr/>
              <p:nvPr/>
            </p:nvCxnSpPr>
            <p:spPr>
              <a:xfrm>
                <a:off x="2653554" y="1990165"/>
                <a:ext cx="8964" cy="1004047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3" name="Straight Connector 102"/>
              <p:cNvCxnSpPr/>
              <p:nvPr/>
            </p:nvCxnSpPr>
            <p:spPr>
              <a:xfrm>
                <a:off x="2492188" y="1990165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Straight Connector 103"/>
              <p:cNvCxnSpPr/>
              <p:nvPr/>
            </p:nvCxnSpPr>
            <p:spPr>
              <a:xfrm>
                <a:off x="2492188" y="2994213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82" name="Group 81"/>
          <p:cNvGrpSpPr/>
          <p:nvPr/>
        </p:nvGrpSpPr>
        <p:grpSpPr>
          <a:xfrm>
            <a:off x="6759329" y="2187599"/>
            <a:ext cx="188258" cy="1266891"/>
            <a:chOff x="8275417" y="3582635"/>
            <a:chExt cx="251010" cy="1689188"/>
          </a:xfrm>
          <a:solidFill>
            <a:srgbClr val="FF0000"/>
          </a:solidFill>
        </p:grpSpPr>
        <p:sp>
          <p:nvSpPr>
            <p:cNvPr id="83" name="Oval 82"/>
            <p:cNvSpPr/>
            <p:nvPr/>
          </p:nvSpPr>
          <p:spPr>
            <a:xfrm>
              <a:off x="8321881" y="4395747"/>
              <a:ext cx="152400" cy="134470"/>
            </a:xfrm>
            <a:prstGeom prst="ellips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lang="en-US" sz="1050" b="1" i="0" u="none" strike="noStrike" kern="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  <a:sym typeface="Arial"/>
              </a:endParaRPr>
            </a:p>
          </p:txBody>
        </p:sp>
        <p:grpSp>
          <p:nvGrpSpPr>
            <p:cNvPr id="84" name="Group 83"/>
            <p:cNvGrpSpPr/>
            <p:nvPr/>
          </p:nvGrpSpPr>
          <p:grpSpPr>
            <a:xfrm flipV="1">
              <a:off x="8275417" y="3582635"/>
              <a:ext cx="251010" cy="1689188"/>
              <a:chOff x="2492188" y="1990165"/>
              <a:chExt cx="349623" cy="1004048"/>
            </a:xfrm>
            <a:grpFill/>
          </p:grpSpPr>
          <p:cxnSp>
            <p:nvCxnSpPr>
              <p:cNvPr id="85" name="Straight Connector 84"/>
              <p:cNvCxnSpPr/>
              <p:nvPr/>
            </p:nvCxnSpPr>
            <p:spPr>
              <a:xfrm>
                <a:off x="2653554" y="1990165"/>
                <a:ext cx="8964" cy="1004047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/>
              <p:cNvCxnSpPr/>
              <p:nvPr/>
            </p:nvCxnSpPr>
            <p:spPr>
              <a:xfrm>
                <a:off x="2492188" y="1990165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/>
              <p:cNvCxnSpPr/>
              <p:nvPr/>
            </p:nvCxnSpPr>
            <p:spPr>
              <a:xfrm>
                <a:off x="2492188" y="2994213"/>
                <a:ext cx="349623" cy="0"/>
              </a:xfrm>
              <a:prstGeom prst="line">
                <a:avLst/>
              </a:prstGeom>
              <a:grpFill/>
              <a:ln w="25400">
                <a:solidFill>
                  <a:srgbClr val="FF00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" name="Straight Arrow Connector 4"/>
          <p:cNvCxnSpPr/>
          <p:nvPr/>
        </p:nvCxnSpPr>
        <p:spPr>
          <a:xfrm flipV="1">
            <a:off x="1851546" y="4029344"/>
            <a:ext cx="6879915" cy="13449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Group 57"/>
          <p:cNvGrpSpPr/>
          <p:nvPr/>
        </p:nvGrpSpPr>
        <p:grpSpPr>
          <a:xfrm>
            <a:off x="2708299" y="3924004"/>
            <a:ext cx="4327695" cy="513616"/>
            <a:chOff x="2861836" y="5232001"/>
            <a:chExt cx="5764541" cy="68482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3172603" y="5237609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3917213" y="5232001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658369" y="5248291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5402979" y="5242683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6148334" y="5248626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6892944" y="5243018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7634101" y="5259309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8378710" y="5253702"/>
              <a:ext cx="0" cy="34065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2861836" y="5572659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‘95</a:t>
              </a: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3588493" y="5560715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‘00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4347601" y="5572659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‘05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5074259" y="5569876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‘10</a:t>
              </a:r>
            </a:p>
          </p:txBody>
        </p:sp>
        <p:sp>
          <p:nvSpPr>
            <p:cNvPr id="71" name="TextBox 70"/>
            <p:cNvSpPr txBox="1"/>
            <p:nvPr/>
          </p:nvSpPr>
          <p:spPr>
            <a:xfrm>
              <a:off x="5827274" y="5560715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‘15</a:t>
              </a:r>
            </a:p>
          </p:txBody>
        </p:sp>
        <p:sp>
          <p:nvSpPr>
            <p:cNvPr id="72" name="TextBox 71"/>
            <p:cNvSpPr txBox="1"/>
            <p:nvPr/>
          </p:nvSpPr>
          <p:spPr>
            <a:xfrm>
              <a:off x="6585578" y="5560715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‘20</a:t>
              </a:r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7347310" y="5560715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‘25</a:t>
              </a:r>
            </a:p>
          </p:txBody>
        </p:sp>
        <p:sp>
          <p:nvSpPr>
            <p:cNvPr id="75" name="TextBox 74"/>
            <p:cNvSpPr txBox="1"/>
            <p:nvPr/>
          </p:nvSpPr>
          <p:spPr>
            <a:xfrm>
              <a:off x="8063830" y="5578267"/>
              <a:ext cx="562547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cs typeface="Arial"/>
                  <a:sym typeface="Arial"/>
                </a:rPr>
                <a:t>‘30</a:t>
              </a:r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7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122" grpId="0"/>
      <p:bldP spid="132" grpId="0"/>
      <p:bldP spid="133" grpId="0"/>
      <p:bldP spid="156" grpId="0"/>
      <p:bldP spid="55" grpId="0" animBg="1"/>
      <p:bldP spid="106" grpId="0"/>
      <p:bldP spid="139" grpId="0"/>
      <p:bldP spid="10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2152936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GNSS occupation data and its use in </a:t>
            </a:r>
            <a:r>
              <a:rPr lang="en-US" dirty="0" smtClean="0"/>
              <a:t>creating new coordinates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10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0">
              <a:schemeClr val="accent1">
                <a:lumMod val="0"/>
                <a:lumOff val="100000"/>
              </a:schemeClr>
            </a:gs>
            <a:gs pos="60000">
              <a:schemeClr val="accent1">
                <a:lumMod val="10000"/>
                <a:lumOff val="90000"/>
              </a:schemeClr>
            </a:gs>
            <a:gs pos="80000">
              <a:schemeClr val="accent1">
                <a:lumMod val="20000"/>
                <a:lumOff val="80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flipV="1">
            <a:off x="349656" y="466344"/>
            <a:ext cx="8641080" cy="6858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1909913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222077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534241" y="229362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999871" y="117520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23" name="TextBox 22"/>
          <p:cNvSpPr txBox="1"/>
          <p:nvPr/>
        </p:nvSpPr>
        <p:spPr>
          <a:xfrm>
            <a:off x="714979" y="898202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1,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14979" y="1066907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2,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714699" y="122414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3,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371998" y="0"/>
            <a:ext cx="40107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“n”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66947" y="3081"/>
            <a:ext cx="41389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50" dirty="0"/>
              <a:t>AW</a:t>
            </a:r>
          </a:p>
          <a:p>
            <a:pPr algn="ctr"/>
            <a:r>
              <a:rPr lang="en-US" sz="1050" dirty="0"/>
              <a:t>n+1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4731285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7192154" y="236369"/>
            <a:ext cx="7620" cy="50292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6741961" y="-47637"/>
            <a:ext cx="91562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 smtClean="0"/>
              <a:t>2030.00</a:t>
            </a:r>
            <a:endParaRPr lang="en-US" sz="1050" dirty="0"/>
          </a:p>
        </p:txBody>
      </p:sp>
      <p:sp>
        <p:nvSpPr>
          <p:cNvPr id="38" name="TextBox 37"/>
          <p:cNvSpPr txBox="1"/>
          <p:nvPr/>
        </p:nvSpPr>
        <p:spPr>
          <a:xfrm>
            <a:off x="1464456" y="146610"/>
            <a:ext cx="42860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50" dirty="0"/>
              <a:t>. . 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814088" y="3737343"/>
            <a:ext cx="5237988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/>
              <a:t>Consider 2 different GNSS surveys: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Survey X includes multiple 2-24 hour occupations on points A, B and C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Survey Y includes multiple 2-24 hour occupations on points B, C and D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050" dirty="0"/>
              <a:t>Both surveys have data in Geometric Adjustment Window “n” and Geometric Adjustment Window “n+1”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714979" y="1380124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File 4, </a:t>
            </a:r>
            <a:r>
              <a:rPr lang="en-US" sz="1050" dirty="0" err="1"/>
              <a:t>pt</a:t>
            </a:r>
            <a:r>
              <a:rPr lang="en-US" sz="1050" dirty="0"/>
              <a:t> A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714979" y="1548829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5,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14699" y="1706066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6,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656474" y="2328753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7,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656474" y="2497458"/>
            <a:ext cx="82747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8,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56195" y="2654695"/>
            <a:ext cx="835485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9,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656474" y="2810675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10,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56474" y="2979380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11,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6195" y="3136617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B050"/>
                </a:solidFill>
              </a:rPr>
              <a:t>File 12, </a:t>
            </a:r>
            <a:r>
              <a:rPr lang="en-US" sz="1050" dirty="0" err="1">
                <a:solidFill>
                  <a:srgbClr val="00B050"/>
                </a:solidFill>
              </a:rPr>
              <a:t>pt</a:t>
            </a:r>
            <a:r>
              <a:rPr lang="en-US" sz="1050" dirty="0">
                <a:solidFill>
                  <a:srgbClr val="00B050"/>
                </a:solidFill>
              </a:rPr>
              <a:t> C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656474" y="3291639"/>
            <a:ext cx="910827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0070C0"/>
                </a:solidFill>
              </a:rPr>
              <a:t>File 13, </a:t>
            </a:r>
            <a:r>
              <a:rPr lang="en-US" sz="1050" dirty="0" err="1">
                <a:solidFill>
                  <a:srgbClr val="0070C0"/>
                </a:solidFill>
              </a:rPr>
              <a:t>pt</a:t>
            </a:r>
            <a:r>
              <a:rPr lang="en-US" sz="1050" dirty="0">
                <a:solidFill>
                  <a:srgbClr val="0070C0"/>
                </a:solidFill>
              </a:rPr>
              <a:t> D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56474" y="3460344"/>
            <a:ext cx="90281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rgbClr val="C00000"/>
                </a:solidFill>
              </a:rPr>
              <a:t>File 14, </a:t>
            </a:r>
            <a:r>
              <a:rPr lang="en-US" sz="1050" dirty="0" err="1">
                <a:solidFill>
                  <a:srgbClr val="C00000"/>
                </a:solidFill>
              </a:rPr>
              <a:t>pt</a:t>
            </a:r>
            <a:r>
              <a:rPr lang="en-US" sz="1050" dirty="0">
                <a:solidFill>
                  <a:srgbClr val="C00000"/>
                </a:solidFill>
              </a:rPr>
              <a:t> B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63511" y="977783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0" name="Rectangle 69"/>
          <p:cNvSpPr/>
          <p:nvPr/>
        </p:nvSpPr>
        <p:spPr>
          <a:xfrm>
            <a:off x="2432680" y="130691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1" name="Rectangle 70"/>
          <p:cNvSpPr/>
          <p:nvPr/>
        </p:nvSpPr>
        <p:spPr>
          <a:xfrm>
            <a:off x="2607327" y="1501142"/>
            <a:ext cx="139854" cy="117836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2" name="Rectangle 71"/>
          <p:cNvSpPr/>
          <p:nvPr/>
        </p:nvSpPr>
        <p:spPr>
          <a:xfrm>
            <a:off x="2860017" y="1626493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3" name="Rectangle 72"/>
          <p:cNvSpPr/>
          <p:nvPr/>
        </p:nvSpPr>
        <p:spPr>
          <a:xfrm>
            <a:off x="2999871" y="1785647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4" name="Rectangle 73"/>
          <p:cNvSpPr/>
          <p:nvPr/>
        </p:nvSpPr>
        <p:spPr>
          <a:xfrm>
            <a:off x="3734041" y="2408335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5" name="Rectangle 74"/>
          <p:cNvSpPr/>
          <p:nvPr/>
        </p:nvSpPr>
        <p:spPr>
          <a:xfrm>
            <a:off x="3261950" y="2577040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7" name="Rectangle 76"/>
          <p:cNvSpPr/>
          <p:nvPr/>
        </p:nvSpPr>
        <p:spPr>
          <a:xfrm>
            <a:off x="2607327" y="2927464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8" name="Rectangle 77"/>
          <p:cNvSpPr/>
          <p:nvPr/>
        </p:nvSpPr>
        <p:spPr>
          <a:xfrm>
            <a:off x="3191415" y="3138544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79" name="Rectangle 78"/>
          <p:cNvSpPr/>
          <p:nvPr/>
        </p:nvSpPr>
        <p:spPr>
          <a:xfrm>
            <a:off x="2579746" y="3256379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0" name="Rectangle 79"/>
          <p:cNvSpPr/>
          <p:nvPr/>
        </p:nvSpPr>
        <p:spPr>
          <a:xfrm>
            <a:off x="3401804" y="3416147"/>
            <a:ext cx="139854" cy="11783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1" name="Rectangle 80"/>
          <p:cNvSpPr/>
          <p:nvPr/>
        </p:nvSpPr>
        <p:spPr>
          <a:xfrm>
            <a:off x="3368403" y="3575302"/>
            <a:ext cx="139854" cy="117836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82" name="Rectangle 81"/>
          <p:cNvSpPr/>
          <p:nvPr/>
        </p:nvSpPr>
        <p:spPr>
          <a:xfrm>
            <a:off x="2212646" y="3737343"/>
            <a:ext cx="139854" cy="11783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/>
          </a:p>
        </p:txBody>
      </p:sp>
      <p:sp>
        <p:nvSpPr>
          <p:cNvPr id="4" name="TextBox 3"/>
          <p:cNvSpPr txBox="1"/>
          <p:nvPr/>
        </p:nvSpPr>
        <p:spPr>
          <a:xfrm rot="16200000">
            <a:off x="-374423" y="1358372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X</a:t>
            </a:r>
          </a:p>
        </p:txBody>
      </p:sp>
      <p:sp>
        <p:nvSpPr>
          <p:cNvPr id="83" name="TextBox 82"/>
          <p:cNvSpPr txBox="1"/>
          <p:nvPr/>
        </p:nvSpPr>
        <p:spPr>
          <a:xfrm rot="16200000">
            <a:off x="-374423" y="2988901"/>
            <a:ext cx="118814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/>
              <a:t>Survey Project 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0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3" grpId="0"/>
      <p:bldP spid="24" grpId="0"/>
      <p:bldP spid="25" grpId="0"/>
      <p:bldP spid="48" grpId="0"/>
      <p:bldP spid="49" grpId="0"/>
      <p:bldP spid="50" grpId="0"/>
      <p:bldP spid="54" grpId="0"/>
      <p:bldP spid="55" grpId="0"/>
      <p:bldP spid="56" grpId="0"/>
      <p:bldP spid="60" grpId="0"/>
      <p:bldP spid="61" grpId="0"/>
      <p:bldP spid="62" grpId="0"/>
      <p:bldP spid="66" grpId="0"/>
      <p:bldP spid="67" grpId="0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77" grpId="0" animBg="1"/>
      <p:bldP spid="78" grpId="0" animBg="1"/>
      <p:bldP spid="79" grpId="0" animBg="1"/>
      <p:bldP spid="80" grpId="0" animBg="1"/>
      <p:bldP spid="81" grpId="0" animBg="1"/>
      <p:bldP spid="82" grpId="0" animBg="1"/>
      <p:bldP spid="4" grpId="0"/>
      <p:bldP spid="8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" y="2152936"/>
            <a:ext cx="7886700" cy="994172"/>
          </a:xfrm>
        </p:spPr>
        <p:txBody>
          <a:bodyPr/>
          <a:lstStyle/>
          <a:p>
            <a:pPr algn="ctr"/>
            <a:r>
              <a:rPr lang="en-US" dirty="0" smtClean="0"/>
              <a:t>OPUS coordinates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538F9-49A3-B84F-B36B-A7030CDE5D5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01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4343</TotalTime>
  <Words>1145</Words>
  <Application>Microsoft Office PowerPoint</Application>
  <PresentationFormat>On-screen Show (16:9)</PresentationFormat>
  <Paragraphs>240</Paragraphs>
  <Slides>17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Verdana</vt:lpstr>
      <vt:lpstr>Office Theme</vt:lpstr>
      <vt:lpstr>1_Office Theme</vt:lpstr>
      <vt:lpstr>Two Types of Coordinates: RECs and SECs definitions,  differences, and purposes</vt:lpstr>
      <vt:lpstr>Outline</vt:lpstr>
      <vt:lpstr>OPUS Coordinates</vt:lpstr>
      <vt:lpstr>Survey Epoch Coordinates (SECs)</vt:lpstr>
      <vt:lpstr>Reference Epoch Coordinates (RECs)</vt:lpstr>
      <vt:lpstr>PowerPoint Presentation</vt:lpstr>
      <vt:lpstr>GNSS occupation data and its use in creating new coordinates </vt:lpstr>
      <vt:lpstr>PowerPoint Presentation</vt:lpstr>
      <vt:lpstr>OPUS coordinates</vt:lpstr>
      <vt:lpstr>PowerPoint Presentation</vt:lpstr>
      <vt:lpstr>Survey epoch coordinates (SECs)</vt:lpstr>
      <vt:lpstr>PowerPoint Presentation</vt:lpstr>
      <vt:lpstr>PowerPoint Presentation</vt:lpstr>
      <vt:lpstr>PowerPoint Presentation</vt:lpstr>
      <vt:lpstr>Reference epoch coordinates (RECs)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Geodetic Control &amp; New Datums in Texas</dc:title>
  <dc:creator>Boris Kanazir</dc:creator>
  <cp:lastModifiedBy>Boris Kanazir</cp:lastModifiedBy>
  <cp:revision>262</cp:revision>
  <dcterms:modified xsi:type="dcterms:W3CDTF">2021-05-05T15:32:25Z</dcterms:modified>
</cp:coreProperties>
</file>